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24"/>
  </p:notesMasterIdLst>
  <p:sldIdLst>
    <p:sldId id="256" r:id="rId6"/>
    <p:sldId id="316" r:id="rId7"/>
    <p:sldId id="262" r:id="rId8"/>
    <p:sldId id="315" r:id="rId9"/>
    <p:sldId id="322" r:id="rId10"/>
    <p:sldId id="321" r:id="rId11"/>
    <p:sldId id="317" r:id="rId12"/>
    <p:sldId id="319" r:id="rId13"/>
    <p:sldId id="318" r:id="rId14"/>
    <p:sldId id="320" r:id="rId15"/>
    <p:sldId id="324" r:id="rId16"/>
    <p:sldId id="323" r:id="rId17"/>
    <p:sldId id="303" r:id="rId18"/>
    <p:sldId id="311" r:id="rId19"/>
    <p:sldId id="305" r:id="rId20"/>
    <p:sldId id="313" r:id="rId21"/>
    <p:sldId id="325" r:id="rId22"/>
    <p:sldId id="314" r:id="rId2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2F2F2"/>
    <a:srgbClr val="000000"/>
    <a:srgbClr val="FBDCDD"/>
    <a:srgbClr val="C31632"/>
    <a:srgbClr val="EC1B24"/>
    <a:srgbClr val="E7302A"/>
    <a:srgbClr val="F5F5F5"/>
    <a:srgbClr val="D11921"/>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098" autoAdjust="0"/>
    <p:restoredTop sz="96265" autoAdjust="0"/>
  </p:normalViewPr>
  <p:slideViewPr>
    <p:cSldViewPr snapToGrid="0">
      <p:cViewPr varScale="1">
        <p:scale>
          <a:sx n="69" d="100"/>
          <a:sy n="69" d="100"/>
        </p:scale>
        <p:origin x="1062" y="7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336227-6A19-4950-B3E1-08A14CF9638C}" type="datetimeFigureOut">
              <a:rPr lang="fr-FR" smtClean="0"/>
              <a:t>18/10/2021</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64AC26-5B1E-4F8D-B956-D187EF7B33A1}" type="slidenum">
              <a:rPr lang="fr-FR" smtClean="0"/>
              <a:t>‹N°›</a:t>
            </a:fld>
            <a:endParaRPr lang="fr-FR"/>
          </a:p>
        </p:txBody>
      </p:sp>
    </p:spTree>
    <p:extLst>
      <p:ext uri="{BB962C8B-B14F-4D97-AF65-F5344CB8AC3E}">
        <p14:creationId xmlns:p14="http://schemas.microsoft.com/office/powerpoint/2010/main" val="7008497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ous-titre 2"/>
          <p:cNvSpPr>
            <a:spLocks noGrp="1"/>
          </p:cNvSpPr>
          <p:nvPr userDrawn="1">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smtClean="0"/>
              <a:t>Sous titre</a:t>
            </a:r>
            <a:endParaRPr lang="fr-FR" dirty="0"/>
          </a:p>
        </p:txBody>
      </p:sp>
      <p:sp>
        <p:nvSpPr>
          <p:cNvPr id="13" name="Espace réservé du texte 12"/>
          <p:cNvSpPr>
            <a:spLocks noGrp="1"/>
          </p:cNvSpPr>
          <p:nvPr userDrawn="1">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dirty="0" smtClean="0"/>
              <a:t>Date</a:t>
            </a:r>
            <a:endParaRPr lang="fr-FR" dirty="0"/>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smtClean="0"/>
              <a:t>TITRE DE MA PRESENTATION</a:t>
            </a:r>
            <a:endParaRPr lang="fr-FR" dirty="0"/>
          </a:p>
        </p:txBody>
      </p:sp>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29" name="Rectangle 28"/>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dirty="0" smtClean="0"/>
              <a:t>Direction</a:t>
            </a:r>
            <a:endParaRPr lang="fr-FR" dirty="0"/>
          </a:p>
        </p:txBody>
      </p:sp>
      <p:pic>
        <p:nvPicPr>
          <p:cNvPr id="11" name="Image 10" descr="logoterritoiredavenir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49553" y="6249277"/>
            <a:ext cx="399093" cy="411317"/>
          </a:xfrm>
          <a:prstGeom prst="rect">
            <a:avLst/>
          </a:prstGeom>
        </p:spPr>
      </p:pic>
      <p:pic>
        <p:nvPicPr>
          <p:cNvPr id="12" name="Image 11"/>
          <p:cNvPicPr>
            <a:picLocks noChangeAspect="1"/>
          </p:cNvPicPr>
          <p:nvPr userDrawn="1"/>
        </p:nvPicPr>
        <p:blipFill rotWithShape="1">
          <a:blip r:embed="rId3" cstate="print">
            <a:extLst>
              <a:ext uri="{28A0092B-C50C-407E-A947-70E740481C1C}">
                <a14:useLocalDpi xmlns:a14="http://schemas.microsoft.com/office/drawing/2010/main" val="0"/>
              </a:ext>
            </a:extLst>
          </a:blip>
          <a:srcRect l="17703" t="29642" r="64881" b="44552"/>
          <a:stretch/>
        </p:blipFill>
        <p:spPr>
          <a:xfrm>
            <a:off x="11265489" y="6231194"/>
            <a:ext cx="426482" cy="446740"/>
          </a:xfrm>
          <a:prstGeom prst="rect">
            <a:avLst/>
          </a:prstGeom>
        </p:spPr>
      </p:pic>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extLst mod="1">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sp>
        <p:nvSpPr>
          <p:cNvPr id="10" name="Rectangle 9"/>
          <p:cNvSpPr/>
          <p:nvPr userDrawn="1"/>
        </p:nvSpPr>
        <p:spPr>
          <a:xfrm>
            <a:off x="515938" y="0"/>
            <a:ext cx="268019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dirty="0" smtClean="0"/>
              <a:t>Première partie</a:t>
            </a:r>
          </a:p>
          <a:p>
            <a:pPr lvl="0"/>
            <a:r>
              <a:rPr lang="fr-FR" dirty="0" smtClean="0"/>
              <a:t>Deuxième partie</a:t>
            </a:r>
          </a:p>
          <a:p>
            <a:pPr lvl="0"/>
            <a:r>
              <a:rPr lang="fr-FR" dirty="0" smtClean="0"/>
              <a:t>Troisième partie</a:t>
            </a:r>
          </a:p>
          <a:p>
            <a:pPr lvl="0"/>
            <a:r>
              <a:rPr lang="fr-FR" dirty="0" smtClean="0"/>
              <a:t>Quatrième partie</a:t>
            </a:r>
          </a:p>
          <a:p>
            <a:pPr lvl="0"/>
            <a:endParaRPr lang="fr-FR" dirty="0"/>
          </a:p>
        </p:txBody>
      </p:sp>
      <p:sp>
        <p:nvSpPr>
          <p:cNvPr id="8" name="ZoneTexte 7"/>
          <p:cNvSpPr txBox="1"/>
          <p:nvPr userDrawn="1"/>
        </p:nvSpPr>
        <p:spPr>
          <a:xfrm>
            <a:off x="1020752" y="1779052"/>
            <a:ext cx="1773925" cy="2123658"/>
          </a:xfrm>
          <a:prstGeom prst="rect">
            <a:avLst/>
          </a:prstGeom>
          <a:solidFill>
            <a:schemeClr val="bg1">
              <a:lumMod val="95000"/>
            </a:schemeClr>
          </a:solidFill>
          <a:ln>
            <a:noFill/>
          </a:ln>
        </p:spPr>
        <p:txBody>
          <a:bodyPr wrap="square" rtlCol="0">
            <a:spAutoFit/>
          </a:bodyPr>
          <a:lstStyle/>
          <a:p>
            <a:pPr algn="l"/>
            <a:r>
              <a:rPr lang="fr-FR" sz="4400" b="1" baseline="0" dirty="0" smtClean="0">
                <a:solidFill>
                  <a:schemeClr val="tx1">
                    <a:lumMod val="75000"/>
                    <a:lumOff val="25000"/>
                  </a:schemeClr>
                </a:solidFill>
                <a:latin typeface="Arial Black" panose="020B0A04020102020204" pitchFamily="34" charset="0"/>
                <a:cs typeface="Arial" panose="020B0604020202020204" pitchFamily="34" charset="0"/>
              </a:rPr>
              <a:t>SOMMAIRE</a:t>
            </a:r>
          </a:p>
        </p:txBody>
      </p:sp>
      <p:sp>
        <p:nvSpPr>
          <p:cNvPr id="11" name="Rectangle 10"/>
          <p:cNvSpPr/>
          <p:nvPr userDrawn="1"/>
        </p:nvSpPr>
        <p:spPr>
          <a:xfrm>
            <a:off x="1157487" y="4163981"/>
            <a:ext cx="888206" cy="10113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9128606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388669"/>
            <a:ext cx="10980738" cy="4848620"/>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smtClean="0"/>
              <a:t>Première idée</a:t>
            </a:r>
          </a:p>
          <a:p>
            <a:pPr lvl="0"/>
            <a:r>
              <a:rPr lang="fr-FR" dirty="0" smtClean="0"/>
              <a:t>Deuxième idée </a:t>
            </a:r>
          </a:p>
          <a:p>
            <a:pPr lvl="0"/>
            <a:r>
              <a:rPr lang="fr-FR" dirty="0" smtClean="0"/>
              <a:t>Troisième idée </a:t>
            </a:r>
          </a:p>
          <a:p>
            <a:pPr lvl="0"/>
            <a:r>
              <a:rPr lang="fr-FR" dirty="0" smtClean="0"/>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smtClean="0"/>
              <a:t>Titre de la partie</a:t>
            </a:r>
          </a:p>
        </p:txBody>
      </p:sp>
      <p:sp>
        <p:nvSpPr>
          <p:cNvPr id="6" name="Rectangle 5"/>
          <p:cNvSpPr/>
          <p:nvPr userDrawn="1"/>
        </p:nvSpPr>
        <p:spPr>
          <a:xfrm>
            <a:off x="695325" y="1113809"/>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18943883"/>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smtClean="0"/>
              <a:t>Modifier le texte</a:t>
            </a:r>
          </a:p>
          <a:p>
            <a:pPr lvl="1"/>
            <a:r>
              <a:rPr lang="fr-FR" dirty="0" smtClean="0"/>
              <a:t>Deuxième niveau </a:t>
            </a:r>
          </a:p>
          <a:p>
            <a:pPr lvl="2"/>
            <a:r>
              <a:rPr lang="fr-FR" dirty="0" smtClean="0"/>
              <a:t>Troisième niveau </a:t>
            </a:r>
          </a:p>
          <a:p>
            <a:pPr lvl="3"/>
            <a:r>
              <a:rPr lang="fr-FR" dirty="0" smtClean="0"/>
              <a:t>Quatrième niveau </a:t>
            </a:r>
          </a:p>
          <a:p>
            <a:pPr lvl="4"/>
            <a:r>
              <a:rPr lang="fr-FR" dirty="0" smtClean="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smtClean="0"/>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dirty="0" smtClean="0"/>
              <a:t>Titre de la slide</a:t>
            </a:r>
            <a:endParaRPr lang="fr-FR" dirty="0"/>
          </a:p>
        </p:txBody>
      </p:sp>
      <p:sp>
        <p:nvSpPr>
          <p:cNvPr id="7" name="Rectangle 6"/>
          <p:cNvSpPr/>
          <p:nvPr userDrawn="1"/>
        </p:nvSpPr>
        <p:spPr>
          <a:xfrm>
            <a:off x="695325"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334912"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smtClean="0"/>
              <a:t>N</a:t>
            </a:r>
            <a:endParaRPr lang="fr-FR" dirty="0"/>
          </a:p>
        </p:txBody>
      </p:sp>
      <p:grpSp>
        <p:nvGrpSpPr>
          <p:cNvPr id="10" name="Groupe 9"/>
          <p:cNvGrpSpPr/>
          <p:nvPr userDrawn="1"/>
        </p:nvGrpSpPr>
        <p:grpSpPr>
          <a:xfrm>
            <a:off x="224619" y="1"/>
            <a:ext cx="1257300" cy="468750"/>
            <a:chOff x="233363" y="0"/>
            <a:chExt cx="1328737" cy="495383"/>
          </a:xfrm>
        </p:grpSpPr>
        <p:sp>
          <p:nvSpPr>
            <p:cNvPr id="11" name="Rectangle 10"/>
            <p:cNvSpPr/>
            <p:nvPr/>
          </p:nvSpPr>
          <p:spPr>
            <a:xfrm>
              <a:off x="233363" y="0"/>
              <a:ext cx="93335" cy="4953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2" name="Image 11"/>
            <p:cNvPicPr>
              <a:picLocks noChangeAspect="1"/>
            </p:cNvPicPr>
            <p:nvPr/>
          </p:nvPicPr>
          <p:blipFill rotWithShape="1">
            <a:blip r:embed="rId2">
              <a:extLst>
                <a:ext uri="{BEBA8EAE-BF5A-486C-A8C5-ECC9F3942E4B}">
                  <a14:imgProps xmlns:a14="http://schemas.microsoft.com/office/drawing/2010/main">
                    <a14:imgLayer r:embed="rId3">
                      <a14:imgEffect>
                        <a14:saturation sat="0"/>
                      </a14:imgEffect>
                    </a14:imgLayer>
                  </a14:imgProps>
                </a:ext>
              </a:extLst>
            </a:blip>
            <a:srcRect l="6237"/>
            <a:stretch/>
          </p:blipFill>
          <p:spPr>
            <a:xfrm>
              <a:off x="307648" y="1180"/>
              <a:ext cx="1254452" cy="494203"/>
            </a:xfrm>
            <a:prstGeom prst="rect">
              <a:avLst/>
            </a:prstGeom>
          </p:spPr>
        </p:pic>
      </p:grpSp>
    </p:spTree>
    <p:extLst>
      <p:ext uri="{BB962C8B-B14F-4D97-AF65-F5344CB8AC3E}">
        <p14:creationId xmlns:p14="http://schemas.microsoft.com/office/powerpoint/2010/main" val="1756913260"/>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a:prstGeom prst="rect">
            <a:avLst/>
          </a:prstGeom>
        </p:spPr>
        <p:txBody>
          <a:bodyPr anchor="ctr"/>
          <a:lstStyle>
            <a:lvl1pPr marL="0" indent="0" algn="ctr">
              <a:buNone/>
              <a:defRPr sz="1600" baseline="0"/>
            </a:lvl1pPr>
          </a:lstStyle>
          <a:p>
            <a:r>
              <a:rPr lang="fr-FR" dirty="0" smtClean="0"/>
              <a:t>Insérez ici une image</a:t>
            </a:r>
          </a:p>
          <a:p>
            <a:endParaRPr lang="fr-FR" dirty="0" smtClean="0"/>
          </a:p>
          <a:p>
            <a:endParaRPr lang="fr-FR" dirty="0" smtClean="0"/>
          </a:p>
          <a:p>
            <a:endParaRPr lang="fr-FR" dirty="0"/>
          </a:p>
        </p:txBody>
      </p:sp>
      <p:sp>
        <p:nvSpPr>
          <p:cNvPr id="11" name="Espace réservé du contenu 2"/>
          <p:cNvSpPr>
            <a:spLocks noGrp="1"/>
          </p:cNvSpPr>
          <p:nvPr>
            <p:ph idx="1" hasCustomPrompt="1"/>
          </p:nvPr>
        </p:nvSpPr>
        <p:spPr>
          <a:xfrm>
            <a:off x="5568287" y="1388669"/>
            <a:ext cx="6107776" cy="4860000"/>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smtClean="0"/>
              <a:t>Modifier le texte</a:t>
            </a:r>
          </a:p>
          <a:p>
            <a:pPr lvl="1"/>
            <a:r>
              <a:rPr lang="fr-FR" dirty="0" smtClean="0"/>
              <a:t>Deuxième niveau </a:t>
            </a:r>
          </a:p>
          <a:p>
            <a:pPr lvl="2"/>
            <a:r>
              <a:rPr lang="fr-FR" dirty="0" smtClean="0"/>
              <a:t>Troisième niveau </a:t>
            </a:r>
          </a:p>
          <a:p>
            <a:pPr lvl="3"/>
            <a:r>
              <a:rPr lang="fr-FR" dirty="0" smtClean="0"/>
              <a:t>Quatrième niveau </a:t>
            </a:r>
          </a:p>
          <a:p>
            <a:pPr lvl="4"/>
            <a:r>
              <a:rPr lang="fr-FR" dirty="0" smtClean="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sp>
        <p:nvSpPr>
          <p:cNvPr id="13" name="Espace réservé du texte 4"/>
          <p:cNvSpPr>
            <a:spLocks noGrp="1"/>
          </p:cNvSpPr>
          <p:nvPr>
            <p:ph type="body" sz="quarter" idx="12" hasCustomPrompt="1"/>
          </p:nvPr>
        </p:nvSpPr>
        <p:spPr>
          <a:xfrm>
            <a:off x="5568287" y="464148"/>
            <a:ext cx="6107776" cy="719999"/>
          </a:xfrm>
          <a:prstGeom prst="rect">
            <a:avLst/>
          </a:prstGeom>
        </p:spPr>
        <p:txBody>
          <a:bodyPr anchor="ctr">
            <a:normAutofit/>
          </a:bodyPr>
          <a:lstStyle>
            <a:lvl1pPr>
              <a:spcBef>
                <a:spcPts val="0"/>
              </a:spcBef>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smtClean="0"/>
              <a:t>Titre de la slide</a:t>
            </a:r>
            <a:endParaRPr lang="fr-FR" dirty="0"/>
          </a:p>
        </p:txBody>
      </p:sp>
      <p:sp>
        <p:nvSpPr>
          <p:cNvPr id="16" name="Rectangle 15"/>
          <p:cNvSpPr/>
          <p:nvPr userDrawn="1"/>
        </p:nvSpPr>
        <p:spPr>
          <a:xfrm>
            <a:off x="5568287"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207874"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smtClean="0"/>
              <a:t>N</a:t>
            </a:r>
            <a:endParaRPr lang="fr-FR" dirty="0"/>
          </a:p>
        </p:txBody>
      </p:sp>
      <p:sp>
        <p:nvSpPr>
          <p:cNvPr id="12" name="Espace réservé du texte 2"/>
          <p:cNvSpPr>
            <a:spLocks noGrp="1"/>
          </p:cNvSpPr>
          <p:nvPr>
            <p:ph type="body" sz="quarter" idx="14" hasCustomPrompt="1"/>
          </p:nvPr>
        </p:nvSpPr>
        <p:spPr>
          <a:xfrm>
            <a:off x="5568287" y="137054"/>
            <a:ext cx="6107776" cy="231246"/>
          </a:xfrm>
          <a:prstGeom prst="rect">
            <a:avLst/>
          </a:prstGeom>
        </p:spPr>
        <p:txBody>
          <a:bodyPr anchor="ctr">
            <a:noAutofit/>
          </a:bodyPr>
          <a:lstStyle>
            <a:lvl1pPr algn="r">
              <a:defRPr sz="1200" b="1">
                <a:solidFill>
                  <a:schemeClr val="bg1">
                    <a:lumMod val="50000"/>
                  </a:schemeClr>
                </a:solidFill>
                <a:latin typeface="Arial Black" panose="020B0A04020102020204" pitchFamily="34" charset="0"/>
              </a:defRPr>
            </a:lvl1pPr>
          </a:lstStyle>
          <a:p>
            <a:pPr lvl="0"/>
            <a:r>
              <a:rPr lang="fr-FR" dirty="0" smtClean="0"/>
              <a:t>Titre de la slide</a:t>
            </a:r>
            <a:endParaRPr lang="fr-FR" dirty="0"/>
          </a:p>
        </p:txBody>
      </p:sp>
    </p:spTree>
    <p:extLst>
      <p:ext uri="{BB962C8B-B14F-4D97-AF65-F5344CB8AC3E}">
        <p14:creationId xmlns:p14="http://schemas.microsoft.com/office/powerpoint/2010/main" val="887735331"/>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EUTR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2"/>
          <p:cNvSpPr>
            <a:spLocks noGrp="1"/>
          </p:cNvSpPr>
          <p:nvPr>
            <p:ph type="body" sz="quarter" idx="14" hasCustomPrompt="1"/>
          </p:nvPr>
        </p:nvSpPr>
        <p:spPr>
          <a:xfrm>
            <a:off x="4376057" y="137054"/>
            <a:ext cx="7300006" cy="231246"/>
          </a:xfrm>
          <a:prstGeom prst="rect">
            <a:avLst/>
          </a:prstGeom>
        </p:spPr>
        <p:txBody>
          <a:bodyPr>
            <a:noAutofit/>
          </a:bodyPr>
          <a:lstStyle>
            <a:lvl1pPr algn="r">
              <a:defRPr sz="1200" b="1">
                <a:solidFill>
                  <a:schemeClr val="bg1">
                    <a:lumMod val="50000"/>
                  </a:schemeClr>
                </a:solidFill>
                <a:latin typeface="Arial Black" panose="020B0A04020102020204" pitchFamily="34" charset="0"/>
              </a:defRPr>
            </a:lvl1pPr>
          </a:lstStyle>
          <a:p>
            <a:pPr lvl="0"/>
            <a:r>
              <a:rPr lang="fr-FR" dirty="0" smtClean="0"/>
              <a:t>Titre de la slide</a:t>
            </a:r>
            <a:endParaRPr lang="fr-FR" dirty="0"/>
          </a:p>
        </p:txBody>
      </p:sp>
    </p:spTree>
    <p:extLst>
      <p:ext uri="{BB962C8B-B14F-4D97-AF65-F5344CB8AC3E}">
        <p14:creationId xmlns:p14="http://schemas.microsoft.com/office/powerpoint/2010/main" val="4083465071"/>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11"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6" name="Image 5" descr="logoterritoiredavenir2.png"/>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481988" y="6524819"/>
            <a:ext cx="214185" cy="234179"/>
          </a:xfrm>
          <a:prstGeom prst="rect">
            <a:avLst/>
          </a:prstGeom>
        </p:spPr>
      </p:pic>
      <p:pic>
        <p:nvPicPr>
          <p:cNvPr id="7" name="Image 6"/>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780210" y="6467475"/>
            <a:ext cx="1153004" cy="378932"/>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82" r:id="rId3"/>
    <p:sldLayoutId id="2147483683" r:id="rId4"/>
    <p:sldLayoutId id="2147483656" r:id="rId5"/>
    <p:sldLayoutId id="2147483675" r:id="rId6"/>
  </p:sldLayoutIdLst>
  <p:timing>
    <p:tnLst>
      <p:par>
        <p:cTn id="1" dur="indefinite" restart="never" nodeType="tmRoot"/>
      </p:par>
    </p:tnLst>
  </p:timing>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4.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web.microsoftstream.com/video/0358f654-573d-45ba-8efd-9504a5029375" TargetMode="External"/><Relationship Id="rId1" Type="http://schemas.openxmlformats.org/officeDocument/2006/relationships/slideLayout" Target="../slideLayouts/slideLayout4.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web.microsoftstream.com/video/4cb06392-345c-4b75-aabd-12f2822a6545" TargetMode="External"/><Relationship Id="rId1" Type="http://schemas.openxmlformats.org/officeDocument/2006/relationships/slideLayout" Target="../slideLayouts/slideLayout4.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mailto:savchrsud@malongo.com" TargetMode="External"/><Relationship Id="rId1" Type="http://schemas.openxmlformats.org/officeDocument/2006/relationships/slideLayout" Target="../slideLayouts/slideLayout4.xml"/><Relationship Id="rId5" Type="http://schemas.openxmlformats.org/officeDocument/2006/relationships/image" Target="../media/image25.png"/><Relationship Id="rId4" Type="http://schemas.openxmlformats.org/officeDocument/2006/relationships/hyperlink" Target="http://commerciaux.celca.caisse-epargne.fr/global-bdd/experience-client/cafe-en-agence/" TargetMode="External"/></Relationships>
</file>

<file path=ppt/slides/_rels/slide1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8" Type="http://schemas.openxmlformats.org/officeDocument/2006/relationships/hyperlink" Target="https://groupebpce.sharepoint.com/:b:/r/sites/Cahierderecettes/SiteAssets/SitePages/Cahierderecettes/1869273834Cahier%20de%20Recettes%20Joignabilite.pdf?csf=1&amp;web=1&amp;e=9tmcut" TargetMode="External"/><Relationship Id="rId13" Type="http://schemas.openxmlformats.org/officeDocument/2006/relationships/image" Target="../media/image33.png"/><Relationship Id="rId18" Type="http://schemas.openxmlformats.org/officeDocument/2006/relationships/hyperlink" Target="https://youtu.be/5V4nMGE2of8" TargetMode="External"/><Relationship Id="rId3" Type="http://schemas.openxmlformats.org/officeDocument/2006/relationships/image" Target="../media/image27.png"/><Relationship Id="rId21" Type="http://schemas.openxmlformats.org/officeDocument/2006/relationships/image" Target="../media/image37.png"/><Relationship Id="rId7" Type="http://schemas.openxmlformats.org/officeDocument/2006/relationships/image" Target="../media/image30.png"/><Relationship Id="rId12" Type="http://schemas.openxmlformats.org/officeDocument/2006/relationships/hyperlink" Target="https://youtu.be/VczvvDfSnCw" TargetMode="External"/><Relationship Id="rId17" Type="http://schemas.openxmlformats.org/officeDocument/2006/relationships/image" Target="../media/image35.png"/><Relationship Id="rId25" Type="http://schemas.openxmlformats.org/officeDocument/2006/relationships/image" Target="../media/image39.png"/><Relationship Id="rId2" Type="http://schemas.openxmlformats.org/officeDocument/2006/relationships/hyperlink" Target="https://groupebpce.sharepoint.com/sites/Cahierderecettes/Documents%20partages/20201016_Cahier%20de%20recettes.pdf?siteid=a1bfe86b-45db-4af6-a6e8-aed6655e2e46&amp;webid=e5cf4fac-7d82-48af-b775-2ddb877cfe20&amp;uniqueid=b930ffcd-6441-4924-b8f0-76b56b0c05c7" TargetMode="External"/><Relationship Id="rId16" Type="http://schemas.openxmlformats.org/officeDocument/2006/relationships/hyperlink" Target="https://youtu.be/90s0mhI4NLY" TargetMode="External"/><Relationship Id="rId20" Type="http://schemas.openxmlformats.org/officeDocument/2006/relationships/hyperlink" Target="https://youtu.be/86VfY30Kwgo" TargetMode="External"/><Relationship Id="rId1" Type="http://schemas.openxmlformats.org/officeDocument/2006/relationships/slideLayout" Target="../slideLayouts/slideLayout4.xml"/><Relationship Id="rId6" Type="http://schemas.openxmlformats.org/officeDocument/2006/relationships/hyperlink" Target="https://groupebpce.sharepoint.com/sites/Cahierderecettes" TargetMode="External"/><Relationship Id="rId11" Type="http://schemas.openxmlformats.org/officeDocument/2006/relationships/image" Target="../media/image32.png"/><Relationship Id="rId24" Type="http://schemas.openxmlformats.org/officeDocument/2006/relationships/hyperlink" Target="https://groupebpce.sharepoint.com/:b:/r/sites/Cahierderecettes/Documents%20partages/20210312_Kit%20astuces%20de%20chef.pdf?csf=1&amp;web=1&amp;e=nOIquK" TargetMode="External"/><Relationship Id="rId5" Type="http://schemas.openxmlformats.org/officeDocument/2006/relationships/image" Target="../media/image29.png"/><Relationship Id="rId15" Type="http://schemas.openxmlformats.org/officeDocument/2006/relationships/image" Target="../media/image34.png"/><Relationship Id="rId23" Type="http://schemas.openxmlformats.org/officeDocument/2006/relationships/image" Target="../media/image38.png"/><Relationship Id="rId10" Type="http://schemas.openxmlformats.org/officeDocument/2006/relationships/hyperlink" Target="https://forms.office.com/Pages/ResponsePage.aspx?id=NW271YKKKUO0mlAwvWSXq4Oz4sWPWhFGtFUSuCoCIwdUMkxPMThDRzA0U1RXNkw5RTZZS1QzTEFCTy4u" TargetMode="External"/><Relationship Id="rId19" Type="http://schemas.openxmlformats.org/officeDocument/2006/relationships/image" Target="../media/image36.png"/><Relationship Id="rId4" Type="http://schemas.openxmlformats.org/officeDocument/2006/relationships/image" Target="../media/image28.png"/><Relationship Id="rId9" Type="http://schemas.openxmlformats.org/officeDocument/2006/relationships/image" Target="../media/image31.png"/><Relationship Id="rId14" Type="http://schemas.openxmlformats.org/officeDocument/2006/relationships/hyperlink" Target="https://youtu.be/JH53e5uTU74" TargetMode="External"/><Relationship Id="rId22" Type="http://schemas.openxmlformats.org/officeDocument/2006/relationships/hyperlink" Target="https://youtu.be/ZloQh_86j_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p:txBody>
          <a:bodyPr/>
          <a:lstStyle/>
          <a:p>
            <a:r>
              <a:rPr lang="fr-FR" dirty="0"/>
              <a:t>Heure Du </a:t>
            </a:r>
            <a:r>
              <a:rPr lang="fr-FR" dirty="0" smtClean="0"/>
              <a:t>Jeudi</a:t>
            </a:r>
            <a:endParaRPr lang="fr-FR" dirty="0"/>
          </a:p>
        </p:txBody>
      </p:sp>
      <p:sp>
        <p:nvSpPr>
          <p:cNvPr id="3" name="Espace réservé du texte 2"/>
          <p:cNvSpPr>
            <a:spLocks noGrp="1"/>
          </p:cNvSpPr>
          <p:nvPr>
            <p:ph type="body" sz="quarter" idx="10"/>
          </p:nvPr>
        </p:nvSpPr>
        <p:spPr/>
        <p:txBody>
          <a:bodyPr>
            <a:normAutofit fontScale="92500" lnSpcReduction="10000"/>
          </a:bodyPr>
          <a:lstStyle/>
          <a:p>
            <a:r>
              <a:rPr lang="fr-FR" dirty="0" smtClean="0"/>
              <a:t>21 octobre 2021</a:t>
            </a:r>
            <a:endParaRPr lang="fr-FR" dirty="0"/>
          </a:p>
        </p:txBody>
      </p:sp>
      <p:sp>
        <p:nvSpPr>
          <p:cNvPr id="4" name="Titre 3"/>
          <p:cNvSpPr>
            <a:spLocks noGrp="1"/>
          </p:cNvSpPr>
          <p:nvPr>
            <p:ph type="ctrTitle"/>
          </p:nvPr>
        </p:nvSpPr>
        <p:spPr>
          <a:xfrm>
            <a:off x="2230017" y="1882370"/>
            <a:ext cx="8371308" cy="1817320"/>
          </a:xfrm>
        </p:spPr>
        <p:txBody>
          <a:bodyPr>
            <a:normAutofit fontScale="90000"/>
          </a:bodyPr>
          <a:lstStyle/>
          <a:p>
            <a:r>
              <a:rPr lang="fr-FR" dirty="0" smtClean="0"/>
              <a:t>Satisfaction client : </a:t>
            </a:r>
            <a:br>
              <a:rPr lang="fr-FR" dirty="0" smtClean="0"/>
            </a:br>
            <a:r>
              <a:rPr lang="fr-FR" dirty="0" smtClean="0"/>
              <a:t>pour un accueil de qualité</a:t>
            </a:r>
            <a:endParaRPr lang="fr-FR" dirty="0"/>
          </a:p>
        </p:txBody>
      </p:sp>
      <p:sp>
        <p:nvSpPr>
          <p:cNvPr id="5" name="Espace réservé du texte 4"/>
          <p:cNvSpPr>
            <a:spLocks noGrp="1"/>
          </p:cNvSpPr>
          <p:nvPr>
            <p:ph type="body" sz="quarter" idx="11"/>
          </p:nvPr>
        </p:nvSpPr>
        <p:spPr/>
        <p:txBody>
          <a:bodyPr/>
          <a:lstStyle/>
          <a:p>
            <a:r>
              <a:rPr lang="fr-FR" dirty="0"/>
              <a:t>Direction du Développement BDD et du Marché Grand Public</a:t>
            </a:r>
          </a:p>
          <a:p>
            <a:endParaRPr lang="fr-FR" dirty="0"/>
          </a:p>
        </p:txBody>
      </p:sp>
    </p:spTree>
    <p:extLst>
      <p:ext uri="{BB962C8B-B14F-4D97-AF65-F5344CB8AC3E}">
        <p14:creationId xmlns:p14="http://schemas.microsoft.com/office/powerpoint/2010/main" val="10073992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p:txBody>
          <a:bodyPr/>
          <a:lstStyle/>
          <a:p>
            <a:pPr marL="0" indent="0">
              <a:buNone/>
            </a:pPr>
            <a:r>
              <a:rPr lang="fr-FR" sz="1400" i="1" dirty="0">
                <a:solidFill>
                  <a:schemeClr val="tx1">
                    <a:lumMod val="50000"/>
                    <a:lumOff val="50000"/>
                  </a:schemeClr>
                </a:solidFill>
              </a:rPr>
              <a:t>En </a:t>
            </a:r>
            <a:r>
              <a:rPr lang="fr-FR" sz="1400" i="1" dirty="0" smtClean="0">
                <a:solidFill>
                  <a:schemeClr val="tx1">
                    <a:lumMod val="50000"/>
                    <a:lumOff val="50000"/>
                  </a:schemeClr>
                </a:solidFill>
              </a:rPr>
              <a:t>entrée</a:t>
            </a:r>
          </a:p>
          <a:p>
            <a:pPr>
              <a:spcAft>
                <a:spcPts val="0"/>
              </a:spcAft>
            </a:pPr>
            <a:r>
              <a:rPr lang="fr-FR" b="1" dirty="0" smtClean="0"/>
              <a:t>Satisfaction et accueil client</a:t>
            </a:r>
          </a:p>
          <a:p>
            <a:pPr>
              <a:spcAft>
                <a:spcPts val="0"/>
              </a:spcAft>
            </a:pPr>
            <a:endParaRPr lang="fr-FR" i="1" dirty="0" smtClean="0"/>
          </a:p>
          <a:p>
            <a:pPr marL="0" indent="0">
              <a:buNone/>
            </a:pPr>
            <a:r>
              <a:rPr lang="fr-FR" sz="1400" i="1" dirty="0" smtClean="0">
                <a:solidFill>
                  <a:schemeClr val="tx1">
                    <a:lumMod val="50000"/>
                    <a:lumOff val="50000"/>
                  </a:schemeClr>
                </a:solidFill>
              </a:rPr>
              <a:t>Le plat du jour</a:t>
            </a:r>
          </a:p>
          <a:p>
            <a:pPr>
              <a:spcBef>
                <a:spcPts val="0"/>
              </a:spcBef>
              <a:buFont typeface="+mj-lt"/>
              <a:buAutoNum type="arabicPeriod" startAt="2"/>
            </a:pPr>
            <a:r>
              <a:rPr lang="fr-FR" dirty="0" smtClean="0"/>
              <a:t>Construisons </a:t>
            </a:r>
            <a:r>
              <a:rPr lang="fr-FR" dirty="0"/>
              <a:t>ensemble notre démarche </a:t>
            </a:r>
            <a:r>
              <a:rPr lang="fr-FR" dirty="0" smtClean="0"/>
              <a:t>qualité</a:t>
            </a:r>
          </a:p>
          <a:p>
            <a:pPr>
              <a:buAutoNum type="arabicPeriod" startAt="2"/>
            </a:pPr>
            <a:endParaRPr lang="fr-FR" i="1" dirty="0"/>
          </a:p>
          <a:p>
            <a:pPr marL="0" indent="0">
              <a:buNone/>
            </a:pPr>
            <a:r>
              <a:rPr lang="fr-FR" sz="1400" i="1" dirty="0" smtClean="0">
                <a:solidFill>
                  <a:schemeClr val="tx1">
                    <a:lumMod val="50000"/>
                    <a:lumOff val="50000"/>
                  </a:schemeClr>
                </a:solidFill>
              </a:rPr>
              <a:t>Un </a:t>
            </a:r>
            <a:r>
              <a:rPr lang="fr-FR" sz="1400" i="1" dirty="0">
                <a:solidFill>
                  <a:schemeClr val="tx1">
                    <a:lumMod val="50000"/>
                    <a:lumOff val="50000"/>
                  </a:schemeClr>
                </a:solidFill>
              </a:rPr>
              <a:t>café pour terminer le </a:t>
            </a:r>
            <a:r>
              <a:rPr lang="fr-FR" sz="1400" i="1" dirty="0" smtClean="0">
                <a:solidFill>
                  <a:schemeClr val="tx1">
                    <a:lumMod val="50000"/>
                    <a:lumOff val="50000"/>
                  </a:schemeClr>
                </a:solidFill>
              </a:rPr>
              <a:t>repas</a:t>
            </a:r>
          </a:p>
          <a:p>
            <a:pPr>
              <a:spcBef>
                <a:spcPts val="0"/>
              </a:spcBef>
              <a:buFont typeface="+mj-lt"/>
              <a:buAutoNum type="arabicPeriod" startAt="3"/>
            </a:pPr>
            <a:r>
              <a:rPr lang="fr-FR" dirty="0" smtClean="0"/>
              <a:t>Le </a:t>
            </a:r>
            <a:r>
              <a:rPr lang="fr-FR" dirty="0"/>
              <a:t>café, une nouvelle brique de l’accueil </a:t>
            </a:r>
          </a:p>
          <a:p>
            <a:pPr>
              <a:buAutoNum type="arabicPeriod" startAt="3"/>
            </a:pPr>
            <a:endParaRPr lang="fr-FR" dirty="0"/>
          </a:p>
        </p:txBody>
      </p:sp>
    </p:spTree>
    <p:extLst>
      <p:ext uri="{BB962C8B-B14F-4D97-AF65-F5344CB8AC3E}">
        <p14:creationId xmlns:p14="http://schemas.microsoft.com/office/powerpoint/2010/main" val="25924857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Espace réservé du contenu 22"/>
          <p:cNvSpPr>
            <a:spLocks noGrp="1"/>
          </p:cNvSpPr>
          <p:nvPr>
            <p:ph idx="17"/>
          </p:nvPr>
        </p:nvSpPr>
        <p:spPr/>
        <p:txBody>
          <a:bodyPr/>
          <a:lstStyle/>
          <a:p>
            <a:r>
              <a:rPr lang="fr-FR" dirty="0"/>
              <a:t>La </a:t>
            </a:r>
            <a:r>
              <a:rPr lang="fr-FR" b="1" dirty="0"/>
              <a:t>Satisfaction Client </a:t>
            </a:r>
            <a:r>
              <a:rPr lang="fr-FR" dirty="0"/>
              <a:t>est un défi collectif majeur, qui est au cœur de notre </a:t>
            </a:r>
            <a:r>
              <a:rPr lang="fr-FR" b="1" dirty="0"/>
              <a:t>Plan Stratégique</a:t>
            </a:r>
            <a:r>
              <a:rPr lang="fr-FR" dirty="0"/>
              <a:t>. </a:t>
            </a:r>
            <a:r>
              <a:rPr lang="fr-FR" dirty="0" smtClean="0"/>
              <a:t>C’est </a:t>
            </a:r>
            <a:r>
              <a:rPr lang="fr-FR" dirty="0"/>
              <a:t>en effet </a:t>
            </a:r>
            <a:r>
              <a:rPr lang="fr-FR" b="1" dirty="0" smtClean="0">
                <a:solidFill>
                  <a:schemeClr val="accent4">
                    <a:lumMod val="75000"/>
                  </a:schemeClr>
                </a:solidFill>
              </a:rPr>
              <a:t>l’une des clés</a:t>
            </a:r>
            <a:r>
              <a:rPr lang="fr-FR" dirty="0" smtClean="0"/>
              <a:t> </a:t>
            </a:r>
            <a:r>
              <a:rPr lang="fr-FR" dirty="0"/>
              <a:t>pour pérenniser l’amélioration de nos résultats commerciaux sur le</a:t>
            </a:r>
            <a:r>
              <a:rPr lang="fr-FR" b="1" dirty="0"/>
              <a:t> long terme</a:t>
            </a:r>
            <a:r>
              <a:rPr lang="fr-FR" dirty="0"/>
              <a:t>. </a:t>
            </a:r>
            <a:endParaRPr lang="fr-FR" dirty="0" smtClean="0"/>
          </a:p>
          <a:p>
            <a:endParaRPr lang="fr-FR" dirty="0" smtClean="0"/>
          </a:p>
          <a:p>
            <a:r>
              <a:rPr lang="fr-FR" dirty="0" smtClean="0"/>
              <a:t>Malgré un contexte sanitaire complexe, la </a:t>
            </a:r>
            <a:r>
              <a:rPr lang="fr-FR" dirty="0"/>
              <a:t>Caisse s’est inscrite dans </a:t>
            </a:r>
            <a:r>
              <a:rPr lang="fr-FR" dirty="0" smtClean="0"/>
              <a:t>une belle dynamique </a:t>
            </a:r>
            <a:r>
              <a:rPr lang="fr-FR" dirty="0"/>
              <a:t>avec la </a:t>
            </a:r>
            <a:r>
              <a:rPr lang="fr-FR" b="1" dirty="0"/>
              <a:t>plus forte progression du </a:t>
            </a:r>
            <a:r>
              <a:rPr lang="fr-FR" b="1" dirty="0" smtClean="0"/>
              <a:t>Groupe BPCE </a:t>
            </a:r>
            <a:r>
              <a:rPr lang="fr-FR" b="1" dirty="0"/>
              <a:t>sur le NPS en </a:t>
            </a:r>
            <a:r>
              <a:rPr lang="fr-FR" b="1" dirty="0" smtClean="0"/>
              <a:t>2021. </a:t>
            </a:r>
            <a:r>
              <a:rPr lang="fr-FR" dirty="0" smtClean="0"/>
              <a:t>Le </a:t>
            </a:r>
            <a:r>
              <a:rPr lang="fr-FR" dirty="0"/>
              <a:t>NPS est </a:t>
            </a:r>
            <a:r>
              <a:rPr lang="fr-FR" dirty="0" smtClean="0"/>
              <a:t>passé </a:t>
            </a:r>
            <a:r>
              <a:rPr lang="fr-FR" dirty="0"/>
              <a:t>de -13 </a:t>
            </a:r>
            <a:r>
              <a:rPr lang="fr-FR" dirty="0" smtClean="0"/>
              <a:t>en à </a:t>
            </a:r>
            <a:r>
              <a:rPr lang="fr-FR" b="1" dirty="0">
                <a:solidFill>
                  <a:srgbClr val="00B050"/>
                </a:solidFill>
              </a:rPr>
              <a:t>+1 en septembre </a:t>
            </a:r>
            <a:r>
              <a:rPr lang="fr-FR" b="1" dirty="0" smtClean="0">
                <a:solidFill>
                  <a:srgbClr val="00B050"/>
                </a:solidFill>
              </a:rPr>
              <a:t>2021</a:t>
            </a:r>
            <a:r>
              <a:rPr lang="fr-FR" dirty="0" smtClean="0"/>
              <a:t>. </a:t>
            </a:r>
          </a:p>
          <a:p>
            <a:endParaRPr lang="fr-FR" dirty="0" smtClean="0"/>
          </a:p>
          <a:p>
            <a:r>
              <a:rPr lang="fr-FR" dirty="0" smtClean="0"/>
              <a:t>Grâce </a:t>
            </a:r>
            <a:r>
              <a:rPr lang="fr-FR" dirty="0"/>
              <a:t>à nos </a:t>
            </a:r>
            <a:r>
              <a:rPr lang="fr-FR" b="1" dirty="0"/>
              <a:t>efforts </a:t>
            </a:r>
            <a:r>
              <a:rPr lang="fr-FR" b="1" dirty="0" smtClean="0"/>
              <a:t>collectifs</a:t>
            </a:r>
            <a:r>
              <a:rPr lang="fr-FR" dirty="0" smtClean="0"/>
              <a:t>, nos clients sont satisfaits et nous le disent ! </a:t>
            </a:r>
            <a:endParaRPr lang="fr-FR" dirty="0"/>
          </a:p>
        </p:txBody>
      </p:sp>
      <p:sp>
        <p:nvSpPr>
          <p:cNvPr id="3" name="Espace réservé du texte 2"/>
          <p:cNvSpPr>
            <a:spLocks noGrp="1"/>
          </p:cNvSpPr>
          <p:nvPr>
            <p:ph type="body" sz="quarter" idx="12"/>
          </p:nvPr>
        </p:nvSpPr>
        <p:spPr/>
        <p:txBody>
          <a:bodyPr/>
          <a:lstStyle/>
          <a:p>
            <a:r>
              <a:rPr lang="fr-FR" dirty="0"/>
              <a:t>La Caisse s’est inscrite dans </a:t>
            </a:r>
            <a:r>
              <a:rPr lang="fr-FR" dirty="0" smtClean="0"/>
              <a:t>une dynamique positive </a:t>
            </a:r>
            <a:r>
              <a:rPr lang="fr-FR" dirty="0" smtClean="0">
                <a:solidFill>
                  <a:schemeClr val="accent4">
                    <a:lumMod val="75000"/>
                  </a:schemeClr>
                </a:solidFill>
              </a:rPr>
              <a:t>enregistrant </a:t>
            </a:r>
            <a:r>
              <a:rPr lang="fr-FR" dirty="0">
                <a:solidFill>
                  <a:schemeClr val="accent4">
                    <a:lumMod val="75000"/>
                  </a:schemeClr>
                </a:solidFill>
              </a:rPr>
              <a:t>la plus forte progression</a:t>
            </a:r>
            <a:r>
              <a:rPr lang="fr-FR" dirty="0"/>
              <a:t> du Groupe </a:t>
            </a:r>
            <a:r>
              <a:rPr lang="fr-FR" dirty="0" smtClean="0"/>
              <a:t>BPCE sur </a:t>
            </a:r>
            <a:r>
              <a:rPr lang="fr-FR" dirty="0"/>
              <a:t>le NPS en </a:t>
            </a:r>
            <a:r>
              <a:rPr lang="fr-FR" dirty="0" smtClean="0"/>
              <a:t>2021</a:t>
            </a:r>
            <a:endParaRPr lang="fr-FR" dirty="0"/>
          </a:p>
        </p:txBody>
      </p:sp>
      <p:sp>
        <p:nvSpPr>
          <p:cNvPr id="4" name="Espace réservé du texte 3"/>
          <p:cNvSpPr>
            <a:spLocks noGrp="1"/>
          </p:cNvSpPr>
          <p:nvPr>
            <p:ph type="body" sz="quarter" idx="14"/>
          </p:nvPr>
        </p:nvSpPr>
        <p:spPr/>
        <p:txBody>
          <a:bodyPr/>
          <a:lstStyle/>
          <a:p>
            <a:r>
              <a:rPr lang="fr-FR" dirty="0"/>
              <a:t>Satisfaction et accueil </a:t>
            </a:r>
            <a:r>
              <a:rPr lang="fr-FR" dirty="0" smtClean="0"/>
              <a:t>client</a:t>
            </a:r>
            <a:endParaRPr lang="fr-FR" dirty="0"/>
          </a:p>
        </p:txBody>
      </p:sp>
      <p:pic>
        <p:nvPicPr>
          <p:cNvPr id="9" name="Image 8"/>
          <p:cNvPicPr>
            <a:picLocks noChangeAspect="1"/>
          </p:cNvPicPr>
          <p:nvPr/>
        </p:nvPicPr>
        <p:blipFill>
          <a:blip r:embed="rId2"/>
          <a:stretch>
            <a:fillRect/>
          </a:stretch>
        </p:blipFill>
        <p:spPr>
          <a:xfrm>
            <a:off x="8647096" y="3676650"/>
            <a:ext cx="2770174" cy="1197430"/>
          </a:xfrm>
          <a:prstGeom prst="rect">
            <a:avLst/>
          </a:prstGeom>
        </p:spPr>
      </p:pic>
      <p:pic>
        <p:nvPicPr>
          <p:cNvPr id="10" name="Image 9"/>
          <p:cNvPicPr>
            <a:picLocks noChangeAspect="1"/>
          </p:cNvPicPr>
          <p:nvPr/>
        </p:nvPicPr>
        <p:blipFill>
          <a:blip r:embed="rId3"/>
          <a:stretch>
            <a:fillRect/>
          </a:stretch>
        </p:blipFill>
        <p:spPr>
          <a:xfrm>
            <a:off x="4982105" y="4976475"/>
            <a:ext cx="2814306" cy="452775"/>
          </a:xfrm>
          <a:prstGeom prst="rect">
            <a:avLst/>
          </a:prstGeom>
        </p:spPr>
      </p:pic>
      <p:pic>
        <p:nvPicPr>
          <p:cNvPr id="11" name="Image 10"/>
          <p:cNvPicPr>
            <a:picLocks noChangeAspect="1"/>
          </p:cNvPicPr>
          <p:nvPr/>
        </p:nvPicPr>
        <p:blipFill>
          <a:blip r:embed="rId4"/>
          <a:stretch>
            <a:fillRect/>
          </a:stretch>
        </p:blipFill>
        <p:spPr>
          <a:xfrm>
            <a:off x="688218" y="4681948"/>
            <a:ext cx="3247676" cy="1407032"/>
          </a:xfrm>
          <a:prstGeom prst="rect">
            <a:avLst/>
          </a:prstGeom>
        </p:spPr>
      </p:pic>
      <p:sp>
        <p:nvSpPr>
          <p:cNvPr id="13" name="Rectangle 12"/>
          <p:cNvSpPr/>
          <p:nvPr/>
        </p:nvSpPr>
        <p:spPr>
          <a:xfrm>
            <a:off x="8314659" y="5513640"/>
            <a:ext cx="3361404" cy="430887"/>
          </a:xfrm>
          <a:prstGeom prst="rect">
            <a:avLst/>
          </a:prstGeom>
        </p:spPr>
        <p:txBody>
          <a:bodyPr wrap="square">
            <a:spAutoFit/>
          </a:bodyPr>
          <a:lstStyle/>
          <a:p>
            <a:r>
              <a:rPr lang="fr-FR" sz="1100" i="1" dirty="0" smtClean="0">
                <a:solidFill>
                  <a:schemeClr val="tx1">
                    <a:lumMod val="75000"/>
                    <a:lumOff val="25000"/>
                  </a:schemeClr>
                </a:solidFill>
              </a:rPr>
              <a:t>« Ma </a:t>
            </a:r>
            <a:r>
              <a:rPr lang="fr-FR" sz="1100" i="1" dirty="0">
                <a:solidFill>
                  <a:schemeClr val="tx1">
                    <a:lumMod val="75000"/>
                    <a:lumOff val="25000"/>
                  </a:schemeClr>
                </a:solidFill>
              </a:rPr>
              <a:t>conseillère </a:t>
            </a:r>
            <a:r>
              <a:rPr lang="fr-FR" sz="1100" i="1" dirty="0" smtClean="0">
                <a:solidFill>
                  <a:schemeClr val="tx1">
                    <a:lumMod val="75000"/>
                    <a:lumOff val="25000"/>
                  </a:schemeClr>
                </a:solidFill>
              </a:rPr>
              <a:t>toujours </a:t>
            </a:r>
            <a:r>
              <a:rPr lang="fr-FR" sz="1100" i="1" dirty="0">
                <a:solidFill>
                  <a:schemeClr val="tx1">
                    <a:lumMod val="75000"/>
                    <a:lumOff val="25000"/>
                  </a:schemeClr>
                </a:solidFill>
              </a:rPr>
              <a:t>à mon écoute et toujours disponible pour aider. J’en suis bien satisfait</a:t>
            </a:r>
            <a:r>
              <a:rPr lang="fr-FR" sz="1100" i="1" dirty="0" smtClean="0">
                <a:solidFill>
                  <a:schemeClr val="tx1">
                    <a:lumMod val="75000"/>
                    <a:lumOff val="25000"/>
                  </a:schemeClr>
                </a:solidFill>
              </a:rPr>
              <a:t>. »</a:t>
            </a:r>
            <a:endParaRPr lang="fr-FR" sz="1100" i="1" dirty="0">
              <a:solidFill>
                <a:schemeClr val="tx1">
                  <a:lumMod val="75000"/>
                  <a:lumOff val="25000"/>
                </a:schemeClr>
              </a:solidFill>
            </a:endParaRPr>
          </a:p>
        </p:txBody>
      </p:sp>
      <p:sp>
        <p:nvSpPr>
          <p:cNvPr id="14" name="Rectangle 13"/>
          <p:cNvSpPr/>
          <p:nvPr/>
        </p:nvSpPr>
        <p:spPr>
          <a:xfrm>
            <a:off x="3755997" y="3956106"/>
            <a:ext cx="3193334" cy="600164"/>
          </a:xfrm>
          <a:prstGeom prst="rect">
            <a:avLst/>
          </a:prstGeom>
        </p:spPr>
        <p:txBody>
          <a:bodyPr wrap="square">
            <a:spAutoFit/>
          </a:bodyPr>
          <a:lstStyle/>
          <a:p>
            <a:r>
              <a:rPr lang="fr-FR" sz="1100" i="1" dirty="0" smtClean="0">
                <a:solidFill>
                  <a:schemeClr val="tx1">
                    <a:lumMod val="75000"/>
                    <a:lumOff val="25000"/>
                  </a:schemeClr>
                </a:solidFill>
              </a:rPr>
              <a:t>« Une </a:t>
            </a:r>
            <a:r>
              <a:rPr lang="fr-FR" sz="1100" i="1" dirty="0">
                <a:solidFill>
                  <a:schemeClr val="tx1">
                    <a:lumMod val="75000"/>
                    <a:lumOff val="25000"/>
                  </a:schemeClr>
                </a:solidFill>
              </a:rPr>
              <a:t>équipe à l'écoute de vos besoins, apportant des solutions </a:t>
            </a:r>
            <a:r>
              <a:rPr lang="fr-FR" sz="1100" i="1" dirty="0" smtClean="0">
                <a:solidFill>
                  <a:schemeClr val="tx1">
                    <a:lumMod val="75000"/>
                    <a:lumOff val="25000"/>
                  </a:schemeClr>
                </a:solidFill>
              </a:rPr>
              <a:t>concrètes. Je </a:t>
            </a:r>
            <a:r>
              <a:rPr lang="fr-FR" sz="1100" i="1" dirty="0">
                <a:solidFill>
                  <a:schemeClr val="tx1">
                    <a:lumMod val="75000"/>
                    <a:lumOff val="25000"/>
                  </a:schemeClr>
                </a:solidFill>
              </a:rPr>
              <a:t>ne peux que vous recommander cette agence</a:t>
            </a:r>
            <a:r>
              <a:rPr lang="fr-FR" sz="1100" i="1" dirty="0" smtClean="0">
                <a:solidFill>
                  <a:schemeClr val="tx1">
                    <a:lumMod val="75000"/>
                    <a:lumOff val="25000"/>
                  </a:schemeClr>
                </a:solidFill>
              </a:rPr>
              <a:t>. »</a:t>
            </a:r>
            <a:endParaRPr lang="fr-FR" sz="1100" i="1" dirty="0">
              <a:solidFill>
                <a:schemeClr val="tx1">
                  <a:lumMod val="75000"/>
                  <a:lumOff val="25000"/>
                </a:schemeClr>
              </a:solidFill>
            </a:endParaRPr>
          </a:p>
        </p:txBody>
      </p:sp>
      <p:sp>
        <p:nvSpPr>
          <p:cNvPr id="15" name="Rectangle à coins arrondis 14"/>
          <p:cNvSpPr/>
          <p:nvPr/>
        </p:nvSpPr>
        <p:spPr>
          <a:xfrm>
            <a:off x="3755997" y="3967647"/>
            <a:ext cx="3126603" cy="577081"/>
          </a:xfrm>
          <a:prstGeom prst="wedgeRoundRectCallout">
            <a:avLst>
              <a:gd name="adj1" fmla="val -16694"/>
              <a:gd name="adj2" fmla="val 78943"/>
              <a:gd name="adj3" fmla="val 16667"/>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à coins arrondis 17"/>
          <p:cNvSpPr/>
          <p:nvPr/>
        </p:nvSpPr>
        <p:spPr>
          <a:xfrm>
            <a:off x="8276559" y="5521674"/>
            <a:ext cx="3361404" cy="422854"/>
          </a:xfrm>
          <a:prstGeom prst="wedgeRoundRectCallout">
            <a:avLst>
              <a:gd name="adj1" fmla="val 33946"/>
              <a:gd name="adj2" fmla="val 74740"/>
              <a:gd name="adj3" fmla="val 16667"/>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642190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Espace réservé du contenu 18"/>
          <p:cNvSpPr>
            <a:spLocks noGrp="1"/>
          </p:cNvSpPr>
          <p:nvPr>
            <p:ph idx="17"/>
          </p:nvPr>
        </p:nvSpPr>
        <p:spPr>
          <a:xfrm>
            <a:off x="695325" y="1388668"/>
            <a:ext cx="10980738" cy="4993082"/>
          </a:xfrm>
        </p:spPr>
        <p:txBody>
          <a:bodyPr/>
          <a:lstStyle/>
          <a:p>
            <a:r>
              <a:rPr lang="fr-FR" dirty="0" smtClean="0"/>
              <a:t>Notre </a:t>
            </a:r>
            <a:r>
              <a:rPr lang="fr-FR" b="1" dirty="0" smtClean="0"/>
              <a:t>NPS est positif </a:t>
            </a:r>
            <a:r>
              <a:rPr lang="fr-FR" dirty="0" smtClean="0"/>
              <a:t>mais </a:t>
            </a:r>
            <a:r>
              <a:rPr lang="fr-FR" b="1" dirty="0" smtClean="0">
                <a:solidFill>
                  <a:schemeClr val="accent4">
                    <a:lumMod val="75000"/>
                  </a:schemeClr>
                </a:solidFill>
              </a:rPr>
              <a:t>nos concurrents enregistrent de meilleurs résultats</a:t>
            </a:r>
            <a:endParaRPr lang="fr-FR" b="1" dirty="0">
              <a:solidFill>
                <a:schemeClr val="accent4">
                  <a:lumMod val="75000"/>
                </a:schemeClr>
              </a:solidFill>
            </a:endParaRPr>
          </a:p>
          <a:p>
            <a:endParaRPr lang="fr-FR" dirty="0"/>
          </a:p>
          <a:p>
            <a:endParaRPr lang="fr-FR" dirty="0" smtClean="0"/>
          </a:p>
          <a:p>
            <a:endParaRPr lang="fr-FR" dirty="0"/>
          </a:p>
          <a:p>
            <a:endParaRPr lang="fr-FR" dirty="0" smtClean="0"/>
          </a:p>
          <a:p>
            <a:endParaRPr lang="fr-FR" dirty="0"/>
          </a:p>
          <a:p>
            <a:pPr marL="0" indent="0">
              <a:buNone/>
            </a:pPr>
            <a:endParaRPr lang="fr-FR" dirty="0" smtClean="0"/>
          </a:p>
          <a:p>
            <a:pPr marL="0" indent="0">
              <a:buNone/>
            </a:pPr>
            <a:endParaRPr lang="fr-FR" dirty="0" smtClean="0"/>
          </a:p>
          <a:p>
            <a:pPr marL="0" indent="0">
              <a:buNone/>
            </a:pPr>
            <a:endParaRPr lang="fr-FR" dirty="0" smtClean="0"/>
          </a:p>
          <a:p>
            <a:pPr marL="0" indent="0">
              <a:buNone/>
            </a:pPr>
            <a:endParaRPr lang="fr-FR" dirty="0"/>
          </a:p>
          <a:p>
            <a:pPr marL="0" indent="0">
              <a:buNone/>
            </a:pPr>
            <a:endParaRPr lang="fr-FR" dirty="0"/>
          </a:p>
          <a:p>
            <a:endParaRPr lang="fr-FR" dirty="0" smtClean="0"/>
          </a:p>
          <a:p>
            <a:r>
              <a:rPr lang="fr-FR" dirty="0" smtClean="0"/>
              <a:t>Des </a:t>
            </a:r>
            <a:r>
              <a:rPr lang="fr-FR" dirty="0"/>
              <a:t>recherches en psychologie montrent que les </a:t>
            </a:r>
            <a:r>
              <a:rPr lang="fr-FR" b="1" dirty="0"/>
              <a:t>premières impressions </a:t>
            </a:r>
            <a:r>
              <a:rPr lang="fr-FR" dirty="0"/>
              <a:t>tiennent un rôle très important dans nos </a:t>
            </a:r>
            <a:r>
              <a:rPr lang="fr-FR" dirty="0" smtClean="0"/>
              <a:t>relations</a:t>
            </a:r>
            <a:r>
              <a:rPr lang="fr-FR" dirty="0"/>
              <a:t> </a:t>
            </a:r>
            <a:r>
              <a:rPr lang="fr-FR" dirty="0" smtClean="0">
                <a:solidFill>
                  <a:schemeClr val="accent4">
                    <a:lumMod val="75000"/>
                  </a:schemeClr>
                </a:solidFill>
              </a:rPr>
              <a:t>et 93% des clients estiment que la qualité de l’accueil est important.</a:t>
            </a:r>
          </a:p>
          <a:p>
            <a:r>
              <a:rPr lang="fr-FR" b="1" dirty="0" smtClean="0"/>
              <a:t>L’accueil</a:t>
            </a:r>
            <a:r>
              <a:rPr lang="fr-FR" dirty="0" smtClean="0"/>
              <a:t> a ainsi une place importante dans la </a:t>
            </a:r>
            <a:r>
              <a:rPr lang="fr-FR" b="1" dirty="0" smtClean="0"/>
              <a:t>satisfaction</a:t>
            </a:r>
            <a:r>
              <a:rPr lang="fr-FR" dirty="0" smtClean="0"/>
              <a:t> puisqu’il pose les premières briques d’une relation </a:t>
            </a:r>
            <a:r>
              <a:rPr lang="fr-FR" dirty="0" smtClean="0">
                <a:solidFill>
                  <a:schemeClr val="accent4">
                    <a:lumMod val="75000"/>
                  </a:schemeClr>
                </a:solidFill>
              </a:rPr>
              <a:t>de qualité et pérenne.</a:t>
            </a:r>
            <a:endParaRPr lang="fr-FR" dirty="0">
              <a:solidFill>
                <a:schemeClr val="accent4">
                  <a:lumMod val="75000"/>
                </a:schemeClr>
              </a:solidFill>
            </a:endParaRPr>
          </a:p>
        </p:txBody>
      </p:sp>
      <p:sp>
        <p:nvSpPr>
          <p:cNvPr id="16" name="Espace réservé du texte 15"/>
          <p:cNvSpPr>
            <a:spLocks noGrp="1"/>
          </p:cNvSpPr>
          <p:nvPr>
            <p:ph type="body" sz="quarter" idx="12"/>
          </p:nvPr>
        </p:nvSpPr>
        <p:spPr/>
        <p:txBody>
          <a:bodyPr/>
          <a:lstStyle/>
          <a:p>
            <a:r>
              <a:rPr lang="fr-FR" dirty="0" smtClean="0"/>
              <a:t>Notre défi de </a:t>
            </a:r>
            <a:r>
              <a:rPr lang="fr-FR" dirty="0" smtClean="0">
                <a:solidFill>
                  <a:schemeClr val="accent4">
                    <a:lumMod val="75000"/>
                  </a:schemeClr>
                </a:solidFill>
              </a:rPr>
              <a:t>la satisfaction reste au cœur de notre stratégie </a:t>
            </a:r>
            <a:r>
              <a:rPr lang="fr-FR" dirty="0" smtClean="0"/>
              <a:t>pour continuer à s’améliorer</a:t>
            </a:r>
            <a:endParaRPr lang="fr-FR" dirty="0"/>
          </a:p>
        </p:txBody>
      </p:sp>
      <p:sp>
        <p:nvSpPr>
          <p:cNvPr id="17" name="Espace réservé du texte 16"/>
          <p:cNvSpPr>
            <a:spLocks noGrp="1"/>
          </p:cNvSpPr>
          <p:nvPr>
            <p:ph type="body" sz="quarter" idx="14"/>
          </p:nvPr>
        </p:nvSpPr>
        <p:spPr/>
        <p:txBody>
          <a:bodyPr/>
          <a:lstStyle/>
          <a:p>
            <a:r>
              <a:rPr lang="fr-FR" smtClean="0"/>
              <a:t>Satisfaction et accueil client</a:t>
            </a:r>
            <a:endParaRPr lang="fr-FR" dirty="0"/>
          </a:p>
        </p:txBody>
      </p:sp>
      <p:sp>
        <p:nvSpPr>
          <p:cNvPr id="7" name="Rectangle 6"/>
          <p:cNvSpPr/>
          <p:nvPr/>
        </p:nvSpPr>
        <p:spPr>
          <a:xfrm>
            <a:off x="2999854" y="3542909"/>
            <a:ext cx="5113496" cy="1226896"/>
          </a:xfrm>
          <a:prstGeom prst="rect">
            <a:avLst/>
          </a:prstGeom>
          <a:gradFill flip="none" rotWithShape="1">
            <a:gsLst>
              <a:gs pos="0">
                <a:srgbClr val="FF0000"/>
              </a:gs>
              <a:gs pos="51000">
                <a:sysClr val="window" lastClr="FFFFFF">
                  <a:alpha val="0"/>
                </a:sysClr>
              </a:gs>
              <a:gs pos="100000">
                <a:sysClr val="window" lastClr="FFFFFF">
                  <a:alpha val="0"/>
                </a:sysClr>
              </a:gs>
            </a:gsLst>
            <a:lin ang="18900000" scaled="1"/>
            <a:tileRect/>
          </a:gra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white"/>
              </a:solidFill>
              <a:effectLst/>
              <a:uLnTx/>
              <a:uFillTx/>
              <a:latin typeface="Arial"/>
              <a:ea typeface="+mn-ea"/>
              <a:cs typeface="+mn-cs"/>
            </a:endParaRPr>
          </a:p>
        </p:txBody>
      </p:sp>
      <p:sp>
        <p:nvSpPr>
          <p:cNvPr id="8" name="ZoneTexte 7"/>
          <p:cNvSpPr txBox="1"/>
          <p:nvPr/>
        </p:nvSpPr>
        <p:spPr>
          <a:xfrm>
            <a:off x="2434538" y="3775938"/>
            <a:ext cx="492444" cy="307777"/>
          </a:xfrm>
          <a:prstGeom prst="rect">
            <a:avLst/>
          </a:prstGeom>
          <a:noFill/>
        </p:spPr>
        <p:txBody>
          <a:bodyPr wrap="none" rtlCol="0">
            <a:spAutoFit/>
          </a:bodyPr>
          <a:lstStyle/>
          <a:p>
            <a:pPr marL="0" marR="0" lvl="0" indent="0" algn="r" defTabSz="4572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smtClean="0">
                <a:ln>
                  <a:noFill/>
                </a:ln>
                <a:solidFill>
                  <a:schemeClr val="accent4">
                    <a:lumMod val="75000"/>
                  </a:schemeClr>
                </a:solidFill>
                <a:effectLst/>
                <a:uLnTx/>
                <a:uFillTx/>
              </a:rPr>
              <a:t>- 10</a:t>
            </a:r>
          </a:p>
        </p:txBody>
      </p:sp>
      <p:sp>
        <p:nvSpPr>
          <p:cNvPr id="9" name="ZoneTexte 8"/>
          <p:cNvSpPr txBox="1"/>
          <p:nvPr/>
        </p:nvSpPr>
        <p:spPr>
          <a:xfrm>
            <a:off x="2434538" y="4312760"/>
            <a:ext cx="492444" cy="307777"/>
          </a:xfrm>
          <a:prstGeom prst="rect">
            <a:avLst/>
          </a:prstGeom>
          <a:noFill/>
        </p:spPr>
        <p:txBody>
          <a:bodyPr wrap="none" rtlCol="0">
            <a:spAutoFit/>
          </a:bodyPr>
          <a:lstStyle/>
          <a:p>
            <a:pPr marL="0" marR="0" lvl="0" indent="0" algn="r" defTabSz="4572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smtClean="0">
                <a:ln>
                  <a:noFill/>
                </a:ln>
                <a:solidFill>
                  <a:schemeClr val="accent4">
                    <a:lumMod val="75000"/>
                  </a:schemeClr>
                </a:solidFill>
                <a:effectLst/>
                <a:uLnTx/>
                <a:uFillTx/>
              </a:rPr>
              <a:t>- 20</a:t>
            </a:r>
          </a:p>
        </p:txBody>
      </p:sp>
      <p:sp>
        <p:nvSpPr>
          <p:cNvPr id="10" name="ZoneTexte 9"/>
          <p:cNvSpPr txBox="1"/>
          <p:nvPr/>
        </p:nvSpPr>
        <p:spPr>
          <a:xfrm>
            <a:off x="2191438" y="3291074"/>
            <a:ext cx="745717" cy="307777"/>
          </a:xfrm>
          <a:prstGeom prst="rect">
            <a:avLst/>
          </a:prstGeom>
          <a:noFill/>
        </p:spPr>
        <p:txBody>
          <a:bodyPr wrap="non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smtClean="0">
                <a:ln>
                  <a:noFill/>
                </a:ln>
                <a:solidFill>
                  <a:srgbClr val="007434"/>
                </a:solidFill>
                <a:effectLst/>
                <a:uLnTx/>
                <a:uFillTx/>
              </a:rPr>
              <a:t>NPS = 0</a:t>
            </a:r>
          </a:p>
        </p:txBody>
      </p:sp>
      <p:sp>
        <p:nvSpPr>
          <p:cNvPr id="11" name="ZoneTexte 10"/>
          <p:cNvSpPr txBox="1"/>
          <p:nvPr/>
        </p:nvSpPr>
        <p:spPr>
          <a:xfrm>
            <a:off x="2450570" y="2714748"/>
            <a:ext cx="476412" cy="307777"/>
          </a:xfrm>
          <a:prstGeom prst="rect">
            <a:avLst/>
          </a:prstGeom>
          <a:noFill/>
        </p:spPr>
        <p:txBody>
          <a:bodyPr wrap="none" rtlCol="0">
            <a:spAutoFit/>
          </a:bodyPr>
          <a:lstStyle/>
          <a:p>
            <a:pPr marL="0" marR="0" lvl="0" indent="0" algn="r" defTabSz="4572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smtClean="0">
                <a:ln>
                  <a:noFill/>
                </a:ln>
                <a:solidFill>
                  <a:srgbClr val="007434"/>
                </a:solidFill>
                <a:effectLst/>
                <a:uLnTx/>
                <a:uFillTx/>
              </a:rPr>
              <a:t>+ 10</a:t>
            </a:r>
          </a:p>
        </p:txBody>
      </p:sp>
      <p:sp>
        <p:nvSpPr>
          <p:cNvPr id="12" name="ZoneTexte 11"/>
          <p:cNvSpPr txBox="1"/>
          <p:nvPr/>
        </p:nvSpPr>
        <p:spPr>
          <a:xfrm>
            <a:off x="2450570" y="2178622"/>
            <a:ext cx="476412" cy="307777"/>
          </a:xfrm>
          <a:prstGeom prst="rect">
            <a:avLst/>
          </a:prstGeom>
          <a:noFill/>
        </p:spPr>
        <p:txBody>
          <a:bodyPr wrap="none" rtlCol="0">
            <a:spAutoFit/>
          </a:bodyPr>
          <a:lstStyle/>
          <a:p>
            <a:pPr marL="0" marR="0" lvl="0" indent="0" algn="r" defTabSz="4572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smtClean="0">
                <a:ln>
                  <a:noFill/>
                </a:ln>
                <a:solidFill>
                  <a:srgbClr val="007434"/>
                </a:solidFill>
                <a:effectLst/>
                <a:uLnTx/>
                <a:uFillTx/>
              </a:rPr>
              <a:t>+ 20</a:t>
            </a:r>
          </a:p>
        </p:txBody>
      </p:sp>
      <p:cxnSp>
        <p:nvCxnSpPr>
          <p:cNvPr id="13" name="Connecteur droit 12"/>
          <p:cNvCxnSpPr/>
          <p:nvPr/>
        </p:nvCxnSpPr>
        <p:spPr>
          <a:xfrm>
            <a:off x="3010027" y="3938713"/>
            <a:ext cx="6085826" cy="0"/>
          </a:xfrm>
          <a:prstGeom prst="line">
            <a:avLst/>
          </a:prstGeom>
          <a:noFill/>
          <a:ln w="6350" cap="flat" cmpd="sng" algn="ctr">
            <a:solidFill>
              <a:sysClr val="window" lastClr="FFFFFF"/>
            </a:solidFill>
            <a:prstDash val="solid"/>
            <a:miter lim="800000"/>
          </a:ln>
          <a:effectLst/>
        </p:spPr>
      </p:cxnSp>
      <p:cxnSp>
        <p:nvCxnSpPr>
          <p:cNvPr id="14" name="Connecteur droit 13"/>
          <p:cNvCxnSpPr/>
          <p:nvPr/>
        </p:nvCxnSpPr>
        <p:spPr>
          <a:xfrm>
            <a:off x="3010027" y="4204630"/>
            <a:ext cx="6085826" cy="0"/>
          </a:xfrm>
          <a:prstGeom prst="line">
            <a:avLst/>
          </a:prstGeom>
          <a:noFill/>
          <a:ln w="6350" cap="flat" cmpd="sng" algn="ctr">
            <a:solidFill>
              <a:sysClr val="window" lastClr="FFFFFF"/>
            </a:solidFill>
            <a:prstDash val="solid"/>
            <a:miter lim="800000"/>
          </a:ln>
          <a:effectLst/>
        </p:spPr>
      </p:cxnSp>
      <p:cxnSp>
        <p:nvCxnSpPr>
          <p:cNvPr id="15" name="Connecteur droit 14"/>
          <p:cNvCxnSpPr/>
          <p:nvPr/>
        </p:nvCxnSpPr>
        <p:spPr>
          <a:xfrm>
            <a:off x="3010027" y="4491706"/>
            <a:ext cx="6085826" cy="0"/>
          </a:xfrm>
          <a:prstGeom prst="line">
            <a:avLst/>
          </a:prstGeom>
          <a:noFill/>
          <a:ln w="6350" cap="flat" cmpd="sng" algn="ctr">
            <a:solidFill>
              <a:sysClr val="window" lastClr="FFFFFF"/>
            </a:solidFill>
            <a:prstDash val="solid"/>
            <a:miter lim="800000"/>
          </a:ln>
          <a:effectLst/>
        </p:spPr>
      </p:cxnSp>
      <p:sp>
        <p:nvSpPr>
          <p:cNvPr id="18" name="Rectangle 17"/>
          <p:cNvSpPr/>
          <p:nvPr/>
        </p:nvSpPr>
        <p:spPr>
          <a:xfrm rot="10800000">
            <a:off x="3982357" y="2061348"/>
            <a:ext cx="5113496" cy="1516978"/>
          </a:xfrm>
          <a:prstGeom prst="rect">
            <a:avLst/>
          </a:prstGeom>
          <a:gradFill flip="none" rotWithShape="1">
            <a:gsLst>
              <a:gs pos="0">
                <a:srgbClr val="00B050"/>
              </a:gs>
              <a:gs pos="51000">
                <a:sysClr val="window" lastClr="FFFFFF">
                  <a:alpha val="0"/>
                </a:sysClr>
              </a:gs>
              <a:gs pos="100000">
                <a:sysClr val="window" lastClr="FFFFFF">
                  <a:alpha val="0"/>
                </a:sysClr>
              </a:gs>
            </a:gsLst>
            <a:lin ang="18900000" scaled="1"/>
            <a:tileRect/>
          </a:gra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white"/>
              </a:solidFill>
              <a:effectLst/>
              <a:uLnTx/>
              <a:uFillTx/>
              <a:latin typeface="Arial"/>
              <a:ea typeface="+mn-ea"/>
              <a:cs typeface="+mn-cs"/>
            </a:endParaRPr>
          </a:p>
        </p:txBody>
      </p:sp>
      <p:cxnSp>
        <p:nvCxnSpPr>
          <p:cNvPr id="20" name="Connecteur droit 19"/>
          <p:cNvCxnSpPr/>
          <p:nvPr/>
        </p:nvCxnSpPr>
        <p:spPr>
          <a:xfrm>
            <a:off x="2999854" y="3431321"/>
            <a:ext cx="6095999" cy="0"/>
          </a:xfrm>
          <a:prstGeom prst="line">
            <a:avLst/>
          </a:prstGeom>
          <a:noFill/>
          <a:ln w="57150" cap="flat" cmpd="sng" algn="ctr">
            <a:solidFill>
              <a:srgbClr val="00B050"/>
            </a:solidFill>
            <a:prstDash val="solid"/>
            <a:miter lim="800000"/>
          </a:ln>
          <a:effectLst/>
        </p:spPr>
      </p:cxnSp>
      <p:sp>
        <p:nvSpPr>
          <p:cNvPr id="21" name="ZoneTexte 20"/>
          <p:cNvSpPr txBox="1"/>
          <p:nvPr/>
        </p:nvSpPr>
        <p:spPr>
          <a:xfrm>
            <a:off x="3112213" y="4834093"/>
            <a:ext cx="498855" cy="276999"/>
          </a:xfrm>
          <a:prstGeom prst="rect">
            <a:avLst/>
          </a:prstGeom>
          <a:noFill/>
        </p:spPr>
        <p:txBody>
          <a:bodyPr wrap="non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dirty="0" smtClean="0">
                <a:ln>
                  <a:noFill/>
                </a:ln>
                <a:solidFill>
                  <a:srgbClr val="C00000"/>
                </a:solidFill>
                <a:effectLst/>
                <a:uLnTx/>
                <a:uFillTx/>
              </a:rPr>
              <a:t>2017</a:t>
            </a:r>
          </a:p>
        </p:txBody>
      </p:sp>
      <p:sp>
        <p:nvSpPr>
          <p:cNvPr id="22" name="ZoneTexte 21"/>
          <p:cNvSpPr txBox="1"/>
          <p:nvPr/>
        </p:nvSpPr>
        <p:spPr>
          <a:xfrm>
            <a:off x="3769245" y="4834093"/>
            <a:ext cx="498855" cy="276999"/>
          </a:xfrm>
          <a:prstGeom prst="rect">
            <a:avLst/>
          </a:prstGeom>
          <a:noFill/>
        </p:spPr>
        <p:txBody>
          <a:bodyPr wrap="non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dirty="0" smtClean="0">
                <a:ln>
                  <a:noFill/>
                </a:ln>
                <a:solidFill>
                  <a:srgbClr val="C00000"/>
                </a:solidFill>
                <a:effectLst/>
                <a:uLnTx/>
                <a:uFillTx/>
              </a:rPr>
              <a:t>2018</a:t>
            </a:r>
          </a:p>
        </p:txBody>
      </p:sp>
      <p:sp>
        <p:nvSpPr>
          <p:cNvPr id="23" name="ZoneTexte 22"/>
          <p:cNvSpPr txBox="1"/>
          <p:nvPr/>
        </p:nvSpPr>
        <p:spPr>
          <a:xfrm>
            <a:off x="4426277" y="4834093"/>
            <a:ext cx="498855" cy="276999"/>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dirty="0" smtClean="0">
                <a:ln>
                  <a:noFill/>
                </a:ln>
                <a:solidFill>
                  <a:srgbClr val="C00000"/>
                </a:solidFill>
                <a:effectLst/>
                <a:uLnTx/>
                <a:uFillTx/>
              </a:rPr>
              <a:t>2019</a:t>
            </a:r>
          </a:p>
        </p:txBody>
      </p:sp>
      <p:sp>
        <p:nvSpPr>
          <p:cNvPr id="24" name="ZoneTexte 23"/>
          <p:cNvSpPr txBox="1"/>
          <p:nvPr/>
        </p:nvSpPr>
        <p:spPr>
          <a:xfrm>
            <a:off x="5083309" y="4834093"/>
            <a:ext cx="498855" cy="276999"/>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dirty="0" smtClean="0">
                <a:ln>
                  <a:noFill/>
                </a:ln>
                <a:solidFill>
                  <a:srgbClr val="C00000"/>
                </a:solidFill>
                <a:effectLst/>
                <a:uLnTx/>
                <a:uFillTx/>
              </a:rPr>
              <a:t>2020</a:t>
            </a:r>
          </a:p>
        </p:txBody>
      </p:sp>
      <p:cxnSp>
        <p:nvCxnSpPr>
          <p:cNvPr id="25" name="Connecteur droit 24"/>
          <p:cNvCxnSpPr/>
          <p:nvPr/>
        </p:nvCxnSpPr>
        <p:spPr>
          <a:xfrm>
            <a:off x="3010027" y="2328096"/>
            <a:ext cx="6085826" cy="0"/>
          </a:xfrm>
          <a:prstGeom prst="line">
            <a:avLst/>
          </a:prstGeom>
          <a:noFill/>
          <a:ln w="6350" cap="flat" cmpd="sng" algn="ctr">
            <a:solidFill>
              <a:sysClr val="window" lastClr="FFFFFF"/>
            </a:solidFill>
            <a:prstDash val="solid"/>
            <a:miter lim="800000"/>
          </a:ln>
          <a:effectLst/>
        </p:spPr>
      </p:cxnSp>
      <p:cxnSp>
        <p:nvCxnSpPr>
          <p:cNvPr id="26" name="Connecteur droit 25"/>
          <p:cNvCxnSpPr/>
          <p:nvPr/>
        </p:nvCxnSpPr>
        <p:spPr>
          <a:xfrm>
            <a:off x="3010027" y="2587812"/>
            <a:ext cx="6085826" cy="0"/>
          </a:xfrm>
          <a:prstGeom prst="line">
            <a:avLst/>
          </a:prstGeom>
          <a:noFill/>
          <a:ln w="6350" cap="flat" cmpd="sng" algn="ctr">
            <a:solidFill>
              <a:sysClr val="window" lastClr="FFFFFF"/>
            </a:solidFill>
            <a:prstDash val="solid"/>
            <a:miter lim="800000"/>
          </a:ln>
          <a:effectLst/>
        </p:spPr>
      </p:cxnSp>
      <p:cxnSp>
        <p:nvCxnSpPr>
          <p:cNvPr id="27" name="Connecteur droit 26"/>
          <p:cNvCxnSpPr/>
          <p:nvPr/>
        </p:nvCxnSpPr>
        <p:spPr>
          <a:xfrm>
            <a:off x="3010027" y="2868636"/>
            <a:ext cx="6085826" cy="0"/>
          </a:xfrm>
          <a:prstGeom prst="line">
            <a:avLst/>
          </a:prstGeom>
          <a:noFill/>
          <a:ln w="6350" cap="flat" cmpd="sng" algn="ctr">
            <a:solidFill>
              <a:sysClr val="window" lastClr="FFFFFF"/>
            </a:solidFill>
            <a:prstDash val="solid"/>
            <a:miter lim="800000"/>
          </a:ln>
          <a:effectLst/>
        </p:spPr>
      </p:cxnSp>
      <p:cxnSp>
        <p:nvCxnSpPr>
          <p:cNvPr id="28" name="Connecteur droit 27"/>
          <p:cNvCxnSpPr/>
          <p:nvPr/>
        </p:nvCxnSpPr>
        <p:spPr>
          <a:xfrm>
            <a:off x="3010027" y="3128986"/>
            <a:ext cx="6085826" cy="0"/>
          </a:xfrm>
          <a:prstGeom prst="line">
            <a:avLst/>
          </a:prstGeom>
          <a:noFill/>
          <a:ln w="6350" cap="flat" cmpd="sng" algn="ctr">
            <a:solidFill>
              <a:sysClr val="window" lastClr="FFFFFF"/>
            </a:solidFill>
            <a:prstDash val="solid"/>
            <a:miter lim="800000"/>
          </a:ln>
          <a:effectLst/>
        </p:spPr>
      </p:cxnSp>
      <p:cxnSp>
        <p:nvCxnSpPr>
          <p:cNvPr id="29" name="Connecteur droit 28"/>
          <p:cNvCxnSpPr/>
          <p:nvPr/>
        </p:nvCxnSpPr>
        <p:spPr>
          <a:xfrm>
            <a:off x="3010027" y="3675086"/>
            <a:ext cx="6085826" cy="0"/>
          </a:xfrm>
          <a:prstGeom prst="line">
            <a:avLst/>
          </a:prstGeom>
          <a:noFill/>
          <a:ln w="6350" cap="flat" cmpd="sng" algn="ctr">
            <a:solidFill>
              <a:sysClr val="window" lastClr="FFFFFF"/>
            </a:solidFill>
            <a:prstDash val="solid"/>
            <a:miter lim="800000"/>
          </a:ln>
          <a:effectLst/>
        </p:spPr>
      </p:cxnSp>
      <p:sp>
        <p:nvSpPr>
          <p:cNvPr id="30" name="ZoneTexte 29"/>
          <p:cNvSpPr txBox="1"/>
          <p:nvPr/>
        </p:nvSpPr>
        <p:spPr>
          <a:xfrm>
            <a:off x="3010027" y="4505726"/>
            <a:ext cx="388248" cy="276999"/>
          </a:xfrm>
          <a:prstGeom prst="rect">
            <a:avLst/>
          </a:prstGeom>
          <a:noFill/>
        </p:spPr>
        <p:txBody>
          <a:bodyPr wrap="non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dirty="0" smtClean="0">
                <a:ln>
                  <a:noFill/>
                </a:ln>
                <a:solidFill>
                  <a:srgbClr val="C00000"/>
                </a:solidFill>
                <a:effectLst/>
                <a:uLnTx/>
                <a:uFillTx/>
              </a:rPr>
              <a:t>-25</a:t>
            </a:r>
          </a:p>
        </p:txBody>
      </p:sp>
      <p:sp>
        <p:nvSpPr>
          <p:cNvPr id="31" name="ZoneTexte 30"/>
          <p:cNvSpPr txBox="1"/>
          <p:nvPr/>
        </p:nvSpPr>
        <p:spPr>
          <a:xfrm>
            <a:off x="3729527" y="4204164"/>
            <a:ext cx="388248" cy="276999"/>
          </a:xfrm>
          <a:prstGeom prst="rect">
            <a:avLst/>
          </a:prstGeom>
          <a:noFill/>
        </p:spPr>
        <p:txBody>
          <a:bodyPr wrap="non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dirty="0" smtClean="0">
                <a:ln>
                  <a:noFill/>
                </a:ln>
                <a:solidFill>
                  <a:srgbClr val="C00000"/>
                </a:solidFill>
                <a:effectLst/>
                <a:uLnTx/>
                <a:uFillTx/>
              </a:rPr>
              <a:t>-17</a:t>
            </a:r>
          </a:p>
        </p:txBody>
      </p:sp>
      <p:sp>
        <p:nvSpPr>
          <p:cNvPr id="32" name="ZoneTexte 31"/>
          <p:cNvSpPr txBox="1"/>
          <p:nvPr/>
        </p:nvSpPr>
        <p:spPr>
          <a:xfrm>
            <a:off x="4397273" y="3982786"/>
            <a:ext cx="388248" cy="276999"/>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dirty="0" smtClean="0">
                <a:ln>
                  <a:noFill/>
                </a:ln>
                <a:solidFill>
                  <a:srgbClr val="C00000"/>
                </a:solidFill>
                <a:effectLst/>
                <a:uLnTx/>
                <a:uFillTx/>
              </a:rPr>
              <a:t>-13</a:t>
            </a:r>
          </a:p>
        </p:txBody>
      </p:sp>
      <p:sp>
        <p:nvSpPr>
          <p:cNvPr id="33" name="ZoneTexte 32"/>
          <p:cNvSpPr txBox="1"/>
          <p:nvPr/>
        </p:nvSpPr>
        <p:spPr>
          <a:xfrm>
            <a:off x="5005392" y="3982786"/>
            <a:ext cx="388248" cy="276999"/>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dirty="0" smtClean="0">
                <a:ln>
                  <a:noFill/>
                </a:ln>
                <a:solidFill>
                  <a:srgbClr val="C00000"/>
                </a:solidFill>
                <a:effectLst/>
                <a:uLnTx/>
                <a:uFillTx/>
              </a:rPr>
              <a:t>-13</a:t>
            </a:r>
          </a:p>
        </p:txBody>
      </p:sp>
      <p:pic>
        <p:nvPicPr>
          <p:cNvPr id="34"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10450" y="4484201"/>
            <a:ext cx="321394" cy="3498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35" name="Groupe 34"/>
          <p:cNvGrpSpPr/>
          <p:nvPr/>
        </p:nvGrpSpPr>
        <p:grpSpPr>
          <a:xfrm>
            <a:off x="4411229" y="1804789"/>
            <a:ext cx="231171" cy="234657"/>
            <a:chOff x="429721" y="1885951"/>
            <a:chExt cx="3508374" cy="3561270"/>
          </a:xfrm>
          <a:solidFill>
            <a:sysClr val="window" lastClr="FFFFFF">
              <a:lumMod val="85000"/>
            </a:sysClr>
          </a:solidFill>
        </p:grpSpPr>
        <p:grpSp>
          <p:nvGrpSpPr>
            <p:cNvPr id="36" name="Groupe 35"/>
            <p:cNvGrpSpPr/>
            <p:nvPr/>
          </p:nvGrpSpPr>
          <p:grpSpPr>
            <a:xfrm>
              <a:off x="429721" y="1885951"/>
              <a:ext cx="3508374" cy="3561270"/>
              <a:chOff x="0" y="457200"/>
              <a:chExt cx="5159375" cy="5237163"/>
            </a:xfrm>
            <a:grpFill/>
          </p:grpSpPr>
          <p:sp>
            <p:nvSpPr>
              <p:cNvPr id="39" name="Forme libre 3"/>
              <p:cNvSpPr>
                <a:spLocks/>
              </p:cNvSpPr>
              <p:nvPr/>
            </p:nvSpPr>
            <p:spPr bwMode="auto">
              <a:xfrm>
                <a:off x="563563" y="2601913"/>
                <a:ext cx="76200" cy="44450"/>
              </a:xfrm>
              <a:custGeom>
                <a:avLst/>
                <a:gdLst>
                  <a:gd name="T0" fmla="*/ 38340 w 214"/>
                  <a:gd name="T1" fmla="*/ 0 h 125"/>
                  <a:gd name="T2" fmla="*/ 0 w 214"/>
                  <a:gd name="T3" fmla="*/ 22320 h 125"/>
                  <a:gd name="T4" fmla="*/ 38340 w 214"/>
                  <a:gd name="T5" fmla="*/ 44640 h 125"/>
                  <a:gd name="T6" fmla="*/ 76680 w 214"/>
                  <a:gd name="T7" fmla="*/ 22320 h 125"/>
                  <a:gd name="T8" fmla="*/ 17694720 60000 65536"/>
                  <a:gd name="T9" fmla="*/ 11796480 60000 65536"/>
                  <a:gd name="T10" fmla="*/ 5898240 60000 65536"/>
                  <a:gd name="T11" fmla="*/ 0 60000 65536"/>
                  <a:gd name="T12" fmla="*/ 0 w 214"/>
                  <a:gd name="T13" fmla="*/ 0 h 125"/>
                  <a:gd name="T14" fmla="*/ 214 w 214"/>
                  <a:gd name="T15" fmla="*/ 125 h 125"/>
                </a:gdLst>
                <a:ahLst/>
                <a:cxnLst>
                  <a:cxn ang="T8">
                    <a:pos x="T0" y="T1"/>
                  </a:cxn>
                  <a:cxn ang="T9">
                    <a:pos x="T2" y="T3"/>
                  </a:cxn>
                  <a:cxn ang="T10">
                    <a:pos x="T4" y="T5"/>
                  </a:cxn>
                  <a:cxn ang="T11">
                    <a:pos x="T6" y="T7"/>
                  </a:cxn>
                </a:cxnLst>
                <a:rect l="T12" t="T13" r="T14" b="T15"/>
                <a:pathLst>
                  <a:path w="214" h="125">
                    <a:moveTo>
                      <a:pt x="214" y="92"/>
                    </a:moveTo>
                    <a:lnTo>
                      <a:pt x="78" y="0"/>
                    </a:lnTo>
                    <a:lnTo>
                      <a:pt x="0" y="11"/>
                    </a:lnTo>
                    <a:lnTo>
                      <a:pt x="21" y="99"/>
                    </a:lnTo>
                    <a:lnTo>
                      <a:pt x="110" y="125"/>
                    </a:lnTo>
                    <a:lnTo>
                      <a:pt x="214" y="92"/>
                    </a:lnTo>
                    <a:close/>
                  </a:path>
                </a:pathLst>
              </a:custGeom>
              <a:grpFill/>
              <a:ln w="3175">
                <a:solidFill>
                  <a:sysClr val="window" lastClr="FFFFFF">
                    <a:lumMod val="85000"/>
                  </a:sysClr>
                </a:solidFill>
                <a:miter lim="800000"/>
                <a:headEnd/>
                <a:tailEnd/>
              </a:ln>
            </p:spPr>
            <p:txBody>
              <a:bodyPr vert="horz" wrap="square" lIns="90000" tIns="45000" rIns="90000" bIns="45000" numCol="1"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altLang="fr-FR" sz="1800" b="0" i="0" u="none" strike="noStrike" kern="0" cap="none" spc="0" normalizeH="0" baseline="0" noProof="0" smtClean="0">
                  <a:ln>
                    <a:noFill/>
                  </a:ln>
                  <a:solidFill>
                    <a:prstClr val="black"/>
                  </a:solidFill>
                  <a:effectLst/>
                  <a:uLnTx/>
                  <a:uFillTx/>
                  <a:cs typeface="Arial" pitchFamily="34" charset="0"/>
                </a:endParaRPr>
              </a:p>
            </p:txBody>
          </p:sp>
          <p:sp>
            <p:nvSpPr>
              <p:cNvPr id="40" name="Forme libre 4"/>
              <p:cNvSpPr>
                <a:spLocks/>
              </p:cNvSpPr>
              <p:nvPr/>
            </p:nvSpPr>
            <p:spPr bwMode="auto">
              <a:xfrm>
                <a:off x="850900" y="1954213"/>
                <a:ext cx="1390650" cy="1349375"/>
              </a:xfrm>
              <a:custGeom>
                <a:avLst/>
                <a:gdLst>
                  <a:gd name="T0" fmla="*/ 694980 w 3862"/>
                  <a:gd name="T1" fmla="*/ 0 h 3748"/>
                  <a:gd name="T2" fmla="*/ 0 w 3862"/>
                  <a:gd name="T3" fmla="*/ 674460 h 3748"/>
                  <a:gd name="T4" fmla="*/ 694980 w 3862"/>
                  <a:gd name="T5" fmla="*/ 1348920 h 3748"/>
                  <a:gd name="T6" fmla="*/ 1389960 w 3862"/>
                  <a:gd name="T7" fmla="*/ 674460 h 3748"/>
                  <a:gd name="T8" fmla="*/ 17694720 60000 65536"/>
                  <a:gd name="T9" fmla="*/ 11796480 60000 65536"/>
                  <a:gd name="T10" fmla="*/ 5898240 60000 65536"/>
                  <a:gd name="T11" fmla="*/ 0 60000 65536"/>
                  <a:gd name="T12" fmla="*/ 0 w 3862"/>
                  <a:gd name="T13" fmla="*/ 0 h 3748"/>
                  <a:gd name="T14" fmla="*/ 3862 w 3862"/>
                  <a:gd name="T15" fmla="*/ 3748 h 3748"/>
                </a:gdLst>
                <a:ahLst/>
                <a:cxnLst>
                  <a:cxn ang="T8">
                    <a:pos x="T0" y="T1"/>
                  </a:cxn>
                  <a:cxn ang="T9">
                    <a:pos x="T2" y="T3"/>
                  </a:cxn>
                  <a:cxn ang="T10">
                    <a:pos x="T4" y="T5"/>
                  </a:cxn>
                  <a:cxn ang="T11">
                    <a:pos x="T6" y="T7"/>
                  </a:cxn>
                </a:cxnLst>
                <a:rect l="T12" t="T13" r="T14" b="T15"/>
                <a:pathLst>
                  <a:path w="3862" h="3748">
                    <a:moveTo>
                      <a:pt x="3805" y="624"/>
                    </a:moveTo>
                    <a:lnTo>
                      <a:pt x="3719" y="603"/>
                    </a:lnTo>
                    <a:lnTo>
                      <a:pt x="3634" y="508"/>
                    </a:lnTo>
                    <a:lnTo>
                      <a:pt x="3558" y="536"/>
                    </a:lnTo>
                    <a:lnTo>
                      <a:pt x="3362" y="404"/>
                    </a:lnTo>
                    <a:lnTo>
                      <a:pt x="3318" y="172"/>
                    </a:lnTo>
                    <a:lnTo>
                      <a:pt x="3244" y="134"/>
                    </a:lnTo>
                    <a:lnTo>
                      <a:pt x="2948" y="292"/>
                    </a:lnTo>
                    <a:lnTo>
                      <a:pt x="2867" y="287"/>
                    </a:lnTo>
                    <a:lnTo>
                      <a:pt x="2865" y="209"/>
                    </a:lnTo>
                    <a:lnTo>
                      <a:pt x="2777" y="167"/>
                    </a:lnTo>
                    <a:lnTo>
                      <a:pt x="2725" y="7"/>
                    </a:lnTo>
                    <a:lnTo>
                      <a:pt x="2650" y="0"/>
                    </a:lnTo>
                    <a:lnTo>
                      <a:pt x="2632" y="72"/>
                    </a:lnTo>
                    <a:lnTo>
                      <a:pt x="2389" y="74"/>
                    </a:lnTo>
                    <a:lnTo>
                      <a:pt x="2205" y="162"/>
                    </a:lnTo>
                    <a:lnTo>
                      <a:pt x="2138" y="116"/>
                    </a:lnTo>
                    <a:lnTo>
                      <a:pt x="2073" y="160"/>
                    </a:lnTo>
                    <a:lnTo>
                      <a:pt x="1981" y="58"/>
                    </a:lnTo>
                    <a:lnTo>
                      <a:pt x="1750" y="37"/>
                    </a:lnTo>
                    <a:lnTo>
                      <a:pt x="1748" y="363"/>
                    </a:lnTo>
                    <a:lnTo>
                      <a:pt x="1708" y="426"/>
                    </a:lnTo>
                    <a:lnTo>
                      <a:pt x="1759" y="894"/>
                    </a:lnTo>
                    <a:lnTo>
                      <a:pt x="1611" y="954"/>
                    </a:lnTo>
                    <a:lnTo>
                      <a:pt x="1514" y="1189"/>
                    </a:lnTo>
                    <a:lnTo>
                      <a:pt x="1503" y="1243"/>
                    </a:lnTo>
                    <a:lnTo>
                      <a:pt x="1318" y="1150"/>
                    </a:lnTo>
                    <a:lnTo>
                      <a:pt x="1076" y="1256"/>
                    </a:lnTo>
                    <a:lnTo>
                      <a:pt x="1032" y="1331"/>
                    </a:lnTo>
                    <a:lnTo>
                      <a:pt x="676" y="1344"/>
                    </a:lnTo>
                    <a:lnTo>
                      <a:pt x="536" y="1435"/>
                    </a:lnTo>
                    <a:lnTo>
                      <a:pt x="524" y="1598"/>
                    </a:lnTo>
                    <a:lnTo>
                      <a:pt x="120" y="1716"/>
                    </a:lnTo>
                    <a:lnTo>
                      <a:pt x="118" y="1716"/>
                    </a:lnTo>
                    <a:lnTo>
                      <a:pt x="120" y="1716"/>
                    </a:lnTo>
                    <a:lnTo>
                      <a:pt x="0" y="1832"/>
                    </a:lnTo>
                    <a:lnTo>
                      <a:pt x="63" y="2000"/>
                    </a:lnTo>
                    <a:lnTo>
                      <a:pt x="227" y="2028"/>
                    </a:lnTo>
                    <a:lnTo>
                      <a:pt x="282" y="2081"/>
                    </a:lnTo>
                    <a:lnTo>
                      <a:pt x="416" y="1982"/>
                    </a:lnTo>
                    <a:lnTo>
                      <a:pt x="612" y="1966"/>
                    </a:lnTo>
                    <a:lnTo>
                      <a:pt x="429" y="2035"/>
                    </a:lnTo>
                    <a:lnTo>
                      <a:pt x="411" y="2215"/>
                    </a:lnTo>
                    <a:lnTo>
                      <a:pt x="330" y="2250"/>
                    </a:lnTo>
                    <a:lnTo>
                      <a:pt x="490" y="2307"/>
                    </a:lnTo>
                    <a:lnTo>
                      <a:pt x="619" y="2443"/>
                    </a:lnTo>
                    <a:lnTo>
                      <a:pt x="409" y="2667"/>
                    </a:lnTo>
                    <a:lnTo>
                      <a:pt x="420" y="2787"/>
                    </a:lnTo>
                    <a:lnTo>
                      <a:pt x="702" y="3117"/>
                    </a:lnTo>
                    <a:lnTo>
                      <a:pt x="758" y="3307"/>
                    </a:lnTo>
                    <a:lnTo>
                      <a:pt x="977" y="3489"/>
                    </a:lnTo>
                    <a:lnTo>
                      <a:pt x="1108" y="3517"/>
                    </a:lnTo>
                    <a:lnTo>
                      <a:pt x="1148" y="3614"/>
                    </a:lnTo>
                    <a:lnTo>
                      <a:pt x="1311" y="3644"/>
                    </a:lnTo>
                    <a:lnTo>
                      <a:pt x="1438" y="3748"/>
                    </a:lnTo>
                    <a:lnTo>
                      <a:pt x="1455" y="3674"/>
                    </a:lnTo>
                    <a:lnTo>
                      <a:pt x="1522" y="3685"/>
                    </a:lnTo>
                    <a:lnTo>
                      <a:pt x="1531" y="3681"/>
                    </a:lnTo>
                    <a:lnTo>
                      <a:pt x="1533" y="3683"/>
                    </a:lnTo>
                    <a:lnTo>
                      <a:pt x="1761" y="3596"/>
                    </a:lnTo>
                    <a:lnTo>
                      <a:pt x="1722" y="3672"/>
                    </a:lnTo>
                    <a:lnTo>
                      <a:pt x="1898" y="3665"/>
                    </a:lnTo>
                    <a:lnTo>
                      <a:pt x="1962" y="3715"/>
                    </a:lnTo>
                    <a:lnTo>
                      <a:pt x="2207" y="3591"/>
                    </a:lnTo>
                    <a:lnTo>
                      <a:pt x="2140" y="3540"/>
                    </a:lnTo>
                    <a:lnTo>
                      <a:pt x="2147" y="3341"/>
                    </a:lnTo>
                    <a:lnTo>
                      <a:pt x="2018" y="2856"/>
                    </a:lnTo>
                    <a:lnTo>
                      <a:pt x="1905" y="2746"/>
                    </a:lnTo>
                    <a:lnTo>
                      <a:pt x="1843" y="2593"/>
                    </a:lnTo>
                    <a:lnTo>
                      <a:pt x="2175" y="2568"/>
                    </a:lnTo>
                    <a:lnTo>
                      <a:pt x="2274" y="2441"/>
                    </a:lnTo>
                    <a:lnTo>
                      <a:pt x="2424" y="2420"/>
                    </a:lnTo>
                    <a:lnTo>
                      <a:pt x="2687" y="2413"/>
                    </a:lnTo>
                    <a:lnTo>
                      <a:pt x="2747" y="2476"/>
                    </a:lnTo>
                    <a:lnTo>
                      <a:pt x="2930" y="2316"/>
                    </a:lnTo>
                    <a:lnTo>
                      <a:pt x="2928" y="2314"/>
                    </a:lnTo>
                    <a:lnTo>
                      <a:pt x="3084" y="1899"/>
                    </a:lnTo>
                    <a:lnTo>
                      <a:pt x="3128" y="1647"/>
                    </a:lnTo>
                    <a:lnTo>
                      <a:pt x="3147" y="1582"/>
                    </a:lnTo>
                    <a:lnTo>
                      <a:pt x="3313" y="1652"/>
                    </a:lnTo>
                    <a:lnTo>
                      <a:pt x="3301" y="1564"/>
                    </a:lnTo>
                    <a:lnTo>
                      <a:pt x="3376" y="1571"/>
                    </a:lnTo>
                    <a:lnTo>
                      <a:pt x="3585" y="1450"/>
                    </a:lnTo>
                    <a:lnTo>
                      <a:pt x="3599" y="1356"/>
                    </a:lnTo>
                    <a:lnTo>
                      <a:pt x="3685" y="1328"/>
                    </a:lnTo>
                    <a:lnTo>
                      <a:pt x="3855" y="1040"/>
                    </a:lnTo>
                    <a:lnTo>
                      <a:pt x="3846" y="894"/>
                    </a:lnTo>
                    <a:lnTo>
                      <a:pt x="3798" y="830"/>
                    </a:lnTo>
                    <a:lnTo>
                      <a:pt x="3851" y="776"/>
                    </a:lnTo>
                    <a:lnTo>
                      <a:pt x="3862" y="726"/>
                    </a:lnTo>
                    <a:lnTo>
                      <a:pt x="3805" y="624"/>
                    </a:lnTo>
                    <a:close/>
                  </a:path>
                </a:pathLst>
              </a:custGeom>
              <a:grpFill/>
              <a:ln w="3175">
                <a:solidFill>
                  <a:sysClr val="window" lastClr="FFFFFF">
                    <a:lumMod val="85000"/>
                  </a:sysClr>
                </a:solidFill>
                <a:miter lim="800000"/>
                <a:headEnd/>
                <a:tailEnd/>
              </a:ln>
            </p:spPr>
            <p:txBody>
              <a:bodyPr vert="horz" wrap="square" lIns="90000" tIns="45000" rIns="90000" bIns="45000" numCol="1"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altLang="fr-FR" sz="1800" b="0" i="0" u="none" strike="noStrike" kern="0" cap="none" spc="0" normalizeH="0" baseline="0" noProof="0" smtClean="0">
                  <a:ln>
                    <a:noFill/>
                  </a:ln>
                  <a:solidFill>
                    <a:prstClr val="black"/>
                  </a:solidFill>
                  <a:effectLst/>
                  <a:uLnTx/>
                  <a:uFillTx/>
                  <a:cs typeface="Arial" pitchFamily="34" charset="0"/>
                </a:endParaRPr>
              </a:p>
            </p:txBody>
          </p:sp>
          <p:sp>
            <p:nvSpPr>
              <p:cNvPr id="41" name="Forme libre 5"/>
              <p:cNvSpPr>
                <a:spLocks/>
              </p:cNvSpPr>
              <p:nvPr/>
            </p:nvSpPr>
            <p:spPr bwMode="auto">
              <a:xfrm>
                <a:off x="850900" y="1954213"/>
                <a:ext cx="1390650" cy="1349375"/>
              </a:xfrm>
              <a:custGeom>
                <a:avLst/>
                <a:gdLst>
                  <a:gd name="T0" fmla="*/ 694980 w 3862"/>
                  <a:gd name="T1" fmla="*/ 0 h 3748"/>
                  <a:gd name="T2" fmla="*/ 0 w 3862"/>
                  <a:gd name="T3" fmla="*/ 674460 h 3748"/>
                  <a:gd name="T4" fmla="*/ 694980 w 3862"/>
                  <a:gd name="T5" fmla="*/ 1348920 h 3748"/>
                  <a:gd name="T6" fmla="*/ 1389960 w 3862"/>
                  <a:gd name="T7" fmla="*/ 674460 h 3748"/>
                  <a:gd name="T8" fmla="*/ 17694720 60000 65536"/>
                  <a:gd name="T9" fmla="*/ 11796480 60000 65536"/>
                  <a:gd name="T10" fmla="*/ 5898240 60000 65536"/>
                  <a:gd name="T11" fmla="*/ 0 60000 65536"/>
                  <a:gd name="T12" fmla="*/ 0 w 3862"/>
                  <a:gd name="T13" fmla="*/ 0 h 3748"/>
                  <a:gd name="T14" fmla="*/ 3862 w 3862"/>
                  <a:gd name="T15" fmla="*/ 3748 h 3748"/>
                </a:gdLst>
                <a:ahLst/>
                <a:cxnLst>
                  <a:cxn ang="T8">
                    <a:pos x="T0" y="T1"/>
                  </a:cxn>
                  <a:cxn ang="T9">
                    <a:pos x="T2" y="T3"/>
                  </a:cxn>
                  <a:cxn ang="T10">
                    <a:pos x="T4" y="T5"/>
                  </a:cxn>
                  <a:cxn ang="T11">
                    <a:pos x="T6" y="T7"/>
                  </a:cxn>
                </a:cxnLst>
                <a:rect l="T12" t="T13" r="T14" b="T15"/>
                <a:pathLst>
                  <a:path w="3862" h="3748">
                    <a:moveTo>
                      <a:pt x="3805" y="624"/>
                    </a:moveTo>
                    <a:lnTo>
                      <a:pt x="3719" y="603"/>
                    </a:lnTo>
                    <a:lnTo>
                      <a:pt x="3634" y="508"/>
                    </a:lnTo>
                    <a:lnTo>
                      <a:pt x="3558" y="536"/>
                    </a:lnTo>
                    <a:lnTo>
                      <a:pt x="3362" y="404"/>
                    </a:lnTo>
                    <a:lnTo>
                      <a:pt x="3318" y="172"/>
                    </a:lnTo>
                    <a:lnTo>
                      <a:pt x="3244" y="134"/>
                    </a:lnTo>
                    <a:lnTo>
                      <a:pt x="2948" y="292"/>
                    </a:lnTo>
                    <a:lnTo>
                      <a:pt x="2867" y="287"/>
                    </a:lnTo>
                    <a:lnTo>
                      <a:pt x="2865" y="209"/>
                    </a:lnTo>
                    <a:lnTo>
                      <a:pt x="2777" y="167"/>
                    </a:lnTo>
                    <a:lnTo>
                      <a:pt x="2725" y="7"/>
                    </a:lnTo>
                    <a:lnTo>
                      <a:pt x="2650" y="0"/>
                    </a:lnTo>
                    <a:lnTo>
                      <a:pt x="2632" y="72"/>
                    </a:lnTo>
                    <a:lnTo>
                      <a:pt x="2389" y="74"/>
                    </a:lnTo>
                    <a:lnTo>
                      <a:pt x="2205" y="162"/>
                    </a:lnTo>
                    <a:lnTo>
                      <a:pt x="2138" y="116"/>
                    </a:lnTo>
                    <a:lnTo>
                      <a:pt x="2073" y="160"/>
                    </a:lnTo>
                    <a:lnTo>
                      <a:pt x="1981" y="58"/>
                    </a:lnTo>
                    <a:lnTo>
                      <a:pt x="1750" y="37"/>
                    </a:lnTo>
                    <a:lnTo>
                      <a:pt x="1748" y="363"/>
                    </a:lnTo>
                    <a:lnTo>
                      <a:pt x="1708" y="426"/>
                    </a:lnTo>
                    <a:lnTo>
                      <a:pt x="1759" y="894"/>
                    </a:lnTo>
                    <a:lnTo>
                      <a:pt x="1611" y="954"/>
                    </a:lnTo>
                    <a:lnTo>
                      <a:pt x="1514" y="1189"/>
                    </a:lnTo>
                    <a:lnTo>
                      <a:pt x="1503" y="1243"/>
                    </a:lnTo>
                    <a:lnTo>
                      <a:pt x="1318" y="1150"/>
                    </a:lnTo>
                    <a:lnTo>
                      <a:pt x="1076" y="1256"/>
                    </a:lnTo>
                    <a:lnTo>
                      <a:pt x="1032" y="1331"/>
                    </a:lnTo>
                    <a:lnTo>
                      <a:pt x="676" y="1344"/>
                    </a:lnTo>
                    <a:lnTo>
                      <a:pt x="536" y="1435"/>
                    </a:lnTo>
                    <a:lnTo>
                      <a:pt x="524" y="1598"/>
                    </a:lnTo>
                    <a:lnTo>
                      <a:pt x="120" y="1716"/>
                    </a:lnTo>
                    <a:lnTo>
                      <a:pt x="118" y="1716"/>
                    </a:lnTo>
                    <a:lnTo>
                      <a:pt x="120" y="1716"/>
                    </a:lnTo>
                    <a:lnTo>
                      <a:pt x="0" y="1832"/>
                    </a:lnTo>
                    <a:lnTo>
                      <a:pt x="63" y="2000"/>
                    </a:lnTo>
                    <a:lnTo>
                      <a:pt x="227" y="2028"/>
                    </a:lnTo>
                    <a:lnTo>
                      <a:pt x="282" y="2081"/>
                    </a:lnTo>
                    <a:lnTo>
                      <a:pt x="416" y="1982"/>
                    </a:lnTo>
                    <a:lnTo>
                      <a:pt x="612" y="1966"/>
                    </a:lnTo>
                    <a:lnTo>
                      <a:pt x="429" y="2035"/>
                    </a:lnTo>
                    <a:lnTo>
                      <a:pt x="411" y="2215"/>
                    </a:lnTo>
                    <a:lnTo>
                      <a:pt x="330" y="2250"/>
                    </a:lnTo>
                    <a:lnTo>
                      <a:pt x="490" y="2307"/>
                    </a:lnTo>
                    <a:lnTo>
                      <a:pt x="619" y="2443"/>
                    </a:lnTo>
                    <a:lnTo>
                      <a:pt x="409" y="2667"/>
                    </a:lnTo>
                    <a:lnTo>
                      <a:pt x="420" y="2787"/>
                    </a:lnTo>
                    <a:lnTo>
                      <a:pt x="702" y="3117"/>
                    </a:lnTo>
                    <a:lnTo>
                      <a:pt x="758" y="3307"/>
                    </a:lnTo>
                    <a:lnTo>
                      <a:pt x="977" y="3489"/>
                    </a:lnTo>
                    <a:lnTo>
                      <a:pt x="1108" y="3517"/>
                    </a:lnTo>
                    <a:lnTo>
                      <a:pt x="1148" y="3614"/>
                    </a:lnTo>
                    <a:lnTo>
                      <a:pt x="1311" y="3644"/>
                    </a:lnTo>
                    <a:lnTo>
                      <a:pt x="1438" y="3748"/>
                    </a:lnTo>
                    <a:lnTo>
                      <a:pt x="1455" y="3674"/>
                    </a:lnTo>
                    <a:lnTo>
                      <a:pt x="1522" y="3685"/>
                    </a:lnTo>
                    <a:lnTo>
                      <a:pt x="1531" y="3681"/>
                    </a:lnTo>
                    <a:lnTo>
                      <a:pt x="1533" y="3683"/>
                    </a:lnTo>
                    <a:lnTo>
                      <a:pt x="1761" y="3596"/>
                    </a:lnTo>
                    <a:lnTo>
                      <a:pt x="1722" y="3672"/>
                    </a:lnTo>
                    <a:lnTo>
                      <a:pt x="1898" y="3665"/>
                    </a:lnTo>
                    <a:lnTo>
                      <a:pt x="1962" y="3715"/>
                    </a:lnTo>
                    <a:lnTo>
                      <a:pt x="2207" y="3591"/>
                    </a:lnTo>
                    <a:lnTo>
                      <a:pt x="2140" y="3540"/>
                    </a:lnTo>
                    <a:lnTo>
                      <a:pt x="2147" y="3341"/>
                    </a:lnTo>
                    <a:lnTo>
                      <a:pt x="2018" y="2856"/>
                    </a:lnTo>
                    <a:lnTo>
                      <a:pt x="1905" y="2746"/>
                    </a:lnTo>
                    <a:lnTo>
                      <a:pt x="1843" y="2593"/>
                    </a:lnTo>
                    <a:lnTo>
                      <a:pt x="2175" y="2568"/>
                    </a:lnTo>
                    <a:lnTo>
                      <a:pt x="2274" y="2441"/>
                    </a:lnTo>
                    <a:lnTo>
                      <a:pt x="2424" y="2420"/>
                    </a:lnTo>
                    <a:lnTo>
                      <a:pt x="2687" y="2413"/>
                    </a:lnTo>
                    <a:lnTo>
                      <a:pt x="2747" y="2476"/>
                    </a:lnTo>
                    <a:lnTo>
                      <a:pt x="2930" y="2316"/>
                    </a:lnTo>
                    <a:lnTo>
                      <a:pt x="2928" y="2314"/>
                    </a:lnTo>
                    <a:lnTo>
                      <a:pt x="3084" y="1899"/>
                    </a:lnTo>
                    <a:lnTo>
                      <a:pt x="3128" y="1647"/>
                    </a:lnTo>
                    <a:lnTo>
                      <a:pt x="3147" y="1582"/>
                    </a:lnTo>
                    <a:lnTo>
                      <a:pt x="3313" y="1652"/>
                    </a:lnTo>
                    <a:lnTo>
                      <a:pt x="3301" y="1564"/>
                    </a:lnTo>
                    <a:lnTo>
                      <a:pt x="3376" y="1571"/>
                    </a:lnTo>
                    <a:lnTo>
                      <a:pt x="3585" y="1450"/>
                    </a:lnTo>
                    <a:lnTo>
                      <a:pt x="3599" y="1356"/>
                    </a:lnTo>
                    <a:lnTo>
                      <a:pt x="3685" y="1328"/>
                    </a:lnTo>
                    <a:lnTo>
                      <a:pt x="3855" y="1040"/>
                    </a:lnTo>
                    <a:lnTo>
                      <a:pt x="3846" y="894"/>
                    </a:lnTo>
                    <a:lnTo>
                      <a:pt x="3798" y="830"/>
                    </a:lnTo>
                    <a:lnTo>
                      <a:pt x="3851" y="776"/>
                    </a:lnTo>
                    <a:lnTo>
                      <a:pt x="3862" y="726"/>
                    </a:lnTo>
                    <a:lnTo>
                      <a:pt x="3805" y="624"/>
                    </a:lnTo>
                    <a:close/>
                  </a:path>
                </a:pathLst>
              </a:custGeom>
              <a:grpFill/>
              <a:ln w="3175">
                <a:solidFill>
                  <a:sysClr val="window" lastClr="FFFFFF">
                    <a:lumMod val="85000"/>
                  </a:sysClr>
                </a:solidFill>
                <a:miter lim="800000"/>
                <a:headEnd/>
                <a:tailEnd/>
              </a:ln>
            </p:spPr>
            <p:txBody>
              <a:bodyPr vert="horz" wrap="square" lIns="90000" tIns="45000" rIns="90000" bIns="45000" numCol="1"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altLang="fr-FR" sz="1800" b="0" i="0" u="none" strike="noStrike" kern="0" cap="none" spc="0" normalizeH="0" baseline="0" noProof="0" smtClean="0">
                  <a:ln>
                    <a:noFill/>
                  </a:ln>
                  <a:solidFill>
                    <a:prstClr val="black"/>
                  </a:solidFill>
                  <a:effectLst/>
                  <a:uLnTx/>
                  <a:uFillTx/>
                  <a:cs typeface="Arial" pitchFamily="34" charset="0"/>
                </a:endParaRPr>
              </a:p>
            </p:txBody>
          </p:sp>
          <p:sp>
            <p:nvSpPr>
              <p:cNvPr id="42" name="Forme libre 6"/>
              <p:cNvSpPr>
                <a:spLocks/>
              </p:cNvSpPr>
              <p:nvPr/>
            </p:nvSpPr>
            <p:spPr bwMode="auto">
              <a:xfrm>
                <a:off x="939800" y="2828925"/>
                <a:ext cx="58738" cy="79375"/>
              </a:xfrm>
              <a:custGeom>
                <a:avLst/>
                <a:gdLst>
                  <a:gd name="T0" fmla="*/ 29340 w 164"/>
                  <a:gd name="T1" fmla="*/ 0 h 219"/>
                  <a:gd name="T2" fmla="*/ 0 w 164"/>
                  <a:gd name="T3" fmla="*/ 39240 h 219"/>
                  <a:gd name="T4" fmla="*/ 29340 w 164"/>
                  <a:gd name="T5" fmla="*/ 78480 h 219"/>
                  <a:gd name="T6" fmla="*/ 58680 w 164"/>
                  <a:gd name="T7" fmla="*/ 39240 h 219"/>
                  <a:gd name="T8" fmla="*/ 17694720 60000 65536"/>
                  <a:gd name="T9" fmla="*/ 11796480 60000 65536"/>
                  <a:gd name="T10" fmla="*/ 5898240 60000 65536"/>
                  <a:gd name="T11" fmla="*/ 0 60000 65536"/>
                  <a:gd name="T12" fmla="*/ 0 w 164"/>
                  <a:gd name="T13" fmla="*/ 0 h 219"/>
                  <a:gd name="T14" fmla="*/ 164 w 164"/>
                  <a:gd name="T15" fmla="*/ 219 h 219"/>
                </a:gdLst>
                <a:ahLst/>
                <a:cxnLst>
                  <a:cxn ang="T8">
                    <a:pos x="T0" y="T1"/>
                  </a:cxn>
                  <a:cxn ang="T9">
                    <a:pos x="T2" y="T3"/>
                  </a:cxn>
                  <a:cxn ang="T10">
                    <a:pos x="T4" y="T5"/>
                  </a:cxn>
                  <a:cxn ang="T11">
                    <a:pos x="T6" y="T7"/>
                  </a:cxn>
                </a:cxnLst>
                <a:rect l="T12" t="T13" r="T14" b="T15"/>
                <a:pathLst>
                  <a:path w="164" h="219">
                    <a:moveTo>
                      <a:pt x="159" y="134"/>
                    </a:moveTo>
                    <a:lnTo>
                      <a:pt x="76" y="85"/>
                    </a:lnTo>
                    <a:lnTo>
                      <a:pt x="50" y="0"/>
                    </a:lnTo>
                    <a:lnTo>
                      <a:pt x="0" y="62"/>
                    </a:lnTo>
                    <a:lnTo>
                      <a:pt x="164" y="219"/>
                    </a:lnTo>
                    <a:lnTo>
                      <a:pt x="159" y="134"/>
                    </a:lnTo>
                    <a:close/>
                  </a:path>
                </a:pathLst>
              </a:custGeom>
              <a:grpFill/>
              <a:ln w="3175">
                <a:solidFill>
                  <a:sysClr val="window" lastClr="FFFFFF">
                    <a:lumMod val="85000"/>
                  </a:sysClr>
                </a:solidFill>
                <a:miter lim="800000"/>
                <a:headEnd/>
                <a:tailEnd/>
              </a:ln>
            </p:spPr>
            <p:txBody>
              <a:bodyPr vert="horz" wrap="square" lIns="90000" tIns="45000" rIns="90000" bIns="45000" numCol="1"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altLang="fr-FR" sz="1800" b="0" i="0" u="none" strike="noStrike" kern="0" cap="none" spc="0" normalizeH="0" baseline="0" noProof="0" smtClean="0">
                  <a:ln>
                    <a:noFill/>
                  </a:ln>
                  <a:solidFill>
                    <a:prstClr val="black"/>
                  </a:solidFill>
                  <a:effectLst/>
                  <a:uLnTx/>
                  <a:uFillTx/>
                  <a:cs typeface="Arial" pitchFamily="34" charset="0"/>
                </a:endParaRPr>
              </a:p>
            </p:txBody>
          </p:sp>
          <p:sp>
            <p:nvSpPr>
              <p:cNvPr id="43" name="Forme libre 7"/>
              <p:cNvSpPr>
                <a:spLocks/>
              </p:cNvSpPr>
              <p:nvPr/>
            </p:nvSpPr>
            <p:spPr bwMode="auto">
              <a:xfrm>
                <a:off x="939800" y="2828925"/>
                <a:ext cx="58738" cy="79375"/>
              </a:xfrm>
              <a:custGeom>
                <a:avLst/>
                <a:gdLst>
                  <a:gd name="T0" fmla="*/ 29340 w 164"/>
                  <a:gd name="T1" fmla="*/ 0 h 219"/>
                  <a:gd name="T2" fmla="*/ 0 w 164"/>
                  <a:gd name="T3" fmla="*/ 39240 h 219"/>
                  <a:gd name="T4" fmla="*/ 29340 w 164"/>
                  <a:gd name="T5" fmla="*/ 78480 h 219"/>
                  <a:gd name="T6" fmla="*/ 58680 w 164"/>
                  <a:gd name="T7" fmla="*/ 39240 h 219"/>
                  <a:gd name="T8" fmla="*/ 17694720 60000 65536"/>
                  <a:gd name="T9" fmla="*/ 11796480 60000 65536"/>
                  <a:gd name="T10" fmla="*/ 5898240 60000 65536"/>
                  <a:gd name="T11" fmla="*/ 0 60000 65536"/>
                  <a:gd name="T12" fmla="*/ 0 w 164"/>
                  <a:gd name="T13" fmla="*/ 0 h 219"/>
                  <a:gd name="T14" fmla="*/ 164 w 164"/>
                  <a:gd name="T15" fmla="*/ 219 h 219"/>
                </a:gdLst>
                <a:ahLst/>
                <a:cxnLst>
                  <a:cxn ang="T8">
                    <a:pos x="T0" y="T1"/>
                  </a:cxn>
                  <a:cxn ang="T9">
                    <a:pos x="T2" y="T3"/>
                  </a:cxn>
                  <a:cxn ang="T10">
                    <a:pos x="T4" y="T5"/>
                  </a:cxn>
                  <a:cxn ang="T11">
                    <a:pos x="T6" y="T7"/>
                  </a:cxn>
                </a:cxnLst>
                <a:rect l="T12" t="T13" r="T14" b="T15"/>
                <a:pathLst>
                  <a:path w="164" h="219">
                    <a:moveTo>
                      <a:pt x="159" y="134"/>
                    </a:moveTo>
                    <a:lnTo>
                      <a:pt x="76" y="85"/>
                    </a:lnTo>
                    <a:lnTo>
                      <a:pt x="50" y="0"/>
                    </a:lnTo>
                    <a:lnTo>
                      <a:pt x="0" y="62"/>
                    </a:lnTo>
                    <a:lnTo>
                      <a:pt x="164" y="219"/>
                    </a:lnTo>
                    <a:lnTo>
                      <a:pt x="159" y="134"/>
                    </a:lnTo>
                    <a:close/>
                  </a:path>
                </a:pathLst>
              </a:custGeom>
              <a:grpFill/>
              <a:ln w="3175">
                <a:solidFill>
                  <a:sysClr val="window" lastClr="FFFFFF">
                    <a:lumMod val="85000"/>
                  </a:sysClr>
                </a:solidFill>
                <a:miter lim="800000"/>
                <a:headEnd/>
                <a:tailEnd/>
              </a:ln>
            </p:spPr>
            <p:txBody>
              <a:bodyPr vert="horz" wrap="square" lIns="90000" tIns="45000" rIns="90000" bIns="45000" numCol="1"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altLang="fr-FR" sz="1800" b="0" i="0" u="none" strike="noStrike" kern="0" cap="none" spc="0" normalizeH="0" baseline="0" noProof="0" smtClean="0">
                  <a:ln>
                    <a:noFill/>
                  </a:ln>
                  <a:solidFill>
                    <a:prstClr val="black"/>
                  </a:solidFill>
                  <a:effectLst/>
                  <a:uLnTx/>
                  <a:uFillTx/>
                  <a:cs typeface="Arial" pitchFamily="34" charset="0"/>
                </a:endParaRPr>
              </a:p>
            </p:txBody>
          </p:sp>
          <p:sp>
            <p:nvSpPr>
              <p:cNvPr id="44" name="Forme libre 8"/>
              <p:cNvSpPr>
                <a:spLocks/>
              </p:cNvSpPr>
              <p:nvPr/>
            </p:nvSpPr>
            <p:spPr bwMode="auto">
              <a:xfrm>
                <a:off x="1903413" y="1736725"/>
                <a:ext cx="1241425" cy="1552575"/>
              </a:xfrm>
              <a:custGeom>
                <a:avLst/>
                <a:gdLst>
                  <a:gd name="T0" fmla="*/ 620460 w 3448"/>
                  <a:gd name="T1" fmla="*/ 0 h 4313"/>
                  <a:gd name="T2" fmla="*/ 0 w 3448"/>
                  <a:gd name="T3" fmla="*/ 776160 h 4313"/>
                  <a:gd name="T4" fmla="*/ 620460 w 3448"/>
                  <a:gd name="T5" fmla="*/ 1552319 h 4313"/>
                  <a:gd name="T6" fmla="*/ 1240920 w 3448"/>
                  <a:gd name="T7" fmla="*/ 776160 h 4313"/>
                  <a:gd name="T8" fmla="*/ 17694720 60000 65536"/>
                  <a:gd name="T9" fmla="*/ 11796480 60000 65536"/>
                  <a:gd name="T10" fmla="*/ 5898240 60000 65536"/>
                  <a:gd name="T11" fmla="*/ 0 60000 65536"/>
                  <a:gd name="T12" fmla="*/ 0 w 3448"/>
                  <a:gd name="T13" fmla="*/ 0 h 4313"/>
                  <a:gd name="T14" fmla="*/ 3448 w 3448"/>
                  <a:gd name="T15" fmla="*/ 4313 h 4313"/>
                </a:gdLst>
                <a:ahLst/>
                <a:cxnLst>
                  <a:cxn ang="T8">
                    <a:pos x="T0" y="T1"/>
                  </a:cxn>
                  <a:cxn ang="T9">
                    <a:pos x="T2" y="T3"/>
                  </a:cxn>
                  <a:cxn ang="T10">
                    <a:pos x="T4" y="T5"/>
                  </a:cxn>
                  <a:cxn ang="T11">
                    <a:pos x="T6" y="T7"/>
                  </a:cxn>
                </a:cxnLst>
                <a:rect l="T12" t="T13" r="T14" b="T15"/>
                <a:pathLst>
                  <a:path w="3448" h="4313">
                    <a:moveTo>
                      <a:pt x="1989" y="767"/>
                    </a:moveTo>
                    <a:lnTo>
                      <a:pt x="1955" y="617"/>
                    </a:lnTo>
                    <a:lnTo>
                      <a:pt x="1786" y="467"/>
                    </a:lnTo>
                    <a:lnTo>
                      <a:pt x="1773" y="176"/>
                    </a:lnTo>
                    <a:lnTo>
                      <a:pt x="1673" y="0"/>
                    </a:lnTo>
                    <a:lnTo>
                      <a:pt x="1514" y="185"/>
                    </a:lnTo>
                    <a:lnTo>
                      <a:pt x="1519" y="261"/>
                    </a:lnTo>
                    <a:lnTo>
                      <a:pt x="1359" y="296"/>
                    </a:lnTo>
                    <a:lnTo>
                      <a:pt x="1281" y="254"/>
                    </a:lnTo>
                    <a:lnTo>
                      <a:pt x="1138" y="340"/>
                    </a:lnTo>
                    <a:lnTo>
                      <a:pt x="978" y="368"/>
                    </a:lnTo>
                    <a:lnTo>
                      <a:pt x="911" y="439"/>
                    </a:lnTo>
                    <a:lnTo>
                      <a:pt x="914" y="525"/>
                    </a:lnTo>
                    <a:lnTo>
                      <a:pt x="1043" y="644"/>
                    </a:lnTo>
                    <a:lnTo>
                      <a:pt x="1050" y="889"/>
                    </a:lnTo>
                    <a:lnTo>
                      <a:pt x="851" y="1028"/>
                    </a:lnTo>
                    <a:lnTo>
                      <a:pt x="877" y="1229"/>
                    </a:lnTo>
                    <a:lnTo>
                      <a:pt x="877" y="1231"/>
                    </a:lnTo>
                    <a:lnTo>
                      <a:pt x="934" y="1333"/>
                    </a:lnTo>
                    <a:lnTo>
                      <a:pt x="923" y="1383"/>
                    </a:lnTo>
                    <a:lnTo>
                      <a:pt x="870" y="1437"/>
                    </a:lnTo>
                    <a:lnTo>
                      <a:pt x="918" y="1501"/>
                    </a:lnTo>
                    <a:lnTo>
                      <a:pt x="927" y="1647"/>
                    </a:lnTo>
                    <a:lnTo>
                      <a:pt x="757" y="1935"/>
                    </a:lnTo>
                    <a:lnTo>
                      <a:pt x="671" y="1963"/>
                    </a:lnTo>
                    <a:lnTo>
                      <a:pt x="657" y="2057"/>
                    </a:lnTo>
                    <a:lnTo>
                      <a:pt x="448" y="2178"/>
                    </a:lnTo>
                    <a:lnTo>
                      <a:pt x="373" y="2171"/>
                    </a:lnTo>
                    <a:lnTo>
                      <a:pt x="385" y="2259"/>
                    </a:lnTo>
                    <a:lnTo>
                      <a:pt x="219" y="2189"/>
                    </a:lnTo>
                    <a:lnTo>
                      <a:pt x="200" y="2254"/>
                    </a:lnTo>
                    <a:lnTo>
                      <a:pt x="156" y="2506"/>
                    </a:lnTo>
                    <a:lnTo>
                      <a:pt x="0" y="2921"/>
                    </a:lnTo>
                    <a:lnTo>
                      <a:pt x="2" y="2923"/>
                    </a:lnTo>
                    <a:lnTo>
                      <a:pt x="145" y="3009"/>
                    </a:lnTo>
                    <a:lnTo>
                      <a:pt x="156" y="3096"/>
                    </a:lnTo>
                    <a:lnTo>
                      <a:pt x="235" y="3089"/>
                    </a:lnTo>
                    <a:lnTo>
                      <a:pt x="270" y="3251"/>
                    </a:lnTo>
                    <a:lnTo>
                      <a:pt x="344" y="3291"/>
                    </a:lnTo>
                    <a:lnTo>
                      <a:pt x="614" y="3279"/>
                    </a:lnTo>
                    <a:lnTo>
                      <a:pt x="577" y="3200"/>
                    </a:lnTo>
                    <a:lnTo>
                      <a:pt x="720" y="3281"/>
                    </a:lnTo>
                    <a:lnTo>
                      <a:pt x="729" y="3364"/>
                    </a:lnTo>
                    <a:lnTo>
                      <a:pt x="974" y="3718"/>
                    </a:lnTo>
                    <a:lnTo>
                      <a:pt x="953" y="3875"/>
                    </a:lnTo>
                    <a:lnTo>
                      <a:pt x="1078" y="3990"/>
                    </a:lnTo>
                    <a:lnTo>
                      <a:pt x="1159" y="3990"/>
                    </a:lnTo>
                    <a:lnTo>
                      <a:pt x="1226" y="4136"/>
                    </a:lnTo>
                    <a:lnTo>
                      <a:pt x="1295" y="4172"/>
                    </a:lnTo>
                    <a:lnTo>
                      <a:pt x="1256" y="4249"/>
                    </a:lnTo>
                    <a:lnTo>
                      <a:pt x="1325" y="4279"/>
                    </a:lnTo>
                    <a:lnTo>
                      <a:pt x="1482" y="4249"/>
                    </a:lnTo>
                    <a:lnTo>
                      <a:pt x="1528" y="4313"/>
                    </a:lnTo>
                    <a:lnTo>
                      <a:pt x="1604" y="4237"/>
                    </a:lnTo>
                    <a:lnTo>
                      <a:pt x="1913" y="4209"/>
                    </a:lnTo>
                    <a:lnTo>
                      <a:pt x="1966" y="4140"/>
                    </a:lnTo>
                    <a:lnTo>
                      <a:pt x="2320" y="4214"/>
                    </a:lnTo>
                    <a:lnTo>
                      <a:pt x="2394" y="4193"/>
                    </a:lnTo>
                    <a:lnTo>
                      <a:pt x="2525" y="4198"/>
                    </a:lnTo>
                    <a:lnTo>
                      <a:pt x="2620" y="4036"/>
                    </a:lnTo>
                    <a:lnTo>
                      <a:pt x="2857" y="4009"/>
                    </a:lnTo>
                    <a:lnTo>
                      <a:pt x="2901" y="3944"/>
                    </a:lnTo>
                    <a:lnTo>
                      <a:pt x="2857" y="3799"/>
                    </a:lnTo>
                    <a:lnTo>
                      <a:pt x="2918" y="3750"/>
                    </a:lnTo>
                    <a:lnTo>
                      <a:pt x="3146" y="3672"/>
                    </a:lnTo>
                    <a:lnTo>
                      <a:pt x="3273" y="3572"/>
                    </a:lnTo>
                    <a:lnTo>
                      <a:pt x="3382" y="3570"/>
                    </a:lnTo>
                    <a:lnTo>
                      <a:pt x="3419" y="3332"/>
                    </a:lnTo>
                    <a:lnTo>
                      <a:pt x="3426" y="3173"/>
                    </a:lnTo>
                    <a:lnTo>
                      <a:pt x="3365" y="3119"/>
                    </a:lnTo>
                    <a:lnTo>
                      <a:pt x="3359" y="2960"/>
                    </a:lnTo>
                    <a:lnTo>
                      <a:pt x="3273" y="2755"/>
                    </a:lnTo>
                    <a:lnTo>
                      <a:pt x="3202" y="2699"/>
                    </a:lnTo>
                    <a:lnTo>
                      <a:pt x="3248" y="2542"/>
                    </a:lnTo>
                    <a:lnTo>
                      <a:pt x="3195" y="2365"/>
                    </a:lnTo>
                    <a:lnTo>
                      <a:pt x="3234" y="2300"/>
                    </a:lnTo>
                    <a:lnTo>
                      <a:pt x="3310" y="2282"/>
                    </a:lnTo>
                    <a:lnTo>
                      <a:pt x="3250" y="2095"/>
                    </a:lnTo>
                    <a:lnTo>
                      <a:pt x="3169" y="2021"/>
                    </a:lnTo>
                    <a:lnTo>
                      <a:pt x="3312" y="1928"/>
                    </a:lnTo>
                    <a:lnTo>
                      <a:pt x="3354" y="1866"/>
                    </a:lnTo>
                    <a:lnTo>
                      <a:pt x="3326" y="1788"/>
                    </a:lnTo>
                    <a:lnTo>
                      <a:pt x="3448" y="1654"/>
                    </a:lnTo>
                    <a:lnTo>
                      <a:pt x="3439" y="1501"/>
                    </a:lnTo>
                    <a:lnTo>
                      <a:pt x="3259" y="1296"/>
                    </a:lnTo>
                    <a:lnTo>
                      <a:pt x="3257" y="1295"/>
                    </a:lnTo>
                    <a:lnTo>
                      <a:pt x="2955" y="1369"/>
                    </a:lnTo>
                    <a:lnTo>
                      <a:pt x="2708" y="1351"/>
                    </a:lnTo>
                    <a:lnTo>
                      <a:pt x="2777" y="1310"/>
                    </a:lnTo>
                    <a:lnTo>
                      <a:pt x="2793" y="1235"/>
                    </a:lnTo>
                    <a:lnTo>
                      <a:pt x="2682" y="1120"/>
                    </a:lnTo>
                    <a:lnTo>
                      <a:pt x="2662" y="1037"/>
                    </a:lnTo>
                    <a:lnTo>
                      <a:pt x="2562" y="1021"/>
                    </a:lnTo>
                    <a:lnTo>
                      <a:pt x="2488" y="1069"/>
                    </a:lnTo>
                    <a:lnTo>
                      <a:pt x="2445" y="996"/>
                    </a:lnTo>
                    <a:lnTo>
                      <a:pt x="2394" y="1074"/>
                    </a:lnTo>
                    <a:lnTo>
                      <a:pt x="2209" y="1092"/>
                    </a:lnTo>
                    <a:lnTo>
                      <a:pt x="2130" y="808"/>
                    </a:lnTo>
                    <a:lnTo>
                      <a:pt x="2049" y="825"/>
                    </a:lnTo>
                    <a:lnTo>
                      <a:pt x="1989" y="767"/>
                    </a:lnTo>
                    <a:close/>
                  </a:path>
                </a:pathLst>
              </a:custGeom>
              <a:grpFill/>
              <a:ln w="3175">
                <a:solidFill>
                  <a:sysClr val="window" lastClr="FFFFFF">
                    <a:lumMod val="85000"/>
                  </a:sysClr>
                </a:solidFill>
                <a:miter lim="800000"/>
                <a:headEnd/>
                <a:tailEnd/>
              </a:ln>
            </p:spPr>
            <p:txBody>
              <a:bodyPr vert="horz" wrap="square" lIns="90000" tIns="45000" rIns="90000" bIns="45000" numCol="1"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altLang="fr-FR" sz="1800" b="0" i="0" u="none" strike="noStrike" kern="0" cap="none" spc="0" normalizeH="0" baseline="0" noProof="0" smtClean="0">
                  <a:ln>
                    <a:noFill/>
                  </a:ln>
                  <a:solidFill>
                    <a:prstClr val="black"/>
                  </a:solidFill>
                  <a:effectLst/>
                  <a:uLnTx/>
                  <a:uFillTx/>
                  <a:cs typeface="Arial" pitchFamily="34" charset="0"/>
                </a:endParaRPr>
              </a:p>
            </p:txBody>
          </p:sp>
          <p:sp>
            <p:nvSpPr>
              <p:cNvPr id="45" name="Forme libre 9"/>
              <p:cNvSpPr>
                <a:spLocks/>
              </p:cNvSpPr>
              <p:nvPr/>
            </p:nvSpPr>
            <p:spPr bwMode="auto">
              <a:xfrm>
                <a:off x="1903413" y="1736725"/>
                <a:ext cx="1241425" cy="1552575"/>
              </a:xfrm>
              <a:custGeom>
                <a:avLst/>
                <a:gdLst>
                  <a:gd name="T0" fmla="*/ 620460 w 3448"/>
                  <a:gd name="T1" fmla="*/ 0 h 4313"/>
                  <a:gd name="T2" fmla="*/ 0 w 3448"/>
                  <a:gd name="T3" fmla="*/ 776160 h 4313"/>
                  <a:gd name="T4" fmla="*/ 620460 w 3448"/>
                  <a:gd name="T5" fmla="*/ 1552319 h 4313"/>
                  <a:gd name="T6" fmla="*/ 1240920 w 3448"/>
                  <a:gd name="T7" fmla="*/ 776160 h 4313"/>
                  <a:gd name="T8" fmla="*/ 17694720 60000 65536"/>
                  <a:gd name="T9" fmla="*/ 11796480 60000 65536"/>
                  <a:gd name="T10" fmla="*/ 5898240 60000 65536"/>
                  <a:gd name="T11" fmla="*/ 0 60000 65536"/>
                  <a:gd name="T12" fmla="*/ 0 w 3448"/>
                  <a:gd name="T13" fmla="*/ 0 h 4313"/>
                  <a:gd name="T14" fmla="*/ 3448 w 3448"/>
                  <a:gd name="T15" fmla="*/ 4313 h 4313"/>
                </a:gdLst>
                <a:ahLst/>
                <a:cxnLst>
                  <a:cxn ang="T8">
                    <a:pos x="T0" y="T1"/>
                  </a:cxn>
                  <a:cxn ang="T9">
                    <a:pos x="T2" y="T3"/>
                  </a:cxn>
                  <a:cxn ang="T10">
                    <a:pos x="T4" y="T5"/>
                  </a:cxn>
                  <a:cxn ang="T11">
                    <a:pos x="T6" y="T7"/>
                  </a:cxn>
                </a:cxnLst>
                <a:rect l="T12" t="T13" r="T14" b="T15"/>
                <a:pathLst>
                  <a:path w="3448" h="4313">
                    <a:moveTo>
                      <a:pt x="1989" y="767"/>
                    </a:moveTo>
                    <a:lnTo>
                      <a:pt x="1955" y="617"/>
                    </a:lnTo>
                    <a:lnTo>
                      <a:pt x="1786" y="467"/>
                    </a:lnTo>
                    <a:lnTo>
                      <a:pt x="1773" y="176"/>
                    </a:lnTo>
                    <a:lnTo>
                      <a:pt x="1673" y="0"/>
                    </a:lnTo>
                    <a:lnTo>
                      <a:pt x="1514" y="185"/>
                    </a:lnTo>
                    <a:lnTo>
                      <a:pt x="1519" y="261"/>
                    </a:lnTo>
                    <a:lnTo>
                      <a:pt x="1359" y="296"/>
                    </a:lnTo>
                    <a:lnTo>
                      <a:pt x="1281" y="254"/>
                    </a:lnTo>
                    <a:lnTo>
                      <a:pt x="1138" y="340"/>
                    </a:lnTo>
                    <a:lnTo>
                      <a:pt x="978" y="368"/>
                    </a:lnTo>
                    <a:lnTo>
                      <a:pt x="911" y="439"/>
                    </a:lnTo>
                    <a:lnTo>
                      <a:pt x="914" y="525"/>
                    </a:lnTo>
                    <a:lnTo>
                      <a:pt x="1043" y="644"/>
                    </a:lnTo>
                    <a:lnTo>
                      <a:pt x="1050" y="889"/>
                    </a:lnTo>
                    <a:lnTo>
                      <a:pt x="851" y="1028"/>
                    </a:lnTo>
                    <a:lnTo>
                      <a:pt x="877" y="1229"/>
                    </a:lnTo>
                    <a:lnTo>
                      <a:pt x="877" y="1231"/>
                    </a:lnTo>
                    <a:lnTo>
                      <a:pt x="934" y="1333"/>
                    </a:lnTo>
                    <a:lnTo>
                      <a:pt x="923" y="1383"/>
                    </a:lnTo>
                    <a:lnTo>
                      <a:pt x="870" y="1437"/>
                    </a:lnTo>
                    <a:lnTo>
                      <a:pt x="918" y="1501"/>
                    </a:lnTo>
                    <a:lnTo>
                      <a:pt x="927" y="1647"/>
                    </a:lnTo>
                    <a:lnTo>
                      <a:pt x="757" y="1935"/>
                    </a:lnTo>
                    <a:lnTo>
                      <a:pt x="671" y="1963"/>
                    </a:lnTo>
                    <a:lnTo>
                      <a:pt x="657" y="2057"/>
                    </a:lnTo>
                    <a:lnTo>
                      <a:pt x="448" y="2178"/>
                    </a:lnTo>
                    <a:lnTo>
                      <a:pt x="373" y="2171"/>
                    </a:lnTo>
                    <a:lnTo>
                      <a:pt x="385" y="2259"/>
                    </a:lnTo>
                    <a:lnTo>
                      <a:pt x="219" y="2189"/>
                    </a:lnTo>
                    <a:lnTo>
                      <a:pt x="200" y="2254"/>
                    </a:lnTo>
                    <a:lnTo>
                      <a:pt x="156" y="2506"/>
                    </a:lnTo>
                    <a:lnTo>
                      <a:pt x="0" y="2921"/>
                    </a:lnTo>
                    <a:lnTo>
                      <a:pt x="2" y="2923"/>
                    </a:lnTo>
                    <a:lnTo>
                      <a:pt x="145" y="3009"/>
                    </a:lnTo>
                    <a:lnTo>
                      <a:pt x="156" y="3096"/>
                    </a:lnTo>
                    <a:lnTo>
                      <a:pt x="235" y="3089"/>
                    </a:lnTo>
                    <a:lnTo>
                      <a:pt x="270" y="3251"/>
                    </a:lnTo>
                    <a:lnTo>
                      <a:pt x="344" y="3291"/>
                    </a:lnTo>
                    <a:lnTo>
                      <a:pt x="614" y="3279"/>
                    </a:lnTo>
                    <a:lnTo>
                      <a:pt x="577" y="3200"/>
                    </a:lnTo>
                    <a:lnTo>
                      <a:pt x="720" y="3281"/>
                    </a:lnTo>
                    <a:lnTo>
                      <a:pt x="729" y="3364"/>
                    </a:lnTo>
                    <a:lnTo>
                      <a:pt x="974" y="3718"/>
                    </a:lnTo>
                    <a:lnTo>
                      <a:pt x="953" y="3875"/>
                    </a:lnTo>
                    <a:lnTo>
                      <a:pt x="1078" y="3990"/>
                    </a:lnTo>
                    <a:lnTo>
                      <a:pt x="1159" y="3990"/>
                    </a:lnTo>
                    <a:lnTo>
                      <a:pt x="1226" y="4136"/>
                    </a:lnTo>
                    <a:lnTo>
                      <a:pt x="1295" y="4172"/>
                    </a:lnTo>
                    <a:lnTo>
                      <a:pt x="1256" y="4249"/>
                    </a:lnTo>
                    <a:lnTo>
                      <a:pt x="1325" y="4279"/>
                    </a:lnTo>
                    <a:lnTo>
                      <a:pt x="1482" y="4249"/>
                    </a:lnTo>
                    <a:lnTo>
                      <a:pt x="1528" y="4313"/>
                    </a:lnTo>
                    <a:lnTo>
                      <a:pt x="1604" y="4237"/>
                    </a:lnTo>
                    <a:lnTo>
                      <a:pt x="1913" y="4209"/>
                    </a:lnTo>
                    <a:lnTo>
                      <a:pt x="1966" y="4140"/>
                    </a:lnTo>
                    <a:lnTo>
                      <a:pt x="2320" y="4214"/>
                    </a:lnTo>
                    <a:lnTo>
                      <a:pt x="2394" y="4193"/>
                    </a:lnTo>
                    <a:lnTo>
                      <a:pt x="2525" y="4198"/>
                    </a:lnTo>
                    <a:lnTo>
                      <a:pt x="2620" y="4036"/>
                    </a:lnTo>
                    <a:lnTo>
                      <a:pt x="2857" y="4009"/>
                    </a:lnTo>
                    <a:lnTo>
                      <a:pt x="2901" y="3944"/>
                    </a:lnTo>
                    <a:lnTo>
                      <a:pt x="2857" y="3799"/>
                    </a:lnTo>
                    <a:lnTo>
                      <a:pt x="2918" y="3750"/>
                    </a:lnTo>
                    <a:lnTo>
                      <a:pt x="3146" y="3672"/>
                    </a:lnTo>
                    <a:lnTo>
                      <a:pt x="3273" y="3572"/>
                    </a:lnTo>
                    <a:lnTo>
                      <a:pt x="3382" y="3570"/>
                    </a:lnTo>
                    <a:lnTo>
                      <a:pt x="3419" y="3332"/>
                    </a:lnTo>
                    <a:lnTo>
                      <a:pt x="3426" y="3173"/>
                    </a:lnTo>
                    <a:lnTo>
                      <a:pt x="3365" y="3119"/>
                    </a:lnTo>
                    <a:lnTo>
                      <a:pt x="3359" y="2960"/>
                    </a:lnTo>
                    <a:lnTo>
                      <a:pt x="3273" y="2755"/>
                    </a:lnTo>
                    <a:lnTo>
                      <a:pt x="3202" y="2699"/>
                    </a:lnTo>
                    <a:lnTo>
                      <a:pt x="3248" y="2542"/>
                    </a:lnTo>
                    <a:lnTo>
                      <a:pt x="3195" y="2365"/>
                    </a:lnTo>
                    <a:lnTo>
                      <a:pt x="3234" y="2300"/>
                    </a:lnTo>
                    <a:lnTo>
                      <a:pt x="3310" y="2282"/>
                    </a:lnTo>
                    <a:lnTo>
                      <a:pt x="3250" y="2095"/>
                    </a:lnTo>
                    <a:lnTo>
                      <a:pt x="3169" y="2021"/>
                    </a:lnTo>
                    <a:lnTo>
                      <a:pt x="3312" y="1928"/>
                    </a:lnTo>
                    <a:lnTo>
                      <a:pt x="3354" y="1866"/>
                    </a:lnTo>
                    <a:lnTo>
                      <a:pt x="3326" y="1788"/>
                    </a:lnTo>
                    <a:lnTo>
                      <a:pt x="3448" y="1654"/>
                    </a:lnTo>
                    <a:lnTo>
                      <a:pt x="3439" y="1501"/>
                    </a:lnTo>
                    <a:lnTo>
                      <a:pt x="3259" y="1296"/>
                    </a:lnTo>
                    <a:lnTo>
                      <a:pt x="3257" y="1295"/>
                    </a:lnTo>
                    <a:lnTo>
                      <a:pt x="2955" y="1369"/>
                    </a:lnTo>
                    <a:lnTo>
                      <a:pt x="2708" y="1351"/>
                    </a:lnTo>
                    <a:lnTo>
                      <a:pt x="2777" y="1310"/>
                    </a:lnTo>
                    <a:lnTo>
                      <a:pt x="2793" y="1235"/>
                    </a:lnTo>
                    <a:lnTo>
                      <a:pt x="2682" y="1120"/>
                    </a:lnTo>
                    <a:lnTo>
                      <a:pt x="2662" y="1037"/>
                    </a:lnTo>
                    <a:lnTo>
                      <a:pt x="2562" y="1021"/>
                    </a:lnTo>
                    <a:lnTo>
                      <a:pt x="2488" y="1069"/>
                    </a:lnTo>
                    <a:lnTo>
                      <a:pt x="2445" y="996"/>
                    </a:lnTo>
                    <a:lnTo>
                      <a:pt x="2394" y="1074"/>
                    </a:lnTo>
                    <a:lnTo>
                      <a:pt x="2209" y="1092"/>
                    </a:lnTo>
                    <a:lnTo>
                      <a:pt x="2130" y="808"/>
                    </a:lnTo>
                    <a:lnTo>
                      <a:pt x="2049" y="825"/>
                    </a:lnTo>
                    <a:lnTo>
                      <a:pt x="1989" y="767"/>
                    </a:lnTo>
                    <a:close/>
                  </a:path>
                </a:pathLst>
              </a:custGeom>
              <a:grpFill/>
              <a:ln w="3175">
                <a:solidFill>
                  <a:sysClr val="window" lastClr="FFFFFF">
                    <a:lumMod val="85000"/>
                  </a:sysClr>
                </a:solidFill>
                <a:miter lim="800000"/>
                <a:headEnd/>
                <a:tailEnd/>
              </a:ln>
            </p:spPr>
            <p:txBody>
              <a:bodyPr vert="horz" wrap="square" lIns="90000" tIns="45000" rIns="90000" bIns="45000" numCol="1"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altLang="fr-FR" sz="1800" b="0" i="0" u="none" strike="noStrike" kern="0" cap="none" spc="0" normalizeH="0" baseline="0" noProof="0" smtClean="0">
                  <a:ln>
                    <a:noFill/>
                  </a:ln>
                  <a:solidFill>
                    <a:prstClr val="black"/>
                  </a:solidFill>
                  <a:effectLst/>
                  <a:uLnTx/>
                  <a:uFillTx/>
                  <a:cs typeface="Arial" pitchFamily="34" charset="0"/>
                </a:endParaRPr>
              </a:p>
            </p:txBody>
          </p:sp>
          <p:sp>
            <p:nvSpPr>
              <p:cNvPr id="46" name="Forme libre 10"/>
              <p:cNvSpPr>
                <a:spLocks/>
              </p:cNvSpPr>
              <p:nvPr/>
            </p:nvSpPr>
            <p:spPr bwMode="auto">
              <a:xfrm>
                <a:off x="2489200" y="1562100"/>
                <a:ext cx="830263" cy="666750"/>
              </a:xfrm>
              <a:custGeom>
                <a:avLst/>
                <a:gdLst>
                  <a:gd name="T0" fmla="*/ 415080 w 2307"/>
                  <a:gd name="T1" fmla="*/ 0 h 1851"/>
                  <a:gd name="T2" fmla="*/ 0 w 2307"/>
                  <a:gd name="T3" fmla="*/ 333000 h 1851"/>
                  <a:gd name="T4" fmla="*/ 415080 w 2307"/>
                  <a:gd name="T5" fmla="*/ 666000 h 1851"/>
                  <a:gd name="T6" fmla="*/ 830159 w 2307"/>
                  <a:gd name="T7" fmla="*/ 333000 h 1851"/>
                  <a:gd name="T8" fmla="*/ 17694720 60000 65536"/>
                  <a:gd name="T9" fmla="*/ 11796480 60000 65536"/>
                  <a:gd name="T10" fmla="*/ 5898240 60000 65536"/>
                  <a:gd name="T11" fmla="*/ 0 60000 65536"/>
                  <a:gd name="T12" fmla="*/ 0 w 2307"/>
                  <a:gd name="T13" fmla="*/ 0 h 1851"/>
                  <a:gd name="T14" fmla="*/ 2307 w 2307"/>
                  <a:gd name="T15" fmla="*/ 1851 h 1851"/>
                </a:gdLst>
                <a:ahLst/>
                <a:cxnLst>
                  <a:cxn ang="T8">
                    <a:pos x="T0" y="T1"/>
                  </a:cxn>
                  <a:cxn ang="T9">
                    <a:pos x="T2" y="T3"/>
                  </a:cxn>
                  <a:cxn ang="T10">
                    <a:pos x="T4" y="T5"/>
                  </a:cxn>
                  <a:cxn ang="T11">
                    <a:pos x="T6" y="T7"/>
                  </a:cxn>
                </a:cxnLst>
                <a:rect l="T12" t="T13" r="T14" b="T15"/>
                <a:pathLst>
                  <a:path w="2307" h="1851">
                    <a:moveTo>
                      <a:pt x="1838" y="207"/>
                    </a:moveTo>
                    <a:lnTo>
                      <a:pt x="1766" y="187"/>
                    </a:lnTo>
                    <a:lnTo>
                      <a:pt x="1547" y="268"/>
                    </a:lnTo>
                    <a:lnTo>
                      <a:pt x="1478" y="224"/>
                    </a:lnTo>
                    <a:lnTo>
                      <a:pt x="1425" y="281"/>
                    </a:lnTo>
                    <a:lnTo>
                      <a:pt x="1240" y="256"/>
                    </a:lnTo>
                    <a:lnTo>
                      <a:pt x="947" y="81"/>
                    </a:lnTo>
                    <a:lnTo>
                      <a:pt x="886" y="127"/>
                    </a:lnTo>
                    <a:lnTo>
                      <a:pt x="637" y="67"/>
                    </a:lnTo>
                    <a:lnTo>
                      <a:pt x="467" y="117"/>
                    </a:lnTo>
                    <a:lnTo>
                      <a:pt x="314" y="87"/>
                    </a:lnTo>
                    <a:lnTo>
                      <a:pt x="275" y="0"/>
                    </a:lnTo>
                    <a:lnTo>
                      <a:pt x="273" y="0"/>
                    </a:lnTo>
                    <a:lnTo>
                      <a:pt x="168" y="256"/>
                    </a:lnTo>
                    <a:lnTo>
                      <a:pt x="62" y="256"/>
                    </a:lnTo>
                    <a:lnTo>
                      <a:pt x="0" y="323"/>
                    </a:lnTo>
                    <a:lnTo>
                      <a:pt x="46" y="482"/>
                    </a:lnTo>
                    <a:lnTo>
                      <a:pt x="146" y="658"/>
                    </a:lnTo>
                    <a:lnTo>
                      <a:pt x="159" y="949"/>
                    </a:lnTo>
                    <a:lnTo>
                      <a:pt x="328" y="1099"/>
                    </a:lnTo>
                    <a:lnTo>
                      <a:pt x="362" y="1249"/>
                    </a:lnTo>
                    <a:lnTo>
                      <a:pt x="422" y="1307"/>
                    </a:lnTo>
                    <a:lnTo>
                      <a:pt x="503" y="1290"/>
                    </a:lnTo>
                    <a:lnTo>
                      <a:pt x="582" y="1574"/>
                    </a:lnTo>
                    <a:lnTo>
                      <a:pt x="767" y="1556"/>
                    </a:lnTo>
                    <a:lnTo>
                      <a:pt x="818" y="1478"/>
                    </a:lnTo>
                    <a:lnTo>
                      <a:pt x="861" y="1551"/>
                    </a:lnTo>
                    <a:lnTo>
                      <a:pt x="935" y="1503"/>
                    </a:lnTo>
                    <a:lnTo>
                      <a:pt x="1035" y="1519"/>
                    </a:lnTo>
                    <a:lnTo>
                      <a:pt x="1055" y="1602"/>
                    </a:lnTo>
                    <a:lnTo>
                      <a:pt x="1166" y="1717"/>
                    </a:lnTo>
                    <a:lnTo>
                      <a:pt x="1150" y="1792"/>
                    </a:lnTo>
                    <a:lnTo>
                      <a:pt x="1081" y="1833"/>
                    </a:lnTo>
                    <a:lnTo>
                      <a:pt x="1328" y="1851"/>
                    </a:lnTo>
                    <a:lnTo>
                      <a:pt x="1630" y="1777"/>
                    </a:lnTo>
                    <a:lnTo>
                      <a:pt x="1632" y="1778"/>
                    </a:lnTo>
                    <a:lnTo>
                      <a:pt x="1736" y="1637"/>
                    </a:lnTo>
                    <a:lnTo>
                      <a:pt x="1741" y="1477"/>
                    </a:lnTo>
                    <a:lnTo>
                      <a:pt x="2157" y="1396"/>
                    </a:lnTo>
                    <a:lnTo>
                      <a:pt x="2147" y="1163"/>
                    </a:lnTo>
                    <a:lnTo>
                      <a:pt x="2228" y="1143"/>
                    </a:lnTo>
                    <a:lnTo>
                      <a:pt x="2307" y="1011"/>
                    </a:lnTo>
                    <a:lnTo>
                      <a:pt x="2237" y="967"/>
                    </a:lnTo>
                    <a:lnTo>
                      <a:pt x="2143" y="741"/>
                    </a:lnTo>
                    <a:lnTo>
                      <a:pt x="2212" y="681"/>
                    </a:lnTo>
                    <a:lnTo>
                      <a:pt x="2223" y="626"/>
                    </a:lnTo>
                    <a:lnTo>
                      <a:pt x="1974" y="464"/>
                    </a:lnTo>
                    <a:lnTo>
                      <a:pt x="1866" y="349"/>
                    </a:lnTo>
                    <a:lnTo>
                      <a:pt x="1886" y="274"/>
                    </a:lnTo>
                    <a:lnTo>
                      <a:pt x="1838" y="207"/>
                    </a:lnTo>
                    <a:close/>
                  </a:path>
                </a:pathLst>
              </a:custGeom>
              <a:grpFill/>
              <a:ln w="3175">
                <a:solidFill>
                  <a:sysClr val="window" lastClr="FFFFFF">
                    <a:lumMod val="85000"/>
                  </a:sysClr>
                </a:solidFill>
                <a:miter lim="800000"/>
                <a:headEnd/>
                <a:tailEnd/>
              </a:ln>
            </p:spPr>
            <p:txBody>
              <a:bodyPr vert="horz" wrap="square" lIns="90000" tIns="45000" rIns="90000" bIns="45000" numCol="1"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altLang="fr-FR" sz="1800" b="0" i="0" u="none" strike="noStrike" kern="0" cap="none" spc="0" normalizeH="0" baseline="0" noProof="0" smtClean="0">
                  <a:ln>
                    <a:noFill/>
                  </a:ln>
                  <a:solidFill>
                    <a:prstClr val="black"/>
                  </a:solidFill>
                  <a:effectLst/>
                  <a:uLnTx/>
                  <a:uFillTx/>
                  <a:cs typeface="Arial" pitchFamily="34" charset="0"/>
                </a:endParaRPr>
              </a:p>
            </p:txBody>
          </p:sp>
          <p:sp>
            <p:nvSpPr>
              <p:cNvPr id="47" name="Forme libre 11"/>
              <p:cNvSpPr>
                <a:spLocks/>
              </p:cNvSpPr>
              <p:nvPr/>
            </p:nvSpPr>
            <p:spPr bwMode="auto">
              <a:xfrm>
                <a:off x="2489200" y="1562100"/>
                <a:ext cx="830263" cy="666750"/>
              </a:xfrm>
              <a:custGeom>
                <a:avLst/>
                <a:gdLst>
                  <a:gd name="T0" fmla="*/ 415080 w 2307"/>
                  <a:gd name="T1" fmla="*/ 0 h 1851"/>
                  <a:gd name="T2" fmla="*/ 0 w 2307"/>
                  <a:gd name="T3" fmla="*/ 333000 h 1851"/>
                  <a:gd name="T4" fmla="*/ 415080 w 2307"/>
                  <a:gd name="T5" fmla="*/ 666000 h 1851"/>
                  <a:gd name="T6" fmla="*/ 830159 w 2307"/>
                  <a:gd name="T7" fmla="*/ 333000 h 1851"/>
                  <a:gd name="T8" fmla="*/ 17694720 60000 65536"/>
                  <a:gd name="T9" fmla="*/ 11796480 60000 65536"/>
                  <a:gd name="T10" fmla="*/ 5898240 60000 65536"/>
                  <a:gd name="T11" fmla="*/ 0 60000 65536"/>
                  <a:gd name="T12" fmla="*/ 0 w 2307"/>
                  <a:gd name="T13" fmla="*/ 0 h 1851"/>
                  <a:gd name="T14" fmla="*/ 2307 w 2307"/>
                  <a:gd name="T15" fmla="*/ 1851 h 1851"/>
                </a:gdLst>
                <a:ahLst/>
                <a:cxnLst>
                  <a:cxn ang="T8">
                    <a:pos x="T0" y="T1"/>
                  </a:cxn>
                  <a:cxn ang="T9">
                    <a:pos x="T2" y="T3"/>
                  </a:cxn>
                  <a:cxn ang="T10">
                    <a:pos x="T4" y="T5"/>
                  </a:cxn>
                  <a:cxn ang="T11">
                    <a:pos x="T6" y="T7"/>
                  </a:cxn>
                </a:cxnLst>
                <a:rect l="T12" t="T13" r="T14" b="T15"/>
                <a:pathLst>
                  <a:path w="2307" h="1851">
                    <a:moveTo>
                      <a:pt x="1838" y="207"/>
                    </a:moveTo>
                    <a:lnTo>
                      <a:pt x="1766" y="187"/>
                    </a:lnTo>
                    <a:lnTo>
                      <a:pt x="1547" y="268"/>
                    </a:lnTo>
                    <a:lnTo>
                      <a:pt x="1478" y="224"/>
                    </a:lnTo>
                    <a:lnTo>
                      <a:pt x="1425" y="281"/>
                    </a:lnTo>
                    <a:lnTo>
                      <a:pt x="1240" y="256"/>
                    </a:lnTo>
                    <a:lnTo>
                      <a:pt x="947" y="81"/>
                    </a:lnTo>
                    <a:lnTo>
                      <a:pt x="886" y="127"/>
                    </a:lnTo>
                    <a:lnTo>
                      <a:pt x="637" y="67"/>
                    </a:lnTo>
                    <a:lnTo>
                      <a:pt x="467" y="117"/>
                    </a:lnTo>
                    <a:lnTo>
                      <a:pt x="314" y="87"/>
                    </a:lnTo>
                    <a:lnTo>
                      <a:pt x="275" y="0"/>
                    </a:lnTo>
                    <a:lnTo>
                      <a:pt x="273" y="0"/>
                    </a:lnTo>
                    <a:lnTo>
                      <a:pt x="168" y="256"/>
                    </a:lnTo>
                    <a:lnTo>
                      <a:pt x="62" y="256"/>
                    </a:lnTo>
                    <a:lnTo>
                      <a:pt x="0" y="323"/>
                    </a:lnTo>
                    <a:lnTo>
                      <a:pt x="46" y="482"/>
                    </a:lnTo>
                    <a:lnTo>
                      <a:pt x="146" y="658"/>
                    </a:lnTo>
                    <a:lnTo>
                      <a:pt x="159" y="949"/>
                    </a:lnTo>
                    <a:lnTo>
                      <a:pt x="328" y="1099"/>
                    </a:lnTo>
                    <a:lnTo>
                      <a:pt x="362" y="1249"/>
                    </a:lnTo>
                    <a:lnTo>
                      <a:pt x="422" y="1307"/>
                    </a:lnTo>
                    <a:lnTo>
                      <a:pt x="503" y="1290"/>
                    </a:lnTo>
                    <a:lnTo>
                      <a:pt x="582" y="1574"/>
                    </a:lnTo>
                    <a:lnTo>
                      <a:pt x="767" y="1556"/>
                    </a:lnTo>
                    <a:lnTo>
                      <a:pt x="818" y="1478"/>
                    </a:lnTo>
                    <a:lnTo>
                      <a:pt x="861" y="1551"/>
                    </a:lnTo>
                    <a:lnTo>
                      <a:pt x="935" y="1503"/>
                    </a:lnTo>
                    <a:lnTo>
                      <a:pt x="1035" y="1519"/>
                    </a:lnTo>
                    <a:lnTo>
                      <a:pt x="1055" y="1602"/>
                    </a:lnTo>
                    <a:lnTo>
                      <a:pt x="1166" y="1717"/>
                    </a:lnTo>
                    <a:lnTo>
                      <a:pt x="1150" y="1792"/>
                    </a:lnTo>
                    <a:lnTo>
                      <a:pt x="1081" y="1833"/>
                    </a:lnTo>
                    <a:lnTo>
                      <a:pt x="1328" y="1851"/>
                    </a:lnTo>
                    <a:lnTo>
                      <a:pt x="1630" y="1777"/>
                    </a:lnTo>
                    <a:lnTo>
                      <a:pt x="1632" y="1778"/>
                    </a:lnTo>
                    <a:lnTo>
                      <a:pt x="1736" y="1637"/>
                    </a:lnTo>
                    <a:lnTo>
                      <a:pt x="1741" y="1477"/>
                    </a:lnTo>
                    <a:lnTo>
                      <a:pt x="2157" y="1396"/>
                    </a:lnTo>
                    <a:lnTo>
                      <a:pt x="2147" y="1163"/>
                    </a:lnTo>
                    <a:lnTo>
                      <a:pt x="2228" y="1143"/>
                    </a:lnTo>
                    <a:lnTo>
                      <a:pt x="2307" y="1011"/>
                    </a:lnTo>
                    <a:lnTo>
                      <a:pt x="2237" y="967"/>
                    </a:lnTo>
                    <a:lnTo>
                      <a:pt x="2143" y="741"/>
                    </a:lnTo>
                    <a:lnTo>
                      <a:pt x="2212" y="681"/>
                    </a:lnTo>
                    <a:lnTo>
                      <a:pt x="2223" y="626"/>
                    </a:lnTo>
                    <a:lnTo>
                      <a:pt x="1974" y="464"/>
                    </a:lnTo>
                    <a:lnTo>
                      <a:pt x="1866" y="349"/>
                    </a:lnTo>
                    <a:lnTo>
                      <a:pt x="1886" y="274"/>
                    </a:lnTo>
                    <a:lnTo>
                      <a:pt x="1838" y="207"/>
                    </a:lnTo>
                    <a:close/>
                  </a:path>
                </a:pathLst>
              </a:custGeom>
              <a:grpFill/>
              <a:ln w="3175">
                <a:solidFill>
                  <a:sysClr val="window" lastClr="FFFFFF">
                    <a:lumMod val="85000"/>
                  </a:sysClr>
                </a:solidFill>
                <a:miter lim="800000"/>
                <a:headEnd/>
                <a:tailEnd/>
              </a:ln>
            </p:spPr>
            <p:txBody>
              <a:bodyPr vert="horz" wrap="square" lIns="90000" tIns="45000" rIns="90000" bIns="45000" numCol="1"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altLang="fr-FR" sz="1800" b="0" i="0" u="none" strike="noStrike" kern="0" cap="none" spc="0" normalizeH="0" baseline="0" noProof="0" smtClean="0">
                  <a:ln>
                    <a:noFill/>
                  </a:ln>
                  <a:solidFill>
                    <a:prstClr val="black"/>
                  </a:solidFill>
                  <a:effectLst/>
                  <a:uLnTx/>
                  <a:uFillTx/>
                  <a:cs typeface="Arial" pitchFamily="34" charset="0"/>
                </a:endParaRPr>
              </a:p>
            </p:txBody>
          </p:sp>
          <p:sp>
            <p:nvSpPr>
              <p:cNvPr id="48" name="Forme libre 12"/>
              <p:cNvSpPr>
                <a:spLocks/>
              </p:cNvSpPr>
              <p:nvPr/>
            </p:nvSpPr>
            <p:spPr bwMode="auto">
              <a:xfrm>
                <a:off x="3663950" y="3979863"/>
                <a:ext cx="1495425" cy="1257300"/>
              </a:xfrm>
              <a:custGeom>
                <a:avLst/>
                <a:gdLst>
                  <a:gd name="T0" fmla="*/ 747900 w 4156"/>
                  <a:gd name="T1" fmla="*/ 0 h 3494"/>
                  <a:gd name="T2" fmla="*/ 0 w 4156"/>
                  <a:gd name="T3" fmla="*/ 628740 h 3494"/>
                  <a:gd name="T4" fmla="*/ 747900 w 4156"/>
                  <a:gd name="T5" fmla="*/ 1257480 h 3494"/>
                  <a:gd name="T6" fmla="*/ 1495799 w 4156"/>
                  <a:gd name="T7" fmla="*/ 628740 h 3494"/>
                  <a:gd name="T8" fmla="*/ 17694720 60000 65536"/>
                  <a:gd name="T9" fmla="*/ 11796480 60000 65536"/>
                  <a:gd name="T10" fmla="*/ 5898240 60000 65536"/>
                  <a:gd name="T11" fmla="*/ 0 60000 65536"/>
                  <a:gd name="T12" fmla="*/ 0 w 4156"/>
                  <a:gd name="T13" fmla="*/ 0 h 3494"/>
                  <a:gd name="T14" fmla="*/ 4156 w 4156"/>
                  <a:gd name="T15" fmla="*/ 3494 h 3494"/>
                </a:gdLst>
                <a:ahLst/>
                <a:cxnLst>
                  <a:cxn ang="T8">
                    <a:pos x="T0" y="T1"/>
                  </a:cxn>
                  <a:cxn ang="T9">
                    <a:pos x="T2" y="T3"/>
                  </a:cxn>
                  <a:cxn ang="T10">
                    <a:pos x="T4" y="T5"/>
                  </a:cxn>
                  <a:cxn ang="T11">
                    <a:pos x="T6" y="T7"/>
                  </a:cxn>
                </a:cxnLst>
                <a:rect l="T12" t="T13" r="T14" b="T15"/>
                <a:pathLst>
                  <a:path w="4156" h="3494">
                    <a:moveTo>
                      <a:pt x="2278" y="104"/>
                    </a:moveTo>
                    <a:lnTo>
                      <a:pt x="2323" y="217"/>
                    </a:lnTo>
                    <a:lnTo>
                      <a:pt x="2445" y="300"/>
                    </a:lnTo>
                    <a:lnTo>
                      <a:pt x="2433" y="459"/>
                    </a:lnTo>
                    <a:lnTo>
                      <a:pt x="2350" y="429"/>
                    </a:lnTo>
                    <a:lnTo>
                      <a:pt x="2009" y="531"/>
                    </a:lnTo>
                    <a:lnTo>
                      <a:pt x="1985" y="608"/>
                    </a:lnTo>
                    <a:lnTo>
                      <a:pt x="1837" y="640"/>
                    </a:lnTo>
                    <a:lnTo>
                      <a:pt x="1810" y="723"/>
                    </a:lnTo>
                    <a:lnTo>
                      <a:pt x="1803" y="813"/>
                    </a:lnTo>
                    <a:lnTo>
                      <a:pt x="1646" y="822"/>
                    </a:lnTo>
                    <a:lnTo>
                      <a:pt x="1579" y="1005"/>
                    </a:lnTo>
                    <a:lnTo>
                      <a:pt x="1660" y="1065"/>
                    </a:lnTo>
                    <a:lnTo>
                      <a:pt x="1593" y="1134"/>
                    </a:lnTo>
                    <a:lnTo>
                      <a:pt x="1480" y="1095"/>
                    </a:lnTo>
                    <a:lnTo>
                      <a:pt x="1394" y="1233"/>
                    </a:lnTo>
                    <a:lnTo>
                      <a:pt x="1433" y="1304"/>
                    </a:lnTo>
                    <a:lnTo>
                      <a:pt x="1704" y="1457"/>
                    </a:lnTo>
                    <a:lnTo>
                      <a:pt x="1699" y="1586"/>
                    </a:lnTo>
                    <a:lnTo>
                      <a:pt x="1607" y="1595"/>
                    </a:lnTo>
                    <a:lnTo>
                      <a:pt x="1493" y="1722"/>
                    </a:lnTo>
                    <a:lnTo>
                      <a:pt x="1351" y="1660"/>
                    </a:lnTo>
                    <a:lnTo>
                      <a:pt x="1350" y="1584"/>
                    </a:lnTo>
                    <a:lnTo>
                      <a:pt x="1099" y="1561"/>
                    </a:lnTo>
                    <a:lnTo>
                      <a:pt x="1085" y="1406"/>
                    </a:lnTo>
                    <a:lnTo>
                      <a:pt x="1016" y="1464"/>
                    </a:lnTo>
                    <a:lnTo>
                      <a:pt x="951" y="1425"/>
                    </a:lnTo>
                    <a:lnTo>
                      <a:pt x="716" y="1533"/>
                    </a:lnTo>
                    <a:lnTo>
                      <a:pt x="621" y="1416"/>
                    </a:lnTo>
                    <a:lnTo>
                      <a:pt x="464" y="1399"/>
                    </a:lnTo>
                    <a:lnTo>
                      <a:pt x="466" y="1498"/>
                    </a:lnTo>
                    <a:lnTo>
                      <a:pt x="535" y="1618"/>
                    </a:lnTo>
                    <a:lnTo>
                      <a:pt x="542" y="1766"/>
                    </a:lnTo>
                    <a:lnTo>
                      <a:pt x="713" y="1939"/>
                    </a:lnTo>
                    <a:lnTo>
                      <a:pt x="483" y="2184"/>
                    </a:lnTo>
                    <a:lnTo>
                      <a:pt x="432" y="2470"/>
                    </a:lnTo>
                    <a:lnTo>
                      <a:pt x="342" y="2447"/>
                    </a:lnTo>
                    <a:lnTo>
                      <a:pt x="229" y="2577"/>
                    </a:lnTo>
                    <a:lnTo>
                      <a:pt x="256" y="2648"/>
                    </a:lnTo>
                    <a:lnTo>
                      <a:pt x="101" y="2694"/>
                    </a:lnTo>
                    <a:lnTo>
                      <a:pt x="0" y="2856"/>
                    </a:lnTo>
                    <a:lnTo>
                      <a:pt x="7" y="2859"/>
                    </a:lnTo>
                    <a:lnTo>
                      <a:pt x="399" y="2872"/>
                    </a:lnTo>
                    <a:lnTo>
                      <a:pt x="452" y="2939"/>
                    </a:lnTo>
                    <a:lnTo>
                      <a:pt x="439" y="3013"/>
                    </a:lnTo>
                    <a:lnTo>
                      <a:pt x="538" y="3036"/>
                    </a:lnTo>
                    <a:lnTo>
                      <a:pt x="799" y="3008"/>
                    </a:lnTo>
                    <a:lnTo>
                      <a:pt x="741" y="2944"/>
                    </a:lnTo>
                    <a:lnTo>
                      <a:pt x="776" y="2875"/>
                    </a:lnTo>
                    <a:lnTo>
                      <a:pt x="850" y="2882"/>
                    </a:lnTo>
                    <a:lnTo>
                      <a:pt x="972" y="3031"/>
                    </a:lnTo>
                    <a:lnTo>
                      <a:pt x="1330" y="2990"/>
                    </a:lnTo>
                    <a:lnTo>
                      <a:pt x="1436" y="3226"/>
                    </a:lnTo>
                    <a:lnTo>
                      <a:pt x="1701" y="3290"/>
                    </a:lnTo>
                    <a:lnTo>
                      <a:pt x="1773" y="3269"/>
                    </a:lnTo>
                    <a:lnTo>
                      <a:pt x="1942" y="3367"/>
                    </a:lnTo>
                    <a:lnTo>
                      <a:pt x="1935" y="3445"/>
                    </a:lnTo>
                    <a:lnTo>
                      <a:pt x="2175" y="3374"/>
                    </a:lnTo>
                    <a:lnTo>
                      <a:pt x="2336" y="3417"/>
                    </a:lnTo>
                    <a:lnTo>
                      <a:pt x="2368" y="3494"/>
                    </a:lnTo>
                    <a:lnTo>
                      <a:pt x="2422" y="3345"/>
                    </a:lnTo>
                    <a:lnTo>
                      <a:pt x="2623" y="3378"/>
                    </a:lnTo>
                    <a:lnTo>
                      <a:pt x="2623" y="3302"/>
                    </a:lnTo>
                    <a:lnTo>
                      <a:pt x="2777" y="3267"/>
                    </a:lnTo>
                    <a:lnTo>
                      <a:pt x="2849" y="3202"/>
                    </a:lnTo>
                    <a:lnTo>
                      <a:pt x="2951" y="3210"/>
                    </a:lnTo>
                    <a:lnTo>
                      <a:pt x="3011" y="3066"/>
                    </a:lnTo>
                    <a:lnTo>
                      <a:pt x="2916" y="3020"/>
                    </a:lnTo>
                    <a:lnTo>
                      <a:pt x="3082" y="2799"/>
                    </a:lnTo>
                    <a:lnTo>
                      <a:pt x="3228" y="2782"/>
                    </a:lnTo>
                    <a:lnTo>
                      <a:pt x="3345" y="2574"/>
                    </a:lnTo>
                    <a:lnTo>
                      <a:pt x="3500" y="2500"/>
                    </a:lnTo>
                    <a:lnTo>
                      <a:pt x="3530" y="2388"/>
                    </a:lnTo>
                    <a:lnTo>
                      <a:pt x="3920" y="2177"/>
                    </a:lnTo>
                    <a:lnTo>
                      <a:pt x="3932" y="1979"/>
                    </a:lnTo>
                    <a:lnTo>
                      <a:pt x="4100" y="1748"/>
                    </a:lnTo>
                    <a:lnTo>
                      <a:pt x="4156" y="1628"/>
                    </a:lnTo>
                    <a:lnTo>
                      <a:pt x="4047" y="1487"/>
                    </a:lnTo>
                    <a:lnTo>
                      <a:pt x="3726" y="1602"/>
                    </a:lnTo>
                    <a:lnTo>
                      <a:pt x="3479" y="1469"/>
                    </a:lnTo>
                    <a:lnTo>
                      <a:pt x="3308" y="1436"/>
                    </a:lnTo>
                    <a:lnTo>
                      <a:pt x="3138" y="1231"/>
                    </a:lnTo>
                    <a:lnTo>
                      <a:pt x="3190" y="1099"/>
                    </a:lnTo>
                    <a:lnTo>
                      <a:pt x="3084" y="951"/>
                    </a:lnTo>
                    <a:lnTo>
                      <a:pt x="3144" y="903"/>
                    </a:lnTo>
                    <a:lnTo>
                      <a:pt x="3181" y="739"/>
                    </a:lnTo>
                    <a:lnTo>
                      <a:pt x="3234" y="677"/>
                    </a:lnTo>
                    <a:lnTo>
                      <a:pt x="3331" y="681"/>
                    </a:lnTo>
                    <a:lnTo>
                      <a:pt x="3228" y="427"/>
                    </a:lnTo>
                    <a:lnTo>
                      <a:pt x="3064" y="420"/>
                    </a:lnTo>
                    <a:lnTo>
                      <a:pt x="2923" y="330"/>
                    </a:lnTo>
                    <a:lnTo>
                      <a:pt x="2902" y="152"/>
                    </a:lnTo>
                    <a:lnTo>
                      <a:pt x="2826" y="148"/>
                    </a:lnTo>
                    <a:lnTo>
                      <a:pt x="2764" y="9"/>
                    </a:lnTo>
                    <a:lnTo>
                      <a:pt x="2585" y="42"/>
                    </a:lnTo>
                    <a:lnTo>
                      <a:pt x="2532" y="95"/>
                    </a:lnTo>
                    <a:lnTo>
                      <a:pt x="2320" y="0"/>
                    </a:lnTo>
                    <a:lnTo>
                      <a:pt x="2278" y="104"/>
                    </a:lnTo>
                    <a:close/>
                    <a:moveTo>
                      <a:pt x="1108" y="2997"/>
                    </a:moveTo>
                    <a:lnTo>
                      <a:pt x="1022" y="3027"/>
                    </a:lnTo>
                    <a:lnTo>
                      <a:pt x="897" y="2910"/>
                    </a:lnTo>
                    <a:lnTo>
                      <a:pt x="912" y="2822"/>
                    </a:lnTo>
                    <a:lnTo>
                      <a:pt x="1022" y="2822"/>
                    </a:lnTo>
                    <a:lnTo>
                      <a:pt x="1078" y="2932"/>
                    </a:lnTo>
                    <a:lnTo>
                      <a:pt x="1166" y="2895"/>
                    </a:lnTo>
                    <a:lnTo>
                      <a:pt x="1108" y="2997"/>
                    </a:lnTo>
                    <a:close/>
                  </a:path>
                </a:pathLst>
              </a:custGeom>
              <a:grpFill/>
              <a:ln w="3175">
                <a:solidFill>
                  <a:sysClr val="window" lastClr="FFFFFF">
                    <a:lumMod val="85000"/>
                  </a:sysClr>
                </a:solidFill>
                <a:miter lim="800000"/>
                <a:headEnd/>
                <a:tailEnd/>
              </a:ln>
            </p:spPr>
            <p:txBody>
              <a:bodyPr vert="horz" wrap="square" lIns="90000" tIns="45000" rIns="90000" bIns="45000" numCol="1"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altLang="fr-FR" sz="1800" b="0" i="0" u="none" strike="noStrike" kern="0" cap="none" spc="0" normalizeH="0" baseline="0" noProof="0" smtClean="0">
                  <a:ln>
                    <a:noFill/>
                  </a:ln>
                  <a:solidFill>
                    <a:prstClr val="black"/>
                  </a:solidFill>
                  <a:effectLst/>
                  <a:uLnTx/>
                  <a:uFillTx/>
                  <a:cs typeface="Arial" pitchFamily="34" charset="0"/>
                </a:endParaRPr>
              </a:p>
            </p:txBody>
          </p:sp>
          <p:sp>
            <p:nvSpPr>
              <p:cNvPr id="49" name="Forme libre 13"/>
              <p:cNvSpPr>
                <a:spLocks/>
              </p:cNvSpPr>
              <p:nvPr/>
            </p:nvSpPr>
            <p:spPr bwMode="auto">
              <a:xfrm>
                <a:off x="3927475" y="4418013"/>
                <a:ext cx="82550" cy="73025"/>
              </a:xfrm>
              <a:custGeom>
                <a:avLst/>
                <a:gdLst>
                  <a:gd name="T0" fmla="*/ 40860 w 228"/>
                  <a:gd name="T1" fmla="*/ 0 h 204"/>
                  <a:gd name="T2" fmla="*/ 0 w 228"/>
                  <a:gd name="T3" fmla="*/ 36540 h 204"/>
                  <a:gd name="T4" fmla="*/ 40860 w 228"/>
                  <a:gd name="T5" fmla="*/ 73080 h 204"/>
                  <a:gd name="T6" fmla="*/ 81720 w 228"/>
                  <a:gd name="T7" fmla="*/ 36540 h 204"/>
                  <a:gd name="T8" fmla="*/ 17694720 60000 65536"/>
                  <a:gd name="T9" fmla="*/ 11796480 60000 65536"/>
                  <a:gd name="T10" fmla="*/ 5898240 60000 65536"/>
                  <a:gd name="T11" fmla="*/ 0 60000 65536"/>
                  <a:gd name="T12" fmla="*/ 0 w 228"/>
                  <a:gd name="T13" fmla="*/ 0 h 204"/>
                  <a:gd name="T14" fmla="*/ 228 w 228"/>
                  <a:gd name="T15" fmla="*/ 204 h 204"/>
                </a:gdLst>
                <a:ahLst/>
                <a:cxnLst>
                  <a:cxn ang="T8">
                    <a:pos x="T0" y="T1"/>
                  </a:cxn>
                  <a:cxn ang="T9">
                    <a:pos x="T2" y="T3"/>
                  </a:cxn>
                  <a:cxn ang="T10">
                    <a:pos x="T4" y="T5"/>
                  </a:cxn>
                  <a:cxn ang="T11">
                    <a:pos x="T6" y="T7"/>
                  </a:cxn>
                </a:cxnLst>
                <a:rect l="T12" t="T13" r="T14" b="T15"/>
                <a:pathLst>
                  <a:path w="228" h="204">
                    <a:moveTo>
                      <a:pt x="228" y="74"/>
                    </a:moveTo>
                    <a:lnTo>
                      <a:pt x="106" y="0"/>
                    </a:lnTo>
                    <a:lnTo>
                      <a:pt x="35" y="62"/>
                    </a:lnTo>
                    <a:lnTo>
                      <a:pt x="0" y="144"/>
                    </a:lnTo>
                    <a:lnTo>
                      <a:pt x="53" y="204"/>
                    </a:lnTo>
                    <a:lnTo>
                      <a:pt x="162" y="171"/>
                    </a:lnTo>
                    <a:lnTo>
                      <a:pt x="228" y="74"/>
                    </a:lnTo>
                    <a:close/>
                  </a:path>
                </a:pathLst>
              </a:custGeom>
              <a:grpFill/>
              <a:ln w="3175">
                <a:solidFill>
                  <a:sysClr val="window" lastClr="FFFFFF">
                    <a:lumMod val="85000"/>
                  </a:sysClr>
                </a:solidFill>
                <a:miter lim="800000"/>
                <a:headEnd/>
                <a:tailEnd/>
              </a:ln>
            </p:spPr>
            <p:txBody>
              <a:bodyPr vert="horz" wrap="square" lIns="90000" tIns="45000" rIns="90000" bIns="45000" numCol="1"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altLang="fr-FR" sz="1800" b="0" i="0" u="none" strike="noStrike" kern="0" cap="none" spc="0" normalizeH="0" baseline="0" noProof="0" smtClean="0">
                  <a:ln>
                    <a:noFill/>
                  </a:ln>
                  <a:solidFill>
                    <a:prstClr val="black"/>
                  </a:solidFill>
                  <a:effectLst/>
                  <a:uLnTx/>
                  <a:uFillTx/>
                  <a:cs typeface="Arial" pitchFamily="34" charset="0"/>
                </a:endParaRPr>
              </a:p>
            </p:txBody>
          </p:sp>
          <p:sp>
            <p:nvSpPr>
              <p:cNvPr id="50" name="Forme libre 14"/>
              <p:cNvSpPr>
                <a:spLocks/>
              </p:cNvSpPr>
              <p:nvPr/>
            </p:nvSpPr>
            <p:spPr bwMode="auto">
              <a:xfrm>
                <a:off x="3927475" y="4418013"/>
                <a:ext cx="82550" cy="73025"/>
              </a:xfrm>
              <a:custGeom>
                <a:avLst/>
                <a:gdLst>
                  <a:gd name="T0" fmla="*/ 40860 w 228"/>
                  <a:gd name="T1" fmla="*/ 0 h 204"/>
                  <a:gd name="T2" fmla="*/ 0 w 228"/>
                  <a:gd name="T3" fmla="*/ 36540 h 204"/>
                  <a:gd name="T4" fmla="*/ 40860 w 228"/>
                  <a:gd name="T5" fmla="*/ 73080 h 204"/>
                  <a:gd name="T6" fmla="*/ 81720 w 228"/>
                  <a:gd name="T7" fmla="*/ 36540 h 204"/>
                  <a:gd name="T8" fmla="*/ 17694720 60000 65536"/>
                  <a:gd name="T9" fmla="*/ 11796480 60000 65536"/>
                  <a:gd name="T10" fmla="*/ 5898240 60000 65536"/>
                  <a:gd name="T11" fmla="*/ 0 60000 65536"/>
                  <a:gd name="T12" fmla="*/ 0 w 228"/>
                  <a:gd name="T13" fmla="*/ 0 h 204"/>
                  <a:gd name="T14" fmla="*/ 228 w 228"/>
                  <a:gd name="T15" fmla="*/ 204 h 204"/>
                </a:gdLst>
                <a:ahLst/>
                <a:cxnLst>
                  <a:cxn ang="T8">
                    <a:pos x="T0" y="T1"/>
                  </a:cxn>
                  <a:cxn ang="T9">
                    <a:pos x="T2" y="T3"/>
                  </a:cxn>
                  <a:cxn ang="T10">
                    <a:pos x="T4" y="T5"/>
                  </a:cxn>
                  <a:cxn ang="T11">
                    <a:pos x="T6" y="T7"/>
                  </a:cxn>
                </a:cxnLst>
                <a:rect l="T12" t="T13" r="T14" b="T15"/>
                <a:pathLst>
                  <a:path w="228" h="204">
                    <a:moveTo>
                      <a:pt x="228" y="74"/>
                    </a:moveTo>
                    <a:lnTo>
                      <a:pt x="106" y="0"/>
                    </a:lnTo>
                    <a:lnTo>
                      <a:pt x="35" y="62"/>
                    </a:lnTo>
                    <a:lnTo>
                      <a:pt x="0" y="144"/>
                    </a:lnTo>
                    <a:lnTo>
                      <a:pt x="53" y="204"/>
                    </a:lnTo>
                    <a:lnTo>
                      <a:pt x="162" y="171"/>
                    </a:lnTo>
                    <a:lnTo>
                      <a:pt x="228" y="74"/>
                    </a:lnTo>
                    <a:close/>
                  </a:path>
                </a:pathLst>
              </a:custGeom>
              <a:grpFill/>
              <a:ln w="3175">
                <a:solidFill>
                  <a:sysClr val="window" lastClr="FFFFFF">
                    <a:lumMod val="85000"/>
                  </a:sysClr>
                </a:solidFill>
                <a:miter lim="800000"/>
                <a:headEnd/>
                <a:tailEnd/>
              </a:ln>
            </p:spPr>
            <p:txBody>
              <a:bodyPr vert="horz" wrap="square" lIns="90000" tIns="45000" rIns="90000" bIns="45000" numCol="1"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altLang="fr-FR" sz="1800" b="0" i="0" u="none" strike="noStrike" kern="0" cap="none" spc="0" normalizeH="0" baseline="0" noProof="0" smtClean="0">
                  <a:ln>
                    <a:noFill/>
                  </a:ln>
                  <a:solidFill>
                    <a:prstClr val="black"/>
                  </a:solidFill>
                  <a:effectLst/>
                  <a:uLnTx/>
                  <a:uFillTx/>
                  <a:cs typeface="Arial" pitchFamily="34" charset="0"/>
                </a:endParaRPr>
              </a:p>
            </p:txBody>
          </p:sp>
          <p:sp>
            <p:nvSpPr>
              <p:cNvPr id="51" name="Forme libre 17"/>
              <p:cNvSpPr>
                <a:spLocks/>
              </p:cNvSpPr>
              <p:nvPr/>
            </p:nvSpPr>
            <p:spPr bwMode="auto">
              <a:xfrm>
                <a:off x="1174750" y="1063625"/>
                <a:ext cx="1452563" cy="1116013"/>
              </a:xfrm>
              <a:custGeom>
                <a:avLst/>
                <a:gdLst>
                  <a:gd name="T0" fmla="*/ 726300 w 4036"/>
                  <a:gd name="T1" fmla="*/ 0 h 3101"/>
                  <a:gd name="T2" fmla="*/ 0 w 4036"/>
                  <a:gd name="T3" fmla="*/ 558000 h 3101"/>
                  <a:gd name="T4" fmla="*/ 726300 w 4036"/>
                  <a:gd name="T5" fmla="*/ 1116000 h 3101"/>
                  <a:gd name="T6" fmla="*/ 1452600 w 4036"/>
                  <a:gd name="T7" fmla="*/ 558000 h 3101"/>
                  <a:gd name="T8" fmla="*/ 17694720 60000 65536"/>
                  <a:gd name="T9" fmla="*/ 11796480 60000 65536"/>
                  <a:gd name="T10" fmla="*/ 5898240 60000 65536"/>
                  <a:gd name="T11" fmla="*/ 0 60000 65536"/>
                  <a:gd name="T12" fmla="*/ 0 w 4036"/>
                  <a:gd name="T13" fmla="*/ 0 h 3101"/>
                  <a:gd name="T14" fmla="*/ 4036 w 4036"/>
                  <a:gd name="T15" fmla="*/ 3101 h 3101"/>
                </a:gdLst>
                <a:ahLst/>
                <a:cxnLst>
                  <a:cxn ang="T8">
                    <a:pos x="T0" y="T1"/>
                  </a:cxn>
                  <a:cxn ang="T9">
                    <a:pos x="T2" y="T3"/>
                  </a:cxn>
                  <a:cxn ang="T10">
                    <a:pos x="T4" y="T5"/>
                  </a:cxn>
                  <a:cxn ang="T11">
                    <a:pos x="T6" y="T7"/>
                  </a:cxn>
                </a:cxnLst>
                <a:rect l="T12" t="T13" r="T14" b="T15"/>
                <a:pathLst>
                  <a:path w="4036" h="3101">
                    <a:moveTo>
                      <a:pt x="3595" y="0"/>
                    </a:moveTo>
                    <a:lnTo>
                      <a:pt x="3593" y="0"/>
                    </a:lnTo>
                    <a:lnTo>
                      <a:pt x="3591" y="2"/>
                    </a:lnTo>
                    <a:lnTo>
                      <a:pt x="3307" y="203"/>
                    </a:lnTo>
                    <a:lnTo>
                      <a:pt x="2708" y="349"/>
                    </a:lnTo>
                    <a:lnTo>
                      <a:pt x="2323" y="557"/>
                    </a:lnTo>
                    <a:lnTo>
                      <a:pt x="2168" y="898"/>
                    </a:lnTo>
                    <a:lnTo>
                      <a:pt x="2214" y="958"/>
                    </a:lnTo>
                    <a:lnTo>
                      <a:pt x="2457" y="1014"/>
                    </a:lnTo>
                    <a:lnTo>
                      <a:pt x="2411" y="1032"/>
                    </a:lnTo>
                    <a:lnTo>
                      <a:pt x="2226" y="1074"/>
                    </a:lnTo>
                    <a:lnTo>
                      <a:pt x="2094" y="1189"/>
                    </a:lnTo>
                    <a:lnTo>
                      <a:pt x="1834" y="1261"/>
                    </a:lnTo>
                    <a:lnTo>
                      <a:pt x="1605" y="1166"/>
                    </a:lnTo>
                    <a:lnTo>
                      <a:pt x="1268" y="1129"/>
                    </a:lnTo>
                    <a:lnTo>
                      <a:pt x="1010" y="1039"/>
                    </a:lnTo>
                    <a:lnTo>
                      <a:pt x="866" y="1102"/>
                    </a:lnTo>
                    <a:lnTo>
                      <a:pt x="693" y="817"/>
                    </a:lnTo>
                    <a:lnTo>
                      <a:pt x="758" y="605"/>
                    </a:lnTo>
                    <a:lnTo>
                      <a:pt x="732" y="531"/>
                    </a:lnTo>
                    <a:lnTo>
                      <a:pt x="555" y="511"/>
                    </a:lnTo>
                    <a:lnTo>
                      <a:pt x="488" y="561"/>
                    </a:lnTo>
                    <a:lnTo>
                      <a:pt x="312" y="571"/>
                    </a:lnTo>
                    <a:lnTo>
                      <a:pt x="5" y="448"/>
                    </a:lnTo>
                    <a:lnTo>
                      <a:pt x="0" y="522"/>
                    </a:lnTo>
                    <a:lnTo>
                      <a:pt x="88" y="571"/>
                    </a:lnTo>
                    <a:lnTo>
                      <a:pt x="102" y="704"/>
                    </a:lnTo>
                    <a:lnTo>
                      <a:pt x="51" y="758"/>
                    </a:lnTo>
                    <a:lnTo>
                      <a:pt x="120" y="1034"/>
                    </a:lnTo>
                    <a:lnTo>
                      <a:pt x="349" y="1282"/>
                    </a:lnTo>
                    <a:lnTo>
                      <a:pt x="312" y="1554"/>
                    </a:lnTo>
                    <a:lnTo>
                      <a:pt x="365" y="1628"/>
                    </a:lnTo>
                    <a:lnTo>
                      <a:pt x="352" y="1790"/>
                    </a:lnTo>
                    <a:lnTo>
                      <a:pt x="291" y="1946"/>
                    </a:lnTo>
                    <a:lnTo>
                      <a:pt x="404" y="2200"/>
                    </a:lnTo>
                    <a:lnTo>
                      <a:pt x="474" y="2233"/>
                    </a:lnTo>
                    <a:lnTo>
                      <a:pt x="541" y="2189"/>
                    </a:lnTo>
                    <a:lnTo>
                      <a:pt x="515" y="2270"/>
                    </a:lnTo>
                    <a:lnTo>
                      <a:pt x="317" y="2291"/>
                    </a:lnTo>
                    <a:lnTo>
                      <a:pt x="310" y="2295"/>
                    </a:lnTo>
                    <a:lnTo>
                      <a:pt x="439" y="2554"/>
                    </a:lnTo>
                    <a:lnTo>
                      <a:pt x="509" y="2579"/>
                    </a:lnTo>
                    <a:lnTo>
                      <a:pt x="702" y="2450"/>
                    </a:lnTo>
                    <a:lnTo>
                      <a:pt x="850" y="2512"/>
                    </a:lnTo>
                    <a:lnTo>
                      <a:pt x="850" y="2514"/>
                    </a:lnTo>
                    <a:lnTo>
                      <a:pt x="1081" y="2535"/>
                    </a:lnTo>
                    <a:lnTo>
                      <a:pt x="1173" y="2637"/>
                    </a:lnTo>
                    <a:lnTo>
                      <a:pt x="1238" y="2593"/>
                    </a:lnTo>
                    <a:lnTo>
                      <a:pt x="1305" y="2639"/>
                    </a:lnTo>
                    <a:lnTo>
                      <a:pt x="1489" y="2551"/>
                    </a:lnTo>
                    <a:lnTo>
                      <a:pt x="1732" y="2549"/>
                    </a:lnTo>
                    <a:lnTo>
                      <a:pt x="1750" y="2477"/>
                    </a:lnTo>
                    <a:lnTo>
                      <a:pt x="1825" y="2484"/>
                    </a:lnTo>
                    <a:lnTo>
                      <a:pt x="1877" y="2644"/>
                    </a:lnTo>
                    <a:lnTo>
                      <a:pt x="1965" y="2686"/>
                    </a:lnTo>
                    <a:lnTo>
                      <a:pt x="1967" y="2764"/>
                    </a:lnTo>
                    <a:lnTo>
                      <a:pt x="2048" y="2769"/>
                    </a:lnTo>
                    <a:lnTo>
                      <a:pt x="2344" y="2611"/>
                    </a:lnTo>
                    <a:lnTo>
                      <a:pt x="2418" y="2649"/>
                    </a:lnTo>
                    <a:lnTo>
                      <a:pt x="2462" y="2881"/>
                    </a:lnTo>
                    <a:lnTo>
                      <a:pt x="2658" y="3013"/>
                    </a:lnTo>
                    <a:lnTo>
                      <a:pt x="2734" y="2985"/>
                    </a:lnTo>
                    <a:lnTo>
                      <a:pt x="2819" y="3080"/>
                    </a:lnTo>
                    <a:lnTo>
                      <a:pt x="2905" y="3101"/>
                    </a:lnTo>
                    <a:lnTo>
                      <a:pt x="2905" y="3099"/>
                    </a:lnTo>
                    <a:lnTo>
                      <a:pt x="2879" y="2898"/>
                    </a:lnTo>
                    <a:lnTo>
                      <a:pt x="3078" y="2759"/>
                    </a:lnTo>
                    <a:lnTo>
                      <a:pt x="3071" y="2514"/>
                    </a:lnTo>
                    <a:lnTo>
                      <a:pt x="2942" y="2395"/>
                    </a:lnTo>
                    <a:lnTo>
                      <a:pt x="2939" y="2309"/>
                    </a:lnTo>
                    <a:lnTo>
                      <a:pt x="3006" y="2238"/>
                    </a:lnTo>
                    <a:lnTo>
                      <a:pt x="3166" y="2210"/>
                    </a:lnTo>
                    <a:lnTo>
                      <a:pt x="3309" y="2124"/>
                    </a:lnTo>
                    <a:lnTo>
                      <a:pt x="3387" y="2166"/>
                    </a:lnTo>
                    <a:lnTo>
                      <a:pt x="3547" y="2131"/>
                    </a:lnTo>
                    <a:lnTo>
                      <a:pt x="3542" y="2055"/>
                    </a:lnTo>
                    <a:lnTo>
                      <a:pt x="3701" y="1870"/>
                    </a:lnTo>
                    <a:lnTo>
                      <a:pt x="3655" y="1711"/>
                    </a:lnTo>
                    <a:lnTo>
                      <a:pt x="3717" y="1644"/>
                    </a:lnTo>
                    <a:lnTo>
                      <a:pt x="3823" y="1644"/>
                    </a:lnTo>
                    <a:lnTo>
                      <a:pt x="3928" y="1388"/>
                    </a:lnTo>
                    <a:lnTo>
                      <a:pt x="3930" y="1388"/>
                    </a:lnTo>
                    <a:lnTo>
                      <a:pt x="4036" y="1321"/>
                    </a:lnTo>
                    <a:lnTo>
                      <a:pt x="3941" y="1094"/>
                    </a:lnTo>
                    <a:lnTo>
                      <a:pt x="3976" y="877"/>
                    </a:lnTo>
                    <a:lnTo>
                      <a:pt x="3937" y="640"/>
                    </a:lnTo>
                    <a:lnTo>
                      <a:pt x="4022" y="513"/>
                    </a:lnTo>
                    <a:lnTo>
                      <a:pt x="3928" y="287"/>
                    </a:lnTo>
                    <a:lnTo>
                      <a:pt x="3595" y="0"/>
                    </a:lnTo>
                    <a:close/>
                    <a:moveTo>
                      <a:pt x="3364" y="1579"/>
                    </a:moveTo>
                    <a:lnTo>
                      <a:pt x="3366" y="1579"/>
                    </a:lnTo>
                    <a:lnTo>
                      <a:pt x="3366" y="1581"/>
                    </a:lnTo>
                    <a:lnTo>
                      <a:pt x="3364" y="1579"/>
                    </a:lnTo>
                    <a:close/>
                  </a:path>
                </a:pathLst>
              </a:custGeom>
              <a:grpFill/>
              <a:ln w="3175">
                <a:solidFill>
                  <a:sysClr val="window" lastClr="FFFFFF">
                    <a:lumMod val="85000"/>
                  </a:sysClr>
                </a:solidFill>
                <a:miter lim="800000"/>
                <a:headEnd/>
                <a:tailEnd/>
              </a:ln>
            </p:spPr>
            <p:txBody>
              <a:bodyPr vert="horz" wrap="square" lIns="90000" tIns="45000" rIns="90000" bIns="45000" numCol="1"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altLang="fr-FR" sz="1800" b="0" i="0" u="none" strike="noStrike" kern="0" cap="none" spc="0" normalizeH="0" baseline="0" noProof="0" smtClean="0">
                  <a:ln>
                    <a:noFill/>
                  </a:ln>
                  <a:solidFill>
                    <a:prstClr val="black"/>
                  </a:solidFill>
                  <a:effectLst/>
                  <a:uLnTx/>
                  <a:uFillTx/>
                  <a:cs typeface="Arial" pitchFamily="34" charset="0"/>
                </a:endParaRPr>
              </a:p>
            </p:txBody>
          </p:sp>
          <p:sp>
            <p:nvSpPr>
              <p:cNvPr id="52" name="Forme libre 18"/>
              <p:cNvSpPr>
                <a:spLocks/>
              </p:cNvSpPr>
              <p:nvPr/>
            </p:nvSpPr>
            <p:spPr bwMode="auto">
              <a:xfrm>
                <a:off x="2468563" y="457200"/>
                <a:ext cx="1109662" cy="1330325"/>
              </a:xfrm>
              <a:custGeom>
                <a:avLst/>
                <a:gdLst>
                  <a:gd name="T0" fmla="*/ 554940 w 3084"/>
                  <a:gd name="T1" fmla="*/ 0 h 3694"/>
                  <a:gd name="T2" fmla="*/ 0 w 3084"/>
                  <a:gd name="T3" fmla="*/ 664740 h 3694"/>
                  <a:gd name="T4" fmla="*/ 554940 w 3084"/>
                  <a:gd name="T5" fmla="*/ 1329480 h 3694"/>
                  <a:gd name="T6" fmla="*/ 1109880 w 3084"/>
                  <a:gd name="T7" fmla="*/ 664740 h 3694"/>
                  <a:gd name="T8" fmla="*/ 17694720 60000 65536"/>
                  <a:gd name="T9" fmla="*/ 11796480 60000 65536"/>
                  <a:gd name="T10" fmla="*/ 5898240 60000 65536"/>
                  <a:gd name="T11" fmla="*/ 0 60000 65536"/>
                  <a:gd name="T12" fmla="*/ 0 w 3084"/>
                  <a:gd name="T13" fmla="*/ 0 h 3694"/>
                  <a:gd name="T14" fmla="*/ 3084 w 3084"/>
                  <a:gd name="T15" fmla="*/ 3694 h 3694"/>
                </a:gdLst>
                <a:ahLst/>
                <a:cxnLst>
                  <a:cxn ang="T8">
                    <a:pos x="T0" y="T1"/>
                  </a:cxn>
                  <a:cxn ang="T9">
                    <a:pos x="T2" y="T3"/>
                  </a:cxn>
                  <a:cxn ang="T10">
                    <a:pos x="T4" y="T5"/>
                  </a:cxn>
                  <a:cxn ang="T11">
                    <a:pos x="T6" y="T7"/>
                  </a:cxn>
                </a:cxnLst>
                <a:rect l="T12" t="T13" r="T14" b="T15"/>
                <a:pathLst>
                  <a:path w="3084" h="3694">
                    <a:moveTo>
                      <a:pt x="2006" y="614"/>
                    </a:moveTo>
                    <a:lnTo>
                      <a:pt x="1900" y="494"/>
                    </a:lnTo>
                    <a:lnTo>
                      <a:pt x="1743" y="507"/>
                    </a:lnTo>
                    <a:lnTo>
                      <a:pt x="1593" y="611"/>
                    </a:lnTo>
                    <a:lnTo>
                      <a:pt x="1512" y="577"/>
                    </a:lnTo>
                    <a:lnTo>
                      <a:pt x="1434" y="436"/>
                    </a:lnTo>
                    <a:lnTo>
                      <a:pt x="1346" y="434"/>
                    </a:lnTo>
                    <a:lnTo>
                      <a:pt x="1311" y="364"/>
                    </a:lnTo>
                    <a:lnTo>
                      <a:pt x="1339" y="207"/>
                    </a:lnTo>
                    <a:lnTo>
                      <a:pt x="1272" y="45"/>
                    </a:lnTo>
                    <a:lnTo>
                      <a:pt x="1196" y="0"/>
                    </a:lnTo>
                    <a:lnTo>
                      <a:pt x="746" y="112"/>
                    </a:lnTo>
                    <a:lnTo>
                      <a:pt x="386" y="226"/>
                    </a:lnTo>
                    <a:lnTo>
                      <a:pt x="229" y="360"/>
                    </a:lnTo>
                    <a:lnTo>
                      <a:pt x="228" y="847"/>
                    </a:lnTo>
                    <a:lnTo>
                      <a:pt x="307" y="941"/>
                    </a:lnTo>
                    <a:lnTo>
                      <a:pt x="233" y="895"/>
                    </a:lnTo>
                    <a:lnTo>
                      <a:pt x="213" y="1054"/>
                    </a:lnTo>
                    <a:lnTo>
                      <a:pt x="226" y="1156"/>
                    </a:lnTo>
                    <a:lnTo>
                      <a:pt x="289" y="1200"/>
                    </a:lnTo>
                    <a:lnTo>
                      <a:pt x="187" y="1241"/>
                    </a:lnTo>
                    <a:lnTo>
                      <a:pt x="178" y="1320"/>
                    </a:lnTo>
                    <a:lnTo>
                      <a:pt x="261" y="1470"/>
                    </a:lnTo>
                    <a:lnTo>
                      <a:pt x="185" y="1429"/>
                    </a:lnTo>
                    <a:lnTo>
                      <a:pt x="3" y="1676"/>
                    </a:lnTo>
                    <a:lnTo>
                      <a:pt x="0" y="1680"/>
                    </a:lnTo>
                    <a:lnTo>
                      <a:pt x="333" y="1967"/>
                    </a:lnTo>
                    <a:lnTo>
                      <a:pt x="427" y="2193"/>
                    </a:lnTo>
                    <a:lnTo>
                      <a:pt x="342" y="2320"/>
                    </a:lnTo>
                    <a:lnTo>
                      <a:pt x="381" y="2557"/>
                    </a:lnTo>
                    <a:lnTo>
                      <a:pt x="346" y="2774"/>
                    </a:lnTo>
                    <a:lnTo>
                      <a:pt x="441" y="3001"/>
                    </a:lnTo>
                    <a:lnTo>
                      <a:pt x="335" y="3068"/>
                    </a:lnTo>
                    <a:lnTo>
                      <a:pt x="374" y="3155"/>
                    </a:lnTo>
                    <a:lnTo>
                      <a:pt x="527" y="3185"/>
                    </a:lnTo>
                    <a:lnTo>
                      <a:pt x="697" y="3135"/>
                    </a:lnTo>
                    <a:lnTo>
                      <a:pt x="946" y="3195"/>
                    </a:lnTo>
                    <a:lnTo>
                      <a:pt x="1007" y="3149"/>
                    </a:lnTo>
                    <a:lnTo>
                      <a:pt x="1300" y="3324"/>
                    </a:lnTo>
                    <a:lnTo>
                      <a:pt x="1485" y="3349"/>
                    </a:lnTo>
                    <a:lnTo>
                      <a:pt x="1538" y="3292"/>
                    </a:lnTo>
                    <a:lnTo>
                      <a:pt x="1607" y="3336"/>
                    </a:lnTo>
                    <a:lnTo>
                      <a:pt x="1826" y="3255"/>
                    </a:lnTo>
                    <a:lnTo>
                      <a:pt x="1898" y="3275"/>
                    </a:lnTo>
                    <a:lnTo>
                      <a:pt x="1946" y="3342"/>
                    </a:lnTo>
                    <a:lnTo>
                      <a:pt x="1926" y="3417"/>
                    </a:lnTo>
                    <a:lnTo>
                      <a:pt x="2034" y="3532"/>
                    </a:lnTo>
                    <a:lnTo>
                      <a:pt x="2281" y="3693"/>
                    </a:lnTo>
                    <a:lnTo>
                      <a:pt x="2281" y="3691"/>
                    </a:lnTo>
                    <a:lnTo>
                      <a:pt x="2281" y="3693"/>
                    </a:lnTo>
                    <a:lnTo>
                      <a:pt x="2283" y="3694"/>
                    </a:lnTo>
                    <a:lnTo>
                      <a:pt x="2285" y="3694"/>
                    </a:lnTo>
                    <a:lnTo>
                      <a:pt x="2491" y="3417"/>
                    </a:lnTo>
                    <a:lnTo>
                      <a:pt x="2422" y="3386"/>
                    </a:lnTo>
                    <a:lnTo>
                      <a:pt x="2447" y="3310"/>
                    </a:lnTo>
                    <a:lnTo>
                      <a:pt x="2403" y="3245"/>
                    </a:lnTo>
                    <a:lnTo>
                      <a:pt x="2549" y="3186"/>
                    </a:lnTo>
                    <a:lnTo>
                      <a:pt x="2463" y="2968"/>
                    </a:lnTo>
                    <a:lnTo>
                      <a:pt x="2498" y="2897"/>
                    </a:lnTo>
                    <a:lnTo>
                      <a:pt x="2711" y="2788"/>
                    </a:lnTo>
                    <a:lnTo>
                      <a:pt x="2854" y="2839"/>
                    </a:lnTo>
                    <a:lnTo>
                      <a:pt x="2883" y="2761"/>
                    </a:lnTo>
                    <a:lnTo>
                      <a:pt x="2872" y="2375"/>
                    </a:lnTo>
                    <a:lnTo>
                      <a:pt x="2948" y="2366"/>
                    </a:lnTo>
                    <a:lnTo>
                      <a:pt x="3084" y="2174"/>
                    </a:lnTo>
                    <a:lnTo>
                      <a:pt x="3047" y="2091"/>
                    </a:lnTo>
                    <a:lnTo>
                      <a:pt x="3084" y="1996"/>
                    </a:lnTo>
                    <a:lnTo>
                      <a:pt x="3061" y="1837"/>
                    </a:lnTo>
                    <a:lnTo>
                      <a:pt x="3059" y="1837"/>
                    </a:lnTo>
                    <a:lnTo>
                      <a:pt x="3059" y="1833"/>
                    </a:lnTo>
                    <a:lnTo>
                      <a:pt x="2805" y="1763"/>
                    </a:lnTo>
                    <a:lnTo>
                      <a:pt x="2969" y="1803"/>
                    </a:lnTo>
                    <a:lnTo>
                      <a:pt x="3057" y="1634"/>
                    </a:lnTo>
                    <a:lnTo>
                      <a:pt x="2976" y="1489"/>
                    </a:lnTo>
                    <a:lnTo>
                      <a:pt x="3033" y="1316"/>
                    </a:lnTo>
                    <a:lnTo>
                      <a:pt x="2957" y="1334"/>
                    </a:lnTo>
                    <a:lnTo>
                      <a:pt x="2846" y="1200"/>
                    </a:lnTo>
                    <a:lnTo>
                      <a:pt x="2683" y="1230"/>
                    </a:lnTo>
                    <a:lnTo>
                      <a:pt x="2535" y="1195"/>
                    </a:lnTo>
                    <a:lnTo>
                      <a:pt x="2475" y="1248"/>
                    </a:lnTo>
                    <a:lnTo>
                      <a:pt x="2417" y="1002"/>
                    </a:lnTo>
                    <a:lnTo>
                      <a:pt x="2270" y="969"/>
                    </a:lnTo>
                    <a:lnTo>
                      <a:pt x="2240" y="895"/>
                    </a:lnTo>
                    <a:lnTo>
                      <a:pt x="2161" y="951"/>
                    </a:lnTo>
                    <a:lnTo>
                      <a:pt x="2076" y="923"/>
                    </a:lnTo>
                    <a:lnTo>
                      <a:pt x="1993" y="694"/>
                    </a:lnTo>
                    <a:lnTo>
                      <a:pt x="2006" y="614"/>
                    </a:lnTo>
                    <a:close/>
                  </a:path>
                </a:pathLst>
              </a:custGeom>
              <a:grpFill/>
              <a:ln w="3175">
                <a:solidFill>
                  <a:sysClr val="window" lastClr="FFFFFF">
                    <a:lumMod val="85000"/>
                  </a:sysClr>
                </a:solidFill>
                <a:miter lim="800000"/>
                <a:headEnd/>
                <a:tailEnd/>
              </a:ln>
            </p:spPr>
            <p:txBody>
              <a:bodyPr vert="horz" wrap="square" lIns="90000" tIns="45000" rIns="90000" bIns="45000" numCol="1"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altLang="fr-FR" sz="1800" b="0" i="0" u="none" strike="noStrike" kern="0" cap="none" spc="0" normalizeH="0" baseline="0" noProof="0" smtClean="0">
                  <a:ln>
                    <a:noFill/>
                  </a:ln>
                  <a:solidFill>
                    <a:prstClr val="black"/>
                  </a:solidFill>
                  <a:effectLst/>
                  <a:uLnTx/>
                  <a:uFillTx/>
                  <a:cs typeface="Arial" pitchFamily="34" charset="0"/>
                </a:endParaRPr>
              </a:p>
            </p:txBody>
          </p:sp>
          <p:sp>
            <p:nvSpPr>
              <p:cNvPr id="53" name="Forme libre 19"/>
              <p:cNvSpPr>
                <a:spLocks/>
              </p:cNvSpPr>
              <p:nvPr/>
            </p:nvSpPr>
            <p:spPr bwMode="auto">
              <a:xfrm>
                <a:off x="2468563" y="457200"/>
                <a:ext cx="1109662" cy="1330325"/>
              </a:xfrm>
              <a:custGeom>
                <a:avLst/>
                <a:gdLst>
                  <a:gd name="T0" fmla="*/ 554940 w 3084"/>
                  <a:gd name="T1" fmla="*/ 0 h 3694"/>
                  <a:gd name="T2" fmla="*/ 0 w 3084"/>
                  <a:gd name="T3" fmla="*/ 664740 h 3694"/>
                  <a:gd name="T4" fmla="*/ 554940 w 3084"/>
                  <a:gd name="T5" fmla="*/ 1329480 h 3694"/>
                  <a:gd name="T6" fmla="*/ 1109880 w 3084"/>
                  <a:gd name="T7" fmla="*/ 664740 h 3694"/>
                  <a:gd name="T8" fmla="*/ 17694720 60000 65536"/>
                  <a:gd name="T9" fmla="*/ 11796480 60000 65536"/>
                  <a:gd name="T10" fmla="*/ 5898240 60000 65536"/>
                  <a:gd name="T11" fmla="*/ 0 60000 65536"/>
                  <a:gd name="T12" fmla="*/ 0 w 3084"/>
                  <a:gd name="T13" fmla="*/ 0 h 3694"/>
                  <a:gd name="T14" fmla="*/ 3084 w 3084"/>
                  <a:gd name="T15" fmla="*/ 3694 h 3694"/>
                </a:gdLst>
                <a:ahLst/>
                <a:cxnLst>
                  <a:cxn ang="T8">
                    <a:pos x="T0" y="T1"/>
                  </a:cxn>
                  <a:cxn ang="T9">
                    <a:pos x="T2" y="T3"/>
                  </a:cxn>
                  <a:cxn ang="T10">
                    <a:pos x="T4" y="T5"/>
                  </a:cxn>
                  <a:cxn ang="T11">
                    <a:pos x="T6" y="T7"/>
                  </a:cxn>
                </a:cxnLst>
                <a:rect l="T12" t="T13" r="T14" b="T15"/>
                <a:pathLst>
                  <a:path w="3084" h="3694">
                    <a:moveTo>
                      <a:pt x="2006" y="614"/>
                    </a:moveTo>
                    <a:lnTo>
                      <a:pt x="1900" y="494"/>
                    </a:lnTo>
                    <a:lnTo>
                      <a:pt x="1743" y="507"/>
                    </a:lnTo>
                    <a:lnTo>
                      <a:pt x="1593" y="611"/>
                    </a:lnTo>
                    <a:lnTo>
                      <a:pt x="1512" y="577"/>
                    </a:lnTo>
                    <a:lnTo>
                      <a:pt x="1434" y="436"/>
                    </a:lnTo>
                    <a:lnTo>
                      <a:pt x="1346" y="434"/>
                    </a:lnTo>
                    <a:lnTo>
                      <a:pt x="1311" y="364"/>
                    </a:lnTo>
                    <a:lnTo>
                      <a:pt x="1339" y="207"/>
                    </a:lnTo>
                    <a:lnTo>
                      <a:pt x="1272" y="45"/>
                    </a:lnTo>
                    <a:lnTo>
                      <a:pt x="1196" y="0"/>
                    </a:lnTo>
                    <a:lnTo>
                      <a:pt x="746" y="112"/>
                    </a:lnTo>
                    <a:lnTo>
                      <a:pt x="386" y="226"/>
                    </a:lnTo>
                    <a:lnTo>
                      <a:pt x="229" y="360"/>
                    </a:lnTo>
                    <a:lnTo>
                      <a:pt x="228" y="847"/>
                    </a:lnTo>
                    <a:lnTo>
                      <a:pt x="307" y="941"/>
                    </a:lnTo>
                    <a:lnTo>
                      <a:pt x="233" y="895"/>
                    </a:lnTo>
                    <a:lnTo>
                      <a:pt x="213" y="1054"/>
                    </a:lnTo>
                    <a:lnTo>
                      <a:pt x="226" y="1156"/>
                    </a:lnTo>
                    <a:lnTo>
                      <a:pt x="289" y="1200"/>
                    </a:lnTo>
                    <a:lnTo>
                      <a:pt x="187" y="1241"/>
                    </a:lnTo>
                    <a:lnTo>
                      <a:pt x="178" y="1320"/>
                    </a:lnTo>
                    <a:lnTo>
                      <a:pt x="261" y="1470"/>
                    </a:lnTo>
                    <a:lnTo>
                      <a:pt x="185" y="1429"/>
                    </a:lnTo>
                    <a:lnTo>
                      <a:pt x="3" y="1676"/>
                    </a:lnTo>
                    <a:lnTo>
                      <a:pt x="0" y="1680"/>
                    </a:lnTo>
                    <a:lnTo>
                      <a:pt x="333" y="1967"/>
                    </a:lnTo>
                    <a:lnTo>
                      <a:pt x="427" y="2193"/>
                    </a:lnTo>
                    <a:lnTo>
                      <a:pt x="342" y="2320"/>
                    </a:lnTo>
                    <a:lnTo>
                      <a:pt x="381" y="2557"/>
                    </a:lnTo>
                    <a:lnTo>
                      <a:pt x="346" y="2774"/>
                    </a:lnTo>
                    <a:lnTo>
                      <a:pt x="441" y="3001"/>
                    </a:lnTo>
                    <a:lnTo>
                      <a:pt x="335" y="3068"/>
                    </a:lnTo>
                    <a:lnTo>
                      <a:pt x="374" y="3155"/>
                    </a:lnTo>
                    <a:lnTo>
                      <a:pt x="527" y="3185"/>
                    </a:lnTo>
                    <a:lnTo>
                      <a:pt x="697" y="3135"/>
                    </a:lnTo>
                    <a:lnTo>
                      <a:pt x="946" y="3195"/>
                    </a:lnTo>
                    <a:lnTo>
                      <a:pt x="1007" y="3149"/>
                    </a:lnTo>
                    <a:lnTo>
                      <a:pt x="1300" y="3324"/>
                    </a:lnTo>
                    <a:lnTo>
                      <a:pt x="1485" y="3349"/>
                    </a:lnTo>
                    <a:lnTo>
                      <a:pt x="1538" y="3292"/>
                    </a:lnTo>
                    <a:lnTo>
                      <a:pt x="1607" y="3336"/>
                    </a:lnTo>
                    <a:lnTo>
                      <a:pt x="1826" y="3255"/>
                    </a:lnTo>
                    <a:lnTo>
                      <a:pt x="1898" y="3275"/>
                    </a:lnTo>
                    <a:lnTo>
                      <a:pt x="1946" y="3342"/>
                    </a:lnTo>
                    <a:lnTo>
                      <a:pt x="1926" y="3417"/>
                    </a:lnTo>
                    <a:lnTo>
                      <a:pt x="2034" y="3532"/>
                    </a:lnTo>
                    <a:lnTo>
                      <a:pt x="2281" y="3693"/>
                    </a:lnTo>
                    <a:lnTo>
                      <a:pt x="2281" y="3691"/>
                    </a:lnTo>
                    <a:lnTo>
                      <a:pt x="2281" y="3693"/>
                    </a:lnTo>
                    <a:lnTo>
                      <a:pt x="2283" y="3694"/>
                    </a:lnTo>
                    <a:lnTo>
                      <a:pt x="2285" y="3694"/>
                    </a:lnTo>
                    <a:lnTo>
                      <a:pt x="2491" y="3417"/>
                    </a:lnTo>
                    <a:lnTo>
                      <a:pt x="2422" y="3386"/>
                    </a:lnTo>
                    <a:lnTo>
                      <a:pt x="2447" y="3310"/>
                    </a:lnTo>
                    <a:lnTo>
                      <a:pt x="2403" y="3245"/>
                    </a:lnTo>
                    <a:lnTo>
                      <a:pt x="2549" y="3186"/>
                    </a:lnTo>
                    <a:lnTo>
                      <a:pt x="2463" y="2968"/>
                    </a:lnTo>
                    <a:lnTo>
                      <a:pt x="2498" y="2897"/>
                    </a:lnTo>
                    <a:lnTo>
                      <a:pt x="2711" y="2788"/>
                    </a:lnTo>
                    <a:lnTo>
                      <a:pt x="2854" y="2839"/>
                    </a:lnTo>
                    <a:lnTo>
                      <a:pt x="2883" y="2761"/>
                    </a:lnTo>
                    <a:lnTo>
                      <a:pt x="2872" y="2375"/>
                    </a:lnTo>
                    <a:lnTo>
                      <a:pt x="2948" y="2366"/>
                    </a:lnTo>
                    <a:lnTo>
                      <a:pt x="3084" y="2174"/>
                    </a:lnTo>
                    <a:lnTo>
                      <a:pt x="3047" y="2091"/>
                    </a:lnTo>
                    <a:lnTo>
                      <a:pt x="3084" y="1996"/>
                    </a:lnTo>
                    <a:lnTo>
                      <a:pt x="3061" y="1837"/>
                    </a:lnTo>
                    <a:lnTo>
                      <a:pt x="3059" y="1837"/>
                    </a:lnTo>
                    <a:lnTo>
                      <a:pt x="3059" y="1833"/>
                    </a:lnTo>
                    <a:lnTo>
                      <a:pt x="2805" y="1763"/>
                    </a:lnTo>
                    <a:lnTo>
                      <a:pt x="2969" y="1803"/>
                    </a:lnTo>
                    <a:lnTo>
                      <a:pt x="3057" y="1634"/>
                    </a:lnTo>
                    <a:lnTo>
                      <a:pt x="2976" y="1489"/>
                    </a:lnTo>
                    <a:lnTo>
                      <a:pt x="3033" y="1316"/>
                    </a:lnTo>
                    <a:lnTo>
                      <a:pt x="2957" y="1334"/>
                    </a:lnTo>
                    <a:lnTo>
                      <a:pt x="2846" y="1200"/>
                    </a:lnTo>
                    <a:lnTo>
                      <a:pt x="2683" y="1230"/>
                    </a:lnTo>
                    <a:lnTo>
                      <a:pt x="2535" y="1195"/>
                    </a:lnTo>
                    <a:lnTo>
                      <a:pt x="2475" y="1248"/>
                    </a:lnTo>
                    <a:lnTo>
                      <a:pt x="2417" y="1002"/>
                    </a:lnTo>
                    <a:lnTo>
                      <a:pt x="2270" y="969"/>
                    </a:lnTo>
                    <a:lnTo>
                      <a:pt x="2240" y="895"/>
                    </a:lnTo>
                    <a:lnTo>
                      <a:pt x="2161" y="951"/>
                    </a:lnTo>
                    <a:lnTo>
                      <a:pt x="2076" y="923"/>
                    </a:lnTo>
                    <a:lnTo>
                      <a:pt x="1993" y="694"/>
                    </a:lnTo>
                    <a:lnTo>
                      <a:pt x="2006" y="614"/>
                    </a:lnTo>
                    <a:close/>
                  </a:path>
                </a:pathLst>
              </a:custGeom>
              <a:grpFill/>
              <a:ln w="3175">
                <a:solidFill>
                  <a:sysClr val="window" lastClr="FFFFFF">
                    <a:lumMod val="85000"/>
                  </a:sysClr>
                </a:solidFill>
                <a:miter lim="800000"/>
                <a:headEnd/>
                <a:tailEnd/>
              </a:ln>
            </p:spPr>
            <p:txBody>
              <a:bodyPr vert="horz" wrap="square" lIns="90000" tIns="45000" rIns="90000" bIns="45000" numCol="1"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altLang="fr-FR" sz="1800" b="0" i="0" u="none" strike="noStrike" kern="0" cap="none" spc="0" normalizeH="0" baseline="0" noProof="0" smtClean="0">
                  <a:ln>
                    <a:noFill/>
                  </a:ln>
                  <a:solidFill>
                    <a:prstClr val="black"/>
                  </a:solidFill>
                  <a:effectLst/>
                  <a:uLnTx/>
                  <a:uFillTx/>
                  <a:cs typeface="Arial" pitchFamily="34" charset="0"/>
                </a:endParaRPr>
              </a:p>
            </p:txBody>
          </p:sp>
          <p:sp>
            <p:nvSpPr>
              <p:cNvPr id="54" name="Forme libre 20"/>
              <p:cNvSpPr>
                <a:spLocks/>
              </p:cNvSpPr>
              <p:nvPr/>
            </p:nvSpPr>
            <p:spPr bwMode="auto">
              <a:xfrm>
                <a:off x="3260725" y="987425"/>
                <a:ext cx="1889125" cy="1587500"/>
              </a:xfrm>
              <a:custGeom>
                <a:avLst/>
                <a:gdLst>
                  <a:gd name="T0" fmla="*/ 944820 w 5250"/>
                  <a:gd name="T1" fmla="*/ 0 h 4410"/>
                  <a:gd name="T2" fmla="*/ 0 w 5250"/>
                  <a:gd name="T3" fmla="*/ 793620 h 4410"/>
                  <a:gd name="T4" fmla="*/ 944820 w 5250"/>
                  <a:gd name="T5" fmla="*/ 1587240 h 4410"/>
                  <a:gd name="T6" fmla="*/ 1889640 w 5250"/>
                  <a:gd name="T7" fmla="*/ 793620 h 4410"/>
                  <a:gd name="T8" fmla="*/ 17694720 60000 65536"/>
                  <a:gd name="T9" fmla="*/ 11796480 60000 65536"/>
                  <a:gd name="T10" fmla="*/ 5898240 60000 65536"/>
                  <a:gd name="T11" fmla="*/ 0 60000 65536"/>
                  <a:gd name="T12" fmla="*/ 0 w 5250"/>
                  <a:gd name="T13" fmla="*/ 0 h 4410"/>
                  <a:gd name="T14" fmla="*/ 5250 w 5250"/>
                  <a:gd name="T15" fmla="*/ 4410 h 4410"/>
                </a:gdLst>
                <a:ahLst/>
                <a:cxnLst>
                  <a:cxn ang="T8">
                    <a:pos x="T0" y="T1"/>
                  </a:cxn>
                  <a:cxn ang="T9">
                    <a:pos x="T2" y="T3"/>
                  </a:cxn>
                  <a:cxn ang="T10">
                    <a:pos x="T4" y="T5"/>
                  </a:cxn>
                  <a:cxn ang="T11">
                    <a:pos x="T6" y="T7"/>
                  </a:cxn>
                </a:cxnLst>
                <a:rect l="T12" t="T13" r="T14" b="T15"/>
                <a:pathLst>
                  <a:path w="5250" h="4410">
                    <a:moveTo>
                      <a:pt x="2908" y="1134"/>
                    </a:moveTo>
                    <a:lnTo>
                      <a:pt x="2832" y="1138"/>
                    </a:lnTo>
                    <a:lnTo>
                      <a:pt x="2684" y="1071"/>
                    </a:lnTo>
                    <a:lnTo>
                      <a:pt x="2597" y="995"/>
                    </a:lnTo>
                    <a:lnTo>
                      <a:pt x="2412" y="995"/>
                    </a:lnTo>
                    <a:lnTo>
                      <a:pt x="2378" y="1071"/>
                    </a:lnTo>
                    <a:lnTo>
                      <a:pt x="2227" y="1090"/>
                    </a:lnTo>
                    <a:lnTo>
                      <a:pt x="2135" y="894"/>
                    </a:lnTo>
                    <a:lnTo>
                      <a:pt x="2124" y="894"/>
                    </a:lnTo>
                    <a:lnTo>
                      <a:pt x="2121" y="896"/>
                    </a:lnTo>
                    <a:lnTo>
                      <a:pt x="2117" y="896"/>
                    </a:lnTo>
                    <a:lnTo>
                      <a:pt x="2047" y="903"/>
                    </a:lnTo>
                    <a:lnTo>
                      <a:pt x="2049" y="817"/>
                    </a:lnTo>
                    <a:lnTo>
                      <a:pt x="1884" y="776"/>
                    </a:lnTo>
                    <a:lnTo>
                      <a:pt x="1703" y="616"/>
                    </a:lnTo>
                    <a:lnTo>
                      <a:pt x="1542" y="619"/>
                    </a:lnTo>
                    <a:lnTo>
                      <a:pt x="1567" y="446"/>
                    </a:lnTo>
                    <a:lnTo>
                      <a:pt x="1489" y="291"/>
                    </a:lnTo>
                    <a:lnTo>
                      <a:pt x="1489" y="178"/>
                    </a:lnTo>
                    <a:lnTo>
                      <a:pt x="1562" y="42"/>
                    </a:lnTo>
                    <a:lnTo>
                      <a:pt x="1489" y="0"/>
                    </a:lnTo>
                    <a:lnTo>
                      <a:pt x="1378" y="116"/>
                    </a:lnTo>
                    <a:lnTo>
                      <a:pt x="1332" y="289"/>
                    </a:lnTo>
                    <a:lnTo>
                      <a:pt x="1096" y="395"/>
                    </a:lnTo>
                    <a:lnTo>
                      <a:pt x="949" y="347"/>
                    </a:lnTo>
                    <a:lnTo>
                      <a:pt x="858" y="367"/>
                    </a:lnTo>
                    <a:lnTo>
                      <a:pt x="881" y="526"/>
                    </a:lnTo>
                    <a:lnTo>
                      <a:pt x="844" y="621"/>
                    </a:lnTo>
                    <a:lnTo>
                      <a:pt x="881" y="704"/>
                    </a:lnTo>
                    <a:lnTo>
                      <a:pt x="745" y="896"/>
                    </a:lnTo>
                    <a:lnTo>
                      <a:pt x="669" y="905"/>
                    </a:lnTo>
                    <a:lnTo>
                      <a:pt x="680" y="1291"/>
                    </a:lnTo>
                    <a:lnTo>
                      <a:pt x="651" y="1369"/>
                    </a:lnTo>
                    <a:lnTo>
                      <a:pt x="508" y="1318"/>
                    </a:lnTo>
                    <a:lnTo>
                      <a:pt x="295" y="1427"/>
                    </a:lnTo>
                    <a:lnTo>
                      <a:pt x="260" y="1498"/>
                    </a:lnTo>
                    <a:lnTo>
                      <a:pt x="346" y="1716"/>
                    </a:lnTo>
                    <a:lnTo>
                      <a:pt x="200" y="1775"/>
                    </a:lnTo>
                    <a:lnTo>
                      <a:pt x="244" y="1840"/>
                    </a:lnTo>
                    <a:lnTo>
                      <a:pt x="219" y="1916"/>
                    </a:lnTo>
                    <a:lnTo>
                      <a:pt x="288" y="1947"/>
                    </a:lnTo>
                    <a:lnTo>
                      <a:pt x="82" y="2224"/>
                    </a:lnTo>
                    <a:lnTo>
                      <a:pt x="80" y="2224"/>
                    </a:lnTo>
                    <a:lnTo>
                      <a:pt x="69" y="2279"/>
                    </a:lnTo>
                    <a:lnTo>
                      <a:pt x="0" y="2339"/>
                    </a:lnTo>
                    <a:lnTo>
                      <a:pt x="94" y="2565"/>
                    </a:lnTo>
                    <a:lnTo>
                      <a:pt x="164" y="2609"/>
                    </a:lnTo>
                    <a:lnTo>
                      <a:pt x="85" y="2741"/>
                    </a:lnTo>
                    <a:lnTo>
                      <a:pt x="4" y="2761"/>
                    </a:lnTo>
                    <a:lnTo>
                      <a:pt x="14" y="2994"/>
                    </a:lnTo>
                    <a:lnTo>
                      <a:pt x="115" y="3032"/>
                    </a:lnTo>
                    <a:lnTo>
                      <a:pt x="235" y="3182"/>
                    </a:lnTo>
                    <a:lnTo>
                      <a:pt x="302" y="3408"/>
                    </a:lnTo>
                    <a:lnTo>
                      <a:pt x="355" y="3348"/>
                    </a:lnTo>
                    <a:lnTo>
                      <a:pt x="452" y="3459"/>
                    </a:lnTo>
                    <a:lnTo>
                      <a:pt x="588" y="3754"/>
                    </a:lnTo>
                    <a:lnTo>
                      <a:pt x="928" y="3711"/>
                    </a:lnTo>
                    <a:lnTo>
                      <a:pt x="1008" y="3749"/>
                    </a:lnTo>
                    <a:lnTo>
                      <a:pt x="1066" y="3696"/>
                    </a:lnTo>
                    <a:lnTo>
                      <a:pt x="1230" y="3671"/>
                    </a:lnTo>
                    <a:lnTo>
                      <a:pt x="1357" y="3563"/>
                    </a:lnTo>
                    <a:lnTo>
                      <a:pt x="1558" y="3595"/>
                    </a:lnTo>
                    <a:lnTo>
                      <a:pt x="1574" y="3671"/>
                    </a:lnTo>
                    <a:lnTo>
                      <a:pt x="1643" y="3697"/>
                    </a:lnTo>
                    <a:lnTo>
                      <a:pt x="1634" y="3777"/>
                    </a:lnTo>
                    <a:lnTo>
                      <a:pt x="1713" y="3784"/>
                    </a:lnTo>
                    <a:lnTo>
                      <a:pt x="1759" y="3846"/>
                    </a:lnTo>
                    <a:lnTo>
                      <a:pt x="1789" y="3927"/>
                    </a:lnTo>
                    <a:lnTo>
                      <a:pt x="1712" y="3992"/>
                    </a:lnTo>
                    <a:lnTo>
                      <a:pt x="1775" y="4122"/>
                    </a:lnTo>
                    <a:lnTo>
                      <a:pt x="2024" y="4175"/>
                    </a:lnTo>
                    <a:lnTo>
                      <a:pt x="2105" y="4218"/>
                    </a:lnTo>
                    <a:lnTo>
                      <a:pt x="2105" y="4295"/>
                    </a:lnTo>
                    <a:lnTo>
                      <a:pt x="2236" y="4242"/>
                    </a:lnTo>
                    <a:lnTo>
                      <a:pt x="2237" y="4241"/>
                    </a:lnTo>
                    <a:lnTo>
                      <a:pt x="2266" y="4175"/>
                    </a:lnTo>
                    <a:lnTo>
                      <a:pt x="2444" y="4070"/>
                    </a:lnTo>
                    <a:lnTo>
                      <a:pt x="2502" y="4119"/>
                    </a:lnTo>
                    <a:lnTo>
                      <a:pt x="2587" y="4091"/>
                    </a:lnTo>
                    <a:lnTo>
                      <a:pt x="2595" y="3867"/>
                    </a:lnTo>
                    <a:lnTo>
                      <a:pt x="2652" y="3801"/>
                    </a:lnTo>
                    <a:lnTo>
                      <a:pt x="2728" y="3812"/>
                    </a:lnTo>
                    <a:lnTo>
                      <a:pt x="2788" y="3724"/>
                    </a:lnTo>
                    <a:lnTo>
                      <a:pt x="2784" y="3685"/>
                    </a:lnTo>
                    <a:lnTo>
                      <a:pt x="2784" y="3683"/>
                    </a:lnTo>
                    <a:lnTo>
                      <a:pt x="3001" y="3528"/>
                    </a:lnTo>
                    <a:lnTo>
                      <a:pt x="3192" y="3643"/>
                    </a:lnTo>
                    <a:lnTo>
                      <a:pt x="3343" y="3599"/>
                    </a:lnTo>
                    <a:lnTo>
                      <a:pt x="3479" y="3699"/>
                    </a:lnTo>
                    <a:lnTo>
                      <a:pt x="3617" y="3639"/>
                    </a:lnTo>
                    <a:lnTo>
                      <a:pt x="3843" y="3817"/>
                    </a:lnTo>
                    <a:lnTo>
                      <a:pt x="3867" y="3801"/>
                    </a:lnTo>
                    <a:lnTo>
                      <a:pt x="3869" y="3801"/>
                    </a:lnTo>
                    <a:lnTo>
                      <a:pt x="4072" y="3936"/>
                    </a:lnTo>
                    <a:lnTo>
                      <a:pt x="4084" y="4177"/>
                    </a:lnTo>
                    <a:lnTo>
                      <a:pt x="4160" y="4175"/>
                    </a:lnTo>
                    <a:lnTo>
                      <a:pt x="4217" y="4313"/>
                    </a:lnTo>
                    <a:lnTo>
                      <a:pt x="4225" y="4311"/>
                    </a:lnTo>
                    <a:lnTo>
                      <a:pt x="4305" y="4329"/>
                    </a:lnTo>
                    <a:lnTo>
                      <a:pt x="4282" y="4408"/>
                    </a:lnTo>
                    <a:lnTo>
                      <a:pt x="4488" y="4410"/>
                    </a:lnTo>
                    <a:lnTo>
                      <a:pt x="4561" y="4384"/>
                    </a:lnTo>
                    <a:lnTo>
                      <a:pt x="4575" y="4301"/>
                    </a:lnTo>
                    <a:lnTo>
                      <a:pt x="4651" y="4297"/>
                    </a:lnTo>
                    <a:lnTo>
                      <a:pt x="4656" y="4212"/>
                    </a:lnTo>
                    <a:lnTo>
                      <a:pt x="4718" y="4160"/>
                    </a:lnTo>
                    <a:lnTo>
                      <a:pt x="4640" y="3950"/>
                    </a:lnTo>
                    <a:lnTo>
                      <a:pt x="4712" y="3533"/>
                    </a:lnTo>
                    <a:lnTo>
                      <a:pt x="4661" y="3253"/>
                    </a:lnTo>
                    <a:lnTo>
                      <a:pt x="4820" y="2879"/>
                    </a:lnTo>
                    <a:lnTo>
                      <a:pt x="4859" y="2454"/>
                    </a:lnTo>
                    <a:lnTo>
                      <a:pt x="5143" y="2085"/>
                    </a:lnTo>
                    <a:lnTo>
                      <a:pt x="5250" y="1797"/>
                    </a:lnTo>
                    <a:lnTo>
                      <a:pt x="5019" y="1716"/>
                    </a:lnTo>
                    <a:lnTo>
                      <a:pt x="4621" y="1700"/>
                    </a:lnTo>
                    <a:lnTo>
                      <a:pt x="4612" y="1699"/>
                    </a:lnTo>
                    <a:lnTo>
                      <a:pt x="4614" y="1695"/>
                    </a:lnTo>
                    <a:lnTo>
                      <a:pt x="4397" y="1499"/>
                    </a:lnTo>
                    <a:lnTo>
                      <a:pt x="4224" y="1610"/>
                    </a:lnTo>
                    <a:lnTo>
                      <a:pt x="4038" y="1579"/>
                    </a:lnTo>
                    <a:lnTo>
                      <a:pt x="3970" y="1612"/>
                    </a:lnTo>
                    <a:lnTo>
                      <a:pt x="3908" y="1506"/>
                    </a:lnTo>
                    <a:lnTo>
                      <a:pt x="3827" y="1469"/>
                    </a:lnTo>
                    <a:lnTo>
                      <a:pt x="3751" y="1510"/>
                    </a:lnTo>
                    <a:lnTo>
                      <a:pt x="3744" y="1589"/>
                    </a:lnTo>
                    <a:lnTo>
                      <a:pt x="3670" y="1570"/>
                    </a:lnTo>
                    <a:lnTo>
                      <a:pt x="3453" y="1325"/>
                    </a:lnTo>
                    <a:lnTo>
                      <a:pt x="3407" y="1166"/>
                    </a:lnTo>
                    <a:lnTo>
                      <a:pt x="3326" y="1111"/>
                    </a:lnTo>
                    <a:lnTo>
                      <a:pt x="3028" y="1041"/>
                    </a:lnTo>
                    <a:lnTo>
                      <a:pt x="2908" y="1134"/>
                    </a:lnTo>
                    <a:close/>
                  </a:path>
                </a:pathLst>
              </a:custGeom>
              <a:grpFill/>
              <a:ln w="3175">
                <a:solidFill>
                  <a:sysClr val="window" lastClr="FFFFFF">
                    <a:lumMod val="85000"/>
                  </a:sysClr>
                </a:solidFill>
                <a:miter lim="800000"/>
                <a:headEnd/>
                <a:tailEnd/>
              </a:ln>
            </p:spPr>
            <p:txBody>
              <a:bodyPr vert="horz" wrap="square" lIns="90000" tIns="45000" rIns="90000" bIns="45000" numCol="1"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altLang="fr-FR" sz="1800" b="0" i="0" u="none" strike="noStrike" kern="0" cap="none" spc="0" normalizeH="0" baseline="0" noProof="0" smtClean="0">
                  <a:ln>
                    <a:noFill/>
                  </a:ln>
                  <a:solidFill>
                    <a:prstClr val="black"/>
                  </a:solidFill>
                  <a:effectLst/>
                  <a:uLnTx/>
                  <a:uFillTx/>
                  <a:cs typeface="Arial" pitchFamily="34" charset="0"/>
                </a:endParaRPr>
              </a:p>
            </p:txBody>
          </p:sp>
          <p:sp>
            <p:nvSpPr>
              <p:cNvPr id="55" name="Forme libre 21"/>
              <p:cNvSpPr>
                <a:spLocks/>
              </p:cNvSpPr>
              <p:nvPr/>
            </p:nvSpPr>
            <p:spPr bwMode="auto">
              <a:xfrm>
                <a:off x="3260725" y="987425"/>
                <a:ext cx="1889125" cy="1587500"/>
              </a:xfrm>
              <a:custGeom>
                <a:avLst/>
                <a:gdLst>
                  <a:gd name="T0" fmla="*/ 944820 w 5250"/>
                  <a:gd name="T1" fmla="*/ 0 h 4410"/>
                  <a:gd name="T2" fmla="*/ 0 w 5250"/>
                  <a:gd name="T3" fmla="*/ 793620 h 4410"/>
                  <a:gd name="T4" fmla="*/ 944820 w 5250"/>
                  <a:gd name="T5" fmla="*/ 1587240 h 4410"/>
                  <a:gd name="T6" fmla="*/ 1889640 w 5250"/>
                  <a:gd name="T7" fmla="*/ 793620 h 4410"/>
                  <a:gd name="T8" fmla="*/ 17694720 60000 65536"/>
                  <a:gd name="T9" fmla="*/ 11796480 60000 65536"/>
                  <a:gd name="T10" fmla="*/ 5898240 60000 65536"/>
                  <a:gd name="T11" fmla="*/ 0 60000 65536"/>
                  <a:gd name="T12" fmla="*/ 0 w 5250"/>
                  <a:gd name="T13" fmla="*/ 0 h 4410"/>
                  <a:gd name="T14" fmla="*/ 5250 w 5250"/>
                  <a:gd name="T15" fmla="*/ 4410 h 4410"/>
                </a:gdLst>
                <a:ahLst/>
                <a:cxnLst>
                  <a:cxn ang="T8">
                    <a:pos x="T0" y="T1"/>
                  </a:cxn>
                  <a:cxn ang="T9">
                    <a:pos x="T2" y="T3"/>
                  </a:cxn>
                  <a:cxn ang="T10">
                    <a:pos x="T4" y="T5"/>
                  </a:cxn>
                  <a:cxn ang="T11">
                    <a:pos x="T6" y="T7"/>
                  </a:cxn>
                </a:cxnLst>
                <a:rect l="T12" t="T13" r="T14" b="T15"/>
                <a:pathLst>
                  <a:path w="5250" h="4410">
                    <a:moveTo>
                      <a:pt x="2908" y="1134"/>
                    </a:moveTo>
                    <a:lnTo>
                      <a:pt x="2832" y="1138"/>
                    </a:lnTo>
                    <a:lnTo>
                      <a:pt x="2684" y="1071"/>
                    </a:lnTo>
                    <a:lnTo>
                      <a:pt x="2597" y="995"/>
                    </a:lnTo>
                    <a:lnTo>
                      <a:pt x="2412" y="995"/>
                    </a:lnTo>
                    <a:lnTo>
                      <a:pt x="2378" y="1071"/>
                    </a:lnTo>
                    <a:lnTo>
                      <a:pt x="2227" y="1090"/>
                    </a:lnTo>
                    <a:lnTo>
                      <a:pt x="2135" y="894"/>
                    </a:lnTo>
                    <a:lnTo>
                      <a:pt x="2124" y="894"/>
                    </a:lnTo>
                    <a:lnTo>
                      <a:pt x="2121" y="896"/>
                    </a:lnTo>
                    <a:lnTo>
                      <a:pt x="2117" y="896"/>
                    </a:lnTo>
                    <a:lnTo>
                      <a:pt x="2047" y="903"/>
                    </a:lnTo>
                    <a:lnTo>
                      <a:pt x="2049" y="817"/>
                    </a:lnTo>
                    <a:lnTo>
                      <a:pt x="1884" y="776"/>
                    </a:lnTo>
                    <a:lnTo>
                      <a:pt x="1703" y="616"/>
                    </a:lnTo>
                    <a:lnTo>
                      <a:pt x="1542" y="619"/>
                    </a:lnTo>
                    <a:lnTo>
                      <a:pt x="1567" y="446"/>
                    </a:lnTo>
                    <a:lnTo>
                      <a:pt x="1489" y="291"/>
                    </a:lnTo>
                    <a:lnTo>
                      <a:pt x="1489" y="178"/>
                    </a:lnTo>
                    <a:lnTo>
                      <a:pt x="1562" y="42"/>
                    </a:lnTo>
                    <a:lnTo>
                      <a:pt x="1489" y="0"/>
                    </a:lnTo>
                    <a:lnTo>
                      <a:pt x="1378" y="116"/>
                    </a:lnTo>
                    <a:lnTo>
                      <a:pt x="1332" y="289"/>
                    </a:lnTo>
                    <a:lnTo>
                      <a:pt x="1096" y="395"/>
                    </a:lnTo>
                    <a:lnTo>
                      <a:pt x="949" y="347"/>
                    </a:lnTo>
                    <a:lnTo>
                      <a:pt x="858" y="367"/>
                    </a:lnTo>
                    <a:lnTo>
                      <a:pt x="881" y="526"/>
                    </a:lnTo>
                    <a:lnTo>
                      <a:pt x="844" y="621"/>
                    </a:lnTo>
                    <a:lnTo>
                      <a:pt x="881" y="704"/>
                    </a:lnTo>
                    <a:lnTo>
                      <a:pt x="745" y="896"/>
                    </a:lnTo>
                    <a:lnTo>
                      <a:pt x="669" y="905"/>
                    </a:lnTo>
                    <a:lnTo>
                      <a:pt x="680" y="1291"/>
                    </a:lnTo>
                    <a:lnTo>
                      <a:pt x="651" y="1369"/>
                    </a:lnTo>
                    <a:lnTo>
                      <a:pt x="508" y="1318"/>
                    </a:lnTo>
                    <a:lnTo>
                      <a:pt x="295" y="1427"/>
                    </a:lnTo>
                    <a:lnTo>
                      <a:pt x="260" y="1498"/>
                    </a:lnTo>
                    <a:lnTo>
                      <a:pt x="346" y="1716"/>
                    </a:lnTo>
                    <a:lnTo>
                      <a:pt x="200" y="1775"/>
                    </a:lnTo>
                    <a:lnTo>
                      <a:pt x="244" y="1840"/>
                    </a:lnTo>
                    <a:lnTo>
                      <a:pt x="219" y="1916"/>
                    </a:lnTo>
                    <a:lnTo>
                      <a:pt x="288" y="1947"/>
                    </a:lnTo>
                    <a:lnTo>
                      <a:pt x="82" y="2224"/>
                    </a:lnTo>
                    <a:lnTo>
                      <a:pt x="80" y="2224"/>
                    </a:lnTo>
                    <a:lnTo>
                      <a:pt x="69" y="2279"/>
                    </a:lnTo>
                    <a:lnTo>
                      <a:pt x="0" y="2339"/>
                    </a:lnTo>
                    <a:lnTo>
                      <a:pt x="94" y="2565"/>
                    </a:lnTo>
                    <a:lnTo>
                      <a:pt x="164" y="2609"/>
                    </a:lnTo>
                    <a:lnTo>
                      <a:pt x="85" y="2741"/>
                    </a:lnTo>
                    <a:lnTo>
                      <a:pt x="4" y="2761"/>
                    </a:lnTo>
                    <a:lnTo>
                      <a:pt x="14" y="2994"/>
                    </a:lnTo>
                    <a:lnTo>
                      <a:pt x="115" y="3032"/>
                    </a:lnTo>
                    <a:lnTo>
                      <a:pt x="235" y="3182"/>
                    </a:lnTo>
                    <a:lnTo>
                      <a:pt x="302" y="3408"/>
                    </a:lnTo>
                    <a:lnTo>
                      <a:pt x="355" y="3348"/>
                    </a:lnTo>
                    <a:lnTo>
                      <a:pt x="452" y="3459"/>
                    </a:lnTo>
                    <a:lnTo>
                      <a:pt x="588" y="3754"/>
                    </a:lnTo>
                    <a:lnTo>
                      <a:pt x="928" y="3711"/>
                    </a:lnTo>
                    <a:lnTo>
                      <a:pt x="1008" y="3749"/>
                    </a:lnTo>
                    <a:lnTo>
                      <a:pt x="1066" y="3696"/>
                    </a:lnTo>
                    <a:lnTo>
                      <a:pt x="1230" y="3671"/>
                    </a:lnTo>
                    <a:lnTo>
                      <a:pt x="1357" y="3563"/>
                    </a:lnTo>
                    <a:lnTo>
                      <a:pt x="1558" y="3595"/>
                    </a:lnTo>
                    <a:lnTo>
                      <a:pt x="1574" y="3671"/>
                    </a:lnTo>
                    <a:lnTo>
                      <a:pt x="1643" y="3697"/>
                    </a:lnTo>
                    <a:lnTo>
                      <a:pt x="1634" y="3777"/>
                    </a:lnTo>
                    <a:lnTo>
                      <a:pt x="1713" y="3784"/>
                    </a:lnTo>
                    <a:lnTo>
                      <a:pt x="1759" y="3846"/>
                    </a:lnTo>
                    <a:lnTo>
                      <a:pt x="1789" y="3927"/>
                    </a:lnTo>
                    <a:lnTo>
                      <a:pt x="1712" y="3992"/>
                    </a:lnTo>
                    <a:lnTo>
                      <a:pt x="1775" y="4122"/>
                    </a:lnTo>
                    <a:lnTo>
                      <a:pt x="2024" y="4175"/>
                    </a:lnTo>
                    <a:lnTo>
                      <a:pt x="2105" y="4218"/>
                    </a:lnTo>
                    <a:lnTo>
                      <a:pt x="2105" y="4295"/>
                    </a:lnTo>
                    <a:lnTo>
                      <a:pt x="2236" y="4242"/>
                    </a:lnTo>
                    <a:lnTo>
                      <a:pt x="2237" y="4241"/>
                    </a:lnTo>
                    <a:lnTo>
                      <a:pt x="2266" y="4175"/>
                    </a:lnTo>
                    <a:lnTo>
                      <a:pt x="2444" y="4070"/>
                    </a:lnTo>
                    <a:lnTo>
                      <a:pt x="2502" y="4119"/>
                    </a:lnTo>
                    <a:lnTo>
                      <a:pt x="2587" y="4091"/>
                    </a:lnTo>
                    <a:lnTo>
                      <a:pt x="2595" y="3867"/>
                    </a:lnTo>
                    <a:lnTo>
                      <a:pt x="2652" y="3801"/>
                    </a:lnTo>
                    <a:lnTo>
                      <a:pt x="2728" y="3812"/>
                    </a:lnTo>
                    <a:lnTo>
                      <a:pt x="2788" y="3724"/>
                    </a:lnTo>
                    <a:lnTo>
                      <a:pt x="2784" y="3685"/>
                    </a:lnTo>
                    <a:lnTo>
                      <a:pt x="2784" y="3683"/>
                    </a:lnTo>
                    <a:lnTo>
                      <a:pt x="3001" y="3528"/>
                    </a:lnTo>
                    <a:lnTo>
                      <a:pt x="3192" y="3643"/>
                    </a:lnTo>
                    <a:lnTo>
                      <a:pt x="3343" y="3599"/>
                    </a:lnTo>
                    <a:lnTo>
                      <a:pt x="3479" y="3699"/>
                    </a:lnTo>
                    <a:lnTo>
                      <a:pt x="3617" y="3639"/>
                    </a:lnTo>
                    <a:lnTo>
                      <a:pt x="3843" y="3817"/>
                    </a:lnTo>
                    <a:lnTo>
                      <a:pt x="3867" y="3801"/>
                    </a:lnTo>
                    <a:lnTo>
                      <a:pt x="3869" y="3801"/>
                    </a:lnTo>
                    <a:lnTo>
                      <a:pt x="4072" y="3936"/>
                    </a:lnTo>
                    <a:lnTo>
                      <a:pt x="4084" y="4177"/>
                    </a:lnTo>
                    <a:lnTo>
                      <a:pt x="4160" y="4175"/>
                    </a:lnTo>
                    <a:lnTo>
                      <a:pt x="4217" y="4313"/>
                    </a:lnTo>
                    <a:lnTo>
                      <a:pt x="4225" y="4311"/>
                    </a:lnTo>
                    <a:lnTo>
                      <a:pt x="4305" y="4329"/>
                    </a:lnTo>
                    <a:lnTo>
                      <a:pt x="4282" y="4408"/>
                    </a:lnTo>
                    <a:lnTo>
                      <a:pt x="4488" y="4410"/>
                    </a:lnTo>
                    <a:lnTo>
                      <a:pt x="4561" y="4384"/>
                    </a:lnTo>
                    <a:lnTo>
                      <a:pt x="4575" y="4301"/>
                    </a:lnTo>
                    <a:lnTo>
                      <a:pt x="4651" y="4297"/>
                    </a:lnTo>
                    <a:lnTo>
                      <a:pt x="4656" y="4212"/>
                    </a:lnTo>
                    <a:lnTo>
                      <a:pt x="4718" y="4160"/>
                    </a:lnTo>
                    <a:lnTo>
                      <a:pt x="4640" y="3950"/>
                    </a:lnTo>
                    <a:lnTo>
                      <a:pt x="4712" y="3533"/>
                    </a:lnTo>
                    <a:lnTo>
                      <a:pt x="4661" y="3253"/>
                    </a:lnTo>
                    <a:lnTo>
                      <a:pt x="4820" y="2879"/>
                    </a:lnTo>
                    <a:lnTo>
                      <a:pt x="4859" y="2454"/>
                    </a:lnTo>
                    <a:lnTo>
                      <a:pt x="5143" y="2085"/>
                    </a:lnTo>
                    <a:lnTo>
                      <a:pt x="5250" y="1797"/>
                    </a:lnTo>
                    <a:lnTo>
                      <a:pt x="5019" y="1716"/>
                    </a:lnTo>
                    <a:lnTo>
                      <a:pt x="4621" y="1700"/>
                    </a:lnTo>
                    <a:lnTo>
                      <a:pt x="4612" y="1699"/>
                    </a:lnTo>
                    <a:lnTo>
                      <a:pt x="4614" y="1695"/>
                    </a:lnTo>
                    <a:lnTo>
                      <a:pt x="4397" y="1499"/>
                    </a:lnTo>
                    <a:lnTo>
                      <a:pt x="4224" y="1610"/>
                    </a:lnTo>
                    <a:lnTo>
                      <a:pt x="4038" y="1579"/>
                    </a:lnTo>
                    <a:lnTo>
                      <a:pt x="3970" y="1612"/>
                    </a:lnTo>
                    <a:lnTo>
                      <a:pt x="3908" y="1506"/>
                    </a:lnTo>
                    <a:lnTo>
                      <a:pt x="3827" y="1469"/>
                    </a:lnTo>
                    <a:lnTo>
                      <a:pt x="3751" y="1510"/>
                    </a:lnTo>
                    <a:lnTo>
                      <a:pt x="3744" y="1589"/>
                    </a:lnTo>
                    <a:lnTo>
                      <a:pt x="3670" y="1570"/>
                    </a:lnTo>
                    <a:lnTo>
                      <a:pt x="3453" y="1325"/>
                    </a:lnTo>
                    <a:lnTo>
                      <a:pt x="3407" y="1166"/>
                    </a:lnTo>
                    <a:lnTo>
                      <a:pt x="3326" y="1111"/>
                    </a:lnTo>
                    <a:lnTo>
                      <a:pt x="3028" y="1041"/>
                    </a:lnTo>
                    <a:lnTo>
                      <a:pt x="2908" y="1134"/>
                    </a:lnTo>
                    <a:close/>
                  </a:path>
                </a:pathLst>
              </a:custGeom>
              <a:solidFill>
                <a:sysClr val="window" lastClr="FFFFFF">
                  <a:lumMod val="50000"/>
                </a:sysClr>
              </a:solidFill>
              <a:ln w="3175">
                <a:solidFill>
                  <a:sysClr val="window" lastClr="FFFFFF">
                    <a:lumMod val="85000"/>
                  </a:sysClr>
                </a:solidFill>
                <a:miter lim="800000"/>
                <a:headEnd/>
                <a:tailEnd/>
              </a:ln>
            </p:spPr>
            <p:txBody>
              <a:bodyPr vert="horz" wrap="square" lIns="90000" tIns="45000" rIns="90000" bIns="45000" numCol="1"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altLang="fr-FR" sz="1800" b="0" i="0" u="none" strike="noStrike" kern="0" cap="none" spc="0" normalizeH="0" baseline="0" noProof="0" smtClean="0">
                  <a:ln>
                    <a:noFill/>
                  </a:ln>
                  <a:solidFill>
                    <a:prstClr val="black"/>
                  </a:solidFill>
                  <a:effectLst/>
                  <a:uLnTx/>
                  <a:uFillTx/>
                  <a:cs typeface="Arial" pitchFamily="34" charset="0"/>
                </a:endParaRPr>
              </a:p>
            </p:txBody>
          </p:sp>
          <p:sp>
            <p:nvSpPr>
              <p:cNvPr id="56" name="Forme libre 22"/>
              <p:cNvSpPr>
                <a:spLocks/>
              </p:cNvSpPr>
              <p:nvPr/>
            </p:nvSpPr>
            <p:spPr bwMode="auto">
              <a:xfrm>
                <a:off x="3044825" y="2065338"/>
                <a:ext cx="1733550" cy="1328737"/>
              </a:xfrm>
              <a:custGeom>
                <a:avLst/>
                <a:gdLst>
                  <a:gd name="T0" fmla="*/ 867060 w 4818"/>
                  <a:gd name="T1" fmla="*/ 0 h 3693"/>
                  <a:gd name="T2" fmla="*/ 0 w 4818"/>
                  <a:gd name="T3" fmla="*/ 664560 h 3693"/>
                  <a:gd name="T4" fmla="*/ 867060 w 4818"/>
                  <a:gd name="T5" fmla="*/ 1329120 h 3693"/>
                  <a:gd name="T6" fmla="*/ 1734119 w 4818"/>
                  <a:gd name="T7" fmla="*/ 664560 h 3693"/>
                  <a:gd name="T8" fmla="*/ 17694720 60000 65536"/>
                  <a:gd name="T9" fmla="*/ 11796480 60000 65536"/>
                  <a:gd name="T10" fmla="*/ 5898240 60000 65536"/>
                  <a:gd name="T11" fmla="*/ 0 60000 65536"/>
                  <a:gd name="T12" fmla="*/ 0 w 4818"/>
                  <a:gd name="T13" fmla="*/ 0 h 3693"/>
                  <a:gd name="T14" fmla="*/ 4818 w 4818"/>
                  <a:gd name="T15" fmla="*/ 3693 h 3693"/>
                </a:gdLst>
                <a:ahLst/>
                <a:cxnLst>
                  <a:cxn ang="T8">
                    <a:pos x="T0" y="T1"/>
                  </a:cxn>
                  <a:cxn ang="T9">
                    <a:pos x="T2" y="T3"/>
                  </a:cxn>
                  <a:cxn ang="T10">
                    <a:pos x="T4" y="T5"/>
                  </a:cxn>
                  <a:cxn ang="T11">
                    <a:pos x="T6" y="T7"/>
                  </a:cxn>
                </a:cxnLst>
                <a:rect l="T12" t="T13" r="T14" b="T15"/>
                <a:pathLst>
                  <a:path w="4818" h="3693">
                    <a:moveTo>
                      <a:pt x="3602" y="534"/>
                    </a:moveTo>
                    <a:lnTo>
                      <a:pt x="3385" y="689"/>
                    </a:lnTo>
                    <a:lnTo>
                      <a:pt x="3385" y="691"/>
                    </a:lnTo>
                    <a:lnTo>
                      <a:pt x="3389" y="730"/>
                    </a:lnTo>
                    <a:lnTo>
                      <a:pt x="3329" y="818"/>
                    </a:lnTo>
                    <a:lnTo>
                      <a:pt x="3253" y="807"/>
                    </a:lnTo>
                    <a:lnTo>
                      <a:pt x="3196" y="873"/>
                    </a:lnTo>
                    <a:lnTo>
                      <a:pt x="3188" y="1097"/>
                    </a:lnTo>
                    <a:lnTo>
                      <a:pt x="3103" y="1125"/>
                    </a:lnTo>
                    <a:lnTo>
                      <a:pt x="3045" y="1076"/>
                    </a:lnTo>
                    <a:lnTo>
                      <a:pt x="2867" y="1181"/>
                    </a:lnTo>
                    <a:lnTo>
                      <a:pt x="2838" y="1247"/>
                    </a:lnTo>
                    <a:lnTo>
                      <a:pt x="2837" y="1248"/>
                    </a:lnTo>
                    <a:lnTo>
                      <a:pt x="2706" y="1301"/>
                    </a:lnTo>
                    <a:lnTo>
                      <a:pt x="2706" y="1224"/>
                    </a:lnTo>
                    <a:lnTo>
                      <a:pt x="2625" y="1181"/>
                    </a:lnTo>
                    <a:lnTo>
                      <a:pt x="2376" y="1128"/>
                    </a:lnTo>
                    <a:lnTo>
                      <a:pt x="2313" y="998"/>
                    </a:lnTo>
                    <a:lnTo>
                      <a:pt x="2390" y="933"/>
                    </a:lnTo>
                    <a:lnTo>
                      <a:pt x="2360" y="852"/>
                    </a:lnTo>
                    <a:lnTo>
                      <a:pt x="2314" y="790"/>
                    </a:lnTo>
                    <a:lnTo>
                      <a:pt x="2235" y="783"/>
                    </a:lnTo>
                    <a:lnTo>
                      <a:pt x="2244" y="703"/>
                    </a:lnTo>
                    <a:lnTo>
                      <a:pt x="2175" y="677"/>
                    </a:lnTo>
                    <a:lnTo>
                      <a:pt x="2159" y="601"/>
                    </a:lnTo>
                    <a:lnTo>
                      <a:pt x="1958" y="569"/>
                    </a:lnTo>
                    <a:lnTo>
                      <a:pt x="1831" y="677"/>
                    </a:lnTo>
                    <a:lnTo>
                      <a:pt x="1667" y="702"/>
                    </a:lnTo>
                    <a:lnTo>
                      <a:pt x="1609" y="755"/>
                    </a:lnTo>
                    <a:lnTo>
                      <a:pt x="1529" y="717"/>
                    </a:lnTo>
                    <a:lnTo>
                      <a:pt x="1189" y="760"/>
                    </a:lnTo>
                    <a:lnTo>
                      <a:pt x="1053" y="465"/>
                    </a:lnTo>
                    <a:lnTo>
                      <a:pt x="956" y="354"/>
                    </a:lnTo>
                    <a:lnTo>
                      <a:pt x="903" y="414"/>
                    </a:lnTo>
                    <a:lnTo>
                      <a:pt x="836" y="188"/>
                    </a:lnTo>
                    <a:lnTo>
                      <a:pt x="716" y="38"/>
                    </a:lnTo>
                    <a:lnTo>
                      <a:pt x="615" y="0"/>
                    </a:lnTo>
                    <a:lnTo>
                      <a:pt x="199" y="81"/>
                    </a:lnTo>
                    <a:lnTo>
                      <a:pt x="194" y="241"/>
                    </a:lnTo>
                    <a:lnTo>
                      <a:pt x="90" y="382"/>
                    </a:lnTo>
                    <a:lnTo>
                      <a:pt x="270" y="587"/>
                    </a:lnTo>
                    <a:lnTo>
                      <a:pt x="279" y="740"/>
                    </a:lnTo>
                    <a:lnTo>
                      <a:pt x="157" y="874"/>
                    </a:lnTo>
                    <a:lnTo>
                      <a:pt x="185" y="952"/>
                    </a:lnTo>
                    <a:lnTo>
                      <a:pt x="143" y="1014"/>
                    </a:lnTo>
                    <a:lnTo>
                      <a:pt x="0" y="1107"/>
                    </a:lnTo>
                    <a:lnTo>
                      <a:pt x="81" y="1181"/>
                    </a:lnTo>
                    <a:lnTo>
                      <a:pt x="141" y="1368"/>
                    </a:lnTo>
                    <a:lnTo>
                      <a:pt x="65" y="1386"/>
                    </a:lnTo>
                    <a:lnTo>
                      <a:pt x="26" y="1451"/>
                    </a:lnTo>
                    <a:lnTo>
                      <a:pt x="79" y="1628"/>
                    </a:lnTo>
                    <a:lnTo>
                      <a:pt x="33" y="1785"/>
                    </a:lnTo>
                    <a:lnTo>
                      <a:pt x="104" y="1841"/>
                    </a:lnTo>
                    <a:lnTo>
                      <a:pt x="190" y="2046"/>
                    </a:lnTo>
                    <a:lnTo>
                      <a:pt x="196" y="2205"/>
                    </a:lnTo>
                    <a:lnTo>
                      <a:pt x="257" y="2259"/>
                    </a:lnTo>
                    <a:lnTo>
                      <a:pt x="250" y="2418"/>
                    </a:lnTo>
                    <a:lnTo>
                      <a:pt x="213" y="2656"/>
                    </a:lnTo>
                    <a:lnTo>
                      <a:pt x="370" y="2827"/>
                    </a:lnTo>
                    <a:lnTo>
                      <a:pt x="543" y="2831"/>
                    </a:lnTo>
                    <a:lnTo>
                      <a:pt x="619" y="2787"/>
                    </a:lnTo>
                    <a:lnTo>
                      <a:pt x="737" y="2885"/>
                    </a:lnTo>
                    <a:lnTo>
                      <a:pt x="898" y="2723"/>
                    </a:lnTo>
                    <a:lnTo>
                      <a:pt x="1078" y="3088"/>
                    </a:lnTo>
                    <a:lnTo>
                      <a:pt x="1291" y="3168"/>
                    </a:lnTo>
                    <a:lnTo>
                      <a:pt x="1335" y="3229"/>
                    </a:lnTo>
                    <a:lnTo>
                      <a:pt x="1321" y="3379"/>
                    </a:lnTo>
                    <a:lnTo>
                      <a:pt x="1222" y="3506"/>
                    </a:lnTo>
                    <a:lnTo>
                      <a:pt x="1221" y="3588"/>
                    </a:lnTo>
                    <a:lnTo>
                      <a:pt x="1362" y="3676"/>
                    </a:lnTo>
                    <a:lnTo>
                      <a:pt x="1579" y="3635"/>
                    </a:lnTo>
                    <a:lnTo>
                      <a:pt x="1633" y="3693"/>
                    </a:lnTo>
                    <a:lnTo>
                      <a:pt x="1789" y="3588"/>
                    </a:lnTo>
                    <a:lnTo>
                      <a:pt x="1796" y="3508"/>
                    </a:lnTo>
                    <a:lnTo>
                      <a:pt x="1859" y="3457"/>
                    </a:lnTo>
                    <a:lnTo>
                      <a:pt x="1919" y="3505"/>
                    </a:lnTo>
                    <a:lnTo>
                      <a:pt x="1979" y="3457"/>
                    </a:lnTo>
                    <a:lnTo>
                      <a:pt x="2046" y="3503"/>
                    </a:lnTo>
                    <a:lnTo>
                      <a:pt x="2090" y="3439"/>
                    </a:lnTo>
                    <a:lnTo>
                      <a:pt x="2242" y="3646"/>
                    </a:lnTo>
                    <a:lnTo>
                      <a:pt x="2401" y="3081"/>
                    </a:lnTo>
                    <a:lnTo>
                      <a:pt x="2561" y="3122"/>
                    </a:lnTo>
                    <a:lnTo>
                      <a:pt x="2708" y="3088"/>
                    </a:lnTo>
                    <a:lnTo>
                      <a:pt x="2838" y="3175"/>
                    </a:lnTo>
                    <a:lnTo>
                      <a:pt x="2955" y="3381"/>
                    </a:lnTo>
                    <a:lnTo>
                      <a:pt x="3031" y="3383"/>
                    </a:lnTo>
                    <a:lnTo>
                      <a:pt x="3034" y="3466"/>
                    </a:lnTo>
                    <a:lnTo>
                      <a:pt x="3112" y="3459"/>
                    </a:lnTo>
                    <a:lnTo>
                      <a:pt x="3221" y="3342"/>
                    </a:lnTo>
                    <a:lnTo>
                      <a:pt x="3311" y="3386"/>
                    </a:lnTo>
                    <a:lnTo>
                      <a:pt x="3323" y="3461"/>
                    </a:lnTo>
                    <a:lnTo>
                      <a:pt x="3429" y="3455"/>
                    </a:lnTo>
                    <a:lnTo>
                      <a:pt x="3576" y="3367"/>
                    </a:lnTo>
                    <a:lnTo>
                      <a:pt x="3717" y="3191"/>
                    </a:lnTo>
                    <a:lnTo>
                      <a:pt x="3717" y="3189"/>
                    </a:lnTo>
                    <a:lnTo>
                      <a:pt x="3713" y="3187"/>
                    </a:lnTo>
                    <a:lnTo>
                      <a:pt x="3810" y="2863"/>
                    </a:lnTo>
                    <a:lnTo>
                      <a:pt x="4126" y="2570"/>
                    </a:lnTo>
                    <a:lnTo>
                      <a:pt x="4105" y="2309"/>
                    </a:lnTo>
                    <a:lnTo>
                      <a:pt x="4336" y="2148"/>
                    </a:lnTo>
                    <a:lnTo>
                      <a:pt x="4652" y="1756"/>
                    </a:lnTo>
                    <a:lnTo>
                      <a:pt x="4647" y="1681"/>
                    </a:lnTo>
                    <a:lnTo>
                      <a:pt x="4708" y="1622"/>
                    </a:lnTo>
                    <a:lnTo>
                      <a:pt x="4594" y="1525"/>
                    </a:lnTo>
                    <a:lnTo>
                      <a:pt x="4618" y="1446"/>
                    </a:lnTo>
                    <a:lnTo>
                      <a:pt x="4721" y="1331"/>
                    </a:lnTo>
                    <a:lnTo>
                      <a:pt x="4818" y="1319"/>
                    </a:lnTo>
                    <a:lnTo>
                      <a:pt x="4761" y="1181"/>
                    </a:lnTo>
                    <a:lnTo>
                      <a:pt x="4685" y="1183"/>
                    </a:lnTo>
                    <a:lnTo>
                      <a:pt x="4673" y="942"/>
                    </a:lnTo>
                    <a:lnTo>
                      <a:pt x="4470" y="807"/>
                    </a:lnTo>
                    <a:lnTo>
                      <a:pt x="4468" y="807"/>
                    </a:lnTo>
                    <a:lnTo>
                      <a:pt x="4444" y="823"/>
                    </a:lnTo>
                    <a:lnTo>
                      <a:pt x="4218" y="645"/>
                    </a:lnTo>
                    <a:lnTo>
                      <a:pt x="4080" y="705"/>
                    </a:lnTo>
                    <a:lnTo>
                      <a:pt x="3944" y="605"/>
                    </a:lnTo>
                    <a:lnTo>
                      <a:pt x="3793" y="649"/>
                    </a:lnTo>
                    <a:lnTo>
                      <a:pt x="3602" y="534"/>
                    </a:lnTo>
                    <a:close/>
                  </a:path>
                </a:pathLst>
              </a:custGeom>
              <a:grpFill/>
              <a:ln w="3175">
                <a:solidFill>
                  <a:sysClr val="window" lastClr="FFFFFF">
                    <a:lumMod val="85000"/>
                  </a:sysClr>
                </a:solidFill>
                <a:miter lim="800000"/>
                <a:headEnd/>
                <a:tailEnd/>
              </a:ln>
            </p:spPr>
            <p:txBody>
              <a:bodyPr vert="horz" wrap="square" lIns="90000" tIns="45000" rIns="90000" bIns="45000" numCol="1"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altLang="fr-FR" sz="1800" b="0" i="0" u="none" strike="noStrike" kern="0" cap="none" spc="0" normalizeH="0" baseline="0" noProof="0" smtClean="0">
                  <a:ln>
                    <a:noFill/>
                  </a:ln>
                  <a:solidFill>
                    <a:prstClr val="black"/>
                  </a:solidFill>
                  <a:effectLst/>
                  <a:uLnTx/>
                  <a:uFillTx/>
                  <a:cs typeface="Arial" pitchFamily="34" charset="0"/>
                </a:endParaRPr>
              </a:p>
            </p:txBody>
          </p:sp>
          <p:sp>
            <p:nvSpPr>
              <p:cNvPr id="57" name="Forme libre 23"/>
              <p:cNvSpPr>
                <a:spLocks/>
              </p:cNvSpPr>
              <p:nvPr/>
            </p:nvSpPr>
            <p:spPr bwMode="auto">
              <a:xfrm>
                <a:off x="3044825" y="2065338"/>
                <a:ext cx="1733550" cy="1328737"/>
              </a:xfrm>
              <a:custGeom>
                <a:avLst/>
                <a:gdLst>
                  <a:gd name="T0" fmla="*/ 867060 w 4818"/>
                  <a:gd name="T1" fmla="*/ 0 h 3693"/>
                  <a:gd name="T2" fmla="*/ 0 w 4818"/>
                  <a:gd name="T3" fmla="*/ 664560 h 3693"/>
                  <a:gd name="T4" fmla="*/ 867060 w 4818"/>
                  <a:gd name="T5" fmla="*/ 1329120 h 3693"/>
                  <a:gd name="T6" fmla="*/ 1734119 w 4818"/>
                  <a:gd name="T7" fmla="*/ 664560 h 3693"/>
                  <a:gd name="T8" fmla="*/ 17694720 60000 65536"/>
                  <a:gd name="T9" fmla="*/ 11796480 60000 65536"/>
                  <a:gd name="T10" fmla="*/ 5898240 60000 65536"/>
                  <a:gd name="T11" fmla="*/ 0 60000 65536"/>
                  <a:gd name="T12" fmla="*/ 0 w 4818"/>
                  <a:gd name="T13" fmla="*/ 0 h 3693"/>
                  <a:gd name="T14" fmla="*/ 4818 w 4818"/>
                  <a:gd name="T15" fmla="*/ 3693 h 3693"/>
                </a:gdLst>
                <a:ahLst/>
                <a:cxnLst>
                  <a:cxn ang="T8">
                    <a:pos x="T0" y="T1"/>
                  </a:cxn>
                  <a:cxn ang="T9">
                    <a:pos x="T2" y="T3"/>
                  </a:cxn>
                  <a:cxn ang="T10">
                    <a:pos x="T4" y="T5"/>
                  </a:cxn>
                  <a:cxn ang="T11">
                    <a:pos x="T6" y="T7"/>
                  </a:cxn>
                </a:cxnLst>
                <a:rect l="T12" t="T13" r="T14" b="T15"/>
                <a:pathLst>
                  <a:path w="4818" h="3693">
                    <a:moveTo>
                      <a:pt x="3602" y="534"/>
                    </a:moveTo>
                    <a:lnTo>
                      <a:pt x="3385" y="689"/>
                    </a:lnTo>
                    <a:lnTo>
                      <a:pt x="3385" y="691"/>
                    </a:lnTo>
                    <a:lnTo>
                      <a:pt x="3389" y="730"/>
                    </a:lnTo>
                    <a:lnTo>
                      <a:pt x="3329" y="818"/>
                    </a:lnTo>
                    <a:lnTo>
                      <a:pt x="3253" y="807"/>
                    </a:lnTo>
                    <a:lnTo>
                      <a:pt x="3196" y="873"/>
                    </a:lnTo>
                    <a:lnTo>
                      <a:pt x="3188" y="1097"/>
                    </a:lnTo>
                    <a:lnTo>
                      <a:pt x="3103" y="1125"/>
                    </a:lnTo>
                    <a:lnTo>
                      <a:pt x="3045" y="1076"/>
                    </a:lnTo>
                    <a:lnTo>
                      <a:pt x="2867" y="1181"/>
                    </a:lnTo>
                    <a:lnTo>
                      <a:pt x="2838" y="1247"/>
                    </a:lnTo>
                    <a:lnTo>
                      <a:pt x="2837" y="1248"/>
                    </a:lnTo>
                    <a:lnTo>
                      <a:pt x="2706" y="1301"/>
                    </a:lnTo>
                    <a:lnTo>
                      <a:pt x="2706" y="1224"/>
                    </a:lnTo>
                    <a:lnTo>
                      <a:pt x="2625" y="1181"/>
                    </a:lnTo>
                    <a:lnTo>
                      <a:pt x="2376" y="1128"/>
                    </a:lnTo>
                    <a:lnTo>
                      <a:pt x="2313" y="998"/>
                    </a:lnTo>
                    <a:lnTo>
                      <a:pt x="2390" y="933"/>
                    </a:lnTo>
                    <a:lnTo>
                      <a:pt x="2360" y="852"/>
                    </a:lnTo>
                    <a:lnTo>
                      <a:pt x="2314" y="790"/>
                    </a:lnTo>
                    <a:lnTo>
                      <a:pt x="2235" y="783"/>
                    </a:lnTo>
                    <a:lnTo>
                      <a:pt x="2244" y="703"/>
                    </a:lnTo>
                    <a:lnTo>
                      <a:pt x="2175" y="677"/>
                    </a:lnTo>
                    <a:lnTo>
                      <a:pt x="2159" y="601"/>
                    </a:lnTo>
                    <a:lnTo>
                      <a:pt x="1958" y="569"/>
                    </a:lnTo>
                    <a:lnTo>
                      <a:pt x="1831" y="677"/>
                    </a:lnTo>
                    <a:lnTo>
                      <a:pt x="1667" y="702"/>
                    </a:lnTo>
                    <a:lnTo>
                      <a:pt x="1609" y="755"/>
                    </a:lnTo>
                    <a:lnTo>
                      <a:pt x="1529" y="717"/>
                    </a:lnTo>
                    <a:lnTo>
                      <a:pt x="1189" y="760"/>
                    </a:lnTo>
                    <a:lnTo>
                      <a:pt x="1053" y="465"/>
                    </a:lnTo>
                    <a:lnTo>
                      <a:pt x="956" y="354"/>
                    </a:lnTo>
                    <a:lnTo>
                      <a:pt x="903" y="414"/>
                    </a:lnTo>
                    <a:lnTo>
                      <a:pt x="836" y="188"/>
                    </a:lnTo>
                    <a:lnTo>
                      <a:pt x="716" y="38"/>
                    </a:lnTo>
                    <a:lnTo>
                      <a:pt x="615" y="0"/>
                    </a:lnTo>
                    <a:lnTo>
                      <a:pt x="199" y="81"/>
                    </a:lnTo>
                    <a:lnTo>
                      <a:pt x="194" y="241"/>
                    </a:lnTo>
                    <a:lnTo>
                      <a:pt x="90" y="382"/>
                    </a:lnTo>
                    <a:lnTo>
                      <a:pt x="270" y="587"/>
                    </a:lnTo>
                    <a:lnTo>
                      <a:pt x="279" y="740"/>
                    </a:lnTo>
                    <a:lnTo>
                      <a:pt x="157" y="874"/>
                    </a:lnTo>
                    <a:lnTo>
                      <a:pt x="185" y="952"/>
                    </a:lnTo>
                    <a:lnTo>
                      <a:pt x="143" y="1014"/>
                    </a:lnTo>
                    <a:lnTo>
                      <a:pt x="0" y="1107"/>
                    </a:lnTo>
                    <a:lnTo>
                      <a:pt x="81" y="1181"/>
                    </a:lnTo>
                    <a:lnTo>
                      <a:pt x="141" y="1368"/>
                    </a:lnTo>
                    <a:lnTo>
                      <a:pt x="65" y="1386"/>
                    </a:lnTo>
                    <a:lnTo>
                      <a:pt x="26" y="1451"/>
                    </a:lnTo>
                    <a:lnTo>
                      <a:pt x="79" y="1628"/>
                    </a:lnTo>
                    <a:lnTo>
                      <a:pt x="33" y="1785"/>
                    </a:lnTo>
                    <a:lnTo>
                      <a:pt x="104" y="1841"/>
                    </a:lnTo>
                    <a:lnTo>
                      <a:pt x="190" y="2046"/>
                    </a:lnTo>
                    <a:lnTo>
                      <a:pt x="196" y="2205"/>
                    </a:lnTo>
                    <a:lnTo>
                      <a:pt x="257" y="2259"/>
                    </a:lnTo>
                    <a:lnTo>
                      <a:pt x="250" y="2418"/>
                    </a:lnTo>
                    <a:lnTo>
                      <a:pt x="213" y="2656"/>
                    </a:lnTo>
                    <a:lnTo>
                      <a:pt x="370" y="2827"/>
                    </a:lnTo>
                    <a:lnTo>
                      <a:pt x="543" y="2831"/>
                    </a:lnTo>
                    <a:lnTo>
                      <a:pt x="619" y="2787"/>
                    </a:lnTo>
                    <a:lnTo>
                      <a:pt x="737" y="2885"/>
                    </a:lnTo>
                    <a:lnTo>
                      <a:pt x="898" y="2723"/>
                    </a:lnTo>
                    <a:lnTo>
                      <a:pt x="1078" y="3088"/>
                    </a:lnTo>
                    <a:lnTo>
                      <a:pt x="1291" y="3168"/>
                    </a:lnTo>
                    <a:lnTo>
                      <a:pt x="1335" y="3229"/>
                    </a:lnTo>
                    <a:lnTo>
                      <a:pt x="1321" y="3379"/>
                    </a:lnTo>
                    <a:lnTo>
                      <a:pt x="1222" y="3506"/>
                    </a:lnTo>
                    <a:lnTo>
                      <a:pt x="1221" y="3588"/>
                    </a:lnTo>
                    <a:lnTo>
                      <a:pt x="1362" y="3676"/>
                    </a:lnTo>
                    <a:lnTo>
                      <a:pt x="1579" y="3635"/>
                    </a:lnTo>
                    <a:lnTo>
                      <a:pt x="1633" y="3693"/>
                    </a:lnTo>
                    <a:lnTo>
                      <a:pt x="1789" y="3588"/>
                    </a:lnTo>
                    <a:lnTo>
                      <a:pt x="1796" y="3508"/>
                    </a:lnTo>
                    <a:lnTo>
                      <a:pt x="1859" y="3457"/>
                    </a:lnTo>
                    <a:lnTo>
                      <a:pt x="1919" y="3505"/>
                    </a:lnTo>
                    <a:lnTo>
                      <a:pt x="1979" y="3457"/>
                    </a:lnTo>
                    <a:lnTo>
                      <a:pt x="2046" y="3503"/>
                    </a:lnTo>
                    <a:lnTo>
                      <a:pt x="2090" y="3439"/>
                    </a:lnTo>
                    <a:lnTo>
                      <a:pt x="2242" y="3646"/>
                    </a:lnTo>
                    <a:lnTo>
                      <a:pt x="2401" y="3081"/>
                    </a:lnTo>
                    <a:lnTo>
                      <a:pt x="2561" y="3122"/>
                    </a:lnTo>
                    <a:lnTo>
                      <a:pt x="2708" y="3088"/>
                    </a:lnTo>
                    <a:lnTo>
                      <a:pt x="2838" y="3175"/>
                    </a:lnTo>
                    <a:lnTo>
                      <a:pt x="2955" y="3381"/>
                    </a:lnTo>
                    <a:lnTo>
                      <a:pt x="3031" y="3383"/>
                    </a:lnTo>
                    <a:lnTo>
                      <a:pt x="3034" y="3466"/>
                    </a:lnTo>
                    <a:lnTo>
                      <a:pt x="3112" y="3459"/>
                    </a:lnTo>
                    <a:lnTo>
                      <a:pt x="3221" y="3342"/>
                    </a:lnTo>
                    <a:lnTo>
                      <a:pt x="3311" y="3386"/>
                    </a:lnTo>
                    <a:lnTo>
                      <a:pt x="3323" y="3461"/>
                    </a:lnTo>
                    <a:lnTo>
                      <a:pt x="3429" y="3455"/>
                    </a:lnTo>
                    <a:lnTo>
                      <a:pt x="3576" y="3367"/>
                    </a:lnTo>
                    <a:lnTo>
                      <a:pt x="3717" y="3191"/>
                    </a:lnTo>
                    <a:lnTo>
                      <a:pt x="3717" y="3189"/>
                    </a:lnTo>
                    <a:lnTo>
                      <a:pt x="3713" y="3187"/>
                    </a:lnTo>
                    <a:lnTo>
                      <a:pt x="3810" y="2863"/>
                    </a:lnTo>
                    <a:lnTo>
                      <a:pt x="4126" y="2570"/>
                    </a:lnTo>
                    <a:lnTo>
                      <a:pt x="4105" y="2309"/>
                    </a:lnTo>
                    <a:lnTo>
                      <a:pt x="4336" y="2148"/>
                    </a:lnTo>
                    <a:lnTo>
                      <a:pt x="4652" y="1756"/>
                    </a:lnTo>
                    <a:lnTo>
                      <a:pt x="4647" y="1681"/>
                    </a:lnTo>
                    <a:lnTo>
                      <a:pt x="4708" y="1622"/>
                    </a:lnTo>
                    <a:lnTo>
                      <a:pt x="4594" y="1525"/>
                    </a:lnTo>
                    <a:lnTo>
                      <a:pt x="4618" y="1446"/>
                    </a:lnTo>
                    <a:lnTo>
                      <a:pt x="4721" y="1331"/>
                    </a:lnTo>
                    <a:lnTo>
                      <a:pt x="4818" y="1319"/>
                    </a:lnTo>
                    <a:lnTo>
                      <a:pt x="4761" y="1181"/>
                    </a:lnTo>
                    <a:lnTo>
                      <a:pt x="4685" y="1183"/>
                    </a:lnTo>
                    <a:lnTo>
                      <a:pt x="4673" y="942"/>
                    </a:lnTo>
                    <a:lnTo>
                      <a:pt x="4470" y="807"/>
                    </a:lnTo>
                    <a:lnTo>
                      <a:pt x="4468" y="807"/>
                    </a:lnTo>
                    <a:lnTo>
                      <a:pt x="4444" y="823"/>
                    </a:lnTo>
                    <a:lnTo>
                      <a:pt x="4218" y="645"/>
                    </a:lnTo>
                    <a:lnTo>
                      <a:pt x="4080" y="705"/>
                    </a:lnTo>
                    <a:lnTo>
                      <a:pt x="3944" y="605"/>
                    </a:lnTo>
                    <a:lnTo>
                      <a:pt x="3793" y="649"/>
                    </a:lnTo>
                    <a:lnTo>
                      <a:pt x="3602" y="534"/>
                    </a:lnTo>
                    <a:close/>
                  </a:path>
                </a:pathLst>
              </a:custGeom>
              <a:grpFill/>
              <a:ln w="3175">
                <a:solidFill>
                  <a:sysClr val="window" lastClr="FFFFFF">
                    <a:lumMod val="85000"/>
                  </a:sysClr>
                </a:solidFill>
                <a:miter lim="800000"/>
                <a:headEnd/>
                <a:tailEnd/>
              </a:ln>
            </p:spPr>
            <p:txBody>
              <a:bodyPr vert="horz" wrap="square" lIns="90000" tIns="45000" rIns="90000" bIns="45000" numCol="1"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altLang="fr-FR" sz="1800" b="0" i="0" u="none" strike="noStrike" kern="0" cap="none" spc="0" normalizeH="0" baseline="0" noProof="0" smtClean="0">
                  <a:ln>
                    <a:noFill/>
                  </a:ln>
                  <a:solidFill>
                    <a:prstClr val="black"/>
                  </a:solidFill>
                  <a:effectLst/>
                  <a:uLnTx/>
                  <a:uFillTx/>
                  <a:cs typeface="Arial" pitchFamily="34" charset="0"/>
                </a:endParaRPr>
              </a:p>
            </p:txBody>
          </p:sp>
          <p:sp>
            <p:nvSpPr>
              <p:cNvPr id="58" name="Forme libre 24"/>
              <p:cNvSpPr>
                <a:spLocks/>
              </p:cNvSpPr>
              <p:nvPr/>
            </p:nvSpPr>
            <p:spPr bwMode="auto">
              <a:xfrm>
                <a:off x="1050925" y="2787650"/>
                <a:ext cx="1898650" cy="2609850"/>
              </a:xfrm>
              <a:custGeom>
                <a:avLst/>
                <a:gdLst>
                  <a:gd name="T0" fmla="*/ 949140 w 5274"/>
                  <a:gd name="T1" fmla="*/ 0 h 7248"/>
                  <a:gd name="T2" fmla="*/ 0 w 5274"/>
                  <a:gd name="T3" fmla="*/ 1304460 h 7248"/>
                  <a:gd name="T4" fmla="*/ 949140 w 5274"/>
                  <a:gd name="T5" fmla="*/ 2608920 h 7248"/>
                  <a:gd name="T6" fmla="*/ 1898280 w 5274"/>
                  <a:gd name="T7" fmla="*/ 1304460 h 7248"/>
                  <a:gd name="T8" fmla="*/ 17694720 60000 65536"/>
                  <a:gd name="T9" fmla="*/ 11796480 60000 65536"/>
                  <a:gd name="T10" fmla="*/ 5898240 60000 65536"/>
                  <a:gd name="T11" fmla="*/ 0 60000 65536"/>
                  <a:gd name="T12" fmla="*/ 0 w 5274"/>
                  <a:gd name="T13" fmla="*/ 0 h 7248"/>
                  <a:gd name="T14" fmla="*/ 5274 w 5274"/>
                  <a:gd name="T15" fmla="*/ 7248 h 7248"/>
                </a:gdLst>
                <a:ahLst/>
                <a:cxnLst>
                  <a:cxn ang="T8">
                    <a:pos x="T0" y="T1"/>
                  </a:cxn>
                  <a:cxn ang="T9">
                    <a:pos x="T2" y="T3"/>
                  </a:cxn>
                  <a:cxn ang="T10">
                    <a:pos x="T4" y="T5"/>
                  </a:cxn>
                  <a:cxn ang="T11">
                    <a:pos x="T6" y="T7"/>
                  </a:cxn>
                </a:cxnLst>
                <a:rect l="T12" t="T13" r="T14" b="T15"/>
                <a:pathLst>
                  <a:path w="5274" h="7248">
                    <a:moveTo>
                      <a:pt x="3092" y="358"/>
                    </a:moveTo>
                    <a:lnTo>
                      <a:pt x="2949" y="277"/>
                    </a:lnTo>
                    <a:lnTo>
                      <a:pt x="2986" y="356"/>
                    </a:lnTo>
                    <a:lnTo>
                      <a:pt x="2716" y="368"/>
                    </a:lnTo>
                    <a:lnTo>
                      <a:pt x="2642" y="328"/>
                    </a:lnTo>
                    <a:lnTo>
                      <a:pt x="2607" y="166"/>
                    </a:lnTo>
                    <a:lnTo>
                      <a:pt x="2528" y="173"/>
                    </a:lnTo>
                    <a:lnTo>
                      <a:pt x="2517" y="86"/>
                    </a:lnTo>
                    <a:lnTo>
                      <a:pt x="2374" y="0"/>
                    </a:lnTo>
                    <a:lnTo>
                      <a:pt x="2191" y="160"/>
                    </a:lnTo>
                    <a:lnTo>
                      <a:pt x="2131" y="97"/>
                    </a:lnTo>
                    <a:lnTo>
                      <a:pt x="1868" y="104"/>
                    </a:lnTo>
                    <a:lnTo>
                      <a:pt x="1718" y="125"/>
                    </a:lnTo>
                    <a:lnTo>
                      <a:pt x="1619" y="252"/>
                    </a:lnTo>
                    <a:lnTo>
                      <a:pt x="1287" y="277"/>
                    </a:lnTo>
                    <a:lnTo>
                      <a:pt x="1349" y="430"/>
                    </a:lnTo>
                    <a:lnTo>
                      <a:pt x="1462" y="540"/>
                    </a:lnTo>
                    <a:lnTo>
                      <a:pt x="1591" y="1025"/>
                    </a:lnTo>
                    <a:lnTo>
                      <a:pt x="1584" y="1224"/>
                    </a:lnTo>
                    <a:lnTo>
                      <a:pt x="1651" y="1275"/>
                    </a:lnTo>
                    <a:lnTo>
                      <a:pt x="1406" y="1399"/>
                    </a:lnTo>
                    <a:lnTo>
                      <a:pt x="1342" y="1349"/>
                    </a:lnTo>
                    <a:lnTo>
                      <a:pt x="1166" y="1356"/>
                    </a:lnTo>
                    <a:lnTo>
                      <a:pt x="1205" y="1280"/>
                    </a:lnTo>
                    <a:lnTo>
                      <a:pt x="977" y="1367"/>
                    </a:lnTo>
                    <a:lnTo>
                      <a:pt x="977" y="1369"/>
                    </a:lnTo>
                    <a:lnTo>
                      <a:pt x="853" y="1630"/>
                    </a:lnTo>
                    <a:lnTo>
                      <a:pt x="933" y="1654"/>
                    </a:lnTo>
                    <a:lnTo>
                      <a:pt x="1044" y="1871"/>
                    </a:lnTo>
                    <a:lnTo>
                      <a:pt x="970" y="1884"/>
                    </a:lnTo>
                    <a:lnTo>
                      <a:pt x="1014" y="2027"/>
                    </a:lnTo>
                    <a:lnTo>
                      <a:pt x="933" y="2184"/>
                    </a:lnTo>
                    <a:lnTo>
                      <a:pt x="806" y="2270"/>
                    </a:lnTo>
                    <a:lnTo>
                      <a:pt x="839" y="2385"/>
                    </a:lnTo>
                    <a:lnTo>
                      <a:pt x="1051" y="2519"/>
                    </a:lnTo>
                    <a:lnTo>
                      <a:pt x="1332" y="2822"/>
                    </a:lnTo>
                    <a:lnTo>
                      <a:pt x="1388" y="3016"/>
                    </a:lnTo>
                    <a:lnTo>
                      <a:pt x="1388" y="3018"/>
                    </a:lnTo>
                    <a:lnTo>
                      <a:pt x="1390" y="3018"/>
                    </a:lnTo>
                    <a:lnTo>
                      <a:pt x="1390" y="3020"/>
                    </a:lnTo>
                    <a:lnTo>
                      <a:pt x="1390" y="3022"/>
                    </a:lnTo>
                    <a:lnTo>
                      <a:pt x="1404" y="3099"/>
                    </a:lnTo>
                    <a:lnTo>
                      <a:pt x="1347" y="3189"/>
                    </a:lnTo>
                    <a:lnTo>
                      <a:pt x="1279" y="2977"/>
                    </a:lnTo>
                    <a:lnTo>
                      <a:pt x="991" y="2693"/>
                    </a:lnTo>
                    <a:lnTo>
                      <a:pt x="965" y="2618"/>
                    </a:lnTo>
                    <a:lnTo>
                      <a:pt x="885" y="2773"/>
                    </a:lnTo>
                    <a:lnTo>
                      <a:pt x="719" y="4129"/>
                    </a:lnTo>
                    <a:lnTo>
                      <a:pt x="825" y="3918"/>
                    </a:lnTo>
                    <a:lnTo>
                      <a:pt x="945" y="4057"/>
                    </a:lnTo>
                    <a:lnTo>
                      <a:pt x="950" y="4135"/>
                    </a:lnTo>
                    <a:lnTo>
                      <a:pt x="779" y="4110"/>
                    </a:lnTo>
                    <a:lnTo>
                      <a:pt x="693" y="4297"/>
                    </a:lnTo>
                    <a:lnTo>
                      <a:pt x="695" y="4424"/>
                    </a:lnTo>
                    <a:lnTo>
                      <a:pt x="398" y="5775"/>
                    </a:lnTo>
                    <a:lnTo>
                      <a:pt x="294" y="5968"/>
                    </a:lnTo>
                    <a:lnTo>
                      <a:pt x="171" y="6139"/>
                    </a:lnTo>
                    <a:lnTo>
                      <a:pt x="0" y="6264"/>
                    </a:lnTo>
                    <a:lnTo>
                      <a:pt x="157" y="6336"/>
                    </a:lnTo>
                    <a:lnTo>
                      <a:pt x="171" y="6423"/>
                    </a:lnTo>
                    <a:lnTo>
                      <a:pt x="231" y="6364"/>
                    </a:lnTo>
                    <a:lnTo>
                      <a:pt x="409" y="6400"/>
                    </a:lnTo>
                    <a:lnTo>
                      <a:pt x="449" y="6477"/>
                    </a:lnTo>
                    <a:lnTo>
                      <a:pt x="397" y="6638"/>
                    </a:lnTo>
                    <a:lnTo>
                      <a:pt x="326" y="6700"/>
                    </a:lnTo>
                    <a:lnTo>
                      <a:pt x="359" y="6777"/>
                    </a:lnTo>
                    <a:lnTo>
                      <a:pt x="465" y="6802"/>
                    </a:lnTo>
                    <a:lnTo>
                      <a:pt x="478" y="6705"/>
                    </a:lnTo>
                    <a:lnTo>
                      <a:pt x="559" y="6680"/>
                    </a:lnTo>
                    <a:lnTo>
                      <a:pt x="564" y="6770"/>
                    </a:lnTo>
                    <a:lnTo>
                      <a:pt x="723" y="6855"/>
                    </a:lnTo>
                    <a:lnTo>
                      <a:pt x="984" y="6957"/>
                    </a:lnTo>
                    <a:lnTo>
                      <a:pt x="1153" y="6948"/>
                    </a:lnTo>
                    <a:lnTo>
                      <a:pt x="1224" y="7075"/>
                    </a:lnTo>
                    <a:lnTo>
                      <a:pt x="1436" y="7248"/>
                    </a:lnTo>
                    <a:lnTo>
                      <a:pt x="1497" y="7204"/>
                    </a:lnTo>
                    <a:lnTo>
                      <a:pt x="1561" y="7243"/>
                    </a:lnTo>
                    <a:lnTo>
                      <a:pt x="1718" y="7162"/>
                    </a:lnTo>
                    <a:lnTo>
                      <a:pt x="1718" y="7160"/>
                    </a:lnTo>
                    <a:lnTo>
                      <a:pt x="1748" y="6924"/>
                    </a:lnTo>
                    <a:lnTo>
                      <a:pt x="1790" y="6850"/>
                    </a:lnTo>
                    <a:lnTo>
                      <a:pt x="1880" y="6830"/>
                    </a:lnTo>
                    <a:lnTo>
                      <a:pt x="1870" y="6749"/>
                    </a:lnTo>
                    <a:lnTo>
                      <a:pt x="2087" y="6500"/>
                    </a:lnTo>
                    <a:lnTo>
                      <a:pt x="2065" y="6417"/>
                    </a:lnTo>
                    <a:lnTo>
                      <a:pt x="2138" y="6379"/>
                    </a:lnTo>
                    <a:lnTo>
                      <a:pt x="2125" y="6183"/>
                    </a:lnTo>
                    <a:lnTo>
                      <a:pt x="2046" y="6181"/>
                    </a:lnTo>
                    <a:lnTo>
                      <a:pt x="2087" y="6109"/>
                    </a:lnTo>
                    <a:lnTo>
                      <a:pt x="2018" y="5950"/>
                    </a:lnTo>
                    <a:lnTo>
                      <a:pt x="1841" y="5941"/>
                    </a:lnTo>
                    <a:lnTo>
                      <a:pt x="1799" y="5869"/>
                    </a:lnTo>
                    <a:lnTo>
                      <a:pt x="1912" y="5569"/>
                    </a:lnTo>
                    <a:lnTo>
                      <a:pt x="1898" y="5398"/>
                    </a:lnTo>
                    <a:lnTo>
                      <a:pt x="2152" y="5324"/>
                    </a:lnTo>
                    <a:lnTo>
                      <a:pt x="2169" y="5405"/>
                    </a:lnTo>
                    <a:lnTo>
                      <a:pt x="2237" y="5370"/>
                    </a:lnTo>
                    <a:lnTo>
                      <a:pt x="2245" y="5288"/>
                    </a:lnTo>
                    <a:lnTo>
                      <a:pt x="2348" y="5306"/>
                    </a:lnTo>
                    <a:lnTo>
                      <a:pt x="2383" y="5241"/>
                    </a:lnTo>
                    <a:lnTo>
                      <a:pt x="2609" y="5258"/>
                    </a:lnTo>
                    <a:lnTo>
                      <a:pt x="2745" y="5181"/>
                    </a:lnTo>
                    <a:lnTo>
                      <a:pt x="2976" y="5209"/>
                    </a:lnTo>
                    <a:lnTo>
                      <a:pt x="3048" y="5172"/>
                    </a:lnTo>
                    <a:lnTo>
                      <a:pt x="3145" y="5045"/>
                    </a:lnTo>
                    <a:lnTo>
                      <a:pt x="3221" y="5052"/>
                    </a:lnTo>
                    <a:lnTo>
                      <a:pt x="3186" y="4976"/>
                    </a:lnTo>
                    <a:lnTo>
                      <a:pt x="3306" y="4828"/>
                    </a:lnTo>
                    <a:lnTo>
                      <a:pt x="3239" y="4791"/>
                    </a:lnTo>
                    <a:lnTo>
                      <a:pt x="3240" y="4713"/>
                    </a:lnTo>
                    <a:lnTo>
                      <a:pt x="3443" y="4659"/>
                    </a:lnTo>
                    <a:lnTo>
                      <a:pt x="3371" y="4413"/>
                    </a:lnTo>
                    <a:lnTo>
                      <a:pt x="3461" y="4329"/>
                    </a:lnTo>
                    <a:lnTo>
                      <a:pt x="3590" y="4156"/>
                    </a:lnTo>
                    <a:lnTo>
                      <a:pt x="3750" y="4061"/>
                    </a:lnTo>
                    <a:lnTo>
                      <a:pt x="3734" y="3965"/>
                    </a:lnTo>
                    <a:lnTo>
                      <a:pt x="3856" y="3879"/>
                    </a:lnTo>
                    <a:lnTo>
                      <a:pt x="3895" y="3734"/>
                    </a:lnTo>
                    <a:lnTo>
                      <a:pt x="3912" y="3598"/>
                    </a:lnTo>
                    <a:lnTo>
                      <a:pt x="4131" y="3579"/>
                    </a:lnTo>
                    <a:lnTo>
                      <a:pt x="4315" y="3743"/>
                    </a:lnTo>
                    <a:lnTo>
                      <a:pt x="4454" y="3671"/>
                    </a:lnTo>
                    <a:lnTo>
                      <a:pt x="4639" y="3676"/>
                    </a:lnTo>
                    <a:lnTo>
                      <a:pt x="4726" y="3623"/>
                    </a:lnTo>
                    <a:lnTo>
                      <a:pt x="4685" y="3533"/>
                    </a:lnTo>
                    <a:lnTo>
                      <a:pt x="4768" y="3501"/>
                    </a:lnTo>
                    <a:lnTo>
                      <a:pt x="4775" y="3411"/>
                    </a:lnTo>
                    <a:lnTo>
                      <a:pt x="4839" y="3359"/>
                    </a:lnTo>
                    <a:lnTo>
                      <a:pt x="4789" y="3299"/>
                    </a:lnTo>
                    <a:lnTo>
                      <a:pt x="4994" y="3041"/>
                    </a:lnTo>
                    <a:lnTo>
                      <a:pt x="5013" y="2949"/>
                    </a:lnTo>
                    <a:lnTo>
                      <a:pt x="5181" y="3002"/>
                    </a:lnTo>
                    <a:lnTo>
                      <a:pt x="5126" y="2625"/>
                    </a:lnTo>
                    <a:lnTo>
                      <a:pt x="5174" y="2561"/>
                    </a:lnTo>
                    <a:lnTo>
                      <a:pt x="5142" y="2408"/>
                    </a:lnTo>
                    <a:lnTo>
                      <a:pt x="5020" y="2260"/>
                    </a:lnTo>
                    <a:lnTo>
                      <a:pt x="5274" y="2028"/>
                    </a:lnTo>
                    <a:lnTo>
                      <a:pt x="5213" y="1847"/>
                    </a:lnTo>
                    <a:lnTo>
                      <a:pt x="5225" y="1737"/>
                    </a:lnTo>
                    <a:lnTo>
                      <a:pt x="5126" y="1510"/>
                    </a:lnTo>
                    <a:lnTo>
                      <a:pt x="4930" y="1379"/>
                    </a:lnTo>
                    <a:lnTo>
                      <a:pt x="4897" y="1275"/>
                    </a:lnTo>
                    <a:lnTo>
                      <a:pt x="4766" y="1270"/>
                    </a:lnTo>
                    <a:lnTo>
                      <a:pt x="4692" y="1291"/>
                    </a:lnTo>
                    <a:lnTo>
                      <a:pt x="4338" y="1217"/>
                    </a:lnTo>
                    <a:lnTo>
                      <a:pt x="4285" y="1286"/>
                    </a:lnTo>
                    <a:lnTo>
                      <a:pt x="3976" y="1314"/>
                    </a:lnTo>
                    <a:lnTo>
                      <a:pt x="3900" y="1390"/>
                    </a:lnTo>
                    <a:lnTo>
                      <a:pt x="3854" y="1326"/>
                    </a:lnTo>
                    <a:lnTo>
                      <a:pt x="3697" y="1356"/>
                    </a:lnTo>
                    <a:lnTo>
                      <a:pt x="3628" y="1326"/>
                    </a:lnTo>
                    <a:lnTo>
                      <a:pt x="3667" y="1249"/>
                    </a:lnTo>
                    <a:lnTo>
                      <a:pt x="3598" y="1213"/>
                    </a:lnTo>
                    <a:lnTo>
                      <a:pt x="3531" y="1067"/>
                    </a:lnTo>
                    <a:lnTo>
                      <a:pt x="3450" y="1067"/>
                    </a:lnTo>
                    <a:lnTo>
                      <a:pt x="3325" y="952"/>
                    </a:lnTo>
                    <a:lnTo>
                      <a:pt x="3346" y="795"/>
                    </a:lnTo>
                    <a:lnTo>
                      <a:pt x="3101" y="441"/>
                    </a:lnTo>
                    <a:lnTo>
                      <a:pt x="3092" y="358"/>
                    </a:lnTo>
                    <a:close/>
                    <a:moveTo>
                      <a:pt x="2000" y="6334"/>
                    </a:moveTo>
                    <a:lnTo>
                      <a:pt x="2002" y="6408"/>
                    </a:lnTo>
                    <a:lnTo>
                      <a:pt x="1940" y="6363"/>
                    </a:lnTo>
                    <a:lnTo>
                      <a:pt x="2000" y="6334"/>
                    </a:lnTo>
                    <a:close/>
                  </a:path>
                </a:pathLst>
              </a:custGeom>
              <a:grpFill/>
              <a:ln w="3175">
                <a:solidFill>
                  <a:sysClr val="window" lastClr="FFFFFF">
                    <a:lumMod val="85000"/>
                  </a:sysClr>
                </a:solidFill>
                <a:miter lim="800000"/>
                <a:headEnd/>
                <a:tailEnd/>
              </a:ln>
            </p:spPr>
            <p:txBody>
              <a:bodyPr vert="horz" wrap="square" lIns="90000" tIns="45000" rIns="90000" bIns="45000" numCol="1"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altLang="fr-FR" sz="1800" b="0" i="0" u="none" strike="noStrike" kern="0" cap="none" spc="0" normalizeH="0" baseline="0" noProof="0" smtClean="0">
                  <a:ln>
                    <a:noFill/>
                  </a:ln>
                  <a:solidFill>
                    <a:prstClr val="black"/>
                  </a:solidFill>
                  <a:effectLst/>
                  <a:uLnTx/>
                  <a:uFillTx/>
                  <a:cs typeface="Arial" pitchFamily="34" charset="0"/>
                </a:endParaRPr>
              </a:p>
            </p:txBody>
          </p:sp>
          <p:sp>
            <p:nvSpPr>
              <p:cNvPr id="59" name="Forme libre 25"/>
              <p:cNvSpPr>
                <a:spLocks/>
              </p:cNvSpPr>
              <p:nvPr/>
            </p:nvSpPr>
            <p:spPr bwMode="auto">
              <a:xfrm>
                <a:off x="1236663" y="3308350"/>
                <a:ext cx="23812" cy="25400"/>
              </a:xfrm>
              <a:custGeom>
                <a:avLst/>
                <a:gdLst>
                  <a:gd name="T0" fmla="*/ 11880 w 67"/>
                  <a:gd name="T1" fmla="*/ 0 h 73"/>
                  <a:gd name="T2" fmla="*/ 0 w 67"/>
                  <a:gd name="T3" fmla="*/ 12960 h 73"/>
                  <a:gd name="T4" fmla="*/ 11880 w 67"/>
                  <a:gd name="T5" fmla="*/ 25920 h 73"/>
                  <a:gd name="T6" fmla="*/ 23760 w 67"/>
                  <a:gd name="T7" fmla="*/ 12960 h 73"/>
                  <a:gd name="T8" fmla="*/ 17694720 60000 65536"/>
                  <a:gd name="T9" fmla="*/ 11796480 60000 65536"/>
                  <a:gd name="T10" fmla="*/ 5898240 60000 65536"/>
                  <a:gd name="T11" fmla="*/ 0 60000 65536"/>
                  <a:gd name="T12" fmla="*/ 0 w 67"/>
                  <a:gd name="T13" fmla="*/ 0 h 73"/>
                  <a:gd name="T14" fmla="*/ 67 w 67"/>
                  <a:gd name="T15" fmla="*/ 73 h 73"/>
                </a:gdLst>
                <a:ahLst/>
                <a:cxnLst>
                  <a:cxn ang="T8">
                    <a:pos x="T0" y="T1"/>
                  </a:cxn>
                  <a:cxn ang="T9">
                    <a:pos x="T2" y="T3"/>
                  </a:cxn>
                  <a:cxn ang="T10">
                    <a:pos x="T4" y="T5"/>
                  </a:cxn>
                  <a:cxn ang="T11">
                    <a:pos x="T6" y="T7"/>
                  </a:cxn>
                </a:cxnLst>
                <a:rect l="T12" t="T13" r="T14" b="T15"/>
                <a:pathLst>
                  <a:path w="67" h="73">
                    <a:moveTo>
                      <a:pt x="67" y="62"/>
                    </a:moveTo>
                    <a:lnTo>
                      <a:pt x="0" y="0"/>
                    </a:lnTo>
                    <a:lnTo>
                      <a:pt x="28" y="73"/>
                    </a:lnTo>
                    <a:lnTo>
                      <a:pt x="67" y="62"/>
                    </a:lnTo>
                    <a:close/>
                  </a:path>
                </a:pathLst>
              </a:custGeom>
              <a:grpFill/>
              <a:ln w="3175">
                <a:solidFill>
                  <a:sysClr val="window" lastClr="FFFFFF">
                    <a:lumMod val="85000"/>
                  </a:sysClr>
                </a:solidFill>
                <a:miter lim="800000"/>
                <a:headEnd/>
                <a:tailEnd/>
              </a:ln>
            </p:spPr>
            <p:txBody>
              <a:bodyPr vert="horz" wrap="square" lIns="90000" tIns="45000" rIns="90000" bIns="45000" numCol="1"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altLang="fr-FR" sz="1800" b="0" i="0" u="none" strike="noStrike" kern="0" cap="none" spc="0" normalizeH="0" baseline="0" noProof="0" smtClean="0">
                  <a:ln>
                    <a:noFill/>
                  </a:ln>
                  <a:solidFill>
                    <a:prstClr val="black"/>
                  </a:solidFill>
                  <a:effectLst/>
                  <a:uLnTx/>
                  <a:uFillTx/>
                  <a:cs typeface="Arial" pitchFamily="34" charset="0"/>
                </a:endParaRPr>
              </a:p>
            </p:txBody>
          </p:sp>
          <p:sp>
            <p:nvSpPr>
              <p:cNvPr id="60" name="Forme libre 26"/>
              <p:cNvSpPr>
                <a:spLocks/>
              </p:cNvSpPr>
              <p:nvPr/>
            </p:nvSpPr>
            <p:spPr bwMode="auto">
              <a:xfrm>
                <a:off x="1236663" y="3308350"/>
                <a:ext cx="23812" cy="25400"/>
              </a:xfrm>
              <a:custGeom>
                <a:avLst/>
                <a:gdLst>
                  <a:gd name="T0" fmla="*/ 11880 w 67"/>
                  <a:gd name="T1" fmla="*/ 0 h 73"/>
                  <a:gd name="T2" fmla="*/ 0 w 67"/>
                  <a:gd name="T3" fmla="*/ 12960 h 73"/>
                  <a:gd name="T4" fmla="*/ 11880 w 67"/>
                  <a:gd name="T5" fmla="*/ 25920 h 73"/>
                  <a:gd name="T6" fmla="*/ 23760 w 67"/>
                  <a:gd name="T7" fmla="*/ 12960 h 73"/>
                  <a:gd name="T8" fmla="*/ 17694720 60000 65536"/>
                  <a:gd name="T9" fmla="*/ 11796480 60000 65536"/>
                  <a:gd name="T10" fmla="*/ 5898240 60000 65536"/>
                  <a:gd name="T11" fmla="*/ 0 60000 65536"/>
                  <a:gd name="T12" fmla="*/ 0 w 67"/>
                  <a:gd name="T13" fmla="*/ 0 h 73"/>
                  <a:gd name="T14" fmla="*/ 67 w 67"/>
                  <a:gd name="T15" fmla="*/ 73 h 73"/>
                </a:gdLst>
                <a:ahLst/>
                <a:cxnLst>
                  <a:cxn ang="T8">
                    <a:pos x="T0" y="T1"/>
                  </a:cxn>
                  <a:cxn ang="T9">
                    <a:pos x="T2" y="T3"/>
                  </a:cxn>
                  <a:cxn ang="T10">
                    <a:pos x="T4" y="T5"/>
                  </a:cxn>
                  <a:cxn ang="T11">
                    <a:pos x="T6" y="T7"/>
                  </a:cxn>
                </a:cxnLst>
                <a:rect l="T12" t="T13" r="T14" b="T15"/>
                <a:pathLst>
                  <a:path w="67" h="73">
                    <a:moveTo>
                      <a:pt x="67" y="62"/>
                    </a:moveTo>
                    <a:lnTo>
                      <a:pt x="0" y="0"/>
                    </a:lnTo>
                    <a:lnTo>
                      <a:pt x="28" y="73"/>
                    </a:lnTo>
                    <a:lnTo>
                      <a:pt x="67" y="62"/>
                    </a:lnTo>
                    <a:close/>
                  </a:path>
                </a:pathLst>
              </a:custGeom>
              <a:grpFill/>
              <a:ln w="3175">
                <a:solidFill>
                  <a:sysClr val="window" lastClr="FFFFFF">
                    <a:lumMod val="85000"/>
                  </a:sysClr>
                </a:solidFill>
                <a:miter lim="800000"/>
                <a:headEnd/>
                <a:tailEnd/>
              </a:ln>
            </p:spPr>
            <p:txBody>
              <a:bodyPr vert="horz" wrap="square" lIns="90000" tIns="45000" rIns="90000" bIns="45000" numCol="1"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altLang="fr-FR" sz="1800" b="0" i="0" u="none" strike="noStrike" kern="0" cap="none" spc="0" normalizeH="0" baseline="0" noProof="0" smtClean="0">
                  <a:ln>
                    <a:noFill/>
                  </a:ln>
                  <a:solidFill>
                    <a:prstClr val="black"/>
                  </a:solidFill>
                  <a:effectLst/>
                  <a:uLnTx/>
                  <a:uFillTx/>
                  <a:cs typeface="Arial" pitchFamily="34" charset="0"/>
                </a:endParaRPr>
              </a:p>
            </p:txBody>
          </p:sp>
          <p:sp>
            <p:nvSpPr>
              <p:cNvPr id="61" name="Forme libre 27"/>
              <p:cNvSpPr>
                <a:spLocks/>
              </p:cNvSpPr>
              <p:nvPr/>
            </p:nvSpPr>
            <p:spPr bwMode="auto">
              <a:xfrm>
                <a:off x="1260475" y="3324225"/>
                <a:ext cx="71438" cy="44450"/>
              </a:xfrm>
              <a:custGeom>
                <a:avLst/>
                <a:gdLst>
                  <a:gd name="T0" fmla="*/ 36000 w 201"/>
                  <a:gd name="T1" fmla="*/ 0 h 127"/>
                  <a:gd name="T2" fmla="*/ 0 w 201"/>
                  <a:gd name="T3" fmla="*/ 22680 h 127"/>
                  <a:gd name="T4" fmla="*/ 36000 w 201"/>
                  <a:gd name="T5" fmla="*/ 45360 h 127"/>
                  <a:gd name="T6" fmla="*/ 72000 w 201"/>
                  <a:gd name="T7" fmla="*/ 22680 h 127"/>
                  <a:gd name="T8" fmla="*/ 17694720 60000 65536"/>
                  <a:gd name="T9" fmla="*/ 11796480 60000 65536"/>
                  <a:gd name="T10" fmla="*/ 5898240 60000 65536"/>
                  <a:gd name="T11" fmla="*/ 0 60000 65536"/>
                  <a:gd name="T12" fmla="*/ 0 w 201"/>
                  <a:gd name="T13" fmla="*/ 0 h 127"/>
                  <a:gd name="T14" fmla="*/ 201 w 201"/>
                  <a:gd name="T15" fmla="*/ 127 h 127"/>
                </a:gdLst>
                <a:ahLst/>
                <a:cxnLst>
                  <a:cxn ang="T8">
                    <a:pos x="T0" y="T1"/>
                  </a:cxn>
                  <a:cxn ang="T9">
                    <a:pos x="T2" y="T3"/>
                  </a:cxn>
                  <a:cxn ang="T10">
                    <a:pos x="T4" y="T5"/>
                  </a:cxn>
                  <a:cxn ang="T11">
                    <a:pos x="T6" y="T7"/>
                  </a:cxn>
                </a:cxnLst>
                <a:rect l="T12" t="T13" r="T14" b="T15"/>
                <a:pathLst>
                  <a:path w="201" h="127">
                    <a:moveTo>
                      <a:pt x="55" y="0"/>
                    </a:moveTo>
                    <a:lnTo>
                      <a:pt x="0" y="17"/>
                    </a:lnTo>
                    <a:lnTo>
                      <a:pt x="122" y="127"/>
                    </a:lnTo>
                    <a:lnTo>
                      <a:pt x="201" y="93"/>
                    </a:lnTo>
                    <a:lnTo>
                      <a:pt x="55" y="0"/>
                    </a:lnTo>
                    <a:close/>
                  </a:path>
                </a:pathLst>
              </a:custGeom>
              <a:grpFill/>
              <a:ln w="3175">
                <a:solidFill>
                  <a:sysClr val="window" lastClr="FFFFFF">
                    <a:lumMod val="85000"/>
                  </a:sysClr>
                </a:solidFill>
                <a:miter lim="800000"/>
                <a:headEnd/>
                <a:tailEnd/>
              </a:ln>
            </p:spPr>
            <p:txBody>
              <a:bodyPr vert="horz" wrap="square" lIns="90000" tIns="45000" rIns="90000" bIns="45000" numCol="1"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altLang="fr-FR" sz="1800" b="0" i="0" u="none" strike="noStrike" kern="0" cap="none" spc="0" normalizeH="0" baseline="0" noProof="0" smtClean="0">
                  <a:ln>
                    <a:noFill/>
                  </a:ln>
                  <a:solidFill>
                    <a:prstClr val="black"/>
                  </a:solidFill>
                  <a:effectLst/>
                  <a:uLnTx/>
                  <a:uFillTx/>
                  <a:cs typeface="Arial" pitchFamily="34" charset="0"/>
                </a:endParaRPr>
              </a:p>
            </p:txBody>
          </p:sp>
          <p:sp>
            <p:nvSpPr>
              <p:cNvPr id="62" name="Forme libre 28"/>
              <p:cNvSpPr>
                <a:spLocks/>
              </p:cNvSpPr>
              <p:nvPr/>
            </p:nvSpPr>
            <p:spPr bwMode="auto">
              <a:xfrm>
                <a:off x="1260475" y="3324225"/>
                <a:ext cx="71438" cy="44450"/>
              </a:xfrm>
              <a:custGeom>
                <a:avLst/>
                <a:gdLst>
                  <a:gd name="T0" fmla="*/ 36000 w 201"/>
                  <a:gd name="T1" fmla="*/ 0 h 127"/>
                  <a:gd name="T2" fmla="*/ 0 w 201"/>
                  <a:gd name="T3" fmla="*/ 22680 h 127"/>
                  <a:gd name="T4" fmla="*/ 36000 w 201"/>
                  <a:gd name="T5" fmla="*/ 45360 h 127"/>
                  <a:gd name="T6" fmla="*/ 72000 w 201"/>
                  <a:gd name="T7" fmla="*/ 22680 h 127"/>
                  <a:gd name="T8" fmla="*/ 17694720 60000 65536"/>
                  <a:gd name="T9" fmla="*/ 11796480 60000 65536"/>
                  <a:gd name="T10" fmla="*/ 5898240 60000 65536"/>
                  <a:gd name="T11" fmla="*/ 0 60000 65536"/>
                  <a:gd name="T12" fmla="*/ 0 w 201"/>
                  <a:gd name="T13" fmla="*/ 0 h 127"/>
                  <a:gd name="T14" fmla="*/ 201 w 201"/>
                  <a:gd name="T15" fmla="*/ 127 h 127"/>
                </a:gdLst>
                <a:ahLst/>
                <a:cxnLst>
                  <a:cxn ang="T8">
                    <a:pos x="T0" y="T1"/>
                  </a:cxn>
                  <a:cxn ang="T9">
                    <a:pos x="T2" y="T3"/>
                  </a:cxn>
                  <a:cxn ang="T10">
                    <a:pos x="T4" y="T5"/>
                  </a:cxn>
                  <a:cxn ang="T11">
                    <a:pos x="T6" y="T7"/>
                  </a:cxn>
                </a:cxnLst>
                <a:rect l="T12" t="T13" r="T14" b="T15"/>
                <a:pathLst>
                  <a:path w="201" h="127">
                    <a:moveTo>
                      <a:pt x="55" y="0"/>
                    </a:moveTo>
                    <a:lnTo>
                      <a:pt x="0" y="17"/>
                    </a:lnTo>
                    <a:lnTo>
                      <a:pt x="122" y="127"/>
                    </a:lnTo>
                    <a:lnTo>
                      <a:pt x="201" y="93"/>
                    </a:lnTo>
                    <a:lnTo>
                      <a:pt x="55" y="0"/>
                    </a:lnTo>
                    <a:close/>
                  </a:path>
                </a:pathLst>
              </a:custGeom>
              <a:grpFill/>
              <a:ln w="3175">
                <a:solidFill>
                  <a:sysClr val="window" lastClr="FFFFFF">
                    <a:lumMod val="85000"/>
                  </a:sysClr>
                </a:solidFill>
                <a:miter lim="800000"/>
                <a:headEnd/>
                <a:tailEnd/>
              </a:ln>
            </p:spPr>
            <p:txBody>
              <a:bodyPr vert="horz" wrap="square" lIns="90000" tIns="45000" rIns="90000" bIns="45000" numCol="1"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altLang="fr-FR" sz="1800" b="0" i="0" u="none" strike="noStrike" kern="0" cap="none" spc="0" normalizeH="0" baseline="0" noProof="0" smtClean="0">
                  <a:ln>
                    <a:noFill/>
                  </a:ln>
                  <a:solidFill>
                    <a:prstClr val="black"/>
                  </a:solidFill>
                  <a:effectLst/>
                  <a:uLnTx/>
                  <a:uFillTx/>
                  <a:cs typeface="Arial" pitchFamily="34" charset="0"/>
                </a:endParaRPr>
              </a:p>
            </p:txBody>
          </p:sp>
          <p:sp>
            <p:nvSpPr>
              <p:cNvPr id="63" name="Forme libre 29"/>
              <p:cNvSpPr>
                <a:spLocks/>
              </p:cNvSpPr>
              <p:nvPr/>
            </p:nvSpPr>
            <p:spPr bwMode="auto">
              <a:xfrm>
                <a:off x="1282700" y="3448050"/>
                <a:ext cx="76200" cy="134938"/>
              </a:xfrm>
              <a:custGeom>
                <a:avLst/>
                <a:gdLst>
                  <a:gd name="T0" fmla="*/ 37980 w 212"/>
                  <a:gd name="T1" fmla="*/ 0 h 377"/>
                  <a:gd name="T2" fmla="*/ 0 w 212"/>
                  <a:gd name="T3" fmla="*/ 67680 h 377"/>
                  <a:gd name="T4" fmla="*/ 37980 w 212"/>
                  <a:gd name="T5" fmla="*/ 135360 h 377"/>
                  <a:gd name="T6" fmla="*/ 75960 w 212"/>
                  <a:gd name="T7" fmla="*/ 67680 h 377"/>
                  <a:gd name="T8" fmla="*/ 17694720 60000 65536"/>
                  <a:gd name="T9" fmla="*/ 11796480 60000 65536"/>
                  <a:gd name="T10" fmla="*/ 5898240 60000 65536"/>
                  <a:gd name="T11" fmla="*/ 0 60000 65536"/>
                  <a:gd name="T12" fmla="*/ 0 w 212"/>
                  <a:gd name="T13" fmla="*/ 0 h 377"/>
                  <a:gd name="T14" fmla="*/ 212 w 212"/>
                  <a:gd name="T15" fmla="*/ 377 h 377"/>
                </a:gdLst>
                <a:ahLst/>
                <a:cxnLst>
                  <a:cxn ang="T8">
                    <a:pos x="T0" y="T1"/>
                  </a:cxn>
                  <a:cxn ang="T9">
                    <a:pos x="T2" y="T3"/>
                  </a:cxn>
                  <a:cxn ang="T10">
                    <a:pos x="T4" y="T5"/>
                  </a:cxn>
                  <a:cxn ang="T11">
                    <a:pos x="T6" y="T7"/>
                  </a:cxn>
                </a:cxnLst>
                <a:rect l="T12" t="T13" r="T14" b="T15"/>
                <a:pathLst>
                  <a:path w="212" h="377">
                    <a:moveTo>
                      <a:pt x="212" y="293"/>
                    </a:moveTo>
                    <a:lnTo>
                      <a:pt x="186" y="93"/>
                    </a:lnTo>
                    <a:lnTo>
                      <a:pt x="48" y="0"/>
                    </a:lnTo>
                    <a:lnTo>
                      <a:pt x="0" y="76"/>
                    </a:lnTo>
                    <a:lnTo>
                      <a:pt x="175" y="377"/>
                    </a:lnTo>
                    <a:lnTo>
                      <a:pt x="212" y="293"/>
                    </a:lnTo>
                    <a:close/>
                  </a:path>
                </a:pathLst>
              </a:custGeom>
              <a:grpFill/>
              <a:ln w="3175">
                <a:solidFill>
                  <a:sysClr val="window" lastClr="FFFFFF">
                    <a:lumMod val="85000"/>
                  </a:sysClr>
                </a:solidFill>
                <a:miter lim="800000"/>
                <a:headEnd/>
                <a:tailEnd/>
              </a:ln>
            </p:spPr>
            <p:txBody>
              <a:bodyPr vert="horz" wrap="square" lIns="90000" tIns="45000" rIns="90000" bIns="45000" numCol="1"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altLang="fr-FR" sz="1800" b="0" i="0" u="none" strike="noStrike" kern="0" cap="none" spc="0" normalizeH="0" baseline="0" noProof="0" smtClean="0">
                  <a:ln>
                    <a:noFill/>
                  </a:ln>
                  <a:solidFill>
                    <a:prstClr val="black"/>
                  </a:solidFill>
                  <a:effectLst/>
                  <a:uLnTx/>
                  <a:uFillTx/>
                  <a:cs typeface="Arial" pitchFamily="34" charset="0"/>
                </a:endParaRPr>
              </a:p>
            </p:txBody>
          </p:sp>
          <p:sp>
            <p:nvSpPr>
              <p:cNvPr id="64" name="Forme libre 30"/>
              <p:cNvSpPr>
                <a:spLocks/>
              </p:cNvSpPr>
              <p:nvPr/>
            </p:nvSpPr>
            <p:spPr bwMode="auto">
              <a:xfrm>
                <a:off x="1282700" y="3448050"/>
                <a:ext cx="76200" cy="134938"/>
              </a:xfrm>
              <a:custGeom>
                <a:avLst/>
                <a:gdLst>
                  <a:gd name="T0" fmla="*/ 37980 w 212"/>
                  <a:gd name="T1" fmla="*/ 0 h 377"/>
                  <a:gd name="T2" fmla="*/ 0 w 212"/>
                  <a:gd name="T3" fmla="*/ 67680 h 377"/>
                  <a:gd name="T4" fmla="*/ 37980 w 212"/>
                  <a:gd name="T5" fmla="*/ 135360 h 377"/>
                  <a:gd name="T6" fmla="*/ 75960 w 212"/>
                  <a:gd name="T7" fmla="*/ 67680 h 377"/>
                  <a:gd name="T8" fmla="*/ 17694720 60000 65536"/>
                  <a:gd name="T9" fmla="*/ 11796480 60000 65536"/>
                  <a:gd name="T10" fmla="*/ 5898240 60000 65536"/>
                  <a:gd name="T11" fmla="*/ 0 60000 65536"/>
                  <a:gd name="T12" fmla="*/ 0 w 212"/>
                  <a:gd name="T13" fmla="*/ 0 h 377"/>
                  <a:gd name="T14" fmla="*/ 212 w 212"/>
                  <a:gd name="T15" fmla="*/ 377 h 377"/>
                </a:gdLst>
                <a:ahLst/>
                <a:cxnLst>
                  <a:cxn ang="T8">
                    <a:pos x="T0" y="T1"/>
                  </a:cxn>
                  <a:cxn ang="T9">
                    <a:pos x="T2" y="T3"/>
                  </a:cxn>
                  <a:cxn ang="T10">
                    <a:pos x="T4" y="T5"/>
                  </a:cxn>
                  <a:cxn ang="T11">
                    <a:pos x="T6" y="T7"/>
                  </a:cxn>
                </a:cxnLst>
                <a:rect l="T12" t="T13" r="T14" b="T15"/>
                <a:pathLst>
                  <a:path w="212" h="377">
                    <a:moveTo>
                      <a:pt x="212" y="293"/>
                    </a:moveTo>
                    <a:lnTo>
                      <a:pt x="186" y="93"/>
                    </a:lnTo>
                    <a:lnTo>
                      <a:pt x="48" y="0"/>
                    </a:lnTo>
                    <a:lnTo>
                      <a:pt x="0" y="76"/>
                    </a:lnTo>
                    <a:lnTo>
                      <a:pt x="175" y="377"/>
                    </a:lnTo>
                    <a:lnTo>
                      <a:pt x="212" y="293"/>
                    </a:lnTo>
                    <a:close/>
                  </a:path>
                </a:pathLst>
              </a:custGeom>
              <a:grpFill/>
              <a:ln w="3175">
                <a:solidFill>
                  <a:sysClr val="window" lastClr="FFFFFF">
                    <a:lumMod val="85000"/>
                  </a:sysClr>
                </a:solidFill>
                <a:miter lim="800000"/>
                <a:headEnd/>
                <a:tailEnd/>
              </a:ln>
            </p:spPr>
            <p:txBody>
              <a:bodyPr vert="horz" wrap="square" lIns="90000" tIns="45000" rIns="90000" bIns="45000" numCol="1"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altLang="fr-FR" sz="1800" b="0" i="0" u="none" strike="noStrike" kern="0" cap="none" spc="0" normalizeH="0" baseline="0" noProof="0" smtClean="0">
                  <a:ln>
                    <a:noFill/>
                  </a:ln>
                  <a:solidFill>
                    <a:prstClr val="black"/>
                  </a:solidFill>
                  <a:effectLst/>
                  <a:uLnTx/>
                  <a:uFillTx/>
                  <a:cs typeface="Arial" pitchFamily="34" charset="0"/>
                </a:endParaRPr>
              </a:p>
            </p:txBody>
          </p:sp>
          <p:sp>
            <p:nvSpPr>
              <p:cNvPr id="65" name="Forme libre 31"/>
              <p:cNvSpPr>
                <a:spLocks/>
              </p:cNvSpPr>
              <p:nvPr/>
            </p:nvSpPr>
            <p:spPr bwMode="auto">
              <a:xfrm>
                <a:off x="1668463" y="4076700"/>
                <a:ext cx="2251075" cy="1617663"/>
              </a:xfrm>
              <a:custGeom>
                <a:avLst/>
                <a:gdLst>
                  <a:gd name="T0" fmla="*/ 1125540 w 6254"/>
                  <a:gd name="T1" fmla="*/ 0 h 4495"/>
                  <a:gd name="T2" fmla="*/ 0 w 6254"/>
                  <a:gd name="T3" fmla="*/ 808920 h 4495"/>
                  <a:gd name="T4" fmla="*/ 1125540 w 6254"/>
                  <a:gd name="T5" fmla="*/ 1617840 h 4495"/>
                  <a:gd name="T6" fmla="*/ 2251080 w 6254"/>
                  <a:gd name="T7" fmla="*/ 808920 h 4495"/>
                  <a:gd name="T8" fmla="*/ 17694720 60000 65536"/>
                  <a:gd name="T9" fmla="*/ 11796480 60000 65536"/>
                  <a:gd name="T10" fmla="*/ 5898240 60000 65536"/>
                  <a:gd name="T11" fmla="*/ 0 60000 65536"/>
                  <a:gd name="T12" fmla="*/ 0 w 6254"/>
                  <a:gd name="T13" fmla="*/ 0 h 4495"/>
                  <a:gd name="T14" fmla="*/ 6254 w 6254"/>
                  <a:gd name="T15" fmla="*/ 4495 h 4495"/>
                </a:gdLst>
                <a:ahLst/>
                <a:cxnLst>
                  <a:cxn ang="T8">
                    <a:pos x="T0" y="T1"/>
                  </a:cxn>
                  <a:cxn ang="T9">
                    <a:pos x="T2" y="T3"/>
                  </a:cxn>
                  <a:cxn ang="T10">
                    <a:pos x="T4" y="T5"/>
                  </a:cxn>
                  <a:cxn ang="T11">
                    <a:pos x="T6" y="T7"/>
                  </a:cxn>
                </a:cxnLst>
                <a:rect l="T12" t="T13" r="T14" b="T15"/>
                <a:pathLst>
                  <a:path w="6254" h="4495">
                    <a:moveTo>
                      <a:pt x="180" y="1819"/>
                    </a:moveTo>
                    <a:lnTo>
                      <a:pt x="194" y="1990"/>
                    </a:lnTo>
                    <a:lnTo>
                      <a:pt x="81" y="2290"/>
                    </a:lnTo>
                    <a:lnTo>
                      <a:pt x="123" y="2362"/>
                    </a:lnTo>
                    <a:lnTo>
                      <a:pt x="300" y="2371"/>
                    </a:lnTo>
                    <a:lnTo>
                      <a:pt x="369" y="2530"/>
                    </a:lnTo>
                    <a:lnTo>
                      <a:pt x="328" y="2602"/>
                    </a:lnTo>
                    <a:lnTo>
                      <a:pt x="407" y="2604"/>
                    </a:lnTo>
                    <a:lnTo>
                      <a:pt x="420" y="2800"/>
                    </a:lnTo>
                    <a:lnTo>
                      <a:pt x="347" y="2838"/>
                    </a:lnTo>
                    <a:lnTo>
                      <a:pt x="369" y="2921"/>
                    </a:lnTo>
                    <a:lnTo>
                      <a:pt x="152" y="3170"/>
                    </a:lnTo>
                    <a:lnTo>
                      <a:pt x="162" y="3251"/>
                    </a:lnTo>
                    <a:lnTo>
                      <a:pt x="72" y="3271"/>
                    </a:lnTo>
                    <a:lnTo>
                      <a:pt x="30" y="3345"/>
                    </a:lnTo>
                    <a:lnTo>
                      <a:pt x="0" y="3581"/>
                    </a:lnTo>
                    <a:lnTo>
                      <a:pt x="0" y="3583"/>
                    </a:lnTo>
                    <a:lnTo>
                      <a:pt x="3" y="3581"/>
                    </a:lnTo>
                    <a:lnTo>
                      <a:pt x="310" y="3851"/>
                    </a:lnTo>
                    <a:lnTo>
                      <a:pt x="640" y="3805"/>
                    </a:lnTo>
                    <a:lnTo>
                      <a:pt x="707" y="3863"/>
                    </a:lnTo>
                    <a:lnTo>
                      <a:pt x="968" y="3858"/>
                    </a:lnTo>
                    <a:lnTo>
                      <a:pt x="1143" y="3869"/>
                    </a:lnTo>
                    <a:lnTo>
                      <a:pt x="1205" y="3809"/>
                    </a:lnTo>
                    <a:lnTo>
                      <a:pt x="1194" y="3632"/>
                    </a:lnTo>
                    <a:lnTo>
                      <a:pt x="1261" y="3597"/>
                    </a:lnTo>
                    <a:lnTo>
                      <a:pt x="1713" y="3729"/>
                    </a:lnTo>
                    <a:lnTo>
                      <a:pt x="1842" y="3847"/>
                    </a:lnTo>
                    <a:lnTo>
                      <a:pt x="2015" y="3837"/>
                    </a:lnTo>
                    <a:lnTo>
                      <a:pt x="2170" y="4040"/>
                    </a:lnTo>
                    <a:lnTo>
                      <a:pt x="2198" y="3960"/>
                    </a:lnTo>
                    <a:lnTo>
                      <a:pt x="2286" y="3957"/>
                    </a:lnTo>
                    <a:lnTo>
                      <a:pt x="2568" y="4091"/>
                    </a:lnTo>
                    <a:lnTo>
                      <a:pt x="2574" y="4093"/>
                    </a:lnTo>
                    <a:lnTo>
                      <a:pt x="2523" y="4223"/>
                    </a:lnTo>
                    <a:lnTo>
                      <a:pt x="2759" y="4295"/>
                    </a:lnTo>
                    <a:lnTo>
                      <a:pt x="2823" y="4449"/>
                    </a:lnTo>
                    <a:lnTo>
                      <a:pt x="2909" y="4454"/>
                    </a:lnTo>
                    <a:lnTo>
                      <a:pt x="3031" y="4345"/>
                    </a:lnTo>
                    <a:lnTo>
                      <a:pt x="3115" y="4341"/>
                    </a:lnTo>
                    <a:lnTo>
                      <a:pt x="3371" y="4398"/>
                    </a:lnTo>
                    <a:lnTo>
                      <a:pt x="3495" y="4495"/>
                    </a:lnTo>
                    <a:lnTo>
                      <a:pt x="3664" y="4482"/>
                    </a:lnTo>
                    <a:lnTo>
                      <a:pt x="3664" y="4403"/>
                    </a:lnTo>
                    <a:lnTo>
                      <a:pt x="3883" y="4288"/>
                    </a:lnTo>
                    <a:lnTo>
                      <a:pt x="4052" y="4258"/>
                    </a:lnTo>
                    <a:lnTo>
                      <a:pt x="4285" y="4322"/>
                    </a:lnTo>
                    <a:lnTo>
                      <a:pt x="4128" y="4126"/>
                    </a:lnTo>
                    <a:lnTo>
                      <a:pt x="4117" y="3652"/>
                    </a:lnTo>
                    <a:lnTo>
                      <a:pt x="4130" y="3385"/>
                    </a:lnTo>
                    <a:lnTo>
                      <a:pt x="4283" y="3098"/>
                    </a:lnTo>
                    <a:lnTo>
                      <a:pt x="4352" y="3024"/>
                    </a:lnTo>
                    <a:lnTo>
                      <a:pt x="4502" y="2914"/>
                    </a:lnTo>
                    <a:lnTo>
                      <a:pt x="4685" y="2914"/>
                    </a:lnTo>
                    <a:lnTo>
                      <a:pt x="4864" y="2717"/>
                    </a:lnTo>
                    <a:lnTo>
                      <a:pt x="5160" y="2503"/>
                    </a:lnTo>
                    <a:lnTo>
                      <a:pt x="5388" y="2440"/>
                    </a:lnTo>
                    <a:lnTo>
                      <a:pt x="5467" y="2572"/>
                    </a:lnTo>
                    <a:lnTo>
                      <a:pt x="5538" y="2590"/>
                    </a:lnTo>
                    <a:lnTo>
                      <a:pt x="5539" y="2586"/>
                    </a:lnTo>
                    <a:lnTo>
                      <a:pt x="5541" y="2588"/>
                    </a:lnTo>
                    <a:lnTo>
                      <a:pt x="5642" y="2426"/>
                    </a:lnTo>
                    <a:lnTo>
                      <a:pt x="5797" y="2380"/>
                    </a:lnTo>
                    <a:lnTo>
                      <a:pt x="5770" y="2309"/>
                    </a:lnTo>
                    <a:lnTo>
                      <a:pt x="5883" y="2179"/>
                    </a:lnTo>
                    <a:lnTo>
                      <a:pt x="5973" y="2202"/>
                    </a:lnTo>
                    <a:lnTo>
                      <a:pt x="6024" y="1916"/>
                    </a:lnTo>
                    <a:lnTo>
                      <a:pt x="6254" y="1671"/>
                    </a:lnTo>
                    <a:lnTo>
                      <a:pt x="6083" y="1498"/>
                    </a:lnTo>
                    <a:lnTo>
                      <a:pt x="6076" y="1350"/>
                    </a:lnTo>
                    <a:lnTo>
                      <a:pt x="6007" y="1230"/>
                    </a:lnTo>
                    <a:lnTo>
                      <a:pt x="5843" y="1138"/>
                    </a:lnTo>
                    <a:lnTo>
                      <a:pt x="5769" y="1136"/>
                    </a:lnTo>
                    <a:lnTo>
                      <a:pt x="5700" y="1198"/>
                    </a:lnTo>
                    <a:lnTo>
                      <a:pt x="5696" y="1111"/>
                    </a:lnTo>
                    <a:lnTo>
                      <a:pt x="5508" y="1231"/>
                    </a:lnTo>
                    <a:lnTo>
                      <a:pt x="5296" y="1097"/>
                    </a:lnTo>
                    <a:lnTo>
                      <a:pt x="5107" y="711"/>
                    </a:lnTo>
                    <a:lnTo>
                      <a:pt x="5052" y="467"/>
                    </a:lnTo>
                    <a:lnTo>
                      <a:pt x="4809" y="259"/>
                    </a:lnTo>
                    <a:lnTo>
                      <a:pt x="4731" y="252"/>
                    </a:lnTo>
                    <a:lnTo>
                      <a:pt x="4726" y="330"/>
                    </a:lnTo>
                    <a:lnTo>
                      <a:pt x="4555" y="295"/>
                    </a:lnTo>
                    <a:lnTo>
                      <a:pt x="4514" y="141"/>
                    </a:lnTo>
                    <a:lnTo>
                      <a:pt x="4453" y="99"/>
                    </a:lnTo>
                    <a:lnTo>
                      <a:pt x="4243" y="277"/>
                    </a:lnTo>
                    <a:lnTo>
                      <a:pt x="4197" y="215"/>
                    </a:lnTo>
                    <a:lnTo>
                      <a:pt x="4012" y="646"/>
                    </a:lnTo>
                    <a:lnTo>
                      <a:pt x="4010" y="646"/>
                    </a:lnTo>
                    <a:lnTo>
                      <a:pt x="3937" y="506"/>
                    </a:lnTo>
                    <a:lnTo>
                      <a:pt x="3953" y="425"/>
                    </a:lnTo>
                    <a:lnTo>
                      <a:pt x="3886" y="383"/>
                    </a:lnTo>
                    <a:lnTo>
                      <a:pt x="3851" y="270"/>
                    </a:lnTo>
                    <a:lnTo>
                      <a:pt x="3713" y="159"/>
                    </a:lnTo>
                    <a:lnTo>
                      <a:pt x="3586" y="275"/>
                    </a:lnTo>
                    <a:lnTo>
                      <a:pt x="3503" y="519"/>
                    </a:lnTo>
                    <a:lnTo>
                      <a:pt x="3399" y="653"/>
                    </a:lnTo>
                    <a:lnTo>
                      <a:pt x="3228" y="609"/>
                    </a:lnTo>
                    <a:lnTo>
                      <a:pt x="3089" y="699"/>
                    </a:lnTo>
                    <a:lnTo>
                      <a:pt x="3002" y="561"/>
                    </a:lnTo>
                    <a:lnTo>
                      <a:pt x="3048" y="406"/>
                    </a:lnTo>
                    <a:lnTo>
                      <a:pt x="2944" y="243"/>
                    </a:lnTo>
                    <a:lnTo>
                      <a:pt x="2921" y="97"/>
                    </a:lnTo>
                    <a:lnTo>
                      <a:pt x="2736" y="92"/>
                    </a:lnTo>
                    <a:lnTo>
                      <a:pt x="2597" y="164"/>
                    </a:lnTo>
                    <a:lnTo>
                      <a:pt x="2413" y="0"/>
                    </a:lnTo>
                    <a:lnTo>
                      <a:pt x="2194" y="19"/>
                    </a:lnTo>
                    <a:lnTo>
                      <a:pt x="2177" y="155"/>
                    </a:lnTo>
                    <a:lnTo>
                      <a:pt x="2138" y="300"/>
                    </a:lnTo>
                    <a:lnTo>
                      <a:pt x="2016" y="386"/>
                    </a:lnTo>
                    <a:lnTo>
                      <a:pt x="2032" y="482"/>
                    </a:lnTo>
                    <a:lnTo>
                      <a:pt x="1872" y="577"/>
                    </a:lnTo>
                    <a:lnTo>
                      <a:pt x="1743" y="750"/>
                    </a:lnTo>
                    <a:lnTo>
                      <a:pt x="1653" y="834"/>
                    </a:lnTo>
                    <a:lnTo>
                      <a:pt x="1725" y="1080"/>
                    </a:lnTo>
                    <a:lnTo>
                      <a:pt x="1522" y="1134"/>
                    </a:lnTo>
                    <a:lnTo>
                      <a:pt x="1521" y="1212"/>
                    </a:lnTo>
                    <a:lnTo>
                      <a:pt x="1588" y="1249"/>
                    </a:lnTo>
                    <a:lnTo>
                      <a:pt x="1468" y="1397"/>
                    </a:lnTo>
                    <a:lnTo>
                      <a:pt x="1503" y="1473"/>
                    </a:lnTo>
                    <a:lnTo>
                      <a:pt x="1427" y="1466"/>
                    </a:lnTo>
                    <a:lnTo>
                      <a:pt x="1330" y="1593"/>
                    </a:lnTo>
                    <a:lnTo>
                      <a:pt x="1258" y="1630"/>
                    </a:lnTo>
                    <a:lnTo>
                      <a:pt x="1027" y="1602"/>
                    </a:lnTo>
                    <a:lnTo>
                      <a:pt x="891" y="1679"/>
                    </a:lnTo>
                    <a:lnTo>
                      <a:pt x="665" y="1662"/>
                    </a:lnTo>
                    <a:lnTo>
                      <a:pt x="630" y="1727"/>
                    </a:lnTo>
                    <a:lnTo>
                      <a:pt x="527" y="1709"/>
                    </a:lnTo>
                    <a:lnTo>
                      <a:pt x="519" y="1791"/>
                    </a:lnTo>
                    <a:lnTo>
                      <a:pt x="451" y="1826"/>
                    </a:lnTo>
                    <a:lnTo>
                      <a:pt x="434" y="1745"/>
                    </a:lnTo>
                    <a:lnTo>
                      <a:pt x="180" y="1819"/>
                    </a:lnTo>
                    <a:close/>
                  </a:path>
                </a:pathLst>
              </a:custGeom>
              <a:grpFill/>
              <a:ln w="3175">
                <a:solidFill>
                  <a:sysClr val="window" lastClr="FFFFFF">
                    <a:lumMod val="85000"/>
                  </a:sysClr>
                </a:solidFill>
                <a:miter lim="800000"/>
                <a:headEnd/>
                <a:tailEnd/>
              </a:ln>
            </p:spPr>
            <p:txBody>
              <a:bodyPr vert="horz" wrap="square" lIns="90000" tIns="45000" rIns="90000" bIns="45000" numCol="1"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altLang="fr-FR" sz="1800" b="0" i="0" u="none" strike="noStrike" kern="0" cap="none" spc="0" normalizeH="0" baseline="0" noProof="0" smtClean="0">
                  <a:ln>
                    <a:noFill/>
                  </a:ln>
                  <a:solidFill>
                    <a:prstClr val="black"/>
                  </a:solidFill>
                  <a:effectLst/>
                  <a:uLnTx/>
                  <a:uFillTx/>
                  <a:cs typeface="Arial" pitchFamily="34" charset="0"/>
                </a:endParaRPr>
              </a:p>
            </p:txBody>
          </p:sp>
          <p:sp>
            <p:nvSpPr>
              <p:cNvPr id="66" name="Forme libre 32"/>
              <p:cNvSpPr>
                <a:spLocks/>
              </p:cNvSpPr>
              <p:nvPr/>
            </p:nvSpPr>
            <p:spPr bwMode="auto">
              <a:xfrm>
                <a:off x="1668463" y="4076700"/>
                <a:ext cx="2251075" cy="1617663"/>
              </a:xfrm>
              <a:custGeom>
                <a:avLst/>
                <a:gdLst>
                  <a:gd name="T0" fmla="*/ 1125540 w 6254"/>
                  <a:gd name="T1" fmla="*/ 0 h 4495"/>
                  <a:gd name="T2" fmla="*/ 0 w 6254"/>
                  <a:gd name="T3" fmla="*/ 808920 h 4495"/>
                  <a:gd name="T4" fmla="*/ 1125540 w 6254"/>
                  <a:gd name="T5" fmla="*/ 1617840 h 4495"/>
                  <a:gd name="T6" fmla="*/ 2251080 w 6254"/>
                  <a:gd name="T7" fmla="*/ 808920 h 4495"/>
                  <a:gd name="T8" fmla="*/ 17694720 60000 65536"/>
                  <a:gd name="T9" fmla="*/ 11796480 60000 65536"/>
                  <a:gd name="T10" fmla="*/ 5898240 60000 65536"/>
                  <a:gd name="T11" fmla="*/ 0 60000 65536"/>
                  <a:gd name="T12" fmla="*/ 0 w 6254"/>
                  <a:gd name="T13" fmla="*/ 0 h 4495"/>
                  <a:gd name="T14" fmla="*/ 6254 w 6254"/>
                  <a:gd name="T15" fmla="*/ 4495 h 4495"/>
                </a:gdLst>
                <a:ahLst/>
                <a:cxnLst>
                  <a:cxn ang="T8">
                    <a:pos x="T0" y="T1"/>
                  </a:cxn>
                  <a:cxn ang="T9">
                    <a:pos x="T2" y="T3"/>
                  </a:cxn>
                  <a:cxn ang="T10">
                    <a:pos x="T4" y="T5"/>
                  </a:cxn>
                  <a:cxn ang="T11">
                    <a:pos x="T6" y="T7"/>
                  </a:cxn>
                </a:cxnLst>
                <a:rect l="T12" t="T13" r="T14" b="T15"/>
                <a:pathLst>
                  <a:path w="6254" h="4495">
                    <a:moveTo>
                      <a:pt x="180" y="1819"/>
                    </a:moveTo>
                    <a:lnTo>
                      <a:pt x="194" y="1990"/>
                    </a:lnTo>
                    <a:lnTo>
                      <a:pt x="81" y="2290"/>
                    </a:lnTo>
                    <a:lnTo>
                      <a:pt x="123" y="2362"/>
                    </a:lnTo>
                    <a:lnTo>
                      <a:pt x="300" y="2371"/>
                    </a:lnTo>
                    <a:lnTo>
                      <a:pt x="369" y="2530"/>
                    </a:lnTo>
                    <a:lnTo>
                      <a:pt x="328" y="2602"/>
                    </a:lnTo>
                    <a:lnTo>
                      <a:pt x="407" y="2604"/>
                    </a:lnTo>
                    <a:lnTo>
                      <a:pt x="420" y="2800"/>
                    </a:lnTo>
                    <a:lnTo>
                      <a:pt x="347" y="2838"/>
                    </a:lnTo>
                    <a:lnTo>
                      <a:pt x="369" y="2921"/>
                    </a:lnTo>
                    <a:lnTo>
                      <a:pt x="152" y="3170"/>
                    </a:lnTo>
                    <a:lnTo>
                      <a:pt x="162" y="3251"/>
                    </a:lnTo>
                    <a:lnTo>
                      <a:pt x="72" y="3271"/>
                    </a:lnTo>
                    <a:lnTo>
                      <a:pt x="30" y="3345"/>
                    </a:lnTo>
                    <a:lnTo>
                      <a:pt x="0" y="3581"/>
                    </a:lnTo>
                    <a:lnTo>
                      <a:pt x="0" y="3583"/>
                    </a:lnTo>
                    <a:lnTo>
                      <a:pt x="3" y="3581"/>
                    </a:lnTo>
                    <a:lnTo>
                      <a:pt x="310" y="3851"/>
                    </a:lnTo>
                    <a:lnTo>
                      <a:pt x="640" y="3805"/>
                    </a:lnTo>
                    <a:lnTo>
                      <a:pt x="707" y="3863"/>
                    </a:lnTo>
                    <a:lnTo>
                      <a:pt x="968" y="3858"/>
                    </a:lnTo>
                    <a:lnTo>
                      <a:pt x="1143" y="3869"/>
                    </a:lnTo>
                    <a:lnTo>
                      <a:pt x="1205" y="3809"/>
                    </a:lnTo>
                    <a:lnTo>
                      <a:pt x="1194" y="3632"/>
                    </a:lnTo>
                    <a:lnTo>
                      <a:pt x="1261" y="3597"/>
                    </a:lnTo>
                    <a:lnTo>
                      <a:pt x="1713" y="3729"/>
                    </a:lnTo>
                    <a:lnTo>
                      <a:pt x="1842" y="3847"/>
                    </a:lnTo>
                    <a:lnTo>
                      <a:pt x="2015" y="3837"/>
                    </a:lnTo>
                    <a:lnTo>
                      <a:pt x="2170" y="4040"/>
                    </a:lnTo>
                    <a:lnTo>
                      <a:pt x="2198" y="3960"/>
                    </a:lnTo>
                    <a:lnTo>
                      <a:pt x="2286" y="3957"/>
                    </a:lnTo>
                    <a:lnTo>
                      <a:pt x="2568" y="4091"/>
                    </a:lnTo>
                    <a:lnTo>
                      <a:pt x="2574" y="4093"/>
                    </a:lnTo>
                    <a:lnTo>
                      <a:pt x="2523" y="4223"/>
                    </a:lnTo>
                    <a:lnTo>
                      <a:pt x="2759" y="4295"/>
                    </a:lnTo>
                    <a:lnTo>
                      <a:pt x="2823" y="4449"/>
                    </a:lnTo>
                    <a:lnTo>
                      <a:pt x="2909" y="4454"/>
                    </a:lnTo>
                    <a:lnTo>
                      <a:pt x="3031" y="4345"/>
                    </a:lnTo>
                    <a:lnTo>
                      <a:pt x="3115" y="4341"/>
                    </a:lnTo>
                    <a:lnTo>
                      <a:pt x="3371" y="4398"/>
                    </a:lnTo>
                    <a:lnTo>
                      <a:pt x="3495" y="4495"/>
                    </a:lnTo>
                    <a:lnTo>
                      <a:pt x="3664" y="4482"/>
                    </a:lnTo>
                    <a:lnTo>
                      <a:pt x="3664" y="4403"/>
                    </a:lnTo>
                    <a:lnTo>
                      <a:pt x="3883" y="4288"/>
                    </a:lnTo>
                    <a:lnTo>
                      <a:pt x="4052" y="4258"/>
                    </a:lnTo>
                    <a:lnTo>
                      <a:pt x="4285" y="4322"/>
                    </a:lnTo>
                    <a:lnTo>
                      <a:pt x="4128" y="4126"/>
                    </a:lnTo>
                    <a:lnTo>
                      <a:pt x="4117" y="3652"/>
                    </a:lnTo>
                    <a:lnTo>
                      <a:pt x="4130" y="3385"/>
                    </a:lnTo>
                    <a:lnTo>
                      <a:pt x="4283" y="3098"/>
                    </a:lnTo>
                    <a:lnTo>
                      <a:pt x="4352" y="3024"/>
                    </a:lnTo>
                    <a:lnTo>
                      <a:pt x="4502" y="2914"/>
                    </a:lnTo>
                    <a:lnTo>
                      <a:pt x="4685" y="2914"/>
                    </a:lnTo>
                    <a:lnTo>
                      <a:pt x="4864" y="2717"/>
                    </a:lnTo>
                    <a:lnTo>
                      <a:pt x="5160" y="2503"/>
                    </a:lnTo>
                    <a:lnTo>
                      <a:pt x="5388" y="2440"/>
                    </a:lnTo>
                    <a:lnTo>
                      <a:pt x="5467" y="2572"/>
                    </a:lnTo>
                    <a:lnTo>
                      <a:pt x="5538" y="2590"/>
                    </a:lnTo>
                    <a:lnTo>
                      <a:pt x="5539" y="2586"/>
                    </a:lnTo>
                    <a:lnTo>
                      <a:pt x="5541" y="2588"/>
                    </a:lnTo>
                    <a:lnTo>
                      <a:pt x="5642" y="2426"/>
                    </a:lnTo>
                    <a:lnTo>
                      <a:pt x="5797" y="2380"/>
                    </a:lnTo>
                    <a:lnTo>
                      <a:pt x="5770" y="2309"/>
                    </a:lnTo>
                    <a:lnTo>
                      <a:pt x="5883" y="2179"/>
                    </a:lnTo>
                    <a:lnTo>
                      <a:pt x="5973" y="2202"/>
                    </a:lnTo>
                    <a:lnTo>
                      <a:pt x="6024" y="1916"/>
                    </a:lnTo>
                    <a:lnTo>
                      <a:pt x="6254" y="1671"/>
                    </a:lnTo>
                    <a:lnTo>
                      <a:pt x="6083" y="1498"/>
                    </a:lnTo>
                    <a:lnTo>
                      <a:pt x="6076" y="1350"/>
                    </a:lnTo>
                    <a:lnTo>
                      <a:pt x="6007" y="1230"/>
                    </a:lnTo>
                    <a:lnTo>
                      <a:pt x="5843" y="1138"/>
                    </a:lnTo>
                    <a:lnTo>
                      <a:pt x="5769" y="1136"/>
                    </a:lnTo>
                    <a:lnTo>
                      <a:pt x="5700" y="1198"/>
                    </a:lnTo>
                    <a:lnTo>
                      <a:pt x="5696" y="1111"/>
                    </a:lnTo>
                    <a:lnTo>
                      <a:pt x="5508" y="1231"/>
                    </a:lnTo>
                    <a:lnTo>
                      <a:pt x="5296" y="1097"/>
                    </a:lnTo>
                    <a:lnTo>
                      <a:pt x="5107" y="711"/>
                    </a:lnTo>
                    <a:lnTo>
                      <a:pt x="5052" y="467"/>
                    </a:lnTo>
                    <a:lnTo>
                      <a:pt x="4809" y="259"/>
                    </a:lnTo>
                    <a:lnTo>
                      <a:pt x="4731" y="252"/>
                    </a:lnTo>
                    <a:lnTo>
                      <a:pt x="4726" y="330"/>
                    </a:lnTo>
                    <a:lnTo>
                      <a:pt x="4555" y="295"/>
                    </a:lnTo>
                    <a:lnTo>
                      <a:pt x="4514" y="141"/>
                    </a:lnTo>
                    <a:lnTo>
                      <a:pt x="4453" y="99"/>
                    </a:lnTo>
                    <a:lnTo>
                      <a:pt x="4243" y="277"/>
                    </a:lnTo>
                    <a:lnTo>
                      <a:pt x="4197" y="215"/>
                    </a:lnTo>
                    <a:lnTo>
                      <a:pt x="4012" y="646"/>
                    </a:lnTo>
                    <a:lnTo>
                      <a:pt x="4010" y="646"/>
                    </a:lnTo>
                    <a:lnTo>
                      <a:pt x="3937" y="506"/>
                    </a:lnTo>
                    <a:lnTo>
                      <a:pt x="3953" y="425"/>
                    </a:lnTo>
                    <a:lnTo>
                      <a:pt x="3886" y="383"/>
                    </a:lnTo>
                    <a:lnTo>
                      <a:pt x="3851" y="270"/>
                    </a:lnTo>
                    <a:lnTo>
                      <a:pt x="3713" y="159"/>
                    </a:lnTo>
                    <a:lnTo>
                      <a:pt x="3586" y="275"/>
                    </a:lnTo>
                    <a:lnTo>
                      <a:pt x="3503" y="519"/>
                    </a:lnTo>
                    <a:lnTo>
                      <a:pt x="3399" y="653"/>
                    </a:lnTo>
                    <a:lnTo>
                      <a:pt x="3228" y="609"/>
                    </a:lnTo>
                    <a:lnTo>
                      <a:pt x="3089" y="699"/>
                    </a:lnTo>
                    <a:lnTo>
                      <a:pt x="3002" y="561"/>
                    </a:lnTo>
                    <a:lnTo>
                      <a:pt x="3048" y="406"/>
                    </a:lnTo>
                    <a:lnTo>
                      <a:pt x="2944" y="243"/>
                    </a:lnTo>
                    <a:lnTo>
                      <a:pt x="2921" y="97"/>
                    </a:lnTo>
                    <a:lnTo>
                      <a:pt x="2736" y="92"/>
                    </a:lnTo>
                    <a:lnTo>
                      <a:pt x="2597" y="164"/>
                    </a:lnTo>
                    <a:lnTo>
                      <a:pt x="2413" y="0"/>
                    </a:lnTo>
                    <a:lnTo>
                      <a:pt x="2194" y="19"/>
                    </a:lnTo>
                    <a:lnTo>
                      <a:pt x="2177" y="155"/>
                    </a:lnTo>
                    <a:lnTo>
                      <a:pt x="2138" y="300"/>
                    </a:lnTo>
                    <a:lnTo>
                      <a:pt x="2016" y="386"/>
                    </a:lnTo>
                    <a:lnTo>
                      <a:pt x="2032" y="482"/>
                    </a:lnTo>
                    <a:lnTo>
                      <a:pt x="1872" y="577"/>
                    </a:lnTo>
                    <a:lnTo>
                      <a:pt x="1743" y="750"/>
                    </a:lnTo>
                    <a:lnTo>
                      <a:pt x="1653" y="834"/>
                    </a:lnTo>
                    <a:lnTo>
                      <a:pt x="1725" y="1080"/>
                    </a:lnTo>
                    <a:lnTo>
                      <a:pt x="1522" y="1134"/>
                    </a:lnTo>
                    <a:lnTo>
                      <a:pt x="1521" y="1212"/>
                    </a:lnTo>
                    <a:lnTo>
                      <a:pt x="1588" y="1249"/>
                    </a:lnTo>
                    <a:lnTo>
                      <a:pt x="1468" y="1397"/>
                    </a:lnTo>
                    <a:lnTo>
                      <a:pt x="1503" y="1473"/>
                    </a:lnTo>
                    <a:lnTo>
                      <a:pt x="1427" y="1466"/>
                    </a:lnTo>
                    <a:lnTo>
                      <a:pt x="1330" y="1593"/>
                    </a:lnTo>
                    <a:lnTo>
                      <a:pt x="1258" y="1630"/>
                    </a:lnTo>
                    <a:lnTo>
                      <a:pt x="1027" y="1602"/>
                    </a:lnTo>
                    <a:lnTo>
                      <a:pt x="891" y="1679"/>
                    </a:lnTo>
                    <a:lnTo>
                      <a:pt x="665" y="1662"/>
                    </a:lnTo>
                    <a:lnTo>
                      <a:pt x="630" y="1727"/>
                    </a:lnTo>
                    <a:lnTo>
                      <a:pt x="527" y="1709"/>
                    </a:lnTo>
                    <a:lnTo>
                      <a:pt x="519" y="1791"/>
                    </a:lnTo>
                    <a:lnTo>
                      <a:pt x="451" y="1826"/>
                    </a:lnTo>
                    <a:lnTo>
                      <a:pt x="434" y="1745"/>
                    </a:lnTo>
                    <a:lnTo>
                      <a:pt x="180" y="1819"/>
                    </a:lnTo>
                    <a:close/>
                  </a:path>
                </a:pathLst>
              </a:custGeom>
              <a:grpFill/>
              <a:ln w="3175">
                <a:solidFill>
                  <a:sysClr val="window" lastClr="FFFFFF">
                    <a:lumMod val="85000"/>
                  </a:sysClr>
                </a:solidFill>
                <a:miter lim="800000"/>
                <a:headEnd/>
                <a:tailEnd/>
              </a:ln>
            </p:spPr>
            <p:txBody>
              <a:bodyPr vert="horz" wrap="square" lIns="90000" tIns="45000" rIns="90000" bIns="45000" numCol="1"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altLang="fr-FR" sz="1800" b="0" i="0" u="none" strike="noStrike" kern="0" cap="none" spc="0" normalizeH="0" baseline="0" noProof="0" smtClean="0">
                  <a:ln>
                    <a:noFill/>
                  </a:ln>
                  <a:solidFill>
                    <a:prstClr val="black"/>
                  </a:solidFill>
                  <a:effectLst/>
                  <a:uLnTx/>
                  <a:uFillTx/>
                  <a:cs typeface="Arial" pitchFamily="34" charset="0"/>
                </a:endParaRPr>
              </a:p>
            </p:txBody>
          </p:sp>
          <p:sp>
            <p:nvSpPr>
              <p:cNvPr id="67" name="Forme libre 33"/>
              <p:cNvSpPr>
                <a:spLocks/>
              </p:cNvSpPr>
              <p:nvPr/>
            </p:nvSpPr>
            <p:spPr bwMode="auto">
              <a:xfrm>
                <a:off x="2719388" y="3021013"/>
                <a:ext cx="2160587" cy="1577975"/>
              </a:xfrm>
              <a:custGeom>
                <a:avLst/>
                <a:gdLst>
                  <a:gd name="T0" fmla="*/ 1080540 w 6004"/>
                  <a:gd name="T1" fmla="*/ 0 h 4386"/>
                  <a:gd name="T2" fmla="*/ 0 w 6004"/>
                  <a:gd name="T3" fmla="*/ 789300 h 4386"/>
                  <a:gd name="T4" fmla="*/ 1080540 w 6004"/>
                  <a:gd name="T5" fmla="*/ 1578600 h 4386"/>
                  <a:gd name="T6" fmla="*/ 2161080 w 6004"/>
                  <a:gd name="T7" fmla="*/ 789300 h 4386"/>
                  <a:gd name="T8" fmla="*/ 17694720 60000 65536"/>
                  <a:gd name="T9" fmla="*/ 11796480 60000 65536"/>
                  <a:gd name="T10" fmla="*/ 5898240 60000 65536"/>
                  <a:gd name="T11" fmla="*/ 0 60000 65536"/>
                  <a:gd name="T12" fmla="*/ 0 w 6004"/>
                  <a:gd name="T13" fmla="*/ 0 h 4386"/>
                  <a:gd name="T14" fmla="*/ 6004 w 6004"/>
                  <a:gd name="T15" fmla="*/ 4386 h 4386"/>
                </a:gdLst>
                <a:ahLst/>
                <a:cxnLst>
                  <a:cxn ang="T8">
                    <a:pos x="T0" y="T1"/>
                  </a:cxn>
                  <a:cxn ang="T9">
                    <a:pos x="T2" y="T3"/>
                  </a:cxn>
                  <a:cxn ang="T10">
                    <a:pos x="T4" y="T5"/>
                  </a:cxn>
                  <a:cxn ang="T11">
                    <a:pos x="T6" y="T7"/>
                  </a:cxn>
                </a:cxnLst>
                <a:rect l="T12" t="T13" r="T14" b="T15"/>
                <a:pathLst>
                  <a:path w="6004" h="4386">
                    <a:moveTo>
                      <a:pt x="5538" y="752"/>
                    </a:moveTo>
                    <a:lnTo>
                      <a:pt x="5437" y="605"/>
                    </a:lnTo>
                    <a:lnTo>
                      <a:pt x="5450" y="528"/>
                    </a:lnTo>
                    <a:lnTo>
                      <a:pt x="5360" y="508"/>
                    </a:lnTo>
                    <a:lnTo>
                      <a:pt x="5132" y="526"/>
                    </a:lnTo>
                    <a:lnTo>
                      <a:pt x="4996" y="639"/>
                    </a:lnTo>
                    <a:lnTo>
                      <a:pt x="4903" y="600"/>
                    </a:lnTo>
                    <a:lnTo>
                      <a:pt x="4829" y="757"/>
                    </a:lnTo>
                    <a:lnTo>
                      <a:pt x="4892" y="840"/>
                    </a:lnTo>
                    <a:lnTo>
                      <a:pt x="4704" y="984"/>
                    </a:lnTo>
                    <a:lnTo>
                      <a:pt x="4513" y="1011"/>
                    </a:lnTo>
                    <a:lnTo>
                      <a:pt x="4527" y="872"/>
                    </a:lnTo>
                    <a:lnTo>
                      <a:pt x="4684" y="776"/>
                    </a:lnTo>
                    <a:lnTo>
                      <a:pt x="4712" y="589"/>
                    </a:lnTo>
                    <a:lnTo>
                      <a:pt x="4619" y="533"/>
                    </a:lnTo>
                    <a:lnTo>
                      <a:pt x="4619" y="535"/>
                    </a:lnTo>
                    <a:lnTo>
                      <a:pt x="4478" y="711"/>
                    </a:lnTo>
                    <a:lnTo>
                      <a:pt x="4331" y="799"/>
                    </a:lnTo>
                    <a:lnTo>
                      <a:pt x="4225" y="805"/>
                    </a:lnTo>
                    <a:lnTo>
                      <a:pt x="4213" y="730"/>
                    </a:lnTo>
                    <a:lnTo>
                      <a:pt x="4123" y="686"/>
                    </a:lnTo>
                    <a:lnTo>
                      <a:pt x="4014" y="803"/>
                    </a:lnTo>
                    <a:lnTo>
                      <a:pt x="3936" y="810"/>
                    </a:lnTo>
                    <a:lnTo>
                      <a:pt x="3933" y="727"/>
                    </a:lnTo>
                    <a:lnTo>
                      <a:pt x="3857" y="725"/>
                    </a:lnTo>
                    <a:lnTo>
                      <a:pt x="3740" y="519"/>
                    </a:lnTo>
                    <a:lnTo>
                      <a:pt x="3610" y="432"/>
                    </a:lnTo>
                    <a:lnTo>
                      <a:pt x="3463" y="466"/>
                    </a:lnTo>
                    <a:lnTo>
                      <a:pt x="3303" y="425"/>
                    </a:lnTo>
                    <a:lnTo>
                      <a:pt x="3144" y="990"/>
                    </a:lnTo>
                    <a:lnTo>
                      <a:pt x="2992" y="783"/>
                    </a:lnTo>
                    <a:lnTo>
                      <a:pt x="2948" y="847"/>
                    </a:lnTo>
                    <a:lnTo>
                      <a:pt x="2881" y="801"/>
                    </a:lnTo>
                    <a:lnTo>
                      <a:pt x="2821" y="849"/>
                    </a:lnTo>
                    <a:lnTo>
                      <a:pt x="2761" y="801"/>
                    </a:lnTo>
                    <a:lnTo>
                      <a:pt x="2698" y="852"/>
                    </a:lnTo>
                    <a:lnTo>
                      <a:pt x="2691" y="932"/>
                    </a:lnTo>
                    <a:lnTo>
                      <a:pt x="2535" y="1037"/>
                    </a:lnTo>
                    <a:lnTo>
                      <a:pt x="2481" y="979"/>
                    </a:lnTo>
                    <a:lnTo>
                      <a:pt x="2264" y="1020"/>
                    </a:lnTo>
                    <a:lnTo>
                      <a:pt x="2123" y="932"/>
                    </a:lnTo>
                    <a:lnTo>
                      <a:pt x="2124" y="850"/>
                    </a:lnTo>
                    <a:lnTo>
                      <a:pt x="2223" y="723"/>
                    </a:lnTo>
                    <a:lnTo>
                      <a:pt x="2237" y="573"/>
                    </a:lnTo>
                    <a:lnTo>
                      <a:pt x="2193" y="512"/>
                    </a:lnTo>
                    <a:lnTo>
                      <a:pt x="1980" y="432"/>
                    </a:lnTo>
                    <a:lnTo>
                      <a:pt x="1800" y="67"/>
                    </a:lnTo>
                    <a:lnTo>
                      <a:pt x="1639" y="229"/>
                    </a:lnTo>
                    <a:lnTo>
                      <a:pt x="1521" y="131"/>
                    </a:lnTo>
                    <a:lnTo>
                      <a:pt x="1445" y="175"/>
                    </a:lnTo>
                    <a:lnTo>
                      <a:pt x="1272" y="171"/>
                    </a:lnTo>
                    <a:lnTo>
                      <a:pt x="1115" y="0"/>
                    </a:lnTo>
                    <a:lnTo>
                      <a:pt x="1006" y="2"/>
                    </a:lnTo>
                    <a:lnTo>
                      <a:pt x="879" y="102"/>
                    </a:lnTo>
                    <a:lnTo>
                      <a:pt x="651" y="180"/>
                    </a:lnTo>
                    <a:lnTo>
                      <a:pt x="590" y="229"/>
                    </a:lnTo>
                    <a:lnTo>
                      <a:pt x="634" y="374"/>
                    </a:lnTo>
                    <a:lnTo>
                      <a:pt x="590" y="439"/>
                    </a:lnTo>
                    <a:lnTo>
                      <a:pt x="353" y="466"/>
                    </a:lnTo>
                    <a:lnTo>
                      <a:pt x="258" y="628"/>
                    </a:lnTo>
                    <a:lnTo>
                      <a:pt x="291" y="732"/>
                    </a:lnTo>
                    <a:lnTo>
                      <a:pt x="487" y="863"/>
                    </a:lnTo>
                    <a:lnTo>
                      <a:pt x="586" y="1090"/>
                    </a:lnTo>
                    <a:lnTo>
                      <a:pt x="574" y="1200"/>
                    </a:lnTo>
                    <a:lnTo>
                      <a:pt x="635" y="1381"/>
                    </a:lnTo>
                    <a:lnTo>
                      <a:pt x="381" y="1613"/>
                    </a:lnTo>
                    <a:lnTo>
                      <a:pt x="503" y="1761"/>
                    </a:lnTo>
                    <a:lnTo>
                      <a:pt x="535" y="1914"/>
                    </a:lnTo>
                    <a:lnTo>
                      <a:pt x="487" y="1978"/>
                    </a:lnTo>
                    <a:lnTo>
                      <a:pt x="542" y="2355"/>
                    </a:lnTo>
                    <a:lnTo>
                      <a:pt x="374" y="2302"/>
                    </a:lnTo>
                    <a:lnTo>
                      <a:pt x="355" y="2394"/>
                    </a:lnTo>
                    <a:lnTo>
                      <a:pt x="150" y="2652"/>
                    </a:lnTo>
                    <a:lnTo>
                      <a:pt x="200" y="2712"/>
                    </a:lnTo>
                    <a:lnTo>
                      <a:pt x="136" y="2764"/>
                    </a:lnTo>
                    <a:lnTo>
                      <a:pt x="129" y="2854"/>
                    </a:lnTo>
                    <a:lnTo>
                      <a:pt x="46" y="2886"/>
                    </a:lnTo>
                    <a:lnTo>
                      <a:pt x="87" y="2976"/>
                    </a:lnTo>
                    <a:lnTo>
                      <a:pt x="0" y="3029"/>
                    </a:lnTo>
                    <a:lnTo>
                      <a:pt x="23" y="3175"/>
                    </a:lnTo>
                    <a:lnTo>
                      <a:pt x="127" y="3338"/>
                    </a:lnTo>
                    <a:lnTo>
                      <a:pt x="81" y="3493"/>
                    </a:lnTo>
                    <a:lnTo>
                      <a:pt x="168" y="3631"/>
                    </a:lnTo>
                    <a:lnTo>
                      <a:pt x="307" y="3541"/>
                    </a:lnTo>
                    <a:lnTo>
                      <a:pt x="478" y="3585"/>
                    </a:lnTo>
                    <a:lnTo>
                      <a:pt x="582" y="3451"/>
                    </a:lnTo>
                    <a:lnTo>
                      <a:pt x="665" y="3207"/>
                    </a:lnTo>
                    <a:lnTo>
                      <a:pt x="792" y="3091"/>
                    </a:lnTo>
                    <a:lnTo>
                      <a:pt x="930" y="3202"/>
                    </a:lnTo>
                    <a:lnTo>
                      <a:pt x="965" y="3315"/>
                    </a:lnTo>
                    <a:lnTo>
                      <a:pt x="1032" y="3357"/>
                    </a:lnTo>
                    <a:lnTo>
                      <a:pt x="1016" y="3438"/>
                    </a:lnTo>
                    <a:lnTo>
                      <a:pt x="1089" y="3578"/>
                    </a:lnTo>
                    <a:lnTo>
                      <a:pt x="1091" y="3578"/>
                    </a:lnTo>
                    <a:lnTo>
                      <a:pt x="1276" y="3147"/>
                    </a:lnTo>
                    <a:lnTo>
                      <a:pt x="1322" y="3209"/>
                    </a:lnTo>
                    <a:lnTo>
                      <a:pt x="1532" y="3031"/>
                    </a:lnTo>
                    <a:lnTo>
                      <a:pt x="1593" y="3073"/>
                    </a:lnTo>
                    <a:lnTo>
                      <a:pt x="1634" y="3227"/>
                    </a:lnTo>
                    <a:lnTo>
                      <a:pt x="1805" y="3262"/>
                    </a:lnTo>
                    <a:lnTo>
                      <a:pt x="1810" y="3184"/>
                    </a:lnTo>
                    <a:lnTo>
                      <a:pt x="1888" y="3191"/>
                    </a:lnTo>
                    <a:lnTo>
                      <a:pt x="2131" y="3399"/>
                    </a:lnTo>
                    <a:lnTo>
                      <a:pt x="2186" y="3643"/>
                    </a:lnTo>
                    <a:lnTo>
                      <a:pt x="2375" y="4029"/>
                    </a:lnTo>
                    <a:lnTo>
                      <a:pt x="2587" y="4163"/>
                    </a:lnTo>
                    <a:lnTo>
                      <a:pt x="2775" y="4043"/>
                    </a:lnTo>
                    <a:lnTo>
                      <a:pt x="2779" y="4130"/>
                    </a:lnTo>
                    <a:lnTo>
                      <a:pt x="2848" y="4068"/>
                    </a:lnTo>
                    <a:lnTo>
                      <a:pt x="2922" y="4070"/>
                    </a:lnTo>
                    <a:lnTo>
                      <a:pt x="3086" y="4162"/>
                    </a:lnTo>
                    <a:lnTo>
                      <a:pt x="3084" y="4063"/>
                    </a:lnTo>
                    <a:lnTo>
                      <a:pt x="3241" y="4080"/>
                    </a:lnTo>
                    <a:lnTo>
                      <a:pt x="3336" y="4197"/>
                    </a:lnTo>
                    <a:lnTo>
                      <a:pt x="3571" y="4089"/>
                    </a:lnTo>
                    <a:lnTo>
                      <a:pt x="3636" y="4128"/>
                    </a:lnTo>
                    <a:lnTo>
                      <a:pt x="3705" y="4070"/>
                    </a:lnTo>
                    <a:lnTo>
                      <a:pt x="3719" y="4225"/>
                    </a:lnTo>
                    <a:lnTo>
                      <a:pt x="3970" y="4248"/>
                    </a:lnTo>
                    <a:lnTo>
                      <a:pt x="3971" y="4324"/>
                    </a:lnTo>
                    <a:lnTo>
                      <a:pt x="4113" y="4386"/>
                    </a:lnTo>
                    <a:lnTo>
                      <a:pt x="4227" y="4259"/>
                    </a:lnTo>
                    <a:lnTo>
                      <a:pt x="4319" y="4250"/>
                    </a:lnTo>
                    <a:lnTo>
                      <a:pt x="4324" y="4121"/>
                    </a:lnTo>
                    <a:lnTo>
                      <a:pt x="4053" y="3968"/>
                    </a:lnTo>
                    <a:lnTo>
                      <a:pt x="4014" y="3897"/>
                    </a:lnTo>
                    <a:lnTo>
                      <a:pt x="4100" y="3759"/>
                    </a:lnTo>
                    <a:lnTo>
                      <a:pt x="4213" y="3798"/>
                    </a:lnTo>
                    <a:lnTo>
                      <a:pt x="4280" y="3729"/>
                    </a:lnTo>
                    <a:lnTo>
                      <a:pt x="4199" y="3669"/>
                    </a:lnTo>
                    <a:lnTo>
                      <a:pt x="4266" y="3486"/>
                    </a:lnTo>
                    <a:lnTo>
                      <a:pt x="4423" y="3477"/>
                    </a:lnTo>
                    <a:lnTo>
                      <a:pt x="4430" y="3387"/>
                    </a:lnTo>
                    <a:lnTo>
                      <a:pt x="4457" y="3304"/>
                    </a:lnTo>
                    <a:lnTo>
                      <a:pt x="4605" y="3272"/>
                    </a:lnTo>
                    <a:lnTo>
                      <a:pt x="4629" y="3195"/>
                    </a:lnTo>
                    <a:lnTo>
                      <a:pt x="4970" y="3093"/>
                    </a:lnTo>
                    <a:lnTo>
                      <a:pt x="5053" y="3123"/>
                    </a:lnTo>
                    <a:lnTo>
                      <a:pt x="5065" y="2964"/>
                    </a:lnTo>
                    <a:lnTo>
                      <a:pt x="4943" y="2881"/>
                    </a:lnTo>
                    <a:lnTo>
                      <a:pt x="4898" y="2768"/>
                    </a:lnTo>
                    <a:lnTo>
                      <a:pt x="4940" y="2664"/>
                    </a:lnTo>
                    <a:lnTo>
                      <a:pt x="5152" y="2759"/>
                    </a:lnTo>
                    <a:lnTo>
                      <a:pt x="5205" y="2706"/>
                    </a:lnTo>
                    <a:lnTo>
                      <a:pt x="5384" y="2673"/>
                    </a:lnTo>
                    <a:lnTo>
                      <a:pt x="5384" y="2669"/>
                    </a:lnTo>
                    <a:lnTo>
                      <a:pt x="5905" y="2447"/>
                    </a:lnTo>
                    <a:lnTo>
                      <a:pt x="5960" y="2348"/>
                    </a:lnTo>
                    <a:lnTo>
                      <a:pt x="5928" y="2276"/>
                    </a:lnTo>
                    <a:lnTo>
                      <a:pt x="6004" y="2136"/>
                    </a:lnTo>
                    <a:lnTo>
                      <a:pt x="5806" y="1999"/>
                    </a:lnTo>
                    <a:lnTo>
                      <a:pt x="5746" y="1851"/>
                    </a:lnTo>
                    <a:lnTo>
                      <a:pt x="5766" y="1768"/>
                    </a:lnTo>
                    <a:lnTo>
                      <a:pt x="5614" y="1704"/>
                    </a:lnTo>
                    <a:lnTo>
                      <a:pt x="5536" y="1634"/>
                    </a:lnTo>
                    <a:lnTo>
                      <a:pt x="5524" y="1547"/>
                    </a:lnTo>
                    <a:lnTo>
                      <a:pt x="5750" y="1325"/>
                    </a:lnTo>
                    <a:lnTo>
                      <a:pt x="5778" y="1242"/>
                    </a:lnTo>
                    <a:lnTo>
                      <a:pt x="5686" y="1119"/>
                    </a:lnTo>
                    <a:lnTo>
                      <a:pt x="5474" y="919"/>
                    </a:lnTo>
                    <a:lnTo>
                      <a:pt x="5538" y="752"/>
                    </a:lnTo>
                    <a:close/>
                    <a:moveTo>
                      <a:pt x="3580" y="3887"/>
                    </a:moveTo>
                    <a:lnTo>
                      <a:pt x="3471" y="3920"/>
                    </a:lnTo>
                    <a:lnTo>
                      <a:pt x="3418" y="3860"/>
                    </a:lnTo>
                    <a:lnTo>
                      <a:pt x="3453" y="3778"/>
                    </a:lnTo>
                    <a:lnTo>
                      <a:pt x="3524" y="3716"/>
                    </a:lnTo>
                    <a:lnTo>
                      <a:pt x="3646" y="3790"/>
                    </a:lnTo>
                    <a:lnTo>
                      <a:pt x="3580" y="3887"/>
                    </a:lnTo>
                    <a:close/>
                  </a:path>
                </a:pathLst>
              </a:custGeom>
              <a:grpFill/>
              <a:ln w="3175">
                <a:solidFill>
                  <a:sysClr val="window" lastClr="FFFFFF">
                    <a:lumMod val="85000"/>
                  </a:sysClr>
                </a:solidFill>
                <a:miter lim="800000"/>
                <a:headEnd/>
                <a:tailEnd/>
              </a:ln>
            </p:spPr>
            <p:txBody>
              <a:bodyPr vert="horz" wrap="square" lIns="90000" tIns="45000" rIns="90000" bIns="45000" numCol="1"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altLang="fr-FR" sz="1800" b="0" i="0" u="none" strike="noStrike" kern="0" cap="none" spc="0" normalizeH="0" baseline="0" noProof="0" smtClean="0">
                  <a:ln>
                    <a:noFill/>
                  </a:ln>
                  <a:solidFill>
                    <a:prstClr val="black"/>
                  </a:solidFill>
                  <a:effectLst/>
                  <a:uLnTx/>
                  <a:uFillTx/>
                  <a:cs typeface="Arial" pitchFamily="34" charset="0"/>
                </a:endParaRPr>
              </a:p>
            </p:txBody>
          </p:sp>
          <p:sp>
            <p:nvSpPr>
              <p:cNvPr id="68" name="Forme libre 34"/>
              <p:cNvSpPr>
                <a:spLocks/>
              </p:cNvSpPr>
              <p:nvPr/>
            </p:nvSpPr>
            <p:spPr bwMode="auto">
              <a:xfrm>
                <a:off x="1752600" y="5097463"/>
                <a:ext cx="22225" cy="25400"/>
              </a:xfrm>
              <a:custGeom>
                <a:avLst/>
                <a:gdLst>
                  <a:gd name="T0" fmla="*/ 10980 w 62"/>
                  <a:gd name="T1" fmla="*/ 0 h 74"/>
                  <a:gd name="T2" fmla="*/ 0 w 62"/>
                  <a:gd name="T3" fmla="*/ 13140 h 74"/>
                  <a:gd name="T4" fmla="*/ 10980 w 62"/>
                  <a:gd name="T5" fmla="*/ 26280 h 74"/>
                  <a:gd name="T6" fmla="*/ 21960 w 62"/>
                  <a:gd name="T7" fmla="*/ 13140 h 74"/>
                  <a:gd name="T8" fmla="*/ 17694720 60000 65536"/>
                  <a:gd name="T9" fmla="*/ 11796480 60000 65536"/>
                  <a:gd name="T10" fmla="*/ 5898240 60000 65536"/>
                  <a:gd name="T11" fmla="*/ 0 60000 65536"/>
                  <a:gd name="T12" fmla="*/ 0 w 62"/>
                  <a:gd name="T13" fmla="*/ 0 h 74"/>
                  <a:gd name="T14" fmla="*/ 62 w 62"/>
                  <a:gd name="T15" fmla="*/ 74 h 74"/>
                </a:gdLst>
                <a:ahLst/>
                <a:cxnLst>
                  <a:cxn ang="T8">
                    <a:pos x="T0" y="T1"/>
                  </a:cxn>
                  <a:cxn ang="T9">
                    <a:pos x="T2" y="T3"/>
                  </a:cxn>
                  <a:cxn ang="T10">
                    <a:pos x="T4" y="T5"/>
                  </a:cxn>
                  <a:cxn ang="T11">
                    <a:pos x="T6" y="T7"/>
                  </a:cxn>
                </a:cxnLst>
                <a:rect l="T12" t="T13" r="T14" b="T15"/>
                <a:pathLst>
                  <a:path w="62" h="74">
                    <a:moveTo>
                      <a:pt x="0" y="29"/>
                    </a:moveTo>
                    <a:lnTo>
                      <a:pt x="62" y="74"/>
                    </a:lnTo>
                    <a:lnTo>
                      <a:pt x="60" y="0"/>
                    </a:lnTo>
                    <a:lnTo>
                      <a:pt x="0" y="29"/>
                    </a:lnTo>
                    <a:close/>
                  </a:path>
                </a:pathLst>
              </a:custGeom>
              <a:grpFill/>
              <a:ln w="3175">
                <a:solidFill>
                  <a:sysClr val="window" lastClr="FFFFFF">
                    <a:lumMod val="85000"/>
                  </a:sysClr>
                </a:solidFill>
                <a:miter lim="800000"/>
                <a:headEnd/>
                <a:tailEnd/>
              </a:ln>
            </p:spPr>
            <p:txBody>
              <a:bodyPr vert="horz" wrap="square" lIns="90000" tIns="45000" rIns="90000" bIns="45000" numCol="1"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altLang="fr-FR" sz="1800" b="0" i="0" u="none" strike="noStrike" kern="0" cap="none" spc="0" normalizeH="0" baseline="0" noProof="0" smtClean="0">
                  <a:ln>
                    <a:noFill/>
                  </a:ln>
                  <a:solidFill>
                    <a:prstClr val="black"/>
                  </a:solidFill>
                  <a:effectLst/>
                  <a:uLnTx/>
                  <a:uFillTx/>
                  <a:cs typeface="Arial" pitchFamily="34" charset="0"/>
                </a:endParaRPr>
              </a:p>
            </p:txBody>
          </p:sp>
          <p:sp>
            <p:nvSpPr>
              <p:cNvPr id="69" name="Forme libre 35"/>
              <p:cNvSpPr>
                <a:spLocks/>
              </p:cNvSpPr>
              <p:nvPr/>
            </p:nvSpPr>
            <p:spPr bwMode="auto">
              <a:xfrm>
                <a:off x="1752600" y="5097463"/>
                <a:ext cx="22225" cy="25400"/>
              </a:xfrm>
              <a:custGeom>
                <a:avLst/>
                <a:gdLst>
                  <a:gd name="T0" fmla="*/ 10980 w 62"/>
                  <a:gd name="T1" fmla="*/ 0 h 74"/>
                  <a:gd name="T2" fmla="*/ 0 w 62"/>
                  <a:gd name="T3" fmla="*/ 13140 h 74"/>
                  <a:gd name="T4" fmla="*/ 10980 w 62"/>
                  <a:gd name="T5" fmla="*/ 26280 h 74"/>
                  <a:gd name="T6" fmla="*/ 21960 w 62"/>
                  <a:gd name="T7" fmla="*/ 13140 h 74"/>
                  <a:gd name="T8" fmla="*/ 17694720 60000 65536"/>
                  <a:gd name="T9" fmla="*/ 11796480 60000 65536"/>
                  <a:gd name="T10" fmla="*/ 5898240 60000 65536"/>
                  <a:gd name="T11" fmla="*/ 0 60000 65536"/>
                  <a:gd name="T12" fmla="*/ 0 w 62"/>
                  <a:gd name="T13" fmla="*/ 0 h 74"/>
                  <a:gd name="T14" fmla="*/ 62 w 62"/>
                  <a:gd name="T15" fmla="*/ 74 h 74"/>
                </a:gdLst>
                <a:ahLst/>
                <a:cxnLst>
                  <a:cxn ang="T8">
                    <a:pos x="T0" y="T1"/>
                  </a:cxn>
                  <a:cxn ang="T9">
                    <a:pos x="T2" y="T3"/>
                  </a:cxn>
                  <a:cxn ang="T10">
                    <a:pos x="T4" y="T5"/>
                  </a:cxn>
                  <a:cxn ang="T11">
                    <a:pos x="T6" y="T7"/>
                  </a:cxn>
                </a:cxnLst>
                <a:rect l="T12" t="T13" r="T14" b="T15"/>
                <a:pathLst>
                  <a:path w="62" h="74">
                    <a:moveTo>
                      <a:pt x="0" y="29"/>
                    </a:moveTo>
                    <a:lnTo>
                      <a:pt x="62" y="74"/>
                    </a:lnTo>
                    <a:lnTo>
                      <a:pt x="60" y="0"/>
                    </a:lnTo>
                    <a:lnTo>
                      <a:pt x="0" y="29"/>
                    </a:lnTo>
                    <a:close/>
                  </a:path>
                </a:pathLst>
              </a:custGeom>
              <a:grpFill/>
              <a:ln w="3175">
                <a:solidFill>
                  <a:sysClr val="window" lastClr="FFFFFF">
                    <a:lumMod val="85000"/>
                  </a:sysClr>
                </a:solidFill>
                <a:miter lim="800000"/>
                <a:headEnd/>
                <a:tailEnd/>
              </a:ln>
            </p:spPr>
            <p:txBody>
              <a:bodyPr vert="horz" wrap="square" lIns="90000" tIns="45000" rIns="90000" bIns="45000" numCol="1"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altLang="fr-FR" sz="1800" b="0" i="0" u="none" strike="noStrike" kern="0" cap="none" spc="0" normalizeH="0" baseline="0" noProof="0" smtClean="0">
                  <a:ln>
                    <a:noFill/>
                  </a:ln>
                  <a:solidFill>
                    <a:prstClr val="black"/>
                  </a:solidFill>
                  <a:effectLst/>
                  <a:uLnTx/>
                  <a:uFillTx/>
                  <a:cs typeface="Arial" pitchFamily="34" charset="0"/>
                </a:endParaRPr>
              </a:p>
            </p:txBody>
          </p:sp>
          <p:sp>
            <p:nvSpPr>
              <p:cNvPr id="70" name="Forme libre 36"/>
              <p:cNvSpPr>
                <a:spLocks/>
              </p:cNvSpPr>
              <p:nvPr/>
            </p:nvSpPr>
            <p:spPr bwMode="auto">
              <a:xfrm>
                <a:off x="242888" y="1308100"/>
                <a:ext cx="4916487" cy="4384675"/>
              </a:xfrm>
              <a:custGeom>
                <a:avLst/>
                <a:gdLst>
                  <a:gd name="T0" fmla="*/ 2458080 w 13657"/>
                  <a:gd name="T1" fmla="*/ 0 h 12182"/>
                  <a:gd name="T2" fmla="*/ 0 w 13657"/>
                  <a:gd name="T3" fmla="*/ 2192580 h 12182"/>
                  <a:gd name="T4" fmla="*/ 2458080 w 13657"/>
                  <a:gd name="T5" fmla="*/ 4385160 h 12182"/>
                  <a:gd name="T6" fmla="*/ 4916160 w 13657"/>
                  <a:gd name="T7" fmla="*/ 2192580 h 12182"/>
                  <a:gd name="T8" fmla="*/ 17694720 60000 65536"/>
                  <a:gd name="T9" fmla="*/ 11796480 60000 65536"/>
                  <a:gd name="T10" fmla="*/ 5898240 60000 65536"/>
                  <a:gd name="T11" fmla="*/ 0 60000 65536"/>
                  <a:gd name="T12" fmla="*/ 0 w 13657"/>
                  <a:gd name="T13" fmla="*/ 0 h 12182"/>
                  <a:gd name="T14" fmla="*/ 13657 w 13657"/>
                  <a:gd name="T15" fmla="*/ 12182 h 12182"/>
                </a:gdLst>
                <a:ahLst/>
                <a:cxnLst>
                  <a:cxn ang="T8">
                    <a:pos x="T0" y="T1"/>
                  </a:cxn>
                  <a:cxn ang="T9">
                    <a:pos x="T2" y="T3"/>
                  </a:cxn>
                  <a:cxn ang="T10">
                    <a:pos x="T4" y="T5"/>
                  </a:cxn>
                  <a:cxn ang="T11">
                    <a:pos x="T6" y="T7"/>
                  </a:cxn>
                </a:cxnLst>
                <a:rect l="T12" t="T13" r="T14" b="T15"/>
                <a:pathLst>
                  <a:path w="13657" h="12182" fill="none">
                    <a:moveTo>
                      <a:pt x="10505" y="2"/>
                    </a:moveTo>
                    <a:lnTo>
                      <a:pt x="10519" y="0"/>
                    </a:lnTo>
                    <a:lnTo>
                      <a:pt x="10611" y="196"/>
                    </a:lnTo>
                    <a:lnTo>
                      <a:pt x="10762" y="177"/>
                    </a:lnTo>
                    <a:lnTo>
                      <a:pt x="10796" y="101"/>
                    </a:lnTo>
                    <a:lnTo>
                      <a:pt x="10981" y="101"/>
                    </a:lnTo>
                    <a:lnTo>
                      <a:pt x="11068" y="177"/>
                    </a:lnTo>
                    <a:lnTo>
                      <a:pt x="11216" y="244"/>
                    </a:lnTo>
                    <a:lnTo>
                      <a:pt x="11292" y="240"/>
                    </a:lnTo>
                    <a:lnTo>
                      <a:pt x="11412" y="147"/>
                    </a:lnTo>
                    <a:lnTo>
                      <a:pt x="11710" y="217"/>
                    </a:lnTo>
                    <a:lnTo>
                      <a:pt x="11791" y="272"/>
                    </a:lnTo>
                    <a:lnTo>
                      <a:pt x="11837" y="431"/>
                    </a:lnTo>
                    <a:lnTo>
                      <a:pt x="12054" y="676"/>
                    </a:lnTo>
                    <a:lnTo>
                      <a:pt x="12128" y="695"/>
                    </a:lnTo>
                    <a:lnTo>
                      <a:pt x="12135" y="616"/>
                    </a:lnTo>
                    <a:lnTo>
                      <a:pt x="12211" y="575"/>
                    </a:lnTo>
                    <a:lnTo>
                      <a:pt x="12292" y="612"/>
                    </a:lnTo>
                    <a:lnTo>
                      <a:pt x="12354" y="718"/>
                    </a:lnTo>
                    <a:lnTo>
                      <a:pt x="12422" y="685"/>
                    </a:lnTo>
                    <a:lnTo>
                      <a:pt x="12608" y="716"/>
                    </a:lnTo>
                    <a:lnTo>
                      <a:pt x="12781" y="605"/>
                    </a:lnTo>
                    <a:lnTo>
                      <a:pt x="13005" y="806"/>
                    </a:lnTo>
                    <a:lnTo>
                      <a:pt x="13403" y="822"/>
                    </a:lnTo>
                    <a:lnTo>
                      <a:pt x="13634" y="903"/>
                    </a:lnTo>
                    <a:lnTo>
                      <a:pt x="13527" y="1191"/>
                    </a:lnTo>
                    <a:lnTo>
                      <a:pt x="13243" y="1560"/>
                    </a:lnTo>
                    <a:lnTo>
                      <a:pt x="13204" y="1985"/>
                    </a:lnTo>
                    <a:lnTo>
                      <a:pt x="13045" y="2359"/>
                    </a:lnTo>
                    <a:lnTo>
                      <a:pt x="13096" y="2639"/>
                    </a:lnTo>
                    <a:lnTo>
                      <a:pt x="13024" y="3056"/>
                    </a:lnTo>
                    <a:lnTo>
                      <a:pt x="13102" y="3266"/>
                    </a:lnTo>
                    <a:lnTo>
                      <a:pt x="13040" y="3318"/>
                    </a:lnTo>
                    <a:lnTo>
                      <a:pt x="13035" y="3403"/>
                    </a:lnTo>
                    <a:lnTo>
                      <a:pt x="12959" y="3407"/>
                    </a:lnTo>
                    <a:lnTo>
                      <a:pt x="12945" y="3490"/>
                    </a:lnTo>
                    <a:lnTo>
                      <a:pt x="12872" y="3516"/>
                    </a:lnTo>
                    <a:lnTo>
                      <a:pt x="12666" y="3514"/>
                    </a:lnTo>
                    <a:lnTo>
                      <a:pt x="12689" y="3435"/>
                    </a:lnTo>
                    <a:lnTo>
                      <a:pt x="12609" y="3417"/>
                    </a:lnTo>
                    <a:lnTo>
                      <a:pt x="12601" y="3419"/>
                    </a:lnTo>
                    <a:lnTo>
                      <a:pt x="12504" y="3431"/>
                    </a:lnTo>
                    <a:lnTo>
                      <a:pt x="12401" y="3546"/>
                    </a:lnTo>
                    <a:lnTo>
                      <a:pt x="12377" y="3625"/>
                    </a:lnTo>
                    <a:lnTo>
                      <a:pt x="12491" y="3722"/>
                    </a:lnTo>
                    <a:lnTo>
                      <a:pt x="12430" y="3781"/>
                    </a:lnTo>
                    <a:lnTo>
                      <a:pt x="12435" y="3856"/>
                    </a:lnTo>
                    <a:lnTo>
                      <a:pt x="12119" y="4248"/>
                    </a:lnTo>
                    <a:lnTo>
                      <a:pt x="11888" y="4409"/>
                    </a:lnTo>
                    <a:lnTo>
                      <a:pt x="11909" y="4670"/>
                    </a:lnTo>
                    <a:lnTo>
                      <a:pt x="11593" y="4963"/>
                    </a:lnTo>
                    <a:lnTo>
                      <a:pt x="11496" y="5287"/>
                    </a:lnTo>
                    <a:lnTo>
                      <a:pt x="11500" y="5289"/>
                    </a:lnTo>
                    <a:lnTo>
                      <a:pt x="11593" y="5345"/>
                    </a:lnTo>
                    <a:lnTo>
                      <a:pt x="11565" y="5532"/>
                    </a:lnTo>
                    <a:lnTo>
                      <a:pt x="11408" y="5628"/>
                    </a:lnTo>
                    <a:lnTo>
                      <a:pt x="11394" y="5767"/>
                    </a:lnTo>
                    <a:lnTo>
                      <a:pt x="11585" y="5740"/>
                    </a:lnTo>
                    <a:lnTo>
                      <a:pt x="11773" y="5596"/>
                    </a:lnTo>
                    <a:lnTo>
                      <a:pt x="11710" y="5513"/>
                    </a:lnTo>
                    <a:lnTo>
                      <a:pt x="11784" y="5356"/>
                    </a:lnTo>
                    <a:lnTo>
                      <a:pt x="11877" y="5395"/>
                    </a:lnTo>
                    <a:lnTo>
                      <a:pt x="12013" y="5282"/>
                    </a:lnTo>
                    <a:lnTo>
                      <a:pt x="12241" y="5264"/>
                    </a:lnTo>
                    <a:lnTo>
                      <a:pt x="12331" y="5284"/>
                    </a:lnTo>
                    <a:lnTo>
                      <a:pt x="12318" y="5361"/>
                    </a:lnTo>
                    <a:lnTo>
                      <a:pt x="12419" y="5508"/>
                    </a:lnTo>
                    <a:lnTo>
                      <a:pt x="12355" y="5675"/>
                    </a:lnTo>
                    <a:lnTo>
                      <a:pt x="12567" y="5875"/>
                    </a:lnTo>
                    <a:lnTo>
                      <a:pt x="12659" y="5998"/>
                    </a:lnTo>
                    <a:lnTo>
                      <a:pt x="12631" y="6081"/>
                    </a:lnTo>
                    <a:lnTo>
                      <a:pt x="12405" y="6303"/>
                    </a:lnTo>
                    <a:lnTo>
                      <a:pt x="12417" y="6390"/>
                    </a:lnTo>
                    <a:lnTo>
                      <a:pt x="12495" y="6460"/>
                    </a:lnTo>
                    <a:lnTo>
                      <a:pt x="12647" y="6524"/>
                    </a:lnTo>
                    <a:lnTo>
                      <a:pt x="12627" y="6607"/>
                    </a:lnTo>
                    <a:lnTo>
                      <a:pt x="12687" y="6755"/>
                    </a:lnTo>
                    <a:lnTo>
                      <a:pt x="12885" y="6892"/>
                    </a:lnTo>
                    <a:lnTo>
                      <a:pt x="12809" y="7032"/>
                    </a:lnTo>
                    <a:lnTo>
                      <a:pt x="12841" y="7104"/>
                    </a:lnTo>
                    <a:lnTo>
                      <a:pt x="12786" y="7203"/>
                    </a:lnTo>
                    <a:lnTo>
                      <a:pt x="12265" y="7425"/>
                    </a:lnTo>
                    <a:lnTo>
                      <a:pt x="12265" y="7429"/>
                    </a:lnTo>
                    <a:lnTo>
                      <a:pt x="12327" y="7568"/>
                    </a:lnTo>
                    <a:lnTo>
                      <a:pt x="12403" y="7572"/>
                    </a:lnTo>
                    <a:lnTo>
                      <a:pt x="12424" y="7750"/>
                    </a:lnTo>
                    <a:lnTo>
                      <a:pt x="12565" y="7840"/>
                    </a:lnTo>
                    <a:lnTo>
                      <a:pt x="12729" y="7847"/>
                    </a:lnTo>
                    <a:lnTo>
                      <a:pt x="12832" y="8101"/>
                    </a:lnTo>
                    <a:lnTo>
                      <a:pt x="12735" y="8097"/>
                    </a:lnTo>
                    <a:lnTo>
                      <a:pt x="12682" y="8159"/>
                    </a:lnTo>
                    <a:lnTo>
                      <a:pt x="12645" y="8323"/>
                    </a:lnTo>
                    <a:lnTo>
                      <a:pt x="12585" y="8370"/>
                    </a:lnTo>
                    <a:lnTo>
                      <a:pt x="12691" y="8518"/>
                    </a:lnTo>
                    <a:lnTo>
                      <a:pt x="12639" y="8650"/>
                    </a:lnTo>
                    <a:lnTo>
                      <a:pt x="12809" y="8855"/>
                    </a:lnTo>
                    <a:lnTo>
                      <a:pt x="12980" y="8888"/>
                    </a:lnTo>
                    <a:lnTo>
                      <a:pt x="13227" y="9021"/>
                    </a:lnTo>
                    <a:lnTo>
                      <a:pt x="13548" y="8906"/>
                    </a:lnTo>
                    <a:lnTo>
                      <a:pt x="13657" y="9047"/>
                    </a:lnTo>
                    <a:lnTo>
                      <a:pt x="13601" y="9167"/>
                    </a:lnTo>
                    <a:lnTo>
                      <a:pt x="13433" y="9398"/>
                    </a:lnTo>
                    <a:lnTo>
                      <a:pt x="13421" y="9596"/>
                    </a:lnTo>
                    <a:lnTo>
                      <a:pt x="13031" y="9807"/>
                    </a:lnTo>
                    <a:lnTo>
                      <a:pt x="13001" y="9919"/>
                    </a:lnTo>
                    <a:lnTo>
                      <a:pt x="12846" y="9993"/>
                    </a:lnTo>
                    <a:lnTo>
                      <a:pt x="12729" y="10201"/>
                    </a:lnTo>
                    <a:lnTo>
                      <a:pt x="12583" y="10218"/>
                    </a:lnTo>
                    <a:lnTo>
                      <a:pt x="12417" y="10439"/>
                    </a:lnTo>
                    <a:lnTo>
                      <a:pt x="12512" y="10485"/>
                    </a:lnTo>
                    <a:lnTo>
                      <a:pt x="12452" y="10629"/>
                    </a:lnTo>
                    <a:lnTo>
                      <a:pt x="12350" y="10621"/>
                    </a:lnTo>
                    <a:lnTo>
                      <a:pt x="12278" y="10686"/>
                    </a:lnTo>
                    <a:lnTo>
                      <a:pt x="12124" y="10721"/>
                    </a:lnTo>
                    <a:lnTo>
                      <a:pt x="12124" y="10797"/>
                    </a:lnTo>
                    <a:lnTo>
                      <a:pt x="11923" y="10764"/>
                    </a:lnTo>
                    <a:lnTo>
                      <a:pt x="11869" y="10913"/>
                    </a:lnTo>
                    <a:lnTo>
                      <a:pt x="11837" y="10836"/>
                    </a:lnTo>
                    <a:lnTo>
                      <a:pt x="11676" y="10793"/>
                    </a:lnTo>
                    <a:lnTo>
                      <a:pt x="11436" y="10864"/>
                    </a:lnTo>
                    <a:lnTo>
                      <a:pt x="11443" y="10786"/>
                    </a:lnTo>
                    <a:lnTo>
                      <a:pt x="11274" y="10688"/>
                    </a:lnTo>
                    <a:lnTo>
                      <a:pt x="11202" y="10709"/>
                    </a:lnTo>
                    <a:lnTo>
                      <a:pt x="10937" y="10645"/>
                    </a:lnTo>
                    <a:lnTo>
                      <a:pt x="10831" y="10409"/>
                    </a:lnTo>
                    <a:lnTo>
                      <a:pt x="10473" y="10450"/>
                    </a:lnTo>
                    <a:lnTo>
                      <a:pt x="10351" y="10301"/>
                    </a:lnTo>
                    <a:lnTo>
                      <a:pt x="10277" y="10294"/>
                    </a:lnTo>
                    <a:lnTo>
                      <a:pt x="10242" y="10363"/>
                    </a:lnTo>
                    <a:lnTo>
                      <a:pt x="10300" y="10427"/>
                    </a:lnTo>
                    <a:lnTo>
                      <a:pt x="10039" y="10455"/>
                    </a:lnTo>
                    <a:lnTo>
                      <a:pt x="9940" y="10432"/>
                    </a:lnTo>
                    <a:lnTo>
                      <a:pt x="9953" y="10358"/>
                    </a:lnTo>
                    <a:lnTo>
                      <a:pt x="9900" y="10291"/>
                    </a:lnTo>
                    <a:lnTo>
                      <a:pt x="9508" y="10278"/>
                    </a:lnTo>
                    <a:lnTo>
                      <a:pt x="9501" y="10277"/>
                    </a:lnTo>
                    <a:lnTo>
                      <a:pt x="9427" y="10259"/>
                    </a:lnTo>
                    <a:lnTo>
                      <a:pt x="9348" y="10127"/>
                    </a:lnTo>
                    <a:lnTo>
                      <a:pt x="9120" y="10190"/>
                    </a:lnTo>
                    <a:lnTo>
                      <a:pt x="8824" y="10404"/>
                    </a:lnTo>
                    <a:lnTo>
                      <a:pt x="8645" y="10601"/>
                    </a:lnTo>
                    <a:lnTo>
                      <a:pt x="8462" y="10601"/>
                    </a:lnTo>
                    <a:lnTo>
                      <a:pt x="8312" y="10711"/>
                    </a:lnTo>
                    <a:lnTo>
                      <a:pt x="8243" y="10785"/>
                    </a:lnTo>
                    <a:lnTo>
                      <a:pt x="8090" y="11072"/>
                    </a:lnTo>
                    <a:lnTo>
                      <a:pt x="8077" y="11339"/>
                    </a:lnTo>
                    <a:lnTo>
                      <a:pt x="8088" y="11813"/>
                    </a:lnTo>
                    <a:lnTo>
                      <a:pt x="8245" y="12009"/>
                    </a:lnTo>
                    <a:lnTo>
                      <a:pt x="8012" y="11945"/>
                    </a:lnTo>
                    <a:lnTo>
                      <a:pt x="7843" y="11975"/>
                    </a:lnTo>
                    <a:lnTo>
                      <a:pt x="7624" y="12090"/>
                    </a:lnTo>
                    <a:lnTo>
                      <a:pt x="7624" y="12169"/>
                    </a:lnTo>
                    <a:lnTo>
                      <a:pt x="7456" y="12182"/>
                    </a:lnTo>
                    <a:lnTo>
                      <a:pt x="7332" y="12085"/>
                    </a:lnTo>
                    <a:lnTo>
                      <a:pt x="7076" y="12028"/>
                    </a:lnTo>
                    <a:lnTo>
                      <a:pt x="6992" y="12032"/>
                    </a:lnTo>
                    <a:lnTo>
                      <a:pt x="6870" y="12141"/>
                    </a:lnTo>
                    <a:lnTo>
                      <a:pt x="6784" y="12136"/>
                    </a:lnTo>
                    <a:lnTo>
                      <a:pt x="6720" y="11982"/>
                    </a:lnTo>
                    <a:lnTo>
                      <a:pt x="6484" y="11910"/>
                    </a:lnTo>
                    <a:lnTo>
                      <a:pt x="6535" y="11780"/>
                    </a:lnTo>
                    <a:lnTo>
                      <a:pt x="6529" y="11778"/>
                    </a:lnTo>
                    <a:lnTo>
                      <a:pt x="6247" y="11644"/>
                    </a:lnTo>
                    <a:lnTo>
                      <a:pt x="6159" y="11647"/>
                    </a:lnTo>
                    <a:lnTo>
                      <a:pt x="6131" y="11727"/>
                    </a:lnTo>
                    <a:lnTo>
                      <a:pt x="5976" y="11524"/>
                    </a:lnTo>
                    <a:lnTo>
                      <a:pt x="5803" y="11534"/>
                    </a:lnTo>
                    <a:lnTo>
                      <a:pt x="5674" y="11416"/>
                    </a:lnTo>
                    <a:lnTo>
                      <a:pt x="5222" y="11284"/>
                    </a:lnTo>
                    <a:lnTo>
                      <a:pt x="5155" y="11319"/>
                    </a:lnTo>
                    <a:lnTo>
                      <a:pt x="5166" y="11496"/>
                    </a:lnTo>
                    <a:lnTo>
                      <a:pt x="5104" y="11556"/>
                    </a:lnTo>
                    <a:lnTo>
                      <a:pt x="4929" y="11545"/>
                    </a:lnTo>
                    <a:lnTo>
                      <a:pt x="4668" y="11550"/>
                    </a:lnTo>
                    <a:lnTo>
                      <a:pt x="4601" y="11492"/>
                    </a:lnTo>
                    <a:lnTo>
                      <a:pt x="4271" y="11538"/>
                    </a:lnTo>
                    <a:lnTo>
                      <a:pt x="3964" y="11268"/>
                    </a:lnTo>
                    <a:lnTo>
                      <a:pt x="3961" y="11270"/>
                    </a:lnTo>
                    <a:lnTo>
                      <a:pt x="3804" y="11351"/>
                    </a:lnTo>
                    <a:lnTo>
                      <a:pt x="3740" y="11312"/>
                    </a:lnTo>
                    <a:lnTo>
                      <a:pt x="3679" y="11356"/>
                    </a:lnTo>
                    <a:lnTo>
                      <a:pt x="3467" y="11183"/>
                    </a:lnTo>
                    <a:lnTo>
                      <a:pt x="3396" y="11056"/>
                    </a:lnTo>
                    <a:lnTo>
                      <a:pt x="3227" y="11065"/>
                    </a:lnTo>
                    <a:lnTo>
                      <a:pt x="2966" y="10963"/>
                    </a:lnTo>
                    <a:lnTo>
                      <a:pt x="2807" y="10878"/>
                    </a:lnTo>
                    <a:lnTo>
                      <a:pt x="2802" y="10788"/>
                    </a:lnTo>
                    <a:lnTo>
                      <a:pt x="2721" y="10813"/>
                    </a:lnTo>
                    <a:lnTo>
                      <a:pt x="2708" y="10910"/>
                    </a:lnTo>
                    <a:lnTo>
                      <a:pt x="2602" y="10885"/>
                    </a:lnTo>
                    <a:lnTo>
                      <a:pt x="2569" y="10808"/>
                    </a:lnTo>
                    <a:lnTo>
                      <a:pt x="2640" y="10746"/>
                    </a:lnTo>
                    <a:lnTo>
                      <a:pt x="2692" y="10585"/>
                    </a:lnTo>
                    <a:lnTo>
                      <a:pt x="2652" y="10508"/>
                    </a:lnTo>
                    <a:lnTo>
                      <a:pt x="2474" y="10472"/>
                    </a:lnTo>
                    <a:lnTo>
                      <a:pt x="2414" y="10531"/>
                    </a:lnTo>
                    <a:lnTo>
                      <a:pt x="2400" y="10444"/>
                    </a:lnTo>
                    <a:lnTo>
                      <a:pt x="2243" y="10372"/>
                    </a:lnTo>
                    <a:lnTo>
                      <a:pt x="2414" y="10247"/>
                    </a:lnTo>
                    <a:lnTo>
                      <a:pt x="2537" y="10076"/>
                    </a:lnTo>
                    <a:lnTo>
                      <a:pt x="2641" y="9883"/>
                    </a:lnTo>
                    <a:lnTo>
                      <a:pt x="2938" y="8532"/>
                    </a:lnTo>
                    <a:lnTo>
                      <a:pt x="2936" y="8405"/>
                    </a:lnTo>
                    <a:lnTo>
                      <a:pt x="3022" y="8219"/>
                    </a:lnTo>
                    <a:lnTo>
                      <a:pt x="3193" y="8244"/>
                    </a:lnTo>
                    <a:lnTo>
                      <a:pt x="3188" y="8166"/>
                    </a:lnTo>
                    <a:lnTo>
                      <a:pt x="3068" y="8027"/>
                    </a:lnTo>
                    <a:lnTo>
                      <a:pt x="2962" y="8238"/>
                    </a:lnTo>
                    <a:lnTo>
                      <a:pt x="3128" y="6882"/>
                    </a:lnTo>
                    <a:lnTo>
                      <a:pt x="3208" y="6727"/>
                    </a:lnTo>
                    <a:lnTo>
                      <a:pt x="3234" y="6802"/>
                    </a:lnTo>
                    <a:lnTo>
                      <a:pt x="3522" y="7086"/>
                    </a:lnTo>
                    <a:lnTo>
                      <a:pt x="3590" y="7298"/>
                    </a:lnTo>
                    <a:lnTo>
                      <a:pt x="3647" y="7208"/>
                    </a:lnTo>
                    <a:lnTo>
                      <a:pt x="3633" y="7129"/>
                    </a:lnTo>
                    <a:lnTo>
                      <a:pt x="3575" y="6931"/>
                    </a:lnTo>
                    <a:lnTo>
                      <a:pt x="3294" y="6628"/>
                    </a:lnTo>
                    <a:lnTo>
                      <a:pt x="3082" y="6494"/>
                    </a:lnTo>
                    <a:lnTo>
                      <a:pt x="3049" y="6379"/>
                    </a:lnTo>
                    <a:lnTo>
                      <a:pt x="3176" y="6293"/>
                    </a:lnTo>
                    <a:lnTo>
                      <a:pt x="3257" y="6136"/>
                    </a:lnTo>
                    <a:lnTo>
                      <a:pt x="3213" y="5993"/>
                    </a:lnTo>
                    <a:lnTo>
                      <a:pt x="3287" y="5980"/>
                    </a:lnTo>
                    <a:lnTo>
                      <a:pt x="3176" y="5763"/>
                    </a:lnTo>
                    <a:lnTo>
                      <a:pt x="3096" y="5739"/>
                    </a:lnTo>
                    <a:lnTo>
                      <a:pt x="3220" y="5478"/>
                    </a:lnTo>
                    <a:lnTo>
                      <a:pt x="3216" y="5478"/>
                    </a:lnTo>
                    <a:lnTo>
                      <a:pt x="3142" y="5467"/>
                    </a:lnTo>
                    <a:lnTo>
                      <a:pt x="3125" y="5541"/>
                    </a:lnTo>
                    <a:lnTo>
                      <a:pt x="2998" y="5437"/>
                    </a:lnTo>
                    <a:lnTo>
                      <a:pt x="2835" y="5407"/>
                    </a:lnTo>
                    <a:lnTo>
                      <a:pt x="2795" y="5310"/>
                    </a:lnTo>
                    <a:lnTo>
                      <a:pt x="2664" y="5282"/>
                    </a:lnTo>
                    <a:lnTo>
                      <a:pt x="2445" y="5100"/>
                    </a:lnTo>
                    <a:lnTo>
                      <a:pt x="2389" y="4910"/>
                    </a:lnTo>
                    <a:lnTo>
                      <a:pt x="2107" y="4580"/>
                    </a:lnTo>
                    <a:lnTo>
                      <a:pt x="2096" y="4460"/>
                    </a:lnTo>
                    <a:lnTo>
                      <a:pt x="2306" y="4236"/>
                    </a:lnTo>
                    <a:lnTo>
                      <a:pt x="2177" y="4100"/>
                    </a:lnTo>
                    <a:lnTo>
                      <a:pt x="2017" y="4043"/>
                    </a:lnTo>
                    <a:lnTo>
                      <a:pt x="2098" y="4008"/>
                    </a:lnTo>
                    <a:lnTo>
                      <a:pt x="2116" y="3828"/>
                    </a:lnTo>
                    <a:lnTo>
                      <a:pt x="2299" y="3759"/>
                    </a:lnTo>
                    <a:lnTo>
                      <a:pt x="2103" y="3775"/>
                    </a:lnTo>
                    <a:lnTo>
                      <a:pt x="1969" y="3874"/>
                    </a:lnTo>
                    <a:lnTo>
                      <a:pt x="1914" y="3821"/>
                    </a:lnTo>
                    <a:lnTo>
                      <a:pt x="1750" y="3793"/>
                    </a:lnTo>
                    <a:lnTo>
                      <a:pt x="1687" y="3625"/>
                    </a:lnTo>
                    <a:lnTo>
                      <a:pt x="1807" y="3509"/>
                    </a:lnTo>
                    <a:lnTo>
                      <a:pt x="1805" y="3509"/>
                    </a:lnTo>
                    <a:lnTo>
                      <a:pt x="1765" y="3440"/>
                    </a:lnTo>
                    <a:lnTo>
                      <a:pt x="1846" y="3435"/>
                    </a:lnTo>
                    <a:lnTo>
                      <a:pt x="1772" y="3393"/>
                    </a:lnTo>
                    <a:lnTo>
                      <a:pt x="1436" y="3421"/>
                    </a:lnTo>
                    <a:lnTo>
                      <a:pt x="1308" y="3318"/>
                    </a:lnTo>
                    <a:lnTo>
                      <a:pt x="1477" y="3340"/>
                    </a:lnTo>
                    <a:lnTo>
                      <a:pt x="1530" y="3273"/>
                    </a:lnTo>
                    <a:lnTo>
                      <a:pt x="1473" y="3209"/>
                    </a:lnTo>
                    <a:lnTo>
                      <a:pt x="1375" y="3191"/>
                    </a:lnTo>
                    <a:lnTo>
                      <a:pt x="1334" y="3260"/>
                    </a:lnTo>
                    <a:lnTo>
                      <a:pt x="1249" y="3128"/>
                    </a:lnTo>
                    <a:lnTo>
                      <a:pt x="1283" y="3288"/>
                    </a:lnTo>
                    <a:lnTo>
                      <a:pt x="1218" y="3237"/>
                    </a:lnTo>
                    <a:lnTo>
                      <a:pt x="1133" y="3260"/>
                    </a:lnTo>
                    <a:lnTo>
                      <a:pt x="1057" y="3324"/>
                    </a:lnTo>
                    <a:lnTo>
                      <a:pt x="1091" y="3401"/>
                    </a:lnTo>
                    <a:lnTo>
                      <a:pt x="1032" y="3338"/>
                    </a:lnTo>
                    <a:lnTo>
                      <a:pt x="1054" y="3237"/>
                    </a:lnTo>
                    <a:lnTo>
                      <a:pt x="995" y="3161"/>
                    </a:lnTo>
                    <a:lnTo>
                      <a:pt x="988" y="3087"/>
                    </a:lnTo>
                    <a:lnTo>
                      <a:pt x="1055" y="3052"/>
                    </a:lnTo>
                    <a:lnTo>
                      <a:pt x="981" y="3086"/>
                    </a:lnTo>
                    <a:lnTo>
                      <a:pt x="882" y="3043"/>
                    </a:lnTo>
                    <a:lnTo>
                      <a:pt x="844" y="2973"/>
                    </a:lnTo>
                    <a:lnTo>
                      <a:pt x="902" y="2914"/>
                    </a:lnTo>
                    <a:lnTo>
                      <a:pt x="821" y="2899"/>
                    </a:lnTo>
                    <a:lnTo>
                      <a:pt x="805" y="2817"/>
                    </a:lnTo>
                    <a:lnTo>
                      <a:pt x="817" y="2976"/>
                    </a:lnTo>
                    <a:lnTo>
                      <a:pt x="745" y="3012"/>
                    </a:lnTo>
                    <a:lnTo>
                      <a:pt x="676" y="2971"/>
                    </a:lnTo>
                    <a:lnTo>
                      <a:pt x="658" y="2763"/>
                    </a:lnTo>
                    <a:lnTo>
                      <a:pt x="651" y="2844"/>
                    </a:lnTo>
                    <a:lnTo>
                      <a:pt x="549" y="2886"/>
                    </a:lnTo>
                    <a:lnTo>
                      <a:pt x="471" y="2867"/>
                    </a:lnTo>
                    <a:lnTo>
                      <a:pt x="489" y="2793"/>
                    </a:lnTo>
                    <a:lnTo>
                      <a:pt x="418" y="2817"/>
                    </a:lnTo>
                    <a:lnTo>
                      <a:pt x="408" y="2740"/>
                    </a:lnTo>
                    <a:lnTo>
                      <a:pt x="408" y="2817"/>
                    </a:lnTo>
                    <a:lnTo>
                      <a:pt x="332" y="2833"/>
                    </a:lnTo>
                    <a:lnTo>
                      <a:pt x="203" y="2675"/>
                    </a:lnTo>
                    <a:lnTo>
                      <a:pt x="82" y="2719"/>
                    </a:lnTo>
                    <a:lnTo>
                      <a:pt x="0" y="2666"/>
                    </a:lnTo>
                  </a:path>
                </a:pathLst>
              </a:custGeom>
              <a:grpFill/>
              <a:ln w="3175">
                <a:solidFill>
                  <a:sysClr val="window" lastClr="FFFFFF">
                    <a:lumMod val="85000"/>
                  </a:sysClr>
                </a:solidFill>
                <a:round/>
                <a:headEnd/>
                <a:tailEnd/>
              </a:ln>
              <a:extLst/>
            </p:spPr>
            <p:txBody>
              <a:bodyPr vert="horz" wrap="square" lIns="9360" tIns="9360" rIns="9360" bIns="9360" numCol="1"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altLang="fr-FR" sz="1800" b="0" i="0" u="none" strike="noStrike" kern="0" cap="none" spc="0" normalizeH="0" baseline="0" noProof="0" smtClean="0">
                  <a:ln>
                    <a:noFill/>
                  </a:ln>
                  <a:solidFill>
                    <a:prstClr val="black"/>
                  </a:solidFill>
                  <a:effectLst/>
                  <a:uLnTx/>
                  <a:uFillTx/>
                  <a:cs typeface="Arial" pitchFamily="34" charset="0"/>
                </a:endParaRPr>
              </a:p>
            </p:txBody>
          </p:sp>
          <p:sp>
            <p:nvSpPr>
              <p:cNvPr id="71" name="Forme libre 37"/>
              <p:cNvSpPr>
                <a:spLocks/>
              </p:cNvSpPr>
              <p:nvPr/>
            </p:nvSpPr>
            <p:spPr bwMode="auto">
              <a:xfrm>
                <a:off x="3265488" y="2065338"/>
                <a:ext cx="1512887" cy="474662"/>
              </a:xfrm>
              <a:custGeom>
                <a:avLst/>
                <a:gdLst>
                  <a:gd name="T0" fmla="*/ 756360 w 4203"/>
                  <a:gd name="T1" fmla="*/ 0 h 1319"/>
                  <a:gd name="T2" fmla="*/ 0 w 4203"/>
                  <a:gd name="T3" fmla="*/ 237240 h 1319"/>
                  <a:gd name="T4" fmla="*/ 756360 w 4203"/>
                  <a:gd name="T5" fmla="*/ 474480 h 1319"/>
                  <a:gd name="T6" fmla="*/ 1512720 w 4203"/>
                  <a:gd name="T7" fmla="*/ 237240 h 1319"/>
                  <a:gd name="T8" fmla="*/ 17694720 60000 65536"/>
                  <a:gd name="T9" fmla="*/ 11796480 60000 65536"/>
                  <a:gd name="T10" fmla="*/ 5898240 60000 65536"/>
                  <a:gd name="T11" fmla="*/ 0 60000 65536"/>
                  <a:gd name="T12" fmla="*/ 0 w 4203"/>
                  <a:gd name="T13" fmla="*/ 0 h 1319"/>
                  <a:gd name="T14" fmla="*/ 4203 w 4203"/>
                  <a:gd name="T15" fmla="*/ 1319 h 1319"/>
                </a:gdLst>
                <a:ahLst/>
                <a:cxnLst>
                  <a:cxn ang="T8">
                    <a:pos x="T0" y="T1"/>
                  </a:cxn>
                  <a:cxn ang="T9">
                    <a:pos x="T2" y="T3"/>
                  </a:cxn>
                  <a:cxn ang="T10">
                    <a:pos x="T4" y="T5"/>
                  </a:cxn>
                  <a:cxn ang="T11">
                    <a:pos x="T6" y="T7"/>
                  </a:cxn>
                </a:cxnLst>
                <a:rect l="T12" t="T13" r="T14" b="T15"/>
                <a:pathLst>
                  <a:path w="4203" h="1319" fill="none">
                    <a:moveTo>
                      <a:pt x="4203" y="1319"/>
                    </a:moveTo>
                    <a:lnTo>
                      <a:pt x="4146" y="1181"/>
                    </a:lnTo>
                    <a:lnTo>
                      <a:pt x="4070" y="1183"/>
                    </a:lnTo>
                    <a:lnTo>
                      <a:pt x="4058" y="942"/>
                    </a:lnTo>
                    <a:lnTo>
                      <a:pt x="3855" y="807"/>
                    </a:lnTo>
                    <a:lnTo>
                      <a:pt x="3853" y="807"/>
                    </a:lnTo>
                    <a:lnTo>
                      <a:pt x="3829" y="823"/>
                    </a:lnTo>
                    <a:lnTo>
                      <a:pt x="3603" y="645"/>
                    </a:lnTo>
                    <a:lnTo>
                      <a:pt x="3465" y="705"/>
                    </a:lnTo>
                    <a:lnTo>
                      <a:pt x="3329" y="605"/>
                    </a:lnTo>
                    <a:lnTo>
                      <a:pt x="3178" y="649"/>
                    </a:lnTo>
                    <a:lnTo>
                      <a:pt x="2987" y="534"/>
                    </a:lnTo>
                    <a:lnTo>
                      <a:pt x="2770" y="689"/>
                    </a:lnTo>
                    <a:lnTo>
                      <a:pt x="2770" y="691"/>
                    </a:lnTo>
                    <a:lnTo>
                      <a:pt x="2774" y="730"/>
                    </a:lnTo>
                    <a:lnTo>
                      <a:pt x="2714" y="818"/>
                    </a:lnTo>
                    <a:lnTo>
                      <a:pt x="2638" y="807"/>
                    </a:lnTo>
                    <a:lnTo>
                      <a:pt x="2581" y="873"/>
                    </a:lnTo>
                    <a:lnTo>
                      <a:pt x="2573" y="1097"/>
                    </a:lnTo>
                    <a:lnTo>
                      <a:pt x="2488" y="1125"/>
                    </a:lnTo>
                    <a:lnTo>
                      <a:pt x="2430" y="1076"/>
                    </a:lnTo>
                    <a:lnTo>
                      <a:pt x="2252" y="1181"/>
                    </a:lnTo>
                    <a:lnTo>
                      <a:pt x="2223" y="1247"/>
                    </a:lnTo>
                    <a:lnTo>
                      <a:pt x="2222" y="1248"/>
                    </a:lnTo>
                    <a:lnTo>
                      <a:pt x="2091" y="1301"/>
                    </a:lnTo>
                    <a:lnTo>
                      <a:pt x="2091" y="1224"/>
                    </a:lnTo>
                    <a:lnTo>
                      <a:pt x="2010" y="1181"/>
                    </a:lnTo>
                    <a:lnTo>
                      <a:pt x="1761" y="1128"/>
                    </a:lnTo>
                    <a:lnTo>
                      <a:pt x="1698" y="998"/>
                    </a:lnTo>
                    <a:lnTo>
                      <a:pt x="1775" y="933"/>
                    </a:lnTo>
                    <a:lnTo>
                      <a:pt x="1745" y="852"/>
                    </a:lnTo>
                    <a:lnTo>
                      <a:pt x="1699" y="790"/>
                    </a:lnTo>
                    <a:lnTo>
                      <a:pt x="1620" y="783"/>
                    </a:lnTo>
                    <a:lnTo>
                      <a:pt x="1629" y="703"/>
                    </a:lnTo>
                    <a:lnTo>
                      <a:pt x="1560" y="677"/>
                    </a:lnTo>
                    <a:lnTo>
                      <a:pt x="1544" y="601"/>
                    </a:lnTo>
                    <a:lnTo>
                      <a:pt x="1343" y="569"/>
                    </a:lnTo>
                    <a:lnTo>
                      <a:pt x="1216" y="677"/>
                    </a:lnTo>
                    <a:lnTo>
                      <a:pt x="1052" y="702"/>
                    </a:lnTo>
                    <a:lnTo>
                      <a:pt x="994" y="755"/>
                    </a:lnTo>
                    <a:lnTo>
                      <a:pt x="914" y="717"/>
                    </a:lnTo>
                    <a:lnTo>
                      <a:pt x="574" y="760"/>
                    </a:lnTo>
                    <a:lnTo>
                      <a:pt x="438" y="465"/>
                    </a:lnTo>
                    <a:lnTo>
                      <a:pt x="341" y="354"/>
                    </a:lnTo>
                    <a:lnTo>
                      <a:pt x="288" y="414"/>
                    </a:lnTo>
                    <a:lnTo>
                      <a:pt x="221" y="188"/>
                    </a:lnTo>
                    <a:lnTo>
                      <a:pt x="101" y="38"/>
                    </a:lnTo>
                    <a:lnTo>
                      <a:pt x="0" y="0"/>
                    </a:lnTo>
                  </a:path>
                </a:pathLst>
              </a:custGeom>
              <a:grpFill/>
              <a:ln w="3175">
                <a:solidFill>
                  <a:sysClr val="window" lastClr="FFFFFF">
                    <a:lumMod val="85000"/>
                  </a:sysClr>
                </a:solidFill>
                <a:round/>
                <a:headEnd/>
                <a:tailEnd/>
              </a:ln>
              <a:extLst/>
            </p:spPr>
            <p:txBody>
              <a:bodyPr vert="horz" wrap="square" lIns="9360" tIns="9360" rIns="9360" bIns="9360" numCol="1"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altLang="fr-FR" sz="1800" b="0" i="0" u="none" strike="noStrike" kern="0" cap="none" spc="0" normalizeH="0" baseline="0" noProof="0" smtClean="0">
                  <a:ln>
                    <a:noFill/>
                  </a:ln>
                  <a:solidFill>
                    <a:prstClr val="black"/>
                  </a:solidFill>
                  <a:effectLst/>
                  <a:uLnTx/>
                  <a:uFillTx/>
                  <a:cs typeface="Arial" pitchFamily="34" charset="0"/>
                </a:endParaRPr>
              </a:p>
            </p:txBody>
          </p:sp>
          <p:sp>
            <p:nvSpPr>
              <p:cNvPr id="72" name="Forme libre 38"/>
              <p:cNvSpPr>
                <a:spLocks/>
              </p:cNvSpPr>
              <p:nvPr/>
            </p:nvSpPr>
            <p:spPr bwMode="auto">
              <a:xfrm>
                <a:off x="3121025" y="3021013"/>
                <a:ext cx="1260475" cy="373062"/>
              </a:xfrm>
              <a:custGeom>
                <a:avLst/>
                <a:gdLst>
                  <a:gd name="T0" fmla="*/ 630540 w 3504"/>
                  <a:gd name="T1" fmla="*/ 0 h 1037"/>
                  <a:gd name="T2" fmla="*/ 0 w 3504"/>
                  <a:gd name="T3" fmla="*/ 186480 h 1037"/>
                  <a:gd name="T4" fmla="*/ 630540 w 3504"/>
                  <a:gd name="T5" fmla="*/ 372960 h 1037"/>
                  <a:gd name="T6" fmla="*/ 1261080 w 3504"/>
                  <a:gd name="T7" fmla="*/ 186480 h 1037"/>
                  <a:gd name="T8" fmla="*/ 17694720 60000 65536"/>
                  <a:gd name="T9" fmla="*/ 11796480 60000 65536"/>
                  <a:gd name="T10" fmla="*/ 5898240 60000 65536"/>
                  <a:gd name="T11" fmla="*/ 0 60000 65536"/>
                  <a:gd name="T12" fmla="*/ 0 w 3504"/>
                  <a:gd name="T13" fmla="*/ 0 h 1037"/>
                  <a:gd name="T14" fmla="*/ 3504 w 3504"/>
                  <a:gd name="T15" fmla="*/ 1037 h 1037"/>
                </a:gdLst>
                <a:ahLst/>
                <a:cxnLst>
                  <a:cxn ang="T8">
                    <a:pos x="T0" y="T1"/>
                  </a:cxn>
                  <a:cxn ang="T9">
                    <a:pos x="T2" y="T3"/>
                  </a:cxn>
                  <a:cxn ang="T10">
                    <a:pos x="T4" y="T5"/>
                  </a:cxn>
                  <a:cxn ang="T11">
                    <a:pos x="T6" y="T7"/>
                  </a:cxn>
                </a:cxnLst>
                <a:rect l="T12" t="T13" r="T14" b="T15"/>
                <a:pathLst>
                  <a:path w="3504" h="1037" fill="none">
                    <a:moveTo>
                      <a:pt x="3504" y="533"/>
                    </a:moveTo>
                    <a:lnTo>
                      <a:pt x="3504" y="535"/>
                    </a:lnTo>
                    <a:lnTo>
                      <a:pt x="3363" y="711"/>
                    </a:lnTo>
                    <a:lnTo>
                      <a:pt x="3216" y="799"/>
                    </a:lnTo>
                    <a:lnTo>
                      <a:pt x="3110" y="805"/>
                    </a:lnTo>
                    <a:lnTo>
                      <a:pt x="3098" y="730"/>
                    </a:lnTo>
                    <a:lnTo>
                      <a:pt x="3008" y="686"/>
                    </a:lnTo>
                    <a:lnTo>
                      <a:pt x="2899" y="803"/>
                    </a:lnTo>
                    <a:lnTo>
                      <a:pt x="2821" y="810"/>
                    </a:lnTo>
                    <a:lnTo>
                      <a:pt x="2818" y="727"/>
                    </a:lnTo>
                    <a:lnTo>
                      <a:pt x="2742" y="725"/>
                    </a:lnTo>
                    <a:lnTo>
                      <a:pt x="2625" y="519"/>
                    </a:lnTo>
                    <a:lnTo>
                      <a:pt x="2495" y="432"/>
                    </a:lnTo>
                    <a:lnTo>
                      <a:pt x="2348" y="466"/>
                    </a:lnTo>
                    <a:lnTo>
                      <a:pt x="2188" y="425"/>
                    </a:lnTo>
                    <a:lnTo>
                      <a:pt x="2029" y="990"/>
                    </a:lnTo>
                    <a:lnTo>
                      <a:pt x="1877" y="783"/>
                    </a:lnTo>
                    <a:lnTo>
                      <a:pt x="1833" y="847"/>
                    </a:lnTo>
                    <a:lnTo>
                      <a:pt x="1766" y="801"/>
                    </a:lnTo>
                    <a:lnTo>
                      <a:pt x="1706" y="849"/>
                    </a:lnTo>
                    <a:lnTo>
                      <a:pt x="1646" y="801"/>
                    </a:lnTo>
                    <a:lnTo>
                      <a:pt x="1583" y="852"/>
                    </a:lnTo>
                    <a:lnTo>
                      <a:pt x="1576" y="932"/>
                    </a:lnTo>
                    <a:lnTo>
                      <a:pt x="1420" y="1037"/>
                    </a:lnTo>
                    <a:lnTo>
                      <a:pt x="1366" y="979"/>
                    </a:lnTo>
                    <a:lnTo>
                      <a:pt x="1149" y="1020"/>
                    </a:lnTo>
                    <a:lnTo>
                      <a:pt x="1008" y="932"/>
                    </a:lnTo>
                    <a:lnTo>
                      <a:pt x="1009" y="850"/>
                    </a:lnTo>
                    <a:lnTo>
                      <a:pt x="1108" y="723"/>
                    </a:lnTo>
                    <a:lnTo>
                      <a:pt x="1122" y="573"/>
                    </a:lnTo>
                    <a:lnTo>
                      <a:pt x="1078" y="512"/>
                    </a:lnTo>
                    <a:lnTo>
                      <a:pt x="865" y="432"/>
                    </a:lnTo>
                    <a:lnTo>
                      <a:pt x="685" y="67"/>
                    </a:lnTo>
                    <a:lnTo>
                      <a:pt x="524" y="229"/>
                    </a:lnTo>
                    <a:lnTo>
                      <a:pt x="406" y="131"/>
                    </a:lnTo>
                    <a:lnTo>
                      <a:pt x="330" y="175"/>
                    </a:lnTo>
                    <a:lnTo>
                      <a:pt x="157" y="171"/>
                    </a:lnTo>
                    <a:lnTo>
                      <a:pt x="0" y="0"/>
                    </a:lnTo>
                  </a:path>
                </a:pathLst>
              </a:custGeom>
              <a:grpFill/>
              <a:ln w="3175">
                <a:solidFill>
                  <a:sysClr val="window" lastClr="FFFFFF">
                    <a:lumMod val="85000"/>
                  </a:sysClr>
                </a:solidFill>
                <a:round/>
                <a:headEnd/>
                <a:tailEnd/>
              </a:ln>
              <a:extLst/>
            </p:spPr>
            <p:txBody>
              <a:bodyPr vert="horz" wrap="square" lIns="9360" tIns="9360" rIns="9360" bIns="9360" numCol="1"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altLang="fr-FR" sz="1800" b="0" i="0" u="none" strike="noStrike" kern="0" cap="none" spc="0" normalizeH="0" baseline="0" noProof="0" smtClean="0">
                  <a:ln>
                    <a:noFill/>
                  </a:ln>
                  <a:solidFill>
                    <a:prstClr val="black"/>
                  </a:solidFill>
                  <a:effectLst/>
                  <a:uLnTx/>
                  <a:uFillTx/>
                  <a:cs typeface="Arial" pitchFamily="34" charset="0"/>
                </a:endParaRPr>
              </a:p>
            </p:txBody>
          </p:sp>
          <p:sp>
            <p:nvSpPr>
              <p:cNvPr id="73" name="Forme libre 39"/>
              <p:cNvSpPr>
                <a:spLocks/>
              </p:cNvSpPr>
              <p:nvPr/>
            </p:nvSpPr>
            <p:spPr bwMode="auto">
              <a:xfrm>
                <a:off x="3830638" y="3979863"/>
                <a:ext cx="827087" cy="619125"/>
              </a:xfrm>
              <a:custGeom>
                <a:avLst/>
                <a:gdLst>
                  <a:gd name="T0" fmla="*/ 413820 w 2300"/>
                  <a:gd name="T1" fmla="*/ 0 h 1722"/>
                  <a:gd name="T2" fmla="*/ 0 w 2300"/>
                  <a:gd name="T3" fmla="*/ 309780 h 1722"/>
                  <a:gd name="T4" fmla="*/ 413820 w 2300"/>
                  <a:gd name="T5" fmla="*/ 619560 h 1722"/>
                  <a:gd name="T6" fmla="*/ 827640 w 2300"/>
                  <a:gd name="T7" fmla="*/ 309780 h 1722"/>
                  <a:gd name="T8" fmla="*/ 17694720 60000 65536"/>
                  <a:gd name="T9" fmla="*/ 11796480 60000 65536"/>
                  <a:gd name="T10" fmla="*/ 5898240 60000 65536"/>
                  <a:gd name="T11" fmla="*/ 0 60000 65536"/>
                  <a:gd name="T12" fmla="*/ 0 w 2300"/>
                  <a:gd name="T13" fmla="*/ 0 h 1722"/>
                  <a:gd name="T14" fmla="*/ 2300 w 2300"/>
                  <a:gd name="T15" fmla="*/ 1722 h 1722"/>
                </a:gdLst>
                <a:ahLst/>
                <a:cxnLst>
                  <a:cxn ang="T8">
                    <a:pos x="T0" y="T1"/>
                  </a:cxn>
                  <a:cxn ang="T9">
                    <a:pos x="T2" y="T3"/>
                  </a:cxn>
                  <a:cxn ang="T10">
                    <a:pos x="T4" y="T5"/>
                  </a:cxn>
                  <a:cxn ang="T11">
                    <a:pos x="T6" y="T7"/>
                  </a:cxn>
                </a:cxnLst>
                <a:rect l="T12" t="T13" r="T14" b="T15"/>
                <a:pathLst>
                  <a:path w="2300" h="1722" fill="none">
                    <a:moveTo>
                      <a:pt x="2300" y="9"/>
                    </a:moveTo>
                    <a:lnTo>
                      <a:pt x="2121" y="42"/>
                    </a:lnTo>
                    <a:lnTo>
                      <a:pt x="2068" y="95"/>
                    </a:lnTo>
                    <a:lnTo>
                      <a:pt x="1856" y="0"/>
                    </a:lnTo>
                    <a:lnTo>
                      <a:pt x="1814" y="104"/>
                    </a:lnTo>
                    <a:lnTo>
                      <a:pt x="1859" y="217"/>
                    </a:lnTo>
                    <a:lnTo>
                      <a:pt x="1981" y="300"/>
                    </a:lnTo>
                    <a:lnTo>
                      <a:pt x="1969" y="459"/>
                    </a:lnTo>
                    <a:lnTo>
                      <a:pt x="1886" y="429"/>
                    </a:lnTo>
                    <a:lnTo>
                      <a:pt x="1545" y="531"/>
                    </a:lnTo>
                    <a:lnTo>
                      <a:pt x="1521" y="608"/>
                    </a:lnTo>
                    <a:lnTo>
                      <a:pt x="1373" y="640"/>
                    </a:lnTo>
                    <a:lnTo>
                      <a:pt x="1346" y="723"/>
                    </a:lnTo>
                    <a:lnTo>
                      <a:pt x="1339" y="813"/>
                    </a:lnTo>
                    <a:lnTo>
                      <a:pt x="1182" y="822"/>
                    </a:lnTo>
                    <a:lnTo>
                      <a:pt x="1115" y="1005"/>
                    </a:lnTo>
                    <a:lnTo>
                      <a:pt x="1196" y="1065"/>
                    </a:lnTo>
                    <a:lnTo>
                      <a:pt x="1129" y="1134"/>
                    </a:lnTo>
                    <a:lnTo>
                      <a:pt x="1016" y="1095"/>
                    </a:lnTo>
                    <a:lnTo>
                      <a:pt x="930" y="1233"/>
                    </a:lnTo>
                    <a:lnTo>
                      <a:pt x="969" y="1304"/>
                    </a:lnTo>
                    <a:lnTo>
                      <a:pt x="1240" y="1457"/>
                    </a:lnTo>
                    <a:lnTo>
                      <a:pt x="1235" y="1586"/>
                    </a:lnTo>
                    <a:lnTo>
                      <a:pt x="1143" y="1595"/>
                    </a:lnTo>
                    <a:lnTo>
                      <a:pt x="1029" y="1722"/>
                    </a:lnTo>
                    <a:lnTo>
                      <a:pt x="887" y="1660"/>
                    </a:lnTo>
                    <a:lnTo>
                      <a:pt x="886" y="1584"/>
                    </a:lnTo>
                    <a:lnTo>
                      <a:pt x="635" y="1561"/>
                    </a:lnTo>
                    <a:lnTo>
                      <a:pt x="621" y="1406"/>
                    </a:lnTo>
                    <a:lnTo>
                      <a:pt x="552" y="1464"/>
                    </a:lnTo>
                    <a:lnTo>
                      <a:pt x="487" y="1425"/>
                    </a:lnTo>
                    <a:lnTo>
                      <a:pt x="252" y="1533"/>
                    </a:lnTo>
                    <a:lnTo>
                      <a:pt x="157" y="1416"/>
                    </a:lnTo>
                    <a:lnTo>
                      <a:pt x="0" y="1399"/>
                    </a:lnTo>
                    <a:lnTo>
                      <a:pt x="2" y="1498"/>
                    </a:lnTo>
                  </a:path>
                </a:pathLst>
              </a:custGeom>
              <a:grpFill/>
              <a:ln w="3175">
                <a:solidFill>
                  <a:sysClr val="window" lastClr="FFFFFF">
                    <a:lumMod val="85000"/>
                  </a:sysClr>
                </a:solidFill>
                <a:round/>
                <a:headEnd/>
                <a:tailEnd/>
              </a:ln>
              <a:extLst/>
            </p:spPr>
            <p:txBody>
              <a:bodyPr vert="horz" wrap="square" lIns="9360" tIns="9360" rIns="9360" bIns="9360" numCol="1"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altLang="fr-FR" sz="1800" b="0" i="0" u="none" strike="noStrike" kern="0" cap="none" spc="0" normalizeH="0" baseline="0" noProof="0" smtClean="0">
                  <a:ln>
                    <a:noFill/>
                  </a:ln>
                  <a:solidFill>
                    <a:prstClr val="black"/>
                  </a:solidFill>
                  <a:effectLst/>
                  <a:uLnTx/>
                  <a:uFillTx/>
                  <a:cs typeface="Arial" pitchFamily="34" charset="0"/>
                </a:endParaRPr>
              </a:p>
            </p:txBody>
          </p:sp>
          <p:sp>
            <p:nvSpPr>
              <p:cNvPr id="74" name="Forme libre 41"/>
              <p:cNvSpPr>
                <a:spLocks/>
              </p:cNvSpPr>
              <p:nvPr/>
            </p:nvSpPr>
            <p:spPr bwMode="auto">
              <a:xfrm>
                <a:off x="3538538" y="987425"/>
                <a:ext cx="485775" cy="323850"/>
              </a:xfrm>
              <a:custGeom>
                <a:avLst/>
                <a:gdLst>
                  <a:gd name="T0" fmla="*/ 242640 w 1349"/>
                  <a:gd name="T1" fmla="*/ 0 h 903"/>
                  <a:gd name="T2" fmla="*/ 0 w 1349"/>
                  <a:gd name="T3" fmla="*/ 162360 h 903"/>
                  <a:gd name="T4" fmla="*/ 242640 w 1349"/>
                  <a:gd name="T5" fmla="*/ 324720 h 903"/>
                  <a:gd name="T6" fmla="*/ 485280 w 1349"/>
                  <a:gd name="T7" fmla="*/ 162360 h 903"/>
                  <a:gd name="T8" fmla="*/ 17694720 60000 65536"/>
                  <a:gd name="T9" fmla="*/ 11796480 60000 65536"/>
                  <a:gd name="T10" fmla="*/ 5898240 60000 65536"/>
                  <a:gd name="T11" fmla="*/ 0 60000 65536"/>
                  <a:gd name="T12" fmla="*/ 0 w 1349"/>
                  <a:gd name="T13" fmla="*/ 0 h 903"/>
                  <a:gd name="T14" fmla="*/ 1349 w 1349"/>
                  <a:gd name="T15" fmla="*/ 903 h 903"/>
                </a:gdLst>
                <a:ahLst/>
                <a:cxnLst>
                  <a:cxn ang="T8">
                    <a:pos x="T0" y="T1"/>
                  </a:cxn>
                  <a:cxn ang="T9">
                    <a:pos x="T2" y="T3"/>
                  </a:cxn>
                  <a:cxn ang="T10">
                    <a:pos x="T4" y="T5"/>
                  </a:cxn>
                  <a:cxn ang="T11">
                    <a:pos x="T6" y="T7"/>
                  </a:cxn>
                </a:cxnLst>
                <a:rect l="T12" t="T13" r="T14" b="T15"/>
                <a:pathLst>
                  <a:path w="1349" h="903" fill="none">
                    <a:moveTo>
                      <a:pt x="0" y="335"/>
                    </a:moveTo>
                    <a:lnTo>
                      <a:pt x="89" y="363"/>
                    </a:lnTo>
                    <a:lnTo>
                      <a:pt x="95" y="365"/>
                    </a:lnTo>
                    <a:lnTo>
                      <a:pt x="179" y="347"/>
                    </a:lnTo>
                    <a:lnTo>
                      <a:pt x="326" y="395"/>
                    </a:lnTo>
                    <a:lnTo>
                      <a:pt x="562" y="289"/>
                    </a:lnTo>
                    <a:lnTo>
                      <a:pt x="608" y="116"/>
                    </a:lnTo>
                    <a:lnTo>
                      <a:pt x="719" y="0"/>
                    </a:lnTo>
                    <a:lnTo>
                      <a:pt x="792" y="42"/>
                    </a:lnTo>
                    <a:lnTo>
                      <a:pt x="719" y="178"/>
                    </a:lnTo>
                    <a:lnTo>
                      <a:pt x="719" y="291"/>
                    </a:lnTo>
                    <a:lnTo>
                      <a:pt x="797" y="446"/>
                    </a:lnTo>
                    <a:lnTo>
                      <a:pt x="772" y="619"/>
                    </a:lnTo>
                    <a:lnTo>
                      <a:pt x="933" y="616"/>
                    </a:lnTo>
                    <a:lnTo>
                      <a:pt x="1114" y="776"/>
                    </a:lnTo>
                    <a:lnTo>
                      <a:pt x="1279" y="817"/>
                    </a:lnTo>
                    <a:lnTo>
                      <a:pt x="1277" y="903"/>
                    </a:lnTo>
                    <a:lnTo>
                      <a:pt x="1349" y="896"/>
                    </a:lnTo>
                  </a:path>
                </a:pathLst>
              </a:custGeom>
              <a:grpFill/>
              <a:ln w="3175">
                <a:solidFill>
                  <a:sysClr val="window" lastClr="FFFFFF">
                    <a:lumMod val="85000"/>
                  </a:sysClr>
                </a:solidFill>
                <a:round/>
                <a:headEnd/>
                <a:tailEnd/>
              </a:ln>
              <a:extLst/>
            </p:spPr>
            <p:txBody>
              <a:bodyPr vert="horz" wrap="square" lIns="9360" tIns="9360" rIns="9360" bIns="9360" numCol="1"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altLang="fr-FR" sz="1800" b="0" i="0" u="none" strike="noStrike" kern="0" cap="none" spc="0" normalizeH="0" baseline="0" noProof="0" smtClean="0">
                  <a:ln>
                    <a:noFill/>
                  </a:ln>
                  <a:solidFill>
                    <a:prstClr val="black"/>
                  </a:solidFill>
                  <a:effectLst/>
                  <a:uLnTx/>
                  <a:uFillTx/>
                  <a:cs typeface="Arial" pitchFamily="34" charset="0"/>
                </a:endParaRPr>
              </a:p>
            </p:txBody>
          </p:sp>
          <p:sp>
            <p:nvSpPr>
              <p:cNvPr id="75" name="Forme libre 42"/>
              <p:cNvSpPr>
                <a:spLocks/>
              </p:cNvSpPr>
              <p:nvPr/>
            </p:nvSpPr>
            <p:spPr bwMode="auto">
              <a:xfrm>
                <a:off x="0" y="457200"/>
                <a:ext cx="3568700" cy="1854200"/>
              </a:xfrm>
              <a:custGeom>
                <a:avLst/>
                <a:gdLst>
                  <a:gd name="T0" fmla="*/ 1783980 w 9912"/>
                  <a:gd name="T1" fmla="*/ 0 h 5153"/>
                  <a:gd name="T2" fmla="*/ 0 w 9912"/>
                  <a:gd name="T3" fmla="*/ 927360 h 5153"/>
                  <a:gd name="T4" fmla="*/ 1783980 w 9912"/>
                  <a:gd name="T5" fmla="*/ 1854719 h 5153"/>
                  <a:gd name="T6" fmla="*/ 3567960 w 9912"/>
                  <a:gd name="T7" fmla="*/ 927360 h 5153"/>
                  <a:gd name="T8" fmla="*/ 17694720 60000 65536"/>
                  <a:gd name="T9" fmla="*/ 11796480 60000 65536"/>
                  <a:gd name="T10" fmla="*/ 5898240 60000 65536"/>
                  <a:gd name="T11" fmla="*/ 0 60000 65536"/>
                  <a:gd name="T12" fmla="*/ 0 w 9912"/>
                  <a:gd name="T13" fmla="*/ 0 h 5153"/>
                  <a:gd name="T14" fmla="*/ 9912 w 9912"/>
                  <a:gd name="T15" fmla="*/ 5153 h 5153"/>
                </a:gdLst>
                <a:ahLst/>
                <a:cxnLst>
                  <a:cxn ang="T8">
                    <a:pos x="T0" y="T1"/>
                  </a:cxn>
                  <a:cxn ang="T9">
                    <a:pos x="T2" y="T3"/>
                  </a:cxn>
                  <a:cxn ang="T10">
                    <a:pos x="T4" y="T5"/>
                  </a:cxn>
                  <a:cxn ang="T11">
                    <a:pos x="T6" y="T7"/>
                  </a:cxn>
                </a:cxnLst>
                <a:rect l="T12" t="T13" r="T14" b="T15"/>
                <a:pathLst>
                  <a:path w="9912" h="5153" fill="none">
                    <a:moveTo>
                      <a:pt x="674" y="5030"/>
                    </a:moveTo>
                    <a:lnTo>
                      <a:pt x="674" y="5040"/>
                    </a:lnTo>
                    <a:lnTo>
                      <a:pt x="576" y="5153"/>
                    </a:lnTo>
                    <a:lnTo>
                      <a:pt x="378" y="5136"/>
                    </a:lnTo>
                    <a:lnTo>
                      <a:pt x="406" y="4987"/>
                    </a:lnTo>
                    <a:lnTo>
                      <a:pt x="306" y="4820"/>
                    </a:lnTo>
                    <a:lnTo>
                      <a:pt x="48" y="4723"/>
                    </a:lnTo>
                    <a:lnTo>
                      <a:pt x="90" y="4656"/>
                    </a:lnTo>
                    <a:lnTo>
                      <a:pt x="431" y="4622"/>
                    </a:lnTo>
                    <a:lnTo>
                      <a:pt x="496" y="4658"/>
                    </a:lnTo>
                    <a:lnTo>
                      <a:pt x="539" y="4591"/>
                    </a:lnTo>
                    <a:lnTo>
                      <a:pt x="516" y="4504"/>
                    </a:lnTo>
                    <a:lnTo>
                      <a:pt x="369" y="4418"/>
                    </a:lnTo>
                    <a:lnTo>
                      <a:pt x="293" y="4412"/>
                    </a:lnTo>
                    <a:lnTo>
                      <a:pt x="247" y="4486"/>
                    </a:lnTo>
                    <a:lnTo>
                      <a:pt x="180" y="4345"/>
                    </a:lnTo>
                    <a:lnTo>
                      <a:pt x="223" y="4247"/>
                    </a:lnTo>
                    <a:lnTo>
                      <a:pt x="269" y="4312"/>
                    </a:lnTo>
                    <a:lnTo>
                      <a:pt x="426" y="4342"/>
                    </a:lnTo>
                    <a:lnTo>
                      <a:pt x="526" y="4314"/>
                    </a:lnTo>
                    <a:lnTo>
                      <a:pt x="563" y="4382"/>
                    </a:lnTo>
                    <a:lnTo>
                      <a:pt x="724" y="4419"/>
                    </a:lnTo>
                    <a:lnTo>
                      <a:pt x="553" y="4349"/>
                    </a:lnTo>
                    <a:lnTo>
                      <a:pt x="637" y="4331"/>
                    </a:lnTo>
                    <a:lnTo>
                      <a:pt x="558" y="4296"/>
                    </a:lnTo>
                    <a:lnTo>
                      <a:pt x="570" y="4218"/>
                    </a:lnTo>
                    <a:lnTo>
                      <a:pt x="410" y="4257"/>
                    </a:lnTo>
                    <a:lnTo>
                      <a:pt x="424" y="4165"/>
                    </a:lnTo>
                    <a:lnTo>
                      <a:pt x="524" y="4118"/>
                    </a:lnTo>
                    <a:lnTo>
                      <a:pt x="195" y="4217"/>
                    </a:lnTo>
                    <a:lnTo>
                      <a:pt x="122" y="4185"/>
                    </a:lnTo>
                    <a:lnTo>
                      <a:pt x="48" y="4215"/>
                    </a:lnTo>
                    <a:lnTo>
                      <a:pt x="0" y="4153"/>
                    </a:lnTo>
                    <a:lnTo>
                      <a:pt x="39" y="3910"/>
                    </a:lnTo>
                    <a:lnTo>
                      <a:pt x="90" y="3846"/>
                    </a:lnTo>
                    <a:lnTo>
                      <a:pt x="316" y="3869"/>
                    </a:lnTo>
                    <a:lnTo>
                      <a:pt x="246" y="3832"/>
                    </a:lnTo>
                    <a:lnTo>
                      <a:pt x="521" y="3684"/>
                    </a:lnTo>
                    <a:lnTo>
                      <a:pt x="561" y="3753"/>
                    </a:lnTo>
                    <a:lnTo>
                      <a:pt x="951" y="3638"/>
                    </a:lnTo>
                    <a:lnTo>
                      <a:pt x="953" y="3814"/>
                    </a:lnTo>
                    <a:lnTo>
                      <a:pt x="997" y="3726"/>
                    </a:lnTo>
                    <a:lnTo>
                      <a:pt x="1057" y="3800"/>
                    </a:lnTo>
                    <a:lnTo>
                      <a:pt x="1073" y="3707"/>
                    </a:lnTo>
                    <a:lnTo>
                      <a:pt x="1149" y="3691"/>
                    </a:lnTo>
                    <a:lnTo>
                      <a:pt x="1281" y="3770"/>
                    </a:lnTo>
                    <a:lnTo>
                      <a:pt x="1371" y="3760"/>
                    </a:lnTo>
                    <a:lnTo>
                      <a:pt x="1378" y="3592"/>
                    </a:lnTo>
                    <a:lnTo>
                      <a:pt x="1500" y="3493"/>
                    </a:lnTo>
                    <a:lnTo>
                      <a:pt x="1541" y="3559"/>
                    </a:lnTo>
                    <a:lnTo>
                      <a:pt x="1779" y="3460"/>
                    </a:lnTo>
                    <a:lnTo>
                      <a:pt x="1795" y="3557"/>
                    </a:lnTo>
                    <a:lnTo>
                      <a:pt x="1922" y="3470"/>
                    </a:lnTo>
                    <a:lnTo>
                      <a:pt x="1886" y="3649"/>
                    </a:lnTo>
                    <a:lnTo>
                      <a:pt x="1930" y="3567"/>
                    </a:lnTo>
                    <a:lnTo>
                      <a:pt x="2012" y="3557"/>
                    </a:lnTo>
                    <a:lnTo>
                      <a:pt x="1996" y="3634"/>
                    </a:lnTo>
                    <a:lnTo>
                      <a:pt x="2073" y="3650"/>
                    </a:lnTo>
                    <a:lnTo>
                      <a:pt x="2197" y="3864"/>
                    </a:lnTo>
                    <a:lnTo>
                      <a:pt x="2199" y="3947"/>
                    </a:lnTo>
                    <a:lnTo>
                      <a:pt x="2308" y="4019"/>
                    </a:lnTo>
                    <a:lnTo>
                      <a:pt x="2333" y="4118"/>
                    </a:lnTo>
                    <a:lnTo>
                      <a:pt x="2622" y="3876"/>
                    </a:lnTo>
                    <a:lnTo>
                      <a:pt x="2719" y="3869"/>
                    </a:lnTo>
                    <a:lnTo>
                      <a:pt x="2747" y="3938"/>
                    </a:lnTo>
                    <a:lnTo>
                      <a:pt x="2830" y="3901"/>
                    </a:lnTo>
                    <a:lnTo>
                      <a:pt x="2857" y="3984"/>
                    </a:lnTo>
                    <a:lnTo>
                      <a:pt x="2968" y="3975"/>
                    </a:lnTo>
                    <a:lnTo>
                      <a:pt x="2968" y="3924"/>
                    </a:lnTo>
                    <a:lnTo>
                      <a:pt x="3045" y="3924"/>
                    </a:lnTo>
                    <a:lnTo>
                      <a:pt x="3091" y="4045"/>
                    </a:lnTo>
                    <a:lnTo>
                      <a:pt x="3155" y="4095"/>
                    </a:lnTo>
                    <a:lnTo>
                      <a:pt x="3086" y="3943"/>
                    </a:lnTo>
                    <a:lnTo>
                      <a:pt x="3192" y="3839"/>
                    </a:lnTo>
                    <a:lnTo>
                      <a:pt x="3282" y="3820"/>
                    </a:lnTo>
                    <a:lnTo>
                      <a:pt x="3273" y="3973"/>
                    </a:lnTo>
                    <a:lnTo>
                      <a:pt x="3571" y="3971"/>
                    </a:lnTo>
                    <a:lnTo>
                      <a:pt x="3578" y="3971"/>
                    </a:lnTo>
                    <a:lnTo>
                      <a:pt x="3776" y="3950"/>
                    </a:lnTo>
                    <a:lnTo>
                      <a:pt x="3802" y="3869"/>
                    </a:lnTo>
                    <a:lnTo>
                      <a:pt x="3735" y="3913"/>
                    </a:lnTo>
                    <a:lnTo>
                      <a:pt x="3665" y="3880"/>
                    </a:lnTo>
                    <a:lnTo>
                      <a:pt x="3552" y="3626"/>
                    </a:lnTo>
                    <a:lnTo>
                      <a:pt x="3613" y="3470"/>
                    </a:lnTo>
                    <a:lnTo>
                      <a:pt x="3626" y="3308"/>
                    </a:lnTo>
                    <a:lnTo>
                      <a:pt x="3573" y="3234"/>
                    </a:lnTo>
                    <a:lnTo>
                      <a:pt x="3610" y="2962"/>
                    </a:lnTo>
                    <a:lnTo>
                      <a:pt x="3381" y="2714"/>
                    </a:lnTo>
                    <a:lnTo>
                      <a:pt x="3312" y="2438"/>
                    </a:lnTo>
                    <a:lnTo>
                      <a:pt x="3363" y="2384"/>
                    </a:lnTo>
                    <a:lnTo>
                      <a:pt x="3349" y="2251"/>
                    </a:lnTo>
                    <a:lnTo>
                      <a:pt x="3261" y="2202"/>
                    </a:lnTo>
                    <a:lnTo>
                      <a:pt x="3266" y="2128"/>
                    </a:lnTo>
                    <a:lnTo>
                      <a:pt x="3573" y="2251"/>
                    </a:lnTo>
                    <a:lnTo>
                      <a:pt x="3749" y="2241"/>
                    </a:lnTo>
                    <a:lnTo>
                      <a:pt x="3816" y="2191"/>
                    </a:lnTo>
                    <a:lnTo>
                      <a:pt x="3993" y="2211"/>
                    </a:lnTo>
                    <a:lnTo>
                      <a:pt x="4019" y="2285"/>
                    </a:lnTo>
                    <a:lnTo>
                      <a:pt x="3954" y="2497"/>
                    </a:lnTo>
                    <a:lnTo>
                      <a:pt x="4127" y="2782"/>
                    </a:lnTo>
                    <a:lnTo>
                      <a:pt x="4271" y="2719"/>
                    </a:lnTo>
                    <a:lnTo>
                      <a:pt x="4529" y="2809"/>
                    </a:lnTo>
                    <a:lnTo>
                      <a:pt x="4866" y="2846"/>
                    </a:lnTo>
                    <a:lnTo>
                      <a:pt x="5095" y="2941"/>
                    </a:lnTo>
                    <a:lnTo>
                      <a:pt x="5355" y="2869"/>
                    </a:lnTo>
                    <a:lnTo>
                      <a:pt x="5487" y="2754"/>
                    </a:lnTo>
                    <a:lnTo>
                      <a:pt x="5672" y="2712"/>
                    </a:lnTo>
                    <a:lnTo>
                      <a:pt x="5718" y="2694"/>
                    </a:lnTo>
                    <a:lnTo>
                      <a:pt x="5475" y="2638"/>
                    </a:lnTo>
                    <a:lnTo>
                      <a:pt x="5429" y="2578"/>
                    </a:lnTo>
                    <a:lnTo>
                      <a:pt x="5584" y="2237"/>
                    </a:lnTo>
                    <a:lnTo>
                      <a:pt x="5969" y="2029"/>
                    </a:lnTo>
                    <a:lnTo>
                      <a:pt x="6568" y="1883"/>
                    </a:lnTo>
                    <a:lnTo>
                      <a:pt x="6856" y="1680"/>
                    </a:lnTo>
                    <a:lnTo>
                      <a:pt x="7041" y="1429"/>
                    </a:lnTo>
                    <a:lnTo>
                      <a:pt x="7117" y="1470"/>
                    </a:lnTo>
                    <a:lnTo>
                      <a:pt x="7034" y="1320"/>
                    </a:lnTo>
                    <a:lnTo>
                      <a:pt x="7043" y="1241"/>
                    </a:lnTo>
                    <a:lnTo>
                      <a:pt x="7145" y="1200"/>
                    </a:lnTo>
                    <a:lnTo>
                      <a:pt x="7082" y="1156"/>
                    </a:lnTo>
                    <a:lnTo>
                      <a:pt x="7069" y="1054"/>
                    </a:lnTo>
                    <a:lnTo>
                      <a:pt x="7089" y="895"/>
                    </a:lnTo>
                    <a:lnTo>
                      <a:pt x="7163" y="941"/>
                    </a:lnTo>
                    <a:lnTo>
                      <a:pt x="7084" y="847"/>
                    </a:lnTo>
                    <a:lnTo>
                      <a:pt x="7085" y="360"/>
                    </a:lnTo>
                    <a:lnTo>
                      <a:pt x="7242" y="226"/>
                    </a:lnTo>
                    <a:lnTo>
                      <a:pt x="7601" y="112"/>
                    </a:lnTo>
                    <a:lnTo>
                      <a:pt x="8051" y="0"/>
                    </a:lnTo>
                    <a:lnTo>
                      <a:pt x="8127" y="45"/>
                    </a:lnTo>
                    <a:lnTo>
                      <a:pt x="8194" y="207"/>
                    </a:lnTo>
                    <a:lnTo>
                      <a:pt x="8166" y="364"/>
                    </a:lnTo>
                    <a:lnTo>
                      <a:pt x="8201" y="434"/>
                    </a:lnTo>
                    <a:lnTo>
                      <a:pt x="8289" y="436"/>
                    </a:lnTo>
                    <a:lnTo>
                      <a:pt x="8367" y="577"/>
                    </a:lnTo>
                    <a:lnTo>
                      <a:pt x="8448" y="611"/>
                    </a:lnTo>
                    <a:lnTo>
                      <a:pt x="8598" y="507"/>
                    </a:lnTo>
                    <a:lnTo>
                      <a:pt x="8755" y="494"/>
                    </a:lnTo>
                    <a:lnTo>
                      <a:pt x="8861" y="614"/>
                    </a:lnTo>
                    <a:lnTo>
                      <a:pt x="8848" y="694"/>
                    </a:lnTo>
                    <a:lnTo>
                      <a:pt x="8931" y="923"/>
                    </a:lnTo>
                    <a:lnTo>
                      <a:pt x="9016" y="951"/>
                    </a:lnTo>
                    <a:lnTo>
                      <a:pt x="9095" y="895"/>
                    </a:lnTo>
                    <a:lnTo>
                      <a:pt x="9125" y="969"/>
                    </a:lnTo>
                    <a:lnTo>
                      <a:pt x="9272" y="1002"/>
                    </a:lnTo>
                    <a:lnTo>
                      <a:pt x="9330" y="1248"/>
                    </a:lnTo>
                    <a:lnTo>
                      <a:pt x="9390" y="1195"/>
                    </a:lnTo>
                    <a:lnTo>
                      <a:pt x="9538" y="1230"/>
                    </a:lnTo>
                    <a:lnTo>
                      <a:pt x="9701" y="1200"/>
                    </a:lnTo>
                    <a:lnTo>
                      <a:pt x="9812" y="1334"/>
                    </a:lnTo>
                    <a:lnTo>
                      <a:pt x="9888" y="1316"/>
                    </a:lnTo>
                    <a:lnTo>
                      <a:pt x="9831" y="1489"/>
                    </a:lnTo>
                    <a:lnTo>
                      <a:pt x="9912" y="1634"/>
                    </a:lnTo>
                    <a:lnTo>
                      <a:pt x="9824" y="1803"/>
                    </a:lnTo>
                  </a:path>
                </a:pathLst>
              </a:custGeom>
              <a:grpFill/>
              <a:ln w="3175">
                <a:solidFill>
                  <a:sysClr val="window" lastClr="FFFFFF">
                    <a:lumMod val="85000"/>
                  </a:sysClr>
                </a:solidFill>
                <a:round/>
                <a:headEnd/>
                <a:tailEnd/>
              </a:ln>
              <a:extLst/>
            </p:spPr>
            <p:txBody>
              <a:bodyPr vert="horz" wrap="square" lIns="9360" tIns="9360" rIns="9360" bIns="9360" numCol="1"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altLang="fr-FR" sz="1800" b="0" i="0" u="none" strike="noStrike" kern="0" cap="none" spc="0" normalizeH="0" baseline="0" noProof="0" smtClean="0">
                  <a:ln>
                    <a:noFill/>
                  </a:ln>
                  <a:solidFill>
                    <a:prstClr val="black"/>
                  </a:solidFill>
                  <a:effectLst/>
                  <a:uLnTx/>
                  <a:uFillTx/>
                  <a:cs typeface="Arial" pitchFamily="34" charset="0"/>
                </a:endParaRPr>
              </a:p>
            </p:txBody>
          </p:sp>
          <p:cxnSp>
            <p:nvCxnSpPr>
              <p:cNvPr id="76" name="Connecteur droit 75"/>
              <p:cNvCxnSpPr/>
              <p:nvPr/>
            </p:nvCxnSpPr>
            <p:spPr>
              <a:xfrm>
                <a:off x="3968115" y="1081405"/>
                <a:ext cx="1270" cy="635"/>
              </a:xfrm>
              <a:prstGeom prst="line">
                <a:avLst/>
              </a:prstGeom>
              <a:grpFill/>
              <a:ln w="3175">
                <a:solidFill>
                  <a:sysClr val="window" lastClr="FFFFFF">
                    <a:lumMod val="85000"/>
                  </a:sysClr>
                </a:solidFill>
                <a:prstDash val="solid"/>
                <a:round/>
              </a:ln>
            </p:spPr>
          </p:cxnSp>
          <p:sp>
            <p:nvSpPr>
              <p:cNvPr id="77" name="Forme libre 44"/>
              <p:cNvSpPr>
                <a:spLocks/>
              </p:cNvSpPr>
              <p:nvPr/>
            </p:nvSpPr>
            <p:spPr bwMode="auto">
              <a:xfrm>
                <a:off x="3289300" y="1117600"/>
                <a:ext cx="288925" cy="669925"/>
              </a:xfrm>
              <a:custGeom>
                <a:avLst/>
                <a:gdLst>
                  <a:gd name="T0" fmla="*/ 144000 w 801"/>
                  <a:gd name="T1" fmla="*/ 0 h 1861"/>
                  <a:gd name="T2" fmla="*/ 0 w 801"/>
                  <a:gd name="T3" fmla="*/ 334800 h 1861"/>
                  <a:gd name="T4" fmla="*/ 144000 w 801"/>
                  <a:gd name="T5" fmla="*/ 669600 h 1861"/>
                  <a:gd name="T6" fmla="*/ 288000 w 801"/>
                  <a:gd name="T7" fmla="*/ 334800 h 1861"/>
                  <a:gd name="T8" fmla="*/ 17694720 60000 65536"/>
                  <a:gd name="T9" fmla="*/ 11796480 60000 65536"/>
                  <a:gd name="T10" fmla="*/ 5898240 60000 65536"/>
                  <a:gd name="T11" fmla="*/ 0 60000 65536"/>
                  <a:gd name="T12" fmla="*/ 0 w 801"/>
                  <a:gd name="T13" fmla="*/ 0 h 1861"/>
                  <a:gd name="T14" fmla="*/ 801 w 801"/>
                  <a:gd name="T15" fmla="*/ 1861 h 1861"/>
                </a:gdLst>
                <a:ahLst/>
                <a:cxnLst>
                  <a:cxn ang="T8">
                    <a:pos x="T0" y="T1"/>
                  </a:cxn>
                  <a:cxn ang="T9">
                    <a:pos x="T2" y="T3"/>
                  </a:cxn>
                  <a:cxn ang="T10">
                    <a:pos x="T4" y="T5"/>
                  </a:cxn>
                  <a:cxn ang="T11">
                    <a:pos x="T6" y="T7"/>
                  </a:cxn>
                </a:cxnLst>
                <a:rect l="T12" t="T13" r="T14" b="T15"/>
                <a:pathLst>
                  <a:path w="801" h="1861" fill="none">
                    <a:moveTo>
                      <a:pt x="0" y="1861"/>
                    </a:moveTo>
                    <a:lnTo>
                      <a:pt x="2" y="1861"/>
                    </a:lnTo>
                    <a:lnTo>
                      <a:pt x="208" y="1584"/>
                    </a:lnTo>
                    <a:lnTo>
                      <a:pt x="139" y="1553"/>
                    </a:lnTo>
                    <a:lnTo>
                      <a:pt x="164" y="1477"/>
                    </a:lnTo>
                    <a:lnTo>
                      <a:pt x="120" y="1412"/>
                    </a:lnTo>
                    <a:lnTo>
                      <a:pt x="266" y="1353"/>
                    </a:lnTo>
                    <a:lnTo>
                      <a:pt x="180" y="1135"/>
                    </a:lnTo>
                    <a:lnTo>
                      <a:pt x="215" y="1064"/>
                    </a:lnTo>
                    <a:lnTo>
                      <a:pt x="428" y="955"/>
                    </a:lnTo>
                    <a:lnTo>
                      <a:pt x="571" y="1006"/>
                    </a:lnTo>
                    <a:lnTo>
                      <a:pt x="600" y="928"/>
                    </a:lnTo>
                    <a:lnTo>
                      <a:pt x="589" y="542"/>
                    </a:lnTo>
                    <a:lnTo>
                      <a:pt x="665" y="533"/>
                    </a:lnTo>
                    <a:lnTo>
                      <a:pt x="801" y="341"/>
                    </a:lnTo>
                    <a:lnTo>
                      <a:pt x="764" y="258"/>
                    </a:lnTo>
                    <a:lnTo>
                      <a:pt x="801" y="163"/>
                    </a:lnTo>
                    <a:lnTo>
                      <a:pt x="779" y="0"/>
                    </a:lnTo>
                  </a:path>
                </a:pathLst>
              </a:custGeom>
              <a:grpFill/>
              <a:ln w="3175">
                <a:solidFill>
                  <a:sysClr val="window" lastClr="FFFFFF">
                    <a:lumMod val="85000"/>
                  </a:sysClr>
                </a:solidFill>
                <a:round/>
                <a:headEnd/>
                <a:tailEnd/>
              </a:ln>
              <a:extLst/>
            </p:spPr>
            <p:txBody>
              <a:bodyPr vert="horz" wrap="square" lIns="9360" tIns="9360" rIns="9360" bIns="9360" numCol="1"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altLang="fr-FR" sz="1800" b="0" i="0" u="none" strike="noStrike" kern="0" cap="none" spc="0" normalizeH="0" baseline="0" noProof="0" smtClean="0">
                  <a:ln>
                    <a:noFill/>
                  </a:ln>
                  <a:solidFill>
                    <a:prstClr val="black"/>
                  </a:solidFill>
                  <a:effectLst/>
                  <a:uLnTx/>
                  <a:uFillTx/>
                  <a:cs typeface="Arial" pitchFamily="34" charset="0"/>
                </a:endParaRPr>
              </a:p>
            </p:txBody>
          </p:sp>
          <p:sp>
            <p:nvSpPr>
              <p:cNvPr id="78" name="Forme libre 45"/>
              <p:cNvSpPr>
                <a:spLocks/>
              </p:cNvSpPr>
              <p:nvPr/>
            </p:nvSpPr>
            <p:spPr bwMode="auto">
              <a:xfrm>
                <a:off x="2589213" y="1562100"/>
                <a:ext cx="701675" cy="225425"/>
              </a:xfrm>
              <a:custGeom>
                <a:avLst/>
                <a:gdLst>
                  <a:gd name="T0" fmla="*/ 350460 w 1948"/>
                  <a:gd name="T1" fmla="*/ 0 h 626"/>
                  <a:gd name="T2" fmla="*/ 0 w 1948"/>
                  <a:gd name="T3" fmla="*/ 112500 h 626"/>
                  <a:gd name="T4" fmla="*/ 350460 w 1948"/>
                  <a:gd name="T5" fmla="*/ 225000 h 626"/>
                  <a:gd name="T6" fmla="*/ 700920 w 1948"/>
                  <a:gd name="T7" fmla="*/ 112500 h 626"/>
                  <a:gd name="T8" fmla="*/ 17694720 60000 65536"/>
                  <a:gd name="T9" fmla="*/ 11796480 60000 65536"/>
                  <a:gd name="T10" fmla="*/ 5898240 60000 65536"/>
                  <a:gd name="T11" fmla="*/ 0 60000 65536"/>
                  <a:gd name="T12" fmla="*/ 0 w 1948"/>
                  <a:gd name="T13" fmla="*/ 0 h 626"/>
                  <a:gd name="T14" fmla="*/ 1948 w 1948"/>
                  <a:gd name="T15" fmla="*/ 626 h 626"/>
                </a:gdLst>
                <a:ahLst/>
                <a:cxnLst>
                  <a:cxn ang="T8">
                    <a:pos x="T0" y="T1"/>
                  </a:cxn>
                  <a:cxn ang="T9">
                    <a:pos x="T2" y="T3"/>
                  </a:cxn>
                  <a:cxn ang="T10">
                    <a:pos x="T4" y="T5"/>
                  </a:cxn>
                  <a:cxn ang="T11">
                    <a:pos x="T6" y="T7"/>
                  </a:cxn>
                </a:cxnLst>
                <a:rect l="T12" t="T13" r="T14" b="T15"/>
                <a:pathLst>
                  <a:path w="1948" h="626" fill="none">
                    <a:moveTo>
                      <a:pt x="0" y="0"/>
                    </a:moveTo>
                    <a:lnTo>
                      <a:pt x="39" y="87"/>
                    </a:lnTo>
                    <a:lnTo>
                      <a:pt x="192" y="117"/>
                    </a:lnTo>
                    <a:lnTo>
                      <a:pt x="362" y="67"/>
                    </a:lnTo>
                    <a:lnTo>
                      <a:pt x="611" y="127"/>
                    </a:lnTo>
                    <a:lnTo>
                      <a:pt x="672" y="81"/>
                    </a:lnTo>
                    <a:lnTo>
                      <a:pt x="965" y="256"/>
                    </a:lnTo>
                    <a:lnTo>
                      <a:pt x="1150" y="281"/>
                    </a:lnTo>
                    <a:lnTo>
                      <a:pt x="1203" y="224"/>
                    </a:lnTo>
                    <a:lnTo>
                      <a:pt x="1272" y="268"/>
                    </a:lnTo>
                    <a:lnTo>
                      <a:pt x="1491" y="187"/>
                    </a:lnTo>
                    <a:lnTo>
                      <a:pt x="1563" y="207"/>
                    </a:lnTo>
                    <a:lnTo>
                      <a:pt x="1611" y="274"/>
                    </a:lnTo>
                    <a:lnTo>
                      <a:pt x="1591" y="349"/>
                    </a:lnTo>
                    <a:lnTo>
                      <a:pt x="1699" y="464"/>
                    </a:lnTo>
                    <a:lnTo>
                      <a:pt x="1948" y="626"/>
                    </a:lnTo>
                  </a:path>
                </a:pathLst>
              </a:custGeom>
              <a:grpFill/>
              <a:ln w="3175">
                <a:solidFill>
                  <a:sysClr val="window" lastClr="FFFFFF">
                    <a:lumMod val="85000"/>
                  </a:sysClr>
                </a:solidFill>
                <a:round/>
                <a:headEnd/>
                <a:tailEnd/>
              </a:ln>
              <a:extLst/>
            </p:spPr>
            <p:txBody>
              <a:bodyPr vert="horz" wrap="square" lIns="9360" tIns="9360" rIns="9360" bIns="9360" numCol="1"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altLang="fr-FR" sz="1800" b="0" i="0" u="none" strike="noStrike" kern="0" cap="none" spc="0" normalizeH="0" baseline="0" noProof="0" smtClean="0">
                  <a:ln>
                    <a:noFill/>
                  </a:ln>
                  <a:solidFill>
                    <a:prstClr val="black"/>
                  </a:solidFill>
                  <a:effectLst/>
                  <a:uLnTx/>
                  <a:uFillTx/>
                  <a:cs typeface="Arial" pitchFamily="34" charset="0"/>
                </a:endParaRPr>
              </a:p>
            </p:txBody>
          </p:sp>
          <p:cxnSp>
            <p:nvCxnSpPr>
              <p:cNvPr id="79" name="Connecteur droit 78"/>
              <p:cNvCxnSpPr/>
              <p:nvPr/>
            </p:nvCxnSpPr>
            <p:spPr>
              <a:xfrm>
                <a:off x="4455160" y="1283970"/>
                <a:ext cx="635" cy="0"/>
              </a:xfrm>
              <a:prstGeom prst="line">
                <a:avLst/>
              </a:prstGeom>
              <a:grpFill/>
              <a:ln w="3175">
                <a:solidFill>
                  <a:sysClr val="window" lastClr="FFFFFF">
                    <a:lumMod val="85000"/>
                  </a:sysClr>
                </a:solidFill>
                <a:prstDash val="solid"/>
                <a:round/>
              </a:ln>
            </p:spPr>
          </p:cxnSp>
          <p:sp>
            <p:nvSpPr>
              <p:cNvPr id="80" name="Forme libre 47"/>
              <p:cNvSpPr>
                <a:spLocks/>
              </p:cNvSpPr>
              <p:nvPr/>
            </p:nvSpPr>
            <p:spPr bwMode="auto">
              <a:xfrm>
                <a:off x="2489200" y="1562100"/>
                <a:ext cx="98425" cy="173038"/>
              </a:xfrm>
              <a:custGeom>
                <a:avLst/>
                <a:gdLst>
                  <a:gd name="T0" fmla="*/ 49320 w 275"/>
                  <a:gd name="T1" fmla="*/ 0 h 482"/>
                  <a:gd name="T2" fmla="*/ 0 w 275"/>
                  <a:gd name="T3" fmla="*/ 86580 h 482"/>
                  <a:gd name="T4" fmla="*/ 49320 w 275"/>
                  <a:gd name="T5" fmla="*/ 173160 h 482"/>
                  <a:gd name="T6" fmla="*/ 98640 w 275"/>
                  <a:gd name="T7" fmla="*/ 86580 h 482"/>
                  <a:gd name="T8" fmla="*/ 17694720 60000 65536"/>
                  <a:gd name="T9" fmla="*/ 11796480 60000 65536"/>
                  <a:gd name="T10" fmla="*/ 5898240 60000 65536"/>
                  <a:gd name="T11" fmla="*/ 0 60000 65536"/>
                  <a:gd name="T12" fmla="*/ 0 w 275"/>
                  <a:gd name="T13" fmla="*/ 0 h 482"/>
                  <a:gd name="T14" fmla="*/ 275 w 275"/>
                  <a:gd name="T15" fmla="*/ 482 h 482"/>
                </a:gdLst>
                <a:ahLst/>
                <a:cxnLst>
                  <a:cxn ang="T8">
                    <a:pos x="T0" y="T1"/>
                  </a:cxn>
                  <a:cxn ang="T9">
                    <a:pos x="T2" y="T3"/>
                  </a:cxn>
                  <a:cxn ang="T10">
                    <a:pos x="T4" y="T5"/>
                  </a:cxn>
                  <a:cxn ang="T11">
                    <a:pos x="T6" y="T7"/>
                  </a:cxn>
                </a:cxnLst>
                <a:rect l="T12" t="T13" r="T14" b="T15"/>
                <a:pathLst>
                  <a:path w="275" h="482" fill="none">
                    <a:moveTo>
                      <a:pt x="46" y="482"/>
                    </a:moveTo>
                    <a:lnTo>
                      <a:pt x="0" y="323"/>
                    </a:lnTo>
                    <a:lnTo>
                      <a:pt x="62" y="256"/>
                    </a:lnTo>
                    <a:lnTo>
                      <a:pt x="168" y="256"/>
                    </a:lnTo>
                    <a:lnTo>
                      <a:pt x="273" y="0"/>
                    </a:lnTo>
                    <a:lnTo>
                      <a:pt x="275" y="0"/>
                    </a:lnTo>
                  </a:path>
                </a:pathLst>
              </a:custGeom>
              <a:grpFill/>
              <a:ln w="3175">
                <a:solidFill>
                  <a:sysClr val="window" lastClr="FFFFFF">
                    <a:lumMod val="85000"/>
                  </a:sysClr>
                </a:solidFill>
                <a:round/>
                <a:headEnd/>
                <a:tailEnd/>
              </a:ln>
              <a:extLst/>
            </p:spPr>
            <p:txBody>
              <a:bodyPr vert="horz" wrap="square" lIns="9360" tIns="9360" rIns="9360" bIns="9360" numCol="1"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altLang="fr-FR" sz="1800" b="0" i="0" u="none" strike="noStrike" kern="0" cap="none" spc="0" normalizeH="0" baseline="0" noProof="0" smtClean="0">
                  <a:ln>
                    <a:noFill/>
                  </a:ln>
                  <a:solidFill>
                    <a:prstClr val="black"/>
                  </a:solidFill>
                  <a:effectLst/>
                  <a:uLnTx/>
                  <a:uFillTx/>
                  <a:cs typeface="Arial" pitchFamily="34" charset="0"/>
                </a:endParaRPr>
              </a:p>
            </p:txBody>
          </p:sp>
          <p:sp>
            <p:nvSpPr>
              <p:cNvPr id="81" name="Forme libre 48"/>
              <p:cNvSpPr>
                <a:spLocks/>
              </p:cNvSpPr>
              <p:nvPr/>
            </p:nvSpPr>
            <p:spPr bwMode="auto">
              <a:xfrm>
                <a:off x="2468563" y="1063625"/>
                <a:ext cx="158750" cy="498475"/>
              </a:xfrm>
              <a:custGeom>
                <a:avLst/>
                <a:gdLst>
                  <a:gd name="T0" fmla="*/ 79200 w 441"/>
                  <a:gd name="T1" fmla="*/ 0 h 1388"/>
                  <a:gd name="T2" fmla="*/ 0 w 441"/>
                  <a:gd name="T3" fmla="*/ 249660 h 1388"/>
                  <a:gd name="T4" fmla="*/ 79200 w 441"/>
                  <a:gd name="T5" fmla="*/ 499320 h 1388"/>
                  <a:gd name="T6" fmla="*/ 158400 w 441"/>
                  <a:gd name="T7" fmla="*/ 249660 h 1388"/>
                  <a:gd name="T8" fmla="*/ 17694720 60000 65536"/>
                  <a:gd name="T9" fmla="*/ 11796480 60000 65536"/>
                  <a:gd name="T10" fmla="*/ 5898240 60000 65536"/>
                  <a:gd name="T11" fmla="*/ 0 60000 65536"/>
                  <a:gd name="T12" fmla="*/ 0 w 441"/>
                  <a:gd name="T13" fmla="*/ 0 h 1388"/>
                  <a:gd name="T14" fmla="*/ 441 w 441"/>
                  <a:gd name="T15" fmla="*/ 1388 h 1388"/>
                </a:gdLst>
                <a:ahLst/>
                <a:cxnLst>
                  <a:cxn ang="T8">
                    <a:pos x="T0" y="T1"/>
                  </a:cxn>
                  <a:cxn ang="T9">
                    <a:pos x="T2" y="T3"/>
                  </a:cxn>
                  <a:cxn ang="T10">
                    <a:pos x="T4" y="T5"/>
                  </a:cxn>
                  <a:cxn ang="T11">
                    <a:pos x="T6" y="T7"/>
                  </a:cxn>
                </a:cxnLst>
                <a:rect l="T12" t="T13" r="T14" b="T15"/>
                <a:pathLst>
                  <a:path w="441" h="1388" fill="none">
                    <a:moveTo>
                      <a:pt x="335" y="1388"/>
                    </a:moveTo>
                    <a:lnTo>
                      <a:pt x="441" y="1321"/>
                    </a:lnTo>
                    <a:lnTo>
                      <a:pt x="346" y="1094"/>
                    </a:lnTo>
                    <a:lnTo>
                      <a:pt x="381" y="877"/>
                    </a:lnTo>
                    <a:lnTo>
                      <a:pt x="342" y="640"/>
                    </a:lnTo>
                    <a:lnTo>
                      <a:pt x="427" y="513"/>
                    </a:lnTo>
                    <a:lnTo>
                      <a:pt x="333" y="287"/>
                    </a:lnTo>
                    <a:lnTo>
                      <a:pt x="0" y="0"/>
                    </a:lnTo>
                  </a:path>
                </a:pathLst>
              </a:custGeom>
              <a:grpFill/>
              <a:ln w="3175">
                <a:solidFill>
                  <a:sysClr val="window" lastClr="FFFFFF">
                    <a:lumMod val="85000"/>
                  </a:sysClr>
                </a:solidFill>
                <a:round/>
                <a:headEnd/>
                <a:tailEnd/>
              </a:ln>
              <a:extLst/>
            </p:spPr>
            <p:txBody>
              <a:bodyPr vert="horz" wrap="square" lIns="9360" tIns="9360" rIns="9360" bIns="9360" numCol="1"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altLang="fr-FR" sz="1800" b="0" i="0" u="none" strike="noStrike" kern="0" cap="none" spc="0" normalizeH="0" baseline="0" noProof="0" smtClean="0">
                  <a:ln>
                    <a:noFill/>
                  </a:ln>
                  <a:solidFill>
                    <a:prstClr val="black"/>
                  </a:solidFill>
                  <a:effectLst/>
                  <a:uLnTx/>
                  <a:uFillTx/>
                  <a:cs typeface="Arial" pitchFamily="34" charset="0"/>
                </a:endParaRPr>
              </a:p>
            </p:txBody>
          </p:sp>
          <p:sp>
            <p:nvSpPr>
              <p:cNvPr id="82" name="Forme libre 49"/>
              <p:cNvSpPr>
                <a:spLocks/>
              </p:cNvSpPr>
              <p:nvPr/>
            </p:nvSpPr>
            <p:spPr bwMode="auto">
              <a:xfrm>
                <a:off x="2506663" y="1736725"/>
                <a:ext cx="571500" cy="492125"/>
              </a:xfrm>
              <a:custGeom>
                <a:avLst/>
                <a:gdLst>
                  <a:gd name="T0" fmla="*/ 285300 w 1586"/>
                  <a:gd name="T1" fmla="*/ 0 h 1369"/>
                  <a:gd name="T2" fmla="*/ 0 w 1586"/>
                  <a:gd name="T3" fmla="*/ 246240 h 1369"/>
                  <a:gd name="T4" fmla="*/ 285300 w 1586"/>
                  <a:gd name="T5" fmla="*/ 492480 h 1369"/>
                  <a:gd name="T6" fmla="*/ 570600 w 1586"/>
                  <a:gd name="T7" fmla="*/ 246240 h 1369"/>
                  <a:gd name="T8" fmla="*/ 17694720 60000 65536"/>
                  <a:gd name="T9" fmla="*/ 11796480 60000 65536"/>
                  <a:gd name="T10" fmla="*/ 5898240 60000 65536"/>
                  <a:gd name="T11" fmla="*/ 0 60000 65536"/>
                  <a:gd name="T12" fmla="*/ 0 w 1586"/>
                  <a:gd name="T13" fmla="*/ 0 h 1369"/>
                  <a:gd name="T14" fmla="*/ 1586 w 1586"/>
                  <a:gd name="T15" fmla="*/ 1369 h 1369"/>
                </a:gdLst>
                <a:ahLst/>
                <a:cxnLst>
                  <a:cxn ang="T8">
                    <a:pos x="T0" y="T1"/>
                  </a:cxn>
                  <a:cxn ang="T9">
                    <a:pos x="T2" y="T3"/>
                  </a:cxn>
                  <a:cxn ang="T10">
                    <a:pos x="T4" y="T5"/>
                  </a:cxn>
                  <a:cxn ang="T11">
                    <a:pos x="T6" y="T7"/>
                  </a:cxn>
                </a:cxnLst>
                <a:rect l="T12" t="T13" r="T14" b="T15"/>
                <a:pathLst>
                  <a:path w="1586" h="1369" fill="none">
                    <a:moveTo>
                      <a:pt x="1586" y="1296"/>
                    </a:moveTo>
                    <a:lnTo>
                      <a:pt x="1584" y="1295"/>
                    </a:lnTo>
                    <a:lnTo>
                      <a:pt x="1282" y="1369"/>
                    </a:lnTo>
                    <a:lnTo>
                      <a:pt x="1035" y="1351"/>
                    </a:lnTo>
                    <a:lnTo>
                      <a:pt x="1104" y="1310"/>
                    </a:lnTo>
                    <a:lnTo>
                      <a:pt x="1120" y="1235"/>
                    </a:lnTo>
                    <a:lnTo>
                      <a:pt x="1009" y="1120"/>
                    </a:lnTo>
                    <a:lnTo>
                      <a:pt x="989" y="1037"/>
                    </a:lnTo>
                    <a:lnTo>
                      <a:pt x="889" y="1021"/>
                    </a:lnTo>
                    <a:lnTo>
                      <a:pt x="815" y="1069"/>
                    </a:lnTo>
                    <a:lnTo>
                      <a:pt x="772" y="996"/>
                    </a:lnTo>
                    <a:lnTo>
                      <a:pt x="721" y="1074"/>
                    </a:lnTo>
                    <a:lnTo>
                      <a:pt x="536" y="1092"/>
                    </a:lnTo>
                    <a:lnTo>
                      <a:pt x="457" y="808"/>
                    </a:lnTo>
                    <a:lnTo>
                      <a:pt x="376" y="825"/>
                    </a:lnTo>
                    <a:lnTo>
                      <a:pt x="316" y="767"/>
                    </a:lnTo>
                    <a:lnTo>
                      <a:pt x="282" y="617"/>
                    </a:lnTo>
                    <a:lnTo>
                      <a:pt x="113" y="467"/>
                    </a:lnTo>
                    <a:lnTo>
                      <a:pt x="100" y="176"/>
                    </a:lnTo>
                    <a:lnTo>
                      <a:pt x="0" y="0"/>
                    </a:lnTo>
                  </a:path>
                </a:pathLst>
              </a:custGeom>
              <a:grpFill/>
              <a:ln w="3175">
                <a:solidFill>
                  <a:sysClr val="window" lastClr="FFFFFF">
                    <a:lumMod val="85000"/>
                  </a:sysClr>
                </a:solidFill>
                <a:round/>
                <a:headEnd/>
                <a:tailEnd/>
              </a:ln>
              <a:extLst/>
            </p:spPr>
            <p:txBody>
              <a:bodyPr vert="horz" wrap="square" lIns="9360" tIns="9360" rIns="9360" bIns="9360" numCol="1"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altLang="fr-FR" sz="1800" b="0" i="0" u="none" strike="noStrike" kern="0" cap="none" spc="0" normalizeH="0" baseline="0" noProof="0" smtClean="0">
                  <a:ln>
                    <a:noFill/>
                  </a:ln>
                  <a:solidFill>
                    <a:prstClr val="black"/>
                  </a:solidFill>
                  <a:effectLst/>
                  <a:uLnTx/>
                  <a:uFillTx/>
                  <a:cs typeface="Arial" pitchFamily="34" charset="0"/>
                </a:endParaRPr>
              </a:p>
            </p:txBody>
          </p:sp>
          <p:sp>
            <p:nvSpPr>
              <p:cNvPr id="83" name="Forme libre 50"/>
              <p:cNvSpPr>
                <a:spLocks/>
              </p:cNvSpPr>
              <p:nvPr/>
            </p:nvSpPr>
            <p:spPr bwMode="auto">
              <a:xfrm>
                <a:off x="2209800" y="1736725"/>
                <a:ext cx="295275" cy="442913"/>
              </a:xfrm>
              <a:custGeom>
                <a:avLst/>
                <a:gdLst>
                  <a:gd name="T0" fmla="*/ 147780 w 822"/>
                  <a:gd name="T1" fmla="*/ 0 h 1231"/>
                  <a:gd name="T2" fmla="*/ 0 w 822"/>
                  <a:gd name="T3" fmla="*/ 221400 h 1231"/>
                  <a:gd name="T4" fmla="*/ 147780 w 822"/>
                  <a:gd name="T5" fmla="*/ 442800 h 1231"/>
                  <a:gd name="T6" fmla="*/ 295560 w 822"/>
                  <a:gd name="T7" fmla="*/ 221400 h 1231"/>
                  <a:gd name="T8" fmla="*/ 17694720 60000 65536"/>
                  <a:gd name="T9" fmla="*/ 11796480 60000 65536"/>
                  <a:gd name="T10" fmla="*/ 5898240 60000 65536"/>
                  <a:gd name="T11" fmla="*/ 0 60000 65536"/>
                  <a:gd name="T12" fmla="*/ 0 w 822"/>
                  <a:gd name="T13" fmla="*/ 0 h 1231"/>
                  <a:gd name="T14" fmla="*/ 822 w 822"/>
                  <a:gd name="T15" fmla="*/ 1231 h 1231"/>
                </a:gdLst>
                <a:ahLst/>
                <a:cxnLst>
                  <a:cxn ang="T8">
                    <a:pos x="T0" y="T1"/>
                  </a:cxn>
                  <a:cxn ang="T9">
                    <a:pos x="T2" y="T3"/>
                  </a:cxn>
                  <a:cxn ang="T10">
                    <a:pos x="T4" y="T5"/>
                  </a:cxn>
                  <a:cxn ang="T11">
                    <a:pos x="T6" y="T7"/>
                  </a:cxn>
                </a:cxnLst>
                <a:rect l="T12" t="T13" r="T14" b="T15"/>
                <a:pathLst>
                  <a:path w="822" h="1231" fill="none">
                    <a:moveTo>
                      <a:pt x="822" y="0"/>
                    </a:moveTo>
                    <a:lnTo>
                      <a:pt x="663" y="185"/>
                    </a:lnTo>
                    <a:lnTo>
                      <a:pt x="668" y="261"/>
                    </a:lnTo>
                    <a:lnTo>
                      <a:pt x="508" y="296"/>
                    </a:lnTo>
                    <a:lnTo>
                      <a:pt x="430" y="254"/>
                    </a:lnTo>
                    <a:lnTo>
                      <a:pt x="287" y="340"/>
                    </a:lnTo>
                    <a:lnTo>
                      <a:pt x="127" y="368"/>
                    </a:lnTo>
                    <a:lnTo>
                      <a:pt x="60" y="439"/>
                    </a:lnTo>
                    <a:lnTo>
                      <a:pt x="63" y="525"/>
                    </a:lnTo>
                    <a:lnTo>
                      <a:pt x="192" y="644"/>
                    </a:lnTo>
                    <a:lnTo>
                      <a:pt x="199" y="889"/>
                    </a:lnTo>
                    <a:lnTo>
                      <a:pt x="0" y="1028"/>
                    </a:lnTo>
                    <a:lnTo>
                      <a:pt x="26" y="1229"/>
                    </a:lnTo>
                    <a:lnTo>
                      <a:pt x="26" y="1231"/>
                    </a:lnTo>
                  </a:path>
                </a:pathLst>
              </a:custGeom>
              <a:grpFill/>
              <a:ln w="3175">
                <a:solidFill>
                  <a:sysClr val="window" lastClr="FFFFFF">
                    <a:lumMod val="85000"/>
                  </a:sysClr>
                </a:solidFill>
                <a:round/>
                <a:headEnd/>
                <a:tailEnd/>
              </a:ln>
              <a:extLst/>
            </p:spPr>
            <p:txBody>
              <a:bodyPr vert="horz" wrap="square" lIns="9360" tIns="9360" rIns="9360" bIns="9360" numCol="1"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altLang="fr-FR" sz="1800" b="0" i="0" u="none" strike="noStrike" kern="0" cap="none" spc="0" normalizeH="0" baseline="0" noProof="0" smtClean="0">
                  <a:ln>
                    <a:noFill/>
                  </a:ln>
                  <a:solidFill>
                    <a:prstClr val="black"/>
                  </a:solidFill>
                  <a:effectLst/>
                  <a:uLnTx/>
                  <a:uFillTx/>
                  <a:cs typeface="Arial" pitchFamily="34" charset="0"/>
                </a:endParaRPr>
              </a:p>
            </p:txBody>
          </p:sp>
          <p:sp>
            <p:nvSpPr>
              <p:cNvPr id="84" name="Forme libre 51"/>
              <p:cNvSpPr>
                <a:spLocks/>
              </p:cNvSpPr>
              <p:nvPr/>
            </p:nvSpPr>
            <p:spPr bwMode="auto">
              <a:xfrm>
                <a:off x="1479550" y="1954213"/>
                <a:ext cx="739775" cy="223837"/>
              </a:xfrm>
              <a:custGeom>
                <a:avLst/>
                <a:gdLst>
                  <a:gd name="T0" fmla="*/ 369720 w 2055"/>
                  <a:gd name="T1" fmla="*/ 0 h 624"/>
                  <a:gd name="T2" fmla="*/ 0 w 2055"/>
                  <a:gd name="T3" fmla="*/ 112140 h 624"/>
                  <a:gd name="T4" fmla="*/ 369720 w 2055"/>
                  <a:gd name="T5" fmla="*/ 224280 h 624"/>
                  <a:gd name="T6" fmla="*/ 739439 w 2055"/>
                  <a:gd name="T7" fmla="*/ 112140 h 624"/>
                  <a:gd name="T8" fmla="*/ 17694720 60000 65536"/>
                  <a:gd name="T9" fmla="*/ 11796480 60000 65536"/>
                  <a:gd name="T10" fmla="*/ 5898240 60000 65536"/>
                  <a:gd name="T11" fmla="*/ 0 60000 65536"/>
                  <a:gd name="T12" fmla="*/ 0 w 2055"/>
                  <a:gd name="T13" fmla="*/ 0 h 624"/>
                  <a:gd name="T14" fmla="*/ 2055 w 2055"/>
                  <a:gd name="T15" fmla="*/ 624 h 624"/>
                </a:gdLst>
                <a:ahLst/>
                <a:cxnLst>
                  <a:cxn ang="T8">
                    <a:pos x="T0" y="T1"/>
                  </a:cxn>
                  <a:cxn ang="T9">
                    <a:pos x="T2" y="T3"/>
                  </a:cxn>
                  <a:cxn ang="T10">
                    <a:pos x="T4" y="T5"/>
                  </a:cxn>
                  <a:cxn ang="T11">
                    <a:pos x="T6" y="T7"/>
                  </a:cxn>
                </a:cxnLst>
                <a:rect l="T12" t="T13" r="T14" b="T15"/>
                <a:pathLst>
                  <a:path w="2055" h="624" fill="none">
                    <a:moveTo>
                      <a:pt x="2055" y="624"/>
                    </a:moveTo>
                    <a:lnTo>
                      <a:pt x="1969" y="603"/>
                    </a:lnTo>
                    <a:lnTo>
                      <a:pt x="1884" y="508"/>
                    </a:lnTo>
                    <a:lnTo>
                      <a:pt x="1808" y="536"/>
                    </a:lnTo>
                    <a:lnTo>
                      <a:pt x="1612" y="404"/>
                    </a:lnTo>
                    <a:lnTo>
                      <a:pt x="1568" y="172"/>
                    </a:lnTo>
                    <a:lnTo>
                      <a:pt x="1494" y="134"/>
                    </a:lnTo>
                    <a:lnTo>
                      <a:pt x="1198" y="292"/>
                    </a:lnTo>
                    <a:lnTo>
                      <a:pt x="1117" y="287"/>
                    </a:lnTo>
                    <a:lnTo>
                      <a:pt x="1115" y="209"/>
                    </a:lnTo>
                    <a:lnTo>
                      <a:pt x="1027" y="167"/>
                    </a:lnTo>
                    <a:lnTo>
                      <a:pt x="975" y="7"/>
                    </a:lnTo>
                    <a:lnTo>
                      <a:pt x="900" y="0"/>
                    </a:lnTo>
                    <a:lnTo>
                      <a:pt x="882" y="72"/>
                    </a:lnTo>
                    <a:lnTo>
                      <a:pt x="639" y="74"/>
                    </a:lnTo>
                    <a:lnTo>
                      <a:pt x="455" y="162"/>
                    </a:lnTo>
                    <a:lnTo>
                      <a:pt x="388" y="116"/>
                    </a:lnTo>
                    <a:lnTo>
                      <a:pt x="323" y="160"/>
                    </a:lnTo>
                    <a:lnTo>
                      <a:pt x="231" y="58"/>
                    </a:lnTo>
                    <a:lnTo>
                      <a:pt x="0" y="37"/>
                    </a:lnTo>
                  </a:path>
                </a:pathLst>
              </a:custGeom>
              <a:grpFill/>
              <a:ln w="3175">
                <a:solidFill>
                  <a:sysClr val="window" lastClr="FFFFFF">
                    <a:lumMod val="85000"/>
                  </a:sysClr>
                </a:solidFill>
                <a:round/>
                <a:headEnd/>
                <a:tailEnd/>
              </a:ln>
              <a:extLst/>
            </p:spPr>
            <p:txBody>
              <a:bodyPr vert="horz" wrap="square" lIns="9360" tIns="9360" rIns="9360" bIns="9360" numCol="1"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altLang="fr-FR" sz="1800" b="0" i="0" u="none" strike="noStrike" kern="0" cap="none" spc="0" normalizeH="0" baseline="0" noProof="0" smtClean="0">
                  <a:ln>
                    <a:noFill/>
                  </a:ln>
                  <a:solidFill>
                    <a:prstClr val="black"/>
                  </a:solidFill>
                  <a:effectLst/>
                  <a:uLnTx/>
                  <a:uFillTx/>
                  <a:cs typeface="Arial" pitchFamily="34" charset="0"/>
                </a:endParaRPr>
              </a:p>
            </p:txBody>
          </p:sp>
          <p:sp>
            <p:nvSpPr>
              <p:cNvPr id="85" name="Forme libre 52"/>
              <p:cNvSpPr>
                <a:spLocks/>
              </p:cNvSpPr>
              <p:nvPr/>
            </p:nvSpPr>
            <p:spPr bwMode="auto">
              <a:xfrm>
                <a:off x="1903413" y="2179638"/>
                <a:ext cx="336550" cy="609600"/>
              </a:xfrm>
              <a:custGeom>
                <a:avLst/>
                <a:gdLst>
                  <a:gd name="T0" fmla="*/ 167940 w 934"/>
                  <a:gd name="T1" fmla="*/ 0 h 1692"/>
                  <a:gd name="T2" fmla="*/ 0 w 934"/>
                  <a:gd name="T3" fmla="*/ 304380 h 1692"/>
                  <a:gd name="T4" fmla="*/ 167940 w 934"/>
                  <a:gd name="T5" fmla="*/ 608760 h 1692"/>
                  <a:gd name="T6" fmla="*/ 335880 w 934"/>
                  <a:gd name="T7" fmla="*/ 304380 h 1692"/>
                  <a:gd name="T8" fmla="*/ 17694720 60000 65536"/>
                  <a:gd name="T9" fmla="*/ 11796480 60000 65536"/>
                  <a:gd name="T10" fmla="*/ 5898240 60000 65536"/>
                  <a:gd name="T11" fmla="*/ 0 60000 65536"/>
                  <a:gd name="T12" fmla="*/ 0 w 934"/>
                  <a:gd name="T13" fmla="*/ 0 h 1692"/>
                  <a:gd name="T14" fmla="*/ 934 w 934"/>
                  <a:gd name="T15" fmla="*/ 1692 h 1692"/>
                </a:gdLst>
                <a:ahLst/>
                <a:cxnLst>
                  <a:cxn ang="T8">
                    <a:pos x="T0" y="T1"/>
                  </a:cxn>
                  <a:cxn ang="T9">
                    <a:pos x="T2" y="T3"/>
                  </a:cxn>
                  <a:cxn ang="T10">
                    <a:pos x="T4" y="T5"/>
                  </a:cxn>
                  <a:cxn ang="T11">
                    <a:pos x="T6" y="T7"/>
                  </a:cxn>
                </a:cxnLst>
                <a:rect l="T12" t="T13" r="T14" b="T15"/>
                <a:pathLst>
                  <a:path w="934" h="1692" fill="none">
                    <a:moveTo>
                      <a:pt x="2" y="1692"/>
                    </a:moveTo>
                    <a:lnTo>
                      <a:pt x="0" y="1690"/>
                    </a:lnTo>
                    <a:lnTo>
                      <a:pt x="156" y="1275"/>
                    </a:lnTo>
                    <a:lnTo>
                      <a:pt x="200" y="1023"/>
                    </a:lnTo>
                    <a:lnTo>
                      <a:pt x="219" y="958"/>
                    </a:lnTo>
                    <a:lnTo>
                      <a:pt x="385" y="1028"/>
                    </a:lnTo>
                    <a:lnTo>
                      <a:pt x="373" y="940"/>
                    </a:lnTo>
                    <a:lnTo>
                      <a:pt x="448" y="947"/>
                    </a:lnTo>
                    <a:lnTo>
                      <a:pt x="657" y="826"/>
                    </a:lnTo>
                    <a:lnTo>
                      <a:pt x="671" y="732"/>
                    </a:lnTo>
                    <a:lnTo>
                      <a:pt x="757" y="704"/>
                    </a:lnTo>
                    <a:lnTo>
                      <a:pt x="927" y="416"/>
                    </a:lnTo>
                    <a:lnTo>
                      <a:pt x="918" y="270"/>
                    </a:lnTo>
                    <a:lnTo>
                      <a:pt x="870" y="206"/>
                    </a:lnTo>
                    <a:lnTo>
                      <a:pt x="923" y="152"/>
                    </a:lnTo>
                    <a:lnTo>
                      <a:pt x="934" y="102"/>
                    </a:lnTo>
                    <a:lnTo>
                      <a:pt x="877" y="0"/>
                    </a:lnTo>
                  </a:path>
                </a:pathLst>
              </a:custGeom>
              <a:grpFill/>
              <a:ln w="3175">
                <a:solidFill>
                  <a:sysClr val="window" lastClr="FFFFFF">
                    <a:lumMod val="85000"/>
                  </a:sysClr>
                </a:solidFill>
                <a:round/>
                <a:headEnd/>
                <a:tailEnd/>
              </a:ln>
              <a:extLst/>
            </p:spPr>
            <p:txBody>
              <a:bodyPr vert="horz" wrap="square" lIns="9360" tIns="9360" rIns="9360" bIns="9360" numCol="1"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altLang="fr-FR" sz="1800" b="0" i="0" u="none" strike="noStrike" kern="0" cap="none" spc="0" normalizeH="0" baseline="0" noProof="0" smtClean="0">
                  <a:ln>
                    <a:noFill/>
                  </a:ln>
                  <a:solidFill>
                    <a:prstClr val="black"/>
                  </a:solidFill>
                  <a:effectLst/>
                  <a:uLnTx/>
                  <a:uFillTx/>
                  <a:cs typeface="Arial" pitchFamily="34" charset="0"/>
                </a:endParaRPr>
              </a:p>
            </p:txBody>
          </p:sp>
          <p:sp>
            <p:nvSpPr>
              <p:cNvPr id="86" name="Forme libre 53"/>
              <p:cNvSpPr>
                <a:spLocks/>
              </p:cNvSpPr>
              <p:nvPr/>
            </p:nvSpPr>
            <p:spPr bwMode="auto">
              <a:xfrm>
                <a:off x="1905000" y="2787650"/>
                <a:ext cx="908050" cy="500063"/>
              </a:xfrm>
              <a:custGeom>
                <a:avLst/>
                <a:gdLst>
                  <a:gd name="T0" fmla="*/ 453960 w 2523"/>
                  <a:gd name="T1" fmla="*/ 0 h 1390"/>
                  <a:gd name="T2" fmla="*/ 0 w 2523"/>
                  <a:gd name="T3" fmla="*/ 250020 h 1390"/>
                  <a:gd name="T4" fmla="*/ 453960 w 2523"/>
                  <a:gd name="T5" fmla="*/ 500040 h 1390"/>
                  <a:gd name="T6" fmla="*/ 907919 w 2523"/>
                  <a:gd name="T7" fmla="*/ 250020 h 1390"/>
                  <a:gd name="T8" fmla="*/ 17694720 60000 65536"/>
                  <a:gd name="T9" fmla="*/ 11796480 60000 65536"/>
                  <a:gd name="T10" fmla="*/ 5898240 60000 65536"/>
                  <a:gd name="T11" fmla="*/ 0 60000 65536"/>
                  <a:gd name="T12" fmla="*/ 0 w 2523"/>
                  <a:gd name="T13" fmla="*/ 0 h 1390"/>
                  <a:gd name="T14" fmla="*/ 2523 w 2523"/>
                  <a:gd name="T15" fmla="*/ 1390 h 1390"/>
                </a:gdLst>
                <a:ahLst/>
                <a:cxnLst>
                  <a:cxn ang="T8">
                    <a:pos x="T0" y="T1"/>
                  </a:cxn>
                  <a:cxn ang="T9">
                    <a:pos x="T2" y="T3"/>
                  </a:cxn>
                  <a:cxn ang="T10">
                    <a:pos x="T4" y="T5"/>
                  </a:cxn>
                  <a:cxn ang="T11">
                    <a:pos x="T6" y="T7"/>
                  </a:cxn>
                </a:cxnLst>
                <a:rect l="T12" t="T13" r="T14" b="T15"/>
                <a:pathLst>
                  <a:path w="2523" h="1390" fill="none">
                    <a:moveTo>
                      <a:pt x="2523" y="1275"/>
                    </a:moveTo>
                    <a:lnTo>
                      <a:pt x="2392" y="1270"/>
                    </a:lnTo>
                    <a:lnTo>
                      <a:pt x="2318" y="1291"/>
                    </a:lnTo>
                    <a:lnTo>
                      <a:pt x="1964" y="1217"/>
                    </a:lnTo>
                    <a:lnTo>
                      <a:pt x="1911" y="1286"/>
                    </a:lnTo>
                    <a:lnTo>
                      <a:pt x="1602" y="1314"/>
                    </a:lnTo>
                    <a:lnTo>
                      <a:pt x="1526" y="1390"/>
                    </a:lnTo>
                    <a:lnTo>
                      <a:pt x="1480" y="1326"/>
                    </a:lnTo>
                    <a:lnTo>
                      <a:pt x="1323" y="1356"/>
                    </a:lnTo>
                    <a:lnTo>
                      <a:pt x="1254" y="1326"/>
                    </a:lnTo>
                    <a:lnTo>
                      <a:pt x="1293" y="1249"/>
                    </a:lnTo>
                    <a:lnTo>
                      <a:pt x="1224" y="1213"/>
                    </a:lnTo>
                    <a:lnTo>
                      <a:pt x="1157" y="1067"/>
                    </a:lnTo>
                    <a:lnTo>
                      <a:pt x="1076" y="1067"/>
                    </a:lnTo>
                    <a:lnTo>
                      <a:pt x="951" y="952"/>
                    </a:lnTo>
                    <a:lnTo>
                      <a:pt x="972" y="795"/>
                    </a:lnTo>
                    <a:lnTo>
                      <a:pt x="727" y="441"/>
                    </a:lnTo>
                    <a:lnTo>
                      <a:pt x="718" y="358"/>
                    </a:lnTo>
                    <a:lnTo>
                      <a:pt x="575" y="277"/>
                    </a:lnTo>
                    <a:lnTo>
                      <a:pt x="612" y="356"/>
                    </a:lnTo>
                    <a:lnTo>
                      <a:pt x="342" y="368"/>
                    </a:lnTo>
                    <a:lnTo>
                      <a:pt x="268" y="328"/>
                    </a:lnTo>
                    <a:lnTo>
                      <a:pt x="233" y="166"/>
                    </a:lnTo>
                    <a:lnTo>
                      <a:pt x="154" y="173"/>
                    </a:lnTo>
                    <a:lnTo>
                      <a:pt x="143" y="86"/>
                    </a:lnTo>
                    <a:lnTo>
                      <a:pt x="0" y="0"/>
                    </a:lnTo>
                  </a:path>
                </a:pathLst>
              </a:custGeom>
              <a:grpFill/>
              <a:ln w="3175">
                <a:solidFill>
                  <a:sysClr val="window" lastClr="FFFFFF">
                    <a:lumMod val="85000"/>
                  </a:sysClr>
                </a:solidFill>
                <a:round/>
                <a:headEnd/>
                <a:tailEnd/>
              </a:ln>
              <a:extLst/>
            </p:spPr>
            <p:txBody>
              <a:bodyPr vert="horz" wrap="square" lIns="9360" tIns="9360" rIns="9360" bIns="9360" numCol="1"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altLang="fr-FR" sz="1800" b="0" i="0" u="none" strike="noStrike" kern="0" cap="none" spc="0" normalizeH="0" baseline="0" noProof="0" smtClean="0">
                  <a:ln>
                    <a:noFill/>
                  </a:ln>
                  <a:solidFill>
                    <a:prstClr val="black"/>
                  </a:solidFill>
                  <a:effectLst/>
                  <a:uLnTx/>
                  <a:uFillTx/>
                  <a:cs typeface="Arial" pitchFamily="34" charset="0"/>
                </a:endParaRPr>
              </a:p>
            </p:txBody>
          </p:sp>
          <p:sp>
            <p:nvSpPr>
              <p:cNvPr id="87" name="Forme libre 54"/>
              <p:cNvSpPr>
                <a:spLocks/>
              </p:cNvSpPr>
              <p:nvPr/>
            </p:nvSpPr>
            <p:spPr bwMode="auto">
              <a:xfrm>
                <a:off x="3044825" y="2201863"/>
                <a:ext cx="100013" cy="819150"/>
              </a:xfrm>
              <a:custGeom>
                <a:avLst/>
                <a:gdLst>
                  <a:gd name="T0" fmla="*/ 50040 w 279"/>
                  <a:gd name="T1" fmla="*/ 0 h 2274"/>
                  <a:gd name="T2" fmla="*/ 0 w 279"/>
                  <a:gd name="T3" fmla="*/ 409140 h 2274"/>
                  <a:gd name="T4" fmla="*/ 50040 w 279"/>
                  <a:gd name="T5" fmla="*/ 818280 h 2274"/>
                  <a:gd name="T6" fmla="*/ 100080 w 279"/>
                  <a:gd name="T7" fmla="*/ 409140 h 2274"/>
                  <a:gd name="T8" fmla="*/ 17694720 60000 65536"/>
                  <a:gd name="T9" fmla="*/ 11796480 60000 65536"/>
                  <a:gd name="T10" fmla="*/ 5898240 60000 65536"/>
                  <a:gd name="T11" fmla="*/ 0 60000 65536"/>
                  <a:gd name="T12" fmla="*/ 0 w 279"/>
                  <a:gd name="T13" fmla="*/ 0 h 2274"/>
                  <a:gd name="T14" fmla="*/ 279 w 279"/>
                  <a:gd name="T15" fmla="*/ 2274 h 2274"/>
                </a:gdLst>
                <a:ahLst/>
                <a:cxnLst>
                  <a:cxn ang="T8">
                    <a:pos x="T0" y="T1"/>
                  </a:cxn>
                  <a:cxn ang="T9">
                    <a:pos x="T2" y="T3"/>
                  </a:cxn>
                  <a:cxn ang="T10">
                    <a:pos x="T4" y="T5"/>
                  </a:cxn>
                  <a:cxn ang="T11">
                    <a:pos x="T6" y="T7"/>
                  </a:cxn>
                </a:cxnLst>
                <a:rect l="T12" t="T13" r="T14" b="T15"/>
                <a:pathLst>
                  <a:path w="279" h="2274" fill="none">
                    <a:moveTo>
                      <a:pt x="90" y="0"/>
                    </a:moveTo>
                    <a:lnTo>
                      <a:pt x="270" y="205"/>
                    </a:lnTo>
                    <a:lnTo>
                      <a:pt x="279" y="358"/>
                    </a:lnTo>
                    <a:lnTo>
                      <a:pt x="157" y="492"/>
                    </a:lnTo>
                    <a:lnTo>
                      <a:pt x="185" y="570"/>
                    </a:lnTo>
                    <a:lnTo>
                      <a:pt x="143" y="632"/>
                    </a:lnTo>
                    <a:lnTo>
                      <a:pt x="0" y="725"/>
                    </a:lnTo>
                    <a:lnTo>
                      <a:pt x="81" y="799"/>
                    </a:lnTo>
                    <a:lnTo>
                      <a:pt x="141" y="986"/>
                    </a:lnTo>
                    <a:lnTo>
                      <a:pt x="65" y="1004"/>
                    </a:lnTo>
                    <a:lnTo>
                      <a:pt x="26" y="1069"/>
                    </a:lnTo>
                    <a:lnTo>
                      <a:pt x="79" y="1246"/>
                    </a:lnTo>
                    <a:lnTo>
                      <a:pt x="33" y="1403"/>
                    </a:lnTo>
                    <a:lnTo>
                      <a:pt x="104" y="1459"/>
                    </a:lnTo>
                    <a:lnTo>
                      <a:pt x="190" y="1664"/>
                    </a:lnTo>
                    <a:lnTo>
                      <a:pt x="196" y="1823"/>
                    </a:lnTo>
                    <a:lnTo>
                      <a:pt x="257" y="1877"/>
                    </a:lnTo>
                    <a:lnTo>
                      <a:pt x="250" y="2036"/>
                    </a:lnTo>
                    <a:lnTo>
                      <a:pt x="213" y="2274"/>
                    </a:lnTo>
                  </a:path>
                </a:pathLst>
              </a:custGeom>
              <a:grpFill/>
              <a:ln w="3175">
                <a:solidFill>
                  <a:sysClr val="window" lastClr="FFFFFF">
                    <a:lumMod val="85000"/>
                  </a:sysClr>
                </a:solidFill>
                <a:round/>
                <a:headEnd/>
                <a:tailEnd/>
              </a:ln>
              <a:extLst/>
            </p:spPr>
            <p:txBody>
              <a:bodyPr vert="horz" wrap="square" lIns="9360" tIns="9360" rIns="9360" bIns="9360" numCol="1"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altLang="fr-FR" sz="1800" b="0" i="0" u="none" strike="noStrike" kern="0" cap="none" spc="0" normalizeH="0" baseline="0" noProof="0" smtClean="0">
                  <a:ln>
                    <a:noFill/>
                  </a:ln>
                  <a:solidFill>
                    <a:prstClr val="black"/>
                  </a:solidFill>
                  <a:effectLst/>
                  <a:uLnTx/>
                  <a:uFillTx/>
                  <a:cs typeface="Arial" pitchFamily="34" charset="0"/>
                </a:endParaRPr>
              </a:p>
            </p:txBody>
          </p:sp>
          <p:sp>
            <p:nvSpPr>
              <p:cNvPr id="88" name="Forme libre 55"/>
              <p:cNvSpPr>
                <a:spLocks/>
              </p:cNvSpPr>
              <p:nvPr/>
            </p:nvSpPr>
            <p:spPr bwMode="auto">
              <a:xfrm>
                <a:off x="3260725" y="1787525"/>
                <a:ext cx="58738" cy="276225"/>
              </a:xfrm>
              <a:custGeom>
                <a:avLst/>
                <a:gdLst>
                  <a:gd name="T0" fmla="*/ 29340 w 164"/>
                  <a:gd name="T1" fmla="*/ 0 h 770"/>
                  <a:gd name="T2" fmla="*/ 0 w 164"/>
                  <a:gd name="T3" fmla="*/ 138420 h 770"/>
                  <a:gd name="T4" fmla="*/ 29340 w 164"/>
                  <a:gd name="T5" fmla="*/ 276840 h 770"/>
                  <a:gd name="T6" fmla="*/ 58680 w 164"/>
                  <a:gd name="T7" fmla="*/ 138420 h 770"/>
                  <a:gd name="T8" fmla="*/ 17694720 60000 65536"/>
                  <a:gd name="T9" fmla="*/ 11796480 60000 65536"/>
                  <a:gd name="T10" fmla="*/ 5898240 60000 65536"/>
                  <a:gd name="T11" fmla="*/ 0 60000 65536"/>
                  <a:gd name="T12" fmla="*/ 0 w 164"/>
                  <a:gd name="T13" fmla="*/ 0 h 770"/>
                  <a:gd name="T14" fmla="*/ 164 w 164"/>
                  <a:gd name="T15" fmla="*/ 770 h 770"/>
                </a:gdLst>
                <a:ahLst/>
                <a:cxnLst>
                  <a:cxn ang="T8">
                    <a:pos x="T0" y="T1"/>
                  </a:cxn>
                  <a:cxn ang="T9">
                    <a:pos x="T2" y="T3"/>
                  </a:cxn>
                  <a:cxn ang="T10">
                    <a:pos x="T4" y="T5"/>
                  </a:cxn>
                  <a:cxn ang="T11">
                    <a:pos x="T6" y="T7"/>
                  </a:cxn>
                </a:cxnLst>
                <a:rect l="T12" t="T13" r="T14" b="T15"/>
                <a:pathLst>
                  <a:path w="164" h="770" fill="none">
                    <a:moveTo>
                      <a:pt x="14" y="770"/>
                    </a:moveTo>
                    <a:lnTo>
                      <a:pt x="4" y="537"/>
                    </a:lnTo>
                    <a:lnTo>
                      <a:pt x="85" y="517"/>
                    </a:lnTo>
                    <a:lnTo>
                      <a:pt x="164" y="385"/>
                    </a:lnTo>
                    <a:lnTo>
                      <a:pt x="94" y="341"/>
                    </a:lnTo>
                    <a:lnTo>
                      <a:pt x="0" y="115"/>
                    </a:lnTo>
                    <a:lnTo>
                      <a:pt x="69" y="55"/>
                    </a:lnTo>
                    <a:lnTo>
                      <a:pt x="80" y="0"/>
                    </a:lnTo>
                  </a:path>
                </a:pathLst>
              </a:custGeom>
              <a:grpFill/>
              <a:ln w="3175">
                <a:solidFill>
                  <a:sysClr val="window" lastClr="FFFFFF">
                    <a:lumMod val="85000"/>
                  </a:sysClr>
                </a:solidFill>
                <a:round/>
                <a:headEnd/>
                <a:tailEnd/>
              </a:ln>
              <a:extLst/>
            </p:spPr>
            <p:txBody>
              <a:bodyPr vert="horz" wrap="square" lIns="9360" tIns="9360" rIns="9360" bIns="9360" numCol="1"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altLang="fr-FR" sz="1800" b="0" i="0" u="none" strike="noStrike" kern="0" cap="none" spc="0" normalizeH="0" baseline="0" noProof="0" smtClean="0">
                  <a:ln>
                    <a:noFill/>
                  </a:ln>
                  <a:solidFill>
                    <a:prstClr val="black"/>
                  </a:solidFill>
                  <a:effectLst/>
                  <a:uLnTx/>
                  <a:uFillTx/>
                  <a:cs typeface="Arial" pitchFamily="34" charset="0"/>
                </a:endParaRPr>
              </a:p>
            </p:txBody>
          </p:sp>
          <p:sp>
            <p:nvSpPr>
              <p:cNvPr id="89" name="Forme libre 56"/>
              <p:cNvSpPr>
                <a:spLocks/>
              </p:cNvSpPr>
              <p:nvPr/>
            </p:nvSpPr>
            <p:spPr bwMode="auto">
              <a:xfrm>
                <a:off x="3076575" y="2065338"/>
                <a:ext cx="188913" cy="136525"/>
              </a:xfrm>
              <a:custGeom>
                <a:avLst/>
                <a:gdLst>
                  <a:gd name="T0" fmla="*/ 94320 w 525"/>
                  <a:gd name="T1" fmla="*/ 0 h 382"/>
                  <a:gd name="T2" fmla="*/ 0 w 525"/>
                  <a:gd name="T3" fmla="*/ 68580 h 382"/>
                  <a:gd name="T4" fmla="*/ 94320 w 525"/>
                  <a:gd name="T5" fmla="*/ 137160 h 382"/>
                  <a:gd name="T6" fmla="*/ 188640 w 525"/>
                  <a:gd name="T7" fmla="*/ 68580 h 382"/>
                  <a:gd name="T8" fmla="*/ 17694720 60000 65536"/>
                  <a:gd name="T9" fmla="*/ 11796480 60000 65536"/>
                  <a:gd name="T10" fmla="*/ 5898240 60000 65536"/>
                  <a:gd name="T11" fmla="*/ 0 60000 65536"/>
                  <a:gd name="T12" fmla="*/ 0 w 525"/>
                  <a:gd name="T13" fmla="*/ 0 h 382"/>
                  <a:gd name="T14" fmla="*/ 525 w 525"/>
                  <a:gd name="T15" fmla="*/ 382 h 382"/>
                </a:gdLst>
                <a:ahLst/>
                <a:cxnLst>
                  <a:cxn ang="T8">
                    <a:pos x="T0" y="T1"/>
                  </a:cxn>
                  <a:cxn ang="T9">
                    <a:pos x="T2" y="T3"/>
                  </a:cxn>
                  <a:cxn ang="T10">
                    <a:pos x="T4" y="T5"/>
                  </a:cxn>
                  <a:cxn ang="T11">
                    <a:pos x="T6" y="T7"/>
                  </a:cxn>
                </a:cxnLst>
                <a:rect l="T12" t="T13" r="T14" b="T15"/>
                <a:pathLst>
                  <a:path w="525" h="382" fill="none">
                    <a:moveTo>
                      <a:pt x="525" y="0"/>
                    </a:moveTo>
                    <a:lnTo>
                      <a:pt x="109" y="81"/>
                    </a:lnTo>
                    <a:lnTo>
                      <a:pt x="104" y="241"/>
                    </a:lnTo>
                    <a:lnTo>
                      <a:pt x="0" y="382"/>
                    </a:lnTo>
                  </a:path>
                </a:pathLst>
              </a:custGeom>
              <a:grpFill/>
              <a:ln w="3175">
                <a:solidFill>
                  <a:sysClr val="window" lastClr="FFFFFF">
                    <a:lumMod val="85000"/>
                  </a:sysClr>
                </a:solidFill>
                <a:round/>
                <a:headEnd/>
                <a:tailEnd/>
              </a:ln>
              <a:extLst/>
            </p:spPr>
            <p:txBody>
              <a:bodyPr vert="horz" wrap="square" lIns="9360" tIns="9360" rIns="9360" bIns="9360" numCol="1"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altLang="fr-FR" sz="1800" b="0" i="0" u="none" strike="noStrike" kern="0" cap="none" spc="0" normalizeH="0" baseline="0" noProof="0" smtClean="0">
                  <a:ln>
                    <a:noFill/>
                  </a:ln>
                  <a:solidFill>
                    <a:prstClr val="black"/>
                  </a:solidFill>
                  <a:effectLst/>
                  <a:uLnTx/>
                  <a:uFillTx/>
                  <a:cs typeface="Arial" pitchFamily="34" charset="0"/>
                </a:endParaRPr>
              </a:p>
            </p:txBody>
          </p:sp>
          <p:sp>
            <p:nvSpPr>
              <p:cNvPr id="90" name="Forme libre 57"/>
              <p:cNvSpPr>
                <a:spLocks/>
              </p:cNvSpPr>
              <p:nvPr/>
            </p:nvSpPr>
            <p:spPr bwMode="auto">
              <a:xfrm>
                <a:off x="234950" y="2238375"/>
                <a:ext cx="9525" cy="28575"/>
              </a:xfrm>
              <a:custGeom>
                <a:avLst/>
                <a:gdLst>
                  <a:gd name="T0" fmla="*/ 4860 w 28"/>
                  <a:gd name="T1" fmla="*/ 0 h 83"/>
                  <a:gd name="T2" fmla="*/ 0 w 28"/>
                  <a:gd name="T3" fmla="*/ 14760 h 83"/>
                  <a:gd name="T4" fmla="*/ 4860 w 28"/>
                  <a:gd name="T5" fmla="*/ 29520 h 83"/>
                  <a:gd name="T6" fmla="*/ 9720 w 28"/>
                  <a:gd name="T7" fmla="*/ 14760 h 83"/>
                  <a:gd name="T8" fmla="*/ 17694720 60000 65536"/>
                  <a:gd name="T9" fmla="*/ 11796480 60000 65536"/>
                  <a:gd name="T10" fmla="*/ 5898240 60000 65536"/>
                  <a:gd name="T11" fmla="*/ 0 60000 65536"/>
                  <a:gd name="T12" fmla="*/ 0 w 28"/>
                  <a:gd name="T13" fmla="*/ 0 h 83"/>
                  <a:gd name="T14" fmla="*/ 28 w 28"/>
                  <a:gd name="T15" fmla="*/ 83 h 83"/>
                </a:gdLst>
                <a:ahLst/>
                <a:cxnLst>
                  <a:cxn ang="T8">
                    <a:pos x="T0" y="T1"/>
                  </a:cxn>
                  <a:cxn ang="T9">
                    <a:pos x="T2" y="T3"/>
                  </a:cxn>
                  <a:cxn ang="T10">
                    <a:pos x="T4" y="T5"/>
                  </a:cxn>
                  <a:cxn ang="T11">
                    <a:pos x="T6" y="T7"/>
                  </a:cxn>
                </a:cxnLst>
                <a:rect l="T12" t="T13" r="T14" b="T15"/>
                <a:pathLst>
                  <a:path w="28" h="83" fill="none">
                    <a:moveTo>
                      <a:pt x="28" y="0"/>
                    </a:moveTo>
                    <a:lnTo>
                      <a:pt x="0" y="3"/>
                    </a:lnTo>
                    <a:lnTo>
                      <a:pt x="21" y="81"/>
                    </a:lnTo>
                    <a:lnTo>
                      <a:pt x="21" y="83"/>
                    </a:lnTo>
                  </a:path>
                </a:pathLst>
              </a:custGeom>
              <a:grpFill/>
              <a:ln w="3175">
                <a:solidFill>
                  <a:sysClr val="window" lastClr="FFFFFF">
                    <a:lumMod val="85000"/>
                  </a:sysClr>
                </a:solidFill>
                <a:round/>
                <a:headEnd/>
                <a:tailEnd/>
              </a:ln>
              <a:extLst/>
            </p:spPr>
            <p:txBody>
              <a:bodyPr vert="horz" wrap="square" lIns="9360" tIns="9360" rIns="9360" bIns="9360" numCol="1"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altLang="fr-FR" sz="1800" b="0" i="0" u="none" strike="noStrike" kern="0" cap="none" spc="0" normalizeH="0" baseline="0" noProof="0" smtClean="0">
                  <a:ln>
                    <a:noFill/>
                  </a:ln>
                  <a:solidFill>
                    <a:prstClr val="black"/>
                  </a:solidFill>
                  <a:effectLst/>
                  <a:uLnTx/>
                  <a:uFillTx/>
                  <a:cs typeface="Arial" pitchFamily="34" charset="0"/>
                </a:endParaRPr>
              </a:p>
            </p:txBody>
          </p:sp>
          <p:sp>
            <p:nvSpPr>
              <p:cNvPr id="91" name="Forme libre 58"/>
              <p:cNvSpPr>
                <a:spLocks/>
              </p:cNvSpPr>
              <p:nvPr/>
            </p:nvSpPr>
            <p:spPr bwMode="auto">
              <a:xfrm>
                <a:off x="244475" y="2208213"/>
                <a:ext cx="17463" cy="30162"/>
              </a:xfrm>
              <a:custGeom>
                <a:avLst/>
                <a:gdLst>
                  <a:gd name="T0" fmla="*/ 8460 w 48"/>
                  <a:gd name="T1" fmla="*/ 0 h 85"/>
                  <a:gd name="T2" fmla="*/ 0 w 48"/>
                  <a:gd name="T3" fmla="*/ 15120 h 85"/>
                  <a:gd name="T4" fmla="*/ 8460 w 48"/>
                  <a:gd name="T5" fmla="*/ 30240 h 85"/>
                  <a:gd name="T6" fmla="*/ 16920 w 48"/>
                  <a:gd name="T7" fmla="*/ 15120 h 85"/>
                  <a:gd name="T8" fmla="*/ 17694720 60000 65536"/>
                  <a:gd name="T9" fmla="*/ 11796480 60000 65536"/>
                  <a:gd name="T10" fmla="*/ 5898240 60000 65536"/>
                  <a:gd name="T11" fmla="*/ 0 60000 65536"/>
                  <a:gd name="T12" fmla="*/ 0 w 48"/>
                  <a:gd name="T13" fmla="*/ 0 h 85"/>
                  <a:gd name="T14" fmla="*/ 48 w 48"/>
                  <a:gd name="T15" fmla="*/ 85 h 85"/>
                </a:gdLst>
                <a:ahLst/>
                <a:cxnLst>
                  <a:cxn ang="T8">
                    <a:pos x="T0" y="T1"/>
                  </a:cxn>
                  <a:cxn ang="T9">
                    <a:pos x="T2" y="T3"/>
                  </a:cxn>
                  <a:cxn ang="T10">
                    <a:pos x="T4" y="T5"/>
                  </a:cxn>
                  <a:cxn ang="T11">
                    <a:pos x="T6" y="T7"/>
                  </a:cxn>
                </a:cxnLst>
                <a:rect l="T12" t="T13" r="T14" b="T15"/>
                <a:pathLst>
                  <a:path w="48" h="85">
                    <a:moveTo>
                      <a:pt x="0" y="85"/>
                    </a:moveTo>
                    <a:lnTo>
                      <a:pt x="48" y="78"/>
                    </a:lnTo>
                    <a:lnTo>
                      <a:pt x="9" y="0"/>
                    </a:lnTo>
                    <a:lnTo>
                      <a:pt x="0" y="85"/>
                    </a:lnTo>
                    <a:close/>
                  </a:path>
                </a:pathLst>
              </a:custGeom>
              <a:grpFill/>
              <a:ln w="3175">
                <a:solidFill>
                  <a:sysClr val="window" lastClr="FFFFFF">
                    <a:lumMod val="85000"/>
                  </a:sysClr>
                </a:solidFill>
                <a:round/>
                <a:headEnd/>
                <a:tailEnd/>
              </a:ln>
            </p:spPr>
            <p:txBody>
              <a:bodyPr vert="horz" wrap="square" lIns="9360" tIns="9360" rIns="9360" bIns="9360" numCol="1"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altLang="fr-FR" sz="1800" b="0" i="0" u="none" strike="noStrike" kern="0" cap="none" spc="0" normalizeH="0" baseline="0" noProof="0" smtClean="0">
                  <a:ln>
                    <a:noFill/>
                  </a:ln>
                  <a:solidFill>
                    <a:prstClr val="black"/>
                  </a:solidFill>
                  <a:effectLst/>
                  <a:uLnTx/>
                  <a:uFillTx/>
                  <a:cs typeface="Arial" pitchFamily="34" charset="0"/>
                </a:endParaRPr>
              </a:p>
            </p:txBody>
          </p:sp>
          <p:cxnSp>
            <p:nvCxnSpPr>
              <p:cNvPr id="92" name="Connecteur droit 91"/>
              <p:cNvCxnSpPr/>
              <p:nvPr/>
            </p:nvCxnSpPr>
            <p:spPr>
              <a:xfrm flipV="1">
                <a:off x="674370" y="2212975"/>
                <a:ext cx="1905" cy="29845"/>
              </a:xfrm>
              <a:prstGeom prst="line">
                <a:avLst/>
              </a:prstGeom>
              <a:grpFill/>
              <a:ln w="3175">
                <a:solidFill>
                  <a:sysClr val="window" lastClr="FFFFFF">
                    <a:lumMod val="85000"/>
                  </a:sysClr>
                </a:solidFill>
                <a:prstDash val="solid"/>
                <a:round/>
              </a:ln>
            </p:spPr>
          </p:cxnSp>
          <p:sp>
            <p:nvSpPr>
              <p:cNvPr id="93" name="Forme libre 60"/>
              <p:cNvSpPr>
                <a:spLocks/>
              </p:cNvSpPr>
              <p:nvPr/>
            </p:nvSpPr>
            <p:spPr bwMode="auto">
              <a:xfrm>
                <a:off x="892175" y="1968500"/>
                <a:ext cx="590550" cy="603250"/>
              </a:xfrm>
              <a:custGeom>
                <a:avLst/>
                <a:gdLst>
                  <a:gd name="T0" fmla="*/ 295200 w 1641"/>
                  <a:gd name="T1" fmla="*/ 0 h 1679"/>
                  <a:gd name="T2" fmla="*/ 0 w 1641"/>
                  <a:gd name="T3" fmla="*/ 302040 h 1679"/>
                  <a:gd name="T4" fmla="*/ 295200 w 1641"/>
                  <a:gd name="T5" fmla="*/ 604080 h 1679"/>
                  <a:gd name="T6" fmla="*/ 590400 w 1641"/>
                  <a:gd name="T7" fmla="*/ 302040 h 1679"/>
                  <a:gd name="T8" fmla="*/ 17694720 60000 65536"/>
                  <a:gd name="T9" fmla="*/ 11796480 60000 65536"/>
                  <a:gd name="T10" fmla="*/ 5898240 60000 65536"/>
                  <a:gd name="T11" fmla="*/ 0 60000 65536"/>
                  <a:gd name="T12" fmla="*/ 0 w 1641"/>
                  <a:gd name="T13" fmla="*/ 0 h 1679"/>
                  <a:gd name="T14" fmla="*/ 1641 w 1641"/>
                  <a:gd name="T15" fmla="*/ 1679 h 1679"/>
                </a:gdLst>
                <a:ahLst/>
                <a:cxnLst>
                  <a:cxn ang="T8">
                    <a:pos x="T0" y="T1"/>
                  </a:cxn>
                  <a:cxn ang="T9">
                    <a:pos x="T2" y="T3"/>
                  </a:cxn>
                  <a:cxn ang="T10">
                    <a:pos x="T4" y="T5"/>
                  </a:cxn>
                  <a:cxn ang="T11">
                    <a:pos x="T6" y="T7"/>
                  </a:cxn>
                </a:cxnLst>
                <a:rect l="T12" t="T13" r="T14" b="T15"/>
                <a:pathLst>
                  <a:path w="1641" h="1679" fill="none">
                    <a:moveTo>
                      <a:pt x="1632" y="0"/>
                    </a:moveTo>
                    <a:lnTo>
                      <a:pt x="1630" y="326"/>
                    </a:lnTo>
                    <a:lnTo>
                      <a:pt x="1590" y="389"/>
                    </a:lnTo>
                    <a:lnTo>
                      <a:pt x="1641" y="857"/>
                    </a:lnTo>
                    <a:lnTo>
                      <a:pt x="1493" y="917"/>
                    </a:lnTo>
                    <a:lnTo>
                      <a:pt x="1396" y="1152"/>
                    </a:lnTo>
                    <a:lnTo>
                      <a:pt x="1385" y="1206"/>
                    </a:lnTo>
                    <a:lnTo>
                      <a:pt x="1200" y="1113"/>
                    </a:lnTo>
                    <a:lnTo>
                      <a:pt x="958" y="1219"/>
                    </a:lnTo>
                    <a:lnTo>
                      <a:pt x="914" y="1294"/>
                    </a:lnTo>
                    <a:lnTo>
                      <a:pt x="558" y="1307"/>
                    </a:lnTo>
                    <a:lnTo>
                      <a:pt x="418" y="1398"/>
                    </a:lnTo>
                    <a:lnTo>
                      <a:pt x="406" y="1561"/>
                    </a:lnTo>
                    <a:lnTo>
                      <a:pt x="2" y="1679"/>
                    </a:lnTo>
                    <a:lnTo>
                      <a:pt x="0" y="1679"/>
                    </a:lnTo>
                  </a:path>
                </a:pathLst>
              </a:custGeom>
              <a:grpFill/>
              <a:ln w="3175">
                <a:solidFill>
                  <a:sysClr val="window" lastClr="FFFFFF">
                    <a:lumMod val="85000"/>
                  </a:sysClr>
                </a:solidFill>
                <a:round/>
                <a:headEnd/>
                <a:tailEnd/>
              </a:ln>
              <a:extLst/>
            </p:spPr>
            <p:txBody>
              <a:bodyPr vert="horz" wrap="square" lIns="9360" tIns="9360" rIns="9360" bIns="9360" numCol="1"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altLang="fr-FR" sz="1800" b="0" i="0" u="none" strike="noStrike" kern="0" cap="none" spc="0" normalizeH="0" baseline="0" noProof="0" smtClean="0">
                  <a:ln>
                    <a:noFill/>
                  </a:ln>
                  <a:solidFill>
                    <a:prstClr val="black"/>
                  </a:solidFill>
                  <a:effectLst/>
                  <a:uLnTx/>
                  <a:uFillTx/>
                  <a:cs typeface="Arial" pitchFamily="34" charset="0"/>
                </a:endParaRPr>
              </a:p>
            </p:txBody>
          </p:sp>
          <p:sp>
            <p:nvSpPr>
              <p:cNvPr id="94" name="Forme libre 61"/>
              <p:cNvSpPr>
                <a:spLocks/>
              </p:cNvSpPr>
              <p:nvPr/>
            </p:nvSpPr>
            <p:spPr bwMode="auto">
              <a:xfrm>
                <a:off x="563563" y="2601913"/>
                <a:ext cx="76200" cy="44450"/>
              </a:xfrm>
              <a:custGeom>
                <a:avLst/>
                <a:gdLst>
                  <a:gd name="T0" fmla="*/ 38340 w 214"/>
                  <a:gd name="T1" fmla="*/ 0 h 125"/>
                  <a:gd name="T2" fmla="*/ 0 w 214"/>
                  <a:gd name="T3" fmla="*/ 22320 h 125"/>
                  <a:gd name="T4" fmla="*/ 38340 w 214"/>
                  <a:gd name="T5" fmla="*/ 44640 h 125"/>
                  <a:gd name="T6" fmla="*/ 76680 w 214"/>
                  <a:gd name="T7" fmla="*/ 22320 h 125"/>
                  <a:gd name="T8" fmla="*/ 17694720 60000 65536"/>
                  <a:gd name="T9" fmla="*/ 11796480 60000 65536"/>
                  <a:gd name="T10" fmla="*/ 5898240 60000 65536"/>
                  <a:gd name="T11" fmla="*/ 0 60000 65536"/>
                  <a:gd name="T12" fmla="*/ 0 w 214"/>
                  <a:gd name="T13" fmla="*/ 0 h 125"/>
                  <a:gd name="T14" fmla="*/ 214 w 214"/>
                  <a:gd name="T15" fmla="*/ 125 h 125"/>
                </a:gdLst>
                <a:ahLst/>
                <a:cxnLst>
                  <a:cxn ang="T8">
                    <a:pos x="T0" y="T1"/>
                  </a:cxn>
                  <a:cxn ang="T9">
                    <a:pos x="T2" y="T3"/>
                  </a:cxn>
                  <a:cxn ang="T10">
                    <a:pos x="T4" y="T5"/>
                  </a:cxn>
                  <a:cxn ang="T11">
                    <a:pos x="T6" y="T7"/>
                  </a:cxn>
                </a:cxnLst>
                <a:rect l="T12" t="T13" r="T14" b="T15"/>
                <a:pathLst>
                  <a:path w="214" h="125">
                    <a:moveTo>
                      <a:pt x="21" y="99"/>
                    </a:moveTo>
                    <a:lnTo>
                      <a:pt x="110" y="125"/>
                    </a:lnTo>
                    <a:lnTo>
                      <a:pt x="214" y="92"/>
                    </a:lnTo>
                    <a:lnTo>
                      <a:pt x="78" y="0"/>
                    </a:lnTo>
                    <a:lnTo>
                      <a:pt x="0" y="11"/>
                    </a:lnTo>
                    <a:lnTo>
                      <a:pt x="21" y="99"/>
                    </a:lnTo>
                    <a:close/>
                  </a:path>
                </a:pathLst>
              </a:custGeom>
              <a:grpFill/>
              <a:ln w="3175">
                <a:solidFill>
                  <a:sysClr val="window" lastClr="FFFFFF">
                    <a:lumMod val="85000"/>
                  </a:sysClr>
                </a:solidFill>
                <a:round/>
                <a:headEnd/>
                <a:tailEnd/>
              </a:ln>
            </p:spPr>
            <p:txBody>
              <a:bodyPr vert="horz" wrap="square" lIns="9360" tIns="9360" rIns="9360" bIns="9360" numCol="1"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altLang="fr-FR" sz="1800" b="0" i="0" u="none" strike="noStrike" kern="0" cap="none" spc="0" normalizeH="0" baseline="0" noProof="0" smtClean="0">
                  <a:ln>
                    <a:noFill/>
                  </a:ln>
                  <a:solidFill>
                    <a:prstClr val="black"/>
                  </a:solidFill>
                  <a:effectLst/>
                  <a:uLnTx/>
                  <a:uFillTx/>
                  <a:cs typeface="Arial" pitchFamily="34" charset="0"/>
                </a:endParaRPr>
              </a:p>
            </p:txBody>
          </p:sp>
          <p:sp>
            <p:nvSpPr>
              <p:cNvPr id="95" name="Forme libre 62"/>
              <p:cNvSpPr>
                <a:spLocks/>
              </p:cNvSpPr>
              <p:nvPr/>
            </p:nvSpPr>
            <p:spPr bwMode="auto">
              <a:xfrm>
                <a:off x="939800" y="2828925"/>
                <a:ext cx="58738" cy="79375"/>
              </a:xfrm>
              <a:custGeom>
                <a:avLst/>
                <a:gdLst>
                  <a:gd name="T0" fmla="*/ 29340 w 164"/>
                  <a:gd name="T1" fmla="*/ 0 h 219"/>
                  <a:gd name="T2" fmla="*/ 0 w 164"/>
                  <a:gd name="T3" fmla="*/ 39240 h 219"/>
                  <a:gd name="T4" fmla="*/ 29340 w 164"/>
                  <a:gd name="T5" fmla="*/ 78480 h 219"/>
                  <a:gd name="T6" fmla="*/ 58680 w 164"/>
                  <a:gd name="T7" fmla="*/ 39240 h 219"/>
                  <a:gd name="T8" fmla="*/ 17694720 60000 65536"/>
                  <a:gd name="T9" fmla="*/ 11796480 60000 65536"/>
                  <a:gd name="T10" fmla="*/ 5898240 60000 65536"/>
                  <a:gd name="T11" fmla="*/ 0 60000 65536"/>
                  <a:gd name="T12" fmla="*/ 0 w 164"/>
                  <a:gd name="T13" fmla="*/ 0 h 219"/>
                  <a:gd name="T14" fmla="*/ 164 w 164"/>
                  <a:gd name="T15" fmla="*/ 219 h 219"/>
                </a:gdLst>
                <a:ahLst/>
                <a:cxnLst>
                  <a:cxn ang="T8">
                    <a:pos x="T0" y="T1"/>
                  </a:cxn>
                  <a:cxn ang="T9">
                    <a:pos x="T2" y="T3"/>
                  </a:cxn>
                  <a:cxn ang="T10">
                    <a:pos x="T4" y="T5"/>
                  </a:cxn>
                  <a:cxn ang="T11">
                    <a:pos x="T6" y="T7"/>
                  </a:cxn>
                </a:cxnLst>
                <a:rect l="T12" t="T13" r="T14" b="T15"/>
                <a:pathLst>
                  <a:path w="164" h="219">
                    <a:moveTo>
                      <a:pt x="76" y="85"/>
                    </a:moveTo>
                    <a:lnTo>
                      <a:pt x="50" y="0"/>
                    </a:lnTo>
                    <a:lnTo>
                      <a:pt x="0" y="62"/>
                    </a:lnTo>
                    <a:lnTo>
                      <a:pt x="164" y="219"/>
                    </a:lnTo>
                    <a:lnTo>
                      <a:pt x="159" y="134"/>
                    </a:lnTo>
                    <a:lnTo>
                      <a:pt x="76" y="85"/>
                    </a:lnTo>
                    <a:close/>
                  </a:path>
                </a:pathLst>
              </a:custGeom>
              <a:grpFill/>
              <a:ln w="3175">
                <a:solidFill>
                  <a:sysClr val="window" lastClr="FFFFFF">
                    <a:lumMod val="85000"/>
                  </a:sysClr>
                </a:solidFill>
                <a:round/>
                <a:headEnd/>
                <a:tailEnd/>
              </a:ln>
            </p:spPr>
            <p:txBody>
              <a:bodyPr vert="horz" wrap="square" lIns="9360" tIns="9360" rIns="9360" bIns="9360" numCol="1"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altLang="fr-FR" sz="1800" b="0" i="0" u="none" strike="noStrike" kern="0" cap="none" spc="0" normalizeH="0" baseline="0" noProof="0" smtClean="0">
                  <a:ln>
                    <a:noFill/>
                  </a:ln>
                  <a:solidFill>
                    <a:prstClr val="black"/>
                  </a:solidFill>
                  <a:effectLst/>
                  <a:uLnTx/>
                  <a:uFillTx/>
                  <a:cs typeface="Arial" pitchFamily="34" charset="0"/>
                </a:endParaRPr>
              </a:p>
            </p:txBody>
          </p:sp>
          <p:sp>
            <p:nvSpPr>
              <p:cNvPr id="96" name="Forme libre 63"/>
              <p:cNvSpPr>
                <a:spLocks/>
              </p:cNvSpPr>
              <p:nvPr/>
            </p:nvSpPr>
            <p:spPr bwMode="auto">
              <a:xfrm>
                <a:off x="1285875" y="1887538"/>
                <a:ext cx="193675" cy="103187"/>
              </a:xfrm>
              <a:custGeom>
                <a:avLst/>
                <a:gdLst>
                  <a:gd name="T0" fmla="*/ 97020 w 540"/>
                  <a:gd name="T1" fmla="*/ 0 h 288"/>
                  <a:gd name="T2" fmla="*/ 0 w 540"/>
                  <a:gd name="T3" fmla="*/ 51660 h 288"/>
                  <a:gd name="T4" fmla="*/ 97020 w 540"/>
                  <a:gd name="T5" fmla="*/ 103320 h 288"/>
                  <a:gd name="T6" fmla="*/ 194040 w 540"/>
                  <a:gd name="T7" fmla="*/ 51660 h 288"/>
                  <a:gd name="T8" fmla="*/ 17694720 60000 65536"/>
                  <a:gd name="T9" fmla="*/ 11796480 60000 65536"/>
                  <a:gd name="T10" fmla="*/ 5898240 60000 65536"/>
                  <a:gd name="T11" fmla="*/ 0 60000 65536"/>
                  <a:gd name="T12" fmla="*/ 0 w 540"/>
                  <a:gd name="T13" fmla="*/ 0 h 288"/>
                  <a:gd name="T14" fmla="*/ 540 w 540"/>
                  <a:gd name="T15" fmla="*/ 288 h 288"/>
                </a:gdLst>
                <a:ahLst/>
                <a:cxnLst>
                  <a:cxn ang="T8">
                    <a:pos x="T0" y="T1"/>
                  </a:cxn>
                  <a:cxn ang="T9">
                    <a:pos x="T2" y="T3"/>
                  </a:cxn>
                  <a:cxn ang="T10">
                    <a:pos x="T4" y="T5"/>
                  </a:cxn>
                  <a:cxn ang="T11">
                    <a:pos x="T6" y="T7"/>
                  </a:cxn>
                </a:cxnLst>
                <a:rect l="T12" t="T13" r="T14" b="T15"/>
                <a:pathLst>
                  <a:path w="540" h="288" fill="none">
                    <a:moveTo>
                      <a:pt x="540" y="223"/>
                    </a:moveTo>
                    <a:lnTo>
                      <a:pt x="540" y="221"/>
                    </a:lnTo>
                    <a:lnTo>
                      <a:pt x="392" y="159"/>
                    </a:lnTo>
                    <a:lnTo>
                      <a:pt x="199" y="288"/>
                    </a:lnTo>
                    <a:lnTo>
                      <a:pt x="129" y="263"/>
                    </a:lnTo>
                    <a:lnTo>
                      <a:pt x="0" y="0"/>
                    </a:lnTo>
                  </a:path>
                </a:pathLst>
              </a:custGeom>
              <a:grpFill/>
              <a:ln w="3175">
                <a:solidFill>
                  <a:sysClr val="window" lastClr="FFFFFF">
                    <a:lumMod val="85000"/>
                  </a:sysClr>
                </a:solidFill>
                <a:round/>
                <a:headEnd/>
                <a:tailEnd/>
              </a:ln>
              <a:extLst/>
            </p:spPr>
            <p:txBody>
              <a:bodyPr vert="horz" wrap="square" lIns="9360" tIns="9360" rIns="9360" bIns="9360" numCol="1"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altLang="fr-FR" sz="1800" b="0" i="0" u="none" strike="noStrike" kern="0" cap="none" spc="0" normalizeH="0" baseline="0" noProof="0" smtClean="0">
                  <a:ln>
                    <a:noFill/>
                  </a:ln>
                  <a:solidFill>
                    <a:prstClr val="black"/>
                  </a:solidFill>
                  <a:effectLst/>
                  <a:uLnTx/>
                  <a:uFillTx/>
                  <a:cs typeface="Arial" pitchFamily="34" charset="0"/>
                </a:endParaRPr>
              </a:p>
            </p:txBody>
          </p:sp>
          <p:sp>
            <p:nvSpPr>
              <p:cNvPr id="97" name="Forme libre 64"/>
              <p:cNvSpPr>
                <a:spLocks/>
              </p:cNvSpPr>
              <p:nvPr/>
            </p:nvSpPr>
            <p:spPr bwMode="auto">
              <a:xfrm>
                <a:off x="1400175" y="2787650"/>
                <a:ext cx="504825" cy="503238"/>
              </a:xfrm>
              <a:custGeom>
                <a:avLst/>
                <a:gdLst>
                  <a:gd name="T0" fmla="*/ 252000 w 1401"/>
                  <a:gd name="T1" fmla="*/ 0 h 1399"/>
                  <a:gd name="T2" fmla="*/ 0 w 1401"/>
                  <a:gd name="T3" fmla="*/ 251640 h 1399"/>
                  <a:gd name="T4" fmla="*/ 252000 w 1401"/>
                  <a:gd name="T5" fmla="*/ 503280 h 1399"/>
                  <a:gd name="T6" fmla="*/ 503999 w 1401"/>
                  <a:gd name="T7" fmla="*/ 251640 h 1399"/>
                  <a:gd name="T8" fmla="*/ 17694720 60000 65536"/>
                  <a:gd name="T9" fmla="*/ 11796480 60000 65536"/>
                  <a:gd name="T10" fmla="*/ 5898240 60000 65536"/>
                  <a:gd name="T11" fmla="*/ 0 60000 65536"/>
                  <a:gd name="T12" fmla="*/ 0 w 1401"/>
                  <a:gd name="T13" fmla="*/ 0 h 1399"/>
                  <a:gd name="T14" fmla="*/ 1401 w 1401"/>
                  <a:gd name="T15" fmla="*/ 1399 h 1399"/>
                </a:gdLst>
                <a:ahLst/>
                <a:cxnLst>
                  <a:cxn ang="T8">
                    <a:pos x="T0" y="T1"/>
                  </a:cxn>
                  <a:cxn ang="T9">
                    <a:pos x="T2" y="T3"/>
                  </a:cxn>
                  <a:cxn ang="T10">
                    <a:pos x="T4" y="T5"/>
                  </a:cxn>
                  <a:cxn ang="T11">
                    <a:pos x="T6" y="T7"/>
                  </a:cxn>
                </a:cxnLst>
                <a:rect l="T12" t="T13" r="T14" b="T15"/>
                <a:pathLst>
                  <a:path w="1401" h="1399" fill="none">
                    <a:moveTo>
                      <a:pt x="1401" y="0"/>
                    </a:moveTo>
                    <a:lnTo>
                      <a:pt x="1218" y="160"/>
                    </a:lnTo>
                    <a:lnTo>
                      <a:pt x="1158" y="97"/>
                    </a:lnTo>
                    <a:lnTo>
                      <a:pt x="895" y="104"/>
                    </a:lnTo>
                    <a:lnTo>
                      <a:pt x="745" y="125"/>
                    </a:lnTo>
                    <a:lnTo>
                      <a:pt x="646" y="252"/>
                    </a:lnTo>
                    <a:lnTo>
                      <a:pt x="314" y="277"/>
                    </a:lnTo>
                    <a:lnTo>
                      <a:pt x="376" y="430"/>
                    </a:lnTo>
                    <a:lnTo>
                      <a:pt x="489" y="540"/>
                    </a:lnTo>
                    <a:lnTo>
                      <a:pt x="618" y="1025"/>
                    </a:lnTo>
                    <a:lnTo>
                      <a:pt x="611" y="1224"/>
                    </a:lnTo>
                    <a:lnTo>
                      <a:pt x="678" y="1275"/>
                    </a:lnTo>
                    <a:lnTo>
                      <a:pt x="433" y="1399"/>
                    </a:lnTo>
                    <a:lnTo>
                      <a:pt x="369" y="1349"/>
                    </a:lnTo>
                    <a:lnTo>
                      <a:pt x="193" y="1356"/>
                    </a:lnTo>
                    <a:lnTo>
                      <a:pt x="232" y="1280"/>
                    </a:lnTo>
                    <a:lnTo>
                      <a:pt x="4" y="1367"/>
                    </a:lnTo>
                    <a:lnTo>
                      <a:pt x="0" y="1369"/>
                    </a:lnTo>
                  </a:path>
                </a:pathLst>
              </a:custGeom>
              <a:grpFill/>
              <a:ln w="3175">
                <a:solidFill>
                  <a:sysClr val="window" lastClr="FFFFFF">
                    <a:lumMod val="85000"/>
                  </a:sysClr>
                </a:solidFill>
                <a:round/>
                <a:headEnd/>
                <a:tailEnd/>
              </a:ln>
              <a:extLst/>
            </p:spPr>
            <p:txBody>
              <a:bodyPr vert="horz" wrap="square" lIns="9360" tIns="9360" rIns="9360" bIns="9360" numCol="1"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altLang="fr-FR" sz="1800" b="0" i="0" u="none" strike="noStrike" kern="0" cap="none" spc="0" normalizeH="0" baseline="0" noProof="0" smtClean="0">
                  <a:ln>
                    <a:noFill/>
                  </a:ln>
                  <a:solidFill>
                    <a:prstClr val="black"/>
                  </a:solidFill>
                  <a:effectLst/>
                  <a:uLnTx/>
                  <a:uFillTx/>
                  <a:cs typeface="Arial" pitchFamily="34" charset="0"/>
                </a:endParaRPr>
              </a:p>
            </p:txBody>
          </p:sp>
          <p:sp>
            <p:nvSpPr>
              <p:cNvPr id="98" name="Forme libre 65"/>
              <p:cNvSpPr>
                <a:spLocks/>
              </p:cNvSpPr>
              <p:nvPr/>
            </p:nvSpPr>
            <p:spPr bwMode="auto">
              <a:xfrm>
                <a:off x="1260475" y="3324225"/>
                <a:ext cx="71438" cy="44450"/>
              </a:xfrm>
              <a:custGeom>
                <a:avLst/>
                <a:gdLst>
                  <a:gd name="T0" fmla="*/ 36000 w 201"/>
                  <a:gd name="T1" fmla="*/ 0 h 127"/>
                  <a:gd name="T2" fmla="*/ 0 w 201"/>
                  <a:gd name="T3" fmla="*/ 22680 h 127"/>
                  <a:gd name="T4" fmla="*/ 36000 w 201"/>
                  <a:gd name="T5" fmla="*/ 45360 h 127"/>
                  <a:gd name="T6" fmla="*/ 72000 w 201"/>
                  <a:gd name="T7" fmla="*/ 22680 h 127"/>
                  <a:gd name="T8" fmla="*/ 17694720 60000 65536"/>
                  <a:gd name="T9" fmla="*/ 11796480 60000 65536"/>
                  <a:gd name="T10" fmla="*/ 5898240 60000 65536"/>
                  <a:gd name="T11" fmla="*/ 0 60000 65536"/>
                  <a:gd name="T12" fmla="*/ 0 w 201"/>
                  <a:gd name="T13" fmla="*/ 0 h 127"/>
                  <a:gd name="T14" fmla="*/ 201 w 201"/>
                  <a:gd name="T15" fmla="*/ 127 h 127"/>
                </a:gdLst>
                <a:ahLst/>
                <a:cxnLst>
                  <a:cxn ang="T8">
                    <a:pos x="T0" y="T1"/>
                  </a:cxn>
                  <a:cxn ang="T9">
                    <a:pos x="T2" y="T3"/>
                  </a:cxn>
                  <a:cxn ang="T10">
                    <a:pos x="T4" y="T5"/>
                  </a:cxn>
                  <a:cxn ang="T11">
                    <a:pos x="T6" y="T7"/>
                  </a:cxn>
                </a:cxnLst>
                <a:rect l="T12" t="T13" r="T14" b="T15"/>
                <a:pathLst>
                  <a:path w="201" h="127">
                    <a:moveTo>
                      <a:pt x="0" y="17"/>
                    </a:moveTo>
                    <a:lnTo>
                      <a:pt x="122" y="127"/>
                    </a:lnTo>
                    <a:lnTo>
                      <a:pt x="201" y="93"/>
                    </a:lnTo>
                    <a:lnTo>
                      <a:pt x="55" y="0"/>
                    </a:lnTo>
                    <a:lnTo>
                      <a:pt x="0" y="17"/>
                    </a:lnTo>
                    <a:close/>
                  </a:path>
                </a:pathLst>
              </a:custGeom>
              <a:grpFill/>
              <a:ln w="3175">
                <a:solidFill>
                  <a:sysClr val="window" lastClr="FFFFFF">
                    <a:lumMod val="85000"/>
                  </a:sysClr>
                </a:solidFill>
                <a:round/>
                <a:headEnd/>
                <a:tailEnd/>
              </a:ln>
            </p:spPr>
            <p:txBody>
              <a:bodyPr vert="horz" wrap="square" lIns="9360" tIns="9360" rIns="9360" bIns="9360" numCol="1"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altLang="fr-FR" sz="1800" b="0" i="0" u="none" strike="noStrike" kern="0" cap="none" spc="0" normalizeH="0" baseline="0" noProof="0" smtClean="0">
                  <a:ln>
                    <a:noFill/>
                  </a:ln>
                  <a:solidFill>
                    <a:prstClr val="black"/>
                  </a:solidFill>
                  <a:effectLst/>
                  <a:uLnTx/>
                  <a:uFillTx/>
                  <a:cs typeface="Arial" pitchFamily="34" charset="0"/>
                </a:endParaRPr>
              </a:p>
            </p:txBody>
          </p:sp>
          <p:sp>
            <p:nvSpPr>
              <p:cNvPr id="99" name="Forme libre 66"/>
              <p:cNvSpPr>
                <a:spLocks/>
              </p:cNvSpPr>
              <p:nvPr/>
            </p:nvSpPr>
            <p:spPr bwMode="auto">
              <a:xfrm>
                <a:off x="1236663" y="3308350"/>
                <a:ext cx="23812" cy="25400"/>
              </a:xfrm>
              <a:custGeom>
                <a:avLst/>
                <a:gdLst>
                  <a:gd name="T0" fmla="*/ 11880 w 67"/>
                  <a:gd name="T1" fmla="*/ 0 h 73"/>
                  <a:gd name="T2" fmla="*/ 0 w 67"/>
                  <a:gd name="T3" fmla="*/ 12960 h 73"/>
                  <a:gd name="T4" fmla="*/ 11880 w 67"/>
                  <a:gd name="T5" fmla="*/ 25920 h 73"/>
                  <a:gd name="T6" fmla="*/ 23760 w 67"/>
                  <a:gd name="T7" fmla="*/ 12960 h 73"/>
                  <a:gd name="T8" fmla="*/ 17694720 60000 65536"/>
                  <a:gd name="T9" fmla="*/ 11796480 60000 65536"/>
                  <a:gd name="T10" fmla="*/ 5898240 60000 65536"/>
                  <a:gd name="T11" fmla="*/ 0 60000 65536"/>
                  <a:gd name="T12" fmla="*/ 0 w 67"/>
                  <a:gd name="T13" fmla="*/ 0 h 73"/>
                  <a:gd name="T14" fmla="*/ 67 w 67"/>
                  <a:gd name="T15" fmla="*/ 73 h 73"/>
                </a:gdLst>
                <a:ahLst/>
                <a:cxnLst>
                  <a:cxn ang="T8">
                    <a:pos x="T0" y="T1"/>
                  </a:cxn>
                  <a:cxn ang="T9">
                    <a:pos x="T2" y="T3"/>
                  </a:cxn>
                  <a:cxn ang="T10">
                    <a:pos x="T4" y="T5"/>
                  </a:cxn>
                  <a:cxn ang="T11">
                    <a:pos x="T6" y="T7"/>
                  </a:cxn>
                </a:cxnLst>
                <a:rect l="T12" t="T13" r="T14" b="T15"/>
                <a:pathLst>
                  <a:path w="67" h="73">
                    <a:moveTo>
                      <a:pt x="28" y="73"/>
                    </a:moveTo>
                    <a:lnTo>
                      <a:pt x="67" y="62"/>
                    </a:lnTo>
                    <a:lnTo>
                      <a:pt x="0" y="0"/>
                    </a:lnTo>
                    <a:lnTo>
                      <a:pt x="28" y="73"/>
                    </a:lnTo>
                    <a:close/>
                  </a:path>
                </a:pathLst>
              </a:custGeom>
              <a:grpFill/>
              <a:ln w="3175">
                <a:solidFill>
                  <a:sysClr val="window" lastClr="FFFFFF">
                    <a:lumMod val="85000"/>
                  </a:sysClr>
                </a:solidFill>
                <a:round/>
                <a:headEnd/>
                <a:tailEnd/>
              </a:ln>
            </p:spPr>
            <p:txBody>
              <a:bodyPr vert="horz" wrap="square" lIns="9360" tIns="9360" rIns="9360" bIns="9360" numCol="1"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altLang="fr-FR" sz="1800" b="0" i="0" u="none" strike="noStrike" kern="0" cap="none" spc="0" normalizeH="0" baseline="0" noProof="0" smtClean="0">
                  <a:ln>
                    <a:noFill/>
                  </a:ln>
                  <a:solidFill>
                    <a:prstClr val="black"/>
                  </a:solidFill>
                  <a:effectLst/>
                  <a:uLnTx/>
                  <a:uFillTx/>
                  <a:cs typeface="Arial" pitchFamily="34" charset="0"/>
                </a:endParaRPr>
              </a:p>
            </p:txBody>
          </p:sp>
          <p:sp>
            <p:nvSpPr>
              <p:cNvPr id="100" name="Forme libre 67"/>
              <p:cNvSpPr>
                <a:spLocks/>
              </p:cNvSpPr>
              <p:nvPr/>
            </p:nvSpPr>
            <p:spPr bwMode="auto">
              <a:xfrm>
                <a:off x="1282700" y="3448050"/>
                <a:ext cx="76200" cy="134938"/>
              </a:xfrm>
              <a:custGeom>
                <a:avLst/>
                <a:gdLst>
                  <a:gd name="T0" fmla="*/ 37980 w 212"/>
                  <a:gd name="T1" fmla="*/ 0 h 377"/>
                  <a:gd name="T2" fmla="*/ 0 w 212"/>
                  <a:gd name="T3" fmla="*/ 67680 h 377"/>
                  <a:gd name="T4" fmla="*/ 37980 w 212"/>
                  <a:gd name="T5" fmla="*/ 135360 h 377"/>
                  <a:gd name="T6" fmla="*/ 75960 w 212"/>
                  <a:gd name="T7" fmla="*/ 67680 h 377"/>
                  <a:gd name="T8" fmla="*/ 17694720 60000 65536"/>
                  <a:gd name="T9" fmla="*/ 11796480 60000 65536"/>
                  <a:gd name="T10" fmla="*/ 5898240 60000 65536"/>
                  <a:gd name="T11" fmla="*/ 0 60000 65536"/>
                  <a:gd name="T12" fmla="*/ 0 w 212"/>
                  <a:gd name="T13" fmla="*/ 0 h 377"/>
                  <a:gd name="T14" fmla="*/ 212 w 212"/>
                  <a:gd name="T15" fmla="*/ 377 h 377"/>
                </a:gdLst>
                <a:ahLst/>
                <a:cxnLst>
                  <a:cxn ang="T8">
                    <a:pos x="T0" y="T1"/>
                  </a:cxn>
                  <a:cxn ang="T9">
                    <a:pos x="T2" y="T3"/>
                  </a:cxn>
                  <a:cxn ang="T10">
                    <a:pos x="T4" y="T5"/>
                  </a:cxn>
                  <a:cxn ang="T11">
                    <a:pos x="T6" y="T7"/>
                  </a:cxn>
                </a:cxnLst>
                <a:rect l="T12" t="T13" r="T14" b="T15"/>
                <a:pathLst>
                  <a:path w="212" h="377">
                    <a:moveTo>
                      <a:pt x="186" y="93"/>
                    </a:moveTo>
                    <a:lnTo>
                      <a:pt x="48" y="0"/>
                    </a:lnTo>
                    <a:lnTo>
                      <a:pt x="0" y="76"/>
                    </a:lnTo>
                    <a:lnTo>
                      <a:pt x="175" y="377"/>
                    </a:lnTo>
                    <a:lnTo>
                      <a:pt x="212" y="293"/>
                    </a:lnTo>
                    <a:lnTo>
                      <a:pt x="186" y="93"/>
                    </a:lnTo>
                    <a:close/>
                  </a:path>
                </a:pathLst>
              </a:custGeom>
              <a:grpFill/>
              <a:ln w="3175">
                <a:solidFill>
                  <a:sysClr val="window" lastClr="FFFFFF">
                    <a:lumMod val="85000"/>
                  </a:sysClr>
                </a:solidFill>
                <a:round/>
                <a:headEnd/>
                <a:tailEnd/>
              </a:ln>
            </p:spPr>
            <p:txBody>
              <a:bodyPr vert="horz" wrap="square" lIns="9360" tIns="9360" rIns="9360" bIns="9360" numCol="1"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altLang="fr-FR" sz="1800" b="0" i="0" u="none" strike="noStrike" kern="0" cap="none" spc="0" normalizeH="0" baseline="0" noProof="0" smtClean="0">
                  <a:ln>
                    <a:noFill/>
                  </a:ln>
                  <a:solidFill>
                    <a:prstClr val="black"/>
                  </a:solidFill>
                  <a:effectLst/>
                  <a:uLnTx/>
                  <a:uFillTx/>
                  <a:cs typeface="Arial" pitchFamily="34" charset="0"/>
                </a:endParaRPr>
              </a:p>
            </p:txBody>
          </p:sp>
          <p:sp>
            <p:nvSpPr>
              <p:cNvPr id="101" name="Forme libre 68"/>
              <p:cNvSpPr>
                <a:spLocks/>
              </p:cNvSpPr>
              <p:nvPr/>
            </p:nvSpPr>
            <p:spPr bwMode="auto">
              <a:xfrm>
                <a:off x="1668463" y="4076700"/>
                <a:ext cx="1050925" cy="1289050"/>
              </a:xfrm>
              <a:custGeom>
                <a:avLst/>
                <a:gdLst>
                  <a:gd name="T0" fmla="*/ 525600 w 2921"/>
                  <a:gd name="T1" fmla="*/ 0 h 3583"/>
                  <a:gd name="T2" fmla="*/ 0 w 2921"/>
                  <a:gd name="T3" fmla="*/ 644760 h 3583"/>
                  <a:gd name="T4" fmla="*/ 525600 w 2921"/>
                  <a:gd name="T5" fmla="*/ 1289520 h 3583"/>
                  <a:gd name="T6" fmla="*/ 1051200 w 2921"/>
                  <a:gd name="T7" fmla="*/ 644760 h 3583"/>
                  <a:gd name="T8" fmla="*/ 17694720 60000 65536"/>
                  <a:gd name="T9" fmla="*/ 11796480 60000 65536"/>
                  <a:gd name="T10" fmla="*/ 5898240 60000 65536"/>
                  <a:gd name="T11" fmla="*/ 0 60000 65536"/>
                  <a:gd name="T12" fmla="*/ 0 w 2921"/>
                  <a:gd name="T13" fmla="*/ 0 h 3583"/>
                  <a:gd name="T14" fmla="*/ 2921 w 2921"/>
                  <a:gd name="T15" fmla="*/ 3583 h 3583"/>
                </a:gdLst>
                <a:ahLst/>
                <a:cxnLst>
                  <a:cxn ang="T8">
                    <a:pos x="T0" y="T1"/>
                  </a:cxn>
                  <a:cxn ang="T9">
                    <a:pos x="T2" y="T3"/>
                  </a:cxn>
                  <a:cxn ang="T10">
                    <a:pos x="T4" y="T5"/>
                  </a:cxn>
                  <a:cxn ang="T11">
                    <a:pos x="T6" y="T7"/>
                  </a:cxn>
                </a:cxnLst>
                <a:rect l="T12" t="T13" r="T14" b="T15"/>
                <a:pathLst>
                  <a:path w="2921" h="3583" fill="none">
                    <a:moveTo>
                      <a:pt x="2921" y="97"/>
                    </a:moveTo>
                    <a:lnTo>
                      <a:pt x="2736" y="92"/>
                    </a:lnTo>
                    <a:lnTo>
                      <a:pt x="2597" y="164"/>
                    </a:lnTo>
                    <a:lnTo>
                      <a:pt x="2413" y="0"/>
                    </a:lnTo>
                    <a:lnTo>
                      <a:pt x="2194" y="19"/>
                    </a:lnTo>
                    <a:lnTo>
                      <a:pt x="2177" y="155"/>
                    </a:lnTo>
                    <a:lnTo>
                      <a:pt x="2138" y="300"/>
                    </a:lnTo>
                    <a:lnTo>
                      <a:pt x="2016" y="386"/>
                    </a:lnTo>
                    <a:lnTo>
                      <a:pt x="2032" y="482"/>
                    </a:lnTo>
                    <a:lnTo>
                      <a:pt x="1872" y="577"/>
                    </a:lnTo>
                    <a:lnTo>
                      <a:pt x="1743" y="750"/>
                    </a:lnTo>
                    <a:lnTo>
                      <a:pt x="1653" y="834"/>
                    </a:lnTo>
                    <a:lnTo>
                      <a:pt x="1725" y="1080"/>
                    </a:lnTo>
                    <a:lnTo>
                      <a:pt x="1522" y="1134"/>
                    </a:lnTo>
                    <a:lnTo>
                      <a:pt x="1521" y="1212"/>
                    </a:lnTo>
                    <a:lnTo>
                      <a:pt x="1588" y="1249"/>
                    </a:lnTo>
                    <a:lnTo>
                      <a:pt x="1468" y="1397"/>
                    </a:lnTo>
                    <a:lnTo>
                      <a:pt x="1503" y="1473"/>
                    </a:lnTo>
                    <a:lnTo>
                      <a:pt x="1427" y="1466"/>
                    </a:lnTo>
                    <a:lnTo>
                      <a:pt x="1330" y="1593"/>
                    </a:lnTo>
                    <a:lnTo>
                      <a:pt x="1258" y="1630"/>
                    </a:lnTo>
                    <a:lnTo>
                      <a:pt x="1027" y="1602"/>
                    </a:lnTo>
                    <a:lnTo>
                      <a:pt x="891" y="1679"/>
                    </a:lnTo>
                    <a:lnTo>
                      <a:pt x="665" y="1662"/>
                    </a:lnTo>
                    <a:lnTo>
                      <a:pt x="630" y="1727"/>
                    </a:lnTo>
                    <a:lnTo>
                      <a:pt x="527" y="1709"/>
                    </a:lnTo>
                    <a:lnTo>
                      <a:pt x="519" y="1791"/>
                    </a:lnTo>
                    <a:lnTo>
                      <a:pt x="451" y="1826"/>
                    </a:lnTo>
                    <a:lnTo>
                      <a:pt x="434" y="1745"/>
                    </a:lnTo>
                    <a:lnTo>
                      <a:pt x="180" y="1819"/>
                    </a:lnTo>
                    <a:lnTo>
                      <a:pt x="194" y="1990"/>
                    </a:lnTo>
                    <a:lnTo>
                      <a:pt x="81" y="2290"/>
                    </a:lnTo>
                    <a:lnTo>
                      <a:pt x="123" y="2362"/>
                    </a:lnTo>
                    <a:lnTo>
                      <a:pt x="300" y="2371"/>
                    </a:lnTo>
                    <a:lnTo>
                      <a:pt x="369" y="2530"/>
                    </a:lnTo>
                    <a:lnTo>
                      <a:pt x="328" y="2602"/>
                    </a:lnTo>
                    <a:lnTo>
                      <a:pt x="407" y="2604"/>
                    </a:lnTo>
                    <a:lnTo>
                      <a:pt x="420" y="2800"/>
                    </a:lnTo>
                    <a:lnTo>
                      <a:pt x="347" y="2838"/>
                    </a:lnTo>
                    <a:lnTo>
                      <a:pt x="369" y="2921"/>
                    </a:lnTo>
                    <a:lnTo>
                      <a:pt x="152" y="3170"/>
                    </a:lnTo>
                    <a:lnTo>
                      <a:pt x="162" y="3251"/>
                    </a:lnTo>
                    <a:lnTo>
                      <a:pt x="72" y="3271"/>
                    </a:lnTo>
                    <a:lnTo>
                      <a:pt x="30" y="3345"/>
                    </a:lnTo>
                    <a:lnTo>
                      <a:pt x="0" y="3581"/>
                    </a:lnTo>
                    <a:lnTo>
                      <a:pt x="0" y="3583"/>
                    </a:lnTo>
                  </a:path>
                </a:pathLst>
              </a:custGeom>
              <a:grpFill/>
              <a:ln w="3175">
                <a:solidFill>
                  <a:sysClr val="window" lastClr="FFFFFF">
                    <a:lumMod val="85000"/>
                  </a:sysClr>
                </a:solidFill>
                <a:round/>
                <a:headEnd/>
                <a:tailEnd/>
              </a:ln>
              <a:extLst/>
            </p:spPr>
            <p:txBody>
              <a:bodyPr vert="horz" wrap="square" lIns="9360" tIns="9360" rIns="9360" bIns="9360" numCol="1"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altLang="fr-FR" sz="1800" b="0" i="0" u="none" strike="noStrike" kern="0" cap="none" spc="0" normalizeH="0" baseline="0" noProof="0" smtClean="0">
                  <a:ln>
                    <a:noFill/>
                  </a:ln>
                  <a:solidFill>
                    <a:prstClr val="black"/>
                  </a:solidFill>
                  <a:effectLst/>
                  <a:uLnTx/>
                  <a:uFillTx/>
                  <a:cs typeface="Arial" pitchFamily="34" charset="0"/>
                </a:endParaRPr>
              </a:p>
            </p:txBody>
          </p:sp>
          <p:sp>
            <p:nvSpPr>
              <p:cNvPr id="102" name="Forme libre 69"/>
              <p:cNvSpPr>
                <a:spLocks/>
              </p:cNvSpPr>
              <p:nvPr/>
            </p:nvSpPr>
            <p:spPr bwMode="auto">
              <a:xfrm>
                <a:off x="1752600" y="5097463"/>
                <a:ext cx="22225" cy="25400"/>
              </a:xfrm>
              <a:custGeom>
                <a:avLst/>
                <a:gdLst>
                  <a:gd name="T0" fmla="*/ 10980 w 62"/>
                  <a:gd name="T1" fmla="*/ 0 h 74"/>
                  <a:gd name="T2" fmla="*/ 0 w 62"/>
                  <a:gd name="T3" fmla="*/ 13140 h 74"/>
                  <a:gd name="T4" fmla="*/ 10980 w 62"/>
                  <a:gd name="T5" fmla="*/ 26280 h 74"/>
                  <a:gd name="T6" fmla="*/ 21960 w 62"/>
                  <a:gd name="T7" fmla="*/ 13140 h 74"/>
                  <a:gd name="T8" fmla="*/ 17694720 60000 65536"/>
                  <a:gd name="T9" fmla="*/ 11796480 60000 65536"/>
                  <a:gd name="T10" fmla="*/ 5898240 60000 65536"/>
                  <a:gd name="T11" fmla="*/ 0 60000 65536"/>
                  <a:gd name="T12" fmla="*/ 0 w 62"/>
                  <a:gd name="T13" fmla="*/ 0 h 74"/>
                  <a:gd name="T14" fmla="*/ 62 w 62"/>
                  <a:gd name="T15" fmla="*/ 74 h 74"/>
                </a:gdLst>
                <a:ahLst/>
                <a:cxnLst>
                  <a:cxn ang="T8">
                    <a:pos x="T0" y="T1"/>
                  </a:cxn>
                  <a:cxn ang="T9">
                    <a:pos x="T2" y="T3"/>
                  </a:cxn>
                  <a:cxn ang="T10">
                    <a:pos x="T4" y="T5"/>
                  </a:cxn>
                  <a:cxn ang="T11">
                    <a:pos x="T6" y="T7"/>
                  </a:cxn>
                </a:cxnLst>
                <a:rect l="T12" t="T13" r="T14" b="T15"/>
                <a:pathLst>
                  <a:path w="62" h="74">
                    <a:moveTo>
                      <a:pt x="0" y="29"/>
                    </a:moveTo>
                    <a:lnTo>
                      <a:pt x="60" y="0"/>
                    </a:lnTo>
                    <a:lnTo>
                      <a:pt x="62" y="74"/>
                    </a:lnTo>
                    <a:lnTo>
                      <a:pt x="0" y="29"/>
                    </a:lnTo>
                    <a:close/>
                  </a:path>
                </a:pathLst>
              </a:custGeom>
              <a:grpFill/>
              <a:ln w="3175">
                <a:solidFill>
                  <a:sysClr val="window" lastClr="FFFFFF">
                    <a:lumMod val="85000"/>
                  </a:sysClr>
                </a:solidFill>
                <a:round/>
                <a:headEnd/>
                <a:tailEnd/>
              </a:ln>
            </p:spPr>
            <p:txBody>
              <a:bodyPr vert="horz" wrap="square" lIns="9360" tIns="9360" rIns="9360" bIns="9360" numCol="1"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altLang="fr-FR" sz="1800" b="0" i="0" u="none" strike="noStrike" kern="0" cap="none" spc="0" normalizeH="0" baseline="0" noProof="0" smtClean="0">
                  <a:ln>
                    <a:noFill/>
                  </a:ln>
                  <a:solidFill>
                    <a:prstClr val="black"/>
                  </a:solidFill>
                  <a:effectLst/>
                  <a:uLnTx/>
                  <a:uFillTx/>
                  <a:cs typeface="Arial" pitchFamily="34" charset="0"/>
                </a:endParaRPr>
              </a:p>
            </p:txBody>
          </p:sp>
          <p:sp>
            <p:nvSpPr>
              <p:cNvPr id="103" name="Forme libre 70"/>
              <p:cNvSpPr>
                <a:spLocks/>
              </p:cNvSpPr>
              <p:nvPr/>
            </p:nvSpPr>
            <p:spPr bwMode="auto">
              <a:xfrm>
                <a:off x="2719388" y="4111625"/>
                <a:ext cx="1111250" cy="407988"/>
              </a:xfrm>
              <a:custGeom>
                <a:avLst/>
                <a:gdLst>
                  <a:gd name="T0" fmla="*/ 555300 w 3086"/>
                  <a:gd name="T1" fmla="*/ 0 h 1134"/>
                  <a:gd name="T2" fmla="*/ 0 w 3086"/>
                  <a:gd name="T3" fmla="*/ 203940 h 1134"/>
                  <a:gd name="T4" fmla="*/ 555300 w 3086"/>
                  <a:gd name="T5" fmla="*/ 407880 h 1134"/>
                  <a:gd name="T6" fmla="*/ 1110600 w 3086"/>
                  <a:gd name="T7" fmla="*/ 203940 h 1134"/>
                  <a:gd name="T8" fmla="*/ 17694720 60000 65536"/>
                  <a:gd name="T9" fmla="*/ 11796480 60000 65536"/>
                  <a:gd name="T10" fmla="*/ 5898240 60000 65536"/>
                  <a:gd name="T11" fmla="*/ 0 60000 65536"/>
                  <a:gd name="T12" fmla="*/ 0 w 3086"/>
                  <a:gd name="T13" fmla="*/ 0 h 1134"/>
                  <a:gd name="T14" fmla="*/ 3086 w 3086"/>
                  <a:gd name="T15" fmla="*/ 1134 h 1134"/>
                </a:gdLst>
                <a:ahLst/>
                <a:cxnLst>
                  <a:cxn ang="T8">
                    <a:pos x="T0" y="T1"/>
                  </a:cxn>
                  <a:cxn ang="T9">
                    <a:pos x="T2" y="T3"/>
                  </a:cxn>
                  <a:cxn ang="T10">
                    <a:pos x="T4" y="T5"/>
                  </a:cxn>
                  <a:cxn ang="T11">
                    <a:pos x="T6" y="T7"/>
                  </a:cxn>
                </a:cxnLst>
                <a:rect l="T12" t="T13" r="T14" b="T15"/>
                <a:pathLst>
                  <a:path w="3086" h="1134" fill="none">
                    <a:moveTo>
                      <a:pt x="0" y="0"/>
                    </a:moveTo>
                    <a:lnTo>
                      <a:pt x="23" y="146"/>
                    </a:lnTo>
                    <a:lnTo>
                      <a:pt x="127" y="309"/>
                    </a:lnTo>
                    <a:lnTo>
                      <a:pt x="81" y="464"/>
                    </a:lnTo>
                    <a:lnTo>
                      <a:pt x="168" y="602"/>
                    </a:lnTo>
                    <a:lnTo>
                      <a:pt x="307" y="512"/>
                    </a:lnTo>
                    <a:lnTo>
                      <a:pt x="478" y="556"/>
                    </a:lnTo>
                    <a:lnTo>
                      <a:pt x="582" y="422"/>
                    </a:lnTo>
                    <a:lnTo>
                      <a:pt x="665" y="178"/>
                    </a:lnTo>
                    <a:lnTo>
                      <a:pt x="792" y="62"/>
                    </a:lnTo>
                    <a:lnTo>
                      <a:pt x="930" y="173"/>
                    </a:lnTo>
                    <a:lnTo>
                      <a:pt x="965" y="286"/>
                    </a:lnTo>
                    <a:lnTo>
                      <a:pt x="1032" y="328"/>
                    </a:lnTo>
                    <a:lnTo>
                      <a:pt x="1016" y="409"/>
                    </a:lnTo>
                    <a:lnTo>
                      <a:pt x="1089" y="549"/>
                    </a:lnTo>
                    <a:lnTo>
                      <a:pt x="1091" y="549"/>
                    </a:lnTo>
                    <a:lnTo>
                      <a:pt x="1276" y="118"/>
                    </a:lnTo>
                    <a:lnTo>
                      <a:pt x="1322" y="180"/>
                    </a:lnTo>
                    <a:lnTo>
                      <a:pt x="1532" y="2"/>
                    </a:lnTo>
                    <a:lnTo>
                      <a:pt x="1593" y="44"/>
                    </a:lnTo>
                    <a:lnTo>
                      <a:pt x="1634" y="198"/>
                    </a:lnTo>
                    <a:lnTo>
                      <a:pt x="1805" y="233"/>
                    </a:lnTo>
                    <a:lnTo>
                      <a:pt x="1810" y="155"/>
                    </a:lnTo>
                    <a:lnTo>
                      <a:pt x="1888" y="162"/>
                    </a:lnTo>
                    <a:lnTo>
                      <a:pt x="2131" y="370"/>
                    </a:lnTo>
                    <a:lnTo>
                      <a:pt x="2186" y="614"/>
                    </a:lnTo>
                    <a:lnTo>
                      <a:pt x="2375" y="1000"/>
                    </a:lnTo>
                    <a:lnTo>
                      <a:pt x="2587" y="1134"/>
                    </a:lnTo>
                    <a:lnTo>
                      <a:pt x="2775" y="1014"/>
                    </a:lnTo>
                    <a:lnTo>
                      <a:pt x="2779" y="1101"/>
                    </a:lnTo>
                    <a:lnTo>
                      <a:pt x="2848" y="1039"/>
                    </a:lnTo>
                    <a:lnTo>
                      <a:pt x="2922" y="1041"/>
                    </a:lnTo>
                    <a:lnTo>
                      <a:pt x="3086" y="1133"/>
                    </a:lnTo>
                  </a:path>
                </a:pathLst>
              </a:custGeom>
              <a:grpFill/>
              <a:ln w="3175">
                <a:solidFill>
                  <a:sysClr val="window" lastClr="FFFFFF">
                    <a:lumMod val="85000"/>
                  </a:sysClr>
                </a:solidFill>
                <a:round/>
                <a:headEnd/>
                <a:tailEnd/>
              </a:ln>
              <a:extLst/>
            </p:spPr>
            <p:txBody>
              <a:bodyPr vert="horz" wrap="square" lIns="9360" tIns="9360" rIns="9360" bIns="9360" numCol="1"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altLang="fr-FR" sz="1800" b="0" i="0" u="none" strike="noStrike" kern="0" cap="none" spc="0" normalizeH="0" baseline="0" noProof="0" smtClean="0">
                  <a:ln>
                    <a:noFill/>
                  </a:ln>
                  <a:solidFill>
                    <a:prstClr val="black"/>
                  </a:solidFill>
                  <a:effectLst/>
                  <a:uLnTx/>
                  <a:uFillTx/>
                  <a:cs typeface="Arial" pitchFamily="34" charset="0"/>
                </a:endParaRPr>
              </a:p>
            </p:txBody>
          </p:sp>
          <p:sp>
            <p:nvSpPr>
              <p:cNvPr id="104" name="Forme libre 71"/>
              <p:cNvSpPr>
                <a:spLocks/>
              </p:cNvSpPr>
              <p:nvPr/>
            </p:nvSpPr>
            <p:spPr bwMode="auto">
              <a:xfrm>
                <a:off x="2813050" y="3021013"/>
                <a:ext cx="307975" cy="225425"/>
              </a:xfrm>
              <a:custGeom>
                <a:avLst/>
                <a:gdLst>
                  <a:gd name="T0" fmla="*/ 154080 w 857"/>
                  <a:gd name="T1" fmla="*/ 0 h 628"/>
                  <a:gd name="T2" fmla="*/ 0 w 857"/>
                  <a:gd name="T3" fmla="*/ 112860 h 628"/>
                  <a:gd name="T4" fmla="*/ 154080 w 857"/>
                  <a:gd name="T5" fmla="*/ 225720 h 628"/>
                  <a:gd name="T6" fmla="*/ 308160 w 857"/>
                  <a:gd name="T7" fmla="*/ 112860 h 628"/>
                  <a:gd name="T8" fmla="*/ 17694720 60000 65536"/>
                  <a:gd name="T9" fmla="*/ 11796480 60000 65536"/>
                  <a:gd name="T10" fmla="*/ 5898240 60000 65536"/>
                  <a:gd name="T11" fmla="*/ 0 60000 65536"/>
                  <a:gd name="T12" fmla="*/ 0 w 857"/>
                  <a:gd name="T13" fmla="*/ 0 h 628"/>
                  <a:gd name="T14" fmla="*/ 857 w 857"/>
                  <a:gd name="T15" fmla="*/ 628 h 628"/>
                </a:gdLst>
                <a:ahLst/>
                <a:cxnLst>
                  <a:cxn ang="T8">
                    <a:pos x="T0" y="T1"/>
                  </a:cxn>
                  <a:cxn ang="T9">
                    <a:pos x="T2" y="T3"/>
                  </a:cxn>
                  <a:cxn ang="T10">
                    <a:pos x="T4" y="T5"/>
                  </a:cxn>
                  <a:cxn ang="T11">
                    <a:pos x="T6" y="T7"/>
                  </a:cxn>
                </a:cxnLst>
                <a:rect l="T12" t="T13" r="T14" b="T15"/>
                <a:pathLst>
                  <a:path w="857" h="628" fill="none">
                    <a:moveTo>
                      <a:pt x="857" y="0"/>
                    </a:moveTo>
                    <a:lnTo>
                      <a:pt x="748" y="2"/>
                    </a:lnTo>
                    <a:lnTo>
                      <a:pt x="621" y="102"/>
                    </a:lnTo>
                    <a:lnTo>
                      <a:pt x="393" y="180"/>
                    </a:lnTo>
                    <a:lnTo>
                      <a:pt x="332" y="229"/>
                    </a:lnTo>
                    <a:lnTo>
                      <a:pt x="376" y="374"/>
                    </a:lnTo>
                    <a:lnTo>
                      <a:pt x="332" y="439"/>
                    </a:lnTo>
                    <a:lnTo>
                      <a:pt x="95" y="466"/>
                    </a:lnTo>
                    <a:lnTo>
                      <a:pt x="0" y="628"/>
                    </a:lnTo>
                  </a:path>
                </a:pathLst>
              </a:custGeom>
              <a:grpFill/>
              <a:ln w="3175">
                <a:solidFill>
                  <a:sysClr val="window" lastClr="FFFFFF">
                    <a:lumMod val="85000"/>
                  </a:sysClr>
                </a:solidFill>
                <a:round/>
                <a:headEnd/>
                <a:tailEnd/>
              </a:ln>
              <a:extLst/>
            </p:spPr>
            <p:txBody>
              <a:bodyPr vert="horz" wrap="square" lIns="9360" tIns="9360" rIns="9360" bIns="9360" numCol="1"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altLang="fr-FR" sz="1800" b="0" i="0" u="none" strike="noStrike" kern="0" cap="none" spc="0" normalizeH="0" baseline="0" noProof="0" smtClean="0">
                  <a:ln>
                    <a:noFill/>
                  </a:ln>
                  <a:solidFill>
                    <a:prstClr val="black"/>
                  </a:solidFill>
                  <a:effectLst/>
                  <a:uLnTx/>
                  <a:uFillTx/>
                  <a:cs typeface="Arial" pitchFamily="34" charset="0"/>
                </a:endParaRPr>
              </a:p>
            </p:txBody>
          </p:sp>
          <p:sp>
            <p:nvSpPr>
              <p:cNvPr id="105" name="Forme libre 72"/>
              <p:cNvSpPr>
                <a:spLocks/>
              </p:cNvSpPr>
              <p:nvPr/>
            </p:nvSpPr>
            <p:spPr bwMode="auto">
              <a:xfrm>
                <a:off x="2719388" y="3248025"/>
                <a:ext cx="228600" cy="863600"/>
              </a:xfrm>
              <a:custGeom>
                <a:avLst/>
                <a:gdLst>
                  <a:gd name="T0" fmla="*/ 114120 w 635"/>
                  <a:gd name="T1" fmla="*/ 0 h 2401"/>
                  <a:gd name="T2" fmla="*/ 0 w 635"/>
                  <a:gd name="T3" fmla="*/ 432000 h 2401"/>
                  <a:gd name="T4" fmla="*/ 114120 w 635"/>
                  <a:gd name="T5" fmla="*/ 864000 h 2401"/>
                  <a:gd name="T6" fmla="*/ 228240 w 635"/>
                  <a:gd name="T7" fmla="*/ 432000 h 2401"/>
                  <a:gd name="T8" fmla="*/ 17694720 60000 65536"/>
                  <a:gd name="T9" fmla="*/ 11796480 60000 65536"/>
                  <a:gd name="T10" fmla="*/ 5898240 60000 65536"/>
                  <a:gd name="T11" fmla="*/ 0 60000 65536"/>
                  <a:gd name="T12" fmla="*/ 0 w 635"/>
                  <a:gd name="T13" fmla="*/ 0 h 2401"/>
                  <a:gd name="T14" fmla="*/ 635 w 635"/>
                  <a:gd name="T15" fmla="*/ 2401 h 2401"/>
                </a:gdLst>
                <a:ahLst/>
                <a:cxnLst>
                  <a:cxn ang="T8">
                    <a:pos x="T0" y="T1"/>
                  </a:cxn>
                  <a:cxn ang="T9">
                    <a:pos x="T2" y="T3"/>
                  </a:cxn>
                  <a:cxn ang="T10">
                    <a:pos x="T4" y="T5"/>
                  </a:cxn>
                  <a:cxn ang="T11">
                    <a:pos x="T6" y="T7"/>
                  </a:cxn>
                </a:cxnLst>
                <a:rect l="T12" t="T13" r="T14" b="T15"/>
                <a:pathLst>
                  <a:path w="635" h="2401" fill="none">
                    <a:moveTo>
                      <a:pt x="258" y="0"/>
                    </a:moveTo>
                    <a:lnTo>
                      <a:pt x="291" y="104"/>
                    </a:lnTo>
                    <a:lnTo>
                      <a:pt x="487" y="235"/>
                    </a:lnTo>
                    <a:lnTo>
                      <a:pt x="586" y="462"/>
                    </a:lnTo>
                    <a:lnTo>
                      <a:pt x="574" y="572"/>
                    </a:lnTo>
                    <a:lnTo>
                      <a:pt x="635" y="753"/>
                    </a:lnTo>
                    <a:lnTo>
                      <a:pt x="381" y="985"/>
                    </a:lnTo>
                    <a:lnTo>
                      <a:pt x="503" y="1133"/>
                    </a:lnTo>
                    <a:lnTo>
                      <a:pt x="535" y="1286"/>
                    </a:lnTo>
                    <a:lnTo>
                      <a:pt x="487" y="1350"/>
                    </a:lnTo>
                    <a:lnTo>
                      <a:pt x="542" y="1727"/>
                    </a:lnTo>
                    <a:lnTo>
                      <a:pt x="374" y="1674"/>
                    </a:lnTo>
                    <a:lnTo>
                      <a:pt x="355" y="1766"/>
                    </a:lnTo>
                    <a:lnTo>
                      <a:pt x="150" y="2024"/>
                    </a:lnTo>
                    <a:lnTo>
                      <a:pt x="200" y="2084"/>
                    </a:lnTo>
                    <a:lnTo>
                      <a:pt x="136" y="2136"/>
                    </a:lnTo>
                    <a:lnTo>
                      <a:pt x="129" y="2226"/>
                    </a:lnTo>
                    <a:lnTo>
                      <a:pt x="46" y="2258"/>
                    </a:lnTo>
                    <a:lnTo>
                      <a:pt x="87" y="2348"/>
                    </a:lnTo>
                    <a:lnTo>
                      <a:pt x="0" y="2401"/>
                    </a:lnTo>
                  </a:path>
                </a:pathLst>
              </a:custGeom>
              <a:grpFill/>
              <a:ln w="3175">
                <a:solidFill>
                  <a:sysClr val="window" lastClr="FFFFFF">
                    <a:lumMod val="85000"/>
                  </a:sysClr>
                </a:solidFill>
                <a:round/>
                <a:headEnd/>
                <a:tailEnd/>
              </a:ln>
              <a:extLst/>
            </p:spPr>
            <p:txBody>
              <a:bodyPr vert="horz" wrap="square" lIns="9360" tIns="9360" rIns="9360" bIns="9360" numCol="1"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altLang="fr-FR" sz="1800" b="0" i="0" u="none" strike="noStrike" kern="0" cap="none" spc="0" normalizeH="0" baseline="0" noProof="0" smtClean="0">
                  <a:ln>
                    <a:noFill/>
                  </a:ln>
                  <a:solidFill>
                    <a:prstClr val="black"/>
                  </a:solidFill>
                  <a:effectLst/>
                  <a:uLnTx/>
                  <a:uFillTx/>
                  <a:cs typeface="Arial" pitchFamily="34" charset="0"/>
                </a:endParaRPr>
              </a:p>
            </p:txBody>
          </p:sp>
          <p:sp>
            <p:nvSpPr>
              <p:cNvPr id="106" name="Forme libre 73"/>
              <p:cNvSpPr>
                <a:spLocks/>
              </p:cNvSpPr>
              <p:nvPr/>
            </p:nvSpPr>
            <p:spPr bwMode="auto">
              <a:xfrm>
                <a:off x="3927475" y="4418013"/>
                <a:ext cx="82550" cy="73025"/>
              </a:xfrm>
              <a:custGeom>
                <a:avLst/>
                <a:gdLst>
                  <a:gd name="T0" fmla="*/ 40860 w 228"/>
                  <a:gd name="T1" fmla="*/ 0 h 204"/>
                  <a:gd name="T2" fmla="*/ 0 w 228"/>
                  <a:gd name="T3" fmla="*/ 36540 h 204"/>
                  <a:gd name="T4" fmla="*/ 40860 w 228"/>
                  <a:gd name="T5" fmla="*/ 73080 h 204"/>
                  <a:gd name="T6" fmla="*/ 81720 w 228"/>
                  <a:gd name="T7" fmla="*/ 36540 h 204"/>
                  <a:gd name="T8" fmla="*/ 17694720 60000 65536"/>
                  <a:gd name="T9" fmla="*/ 11796480 60000 65536"/>
                  <a:gd name="T10" fmla="*/ 5898240 60000 65536"/>
                  <a:gd name="T11" fmla="*/ 0 60000 65536"/>
                  <a:gd name="T12" fmla="*/ 0 w 228"/>
                  <a:gd name="T13" fmla="*/ 0 h 204"/>
                  <a:gd name="T14" fmla="*/ 228 w 228"/>
                  <a:gd name="T15" fmla="*/ 204 h 204"/>
                </a:gdLst>
                <a:ahLst/>
                <a:cxnLst>
                  <a:cxn ang="T8">
                    <a:pos x="T0" y="T1"/>
                  </a:cxn>
                  <a:cxn ang="T9">
                    <a:pos x="T2" y="T3"/>
                  </a:cxn>
                  <a:cxn ang="T10">
                    <a:pos x="T4" y="T5"/>
                  </a:cxn>
                  <a:cxn ang="T11">
                    <a:pos x="T6" y="T7"/>
                  </a:cxn>
                </a:cxnLst>
                <a:rect l="T12" t="T13" r="T14" b="T15"/>
                <a:pathLst>
                  <a:path w="228" h="204">
                    <a:moveTo>
                      <a:pt x="106" y="0"/>
                    </a:moveTo>
                    <a:lnTo>
                      <a:pt x="228" y="74"/>
                    </a:lnTo>
                    <a:lnTo>
                      <a:pt x="162" y="171"/>
                    </a:lnTo>
                    <a:lnTo>
                      <a:pt x="53" y="204"/>
                    </a:lnTo>
                    <a:lnTo>
                      <a:pt x="0" y="144"/>
                    </a:lnTo>
                    <a:lnTo>
                      <a:pt x="35" y="62"/>
                    </a:lnTo>
                    <a:lnTo>
                      <a:pt x="106" y="0"/>
                    </a:lnTo>
                    <a:close/>
                  </a:path>
                </a:pathLst>
              </a:custGeom>
              <a:grpFill/>
              <a:ln w="3175">
                <a:solidFill>
                  <a:sysClr val="window" lastClr="FFFFFF">
                    <a:lumMod val="85000"/>
                  </a:sysClr>
                </a:solidFill>
                <a:round/>
                <a:headEnd/>
                <a:tailEnd/>
              </a:ln>
            </p:spPr>
            <p:txBody>
              <a:bodyPr vert="horz" wrap="square" lIns="9360" tIns="9360" rIns="9360" bIns="9360" numCol="1"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altLang="fr-FR" sz="1800" b="0" i="0" u="none" strike="noStrike" kern="0" cap="none" spc="0" normalizeH="0" baseline="0" noProof="0" smtClean="0">
                  <a:ln>
                    <a:noFill/>
                  </a:ln>
                  <a:solidFill>
                    <a:prstClr val="black"/>
                  </a:solidFill>
                  <a:effectLst/>
                  <a:uLnTx/>
                  <a:uFillTx/>
                  <a:cs typeface="Arial" pitchFamily="34" charset="0"/>
                </a:endParaRPr>
              </a:p>
            </p:txBody>
          </p:sp>
          <p:sp>
            <p:nvSpPr>
              <p:cNvPr id="107" name="Forme libre 74"/>
              <p:cNvSpPr>
                <a:spLocks/>
              </p:cNvSpPr>
              <p:nvPr/>
            </p:nvSpPr>
            <p:spPr bwMode="auto">
              <a:xfrm>
                <a:off x="3663950" y="4519613"/>
                <a:ext cx="257175" cy="488950"/>
              </a:xfrm>
              <a:custGeom>
                <a:avLst/>
                <a:gdLst>
                  <a:gd name="T0" fmla="*/ 128160 w 713"/>
                  <a:gd name="T1" fmla="*/ 0 h 1360"/>
                  <a:gd name="T2" fmla="*/ 0 w 713"/>
                  <a:gd name="T3" fmla="*/ 244620 h 1360"/>
                  <a:gd name="T4" fmla="*/ 128160 w 713"/>
                  <a:gd name="T5" fmla="*/ 489240 h 1360"/>
                  <a:gd name="T6" fmla="*/ 256320 w 713"/>
                  <a:gd name="T7" fmla="*/ 244620 h 1360"/>
                  <a:gd name="T8" fmla="*/ 17694720 60000 65536"/>
                  <a:gd name="T9" fmla="*/ 11796480 60000 65536"/>
                  <a:gd name="T10" fmla="*/ 5898240 60000 65536"/>
                  <a:gd name="T11" fmla="*/ 0 60000 65536"/>
                  <a:gd name="T12" fmla="*/ 0 w 713"/>
                  <a:gd name="T13" fmla="*/ 0 h 1360"/>
                  <a:gd name="T14" fmla="*/ 713 w 713"/>
                  <a:gd name="T15" fmla="*/ 1360 h 1360"/>
                </a:gdLst>
                <a:ahLst/>
                <a:cxnLst>
                  <a:cxn ang="T8">
                    <a:pos x="T0" y="T1"/>
                  </a:cxn>
                  <a:cxn ang="T9">
                    <a:pos x="T2" y="T3"/>
                  </a:cxn>
                  <a:cxn ang="T10">
                    <a:pos x="T4" y="T5"/>
                  </a:cxn>
                  <a:cxn ang="T11">
                    <a:pos x="T6" y="T7"/>
                  </a:cxn>
                </a:cxnLst>
                <a:rect l="T12" t="T13" r="T14" b="T15"/>
                <a:pathLst>
                  <a:path w="713" h="1360" fill="none">
                    <a:moveTo>
                      <a:pt x="466" y="0"/>
                    </a:moveTo>
                    <a:lnTo>
                      <a:pt x="535" y="120"/>
                    </a:lnTo>
                    <a:lnTo>
                      <a:pt x="542" y="268"/>
                    </a:lnTo>
                    <a:lnTo>
                      <a:pt x="713" y="441"/>
                    </a:lnTo>
                    <a:lnTo>
                      <a:pt x="483" y="686"/>
                    </a:lnTo>
                    <a:lnTo>
                      <a:pt x="432" y="972"/>
                    </a:lnTo>
                    <a:lnTo>
                      <a:pt x="342" y="949"/>
                    </a:lnTo>
                    <a:lnTo>
                      <a:pt x="229" y="1079"/>
                    </a:lnTo>
                    <a:lnTo>
                      <a:pt x="256" y="1150"/>
                    </a:lnTo>
                    <a:lnTo>
                      <a:pt x="101" y="1196"/>
                    </a:lnTo>
                    <a:lnTo>
                      <a:pt x="0" y="1360"/>
                    </a:lnTo>
                  </a:path>
                </a:pathLst>
              </a:custGeom>
              <a:grpFill/>
              <a:ln w="3175">
                <a:solidFill>
                  <a:sysClr val="window" lastClr="FFFFFF">
                    <a:lumMod val="85000"/>
                  </a:sysClr>
                </a:solidFill>
                <a:round/>
                <a:headEnd/>
                <a:tailEnd/>
              </a:ln>
              <a:extLst/>
            </p:spPr>
            <p:txBody>
              <a:bodyPr vert="horz" wrap="square" lIns="9360" tIns="9360" rIns="9360" bIns="9360" numCol="1"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altLang="fr-FR" sz="1800" b="0" i="0" u="none" strike="noStrike" kern="0" cap="none" spc="0" normalizeH="0" baseline="0" noProof="0" smtClean="0">
                  <a:ln>
                    <a:noFill/>
                  </a:ln>
                  <a:solidFill>
                    <a:prstClr val="black"/>
                  </a:solidFill>
                  <a:effectLst/>
                  <a:uLnTx/>
                  <a:uFillTx/>
                  <a:cs typeface="Arial" pitchFamily="34" charset="0"/>
                </a:endParaRPr>
              </a:p>
            </p:txBody>
          </p:sp>
          <p:sp>
            <p:nvSpPr>
              <p:cNvPr id="108" name="Forme libre 75"/>
              <p:cNvSpPr>
                <a:spLocks/>
              </p:cNvSpPr>
              <p:nvPr/>
            </p:nvSpPr>
            <p:spPr bwMode="auto">
              <a:xfrm>
                <a:off x="4000500" y="4957763"/>
                <a:ext cx="96838" cy="73025"/>
              </a:xfrm>
              <a:custGeom>
                <a:avLst/>
                <a:gdLst>
                  <a:gd name="T0" fmla="*/ 48240 w 269"/>
                  <a:gd name="T1" fmla="*/ 0 h 205"/>
                  <a:gd name="T2" fmla="*/ 0 w 269"/>
                  <a:gd name="T3" fmla="*/ 36720 h 205"/>
                  <a:gd name="T4" fmla="*/ 48240 w 269"/>
                  <a:gd name="T5" fmla="*/ 73440 h 205"/>
                  <a:gd name="T6" fmla="*/ 96480 w 269"/>
                  <a:gd name="T7" fmla="*/ 36720 h 205"/>
                  <a:gd name="T8" fmla="*/ 17694720 60000 65536"/>
                  <a:gd name="T9" fmla="*/ 11796480 60000 65536"/>
                  <a:gd name="T10" fmla="*/ 5898240 60000 65536"/>
                  <a:gd name="T11" fmla="*/ 0 60000 65536"/>
                  <a:gd name="T12" fmla="*/ 0 w 269"/>
                  <a:gd name="T13" fmla="*/ 0 h 205"/>
                  <a:gd name="T14" fmla="*/ 269 w 269"/>
                  <a:gd name="T15" fmla="*/ 205 h 205"/>
                </a:gdLst>
                <a:ahLst/>
                <a:cxnLst>
                  <a:cxn ang="T8">
                    <a:pos x="T0" y="T1"/>
                  </a:cxn>
                  <a:cxn ang="T9">
                    <a:pos x="T2" y="T3"/>
                  </a:cxn>
                  <a:cxn ang="T10">
                    <a:pos x="T4" y="T5"/>
                  </a:cxn>
                  <a:cxn ang="T11">
                    <a:pos x="T6" y="T7"/>
                  </a:cxn>
                </a:cxnLst>
                <a:rect l="T12" t="T13" r="T14" b="T15"/>
                <a:pathLst>
                  <a:path w="269" h="205">
                    <a:moveTo>
                      <a:pt x="15" y="0"/>
                    </a:moveTo>
                    <a:lnTo>
                      <a:pt x="125" y="0"/>
                    </a:lnTo>
                    <a:lnTo>
                      <a:pt x="181" y="110"/>
                    </a:lnTo>
                    <a:lnTo>
                      <a:pt x="269" y="73"/>
                    </a:lnTo>
                    <a:lnTo>
                      <a:pt x="211" y="175"/>
                    </a:lnTo>
                    <a:lnTo>
                      <a:pt x="125" y="205"/>
                    </a:lnTo>
                    <a:lnTo>
                      <a:pt x="0" y="88"/>
                    </a:lnTo>
                    <a:lnTo>
                      <a:pt x="15" y="0"/>
                    </a:lnTo>
                    <a:close/>
                  </a:path>
                </a:pathLst>
              </a:custGeom>
              <a:grpFill/>
              <a:ln w="3175">
                <a:solidFill>
                  <a:sysClr val="window" lastClr="FFFFFF">
                    <a:lumMod val="85000"/>
                  </a:sysClr>
                </a:solidFill>
                <a:round/>
                <a:headEnd/>
                <a:tailEnd/>
              </a:ln>
            </p:spPr>
            <p:txBody>
              <a:bodyPr vert="horz" wrap="square" lIns="9360" tIns="9360" rIns="9360" bIns="9360" numCol="1"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altLang="fr-FR" sz="1800" b="0" i="0" u="none" strike="noStrike" kern="0" cap="none" spc="0" normalizeH="0" baseline="0" noProof="0" smtClean="0">
                  <a:ln>
                    <a:noFill/>
                  </a:ln>
                  <a:solidFill>
                    <a:prstClr val="black"/>
                  </a:solidFill>
                  <a:effectLst/>
                  <a:uLnTx/>
                  <a:uFillTx/>
                  <a:cs typeface="Arial" pitchFamily="34" charset="0"/>
                </a:endParaRPr>
              </a:p>
            </p:txBody>
          </p:sp>
          <p:sp>
            <p:nvSpPr>
              <p:cNvPr id="109" name="Forme libre 1"/>
              <p:cNvSpPr>
                <a:spLocks/>
              </p:cNvSpPr>
              <p:nvPr/>
            </p:nvSpPr>
            <p:spPr bwMode="auto">
              <a:xfrm>
                <a:off x="0" y="1703388"/>
                <a:ext cx="1482725" cy="868362"/>
              </a:xfrm>
              <a:custGeom>
                <a:avLst/>
                <a:gdLst>
                  <a:gd name="T0" fmla="*/ 741420 w 4120"/>
                  <a:gd name="T1" fmla="*/ 0 h 2413"/>
                  <a:gd name="T2" fmla="*/ 0 w 4120"/>
                  <a:gd name="T3" fmla="*/ 434160 h 2413"/>
                  <a:gd name="T4" fmla="*/ 741420 w 4120"/>
                  <a:gd name="T5" fmla="*/ 868319 h 2413"/>
                  <a:gd name="T6" fmla="*/ 1482840 w 4120"/>
                  <a:gd name="T7" fmla="*/ 434160 h 2413"/>
                  <a:gd name="T8" fmla="*/ 17694720 60000 65536"/>
                  <a:gd name="T9" fmla="*/ 11796480 60000 65536"/>
                  <a:gd name="T10" fmla="*/ 5898240 60000 65536"/>
                  <a:gd name="T11" fmla="*/ 0 60000 65536"/>
                  <a:gd name="T12" fmla="*/ 0 w 4120"/>
                  <a:gd name="T13" fmla="*/ 0 h 2413"/>
                  <a:gd name="T14" fmla="*/ 4120 w 4120"/>
                  <a:gd name="T15" fmla="*/ 2413 h 2413"/>
                </a:gdLst>
                <a:ahLst/>
                <a:cxnLst>
                  <a:cxn ang="T8">
                    <a:pos x="T0" y="T1"/>
                  </a:cxn>
                  <a:cxn ang="T9">
                    <a:pos x="T2" y="T3"/>
                  </a:cxn>
                  <a:cxn ang="T10">
                    <a:pos x="T4" y="T5"/>
                  </a:cxn>
                  <a:cxn ang="T11">
                    <a:pos x="T6" y="T7"/>
                  </a:cxn>
                </a:cxnLst>
                <a:rect l="T12" t="T13" r="T14" b="T15"/>
                <a:pathLst>
                  <a:path w="4120" h="2413">
                    <a:moveTo>
                      <a:pt x="2719" y="409"/>
                    </a:moveTo>
                    <a:lnTo>
                      <a:pt x="2622" y="416"/>
                    </a:lnTo>
                    <a:lnTo>
                      <a:pt x="2333" y="658"/>
                    </a:lnTo>
                    <a:lnTo>
                      <a:pt x="2308" y="559"/>
                    </a:lnTo>
                    <a:lnTo>
                      <a:pt x="2199" y="487"/>
                    </a:lnTo>
                    <a:lnTo>
                      <a:pt x="2197" y="404"/>
                    </a:lnTo>
                    <a:lnTo>
                      <a:pt x="2073" y="190"/>
                    </a:lnTo>
                    <a:lnTo>
                      <a:pt x="1996" y="174"/>
                    </a:lnTo>
                    <a:lnTo>
                      <a:pt x="2012" y="97"/>
                    </a:lnTo>
                    <a:lnTo>
                      <a:pt x="1930" y="107"/>
                    </a:lnTo>
                    <a:lnTo>
                      <a:pt x="1886" y="189"/>
                    </a:lnTo>
                    <a:lnTo>
                      <a:pt x="1922" y="10"/>
                    </a:lnTo>
                    <a:lnTo>
                      <a:pt x="1795" y="97"/>
                    </a:lnTo>
                    <a:lnTo>
                      <a:pt x="1779" y="0"/>
                    </a:lnTo>
                    <a:lnTo>
                      <a:pt x="1541" y="99"/>
                    </a:lnTo>
                    <a:lnTo>
                      <a:pt x="1500" y="33"/>
                    </a:lnTo>
                    <a:lnTo>
                      <a:pt x="1378" y="132"/>
                    </a:lnTo>
                    <a:lnTo>
                      <a:pt x="1371" y="300"/>
                    </a:lnTo>
                    <a:lnTo>
                      <a:pt x="1281" y="310"/>
                    </a:lnTo>
                    <a:lnTo>
                      <a:pt x="1149" y="231"/>
                    </a:lnTo>
                    <a:lnTo>
                      <a:pt x="1073" y="247"/>
                    </a:lnTo>
                    <a:lnTo>
                      <a:pt x="1057" y="340"/>
                    </a:lnTo>
                    <a:lnTo>
                      <a:pt x="997" y="266"/>
                    </a:lnTo>
                    <a:lnTo>
                      <a:pt x="953" y="354"/>
                    </a:lnTo>
                    <a:lnTo>
                      <a:pt x="951" y="178"/>
                    </a:lnTo>
                    <a:lnTo>
                      <a:pt x="561" y="293"/>
                    </a:lnTo>
                    <a:lnTo>
                      <a:pt x="521" y="224"/>
                    </a:lnTo>
                    <a:lnTo>
                      <a:pt x="246" y="372"/>
                    </a:lnTo>
                    <a:lnTo>
                      <a:pt x="316" y="409"/>
                    </a:lnTo>
                    <a:lnTo>
                      <a:pt x="90" y="386"/>
                    </a:lnTo>
                    <a:lnTo>
                      <a:pt x="39" y="450"/>
                    </a:lnTo>
                    <a:lnTo>
                      <a:pt x="0" y="693"/>
                    </a:lnTo>
                    <a:lnTo>
                      <a:pt x="48" y="755"/>
                    </a:lnTo>
                    <a:lnTo>
                      <a:pt x="122" y="725"/>
                    </a:lnTo>
                    <a:lnTo>
                      <a:pt x="195" y="757"/>
                    </a:lnTo>
                    <a:lnTo>
                      <a:pt x="524" y="658"/>
                    </a:lnTo>
                    <a:lnTo>
                      <a:pt x="424" y="705"/>
                    </a:lnTo>
                    <a:lnTo>
                      <a:pt x="410" y="797"/>
                    </a:lnTo>
                    <a:lnTo>
                      <a:pt x="570" y="758"/>
                    </a:lnTo>
                    <a:lnTo>
                      <a:pt x="558" y="836"/>
                    </a:lnTo>
                    <a:lnTo>
                      <a:pt x="637" y="871"/>
                    </a:lnTo>
                    <a:lnTo>
                      <a:pt x="553" y="889"/>
                    </a:lnTo>
                    <a:lnTo>
                      <a:pt x="724" y="959"/>
                    </a:lnTo>
                    <a:lnTo>
                      <a:pt x="563" y="922"/>
                    </a:lnTo>
                    <a:lnTo>
                      <a:pt x="526" y="854"/>
                    </a:lnTo>
                    <a:lnTo>
                      <a:pt x="426" y="882"/>
                    </a:lnTo>
                    <a:lnTo>
                      <a:pt x="269" y="852"/>
                    </a:lnTo>
                    <a:lnTo>
                      <a:pt x="223" y="787"/>
                    </a:lnTo>
                    <a:lnTo>
                      <a:pt x="180" y="885"/>
                    </a:lnTo>
                    <a:lnTo>
                      <a:pt x="247" y="1026"/>
                    </a:lnTo>
                    <a:lnTo>
                      <a:pt x="293" y="952"/>
                    </a:lnTo>
                    <a:lnTo>
                      <a:pt x="369" y="958"/>
                    </a:lnTo>
                    <a:lnTo>
                      <a:pt x="516" y="1044"/>
                    </a:lnTo>
                    <a:lnTo>
                      <a:pt x="539" y="1131"/>
                    </a:lnTo>
                    <a:lnTo>
                      <a:pt x="496" y="1198"/>
                    </a:lnTo>
                    <a:lnTo>
                      <a:pt x="431" y="1162"/>
                    </a:lnTo>
                    <a:lnTo>
                      <a:pt x="90" y="1196"/>
                    </a:lnTo>
                    <a:lnTo>
                      <a:pt x="48" y="1263"/>
                    </a:lnTo>
                    <a:lnTo>
                      <a:pt x="306" y="1360"/>
                    </a:lnTo>
                    <a:lnTo>
                      <a:pt x="406" y="1527"/>
                    </a:lnTo>
                    <a:lnTo>
                      <a:pt x="378" y="1676"/>
                    </a:lnTo>
                    <a:lnTo>
                      <a:pt x="576" y="1693"/>
                    </a:lnTo>
                    <a:lnTo>
                      <a:pt x="674" y="1580"/>
                    </a:lnTo>
                    <a:lnTo>
                      <a:pt x="674" y="1570"/>
                    </a:lnTo>
                    <a:lnTo>
                      <a:pt x="674" y="1568"/>
                    </a:lnTo>
                    <a:lnTo>
                      <a:pt x="653" y="1490"/>
                    </a:lnTo>
                    <a:lnTo>
                      <a:pt x="681" y="1487"/>
                    </a:lnTo>
                    <a:lnTo>
                      <a:pt x="690" y="1402"/>
                    </a:lnTo>
                    <a:lnTo>
                      <a:pt x="729" y="1480"/>
                    </a:lnTo>
                    <a:lnTo>
                      <a:pt x="681" y="1487"/>
                    </a:lnTo>
                    <a:lnTo>
                      <a:pt x="674" y="1570"/>
                    </a:lnTo>
                    <a:lnTo>
                      <a:pt x="756" y="1623"/>
                    </a:lnTo>
                    <a:lnTo>
                      <a:pt x="877" y="1579"/>
                    </a:lnTo>
                    <a:lnTo>
                      <a:pt x="1006" y="1737"/>
                    </a:lnTo>
                    <a:lnTo>
                      <a:pt x="1082" y="1721"/>
                    </a:lnTo>
                    <a:lnTo>
                      <a:pt x="1082" y="1644"/>
                    </a:lnTo>
                    <a:lnTo>
                      <a:pt x="1092" y="1721"/>
                    </a:lnTo>
                    <a:lnTo>
                      <a:pt x="1163" y="1697"/>
                    </a:lnTo>
                    <a:lnTo>
                      <a:pt x="1145" y="1771"/>
                    </a:lnTo>
                    <a:lnTo>
                      <a:pt x="1223" y="1790"/>
                    </a:lnTo>
                    <a:lnTo>
                      <a:pt x="1325" y="1748"/>
                    </a:lnTo>
                    <a:lnTo>
                      <a:pt x="1332" y="1667"/>
                    </a:lnTo>
                    <a:lnTo>
                      <a:pt x="1350" y="1875"/>
                    </a:lnTo>
                    <a:lnTo>
                      <a:pt x="1419" y="1916"/>
                    </a:lnTo>
                    <a:lnTo>
                      <a:pt x="1491" y="1880"/>
                    </a:lnTo>
                    <a:lnTo>
                      <a:pt x="1479" y="1721"/>
                    </a:lnTo>
                    <a:lnTo>
                      <a:pt x="1495" y="1803"/>
                    </a:lnTo>
                    <a:lnTo>
                      <a:pt x="1576" y="1818"/>
                    </a:lnTo>
                    <a:lnTo>
                      <a:pt x="1518" y="1877"/>
                    </a:lnTo>
                    <a:lnTo>
                      <a:pt x="1556" y="1947"/>
                    </a:lnTo>
                    <a:lnTo>
                      <a:pt x="1655" y="1990"/>
                    </a:lnTo>
                    <a:lnTo>
                      <a:pt x="1729" y="1956"/>
                    </a:lnTo>
                    <a:lnTo>
                      <a:pt x="1662" y="1991"/>
                    </a:lnTo>
                    <a:lnTo>
                      <a:pt x="1669" y="2065"/>
                    </a:lnTo>
                    <a:lnTo>
                      <a:pt x="1728" y="2141"/>
                    </a:lnTo>
                    <a:lnTo>
                      <a:pt x="1706" y="2242"/>
                    </a:lnTo>
                    <a:lnTo>
                      <a:pt x="1765" y="2305"/>
                    </a:lnTo>
                    <a:lnTo>
                      <a:pt x="1731" y="2228"/>
                    </a:lnTo>
                    <a:lnTo>
                      <a:pt x="1807" y="2164"/>
                    </a:lnTo>
                    <a:lnTo>
                      <a:pt x="1892" y="2141"/>
                    </a:lnTo>
                    <a:lnTo>
                      <a:pt x="1957" y="2192"/>
                    </a:lnTo>
                    <a:lnTo>
                      <a:pt x="1923" y="2032"/>
                    </a:lnTo>
                    <a:lnTo>
                      <a:pt x="2008" y="2164"/>
                    </a:lnTo>
                    <a:lnTo>
                      <a:pt x="2049" y="2095"/>
                    </a:lnTo>
                    <a:lnTo>
                      <a:pt x="2147" y="2113"/>
                    </a:lnTo>
                    <a:lnTo>
                      <a:pt x="2204" y="2177"/>
                    </a:lnTo>
                    <a:lnTo>
                      <a:pt x="2151" y="2244"/>
                    </a:lnTo>
                    <a:lnTo>
                      <a:pt x="1982" y="2222"/>
                    </a:lnTo>
                    <a:lnTo>
                      <a:pt x="2110" y="2325"/>
                    </a:lnTo>
                    <a:lnTo>
                      <a:pt x="2446" y="2297"/>
                    </a:lnTo>
                    <a:lnTo>
                      <a:pt x="2520" y="2339"/>
                    </a:lnTo>
                    <a:lnTo>
                      <a:pt x="2439" y="2344"/>
                    </a:lnTo>
                    <a:lnTo>
                      <a:pt x="2479" y="2413"/>
                    </a:lnTo>
                    <a:lnTo>
                      <a:pt x="2481" y="2413"/>
                    </a:lnTo>
                    <a:lnTo>
                      <a:pt x="2885" y="2295"/>
                    </a:lnTo>
                    <a:lnTo>
                      <a:pt x="2897" y="2132"/>
                    </a:lnTo>
                    <a:lnTo>
                      <a:pt x="3037" y="2041"/>
                    </a:lnTo>
                    <a:lnTo>
                      <a:pt x="3393" y="2028"/>
                    </a:lnTo>
                    <a:lnTo>
                      <a:pt x="3437" y="1953"/>
                    </a:lnTo>
                    <a:lnTo>
                      <a:pt x="3679" y="1847"/>
                    </a:lnTo>
                    <a:lnTo>
                      <a:pt x="3864" y="1940"/>
                    </a:lnTo>
                    <a:lnTo>
                      <a:pt x="3875" y="1886"/>
                    </a:lnTo>
                    <a:lnTo>
                      <a:pt x="3972" y="1651"/>
                    </a:lnTo>
                    <a:lnTo>
                      <a:pt x="4120" y="1591"/>
                    </a:lnTo>
                    <a:lnTo>
                      <a:pt x="4069" y="1123"/>
                    </a:lnTo>
                    <a:lnTo>
                      <a:pt x="4109" y="1060"/>
                    </a:lnTo>
                    <a:lnTo>
                      <a:pt x="4111" y="732"/>
                    </a:lnTo>
                    <a:lnTo>
                      <a:pt x="3963" y="670"/>
                    </a:lnTo>
                    <a:lnTo>
                      <a:pt x="3770" y="799"/>
                    </a:lnTo>
                    <a:lnTo>
                      <a:pt x="3700" y="774"/>
                    </a:lnTo>
                    <a:lnTo>
                      <a:pt x="3571" y="515"/>
                    </a:lnTo>
                    <a:lnTo>
                      <a:pt x="3569" y="515"/>
                    </a:lnTo>
                    <a:lnTo>
                      <a:pt x="3568" y="511"/>
                    </a:lnTo>
                    <a:lnTo>
                      <a:pt x="3273" y="513"/>
                    </a:lnTo>
                    <a:lnTo>
                      <a:pt x="3282" y="360"/>
                    </a:lnTo>
                    <a:lnTo>
                      <a:pt x="3192" y="379"/>
                    </a:lnTo>
                    <a:lnTo>
                      <a:pt x="3086" y="483"/>
                    </a:lnTo>
                    <a:lnTo>
                      <a:pt x="3155" y="635"/>
                    </a:lnTo>
                    <a:lnTo>
                      <a:pt x="3091" y="585"/>
                    </a:lnTo>
                    <a:lnTo>
                      <a:pt x="3045" y="464"/>
                    </a:lnTo>
                    <a:lnTo>
                      <a:pt x="2968" y="464"/>
                    </a:lnTo>
                    <a:lnTo>
                      <a:pt x="2968" y="515"/>
                    </a:lnTo>
                    <a:lnTo>
                      <a:pt x="2857" y="524"/>
                    </a:lnTo>
                    <a:lnTo>
                      <a:pt x="2830" y="441"/>
                    </a:lnTo>
                    <a:lnTo>
                      <a:pt x="2747" y="478"/>
                    </a:lnTo>
                    <a:lnTo>
                      <a:pt x="2719" y="409"/>
                    </a:lnTo>
                    <a:close/>
                    <a:moveTo>
                      <a:pt x="3843" y="1813"/>
                    </a:moveTo>
                    <a:lnTo>
                      <a:pt x="3832" y="1869"/>
                    </a:lnTo>
                    <a:lnTo>
                      <a:pt x="3818" y="1862"/>
                    </a:lnTo>
                    <a:lnTo>
                      <a:pt x="3843" y="1813"/>
                    </a:lnTo>
                    <a:close/>
                  </a:path>
                </a:pathLst>
              </a:custGeom>
              <a:grpFill/>
              <a:ln w="3175">
                <a:solidFill>
                  <a:sysClr val="window" lastClr="FFFFFF">
                    <a:lumMod val="85000"/>
                  </a:sysClr>
                </a:solidFill>
                <a:miter lim="800000"/>
                <a:headEnd/>
                <a:tailEnd/>
              </a:ln>
            </p:spPr>
            <p:txBody>
              <a:bodyPr vert="horz" wrap="square" lIns="90000" tIns="45000" rIns="90000" bIns="45000" numCol="1"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altLang="fr-FR" sz="1800" b="0" i="0" u="none" strike="noStrike" kern="0" cap="none" spc="0" normalizeH="0" baseline="0" noProof="0" smtClean="0">
                  <a:ln>
                    <a:noFill/>
                  </a:ln>
                  <a:solidFill>
                    <a:prstClr val="black"/>
                  </a:solidFill>
                  <a:effectLst/>
                  <a:uLnTx/>
                  <a:uFillTx/>
                  <a:cs typeface="Arial" pitchFamily="34" charset="0"/>
                </a:endParaRPr>
              </a:p>
            </p:txBody>
          </p:sp>
          <p:sp>
            <p:nvSpPr>
              <p:cNvPr id="110" name="Forme libre 2"/>
              <p:cNvSpPr>
                <a:spLocks/>
              </p:cNvSpPr>
              <p:nvPr/>
            </p:nvSpPr>
            <p:spPr bwMode="auto">
              <a:xfrm>
                <a:off x="563563" y="2601913"/>
                <a:ext cx="76200" cy="44450"/>
              </a:xfrm>
              <a:custGeom>
                <a:avLst/>
                <a:gdLst>
                  <a:gd name="T0" fmla="*/ 38340 w 214"/>
                  <a:gd name="T1" fmla="*/ 0 h 125"/>
                  <a:gd name="T2" fmla="*/ 0 w 214"/>
                  <a:gd name="T3" fmla="*/ 22320 h 125"/>
                  <a:gd name="T4" fmla="*/ 38340 w 214"/>
                  <a:gd name="T5" fmla="*/ 44640 h 125"/>
                  <a:gd name="T6" fmla="*/ 76680 w 214"/>
                  <a:gd name="T7" fmla="*/ 22320 h 125"/>
                  <a:gd name="T8" fmla="*/ 17694720 60000 65536"/>
                  <a:gd name="T9" fmla="*/ 11796480 60000 65536"/>
                  <a:gd name="T10" fmla="*/ 5898240 60000 65536"/>
                  <a:gd name="T11" fmla="*/ 0 60000 65536"/>
                  <a:gd name="T12" fmla="*/ 0 w 214"/>
                  <a:gd name="T13" fmla="*/ 0 h 125"/>
                  <a:gd name="T14" fmla="*/ 214 w 214"/>
                  <a:gd name="T15" fmla="*/ 125 h 125"/>
                </a:gdLst>
                <a:ahLst/>
                <a:cxnLst>
                  <a:cxn ang="T8">
                    <a:pos x="T0" y="T1"/>
                  </a:cxn>
                  <a:cxn ang="T9">
                    <a:pos x="T2" y="T3"/>
                  </a:cxn>
                  <a:cxn ang="T10">
                    <a:pos x="T4" y="T5"/>
                  </a:cxn>
                  <a:cxn ang="T11">
                    <a:pos x="T6" y="T7"/>
                  </a:cxn>
                </a:cxnLst>
                <a:rect l="T12" t="T13" r="T14" b="T15"/>
                <a:pathLst>
                  <a:path w="214" h="125">
                    <a:moveTo>
                      <a:pt x="214" y="92"/>
                    </a:moveTo>
                    <a:lnTo>
                      <a:pt x="78" y="0"/>
                    </a:lnTo>
                    <a:lnTo>
                      <a:pt x="0" y="11"/>
                    </a:lnTo>
                    <a:lnTo>
                      <a:pt x="21" y="99"/>
                    </a:lnTo>
                    <a:lnTo>
                      <a:pt x="110" y="125"/>
                    </a:lnTo>
                    <a:lnTo>
                      <a:pt x="214" y="92"/>
                    </a:lnTo>
                    <a:close/>
                  </a:path>
                </a:pathLst>
              </a:custGeom>
              <a:grpFill/>
              <a:ln w="3175">
                <a:solidFill>
                  <a:sysClr val="window" lastClr="FFFFFF">
                    <a:lumMod val="85000"/>
                  </a:sysClr>
                </a:solidFill>
                <a:miter lim="800000"/>
                <a:headEnd/>
                <a:tailEnd/>
              </a:ln>
            </p:spPr>
            <p:txBody>
              <a:bodyPr vert="horz" wrap="square" lIns="90000" tIns="45000" rIns="90000" bIns="45000" numCol="1"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altLang="fr-FR" sz="1800" b="0" i="0" u="none" strike="noStrike" kern="0" cap="none" spc="0" normalizeH="0" baseline="0" noProof="0" smtClean="0">
                  <a:ln>
                    <a:noFill/>
                  </a:ln>
                  <a:solidFill>
                    <a:prstClr val="black"/>
                  </a:solidFill>
                  <a:effectLst/>
                  <a:uLnTx/>
                  <a:uFillTx/>
                  <a:cs typeface="Arial" pitchFamily="34" charset="0"/>
                </a:endParaRPr>
              </a:p>
            </p:txBody>
          </p:sp>
        </p:grpSp>
        <p:sp>
          <p:nvSpPr>
            <p:cNvPr id="37" name="Forme libre 22"/>
            <p:cNvSpPr>
              <a:spLocks/>
            </p:cNvSpPr>
            <p:nvPr/>
          </p:nvSpPr>
          <p:spPr bwMode="auto">
            <a:xfrm>
              <a:off x="2500202" y="2979458"/>
              <a:ext cx="1178814" cy="903541"/>
            </a:xfrm>
            <a:custGeom>
              <a:avLst/>
              <a:gdLst>
                <a:gd name="T0" fmla="*/ 867060 w 4818"/>
                <a:gd name="T1" fmla="*/ 0 h 3693"/>
                <a:gd name="T2" fmla="*/ 0 w 4818"/>
                <a:gd name="T3" fmla="*/ 664560 h 3693"/>
                <a:gd name="T4" fmla="*/ 867060 w 4818"/>
                <a:gd name="T5" fmla="*/ 1329120 h 3693"/>
                <a:gd name="T6" fmla="*/ 1734119 w 4818"/>
                <a:gd name="T7" fmla="*/ 664560 h 3693"/>
                <a:gd name="T8" fmla="*/ 17694720 60000 65536"/>
                <a:gd name="T9" fmla="*/ 11796480 60000 65536"/>
                <a:gd name="T10" fmla="*/ 5898240 60000 65536"/>
                <a:gd name="T11" fmla="*/ 0 60000 65536"/>
                <a:gd name="T12" fmla="*/ 0 w 4818"/>
                <a:gd name="T13" fmla="*/ 0 h 3693"/>
                <a:gd name="T14" fmla="*/ 4818 w 4818"/>
                <a:gd name="T15" fmla="*/ 3693 h 3693"/>
              </a:gdLst>
              <a:ahLst/>
              <a:cxnLst>
                <a:cxn ang="T8">
                  <a:pos x="T0" y="T1"/>
                </a:cxn>
                <a:cxn ang="T9">
                  <a:pos x="T2" y="T3"/>
                </a:cxn>
                <a:cxn ang="T10">
                  <a:pos x="T4" y="T5"/>
                </a:cxn>
                <a:cxn ang="T11">
                  <a:pos x="T6" y="T7"/>
                </a:cxn>
              </a:cxnLst>
              <a:rect l="T12" t="T13" r="T14" b="T15"/>
              <a:pathLst>
                <a:path w="4818" h="3693">
                  <a:moveTo>
                    <a:pt x="3602" y="534"/>
                  </a:moveTo>
                  <a:lnTo>
                    <a:pt x="3385" y="689"/>
                  </a:lnTo>
                  <a:lnTo>
                    <a:pt x="3385" y="691"/>
                  </a:lnTo>
                  <a:lnTo>
                    <a:pt x="3389" y="730"/>
                  </a:lnTo>
                  <a:lnTo>
                    <a:pt x="3329" y="818"/>
                  </a:lnTo>
                  <a:lnTo>
                    <a:pt x="3253" y="807"/>
                  </a:lnTo>
                  <a:lnTo>
                    <a:pt x="3196" y="873"/>
                  </a:lnTo>
                  <a:lnTo>
                    <a:pt x="3188" y="1097"/>
                  </a:lnTo>
                  <a:lnTo>
                    <a:pt x="3103" y="1125"/>
                  </a:lnTo>
                  <a:lnTo>
                    <a:pt x="3045" y="1076"/>
                  </a:lnTo>
                  <a:lnTo>
                    <a:pt x="2867" y="1181"/>
                  </a:lnTo>
                  <a:lnTo>
                    <a:pt x="2838" y="1247"/>
                  </a:lnTo>
                  <a:lnTo>
                    <a:pt x="2837" y="1248"/>
                  </a:lnTo>
                  <a:lnTo>
                    <a:pt x="2706" y="1301"/>
                  </a:lnTo>
                  <a:lnTo>
                    <a:pt x="2706" y="1224"/>
                  </a:lnTo>
                  <a:lnTo>
                    <a:pt x="2625" y="1181"/>
                  </a:lnTo>
                  <a:lnTo>
                    <a:pt x="2376" y="1128"/>
                  </a:lnTo>
                  <a:lnTo>
                    <a:pt x="2313" y="998"/>
                  </a:lnTo>
                  <a:lnTo>
                    <a:pt x="2390" y="933"/>
                  </a:lnTo>
                  <a:lnTo>
                    <a:pt x="2360" y="852"/>
                  </a:lnTo>
                  <a:lnTo>
                    <a:pt x="2314" y="790"/>
                  </a:lnTo>
                  <a:lnTo>
                    <a:pt x="2235" y="783"/>
                  </a:lnTo>
                  <a:lnTo>
                    <a:pt x="2244" y="703"/>
                  </a:lnTo>
                  <a:lnTo>
                    <a:pt x="2175" y="677"/>
                  </a:lnTo>
                  <a:lnTo>
                    <a:pt x="2159" y="601"/>
                  </a:lnTo>
                  <a:lnTo>
                    <a:pt x="1958" y="569"/>
                  </a:lnTo>
                  <a:lnTo>
                    <a:pt x="1831" y="677"/>
                  </a:lnTo>
                  <a:lnTo>
                    <a:pt x="1667" y="702"/>
                  </a:lnTo>
                  <a:lnTo>
                    <a:pt x="1609" y="755"/>
                  </a:lnTo>
                  <a:lnTo>
                    <a:pt x="1529" y="717"/>
                  </a:lnTo>
                  <a:lnTo>
                    <a:pt x="1189" y="760"/>
                  </a:lnTo>
                  <a:lnTo>
                    <a:pt x="1053" y="465"/>
                  </a:lnTo>
                  <a:lnTo>
                    <a:pt x="956" y="354"/>
                  </a:lnTo>
                  <a:lnTo>
                    <a:pt x="903" y="414"/>
                  </a:lnTo>
                  <a:lnTo>
                    <a:pt x="836" y="188"/>
                  </a:lnTo>
                  <a:lnTo>
                    <a:pt x="716" y="38"/>
                  </a:lnTo>
                  <a:lnTo>
                    <a:pt x="615" y="0"/>
                  </a:lnTo>
                  <a:lnTo>
                    <a:pt x="199" y="81"/>
                  </a:lnTo>
                  <a:lnTo>
                    <a:pt x="194" y="241"/>
                  </a:lnTo>
                  <a:lnTo>
                    <a:pt x="90" y="382"/>
                  </a:lnTo>
                  <a:lnTo>
                    <a:pt x="270" y="587"/>
                  </a:lnTo>
                  <a:lnTo>
                    <a:pt x="279" y="740"/>
                  </a:lnTo>
                  <a:lnTo>
                    <a:pt x="157" y="874"/>
                  </a:lnTo>
                  <a:lnTo>
                    <a:pt x="185" y="952"/>
                  </a:lnTo>
                  <a:lnTo>
                    <a:pt x="143" y="1014"/>
                  </a:lnTo>
                  <a:lnTo>
                    <a:pt x="0" y="1107"/>
                  </a:lnTo>
                  <a:lnTo>
                    <a:pt x="81" y="1181"/>
                  </a:lnTo>
                  <a:lnTo>
                    <a:pt x="141" y="1368"/>
                  </a:lnTo>
                  <a:lnTo>
                    <a:pt x="65" y="1386"/>
                  </a:lnTo>
                  <a:lnTo>
                    <a:pt x="26" y="1451"/>
                  </a:lnTo>
                  <a:lnTo>
                    <a:pt x="79" y="1628"/>
                  </a:lnTo>
                  <a:lnTo>
                    <a:pt x="33" y="1785"/>
                  </a:lnTo>
                  <a:lnTo>
                    <a:pt x="104" y="1841"/>
                  </a:lnTo>
                  <a:lnTo>
                    <a:pt x="190" y="2046"/>
                  </a:lnTo>
                  <a:lnTo>
                    <a:pt x="196" y="2205"/>
                  </a:lnTo>
                  <a:lnTo>
                    <a:pt x="257" y="2259"/>
                  </a:lnTo>
                  <a:lnTo>
                    <a:pt x="250" y="2418"/>
                  </a:lnTo>
                  <a:lnTo>
                    <a:pt x="213" y="2656"/>
                  </a:lnTo>
                  <a:lnTo>
                    <a:pt x="370" y="2827"/>
                  </a:lnTo>
                  <a:lnTo>
                    <a:pt x="543" y="2831"/>
                  </a:lnTo>
                  <a:lnTo>
                    <a:pt x="619" y="2787"/>
                  </a:lnTo>
                  <a:lnTo>
                    <a:pt x="737" y="2885"/>
                  </a:lnTo>
                  <a:lnTo>
                    <a:pt x="898" y="2723"/>
                  </a:lnTo>
                  <a:lnTo>
                    <a:pt x="1078" y="3088"/>
                  </a:lnTo>
                  <a:lnTo>
                    <a:pt x="1291" y="3168"/>
                  </a:lnTo>
                  <a:lnTo>
                    <a:pt x="1335" y="3229"/>
                  </a:lnTo>
                  <a:lnTo>
                    <a:pt x="1321" y="3379"/>
                  </a:lnTo>
                  <a:lnTo>
                    <a:pt x="1222" y="3506"/>
                  </a:lnTo>
                  <a:lnTo>
                    <a:pt x="1221" y="3588"/>
                  </a:lnTo>
                  <a:lnTo>
                    <a:pt x="1362" y="3676"/>
                  </a:lnTo>
                  <a:lnTo>
                    <a:pt x="1579" y="3635"/>
                  </a:lnTo>
                  <a:lnTo>
                    <a:pt x="1633" y="3693"/>
                  </a:lnTo>
                  <a:lnTo>
                    <a:pt x="1789" y="3588"/>
                  </a:lnTo>
                  <a:lnTo>
                    <a:pt x="1796" y="3508"/>
                  </a:lnTo>
                  <a:lnTo>
                    <a:pt x="1859" y="3457"/>
                  </a:lnTo>
                  <a:lnTo>
                    <a:pt x="1919" y="3505"/>
                  </a:lnTo>
                  <a:lnTo>
                    <a:pt x="1979" y="3457"/>
                  </a:lnTo>
                  <a:lnTo>
                    <a:pt x="2046" y="3503"/>
                  </a:lnTo>
                  <a:lnTo>
                    <a:pt x="2090" y="3439"/>
                  </a:lnTo>
                  <a:lnTo>
                    <a:pt x="2242" y="3646"/>
                  </a:lnTo>
                  <a:lnTo>
                    <a:pt x="2401" y="3081"/>
                  </a:lnTo>
                  <a:lnTo>
                    <a:pt x="2561" y="3122"/>
                  </a:lnTo>
                  <a:lnTo>
                    <a:pt x="2708" y="3088"/>
                  </a:lnTo>
                  <a:lnTo>
                    <a:pt x="2838" y="3175"/>
                  </a:lnTo>
                  <a:lnTo>
                    <a:pt x="2955" y="3381"/>
                  </a:lnTo>
                  <a:lnTo>
                    <a:pt x="3031" y="3383"/>
                  </a:lnTo>
                  <a:lnTo>
                    <a:pt x="3034" y="3466"/>
                  </a:lnTo>
                  <a:lnTo>
                    <a:pt x="3112" y="3459"/>
                  </a:lnTo>
                  <a:lnTo>
                    <a:pt x="3221" y="3342"/>
                  </a:lnTo>
                  <a:lnTo>
                    <a:pt x="3311" y="3386"/>
                  </a:lnTo>
                  <a:lnTo>
                    <a:pt x="3323" y="3461"/>
                  </a:lnTo>
                  <a:lnTo>
                    <a:pt x="3429" y="3455"/>
                  </a:lnTo>
                  <a:lnTo>
                    <a:pt x="3576" y="3367"/>
                  </a:lnTo>
                  <a:lnTo>
                    <a:pt x="3717" y="3191"/>
                  </a:lnTo>
                  <a:lnTo>
                    <a:pt x="3717" y="3189"/>
                  </a:lnTo>
                  <a:lnTo>
                    <a:pt x="3713" y="3187"/>
                  </a:lnTo>
                  <a:lnTo>
                    <a:pt x="3810" y="2863"/>
                  </a:lnTo>
                  <a:lnTo>
                    <a:pt x="4126" y="2570"/>
                  </a:lnTo>
                  <a:lnTo>
                    <a:pt x="4105" y="2309"/>
                  </a:lnTo>
                  <a:lnTo>
                    <a:pt x="4336" y="2148"/>
                  </a:lnTo>
                  <a:lnTo>
                    <a:pt x="4652" y="1756"/>
                  </a:lnTo>
                  <a:lnTo>
                    <a:pt x="4647" y="1681"/>
                  </a:lnTo>
                  <a:lnTo>
                    <a:pt x="4708" y="1622"/>
                  </a:lnTo>
                  <a:lnTo>
                    <a:pt x="4594" y="1525"/>
                  </a:lnTo>
                  <a:lnTo>
                    <a:pt x="4618" y="1446"/>
                  </a:lnTo>
                  <a:lnTo>
                    <a:pt x="4721" y="1331"/>
                  </a:lnTo>
                  <a:lnTo>
                    <a:pt x="4818" y="1319"/>
                  </a:lnTo>
                  <a:lnTo>
                    <a:pt x="4761" y="1181"/>
                  </a:lnTo>
                  <a:lnTo>
                    <a:pt x="4685" y="1183"/>
                  </a:lnTo>
                  <a:lnTo>
                    <a:pt x="4673" y="942"/>
                  </a:lnTo>
                  <a:lnTo>
                    <a:pt x="4470" y="807"/>
                  </a:lnTo>
                  <a:lnTo>
                    <a:pt x="4468" y="807"/>
                  </a:lnTo>
                  <a:lnTo>
                    <a:pt x="4444" y="823"/>
                  </a:lnTo>
                  <a:lnTo>
                    <a:pt x="4218" y="645"/>
                  </a:lnTo>
                  <a:lnTo>
                    <a:pt x="4080" y="705"/>
                  </a:lnTo>
                  <a:lnTo>
                    <a:pt x="3944" y="605"/>
                  </a:lnTo>
                  <a:lnTo>
                    <a:pt x="3793" y="649"/>
                  </a:lnTo>
                  <a:lnTo>
                    <a:pt x="3602" y="534"/>
                  </a:lnTo>
                  <a:close/>
                </a:path>
              </a:pathLst>
            </a:custGeom>
            <a:grpFill/>
            <a:ln w="3175">
              <a:solidFill>
                <a:sysClr val="window" lastClr="FFFFFF">
                  <a:lumMod val="85000"/>
                </a:sysClr>
              </a:solidFill>
              <a:miter lim="800000"/>
              <a:headEnd/>
              <a:tailEnd/>
            </a:ln>
          </p:spPr>
          <p:txBody>
            <a:bodyPr vert="horz" wrap="square" lIns="90000" tIns="45000" rIns="90000" bIns="45000" numCol="1"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altLang="fr-FR" sz="1800" b="0" i="0" u="none" strike="noStrike" kern="0" cap="none" spc="0" normalizeH="0" baseline="0" noProof="0" smtClean="0">
                <a:ln>
                  <a:noFill/>
                </a:ln>
                <a:solidFill>
                  <a:prstClr val="black"/>
                </a:solidFill>
                <a:effectLst/>
                <a:uLnTx/>
                <a:uFillTx/>
                <a:cs typeface="Arial" pitchFamily="34" charset="0"/>
              </a:endParaRPr>
            </a:p>
          </p:txBody>
        </p:sp>
        <p:sp>
          <p:nvSpPr>
            <p:cNvPr id="38" name="Forme libre 22"/>
            <p:cNvSpPr>
              <a:spLocks/>
            </p:cNvSpPr>
            <p:nvPr/>
          </p:nvSpPr>
          <p:spPr bwMode="auto">
            <a:xfrm>
              <a:off x="2500202" y="2993107"/>
              <a:ext cx="1178814" cy="903541"/>
            </a:xfrm>
            <a:custGeom>
              <a:avLst/>
              <a:gdLst>
                <a:gd name="T0" fmla="*/ 867060 w 4818"/>
                <a:gd name="T1" fmla="*/ 0 h 3693"/>
                <a:gd name="T2" fmla="*/ 0 w 4818"/>
                <a:gd name="T3" fmla="*/ 664560 h 3693"/>
                <a:gd name="T4" fmla="*/ 867060 w 4818"/>
                <a:gd name="T5" fmla="*/ 1329120 h 3693"/>
                <a:gd name="T6" fmla="*/ 1734119 w 4818"/>
                <a:gd name="T7" fmla="*/ 664560 h 3693"/>
                <a:gd name="T8" fmla="*/ 17694720 60000 65536"/>
                <a:gd name="T9" fmla="*/ 11796480 60000 65536"/>
                <a:gd name="T10" fmla="*/ 5898240 60000 65536"/>
                <a:gd name="T11" fmla="*/ 0 60000 65536"/>
                <a:gd name="T12" fmla="*/ 0 w 4818"/>
                <a:gd name="T13" fmla="*/ 0 h 3693"/>
                <a:gd name="T14" fmla="*/ 4818 w 4818"/>
                <a:gd name="T15" fmla="*/ 3693 h 3693"/>
              </a:gdLst>
              <a:ahLst/>
              <a:cxnLst>
                <a:cxn ang="T8">
                  <a:pos x="T0" y="T1"/>
                </a:cxn>
                <a:cxn ang="T9">
                  <a:pos x="T2" y="T3"/>
                </a:cxn>
                <a:cxn ang="T10">
                  <a:pos x="T4" y="T5"/>
                </a:cxn>
                <a:cxn ang="T11">
                  <a:pos x="T6" y="T7"/>
                </a:cxn>
              </a:cxnLst>
              <a:rect l="T12" t="T13" r="T14" b="T15"/>
              <a:pathLst>
                <a:path w="4818" h="3693">
                  <a:moveTo>
                    <a:pt x="3602" y="534"/>
                  </a:moveTo>
                  <a:lnTo>
                    <a:pt x="3385" y="689"/>
                  </a:lnTo>
                  <a:lnTo>
                    <a:pt x="3385" y="691"/>
                  </a:lnTo>
                  <a:lnTo>
                    <a:pt x="3389" y="730"/>
                  </a:lnTo>
                  <a:lnTo>
                    <a:pt x="3329" y="818"/>
                  </a:lnTo>
                  <a:lnTo>
                    <a:pt x="3253" y="807"/>
                  </a:lnTo>
                  <a:lnTo>
                    <a:pt x="3196" y="873"/>
                  </a:lnTo>
                  <a:lnTo>
                    <a:pt x="3188" y="1097"/>
                  </a:lnTo>
                  <a:lnTo>
                    <a:pt x="3103" y="1125"/>
                  </a:lnTo>
                  <a:lnTo>
                    <a:pt x="3045" y="1076"/>
                  </a:lnTo>
                  <a:lnTo>
                    <a:pt x="2867" y="1181"/>
                  </a:lnTo>
                  <a:lnTo>
                    <a:pt x="2838" y="1247"/>
                  </a:lnTo>
                  <a:lnTo>
                    <a:pt x="2837" y="1248"/>
                  </a:lnTo>
                  <a:lnTo>
                    <a:pt x="2706" y="1301"/>
                  </a:lnTo>
                  <a:lnTo>
                    <a:pt x="2706" y="1224"/>
                  </a:lnTo>
                  <a:lnTo>
                    <a:pt x="2625" y="1181"/>
                  </a:lnTo>
                  <a:lnTo>
                    <a:pt x="2376" y="1128"/>
                  </a:lnTo>
                  <a:lnTo>
                    <a:pt x="2313" y="998"/>
                  </a:lnTo>
                  <a:lnTo>
                    <a:pt x="2390" y="933"/>
                  </a:lnTo>
                  <a:lnTo>
                    <a:pt x="2360" y="852"/>
                  </a:lnTo>
                  <a:lnTo>
                    <a:pt x="2314" y="790"/>
                  </a:lnTo>
                  <a:lnTo>
                    <a:pt x="2235" y="783"/>
                  </a:lnTo>
                  <a:lnTo>
                    <a:pt x="2244" y="703"/>
                  </a:lnTo>
                  <a:lnTo>
                    <a:pt x="2175" y="677"/>
                  </a:lnTo>
                  <a:lnTo>
                    <a:pt x="2159" y="601"/>
                  </a:lnTo>
                  <a:lnTo>
                    <a:pt x="1958" y="569"/>
                  </a:lnTo>
                  <a:lnTo>
                    <a:pt x="1831" y="677"/>
                  </a:lnTo>
                  <a:lnTo>
                    <a:pt x="1667" y="702"/>
                  </a:lnTo>
                  <a:lnTo>
                    <a:pt x="1609" y="755"/>
                  </a:lnTo>
                  <a:lnTo>
                    <a:pt x="1529" y="717"/>
                  </a:lnTo>
                  <a:lnTo>
                    <a:pt x="1189" y="760"/>
                  </a:lnTo>
                  <a:lnTo>
                    <a:pt x="1053" y="465"/>
                  </a:lnTo>
                  <a:lnTo>
                    <a:pt x="956" y="354"/>
                  </a:lnTo>
                  <a:lnTo>
                    <a:pt x="903" y="414"/>
                  </a:lnTo>
                  <a:lnTo>
                    <a:pt x="836" y="188"/>
                  </a:lnTo>
                  <a:lnTo>
                    <a:pt x="716" y="38"/>
                  </a:lnTo>
                  <a:lnTo>
                    <a:pt x="615" y="0"/>
                  </a:lnTo>
                  <a:lnTo>
                    <a:pt x="199" y="81"/>
                  </a:lnTo>
                  <a:lnTo>
                    <a:pt x="194" y="241"/>
                  </a:lnTo>
                  <a:lnTo>
                    <a:pt x="90" y="382"/>
                  </a:lnTo>
                  <a:lnTo>
                    <a:pt x="270" y="587"/>
                  </a:lnTo>
                  <a:lnTo>
                    <a:pt x="279" y="740"/>
                  </a:lnTo>
                  <a:lnTo>
                    <a:pt x="157" y="874"/>
                  </a:lnTo>
                  <a:lnTo>
                    <a:pt x="185" y="952"/>
                  </a:lnTo>
                  <a:lnTo>
                    <a:pt x="143" y="1014"/>
                  </a:lnTo>
                  <a:lnTo>
                    <a:pt x="0" y="1107"/>
                  </a:lnTo>
                  <a:lnTo>
                    <a:pt x="81" y="1181"/>
                  </a:lnTo>
                  <a:lnTo>
                    <a:pt x="141" y="1368"/>
                  </a:lnTo>
                  <a:lnTo>
                    <a:pt x="65" y="1386"/>
                  </a:lnTo>
                  <a:lnTo>
                    <a:pt x="26" y="1451"/>
                  </a:lnTo>
                  <a:lnTo>
                    <a:pt x="79" y="1628"/>
                  </a:lnTo>
                  <a:lnTo>
                    <a:pt x="33" y="1785"/>
                  </a:lnTo>
                  <a:lnTo>
                    <a:pt x="104" y="1841"/>
                  </a:lnTo>
                  <a:lnTo>
                    <a:pt x="190" y="2046"/>
                  </a:lnTo>
                  <a:lnTo>
                    <a:pt x="196" y="2205"/>
                  </a:lnTo>
                  <a:lnTo>
                    <a:pt x="257" y="2259"/>
                  </a:lnTo>
                  <a:lnTo>
                    <a:pt x="250" y="2418"/>
                  </a:lnTo>
                  <a:lnTo>
                    <a:pt x="213" y="2656"/>
                  </a:lnTo>
                  <a:lnTo>
                    <a:pt x="370" y="2827"/>
                  </a:lnTo>
                  <a:lnTo>
                    <a:pt x="543" y="2831"/>
                  </a:lnTo>
                  <a:lnTo>
                    <a:pt x="619" y="2787"/>
                  </a:lnTo>
                  <a:lnTo>
                    <a:pt x="737" y="2885"/>
                  </a:lnTo>
                  <a:lnTo>
                    <a:pt x="898" y="2723"/>
                  </a:lnTo>
                  <a:lnTo>
                    <a:pt x="1078" y="3088"/>
                  </a:lnTo>
                  <a:lnTo>
                    <a:pt x="1291" y="3168"/>
                  </a:lnTo>
                  <a:lnTo>
                    <a:pt x="1335" y="3229"/>
                  </a:lnTo>
                  <a:lnTo>
                    <a:pt x="1321" y="3379"/>
                  </a:lnTo>
                  <a:lnTo>
                    <a:pt x="1222" y="3506"/>
                  </a:lnTo>
                  <a:lnTo>
                    <a:pt x="1221" y="3588"/>
                  </a:lnTo>
                  <a:lnTo>
                    <a:pt x="1362" y="3676"/>
                  </a:lnTo>
                  <a:lnTo>
                    <a:pt x="1579" y="3635"/>
                  </a:lnTo>
                  <a:lnTo>
                    <a:pt x="1633" y="3693"/>
                  </a:lnTo>
                  <a:lnTo>
                    <a:pt x="1789" y="3588"/>
                  </a:lnTo>
                  <a:lnTo>
                    <a:pt x="1796" y="3508"/>
                  </a:lnTo>
                  <a:lnTo>
                    <a:pt x="1859" y="3457"/>
                  </a:lnTo>
                  <a:lnTo>
                    <a:pt x="1919" y="3505"/>
                  </a:lnTo>
                  <a:lnTo>
                    <a:pt x="1979" y="3457"/>
                  </a:lnTo>
                  <a:lnTo>
                    <a:pt x="2046" y="3503"/>
                  </a:lnTo>
                  <a:lnTo>
                    <a:pt x="2090" y="3439"/>
                  </a:lnTo>
                  <a:lnTo>
                    <a:pt x="2242" y="3646"/>
                  </a:lnTo>
                  <a:lnTo>
                    <a:pt x="2401" y="3081"/>
                  </a:lnTo>
                  <a:lnTo>
                    <a:pt x="2561" y="3122"/>
                  </a:lnTo>
                  <a:lnTo>
                    <a:pt x="2708" y="3088"/>
                  </a:lnTo>
                  <a:lnTo>
                    <a:pt x="2838" y="3175"/>
                  </a:lnTo>
                  <a:lnTo>
                    <a:pt x="2955" y="3381"/>
                  </a:lnTo>
                  <a:lnTo>
                    <a:pt x="3031" y="3383"/>
                  </a:lnTo>
                  <a:lnTo>
                    <a:pt x="3034" y="3466"/>
                  </a:lnTo>
                  <a:lnTo>
                    <a:pt x="3112" y="3459"/>
                  </a:lnTo>
                  <a:lnTo>
                    <a:pt x="3221" y="3342"/>
                  </a:lnTo>
                  <a:lnTo>
                    <a:pt x="3311" y="3386"/>
                  </a:lnTo>
                  <a:lnTo>
                    <a:pt x="3323" y="3461"/>
                  </a:lnTo>
                  <a:lnTo>
                    <a:pt x="3429" y="3455"/>
                  </a:lnTo>
                  <a:lnTo>
                    <a:pt x="3576" y="3367"/>
                  </a:lnTo>
                  <a:lnTo>
                    <a:pt x="3717" y="3191"/>
                  </a:lnTo>
                  <a:lnTo>
                    <a:pt x="3717" y="3189"/>
                  </a:lnTo>
                  <a:lnTo>
                    <a:pt x="3713" y="3187"/>
                  </a:lnTo>
                  <a:lnTo>
                    <a:pt x="3810" y="2863"/>
                  </a:lnTo>
                  <a:lnTo>
                    <a:pt x="4126" y="2570"/>
                  </a:lnTo>
                  <a:lnTo>
                    <a:pt x="4105" y="2309"/>
                  </a:lnTo>
                  <a:lnTo>
                    <a:pt x="4336" y="2148"/>
                  </a:lnTo>
                  <a:lnTo>
                    <a:pt x="4652" y="1756"/>
                  </a:lnTo>
                  <a:lnTo>
                    <a:pt x="4647" y="1681"/>
                  </a:lnTo>
                  <a:lnTo>
                    <a:pt x="4708" y="1622"/>
                  </a:lnTo>
                  <a:lnTo>
                    <a:pt x="4594" y="1525"/>
                  </a:lnTo>
                  <a:lnTo>
                    <a:pt x="4618" y="1446"/>
                  </a:lnTo>
                  <a:lnTo>
                    <a:pt x="4721" y="1331"/>
                  </a:lnTo>
                  <a:lnTo>
                    <a:pt x="4818" y="1319"/>
                  </a:lnTo>
                  <a:lnTo>
                    <a:pt x="4761" y="1181"/>
                  </a:lnTo>
                  <a:lnTo>
                    <a:pt x="4685" y="1183"/>
                  </a:lnTo>
                  <a:lnTo>
                    <a:pt x="4673" y="942"/>
                  </a:lnTo>
                  <a:lnTo>
                    <a:pt x="4470" y="807"/>
                  </a:lnTo>
                  <a:lnTo>
                    <a:pt x="4468" y="807"/>
                  </a:lnTo>
                  <a:lnTo>
                    <a:pt x="4444" y="823"/>
                  </a:lnTo>
                  <a:lnTo>
                    <a:pt x="4218" y="645"/>
                  </a:lnTo>
                  <a:lnTo>
                    <a:pt x="4080" y="705"/>
                  </a:lnTo>
                  <a:lnTo>
                    <a:pt x="3944" y="605"/>
                  </a:lnTo>
                  <a:lnTo>
                    <a:pt x="3793" y="649"/>
                  </a:lnTo>
                  <a:lnTo>
                    <a:pt x="3602" y="534"/>
                  </a:lnTo>
                  <a:close/>
                </a:path>
              </a:pathLst>
            </a:custGeom>
            <a:grpFill/>
            <a:ln w="3175">
              <a:solidFill>
                <a:sysClr val="window" lastClr="FFFFFF">
                  <a:lumMod val="85000"/>
                </a:sysClr>
              </a:solidFill>
              <a:miter lim="800000"/>
              <a:headEnd/>
              <a:tailEnd/>
            </a:ln>
          </p:spPr>
          <p:txBody>
            <a:bodyPr vert="horz" wrap="square" lIns="90000" tIns="45000" rIns="90000" bIns="45000" numCol="1"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altLang="fr-FR" sz="1800" b="0" i="0" u="none" strike="noStrike" kern="0" cap="none" spc="0" normalizeH="0" baseline="0" noProof="0" smtClean="0">
                <a:ln>
                  <a:noFill/>
                </a:ln>
                <a:solidFill>
                  <a:prstClr val="black"/>
                </a:solidFill>
                <a:effectLst/>
                <a:uLnTx/>
                <a:uFillTx/>
                <a:cs typeface="Arial" pitchFamily="34" charset="0"/>
              </a:endParaRPr>
            </a:p>
          </p:txBody>
        </p:sp>
      </p:grpSp>
      <p:pic>
        <p:nvPicPr>
          <p:cNvPr id="111" name="Picture 2" descr="C:\Users\Emilie.Droulers\Desktop\Marques Kampus\TNS\Logo\Kantar TNS Black\Kantar TNS noir.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08909" y="1910908"/>
            <a:ext cx="647120" cy="76396"/>
          </a:xfrm>
          <a:prstGeom prst="rect">
            <a:avLst/>
          </a:prstGeom>
          <a:noFill/>
          <a:extLst>
            <a:ext uri="{909E8E84-426E-40DD-AFC4-6F175D3DCCD1}">
              <a14:hiddenFill xmlns:a14="http://schemas.microsoft.com/office/drawing/2010/main">
                <a:solidFill>
                  <a:srgbClr val="FFFFFF"/>
                </a:solidFill>
              </a14:hiddenFill>
            </a:ext>
          </a:extLst>
        </p:spPr>
      </p:pic>
      <p:pic>
        <p:nvPicPr>
          <p:cNvPr id="112" name="Picture 8" descr="Résultat de recherche d'images pour &quot;CIC&quo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96223" y="2211812"/>
            <a:ext cx="529686" cy="243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 name="Picture 6" descr="credit-mutuel-40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562687" y="1925949"/>
            <a:ext cx="383890" cy="311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 name="Imag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51892" y="2887702"/>
            <a:ext cx="440934" cy="310538"/>
          </a:xfrm>
          <a:prstGeom prst="rect">
            <a:avLst/>
          </a:prstGeom>
          <a:solidFill>
            <a:sysClr val="window" lastClr="FFFFFF"/>
          </a:solidFill>
          <a:ln>
            <a:noFill/>
          </a:ln>
        </p:spPr>
      </p:pic>
      <p:pic>
        <p:nvPicPr>
          <p:cNvPr id="115" name="Picture 2" descr="Accueil"/>
          <p:cNvPicPr>
            <a:picLocks noChangeAspect="1" noChangeArrowheads="1"/>
          </p:cNvPicPr>
          <p:nvPr/>
        </p:nvPicPr>
        <p:blipFill rotWithShape="1">
          <a:blip r:embed="rId7">
            <a:extLst>
              <a:ext uri="{28A0092B-C50C-407E-A947-70E740481C1C}">
                <a14:useLocalDpi xmlns:a14="http://schemas.microsoft.com/office/drawing/2010/main" val="0"/>
              </a:ext>
            </a:extLst>
          </a:blip>
          <a:srcRect r="73515"/>
          <a:stretch/>
        </p:blipFill>
        <p:spPr bwMode="auto">
          <a:xfrm>
            <a:off x="7327376" y="2294043"/>
            <a:ext cx="529490" cy="637876"/>
          </a:xfrm>
          <a:prstGeom prst="rect">
            <a:avLst/>
          </a:prstGeom>
          <a:noFill/>
          <a:extLst>
            <a:ext uri="{909E8E84-426E-40DD-AFC4-6F175D3DCCD1}">
              <a14:hiddenFill xmlns:a14="http://schemas.microsoft.com/office/drawing/2010/main">
                <a:solidFill>
                  <a:srgbClr val="FFFFFF"/>
                </a:solidFill>
              </a14:hiddenFill>
            </a:ext>
          </a:extLst>
        </p:spPr>
      </p:pic>
      <p:pic>
        <p:nvPicPr>
          <p:cNvPr id="116" name="Image 115"/>
          <p:cNvPicPr>
            <a:picLocks noChangeAspect="1"/>
          </p:cNvPicPr>
          <p:nvPr/>
        </p:nvPicPr>
        <p:blipFill>
          <a:blip r:embed="rId8"/>
          <a:stretch>
            <a:fillRect/>
          </a:stretch>
        </p:blipFill>
        <p:spPr>
          <a:xfrm>
            <a:off x="6504278" y="2907193"/>
            <a:ext cx="333036" cy="333036"/>
          </a:xfrm>
          <a:prstGeom prst="rect">
            <a:avLst/>
          </a:prstGeom>
        </p:spPr>
      </p:pic>
      <p:sp>
        <p:nvSpPr>
          <p:cNvPr id="117" name="Rectangle 116"/>
          <p:cNvSpPr/>
          <p:nvPr/>
        </p:nvSpPr>
        <p:spPr>
          <a:xfrm>
            <a:off x="1944423" y="1811529"/>
            <a:ext cx="2512226" cy="261610"/>
          </a:xfrm>
          <a:prstGeom prst="rect">
            <a:avLst/>
          </a:prstGeom>
        </p:spPr>
        <p:txBody>
          <a:bodyPr wrap="none">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fr-FR" sz="1100" b="1" i="0" u="none" strike="noStrike" kern="0" cap="none" spc="0" normalizeH="0" baseline="0" noProof="0" dirty="0" smtClean="0">
                <a:ln>
                  <a:noFill/>
                </a:ln>
                <a:solidFill>
                  <a:prstClr val="black">
                    <a:lumMod val="75000"/>
                    <a:lumOff val="25000"/>
                  </a:prstClr>
                </a:solidFill>
                <a:effectLst/>
                <a:uLnTx/>
                <a:uFillTx/>
              </a:rPr>
              <a:t>Net Promoter Score </a:t>
            </a:r>
            <a:r>
              <a:rPr kumimoji="0" lang="fr-FR" sz="1100" b="0" i="0" u="none" strike="noStrike" kern="0" cap="none" spc="0" normalizeH="0" baseline="0" noProof="0" dirty="0" smtClean="0">
                <a:ln>
                  <a:noFill/>
                </a:ln>
                <a:solidFill>
                  <a:prstClr val="black">
                    <a:lumMod val="75000"/>
                    <a:lumOff val="25000"/>
                  </a:prstClr>
                </a:solidFill>
                <a:effectLst/>
                <a:uLnTx/>
                <a:uFillTx/>
              </a:rPr>
              <a:t>des Particuliers</a:t>
            </a:r>
          </a:p>
        </p:txBody>
      </p:sp>
      <p:sp>
        <p:nvSpPr>
          <p:cNvPr id="118" name="ZoneTexte 117"/>
          <p:cNvSpPr txBox="1"/>
          <p:nvPr/>
        </p:nvSpPr>
        <p:spPr>
          <a:xfrm>
            <a:off x="5740341" y="4834093"/>
            <a:ext cx="524504" cy="276999"/>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dirty="0" smtClean="0">
                <a:ln>
                  <a:noFill/>
                </a:ln>
                <a:solidFill>
                  <a:srgbClr val="C00000"/>
                </a:solidFill>
                <a:effectLst/>
                <a:uLnTx/>
                <a:uFillTx/>
              </a:rPr>
              <a:t>2021</a:t>
            </a:r>
          </a:p>
        </p:txBody>
      </p:sp>
      <p:sp>
        <p:nvSpPr>
          <p:cNvPr id="119" name="ZoneTexte 118"/>
          <p:cNvSpPr txBox="1"/>
          <p:nvPr/>
        </p:nvSpPr>
        <p:spPr>
          <a:xfrm>
            <a:off x="5831322" y="3115880"/>
            <a:ext cx="388248" cy="307777"/>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smtClean="0">
                <a:ln>
                  <a:noFill/>
                </a:ln>
                <a:solidFill>
                  <a:srgbClr val="00B050"/>
                </a:solidFill>
                <a:effectLst/>
                <a:uLnTx/>
                <a:uFillTx/>
              </a:rPr>
              <a:t>+1</a:t>
            </a:r>
          </a:p>
        </p:txBody>
      </p:sp>
    </p:spTree>
    <p:extLst>
      <p:ext uri="{BB962C8B-B14F-4D97-AF65-F5344CB8AC3E}">
        <p14:creationId xmlns:p14="http://schemas.microsoft.com/office/powerpoint/2010/main" val="31216682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1000"/>
                                        <p:tgtEl>
                                          <p:spTgt spid="7"/>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randombar(horizontal)">
                                      <p:cBhvr>
                                        <p:cTn id="10" dur="1000"/>
                                        <p:tgtEl>
                                          <p:spTgt spid="8"/>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randombar(horizontal)">
                                      <p:cBhvr>
                                        <p:cTn id="13" dur="1000"/>
                                        <p:tgtEl>
                                          <p:spTgt spid="9"/>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randombar(horizontal)">
                                      <p:cBhvr>
                                        <p:cTn id="16" dur="1000"/>
                                        <p:tgtEl>
                                          <p:spTgt spid="10"/>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randombar(horizontal)">
                                      <p:cBhvr>
                                        <p:cTn id="19" dur="1000"/>
                                        <p:tgtEl>
                                          <p:spTgt spid="11"/>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randombar(horizontal)">
                                      <p:cBhvr>
                                        <p:cTn id="22" dur="1000"/>
                                        <p:tgtEl>
                                          <p:spTgt spid="12"/>
                                        </p:tgtEl>
                                      </p:cBhvr>
                                    </p:animEffect>
                                  </p:childTnLst>
                                </p:cTn>
                              </p:par>
                              <p:par>
                                <p:cTn id="23" presetID="14" presetClass="entr" presetSubtype="1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randombar(horizontal)">
                                      <p:cBhvr>
                                        <p:cTn id="25" dur="1000"/>
                                        <p:tgtEl>
                                          <p:spTgt spid="13"/>
                                        </p:tgtEl>
                                      </p:cBhvr>
                                    </p:animEffect>
                                  </p:childTnLst>
                                </p:cTn>
                              </p:par>
                              <p:par>
                                <p:cTn id="26" presetID="14" presetClass="entr" presetSubtype="10" fill="hold"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randombar(horizontal)">
                                      <p:cBhvr>
                                        <p:cTn id="28" dur="1000"/>
                                        <p:tgtEl>
                                          <p:spTgt spid="14"/>
                                        </p:tgtEl>
                                      </p:cBhvr>
                                    </p:animEffect>
                                  </p:childTnLst>
                                </p:cTn>
                              </p:par>
                              <p:par>
                                <p:cTn id="29" presetID="14" presetClass="entr" presetSubtype="10" fill="hold"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randombar(horizontal)">
                                      <p:cBhvr>
                                        <p:cTn id="31" dur="1000"/>
                                        <p:tgtEl>
                                          <p:spTgt spid="15"/>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randombar(horizontal)">
                                      <p:cBhvr>
                                        <p:cTn id="34" dur="1000"/>
                                        <p:tgtEl>
                                          <p:spTgt spid="18"/>
                                        </p:tgtEl>
                                      </p:cBhvr>
                                    </p:animEffect>
                                  </p:childTnLst>
                                </p:cTn>
                              </p:par>
                              <p:par>
                                <p:cTn id="35" presetID="14" presetClass="entr" presetSubtype="10" fill="hold" nodeType="with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randombar(horizontal)">
                                      <p:cBhvr>
                                        <p:cTn id="37" dur="1000"/>
                                        <p:tgtEl>
                                          <p:spTgt spid="20"/>
                                        </p:tgtEl>
                                      </p:cBhvr>
                                    </p:animEffect>
                                  </p:childTnLst>
                                </p:cTn>
                              </p:par>
                              <p:par>
                                <p:cTn id="38" presetID="14" presetClass="entr" presetSubtype="1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randombar(horizontal)">
                                      <p:cBhvr>
                                        <p:cTn id="40" dur="1000"/>
                                        <p:tgtEl>
                                          <p:spTgt spid="25"/>
                                        </p:tgtEl>
                                      </p:cBhvr>
                                    </p:animEffect>
                                  </p:childTnLst>
                                </p:cTn>
                              </p:par>
                              <p:par>
                                <p:cTn id="41" presetID="14" presetClass="entr" presetSubtype="10" fill="hold" nodeType="with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randombar(horizontal)">
                                      <p:cBhvr>
                                        <p:cTn id="43" dur="1000"/>
                                        <p:tgtEl>
                                          <p:spTgt spid="26"/>
                                        </p:tgtEl>
                                      </p:cBhvr>
                                    </p:animEffect>
                                  </p:childTnLst>
                                </p:cTn>
                              </p:par>
                              <p:par>
                                <p:cTn id="44" presetID="14" presetClass="entr" presetSubtype="10" fill="hold" nodeType="with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randombar(horizontal)">
                                      <p:cBhvr>
                                        <p:cTn id="46" dur="1000"/>
                                        <p:tgtEl>
                                          <p:spTgt spid="27"/>
                                        </p:tgtEl>
                                      </p:cBhvr>
                                    </p:animEffect>
                                  </p:childTnLst>
                                </p:cTn>
                              </p:par>
                              <p:par>
                                <p:cTn id="47" presetID="14" presetClass="entr" presetSubtype="10" fill="hold" nodeType="with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randombar(horizontal)">
                                      <p:cBhvr>
                                        <p:cTn id="49" dur="1000"/>
                                        <p:tgtEl>
                                          <p:spTgt spid="28"/>
                                        </p:tgtEl>
                                      </p:cBhvr>
                                    </p:animEffect>
                                  </p:childTnLst>
                                </p:cTn>
                              </p:par>
                              <p:par>
                                <p:cTn id="50" presetID="14" presetClass="entr" presetSubtype="10" fill="hold" nodeType="withEffect">
                                  <p:stCondLst>
                                    <p:cond delay="0"/>
                                  </p:stCondLst>
                                  <p:childTnLst>
                                    <p:set>
                                      <p:cBhvr>
                                        <p:cTn id="51" dur="1" fill="hold">
                                          <p:stCondLst>
                                            <p:cond delay="0"/>
                                          </p:stCondLst>
                                        </p:cTn>
                                        <p:tgtEl>
                                          <p:spTgt spid="29"/>
                                        </p:tgtEl>
                                        <p:attrNameLst>
                                          <p:attrName>style.visibility</p:attrName>
                                        </p:attrNameLst>
                                      </p:cBhvr>
                                      <p:to>
                                        <p:strVal val="visible"/>
                                      </p:to>
                                    </p:set>
                                    <p:animEffect transition="in" filter="randombar(horizontal)">
                                      <p:cBhvr>
                                        <p:cTn id="52" dur="1000"/>
                                        <p:tgtEl>
                                          <p:spTgt spid="29"/>
                                        </p:tgtEl>
                                      </p:cBhvr>
                                    </p:animEffect>
                                  </p:childTnLst>
                                </p:cTn>
                              </p:par>
                              <p:par>
                                <p:cTn id="53" presetID="14" presetClass="entr" presetSubtype="10" fill="hold" nodeType="withEffect">
                                  <p:stCondLst>
                                    <p:cond delay="0"/>
                                  </p:stCondLst>
                                  <p:childTnLst>
                                    <p:set>
                                      <p:cBhvr>
                                        <p:cTn id="54" dur="1" fill="hold">
                                          <p:stCondLst>
                                            <p:cond delay="0"/>
                                          </p:stCondLst>
                                        </p:cTn>
                                        <p:tgtEl>
                                          <p:spTgt spid="35"/>
                                        </p:tgtEl>
                                        <p:attrNameLst>
                                          <p:attrName>style.visibility</p:attrName>
                                        </p:attrNameLst>
                                      </p:cBhvr>
                                      <p:to>
                                        <p:strVal val="visible"/>
                                      </p:to>
                                    </p:set>
                                    <p:animEffect transition="in" filter="randombar(horizontal)">
                                      <p:cBhvr>
                                        <p:cTn id="55" dur="1000"/>
                                        <p:tgtEl>
                                          <p:spTgt spid="35"/>
                                        </p:tgtEl>
                                      </p:cBhvr>
                                    </p:animEffect>
                                  </p:childTnLst>
                                </p:cTn>
                              </p:par>
                              <p:par>
                                <p:cTn id="56" presetID="14" presetClass="entr" presetSubtype="10" fill="hold" nodeType="withEffect">
                                  <p:stCondLst>
                                    <p:cond delay="0"/>
                                  </p:stCondLst>
                                  <p:childTnLst>
                                    <p:set>
                                      <p:cBhvr>
                                        <p:cTn id="57" dur="1" fill="hold">
                                          <p:stCondLst>
                                            <p:cond delay="0"/>
                                          </p:stCondLst>
                                        </p:cTn>
                                        <p:tgtEl>
                                          <p:spTgt spid="111"/>
                                        </p:tgtEl>
                                        <p:attrNameLst>
                                          <p:attrName>style.visibility</p:attrName>
                                        </p:attrNameLst>
                                      </p:cBhvr>
                                      <p:to>
                                        <p:strVal val="visible"/>
                                      </p:to>
                                    </p:set>
                                    <p:animEffect transition="in" filter="randombar(horizontal)">
                                      <p:cBhvr>
                                        <p:cTn id="58" dur="1000"/>
                                        <p:tgtEl>
                                          <p:spTgt spid="111"/>
                                        </p:tgtEl>
                                      </p:cBhvr>
                                    </p:animEffect>
                                  </p:childTnLst>
                                </p:cTn>
                              </p:par>
                            </p:childTnLst>
                          </p:cTn>
                        </p:par>
                        <p:par>
                          <p:cTn id="59" fill="hold">
                            <p:stCondLst>
                              <p:cond delay="1000"/>
                            </p:stCondLst>
                            <p:childTnLst>
                              <p:par>
                                <p:cTn id="60" presetID="14" presetClass="entr" presetSubtype="10" fill="hold" grpId="0" nodeType="afterEffect">
                                  <p:stCondLst>
                                    <p:cond delay="0"/>
                                  </p:stCondLst>
                                  <p:childTnLst>
                                    <p:set>
                                      <p:cBhvr>
                                        <p:cTn id="61" dur="1" fill="hold">
                                          <p:stCondLst>
                                            <p:cond delay="0"/>
                                          </p:stCondLst>
                                        </p:cTn>
                                        <p:tgtEl>
                                          <p:spTgt spid="21"/>
                                        </p:tgtEl>
                                        <p:attrNameLst>
                                          <p:attrName>style.visibility</p:attrName>
                                        </p:attrNameLst>
                                      </p:cBhvr>
                                      <p:to>
                                        <p:strVal val="visible"/>
                                      </p:to>
                                    </p:set>
                                    <p:animEffect transition="in" filter="randombar(horizontal)">
                                      <p:cBhvr>
                                        <p:cTn id="62" dur="1000"/>
                                        <p:tgtEl>
                                          <p:spTgt spid="21"/>
                                        </p:tgtEl>
                                      </p:cBhvr>
                                    </p:animEffect>
                                  </p:childTnLst>
                                </p:cTn>
                              </p:par>
                              <p:par>
                                <p:cTn id="63" presetID="14" presetClass="entr" presetSubtype="10" fill="hold" nodeType="withEffect">
                                  <p:stCondLst>
                                    <p:cond delay="250"/>
                                  </p:stCondLst>
                                  <p:childTnLst>
                                    <p:set>
                                      <p:cBhvr>
                                        <p:cTn id="64" dur="1" fill="hold">
                                          <p:stCondLst>
                                            <p:cond delay="0"/>
                                          </p:stCondLst>
                                        </p:cTn>
                                        <p:tgtEl>
                                          <p:spTgt spid="34"/>
                                        </p:tgtEl>
                                        <p:attrNameLst>
                                          <p:attrName>style.visibility</p:attrName>
                                        </p:attrNameLst>
                                      </p:cBhvr>
                                      <p:to>
                                        <p:strVal val="visible"/>
                                      </p:to>
                                    </p:set>
                                    <p:animEffect transition="in" filter="randombar(horizontal)">
                                      <p:cBhvr>
                                        <p:cTn id="65" dur="1000"/>
                                        <p:tgtEl>
                                          <p:spTgt spid="34"/>
                                        </p:tgtEl>
                                      </p:cBhvr>
                                    </p:animEffect>
                                  </p:childTnLst>
                                </p:cTn>
                              </p:par>
                              <p:par>
                                <p:cTn id="66" presetID="14" presetClass="entr" presetSubtype="10" fill="hold" grpId="1" nodeType="withEffect">
                                  <p:stCondLst>
                                    <p:cond delay="250"/>
                                  </p:stCondLst>
                                  <p:childTnLst>
                                    <p:set>
                                      <p:cBhvr>
                                        <p:cTn id="67" dur="1" fill="hold">
                                          <p:stCondLst>
                                            <p:cond delay="0"/>
                                          </p:stCondLst>
                                        </p:cTn>
                                        <p:tgtEl>
                                          <p:spTgt spid="30"/>
                                        </p:tgtEl>
                                        <p:attrNameLst>
                                          <p:attrName>style.visibility</p:attrName>
                                        </p:attrNameLst>
                                      </p:cBhvr>
                                      <p:to>
                                        <p:strVal val="visible"/>
                                      </p:to>
                                    </p:set>
                                    <p:animEffect transition="in" filter="randombar(horizontal)">
                                      <p:cBhvr>
                                        <p:cTn id="68" dur="1000"/>
                                        <p:tgtEl>
                                          <p:spTgt spid="30"/>
                                        </p:tgtEl>
                                      </p:cBhvr>
                                    </p:animEffect>
                                  </p:childTnLst>
                                </p:cTn>
                              </p:par>
                            </p:childTnLst>
                          </p:cTn>
                        </p:par>
                        <p:par>
                          <p:cTn id="69" fill="hold">
                            <p:stCondLst>
                              <p:cond delay="2250"/>
                            </p:stCondLst>
                            <p:childTnLst>
                              <p:par>
                                <p:cTn id="70" presetID="0" presetClass="path" presetSubtype="0" accel="25000" fill="hold" nodeType="afterEffect">
                                  <p:stCondLst>
                                    <p:cond delay="0"/>
                                  </p:stCondLst>
                                  <p:childTnLst>
                                    <p:animMotion origin="layout" path="M -4.16667E-7 3.7037E-7 L 0.05091 -0.0669 C 0.06836 -0.0831 0.08425 -0.09514 0.10208 -0.11111 C 0.1168 -0.11921 0.12682 -0.1213 0.15013 -0.11852 " pathEditMode="relative" rAng="0" ptsTypes="AAAA">
                                      <p:cBhvr>
                                        <p:cTn id="71" dur="3000" fill="hold"/>
                                        <p:tgtEl>
                                          <p:spTgt spid="34"/>
                                        </p:tgtEl>
                                        <p:attrNameLst>
                                          <p:attrName>ppt_x</p:attrName>
                                          <p:attrName>ppt_y</p:attrName>
                                        </p:attrNameLst>
                                      </p:cBhvr>
                                      <p:rCtr x="7500" y="-5995"/>
                                    </p:animMotion>
                                  </p:childTnLst>
                                </p:cTn>
                              </p:par>
                              <p:par>
                                <p:cTn id="72" presetID="3" presetClass="emph" presetSubtype="2" fill="hold" grpId="1" nodeType="withEffect">
                                  <p:stCondLst>
                                    <p:cond delay="0"/>
                                  </p:stCondLst>
                                  <p:childTnLst>
                                    <p:animClr clrSpc="rgb" dir="cw">
                                      <p:cBhvr override="childStyle">
                                        <p:cTn id="73" dur="750" fill="hold"/>
                                        <p:tgtEl>
                                          <p:spTgt spid="21"/>
                                        </p:tgtEl>
                                        <p:attrNameLst>
                                          <p:attrName>style.color</p:attrName>
                                        </p:attrNameLst>
                                      </p:cBhvr>
                                      <p:to>
                                        <a:srgbClr val="A5A5A5"/>
                                      </p:to>
                                    </p:animClr>
                                  </p:childTnLst>
                                </p:cTn>
                              </p:par>
                              <p:par>
                                <p:cTn id="74" presetID="3" presetClass="emph" presetSubtype="2" fill="hold" grpId="0" nodeType="withEffect">
                                  <p:stCondLst>
                                    <p:cond delay="0"/>
                                  </p:stCondLst>
                                  <p:childTnLst>
                                    <p:animClr clrSpc="rgb" dir="cw">
                                      <p:cBhvr override="childStyle">
                                        <p:cTn id="75" dur="750" fill="hold"/>
                                        <p:tgtEl>
                                          <p:spTgt spid="30"/>
                                        </p:tgtEl>
                                        <p:attrNameLst>
                                          <p:attrName>style.color</p:attrName>
                                        </p:attrNameLst>
                                      </p:cBhvr>
                                      <p:to>
                                        <a:srgbClr val="A5A5A5"/>
                                      </p:to>
                                    </p:animClr>
                                  </p:childTnLst>
                                </p:cTn>
                              </p:par>
                              <p:par>
                                <p:cTn id="76" presetID="14" presetClass="entr" presetSubtype="10" fill="hold" grpId="0" nodeType="withEffect">
                                  <p:stCondLst>
                                    <p:cond delay="850"/>
                                  </p:stCondLst>
                                  <p:childTnLst>
                                    <p:set>
                                      <p:cBhvr>
                                        <p:cTn id="77" dur="1" fill="hold">
                                          <p:stCondLst>
                                            <p:cond delay="0"/>
                                          </p:stCondLst>
                                        </p:cTn>
                                        <p:tgtEl>
                                          <p:spTgt spid="22"/>
                                        </p:tgtEl>
                                        <p:attrNameLst>
                                          <p:attrName>style.visibility</p:attrName>
                                        </p:attrNameLst>
                                      </p:cBhvr>
                                      <p:to>
                                        <p:strVal val="visible"/>
                                      </p:to>
                                    </p:set>
                                    <p:animEffect transition="in" filter="randombar(horizontal)">
                                      <p:cBhvr>
                                        <p:cTn id="78" dur="750"/>
                                        <p:tgtEl>
                                          <p:spTgt spid="22"/>
                                        </p:tgtEl>
                                      </p:cBhvr>
                                    </p:animEffect>
                                  </p:childTnLst>
                                </p:cTn>
                              </p:par>
                              <p:par>
                                <p:cTn id="79" presetID="14" presetClass="entr" presetSubtype="10" fill="hold" grpId="0" nodeType="withEffect">
                                  <p:stCondLst>
                                    <p:cond delay="850"/>
                                  </p:stCondLst>
                                  <p:childTnLst>
                                    <p:set>
                                      <p:cBhvr>
                                        <p:cTn id="80" dur="1" fill="hold">
                                          <p:stCondLst>
                                            <p:cond delay="0"/>
                                          </p:stCondLst>
                                        </p:cTn>
                                        <p:tgtEl>
                                          <p:spTgt spid="31"/>
                                        </p:tgtEl>
                                        <p:attrNameLst>
                                          <p:attrName>style.visibility</p:attrName>
                                        </p:attrNameLst>
                                      </p:cBhvr>
                                      <p:to>
                                        <p:strVal val="visible"/>
                                      </p:to>
                                    </p:set>
                                    <p:animEffect transition="in" filter="randombar(horizontal)">
                                      <p:cBhvr>
                                        <p:cTn id="81" dur="750"/>
                                        <p:tgtEl>
                                          <p:spTgt spid="31"/>
                                        </p:tgtEl>
                                      </p:cBhvr>
                                    </p:animEffect>
                                  </p:childTnLst>
                                </p:cTn>
                              </p:par>
                              <p:par>
                                <p:cTn id="82" presetID="14" presetClass="entr" presetSubtype="10" fill="hold" grpId="0" nodeType="withEffect">
                                  <p:stCondLst>
                                    <p:cond delay="1950"/>
                                  </p:stCondLst>
                                  <p:childTnLst>
                                    <p:set>
                                      <p:cBhvr>
                                        <p:cTn id="83" dur="1" fill="hold">
                                          <p:stCondLst>
                                            <p:cond delay="0"/>
                                          </p:stCondLst>
                                        </p:cTn>
                                        <p:tgtEl>
                                          <p:spTgt spid="23"/>
                                        </p:tgtEl>
                                        <p:attrNameLst>
                                          <p:attrName>style.visibility</p:attrName>
                                        </p:attrNameLst>
                                      </p:cBhvr>
                                      <p:to>
                                        <p:strVal val="visible"/>
                                      </p:to>
                                    </p:set>
                                    <p:animEffect transition="in" filter="randombar(horizontal)">
                                      <p:cBhvr>
                                        <p:cTn id="84" dur="750"/>
                                        <p:tgtEl>
                                          <p:spTgt spid="23"/>
                                        </p:tgtEl>
                                      </p:cBhvr>
                                    </p:animEffect>
                                  </p:childTnLst>
                                </p:cTn>
                              </p:par>
                              <p:par>
                                <p:cTn id="85" presetID="14" presetClass="entr" presetSubtype="10" fill="hold" grpId="0" nodeType="withEffect">
                                  <p:stCondLst>
                                    <p:cond delay="1950"/>
                                  </p:stCondLst>
                                  <p:childTnLst>
                                    <p:set>
                                      <p:cBhvr>
                                        <p:cTn id="86" dur="1" fill="hold">
                                          <p:stCondLst>
                                            <p:cond delay="0"/>
                                          </p:stCondLst>
                                        </p:cTn>
                                        <p:tgtEl>
                                          <p:spTgt spid="32"/>
                                        </p:tgtEl>
                                        <p:attrNameLst>
                                          <p:attrName>style.visibility</p:attrName>
                                        </p:attrNameLst>
                                      </p:cBhvr>
                                      <p:to>
                                        <p:strVal val="visible"/>
                                      </p:to>
                                    </p:set>
                                    <p:animEffect transition="in" filter="randombar(horizontal)">
                                      <p:cBhvr>
                                        <p:cTn id="87" dur="750"/>
                                        <p:tgtEl>
                                          <p:spTgt spid="32"/>
                                        </p:tgtEl>
                                      </p:cBhvr>
                                    </p:animEffect>
                                  </p:childTnLst>
                                </p:cTn>
                              </p:par>
                              <p:par>
                                <p:cTn id="88" presetID="3" presetClass="emph" presetSubtype="2" fill="hold" grpId="1" nodeType="withEffect">
                                  <p:stCondLst>
                                    <p:cond delay="1650"/>
                                  </p:stCondLst>
                                  <p:childTnLst>
                                    <p:animClr clrSpc="rgb" dir="cw">
                                      <p:cBhvr override="childStyle">
                                        <p:cTn id="89" dur="750" fill="hold"/>
                                        <p:tgtEl>
                                          <p:spTgt spid="22"/>
                                        </p:tgtEl>
                                        <p:attrNameLst>
                                          <p:attrName>style.color</p:attrName>
                                        </p:attrNameLst>
                                      </p:cBhvr>
                                      <p:to>
                                        <a:srgbClr val="A5A5A5"/>
                                      </p:to>
                                    </p:animClr>
                                  </p:childTnLst>
                                </p:cTn>
                              </p:par>
                              <p:par>
                                <p:cTn id="90" presetID="3" presetClass="emph" presetSubtype="2" fill="hold" grpId="1" nodeType="withEffect">
                                  <p:stCondLst>
                                    <p:cond delay="1650"/>
                                  </p:stCondLst>
                                  <p:childTnLst>
                                    <p:animClr clrSpc="rgb" dir="cw">
                                      <p:cBhvr override="childStyle">
                                        <p:cTn id="91" dur="750" fill="hold"/>
                                        <p:tgtEl>
                                          <p:spTgt spid="31"/>
                                        </p:tgtEl>
                                        <p:attrNameLst>
                                          <p:attrName>style.color</p:attrName>
                                        </p:attrNameLst>
                                      </p:cBhvr>
                                      <p:to>
                                        <a:srgbClr val="A5A5A5"/>
                                      </p:to>
                                    </p:animClr>
                                  </p:childTnLst>
                                </p:cTn>
                              </p:par>
                              <p:par>
                                <p:cTn id="92" presetID="14" presetClass="entr" presetSubtype="10" fill="hold" grpId="0" nodeType="withEffect">
                                  <p:stCondLst>
                                    <p:cond delay="2450"/>
                                  </p:stCondLst>
                                  <p:childTnLst>
                                    <p:set>
                                      <p:cBhvr>
                                        <p:cTn id="93" dur="1" fill="hold">
                                          <p:stCondLst>
                                            <p:cond delay="0"/>
                                          </p:stCondLst>
                                        </p:cTn>
                                        <p:tgtEl>
                                          <p:spTgt spid="24"/>
                                        </p:tgtEl>
                                        <p:attrNameLst>
                                          <p:attrName>style.visibility</p:attrName>
                                        </p:attrNameLst>
                                      </p:cBhvr>
                                      <p:to>
                                        <p:strVal val="visible"/>
                                      </p:to>
                                    </p:set>
                                    <p:animEffect transition="in" filter="randombar(horizontal)">
                                      <p:cBhvr>
                                        <p:cTn id="94" dur="750"/>
                                        <p:tgtEl>
                                          <p:spTgt spid="24"/>
                                        </p:tgtEl>
                                      </p:cBhvr>
                                    </p:animEffect>
                                  </p:childTnLst>
                                </p:cTn>
                              </p:par>
                              <p:par>
                                <p:cTn id="95" presetID="14" presetClass="entr" presetSubtype="10" fill="hold" grpId="0" nodeType="withEffect">
                                  <p:stCondLst>
                                    <p:cond delay="2450"/>
                                  </p:stCondLst>
                                  <p:childTnLst>
                                    <p:set>
                                      <p:cBhvr>
                                        <p:cTn id="96" dur="1" fill="hold">
                                          <p:stCondLst>
                                            <p:cond delay="0"/>
                                          </p:stCondLst>
                                        </p:cTn>
                                        <p:tgtEl>
                                          <p:spTgt spid="33"/>
                                        </p:tgtEl>
                                        <p:attrNameLst>
                                          <p:attrName>style.visibility</p:attrName>
                                        </p:attrNameLst>
                                      </p:cBhvr>
                                      <p:to>
                                        <p:strVal val="visible"/>
                                      </p:to>
                                    </p:set>
                                    <p:animEffect transition="in" filter="randombar(horizontal)">
                                      <p:cBhvr>
                                        <p:cTn id="97" dur="750"/>
                                        <p:tgtEl>
                                          <p:spTgt spid="33"/>
                                        </p:tgtEl>
                                      </p:cBhvr>
                                    </p:animEffect>
                                  </p:childTnLst>
                                </p:cTn>
                              </p:par>
                              <p:par>
                                <p:cTn id="98" presetID="3" presetClass="emph" presetSubtype="2" fill="hold" grpId="1" nodeType="withEffect">
                                  <p:stCondLst>
                                    <p:cond delay="2450"/>
                                  </p:stCondLst>
                                  <p:childTnLst>
                                    <p:animClr clrSpc="rgb" dir="cw">
                                      <p:cBhvr override="childStyle">
                                        <p:cTn id="99" dur="750" fill="hold"/>
                                        <p:tgtEl>
                                          <p:spTgt spid="23"/>
                                        </p:tgtEl>
                                        <p:attrNameLst>
                                          <p:attrName>style.color</p:attrName>
                                        </p:attrNameLst>
                                      </p:cBhvr>
                                      <p:to>
                                        <a:srgbClr val="A5A5A5"/>
                                      </p:to>
                                    </p:animClr>
                                  </p:childTnLst>
                                </p:cTn>
                              </p:par>
                              <p:par>
                                <p:cTn id="100" presetID="3" presetClass="emph" presetSubtype="2" fill="hold" grpId="1" nodeType="withEffect">
                                  <p:stCondLst>
                                    <p:cond delay="2550"/>
                                  </p:stCondLst>
                                  <p:childTnLst>
                                    <p:animClr clrSpc="rgb" dir="cw">
                                      <p:cBhvr override="childStyle">
                                        <p:cTn id="101" dur="750" fill="hold"/>
                                        <p:tgtEl>
                                          <p:spTgt spid="32"/>
                                        </p:tgtEl>
                                        <p:attrNameLst>
                                          <p:attrName>style.color</p:attrName>
                                        </p:attrNameLst>
                                      </p:cBhvr>
                                      <p:to>
                                        <a:srgbClr val="A5A5A5"/>
                                      </p:to>
                                    </p:animClr>
                                  </p:childTnLst>
                                </p:cTn>
                              </p:par>
                            </p:childTnLst>
                          </p:cTn>
                        </p:par>
                        <p:par>
                          <p:cTn id="102" fill="hold">
                            <p:stCondLst>
                              <p:cond delay="5550"/>
                            </p:stCondLst>
                            <p:childTnLst>
                              <p:par>
                                <p:cTn id="103" presetID="0" presetClass="path" presetSubtype="0" accel="50000" decel="50000" fill="hold" nodeType="afterEffect">
                                  <p:stCondLst>
                                    <p:cond delay="0"/>
                                  </p:stCondLst>
                                  <p:childTnLst>
                                    <p:animMotion origin="layout" path="M 0.15013 -0.11852 L 0.15013 -0.11829 C 0.15221 -0.12107 0.15482 -0.12384 0.15742 -0.12616 C 0.1599 -0.12801 0.16276 -0.1294 0.16537 -0.13125 C 0.16693 -0.13241 0.16849 -0.1338 0.17044 -0.13495 C 0.17279 -0.13681 0.17591 -0.13796 0.178 -0.14005 C 0.18307 -0.14491 0.18047 -0.14282 0.18542 -0.1463 C 0.18893 -0.15579 0.18464 -0.14421 0.18971 -0.15394 C 0.1918 -0.1588 0.18971 -0.15694 0.1918 -0.16273 C 0.19258 -0.16412 0.19388 -0.16528 0.1944 -0.16644 C 0.19596 -0.17569 0.19766 -0.18241 0.1974 -0.19282 C 0.19675 -0.19769 0.19518 -0.20208 0.1944 -0.20671 C 0.1944 -0.20764 0.1944 -0.20833 0.1944 -0.20926 L 0.19336 -0.21042 " pathEditMode="relative" rAng="0" ptsTypes="AAAAAAAAAAAAAA">
                                      <p:cBhvr>
                                        <p:cTn id="104" dur="1000" fill="hold"/>
                                        <p:tgtEl>
                                          <p:spTgt spid="34"/>
                                        </p:tgtEl>
                                        <p:attrNameLst>
                                          <p:attrName>ppt_x</p:attrName>
                                          <p:attrName>ppt_y</p:attrName>
                                        </p:attrNameLst>
                                      </p:cBhvr>
                                      <p:rCtr x="2357" y="-4583"/>
                                    </p:animMotion>
                                  </p:childTnLst>
                                </p:cTn>
                              </p:par>
                            </p:childTnLst>
                          </p:cTn>
                        </p:par>
                        <p:par>
                          <p:cTn id="105" fill="hold">
                            <p:stCondLst>
                              <p:cond delay="6550"/>
                            </p:stCondLst>
                            <p:childTnLst>
                              <p:par>
                                <p:cTn id="106" presetID="14" presetClass="entr" presetSubtype="10" fill="hold" grpId="0" nodeType="afterEffect">
                                  <p:stCondLst>
                                    <p:cond delay="0"/>
                                  </p:stCondLst>
                                  <p:childTnLst>
                                    <p:set>
                                      <p:cBhvr>
                                        <p:cTn id="107" dur="1" fill="hold">
                                          <p:stCondLst>
                                            <p:cond delay="0"/>
                                          </p:stCondLst>
                                        </p:cTn>
                                        <p:tgtEl>
                                          <p:spTgt spid="118"/>
                                        </p:tgtEl>
                                        <p:attrNameLst>
                                          <p:attrName>style.visibility</p:attrName>
                                        </p:attrNameLst>
                                      </p:cBhvr>
                                      <p:to>
                                        <p:strVal val="visible"/>
                                      </p:to>
                                    </p:set>
                                    <p:animEffect transition="in" filter="randombar(horizontal)">
                                      <p:cBhvr>
                                        <p:cTn id="108" dur="750"/>
                                        <p:tgtEl>
                                          <p:spTgt spid="118"/>
                                        </p:tgtEl>
                                      </p:cBhvr>
                                    </p:animEffect>
                                  </p:childTnLst>
                                </p:cTn>
                              </p:par>
                              <p:par>
                                <p:cTn id="109" presetID="14" presetClass="entr" presetSubtype="10" fill="hold" grpId="0" nodeType="withEffect">
                                  <p:stCondLst>
                                    <p:cond delay="0"/>
                                  </p:stCondLst>
                                  <p:childTnLst>
                                    <p:set>
                                      <p:cBhvr>
                                        <p:cTn id="110" dur="1" fill="hold">
                                          <p:stCondLst>
                                            <p:cond delay="0"/>
                                          </p:stCondLst>
                                        </p:cTn>
                                        <p:tgtEl>
                                          <p:spTgt spid="119"/>
                                        </p:tgtEl>
                                        <p:attrNameLst>
                                          <p:attrName>style.visibility</p:attrName>
                                        </p:attrNameLst>
                                      </p:cBhvr>
                                      <p:to>
                                        <p:strVal val="visible"/>
                                      </p:to>
                                    </p:set>
                                    <p:animEffect transition="in" filter="randombar(horizontal)">
                                      <p:cBhvr>
                                        <p:cTn id="111" dur="750"/>
                                        <p:tgtEl>
                                          <p:spTgt spid="119"/>
                                        </p:tgtEl>
                                      </p:cBhvr>
                                    </p:animEffect>
                                  </p:childTnLst>
                                </p:cTn>
                              </p:par>
                            </p:childTnLst>
                          </p:cTn>
                        </p:par>
                        <p:par>
                          <p:cTn id="112" fill="hold">
                            <p:stCondLst>
                              <p:cond delay="7300"/>
                            </p:stCondLst>
                            <p:childTnLst>
                              <p:par>
                                <p:cTn id="113" presetID="14" presetClass="entr" presetSubtype="10" fill="hold" nodeType="afterEffect">
                                  <p:stCondLst>
                                    <p:cond delay="500"/>
                                  </p:stCondLst>
                                  <p:childTnLst>
                                    <p:set>
                                      <p:cBhvr>
                                        <p:cTn id="114" dur="1" fill="hold">
                                          <p:stCondLst>
                                            <p:cond delay="0"/>
                                          </p:stCondLst>
                                        </p:cTn>
                                        <p:tgtEl>
                                          <p:spTgt spid="116"/>
                                        </p:tgtEl>
                                        <p:attrNameLst>
                                          <p:attrName>style.visibility</p:attrName>
                                        </p:attrNameLst>
                                      </p:cBhvr>
                                      <p:to>
                                        <p:strVal val="visible"/>
                                      </p:to>
                                    </p:set>
                                    <p:animEffect transition="in" filter="randombar(horizontal)">
                                      <p:cBhvr>
                                        <p:cTn id="115" dur="1750"/>
                                        <p:tgtEl>
                                          <p:spTgt spid="116"/>
                                        </p:tgtEl>
                                      </p:cBhvr>
                                    </p:animEffect>
                                  </p:childTnLst>
                                </p:cTn>
                              </p:par>
                              <p:par>
                                <p:cTn id="116" presetID="14" presetClass="entr" presetSubtype="10" fill="hold" nodeType="withEffect">
                                  <p:stCondLst>
                                    <p:cond delay="500"/>
                                  </p:stCondLst>
                                  <p:childTnLst>
                                    <p:set>
                                      <p:cBhvr>
                                        <p:cTn id="117" dur="1" fill="hold">
                                          <p:stCondLst>
                                            <p:cond delay="0"/>
                                          </p:stCondLst>
                                        </p:cTn>
                                        <p:tgtEl>
                                          <p:spTgt spid="114"/>
                                        </p:tgtEl>
                                        <p:attrNameLst>
                                          <p:attrName>style.visibility</p:attrName>
                                        </p:attrNameLst>
                                      </p:cBhvr>
                                      <p:to>
                                        <p:strVal val="visible"/>
                                      </p:to>
                                    </p:set>
                                    <p:animEffect transition="in" filter="randombar(horizontal)">
                                      <p:cBhvr>
                                        <p:cTn id="118" dur="1750"/>
                                        <p:tgtEl>
                                          <p:spTgt spid="114"/>
                                        </p:tgtEl>
                                      </p:cBhvr>
                                    </p:animEffect>
                                  </p:childTnLst>
                                </p:cTn>
                              </p:par>
                              <p:par>
                                <p:cTn id="119" presetID="14" presetClass="entr" presetSubtype="10" fill="hold" nodeType="withEffect">
                                  <p:stCondLst>
                                    <p:cond delay="500"/>
                                  </p:stCondLst>
                                  <p:childTnLst>
                                    <p:set>
                                      <p:cBhvr>
                                        <p:cTn id="120" dur="1" fill="hold">
                                          <p:stCondLst>
                                            <p:cond delay="0"/>
                                          </p:stCondLst>
                                        </p:cTn>
                                        <p:tgtEl>
                                          <p:spTgt spid="115"/>
                                        </p:tgtEl>
                                        <p:attrNameLst>
                                          <p:attrName>style.visibility</p:attrName>
                                        </p:attrNameLst>
                                      </p:cBhvr>
                                      <p:to>
                                        <p:strVal val="visible"/>
                                      </p:to>
                                    </p:set>
                                    <p:animEffect transition="in" filter="randombar(horizontal)">
                                      <p:cBhvr>
                                        <p:cTn id="121" dur="1750"/>
                                        <p:tgtEl>
                                          <p:spTgt spid="115"/>
                                        </p:tgtEl>
                                      </p:cBhvr>
                                    </p:animEffect>
                                  </p:childTnLst>
                                </p:cTn>
                              </p:par>
                              <p:par>
                                <p:cTn id="122" presetID="14" presetClass="entr" presetSubtype="10" fill="hold" nodeType="withEffect">
                                  <p:stCondLst>
                                    <p:cond delay="500"/>
                                  </p:stCondLst>
                                  <p:childTnLst>
                                    <p:set>
                                      <p:cBhvr>
                                        <p:cTn id="123" dur="1" fill="hold">
                                          <p:stCondLst>
                                            <p:cond delay="0"/>
                                          </p:stCondLst>
                                        </p:cTn>
                                        <p:tgtEl>
                                          <p:spTgt spid="112"/>
                                        </p:tgtEl>
                                        <p:attrNameLst>
                                          <p:attrName>style.visibility</p:attrName>
                                        </p:attrNameLst>
                                      </p:cBhvr>
                                      <p:to>
                                        <p:strVal val="visible"/>
                                      </p:to>
                                    </p:set>
                                    <p:animEffect transition="in" filter="randombar(horizontal)">
                                      <p:cBhvr>
                                        <p:cTn id="124" dur="1750"/>
                                        <p:tgtEl>
                                          <p:spTgt spid="112"/>
                                        </p:tgtEl>
                                      </p:cBhvr>
                                    </p:animEffect>
                                  </p:childTnLst>
                                </p:cTn>
                              </p:par>
                              <p:par>
                                <p:cTn id="125" presetID="14" presetClass="entr" presetSubtype="10" fill="hold" nodeType="withEffect">
                                  <p:stCondLst>
                                    <p:cond delay="500"/>
                                  </p:stCondLst>
                                  <p:childTnLst>
                                    <p:set>
                                      <p:cBhvr>
                                        <p:cTn id="126" dur="1" fill="hold">
                                          <p:stCondLst>
                                            <p:cond delay="0"/>
                                          </p:stCondLst>
                                        </p:cTn>
                                        <p:tgtEl>
                                          <p:spTgt spid="113"/>
                                        </p:tgtEl>
                                        <p:attrNameLst>
                                          <p:attrName>style.visibility</p:attrName>
                                        </p:attrNameLst>
                                      </p:cBhvr>
                                      <p:to>
                                        <p:strVal val="visible"/>
                                      </p:to>
                                    </p:set>
                                    <p:animEffect transition="in" filter="randombar(horizontal)">
                                      <p:cBhvr>
                                        <p:cTn id="127" dur="1750"/>
                                        <p:tgtEl>
                                          <p:spTgt spid="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p:bldP spid="10" grpId="0"/>
      <p:bldP spid="11" grpId="0"/>
      <p:bldP spid="12" grpId="0"/>
      <p:bldP spid="18" grpId="0" animBg="1"/>
      <p:bldP spid="21" grpId="0"/>
      <p:bldP spid="21" grpId="1"/>
      <p:bldP spid="22" grpId="0"/>
      <p:bldP spid="22" grpId="1"/>
      <p:bldP spid="23" grpId="0"/>
      <p:bldP spid="23" grpId="1"/>
      <p:bldP spid="24" grpId="0"/>
      <p:bldP spid="30" grpId="0"/>
      <p:bldP spid="30" grpId="1"/>
      <p:bldP spid="31" grpId="0"/>
      <p:bldP spid="31" grpId="1"/>
      <p:bldP spid="32" grpId="0"/>
      <p:bldP spid="32" grpId="1"/>
      <p:bldP spid="33" grpId="0"/>
      <p:bldP spid="118" grpId="0"/>
      <p:bldP spid="11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6086" y="0"/>
            <a:ext cx="12228086" cy="4669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8" name="Freeform 3"/>
          <p:cNvSpPr/>
          <p:nvPr/>
        </p:nvSpPr>
        <p:spPr>
          <a:xfrm>
            <a:off x="-36086" y="0"/>
            <a:ext cx="2880000" cy="6858000"/>
          </a:xfrm>
          <a:custGeom>
            <a:avLst/>
            <a:gdLst/>
            <a:ahLst/>
            <a:cxnLst/>
            <a:rect l="l" t="t" r="r" b="b"/>
            <a:pathLst>
              <a:path w="1988196" h="2884029">
                <a:moveTo>
                  <a:pt x="0" y="0"/>
                </a:moveTo>
                <a:lnTo>
                  <a:pt x="1988196" y="0"/>
                </a:lnTo>
                <a:lnTo>
                  <a:pt x="1988196" y="2884029"/>
                </a:lnTo>
                <a:lnTo>
                  <a:pt x="0" y="2884029"/>
                </a:lnTo>
                <a:close/>
              </a:path>
            </a:pathLst>
          </a:custGeom>
          <a:solidFill>
            <a:srgbClr val="FCBE04"/>
          </a:solidFill>
        </p:spPr>
      </p:sp>
      <p:sp>
        <p:nvSpPr>
          <p:cNvPr id="189" name="Rectangle 188"/>
          <p:cNvSpPr/>
          <p:nvPr/>
        </p:nvSpPr>
        <p:spPr>
          <a:xfrm>
            <a:off x="130197" y="2600538"/>
            <a:ext cx="2669740" cy="1384995"/>
          </a:xfrm>
          <a:prstGeom prst="rect">
            <a:avLst/>
          </a:prstGeom>
        </p:spPr>
        <p:txBody>
          <a:bodyPr wrap="square" anchor="t">
            <a:spAutoFit/>
          </a:bodyPr>
          <a:lstStyle/>
          <a:p>
            <a:pPr marL="180000" indent="-180000">
              <a:buSzPct val="75000"/>
              <a:buFont typeface="Wingdings" panose="05000000000000000000" pitchFamily="2" charset="2"/>
              <a:buChar char="§"/>
            </a:pPr>
            <a:r>
              <a:rPr lang="fr-FR" sz="1400" dirty="0">
                <a:solidFill>
                  <a:prstClr val="white"/>
                </a:solidFill>
                <a:latin typeface="Raleway"/>
                <a:ea typeface="Times New Roman" panose="02020603050405020304" pitchFamily="18" charset="0"/>
                <a:cs typeface="Times New Roman" panose="02020603050405020304" pitchFamily="18" charset="0"/>
              </a:rPr>
              <a:t>100 g de bonne humeur </a:t>
            </a:r>
            <a:r>
              <a:rPr lang="fr-FR" sz="1400" dirty="0" smtClean="0">
                <a:solidFill>
                  <a:prstClr val="white"/>
                </a:solidFill>
                <a:latin typeface="Raleway"/>
                <a:ea typeface="Times New Roman" panose="02020603050405020304" pitchFamily="18" charset="0"/>
                <a:cs typeface="Times New Roman" panose="02020603050405020304" pitchFamily="18" charset="0"/>
              </a:rPr>
              <a:t/>
            </a:r>
            <a:br>
              <a:rPr lang="fr-FR" sz="1400" dirty="0" smtClean="0">
                <a:solidFill>
                  <a:prstClr val="white"/>
                </a:solidFill>
                <a:latin typeface="Raleway"/>
                <a:ea typeface="Times New Roman" panose="02020603050405020304" pitchFamily="18" charset="0"/>
                <a:cs typeface="Times New Roman" panose="02020603050405020304" pitchFamily="18" charset="0"/>
              </a:rPr>
            </a:br>
            <a:r>
              <a:rPr lang="fr-FR" sz="1400" dirty="0" smtClean="0">
                <a:solidFill>
                  <a:prstClr val="white"/>
                </a:solidFill>
                <a:latin typeface="Raleway"/>
                <a:ea typeface="Times New Roman" panose="02020603050405020304" pitchFamily="18" charset="0"/>
                <a:cs typeface="Times New Roman" panose="02020603050405020304" pitchFamily="18" charset="0"/>
              </a:rPr>
              <a:t>et </a:t>
            </a:r>
            <a:r>
              <a:rPr lang="fr-FR" sz="1400" dirty="0">
                <a:solidFill>
                  <a:prstClr val="white"/>
                </a:solidFill>
                <a:latin typeface="Raleway"/>
                <a:ea typeface="Times New Roman" panose="02020603050405020304" pitchFamily="18" charset="0"/>
                <a:cs typeface="Times New Roman" panose="02020603050405020304" pitchFamily="18" charset="0"/>
              </a:rPr>
              <a:t>d’énergie</a:t>
            </a:r>
          </a:p>
          <a:p>
            <a:pPr marL="180000" indent="-180000">
              <a:buSzPct val="75000"/>
              <a:buFont typeface="Wingdings" panose="05000000000000000000" pitchFamily="2" charset="2"/>
              <a:buChar char="§"/>
            </a:pPr>
            <a:r>
              <a:rPr lang="fr-FR" sz="1400" dirty="0">
                <a:solidFill>
                  <a:prstClr val="white"/>
                </a:solidFill>
                <a:latin typeface="Raleway"/>
                <a:ea typeface="Times New Roman" panose="02020603050405020304" pitchFamily="18" charset="0"/>
                <a:cs typeface="Times New Roman" panose="02020603050405020304" pitchFamily="18" charset="0"/>
              </a:rPr>
              <a:t>une branche </a:t>
            </a:r>
            <a:r>
              <a:rPr lang="fr-FR" sz="1400" dirty="0" smtClean="0">
                <a:solidFill>
                  <a:prstClr val="white"/>
                </a:solidFill>
                <a:latin typeface="Raleway"/>
                <a:ea typeface="Times New Roman" panose="02020603050405020304" pitchFamily="18" charset="0"/>
                <a:cs typeface="Times New Roman" panose="02020603050405020304" pitchFamily="18" charset="0"/>
              </a:rPr>
              <a:t/>
            </a:r>
            <a:br>
              <a:rPr lang="fr-FR" sz="1400" dirty="0" smtClean="0">
                <a:solidFill>
                  <a:prstClr val="white"/>
                </a:solidFill>
                <a:latin typeface="Raleway"/>
                <a:ea typeface="Times New Roman" panose="02020603050405020304" pitchFamily="18" charset="0"/>
                <a:cs typeface="Times New Roman" panose="02020603050405020304" pitchFamily="18" charset="0"/>
              </a:rPr>
            </a:br>
            <a:r>
              <a:rPr lang="fr-FR" sz="1400" dirty="0" smtClean="0">
                <a:solidFill>
                  <a:prstClr val="white"/>
                </a:solidFill>
                <a:latin typeface="Raleway"/>
                <a:ea typeface="Times New Roman" panose="02020603050405020304" pitchFamily="18" charset="0"/>
                <a:cs typeface="Times New Roman" panose="02020603050405020304" pitchFamily="18" charset="0"/>
              </a:rPr>
              <a:t>d’ouverture </a:t>
            </a:r>
            <a:r>
              <a:rPr lang="fr-FR" sz="1400" dirty="0">
                <a:solidFill>
                  <a:prstClr val="white"/>
                </a:solidFill>
                <a:latin typeface="Raleway"/>
                <a:ea typeface="Times New Roman" panose="02020603050405020304" pitchFamily="18" charset="0"/>
                <a:cs typeface="Times New Roman" panose="02020603050405020304" pitchFamily="18" charset="0"/>
              </a:rPr>
              <a:t>d’esprit</a:t>
            </a:r>
          </a:p>
          <a:p>
            <a:pPr marL="180000" indent="-180000">
              <a:buSzPct val="75000"/>
              <a:buFont typeface="Wingdings" panose="05000000000000000000" pitchFamily="2" charset="2"/>
              <a:buChar char="§"/>
            </a:pPr>
            <a:r>
              <a:rPr lang="fr-FR" sz="1400" dirty="0">
                <a:solidFill>
                  <a:prstClr val="white"/>
                </a:solidFill>
                <a:latin typeface="Raleway"/>
                <a:ea typeface="Times New Roman" panose="02020603050405020304" pitchFamily="18" charset="0"/>
                <a:cs typeface="Times New Roman" panose="02020603050405020304" pitchFamily="18" charset="0"/>
              </a:rPr>
              <a:t>200 g de bienveillance</a:t>
            </a:r>
          </a:p>
          <a:p>
            <a:pPr marL="180000" indent="-180000">
              <a:buSzPct val="75000"/>
              <a:buFont typeface="Wingdings" panose="05000000000000000000" pitchFamily="2" charset="2"/>
              <a:buChar char="§"/>
            </a:pPr>
            <a:r>
              <a:rPr lang="fr-FR" sz="1400" dirty="0">
                <a:solidFill>
                  <a:prstClr val="white"/>
                </a:solidFill>
                <a:latin typeface="Raleway"/>
                <a:ea typeface="Times New Roman" panose="02020603050405020304" pitchFamily="18" charset="0"/>
                <a:cs typeface="Times New Roman" panose="02020603050405020304" pitchFamily="18" charset="0"/>
              </a:rPr>
              <a:t>150 g de posture ouverte</a:t>
            </a:r>
            <a:endParaRPr lang="fr-FR" sz="1400" dirty="0" smtClean="0">
              <a:solidFill>
                <a:prstClr val="white"/>
              </a:solidFill>
              <a:latin typeface="Raleway"/>
              <a:ea typeface="Times New Roman" panose="02020603050405020304" pitchFamily="18" charset="0"/>
              <a:cs typeface="Times New Roman" panose="02020603050405020304" pitchFamily="18" charset="0"/>
            </a:endParaRPr>
          </a:p>
        </p:txBody>
      </p:sp>
      <p:sp>
        <p:nvSpPr>
          <p:cNvPr id="190" name="Rectangle 2"/>
          <p:cNvSpPr>
            <a:spLocks noChangeArrowheads="1"/>
          </p:cNvSpPr>
          <p:nvPr/>
        </p:nvSpPr>
        <p:spPr bwMode="auto">
          <a:xfrm>
            <a:off x="3213225" y="2600538"/>
            <a:ext cx="8563139" cy="38472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180000" indent="-180000" algn="just">
              <a:spcBef>
                <a:spcPts val="400"/>
              </a:spcBef>
              <a:buClr>
                <a:srgbClr val="3F3F3F">
                  <a:lumMod val="50000"/>
                </a:srgbClr>
              </a:buClr>
              <a:buSzPct val="100000"/>
              <a:buFont typeface="Wingdings" panose="05000000000000000000" pitchFamily="2" charset="2"/>
              <a:buChar char="§"/>
            </a:pPr>
            <a:r>
              <a:rPr lang="fr-FR" altLang="fr-FR" sz="1400" dirty="0">
                <a:solidFill>
                  <a:schemeClr val="tx1">
                    <a:lumMod val="75000"/>
                    <a:lumOff val="25000"/>
                  </a:schemeClr>
                </a:solidFill>
                <a:latin typeface="Raleway"/>
                <a:ea typeface="Times New Roman" panose="02020603050405020304" pitchFamily="18" charset="0"/>
                <a:cs typeface="Times New Roman" panose="02020603050405020304" pitchFamily="18" charset="0"/>
              </a:rPr>
              <a:t>Entrez en scène après avoir positionné votre thermostat </a:t>
            </a:r>
            <a:r>
              <a:rPr lang="fr-FR" altLang="fr-FR" sz="1400" b="1" dirty="0">
                <a:solidFill>
                  <a:schemeClr val="tx1">
                    <a:lumMod val="75000"/>
                    <a:lumOff val="25000"/>
                  </a:schemeClr>
                </a:solidFill>
                <a:latin typeface="Raleway"/>
                <a:ea typeface="Times New Roman" panose="02020603050405020304" pitchFamily="18" charset="0"/>
                <a:cs typeface="Times New Roman" panose="02020603050405020304" pitchFamily="18" charset="0"/>
              </a:rPr>
              <a:t>en mode « on » </a:t>
            </a:r>
            <a:r>
              <a:rPr lang="fr-FR" altLang="fr-FR" sz="1400" dirty="0">
                <a:solidFill>
                  <a:schemeClr val="tx1">
                    <a:lumMod val="75000"/>
                    <a:lumOff val="25000"/>
                  </a:schemeClr>
                </a:solidFill>
                <a:latin typeface="Raleway"/>
                <a:ea typeface="Times New Roman" panose="02020603050405020304" pitchFamily="18" charset="0"/>
                <a:cs typeface="Times New Roman" panose="02020603050405020304" pitchFamily="18" charset="0"/>
              </a:rPr>
              <a:t>et </a:t>
            </a:r>
            <a:r>
              <a:rPr lang="fr-FR" altLang="fr-FR" sz="1400" b="1" dirty="0">
                <a:solidFill>
                  <a:schemeClr val="tx1">
                    <a:lumMod val="75000"/>
                    <a:lumOff val="25000"/>
                  </a:schemeClr>
                </a:solidFill>
                <a:latin typeface="Raleway"/>
                <a:ea typeface="Times New Roman" panose="02020603050405020304" pitchFamily="18" charset="0"/>
                <a:cs typeface="Times New Roman" panose="02020603050405020304" pitchFamily="18" charset="0"/>
              </a:rPr>
              <a:t>prenez en charge</a:t>
            </a:r>
            <a:r>
              <a:rPr lang="fr-FR" altLang="fr-FR" sz="1400" dirty="0">
                <a:solidFill>
                  <a:schemeClr val="tx1">
                    <a:lumMod val="75000"/>
                    <a:lumOff val="25000"/>
                  </a:schemeClr>
                </a:solidFill>
                <a:latin typeface="Raleway"/>
                <a:ea typeface="Times New Roman" panose="02020603050405020304" pitchFamily="18" charset="0"/>
                <a:cs typeface="Times New Roman" panose="02020603050405020304" pitchFamily="18" charset="0"/>
              </a:rPr>
              <a:t> le </a:t>
            </a:r>
            <a:r>
              <a:rPr lang="fr-FR" altLang="fr-FR" sz="1400" dirty="0" smtClean="0">
                <a:solidFill>
                  <a:schemeClr val="tx1">
                    <a:lumMod val="75000"/>
                    <a:lumOff val="25000"/>
                  </a:schemeClr>
                </a:solidFill>
                <a:latin typeface="Raleway"/>
                <a:ea typeface="Times New Roman" panose="02020603050405020304" pitchFamily="18" charset="0"/>
                <a:cs typeface="Times New Roman" panose="02020603050405020304" pitchFamily="18" charset="0"/>
              </a:rPr>
              <a:t>Client </a:t>
            </a:r>
            <a:r>
              <a:rPr lang="fr-FR" altLang="fr-FR" sz="1400" dirty="0">
                <a:solidFill>
                  <a:schemeClr val="tx1">
                    <a:lumMod val="75000"/>
                    <a:lumOff val="25000"/>
                  </a:schemeClr>
                </a:solidFill>
                <a:latin typeface="Raleway"/>
                <a:ea typeface="Times New Roman" panose="02020603050405020304" pitchFamily="18" charset="0"/>
                <a:cs typeface="Times New Roman" panose="02020603050405020304" pitchFamily="18" charset="0"/>
              </a:rPr>
              <a:t>dès son arrivée dans </a:t>
            </a:r>
            <a:r>
              <a:rPr lang="fr-FR" altLang="fr-FR" sz="1400" dirty="0" smtClean="0">
                <a:solidFill>
                  <a:schemeClr val="tx1">
                    <a:lumMod val="75000"/>
                    <a:lumOff val="25000"/>
                  </a:schemeClr>
                </a:solidFill>
                <a:latin typeface="Raleway"/>
                <a:ea typeface="Times New Roman" panose="02020603050405020304" pitchFamily="18" charset="0"/>
                <a:cs typeface="Times New Roman" panose="02020603050405020304" pitchFamily="18" charset="0"/>
              </a:rPr>
              <a:t>l’agence. Pensez aux trois coups de théâtre qui précèdent l’ouverture du rideau (d’ailleurs, le rideau ou bien la porte de l’agence est </a:t>
            </a:r>
            <a:r>
              <a:rPr lang="fr-FR" altLang="fr-FR" sz="1400" b="1" dirty="0" smtClean="0">
                <a:solidFill>
                  <a:schemeClr val="tx1">
                    <a:lumMod val="75000"/>
                    <a:lumOff val="25000"/>
                  </a:schemeClr>
                </a:solidFill>
                <a:latin typeface="Raleway"/>
                <a:ea typeface="Times New Roman" panose="02020603050405020304" pitchFamily="18" charset="0"/>
                <a:cs typeface="Times New Roman" panose="02020603050405020304" pitchFamily="18" charset="0"/>
              </a:rPr>
              <a:t>ouverte</a:t>
            </a:r>
            <a:r>
              <a:rPr lang="fr-FR" altLang="fr-FR" sz="1400" dirty="0" smtClean="0">
                <a:solidFill>
                  <a:schemeClr val="tx1">
                    <a:lumMod val="75000"/>
                    <a:lumOff val="25000"/>
                  </a:schemeClr>
                </a:solidFill>
                <a:latin typeface="Raleway"/>
                <a:ea typeface="Times New Roman" panose="02020603050405020304" pitchFamily="18" charset="0"/>
                <a:cs typeface="Times New Roman" panose="02020603050405020304" pitchFamily="18" charset="0"/>
              </a:rPr>
              <a:t>).</a:t>
            </a:r>
            <a:endParaRPr lang="fr-FR" altLang="fr-FR" sz="1400" dirty="0">
              <a:solidFill>
                <a:schemeClr val="tx1">
                  <a:lumMod val="75000"/>
                  <a:lumOff val="25000"/>
                </a:schemeClr>
              </a:solidFill>
              <a:latin typeface="Raleway"/>
              <a:ea typeface="Times New Roman" panose="02020603050405020304" pitchFamily="18" charset="0"/>
              <a:cs typeface="Times New Roman" panose="02020603050405020304" pitchFamily="18" charset="0"/>
            </a:endParaRPr>
          </a:p>
          <a:p>
            <a:pPr marL="180000" indent="-180000" algn="just">
              <a:spcBef>
                <a:spcPts val="400"/>
              </a:spcBef>
              <a:buClr>
                <a:srgbClr val="3F3F3F">
                  <a:lumMod val="50000"/>
                </a:srgbClr>
              </a:buClr>
              <a:buSzPct val="100000"/>
              <a:buFont typeface="Wingdings" panose="05000000000000000000" pitchFamily="2" charset="2"/>
              <a:buChar char="§"/>
            </a:pPr>
            <a:r>
              <a:rPr lang="fr-FR" altLang="fr-FR" sz="1400" b="1" dirty="0">
                <a:solidFill>
                  <a:schemeClr val="tx1">
                    <a:lumMod val="75000"/>
                    <a:lumOff val="25000"/>
                  </a:schemeClr>
                </a:solidFill>
                <a:latin typeface="Raleway"/>
                <a:ea typeface="Times New Roman" panose="02020603050405020304" pitchFamily="18" charset="0"/>
                <a:cs typeface="Times New Roman" panose="02020603050405020304" pitchFamily="18" charset="0"/>
              </a:rPr>
              <a:t>Assaisonnez votre accueil </a:t>
            </a:r>
            <a:r>
              <a:rPr lang="fr-FR" altLang="fr-FR" sz="1400" dirty="0">
                <a:solidFill>
                  <a:schemeClr val="tx1">
                    <a:lumMod val="75000"/>
                    <a:lumOff val="25000"/>
                  </a:schemeClr>
                </a:solidFill>
                <a:latin typeface="Raleway"/>
                <a:ea typeface="Times New Roman" panose="02020603050405020304" pitchFamily="18" charset="0"/>
                <a:cs typeface="Times New Roman" panose="02020603050405020304" pitchFamily="18" charset="0"/>
              </a:rPr>
              <a:t>d’un sourire sincère, d’un mot de bienvenue chaleureux, d’une posture ouverte et d’un regard soutenu. Allez au-devant du </a:t>
            </a:r>
            <a:r>
              <a:rPr lang="fr-FR" altLang="fr-FR" sz="1400" dirty="0" smtClean="0">
                <a:solidFill>
                  <a:schemeClr val="tx1">
                    <a:lumMod val="75000"/>
                    <a:lumOff val="25000"/>
                  </a:schemeClr>
                </a:solidFill>
                <a:latin typeface="Raleway"/>
                <a:ea typeface="Times New Roman" panose="02020603050405020304" pitchFamily="18" charset="0"/>
                <a:cs typeface="Times New Roman" panose="02020603050405020304" pitchFamily="18" charset="0"/>
              </a:rPr>
              <a:t>Client </a:t>
            </a:r>
            <a:r>
              <a:rPr lang="fr-FR" altLang="fr-FR" sz="1400" dirty="0">
                <a:solidFill>
                  <a:schemeClr val="tx1">
                    <a:lumMod val="75000"/>
                    <a:lumOff val="25000"/>
                  </a:schemeClr>
                </a:solidFill>
                <a:latin typeface="Raleway"/>
                <a:ea typeface="Times New Roman" panose="02020603050405020304" pitchFamily="18" charset="0"/>
                <a:cs typeface="Times New Roman" panose="02020603050405020304" pitchFamily="18" charset="0"/>
              </a:rPr>
              <a:t>au sens propre comme au sens figuré (anticipation de ses attentes</a:t>
            </a:r>
            <a:r>
              <a:rPr lang="fr-FR" altLang="fr-FR" sz="1400" dirty="0" smtClean="0">
                <a:solidFill>
                  <a:schemeClr val="tx1">
                    <a:lumMod val="75000"/>
                    <a:lumOff val="25000"/>
                  </a:schemeClr>
                </a:solidFill>
                <a:latin typeface="Raleway"/>
                <a:ea typeface="Times New Roman" panose="02020603050405020304" pitchFamily="18" charset="0"/>
                <a:cs typeface="Times New Roman" panose="02020603050405020304" pitchFamily="18" charset="0"/>
              </a:rPr>
              <a:t>).</a:t>
            </a:r>
            <a:endParaRPr lang="fr-FR" altLang="fr-FR" sz="1400" dirty="0">
              <a:solidFill>
                <a:schemeClr val="tx1">
                  <a:lumMod val="75000"/>
                  <a:lumOff val="25000"/>
                </a:schemeClr>
              </a:solidFill>
              <a:latin typeface="Raleway"/>
              <a:ea typeface="Times New Roman" panose="02020603050405020304" pitchFamily="18" charset="0"/>
              <a:cs typeface="Times New Roman" panose="02020603050405020304" pitchFamily="18" charset="0"/>
            </a:endParaRPr>
          </a:p>
          <a:p>
            <a:pPr marL="180000" indent="-180000" algn="just">
              <a:spcBef>
                <a:spcPts val="400"/>
              </a:spcBef>
              <a:buClr>
                <a:srgbClr val="3F3F3F">
                  <a:lumMod val="50000"/>
                </a:srgbClr>
              </a:buClr>
              <a:buSzPct val="100000"/>
              <a:buFont typeface="Wingdings" panose="05000000000000000000" pitchFamily="2" charset="2"/>
              <a:buChar char="§"/>
            </a:pPr>
            <a:r>
              <a:rPr lang="fr-FR" altLang="fr-FR" sz="1400" dirty="0">
                <a:solidFill>
                  <a:schemeClr val="tx1">
                    <a:lumMod val="75000"/>
                    <a:lumOff val="25000"/>
                  </a:schemeClr>
                </a:solidFill>
                <a:latin typeface="Raleway"/>
                <a:ea typeface="Times New Roman" panose="02020603050405020304" pitchFamily="18" charset="0"/>
                <a:cs typeface="Times New Roman" panose="02020603050405020304" pitchFamily="18" charset="0"/>
              </a:rPr>
              <a:t>Faites fondre le </a:t>
            </a:r>
            <a:r>
              <a:rPr lang="fr-FR" altLang="fr-FR" sz="1400" dirty="0" smtClean="0">
                <a:solidFill>
                  <a:schemeClr val="tx1">
                    <a:lumMod val="75000"/>
                    <a:lumOff val="25000"/>
                  </a:schemeClr>
                </a:solidFill>
                <a:latin typeface="Raleway"/>
                <a:ea typeface="Times New Roman" panose="02020603050405020304" pitchFamily="18" charset="0"/>
                <a:cs typeface="Times New Roman" panose="02020603050405020304" pitchFamily="18" charset="0"/>
              </a:rPr>
              <a:t>Client </a:t>
            </a:r>
            <a:r>
              <a:rPr lang="fr-FR" altLang="fr-FR" sz="1400" dirty="0">
                <a:solidFill>
                  <a:schemeClr val="tx1">
                    <a:lumMod val="75000"/>
                    <a:lumOff val="25000"/>
                  </a:schemeClr>
                </a:solidFill>
                <a:latin typeface="Raleway"/>
                <a:ea typeface="Times New Roman" panose="02020603050405020304" pitchFamily="18" charset="0"/>
                <a:cs typeface="Times New Roman" panose="02020603050405020304" pitchFamily="18" charset="0"/>
              </a:rPr>
              <a:t>en </a:t>
            </a:r>
            <a:r>
              <a:rPr lang="fr-FR" altLang="fr-FR" sz="1400" b="1" dirty="0">
                <a:solidFill>
                  <a:schemeClr val="tx1">
                    <a:lumMod val="75000"/>
                    <a:lumOff val="25000"/>
                  </a:schemeClr>
                </a:solidFill>
                <a:latin typeface="Raleway"/>
                <a:ea typeface="Times New Roman" panose="02020603050405020304" pitchFamily="18" charset="0"/>
                <a:cs typeface="Times New Roman" panose="02020603050405020304" pitchFamily="18" charset="0"/>
              </a:rPr>
              <a:t>l’appelant par son nom</a:t>
            </a:r>
            <a:r>
              <a:rPr lang="fr-FR" altLang="fr-FR" sz="1400" dirty="0">
                <a:solidFill>
                  <a:schemeClr val="tx1">
                    <a:lumMod val="75000"/>
                    <a:lumOff val="25000"/>
                  </a:schemeClr>
                </a:solidFill>
                <a:latin typeface="Raleway"/>
                <a:ea typeface="Times New Roman" panose="02020603050405020304" pitchFamily="18" charset="0"/>
                <a:cs typeface="Times New Roman" panose="02020603050405020304" pitchFamily="18" charset="0"/>
              </a:rPr>
              <a:t>, dès lors que vous disposez de cette </a:t>
            </a:r>
            <a:r>
              <a:rPr lang="fr-FR" altLang="fr-FR" sz="1400" dirty="0" smtClean="0">
                <a:solidFill>
                  <a:schemeClr val="tx1">
                    <a:lumMod val="75000"/>
                    <a:lumOff val="25000"/>
                  </a:schemeClr>
                </a:solidFill>
                <a:latin typeface="Raleway"/>
                <a:ea typeface="Times New Roman" panose="02020603050405020304" pitchFamily="18" charset="0"/>
                <a:cs typeface="Times New Roman" panose="02020603050405020304" pitchFamily="18" charset="0"/>
              </a:rPr>
              <a:t>information.</a:t>
            </a:r>
            <a:endParaRPr lang="fr-FR" altLang="fr-FR" sz="1400" dirty="0">
              <a:solidFill>
                <a:schemeClr val="tx1">
                  <a:lumMod val="75000"/>
                  <a:lumOff val="25000"/>
                </a:schemeClr>
              </a:solidFill>
              <a:latin typeface="Raleway"/>
              <a:ea typeface="Times New Roman" panose="02020603050405020304" pitchFamily="18" charset="0"/>
              <a:cs typeface="Times New Roman" panose="02020603050405020304" pitchFamily="18" charset="0"/>
            </a:endParaRPr>
          </a:p>
          <a:p>
            <a:pPr marL="180000" indent="-180000" algn="just">
              <a:spcBef>
                <a:spcPts val="400"/>
              </a:spcBef>
              <a:buClr>
                <a:srgbClr val="3F3F3F">
                  <a:lumMod val="50000"/>
                </a:srgbClr>
              </a:buClr>
              <a:buSzPct val="100000"/>
              <a:buFont typeface="Wingdings" panose="05000000000000000000" pitchFamily="2" charset="2"/>
              <a:buChar char="§"/>
            </a:pPr>
            <a:r>
              <a:rPr lang="fr-FR" altLang="fr-FR" sz="1400" dirty="0">
                <a:solidFill>
                  <a:schemeClr val="tx1">
                    <a:lumMod val="75000"/>
                    <a:lumOff val="25000"/>
                  </a:schemeClr>
                </a:solidFill>
                <a:latin typeface="Raleway"/>
                <a:ea typeface="Times New Roman" panose="02020603050405020304" pitchFamily="18" charset="0"/>
                <a:cs typeface="Times New Roman" panose="02020603050405020304" pitchFamily="18" charset="0"/>
              </a:rPr>
              <a:t>Incorporez </a:t>
            </a:r>
            <a:r>
              <a:rPr lang="fr-FR" altLang="fr-FR" sz="1400" dirty="0" smtClean="0">
                <a:solidFill>
                  <a:schemeClr val="tx1">
                    <a:lumMod val="75000"/>
                    <a:lumOff val="25000"/>
                  </a:schemeClr>
                </a:solidFill>
                <a:latin typeface="Raleway"/>
                <a:ea typeface="Times New Roman" panose="02020603050405020304" pitchFamily="18" charset="0"/>
                <a:cs typeface="Times New Roman" panose="02020603050405020304" pitchFamily="18" charset="0"/>
              </a:rPr>
              <a:t>un maximum de </a:t>
            </a:r>
            <a:r>
              <a:rPr lang="fr-FR" altLang="fr-FR" sz="1400" b="1" dirty="0" smtClean="0">
                <a:solidFill>
                  <a:schemeClr val="tx1">
                    <a:lumMod val="75000"/>
                    <a:lumOff val="25000"/>
                  </a:schemeClr>
                </a:solidFill>
                <a:latin typeface="Raleway"/>
                <a:ea typeface="Times New Roman" panose="02020603050405020304" pitchFamily="18" charset="0"/>
                <a:cs typeface="Times New Roman" panose="02020603050405020304" pitchFamily="18" charset="0"/>
              </a:rPr>
              <a:t>signes </a:t>
            </a:r>
            <a:r>
              <a:rPr lang="fr-FR" altLang="fr-FR" sz="1400" b="1" dirty="0">
                <a:solidFill>
                  <a:schemeClr val="tx1">
                    <a:lumMod val="75000"/>
                    <a:lumOff val="25000"/>
                  </a:schemeClr>
                </a:solidFill>
                <a:latin typeface="Raleway"/>
                <a:ea typeface="Times New Roman" panose="02020603050405020304" pitchFamily="18" charset="0"/>
                <a:cs typeface="Times New Roman" panose="02020603050405020304" pitchFamily="18" charset="0"/>
              </a:rPr>
              <a:t>d’empathie </a:t>
            </a:r>
            <a:r>
              <a:rPr lang="fr-FR" altLang="fr-FR" sz="1400" dirty="0">
                <a:solidFill>
                  <a:schemeClr val="tx1">
                    <a:lumMod val="75000"/>
                    <a:lumOff val="25000"/>
                  </a:schemeClr>
                </a:solidFill>
                <a:latin typeface="Raleway"/>
                <a:ea typeface="Times New Roman" panose="02020603050405020304" pitchFamily="18" charset="0"/>
                <a:cs typeface="Times New Roman" panose="02020603050405020304" pitchFamily="18" charset="0"/>
              </a:rPr>
              <a:t>et de </a:t>
            </a:r>
            <a:r>
              <a:rPr lang="fr-FR" altLang="fr-FR" sz="1400" b="1" dirty="0">
                <a:solidFill>
                  <a:schemeClr val="tx1">
                    <a:lumMod val="75000"/>
                    <a:lumOff val="25000"/>
                  </a:schemeClr>
                </a:solidFill>
                <a:latin typeface="Raleway"/>
                <a:ea typeface="Times New Roman" panose="02020603050405020304" pitchFamily="18" charset="0"/>
                <a:cs typeface="Times New Roman" panose="02020603050405020304" pitchFamily="18" charset="0"/>
              </a:rPr>
              <a:t>reconnaissance</a:t>
            </a:r>
            <a:r>
              <a:rPr lang="fr-FR" altLang="fr-FR" sz="1400" dirty="0">
                <a:solidFill>
                  <a:schemeClr val="tx1">
                    <a:lumMod val="75000"/>
                    <a:lumOff val="25000"/>
                  </a:schemeClr>
                </a:solidFill>
                <a:latin typeface="Raleway"/>
                <a:ea typeface="Times New Roman" panose="02020603050405020304" pitchFamily="18" charset="0"/>
                <a:cs typeface="Times New Roman" panose="02020603050405020304" pitchFamily="18" charset="0"/>
              </a:rPr>
              <a:t> : ouvrez-lui la porte et proposez-lui de le libérer de sa veste…</a:t>
            </a:r>
          </a:p>
          <a:p>
            <a:pPr marL="180000" indent="-180000" algn="just">
              <a:spcBef>
                <a:spcPts val="400"/>
              </a:spcBef>
              <a:buClr>
                <a:srgbClr val="3F3F3F">
                  <a:lumMod val="50000"/>
                </a:srgbClr>
              </a:buClr>
              <a:buSzPct val="100000"/>
              <a:buFont typeface="Wingdings" panose="05000000000000000000" pitchFamily="2" charset="2"/>
              <a:buChar char="§"/>
            </a:pPr>
            <a:r>
              <a:rPr lang="fr-FR" altLang="fr-FR" sz="1400" dirty="0">
                <a:solidFill>
                  <a:schemeClr val="tx1">
                    <a:lumMod val="75000"/>
                    <a:lumOff val="25000"/>
                  </a:schemeClr>
                </a:solidFill>
                <a:latin typeface="Raleway"/>
                <a:ea typeface="Times New Roman" panose="02020603050405020304" pitchFamily="18" charset="0"/>
                <a:cs typeface="Times New Roman" panose="02020603050405020304" pitchFamily="18" charset="0"/>
              </a:rPr>
              <a:t>En cas de retard, </a:t>
            </a:r>
            <a:r>
              <a:rPr lang="fr-FR" altLang="fr-FR" sz="1400" b="1" dirty="0">
                <a:solidFill>
                  <a:schemeClr val="tx1">
                    <a:lumMod val="75000"/>
                    <a:lumOff val="25000"/>
                  </a:schemeClr>
                </a:solidFill>
                <a:latin typeface="Raleway"/>
                <a:ea typeface="Times New Roman" panose="02020603050405020304" pitchFamily="18" charset="0"/>
                <a:cs typeface="Times New Roman" panose="02020603050405020304" pitchFamily="18" charset="0"/>
              </a:rPr>
              <a:t>prévenez le </a:t>
            </a:r>
            <a:r>
              <a:rPr lang="fr-FR" altLang="fr-FR" sz="1400" b="1" dirty="0" smtClean="0">
                <a:solidFill>
                  <a:schemeClr val="tx1">
                    <a:lumMod val="75000"/>
                    <a:lumOff val="25000"/>
                  </a:schemeClr>
                </a:solidFill>
                <a:latin typeface="Raleway"/>
                <a:ea typeface="Times New Roman" panose="02020603050405020304" pitchFamily="18" charset="0"/>
                <a:cs typeface="Times New Roman" panose="02020603050405020304" pitchFamily="18" charset="0"/>
              </a:rPr>
              <a:t>Client </a:t>
            </a:r>
            <a:r>
              <a:rPr lang="fr-FR" altLang="fr-FR" sz="1400" dirty="0">
                <a:solidFill>
                  <a:schemeClr val="tx1">
                    <a:lumMod val="75000"/>
                    <a:lumOff val="25000"/>
                  </a:schemeClr>
                </a:solidFill>
                <a:latin typeface="Raleway"/>
                <a:ea typeface="Times New Roman" panose="02020603050405020304" pitchFamily="18" charset="0"/>
                <a:cs typeface="Times New Roman" panose="02020603050405020304" pitchFamily="18" charset="0"/>
              </a:rPr>
              <a:t>en </a:t>
            </a:r>
            <a:r>
              <a:rPr lang="fr-FR" altLang="fr-FR" sz="1400" dirty="0" smtClean="0">
                <a:solidFill>
                  <a:schemeClr val="tx1">
                    <a:lumMod val="75000"/>
                    <a:lumOff val="25000"/>
                  </a:schemeClr>
                </a:solidFill>
                <a:latin typeface="Raleway"/>
                <a:ea typeface="Times New Roman" panose="02020603050405020304" pitchFamily="18" charset="0"/>
                <a:cs typeface="Times New Roman" panose="02020603050405020304" pitchFamily="18" charset="0"/>
              </a:rPr>
              <a:t>le priant de bien vouloir vous excuser (vous-même </a:t>
            </a:r>
            <a:r>
              <a:rPr lang="fr-FR" altLang="fr-FR" sz="1400" dirty="0">
                <a:solidFill>
                  <a:schemeClr val="tx1">
                    <a:lumMod val="75000"/>
                    <a:lumOff val="25000"/>
                  </a:schemeClr>
                </a:solidFill>
                <a:latin typeface="Raleway"/>
                <a:ea typeface="Times New Roman" panose="02020603050405020304" pitchFamily="18" charset="0"/>
                <a:cs typeface="Times New Roman" panose="02020603050405020304" pitchFamily="18" charset="0"/>
              </a:rPr>
              <a:t>ou </a:t>
            </a:r>
            <a:r>
              <a:rPr lang="fr-FR" altLang="fr-FR" sz="1400" dirty="0" smtClean="0">
                <a:solidFill>
                  <a:schemeClr val="tx1">
                    <a:lumMod val="75000"/>
                    <a:lumOff val="25000"/>
                  </a:schemeClr>
                </a:solidFill>
                <a:latin typeface="Raleway"/>
                <a:ea typeface="Times New Roman" panose="02020603050405020304" pitchFamily="18" charset="0"/>
                <a:cs typeface="Times New Roman" panose="02020603050405020304" pitchFamily="18" charset="0"/>
              </a:rPr>
              <a:t>par l’intermédiaire d’un </a:t>
            </a:r>
            <a:r>
              <a:rPr lang="fr-FR" altLang="fr-FR" sz="1400" dirty="0">
                <a:solidFill>
                  <a:schemeClr val="tx1">
                    <a:lumMod val="75000"/>
                    <a:lumOff val="25000"/>
                  </a:schemeClr>
                </a:solidFill>
                <a:latin typeface="Raleway"/>
                <a:ea typeface="Times New Roman" panose="02020603050405020304" pitchFamily="18" charset="0"/>
                <a:cs typeface="Times New Roman" panose="02020603050405020304" pitchFamily="18" charset="0"/>
              </a:rPr>
              <a:t>autre conseiller</a:t>
            </a:r>
            <a:r>
              <a:rPr lang="fr-FR" altLang="fr-FR" sz="1400" dirty="0" smtClean="0">
                <a:solidFill>
                  <a:schemeClr val="tx1">
                    <a:lumMod val="75000"/>
                    <a:lumOff val="25000"/>
                  </a:schemeClr>
                </a:solidFill>
                <a:latin typeface="Raleway"/>
                <a:ea typeface="Times New Roman" panose="02020603050405020304" pitchFamily="18" charset="0"/>
                <a:cs typeface="Times New Roman" panose="02020603050405020304" pitchFamily="18" charset="0"/>
              </a:rPr>
              <a:t>).</a:t>
            </a:r>
            <a:endParaRPr lang="fr-FR" altLang="fr-FR" sz="1400" dirty="0">
              <a:solidFill>
                <a:schemeClr val="tx1">
                  <a:lumMod val="75000"/>
                  <a:lumOff val="25000"/>
                </a:schemeClr>
              </a:solidFill>
              <a:latin typeface="Raleway"/>
              <a:ea typeface="Times New Roman" panose="02020603050405020304" pitchFamily="18" charset="0"/>
              <a:cs typeface="Times New Roman" panose="02020603050405020304" pitchFamily="18" charset="0"/>
            </a:endParaRPr>
          </a:p>
          <a:p>
            <a:pPr marL="180000" indent="-180000" algn="just">
              <a:spcBef>
                <a:spcPts val="400"/>
              </a:spcBef>
              <a:buClr>
                <a:srgbClr val="3F3F3F">
                  <a:lumMod val="50000"/>
                </a:srgbClr>
              </a:buClr>
              <a:buSzPct val="100000"/>
              <a:buFont typeface="Wingdings" panose="05000000000000000000" pitchFamily="2" charset="2"/>
              <a:buChar char="§"/>
            </a:pPr>
            <a:r>
              <a:rPr lang="fr-FR" altLang="fr-FR" sz="1400" dirty="0">
                <a:solidFill>
                  <a:schemeClr val="tx1">
                    <a:lumMod val="75000"/>
                    <a:lumOff val="25000"/>
                  </a:schemeClr>
                </a:solidFill>
                <a:latin typeface="Raleway"/>
                <a:ea typeface="Times New Roman" panose="02020603050405020304" pitchFamily="18" charset="0"/>
                <a:cs typeface="Times New Roman" panose="02020603050405020304" pitchFamily="18" charset="0"/>
              </a:rPr>
              <a:t>Lui proposer un </a:t>
            </a:r>
            <a:r>
              <a:rPr lang="fr-FR" altLang="fr-FR" sz="1400" b="1" dirty="0" smtClean="0">
                <a:solidFill>
                  <a:schemeClr val="tx1">
                    <a:lumMod val="75000"/>
                    <a:lumOff val="25000"/>
                  </a:schemeClr>
                </a:solidFill>
                <a:latin typeface="Raleway"/>
                <a:ea typeface="Times New Roman" panose="02020603050405020304" pitchFamily="18" charset="0"/>
                <a:cs typeface="Times New Roman" panose="02020603050405020304" pitchFamily="18" charset="0"/>
              </a:rPr>
              <a:t>café</a:t>
            </a:r>
            <a:r>
              <a:rPr lang="fr-FR" altLang="fr-FR" sz="1400" dirty="0" smtClean="0">
                <a:solidFill>
                  <a:schemeClr val="tx1">
                    <a:lumMod val="75000"/>
                    <a:lumOff val="25000"/>
                  </a:schemeClr>
                </a:solidFill>
                <a:latin typeface="Raleway"/>
                <a:ea typeface="Times New Roman" panose="02020603050405020304" pitchFamily="18" charset="0"/>
                <a:cs typeface="Times New Roman" panose="02020603050405020304" pitchFamily="18" charset="0"/>
              </a:rPr>
              <a:t> </a:t>
            </a:r>
            <a:r>
              <a:rPr lang="fr-FR" altLang="fr-FR" sz="1400" dirty="0">
                <a:solidFill>
                  <a:schemeClr val="tx1">
                    <a:lumMod val="75000"/>
                    <a:lumOff val="25000"/>
                  </a:schemeClr>
                </a:solidFill>
                <a:latin typeface="Raleway"/>
                <a:ea typeface="Times New Roman" panose="02020603050405020304" pitchFamily="18" charset="0"/>
                <a:cs typeface="Times New Roman" panose="02020603050405020304" pitchFamily="18" charset="0"/>
              </a:rPr>
              <a:t>ou un </a:t>
            </a:r>
            <a:r>
              <a:rPr lang="fr-FR" altLang="fr-FR" sz="1400" b="1" dirty="0">
                <a:solidFill>
                  <a:schemeClr val="tx1">
                    <a:lumMod val="75000"/>
                    <a:lumOff val="25000"/>
                  </a:schemeClr>
                </a:solidFill>
                <a:latin typeface="Raleway"/>
                <a:ea typeface="Times New Roman" panose="02020603050405020304" pitchFamily="18" charset="0"/>
                <a:cs typeface="Times New Roman" panose="02020603050405020304" pitchFamily="18" charset="0"/>
              </a:rPr>
              <a:t>verre </a:t>
            </a:r>
            <a:r>
              <a:rPr lang="fr-FR" altLang="fr-FR" sz="1400" b="1" dirty="0" smtClean="0">
                <a:solidFill>
                  <a:schemeClr val="tx1">
                    <a:lumMod val="75000"/>
                    <a:lumOff val="25000"/>
                  </a:schemeClr>
                </a:solidFill>
                <a:latin typeface="Raleway"/>
                <a:ea typeface="Times New Roman" panose="02020603050405020304" pitchFamily="18" charset="0"/>
                <a:cs typeface="Times New Roman" panose="02020603050405020304" pitchFamily="18" charset="0"/>
              </a:rPr>
              <a:t>d’eau</a:t>
            </a:r>
            <a:r>
              <a:rPr lang="fr-FR" altLang="fr-FR" sz="1400" dirty="0" smtClean="0">
                <a:solidFill>
                  <a:schemeClr val="tx1">
                    <a:lumMod val="75000"/>
                    <a:lumOff val="25000"/>
                  </a:schemeClr>
                </a:solidFill>
                <a:latin typeface="Raleway"/>
                <a:ea typeface="Times New Roman" panose="02020603050405020304" pitchFamily="18" charset="0"/>
                <a:cs typeface="Times New Roman" panose="02020603050405020304" pitchFamily="18" charset="0"/>
              </a:rPr>
              <a:t>.</a:t>
            </a:r>
          </a:p>
          <a:p>
            <a:pPr marL="180000" indent="-180000" algn="just">
              <a:spcBef>
                <a:spcPts val="400"/>
              </a:spcBef>
              <a:buClr>
                <a:srgbClr val="3F3F3F">
                  <a:lumMod val="50000"/>
                </a:srgbClr>
              </a:buClr>
              <a:buSzPct val="100000"/>
              <a:buFont typeface="Wingdings" panose="05000000000000000000" pitchFamily="2" charset="2"/>
              <a:buChar char="§"/>
            </a:pPr>
            <a:r>
              <a:rPr lang="fr-FR" altLang="fr-FR" sz="1400" b="1" dirty="0" smtClean="0">
                <a:solidFill>
                  <a:schemeClr val="tx1">
                    <a:lumMod val="75000"/>
                    <a:lumOff val="25000"/>
                  </a:schemeClr>
                </a:solidFill>
                <a:latin typeface="Raleway"/>
                <a:ea typeface="Times New Roman" panose="02020603050405020304" pitchFamily="18" charset="0"/>
                <a:cs typeface="Times New Roman" panose="02020603050405020304" pitchFamily="18" charset="0"/>
              </a:rPr>
              <a:t>En </a:t>
            </a:r>
            <a:r>
              <a:rPr lang="fr-FR" altLang="fr-FR" sz="1400" b="1" dirty="0">
                <a:solidFill>
                  <a:schemeClr val="tx1">
                    <a:lumMod val="75000"/>
                    <a:lumOff val="25000"/>
                  </a:schemeClr>
                </a:solidFill>
                <a:latin typeface="Raleway"/>
                <a:ea typeface="Times New Roman" panose="02020603050405020304" pitchFamily="18" charset="0"/>
                <a:cs typeface="Times New Roman" panose="02020603050405020304" pitchFamily="18" charset="0"/>
              </a:rPr>
              <a:t>cas d’interruption – par téléphone par exemple </a:t>
            </a:r>
            <a:r>
              <a:rPr lang="fr-FR" altLang="fr-FR" sz="1400" b="1" dirty="0" smtClean="0">
                <a:solidFill>
                  <a:schemeClr val="tx1">
                    <a:lumMod val="75000"/>
                    <a:lumOff val="25000"/>
                  </a:schemeClr>
                </a:solidFill>
                <a:latin typeface="Raleway"/>
                <a:ea typeface="Times New Roman" panose="02020603050405020304" pitchFamily="18" charset="0"/>
                <a:cs typeface="Times New Roman" panose="02020603050405020304" pitchFamily="18" charset="0"/>
              </a:rPr>
              <a:t>–</a:t>
            </a:r>
            <a:r>
              <a:rPr lang="fr-FR" altLang="fr-FR" sz="1400" dirty="0" smtClean="0">
                <a:solidFill>
                  <a:schemeClr val="tx1">
                    <a:lumMod val="75000"/>
                    <a:lumOff val="25000"/>
                  </a:schemeClr>
                </a:solidFill>
                <a:latin typeface="Raleway"/>
                <a:ea typeface="Times New Roman" panose="02020603050405020304" pitchFamily="18" charset="0"/>
                <a:cs typeface="Times New Roman" panose="02020603050405020304" pitchFamily="18" charset="0"/>
              </a:rPr>
              <a:t> </a:t>
            </a:r>
            <a:r>
              <a:rPr lang="fr-FR" altLang="fr-FR" sz="1400" dirty="0">
                <a:solidFill>
                  <a:schemeClr val="tx1">
                    <a:lumMod val="75000"/>
                    <a:lumOff val="25000"/>
                  </a:schemeClr>
                </a:solidFill>
                <a:latin typeface="Raleway"/>
                <a:ea typeface="Times New Roman" panose="02020603050405020304" pitchFamily="18" charset="0"/>
                <a:cs typeface="Times New Roman" panose="02020603050405020304" pitchFamily="18" charset="0"/>
              </a:rPr>
              <a:t>Présentez vos excuses au Client avec lequel vous échangez. Puis, saluez avec enthousiasme le second avant de l’inviter à patienter. Remerciez le premier Client d’avoir attendu et, une fois la conversation terminée, montrez-vous pleinement disponible auprès du second après l’avoir remercié de sa patience</a:t>
            </a:r>
            <a:r>
              <a:rPr lang="fr-FR" altLang="fr-FR" sz="1400" dirty="0" smtClean="0">
                <a:solidFill>
                  <a:schemeClr val="tx1">
                    <a:lumMod val="75000"/>
                    <a:lumOff val="25000"/>
                  </a:schemeClr>
                </a:solidFill>
                <a:latin typeface="Raleway"/>
                <a:ea typeface="Times New Roman" panose="02020603050405020304" pitchFamily="18" charset="0"/>
                <a:cs typeface="Times New Roman" panose="02020603050405020304" pitchFamily="18" charset="0"/>
              </a:rPr>
              <a:t>.</a:t>
            </a:r>
            <a:endParaRPr lang="fr-FR" altLang="fr-FR" sz="1400" dirty="0">
              <a:solidFill>
                <a:schemeClr val="tx1">
                  <a:lumMod val="75000"/>
                  <a:lumOff val="25000"/>
                </a:schemeClr>
              </a:solidFill>
              <a:latin typeface="Raleway"/>
              <a:ea typeface="Times New Roman" panose="02020603050405020304" pitchFamily="18" charset="0"/>
              <a:cs typeface="Times New Roman" panose="02020603050405020304" pitchFamily="18" charset="0"/>
            </a:endParaRPr>
          </a:p>
        </p:txBody>
      </p:sp>
      <p:sp>
        <p:nvSpPr>
          <p:cNvPr id="191" name="Rectangle 190"/>
          <p:cNvSpPr/>
          <p:nvPr/>
        </p:nvSpPr>
        <p:spPr>
          <a:xfrm>
            <a:off x="130197" y="4662641"/>
            <a:ext cx="2669740" cy="1384995"/>
          </a:xfrm>
          <a:prstGeom prst="rect">
            <a:avLst/>
          </a:prstGeom>
        </p:spPr>
        <p:txBody>
          <a:bodyPr wrap="square">
            <a:spAutoFit/>
          </a:bodyPr>
          <a:lstStyle/>
          <a:p>
            <a:pPr marL="180000" indent="-180000">
              <a:buSzPct val="75000"/>
              <a:buFont typeface="Wingdings" panose="05000000000000000000" pitchFamily="2" charset="2"/>
              <a:buChar char="§"/>
            </a:pPr>
            <a:r>
              <a:rPr lang="fr-FR" sz="1400" dirty="0">
                <a:solidFill>
                  <a:prstClr val="white"/>
                </a:solidFill>
                <a:latin typeface="Raleway"/>
                <a:ea typeface="Times New Roman" panose="02020603050405020304" pitchFamily="18" charset="0"/>
                <a:cs typeface="Times New Roman" panose="02020603050405020304" pitchFamily="18" charset="0"/>
              </a:rPr>
              <a:t>Environnement de travail propre et rangé : </a:t>
            </a:r>
            <a:r>
              <a:rPr lang="fr-FR" sz="1400" dirty="0" smtClean="0">
                <a:solidFill>
                  <a:prstClr val="white"/>
                </a:solidFill>
                <a:latin typeface="Raleway"/>
                <a:ea typeface="Times New Roman" panose="02020603050405020304" pitchFamily="18" charset="0"/>
                <a:cs typeface="Times New Roman" panose="02020603050405020304" pitchFamily="18" charset="0"/>
              </a:rPr>
              <a:t/>
            </a:r>
            <a:br>
              <a:rPr lang="fr-FR" sz="1400" dirty="0" smtClean="0">
                <a:solidFill>
                  <a:prstClr val="white"/>
                </a:solidFill>
                <a:latin typeface="Raleway"/>
                <a:ea typeface="Times New Roman" panose="02020603050405020304" pitchFamily="18" charset="0"/>
                <a:cs typeface="Times New Roman" panose="02020603050405020304" pitchFamily="18" charset="0"/>
              </a:rPr>
            </a:br>
            <a:r>
              <a:rPr lang="fr-FR" sz="1400" dirty="0">
                <a:solidFill>
                  <a:prstClr val="white"/>
                </a:solidFill>
                <a:latin typeface="Raleway"/>
                <a:ea typeface="Times New Roman" panose="02020603050405020304" pitchFamily="18" charset="0"/>
                <a:cs typeface="Times New Roman" panose="02020603050405020304" pitchFamily="18" charset="0"/>
              </a:rPr>
              <a:t>table débarrassée, </a:t>
            </a:r>
            <a:br>
              <a:rPr lang="fr-FR" sz="1400" dirty="0">
                <a:solidFill>
                  <a:prstClr val="white"/>
                </a:solidFill>
                <a:latin typeface="Raleway"/>
                <a:ea typeface="Times New Roman" panose="02020603050405020304" pitchFamily="18" charset="0"/>
                <a:cs typeface="Times New Roman" panose="02020603050405020304" pitchFamily="18" charset="0"/>
              </a:rPr>
            </a:br>
            <a:r>
              <a:rPr lang="fr-FR" sz="1400" dirty="0">
                <a:solidFill>
                  <a:prstClr val="white"/>
                </a:solidFill>
                <a:latin typeface="Raleway"/>
                <a:ea typeface="Times New Roman" panose="02020603050405020304" pitchFamily="18" charset="0"/>
                <a:cs typeface="Times New Roman" panose="02020603050405020304" pitchFamily="18" charset="0"/>
              </a:rPr>
              <a:t>supports de communication mis en valeur </a:t>
            </a:r>
          </a:p>
        </p:txBody>
      </p:sp>
      <p:sp>
        <p:nvSpPr>
          <p:cNvPr id="192" name="ZoneTexte 191"/>
          <p:cNvSpPr txBox="1"/>
          <p:nvPr/>
        </p:nvSpPr>
        <p:spPr>
          <a:xfrm>
            <a:off x="137616" y="2263295"/>
            <a:ext cx="1359668" cy="307777"/>
          </a:xfrm>
          <a:prstGeom prst="rect">
            <a:avLst/>
          </a:prstGeom>
          <a:noFill/>
        </p:spPr>
        <p:txBody>
          <a:bodyPr wrap="none" rtlCol="0">
            <a:spAutoFit/>
          </a:bodyPr>
          <a:lstStyle/>
          <a:p>
            <a:r>
              <a:rPr lang="fr-FR" sz="1400" b="1" dirty="0" smtClean="0">
                <a:solidFill>
                  <a:prstClr val="white"/>
                </a:solidFill>
                <a:latin typeface="Raleway"/>
              </a:rPr>
              <a:t>INGRÉDIENTS</a:t>
            </a:r>
          </a:p>
        </p:txBody>
      </p:sp>
      <p:sp>
        <p:nvSpPr>
          <p:cNvPr id="193" name="ZoneTexte 192"/>
          <p:cNvSpPr txBox="1"/>
          <p:nvPr/>
        </p:nvSpPr>
        <p:spPr>
          <a:xfrm>
            <a:off x="3213225" y="2263295"/>
            <a:ext cx="1338828" cy="307777"/>
          </a:xfrm>
          <a:prstGeom prst="rect">
            <a:avLst/>
          </a:prstGeom>
          <a:noFill/>
        </p:spPr>
        <p:txBody>
          <a:bodyPr wrap="none" rtlCol="0">
            <a:spAutoFit/>
          </a:bodyPr>
          <a:lstStyle/>
          <a:p>
            <a:r>
              <a:rPr lang="fr-FR" sz="1400" b="1" dirty="0" smtClean="0">
                <a:solidFill>
                  <a:schemeClr val="tx1">
                    <a:lumMod val="75000"/>
                    <a:lumOff val="25000"/>
                  </a:schemeClr>
                </a:solidFill>
                <a:latin typeface="Raleway"/>
              </a:rPr>
              <a:t>RÉALISATION</a:t>
            </a:r>
          </a:p>
        </p:txBody>
      </p:sp>
      <p:sp>
        <p:nvSpPr>
          <p:cNvPr id="194" name="ZoneTexte 193"/>
          <p:cNvSpPr txBox="1"/>
          <p:nvPr/>
        </p:nvSpPr>
        <p:spPr>
          <a:xfrm>
            <a:off x="137616" y="4334551"/>
            <a:ext cx="1268296" cy="307777"/>
          </a:xfrm>
          <a:prstGeom prst="rect">
            <a:avLst/>
          </a:prstGeom>
          <a:noFill/>
        </p:spPr>
        <p:txBody>
          <a:bodyPr wrap="none" rtlCol="0">
            <a:spAutoFit/>
          </a:bodyPr>
          <a:lstStyle/>
          <a:p>
            <a:r>
              <a:rPr lang="fr-FR" sz="1400" b="1" dirty="0" smtClean="0">
                <a:solidFill>
                  <a:prstClr val="white"/>
                </a:solidFill>
                <a:latin typeface="Raleway"/>
              </a:rPr>
              <a:t>USTENSILES</a:t>
            </a:r>
          </a:p>
        </p:txBody>
      </p:sp>
      <p:sp>
        <p:nvSpPr>
          <p:cNvPr id="195" name="Espace réservé du texte 1"/>
          <p:cNvSpPr txBox="1">
            <a:spLocks/>
          </p:cNvSpPr>
          <p:nvPr/>
        </p:nvSpPr>
        <p:spPr>
          <a:xfrm>
            <a:off x="3223050" y="1563324"/>
            <a:ext cx="2510971" cy="359505"/>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1400" spc="150" dirty="0">
                <a:solidFill>
                  <a:schemeClr val="tx1">
                    <a:lumMod val="75000"/>
                    <a:lumOff val="25000"/>
                  </a:schemeClr>
                </a:solidFill>
                <a:latin typeface="Raleway"/>
              </a:rPr>
              <a:t>AUX PETITS OIGNONS</a:t>
            </a:r>
          </a:p>
        </p:txBody>
      </p:sp>
      <p:pic>
        <p:nvPicPr>
          <p:cNvPr id="196" name="Image 195"/>
          <p:cNvPicPr>
            <a:picLocks noChangeAspect="1"/>
          </p:cNvPicPr>
          <p:nvPr/>
        </p:nvPicPr>
        <p:blipFill>
          <a:blip r:embed="rId2"/>
          <a:stretch>
            <a:fillRect/>
          </a:stretch>
        </p:blipFill>
        <p:spPr>
          <a:xfrm>
            <a:off x="2560734" y="62506"/>
            <a:ext cx="3777545" cy="2268000"/>
          </a:xfrm>
          <a:prstGeom prst="rect">
            <a:avLst/>
          </a:prstGeom>
        </p:spPr>
      </p:pic>
      <p:grpSp>
        <p:nvGrpSpPr>
          <p:cNvPr id="197" name="Groupe 196"/>
          <p:cNvGrpSpPr/>
          <p:nvPr/>
        </p:nvGrpSpPr>
        <p:grpSpPr>
          <a:xfrm>
            <a:off x="703259" y="136120"/>
            <a:ext cx="1253217" cy="1912649"/>
            <a:chOff x="771764" y="249155"/>
            <a:chExt cx="1159546" cy="1769689"/>
          </a:xfrm>
        </p:grpSpPr>
        <p:grpSp>
          <p:nvGrpSpPr>
            <p:cNvPr id="198" name="Groupe 197"/>
            <p:cNvGrpSpPr/>
            <p:nvPr/>
          </p:nvGrpSpPr>
          <p:grpSpPr>
            <a:xfrm>
              <a:off x="1566730" y="560526"/>
              <a:ext cx="364580" cy="1458318"/>
              <a:chOff x="4654550" y="2236788"/>
              <a:chExt cx="168275" cy="673100"/>
            </a:xfrm>
          </p:grpSpPr>
          <p:sp>
            <p:nvSpPr>
              <p:cNvPr id="229" name="Line 32"/>
              <p:cNvSpPr>
                <a:spLocks noChangeShapeType="1"/>
              </p:cNvSpPr>
              <p:nvPr/>
            </p:nvSpPr>
            <p:spPr bwMode="auto">
              <a:xfrm flipH="1">
                <a:off x="4654550" y="2909888"/>
                <a:ext cx="152400" cy="0"/>
              </a:xfrm>
              <a:prstGeom prst="line">
                <a:avLst/>
              </a:prstGeom>
              <a:noFill/>
              <a:ln w="9525" cap="rnd">
                <a:solidFill>
                  <a:sysClr val="window" lastClr="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srgbClr val="3F3F3F"/>
                  </a:solidFill>
                  <a:effectLst/>
                  <a:uLnTx/>
                  <a:uFillTx/>
                  <a:latin typeface="Raleway"/>
                </a:endParaRPr>
              </a:p>
            </p:txBody>
          </p:sp>
          <p:sp>
            <p:nvSpPr>
              <p:cNvPr id="230" name="Freeform 33"/>
              <p:cNvSpPr>
                <a:spLocks/>
              </p:cNvSpPr>
              <p:nvPr/>
            </p:nvSpPr>
            <p:spPr bwMode="auto">
              <a:xfrm>
                <a:off x="4670425" y="2533651"/>
                <a:ext cx="55563" cy="92075"/>
              </a:xfrm>
              <a:custGeom>
                <a:avLst/>
                <a:gdLst>
                  <a:gd name="T0" fmla="*/ 27 w 35"/>
                  <a:gd name="T1" fmla="*/ 0 h 58"/>
                  <a:gd name="T2" fmla="*/ 0 w 35"/>
                  <a:gd name="T3" fmla="*/ 0 h 58"/>
                  <a:gd name="T4" fmla="*/ 0 w 35"/>
                  <a:gd name="T5" fmla="*/ 58 h 58"/>
                  <a:gd name="T6" fmla="*/ 35 w 35"/>
                  <a:gd name="T7" fmla="*/ 58 h 58"/>
                </a:gdLst>
                <a:ahLst/>
                <a:cxnLst>
                  <a:cxn ang="0">
                    <a:pos x="T0" y="T1"/>
                  </a:cxn>
                  <a:cxn ang="0">
                    <a:pos x="T2" y="T3"/>
                  </a:cxn>
                  <a:cxn ang="0">
                    <a:pos x="T4" y="T5"/>
                  </a:cxn>
                  <a:cxn ang="0">
                    <a:pos x="T6" y="T7"/>
                  </a:cxn>
                </a:cxnLst>
                <a:rect l="0" t="0" r="r" b="b"/>
                <a:pathLst>
                  <a:path w="35" h="58">
                    <a:moveTo>
                      <a:pt x="27" y="0"/>
                    </a:moveTo>
                    <a:lnTo>
                      <a:pt x="0" y="0"/>
                    </a:lnTo>
                    <a:lnTo>
                      <a:pt x="0" y="58"/>
                    </a:lnTo>
                    <a:lnTo>
                      <a:pt x="35" y="58"/>
                    </a:lnTo>
                  </a:path>
                </a:pathLst>
              </a:custGeom>
              <a:noFill/>
              <a:ln w="9525" cap="rnd">
                <a:solidFill>
                  <a:sysClr val="window" lastClr="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srgbClr val="3F3F3F"/>
                  </a:solidFill>
                  <a:effectLst/>
                  <a:uLnTx/>
                  <a:uFillTx/>
                  <a:latin typeface="Raleway"/>
                </a:endParaRPr>
              </a:p>
            </p:txBody>
          </p:sp>
          <p:sp>
            <p:nvSpPr>
              <p:cNvPr id="231" name="Freeform 34"/>
              <p:cNvSpPr>
                <a:spLocks/>
              </p:cNvSpPr>
              <p:nvPr/>
            </p:nvSpPr>
            <p:spPr bwMode="auto">
              <a:xfrm>
                <a:off x="4745038" y="2533651"/>
                <a:ext cx="25400" cy="95250"/>
              </a:xfrm>
              <a:custGeom>
                <a:avLst/>
                <a:gdLst>
                  <a:gd name="T0" fmla="*/ 2 w 16"/>
                  <a:gd name="T1" fmla="*/ 60 h 60"/>
                  <a:gd name="T2" fmla="*/ 16 w 16"/>
                  <a:gd name="T3" fmla="*/ 60 h 60"/>
                  <a:gd name="T4" fmla="*/ 16 w 16"/>
                  <a:gd name="T5" fmla="*/ 0 h 60"/>
                  <a:gd name="T6" fmla="*/ 0 w 16"/>
                  <a:gd name="T7" fmla="*/ 0 h 60"/>
                </a:gdLst>
                <a:ahLst/>
                <a:cxnLst>
                  <a:cxn ang="0">
                    <a:pos x="T0" y="T1"/>
                  </a:cxn>
                  <a:cxn ang="0">
                    <a:pos x="T2" y="T3"/>
                  </a:cxn>
                  <a:cxn ang="0">
                    <a:pos x="T4" y="T5"/>
                  </a:cxn>
                  <a:cxn ang="0">
                    <a:pos x="T6" y="T7"/>
                  </a:cxn>
                </a:cxnLst>
                <a:rect l="0" t="0" r="r" b="b"/>
                <a:pathLst>
                  <a:path w="16" h="60">
                    <a:moveTo>
                      <a:pt x="2" y="60"/>
                    </a:moveTo>
                    <a:lnTo>
                      <a:pt x="16" y="60"/>
                    </a:lnTo>
                    <a:lnTo>
                      <a:pt x="16" y="0"/>
                    </a:lnTo>
                    <a:lnTo>
                      <a:pt x="0" y="0"/>
                    </a:lnTo>
                  </a:path>
                </a:pathLst>
              </a:custGeom>
              <a:noFill/>
              <a:ln w="9525" cap="rnd">
                <a:solidFill>
                  <a:sysClr val="window" lastClr="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srgbClr val="3F3F3F"/>
                  </a:solidFill>
                  <a:effectLst/>
                  <a:uLnTx/>
                  <a:uFillTx/>
                  <a:latin typeface="Raleway"/>
                </a:endParaRPr>
              </a:p>
            </p:txBody>
          </p:sp>
          <p:sp>
            <p:nvSpPr>
              <p:cNvPr id="232" name="Freeform 36"/>
              <p:cNvSpPr>
                <a:spLocks/>
              </p:cNvSpPr>
              <p:nvPr/>
            </p:nvSpPr>
            <p:spPr bwMode="auto">
              <a:xfrm>
                <a:off x="4676775" y="2371726"/>
                <a:ext cx="15875" cy="6350"/>
              </a:xfrm>
              <a:custGeom>
                <a:avLst/>
                <a:gdLst>
                  <a:gd name="T0" fmla="*/ 5 w 5"/>
                  <a:gd name="T1" fmla="*/ 0 h 2"/>
                  <a:gd name="T2" fmla="*/ 3 w 5"/>
                  <a:gd name="T3" fmla="*/ 2 h 2"/>
                  <a:gd name="T4" fmla="*/ 0 w 5"/>
                  <a:gd name="T5" fmla="*/ 0 h 2"/>
                </a:gdLst>
                <a:ahLst/>
                <a:cxnLst>
                  <a:cxn ang="0">
                    <a:pos x="T0" y="T1"/>
                  </a:cxn>
                  <a:cxn ang="0">
                    <a:pos x="T2" y="T3"/>
                  </a:cxn>
                  <a:cxn ang="0">
                    <a:pos x="T4" y="T5"/>
                  </a:cxn>
                </a:cxnLst>
                <a:rect l="0" t="0" r="r" b="b"/>
                <a:pathLst>
                  <a:path w="5" h="2">
                    <a:moveTo>
                      <a:pt x="5" y="0"/>
                    </a:moveTo>
                    <a:cubicBezTo>
                      <a:pt x="5" y="1"/>
                      <a:pt x="4" y="2"/>
                      <a:pt x="3" y="2"/>
                    </a:cubicBezTo>
                    <a:cubicBezTo>
                      <a:pt x="1" y="2"/>
                      <a:pt x="1" y="1"/>
                      <a:pt x="0" y="0"/>
                    </a:cubicBezTo>
                  </a:path>
                </a:pathLst>
              </a:custGeom>
              <a:noFill/>
              <a:ln w="9525" cap="rnd">
                <a:solidFill>
                  <a:sysClr val="window" lastClr="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srgbClr val="3F3F3F"/>
                  </a:solidFill>
                  <a:effectLst/>
                  <a:uLnTx/>
                  <a:uFillTx/>
                  <a:latin typeface="Raleway"/>
                </a:endParaRPr>
              </a:p>
            </p:txBody>
          </p:sp>
          <p:sp>
            <p:nvSpPr>
              <p:cNvPr id="233" name="Freeform 37"/>
              <p:cNvSpPr>
                <a:spLocks/>
              </p:cNvSpPr>
              <p:nvPr/>
            </p:nvSpPr>
            <p:spPr bwMode="auto">
              <a:xfrm>
                <a:off x="4670425" y="2343151"/>
                <a:ext cx="100013" cy="57150"/>
              </a:xfrm>
              <a:custGeom>
                <a:avLst/>
                <a:gdLst>
                  <a:gd name="T0" fmla="*/ 31 w 31"/>
                  <a:gd name="T1" fmla="*/ 0 h 18"/>
                  <a:gd name="T2" fmla="*/ 15 w 31"/>
                  <a:gd name="T3" fmla="*/ 18 h 18"/>
                  <a:gd name="T4" fmla="*/ 0 w 31"/>
                  <a:gd name="T5" fmla="*/ 0 h 18"/>
                </a:gdLst>
                <a:ahLst/>
                <a:cxnLst>
                  <a:cxn ang="0">
                    <a:pos x="T0" y="T1"/>
                  </a:cxn>
                  <a:cxn ang="0">
                    <a:pos x="T2" y="T3"/>
                  </a:cxn>
                  <a:cxn ang="0">
                    <a:pos x="T4" y="T5"/>
                  </a:cxn>
                </a:cxnLst>
                <a:rect l="0" t="0" r="r" b="b"/>
                <a:pathLst>
                  <a:path w="31" h="18">
                    <a:moveTo>
                      <a:pt x="31" y="0"/>
                    </a:moveTo>
                    <a:cubicBezTo>
                      <a:pt x="31" y="10"/>
                      <a:pt x="24" y="18"/>
                      <a:pt x="15" y="18"/>
                    </a:cubicBezTo>
                    <a:cubicBezTo>
                      <a:pt x="7" y="18"/>
                      <a:pt x="0" y="10"/>
                      <a:pt x="0" y="0"/>
                    </a:cubicBezTo>
                  </a:path>
                </a:pathLst>
              </a:custGeom>
              <a:noFill/>
              <a:ln w="9525" cap="rnd">
                <a:solidFill>
                  <a:sysClr val="window" lastClr="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srgbClr val="3F3F3F"/>
                  </a:solidFill>
                  <a:effectLst/>
                  <a:uLnTx/>
                  <a:uFillTx/>
                  <a:latin typeface="Raleway"/>
                </a:endParaRPr>
              </a:p>
            </p:txBody>
          </p:sp>
          <p:sp>
            <p:nvSpPr>
              <p:cNvPr id="234" name="Freeform 38"/>
              <p:cNvSpPr>
                <a:spLocks/>
              </p:cNvSpPr>
              <p:nvPr/>
            </p:nvSpPr>
            <p:spPr bwMode="auto">
              <a:xfrm>
                <a:off x="4667250" y="2295526"/>
                <a:ext cx="77788" cy="60325"/>
              </a:xfrm>
              <a:custGeom>
                <a:avLst/>
                <a:gdLst>
                  <a:gd name="T0" fmla="*/ 0 w 24"/>
                  <a:gd name="T1" fmla="*/ 0 h 19"/>
                  <a:gd name="T2" fmla="*/ 7 w 24"/>
                  <a:gd name="T3" fmla="*/ 6 h 19"/>
                  <a:gd name="T4" fmla="*/ 24 w 24"/>
                  <a:gd name="T5" fmla="*/ 14 h 19"/>
                </a:gdLst>
                <a:ahLst/>
                <a:cxnLst>
                  <a:cxn ang="0">
                    <a:pos x="T0" y="T1"/>
                  </a:cxn>
                  <a:cxn ang="0">
                    <a:pos x="T2" y="T3"/>
                  </a:cxn>
                  <a:cxn ang="0">
                    <a:pos x="T4" y="T5"/>
                  </a:cxn>
                </a:cxnLst>
                <a:rect l="0" t="0" r="r" b="b"/>
                <a:pathLst>
                  <a:path w="24" h="19">
                    <a:moveTo>
                      <a:pt x="0" y="0"/>
                    </a:moveTo>
                    <a:cubicBezTo>
                      <a:pt x="0" y="0"/>
                      <a:pt x="6" y="1"/>
                      <a:pt x="7" y="6"/>
                    </a:cubicBezTo>
                    <a:cubicBezTo>
                      <a:pt x="7" y="11"/>
                      <a:pt x="15" y="19"/>
                      <a:pt x="24" y="14"/>
                    </a:cubicBezTo>
                  </a:path>
                </a:pathLst>
              </a:custGeom>
              <a:noFill/>
              <a:ln w="9525" cap="rnd">
                <a:solidFill>
                  <a:sysClr val="window" lastClr="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srgbClr val="3F3F3F"/>
                  </a:solidFill>
                  <a:effectLst/>
                  <a:uLnTx/>
                  <a:uFillTx/>
                  <a:latin typeface="Raleway"/>
                </a:endParaRPr>
              </a:p>
            </p:txBody>
          </p:sp>
          <p:sp>
            <p:nvSpPr>
              <p:cNvPr id="235" name="Line 39"/>
              <p:cNvSpPr>
                <a:spLocks noChangeShapeType="1"/>
              </p:cNvSpPr>
              <p:nvPr/>
            </p:nvSpPr>
            <p:spPr bwMode="auto">
              <a:xfrm>
                <a:off x="4676775" y="2378076"/>
                <a:ext cx="0" cy="0"/>
              </a:xfrm>
              <a:prstGeom prst="line">
                <a:avLst/>
              </a:prstGeom>
              <a:noFill/>
              <a:ln w="9525" cap="rnd">
                <a:solidFill>
                  <a:sysClr val="window" lastClr="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srgbClr val="3F3F3F"/>
                  </a:solidFill>
                  <a:effectLst/>
                  <a:uLnTx/>
                  <a:uFillTx/>
                  <a:latin typeface="Raleway"/>
                </a:endParaRPr>
              </a:p>
            </p:txBody>
          </p:sp>
          <p:sp>
            <p:nvSpPr>
              <p:cNvPr id="236" name="Freeform 40"/>
              <p:cNvSpPr>
                <a:spLocks/>
              </p:cNvSpPr>
              <p:nvPr/>
            </p:nvSpPr>
            <p:spPr bwMode="auto">
              <a:xfrm>
                <a:off x="4664075" y="2236788"/>
                <a:ext cx="158750" cy="168275"/>
              </a:xfrm>
              <a:custGeom>
                <a:avLst/>
                <a:gdLst>
                  <a:gd name="T0" fmla="*/ 31 w 49"/>
                  <a:gd name="T1" fmla="*/ 52 h 52"/>
                  <a:gd name="T2" fmla="*/ 40 w 49"/>
                  <a:gd name="T3" fmla="*/ 45 h 52"/>
                  <a:gd name="T4" fmla="*/ 49 w 49"/>
                  <a:gd name="T5" fmla="*/ 33 h 52"/>
                  <a:gd name="T6" fmla="*/ 40 w 49"/>
                  <a:gd name="T7" fmla="*/ 20 h 52"/>
                  <a:gd name="T8" fmla="*/ 31 w 49"/>
                  <a:gd name="T9" fmla="*/ 5 h 52"/>
                  <a:gd name="T10" fmla="*/ 14 w 49"/>
                  <a:gd name="T11" fmla="*/ 7 h 52"/>
                  <a:gd name="T12" fmla="*/ 0 w 49"/>
                  <a:gd name="T13" fmla="*/ 18 h 52"/>
                </a:gdLst>
                <a:ahLst/>
                <a:cxnLst>
                  <a:cxn ang="0">
                    <a:pos x="T0" y="T1"/>
                  </a:cxn>
                  <a:cxn ang="0">
                    <a:pos x="T2" y="T3"/>
                  </a:cxn>
                  <a:cxn ang="0">
                    <a:pos x="T4" y="T5"/>
                  </a:cxn>
                  <a:cxn ang="0">
                    <a:pos x="T6" y="T7"/>
                  </a:cxn>
                  <a:cxn ang="0">
                    <a:pos x="T8" y="T9"/>
                  </a:cxn>
                  <a:cxn ang="0">
                    <a:pos x="T10" y="T11"/>
                  </a:cxn>
                  <a:cxn ang="0">
                    <a:pos x="T12" y="T13"/>
                  </a:cxn>
                </a:cxnLst>
                <a:rect l="0" t="0" r="r" b="b"/>
                <a:pathLst>
                  <a:path w="49" h="52">
                    <a:moveTo>
                      <a:pt x="31" y="52"/>
                    </a:moveTo>
                    <a:cubicBezTo>
                      <a:pt x="38" y="51"/>
                      <a:pt x="40" y="45"/>
                      <a:pt x="40" y="45"/>
                    </a:cubicBezTo>
                    <a:cubicBezTo>
                      <a:pt x="40" y="45"/>
                      <a:pt x="49" y="42"/>
                      <a:pt x="49" y="33"/>
                    </a:cubicBezTo>
                    <a:cubicBezTo>
                      <a:pt x="49" y="23"/>
                      <a:pt x="40" y="20"/>
                      <a:pt x="40" y="20"/>
                    </a:cubicBezTo>
                    <a:cubicBezTo>
                      <a:pt x="40" y="20"/>
                      <a:pt x="42" y="9"/>
                      <a:pt x="31" y="5"/>
                    </a:cubicBezTo>
                    <a:cubicBezTo>
                      <a:pt x="20" y="0"/>
                      <a:pt x="14" y="7"/>
                      <a:pt x="14" y="7"/>
                    </a:cubicBezTo>
                    <a:cubicBezTo>
                      <a:pt x="9" y="7"/>
                      <a:pt x="1" y="11"/>
                      <a:pt x="0" y="18"/>
                    </a:cubicBezTo>
                  </a:path>
                </a:pathLst>
              </a:custGeom>
              <a:noFill/>
              <a:ln w="9525" cap="rnd">
                <a:solidFill>
                  <a:sysClr val="window" lastClr="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srgbClr val="3F3F3F"/>
                  </a:solidFill>
                  <a:effectLst/>
                  <a:uLnTx/>
                  <a:uFillTx/>
                  <a:latin typeface="Raleway"/>
                </a:endParaRPr>
              </a:p>
            </p:txBody>
          </p:sp>
          <p:sp>
            <p:nvSpPr>
              <p:cNvPr id="237" name="Line 41"/>
              <p:cNvSpPr>
                <a:spLocks noChangeShapeType="1"/>
              </p:cNvSpPr>
              <p:nvPr/>
            </p:nvSpPr>
            <p:spPr bwMode="auto">
              <a:xfrm>
                <a:off x="4745038" y="2390776"/>
                <a:ext cx="0" cy="26988"/>
              </a:xfrm>
              <a:prstGeom prst="line">
                <a:avLst/>
              </a:prstGeom>
              <a:noFill/>
              <a:ln w="9525" cap="rnd">
                <a:solidFill>
                  <a:sysClr val="window" lastClr="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srgbClr val="3F3F3F"/>
                  </a:solidFill>
                  <a:effectLst/>
                  <a:uLnTx/>
                  <a:uFillTx/>
                  <a:latin typeface="Raleway"/>
                </a:endParaRPr>
              </a:p>
            </p:txBody>
          </p:sp>
          <p:sp>
            <p:nvSpPr>
              <p:cNvPr id="238" name="Freeform 42"/>
              <p:cNvSpPr>
                <a:spLocks/>
              </p:cNvSpPr>
              <p:nvPr/>
            </p:nvSpPr>
            <p:spPr bwMode="auto">
              <a:xfrm>
                <a:off x="4673600" y="2424113"/>
                <a:ext cx="36513" cy="106363"/>
              </a:xfrm>
              <a:custGeom>
                <a:avLst/>
                <a:gdLst>
                  <a:gd name="T0" fmla="*/ 5 w 11"/>
                  <a:gd name="T1" fmla="*/ 33 h 33"/>
                  <a:gd name="T2" fmla="*/ 5 w 11"/>
                  <a:gd name="T3" fmla="*/ 25 h 33"/>
                  <a:gd name="T4" fmla="*/ 0 w 11"/>
                  <a:gd name="T5" fmla="*/ 19 h 33"/>
                  <a:gd name="T6" fmla="*/ 11 w 11"/>
                  <a:gd name="T7" fmla="*/ 0 h 33"/>
                </a:gdLst>
                <a:ahLst/>
                <a:cxnLst>
                  <a:cxn ang="0">
                    <a:pos x="T0" y="T1"/>
                  </a:cxn>
                  <a:cxn ang="0">
                    <a:pos x="T2" y="T3"/>
                  </a:cxn>
                  <a:cxn ang="0">
                    <a:pos x="T4" y="T5"/>
                  </a:cxn>
                  <a:cxn ang="0">
                    <a:pos x="T6" y="T7"/>
                  </a:cxn>
                </a:cxnLst>
                <a:rect l="0" t="0" r="r" b="b"/>
                <a:pathLst>
                  <a:path w="11" h="33">
                    <a:moveTo>
                      <a:pt x="5" y="33"/>
                    </a:moveTo>
                    <a:cubicBezTo>
                      <a:pt x="5" y="25"/>
                      <a:pt x="5" y="25"/>
                      <a:pt x="5" y="25"/>
                    </a:cubicBezTo>
                    <a:cubicBezTo>
                      <a:pt x="5" y="25"/>
                      <a:pt x="1" y="24"/>
                      <a:pt x="0" y="19"/>
                    </a:cubicBezTo>
                    <a:cubicBezTo>
                      <a:pt x="11" y="0"/>
                      <a:pt x="11" y="0"/>
                      <a:pt x="11" y="0"/>
                    </a:cubicBezTo>
                  </a:path>
                </a:pathLst>
              </a:custGeom>
              <a:noFill/>
              <a:ln w="9525" cap="rnd">
                <a:solidFill>
                  <a:sysClr val="window" lastClr="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srgbClr val="3F3F3F"/>
                  </a:solidFill>
                  <a:effectLst/>
                  <a:uLnTx/>
                  <a:uFillTx/>
                  <a:latin typeface="Raleway"/>
                </a:endParaRPr>
              </a:p>
            </p:txBody>
          </p:sp>
          <p:sp>
            <p:nvSpPr>
              <p:cNvPr id="239" name="Freeform 43"/>
              <p:cNvSpPr>
                <a:spLocks/>
              </p:cNvSpPr>
              <p:nvPr/>
            </p:nvSpPr>
            <p:spPr bwMode="auto">
              <a:xfrm>
                <a:off x="4686300" y="2603501"/>
                <a:ext cx="104775" cy="115888"/>
              </a:xfrm>
              <a:custGeom>
                <a:avLst/>
                <a:gdLst>
                  <a:gd name="T0" fmla="*/ 26 w 32"/>
                  <a:gd name="T1" fmla="*/ 0 h 36"/>
                  <a:gd name="T2" fmla="*/ 31 w 32"/>
                  <a:gd name="T3" fmla="*/ 36 h 36"/>
                  <a:gd name="T4" fmla="*/ 0 w 32"/>
                  <a:gd name="T5" fmla="*/ 36 h 36"/>
                  <a:gd name="T6" fmla="*/ 0 w 32"/>
                  <a:gd name="T7" fmla="*/ 7 h 36"/>
                </a:gdLst>
                <a:ahLst/>
                <a:cxnLst>
                  <a:cxn ang="0">
                    <a:pos x="T0" y="T1"/>
                  </a:cxn>
                  <a:cxn ang="0">
                    <a:pos x="T2" y="T3"/>
                  </a:cxn>
                  <a:cxn ang="0">
                    <a:pos x="T4" y="T5"/>
                  </a:cxn>
                  <a:cxn ang="0">
                    <a:pos x="T6" y="T7"/>
                  </a:cxn>
                </a:cxnLst>
                <a:rect l="0" t="0" r="r" b="b"/>
                <a:pathLst>
                  <a:path w="32" h="36">
                    <a:moveTo>
                      <a:pt x="26" y="0"/>
                    </a:moveTo>
                    <a:cubicBezTo>
                      <a:pt x="29" y="8"/>
                      <a:pt x="32" y="20"/>
                      <a:pt x="31" y="36"/>
                    </a:cubicBezTo>
                    <a:cubicBezTo>
                      <a:pt x="0" y="36"/>
                      <a:pt x="0" y="36"/>
                      <a:pt x="0" y="36"/>
                    </a:cubicBezTo>
                    <a:cubicBezTo>
                      <a:pt x="0" y="7"/>
                      <a:pt x="0" y="7"/>
                      <a:pt x="0" y="7"/>
                    </a:cubicBezTo>
                  </a:path>
                </a:pathLst>
              </a:custGeom>
              <a:noFill/>
              <a:ln w="9525" cap="rnd">
                <a:solidFill>
                  <a:sysClr val="window" lastClr="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srgbClr val="3F3F3F"/>
                  </a:solidFill>
                  <a:effectLst/>
                  <a:uLnTx/>
                  <a:uFillTx/>
                  <a:latin typeface="Raleway"/>
                </a:endParaRPr>
              </a:p>
            </p:txBody>
          </p:sp>
          <p:sp>
            <p:nvSpPr>
              <p:cNvPr id="240" name="Freeform 44"/>
              <p:cNvSpPr>
                <a:spLocks/>
              </p:cNvSpPr>
              <p:nvPr/>
            </p:nvSpPr>
            <p:spPr bwMode="auto">
              <a:xfrm>
                <a:off x="4751388" y="2427288"/>
                <a:ext cx="22225" cy="106363"/>
              </a:xfrm>
              <a:custGeom>
                <a:avLst/>
                <a:gdLst>
                  <a:gd name="T0" fmla="*/ 0 w 7"/>
                  <a:gd name="T1" fmla="*/ 0 h 33"/>
                  <a:gd name="T2" fmla="*/ 5 w 7"/>
                  <a:gd name="T3" fmla="*/ 33 h 33"/>
                </a:gdLst>
                <a:ahLst/>
                <a:cxnLst>
                  <a:cxn ang="0">
                    <a:pos x="T0" y="T1"/>
                  </a:cxn>
                  <a:cxn ang="0">
                    <a:pos x="T2" y="T3"/>
                  </a:cxn>
                </a:cxnLst>
                <a:rect l="0" t="0" r="r" b="b"/>
                <a:pathLst>
                  <a:path w="7" h="33">
                    <a:moveTo>
                      <a:pt x="0" y="0"/>
                    </a:moveTo>
                    <a:cubicBezTo>
                      <a:pt x="0" y="0"/>
                      <a:pt x="7" y="15"/>
                      <a:pt x="5" y="33"/>
                    </a:cubicBezTo>
                  </a:path>
                </a:pathLst>
              </a:custGeom>
              <a:noFill/>
              <a:ln w="9525" cap="rnd">
                <a:solidFill>
                  <a:sysClr val="window" lastClr="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srgbClr val="3F3F3F"/>
                  </a:solidFill>
                  <a:effectLst/>
                  <a:uLnTx/>
                  <a:uFillTx/>
                  <a:latin typeface="Raleway"/>
                </a:endParaRPr>
              </a:p>
            </p:txBody>
          </p:sp>
          <p:sp>
            <p:nvSpPr>
              <p:cNvPr id="241" name="Freeform 45"/>
              <p:cNvSpPr>
                <a:spLocks/>
              </p:cNvSpPr>
              <p:nvPr/>
            </p:nvSpPr>
            <p:spPr bwMode="auto">
              <a:xfrm>
                <a:off x="4710113" y="2452688"/>
                <a:ext cx="34925" cy="153988"/>
              </a:xfrm>
              <a:custGeom>
                <a:avLst/>
                <a:gdLst>
                  <a:gd name="T0" fmla="*/ 11 w 11"/>
                  <a:gd name="T1" fmla="*/ 0 h 48"/>
                  <a:gd name="T2" fmla="*/ 11 w 11"/>
                  <a:gd name="T3" fmla="*/ 48 h 48"/>
                  <a:gd name="T4" fmla="*/ 6 w 11"/>
                  <a:gd name="T5" fmla="*/ 48 h 48"/>
                  <a:gd name="T6" fmla="*/ 0 w 11"/>
                  <a:gd name="T7" fmla="*/ 12 h 48"/>
                </a:gdLst>
                <a:ahLst/>
                <a:cxnLst>
                  <a:cxn ang="0">
                    <a:pos x="T0" y="T1"/>
                  </a:cxn>
                  <a:cxn ang="0">
                    <a:pos x="T2" y="T3"/>
                  </a:cxn>
                  <a:cxn ang="0">
                    <a:pos x="T4" y="T5"/>
                  </a:cxn>
                  <a:cxn ang="0">
                    <a:pos x="T6" y="T7"/>
                  </a:cxn>
                </a:cxnLst>
                <a:rect l="0" t="0" r="r" b="b"/>
                <a:pathLst>
                  <a:path w="11" h="48">
                    <a:moveTo>
                      <a:pt x="11" y="0"/>
                    </a:moveTo>
                    <a:cubicBezTo>
                      <a:pt x="11" y="48"/>
                      <a:pt x="11" y="48"/>
                      <a:pt x="11" y="48"/>
                    </a:cubicBezTo>
                    <a:cubicBezTo>
                      <a:pt x="6" y="48"/>
                      <a:pt x="6" y="48"/>
                      <a:pt x="6" y="48"/>
                    </a:cubicBezTo>
                    <a:cubicBezTo>
                      <a:pt x="6" y="48"/>
                      <a:pt x="0" y="34"/>
                      <a:pt x="0" y="12"/>
                    </a:cubicBezTo>
                  </a:path>
                </a:pathLst>
              </a:custGeom>
              <a:noFill/>
              <a:ln w="9525" cap="rnd">
                <a:solidFill>
                  <a:sysClr val="window" lastClr="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srgbClr val="3F3F3F"/>
                  </a:solidFill>
                  <a:effectLst/>
                  <a:uLnTx/>
                  <a:uFillTx/>
                  <a:latin typeface="Raleway"/>
                </a:endParaRPr>
              </a:p>
            </p:txBody>
          </p:sp>
          <p:sp>
            <p:nvSpPr>
              <p:cNvPr id="242" name="Freeform 46"/>
              <p:cNvSpPr>
                <a:spLocks/>
              </p:cNvSpPr>
              <p:nvPr/>
            </p:nvSpPr>
            <p:spPr bwMode="auto">
              <a:xfrm>
                <a:off x="4722813" y="2606676"/>
                <a:ext cx="28575" cy="42863"/>
              </a:xfrm>
              <a:custGeom>
                <a:avLst/>
                <a:gdLst>
                  <a:gd name="T0" fmla="*/ 2 w 9"/>
                  <a:gd name="T1" fmla="*/ 0 h 13"/>
                  <a:gd name="T2" fmla="*/ 4 w 9"/>
                  <a:gd name="T3" fmla="*/ 12 h 13"/>
                  <a:gd name="T4" fmla="*/ 7 w 9"/>
                  <a:gd name="T5" fmla="*/ 0 h 13"/>
                </a:gdLst>
                <a:ahLst/>
                <a:cxnLst>
                  <a:cxn ang="0">
                    <a:pos x="T0" y="T1"/>
                  </a:cxn>
                  <a:cxn ang="0">
                    <a:pos x="T2" y="T3"/>
                  </a:cxn>
                  <a:cxn ang="0">
                    <a:pos x="T4" y="T5"/>
                  </a:cxn>
                </a:cxnLst>
                <a:rect l="0" t="0" r="r" b="b"/>
                <a:pathLst>
                  <a:path w="9" h="13">
                    <a:moveTo>
                      <a:pt x="2" y="0"/>
                    </a:moveTo>
                    <a:cubicBezTo>
                      <a:pt x="2" y="0"/>
                      <a:pt x="0" y="13"/>
                      <a:pt x="4" y="12"/>
                    </a:cubicBezTo>
                    <a:cubicBezTo>
                      <a:pt x="9" y="12"/>
                      <a:pt x="7" y="0"/>
                      <a:pt x="7" y="0"/>
                    </a:cubicBezTo>
                  </a:path>
                </a:pathLst>
              </a:custGeom>
              <a:noFill/>
              <a:ln w="9525" cap="rnd">
                <a:solidFill>
                  <a:sysClr val="window" lastClr="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srgbClr val="3F3F3F"/>
                  </a:solidFill>
                  <a:effectLst/>
                  <a:uLnTx/>
                  <a:uFillTx/>
                  <a:latin typeface="Raleway"/>
                </a:endParaRPr>
              </a:p>
            </p:txBody>
          </p:sp>
          <p:sp>
            <p:nvSpPr>
              <p:cNvPr id="243" name="Freeform 47"/>
              <p:cNvSpPr>
                <a:spLocks/>
              </p:cNvSpPr>
              <p:nvPr/>
            </p:nvSpPr>
            <p:spPr bwMode="auto">
              <a:xfrm>
                <a:off x="4689475" y="2719388"/>
                <a:ext cx="80963" cy="190500"/>
              </a:xfrm>
              <a:custGeom>
                <a:avLst/>
                <a:gdLst>
                  <a:gd name="T0" fmla="*/ 7 w 25"/>
                  <a:gd name="T1" fmla="*/ 0 h 59"/>
                  <a:gd name="T2" fmla="*/ 11 w 25"/>
                  <a:gd name="T3" fmla="*/ 53 h 59"/>
                  <a:gd name="T4" fmla="*/ 0 w 25"/>
                  <a:gd name="T5" fmla="*/ 59 h 59"/>
                  <a:gd name="T6" fmla="*/ 18 w 25"/>
                  <a:gd name="T7" fmla="*/ 59 h 59"/>
                  <a:gd name="T8" fmla="*/ 17 w 25"/>
                  <a:gd name="T9" fmla="*/ 49 h 59"/>
                  <a:gd name="T10" fmla="*/ 17 w 25"/>
                  <a:gd name="T11" fmla="*/ 9 h 59"/>
                  <a:gd name="T12" fmla="*/ 20 w 25"/>
                  <a:gd name="T13" fmla="*/ 1 h 59"/>
                </a:gdLst>
                <a:ahLst/>
                <a:cxnLst>
                  <a:cxn ang="0">
                    <a:pos x="T0" y="T1"/>
                  </a:cxn>
                  <a:cxn ang="0">
                    <a:pos x="T2" y="T3"/>
                  </a:cxn>
                  <a:cxn ang="0">
                    <a:pos x="T4" y="T5"/>
                  </a:cxn>
                  <a:cxn ang="0">
                    <a:pos x="T6" y="T7"/>
                  </a:cxn>
                  <a:cxn ang="0">
                    <a:pos x="T8" y="T9"/>
                  </a:cxn>
                  <a:cxn ang="0">
                    <a:pos x="T10" y="T11"/>
                  </a:cxn>
                  <a:cxn ang="0">
                    <a:pos x="T12" y="T13"/>
                  </a:cxn>
                </a:cxnLst>
                <a:rect l="0" t="0" r="r" b="b"/>
                <a:pathLst>
                  <a:path w="25" h="59">
                    <a:moveTo>
                      <a:pt x="7" y="0"/>
                    </a:moveTo>
                    <a:cubicBezTo>
                      <a:pt x="11" y="53"/>
                      <a:pt x="11" y="53"/>
                      <a:pt x="11" y="53"/>
                    </a:cubicBezTo>
                    <a:cubicBezTo>
                      <a:pt x="0" y="59"/>
                      <a:pt x="0" y="59"/>
                      <a:pt x="0" y="59"/>
                    </a:cubicBezTo>
                    <a:cubicBezTo>
                      <a:pt x="18" y="59"/>
                      <a:pt x="18" y="59"/>
                      <a:pt x="18" y="59"/>
                    </a:cubicBezTo>
                    <a:cubicBezTo>
                      <a:pt x="17" y="49"/>
                      <a:pt x="17" y="49"/>
                      <a:pt x="17" y="49"/>
                    </a:cubicBezTo>
                    <a:cubicBezTo>
                      <a:pt x="17" y="49"/>
                      <a:pt x="25" y="21"/>
                      <a:pt x="17" y="9"/>
                    </a:cubicBezTo>
                    <a:cubicBezTo>
                      <a:pt x="20" y="1"/>
                      <a:pt x="20" y="1"/>
                      <a:pt x="20" y="1"/>
                    </a:cubicBezTo>
                  </a:path>
                </a:pathLst>
              </a:custGeom>
              <a:noFill/>
              <a:ln w="9525" cap="rnd">
                <a:solidFill>
                  <a:sysClr val="window" lastClr="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srgbClr val="3F3F3F"/>
                  </a:solidFill>
                  <a:effectLst/>
                  <a:uLnTx/>
                  <a:uFillTx/>
                  <a:latin typeface="Raleway"/>
                </a:endParaRPr>
              </a:p>
            </p:txBody>
          </p:sp>
          <p:sp>
            <p:nvSpPr>
              <p:cNvPr id="244" name="Line 48"/>
              <p:cNvSpPr>
                <a:spLocks noChangeShapeType="1"/>
              </p:cNvSpPr>
              <p:nvPr/>
            </p:nvSpPr>
            <p:spPr bwMode="auto">
              <a:xfrm>
                <a:off x="4725988" y="2890838"/>
                <a:ext cx="19050" cy="0"/>
              </a:xfrm>
              <a:prstGeom prst="line">
                <a:avLst/>
              </a:prstGeom>
              <a:noFill/>
              <a:ln w="9525" cap="rnd">
                <a:solidFill>
                  <a:sysClr val="window" lastClr="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srgbClr val="3F3F3F"/>
                  </a:solidFill>
                  <a:effectLst/>
                  <a:uLnTx/>
                  <a:uFillTx/>
                  <a:latin typeface="Raleway"/>
                </a:endParaRPr>
              </a:p>
            </p:txBody>
          </p:sp>
        </p:grpSp>
        <p:grpSp>
          <p:nvGrpSpPr>
            <p:cNvPr id="199" name="Groupe 198"/>
            <p:cNvGrpSpPr/>
            <p:nvPr/>
          </p:nvGrpSpPr>
          <p:grpSpPr>
            <a:xfrm>
              <a:off x="771764" y="249155"/>
              <a:ext cx="553190" cy="1769689"/>
              <a:chOff x="771764" y="249155"/>
              <a:chExt cx="553190" cy="1769689"/>
            </a:xfrm>
          </p:grpSpPr>
          <p:grpSp>
            <p:nvGrpSpPr>
              <p:cNvPr id="200" name="Groupe 199"/>
              <p:cNvGrpSpPr/>
              <p:nvPr/>
            </p:nvGrpSpPr>
            <p:grpSpPr>
              <a:xfrm>
                <a:off x="885723" y="553647"/>
                <a:ext cx="357701" cy="1465197"/>
                <a:chOff x="4314825" y="2233613"/>
                <a:chExt cx="165100" cy="676275"/>
              </a:xfrm>
            </p:grpSpPr>
            <p:sp>
              <p:nvSpPr>
                <p:cNvPr id="214" name="Line 49"/>
                <p:cNvSpPr>
                  <a:spLocks noChangeShapeType="1"/>
                </p:cNvSpPr>
                <p:nvPr/>
              </p:nvSpPr>
              <p:spPr bwMode="auto">
                <a:xfrm flipH="1">
                  <a:off x="4314825" y="2909888"/>
                  <a:ext cx="158750" cy="0"/>
                </a:xfrm>
                <a:prstGeom prst="line">
                  <a:avLst/>
                </a:prstGeom>
                <a:noFill/>
                <a:ln w="9525" cap="rnd">
                  <a:solidFill>
                    <a:sysClr val="window" lastClr="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srgbClr val="3F3F3F"/>
                    </a:solidFill>
                    <a:effectLst/>
                    <a:uLnTx/>
                    <a:uFillTx/>
                    <a:latin typeface="Raleway"/>
                  </a:endParaRPr>
                </a:p>
              </p:txBody>
            </p:sp>
            <p:sp>
              <p:nvSpPr>
                <p:cNvPr id="215" name="Line 51"/>
                <p:cNvSpPr>
                  <a:spLocks noChangeShapeType="1"/>
                </p:cNvSpPr>
                <p:nvPr/>
              </p:nvSpPr>
              <p:spPr bwMode="auto">
                <a:xfrm>
                  <a:off x="4440238" y="2536826"/>
                  <a:ext cx="0" cy="6350"/>
                </a:xfrm>
                <a:prstGeom prst="line">
                  <a:avLst/>
                </a:prstGeom>
                <a:noFill/>
                <a:ln w="9525" cap="rnd">
                  <a:solidFill>
                    <a:sysClr val="window" lastClr="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srgbClr val="3F3F3F"/>
                    </a:solidFill>
                    <a:effectLst/>
                    <a:uLnTx/>
                    <a:uFillTx/>
                    <a:latin typeface="Raleway"/>
                  </a:endParaRPr>
                </a:p>
              </p:txBody>
            </p:sp>
            <p:sp>
              <p:nvSpPr>
                <p:cNvPr id="216" name="Line 52"/>
                <p:cNvSpPr>
                  <a:spLocks noChangeShapeType="1"/>
                </p:cNvSpPr>
                <p:nvPr/>
              </p:nvSpPr>
              <p:spPr bwMode="auto">
                <a:xfrm>
                  <a:off x="4440238" y="2584451"/>
                  <a:ext cx="0" cy="9525"/>
                </a:xfrm>
                <a:prstGeom prst="line">
                  <a:avLst/>
                </a:prstGeom>
                <a:noFill/>
                <a:ln w="9525" cap="rnd">
                  <a:solidFill>
                    <a:sysClr val="window" lastClr="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srgbClr val="3F3F3F"/>
                    </a:solidFill>
                    <a:effectLst/>
                    <a:uLnTx/>
                    <a:uFillTx/>
                    <a:latin typeface="Raleway"/>
                  </a:endParaRPr>
                </a:p>
              </p:txBody>
            </p:sp>
            <p:sp>
              <p:nvSpPr>
                <p:cNvPr id="217" name="Freeform 55"/>
                <p:cNvSpPr>
                  <a:spLocks/>
                </p:cNvSpPr>
                <p:nvPr/>
              </p:nvSpPr>
              <p:spPr bwMode="auto">
                <a:xfrm>
                  <a:off x="4386263" y="2278063"/>
                  <a:ext cx="87313" cy="42863"/>
                </a:xfrm>
                <a:custGeom>
                  <a:avLst/>
                  <a:gdLst>
                    <a:gd name="T0" fmla="*/ 0 w 27"/>
                    <a:gd name="T1" fmla="*/ 13 h 13"/>
                    <a:gd name="T2" fmla="*/ 12 w 27"/>
                    <a:gd name="T3" fmla="*/ 1 h 13"/>
                    <a:gd name="T4" fmla="*/ 23 w 27"/>
                    <a:gd name="T5" fmla="*/ 9 h 13"/>
                    <a:gd name="T6" fmla="*/ 26 w 27"/>
                    <a:gd name="T7" fmla="*/ 1 h 13"/>
                  </a:gdLst>
                  <a:ahLst/>
                  <a:cxnLst>
                    <a:cxn ang="0">
                      <a:pos x="T0" y="T1"/>
                    </a:cxn>
                    <a:cxn ang="0">
                      <a:pos x="T2" y="T3"/>
                    </a:cxn>
                    <a:cxn ang="0">
                      <a:pos x="T4" y="T5"/>
                    </a:cxn>
                    <a:cxn ang="0">
                      <a:pos x="T6" y="T7"/>
                    </a:cxn>
                  </a:cxnLst>
                  <a:rect l="0" t="0" r="r" b="b"/>
                  <a:pathLst>
                    <a:path w="27" h="13">
                      <a:moveTo>
                        <a:pt x="0" y="13"/>
                      </a:moveTo>
                      <a:cubicBezTo>
                        <a:pt x="0" y="13"/>
                        <a:pt x="1" y="2"/>
                        <a:pt x="12" y="1"/>
                      </a:cubicBezTo>
                      <a:cubicBezTo>
                        <a:pt x="21" y="0"/>
                        <a:pt x="23" y="9"/>
                        <a:pt x="23" y="9"/>
                      </a:cubicBezTo>
                      <a:cubicBezTo>
                        <a:pt x="23" y="9"/>
                        <a:pt x="27" y="6"/>
                        <a:pt x="26" y="1"/>
                      </a:cubicBezTo>
                    </a:path>
                  </a:pathLst>
                </a:custGeom>
                <a:noFill/>
                <a:ln w="9525" cap="rnd">
                  <a:solidFill>
                    <a:sysClr val="window" lastClr="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srgbClr val="3F3F3F"/>
                    </a:solidFill>
                    <a:effectLst/>
                    <a:uLnTx/>
                    <a:uFillTx/>
                    <a:latin typeface="Raleway"/>
                  </a:endParaRPr>
                </a:p>
              </p:txBody>
            </p:sp>
            <p:sp>
              <p:nvSpPr>
                <p:cNvPr id="218" name="Line 56"/>
                <p:cNvSpPr>
                  <a:spLocks noChangeShapeType="1"/>
                </p:cNvSpPr>
                <p:nvPr/>
              </p:nvSpPr>
              <p:spPr bwMode="auto">
                <a:xfrm>
                  <a:off x="4470400" y="2333626"/>
                  <a:ext cx="0" cy="0"/>
                </a:xfrm>
                <a:prstGeom prst="line">
                  <a:avLst/>
                </a:prstGeom>
                <a:noFill/>
                <a:ln w="9525" cap="rnd">
                  <a:solidFill>
                    <a:sysClr val="window" lastClr="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srgbClr val="3F3F3F"/>
                    </a:solidFill>
                    <a:effectLst/>
                    <a:uLnTx/>
                    <a:uFillTx/>
                    <a:latin typeface="Raleway"/>
                  </a:endParaRPr>
                </a:p>
              </p:txBody>
            </p:sp>
            <p:sp>
              <p:nvSpPr>
                <p:cNvPr id="219" name="Freeform 57"/>
                <p:cNvSpPr>
                  <a:spLocks/>
                </p:cNvSpPr>
                <p:nvPr/>
              </p:nvSpPr>
              <p:spPr bwMode="auto">
                <a:xfrm>
                  <a:off x="4333875" y="2233613"/>
                  <a:ext cx="146050" cy="96838"/>
                </a:xfrm>
                <a:custGeom>
                  <a:avLst/>
                  <a:gdLst>
                    <a:gd name="T0" fmla="*/ 4 w 45"/>
                    <a:gd name="T1" fmla="*/ 30 h 30"/>
                    <a:gd name="T2" fmla="*/ 6 w 45"/>
                    <a:gd name="T3" fmla="*/ 14 h 30"/>
                    <a:gd name="T4" fmla="*/ 13 w 45"/>
                    <a:gd name="T5" fmla="*/ 8 h 30"/>
                    <a:gd name="T6" fmla="*/ 13 w 45"/>
                    <a:gd name="T7" fmla="*/ 4 h 30"/>
                    <a:gd name="T8" fmla="*/ 30 w 45"/>
                    <a:gd name="T9" fmla="*/ 5 h 30"/>
                    <a:gd name="T10" fmla="*/ 36 w 45"/>
                    <a:gd name="T11" fmla="*/ 9 h 30"/>
                    <a:gd name="T12" fmla="*/ 45 w 45"/>
                    <a:gd name="T13" fmla="*/ 13 h 30"/>
                    <a:gd name="T14" fmla="*/ 42 w 45"/>
                    <a:gd name="T15" fmla="*/ 15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30">
                      <a:moveTo>
                        <a:pt x="4" y="30"/>
                      </a:moveTo>
                      <a:cubicBezTo>
                        <a:pt x="4" y="30"/>
                        <a:pt x="0" y="18"/>
                        <a:pt x="6" y="14"/>
                      </a:cubicBezTo>
                      <a:cubicBezTo>
                        <a:pt x="6" y="14"/>
                        <a:pt x="5" y="8"/>
                        <a:pt x="13" y="8"/>
                      </a:cubicBezTo>
                      <a:cubicBezTo>
                        <a:pt x="13" y="8"/>
                        <a:pt x="14" y="6"/>
                        <a:pt x="13" y="4"/>
                      </a:cubicBezTo>
                      <a:cubicBezTo>
                        <a:pt x="13" y="4"/>
                        <a:pt x="24" y="0"/>
                        <a:pt x="30" y="5"/>
                      </a:cubicBezTo>
                      <a:cubicBezTo>
                        <a:pt x="30" y="5"/>
                        <a:pt x="35" y="4"/>
                        <a:pt x="36" y="9"/>
                      </a:cubicBezTo>
                      <a:cubicBezTo>
                        <a:pt x="36" y="9"/>
                        <a:pt x="42" y="8"/>
                        <a:pt x="45" y="13"/>
                      </a:cubicBezTo>
                      <a:cubicBezTo>
                        <a:pt x="45" y="13"/>
                        <a:pt x="42" y="13"/>
                        <a:pt x="42" y="15"/>
                      </a:cubicBezTo>
                    </a:path>
                  </a:pathLst>
                </a:custGeom>
                <a:noFill/>
                <a:ln w="9525" cap="rnd">
                  <a:solidFill>
                    <a:sysClr val="window" lastClr="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srgbClr val="3F3F3F"/>
                    </a:solidFill>
                    <a:effectLst/>
                    <a:uLnTx/>
                    <a:uFillTx/>
                    <a:latin typeface="Raleway"/>
                  </a:endParaRPr>
                </a:p>
              </p:txBody>
            </p:sp>
            <p:sp>
              <p:nvSpPr>
                <p:cNvPr id="220" name="Freeform 58"/>
                <p:cNvSpPr>
                  <a:spLocks/>
                </p:cNvSpPr>
                <p:nvPr/>
              </p:nvSpPr>
              <p:spPr bwMode="auto">
                <a:xfrm>
                  <a:off x="4349750" y="2346326"/>
                  <a:ext cx="36513" cy="38100"/>
                </a:xfrm>
                <a:custGeom>
                  <a:avLst/>
                  <a:gdLst>
                    <a:gd name="T0" fmla="*/ 11 w 11"/>
                    <a:gd name="T1" fmla="*/ 12 h 12"/>
                    <a:gd name="T2" fmla="*/ 0 w 11"/>
                    <a:gd name="T3" fmla="*/ 0 h 12"/>
                  </a:gdLst>
                  <a:ahLst/>
                  <a:cxnLst>
                    <a:cxn ang="0">
                      <a:pos x="T0" y="T1"/>
                    </a:cxn>
                    <a:cxn ang="0">
                      <a:pos x="T2" y="T3"/>
                    </a:cxn>
                  </a:cxnLst>
                  <a:rect l="0" t="0" r="r" b="b"/>
                  <a:pathLst>
                    <a:path w="11" h="12">
                      <a:moveTo>
                        <a:pt x="11" y="12"/>
                      </a:moveTo>
                      <a:cubicBezTo>
                        <a:pt x="6" y="10"/>
                        <a:pt x="2" y="5"/>
                        <a:pt x="0" y="0"/>
                      </a:cubicBezTo>
                    </a:path>
                  </a:pathLst>
                </a:custGeom>
                <a:noFill/>
                <a:ln w="9525" cap="rnd">
                  <a:solidFill>
                    <a:sysClr val="window" lastClr="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srgbClr val="3F3F3F"/>
                    </a:solidFill>
                    <a:effectLst/>
                    <a:uLnTx/>
                    <a:uFillTx/>
                    <a:latin typeface="Raleway"/>
                  </a:endParaRPr>
                </a:p>
              </p:txBody>
            </p:sp>
            <p:sp>
              <p:nvSpPr>
                <p:cNvPr id="221" name="Freeform 59"/>
                <p:cNvSpPr>
                  <a:spLocks/>
                </p:cNvSpPr>
                <p:nvPr/>
              </p:nvSpPr>
              <p:spPr bwMode="auto">
                <a:xfrm>
                  <a:off x="4408488" y="2308226"/>
                  <a:ext cx="58738" cy="79375"/>
                </a:xfrm>
                <a:custGeom>
                  <a:avLst/>
                  <a:gdLst>
                    <a:gd name="T0" fmla="*/ 17 w 18"/>
                    <a:gd name="T1" fmla="*/ 0 h 25"/>
                    <a:gd name="T2" fmla="*/ 18 w 18"/>
                    <a:gd name="T3" fmla="*/ 7 h 25"/>
                    <a:gd name="T4" fmla="*/ 0 w 18"/>
                    <a:gd name="T5" fmla="*/ 25 h 25"/>
                  </a:gdLst>
                  <a:ahLst/>
                  <a:cxnLst>
                    <a:cxn ang="0">
                      <a:pos x="T0" y="T1"/>
                    </a:cxn>
                    <a:cxn ang="0">
                      <a:pos x="T2" y="T3"/>
                    </a:cxn>
                    <a:cxn ang="0">
                      <a:pos x="T4" y="T5"/>
                    </a:cxn>
                  </a:cxnLst>
                  <a:rect l="0" t="0" r="r" b="b"/>
                  <a:pathLst>
                    <a:path w="18" h="25">
                      <a:moveTo>
                        <a:pt x="17" y="0"/>
                      </a:moveTo>
                      <a:cubicBezTo>
                        <a:pt x="17" y="2"/>
                        <a:pt x="18" y="4"/>
                        <a:pt x="18" y="7"/>
                      </a:cubicBezTo>
                      <a:cubicBezTo>
                        <a:pt x="18" y="17"/>
                        <a:pt x="10" y="25"/>
                        <a:pt x="0" y="25"/>
                      </a:cubicBezTo>
                    </a:path>
                  </a:pathLst>
                </a:custGeom>
                <a:noFill/>
                <a:ln w="9525" cap="rnd">
                  <a:solidFill>
                    <a:sysClr val="window" lastClr="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srgbClr val="3F3F3F"/>
                    </a:solidFill>
                    <a:effectLst/>
                    <a:uLnTx/>
                    <a:uFillTx/>
                    <a:latin typeface="Raleway"/>
                  </a:endParaRPr>
                </a:p>
              </p:txBody>
            </p:sp>
            <p:sp>
              <p:nvSpPr>
                <p:cNvPr id="222" name="Freeform 60"/>
                <p:cNvSpPr>
                  <a:spLocks/>
                </p:cNvSpPr>
                <p:nvPr/>
              </p:nvSpPr>
              <p:spPr bwMode="auto">
                <a:xfrm>
                  <a:off x="4370388" y="2320926"/>
                  <a:ext cx="19050" cy="31750"/>
                </a:xfrm>
                <a:custGeom>
                  <a:avLst/>
                  <a:gdLst>
                    <a:gd name="T0" fmla="*/ 6 w 6"/>
                    <a:gd name="T1" fmla="*/ 10 h 10"/>
                    <a:gd name="T2" fmla="*/ 0 w 6"/>
                    <a:gd name="T3" fmla="*/ 5 h 10"/>
                    <a:gd name="T4" fmla="*/ 5 w 6"/>
                    <a:gd name="T5" fmla="*/ 0 h 10"/>
                  </a:gdLst>
                  <a:ahLst/>
                  <a:cxnLst>
                    <a:cxn ang="0">
                      <a:pos x="T0" y="T1"/>
                    </a:cxn>
                    <a:cxn ang="0">
                      <a:pos x="T2" y="T3"/>
                    </a:cxn>
                    <a:cxn ang="0">
                      <a:pos x="T4" y="T5"/>
                    </a:cxn>
                  </a:cxnLst>
                  <a:rect l="0" t="0" r="r" b="b"/>
                  <a:pathLst>
                    <a:path w="6" h="10">
                      <a:moveTo>
                        <a:pt x="6" y="10"/>
                      </a:moveTo>
                      <a:cubicBezTo>
                        <a:pt x="3" y="10"/>
                        <a:pt x="1" y="8"/>
                        <a:pt x="0" y="5"/>
                      </a:cubicBezTo>
                      <a:cubicBezTo>
                        <a:pt x="0" y="3"/>
                        <a:pt x="2" y="0"/>
                        <a:pt x="5" y="0"/>
                      </a:cubicBezTo>
                    </a:path>
                  </a:pathLst>
                </a:custGeom>
                <a:noFill/>
                <a:ln w="9525" cap="rnd">
                  <a:solidFill>
                    <a:sysClr val="window" lastClr="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srgbClr val="3F3F3F"/>
                    </a:solidFill>
                    <a:effectLst/>
                    <a:uLnTx/>
                    <a:uFillTx/>
                    <a:latin typeface="Raleway"/>
                  </a:endParaRPr>
                </a:p>
              </p:txBody>
            </p:sp>
            <p:sp>
              <p:nvSpPr>
                <p:cNvPr id="223" name="Freeform 61"/>
                <p:cNvSpPr>
                  <a:spLocks/>
                </p:cNvSpPr>
                <p:nvPr/>
              </p:nvSpPr>
              <p:spPr bwMode="auto">
                <a:xfrm>
                  <a:off x="4337369" y="2584061"/>
                  <a:ext cx="64062" cy="90877"/>
                </a:xfrm>
                <a:custGeom>
                  <a:avLst/>
                  <a:gdLst>
                    <a:gd name="T0" fmla="*/ 9 w 9"/>
                    <a:gd name="T1" fmla="*/ 11 h 12"/>
                    <a:gd name="T2" fmla="*/ 0 w 9"/>
                    <a:gd name="T3" fmla="*/ 12 h 12"/>
                    <a:gd name="T4" fmla="*/ 2 w 9"/>
                    <a:gd name="T5" fmla="*/ 0 h 12"/>
                  </a:gdLst>
                  <a:ahLst/>
                  <a:cxnLst>
                    <a:cxn ang="0">
                      <a:pos x="T0" y="T1"/>
                    </a:cxn>
                    <a:cxn ang="0">
                      <a:pos x="T2" y="T3"/>
                    </a:cxn>
                    <a:cxn ang="0">
                      <a:pos x="T4" y="T5"/>
                    </a:cxn>
                  </a:cxnLst>
                  <a:rect l="0" t="0" r="r" b="b"/>
                  <a:pathLst>
                    <a:path w="9" h="12">
                      <a:moveTo>
                        <a:pt x="9" y="11"/>
                      </a:moveTo>
                      <a:cubicBezTo>
                        <a:pt x="6" y="12"/>
                        <a:pt x="3" y="12"/>
                        <a:pt x="0" y="12"/>
                      </a:cubicBezTo>
                      <a:cubicBezTo>
                        <a:pt x="2" y="0"/>
                        <a:pt x="2" y="0"/>
                        <a:pt x="2" y="0"/>
                      </a:cubicBezTo>
                    </a:path>
                  </a:pathLst>
                </a:custGeom>
                <a:noFill/>
                <a:ln w="9525" cap="rnd">
                  <a:solidFill>
                    <a:sysClr val="window" lastClr="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srgbClr val="3F3F3F"/>
                    </a:solidFill>
                    <a:effectLst/>
                    <a:uLnTx/>
                    <a:uFillTx/>
                    <a:latin typeface="Raleway"/>
                  </a:endParaRPr>
                </a:p>
              </p:txBody>
            </p:sp>
            <p:sp>
              <p:nvSpPr>
                <p:cNvPr id="224" name="Freeform 62"/>
                <p:cNvSpPr>
                  <a:spLocks/>
                </p:cNvSpPr>
                <p:nvPr/>
              </p:nvSpPr>
              <p:spPr bwMode="auto">
                <a:xfrm>
                  <a:off x="4337050" y="2414588"/>
                  <a:ext cx="117475" cy="276434"/>
                </a:xfrm>
                <a:custGeom>
                  <a:avLst/>
                  <a:gdLst>
                    <a:gd name="T0" fmla="*/ 0 w 36"/>
                    <a:gd name="T1" fmla="*/ 20 h 87"/>
                    <a:gd name="T2" fmla="*/ 12 w 36"/>
                    <a:gd name="T3" fmla="*/ 2 h 87"/>
                    <a:gd name="T4" fmla="*/ 20 w 36"/>
                    <a:gd name="T5" fmla="*/ 0 h 87"/>
                    <a:gd name="T6" fmla="*/ 36 w 36"/>
                    <a:gd name="T7" fmla="*/ 31 h 87"/>
                    <a:gd name="T8" fmla="*/ 36 w 36"/>
                    <a:gd name="T9" fmla="*/ 62 h 87"/>
                    <a:gd name="T10" fmla="*/ 23 w 36"/>
                    <a:gd name="T11" fmla="*/ 78 h 87"/>
                    <a:gd name="T12" fmla="*/ 14 w 36"/>
                    <a:gd name="T13" fmla="*/ 87 h 87"/>
                  </a:gdLst>
                  <a:ahLst/>
                  <a:cxnLst>
                    <a:cxn ang="0">
                      <a:pos x="T0" y="T1"/>
                    </a:cxn>
                    <a:cxn ang="0">
                      <a:pos x="T2" y="T3"/>
                    </a:cxn>
                    <a:cxn ang="0">
                      <a:pos x="T4" y="T5"/>
                    </a:cxn>
                    <a:cxn ang="0">
                      <a:pos x="T6" y="T7"/>
                    </a:cxn>
                    <a:cxn ang="0">
                      <a:pos x="T8" y="T9"/>
                    </a:cxn>
                    <a:cxn ang="0">
                      <a:pos x="T10" y="T11"/>
                    </a:cxn>
                    <a:cxn ang="0">
                      <a:pos x="T12" y="T13"/>
                    </a:cxn>
                  </a:cxnLst>
                  <a:rect l="0" t="0" r="r" b="b"/>
                  <a:pathLst>
                    <a:path w="36" h="87">
                      <a:moveTo>
                        <a:pt x="0" y="20"/>
                      </a:moveTo>
                      <a:cubicBezTo>
                        <a:pt x="2" y="10"/>
                        <a:pt x="6" y="4"/>
                        <a:pt x="12" y="2"/>
                      </a:cubicBezTo>
                      <a:cubicBezTo>
                        <a:pt x="20" y="0"/>
                        <a:pt x="20" y="0"/>
                        <a:pt x="20" y="0"/>
                      </a:cubicBezTo>
                      <a:cubicBezTo>
                        <a:pt x="36" y="31"/>
                        <a:pt x="36" y="31"/>
                        <a:pt x="36" y="31"/>
                      </a:cubicBezTo>
                      <a:cubicBezTo>
                        <a:pt x="36" y="62"/>
                        <a:pt x="36" y="62"/>
                        <a:pt x="36" y="62"/>
                      </a:cubicBezTo>
                      <a:cubicBezTo>
                        <a:pt x="36" y="62"/>
                        <a:pt x="36" y="73"/>
                        <a:pt x="23" y="78"/>
                      </a:cubicBezTo>
                      <a:cubicBezTo>
                        <a:pt x="14" y="87"/>
                        <a:pt x="14" y="87"/>
                        <a:pt x="14" y="87"/>
                      </a:cubicBezTo>
                    </a:path>
                  </a:pathLst>
                </a:custGeom>
                <a:noFill/>
                <a:ln w="9525" cap="rnd">
                  <a:solidFill>
                    <a:sysClr val="window" lastClr="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srgbClr val="3F3F3F"/>
                    </a:solidFill>
                    <a:effectLst/>
                    <a:uLnTx/>
                    <a:uFillTx/>
                    <a:latin typeface="Raleway"/>
                  </a:endParaRPr>
                </a:p>
              </p:txBody>
            </p:sp>
            <p:sp>
              <p:nvSpPr>
                <p:cNvPr id="225" name="Freeform 63"/>
                <p:cNvSpPr>
                  <a:spLocks/>
                </p:cNvSpPr>
                <p:nvPr/>
              </p:nvSpPr>
              <p:spPr bwMode="auto">
                <a:xfrm>
                  <a:off x="4402138" y="2414588"/>
                  <a:ext cx="52388" cy="98425"/>
                </a:xfrm>
                <a:custGeom>
                  <a:avLst/>
                  <a:gdLst>
                    <a:gd name="T0" fmla="*/ 0 w 33"/>
                    <a:gd name="T1" fmla="*/ 0 h 62"/>
                    <a:gd name="T2" fmla="*/ 16 w 33"/>
                    <a:gd name="T3" fmla="*/ 0 h 62"/>
                    <a:gd name="T4" fmla="*/ 33 w 33"/>
                    <a:gd name="T5" fmla="*/ 62 h 62"/>
                  </a:gdLst>
                  <a:ahLst/>
                  <a:cxnLst>
                    <a:cxn ang="0">
                      <a:pos x="T0" y="T1"/>
                    </a:cxn>
                    <a:cxn ang="0">
                      <a:pos x="T2" y="T3"/>
                    </a:cxn>
                    <a:cxn ang="0">
                      <a:pos x="T4" y="T5"/>
                    </a:cxn>
                  </a:cxnLst>
                  <a:rect l="0" t="0" r="r" b="b"/>
                  <a:pathLst>
                    <a:path w="33" h="62">
                      <a:moveTo>
                        <a:pt x="0" y="0"/>
                      </a:moveTo>
                      <a:lnTo>
                        <a:pt x="16" y="0"/>
                      </a:lnTo>
                      <a:lnTo>
                        <a:pt x="33" y="62"/>
                      </a:lnTo>
                    </a:path>
                  </a:pathLst>
                </a:custGeom>
                <a:noFill/>
                <a:ln w="9525" cap="rnd">
                  <a:solidFill>
                    <a:sysClr val="window" lastClr="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srgbClr val="3F3F3F"/>
                    </a:solidFill>
                    <a:effectLst/>
                    <a:uLnTx/>
                    <a:uFillTx/>
                    <a:latin typeface="Raleway"/>
                  </a:endParaRPr>
                </a:p>
              </p:txBody>
            </p:sp>
            <p:sp>
              <p:nvSpPr>
                <p:cNvPr id="226" name="Line 64"/>
                <p:cNvSpPr>
                  <a:spLocks noChangeShapeType="1"/>
                </p:cNvSpPr>
                <p:nvPr/>
              </p:nvSpPr>
              <p:spPr bwMode="auto">
                <a:xfrm>
                  <a:off x="4386263" y="2362201"/>
                  <a:ext cx="0" cy="55563"/>
                </a:xfrm>
                <a:prstGeom prst="line">
                  <a:avLst/>
                </a:prstGeom>
                <a:noFill/>
                <a:ln w="9525" cap="rnd">
                  <a:solidFill>
                    <a:sysClr val="window" lastClr="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srgbClr val="3F3F3F"/>
                    </a:solidFill>
                    <a:effectLst/>
                    <a:uLnTx/>
                    <a:uFillTx/>
                    <a:latin typeface="Raleway"/>
                  </a:endParaRPr>
                </a:p>
              </p:txBody>
            </p:sp>
            <p:sp>
              <p:nvSpPr>
                <p:cNvPr id="227" name="Freeform 66"/>
                <p:cNvSpPr>
                  <a:spLocks/>
                </p:cNvSpPr>
                <p:nvPr/>
              </p:nvSpPr>
              <p:spPr bwMode="auto">
                <a:xfrm>
                  <a:off x="4367213" y="2640013"/>
                  <a:ext cx="79375" cy="241300"/>
                </a:xfrm>
                <a:custGeom>
                  <a:avLst/>
                  <a:gdLst>
                    <a:gd name="T0" fmla="*/ 50 w 50"/>
                    <a:gd name="T1" fmla="*/ 0 h 152"/>
                    <a:gd name="T2" fmla="*/ 18 w 50"/>
                    <a:gd name="T3" fmla="*/ 152 h 152"/>
                    <a:gd name="T4" fmla="*/ 0 w 50"/>
                    <a:gd name="T5" fmla="*/ 152 h 152"/>
                    <a:gd name="T6" fmla="*/ 0 w 50"/>
                    <a:gd name="T7" fmla="*/ 22 h 152"/>
                  </a:gdLst>
                  <a:ahLst/>
                  <a:cxnLst>
                    <a:cxn ang="0">
                      <a:pos x="T0" y="T1"/>
                    </a:cxn>
                    <a:cxn ang="0">
                      <a:pos x="T2" y="T3"/>
                    </a:cxn>
                    <a:cxn ang="0">
                      <a:pos x="T4" y="T5"/>
                    </a:cxn>
                    <a:cxn ang="0">
                      <a:pos x="T6" y="T7"/>
                    </a:cxn>
                  </a:cxnLst>
                  <a:rect l="0" t="0" r="r" b="b"/>
                  <a:pathLst>
                    <a:path w="50" h="152">
                      <a:moveTo>
                        <a:pt x="50" y="0"/>
                      </a:moveTo>
                      <a:lnTo>
                        <a:pt x="18" y="152"/>
                      </a:lnTo>
                      <a:lnTo>
                        <a:pt x="0" y="152"/>
                      </a:lnTo>
                      <a:lnTo>
                        <a:pt x="0" y="22"/>
                      </a:lnTo>
                    </a:path>
                  </a:pathLst>
                </a:custGeom>
                <a:noFill/>
                <a:ln w="9525" cap="rnd">
                  <a:solidFill>
                    <a:sysClr val="window" lastClr="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srgbClr val="3F3F3F"/>
                    </a:solidFill>
                    <a:effectLst/>
                    <a:uLnTx/>
                    <a:uFillTx/>
                    <a:latin typeface="Raleway"/>
                  </a:endParaRPr>
                </a:p>
              </p:txBody>
            </p:sp>
            <p:sp>
              <p:nvSpPr>
                <p:cNvPr id="228" name="Freeform 67"/>
                <p:cNvSpPr>
                  <a:spLocks/>
                </p:cNvSpPr>
                <p:nvPr/>
              </p:nvSpPr>
              <p:spPr bwMode="auto">
                <a:xfrm>
                  <a:off x="4367213" y="2881313"/>
                  <a:ext cx="63500" cy="28575"/>
                </a:xfrm>
                <a:custGeom>
                  <a:avLst/>
                  <a:gdLst>
                    <a:gd name="T0" fmla="*/ 18 w 40"/>
                    <a:gd name="T1" fmla="*/ 0 h 18"/>
                    <a:gd name="T2" fmla="*/ 40 w 40"/>
                    <a:gd name="T3" fmla="*/ 18 h 18"/>
                    <a:gd name="T4" fmla="*/ 0 w 40"/>
                    <a:gd name="T5" fmla="*/ 18 h 18"/>
                    <a:gd name="T6" fmla="*/ 0 w 40"/>
                    <a:gd name="T7" fmla="*/ 0 h 18"/>
                  </a:gdLst>
                  <a:ahLst/>
                  <a:cxnLst>
                    <a:cxn ang="0">
                      <a:pos x="T0" y="T1"/>
                    </a:cxn>
                    <a:cxn ang="0">
                      <a:pos x="T2" y="T3"/>
                    </a:cxn>
                    <a:cxn ang="0">
                      <a:pos x="T4" y="T5"/>
                    </a:cxn>
                    <a:cxn ang="0">
                      <a:pos x="T6" y="T7"/>
                    </a:cxn>
                  </a:cxnLst>
                  <a:rect l="0" t="0" r="r" b="b"/>
                  <a:pathLst>
                    <a:path w="40" h="18">
                      <a:moveTo>
                        <a:pt x="18" y="0"/>
                      </a:moveTo>
                      <a:lnTo>
                        <a:pt x="40" y="18"/>
                      </a:lnTo>
                      <a:lnTo>
                        <a:pt x="0" y="18"/>
                      </a:lnTo>
                      <a:lnTo>
                        <a:pt x="0" y="0"/>
                      </a:lnTo>
                    </a:path>
                  </a:pathLst>
                </a:custGeom>
                <a:noFill/>
                <a:ln w="9525" cap="rnd">
                  <a:solidFill>
                    <a:sysClr val="window" lastClr="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srgbClr val="3F3F3F"/>
                    </a:solidFill>
                    <a:effectLst/>
                    <a:uLnTx/>
                    <a:uFillTx/>
                    <a:latin typeface="Raleway"/>
                  </a:endParaRPr>
                </a:p>
              </p:txBody>
            </p:sp>
          </p:grpSp>
          <p:grpSp>
            <p:nvGrpSpPr>
              <p:cNvPr id="201" name="Groupe 200"/>
              <p:cNvGrpSpPr/>
              <p:nvPr/>
            </p:nvGrpSpPr>
            <p:grpSpPr>
              <a:xfrm rot="21300931">
                <a:off x="771764" y="249155"/>
                <a:ext cx="351012" cy="407551"/>
                <a:chOff x="1991380" y="2500047"/>
                <a:chExt cx="162013" cy="188109"/>
              </a:xfrm>
            </p:grpSpPr>
            <p:sp>
              <p:nvSpPr>
                <p:cNvPr id="204" name="Freeform 59"/>
                <p:cNvSpPr>
                  <a:spLocks/>
                </p:cNvSpPr>
                <p:nvPr/>
              </p:nvSpPr>
              <p:spPr bwMode="auto">
                <a:xfrm rot="10539812">
                  <a:off x="1991772" y="2527733"/>
                  <a:ext cx="36000" cy="51302"/>
                </a:xfrm>
                <a:custGeom>
                  <a:avLst/>
                  <a:gdLst>
                    <a:gd name="T0" fmla="*/ 17 w 18"/>
                    <a:gd name="T1" fmla="*/ 0 h 25"/>
                    <a:gd name="T2" fmla="*/ 18 w 18"/>
                    <a:gd name="T3" fmla="*/ 7 h 25"/>
                    <a:gd name="T4" fmla="*/ 0 w 18"/>
                    <a:gd name="T5" fmla="*/ 25 h 25"/>
                  </a:gdLst>
                  <a:ahLst/>
                  <a:cxnLst>
                    <a:cxn ang="0">
                      <a:pos x="T0" y="T1"/>
                    </a:cxn>
                    <a:cxn ang="0">
                      <a:pos x="T2" y="T3"/>
                    </a:cxn>
                    <a:cxn ang="0">
                      <a:pos x="T4" y="T5"/>
                    </a:cxn>
                  </a:cxnLst>
                  <a:rect l="0" t="0" r="r" b="b"/>
                  <a:pathLst>
                    <a:path w="18" h="25">
                      <a:moveTo>
                        <a:pt x="17" y="0"/>
                      </a:moveTo>
                      <a:cubicBezTo>
                        <a:pt x="17" y="2"/>
                        <a:pt x="18" y="4"/>
                        <a:pt x="18" y="7"/>
                      </a:cubicBezTo>
                      <a:cubicBezTo>
                        <a:pt x="18" y="17"/>
                        <a:pt x="10" y="25"/>
                        <a:pt x="0" y="25"/>
                      </a:cubicBezTo>
                    </a:path>
                  </a:pathLst>
                </a:custGeom>
                <a:noFill/>
                <a:ln w="9525" cap="rnd">
                  <a:solidFill>
                    <a:sysClr val="window" lastClr="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srgbClr val="3F3F3F"/>
                    </a:solidFill>
                    <a:effectLst/>
                    <a:uLnTx/>
                    <a:uFillTx/>
                    <a:latin typeface="Raleway"/>
                  </a:endParaRPr>
                </a:p>
              </p:txBody>
            </p:sp>
            <p:sp>
              <p:nvSpPr>
                <p:cNvPr id="205" name="Line 64"/>
                <p:cNvSpPr>
                  <a:spLocks noChangeShapeType="1"/>
                </p:cNvSpPr>
                <p:nvPr/>
              </p:nvSpPr>
              <p:spPr bwMode="auto">
                <a:xfrm>
                  <a:off x="2050984" y="2660020"/>
                  <a:ext cx="9380" cy="28136"/>
                </a:xfrm>
                <a:prstGeom prst="line">
                  <a:avLst/>
                </a:prstGeom>
                <a:noFill/>
                <a:ln w="9525" cap="rnd">
                  <a:solidFill>
                    <a:sysClr val="window" lastClr="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srgbClr val="3F3F3F"/>
                    </a:solidFill>
                    <a:effectLst/>
                    <a:uLnTx/>
                    <a:uFillTx/>
                    <a:latin typeface="Raleway"/>
                  </a:endParaRPr>
                </a:p>
              </p:txBody>
            </p:sp>
            <p:sp>
              <p:nvSpPr>
                <p:cNvPr id="206" name="Freeform 58"/>
                <p:cNvSpPr>
                  <a:spLocks/>
                </p:cNvSpPr>
                <p:nvPr/>
              </p:nvSpPr>
              <p:spPr bwMode="auto">
                <a:xfrm rot="16959206">
                  <a:off x="2069367" y="2598728"/>
                  <a:ext cx="60953" cy="86466"/>
                </a:xfrm>
                <a:custGeom>
                  <a:avLst/>
                  <a:gdLst>
                    <a:gd name="T0" fmla="*/ 11 w 11"/>
                    <a:gd name="T1" fmla="*/ 12 h 12"/>
                    <a:gd name="T2" fmla="*/ 0 w 11"/>
                    <a:gd name="T3" fmla="*/ 0 h 12"/>
                  </a:gdLst>
                  <a:ahLst/>
                  <a:cxnLst>
                    <a:cxn ang="0">
                      <a:pos x="T0" y="T1"/>
                    </a:cxn>
                    <a:cxn ang="0">
                      <a:pos x="T2" y="T3"/>
                    </a:cxn>
                  </a:cxnLst>
                  <a:rect l="0" t="0" r="r" b="b"/>
                  <a:pathLst>
                    <a:path w="11" h="12">
                      <a:moveTo>
                        <a:pt x="11" y="12"/>
                      </a:moveTo>
                      <a:cubicBezTo>
                        <a:pt x="6" y="10"/>
                        <a:pt x="2" y="5"/>
                        <a:pt x="0" y="0"/>
                      </a:cubicBezTo>
                    </a:path>
                  </a:pathLst>
                </a:custGeom>
                <a:noFill/>
                <a:ln w="9525" cap="rnd">
                  <a:solidFill>
                    <a:sysClr val="window" lastClr="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srgbClr val="3F3F3F"/>
                    </a:solidFill>
                    <a:effectLst/>
                    <a:uLnTx/>
                    <a:uFillTx/>
                    <a:latin typeface="Raleway"/>
                  </a:endParaRPr>
                </a:p>
              </p:txBody>
            </p:sp>
            <p:sp>
              <p:nvSpPr>
                <p:cNvPr id="207" name="Line 64"/>
                <p:cNvSpPr>
                  <a:spLocks noChangeShapeType="1"/>
                </p:cNvSpPr>
                <p:nvPr/>
              </p:nvSpPr>
              <p:spPr bwMode="auto">
                <a:xfrm>
                  <a:off x="2144013" y="2627893"/>
                  <a:ext cx="9380" cy="28136"/>
                </a:xfrm>
                <a:prstGeom prst="line">
                  <a:avLst/>
                </a:prstGeom>
                <a:noFill/>
                <a:ln w="9525" cap="rnd">
                  <a:solidFill>
                    <a:sysClr val="window" lastClr="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srgbClr val="3F3F3F"/>
                    </a:solidFill>
                    <a:effectLst/>
                    <a:uLnTx/>
                    <a:uFillTx/>
                    <a:latin typeface="Raleway"/>
                  </a:endParaRPr>
                </a:p>
              </p:txBody>
            </p:sp>
            <p:sp>
              <p:nvSpPr>
                <p:cNvPr id="208" name="Line 64"/>
                <p:cNvSpPr>
                  <a:spLocks noChangeShapeType="1"/>
                </p:cNvSpPr>
                <p:nvPr/>
              </p:nvSpPr>
              <p:spPr bwMode="auto">
                <a:xfrm>
                  <a:off x="2038273" y="2564073"/>
                  <a:ext cx="34802" cy="88108"/>
                </a:xfrm>
                <a:prstGeom prst="line">
                  <a:avLst/>
                </a:prstGeom>
                <a:noFill/>
                <a:ln w="9525" cap="rnd">
                  <a:solidFill>
                    <a:sysClr val="window" lastClr="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srgbClr val="3F3F3F"/>
                    </a:solidFill>
                    <a:effectLst/>
                    <a:uLnTx/>
                    <a:uFillTx/>
                    <a:latin typeface="Raleway"/>
                  </a:endParaRPr>
                </a:p>
              </p:txBody>
            </p:sp>
            <p:sp>
              <p:nvSpPr>
                <p:cNvPr id="209" name="Line 64"/>
                <p:cNvSpPr>
                  <a:spLocks noChangeShapeType="1"/>
                </p:cNvSpPr>
                <p:nvPr/>
              </p:nvSpPr>
              <p:spPr bwMode="auto">
                <a:xfrm>
                  <a:off x="2082442" y="2548692"/>
                  <a:ext cx="34802" cy="97394"/>
                </a:xfrm>
                <a:prstGeom prst="line">
                  <a:avLst/>
                </a:prstGeom>
                <a:noFill/>
                <a:ln w="9525" cap="rnd">
                  <a:solidFill>
                    <a:sysClr val="window" lastClr="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srgbClr val="3F3F3F"/>
                    </a:solidFill>
                    <a:effectLst/>
                    <a:uLnTx/>
                    <a:uFillTx/>
                    <a:latin typeface="Raleway"/>
                  </a:endParaRPr>
                </a:p>
              </p:txBody>
            </p:sp>
            <p:sp>
              <p:nvSpPr>
                <p:cNvPr id="210" name="Freeform 59"/>
                <p:cNvSpPr>
                  <a:spLocks/>
                </p:cNvSpPr>
                <p:nvPr/>
              </p:nvSpPr>
              <p:spPr bwMode="auto">
                <a:xfrm rot="8941965" flipH="1">
                  <a:off x="2075463" y="2500047"/>
                  <a:ext cx="45719" cy="45719"/>
                </a:xfrm>
                <a:custGeom>
                  <a:avLst/>
                  <a:gdLst>
                    <a:gd name="T0" fmla="*/ 17 w 18"/>
                    <a:gd name="T1" fmla="*/ 0 h 25"/>
                    <a:gd name="T2" fmla="*/ 18 w 18"/>
                    <a:gd name="T3" fmla="*/ 7 h 25"/>
                    <a:gd name="T4" fmla="*/ 0 w 18"/>
                    <a:gd name="T5" fmla="*/ 25 h 25"/>
                  </a:gdLst>
                  <a:ahLst/>
                  <a:cxnLst>
                    <a:cxn ang="0">
                      <a:pos x="T0" y="T1"/>
                    </a:cxn>
                    <a:cxn ang="0">
                      <a:pos x="T2" y="T3"/>
                    </a:cxn>
                    <a:cxn ang="0">
                      <a:pos x="T4" y="T5"/>
                    </a:cxn>
                  </a:cxnLst>
                  <a:rect l="0" t="0" r="r" b="b"/>
                  <a:pathLst>
                    <a:path w="18" h="25">
                      <a:moveTo>
                        <a:pt x="17" y="0"/>
                      </a:moveTo>
                      <a:cubicBezTo>
                        <a:pt x="17" y="2"/>
                        <a:pt x="18" y="4"/>
                        <a:pt x="18" y="7"/>
                      </a:cubicBezTo>
                      <a:cubicBezTo>
                        <a:pt x="18" y="17"/>
                        <a:pt x="10" y="25"/>
                        <a:pt x="0" y="25"/>
                      </a:cubicBezTo>
                    </a:path>
                  </a:pathLst>
                </a:custGeom>
                <a:noFill/>
                <a:ln w="9525" cap="rnd">
                  <a:solidFill>
                    <a:sysClr val="window" lastClr="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srgbClr val="3F3F3F"/>
                    </a:solidFill>
                    <a:effectLst/>
                    <a:uLnTx/>
                    <a:uFillTx/>
                    <a:latin typeface="Raleway"/>
                  </a:endParaRPr>
                </a:p>
              </p:txBody>
            </p:sp>
            <p:sp>
              <p:nvSpPr>
                <p:cNvPr id="211" name="Line 64"/>
                <p:cNvSpPr>
                  <a:spLocks noChangeShapeType="1"/>
                </p:cNvSpPr>
                <p:nvPr/>
              </p:nvSpPr>
              <p:spPr bwMode="auto">
                <a:xfrm>
                  <a:off x="1991380" y="2571473"/>
                  <a:ext cx="54842" cy="88547"/>
                </a:xfrm>
                <a:prstGeom prst="line">
                  <a:avLst/>
                </a:prstGeom>
                <a:noFill/>
                <a:ln w="9525" cap="rnd">
                  <a:solidFill>
                    <a:sysClr val="window" lastClr="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srgbClr val="3F3F3F"/>
                    </a:solidFill>
                    <a:effectLst/>
                    <a:uLnTx/>
                    <a:uFillTx/>
                    <a:latin typeface="Raleway"/>
                  </a:endParaRPr>
                </a:p>
              </p:txBody>
            </p:sp>
            <p:sp>
              <p:nvSpPr>
                <p:cNvPr id="212" name="Line 64"/>
                <p:cNvSpPr>
                  <a:spLocks noChangeShapeType="1"/>
                </p:cNvSpPr>
                <p:nvPr/>
              </p:nvSpPr>
              <p:spPr bwMode="auto">
                <a:xfrm>
                  <a:off x="2124619" y="2519580"/>
                  <a:ext cx="28774" cy="100312"/>
                </a:xfrm>
                <a:prstGeom prst="line">
                  <a:avLst/>
                </a:prstGeom>
                <a:noFill/>
                <a:ln w="9525" cap="rnd">
                  <a:solidFill>
                    <a:sysClr val="window" lastClr="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srgbClr val="3F3F3F"/>
                    </a:solidFill>
                    <a:effectLst/>
                    <a:uLnTx/>
                    <a:uFillTx/>
                    <a:latin typeface="Raleway"/>
                  </a:endParaRPr>
                </a:p>
              </p:txBody>
            </p:sp>
            <p:sp>
              <p:nvSpPr>
                <p:cNvPr id="213" name="Freeform 59"/>
                <p:cNvSpPr>
                  <a:spLocks/>
                </p:cNvSpPr>
                <p:nvPr/>
              </p:nvSpPr>
              <p:spPr bwMode="auto">
                <a:xfrm rot="7257215" flipH="1">
                  <a:off x="2029355" y="2501807"/>
                  <a:ext cx="36000" cy="36000"/>
                </a:xfrm>
                <a:custGeom>
                  <a:avLst/>
                  <a:gdLst>
                    <a:gd name="T0" fmla="*/ 17 w 18"/>
                    <a:gd name="T1" fmla="*/ 0 h 25"/>
                    <a:gd name="T2" fmla="*/ 18 w 18"/>
                    <a:gd name="T3" fmla="*/ 7 h 25"/>
                    <a:gd name="T4" fmla="*/ 0 w 18"/>
                    <a:gd name="T5" fmla="*/ 25 h 25"/>
                  </a:gdLst>
                  <a:ahLst/>
                  <a:cxnLst>
                    <a:cxn ang="0">
                      <a:pos x="T0" y="T1"/>
                    </a:cxn>
                    <a:cxn ang="0">
                      <a:pos x="T2" y="T3"/>
                    </a:cxn>
                    <a:cxn ang="0">
                      <a:pos x="T4" y="T5"/>
                    </a:cxn>
                  </a:cxnLst>
                  <a:rect l="0" t="0" r="r" b="b"/>
                  <a:pathLst>
                    <a:path w="18" h="25">
                      <a:moveTo>
                        <a:pt x="17" y="0"/>
                      </a:moveTo>
                      <a:cubicBezTo>
                        <a:pt x="17" y="2"/>
                        <a:pt x="18" y="4"/>
                        <a:pt x="18" y="7"/>
                      </a:cubicBezTo>
                      <a:cubicBezTo>
                        <a:pt x="18" y="17"/>
                        <a:pt x="10" y="25"/>
                        <a:pt x="0" y="25"/>
                      </a:cubicBezTo>
                    </a:path>
                  </a:pathLst>
                </a:custGeom>
                <a:noFill/>
                <a:ln w="9525" cap="rnd">
                  <a:solidFill>
                    <a:sysClr val="window" lastClr="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srgbClr val="3F3F3F"/>
                    </a:solidFill>
                    <a:effectLst/>
                    <a:uLnTx/>
                    <a:uFillTx/>
                    <a:latin typeface="Raleway"/>
                  </a:endParaRPr>
                </a:p>
              </p:txBody>
            </p:sp>
          </p:grpSp>
          <p:sp>
            <p:nvSpPr>
              <p:cNvPr id="202" name="Forme libre 201"/>
              <p:cNvSpPr/>
              <p:nvPr/>
            </p:nvSpPr>
            <p:spPr>
              <a:xfrm>
                <a:off x="894262" y="1081001"/>
                <a:ext cx="325027" cy="278593"/>
              </a:xfrm>
              <a:custGeom>
                <a:avLst/>
                <a:gdLst>
                  <a:gd name="connsiteX0" fmla="*/ 19050 w 150019"/>
                  <a:gd name="connsiteY0" fmla="*/ 0 h 128587"/>
                  <a:gd name="connsiteX1" fmla="*/ 0 w 150019"/>
                  <a:gd name="connsiteY1" fmla="*/ 100012 h 128587"/>
                  <a:gd name="connsiteX2" fmla="*/ 150019 w 150019"/>
                  <a:gd name="connsiteY2" fmla="*/ 128587 h 128587"/>
                  <a:gd name="connsiteX3" fmla="*/ 150019 w 150019"/>
                  <a:gd name="connsiteY3" fmla="*/ 95250 h 128587"/>
                  <a:gd name="connsiteX4" fmla="*/ 54769 w 150019"/>
                  <a:gd name="connsiteY4" fmla="*/ 64293 h 128587"/>
                  <a:gd name="connsiteX5" fmla="*/ 69056 w 150019"/>
                  <a:gd name="connsiteY5" fmla="*/ 21431 h 128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0019" h="128587">
                    <a:moveTo>
                      <a:pt x="19050" y="0"/>
                    </a:moveTo>
                    <a:lnTo>
                      <a:pt x="0" y="100012"/>
                    </a:lnTo>
                    <a:lnTo>
                      <a:pt x="150019" y="128587"/>
                    </a:lnTo>
                    <a:lnTo>
                      <a:pt x="150019" y="95250"/>
                    </a:lnTo>
                    <a:lnTo>
                      <a:pt x="54769" y="64293"/>
                    </a:lnTo>
                    <a:lnTo>
                      <a:pt x="69056" y="21431"/>
                    </a:lnTo>
                  </a:path>
                </a:pathLst>
              </a:custGeom>
              <a:noFill/>
              <a:ln w="9525" cap="rnd">
                <a:solidFill>
                  <a:sysClr val="window" lastClr="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srgbClr val="3F3F3F"/>
                  </a:solidFill>
                  <a:effectLst/>
                  <a:uLnTx/>
                  <a:uFillTx/>
                  <a:latin typeface="Raleway"/>
                </a:endParaRPr>
              </a:p>
            </p:txBody>
          </p:sp>
          <p:sp>
            <p:nvSpPr>
              <p:cNvPr id="203" name="Freeform 46"/>
              <p:cNvSpPr>
                <a:spLocks/>
              </p:cNvSpPr>
              <p:nvPr/>
            </p:nvSpPr>
            <p:spPr bwMode="auto">
              <a:xfrm rot="5400000" flipV="1">
                <a:off x="1225901" y="1272489"/>
                <a:ext cx="99053" cy="99053"/>
              </a:xfrm>
              <a:custGeom>
                <a:avLst/>
                <a:gdLst>
                  <a:gd name="T0" fmla="*/ 2 w 9"/>
                  <a:gd name="T1" fmla="*/ 0 h 13"/>
                  <a:gd name="T2" fmla="*/ 4 w 9"/>
                  <a:gd name="T3" fmla="*/ 12 h 13"/>
                  <a:gd name="T4" fmla="*/ 7 w 9"/>
                  <a:gd name="T5" fmla="*/ 0 h 13"/>
                </a:gdLst>
                <a:ahLst/>
                <a:cxnLst>
                  <a:cxn ang="0">
                    <a:pos x="T0" y="T1"/>
                  </a:cxn>
                  <a:cxn ang="0">
                    <a:pos x="T2" y="T3"/>
                  </a:cxn>
                  <a:cxn ang="0">
                    <a:pos x="T4" y="T5"/>
                  </a:cxn>
                </a:cxnLst>
                <a:rect l="0" t="0" r="r" b="b"/>
                <a:pathLst>
                  <a:path w="9" h="13">
                    <a:moveTo>
                      <a:pt x="2" y="0"/>
                    </a:moveTo>
                    <a:cubicBezTo>
                      <a:pt x="2" y="0"/>
                      <a:pt x="0" y="13"/>
                      <a:pt x="4" y="12"/>
                    </a:cubicBezTo>
                    <a:cubicBezTo>
                      <a:pt x="9" y="12"/>
                      <a:pt x="7" y="0"/>
                      <a:pt x="7" y="0"/>
                    </a:cubicBezTo>
                  </a:path>
                </a:pathLst>
              </a:custGeom>
              <a:noFill/>
              <a:ln w="9525" cap="rnd">
                <a:solidFill>
                  <a:sysClr val="window" lastClr="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srgbClr val="3F3F3F"/>
                  </a:solidFill>
                  <a:effectLst/>
                  <a:uLnTx/>
                  <a:uFillTx/>
                  <a:latin typeface="Raleway"/>
                </a:endParaRPr>
              </a:p>
            </p:txBody>
          </p:sp>
        </p:grpSp>
      </p:grpSp>
      <p:grpSp>
        <p:nvGrpSpPr>
          <p:cNvPr id="255" name="Groupe 254"/>
          <p:cNvGrpSpPr/>
          <p:nvPr/>
        </p:nvGrpSpPr>
        <p:grpSpPr>
          <a:xfrm rot="834906">
            <a:off x="9469212" y="323280"/>
            <a:ext cx="2764995" cy="461665"/>
            <a:chOff x="9299851" y="440159"/>
            <a:chExt cx="2764995" cy="461665"/>
          </a:xfrm>
        </p:grpSpPr>
        <p:sp>
          <p:nvSpPr>
            <p:cNvPr id="6" name="Rectangle 5"/>
            <p:cNvSpPr/>
            <p:nvPr/>
          </p:nvSpPr>
          <p:spPr>
            <a:xfrm>
              <a:off x="9299851" y="440159"/>
              <a:ext cx="2764995" cy="461665"/>
            </a:xfrm>
            <a:prstGeom prst="rect">
              <a:avLst/>
            </a:prstGeom>
          </p:spPr>
          <p:txBody>
            <a:bodyPr wrap="square">
              <a:spAutoFit/>
            </a:bodyPr>
            <a:lstStyle/>
            <a:p>
              <a:pPr algn="ctr">
                <a:buClr>
                  <a:srgbClr val="EA4E55">
                    <a:lumMod val="75000"/>
                  </a:srgbClr>
                </a:buClr>
              </a:pPr>
              <a:r>
                <a:rPr lang="fr-FR" sz="1200" dirty="0" smtClean="0">
                  <a:solidFill>
                    <a:schemeClr val="tx1">
                      <a:lumMod val="50000"/>
                      <a:lumOff val="50000"/>
                    </a:schemeClr>
                  </a:solidFill>
                </a:rPr>
                <a:t>Repartageons quelques </a:t>
              </a:r>
              <a:r>
                <a:rPr lang="fr-FR" sz="1200" dirty="0">
                  <a:solidFill>
                    <a:schemeClr val="tx1">
                      <a:lumMod val="50000"/>
                      <a:lumOff val="50000"/>
                    </a:schemeClr>
                  </a:solidFill>
                </a:rPr>
                <a:t>bonnes pratiques </a:t>
              </a:r>
              <a:r>
                <a:rPr lang="fr-FR" sz="1200" dirty="0" smtClean="0">
                  <a:solidFill>
                    <a:schemeClr val="tx1">
                      <a:lumMod val="50000"/>
                      <a:lumOff val="50000"/>
                    </a:schemeClr>
                  </a:solidFill>
                </a:rPr>
                <a:t>autour </a:t>
              </a:r>
              <a:r>
                <a:rPr lang="fr-FR" sz="1200" dirty="0">
                  <a:solidFill>
                    <a:schemeClr val="tx1">
                      <a:lumMod val="50000"/>
                      <a:lumOff val="50000"/>
                    </a:schemeClr>
                  </a:solidFill>
                </a:rPr>
                <a:t>de l’accueil</a:t>
              </a:r>
            </a:p>
          </p:txBody>
        </p:sp>
        <p:cxnSp>
          <p:nvCxnSpPr>
            <p:cNvPr id="9" name="Connecteur droit 8"/>
            <p:cNvCxnSpPr/>
            <p:nvPr/>
          </p:nvCxnSpPr>
          <p:spPr>
            <a:xfrm>
              <a:off x="9591768" y="480435"/>
              <a:ext cx="2160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8" name="Connecteur droit 247"/>
            <p:cNvCxnSpPr/>
            <p:nvPr/>
          </p:nvCxnSpPr>
          <p:spPr>
            <a:xfrm>
              <a:off x="9582500" y="884428"/>
              <a:ext cx="2160000" cy="31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083488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1"/>
          <p:cNvSpPr>
            <a:spLocks noGrp="1"/>
          </p:cNvSpPr>
          <p:nvPr>
            <p:ph type="body" sz="quarter" idx="13"/>
          </p:nvPr>
        </p:nvSpPr>
        <p:spPr>
          <a:xfrm>
            <a:off x="3716163" y="1779052"/>
            <a:ext cx="7620201" cy="4023689"/>
          </a:xfrm>
        </p:spPr>
        <p:txBody>
          <a:bodyPr/>
          <a:lstStyle/>
          <a:p>
            <a:pPr marL="0" indent="0">
              <a:buNone/>
            </a:pPr>
            <a:r>
              <a:rPr lang="fr-FR" sz="1400" i="1" dirty="0">
                <a:solidFill>
                  <a:schemeClr val="tx1">
                    <a:lumMod val="50000"/>
                    <a:lumOff val="50000"/>
                  </a:schemeClr>
                </a:solidFill>
              </a:rPr>
              <a:t>En </a:t>
            </a:r>
            <a:r>
              <a:rPr lang="fr-FR" sz="1400" i="1" dirty="0" smtClean="0">
                <a:solidFill>
                  <a:schemeClr val="tx1">
                    <a:lumMod val="50000"/>
                    <a:lumOff val="50000"/>
                  </a:schemeClr>
                </a:solidFill>
              </a:rPr>
              <a:t>entrée</a:t>
            </a:r>
          </a:p>
          <a:p>
            <a:pPr>
              <a:spcAft>
                <a:spcPts val="0"/>
              </a:spcAft>
            </a:pPr>
            <a:r>
              <a:rPr lang="fr-FR" dirty="0" smtClean="0"/>
              <a:t>Satisfaction et accueil client</a:t>
            </a:r>
          </a:p>
          <a:p>
            <a:pPr>
              <a:spcAft>
                <a:spcPts val="0"/>
              </a:spcAft>
            </a:pPr>
            <a:endParaRPr lang="fr-FR" i="1" dirty="0" smtClean="0"/>
          </a:p>
          <a:p>
            <a:pPr marL="0" indent="0">
              <a:buNone/>
            </a:pPr>
            <a:r>
              <a:rPr lang="fr-FR" sz="1400" i="1" dirty="0" smtClean="0">
                <a:solidFill>
                  <a:schemeClr val="tx1">
                    <a:lumMod val="50000"/>
                    <a:lumOff val="50000"/>
                  </a:schemeClr>
                </a:solidFill>
              </a:rPr>
              <a:t>Le plat du jour</a:t>
            </a:r>
          </a:p>
          <a:p>
            <a:pPr>
              <a:spcBef>
                <a:spcPts val="0"/>
              </a:spcBef>
              <a:buFont typeface="+mj-lt"/>
              <a:buAutoNum type="arabicPeriod" startAt="2"/>
            </a:pPr>
            <a:r>
              <a:rPr lang="fr-FR" b="1" dirty="0" smtClean="0"/>
              <a:t>Construisons </a:t>
            </a:r>
            <a:r>
              <a:rPr lang="fr-FR" b="1" dirty="0"/>
              <a:t>ensemble notre démarche </a:t>
            </a:r>
            <a:r>
              <a:rPr lang="fr-FR" b="1" dirty="0" smtClean="0"/>
              <a:t>qualité</a:t>
            </a:r>
          </a:p>
          <a:p>
            <a:pPr>
              <a:buAutoNum type="arabicPeriod" startAt="2"/>
            </a:pPr>
            <a:endParaRPr lang="fr-FR" i="1" dirty="0"/>
          </a:p>
          <a:p>
            <a:pPr marL="0" indent="0">
              <a:buNone/>
            </a:pPr>
            <a:r>
              <a:rPr lang="fr-FR" sz="1400" i="1" dirty="0" smtClean="0">
                <a:solidFill>
                  <a:schemeClr val="tx1">
                    <a:lumMod val="50000"/>
                    <a:lumOff val="50000"/>
                  </a:schemeClr>
                </a:solidFill>
              </a:rPr>
              <a:t>Un </a:t>
            </a:r>
            <a:r>
              <a:rPr lang="fr-FR" sz="1400" i="1" dirty="0">
                <a:solidFill>
                  <a:schemeClr val="tx1">
                    <a:lumMod val="50000"/>
                    <a:lumOff val="50000"/>
                  </a:schemeClr>
                </a:solidFill>
              </a:rPr>
              <a:t>café pour terminer le </a:t>
            </a:r>
            <a:r>
              <a:rPr lang="fr-FR" sz="1400" i="1" dirty="0" smtClean="0">
                <a:solidFill>
                  <a:schemeClr val="tx1">
                    <a:lumMod val="50000"/>
                    <a:lumOff val="50000"/>
                  </a:schemeClr>
                </a:solidFill>
              </a:rPr>
              <a:t>repas</a:t>
            </a:r>
          </a:p>
          <a:p>
            <a:pPr>
              <a:spcBef>
                <a:spcPts val="0"/>
              </a:spcBef>
              <a:buFont typeface="+mj-lt"/>
              <a:buAutoNum type="arabicPeriod" startAt="3"/>
            </a:pPr>
            <a:r>
              <a:rPr lang="fr-FR" dirty="0" smtClean="0"/>
              <a:t>Le </a:t>
            </a:r>
            <a:r>
              <a:rPr lang="fr-FR" dirty="0"/>
              <a:t>café, une nouvelle brique de l’accueil </a:t>
            </a:r>
          </a:p>
          <a:p>
            <a:pPr>
              <a:buAutoNum type="arabicPeriod" startAt="3"/>
            </a:pPr>
            <a:endParaRPr lang="fr-FR" dirty="0"/>
          </a:p>
        </p:txBody>
      </p:sp>
    </p:spTree>
    <p:extLst>
      <p:ext uri="{BB962C8B-B14F-4D97-AF65-F5344CB8AC3E}">
        <p14:creationId xmlns:p14="http://schemas.microsoft.com/office/powerpoint/2010/main" val="2939634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7"/>
          </p:nvPr>
        </p:nvSpPr>
        <p:spPr/>
        <p:txBody>
          <a:bodyPr/>
          <a:lstStyle/>
          <a:p>
            <a:r>
              <a:rPr lang="fr-FR" dirty="0" smtClean="0"/>
              <a:t>Visualisez le film présentant des </a:t>
            </a:r>
            <a:r>
              <a:rPr lang="fr-FR" b="1" dirty="0" smtClean="0"/>
              <a:t>scènes de relation client</a:t>
            </a:r>
            <a:r>
              <a:rPr lang="fr-FR" dirty="0"/>
              <a:t> </a:t>
            </a:r>
            <a:r>
              <a:rPr lang="fr-FR" dirty="0" smtClean="0"/>
              <a:t>et trouvez les </a:t>
            </a:r>
            <a:r>
              <a:rPr lang="fr-FR" b="1" dirty="0"/>
              <a:t>bonnes </a:t>
            </a:r>
            <a:r>
              <a:rPr lang="fr-FR" b="1" dirty="0" smtClean="0"/>
              <a:t>pratiques</a:t>
            </a:r>
            <a:r>
              <a:rPr lang="fr-FR" dirty="0"/>
              <a:t> </a:t>
            </a:r>
            <a:r>
              <a:rPr lang="fr-FR" dirty="0" smtClean="0"/>
              <a:t>mais </a:t>
            </a:r>
            <a:r>
              <a:rPr lang="fr-FR" dirty="0"/>
              <a:t>aussi </a:t>
            </a:r>
            <a:r>
              <a:rPr lang="fr-FR" dirty="0" smtClean="0"/>
              <a:t>les </a:t>
            </a:r>
            <a:r>
              <a:rPr lang="fr-FR" dirty="0"/>
              <a:t>pratiques </a:t>
            </a:r>
            <a:r>
              <a:rPr lang="fr-FR" b="1" dirty="0" smtClean="0"/>
              <a:t>moins qualitatives </a:t>
            </a:r>
            <a:r>
              <a:rPr lang="fr-FR" dirty="0"/>
              <a:t>(comportements, attitudes ou réactions</a:t>
            </a:r>
            <a:r>
              <a:rPr lang="fr-FR" dirty="0" smtClean="0"/>
              <a:t>).</a:t>
            </a:r>
            <a:endParaRPr lang="fr-FR" b="1" dirty="0" smtClean="0"/>
          </a:p>
          <a:p>
            <a:r>
              <a:rPr lang="fr-FR" dirty="0" smtClean="0"/>
              <a:t>Il </a:t>
            </a:r>
            <a:r>
              <a:rPr lang="fr-FR" dirty="0"/>
              <a:t>s’agit de films </a:t>
            </a:r>
            <a:r>
              <a:rPr lang="fr-FR" dirty="0" smtClean="0"/>
              <a:t>inspirés de situations vécues et tournés </a:t>
            </a:r>
            <a:r>
              <a:rPr lang="fr-FR" dirty="0"/>
              <a:t>par les comédiens en agence.</a:t>
            </a:r>
          </a:p>
          <a:p>
            <a:r>
              <a:rPr lang="fr-FR" dirty="0" smtClean="0"/>
              <a:t>L’animation se déroule en 3 parties :</a:t>
            </a:r>
            <a:endParaRPr lang="fr-FR" dirty="0"/>
          </a:p>
        </p:txBody>
      </p:sp>
      <p:sp>
        <p:nvSpPr>
          <p:cNvPr id="3" name="Espace réservé du texte 2"/>
          <p:cNvSpPr>
            <a:spLocks noGrp="1"/>
          </p:cNvSpPr>
          <p:nvPr>
            <p:ph type="body" sz="quarter" idx="12"/>
          </p:nvPr>
        </p:nvSpPr>
        <p:spPr/>
        <p:txBody>
          <a:bodyPr/>
          <a:lstStyle/>
          <a:p>
            <a:r>
              <a:rPr lang="fr-FR" dirty="0" smtClean="0"/>
              <a:t>Approprions-nous en équipe les bonnes pratiques de l’accueil client</a:t>
            </a:r>
            <a:endParaRPr lang="fr-FR" dirty="0"/>
          </a:p>
        </p:txBody>
      </p:sp>
      <p:sp>
        <p:nvSpPr>
          <p:cNvPr id="4" name="Espace réservé du texte 3"/>
          <p:cNvSpPr>
            <a:spLocks noGrp="1"/>
          </p:cNvSpPr>
          <p:nvPr>
            <p:ph type="body" sz="quarter" idx="14"/>
          </p:nvPr>
        </p:nvSpPr>
        <p:spPr/>
        <p:txBody>
          <a:bodyPr/>
          <a:lstStyle/>
          <a:p>
            <a:r>
              <a:rPr lang="fr-FR" dirty="0"/>
              <a:t>Construisons ensemble notre démarche </a:t>
            </a:r>
            <a:r>
              <a:rPr lang="fr-FR" dirty="0" smtClean="0"/>
              <a:t>qualité</a:t>
            </a:r>
            <a:endParaRPr lang="fr-FR" dirty="0"/>
          </a:p>
        </p:txBody>
      </p:sp>
      <p:cxnSp>
        <p:nvCxnSpPr>
          <p:cNvPr id="15" name="Connecteur droit 14">
            <a:extLst>
              <a:ext uri="{FF2B5EF4-FFF2-40B4-BE49-F238E27FC236}">
                <a16:creationId xmlns:a16="http://schemas.microsoft.com/office/drawing/2014/main" id="{74AAC3B4-FDD0-4542-B2D2-179B4BE08835}"/>
              </a:ext>
            </a:extLst>
          </p:cNvPr>
          <p:cNvCxnSpPr>
            <a:cxnSpLocks/>
          </p:cNvCxnSpPr>
          <p:nvPr/>
        </p:nvCxnSpPr>
        <p:spPr>
          <a:xfrm flipV="1">
            <a:off x="4376057" y="3983397"/>
            <a:ext cx="0" cy="1440000"/>
          </a:xfrm>
          <a:prstGeom prst="line">
            <a:avLst/>
          </a:prstGeom>
          <a:ln w="6350">
            <a:solidFill>
              <a:schemeClr val="accent5"/>
            </a:solidFill>
            <a:prstDash val="sysDot"/>
          </a:ln>
        </p:spPr>
        <p:style>
          <a:lnRef idx="1">
            <a:schemeClr val="accent1"/>
          </a:lnRef>
          <a:fillRef idx="0">
            <a:schemeClr val="accent1"/>
          </a:fillRef>
          <a:effectRef idx="0">
            <a:schemeClr val="accent1"/>
          </a:effectRef>
          <a:fontRef idx="minor">
            <a:schemeClr val="tx1"/>
          </a:fontRef>
        </p:style>
      </p:cxnSp>
      <p:cxnSp>
        <p:nvCxnSpPr>
          <p:cNvPr id="16" name="Connecteur droit 15">
            <a:extLst>
              <a:ext uri="{FF2B5EF4-FFF2-40B4-BE49-F238E27FC236}">
                <a16:creationId xmlns:a16="http://schemas.microsoft.com/office/drawing/2014/main" id="{697EFBE2-FDBC-4DA8-87EB-4CB880E7BFF2}"/>
              </a:ext>
            </a:extLst>
          </p:cNvPr>
          <p:cNvCxnSpPr>
            <a:cxnSpLocks/>
          </p:cNvCxnSpPr>
          <p:nvPr/>
        </p:nvCxnSpPr>
        <p:spPr>
          <a:xfrm flipV="1">
            <a:off x="8073707" y="3983397"/>
            <a:ext cx="0" cy="1440000"/>
          </a:xfrm>
          <a:prstGeom prst="line">
            <a:avLst/>
          </a:prstGeom>
          <a:ln w="6350">
            <a:solidFill>
              <a:schemeClr val="accent5"/>
            </a:solidFill>
            <a:prstDash val="sysDot"/>
          </a:ln>
        </p:spPr>
        <p:style>
          <a:lnRef idx="1">
            <a:schemeClr val="accent1"/>
          </a:lnRef>
          <a:fillRef idx="0">
            <a:schemeClr val="accent1"/>
          </a:fillRef>
          <a:effectRef idx="0">
            <a:schemeClr val="accent1"/>
          </a:effectRef>
          <a:fontRef idx="minor">
            <a:schemeClr val="tx1"/>
          </a:fontRef>
        </p:style>
      </p:cxnSp>
      <p:sp>
        <p:nvSpPr>
          <p:cNvPr id="17" name="Ellipse 16">
            <a:extLst>
              <a:ext uri="{FF2B5EF4-FFF2-40B4-BE49-F238E27FC236}">
                <a16:creationId xmlns:a16="http://schemas.microsoft.com/office/drawing/2014/main" id="{CEE9CD69-21CE-4249-8F5A-8CCFE223716F}"/>
              </a:ext>
            </a:extLst>
          </p:cNvPr>
          <p:cNvSpPr/>
          <p:nvPr/>
        </p:nvSpPr>
        <p:spPr>
          <a:xfrm>
            <a:off x="1357515" y="3260034"/>
            <a:ext cx="432000" cy="432000"/>
          </a:xfrm>
          <a:prstGeom prst="ellips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2000" b="1" dirty="0">
                <a:solidFill>
                  <a:schemeClr val="bg1"/>
                </a:solidFill>
                <a:latin typeface="+mj-lt"/>
                <a:cs typeface="Segoe UI Light" panose="020B0502040204020203" pitchFamily="34" charset="0"/>
              </a:rPr>
              <a:t>1</a:t>
            </a:r>
          </a:p>
        </p:txBody>
      </p:sp>
      <p:sp>
        <p:nvSpPr>
          <p:cNvPr id="18" name="Ellipse 17">
            <a:extLst>
              <a:ext uri="{FF2B5EF4-FFF2-40B4-BE49-F238E27FC236}">
                <a16:creationId xmlns:a16="http://schemas.microsoft.com/office/drawing/2014/main" id="{39896922-6E79-41C4-9952-2FC72E506782}"/>
              </a:ext>
            </a:extLst>
          </p:cNvPr>
          <p:cNvSpPr/>
          <p:nvPr/>
        </p:nvSpPr>
        <p:spPr>
          <a:xfrm>
            <a:off x="4692557" y="3260034"/>
            <a:ext cx="432000" cy="432000"/>
          </a:xfrm>
          <a:prstGeom prst="ellips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2000" b="1" dirty="0">
                <a:solidFill>
                  <a:schemeClr val="bg1"/>
                </a:solidFill>
                <a:latin typeface="+mj-lt"/>
                <a:cs typeface="Segoe UI Light" panose="020B0502040204020203" pitchFamily="34" charset="0"/>
              </a:rPr>
              <a:t>2</a:t>
            </a:r>
          </a:p>
        </p:txBody>
      </p:sp>
      <p:sp>
        <p:nvSpPr>
          <p:cNvPr id="19" name="Ellipse 18">
            <a:extLst>
              <a:ext uri="{FF2B5EF4-FFF2-40B4-BE49-F238E27FC236}">
                <a16:creationId xmlns:a16="http://schemas.microsoft.com/office/drawing/2014/main" id="{0D3CB8FC-8348-4E4B-BBBE-1C99D1711781}"/>
              </a:ext>
            </a:extLst>
          </p:cNvPr>
          <p:cNvSpPr/>
          <p:nvPr/>
        </p:nvSpPr>
        <p:spPr>
          <a:xfrm>
            <a:off x="8308256" y="3260034"/>
            <a:ext cx="432000" cy="432000"/>
          </a:xfrm>
          <a:prstGeom prst="ellips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2000" b="1" dirty="0">
                <a:solidFill>
                  <a:schemeClr val="bg1"/>
                </a:solidFill>
                <a:latin typeface="+mj-lt"/>
                <a:cs typeface="Segoe UI Light" panose="020B0502040204020203" pitchFamily="34" charset="0"/>
              </a:rPr>
              <a:t>3</a:t>
            </a:r>
          </a:p>
        </p:txBody>
      </p:sp>
      <p:sp>
        <p:nvSpPr>
          <p:cNvPr id="20" name="Rectangle 19">
            <a:extLst>
              <a:ext uri="{FF2B5EF4-FFF2-40B4-BE49-F238E27FC236}">
                <a16:creationId xmlns:a16="http://schemas.microsoft.com/office/drawing/2014/main" id="{F75021C2-A05C-44D2-8AF4-2F08661CCDC7}"/>
              </a:ext>
            </a:extLst>
          </p:cNvPr>
          <p:cNvSpPr/>
          <p:nvPr/>
        </p:nvSpPr>
        <p:spPr>
          <a:xfrm>
            <a:off x="1783965" y="3260034"/>
            <a:ext cx="2453550" cy="432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400" b="1" dirty="0">
                <a:solidFill>
                  <a:schemeClr val="accent5"/>
                </a:solidFill>
                <a:latin typeface="+mj-lt"/>
                <a:cs typeface="Segoe UI Light" panose="020B0502040204020203" pitchFamily="34" charset="0"/>
              </a:rPr>
              <a:t>Projection du film (2’)</a:t>
            </a:r>
          </a:p>
        </p:txBody>
      </p:sp>
      <p:sp>
        <p:nvSpPr>
          <p:cNvPr id="21" name="Rectangle 20">
            <a:extLst>
              <a:ext uri="{FF2B5EF4-FFF2-40B4-BE49-F238E27FC236}">
                <a16:creationId xmlns:a16="http://schemas.microsoft.com/office/drawing/2014/main" id="{F0A55DE1-12C9-45F7-8059-2422D9B876EE}"/>
              </a:ext>
            </a:extLst>
          </p:cNvPr>
          <p:cNvSpPr/>
          <p:nvPr/>
        </p:nvSpPr>
        <p:spPr>
          <a:xfrm>
            <a:off x="5124556" y="3260034"/>
            <a:ext cx="2773515" cy="432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400" b="1" dirty="0">
                <a:solidFill>
                  <a:schemeClr val="accent5"/>
                </a:solidFill>
                <a:latin typeface="+mj-lt"/>
                <a:cs typeface="Segoe UI Light" panose="020B0502040204020203" pitchFamily="34" charset="0"/>
              </a:rPr>
              <a:t>Observations individuelles (2’)</a:t>
            </a:r>
          </a:p>
        </p:txBody>
      </p:sp>
      <p:sp>
        <p:nvSpPr>
          <p:cNvPr id="22" name="Rectangle 21">
            <a:extLst>
              <a:ext uri="{FF2B5EF4-FFF2-40B4-BE49-F238E27FC236}">
                <a16:creationId xmlns:a16="http://schemas.microsoft.com/office/drawing/2014/main" id="{CC9822D3-1F56-4208-825D-C93F8F44B540}"/>
              </a:ext>
            </a:extLst>
          </p:cNvPr>
          <p:cNvSpPr/>
          <p:nvPr/>
        </p:nvSpPr>
        <p:spPr>
          <a:xfrm>
            <a:off x="8740256" y="3260034"/>
            <a:ext cx="2448000" cy="432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400" b="1" dirty="0">
                <a:solidFill>
                  <a:schemeClr val="accent5"/>
                </a:solidFill>
                <a:latin typeface="+mj-lt"/>
                <a:cs typeface="Segoe UI Light" panose="020B0502040204020203" pitchFamily="34" charset="0"/>
              </a:rPr>
              <a:t>Échanges collectifs </a:t>
            </a:r>
            <a:r>
              <a:rPr lang="fr-FR" sz="1400" b="1" dirty="0" smtClean="0">
                <a:solidFill>
                  <a:schemeClr val="accent5"/>
                </a:solidFill>
                <a:latin typeface="+mj-lt"/>
                <a:cs typeface="Segoe UI Light" panose="020B0502040204020203" pitchFamily="34" charset="0"/>
              </a:rPr>
              <a:t>(8’)</a:t>
            </a:r>
            <a:endParaRPr lang="fr-FR" sz="1400" b="1" dirty="0">
              <a:solidFill>
                <a:schemeClr val="accent5"/>
              </a:solidFill>
              <a:latin typeface="+mj-lt"/>
              <a:cs typeface="Segoe UI Light" panose="020B0502040204020203" pitchFamily="34" charset="0"/>
            </a:endParaRPr>
          </a:p>
        </p:txBody>
      </p:sp>
      <p:graphicFrame>
        <p:nvGraphicFramePr>
          <p:cNvPr id="23" name="Tableau 22">
            <a:extLst>
              <a:ext uri="{FF2B5EF4-FFF2-40B4-BE49-F238E27FC236}">
                <a16:creationId xmlns:a16="http://schemas.microsoft.com/office/drawing/2014/main" id="{95AD30DD-A71F-49F9-B49B-B813A80BBB47}"/>
              </a:ext>
            </a:extLst>
          </p:cNvPr>
          <p:cNvGraphicFramePr>
            <a:graphicFrameLocks noGrp="1"/>
          </p:cNvGraphicFramePr>
          <p:nvPr>
            <p:extLst>
              <p:ext uri="{D42A27DB-BD31-4B8C-83A1-F6EECF244321}">
                <p14:modId xmlns:p14="http://schemas.microsoft.com/office/powerpoint/2010/main" val="3699482716"/>
              </p:ext>
            </p:extLst>
          </p:nvPr>
        </p:nvGraphicFramePr>
        <p:xfrm>
          <a:off x="4786709" y="4036942"/>
          <a:ext cx="2785847" cy="1332911"/>
        </p:xfrm>
        <a:graphic>
          <a:graphicData uri="http://schemas.openxmlformats.org/drawingml/2006/table">
            <a:tbl>
              <a:tblPr/>
              <a:tblGrid>
                <a:gridCol w="814191">
                  <a:extLst>
                    <a:ext uri="{9D8B030D-6E8A-4147-A177-3AD203B41FA5}">
                      <a16:colId xmlns:a16="http://schemas.microsoft.com/office/drawing/2014/main" val="3546436582"/>
                    </a:ext>
                  </a:extLst>
                </a:gridCol>
                <a:gridCol w="1971656">
                  <a:extLst>
                    <a:ext uri="{9D8B030D-6E8A-4147-A177-3AD203B41FA5}">
                      <a16:colId xmlns:a16="http://schemas.microsoft.com/office/drawing/2014/main" val="2017580555"/>
                    </a:ext>
                  </a:extLst>
                </a:gridCol>
              </a:tblGrid>
              <a:tr h="95083">
                <a:tc>
                  <a:txBody>
                    <a:bodyPr/>
                    <a:lstStyle/>
                    <a:p>
                      <a:pPr algn="l" fontAlgn="ctr"/>
                      <a:r>
                        <a:rPr lang="fr-FR" sz="300" b="1" i="0" u="none" strike="noStrike" dirty="0">
                          <a:solidFill>
                            <a:srgbClr val="FFFFFF"/>
                          </a:solidFill>
                          <a:effectLst/>
                          <a:latin typeface="+mj-lt"/>
                        </a:rPr>
                        <a:t>Points d’observation</a:t>
                      </a:r>
                    </a:p>
                  </a:txBody>
                  <a:tcPr marL="9983" marR="9983" marT="9983" marB="9983" anchor="ctr">
                    <a:lnL w="12700" cap="flat" cmpd="sng" algn="ctr">
                      <a:solidFill>
                        <a:schemeClr val="accent5"/>
                      </a:solidFill>
                      <a:prstDash val="solid"/>
                      <a:round/>
                      <a:headEnd type="none" w="med" len="med"/>
                      <a:tailEnd type="none" w="med" len="med"/>
                    </a:lnL>
                    <a:lnR w="6350" cap="flat" cmpd="sng" algn="ctr">
                      <a:solidFill>
                        <a:srgbClr val="A89C86"/>
                      </a:solidFill>
                      <a:prstDash val="dot"/>
                      <a:round/>
                      <a:headEnd type="none" w="med" len="med"/>
                      <a:tailEnd type="none" w="med" len="med"/>
                    </a:lnR>
                    <a:lnT w="12700" cap="flat" cmpd="sng" algn="ctr">
                      <a:solidFill>
                        <a:schemeClr val="accent5"/>
                      </a:solidFill>
                      <a:prstDash val="solid"/>
                      <a:round/>
                      <a:headEnd type="none" w="med" len="med"/>
                      <a:tailEnd type="none" w="med" len="med"/>
                    </a:lnT>
                    <a:lnB w="6350" cap="flat" cmpd="sng" algn="ctr">
                      <a:solidFill>
                        <a:srgbClr val="A89C86"/>
                      </a:solidFill>
                      <a:prstDash val="dot"/>
                      <a:round/>
                      <a:headEnd type="none" w="med" len="med"/>
                      <a:tailEnd type="none" w="med" len="med"/>
                    </a:lnB>
                    <a:solidFill>
                      <a:srgbClr val="A89C86"/>
                    </a:solidFill>
                  </a:tcPr>
                </a:tc>
                <a:tc>
                  <a:txBody>
                    <a:bodyPr/>
                    <a:lstStyle/>
                    <a:p>
                      <a:pPr algn="l" fontAlgn="ctr"/>
                      <a:r>
                        <a:rPr lang="fr-FR" sz="300" b="1" i="0" u="none" strike="noStrike" dirty="0">
                          <a:solidFill>
                            <a:srgbClr val="FFFFFF"/>
                          </a:solidFill>
                          <a:effectLst/>
                          <a:latin typeface="+mj-lt"/>
                        </a:rPr>
                        <a:t>Commentaires</a:t>
                      </a:r>
                    </a:p>
                  </a:txBody>
                  <a:tcPr marL="9983" marR="9983" marT="9983" marB="9983" anchor="ctr">
                    <a:lnL w="6350" cap="flat" cmpd="sng" algn="ctr">
                      <a:solidFill>
                        <a:srgbClr val="A89C86"/>
                      </a:solidFill>
                      <a:prstDash val="dot"/>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6350" cap="flat" cmpd="sng" algn="ctr">
                      <a:solidFill>
                        <a:srgbClr val="A89C86"/>
                      </a:solidFill>
                      <a:prstDash val="dot"/>
                      <a:round/>
                      <a:headEnd type="none" w="med" len="med"/>
                      <a:tailEnd type="none" w="med" len="med"/>
                    </a:lnB>
                    <a:solidFill>
                      <a:srgbClr val="A89C86"/>
                    </a:solidFill>
                  </a:tcPr>
                </a:tc>
                <a:extLst>
                  <a:ext uri="{0D108BD9-81ED-4DB2-BD59-A6C34878D82A}">
                    <a16:rowId xmlns:a16="http://schemas.microsoft.com/office/drawing/2014/main" val="2292773572"/>
                  </a:ext>
                </a:extLst>
              </a:tr>
              <a:tr h="309457">
                <a:tc>
                  <a:txBody>
                    <a:bodyPr/>
                    <a:lstStyle/>
                    <a:p>
                      <a:pPr algn="l" fontAlgn="t"/>
                      <a:r>
                        <a:rPr lang="fr-FR" sz="300" b="0" i="0" u="none" strike="noStrike" dirty="0">
                          <a:solidFill>
                            <a:srgbClr val="3F3F3F"/>
                          </a:solidFill>
                          <a:effectLst/>
                          <a:latin typeface="+mj-lt"/>
                        </a:rPr>
                        <a:t>Non verbal : sourire, posture au moment de l’accueil</a:t>
                      </a:r>
                    </a:p>
                  </a:txBody>
                  <a:tcPr marL="9983" marR="9983" marT="9983" marB="9983" anchor="ctr">
                    <a:lnL w="12700" cap="flat" cmpd="sng" algn="ctr">
                      <a:solidFill>
                        <a:schemeClr val="accent5"/>
                      </a:solidFill>
                      <a:prstDash val="solid"/>
                      <a:round/>
                      <a:headEnd type="none" w="med" len="med"/>
                      <a:tailEnd type="none" w="med" len="med"/>
                    </a:lnL>
                    <a:lnR w="6350" cap="flat" cmpd="sng" algn="ctr">
                      <a:solidFill>
                        <a:srgbClr val="A89C86"/>
                      </a:solidFill>
                      <a:prstDash val="dot"/>
                      <a:round/>
                      <a:headEnd type="none" w="med" len="med"/>
                      <a:tailEnd type="none" w="med" len="med"/>
                    </a:lnR>
                    <a:lnT w="6350" cap="flat" cmpd="sng" algn="ctr">
                      <a:solidFill>
                        <a:srgbClr val="A89C86"/>
                      </a:solidFill>
                      <a:prstDash val="dot"/>
                      <a:round/>
                      <a:headEnd type="none" w="med" len="med"/>
                      <a:tailEnd type="none" w="med" len="med"/>
                    </a:lnT>
                    <a:lnB w="6350" cap="flat" cmpd="sng" algn="ctr">
                      <a:solidFill>
                        <a:srgbClr val="A89C86"/>
                      </a:solidFill>
                      <a:prstDash val="dot"/>
                      <a:round/>
                      <a:headEnd type="none" w="med" len="med"/>
                      <a:tailEnd type="none" w="med" len="med"/>
                    </a:lnB>
                  </a:tcPr>
                </a:tc>
                <a:tc>
                  <a:txBody>
                    <a:bodyPr/>
                    <a:lstStyle/>
                    <a:p>
                      <a:pPr algn="l" fontAlgn="t"/>
                      <a:endParaRPr lang="fr-FR" sz="300" b="0" i="0" u="none" strike="noStrike" dirty="0">
                        <a:solidFill>
                          <a:srgbClr val="3F3F3F"/>
                        </a:solidFill>
                        <a:effectLst/>
                        <a:latin typeface="+mj-lt"/>
                      </a:endParaRPr>
                    </a:p>
                  </a:txBody>
                  <a:tcPr marL="9983" marR="9983" marT="9983" marB="9983" anchor="ctr">
                    <a:lnL w="6350" cap="flat" cmpd="sng" algn="ctr">
                      <a:solidFill>
                        <a:srgbClr val="A89C86"/>
                      </a:solidFill>
                      <a:prstDash val="dot"/>
                      <a:round/>
                      <a:headEnd type="none" w="med" len="med"/>
                      <a:tailEnd type="none" w="med" len="med"/>
                    </a:lnL>
                    <a:lnR w="12700" cap="flat" cmpd="sng" algn="ctr">
                      <a:solidFill>
                        <a:schemeClr val="accent5"/>
                      </a:solidFill>
                      <a:prstDash val="solid"/>
                      <a:round/>
                      <a:headEnd type="none" w="med" len="med"/>
                      <a:tailEnd type="none" w="med" len="med"/>
                    </a:lnR>
                    <a:lnT w="6350" cap="flat" cmpd="sng" algn="ctr">
                      <a:solidFill>
                        <a:srgbClr val="A89C86"/>
                      </a:solidFill>
                      <a:prstDash val="dot"/>
                      <a:round/>
                      <a:headEnd type="none" w="med" len="med"/>
                      <a:tailEnd type="none" w="med" len="med"/>
                    </a:lnT>
                    <a:lnB w="6350" cap="flat" cmpd="sng" algn="ctr">
                      <a:solidFill>
                        <a:srgbClr val="A89C86"/>
                      </a:solidFill>
                      <a:prstDash val="dot"/>
                      <a:round/>
                      <a:headEnd type="none" w="med" len="med"/>
                      <a:tailEnd type="none" w="med" len="med"/>
                    </a:lnB>
                  </a:tcPr>
                </a:tc>
                <a:extLst>
                  <a:ext uri="{0D108BD9-81ED-4DB2-BD59-A6C34878D82A}">
                    <a16:rowId xmlns:a16="http://schemas.microsoft.com/office/drawing/2014/main" val="2658473799"/>
                  </a:ext>
                </a:extLst>
              </a:tr>
              <a:tr h="309457">
                <a:tc>
                  <a:txBody>
                    <a:bodyPr/>
                    <a:lstStyle/>
                    <a:p>
                      <a:pPr algn="l" fontAlgn="t"/>
                      <a:r>
                        <a:rPr lang="fr-FR" sz="300" b="0" i="0" u="none" strike="noStrike" dirty="0">
                          <a:solidFill>
                            <a:srgbClr val="3F3F3F"/>
                          </a:solidFill>
                          <a:effectLst/>
                          <a:latin typeface="+mj-lt"/>
                        </a:rPr>
                        <a:t>Verbal : intonation, personnalisation </a:t>
                      </a:r>
                      <a:r>
                        <a:rPr lang="fr-FR" sz="300" b="0" i="0" u="none" strike="noStrike" dirty="0" smtClean="0">
                          <a:solidFill>
                            <a:srgbClr val="3F3F3F"/>
                          </a:solidFill>
                          <a:effectLst/>
                          <a:latin typeface="+mj-lt"/>
                        </a:rPr>
                        <a:t/>
                      </a:r>
                      <a:br>
                        <a:rPr lang="fr-FR" sz="300" b="0" i="0" u="none" strike="noStrike" dirty="0" smtClean="0">
                          <a:solidFill>
                            <a:srgbClr val="3F3F3F"/>
                          </a:solidFill>
                          <a:effectLst/>
                          <a:latin typeface="+mj-lt"/>
                        </a:rPr>
                      </a:br>
                      <a:r>
                        <a:rPr lang="fr-FR" sz="300" b="0" i="0" u="none" strike="noStrike" dirty="0" smtClean="0">
                          <a:solidFill>
                            <a:srgbClr val="3F3F3F"/>
                          </a:solidFill>
                          <a:effectLst/>
                          <a:latin typeface="+mj-lt"/>
                        </a:rPr>
                        <a:t>de </a:t>
                      </a:r>
                      <a:r>
                        <a:rPr lang="fr-FR" sz="300" b="0" i="0" u="none" strike="noStrike" dirty="0">
                          <a:solidFill>
                            <a:srgbClr val="3F3F3F"/>
                          </a:solidFill>
                          <a:effectLst/>
                          <a:latin typeface="+mj-lt"/>
                        </a:rPr>
                        <a:t>l’accueil</a:t>
                      </a:r>
                    </a:p>
                  </a:txBody>
                  <a:tcPr marL="9983" marR="9983" marT="9983" marB="9983" anchor="ctr">
                    <a:lnL w="12700" cap="flat" cmpd="sng" algn="ctr">
                      <a:solidFill>
                        <a:schemeClr val="accent5"/>
                      </a:solidFill>
                      <a:prstDash val="solid"/>
                      <a:round/>
                      <a:headEnd type="none" w="med" len="med"/>
                      <a:tailEnd type="none" w="med" len="med"/>
                    </a:lnL>
                    <a:lnR w="6350" cap="flat" cmpd="sng" algn="ctr">
                      <a:solidFill>
                        <a:srgbClr val="A89C86"/>
                      </a:solidFill>
                      <a:prstDash val="dot"/>
                      <a:round/>
                      <a:headEnd type="none" w="med" len="med"/>
                      <a:tailEnd type="none" w="med" len="med"/>
                    </a:lnR>
                    <a:lnT w="6350" cap="flat" cmpd="sng" algn="ctr">
                      <a:solidFill>
                        <a:srgbClr val="A89C86"/>
                      </a:solidFill>
                      <a:prstDash val="dot"/>
                      <a:round/>
                      <a:headEnd type="none" w="med" len="med"/>
                      <a:tailEnd type="none" w="med" len="med"/>
                    </a:lnT>
                    <a:lnB w="6350" cap="flat" cmpd="sng" algn="ctr">
                      <a:solidFill>
                        <a:srgbClr val="A89C86"/>
                      </a:solidFill>
                      <a:prstDash val="dot"/>
                      <a:round/>
                      <a:headEnd type="none" w="med" len="med"/>
                      <a:tailEnd type="none" w="med" len="med"/>
                    </a:lnB>
                  </a:tcPr>
                </a:tc>
                <a:tc>
                  <a:txBody>
                    <a:bodyPr/>
                    <a:lstStyle/>
                    <a:p>
                      <a:pPr algn="l" fontAlgn="t"/>
                      <a:endParaRPr lang="fr-FR" sz="300" b="0" i="0" u="none" strike="noStrike" dirty="0">
                        <a:solidFill>
                          <a:srgbClr val="3F3F3F"/>
                        </a:solidFill>
                        <a:effectLst/>
                        <a:latin typeface="+mj-lt"/>
                      </a:endParaRPr>
                    </a:p>
                  </a:txBody>
                  <a:tcPr marL="9983" marR="9983" marT="9983" marB="9983" anchor="ctr">
                    <a:lnL w="6350" cap="flat" cmpd="sng" algn="ctr">
                      <a:solidFill>
                        <a:srgbClr val="A89C86"/>
                      </a:solidFill>
                      <a:prstDash val="dot"/>
                      <a:round/>
                      <a:headEnd type="none" w="med" len="med"/>
                      <a:tailEnd type="none" w="med" len="med"/>
                    </a:lnL>
                    <a:lnR w="12700" cap="flat" cmpd="sng" algn="ctr">
                      <a:solidFill>
                        <a:schemeClr val="accent5"/>
                      </a:solidFill>
                      <a:prstDash val="solid"/>
                      <a:round/>
                      <a:headEnd type="none" w="med" len="med"/>
                      <a:tailEnd type="none" w="med" len="med"/>
                    </a:lnR>
                    <a:lnT w="6350" cap="flat" cmpd="sng" algn="ctr">
                      <a:solidFill>
                        <a:srgbClr val="A89C86"/>
                      </a:solidFill>
                      <a:prstDash val="dot"/>
                      <a:round/>
                      <a:headEnd type="none" w="med" len="med"/>
                      <a:tailEnd type="none" w="med" len="med"/>
                    </a:lnT>
                    <a:lnB w="6350" cap="flat" cmpd="sng" algn="ctr">
                      <a:solidFill>
                        <a:srgbClr val="A89C86"/>
                      </a:solidFill>
                      <a:prstDash val="dot"/>
                      <a:round/>
                      <a:headEnd type="none" w="med" len="med"/>
                      <a:tailEnd type="none" w="med" len="med"/>
                    </a:lnB>
                  </a:tcPr>
                </a:tc>
                <a:extLst>
                  <a:ext uri="{0D108BD9-81ED-4DB2-BD59-A6C34878D82A}">
                    <a16:rowId xmlns:a16="http://schemas.microsoft.com/office/drawing/2014/main" val="3368942686"/>
                  </a:ext>
                </a:extLst>
              </a:tr>
              <a:tr h="309457">
                <a:tc>
                  <a:txBody>
                    <a:bodyPr/>
                    <a:lstStyle/>
                    <a:p>
                      <a:pPr algn="l" fontAlgn="t"/>
                      <a:r>
                        <a:rPr lang="fr-FR" sz="300" b="0" i="0" u="none" strike="noStrike" dirty="0">
                          <a:solidFill>
                            <a:srgbClr val="3F3F3F"/>
                          </a:solidFill>
                          <a:effectLst/>
                          <a:latin typeface="+mj-lt"/>
                        </a:rPr>
                        <a:t>Sincérité de l’intérêt porté au client </a:t>
                      </a:r>
                      <a:r>
                        <a:rPr lang="fr-FR" sz="300" b="0" i="0" u="none" strike="noStrike" dirty="0" smtClean="0">
                          <a:solidFill>
                            <a:srgbClr val="3F3F3F"/>
                          </a:solidFill>
                          <a:effectLst/>
                          <a:latin typeface="+mj-lt"/>
                        </a:rPr>
                        <a:t/>
                      </a:r>
                      <a:br>
                        <a:rPr lang="fr-FR" sz="300" b="0" i="0" u="none" strike="noStrike" dirty="0" smtClean="0">
                          <a:solidFill>
                            <a:srgbClr val="3F3F3F"/>
                          </a:solidFill>
                          <a:effectLst/>
                          <a:latin typeface="+mj-lt"/>
                        </a:rPr>
                      </a:br>
                      <a:r>
                        <a:rPr lang="fr-FR" sz="300" b="0" i="0" u="none" strike="noStrike" dirty="0" smtClean="0">
                          <a:solidFill>
                            <a:srgbClr val="3F3F3F"/>
                          </a:solidFill>
                          <a:effectLst/>
                          <a:latin typeface="+mj-lt"/>
                        </a:rPr>
                        <a:t>au </a:t>
                      </a:r>
                      <a:r>
                        <a:rPr lang="fr-FR" sz="300" b="0" i="0" u="none" strike="noStrike" dirty="0">
                          <a:solidFill>
                            <a:srgbClr val="3F3F3F"/>
                          </a:solidFill>
                          <a:effectLst/>
                          <a:latin typeface="+mj-lt"/>
                        </a:rPr>
                        <a:t>moment de l’accueil</a:t>
                      </a:r>
                    </a:p>
                  </a:txBody>
                  <a:tcPr marL="9983" marR="9983" marT="9983" marB="9983" anchor="ctr">
                    <a:lnL w="12700" cap="flat" cmpd="sng" algn="ctr">
                      <a:solidFill>
                        <a:schemeClr val="accent5"/>
                      </a:solidFill>
                      <a:prstDash val="solid"/>
                      <a:round/>
                      <a:headEnd type="none" w="med" len="med"/>
                      <a:tailEnd type="none" w="med" len="med"/>
                    </a:lnL>
                    <a:lnR w="6350" cap="flat" cmpd="sng" algn="ctr">
                      <a:solidFill>
                        <a:srgbClr val="A89C86"/>
                      </a:solidFill>
                      <a:prstDash val="dot"/>
                      <a:round/>
                      <a:headEnd type="none" w="med" len="med"/>
                      <a:tailEnd type="none" w="med" len="med"/>
                    </a:lnR>
                    <a:lnT w="6350" cap="flat" cmpd="sng" algn="ctr">
                      <a:solidFill>
                        <a:srgbClr val="A89C86"/>
                      </a:solidFill>
                      <a:prstDash val="dot"/>
                      <a:round/>
                      <a:headEnd type="none" w="med" len="med"/>
                      <a:tailEnd type="none" w="med" len="med"/>
                    </a:lnT>
                    <a:lnB w="6350" cap="flat" cmpd="sng" algn="ctr">
                      <a:solidFill>
                        <a:srgbClr val="A89C86"/>
                      </a:solidFill>
                      <a:prstDash val="dot"/>
                      <a:round/>
                      <a:headEnd type="none" w="med" len="med"/>
                      <a:tailEnd type="none" w="med" len="med"/>
                    </a:lnB>
                  </a:tcPr>
                </a:tc>
                <a:tc>
                  <a:txBody>
                    <a:bodyPr/>
                    <a:lstStyle/>
                    <a:p>
                      <a:pPr algn="l" fontAlgn="t"/>
                      <a:endParaRPr lang="fr-FR" sz="300" b="0" i="0" u="none" strike="noStrike" dirty="0">
                        <a:solidFill>
                          <a:srgbClr val="3F3F3F"/>
                        </a:solidFill>
                        <a:effectLst/>
                        <a:latin typeface="+mj-lt"/>
                      </a:endParaRPr>
                    </a:p>
                  </a:txBody>
                  <a:tcPr marL="9983" marR="9983" marT="9983" marB="9983" anchor="ctr">
                    <a:lnL w="6350" cap="flat" cmpd="sng" algn="ctr">
                      <a:solidFill>
                        <a:srgbClr val="A89C86"/>
                      </a:solidFill>
                      <a:prstDash val="dot"/>
                      <a:round/>
                      <a:headEnd type="none" w="med" len="med"/>
                      <a:tailEnd type="none" w="med" len="med"/>
                    </a:lnL>
                    <a:lnR w="12700" cap="flat" cmpd="sng" algn="ctr">
                      <a:solidFill>
                        <a:schemeClr val="accent5"/>
                      </a:solidFill>
                      <a:prstDash val="solid"/>
                      <a:round/>
                      <a:headEnd type="none" w="med" len="med"/>
                      <a:tailEnd type="none" w="med" len="med"/>
                    </a:lnR>
                    <a:lnT w="6350" cap="flat" cmpd="sng" algn="ctr">
                      <a:solidFill>
                        <a:srgbClr val="A89C86"/>
                      </a:solidFill>
                      <a:prstDash val="dot"/>
                      <a:round/>
                      <a:headEnd type="none" w="med" len="med"/>
                      <a:tailEnd type="none" w="med" len="med"/>
                    </a:lnT>
                    <a:lnB w="6350" cap="flat" cmpd="sng" algn="ctr">
                      <a:solidFill>
                        <a:srgbClr val="A89C86"/>
                      </a:solidFill>
                      <a:prstDash val="dot"/>
                      <a:round/>
                      <a:headEnd type="none" w="med" len="med"/>
                      <a:tailEnd type="none" w="med" len="med"/>
                    </a:lnB>
                  </a:tcPr>
                </a:tc>
                <a:extLst>
                  <a:ext uri="{0D108BD9-81ED-4DB2-BD59-A6C34878D82A}">
                    <a16:rowId xmlns:a16="http://schemas.microsoft.com/office/drawing/2014/main" val="208896984"/>
                  </a:ext>
                </a:extLst>
              </a:tr>
              <a:tr h="309457">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fr-FR" sz="300" b="0" i="0" u="none" strike="noStrike" dirty="0">
                          <a:solidFill>
                            <a:srgbClr val="3F3F3F"/>
                          </a:solidFill>
                          <a:effectLst/>
                          <a:latin typeface="+mj-lt"/>
                        </a:rPr>
                        <a:t>Attention particulière portée au client</a:t>
                      </a:r>
                    </a:p>
                  </a:txBody>
                  <a:tcPr marL="9983" marR="9983" marT="9983" marB="9983" anchor="ctr">
                    <a:lnL w="12700" cap="flat" cmpd="sng" algn="ctr">
                      <a:solidFill>
                        <a:schemeClr val="accent5"/>
                      </a:solidFill>
                      <a:prstDash val="solid"/>
                      <a:round/>
                      <a:headEnd type="none" w="med" len="med"/>
                      <a:tailEnd type="none" w="med" len="med"/>
                    </a:lnL>
                    <a:lnR w="6350" cap="flat" cmpd="sng" algn="ctr">
                      <a:solidFill>
                        <a:srgbClr val="A89C86"/>
                      </a:solidFill>
                      <a:prstDash val="dot"/>
                      <a:round/>
                      <a:headEnd type="none" w="med" len="med"/>
                      <a:tailEnd type="none" w="med" len="med"/>
                    </a:lnR>
                    <a:lnT w="6350" cap="flat" cmpd="sng" algn="ctr">
                      <a:solidFill>
                        <a:srgbClr val="A89C86"/>
                      </a:solidFill>
                      <a:prstDash val="dot"/>
                      <a:round/>
                      <a:headEnd type="none" w="med" len="med"/>
                      <a:tailEnd type="none" w="med" len="med"/>
                    </a:lnT>
                    <a:lnB w="12700" cap="flat" cmpd="sng" algn="ctr">
                      <a:solidFill>
                        <a:schemeClr val="accent5"/>
                      </a:solidFill>
                      <a:prstDash val="solid"/>
                      <a:round/>
                      <a:headEnd type="none" w="med" len="med"/>
                      <a:tailEnd type="none" w="med" len="med"/>
                    </a:lnB>
                  </a:tcPr>
                </a:tc>
                <a:tc>
                  <a:txBody>
                    <a:bodyPr/>
                    <a:lstStyle/>
                    <a:p>
                      <a:pPr algn="l" fontAlgn="t"/>
                      <a:endParaRPr lang="fr-FR" sz="300" b="0" i="0" u="none" strike="noStrike" dirty="0">
                        <a:solidFill>
                          <a:srgbClr val="3F3F3F"/>
                        </a:solidFill>
                        <a:effectLst/>
                        <a:latin typeface="+mj-lt"/>
                      </a:endParaRPr>
                    </a:p>
                  </a:txBody>
                  <a:tcPr marL="9983" marR="9983" marT="9983" marB="9983" anchor="ctr">
                    <a:lnL w="6350" cap="flat" cmpd="sng" algn="ctr">
                      <a:solidFill>
                        <a:srgbClr val="A89C86"/>
                      </a:solidFill>
                      <a:prstDash val="dot"/>
                      <a:round/>
                      <a:headEnd type="none" w="med" len="med"/>
                      <a:tailEnd type="none" w="med" len="med"/>
                    </a:lnL>
                    <a:lnR w="12700" cap="flat" cmpd="sng" algn="ctr">
                      <a:solidFill>
                        <a:schemeClr val="accent5"/>
                      </a:solidFill>
                      <a:prstDash val="solid"/>
                      <a:round/>
                      <a:headEnd type="none" w="med" len="med"/>
                      <a:tailEnd type="none" w="med" len="med"/>
                    </a:lnR>
                    <a:lnT w="6350" cap="flat" cmpd="sng" algn="ctr">
                      <a:solidFill>
                        <a:srgbClr val="A89C86"/>
                      </a:solidFill>
                      <a:prstDash val="dot"/>
                      <a:round/>
                      <a:headEnd type="none" w="med" len="med"/>
                      <a:tailEnd type="none" w="med" len="med"/>
                    </a:lnT>
                    <a:lnB w="12700" cap="flat" cmpd="sng" algn="ctr">
                      <a:solidFill>
                        <a:schemeClr val="accent5"/>
                      </a:solidFill>
                      <a:prstDash val="solid"/>
                      <a:round/>
                      <a:headEnd type="none" w="med" len="med"/>
                      <a:tailEnd type="none" w="med" len="med"/>
                    </a:lnB>
                  </a:tcPr>
                </a:tc>
                <a:extLst>
                  <a:ext uri="{0D108BD9-81ED-4DB2-BD59-A6C34878D82A}">
                    <a16:rowId xmlns:a16="http://schemas.microsoft.com/office/drawing/2014/main" val="2389948179"/>
                  </a:ext>
                </a:extLst>
              </a:tr>
            </a:tbl>
          </a:graphicData>
        </a:graphic>
      </p:graphicFrame>
      <p:grpSp>
        <p:nvGrpSpPr>
          <p:cNvPr id="26" name="Groupe 25"/>
          <p:cNvGrpSpPr/>
          <p:nvPr/>
        </p:nvGrpSpPr>
        <p:grpSpPr>
          <a:xfrm>
            <a:off x="1522150" y="4020207"/>
            <a:ext cx="2435912" cy="1366381"/>
            <a:chOff x="1731566" y="1352368"/>
            <a:chExt cx="8728869" cy="4896301"/>
          </a:xfrm>
        </p:grpSpPr>
        <p:pic>
          <p:nvPicPr>
            <p:cNvPr id="24" name="Image 23"/>
            <p:cNvPicPr>
              <a:picLocks noChangeAspect="1"/>
            </p:cNvPicPr>
            <p:nvPr/>
          </p:nvPicPr>
          <p:blipFill>
            <a:blip r:embed="rId2"/>
            <a:stretch>
              <a:fillRect/>
            </a:stretch>
          </p:blipFill>
          <p:spPr>
            <a:xfrm>
              <a:off x="1731566" y="1352368"/>
              <a:ext cx="8728869" cy="4896301"/>
            </a:xfrm>
            <a:prstGeom prst="rect">
              <a:avLst/>
            </a:prstGeom>
          </p:spPr>
        </p:pic>
        <p:pic>
          <p:nvPicPr>
            <p:cNvPr id="25" name="Picture 2" descr="Logo Youtube Play PNG transparents - Stick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584711" y="3440518"/>
              <a:ext cx="1022579" cy="7200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7" name="Graphique 1848">
            <a:extLst>
              <a:ext uri="{FF2B5EF4-FFF2-40B4-BE49-F238E27FC236}">
                <a16:creationId xmlns:a16="http://schemas.microsoft.com/office/drawing/2014/main" id="{596D0870-30E7-4D0A-B8D7-9A138B941C76}"/>
              </a:ext>
            </a:extLst>
          </p:cNvPr>
          <p:cNvGrpSpPr/>
          <p:nvPr/>
        </p:nvGrpSpPr>
        <p:grpSpPr>
          <a:xfrm>
            <a:off x="8947844" y="3875064"/>
            <a:ext cx="1854083" cy="1511524"/>
            <a:chOff x="1221041" y="4485535"/>
            <a:chExt cx="376330" cy="306800"/>
          </a:xfrm>
          <a:noFill/>
        </p:grpSpPr>
        <p:sp>
          <p:nvSpPr>
            <p:cNvPr id="28" name="Forme libre : forme 4957">
              <a:extLst>
                <a:ext uri="{FF2B5EF4-FFF2-40B4-BE49-F238E27FC236}">
                  <a16:creationId xmlns:a16="http://schemas.microsoft.com/office/drawing/2014/main" id="{6D6DC159-5C9C-4DEF-8B02-A7DB7FD171C7}"/>
                </a:ext>
              </a:extLst>
            </p:cNvPr>
            <p:cNvSpPr/>
            <p:nvPr/>
          </p:nvSpPr>
          <p:spPr>
            <a:xfrm>
              <a:off x="1224106" y="4737090"/>
              <a:ext cx="21413" cy="35909"/>
            </a:xfrm>
            <a:custGeom>
              <a:avLst/>
              <a:gdLst>
                <a:gd name="connsiteX0" fmla="*/ 173 w 21413"/>
                <a:gd name="connsiteY0" fmla="*/ 0 h 35909"/>
                <a:gd name="connsiteX1" fmla="*/ 173 w 21413"/>
                <a:gd name="connsiteY1" fmla="*/ 8668 h 35909"/>
                <a:gd name="connsiteX2" fmla="*/ 21414 w 21413"/>
                <a:gd name="connsiteY2" fmla="*/ 35909 h 35909"/>
              </a:gdLst>
              <a:ahLst/>
              <a:cxnLst>
                <a:cxn ang="0">
                  <a:pos x="connsiteX0" y="connsiteY0"/>
                </a:cxn>
                <a:cxn ang="0">
                  <a:pos x="connsiteX1" y="connsiteY1"/>
                </a:cxn>
                <a:cxn ang="0">
                  <a:pos x="connsiteX2" y="connsiteY2"/>
                </a:cxn>
              </a:cxnLst>
              <a:rect l="l" t="t" r="r" b="b"/>
              <a:pathLst>
                <a:path w="21413" h="35909">
                  <a:moveTo>
                    <a:pt x="173" y="0"/>
                  </a:moveTo>
                  <a:lnTo>
                    <a:pt x="173" y="8668"/>
                  </a:lnTo>
                  <a:cubicBezTo>
                    <a:pt x="173" y="8668"/>
                    <a:pt x="-3351" y="35909"/>
                    <a:pt x="21414" y="35909"/>
                  </a:cubicBezTo>
                </a:path>
              </a:pathLst>
            </a:custGeom>
            <a:noFill/>
            <a:ln w="5715" cap="rnd">
              <a:solidFill>
                <a:schemeClr val="accent5"/>
              </a:solidFill>
              <a:prstDash val="solid"/>
              <a:round/>
            </a:ln>
          </p:spPr>
          <p:txBody>
            <a:bodyPr rtlCol="0" anchor="ctr"/>
            <a:lstStyle/>
            <a:p>
              <a:endParaRPr lang="fr-FR" sz="1050"/>
            </a:p>
          </p:txBody>
        </p:sp>
        <p:sp>
          <p:nvSpPr>
            <p:cNvPr id="30" name="Forme libre : forme 4958">
              <a:extLst>
                <a:ext uri="{FF2B5EF4-FFF2-40B4-BE49-F238E27FC236}">
                  <a16:creationId xmlns:a16="http://schemas.microsoft.com/office/drawing/2014/main" id="{901D54AE-4DBE-4658-9D38-F6A5BF82425D}"/>
                </a:ext>
              </a:extLst>
            </p:cNvPr>
            <p:cNvSpPr/>
            <p:nvPr/>
          </p:nvSpPr>
          <p:spPr>
            <a:xfrm>
              <a:off x="1223805" y="4644221"/>
              <a:ext cx="57433" cy="78962"/>
            </a:xfrm>
            <a:custGeom>
              <a:avLst/>
              <a:gdLst>
                <a:gd name="connsiteX0" fmla="*/ 40384 w 57433"/>
                <a:gd name="connsiteY0" fmla="*/ 19526 h 78962"/>
                <a:gd name="connsiteX1" fmla="*/ 48575 w 57433"/>
                <a:gd name="connsiteY1" fmla="*/ 26194 h 78962"/>
                <a:gd name="connsiteX2" fmla="*/ 57434 w 57433"/>
                <a:gd name="connsiteY2" fmla="*/ 14288 h 78962"/>
                <a:gd name="connsiteX3" fmla="*/ 41241 w 57433"/>
                <a:gd name="connsiteY3" fmla="*/ 0 h 78962"/>
                <a:gd name="connsiteX4" fmla="*/ 33621 w 57433"/>
                <a:gd name="connsiteY4" fmla="*/ 9430 h 78962"/>
                <a:gd name="connsiteX5" fmla="*/ 379 w 57433"/>
                <a:gd name="connsiteY5" fmla="*/ 54197 h 78962"/>
                <a:gd name="connsiteX6" fmla="*/ 379 w 57433"/>
                <a:gd name="connsiteY6" fmla="*/ 78962 h 78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433" h="78962">
                  <a:moveTo>
                    <a:pt x="40384" y="19526"/>
                  </a:moveTo>
                  <a:lnTo>
                    <a:pt x="48575" y="26194"/>
                  </a:lnTo>
                  <a:lnTo>
                    <a:pt x="57434" y="14288"/>
                  </a:lnTo>
                  <a:lnTo>
                    <a:pt x="41241" y="0"/>
                  </a:lnTo>
                  <a:lnTo>
                    <a:pt x="33621" y="9430"/>
                  </a:lnTo>
                  <a:cubicBezTo>
                    <a:pt x="-6003" y="24098"/>
                    <a:pt x="379" y="54197"/>
                    <a:pt x="379" y="54197"/>
                  </a:cubicBezTo>
                  <a:lnTo>
                    <a:pt x="379" y="78962"/>
                  </a:lnTo>
                </a:path>
              </a:pathLst>
            </a:custGeom>
            <a:noFill/>
            <a:ln w="5715" cap="rnd">
              <a:solidFill>
                <a:schemeClr val="accent5"/>
              </a:solidFill>
              <a:prstDash val="solid"/>
              <a:round/>
            </a:ln>
          </p:spPr>
          <p:txBody>
            <a:bodyPr rtlCol="0" anchor="ctr"/>
            <a:lstStyle/>
            <a:p>
              <a:endParaRPr lang="fr-FR" sz="1050"/>
            </a:p>
          </p:txBody>
        </p:sp>
        <p:sp>
          <p:nvSpPr>
            <p:cNvPr id="31" name="Forme libre : forme 4959">
              <a:extLst>
                <a:ext uri="{FF2B5EF4-FFF2-40B4-BE49-F238E27FC236}">
                  <a16:creationId xmlns:a16="http://schemas.microsoft.com/office/drawing/2014/main" id="{9A42729D-5311-4277-9919-47DF4B2390C5}"/>
                </a:ext>
              </a:extLst>
            </p:cNvPr>
            <p:cNvSpPr/>
            <p:nvPr/>
          </p:nvSpPr>
          <p:spPr>
            <a:xfrm>
              <a:off x="1283905" y="4643554"/>
              <a:ext cx="57433" cy="87915"/>
            </a:xfrm>
            <a:custGeom>
              <a:avLst/>
              <a:gdLst>
                <a:gd name="connsiteX0" fmla="*/ 8858 w 57433"/>
                <a:gd name="connsiteY0" fmla="*/ 26194 h 87915"/>
                <a:gd name="connsiteX1" fmla="*/ 0 w 57433"/>
                <a:gd name="connsiteY1" fmla="*/ 14288 h 87915"/>
                <a:gd name="connsiteX2" fmla="*/ 16193 w 57433"/>
                <a:gd name="connsiteY2" fmla="*/ 0 h 87915"/>
                <a:gd name="connsiteX3" fmla="*/ 23813 w 57433"/>
                <a:gd name="connsiteY3" fmla="*/ 9430 h 87915"/>
                <a:gd name="connsiteX4" fmla="*/ 57055 w 57433"/>
                <a:gd name="connsiteY4" fmla="*/ 54197 h 87915"/>
                <a:gd name="connsiteX5" fmla="*/ 57055 w 57433"/>
                <a:gd name="connsiteY5" fmla="*/ 87916 h 87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433" h="87915">
                  <a:moveTo>
                    <a:pt x="8858" y="26194"/>
                  </a:moveTo>
                  <a:lnTo>
                    <a:pt x="0" y="14288"/>
                  </a:lnTo>
                  <a:lnTo>
                    <a:pt x="16193" y="0"/>
                  </a:lnTo>
                  <a:lnTo>
                    <a:pt x="23813" y="9430"/>
                  </a:lnTo>
                  <a:cubicBezTo>
                    <a:pt x="63437" y="24098"/>
                    <a:pt x="57055" y="54197"/>
                    <a:pt x="57055" y="54197"/>
                  </a:cubicBezTo>
                  <a:lnTo>
                    <a:pt x="57055" y="87916"/>
                  </a:lnTo>
                </a:path>
              </a:pathLst>
            </a:custGeom>
            <a:noFill/>
            <a:ln w="5715" cap="rnd">
              <a:solidFill>
                <a:schemeClr val="accent5"/>
              </a:solidFill>
              <a:prstDash val="solid"/>
              <a:round/>
            </a:ln>
          </p:spPr>
          <p:txBody>
            <a:bodyPr rtlCol="0" anchor="ctr"/>
            <a:lstStyle/>
            <a:p>
              <a:endParaRPr lang="fr-FR" sz="1050"/>
            </a:p>
          </p:txBody>
        </p:sp>
        <p:sp>
          <p:nvSpPr>
            <p:cNvPr id="32" name="Forme libre : forme 4960">
              <a:extLst>
                <a:ext uri="{FF2B5EF4-FFF2-40B4-BE49-F238E27FC236}">
                  <a16:creationId xmlns:a16="http://schemas.microsoft.com/office/drawing/2014/main" id="{62B9DE34-5AF2-4083-90B0-8FEB004027A2}"/>
                </a:ext>
              </a:extLst>
            </p:cNvPr>
            <p:cNvSpPr/>
            <p:nvPr/>
          </p:nvSpPr>
          <p:spPr>
            <a:xfrm>
              <a:off x="1254568" y="4611741"/>
              <a:ext cx="27432" cy="27051"/>
            </a:xfrm>
            <a:custGeom>
              <a:avLst/>
              <a:gdLst>
                <a:gd name="connsiteX0" fmla="*/ 27432 w 27432"/>
                <a:gd name="connsiteY0" fmla="*/ 27051 h 27051"/>
                <a:gd name="connsiteX1" fmla="*/ 0 w 27432"/>
                <a:gd name="connsiteY1" fmla="*/ 0 h 27051"/>
              </a:gdLst>
              <a:ahLst/>
              <a:cxnLst>
                <a:cxn ang="0">
                  <a:pos x="connsiteX0" y="connsiteY0"/>
                </a:cxn>
                <a:cxn ang="0">
                  <a:pos x="connsiteX1" y="connsiteY1"/>
                </a:cxn>
              </a:cxnLst>
              <a:rect l="l" t="t" r="r" b="b"/>
              <a:pathLst>
                <a:path w="27432" h="27051">
                  <a:moveTo>
                    <a:pt x="27432" y="27051"/>
                  </a:moveTo>
                  <a:cubicBezTo>
                    <a:pt x="14764" y="27051"/>
                    <a:pt x="3905" y="15716"/>
                    <a:pt x="0" y="0"/>
                  </a:cubicBezTo>
                </a:path>
              </a:pathLst>
            </a:custGeom>
            <a:noFill/>
            <a:ln w="5715" cap="rnd">
              <a:solidFill>
                <a:schemeClr val="accent5"/>
              </a:solidFill>
              <a:prstDash val="solid"/>
              <a:round/>
            </a:ln>
          </p:spPr>
          <p:txBody>
            <a:bodyPr rtlCol="0" anchor="ctr"/>
            <a:lstStyle/>
            <a:p>
              <a:endParaRPr lang="fr-FR" sz="1050"/>
            </a:p>
          </p:txBody>
        </p:sp>
        <p:sp>
          <p:nvSpPr>
            <p:cNvPr id="33" name="Forme libre : forme 4961">
              <a:extLst>
                <a:ext uri="{FF2B5EF4-FFF2-40B4-BE49-F238E27FC236}">
                  <a16:creationId xmlns:a16="http://schemas.microsoft.com/office/drawing/2014/main" id="{576EF7CF-1841-4C12-9DC0-2674F9C18071}"/>
                </a:ext>
              </a:extLst>
            </p:cNvPr>
            <p:cNvSpPr/>
            <p:nvPr/>
          </p:nvSpPr>
          <p:spPr>
            <a:xfrm>
              <a:off x="1253140" y="4557829"/>
              <a:ext cx="28860" cy="37052"/>
            </a:xfrm>
            <a:custGeom>
              <a:avLst/>
              <a:gdLst>
                <a:gd name="connsiteX0" fmla="*/ 0 w 28860"/>
                <a:gd name="connsiteY0" fmla="*/ 37052 h 37052"/>
                <a:gd name="connsiteX1" fmla="*/ 28861 w 28860"/>
                <a:gd name="connsiteY1" fmla="*/ 0 h 37052"/>
              </a:gdLst>
              <a:ahLst/>
              <a:cxnLst>
                <a:cxn ang="0">
                  <a:pos x="connsiteX0" y="connsiteY0"/>
                </a:cxn>
                <a:cxn ang="0">
                  <a:pos x="connsiteX1" y="connsiteY1"/>
                </a:cxn>
              </a:cxnLst>
              <a:rect l="l" t="t" r="r" b="b"/>
              <a:pathLst>
                <a:path w="28860" h="37052">
                  <a:moveTo>
                    <a:pt x="0" y="37052"/>
                  </a:moveTo>
                  <a:cubicBezTo>
                    <a:pt x="953" y="15716"/>
                    <a:pt x="13811" y="0"/>
                    <a:pt x="28861" y="0"/>
                  </a:cubicBezTo>
                </a:path>
              </a:pathLst>
            </a:custGeom>
            <a:noFill/>
            <a:ln w="5715" cap="rnd">
              <a:solidFill>
                <a:schemeClr val="accent5"/>
              </a:solidFill>
              <a:prstDash val="solid"/>
              <a:round/>
            </a:ln>
          </p:spPr>
          <p:txBody>
            <a:bodyPr rtlCol="0" anchor="ctr"/>
            <a:lstStyle/>
            <a:p>
              <a:endParaRPr lang="fr-FR" sz="1050"/>
            </a:p>
          </p:txBody>
        </p:sp>
        <p:sp>
          <p:nvSpPr>
            <p:cNvPr id="34" name="Forme libre : forme 4962">
              <a:extLst>
                <a:ext uri="{FF2B5EF4-FFF2-40B4-BE49-F238E27FC236}">
                  <a16:creationId xmlns:a16="http://schemas.microsoft.com/office/drawing/2014/main" id="{A50EA131-86AF-4AE9-9D48-C8152CEBD8D7}"/>
                </a:ext>
              </a:extLst>
            </p:cNvPr>
            <p:cNvSpPr/>
            <p:nvPr/>
          </p:nvSpPr>
          <p:spPr>
            <a:xfrm>
              <a:off x="1247139" y="4595644"/>
              <a:ext cx="5810" cy="15906"/>
            </a:xfrm>
            <a:custGeom>
              <a:avLst/>
              <a:gdLst>
                <a:gd name="connsiteX0" fmla="*/ 5810 w 5810"/>
                <a:gd name="connsiteY0" fmla="*/ 15907 h 15906"/>
                <a:gd name="connsiteX1" fmla="*/ 0 w 5810"/>
                <a:gd name="connsiteY1" fmla="*/ 8001 h 15906"/>
                <a:gd name="connsiteX2" fmla="*/ 5429 w 5810"/>
                <a:gd name="connsiteY2" fmla="*/ 0 h 15906"/>
              </a:gdLst>
              <a:ahLst/>
              <a:cxnLst>
                <a:cxn ang="0">
                  <a:pos x="connsiteX0" y="connsiteY0"/>
                </a:cxn>
                <a:cxn ang="0">
                  <a:pos x="connsiteX1" y="connsiteY1"/>
                </a:cxn>
                <a:cxn ang="0">
                  <a:pos x="connsiteX2" y="connsiteY2"/>
                </a:cxn>
              </a:cxnLst>
              <a:rect l="l" t="t" r="r" b="b"/>
              <a:pathLst>
                <a:path w="5810" h="15906">
                  <a:moveTo>
                    <a:pt x="5810" y="15907"/>
                  </a:moveTo>
                  <a:cubicBezTo>
                    <a:pt x="2572" y="15907"/>
                    <a:pt x="0" y="12382"/>
                    <a:pt x="0" y="8001"/>
                  </a:cubicBezTo>
                  <a:cubicBezTo>
                    <a:pt x="0" y="3619"/>
                    <a:pt x="2191" y="0"/>
                    <a:pt x="5429" y="0"/>
                  </a:cubicBezTo>
                </a:path>
              </a:pathLst>
            </a:custGeom>
            <a:noFill/>
            <a:ln w="5715" cap="rnd">
              <a:solidFill>
                <a:schemeClr val="accent5"/>
              </a:solidFill>
              <a:prstDash val="solid"/>
              <a:round/>
            </a:ln>
          </p:spPr>
          <p:txBody>
            <a:bodyPr rtlCol="0" anchor="ctr"/>
            <a:lstStyle/>
            <a:p>
              <a:endParaRPr lang="fr-FR" sz="1050"/>
            </a:p>
          </p:txBody>
        </p:sp>
        <p:sp>
          <p:nvSpPr>
            <p:cNvPr id="35" name="Forme libre : forme 4963">
              <a:extLst>
                <a:ext uri="{FF2B5EF4-FFF2-40B4-BE49-F238E27FC236}">
                  <a16:creationId xmlns:a16="http://schemas.microsoft.com/office/drawing/2014/main" id="{B1FEE3DF-6F12-4937-A29F-2FFE9D23A157}"/>
                </a:ext>
              </a:extLst>
            </p:cNvPr>
            <p:cNvSpPr/>
            <p:nvPr/>
          </p:nvSpPr>
          <p:spPr>
            <a:xfrm>
              <a:off x="1283524" y="4611741"/>
              <a:ext cx="27431" cy="27051"/>
            </a:xfrm>
            <a:custGeom>
              <a:avLst/>
              <a:gdLst>
                <a:gd name="connsiteX0" fmla="*/ 0 w 27431"/>
                <a:gd name="connsiteY0" fmla="*/ 27051 h 27051"/>
                <a:gd name="connsiteX1" fmla="*/ 27432 w 27431"/>
                <a:gd name="connsiteY1" fmla="*/ 0 h 27051"/>
              </a:gdLst>
              <a:ahLst/>
              <a:cxnLst>
                <a:cxn ang="0">
                  <a:pos x="connsiteX0" y="connsiteY0"/>
                </a:cxn>
                <a:cxn ang="0">
                  <a:pos x="connsiteX1" y="connsiteY1"/>
                </a:cxn>
              </a:cxnLst>
              <a:rect l="l" t="t" r="r" b="b"/>
              <a:pathLst>
                <a:path w="27431" h="27051">
                  <a:moveTo>
                    <a:pt x="0" y="27051"/>
                  </a:moveTo>
                  <a:cubicBezTo>
                    <a:pt x="12668" y="27051"/>
                    <a:pt x="23527" y="15716"/>
                    <a:pt x="27432" y="0"/>
                  </a:cubicBezTo>
                </a:path>
              </a:pathLst>
            </a:custGeom>
            <a:noFill/>
            <a:ln w="5715" cap="rnd">
              <a:solidFill>
                <a:schemeClr val="accent5"/>
              </a:solidFill>
              <a:prstDash val="solid"/>
              <a:round/>
            </a:ln>
          </p:spPr>
          <p:txBody>
            <a:bodyPr rtlCol="0" anchor="ctr"/>
            <a:lstStyle/>
            <a:p>
              <a:endParaRPr lang="fr-FR" sz="1050"/>
            </a:p>
          </p:txBody>
        </p:sp>
        <p:sp>
          <p:nvSpPr>
            <p:cNvPr id="36" name="Forme libre : forme 4964">
              <a:extLst>
                <a:ext uri="{FF2B5EF4-FFF2-40B4-BE49-F238E27FC236}">
                  <a16:creationId xmlns:a16="http://schemas.microsoft.com/office/drawing/2014/main" id="{0BFC3DBE-8DB2-4CED-AE4E-B648E6D0D601}"/>
                </a:ext>
              </a:extLst>
            </p:cNvPr>
            <p:cNvSpPr/>
            <p:nvPr/>
          </p:nvSpPr>
          <p:spPr>
            <a:xfrm>
              <a:off x="1283524" y="4557829"/>
              <a:ext cx="28860" cy="37052"/>
            </a:xfrm>
            <a:custGeom>
              <a:avLst/>
              <a:gdLst>
                <a:gd name="connsiteX0" fmla="*/ 28861 w 28860"/>
                <a:gd name="connsiteY0" fmla="*/ 37052 h 37052"/>
                <a:gd name="connsiteX1" fmla="*/ 0 w 28860"/>
                <a:gd name="connsiteY1" fmla="*/ 0 h 37052"/>
              </a:gdLst>
              <a:ahLst/>
              <a:cxnLst>
                <a:cxn ang="0">
                  <a:pos x="connsiteX0" y="connsiteY0"/>
                </a:cxn>
                <a:cxn ang="0">
                  <a:pos x="connsiteX1" y="connsiteY1"/>
                </a:cxn>
              </a:cxnLst>
              <a:rect l="l" t="t" r="r" b="b"/>
              <a:pathLst>
                <a:path w="28860" h="37052">
                  <a:moveTo>
                    <a:pt x="28861" y="37052"/>
                  </a:moveTo>
                  <a:cubicBezTo>
                    <a:pt x="27908" y="15716"/>
                    <a:pt x="15050" y="0"/>
                    <a:pt x="0" y="0"/>
                  </a:cubicBezTo>
                </a:path>
              </a:pathLst>
            </a:custGeom>
            <a:noFill/>
            <a:ln w="5715" cap="rnd">
              <a:solidFill>
                <a:schemeClr val="accent5"/>
              </a:solidFill>
              <a:prstDash val="solid"/>
              <a:round/>
            </a:ln>
          </p:spPr>
          <p:txBody>
            <a:bodyPr rtlCol="0" anchor="ctr"/>
            <a:lstStyle/>
            <a:p>
              <a:endParaRPr lang="fr-FR" sz="1050"/>
            </a:p>
          </p:txBody>
        </p:sp>
        <p:sp>
          <p:nvSpPr>
            <p:cNvPr id="37" name="Forme libre : forme 4965">
              <a:extLst>
                <a:ext uri="{FF2B5EF4-FFF2-40B4-BE49-F238E27FC236}">
                  <a16:creationId xmlns:a16="http://schemas.microsoft.com/office/drawing/2014/main" id="{250958DA-6BF8-4021-813C-62F81BD143AE}"/>
                </a:ext>
              </a:extLst>
            </p:cNvPr>
            <p:cNvSpPr/>
            <p:nvPr/>
          </p:nvSpPr>
          <p:spPr>
            <a:xfrm>
              <a:off x="1312576" y="4595644"/>
              <a:ext cx="5810" cy="15906"/>
            </a:xfrm>
            <a:custGeom>
              <a:avLst/>
              <a:gdLst>
                <a:gd name="connsiteX0" fmla="*/ 0 w 5810"/>
                <a:gd name="connsiteY0" fmla="*/ 15907 h 15906"/>
                <a:gd name="connsiteX1" fmla="*/ 5810 w 5810"/>
                <a:gd name="connsiteY1" fmla="*/ 8001 h 15906"/>
                <a:gd name="connsiteX2" fmla="*/ 381 w 5810"/>
                <a:gd name="connsiteY2" fmla="*/ 0 h 15906"/>
              </a:gdLst>
              <a:ahLst/>
              <a:cxnLst>
                <a:cxn ang="0">
                  <a:pos x="connsiteX0" y="connsiteY0"/>
                </a:cxn>
                <a:cxn ang="0">
                  <a:pos x="connsiteX1" y="connsiteY1"/>
                </a:cxn>
                <a:cxn ang="0">
                  <a:pos x="connsiteX2" y="connsiteY2"/>
                </a:cxn>
              </a:cxnLst>
              <a:rect l="l" t="t" r="r" b="b"/>
              <a:pathLst>
                <a:path w="5810" h="15906">
                  <a:moveTo>
                    <a:pt x="0" y="15907"/>
                  </a:moveTo>
                  <a:cubicBezTo>
                    <a:pt x="3239" y="15907"/>
                    <a:pt x="5810" y="12382"/>
                    <a:pt x="5810" y="8001"/>
                  </a:cubicBezTo>
                  <a:cubicBezTo>
                    <a:pt x="5810" y="3619"/>
                    <a:pt x="3620" y="0"/>
                    <a:pt x="381" y="0"/>
                  </a:cubicBezTo>
                </a:path>
              </a:pathLst>
            </a:custGeom>
            <a:noFill/>
            <a:ln w="5715" cap="rnd">
              <a:solidFill>
                <a:schemeClr val="accent5"/>
              </a:solidFill>
              <a:prstDash val="solid"/>
              <a:round/>
            </a:ln>
          </p:spPr>
          <p:txBody>
            <a:bodyPr rtlCol="0" anchor="ctr"/>
            <a:lstStyle/>
            <a:p>
              <a:endParaRPr lang="fr-FR" sz="1050"/>
            </a:p>
          </p:txBody>
        </p:sp>
        <p:sp>
          <p:nvSpPr>
            <p:cNvPr id="38" name="Forme libre : forme 4966">
              <a:extLst>
                <a:ext uri="{FF2B5EF4-FFF2-40B4-BE49-F238E27FC236}">
                  <a16:creationId xmlns:a16="http://schemas.microsoft.com/office/drawing/2014/main" id="{1BE8F11A-C3B6-4B03-9AE2-445C43DEC081}"/>
                </a:ext>
              </a:extLst>
            </p:cNvPr>
            <p:cNvSpPr/>
            <p:nvPr/>
          </p:nvSpPr>
          <p:spPr>
            <a:xfrm>
              <a:off x="1351916" y="4644316"/>
              <a:ext cx="57433" cy="54197"/>
            </a:xfrm>
            <a:custGeom>
              <a:avLst/>
              <a:gdLst>
                <a:gd name="connsiteX0" fmla="*/ 379 w 57433"/>
                <a:gd name="connsiteY0" fmla="*/ 54197 h 54197"/>
                <a:gd name="connsiteX1" fmla="*/ 33621 w 57433"/>
                <a:gd name="connsiteY1" fmla="*/ 9430 h 54197"/>
                <a:gd name="connsiteX2" fmla="*/ 41241 w 57433"/>
                <a:gd name="connsiteY2" fmla="*/ 0 h 54197"/>
                <a:gd name="connsiteX3" fmla="*/ 57434 w 57433"/>
                <a:gd name="connsiteY3" fmla="*/ 14288 h 54197"/>
                <a:gd name="connsiteX4" fmla="*/ 48575 w 57433"/>
                <a:gd name="connsiteY4" fmla="*/ 26194 h 54197"/>
                <a:gd name="connsiteX5" fmla="*/ 40384 w 57433"/>
                <a:gd name="connsiteY5" fmla="*/ 19526 h 54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433" h="54197">
                  <a:moveTo>
                    <a:pt x="379" y="54197"/>
                  </a:moveTo>
                  <a:cubicBezTo>
                    <a:pt x="379" y="54197"/>
                    <a:pt x="-6003" y="24003"/>
                    <a:pt x="33621" y="9430"/>
                  </a:cubicBezTo>
                  <a:lnTo>
                    <a:pt x="41241" y="0"/>
                  </a:lnTo>
                  <a:lnTo>
                    <a:pt x="57434" y="14288"/>
                  </a:lnTo>
                  <a:lnTo>
                    <a:pt x="48575" y="26194"/>
                  </a:lnTo>
                  <a:lnTo>
                    <a:pt x="40384" y="19526"/>
                  </a:lnTo>
                </a:path>
              </a:pathLst>
            </a:custGeom>
            <a:noFill/>
            <a:ln w="5715" cap="rnd">
              <a:solidFill>
                <a:schemeClr val="accent5"/>
              </a:solidFill>
              <a:prstDash val="solid"/>
              <a:round/>
            </a:ln>
          </p:spPr>
          <p:txBody>
            <a:bodyPr rtlCol="0" anchor="ctr"/>
            <a:lstStyle/>
            <a:p>
              <a:endParaRPr lang="fr-FR" sz="1050"/>
            </a:p>
          </p:txBody>
        </p:sp>
        <p:sp>
          <p:nvSpPr>
            <p:cNvPr id="39" name="Forme libre : forme 4967">
              <a:extLst>
                <a:ext uri="{FF2B5EF4-FFF2-40B4-BE49-F238E27FC236}">
                  <a16:creationId xmlns:a16="http://schemas.microsoft.com/office/drawing/2014/main" id="{C04F11BC-C6EE-4410-AE0C-FA1D4A9D2E62}"/>
                </a:ext>
              </a:extLst>
            </p:cNvPr>
            <p:cNvSpPr/>
            <p:nvPr/>
          </p:nvSpPr>
          <p:spPr>
            <a:xfrm>
              <a:off x="1411826" y="4643554"/>
              <a:ext cx="57433" cy="54197"/>
            </a:xfrm>
            <a:custGeom>
              <a:avLst/>
              <a:gdLst>
                <a:gd name="connsiteX0" fmla="*/ 57055 w 57433"/>
                <a:gd name="connsiteY0" fmla="*/ 54197 h 54197"/>
                <a:gd name="connsiteX1" fmla="*/ 23813 w 57433"/>
                <a:gd name="connsiteY1" fmla="*/ 9430 h 54197"/>
                <a:gd name="connsiteX2" fmla="*/ 16192 w 57433"/>
                <a:gd name="connsiteY2" fmla="*/ 0 h 54197"/>
                <a:gd name="connsiteX3" fmla="*/ 0 w 57433"/>
                <a:gd name="connsiteY3" fmla="*/ 14288 h 54197"/>
                <a:gd name="connsiteX4" fmla="*/ 8858 w 57433"/>
                <a:gd name="connsiteY4" fmla="*/ 26194 h 541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433" h="54197">
                  <a:moveTo>
                    <a:pt x="57055" y="54197"/>
                  </a:moveTo>
                  <a:cubicBezTo>
                    <a:pt x="57055" y="54197"/>
                    <a:pt x="63437" y="24003"/>
                    <a:pt x="23813" y="9430"/>
                  </a:cubicBezTo>
                  <a:lnTo>
                    <a:pt x="16192" y="0"/>
                  </a:lnTo>
                  <a:lnTo>
                    <a:pt x="0" y="14288"/>
                  </a:lnTo>
                  <a:lnTo>
                    <a:pt x="8858" y="26194"/>
                  </a:lnTo>
                </a:path>
              </a:pathLst>
            </a:custGeom>
            <a:noFill/>
            <a:ln w="5715" cap="rnd">
              <a:solidFill>
                <a:schemeClr val="accent5"/>
              </a:solidFill>
              <a:prstDash val="solid"/>
              <a:round/>
            </a:ln>
          </p:spPr>
          <p:txBody>
            <a:bodyPr rtlCol="0" anchor="ctr"/>
            <a:lstStyle/>
            <a:p>
              <a:endParaRPr lang="fr-FR" sz="1050"/>
            </a:p>
          </p:txBody>
        </p:sp>
        <p:sp>
          <p:nvSpPr>
            <p:cNvPr id="40" name="Forme libre : forme 4968">
              <a:extLst>
                <a:ext uri="{FF2B5EF4-FFF2-40B4-BE49-F238E27FC236}">
                  <a16:creationId xmlns:a16="http://schemas.microsoft.com/office/drawing/2014/main" id="{AC86AC33-1ED6-4DDE-9BC3-DAF65887C18A}"/>
                </a:ext>
              </a:extLst>
            </p:cNvPr>
            <p:cNvSpPr/>
            <p:nvPr/>
          </p:nvSpPr>
          <p:spPr>
            <a:xfrm>
              <a:off x="1328197" y="4580880"/>
              <a:ext cx="16192" cy="14287"/>
            </a:xfrm>
            <a:custGeom>
              <a:avLst/>
              <a:gdLst>
                <a:gd name="connsiteX0" fmla="*/ 0 w 16192"/>
                <a:gd name="connsiteY0" fmla="*/ 0 h 14287"/>
                <a:gd name="connsiteX1" fmla="*/ 16192 w 16192"/>
                <a:gd name="connsiteY1" fmla="*/ 14288 h 14287"/>
              </a:gdLst>
              <a:ahLst/>
              <a:cxnLst>
                <a:cxn ang="0">
                  <a:pos x="connsiteX0" y="connsiteY0"/>
                </a:cxn>
                <a:cxn ang="0">
                  <a:pos x="connsiteX1" y="connsiteY1"/>
                </a:cxn>
              </a:cxnLst>
              <a:rect l="l" t="t" r="r" b="b"/>
              <a:pathLst>
                <a:path w="16192" h="14287">
                  <a:moveTo>
                    <a:pt x="0" y="0"/>
                  </a:moveTo>
                  <a:lnTo>
                    <a:pt x="16192" y="14288"/>
                  </a:lnTo>
                </a:path>
              </a:pathLst>
            </a:custGeom>
            <a:ln w="5715" cap="rnd">
              <a:solidFill>
                <a:schemeClr val="accent5"/>
              </a:solidFill>
              <a:prstDash val="solid"/>
              <a:round/>
            </a:ln>
          </p:spPr>
          <p:txBody>
            <a:bodyPr rtlCol="0" anchor="ctr"/>
            <a:lstStyle/>
            <a:p>
              <a:endParaRPr lang="fr-FR" sz="1050"/>
            </a:p>
          </p:txBody>
        </p:sp>
        <p:sp>
          <p:nvSpPr>
            <p:cNvPr id="41" name="Forme libre : forme 4969">
              <a:extLst>
                <a:ext uri="{FF2B5EF4-FFF2-40B4-BE49-F238E27FC236}">
                  <a16:creationId xmlns:a16="http://schemas.microsoft.com/office/drawing/2014/main" id="{F3BBD030-DF50-4B70-BCA6-9C7475190AD8}"/>
                </a:ext>
              </a:extLst>
            </p:cNvPr>
            <p:cNvSpPr/>
            <p:nvPr/>
          </p:nvSpPr>
          <p:spPr>
            <a:xfrm>
              <a:off x="1221041" y="4485535"/>
              <a:ext cx="9525" cy="9525"/>
            </a:xfrm>
            <a:custGeom>
              <a:avLst/>
              <a:gdLst/>
              <a:ahLst/>
              <a:cxnLst/>
              <a:rect l="l" t="t" r="r" b="b"/>
              <a:pathLst>
                <a:path w="9525" h="9525"/>
              </a:pathLst>
            </a:custGeom>
            <a:noFill/>
            <a:ln w="5715" cap="rnd">
              <a:solidFill>
                <a:schemeClr val="accent5"/>
              </a:solidFill>
              <a:prstDash val="solid"/>
              <a:round/>
            </a:ln>
          </p:spPr>
          <p:txBody>
            <a:bodyPr rtlCol="0" anchor="ctr"/>
            <a:lstStyle/>
            <a:p>
              <a:endParaRPr lang="fr-FR" sz="1050"/>
            </a:p>
          </p:txBody>
        </p:sp>
        <p:sp>
          <p:nvSpPr>
            <p:cNvPr id="42" name="Forme libre : forme 4970">
              <a:extLst>
                <a:ext uri="{FF2B5EF4-FFF2-40B4-BE49-F238E27FC236}">
                  <a16:creationId xmlns:a16="http://schemas.microsoft.com/office/drawing/2014/main" id="{B1B68DEC-DCCD-4346-9AF3-042F31CF7248}"/>
                </a:ext>
              </a:extLst>
            </p:cNvPr>
            <p:cNvSpPr/>
            <p:nvPr/>
          </p:nvSpPr>
          <p:spPr>
            <a:xfrm>
              <a:off x="1221041" y="4485535"/>
              <a:ext cx="9525" cy="9525"/>
            </a:xfrm>
            <a:custGeom>
              <a:avLst/>
              <a:gdLst/>
              <a:ahLst/>
              <a:cxnLst/>
              <a:rect l="l" t="t" r="r" b="b"/>
              <a:pathLst>
                <a:path w="9525" h="9525"/>
              </a:pathLst>
            </a:custGeom>
            <a:noFill/>
            <a:ln w="5715" cap="rnd">
              <a:solidFill>
                <a:schemeClr val="accent5"/>
              </a:solidFill>
              <a:prstDash val="solid"/>
              <a:round/>
            </a:ln>
          </p:spPr>
          <p:txBody>
            <a:bodyPr rtlCol="0" anchor="ctr"/>
            <a:lstStyle/>
            <a:p>
              <a:endParaRPr lang="fr-FR" sz="1050"/>
            </a:p>
          </p:txBody>
        </p:sp>
        <p:sp>
          <p:nvSpPr>
            <p:cNvPr id="43" name="Forme libre : forme 4971">
              <a:extLst>
                <a:ext uri="{FF2B5EF4-FFF2-40B4-BE49-F238E27FC236}">
                  <a16:creationId xmlns:a16="http://schemas.microsoft.com/office/drawing/2014/main" id="{A81A3140-2EFC-4ADA-A1E3-3F5CC5C199C9}"/>
                </a:ext>
              </a:extLst>
            </p:cNvPr>
            <p:cNvSpPr/>
            <p:nvPr/>
          </p:nvSpPr>
          <p:spPr>
            <a:xfrm>
              <a:off x="1347056" y="4580118"/>
              <a:ext cx="16097" cy="14382"/>
            </a:xfrm>
            <a:custGeom>
              <a:avLst/>
              <a:gdLst>
                <a:gd name="connsiteX0" fmla="*/ 16097 w 16097"/>
                <a:gd name="connsiteY0" fmla="*/ 0 h 14382"/>
                <a:gd name="connsiteX1" fmla="*/ 0 w 16097"/>
                <a:gd name="connsiteY1" fmla="*/ 14383 h 14382"/>
              </a:gdLst>
              <a:ahLst/>
              <a:cxnLst>
                <a:cxn ang="0">
                  <a:pos x="connsiteX0" y="connsiteY0"/>
                </a:cxn>
                <a:cxn ang="0">
                  <a:pos x="connsiteX1" y="connsiteY1"/>
                </a:cxn>
              </a:cxnLst>
              <a:rect l="l" t="t" r="r" b="b"/>
              <a:pathLst>
                <a:path w="16097" h="14382">
                  <a:moveTo>
                    <a:pt x="16097" y="0"/>
                  </a:moveTo>
                  <a:lnTo>
                    <a:pt x="0" y="14383"/>
                  </a:lnTo>
                </a:path>
              </a:pathLst>
            </a:custGeom>
            <a:ln w="5715" cap="rnd">
              <a:solidFill>
                <a:schemeClr val="accent5"/>
              </a:solidFill>
              <a:prstDash val="solid"/>
              <a:round/>
            </a:ln>
          </p:spPr>
          <p:txBody>
            <a:bodyPr rtlCol="0" anchor="ctr"/>
            <a:lstStyle/>
            <a:p>
              <a:endParaRPr lang="fr-FR" sz="1050"/>
            </a:p>
          </p:txBody>
        </p:sp>
        <p:sp>
          <p:nvSpPr>
            <p:cNvPr id="44" name="Forme libre : forme 4972">
              <a:extLst>
                <a:ext uri="{FF2B5EF4-FFF2-40B4-BE49-F238E27FC236}">
                  <a16:creationId xmlns:a16="http://schemas.microsoft.com/office/drawing/2014/main" id="{DEFBAF50-BC5F-4102-9835-7CA06EFB0E87}"/>
                </a:ext>
              </a:extLst>
            </p:cNvPr>
            <p:cNvSpPr/>
            <p:nvPr/>
          </p:nvSpPr>
          <p:spPr>
            <a:xfrm>
              <a:off x="1221041" y="4485535"/>
              <a:ext cx="9525" cy="9525"/>
            </a:xfrm>
            <a:custGeom>
              <a:avLst/>
              <a:gdLst/>
              <a:ahLst/>
              <a:cxnLst/>
              <a:rect l="l" t="t" r="r" b="b"/>
              <a:pathLst>
                <a:path w="9525" h="9525"/>
              </a:pathLst>
            </a:custGeom>
            <a:noFill/>
            <a:ln w="5715" cap="rnd">
              <a:solidFill>
                <a:schemeClr val="accent5"/>
              </a:solidFill>
              <a:prstDash val="solid"/>
              <a:round/>
            </a:ln>
          </p:spPr>
          <p:txBody>
            <a:bodyPr rtlCol="0" anchor="ctr"/>
            <a:lstStyle/>
            <a:p>
              <a:endParaRPr lang="fr-FR" sz="1050"/>
            </a:p>
          </p:txBody>
        </p:sp>
        <p:sp>
          <p:nvSpPr>
            <p:cNvPr id="45" name="Forme libre : forme 4973">
              <a:extLst>
                <a:ext uri="{FF2B5EF4-FFF2-40B4-BE49-F238E27FC236}">
                  <a16:creationId xmlns:a16="http://schemas.microsoft.com/office/drawing/2014/main" id="{5D3BED27-E6C6-427B-A7DC-2B5E8BCAF268}"/>
                </a:ext>
              </a:extLst>
            </p:cNvPr>
            <p:cNvSpPr/>
            <p:nvPr/>
          </p:nvSpPr>
          <p:spPr>
            <a:xfrm>
              <a:off x="1317719" y="4542780"/>
              <a:ext cx="27432" cy="27051"/>
            </a:xfrm>
            <a:custGeom>
              <a:avLst/>
              <a:gdLst>
                <a:gd name="connsiteX0" fmla="*/ 27432 w 27432"/>
                <a:gd name="connsiteY0" fmla="*/ 27051 h 27051"/>
                <a:gd name="connsiteX1" fmla="*/ 0 w 27432"/>
                <a:gd name="connsiteY1" fmla="*/ 0 h 27051"/>
              </a:gdLst>
              <a:ahLst/>
              <a:cxnLst>
                <a:cxn ang="0">
                  <a:pos x="connsiteX0" y="connsiteY0"/>
                </a:cxn>
                <a:cxn ang="0">
                  <a:pos x="connsiteX1" y="connsiteY1"/>
                </a:cxn>
              </a:cxnLst>
              <a:rect l="l" t="t" r="r" b="b"/>
              <a:pathLst>
                <a:path w="27432" h="27051">
                  <a:moveTo>
                    <a:pt x="27432" y="27051"/>
                  </a:moveTo>
                  <a:cubicBezTo>
                    <a:pt x="14764" y="27051"/>
                    <a:pt x="3905" y="15716"/>
                    <a:pt x="0" y="0"/>
                  </a:cubicBezTo>
                </a:path>
              </a:pathLst>
            </a:custGeom>
            <a:noFill/>
            <a:ln w="5715" cap="rnd">
              <a:solidFill>
                <a:schemeClr val="accent5"/>
              </a:solidFill>
              <a:prstDash val="solid"/>
              <a:round/>
            </a:ln>
          </p:spPr>
          <p:txBody>
            <a:bodyPr rtlCol="0" anchor="ctr"/>
            <a:lstStyle/>
            <a:p>
              <a:endParaRPr lang="fr-FR" sz="1050"/>
            </a:p>
          </p:txBody>
        </p:sp>
        <p:sp>
          <p:nvSpPr>
            <p:cNvPr id="46" name="Forme libre : forme 4974">
              <a:extLst>
                <a:ext uri="{FF2B5EF4-FFF2-40B4-BE49-F238E27FC236}">
                  <a16:creationId xmlns:a16="http://schemas.microsoft.com/office/drawing/2014/main" id="{64168CC6-FF23-417E-B55C-0ADCA5A0DCE5}"/>
                </a:ext>
              </a:extLst>
            </p:cNvPr>
            <p:cNvSpPr/>
            <p:nvPr/>
          </p:nvSpPr>
          <p:spPr>
            <a:xfrm>
              <a:off x="1316291" y="4488773"/>
              <a:ext cx="28860" cy="37052"/>
            </a:xfrm>
            <a:custGeom>
              <a:avLst/>
              <a:gdLst>
                <a:gd name="connsiteX0" fmla="*/ 0 w 28860"/>
                <a:gd name="connsiteY0" fmla="*/ 37052 h 37052"/>
                <a:gd name="connsiteX1" fmla="*/ 28861 w 28860"/>
                <a:gd name="connsiteY1" fmla="*/ 0 h 37052"/>
              </a:gdLst>
              <a:ahLst/>
              <a:cxnLst>
                <a:cxn ang="0">
                  <a:pos x="connsiteX0" y="connsiteY0"/>
                </a:cxn>
                <a:cxn ang="0">
                  <a:pos x="connsiteX1" y="connsiteY1"/>
                </a:cxn>
              </a:cxnLst>
              <a:rect l="l" t="t" r="r" b="b"/>
              <a:pathLst>
                <a:path w="28860" h="37052">
                  <a:moveTo>
                    <a:pt x="0" y="37052"/>
                  </a:moveTo>
                  <a:cubicBezTo>
                    <a:pt x="953" y="15716"/>
                    <a:pt x="13811" y="0"/>
                    <a:pt x="28861" y="0"/>
                  </a:cubicBezTo>
                </a:path>
              </a:pathLst>
            </a:custGeom>
            <a:noFill/>
            <a:ln w="5715" cap="rnd">
              <a:solidFill>
                <a:schemeClr val="accent5"/>
              </a:solidFill>
              <a:prstDash val="solid"/>
              <a:round/>
            </a:ln>
          </p:spPr>
          <p:txBody>
            <a:bodyPr rtlCol="0" anchor="ctr"/>
            <a:lstStyle/>
            <a:p>
              <a:endParaRPr lang="fr-FR" sz="1050"/>
            </a:p>
          </p:txBody>
        </p:sp>
        <p:sp>
          <p:nvSpPr>
            <p:cNvPr id="47" name="Forme libre : forme 4975">
              <a:extLst>
                <a:ext uri="{FF2B5EF4-FFF2-40B4-BE49-F238E27FC236}">
                  <a16:creationId xmlns:a16="http://schemas.microsoft.com/office/drawing/2014/main" id="{6199D836-070D-4825-B97A-083E6A182BBF}"/>
                </a:ext>
              </a:extLst>
            </p:cNvPr>
            <p:cNvSpPr/>
            <p:nvPr/>
          </p:nvSpPr>
          <p:spPr>
            <a:xfrm>
              <a:off x="1310290" y="4526683"/>
              <a:ext cx="5810" cy="15811"/>
            </a:xfrm>
            <a:custGeom>
              <a:avLst/>
              <a:gdLst>
                <a:gd name="connsiteX0" fmla="*/ 5810 w 5810"/>
                <a:gd name="connsiteY0" fmla="*/ 15811 h 15811"/>
                <a:gd name="connsiteX1" fmla="*/ 0 w 5810"/>
                <a:gd name="connsiteY1" fmla="*/ 7906 h 15811"/>
                <a:gd name="connsiteX2" fmla="*/ 5429 w 5810"/>
                <a:gd name="connsiteY2" fmla="*/ 0 h 15811"/>
              </a:gdLst>
              <a:ahLst/>
              <a:cxnLst>
                <a:cxn ang="0">
                  <a:pos x="connsiteX0" y="connsiteY0"/>
                </a:cxn>
                <a:cxn ang="0">
                  <a:pos x="connsiteX1" y="connsiteY1"/>
                </a:cxn>
                <a:cxn ang="0">
                  <a:pos x="connsiteX2" y="connsiteY2"/>
                </a:cxn>
              </a:cxnLst>
              <a:rect l="l" t="t" r="r" b="b"/>
              <a:pathLst>
                <a:path w="5810" h="15811">
                  <a:moveTo>
                    <a:pt x="5810" y="15811"/>
                  </a:moveTo>
                  <a:cubicBezTo>
                    <a:pt x="2572" y="15811"/>
                    <a:pt x="0" y="12287"/>
                    <a:pt x="0" y="7906"/>
                  </a:cubicBezTo>
                  <a:cubicBezTo>
                    <a:pt x="0" y="3524"/>
                    <a:pt x="2191" y="0"/>
                    <a:pt x="5429" y="0"/>
                  </a:cubicBezTo>
                </a:path>
              </a:pathLst>
            </a:custGeom>
            <a:noFill/>
            <a:ln w="5715" cap="rnd">
              <a:solidFill>
                <a:schemeClr val="accent5"/>
              </a:solidFill>
              <a:prstDash val="solid"/>
              <a:round/>
            </a:ln>
          </p:spPr>
          <p:txBody>
            <a:bodyPr rtlCol="0" anchor="ctr"/>
            <a:lstStyle/>
            <a:p>
              <a:endParaRPr lang="fr-FR" sz="1050"/>
            </a:p>
          </p:txBody>
        </p:sp>
        <p:sp>
          <p:nvSpPr>
            <p:cNvPr id="48" name="Forme libre : forme 4976">
              <a:extLst>
                <a:ext uri="{FF2B5EF4-FFF2-40B4-BE49-F238E27FC236}">
                  <a16:creationId xmlns:a16="http://schemas.microsoft.com/office/drawing/2014/main" id="{B1537560-9AE7-4C5C-B2EF-0C60CA94494F}"/>
                </a:ext>
              </a:extLst>
            </p:cNvPr>
            <p:cNvSpPr/>
            <p:nvPr/>
          </p:nvSpPr>
          <p:spPr>
            <a:xfrm>
              <a:off x="1346580" y="4542780"/>
              <a:ext cx="27431" cy="27051"/>
            </a:xfrm>
            <a:custGeom>
              <a:avLst/>
              <a:gdLst>
                <a:gd name="connsiteX0" fmla="*/ 0 w 27431"/>
                <a:gd name="connsiteY0" fmla="*/ 27051 h 27051"/>
                <a:gd name="connsiteX1" fmla="*/ 27432 w 27431"/>
                <a:gd name="connsiteY1" fmla="*/ 0 h 27051"/>
              </a:gdLst>
              <a:ahLst/>
              <a:cxnLst>
                <a:cxn ang="0">
                  <a:pos x="connsiteX0" y="connsiteY0"/>
                </a:cxn>
                <a:cxn ang="0">
                  <a:pos x="connsiteX1" y="connsiteY1"/>
                </a:cxn>
              </a:cxnLst>
              <a:rect l="l" t="t" r="r" b="b"/>
              <a:pathLst>
                <a:path w="27431" h="27051">
                  <a:moveTo>
                    <a:pt x="0" y="27051"/>
                  </a:moveTo>
                  <a:cubicBezTo>
                    <a:pt x="12668" y="27051"/>
                    <a:pt x="23527" y="15716"/>
                    <a:pt x="27432" y="0"/>
                  </a:cubicBezTo>
                </a:path>
              </a:pathLst>
            </a:custGeom>
            <a:noFill/>
            <a:ln w="5715" cap="rnd">
              <a:solidFill>
                <a:schemeClr val="accent5"/>
              </a:solidFill>
              <a:prstDash val="solid"/>
              <a:round/>
            </a:ln>
          </p:spPr>
          <p:txBody>
            <a:bodyPr rtlCol="0" anchor="ctr"/>
            <a:lstStyle/>
            <a:p>
              <a:endParaRPr lang="fr-FR" sz="1050"/>
            </a:p>
          </p:txBody>
        </p:sp>
        <p:sp>
          <p:nvSpPr>
            <p:cNvPr id="49" name="Forme libre : forme 4977">
              <a:extLst>
                <a:ext uri="{FF2B5EF4-FFF2-40B4-BE49-F238E27FC236}">
                  <a16:creationId xmlns:a16="http://schemas.microsoft.com/office/drawing/2014/main" id="{339CF3C2-EA33-414E-B1DB-79F4F5369A52}"/>
                </a:ext>
              </a:extLst>
            </p:cNvPr>
            <p:cNvSpPr/>
            <p:nvPr/>
          </p:nvSpPr>
          <p:spPr>
            <a:xfrm>
              <a:off x="1346580" y="4488773"/>
              <a:ext cx="28860" cy="37052"/>
            </a:xfrm>
            <a:custGeom>
              <a:avLst/>
              <a:gdLst>
                <a:gd name="connsiteX0" fmla="*/ 28861 w 28860"/>
                <a:gd name="connsiteY0" fmla="*/ 37052 h 37052"/>
                <a:gd name="connsiteX1" fmla="*/ 0 w 28860"/>
                <a:gd name="connsiteY1" fmla="*/ 0 h 37052"/>
              </a:gdLst>
              <a:ahLst/>
              <a:cxnLst>
                <a:cxn ang="0">
                  <a:pos x="connsiteX0" y="connsiteY0"/>
                </a:cxn>
                <a:cxn ang="0">
                  <a:pos x="connsiteX1" y="connsiteY1"/>
                </a:cxn>
              </a:cxnLst>
              <a:rect l="l" t="t" r="r" b="b"/>
              <a:pathLst>
                <a:path w="28860" h="37052">
                  <a:moveTo>
                    <a:pt x="28861" y="37052"/>
                  </a:moveTo>
                  <a:cubicBezTo>
                    <a:pt x="27908" y="15716"/>
                    <a:pt x="15049" y="0"/>
                    <a:pt x="0" y="0"/>
                  </a:cubicBezTo>
                </a:path>
              </a:pathLst>
            </a:custGeom>
            <a:noFill/>
            <a:ln w="5715" cap="rnd">
              <a:solidFill>
                <a:schemeClr val="accent5"/>
              </a:solidFill>
              <a:prstDash val="solid"/>
              <a:round/>
            </a:ln>
          </p:spPr>
          <p:txBody>
            <a:bodyPr rtlCol="0" anchor="ctr"/>
            <a:lstStyle/>
            <a:p>
              <a:endParaRPr lang="fr-FR" sz="1050"/>
            </a:p>
          </p:txBody>
        </p:sp>
        <p:sp>
          <p:nvSpPr>
            <p:cNvPr id="50" name="Forme libre : forme 4978">
              <a:extLst>
                <a:ext uri="{FF2B5EF4-FFF2-40B4-BE49-F238E27FC236}">
                  <a16:creationId xmlns:a16="http://schemas.microsoft.com/office/drawing/2014/main" id="{0A900371-8BB9-44A2-9D14-59C665AD0333}"/>
                </a:ext>
              </a:extLst>
            </p:cNvPr>
            <p:cNvSpPr/>
            <p:nvPr/>
          </p:nvSpPr>
          <p:spPr>
            <a:xfrm>
              <a:off x="1375631" y="4526587"/>
              <a:ext cx="5810" cy="15906"/>
            </a:xfrm>
            <a:custGeom>
              <a:avLst/>
              <a:gdLst>
                <a:gd name="connsiteX0" fmla="*/ 0 w 5810"/>
                <a:gd name="connsiteY0" fmla="*/ 15907 h 15906"/>
                <a:gd name="connsiteX1" fmla="*/ 5810 w 5810"/>
                <a:gd name="connsiteY1" fmla="*/ 8001 h 15906"/>
                <a:gd name="connsiteX2" fmla="*/ 381 w 5810"/>
                <a:gd name="connsiteY2" fmla="*/ 0 h 15906"/>
              </a:gdLst>
              <a:ahLst/>
              <a:cxnLst>
                <a:cxn ang="0">
                  <a:pos x="connsiteX0" y="connsiteY0"/>
                </a:cxn>
                <a:cxn ang="0">
                  <a:pos x="connsiteX1" y="connsiteY1"/>
                </a:cxn>
                <a:cxn ang="0">
                  <a:pos x="connsiteX2" y="connsiteY2"/>
                </a:cxn>
              </a:cxnLst>
              <a:rect l="l" t="t" r="r" b="b"/>
              <a:pathLst>
                <a:path w="5810" h="15906">
                  <a:moveTo>
                    <a:pt x="0" y="15907"/>
                  </a:moveTo>
                  <a:cubicBezTo>
                    <a:pt x="3239" y="15907"/>
                    <a:pt x="5810" y="12383"/>
                    <a:pt x="5810" y="8001"/>
                  </a:cubicBezTo>
                  <a:cubicBezTo>
                    <a:pt x="5810" y="3620"/>
                    <a:pt x="3620" y="0"/>
                    <a:pt x="381" y="0"/>
                  </a:cubicBezTo>
                </a:path>
              </a:pathLst>
            </a:custGeom>
            <a:noFill/>
            <a:ln w="5715" cap="rnd">
              <a:solidFill>
                <a:schemeClr val="accent5"/>
              </a:solidFill>
              <a:prstDash val="solid"/>
              <a:round/>
            </a:ln>
          </p:spPr>
          <p:txBody>
            <a:bodyPr rtlCol="0" anchor="ctr"/>
            <a:lstStyle/>
            <a:p>
              <a:endParaRPr lang="fr-FR" sz="1050"/>
            </a:p>
          </p:txBody>
        </p:sp>
        <p:sp>
          <p:nvSpPr>
            <p:cNvPr id="51" name="Forme libre : forme 4979">
              <a:extLst>
                <a:ext uri="{FF2B5EF4-FFF2-40B4-BE49-F238E27FC236}">
                  <a16:creationId xmlns:a16="http://schemas.microsoft.com/office/drawing/2014/main" id="{17EED13E-E760-4AEB-99F3-8B675A025183}"/>
                </a:ext>
              </a:extLst>
            </p:cNvPr>
            <p:cNvSpPr/>
            <p:nvPr/>
          </p:nvSpPr>
          <p:spPr>
            <a:xfrm>
              <a:off x="1330387" y="4507347"/>
              <a:ext cx="30003" cy="11843"/>
            </a:xfrm>
            <a:custGeom>
              <a:avLst/>
              <a:gdLst>
                <a:gd name="connsiteX0" fmla="*/ 0 w 30003"/>
                <a:gd name="connsiteY0" fmla="*/ 10954 h 11843"/>
                <a:gd name="connsiteX1" fmla="*/ 25908 w 30003"/>
                <a:gd name="connsiteY1" fmla="*/ 0 h 11843"/>
                <a:gd name="connsiteX2" fmla="*/ 30004 w 30003"/>
                <a:gd name="connsiteY2" fmla="*/ 8858 h 11843"/>
              </a:gdLst>
              <a:ahLst/>
              <a:cxnLst>
                <a:cxn ang="0">
                  <a:pos x="connsiteX0" y="connsiteY0"/>
                </a:cxn>
                <a:cxn ang="0">
                  <a:pos x="connsiteX1" y="connsiteY1"/>
                </a:cxn>
                <a:cxn ang="0">
                  <a:pos x="connsiteX2" y="connsiteY2"/>
                </a:cxn>
              </a:cxnLst>
              <a:rect l="l" t="t" r="r" b="b"/>
              <a:pathLst>
                <a:path w="30003" h="11843">
                  <a:moveTo>
                    <a:pt x="0" y="10954"/>
                  </a:moveTo>
                  <a:cubicBezTo>
                    <a:pt x="0" y="10954"/>
                    <a:pt x="15145" y="16478"/>
                    <a:pt x="25908" y="0"/>
                  </a:cubicBezTo>
                  <a:lnTo>
                    <a:pt x="30004" y="8858"/>
                  </a:lnTo>
                </a:path>
              </a:pathLst>
            </a:custGeom>
            <a:noFill/>
            <a:ln w="5715" cap="rnd">
              <a:solidFill>
                <a:schemeClr val="accent5"/>
              </a:solidFill>
              <a:prstDash val="solid"/>
              <a:round/>
            </a:ln>
          </p:spPr>
          <p:txBody>
            <a:bodyPr rtlCol="0" anchor="ctr"/>
            <a:lstStyle/>
            <a:p>
              <a:endParaRPr lang="fr-FR" sz="1050"/>
            </a:p>
          </p:txBody>
        </p:sp>
        <p:sp>
          <p:nvSpPr>
            <p:cNvPr id="52" name="Forme libre : forme 4980">
              <a:extLst>
                <a:ext uri="{FF2B5EF4-FFF2-40B4-BE49-F238E27FC236}">
                  <a16:creationId xmlns:a16="http://schemas.microsoft.com/office/drawing/2014/main" id="{4756E7B3-198F-4AD4-9117-A0ACE22A1CAE}"/>
                </a:ext>
              </a:extLst>
            </p:cNvPr>
            <p:cNvSpPr/>
            <p:nvPr/>
          </p:nvSpPr>
          <p:spPr>
            <a:xfrm>
              <a:off x="1456784" y="4580880"/>
              <a:ext cx="16192" cy="14287"/>
            </a:xfrm>
            <a:custGeom>
              <a:avLst/>
              <a:gdLst>
                <a:gd name="connsiteX0" fmla="*/ 0 w 16192"/>
                <a:gd name="connsiteY0" fmla="*/ 0 h 14287"/>
                <a:gd name="connsiteX1" fmla="*/ 16193 w 16192"/>
                <a:gd name="connsiteY1" fmla="*/ 14288 h 14287"/>
              </a:gdLst>
              <a:ahLst/>
              <a:cxnLst>
                <a:cxn ang="0">
                  <a:pos x="connsiteX0" y="connsiteY0"/>
                </a:cxn>
                <a:cxn ang="0">
                  <a:pos x="connsiteX1" y="connsiteY1"/>
                </a:cxn>
              </a:cxnLst>
              <a:rect l="l" t="t" r="r" b="b"/>
              <a:pathLst>
                <a:path w="16192" h="14287">
                  <a:moveTo>
                    <a:pt x="0" y="0"/>
                  </a:moveTo>
                  <a:lnTo>
                    <a:pt x="16193" y="14288"/>
                  </a:lnTo>
                </a:path>
              </a:pathLst>
            </a:custGeom>
            <a:ln w="5715" cap="rnd">
              <a:solidFill>
                <a:schemeClr val="accent5"/>
              </a:solidFill>
              <a:prstDash val="solid"/>
              <a:round/>
            </a:ln>
          </p:spPr>
          <p:txBody>
            <a:bodyPr rtlCol="0" anchor="ctr"/>
            <a:lstStyle/>
            <a:p>
              <a:endParaRPr lang="fr-FR" sz="1050"/>
            </a:p>
          </p:txBody>
        </p:sp>
        <p:sp>
          <p:nvSpPr>
            <p:cNvPr id="53" name="Forme libre : forme 4981">
              <a:extLst>
                <a:ext uri="{FF2B5EF4-FFF2-40B4-BE49-F238E27FC236}">
                  <a16:creationId xmlns:a16="http://schemas.microsoft.com/office/drawing/2014/main" id="{4D42D099-5068-48FC-AC5E-0FBD4175823B}"/>
                </a:ext>
              </a:extLst>
            </p:cNvPr>
            <p:cNvSpPr/>
            <p:nvPr/>
          </p:nvSpPr>
          <p:spPr>
            <a:xfrm>
              <a:off x="1221041" y="4485535"/>
              <a:ext cx="9525" cy="9525"/>
            </a:xfrm>
            <a:custGeom>
              <a:avLst/>
              <a:gdLst/>
              <a:ahLst/>
              <a:cxnLst/>
              <a:rect l="l" t="t" r="r" b="b"/>
              <a:pathLst>
                <a:path w="9525" h="9525"/>
              </a:pathLst>
            </a:custGeom>
            <a:noFill/>
            <a:ln w="5715" cap="rnd">
              <a:solidFill>
                <a:schemeClr val="accent5"/>
              </a:solidFill>
              <a:prstDash val="solid"/>
              <a:round/>
            </a:ln>
          </p:spPr>
          <p:txBody>
            <a:bodyPr rtlCol="0" anchor="ctr"/>
            <a:lstStyle/>
            <a:p>
              <a:endParaRPr lang="fr-FR" sz="1050"/>
            </a:p>
          </p:txBody>
        </p:sp>
        <p:sp>
          <p:nvSpPr>
            <p:cNvPr id="54" name="Forme libre : forme 4982">
              <a:extLst>
                <a:ext uri="{FF2B5EF4-FFF2-40B4-BE49-F238E27FC236}">
                  <a16:creationId xmlns:a16="http://schemas.microsoft.com/office/drawing/2014/main" id="{9C0C1ED0-D8D5-47AF-9136-F4E1A15A0F71}"/>
                </a:ext>
              </a:extLst>
            </p:cNvPr>
            <p:cNvSpPr/>
            <p:nvPr/>
          </p:nvSpPr>
          <p:spPr>
            <a:xfrm>
              <a:off x="1475644" y="4580118"/>
              <a:ext cx="16097" cy="39528"/>
            </a:xfrm>
            <a:custGeom>
              <a:avLst/>
              <a:gdLst>
                <a:gd name="connsiteX0" fmla="*/ 16097 w 16097"/>
                <a:gd name="connsiteY0" fmla="*/ 0 h 39528"/>
                <a:gd name="connsiteX1" fmla="*/ 0 w 16097"/>
                <a:gd name="connsiteY1" fmla="*/ 14383 h 39528"/>
                <a:gd name="connsiteX2" fmla="*/ 0 w 16097"/>
                <a:gd name="connsiteY2" fmla="*/ 39529 h 39528"/>
              </a:gdLst>
              <a:ahLst/>
              <a:cxnLst>
                <a:cxn ang="0">
                  <a:pos x="connsiteX0" y="connsiteY0"/>
                </a:cxn>
                <a:cxn ang="0">
                  <a:pos x="connsiteX1" y="connsiteY1"/>
                </a:cxn>
                <a:cxn ang="0">
                  <a:pos x="connsiteX2" y="connsiteY2"/>
                </a:cxn>
              </a:cxnLst>
              <a:rect l="l" t="t" r="r" b="b"/>
              <a:pathLst>
                <a:path w="16097" h="39528">
                  <a:moveTo>
                    <a:pt x="16097" y="0"/>
                  </a:moveTo>
                  <a:lnTo>
                    <a:pt x="0" y="14383"/>
                  </a:lnTo>
                  <a:lnTo>
                    <a:pt x="0" y="39529"/>
                  </a:lnTo>
                </a:path>
              </a:pathLst>
            </a:custGeom>
            <a:noFill/>
            <a:ln w="5715" cap="rnd">
              <a:solidFill>
                <a:schemeClr val="accent5"/>
              </a:solidFill>
              <a:prstDash val="solid"/>
              <a:round/>
            </a:ln>
          </p:spPr>
          <p:txBody>
            <a:bodyPr rtlCol="0" anchor="ctr"/>
            <a:lstStyle/>
            <a:p>
              <a:endParaRPr lang="fr-FR" sz="1050"/>
            </a:p>
          </p:txBody>
        </p:sp>
        <p:sp>
          <p:nvSpPr>
            <p:cNvPr id="55" name="Forme libre : forme 4983">
              <a:extLst>
                <a:ext uri="{FF2B5EF4-FFF2-40B4-BE49-F238E27FC236}">
                  <a16:creationId xmlns:a16="http://schemas.microsoft.com/office/drawing/2014/main" id="{F2E0C941-0C97-480E-9AE8-18152290EA2E}"/>
                </a:ext>
              </a:extLst>
            </p:cNvPr>
            <p:cNvSpPr/>
            <p:nvPr/>
          </p:nvSpPr>
          <p:spPr>
            <a:xfrm>
              <a:off x="1221041" y="4485535"/>
              <a:ext cx="9525" cy="9525"/>
            </a:xfrm>
            <a:custGeom>
              <a:avLst/>
              <a:gdLst/>
              <a:ahLst/>
              <a:cxnLst/>
              <a:rect l="l" t="t" r="r" b="b"/>
              <a:pathLst>
                <a:path w="9525" h="9525"/>
              </a:pathLst>
            </a:custGeom>
            <a:noFill/>
            <a:ln w="5715" cap="rnd">
              <a:solidFill>
                <a:schemeClr val="accent5"/>
              </a:solidFill>
              <a:prstDash val="solid"/>
              <a:round/>
            </a:ln>
          </p:spPr>
          <p:txBody>
            <a:bodyPr rtlCol="0" anchor="ctr"/>
            <a:lstStyle/>
            <a:p>
              <a:endParaRPr lang="fr-FR" sz="1050"/>
            </a:p>
          </p:txBody>
        </p:sp>
        <p:sp>
          <p:nvSpPr>
            <p:cNvPr id="56" name="Forme libre : forme 4984">
              <a:extLst>
                <a:ext uri="{FF2B5EF4-FFF2-40B4-BE49-F238E27FC236}">
                  <a16:creationId xmlns:a16="http://schemas.microsoft.com/office/drawing/2014/main" id="{F443DA09-1887-4CB5-BADB-7C445D4B1209}"/>
                </a:ext>
              </a:extLst>
            </p:cNvPr>
            <p:cNvSpPr/>
            <p:nvPr/>
          </p:nvSpPr>
          <p:spPr>
            <a:xfrm>
              <a:off x="1479837" y="4644221"/>
              <a:ext cx="57433" cy="100583"/>
            </a:xfrm>
            <a:custGeom>
              <a:avLst/>
              <a:gdLst>
                <a:gd name="connsiteX0" fmla="*/ 40384 w 57433"/>
                <a:gd name="connsiteY0" fmla="*/ 19526 h 100583"/>
                <a:gd name="connsiteX1" fmla="*/ 48575 w 57433"/>
                <a:gd name="connsiteY1" fmla="*/ 26194 h 100583"/>
                <a:gd name="connsiteX2" fmla="*/ 57434 w 57433"/>
                <a:gd name="connsiteY2" fmla="*/ 14288 h 100583"/>
                <a:gd name="connsiteX3" fmla="*/ 41241 w 57433"/>
                <a:gd name="connsiteY3" fmla="*/ 0 h 100583"/>
                <a:gd name="connsiteX4" fmla="*/ 33621 w 57433"/>
                <a:gd name="connsiteY4" fmla="*/ 9430 h 100583"/>
                <a:gd name="connsiteX5" fmla="*/ 379 w 57433"/>
                <a:gd name="connsiteY5" fmla="*/ 54197 h 100583"/>
                <a:gd name="connsiteX6" fmla="*/ 379 w 57433"/>
                <a:gd name="connsiteY6" fmla="*/ 100584 h 100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433" h="100583">
                  <a:moveTo>
                    <a:pt x="40384" y="19526"/>
                  </a:moveTo>
                  <a:lnTo>
                    <a:pt x="48575" y="26194"/>
                  </a:lnTo>
                  <a:lnTo>
                    <a:pt x="57434" y="14288"/>
                  </a:lnTo>
                  <a:lnTo>
                    <a:pt x="41241" y="0"/>
                  </a:lnTo>
                  <a:lnTo>
                    <a:pt x="33621" y="9430"/>
                  </a:lnTo>
                  <a:cubicBezTo>
                    <a:pt x="-6003" y="24098"/>
                    <a:pt x="379" y="54197"/>
                    <a:pt x="379" y="54197"/>
                  </a:cubicBezTo>
                  <a:lnTo>
                    <a:pt x="379" y="100584"/>
                  </a:lnTo>
                </a:path>
              </a:pathLst>
            </a:custGeom>
            <a:noFill/>
            <a:ln w="5715" cap="rnd">
              <a:solidFill>
                <a:schemeClr val="accent5"/>
              </a:solidFill>
              <a:prstDash val="solid"/>
              <a:round/>
            </a:ln>
          </p:spPr>
          <p:txBody>
            <a:bodyPr rtlCol="0" anchor="ctr"/>
            <a:lstStyle/>
            <a:p>
              <a:endParaRPr lang="fr-FR" sz="1050"/>
            </a:p>
          </p:txBody>
        </p:sp>
        <p:sp>
          <p:nvSpPr>
            <p:cNvPr id="57" name="Forme libre : forme 4985">
              <a:extLst>
                <a:ext uri="{FF2B5EF4-FFF2-40B4-BE49-F238E27FC236}">
                  <a16:creationId xmlns:a16="http://schemas.microsoft.com/office/drawing/2014/main" id="{9A20CF72-0C71-4B39-8020-94044049E78A}"/>
                </a:ext>
              </a:extLst>
            </p:cNvPr>
            <p:cNvSpPr/>
            <p:nvPr/>
          </p:nvSpPr>
          <p:spPr>
            <a:xfrm>
              <a:off x="1539937" y="4643554"/>
              <a:ext cx="57433" cy="103251"/>
            </a:xfrm>
            <a:custGeom>
              <a:avLst/>
              <a:gdLst>
                <a:gd name="connsiteX0" fmla="*/ 8858 w 57433"/>
                <a:gd name="connsiteY0" fmla="*/ 26194 h 103251"/>
                <a:gd name="connsiteX1" fmla="*/ 0 w 57433"/>
                <a:gd name="connsiteY1" fmla="*/ 14288 h 103251"/>
                <a:gd name="connsiteX2" fmla="*/ 16193 w 57433"/>
                <a:gd name="connsiteY2" fmla="*/ 0 h 103251"/>
                <a:gd name="connsiteX3" fmla="*/ 23813 w 57433"/>
                <a:gd name="connsiteY3" fmla="*/ 9430 h 103251"/>
                <a:gd name="connsiteX4" fmla="*/ 57055 w 57433"/>
                <a:gd name="connsiteY4" fmla="*/ 54197 h 103251"/>
                <a:gd name="connsiteX5" fmla="*/ 57055 w 57433"/>
                <a:gd name="connsiteY5" fmla="*/ 103251 h 103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433" h="103251">
                  <a:moveTo>
                    <a:pt x="8858" y="26194"/>
                  </a:moveTo>
                  <a:lnTo>
                    <a:pt x="0" y="14288"/>
                  </a:lnTo>
                  <a:lnTo>
                    <a:pt x="16193" y="0"/>
                  </a:lnTo>
                  <a:lnTo>
                    <a:pt x="23813" y="9430"/>
                  </a:lnTo>
                  <a:cubicBezTo>
                    <a:pt x="63437" y="24098"/>
                    <a:pt x="57055" y="54197"/>
                    <a:pt x="57055" y="54197"/>
                  </a:cubicBezTo>
                  <a:lnTo>
                    <a:pt x="57055" y="103251"/>
                  </a:lnTo>
                </a:path>
              </a:pathLst>
            </a:custGeom>
            <a:noFill/>
            <a:ln w="5715" cap="rnd">
              <a:solidFill>
                <a:schemeClr val="accent5"/>
              </a:solidFill>
              <a:prstDash val="solid"/>
              <a:round/>
            </a:ln>
          </p:spPr>
          <p:txBody>
            <a:bodyPr rtlCol="0" anchor="ctr"/>
            <a:lstStyle/>
            <a:p>
              <a:endParaRPr lang="fr-FR" sz="1050"/>
            </a:p>
          </p:txBody>
        </p:sp>
        <p:sp>
          <p:nvSpPr>
            <p:cNvPr id="58" name="Forme libre : forme 4986">
              <a:extLst>
                <a:ext uri="{FF2B5EF4-FFF2-40B4-BE49-F238E27FC236}">
                  <a16:creationId xmlns:a16="http://schemas.microsoft.com/office/drawing/2014/main" id="{71B78274-43E1-4FBB-BEEA-49DAEDB51046}"/>
                </a:ext>
              </a:extLst>
            </p:cNvPr>
            <p:cNvSpPr/>
            <p:nvPr/>
          </p:nvSpPr>
          <p:spPr>
            <a:xfrm>
              <a:off x="1510600" y="4611741"/>
              <a:ext cx="27431" cy="27051"/>
            </a:xfrm>
            <a:custGeom>
              <a:avLst/>
              <a:gdLst>
                <a:gd name="connsiteX0" fmla="*/ 27432 w 27431"/>
                <a:gd name="connsiteY0" fmla="*/ 27051 h 27051"/>
                <a:gd name="connsiteX1" fmla="*/ 0 w 27431"/>
                <a:gd name="connsiteY1" fmla="*/ 0 h 27051"/>
              </a:gdLst>
              <a:ahLst/>
              <a:cxnLst>
                <a:cxn ang="0">
                  <a:pos x="connsiteX0" y="connsiteY0"/>
                </a:cxn>
                <a:cxn ang="0">
                  <a:pos x="connsiteX1" y="connsiteY1"/>
                </a:cxn>
              </a:cxnLst>
              <a:rect l="l" t="t" r="r" b="b"/>
              <a:pathLst>
                <a:path w="27431" h="27051">
                  <a:moveTo>
                    <a:pt x="27432" y="27051"/>
                  </a:moveTo>
                  <a:cubicBezTo>
                    <a:pt x="14764" y="27051"/>
                    <a:pt x="3905" y="15716"/>
                    <a:pt x="0" y="0"/>
                  </a:cubicBezTo>
                </a:path>
              </a:pathLst>
            </a:custGeom>
            <a:noFill/>
            <a:ln w="5715" cap="rnd">
              <a:solidFill>
                <a:schemeClr val="accent5"/>
              </a:solidFill>
              <a:prstDash val="solid"/>
              <a:round/>
            </a:ln>
          </p:spPr>
          <p:txBody>
            <a:bodyPr rtlCol="0" anchor="ctr"/>
            <a:lstStyle/>
            <a:p>
              <a:endParaRPr lang="fr-FR" sz="1050"/>
            </a:p>
          </p:txBody>
        </p:sp>
        <p:sp>
          <p:nvSpPr>
            <p:cNvPr id="59" name="Forme libre : forme 4987">
              <a:extLst>
                <a:ext uri="{FF2B5EF4-FFF2-40B4-BE49-F238E27FC236}">
                  <a16:creationId xmlns:a16="http://schemas.microsoft.com/office/drawing/2014/main" id="{F9796595-CD99-40DF-B643-ED346BD1F767}"/>
                </a:ext>
              </a:extLst>
            </p:cNvPr>
            <p:cNvSpPr/>
            <p:nvPr/>
          </p:nvSpPr>
          <p:spPr>
            <a:xfrm>
              <a:off x="1509267" y="4557829"/>
              <a:ext cx="28860" cy="37052"/>
            </a:xfrm>
            <a:custGeom>
              <a:avLst/>
              <a:gdLst>
                <a:gd name="connsiteX0" fmla="*/ 0 w 28860"/>
                <a:gd name="connsiteY0" fmla="*/ 37052 h 37052"/>
                <a:gd name="connsiteX1" fmla="*/ 28861 w 28860"/>
                <a:gd name="connsiteY1" fmla="*/ 0 h 37052"/>
              </a:gdLst>
              <a:ahLst/>
              <a:cxnLst>
                <a:cxn ang="0">
                  <a:pos x="connsiteX0" y="connsiteY0"/>
                </a:cxn>
                <a:cxn ang="0">
                  <a:pos x="connsiteX1" y="connsiteY1"/>
                </a:cxn>
              </a:cxnLst>
              <a:rect l="l" t="t" r="r" b="b"/>
              <a:pathLst>
                <a:path w="28860" h="37052">
                  <a:moveTo>
                    <a:pt x="0" y="37052"/>
                  </a:moveTo>
                  <a:cubicBezTo>
                    <a:pt x="953" y="15716"/>
                    <a:pt x="13811" y="0"/>
                    <a:pt x="28861" y="0"/>
                  </a:cubicBezTo>
                </a:path>
              </a:pathLst>
            </a:custGeom>
            <a:noFill/>
            <a:ln w="5715" cap="rnd">
              <a:solidFill>
                <a:schemeClr val="accent5"/>
              </a:solidFill>
              <a:prstDash val="solid"/>
              <a:round/>
            </a:ln>
          </p:spPr>
          <p:txBody>
            <a:bodyPr rtlCol="0" anchor="ctr"/>
            <a:lstStyle/>
            <a:p>
              <a:endParaRPr lang="fr-FR" sz="1050"/>
            </a:p>
          </p:txBody>
        </p:sp>
        <p:sp>
          <p:nvSpPr>
            <p:cNvPr id="60" name="Forme libre : forme 4988">
              <a:extLst>
                <a:ext uri="{FF2B5EF4-FFF2-40B4-BE49-F238E27FC236}">
                  <a16:creationId xmlns:a16="http://schemas.microsoft.com/office/drawing/2014/main" id="{D819AAE8-7F0A-474F-A6C5-ADF32A554C05}"/>
                </a:ext>
              </a:extLst>
            </p:cNvPr>
            <p:cNvSpPr/>
            <p:nvPr/>
          </p:nvSpPr>
          <p:spPr>
            <a:xfrm>
              <a:off x="1503171" y="4595644"/>
              <a:ext cx="5810" cy="15906"/>
            </a:xfrm>
            <a:custGeom>
              <a:avLst/>
              <a:gdLst>
                <a:gd name="connsiteX0" fmla="*/ 5810 w 5810"/>
                <a:gd name="connsiteY0" fmla="*/ 15907 h 15906"/>
                <a:gd name="connsiteX1" fmla="*/ 0 w 5810"/>
                <a:gd name="connsiteY1" fmla="*/ 8001 h 15906"/>
                <a:gd name="connsiteX2" fmla="*/ 5429 w 5810"/>
                <a:gd name="connsiteY2" fmla="*/ 0 h 15906"/>
              </a:gdLst>
              <a:ahLst/>
              <a:cxnLst>
                <a:cxn ang="0">
                  <a:pos x="connsiteX0" y="connsiteY0"/>
                </a:cxn>
                <a:cxn ang="0">
                  <a:pos x="connsiteX1" y="connsiteY1"/>
                </a:cxn>
                <a:cxn ang="0">
                  <a:pos x="connsiteX2" y="connsiteY2"/>
                </a:cxn>
              </a:cxnLst>
              <a:rect l="l" t="t" r="r" b="b"/>
              <a:pathLst>
                <a:path w="5810" h="15906">
                  <a:moveTo>
                    <a:pt x="5810" y="15907"/>
                  </a:moveTo>
                  <a:cubicBezTo>
                    <a:pt x="2572" y="15907"/>
                    <a:pt x="0" y="12382"/>
                    <a:pt x="0" y="8001"/>
                  </a:cubicBezTo>
                  <a:cubicBezTo>
                    <a:pt x="0" y="3619"/>
                    <a:pt x="2191" y="0"/>
                    <a:pt x="5429" y="0"/>
                  </a:cubicBezTo>
                </a:path>
              </a:pathLst>
            </a:custGeom>
            <a:noFill/>
            <a:ln w="5715" cap="rnd">
              <a:solidFill>
                <a:schemeClr val="accent5"/>
              </a:solidFill>
              <a:prstDash val="solid"/>
              <a:round/>
            </a:ln>
          </p:spPr>
          <p:txBody>
            <a:bodyPr rtlCol="0" anchor="ctr"/>
            <a:lstStyle/>
            <a:p>
              <a:endParaRPr lang="fr-FR" sz="1050"/>
            </a:p>
          </p:txBody>
        </p:sp>
        <p:sp>
          <p:nvSpPr>
            <p:cNvPr id="61" name="Forme libre : forme 4989">
              <a:extLst>
                <a:ext uri="{FF2B5EF4-FFF2-40B4-BE49-F238E27FC236}">
                  <a16:creationId xmlns:a16="http://schemas.microsoft.com/office/drawing/2014/main" id="{C51106A8-FE29-4209-9D68-58C8851B5E31}"/>
                </a:ext>
              </a:extLst>
            </p:cNvPr>
            <p:cNvSpPr/>
            <p:nvPr/>
          </p:nvSpPr>
          <p:spPr>
            <a:xfrm>
              <a:off x="1539556" y="4611741"/>
              <a:ext cx="27432" cy="27051"/>
            </a:xfrm>
            <a:custGeom>
              <a:avLst/>
              <a:gdLst>
                <a:gd name="connsiteX0" fmla="*/ 0 w 27432"/>
                <a:gd name="connsiteY0" fmla="*/ 27051 h 27051"/>
                <a:gd name="connsiteX1" fmla="*/ 27432 w 27432"/>
                <a:gd name="connsiteY1" fmla="*/ 0 h 27051"/>
              </a:gdLst>
              <a:ahLst/>
              <a:cxnLst>
                <a:cxn ang="0">
                  <a:pos x="connsiteX0" y="connsiteY0"/>
                </a:cxn>
                <a:cxn ang="0">
                  <a:pos x="connsiteX1" y="connsiteY1"/>
                </a:cxn>
              </a:cxnLst>
              <a:rect l="l" t="t" r="r" b="b"/>
              <a:pathLst>
                <a:path w="27432" h="27051">
                  <a:moveTo>
                    <a:pt x="0" y="27051"/>
                  </a:moveTo>
                  <a:cubicBezTo>
                    <a:pt x="12668" y="27051"/>
                    <a:pt x="23527" y="15716"/>
                    <a:pt x="27432" y="0"/>
                  </a:cubicBezTo>
                </a:path>
              </a:pathLst>
            </a:custGeom>
            <a:noFill/>
            <a:ln w="5715" cap="rnd">
              <a:solidFill>
                <a:schemeClr val="accent5"/>
              </a:solidFill>
              <a:prstDash val="solid"/>
              <a:round/>
            </a:ln>
          </p:spPr>
          <p:txBody>
            <a:bodyPr rtlCol="0" anchor="ctr"/>
            <a:lstStyle/>
            <a:p>
              <a:endParaRPr lang="fr-FR" sz="1050"/>
            </a:p>
          </p:txBody>
        </p:sp>
        <p:sp>
          <p:nvSpPr>
            <p:cNvPr id="62" name="Forme libre : forme 4990">
              <a:extLst>
                <a:ext uri="{FF2B5EF4-FFF2-40B4-BE49-F238E27FC236}">
                  <a16:creationId xmlns:a16="http://schemas.microsoft.com/office/drawing/2014/main" id="{4F9937AB-2229-4295-838E-D8EAE2731327}"/>
                </a:ext>
              </a:extLst>
            </p:cNvPr>
            <p:cNvSpPr/>
            <p:nvPr/>
          </p:nvSpPr>
          <p:spPr>
            <a:xfrm>
              <a:off x="1539556" y="4557829"/>
              <a:ext cx="28860" cy="37052"/>
            </a:xfrm>
            <a:custGeom>
              <a:avLst/>
              <a:gdLst>
                <a:gd name="connsiteX0" fmla="*/ 28861 w 28860"/>
                <a:gd name="connsiteY0" fmla="*/ 37052 h 37052"/>
                <a:gd name="connsiteX1" fmla="*/ 0 w 28860"/>
                <a:gd name="connsiteY1" fmla="*/ 0 h 37052"/>
              </a:gdLst>
              <a:ahLst/>
              <a:cxnLst>
                <a:cxn ang="0">
                  <a:pos x="connsiteX0" y="connsiteY0"/>
                </a:cxn>
                <a:cxn ang="0">
                  <a:pos x="connsiteX1" y="connsiteY1"/>
                </a:cxn>
              </a:cxnLst>
              <a:rect l="l" t="t" r="r" b="b"/>
              <a:pathLst>
                <a:path w="28860" h="37052">
                  <a:moveTo>
                    <a:pt x="28861" y="37052"/>
                  </a:moveTo>
                  <a:cubicBezTo>
                    <a:pt x="27908" y="15716"/>
                    <a:pt x="15050" y="0"/>
                    <a:pt x="0" y="0"/>
                  </a:cubicBezTo>
                </a:path>
              </a:pathLst>
            </a:custGeom>
            <a:noFill/>
            <a:ln w="5715" cap="rnd">
              <a:solidFill>
                <a:schemeClr val="accent5"/>
              </a:solidFill>
              <a:prstDash val="solid"/>
              <a:round/>
            </a:ln>
          </p:spPr>
          <p:txBody>
            <a:bodyPr rtlCol="0" anchor="ctr"/>
            <a:lstStyle/>
            <a:p>
              <a:endParaRPr lang="fr-FR" sz="1050"/>
            </a:p>
          </p:txBody>
        </p:sp>
        <p:sp>
          <p:nvSpPr>
            <p:cNvPr id="63" name="Forme libre : forme 4991">
              <a:extLst>
                <a:ext uri="{FF2B5EF4-FFF2-40B4-BE49-F238E27FC236}">
                  <a16:creationId xmlns:a16="http://schemas.microsoft.com/office/drawing/2014/main" id="{E42CF9EC-5C50-4455-8389-5F4693C079EE}"/>
                </a:ext>
              </a:extLst>
            </p:cNvPr>
            <p:cNvSpPr/>
            <p:nvPr/>
          </p:nvSpPr>
          <p:spPr>
            <a:xfrm>
              <a:off x="1568608" y="4595644"/>
              <a:ext cx="5810" cy="15906"/>
            </a:xfrm>
            <a:custGeom>
              <a:avLst/>
              <a:gdLst>
                <a:gd name="connsiteX0" fmla="*/ 0 w 5810"/>
                <a:gd name="connsiteY0" fmla="*/ 15907 h 15906"/>
                <a:gd name="connsiteX1" fmla="*/ 5810 w 5810"/>
                <a:gd name="connsiteY1" fmla="*/ 8001 h 15906"/>
                <a:gd name="connsiteX2" fmla="*/ 381 w 5810"/>
                <a:gd name="connsiteY2" fmla="*/ 0 h 15906"/>
              </a:gdLst>
              <a:ahLst/>
              <a:cxnLst>
                <a:cxn ang="0">
                  <a:pos x="connsiteX0" y="connsiteY0"/>
                </a:cxn>
                <a:cxn ang="0">
                  <a:pos x="connsiteX1" y="connsiteY1"/>
                </a:cxn>
                <a:cxn ang="0">
                  <a:pos x="connsiteX2" y="connsiteY2"/>
                </a:cxn>
              </a:cxnLst>
              <a:rect l="l" t="t" r="r" b="b"/>
              <a:pathLst>
                <a:path w="5810" h="15906">
                  <a:moveTo>
                    <a:pt x="0" y="15907"/>
                  </a:moveTo>
                  <a:cubicBezTo>
                    <a:pt x="3239" y="15907"/>
                    <a:pt x="5810" y="12382"/>
                    <a:pt x="5810" y="8001"/>
                  </a:cubicBezTo>
                  <a:cubicBezTo>
                    <a:pt x="5810" y="3619"/>
                    <a:pt x="3619" y="0"/>
                    <a:pt x="381" y="0"/>
                  </a:cubicBezTo>
                </a:path>
              </a:pathLst>
            </a:custGeom>
            <a:noFill/>
            <a:ln w="5715" cap="rnd">
              <a:solidFill>
                <a:schemeClr val="accent5"/>
              </a:solidFill>
              <a:prstDash val="solid"/>
              <a:round/>
            </a:ln>
          </p:spPr>
          <p:txBody>
            <a:bodyPr rtlCol="0" anchor="ctr"/>
            <a:lstStyle/>
            <a:p>
              <a:endParaRPr lang="fr-FR" sz="1050"/>
            </a:p>
          </p:txBody>
        </p:sp>
        <p:sp>
          <p:nvSpPr>
            <p:cNvPr id="64" name="Forme libre : forme 4992">
              <a:extLst>
                <a:ext uri="{FF2B5EF4-FFF2-40B4-BE49-F238E27FC236}">
                  <a16:creationId xmlns:a16="http://schemas.microsoft.com/office/drawing/2014/main" id="{40C854F2-D25F-4DAE-83FF-8C6AA2759A00}"/>
                </a:ext>
              </a:extLst>
            </p:cNvPr>
            <p:cNvSpPr/>
            <p:nvPr/>
          </p:nvSpPr>
          <p:spPr>
            <a:xfrm>
              <a:off x="1522888" y="4576308"/>
              <a:ext cx="33242" cy="11843"/>
            </a:xfrm>
            <a:custGeom>
              <a:avLst/>
              <a:gdLst>
                <a:gd name="connsiteX0" fmla="*/ 33242 w 33242"/>
                <a:gd name="connsiteY0" fmla="*/ 10954 h 11843"/>
                <a:gd name="connsiteX1" fmla="*/ 4572 w 33242"/>
                <a:gd name="connsiteY1" fmla="*/ 0 h 11843"/>
                <a:gd name="connsiteX2" fmla="*/ 0 w 33242"/>
                <a:gd name="connsiteY2" fmla="*/ 8858 h 11843"/>
              </a:gdLst>
              <a:ahLst/>
              <a:cxnLst>
                <a:cxn ang="0">
                  <a:pos x="connsiteX0" y="connsiteY0"/>
                </a:cxn>
                <a:cxn ang="0">
                  <a:pos x="connsiteX1" y="connsiteY1"/>
                </a:cxn>
                <a:cxn ang="0">
                  <a:pos x="connsiteX2" y="connsiteY2"/>
                </a:cxn>
              </a:cxnLst>
              <a:rect l="l" t="t" r="r" b="b"/>
              <a:pathLst>
                <a:path w="33242" h="11843">
                  <a:moveTo>
                    <a:pt x="33242" y="10954"/>
                  </a:moveTo>
                  <a:cubicBezTo>
                    <a:pt x="33242" y="10954"/>
                    <a:pt x="16478" y="16478"/>
                    <a:pt x="4572" y="0"/>
                  </a:cubicBezTo>
                  <a:lnTo>
                    <a:pt x="0" y="8858"/>
                  </a:lnTo>
                </a:path>
              </a:pathLst>
            </a:custGeom>
            <a:noFill/>
            <a:ln w="5715" cap="rnd">
              <a:solidFill>
                <a:schemeClr val="accent5"/>
              </a:solidFill>
              <a:prstDash val="solid"/>
              <a:round/>
            </a:ln>
          </p:spPr>
          <p:txBody>
            <a:bodyPr rtlCol="0" anchor="ctr"/>
            <a:lstStyle/>
            <a:p>
              <a:endParaRPr lang="fr-FR" sz="1050"/>
            </a:p>
          </p:txBody>
        </p:sp>
        <p:sp>
          <p:nvSpPr>
            <p:cNvPr id="65" name="Forme libre : forme 4993">
              <a:extLst>
                <a:ext uri="{FF2B5EF4-FFF2-40B4-BE49-F238E27FC236}">
                  <a16:creationId xmlns:a16="http://schemas.microsoft.com/office/drawing/2014/main" id="{09A3B693-6228-477E-B7B4-0E3FC5E29747}"/>
                </a:ext>
              </a:extLst>
            </p:cNvPr>
            <p:cNvSpPr/>
            <p:nvPr/>
          </p:nvSpPr>
          <p:spPr>
            <a:xfrm>
              <a:off x="1247425" y="4695847"/>
              <a:ext cx="9525" cy="96488"/>
            </a:xfrm>
            <a:custGeom>
              <a:avLst/>
              <a:gdLst>
                <a:gd name="connsiteX0" fmla="*/ 0 w 9525"/>
                <a:gd name="connsiteY0" fmla="*/ 0 h 96488"/>
                <a:gd name="connsiteX1" fmla="*/ 0 w 9525"/>
                <a:gd name="connsiteY1" fmla="*/ 96488 h 96488"/>
              </a:gdLst>
              <a:ahLst/>
              <a:cxnLst>
                <a:cxn ang="0">
                  <a:pos x="connsiteX0" y="connsiteY0"/>
                </a:cxn>
                <a:cxn ang="0">
                  <a:pos x="connsiteX1" y="connsiteY1"/>
                </a:cxn>
              </a:cxnLst>
              <a:rect l="l" t="t" r="r" b="b"/>
              <a:pathLst>
                <a:path w="9525" h="96488">
                  <a:moveTo>
                    <a:pt x="0" y="0"/>
                  </a:moveTo>
                  <a:lnTo>
                    <a:pt x="0" y="96488"/>
                  </a:lnTo>
                </a:path>
              </a:pathLst>
            </a:custGeom>
            <a:ln w="5715" cap="rnd">
              <a:solidFill>
                <a:schemeClr val="accent5"/>
              </a:solidFill>
              <a:prstDash val="solid"/>
              <a:round/>
            </a:ln>
          </p:spPr>
          <p:txBody>
            <a:bodyPr rtlCol="0" anchor="ctr"/>
            <a:lstStyle/>
            <a:p>
              <a:endParaRPr lang="fr-FR" sz="1050"/>
            </a:p>
          </p:txBody>
        </p:sp>
        <p:sp>
          <p:nvSpPr>
            <p:cNvPr id="66" name="Forme libre : forme 4994">
              <a:extLst>
                <a:ext uri="{FF2B5EF4-FFF2-40B4-BE49-F238E27FC236}">
                  <a16:creationId xmlns:a16="http://schemas.microsoft.com/office/drawing/2014/main" id="{FE28E80E-AB99-43A9-8105-99AE2952A9D2}"/>
                </a:ext>
              </a:extLst>
            </p:cNvPr>
            <p:cNvSpPr/>
            <p:nvPr/>
          </p:nvSpPr>
          <p:spPr>
            <a:xfrm>
              <a:off x="1567179" y="4770808"/>
              <a:ext cx="9525" cy="9715"/>
            </a:xfrm>
            <a:custGeom>
              <a:avLst/>
              <a:gdLst>
                <a:gd name="connsiteX0" fmla="*/ 0 w 9525"/>
                <a:gd name="connsiteY0" fmla="*/ 0 h 9715"/>
                <a:gd name="connsiteX1" fmla="*/ 0 w 9525"/>
                <a:gd name="connsiteY1" fmla="*/ 9715 h 9715"/>
              </a:gdLst>
              <a:ahLst/>
              <a:cxnLst>
                <a:cxn ang="0">
                  <a:pos x="connsiteX0" y="connsiteY0"/>
                </a:cxn>
                <a:cxn ang="0">
                  <a:pos x="connsiteX1" y="connsiteY1"/>
                </a:cxn>
              </a:cxnLst>
              <a:rect l="l" t="t" r="r" b="b"/>
              <a:pathLst>
                <a:path w="9525" h="9715">
                  <a:moveTo>
                    <a:pt x="0" y="0"/>
                  </a:moveTo>
                  <a:lnTo>
                    <a:pt x="0" y="9715"/>
                  </a:lnTo>
                </a:path>
              </a:pathLst>
            </a:custGeom>
            <a:ln w="5715" cap="rnd">
              <a:solidFill>
                <a:schemeClr val="accent5"/>
              </a:solidFill>
              <a:prstDash val="solid"/>
              <a:round/>
            </a:ln>
          </p:spPr>
          <p:txBody>
            <a:bodyPr rtlCol="0" anchor="ctr"/>
            <a:lstStyle/>
            <a:p>
              <a:endParaRPr lang="fr-FR" sz="1050"/>
            </a:p>
          </p:txBody>
        </p:sp>
        <p:sp>
          <p:nvSpPr>
            <p:cNvPr id="67" name="Forme libre : forme 4995">
              <a:extLst>
                <a:ext uri="{FF2B5EF4-FFF2-40B4-BE49-F238E27FC236}">
                  <a16:creationId xmlns:a16="http://schemas.microsoft.com/office/drawing/2014/main" id="{20CB02EA-6B3C-4D66-9F45-7FCDFF165633}"/>
                </a:ext>
              </a:extLst>
            </p:cNvPr>
            <p:cNvSpPr/>
            <p:nvPr/>
          </p:nvSpPr>
          <p:spPr>
            <a:xfrm>
              <a:off x="1567179" y="4699847"/>
              <a:ext cx="9525" cy="56388"/>
            </a:xfrm>
            <a:custGeom>
              <a:avLst/>
              <a:gdLst>
                <a:gd name="connsiteX0" fmla="*/ 0 w 9525"/>
                <a:gd name="connsiteY0" fmla="*/ 0 h 56388"/>
                <a:gd name="connsiteX1" fmla="*/ 0 w 9525"/>
                <a:gd name="connsiteY1" fmla="*/ 56388 h 56388"/>
              </a:gdLst>
              <a:ahLst/>
              <a:cxnLst>
                <a:cxn ang="0">
                  <a:pos x="connsiteX0" y="connsiteY0"/>
                </a:cxn>
                <a:cxn ang="0">
                  <a:pos x="connsiteX1" y="connsiteY1"/>
                </a:cxn>
              </a:cxnLst>
              <a:rect l="l" t="t" r="r" b="b"/>
              <a:pathLst>
                <a:path w="9525" h="56388">
                  <a:moveTo>
                    <a:pt x="0" y="0"/>
                  </a:moveTo>
                  <a:lnTo>
                    <a:pt x="0" y="56388"/>
                  </a:lnTo>
                </a:path>
              </a:pathLst>
            </a:custGeom>
            <a:ln w="5715" cap="rnd">
              <a:solidFill>
                <a:schemeClr val="accent5"/>
              </a:solidFill>
              <a:prstDash val="solid"/>
              <a:round/>
            </a:ln>
          </p:spPr>
          <p:txBody>
            <a:bodyPr rtlCol="0" anchor="ctr"/>
            <a:lstStyle/>
            <a:p>
              <a:endParaRPr lang="fr-FR" sz="1050"/>
            </a:p>
          </p:txBody>
        </p:sp>
        <p:sp>
          <p:nvSpPr>
            <p:cNvPr id="68" name="Forme libre : forme 4996">
              <a:extLst>
                <a:ext uri="{FF2B5EF4-FFF2-40B4-BE49-F238E27FC236}">
                  <a16:creationId xmlns:a16="http://schemas.microsoft.com/office/drawing/2014/main" id="{9A1C0233-B59A-42C5-8C3E-8BD4E59A535A}"/>
                </a:ext>
              </a:extLst>
            </p:cNvPr>
            <p:cNvSpPr/>
            <p:nvPr/>
          </p:nvSpPr>
          <p:spPr>
            <a:xfrm>
              <a:off x="1440973" y="4702800"/>
              <a:ext cx="9525" cy="28194"/>
            </a:xfrm>
            <a:custGeom>
              <a:avLst/>
              <a:gdLst>
                <a:gd name="connsiteX0" fmla="*/ 0 w 9525"/>
                <a:gd name="connsiteY0" fmla="*/ 0 h 28194"/>
                <a:gd name="connsiteX1" fmla="*/ 0 w 9525"/>
                <a:gd name="connsiteY1" fmla="*/ 28194 h 28194"/>
              </a:gdLst>
              <a:ahLst/>
              <a:cxnLst>
                <a:cxn ang="0">
                  <a:pos x="connsiteX0" y="connsiteY0"/>
                </a:cxn>
                <a:cxn ang="0">
                  <a:pos x="connsiteX1" y="connsiteY1"/>
                </a:cxn>
              </a:cxnLst>
              <a:rect l="l" t="t" r="r" b="b"/>
              <a:pathLst>
                <a:path w="9525" h="28194">
                  <a:moveTo>
                    <a:pt x="0" y="0"/>
                  </a:moveTo>
                  <a:lnTo>
                    <a:pt x="0" y="28194"/>
                  </a:lnTo>
                </a:path>
              </a:pathLst>
            </a:custGeom>
            <a:ln w="5715" cap="rnd">
              <a:solidFill>
                <a:schemeClr val="accent5"/>
              </a:solidFill>
              <a:prstDash val="solid"/>
              <a:round/>
            </a:ln>
          </p:spPr>
          <p:txBody>
            <a:bodyPr rtlCol="0" anchor="ctr"/>
            <a:lstStyle/>
            <a:p>
              <a:endParaRPr lang="fr-FR" sz="1050"/>
            </a:p>
          </p:txBody>
        </p:sp>
        <p:sp>
          <p:nvSpPr>
            <p:cNvPr id="69" name="Forme libre : forme 4997">
              <a:extLst>
                <a:ext uri="{FF2B5EF4-FFF2-40B4-BE49-F238E27FC236}">
                  <a16:creationId xmlns:a16="http://schemas.microsoft.com/office/drawing/2014/main" id="{5E7275F0-36BA-4679-A8D3-984AF207CC67}"/>
                </a:ext>
              </a:extLst>
            </p:cNvPr>
            <p:cNvSpPr/>
            <p:nvPr/>
          </p:nvSpPr>
          <p:spPr>
            <a:xfrm>
              <a:off x="1375631" y="4690417"/>
              <a:ext cx="9525" cy="78676"/>
            </a:xfrm>
            <a:custGeom>
              <a:avLst/>
              <a:gdLst>
                <a:gd name="connsiteX0" fmla="*/ 0 w 9525"/>
                <a:gd name="connsiteY0" fmla="*/ 0 h 78676"/>
                <a:gd name="connsiteX1" fmla="*/ 0 w 9525"/>
                <a:gd name="connsiteY1" fmla="*/ 78677 h 78676"/>
              </a:gdLst>
              <a:ahLst/>
              <a:cxnLst>
                <a:cxn ang="0">
                  <a:pos x="connsiteX0" y="connsiteY0"/>
                </a:cxn>
                <a:cxn ang="0">
                  <a:pos x="connsiteX1" y="connsiteY1"/>
                </a:cxn>
              </a:cxnLst>
              <a:rect l="l" t="t" r="r" b="b"/>
              <a:pathLst>
                <a:path w="9525" h="78676">
                  <a:moveTo>
                    <a:pt x="0" y="0"/>
                  </a:moveTo>
                  <a:lnTo>
                    <a:pt x="0" y="78677"/>
                  </a:lnTo>
                </a:path>
              </a:pathLst>
            </a:custGeom>
            <a:ln w="5715" cap="rnd">
              <a:solidFill>
                <a:schemeClr val="accent5"/>
              </a:solidFill>
              <a:prstDash val="solid"/>
              <a:round/>
            </a:ln>
          </p:spPr>
          <p:txBody>
            <a:bodyPr rtlCol="0" anchor="ctr"/>
            <a:lstStyle/>
            <a:p>
              <a:endParaRPr lang="fr-FR" sz="1050"/>
            </a:p>
          </p:txBody>
        </p:sp>
        <p:sp>
          <p:nvSpPr>
            <p:cNvPr id="70" name="Forme libre : forme 4998">
              <a:extLst>
                <a:ext uri="{FF2B5EF4-FFF2-40B4-BE49-F238E27FC236}">
                  <a16:creationId xmlns:a16="http://schemas.microsoft.com/office/drawing/2014/main" id="{E5C46352-8511-49ED-A274-D00D023176A4}"/>
                </a:ext>
              </a:extLst>
            </p:cNvPr>
            <p:cNvSpPr/>
            <p:nvPr/>
          </p:nvSpPr>
          <p:spPr>
            <a:xfrm>
              <a:off x="1345628" y="4593739"/>
              <a:ext cx="9525" cy="50196"/>
            </a:xfrm>
            <a:custGeom>
              <a:avLst/>
              <a:gdLst>
                <a:gd name="connsiteX0" fmla="*/ 0 w 9525"/>
                <a:gd name="connsiteY0" fmla="*/ 0 h 50196"/>
                <a:gd name="connsiteX1" fmla="*/ 0 w 9525"/>
                <a:gd name="connsiteY1" fmla="*/ 50197 h 50196"/>
              </a:gdLst>
              <a:ahLst/>
              <a:cxnLst>
                <a:cxn ang="0">
                  <a:pos x="connsiteX0" y="connsiteY0"/>
                </a:cxn>
                <a:cxn ang="0">
                  <a:pos x="connsiteX1" y="connsiteY1"/>
                </a:cxn>
              </a:cxnLst>
              <a:rect l="l" t="t" r="r" b="b"/>
              <a:pathLst>
                <a:path w="9525" h="50196">
                  <a:moveTo>
                    <a:pt x="0" y="0"/>
                  </a:moveTo>
                  <a:lnTo>
                    <a:pt x="0" y="50197"/>
                  </a:lnTo>
                </a:path>
              </a:pathLst>
            </a:custGeom>
            <a:ln w="5715" cap="rnd">
              <a:solidFill>
                <a:schemeClr val="accent5"/>
              </a:solidFill>
              <a:prstDash val="solid"/>
              <a:round/>
            </a:ln>
          </p:spPr>
          <p:txBody>
            <a:bodyPr rtlCol="0" anchor="ctr"/>
            <a:lstStyle/>
            <a:p>
              <a:endParaRPr lang="fr-FR" sz="1050"/>
            </a:p>
          </p:txBody>
        </p:sp>
        <p:grpSp>
          <p:nvGrpSpPr>
            <p:cNvPr id="71" name="Graphique 1848">
              <a:extLst>
                <a:ext uri="{FF2B5EF4-FFF2-40B4-BE49-F238E27FC236}">
                  <a16:creationId xmlns:a16="http://schemas.microsoft.com/office/drawing/2014/main" id="{596D0870-30E7-4D0A-B8D7-9A138B941C76}"/>
                </a:ext>
              </a:extLst>
            </p:cNvPr>
            <p:cNvGrpSpPr/>
            <p:nvPr/>
          </p:nvGrpSpPr>
          <p:grpSpPr>
            <a:xfrm>
              <a:off x="1365725" y="4557149"/>
              <a:ext cx="88773" cy="81642"/>
              <a:chOff x="1365725" y="4557149"/>
              <a:chExt cx="88773" cy="81642"/>
            </a:xfrm>
            <a:noFill/>
          </p:grpSpPr>
          <p:sp>
            <p:nvSpPr>
              <p:cNvPr id="78" name="Forme libre : forme 5000">
                <a:extLst>
                  <a:ext uri="{FF2B5EF4-FFF2-40B4-BE49-F238E27FC236}">
                    <a16:creationId xmlns:a16="http://schemas.microsoft.com/office/drawing/2014/main" id="{09BE2315-367A-4D64-8580-35D7EE4EB0D0}"/>
                  </a:ext>
                </a:extLst>
              </p:cNvPr>
              <p:cNvSpPr/>
              <p:nvPr/>
            </p:nvSpPr>
            <p:spPr>
              <a:xfrm>
                <a:off x="1382584" y="4611741"/>
                <a:ext cx="27432" cy="27051"/>
              </a:xfrm>
              <a:custGeom>
                <a:avLst/>
                <a:gdLst>
                  <a:gd name="connsiteX0" fmla="*/ 27432 w 27432"/>
                  <a:gd name="connsiteY0" fmla="*/ 27051 h 27051"/>
                  <a:gd name="connsiteX1" fmla="*/ 0 w 27432"/>
                  <a:gd name="connsiteY1" fmla="*/ 0 h 27051"/>
                </a:gdLst>
                <a:ahLst/>
                <a:cxnLst>
                  <a:cxn ang="0">
                    <a:pos x="connsiteX0" y="connsiteY0"/>
                  </a:cxn>
                  <a:cxn ang="0">
                    <a:pos x="connsiteX1" y="connsiteY1"/>
                  </a:cxn>
                </a:cxnLst>
                <a:rect l="l" t="t" r="r" b="b"/>
                <a:pathLst>
                  <a:path w="27432" h="27051">
                    <a:moveTo>
                      <a:pt x="27432" y="27051"/>
                    </a:moveTo>
                    <a:cubicBezTo>
                      <a:pt x="14764" y="27051"/>
                      <a:pt x="3905" y="15716"/>
                      <a:pt x="0" y="0"/>
                    </a:cubicBezTo>
                  </a:path>
                </a:pathLst>
              </a:custGeom>
              <a:noFill/>
              <a:ln w="5715" cap="rnd">
                <a:solidFill>
                  <a:schemeClr val="accent5"/>
                </a:solidFill>
                <a:prstDash val="solid"/>
                <a:round/>
              </a:ln>
            </p:spPr>
            <p:txBody>
              <a:bodyPr rtlCol="0" anchor="ctr"/>
              <a:lstStyle/>
              <a:p>
                <a:endParaRPr lang="fr-FR" sz="1050"/>
              </a:p>
            </p:txBody>
          </p:sp>
          <p:sp>
            <p:nvSpPr>
              <p:cNvPr id="79" name="Forme libre : forme 5001">
                <a:extLst>
                  <a:ext uri="{FF2B5EF4-FFF2-40B4-BE49-F238E27FC236}">
                    <a16:creationId xmlns:a16="http://schemas.microsoft.com/office/drawing/2014/main" id="{99E4B587-6ED8-4EF8-BE52-56860440F841}"/>
                  </a:ext>
                </a:extLst>
              </p:cNvPr>
              <p:cNvSpPr/>
              <p:nvPr/>
            </p:nvSpPr>
            <p:spPr>
              <a:xfrm>
                <a:off x="1411541" y="4611741"/>
                <a:ext cx="27431" cy="27051"/>
              </a:xfrm>
              <a:custGeom>
                <a:avLst/>
                <a:gdLst>
                  <a:gd name="connsiteX0" fmla="*/ 0 w 27431"/>
                  <a:gd name="connsiteY0" fmla="*/ 27051 h 27051"/>
                  <a:gd name="connsiteX1" fmla="*/ 27432 w 27431"/>
                  <a:gd name="connsiteY1" fmla="*/ 0 h 27051"/>
                </a:gdLst>
                <a:ahLst/>
                <a:cxnLst>
                  <a:cxn ang="0">
                    <a:pos x="connsiteX0" y="connsiteY0"/>
                  </a:cxn>
                  <a:cxn ang="0">
                    <a:pos x="connsiteX1" y="connsiteY1"/>
                  </a:cxn>
                </a:cxnLst>
                <a:rect l="l" t="t" r="r" b="b"/>
                <a:pathLst>
                  <a:path w="27431" h="27051">
                    <a:moveTo>
                      <a:pt x="0" y="27051"/>
                    </a:moveTo>
                    <a:cubicBezTo>
                      <a:pt x="12668" y="27051"/>
                      <a:pt x="23527" y="15716"/>
                      <a:pt x="27432" y="0"/>
                    </a:cubicBezTo>
                  </a:path>
                </a:pathLst>
              </a:custGeom>
              <a:noFill/>
              <a:ln w="5715" cap="rnd">
                <a:solidFill>
                  <a:schemeClr val="accent5"/>
                </a:solidFill>
                <a:prstDash val="solid"/>
                <a:round/>
              </a:ln>
            </p:spPr>
            <p:txBody>
              <a:bodyPr rtlCol="0" anchor="ctr"/>
              <a:lstStyle/>
              <a:p>
                <a:endParaRPr lang="fr-FR" sz="1050"/>
              </a:p>
            </p:txBody>
          </p:sp>
          <p:sp>
            <p:nvSpPr>
              <p:cNvPr id="80" name="Forme libre : forme 5002">
                <a:extLst>
                  <a:ext uri="{FF2B5EF4-FFF2-40B4-BE49-F238E27FC236}">
                    <a16:creationId xmlns:a16="http://schemas.microsoft.com/office/drawing/2014/main" id="{3699445D-9C51-45D9-AB77-CB03BA3E0E74}"/>
                  </a:ext>
                </a:extLst>
              </p:cNvPr>
              <p:cNvSpPr/>
              <p:nvPr/>
            </p:nvSpPr>
            <p:spPr>
              <a:xfrm>
                <a:off x="1440592" y="4595644"/>
                <a:ext cx="5810" cy="15906"/>
              </a:xfrm>
              <a:custGeom>
                <a:avLst/>
                <a:gdLst>
                  <a:gd name="connsiteX0" fmla="*/ 0 w 5810"/>
                  <a:gd name="connsiteY0" fmla="*/ 15907 h 15906"/>
                  <a:gd name="connsiteX1" fmla="*/ 5810 w 5810"/>
                  <a:gd name="connsiteY1" fmla="*/ 8001 h 15906"/>
                  <a:gd name="connsiteX2" fmla="*/ 381 w 5810"/>
                  <a:gd name="connsiteY2" fmla="*/ 0 h 15906"/>
                </a:gdLst>
                <a:ahLst/>
                <a:cxnLst>
                  <a:cxn ang="0">
                    <a:pos x="connsiteX0" y="connsiteY0"/>
                  </a:cxn>
                  <a:cxn ang="0">
                    <a:pos x="connsiteX1" y="connsiteY1"/>
                  </a:cxn>
                  <a:cxn ang="0">
                    <a:pos x="connsiteX2" y="connsiteY2"/>
                  </a:cxn>
                </a:cxnLst>
                <a:rect l="l" t="t" r="r" b="b"/>
                <a:pathLst>
                  <a:path w="5810" h="15906">
                    <a:moveTo>
                      <a:pt x="0" y="15907"/>
                    </a:moveTo>
                    <a:cubicBezTo>
                      <a:pt x="3239" y="15907"/>
                      <a:pt x="5810" y="12382"/>
                      <a:pt x="5810" y="8001"/>
                    </a:cubicBezTo>
                    <a:cubicBezTo>
                      <a:pt x="5810" y="3619"/>
                      <a:pt x="3620" y="0"/>
                      <a:pt x="381" y="0"/>
                    </a:cubicBezTo>
                  </a:path>
                </a:pathLst>
              </a:custGeom>
              <a:noFill/>
              <a:ln w="5715" cap="rnd">
                <a:solidFill>
                  <a:schemeClr val="accent5"/>
                </a:solidFill>
                <a:prstDash val="solid"/>
                <a:round/>
              </a:ln>
            </p:spPr>
            <p:txBody>
              <a:bodyPr rtlCol="0" anchor="ctr"/>
              <a:lstStyle/>
              <a:p>
                <a:endParaRPr lang="fr-FR" sz="1050"/>
              </a:p>
            </p:txBody>
          </p:sp>
          <p:sp>
            <p:nvSpPr>
              <p:cNvPr id="81" name="Forme libre : forme 5003">
                <a:extLst>
                  <a:ext uri="{FF2B5EF4-FFF2-40B4-BE49-F238E27FC236}">
                    <a16:creationId xmlns:a16="http://schemas.microsoft.com/office/drawing/2014/main" id="{11A2A1DF-D300-4C9F-BE31-8503945793B6}"/>
                  </a:ext>
                </a:extLst>
              </p:cNvPr>
              <p:cNvSpPr/>
              <p:nvPr/>
            </p:nvSpPr>
            <p:spPr>
              <a:xfrm>
                <a:off x="1389443" y="4578975"/>
                <a:ext cx="32004" cy="19145"/>
              </a:xfrm>
              <a:custGeom>
                <a:avLst/>
                <a:gdLst>
                  <a:gd name="connsiteX0" fmla="*/ 0 w 32004"/>
                  <a:gd name="connsiteY0" fmla="*/ 19145 h 19145"/>
                  <a:gd name="connsiteX1" fmla="*/ 32004 w 32004"/>
                  <a:gd name="connsiteY1" fmla="*/ 0 h 19145"/>
                </a:gdLst>
                <a:ahLst/>
                <a:cxnLst>
                  <a:cxn ang="0">
                    <a:pos x="connsiteX0" y="connsiteY0"/>
                  </a:cxn>
                  <a:cxn ang="0">
                    <a:pos x="connsiteX1" y="connsiteY1"/>
                  </a:cxn>
                </a:cxnLst>
                <a:rect l="l" t="t" r="r" b="b"/>
                <a:pathLst>
                  <a:path w="32004" h="19145">
                    <a:moveTo>
                      <a:pt x="0" y="19145"/>
                    </a:moveTo>
                    <a:cubicBezTo>
                      <a:pt x="7525" y="17526"/>
                      <a:pt x="19145" y="12859"/>
                      <a:pt x="32004" y="0"/>
                    </a:cubicBezTo>
                  </a:path>
                </a:pathLst>
              </a:custGeom>
              <a:noFill/>
              <a:ln w="5715" cap="rnd">
                <a:solidFill>
                  <a:schemeClr val="accent5"/>
                </a:solidFill>
                <a:prstDash val="solid"/>
                <a:round/>
              </a:ln>
            </p:spPr>
            <p:txBody>
              <a:bodyPr rtlCol="0" anchor="ctr"/>
              <a:lstStyle/>
              <a:p>
                <a:endParaRPr lang="fr-FR" sz="1050"/>
              </a:p>
            </p:txBody>
          </p:sp>
          <p:sp>
            <p:nvSpPr>
              <p:cNvPr id="82" name="Forme libre : forme 5004">
                <a:extLst>
                  <a:ext uri="{FF2B5EF4-FFF2-40B4-BE49-F238E27FC236}">
                    <a16:creationId xmlns:a16="http://schemas.microsoft.com/office/drawing/2014/main" id="{A21A5E55-DA56-4E1E-8BC1-601AF9ECA527}"/>
                  </a:ext>
                </a:extLst>
              </p:cNvPr>
              <p:cNvSpPr/>
              <p:nvPr/>
            </p:nvSpPr>
            <p:spPr>
              <a:xfrm>
                <a:off x="1365725" y="4576784"/>
                <a:ext cx="28003" cy="58728"/>
              </a:xfrm>
              <a:custGeom>
                <a:avLst/>
                <a:gdLst>
                  <a:gd name="connsiteX0" fmla="*/ 12097 w 28003"/>
                  <a:gd name="connsiteY0" fmla="*/ 0 h 58728"/>
                  <a:gd name="connsiteX1" fmla="*/ 7144 w 28003"/>
                  <a:gd name="connsiteY1" fmla="*/ 31433 h 58728"/>
                  <a:gd name="connsiteX2" fmla="*/ 0 w 28003"/>
                  <a:gd name="connsiteY2" fmla="*/ 52007 h 58728"/>
                  <a:gd name="connsiteX3" fmla="*/ 28003 w 28003"/>
                  <a:gd name="connsiteY3" fmla="*/ 55435 h 58728"/>
                </a:gdLst>
                <a:ahLst/>
                <a:cxnLst>
                  <a:cxn ang="0">
                    <a:pos x="connsiteX0" y="connsiteY0"/>
                  </a:cxn>
                  <a:cxn ang="0">
                    <a:pos x="connsiteX1" y="connsiteY1"/>
                  </a:cxn>
                  <a:cxn ang="0">
                    <a:pos x="connsiteX2" y="connsiteY2"/>
                  </a:cxn>
                  <a:cxn ang="0">
                    <a:pos x="connsiteX3" y="connsiteY3"/>
                  </a:cxn>
                </a:cxnLst>
                <a:rect l="l" t="t" r="r" b="b"/>
                <a:pathLst>
                  <a:path w="28003" h="58728">
                    <a:moveTo>
                      <a:pt x="12097" y="0"/>
                    </a:moveTo>
                    <a:cubicBezTo>
                      <a:pt x="6668" y="10382"/>
                      <a:pt x="4858" y="22860"/>
                      <a:pt x="7144" y="31433"/>
                    </a:cubicBezTo>
                    <a:cubicBezTo>
                      <a:pt x="11811" y="49530"/>
                      <a:pt x="0" y="52007"/>
                      <a:pt x="0" y="52007"/>
                    </a:cubicBezTo>
                    <a:cubicBezTo>
                      <a:pt x="16192" y="64770"/>
                      <a:pt x="28003" y="55435"/>
                      <a:pt x="28003" y="55435"/>
                    </a:cubicBezTo>
                  </a:path>
                </a:pathLst>
              </a:custGeom>
              <a:noFill/>
              <a:ln w="5715" cap="rnd">
                <a:solidFill>
                  <a:schemeClr val="accent5"/>
                </a:solidFill>
                <a:prstDash val="solid"/>
                <a:round/>
              </a:ln>
            </p:spPr>
            <p:txBody>
              <a:bodyPr rtlCol="0" anchor="ctr"/>
              <a:lstStyle/>
              <a:p>
                <a:endParaRPr lang="fr-FR" sz="1050"/>
              </a:p>
            </p:txBody>
          </p:sp>
          <p:sp>
            <p:nvSpPr>
              <p:cNvPr id="83" name="Forme libre : forme 5005">
                <a:extLst>
                  <a:ext uri="{FF2B5EF4-FFF2-40B4-BE49-F238E27FC236}">
                    <a16:creationId xmlns:a16="http://schemas.microsoft.com/office/drawing/2014/main" id="{A1CF0D8C-7D9E-4353-AF1F-F32386E526C0}"/>
                  </a:ext>
                </a:extLst>
              </p:cNvPr>
              <p:cNvSpPr/>
              <p:nvPr/>
            </p:nvSpPr>
            <p:spPr>
              <a:xfrm>
                <a:off x="1389823" y="4557149"/>
                <a:ext cx="64674" cy="78324"/>
              </a:xfrm>
              <a:custGeom>
                <a:avLst/>
                <a:gdLst>
                  <a:gd name="connsiteX0" fmla="*/ 38767 w 64674"/>
                  <a:gd name="connsiteY0" fmla="*/ 76308 h 78324"/>
                  <a:gd name="connsiteX1" fmla="*/ 64675 w 64674"/>
                  <a:gd name="connsiteY1" fmla="*/ 71641 h 78324"/>
                  <a:gd name="connsiteX2" fmla="*/ 57531 w 64674"/>
                  <a:gd name="connsiteY2" fmla="*/ 51067 h 78324"/>
                  <a:gd name="connsiteX3" fmla="*/ 19622 w 64674"/>
                  <a:gd name="connsiteY3" fmla="*/ 13 h 78324"/>
                  <a:gd name="connsiteX4" fmla="*/ 19526 w 64674"/>
                  <a:gd name="connsiteY4" fmla="*/ 13 h 78324"/>
                  <a:gd name="connsiteX5" fmla="*/ 0 w 64674"/>
                  <a:gd name="connsiteY5" fmla="*/ 5347 h 7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674" h="78324">
                    <a:moveTo>
                      <a:pt x="38767" y="76308"/>
                    </a:moveTo>
                    <a:cubicBezTo>
                      <a:pt x="42863" y="78309"/>
                      <a:pt x="52578" y="81166"/>
                      <a:pt x="64675" y="71641"/>
                    </a:cubicBezTo>
                    <a:cubicBezTo>
                      <a:pt x="64675" y="71641"/>
                      <a:pt x="52864" y="69165"/>
                      <a:pt x="57531" y="51067"/>
                    </a:cubicBezTo>
                    <a:cubicBezTo>
                      <a:pt x="62198" y="32970"/>
                      <a:pt x="48578" y="-82"/>
                      <a:pt x="19622" y="13"/>
                    </a:cubicBezTo>
                    <a:lnTo>
                      <a:pt x="19526" y="13"/>
                    </a:lnTo>
                    <a:cubicBezTo>
                      <a:pt x="12192" y="-177"/>
                      <a:pt x="5239" y="1728"/>
                      <a:pt x="0" y="5347"/>
                    </a:cubicBezTo>
                  </a:path>
                </a:pathLst>
              </a:custGeom>
              <a:noFill/>
              <a:ln w="5715" cap="rnd">
                <a:solidFill>
                  <a:schemeClr val="accent5"/>
                </a:solidFill>
                <a:prstDash val="solid"/>
                <a:round/>
              </a:ln>
            </p:spPr>
            <p:txBody>
              <a:bodyPr rtlCol="0" anchor="ctr"/>
              <a:lstStyle/>
              <a:p>
                <a:endParaRPr lang="fr-FR" sz="1050"/>
              </a:p>
            </p:txBody>
          </p:sp>
        </p:grpSp>
        <p:sp>
          <p:nvSpPr>
            <p:cNvPr id="72" name="Forme libre : forme 5006">
              <a:extLst>
                <a:ext uri="{FF2B5EF4-FFF2-40B4-BE49-F238E27FC236}">
                  <a16:creationId xmlns:a16="http://schemas.microsoft.com/office/drawing/2014/main" id="{FFC8C270-AD1C-4869-BFA2-6AB004ABCC2F}"/>
                </a:ext>
              </a:extLst>
            </p:cNvPr>
            <p:cNvSpPr/>
            <p:nvPr/>
          </p:nvSpPr>
          <p:spPr>
            <a:xfrm>
              <a:off x="1446402" y="4543065"/>
              <a:ext cx="27432" cy="27051"/>
            </a:xfrm>
            <a:custGeom>
              <a:avLst/>
              <a:gdLst>
                <a:gd name="connsiteX0" fmla="*/ 27432 w 27432"/>
                <a:gd name="connsiteY0" fmla="*/ 27051 h 27051"/>
                <a:gd name="connsiteX1" fmla="*/ 0 w 27432"/>
                <a:gd name="connsiteY1" fmla="*/ 0 h 27051"/>
              </a:gdLst>
              <a:ahLst/>
              <a:cxnLst>
                <a:cxn ang="0">
                  <a:pos x="connsiteX0" y="connsiteY0"/>
                </a:cxn>
                <a:cxn ang="0">
                  <a:pos x="connsiteX1" y="connsiteY1"/>
                </a:cxn>
              </a:cxnLst>
              <a:rect l="l" t="t" r="r" b="b"/>
              <a:pathLst>
                <a:path w="27432" h="27051">
                  <a:moveTo>
                    <a:pt x="27432" y="27051"/>
                  </a:moveTo>
                  <a:cubicBezTo>
                    <a:pt x="14764" y="27051"/>
                    <a:pt x="3905" y="15716"/>
                    <a:pt x="0" y="0"/>
                  </a:cubicBezTo>
                </a:path>
              </a:pathLst>
            </a:custGeom>
            <a:noFill/>
            <a:ln w="5715" cap="rnd">
              <a:solidFill>
                <a:schemeClr val="accent5"/>
              </a:solidFill>
              <a:prstDash val="solid"/>
              <a:round/>
            </a:ln>
          </p:spPr>
          <p:txBody>
            <a:bodyPr rtlCol="0" anchor="ctr"/>
            <a:lstStyle/>
            <a:p>
              <a:endParaRPr lang="fr-FR" sz="1050"/>
            </a:p>
          </p:txBody>
        </p:sp>
        <p:sp>
          <p:nvSpPr>
            <p:cNvPr id="73" name="Forme libre : forme 5007">
              <a:extLst>
                <a:ext uri="{FF2B5EF4-FFF2-40B4-BE49-F238E27FC236}">
                  <a16:creationId xmlns:a16="http://schemas.microsoft.com/office/drawing/2014/main" id="{CCCAE5FA-C56A-4E5D-9F35-7AD371BC68D0}"/>
                </a:ext>
              </a:extLst>
            </p:cNvPr>
            <p:cNvSpPr/>
            <p:nvPr/>
          </p:nvSpPr>
          <p:spPr>
            <a:xfrm>
              <a:off x="1475358" y="4543065"/>
              <a:ext cx="27431" cy="27051"/>
            </a:xfrm>
            <a:custGeom>
              <a:avLst/>
              <a:gdLst>
                <a:gd name="connsiteX0" fmla="*/ 0 w 27431"/>
                <a:gd name="connsiteY0" fmla="*/ 27051 h 27051"/>
                <a:gd name="connsiteX1" fmla="*/ 27432 w 27431"/>
                <a:gd name="connsiteY1" fmla="*/ 0 h 27051"/>
              </a:gdLst>
              <a:ahLst/>
              <a:cxnLst>
                <a:cxn ang="0">
                  <a:pos x="connsiteX0" y="connsiteY0"/>
                </a:cxn>
                <a:cxn ang="0">
                  <a:pos x="connsiteX1" y="connsiteY1"/>
                </a:cxn>
              </a:cxnLst>
              <a:rect l="l" t="t" r="r" b="b"/>
              <a:pathLst>
                <a:path w="27431" h="27051">
                  <a:moveTo>
                    <a:pt x="0" y="27051"/>
                  </a:moveTo>
                  <a:cubicBezTo>
                    <a:pt x="12668" y="27051"/>
                    <a:pt x="23527" y="15716"/>
                    <a:pt x="27432" y="0"/>
                  </a:cubicBezTo>
                </a:path>
              </a:pathLst>
            </a:custGeom>
            <a:noFill/>
            <a:ln w="5715" cap="rnd">
              <a:solidFill>
                <a:schemeClr val="accent5"/>
              </a:solidFill>
              <a:prstDash val="solid"/>
              <a:round/>
            </a:ln>
          </p:spPr>
          <p:txBody>
            <a:bodyPr rtlCol="0" anchor="ctr"/>
            <a:lstStyle/>
            <a:p>
              <a:endParaRPr lang="fr-FR" sz="1050"/>
            </a:p>
          </p:txBody>
        </p:sp>
        <p:sp>
          <p:nvSpPr>
            <p:cNvPr id="74" name="Forme libre : forme 5008">
              <a:extLst>
                <a:ext uri="{FF2B5EF4-FFF2-40B4-BE49-F238E27FC236}">
                  <a16:creationId xmlns:a16="http://schemas.microsoft.com/office/drawing/2014/main" id="{F1A54B24-25EC-4A34-9A2B-17E99FA0E25D}"/>
                </a:ext>
              </a:extLst>
            </p:cNvPr>
            <p:cNvSpPr/>
            <p:nvPr/>
          </p:nvSpPr>
          <p:spPr>
            <a:xfrm>
              <a:off x="1504409" y="4526873"/>
              <a:ext cx="5810" cy="15906"/>
            </a:xfrm>
            <a:custGeom>
              <a:avLst/>
              <a:gdLst>
                <a:gd name="connsiteX0" fmla="*/ 0 w 5810"/>
                <a:gd name="connsiteY0" fmla="*/ 15907 h 15906"/>
                <a:gd name="connsiteX1" fmla="*/ 5810 w 5810"/>
                <a:gd name="connsiteY1" fmla="*/ 8001 h 15906"/>
                <a:gd name="connsiteX2" fmla="*/ 381 w 5810"/>
                <a:gd name="connsiteY2" fmla="*/ 0 h 15906"/>
              </a:gdLst>
              <a:ahLst/>
              <a:cxnLst>
                <a:cxn ang="0">
                  <a:pos x="connsiteX0" y="connsiteY0"/>
                </a:cxn>
                <a:cxn ang="0">
                  <a:pos x="connsiteX1" y="connsiteY1"/>
                </a:cxn>
                <a:cxn ang="0">
                  <a:pos x="connsiteX2" y="connsiteY2"/>
                </a:cxn>
              </a:cxnLst>
              <a:rect l="l" t="t" r="r" b="b"/>
              <a:pathLst>
                <a:path w="5810" h="15906">
                  <a:moveTo>
                    <a:pt x="0" y="15907"/>
                  </a:moveTo>
                  <a:cubicBezTo>
                    <a:pt x="3239" y="15907"/>
                    <a:pt x="5810" y="12382"/>
                    <a:pt x="5810" y="8001"/>
                  </a:cubicBezTo>
                  <a:cubicBezTo>
                    <a:pt x="5810" y="3619"/>
                    <a:pt x="3619" y="0"/>
                    <a:pt x="381" y="0"/>
                  </a:cubicBezTo>
                </a:path>
              </a:pathLst>
            </a:custGeom>
            <a:noFill/>
            <a:ln w="5715" cap="rnd">
              <a:solidFill>
                <a:schemeClr val="accent5"/>
              </a:solidFill>
              <a:prstDash val="solid"/>
              <a:round/>
            </a:ln>
          </p:spPr>
          <p:txBody>
            <a:bodyPr rtlCol="0" anchor="ctr"/>
            <a:lstStyle/>
            <a:p>
              <a:endParaRPr lang="fr-FR" sz="1050"/>
            </a:p>
          </p:txBody>
        </p:sp>
        <p:sp>
          <p:nvSpPr>
            <p:cNvPr id="75" name="Forme libre : forme 5009">
              <a:extLst>
                <a:ext uri="{FF2B5EF4-FFF2-40B4-BE49-F238E27FC236}">
                  <a16:creationId xmlns:a16="http://schemas.microsoft.com/office/drawing/2014/main" id="{6414E1A0-F116-47C9-BAA5-A48ABB7CD74E}"/>
                </a:ext>
              </a:extLst>
            </p:cNvPr>
            <p:cNvSpPr/>
            <p:nvPr/>
          </p:nvSpPr>
          <p:spPr>
            <a:xfrm>
              <a:off x="1457356" y="4510395"/>
              <a:ext cx="32004" cy="19145"/>
            </a:xfrm>
            <a:custGeom>
              <a:avLst/>
              <a:gdLst>
                <a:gd name="connsiteX0" fmla="*/ 32004 w 32004"/>
                <a:gd name="connsiteY0" fmla="*/ 19145 h 19145"/>
                <a:gd name="connsiteX1" fmla="*/ 0 w 32004"/>
                <a:gd name="connsiteY1" fmla="*/ 0 h 19145"/>
              </a:gdLst>
              <a:ahLst/>
              <a:cxnLst>
                <a:cxn ang="0">
                  <a:pos x="connsiteX0" y="connsiteY0"/>
                </a:cxn>
                <a:cxn ang="0">
                  <a:pos x="connsiteX1" y="connsiteY1"/>
                </a:cxn>
              </a:cxnLst>
              <a:rect l="l" t="t" r="r" b="b"/>
              <a:pathLst>
                <a:path w="32004" h="19145">
                  <a:moveTo>
                    <a:pt x="32004" y="19145"/>
                  </a:moveTo>
                  <a:cubicBezTo>
                    <a:pt x="24479" y="17526"/>
                    <a:pt x="12859" y="12859"/>
                    <a:pt x="0" y="0"/>
                  </a:cubicBezTo>
                </a:path>
              </a:pathLst>
            </a:custGeom>
            <a:noFill/>
            <a:ln w="5715" cap="rnd">
              <a:solidFill>
                <a:schemeClr val="accent5"/>
              </a:solidFill>
              <a:prstDash val="solid"/>
              <a:round/>
            </a:ln>
          </p:spPr>
          <p:txBody>
            <a:bodyPr rtlCol="0" anchor="ctr"/>
            <a:lstStyle/>
            <a:p>
              <a:endParaRPr lang="fr-FR" sz="1050"/>
            </a:p>
          </p:txBody>
        </p:sp>
        <p:sp>
          <p:nvSpPr>
            <p:cNvPr id="76" name="Forme libre : forme 5010">
              <a:extLst>
                <a:ext uri="{FF2B5EF4-FFF2-40B4-BE49-F238E27FC236}">
                  <a16:creationId xmlns:a16="http://schemas.microsoft.com/office/drawing/2014/main" id="{ABCAE4C6-62EF-492A-9AE7-329597490C4D}"/>
                </a:ext>
              </a:extLst>
            </p:cNvPr>
            <p:cNvSpPr/>
            <p:nvPr/>
          </p:nvSpPr>
          <p:spPr>
            <a:xfrm>
              <a:off x="1429543" y="4508013"/>
              <a:ext cx="28003" cy="58728"/>
            </a:xfrm>
            <a:custGeom>
              <a:avLst/>
              <a:gdLst>
                <a:gd name="connsiteX0" fmla="*/ 12097 w 28003"/>
                <a:gd name="connsiteY0" fmla="*/ 0 h 58728"/>
                <a:gd name="connsiteX1" fmla="*/ 7144 w 28003"/>
                <a:gd name="connsiteY1" fmla="*/ 31433 h 58728"/>
                <a:gd name="connsiteX2" fmla="*/ 0 w 28003"/>
                <a:gd name="connsiteY2" fmla="*/ 52007 h 58728"/>
                <a:gd name="connsiteX3" fmla="*/ 28004 w 28003"/>
                <a:gd name="connsiteY3" fmla="*/ 55436 h 58728"/>
              </a:gdLst>
              <a:ahLst/>
              <a:cxnLst>
                <a:cxn ang="0">
                  <a:pos x="connsiteX0" y="connsiteY0"/>
                </a:cxn>
                <a:cxn ang="0">
                  <a:pos x="connsiteX1" y="connsiteY1"/>
                </a:cxn>
                <a:cxn ang="0">
                  <a:pos x="connsiteX2" y="connsiteY2"/>
                </a:cxn>
                <a:cxn ang="0">
                  <a:pos x="connsiteX3" y="connsiteY3"/>
                </a:cxn>
              </a:cxnLst>
              <a:rect l="l" t="t" r="r" b="b"/>
              <a:pathLst>
                <a:path w="28003" h="58728">
                  <a:moveTo>
                    <a:pt x="12097" y="0"/>
                  </a:moveTo>
                  <a:cubicBezTo>
                    <a:pt x="6668" y="10382"/>
                    <a:pt x="4858" y="22860"/>
                    <a:pt x="7144" y="31433"/>
                  </a:cubicBezTo>
                  <a:cubicBezTo>
                    <a:pt x="11811" y="49530"/>
                    <a:pt x="0" y="52007"/>
                    <a:pt x="0" y="52007"/>
                  </a:cubicBezTo>
                  <a:cubicBezTo>
                    <a:pt x="16193" y="64770"/>
                    <a:pt x="28004" y="55436"/>
                    <a:pt x="28004" y="55436"/>
                  </a:cubicBezTo>
                </a:path>
              </a:pathLst>
            </a:custGeom>
            <a:noFill/>
            <a:ln w="5715" cap="rnd">
              <a:solidFill>
                <a:schemeClr val="accent5"/>
              </a:solidFill>
              <a:prstDash val="solid"/>
              <a:round/>
            </a:ln>
          </p:spPr>
          <p:txBody>
            <a:bodyPr rtlCol="0" anchor="ctr"/>
            <a:lstStyle/>
            <a:p>
              <a:endParaRPr lang="fr-FR" sz="1050"/>
            </a:p>
          </p:txBody>
        </p:sp>
        <p:sp>
          <p:nvSpPr>
            <p:cNvPr id="77" name="Forme libre : forme 5011">
              <a:extLst>
                <a:ext uri="{FF2B5EF4-FFF2-40B4-BE49-F238E27FC236}">
                  <a16:creationId xmlns:a16="http://schemas.microsoft.com/office/drawing/2014/main" id="{ECA16828-41E0-4B8F-BCF3-9D7B60D40BDE}"/>
                </a:ext>
              </a:extLst>
            </p:cNvPr>
            <p:cNvSpPr/>
            <p:nvPr/>
          </p:nvSpPr>
          <p:spPr>
            <a:xfrm>
              <a:off x="1453546" y="4488474"/>
              <a:ext cx="64674" cy="78324"/>
            </a:xfrm>
            <a:custGeom>
              <a:avLst/>
              <a:gdLst>
                <a:gd name="connsiteX0" fmla="*/ 38767 w 64674"/>
                <a:gd name="connsiteY0" fmla="*/ 76308 h 78324"/>
                <a:gd name="connsiteX1" fmla="*/ 64675 w 64674"/>
                <a:gd name="connsiteY1" fmla="*/ 71641 h 78324"/>
                <a:gd name="connsiteX2" fmla="*/ 57531 w 64674"/>
                <a:gd name="connsiteY2" fmla="*/ 51067 h 78324"/>
                <a:gd name="connsiteX3" fmla="*/ 19621 w 64674"/>
                <a:gd name="connsiteY3" fmla="*/ 13 h 78324"/>
                <a:gd name="connsiteX4" fmla="*/ 19526 w 64674"/>
                <a:gd name="connsiteY4" fmla="*/ 13 h 78324"/>
                <a:gd name="connsiteX5" fmla="*/ 0 w 64674"/>
                <a:gd name="connsiteY5" fmla="*/ 5442 h 7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674" h="78324">
                  <a:moveTo>
                    <a:pt x="38767" y="76308"/>
                  </a:moveTo>
                  <a:cubicBezTo>
                    <a:pt x="42863" y="78309"/>
                    <a:pt x="52578" y="81166"/>
                    <a:pt x="64675" y="71641"/>
                  </a:cubicBezTo>
                  <a:cubicBezTo>
                    <a:pt x="64675" y="71641"/>
                    <a:pt x="52864" y="69165"/>
                    <a:pt x="57531" y="51067"/>
                  </a:cubicBezTo>
                  <a:cubicBezTo>
                    <a:pt x="62198" y="32970"/>
                    <a:pt x="48578" y="-82"/>
                    <a:pt x="19621" y="13"/>
                  </a:cubicBezTo>
                  <a:lnTo>
                    <a:pt x="19526" y="13"/>
                  </a:lnTo>
                  <a:cubicBezTo>
                    <a:pt x="12192" y="-177"/>
                    <a:pt x="5239" y="1728"/>
                    <a:pt x="0" y="5442"/>
                  </a:cubicBezTo>
                </a:path>
              </a:pathLst>
            </a:custGeom>
            <a:noFill/>
            <a:ln w="5715" cap="rnd">
              <a:solidFill>
                <a:schemeClr val="accent5"/>
              </a:solidFill>
              <a:prstDash val="solid"/>
              <a:round/>
            </a:ln>
          </p:spPr>
          <p:txBody>
            <a:bodyPr rtlCol="0" anchor="ctr"/>
            <a:lstStyle/>
            <a:p>
              <a:endParaRPr lang="fr-FR" sz="1050"/>
            </a:p>
          </p:txBody>
        </p:sp>
      </p:grpSp>
    </p:spTree>
    <p:extLst>
      <p:ext uri="{BB962C8B-B14F-4D97-AF65-F5344CB8AC3E}">
        <p14:creationId xmlns:p14="http://schemas.microsoft.com/office/powerpoint/2010/main" val="36874242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normAutofit/>
          </a:bodyPr>
          <a:lstStyle/>
          <a:p>
            <a:r>
              <a:rPr lang="fr-FR" dirty="0" smtClean="0"/>
              <a:t>Découvrez la situation et </a:t>
            </a:r>
            <a:r>
              <a:rPr lang="fr-FR" dirty="0"/>
              <a:t>soyez attentifs à tous les </a:t>
            </a:r>
            <a:r>
              <a:rPr lang="fr-FR" dirty="0" smtClean="0"/>
              <a:t>détails</a:t>
            </a:r>
            <a:endParaRPr lang="fr-FR" dirty="0"/>
          </a:p>
        </p:txBody>
      </p:sp>
      <p:sp>
        <p:nvSpPr>
          <p:cNvPr id="4" name="Espace réservé du texte 3"/>
          <p:cNvSpPr>
            <a:spLocks noGrp="1"/>
          </p:cNvSpPr>
          <p:nvPr>
            <p:ph type="body" sz="quarter" idx="14"/>
          </p:nvPr>
        </p:nvSpPr>
        <p:spPr/>
        <p:txBody>
          <a:bodyPr/>
          <a:lstStyle/>
          <a:p>
            <a:r>
              <a:rPr lang="fr-FR" dirty="0"/>
              <a:t>Construisons ensemble notre démarche </a:t>
            </a:r>
            <a:r>
              <a:rPr lang="fr-FR" dirty="0" smtClean="0"/>
              <a:t>qualité</a:t>
            </a:r>
            <a:endParaRPr lang="fr-FR" dirty="0"/>
          </a:p>
        </p:txBody>
      </p:sp>
      <p:pic>
        <p:nvPicPr>
          <p:cNvPr id="6" name="Image 5">
            <a:hlinkClick r:id="rId2"/>
          </p:cNvPr>
          <p:cNvPicPr>
            <a:picLocks noChangeAspect="1"/>
          </p:cNvPicPr>
          <p:nvPr/>
        </p:nvPicPr>
        <p:blipFill>
          <a:blip r:embed="rId3"/>
          <a:stretch>
            <a:fillRect/>
          </a:stretch>
        </p:blipFill>
        <p:spPr>
          <a:xfrm>
            <a:off x="1731566" y="1352368"/>
            <a:ext cx="8728869" cy="4896301"/>
          </a:xfrm>
          <a:prstGeom prst="rect">
            <a:avLst/>
          </a:prstGeom>
        </p:spPr>
      </p:pic>
      <p:pic>
        <p:nvPicPr>
          <p:cNvPr id="1026" name="Picture 2" descr="Logo Youtube Play PNG transparents - StickPNG">
            <a:hlinkClick r:id="rId2"/>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584711" y="3440518"/>
            <a:ext cx="1022579" cy="72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10480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lstStyle/>
          <a:p>
            <a:r>
              <a:rPr lang="fr-FR" dirty="0" smtClean="0"/>
              <a:t>Complétez la grille par vos observations </a:t>
            </a:r>
            <a:r>
              <a:rPr lang="fr-FR" dirty="0"/>
              <a:t>individuelles : bonnes et mauvaises </a:t>
            </a:r>
            <a:r>
              <a:rPr lang="fr-FR" dirty="0" smtClean="0"/>
              <a:t>pratiques</a:t>
            </a:r>
            <a:endParaRPr lang="fr-FR" dirty="0"/>
          </a:p>
        </p:txBody>
      </p:sp>
      <p:sp>
        <p:nvSpPr>
          <p:cNvPr id="4" name="Espace réservé du texte 3"/>
          <p:cNvSpPr>
            <a:spLocks noGrp="1"/>
          </p:cNvSpPr>
          <p:nvPr>
            <p:ph type="body" sz="quarter" idx="14"/>
          </p:nvPr>
        </p:nvSpPr>
        <p:spPr/>
        <p:txBody>
          <a:bodyPr/>
          <a:lstStyle/>
          <a:p>
            <a:r>
              <a:rPr lang="fr-FR" dirty="0"/>
              <a:t>Construisons ensemble notre démarche </a:t>
            </a:r>
            <a:r>
              <a:rPr lang="fr-FR" dirty="0" smtClean="0"/>
              <a:t>qualité</a:t>
            </a:r>
            <a:endParaRPr lang="fr-FR" dirty="0"/>
          </a:p>
        </p:txBody>
      </p:sp>
      <p:graphicFrame>
        <p:nvGraphicFramePr>
          <p:cNvPr id="6" name="Tableau 5">
            <a:extLst>
              <a:ext uri="{FF2B5EF4-FFF2-40B4-BE49-F238E27FC236}">
                <a16:creationId xmlns:a16="http://schemas.microsoft.com/office/drawing/2014/main" id="{95AD30DD-A71F-49F9-B49B-B813A80BBB47}"/>
              </a:ext>
            </a:extLst>
          </p:cNvPr>
          <p:cNvGraphicFramePr>
            <a:graphicFrameLocks noGrp="1"/>
          </p:cNvGraphicFramePr>
          <p:nvPr>
            <p:extLst>
              <p:ext uri="{D42A27DB-BD31-4B8C-83A1-F6EECF244321}">
                <p14:modId xmlns:p14="http://schemas.microsoft.com/office/powerpoint/2010/main" val="1916267996"/>
              </p:ext>
            </p:extLst>
          </p:nvPr>
        </p:nvGraphicFramePr>
        <p:xfrm>
          <a:off x="671805" y="1371348"/>
          <a:ext cx="11004258" cy="4806900"/>
        </p:xfrm>
        <a:graphic>
          <a:graphicData uri="http://schemas.openxmlformats.org/drawingml/2006/table">
            <a:tbl>
              <a:tblPr/>
              <a:tblGrid>
                <a:gridCol w="3216104">
                  <a:extLst>
                    <a:ext uri="{9D8B030D-6E8A-4147-A177-3AD203B41FA5}">
                      <a16:colId xmlns:a16="http://schemas.microsoft.com/office/drawing/2014/main" val="3546436582"/>
                    </a:ext>
                  </a:extLst>
                </a:gridCol>
                <a:gridCol w="7788154">
                  <a:extLst>
                    <a:ext uri="{9D8B030D-6E8A-4147-A177-3AD203B41FA5}">
                      <a16:colId xmlns:a16="http://schemas.microsoft.com/office/drawing/2014/main" val="2017580555"/>
                    </a:ext>
                  </a:extLst>
                </a:gridCol>
              </a:tblGrid>
              <a:tr h="342900">
                <a:tc>
                  <a:txBody>
                    <a:bodyPr/>
                    <a:lstStyle/>
                    <a:p>
                      <a:pPr algn="l" fontAlgn="ctr"/>
                      <a:r>
                        <a:rPr lang="fr-FR" sz="1200" b="1" i="0" u="none" strike="noStrike" dirty="0">
                          <a:solidFill>
                            <a:srgbClr val="FFFFFF"/>
                          </a:solidFill>
                          <a:effectLst/>
                          <a:latin typeface="+mj-lt"/>
                        </a:rPr>
                        <a:t>Points d’observation</a:t>
                      </a:r>
                    </a:p>
                  </a:txBody>
                  <a:tcPr marL="36000" marR="36000" marT="36000" marB="36000" anchor="ctr">
                    <a:lnL w="12700" cap="flat" cmpd="sng" algn="ctr">
                      <a:solidFill>
                        <a:schemeClr val="accent5"/>
                      </a:solidFill>
                      <a:prstDash val="solid"/>
                      <a:round/>
                      <a:headEnd type="none" w="med" len="med"/>
                      <a:tailEnd type="none" w="med" len="med"/>
                    </a:lnL>
                    <a:lnR w="6350" cap="flat" cmpd="sng" algn="ctr">
                      <a:solidFill>
                        <a:srgbClr val="A89C86"/>
                      </a:solidFill>
                      <a:prstDash val="dot"/>
                      <a:round/>
                      <a:headEnd type="none" w="med" len="med"/>
                      <a:tailEnd type="none" w="med" len="med"/>
                    </a:lnR>
                    <a:lnT w="12700" cap="flat" cmpd="sng" algn="ctr">
                      <a:solidFill>
                        <a:schemeClr val="accent5"/>
                      </a:solidFill>
                      <a:prstDash val="solid"/>
                      <a:round/>
                      <a:headEnd type="none" w="med" len="med"/>
                      <a:tailEnd type="none" w="med" len="med"/>
                    </a:lnT>
                    <a:lnB w="6350" cap="flat" cmpd="sng" algn="ctr">
                      <a:solidFill>
                        <a:srgbClr val="A89C86"/>
                      </a:solidFill>
                      <a:prstDash val="dot"/>
                      <a:round/>
                      <a:headEnd type="none" w="med" len="med"/>
                      <a:tailEnd type="none" w="med" len="med"/>
                    </a:lnB>
                    <a:solidFill>
                      <a:srgbClr val="A89C86"/>
                    </a:solidFill>
                  </a:tcPr>
                </a:tc>
                <a:tc>
                  <a:txBody>
                    <a:bodyPr/>
                    <a:lstStyle/>
                    <a:p>
                      <a:pPr algn="l" fontAlgn="ctr"/>
                      <a:r>
                        <a:rPr lang="fr-FR" sz="1200" b="1" i="0" u="none" strike="noStrike" dirty="0">
                          <a:solidFill>
                            <a:srgbClr val="FFFFFF"/>
                          </a:solidFill>
                          <a:effectLst/>
                          <a:latin typeface="+mj-lt"/>
                        </a:rPr>
                        <a:t>Commentaires</a:t>
                      </a:r>
                    </a:p>
                  </a:txBody>
                  <a:tcPr marL="36000" marR="36000" marT="36000" marB="36000" anchor="ctr">
                    <a:lnL w="6350" cap="flat" cmpd="sng" algn="ctr">
                      <a:solidFill>
                        <a:srgbClr val="A89C86"/>
                      </a:solidFill>
                      <a:prstDash val="dot"/>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6350" cap="flat" cmpd="sng" algn="ctr">
                      <a:solidFill>
                        <a:srgbClr val="A89C86"/>
                      </a:solidFill>
                      <a:prstDash val="dot"/>
                      <a:round/>
                      <a:headEnd type="none" w="med" len="med"/>
                      <a:tailEnd type="none" w="med" len="med"/>
                    </a:lnB>
                    <a:solidFill>
                      <a:srgbClr val="A89C86"/>
                    </a:solidFill>
                  </a:tcPr>
                </a:tc>
                <a:extLst>
                  <a:ext uri="{0D108BD9-81ED-4DB2-BD59-A6C34878D82A}">
                    <a16:rowId xmlns:a16="http://schemas.microsoft.com/office/drawing/2014/main" val="2292773572"/>
                  </a:ext>
                </a:extLst>
              </a:tr>
              <a:tr h="1116000">
                <a:tc>
                  <a:txBody>
                    <a:bodyPr/>
                    <a:lstStyle/>
                    <a:p>
                      <a:pPr algn="l" fontAlgn="t"/>
                      <a:r>
                        <a:rPr lang="fr-FR" sz="1400" b="0" i="0" u="none" strike="noStrike" dirty="0">
                          <a:solidFill>
                            <a:srgbClr val="3F3F3F"/>
                          </a:solidFill>
                          <a:effectLst/>
                          <a:latin typeface="+mj-lt"/>
                        </a:rPr>
                        <a:t>Non verbal : sourire, posture au moment de l’accueil</a:t>
                      </a:r>
                    </a:p>
                  </a:txBody>
                  <a:tcPr marL="36000" marR="36000" marT="36000" marB="36000" anchor="ctr">
                    <a:lnL w="12700" cap="flat" cmpd="sng" algn="ctr">
                      <a:solidFill>
                        <a:schemeClr val="accent5"/>
                      </a:solidFill>
                      <a:prstDash val="solid"/>
                      <a:round/>
                      <a:headEnd type="none" w="med" len="med"/>
                      <a:tailEnd type="none" w="med" len="med"/>
                    </a:lnL>
                    <a:lnR w="6350" cap="flat" cmpd="sng" algn="ctr">
                      <a:solidFill>
                        <a:srgbClr val="A89C86"/>
                      </a:solidFill>
                      <a:prstDash val="dot"/>
                      <a:round/>
                      <a:headEnd type="none" w="med" len="med"/>
                      <a:tailEnd type="none" w="med" len="med"/>
                    </a:lnR>
                    <a:lnT w="6350" cap="flat" cmpd="sng" algn="ctr">
                      <a:solidFill>
                        <a:srgbClr val="A89C86"/>
                      </a:solidFill>
                      <a:prstDash val="dot"/>
                      <a:round/>
                      <a:headEnd type="none" w="med" len="med"/>
                      <a:tailEnd type="none" w="med" len="med"/>
                    </a:lnT>
                    <a:lnB w="6350" cap="flat" cmpd="sng" algn="ctr">
                      <a:solidFill>
                        <a:srgbClr val="A89C86"/>
                      </a:solidFill>
                      <a:prstDash val="dot"/>
                      <a:round/>
                      <a:headEnd type="none" w="med" len="med"/>
                      <a:tailEnd type="none" w="med" len="med"/>
                    </a:lnB>
                  </a:tcPr>
                </a:tc>
                <a:tc>
                  <a:txBody>
                    <a:bodyPr/>
                    <a:lstStyle/>
                    <a:p>
                      <a:pPr algn="l" fontAlgn="t"/>
                      <a:endParaRPr lang="fr-FR" sz="1200" b="0" i="0" u="none" strike="noStrike" dirty="0">
                        <a:solidFill>
                          <a:srgbClr val="3F3F3F"/>
                        </a:solidFill>
                        <a:effectLst/>
                        <a:latin typeface="+mj-lt"/>
                      </a:endParaRPr>
                    </a:p>
                  </a:txBody>
                  <a:tcPr marL="36000" marR="36000" marT="36000" marB="36000" anchor="ctr">
                    <a:lnL w="6350" cap="flat" cmpd="sng" algn="ctr">
                      <a:solidFill>
                        <a:srgbClr val="A89C86"/>
                      </a:solidFill>
                      <a:prstDash val="dot"/>
                      <a:round/>
                      <a:headEnd type="none" w="med" len="med"/>
                      <a:tailEnd type="none" w="med" len="med"/>
                    </a:lnL>
                    <a:lnR w="12700" cap="flat" cmpd="sng" algn="ctr">
                      <a:solidFill>
                        <a:schemeClr val="accent5"/>
                      </a:solidFill>
                      <a:prstDash val="solid"/>
                      <a:round/>
                      <a:headEnd type="none" w="med" len="med"/>
                      <a:tailEnd type="none" w="med" len="med"/>
                    </a:lnR>
                    <a:lnT w="6350" cap="flat" cmpd="sng" algn="ctr">
                      <a:solidFill>
                        <a:srgbClr val="A89C86"/>
                      </a:solidFill>
                      <a:prstDash val="dot"/>
                      <a:round/>
                      <a:headEnd type="none" w="med" len="med"/>
                      <a:tailEnd type="none" w="med" len="med"/>
                    </a:lnT>
                    <a:lnB w="6350" cap="flat" cmpd="sng" algn="ctr">
                      <a:solidFill>
                        <a:srgbClr val="A89C86"/>
                      </a:solidFill>
                      <a:prstDash val="dot"/>
                      <a:round/>
                      <a:headEnd type="none" w="med" len="med"/>
                      <a:tailEnd type="none" w="med" len="med"/>
                    </a:lnB>
                  </a:tcPr>
                </a:tc>
                <a:extLst>
                  <a:ext uri="{0D108BD9-81ED-4DB2-BD59-A6C34878D82A}">
                    <a16:rowId xmlns:a16="http://schemas.microsoft.com/office/drawing/2014/main" val="2658473799"/>
                  </a:ext>
                </a:extLst>
              </a:tr>
              <a:tr h="1116000">
                <a:tc>
                  <a:txBody>
                    <a:bodyPr/>
                    <a:lstStyle/>
                    <a:p>
                      <a:pPr algn="l" fontAlgn="t"/>
                      <a:r>
                        <a:rPr lang="fr-FR" sz="1400" b="0" i="0" u="none" strike="noStrike" dirty="0">
                          <a:solidFill>
                            <a:srgbClr val="3F3F3F"/>
                          </a:solidFill>
                          <a:effectLst/>
                          <a:latin typeface="+mj-lt"/>
                        </a:rPr>
                        <a:t>Verbal : intonation, personnalisation </a:t>
                      </a:r>
                      <a:r>
                        <a:rPr lang="fr-FR" sz="1400" b="0" i="0" u="none" strike="noStrike" dirty="0" smtClean="0">
                          <a:solidFill>
                            <a:srgbClr val="3F3F3F"/>
                          </a:solidFill>
                          <a:effectLst/>
                          <a:latin typeface="+mj-lt"/>
                        </a:rPr>
                        <a:t/>
                      </a:r>
                      <a:br>
                        <a:rPr lang="fr-FR" sz="1400" b="0" i="0" u="none" strike="noStrike" dirty="0" smtClean="0">
                          <a:solidFill>
                            <a:srgbClr val="3F3F3F"/>
                          </a:solidFill>
                          <a:effectLst/>
                          <a:latin typeface="+mj-lt"/>
                        </a:rPr>
                      </a:br>
                      <a:r>
                        <a:rPr lang="fr-FR" sz="1400" b="0" i="0" u="none" strike="noStrike" dirty="0" smtClean="0">
                          <a:solidFill>
                            <a:srgbClr val="3F3F3F"/>
                          </a:solidFill>
                          <a:effectLst/>
                          <a:latin typeface="+mj-lt"/>
                        </a:rPr>
                        <a:t>de </a:t>
                      </a:r>
                      <a:r>
                        <a:rPr lang="fr-FR" sz="1400" b="0" i="0" u="none" strike="noStrike" dirty="0">
                          <a:solidFill>
                            <a:srgbClr val="3F3F3F"/>
                          </a:solidFill>
                          <a:effectLst/>
                          <a:latin typeface="+mj-lt"/>
                        </a:rPr>
                        <a:t>l’accueil</a:t>
                      </a:r>
                    </a:p>
                  </a:txBody>
                  <a:tcPr marL="36000" marR="36000" marT="36000" marB="36000" anchor="ctr">
                    <a:lnL w="12700" cap="flat" cmpd="sng" algn="ctr">
                      <a:solidFill>
                        <a:schemeClr val="accent5"/>
                      </a:solidFill>
                      <a:prstDash val="solid"/>
                      <a:round/>
                      <a:headEnd type="none" w="med" len="med"/>
                      <a:tailEnd type="none" w="med" len="med"/>
                    </a:lnL>
                    <a:lnR w="6350" cap="flat" cmpd="sng" algn="ctr">
                      <a:solidFill>
                        <a:srgbClr val="A89C86"/>
                      </a:solidFill>
                      <a:prstDash val="dot"/>
                      <a:round/>
                      <a:headEnd type="none" w="med" len="med"/>
                      <a:tailEnd type="none" w="med" len="med"/>
                    </a:lnR>
                    <a:lnT w="6350" cap="flat" cmpd="sng" algn="ctr">
                      <a:solidFill>
                        <a:srgbClr val="A89C86"/>
                      </a:solidFill>
                      <a:prstDash val="dot"/>
                      <a:round/>
                      <a:headEnd type="none" w="med" len="med"/>
                      <a:tailEnd type="none" w="med" len="med"/>
                    </a:lnT>
                    <a:lnB w="6350" cap="flat" cmpd="sng" algn="ctr">
                      <a:solidFill>
                        <a:srgbClr val="A89C86"/>
                      </a:solidFill>
                      <a:prstDash val="dot"/>
                      <a:round/>
                      <a:headEnd type="none" w="med" len="med"/>
                      <a:tailEnd type="none" w="med" len="med"/>
                    </a:lnB>
                  </a:tcPr>
                </a:tc>
                <a:tc>
                  <a:txBody>
                    <a:bodyPr/>
                    <a:lstStyle/>
                    <a:p>
                      <a:pPr algn="l" fontAlgn="t"/>
                      <a:endParaRPr lang="fr-FR" sz="1200" b="0" i="0" u="none" strike="noStrike" dirty="0">
                        <a:solidFill>
                          <a:srgbClr val="3F3F3F"/>
                        </a:solidFill>
                        <a:effectLst/>
                        <a:latin typeface="+mj-lt"/>
                      </a:endParaRPr>
                    </a:p>
                  </a:txBody>
                  <a:tcPr marL="36000" marR="36000" marT="36000" marB="36000" anchor="ctr">
                    <a:lnL w="6350" cap="flat" cmpd="sng" algn="ctr">
                      <a:solidFill>
                        <a:srgbClr val="A89C86"/>
                      </a:solidFill>
                      <a:prstDash val="dot"/>
                      <a:round/>
                      <a:headEnd type="none" w="med" len="med"/>
                      <a:tailEnd type="none" w="med" len="med"/>
                    </a:lnL>
                    <a:lnR w="12700" cap="flat" cmpd="sng" algn="ctr">
                      <a:solidFill>
                        <a:schemeClr val="accent5"/>
                      </a:solidFill>
                      <a:prstDash val="solid"/>
                      <a:round/>
                      <a:headEnd type="none" w="med" len="med"/>
                      <a:tailEnd type="none" w="med" len="med"/>
                    </a:lnR>
                    <a:lnT w="6350" cap="flat" cmpd="sng" algn="ctr">
                      <a:solidFill>
                        <a:srgbClr val="A89C86"/>
                      </a:solidFill>
                      <a:prstDash val="dot"/>
                      <a:round/>
                      <a:headEnd type="none" w="med" len="med"/>
                      <a:tailEnd type="none" w="med" len="med"/>
                    </a:lnT>
                    <a:lnB w="6350" cap="flat" cmpd="sng" algn="ctr">
                      <a:solidFill>
                        <a:srgbClr val="A89C86"/>
                      </a:solidFill>
                      <a:prstDash val="dot"/>
                      <a:round/>
                      <a:headEnd type="none" w="med" len="med"/>
                      <a:tailEnd type="none" w="med" len="med"/>
                    </a:lnB>
                  </a:tcPr>
                </a:tc>
                <a:extLst>
                  <a:ext uri="{0D108BD9-81ED-4DB2-BD59-A6C34878D82A}">
                    <a16:rowId xmlns:a16="http://schemas.microsoft.com/office/drawing/2014/main" val="3368942686"/>
                  </a:ext>
                </a:extLst>
              </a:tr>
              <a:tr h="1116000">
                <a:tc>
                  <a:txBody>
                    <a:bodyPr/>
                    <a:lstStyle/>
                    <a:p>
                      <a:pPr algn="l" fontAlgn="t"/>
                      <a:r>
                        <a:rPr lang="fr-FR" sz="1400" b="0" i="0" u="none" strike="noStrike" dirty="0">
                          <a:solidFill>
                            <a:srgbClr val="3F3F3F"/>
                          </a:solidFill>
                          <a:effectLst/>
                          <a:latin typeface="+mj-lt"/>
                        </a:rPr>
                        <a:t>Sincérité de l’intérêt porté au client </a:t>
                      </a:r>
                      <a:r>
                        <a:rPr lang="fr-FR" sz="1400" b="0" i="0" u="none" strike="noStrike" dirty="0" smtClean="0">
                          <a:solidFill>
                            <a:srgbClr val="3F3F3F"/>
                          </a:solidFill>
                          <a:effectLst/>
                          <a:latin typeface="+mj-lt"/>
                        </a:rPr>
                        <a:t/>
                      </a:r>
                      <a:br>
                        <a:rPr lang="fr-FR" sz="1400" b="0" i="0" u="none" strike="noStrike" dirty="0" smtClean="0">
                          <a:solidFill>
                            <a:srgbClr val="3F3F3F"/>
                          </a:solidFill>
                          <a:effectLst/>
                          <a:latin typeface="+mj-lt"/>
                        </a:rPr>
                      </a:br>
                      <a:r>
                        <a:rPr lang="fr-FR" sz="1400" b="0" i="0" u="none" strike="noStrike" dirty="0" smtClean="0">
                          <a:solidFill>
                            <a:srgbClr val="3F3F3F"/>
                          </a:solidFill>
                          <a:effectLst/>
                          <a:latin typeface="+mj-lt"/>
                        </a:rPr>
                        <a:t>au </a:t>
                      </a:r>
                      <a:r>
                        <a:rPr lang="fr-FR" sz="1400" b="0" i="0" u="none" strike="noStrike" dirty="0">
                          <a:solidFill>
                            <a:srgbClr val="3F3F3F"/>
                          </a:solidFill>
                          <a:effectLst/>
                          <a:latin typeface="+mj-lt"/>
                        </a:rPr>
                        <a:t>moment de l’accueil</a:t>
                      </a:r>
                    </a:p>
                  </a:txBody>
                  <a:tcPr marL="36000" marR="36000" marT="36000" marB="36000" anchor="ctr">
                    <a:lnL w="12700" cap="flat" cmpd="sng" algn="ctr">
                      <a:solidFill>
                        <a:schemeClr val="accent5"/>
                      </a:solidFill>
                      <a:prstDash val="solid"/>
                      <a:round/>
                      <a:headEnd type="none" w="med" len="med"/>
                      <a:tailEnd type="none" w="med" len="med"/>
                    </a:lnL>
                    <a:lnR w="6350" cap="flat" cmpd="sng" algn="ctr">
                      <a:solidFill>
                        <a:srgbClr val="A89C86"/>
                      </a:solidFill>
                      <a:prstDash val="dot"/>
                      <a:round/>
                      <a:headEnd type="none" w="med" len="med"/>
                      <a:tailEnd type="none" w="med" len="med"/>
                    </a:lnR>
                    <a:lnT w="6350" cap="flat" cmpd="sng" algn="ctr">
                      <a:solidFill>
                        <a:srgbClr val="A89C86"/>
                      </a:solidFill>
                      <a:prstDash val="dot"/>
                      <a:round/>
                      <a:headEnd type="none" w="med" len="med"/>
                      <a:tailEnd type="none" w="med" len="med"/>
                    </a:lnT>
                    <a:lnB w="6350" cap="flat" cmpd="sng" algn="ctr">
                      <a:solidFill>
                        <a:srgbClr val="A89C86"/>
                      </a:solidFill>
                      <a:prstDash val="dot"/>
                      <a:round/>
                      <a:headEnd type="none" w="med" len="med"/>
                      <a:tailEnd type="none" w="med" len="med"/>
                    </a:lnB>
                  </a:tcPr>
                </a:tc>
                <a:tc>
                  <a:txBody>
                    <a:bodyPr/>
                    <a:lstStyle/>
                    <a:p>
                      <a:pPr algn="l" fontAlgn="t"/>
                      <a:endParaRPr lang="fr-FR" sz="1200" b="0" i="0" u="none" strike="noStrike" dirty="0">
                        <a:solidFill>
                          <a:srgbClr val="3F3F3F"/>
                        </a:solidFill>
                        <a:effectLst/>
                        <a:latin typeface="+mj-lt"/>
                      </a:endParaRPr>
                    </a:p>
                  </a:txBody>
                  <a:tcPr marL="36000" marR="36000" marT="36000" marB="36000" anchor="ctr">
                    <a:lnL w="6350" cap="flat" cmpd="sng" algn="ctr">
                      <a:solidFill>
                        <a:srgbClr val="A89C86"/>
                      </a:solidFill>
                      <a:prstDash val="dot"/>
                      <a:round/>
                      <a:headEnd type="none" w="med" len="med"/>
                      <a:tailEnd type="none" w="med" len="med"/>
                    </a:lnL>
                    <a:lnR w="12700" cap="flat" cmpd="sng" algn="ctr">
                      <a:solidFill>
                        <a:schemeClr val="accent5"/>
                      </a:solidFill>
                      <a:prstDash val="solid"/>
                      <a:round/>
                      <a:headEnd type="none" w="med" len="med"/>
                      <a:tailEnd type="none" w="med" len="med"/>
                    </a:lnR>
                    <a:lnT w="6350" cap="flat" cmpd="sng" algn="ctr">
                      <a:solidFill>
                        <a:srgbClr val="A89C86"/>
                      </a:solidFill>
                      <a:prstDash val="dot"/>
                      <a:round/>
                      <a:headEnd type="none" w="med" len="med"/>
                      <a:tailEnd type="none" w="med" len="med"/>
                    </a:lnT>
                    <a:lnB w="6350" cap="flat" cmpd="sng" algn="ctr">
                      <a:solidFill>
                        <a:srgbClr val="A89C86"/>
                      </a:solidFill>
                      <a:prstDash val="dot"/>
                      <a:round/>
                      <a:headEnd type="none" w="med" len="med"/>
                      <a:tailEnd type="none" w="med" len="med"/>
                    </a:lnB>
                  </a:tcPr>
                </a:tc>
                <a:extLst>
                  <a:ext uri="{0D108BD9-81ED-4DB2-BD59-A6C34878D82A}">
                    <a16:rowId xmlns:a16="http://schemas.microsoft.com/office/drawing/2014/main" val="208896984"/>
                  </a:ext>
                </a:extLst>
              </a:tr>
              <a:tr h="1116000">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fr-FR" sz="1400" b="0" i="0" u="none" strike="noStrike" dirty="0">
                          <a:solidFill>
                            <a:srgbClr val="3F3F3F"/>
                          </a:solidFill>
                          <a:effectLst/>
                          <a:latin typeface="+mj-lt"/>
                        </a:rPr>
                        <a:t>Attention particulière portée au client</a:t>
                      </a:r>
                    </a:p>
                  </a:txBody>
                  <a:tcPr marL="36000" marR="36000" marT="36000" marB="36000" anchor="ctr">
                    <a:lnL w="12700" cap="flat" cmpd="sng" algn="ctr">
                      <a:solidFill>
                        <a:schemeClr val="accent5"/>
                      </a:solidFill>
                      <a:prstDash val="solid"/>
                      <a:round/>
                      <a:headEnd type="none" w="med" len="med"/>
                      <a:tailEnd type="none" w="med" len="med"/>
                    </a:lnL>
                    <a:lnR w="6350" cap="flat" cmpd="sng" algn="ctr">
                      <a:solidFill>
                        <a:srgbClr val="A89C86"/>
                      </a:solidFill>
                      <a:prstDash val="dot"/>
                      <a:round/>
                      <a:headEnd type="none" w="med" len="med"/>
                      <a:tailEnd type="none" w="med" len="med"/>
                    </a:lnR>
                    <a:lnT w="6350" cap="flat" cmpd="sng" algn="ctr">
                      <a:solidFill>
                        <a:srgbClr val="A89C86"/>
                      </a:solidFill>
                      <a:prstDash val="dot"/>
                      <a:round/>
                      <a:headEnd type="none" w="med" len="med"/>
                      <a:tailEnd type="none" w="med" len="med"/>
                    </a:lnT>
                    <a:lnB w="12700" cap="flat" cmpd="sng" algn="ctr">
                      <a:solidFill>
                        <a:schemeClr val="accent5"/>
                      </a:solidFill>
                      <a:prstDash val="solid"/>
                      <a:round/>
                      <a:headEnd type="none" w="med" len="med"/>
                      <a:tailEnd type="none" w="med" len="med"/>
                    </a:lnB>
                  </a:tcPr>
                </a:tc>
                <a:tc>
                  <a:txBody>
                    <a:bodyPr/>
                    <a:lstStyle/>
                    <a:p>
                      <a:pPr algn="l" fontAlgn="t"/>
                      <a:endParaRPr lang="fr-FR" sz="1200" b="0" i="0" u="none" strike="noStrike" dirty="0">
                        <a:solidFill>
                          <a:srgbClr val="3F3F3F"/>
                        </a:solidFill>
                        <a:effectLst/>
                        <a:latin typeface="+mj-lt"/>
                      </a:endParaRPr>
                    </a:p>
                  </a:txBody>
                  <a:tcPr marL="36000" marR="36000" marT="36000" marB="36000" anchor="ctr">
                    <a:lnL w="6350" cap="flat" cmpd="sng" algn="ctr">
                      <a:solidFill>
                        <a:srgbClr val="A89C86"/>
                      </a:solidFill>
                      <a:prstDash val="dot"/>
                      <a:round/>
                      <a:headEnd type="none" w="med" len="med"/>
                      <a:tailEnd type="none" w="med" len="med"/>
                    </a:lnL>
                    <a:lnR w="12700" cap="flat" cmpd="sng" algn="ctr">
                      <a:solidFill>
                        <a:schemeClr val="accent5"/>
                      </a:solidFill>
                      <a:prstDash val="solid"/>
                      <a:round/>
                      <a:headEnd type="none" w="med" len="med"/>
                      <a:tailEnd type="none" w="med" len="med"/>
                    </a:lnR>
                    <a:lnT w="6350" cap="flat" cmpd="sng" algn="ctr">
                      <a:solidFill>
                        <a:srgbClr val="A89C86"/>
                      </a:solidFill>
                      <a:prstDash val="dot"/>
                      <a:round/>
                      <a:headEnd type="none" w="med" len="med"/>
                      <a:tailEnd type="none" w="med" len="med"/>
                    </a:lnT>
                    <a:lnB w="12700" cap="flat" cmpd="sng" algn="ctr">
                      <a:solidFill>
                        <a:schemeClr val="accent5"/>
                      </a:solidFill>
                      <a:prstDash val="solid"/>
                      <a:round/>
                      <a:headEnd type="none" w="med" len="med"/>
                      <a:tailEnd type="none" w="med" len="med"/>
                    </a:lnB>
                  </a:tcPr>
                </a:tc>
                <a:extLst>
                  <a:ext uri="{0D108BD9-81ED-4DB2-BD59-A6C34878D82A}">
                    <a16:rowId xmlns:a16="http://schemas.microsoft.com/office/drawing/2014/main" val="2389948179"/>
                  </a:ext>
                </a:extLst>
              </a:tr>
            </a:tbl>
          </a:graphicData>
        </a:graphic>
      </p:graphicFrame>
      <p:sp>
        <p:nvSpPr>
          <p:cNvPr id="7" name="Rectangle 6"/>
          <p:cNvSpPr/>
          <p:nvPr/>
        </p:nvSpPr>
        <p:spPr>
          <a:xfrm rot="514535">
            <a:off x="10224374" y="1177916"/>
            <a:ext cx="1747230" cy="386864"/>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dirty="0" smtClean="0"/>
              <a:t>A imprimer</a:t>
            </a:r>
            <a:endParaRPr lang="fr-FR" sz="2000" dirty="0"/>
          </a:p>
        </p:txBody>
      </p:sp>
    </p:spTree>
    <p:extLst>
      <p:ext uri="{BB962C8B-B14F-4D97-AF65-F5344CB8AC3E}">
        <p14:creationId xmlns:p14="http://schemas.microsoft.com/office/powerpoint/2010/main" val="19501312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lstStyle/>
          <a:p>
            <a:r>
              <a:rPr lang="fr-FR" dirty="0" smtClean="0"/>
              <a:t>Visualisez la proposition de film corrigé avec de bonnes et mauvaises pratiques mises en avant</a:t>
            </a:r>
            <a:endParaRPr lang="fr-FR" dirty="0"/>
          </a:p>
        </p:txBody>
      </p:sp>
      <p:sp>
        <p:nvSpPr>
          <p:cNvPr id="4" name="Espace réservé du texte 3"/>
          <p:cNvSpPr>
            <a:spLocks noGrp="1"/>
          </p:cNvSpPr>
          <p:nvPr>
            <p:ph type="body" sz="quarter" idx="14"/>
          </p:nvPr>
        </p:nvSpPr>
        <p:spPr/>
        <p:txBody>
          <a:bodyPr/>
          <a:lstStyle/>
          <a:p>
            <a:r>
              <a:rPr lang="fr-FR" dirty="0"/>
              <a:t>Construisons ensemble notre démarche </a:t>
            </a:r>
            <a:r>
              <a:rPr lang="fr-FR" dirty="0" smtClean="0"/>
              <a:t>qualité</a:t>
            </a:r>
            <a:endParaRPr lang="fr-FR" dirty="0"/>
          </a:p>
        </p:txBody>
      </p:sp>
      <p:pic>
        <p:nvPicPr>
          <p:cNvPr id="6" name="Image 5">
            <a:hlinkClick r:id="rId2"/>
          </p:cNvPr>
          <p:cNvPicPr>
            <a:picLocks noChangeAspect="1"/>
          </p:cNvPicPr>
          <p:nvPr/>
        </p:nvPicPr>
        <p:blipFill>
          <a:blip r:embed="rId3"/>
          <a:stretch>
            <a:fillRect/>
          </a:stretch>
        </p:blipFill>
        <p:spPr>
          <a:xfrm>
            <a:off x="1731566" y="1352368"/>
            <a:ext cx="8728869" cy="4896301"/>
          </a:xfrm>
          <a:prstGeom prst="rect">
            <a:avLst/>
          </a:prstGeom>
        </p:spPr>
      </p:pic>
      <p:pic>
        <p:nvPicPr>
          <p:cNvPr id="7" name="Picture 2" descr="Logo Youtube Play PNG transparents - StickPNG">
            <a:hlinkClick r:id="rId2"/>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584711" y="3440518"/>
            <a:ext cx="1022579" cy="72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08512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7"/>
          </p:nvPr>
        </p:nvSpPr>
        <p:spPr>
          <a:xfrm>
            <a:off x="695325" y="1676401"/>
            <a:ext cx="10980738" cy="4572268"/>
          </a:xfrm>
        </p:spPr>
        <p:txBody>
          <a:bodyPr/>
          <a:lstStyle/>
          <a:p>
            <a:pPr marL="0" indent="0" algn="ctr">
              <a:buNone/>
            </a:pPr>
            <a:r>
              <a:rPr lang="fr-FR" dirty="0"/>
              <a:t>Quelles sont nos bonnes pratiques </a:t>
            </a:r>
            <a:r>
              <a:rPr lang="fr-FR" dirty="0" smtClean="0"/>
              <a:t>d’accueil, de </a:t>
            </a:r>
            <a:r>
              <a:rPr lang="fr-FR" dirty="0"/>
              <a:t>gestion de l’attente ? </a:t>
            </a:r>
            <a:r>
              <a:rPr lang="fr-FR" dirty="0" smtClean="0"/>
              <a:t/>
            </a:r>
            <a:br>
              <a:rPr lang="fr-FR" dirty="0" smtClean="0"/>
            </a:br>
            <a:r>
              <a:rPr lang="fr-FR" dirty="0" smtClean="0"/>
              <a:t>Comment </a:t>
            </a:r>
            <a:r>
              <a:rPr lang="fr-FR" dirty="0"/>
              <a:t>mettre en œuvre les meilleures </a:t>
            </a:r>
            <a:r>
              <a:rPr lang="fr-FR" dirty="0" smtClean="0"/>
              <a:t>pratiques ? </a:t>
            </a:r>
            <a:br>
              <a:rPr lang="fr-FR" dirty="0" smtClean="0"/>
            </a:br>
            <a:r>
              <a:rPr lang="fr-FR" dirty="0" smtClean="0"/>
              <a:t>Comment éviter </a:t>
            </a:r>
            <a:r>
              <a:rPr lang="fr-FR" dirty="0"/>
              <a:t>les pratiques moins </a:t>
            </a:r>
            <a:r>
              <a:rPr lang="fr-FR" dirty="0" smtClean="0"/>
              <a:t>qualitatives ?</a:t>
            </a:r>
            <a:r>
              <a:rPr lang="fr-FR" dirty="0"/>
              <a:t> </a:t>
            </a:r>
          </a:p>
          <a:p>
            <a:pPr marL="0" indent="0" algn="ctr">
              <a:buNone/>
            </a:pPr>
            <a:endParaRPr lang="fr-FR" dirty="0"/>
          </a:p>
        </p:txBody>
      </p:sp>
      <p:sp>
        <p:nvSpPr>
          <p:cNvPr id="3" name="Espace réservé du texte 2"/>
          <p:cNvSpPr>
            <a:spLocks noGrp="1"/>
          </p:cNvSpPr>
          <p:nvPr>
            <p:ph type="body" sz="quarter" idx="12"/>
          </p:nvPr>
        </p:nvSpPr>
        <p:spPr/>
        <p:txBody>
          <a:bodyPr/>
          <a:lstStyle/>
          <a:p>
            <a:r>
              <a:rPr lang="fr-FR" dirty="0" smtClean="0"/>
              <a:t>Concrètement dans notre agence, que retenons-nous de cette situation ?</a:t>
            </a:r>
            <a:endParaRPr lang="fr-FR" dirty="0"/>
          </a:p>
        </p:txBody>
      </p:sp>
      <p:sp>
        <p:nvSpPr>
          <p:cNvPr id="4" name="Espace réservé du texte 3"/>
          <p:cNvSpPr>
            <a:spLocks noGrp="1"/>
          </p:cNvSpPr>
          <p:nvPr>
            <p:ph type="body" sz="quarter" idx="14"/>
          </p:nvPr>
        </p:nvSpPr>
        <p:spPr/>
        <p:txBody>
          <a:bodyPr/>
          <a:lstStyle/>
          <a:p>
            <a:r>
              <a:rPr lang="fr-FR" dirty="0"/>
              <a:t>Construisons ensemble notre démarche </a:t>
            </a:r>
            <a:r>
              <a:rPr lang="fr-FR" dirty="0" smtClean="0"/>
              <a:t>qualité</a:t>
            </a:r>
            <a:endParaRPr lang="fr-FR" dirty="0"/>
          </a:p>
        </p:txBody>
      </p:sp>
      <p:grpSp>
        <p:nvGrpSpPr>
          <p:cNvPr id="6" name="Groupe 5"/>
          <p:cNvGrpSpPr/>
          <p:nvPr/>
        </p:nvGrpSpPr>
        <p:grpSpPr>
          <a:xfrm rot="152488">
            <a:off x="2319097" y="3481811"/>
            <a:ext cx="1650715" cy="1774254"/>
            <a:chOff x="861883" y="2684953"/>
            <a:chExt cx="2232000" cy="2218175"/>
          </a:xfrm>
        </p:grpSpPr>
        <p:grpSp>
          <p:nvGrpSpPr>
            <p:cNvPr id="7" name="Groupe 6"/>
            <p:cNvGrpSpPr/>
            <p:nvPr/>
          </p:nvGrpSpPr>
          <p:grpSpPr>
            <a:xfrm>
              <a:off x="861883" y="2809030"/>
              <a:ext cx="2232000" cy="2094098"/>
              <a:chOff x="861883" y="2809030"/>
              <a:chExt cx="2232000" cy="2094098"/>
            </a:xfrm>
          </p:grpSpPr>
          <p:sp>
            <p:nvSpPr>
              <p:cNvPr id="9" name="Rectangle 8"/>
              <p:cNvSpPr/>
              <p:nvPr/>
            </p:nvSpPr>
            <p:spPr>
              <a:xfrm>
                <a:off x="861883" y="2809030"/>
                <a:ext cx="2232000" cy="1701142"/>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llipse 9"/>
              <p:cNvSpPr/>
              <p:nvPr/>
            </p:nvSpPr>
            <p:spPr>
              <a:xfrm>
                <a:off x="999942" y="2902414"/>
                <a:ext cx="108000" cy="10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llipse 10"/>
              <p:cNvSpPr/>
              <p:nvPr/>
            </p:nvSpPr>
            <p:spPr>
              <a:xfrm>
                <a:off x="999942" y="3139003"/>
                <a:ext cx="108000" cy="10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llipse 11"/>
              <p:cNvSpPr/>
              <p:nvPr/>
            </p:nvSpPr>
            <p:spPr>
              <a:xfrm>
                <a:off x="999942" y="3375592"/>
                <a:ext cx="108000" cy="10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Ellipse 12"/>
              <p:cNvSpPr/>
              <p:nvPr/>
            </p:nvSpPr>
            <p:spPr>
              <a:xfrm>
                <a:off x="999942" y="3612181"/>
                <a:ext cx="108000" cy="10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Ellipse 13"/>
              <p:cNvSpPr/>
              <p:nvPr/>
            </p:nvSpPr>
            <p:spPr>
              <a:xfrm>
                <a:off x="999942" y="3848770"/>
                <a:ext cx="108000" cy="10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llipse 14"/>
              <p:cNvSpPr/>
              <p:nvPr/>
            </p:nvSpPr>
            <p:spPr>
              <a:xfrm>
                <a:off x="999942" y="4085359"/>
                <a:ext cx="108000" cy="10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Ellipse 15"/>
              <p:cNvSpPr/>
              <p:nvPr/>
            </p:nvSpPr>
            <p:spPr>
              <a:xfrm>
                <a:off x="999942" y="4321948"/>
                <a:ext cx="108000" cy="10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llipse 16"/>
              <p:cNvSpPr/>
              <p:nvPr/>
            </p:nvSpPr>
            <p:spPr>
              <a:xfrm>
                <a:off x="999942" y="4558537"/>
                <a:ext cx="108000" cy="10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Ellipse 17"/>
              <p:cNvSpPr/>
              <p:nvPr/>
            </p:nvSpPr>
            <p:spPr>
              <a:xfrm>
                <a:off x="999942" y="4795128"/>
                <a:ext cx="108000" cy="10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8" name="Rectangle 127"/>
            <p:cNvSpPr/>
            <p:nvPr/>
          </p:nvSpPr>
          <p:spPr>
            <a:xfrm>
              <a:off x="1205534" y="2684953"/>
              <a:ext cx="912508" cy="255493"/>
            </a:xfrm>
            <a:custGeom>
              <a:avLst/>
              <a:gdLst>
                <a:gd name="connsiteX0" fmla="*/ 0 w 899808"/>
                <a:gd name="connsiteY0" fmla="*/ 0 h 217393"/>
                <a:gd name="connsiteX1" fmla="*/ 899808 w 899808"/>
                <a:gd name="connsiteY1" fmla="*/ 0 h 217393"/>
                <a:gd name="connsiteX2" fmla="*/ 899808 w 899808"/>
                <a:gd name="connsiteY2" fmla="*/ 217393 h 217393"/>
                <a:gd name="connsiteX3" fmla="*/ 0 w 899808"/>
                <a:gd name="connsiteY3" fmla="*/ 217393 h 217393"/>
                <a:gd name="connsiteX4" fmla="*/ 0 w 899808"/>
                <a:gd name="connsiteY4" fmla="*/ 0 h 217393"/>
                <a:gd name="connsiteX0" fmla="*/ 12700 w 912508"/>
                <a:gd name="connsiteY0" fmla="*/ 0 h 242793"/>
                <a:gd name="connsiteX1" fmla="*/ 912508 w 912508"/>
                <a:gd name="connsiteY1" fmla="*/ 0 h 242793"/>
                <a:gd name="connsiteX2" fmla="*/ 912508 w 912508"/>
                <a:gd name="connsiteY2" fmla="*/ 217393 h 242793"/>
                <a:gd name="connsiteX3" fmla="*/ 0 w 912508"/>
                <a:gd name="connsiteY3" fmla="*/ 242793 h 242793"/>
                <a:gd name="connsiteX4" fmla="*/ 12700 w 912508"/>
                <a:gd name="connsiteY4" fmla="*/ 0 h 242793"/>
                <a:gd name="connsiteX0" fmla="*/ 12700 w 912508"/>
                <a:gd name="connsiteY0" fmla="*/ 12700 h 255493"/>
                <a:gd name="connsiteX1" fmla="*/ 906158 w 912508"/>
                <a:gd name="connsiteY1" fmla="*/ 0 h 255493"/>
                <a:gd name="connsiteX2" fmla="*/ 912508 w 912508"/>
                <a:gd name="connsiteY2" fmla="*/ 230093 h 255493"/>
                <a:gd name="connsiteX3" fmla="*/ 0 w 912508"/>
                <a:gd name="connsiteY3" fmla="*/ 255493 h 255493"/>
                <a:gd name="connsiteX4" fmla="*/ 12700 w 912508"/>
                <a:gd name="connsiteY4" fmla="*/ 12700 h 255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508" h="255493">
                  <a:moveTo>
                    <a:pt x="12700" y="12700"/>
                  </a:moveTo>
                  <a:lnTo>
                    <a:pt x="906158" y="0"/>
                  </a:lnTo>
                  <a:lnTo>
                    <a:pt x="912508" y="230093"/>
                  </a:lnTo>
                  <a:lnTo>
                    <a:pt x="0" y="255493"/>
                  </a:lnTo>
                  <a:lnTo>
                    <a:pt x="12700" y="12700"/>
                  </a:lnTo>
                  <a:close/>
                </a:path>
              </a:pathLst>
            </a:custGeom>
            <a:solidFill>
              <a:srgbClr val="CBC4B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19" name="Groupe 18"/>
          <p:cNvGrpSpPr/>
          <p:nvPr/>
        </p:nvGrpSpPr>
        <p:grpSpPr>
          <a:xfrm>
            <a:off x="4425331" y="3346546"/>
            <a:ext cx="1650715" cy="2116404"/>
            <a:chOff x="3712866" y="2515912"/>
            <a:chExt cx="2232000" cy="2645932"/>
          </a:xfrm>
        </p:grpSpPr>
        <p:sp>
          <p:nvSpPr>
            <p:cNvPr id="20" name="Carré corné 19"/>
            <p:cNvSpPr/>
            <p:nvPr/>
          </p:nvSpPr>
          <p:spPr>
            <a:xfrm rot="21448335" flipH="1">
              <a:off x="3712866" y="2641844"/>
              <a:ext cx="2232000" cy="2520000"/>
            </a:xfrm>
            <a:prstGeom prst="foldedCorner">
              <a:avLst>
                <a:gd name="adj" fmla="val 14367"/>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p:cNvSpPr/>
            <p:nvPr/>
          </p:nvSpPr>
          <p:spPr>
            <a:xfrm>
              <a:off x="4543263" y="2515912"/>
              <a:ext cx="1079462" cy="218150"/>
            </a:xfrm>
            <a:prstGeom prst="rect">
              <a:avLst/>
            </a:prstGeom>
            <a:solidFill>
              <a:srgbClr val="CBC4B6">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grpSp>
        <p:nvGrpSpPr>
          <p:cNvPr id="22" name="Groupe 21"/>
          <p:cNvGrpSpPr/>
          <p:nvPr/>
        </p:nvGrpSpPr>
        <p:grpSpPr>
          <a:xfrm>
            <a:off x="6439729" y="3240275"/>
            <a:ext cx="1650715" cy="1900744"/>
            <a:chOff x="6436616" y="2383052"/>
            <a:chExt cx="2232000" cy="2376313"/>
          </a:xfrm>
        </p:grpSpPr>
        <p:sp>
          <p:nvSpPr>
            <p:cNvPr id="23" name="Rectangle 22"/>
            <p:cNvSpPr/>
            <p:nvPr/>
          </p:nvSpPr>
          <p:spPr>
            <a:xfrm>
              <a:off x="6436616" y="2527365"/>
              <a:ext cx="2232000" cy="2232000"/>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p:cNvSpPr/>
            <p:nvPr/>
          </p:nvSpPr>
          <p:spPr>
            <a:xfrm>
              <a:off x="6546220" y="2593851"/>
              <a:ext cx="108000" cy="10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p:cNvSpPr/>
            <p:nvPr/>
          </p:nvSpPr>
          <p:spPr>
            <a:xfrm>
              <a:off x="6546220" y="2793592"/>
              <a:ext cx="108000" cy="10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p:cNvSpPr/>
            <p:nvPr/>
          </p:nvSpPr>
          <p:spPr>
            <a:xfrm>
              <a:off x="6546220" y="2993333"/>
              <a:ext cx="108000" cy="10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p:cNvSpPr/>
            <p:nvPr/>
          </p:nvSpPr>
          <p:spPr>
            <a:xfrm>
              <a:off x="6546220" y="3193074"/>
              <a:ext cx="108000" cy="10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27"/>
            <p:cNvSpPr/>
            <p:nvPr/>
          </p:nvSpPr>
          <p:spPr>
            <a:xfrm>
              <a:off x="6546220" y="3392815"/>
              <a:ext cx="108000" cy="10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Rectangle 28"/>
            <p:cNvSpPr/>
            <p:nvPr/>
          </p:nvSpPr>
          <p:spPr>
            <a:xfrm>
              <a:off x="6546220" y="3592556"/>
              <a:ext cx="108000" cy="10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Rectangle 29"/>
            <p:cNvSpPr/>
            <p:nvPr/>
          </p:nvSpPr>
          <p:spPr>
            <a:xfrm>
              <a:off x="6546220" y="3792297"/>
              <a:ext cx="108000" cy="10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Rectangle 30"/>
            <p:cNvSpPr/>
            <p:nvPr/>
          </p:nvSpPr>
          <p:spPr>
            <a:xfrm>
              <a:off x="6546220" y="3992038"/>
              <a:ext cx="108000" cy="10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Rectangle 31"/>
            <p:cNvSpPr/>
            <p:nvPr/>
          </p:nvSpPr>
          <p:spPr>
            <a:xfrm>
              <a:off x="6546220" y="4191779"/>
              <a:ext cx="108000" cy="10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Rectangle 32"/>
            <p:cNvSpPr/>
            <p:nvPr/>
          </p:nvSpPr>
          <p:spPr>
            <a:xfrm>
              <a:off x="6546220" y="4391520"/>
              <a:ext cx="108000" cy="10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p:cNvSpPr/>
            <p:nvPr/>
          </p:nvSpPr>
          <p:spPr>
            <a:xfrm>
              <a:off x="6546220" y="4591265"/>
              <a:ext cx="108000" cy="10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Rectangle 34"/>
            <p:cNvSpPr/>
            <p:nvPr/>
          </p:nvSpPr>
          <p:spPr>
            <a:xfrm>
              <a:off x="7216871" y="2383052"/>
              <a:ext cx="899808" cy="358821"/>
            </a:xfrm>
            <a:prstGeom prst="rect">
              <a:avLst/>
            </a:prstGeom>
            <a:solidFill>
              <a:schemeClr val="accent5">
                <a:lumMod val="60000"/>
                <a:lumOff val="4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36" name="Groupe 35"/>
          <p:cNvGrpSpPr/>
          <p:nvPr/>
        </p:nvGrpSpPr>
        <p:grpSpPr>
          <a:xfrm rot="519097">
            <a:off x="8295181" y="3188237"/>
            <a:ext cx="1768360" cy="1191750"/>
            <a:chOff x="8957112" y="2280669"/>
            <a:chExt cx="2391072" cy="1489928"/>
          </a:xfrm>
        </p:grpSpPr>
        <p:grpSp>
          <p:nvGrpSpPr>
            <p:cNvPr id="37" name="Groupe 36"/>
            <p:cNvGrpSpPr/>
            <p:nvPr/>
          </p:nvGrpSpPr>
          <p:grpSpPr>
            <a:xfrm>
              <a:off x="9201751" y="2280669"/>
              <a:ext cx="2146433" cy="1489928"/>
              <a:chOff x="9201752" y="2280669"/>
              <a:chExt cx="2146433" cy="1489928"/>
            </a:xfrm>
          </p:grpSpPr>
          <p:sp>
            <p:nvSpPr>
              <p:cNvPr id="39" name="Rectangle 38"/>
              <p:cNvSpPr/>
              <p:nvPr/>
            </p:nvSpPr>
            <p:spPr>
              <a:xfrm>
                <a:off x="9201752" y="2280669"/>
                <a:ext cx="2146433" cy="1489928"/>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40" name="Groupe 39"/>
              <p:cNvGrpSpPr/>
              <p:nvPr/>
            </p:nvGrpSpPr>
            <p:grpSpPr>
              <a:xfrm>
                <a:off x="9711279" y="2401456"/>
                <a:ext cx="1519534" cy="108000"/>
                <a:chOff x="9711279" y="2822639"/>
                <a:chExt cx="1519534" cy="108000"/>
              </a:xfrm>
            </p:grpSpPr>
            <p:sp>
              <p:nvSpPr>
                <p:cNvPr id="41" name="Rectangle 40"/>
                <p:cNvSpPr/>
                <p:nvPr/>
              </p:nvSpPr>
              <p:spPr>
                <a:xfrm rot="16200000">
                  <a:off x="9711279" y="2822639"/>
                  <a:ext cx="108000" cy="10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 name="Rectangle 41"/>
                <p:cNvSpPr/>
                <p:nvPr/>
              </p:nvSpPr>
              <p:spPr>
                <a:xfrm rot="16200000">
                  <a:off x="10417047" y="2822639"/>
                  <a:ext cx="108000" cy="10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 name="Rectangle 42"/>
                <p:cNvSpPr/>
                <p:nvPr/>
              </p:nvSpPr>
              <p:spPr>
                <a:xfrm rot="16200000">
                  <a:off x="10652303" y="2822639"/>
                  <a:ext cx="108000" cy="10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 name="Rectangle 43"/>
                <p:cNvSpPr/>
                <p:nvPr/>
              </p:nvSpPr>
              <p:spPr>
                <a:xfrm rot="16200000">
                  <a:off x="10887559" y="2822639"/>
                  <a:ext cx="108000" cy="10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 name="Rectangle 44"/>
                <p:cNvSpPr/>
                <p:nvPr/>
              </p:nvSpPr>
              <p:spPr>
                <a:xfrm rot="16200000">
                  <a:off x="11122813" y="2822639"/>
                  <a:ext cx="108000" cy="10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 name="Rectangle 45"/>
                <p:cNvSpPr/>
                <p:nvPr/>
              </p:nvSpPr>
              <p:spPr>
                <a:xfrm rot="16200000">
                  <a:off x="10181791" y="2822639"/>
                  <a:ext cx="108000" cy="10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 name="Rectangle 46"/>
                <p:cNvSpPr/>
                <p:nvPr/>
              </p:nvSpPr>
              <p:spPr>
                <a:xfrm rot="16200000">
                  <a:off x="9946535" y="2822639"/>
                  <a:ext cx="108000" cy="10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sp>
          <p:nvSpPr>
            <p:cNvPr id="38" name="Rectangle 111"/>
            <p:cNvSpPr/>
            <p:nvPr/>
          </p:nvSpPr>
          <p:spPr>
            <a:xfrm rot="19578938">
              <a:off x="8957112" y="2282725"/>
              <a:ext cx="868472" cy="247774"/>
            </a:xfrm>
            <a:custGeom>
              <a:avLst/>
              <a:gdLst>
                <a:gd name="connsiteX0" fmla="*/ 0 w 868472"/>
                <a:gd name="connsiteY0" fmla="*/ 0 h 247774"/>
                <a:gd name="connsiteX1" fmla="*/ 868472 w 868472"/>
                <a:gd name="connsiteY1" fmla="*/ 0 h 247774"/>
                <a:gd name="connsiteX2" fmla="*/ 868472 w 868472"/>
                <a:gd name="connsiteY2" fmla="*/ 247774 h 247774"/>
                <a:gd name="connsiteX3" fmla="*/ 0 w 868472"/>
                <a:gd name="connsiteY3" fmla="*/ 247774 h 247774"/>
                <a:gd name="connsiteX4" fmla="*/ 0 w 868472"/>
                <a:gd name="connsiteY4" fmla="*/ 0 h 247774"/>
                <a:gd name="connsiteX0" fmla="*/ 0 w 868472"/>
                <a:gd name="connsiteY0" fmla="*/ 0 h 247774"/>
                <a:gd name="connsiteX1" fmla="*/ 857799 w 868472"/>
                <a:gd name="connsiteY1" fmla="*/ 50723 h 247774"/>
                <a:gd name="connsiteX2" fmla="*/ 868472 w 868472"/>
                <a:gd name="connsiteY2" fmla="*/ 247774 h 247774"/>
                <a:gd name="connsiteX3" fmla="*/ 0 w 868472"/>
                <a:gd name="connsiteY3" fmla="*/ 247774 h 247774"/>
                <a:gd name="connsiteX4" fmla="*/ 0 w 868472"/>
                <a:gd name="connsiteY4" fmla="*/ 0 h 247774"/>
                <a:gd name="connsiteX0" fmla="*/ 0 w 868472"/>
                <a:gd name="connsiteY0" fmla="*/ 0 h 247774"/>
                <a:gd name="connsiteX1" fmla="*/ 857799 w 868472"/>
                <a:gd name="connsiteY1" fmla="*/ 50723 h 247774"/>
                <a:gd name="connsiteX2" fmla="*/ 868472 w 868472"/>
                <a:gd name="connsiteY2" fmla="*/ 247774 h 247774"/>
                <a:gd name="connsiteX3" fmla="*/ 29362 w 868472"/>
                <a:gd name="connsiteY3" fmla="*/ 221075 h 247774"/>
                <a:gd name="connsiteX4" fmla="*/ 0 w 868472"/>
                <a:gd name="connsiteY4" fmla="*/ 0 h 247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8472" h="247774">
                  <a:moveTo>
                    <a:pt x="0" y="0"/>
                  </a:moveTo>
                  <a:lnTo>
                    <a:pt x="857799" y="50723"/>
                  </a:lnTo>
                  <a:lnTo>
                    <a:pt x="868472" y="247774"/>
                  </a:lnTo>
                  <a:lnTo>
                    <a:pt x="29362" y="221075"/>
                  </a:lnTo>
                  <a:lnTo>
                    <a:pt x="0" y="0"/>
                  </a:lnTo>
                  <a:close/>
                </a:path>
              </a:pathLst>
            </a:cu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48" name="Carré corné 47"/>
          <p:cNvSpPr/>
          <p:nvPr/>
        </p:nvSpPr>
        <p:spPr>
          <a:xfrm rot="187014">
            <a:off x="8373578" y="4676810"/>
            <a:ext cx="1587433" cy="862206"/>
          </a:xfrm>
          <a:prstGeom prst="foldedCorner">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88429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1"/>
          <p:cNvSpPr>
            <a:spLocks noGrp="1"/>
          </p:cNvSpPr>
          <p:nvPr>
            <p:ph type="body" sz="quarter" idx="13"/>
          </p:nvPr>
        </p:nvSpPr>
        <p:spPr>
          <a:xfrm>
            <a:off x="3716163" y="1779052"/>
            <a:ext cx="7620201" cy="4023689"/>
          </a:xfrm>
        </p:spPr>
        <p:txBody>
          <a:bodyPr/>
          <a:lstStyle/>
          <a:p>
            <a:pPr marL="0" indent="0">
              <a:buNone/>
            </a:pPr>
            <a:r>
              <a:rPr lang="fr-FR" sz="1400" i="1" dirty="0">
                <a:solidFill>
                  <a:schemeClr val="tx1">
                    <a:lumMod val="50000"/>
                    <a:lumOff val="50000"/>
                  </a:schemeClr>
                </a:solidFill>
              </a:rPr>
              <a:t>En </a:t>
            </a:r>
            <a:r>
              <a:rPr lang="fr-FR" sz="1400" i="1" dirty="0" smtClean="0">
                <a:solidFill>
                  <a:schemeClr val="tx1">
                    <a:lumMod val="50000"/>
                    <a:lumOff val="50000"/>
                  </a:schemeClr>
                </a:solidFill>
              </a:rPr>
              <a:t>entrée</a:t>
            </a:r>
          </a:p>
          <a:p>
            <a:pPr>
              <a:spcAft>
                <a:spcPts val="0"/>
              </a:spcAft>
            </a:pPr>
            <a:r>
              <a:rPr lang="fr-FR" dirty="0" smtClean="0"/>
              <a:t>Satisfaction et accueil client</a:t>
            </a:r>
          </a:p>
          <a:p>
            <a:pPr>
              <a:spcAft>
                <a:spcPts val="0"/>
              </a:spcAft>
            </a:pPr>
            <a:endParaRPr lang="fr-FR" i="1" dirty="0" smtClean="0"/>
          </a:p>
          <a:p>
            <a:pPr marL="0" indent="0">
              <a:buNone/>
            </a:pPr>
            <a:r>
              <a:rPr lang="fr-FR" sz="1400" i="1" dirty="0" smtClean="0">
                <a:solidFill>
                  <a:schemeClr val="tx1">
                    <a:lumMod val="50000"/>
                    <a:lumOff val="50000"/>
                  </a:schemeClr>
                </a:solidFill>
              </a:rPr>
              <a:t>Le plat du jour</a:t>
            </a:r>
          </a:p>
          <a:p>
            <a:pPr>
              <a:spcBef>
                <a:spcPts val="0"/>
              </a:spcBef>
              <a:buFont typeface="+mj-lt"/>
              <a:buAutoNum type="arabicPeriod" startAt="2"/>
            </a:pPr>
            <a:r>
              <a:rPr lang="fr-FR" dirty="0" smtClean="0"/>
              <a:t>Construisons </a:t>
            </a:r>
            <a:r>
              <a:rPr lang="fr-FR" dirty="0"/>
              <a:t>ensemble notre démarche </a:t>
            </a:r>
            <a:r>
              <a:rPr lang="fr-FR" dirty="0" smtClean="0"/>
              <a:t>qualité</a:t>
            </a:r>
          </a:p>
          <a:p>
            <a:pPr>
              <a:buAutoNum type="arabicPeriod" startAt="2"/>
            </a:pPr>
            <a:endParaRPr lang="fr-FR" i="1" dirty="0"/>
          </a:p>
          <a:p>
            <a:pPr marL="0" indent="0">
              <a:buNone/>
            </a:pPr>
            <a:r>
              <a:rPr lang="fr-FR" sz="1400" i="1" dirty="0" smtClean="0">
                <a:solidFill>
                  <a:schemeClr val="tx1">
                    <a:lumMod val="50000"/>
                    <a:lumOff val="50000"/>
                  </a:schemeClr>
                </a:solidFill>
              </a:rPr>
              <a:t>Un </a:t>
            </a:r>
            <a:r>
              <a:rPr lang="fr-FR" sz="1400" i="1" dirty="0">
                <a:solidFill>
                  <a:schemeClr val="tx1">
                    <a:lumMod val="50000"/>
                    <a:lumOff val="50000"/>
                  </a:schemeClr>
                </a:solidFill>
              </a:rPr>
              <a:t>café pour terminer le </a:t>
            </a:r>
            <a:r>
              <a:rPr lang="fr-FR" sz="1400" i="1" dirty="0" smtClean="0">
                <a:solidFill>
                  <a:schemeClr val="tx1">
                    <a:lumMod val="50000"/>
                    <a:lumOff val="50000"/>
                  </a:schemeClr>
                </a:solidFill>
              </a:rPr>
              <a:t>repas</a:t>
            </a:r>
          </a:p>
          <a:p>
            <a:pPr>
              <a:spcBef>
                <a:spcPts val="0"/>
              </a:spcBef>
              <a:buFont typeface="+mj-lt"/>
              <a:buAutoNum type="arabicPeriod" startAt="3"/>
            </a:pPr>
            <a:r>
              <a:rPr lang="fr-FR" b="1" dirty="0" smtClean="0"/>
              <a:t>Le </a:t>
            </a:r>
            <a:r>
              <a:rPr lang="fr-FR" b="1" dirty="0"/>
              <a:t>café, une nouvelle brique de l’accueil </a:t>
            </a:r>
          </a:p>
          <a:p>
            <a:pPr>
              <a:buAutoNum type="arabicPeriod" startAt="3"/>
            </a:pPr>
            <a:endParaRPr lang="fr-FR" dirty="0"/>
          </a:p>
        </p:txBody>
      </p:sp>
    </p:spTree>
    <p:extLst>
      <p:ext uri="{BB962C8B-B14F-4D97-AF65-F5344CB8AC3E}">
        <p14:creationId xmlns:p14="http://schemas.microsoft.com/office/powerpoint/2010/main" val="81576651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7"/>
          </p:nvPr>
        </p:nvSpPr>
        <p:spPr/>
        <p:txBody>
          <a:bodyPr/>
          <a:lstStyle/>
          <a:p>
            <a:r>
              <a:rPr lang="fr-FR" dirty="0" smtClean="0"/>
              <a:t>La mise à disposition de café dans nos agences s’inscrit dans </a:t>
            </a:r>
            <a:r>
              <a:rPr lang="fr-FR" dirty="0"/>
              <a:t>une </a:t>
            </a:r>
            <a:r>
              <a:rPr lang="fr-FR" b="1" dirty="0">
                <a:solidFill>
                  <a:schemeClr val="accent4">
                    <a:lumMod val="75000"/>
                  </a:schemeClr>
                </a:solidFill>
              </a:rPr>
              <a:t>démarche globale sur l’Excellence</a:t>
            </a:r>
            <a:r>
              <a:rPr lang="fr-FR" b="1" dirty="0"/>
              <a:t> en symétrie avec d’autres projets menés par toute l’entreprise  </a:t>
            </a:r>
            <a:r>
              <a:rPr lang="fr-FR" dirty="0" smtClean="0"/>
              <a:t>: </a:t>
            </a:r>
          </a:p>
          <a:p>
            <a:pPr lvl="1"/>
            <a:r>
              <a:rPr lang="fr-FR" dirty="0"/>
              <a:t>travaux sur l’excellence opérationnelle (satisfaction interne), </a:t>
            </a:r>
            <a:endParaRPr lang="fr-FR" dirty="0" smtClean="0"/>
          </a:p>
          <a:p>
            <a:pPr lvl="1"/>
            <a:r>
              <a:rPr lang="fr-FR" dirty="0" smtClean="0"/>
              <a:t>déploiement de la formation socle ateliers théâtre sur les marchés spécialisés, </a:t>
            </a:r>
          </a:p>
          <a:p>
            <a:pPr lvl="1"/>
            <a:r>
              <a:rPr lang="fr-FR" dirty="0" smtClean="0"/>
              <a:t>nouveau </a:t>
            </a:r>
            <a:r>
              <a:rPr lang="fr-FR" dirty="0"/>
              <a:t>parcours téléphonique </a:t>
            </a:r>
            <a:r>
              <a:rPr lang="fr-FR" dirty="0" smtClean="0"/>
              <a:t>sur les lignes </a:t>
            </a:r>
            <a:r>
              <a:rPr lang="fr-FR" dirty="0"/>
              <a:t>conseillers, </a:t>
            </a:r>
            <a:endParaRPr lang="fr-FR" dirty="0" smtClean="0"/>
          </a:p>
          <a:p>
            <a:pPr lvl="1"/>
            <a:r>
              <a:rPr lang="fr-FR" dirty="0" smtClean="0"/>
              <a:t>poursuite de la rénovation </a:t>
            </a:r>
            <a:r>
              <a:rPr lang="fr-FR" dirty="0"/>
              <a:t>de nos agences, </a:t>
            </a:r>
            <a:endParaRPr lang="fr-FR" dirty="0" smtClean="0"/>
          </a:p>
          <a:p>
            <a:pPr lvl="1"/>
            <a:r>
              <a:rPr lang="fr-FR" dirty="0" smtClean="0"/>
              <a:t>accompagnement </a:t>
            </a:r>
            <a:r>
              <a:rPr lang="fr-FR" dirty="0"/>
              <a:t>des clients lors des changements de conseiller, </a:t>
            </a:r>
            <a:endParaRPr lang="fr-FR" dirty="0" smtClean="0"/>
          </a:p>
          <a:p>
            <a:pPr lvl="1"/>
            <a:r>
              <a:rPr lang="fr-FR" dirty="0" smtClean="0"/>
              <a:t>réorganisation </a:t>
            </a:r>
            <a:r>
              <a:rPr lang="fr-FR" dirty="0"/>
              <a:t>de la Banque Digitale</a:t>
            </a:r>
            <a:r>
              <a:rPr lang="fr-FR" dirty="0" smtClean="0"/>
              <a:t>…</a:t>
            </a:r>
          </a:p>
          <a:p>
            <a:endParaRPr lang="fr-FR" dirty="0"/>
          </a:p>
          <a:p>
            <a:r>
              <a:rPr lang="fr-FR" dirty="0" smtClean="0"/>
              <a:t>Le café est donc une nouvelle brique de cette démarche dont l’objectif final vise à la </a:t>
            </a:r>
            <a:r>
              <a:rPr lang="fr-FR" b="1" dirty="0" smtClean="0">
                <a:solidFill>
                  <a:schemeClr val="accent4">
                    <a:lumMod val="75000"/>
                  </a:schemeClr>
                </a:solidFill>
              </a:rPr>
              <a:t>satisfaction de nos clients </a:t>
            </a:r>
            <a:r>
              <a:rPr lang="fr-FR" dirty="0" smtClean="0"/>
              <a:t>à travers le </a:t>
            </a:r>
            <a:r>
              <a:rPr lang="fr-FR" b="1" dirty="0" smtClean="0"/>
              <a:t>développement de notre culture de l’accueil</a:t>
            </a:r>
          </a:p>
          <a:p>
            <a:endParaRPr lang="fr-FR" b="1" dirty="0"/>
          </a:p>
          <a:p>
            <a:r>
              <a:rPr lang="fr-FR" b="1" dirty="0" smtClean="0"/>
              <a:t>Chaque agence va être équipée </a:t>
            </a:r>
            <a:r>
              <a:rPr lang="fr-FR" b="1" dirty="0" smtClean="0"/>
              <a:t>d’une </a:t>
            </a:r>
            <a:r>
              <a:rPr lang="fr-FR" b="1" dirty="0" smtClean="0"/>
              <a:t>machine à café d’ici la fin janvier 2022</a:t>
            </a:r>
            <a:endParaRPr lang="fr-FR" b="1" dirty="0"/>
          </a:p>
          <a:p>
            <a:endParaRPr lang="fr-FR" dirty="0" smtClean="0"/>
          </a:p>
          <a:p>
            <a:endParaRPr lang="fr-FR" dirty="0"/>
          </a:p>
        </p:txBody>
      </p:sp>
      <p:sp>
        <p:nvSpPr>
          <p:cNvPr id="3" name="Espace réservé du texte 2"/>
          <p:cNvSpPr>
            <a:spLocks noGrp="1"/>
          </p:cNvSpPr>
          <p:nvPr>
            <p:ph type="body" sz="quarter" idx="12"/>
          </p:nvPr>
        </p:nvSpPr>
        <p:spPr/>
        <p:txBody>
          <a:bodyPr/>
          <a:lstStyle/>
          <a:p>
            <a:r>
              <a:rPr lang="fr-FR" dirty="0" smtClean="0"/>
              <a:t>Le café, une nouvelle étape pour gagner en satisfaction clients</a:t>
            </a:r>
            <a:endParaRPr lang="fr-FR" dirty="0"/>
          </a:p>
        </p:txBody>
      </p:sp>
      <p:sp>
        <p:nvSpPr>
          <p:cNvPr id="4" name="Espace réservé du texte 3"/>
          <p:cNvSpPr>
            <a:spLocks noGrp="1"/>
          </p:cNvSpPr>
          <p:nvPr>
            <p:ph type="body" sz="quarter" idx="14"/>
          </p:nvPr>
        </p:nvSpPr>
        <p:spPr/>
        <p:txBody>
          <a:bodyPr/>
          <a:lstStyle/>
          <a:p>
            <a:r>
              <a:rPr lang="fr-FR" dirty="0"/>
              <a:t>Le café, une nouvelle brique de l’accueil </a:t>
            </a:r>
          </a:p>
        </p:txBody>
      </p:sp>
      <p:pic>
        <p:nvPicPr>
          <p:cNvPr id="7" name="Image 6"/>
          <p:cNvPicPr>
            <a:picLocks noChangeAspect="1"/>
          </p:cNvPicPr>
          <p:nvPr/>
        </p:nvPicPr>
        <p:blipFill rotWithShape="1">
          <a:blip r:embed="rId2"/>
          <a:srcRect l="39941"/>
          <a:stretch/>
        </p:blipFill>
        <p:spPr>
          <a:xfrm>
            <a:off x="10292803" y="4535581"/>
            <a:ext cx="1163439" cy="1547643"/>
          </a:xfrm>
          <a:prstGeom prst="rect">
            <a:avLst/>
          </a:prstGeom>
        </p:spPr>
      </p:pic>
      <p:grpSp>
        <p:nvGrpSpPr>
          <p:cNvPr id="8" name="Groupe 7"/>
          <p:cNvGrpSpPr/>
          <p:nvPr/>
        </p:nvGrpSpPr>
        <p:grpSpPr>
          <a:xfrm>
            <a:off x="8750353" y="4643675"/>
            <a:ext cx="1600427" cy="1604993"/>
            <a:chOff x="5599376" y="2509985"/>
            <a:chExt cx="2448222" cy="2455207"/>
          </a:xfrm>
        </p:grpSpPr>
        <p:pic>
          <p:nvPicPr>
            <p:cNvPr id="9" name="Image 8"/>
            <p:cNvPicPr>
              <a:picLocks noChangeAspect="1"/>
            </p:cNvPicPr>
            <p:nvPr/>
          </p:nvPicPr>
          <p:blipFill>
            <a:blip r:embed="rId3"/>
            <a:stretch>
              <a:fillRect/>
            </a:stretch>
          </p:blipFill>
          <p:spPr>
            <a:xfrm>
              <a:off x="5599376" y="2509985"/>
              <a:ext cx="2359533" cy="2341453"/>
            </a:xfrm>
            <a:prstGeom prst="rect">
              <a:avLst/>
            </a:prstGeom>
          </p:spPr>
        </p:pic>
        <p:sp>
          <p:nvSpPr>
            <p:cNvPr id="10" name="Rectangle 9"/>
            <p:cNvSpPr/>
            <p:nvPr/>
          </p:nvSpPr>
          <p:spPr>
            <a:xfrm>
              <a:off x="7150608" y="4133088"/>
              <a:ext cx="896990" cy="8321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79082757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7"/>
          </p:nvPr>
        </p:nvSpPr>
        <p:spPr/>
        <p:txBody>
          <a:bodyPr/>
          <a:lstStyle/>
          <a:p>
            <a:r>
              <a:rPr lang="fr-FR" dirty="0" smtClean="0"/>
              <a:t>3 moments peuvent être </a:t>
            </a:r>
            <a:r>
              <a:rPr lang="fr-FR" b="1" dirty="0" smtClean="0">
                <a:solidFill>
                  <a:srgbClr val="C00000"/>
                </a:solidFill>
              </a:rPr>
              <a:t>propices pour proposer un café </a:t>
            </a:r>
            <a:endParaRPr lang="fr-FR" dirty="0" smtClean="0"/>
          </a:p>
          <a:p>
            <a:pPr lvl="1"/>
            <a:r>
              <a:rPr lang="fr-FR" dirty="0" smtClean="0"/>
              <a:t>Lors de l’accueil client, lorsqu’il est invité à patienter dans l’espace attente</a:t>
            </a:r>
          </a:p>
          <a:p>
            <a:pPr lvl="1"/>
            <a:r>
              <a:rPr lang="fr-FR" dirty="0" smtClean="0"/>
              <a:t>Lors du rendez-vous, juste avant d’entrer dans le bureau ou salon de réception</a:t>
            </a:r>
          </a:p>
          <a:p>
            <a:pPr lvl="1"/>
            <a:r>
              <a:rPr lang="fr-FR" dirty="0" smtClean="0"/>
              <a:t>Il peut également servir à désamorcer une situation difficile</a:t>
            </a:r>
          </a:p>
          <a:p>
            <a:endParaRPr lang="fr-FR" dirty="0"/>
          </a:p>
          <a:p>
            <a:r>
              <a:rPr lang="fr-FR" dirty="0"/>
              <a:t>R</a:t>
            </a:r>
            <a:r>
              <a:rPr lang="fr-FR" dirty="0" smtClean="0"/>
              <a:t>etrouvez ci-dessous </a:t>
            </a:r>
            <a:r>
              <a:rPr lang="fr-FR" b="1" dirty="0" smtClean="0">
                <a:solidFill>
                  <a:srgbClr val="C00000"/>
                </a:solidFill>
              </a:rPr>
              <a:t>quelques </a:t>
            </a:r>
            <a:r>
              <a:rPr lang="fr-FR" b="1" dirty="0" err="1" smtClean="0">
                <a:solidFill>
                  <a:srgbClr val="C00000"/>
                </a:solidFill>
              </a:rPr>
              <a:t>verbatims</a:t>
            </a:r>
            <a:r>
              <a:rPr lang="fr-FR" b="1" dirty="0" smtClean="0">
                <a:solidFill>
                  <a:srgbClr val="C00000"/>
                </a:solidFill>
              </a:rPr>
              <a:t> que vous pouvez utiliser </a:t>
            </a:r>
          </a:p>
          <a:p>
            <a:pPr lvl="1"/>
            <a:r>
              <a:rPr lang="fr-FR" dirty="0" smtClean="0"/>
              <a:t>Lors de </a:t>
            </a:r>
            <a:r>
              <a:rPr lang="fr-FR" b="1" dirty="0" smtClean="0"/>
              <a:t>l’accueil client</a:t>
            </a:r>
          </a:p>
          <a:p>
            <a:pPr lvl="2"/>
            <a:endParaRPr lang="fr-FR" dirty="0" smtClean="0"/>
          </a:p>
          <a:p>
            <a:pPr lvl="2"/>
            <a:endParaRPr lang="fr-FR" dirty="0"/>
          </a:p>
          <a:p>
            <a:pPr lvl="2"/>
            <a:endParaRPr lang="fr-FR" dirty="0" smtClean="0"/>
          </a:p>
          <a:p>
            <a:pPr lvl="2"/>
            <a:endParaRPr lang="fr-FR" dirty="0"/>
          </a:p>
          <a:p>
            <a:pPr lvl="2"/>
            <a:endParaRPr lang="fr-FR" dirty="0" smtClean="0"/>
          </a:p>
          <a:p>
            <a:pPr lvl="1"/>
            <a:r>
              <a:rPr lang="fr-FR" dirty="0" smtClean="0"/>
              <a:t>Lors du </a:t>
            </a:r>
            <a:r>
              <a:rPr lang="fr-FR" b="1" dirty="0" smtClean="0"/>
              <a:t>service du café</a:t>
            </a:r>
          </a:p>
          <a:p>
            <a:pPr marL="927000" lvl="2" indent="0">
              <a:buNone/>
            </a:pPr>
            <a:endParaRPr lang="fr-FR" dirty="0"/>
          </a:p>
          <a:p>
            <a:pPr lvl="2"/>
            <a:endParaRPr lang="fr-FR" dirty="0"/>
          </a:p>
          <a:p>
            <a:pPr lvl="1"/>
            <a:endParaRPr lang="fr-FR" dirty="0"/>
          </a:p>
          <a:p>
            <a:pPr lvl="1"/>
            <a:endParaRPr lang="fr-FR" dirty="0" smtClean="0"/>
          </a:p>
          <a:p>
            <a:pPr lvl="1"/>
            <a:endParaRPr lang="fr-FR" dirty="0"/>
          </a:p>
          <a:p>
            <a:pPr lvl="1"/>
            <a:endParaRPr lang="fr-FR" dirty="0" smtClean="0"/>
          </a:p>
        </p:txBody>
      </p:sp>
      <p:sp>
        <p:nvSpPr>
          <p:cNvPr id="3" name="Espace réservé du texte 2"/>
          <p:cNvSpPr>
            <a:spLocks noGrp="1"/>
          </p:cNvSpPr>
          <p:nvPr>
            <p:ph type="body" sz="quarter" idx="12"/>
          </p:nvPr>
        </p:nvSpPr>
        <p:spPr/>
        <p:txBody>
          <a:bodyPr/>
          <a:lstStyle/>
          <a:p>
            <a:r>
              <a:rPr lang="fr-FR" dirty="0" smtClean="0"/>
              <a:t>Inventons ensemble la meilleure recette pour proposer le café </a:t>
            </a:r>
            <a:br>
              <a:rPr lang="fr-FR" dirty="0" smtClean="0"/>
            </a:br>
            <a:r>
              <a:rPr lang="fr-FR" dirty="0" smtClean="0"/>
              <a:t>à nos clients</a:t>
            </a:r>
            <a:endParaRPr lang="fr-FR" dirty="0"/>
          </a:p>
        </p:txBody>
      </p:sp>
      <p:sp>
        <p:nvSpPr>
          <p:cNvPr id="4" name="Espace réservé du texte 3"/>
          <p:cNvSpPr>
            <a:spLocks noGrp="1"/>
          </p:cNvSpPr>
          <p:nvPr>
            <p:ph type="body" sz="quarter" idx="14"/>
          </p:nvPr>
        </p:nvSpPr>
        <p:spPr/>
        <p:txBody>
          <a:bodyPr/>
          <a:lstStyle/>
          <a:p>
            <a:r>
              <a:rPr lang="fr-FR" dirty="0"/>
              <a:t>Le café, une nouvelle brique de l’accueil </a:t>
            </a:r>
          </a:p>
        </p:txBody>
      </p:sp>
      <p:sp>
        <p:nvSpPr>
          <p:cNvPr id="6" name="Bulle ronde 5"/>
          <p:cNvSpPr/>
          <p:nvPr/>
        </p:nvSpPr>
        <p:spPr>
          <a:xfrm>
            <a:off x="984818" y="3543756"/>
            <a:ext cx="2115047" cy="1118742"/>
          </a:xfrm>
          <a:prstGeom prst="wedgeEllipseCallou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chemeClr val="tx1">
                  <a:lumMod val="50000"/>
                  <a:lumOff val="50000"/>
                </a:schemeClr>
              </a:solidFill>
              <a:effectLst/>
              <a:uLnTx/>
              <a:uFillTx/>
              <a:latin typeface="Arial"/>
              <a:ea typeface="+mn-ea"/>
              <a:cs typeface="+mn-cs"/>
            </a:endParaRPr>
          </a:p>
        </p:txBody>
      </p:sp>
      <p:sp>
        <p:nvSpPr>
          <p:cNvPr id="7" name="ZoneTexte 6"/>
          <p:cNvSpPr txBox="1"/>
          <p:nvPr/>
        </p:nvSpPr>
        <p:spPr>
          <a:xfrm>
            <a:off x="984817" y="3755971"/>
            <a:ext cx="2157325" cy="830997"/>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600"/>
              </a:spcBef>
              <a:spcAft>
                <a:spcPts val="0"/>
              </a:spcAft>
              <a:buClr>
                <a:srgbClr val="EA4E55">
                  <a:lumMod val="75000"/>
                </a:srgbClr>
              </a:buClr>
              <a:buSzTx/>
              <a:buFontTx/>
              <a:buNone/>
              <a:tabLst/>
              <a:defRPr/>
            </a:pPr>
            <a:r>
              <a:rPr kumimoji="0" lang="fr-FR" sz="1200" i="0" u="none" strike="noStrike" kern="1200" cap="none" spc="0" normalizeH="0" baseline="0" noProof="0" dirty="0" smtClean="0">
                <a:ln>
                  <a:noFill/>
                </a:ln>
                <a:solidFill>
                  <a:schemeClr val="tx1">
                    <a:lumMod val="50000"/>
                    <a:lumOff val="50000"/>
                  </a:schemeClr>
                </a:solidFill>
                <a:effectLst/>
                <a:uLnTx/>
                <a:uFillTx/>
                <a:latin typeface="Arial"/>
                <a:ea typeface="+mn-ea"/>
                <a:cs typeface="+mn-cs"/>
              </a:rPr>
              <a:t>Puis </a:t>
            </a:r>
            <a:r>
              <a:rPr kumimoji="0" lang="fr-FR" sz="1200" i="0" u="none" strike="noStrike" kern="1200" cap="none" spc="0" normalizeH="0" baseline="0" noProof="0" dirty="0">
                <a:ln>
                  <a:noFill/>
                </a:ln>
                <a:solidFill>
                  <a:schemeClr val="tx1">
                    <a:lumMod val="50000"/>
                    <a:lumOff val="50000"/>
                  </a:schemeClr>
                </a:solidFill>
                <a:effectLst/>
                <a:uLnTx/>
                <a:uFillTx/>
                <a:latin typeface="Arial"/>
                <a:ea typeface="+mn-ea"/>
                <a:cs typeface="+mn-cs"/>
              </a:rPr>
              <a:t>je vous offrir un expresso biologique et équitable, pur arabica </a:t>
            </a:r>
            <a:r>
              <a:rPr kumimoji="0" lang="fr-FR" sz="1200" i="0" u="none" strike="noStrike" kern="1200" cap="none" spc="0" normalizeH="0" baseline="0" noProof="0" dirty="0" err="1">
                <a:ln>
                  <a:noFill/>
                </a:ln>
                <a:solidFill>
                  <a:schemeClr val="tx1">
                    <a:lumMod val="50000"/>
                    <a:lumOff val="50000"/>
                  </a:schemeClr>
                </a:solidFill>
                <a:effectLst/>
                <a:uLnTx/>
                <a:uFillTx/>
                <a:latin typeface="Arial"/>
                <a:ea typeface="+mn-ea"/>
                <a:cs typeface="+mn-cs"/>
              </a:rPr>
              <a:t>Malongo</a:t>
            </a:r>
            <a:r>
              <a:rPr kumimoji="0" lang="fr-FR" sz="1200" i="0" u="none" strike="noStrike" kern="1200" cap="none" spc="0" normalizeH="0" baseline="0" noProof="0" dirty="0">
                <a:ln>
                  <a:noFill/>
                </a:ln>
                <a:solidFill>
                  <a:schemeClr val="tx1">
                    <a:lumMod val="50000"/>
                    <a:lumOff val="50000"/>
                  </a:schemeClr>
                </a:solidFill>
                <a:effectLst/>
                <a:uLnTx/>
                <a:uFillTx/>
                <a:latin typeface="Arial"/>
                <a:ea typeface="+mn-ea"/>
                <a:cs typeface="+mn-cs"/>
              </a:rPr>
              <a:t> ? </a:t>
            </a:r>
          </a:p>
        </p:txBody>
      </p:sp>
      <p:sp>
        <p:nvSpPr>
          <p:cNvPr id="10" name="Bulle ronde 9"/>
          <p:cNvSpPr/>
          <p:nvPr/>
        </p:nvSpPr>
        <p:spPr>
          <a:xfrm>
            <a:off x="6119363" y="3543756"/>
            <a:ext cx="1855802" cy="1133516"/>
          </a:xfrm>
          <a:prstGeom prst="wedgeEllipseCallout">
            <a:avLst>
              <a:gd name="adj1" fmla="val -61943"/>
              <a:gd name="adj2" fmla="val 48226"/>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11" name="ZoneTexte 10"/>
          <p:cNvSpPr txBox="1"/>
          <p:nvPr/>
        </p:nvSpPr>
        <p:spPr>
          <a:xfrm>
            <a:off x="6049856" y="3848305"/>
            <a:ext cx="1976204" cy="646331"/>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smtClean="0">
                <a:ln>
                  <a:noFill/>
                </a:ln>
                <a:solidFill>
                  <a:schemeClr val="tx1">
                    <a:lumMod val="50000"/>
                    <a:lumOff val="50000"/>
                  </a:schemeClr>
                </a:solidFill>
                <a:effectLst/>
                <a:uLnTx/>
                <a:uFillTx/>
                <a:latin typeface="Arial"/>
                <a:ea typeface="+mn-ea"/>
                <a:cs typeface="+mn-cs"/>
              </a:rPr>
              <a:t>Préférez-vous plutôt un </a:t>
            </a:r>
            <a:br>
              <a:rPr kumimoji="0" lang="fr-FR" sz="1200" b="0" i="0" u="none" strike="noStrike" kern="1200" cap="none" spc="0" normalizeH="0" baseline="0" noProof="0" dirty="0" smtClean="0">
                <a:ln>
                  <a:noFill/>
                </a:ln>
                <a:solidFill>
                  <a:schemeClr val="tx1">
                    <a:lumMod val="50000"/>
                    <a:lumOff val="50000"/>
                  </a:schemeClr>
                </a:solidFill>
                <a:effectLst/>
                <a:uLnTx/>
                <a:uFillTx/>
                <a:latin typeface="Arial"/>
                <a:ea typeface="+mn-ea"/>
                <a:cs typeface="+mn-cs"/>
              </a:rPr>
            </a:br>
            <a:r>
              <a:rPr kumimoji="0" lang="fr-FR" sz="1200" b="0" i="0" u="none" strike="noStrike" kern="1200" cap="none" spc="0" normalizeH="0" baseline="0" noProof="0" dirty="0" smtClean="0">
                <a:ln>
                  <a:noFill/>
                </a:ln>
                <a:solidFill>
                  <a:schemeClr val="tx1">
                    <a:lumMod val="50000"/>
                    <a:lumOff val="50000"/>
                  </a:schemeClr>
                </a:solidFill>
                <a:effectLst/>
                <a:uLnTx/>
                <a:uFillTx/>
                <a:latin typeface="Arial"/>
                <a:ea typeface="+mn-ea"/>
                <a:cs typeface="+mn-cs"/>
              </a:rPr>
              <a:t>café </a:t>
            </a:r>
            <a:r>
              <a:rPr kumimoji="0" lang="fr-FR" sz="1200" b="0" i="0" u="none" strike="noStrike" kern="1200" cap="none" spc="0" normalizeH="0" baseline="0" noProof="0" dirty="0">
                <a:ln>
                  <a:noFill/>
                </a:ln>
                <a:solidFill>
                  <a:schemeClr val="tx1">
                    <a:lumMod val="50000"/>
                    <a:lumOff val="50000"/>
                  </a:schemeClr>
                </a:solidFill>
                <a:effectLst/>
                <a:uLnTx/>
                <a:uFillTx/>
                <a:latin typeface="Arial"/>
                <a:ea typeface="+mn-ea"/>
                <a:cs typeface="+mn-cs"/>
              </a:rPr>
              <a:t>long </a:t>
            </a:r>
            <a:r>
              <a:rPr kumimoji="0" lang="fr-FR" sz="1200" b="0" i="0" u="none" strike="noStrike" kern="1200" cap="none" spc="0" normalizeH="0" baseline="0" noProof="0" dirty="0" smtClean="0">
                <a:ln>
                  <a:noFill/>
                </a:ln>
                <a:solidFill>
                  <a:schemeClr val="tx1">
                    <a:lumMod val="50000"/>
                    <a:lumOff val="50000"/>
                  </a:schemeClr>
                </a:solidFill>
                <a:effectLst/>
                <a:uLnTx/>
                <a:uFillTx/>
                <a:latin typeface="Arial"/>
                <a:ea typeface="+mn-ea"/>
                <a:cs typeface="+mn-cs"/>
              </a:rPr>
              <a:t>ou plutôt </a:t>
            </a:r>
            <a:br>
              <a:rPr kumimoji="0" lang="fr-FR" sz="1200" b="0" i="0" u="none" strike="noStrike" kern="1200" cap="none" spc="0" normalizeH="0" baseline="0" noProof="0" dirty="0" smtClean="0">
                <a:ln>
                  <a:noFill/>
                </a:ln>
                <a:solidFill>
                  <a:schemeClr val="tx1">
                    <a:lumMod val="50000"/>
                    <a:lumOff val="50000"/>
                  </a:schemeClr>
                </a:solidFill>
                <a:effectLst/>
                <a:uLnTx/>
                <a:uFillTx/>
                <a:latin typeface="Arial"/>
                <a:ea typeface="+mn-ea"/>
                <a:cs typeface="+mn-cs"/>
              </a:rPr>
            </a:br>
            <a:r>
              <a:rPr kumimoji="0" lang="fr-FR" sz="1200" b="0" i="0" u="none" strike="noStrike" kern="1200" cap="none" spc="0" normalizeH="0" baseline="0" noProof="0" dirty="0" smtClean="0">
                <a:ln>
                  <a:noFill/>
                </a:ln>
                <a:solidFill>
                  <a:schemeClr val="tx1">
                    <a:lumMod val="50000"/>
                    <a:lumOff val="50000"/>
                  </a:schemeClr>
                </a:solidFill>
                <a:effectLst/>
                <a:uLnTx/>
                <a:uFillTx/>
                <a:latin typeface="Arial"/>
                <a:ea typeface="+mn-ea"/>
                <a:cs typeface="+mn-cs"/>
              </a:rPr>
              <a:t>un café court </a:t>
            </a:r>
            <a:r>
              <a:rPr kumimoji="0" lang="fr-FR" sz="1200" b="0" i="0" u="none" strike="noStrike" kern="1200" cap="none" spc="0" normalizeH="0" baseline="0" noProof="0" dirty="0">
                <a:ln>
                  <a:noFill/>
                </a:ln>
                <a:solidFill>
                  <a:schemeClr val="tx1">
                    <a:lumMod val="50000"/>
                    <a:lumOff val="50000"/>
                  </a:schemeClr>
                </a:solidFill>
                <a:effectLst/>
                <a:uLnTx/>
                <a:uFillTx/>
                <a:latin typeface="Arial"/>
                <a:ea typeface="+mn-ea"/>
                <a:cs typeface="+mn-cs"/>
              </a:rPr>
              <a:t>? </a:t>
            </a:r>
          </a:p>
        </p:txBody>
      </p:sp>
      <p:sp>
        <p:nvSpPr>
          <p:cNvPr id="12" name="Bulle ronde 11"/>
          <p:cNvSpPr/>
          <p:nvPr/>
        </p:nvSpPr>
        <p:spPr>
          <a:xfrm>
            <a:off x="3665408" y="3565091"/>
            <a:ext cx="1787349" cy="1021877"/>
          </a:xfrm>
          <a:prstGeom prst="wedgeEllipseCallout">
            <a:avLst>
              <a:gd name="adj1" fmla="val 11122"/>
              <a:gd name="adj2" fmla="val 63115"/>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13" name="ZoneTexte 12"/>
          <p:cNvSpPr txBox="1"/>
          <p:nvPr/>
        </p:nvSpPr>
        <p:spPr>
          <a:xfrm>
            <a:off x="3591576" y="3870782"/>
            <a:ext cx="1861181"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smtClean="0">
                <a:ln>
                  <a:noFill/>
                </a:ln>
                <a:solidFill>
                  <a:schemeClr val="tx1">
                    <a:lumMod val="50000"/>
                    <a:lumOff val="50000"/>
                  </a:schemeClr>
                </a:solidFill>
                <a:effectLst/>
                <a:uLnTx/>
                <a:uFillTx/>
                <a:latin typeface="Arial"/>
                <a:ea typeface="+mn-ea"/>
                <a:cs typeface="+mn-cs"/>
              </a:rPr>
              <a:t>Prenez-vous du sucre </a:t>
            </a:r>
            <a:br>
              <a:rPr kumimoji="0" lang="fr-FR" sz="1200" b="0" i="0" u="none" strike="noStrike" kern="1200" cap="none" spc="0" normalizeH="0" baseline="0" noProof="0" dirty="0" smtClean="0">
                <a:ln>
                  <a:noFill/>
                </a:ln>
                <a:solidFill>
                  <a:schemeClr val="tx1">
                    <a:lumMod val="50000"/>
                    <a:lumOff val="50000"/>
                  </a:schemeClr>
                </a:solidFill>
                <a:effectLst/>
                <a:uLnTx/>
                <a:uFillTx/>
                <a:latin typeface="Arial"/>
                <a:ea typeface="+mn-ea"/>
                <a:cs typeface="+mn-cs"/>
              </a:rPr>
            </a:br>
            <a:r>
              <a:rPr kumimoji="0" lang="fr-FR" sz="1200" b="0" i="0" u="none" strike="noStrike" kern="1200" cap="none" spc="0" normalizeH="0" baseline="0" noProof="0" dirty="0" smtClean="0">
                <a:ln>
                  <a:noFill/>
                </a:ln>
                <a:solidFill>
                  <a:schemeClr val="tx1">
                    <a:lumMod val="50000"/>
                    <a:lumOff val="50000"/>
                  </a:schemeClr>
                </a:solidFill>
                <a:effectLst/>
                <a:uLnTx/>
                <a:uFillTx/>
                <a:latin typeface="Arial"/>
                <a:ea typeface="+mn-ea"/>
                <a:cs typeface="+mn-cs"/>
              </a:rPr>
              <a:t>avec votre café ? </a:t>
            </a:r>
            <a:endParaRPr kumimoji="0" lang="fr-FR" sz="1200" b="0" i="0" u="none" strike="noStrike" kern="1200" cap="none" spc="0" normalizeH="0" baseline="0" noProof="0" dirty="0">
              <a:ln>
                <a:noFill/>
              </a:ln>
              <a:solidFill>
                <a:schemeClr val="tx1">
                  <a:lumMod val="50000"/>
                  <a:lumOff val="50000"/>
                </a:schemeClr>
              </a:solidFill>
              <a:effectLst/>
              <a:uLnTx/>
              <a:uFillTx/>
              <a:latin typeface="Arial"/>
              <a:ea typeface="+mn-ea"/>
              <a:cs typeface="+mn-cs"/>
            </a:endParaRPr>
          </a:p>
        </p:txBody>
      </p:sp>
      <p:sp>
        <p:nvSpPr>
          <p:cNvPr id="14" name="Bulle ronde 13"/>
          <p:cNvSpPr/>
          <p:nvPr/>
        </p:nvSpPr>
        <p:spPr>
          <a:xfrm>
            <a:off x="2701422" y="5245352"/>
            <a:ext cx="2205100" cy="1003317"/>
          </a:xfrm>
          <a:prstGeom prst="wedgeEllipseCallout">
            <a:avLst>
              <a:gd name="adj1" fmla="val -64767"/>
              <a:gd name="adj2" fmla="val -35902"/>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15" name="ZoneTexte 14"/>
          <p:cNvSpPr txBox="1"/>
          <p:nvPr/>
        </p:nvSpPr>
        <p:spPr>
          <a:xfrm>
            <a:off x="2701422" y="5423844"/>
            <a:ext cx="2168848" cy="646331"/>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fr-FR" sz="1200" i="0" u="none" strike="noStrike" kern="1200" cap="none" spc="0" normalizeH="0" baseline="0" noProof="0" dirty="0" smtClean="0">
                <a:ln>
                  <a:noFill/>
                </a:ln>
                <a:solidFill>
                  <a:schemeClr val="tx1">
                    <a:lumMod val="50000"/>
                    <a:lumOff val="50000"/>
                  </a:schemeClr>
                </a:solidFill>
                <a:effectLst/>
                <a:uLnTx/>
                <a:uFillTx/>
                <a:latin typeface="Arial"/>
                <a:ea typeface="+mn-ea"/>
                <a:cs typeface="+mn-cs"/>
              </a:rPr>
              <a:t>Voici </a:t>
            </a:r>
            <a:r>
              <a:rPr kumimoji="0" lang="fr-FR" sz="1200" i="0" u="none" strike="noStrike" kern="1200" cap="none" spc="0" normalizeH="0" baseline="0" noProof="0" dirty="0">
                <a:ln>
                  <a:noFill/>
                </a:ln>
                <a:solidFill>
                  <a:schemeClr val="tx1">
                    <a:lumMod val="50000"/>
                    <a:lumOff val="50000"/>
                  </a:schemeClr>
                </a:solidFill>
                <a:effectLst/>
                <a:uLnTx/>
                <a:uFillTx/>
                <a:latin typeface="Arial"/>
                <a:ea typeface="+mn-ea"/>
                <a:cs typeface="+mn-cs"/>
              </a:rPr>
              <a:t>votre expresso/votre café,  je vous souhaite une bonne dégustation</a:t>
            </a:r>
            <a:r>
              <a:rPr kumimoji="0" lang="fr-FR" sz="1200" i="0" u="none" strike="noStrike" kern="1200" cap="none" spc="0" normalizeH="0" baseline="0" noProof="0" dirty="0" smtClean="0">
                <a:ln>
                  <a:noFill/>
                </a:ln>
                <a:solidFill>
                  <a:schemeClr val="tx1">
                    <a:lumMod val="50000"/>
                    <a:lumOff val="50000"/>
                  </a:schemeClr>
                </a:solidFill>
                <a:effectLst/>
                <a:uLnTx/>
                <a:uFillTx/>
                <a:latin typeface="Arial"/>
                <a:ea typeface="+mn-ea"/>
                <a:cs typeface="+mn-cs"/>
              </a:rPr>
              <a:t>.</a:t>
            </a:r>
            <a:endParaRPr kumimoji="0" lang="fr-FR" sz="1200" i="0" u="none" strike="noStrike" kern="1200" cap="none" spc="0" normalizeH="0" baseline="0" noProof="0" dirty="0">
              <a:ln>
                <a:noFill/>
              </a:ln>
              <a:solidFill>
                <a:schemeClr val="tx1">
                  <a:lumMod val="50000"/>
                  <a:lumOff val="50000"/>
                </a:schemeClr>
              </a:solidFill>
              <a:effectLst/>
              <a:uLnTx/>
              <a:uFillTx/>
              <a:latin typeface="Arial"/>
              <a:ea typeface="+mn-ea"/>
              <a:cs typeface="+mn-cs"/>
            </a:endParaRPr>
          </a:p>
        </p:txBody>
      </p:sp>
      <p:pic>
        <p:nvPicPr>
          <p:cNvPr id="16" name="Image 15"/>
          <p:cNvPicPr>
            <a:picLocks noChangeAspect="1"/>
          </p:cNvPicPr>
          <p:nvPr/>
        </p:nvPicPr>
        <p:blipFill rotWithShape="1">
          <a:blip r:embed="rId2" cstate="print">
            <a:extLst>
              <a:ext uri="{28A0092B-C50C-407E-A947-70E740481C1C}">
                <a14:useLocalDpi xmlns:a14="http://schemas.microsoft.com/office/drawing/2010/main" val="0"/>
              </a:ext>
            </a:extLst>
          </a:blip>
          <a:srcRect l="16857" t="15062" r="7049" b="8473"/>
          <a:stretch/>
        </p:blipFill>
        <p:spPr>
          <a:xfrm rot="5400000">
            <a:off x="7548769" y="1814079"/>
            <a:ext cx="5848804" cy="3306042"/>
          </a:xfrm>
          <a:prstGeom prst="rect">
            <a:avLst/>
          </a:prstGeom>
        </p:spPr>
      </p:pic>
    </p:spTree>
    <p:extLst>
      <p:ext uri="{BB962C8B-B14F-4D97-AF65-F5344CB8AC3E}">
        <p14:creationId xmlns:p14="http://schemas.microsoft.com/office/powerpoint/2010/main" val="232282662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lstStyle/>
          <a:p>
            <a:r>
              <a:rPr lang="fr-FR" dirty="0" smtClean="0"/>
              <a:t>Le prestataire MALONGO a été retenu pour équiper nos agences en machines à café</a:t>
            </a:r>
            <a:endParaRPr lang="fr-FR" dirty="0"/>
          </a:p>
        </p:txBody>
      </p:sp>
      <p:sp>
        <p:nvSpPr>
          <p:cNvPr id="4" name="Espace réservé du texte 3"/>
          <p:cNvSpPr>
            <a:spLocks noGrp="1"/>
          </p:cNvSpPr>
          <p:nvPr>
            <p:ph type="body" sz="quarter" idx="14"/>
          </p:nvPr>
        </p:nvSpPr>
        <p:spPr/>
        <p:txBody>
          <a:bodyPr/>
          <a:lstStyle/>
          <a:p>
            <a:pPr>
              <a:spcBef>
                <a:spcPts val="0"/>
              </a:spcBef>
            </a:pPr>
            <a:r>
              <a:rPr lang="fr-FR" dirty="0"/>
              <a:t>Le café, une nouvelle brique de l’accueil </a:t>
            </a:r>
          </a:p>
        </p:txBody>
      </p:sp>
      <p:pic>
        <p:nvPicPr>
          <p:cNvPr id="6" name="Image 5"/>
          <p:cNvPicPr>
            <a:picLocks noChangeAspect="1"/>
          </p:cNvPicPr>
          <p:nvPr/>
        </p:nvPicPr>
        <p:blipFill>
          <a:blip r:embed="rId2"/>
          <a:stretch>
            <a:fillRect/>
          </a:stretch>
        </p:blipFill>
        <p:spPr>
          <a:xfrm>
            <a:off x="1004667" y="1279994"/>
            <a:ext cx="9912927" cy="5026273"/>
          </a:xfrm>
          <a:prstGeom prst="rect">
            <a:avLst/>
          </a:prstGeom>
        </p:spPr>
      </p:pic>
      <p:pic>
        <p:nvPicPr>
          <p:cNvPr id="7" name="Image 6"/>
          <p:cNvPicPr>
            <a:picLocks noChangeAspect="1"/>
          </p:cNvPicPr>
          <p:nvPr/>
        </p:nvPicPr>
        <p:blipFill>
          <a:blip r:embed="rId3"/>
          <a:stretch>
            <a:fillRect/>
          </a:stretch>
        </p:blipFill>
        <p:spPr>
          <a:xfrm>
            <a:off x="695325" y="2917248"/>
            <a:ext cx="1228725" cy="1428750"/>
          </a:xfrm>
          <a:prstGeom prst="rect">
            <a:avLst/>
          </a:prstGeom>
        </p:spPr>
      </p:pic>
      <p:pic>
        <p:nvPicPr>
          <p:cNvPr id="8" name="Image 7"/>
          <p:cNvPicPr>
            <a:picLocks noChangeAspect="1"/>
          </p:cNvPicPr>
          <p:nvPr/>
        </p:nvPicPr>
        <p:blipFill>
          <a:blip r:embed="rId4"/>
          <a:stretch>
            <a:fillRect/>
          </a:stretch>
        </p:blipFill>
        <p:spPr>
          <a:xfrm>
            <a:off x="781049" y="4441845"/>
            <a:ext cx="1057275" cy="1419225"/>
          </a:xfrm>
          <a:prstGeom prst="rect">
            <a:avLst/>
          </a:prstGeom>
        </p:spPr>
      </p:pic>
    </p:spTree>
    <p:extLst>
      <p:ext uri="{BB962C8B-B14F-4D97-AF65-F5344CB8AC3E}">
        <p14:creationId xmlns:p14="http://schemas.microsoft.com/office/powerpoint/2010/main" val="170689784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lstStyle/>
          <a:p>
            <a:r>
              <a:rPr lang="fr-FR" dirty="0" smtClean="0"/>
              <a:t>Une installation totalement prise en charge par </a:t>
            </a:r>
            <a:r>
              <a:rPr lang="fr-FR" dirty="0" err="1" smtClean="0"/>
              <a:t>Malongo</a:t>
            </a:r>
            <a:r>
              <a:rPr lang="fr-FR" dirty="0" smtClean="0"/>
              <a:t> et un accompagnement interne de la Direction de l’Immobilier (DISE)</a:t>
            </a:r>
            <a:endParaRPr lang="fr-FR" dirty="0"/>
          </a:p>
        </p:txBody>
      </p:sp>
      <p:sp>
        <p:nvSpPr>
          <p:cNvPr id="4" name="Espace réservé du texte 3"/>
          <p:cNvSpPr>
            <a:spLocks noGrp="1"/>
          </p:cNvSpPr>
          <p:nvPr>
            <p:ph type="body" sz="quarter" idx="14"/>
          </p:nvPr>
        </p:nvSpPr>
        <p:spPr/>
        <p:txBody>
          <a:bodyPr/>
          <a:lstStyle/>
          <a:p>
            <a:pPr>
              <a:spcBef>
                <a:spcPts val="0"/>
              </a:spcBef>
            </a:pPr>
            <a:r>
              <a:rPr lang="fr-FR" dirty="0"/>
              <a:t>Le café, une nouvelle brique de l’accueil </a:t>
            </a:r>
          </a:p>
        </p:txBody>
      </p:sp>
      <p:sp>
        <p:nvSpPr>
          <p:cNvPr id="6" name="Espace réservé du contenu 1"/>
          <p:cNvSpPr txBox="1">
            <a:spLocks/>
          </p:cNvSpPr>
          <p:nvPr/>
        </p:nvSpPr>
        <p:spPr>
          <a:xfrm>
            <a:off x="885326" y="1568628"/>
            <a:ext cx="10790738" cy="4527371"/>
          </a:xfrm>
          <a:prstGeom prst="rect">
            <a:avLst/>
          </a:prstGeom>
        </p:spPr>
        <p:txBody>
          <a:bodyPr/>
          <a:lstStyle>
            <a:lvl1pPr marL="14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pPr>
            <a:r>
              <a:rPr lang="fr-FR" dirty="0" smtClean="0"/>
              <a:t>Les équipes de la DISE interviennent dans les agences selon les retours du questionnaire que vous avez complétés en septembre (prises, meubles à installer</a:t>
            </a:r>
            <a:r>
              <a:rPr lang="fr-FR" dirty="0"/>
              <a:t>,  </a:t>
            </a:r>
            <a:r>
              <a:rPr lang="fr-FR" dirty="0" smtClean="0"/>
              <a:t>…)</a:t>
            </a:r>
          </a:p>
          <a:p>
            <a:pPr>
              <a:spcBef>
                <a:spcPts val="1200"/>
              </a:spcBef>
            </a:pPr>
            <a:r>
              <a:rPr lang="fr-FR" dirty="0" smtClean="0"/>
              <a:t>Les machines de chaque agence </a:t>
            </a:r>
            <a:r>
              <a:rPr lang="fr-FR" b="1" dirty="0" smtClean="0">
                <a:solidFill>
                  <a:srgbClr val="C00000"/>
                </a:solidFill>
              </a:rPr>
              <a:t>sont envoyées par transporteur et réceptionnées par l’Agence</a:t>
            </a:r>
            <a:r>
              <a:rPr lang="fr-FR" dirty="0" smtClean="0"/>
              <a:t>, de même qu’une première </a:t>
            </a:r>
            <a:r>
              <a:rPr lang="fr-FR" b="1" dirty="0" smtClean="0"/>
              <a:t>dotation de consommables*</a:t>
            </a:r>
            <a:r>
              <a:rPr lang="fr-FR" dirty="0" smtClean="0"/>
              <a:t> qui vous est livrée au démarrage pour la fin de l’année. </a:t>
            </a:r>
            <a:r>
              <a:rPr lang="fr-FR" b="1" dirty="0" smtClean="0"/>
              <a:t>Cette dotation vous permet d’accompagner votre client lors de la dégustation d’un café en rendez-vous. </a:t>
            </a:r>
          </a:p>
          <a:p>
            <a:pPr>
              <a:spcBef>
                <a:spcPts val="1200"/>
              </a:spcBef>
            </a:pPr>
            <a:r>
              <a:rPr lang="fr-FR" dirty="0" smtClean="0"/>
              <a:t>Le prestataire, </a:t>
            </a:r>
            <a:r>
              <a:rPr lang="fr-FR" dirty="0" err="1" smtClean="0"/>
              <a:t>Malongo</a:t>
            </a:r>
            <a:r>
              <a:rPr lang="fr-FR" dirty="0" smtClean="0"/>
              <a:t>, prendra ensuite contact avec chaque agence afin de </a:t>
            </a:r>
            <a:r>
              <a:rPr lang="fr-FR" b="1" dirty="0" smtClean="0">
                <a:solidFill>
                  <a:srgbClr val="C00000"/>
                </a:solidFill>
              </a:rPr>
              <a:t>déterminer un jour de passage </a:t>
            </a:r>
            <a:r>
              <a:rPr lang="fr-FR" b="1" dirty="0" smtClean="0"/>
              <a:t>pour installer le matériel et expliquer son fonctionnement. </a:t>
            </a:r>
            <a:r>
              <a:rPr lang="fr-FR" dirty="0" smtClean="0"/>
              <a:t>Durée d’installation : </a:t>
            </a:r>
            <a:r>
              <a:rPr lang="fr-FR" b="1" dirty="0" smtClean="0">
                <a:solidFill>
                  <a:srgbClr val="C00000"/>
                </a:solidFill>
              </a:rPr>
              <a:t>30 minutes</a:t>
            </a:r>
            <a:r>
              <a:rPr lang="fr-FR" dirty="0" smtClean="0"/>
              <a:t>, comprenant la mise en route et la formation rapide des collaborateurs</a:t>
            </a:r>
          </a:p>
          <a:p>
            <a:pPr>
              <a:spcBef>
                <a:spcPts val="1200"/>
              </a:spcBef>
            </a:pPr>
            <a:r>
              <a:rPr lang="fr-FR" dirty="0"/>
              <a:t>Les commandes s’effectueront ensuite, à compter du 1</a:t>
            </a:r>
            <a:r>
              <a:rPr lang="fr-FR" baseline="30000" dirty="0"/>
              <a:t>er</a:t>
            </a:r>
            <a:r>
              <a:rPr lang="fr-FR" dirty="0"/>
              <a:t> janvier 2022 sous </a:t>
            </a:r>
            <a:r>
              <a:rPr lang="fr-FR" b="1" dirty="0"/>
              <a:t>FIDUCIAL</a:t>
            </a:r>
            <a:r>
              <a:rPr lang="fr-FR" dirty="0" smtClean="0"/>
              <a:t>.</a:t>
            </a:r>
          </a:p>
          <a:p>
            <a:pPr>
              <a:spcBef>
                <a:spcPts val="1200"/>
              </a:spcBef>
            </a:pPr>
            <a:r>
              <a:rPr lang="fr-FR" dirty="0" smtClean="0"/>
              <a:t>La </a:t>
            </a:r>
            <a:r>
              <a:rPr lang="fr-FR" dirty="0"/>
              <a:t>CEGEE offre aux collaborateurs le désirant la possibilité d’effectuer </a:t>
            </a:r>
            <a:r>
              <a:rPr lang="fr-FR" b="1" dirty="0"/>
              <a:t>des </a:t>
            </a:r>
            <a:r>
              <a:rPr lang="fr-FR" b="1" dirty="0" smtClean="0"/>
              <a:t>commandes complémentaires </a:t>
            </a:r>
            <a:r>
              <a:rPr lang="fr-FR" b="1" dirty="0"/>
              <a:t>et groupées par agence, pour leurs consommation </a:t>
            </a:r>
            <a:r>
              <a:rPr lang="fr-FR" b="1" dirty="0" smtClean="0"/>
              <a:t>personnelle, </a:t>
            </a:r>
            <a:r>
              <a:rPr lang="fr-FR" b="1" dirty="0" smtClean="0">
                <a:solidFill>
                  <a:srgbClr val="C00000"/>
                </a:solidFill>
              </a:rPr>
              <a:t>au tarif négocié pour les clients.</a:t>
            </a:r>
            <a:endParaRPr lang="fr-FR" b="1" dirty="0"/>
          </a:p>
          <a:p>
            <a:pPr>
              <a:spcBef>
                <a:spcPts val="1200"/>
              </a:spcBef>
            </a:pPr>
            <a:r>
              <a:rPr lang="fr-FR" b="1" dirty="0" smtClean="0"/>
              <a:t>Un </a:t>
            </a:r>
            <a:r>
              <a:rPr lang="fr-FR" b="1" dirty="0"/>
              <a:t>échange standard sous 72H en cas de </a:t>
            </a:r>
            <a:r>
              <a:rPr lang="fr-FR" b="1" dirty="0" smtClean="0"/>
              <a:t>panne. </a:t>
            </a:r>
            <a:r>
              <a:rPr lang="fr-FR" dirty="0" smtClean="0"/>
              <a:t>2 </a:t>
            </a:r>
            <a:r>
              <a:rPr lang="fr-FR" dirty="0"/>
              <a:t>solutions pour joindre la hotline du SAV </a:t>
            </a:r>
            <a:r>
              <a:rPr lang="fr-FR" dirty="0" smtClean="0"/>
              <a:t>machines (par téléphone 04 93 29 20 05 ou par mail </a:t>
            </a:r>
            <a:r>
              <a:rPr lang="fr-FR" dirty="0" smtClean="0">
                <a:hlinkClick r:id="rId2"/>
              </a:rPr>
              <a:t>savchrsud@malongo.com</a:t>
            </a:r>
            <a:r>
              <a:rPr lang="fr-FR" dirty="0" smtClean="0"/>
              <a:t> / compte </a:t>
            </a:r>
            <a:r>
              <a:rPr lang="fr-FR" dirty="0"/>
              <a:t>client CEGEE : 4112142009 + préciser le nom de l’agence </a:t>
            </a:r>
            <a:r>
              <a:rPr lang="fr-FR" dirty="0" smtClean="0"/>
              <a:t>concernée)</a:t>
            </a:r>
            <a:endParaRPr lang="fr-FR" dirty="0"/>
          </a:p>
          <a:p>
            <a:pPr marL="468000" lvl="1" indent="0">
              <a:spcBef>
                <a:spcPts val="0"/>
              </a:spcBef>
              <a:buNone/>
            </a:pPr>
            <a:endParaRPr lang="fr-FR" dirty="0"/>
          </a:p>
        </p:txBody>
      </p:sp>
      <p:pic>
        <p:nvPicPr>
          <p:cNvPr id="7" name="Image 6"/>
          <p:cNvPicPr>
            <a:picLocks noChangeAspect="1"/>
          </p:cNvPicPr>
          <p:nvPr/>
        </p:nvPicPr>
        <p:blipFill>
          <a:blip r:embed="rId3"/>
          <a:stretch>
            <a:fillRect/>
          </a:stretch>
        </p:blipFill>
        <p:spPr>
          <a:xfrm>
            <a:off x="115696" y="3840686"/>
            <a:ext cx="827105" cy="531425"/>
          </a:xfrm>
          <a:prstGeom prst="rect">
            <a:avLst/>
          </a:prstGeom>
        </p:spPr>
      </p:pic>
      <p:grpSp>
        <p:nvGrpSpPr>
          <p:cNvPr id="8" name="Groupe 7">
            <a:extLst/>
          </p:cNvPr>
          <p:cNvGrpSpPr/>
          <p:nvPr/>
        </p:nvGrpSpPr>
        <p:grpSpPr>
          <a:xfrm>
            <a:off x="326464" y="5113159"/>
            <a:ext cx="373383" cy="367801"/>
            <a:chOff x="3582988" y="5113338"/>
            <a:chExt cx="955675" cy="941388"/>
          </a:xfrm>
          <a:solidFill>
            <a:srgbClr val="333333"/>
          </a:solidFill>
        </p:grpSpPr>
        <p:sp>
          <p:nvSpPr>
            <p:cNvPr id="9" name="Freeform 77">
              <a:extLst/>
            </p:cNvPr>
            <p:cNvSpPr>
              <a:spLocks noEditPoints="1"/>
            </p:cNvSpPr>
            <p:nvPr/>
          </p:nvSpPr>
          <p:spPr bwMode="auto">
            <a:xfrm>
              <a:off x="3986213" y="5113338"/>
              <a:ext cx="552450" cy="481013"/>
            </a:xfrm>
            <a:custGeom>
              <a:avLst/>
              <a:gdLst>
                <a:gd name="T0" fmla="*/ 78 w 137"/>
                <a:gd name="T1" fmla="*/ 119 h 119"/>
                <a:gd name="T2" fmla="*/ 27 w 137"/>
                <a:gd name="T3" fmla="*/ 91 h 119"/>
                <a:gd name="T4" fmla="*/ 0 w 137"/>
                <a:gd name="T5" fmla="*/ 91 h 119"/>
                <a:gd name="T6" fmla="*/ 19 w 137"/>
                <a:gd name="T7" fmla="*/ 67 h 119"/>
                <a:gd name="T8" fmla="*/ 18 w 137"/>
                <a:gd name="T9" fmla="*/ 59 h 119"/>
                <a:gd name="T10" fmla="*/ 78 w 137"/>
                <a:gd name="T11" fmla="*/ 0 h 119"/>
                <a:gd name="T12" fmla="*/ 137 w 137"/>
                <a:gd name="T13" fmla="*/ 59 h 119"/>
                <a:gd name="T14" fmla="*/ 78 w 137"/>
                <a:gd name="T15" fmla="*/ 119 h 119"/>
                <a:gd name="T16" fmla="*/ 13 w 137"/>
                <a:gd name="T17" fmla="*/ 84 h 119"/>
                <a:gd name="T18" fmla="*/ 30 w 137"/>
                <a:gd name="T19" fmla="*/ 84 h 119"/>
                <a:gd name="T20" fmla="*/ 31 w 137"/>
                <a:gd name="T21" fmla="*/ 86 h 119"/>
                <a:gd name="T22" fmla="*/ 78 w 137"/>
                <a:gd name="T23" fmla="*/ 112 h 119"/>
                <a:gd name="T24" fmla="*/ 130 w 137"/>
                <a:gd name="T25" fmla="*/ 59 h 119"/>
                <a:gd name="T26" fmla="*/ 78 w 137"/>
                <a:gd name="T27" fmla="*/ 7 h 119"/>
                <a:gd name="T28" fmla="*/ 25 w 137"/>
                <a:gd name="T29" fmla="*/ 59 h 119"/>
                <a:gd name="T30" fmla="*/ 25 w 137"/>
                <a:gd name="T31" fmla="*/ 67 h 119"/>
                <a:gd name="T32" fmla="*/ 26 w 137"/>
                <a:gd name="T33" fmla="*/ 68 h 119"/>
                <a:gd name="T34" fmla="*/ 13 w 137"/>
                <a:gd name="T35" fmla="*/ 84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7" h="119">
                  <a:moveTo>
                    <a:pt x="78" y="119"/>
                  </a:moveTo>
                  <a:cubicBezTo>
                    <a:pt x="56" y="119"/>
                    <a:pt x="39" y="109"/>
                    <a:pt x="27" y="91"/>
                  </a:cubicBezTo>
                  <a:cubicBezTo>
                    <a:pt x="0" y="91"/>
                    <a:pt x="0" y="91"/>
                    <a:pt x="0" y="91"/>
                  </a:cubicBezTo>
                  <a:cubicBezTo>
                    <a:pt x="19" y="67"/>
                    <a:pt x="19" y="67"/>
                    <a:pt x="19" y="67"/>
                  </a:cubicBezTo>
                  <a:cubicBezTo>
                    <a:pt x="19" y="64"/>
                    <a:pt x="18" y="62"/>
                    <a:pt x="18" y="59"/>
                  </a:cubicBezTo>
                  <a:cubicBezTo>
                    <a:pt x="18" y="27"/>
                    <a:pt x="45" y="0"/>
                    <a:pt x="78" y="0"/>
                  </a:cubicBezTo>
                  <a:cubicBezTo>
                    <a:pt x="110" y="0"/>
                    <a:pt x="137" y="27"/>
                    <a:pt x="137" y="59"/>
                  </a:cubicBezTo>
                  <a:cubicBezTo>
                    <a:pt x="137" y="92"/>
                    <a:pt x="110" y="119"/>
                    <a:pt x="78" y="119"/>
                  </a:cubicBezTo>
                  <a:close/>
                  <a:moveTo>
                    <a:pt x="13" y="84"/>
                  </a:moveTo>
                  <a:cubicBezTo>
                    <a:pt x="30" y="84"/>
                    <a:pt x="30" y="84"/>
                    <a:pt x="30" y="84"/>
                  </a:cubicBezTo>
                  <a:cubicBezTo>
                    <a:pt x="31" y="86"/>
                    <a:pt x="31" y="86"/>
                    <a:pt x="31" y="86"/>
                  </a:cubicBezTo>
                  <a:cubicBezTo>
                    <a:pt x="42" y="104"/>
                    <a:pt x="57" y="112"/>
                    <a:pt x="78" y="112"/>
                  </a:cubicBezTo>
                  <a:cubicBezTo>
                    <a:pt x="107" y="112"/>
                    <a:pt x="130" y="89"/>
                    <a:pt x="130" y="59"/>
                  </a:cubicBezTo>
                  <a:cubicBezTo>
                    <a:pt x="130" y="30"/>
                    <a:pt x="107" y="7"/>
                    <a:pt x="78" y="7"/>
                  </a:cubicBezTo>
                  <a:cubicBezTo>
                    <a:pt x="48" y="7"/>
                    <a:pt x="25" y="30"/>
                    <a:pt x="25" y="59"/>
                  </a:cubicBezTo>
                  <a:cubicBezTo>
                    <a:pt x="25" y="62"/>
                    <a:pt x="25" y="64"/>
                    <a:pt x="25" y="67"/>
                  </a:cubicBezTo>
                  <a:cubicBezTo>
                    <a:pt x="26" y="68"/>
                    <a:pt x="26" y="68"/>
                    <a:pt x="26" y="68"/>
                  </a:cubicBezTo>
                  <a:lnTo>
                    <a:pt x="13" y="84"/>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sp>
          <p:nvSpPr>
            <p:cNvPr id="10" name="Freeform 78">
              <a:extLst/>
            </p:cNvPr>
            <p:cNvSpPr>
              <a:spLocks noEditPoints="1"/>
            </p:cNvSpPr>
            <p:nvPr/>
          </p:nvSpPr>
          <p:spPr bwMode="auto">
            <a:xfrm>
              <a:off x="3582988" y="5233988"/>
              <a:ext cx="654050" cy="820738"/>
            </a:xfrm>
            <a:custGeom>
              <a:avLst/>
              <a:gdLst>
                <a:gd name="T0" fmla="*/ 126 w 162"/>
                <a:gd name="T1" fmla="*/ 201 h 203"/>
                <a:gd name="T2" fmla="*/ 36 w 162"/>
                <a:gd name="T3" fmla="*/ 131 h 203"/>
                <a:gd name="T4" fmla="*/ 29 w 162"/>
                <a:gd name="T5" fmla="*/ 12 h 203"/>
                <a:gd name="T6" fmla="*/ 43 w 162"/>
                <a:gd name="T7" fmla="*/ 3 h 203"/>
                <a:gd name="T8" fmla="*/ 44 w 162"/>
                <a:gd name="T9" fmla="*/ 2 h 203"/>
                <a:gd name="T10" fmla="*/ 56 w 162"/>
                <a:gd name="T11" fmla="*/ 2 h 203"/>
                <a:gd name="T12" fmla="*/ 64 w 162"/>
                <a:gd name="T13" fmla="*/ 10 h 203"/>
                <a:gd name="T14" fmla="*/ 76 w 162"/>
                <a:gd name="T15" fmla="*/ 36 h 203"/>
                <a:gd name="T16" fmla="*/ 69 w 162"/>
                <a:gd name="T17" fmla="*/ 55 h 203"/>
                <a:gd name="T18" fmla="*/ 57 w 162"/>
                <a:gd name="T19" fmla="*/ 62 h 203"/>
                <a:gd name="T20" fmla="*/ 53 w 162"/>
                <a:gd name="T21" fmla="*/ 73 h 203"/>
                <a:gd name="T22" fmla="*/ 71 w 162"/>
                <a:gd name="T23" fmla="*/ 110 h 203"/>
                <a:gd name="T24" fmla="*/ 98 w 162"/>
                <a:gd name="T25" fmla="*/ 149 h 203"/>
                <a:gd name="T26" fmla="*/ 109 w 162"/>
                <a:gd name="T27" fmla="*/ 151 h 203"/>
                <a:gd name="T28" fmla="*/ 120 w 162"/>
                <a:gd name="T29" fmla="*/ 144 h 203"/>
                <a:gd name="T30" fmla="*/ 140 w 162"/>
                <a:gd name="T31" fmla="*/ 148 h 203"/>
                <a:gd name="T32" fmla="*/ 157 w 162"/>
                <a:gd name="T33" fmla="*/ 171 h 203"/>
                <a:gd name="T34" fmla="*/ 158 w 162"/>
                <a:gd name="T35" fmla="*/ 172 h 203"/>
                <a:gd name="T36" fmla="*/ 152 w 162"/>
                <a:gd name="T37" fmla="*/ 193 h 203"/>
                <a:gd name="T38" fmla="*/ 143 w 162"/>
                <a:gd name="T39" fmla="*/ 198 h 203"/>
                <a:gd name="T40" fmla="*/ 126 w 162"/>
                <a:gd name="T41" fmla="*/ 201 h 203"/>
                <a:gd name="T42" fmla="*/ 50 w 162"/>
                <a:gd name="T43" fmla="*/ 7 h 203"/>
                <a:gd name="T44" fmla="*/ 47 w 162"/>
                <a:gd name="T45" fmla="*/ 8 h 203"/>
                <a:gd name="T46" fmla="*/ 46 w 162"/>
                <a:gd name="T47" fmla="*/ 8 h 203"/>
                <a:gd name="T48" fmla="*/ 33 w 162"/>
                <a:gd name="T49" fmla="*/ 17 h 203"/>
                <a:gd name="T50" fmla="*/ 41 w 162"/>
                <a:gd name="T51" fmla="*/ 127 h 203"/>
                <a:gd name="T52" fmla="*/ 140 w 162"/>
                <a:gd name="T53" fmla="*/ 192 h 203"/>
                <a:gd name="T54" fmla="*/ 149 w 162"/>
                <a:gd name="T55" fmla="*/ 187 h 203"/>
                <a:gd name="T56" fmla="*/ 152 w 162"/>
                <a:gd name="T57" fmla="*/ 175 h 203"/>
                <a:gd name="T58" fmla="*/ 152 w 162"/>
                <a:gd name="T59" fmla="*/ 174 h 203"/>
                <a:gd name="T60" fmla="*/ 135 w 162"/>
                <a:gd name="T61" fmla="*/ 152 h 203"/>
                <a:gd name="T62" fmla="*/ 124 w 162"/>
                <a:gd name="T63" fmla="*/ 150 h 203"/>
                <a:gd name="T64" fmla="*/ 112 w 162"/>
                <a:gd name="T65" fmla="*/ 156 h 203"/>
                <a:gd name="T66" fmla="*/ 93 w 162"/>
                <a:gd name="T67" fmla="*/ 153 h 203"/>
                <a:gd name="T68" fmla="*/ 65 w 162"/>
                <a:gd name="T69" fmla="*/ 114 h 203"/>
                <a:gd name="T70" fmla="*/ 47 w 162"/>
                <a:gd name="T71" fmla="*/ 75 h 203"/>
                <a:gd name="T72" fmla="*/ 54 w 162"/>
                <a:gd name="T73" fmla="*/ 57 h 203"/>
                <a:gd name="T74" fmla="*/ 66 w 162"/>
                <a:gd name="T75" fmla="*/ 50 h 203"/>
                <a:gd name="T76" fmla="*/ 70 w 162"/>
                <a:gd name="T77" fmla="*/ 39 h 203"/>
                <a:gd name="T78" fmla="*/ 70 w 162"/>
                <a:gd name="T79" fmla="*/ 39 h 203"/>
                <a:gd name="T80" fmla="*/ 58 w 162"/>
                <a:gd name="T81" fmla="*/ 12 h 203"/>
                <a:gd name="T82" fmla="*/ 53 w 162"/>
                <a:gd name="T83" fmla="*/ 8 h 203"/>
                <a:gd name="T84" fmla="*/ 50 w 162"/>
                <a:gd name="T85" fmla="*/ 7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2" h="203">
                  <a:moveTo>
                    <a:pt x="126" y="201"/>
                  </a:moveTo>
                  <a:cubicBezTo>
                    <a:pt x="99" y="201"/>
                    <a:pt x="64" y="180"/>
                    <a:pt x="36" y="131"/>
                  </a:cubicBezTo>
                  <a:cubicBezTo>
                    <a:pt x="0" y="68"/>
                    <a:pt x="18" y="22"/>
                    <a:pt x="29" y="12"/>
                  </a:cubicBezTo>
                  <a:cubicBezTo>
                    <a:pt x="32" y="9"/>
                    <a:pt x="37" y="6"/>
                    <a:pt x="43" y="3"/>
                  </a:cubicBezTo>
                  <a:cubicBezTo>
                    <a:pt x="43" y="2"/>
                    <a:pt x="44" y="2"/>
                    <a:pt x="44" y="2"/>
                  </a:cubicBezTo>
                  <a:cubicBezTo>
                    <a:pt x="48" y="0"/>
                    <a:pt x="52" y="0"/>
                    <a:pt x="56" y="2"/>
                  </a:cubicBezTo>
                  <a:cubicBezTo>
                    <a:pt x="59" y="3"/>
                    <a:pt x="62" y="6"/>
                    <a:pt x="64" y="10"/>
                  </a:cubicBezTo>
                  <a:cubicBezTo>
                    <a:pt x="76" y="36"/>
                    <a:pt x="76" y="36"/>
                    <a:pt x="76" y="36"/>
                  </a:cubicBezTo>
                  <a:cubicBezTo>
                    <a:pt x="79" y="43"/>
                    <a:pt x="76" y="52"/>
                    <a:pt x="69" y="55"/>
                  </a:cubicBezTo>
                  <a:cubicBezTo>
                    <a:pt x="57" y="62"/>
                    <a:pt x="57" y="62"/>
                    <a:pt x="57" y="62"/>
                  </a:cubicBezTo>
                  <a:cubicBezTo>
                    <a:pt x="54" y="64"/>
                    <a:pt x="52" y="69"/>
                    <a:pt x="53" y="73"/>
                  </a:cubicBezTo>
                  <a:cubicBezTo>
                    <a:pt x="58" y="86"/>
                    <a:pt x="64" y="98"/>
                    <a:pt x="71" y="110"/>
                  </a:cubicBezTo>
                  <a:cubicBezTo>
                    <a:pt x="78" y="123"/>
                    <a:pt x="87" y="136"/>
                    <a:pt x="98" y="149"/>
                  </a:cubicBezTo>
                  <a:cubicBezTo>
                    <a:pt x="100" y="152"/>
                    <a:pt x="105" y="153"/>
                    <a:pt x="109" y="151"/>
                  </a:cubicBezTo>
                  <a:cubicBezTo>
                    <a:pt x="120" y="144"/>
                    <a:pt x="120" y="144"/>
                    <a:pt x="120" y="144"/>
                  </a:cubicBezTo>
                  <a:cubicBezTo>
                    <a:pt x="127" y="140"/>
                    <a:pt x="136" y="142"/>
                    <a:pt x="140" y="148"/>
                  </a:cubicBezTo>
                  <a:cubicBezTo>
                    <a:pt x="157" y="171"/>
                    <a:pt x="157" y="171"/>
                    <a:pt x="157" y="171"/>
                  </a:cubicBezTo>
                  <a:cubicBezTo>
                    <a:pt x="157" y="171"/>
                    <a:pt x="157" y="171"/>
                    <a:pt x="158" y="172"/>
                  </a:cubicBezTo>
                  <a:cubicBezTo>
                    <a:pt x="162" y="179"/>
                    <a:pt x="159" y="189"/>
                    <a:pt x="152" y="193"/>
                  </a:cubicBezTo>
                  <a:cubicBezTo>
                    <a:pt x="147" y="196"/>
                    <a:pt x="144" y="197"/>
                    <a:pt x="143" y="198"/>
                  </a:cubicBezTo>
                  <a:cubicBezTo>
                    <a:pt x="138" y="200"/>
                    <a:pt x="132" y="201"/>
                    <a:pt x="126" y="201"/>
                  </a:cubicBezTo>
                  <a:close/>
                  <a:moveTo>
                    <a:pt x="50" y="7"/>
                  </a:moveTo>
                  <a:cubicBezTo>
                    <a:pt x="49" y="7"/>
                    <a:pt x="48" y="7"/>
                    <a:pt x="47" y="8"/>
                  </a:cubicBezTo>
                  <a:cubicBezTo>
                    <a:pt x="46" y="8"/>
                    <a:pt x="46" y="8"/>
                    <a:pt x="46" y="8"/>
                  </a:cubicBezTo>
                  <a:cubicBezTo>
                    <a:pt x="40" y="11"/>
                    <a:pt x="36" y="14"/>
                    <a:pt x="33" y="17"/>
                  </a:cubicBezTo>
                  <a:cubicBezTo>
                    <a:pt x="24" y="25"/>
                    <a:pt x="8" y="69"/>
                    <a:pt x="41" y="127"/>
                  </a:cubicBezTo>
                  <a:cubicBezTo>
                    <a:pt x="74" y="184"/>
                    <a:pt x="116" y="203"/>
                    <a:pt x="140" y="192"/>
                  </a:cubicBezTo>
                  <a:cubicBezTo>
                    <a:pt x="141" y="192"/>
                    <a:pt x="143" y="191"/>
                    <a:pt x="149" y="187"/>
                  </a:cubicBezTo>
                  <a:cubicBezTo>
                    <a:pt x="153" y="185"/>
                    <a:pt x="155" y="179"/>
                    <a:pt x="152" y="175"/>
                  </a:cubicBezTo>
                  <a:cubicBezTo>
                    <a:pt x="152" y="175"/>
                    <a:pt x="152" y="175"/>
                    <a:pt x="152" y="174"/>
                  </a:cubicBezTo>
                  <a:cubicBezTo>
                    <a:pt x="135" y="152"/>
                    <a:pt x="135" y="152"/>
                    <a:pt x="135" y="152"/>
                  </a:cubicBezTo>
                  <a:cubicBezTo>
                    <a:pt x="132" y="148"/>
                    <a:pt x="127" y="147"/>
                    <a:pt x="124" y="150"/>
                  </a:cubicBezTo>
                  <a:cubicBezTo>
                    <a:pt x="112" y="156"/>
                    <a:pt x="112" y="156"/>
                    <a:pt x="112" y="156"/>
                  </a:cubicBezTo>
                  <a:cubicBezTo>
                    <a:pt x="105" y="160"/>
                    <a:pt x="97" y="159"/>
                    <a:pt x="93" y="153"/>
                  </a:cubicBezTo>
                  <a:cubicBezTo>
                    <a:pt x="82" y="139"/>
                    <a:pt x="73" y="126"/>
                    <a:pt x="65" y="114"/>
                  </a:cubicBezTo>
                  <a:cubicBezTo>
                    <a:pt x="58" y="101"/>
                    <a:pt x="52" y="88"/>
                    <a:pt x="47" y="75"/>
                  </a:cubicBezTo>
                  <a:cubicBezTo>
                    <a:pt x="45" y="68"/>
                    <a:pt x="48" y="60"/>
                    <a:pt x="54" y="57"/>
                  </a:cubicBezTo>
                  <a:cubicBezTo>
                    <a:pt x="66" y="50"/>
                    <a:pt x="66" y="50"/>
                    <a:pt x="66" y="50"/>
                  </a:cubicBezTo>
                  <a:cubicBezTo>
                    <a:pt x="70" y="48"/>
                    <a:pt x="72" y="43"/>
                    <a:pt x="70" y="39"/>
                  </a:cubicBezTo>
                  <a:cubicBezTo>
                    <a:pt x="70" y="39"/>
                    <a:pt x="70" y="39"/>
                    <a:pt x="70" y="39"/>
                  </a:cubicBezTo>
                  <a:cubicBezTo>
                    <a:pt x="58" y="12"/>
                    <a:pt x="58" y="12"/>
                    <a:pt x="58" y="12"/>
                  </a:cubicBezTo>
                  <a:cubicBezTo>
                    <a:pt x="57" y="10"/>
                    <a:pt x="56" y="9"/>
                    <a:pt x="53" y="8"/>
                  </a:cubicBezTo>
                  <a:cubicBezTo>
                    <a:pt x="52" y="7"/>
                    <a:pt x="51" y="7"/>
                    <a:pt x="50" y="7"/>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grpSp>
      <p:grpSp>
        <p:nvGrpSpPr>
          <p:cNvPr id="11" name="Groupe 10">
            <a:extLst/>
          </p:cNvPr>
          <p:cNvGrpSpPr/>
          <p:nvPr/>
        </p:nvGrpSpPr>
        <p:grpSpPr>
          <a:xfrm>
            <a:off x="344515" y="2499616"/>
            <a:ext cx="337280" cy="334240"/>
            <a:chOff x="4889501" y="5145088"/>
            <a:chExt cx="881063" cy="873125"/>
          </a:xfrm>
          <a:solidFill>
            <a:srgbClr val="333333"/>
          </a:solidFill>
        </p:grpSpPr>
        <p:sp>
          <p:nvSpPr>
            <p:cNvPr id="12" name="Freeform 118">
              <a:extLst/>
            </p:cNvPr>
            <p:cNvSpPr>
              <a:spLocks noEditPoints="1"/>
            </p:cNvSpPr>
            <p:nvPr/>
          </p:nvSpPr>
          <p:spPr bwMode="auto">
            <a:xfrm>
              <a:off x="4889501" y="5145088"/>
              <a:ext cx="881063" cy="703263"/>
            </a:xfrm>
            <a:custGeom>
              <a:avLst/>
              <a:gdLst>
                <a:gd name="T0" fmla="*/ 132 w 218"/>
                <a:gd name="T1" fmla="*/ 174 h 174"/>
                <a:gd name="T2" fmla="*/ 129 w 218"/>
                <a:gd name="T3" fmla="*/ 171 h 174"/>
                <a:gd name="T4" fmla="*/ 131 w 218"/>
                <a:gd name="T5" fmla="*/ 167 h 174"/>
                <a:gd name="T6" fmla="*/ 214 w 218"/>
                <a:gd name="T7" fmla="*/ 145 h 174"/>
                <a:gd name="T8" fmla="*/ 218 w 218"/>
                <a:gd name="T9" fmla="*/ 148 h 174"/>
                <a:gd name="T10" fmla="*/ 215 w 218"/>
                <a:gd name="T11" fmla="*/ 151 h 174"/>
                <a:gd name="T12" fmla="*/ 133 w 218"/>
                <a:gd name="T13" fmla="*/ 174 h 174"/>
                <a:gd name="T14" fmla="*/ 132 w 218"/>
                <a:gd name="T15" fmla="*/ 174 h 174"/>
                <a:gd name="T16" fmla="*/ 86 w 218"/>
                <a:gd name="T17" fmla="*/ 151 h 174"/>
                <a:gd name="T18" fmla="*/ 83 w 218"/>
                <a:gd name="T19" fmla="*/ 149 h 174"/>
                <a:gd name="T20" fmla="*/ 46 w 218"/>
                <a:gd name="T21" fmla="*/ 10 h 174"/>
                <a:gd name="T22" fmla="*/ 44 w 218"/>
                <a:gd name="T23" fmla="*/ 7 h 174"/>
                <a:gd name="T24" fmla="*/ 40 w 218"/>
                <a:gd name="T25" fmla="*/ 7 h 174"/>
                <a:gd name="T26" fmla="*/ 4 w 218"/>
                <a:gd name="T27" fmla="*/ 16 h 174"/>
                <a:gd name="T28" fmla="*/ 1 w 218"/>
                <a:gd name="T29" fmla="*/ 14 h 174"/>
                <a:gd name="T30" fmla="*/ 3 w 218"/>
                <a:gd name="T31" fmla="*/ 10 h 174"/>
                <a:gd name="T32" fmla="*/ 38 w 218"/>
                <a:gd name="T33" fmla="*/ 0 h 174"/>
                <a:gd name="T34" fmla="*/ 47 w 218"/>
                <a:gd name="T35" fmla="*/ 1 h 174"/>
                <a:gd name="T36" fmla="*/ 52 w 218"/>
                <a:gd name="T37" fmla="*/ 8 h 174"/>
                <a:gd name="T38" fmla="*/ 89 w 218"/>
                <a:gd name="T39" fmla="*/ 147 h 174"/>
                <a:gd name="T40" fmla="*/ 87 w 218"/>
                <a:gd name="T41" fmla="*/ 151 h 174"/>
                <a:gd name="T42" fmla="*/ 86 w 218"/>
                <a:gd name="T43" fmla="*/ 151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8" h="174">
                  <a:moveTo>
                    <a:pt x="132" y="174"/>
                  </a:moveTo>
                  <a:cubicBezTo>
                    <a:pt x="131" y="174"/>
                    <a:pt x="130" y="173"/>
                    <a:pt x="129" y="171"/>
                  </a:cubicBezTo>
                  <a:cubicBezTo>
                    <a:pt x="129" y="170"/>
                    <a:pt x="130" y="168"/>
                    <a:pt x="131" y="167"/>
                  </a:cubicBezTo>
                  <a:cubicBezTo>
                    <a:pt x="214" y="145"/>
                    <a:pt x="214" y="145"/>
                    <a:pt x="214" y="145"/>
                  </a:cubicBezTo>
                  <a:cubicBezTo>
                    <a:pt x="215" y="145"/>
                    <a:pt x="217" y="146"/>
                    <a:pt x="218" y="148"/>
                  </a:cubicBezTo>
                  <a:cubicBezTo>
                    <a:pt x="218" y="149"/>
                    <a:pt x="217" y="151"/>
                    <a:pt x="215" y="151"/>
                  </a:cubicBezTo>
                  <a:cubicBezTo>
                    <a:pt x="133" y="174"/>
                    <a:pt x="133" y="174"/>
                    <a:pt x="133" y="174"/>
                  </a:cubicBezTo>
                  <a:cubicBezTo>
                    <a:pt x="133" y="174"/>
                    <a:pt x="133" y="174"/>
                    <a:pt x="132" y="174"/>
                  </a:cubicBezTo>
                  <a:close/>
                  <a:moveTo>
                    <a:pt x="86" y="151"/>
                  </a:moveTo>
                  <a:cubicBezTo>
                    <a:pt x="85" y="151"/>
                    <a:pt x="84" y="150"/>
                    <a:pt x="83" y="149"/>
                  </a:cubicBezTo>
                  <a:cubicBezTo>
                    <a:pt x="46" y="10"/>
                    <a:pt x="46" y="10"/>
                    <a:pt x="46" y="10"/>
                  </a:cubicBezTo>
                  <a:cubicBezTo>
                    <a:pt x="46" y="9"/>
                    <a:pt x="45" y="8"/>
                    <a:pt x="44" y="7"/>
                  </a:cubicBezTo>
                  <a:cubicBezTo>
                    <a:pt x="43" y="6"/>
                    <a:pt x="41" y="6"/>
                    <a:pt x="40" y="7"/>
                  </a:cubicBezTo>
                  <a:cubicBezTo>
                    <a:pt x="4" y="16"/>
                    <a:pt x="4" y="16"/>
                    <a:pt x="4" y="16"/>
                  </a:cubicBezTo>
                  <a:cubicBezTo>
                    <a:pt x="3" y="17"/>
                    <a:pt x="1" y="16"/>
                    <a:pt x="1" y="14"/>
                  </a:cubicBezTo>
                  <a:cubicBezTo>
                    <a:pt x="0" y="12"/>
                    <a:pt x="1" y="10"/>
                    <a:pt x="3" y="10"/>
                  </a:cubicBezTo>
                  <a:cubicBezTo>
                    <a:pt x="38" y="0"/>
                    <a:pt x="38" y="0"/>
                    <a:pt x="38" y="0"/>
                  </a:cubicBezTo>
                  <a:cubicBezTo>
                    <a:pt x="41" y="0"/>
                    <a:pt x="44" y="0"/>
                    <a:pt x="47" y="1"/>
                  </a:cubicBezTo>
                  <a:cubicBezTo>
                    <a:pt x="50" y="3"/>
                    <a:pt x="51" y="5"/>
                    <a:pt x="52" y="8"/>
                  </a:cubicBezTo>
                  <a:cubicBezTo>
                    <a:pt x="89" y="147"/>
                    <a:pt x="89" y="147"/>
                    <a:pt x="89" y="147"/>
                  </a:cubicBezTo>
                  <a:cubicBezTo>
                    <a:pt x="90" y="149"/>
                    <a:pt x="89" y="150"/>
                    <a:pt x="87" y="151"/>
                  </a:cubicBezTo>
                  <a:cubicBezTo>
                    <a:pt x="87" y="151"/>
                    <a:pt x="87" y="151"/>
                    <a:pt x="86" y="151"/>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sp>
          <p:nvSpPr>
            <p:cNvPr id="13" name="Freeform 119">
              <a:extLst/>
            </p:cNvPr>
            <p:cNvSpPr>
              <a:spLocks noEditPoints="1"/>
            </p:cNvSpPr>
            <p:nvPr/>
          </p:nvSpPr>
          <p:spPr bwMode="auto">
            <a:xfrm>
              <a:off x="5119688" y="5719763"/>
              <a:ext cx="303213" cy="298450"/>
            </a:xfrm>
            <a:custGeom>
              <a:avLst/>
              <a:gdLst>
                <a:gd name="T0" fmla="*/ 38 w 75"/>
                <a:gd name="T1" fmla="*/ 74 h 74"/>
                <a:gd name="T2" fmla="*/ 20 w 75"/>
                <a:gd name="T3" fmla="*/ 69 h 74"/>
                <a:gd name="T4" fmla="*/ 3 w 75"/>
                <a:gd name="T5" fmla="*/ 47 h 74"/>
                <a:gd name="T6" fmla="*/ 6 w 75"/>
                <a:gd name="T7" fmla="*/ 19 h 74"/>
                <a:gd name="T8" fmla="*/ 28 w 75"/>
                <a:gd name="T9" fmla="*/ 3 h 74"/>
                <a:gd name="T10" fmla="*/ 56 w 75"/>
                <a:gd name="T11" fmla="*/ 6 h 74"/>
                <a:gd name="T12" fmla="*/ 72 w 75"/>
                <a:gd name="T13" fmla="*/ 28 h 74"/>
                <a:gd name="T14" fmla="*/ 69 w 75"/>
                <a:gd name="T15" fmla="*/ 56 h 74"/>
                <a:gd name="T16" fmla="*/ 47 w 75"/>
                <a:gd name="T17" fmla="*/ 72 h 74"/>
                <a:gd name="T18" fmla="*/ 38 w 75"/>
                <a:gd name="T19" fmla="*/ 74 h 74"/>
                <a:gd name="T20" fmla="*/ 38 w 75"/>
                <a:gd name="T21" fmla="*/ 8 h 74"/>
                <a:gd name="T22" fmla="*/ 30 w 75"/>
                <a:gd name="T23" fmla="*/ 9 h 74"/>
                <a:gd name="T24" fmla="*/ 30 w 75"/>
                <a:gd name="T25" fmla="*/ 9 h 74"/>
                <a:gd name="T26" fmla="*/ 12 w 75"/>
                <a:gd name="T27" fmla="*/ 23 h 74"/>
                <a:gd name="T28" fmla="*/ 9 w 75"/>
                <a:gd name="T29" fmla="*/ 45 h 74"/>
                <a:gd name="T30" fmla="*/ 23 w 75"/>
                <a:gd name="T31" fmla="*/ 63 h 74"/>
                <a:gd name="T32" fmla="*/ 45 w 75"/>
                <a:gd name="T33" fmla="*/ 66 h 74"/>
                <a:gd name="T34" fmla="*/ 63 w 75"/>
                <a:gd name="T35" fmla="*/ 52 h 74"/>
                <a:gd name="T36" fmla="*/ 66 w 75"/>
                <a:gd name="T37" fmla="*/ 30 h 74"/>
                <a:gd name="T38" fmla="*/ 52 w 75"/>
                <a:gd name="T39" fmla="*/ 12 h 74"/>
                <a:gd name="T40" fmla="*/ 38 w 75"/>
                <a:gd name="T41" fmla="*/ 8 h 74"/>
                <a:gd name="T42" fmla="*/ 29 w 75"/>
                <a:gd name="T43" fmla="*/ 6 h 74"/>
                <a:gd name="T44" fmla="*/ 29 w 75"/>
                <a:gd name="T45" fmla="*/ 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5" h="74">
                  <a:moveTo>
                    <a:pt x="38" y="74"/>
                  </a:moveTo>
                  <a:cubicBezTo>
                    <a:pt x="31" y="74"/>
                    <a:pt x="25" y="72"/>
                    <a:pt x="20" y="69"/>
                  </a:cubicBezTo>
                  <a:cubicBezTo>
                    <a:pt x="11" y="64"/>
                    <a:pt x="5" y="56"/>
                    <a:pt x="3" y="47"/>
                  </a:cubicBezTo>
                  <a:cubicBezTo>
                    <a:pt x="0" y="38"/>
                    <a:pt x="2" y="28"/>
                    <a:pt x="6" y="19"/>
                  </a:cubicBezTo>
                  <a:cubicBezTo>
                    <a:pt x="11" y="11"/>
                    <a:pt x="19" y="5"/>
                    <a:pt x="28" y="3"/>
                  </a:cubicBezTo>
                  <a:cubicBezTo>
                    <a:pt x="38" y="0"/>
                    <a:pt x="47" y="1"/>
                    <a:pt x="56" y="6"/>
                  </a:cubicBezTo>
                  <a:cubicBezTo>
                    <a:pt x="64" y="11"/>
                    <a:pt x="70" y="19"/>
                    <a:pt x="72" y="28"/>
                  </a:cubicBezTo>
                  <a:cubicBezTo>
                    <a:pt x="75" y="38"/>
                    <a:pt x="74" y="47"/>
                    <a:pt x="69" y="56"/>
                  </a:cubicBezTo>
                  <a:cubicBezTo>
                    <a:pt x="64" y="64"/>
                    <a:pt x="56" y="70"/>
                    <a:pt x="47" y="72"/>
                  </a:cubicBezTo>
                  <a:cubicBezTo>
                    <a:pt x="44" y="73"/>
                    <a:pt x="41" y="74"/>
                    <a:pt x="38" y="74"/>
                  </a:cubicBezTo>
                  <a:close/>
                  <a:moveTo>
                    <a:pt x="38" y="8"/>
                  </a:moveTo>
                  <a:cubicBezTo>
                    <a:pt x="35" y="8"/>
                    <a:pt x="32" y="8"/>
                    <a:pt x="30" y="9"/>
                  </a:cubicBezTo>
                  <a:cubicBezTo>
                    <a:pt x="30" y="9"/>
                    <a:pt x="30" y="9"/>
                    <a:pt x="30" y="9"/>
                  </a:cubicBezTo>
                  <a:cubicBezTo>
                    <a:pt x="22" y="11"/>
                    <a:pt x="16" y="16"/>
                    <a:pt x="12" y="23"/>
                  </a:cubicBezTo>
                  <a:cubicBezTo>
                    <a:pt x="8" y="30"/>
                    <a:pt x="7" y="38"/>
                    <a:pt x="9" y="45"/>
                  </a:cubicBezTo>
                  <a:cubicBezTo>
                    <a:pt x="11" y="53"/>
                    <a:pt x="16" y="59"/>
                    <a:pt x="23" y="63"/>
                  </a:cubicBezTo>
                  <a:cubicBezTo>
                    <a:pt x="30" y="67"/>
                    <a:pt x="38" y="68"/>
                    <a:pt x="45" y="66"/>
                  </a:cubicBezTo>
                  <a:cubicBezTo>
                    <a:pt x="53" y="64"/>
                    <a:pt x="59" y="59"/>
                    <a:pt x="63" y="52"/>
                  </a:cubicBezTo>
                  <a:cubicBezTo>
                    <a:pt x="67" y="46"/>
                    <a:pt x="68" y="38"/>
                    <a:pt x="66" y="30"/>
                  </a:cubicBezTo>
                  <a:cubicBezTo>
                    <a:pt x="64" y="22"/>
                    <a:pt x="59" y="16"/>
                    <a:pt x="52" y="12"/>
                  </a:cubicBezTo>
                  <a:cubicBezTo>
                    <a:pt x="48" y="9"/>
                    <a:pt x="43" y="8"/>
                    <a:pt x="38" y="8"/>
                  </a:cubicBezTo>
                  <a:close/>
                  <a:moveTo>
                    <a:pt x="29" y="6"/>
                  </a:moveTo>
                  <a:cubicBezTo>
                    <a:pt x="29" y="6"/>
                    <a:pt x="29" y="6"/>
                    <a:pt x="29" y="6"/>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sp>
          <p:nvSpPr>
            <p:cNvPr id="14" name="Freeform 120">
              <a:extLst/>
            </p:cNvPr>
            <p:cNvSpPr>
              <a:spLocks noEditPoints="1"/>
            </p:cNvSpPr>
            <p:nvPr/>
          </p:nvSpPr>
          <p:spPr bwMode="auto">
            <a:xfrm>
              <a:off x="5260976" y="5278438"/>
              <a:ext cx="420688" cy="436563"/>
            </a:xfrm>
            <a:custGeom>
              <a:avLst/>
              <a:gdLst>
                <a:gd name="T0" fmla="*/ 31 w 104"/>
                <a:gd name="T1" fmla="*/ 108 h 108"/>
                <a:gd name="T2" fmla="*/ 21 w 104"/>
                <a:gd name="T3" fmla="*/ 99 h 108"/>
                <a:gd name="T4" fmla="*/ 1 w 104"/>
                <a:gd name="T5" fmla="*/ 24 h 108"/>
                <a:gd name="T6" fmla="*/ 3 w 104"/>
                <a:gd name="T7" fmla="*/ 20 h 108"/>
                <a:gd name="T8" fmla="*/ 71 w 104"/>
                <a:gd name="T9" fmla="*/ 2 h 108"/>
                <a:gd name="T10" fmla="*/ 85 w 104"/>
                <a:gd name="T11" fmla="*/ 10 h 108"/>
                <a:gd name="T12" fmla="*/ 103 w 104"/>
                <a:gd name="T13" fmla="*/ 77 h 108"/>
                <a:gd name="T14" fmla="*/ 95 w 104"/>
                <a:gd name="T15" fmla="*/ 91 h 108"/>
                <a:gd name="T16" fmla="*/ 34 w 104"/>
                <a:gd name="T17" fmla="*/ 107 h 108"/>
                <a:gd name="T18" fmla="*/ 31 w 104"/>
                <a:gd name="T19" fmla="*/ 108 h 108"/>
                <a:gd name="T20" fmla="*/ 8 w 104"/>
                <a:gd name="T21" fmla="*/ 26 h 108"/>
                <a:gd name="T22" fmla="*/ 27 w 104"/>
                <a:gd name="T23" fmla="*/ 98 h 108"/>
                <a:gd name="T24" fmla="*/ 29 w 104"/>
                <a:gd name="T25" fmla="*/ 100 h 108"/>
                <a:gd name="T26" fmla="*/ 33 w 104"/>
                <a:gd name="T27" fmla="*/ 101 h 108"/>
                <a:gd name="T28" fmla="*/ 93 w 104"/>
                <a:gd name="T29" fmla="*/ 85 h 108"/>
                <a:gd name="T30" fmla="*/ 96 w 104"/>
                <a:gd name="T31" fmla="*/ 83 h 108"/>
                <a:gd name="T32" fmla="*/ 97 w 104"/>
                <a:gd name="T33" fmla="*/ 79 h 108"/>
                <a:gd name="T34" fmla="*/ 79 w 104"/>
                <a:gd name="T35" fmla="*/ 12 h 108"/>
                <a:gd name="T36" fmla="*/ 76 w 104"/>
                <a:gd name="T37" fmla="*/ 9 h 108"/>
                <a:gd name="T38" fmla="*/ 73 w 104"/>
                <a:gd name="T39" fmla="*/ 8 h 108"/>
                <a:gd name="T40" fmla="*/ 8 w 104"/>
                <a:gd name="T41" fmla="*/ 2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4" h="108">
                  <a:moveTo>
                    <a:pt x="31" y="108"/>
                  </a:moveTo>
                  <a:cubicBezTo>
                    <a:pt x="27" y="108"/>
                    <a:pt x="22" y="104"/>
                    <a:pt x="21" y="99"/>
                  </a:cubicBezTo>
                  <a:cubicBezTo>
                    <a:pt x="1" y="24"/>
                    <a:pt x="1" y="24"/>
                    <a:pt x="1" y="24"/>
                  </a:cubicBezTo>
                  <a:cubicBezTo>
                    <a:pt x="0" y="23"/>
                    <a:pt x="1" y="21"/>
                    <a:pt x="3" y="20"/>
                  </a:cubicBezTo>
                  <a:cubicBezTo>
                    <a:pt x="71" y="2"/>
                    <a:pt x="71" y="2"/>
                    <a:pt x="71" y="2"/>
                  </a:cubicBezTo>
                  <a:cubicBezTo>
                    <a:pt x="77" y="0"/>
                    <a:pt x="83" y="4"/>
                    <a:pt x="85" y="10"/>
                  </a:cubicBezTo>
                  <a:cubicBezTo>
                    <a:pt x="103" y="77"/>
                    <a:pt x="103" y="77"/>
                    <a:pt x="103" y="77"/>
                  </a:cubicBezTo>
                  <a:cubicBezTo>
                    <a:pt x="104" y="83"/>
                    <a:pt x="101" y="89"/>
                    <a:pt x="95" y="91"/>
                  </a:cubicBezTo>
                  <a:cubicBezTo>
                    <a:pt x="34" y="107"/>
                    <a:pt x="34" y="107"/>
                    <a:pt x="34" y="107"/>
                  </a:cubicBezTo>
                  <a:cubicBezTo>
                    <a:pt x="33" y="107"/>
                    <a:pt x="32" y="108"/>
                    <a:pt x="31" y="108"/>
                  </a:cubicBezTo>
                  <a:close/>
                  <a:moveTo>
                    <a:pt x="8" y="26"/>
                  </a:moveTo>
                  <a:cubicBezTo>
                    <a:pt x="27" y="98"/>
                    <a:pt x="27" y="98"/>
                    <a:pt x="27" y="98"/>
                  </a:cubicBezTo>
                  <a:cubicBezTo>
                    <a:pt x="27" y="99"/>
                    <a:pt x="28" y="100"/>
                    <a:pt x="29" y="100"/>
                  </a:cubicBezTo>
                  <a:cubicBezTo>
                    <a:pt x="30" y="101"/>
                    <a:pt x="31" y="101"/>
                    <a:pt x="33" y="101"/>
                  </a:cubicBezTo>
                  <a:cubicBezTo>
                    <a:pt x="93" y="85"/>
                    <a:pt x="93" y="85"/>
                    <a:pt x="93" y="85"/>
                  </a:cubicBezTo>
                  <a:cubicBezTo>
                    <a:pt x="94" y="84"/>
                    <a:pt x="95" y="84"/>
                    <a:pt x="96" y="83"/>
                  </a:cubicBezTo>
                  <a:cubicBezTo>
                    <a:pt x="97" y="81"/>
                    <a:pt x="97" y="80"/>
                    <a:pt x="97" y="79"/>
                  </a:cubicBezTo>
                  <a:cubicBezTo>
                    <a:pt x="79" y="12"/>
                    <a:pt x="79" y="12"/>
                    <a:pt x="79" y="12"/>
                  </a:cubicBezTo>
                  <a:cubicBezTo>
                    <a:pt x="78" y="10"/>
                    <a:pt x="77" y="9"/>
                    <a:pt x="76" y="9"/>
                  </a:cubicBezTo>
                  <a:cubicBezTo>
                    <a:pt x="75" y="8"/>
                    <a:pt x="74" y="8"/>
                    <a:pt x="73" y="8"/>
                  </a:cubicBezTo>
                  <a:lnTo>
                    <a:pt x="8" y="26"/>
                  </a:ln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sp>
          <p:nvSpPr>
            <p:cNvPr id="15" name="Freeform 121">
              <a:extLst/>
            </p:cNvPr>
            <p:cNvSpPr>
              <a:spLocks/>
            </p:cNvSpPr>
            <p:nvPr/>
          </p:nvSpPr>
          <p:spPr bwMode="auto">
            <a:xfrm>
              <a:off x="5229226" y="5178426"/>
              <a:ext cx="290513" cy="209550"/>
            </a:xfrm>
            <a:custGeom>
              <a:avLst/>
              <a:gdLst>
                <a:gd name="T0" fmla="*/ 12 w 72"/>
                <a:gd name="T1" fmla="*/ 52 h 52"/>
                <a:gd name="T2" fmla="*/ 9 w 72"/>
                <a:gd name="T3" fmla="*/ 49 h 52"/>
                <a:gd name="T4" fmla="*/ 0 w 72"/>
                <a:gd name="T5" fmla="*/ 17 h 52"/>
                <a:gd name="T6" fmla="*/ 0 w 72"/>
                <a:gd name="T7" fmla="*/ 15 h 52"/>
                <a:gd name="T8" fmla="*/ 2 w 72"/>
                <a:gd name="T9" fmla="*/ 14 h 52"/>
                <a:gd name="T10" fmla="*/ 52 w 72"/>
                <a:gd name="T11" fmla="*/ 0 h 52"/>
                <a:gd name="T12" fmla="*/ 60 w 72"/>
                <a:gd name="T13" fmla="*/ 1 h 52"/>
                <a:gd name="T14" fmla="*/ 65 w 72"/>
                <a:gd name="T15" fmla="*/ 8 h 52"/>
                <a:gd name="T16" fmla="*/ 72 w 72"/>
                <a:gd name="T17" fmla="*/ 32 h 52"/>
                <a:gd name="T18" fmla="*/ 69 w 72"/>
                <a:gd name="T19" fmla="*/ 36 h 52"/>
                <a:gd name="T20" fmla="*/ 66 w 72"/>
                <a:gd name="T21" fmla="*/ 34 h 52"/>
                <a:gd name="T22" fmla="*/ 59 w 72"/>
                <a:gd name="T23" fmla="*/ 10 h 52"/>
                <a:gd name="T24" fmla="*/ 57 w 72"/>
                <a:gd name="T25" fmla="*/ 7 h 52"/>
                <a:gd name="T26" fmla="*/ 53 w 72"/>
                <a:gd name="T27" fmla="*/ 7 h 52"/>
                <a:gd name="T28" fmla="*/ 7 w 72"/>
                <a:gd name="T29" fmla="*/ 19 h 52"/>
                <a:gd name="T30" fmla="*/ 15 w 72"/>
                <a:gd name="T31" fmla="*/ 48 h 52"/>
                <a:gd name="T32" fmla="*/ 13 w 72"/>
                <a:gd name="T33" fmla="*/ 52 h 52"/>
                <a:gd name="T34" fmla="*/ 12 w 72"/>
                <a:gd name="T35"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 h="52">
                  <a:moveTo>
                    <a:pt x="12" y="52"/>
                  </a:moveTo>
                  <a:cubicBezTo>
                    <a:pt x="10" y="52"/>
                    <a:pt x="9" y="51"/>
                    <a:pt x="9" y="49"/>
                  </a:cubicBezTo>
                  <a:cubicBezTo>
                    <a:pt x="0" y="17"/>
                    <a:pt x="0" y="17"/>
                    <a:pt x="0" y="17"/>
                  </a:cubicBezTo>
                  <a:cubicBezTo>
                    <a:pt x="0" y="17"/>
                    <a:pt x="0" y="16"/>
                    <a:pt x="0" y="15"/>
                  </a:cubicBezTo>
                  <a:cubicBezTo>
                    <a:pt x="1" y="14"/>
                    <a:pt x="2" y="14"/>
                    <a:pt x="2" y="14"/>
                  </a:cubicBezTo>
                  <a:cubicBezTo>
                    <a:pt x="52" y="0"/>
                    <a:pt x="52" y="0"/>
                    <a:pt x="52" y="0"/>
                  </a:cubicBezTo>
                  <a:cubicBezTo>
                    <a:pt x="54" y="0"/>
                    <a:pt x="57" y="0"/>
                    <a:pt x="60" y="1"/>
                  </a:cubicBezTo>
                  <a:cubicBezTo>
                    <a:pt x="63" y="3"/>
                    <a:pt x="65" y="5"/>
                    <a:pt x="65" y="8"/>
                  </a:cubicBezTo>
                  <a:cubicBezTo>
                    <a:pt x="72" y="32"/>
                    <a:pt x="72" y="32"/>
                    <a:pt x="72" y="32"/>
                  </a:cubicBezTo>
                  <a:cubicBezTo>
                    <a:pt x="72" y="34"/>
                    <a:pt x="71" y="36"/>
                    <a:pt x="69" y="36"/>
                  </a:cubicBezTo>
                  <a:cubicBezTo>
                    <a:pt x="68" y="37"/>
                    <a:pt x="66" y="36"/>
                    <a:pt x="66" y="34"/>
                  </a:cubicBezTo>
                  <a:cubicBezTo>
                    <a:pt x="59" y="10"/>
                    <a:pt x="59" y="10"/>
                    <a:pt x="59" y="10"/>
                  </a:cubicBezTo>
                  <a:cubicBezTo>
                    <a:pt x="59" y="9"/>
                    <a:pt x="58" y="8"/>
                    <a:pt x="57" y="7"/>
                  </a:cubicBezTo>
                  <a:cubicBezTo>
                    <a:pt x="56" y="6"/>
                    <a:pt x="54" y="6"/>
                    <a:pt x="53" y="7"/>
                  </a:cubicBezTo>
                  <a:cubicBezTo>
                    <a:pt x="7" y="19"/>
                    <a:pt x="7" y="19"/>
                    <a:pt x="7" y="19"/>
                  </a:cubicBezTo>
                  <a:cubicBezTo>
                    <a:pt x="15" y="48"/>
                    <a:pt x="15" y="48"/>
                    <a:pt x="15" y="48"/>
                  </a:cubicBezTo>
                  <a:cubicBezTo>
                    <a:pt x="15" y="49"/>
                    <a:pt x="14" y="51"/>
                    <a:pt x="13" y="52"/>
                  </a:cubicBezTo>
                  <a:cubicBezTo>
                    <a:pt x="12" y="52"/>
                    <a:pt x="12" y="52"/>
                    <a:pt x="12" y="52"/>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grpSp>
      <p:grpSp>
        <p:nvGrpSpPr>
          <p:cNvPr id="20" name="Groupe 19">
            <a:extLst/>
          </p:cNvPr>
          <p:cNvGrpSpPr/>
          <p:nvPr/>
        </p:nvGrpSpPr>
        <p:grpSpPr>
          <a:xfrm>
            <a:off x="294305" y="1644156"/>
            <a:ext cx="437700" cy="375615"/>
            <a:chOff x="11085513" y="2805113"/>
            <a:chExt cx="895350" cy="768351"/>
          </a:xfrm>
          <a:solidFill>
            <a:srgbClr val="333333"/>
          </a:solidFill>
        </p:grpSpPr>
        <p:sp>
          <p:nvSpPr>
            <p:cNvPr id="21" name="Freeform 145">
              <a:extLst/>
            </p:cNvPr>
            <p:cNvSpPr>
              <a:spLocks noEditPoints="1"/>
            </p:cNvSpPr>
            <p:nvPr/>
          </p:nvSpPr>
          <p:spPr bwMode="auto">
            <a:xfrm>
              <a:off x="11295063" y="2967038"/>
              <a:ext cx="185738" cy="122238"/>
            </a:xfrm>
            <a:custGeom>
              <a:avLst/>
              <a:gdLst>
                <a:gd name="T0" fmla="*/ 39 w 46"/>
                <a:gd name="T1" fmla="*/ 30 h 30"/>
                <a:gd name="T2" fmla="*/ 7 w 46"/>
                <a:gd name="T3" fmla="*/ 30 h 30"/>
                <a:gd name="T4" fmla="*/ 0 w 46"/>
                <a:gd name="T5" fmla="*/ 23 h 30"/>
                <a:gd name="T6" fmla="*/ 0 w 46"/>
                <a:gd name="T7" fmla="*/ 7 h 30"/>
                <a:gd name="T8" fmla="*/ 7 w 46"/>
                <a:gd name="T9" fmla="*/ 0 h 30"/>
                <a:gd name="T10" fmla="*/ 39 w 46"/>
                <a:gd name="T11" fmla="*/ 0 h 30"/>
                <a:gd name="T12" fmla="*/ 46 w 46"/>
                <a:gd name="T13" fmla="*/ 7 h 30"/>
                <a:gd name="T14" fmla="*/ 46 w 46"/>
                <a:gd name="T15" fmla="*/ 23 h 30"/>
                <a:gd name="T16" fmla="*/ 39 w 46"/>
                <a:gd name="T17" fmla="*/ 30 h 30"/>
                <a:gd name="T18" fmla="*/ 7 w 46"/>
                <a:gd name="T19" fmla="*/ 6 h 30"/>
                <a:gd name="T20" fmla="*/ 6 w 46"/>
                <a:gd name="T21" fmla="*/ 7 h 30"/>
                <a:gd name="T22" fmla="*/ 6 w 46"/>
                <a:gd name="T23" fmla="*/ 23 h 30"/>
                <a:gd name="T24" fmla="*/ 7 w 46"/>
                <a:gd name="T25" fmla="*/ 24 h 30"/>
                <a:gd name="T26" fmla="*/ 39 w 46"/>
                <a:gd name="T27" fmla="*/ 24 h 30"/>
                <a:gd name="T28" fmla="*/ 40 w 46"/>
                <a:gd name="T29" fmla="*/ 23 h 30"/>
                <a:gd name="T30" fmla="*/ 40 w 46"/>
                <a:gd name="T31" fmla="*/ 7 h 30"/>
                <a:gd name="T32" fmla="*/ 39 w 46"/>
                <a:gd name="T33" fmla="*/ 6 h 30"/>
                <a:gd name="T34" fmla="*/ 7 w 46"/>
                <a:gd name="T35" fmla="*/ 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6" h="30">
                  <a:moveTo>
                    <a:pt x="39" y="30"/>
                  </a:moveTo>
                  <a:cubicBezTo>
                    <a:pt x="7" y="30"/>
                    <a:pt x="7" y="30"/>
                    <a:pt x="7" y="30"/>
                  </a:cubicBezTo>
                  <a:cubicBezTo>
                    <a:pt x="3" y="30"/>
                    <a:pt x="0" y="27"/>
                    <a:pt x="0" y="23"/>
                  </a:cubicBezTo>
                  <a:cubicBezTo>
                    <a:pt x="0" y="7"/>
                    <a:pt x="0" y="7"/>
                    <a:pt x="0" y="7"/>
                  </a:cubicBezTo>
                  <a:cubicBezTo>
                    <a:pt x="0" y="3"/>
                    <a:pt x="3" y="0"/>
                    <a:pt x="7" y="0"/>
                  </a:cubicBezTo>
                  <a:cubicBezTo>
                    <a:pt x="39" y="0"/>
                    <a:pt x="39" y="0"/>
                    <a:pt x="39" y="0"/>
                  </a:cubicBezTo>
                  <a:cubicBezTo>
                    <a:pt x="43" y="0"/>
                    <a:pt x="46" y="3"/>
                    <a:pt x="46" y="7"/>
                  </a:cubicBezTo>
                  <a:cubicBezTo>
                    <a:pt x="46" y="23"/>
                    <a:pt x="46" y="23"/>
                    <a:pt x="46" y="23"/>
                  </a:cubicBezTo>
                  <a:cubicBezTo>
                    <a:pt x="46" y="27"/>
                    <a:pt x="43" y="30"/>
                    <a:pt x="39" y="30"/>
                  </a:cubicBezTo>
                  <a:close/>
                  <a:moveTo>
                    <a:pt x="7" y="6"/>
                  </a:moveTo>
                  <a:cubicBezTo>
                    <a:pt x="7" y="6"/>
                    <a:pt x="6" y="7"/>
                    <a:pt x="6" y="7"/>
                  </a:cubicBezTo>
                  <a:cubicBezTo>
                    <a:pt x="6" y="23"/>
                    <a:pt x="6" y="23"/>
                    <a:pt x="6" y="23"/>
                  </a:cubicBezTo>
                  <a:cubicBezTo>
                    <a:pt x="6" y="24"/>
                    <a:pt x="7" y="24"/>
                    <a:pt x="7" y="24"/>
                  </a:cubicBezTo>
                  <a:cubicBezTo>
                    <a:pt x="39" y="24"/>
                    <a:pt x="39" y="24"/>
                    <a:pt x="39" y="24"/>
                  </a:cubicBezTo>
                  <a:cubicBezTo>
                    <a:pt x="40" y="24"/>
                    <a:pt x="40" y="24"/>
                    <a:pt x="40" y="23"/>
                  </a:cubicBezTo>
                  <a:cubicBezTo>
                    <a:pt x="40" y="7"/>
                    <a:pt x="40" y="7"/>
                    <a:pt x="40" y="7"/>
                  </a:cubicBezTo>
                  <a:cubicBezTo>
                    <a:pt x="40" y="7"/>
                    <a:pt x="40" y="6"/>
                    <a:pt x="39" y="6"/>
                  </a:cubicBezTo>
                  <a:lnTo>
                    <a:pt x="7" y="6"/>
                  </a:ln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sp>
          <p:nvSpPr>
            <p:cNvPr id="22" name="Freeform 146">
              <a:extLst/>
            </p:cNvPr>
            <p:cNvSpPr>
              <a:spLocks noEditPoints="1"/>
            </p:cNvSpPr>
            <p:nvPr/>
          </p:nvSpPr>
          <p:spPr bwMode="auto">
            <a:xfrm>
              <a:off x="11860213" y="2886076"/>
              <a:ext cx="120650" cy="477838"/>
            </a:xfrm>
            <a:custGeom>
              <a:avLst/>
              <a:gdLst>
                <a:gd name="T0" fmla="*/ 15 w 30"/>
                <a:gd name="T1" fmla="*/ 118 h 118"/>
                <a:gd name="T2" fmla="*/ 0 w 30"/>
                <a:gd name="T3" fmla="*/ 103 h 118"/>
                <a:gd name="T4" fmla="*/ 3 w 30"/>
                <a:gd name="T5" fmla="*/ 100 h 118"/>
                <a:gd name="T6" fmla="*/ 6 w 30"/>
                <a:gd name="T7" fmla="*/ 103 h 118"/>
                <a:gd name="T8" fmla="*/ 15 w 30"/>
                <a:gd name="T9" fmla="*/ 112 h 118"/>
                <a:gd name="T10" fmla="*/ 24 w 30"/>
                <a:gd name="T11" fmla="*/ 103 h 118"/>
                <a:gd name="T12" fmla="*/ 15 w 30"/>
                <a:gd name="T13" fmla="*/ 94 h 118"/>
                <a:gd name="T14" fmla="*/ 12 w 30"/>
                <a:gd name="T15" fmla="*/ 91 h 118"/>
                <a:gd name="T16" fmla="*/ 12 w 30"/>
                <a:gd name="T17" fmla="*/ 79 h 118"/>
                <a:gd name="T18" fmla="*/ 15 w 30"/>
                <a:gd name="T19" fmla="*/ 76 h 118"/>
                <a:gd name="T20" fmla="*/ 18 w 30"/>
                <a:gd name="T21" fmla="*/ 79 h 118"/>
                <a:gd name="T22" fmla="*/ 18 w 30"/>
                <a:gd name="T23" fmla="*/ 88 h 118"/>
                <a:gd name="T24" fmla="*/ 30 w 30"/>
                <a:gd name="T25" fmla="*/ 103 h 118"/>
                <a:gd name="T26" fmla="*/ 15 w 30"/>
                <a:gd name="T27" fmla="*/ 118 h 118"/>
                <a:gd name="T28" fmla="*/ 14 w 30"/>
                <a:gd name="T29" fmla="*/ 62 h 118"/>
                <a:gd name="T30" fmla="*/ 11 w 30"/>
                <a:gd name="T31" fmla="*/ 59 h 118"/>
                <a:gd name="T32" fmla="*/ 11 w 30"/>
                <a:gd name="T33" fmla="*/ 3 h 118"/>
                <a:gd name="T34" fmla="*/ 14 w 30"/>
                <a:gd name="T35" fmla="*/ 0 h 118"/>
                <a:gd name="T36" fmla="*/ 18 w 30"/>
                <a:gd name="T37" fmla="*/ 3 h 118"/>
                <a:gd name="T38" fmla="*/ 18 w 30"/>
                <a:gd name="T39" fmla="*/ 59 h 118"/>
                <a:gd name="T40" fmla="*/ 14 w 30"/>
                <a:gd name="T41" fmla="*/ 62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 h="118">
                  <a:moveTo>
                    <a:pt x="15" y="118"/>
                  </a:moveTo>
                  <a:cubicBezTo>
                    <a:pt x="7" y="118"/>
                    <a:pt x="0" y="112"/>
                    <a:pt x="0" y="103"/>
                  </a:cubicBezTo>
                  <a:cubicBezTo>
                    <a:pt x="0" y="101"/>
                    <a:pt x="1" y="100"/>
                    <a:pt x="3" y="100"/>
                  </a:cubicBezTo>
                  <a:cubicBezTo>
                    <a:pt x="5" y="100"/>
                    <a:pt x="6" y="101"/>
                    <a:pt x="6" y="103"/>
                  </a:cubicBezTo>
                  <a:cubicBezTo>
                    <a:pt x="6" y="108"/>
                    <a:pt x="10" y="112"/>
                    <a:pt x="15" y="112"/>
                  </a:cubicBezTo>
                  <a:cubicBezTo>
                    <a:pt x="20" y="112"/>
                    <a:pt x="24" y="108"/>
                    <a:pt x="24" y="103"/>
                  </a:cubicBezTo>
                  <a:cubicBezTo>
                    <a:pt x="24" y="98"/>
                    <a:pt x="20" y="94"/>
                    <a:pt x="15" y="94"/>
                  </a:cubicBezTo>
                  <a:cubicBezTo>
                    <a:pt x="13" y="94"/>
                    <a:pt x="12" y="93"/>
                    <a:pt x="12" y="91"/>
                  </a:cubicBezTo>
                  <a:cubicBezTo>
                    <a:pt x="12" y="79"/>
                    <a:pt x="12" y="79"/>
                    <a:pt x="12" y="79"/>
                  </a:cubicBezTo>
                  <a:cubicBezTo>
                    <a:pt x="12" y="77"/>
                    <a:pt x="13" y="76"/>
                    <a:pt x="15" y="76"/>
                  </a:cubicBezTo>
                  <a:cubicBezTo>
                    <a:pt x="17" y="76"/>
                    <a:pt x="18" y="77"/>
                    <a:pt x="18" y="79"/>
                  </a:cubicBezTo>
                  <a:cubicBezTo>
                    <a:pt x="18" y="88"/>
                    <a:pt x="18" y="88"/>
                    <a:pt x="18" y="88"/>
                  </a:cubicBezTo>
                  <a:cubicBezTo>
                    <a:pt x="25" y="90"/>
                    <a:pt x="30" y="96"/>
                    <a:pt x="30" y="103"/>
                  </a:cubicBezTo>
                  <a:cubicBezTo>
                    <a:pt x="30" y="112"/>
                    <a:pt x="24" y="118"/>
                    <a:pt x="15" y="118"/>
                  </a:cubicBezTo>
                  <a:close/>
                  <a:moveTo>
                    <a:pt x="14" y="62"/>
                  </a:moveTo>
                  <a:cubicBezTo>
                    <a:pt x="13" y="62"/>
                    <a:pt x="11" y="61"/>
                    <a:pt x="11" y="59"/>
                  </a:cubicBezTo>
                  <a:cubicBezTo>
                    <a:pt x="11" y="3"/>
                    <a:pt x="11" y="3"/>
                    <a:pt x="11" y="3"/>
                  </a:cubicBezTo>
                  <a:cubicBezTo>
                    <a:pt x="11" y="1"/>
                    <a:pt x="13" y="0"/>
                    <a:pt x="14" y="0"/>
                  </a:cubicBezTo>
                  <a:cubicBezTo>
                    <a:pt x="16" y="0"/>
                    <a:pt x="18" y="1"/>
                    <a:pt x="18" y="3"/>
                  </a:cubicBezTo>
                  <a:cubicBezTo>
                    <a:pt x="18" y="59"/>
                    <a:pt x="18" y="59"/>
                    <a:pt x="18" y="59"/>
                  </a:cubicBezTo>
                  <a:cubicBezTo>
                    <a:pt x="18" y="61"/>
                    <a:pt x="16" y="62"/>
                    <a:pt x="14" y="62"/>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sp>
          <p:nvSpPr>
            <p:cNvPr id="23" name="Freeform 147">
              <a:extLst/>
            </p:cNvPr>
            <p:cNvSpPr>
              <a:spLocks noEditPoints="1"/>
            </p:cNvSpPr>
            <p:nvPr/>
          </p:nvSpPr>
          <p:spPr bwMode="auto">
            <a:xfrm>
              <a:off x="11860213" y="3128963"/>
              <a:ext cx="120650" cy="88900"/>
            </a:xfrm>
            <a:custGeom>
              <a:avLst/>
              <a:gdLst>
                <a:gd name="T0" fmla="*/ 23 w 30"/>
                <a:gd name="T1" fmla="*/ 22 h 22"/>
                <a:gd name="T2" fmla="*/ 7 w 30"/>
                <a:gd name="T3" fmla="*/ 22 h 22"/>
                <a:gd name="T4" fmla="*/ 0 w 30"/>
                <a:gd name="T5" fmla="*/ 15 h 22"/>
                <a:gd name="T6" fmla="*/ 0 w 30"/>
                <a:gd name="T7" fmla="*/ 7 h 22"/>
                <a:gd name="T8" fmla="*/ 7 w 30"/>
                <a:gd name="T9" fmla="*/ 0 h 22"/>
                <a:gd name="T10" fmla="*/ 23 w 30"/>
                <a:gd name="T11" fmla="*/ 0 h 22"/>
                <a:gd name="T12" fmla="*/ 30 w 30"/>
                <a:gd name="T13" fmla="*/ 7 h 22"/>
                <a:gd name="T14" fmla="*/ 30 w 30"/>
                <a:gd name="T15" fmla="*/ 15 h 22"/>
                <a:gd name="T16" fmla="*/ 23 w 30"/>
                <a:gd name="T17" fmla="*/ 22 h 22"/>
                <a:gd name="T18" fmla="*/ 7 w 30"/>
                <a:gd name="T19" fmla="*/ 6 h 22"/>
                <a:gd name="T20" fmla="*/ 6 w 30"/>
                <a:gd name="T21" fmla="*/ 7 h 22"/>
                <a:gd name="T22" fmla="*/ 6 w 30"/>
                <a:gd name="T23" fmla="*/ 15 h 22"/>
                <a:gd name="T24" fmla="*/ 7 w 30"/>
                <a:gd name="T25" fmla="*/ 16 h 22"/>
                <a:gd name="T26" fmla="*/ 23 w 30"/>
                <a:gd name="T27" fmla="*/ 16 h 22"/>
                <a:gd name="T28" fmla="*/ 24 w 30"/>
                <a:gd name="T29" fmla="*/ 15 h 22"/>
                <a:gd name="T30" fmla="*/ 24 w 30"/>
                <a:gd name="T31" fmla="*/ 7 h 22"/>
                <a:gd name="T32" fmla="*/ 23 w 30"/>
                <a:gd name="T33" fmla="*/ 6 h 22"/>
                <a:gd name="T34" fmla="*/ 7 w 30"/>
                <a:gd name="T35" fmla="*/ 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 h="22">
                  <a:moveTo>
                    <a:pt x="23" y="22"/>
                  </a:moveTo>
                  <a:cubicBezTo>
                    <a:pt x="7" y="22"/>
                    <a:pt x="7" y="22"/>
                    <a:pt x="7" y="22"/>
                  </a:cubicBezTo>
                  <a:cubicBezTo>
                    <a:pt x="3" y="22"/>
                    <a:pt x="0" y="19"/>
                    <a:pt x="0" y="15"/>
                  </a:cubicBezTo>
                  <a:cubicBezTo>
                    <a:pt x="0" y="7"/>
                    <a:pt x="0" y="7"/>
                    <a:pt x="0" y="7"/>
                  </a:cubicBezTo>
                  <a:cubicBezTo>
                    <a:pt x="0" y="3"/>
                    <a:pt x="3" y="0"/>
                    <a:pt x="7" y="0"/>
                  </a:cubicBezTo>
                  <a:cubicBezTo>
                    <a:pt x="23" y="0"/>
                    <a:pt x="23" y="0"/>
                    <a:pt x="23" y="0"/>
                  </a:cubicBezTo>
                  <a:cubicBezTo>
                    <a:pt x="27" y="0"/>
                    <a:pt x="30" y="3"/>
                    <a:pt x="30" y="7"/>
                  </a:cubicBezTo>
                  <a:cubicBezTo>
                    <a:pt x="30" y="15"/>
                    <a:pt x="30" y="15"/>
                    <a:pt x="30" y="15"/>
                  </a:cubicBezTo>
                  <a:cubicBezTo>
                    <a:pt x="30" y="19"/>
                    <a:pt x="27" y="22"/>
                    <a:pt x="23" y="22"/>
                  </a:cubicBezTo>
                  <a:close/>
                  <a:moveTo>
                    <a:pt x="7" y="6"/>
                  </a:moveTo>
                  <a:cubicBezTo>
                    <a:pt x="7" y="6"/>
                    <a:pt x="6" y="7"/>
                    <a:pt x="6" y="7"/>
                  </a:cubicBezTo>
                  <a:cubicBezTo>
                    <a:pt x="6" y="15"/>
                    <a:pt x="6" y="15"/>
                    <a:pt x="6" y="15"/>
                  </a:cubicBezTo>
                  <a:cubicBezTo>
                    <a:pt x="6" y="16"/>
                    <a:pt x="7" y="16"/>
                    <a:pt x="7" y="16"/>
                  </a:cubicBezTo>
                  <a:cubicBezTo>
                    <a:pt x="23" y="16"/>
                    <a:pt x="23" y="16"/>
                    <a:pt x="23" y="16"/>
                  </a:cubicBezTo>
                  <a:cubicBezTo>
                    <a:pt x="24" y="16"/>
                    <a:pt x="24" y="16"/>
                    <a:pt x="24" y="15"/>
                  </a:cubicBezTo>
                  <a:cubicBezTo>
                    <a:pt x="24" y="7"/>
                    <a:pt x="24" y="7"/>
                    <a:pt x="24" y="7"/>
                  </a:cubicBezTo>
                  <a:cubicBezTo>
                    <a:pt x="24" y="7"/>
                    <a:pt x="24" y="6"/>
                    <a:pt x="23" y="6"/>
                  </a:cubicBezTo>
                  <a:lnTo>
                    <a:pt x="7" y="6"/>
                  </a:ln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sp>
          <p:nvSpPr>
            <p:cNvPr id="24" name="Freeform 148">
              <a:extLst/>
            </p:cNvPr>
            <p:cNvSpPr>
              <a:spLocks noEditPoints="1"/>
            </p:cNvSpPr>
            <p:nvPr/>
          </p:nvSpPr>
          <p:spPr bwMode="auto">
            <a:xfrm>
              <a:off x="11085513" y="3355976"/>
              <a:ext cx="636588" cy="217488"/>
            </a:xfrm>
            <a:custGeom>
              <a:avLst/>
              <a:gdLst>
                <a:gd name="T0" fmla="*/ 131 w 158"/>
                <a:gd name="T1" fmla="*/ 54 h 54"/>
                <a:gd name="T2" fmla="*/ 27 w 158"/>
                <a:gd name="T3" fmla="*/ 54 h 54"/>
                <a:gd name="T4" fmla="*/ 0 w 158"/>
                <a:gd name="T5" fmla="*/ 27 h 54"/>
                <a:gd name="T6" fmla="*/ 27 w 158"/>
                <a:gd name="T7" fmla="*/ 0 h 54"/>
                <a:gd name="T8" fmla="*/ 131 w 158"/>
                <a:gd name="T9" fmla="*/ 0 h 54"/>
                <a:gd name="T10" fmla="*/ 158 w 158"/>
                <a:gd name="T11" fmla="*/ 27 h 54"/>
                <a:gd name="T12" fmla="*/ 131 w 158"/>
                <a:gd name="T13" fmla="*/ 54 h 54"/>
                <a:gd name="T14" fmla="*/ 27 w 158"/>
                <a:gd name="T15" fmla="*/ 6 h 54"/>
                <a:gd name="T16" fmla="*/ 6 w 158"/>
                <a:gd name="T17" fmla="*/ 27 h 54"/>
                <a:gd name="T18" fmla="*/ 27 w 158"/>
                <a:gd name="T19" fmla="*/ 48 h 54"/>
                <a:gd name="T20" fmla="*/ 131 w 158"/>
                <a:gd name="T21" fmla="*/ 48 h 54"/>
                <a:gd name="T22" fmla="*/ 152 w 158"/>
                <a:gd name="T23" fmla="*/ 27 h 54"/>
                <a:gd name="T24" fmla="*/ 131 w 158"/>
                <a:gd name="T25" fmla="*/ 6 h 54"/>
                <a:gd name="T26" fmla="*/ 27 w 158"/>
                <a:gd name="T27" fmla="*/ 6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8" h="54">
                  <a:moveTo>
                    <a:pt x="131" y="54"/>
                  </a:moveTo>
                  <a:cubicBezTo>
                    <a:pt x="27" y="54"/>
                    <a:pt x="27" y="54"/>
                    <a:pt x="27" y="54"/>
                  </a:cubicBezTo>
                  <a:cubicBezTo>
                    <a:pt x="12" y="54"/>
                    <a:pt x="0" y="42"/>
                    <a:pt x="0" y="27"/>
                  </a:cubicBezTo>
                  <a:cubicBezTo>
                    <a:pt x="0" y="12"/>
                    <a:pt x="12" y="0"/>
                    <a:pt x="27" y="0"/>
                  </a:cubicBezTo>
                  <a:cubicBezTo>
                    <a:pt x="131" y="0"/>
                    <a:pt x="131" y="0"/>
                    <a:pt x="131" y="0"/>
                  </a:cubicBezTo>
                  <a:cubicBezTo>
                    <a:pt x="146" y="0"/>
                    <a:pt x="158" y="12"/>
                    <a:pt x="158" y="27"/>
                  </a:cubicBezTo>
                  <a:cubicBezTo>
                    <a:pt x="158" y="42"/>
                    <a:pt x="146" y="54"/>
                    <a:pt x="131" y="54"/>
                  </a:cubicBezTo>
                  <a:close/>
                  <a:moveTo>
                    <a:pt x="27" y="6"/>
                  </a:moveTo>
                  <a:cubicBezTo>
                    <a:pt x="16" y="6"/>
                    <a:pt x="6" y="16"/>
                    <a:pt x="6" y="27"/>
                  </a:cubicBezTo>
                  <a:cubicBezTo>
                    <a:pt x="6" y="39"/>
                    <a:pt x="16" y="48"/>
                    <a:pt x="27" y="48"/>
                  </a:cubicBezTo>
                  <a:cubicBezTo>
                    <a:pt x="131" y="48"/>
                    <a:pt x="131" y="48"/>
                    <a:pt x="131" y="48"/>
                  </a:cubicBezTo>
                  <a:cubicBezTo>
                    <a:pt x="143" y="48"/>
                    <a:pt x="152" y="39"/>
                    <a:pt x="152" y="27"/>
                  </a:cubicBezTo>
                  <a:cubicBezTo>
                    <a:pt x="152" y="16"/>
                    <a:pt x="143" y="6"/>
                    <a:pt x="131" y="6"/>
                  </a:cubicBezTo>
                  <a:lnTo>
                    <a:pt x="27" y="6"/>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sp>
          <p:nvSpPr>
            <p:cNvPr id="25" name="Freeform 149">
              <a:extLst/>
            </p:cNvPr>
            <p:cNvSpPr>
              <a:spLocks noEditPoints="1"/>
            </p:cNvSpPr>
            <p:nvPr/>
          </p:nvSpPr>
          <p:spPr bwMode="auto">
            <a:xfrm>
              <a:off x="11198226" y="2805113"/>
              <a:ext cx="738188" cy="525463"/>
            </a:xfrm>
            <a:custGeom>
              <a:avLst/>
              <a:gdLst>
                <a:gd name="T0" fmla="*/ 91 w 183"/>
                <a:gd name="T1" fmla="*/ 130 h 130"/>
                <a:gd name="T2" fmla="*/ 91 w 183"/>
                <a:gd name="T3" fmla="*/ 130 h 130"/>
                <a:gd name="T4" fmla="*/ 90 w 183"/>
                <a:gd name="T5" fmla="*/ 130 h 130"/>
                <a:gd name="T6" fmla="*/ 90 w 183"/>
                <a:gd name="T7" fmla="*/ 130 h 130"/>
                <a:gd name="T8" fmla="*/ 90 w 183"/>
                <a:gd name="T9" fmla="*/ 130 h 130"/>
                <a:gd name="T10" fmla="*/ 90 w 183"/>
                <a:gd name="T11" fmla="*/ 130 h 130"/>
                <a:gd name="T12" fmla="*/ 90 w 183"/>
                <a:gd name="T13" fmla="*/ 130 h 130"/>
                <a:gd name="T14" fmla="*/ 90 w 183"/>
                <a:gd name="T15" fmla="*/ 130 h 130"/>
                <a:gd name="T16" fmla="*/ 90 w 183"/>
                <a:gd name="T17" fmla="*/ 130 h 130"/>
                <a:gd name="T18" fmla="*/ 90 w 183"/>
                <a:gd name="T19" fmla="*/ 130 h 130"/>
                <a:gd name="T20" fmla="*/ 89 w 183"/>
                <a:gd name="T21" fmla="*/ 130 h 130"/>
                <a:gd name="T22" fmla="*/ 88 w 183"/>
                <a:gd name="T23" fmla="*/ 129 h 130"/>
                <a:gd name="T24" fmla="*/ 88 w 183"/>
                <a:gd name="T25" fmla="*/ 127 h 130"/>
                <a:gd name="T26" fmla="*/ 88 w 183"/>
                <a:gd name="T27" fmla="*/ 127 h 130"/>
                <a:gd name="T28" fmla="*/ 88 w 183"/>
                <a:gd name="T29" fmla="*/ 26 h 130"/>
                <a:gd name="T30" fmla="*/ 81 w 183"/>
                <a:gd name="T31" fmla="*/ 18 h 130"/>
                <a:gd name="T32" fmla="*/ 13 w 183"/>
                <a:gd name="T33" fmla="*/ 18 h 130"/>
                <a:gd name="T34" fmla="*/ 6 w 183"/>
                <a:gd name="T35" fmla="*/ 26 h 130"/>
                <a:gd name="T36" fmla="*/ 6 w 183"/>
                <a:gd name="T37" fmla="*/ 127 h 130"/>
                <a:gd name="T38" fmla="*/ 3 w 183"/>
                <a:gd name="T39" fmla="*/ 130 h 130"/>
                <a:gd name="T40" fmla="*/ 0 w 183"/>
                <a:gd name="T41" fmla="*/ 127 h 130"/>
                <a:gd name="T42" fmla="*/ 0 w 183"/>
                <a:gd name="T43" fmla="*/ 26 h 130"/>
                <a:gd name="T44" fmla="*/ 13 w 183"/>
                <a:gd name="T45" fmla="*/ 12 h 130"/>
                <a:gd name="T46" fmla="*/ 81 w 183"/>
                <a:gd name="T47" fmla="*/ 12 h 130"/>
                <a:gd name="T48" fmla="*/ 94 w 183"/>
                <a:gd name="T49" fmla="*/ 26 h 130"/>
                <a:gd name="T50" fmla="*/ 94 w 183"/>
                <a:gd name="T51" fmla="*/ 65 h 130"/>
                <a:gd name="T52" fmla="*/ 157 w 183"/>
                <a:gd name="T53" fmla="*/ 1 h 130"/>
                <a:gd name="T54" fmla="*/ 159 w 183"/>
                <a:gd name="T55" fmla="*/ 0 h 130"/>
                <a:gd name="T56" fmla="*/ 161 w 183"/>
                <a:gd name="T57" fmla="*/ 1 h 130"/>
                <a:gd name="T58" fmla="*/ 181 w 183"/>
                <a:gd name="T59" fmla="*/ 21 h 130"/>
                <a:gd name="T60" fmla="*/ 182 w 183"/>
                <a:gd name="T61" fmla="*/ 25 h 130"/>
                <a:gd name="T62" fmla="*/ 138 w 183"/>
                <a:gd name="T63" fmla="*/ 77 h 130"/>
                <a:gd name="T64" fmla="*/ 138 w 183"/>
                <a:gd name="T65" fmla="*/ 77 h 130"/>
                <a:gd name="T66" fmla="*/ 94 w 183"/>
                <a:gd name="T67" fmla="*/ 129 h 130"/>
                <a:gd name="T68" fmla="*/ 94 w 183"/>
                <a:gd name="T69" fmla="*/ 129 h 130"/>
                <a:gd name="T70" fmla="*/ 93 w 183"/>
                <a:gd name="T71" fmla="*/ 130 h 130"/>
                <a:gd name="T72" fmla="*/ 91 w 183"/>
                <a:gd name="T73" fmla="*/ 130 h 130"/>
                <a:gd name="T74" fmla="*/ 91 w 183"/>
                <a:gd name="T75" fmla="*/ 130 h 130"/>
                <a:gd name="T76" fmla="*/ 94 w 183"/>
                <a:gd name="T77" fmla="*/ 75 h 130"/>
                <a:gd name="T78" fmla="*/ 94 w 183"/>
                <a:gd name="T79" fmla="*/ 118 h 130"/>
                <a:gd name="T80" fmla="*/ 132 w 183"/>
                <a:gd name="T81" fmla="*/ 74 h 130"/>
                <a:gd name="T82" fmla="*/ 97 w 183"/>
                <a:gd name="T83" fmla="*/ 74 h 130"/>
                <a:gd name="T84" fmla="*/ 96 w 183"/>
                <a:gd name="T85" fmla="*/ 73 h 130"/>
                <a:gd name="T86" fmla="*/ 95 w 183"/>
                <a:gd name="T87" fmla="*/ 74 h 130"/>
                <a:gd name="T88" fmla="*/ 94 w 183"/>
                <a:gd name="T89" fmla="*/ 75 h 130"/>
                <a:gd name="T90" fmla="*/ 102 w 183"/>
                <a:gd name="T91" fmla="*/ 67 h 130"/>
                <a:gd name="T92" fmla="*/ 133 w 183"/>
                <a:gd name="T93" fmla="*/ 67 h 130"/>
                <a:gd name="T94" fmla="*/ 135 w 183"/>
                <a:gd name="T95" fmla="*/ 68 h 130"/>
                <a:gd name="T96" fmla="*/ 155 w 183"/>
                <a:gd name="T97" fmla="*/ 12 h 130"/>
                <a:gd name="T98" fmla="*/ 102 w 183"/>
                <a:gd name="T99" fmla="*/ 67 h 130"/>
                <a:gd name="T100" fmla="*/ 162 w 183"/>
                <a:gd name="T101" fmla="*/ 11 h 130"/>
                <a:gd name="T102" fmla="*/ 145 w 183"/>
                <a:gd name="T103" fmla="*/ 59 h 130"/>
                <a:gd name="T104" fmla="*/ 175 w 183"/>
                <a:gd name="T105" fmla="*/ 23 h 130"/>
                <a:gd name="T106" fmla="*/ 162 w 183"/>
                <a:gd name="T107" fmla="*/ 11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3" h="130">
                  <a:moveTo>
                    <a:pt x="91" y="130"/>
                  </a:moveTo>
                  <a:cubicBezTo>
                    <a:pt x="91" y="130"/>
                    <a:pt x="91" y="130"/>
                    <a:pt x="91" y="130"/>
                  </a:cubicBezTo>
                  <a:cubicBezTo>
                    <a:pt x="91" y="130"/>
                    <a:pt x="90" y="130"/>
                    <a:pt x="90" y="130"/>
                  </a:cubicBezTo>
                  <a:cubicBezTo>
                    <a:pt x="90" y="130"/>
                    <a:pt x="90" y="130"/>
                    <a:pt x="90" y="130"/>
                  </a:cubicBezTo>
                  <a:cubicBezTo>
                    <a:pt x="90" y="130"/>
                    <a:pt x="90" y="130"/>
                    <a:pt x="90" y="130"/>
                  </a:cubicBezTo>
                  <a:cubicBezTo>
                    <a:pt x="90" y="130"/>
                    <a:pt x="90" y="130"/>
                    <a:pt x="90" y="130"/>
                  </a:cubicBezTo>
                  <a:cubicBezTo>
                    <a:pt x="90" y="130"/>
                    <a:pt x="90" y="130"/>
                    <a:pt x="90" y="130"/>
                  </a:cubicBezTo>
                  <a:cubicBezTo>
                    <a:pt x="90" y="130"/>
                    <a:pt x="90" y="130"/>
                    <a:pt x="90" y="130"/>
                  </a:cubicBezTo>
                  <a:cubicBezTo>
                    <a:pt x="90" y="130"/>
                    <a:pt x="90" y="130"/>
                    <a:pt x="90" y="130"/>
                  </a:cubicBezTo>
                  <a:cubicBezTo>
                    <a:pt x="90" y="130"/>
                    <a:pt x="90" y="130"/>
                    <a:pt x="90" y="130"/>
                  </a:cubicBezTo>
                  <a:cubicBezTo>
                    <a:pt x="89" y="130"/>
                    <a:pt x="89" y="130"/>
                    <a:pt x="89" y="130"/>
                  </a:cubicBezTo>
                  <a:cubicBezTo>
                    <a:pt x="89" y="129"/>
                    <a:pt x="89" y="129"/>
                    <a:pt x="88" y="129"/>
                  </a:cubicBezTo>
                  <a:cubicBezTo>
                    <a:pt x="88" y="128"/>
                    <a:pt x="88" y="128"/>
                    <a:pt x="88" y="127"/>
                  </a:cubicBezTo>
                  <a:cubicBezTo>
                    <a:pt x="88" y="127"/>
                    <a:pt x="88" y="127"/>
                    <a:pt x="88" y="127"/>
                  </a:cubicBezTo>
                  <a:cubicBezTo>
                    <a:pt x="88" y="26"/>
                    <a:pt x="88" y="26"/>
                    <a:pt x="88" y="26"/>
                  </a:cubicBezTo>
                  <a:cubicBezTo>
                    <a:pt x="88" y="22"/>
                    <a:pt x="85" y="18"/>
                    <a:pt x="81" y="18"/>
                  </a:cubicBezTo>
                  <a:cubicBezTo>
                    <a:pt x="13" y="18"/>
                    <a:pt x="13" y="18"/>
                    <a:pt x="13" y="18"/>
                  </a:cubicBezTo>
                  <a:cubicBezTo>
                    <a:pt x="10" y="18"/>
                    <a:pt x="6" y="22"/>
                    <a:pt x="6" y="26"/>
                  </a:cubicBezTo>
                  <a:cubicBezTo>
                    <a:pt x="6" y="127"/>
                    <a:pt x="6" y="127"/>
                    <a:pt x="6" y="127"/>
                  </a:cubicBezTo>
                  <a:cubicBezTo>
                    <a:pt x="6" y="129"/>
                    <a:pt x="5" y="130"/>
                    <a:pt x="3" y="130"/>
                  </a:cubicBezTo>
                  <a:cubicBezTo>
                    <a:pt x="1" y="130"/>
                    <a:pt x="0" y="129"/>
                    <a:pt x="0" y="127"/>
                  </a:cubicBezTo>
                  <a:cubicBezTo>
                    <a:pt x="0" y="26"/>
                    <a:pt x="0" y="26"/>
                    <a:pt x="0" y="26"/>
                  </a:cubicBezTo>
                  <a:cubicBezTo>
                    <a:pt x="0" y="18"/>
                    <a:pt x="6" y="12"/>
                    <a:pt x="13" y="12"/>
                  </a:cubicBezTo>
                  <a:cubicBezTo>
                    <a:pt x="81" y="12"/>
                    <a:pt x="81" y="12"/>
                    <a:pt x="81" y="12"/>
                  </a:cubicBezTo>
                  <a:cubicBezTo>
                    <a:pt x="88" y="12"/>
                    <a:pt x="94" y="18"/>
                    <a:pt x="94" y="26"/>
                  </a:cubicBezTo>
                  <a:cubicBezTo>
                    <a:pt x="94" y="65"/>
                    <a:pt x="94" y="65"/>
                    <a:pt x="94" y="65"/>
                  </a:cubicBezTo>
                  <a:cubicBezTo>
                    <a:pt x="157" y="1"/>
                    <a:pt x="157" y="1"/>
                    <a:pt x="157" y="1"/>
                  </a:cubicBezTo>
                  <a:cubicBezTo>
                    <a:pt x="158" y="0"/>
                    <a:pt x="158" y="0"/>
                    <a:pt x="159" y="0"/>
                  </a:cubicBezTo>
                  <a:cubicBezTo>
                    <a:pt x="160" y="0"/>
                    <a:pt x="161" y="0"/>
                    <a:pt x="161" y="1"/>
                  </a:cubicBezTo>
                  <a:cubicBezTo>
                    <a:pt x="181" y="21"/>
                    <a:pt x="181" y="21"/>
                    <a:pt x="181" y="21"/>
                  </a:cubicBezTo>
                  <a:cubicBezTo>
                    <a:pt x="183" y="22"/>
                    <a:pt x="183" y="24"/>
                    <a:pt x="182" y="25"/>
                  </a:cubicBezTo>
                  <a:cubicBezTo>
                    <a:pt x="138" y="77"/>
                    <a:pt x="138" y="77"/>
                    <a:pt x="138" y="77"/>
                  </a:cubicBezTo>
                  <a:cubicBezTo>
                    <a:pt x="138" y="77"/>
                    <a:pt x="138" y="77"/>
                    <a:pt x="138" y="77"/>
                  </a:cubicBezTo>
                  <a:cubicBezTo>
                    <a:pt x="94" y="129"/>
                    <a:pt x="94" y="129"/>
                    <a:pt x="94" y="129"/>
                  </a:cubicBezTo>
                  <a:cubicBezTo>
                    <a:pt x="94" y="129"/>
                    <a:pt x="94" y="129"/>
                    <a:pt x="94" y="129"/>
                  </a:cubicBezTo>
                  <a:cubicBezTo>
                    <a:pt x="93" y="130"/>
                    <a:pt x="93" y="130"/>
                    <a:pt x="93" y="130"/>
                  </a:cubicBezTo>
                  <a:cubicBezTo>
                    <a:pt x="92" y="130"/>
                    <a:pt x="92" y="130"/>
                    <a:pt x="91" y="130"/>
                  </a:cubicBezTo>
                  <a:cubicBezTo>
                    <a:pt x="91" y="130"/>
                    <a:pt x="91" y="130"/>
                    <a:pt x="91" y="130"/>
                  </a:cubicBezTo>
                  <a:close/>
                  <a:moveTo>
                    <a:pt x="94" y="75"/>
                  </a:moveTo>
                  <a:cubicBezTo>
                    <a:pt x="94" y="118"/>
                    <a:pt x="94" y="118"/>
                    <a:pt x="94" y="118"/>
                  </a:cubicBezTo>
                  <a:cubicBezTo>
                    <a:pt x="132" y="74"/>
                    <a:pt x="132" y="74"/>
                    <a:pt x="132" y="74"/>
                  </a:cubicBezTo>
                  <a:cubicBezTo>
                    <a:pt x="97" y="74"/>
                    <a:pt x="97" y="74"/>
                    <a:pt x="97" y="74"/>
                  </a:cubicBezTo>
                  <a:cubicBezTo>
                    <a:pt x="97" y="74"/>
                    <a:pt x="96" y="73"/>
                    <a:pt x="96" y="73"/>
                  </a:cubicBezTo>
                  <a:cubicBezTo>
                    <a:pt x="95" y="74"/>
                    <a:pt x="95" y="74"/>
                    <a:pt x="95" y="74"/>
                  </a:cubicBezTo>
                  <a:cubicBezTo>
                    <a:pt x="95" y="74"/>
                    <a:pt x="95" y="74"/>
                    <a:pt x="94" y="75"/>
                  </a:cubicBezTo>
                  <a:close/>
                  <a:moveTo>
                    <a:pt x="102" y="67"/>
                  </a:moveTo>
                  <a:cubicBezTo>
                    <a:pt x="133" y="67"/>
                    <a:pt x="133" y="67"/>
                    <a:pt x="133" y="67"/>
                  </a:cubicBezTo>
                  <a:cubicBezTo>
                    <a:pt x="134" y="67"/>
                    <a:pt x="134" y="67"/>
                    <a:pt x="135" y="68"/>
                  </a:cubicBezTo>
                  <a:cubicBezTo>
                    <a:pt x="155" y="12"/>
                    <a:pt x="155" y="12"/>
                    <a:pt x="155" y="12"/>
                  </a:cubicBezTo>
                  <a:lnTo>
                    <a:pt x="102" y="67"/>
                  </a:lnTo>
                  <a:close/>
                  <a:moveTo>
                    <a:pt x="162" y="11"/>
                  </a:moveTo>
                  <a:cubicBezTo>
                    <a:pt x="145" y="59"/>
                    <a:pt x="145" y="59"/>
                    <a:pt x="145" y="59"/>
                  </a:cubicBezTo>
                  <a:cubicBezTo>
                    <a:pt x="175" y="23"/>
                    <a:pt x="175" y="23"/>
                    <a:pt x="175" y="23"/>
                  </a:cubicBezTo>
                  <a:lnTo>
                    <a:pt x="162" y="11"/>
                  </a:ln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grpSp>
      <p:sp>
        <p:nvSpPr>
          <p:cNvPr id="26" name="ZoneTexte 25"/>
          <p:cNvSpPr txBox="1"/>
          <p:nvPr/>
        </p:nvSpPr>
        <p:spPr>
          <a:xfrm>
            <a:off x="3996708" y="5880399"/>
            <a:ext cx="4198586" cy="369332"/>
          </a:xfrm>
          <a:prstGeom prst="rect">
            <a:avLst/>
          </a:prstGeom>
          <a:solidFill>
            <a:schemeClr val="bg1">
              <a:lumMod val="75000"/>
            </a:schemeClr>
          </a:solidFill>
        </p:spPr>
        <p:txBody>
          <a:bodyPr wrap="none" rtlCol="0">
            <a:spAutoFit/>
          </a:bodyPr>
          <a:lstStyle/>
          <a:p>
            <a:pPr algn="ctr"/>
            <a:r>
              <a:rPr lang="fr-FR" dirty="0" smtClean="0">
                <a:solidFill>
                  <a:schemeClr val="tx1">
                    <a:lumMod val="75000"/>
                    <a:lumOff val="25000"/>
                  </a:schemeClr>
                </a:solidFill>
              </a:rPr>
              <a:t>Mode opératoire complet disponible </a:t>
            </a:r>
            <a:r>
              <a:rPr lang="fr-FR" dirty="0" smtClean="0">
                <a:solidFill>
                  <a:schemeClr val="tx1">
                    <a:lumMod val="75000"/>
                    <a:lumOff val="25000"/>
                  </a:schemeClr>
                </a:solidFill>
                <a:hlinkClick r:id="rId4"/>
              </a:rPr>
              <a:t>ICI</a:t>
            </a:r>
            <a:endParaRPr lang="fr-FR" dirty="0">
              <a:solidFill>
                <a:schemeClr val="tx1">
                  <a:lumMod val="75000"/>
                  <a:lumOff val="25000"/>
                </a:schemeClr>
              </a:solidFill>
            </a:endParaRPr>
          </a:p>
        </p:txBody>
      </p:sp>
      <p:sp>
        <p:nvSpPr>
          <p:cNvPr id="29" name="Rectangle 28"/>
          <p:cNvSpPr/>
          <p:nvPr/>
        </p:nvSpPr>
        <p:spPr>
          <a:xfrm>
            <a:off x="513156" y="6133483"/>
            <a:ext cx="2468946" cy="261610"/>
          </a:xfrm>
          <a:prstGeom prst="rect">
            <a:avLst/>
          </a:prstGeom>
        </p:spPr>
        <p:txBody>
          <a:bodyPr wrap="none">
            <a:spAutoFit/>
          </a:bodyPr>
          <a:lstStyle/>
          <a:p>
            <a:pPr lvl="0"/>
            <a:r>
              <a:rPr lang="fr-FR" sz="1050" i="1" dirty="0">
                <a:solidFill>
                  <a:schemeClr val="tx1">
                    <a:lumMod val="75000"/>
                    <a:lumOff val="25000"/>
                  </a:schemeClr>
                </a:solidFill>
              </a:rPr>
              <a:t>*café, gobelets, sucre et mélangeurs</a:t>
            </a:r>
          </a:p>
        </p:txBody>
      </p:sp>
      <p:grpSp>
        <p:nvGrpSpPr>
          <p:cNvPr id="27" name="Graphique 44">
            <a:extLst>
              <a:ext uri="{FF2B5EF4-FFF2-40B4-BE49-F238E27FC236}">
                <a16:creationId xmlns:a16="http://schemas.microsoft.com/office/drawing/2014/main" id="{50E1E076-07AB-4D3A-B276-0718E99DC7E8}"/>
              </a:ext>
            </a:extLst>
          </p:cNvPr>
          <p:cNvGrpSpPr>
            <a:grpSpLocks noChangeAspect="1"/>
          </p:cNvGrpSpPr>
          <p:nvPr/>
        </p:nvGrpSpPr>
        <p:grpSpPr>
          <a:xfrm>
            <a:off x="339111" y="3313701"/>
            <a:ext cx="348088" cy="308341"/>
            <a:chOff x="7160533" y="2638429"/>
            <a:chExt cx="464117" cy="411121"/>
          </a:xfrm>
          <a:solidFill>
            <a:srgbClr val="E52A29"/>
          </a:solidFill>
        </p:grpSpPr>
        <p:sp>
          <p:nvSpPr>
            <p:cNvPr id="28" name="Forme libre : forme 208">
              <a:extLst>
                <a:ext uri="{FF2B5EF4-FFF2-40B4-BE49-F238E27FC236}">
                  <a16:creationId xmlns:a16="http://schemas.microsoft.com/office/drawing/2014/main" id="{08C75EE7-BD1D-4D63-85F4-94093FA33FAE}"/>
                </a:ext>
              </a:extLst>
            </p:cNvPr>
            <p:cNvSpPr/>
            <p:nvPr/>
          </p:nvSpPr>
          <p:spPr>
            <a:xfrm>
              <a:off x="7160533" y="2638429"/>
              <a:ext cx="350403" cy="411121"/>
            </a:xfrm>
            <a:custGeom>
              <a:avLst/>
              <a:gdLst>
                <a:gd name="connsiteX0" fmla="*/ 127609 w 350403"/>
                <a:gd name="connsiteY0" fmla="*/ 343973 h 411121"/>
                <a:gd name="connsiteX1" fmla="*/ 106978 w 350403"/>
                <a:gd name="connsiteY1" fmla="*/ 411122 h 411121"/>
                <a:gd name="connsiteX2" fmla="*/ 117291 w 350403"/>
                <a:gd name="connsiteY2" fmla="*/ 411122 h 411121"/>
                <a:gd name="connsiteX3" fmla="*/ 292818 w 350403"/>
                <a:gd name="connsiteY3" fmla="*/ 331510 h 411121"/>
                <a:gd name="connsiteX4" fmla="*/ 281357 w 350403"/>
                <a:gd name="connsiteY4" fmla="*/ 321464 h 411121"/>
                <a:gd name="connsiteX5" fmla="*/ 127679 w 350403"/>
                <a:gd name="connsiteY5" fmla="*/ 395638 h 411121"/>
                <a:gd name="connsiteX6" fmla="*/ 146921 w 350403"/>
                <a:gd name="connsiteY6" fmla="*/ 333007 h 411121"/>
                <a:gd name="connsiteX7" fmla="*/ 138962 w 350403"/>
                <a:gd name="connsiteY7" fmla="*/ 331159 h 411121"/>
                <a:gd name="connsiteX8" fmla="*/ 15240 w 350403"/>
                <a:gd name="connsiteY8" fmla="*/ 175304 h 411121"/>
                <a:gd name="connsiteX9" fmla="*/ 175289 w 350403"/>
                <a:gd name="connsiteY9" fmla="*/ 15240 h 411121"/>
                <a:gd name="connsiteX10" fmla="*/ 335179 w 350403"/>
                <a:gd name="connsiteY10" fmla="*/ 167917 h 411121"/>
                <a:gd name="connsiteX11" fmla="*/ 350404 w 350403"/>
                <a:gd name="connsiteY11" fmla="*/ 167225 h 411121"/>
                <a:gd name="connsiteX12" fmla="*/ 175289 w 350403"/>
                <a:gd name="connsiteY12" fmla="*/ 0 h 411121"/>
                <a:gd name="connsiteX13" fmla="*/ 0 w 350403"/>
                <a:gd name="connsiteY13" fmla="*/ 175304 h 411121"/>
                <a:gd name="connsiteX14" fmla="*/ 127609 w 350403"/>
                <a:gd name="connsiteY14" fmla="*/ 343973 h 411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0403" h="411121">
                  <a:moveTo>
                    <a:pt x="127609" y="343973"/>
                  </a:moveTo>
                  <a:lnTo>
                    <a:pt x="106978" y="411122"/>
                  </a:lnTo>
                  <a:lnTo>
                    <a:pt x="117291" y="411122"/>
                  </a:lnTo>
                  <a:cubicBezTo>
                    <a:pt x="185403" y="411122"/>
                    <a:pt x="248777" y="381755"/>
                    <a:pt x="292818" y="331510"/>
                  </a:cubicBezTo>
                  <a:lnTo>
                    <a:pt x="281357" y="321464"/>
                  </a:lnTo>
                  <a:cubicBezTo>
                    <a:pt x="242428" y="365877"/>
                    <a:pt x="187378" y="392827"/>
                    <a:pt x="127679" y="395638"/>
                  </a:cubicBezTo>
                  <a:lnTo>
                    <a:pt x="146921" y="333007"/>
                  </a:lnTo>
                  <a:lnTo>
                    <a:pt x="138962" y="331159"/>
                  </a:lnTo>
                  <a:cubicBezTo>
                    <a:pt x="67023" y="314448"/>
                    <a:pt x="15240" y="250117"/>
                    <a:pt x="15240" y="175304"/>
                  </a:cubicBezTo>
                  <a:cubicBezTo>
                    <a:pt x="15240" y="86898"/>
                    <a:pt x="86893" y="15240"/>
                    <a:pt x="175289" y="15240"/>
                  </a:cubicBezTo>
                  <a:cubicBezTo>
                    <a:pt x="260940" y="15240"/>
                    <a:pt x="331304" y="82668"/>
                    <a:pt x="335179" y="167917"/>
                  </a:cubicBezTo>
                  <a:lnTo>
                    <a:pt x="350404" y="167225"/>
                  </a:lnTo>
                  <a:cubicBezTo>
                    <a:pt x="346159" y="73846"/>
                    <a:pt x="269097" y="0"/>
                    <a:pt x="175289" y="0"/>
                  </a:cubicBezTo>
                  <a:cubicBezTo>
                    <a:pt x="78476" y="0"/>
                    <a:pt x="0" y="78481"/>
                    <a:pt x="0" y="175304"/>
                  </a:cubicBezTo>
                  <a:cubicBezTo>
                    <a:pt x="0" y="254480"/>
                    <a:pt x="52945" y="322928"/>
                    <a:pt x="127609" y="343973"/>
                  </a:cubicBezTo>
                  <a:close/>
                </a:path>
              </a:pathLst>
            </a:custGeom>
            <a:grpFill/>
            <a:ln w="9525" cap="flat">
              <a:noFill/>
              <a:prstDash val="solid"/>
              <a:miter/>
            </a:ln>
          </p:spPr>
          <p:txBody>
            <a:bodyPr rtlCol="0" anchor="ctr"/>
            <a:lstStyle/>
            <a:p>
              <a:endParaRPr lang="fr-FR" sz="1050">
                <a:solidFill>
                  <a:srgbClr val="E50051"/>
                </a:solidFill>
              </a:endParaRPr>
            </a:p>
          </p:txBody>
        </p:sp>
        <p:sp>
          <p:nvSpPr>
            <p:cNvPr id="31" name="Forme libre : forme 209">
              <a:extLst>
                <a:ext uri="{FF2B5EF4-FFF2-40B4-BE49-F238E27FC236}">
                  <a16:creationId xmlns:a16="http://schemas.microsoft.com/office/drawing/2014/main" id="{889E9C9E-64FE-43AB-893A-0FBEDB9D0A51}"/>
                </a:ext>
              </a:extLst>
            </p:cNvPr>
            <p:cNvSpPr/>
            <p:nvPr/>
          </p:nvSpPr>
          <p:spPr>
            <a:xfrm>
              <a:off x="7414050" y="2789730"/>
              <a:ext cx="210600" cy="242882"/>
            </a:xfrm>
            <a:custGeom>
              <a:avLst/>
              <a:gdLst>
                <a:gd name="connsiteX0" fmla="*/ 161675 w 210600"/>
                <a:gd name="connsiteY0" fmla="*/ 241415 h 242882"/>
                <a:gd name="connsiteX1" fmla="*/ 151401 w 210600"/>
                <a:gd name="connsiteY1" fmla="*/ 242327 h 242882"/>
                <a:gd name="connsiteX2" fmla="*/ 907 w 210600"/>
                <a:gd name="connsiteY2" fmla="*/ 119322 h 242882"/>
                <a:gd name="connsiteX3" fmla="*/ 615 w 210600"/>
                <a:gd name="connsiteY3" fmla="*/ 116361 h 242882"/>
                <a:gd name="connsiteX4" fmla="*/ 421 w 210600"/>
                <a:gd name="connsiteY4" fmla="*/ 114622 h 242882"/>
                <a:gd name="connsiteX5" fmla="*/ 95980 w 210600"/>
                <a:gd name="connsiteY5" fmla="*/ 418 h 242882"/>
                <a:gd name="connsiteX6" fmla="*/ 98736 w 210600"/>
                <a:gd name="connsiteY6" fmla="*/ 210 h 242882"/>
                <a:gd name="connsiteX7" fmla="*/ 210185 w 210600"/>
                <a:gd name="connsiteY7" fmla="*/ 95995 h 242882"/>
                <a:gd name="connsiteX8" fmla="*/ 148415 w 210600"/>
                <a:gd name="connsiteY8" fmla="*/ 201378 h 242882"/>
                <a:gd name="connsiteX9" fmla="*/ 145822 w 210600"/>
                <a:gd name="connsiteY9" fmla="*/ 202498 h 242882"/>
                <a:gd name="connsiteX10" fmla="*/ 161675 w 210600"/>
                <a:gd name="connsiteY10" fmla="*/ 241415 h 242882"/>
                <a:gd name="connsiteX11" fmla="*/ 94779 w 210600"/>
                <a:gd name="connsiteY11" fmla="*/ 15861 h 242882"/>
                <a:gd name="connsiteX12" fmla="*/ 15408 w 210600"/>
                <a:gd name="connsiteY12" fmla="*/ 110701 h 242882"/>
                <a:gd name="connsiteX13" fmla="*/ 15600 w 210600"/>
                <a:gd name="connsiteY13" fmla="*/ 113257 h 242882"/>
                <a:gd name="connsiteX14" fmla="*/ 16064 w 210600"/>
                <a:gd name="connsiteY14" fmla="*/ 117717 h 242882"/>
                <a:gd name="connsiteX15" fmla="*/ 139608 w 210600"/>
                <a:gd name="connsiteY15" fmla="*/ 227640 h 242882"/>
                <a:gd name="connsiteX16" fmla="*/ 125660 w 210600"/>
                <a:gd name="connsiteY16" fmla="*/ 193400 h 242882"/>
                <a:gd name="connsiteX17" fmla="*/ 133427 w 210600"/>
                <a:gd name="connsiteY17" fmla="*/ 190855 h 242882"/>
                <a:gd name="connsiteX18" fmla="*/ 195005 w 210600"/>
                <a:gd name="connsiteY18" fmla="*/ 97343 h 242882"/>
                <a:gd name="connsiteX19" fmla="*/ 99887 w 210600"/>
                <a:gd name="connsiteY19" fmla="*/ 15408 h 242882"/>
                <a:gd name="connsiteX20" fmla="*/ 97330 w 210600"/>
                <a:gd name="connsiteY20" fmla="*/ 15598 h 242882"/>
                <a:gd name="connsiteX21" fmla="*/ 94779 w 210600"/>
                <a:gd name="connsiteY21" fmla="*/ 15861 h 242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0600" h="242882">
                  <a:moveTo>
                    <a:pt x="161675" y="241415"/>
                  </a:moveTo>
                  <a:lnTo>
                    <a:pt x="151401" y="242327"/>
                  </a:lnTo>
                  <a:cubicBezTo>
                    <a:pt x="75862" y="249042"/>
                    <a:pt x="9095" y="194062"/>
                    <a:pt x="907" y="119322"/>
                  </a:cubicBezTo>
                  <a:lnTo>
                    <a:pt x="615" y="116361"/>
                  </a:lnTo>
                  <a:lnTo>
                    <a:pt x="421" y="114622"/>
                  </a:lnTo>
                  <a:cubicBezTo>
                    <a:pt x="-4732" y="56707"/>
                    <a:pt x="38059" y="5572"/>
                    <a:pt x="95980" y="418"/>
                  </a:cubicBezTo>
                  <a:lnTo>
                    <a:pt x="98736" y="210"/>
                  </a:lnTo>
                  <a:cubicBezTo>
                    <a:pt x="155521" y="-3357"/>
                    <a:pt x="205113" y="38989"/>
                    <a:pt x="210185" y="95995"/>
                  </a:cubicBezTo>
                  <a:cubicBezTo>
                    <a:pt x="214204" y="141302"/>
                    <a:pt x="188738" y="183313"/>
                    <a:pt x="148415" y="201378"/>
                  </a:cubicBezTo>
                  <a:lnTo>
                    <a:pt x="145822" y="202498"/>
                  </a:lnTo>
                  <a:lnTo>
                    <a:pt x="161675" y="241415"/>
                  </a:lnTo>
                  <a:close/>
                  <a:moveTo>
                    <a:pt x="94779" y="15861"/>
                  </a:moveTo>
                  <a:cubicBezTo>
                    <a:pt x="47388" y="21417"/>
                    <a:pt x="12511" y="63096"/>
                    <a:pt x="15408" y="110701"/>
                  </a:cubicBezTo>
                  <a:lnTo>
                    <a:pt x="15600" y="113257"/>
                  </a:lnTo>
                  <a:lnTo>
                    <a:pt x="16064" y="117717"/>
                  </a:lnTo>
                  <a:cubicBezTo>
                    <a:pt x="23146" y="180856"/>
                    <a:pt x="76844" y="227975"/>
                    <a:pt x="139608" y="227640"/>
                  </a:cubicBezTo>
                  <a:lnTo>
                    <a:pt x="125660" y="193400"/>
                  </a:lnTo>
                  <a:lnTo>
                    <a:pt x="133427" y="190855"/>
                  </a:lnTo>
                  <a:cubicBezTo>
                    <a:pt x="172905" y="177916"/>
                    <a:pt x="198724" y="139274"/>
                    <a:pt x="195005" y="97343"/>
                  </a:cubicBezTo>
                  <a:cubicBezTo>
                    <a:pt x="190673" y="48656"/>
                    <a:pt x="148370" y="12471"/>
                    <a:pt x="99887" y="15408"/>
                  </a:cubicBezTo>
                  <a:lnTo>
                    <a:pt x="97330" y="15598"/>
                  </a:lnTo>
                  <a:lnTo>
                    <a:pt x="94779" y="15861"/>
                  </a:lnTo>
                  <a:close/>
                </a:path>
              </a:pathLst>
            </a:custGeom>
            <a:grpFill/>
            <a:ln w="9525" cap="flat">
              <a:noFill/>
              <a:prstDash val="solid"/>
              <a:miter/>
            </a:ln>
          </p:spPr>
          <p:txBody>
            <a:bodyPr rtlCol="0" anchor="ctr"/>
            <a:lstStyle/>
            <a:p>
              <a:endParaRPr lang="fr-FR" sz="1050">
                <a:solidFill>
                  <a:srgbClr val="E50051"/>
                </a:solidFill>
              </a:endParaRPr>
            </a:p>
          </p:txBody>
        </p:sp>
      </p:grpSp>
      <p:pic>
        <p:nvPicPr>
          <p:cNvPr id="2" name="Image 1"/>
          <p:cNvPicPr>
            <a:picLocks noChangeAspect="1"/>
          </p:cNvPicPr>
          <p:nvPr/>
        </p:nvPicPr>
        <p:blipFill>
          <a:blip r:embed="rId5"/>
          <a:stretch>
            <a:fillRect/>
          </a:stretch>
        </p:blipFill>
        <p:spPr>
          <a:xfrm>
            <a:off x="169367" y="4560636"/>
            <a:ext cx="715054" cy="267368"/>
          </a:xfrm>
          <a:prstGeom prst="rect">
            <a:avLst/>
          </a:prstGeom>
        </p:spPr>
      </p:pic>
    </p:spTree>
    <p:extLst>
      <p:ext uri="{BB962C8B-B14F-4D97-AF65-F5344CB8AC3E}">
        <p14:creationId xmlns:p14="http://schemas.microsoft.com/office/powerpoint/2010/main" val="166205742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lstStyle/>
          <a:p>
            <a:r>
              <a:rPr lang="fr-FR" dirty="0"/>
              <a:t>Des premiers retours clients très positifs suite à l’installation d’une machine à Troyes Zola </a:t>
            </a:r>
            <a:r>
              <a:rPr lang="fr-FR" dirty="0" smtClean="0"/>
              <a:t>le 16 septembre pour la </a:t>
            </a:r>
            <a:r>
              <a:rPr lang="fr-FR" dirty="0"/>
              <a:t>réouverture de </a:t>
            </a:r>
            <a:r>
              <a:rPr lang="fr-FR" dirty="0" smtClean="0"/>
              <a:t>l’agence</a:t>
            </a:r>
            <a:endParaRPr lang="fr-FR" dirty="0"/>
          </a:p>
        </p:txBody>
      </p:sp>
      <p:sp>
        <p:nvSpPr>
          <p:cNvPr id="4" name="Espace réservé du texte 3"/>
          <p:cNvSpPr>
            <a:spLocks noGrp="1"/>
          </p:cNvSpPr>
          <p:nvPr>
            <p:ph type="body" sz="quarter" idx="14"/>
          </p:nvPr>
        </p:nvSpPr>
        <p:spPr/>
        <p:txBody>
          <a:bodyPr/>
          <a:lstStyle/>
          <a:p>
            <a:r>
              <a:rPr lang="fr-FR" smtClean="0"/>
              <a:t>Le café, une nouvelle brique de l’accueil </a:t>
            </a:r>
            <a:endParaRPr lang="fr-FR" dirty="0"/>
          </a:p>
        </p:txBody>
      </p:sp>
      <p:sp>
        <p:nvSpPr>
          <p:cNvPr id="17" name="Espace réservé du contenu 1"/>
          <p:cNvSpPr txBox="1">
            <a:spLocks/>
          </p:cNvSpPr>
          <p:nvPr/>
        </p:nvSpPr>
        <p:spPr>
          <a:xfrm>
            <a:off x="8889921" y="3709025"/>
            <a:ext cx="3165092" cy="2577309"/>
          </a:xfrm>
          <a:prstGeom prst="rect">
            <a:avLst/>
          </a:prstGeom>
          <a:solidFill>
            <a:srgbClr val="FFFFFF">
              <a:alpha val="74902"/>
            </a:srgbClr>
          </a:solidFill>
        </p:spPr>
        <p:txBody>
          <a:bodyPr/>
          <a:lstStyle>
            <a:lvl1pPr marL="14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00000"/>
              </a:lnSpc>
              <a:spcBef>
                <a:spcPts val="300"/>
              </a:spcBef>
              <a:spcAft>
                <a:spcPts val="0"/>
              </a:spcAft>
              <a:buClr>
                <a:srgbClr val="EA4E55">
                  <a:lumMod val="75000"/>
                </a:srgbClr>
              </a:buClr>
              <a:buSzTx/>
              <a:buFont typeface="Arial" panose="020B0604020202020204" pitchFamily="34" charset="0"/>
              <a:buNone/>
              <a:tabLst/>
              <a:defRPr/>
            </a:pPr>
            <a:endParaRPr kumimoji="0" lang="fr-FR" sz="1400" b="1" i="1" u="none" strike="noStrike" kern="1200" cap="none" spc="0" normalizeH="0" baseline="0" noProof="0" dirty="0" smtClean="0">
              <a:ln>
                <a:noFill/>
              </a:ln>
              <a:effectLst/>
              <a:uLnTx/>
              <a:uFillTx/>
              <a:latin typeface="Arial"/>
              <a:ea typeface="+mn-ea"/>
              <a:cs typeface="+mn-cs"/>
            </a:endParaRPr>
          </a:p>
        </p:txBody>
      </p:sp>
      <p:pic>
        <p:nvPicPr>
          <p:cNvPr id="19" name="Image 18"/>
          <p:cNvPicPr>
            <a:picLocks noChangeAspect="1"/>
          </p:cNvPicPr>
          <p:nvPr/>
        </p:nvPicPr>
        <p:blipFill rotWithShape="1">
          <a:blip r:embed="rId2" cstate="print">
            <a:extLst>
              <a:ext uri="{28A0092B-C50C-407E-A947-70E740481C1C}">
                <a14:useLocalDpi xmlns:a14="http://schemas.microsoft.com/office/drawing/2010/main" val="0"/>
              </a:ext>
            </a:extLst>
          </a:blip>
          <a:srcRect l="14052" t="3849" r="2467" b="12670"/>
          <a:stretch/>
        </p:blipFill>
        <p:spPr>
          <a:xfrm rot="5400000">
            <a:off x="8478050" y="2164738"/>
            <a:ext cx="4482700" cy="2521519"/>
          </a:xfrm>
          <a:prstGeom prst="rect">
            <a:avLst/>
          </a:prstGeom>
        </p:spPr>
      </p:pic>
      <p:sp>
        <p:nvSpPr>
          <p:cNvPr id="6" name="ZoneTexte 5"/>
          <p:cNvSpPr txBox="1"/>
          <p:nvPr/>
        </p:nvSpPr>
        <p:spPr>
          <a:xfrm>
            <a:off x="671876" y="5824669"/>
            <a:ext cx="11284835" cy="461665"/>
          </a:xfrm>
          <a:prstGeom prst="rect">
            <a:avLst/>
          </a:prstGeom>
          <a:solidFill>
            <a:schemeClr val="bg1">
              <a:lumMod val="95000"/>
            </a:schemeClr>
          </a:solidFill>
        </p:spPr>
        <p:txBody>
          <a:bodyPr wrap="square" rtlCol="0" anchor="ctr">
            <a:spAutoFit/>
          </a:bodyPr>
          <a:lstStyle/>
          <a:p>
            <a:r>
              <a:rPr lang="fr-FR" sz="1200" b="1" dirty="0" smtClean="0">
                <a:solidFill>
                  <a:schemeClr val="tx1">
                    <a:lumMod val="75000"/>
                    <a:lumOff val="25000"/>
                  </a:schemeClr>
                </a:solidFill>
                <a:latin typeface="+mj-lt"/>
              </a:rPr>
              <a:t>Pour finir, </a:t>
            </a:r>
            <a:r>
              <a:rPr lang="fr-FR" sz="1200" b="1" dirty="0" smtClean="0">
                <a:solidFill>
                  <a:srgbClr val="C00000"/>
                </a:solidFill>
                <a:latin typeface="+mj-lt"/>
              </a:rPr>
              <a:t>les clients sont satisfaits et nous le font savoir </a:t>
            </a:r>
            <a:r>
              <a:rPr lang="fr-FR" sz="1200" dirty="0" smtClean="0">
                <a:solidFill>
                  <a:schemeClr val="tx1">
                    <a:lumMod val="75000"/>
                    <a:lumOff val="25000"/>
                  </a:schemeClr>
                </a:solidFill>
              </a:rPr>
              <a:t>«</a:t>
            </a:r>
            <a:r>
              <a:rPr lang="fr-FR" sz="1200" dirty="0">
                <a:solidFill>
                  <a:schemeClr val="tx1">
                    <a:lumMod val="75000"/>
                    <a:lumOff val="25000"/>
                  </a:schemeClr>
                </a:solidFill>
              </a:rPr>
              <a:t> </a:t>
            </a:r>
            <a:r>
              <a:rPr lang="fr-FR" sz="1200" b="1" i="1" dirty="0">
                <a:solidFill>
                  <a:schemeClr val="tx1">
                    <a:lumMod val="75000"/>
                    <a:lumOff val="25000"/>
                  </a:schemeClr>
                </a:solidFill>
              </a:rPr>
              <a:t>C’est très agréable d’être accueillis de cette façon</a:t>
            </a:r>
            <a:r>
              <a:rPr lang="fr-FR" sz="1200" dirty="0">
                <a:solidFill>
                  <a:schemeClr val="tx1">
                    <a:lumMod val="75000"/>
                    <a:lumOff val="25000"/>
                  </a:schemeClr>
                </a:solidFill>
              </a:rPr>
              <a:t> » « </a:t>
            </a:r>
            <a:r>
              <a:rPr lang="fr-FR" sz="1200" b="1" i="1" dirty="0">
                <a:solidFill>
                  <a:schemeClr val="tx1">
                    <a:lumMod val="75000"/>
                    <a:lumOff val="25000"/>
                  </a:schemeClr>
                </a:solidFill>
              </a:rPr>
              <a:t>Ça change !</a:t>
            </a:r>
            <a:r>
              <a:rPr lang="fr-FR" sz="1200" b="1" dirty="0">
                <a:solidFill>
                  <a:schemeClr val="tx1">
                    <a:lumMod val="75000"/>
                    <a:lumOff val="25000"/>
                  </a:schemeClr>
                </a:solidFill>
              </a:rPr>
              <a:t> </a:t>
            </a:r>
            <a:r>
              <a:rPr lang="fr-FR" sz="1200" dirty="0">
                <a:solidFill>
                  <a:schemeClr val="tx1">
                    <a:lumMod val="75000"/>
                    <a:lumOff val="25000"/>
                  </a:schemeClr>
                </a:solidFill>
              </a:rPr>
              <a:t>» « </a:t>
            </a:r>
            <a:r>
              <a:rPr lang="fr-FR" sz="1200" b="1" i="1" dirty="0">
                <a:solidFill>
                  <a:schemeClr val="tx1">
                    <a:lumMod val="75000"/>
                    <a:lumOff val="25000"/>
                  </a:schemeClr>
                </a:solidFill>
              </a:rPr>
              <a:t>On a pas l’impression d’être dans une banque !</a:t>
            </a:r>
            <a:r>
              <a:rPr lang="fr-FR" sz="1200" i="1" dirty="0">
                <a:solidFill>
                  <a:schemeClr val="tx1">
                    <a:lumMod val="75000"/>
                    <a:lumOff val="25000"/>
                  </a:schemeClr>
                </a:solidFill>
              </a:rPr>
              <a:t> </a:t>
            </a:r>
            <a:r>
              <a:rPr lang="fr-FR" sz="1200" dirty="0">
                <a:solidFill>
                  <a:schemeClr val="tx1">
                    <a:lumMod val="75000"/>
                    <a:lumOff val="25000"/>
                  </a:schemeClr>
                </a:solidFill>
              </a:rPr>
              <a:t>» …et même ceux qui refusent sont agréablement surpris </a:t>
            </a:r>
            <a:r>
              <a:rPr lang="fr-FR" sz="1200" dirty="0">
                <a:solidFill>
                  <a:schemeClr val="tx1">
                    <a:lumMod val="75000"/>
                    <a:lumOff val="25000"/>
                  </a:schemeClr>
                </a:solidFill>
                <a:sym typeface="Wingdings" panose="05000000000000000000" pitchFamily="2" charset="2"/>
              </a:rPr>
              <a:t> </a:t>
            </a:r>
            <a:r>
              <a:rPr lang="fr-FR" sz="1200" i="1" dirty="0">
                <a:solidFill>
                  <a:schemeClr val="tx1">
                    <a:lumMod val="75000"/>
                    <a:lumOff val="25000"/>
                  </a:schemeClr>
                </a:solidFill>
              </a:rPr>
              <a:t>« </a:t>
            </a:r>
            <a:r>
              <a:rPr lang="fr-FR" sz="1200" b="1" i="1" dirty="0">
                <a:solidFill>
                  <a:schemeClr val="tx1">
                    <a:lumMod val="75000"/>
                    <a:lumOff val="25000"/>
                  </a:schemeClr>
                </a:solidFill>
              </a:rPr>
              <a:t>Non merci mais c’est très gentil</a:t>
            </a:r>
            <a:r>
              <a:rPr lang="fr-FR" sz="1200" i="1" dirty="0">
                <a:solidFill>
                  <a:schemeClr val="tx1">
                    <a:lumMod val="75000"/>
                    <a:lumOff val="25000"/>
                  </a:schemeClr>
                </a:solidFill>
              </a:rPr>
              <a:t> </a:t>
            </a:r>
            <a:r>
              <a:rPr lang="fr-FR" sz="1200" i="1" dirty="0" smtClean="0">
                <a:solidFill>
                  <a:schemeClr val="tx1">
                    <a:lumMod val="75000"/>
                    <a:lumOff val="25000"/>
                  </a:schemeClr>
                </a:solidFill>
              </a:rPr>
              <a:t>»</a:t>
            </a:r>
            <a:endParaRPr lang="fr-FR" sz="1200" i="1" dirty="0">
              <a:solidFill>
                <a:schemeClr val="tx1">
                  <a:lumMod val="75000"/>
                  <a:lumOff val="25000"/>
                </a:schemeClr>
              </a:solidFill>
            </a:endParaRPr>
          </a:p>
        </p:txBody>
      </p:sp>
      <p:sp>
        <p:nvSpPr>
          <p:cNvPr id="2" name="Espace réservé du contenu 1"/>
          <p:cNvSpPr>
            <a:spLocks noGrp="1"/>
          </p:cNvSpPr>
          <p:nvPr>
            <p:ph idx="17"/>
          </p:nvPr>
        </p:nvSpPr>
        <p:spPr>
          <a:xfrm>
            <a:off x="671876" y="1404174"/>
            <a:ext cx="8711911" cy="4042646"/>
          </a:xfrm>
        </p:spPr>
        <p:txBody>
          <a:bodyPr/>
          <a:lstStyle/>
          <a:p>
            <a:pPr marL="0" indent="0" algn="just">
              <a:spcBef>
                <a:spcPts val="0"/>
              </a:spcBef>
              <a:buNone/>
            </a:pPr>
            <a:r>
              <a:rPr lang="fr-FR" sz="1200" b="1" dirty="0" smtClean="0"/>
              <a:t>Nous sommes partis à la rencontre de la Directrice de l’Agence, Sabah DIFALLAH.</a:t>
            </a:r>
          </a:p>
          <a:p>
            <a:pPr marL="0" indent="0" algn="just">
              <a:spcBef>
                <a:spcPts val="0"/>
              </a:spcBef>
              <a:buNone/>
            </a:pPr>
            <a:endParaRPr lang="fr-FR" sz="1200" dirty="0" smtClean="0"/>
          </a:p>
          <a:p>
            <a:pPr marL="0" indent="0" algn="just">
              <a:spcBef>
                <a:spcPts val="0"/>
              </a:spcBef>
              <a:buNone/>
            </a:pPr>
            <a:r>
              <a:rPr lang="fr-FR" sz="1200" b="1" dirty="0" smtClean="0"/>
              <a:t>Sabah</a:t>
            </a:r>
            <a:r>
              <a:rPr lang="fr-FR" sz="1200" b="1" dirty="0"/>
              <a:t>, Vous êtes la Directrice de la toute nouvelle agence de Troyes Zola. </a:t>
            </a:r>
            <a:r>
              <a:rPr lang="fr-FR" sz="1200" b="1" dirty="0" smtClean="0"/>
              <a:t>Une </a:t>
            </a:r>
            <a:r>
              <a:rPr lang="fr-FR" sz="1200" b="1" dirty="0"/>
              <a:t>machine à café </a:t>
            </a:r>
            <a:r>
              <a:rPr lang="fr-FR" sz="1200" b="1" dirty="0" err="1"/>
              <a:t>Malongo</a:t>
            </a:r>
            <a:r>
              <a:rPr lang="fr-FR" sz="1200" b="1" dirty="0"/>
              <a:t> a été installée à l’agence le 16 septembre </a:t>
            </a:r>
            <a:r>
              <a:rPr lang="fr-FR" sz="1200" b="1" dirty="0" smtClean="0"/>
              <a:t>dernier. Pouvez-vous </a:t>
            </a:r>
            <a:r>
              <a:rPr lang="fr-FR" sz="1200" b="1" dirty="0"/>
              <a:t>nous expliquer comment s’est passée l’installation svp ?</a:t>
            </a:r>
          </a:p>
          <a:p>
            <a:pPr marL="0" indent="0" algn="just">
              <a:spcBef>
                <a:spcPts val="0"/>
              </a:spcBef>
              <a:buNone/>
            </a:pPr>
            <a:r>
              <a:rPr lang="fr-FR" sz="1200" b="1" i="1" dirty="0" smtClean="0">
                <a:solidFill>
                  <a:schemeClr val="accent4"/>
                </a:solidFill>
              </a:rPr>
              <a:t>S.D. : Un </a:t>
            </a:r>
            <a:r>
              <a:rPr lang="fr-FR" sz="1200" b="1" i="1" dirty="0">
                <a:solidFill>
                  <a:schemeClr val="accent4"/>
                </a:solidFill>
              </a:rPr>
              <a:t>commercial de chez </a:t>
            </a:r>
            <a:r>
              <a:rPr lang="fr-FR" sz="1200" b="1" i="1" dirty="0" err="1">
                <a:solidFill>
                  <a:schemeClr val="accent4"/>
                </a:solidFill>
              </a:rPr>
              <a:t>Malongo</a:t>
            </a:r>
            <a:r>
              <a:rPr lang="fr-FR" sz="1200" b="1" i="1" dirty="0">
                <a:solidFill>
                  <a:schemeClr val="accent4"/>
                </a:solidFill>
              </a:rPr>
              <a:t> nous a contacté pour fixer un rdv pour la livraison de la machine. L’installation s’est faite assez rapidement et il nous a donné toutes les information utiles : fonctionnement, nettoyage, commande de capsules… Ensuite, nous avons dégusté un café !</a:t>
            </a:r>
          </a:p>
          <a:p>
            <a:pPr algn="just">
              <a:spcBef>
                <a:spcPts val="0"/>
              </a:spcBef>
            </a:pPr>
            <a:endParaRPr lang="fr-FR" sz="1000" dirty="0"/>
          </a:p>
          <a:p>
            <a:pPr marL="0" indent="0" algn="just">
              <a:spcBef>
                <a:spcPts val="0"/>
              </a:spcBef>
              <a:buNone/>
            </a:pPr>
            <a:r>
              <a:rPr lang="fr-FR" sz="1200" b="1" dirty="0"/>
              <a:t>Comment les clients ont-ils accueilli la machine à café ? </a:t>
            </a:r>
          </a:p>
          <a:p>
            <a:pPr marL="0" indent="0" algn="just">
              <a:spcBef>
                <a:spcPts val="0"/>
              </a:spcBef>
              <a:buNone/>
            </a:pPr>
            <a:r>
              <a:rPr lang="fr-FR" sz="1200" b="1" i="1" dirty="0">
                <a:solidFill>
                  <a:schemeClr val="accent4"/>
                </a:solidFill>
              </a:rPr>
              <a:t>De la meilleure des façons. Les clients sont ravis (et étonnés) qu’on leur propose un café et se sentent considérés. Ils ont l’impression de ne pas être dans une banque. L’impact est fort sur la satisfaction et sur l’image de l’entreprise. </a:t>
            </a:r>
          </a:p>
          <a:p>
            <a:pPr marL="0" indent="0" algn="just">
              <a:spcBef>
                <a:spcPts val="0"/>
              </a:spcBef>
              <a:buNone/>
            </a:pPr>
            <a:endParaRPr lang="fr-FR" sz="1200" b="1" i="1" dirty="0">
              <a:solidFill>
                <a:schemeClr val="accent4"/>
              </a:solidFill>
            </a:endParaRPr>
          </a:p>
          <a:p>
            <a:pPr marL="0" indent="0" algn="just">
              <a:spcBef>
                <a:spcPts val="0"/>
              </a:spcBef>
              <a:buNone/>
            </a:pPr>
            <a:r>
              <a:rPr lang="fr-FR" sz="1200" b="1" dirty="0"/>
              <a:t>Et les collaborateurs ? Proposent-ils régulièrement un café ?</a:t>
            </a:r>
          </a:p>
          <a:p>
            <a:pPr marL="0" indent="0" algn="just">
              <a:spcBef>
                <a:spcPts val="0"/>
              </a:spcBef>
              <a:buNone/>
            </a:pPr>
            <a:r>
              <a:rPr lang="fr-FR" sz="1200" b="1" i="1" dirty="0">
                <a:solidFill>
                  <a:schemeClr val="accent4"/>
                </a:solidFill>
              </a:rPr>
              <a:t>Les collaborateurs sont très satisfaits car les clients à qui nous proposons un café sont plus à l’aise et détendus lors du rdv. Nous essayons de proposer un café à tous les clients qui ont rdv.</a:t>
            </a:r>
          </a:p>
          <a:p>
            <a:pPr marL="0" indent="0" algn="just">
              <a:spcBef>
                <a:spcPts val="0"/>
              </a:spcBef>
              <a:buNone/>
            </a:pPr>
            <a:endParaRPr lang="fr-FR" sz="1000" dirty="0"/>
          </a:p>
          <a:p>
            <a:pPr marL="0" indent="0" algn="just">
              <a:spcBef>
                <a:spcPts val="0"/>
              </a:spcBef>
              <a:buNone/>
            </a:pPr>
            <a:r>
              <a:rPr lang="fr-FR" sz="1200" b="1" dirty="0"/>
              <a:t>En quoi est-ce important que la machine soit positionnée à l’avant de l’agence, en visibilité des clients ?</a:t>
            </a:r>
          </a:p>
          <a:p>
            <a:pPr marL="0" indent="0" algn="just">
              <a:spcBef>
                <a:spcPts val="0"/>
              </a:spcBef>
              <a:buNone/>
            </a:pPr>
            <a:r>
              <a:rPr lang="fr-FR" sz="1200" b="1" i="1" dirty="0">
                <a:solidFill>
                  <a:schemeClr val="accent4"/>
                </a:solidFill>
              </a:rPr>
              <a:t>Tout d’abord la machine est belle, il ne faut pas se priver de la montrer. Je trouve qu’en terme de service et de transparence, il est préférable de faire le café devant le client. C’est un petit moment privilégié et convivial. </a:t>
            </a:r>
          </a:p>
          <a:p>
            <a:pPr marL="0" indent="0" algn="just">
              <a:spcBef>
                <a:spcPts val="0"/>
              </a:spcBef>
              <a:buNone/>
            </a:pPr>
            <a:r>
              <a:rPr lang="fr-FR" sz="1200" b="1" i="1" dirty="0">
                <a:solidFill>
                  <a:schemeClr val="accent4"/>
                </a:solidFill>
              </a:rPr>
              <a:t> </a:t>
            </a:r>
          </a:p>
          <a:p>
            <a:pPr marL="0" indent="0" algn="just">
              <a:spcBef>
                <a:spcPts val="0"/>
              </a:spcBef>
              <a:buNone/>
            </a:pPr>
            <a:r>
              <a:rPr lang="fr-FR" sz="1200" b="1" dirty="0" smtClean="0"/>
              <a:t>Avez-vous </a:t>
            </a:r>
            <a:r>
              <a:rPr lang="fr-FR" sz="1200" b="1" dirty="0"/>
              <a:t>d’autres choses à ajouter ? Une astuce à partager avec les autres agences ?</a:t>
            </a:r>
          </a:p>
          <a:p>
            <a:pPr marL="0" indent="0" algn="just">
              <a:spcBef>
                <a:spcPts val="0"/>
              </a:spcBef>
              <a:buNone/>
            </a:pPr>
            <a:r>
              <a:rPr lang="fr-FR" sz="1200" b="1" i="1" dirty="0">
                <a:solidFill>
                  <a:schemeClr val="accent4"/>
                </a:solidFill>
              </a:rPr>
              <a:t>Proposer un café c’est un geste simple mais qui fait la différence. </a:t>
            </a:r>
          </a:p>
          <a:p>
            <a:pPr marL="0" indent="0" algn="just">
              <a:spcBef>
                <a:spcPts val="0"/>
              </a:spcBef>
              <a:buNone/>
            </a:pPr>
            <a:r>
              <a:rPr lang="fr-FR" sz="1200" b="1" i="1" dirty="0">
                <a:solidFill>
                  <a:schemeClr val="accent4"/>
                </a:solidFill>
              </a:rPr>
              <a:t>Utiliser la phrase « Est-ce que je peux vous offrir un café ? » plutôt que « Est-ce que vous voulez un café ? »</a:t>
            </a:r>
          </a:p>
          <a:p>
            <a:pPr marL="0" lvl="0" indent="0" algn="just">
              <a:spcBef>
                <a:spcPts val="0"/>
              </a:spcBef>
              <a:buNone/>
              <a:defRPr/>
            </a:pPr>
            <a:endParaRPr lang="fr-FR" sz="1200" b="1" i="1" dirty="0">
              <a:solidFill>
                <a:schemeClr val="accent4"/>
              </a:solidFill>
            </a:endParaRPr>
          </a:p>
          <a:p>
            <a:endParaRPr lang="fr-FR" sz="1100" dirty="0" smtClean="0"/>
          </a:p>
          <a:p>
            <a:pPr lvl="2"/>
            <a:endParaRPr lang="fr-FR" sz="1400" b="1" dirty="0"/>
          </a:p>
          <a:p>
            <a:pPr lvl="1"/>
            <a:endParaRPr lang="fr-FR" sz="1100" dirty="0" smtClean="0"/>
          </a:p>
          <a:p>
            <a:pPr lvl="1"/>
            <a:endParaRPr lang="fr-FR" sz="1100" dirty="0" smtClean="0"/>
          </a:p>
          <a:p>
            <a:pPr lvl="1"/>
            <a:endParaRPr lang="fr-FR" sz="1100" dirty="0" smtClean="0"/>
          </a:p>
          <a:p>
            <a:pPr lvl="1"/>
            <a:endParaRPr lang="fr-FR" sz="1100" dirty="0" smtClean="0"/>
          </a:p>
        </p:txBody>
      </p:sp>
    </p:spTree>
    <p:extLst>
      <p:ext uri="{BB962C8B-B14F-4D97-AF65-F5344CB8AC3E}">
        <p14:creationId xmlns:p14="http://schemas.microsoft.com/office/powerpoint/2010/main" val="192494883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p:cNvGrpSpPr/>
          <p:nvPr/>
        </p:nvGrpSpPr>
        <p:grpSpPr>
          <a:xfrm>
            <a:off x="518750" y="1611509"/>
            <a:ext cx="3110019" cy="1845967"/>
            <a:chOff x="691347" y="1534788"/>
            <a:chExt cx="2218814" cy="1316988"/>
          </a:xfrm>
        </p:grpSpPr>
        <p:pic>
          <p:nvPicPr>
            <p:cNvPr id="9" name="Image 8">
              <a:hlinkClick r:id="rId2"/>
            </p:cNvPr>
            <p:cNvPicPr>
              <a:picLocks noChangeAspect="1"/>
            </p:cNvPicPr>
            <p:nvPr/>
          </p:nvPicPr>
          <p:blipFill rotWithShape="1">
            <a:blip r:embed="rId3"/>
            <a:srcRect l="3324" r="3714"/>
            <a:stretch/>
          </p:blipFill>
          <p:spPr>
            <a:xfrm rot="21380129">
              <a:off x="756196" y="1571005"/>
              <a:ext cx="2124756" cy="1280771"/>
            </a:xfrm>
            <a:prstGeom prst="rect">
              <a:avLst/>
            </a:prstGeom>
          </p:spPr>
        </p:pic>
        <p:pic>
          <p:nvPicPr>
            <p:cNvPr id="22" name="Picture 2" descr="Création d'images incrustées pour les options de propriété"/>
            <p:cNvPicPr>
              <a:picLocks noChangeAspect="1" noChangeArrowheads="1"/>
            </p:cNvPicPr>
            <p:nvPr/>
          </p:nvPicPr>
          <p:blipFill rotWithShape="1">
            <a:blip r:embed="rId4">
              <a:extLst>
                <a:ext uri="{28A0092B-C50C-407E-A947-70E740481C1C}">
                  <a14:useLocalDpi xmlns:a14="http://schemas.microsoft.com/office/drawing/2010/main" val="0"/>
                </a:ext>
              </a:extLst>
            </a:blip>
            <a:srcRect r="91292"/>
            <a:stretch/>
          </p:blipFill>
          <p:spPr bwMode="auto">
            <a:xfrm rot="5206671">
              <a:off x="1752385" y="473750"/>
              <a:ext cx="96738" cy="2218814"/>
            </a:xfrm>
            <a:prstGeom prst="rect">
              <a:avLst/>
            </a:prstGeom>
            <a:noFill/>
            <a:extLst>
              <a:ext uri="{909E8E84-426E-40DD-AFC4-6F175D3DCCD1}">
                <a14:hiddenFill xmlns:a14="http://schemas.microsoft.com/office/drawing/2010/main">
                  <a:solidFill>
                    <a:srgbClr val="FFFFFF"/>
                  </a:solidFill>
                </a14:hiddenFill>
              </a:ext>
            </a:extLst>
          </p:spPr>
        </p:pic>
      </p:grpSp>
      <p:sp>
        <p:nvSpPr>
          <p:cNvPr id="3" name="Espace réservé du texte 2"/>
          <p:cNvSpPr>
            <a:spLocks noGrp="1"/>
          </p:cNvSpPr>
          <p:nvPr>
            <p:ph type="body" sz="quarter" idx="12"/>
          </p:nvPr>
        </p:nvSpPr>
        <p:spPr/>
        <p:txBody>
          <a:bodyPr/>
          <a:lstStyle/>
          <a:p>
            <a:r>
              <a:rPr lang="fr-FR" dirty="0" smtClean="0"/>
              <a:t>Pour aller plus loin sur l’Excellence Relationnelle</a:t>
            </a:r>
            <a:endParaRPr lang="fr-FR" dirty="0"/>
          </a:p>
        </p:txBody>
      </p:sp>
      <p:sp>
        <p:nvSpPr>
          <p:cNvPr id="10" name="Rectangle 9"/>
          <p:cNvSpPr/>
          <p:nvPr/>
        </p:nvSpPr>
        <p:spPr>
          <a:xfrm rot="21382721">
            <a:off x="967235" y="3520408"/>
            <a:ext cx="2327063" cy="276999"/>
          </a:xfrm>
          <a:prstGeom prst="rect">
            <a:avLst/>
          </a:prstGeom>
        </p:spPr>
        <p:txBody>
          <a:bodyPr wrap="square">
            <a:spAutoFit/>
          </a:bodyPr>
          <a:lstStyle/>
          <a:p>
            <a:pPr algn="ctr"/>
            <a:r>
              <a:rPr lang="fr-FR" sz="1200" spc="-20" dirty="0" smtClean="0">
                <a:solidFill>
                  <a:schemeClr val="tx1">
                    <a:lumMod val="75000"/>
                    <a:lumOff val="25000"/>
                  </a:schemeClr>
                </a:solidFill>
                <a:latin typeface="Arial" panose="020B0604020202020204" pitchFamily="34" charset="0"/>
                <a:cs typeface="Arial" panose="020B0604020202020204" pitchFamily="34" charset="0"/>
              </a:rPr>
              <a:t>Cahier de Recettes </a:t>
            </a:r>
            <a:endParaRPr lang="fr-FR" sz="1200" spc="-2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11" name="Rectangle 10"/>
          <p:cNvSpPr/>
          <p:nvPr/>
        </p:nvSpPr>
        <p:spPr>
          <a:xfrm>
            <a:off x="2282587" y="5491479"/>
            <a:ext cx="2467037" cy="276999"/>
          </a:xfrm>
          <a:prstGeom prst="rect">
            <a:avLst/>
          </a:prstGeom>
        </p:spPr>
        <p:txBody>
          <a:bodyPr wrap="square">
            <a:spAutoFit/>
          </a:bodyPr>
          <a:lstStyle/>
          <a:p>
            <a:pPr algn="ctr"/>
            <a:r>
              <a:rPr lang="fr-FR" sz="1200" spc="-20" dirty="0" smtClean="0">
                <a:solidFill>
                  <a:schemeClr val="tx1">
                    <a:lumMod val="75000"/>
                    <a:lumOff val="25000"/>
                  </a:schemeClr>
                </a:solidFill>
                <a:latin typeface="Arial" panose="020B0604020202020204" pitchFamily="34" charset="0"/>
                <a:cs typeface="Arial" panose="020B0604020202020204" pitchFamily="34" charset="0"/>
              </a:rPr>
              <a:t>Site Internet</a:t>
            </a:r>
            <a:endParaRPr lang="fr-FR" sz="1200" spc="-20" dirty="0">
              <a:solidFill>
                <a:schemeClr val="tx1">
                  <a:lumMod val="75000"/>
                  <a:lumOff val="25000"/>
                </a:schemeClr>
              </a:solidFill>
              <a:latin typeface="Arial" panose="020B0604020202020204" pitchFamily="34" charset="0"/>
              <a:cs typeface="Arial" panose="020B0604020202020204" pitchFamily="34" charset="0"/>
            </a:endParaRPr>
          </a:p>
        </p:txBody>
      </p:sp>
      <p:pic>
        <p:nvPicPr>
          <p:cNvPr id="12" name="Picture 6" descr="Doigt qui clique PNG transparents - Stick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20516971">
            <a:off x="2817383" y="3507935"/>
            <a:ext cx="264126" cy="26412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Doigt qui clique PNG transparents - Stick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20516971">
            <a:off x="3984490" y="5497808"/>
            <a:ext cx="264126" cy="283420"/>
          </a:xfrm>
          <a:prstGeom prst="rect">
            <a:avLst/>
          </a:prstGeom>
          <a:noFill/>
          <a:extLst>
            <a:ext uri="{909E8E84-426E-40DD-AFC4-6F175D3DCCD1}">
              <a14:hiddenFill xmlns:a14="http://schemas.microsoft.com/office/drawing/2010/main">
                <a:solidFill>
                  <a:srgbClr val="FFFFFF"/>
                </a:solidFill>
              </a14:hiddenFill>
            </a:ext>
          </a:extLst>
        </p:spPr>
      </p:pic>
      <p:grpSp>
        <p:nvGrpSpPr>
          <p:cNvPr id="26" name="Groupe 25"/>
          <p:cNvGrpSpPr/>
          <p:nvPr/>
        </p:nvGrpSpPr>
        <p:grpSpPr>
          <a:xfrm>
            <a:off x="2282587" y="4086273"/>
            <a:ext cx="2718530" cy="1256969"/>
            <a:chOff x="6295567" y="1566121"/>
            <a:chExt cx="2483248" cy="1148181"/>
          </a:xfrm>
        </p:grpSpPr>
        <p:pic>
          <p:nvPicPr>
            <p:cNvPr id="7" name="Image 6">
              <a:hlinkClick r:id="rId6"/>
            </p:cNvPr>
            <p:cNvPicPr>
              <a:picLocks noChangeAspect="1"/>
            </p:cNvPicPr>
            <p:nvPr/>
          </p:nvPicPr>
          <p:blipFill rotWithShape="1">
            <a:blip r:embed="rId7"/>
            <a:srcRect b="86633"/>
            <a:stretch/>
          </p:blipFill>
          <p:spPr>
            <a:xfrm>
              <a:off x="6311778" y="1582343"/>
              <a:ext cx="2445136" cy="159230"/>
            </a:xfrm>
            <a:prstGeom prst="rect">
              <a:avLst/>
            </a:prstGeom>
          </p:spPr>
        </p:pic>
        <p:sp>
          <p:nvSpPr>
            <p:cNvPr id="8" name="Rectangle 7"/>
            <p:cNvSpPr/>
            <p:nvPr/>
          </p:nvSpPr>
          <p:spPr>
            <a:xfrm>
              <a:off x="6295567" y="1566121"/>
              <a:ext cx="2483248" cy="1148181"/>
            </a:xfrm>
            <a:prstGeom prst="rect">
              <a:avLst/>
            </a:prstGeom>
            <a:noFill/>
            <a:ln w="12700">
              <a:solidFill>
                <a:schemeClr val="tx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C00000"/>
                </a:solidFill>
              </a:endParaRPr>
            </a:p>
          </p:txBody>
        </p:sp>
        <p:pic>
          <p:nvPicPr>
            <p:cNvPr id="14" name="Image 13">
              <a:hlinkClick r:id="rId6"/>
            </p:cNvPr>
            <p:cNvPicPr>
              <a:picLocks noChangeAspect="1"/>
            </p:cNvPicPr>
            <p:nvPr/>
          </p:nvPicPr>
          <p:blipFill rotWithShape="1">
            <a:blip r:embed="rId7"/>
            <a:srcRect t="20297"/>
            <a:stretch/>
          </p:blipFill>
          <p:spPr>
            <a:xfrm>
              <a:off x="6311778" y="1741573"/>
              <a:ext cx="2445136" cy="949447"/>
            </a:xfrm>
            <a:prstGeom prst="rect">
              <a:avLst/>
            </a:prstGeom>
          </p:spPr>
        </p:pic>
      </p:grpSp>
      <p:sp>
        <p:nvSpPr>
          <p:cNvPr id="16" name="Rectangle 15"/>
          <p:cNvSpPr/>
          <p:nvPr/>
        </p:nvSpPr>
        <p:spPr>
          <a:xfrm rot="21396480">
            <a:off x="5821811" y="3325741"/>
            <a:ext cx="648624" cy="177478"/>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800"/>
          </a:p>
        </p:txBody>
      </p:sp>
      <p:grpSp>
        <p:nvGrpSpPr>
          <p:cNvPr id="17" name="Groupe 16"/>
          <p:cNvGrpSpPr/>
          <p:nvPr/>
        </p:nvGrpSpPr>
        <p:grpSpPr>
          <a:xfrm>
            <a:off x="4217703" y="1689627"/>
            <a:ext cx="2783005" cy="1589488"/>
            <a:chOff x="102723" y="1780487"/>
            <a:chExt cx="4038188" cy="2277813"/>
          </a:xfrm>
        </p:grpSpPr>
        <p:pic>
          <p:nvPicPr>
            <p:cNvPr id="19" name="Image 18">
              <a:hlinkClick r:id="rId8"/>
            </p:cNvPr>
            <p:cNvPicPr>
              <a:picLocks noChangeAspect="1"/>
            </p:cNvPicPr>
            <p:nvPr/>
          </p:nvPicPr>
          <p:blipFill>
            <a:blip r:embed="rId9"/>
            <a:stretch>
              <a:fillRect/>
            </a:stretch>
          </p:blipFill>
          <p:spPr>
            <a:xfrm rot="21400089">
              <a:off x="179796" y="1837833"/>
              <a:ext cx="3955907" cy="2220467"/>
            </a:xfrm>
            <a:prstGeom prst="rect">
              <a:avLst/>
            </a:prstGeom>
          </p:spPr>
        </p:pic>
        <p:pic>
          <p:nvPicPr>
            <p:cNvPr id="20" name="Picture 2" descr="Création d'images incrustées pour les options de propriété"/>
            <p:cNvPicPr>
              <a:picLocks noChangeAspect="1" noChangeArrowheads="1"/>
            </p:cNvPicPr>
            <p:nvPr/>
          </p:nvPicPr>
          <p:blipFill rotWithShape="1">
            <a:blip r:embed="rId4">
              <a:extLst>
                <a:ext uri="{28A0092B-C50C-407E-A947-70E740481C1C}">
                  <a14:useLocalDpi xmlns:a14="http://schemas.microsoft.com/office/drawing/2010/main" val="0"/>
                </a:ext>
              </a:extLst>
            </a:blip>
            <a:srcRect r="91292"/>
            <a:stretch/>
          </p:blipFill>
          <p:spPr bwMode="auto">
            <a:xfrm rot="5206671">
              <a:off x="2034877" y="-151667"/>
              <a:ext cx="173880" cy="4038188"/>
            </a:xfrm>
            <a:prstGeom prst="rect">
              <a:avLst/>
            </a:prstGeom>
            <a:noFill/>
            <a:extLst>
              <a:ext uri="{909E8E84-426E-40DD-AFC4-6F175D3DCCD1}">
                <a14:hiddenFill xmlns:a14="http://schemas.microsoft.com/office/drawing/2010/main">
                  <a:solidFill>
                    <a:srgbClr val="FFFFFF"/>
                  </a:solidFill>
                </a14:hiddenFill>
              </a:ext>
            </a:extLst>
          </p:spPr>
        </p:pic>
      </p:grpSp>
      <p:sp>
        <p:nvSpPr>
          <p:cNvPr id="18" name="Rectangle 17"/>
          <p:cNvSpPr/>
          <p:nvPr/>
        </p:nvSpPr>
        <p:spPr>
          <a:xfrm rot="21371844">
            <a:off x="4481811" y="3317647"/>
            <a:ext cx="2144721" cy="253916"/>
          </a:xfrm>
          <a:prstGeom prst="rect">
            <a:avLst/>
          </a:prstGeom>
        </p:spPr>
        <p:txBody>
          <a:bodyPr wrap="square">
            <a:spAutoFit/>
          </a:bodyPr>
          <a:lstStyle/>
          <a:p>
            <a:pPr algn="ctr"/>
            <a:r>
              <a:rPr lang="fr-FR" sz="1050" spc="-20" dirty="0" smtClean="0">
                <a:solidFill>
                  <a:schemeClr val="tx1">
                    <a:lumMod val="75000"/>
                    <a:lumOff val="25000"/>
                  </a:schemeClr>
                </a:solidFill>
                <a:latin typeface="Arial" panose="020B0604020202020204" pitchFamily="34" charset="0"/>
                <a:cs typeface="Arial" panose="020B0604020202020204" pitchFamily="34" charset="0"/>
              </a:rPr>
              <a:t>Cahier de Recettes  </a:t>
            </a:r>
            <a:r>
              <a:rPr lang="fr-FR" sz="1050" spc="-20" dirty="0" smtClean="0">
                <a:solidFill>
                  <a:schemeClr val="bg1"/>
                </a:solidFill>
                <a:latin typeface="Arial" panose="020B0604020202020204" pitchFamily="34" charset="0"/>
                <a:cs typeface="Arial" panose="020B0604020202020204" pitchFamily="34" charset="0"/>
              </a:rPr>
              <a:t>joignabilité</a:t>
            </a:r>
            <a:r>
              <a:rPr lang="fr-FR" sz="1000" spc="-20" dirty="0" smtClean="0">
                <a:solidFill>
                  <a:schemeClr val="bg1"/>
                </a:solidFill>
                <a:latin typeface="Arial" panose="020B0604020202020204" pitchFamily="34" charset="0"/>
                <a:cs typeface="Arial" panose="020B0604020202020204" pitchFamily="34" charset="0"/>
              </a:rPr>
              <a:t> </a:t>
            </a:r>
            <a:endParaRPr lang="fr-FR" sz="1000" spc="-20" dirty="0">
              <a:solidFill>
                <a:schemeClr val="bg1"/>
              </a:solidFill>
              <a:latin typeface="Arial" panose="020B0604020202020204" pitchFamily="34" charset="0"/>
              <a:cs typeface="Arial" panose="020B0604020202020204" pitchFamily="34" charset="0"/>
            </a:endParaRPr>
          </a:p>
        </p:txBody>
      </p:sp>
      <p:pic>
        <p:nvPicPr>
          <p:cNvPr id="21" name="Picture 6" descr="Doigt qui clique PNG transparents - Stick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20516971">
            <a:off x="6677158" y="3256988"/>
            <a:ext cx="264126" cy="264126"/>
          </a:xfrm>
          <a:prstGeom prst="rect">
            <a:avLst/>
          </a:prstGeom>
          <a:noFill/>
          <a:extLst>
            <a:ext uri="{909E8E84-426E-40DD-AFC4-6F175D3DCCD1}">
              <a14:hiddenFill xmlns:a14="http://schemas.microsoft.com/office/drawing/2010/main">
                <a:solidFill>
                  <a:srgbClr val="FFFFFF"/>
                </a:solidFill>
              </a14:hiddenFill>
            </a:ext>
          </a:extLst>
        </p:spPr>
      </p:pic>
      <p:sp>
        <p:nvSpPr>
          <p:cNvPr id="24" name="Rectangle 23"/>
          <p:cNvSpPr/>
          <p:nvPr/>
        </p:nvSpPr>
        <p:spPr>
          <a:xfrm>
            <a:off x="7688678" y="5548312"/>
            <a:ext cx="3572638" cy="461665"/>
          </a:xfrm>
          <a:prstGeom prst="rect">
            <a:avLst/>
          </a:prstGeom>
        </p:spPr>
        <p:txBody>
          <a:bodyPr wrap="square">
            <a:spAutoFit/>
          </a:bodyPr>
          <a:lstStyle/>
          <a:p>
            <a:pPr algn="ctr"/>
            <a:r>
              <a:rPr lang="fr-FR" sz="1200" spc="-20" dirty="0" smtClean="0">
                <a:solidFill>
                  <a:schemeClr val="tx1">
                    <a:lumMod val="75000"/>
                    <a:lumOff val="25000"/>
                  </a:schemeClr>
                </a:solidFill>
                <a:latin typeface="Arial" panose="020B0604020202020204" pitchFamily="34" charset="0"/>
                <a:cs typeface="Arial" panose="020B0604020202020204" pitchFamily="34" charset="0"/>
              </a:rPr>
              <a:t>Vidéos amuse </a:t>
            </a:r>
            <a:r>
              <a:rPr lang="fr-FR" sz="1200" spc="-20" dirty="0">
                <a:solidFill>
                  <a:schemeClr val="tx1">
                    <a:lumMod val="75000"/>
                    <a:lumOff val="25000"/>
                  </a:schemeClr>
                </a:solidFill>
                <a:latin typeface="Arial" panose="020B0604020202020204" pitchFamily="34" charset="0"/>
                <a:cs typeface="Arial" panose="020B0604020202020204" pitchFamily="34" charset="0"/>
              </a:rPr>
              <a:t>bouche : </a:t>
            </a:r>
            <a:r>
              <a:rPr lang="fr-FR" sz="1200" spc="-20" dirty="0" smtClean="0">
                <a:solidFill>
                  <a:schemeClr val="tx1">
                    <a:lumMod val="75000"/>
                    <a:lumOff val="25000"/>
                  </a:schemeClr>
                </a:solidFill>
                <a:latin typeface="Arial" panose="020B0604020202020204" pitchFamily="34" charset="0"/>
                <a:cs typeface="Arial" panose="020B0604020202020204" pitchFamily="34" charset="0"/>
              </a:rPr>
              <a:t>des éclairages </a:t>
            </a:r>
            <a:r>
              <a:rPr lang="fr-FR" sz="1200" spc="-20" dirty="0">
                <a:solidFill>
                  <a:schemeClr val="tx1">
                    <a:lumMod val="75000"/>
                    <a:lumOff val="25000"/>
                  </a:schemeClr>
                </a:solidFill>
                <a:latin typeface="Arial" panose="020B0604020202020204" pitchFamily="34" charset="0"/>
                <a:cs typeface="Arial" panose="020B0604020202020204" pitchFamily="34" charset="0"/>
              </a:rPr>
              <a:t>d’experts sur les étapes clés du Cahier de Recettes</a:t>
            </a:r>
          </a:p>
        </p:txBody>
      </p:sp>
      <p:pic>
        <p:nvPicPr>
          <p:cNvPr id="25" name="Picture 4" descr="Résultat de recherche d'images pour &quot;clic ici&quot;">
            <a:hlinkClick r:id="rId10"/>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rot="20637741">
            <a:off x="11112678" y="5759470"/>
            <a:ext cx="236382" cy="275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Image 8">
            <a:hlinkClick r:id="rId12"/>
          </p:cNvPr>
          <p:cNvPicPr>
            <a:picLocks noChangeAspect="1"/>
          </p:cNvPicPr>
          <p:nvPr/>
        </p:nvPicPr>
        <p:blipFill>
          <a:blip r:embed="rId13">
            <a:extLst>
              <a:ext uri="{28A0092B-C50C-407E-A947-70E740481C1C}">
                <a14:useLocalDpi xmlns:a14="http://schemas.microsoft.com/office/drawing/2010/main" val="0"/>
              </a:ext>
            </a:extLst>
          </a:blip>
          <a:srcRect t="40501"/>
          <a:stretch>
            <a:fillRect/>
          </a:stretch>
        </p:blipFill>
        <p:spPr bwMode="auto">
          <a:xfrm>
            <a:off x="7754381" y="1893331"/>
            <a:ext cx="1682131" cy="90556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Image 9">
            <a:hlinkClick r:id="rId14"/>
          </p:cNvPr>
          <p:cNvPicPr>
            <a:picLocks noChangeAspect="1"/>
          </p:cNvPicPr>
          <p:nvPr/>
        </p:nvPicPr>
        <p:blipFill>
          <a:blip r:embed="rId15">
            <a:extLst>
              <a:ext uri="{28A0092B-C50C-407E-A947-70E740481C1C}">
                <a14:useLocalDpi xmlns:a14="http://schemas.microsoft.com/office/drawing/2010/main" val="0"/>
              </a:ext>
            </a:extLst>
          </a:blip>
          <a:srcRect t="40500" b="2"/>
          <a:stretch>
            <a:fillRect/>
          </a:stretch>
        </p:blipFill>
        <p:spPr bwMode="auto">
          <a:xfrm>
            <a:off x="9619687" y="1893331"/>
            <a:ext cx="1682131" cy="90556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Image 10">
            <a:hlinkClick r:id="rId16"/>
          </p:cNvPr>
          <p:cNvPicPr>
            <a:picLocks noChangeAspect="1"/>
          </p:cNvPicPr>
          <p:nvPr/>
        </p:nvPicPr>
        <p:blipFill>
          <a:blip r:embed="rId17">
            <a:extLst>
              <a:ext uri="{28A0092B-C50C-407E-A947-70E740481C1C}">
                <a14:useLocalDpi xmlns:a14="http://schemas.microsoft.com/office/drawing/2010/main" val="0"/>
              </a:ext>
            </a:extLst>
          </a:blip>
          <a:srcRect t="40500"/>
          <a:stretch>
            <a:fillRect/>
          </a:stretch>
        </p:blipFill>
        <p:spPr bwMode="auto">
          <a:xfrm>
            <a:off x="7754381" y="3141806"/>
            <a:ext cx="1684710" cy="90556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Image 11">
            <a:hlinkClick r:id="rId18"/>
          </p:cNvPr>
          <p:cNvPicPr>
            <a:picLocks noChangeAspect="1"/>
          </p:cNvPicPr>
          <p:nvPr/>
        </p:nvPicPr>
        <p:blipFill>
          <a:blip r:embed="rId19">
            <a:extLst>
              <a:ext uri="{28A0092B-C50C-407E-A947-70E740481C1C}">
                <a14:useLocalDpi xmlns:a14="http://schemas.microsoft.com/office/drawing/2010/main" val="0"/>
              </a:ext>
            </a:extLst>
          </a:blip>
          <a:srcRect t="40500"/>
          <a:stretch>
            <a:fillRect/>
          </a:stretch>
        </p:blipFill>
        <p:spPr bwMode="auto">
          <a:xfrm>
            <a:off x="9619687" y="3141806"/>
            <a:ext cx="1682131" cy="90556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Image 12">
            <a:hlinkClick r:id="rId20"/>
          </p:cNvPr>
          <p:cNvPicPr>
            <a:picLocks noChangeAspect="1"/>
          </p:cNvPicPr>
          <p:nvPr/>
        </p:nvPicPr>
        <p:blipFill>
          <a:blip r:embed="rId21">
            <a:extLst>
              <a:ext uri="{28A0092B-C50C-407E-A947-70E740481C1C}">
                <a14:useLocalDpi xmlns:a14="http://schemas.microsoft.com/office/drawing/2010/main" val="0"/>
              </a:ext>
            </a:extLst>
          </a:blip>
          <a:srcRect t="40500"/>
          <a:stretch>
            <a:fillRect/>
          </a:stretch>
        </p:blipFill>
        <p:spPr bwMode="auto">
          <a:xfrm>
            <a:off x="7754381" y="4390282"/>
            <a:ext cx="1682131" cy="90556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Image 15">
            <a:hlinkClick r:id="rId22"/>
          </p:cNvPr>
          <p:cNvPicPr>
            <a:picLocks noChangeAspect="1"/>
          </p:cNvPicPr>
          <p:nvPr/>
        </p:nvPicPr>
        <p:blipFill>
          <a:blip r:embed="rId23">
            <a:extLst>
              <a:ext uri="{28A0092B-C50C-407E-A947-70E740481C1C}">
                <a14:useLocalDpi xmlns:a14="http://schemas.microsoft.com/office/drawing/2010/main" val="0"/>
              </a:ext>
            </a:extLst>
          </a:blip>
          <a:srcRect t="40500"/>
          <a:stretch>
            <a:fillRect/>
          </a:stretch>
        </p:blipFill>
        <p:spPr bwMode="auto">
          <a:xfrm>
            <a:off x="9617108" y="4390282"/>
            <a:ext cx="1684710" cy="90556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Image 38">
            <a:hlinkClick r:id="rId24"/>
          </p:cNvPr>
          <p:cNvPicPr>
            <a:picLocks noChangeAspect="1"/>
          </p:cNvPicPr>
          <p:nvPr/>
        </p:nvPicPr>
        <p:blipFill>
          <a:blip r:embed="rId25"/>
          <a:stretch>
            <a:fillRect/>
          </a:stretch>
        </p:blipFill>
        <p:spPr>
          <a:xfrm>
            <a:off x="5366695" y="4086274"/>
            <a:ext cx="1673147" cy="1256969"/>
          </a:xfrm>
          <a:prstGeom prst="rect">
            <a:avLst/>
          </a:prstGeom>
          <a:ln>
            <a:solidFill>
              <a:schemeClr val="bg1">
                <a:lumMod val="75000"/>
              </a:schemeClr>
            </a:solidFill>
          </a:ln>
        </p:spPr>
      </p:pic>
      <p:sp>
        <p:nvSpPr>
          <p:cNvPr id="40" name="Rectangle 39"/>
          <p:cNvSpPr/>
          <p:nvPr/>
        </p:nvSpPr>
        <p:spPr>
          <a:xfrm>
            <a:off x="4869619" y="5496910"/>
            <a:ext cx="2467037" cy="276999"/>
          </a:xfrm>
          <a:prstGeom prst="rect">
            <a:avLst/>
          </a:prstGeom>
        </p:spPr>
        <p:txBody>
          <a:bodyPr wrap="square">
            <a:spAutoFit/>
          </a:bodyPr>
          <a:lstStyle/>
          <a:p>
            <a:pPr algn="ctr"/>
            <a:r>
              <a:rPr lang="fr-FR" sz="1200" spc="-20" dirty="0" smtClean="0">
                <a:solidFill>
                  <a:schemeClr val="tx1">
                    <a:lumMod val="75000"/>
                    <a:lumOff val="25000"/>
                  </a:schemeClr>
                </a:solidFill>
                <a:latin typeface="Arial" panose="020B0604020202020204" pitchFamily="34" charset="0"/>
                <a:cs typeface="Arial" panose="020B0604020202020204" pitchFamily="34" charset="0"/>
              </a:rPr>
              <a:t>Astuces des comédiens</a:t>
            </a:r>
            <a:endParaRPr lang="fr-FR" sz="1200" spc="-20" dirty="0">
              <a:solidFill>
                <a:schemeClr val="tx1">
                  <a:lumMod val="75000"/>
                  <a:lumOff val="25000"/>
                </a:schemeClr>
              </a:solidFill>
              <a:latin typeface="Arial" panose="020B0604020202020204" pitchFamily="34" charset="0"/>
              <a:cs typeface="Arial" panose="020B0604020202020204" pitchFamily="34" charset="0"/>
            </a:endParaRPr>
          </a:p>
        </p:txBody>
      </p:sp>
      <p:pic>
        <p:nvPicPr>
          <p:cNvPr id="41" name="Picture 6" descr="Doigt qui clique PNG transparents - Stick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20516971">
            <a:off x="6917001" y="5527346"/>
            <a:ext cx="264126" cy="2834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0375043"/>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haredContentType xmlns="Microsoft.SharePoint.Taxonomy.ContentTypeSync" SourceId="c52eb4dc-0ef3-4aa8-8e03-025dbf6c8637" ContentTypeId="0x0101" PreviousValue="false"/>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B1515AA-57AE-4459-BE05-37022DA03708}">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402bd0e2-1d78-4f7d-9dde-91cd55d66e87"/>
    <ds:schemaRef ds:uri="http://www.w3.org/XML/1998/namespace"/>
    <ds:schemaRef ds:uri="http://purl.org/dc/dcmitype/"/>
  </ds:schemaRefs>
</ds:datastoreItem>
</file>

<file path=customXml/itemProps2.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06315C2-90E4-4EB1-BDE2-0DFEE55D7B92}">
  <ds:schemaRefs>
    <ds:schemaRef ds:uri="Microsoft.SharePoint.Taxonomy.ContentTypeSync"/>
  </ds:schemaRefs>
</ds:datastoreItem>
</file>

<file path=customXml/itemProps4.xml><?xml version="1.0" encoding="utf-8"?>
<ds:datastoreItem xmlns:ds="http://schemas.openxmlformats.org/officeDocument/2006/customXml" ds:itemID="{6DCBF3AC-1CE8-4CBE-A8E8-6C05D0153D3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5333</TotalTime>
  <Words>1946</Words>
  <Application>Microsoft Office PowerPoint</Application>
  <PresentationFormat>Grand écran</PresentationFormat>
  <Paragraphs>198</Paragraphs>
  <Slides>18</Slides>
  <Notes>0</Notes>
  <HiddenSlides>0</HiddenSlides>
  <MMClips>0</MMClips>
  <ScaleCrop>false</ScaleCrop>
  <HeadingPairs>
    <vt:vector size="6" baseType="variant">
      <vt:variant>
        <vt:lpstr>Polices utilisées</vt:lpstr>
      </vt:variant>
      <vt:variant>
        <vt:i4>10</vt:i4>
      </vt:variant>
      <vt:variant>
        <vt:lpstr>Thème</vt:lpstr>
      </vt:variant>
      <vt:variant>
        <vt:i4>1</vt:i4>
      </vt:variant>
      <vt:variant>
        <vt:lpstr>Titres des diapositives</vt:lpstr>
      </vt:variant>
      <vt:variant>
        <vt:i4>18</vt:i4>
      </vt:variant>
    </vt:vector>
  </HeadingPairs>
  <TitlesOfParts>
    <vt:vector size="29" baseType="lpstr">
      <vt:lpstr>Arial</vt:lpstr>
      <vt:lpstr>Arial Black</vt:lpstr>
      <vt:lpstr>Calibri</vt:lpstr>
      <vt:lpstr>Helvetica Neue Medium</vt:lpstr>
      <vt:lpstr>Montserrat Black</vt:lpstr>
      <vt:lpstr>Raleway</vt:lpstr>
      <vt:lpstr>Segoe UI Light</vt:lpstr>
      <vt:lpstr>Times New Roman</vt:lpstr>
      <vt:lpstr>ubuntu</vt:lpstr>
      <vt:lpstr>Wingdings</vt:lpstr>
      <vt:lpstr>Thème Office</vt:lpstr>
      <vt:lpstr>Satisfaction client :  pour un accueil de qualité</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MICHEL Solene [CEGEE]</cp:lastModifiedBy>
  <cp:revision>328</cp:revision>
  <dcterms:created xsi:type="dcterms:W3CDTF">2020-06-24T09:20:11Z</dcterms:created>
  <dcterms:modified xsi:type="dcterms:W3CDTF">2021-10-18T16:02:56Z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lucie.jung@cegee.caisse-epargne.fr</vt:lpwstr>
  </property>
  <property fmtid="{D5CDD505-2E9C-101B-9397-08002B2CF9AE}" pid="5" name="MSIP_Label_48a19f0c-bea1-442e-a475-ed109d9ec508_SetDate">
    <vt:lpwstr>2020-06-24T09:46:25.2776735Z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0x0101008B0DE9E3EEC639499EC5C362D51B0CB3</vt:lpwstr>
  </property>
</Properties>
</file>