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4"/>
  </p:notesMasterIdLst>
  <p:sldIdLst>
    <p:sldId id="256" r:id="rId6"/>
    <p:sldId id="328" r:id="rId7"/>
    <p:sldId id="325" r:id="rId8"/>
    <p:sldId id="326" r:id="rId9"/>
    <p:sldId id="319" r:id="rId10"/>
    <p:sldId id="318" r:id="rId11"/>
    <p:sldId id="327" r:id="rId12"/>
    <p:sldId id="32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2F2"/>
    <a:srgbClr val="000000"/>
    <a:srgbClr val="FBDCDD"/>
    <a:srgbClr val="C31632"/>
    <a:srgbClr val="EC1B24"/>
    <a:srgbClr val="E7302A"/>
    <a:srgbClr val="F5F5F5"/>
    <a:srgbClr val="D119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1" d="100"/>
          <a:sy n="111" d="100"/>
        </p:scale>
        <p:origin x="99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36227-6A19-4950-B3E1-08A14CF9638C}" type="datetimeFigureOut">
              <a:rPr lang="fr-FR" smtClean="0"/>
              <a:t>19/10/2021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4AC26-5B1E-4F8D-B956-D187EF7B3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84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grpSp>
        <p:nvGrpSpPr>
          <p:cNvPr id="10" name="Groupe 9"/>
          <p:cNvGrpSpPr/>
          <p:nvPr userDrawn="1"/>
        </p:nvGrpSpPr>
        <p:grpSpPr>
          <a:xfrm>
            <a:off x="224619" y="1"/>
            <a:ext cx="1257300" cy="468750"/>
            <a:chOff x="233363" y="0"/>
            <a:chExt cx="1328737" cy="495383"/>
          </a:xfrm>
        </p:grpSpPr>
        <p:sp>
          <p:nvSpPr>
            <p:cNvPr id="11" name="Rectangle 10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eb.microsoftstream.com/video/0358f654-573d-45ba-8efd-9504a5029375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eb.microsoftstream.com/video/4cb06392-345c-4b75-aabd-12f2822a6545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</a:t>
            </a:r>
            <a:r>
              <a:rPr lang="fr-FR" dirty="0" smtClean="0"/>
              <a:t>Jeudi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21 octobre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8371308" cy="181732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Satisfaction client : </a:t>
            </a:r>
            <a:br>
              <a:rPr lang="fr-FR" dirty="0" smtClean="0"/>
            </a:br>
            <a:r>
              <a:rPr lang="fr-FR" dirty="0" smtClean="0"/>
              <a:t>pour un accueil de qualité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BDD et du Marché Grand Public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 rot="21337634">
            <a:off x="2068064" y="1611015"/>
            <a:ext cx="3147015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Support dédié aux managers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</a:t>
            </a: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entrée</a:t>
            </a:r>
          </a:p>
          <a:p>
            <a:pPr>
              <a:spcAft>
                <a:spcPts val="0"/>
              </a:spcAft>
            </a:pPr>
            <a:r>
              <a:rPr lang="fr-FR" dirty="0" smtClean="0"/>
              <a:t>Satisfaction et accueil client</a:t>
            </a:r>
          </a:p>
          <a:p>
            <a:pPr>
              <a:spcAft>
                <a:spcPts val="0"/>
              </a:spcAft>
            </a:pPr>
            <a:endParaRPr lang="fr-FR" i="1" dirty="0" smtClean="0"/>
          </a:p>
          <a:p>
            <a:pPr marL="0" indent="0">
              <a:buNone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plat du jour</a:t>
            </a:r>
          </a:p>
          <a:p>
            <a:pPr>
              <a:spcBef>
                <a:spcPts val="0"/>
              </a:spcBef>
              <a:buFont typeface="+mj-lt"/>
              <a:buAutoNum type="arabicPeriod" startAt="2"/>
            </a:pPr>
            <a:r>
              <a:rPr lang="fr-FR" b="1" dirty="0" smtClean="0"/>
              <a:t>Construisons </a:t>
            </a:r>
            <a:r>
              <a:rPr lang="fr-FR" b="1" dirty="0"/>
              <a:t>ensemble notre démarche </a:t>
            </a:r>
            <a:r>
              <a:rPr lang="fr-FR" b="1" dirty="0" smtClean="0"/>
              <a:t>qualité</a:t>
            </a:r>
          </a:p>
          <a:p>
            <a:pPr>
              <a:buAutoNum type="arabicPeriod" startAt="2"/>
            </a:pPr>
            <a:endParaRPr lang="fr-FR" i="1" dirty="0"/>
          </a:p>
          <a:p>
            <a:pPr marL="0" indent="0">
              <a:buNone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</a:t>
            </a: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café pour terminer le </a:t>
            </a: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repas</a:t>
            </a:r>
          </a:p>
          <a:p>
            <a:pPr>
              <a:spcBef>
                <a:spcPts val="0"/>
              </a:spcBef>
              <a:buFont typeface="+mj-lt"/>
              <a:buAutoNum type="arabicPeriod" startAt="3"/>
            </a:pPr>
            <a:r>
              <a:rPr lang="fr-FR" dirty="0" smtClean="0"/>
              <a:t>Le </a:t>
            </a:r>
            <a:r>
              <a:rPr lang="fr-FR" dirty="0"/>
              <a:t>café, une nouvelle brique de l’accueil </a:t>
            </a:r>
          </a:p>
          <a:p>
            <a:pPr>
              <a:buAutoNum type="arabicPeriod" startAt="3"/>
            </a:pP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467100" y="2628900"/>
            <a:ext cx="6162675" cy="124777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552825" y="1647825"/>
            <a:ext cx="4143375" cy="84772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619500" y="3991982"/>
            <a:ext cx="5057775" cy="84772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7792863" y="1952625"/>
            <a:ext cx="351012" cy="56096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103439" y="763389"/>
            <a:ext cx="3174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Ce support est une aide pour l’animation de la seconde partie de l’HDJ</a:t>
            </a:r>
            <a:endParaRPr lang="fr-F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0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Espace réservé du contenu 51"/>
          <p:cNvSpPr>
            <a:spLocks noGrp="1"/>
          </p:cNvSpPr>
          <p:nvPr>
            <p:ph idx="17"/>
          </p:nvPr>
        </p:nvSpPr>
        <p:spPr>
          <a:xfrm>
            <a:off x="695324" y="1388668"/>
            <a:ext cx="6628723" cy="501213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FR" dirty="0" smtClean="0"/>
              <a:t>Dans la continuité de notre démarche vers </a:t>
            </a:r>
            <a:r>
              <a:rPr lang="fr-FR" b="1" dirty="0" smtClean="0"/>
              <a:t>l’Excellence Relationnelle</a:t>
            </a:r>
            <a:r>
              <a:rPr lang="fr-FR" dirty="0" smtClean="0"/>
              <a:t>, des </a:t>
            </a:r>
            <a:r>
              <a:rPr lang="fr-FR" dirty="0"/>
              <a:t>films pédagogiques </a:t>
            </a:r>
            <a:r>
              <a:rPr lang="fr-FR" dirty="0" smtClean="0"/>
              <a:t>seront </a:t>
            </a:r>
            <a:r>
              <a:rPr lang="fr-FR" dirty="0"/>
              <a:t>mis à votre disposition </a:t>
            </a:r>
            <a:r>
              <a:rPr lang="fr-FR" dirty="0" smtClean="0"/>
              <a:t>afin d’entretenir une </a:t>
            </a:r>
            <a:r>
              <a:rPr lang="fr-FR" dirty="0"/>
              <a:t>dynamique </a:t>
            </a:r>
            <a:r>
              <a:rPr lang="fr-FR" dirty="0" smtClean="0"/>
              <a:t>autour </a:t>
            </a:r>
            <a:r>
              <a:rPr lang="fr-FR" dirty="0"/>
              <a:t>de la </a:t>
            </a:r>
            <a:r>
              <a:rPr lang="fr-FR" b="1" dirty="0"/>
              <a:t>satisfaction client dans la durée</a:t>
            </a:r>
            <a:r>
              <a:rPr lang="fr-FR" dirty="0"/>
              <a:t>.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Ces </a:t>
            </a:r>
            <a:r>
              <a:rPr lang="fr-FR" dirty="0"/>
              <a:t>films vous permettront d’animer </a:t>
            </a:r>
            <a:r>
              <a:rPr lang="fr-FR" dirty="0" smtClean="0"/>
              <a:t>de </a:t>
            </a:r>
            <a:r>
              <a:rPr lang="fr-FR" dirty="0"/>
              <a:t>courtes séquences autour de la </a:t>
            </a:r>
            <a:r>
              <a:rPr lang="fr-FR" b="1" dirty="0" smtClean="0"/>
              <a:t>relation </a:t>
            </a:r>
            <a:r>
              <a:rPr lang="fr-FR" b="1" dirty="0"/>
              <a:t>client</a:t>
            </a:r>
            <a:r>
              <a:rPr lang="fr-FR" dirty="0"/>
              <a:t>, avec </a:t>
            </a:r>
            <a:r>
              <a:rPr lang="fr-FR" b="1" dirty="0"/>
              <a:t>l’ensemble de vos collaborateurs</a:t>
            </a:r>
            <a:r>
              <a:rPr lang="fr-FR" dirty="0" smtClean="0"/>
              <a:t>. Vous y trouverez des </a:t>
            </a:r>
            <a:r>
              <a:rPr lang="fr-FR" b="1" dirty="0" smtClean="0"/>
              <a:t>bonnes pratiques </a:t>
            </a:r>
            <a:r>
              <a:rPr lang="fr-FR" dirty="0" smtClean="0"/>
              <a:t>parfaitement en ligne avec l’esprit du Cahier de Recettes, mais aussi des pratiques (comportements, attitudes ou réactions) </a:t>
            </a:r>
            <a:r>
              <a:rPr lang="fr-FR" b="1" dirty="0" smtClean="0"/>
              <a:t>moins qualitatives</a:t>
            </a:r>
            <a:r>
              <a:rPr lang="fr-FR" dirty="0" smtClean="0"/>
              <a:t>. 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L’objectif de ces films est de </a:t>
            </a:r>
            <a:r>
              <a:rPr lang="fr-FR" b="1" dirty="0" smtClean="0"/>
              <a:t>susciter une discussion </a:t>
            </a:r>
            <a:r>
              <a:rPr lang="fr-FR" dirty="0" smtClean="0"/>
              <a:t>en agence : comment mettre en œuvre les meilleurs pratiques, comment détecter et éviter les pratiques moins qualitatives. 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Chaque </a:t>
            </a:r>
            <a:r>
              <a:rPr lang="fr-FR" dirty="0"/>
              <a:t>film s’inspire de </a:t>
            </a:r>
            <a:r>
              <a:rPr lang="fr-FR" b="1" dirty="0"/>
              <a:t>situations </a:t>
            </a:r>
            <a:r>
              <a:rPr lang="fr-FR" b="1" dirty="0" smtClean="0"/>
              <a:t>vécues</a:t>
            </a:r>
            <a:r>
              <a:rPr lang="fr-FR" dirty="0" smtClean="0"/>
              <a:t>, dure </a:t>
            </a:r>
            <a:r>
              <a:rPr lang="fr-FR" dirty="0"/>
              <a:t>entre </a:t>
            </a:r>
            <a:r>
              <a:rPr lang="fr-FR" b="1" dirty="0"/>
              <a:t>1’ et 3 </a:t>
            </a:r>
            <a:r>
              <a:rPr lang="fr-FR" b="1" dirty="0" smtClean="0"/>
              <a:t>minutes</a:t>
            </a:r>
            <a:r>
              <a:rPr lang="fr-FR" dirty="0" smtClean="0"/>
              <a:t> et </a:t>
            </a:r>
            <a:r>
              <a:rPr lang="fr-FR" dirty="0"/>
              <a:t>ont été tournés par les </a:t>
            </a:r>
            <a:r>
              <a:rPr lang="fr-FR" b="1" dirty="0"/>
              <a:t>comédiens</a:t>
            </a:r>
            <a:r>
              <a:rPr lang="fr-FR" dirty="0"/>
              <a:t> en agence. Ils seront mis à votre disposition au fur et à mesure. </a:t>
            </a:r>
          </a:p>
          <a:p>
            <a:pPr>
              <a:spcBef>
                <a:spcPts val="1200"/>
              </a:spcBef>
            </a:pPr>
            <a:r>
              <a:rPr lang="fr-FR" dirty="0" smtClean="0"/>
              <a:t>Découvrez à travers cette HDJ le </a:t>
            </a:r>
            <a:r>
              <a:rPr lang="fr-FR" dirty="0"/>
              <a:t>premier film pédagogique </a:t>
            </a:r>
            <a:r>
              <a:rPr lang="fr-FR" dirty="0" smtClean="0"/>
              <a:t>sur la thématique de </a:t>
            </a:r>
            <a:r>
              <a:rPr lang="fr-FR" b="1" dirty="0" smtClean="0"/>
              <a:t>l’accueil client. </a:t>
            </a:r>
            <a:endParaRPr lang="fr-FR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films pédagogiques, un outil au service de l’ancrage des bonnes pratiques d’Excellence Relationnelle dans la durée</a:t>
            </a:r>
            <a:endParaRPr lang="fr-FR" dirty="0"/>
          </a:p>
        </p:txBody>
      </p:sp>
      <p:sp>
        <p:nvSpPr>
          <p:cNvPr id="50" name="Espace réservé du texte 4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CAB5745-988F-40C3-95D5-50FFE49D2C76}"/>
              </a:ext>
            </a:extLst>
          </p:cNvPr>
          <p:cNvGrpSpPr/>
          <p:nvPr/>
        </p:nvGrpSpPr>
        <p:grpSpPr>
          <a:xfrm>
            <a:off x="7708835" y="1634960"/>
            <a:ext cx="4158850" cy="4231786"/>
            <a:chOff x="1349122" y="2318454"/>
            <a:chExt cx="3437066" cy="3624122"/>
          </a:xfrm>
        </p:grpSpPr>
        <p:sp>
          <p:nvSpPr>
            <p:cNvPr id="6" name="Rectangle à coins arrondis 146">
              <a:extLst>
                <a:ext uri="{FF2B5EF4-FFF2-40B4-BE49-F238E27FC236}">
                  <a16:creationId xmlns:a16="http://schemas.microsoft.com/office/drawing/2014/main" id="{1EFDA4F1-DD59-42AB-A03E-DA60D99FEE06}"/>
                </a:ext>
              </a:extLst>
            </p:cNvPr>
            <p:cNvSpPr/>
            <p:nvPr/>
          </p:nvSpPr>
          <p:spPr>
            <a:xfrm>
              <a:off x="1377783" y="2635932"/>
              <a:ext cx="3341291" cy="871200"/>
            </a:xfrm>
            <a:prstGeom prst="roundRect">
              <a:avLst>
                <a:gd name="adj" fmla="val 8043"/>
              </a:avLst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6238F3-C488-4C3C-899D-F4246435D424}"/>
                </a:ext>
              </a:extLst>
            </p:cNvPr>
            <p:cNvSpPr/>
            <p:nvPr/>
          </p:nvSpPr>
          <p:spPr>
            <a:xfrm>
              <a:off x="3182902" y="4303164"/>
              <a:ext cx="1336710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spcBef>
                  <a:spcPts val="600"/>
                </a:spcBef>
              </a:pP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Capsules d’approfondissement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B0F22AA-2CF8-456B-952E-B07D230F041C}"/>
                </a:ext>
              </a:extLst>
            </p:cNvPr>
            <p:cNvSpPr/>
            <p:nvPr/>
          </p:nvSpPr>
          <p:spPr>
            <a:xfrm>
              <a:off x="1493100" y="4303164"/>
              <a:ext cx="1336710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spcBef>
                  <a:spcPts val="600"/>
                </a:spcBef>
              </a:pP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Top Chef </a:t>
              </a:r>
              <a:b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</a:b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(formation managers)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967E54F-F93D-4C29-9920-300643DC91CD}"/>
                </a:ext>
              </a:extLst>
            </p:cNvPr>
            <p:cNvGrpSpPr/>
            <p:nvPr/>
          </p:nvGrpSpPr>
          <p:grpSpPr>
            <a:xfrm rot="21206419">
              <a:off x="2021803" y="2320499"/>
              <a:ext cx="252066" cy="211617"/>
              <a:chOff x="6833885" y="2533327"/>
              <a:chExt cx="551409" cy="40363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ECF88811-9A69-4E28-99EF-EA72BA0E4E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33885" y="2571431"/>
                <a:ext cx="551409" cy="365527"/>
              </a:xfrm>
              <a:custGeom>
                <a:avLst/>
                <a:gdLst>
                  <a:gd name="T0" fmla="*/ 160 w 175"/>
                  <a:gd name="T1" fmla="*/ 174 h 174"/>
                  <a:gd name="T2" fmla="*/ 16 w 175"/>
                  <a:gd name="T3" fmla="*/ 174 h 174"/>
                  <a:gd name="T4" fmla="*/ 0 w 175"/>
                  <a:gd name="T5" fmla="*/ 159 h 174"/>
                  <a:gd name="T6" fmla="*/ 0 w 175"/>
                  <a:gd name="T7" fmla="*/ 15 h 174"/>
                  <a:gd name="T8" fmla="*/ 16 w 175"/>
                  <a:gd name="T9" fmla="*/ 0 h 174"/>
                  <a:gd name="T10" fmla="*/ 160 w 175"/>
                  <a:gd name="T11" fmla="*/ 0 h 174"/>
                  <a:gd name="T12" fmla="*/ 175 w 175"/>
                  <a:gd name="T13" fmla="*/ 15 h 174"/>
                  <a:gd name="T14" fmla="*/ 175 w 175"/>
                  <a:gd name="T15" fmla="*/ 159 h 174"/>
                  <a:gd name="T16" fmla="*/ 160 w 175"/>
                  <a:gd name="T17" fmla="*/ 174 h 174"/>
                  <a:gd name="T18" fmla="*/ 16 w 175"/>
                  <a:gd name="T19" fmla="*/ 6 h 174"/>
                  <a:gd name="T20" fmla="*/ 7 w 175"/>
                  <a:gd name="T21" fmla="*/ 15 h 174"/>
                  <a:gd name="T22" fmla="*/ 7 w 175"/>
                  <a:gd name="T23" fmla="*/ 159 h 174"/>
                  <a:gd name="T24" fmla="*/ 16 w 175"/>
                  <a:gd name="T25" fmla="*/ 168 h 174"/>
                  <a:gd name="T26" fmla="*/ 160 w 175"/>
                  <a:gd name="T27" fmla="*/ 168 h 174"/>
                  <a:gd name="T28" fmla="*/ 168 w 175"/>
                  <a:gd name="T29" fmla="*/ 159 h 174"/>
                  <a:gd name="T30" fmla="*/ 168 w 175"/>
                  <a:gd name="T31" fmla="*/ 15 h 174"/>
                  <a:gd name="T32" fmla="*/ 160 w 175"/>
                  <a:gd name="T33" fmla="*/ 6 h 174"/>
                  <a:gd name="T34" fmla="*/ 16 w 175"/>
                  <a:gd name="T35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5" h="174">
                    <a:moveTo>
                      <a:pt x="160" y="174"/>
                    </a:moveTo>
                    <a:cubicBezTo>
                      <a:pt x="16" y="174"/>
                      <a:pt x="16" y="174"/>
                      <a:pt x="16" y="174"/>
                    </a:cubicBezTo>
                    <a:cubicBezTo>
                      <a:pt x="7" y="174"/>
                      <a:pt x="0" y="167"/>
                      <a:pt x="0" y="15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8" y="0"/>
                      <a:pt x="175" y="7"/>
                      <a:pt x="175" y="15"/>
                    </a:cubicBezTo>
                    <a:cubicBezTo>
                      <a:pt x="175" y="159"/>
                      <a:pt x="175" y="159"/>
                      <a:pt x="175" y="159"/>
                    </a:cubicBezTo>
                    <a:cubicBezTo>
                      <a:pt x="175" y="167"/>
                      <a:pt x="168" y="174"/>
                      <a:pt x="160" y="174"/>
                    </a:cubicBezTo>
                    <a:close/>
                    <a:moveTo>
                      <a:pt x="16" y="6"/>
                    </a:moveTo>
                    <a:cubicBezTo>
                      <a:pt x="11" y="6"/>
                      <a:pt x="7" y="10"/>
                      <a:pt x="7" y="15"/>
                    </a:cubicBezTo>
                    <a:cubicBezTo>
                      <a:pt x="7" y="159"/>
                      <a:pt x="7" y="159"/>
                      <a:pt x="7" y="159"/>
                    </a:cubicBezTo>
                    <a:cubicBezTo>
                      <a:pt x="7" y="164"/>
                      <a:pt x="11" y="168"/>
                      <a:pt x="16" y="168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5" y="168"/>
                      <a:pt x="168" y="164"/>
                      <a:pt x="168" y="159"/>
                    </a:cubicBezTo>
                    <a:cubicBezTo>
                      <a:pt x="168" y="15"/>
                      <a:pt x="168" y="15"/>
                      <a:pt x="168" y="15"/>
                    </a:cubicBezTo>
                    <a:cubicBezTo>
                      <a:pt x="168" y="10"/>
                      <a:pt x="165" y="6"/>
                      <a:pt x="160" y="6"/>
                    </a:cubicBezTo>
                    <a:lnTo>
                      <a:pt x="1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1FA493DF-A979-443F-B70A-B50365670B80}"/>
                  </a:ext>
                </a:extLst>
              </p:cNvPr>
              <p:cNvGrpSpPr/>
              <p:nvPr/>
            </p:nvGrpSpPr>
            <p:grpSpPr>
              <a:xfrm>
                <a:off x="6898261" y="2533327"/>
                <a:ext cx="422656" cy="71475"/>
                <a:chOff x="6904450" y="2533327"/>
                <a:chExt cx="422656" cy="71475"/>
              </a:xfrm>
              <a:grpFill/>
            </p:grpSpPr>
            <p:sp>
              <p:nvSpPr>
                <p:cNvPr id="40" name="Freeform 5">
                  <a:extLst>
                    <a:ext uri="{FF2B5EF4-FFF2-40B4-BE49-F238E27FC236}">
                      <a16:creationId xmlns:a16="http://schemas.microsoft.com/office/drawing/2014/main" id="{94344997-86C2-4834-9FC4-8B97CF4032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64600" y="2533404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41" name="Freeform 5">
                  <a:extLst>
                    <a:ext uri="{FF2B5EF4-FFF2-40B4-BE49-F238E27FC236}">
                      <a16:creationId xmlns:a16="http://schemas.microsoft.com/office/drawing/2014/main" id="{B4FF18E0-CDCE-440C-A111-70BEAA057D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24750" y="2533404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42" name="Freeform 5">
                  <a:extLst>
                    <a:ext uri="{FF2B5EF4-FFF2-40B4-BE49-F238E27FC236}">
                      <a16:creationId xmlns:a16="http://schemas.microsoft.com/office/drawing/2014/main" id="{68355D7B-BEEF-4B5E-B6C4-89FE71DE73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04450" y="2533327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  <p:sp>
              <p:nvSpPr>
                <p:cNvPr id="43" name="Freeform 5">
                  <a:extLst>
                    <a:ext uri="{FF2B5EF4-FFF2-40B4-BE49-F238E27FC236}">
                      <a16:creationId xmlns:a16="http://schemas.microsoft.com/office/drawing/2014/main" id="{EE256A6C-E991-499D-BE7F-2E5C09FEDBA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77471" y="2533327"/>
                  <a:ext cx="249635" cy="71398"/>
                </a:xfrm>
                <a:custGeom>
                  <a:avLst/>
                  <a:gdLst>
                    <a:gd name="T0" fmla="*/ 91 w 94"/>
                    <a:gd name="T1" fmla="*/ 34 h 34"/>
                    <a:gd name="T2" fmla="*/ 88 w 94"/>
                    <a:gd name="T3" fmla="*/ 31 h 34"/>
                    <a:gd name="T4" fmla="*/ 88 w 94"/>
                    <a:gd name="T5" fmla="*/ 3 h 34"/>
                    <a:gd name="T6" fmla="*/ 91 w 94"/>
                    <a:gd name="T7" fmla="*/ 0 h 34"/>
                    <a:gd name="T8" fmla="*/ 94 w 94"/>
                    <a:gd name="T9" fmla="*/ 3 h 34"/>
                    <a:gd name="T10" fmla="*/ 94 w 94"/>
                    <a:gd name="T11" fmla="*/ 31 h 34"/>
                    <a:gd name="T12" fmla="*/ 91 w 94"/>
                    <a:gd name="T13" fmla="*/ 34 h 34"/>
                    <a:gd name="T14" fmla="*/ 3 w 94"/>
                    <a:gd name="T15" fmla="*/ 34 h 34"/>
                    <a:gd name="T16" fmla="*/ 0 w 94"/>
                    <a:gd name="T17" fmla="*/ 31 h 34"/>
                    <a:gd name="T18" fmla="*/ 0 w 94"/>
                    <a:gd name="T19" fmla="*/ 3 h 34"/>
                    <a:gd name="T20" fmla="*/ 3 w 94"/>
                    <a:gd name="T21" fmla="*/ 0 h 34"/>
                    <a:gd name="T22" fmla="*/ 6 w 94"/>
                    <a:gd name="T23" fmla="*/ 3 h 34"/>
                    <a:gd name="T24" fmla="*/ 6 w 94"/>
                    <a:gd name="T25" fmla="*/ 31 h 34"/>
                    <a:gd name="T26" fmla="*/ 3 w 94"/>
                    <a:gd name="T2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4" h="34">
                      <a:moveTo>
                        <a:pt x="91" y="34"/>
                      </a:moveTo>
                      <a:cubicBezTo>
                        <a:pt x="89" y="34"/>
                        <a:pt x="88" y="33"/>
                        <a:pt x="88" y="31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1"/>
                        <a:pt x="89" y="0"/>
                        <a:pt x="91" y="0"/>
                      </a:cubicBezTo>
                      <a:cubicBezTo>
                        <a:pt x="93" y="0"/>
                        <a:pt x="94" y="1"/>
                        <a:pt x="94" y="3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cubicBezTo>
                        <a:pt x="94" y="33"/>
                        <a:pt x="93" y="34"/>
                        <a:pt x="91" y="34"/>
                      </a:cubicBezTo>
                      <a:close/>
                      <a:moveTo>
                        <a:pt x="3" y="34"/>
                      </a:moveTo>
                      <a:cubicBezTo>
                        <a:pt x="1" y="34"/>
                        <a:pt x="0" y="33"/>
                        <a:pt x="0" y="3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3"/>
                        <a:pt x="5" y="34"/>
                        <a:pt x="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aleway" panose="020B0604020202020204" charset="0"/>
                    <a:cs typeface="Raleway" panose="020B0604020202020204" charset="0"/>
                  </a:endParaRPr>
                </a:p>
              </p:txBody>
            </p:sp>
          </p:grp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E7BB1BD-F931-4AF2-9956-3DDED7084E74}"/>
                </a:ext>
              </a:extLst>
            </p:cNvPr>
            <p:cNvGrpSpPr/>
            <p:nvPr/>
          </p:nvGrpSpPr>
          <p:grpSpPr>
            <a:xfrm>
              <a:off x="3773480" y="2318454"/>
              <a:ext cx="225050" cy="225463"/>
              <a:chOff x="12715957" y="5149851"/>
              <a:chExt cx="863599" cy="86518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6" name="Freeform 107">
                <a:extLst>
                  <a:ext uri="{FF2B5EF4-FFF2-40B4-BE49-F238E27FC236}">
                    <a16:creationId xmlns:a16="http://schemas.microsoft.com/office/drawing/2014/main" id="{23531502-5C8E-4049-9E01-962050AEB8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715957" y="5149851"/>
                <a:ext cx="863599" cy="865188"/>
              </a:xfrm>
              <a:custGeom>
                <a:avLst/>
                <a:gdLst>
                  <a:gd name="T0" fmla="*/ 107 w 214"/>
                  <a:gd name="T1" fmla="*/ 214 h 214"/>
                  <a:gd name="T2" fmla="*/ 0 w 214"/>
                  <a:gd name="T3" fmla="*/ 107 h 214"/>
                  <a:gd name="T4" fmla="*/ 107 w 214"/>
                  <a:gd name="T5" fmla="*/ 0 h 214"/>
                  <a:gd name="T6" fmla="*/ 214 w 214"/>
                  <a:gd name="T7" fmla="*/ 107 h 214"/>
                  <a:gd name="T8" fmla="*/ 107 w 214"/>
                  <a:gd name="T9" fmla="*/ 214 h 214"/>
                  <a:gd name="T10" fmla="*/ 107 w 214"/>
                  <a:gd name="T11" fmla="*/ 6 h 214"/>
                  <a:gd name="T12" fmla="*/ 6 w 214"/>
                  <a:gd name="T13" fmla="*/ 107 h 214"/>
                  <a:gd name="T14" fmla="*/ 107 w 214"/>
                  <a:gd name="T15" fmla="*/ 208 h 214"/>
                  <a:gd name="T16" fmla="*/ 208 w 214"/>
                  <a:gd name="T17" fmla="*/ 107 h 214"/>
                  <a:gd name="T18" fmla="*/ 107 w 214"/>
                  <a:gd name="T19" fmla="*/ 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14">
                    <a:moveTo>
                      <a:pt x="107" y="214"/>
                    </a:moveTo>
                    <a:cubicBezTo>
                      <a:pt x="48" y="214"/>
                      <a:pt x="0" y="166"/>
                      <a:pt x="0" y="107"/>
                    </a:cubicBezTo>
                    <a:cubicBezTo>
                      <a:pt x="0" y="48"/>
                      <a:pt x="48" y="0"/>
                      <a:pt x="107" y="0"/>
                    </a:cubicBezTo>
                    <a:cubicBezTo>
                      <a:pt x="166" y="0"/>
                      <a:pt x="214" y="48"/>
                      <a:pt x="214" y="107"/>
                    </a:cubicBezTo>
                    <a:cubicBezTo>
                      <a:pt x="214" y="166"/>
                      <a:pt x="166" y="214"/>
                      <a:pt x="107" y="214"/>
                    </a:cubicBezTo>
                    <a:close/>
                    <a:moveTo>
                      <a:pt x="107" y="6"/>
                    </a:moveTo>
                    <a:cubicBezTo>
                      <a:pt x="51" y="6"/>
                      <a:pt x="6" y="51"/>
                      <a:pt x="6" y="107"/>
                    </a:cubicBezTo>
                    <a:cubicBezTo>
                      <a:pt x="6" y="162"/>
                      <a:pt x="51" y="208"/>
                      <a:pt x="107" y="208"/>
                    </a:cubicBezTo>
                    <a:cubicBezTo>
                      <a:pt x="163" y="208"/>
                      <a:pt x="208" y="162"/>
                      <a:pt x="208" y="107"/>
                    </a:cubicBezTo>
                    <a:cubicBezTo>
                      <a:pt x="208" y="51"/>
                      <a:pt x="163" y="6"/>
                      <a:pt x="10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1200" dirty="0">
                  <a:solidFill>
                    <a:prstClr val="black"/>
                  </a:solidFill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37" name="Freeform 108">
                <a:extLst>
                  <a:ext uri="{FF2B5EF4-FFF2-40B4-BE49-F238E27FC236}">
                    <a16:creationId xmlns:a16="http://schemas.microsoft.com/office/drawing/2014/main" id="{52F806C5-87B4-4E10-A3F4-C41E43E72C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14418" y="5400675"/>
                <a:ext cx="368299" cy="411163"/>
              </a:xfrm>
              <a:custGeom>
                <a:avLst/>
                <a:gdLst>
                  <a:gd name="T0" fmla="*/ 11 w 91"/>
                  <a:gd name="T1" fmla="*/ 102 h 102"/>
                  <a:gd name="T2" fmla="*/ 1 w 91"/>
                  <a:gd name="T3" fmla="*/ 96 h 102"/>
                  <a:gd name="T4" fmla="*/ 0 w 91"/>
                  <a:gd name="T5" fmla="*/ 91 h 102"/>
                  <a:gd name="T6" fmla="*/ 0 w 91"/>
                  <a:gd name="T7" fmla="*/ 11 h 102"/>
                  <a:gd name="T8" fmla="*/ 11 w 91"/>
                  <a:gd name="T9" fmla="*/ 0 h 102"/>
                  <a:gd name="T10" fmla="*/ 16 w 91"/>
                  <a:gd name="T11" fmla="*/ 1 h 102"/>
                  <a:gd name="T12" fmla="*/ 85 w 91"/>
                  <a:gd name="T13" fmla="*/ 40 h 102"/>
                  <a:gd name="T14" fmla="*/ 90 w 91"/>
                  <a:gd name="T15" fmla="*/ 47 h 102"/>
                  <a:gd name="T16" fmla="*/ 89 w 91"/>
                  <a:gd name="T17" fmla="*/ 56 h 102"/>
                  <a:gd name="T18" fmla="*/ 85 w 91"/>
                  <a:gd name="T19" fmla="*/ 60 h 102"/>
                  <a:gd name="T20" fmla="*/ 17 w 91"/>
                  <a:gd name="T21" fmla="*/ 100 h 102"/>
                  <a:gd name="T22" fmla="*/ 11 w 91"/>
                  <a:gd name="T23" fmla="*/ 102 h 102"/>
                  <a:gd name="T24" fmla="*/ 11 w 91"/>
                  <a:gd name="T25" fmla="*/ 6 h 102"/>
                  <a:gd name="T26" fmla="*/ 6 w 91"/>
                  <a:gd name="T27" fmla="*/ 11 h 102"/>
                  <a:gd name="T28" fmla="*/ 6 w 91"/>
                  <a:gd name="T29" fmla="*/ 91 h 102"/>
                  <a:gd name="T30" fmla="*/ 7 w 91"/>
                  <a:gd name="T31" fmla="*/ 93 h 102"/>
                  <a:gd name="T32" fmla="*/ 13 w 91"/>
                  <a:gd name="T33" fmla="*/ 95 h 102"/>
                  <a:gd name="T34" fmla="*/ 81 w 91"/>
                  <a:gd name="T35" fmla="*/ 54 h 102"/>
                  <a:gd name="T36" fmla="*/ 83 w 91"/>
                  <a:gd name="T37" fmla="*/ 52 h 102"/>
                  <a:gd name="T38" fmla="*/ 84 w 91"/>
                  <a:gd name="T39" fmla="*/ 49 h 102"/>
                  <a:gd name="T40" fmla="*/ 81 w 91"/>
                  <a:gd name="T41" fmla="*/ 46 h 102"/>
                  <a:gd name="T42" fmla="*/ 13 w 91"/>
                  <a:gd name="T43" fmla="*/ 7 h 102"/>
                  <a:gd name="T44" fmla="*/ 11 w 91"/>
                  <a:gd name="T45" fmla="*/ 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" h="102">
                    <a:moveTo>
                      <a:pt x="11" y="102"/>
                    </a:moveTo>
                    <a:cubicBezTo>
                      <a:pt x="7" y="102"/>
                      <a:pt x="3" y="100"/>
                      <a:pt x="1" y="96"/>
                    </a:cubicBezTo>
                    <a:cubicBezTo>
                      <a:pt x="0" y="95"/>
                      <a:pt x="0" y="93"/>
                      <a:pt x="0" y="9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7" y="42"/>
                      <a:pt x="89" y="44"/>
                      <a:pt x="90" y="47"/>
                    </a:cubicBezTo>
                    <a:cubicBezTo>
                      <a:pt x="91" y="50"/>
                      <a:pt x="90" y="53"/>
                      <a:pt x="89" y="56"/>
                    </a:cubicBezTo>
                    <a:cubicBezTo>
                      <a:pt x="88" y="57"/>
                      <a:pt x="86" y="59"/>
                      <a:pt x="85" y="60"/>
                    </a:cubicBezTo>
                    <a:cubicBezTo>
                      <a:pt x="17" y="100"/>
                      <a:pt x="17" y="100"/>
                      <a:pt x="17" y="100"/>
                    </a:cubicBezTo>
                    <a:cubicBezTo>
                      <a:pt x="15" y="101"/>
                      <a:pt x="13" y="102"/>
                      <a:pt x="11" y="102"/>
                    </a:cubicBezTo>
                    <a:close/>
                    <a:moveTo>
                      <a:pt x="11" y="6"/>
                    </a:moveTo>
                    <a:cubicBezTo>
                      <a:pt x="8" y="6"/>
                      <a:pt x="6" y="8"/>
                      <a:pt x="6" y="1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2"/>
                      <a:pt x="6" y="92"/>
                      <a:pt x="7" y="93"/>
                    </a:cubicBezTo>
                    <a:cubicBezTo>
                      <a:pt x="8" y="95"/>
                      <a:pt x="11" y="96"/>
                      <a:pt x="13" y="95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2" y="54"/>
                      <a:pt x="83" y="53"/>
                      <a:pt x="83" y="52"/>
                    </a:cubicBezTo>
                    <a:cubicBezTo>
                      <a:pt x="84" y="51"/>
                      <a:pt x="84" y="50"/>
                      <a:pt x="84" y="49"/>
                    </a:cubicBezTo>
                    <a:cubicBezTo>
                      <a:pt x="83" y="47"/>
                      <a:pt x="83" y="46"/>
                      <a:pt x="81" y="4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1200" dirty="0">
                  <a:solidFill>
                    <a:prstClr val="black"/>
                  </a:solidFill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4BD795-E3C0-492B-8242-80AAC00B13FE}"/>
                </a:ext>
              </a:extLst>
            </p:cNvPr>
            <p:cNvSpPr/>
            <p:nvPr/>
          </p:nvSpPr>
          <p:spPr>
            <a:xfrm>
              <a:off x="2304688" y="3481641"/>
              <a:ext cx="1336710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spcBef>
                  <a:spcPts val="600"/>
                </a:spcBef>
              </a:pP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Formation </a:t>
              </a:r>
              <a:b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</a:b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ateliers théâtre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BCBED3-8E43-4AA7-81AF-FCA1DB673BFD}"/>
                </a:ext>
              </a:extLst>
            </p:cNvPr>
            <p:cNvSpPr/>
            <p:nvPr/>
          </p:nvSpPr>
          <p:spPr>
            <a:xfrm>
              <a:off x="3217648" y="2554746"/>
              <a:ext cx="1336710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spcBef>
                  <a:spcPts val="600"/>
                </a:spcBef>
              </a:pP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Diffusion des vidéos « amuse-bouche »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D6DD2D6-9123-45BF-9124-CB485D0D41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rgbClr val="04274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25" b="9471"/>
            <a:stretch/>
          </p:blipFill>
          <p:spPr>
            <a:xfrm>
              <a:off x="2800951" y="3075152"/>
              <a:ext cx="441695" cy="365740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E743E90-2875-4493-905B-2E60DA618E71}"/>
                </a:ext>
              </a:extLst>
            </p:cNvPr>
            <p:cNvGrpSpPr/>
            <p:nvPr/>
          </p:nvGrpSpPr>
          <p:grpSpPr>
            <a:xfrm>
              <a:off x="3724807" y="4032437"/>
              <a:ext cx="249607" cy="248600"/>
              <a:chOff x="9882188" y="1625601"/>
              <a:chExt cx="787400" cy="78422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3" name="Freeform 51">
                <a:extLst>
                  <a:ext uri="{FF2B5EF4-FFF2-40B4-BE49-F238E27FC236}">
                    <a16:creationId xmlns:a16="http://schemas.microsoft.com/office/drawing/2014/main" id="{F9FA4FA6-4CF4-4E2F-9F00-16283868F8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82188" y="1625601"/>
                <a:ext cx="536575" cy="536575"/>
              </a:xfrm>
              <a:custGeom>
                <a:avLst/>
                <a:gdLst>
                  <a:gd name="T0" fmla="*/ 66 w 133"/>
                  <a:gd name="T1" fmla="*/ 133 h 133"/>
                  <a:gd name="T2" fmla="*/ 0 w 133"/>
                  <a:gd name="T3" fmla="*/ 67 h 133"/>
                  <a:gd name="T4" fmla="*/ 66 w 133"/>
                  <a:gd name="T5" fmla="*/ 0 h 133"/>
                  <a:gd name="T6" fmla="*/ 133 w 133"/>
                  <a:gd name="T7" fmla="*/ 67 h 133"/>
                  <a:gd name="T8" fmla="*/ 66 w 133"/>
                  <a:gd name="T9" fmla="*/ 133 h 133"/>
                  <a:gd name="T10" fmla="*/ 66 w 133"/>
                  <a:gd name="T11" fmla="*/ 6 h 133"/>
                  <a:gd name="T12" fmla="*/ 6 w 133"/>
                  <a:gd name="T13" fmla="*/ 67 h 133"/>
                  <a:gd name="T14" fmla="*/ 66 w 133"/>
                  <a:gd name="T15" fmla="*/ 127 h 133"/>
                  <a:gd name="T16" fmla="*/ 127 w 133"/>
                  <a:gd name="T17" fmla="*/ 67 h 133"/>
                  <a:gd name="T18" fmla="*/ 66 w 133"/>
                  <a:gd name="T19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3">
                    <a:moveTo>
                      <a:pt x="66" y="133"/>
                    </a:moveTo>
                    <a:cubicBezTo>
                      <a:pt x="30" y="133"/>
                      <a:pt x="0" y="103"/>
                      <a:pt x="0" y="67"/>
                    </a:cubicBezTo>
                    <a:cubicBezTo>
                      <a:pt x="0" y="30"/>
                      <a:pt x="30" y="0"/>
                      <a:pt x="66" y="0"/>
                    </a:cubicBezTo>
                    <a:cubicBezTo>
                      <a:pt x="103" y="0"/>
                      <a:pt x="133" y="30"/>
                      <a:pt x="133" y="67"/>
                    </a:cubicBezTo>
                    <a:cubicBezTo>
                      <a:pt x="133" y="103"/>
                      <a:pt x="103" y="133"/>
                      <a:pt x="66" y="133"/>
                    </a:cubicBezTo>
                    <a:close/>
                    <a:moveTo>
                      <a:pt x="66" y="6"/>
                    </a:moveTo>
                    <a:cubicBezTo>
                      <a:pt x="33" y="6"/>
                      <a:pt x="6" y="33"/>
                      <a:pt x="6" y="67"/>
                    </a:cubicBezTo>
                    <a:cubicBezTo>
                      <a:pt x="6" y="100"/>
                      <a:pt x="33" y="127"/>
                      <a:pt x="66" y="127"/>
                    </a:cubicBezTo>
                    <a:cubicBezTo>
                      <a:pt x="100" y="127"/>
                      <a:pt x="127" y="100"/>
                      <a:pt x="127" y="67"/>
                    </a:cubicBezTo>
                    <a:cubicBezTo>
                      <a:pt x="127" y="33"/>
                      <a:pt x="100" y="6"/>
                      <a:pt x="6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34" name="Freeform 52">
                <a:extLst>
                  <a:ext uri="{FF2B5EF4-FFF2-40B4-BE49-F238E27FC236}">
                    <a16:creationId xmlns:a16="http://schemas.microsoft.com/office/drawing/2014/main" id="{7CA1C581-8AAD-48A8-8883-B3A3C2013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9338" y="1682751"/>
                <a:ext cx="225425" cy="225425"/>
              </a:xfrm>
              <a:custGeom>
                <a:avLst/>
                <a:gdLst>
                  <a:gd name="T0" fmla="*/ 3 w 56"/>
                  <a:gd name="T1" fmla="*/ 56 h 56"/>
                  <a:gd name="T2" fmla="*/ 0 w 56"/>
                  <a:gd name="T3" fmla="*/ 53 h 56"/>
                  <a:gd name="T4" fmla="*/ 53 w 56"/>
                  <a:gd name="T5" fmla="*/ 0 h 56"/>
                  <a:gd name="T6" fmla="*/ 56 w 56"/>
                  <a:gd name="T7" fmla="*/ 3 h 56"/>
                  <a:gd name="T8" fmla="*/ 53 w 56"/>
                  <a:gd name="T9" fmla="*/ 6 h 56"/>
                  <a:gd name="T10" fmla="*/ 6 w 56"/>
                  <a:gd name="T11" fmla="*/ 53 h 56"/>
                  <a:gd name="T12" fmla="*/ 3 w 56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6">
                    <a:moveTo>
                      <a:pt x="3" y="56"/>
                    </a:moveTo>
                    <a:cubicBezTo>
                      <a:pt x="1" y="56"/>
                      <a:pt x="0" y="55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55" y="0"/>
                      <a:pt x="56" y="1"/>
                      <a:pt x="56" y="3"/>
                    </a:cubicBezTo>
                    <a:cubicBezTo>
                      <a:pt x="56" y="5"/>
                      <a:pt x="55" y="6"/>
                      <a:pt x="53" y="6"/>
                    </a:cubicBezTo>
                    <a:cubicBezTo>
                      <a:pt x="27" y="6"/>
                      <a:pt x="6" y="27"/>
                      <a:pt x="6" y="53"/>
                    </a:cubicBezTo>
                    <a:cubicBezTo>
                      <a:pt x="6" y="55"/>
                      <a:pt x="5" y="56"/>
                      <a:pt x="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  <p:sp>
            <p:nvSpPr>
              <p:cNvPr id="35" name="Freeform 53">
                <a:extLst>
                  <a:ext uri="{FF2B5EF4-FFF2-40B4-BE49-F238E27FC236}">
                    <a16:creationId xmlns:a16="http://schemas.microsoft.com/office/drawing/2014/main" id="{1F0F84F1-8C48-4B0D-A795-E197C07090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10813" y="2054226"/>
                <a:ext cx="358775" cy="355600"/>
              </a:xfrm>
              <a:custGeom>
                <a:avLst/>
                <a:gdLst>
                  <a:gd name="T0" fmla="*/ 70 w 89"/>
                  <a:gd name="T1" fmla="*/ 88 h 88"/>
                  <a:gd name="T2" fmla="*/ 58 w 89"/>
                  <a:gd name="T3" fmla="*/ 83 h 88"/>
                  <a:gd name="T4" fmla="*/ 5 w 89"/>
                  <a:gd name="T5" fmla="*/ 30 h 88"/>
                  <a:gd name="T6" fmla="*/ 0 w 89"/>
                  <a:gd name="T7" fmla="*/ 18 h 88"/>
                  <a:gd name="T8" fmla="*/ 5 w 89"/>
                  <a:gd name="T9" fmla="*/ 5 h 88"/>
                  <a:gd name="T10" fmla="*/ 17 w 89"/>
                  <a:gd name="T11" fmla="*/ 0 h 88"/>
                  <a:gd name="T12" fmla="*/ 29 w 89"/>
                  <a:gd name="T13" fmla="*/ 5 h 88"/>
                  <a:gd name="T14" fmla="*/ 82 w 89"/>
                  <a:gd name="T15" fmla="*/ 59 h 88"/>
                  <a:gd name="T16" fmla="*/ 82 w 89"/>
                  <a:gd name="T17" fmla="*/ 83 h 88"/>
                  <a:gd name="T18" fmla="*/ 70 w 89"/>
                  <a:gd name="T19" fmla="*/ 88 h 88"/>
                  <a:gd name="T20" fmla="*/ 17 w 89"/>
                  <a:gd name="T21" fmla="*/ 7 h 88"/>
                  <a:gd name="T22" fmla="*/ 9 w 89"/>
                  <a:gd name="T23" fmla="*/ 10 h 88"/>
                  <a:gd name="T24" fmla="*/ 6 w 89"/>
                  <a:gd name="T25" fmla="*/ 18 h 88"/>
                  <a:gd name="T26" fmla="*/ 9 w 89"/>
                  <a:gd name="T27" fmla="*/ 25 h 88"/>
                  <a:gd name="T28" fmla="*/ 62 w 89"/>
                  <a:gd name="T29" fmla="*/ 78 h 88"/>
                  <a:gd name="T30" fmla="*/ 78 w 89"/>
                  <a:gd name="T31" fmla="*/ 78 h 88"/>
                  <a:gd name="T32" fmla="*/ 78 w 89"/>
                  <a:gd name="T33" fmla="*/ 63 h 88"/>
                  <a:gd name="T34" fmla="*/ 25 w 89"/>
                  <a:gd name="T35" fmla="*/ 10 h 88"/>
                  <a:gd name="T36" fmla="*/ 25 w 89"/>
                  <a:gd name="T37" fmla="*/ 10 h 88"/>
                  <a:gd name="T38" fmla="*/ 17 w 89"/>
                  <a:gd name="T39" fmla="*/ 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88">
                    <a:moveTo>
                      <a:pt x="70" y="88"/>
                    </a:moveTo>
                    <a:cubicBezTo>
                      <a:pt x="66" y="88"/>
                      <a:pt x="61" y="86"/>
                      <a:pt x="58" y="83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27"/>
                      <a:pt x="0" y="22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2" y="0"/>
                      <a:pt x="17" y="0"/>
                    </a:cubicBezTo>
                    <a:cubicBezTo>
                      <a:pt x="22" y="0"/>
                      <a:pt x="26" y="2"/>
                      <a:pt x="29" y="5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9" y="65"/>
                      <a:pt x="89" y="76"/>
                      <a:pt x="82" y="83"/>
                    </a:cubicBezTo>
                    <a:cubicBezTo>
                      <a:pt x="79" y="86"/>
                      <a:pt x="74" y="88"/>
                      <a:pt x="70" y="88"/>
                    </a:cubicBezTo>
                    <a:close/>
                    <a:moveTo>
                      <a:pt x="17" y="7"/>
                    </a:moveTo>
                    <a:cubicBezTo>
                      <a:pt x="14" y="7"/>
                      <a:pt x="11" y="8"/>
                      <a:pt x="9" y="10"/>
                    </a:cubicBezTo>
                    <a:cubicBezTo>
                      <a:pt x="7" y="12"/>
                      <a:pt x="6" y="15"/>
                      <a:pt x="6" y="18"/>
                    </a:cubicBezTo>
                    <a:cubicBezTo>
                      <a:pt x="6" y="21"/>
                      <a:pt x="7" y="23"/>
                      <a:pt x="9" y="25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67" y="83"/>
                      <a:pt x="73" y="83"/>
                      <a:pt x="78" y="78"/>
                    </a:cubicBezTo>
                    <a:cubicBezTo>
                      <a:pt x="82" y="74"/>
                      <a:pt x="82" y="67"/>
                      <a:pt x="78" y="6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8"/>
                      <a:pt x="20" y="7"/>
                      <a:pt x="1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604020202020204" charset="0"/>
                  <a:cs typeface="Raleway" panose="020B0604020202020204" charset="0"/>
                </a:endParaRPr>
              </a:p>
            </p:txBody>
          </p:sp>
        </p:grp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F274BEC-5400-439F-9836-A1414C14AE55}"/>
                </a:ext>
              </a:extLst>
            </p:cNvPr>
            <p:cNvSpPr/>
            <p:nvPr/>
          </p:nvSpPr>
          <p:spPr>
            <a:xfrm>
              <a:off x="2131488" y="2611228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9BE5DD7-A5A7-4EBB-9C98-BC376BCE7972}"/>
                </a:ext>
              </a:extLst>
            </p:cNvPr>
            <p:cNvSpPr/>
            <p:nvPr/>
          </p:nvSpPr>
          <p:spPr>
            <a:xfrm>
              <a:off x="3855789" y="2605907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DC448D2-2F2A-4331-A6E4-6CFB5927FC2D}"/>
                </a:ext>
              </a:extLst>
            </p:cNvPr>
            <p:cNvSpPr/>
            <p:nvPr/>
          </p:nvSpPr>
          <p:spPr>
            <a:xfrm>
              <a:off x="1406428" y="3444781"/>
              <a:ext cx="3277294" cy="1609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BC52E-5C3B-41DE-AB1E-09B74954B883}"/>
                </a:ext>
              </a:extLst>
            </p:cNvPr>
            <p:cNvSpPr/>
            <p:nvPr/>
          </p:nvSpPr>
          <p:spPr>
            <a:xfrm>
              <a:off x="1349571" y="2622711"/>
              <a:ext cx="100250" cy="881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A00D761-09C2-4209-B083-AD9F0B9D0AF3}"/>
                </a:ext>
              </a:extLst>
            </p:cNvPr>
            <p:cNvSpPr/>
            <p:nvPr/>
          </p:nvSpPr>
          <p:spPr>
            <a:xfrm>
              <a:off x="2951849" y="3477457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0" name="Freeform 133">
              <a:extLst>
                <a:ext uri="{FF2B5EF4-FFF2-40B4-BE49-F238E27FC236}">
                  <a16:creationId xmlns:a16="http://schemas.microsoft.com/office/drawing/2014/main" id="{1531AE6B-316E-44FF-A7AD-110A35B9B7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9775" y="4055948"/>
              <a:ext cx="236823" cy="226955"/>
            </a:xfrm>
            <a:custGeom>
              <a:avLst/>
              <a:gdLst>
                <a:gd name="T0" fmla="*/ 82665 w 207"/>
                <a:gd name="T1" fmla="*/ 364298 h 198"/>
                <a:gd name="T2" fmla="*/ 73480 w 207"/>
                <a:gd name="T3" fmla="*/ 360618 h 198"/>
                <a:gd name="T4" fmla="*/ 66132 w 207"/>
                <a:gd name="T5" fmla="*/ 344059 h 198"/>
                <a:gd name="T6" fmla="*/ 84502 w 207"/>
                <a:gd name="T7" fmla="*/ 235506 h 198"/>
                <a:gd name="T8" fmla="*/ 84502 w 207"/>
                <a:gd name="T9" fmla="*/ 231826 h 198"/>
                <a:gd name="T10" fmla="*/ 5511 w 207"/>
                <a:gd name="T11" fmla="*/ 154551 h 198"/>
                <a:gd name="T12" fmla="*/ 1837 w 207"/>
                <a:gd name="T13" fmla="*/ 137992 h 198"/>
                <a:gd name="T14" fmla="*/ 14696 w 207"/>
                <a:gd name="T15" fmla="*/ 126952 h 198"/>
                <a:gd name="T16" fmla="*/ 123079 w 207"/>
                <a:gd name="T17" fmla="*/ 110393 h 198"/>
                <a:gd name="T18" fmla="*/ 126753 w 207"/>
                <a:gd name="T19" fmla="*/ 108553 h 198"/>
                <a:gd name="T20" fmla="*/ 174515 w 207"/>
                <a:gd name="T21" fmla="*/ 9199 h 198"/>
                <a:gd name="T22" fmla="*/ 191047 w 207"/>
                <a:gd name="T23" fmla="*/ 0 h 198"/>
                <a:gd name="T24" fmla="*/ 191047 w 207"/>
                <a:gd name="T25" fmla="*/ 0 h 198"/>
                <a:gd name="T26" fmla="*/ 205743 w 207"/>
                <a:gd name="T27" fmla="*/ 9199 h 198"/>
                <a:gd name="T28" fmla="*/ 253505 w 207"/>
                <a:gd name="T29" fmla="*/ 108553 h 198"/>
                <a:gd name="T30" fmla="*/ 257179 w 207"/>
                <a:gd name="T31" fmla="*/ 110393 h 198"/>
                <a:gd name="T32" fmla="*/ 365562 w 207"/>
                <a:gd name="T33" fmla="*/ 126952 h 198"/>
                <a:gd name="T34" fmla="*/ 378421 w 207"/>
                <a:gd name="T35" fmla="*/ 137992 h 198"/>
                <a:gd name="T36" fmla="*/ 374747 w 207"/>
                <a:gd name="T37" fmla="*/ 154551 h 198"/>
                <a:gd name="T38" fmla="*/ 295756 w 207"/>
                <a:gd name="T39" fmla="*/ 231826 h 198"/>
                <a:gd name="T40" fmla="*/ 295756 w 207"/>
                <a:gd name="T41" fmla="*/ 235506 h 198"/>
                <a:gd name="T42" fmla="*/ 314126 w 207"/>
                <a:gd name="T43" fmla="*/ 344059 h 198"/>
                <a:gd name="T44" fmla="*/ 306778 w 207"/>
                <a:gd name="T45" fmla="*/ 360618 h 198"/>
                <a:gd name="T46" fmla="*/ 290245 w 207"/>
                <a:gd name="T47" fmla="*/ 362458 h 198"/>
                <a:gd name="T48" fmla="*/ 192884 w 207"/>
                <a:gd name="T49" fmla="*/ 310941 h 198"/>
                <a:gd name="T50" fmla="*/ 187374 w 207"/>
                <a:gd name="T51" fmla="*/ 310941 h 198"/>
                <a:gd name="T52" fmla="*/ 90013 w 207"/>
                <a:gd name="T53" fmla="*/ 362458 h 198"/>
                <a:gd name="T54" fmla="*/ 82665 w 207"/>
                <a:gd name="T55" fmla="*/ 364298 h 198"/>
                <a:gd name="T56" fmla="*/ 191047 w 207"/>
                <a:gd name="T57" fmla="*/ 12879 h 198"/>
                <a:gd name="T58" fmla="*/ 185537 w 207"/>
                <a:gd name="T59" fmla="*/ 14719 h 198"/>
                <a:gd name="T60" fmla="*/ 137775 w 207"/>
                <a:gd name="T61" fmla="*/ 114073 h 198"/>
                <a:gd name="T62" fmla="*/ 124916 w 207"/>
                <a:gd name="T63" fmla="*/ 123273 h 198"/>
                <a:gd name="T64" fmla="*/ 16533 w 207"/>
                <a:gd name="T65" fmla="*/ 137992 h 198"/>
                <a:gd name="T66" fmla="*/ 12859 w 207"/>
                <a:gd name="T67" fmla="*/ 141671 h 198"/>
                <a:gd name="T68" fmla="*/ 12859 w 207"/>
                <a:gd name="T69" fmla="*/ 147191 h 198"/>
                <a:gd name="T70" fmla="*/ 91850 w 207"/>
                <a:gd name="T71" fmla="*/ 222627 h 198"/>
                <a:gd name="T72" fmla="*/ 97361 w 207"/>
                <a:gd name="T73" fmla="*/ 237346 h 198"/>
                <a:gd name="T74" fmla="*/ 78991 w 207"/>
                <a:gd name="T75" fmla="*/ 345899 h 198"/>
                <a:gd name="T76" fmla="*/ 80828 w 207"/>
                <a:gd name="T77" fmla="*/ 351419 h 198"/>
                <a:gd name="T78" fmla="*/ 84502 w 207"/>
                <a:gd name="T79" fmla="*/ 351419 h 198"/>
                <a:gd name="T80" fmla="*/ 181863 w 207"/>
                <a:gd name="T81" fmla="*/ 299902 h 198"/>
                <a:gd name="T82" fmla="*/ 198395 w 207"/>
                <a:gd name="T83" fmla="*/ 299902 h 198"/>
                <a:gd name="T84" fmla="*/ 295756 w 207"/>
                <a:gd name="T85" fmla="*/ 351419 h 198"/>
                <a:gd name="T86" fmla="*/ 299430 w 207"/>
                <a:gd name="T87" fmla="*/ 351419 h 198"/>
                <a:gd name="T88" fmla="*/ 301267 w 207"/>
                <a:gd name="T89" fmla="*/ 345899 h 198"/>
                <a:gd name="T90" fmla="*/ 282897 w 207"/>
                <a:gd name="T91" fmla="*/ 237346 h 198"/>
                <a:gd name="T92" fmla="*/ 288408 w 207"/>
                <a:gd name="T93" fmla="*/ 222627 h 198"/>
                <a:gd name="T94" fmla="*/ 367399 w 207"/>
                <a:gd name="T95" fmla="*/ 147191 h 198"/>
                <a:gd name="T96" fmla="*/ 367399 w 207"/>
                <a:gd name="T97" fmla="*/ 141671 h 198"/>
                <a:gd name="T98" fmla="*/ 363725 w 207"/>
                <a:gd name="T99" fmla="*/ 137992 h 198"/>
                <a:gd name="T100" fmla="*/ 255342 w 207"/>
                <a:gd name="T101" fmla="*/ 123273 h 198"/>
                <a:gd name="T102" fmla="*/ 242483 w 207"/>
                <a:gd name="T103" fmla="*/ 114073 h 198"/>
                <a:gd name="T104" fmla="*/ 194721 w 207"/>
                <a:gd name="T105" fmla="*/ 14719 h 198"/>
                <a:gd name="T106" fmla="*/ 191047 w 207"/>
                <a:gd name="T107" fmla="*/ 12879 h 1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7" h="198">
                  <a:moveTo>
                    <a:pt x="45" y="198"/>
                  </a:moveTo>
                  <a:cubicBezTo>
                    <a:pt x="43" y="198"/>
                    <a:pt x="42" y="197"/>
                    <a:pt x="40" y="196"/>
                  </a:cubicBezTo>
                  <a:cubicBezTo>
                    <a:pt x="37" y="194"/>
                    <a:pt x="36" y="191"/>
                    <a:pt x="36" y="187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7" y="127"/>
                    <a:pt x="46" y="127"/>
                    <a:pt x="46" y="12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2"/>
                    <a:pt x="0" y="78"/>
                    <a:pt x="1" y="75"/>
                  </a:cubicBezTo>
                  <a:cubicBezTo>
                    <a:pt x="2" y="72"/>
                    <a:pt x="5" y="69"/>
                    <a:pt x="8" y="69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69" y="60"/>
                    <a:pt x="69" y="59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7" y="2"/>
                    <a:pt x="100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7" y="0"/>
                    <a:pt x="110" y="2"/>
                    <a:pt x="112" y="5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60"/>
                    <a:pt x="139" y="60"/>
                    <a:pt x="140" y="60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203" y="69"/>
                    <a:pt x="205" y="72"/>
                    <a:pt x="206" y="75"/>
                  </a:cubicBezTo>
                  <a:cubicBezTo>
                    <a:pt x="207" y="78"/>
                    <a:pt x="207" y="82"/>
                    <a:pt x="204" y="84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161" y="127"/>
                    <a:pt x="160" y="127"/>
                    <a:pt x="161" y="128"/>
                  </a:cubicBezTo>
                  <a:cubicBezTo>
                    <a:pt x="171" y="187"/>
                    <a:pt x="171" y="187"/>
                    <a:pt x="171" y="187"/>
                  </a:cubicBezTo>
                  <a:cubicBezTo>
                    <a:pt x="171" y="191"/>
                    <a:pt x="170" y="194"/>
                    <a:pt x="167" y="196"/>
                  </a:cubicBezTo>
                  <a:cubicBezTo>
                    <a:pt x="164" y="198"/>
                    <a:pt x="161" y="198"/>
                    <a:pt x="158" y="197"/>
                  </a:cubicBezTo>
                  <a:cubicBezTo>
                    <a:pt x="105" y="169"/>
                    <a:pt x="105" y="169"/>
                    <a:pt x="105" y="169"/>
                  </a:cubicBezTo>
                  <a:cubicBezTo>
                    <a:pt x="104" y="168"/>
                    <a:pt x="103" y="168"/>
                    <a:pt x="102" y="169"/>
                  </a:cubicBezTo>
                  <a:cubicBezTo>
                    <a:pt x="49" y="197"/>
                    <a:pt x="49" y="197"/>
                    <a:pt x="49" y="197"/>
                  </a:cubicBezTo>
                  <a:cubicBezTo>
                    <a:pt x="48" y="197"/>
                    <a:pt x="47" y="198"/>
                    <a:pt x="45" y="198"/>
                  </a:cubicBezTo>
                  <a:close/>
                  <a:moveTo>
                    <a:pt x="104" y="7"/>
                  </a:moveTo>
                  <a:cubicBezTo>
                    <a:pt x="103" y="7"/>
                    <a:pt x="102" y="7"/>
                    <a:pt x="101" y="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3" y="64"/>
                    <a:pt x="71" y="66"/>
                    <a:pt x="68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7" y="75"/>
                    <a:pt x="7" y="77"/>
                    <a:pt x="7" y="77"/>
                  </a:cubicBezTo>
                  <a:cubicBezTo>
                    <a:pt x="7" y="77"/>
                    <a:pt x="6" y="79"/>
                    <a:pt x="7" y="8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23"/>
                    <a:pt x="53" y="126"/>
                    <a:pt x="53" y="12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90"/>
                    <a:pt x="43" y="190"/>
                    <a:pt x="44" y="191"/>
                  </a:cubicBezTo>
                  <a:cubicBezTo>
                    <a:pt x="44" y="191"/>
                    <a:pt x="45" y="192"/>
                    <a:pt x="46" y="191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102" y="162"/>
                    <a:pt x="105" y="162"/>
                    <a:pt x="108" y="163"/>
                  </a:cubicBezTo>
                  <a:cubicBezTo>
                    <a:pt x="161" y="191"/>
                    <a:pt x="161" y="191"/>
                    <a:pt x="161" y="191"/>
                  </a:cubicBezTo>
                  <a:cubicBezTo>
                    <a:pt x="162" y="192"/>
                    <a:pt x="163" y="191"/>
                    <a:pt x="163" y="191"/>
                  </a:cubicBezTo>
                  <a:cubicBezTo>
                    <a:pt x="164" y="190"/>
                    <a:pt x="165" y="190"/>
                    <a:pt x="164" y="188"/>
                  </a:cubicBezTo>
                  <a:cubicBezTo>
                    <a:pt x="154" y="129"/>
                    <a:pt x="154" y="129"/>
                    <a:pt x="154" y="129"/>
                  </a:cubicBezTo>
                  <a:cubicBezTo>
                    <a:pt x="154" y="126"/>
                    <a:pt x="155" y="123"/>
                    <a:pt x="157" y="121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1" y="79"/>
                    <a:pt x="200" y="77"/>
                    <a:pt x="200" y="77"/>
                  </a:cubicBezTo>
                  <a:cubicBezTo>
                    <a:pt x="200" y="77"/>
                    <a:pt x="200" y="75"/>
                    <a:pt x="198" y="75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6"/>
                    <a:pt x="134" y="64"/>
                    <a:pt x="132" y="62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4" y="7"/>
                    <a:pt x="104" y="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prstClr val="black"/>
                </a:solidFill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2AC5D1-8F6A-4F6F-BEB7-0E6BB2A68AEB}"/>
                </a:ext>
              </a:extLst>
            </p:cNvPr>
            <p:cNvSpPr/>
            <p:nvPr/>
          </p:nvSpPr>
          <p:spPr>
            <a:xfrm>
              <a:off x="1393094" y="2554746"/>
              <a:ext cx="1536406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Distribution du cahier et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lancement en vidéo</a:t>
              </a:r>
            </a:p>
          </p:txBody>
        </p:sp>
        <p:sp>
          <p:nvSpPr>
            <p:cNvPr id="22" name="Rectangle à coins arrondis 146">
              <a:extLst>
                <a:ext uri="{FF2B5EF4-FFF2-40B4-BE49-F238E27FC236}">
                  <a16:creationId xmlns:a16="http://schemas.microsoft.com/office/drawing/2014/main" id="{C26D5722-FDEA-4874-8CA1-D515D83F998A}"/>
                </a:ext>
              </a:extLst>
            </p:cNvPr>
            <p:cNvSpPr/>
            <p:nvPr/>
          </p:nvSpPr>
          <p:spPr>
            <a:xfrm>
              <a:off x="1377783" y="4380480"/>
              <a:ext cx="3341291" cy="871200"/>
            </a:xfrm>
            <a:prstGeom prst="roundRect">
              <a:avLst>
                <a:gd name="adj" fmla="val 8043"/>
              </a:avLst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CA6C093-D74F-4FD2-A515-6AE801E25D63}"/>
                </a:ext>
              </a:extLst>
            </p:cNvPr>
            <p:cNvSpPr/>
            <p:nvPr/>
          </p:nvSpPr>
          <p:spPr>
            <a:xfrm>
              <a:off x="1349122" y="4380480"/>
              <a:ext cx="100250" cy="881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B608BA-C393-40FA-8611-D18E12EA107F}"/>
                </a:ext>
              </a:extLst>
            </p:cNvPr>
            <p:cNvSpPr/>
            <p:nvPr/>
          </p:nvSpPr>
          <p:spPr>
            <a:xfrm>
              <a:off x="1356302" y="4314239"/>
              <a:ext cx="3266991" cy="117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9BF53D1-0E80-4BAF-9BF7-9CFFE39C7F57}"/>
                </a:ext>
              </a:extLst>
            </p:cNvPr>
            <p:cNvSpPr/>
            <p:nvPr/>
          </p:nvSpPr>
          <p:spPr>
            <a:xfrm>
              <a:off x="2131488" y="4343543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D6D6199-75E2-4308-977B-022EE045B555}"/>
                </a:ext>
              </a:extLst>
            </p:cNvPr>
            <p:cNvSpPr/>
            <p:nvPr/>
          </p:nvSpPr>
          <p:spPr>
            <a:xfrm>
              <a:off x="3816793" y="4357698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7" name="Rectangle à coins arrondis 128">
              <a:extLst>
                <a:ext uri="{FF2B5EF4-FFF2-40B4-BE49-F238E27FC236}">
                  <a16:creationId xmlns:a16="http://schemas.microsoft.com/office/drawing/2014/main" id="{524676B3-B97B-42E8-A9F8-D6EDA1CCD6B0}"/>
                </a:ext>
              </a:extLst>
            </p:cNvPr>
            <p:cNvSpPr/>
            <p:nvPr/>
          </p:nvSpPr>
          <p:spPr>
            <a:xfrm>
              <a:off x="1377783" y="3504960"/>
              <a:ext cx="3341291" cy="871200"/>
            </a:xfrm>
            <a:prstGeom prst="roundRect">
              <a:avLst>
                <a:gd name="adj" fmla="val 8043"/>
              </a:avLst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1B37FE-8805-46E4-A44F-B69622439CB3}"/>
                </a:ext>
              </a:extLst>
            </p:cNvPr>
            <p:cNvSpPr/>
            <p:nvPr/>
          </p:nvSpPr>
          <p:spPr>
            <a:xfrm>
              <a:off x="4685938" y="3504698"/>
              <a:ext cx="100250" cy="881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ABF77D7-2FC0-4DBC-8D2F-1B43E7655EED}"/>
                </a:ext>
              </a:extLst>
            </p:cNvPr>
            <p:cNvSpPr/>
            <p:nvPr/>
          </p:nvSpPr>
          <p:spPr>
            <a:xfrm>
              <a:off x="2304688" y="5197539"/>
              <a:ext cx="1336710" cy="548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spcBef>
                  <a:spcPts val="600"/>
                </a:spcBef>
              </a:pP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Films </a:t>
              </a:r>
              <a:b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</a:b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anose="020B0604020202020204" charset="0"/>
                  <a:cs typeface="Raleway" panose="020B0604020202020204" charset="0"/>
                </a:rPr>
                <a:t>pédagogiques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0D64C43-2B19-410A-B177-8472AFBAE36C}"/>
                </a:ext>
              </a:extLst>
            </p:cNvPr>
            <p:cNvSpPr/>
            <p:nvPr/>
          </p:nvSpPr>
          <p:spPr>
            <a:xfrm>
              <a:off x="2943076" y="5237918"/>
              <a:ext cx="60427" cy="6042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latin typeface="Raleway" panose="020B0604020202020204" charset="0"/>
                <a:cs typeface="Raleway" panose="020B0604020202020204" charset="0"/>
              </a:endParaRPr>
            </a:p>
          </p:txBody>
        </p:sp>
        <p:pic>
          <p:nvPicPr>
            <p:cNvPr id="31" name="Graphique 40" descr="Pellicule">
              <a:extLst>
                <a:ext uri="{FF2B5EF4-FFF2-40B4-BE49-F238E27FC236}">
                  <a16:creationId xmlns:a16="http://schemas.microsoft.com/office/drawing/2014/main" id="{CC11340C-B0E4-4A6F-B167-198710781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554373">
              <a:off x="2803133" y="4916425"/>
              <a:ext cx="291356" cy="291356"/>
            </a:xfrm>
            <a:prstGeom prst="rect">
              <a:avLst/>
            </a:prstGeom>
          </p:spPr>
        </p:pic>
        <p:pic>
          <p:nvPicPr>
            <p:cNvPr id="32" name="Picture 2" descr="Entourer png » PNG Image">
              <a:extLst>
                <a:ext uri="{FF2B5EF4-FFF2-40B4-BE49-F238E27FC236}">
                  <a16:creationId xmlns:a16="http://schemas.microsoft.com/office/drawing/2014/main" id="{7244288D-0EAB-42FD-ACE6-1E68A8205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2811" y="4733166"/>
              <a:ext cx="2393376" cy="1209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512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fr-FR" dirty="0"/>
              <a:t>Film 1 </a:t>
            </a:r>
            <a:r>
              <a:rPr lang="fr-FR" dirty="0" smtClean="0"/>
              <a:t>– Objectif pédagogique, descriptif de la situation et déroulé de la séquence d’animation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456EA8-A3B9-49AD-BE7D-94FB2854A5E5}"/>
              </a:ext>
            </a:extLst>
          </p:cNvPr>
          <p:cNvSpPr txBox="1"/>
          <p:nvPr/>
        </p:nvSpPr>
        <p:spPr>
          <a:xfrm>
            <a:off x="695325" y="1388669"/>
            <a:ext cx="10980738" cy="5386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604020202020204"/>
              </a:rPr>
              <a:t>Objectif pédagogique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604020202020204"/>
              </a:rPr>
              <a:t>Réussir un accueil chaleureux et personnalisé.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1FDDBA-FA2C-4C10-88A7-6ECCB5A45A8F}"/>
              </a:ext>
            </a:extLst>
          </p:cNvPr>
          <p:cNvSpPr txBox="1"/>
          <p:nvPr/>
        </p:nvSpPr>
        <p:spPr>
          <a:xfrm>
            <a:off x="695324" y="3140978"/>
            <a:ext cx="389119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300" b="1" dirty="0">
                <a:solidFill>
                  <a:srgbClr val="3F3F3F"/>
                </a:solidFill>
                <a:latin typeface="Raleway" panose="020B0604020202020204"/>
              </a:rPr>
              <a:t>Déroulé de la séquence d’animation </a:t>
            </a:r>
            <a:r>
              <a:rPr lang="fr-FR" sz="1300" b="1" dirty="0" smtClean="0">
                <a:solidFill>
                  <a:srgbClr val="3F3F3F"/>
                </a:solidFill>
                <a:latin typeface="Raleway" panose="020B0604020202020204"/>
              </a:rPr>
              <a:t/>
            </a:r>
            <a:br>
              <a:rPr lang="fr-FR" sz="1300" b="1" dirty="0" smtClean="0">
                <a:solidFill>
                  <a:srgbClr val="3F3F3F"/>
                </a:solidFill>
                <a:latin typeface="Raleway" panose="020B0604020202020204"/>
              </a:rPr>
            </a:br>
            <a:r>
              <a:rPr lang="fr-FR" sz="1300" b="1" dirty="0" smtClean="0">
                <a:solidFill>
                  <a:srgbClr val="3F3F3F"/>
                </a:solidFill>
                <a:latin typeface="Raleway" panose="020B0604020202020204"/>
              </a:rPr>
              <a:t>(&amp; </a:t>
            </a:r>
            <a:r>
              <a:rPr lang="fr-FR" sz="1300" b="1" dirty="0">
                <a:solidFill>
                  <a:srgbClr val="3F3F3F"/>
                </a:solidFill>
                <a:latin typeface="Raleway" panose="020B0604020202020204"/>
              </a:rPr>
              <a:t>estimation du temps passé)</a:t>
            </a:r>
          </a:p>
          <a:p>
            <a:pPr marL="228600" indent="-228600" defTabSz="1219170">
              <a:spcBef>
                <a:spcPts val="600"/>
              </a:spcBef>
              <a:buFontTx/>
              <a:buAutoNum type="arabicPeriod"/>
            </a:pPr>
            <a:r>
              <a:rPr lang="fr-FR" sz="1300" dirty="0">
                <a:solidFill>
                  <a:srgbClr val="3F3F3F"/>
                </a:solidFill>
                <a:latin typeface="Raleway" panose="020B0604020202020204"/>
              </a:rPr>
              <a:t>Introduire l'atelier et visionner le film. Les collaborateurs sont équipés de la grille d’observation </a:t>
            </a:r>
            <a:r>
              <a:rPr lang="fr-FR" sz="1300" i="1" dirty="0">
                <a:solidFill>
                  <a:srgbClr val="3F3F3F"/>
                </a:solidFill>
                <a:latin typeface="Raleway" panose="020B0604020202020204"/>
              </a:rPr>
              <a:t>(à imprimer pour chacun ou par binôme)</a:t>
            </a:r>
            <a:r>
              <a:rPr lang="fr-FR" sz="1300" dirty="0">
                <a:solidFill>
                  <a:srgbClr val="3F3F3F"/>
                </a:solidFill>
                <a:latin typeface="Raleway" panose="020B0604020202020204"/>
              </a:rPr>
              <a:t> (2’) </a:t>
            </a:r>
          </a:p>
          <a:p>
            <a:pPr marL="228600" indent="-228600" defTabSz="1219170">
              <a:spcBef>
                <a:spcPts val="600"/>
              </a:spcBef>
              <a:buFontTx/>
              <a:buAutoNum type="arabicPeriod"/>
            </a:pPr>
            <a:r>
              <a:rPr lang="fr-FR" sz="1300" dirty="0">
                <a:solidFill>
                  <a:srgbClr val="3F3F3F"/>
                </a:solidFill>
                <a:latin typeface="Raleway" panose="020B0604020202020204"/>
              </a:rPr>
              <a:t>Inviter les équipes à compléter leurs observations individuelles : bonnes et mauvaises pratiques (2’) </a:t>
            </a:r>
          </a:p>
          <a:p>
            <a:pPr marL="228600" indent="-228600" defTabSz="1219170">
              <a:spcBef>
                <a:spcPts val="600"/>
              </a:spcBef>
              <a:buFontTx/>
              <a:buAutoNum type="arabicPeriod"/>
            </a:pPr>
            <a:r>
              <a:rPr lang="fr-FR" sz="1300" dirty="0">
                <a:solidFill>
                  <a:srgbClr val="3F3F3F"/>
                </a:solidFill>
                <a:latin typeface="Raleway" panose="020B0604020202020204"/>
              </a:rPr>
              <a:t>Animer les échanges collectifs à partir de la grille d'observation et de la proposition de film corrigé avec arrêts sur image (6’)</a:t>
            </a:r>
          </a:p>
          <a:p>
            <a:pPr marL="228600" indent="-228600" defTabSz="1219170">
              <a:spcBef>
                <a:spcPts val="600"/>
              </a:spcBef>
              <a:buFontTx/>
              <a:buAutoNum type="arabicPeriod"/>
            </a:pPr>
            <a:r>
              <a:rPr lang="fr-FR" sz="1300" dirty="0">
                <a:solidFill>
                  <a:srgbClr val="3F3F3F"/>
                </a:solidFill>
                <a:latin typeface="Raleway" panose="020B0604020202020204"/>
              </a:rPr>
              <a:t>Synthétiser les bonnes pratiques (2')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6271CEB-ED21-4D6B-9E4C-7C0D47070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546410"/>
              </p:ext>
            </p:extLst>
          </p:nvPr>
        </p:nvGraphicFramePr>
        <p:xfrm>
          <a:off x="695325" y="2088834"/>
          <a:ext cx="3779394" cy="824436"/>
        </p:xfrm>
        <a:graphic>
          <a:graphicData uri="http://schemas.openxmlformats.org/drawingml/2006/table">
            <a:tbl>
              <a:tblPr/>
              <a:tblGrid>
                <a:gridCol w="821093">
                  <a:extLst>
                    <a:ext uri="{9D8B030D-6E8A-4147-A177-3AD203B41FA5}">
                      <a16:colId xmlns:a16="http://schemas.microsoft.com/office/drawing/2014/main" val="2545907909"/>
                    </a:ext>
                  </a:extLst>
                </a:gridCol>
                <a:gridCol w="2958301">
                  <a:extLst>
                    <a:ext uri="{9D8B030D-6E8A-4147-A177-3AD203B41FA5}">
                      <a16:colId xmlns:a16="http://schemas.microsoft.com/office/drawing/2014/main" val="2024538674"/>
                    </a:ext>
                  </a:extLst>
                </a:gridCol>
              </a:tblGrid>
              <a:tr h="824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rgbClr val="A89C86"/>
                          </a:solidFill>
                          <a:effectLst/>
                          <a:latin typeface="Raleway" panose="020B0604020202020204"/>
                        </a:rPr>
                        <a:t>Principales recettes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B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fr-FR" sz="1100" b="0" i="0" u="none" strike="noStrike" dirty="0">
                        <a:solidFill>
                          <a:srgbClr val="3F3F3F"/>
                        </a:solidFill>
                        <a:effectLst/>
                        <a:latin typeface="Raleway" panose="020B0604020202020204"/>
                      </a:endParaRP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790897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7FA2210B-29D7-45A6-BE79-E5D263D9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259" y="2300619"/>
            <a:ext cx="1095014" cy="41063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B6D8E-9BE3-46E4-AF32-8F607C9C1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810" y="2316542"/>
            <a:ext cx="1485613" cy="38726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3BCE4FB-89F5-47FC-8FA7-ED06A3D49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300015"/>
              </p:ext>
            </p:extLst>
          </p:nvPr>
        </p:nvGraphicFramePr>
        <p:xfrm>
          <a:off x="4743450" y="2082166"/>
          <a:ext cx="6932614" cy="4166502"/>
        </p:xfrm>
        <a:graphic>
          <a:graphicData uri="http://schemas.openxmlformats.org/drawingml/2006/table">
            <a:tbl>
              <a:tblPr/>
              <a:tblGrid>
                <a:gridCol w="1648730">
                  <a:extLst>
                    <a:ext uri="{9D8B030D-6E8A-4147-A177-3AD203B41FA5}">
                      <a16:colId xmlns:a16="http://schemas.microsoft.com/office/drawing/2014/main" val="1097315764"/>
                    </a:ext>
                  </a:extLst>
                </a:gridCol>
                <a:gridCol w="5283884">
                  <a:extLst>
                    <a:ext uri="{9D8B030D-6E8A-4147-A177-3AD203B41FA5}">
                      <a16:colId xmlns:a16="http://schemas.microsoft.com/office/drawing/2014/main" val="1123497664"/>
                    </a:ext>
                  </a:extLst>
                </a:gridCol>
              </a:tblGrid>
              <a:tr h="6865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A89C86"/>
                          </a:solidFill>
                          <a:effectLst/>
                          <a:latin typeface="Raleway" panose="020B0604020202020204"/>
                        </a:rPr>
                        <a:t>Scénario 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B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Un client est accueilli de façon très chaleureuse, mais cet accueil est réalisé de façon "automatique", sans personnalisation ni attention supplémentaire.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391440"/>
                  </a:ext>
                </a:extLst>
              </a:tr>
              <a:tr h="272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Raleway" panose="020B0604020202020204"/>
                      </a:endParaRPr>
                    </a:p>
                  </a:txBody>
                  <a:tcPr marL="36000" marR="3600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Raleway" panose="020B0604020202020204"/>
                      </a:endParaRPr>
                    </a:p>
                  </a:txBody>
                  <a:tcPr marL="36000" marR="3600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52134"/>
                  </a:ext>
                </a:extLst>
              </a:tr>
              <a:tr h="1100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54752B"/>
                          </a:solidFill>
                          <a:effectLst/>
                          <a:latin typeface="Raleway" panose="020B0604020202020204"/>
                        </a:rPr>
                        <a:t>Exemples de bonnes pratiques associées </a:t>
                      </a:r>
                      <a:br>
                        <a:rPr lang="fr-FR" sz="1200" b="1" i="0" u="none" strike="noStrike" dirty="0">
                          <a:solidFill>
                            <a:srgbClr val="54752B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1" u="none" strike="noStrike" dirty="0">
                          <a:solidFill>
                            <a:srgbClr val="54752B"/>
                          </a:solidFill>
                          <a:effectLst/>
                          <a:latin typeface="Raleway" panose="020B0604020202020204"/>
                        </a:rPr>
                        <a:t>(liste non-exhaustive)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Etre souriant et chaleureux envers tous les clients</a:t>
                      </a:r>
                      <a:b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Aller au-devant des clients</a:t>
                      </a:r>
                      <a:b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Opter pour une formule d'accompagner positive : "je vous invite à me suivre", plutôt que "c'est au fond par là suivez-moi".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A5CC74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399662"/>
                  </a:ext>
                </a:extLst>
              </a:tr>
              <a:tr h="272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Raleway" panose="020B0604020202020204"/>
                      </a:endParaRPr>
                    </a:p>
                  </a:txBody>
                  <a:tcPr marL="36000" marR="36000" marT="762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fr-FR" sz="1200" b="0" i="0" u="none" strike="noStrike">
                        <a:solidFill>
                          <a:srgbClr val="3F3F3F"/>
                        </a:solidFill>
                        <a:effectLst/>
                        <a:latin typeface="Raleway" panose="020B0604020202020204"/>
                      </a:endParaRPr>
                    </a:p>
                  </a:txBody>
                  <a:tcPr marL="36000" marR="36000" marT="762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623487"/>
                  </a:ext>
                </a:extLst>
              </a:tr>
              <a:tr h="18340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8A1117"/>
                          </a:solidFill>
                          <a:effectLst/>
                          <a:latin typeface="Raleway" panose="020B0604020202020204"/>
                        </a:rPr>
                        <a:t>Exemples de mauvaises pratiques associées </a:t>
                      </a:r>
                      <a:br>
                        <a:rPr lang="fr-FR" sz="1200" b="1" i="0" u="none" strike="noStrike" dirty="0">
                          <a:solidFill>
                            <a:srgbClr val="8A1117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8A1117"/>
                          </a:solidFill>
                          <a:effectLst/>
                          <a:latin typeface="Raleway" panose="020B0604020202020204"/>
                        </a:rPr>
                        <a:t>(liste non-exhaustive)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A4E5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B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Ne pas accueillir ses clients avec une petite attention personnalisée</a:t>
                      </a:r>
                      <a:b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Ne pas introduire l’échange avec une question ouverte personnalisée (Comment allez-vous ? Avez-vous trouvé de la place pour vous garer ?)</a:t>
                      </a:r>
                      <a:b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Passer à côté d'une particularité client qui nécessiterait un mot ou un geste personnalisé</a:t>
                      </a:r>
                      <a:b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- Ne pas rebondir sur les réponses du client</a:t>
                      </a:r>
                    </a:p>
                  </a:txBody>
                  <a:tcPr marL="36000" marR="36000" marT="7620" anchor="ctr">
                    <a:lnL w="6350" cap="flat" cmpd="sng" algn="ctr">
                      <a:solidFill>
                        <a:srgbClr val="EA4E5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A4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55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00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Film 1 </a:t>
            </a:r>
            <a:r>
              <a:rPr lang="fr-FR" dirty="0" smtClean="0"/>
              <a:t>– Découverte de la saynète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pic>
        <p:nvPicPr>
          <p:cNvPr id="6" name="Imag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566" y="1352368"/>
            <a:ext cx="8728869" cy="4896301"/>
          </a:xfrm>
          <a:prstGeom prst="rect">
            <a:avLst/>
          </a:prstGeom>
        </p:spPr>
      </p:pic>
      <p:pic>
        <p:nvPicPr>
          <p:cNvPr id="1026" name="Picture 2" descr="Logo Youtube Play PNG transparents - StickPNG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711" y="3440518"/>
            <a:ext cx="102257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Film 1 – Grille </a:t>
            </a:r>
            <a:r>
              <a:rPr lang="fr-FR" dirty="0" smtClean="0"/>
              <a:t>d’observation à imprimer et compléter par collaborateur ou en binôme</a:t>
            </a:r>
            <a:r>
              <a:rPr lang="fr-FR" dirty="0"/>
              <a:t>.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5AD30DD-A71F-49F9-B49B-B813A80BB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267996"/>
              </p:ext>
            </p:extLst>
          </p:nvPr>
        </p:nvGraphicFramePr>
        <p:xfrm>
          <a:off x="671805" y="1371348"/>
          <a:ext cx="11004258" cy="4806900"/>
        </p:xfrm>
        <a:graphic>
          <a:graphicData uri="http://schemas.openxmlformats.org/drawingml/2006/table">
            <a:tbl>
              <a:tblPr/>
              <a:tblGrid>
                <a:gridCol w="3216104">
                  <a:extLst>
                    <a:ext uri="{9D8B030D-6E8A-4147-A177-3AD203B41FA5}">
                      <a16:colId xmlns:a16="http://schemas.microsoft.com/office/drawing/2014/main" val="3546436582"/>
                    </a:ext>
                  </a:extLst>
                </a:gridCol>
                <a:gridCol w="7788154">
                  <a:extLst>
                    <a:ext uri="{9D8B030D-6E8A-4147-A177-3AD203B41FA5}">
                      <a16:colId xmlns:a16="http://schemas.microsoft.com/office/drawing/2014/main" val="201758055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Points d’observation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Commentaires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9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773572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Non verbal : sourire, posture au moment de l’accueil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473799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Verbal : intonation, personnalisation </a:t>
                      </a:r>
                      <a: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</a:br>
                      <a: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de </a:t>
                      </a:r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l’accueil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94268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Sincérité de l’intérêt porté au client </a:t>
                      </a:r>
                      <a: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</a:br>
                      <a:r>
                        <a:rPr lang="fr-FR" sz="14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au </a:t>
                      </a:r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moment de l’accueil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96984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>
                          <a:solidFill>
                            <a:srgbClr val="3F3F3F"/>
                          </a:solidFill>
                          <a:effectLst/>
                          <a:latin typeface="+mj-lt"/>
                        </a:rPr>
                        <a:t>Attention particulière portée au client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fr-FR" sz="1200" b="0" i="0" u="none" strike="noStrike" dirty="0">
                        <a:solidFill>
                          <a:srgbClr val="3F3F3F"/>
                        </a:solidFill>
                        <a:effectLst/>
                        <a:latin typeface="+mj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94817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 rot="514535">
            <a:off x="10224374" y="1177916"/>
            <a:ext cx="1747230" cy="3868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A imprimer</a:t>
            </a:r>
            <a:endParaRPr lang="fr-FR" sz="2000" dirty="0"/>
          </a:p>
        </p:txBody>
      </p:sp>
      <p:sp>
        <p:nvSpPr>
          <p:cNvPr id="2" name="Rectangle 1"/>
          <p:cNvSpPr/>
          <p:nvPr/>
        </p:nvSpPr>
        <p:spPr>
          <a:xfrm>
            <a:off x="7460343" y="4745950"/>
            <a:ext cx="4049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Les équipes peuvent </a:t>
            </a:r>
            <a:r>
              <a:rPr lang="fr-FR" sz="2000" dirty="0">
                <a:solidFill>
                  <a:schemeClr val="accent4">
                    <a:lumMod val="75000"/>
                  </a:schemeClr>
                </a:solidFill>
              </a:rPr>
              <a:t>compléter leurs observations individuelles : bonnes et mauvaises pratiques 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H="1" flipV="1">
            <a:off x="7038120" y="4237211"/>
            <a:ext cx="422223" cy="432807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13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Film 1 - Proposition de </a:t>
            </a:r>
            <a:r>
              <a:rPr lang="fr-FR" dirty="0" smtClean="0"/>
              <a:t>correction, </a:t>
            </a:r>
            <a:r>
              <a:rPr lang="fr-FR" dirty="0"/>
              <a:t>non </a:t>
            </a:r>
            <a:r>
              <a:rPr lang="fr-FR" dirty="0" smtClean="0"/>
              <a:t>exhaustif à utiliser si besoin lors des échanges collectifs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5AD30DD-A71F-49F9-B49B-B813A80BB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397194"/>
              </p:ext>
            </p:extLst>
          </p:nvPr>
        </p:nvGraphicFramePr>
        <p:xfrm>
          <a:off x="671805" y="1507255"/>
          <a:ext cx="11004258" cy="3502125"/>
        </p:xfrm>
        <a:graphic>
          <a:graphicData uri="http://schemas.openxmlformats.org/drawingml/2006/table">
            <a:tbl>
              <a:tblPr/>
              <a:tblGrid>
                <a:gridCol w="1196580">
                  <a:extLst>
                    <a:ext uri="{9D8B030D-6E8A-4147-A177-3AD203B41FA5}">
                      <a16:colId xmlns:a16="http://schemas.microsoft.com/office/drawing/2014/main" val="3472373084"/>
                    </a:ext>
                  </a:extLst>
                </a:gridCol>
                <a:gridCol w="6623922">
                  <a:extLst>
                    <a:ext uri="{9D8B030D-6E8A-4147-A177-3AD203B41FA5}">
                      <a16:colId xmlns:a16="http://schemas.microsoft.com/office/drawing/2014/main" val="3546436582"/>
                    </a:ext>
                  </a:extLst>
                </a:gridCol>
                <a:gridCol w="3183756">
                  <a:extLst>
                    <a:ext uri="{9D8B030D-6E8A-4147-A177-3AD203B41FA5}">
                      <a16:colId xmlns:a16="http://schemas.microsoft.com/office/drawing/2014/main" val="201758055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Raleway" panose="020B0604020202020204"/>
                        </a:rPr>
                        <a:t>Début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Raleway" panose="020B0604020202020204"/>
                        </a:rPr>
                        <a:t>Texte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9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aleway" panose="020B0604020202020204"/>
                        </a:rPr>
                        <a:t>Bonne pratique /</a:t>
                      </a:r>
                    </a:p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Raleway" panose="020B0604020202020204"/>
                        </a:rPr>
                        <a:t>axe d'amélioration 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89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77357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00:40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La conseillère accueille le client de façon chaleureuse : sourire, regard, posture, … et va à sa rencontre.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Bonne pratique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47379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00:45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Elle lui adresse un bonjour sincère, jovial et personnalisé. 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Bonne pratique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942686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00:50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Elle introduit ensuite l'échange avec une question ouverte, mais celle-ci n'est pas personnalisée. Elle aurait pu en profiter pour poser une question qui s'intéresse </a:t>
                      </a:r>
                      <a:r>
                        <a:rPr lang="fr-FR" sz="1100" b="0" i="0" u="none" strike="noStrike" dirty="0" smtClean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au </a:t>
                      </a:r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client, par exemple : comment allez-vous ? avez-vous trouvé de la place pour vous garer ? avez-vous fait bonne route ? Elle n'a d'ailleurs pas rebondi sur la réponse exprimée par le client.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Axe d'amélioration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96984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01:05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La conseillère exprime une formule d'accompagnement courtoise et positive : "je vous invite à me suivre...". Elle aurait pu néanmoins proposé une petite attention au client à ce moment (par exemple : café, verre d'eau). Dans cette situation, le client semble par ailleurs indisposé à porter sa mallette compte-tenu de son attelle : une aide aurait pu lui être proposée.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Axe d'amélioration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639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01:15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Elle accompagne le client jusqu'au bureau, le laisse entrer en première position et l'invite à s'installer.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3F3F3F"/>
                          </a:solidFill>
                          <a:effectLst/>
                          <a:latin typeface="Raleway" panose="020B0604020202020204"/>
                        </a:rPr>
                        <a:t>Bonne pratique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89C8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48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03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fr-FR" dirty="0"/>
              <a:t>Film 1 - </a:t>
            </a:r>
            <a:r>
              <a:rPr lang="fr-FR" dirty="0" smtClean="0"/>
              <a:t>Version </a:t>
            </a:r>
            <a:r>
              <a:rPr lang="fr-FR" dirty="0"/>
              <a:t>corrigée avec arrêts sur image </a:t>
            </a:r>
            <a:r>
              <a:rPr lang="fr-FR" dirty="0" smtClean="0"/>
              <a:t>possible pour commenter les bonnes et moins bonnes pratiques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Construisons ensemble notre démarche </a:t>
            </a:r>
            <a:r>
              <a:rPr lang="fr-FR" dirty="0" smtClean="0"/>
              <a:t>qualité</a:t>
            </a:r>
            <a:endParaRPr lang="fr-FR" dirty="0"/>
          </a:p>
        </p:txBody>
      </p:sp>
      <p:pic>
        <p:nvPicPr>
          <p:cNvPr id="6" name="Imag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566" y="1352368"/>
            <a:ext cx="8728869" cy="4896301"/>
          </a:xfrm>
          <a:prstGeom prst="rect">
            <a:avLst/>
          </a:prstGeom>
        </p:spPr>
      </p:pic>
      <p:pic>
        <p:nvPicPr>
          <p:cNvPr id="7" name="Picture 2" descr="Logo Youtube Play PNG transparents - StickPNG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711" y="3440518"/>
            <a:ext cx="102257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8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5595</TotalTime>
  <Words>883</Words>
  <Application>Microsoft Office PowerPoint</Application>
  <PresentationFormat>Grand écran</PresentationFormat>
  <Paragraphs>79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Helvetica Neue Medium</vt:lpstr>
      <vt:lpstr>Montserrat Black</vt:lpstr>
      <vt:lpstr>Raleway</vt:lpstr>
      <vt:lpstr>Wingdings</vt:lpstr>
      <vt:lpstr>Thème Office</vt:lpstr>
      <vt:lpstr>Satisfaction client :  pour un accueil de qualité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DOLT Helene [CEGEE]</cp:lastModifiedBy>
  <cp:revision>339</cp:revision>
  <dcterms:created xsi:type="dcterms:W3CDTF">2020-06-24T09:20:11Z</dcterms:created>
  <dcterms:modified xsi:type="dcterms:W3CDTF">2021-10-19T12:14:18Z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