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41"/>
  </p:notesMasterIdLst>
  <p:sldIdLst>
    <p:sldId id="256" r:id="rId6"/>
    <p:sldId id="257" r:id="rId7"/>
    <p:sldId id="286" r:id="rId8"/>
    <p:sldId id="275" r:id="rId9"/>
    <p:sldId id="279" r:id="rId10"/>
    <p:sldId id="287" r:id="rId11"/>
    <p:sldId id="266" r:id="rId12"/>
    <p:sldId id="262" r:id="rId13"/>
    <p:sldId id="272" r:id="rId14"/>
    <p:sldId id="274" r:id="rId15"/>
    <p:sldId id="273" r:id="rId16"/>
    <p:sldId id="267" r:id="rId17"/>
    <p:sldId id="276" r:id="rId18"/>
    <p:sldId id="288" r:id="rId19"/>
    <p:sldId id="280" r:id="rId20"/>
    <p:sldId id="291" r:id="rId21"/>
    <p:sldId id="292" r:id="rId22"/>
    <p:sldId id="293" r:id="rId23"/>
    <p:sldId id="294" r:id="rId24"/>
    <p:sldId id="295" r:id="rId25"/>
    <p:sldId id="296" r:id="rId26"/>
    <p:sldId id="297" r:id="rId27"/>
    <p:sldId id="298" r:id="rId28"/>
    <p:sldId id="299" r:id="rId29"/>
    <p:sldId id="300" r:id="rId30"/>
    <p:sldId id="301" r:id="rId31"/>
    <p:sldId id="289" r:id="rId32"/>
    <p:sldId id="302" r:id="rId33"/>
    <p:sldId id="281" r:id="rId34"/>
    <p:sldId id="283" r:id="rId35"/>
    <p:sldId id="277" r:id="rId36"/>
    <p:sldId id="290" r:id="rId37"/>
    <p:sldId id="284" r:id="rId38"/>
    <p:sldId id="278" r:id="rId39"/>
    <p:sldId id="269" r:id="rId40"/>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SLARD Alicia [CEGEE]" initials="MA[" lastIdx="40" clrIdx="0">
    <p:extLst>
      <p:ext uri="{19B8F6BF-5375-455C-9EA6-DF929625EA0E}">
        <p15:presenceInfo xmlns:p15="http://schemas.microsoft.com/office/powerpoint/2012/main" userId="S-1-5-21-3736707515-2145877865-3703829272-23781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F0D22"/>
    <a:srgbClr val="FBDCDD"/>
    <a:srgbClr val="C31632"/>
    <a:srgbClr val="000000"/>
    <a:srgbClr val="EC1B24"/>
    <a:srgbClr val="E7302A"/>
    <a:srgbClr val="F5F5F5"/>
    <a:srgbClr val="D11921"/>
    <a:srgbClr val="FF0000"/>
    <a:srgbClr val="E3322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098" autoAdjust="0"/>
    <p:restoredTop sz="96265" autoAdjust="0"/>
  </p:normalViewPr>
  <p:slideViewPr>
    <p:cSldViewPr snapToGrid="0">
      <p:cViewPr varScale="1">
        <p:scale>
          <a:sx n="119" d="100"/>
          <a:sy n="119" d="100"/>
        </p:scale>
        <p:origin x="672" y="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commentAuthors" Target="commentAuthor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B476490-1F91-46B5-BE3D-443889AE4E49}" type="datetimeFigureOut">
              <a:rPr lang="fr-FR" smtClean="0"/>
              <a:t>16/11/2021</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039FF65-ED42-477C-AC8D-52C0C1512ADD}" type="slidenum">
              <a:rPr lang="fr-FR" smtClean="0"/>
              <a:t>‹N°›</a:t>
            </a:fld>
            <a:endParaRPr lang="fr-FR"/>
          </a:p>
        </p:txBody>
      </p:sp>
    </p:spTree>
    <p:extLst>
      <p:ext uri="{BB962C8B-B14F-4D97-AF65-F5344CB8AC3E}">
        <p14:creationId xmlns:p14="http://schemas.microsoft.com/office/powerpoint/2010/main" val="4332606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p:bg>
      <p:bgPr>
        <a:solidFill>
          <a:schemeClr val="bg1"/>
        </a:solidFill>
        <a:effectLst/>
      </p:bgPr>
    </p:bg>
    <p:spTree>
      <p:nvGrpSpPr>
        <p:cNvPr id="1" name=""/>
        <p:cNvGrpSpPr/>
        <p:nvPr/>
      </p:nvGrpSpPr>
      <p:grpSpPr>
        <a:xfrm>
          <a:off x="0" y="0"/>
          <a:ext cx="0" cy="0"/>
          <a:chOff x="0" y="0"/>
          <a:chExt cx="0" cy="0"/>
        </a:xfrm>
      </p:grpSpPr>
      <p:sp>
        <p:nvSpPr>
          <p:cNvPr id="25" name="Rectangle 24"/>
          <p:cNvSpPr/>
          <p:nvPr userDrawn="1"/>
        </p:nvSpPr>
        <p:spPr>
          <a:xfrm>
            <a:off x="0" y="434480"/>
            <a:ext cx="12191999" cy="59890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Sous-titre 2"/>
          <p:cNvSpPr>
            <a:spLocks noGrp="1"/>
          </p:cNvSpPr>
          <p:nvPr userDrawn="1">
            <p:ph type="subTitle" idx="1" hasCustomPrompt="1"/>
          </p:nvPr>
        </p:nvSpPr>
        <p:spPr>
          <a:xfrm>
            <a:off x="2230015" y="4617691"/>
            <a:ext cx="7893700" cy="282887"/>
          </a:xfrm>
          <a:prstGeom prst="rect">
            <a:avLst/>
          </a:prstGeom>
        </p:spPr>
        <p:txBody>
          <a:bodyPr anchor="ctr">
            <a:noAutofit/>
          </a:bodyPr>
          <a:lstStyle>
            <a:lvl1pPr marL="0" indent="0" algn="l">
              <a:buNone/>
              <a:defRPr sz="2000" b="1" baseline="0">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smtClean="0"/>
              <a:t>Sous titre</a:t>
            </a:r>
            <a:endParaRPr lang="fr-FR" dirty="0"/>
          </a:p>
        </p:txBody>
      </p:sp>
      <p:sp>
        <p:nvSpPr>
          <p:cNvPr id="13" name="Espace réservé du texte 12"/>
          <p:cNvSpPr>
            <a:spLocks noGrp="1"/>
          </p:cNvSpPr>
          <p:nvPr userDrawn="1">
            <p:ph type="body" sz="quarter" idx="10" hasCustomPrompt="1"/>
          </p:nvPr>
        </p:nvSpPr>
        <p:spPr>
          <a:xfrm>
            <a:off x="2230015" y="4987266"/>
            <a:ext cx="7893700" cy="304887"/>
          </a:xfrm>
          <a:prstGeom prst="rect">
            <a:avLst/>
          </a:prstGeom>
        </p:spPr>
        <p:txBody>
          <a:bodyPr anchor="ctr">
            <a:normAutofit/>
          </a:bodyPr>
          <a:lstStyle>
            <a:lvl1pPr marL="0" indent="0" algn="l">
              <a:buNone/>
              <a:defRPr sz="1600" baseline="0">
                <a:solidFill>
                  <a:schemeClr val="tx1">
                    <a:lumMod val="65000"/>
                    <a:lumOff val="35000"/>
                  </a:schemeClr>
                </a:solidFill>
              </a:defRPr>
            </a:lvl1pPr>
          </a:lstStyle>
          <a:p>
            <a:pPr lvl="0"/>
            <a:r>
              <a:rPr lang="fr-FR" dirty="0" smtClean="0"/>
              <a:t>Date</a:t>
            </a:r>
            <a:endParaRPr lang="fr-FR" dirty="0"/>
          </a:p>
        </p:txBody>
      </p:sp>
      <p:sp>
        <p:nvSpPr>
          <p:cNvPr id="2" name="Titre 1"/>
          <p:cNvSpPr>
            <a:spLocks noGrp="1"/>
          </p:cNvSpPr>
          <p:nvPr userDrawn="1">
            <p:ph type="ctrTitle" hasCustomPrompt="1"/>
          </p:nvPr>
        </p:nvSpPr>
        <p:spPr>
          <a:xfrm>
            <a:off x="2230017" y="1882370"/>
            <a:ext cx="7893698" cy="1817320"/>
          </a:xfrm>
          <a:solidFill>
            <a:schemeClr val="bg1">
              <a:lumMod val="95000"/>
            </a:schemeClr>
          </a:solidFill>
        </p:spPr>
        <p:txBody>
          <a:bodyPr anchor="ctr">
            <a:normAutofit/>
          </a:bodyPr>
          <a:lstStyle>
            <a:lvl1pPr algn="l">
              <a:defRPr sz="4800" b="1" baseline="0">
                <a:solidFill>
                  <a:schemeClr val="tx1">
                    <a:lumMod val="75000"/>
                    <a:lumOff val="25000"/>
                  </a:schemeClr>
                </a:solidFill>
                <a:latin typeface="Montserrat Black" panose="00000A00000000000000" pitchFamily="2" charset="0"/>
                <a:cs typeface="Arial" panose="020B0604020202020204" pitchFamily="34" charset="0"/>
              </a:defRPr>
            </a:lvl1pPr>
          </a:lstStyle>
          <a:p>
            <a:r>
              <a:rPr lang="fr-FR" dirty="0" smtClean="0"/>
              <a:t>TITRE DE MA PRESENTATION</a:t>
            </a:r>
            <a:endParaRPr lang="fr-FR" dirty="0"/>
          </a:p>
        </p:txBody>
      </p:sp>
      <p:sp>
        <p:nvSpPr>
          <p:cNvPr id="27" name="Rectangle 26"/>
          <p:cNvSpPr/>
          <p:nvPr userDrawn="1"/>
        </p:nvSpPr>
        <p:spPr>
          <a:xfrm>
            <a:off x="2230015" y="3699689"/>
            <a:ext cx="888206" cy="10113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lumMod val="75000"/>
                  <a:lumOff val="25000"/>
                </a:schemeClr>
              </a:solidFill>
            </a:endParaRPr>
          </a:p>
        </p:txBody>
      </p:sp>
      <p:sp>
        <p:nvSpPr>
          <p:cNvPr id="29" name="Rectangle 28"/>
          <p:cNvSpPr/>
          <p:nvPr userDrawn="1"/>
        </p:nvSpPr>
        <p:spPr>
          <a:xfrm>
            <a:off x="0" y="5262918"/>
            <a:ext cx="959005" cy="159508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space réservé du texte 5"/>
          <p:cNvSpPr>
            <a:spLocks noGrp="1"/>
          </p:cNvSpPr>
          <p:nvPr>
            <p:ph type="body" sz="quarter" idx="11" hasCustomPrompt="1"/>
          </p:nvPr>
        </p:nvSpPr>
        <p:spPr>
          <a:xfrm>
            <a:off x="1091821" y="72985"/>
            <a:ext cx="10686197" cy="303679"/>
          </a:xfrm>
          <a:prstGeom prst="rect">
            <a:avLst/>
          </a:prstGeom>
        </p:spPr>
        <p:txBody>
          <a:bodyPr>
            <a:noAutofit/>
          </a:bodyPr>
          <a:lstStyle>
            <a:lvl1pPr algn="r">
              <a:defRPr sz="1400"/>
            </a:lvl1pPr>
          </a:lstStyle>
          <a:p>
            <a:pPr lvl="0"/>
            <a:r>
              <a:rPr lang="fr-FR" dirty="0" smtClean="0"/>
              <a:t>Direction</a:t>
            </a:r>
            <a:endParaRPr lang="fr-FR" dirty="0"/>
          </a:p>
        </p:txBody>
      </p:sp>
      <p:pic>
        <p:nvPicPr>
          <p:cNvPr id="11" name="Image 10" descr="logoterritoiredavenir2.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49553" y="6249277"/>
            <a:ext cx="399093" cy="411317"/>
          </a:xfrm>
          <a:prstGeom prst="rect">
            <a:avLst/>
          </a:prstGeom>
        </p:spPr>
      </p:pic>
      <p:pic>
        <p:nvPicPr>
          <p:cNvPr id="12" name="Image 11"/>
          <p:cNvPicPr>
            <a:picLocks noChangeAspect="1"/>
          </p:cNvPicPr>
          <p:nvPr userDrawn="1"/>
        </p:nvPicPr>
        <p:blipFill rotWithShape="1">
          <a:blip r:embed="rId3" cstate="print">
            <a:extLst>
              <a:ext uri="{28A0092B-C50C-407E-A947-70E740481C1C}">
                <a14:useLocalDpi xmlns:a14="http://schemas.microsoft.com/office/drawing/2010/main" val="0"/>
              </a:ext>
            </a:extLst>
          </a:blip>
          <a:srcRect l="17703" t="29642" r="64881" b="44552"/>
          <a:stretch/>
        </p:blipFill>
        <p:spPr>
          <a:xfrm>
            <a:off x="11265489" y="6231194"/>
            <a:ext cx="426482" cy="446740"/>
          </a:xfrm>
          <a:prstGeom prst="rect">
            <a:avLst/>
          </a:prstGeom>
        </p:spPr>
      </p:pic>
    </p:spTree>
    <p:extLst>
      <p:ext uri="{BB962C8B-B14F-4D97-AF65-F5344CB8AC3E}">
        <p14:creationId xmlns:p14="http://schemas.microsoft.com/office/powerpoint/2010/main" val="191106653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extLst mod="1">
    <p:ext uri="{DCECCB84-F9BA-43D5-87BE-67443E8EF086}">
      <p15:sldGuideLst xmlns:p15="http://schemas.microsoft.com/office/powerpoint/2012/main">
        <p15:guide id="1" orient="horz" pos="70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OMMAIRE">
    <p:spTree>
      <p:nvGrpSpPr>
        <p:cNvPr id="1" name=""/>
        <p:cNvGrpSpPr/>
        <p:nvPr/>
      </p:nvGrpSpPr>
      <p:grpSpPr>
        <a:xfrm>
          <a:off x="0" y="0"/>
          <a:ext cx="0" cy="0"/>
          <a:chOff x="0" y="0"/>
          <a:chExt cx="0" cy="0"/>
        </a:xfrm>
      </p:grpSpPr>
      <p:sp>
        <p:nvSpPr>
          <p:cNvPr id="10" name="Rectangle 9"/>
          <p:cNvSpPr/>
          <p:nvPr userDrawn="1"/>
        </p:nvSpPr>
        <p:spPr>
          <a:xfrm>
            <a:off x="515938" y="0"/>
            <a:ext cx="268019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3"/>
          <p:cNvSpPr>
            <a:spLocks noGrp="1"/>
          </p:cNvSpPr>
          <p:nvPr>
            <p:ph type="body" sz="quarter" idx="13" hasCustomPrompt="1"/>
          </p:nvPr>
        </p:nvSpPr>
        <p:spPr>
          <a:xfrm>
            <a:off x="3716163" y="1779052"/>
            <a:ext cx="7620201" cy="4023689"/>
          </a:xfrm>
          <a:prstGeom prst="rect">
            <a:avLst/>
          </a:prstGeom>
        </p:spPr>
        <p:txBody>
          <a:bodyPr/>
          <a:lstStyle>
            <a:lvl1pPr marL="514350" indent="-514350">
              <a:spcAft>
                <a:spcPts val="600"/>
              </a:spcAft>
              <a:buAutoNum type="arabicPeriod"/>
              <a:defRPr sz="1800" baseline="0">
                <a:solidFill>
                  <a:schemeClr val="tx1">
                    <a:lumMod val="75000"/>
                    <a:lumOff val="25000"/>
                  </a:schemeClr>
                </a:solidFill>
              </a:defRPr>
            </a:lvl1pPr>
          </a:lstStyle>
          <a:p>
            <a:pPr lvl="0"/>
            <a:r>
              <a:rPr lang="fr-FR" dirty="0" smtClean="0"/>
              <a:t>Première partie</a:t>
            </a:r>
          </a:p>
          <a:p>
            <a:pPr lvl="0"/>
            <a:r>
              <a:rPr lang="fr-FR" dirty="0" smtClean="0"/>
              <a:t>Deuxième partie</a:t>
            </a:r>
          </a:p>
          <a:p>
            <a:pPr lvl="0"/>
            <a:r>
              <a:rPr lang="fr-FR" dirty="0" smtClean="0"/>
              <a:t>Troisième partie</a:t>
            </a:r>
          </a:p>
          <a:p>
            <a:pPr lvl="0"/>
            <a:r>
              <a:rPr lang="fr-FR" dirty="0" smtClean="0"/>
              <a:t>Quatrième partie</a:t>
            </a:r>
          </a:p>
          <a:p>
            <a:pPr lvl="0"/>
            <a:endParaRPr lang="fr-FR" dirty="0"/>
          </a:p>
        </p:txBody>
      </p:sp>
      <p:sp>
        <p:nvSpPr>
          <p:cNvPr id="8" name="ZoneTexte 7"/>
          <p:cNvSpPr txBox="1"/>
          <p:nvPr userDrawn="1"/>
        </p:nvSpPr>
        <p:spPr>
          <a:xfrm>
            <a:off x="1020752" y="1779052"/>
            <a:ext cx="1773925" cy="2123658"/>
          </a:xfrm>
          <a:prstGeom prst="rect">
            <a:avLst/>
          </a:prstGeom>
          <a:solidFill>
            <a:schemeClr val="bg1">
              <a:lumMod val="95000"/>
            </a:schemeClr>
          </a:solidFill>
          <a:ln>
            <a:noFill/>
          </a:ln>
        </p:spPr>
        <p:txBody>
          <a:bodyPr wrap="square" rtlCol="0">
            <a:spAutoFit/>
          </a:bodyPr>
          <a:lstStyle/>
          <a:p>
            <a:pPr algn="l"/>
            <a:r>
              <a:rPr lang="fr-FR" sz="4400" b="1" baseline="0" dirty="0" smtClean="0">
                <a:solidFill>
                  <a:schemeClr val="tx1">
                    <a:lumMod val="75000"/>
                    <a:lumOff val="25000"/>
                  </a:schemeClr>
                </a:solidFill>
                <a:latin typeface="Arial Black" panose="020B0A04020102020204" pitchFamily="34" charset="0"/>
                <a:cs typeface="Arial" panose="020B0604020202020204" pitchFamily="34" charset="0"/>
              </a:rPr>
              <a:t>SOMMAIRE</a:t>
            </a:r>
          </a:p>
        </p:txBody>
      </p:sp>
      <p:sp>
        <p:nvSpPr>
          <p:cNvPr id="11" name="Rectangle 10"/>
          <p:cNvSpPr/>
          <p:nvPr userDrawn="1"/>
        </p:nvSpPr>
        <p:spPr>
          <a:xfrm>
            <a:off x="1157487" y="4163981"/>
            <a:ext cx="888206" cy="101133"/>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p:cNvSpPr/>
          <p:nvPr userDrawn="1"/>
        </p:nvSpPr>
        <p:spPr>
          <a:xfrm>
            <a:off x="0" y="5262918"/>
            <a:ext cx="959005" cy="159508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29128606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ERCALAIR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idx="1" hasCustomPrompt="1"/>
          </p:nvPr>
        </p:nvSpPr>
        <p:spPr>
          <a:xfrm>
            <a:off x="695325" y="1388669"/>
            <a:ext cx="10980738" cy="4848620"/>
          </a:xfrm>
          <a:prstGeom prst="rect">
            <a:avLst/>
          </a:prstGeom>
        </p:spPr>
        <p:txBody>
          <a:bodyPr/>
          <a:lstStyle>
            <a:lvl1pPr marL="216000" indent="-216000">
              <a:lnSpc>
                <a:spcPct val="100000"/>
              </a:lnSpc>
              <a:spcBef>
                <a:spcPts val="600"/>
              </a:spcBef>
              <a:spcAft>
                <a:spcPts val="0"/>
              </a:spcAft>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spcAft>
                <a:spcPts val="1200"/>
              </a:spcAft>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927000" indent="0">
              <a:lnSpc>
                <a:spcPct val="100000"/>
              </a:lnSpc>
              <a:spcBef>
                <a:spcPts val="600"/>
              </a:spcBef>
              <a:spcAft>
                <a:spcPts val="1200"/>
              </a:spcAft>
              <a:buClr>
                <a:schemeClr val="accent4">
                  <a:lumMod val="75000"/>
                </a:schemeClr>
              </a:buClr>
              <a:buFont typeface="Wingdings" panose="05000000000000000000" pitchFamily="2" charset="2"/>
              <a:buNone/>
              <a:defRPr sz="1200">
                <a:solidFill>
                  <a:schemeClr val="tx1">
                    <a:lumMod val="75000"/>
                    <a:lumOff val="25000"/>
                  </a:schemeClr>
                </a:solidFill>
              </a:defRPr>
            </a:lvl3pPr>
            <a:lvl4pPr marL="1657350" indent="-216000">
              <a:lnSpc>
                <a:spcPct val="100000"/>
              </a:lnSpc>
              <a:spcBef>
                <a:spcPts val="600"/>
              </a:spcBef>
              <a:spcAft>
                <a:spcPts val="1200"/>
              </a:spcAft>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spcAft>
                <a:spcPts val="1200"/>
              </a:spcAft>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smtClean="0"/>
              <a:t>Première idée</a:t>
            </a:r>
          </a:p>
          <a:p>
            <a:pPr lvl="0"/>
            <a:r>
              <a:rPr lang="fr-FR" dirty="0" smtClean="0"/>
              <a:t>Deuxième idée </a:t>
            </a:r>
          </a:p>
          <a:p>
            <a:pPr lvl="0"/>
            <a:r>
              <a:rPr lang="fr-FR" dirty="0" smtClean="0"/>
              <a:t>Troisième idée </a:t>
            </a:r>
          </a:p>
          <a:p>
            <a:pPr lvl="0"/>
            <a:r>
              <a:rPr lang="fr-FR" dirty="0" smtClean="0"/>
              <a:t>Quatrième idée </a:t>
            </a:r>
          </a:p>
        </p:txBody>
      </p:sp>
      <p:sp>
        <p:nvSpPr>
          <p:cNvPr id="5" name="Espace réservé du texte 4"/>
          <p:cNvSpPr>
            <a:spLocks noGrp="1"/>
          </p:cNvSpPr>
          <p:nvPr>
            <p:ph type="body" sz="quarter" idx="12" hasCustomPrompt="1"/>
          </p:nvPr>
        </p:nvSpPr>
        <p:spPr>
          <a:xfrm>
            <a:off x="695325" y="464148"/>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smtClean="0"/>
              <a:t>Titre de la partie</a:t>
            </a:r>
          </a:p>
        </p:txBody>
      </p:sp>
      <p:sp>
        <p:nvSpPr>
          <p:cNvPr id="6" name="Rectangle 5"/>
          <p:cNvSpPr/>
          <p:nvPr userDrawn="1"/>
        </p:nvSpPr>
        <p:spPr>
          <a:xfrm>
            <a:off x="695325" y="1113809"/>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618943883"/>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contenu 2"/>
          <p:cNvSpPr>
            <a:spLocks noGrp="1"/>
          </p:cNvSpPr>
          <p:nvPr>
            <p:ph idx="17" hasCustomPrompt="1"/>
          </p:nvPr>
        </p:nvSpPr>
        <p:spPr>
          <a:xfrm>
            <a:off x="695325" y="1388669"/>
            <a:ext cx="10980738" cy="4860000"/>
          </a:xfrm>
          <a:prstGeom prst="rect">
            <a:avLst/>
          </a:prstGeom>
        </p:spPr>
        <p:txBody>
          <a:bodyPr/>
          <a:lstStyle>
            <a:lvl1pPr marL="216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smtClean="0"/>
              <a:t>Modifier le texte</a:t>
            </a:r>
          </a:p>
          <a:p>
            <a:pPr lvl="1"/>
            <a:r>
              <a:rPr lang="fr-FR" dirty="0" smtClean="0"/>
              <a:t>Deuxième niveau </a:t>
            </a:r>
          </a:p>
          <a:p>
            <a:pPr lvl="2"/>
            <a:r>
              <a:rPr lang="fr-FR" dirty="0" smtClean="0"/>
              <a:t>Troisième niveau </a:t>
            </a:r>
          </a:p>
          <a:p>
            <a:pPr lvl="3"/>
            <a:r>
              <a:rPr lang="fr-FR" dirty="0" smtClean="0"/>
              <a:t>Quatrième niveau </a:t>
            </a:r>
          </a:p>
          <a:p>
            <a:pPr lvl="4"/>
            <a:r>
              <a:rPr lang="fr-FR" dirty="0" smtClean="0"/>
              <a:t>Cinquième niveau </a:t>
            </a:r>
          </a:p>
          <a:p>
            <a:pPr lvl="2"/>
            <a:endParaRPr lang="fr-FR" dirty="0"/>
          </a:p>
        </p:txBody>
      </p:sp>
      <p:sp>
        <p:nvSpPr>
          <p:cNvPr id="5" name="Espace réservé du texte 4"/>
          <p:cNvSpPr>
            <a:spLocks noGrp="1"/>
          </p:cNvSpPr>
          <p:nvPr>
            <p:ph type="body" sz="quarter" idx="12" hasCustomPrompt="1"/>
          </p:nvPr>
        </p:nvSpPr>
        <p:spPr>
          <a:xfrm>
            <a:off x="695325" y="464147"/>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smtClean="0"/>
              <a:t>Titre de la slide</a:t>
            </a:r>
          </a:p>
        </p:txBody>
      </p:sp>
      <p:sp>
        <p:nvSpPr>
          <p:cNvPr id="15" name="Espace réservé du texte 2"/>
          <p:cNvSpPr>
            <a:spLocks noGrp="1"/>
          </p:cNvSpPr>
          <p:nvPr>
            <p:ph type="body" sz="quarter" idx="14" hasCustomPrompt="1"/>
          </p:nvPr>
        </p:nvSpPr>
        <p:spPr>
          <a:xfrm>
            <a:off x="4376057" y="137054"/>
            <a:ext cx="7300006" cy="231246"/>
          </a:xfrm>
          <a:prstGeom prst="rect">
            <a:avLst/>
          </a:prstGeom>
        </p:spPr>
        <p:txBody>
          <a:bodyPr vert="horz" lIns="91440" tIns="45720" rIns="91440" bIns="45720" rtlCol="0" anchor="ctr">
            <a:noAutofit/>
          </a:bodyPr>
          <a:lstStyle>
            <a:lvl1pPr algn="r">
              <a:defRPr lang="fr-FR" sz="1200" b="1" dirty="0">
                <a:solidFill>
                  <a:schemeClr val="bg1">
                    <a:lumMod val="50000"/>
                  </a:schemeClr>
                </a:solidFill>
                <a:latin typeface="Arial Black" panose="020B0A04020102020204" pitchFamily="34" charset="0"/>
              </a:defRPr>
            </a:lvl1pPr>
          </a:lstStyle>
          <a:p>
            <a:pPr lvl="0" algn="r">
              <a:lnSpc>
                <a:spcPct val="90000"/>
              </a:lnSpc>
              <a:spcBef>
                <a:spcPts val="1000"/>
              </a:spcBef>
              <a:buClr>
                <a:schemeClr val="accent1"/>
              </a:buClr>
            </a:pPr>
            <a:r>
              <a:rPr lang="fr-FR" dirty="0" smtClean="0"/>
              <a:t>Titre de la slide</a:t>
            </a:r>
            <a:endParaRPr lang="fr-FR" dirty="0"/>
          </a:p>
        </p:txBody>
      </p:sp>
      <p:sp>
        <p:nvSpPr>
          <p:cNvPr id="7" name="Rectangle 6"/>
          <p:cNvSpPr/>
          <p:nvPr userDrawn="1"/>
        </p:nvSpPr>
        <p:spPr>
          <a:xfrm>
            <a:off x="695325"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du texte 9"/>
          <p:cNvSpPr>
            <a:spLocks noGrp="1"/>
          </p:cNvSpPr>
          <p:nvPr>
            <p:ph type="body" sz="quarter" idx="16" hasCustomPrompt="1"/>
          </p:nvPr>
        </p:nvSpPr>
        <p:spPr>
          <a:xfrm>
            <a:off x="334912"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smtClean="0"/>
              <a:t>N</a:t>
            </a:r>
            <a:endParaRPr lang="fr-FR" dirty="0"/>
          </a:p>
        </p:txBody>
      </p:sp>
    </p:spTree>
    <p:extLst>
      <p:ext uri="{BB962C8B-B14F-4D97-AF65-F5344CB8AC3E}">
        <p14:creationId xmlns:p14="http://schemas.microsoft.com/office/powerpoint/2010/main" val="1756913260"/>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EXTE + IMAGE">
    <p:bg>
      <p:bgPr>
        <a:solidFill>
          <a:schemeClr val="bg1"/>
        </a:solidFill>
        <a:effectLst/>
      </p:bgPr>
    </p:bg>
    <p:spTree>
      <p:nvGrpSpPr>
        <p:cNvPr id="1" name=""/>
        <p:cNvGrpSpPr/>
        <p:nvPr/>
      </p:nvGrpSpPr>
      <p:grpSpPr>
        <a:xfrm>
          <a:off x="0" y="0"/>
          <a:ext cx="0" cy="0"/>
          <a:chOff x="0" y="0"/>
          <a:chExt cx="0" cy="0"/>
        </a:xfrm>
      </p:grpSpPr>
      <p:sp>
        <p:nvSpPr>
          <p:cNvPr id="18" name="Espace réservé pour une image  17"/>
          <p:cNvSpPr>
            <a:spLocks noGrp="1"/>
          </p:cNvSpPr>
          <p:nvPr>
            <p:ph type="pic" sz="quarter" idx="13" hasCustomPrompt="1"/>
          </p:nvPr>
        </p:nvSpPr>
        <p:spPr>
          <a:xfrm>
            <a:off x="0" y="0"/>
            <a:ext cx="4846100" cy="6858000"/>
          </a:xfrm>
          <a:prstGeom prst="rect">
            <a:avLst/>
          </a:prstGeom>
        </p:spPr>
        <p:txBody>
          <a:bodyPr anchor="ctr"/>
          <a:lstStyle>
            <a:lvl1pPr marL="0" indent="0" algn="ctr">
              <a:buNone/>
              <a:defRPr sz="1600" baseline="0"/>
            </a:lvl1pPr>
          </a:lstStyle>
          <a:p>
            <a:r>
              <a:rPr lang="fr-FR" dirty="0" smtClean="0"/>
              <a:t>Insérez ici une image</a:t>
            </a:r>
          </a:p>
          <a:p>
            <a:endParaRPr lang="fr-FR" dirty="0" smtClean="0"/>
          </a:p>
          <a:p>
            <a:endParaRPr lang="fr-FR" dirty="0" smtClean="0"/>
          </a:p>
          <a:p>
            <a:endParaRPr lang="fr-FR" dirty="0"/>
          </a:p>
        </p:txBody>
      </p:sp>
      <p:sp>
        <p:nvSpPr>
          <p:cNvPr id="11" name="Espace réservé du contenu 2"/>
          <p:cNvSpPr>
            <a:spLocks noGrp="1"/>
          </p:cNvSpPr>
          <p:nvPr>
            <p:ph idx="1" hasCustomPrompt="1"/>
          </p:nvPr>
        </p:nvSpPr>
        <p:spPr>
          <a:xfrm>
            <a:off x="5568287" y="1388669"/>
            <a:ext cx="6107776" cy="4860000"/>
          </a:xfrm>
          <a:prstGeom prst="rect">
            <a:avLst/>
          </a:prstGeom>
        </p:spPr>
        <p:txBody>
          <a:bodyPr/>
          <a:lstStyle>
            <a:lvl1pPr marL="144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smtClean="0"/>
              <a:t>Modifier le texte</a:t>
            </a:r>
          </a:p>
          <a:p>
            <a:pPr lvl="1"/>
            <a:r>
              <a:rPr lang="fr-FR" dirty="0" smtClean="0"/>
              <a:t>Deuxième niveau </a:t>
            </a:r>
          </a:p>
          <a:p>
            <a:pPr lvl="2"/>
            <a:r>
              <a:rPr lang="fr-FR" dirty="0" smtClean="0"/>
              <a:t>Troisième niveau </a:t>
            </a:r>
          </a:p>
          <a:p>
            <a:pPr lvl="3"/>
            <a:r>
              <a:rPr lang="fr-FR" dirty="0" smtClean="0"/>
              <a:t>Quatrième niveau </a:t>
            </a:r>
          </a:p>
          <a:p>
            <a:pPr lvl="4"/>
            <a:r>
              <a:rPr lang="fr-FR" dirty="0" smtClean="0"/>
              <a:t>Cinquième niveau </a:t>
            </a:r>
          </a:p>
          <a:p>
            <a:pPr lvl="2"/>
            <a:endParaRPr lang="fr-FR" dirty="0"/>
          </a:p>
        </p:txBody>
      </p:sp>
      <p:sp>
        <p:nvSpPr>
          <p:cNvPr id="8"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sp>
        <p:nvSpPr>
          <p:cNvPr id="13" name="Espace réservé du texte 4"/>
          <p:cNvSpPr>
            <a:spLocks noGrp="1"/>
          </p:cNvSpPr>
          <p:nvPr>
            <p:ph type="body" sz="quarter" idx="12" hasCustomPrompt="1"/>
          </p:nvPr>
        </p:nvSpPr>
        <p:spPr>
          <a:xfrm>
            <a:off x="5568287" y="464148"/>
            <a:ext cx="6107776" cy="719999"/>
          </a:xfrm>
          <a:prstGeom prst="rect">
            <a:avLst/>
          </a:prstGeom>
        </p:spPr>
        <p:txBody>
          <a:bodyPr anchor="ctr">
            <a:normAutofit/>
          </a:bodyPr>
          <a:lstStyle>
            <a:lvl1pPr>
              <a:spcBef>
                <a:spcPts val="0"/>
              </a:spcBef>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smtClean="0"/>
              <a:t>Titre de la slide</a:t>
            </a:r>
            <a:endParaRPr lang="fr-FR" dirty="0"/>
          </a:p>
        </p:txBody>
      </p:sp>
      <p:sp>
        <p:nvSpPr>
          <p:cNvPr id="16" name="Rectangle 15"/>
          <p:cNvSpPr/>
          <p:nvPr userDrawn="1"/>
        </p:nvSpPr>
        <p:spPr>
          <a:xfrm>
            <a:off x="5568287"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space réservé du texte 9"/>
          <p:cNvSpPr>
            <a:spLocks noGrp="1"/>
          </p:cNvSpPr>
          <p:nvPr>
            <p:ph type="body" sz="quarter" idx="16" hasCustomPrompt="1"/>
          </p:nvPr>
        </p:nvSpPr>
        <p:spPr>
          <a:xfrm>
            <a:off x="5207874"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smtClean="0"/>
              <a:t>N</a:t>
            </a:r>
            <a:endParaRPr lang="fr-FR" dirty="0"/>
          </a:p>
        </p:txBody>
      </p:sp>
      <p:sp>
        <p:nvSpPr>
          <p:cNvPr id="12" name="Espace réservé du texte 2"/>
          <p:cNvSpPr>
            <a:spLocks noGrp="1"/>
          </p:cNvSpPr>
          <p:nvPr>
            <p:ph type="body" sz="quarter" idx="14" hasCustomPrompt="1"/>
          </p:nvPr>
        </p:nvSpPr>
        <p:spPr>
          <a:xfrm>
            <a:off x="5568287" y="137054"/>
            <a:ext cx="6107776" cy="231246"/>
          </a:xfrm>
          <a:prstGeom prst="rect">
            <a:avLst/>
          </a:prstGeom>
        </p:spPr>
        <p:txBody>
          <a:bodyPr anchor="ctr">
            <a:noAutofit/>
          </a:bodyPr>
          <a:lstStyle>
            <a:lvl1pPr algn="r">
              <a:defRPr sz="1200" b="1">
                <a:solidFill>
                  <a:schemeClr val="bg1">
                    <a:lumMod val="50000"/>
                  </a:schemeClr>
                </a:solidFill>
                <a:latin typeface="Arial Black" panose="020B0A04020102020204" pitchFamily="34" charset="0"/>
              </a:defRPr>
            </a:lvl1pPr>
          </a:lstStyle>
          <a:p>
            <a:pPr lvl="0"/>
            <a:r>
              <a:rPr lang="fr-FR" dirty="0" smtClean="0"/>
              <a:t>Titre de la slide</a:t>
            </a:r>
            <a:endParaRPr lang="fr-FR" dirty="0"/>
          </a:p>
        </p:txBody>
      </p:sp>
    </p:spTree>
    <p:extLst>
      <p:ext uri="{BB962C8B-B14F-4D97-AF65-F5344CB8AC3E}">
        <p14:creationId xmlns:p14="http://schemas.microsoft.com/office/powerpoint/2010/main" val="887735331"/>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3906" userDrawn="1">
          <p15:clr>
            <a:srgbClr val="FBAE40"/>
          </p15:clr>
        </p15:guide>
        <p15:guide id="2" pos="7378"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NEUTRE">
    <p:bg>
      <p:bgPr>
        <a:solidFill>
          <a:schemeClr val="bg1">
            <a:lumMod val="95000"/>
          </a:schemeClr>
        </a:solidFill>
        <a:effectLst/>
      </p:bgPr>
    </p:bg>
    <p:spTree>
      <p:nvGrpSpPr>
        <p:cNvPr id="1" name=""/>
        <p:cNvGrpSpPr/>
        <p:nvPr/>
      </p:nvGrpSpPr>
      <p:grpSpPr>
        <a:xfrm>
          <a:off x="0" y="0"/>
          <a:ext cx="0" cy="0"/>
          <a:chOff x="0" y="0"/>
          <a:chExt cx="0" cy="0"/>
        </a:xfrm>
      </p:grpSpPr>
      <p:sp>
        <p:nvSpPr>
          <p:cNvPr id="7" name="Rectangle 6"/>
          <p:cNvSpPr/>
          <p:nvPr userDrawn="1"/>
        </p:nvSpPr>
        <p:spPr>
          <a:xfrm>
            <a:off x="1" y="434480"/>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2"/>
          <p:cNvSpPr>
            <a:spLocks noGrp="1"/>
          </p:cNvSpPr>
          <p:nvPr>
            <p:ph type="body" sz="quarter" idx="14" hasCustomPrompt="1"/>
          </p:nvPr>
        </p:nvSpPr>
        <p:spPr>
          <a:xfrm>
            <a:off x="4376057" y="137054"/>
            <a:ext cx="7300006" cy="231246"/>
          </a:xfrm>
          <a:prstGeom prst="rect">
            <a:avLst/>
          </a:prstGeom>
        </p:spPr>
        <p:txBody>
          <a:bodyPr>
            <a:noAutofit/>
          </a:bodyPr>
          <a:lstStyle>
            <a:lvl1pPr algn="r">
              <a:defRPr sz="1200" b="1">
                <a:solidFill>
                  <a:schemeClr val="bg1">
                    <a:lumMod val="50000"/>
                  </a:schemeClr>
                </a:solidFill>
                <a:latin typeface="Arial Black" panose="020B0A04020102020204" pitchFamily="34" charset="0"/>
              </a:defRPr>
            </a:lvl1pPr>
          </a:lstStyle>
          <a:p>
            <a:pPr lvl="0"/>
            <a:r>
              <a:rPr lang="fr-FR" dirty="0" smtClean="0"/>
              <a:t>Titre de la slide</a:t>
            </a:r>
            <a:endParaRPr lang="fr-FR" dirty="0"/>
          </a:p>
        </p:txBody>
      </p:sp>
    </p:spTree>
    <p:extLst>
      <p:ext uri="{BB962C8B-B14F-4D97-AF65-F5344CB8AC3E}">
        <p14:creationId xmlns:p14="http://schemas.microsoft.com/office/powerpoint/2010/main" val="4083465071"/>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4" orient="horz" pos="232">
          <p15:clr>
            <a:srgbClr val="FBAE40"/>
          </p15:clr>
        </p15:guide>
        <p15:guide id="5" orient="horz" pos="845">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4893298"/>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96173" y="365126"/>
            <a:ext cx="10979890" cy="600550"/>
          </a:xfrm>
          <a:prstGeom prst="rect">
            <a:avLst/>
          </a:prstGeom>
        </p:spPr>
        <p:txBody>
          <a:bodyPr vert="horz" lIns="91440" tIns="45720" rIns="91440" bIns="45720" rtlCol="0" anchor="ctr">
            <a:normAutofit/>
          </a:bodyPr>
          <a:lstStyle/>
          <a:p>
            <a:r>
              <a:rPr lang="fr-FR" dirty="0" smtClean="0"/>
              <a:t>Modifiez le style du titre</a:t>
            </a:r>
            <a:endParaRPr lang="fr-FR" dirty="0"/>
          </a:p>
        </p:txBody>
      </p:sp>
      <p:sp>
        <p:nvSpPr>
          <p:cNvPr id="11"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pic>
        <p:nvPicPr>
          <p:cNvPr id="6" name="Image 5" descr="logoterritoiredavenir2.png"/>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481988" y="6524819"/>
            <a:ext cx="214185" cy="234179"/>
          </a:xfrm>
          <a:prstGeom prst="rect">
            <a:avLst/>
          </a:prstGeom>
        </p:spPr>
      </p:pic>
      <p:pic>
        <p:nvPicPr>
          <p:cNvPr id="7" name="Image 6"/>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780210" y="6467475"/>
            <a:ext cx="1153004" cy="378932"/>
          </a:xfrm>
          <a:prstGeom prst="rect">
            <a:avLst/>
          </a:prstGeom>
        </p:spPr>
      </p:pic>
    </p:spTree>
    <p:extLst>
      <p:ext uri="{BB962C8B-B14F-4D97-AF65-F5344CB8AC3E}">
        <p14:creationId xmlns:p14="http://schemas.microsoft.com/office/powerpoint/2010/main" val="4183690594"/>
      </p:ext>
    </p:extLst>
  </p:cSld>
  <p:clrMap bg1="lt1" tx1="dk1" bg2="lt2" tx2="dk2" accent1="accent1" accent2="accent2" accent3="accent3" accent4="accent4" accent5="accent5" accent6="accent6" hlink="hlink" folHlink="folHlink"/>
  <p:sldLayoutIdLst>
    <p:sldLayoutId id="2147483677" r:id="rId1"/>
    <p:sldLayoutId id="2147483676" r:id="rId2"/>
    <p:sldLayoutId id="2147483682" r:id="rId3"/>
    <p:sldLayoutId id="2147483683" r:id="rId4"/>
    <p:sldLayoutId id="2147483656" r:id="rId5"/>
    <p:sldLayoutId id="2147483675" r:id="rId6"/>
    <p:sldLayoutId id="2147483681" r:id="rId7"/>
  </p:sldLayoutIdLst>
  <p:timing>
    <p:tnLst>
      <p:par>
        <p:cTn id="1" dur="indefinite" restart="never" nodeType="tmRoot"/>
      </p:par>
    </p:tnLst>
  </p:timing>
  <p:txStyles>
    <p:title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p:titleStyle>
    <p:body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7355" userDrawn="1">
          <p15:clr>
            <a:srgbClr val="F26B43"/>
          </p15:clr>
        </p15:guide>
        <p15:guide id="2" pos="325" userDrawn="1">
          <p15:clr>
            <a:srgbClr val="F26B43"/>
          </p15:clr>
        </p15:guide>
        <p15:guide id="3" pos="438" userDrawn="1">
          <p15:clr>
            <a:srgbClr val="F26B43"/>
          </p15:clr>
        </p15:guide>
        <p15:guide id="4" pos="506" userDrawn="1">
          <p15:clr>
            <a:srgbClr val="F26B43"/>
          </p15:clr>
        </p15:guide>
        <p15:guide id="5" orient="horz" pos="935" userDrawn="1">
          <p15:clr>
            <a:srgbClr val="F26B43"/>
          </p15:clr>
        </p15:guide>
        <p15:guide id="6" orient="horz" pos="3929" userDrawn="1">
          <p15:clr>
            <a:srgbClr val="F26B43"/>
          </p15:clr>
        </p15:guide>
        <p15:guide id="7" orient="horz" pos="411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www.lafinancepourtous.com/2020/05/28/inclusion-bancaire-creation-d-une-cellule-d-alerte-la-banque-de-france/" TargetMode="Externa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Layout" Target="../slideLayouts/slideLayout3.xml"/><Relationship Id="rId6" Type="http://schemas.openxmlformats.org/officeDocument/2006/relationships/image" Target="../media/image10.png"/><Relationship Id="rId5" Type="http://schemas.openxmlformats.org/officeDocument/2006/relationships/image" Target="../media/image4.pn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2.png"/><Relationship Id="rId1" Type="http://schemas.openxmlformats.org/officeDocument/2006/relationships/slideLayout" Target="../slideLayouts/slideLayout3.xml"/><Relationship Id="rId5" Type="http://schemas.openxmlformats.org/officeDocument/2006/relationships/image" Target="../media/image11.pn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4.png"/><Relationship Id="rId1" Type="http://schemas.openxmlformats.org/officeDocument/2006/relationships/slideLayout" Target="../slideLayouts/slideLayout4.xm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hyperlink" Target="http://commerciaux.celca.caisse-epargne.fr/download/242/documents-clients/23071/depliant_experts-direct-ref-fiducial-134631.pdf" TargetMode="External"/><Relationship Id="rId2" Type="http://schemas.openxmlformats.org/officeDocument/2006/relationships/image" Target="../media/image15.jpeg"/><Relationship Id="rId1" Type="http://schemas.openxmlformats.org/officeDocument/2006/relationships/slideLayout" Target="../slideLayouts/slideLayout4.xml"/><Relationship Id="rId5" Type="http://schemas.openxmlformats.org/officeDocument/2006/relationships/hyperlink" Target="http://commerciaux.celca.caisse-epargne.fr/download/242/documents-clients/11046/fiche-produit-ocf-cegee.pdf" TargetMode="Externa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6.tmp"/><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7.tmp"/><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9.tmp"/><Relationship Id="rId7" Type="http://schemas.openxmlformats.org/officeDocument/2006/relationships/image" Target="../media/image4.png"/><Relationship Id="rId2" Type="http://schemas.openxmlformats.org/officeDocument/2006/relationships/image" Target="../media/image18.tmp"/><Relationship Id="rId1" Type="http://schemas.openxmlformats.org/officeDocument/2006/relationships/slideLayout" Target="../slideLayouts/slideLayout4.xml"/><Relationship Id="rId6" Type="http://schemas.openxmlformats.org/officeDocument/2006/relationships/image" Target="../media/image22.tmp"/><Relationship Id="rId5" Type="http://schemas.openxmlformats.org/officeDocument/2006/relationships/image" Target="../media/image21.tmp"/><Relationship Id="rId4" Type="http://schemas.openxmlformats.org/officeDocument/2006/relationships/image" Target="../media/image20.tmp"/></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3.tmp"/><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4.tmp"/><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5.tmp"/><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6.tmp"/><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7.tmp"/><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8.tmp"/><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9.tmp"/><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0.tmp"/><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1.tmp"/><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32.tmp"/><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4.jpe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4.png"/><Relationship Id="rId7" Type="http://schemas.openxmlformats.org/officeDocument/2006/relationships/hyperlink" Target="http://service-cegee-sps/sites/refdoc/mydocs/SitePages/Choisissez%20un%20domaine.aspx" TargetMode="External"/><Relationship Id="rId2" Type="http://schemas.openxmlformats.org/officeDocument/2006/relationships/image" Target="../media/image35.png"/><Relationship Id="rId1" Type="http://schemas.openxmlformats.org/officeDocument/2006/relationships/slideLayout" Target="../slideLayouts/slideLayout4.xml"/><Relationship Id="rId6" Type="http://schemas.openxmlformats.org/officeDocument/2006/relationships/hyperlink" Target="http://commerciaux.celca.caisse-epargne.fr/particuliers/clientele-fragile-experts-direct/documents-clients/" TargetMode="External"/><Relationship Id="rId5" Type="http://schemas.openxmlformats.org/officeDocument/2006/relationships/hyperlink" Target="mailto:experts.direct@cegee.caisse-epargne.fr" TargetMode="External"/><Relationship Id="rId4" Type="http://schemas.openxmlformats.org/officeDocument/2006/relationships/hyperlink" Target="mailto:cegee-b-ag-experts-direct-ocf@cegee.caisse-epargne.fr" TargetMode="External"/><Relationship Id="rId9" Type="http://schemas.openxmlformats.org/officeDocument/2006/relationships/image" Target="../media/image37.png"/></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8.tmp"/><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ihmgestimp-pro.sigce.caisse-epargne.fr:8853/GestionImprimes/frmFusionImprime.aspx?id_doc=2338" TargetMode="External"/><Relationship Id="rId2" Type="http://schemas.openxmlformats.org/officeDocument/2006/relationships/hyperlink" Target="http://service-cegee-sps/sites/refdoc/mydocs/_layouts/15/WopiFrame.aspx?sourcedoc=/sites/refdoc/mydocs/Documents%20partages/PR-A-0471.pdf&amp;action=default&amp;DefaultItemOpen=1" TargetMode="External"/><Relationship Id="rId1" Type="http://schemas.openxmlformats.org/officeDocument/2006/relationships/slideLayout" Target="../slideLayouts/slideLayout4.xml"/><Relationship Id="rId6" Type="http://schemas.openxmlformats.org/officeDocument/2006/relationships/image" Target="../media/image15.jpeg"/><Relationship Id="rId5" Type="http://schemas.openxmlformats.org/officeDocument/2006/relationships/image" Target="../media/image4.png"/><Relationship Id="rId4" Type="http://schemas.openxmlformats.org/officeDocument/2006/relationships/hyperlink" Target="http://ihmgestimp-pro.sigce.caisse-epargne.fr:8853/GestionImprimes/frmFusionImprime.aspx?id_doc=2340" TargetMode="Externa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p:cNvSpPr>
            <a:spLocks noGrp="1"/>
          </p:cNvSpPr>
          <p:nvPr>
            <p:ph type="subTitle" idx="1"/>
          </p:nvPr>
        </p:nvSpPr>
        <p:spPr/>
        <p:txBody>
          <a:bodyPr/>
          <a:lstStyle/>
          <a:p>
            <a:r>
              <a:rPr lang="fr-FR" dirty="0"/>
              <a:t>Heure du </a:t>
            </a:r>
            <a:r>
              <a:rPr lang="fr-FR" dirty="0" smtClean="0"/>
              <a:t>jeudi</a:t>
            </a:r>
            <a:endParaRPr lang="fr-FR" dirty="0"/>
          </a:p>
        </p:txBody>
      </p:sp>
      <p:sp>
        <p:nvSpPr>
          <p:cNvPr id="3" name="Espace réservé du texte 2"/>
          <p:cNvSpPr>
            <a:spLocks noGrp="1"/>
          </p:cNvSpPr>
          <p:nvPr>
            <p:ph type="body" sz="quarter" idx="10"/>
          </p:nvPr>
        </p:nvSpPr>
        <p:spPr/>
        <p:txBody>
          <a:bodyPr>
            <a:normAutofit fontScale="92500" lnSpcReduction="10000"/>
          </a:bodyPr>
          <a:lstStyle/>
          <a:p>
            <a:r>
              <a:rPr lang="fr-FR" dirty="0"/>
              <a:t>18 novembre </a:t>
            </a:r>
            <a:r>
              <a:rPr lang="fr-FR" dirty="0" smtClean="0"/>
              <a:t>2021</a:t>
            </a:r>
            <a:endParaRPr lang="fr-FR" dirty="0"/>
          </a:p>
        </p:txBody>
      </p:sp>
      <p:sp>
        <p:nvSpPr>
          <p:cNvPr id="4" name="Titre 3"/>
          <p:cNvSpPr>
            <a:spLocks noGrp="1"/>
          </p:cNvSpPr>
          <p:nvPr>
            <p:ph type="ctrTitle"/>
          </p:nvPr>
        </p:nvSpPr>
        <p:spPr/>
        <p:txBody>
          <a:bodyPr/>
          <a:lstStyle/>
          <a:p>
            <a:r>
              <a:rPr lang="fr-FR" dirty="0"/>
              <a:t>Clientèle en situation de fragilité financière</a:t>
            </a:r>
          </a:p>
        </p:txBody>
      </p:sp>
      <p:sp>
        <p:nvSpPr>
          <p:cNvPr id="5" name="Espace réservé du texte 4"/>
          <p:cNvSpPr>
            <a:spLocks noGrp="1"/>
          </p:cNvSpPr>
          <p:nvPr>
            <p:ph type="body" sz="quarter" idx="11"/>
          </p:nvPr>
        </p:nvSpPr>
        <p:spPr/>
        <p:txBody>
          <a:bodyPr/>
          <a:lstStyle/>
          <a:p>
            <a:endParaRPr lang="fr-FR" dirty="0"/>
          </a:p>
        </p:txBody>
      </p:sp>
    </p:spTree>
    <p:extLst>
      <p:ext uri="{BB962C8B-B14F-4D97-AF65-F5344CB8AC3E}">
        <p14:creationId xmlns:p14="http://schemas.microsoft.com/office/powerpoint/2010/main" val="10073992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3"/>
          </p:nvPr>
        </p:nvSpPr>
        <p:spPr/>
        <p:txBody>
          <a:bodyPr/>
          <a:lstStyle/>
          <a:p>
            <a:r>
              <a:rPr lang="fr-FR" b="1" dirty="0" smtClean="0"/>
              <a:t>Contexte</a:t>
            </a:r>
          </a:p>
          <a:p>
            <a:endParaRPr lang="fr-FR" dirty="0" smtClean="0"/>
          </a:p>
          <a:p>
            <a:r>
              <a:rPr lang="fr-FR" dirty="0" smtClean="0">
                <a:latin typeface="Arial" panose="020B0604020202020204" pitchFamily="34" charset="0"/>
                <a:cs typeface="Arial" panose="020B0604020202020204" pitchFamily="34" charset="0"/>
              </a:rPr>
              <a:t>L’identification de la </a:t>
            </a:r>
            <a:r>
              <a:rPr lang="fr-FR" dirty="0">
                <a:latin typeface="Arial" panose="020B0604020202020204" pitchFamily="34" charset="0"/>
                <a:cs typeface="Arial" panose="020B0604020202020204" pitchFamily="34" charset="0"/>
              </a:rPr>
              <a:t>clientèle </a:t>
            </a:r>
            <a:r>
              <a:rPr lang="fr-FR" dirty="0" smtClean="0">
                <a:latin typeface="Arial" panose="020B0604020202020204" pitchFamily="34" charset="0"/>
                <a:cs typeface="Arial" panose="020B0604020202020204" pitchFamily="34" charset="0"/>
              </a:rPr>
              <a:t>fragile </a:t>
            </a:r>
          </a:p>
          <a:p>
            <a:endParaRPr lang="fr-FR" dirty="0" smtClean="0">
              <a:latin typeface="Arial" panose="020B0604020202020204" pitchFamily="34" charset="0"/>
              <a:cs typeface="Arial" panose="020B0604020202020204" pitchFamily="34" charset="0"/>
            </a:endParaRPr>
          </a:p>
          <a:p>
            <a:r>
              <a:rPr lang="fr-FR" dirty="0" smtClean="0"/>
              <a:t>L’accompagnement </a:t>
            </a:r>
            <a:r>
              <a:rPr lang="fr-FR" dirty="0"/>
              <a:t>de la clientèle fragile en </a:t>
            </a:r>
            <a:r>
              <a:rPr lang="fr-FR" dirty="0" smtClean="0"/>
              <a:t>CEGEE</a:t>
            </a:r>
          </a:p>
          <a:p>
            <a:endParaRPr lang="fr-FR" dirty="0" smtClean="0"/>
          </a:p>
          <a:p>
            <a:r>
              <a:rPr lang="fr-FR" dirty="0" smtClean="0">
                <a:latin typeface="Arial" panose="020B0604020202020204" pitchFamily="34" charset="0"/>
                <a:cs typeface="Arial" panose="020B0604020202020204" pitchFamily="34" charset="0"/>
              </a:rPr>
              <a:t>NE PAS CONFONDRE OCF et SBB</a:t>
            </a:r>
            <a:endParaRPr lang="fr-FR" dirty="0">
              <a:latin typeface="Arial" panose="020B0604020202020204" pitchFamily="34" charset="0"/>
              <a:cs typeface="Arial" panose="020B0604020202020204" pitchFamily="34" charset="0"/>
            </a:endParaRPr>
          </a:p>
          <a:p>
            <a:endParaRPr lang="fr-FR" dirty="0">
              <a:latin typeface="Arial" panose="020B0604020202020204" pitchFamily="34" charset="0"/>
              <a:cs typeface="Arial" panose="020B0604020202020204" pitchFamily="34" charset="0"/>
            </a:endParaRPr>
          </a:p>
          <a:p>
            <a:r>
              <a:rPr lang="fr-FR" dirty="0">
                <a:latin typeface="Arial" panose="020B0604020202020204" pitchFamily="34" charset="0"/>
                <a:cs typeface="Arial" panose="020B0604020202020204" pitchFamily="34" charset="0"/>
              </a:rPr>
              <a:t>Quiz</a:t>
            </a:r>
            <a:endParaRPr lang="fr-FR" dirty="0"/>
          </a:p>
        </p:txBody>
      </p:sp>
    </p:spTree>
    <p:extLst>
      <p:ext uri="{BB962C8B-B14F-4D97-AF65-F5344CB8AC3E}">
        <p14:creationId xmlns:p14="http://schemas.microsoft.com/office/powerpoint/2010/main" val="31049022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8"/>
          <p:cNvSpPr>
            <a:spLocks noGrp="1"/>
          </p:cNvSpPr>
          <p:nvPr>
            <p:ph idx="17"/>
          </p:nvPr>
        </p:nvSpPr>
        <p:spPr>
          <a:xfrm>
            <a:off x="695325" y="1388669"/>
            <a:ext cx="10234343" cy="4860000"/>
          </a:xfrm>
        </p:spPr>
        <p:txBody>
          <a:bodyPr/>
          <a:lstStyle/>
          <a:p>
            <a:r>
              <a:rPr lang="fr-FR" altLang="fr-FR" dirty="0" smtClean="0">
                <a:cs typeface="Helvetica" panose="020B0604020202020204" pitchFamily="34" charset="0"/>
              </a:rPr>
              <a:t>Un </a:t>
            </a:r>
            <a:r>
              <a:rPr lang="fr-FR" altLang="fr-FR" b="1" dirty="0" smtClean="0">
                <a:cs typeface="Helvetica" panose="020B0604020202020204" pitchFamily="34" charset="0"/>
              </a:rPr>
              <a:t>enjeu réglementaire </a:t>
            </a:r>
            <a:r>
              <a:rPr lang="fr-FR" altLang="fr-FR" dirty="0" smtClean="0">
                <a:cs typeface="Helvetica" panose="020B0604020202020204" pitchFamily="34" charset="0"/>
              </a:rPr>
              <a:t>sous la surveillance des organismes de tutelles (ACPR)</a:t>
            </a:r>
          </a:p>
          <a:p>
            <a:pPr lvl="1" algn="just"/>
            <a:r>
              <a:rPr lang="fr-FR" altLang="fr-FR" dirty="0" smtClean="0">
                <a:cs typeface="Helvetica" panose="020B0604020202020204" pitchFamily="34" charset="0"/>
              </a:rPr>
              <a:t>La </a:t>
            </a:r>
            <a:r>
              <a:rPr lang="fr-FR" altLang="fr-FR" dirty="0">
                <a:cs typeface="Helvetica" panose="020B0604020202020204" pitchFamily="34" charset="0"/>
              </a:rPr>
              <a:t>loi bancaire du </a:t>
            </a:r>
            <a:r>
              <a:rPr lang="fr-FR" altLang="fr-FR" b="1" dirty="0">
                <a:cs typeface="Helvetica" panose="020B0604020202020204" pitchFamily="34" charset="0"/>
              </a:rPr>
              <a:t>26 juillet 2013</a:t>
            </a:r>
            <a:r>
              <a:rPr lang="fr-FR" altLang="fr-FR" dirty="0">
                <a:cs typeface="Helvetica" panose="020B0604020202020204" pitchFamily="34" charset="0"/>
              </a:rPr>
              <a:t> de séparation et de régulation des activités bancaires nous impose plusieurs </a:t>
            </a:r>
            <a:r>
              <a:rPr lang="fr-FR" altLang="fr-FR" b="1" dirty="0">
                <a:cs typeface="Helvetica" panose="020B0604020202020204" pitchFamily="34" charset="0"/>
              </a:rPr>
              <a:t>mesures de protection</a:t>
            </a:r>
            <a:r>
              <a:rPr lang="fr-FR" altLang="fr-FR" dirty="0">
                <a:cs typeface="Helvetica" panose="020B0604020202020204" pitchFamily="34" charset="0"/>
              </a:rPr>
              <a:t> de la clientèle des particuliers et de soutien à l’</a:t>
            </a:r>
            <a:r>
              <a:rPr lang="fr-FR" altLang="ja-JP" dirty="0">
                <a:ea typeface="ＭＳ Ｐゴシック" panose="020B0600070205080204" pitchFamily="34" charset="-128"/>
                <a:cs typeface="Helvetica" panose="020B0604020202020204" pitchFamily="34" charset="0"/>
              </a:rPr>
              <a:t>inclusion bancaire. </a:t>
            </a:r>
            <a:endParaRPr lang="fr-FR" altLang="ja-JP" dirty="0" smtClean="0">
              <a:ea typeface="ＭＳ Ｐゴシック" panose="020B0600070205080204" pitchFamily="34" charset="-128"/>
              <a:cs typeface="Helvetica" panose="020B0604020202020204" pitchFamily="34" charset="0"/>
            </a:endParaRPr>
          </a:p>
          <a:p>
            <a:pPr lvl="1" algn="just"/>
            <a:r>
              <a:rPr lang="fr-FR" dirty="0" smtClean="0">
                <a:ea typeface="ＭＳ Ｐゴシック" panose="020B0600070205080204" pitchFamily="34" charset="-128"/>
                <a:cs typeface="Helvetica" panose="020B0604020202020204" pitchFamily="34" charset="0"/>
              </a:rPr>
              <a:t>En 2018 et en 2020, l’ensemble des banques s’est engagé à </a:t>
            </a:r>
            <a:r>
              <a:rPr lang="fr-FR" b="1" dirty="0" smtClean="0">
                <a:ea typeface="ＭＳ Ｐゴシック" panose="020B0600070205080204" pitchFamily="34" charset="-128"/>
                <a:cs typeface="Helvetica" panose="020B0604020202020204" pitchFamily="34" charset="0"/>
              </a:rPr>
              <a:t>plafonner les frais d’incidents et d’irrégularités </a:t>
            </a:r>
            <a:r>
              <a:rPr lang="fr-FR" altLang="fr-FR" dirty="0"/>
              <a:t>de </a:t>
            </a:r>
            <a:r>
              <a:rPr lang="fr-FR" altLang="fr-FR" dirty="0" smtClean="0"/>
              <a:t>fonctionnement pour cette clientèle.</a:t>
            </a:r>
          </a:p>
          <a:p>
            <a:pPr lvl="1" algn="just"/>
            <a:r>
              <a:rPr lang="fr-FR" altLang="fr-FR" dirty="0" smtClean="0"/>
              <a:t>La clientèle fragile reste un </a:t>
            </a:r>
            <a:r>
              <a:rPr lang="fr-FR" altLang="fr-FR" b="1" dirty="0" smtClean="0"/>
              <a:t>sujet au cœur des préoccupations </a:t>
            </a:r>
            <a:r>
              <a:rPr lang="fr-FR" altLang="fr-FR" dirty="0" smtClean="0"/>
              <a:t>du Gouvernement, des superviseurs et des associations de consommateurs. Des propositions </a:t>
            </a:r>
            <a:r>
              <a:rPr lang="fr-FR" altLang="fr-FR" dirty="0" smtClean="0">
                <a:solidFill>
                  <a:schemeClr val="tx1"/>
                </a:solidFill>
              </a:rPr>
              <a:t>ou</a:t>
            </a:r>
            <a:r>
              <a:rPr lang="fr-FR" altLang="fr-FR" dirty="0" smtClean="0"/>
              <a:t> projets de lois sont régulièrement </a:t>
            </a:r>
            <a:r>
              <a:rPr lang="fr-FR" altLang="fr-FR" dirty="0" smtClean="0">
                <a:solidFill>
                  <a:schemeClr val="tx1"/>
                </a:solidFill>
              </a:rPr>
              <a:t>déposés.</a:t>
            </a:r>
            <a:endParaRPr lang="fr-FR" sz="1400" dirty="0">
              <a:solidFill>
                <a:schemeClr val="tx1"/>
              </a:solidFill>
            </a:endParaRPr>
          </a:p>
          <a:p>
            <a:pPr lvl="1" algn="just"/>
            <a:r>
              <a:rPr lang="fr-FR" sz="1400" b="1" dirty="0" smtClean="0">
                <a:solidFill>
                  <a:schemeClr val="tx1"/>
                </a:solidFill>
              </a:rPr>
              <a:t>Principales </a:t>
            </a:r>
            <a:r>
              <a:rPr lang="fr-FR" sz="1400" b="1" dirty="0">
                <a:solidFill>
                  <a:schemeClr val="tx1"/>
                </a:solidFill>
              </a:rPr>
              <a:t>dispositions en matière d’Inclusion bancaire, issues des textes réglementaires de 2013 à aujourd’hui et des engagements FBF de 2018 </a:t>
            </a:r>
            <a:r>
              <a:rPr lang="fr-FR" sz="1400" dirty="0">
                <a:solidFill>
                  <a:schemeClr val="tx1"/>
                </a:solidFill>
              </a:rPr>
              <a:t>: </a:t>
            </a:r>
            <a:endParaRPr lang="fr-FR" sz="1400" dirty="0" smtClean="0">
              <a:solidFill>
                <a:schemeClr val="tx1"/>
              </a:solidFill>
            </a:endParaRPr>
          </a:p>
          <a:p>
            <a:pPr lvl="2" algn="just"/>
            <a:r>
              <a:rPr lang="fr-FR" sz="1400" b="1" dirty="0" smtClean="0">
                <a:solidFill>
                  <a:schemeClr val="tx1"/>
                </a:solidFill>
              </a:rPr>
              <a:t>Accessibilité </a:t>
            </a:r>
            <a:r>
              <a:rPr lang="fr-FR" sz="1400" b="1" dirty="0">
                <a:solidFill>
                  <a:schemeClr val="tx1"/>
                </a:solidFill>
              </a:rPr>
              <a:t>à un compte de dépôt</a:t>
            </a:r>
          </a:p>
          <a:p>
            <a:pPr lvl="2">
              <a:buFont typeface="Wingdings" panose="05000000000000000000" pitchFamily="2" charset="2"/>
              <a:buChar char="Ø"/>
            </a:pPr>
            <a:r>
              <a:rPr lang="fr-FR" dirty="0">
                <a:solidFill>
                  <a:schemeClr val="tx1"/>
                </a:solidFill>
              </a:rPr>
              <a:t>Favoriser l’accès aux services bancaires</a:t>
            </a:r>
          </a:p>
          <a:p>
            <a:pPr lvl="2">
              <a:buFont typeface="Wingdings" panose="05000000000000000000" pitchFamily="2" charset="2"/>
              <a:buChar char="Ø"/>
            </a:pPr>
            <a:r>
              <a:rPr lang="fr-FR" dirty="0">
                <a:solidFill>
                  <a:schemeClr val="tx1"/>
                </a:solidFill>
              </a:rPr>
              <a:t>Renforcer du dispositif droit au </a:t>
            </a:r>
            <a:r>
              <a:rPr lang="fr-FR" dirty="0" smtClean="0">
                <a:solidFill>
                  <a:schemeClr val="tx1"/>
                </a:solidFill>
              </a:rPr>
              <a:t>compte</a:t>
            </a:r>
            <a:endParaRPr lang="fr-FR" sz="1400" dirty="0">
              <a:solidFill>
                <a:schemeClr val="tx1"/>
              </a:solidFill>
            </a:endParaRPr>
          </a:p>
          <a:p>
            <a:pPr lvl="2">
              <a:spcBef>
                <a:spcPts val="1500"/>
              </a:spcBef>
            </a:pPr>
            <a:r>
              <a:rPr lang="fr-FR" sz="1400" b="1" dirty="0" smtClean="0">
                <a:solidFill>
                  <a:schemeClr val="tx1"/>
                </a:solidFill>
              </a:rPr>
              <a:t>Prévention </a:t>
            </a:r>
            <a:r>
              <a:rPr lang="fr-FR" sz="1400" b="1" dirty="0">
                <a:solidFill>
                  <a:schemeClr val="tx1"/>
                </a:solidFill>
              </a:rPr>
              <a:t>du surendettement</a:t>
            </a:r>
          </a:p>
          <a:p>
            <a:pPr lvl="2">
              <a:buFont typeface="Wingdings" panose="05000000000000000000" pitchFamily="2" charset="2"/>
              <a:buChar char="Ø"/>
            </a:pPr>
            <a:r>
              <a:rPr lang="fr-FR" dirty="0">
                <a:solidFill>
                  <a:schemeClr val="tx1"/>
                </a:solidFill>
              </a:rPr>
              <a:t>Détection précoce et accompagnement des clients en risque de </a:t>
            </a:r>
            <a:r>
              <a:rPr lang="fr-FR" dirty="0" smtClean="0">
                <a:solidFill>
                  <a:schemeClr val="tx1"/>
                </a:solidFill>
              </a:rPr>
              <a:t>surendettement</a:t>
            </a:r>
            <a:endParaRPr lang="fr-FR" dirty="0">
              <a:solidFill>
                <a:schemeClr val="tx1"/>
              </a:solidFill>
            </a:endParaRPr>
          </a:p>
          <a:p>
            <a:pPr lvl="2">
              <a:spcBef>
                <a:spcPts val="1500"/>
              </a:spcBef>
            </a:pPr>
            <a:r>
              <a:rPr lang="fr-FR" sz="1400" b="1" dirty="0" smtClean="0">
                <a:solidFill>
                  <a:schemeClr val="tx1"/>
                </a:solidFill>
              </a:rPr>
              <a:t>Frais bancaires</a:t>
            </a:r>
            <a:endParaRPr lang="fr-FR" sz="1400" b="1" dirty="0">
              <a:solidFill>
                <a:schemeClr val="tx1"/>
              </a:solidFill>
            </a:endParaRPr>
          </a:p>
          <a:p>
            <a:pPr lvl="2">
              <a:buFont typeface="Wingdings" panose="05000000000000000000" pitchFamily="2" charset="2"/>
              <a:buChar char="Ø"/>
            </a:pPr>
            <a:r>
              <a:rPr lang="fr-FR" dirty="0" smtClean="0">
                <a:solidFill>
                  <a:schemeClr val="tx1"/>
                </a:solidFill>
              </a:rPr>
              <a:t>Plafonnement des commissions d’intervention</a:t>
            </a:r>
            <a:endParaRPr lang="fr-FR" dirty="0">
              <a:solidFill>
                <a:schemeClr val="tx1"/>
              </a:solidFill>
            </a:endParaRPr>
          </a:p>
          <a:p>
            <a:pPr lvl="2">
              <a:buFont typeface="Wingdings" panose="05000000000000000000" pitchFamily="2" charset="2"/>
              <a:buChar char="Ø"/>
            </a:pPr>
            <a:r>
              <a:rPr lang="fr-FR" sz="1200" dirty="0" smtClean="0">
                <a:solidFill>
                  <a:schemeClr val="tx1"/>
                </a:solidFill>
              </a:rPr>
              <a:t>Information préalable au débit des frais bancaires</a:t>
            </a:r>
            <a:endParaRPr lang="fr-FR" sz="1200" dirty="0">
              <a:solidFill>
                <a:schemeClr val="tx1"/>
              </a:solidFill>
            </a:endParaRPr>
          </a:p>
          <a:p>
            <a:pPr marL="927000" lvl="2" indent="0">
              <a:buNone/>
            </a:pPr>
            <a:r>
              <a:rPr lang="fr-FR" dirty="0" smtClean="0"/>
              <a:t>								</a:t>
            </a:r>
            <a:endParaRPr lang="fr-FR" dirty="0"/>
          </a:p>
        </p:txBody>
      </p:sp>
      <p:sp>
        <p:nvSpPr>
          <p:cNvPr id="6" name="Espace réservé du texte 5"/>
          <p:cNvSpPr>
            <a:spLocks noGrp="1"/>
          </p:cNvSpPr>
          <p:nvPr>
            <p:ph type="body" sz="quarter" idx="12"/>
          </p:nvPr>
        </p:nvSpPr>
        <p:spPr/>
        <p:txBody>
          <a:bodyPr/>
          <a:lstStyle/>
          <a:p>
            <a:r>
              <a:rPr lang="fr-FR" dirty="0" smtClean="0"/>
              <a:t>La thématique de la clientèle fragile représente des enjeux importants</a:t>
            </a:r>
            <a:endParaRPr lang="fr-FR" dirty="0">
              <a:solidFill>
                <a:srgbClr val="00B050"/>
              </a:solidFill>
            </a:endParaRPr>
          </a:p>
        </p:txBody>
      </p:sp>
      <p:pic>
        <p:nvPicPr>
          <p:cNvPr id="8" name="Image 7"/>
          <p:cNvPicPr>
            <a:picLocks noChangeAspect="1"/>
          </p:cNvPicPr>
          <p:nvPr/>
        </p:nvPicPr>
        <p:blipFill>
          <a:blip r:embed="rId2"/>
          <a:stretch>
            <a:fillRect/>
          </a:stretch>
        </p:blipFill>
        <p:spPr>
          <a:xfrm>
            <a:off x="4378519" y="134935"/>
            <a:ext cx="7297544" cy="329213"/>
          </a:xfrm>
          <a:prstGeom prst="rect">
            <a:avLst/>
          </a:prstGeom>
        </p:spPr>
      </p:pic>
    </p:spTree>
    <p:extLst>
      <p:ext uri="{BB962C8B-B14F-4D97-AF65-F5344CB8AC3E}">
        <p14:creationId xmlns:p14="http://schemas.microsoft.com/office/powerpoint/2010/main" val="394080088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8"/>
          <p:cNvSpPr>
            <a:spLocks noGrp="1"/>
          </p:cNvSpPr>
          <p:nvPr>
            <p:ph idx="17"/>
          </p:nvPr>
        </p:nvSpPr>
        <p:spPr>
          <a:xfrm>
            <a:off x="695325" y="1388669"/>
            <a:ext cx="10346486" cy="4860000"/>
          </a:xfrm>
        </p:spPr>
        <p:txBody>
          <a:bodyPr/>
          <a:lstStyle/>
          <a:p>
            <a:pPr lvl="2"/>
            <a:r>
              <a:rPr lang="fr-FR" altLang="fr-FR" sz="1400" b="1" dirty="0" smtClean="0">
                <a:solidFill>
                  <a:schemeClr val="tx1"/>
                </a:solidFill>
              </a:rPr>
              <a:t>Clientèle </a:t>
            </a:r>
            <a:r>
              <a:rPr lang="fr-FR" altLang="fr-FR" sz="1400" b="1" dirty="0">
                <a:solidFill>
                  <a:schemeClr val="tx1"/>
                </a:solidFill>
              </a:rPr>
              <a:t>en situation de fragilité financière</a:t>
            </a:r>
          </a:p>
          <a:p>
            <a:pPr lvl="2">
              <a:buFont typeface="Wingdings" panose="05000000000000000000" pitchFamily="2" charset="2"/>
              <a:buChar char="Ø"/>
            </a:pPr>
            <a:r>
              <a:rPr lang="fr-FR" altLang="fr-FR" sz="1400" dirty="0">
                <a:solidFill>
                  <a:schemeClr val="tx1"/>
                </a:solidFill>
              </a:rPr>
              <a:t>Offre de nature à limiter les frais en cas d’incidents (OCF)</a:t>
            </a:r>
          </a:p>
          <a:p>
            <a:pPr lvl="2">
              <a:buFont typeface="Wingdings" panose="05000000000000000000" pitchFamily="2" charset="2"/>
              <a:buChar char="Ø"/>
            </a:pPr>
            <a:r>
              <a:rPr lang="fr-FR" altLang="fr-FR" sz="1400" dirty="0">
                <a:solidFill>
                  <a:schemeClr val="tx1"/>
                </a:solidFill>
              </a:rPr>
              <a:t>Plafonnement des frais d’incidents et d’irrégularité de fonctionnement du </a:t>
            </a:r>
            <a:r>
              <a:rPr lang="fr-FR" altLang="fr-FR" sz="1400" dirty="0" smtClean="0">
                <a:solidFill>
                  <a:schemeClr val="tx1"/>
                </a:solidFill>
              </a:rPr>
              <a:t>compte</a:t>
            </a:r>
            <a:endParaRPr lang="fr-FR" altLang="fr-FR" sz="1400" dirty="0">
              <a:solidFill>
                <a:schemeClr val="tx1"/>
              </a:solidFill>
            </a:endParaRPr>
          </a:p>
          <a:p>
            <a:pPr lvl="2">
              <a:spcBef>
                <a:spcPts val="1500"/>
              </a:spcBef>
            </a:pPr>
            <a:r>
              <a:rPr lang="fr-FR" altLang="fr-FR" sz="1400" b="1" dirty="0">
                <a:solidFill>
                  <a:schemeClr val="tx1"/>
                </a:solidFill>
              </a:rPr>
              <a:t>Observatoire de l’Inclusion Bancaire</a:t>
            </a:r>
          </a:p>
          <a:p>
            <a:pPr lvl="2">
              <a:buFont typeface="Wingdings" panose="05000000000000000000" pitchFamily="2" charset="2"/>
              <a:buChar char="Ø"/>
            </a:pPr>
            <a:r>
              <a:rPr lang="fr-FR" altLang="fr-FR" sz="1400" dirty="0" smtClean="0">
                <a:solidFill>
                  <a:schemeClr val="tx1"/>
                </a:solidFill>
              </a:rPr>
              <a:t>Définition d’indicateurs</a:t>
            </a:r>
          </a:p>
          <a:p>
            <a:pPr lvl="2">
              <a:buFont typeface="Wingdings" panose="05000000000000000000" pitchFamily="2" charset="2"/>
              <a:buChar char="Ø"/>
            </a:pPr>
            <a:r>
              <a:rPr lang="fr-FR" altLang="fr-FR" sz="1400" dirty="0" smtClean="0">
                <a:solidFill>
                  <a:schemeClr val="tx1"/>
                </a:solidFill>
              </a:rPr>
              <a:t>Suivi </a:t>
            </a:r>
            <a:r>
              <a:rPr lang="fr-FR" altLang="fr-FR" sz="1400" dirty="0">
                <a:solidFill>
                  <a:schemeClr val="tx1"/>
                </a:solidFill>
              </a:rPr>
              <a:t>et publication des mesures mises en </a:t>
            </a:r>
            <a:r>
              <a:rPr lang="fr-FR" altLang="fr-FR" sz="1400" dirty="0" smtClean="0">
                <a:solidFill>
                  <a:schemeClr val="tx1"/>
                </a:solidFill>
              </a:rPr>
              <a:t>œuvre </a:t>
            </a:r>
            <a:r>
              <a:rPr lang="fr-FR" altLang="fr-FR" sz="1400" dirty="0">
                <a:solidFill>
                  <a:schemeClr val="tx1"/>
                </a:solidFill>
              </a:rPr>
              <a:t>par les banques</a:t>
            </a:r>
            <a:endParaRPr lang="fr-FR" altLang="fr-FR" sz="1400" dirty="0" smtClean="0">
              <a:solidFill>
                <a:schemeClr val="tx1"/>
              </a:solidFill>
            </a:endParaRPr>
          </a:p>
          <a:p>
            <a:pPr marL="468000" lvl="1" indent="0">
              <a:buNone/>
            </a:pPr>
            <a:endParaRPr lang="fr-FR" altLang="fr-FR" dirty="0" smtClean="0"/>
          </a:p>
          <a:p>
            <a:pPr algn="just"/>
            <a:r>
              <a:rPr lang="fr-FR" altLang="fr-FR" dirty="0" smtClean="0"/>
              <a:t> Un </a:t>
            </a:r>
            <a:r>
              <a:rPr lang="fr-FR" altLang="fr-FR" b="1" dirty="0" smtClean="0"/>
              <a:t>enjeu d’image </a:t>
            </a:r>
            <a:r>
              <a:rPr lang="fr-FR" altLang="fr-FR" dirty="0" smtClean="0"/>
              <a:t>en lien avec notre Histoire</a:t>
            </a:r>
            <a:r>
              <a:rPr lang="fr-FR" altLang="fr-FR" b="1" dirty="0"/>
              <a:t> </a:t>
            </a:r>
            <a:endParaRPr lang="fr-FR" altLang="fr-FR" b="1" dirty="0" smtClean="0"/>
          </a:p>
          <a:p>
            <a:pPr lvl="1" algn="just"/>
            <a:r>
              <a:rPr lang="fr-FR" altLang="fr-FR" dirty="0">
                <a:cs typeface="Helvetica" panose="020B0604020202020204" pitchFamily="34" charset="0"/>
                <a:sym typeface="Wingdings" panose="05000000000000000000" pitchFamily="2" charset="2"/>
              </a:rPr>
              <a:t>L’accompagnement de la clientèle </a:t>
            </a:r>
            <a:r>
              <a:rPr lang="fr-FR" dirty="0">
                <a:cs typeface="Helvetica" panose="020B0604020202020204" pitchFamily="34" charset="0"/>
              </a:rPr>
              <a:t>en situation de fragilité financière</a:t>
            </a:r>
            <a:r>
              <a:rPr lang="fr-FR" altLang="fr-FR" dirty="0">
                <a:cs typeface="Helvetica" panose="020B0604020202020204" pitchFamily="34" charset="0"/>
                <a:sym typeface="Wingdings" panose="05000000000000000000" pitchFamily="2" charset="2"/>
              </a:rPr>
              <a:t> illustre concrètement le </a:t>
            </a:r>
            <a:r>
              <a:rPr lang="fr-FR" altLang="fr-FR" b="1" dirty="0">
                <a:cs typeface="Helvetica" panose="020B0604020202020204" pitchFamily="34" charset="0"/>
                <a:sym typeface="Wingdings" panose="05000000000000000000" pitchFamily="2" charset="2"/>
              </a:rPr>
              <a:t>positionnement sociétal des </a:t>
            </a:r>
            <a:r>
              <a:rPr lang="fr-FR" altLang="fr-FR" b="1" dirty="0" smtClean="0">
                <a:cs typeface="Helvetica" panose="020B0604020202020204" pitchFamily="34" charset="0"/>
                <a:sym typeface="Wingdings" panose="05000000000000000000" pitchFamily="2" charset="2"/>
              </a:rPr>
              <a:t>Caisses d’Epargne</a:t>
            </a:r>
            <a:r>
              <a:rPr lang="fr-FR" altLang="fr-FR" dirty="0" smtClean="0">
                <a:cs typeface="Helvetica" panose="020B0604020202020204" pitchFamily="34" charset="0"/>
                <a:sym typeface="Wingdings" panose="05000000000000000000" pitchFamily="2" charset="2"/>
              </a:rPr>
              <a:t> et </a:t>
            </a:r>
            <a:r>
              <a:rPr lang="fr-FR" altLang="fr-FR" dirty="0">
                <a:cs typeface="Helvetica" panose="020B0604020202020204" pitchFamily="34" charset="0"/>
                <a:sym typeface="Wingdings" panose="05000000000000000000" pitchFamily="2" charset="2"/>
              </a:rPr>
              <a:t>l’axe stratégique du modèle coopératif</a:t>
            </a:r>
            <a:r>
              <a:rPr lang="fr-FR" altLang="fr-FR" dirty="0" smtClean="0">
                <a:cs typeface="Helvetica" panose="020B0604020202020204" pitchFamily="34" charset="0"/>
                <a:sym typeface="Wingdings" panose="05000000000000000000" pitchFamily="2" charset="2"/>
              </a:rPr>
              <a:t>.</a:t>
            </a:r>
          </a:p>
          <a:p>
            <a:pPr lvl="1" algn="just"/>
            <a:endParaRPr lang="fr-FR" altLang="fr-FR" dirty="0" smtClean="0">
              <a:cs typeface="Helvetica" panose="020B0604020202020204" pitchFamily="34" charset="0"/>
              <a:sym typeface="Wingdings" panose="05000000000000000000" pitchFamily="2" charset="2"/>
            </a:endParaRPr>
          </a:p>
          <a:p>
            <a:pPr algn="just"/>
            <a:r>
              <a:rPr lang="fr-FR" dirty="0" smtClean="0">
                <a:cs typeface="Helvetica" panose="020B0604020202020204" pitchFamily="34" charset="0"/>
                <a:sym typeface="Wingdings" panose="05000000000000000000" pitchFamily="2" charset="2"/>
              </a:rPr>
              <a:t>Un </a:t>
            </a:r>
            <a:r>
              <a:rPr lang="fr-FR" b="1" dirty="0" smtClean="0">
                <a:cs typeface="Helvetica" panose="020B0604020202020204" pitchFamily="34" charset="0"/>
                <a:sym typeface="Wingdings" panose="05000000000000000000" pitchFamily="2" charset="2"/>
              </a:rPr>
              <a:t>enjeu financier </a:t>
            </a:r>
            <a:r>
              <a:rPr lang="fr-FR" dirty="0" smtClean="0">
                <a:cs typeface="Helvetica" panose="020B0604020202020204" pitchFamily="34" charset="0"/>
                <a:sym typeface="Wingdings" panose="05000000000000000000" pitchFamily="2" charset="2"/>
              </a:rPr>
              <a:t>qui impacte le coût du risque de l’établissement</a:t>
            </a:r>
            <a:endParaRPr lang="fr-FR" dirty="0">
              <a:cs typeface="Helvetica" panose="020B0604020202020204" pitchFamily="34" charset="0"/>
            </a:endParaRPr>
          </a:p>
          <a:p>
            <a:pPr lvl="1" algn="just">
              <a:spcBef>
                <a:spcPts val="200"/>
              </a:spcBef>
              <a:defRPr/>
            </a:pPr>
            <a:r>
              <a:rPr lang="fr-FR" altLang="fr-FR" dirty="0">
                <a:latin typeface="Helvetica" panose="020B0604020202020204" pitchFamily="34" charset="0"/>
                <a:cs typeface="Helvetica" panose="020B0604020202020204" pitchFamily="34" charset="0"/>
                <a:sym typeface="Wingdings" panose="05000000000000000000" pitchFamily="2" charset="2"/>
              </a:rPr>
              <a:t>Les procédures de surendettement </a:t>
            </a:r>
            <a:r>
              <a:rPr lang="fr-FR" altLang="fr-FR" dirty="0" smtClean="0">
                <a:latin typeface="Helvetica" panose="020B0604020202020204" pitchFamily="34" charset="0"/>
                <a:cs typeface="Helvetica" panose="020B0604020202020204" pitchFamily="34" charset="0"/>
                <a:sym typeface="Wingdings" panose="05000000000000000000" pitchFamily="2" charset="2"/>
              </a:rPr>
              <a:t>et situations dégradées représentent </a:t>
            </a:r>
            <a:r>
              <a:rPr lang="fr-FR" altLang="fr-FR" dirty="0">
                <a:latin typeface="Helvetica" panose="020B0604020202020204" pitchFamily="34" charset="0"/>
                <a:cs typeface="Helvetica" panose="020B0604020202020204" pitchFamily="34" charset="0"/>
                <a:sym typeface="Wingdings" panose="05000000000000000000" pitchFamily="2" charset="2"/>
              </a:rPr>
              <a:t>un </a:t>
            </a:r>
            <a:r>
              <a:rPr lang="fr-FR" altLang="fr-FR" b="1" dirty="0">
                <a:latin typeface="Helvetica" panose="020B0604020202020204" pitchFamily="34" charset="0"/>
                <a:cs typeface="Helvetica" panose="020B0604020202020204" pitchFamily="34" charset="0"/>
                <a:sym typeface="Wingdings" panose="05000000000000000000" pitchFamily="2" charset="2"/>
              </a:rPr>
              <a:t>coût important </a:t>
            </a:r>
            <a:r>
              <a:rPr lang="fr-FR" altLang="fr-FR" dirty="0">
                <a:latin typeface="Helvetica" panose="020B0604020202020204" pitchFamily="34" charset="0"/>
                <a:cs typeface="Helvetica" panose="020B0604020202020204" pitchFamily="34" charset="0"/>
                <a:sym typeface="Wingdings" panose="05000000000000000000" pitchFamily="2" charset="2"/>
              </a:rPr>
              <a:t>pour la banque. </a:t>
            </a:r>
          </a:p>
          <a:p>
            <a:pPr algn="just">
              <a:spcBef>
                <a:spcPts val="200"/>
              </a:spcBef>
              <a:defRPr/>
            </a:pPr>
            <a:endParaRPr lang="fr-FR" altLang="fr-FR" dirty="0" smtClean="0">
              <a:latin typeface="Helvetica" panose="020B0604020202020204" pitchFamily="34" charset="0"/>
              <a:cs typeface="Helvetica" panose="020B0604020202020204" pitchFamily="34" charset="0"/>
              <a:sym typeface="Wingdings" panose="05000000000000000000" pitchFamily="2" charset="2"/>
            </a:endParaRPr>
          </a:p>
          <a:p>
            <a:pPr algn="just">
              <a:spcBef>
                <a:spcPts val="200"/>
              </a:spcBef>
              <a:defRPr/>
            </a:pPr>
            <a:r>
              <a:rPr lang="fr-FR" altLang="fr-FR" dirty="0" smtClean="0">
                <a:latin typeface="Helvetica" panose="020B0604020202020204" pitchFamily="34" charset="0"/>
                <a:cs typeface="Helvetica" panose="020B0604020202020204" pitchFamily="34" charset="0"/>
                <a:sym typeface="Wingdings" panose="05000000000000000000" pitchFamily="2" charset="2"/>
              </a:rPr>
              <a:t>Un </a:t>
            </a:r>
            <a:r>
              <a:rPr lang="fr-FR" altLang="fr-FR" b="1" dirty="0" smtClean="0">
                <a:latin typeface="Helvetica" panose="020B0604020202020204" pitchFamily="34" charset="0"/>
                <a:cs typeface="Helvetica" panose="020B0604020202020204" pitchFamily="34" charset="0"/>
                <a:sym typeface="Wingdings" panose="05000000000000000000" pitchFamily="2" charset="2"/>
              </a:rPr>
              <a:t>enjeu de satisfaction </a:t>
            </a:r>
            <a:r>
              <a:rPr lang="fr-FR" altLang="fr-FR" dirty="0" smtClean="0">
                <a:latin typeface="Helvetica" panose="020B0604020202020204" pitchFamily="34" charset="0"/>
                <a:cs typeface="Helvetica" panose="020B0604020202020204" pitchFamily="34" charset="0"/>
                <a:sym typeface="Wingdings" panose="05000000000000000000" pitchFamily="2" charset="2"/>
              </a:rPr>
              <a:t>pour maintenir la relation de confiance avec les clients</a:t>
            </a:r>
            <a:endParaRPr lang="fr-FR" altLang="fr-FR" dirty="0">
              <a:latin typeface="Helvetica" panose="020B0604020202020204" pitchFamily="34" charset="0"/>
              <a:cs typeface="Helvetica" panose="020B0604020202020204" pitchFamily="34" charset="0"/>
              <a:sym typeface="Wingdings" panose="05000000000000000000" pitchFamily="2" charset="2"/>
            </a:endParaRPr>
          </a:p>
          <a:p>
            <a:pPr lvl="1" algn="just">
              <a:spcBef>
                <a:spcPts val="200"/>
              </a:spcBef>
              <a:defRPr/>
            </a:pPr>
            <a:r>
              <a:rPr lang="fr-FR" altLang="fr-FR" dirty="0" smtClean="0">
                <a:latin typeface="Helvetica" panose="020B0604020202020204" pitchFamily="34" charset="0"/>
                <a:cs typeface="Helvetica" panose="020B0604020202020204" pitchFamily="34" charset="0"/>
                <a:sym typeface="Wingdings" panose="05000000000000000000" pitchFamily="2" charset="2"/>
              </a:rPr>
              <a:t>Etre présent au quotidien et particulièrement dans les moments de fragilité permet de renforcer les liens avec </a:t>
            </a:r>
            <a:r>
              <a:rPr lang="fr-FR" altLang="fr-FR" dirty="0">
                <a:latin typeface="Helvetica" panose="020B0604020202020204" pitchFamily="34" charset="0"/>
                <a:cs typeface="Helvetica" panose="020B0604020202020204" pitchFamily="34" charset="0"/>
                <a:sym typeface="Wingdings" panose="05000000000000000000" pitchFamily="2" charset="2"/>
              </a:rPr>
              <a:t>le client.</a:t>
            </a:r>
          </a:p>
          <a:p>
            <a:endParaRPr lang="fr-FR" dirty="0"/>
          </a:p>
          <a:p>
            <a:endParaRPr lang="fr-FR" dirty="0"/>
          </a:p>
          <a:p>
            <a:pPr marL="0" indent="0">
              <a:buNone/>
            </a:pPr>
            <a:endParaRPr lang="fr-FR" dirty="0"/>
          </a:p>
        </p:txBody>
      </p:sp>
      <p:sp>
        <p:nvSpPr>
          <p:cNvPr id="6" name="Espace réservé du texte 5"/>
          <p:cNvSpPr>
            <a:spLocks noGrp="1"/>
          </p:cNvSpPr>
          <p:nvPr>
            <p:ph type="body" sz="quarter" idx="12"/>
          </p:nvPr>
        </p:nvSpPr>
        <p:spPr/>
        <p:txBody>
          <a:bodyPr/>
          <a:lstStyle/>
          <a:p>
            <a:r>
              <a:rPr lang="fr-FR" dirty="0" smtClean="0"/>
              <a:t>La thématique de la clientèle fragile représente des enjeux importants</a:t>
            </a:r>
            <a:endParaRPr lang="fr-FR" dirty="0">
              <a:solidFill>
                <a:srgbClr val="00B050"/>
              </a:solidFill>
            </a:endParaRPr>
          </a:p>
        </p:txBody>
      </p:sp>
      <p:pic>
        <p:nvPicPr>
          <p:cNvPr id="8" name="Image 7"/>
          <p:cNvPicPr>
            <a:picLocks noChangeAspect="1"/>
          </p:cNvPicPr>
          <p:nvPr/>
        </p:nvPicPr>
        <p:blipFill>
          <a:blip r:embed="rId2"/>
          <a:stretch>
            <a:fillRect/>
          </a:stretch>
        </p:blipFill>
        <p:spPr>
          <a:xfrm>
            <a:off x="4378519" y="134935"/>
            <a:ext cx="7297544" cy="329213"/>
          </a:xfrm>
          <a:prstGeom prst="rect">
            <a:avLst/>
          </a:prstGeom>
        </p:spPr>
      </p:pic>
    </p:spTree>
    <p:extLst>
      <p:ext uri="{BB962C8B-B14F-4D97-AF65-F5344CB8AC3E}">
        <p14:creationId xmlns:p14="http://schemas.microsoft.com/office/powerpoint/2010/main" val="280610256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8"/>
          <p:cNvSpPr>
            <a:spLocks noGrp="1"/>
          </p:cNvSpPr>
          <p:nvPr>
            <p:ph idx="17"/>
          </p:nvPr>
        </p:nvSpPr>
        <p:spPr/>
        <p:txBody>
          <a:bodyPr/>
          <a:lstStyle/>
          <a:p>
            <a:pPr algn="just"/>
            <a:r>
              <a:rPr lang="fr-FR" dirty="0" smtClean="0"/>
              <a:t>Depuis mai 2020,</a:t>
            </a:r>
            <a:r>
              <a:rPr lang="fr-FR" dirty="0"/>
              <a:t> la Banque de France a mis en place une cellule d’alerte </a:t>
            </a:r>
            <a:r>
              <a:rPr lang="fr-FR" dirty="0" smtClean="0"/>
              <a:t>dédiée aux particuliers qui rencontreraient des difficultés en </a:t>
            </a:r>
            <a:r>
              <a:rPr lang="fr-FR" dirty="0"/>
              <a:t>matière d’inclusion bancaire et d’application de frais </a:t>
            </a:r>
            <a:r>
              <a:rPr lang="fr-FR" dirty="0" smtClean="0"/>
              <a:t>bancaires. </a:t>
            </a:r>
            <a:r>
              <a:rPr lang="fr-FR" dirty="0" smtClean="0">
                <a:hlinkClick r:id="rId2"/>
              </a:rPr>
              <a:t>Cliquez ici pour en savoir plus</a:t>
            </a:r>
            <a:endParaRPr lang="fr-FR" dirty="0" smtClean="0"/>
          </a:p>
          <a:p>
            <a:pPr algn="just"/>
            <a:endParaRPr lang="fr-FR" dirty="0"/>
          </a:p>
          <a:p>
            <a:pPr algn="just"/>
            <a:r>
              <a:rPr lang="fr-FR" dirty="0" smtClean="0"/>
              <a:t>La clientèle fragile bénéficie d’une tarification réduite pour limiter l’impact des frais bancaires sur leur situation.</a:t>
            </a:r>
            <a:endParaRPr lang="fr-FR" dirty="0"/>
          </a:p>
          <a:p>
            <a:pPr lvl="1" algn="just"/>
            <a:r>
              <a:rPr lang="fr-FR" dirty="0" smtClean="0"/>
              <a:t>25</a:t>
            </a:r>
            <a:r>
              <a:rPr lang="fr-FR" dirty="0"/>
              <a:t> € par mois </a:t>
            </a:r>
            <a:r>
              <a:rPr lang="fr-FR" dirty="0">
                <a:solidFill>
                  <a:schemeClr val="tx1"/>
                </a:solidFill>
              </a:rPr>
              <a:t>de frais d'incidents bancaires de toutes </a:t>
            </a:r>
            <a:r>
              <a:rPr lang="fr-FR" dirty="0" smtClean="0">
                <a:solidFill>
                  <a:schemeClr val="tx1"/>
                </a:solidFill>
              </a:rPr>
              <a:t>natures </a:t>
            </a:r>
            <a:r>
              <a:rPr lang="fr-FR" dirty="0">
                <a:solidFill>
                  <a:schemeClr val="tx1"/>
                </a:solidFill>
              </a:rPr>
              <a:t>pour tous les clients </a:t>
            </a:r>
            <a:r>
              <a:rPr lang="fr-FR" dirty="0" smtClean="0">
                <a:solidFill>
                  <a:schemeClr val="tx1"/>
                </a:solidFill>
              </a:rPr>
              <a:t>identifiés en </a:t>
            </a:r>
            <a:r>
              <a:rPr lang="fr-FR" dirty="0">
                <a:solidFill>
                  <a:schemeClr val="tx1"/>
                </a:solidFill>
              </a:rPr>
              <a:t>situation de fragilité </a:t>
            </a:r>
            <a:r>
              <a:rPr lang="fr-FR" dirty="0" smtClean="0">
                <a:solidFill>
                  <a:schemeClr val="tx1"/>
                </a:solidFill>
              </a:rPr>
              <a:t>financière </a:t>
            </a:r>
          </a:p>
          <a:p>
            <a:pPr marL="720000" lvl="1" indent="0" algn="just">
              <a:buNone/>
            </a:pPr>
            <a:r>
              <a:rPr lang="fr-FR" dirty="0" smtClean="0">
                <a:solidFill>
                  <a:schemeClr val="tx1"/>
                </a:solidFill>
              </a:rPr>
              <a:t>(ceci ne s’applique qu'aux clients éligibles et non pas aux clients détectés au titre de la prévention du surendettement) </a:t>
            </a:r>
          </a:p>
          <a:p>
            <a:pPr lvl="1" algn="just"/>
            <a:r>
              <a:rPr lang="fr-FR" dirty="0" smtClean="0">
                <a:solidFill>
                  <a:schemeClr val="tx1"/>
                </a:solidFill>
              </a:rPr>
              <a:t>16,50 € </a:t>
            </a:r>
            <a:r>
              <a:rPr lang="fr-FR" dirty="0">
                <a:solidFill>
                  <a:schemeClr val="tx1"/>
                </a:solidFill>
              </a:rPr>
              <a:t>par mois  de frais d'incidents bancaires de toutes natures pour les clients ayant souscrit à </a:t>
            </a:r>
            <a:r>
              <a:rPr lang="fr-FR" dirty="0" smtClean="0">
                <a:solidFill>
                  <a:schemeClr val="tx1"/>
                </a:solidFill>
              </a:rPr>
              <a:t>l‘Offre d’accompagnement de la Clientèle en situation de fragilité Financière (OCF) </a:t>
            </a:r>
          </a:p>
          <a:p>
            <a:pPr lvl="1" algn="just"/>
            <a:r>
              <a:rPr lang="fr-FR" dirty="0" smtClean="0">
                <a:solidFill>
                  <a:schemeClr val="tx1"/>
                </a:solidFill>
              </a:rPr>
              <a:t>les </a:t>
            </a:r>
            <a:r>
              <a:rPr lang="fr-FR" dirty="0">
                <a:solidFill>
                  <a:schemeClr val="tx1"/>
                </a:solidFill>
              </a:rPr>
              <a:t>frais bancaires sont plafonnés dès 5 incidents de </a:t>
            </a:r>
            <a:r>
              <a:rPr lang="fr-FR" dirty="0" smtClean="0">
                <a:solidFill>
                  <a:schemeClr val="tx1"/>
                </a:solidFill>
              </a:rPr>
              <a:t>paiement par mois (sous conditions de ressources), depuis le 1er </a:t>
            </a:r>
            <a:r>
              <a:rPr lang="fr-FR" dirty="0"/>
              <a:t>novembre 2020</a:t>
            </a:r>
            <a:r>
              <a:rPr lang="fr-FR" dirty="0" smtClean="0"/>
              <a:t>.</a:t>
            </a:r>
          </a:p>
          <a:p>
            <a:pPr marL="0" indent="0" algn="just">
              <a:buNone/>
            </a:pPr>
            <a:endParaRPr lang="fr-FR" dirty="0"/>
          </a:p>
          <a:p>
            <a:pPr algn="just"/>
            <a:r>
              <a:rPr lang="fr-FR" dirty="0"/>
              <a:t> L’ACPR veille au respect des dispositions et des engagements </a:t>
            </a:r>
            <a:r>
              <a:rPr lang="fr-FR" dirty="0" smtClean="0"/>
              <a:t>de la Fédération Bancaire Française.</a:t>
            </a:r>
          </a:p>
          <a:p>
            <a:pPr lvl="1" algn="just"/>
            <a:r>
              <a:rPr lang="fr-FR" b="1" dirty="0" smtClean="0"/>
              <a:t>La CEGEE a fait l’objet en 2020 d’un contrôle de l’ACPR sur le sujet de </a:t>
            </a:r>
            <a:r>
              <a:rPr lang="fr-FR" b="1" dirty="0"/>
              <a:t>« l’inclusion et frais bancaires ». </a:t>
            </a:r>
          </a:p>
          <a:p>
            <a:pPr lvl="1" algn="just"/>
            <a:r>
              <a:rPr lang="fr-FR" dirty="0" smtClean="0"/>
              <a:t>Un besoin de poursuite de l’accompagnement de ces clients fragiles à été souligné. </a:t>
            </a:r>
            <a:endParaRPr lang="fr-FR" dirty="0"/>
          </a:p>
          <a:p>
            <a:endParaRPr lang="fr-FR" dirty="0"/>
          </a:p>
          <a:p>
            <a:pPr marL="0" indent="0">
              <a:buNone/>
            </a:pPr>
            <a:endParaRPr lang="fr-FR" dirty="0"/>
          </a:p>
        </p:txBody>
      </p:sp>
      <p:sp>
        <p:nvSpPr>
          <p:cNvPr id="6" name="Espace réservé du texte 5"/>
          <p:cNvSpPr>
            <a:spLocks noGrp="1"/>
          </p:cNvSpPr>
          <p:nvPr>
            <p:ph type="body" sz="quarter" idx="12"/>
          </p:nvPr>
        </p:nvSpPr>
        <p:spPr/>
        <p:txBody>
          <a:bodyPr/>
          <a:lstStyle/>
          <a:p>
            <a:r>
              <a:rPr lang="fr-FR" dirty="0" smtClean="0"/>
              <a:t>La clientèle fragile est un sujet d’actualité important, particulièrement en CEGEE</a:t>
            </a:r>
            <a:endParaRPr lang="fr-FR" dirty="0"/>
          </a:p>
        </p:txBody>
      </p:sp>
      <p:pic>
        <p:nvPicPr>
          <p:cNvPr id="10" name="Image 9"/>
          <p:cNvPicPr>
            <a:picLocks noChangeAspect="1"/>
          </p:cNvPicPr>
          <p:nvPr/>
        </p:nvPicPr>
        <p:blipFill>
          <a:blip r:embed="rId3"/>
          <a:stretch>
            <a:fillRect/>
          </a:stretch>
        </p:blipFill>
        <p:spPr>
          <a:xfrm>
            <a:off x="4378519" y="134935"/>
            <a:ext cx="7297544" cy="329213"/>
          </a:xfrm>
          <a:prstGeom prst="rect">
            <a:avLst/>
          </a:prstGeom>
        </p:spPr>
      </p:pic>
    </p:spTree>
    <p:extLst>
      <p:ext uri="{BB962C8B-B14F-4D97-AF65-F5344CB8AC3E}">
        <p14:creationId xmlns:p14="http://schemas.microsoft.com/office/powerpoint/2010/main" val="221924596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sz="quarter" idx="12"/>
          </p:nvPr>
        </p:nvSpPr>
        <p:spPr/>
        <p:txBody>
          <a:bodyPr/>
          <a:lstStyle/>
          <a:p>
            <a:r>
              <a:rPr lang="fr-FR" dirty="0" smtClean="0">
                <a:solidFill>
                  <a:schemeClr val="tx1"/>
                </a:solidFill>
              </a:rPr>
              <a:t>La clientèle fragile est un sujet d’actualité important, particulièrement en CEGEE</a:t>
            </a:r>
            <a:endParaRPr lang="fr-FR" dirty="0">
              <a:solidFill>
                <a:schemeClr val="tx1"/>
              </a:solidFill>
            </a:endParaRPr>
          </a:p>
        </p:txBody>
      </p:sp>
      <p:pic>
        <p:nvPicPr>
          <p:cNvPr id="10" name="Image 9"/>
          <p:cNvPicPr>
            <a:picLocks noChangeAspect="1"/>
          </p:cNvPicPr>
          <p:nvPr/>
        </p:nvPicPr>
        <p:blipFill>
          <a:blip r:embed="rId2"/>
          <a:stretch>
            <a:fillRect/>
          </a:stretch>
        </p:blipFill>
        <p:spPr>
          <a:xfrm>
            <a:off x="4378519" y="134935"/>
            <a:ext cx="7297544" cy="329213"/>
          </a:xfrm>
          <a:prstGeom prst="rect">
            <a:avLst/>
          </a:prstGeom>
        </p:spPr>
      </p:pic>
      <p:pic>
        <p:nvPicPr>
          <p:cNvPr id="3" name="Espace réservé du contenu 2"/>
          <p:cNvPicPr>
            <a:picLocks noGrp="1" noChangeAspect="1"/>
          </p:cNvPicPr>
          <p:nvPr>
            <p:ph idx="17"/>
          </p:nvPr>
        </p:nvPicPr>
        <p:blipFill>
          <a:blip r:embed="rId3"/>
          <a:stretch>
            <a:fillRect/>
          </a:stretch>
        </p:blipFill>
        <p:spPr>
          <a:xfrm>
            <a:off x="695325" y="1333645"/>
            <a:ext cx="10947114" cy="4859337"/>
          </a:xfrm>
          <a:prstGeom prst="rect">
            <a:avLst/>
          </a:prstGeom>
        </p:spPr>
      </p:pic>
    </p:spTree>
    <p:extLst>
      <p:ext uri="{BB962C8B-B14F-4D97-AF65-F5344CB8AC3E}">
        <p14:creationId xmlns:p14="http://schemas.microsoft.com/office/powerpoint/2010/main" val="278535534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3"/>
          </p:nvPr>
        </p:nvSpPr>
        <p:spPr/>
        <p:txBody>
          <a:bodyPr/>
          <a:lstStyle/>
          <a:p>
            <a:r>
              <a:rPr lang="fr-FR" dirty="0" smtClean="0"/>
              <a:t>Contexte</a:t>
            </a:r>
          </a:p>
          <a:p>
            <a:endParaRPr lang="fr-FR" dirty="0" smtClean="0"/>
          </a:p>
          <a:p>
            <a:r>
              <a:rPr lang="fr-FR" b="1" dirty="0" smtClean="0">
                <a:cs typeface="Arial" panose="020B0604020202020204" pitchFamily="34" charset="0"/>
              </a:rPr>
              <a:t>L’identification de la </a:t>
            </a:r>
            <a:r>
              <a:rPr lang="fr-FR" b="1" dirty="0">
                <a:cs typeface="Arial" panose="020B0604020202020204" pitchFamily="34" charset="0"/>
              </a:rPr>
              <a:t>clientèle fragile </a:t>
            </a:r>
            <a:r>
              <a:rPr lang="fr-FR" b="1" dirty="0" smtClean="0">
                <a:cs typeface="Arial" panose="020B0604020202020204" pitchFamily="34" charset="0"/>
              </a:rPr>
              <a:t> </a:t>
            </a:r>
          </a:p>
          <a:p>
            <a:endParaRPr lang="fr-FR" dirty="0" smtClean="0">
              <a:latin typeface="Arial" panose="020B0604020202020204" pitchFamily="34" charset="0"/>
              <a:cs typeface="Arial" panose="020B0604020202020204" pitchFamily="34" charset="0"/>
            </a:endParaRPr>
          </a:p>
          <a:p>
            <a:r>
              <a:rPr lang="fr-FR" dirty="0" smtClean="0"/>
              <a:t>L’accompagnement </a:t>
            </a:r>
            <a:r>
              <a:rPr lang="fr-FR" dirty="0"/>
              <a:t>de la clientèle fragile en </a:t>
            </a:r>
            <a:r>
              <a:rPr lang="fr-FR" dirty="0" smtClean="0"/>
              <a:t>CEGEE</a:t>
            </a:r>
          </a:p>
          <a:p>
            <a:endParaRPr lang="fr-FR" dirty="0" smtClean="0"/>
          </a:p>
          <a:p>
            <a:r>
              <a:rPr lang="fr-FR" dirty="0" smtClean="0">
                <a:latin typeface="Arial" panose="020B0604020202020204" pitchFamily="34" charset="0"/>
                <a:cs typeface="Arial" panose="020B0604020202020204" pitchFamily="34" charset="0"/>
              </a:rPr>
              <a:t>NE PAS CONFONDRE OCF et SBB</a:t>
            </a:r>
            <a:endParaRPr lang="fr-FR" dirty="0">
              <a:latin typeface="Arial" panose="020B0604020202020204" pitchFamily="34" charset="0"/>
              <a:cs typeface="Arial" panose="020B0604020202020204" pitchFamily="34" charset="0"/>
            </a:endParaRPr>
          </a:p>
          <a:p>
            <a:endParaRPr lang="fr-FR" dirty="0">
              <a:latin typeface="Arial" panose="020B0604020202020204" pitchFamily="34" charset="0"/>
              <a:cs typeface="Arial" panose="020B0604020202020204" pitchFamily="34" charset="0"/>
            </a:endParaRPr>
          </a:p>
          <a:p>
            <a:r>
              <a:rPr lang="fr-FR" dirty="0">
                <a:latin typeface="Arial" panose="020B0604020202020204" pitchFamily="34" charset="0"/>
                <a:cs typeface="Arial" panose="020B0604020202020204" pitchFamily="34" charset="0"/>
              </a:rPr>
              <a:t>Quiz</a:t>
            </a:r>
            <a:endParaRPr lang="fr-FR" dirty="0"/>
          </a:p>
        </p:txBody>
      </p:sp>
    </p:spTree>
    <p:extLst>
      <p:ext uri="{BB962C8B-B14F-4D97-AF65-F5344CB8AC3E}">
        <p14:creationId xmlns:p14="http://schemas.microsoft.com/office/powerpoint/2010/main" val="269563809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Different people asking questions illustrated Free Vector"/>
          <p:cNvPicPr>
            <a:picLocks noChangeAspect="1" noChangeArrowheads="1"/>
          </p:cNvPicPr>
          <p:nvPr/>
        </p:nvPicPr>
        <p:blipFill rotWithShape="1">
          <a:blip r:embed="rId2">
            <a:extLst>
              <a:ext uri="{28A0092B-C50C-407E-A947-70E740481C1C}">
                <a14:useLocalDpi xmlns:a14="http://schemas.microsoft.com/office/drawing/2010/main" val="0"/>
              </a:ext>
            </a:extLst>
          </a:blip>
          <a:srcRect l="6091" t="2748" r="4123"/>
          <a:stretch/>
        </p:blipFill>
        <p:spPr bwMode="auto">
          <a:xfrm>
            <a:off x="6828501" y="3539612"/>
            <a:ext cx="5353666" cy="2899391"/>
          </a:xfrm>
          <a:prstGeom prst="rect">
            <a:avLst/>
          </a:prstGeom>
          <a:noFill/>
          <a:extLst>
            <a:ext uri="{909E8E84-426E-40DD-AFC4-6F175D3DCCD1}">
              <a14:hiddenFill xmlns:a14="http://schemas.microsoft.com/office/drawing/2010/main">
                <a:solidFill>
                  <a:srgbClr val="FFFFFF"/>
                </a:solidFill>
              </a14:hiddenFill>
            </a:ext>
          </a:extLst>
        </p:spPr>
      </p:pic>
      <p:sp>
        <p:nvSpPr>
          <p:cNvPr id="2" name="Espace réservé du contenu 1"/>
          <p:cNvSpPr>
            <a:spLocks noGrp="1"/>
          </p:cNvSpPr>
          <p:nvPr>
            <p:ph idx="1"/>
          </p:nvPr>
        </p:nvSpPr>
        <p:spPr>
          <a:xfrm>
            <a:off x="695325" y="1415563"/>
            <a:ext cx="10980738" cy="4848620"/>
          </a:xfrm>
        </p:spPr>
        <p:txBody>
          <a:bodyPr/>
          <a:lstStyle/>
          <a:p>
            <a:r>
              <a:rPr lang="fr-FR" dirty="0"/>
              <a:t>La notion de clientèle en situation de fragilité financière est définie réglementairement par l’article </a:t>
            </a:r>
            <a:r>
              <a:rPr lang="fr-FR" dirty="0" smtClean="0">
                <a:solidFill>
                  <a:schemeClr val="tx1"/>
                </a:solidFill>
              </a:rPr>
              <a:t>R.</a:t>
            </a:r>
            <a:r>
              <a:rPr lang="fr-FR" dirty="0" smtClean="0"/>
              <a:t>312-4-3 </a:t>
            </a:r>
            <a:r>
              <a:rPr lang="fr-FR" dirty="0"/>
              <a:t>du Code Monétaire et Financier (CMF). </a:t>
            </a:r>
            <a:endParaRPr lang="fr-FR" dirty="0" smtClean="0"/>
          </a:p>
          <a:p>
            <a:r>
              <a:rPr lang="fr-FR" dirty="0" smtClean="0"/>
              <a:t>Afin de répondre à ces exigences et pour s’assurer de la correcte identification des clients concernés, 3 types</a:t>
            </a:r>
            <a:r>
              <a:rPr lang="fr-FR" dirty="0" smtClean="0">
                <a:solidFill>
                  <a:schemeClr val="tx1"/>
                </a:solidFill>
              </a:rPr>
              <a:t> de </a:t>
            </a:r>
            <a:r>
              <a:rPr lang="fr-FR" dirty="0" smtClean="0"/>
              <a:t>détection de ces clients sont mis en place en CEGEE. </a:t>
            </a:r>
          </a:p>
          <a:p>
            <a:pPr marL="0" indent="0">
              <a:buNone/>
            </a:pPr>
            <a:endParaRPr lang="fr-FR" dirty="0"/>
          </a:p>
          <a:p>
            <a:pPr marL="0" indent="0">
              <a:buNone/>
            </a:pPr>
            <a:endParaRPr lang="fr-FR" dirty="0"/>
          </a:p>
          <a:p>
            <a:r>
              <a:rPr lang="fr-FR" b="1" dirty="0" smtClean="0"/>
              <a:t>La détection précoce </a:t>
            </a:r>
            <a:r>
              <a:rPr lang="fr-FR" dirty="0" smtClean="0"/>
              <a:t>: scoring automatique des clients </a:t>
            </a:r>
          </a:p>
          <a:p>
            <a:endParaRPr lang="fr-FR" dirty="0"/>
          </a:p>
          <a:p>
            <a:r>
              <a:rPr lang="fr-FR" b="1" dirty="0" smtClean="0"/>
              <a:t>La détection avérée :</a:t>
            </a:r>
            <a:r>
              <a:rPr lang="fr-FR" dirty="0" smtClean="0"/>
              <a:t> ciblage en fonction d’évènements passés</a:t>
            </a:r>
          </a:p>
          <a:p>
            <a:endParaRPr lang="fr-FR" dirty="0" smtClean="0"/>
          </a:p>
          <a:p>
            <a:r>
              <a:rPr lang="fr-FR" b="1" dirty="0" smtClean="0"/>
              <a:t>La détection spontanée </a:t>
            </a:r>
            <a:r>
              <a:rPr lang="fr-FR" dirty="0" smtClean="0"/>
              <a:t>: à l’initiative du conseiller </a:t>
            </a:r>
          </a:p>
        </p:txBody>
      </p:sp>
      <p:sp>
        <p:nvSpPr>
          <p:cNvPr id="3" name="Espace réservé du texte 2"/>
          <p:cNvSpPr>
            <a:spLocks noGrp="1"/>
          </p:cNvSpPr>
          <p:nvPr>
            <p:ph type="body" sz="quarter" idx="12"/>
          </p:nvPr>
        </p:nvSpPr>
        <p:spPr/>
        <p:txBody>
          <a:bodyPr/>
          <a:lstStyle/>
          <a:p>
            <a:r>
              <a:rPr lang="fr-FR" dirty="0" smtClean="0">
                <a:cs typeface="Arial" panose="020B0604020202020204" pitchFamily="34" charset="0"/>
              </a:rPr>
              <a:t>L’identification de la clientèle fragile est réalisée selon 3 procédés en CEGEE </a:t>
            </a:r>
            <a:endParaRPr lang="fr-FR" dirty="0">
              <a:cs typeface="Arial" panose="020B0604020202020204" pitchFamily="34" charset="0"/>
            </a:endParaRPr>
          </a:p>
        </p:txBody>
      </p:sp>
      <p:sp>
        <p:nvSpPr>
          <p:cNvPr id="4" name="Espace réservé du texte 9"/>
          <p:cNvSpPr txBox="1">
            <a:spLocks/>
          </p:cNvSpPr>
          <p:nvPr/>
        </p:nvSpPr>
        <p:spPr>
          <a:xfrm>
            <a:off x="677395" y="3210998"/>
            <a:ext cx="216000" cy="216000"/>
          </a:xfrm>
          <a:prstGeom prst="rect">
            <a:avLst/>
          </a:prstGeom>
          <a:solidFill>
            <a:schemeClr val="accent4">
              <a:lumMod val="75000"/>
            </a:schemeClr>
          </a:solidFill>
        </p:spPr>
        <p:txBody>
          <a:bodyPr anchor="t">
            <a:noAutofit/>
          </a:bodyPr>
          <a:lstStyle>
            <a:lvl1pPr marL="0" indent="0" algn="ctr" defTabSz="914400" rtl="0" eaLnBrk="1" latinLnBrk="0" hangingPunct="1">
              <a:lnSpc>
                <a:spcPct val="90000"/>
              </a:lnSpc>
              <a:spcBef>
                <a:spcPts val="1000"/>
              </a:spcBef>
              <a:buClr>
                <a:schemeClr val="accent1"/>
              </a:buClr>
              <a:buFont typeface="Arial" panose="020B0604020202020204" pitchFamily="34" charset="0"/>
              <a:buNone/>
              <a:defRPr sz="1000" b="1"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Clr>
                <a:schemeClr val="accent1"/>
              </a:buClr>
              <a:buSzPct val="100000"/>
              <a:buFont typeface="Arial" panose="020B0604020202020204" pitchFamily="34" charset="0"/>
              <a:buChar char="□"/>
              <a:defRPr sz="105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9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83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79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smtClean="0"/>
              <a:t>1</a:t>
            </a:r>
            <a:endParaRPr lang="fr-FR" dirty="0"/>
          </a:p>
        </p:txBody>
      </p:sp>
      <p:sp>
        <p:nvSpPr>
          <p:cNvPr id="5" name="Espace réservé du texte 9"/>
          <p:cNvSpPr txBox="1">
            <a:spLocks/>
          </p:cNvSpPr>
          <p:nvPr/>
        </p:nvSpPr>
        <p:spPr>
          <a:xfrm>
            <a:off x="695325" y="3861613"/>
            <a:ext cx="216000" cy="216000"/>
          </a:xfrm>
          <a:prstGeom prst="rect">
            <a:avLst/>
          </a:prstGeom>
          <a:solidFill>
            <a:schemeClr val="accent4">
              <a:lumMod val="75000"/>
            </a:schemeClr>
          </a:solidFill>
        </p:spPr>
        <p:txBody>
          <a:bodyPr anchor="t">
            <a:noAutofit/>
          </a:bodyPr>
          <a:lstStyle>
            <a:lvl1pPr marL="0" indent="0" algn="ctr" defTabSz="914400" rtl="0" eaLnBrk="1" latinLnBrk="0" hangingPunct="1">
              <a:lnSpc>
                <a:spcPct val="90000"/>
              </a:lnSpc>
              <a:spcBef>
                <a:spcPts val="1000"/>
              </a:spcBef>
              <a:buClr>
                <a:schemeClr val="accent1"/>
              </a:buClr>
              <a:buFont typeface="Arial" panose="020B0604020202020204" pitchFamily="34" charset="0"/>
              <a:buNone/>
              <a:defRPr sz="1000" b="1"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Clr>
                <a:schemeClr val="accent1"/>
              </a:buClr>
              <a:buSzPct val="100000"/>
              <a:buFont typeface="Arial" panose="020B0604020202020204" pitchFamily="34" charset="0"/>
              <a:buChar char="□"/>
              <a:defRPr sz="105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9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83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79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smtClean="0"/>
              <a:t>2</a:t>
            </a:r>
            <a:endParaRPr lang="fr-FR" dirty="0"/>
          </a:p>
        </p:txBody>
      </p:sp>
      <p:sp>
        <p:nvSpPr>
          <p:cNvPr id="6" name="Espace réservé du texte 9"/>
          <p:cNvSpPr txBox="1">
            <a:spLocks/>
          </p:cNvSpPr>
          <p:nvPr/>
        </p:nvSpPr>
        <p:spPr>
          <a:xfrm>
            <a:off x="695325" y="4495606"/>
            <a:ext cx="216000" cy="216000"/>
          </a:xfrm>
          <a:prstGeom prst="rect">
            <a:avLst/>
          </a:prstGeom>
          <a:solidFill>
            <a:schemeClr val="accent4">
              <a:lumMod val="75000"/>
            </a:schemeClr>
          </a:solidFill>
        </p:spPr>
        <p:txBody>
          <a:bodyPr anchor="t">
            <a:noAutofit/>
          </a:bodyPr>
          <a:lstStyle>
            <a:lvl1pPr marL="0" indent="0" algn="ctr" defTabSz="914400" rtl="0" eaLnBrk="1" latinLnBrk="0" hangingPunct="1">
              <a:lnSpc>
                <a:spcPct val="90000"/>
              </a:lnSpc>
              <a:spcBef>
                <a:spcPts val="1000"/>
              </a:spcBef>
              <a:buClr>
                <a:schemeClr val="accent1"/>
              </a:buClr>
              <a:buFont typeface="Arial" panose="020B0604020202020204" pitchFamily="34" charset="0"/>
              <a:buNone/>
              <a:defRPr sz="1000" b="1"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Clr>
                <a:schemeClr val="accent1"/>
              </a:buClr>
              <a:buSzPct val="100000"/>
              <a:buFont typeface="Arial" panose="020B0604020202020204" pitchFamily="34" charset="0"/>
              <a:buChar char="□"/>
              <a:defRPr sz="105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9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83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79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smtClean="0"/>
              <a:t>3</a:t>
            </a:r>
            <a:endParaRPr lang="fr-FR" dirty="0"/>
          </a:p>
        </p:txBody>
      </p:sp>
      <p:pic>
        <p:nvPicPr>
          <p:cNvPr id="7" name="Image 6"/>
          <p:cNvPicPr>
            <a:picLocks noChangeAspect="1"/>
          </p:cNvPicPr>
          <p:nvPr/>
        </p:nvPicPr>
        <p:blipFill>
          <a:blip r:embed="rId3"/>
          <a:stretch>
            <a:fillRect/>
          </a:stretch>
        </p:blipFill>
        <p:spPr>
          <a:xfrm>
            <a:off x="4378519" y="134935"/>
            <a:ext cx="7297544" cy="329213"/>
          </a:xfrm>
          <a:prstGeom prst="rect">
            <a:avLst/>
          </a:prstGeom>
        </p:spPr>
      </p:pic>
    </p:spTree>
    <p:extLst>
      <p:ext uri="{BB962C8B-B14F-4D97-AF65-F5344CB8AC3E}">
        <p14:creationId xmlns:p14="http://schemas.microsoft.com/office/powerpoint/2010/main" val="166421903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2"/>
          </p:nvPr>
        </p:nvSpPr>
        <p:spPr/>
        <p:txBody>
          <a:bodyPr/>
          <a:lstStyle/>
          <a:p>
            <a:r>
              <a:rPr lang="fr-FR" dirty="0">
                <a:cs typeface="Arial" panose="020B0604020202020204" pitchFamily="34" charset="0"/>
              </a:rPr>
              <a:t>Clients détectés </a:t>
            </a:r>
            <a:r>
              <a:rPr lang="fr-FR" dirty="0" smtClean="0">
                <a:cs typeface="Arial" panose="020B0604020202020204" pitchFamily="34" charset="0"/>
              </a:rPr>
              <a:t>dans </a:t>
            </a:r>
            <a:r>
              <a:rPr lang="fr-FR" dirty="0">
                <a:cs typeface="Arial" panose="020B0604020202020204" pitchFamily="34" charset="0"/>
              </a:rPr>
              <a:t>le cadre d’une détection précoce</a:t>
            </a:r>
          </a:p>
        </p:txBody>
      </p:sp>
      <p:sp>
        <p:nvSpPr>
          <p:cNvPr id="8" name="Espace réservé du texte 9"/>
          <p:cNvSpPr txBox="1">
            <a:spLocks/>
          </p:cNvSpPr>
          <p:nvPr/>
        </p:nvSpPr>
        <p:spPr>
          <a:xfrm>
            <a:off x="464126" y="716148"/>
            <a:ext cx="216000" cy="216000"/>
          </a:xfrm>
          <a:prstGeom prst="rect">
            <a:avLst/>
          </a:prstGeom>
          <a:solidFill>
            <a:schemeClr val="accent4">
              <a:lumMod val="75000"/>
            </a:schemeClr>
          </a:solidFill>
        </p:spPr>
        <p:txBody>
          <a:bodyPr anchor="t">
            <a:noAutofit/>
          </a:bodyPr>
          <a:lstStyle>
            <a:lvl1pPr marL="0" indent="0" algn="ctr" defTabSz="914400" rtl="0" eaLnBrk="1" latinLnBrk="0" hangingPunct="1">
              <a:lnSpc>
                <a:spcPct val="90000"/>
              </a:lnSpc>
              <a:spcBef>
                <a:spcPts val="1000"/>
              </a:spcBef>
              <a:buClr>
                <a:schemeClr val="accent1"/>
              </a:buClr>
              <a:buFont typeface="Arial" panose="020B0604020202020204" pitchFamily="34" charset="0"/>
              <a:buNone/>
              <a:defRPr sz="1000" b="1"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Clr>
                <a:schemeClr val="accent1"/>
              </a:buClr>
              <a:buSzPct val="100000"/>
              <a:buFont typeface="Arial" panose="020B0604020202020204" pitchFamily="34" charset="0"/>
              <a:buChar char="□"/>
              <a:defRPr sz="105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9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83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79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smtClean="0"/>
              <a:t>1</a:t>
            </a:r>
            <a:endParaRPr lang="fr-FR" dirty="0"/>
          </a:p>
        </p:txBody>
      </p:sp>
      <p:sp>
        <p:nvSpPr>
          <p:cNvPr id="13" name="Pentagone 12"/>
          <p:cNvSpPr/>
          <p:nvPr/>
        </p:nvSpPr>
        <p:spPr>
          <a:xfrm>
            <a:off x="913344" y="3162183"/>
            <a:ext cx="3372769" cy="591670"/>
          </a:xfrm>
          <a:prstGeom prst="homePlat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600" dirty="0">
                <a:solidFill>
                  <a:schemeClr val="tx2">
                    <a:lumMod val="50000"/>
                  </a:schemeClr>
                </a:solidFill>
              </a:rPr>
              <a:t>Score prédictif automatique</a:t>
            </a:r>
          </a:p>
        </p:txBody>
      </p:sp>
      <p:sp>
        <p:nvSpPr>
          <p:cNvPr id="14" name="Pentagone 13"/>
          <p:cNvSpPr/>
          <p:nvPr/>
        </p:nvSpPr>
        <p:spPr>
          <a:xfrm>
            <a:off x="4554042" y="3207333"/>
            <a:ext cx="3372769" cy="591670"/>
          </a:xfrm>
          <a:prstGeom prst="homePlat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dirty="0" smtClean="0">
                <a:solidFill>
                  <a:schemeClr val="tx2">
                    <a:lumMod val="50000"/>
                  </a:schemeClr>
                </a:solidFill>
              </a:rPr>
              <a:t>Détection du client</a:t>
            </a:r>
            <a:endParaRPr lang="fr-FR" dirty="0">
              <a:solidFill>
                <a:schemeClr val="tx2">
                  <a:lumMod val="50000"/>
                </a:schemeClr>
              </a:solidFill>
            </a:endParaRPr>
          </a:p>
        </p:txBody>
      </p:sp>
      <p:sp>
        <p:nvSpPr>
          <p:cNvPr id="15" name="Pentagone 14"/>
          <p:cNvSpPr/>
          <p:nvPr/>
        </p:nvSpPr>
        <p:spPr>
          <a:xfrm>
            <a:off x="8194740" y="3162183"/>
            <a:ext cx="3372769" cy="591670"/>
          </a:xfrm>
          <a:prstGeom prst="homePlat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dirty="0" smtClean="0">
                <a:solidFill>
                  <a:schemeClr val="tx2">
                    <a:lumMod val="50000"/>
                  </a:schemeClr>
                </a:solidFill>
              </a:rPr>
              <a:t>Accompagnement</a:t>
            </a:r>
            <a:endParaRPr lang="fr-FR" dirty="0">
              <a:solidFill>
                <a:schemeClr val="tx2">
                  <a:lumMod val="50000"/>
                </a:schemeClr>
              </a:solidFill>
            </a:endParaRPr>
          </a:p>
        </p:txBody>
      </p:sp>
      <p:sp>
        <p:nvSpPr>
          <p:cNvPr id="16" name="Rectangle 15"/>
          <p:cNvSpPr/>
          <p:nvPr/>
        </p:nvSpPr>
        <p:spPr>
          <a:xfrm>
            <a:off x="931007" y="3767018"/>
            <a:ext cx="3083209" cy="2505456"/>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smtClean="0">
                <a:solidFill>
                  <a:schemeClr val="tx1">
                    <a:lumMod val="75000"/>
                    <a:lumOff val="25000"/>
                  </a:schemeClr>
                </a:solidFill>
              </a:rPr>
              <a:t>Mécanisme de détection </a:t>
            </a:r>
            <a:r>
              <a:rPr lang="fr-FR" sz="1400" b="1" dirty="0" smtClean="0">
                <a:solidFill>
                  <a:schemeClr val="tx1">
                    <a:lumMod val="75000"/>
                    <a:lumOff val="25000"/>
                  </a:schemeClr>
                </a:solidFill>
              </a:rPr>
              <a:t>précoce</a:t>
            </a:r>
            <a:r>
              <a:rPr lang="fr-FR" sz="1400" dirty="0" smtClean="0">
                <a:solidFill>
                  <a:schemeClr val="tx1">
                    <a:lumMod val="75000"/>
                    <a:lumOff val="25000"/>
                  </a:schemeClr>
                </a:solidFill>
              </a:rPr>
              <a:t> combinant :</a:t>
            </a:r>
          </a:p>
          <a:p>
            <a:pPr marL="265113" indent="-265113" algn="ctr">
              <a:buFont typeface="Wingdings" panose="05000000000000000000" pitchFamily="2" charset="2"/>
              <a:buChar char="Ø"/>
            </a:pPr>
            <a:r>
              <a:rPr lang="fr-FR" sz="1400" dirty="0" smtClean="0">
                <a:solidFill>
                  <a:schemeClr val="tx1">
                    <a:lumMod val="75000"/>
                    <a:lumOff val="25000"/>
                  </a:schemeClr>
                </a:solidFill>
              </a:rPr>
              <a:t>dispositifs d’alertes internes</a:t>
            </a:r>
          </a:p>
          <a:p>
            <a:pPr marL="285750" indent="-285750" algn="ctr">
              <a:buFont typeface="Wingdings" panose="05000000000000000000" pitchFamily="2" charset="2"/>
              <a:buChar char="Ø"/>
            </a:pPr>
            <a:r>
              <a:rPr lang="fr-FR" sz="1400" dirty="0" smtClean="0">
                <a:solidFill>
                  <a:schemeClr val="tx1">
                    <a:lumMod val="75000"/>
                    <a:lumOff val="25000"/>
                  </a:schemeClr>
                </a:solidFill>
              </a:rPr>
              <a:t>connaissance client (profil et comportement financier)</a:t>
            </a:r>
          </a:p>
          <a:p>
            <a:pPr marL="285750" indent="-285750" algn="ctr">
              <a:buFontTx/>
              <a:buChar char="-"/>
            </a:pPr>
            <a:endParaRPr lang="fr-FR" sz="1400" dirty="0" smtClean="0">
              <a:solidFill>
                <a:schemeClr val="tx1">
                  <a:lumMod val="75000"/>
                  <a:lumOff val="25000"/>
                </a:schemeClr>
              </a:solidFill>
            </a:endParaRPr>
          </a:p>
          <a:p>
            <a:pPr algn="ctr"/>
            <a:r>
              <a:rPr lang="fr-FR" sz="1400" dirty="0" smtClean="0">
                <a:solidFill>
                  <a:schemeClr val="tx1">
                    <a:lumMod val="75000"/>
                    <a:lumOff val="25000"/>
                  </a:schemeClr>
                </a:solidFill>
              </a:rPr>
              <a:t>Ce score est calculé </a:t>
            </a:r>
            <a:r>
              <a:rPr lang="fr-FR" sz="1400" b="1" dirty="0" smtClean="0">
                <a:solidFill>
                  <a:schemeClr val="tx1">
                    <a:lumMod val="75000"/>
                    <a:lumOff val="25000"/>
                  </a:schemeClr>
                </a:solidFill>
              </a:rPr>
              <a:t>tous les mois</a:t>
            </a:r>
          </a:p>
          <a:p>
            <a:pPr algn="ctr"/>
            <a:endParaRPr lang="fr-FR" sz="1400" dirty="0">
              <a:solidFill>
                <a:schemeClr val="tx1">
                  <a:lumMod val="75000"/>
                  <a:lumOff val="25000"/>
                </a:schemeClr>
              </a:solidFill>
            </a:endParaRPr>
          </a:p>
          <a:p>
            <a:pPr algn="ctr"/>
            <a:r>
              <a:rPr lang="fr-FR" sz="1400" dirty="0" smtClean="0">
                <a:solidFill>
                  <a:schemeClr val="tx1">
                    <a:lumMod val="75000"/>
                    <a:lumOff val="25000"/>
                  </a:schemeClr>
                </a:solidFill>
              </a:rPr>
              <a:t>Les </a:t>
            </a:r>
            <a:r>
              <a:rPr lang="fr-FR" sz="1400" b="1" dirty="0" smtClean="0">
                <a:solidFill>
                  <a:schemeClr val="tx1">
                    <a:lumMod val="75000"/>
                    <a:lumOff val="25000"/>
                  </a:schemeClr>
                </a:solidFill>
              </a:rPr>
              <a:t>variables</a:t>
            </a:r>
            <a:r>
              <a:rPr lang="fr-FR" sz="1400" dirty="0" smtClean="0">
                <a:solidFill>
                  <a:schemeClr val="tx1">
                    <a:lumMod val="75000"/>
                    <a:lumOff val="25000"/>
                  </a:schemeClr>
                </a:solidFill>
              </a:rPr>
              <a:t> appliquées peuvent être </a:t>
            </a:r>
            <a:r>
              <a:rPr lang="fr-FR" sz="1400" b="1" dirty="0" smtClean="0">
                <a:solidFill>
                  <a:schemeClr val="tx1">
                    <a:lumMod val="75000"/>
                    <a:lumOff val="25000"/>
                  </a:schemeClr>
                </a:solidFill>
              </a:rPr>
              <a:t>évolutives</a:t>
            </a:r>
            <a:r>
              <a:rPr lang="fr-FR" sz="1400" dirty="0" smtClean="0">
                <a:solidFill>
                  <a:schemeClr val="tx1">
                    <a:lumMod val="75000"/>
                    <a:lumOff val="25000"/>
                  </a:schemeClr>
                </a:solidFill>
              </a:rPr>
              <a:t> </a:t>
            </a:r>
            <a:endParaRPr lang="fr-FR" sz="1400" dirty="0">
              <a:solidFill>
                <a:schemeClr val="tx1">
                  <a:lumMod val="75000"/>
                  <a:lumOff val="25000"/>
                </a:schemeClr>
              </a:solidFill>
            </a:endParaRPr>
          </a:p>
        </p:txBody>
      </p:sp>
      <p:cxnSp>
        <p:nvCxnSpPr>
          <p:cNvPr id="18" name="Connecteur droit 17"/>
          <p:cNvCxnSpPr/>
          <p:nvPr/>
        </p:nvCxnSpPr>
        <p:spPr>
          <a:xfrm>
            <a:off x="1555281" y="5591935"/>
            <a:ext cx="1834659" cy="0"/>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Connecteur droit 18"/>
          <p:cNvCxnSpPr/>
          <p:nvPr/>
        </p:nvCxnSpPr>
        <p:spPr>
          <a:xfrm>
            <a:off x="1547928" y="5094565"/>
            <a:ext cx="1834659" cy="0"/>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4778999" y="3748272"/>
            <a:ext cx="3073978" cy="2505456"/>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fr-FR" sz="1400" dirty="0" smtClean="0">
              <a:solidFill>
                <a:schemeClr val="tx1">
                  <a:lumMod val="75000"/>
                  <a:lumOff val="25000"/>
                </a:schemeClr>
              </a:solidFill>
            </a:endParaRPr>
          </a:p>
          <a:p>
            <a:pPr algn="ctr"/>
            <a:r>
              <a:rPr lang="fr-FR" sz="1400" dirty="0" smtClean="0">
                <a:solidFill>
                  <a:schemeClr val="tx1">
                    <a:lumMod val="75000"/>
                    <a:lumOff val="25000"/>
                  </a:schemeClr>
                </a:solidFill>
              </a:rPr>
              <a:t>Mise en place du logo cible sur la synthèse du client </a:t>
            </a:r>
            <a:r>
              <a:rPr lang="fr-FR" sz="1400" dirty="0" smtClean="0">
                <a:solidFill>
                  <a:schemeClr val="tx1"/>
                </a:solidFill>
              </a:rPr>
              <a:t>(la mire bleue)</a:t>
            </a:r>
          </a:p>
        </p:txBody>
      </p:sp>
      <p:sp>
        <p:nvSpPr>
          <p:cNvPr id="21" name="Rectangle 20"/>
          <p:cNvSpPr/>
          <p:nvPr/>
        </p:nvSpPr>
        <p:spPr>
          <a:xfrm>
            <a:off x="8194740" y="3768452"/>
            <a:ext cx="3059229" cy="2505456"/>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smtClean="0">
                <a:solidFill>
                  <a:schemeClr val="tx1">
                    <a:lumMod val="75000"/>
                    <a:lumOff val="25000"/>
                  </a:schemeClr>
                </a:solidFill>
              </a:rPr>
              <a:t>Entretien</a:t>
            </a:r>
          </a:p>
          <a:p>
            <a:pPr algn="ctr"/>
            <a:r>
              <a:rPr lang="fr-FR" sz="1400" dirty="0" smtClean="0">
                <a:solidFill>
                  <a:schemeClr val="tx1">
                    <a:lumMod val="75000"/>
                    <a:lumOff val="25000"/>
                  </a:schemeClr>
                </a:solidFill>
              </a:rPr>
              <a:t>Faire un point de situation avec le client</a:t>
            </a:r>
          </a:p>
          <a:p>
            <a:pPr algn="ctr"/>
            <a:endParaRPr lang="fr-FR" sz="1400" dirty="0">
              <a:solidFill>
                <a:schemeClr val="tx1">
                  <a:lumMod val="75000"/>
                  <a:lumOff val="25000"/>
                </a:schemeClr>
              </a:solidFill>
            </a:endParaRPr>
          </a:p>
          <a:p>
            <a:pPr algn="ctr"/>
            <a:r>
              <a:rPr lang="fr-FR" sz="1400" dirty="0" smtClean="0">
                <a:solidFill>
                  <a:schemeClr val="tx1">
                    <a:lumMod val="75000"/>
                    <a:lumOff val="25000"/>
                  </a:schemeClr>
                </a:solidFill>
              </a:rPr>
              <a:t>Proposition de solutions (regroupement de crédits, ajustement du découvert, </a:t>
            </a:r>
            <a:r>
              <a:rPr lang="fr-FR" sz="1400" b="1" dirty="0" smtClean="0">
                <a:solidFill>
                  <a:schemeClr val="tx1">
                    <a:lumMod val="75000"/>
                    <a:lumOff val="25000"/>
                  </a:schemeClr>
                </a:solidFill>
              </a:rPr>
              <a:t>OCF</a:t>
            </a:r>
            <a:r>
              <a:rPr lang="fr-FR" sz="1400" dirty="0" smtClean="0">
                <a:solidFill>
                  <a:schemeClr val="tx1">
                    <a:lumMod val="75000"/>
                    <a:lumOff val="25000"/>
                  </a:schemeClr>
                </a:solidFill>
              </a:rPr>
              <a:t>…) </a:t>
            </a:r>
            <a:endParaRPr lang="fr-FR" sz="1400" b="1" dirty="0" smtClean="0">
              <a:solidFill>
                <a:schemeClr val="tx1">
                  <a:lumMod val="75000"/>
                  <a:lumOff val="25000"/>
                </a:schemeClr>
              </a:solidFill>
            </a:endParaRPr>
          </a:p>
          <a:p>
            <a:pPr algn="ctr"/>
            <a:endParaRPr lang="fr-FR" sz="1400" dirty="0">
              <a:solidFill>
                <a:schemeClr val="tx1">
                  <a:lumMod val="75000"/>
                  <a:lumOff val="25000"/>
                </a:schemeClr>
              </a:solidFill>
            </a:endParaRPr>
          </a:p>
          <a:p>
            <a:pPr algn="ctr"/>
            <a:r>
              <a:rPr lang="fr-FR" sz="1400" dirty="0" smtClean="0">
                <a:solidFill>
                  <a:schemeClr val="tx1">
                    <a:lumMod val="75000"/>
                    <a:lumOff val="25000"/>
                  </a:schemeClr>
                </a:solidFill>
              </a:rPr>
              <a:t>Orientation vers une entité spécialisée le cas échéant (Experts Direct, parcours confiance…)</a:t>
            </a:r>
            <a:endParaRPr lang="fr-FR" sz="1400" dirty="0">
              <a:solidFill>
                <a:schemeClr val="tx1">
                  <a:lumMod val="75000"/>
                  <a:lumOff val="25000"/>
                </a:schemeClr>
              </a:solidFill>
            </a:endParaRPr>
          </a:p>
        </p:txBody>
      </p:sp>
      <p:pic>
        <p:nvPicPr>
          <p:cNvPr id="1026" name="Picture 2" descr="User free icon"/>
          <p:cNvPicPr>
            <a:picLocks noChangeAspect="1" noChangeArrowheads="1"/>
          </p:cNvPicPr>
          <p:nvPr/>
        </p:nvPicPr>
        <p:blipFill>
          <a:blip r:embed="rId2"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068102" y="3259095"/>
            <a:ext cx="437415" cy="43741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alculator free icon"/>
          <p:cNvPicPr>
            <a:picLocks noChangeAspect="1" noChangeArrowheads="1"/>
          </p:cNvPicPr>
          <p:nvPr/>
        </p:nvPicPr>
        <p:blipFill>
          <a:blip r:embed="rId3"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570513" y="3237168"/>
            <a:ext cx="441700" cy="4417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andshake free icon"/>
          <p:cNvPicPr>
            <a:picLocks noChangeAspect="1" noChangeArrowheads="1"/>
          </p:cNvPicPr>
          <p:nvPr/>
        </p:nvPicPr>
        <p:blipFill>
          <a:blip r:embed="rId4"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524132" y="3244198"/>
            <a:ext cx="516563" cy="516563"/>
          </a:xfrm>
          <a:prstGeom prst="rect">
            <a:avLst/>
          </a:prstGeom>
          <a:noFill/>
          <a:extLst>
            <a:ext uri="{909E8E84-426E-40DD-AFC4-6F175D3DCCD1}">
              <a14:hiddenFill xmlns:a14="http://schemas.microsoft.com/office/drawing/2010/main">
                <a:solidFill>
                  <a:srgbClr val="FFFFFF"/>
                </a:solidFill>
              </a14:hiddenFill>
            </a:ext>
          </a:extLst>
        </p:spPr>
      </p:pic>
      <p:cxnSp>
        <p:nvCxnSpPr>
          <p:cNvPr id="26" name="Connecteur droit 25"/>
          <p:cNvCxnSpPr/>
          <p:nvPr/>
        </p:nvCxnSpPr>
        <p:spPr>
          <a:xfrm>
            <a:off x="8807024" y="4568042"/>
            <a:ext cx="1834659" cy="0"/>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Connecteur droit 26"/>
          <p:cNvCxnSpPr/>
          <p:nvPr/>
        </p:nvCxnSpPr>
        <p:spPr>
          <a:xfrm>
            <a:off x="8807024" y="5416744"/>
            <a:ext cx="1834659" cy="0"/>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pic>
        <p:nvPicPr>
          <p:cNvPr id="28" name="Image 27"/>
          <p:cNvPicPr>
            <a:picLocks noChangeAspect="1"/>
          </p:cNvPicPr>
          <p:nvPr/>
        </p:nvPicPr>
        <p:blipFill>
          <a:blip r:embed="rId5"/>
          <a:stretch>
            <a:fillRect/>
          </a:stretch>
        </p:blipFill>
        <p:spPr>
          <a:xfrm>
            <a:off x="4378519" y="134935"/>
            <a:ext cx="7297544" cy="329213"/>
          </a:xfrm>
          <a:prstGeom prst="rect">
            <a:avLst/>
          </a:prstGeom>
        </p:spPr>
      </p:pic>
      <p:sp>
        <p:nvSpPr>
          <p:cNvPr id="22" name="Espace réservé du contenu 1"/>
          <p:cNvSpPr txBox="1">
            <a:spLocks/>
          </p:cNvSpPr>
          <p:nvPr/>
        </p:nvSpPr>
        <p:spPr>
          <a:xfrm>
            <a:off x="464126" y="1386361"/>
            <a:ext cx="10980738" cy="4848620"/>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927000" marR="0" indent="0" algn="l" defTabSz="914400" rtl="0" eaLnBrk="1" fontAlgn="auto" latinLnBrk="0" hangingPunct="1">
              <a:lnSpc>
                <a:spcPct val="100000"/>
              </a:lnSpc>
              <a:spcBef>
                <a:spcPts val="600"/>
              </a:spcBef>
              <a:spcAft>
                <a:spcPts val="1200"/>
              </a:spcAft>
              <a:buClr>
                <a:schemeClr val="accent4">
                  <a:lumMod val="75000"/>
                </a:schemeClr>
              </a:buClr>
              <a:buSzTx/>
              <a:buFont typeface="Wingdings" panose="05000000000000000000" pitchFamily="2" charset="2"/>
              <a:buNone/>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Le dispositif de détection précoce est </a:t>
            </a:r>
            <a:r>
              <a:rPr lang="fr-FR" dirty="0" smtClean="0">
                <a:solidFill>
                  <a:schemeClr val="tx1"/>
                </a:solidFill>
              </a:rPr>
              <a:t>automatisé</a:t>
            </a:r>
            <a:endParaRPr lang="fr-FR" dirty="0">
              <a:solidFill>
                <a:schemeClr val="tx1"/>
              </a:solidFill>
            </a:endParaRPr>
          </a:p>
          <a:p>
            <a:pPr algn="just"/>
            <a:r>
              <a:rPr lang="fr-FR" dirty="0" smtClean="0"/>
              <a:t>Il s’agit d’un calcul mensuel tenant compte à la fois de la connaissance du client (son profil et comportement financier), et des dispositifs d’alertes internes définis. </a:t>
            </a:r>
          </a:p>
          <a:p>
            <a:pPr algn="just"/>
            <a:r>
              <a:rPr lang="fr-FR" dirty="0" smtClean="0">
                <a:solidFill>
                  <a:schemeClr val="tx1"/>
                </a:solidFill>
              </a:rPr>
              <a:t>Si le client est détecté en « </a:t>
            </a:r>
            <a:r>
              <a:rPr lang="fr-FR" b="1" dirty="0" smtClean="0">
                <a:solidFill>
                  <a:schemeClr val="tx1"/>
                </a:solidFill>
              </a:rPr>
              <a:t>prévention du surendettement </a:t>
            </a:r>
            <a:r>
              <a:rPr lang="fr-FR" dirty="0" smtClean="0">
                <a:solidFill>
                  <a:schemeClr val="tx1"/>
                </a:solidFill>
              </a:rPr>
              <a:t>» (« potentiel surendettement »), il recevra un courrier l’invitant à prendre RDV avec son conseiller pour une étude de sa situation.</a:t>
            </a:r>
            <a:endParaRPr lang="fr-FR" dirty="0">
              <a:solidFill>
                <a:schemeClr val="tx1"/>
              </a:solidFill>
            </a:endParaRPr>
          </a:p>
        </p:txBody>
      </p:sp>
      <p:pic>
        <p:nvPicPr>
          <p:cNvPr id="4" name="Image 3"/>
          <p:cNvPicPr>
            <a:picLocks noChangeAspect="1"/>
          </p:cNvPicPr>
          <p:nvPr/>
        </p:nvPicPr>
        <p:blipFill>
          <a:blip r:embed="rId6"/>
          <a:stretch>
            <a:fillRect/>
          </a:stretch>
        </p:blipFill>
        <p:spPr>
          <a:xfrm>
            <a:off x="5115477" y="4588553"/>
            <a:ext cx="1952625" cy="1012025"/>
          </a:xfrm>
          <a:prstGeom prst="rect">
            <a:avLst/>
          </a:prstGeom>
        </p:spPr>
      </p:pic>
      <p:pic>
        <p:nvPicPr>
          <p:cNvPr id="17" name="Picture 2" descr="Loupe icon"/>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95592" y="4740364"/>
            <a:ext cx="1549652" cy="15496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591261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695325" y="1291669"/>
            <a:ext cx="8534939" cy="4848620"/>
          </a:xfrm>
        </p:spPr>
        <p:txBody>
          <a:bodyPr/>
          <a:lstStyle/>
          <a:p>
            <a:pPr marL="171450" indent="-171450" algn="just">
              <a:buFont typeface="Wingdings" panose="05000000000000000000" pitchFamily="2" charset="2"/>
              <a:buChar char="§"/>
            </a:pPr>
            <a:r>
              <a:rPr lang="fr-FR" dirty="0">
                <a:solidFill>
                  <a:schemeClr val="tx1"/>
                </a:solidFill>
              </a:rPr>
              <a:t>Le dispositif de détection </a:t>
            </a:r>
            <a:r>
              <a:rPr lang="fr-FR" dirty="0" smtClean="0">
                <a:solidFill>
                  <a:schemeClr val="tx1"/>
                </a:solidFill>
              </a:rPr>
              <a:t>avérée </a:t>
            </a:r>
            <a:r>
              <a:rPr lang="fr-FR" dirty="0">
                <a:solidFill>
                  <a:schemeClr val="tx1"/>
                </a:solidFill>
              </a:rPr>
              <a:t>est </a:t>
            </a:r>
            <a:r>
              <a:rPr lang="fr-FR" dirty="0" smtClean="0">
                <a:solidFill>
                  <a:schemeClr val="tx1"/>
                </a:solidFill>
              </a:rPr>
              <a:t>également automatisé et fait l’objet d’une proposition OCF (envoi d’un courrier automatique). </a:t>
            </a:r>
          </a:p>
          <a:p>
            <a:pPr marL="171450" indent="-171450" algn="just">
              <a:buFont typeface="Wingdings" panose="05000000000000000000" pitchFamily="2" charset="2"/>
              <a:buChar char="§"/>
            </a:pPr>
            <a:r>
              <a:rPr lang="fr-FR" dirty="0" smtClean="0">
                <a:solidFill>
                  <a:schemeClr val="tx1"/>
                </a:solidFill>
              </a:rPr>
              <a:t>Il repose sur les 3 critères </a:t>
            </a:r>
            <a:r>
              <a:rPr lang="fr-FR" dirty="0" smtClean="0"/>
              <a:t>réglementaires suivants :</a:t>
            </a:r>
            <a:endParaRPr lang="fr-FR" sz="2000" dirty="0"/>
          </a:p>
        </p:txBody>
      </p:sp>
      <p:sp>
        <p:nvSpPr>
          <p:cNvPr id="3" name="Espace réservé du texte 2"/>
          <p:cNvSpPr>
            <a:spLocks noGrp="1"/>
          </p:cNvSpPr>
          <p:nvPr>
            <p:ph type="body" sz="quarter" idx="12"/>
          </p:nvPr>
        </p:nvSpPr>
        <p:spPr/>
        <p:txBody>
          <a:bodyPr/>
          <a:lstStyle/>
          <a:p>
            <a:r>
              <a:rPr lang="fr-FR" dirty="0">
                <a:cs typeface="Arial" panose="020B0604020202020204" pitchFamily="34" charset="0"/>
              </a:rPr>
              <a:t>Clients </a:t>
            </a:r>
            <a:r>
              <a:rPr lang="fr-FR" dirty="0" smtClean="0">
                <a:cs typeface="Arial" panose="020B0604020202020204" pitchFamily="34" charset="0"/>
              </a:rPr>
              <a:t>ciblés dans le cadre d’une détection </a:t>
            </a:r>
            <a:r>
              <a:rPr lang="fr-FR" dirty="0">
                <a:cs typeface="Arial" panose="020B0604020202020204" pitchFamily="34" charset="0"/>
              </a:rPr>
              <a:t>avérée</a:t>
            </a:r>
          </a:p>
        </p:txBody>
      </p:sp>
      <p:sp>
        <p:nvSpPr>
          <p:cNvPr id="9" name="Espace réservé du texte 9"/>
          <p:cNvSpPr txBox="1">
            <a:spLocks/>
          </p:cNvSpPr>
          <p:nvPr/>
        </p:nvSpPr>
        <p:spPr>
          <a:xfrm>
            <a:off x="479325" y="716148"/>
            <a:ext cx="216000" cy="216000"/>
          </a:xfrm>
          <a:prstGeom prst="rect">
            <a:avLst/>
          </a:prstGeom>
          <a:solidFill>
            <a:schemeClr val="accent4">
              <a:lumMod val="75000"/>
            </a:schemeClr>
          </a:solidFill>
        </p:spPr>
        <p:txBody>
          <a:bodyPr anchor="t">
            <a:noAutofit/>
          </a:bodyPr>
          <a:lstStyle>
            <a:lvl1pPr marL="0" indent="0" algn="ctr" defTabSz="914400" rtl="0" eaLnBrk="1" latinLnBrk="0" hangingPunct="1">
              <a:lnSpc>
                <a:spcPct val="90000"/>
              </a:lnSpc>
              <a:spcBef>
                <a:spcPts val="1000"/>
              </a:spcBef>
              <a:buClr>
                <a:schemeClr val="accent1"/>
              </a:buClr>
              <a:buFont typeface="Arial" panose="020B0604020202020204" pitchFamily="34" charset="0"/>
              <a:buNone/>
              <a:defRPr sz="1000" b="1"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Clr>
                <a:schemeClr val="accent1"/>
              </a:buClr>
              <a:buSzPct val="100000"/>
              <a:buFont typeface="Arial" panose="020B0604020202020204" pitchFamily="34" charset="0"/>
              <a:buChar char="□"/>
              <a:defRPr sz="105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9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83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79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smtClean="0"/>
              <a:t>2</a:t>
            </a:r>
            <a:endParaRPr lang="fr-FR" dirty="0"/>
          </a:p>
        </p:txBody>
      </p:sp>
      <p:sp>
        <p:nvSpPr>
          <p:cNvPr id="7" name="Rectangle à coins arrondis 6"/>
          <p:cNvSpPr/>
          <p:nvPr/>
        </p:nvSpPr>
        <p:spPr>
          <a:xfrm>
            <a:off x="5852665" y="2373745"/>
            <a:ext cx="2649713" cy="2841034"/>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00" dirty="0" smtClean="0"/>
          </a:p>
          <a:p>
            <a:pPr algn="ctr"/>
            <a:endParaRPr lang="fr-FR" sz="1100" dirty="0"/>
          </a:p>
          <a:p>
            <a:pPr algn="ctr"/>
            <a:r>
              <a:rPr lang="fr-FR" sz="1200" dirty="0" smtClean="0"/>
              <a:t>Les personnes au nom desquelles un </a:t>
            </a:r>
            <a:r>
              <a:rPr lang="fr-FR" sz="1200" b="1" dirty="0" smtClean="0"/>
              <a:t>chèque impayé </a:t>
            </a:r>
            <a:r>
              <a:rPr lang="fr-FR" sz="1200" dirty="0" smtClean="0"/>
              <a:t>ou une </a:t>
            </a:r>
            <a:r>
              <a:rPr lang="fr-FR" sz="1200" b="1" dirty="0" smtClean="0"/>
              <a:t>déclaration de retrait de</a:t>
            </a:r>
            <a:r>
              <a:rPr lang="fr-FR" sz="1200" dirty="0" smtClean="0"/>
              <a:t> </a:t>
            </a:r>
            <a:r>
              <a:rPr lang="fr-FR" sz="1200" b="1" dirty="0" smtClean="0"/>
              <a:t>carte bancaire </a:t>
            </a:r>
            <a:r>
              <a:rPr lang="fr-FR" sz="1200" dirty="0" smtClean="0"/>
              <a:t>est inscrit pendant 3 mois consécutifs au </a:t>
            </a:r>
            <a:r>
              <a:rPr lang="fr-FR" sz="1200" b="1" dirty="0" smtClean="0"/>
              <a:t>fichier de la Banque de France </a:t>
            </a:r>
            <a:r>
              <a:rPr lang="fr-FR" sz="1200" dirty="0" smtClean="0"/>
              <a:t>centralisant les incidents de paiement chèques </a:t>
            </a:r>
            <a:endParaRPr lang="fr-FR" sz="1100" dirty="0"/>
          </a:p>
        </p:txBody>
      </p:sp>
      <p:sp>
        <p:nvSpPr>
          <p:cNvPr id="8" name="Rectangle à coins arrondis 7"/>
          <p:cNvSpPr/>
          <p:nvPr/>
        </p:nvSpPr>
        <p:spPr>
          <a:xfrm>
            <a:off x="1016669" y="2240398"/>
            <a:ext cx="2171969" cy="2969590"/>
          </a:xfrm>
          <a:prstGeom prst="round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00" dirty="0" smtClean="0"/>
          </a:p>
          <a:p>
            <a:pPr algn="ctr"/>
            <a:endParaRPr lang="fr-FR" sz="1100" dirty="0"/>
          </a:p>
          <a:p>
            <a:pPr algn="ctr"/>
            <a:endParaRPr lang="fr-FR" sz="1200" b="1" dirty="0" smtClean="0"/>
          </a:p>
          <a:p>
            <a:pPr algn="ctr"/>
            <a:r>
              <a:rPr lang="fr-FR" sz="1200" b="1" dirty="0" smtClean="0">
                <a:solidFill>
                  <a:schemeClr val="tx1">
                    <a:lumMod val="75000"/>
                    <a:lumOff val="25000"/>
                  </a:schemeClr>
                </a:solidFill>
              </a:rPr>
              <a:t>Mensuel</a:t>
            </a:r>
            <a:endParaRPr lang="fr-FR" sz="1100" b="1" dirty="0" smtClean="0">
              <a:solidFill>
                <a:schemeClr val="tx1">
                  <a:lumMod val="75000"/>
                  <a:lumOff val="25000"/>
                </a:schemeClr>
              </a:solidFill>
            </a:endParaRPr>
          </a:p>
          <a:p>
            <a:pPr algn="ctr"/>
            <a:endParaRPr lang="fr-FR" sz="1100" dirty="0" smtClean="0">
              <a:solidFill>
                <a:schemeClr val="tx1">
                  <a:lumMod val="75000"/>
                  <a:lumOff val="25000"/>
                </a:schemeClr>
              </a:solidFill>
            </a:endParaRPr>
          </a:p>
          <a:p>
            <a:pPr algn="ctr"/>
            <a:r>
              <a:rPr lang="fr-FR" sz="1100" dirty="0" smtClean="0">
                <a:solidFill>
                  <a:schemeClr val="tx1">
                    <a:lumMod val="75000"/>
                    <a:lumOff val="25000"/>
                  </a:schemeClr>
                </a:solidFill>
              </a:rPr>
              <a:t>Au moins </a:t>
            </a:r>
            <a:r>
              <a:rPr lang="fr-FR" sz="1100" b="1" dirty="0" smtClean="0">
                <a:solidFill>
                  <a:schemeClr val="tx1">
                    <a:lumMod val="75000"/>
                    <a:lumOff val="25000"/>
                  </a:schemeClr>
                </a:solidFill>
              </a:rPr>
              <a:t>5 incidents</a:t>
            </a:r>
            <a:r>
              <a:rPr lang="fr-FR" sz="1100" dirty="0" smtClean="0">
                <a:solidFill>
                  <a:schemeClr val="tx1">
                    <a:lumMod val="75000"/>
                    <a:lumOff val="25000"/>
                  </a:schemeClr>
                </a:solidFill>
              </a:rPr>
              <a:t>* enregistrés sur son ou ses comptes au cours du mois. </a:t>
            </a:r>
          </a:p>
          <a:p>
            <a:pPr algn="ctr"/>
            <a:endParaRPr lang="fr-FR" sz="1100" dirty="0" smtClean="0">
              <a:solidFill>
                <a:schemeClr val="tx1">
                  <a:lumMod val="75000"/>
                  <a:lumOff val="25000"/>
                </a:schemeClr>
              </a:solidFill>
            </a:endParaRPr>
          </a:p>
          <a:p>
            <a:pPr algn="ctr"/>
            <a:r>
              <a:rPr lang="fr-FR" sz="1100" dirty="0" smtClean="0">
                <a:solidFill>
                  <a:schemeClr val="tx1">
                    <a:lumMod val="75000"/>
                    <a:lumOff val="25000"/>
                  </a:schemeClr>
                </a:solidFill>
              </a:rPr>
              <a:t>Des </a:t>
            </a:r>
            <a:r>
              <a:rPr lang="fr-FR" sz="1100" b="1" dirty="0" smtClean="0">
                <a:solidFill>
                  <a:schemeClr val="tx1">
                    <a:lumMod val="75000"/>
                    <a:lumOff val="25000"/>
                  </a:schemeClr>
                </a:solidFill>
              </a:rPr>
              <a:t>ressources</a:t>
            </a:r>
            <a:r>
              <a:rPr lang="fr-FR" sz="1100" dirty="0" smtClean="0">
                <a:solidFill>
                  <a:schemeClr val="tx1">
                    <a:lumMod val="75000"/>
                    <a:lumOff val="25000"/>
                  </a:schemeClr>
                </a:solidFill>
              </a:rPr>
              <a:t> portées au crédit de son ou ses comptes de dépôts, inférieures </a:t>
            </a:r>
            <a:r>
              <a:rPr lang="fr-FR" sz="1100" dirty="0" smtClean="0">
                <a:solidFill>
                  <a:schemeClr val="tx1"/>
                </a:solidFill>
              </a:rPr>
              <a:t>à </a:t>
            </a:r>
            <a:r>
              <a:rPr lang="fr-FR" sz="1100" b="1" dirty="0" smtClean="0">
                <a:solidFill>
                  <a:schemeClr val="tx1"/>
                </a:solidFill>
              </a:rPr>
              <a:t>1258€ </a:t>
            </a:r>
            <a:r>
              <a:rPr lang="fr-FR" sz="1100" b="1" dirty="0" smtClean="0">
                <a:solidFill>
                  <a:schemeClr val="tx1">
                    <a:lumMod val="75000"/>
                    <a:lumOff val="25000"/>
                  </a:schemeClr>
                </a:solidFill>
              </a:rPr>
              <a:t>net </a:t>
            </a:r>
            <a:r>
              <a:rPr lang="fr-FR" sz="1100" dirty="0" smtClean="0">
                <a:solidFill>
                  <a:schemeClr val="tx1">
                    <a:lumMod val="75000"/>
                    <a:lumOff val="25000"/>
                  </a:schemeClr>
                </a:solidFill>
              </a:rPr>
              <a:t>(SMIC)</a:t>
            </a:r>
            <a:endParaRPr lang="fr-FR" sz="1100" dirty="0">
              <a:solidFill>
                <a:schemeClr val="tx1">
                  <a:lumMod val="75000"/>
                  <a:lumOff val="25000"/>
                </a:schemeClr>
              </a:solidFill>
            </a:endParaRPr>
          </a:p>
        </p:txBody>
      </p:sp>
      <p:sp>
        <p:nvSpPr>
          <p:cNvPr id="10" name="Rectangle à coins arrondis 9"/>
          <p:cNvSpPr/>
          <p:nvPr/>
        </p:nvSpPr>
        <p:spPr>
          <a:xfrm>
            <a:off x="5852665" y="2199727"/>
            <a:ext cx="2649713" cy="730221"/>
          </a:xfrm>
          <a:prstGeom prst="round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Critère FCC</a:t>
            </a:r>
            <a:endParaRPr lang="fr-FR" dirty="0"/>
          </a:p>
        </p:txBody>
      </p:sp>
      <p:sp>
        <p:nvSpPr>
          <p:cNvPr id="11" name="Rectangle à coins arrondis 10"/>
          <p:cNvSpPr/>
          <p:nvPr/>
        </p:nvSpPr>
        <p:spPr>
          <a:xfrm>
            <a:off x="3172680" y="2259044"/>
            <a:ext cx="2140054" cy="2969590"/>
          </a:xfrm>
          <a:prstGeom prst="round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00" dirty="0" smtClean="0">
              <a:solidFill>
                <a:schemeClr val="tx2">
                  <a:lumMod val="50000"/>
                </a:schemeClr>
              </a:solidFill>
            </a:endParaRPr>
          </a:p>
          <a:p>
            <a:pPr algn="ctr"/>
            <a:endParaRPr lang="fr-FR" sz="1100" dirty="0" smtClean="0">
              <a:solidFill>
                <a:schemeClr val="tx2">
                  <a:lumMod val="50000"/>
                </a:schemeClr>
              </a:solidFill>
            </a:endParaRPr>
          </a:p>
          <a:p>
            <a:pPr algn="ctr"/>
            <a:endParaRPr lang="fr-FR" sz="1100" dirty="0">
              <a:solidFill>
                <a:schemeClr val="tx2">
                  <a:lumMod val="50000"/>
                </a:schemeClr>
              </a:solidFill>
            </a:endParaRPr>
          </a:p>
          <a:p>
            <a:pPr algn="ctr"/>
            <a:endParaRPr lang="fr-FR" sz="1100" dirty="0">
              <a:solidFill>
                <a:schemeClr val="tx2">
                  <a:lumMod val="50000"/>
                </a:schemeClr>
              </a:solidFill>
            </a:endParaRPr>
          </a:p>
          <a:p>
            <a:pPr algn="ctr"/>
            <a:r>
              <a:rPr lang="fr-FR" sz="1200" b="1" dirty="0" smtClean="0">
                <a:solidFill>
                  <a:schemeClr val="tx1">
                    <a:lumMod val="75000"/>
                    <a:lumOff val="25000"/>
                  </a:schemeClr>
                </a:solidFill>
              </a:rPr>
              <a:t>Trimestriel</a:t>
            </a:r>
            <a:endParaRPr lang="fr-FR" sz="1100" b="1" dirty="0">
              <a:solidFill>
                <a:schemeClr val="tx1">
                  <a:lumMod val="75000"/>
                  <a:lumOff val="25000"/>
                </a:schemeClr>
              </a:solidFill>
            </a:endParaRPr>
          </a:p>
          <a:p>
            <a:pPr algn="ctr"/>
            <a:endParaRPr lang="fr-FR" sz="1100" dirty="0">
              <a:solidFill>
                <a:schemeClr val="tx1">
                  <a:lumMod val="75000"/>
                  <a:lumOff val="25000"/>
                </a:schemeClr>
              </a:solidFill>
            </a:endParaRPr>
          </a:p>
          <a:p>
            <a:pPr algn="ctr"/>
            <a:r>
              <a:rPr lang="fr-FR" sz="1100" dirty="0">
                <a:solidFill>
                  <a:schemeClr val="tx1">
                    <a:lumMod val="75000"/>
                    <a:lumOff val="25000"/>
                  </a:schemeClr>
                </a:solidFill>
              </a:rPr>
              <a:t>Au moins </a:t>
            </a:r>
            <a:r>
              <a:rPr lang="fr-FR" sz="1100" b="1" dirty="0" smtClean="0">
                <a:solidFill>
                  <a:schemeClr val="tx1">
                    <a:lumMod val="75000"/>
                    <a:lumOff val="25000"/>
                  </a:schemeClr>
                </a:solidFill>
              </a:rPr>
              <a:t>15 </a:t>
            </a:r>
            <a:r>
              <a:rPr lang="fr-FR" sz="1100" b="1" dirty="0">
                <a:solidFill>
                  <a:schemeClr val="tx1">
                    <a:lumMod val="75000"/>
                    <a:lumOff val="25000"/>
                  </a:schemeClr>
                </a:solidFill>
              </a:rPr>
              <a:t>incidents</a:t>
            </a:r>
            <a:r>
              <a:rPr lang="fr-FR" sz="1100" dirty="0">
                <a:solidFill>
                  <a:schemeClr val="tx1">
                    <a:lumMod val="75000"/>
                    <a:lumOff val="25000"/>
                  </a:schemeClr>
                </a:solidFill>
              </a:rPr>
              <a:t>* enregistrés </a:t>
            </a:r>
            <a:r>
              <a:rPr lang="fr-FR" sz="1100" dirty="0" smtClean="0">
                <a:solidFill>
                  <a:schemeClr val="tx1">
                    <a:lumMod val="75000"/>
                    <a:lumOff val="25000"/>
                  </a:schemeClr>
                </a:solidFill>
              </a:rPr>
              <a:t>pendant 3 mois consécutifs sur </a:t>
            </a:r>
            <a:r>
              <a:rPr lang="fr-FR" sz="1100" dirty="0">
                <a:solidFill>
                  <a:schemeClr val="tx1">
                    <a:lumMod val="75000"/>
                    <a:lumOff val="25000"/>
                  </a:schemeClr>
                </a:solidFill>
              </a:rPr>
              <a:t>son ou ses comptes </a:t>
            </a:r>
            <a:r>
              <a:rPr lang="fr-FR" sz="1100" dirty="0" smtClean="0">
                <a:solidFill>
                  <a:schemeClr val="tx1">
                    <a:lumMod val="75000"/>
                    <a:lumOff val="25000"/>
                  </a:schemeClr>
                </a:solidFill>
              </a:rPr>
              <a:t>de dépôt. </a:t>
            </a:r>
          </a:p>
          <a:p>
            <a:pPr algn="ctr"/>
            <a:endParaRPr lang="fr-FR" sz="1100" dirty="0">
              <a:solidFill>
                <a:schemeClr val="tx1">
                  <a:lumMod val="75000"/>
                  <a:lumOff val="25000"/>
                </a:schemeClr>
              </a:solidFill>
            </a:endParaRPr>
          </a:p>
          <a:p>
            <a:pPr algn="ctr"/>
            <a:r>
              <a:rPr lang="fr-FR" sz="1100" dirty="0">
                <a:solidFill>
                  <a:schemeClr val="tx1">
                    <a:lumMod val="75000"/>
                    <a:lumOff val="25000"/>
                  </a:schemeClr>
                </a:solidFill>
              </a:rPr>
              <a:t>Des </a:t>
            </a:r>
            <a:r>
              <a:rPr lang="fr-FR" sz="1100" b="1" dirty="0">
                <a:solidFill>
                  <a:schemeClr val="tx1">
                    <a:lumMod val="75000"/>
                    <a:lumOff val="25000"/>
                  </a:schemeClr>
                </a:solidFill>
              </a:rPr>
              <a:t>ressources</a:t>
            </a:r>
            <a:r>
              <a:rPr lang="fr-FR" sz="1100" dirty="0">
                <a:solidFill>
                  <a:schemeClr val="tx1">
                    <a:lumMod val="75000"/>
                    <a:lumOff val="25000"/>
                  </a:schemeClr>
                </a:solidFill>
              </a:rPr>
              <a:t> portées au crédit de son ou ses comptes de dépôts, inférieures à </a:t>
            </a:r>
            <a:r>
              <a:rPr lang="fr-FR" sz="1100" b="1" dirty="0" smtClean="0">
                <a:solidFill>
                  <a:schemeClr val="tx1"/>
                </a:solidFill>
              </a:rPr>
              <a:t>3774€  </a:t>
            </a:r>
            <a:r>
              <a:rPr lang="fr-FR" sz="1100" b="1" dirty="0" smtClean="0">
                <a:solidFill>
                  <a:schemeClr val="tx1">
                    <a:lumMod val="75000"/>
                    <a:lumOff val="25000"/>
                  </a:schemeClr>
                </a:solidFill>
              </a:rPr>
              <a:t>net </a:t>
            </a:r>
            <a:r>
              <a:rPr lang="fr-FR" sz="1100" dirty="0" smtClean="0">
                <a:solidFill>
                  <a:schemeClr val="tx1">
                    <a:lumMod val="75000"/>
                    <a:lumOff val="25000"/>
                  </a:schemeClr>
                </a:solidFill>
              </a:rPr>
              <a:t>(soit 3 fois le SMIC</a:t>
            </a:r>
            <a:r>
              <a:rPr lang="fr-FR" sz="1100" dirty="0">
                <a:solidFill>
                  <a:schemeClr val="tx1">
                    <a:lumMod val="75000"/>
                    <a:lumOff val="25000"/>
                  </a:schemeClr>
                </a:solidFill>
              </a:rPr>
              <a:t>)</a:t>
            </a:r>
          </a:p>
        </p:txBody>
      </p:sp>
      <p:sp>
        <p:nvSpPr>
          <p:cNvPr id="12" name="Rectangle à coins arrondis 11"/>
          <p:cNvSpPr/>
          <p:nvPr/>
        </p:nvSpPr>
        <p:spPr>
          <a:xfrm>
            <a:off x="1000710" y="2199727"/>
            <a:ext cx="4312024" cy="730221"/>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Critère incidents de paiements importants</a:t>
            </a:r>
            <a:endParaRPr lang="fr-FR" dirty="0"/>
          </a:p>
        </p:txBody>
      </p:sp>
      <p:sp>
        <p:nvSpPr>
          <p:cNvPr id="13" name="Rectangle à coins arrondis 12"/>
          <p:cNvSpPr/>
          <p:nvPr/>
        </p:nvSpPr>
        <p:spPr>
          <a:xfrm>
            <a:off x="9067061" y="2387600"/>
            <a:ext cx="2646061" cy="2841034"/>
          </a:xfrm>
          <a:prstGeom prst="roundRect">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00" dirty="0" smtClean="0"/>
          </a:p>
          <a:p>
            <a:pPr algn="ctr"/>
            <a:endParaRPr lang="fr-FR" sz="1100" dirty="0"/>
          </a:p>
          <a:p>
            <a:pPr algn="ctr"/>
            <a:r>
              <a:rPr lang="fr-FR" sz="1200" dirty="0" smtClean="0"/>
              <a:t>Les débiteurs dont la demande tendant au traitement de leur situation de surendettement a été déclarée recevable par la </a:t>
            </a:r>
            <a:r>
              <a:rPr lang="fr-FR" sz="1200" b="1" dirty="0" smtClean="0"/>
              <a:t> Commission du surendettement </a:t>
            </a:r>
            <a:endParaRPr lang="fr-FR" sz="1100" b="1" dirty="0"/>
          </a:p>
        </p:txBody>
      </p:sp>
      <p:sp>
        <p:nvSpPr>
          <p:cNvPr id="14" name="Rectangle à coins arrondis 13"/>
          <p:cNvSpPr/>
          <p:nvPr/>
        </p:nvSpPr>
        <p:spPr>
          <a:xfrm>
            <a:off x="9070714" y="2238421"/>
            <a:ext cx="2642408" cy="730221"/>
          </a:xfrm>
          <a:prstGeom prst="round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Critère surendettement</a:t>
            </a:r>
            <a:endParaRPr lang="fr-FR" dirty="0"/>
          </a:p>
        </p:txBody>
      </p:sp>
      <p:sp>
        <p:nvSpPr>
          <p:cNvPr id="15" name="Rectangle à coins arrondis 14"/>
          <p:cNvSpPr/>
          <p:nvPr/>
        </p:nvSpPr>
        <p:spPr>
          <a:xfrm>
            <a:off x="1016668" y="5283148"/>
            <a:ext cx="10770232" cy="281900"/>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smtClean="0">
                <a:solidFill>
                  <a:schemeClr val="tx1">
                    <a:lumMod val="75000"/>
                    <a:lumOff val="25000"/>
                  </a:schemeClr>
                </a:solidFill>
              </a:rPr>
              <a:t>Mise en place automatique du plafonnement mensuel des frais d’incidents et d’irrégularités de fonctionnement de compte à 25€</a:t>
            </a:r>
            <a:endParaRPr lang="fr-FR" sz="1400" dirty="0">
              <a:solidFill>
                <a:schemeClr val="tx1">
                  <a:lumMod val="75000"/>
                  <a:lumOff val="25000"/>
                </a:schemeClr>
              </a:solidFill>
            </a:endParaRPr>
          </a:p>
        </p:txBody>
      </p:sp>
      <p:sp>
        <p:nvSpPr>
          <p:cNvPr id="16" name="Rectangle à coins arrondis 15"/>
          <p:cNvSpPr/>
          <p:nvPr/>
        </p:nvSpPr>
        <p:spPr>
          <a:xfrm>
            <a:off x="1016668" y="5605719"/>
            <a:ext cx="4312025" cy="309394"/>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smtClean="0">
                <a:solidFill>
                  <a:schemeClr val="tx1">
                    <a:lumMod val="75000"/>
                    <a:lumOff val="25000"/>
                  </a:schemeClr>
                </a:solidFill>
              </a:rPr>
              <a:t>Plafonnement pour 3 mois glissants (renouvelables)</a:t>
            </a:r>
            <a:endParaRPr lang="fr-FR" sz="1200" dirty="0">
              <a:solidFill>
                <a:schemeClr val="tx1">
                  <a:lumMod val="75000"/>
                  <a:lumOff val="25000"/>
                </a:schemeClr>
              </a:solidFill>
            </a:endParaRPr>
          </a:p>
        </p:txBody>
      </p:sp>
      <p:sp>
        <p:nvSpPr>
          <p:cNvPr id="17" name="Rectangle à coins arrondis 16"/>
          <p:cNvSpPr/>
          <p:nvPr/>
        </p:nvSpPr>
        <p:spPr>
          <a:xfrm>
            <a:off x="5852665" y="5605719"/>
            <a:ext cx="2649713" cy="309394"/>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solidFill>
                  <a:schemeClr val="tx1">
                    <a:lumMod val="75000"/>
                    <a:lumOff val="25000"/>
                  </a:schemeClr>
                </a:solidFill>
              </a:rPr>
              <a:t>Plafonnement pour 3 </a:t>
            </a:r>
            <a:r>
              <a:rPr lang="fr-FR" sz="1200" dirty="0" smtClean="0">
                <a:solidFill>
                  <a:schemeClr val="tx1">
                    <a:lumMod val="75000"/>
                    <a:lumOff val="25000"/>
                  </a:schemeClr>
                </a:solidFill>
              </a:rPr>
              <a:t>mois minimum</a:t>
            </a:r>
            <a:endParaRPr lang="fr-FR" sz="1200" dirty="0">
              <a:solidFill>
                <a:schemeClr val="tx1">
                  <a:lumMod val="75000"/>
                  <a:lumOff val="25000"/>
                </a:schemeClr>
              </a:solidFill>
            </a:endParaRPr>
          </a:p>
        </p:txBody>
      </p:sp>
      <p:sp>
        <p:nvSpPr>
          <p:cNvPr id="18" name="Rectangle à coins arrondis 17"/>
          <p:cNvSpPr/>
          <p:nvPr/>
        </p:nvSpPr>
        <p:spPr>
          <a:xfrm>
            <a:off x="9137187" y="5605719"/>
            <a:ext cx="2649713" cy="309394"/>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solidFill>
                  <a:schemeClr val="tx1">
                    <a:lumMod val="75000"/>
                    <a:lumOff val="25000"/>
                  </a:schemeClr>
                </a:solidFill>
              </a:rPr>
              <a:t>Plafonnement pour 66 </a:t>
            </a:r>
            <a:r>
              <a:rPr lang="fr-FR" sz="1200" dirty="0" smtClean="0">
                <a:solidFill>
                  <a:schemeClr val="tx1">
                    <a:lumMod val="75000"/>
                    <a:lumOff val="25000"/>
                  </a:schemeClr>
                </a:solidFill>
              </a:rPr>
              <a:t>mois</a:t>
            </a:r>
            <a:endParaRPr lang="fr-FR" sz="1200" dirty="0">
              <a:solidFill>
                <a:schemeClr val="tx1">
                  <a:lumMod val="75000"/>
                  <a:lumOff val="25000"/>
                </a:schemeClr>
              </a:solidFill>
            </a:endParaRPr>
          </a:p>
        </p:txBody>
      </p:sp>
      <p:pic>
        <p:nvPicPr>
          <p:cNvPr id="19" name="Image 18"/>
          <p:cNvPicPr>
            <a:picLocks noChangeAspect="1"/>
          </p:cNvPicPr>
          <p:nvPr/>
        </p:nvPicPr>
        <p:blipFill>
          <a:blip r:embed="rId2"/>
          <a:stretch>
            <a:fillRect/>
          </a:stretch>
        </p:blipFill>
        <p:spPr>
          <a:xfrm>
            <a:off x="1016668" y="6030820"/>
            <a:ext cx="10659395" cy="466725"/>
          </a:xfrm>
          <a:prstGeom prst="rect">
            <a:avLst/>
          </a:prstGeom>
        </p:spPr>
      </p:pic>
      <p:pic>
        <p:nvPicPr>
          <p:cNvPr id="20" name="Image 19"/>
          <p:cNvPicPr>
            <a:picLocks noChangeAspect="1"/>
          </p:cNvPicPr>
          <p:nvPr/>
        </p:nvPicPr>
        <p:blipFill>
          <a:blip r:embed="rId3"/>
          <a:stretch>
            <a:fillRect/>
          </a:stretch>
        </p:blipFill>
        <p:spPr>
          <a:xfrm>
            <a:off x="4378519" y="134935"/>
            <a:ext cx="7297544" cy="329213"/>
          </a:xfrm>
          <a:prstGeom prst="rect">
            <a:avLst/>
          </a:prstGeom>
        </p:spPr>
      </p:pic>
      <p:pic>
        <p:nvPicPr>
          <p:cNvPr id="23" name="Image 22"/>
          <p:cNvPicPr>
            <a:picLocks noChangeAspect="1"/>
          </p:cNvPicPr>
          <p:nvPr/>
        </p:nvPicPr>
        <p:blipFill>
          <a:blip r:embed="rId4"/>
          <a:stretch>
            <a:fillRect/>
          </a:stretch>
        </p:blipFill>
        <p:spPr>
          <a:xfrm>
            <a:off x="9510170" y="760624"/>
            <a:ext cx="2011033" cy="1042297"/>
          </a:xfrm>
          <a:prstGeom prst="rect">
            <a:avLst/>
          </a:prstGeom>
        </p:spPr>
      </p:pic>
      <p:pic>
        <p:nvPicPr>
          <p:cNvPr id="22" name="Picture 2" descr="Loupe ico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067061" y="1108152"/>
            <a:ext cx="1032515" cy="10325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873538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rotWithShape="1">
          <a:blip r:embed="rId2"/>
          <a:srcRect b="12589"/>
          <a:stretch/>
        </p:blipFill>
        <p:spPr>
          <a:xfrm>
            <a:off x="8045965" y="2813968"/>
            <a:ext cx="4069645" cy="3557333"/>
          </a:xfrm>
          <a:prstGeom prst="rect">
            <a:avLst/>
          </a:prstGeom>
        </p:spPr>
      </p:pic>
      <p:sp>
        <p:nvSpPr>
          <p:cNvPr id="2" name="Espace réservé du contenu 1"/>
          <p:cNvSpPr>
            <a:spLocks noGrp="1"/>
          </p:cNvSpPr>
          <p:nvPr>
            <p:ph idx="1"/>
          </p:nvPr>
        </p:nvSpPr>
        <p:spPr>
          <a:xfrm>
            <a:off x="695324" y="1490814"/>
            <a:ext cx="10980739" cy="1525685"/>
          </a:xfrm>
        </p:spPr>
        <p:txBody>
          <a:bodyPr/>
          <a:lstStyle/>
          <a:p>
            <a:pPr marL="628650" lvl="1" indent="-171450" algn="just">
              <a:buFont typeface="Wingdings" panose="05000000000000000000" pitchFamily="2" charset="2"/>
              <a:buChar char="§"/>
            </a:pPr>
            <a:r>
              <a:rPr lang="fr-FR" sz="1600" b="1" dirty="0"/>
              <a:t>La détection « spontanée » </a:t>
            </a:r>
            <a:r>
              <a:rPr lang="fr-FR" sz="1600" dirty="0"/>
              <a:t>d’un client en situation de fragilité financière est à l’initiative du chargé de </a:t>
            </a:r>
            <a:r>
              <a:rPr lang="fr-FR" sz="1600" dirty="0" smtClean="0"/>
              <a:t>clientèle et relève </a:t>
            </a:r>
            <a:r>
              <a:rPr lang="fr-FR" sz="1600" dirty="0"/>
              <a:t>de </a:t>
            </a:r>
            <a:r>
              <a:rPr lang="fr-FR" sz="1600" dirty="0" smtClean="0"/>
              <a:t>son appréciation de la situation. </a:t>
            </a:r>
          </a:p>
          <a:p>
            <a:pPr marL="628650" lvl="1" indent="-171450" algn="just">
              <a:buFont typeface="Wingdings" panose="05000000000000000000" pitchFamily="2" charset="2"/>
              <a:buChar char="§"/>
            </a:pPr>
            <a:r>
              <a:rPr lang="fr-FR" sz="1600" dirty="0"/>
              <a:t>L’analyse quotidienne de la situation du compte et la connaissance actualisée du client, doit permettre aux conseillers d’identifier spontanément les personnes en situation de fragilité financière</a:t>
            </a:r>
            <a:r>
              <a:rPr lang="fr-FR" sz="1600" dirty="0" smtClean="0"/>
              <a:t>.</a:t>
            </a:r>
            <a:endParaRPr lang="fr-FR" sz="1600" dirty="0"/>
          </a:p>
        </p:txBody>
      </p:sp>
      <p:sp>
        <p:nvSpPr>
          <p:cNvPr id="3" name="Espace réservé du texte 2"/>
          <p:cNvSpPr>
            <a:spLocks noGrp="1"/>
          </p:cNvSpPr>
          <p:nvPr>
            <p:ph type="body" sz="quarter" idx="12"/>
          </p:nvPr>
        </p:nvSpPr>
        <p:spPr/>
        <p:txBody>
          <a:bodyPr/>
          <a:lstStyle/>
          <a:p>
            <a:r>
              <a:rPr lang="fr-FR" dirty="0">
                <a:cs typeface="Arial" panose="020B0604020202020204" pitchFamily="34" charset="0"/>
              </a:rPr>
              <a:t>La détection </a:t>
            </a:r>
            <a:r>
              <a:rPr lang="fr-FR" dirty="0" smtClean="0">
                <a:cs typeface="Arial" panose="020B0604020202020204" pitchFamily="34" charset="0"/>
              </a:rPr>
              <a:t>spontanée </a:t>
            </a:r>
            <a:endParaRPr lang="fr-FR" dirty="0">
              <a:cs typeface="Arial" panose="020B0604020202020204" pitchFamily="34" charset="0"/>
            </a:endParaRPr>
          </a:p>
        </p:txBody>
      </p:sp>
      <p:sp>
        <p:nvSpPr>
          <p:cNvPr id="10" name="Espace réservé du texte 9"/>
          <p:cNvSpPr txBox="1">
            <a:spLocks/>
          </p:cNvSpPr>
          <p:nvPr/>
        </p:nvSpPr>
        <p:spPr>
          <a:xfrm>
            <a:off x="479325" y="716148"/>
            <a:ext cx="216000" cy="216000"/>
          </a:xfrm>
          <a:prstGeom prst="rect">
            <a:avLst/>
          </a:prstGeom>
          <a:solidFill>
            <a:schemeClr val="accent4">
              <a:lumMod val="75000"/>
            </a:schemeClr>
          </a:solidFill>
        </p:spPr>
        <p:txBody>
          <a:bodyPr anchor="t">
            <a:noAutofit/>
          </a:bodyPr>
          <a:lstStyle>
            <a:lvl1pPr marL="0" indent="0" algn="ctr" defTabSz="914400" rtl="0" eaLnBrk="1" latinLnBrk="0" hangingPunct="1">
              <a:lnSpc>
                <a:spcPct val="90000"/>
              </a:lnSpc>
              <a:spcBef>
                <a:spcPts val="1000"/>
              </a:spcBef>
              <a:buClr>
                <a:schemeClr val="accent1"/>
              </a:buClr>
              <a:buFont typeface="Arial" panose="020B0604020202020204" pitchFamily="34" charset="0"/>
              <a:buNone/>
              <a:defRPr sz="1000" b="1"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Clr>
                <a:schemeClr val="accent1"/>
              </a:buClr>
              <a:buSzPct val="100000"/>
              <a:buFont typeface="Arial" panose="020B0604020202020204" pitchFamily="34" charset="0"/>
              <a:buChar char="□"/>
              <a:defRPr sz="105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9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83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79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smtClean="0"/>
              <a:t>3</a:t>
            </a:r>
            <a:endParaRPr lang="fr-FR" dirty="0"/>
          </a:p>
        </p:txBody>
      </p:sp>
      <p:pic>
        <p:nvPicPr>
          <p:cNvPr id="6" name="Image 5"/>
          <p:cNvPicPr>
            <a:picLocks noChangeAspect="1"/>
          </p:cNvPicPr>
          <p:nvPr/>
        </p:nvPicPr>
        <p:blipFill>
          <a:blip r:embed="rId3"/>
          <a:stretch>
            <a:fillRect/>
          </a:stretch>
        </p:blipFill>
        <p:spPr>
          <a:xfrm>
            <a:off x="4378519" y="134935"/>
            <a:ext cx="7297544" cy="329213"/>
          </a:xfrm>
          <a:prstGeom prst="rect">
            <a:avLst/>
          </a:prstGeom>
        </p:spPr>
      </p:pic>
      <p:sp>
        <p:nvSpPr>
          <p:cNvPr id="7" name="Espace réservé du contenu 1"/>
          <p:cNvSpPr txBox="1">
            <a:spLocks/>
          </p:cNvSpPr>
          <p:nvPr/>
        </p:nvSpPr>
        <p:spPr>
          <a:xfrm>
            <a:off x="695324" y="3323165"/>
            <a:ext cx="7593269" cy="2177987"/>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927000" marR="0" indent="0" algn="l" defTabSz="914400" rtl="0" eaLnBrk="1" fontAlgn="auto" latinLnBrk="0" hangingPunct="1">
              <a:lnSpc>
                <a:spcPct val="100000"/>
              </a:lnSpc>
              <a:spcBef>
                <a:spcPts val="600"/>
              </a:spcBef>
              <a:spcAft>
                <a:spcPts val="1200"/>
              </a:spcAft>
              <a:buClr>
                <a:schemeClr val="accent4">
                  <a:lumMod val="75000"/>
                </a:schemeClr>
              </a:buClr>
              <a:buSzTx/>
              <a:buFont typeface="Wingdings" panose="05000000000000000000" pitchFamily="2" charset="2"/>
              <a:buNone/>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28650" lvl="1" indent="-171450" algn="just">
              <a:buFont typeface="Wingdings" panose="05000000000000000000" pitchFamily="2" charset="2"/>
              <a:buChar char="§"/>
            </a:pPr>
            <a:r>
              <a:rPr lang="fr-FR" sz="1600" dirty="0" smtClean="0"/>
              <a:t>Il pourra ainsi proposer l’OCF à tout client pour qui cela semble adapté.</a:t>
            </a:r>
          </a:p>
          <a:p>
            <a:pPr marL="628650" lvl="1" indent="-171450" algn="just">
              <a:buFont typeface="Wingdings" panose="05000000000000000000" pitchFamily="2" charset="2"/>
              <a:buChar char="§"/>
            </a:pPr>
            <a:r>
              <a:rPr lang="fr-FR" sz="1600" dirty="0" smtClean="0"/>
              <a:t>Si un client fait spontanément la demande de souscription à l’OCF, et qu’il présente des facteurs potentiels de fragilité financière, alors le conseiller a l’obligation de procéder à l’ouverture de cette offre. </a:t>
            </a:r>
            <a:endParaRPr lang="fr-FR" dirty="0"/>
          </a:p>
        </p:txBody>
      </p:sp>
    </p:spTree>
    <p:extLst>
      <p:ext uri="{BB962C8B-B14F-4D97-AF65-F5344CB8AC3E}">
        <p14:creationId xmlns:p14="http://schemas.microsoft.com/office/powerpoint/2010/main" val="136827795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3"/>
          </p:nvPr>
        </p:nvSpPr>
        <p:spPr/>
        <p:txBody>
          <a:bodyPr/>
          <a:lstStyle/>
          <a:p>
            <a:r>
              <a:rPr lang="fr-FR" dirty="0" smtClean="0"/>
              <a:t>Contexte</a:t>
            </a:r>
          </a:p>
          <a:p>
            <a:endParaRPr lang="fr-FR" dirty="0" smtClean="0"/>
          </a:p>
          <a:p>
            <a:r>
              <a:rPr lang="fr-FR" dirty="0">
                <a:latin typeface="Arial" panose="020B0604020202020204" pitchFamily="34" charset="0"/>
                <a:cs typeface="Arial" panose="020B0604020202020204" pitchFamily="34" charset="0"/>
              </a:rPr>
              <a:t>L’identification de la clientèle fragile </a:t>
            </a:r>
          </a:p>
          <a:p>
            <a:endParaRPr lang="fr-FR" dirty="0" smtClean="0">
              <a:latin typeface="Arial" panose="020B0604020202020204" pitchFamily="34" charset="0"/>
              <a:cs typeface="Arial" panose="020B0604020202020204" pitchFamily="34" charset="0"/>
            </a:endParaRPr>
          </a:p>
          <a:p>
            <a:r>
              <a:rPr lang="fr-FR" b="1" dirty="0" smtClean="0"/>
              <a:t>L’accompagnement </a:t>
            </a:r>
            <a:r>
              <a:rPr lang="fr-FR" b="1" dirty="0"/>
              <a:t>de la clientèle fragile en </a:t>
            </a:r>
            <a:r>
              <a:rPr lang="fr-FR" b="1" dirty="0" smtClean="0"/>
              <a:t>CEGEE</a:t>
            </a:r>
          </a:p>
          <a:p>
            <a:pPr marL="914400" lvl="2" indent="-285750">
              <a:spcBef>
                <a:spcPts val="0"/>
              </a:spcBef>
              <a:buClr>
                <a:srgbClr val="EA4E55"/>
              </a:buClr>
            </a:pPr>
            <a:r>
              <a:rPr lang="fr-FR" sz="1400" b="1" dirty="0">
                <a:solidFill>
                  <a:schemeClr val="tx1"/>
                </a:solidFill>
              </a:rPr>
              <a:t>Pour les clients en potentiel </a:t>
            </a:r>
            <a:r>
              <a:rPr lang="fr-FR" sz="1400" b="1" dirty="0" smtClean="0">
                <a:solidFill>
                  <a:schemeClr val="tx1"/>
                </a:solidFill>
              </a:rPr>
              <a:t>surendettement</a:t>
            </a:r>
          </a:p>
          <a:p>
            <a:pPr marL="914400" lvl="2" indent="-285750">
              <a:spcBef>
                <a:spcPts val="0"/>
              </a:spcBef>
              <a:buClr>
                <a:srgbClr val="EA4E55"/>
              </a:buClr>
            </a:pPr>
            <a:r>
              <a:rPr lang="fr-FR" sz="1400" b="1" dirty="0" smtClean="0">
                <a:solidFill>
                  <a:schemeClr val="tx1"/>
                </a:solidFill>
              </a:rPr>
              <a:t>Pour les clients éligibles OCF</a:t>
            </a:r>
          </a:p>
          <a:p>
            <a:pPr marL="914400" lvl="2" indent="-285750">
              <a:spcBef>
                <a:spcPts val="0"/>
              </a:spcBef>
              <a:buClr>
                <a:srgbClr val="EA4E55"/>
              </a:buClr>
            </a:pPr>
            <a:endParaRPr lang="fr-FR" dirty="0" smtClean="0">
              <a:latin typeface="Arial" panose="020B0604020202020204" pitchFamily="34" charset="0"/>
              <a:cs typeface="Arial" panose="020B0604020202020204" pitchFamily="34" charset="0"/>
            </a:endParaRPr>
          </a:p>
          <a:p>
            <a:r>
              <a:rPr lang="fr-FR" dirty="0" smtClean="0">
                <a:latin typeface="Arial" panose="020B0604020202020204" pitchFamily="34" charset="0"/>
                <a:cs typeface="Arial" panose="020B0604020202020204" pitchFamily="34" charset="0"/>
              </a:rPr>
              <a:t>NE PAS CONFONDRE OCF et SBB</a:t>
            </a:r>
          </a:p>
          <a:p>
            <a:endParaRPr lang="fr-FR" dirty="0">
              <a:latin typeface="Arial" panose="020B0604020202020204" pitchFamily="34" charset="0"/>
              <a:cs typeface="Arial" panose="020B0604020202020204" pitchFamily="34" charset="0"/>
            </a:endParaRPr>
          </a:p>
          <a:p>
            <a:r>
              <a:rPr lang="fr-FR" dirty="0" smtClean="0">
                <a:latin typeface="Arial" panose="020B0604020202020204" pitchFamily="34" charset="0"/>
                <a:cs typeface="Arial" panose="020B0604020202020204" pitchFamily="34" charset="0"/>
              </a:rPr>
              <a:t>Quiz</a:t>
            </a:r>
            <a:endParaRPr lang="fr-FR" dirty="0"/>
          </a:p>
        </p:txBody>
      </p:sp>
    </p:spTree>
    <p:extLst>
      <p:ext uri="{BB962C8B-B14F-4D97-AF65-F5344CB8AC3E}">
        <p14:creationId xmlns:p14="http://schemas.microsoft.com/office/powerpoint/2010/main" val="191345275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sz="quarter" idx="12"/>
          </p:nvPr>
        </p:nvSpPr>
        <p:spPr/>
        <p:txBody>
          <a:bodyPr/>
          <a:lstStyle/>
          <a:p>
            <a:r>
              <a:rPr lang="fr-FR" dirty="0" smtClean="0"/>
              <a:t>Comment accompagner la </a:t>
            </a:r>
            <a:r>
              <a:rPr lang="fr-FR" dirty="0"/>
              <a:t>clientèle fragile en </a:t>
            </a:r>
            <a:r>
              <a:rPr lang="fr-FR" dirty="0" smtClean="0"/>
              <a:t>CEGEE ?</a:t>
            </a:r>
            <a:endParaRPr lang="fr-FR" dirty="0"/>
          </a:p>
        </p:txBody>
      </p:sp>
      <p:sp>
        <p:nvSpPr>
          <p:cNvPr id="10" name="Espace réservé du contenu 8"/>
          <p:cNvSpPr txBox="1">
            <a:spLocks/>
          </p:cNvSpPr>
          <p:nvPr/>
        </p:nvSpPr>
        <p:spPr>
          <a:xfrm>
            <a:off x="621506" y="1380992"/>
            <a:ext cx="9975551" cy="2167328"/>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b="1" kern="0" dirty="0" smtClean="0">
                <a:solidFill>
                  <a:srgbClr val="C00000"/>
                </a:solidFill>
                <a:cs typeface="Arial" panose="020B0604020202020204" pitchFamily="34" charset="0"/>
              </a:rPr>
              <a:t>Quelles actions sont attendues ? </a:t>
            </a:r>
          </a:p>
          <a:p>
            <a:pPr lvl="1"/>
            <a:endParaRPr lang="fr-FR" dirty="0"/>
          </a:p>
          <a:p>
            <a:pPr lvl="1">
              <a:buFont typeface="Wingdings" panose="05000000000000000000" pitchFamily="2" charset="2"/>
              <a:buChar char="q"/>
            </a:pPr>
            <a:r>
              <a:rPr lang="fr-FR" dirty="0"/>
              <a:t>Le client fragile est ciblé </a:t>
            </a:r>
            <a:r>
              <a:rPr lang="fr-FR" b="1" dirty="0" smtClean="0"/>
              <a:t>éligible </a:t>
            </a:r>
            <a:r>
              <a:rPr lang="fr-FR" b="1" dirty="0"/>
              <a:t>OCF </a:t>
            </a:r>
            <a:r>
              <a:rPr lang="fr-FR" dirty="0"/>
              <a:t>ou </a:t>
            </a:r>
            <a:r>
              <a:rPr lang="fr-FR" b="1" dirty="0"/>
              <a:t>Potentiel </a:t>
            </a:r>
            <a:r>
              <a:rPr lang="fr-FR" b="1" dirty="0" smtClean="0"/>
              <a:t>Surendettement, </a:t>
            </a:r>
            <a:endParaRPr lang="fr-FR" b="1" dirty="0"/>
          </a:p>
          <a:p>
            <a:pPr lvl="1"/>
            <a:endParaRPr lang="fr-FR" dirty="0" smtClean="0"/>
          </a:p>
          <a:p>
            <a:pPr lvl="1">
              <a:buFont typeface="Wingdings" panose="05000000000000000000" pitchFamily="2" charset="2"/>
              <a:buChar char="q"/>
            </a:pPr>
            <a:r>
              <a:rPr lang="fr-FR" dirty="0" smtClean="0"/>
              <a:t>Ou vous </a:t>
            </a:r>
            <a:r>
              <a:rPr lang="fr-FR" b="1" dirty="0"/>
              <a:t>détectez</a:t>
            </a:r>
            <a:r>
              <a:rPr lang="fr-FR" dirty="0"/>
              <a:t> </a:t>
            </a:r>
            <a:r>
              <a:rPr lang="fr-FR" dirty="0" smtClean="0"/>
              <a:t>un </a:t>
            </a:r>
            <a:r>
              <a:rPr lang="fr-FR" dirty="0"/>
              <a:t>client </a:t>
            </a:r>
            <a:r>
              <a:rPr lang="fr-FR" dirty="0" smtClean="0"/>
              <a:t>qui rencontre </a:t>
            </a:r>
            <a:r>
              <a:rPr lang="fr-FR" dirty="0"/>
              <a:t>des </a:t>
            </a:r>
            <a:r>
              <a:rPr lang="fr-FR" b="1" dirty="0"/>
              <a:t>difficultés </a:t>
            </a:r>
            <a:r>
              <a:rPr lang="fr-FR" b="1" dirty="0" smtClean="0"/>
              <a:t>financières,</a:t>
            </a:r>
            <a:endParaRPr lang="fr-FR" dirty="0"/>
          </a:p>
          <a:p>
            <a:pPr lvl="1"/>
            <a:endParaRPr lang="fr-FR" dirty="0" smtClean="0"/>
          </a:p>
          <a:p>
            <a:pPr lvl="1">
              <a:buFont typeface="Wingdings" panose="05000000000000000000" pitchFamily="2" charset="2"/>
              <a:buChar char="ð"/>
            </a:pPr>
            <a:r>
              <a:rPr lang="fr-FR" b="1" dirty="0" smtClean="0">
                <a:solidFill>
                  <a:srgbClr val="C00000"/>
                </a:solidFill>
              </a:rPr>
              <a:t>Une analyse de sa situation doit être menée au cours d’un entretien dédié. </a:t>
            </a:r>
            <a:endParaRPr lang="fr-FR" b="1" strike="sngStrike" dirty="0">
              <a:solidFill>
                <a:srgbClr val="C00000"/>
              </a:solidFill>
            </a:endParaRPr>
          </a:p>
        </p:txBody>
      </p:sp>
      <p:pic>
        <p:nvPicPr>
          <p:cNvPr id="17" name="Image 16"/>
          <p:cNvPicPr>
            <a:picLocks noChangeAspect="1"/>
          </p:cNvPicPr>
          <p:nvPr/>
        </p:nvPicPr>
        <p:blipFill>
          <a:blip r:embed="rId2"/>
          <a:stretch>
            <a:fillRect/>
          </a:stretch>
        </p:blipFill>
        <p:spPr>
          <a:xfrm>
            <a:off x="4378519" y="134935"/>
            <a:ext cx="7297544" cy="329213"/>
          </a:xfrm>
          <a:prstGeom prst="rect">
            <a:avLst/>
          </a:prstGeom>
        </p:spPr>
      </p:pic>
      <p:pic>
        <p:nvPicPr>
          <p:cNvPr id="3074" name="Picture 2" descr="Organic flat customer support illustration Free Vector"/>
          <p:cNvPicPr>
            <a:picLocks noChangeAspect="1" noChangeArrowheads="1"/>
          </p:cNvPicPr>
          <p:nvPr/>
        </p:nvPicPr>
        <p:blipFill rotWithShape="1">
          <a:blip r:embed="rId3">
            <a:extLst>
              <a:ext uri="{28A0092B-C50C-407E-A947-70E740481C1C}">
                <a14:useLocalDpi xmlns:a14="http://schemas.microsoft.com/office/drawing/2010/main" val="0"/>
              </a:ext>
            </a:extLst>
          </a:blip>
          <a:srcRect b="10070"/>
          <a:stretch/>
        </p:blipFill>
        <p:spPr bwMode="auto">
          <a:xfrm>
            <a:off x="8458760" y="4787660"/>
            <a:ext cx="3211967" cy="1924136"/>
          </a:xfrm>
          <a:prstGeom prst="rect">
            <a:avLst/>
          </a:prstGeom>
          <a:noFill/>
          <a:extLst>
            <a:ext uri="{909E8E84-426E-40DD-AFC4-6F175D3DCCD1}">
              <a14:hiddenFill xmlns:a14="http://schemas.microsoft.com/office/drawing/2010/main">
                <a:solidFill>
                  <a:srgbClr val="FFFFFF"/>
                </a:solidFill>
              </a14:hiddenFill>
            </a:ext>
          </a:extLst>
        </p:spPr>
      </p:pic>
      <p:sp>
        <p:nvSpPr>
          <p:cNvPr id="21" name="Espace réservé du contenu 8"/>
          <p:cNvSpPr txBox="1">
            <a:spLocks/>
          </p:cNvSpPr>
          <p:nvPr/>
        </p:nvSpPr>
        <p:spPr>
          <a:xfrm>
            <a:off x="235452" y="3101188"/>
            <a:ext cx="11128376" cy="869779"/>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27000" lvl="2" indent="0">
              <a:buNone/>
            </a:pPr>
            <a:endParaRPr lang="fr-FR" dirty="0"/>
          </a:p>
          <a:p>
            <a:pPr marL="927000" lvl="2" indent="0">
              <a:buNone/>
            </a:pPr>
            <a:endParaRPr lang="fr-FR" dirty="0"/>
          </a:p>
          <a:p>
            <a:pPr lvl="2">
              <a:buFont typeface="Wingdings" panose="05000000000000000000" pitchFamily="2" charset="2"/>
              <a:buChar char="q"/>
            </a:pPr>
            <a:r>
              <a:rPr lang="fr-FR" sz="1400" dirty="0" smtClean="0"/>
              <a:t>La </a:t>
            </a:r>
            <a:r>
              <a:rPr lang="fr-FR" sz="1400" b="1" dirty="0"/>
              <a:t>règlementation</a:t>
            </a:r>
            <a:r>
              <a:rPr lang="fr-FR" sz="1400" dirty="0"/>
              <a:t> nous </a:t>
            </a:r>
            <a:r>
              <a:rPr lang="fr-FR" sz="1400" b="1" dirty="0"/>
              <a:t>impose</a:t>
            </a:r>
            <a:r>
              <a:rPr lang="fr-FR" sz="1400" dirty="0"/>
              <a:t> </a:t>
            </a:r>
            <a:r>
              <a:rPr lang="fr-FR" sz="1400" dirty="0" smtClean="0"/>
              <a:t>: </a:t>
            </a:r>
            <a:endParaRPr lang="fr-FR" sz="1400" dirty="0"/>
          </a:p>
          <a:p>
            <a:pPr lvl="3" algn="just"/>
            <a:r>
              <a:rPr lang="fr-FR" sz="1400" b="1" dirty="0" smtClean="0">
                <a:solidFill>
                  <a:schemeClr val="tx1"/>
                </a:solidFill>
              </a:rPr>
              <a:t>Pour les clients en potentiel surendettement (détection précoce) </a:t>
            </a:r>
            <a:r>
              <a:rPr lang="fr-FR" sz="1400" dirty="0" smtClean="0">
                <a:solidFill>
                  <a:schemeClr val="tx1"/>
                </a:solidFill>
              </a:rPr>
              <a:t>: de faire le point sur sa situation au cours d’un entretien. Cet entretien pourra donner </a:t>
            </a:r>
            <a:r>
              <a:rPr lang="fr-FR" sz="1400" dirty="0" smtClean="0"/>
              <a:t>lieu à une proposition de souscription à l’OCF (offre spécifique </a:t>
            </a:r>
            <a:r>
              <a:rPr lang="fr-FR" sz="1400" dirty="0"/>
              <a:t>pour qu’il bénéficie de </a:t>
            </a:r>
            <a:r>
              <a:rPr lang="fr-FR" sz="1400" b="1" dirty="0"/>
              <a:t>tarification bancaire réduite </a:t>
            </a:r>
            <a:r>
              <a:rPr lang="fr-FR" sz="1400" dirty="0"/>
              <a:t>sur ses frais de fonctionnement et ses frais </a:t>
            </a:r>
            <a:r>
              <a:rPr lang="fr-FR" sz="1400" dirty="0" smtClean="0"/>
              <a:t>d’incidents)</a:t>
            </a:r>
          </a:p>
          <a:p>
            <a:pPr lvl="3" algn="just"/>
            <a:r>
              <a:rPr lang="fr-FR" sz="1400" b="1" dirty="0" smtClean="0">
                <a:solidFill>
                  <a:schemeClr val="tx1"/>
                </a:solidFill>
              </a:rPr>
              <a:t>Pour les clients éligibles OCF (détection avérée ou spontanée) </a:t>
            </a:r>
            <a:r>
              <a:rPr lang="fr-FR" sz="1400" dirty="0" smtClean="0">
                <a:solidFill>
                  <a:schemeClr val="tx1"/>
                </a:solidFill>
              </a:rPr>
              <a:t>: de lui proposer l’OCF</a:t>
            </a:r>
          </a:p>
          <a:p>
            <a:pPr lvl="1">
              <a:buFontTx/>
              <a:buChar char="-"/>
            </a:pPr>
            <a:endParaRPr lang="fr-FR" dirty="0" smtClean="0"/>
          </a:p>
        </p:txBody>
      </p:sp>
      <p:sp>
        <p:nvSpPr>
          <p:cNvPr id="22" name="Espace réservé du contenu 8"/>
          <p:cNvSpPr txBox="1">
            <a:spLocks/>
          </p:cNvSpPr>
          <p:nvPr/>
        </p:nvSpPr>
        <p:spPr>
          <a:xfrm>
            <a:off x="695325" y="4930290"/>
            <a:ext cx="6646543" cy="1297549"/>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a:buNone/>
            </a:pPr>
            <a:endParaRPr lang="fr-FR" altLang="fr-FR" b="1" dirty="0" smtClean="0">
              <a:solidFill>
                <a:srgbClr val="C00000"/>
              </a:solidFill>
            </a:endParaRPr>
          </a:p>
          <a:p>
            <a:pPr lvl="1">
              <a:buFont typeface="Wingdings" panose="05000000000000000000" pitchFamily="2" charset="2"/>
              <a:buChar char="q"/>
            </a:pPr>
            <a:r>
              <a:rPr lang="fr-FR" altLang="fr-FR" b="1" dirty="0" smtClean="0">
                <a:solidFill>
                  <a:srgbClr val="C00000"/>
                </a:solidFill>
              </a:rPr>
              <a:t>L’OCF </a:t>
            </a:r>
            <a:r>
              <a:rPr lang="fr-FR" altLang="fr-FR" b="1" dirty="0">
                <a:solidFill>
                  <a:srgbClr val="C00000"/>
                </a:solidFill>
              </a:rPr>
              <a:t>constitue une offre </a:t>
            </a:r>
            <a:r>
              <a:rPr lang="fr-FR" altLang="fr-FR" b="1" dirty="0" smtClean="0">
                <a:solidFill>
                  <a:srgbClr val="C00000"/>
                </a:solidFill>
              </a:rPr>
              <a:t>complète de bancarisation </a:t>
            </a:r>
            <a:r>
              <a:rPr lang="fr-FR" altLang="fr-FR" b="1" dirty="0">
                <a:solidFill>
                  <a:srgbClr val="C00000"/>
                </a:solidFill>
              </a:rPr>
              <a:t>pour le client en situation de fragilité </a:t>
            </a:r>
            <a:r>
              <a:rPr lang="fr-FR" altLang="fr-FR" dirty="0" smtClean="0"/>
              <a:t>:</a:t>
            </a:r>
          </a:p>
          <a:p>
            <a:pPr lvl="2">
              <a:buFont typeface="Wingdings" panose="05000000000000000000" pitchFamily="2" charset="2"/>
              <a:buChar char="ð"/>
            </a:pPr>
            <a:r>
              <a:rPr lang="fr-FR" altLang="fr-FR" sz="1400" b="1" dirty="0">
                <a:solidFill>
                  <a:srgbClr val="C00000"/>
                </a:solidFill>
              </a:rPr>
              <a:t>maitrise de son budget </a:t>
            </a:r>
          </a:p>
          <a:p>
            <a:pPr lvl="2">
              <a:buFont typeface="Wingdings" panose="05000000000000000000" pitchFamily="2" charset="2"/>
              <a:buChar char="ð"/>
            </a:pPr>
            <a:r>
              <a:rPr lang="fr-FR" altLang="fr-FR" sz="1400" b="1" dirty="0" smtClean="0">
                <a:solidFill>
                  <a:srgbClr val="C00000"/>
                </a:solidFill>
              </a:rPr>
              <a:t>maitrise </a:t>
            </a:r>
            <a:r>
              <a:rPr lang="fr-FR" altLang="fr-FR" sz="1400" b="1" dirty="0">
                <a:solidFill>
                  <a:srgbClr val="C00000"/>
                </a:solidFill>
              </a:rPr>
              <a:t>des frais bancaires</a:t>
            </a:r>
            <a:endParaRPr lang="fr-FR" sz="1400" b="1" dirty="0">
              <a:solidFill>
                <a:srgbClr val="C00000"/>
              </a:solidFill>
            </a:endParaRPr>
          </a:p>
          <a:p>
            <a:pPr lvl="1"/>
            <a:endParaRPr lang="fr-FR" dirty="0"/>
          </a:p>
          <a:p>
            <a:pPr marL="468000" lvl="1" indent="0">
              <a:buNone/>
            </a:pPr>
            <a:r>
              <a:rPr lang="fr-FR" dirty="0" smtClean="0"/>
              <a:t>      </a:t>
            </a:r>
            <a:endParaRPr lang="fr-FR" dirty="0"/>
          </a:p>
        </p:txBody>
      </p:sp>
      <p:sp>
        <p:nvSpPr>
          <p:cNvPr id="3" name="Triangle isocèle 2"/>
          <p:cNvSpPr/>
          <p:nvPr/>
        </p:nvSpPr>
        <p:spPr>
          <a:xfrm rot="5400000">
            <a:off x="6937519" y="1970957"/>
            <a:ext cx="889646" cy="254049"/>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2" name="Image 11"/>
          <p:cNvPicPr>
            <a:picLocks noChangeAspect="1"/>
          </p:cNvPicPr>
          <p:nvPr/>
        </p:nvPicPr>
        <p:blipFill>
          <a:blip r:embed="rId4"/>
          <a:stretch>
            <a:fillRect/>
          </a:stretch>
        </p:blipFill>
        <p:spPr>
          <a:xfrm>
            <a:off x="7723865" y="1635737"/>
            <a:ext cx="1952625" cy="1012025"/>
          </a:xfrm>
          <a:prstGeom prst="rect">
            <a:avLst/>
          </a:prstGeom>
        </p:spPr>
      </p:pic>
      <p:sp>
        <p:nvSpPr>
          <p:cNvPr id="2" name="Ellipse 1"/>
          <p:cNvSpPr/>
          <p:nvPr/>
        </p:nvSpPr>
        <p:spPr>
          <a:xfrm>
            <a:off x="7723865" y="1911927"/>
            <a:ext cx="643758" cy="630878"/>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65022109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7"/>
          </p:nvPr>
        </p:nvSpPr>
        <p:spPr>
          <a:xfrm>
            <a:off x="550912" y="1449054"/>
            <a:ext cx="11260886" cy="4860000"/>
          </a:xfrm>
        </p:spPr>
        <p:txBody>
          <a:bodyPr/>
          <a:lstStyle/>
          <a:p>
            <a:pPr marL="0" indent="0">
              <a:buNone/>
            </a:pPr>
            <a:endParaRPr lang="fr-FR" b="1" dirty="0" smtClean="0"/>
          </a:p>
          <a:p>
            <a:pPr marL="0" indent="0">
              <a:buNone/>
            </a:pPr>
            <a:r>
              <a:rPr lang="fr-FR" b="1" dirty="0" smtClean="0"/>
              <a:t>Détecter</a:t>
            </a:r>
            <a:r>
              <a:rPr lang="fr-FR" b="1" dirty="0"/>
              <a:t>, contacter, proposer une solution.</a:t>
            </a:r>
            <a:endParaRPr lang="fr-FR" dirty="0" smtClean="0">
              <a:solidFill>
                <a:srgbClr val="00B050"/>
              </a:solidFill>
            </a:endParaRPr>
          </a:p>
          <a:p>
            <a:pPr marL="0" indent="0">
              <a:buNone/>
            </a:pPr>
            <a:r>
              <a:rPr lang="fr-FR" b="1" dirty="0" smtClean="0">
                <a:solidFill>
                  <a:srgbClr val="C00000"/>
                </a:solidFill>
              </a:rPr>
              <a:t>Il est indispensable de recevoir le client en entretien. </a:t>
            </a:r>
          </a:p>
          <a:p>
            <a:pPr marL="0" indent="0">
              <a:buNone/>
            </a:pPr>
            <a:endParaRPr lang="fr-FR" dirty="0" smtClean="0">
              <a:solidFill>
                <a:srgbClr val="00B050"/>
              </a:solidFill>
            </a:endParaRPr>
          </a:p>
          <a:p>
            <a:pPr lvl="1">
              <a:buFont typeface="Wingdings" panose="05000000000000000000" pitchFamily="2" charset="2"/>
              <a:buChar char="q"/>
            </a:pPr>
            <a:r>
              <a:rPr lang="fr-FR" sz="1600" dirty="0" smtClean="0">
                <a:solidFill>
                  <a:schemeClr val="tx1"/>
                </a:solidFill>
              </a:rPr>
              <a:t>Votre établissement identifie les clients en risque de surendettement à l’aide d’un mécanisme de détection précoce </a:t>
            </a:r>
          </a:p>
          <a:p>
            <a:pPr marL="468000" lvl="1" indent="0">
              <a:buNone/>
            </a:pPr>
            <a:endParaRPr lang="fr-FR" sz="1600" dirty="0" smtClean="0">
              <a:solidFill>
                <a:schemeClr val="tx1"/>
              </a:solidFill>
            </a:endParaRPr>
          </a:p>
          <a:p>
            <a:pPr lvl="1">
              <a:buFont typeface="Wingdings" panose="05000000000000000000" pitchFamily="2" charset="2"/>
              <a:buChar char="q"/>
            </a:pPr>
            <a:r>
              <a:rPr lang="fr-FR" sz="1600" dirty="0" smtClean="0">
                <a:solidFill>
                  <a:schemeClr val="tx1"/>
                </a:solidFill>
              </a:rPr>
              <a:t>Un courrier est envoyé aux clients proposant un entretien avec leur conseiller </a:t>
            </a:r>
          </a:p>
          <a:p>
            <a:pPr marL="468000" lvl="1" indent="0">
              <a:buNone/>
            </a:pPr>
            <a:endParaRPr lang="fr-FR" sz="1600" dirty="0" smtClean="0">
              <a:solidFill>
                <a:schemeClr val="tx1"/>
              </a:solidFill>
            </a:endParaRPr>
          </a:p>
          <a:p>
            <a:pPr lvl="1">
              <a:buFont typeface="Wingdings" panose="05000000000000000000" pitchFamily="2" charset="2"/>
              <a:buChar char="q"/>
            </a:pPr>
            <a:r>
              <a:rPr lang="fr-FR" sz="1600" dirty="0" smtClean="0">
                <a:solidFill>
                  <a:schemeClr val="tx1"/>
                </a:solidFill>
              </a:rPr>
              <a:t>Le client peut prendre rendez-vous avec vous (à défaut, vous contactez votre client pour proposer un RDV) </a:t>
            </a:r>
          </a:p>
          <a:p>
            <a:pPr marL="468000" lvl="1" indent="0">
              <a:buNone/>
            </a:pPr>
            <a:endParaRPr lang="fr-FR" sz="1600" dirty="0" smtClean="0">
              <a:solidFill>
                <a:schemeClr val="tx1"/>
              </a:solidFill>
            </a:endParaRPr>
          </a:p>
          <a:p>
            <a:pPr lvl="1">
              <a:buFont typeface="Wingdings" panose="05000000000000000000" pitchFamily="2" charset="2"/>
              <a:buChar char="q"/>
            </a:pPr>
            <a:r>
              <a:rPr lang="fr-FR" sz="1600" dirty="0" smtClean="0">
                <a:solidFill>
                  <a:schemeClr val="tx1"/>
                </a:solidFill>
              </a:rPr>
              <a:t>Vous pouvez consulter les courriers reçus par votre client dans le plan de classement et le fil de contact </a:t>
            </a:r>
          </a:p>
          <a:p>
            <a:pPr marL="468000" lvl="1" indent="0">
              <a:buNone/>
            </a:pPr>
            <a:endParaRPr lang="fr-FR" sz="1600" dirty="0" smtClean="0">
              <a:solidFill>
                <a:schemeClr val="tx1"/>
              </a:solidFill>
            </a:endParaRPr>
          </a:p>
          <a:p>
            <a:pPr lvl="1">
              <a:buFont typeface="Wingdings" panose="05000000000000000000" pitchFamily="2" charset="2"/>
              <a:buChar char="q"/>
            </a:pPr>
            <a:r>
              <a:rPr lang="fr-FR" sz="1600" b="1" dirty="0" smtClean="0">
                <a:solidFill>
                  <a:srgbClr val="C00000"/>
                </a:solidFill>
              </a:rPr>
              <a:t>Au cours de l’entretien, vous devez proposer des solutions adaptées à la situation du client </a:t>
            </a:r>
          </a:p>
        </p:txBody>
      </p:sp>
      <p:sp>
        <p:nvSpPr>
          <p:cNvPr id="6" name="Espace réservé du texte 5"/>
          <p:cNvSpPr>
            <a:spLocks noGrp="1"/>
          </p:cNvSpPr>
          <p:nvPr>
            <p:ph type="body" sz="quarter" idx="12"/>
          </p:nvPr>
        </p:nvSpPr>
        <p:spPr/>
        <p:txBody>
          <a:bodyPr>
            <a:normAutofit fontScale="92500" lnSpcReduction="20000"/>
          </a:bodyPr>
          <a:lstStyle/>
          <a:p>
            <a:endParaRPr lang="fr-FR" dirty="0" smtClean="0"/>
          </a:p>
          <a:p>
            <a:r>
              <a:rPr lang="fr-FR" dirty="0" smtClean="0"/>
              <a:t>Comment accompagner la </a:t>
            </a:r>
            <a:r>
              <a:rPr lang="fr-FR" dirty="0"/>
              <a:t>clientèle fragile en </a:t>
            </a:r>
            <a:r>
              <a:rPr lang="fr-FR" dirty="0" smtClean="0"/>
              <a:t>CEGEE ?</a:t>
            </a:r>
          </a:p>
          <a:p>
            <a:r>
              <a:rPr lang="fr-FR" dirty="0" smtClean="0">
                <a:solidFill>
                  <a:srgbClr val="C00000"/>
                </a:solidFill>
              </a:rPr>
              <a:t>Pour les clients en potentiel surendettement</a:t>
            </a:r>
          </a:p>
          <a:p>
            <a:endParaRPr lang="fr-FR" sz="1400" dirty="0">
              <a:solidFill>
                <a:srgbClr val="C00000"/>
              </a:solidFill>
              <a:latin typeface="+mn-lt"/>
            </a:endParaRPr>
          </a:p>
        </p:txBody>
      </p:sp>
      <p:pic>
        <p:nvPicPr>
          <p:cNvPr id="7" name="Image 6"/>
          <p:cNvPicPr>
            <a:picLocks noChangeAspect="1"/>
          </p:cNvPicPr>
          <p:nvPr/>
        </p:nvPicPr>
        <p:blipFill>
          <a:blip r:embed="rId2"/>
          <a:stretch>
            <a:fillRect/>
          </a:stretch>
        </p:blipFill>
        <p:spPr>
          <a:xfrm>
            <a:off x="4378519" y="134935"/>
            <a:ext cx="7297544" cy="329213"/>
          </a:xfrm>
          <a:prstGeom prst="rect">
            <a:avLst/>
          </a:prstGeom>
        </p:spPr>
      </p:pic>
    </p:spTree>
    <p:extLst>
      <p:ext uri="{BB962C8B-B14F-4D97-AF65-F5344CB8AC3E}">
        <p14:creationId xmlns:p14="http://schemas.microsoft.com/office/powerpoint/2010/main" val="5534402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Tiny people standing near prohibited gesture isolated flat illustration. Free Vecto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6999" t="6752" r="7606" b="11288"/>
          <a:stretch/>
        </p:blipFill>
        <p:spPr bwMode="auto">
          <a:xfrm>
            <a:off x="4718956" y="3790088"/>
            <a:ext cx="2057461" cy="1315425"/>
          </a:xfrm>
          <a:prstGeom prst="rect">
            <a:avLst/>
          </a:prstGeom>
          <a:noFill/>
          <a:extLst>
            <a:ext uri="{909E8E84-426E-40DD-AFC4-6F175D3DCCD1}">
              <a14:hiddenFill xmlns:a14="http://schemas.microsoft.com/office/drawing/2010/main">
                <a:solidFill>
                  <a:srgbClr val="FFFFFF"/>
                </a:solidFill>
              </a14:hiddenFill>
            </a:ext>
          </a:extLst>
        </p:spPr>
      </p:pic>
      <p:sp>
        <p:nvSpPr>
          <p:cNvPr id="10" name="Espace réservé du contenu 8"/>
          <p:cNvSpPr txBox="1">
            <a:spLocks/>
          </p:cNvSpPr>
          <p:nvPr/>
        </p:nvSpPr>
        <p:spPr>
          <a:xfrm>
            <a:off x="434698" y="1361588"/>
            <a:ext cx="11074233" cy="5105076"/>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b="1" dirty="0" smtClean="0">
                <a:solidFill>
                  <a:srgbClr val="C31632"/>
                </a:solidFill>
              </a:rPr>
              <a:t>L’entretien vise à proposer au client des solutions d’accompagnement </a:t>
            </a:r>
            <a:r>
              <a:rPr lang="fr-FR" b="1" dirty="0" smtClean="0">
                <a:solidFill>
                  <a:srgbClr val="C00000"/>
                </a:solidFill>
              </a:rPr>
              <a:t>de sa </a:t>
            </a:r>
            <a:r>
              <a:rPr lang="fr-FR" b="1" dirty="0" smtClean="0">
                <a:solidFill>
                  <a:srgbClr val="C31632"/>
                </a:solidFill>
              </a:rPr>
              <a:t>situation de fragilité financière</a:t>
            </a:r>
          </a:p>
          <a:p>
            <a:pPr lvl="1"/>
            <a:r>
              <a:rPr lang="fr-FR" dirty="0" smtClean="0"/>
              <a:t>Vous pouvez lui proposer une OCF (en cas d’acceptation de l’offre, le client sera ensuite géré par Experts Direct au moment de sa domiciliation dans cette agence, qui interviendra lors des vagues de transferts dédiées). </a:t>
            </a:r>
          </a:p>
          <a:p>
            <a:pPr lvl="1"/>
            <a:r>
              <a:rPr lang="fr-FR" dirty="0" smtClean="0"/>
              <a:t>Vous pouvez </a:t>
            </a:r>
            <a:r>
              <a:rPr lang="fr-FR" b="1" dirty="0" smtClean="0"/>
              <a:t>l’orienter vers l’agence Experts Direct </a:t>
            </a:r>
            <a:r>
              <a:rPr lang="fr-FR" dirty="0" smtClean="0"/>
              <a:t>en lui remettant le </a:t>
            </a:r>
            <a:r>
              <a:rPr lang="fr-FR" b="1" dirty="0" smtClean="0">
                <a:hlinkClick r:id="rId3"/>
              </a:rPr>
              <a:t>flyer</a:t>
            </a:r>
            <a:r>
              <a:rPr lang="fr-FR" dirty="0" smtClean="0"/>
              <a:t> ou en l’invitant à prendre </a:t>
            </a:r>
            <a:r>
              <a:rPr lang="fr-FR" b="1" dirty="0" smtClean="0"/>
              <a:t>contact avec ces experts au 09 69 32 06 64 </a:t>
            </a:r>
            <a:r>
              <a:rPr lang="fr-FR" dirty="0" smtClean="0"/>
              <a:t>pour exposer directement sa situation.</a:t>
            </a:r>
          </a:p>
          <a:p>
            <a:pPr lvl="1"/>
            <a:r>
              <a:rPr lang="fr-FR" dirty="0" smtClean="0"/>
              <a:t>Il existe </a:t>
            </a:r>
            <a:r>
              <a:rPr lang="fr-FR" b="1" dirty="0"/>
              <a:t>2 </a:t>
            </a:r>
            <a:r>
              <a:rPr lang="fr-FR" b="1" dirty="0" smtClean="0">
                <a:solidFill>
                  <a:schemeClr val="tx1"/>
                </a:solidFill>
              </a:rPr>
              <a:t>variantes</a:t>
            </a:r>
            <a:r>
              <a:rPr lang="fr-FR" b="1" dirty="0" smtClean="0"/>
              <a:t> OCF :</a:t>
            </a:r>
            <a:endParaRPr lang="fr-FR" sz="400" dirty="0"/>
          </a:p>
          <a:p>
            <a:pPr lvl="1"/>
            <a:endParaRPr lang="fr-FR" sz="400" dirty="0" smtClean="0"/>
          </a:p>
          <a:p>
            <a:pPr lvl="1"/>
            <a:endParaRPr lang="fr-FR" sz="400" dirty="0"/>
          </a:p>
          <a:p>
            <a:pPr lvl="1"/>
            <a:endParaRPr lang="fr-FR" sz="400" dirty="0" smtClean="0"/>
          </a:p>
          <a:p>
            <a:pPr lvl="1"/>
            <a:endParaRPr lang="fr-FR" sz="400" dirty="0"/>
          </a:p>
          <a:p>
            <a:pPr lvl="1"/>
            <a:endParaRPr lang="fr-FR" sz="400" dirty="0" smtClean="0"/>
          </a:p>
          <a:p>
            <a:pPr lvl="1"/>
            <a:endParaRPr lang="fr-FR" sz="400" dirty="0"/>
          </a:p>
          <a:p>
            <a:pPr lvl="1"/>
            <a:endParaRPr lang="fr-FR" sz="400" dirty="0" smtClean="0"/>
          </a:p>
          <a:p>
            <a:pPr lvl="1"/>
            <a:endParaRPr lang="fr-FR" sz="400" dirty="0"/>
          </a:p>
          <a:p>
            <a:pPr lvl="1"/>
            <a:endParaRPr lang="fr-FR" sz="400" dirty="0" smtClean="0"/>
          </a:p>
          <a:p>
            <a:pPr lvl="1"/>
            <a:endParaRPr lang="fr-FR" sz="400" dirty="0"/>
          </a:p>
          <a:p>
            <a:pPr lvl="1"/>
            <a:endParaRPr lang="fr-FR" sz="400" dirty="0" smtClean="0"/>
          </a:p>
          <a:p>
            <a:pPr marL="468000" lvl="1" indent="0">
              <a:buNone/>
            </a:pPr>
            <a:endParaRPr lang="fr-FR" sz="400" dirty="0"/>
          </a:p>
          <a:p>
            <a:pPr marL="468000" lvl="1" indent="0">
              <a:buNone/>
            </a:pPr>
            <a:endParaRPr lang="fr-FR" sz="400" dirty="0" smtClean="0"/>
          </a:p>
          <a:p>
            <a:pPr marL="468000" lvl="1" indent="0">
              <a:buNone/>
            </a:pPr>
            <a:endParaRPr lang="fr-FR" sz="400" dirty="0" smtClean="0"/>
          </a:p>
          <a:p>
            <a:pPr marL="468000" lvl="1" indent="0">
              <a:buNone/>
            </a:pPr>
            <a:endParaRPr lang="fr-FR" sz="400" dirty="0" smtClean="0"/>
          </a:p>
          <a:p>
            <a:pPr marL="468000" lvl="1" indent="0">
              <a:buNone/>
            </a:pPr>
            <a:endParaRPr lang="fr-FR" sz="400" dirty="0"/>
          </a:p>
          <a:p>
            <a:pPr lvl="1"/>
            <a:r>
              <a:rPr lang="fr-FR" dirty="0" smtClean="0"/>
              <a:t>Il est indispensable de saisir un </a:t>
            </a:r>
            <a:r>
              <a:rPr lang="fr-FR" b="1" dirty="0" smtClean="0"/>
              <a:t>Compte Rendu d’Entretien</a:t>
            </a:r>
            <a:r>
              <a:rPr lang="fr-FR" dirty="0" smtClean="0"/>
              <a:t>, pour justifier réglementairement du bon traitement de notre clientèle fragile. </a:t>
            </a:r>
          </a:p>
          <a:p>
            <a:pPr lvl="1"/>
            <a:r>
              <a:rPr lang="fr-FR" dirty="0" smtClean="0"/>
              <a:t>Si le client </a:t>
            </a:r>
            <a:r>
              <a:rPr lang="fr-FR" b="1" dirty="0" smtClean="0"/>
              <a:t>refuse la souscription OCF</a:t>
            </a:r>
            <a:r>
              <a:rPr lang="fr-FR" dirty="0" smtClean="0"/>
              <a:t>, il convient d’utiliser impérativement le </a:t>
            </a:r>
            <a:r>
              <a:rPr lang="fr-FR" b="1" dirty="0" smtClean="0">
                <a:solidFill>
                  <a:srgbClr val="C00000"/>
                </a:solidFill>
              </a:rPr>
              <a:t>CRE REFUS OCF.</a:t>
            </a:r>
            <a:endParaRPr lang="fr-FR" b="1" dirty="0">
              <a:solidFill>
                <a:srgbClr val="C00000"/>
              </a:solidFill>
            </a:endParaRPr>
          </a:p>
        </p:txBody>
      </p:sp>
      <p:sp>
        <p:nvSpPr>
          <p:cNvPr id="2" name="ZoneTexte 1"/>
          <p:cNvSpPr txBox="1"/>
          <p:nvPr/>
        </p:nvSpPr>
        <p:spPr>
          <a:xfrm>
            <a:off x="682911" y="3070089"/>
            <a:ext cx="4817214" cy="954107"/>
          </a:xfrm>
          <a:prstGeom prst="rect">
            <a:avLst/>
          </a:prstGeom>
          <a:noFill/>
          <a:ln>
            <a:solidFill>
              <a:srgbClr val="C00000"/>
            </a:solidFill>
          </a:ln>
        </p:spPr>
        <p:txBody>
          <a:bodyPr wrap="square" rtlCol="0">
            <a:spAutoFit/>
          </a:bodyPr>
          <a:lstStyle/>
          <a:p>
            <a:pPr marL="0" lvl="1">
              <a:buNone/>
            </a:pPr>
            <a:r>
              <a:rPr lang="fr-FR" sz="1400" dirty="0" smtClean="0">
                <a:solidFill>
                  <a:schemeClr val="tx1">
                    <a:lumMod val="75000"/>
                    <a:lumOff val="25000"/>
                  </a:schemeClr>
                </a:solidFill>
              </a:rPr>
              <a:t>L’</a:t>
            </a:r>
            <a:r>
              <a:rPr lang="fr-FR" sz="1400" b="1" dirty="0" smtClean="0">
                <a:solidFill>
                  <a:schemeClr val="tx1">
                    <a:lumMod val="75000"/>
                    <a:lumOff val="25000"/>
                  </a:schemeClr>
                </a:solidFill>
              </a:rPr>
              <a:t>OCF</a:t>
            </a:r>
            <a:r>
              <a:rPr lang="fr-FR" sz="1400" dirty="0" smtClean="0">
                <a:solidFill>
                  <a:schemeClr val="tx1">
                    <a:lumMod val="75000"/>
                    <a:lumOff val="25000"/>
                  </a:schemeClr>
                </a:solidFill>
              </a:rPr>
              <a:t>, qui lui permet de bénéficier d’une offre bancaire complète, tout en profitant d’une tarification réduite sur ses frais d’incidents pour </a:t>
            </a:r>
            <a:r>
              <a:rPr lang="fr-FR" sz="1400" b="1" dirty="0" smtClean="0">
                <a:solidFill>
                  <a:schemeClr val="tx1">
                    <a:lumMod val="75000"/>
                    <a:lumOff val="25000"/>
                  </a:schemeClr>
                </a:solidFill>
              </a:rPr>
              <a:t>3€/mois</a:t>
            </a:r>
            <a:r>
              <a:rPr lang="fr-FR" sz="1400" dirty="0" smtClean="0">
                <a:solidFill>
                  <a:schemeClr val="tx1">
                    <a:lumMod val="75000"/>
                    <a:lumOff val="25000"/>
                  </a:schemeClr>
                </a:solidFill>
              </a:rPr>
              <a:t>.</a:t>
            </a:r>
          </a:p>
          <a:p>
            <a:pPr marL="0" lvl="1">
              <a:buNone/>
            </a:pPr>
            <a:r>
              <a:rPr lang="fr-FR" sz="1400" dirty="0" smtClean="0">
                <a:solidFill>
                  <a:schemeClr val="tx1">
                    <a:lumMod val="75000"/>
                    <a:lumOff val="25000"/>
                  </a:schemeClr>
                </a:solidFill>
              </a:rPr>
              <a:t>Suppression du découvert autorisé actuel. </a:t>
            </a:r>
          </a:p>
        </p:txBody>
      </p:sp>
      <p:sp>
        <p:nvSpPr>
          <p:cNvPr id="12" name="ZoneTexte 11"/>
          <p:cNvSpPr txBox="1"/>
          <p:nvPr/>
        </p:nvSpPr>
        <p:spPr>
          <a:xfrm>
            <a:off x="6087786" y="3070425"/>
            <a:ext cx="5625548" cy="1169551"/>
          </a:xfrm>
          <a:prstGeom prst="rect">
            <a:avLst/>
          </a:prstGeom>
          <a:noFill/>
          <a:ln>
            <a:solidFill>
              <a:srgbClr val="C00000"/>
            </a:solidFill>
          </a:ln>
        </p:spPr>
        <p:txBody>
          <a:bodyPr wrap="square" rtlCol="0">
            <a:spAutoFit/>
          </a:bodyPr>
          <a:lstStyle/>
          <a:p>
            <a:pPr marL="0" lvl="1"/>
            <a:r>
              <a:rPr lang="fr-FR" sz="1400" dirty="0" smtClean="0"/>
              <a:t>L’offre combinée </a:t>
            </a:r>
            <a:r>
              <a:rPr lang="fr-FR" sz="1400" b="1" dirty="0"/>
              <a:t>DND-OCF</a:t>
            </a:r>
            <a:r>
              <a:rPr lang="fr-FR" sz="1400" dirty="0"/>
              <a:t> </a:t>
            </a:r>
            <a:r>
              <a:rPr lang="fr-FR" sz="1400" dirty="0" smtClean="0"/>
              <a:t>(DND=Découvert Négocié Dégressif) </a:t>
            </a:r>
            <a:r>
              <a:rPr lang="fr-FR" sz="1400" dirty="0" smtClean="0">
                <a:solidFill>
                  <a:schemeClr val="tx1">
                    <a:lumMod val="75000"/>
                    <a:lumOff val="25000"/>
                  </a:schemeClr>
                </a:solidFill>
              </a:rPr>
              <a:t>permet au client, en complément des avantages OCF, de </a:t>
            </a:r>
            <a:r>
              <a:rPr lang="fr-FR" sz="1400" b="1" dirty="0" smtClean="0">
                <a:solidFill>
                  <a:srgbClr val="FF0000"/>
                </a:solidFill>
              </a:rPr>
              <a:t>réduire </a:t>
            </a:r>
            <a:r>
              <a:rPr lang="fr-FR" sz="1400" b="1" dirty="0">
                <a:solidFill>
                  <a:srgbClr val="FF0000"/>
                </a:solidFill>
              </a:rPr>
              <a:t>son autorisation de découvert </a:t>
            </a:r>
            <a:r>
              <a:rPr lang="fr-FR" sz="1400" b="1" dirty="0">
                <a:solidFill>
                  <a:schemeClr val="tx1">
                    <a:lumMod val="75000"/>
                    <a:lumOff val="25000"/>
                  </a:schemeClr>
                </a:solidFill>
              </a:rPr>
              <a:t>mois par mois</a:t>
            </a:r>
            <a:r>
              <a:rPr lang="fr-FR" sz="1400" b="1" dirty="0"/>
              <a:t> </a:t>
            </a:r>
            <a:r>
              <a:rPr lang="fr-FR" sz="1400" dirty="0"/>
              <a:t>(ou trimestre par trimestre) </a:t>
            </a:r>
            <a:r>
              <a:rPr lang="fr-FR" sz="1400" dirty="0">
                <a:solidFill>
                  <a:schemeClr val="tx1">
                    <a:lumMod val="75000"/>
                    <a:lumOff val="25000"/>
                  </a:schemeClr>
                </a:solidFill>
              </a:rPr>
              <a:t>de façon </a:t>
            </a:r>
            <a:r>
              <a:rPr lang="fr-FR" sz="1400" b="1" dirty="0">
                <a:solidFill>
                  <a:schemeClr val="tx1">
                    <a:lumMod val="75000"/>
                    <a:lumOff val="25000"/>
                  </a:schemeClr>
                </a:solidFill>
              </a:rPr>
              <a:t>programmée</a:t>
            </a:r>
            <a:r>
              <a:rPr lang="fr-FR" sz="1400" dirty="0">
                <a:solidFill>
                  <a:schemeClr val="tx1">
                    <a:lumMod val="75000"/>
                    <a:lumOff val="25000"/>
                  </a:schemeClr>
                </a:solidFill>
              </a:rPr>
              <a:t>, et ce jusqu’à </a:t>
            </a:r>
            <a:r>
              <a:rPr lang="fr-FR" sz="1400" b="1" dirty="0">
                <a:solidFill>
                  <a:schemeClr val="tx1">
                    <a:lumMod val="75000"/>
                    <a:lumOff val="25000"/>
                  </a:schemeClr>
                </a:solidFill>
              </a:rPr>
              <a:t>remboursement complet </a:t>
            </a:r>
            <a:r>
              <a:rPr lang="fr-FR" sz="1400" dirty="0">
                <a:solidFill>
                  <a:schemeClr val="tx1">
                    <a:lumMod val="75000"/>
                    <a:lumOff val="25000"/>
                  </a:schemeClr>
                </a:solidFill>
              </a:rPr>
              <a:t>de </a:t>
            </a:r>
            <a:r>
              <a:rPr lang="fr-FR" sz="1400" dirty="0" smtClean="0">
                <a:solidFill>
                  <a:schemeClr val="tx1">
                    <a:lumMod val="75000"/>
                    <a:lumOff val="25000"/>
                  </a:schemeClr>
                </a:solidFill>
              </a:rPr>
              <a:t>celui-ci.</a:t>
            </a:r>
            <a:endParaRPr lang="fr-FR" sz="1400" dirty="0">
              <a:solidFill>
                <a:schemeClr val="tx1">
                  <a:lumMod val="75000"/>
                  <a:lumOff val="25000"/>
                </a:schemeClr>
              </a:solidFill>
            </a:endParaRPr>
          </a:p>
        </p:txBody>
      </p:sp>
      <p:sp>
        <p:nvSpPr>
          <p:cNvPr id="20" name="Ellipse 19"/>
          <p:cNvSpPr/>
          <p:nvPr/>
        </p:nvSpPr>
        <p:spPr>
          <a:xfrm>
            <a:off x="10672198" y="4024196"/>
            <a:ext cx="1157107" cy="84428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smtClean="0"/>
              <a:t>Mise </a:t>
            </a:r>
            <a:r>
              <a:rPr lang="fr-FR" sz="1000" b="1" dirty="0"/>
              <a:t>en marché Novembre </a:t>
            </a:r>
            <a:r>
              <a:rPr lang="fr-FR" sz="1000" b="1" dirty="0" smtClean="0"/>
              <a:t>2021</a:t>
            </a:r>
            <a:endParaRPr lang="fr-FR" sz="1000" b="1" dirty="0"/>
          </a:p>
        </p:txBody>
      </p:sp>
      <p:sp>
        <p:nvSpPr>
          <p:cNvPr id="14" name="ZoneTexte 13"/>
          <p:cNvSpPr txBox="1"/>
          <p:nvPr/>
        </p:nvSpPr>
        <p:spPr>
          <a:xfrm>
            <a:off x="7050080" y="4413214"/>
            <a:ext cx="3190461" cy="523220"/>
          </a:xfrm>
          <a:prstGeom prst="rect">
            <a:avLst/>
          </a:prstGeom>
          <a:solidFill>
            <a:srgbClr val="C00000"/>
          </a:solidFill>
          <a:ln>
            <a:solidFill>
              <a:srgbClr val="C00000"/>
            </a:solidFill>
          </a:ln>
          <a:effectLst>
            <a:glow rad="63500">
              <a:schemeClr val="accent4">
                <a:satMod val="175000"/>
                <a:alpha val="40000"/>
              </a:schemeClr>
            </a:glow>
          </a:effectLst>
        </p:spPr>
        <p:txBody>
          <a:bodyPr wrap="square" rtlCol="0">
            <a:spAutoFit/>
          </a:bodyPr>
          <a:lstStyle/>
          <a:p>
            <a:r>
              <a:rPr lang="fr-FR" sz="1400" dirty="0" smtClean="0">
                <a:solidFill>
                  <a:schemeClr val="bg1"/>
                </a:solidFill>
              </a:rPr>
              <a:t>L’offre DND OCF est </a:t>
            </a:r>
            <a:r>
              <a:rPr lang="fr-FR" sz="1400" b="1" dirty="0" smtClean="0">
                <a:solidFill>
                  <a:schemeClr val="bg1"/>
                </a:solidFill>
              </a:rPr>
              <a:t>exclusivement</a:t>
            </a:r>
            <a:r>
              <a:rPr lang="fr-FR" sz="1400" dirty="0" smtClean="0">
                <a:solidFill>
                  <a:schemeClr val="bg1"/>
                </a:solidFill>
              </a:rPr>
              <a:t> commercialisée par </a:t>
            </a:r>
            <a:r>
              <a:rPr lang="fr-FR" sz="1400" b="1" dirty="0" smtClean="0">
                <a:solidFill>
                  <a:schemeClr val="bg1"/>
                </a:solidFill>
              </a:rPr>
              <a:t>Experts Direct</a:t>
            </a:r>
            <a:endParaRPr lang="fr-FR" sz="1400" b="1" dirty="0">
              <a:solidFill>
                <a:schemeClr val="bg1"/>
              </a:solidFill>
            </a:endParaRPr>
          </a:p>
        </p:txBody>
      </p:sp>
      <p:pic>
        <p:nvPicPr>
          <p:cNvPr id="17" name="Image 16"/>
          <p:cNvPicPr>
            <a:picLocks noChangeAspect="1"/>
          </p:cNvPicPr>
          <p:nvPr/>
        </p:nvPicPr>
        <p:blipFill>
          <a:blip r:embed="rId4"/>
          <a:stretch>
            <a:fillRect/>
          </a:stretch>
        </p:blipFill>
        <p:spPr>
          <a:xfrm>
            <a:off x="4378519" y="134935"/>
            <a:ext cx="7297544" cy="329213"/>
          </a:xfrm>
          <a:prstGeom prst="rect">
            <a:avLst/>
          </a:prstGeom>
        </p:spPr>
      </p:pic>
      <p:sp>
        <p:nvSpPr>
          <p:cNvPr id="18" name="Ellipse 17"/>
          <p:cNvSpPr/>
          <p:nvPr/>
        </p:nvSpPr>
        <p:spPr>
          <a:xfrm>
            <a:off x="3862812" y="4054852"/>
            <a:ext cx="1157107" cy="902610"/>
          </a:xfrm>
          <a:prstGeom prst="ellipse">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lgn="ctr">
              <a:buNone/>
            </a:pPr>
            <a:r>
              <a:rPr lang="fr-FR" sz="1000" i="1" dirty="0">
                <a:hlinkClick r:id="rId5"/>
              </a:rPr>
              <a:t>Lien fiche produit OCF</a:t>
            </a:r>
            <a:endParaRPr lang="fr-FR" sz="1000" i="1" dirty="0"/>
          </a:p>
        </p:txBody>
      </p:sp>
      <p:sp>
        <p:nvSpPr>
          <p:cNvPr id="9" name="ZoneTexte 8"/>
          <p:cNvSpPr txBox="1"/>
          <p:nvPr/>
        </p:nvSpPr>
        <p:spPr>
          <a:xfrm>
            <a:off x="5617907" y="3157563"/>
            <a:ext cx="536713" cy="369332"/>
          </a:xfrm>
          <a:prstGeom prst="rect">
            <a:avLst/>
          </a:prstGeom>
          <a:noFill/>
        </p:spPr>
        <p:txBody>
          <a:bodyPr wrap="square" rtlCol="0">
            <a:spAutoFit/>
          </a:bodyPr>
          <a:lstStyle/>
          <a:p>
            <a:r>
              <a:rPr lang="fr-FR" b="1" dirty="0" smtClean="0"/>
              <a:t>et</a:t>
            </a:r>
            <a:endParaRPr lang="fr-FR" b="1" dirty="0"/>
          </a:p>
        </p:txBody>
      </p:sp>
      <p:sp>
        <p:nvSpPr>
          <p:cNvPr id="15" name="Espace réservé du texte 5"/>
          <p:cNvSpPr>
            <a:spLocks noGrp="1"/>
          </p:cNvSpPr>
          <p:nvPr>
            <p:ph type="body" sz="quarter" idx="12"/>
          </p:nvPr>
        </p:nvSpPr>
        <p:spPr>
          <a:xfrm>
            <a:off x="695325" y="464147"/>
            <a:ext cx="10980738" cy="720000"/>
          </a:xfrm>
        </p:spPr>
        <p:txBody>
          <a:bodyPr>
            <a:normAutofit fontScale="92500" lnSpcReduction="20000"/>
          </a:bodyPr>
          <a:lstStyle/>
          <a:p>
            <a:endParaRPr lang="fr-FR" dirty="0" smtClean="0"/>
          </a:p>
          <a:p>
            <a:r>
              <a:rPr lang="fr-FR" dirty="0" smtClean="0"/>
              <a:t>Comment accompagner la </a:t>
            </a:r>
            <a:r>
              <a:rPr lang="fr-FR" dirty="0"/>
              <a:t>clientèle fragile en </a:t>
            </a:r>
            <a:r>
              <a:rPr lang="fr-FR" dirty="0" smtClean="0"/>
              <a:t>CEGEE ?</a:t>
            </a:r>
          </a:p>
          <a:p>
            <a:r>
              <a:rPr lang="fr-FR" dirty="0" smtClean="0">
                <a:solidFill>
                  <a:srgbClr val="C00000"/>
                </a:solidFill>
              </a:rPr>
              <a:t>Pour les clients en potentiel surendettement</a:t>
            </a:r>
          </a:p>
          <a:p>
            <a:endParaRPr lang="fr-FR" sz="1400" dirty="0">
              <a:solidFill>
                <a:srgbClr val="C00000"/>
              </a:solidFill>
              <a:latin typeface="+mn-lt"/>
            </a:endParaRPr>
          </a:p>
        </p:txBody>
      </p:sp>
    </p:spTree>
    <p:extLst>
      <p:ext uri="{BB962C8B-B14F-4D97-AF65-F5344CB8AC3E}">
        <p14:creationId xmlns:p14="http://schemas.microsoft.com/office/powerpoint/2010/main" val="411579773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 8" descr="Capture d’écra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5325" y="1369700"/>
            <a:ext cx="10147540" cy="4833661"/>
          </a:xfrm>
          <a:prstGeom prst="rect">
            <a:avLst/>
          </a:prstGeom>
        </p:spPr>
      </p:pic>
      <p:sp>
        <p:nvSpPr>
          <p:cNvPr id="7" name="Espace réservé du texte 5"/>
          <p:cNvSpPr>
            <a:spLocks noGrp="1"/>
          </p:cNvSpPr>
          <p:nvPr>
            <p:ph type="body" sz="quarter" idx="12"/>
          </p:nvPr>
        </p:nvSpPr>
        <p:spPr>
          <a:xfrm>
            <a:off x="695325" y="464147"/>
            <a:ext cx="10980738" cy="720000"/>
          </a:xfrm>
        </p:spPr>
        <p:txBody>
          <a:bodyPr>
            <a:normAutofit fontScale="92500" lnSpcReduction="20000"/>
          </a:bodyPr>
          <a:lstStyle/>
          <a:p>
            <a:endParaRPr lang="fr-FR" dirty="0" smtClean="0"/>
          </a:p>
          <a:p>
            <a:r>
              <a:rPr lang="fr-FR" dirty="0" smtClean="0"/>
              <a:t>Comment accompagner la </a:t>
            </a:r>
            <a:r>
              <a:rPr lang="fr-FR" dirty="0"/>
              <a:t>clientèle fragile en </a:t>
            </a:r>
            <a:r>
              <a:rPr lang="fr-FR" dirty="0" smtClean="0"/>
              <a:t>CEGEE ?</a:t>
            </a:r>
          </a:p>
          <a:p>
            <a:r>
              <a:rPr lang="fr-FR" dirty="0" smtClean="0">
                <a:solidFill>
                  <a:srgbClr val="C00000"/>
                </a:solidFill>
              </a:rPr>
              <a:t>Pour les clients en potentiel surendettement</a:t>
            </a:r>
          </a:p>
          <a:p>
            <a:endParaRPr lang="fr-FR" sz="1400" dirty="0">
              <a:solidFill>
                <a:srgbClr val="C00000"/>
              </a:solidFill>
              <a:latin typeface="+mn-lt"/>
            </a:endParaRPr>
          </a:p>
        </p:txBody>
      </p:sp>
      <p:pic>
        <p:nvPicPr>
          <p:cNvPr id="5" name="Image 4"/>
          <p:cNvPicPr>
            <a:picLocks noChangeAspect="1"/>
          </p:cNvPicPr>
          <p:nvPr/>
        </p:nvPicPr>
        <p:blipFill>
          <a:blip r:embed="rId3"/>
          <a:stretch>
            <a:fillRect/>
          </a:stretch>
        </p:blipFill>
        <p:spPr>
          <a:xfrm>
            <a:off x="4378519" y="134935"/>
            <a:ext cx="7297544" cy="329213"/>
          </a:xfrm>
          <a:prstGeom prst="rect">
            <a:avLst/>
          </a:prstGeom>
        </p:spPr>
      </p:pic>
    </p:spTree>
    <p:extLst>
      <p:ext uri="{BB962C8B-B14F-4D97-AF65-F5344CB8AC3E}">
        <p14:creationId xmlns:p14="http://schemas.microsoft.com/office/powerpoint/2010/main" val="24484216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Capture d’écra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5325" y="1484733"/>
            <a:ext cx="9742094" cy="4110825"/>
          </a:xfrm>
          <a:prstGeom prst="rect">
            <a:avLst/>
          </a:prstGeom>
        </p:spPr>
      </p:pic>
      <p:sp>
        <p:nvSpPr>
          <p:cNvPr id="8" name="Espace réservé du texte 5"/>
          <p:cNvSpPr>
            <a:spLocks noGrp="1"/>
          </p:cNvSpPr>
          <p:nvPr>
            <p:ph type="body" sz="quarter" idx="12"/>
          </p:nvPr>
        </p:nvSpPr>
        <p:spPr>
          <a:xfrm>
            <a:off x="695325" y="464147"/>
            <a:ext cx="10980738" cy="720000"/>
          </a:xfrm>
        </p:spPr>
        <p:txBody>
          <a:bodyPr>
            <a:normAutofit fontScale="92500" lnSpcReduction="20000"/>
          </a:bodyPr>
          <a:lstStyle/>
          <a:p>
            <a:endParaRPr lang="fr-FR" dirty="0" smtClean="0"/>
          </a:p>
          <a:p>
            <a:r>
              <a:rPr lang="fr-FR" dirty="0" smtClean="0"/>
              <a:t>Comment accompagner la </a:t>
            </a:r>
            <a:r>
              <a:rPr lang="fr-FR" dirty="0"/>
              <a:t>clientèle fragile en </a:t>
            </a:r>
            <a:r>
              <a:rPr lang="fr-FR" dirty="0" smtClean="0"/>
              <a:t>CEGEE ?</a:t>
            </a:r>
          </a:p>
          <a:p>
            <a:r>
              <a:rPr lang="fr-FR" dirty="0" smtClean="0">
                <a:solidFill>
                  <a:srgbClr val="C00000"/>
                </a:solidFill>
              </a:rPr>
              <a:t>Pour les clients en potentiel surendettement</a:t>
            </a:r>
          </a:p>
          <a:p>
            <a:endParaRPr lang="fr-FR" sz="1400" dirty="0">
              <a:solidFill>
                <a:srgbClr val="C00000"/>
              </a:solidFill>
              <a:latin typeface="+mn-lt"/>
            </a:endParaRPr>
          </a:p>
        </p:txBody>
      </p:sp>
      <p:pic>
        <p:nvPicPr>
          <p:cNvPr id="5" name="Image 4"/>
          <p:cNvPicPr>
            <a:picLocks noChangeAspect="1"/>
          </p:cNvPicPr>
          <p:nvPr/>
        </p:nvPicPr>
        <p:blipFill>
          <a:blip r:embed="rId3"/>
          <a:stretch>
            <a:fillRect/>
          </a:stretch>
        </p:blipFill>
        <p:spPr>
          <a:xfrm>
            <a:off x="4378519" y="134935"/>
            <a:ext cx="7297544" cy="329213"/>
          </a:xfrm>
          <a:prstGeom prst="rect">
            <a:avLst/>
          </a:prstGeom>
        </p:spPr>
      </p:pic>
    </p:spTree>
    <p:extLst>
      <p:ext uri="{BB962C8B-B14F-4D97-AF65-F5344CB8AC3E}">
        <p14:creationId xmlns:p14="http://schemas.microsoft.com/office/powerpoint/2010/main" val="6130204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383102" y="2659481"/>
            <a:ext cx="9089365" cy="3585597"/>
          </a:xfrm>
          <a:prstGeom prst="rect">
            <a:avLst/>
          </a:prstGeom>
        </p:spPr>
        <p:txBody>
          <a:bodyPr wrap="square">
            <a:spAutoFit/>
          </a:bodyPr>
          <a:lstStyle/>
          <a:p>
            <a:r>
              <a:rPr lang="fr-FR" sz="1400" b="1" dirty="0">
                <a:solidFill>
                  <a:schemeClr val="tx1">
                    <a:lumMod val="75000"/>
                    <a:lumOff val="25000"/>
                  </a:schemeClr>
                </a:solidFill>
                <a:latin typeface="Arial" panose="020B0604020202020204" pitchFamily="34" charset="0"/>
              </a:rPr>
              <a:t>Mettre à jour les données Client afin de pouvoir qualifier sa situation</a:t>
            </a:r>
            <a:endParaRPr lang="fr-FR" sz="1400" dirty="0">
              <a:solidFill>
                <a:schemeClr val="tx1">
                  <a:lumMod val="75000"/>
                  <a:lumOff val="25000"/>
                </a:schemeClr>
              </a:solidFill>
              <a:latin typeface="Arial" panose="020B0604020202020204" pitchFamily="34" charset="0"/>
            </a:endParaRPr>
          </a:p>
          <a:p>
            <a:r>
              <a:rPr lang="fr-FR" sz="1400" b="1" dirty="0" smtClean="0">
                <a:solidFill>
                  <a:schemeClr val="tx1">
                    <a:lumMod val="75000"/>
                    <a:lumOff val="25000"/>
                  </a:schemeClr>
                </a:solidFill>
                <a:latin typeface="Arial" panose="020B0604020202020204" pitchFamily="34" charset="0"/>
              </a:rPr>
              <a:t>Evaluer </a:t>
            </a:r>
            <a:r>
              <a:rPr lang="fr-FR" sz="1400" b="1" dirty="0">
                <a:solidFill>
                  <a:schemeClr val="tx1">
                    <a:lumMod val="75000"/>
                    <a:lumOff val="25000"/>
                  </a:schemeClr>
                </a:solidFill>
                <a:latin typeface="Arial" panose="020B0604020202020204" pitchFamily="34" charset="0"/>
              </a:rPr>
              <a:t>la situation personnelle et professionnelle du client</a:t>
            </a:r>
            <a:endParaRPr lang="fr-FR" sz="1400" dirty="0">
              <a:solidFill>
                <a:schemeClr val="tx1">
                  <a:lumMod val="75000"/>
                  <a:lumOff val="25000"/>
                </a:schemeClr>
              </a:solidFill>
              <a:latin typeface="Arial" panose="020B0604020202020204" pitchFamily="34" charset="0"/>
            </a:endParaRPr>
          </a:p>
          <a:p>
            <a:pPr marL="171450" indent="-171450">
              <a:buFontTx/>
              <a:buChar char="-"/>
            </a:pPr>
            <a:r>
              <a:rPr lang="fr-FR" sz="1100" dirty="0" smtClean="0">
                <a:solidFill>
                  <a:schemeClr val="tx1">
                    <a:lumMod val="75000"/>
                    <a:lumOff val="25000"/>
                  </a:schemeClr>
                </a:solidFill>
                <a:latin typeface="Arial" panose="020B0604020202020204" pitchFamily="34" charset="0"/>
              </a:rPr>
              <a:t>Identifier </a:t>
            </a:r>
            <a:r>
              <a:rPr lang="fr-FR" sz="1100" dirty="0">
                <a:solidFill>
                  <a:schemeClr val="tx1">
                    <a:lumMod val="75000"/>
                    <a:lumOff val="25000"/>
                  </a:schemeClr>
                </a:solidFill>
                <a:latin typeface="Arial" panose="020B0604020202020204" pitchFamily="34" charset="0"/>
              </a:rPr>
              <a:t>les événements sensibles de nature à déstabiliser l’équilibre budgétaire du foyer et leur </a:t>
            </a:r>
            <a:endParaRPr lang="fr-FR" sz="1100" dirty="0" smtClean="0">
              <a:solidFill>
                <a:schemeClr val="tx1">
                  <a:lumMod val="75000"/>
                  <a:lumOff val="25000"/>
                </a:schemeClr>
              </a:solidFill>
              <a:latin typeface="Arial" panose="020B0604020202020204" pitchFamily="34" charset="0"/>
            </a:endParaRPr>
          </a:p>
          <a:p>
            <a:pPr marL="180000"/>
            <a:r>
              <a:rPr lang="fr-FR" sz="1100" dirty="0" smtClean="0">
                <a:solidFill>
                  <a:schemeClr val="tx1">
                    <a:lumMod val="75000"/>
                    <a:lumOff val="25000"/>
                  </a:schemeClr>
                </a:solidFill>
                <a:latin typeface="Arial" panose="020B0604020202020204" pitchFamily="34" charset="0"/>
              </a:rPr>
              <a:t>impact </a:t>
            </a:r>
            <a:r>
              <a:rPr lang="fr-FR" sz="1100" dirty="0">
                <a:solidFill>
                  <a:schemeClr val="tx1">
                    <a:lumMod val="75000"/>
                    <a:lumOff val="25000"/>
                  </a:schemeClr>
                </a:solidFill>
                <a:latin typeface="Arial" panose="020B0604020202020204" pitchFamily="34" charset="0"/>
              </a:rPr>
              <a:t>dans le temps </a:t>
            </a:r>
            <a:endParaRPr lang="fr-FR" sz="1100" dirty="0" smtClean="0">
              <a:solidFill>
                <a:schemeClr val="tx1">
                  <a:lumMod val="75000"/>
                  <a:lumOff val="25000"/>
                </a:schemeClr>
              </a:solidFill>
              <a:latin typeface="Arial" panose="020B0604020202020204" pitchFamily="34" charset="0"/>
            </a:endParaRPr>
          </a:p>
          <a:p>
            <a:pPr marL="171450" indent="-171450">
              <a:buFontTx/>
              <a:buChar char="-"/>
            </a:pPr>
            <a:r>
              <a:rPr lang="fr-FR" sz="1100" dirty="0" smtClean="0">
                <a:solidFill>
                  <a:schemeClr val="tx1">
                    <a:lumMod val="75000"/>
                    <a:lumOff val="25000"/>
                  </a:schemeClr>
                </a:solidFill>
                <a:latin typeface="Arial" panose="020B0604020202020204" pitchFamily="34" charset="0"/>
              </a:rPr>
              <a:t>Mettre </a:t>
            </a:r>
            <a:r>
              <a:rPr lang="fr-FR" sz="1100" dirty="0">
                <a:solidFill>
                  <a:schemeClr val="tx1">
                    <a:lumMod val="75000"/>
                    <a:lumOff val="25000"/>
                  </a:schemeClr>
                </a:solidFill>
                <a:latin typeface="Arial" panose="020B0604020202020204" pitchFamily="34" charset="0"/>
              </a:rPr>
              <a:t>à jour le cas échéant le dossier réglementaire client, notamment son justificatif d’activité</a:t>
            </a:r>
          </a:p>
          <a:p>
            <a:endParaRPr lang="fr-FR" sz="1100" dirty="0" smtClean="0">
              <a:solidFill>
                <a:schemeClr val="tx1">
                  <a:lumMod val="75000"/>
                  <a:lumOff val="25000"/>
                </a:schemeClr>
              </a:solidFill>
              <a:latin typeface="Arial" panose="020B0604020202020204" pitchFamily="34" charset="0"/>
            </a:endParaRPr>
          </a:p>
          <a:p>
            <a:pPr lvl="0"/>
            <a:r>
              <a:rPr lang="fr-FR" sz="1400" b="1" dirty="0">
                <a:solidFill>
                  <a:schemeClr val="tx1">
                    <a:lumMod val="75000"/>
                    <a:lumOff val="25000"/>
                  </a:schemeClr>
                </a:solidFill>
                <a:latin typeface="Arial" panose="020B0604020202020204" pitchFamily="34" charset="0"/>
              </a:rPr>
              <a:t>Réaliser le point </a:t>
            </a:r>
            <a:r>
              <a:rPr lang="fr-FR" sz="1400" b="1" dirty="0" smtClean="0">
                <a:solidFill>
                  <a:schemeClr val="tx1">
                    <a:lumMod val="75000"/>
                    <a:lumOff val="25000"/>
                  </a:schemeClr>
                </a:solidFill>
                <a:latin typeface="Arial" panose="020B0604020202020204" pitchFamily="34" charset="0"/>
              </a:rPr>
              <a:t>budget</a:t>
            </a:r>
            <a:endParaRPr lang="fr-FR" sz="1100" dirty="0" smtClean="0">
              <a:solidFill>
                <a:schemeClr val="tx1">
                  <a:lumMod val="75000"/>
                  <a:lumOff val="25000"/>
                </a:schemeClr>
              </a:solidFill>
              <a:latin typeface="Arial" panose="020B0604020202020204" pitchFamily="34" charset="0"/>
            </a:endParaRPr>
          </a:p>
          <a:p>
            <a:r>
              <a:rPr lang="fr-FR" sz="1400" b="1" dirty="0" smtClean="0">
                <a:solidFill>
                  <a:schemeClr val="tx1">
                    <a:lumMod val="75000"/>
                    <a:lumOff val="25000"/>
                  </a:schemeClr>
                </a:solidFill>
                <a:latin typeface="Arial" panose="020B0604020202020204" pitchFamily="34" charset="0"/>
              </a:rPr>
              <a:t>Appréhender </a:t>
            </a:r>
            <a:r>
              <a:rPr lang="fr-FR" sz="1400" b="1" dirty="0">
                <a:solidFill>
                  <a:schemeClr val="tx1">
                    <a:lumMod val="75000"/>
                    <a:lumOff val="25000"/>
                  </a:schemeClr>
                </a:solidFill>
                <a:latin typeface="Arial" panose="020B0604020202020204" pitchFamily="34" charset="0"/>
              </a:rPr>
              <a:t>la nature des difficultés </a:t>
            </a:r>
            <a:r>
              <a:rPr lang="fr-FR" sz="1400" b="1" dirty="0" smtClean="0">
                <a:solidFill>
                  <a:schemeClr val="tx1">
                    <a:lumMod val="75000"/>
                    <a:lumOff val="25000"/>
                  </a:schemeClr>
                </a:solidFill>
                <a:latin typeface="Arial" panose="020B0604020202020204" pitchFamily="34" charset="0"/>
              </a:rPr>
              <a:t>budgétaires</a:t>
            </a:r>
            <a:endParaRPr lang="fr-FR" sz="1400" dirty="0" smtClean="0">
              <a:solidFill>
                <a:schemeClr val="tx1">
                  <a:lumMod val="75000"/>
                  <a:lumOff val="25000"/>
                </a:schemeClr>
              </a:solidFill>
              <a:latin typeface="Arial" panose="020B0604020202020204" pitchFamily="34" charset="0"/>
            </a:endParaRPr>
          </a:p>
          <a:p>
            <a:pPr marL="171450" indent="-171450">
              <a:buFontTx/>
              <a:buChar char="-"/>
            </a:pPr>
            <a:r>
              <a:rPr lang="fr-FR" sz="1100" dirty="0" smtClean="0">
                <a:solidFill>
                  <a:schemeClr val="tx1">
                    <a:lumMod val="75000"/>
                    <a:lumOff val="25000"/>
                  </a:schemeClr>
                </a:solidFill>
                <a:latin typeface="Arial" panose="020B0604020202020204" pitchFamily="34" charset="0"/>
              </a:rPr>
              <a:t>Etablir </a:t>
            </a:r>
            <a:r>
              <a:rPr lang="fr-FR" sz="1100" dirty="0">
                <a:solidFill>
                  <a:schemeClr val="tx1">
                    <a:lumMod val="75000"/>
                    <a:lumOff val="25000"/>
                  </a:schemeClr>
                </a:solidFill>
                <a:latin typeface="Arial" panose="020B0604020202020204" pitchFamily="34" charset="0"/>
              </a:rPr>
              <a:t>le </a:t>
            </a:r>
            <a:r>
              <a:rPr lang="fr-FR" sz="1100" dirty="0" smtClean="0">
                <a:solidFill>
                  <a:schemeClr val="tx1">
                    <a:lumMod val="75000"/>
                    <a:lumOff val="25000"/>
                  </a:schemeClr>
                </a:solidFill>
                <a:latin typeface="Arial" panose="020B0604020202020204" pitchFamily="34" charset="0"/>
              </a:rPr>
              <a:t>budget</a:t>
            </a:r>
          </a:p>
          <a:p>
            <a:pPr marL="171450" indent="-171450">
              <a:buFontTx/>
              <a:buChar char="-"/>
            </a:pPr>
            <a:r>
              <a:rPr lang="fr-FR" sz="1100" dirty="0" smtClean="0">
                <a:solidFill>
                  <a:schemeClr val="tx1">
                    <a:lumMod val="75000"/>
                    <a:lumOff val="25000"/>
                  </a:schemeClr>
                </a:solidFill>
                <a:latin typeface="Arial" panose="020B0604020202020204" pitchFamily="34" charset="0"/>
              </a:rPr>
              <a:t>Identifier </a:t>
            </a:r>
            <a:r>
              <a:rPr lang="fr-FR" sz="1100" dirty="0">
                <a:solidFill>
                  <a:schemeClr val="tx1">
                    <a:lumMod val="75000"/>
                    <a:lumOff val="25000"/>
                  </a:schemeClr>
                </a:solidFill>
                <a:latin typeface="Arial" panose="020B0604020202020204" pitchFamily="34" charset="0"/>
              </a:rPr>
              <a:t>s’il s’agit de difficultés passagères ou </a:t>
            </a:r>
            <a:r>
              <a:rPr lang="fr-FR" sz="1100" dirty="0" smtClean="0">
                <a:solidFill>
                  <a:schemeClr val="tx1">
                    <a:lumMod val="75000"/>
                    <a:lumOff val="25000"/>
                  </a:schemeClr>
                </a:solidFill>
                <a:latin typeface="Arial" panose="020B0604020202020204" pitchFamily="34" charset="0"/>
              </a:rPr>
              <a:t>durables</a:t>
            </a:r>
          </a:p>
          <a:p>
            <a:pPr marL="171450" indent="-171450">
              <a:buFontTx/>
              <a:buChar char="-"/>
            </a:pPr>
            <a:r>
              <a:rPr lang="fr-FR" sz="1100" dirty="0" smtClean="0">
                <a:solidFill>
                  <a:schemeClr val="tx1">
                    <a:lumMod val="75000"/>
                    <a:lumOff val="25000"/>
                  </a:schemeClr>
                </a:solidFill>
                <a:latin typeface="Arial" panose="020B0604020202020204" pitchFamily="34" charset="0"/>
              </a:rPr>
              <a:t>Identifier </a:t>
            </a:r>
            <a:r>
              <a:rPr lang="fr-FR" sz="1100" dirty="0">
                <a:solidFill>
                  <a:schemeClr val="tx1">
                    <a:lumMod val="75000"/>
                    <a:lumOff val="25000"/>
                  </a:schemeClr>
                </a:solidFill>
                <a:latin typeface="Arial" panose="020B0604020202020204" pitchFamily="34" charset="0"/>
              </a:rPr>
              <a:t>si le client a des difficultés de compréhension sur le fonctionnement </a:t>
            </a:r>
            <a:r>
              <a:rPr lang="fr-FR" sz="1100" dirty="0" smtClean="0">
                <a:solidFill>
                  <a:schemeClr val="tx1">
                    <a:lumMod val="75000"/>
                    <a:lumOff val="25000"/>
                  </a:schemeClr>
                </a:solidFill>
                <a:latin typeface="Arial" panose="020B0604020202020204" pitchFamily="34" charset="0"/>
              </a:rPr>
              <a:t>bancaire</a:t>
            </a:r>
          </a:p>
          <a:p>
            <a:pPr marL="171450" indent="-171450">
              <a:buFontTx/>
              <a:buChar char="-"/>
            </a:pPr>
            <a:r>
              <a:rPr lang="fr-FR" sz="1100" dirty="0" smtClean="0">
                <a:solidFill>
                  <a:schemeClr val="tx1">
                    <a:lumMod val="75000"/>
                    <a:lumOff val="25000"/>
                  </a:schemeClr>
                </a:solidFill>
                <a:latin typeface="Arial" panose="020B0604020202020204" pitchFamily="34" charset="0"/>
              </a:rPr>
              <a:t>Identifier </a:t>
            </a:r>
            <a:r>
              <a:rPr lang="fr-FR" sz="1100" dirty="0">
                <a:solidFill>
                  <a:schemeClr val="tx1">
                    <a:lumMod val="75000"/>
                    <a:lumOff val="25000"/>
                  </a:schemeClr>
                </a:solidFill>
                <a:latin typeface="Arial" panose="020B0604020202020204" pitchFamily="34" charset="0"/>
              </a:rPr>
              <a:t>le reste à vivre du budget</a:t>
            </a:r>
          </a:p>
          <a:p>
            <a:endParaRPr lang="fr-FR" sz="1100" dirty="0" smtClean="0">
              <a:solidFill>
                <a:schemeClr val="tx1">
                  <a:lumMod val="75000"/>
                  <a:lumOff val="25000"/>
                </a:schemeClr>
              </a:solidFill>
              <a:latin typeface="Arial" panose="020B0604020202020204" pitchFamily="34" charset="0"/>
            </a:endParaRPr>
          </a:p>
          <a:p>
            <a:pPr lvl="0"/>
            <a:r>
              <a:rPr lang="fr-FR" sz="1400" b="1" dirty="0">
                <a:solidFill>
                  <a:schemeClr val="tx1">
                    <a:lumMod val="75000"/>
                    <a:lumOff val="25000"/>
                  </a:schemeClr>
                </a:solidFill>
                <a:latin typeface="Arial" panose="020B0604020202020204" pitchFamily="34" charset="0"/>
              </a:rPr>
              <a:t>Etudier </a:t>
            </a:r>
            <a:r>
              <a:rPr lang="fr-FR" sz="1400" b="1" dirty="0" smtClean="0">
                <a:solidFill>
                  <a:schemeClr val="tx1">
                    <a:lumMod val="75000"/>
                    <a:lumOff val="25000"/>
                  </a:schemeClr>
                </a:solidFill>
                <a:latin typeface="Arial" panose="020B0604020202020204" pitchFamily="34" charset="0"/>
              </a:rPr>
              <a:t>l’endettement</a:t>
            </a:r>
            <a:endParaRPr lang="fr-FR" sz="1100" dirty="0">
              <a:solidFill>
                <a:schemeClr val="tx1">
                  <a:lumMod val="75000"/>
                  <a:lumOff val="25000"/>
                </a:schemeClr>
              </a:solidFill>
              <a:latin typeface="Arial" panose="020B0604020202020204" pitchFamily="34" charset="0"/>
            </a:endParaRPr>
          </a:p>
          <a:p>
            <a:r>
              <a:rPr lang="fr-FR" sz="1400" b="1" dirty="0">
                <a:solidFill>
                  <a:schemeClr val="tx1">
                    <a:lumMod val="75000"/>
                    <a:lumOff val="25000"/>
                  </a:schemeClr>
                </a:solidFill>
                <a:latin typeface="Arial" panose="020B0604020202020204" pitchFamily="34" charset="0"/>
              </a:rPr>
              <a:t>Identifier l’ensemble des contrats de crédit</a:t>
            </a:r>
            <a:endParaRPr lang="fr-FR" sz="1400" dirty="0">
              <a:solidFill>
                <a:schemeClr val="tx1">
                  <a:lumMod val="75000"/>
                  <a:lumOff val="25000"/>
                </a:schemeClr>
              </a:solidFill>
              <a:latin typeface="Arial" panose="020B0604020202020204" pitchFamily="34" charset="0"/>
            </a:endParaRPr>
          </a:p>
          <a:p>
            <a:pPr marL="171450" indent="-171450">
              <a:buFontTx/>
              <a:buChar char="-"/>
            </a:pPr>
            <a:r>
              <a:rPr lang="fr-FR" sz="1100" dirty="0" smtClean="0">
                <a:solidFill>
                  <a:schemeClr val="tx1">
                    <a:lumMod val="75000"/>
                    <a:lumOff val="25000"/>
                  </a:schemeClr>
                </a:solidFill>
                <a:latin typeface="Arial" panose="020B0604020202020204" pitchFamily="34" charset="0"/>
              </a:rPr>
              <a:t>Identifier </a:t>
            </a:r>
            <a:r>
              <a:rPr lang="fr-FR" sz="1100" dirty="0">
                <a:solidFill>
                  <a:schemeClr val="tx1">
                    <a:lumMod val="75000"/>
                    <a:lumOff val="25000"/>
                  </a:schemeClr>
                </a:solidFill>
                <a:latin typeface="Arial" panose="020B0604020202020204" pitchFamily="34" charset="0"/>
              </a:rPr>
              <a:t>les contrats de crédit internes ou </a:t>
            </a:r>
            <a:r>
              <a:rPr lang="fr-FR" sz="1100" dirty="0" smtClean="0">
                <a:solidFill>
                  <a:schemeClr val="tx1">
                    <a:lumMod val="75000"/>
                    <a:lumOff val="25000"/>
                  </a:schemeClr>
                </a:solidFill>
                <a:latin typeface="Arial" panose="020B0604020202020204" pitchFamily="34" charset="0"/>
              </a:rPr>
              <a:t>externes</a:t>
            </a:r>
          </a:p>
          <a:p>
            <a:pPr marL="171450" indent="-171450">
              <a:buFontTx/>
              <a:buChar char="-"/>
            </a:pPr>
            <a:r>
              <a:rPr lang="fr-FR" sz="1100" dirty="0" smtClean="0">
                <a:solidFill>
                  <a:schemeClr val="tx1">
                    <a:lumMod val="75000"/>
                    <a:lumOff val="25000"/>
                  </a:schemeClr>
                </a:solidFill>
                <a:latin typeface="Arial" panose="020B0604020202020204" pitchFamily="34" charset="0"/>
              </a:rPr>
              <a:t>Calculer </a:t>
            </a:r>
            <a:r>
              <a:rPr lang="fr-FR" sz="1100" dirty="0">
                <a:solidFill>
                  <a:schemeClr val="tx1">
                    <a:lumMod val="75000"/>
                    <a:lumOff val="25000"/>
                  </a:schemeClr>
                </a:solidFill>
                <a:latin typeface="Arial" panose="020B0604020202020204" pitchFamily="34" charset="0"/>
              </a:rPr>
              <a:t>le taux d’endettement du client et le poids de son endettement </a:t>
            </a:r>
            <a:r>
              <a:rPr lang="fr-FR" sz="1100" dirty="0" smtClean="0">
                <a:solidFill>
                  <a:schemeClr val="tx1">
                    <a:lumMod val="75000"/>
                    <a:lumOff val="25000"/>
                  </a:schemeClr>
                </a:solidFill>
                <a:latin typeface="Arial" panose="020B0604020202020204" pitchFamily="34" charset="0"/>
              </a:rPr>
              <a:t>externe</a:t>
            </a:r>
          </a:p>
          <a:p>
            <a:pPr marL="171450" indent="-171450">
              <a:buFontTx/>
              <a:buChar char="-"/>
            </a:pPr>
            <a:r>
              <a:rPr lang="fr-FR" sz="1100" dirty="0" smtClean="0">
                <a:solidFill>
                  <a:schemeClr val="tx1">
                    <a:lumMod val="75000"/>
                    <a:lumOff val="25000"/>
                  </a:schemeClr>
                </a:solidFill>
                <a:latin typeface="Arial" panose="020B0604020202020204" pitchFamily="34" charset="0"/>
              </a:rPr>
              <a:t>Identifier </a:t>
            </a:r>
            <a:r>
              <a:rPr lang="fr-FR" sz="1100" dirty="0">
                <a:solidFill>
                  <a:schemeClr val="tx1">
                    <a:lumMod val="75000"/>
                    <a:lumOff val="25000"/>
                  </a:schemeClr>
                </a:solidFill>
                <a:latin typeface="Arial" panose="020B0604020202020204" pitchFamily="34" charset="0"/>
              </a:rPr>
              <a:t>les crédits </a:t>
            </a:r>
            <a:r>
              <a:rPr lang="fr-FR" sz="1100" dirty="0" smtClean="0">
                <a:solidFill>
                  <a:schemeClr val="tx1">
                    <a:lumMod val="75000"/>
                    <a:lumOff val="25000"/>
                  </a:schemeClr>
                </a:solidFill>
                <a:latin typeface="Arial" panose="020B0604020202020204" pitchFamily="34" charset="0"/>
              </a:rPr>
              <a:t>internes</a:t>
            </a:r>
          </a:p>
          <a:p>
            <a:pPr marL="171450" indent="-171450">
              <a:buFontTx/>
              <a:buChar char="-"/>
            </a:pPr>
            <a:r>
              <a:rPr lang="fr-FR" sz="1100" dirty="0" smtClean="0">
                <a:solidFill>
                  <a:schemeClr val="tx1">
                    <a:lumMod val="75000"/>
                    <a:lumOff val="25000"/>
                  </a:schemeClr>
                </a:solidFill>
                <a:latin typeface="Arial" panose="020B0604020202020204" pitchFamily="34" charset="0"/>
              </a:rPr>
              <a:t>Détecter </a:t>
            </a:r>
            <a:r>
              <a:rPr lang="fr-FR" sz="1100" dirty="0">
                <a:solidFill>
                  <a:schemeClr val="tx1">
                    <a:lumMod val="75000"/>
                    <a:lumOff val="25000"/>
                  </a:schemeClr>
                </a:solidFill>
                <a:latin typeface="Arial" panose="020B0604020202020204" pitchFamily="34" charset="0"/>
              </a:rPr>
              <a:t>les prélèvements d’établissements de crédit spécialisés et des cartes de magasin sur les relevés de comptes </a:t>
            </a:r>
          </a:p>
        </p:txBody>
      </p:sp>
      <p:pic>
        <p:nvPicPr>
          <p:cNvPr id="8" name="Image 7" descr="Capture d’écra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9004" y="2759135"/>
            <a:ext cx="657317" cy="419158"/>
          </a:xfrm>
          <a:prstGeom prst="rect">
            <a:avLst/>
          </a:prstGeom>
        </p:spPr>
      </p:pic>
      <p:pic>
        <p:nvPicPr>
          <p:cNvPr id="9" name="Image 8" descr="Capture d’écra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5325" y="1310996"/>
            <a:ext cx="7068320" cy="1120155"/>
          </a:xfrm>
          <a:prstGeom prst="rect">
            <a:avLst/>
          </a:prstGeom>
        </p:spPr>
      </p:pic>
      <p:pic>
        <p:nvPicPr>
          <p:cNvPr id="10" name="Image 9" descr="Capture d’écra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9004" y="3808680"/>
            <a:ext cx="657317" cy="342948"/>
          </a:xfrm>
          <a:prstGeom prst="rect">
            <a:avLst/>
          </a:prstGeom>
          <a:solidFill>
            <a:srgbClr val="C00000"/>
          </a:solidFill>
        </p:spPr>
      </p:pic>
      <p:pic>
        <p:nvPicPr>
          <p:cNvPr id="11" name="Image 10" descr="Capture d’écra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2266" y="5090108"/>
            <a:ext cx="638264" cy="352474"/>
          </a:xfrm>
          <a:prstGeom prst="rect">
            <a:avLst/>
          </a:prstGeom>
        </p:spPr>
      </p:pic>
      <p:pic>
        <p:nvPicPr>
          <p:cNvPr id="12" name="Image 11" descr="Capture d’écra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851795" y="2758053"/>
            <a:ext cx="4090038" cy="2508292"/>
          </a:xfrm>
          <a:prstGeom prst="rect">
            <a:avLst/>
          </a:prstGeom>
        </p:spPr>
      </p:pic>
      <p:sp>
        <p:nvSpPr>
          <p:cNvPr id="13" name="Espace réservé du texte 5"/>
          <p:cNvSpPr>
            <a:spLocks noGrp="1"/>
          </p:cNvSpPr>
          <p:nvPr>
            <p:ph type="body" sz="quarter" idx="12"/>
          </p:nvPr>
        </p:nvSpPr>
        <p:spPr>
          <a:xfrm>
            <a:off x="695325" y="464147"/>
            <a:ext cx="10980738" cy="720000"/>
          </a:xfrm>
        </p:spPr>
        <p:txBody>
          <a:bodyPr>
            <a:normAutofit fontScale="92500" lnSpcReduction="20000"/>
          </a:bodyPr>
          <a:lstStyle/>
          <a:p>
            <a:endParaRPr lang="fr-FR" dirty="0" smtClean="0"/>
          </a:p>
          <a:p>
            <a:r>
              <a:rPr lang="fr-FR" dirty="0" smtClean="0"/>
              <a:t>Comment accompagner la </a:t>
            </a:r>
            <a:r>
              <a:rPr lang="fr-FR" dirty="0"/>
              <a:t>clientèle fragile en </a:t>
            </a:r>
            <a:r>
              <a:rPr lang="fr-FR" dirty="0" smtClean="0"/>
              <a:t>CEGEE ?</a:t>
            </a:r>
          </a:p>
          <a:p>
            <a:r>
              <a:rPr lang="fr-FR" dirty="0" smtClean="0">
                <a:solidFill>
                  <a:srgbClr val="C00000"/>
                </a:solidFill>
              </a:rPr>
              <a:t>Pour les clients en potentiel surendettement</a:t>
            </a:r>
          </a:p>
          <a:p>
            <a:endParaRPr lang="fr-FR" sz="1400" dirty="0">
              <a:solidFill>
                <a:srgbClr val="C00000"/>
              </a:solidFill>
              <a:latin typeface="+mn-lt"/>
            </a:endParaRPr>
          </a:p>
        </p:txBody>
      </p:sp>
      <p:pic>
        <p:nvPicPr>
          <p:cNvPr id="14" name="Image 13"/>
          <p:cNvPicPr>
            <a:picLocks noChangeAspect="1"/>
          </p:cNvPicPr>
          <p:nvPr/>
        </p:nvPicPr>
        <p:blipFill>
          <a:blip r:embed="rId7"/>
          <a:stretch>
            <a:fillRect/>
          </a:stretch>
        </p:blipFill>
        <p:spPr>
          <a:xfrm>
            <a:off x="4378519" y="134935"/>
            <a:ext cx="7297544" cy="329213"/>
          </a:xfrm>
          <a:prstGeom prst="rect">
            <a:avLst/>
          </a:prstGeom>
        </p:spPr>
      </p:pic>
    </p:spTree>
    <p:extLst>
      <p:ext uri="{BB962C8B-B14F-4D97-AF65-F5344CB8AC3E}">
        <p14:creationId xmlns:p14="http://schemas.microsoft.com/office/powerpoint/2010/main" val="20959514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 12" descr="Capture d’écra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5325" y="1596902"/>
            <a:ext cx="8229600" cy="4426805"/>
          </a:xfrm>
          <a:prstGeom prst="rect">
            <a:avLst/>
          </a:prstGeom>
        </p:spPr>
      </p:pic>
      <p:sp>
        <p:nvSpPr>
          <p:cNvPr id="7" name="Espace réservé du texte 5"/>
          <p:cNvSpPr>
            <a:spLocks noGrp="1"/>
          </p:cNvSpPr>
          <p:nvPr>
            <p:ph type="body" sz="quarter" idx="12"/>
          </p:nvPr>
        </p:nvSpPr>
        <p:spPr>
          <a:xfrm>
            <a:off x="695325" y="464147"/>
            <a:ext cx="10980738" cy="720000"/>
          </a:xfrm>
        </p:spPr>
        <p:txBody>
          <a:bodyPr>
            <a:normAutofit fontScale="92500" lnSpcReduction="20000"/>
          </a:bodyPr>
          <a:lstStyle/>
          <a:p>
            <a:endParaRPr lang="fr-FR" dirty="0" smtClean="0"/>
          </a:p>
          <a:p>
            <a:r>
              <a:rPr lang="fr-FR" dirty="0" smtClean="0"/>
              <a:t>Comment accompagner la </a:t>
            </a:r>
            <a:r>
              <a:rPr lang="fr-FR" dirty="0"/>
              <a:t>clientèle fragile en </a:t>
            </a:r>
            <a:r>
              <a:rPr lang="fr-FR" dirty="0" smtClean="0"/>
              <a:t>CEGEE ?</a:t>
            </a:r>
          </a:p>
          <a:p>
            <a:r>
              <a:rPr lang="fr-FR" dirty="0" smtClean="0">
                <a:solidFill>
                  <a:srgbClr val="C00000"/>
                </a:solidFill>
              </a:rPr>
              <a:t>Pour les clients en potentiel surendettement</a:t>
            </a:r>
          </a:p>
          <a:p>
            <a:endParaRPr lang="fr-FR" sz="1400" dirty="0">
              <a:solidFill>
                <a:srgbClr val="C00000"/>
              </a:solidFill>
              <a:latin typeface="+mn-lt"/>
            </a:endParaRPr>
          </a:p>
        </p:txBody>
      </p:sp>
      <p:pic>
        <p:nvPicPr>
          <p:cNvPr id="5" name="Image 4"/>
          <p:cNvPicPr>
            <a:picLocks noChangeAspect="1"/>
          </p:cNvPicPr>
          <p:nvPr/>
        </p:nvPicPr>
        <p:blipFill>
          <a:blip r:embed="rId3"/>
          <a:stretch>
            <a:fillRect/>
          </a:stretch>
        </p:blipFill>
        <p:spPr>
          <a:xfrm>
            <a:off x="4378519" y="134935"/>
            <a:ext cx="7297544" cy="329213"/>
          </a:xfrm>
          <a:prstGeom prst="rect">
            <a:avLst/>
          </a:prstGeom>
        </p:spPr>
      </p:pic>
    </p:spTree>
    <p:extLst>
      <p:ext uri="{BB962C8B-B14F-4D97-AF65-F5344CB8AC3E}">
        <p14:creationId xmlns:p14="http://schemas.microsoft.com/office/powerpoint/2010/main" val="2629278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Capture d’écra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5325" y="1777041"/>
            <a:ext cx="8872927" cy="3927783"/>
          </a:xfrm>
          <a:prstGeom prst="rect">
            <a:avLst/>
          </a:prstGeom>
        </p:spPr>
      </p:pic>
      <p:sp>
        <p:nvSpPr>
          <p:cNvPr id="7" name="Espace réservé du texte 5"/>
          <p:cNvSpPr>
            <a:spLocks noGrp="1"/>
          </p:cNvSpPr>
          <p:nvPr>
            <p:ph type="body" sz="quarter" idx="12"/>
          </p:nvPr>
        </p:nvSpPr>
        <p:spPr>
          <a:xfrm>
            <a:off x="695325" y="464147"/>
            <a:ext cx="10980738" cy="720000"/>
          </a:xfrm>
        </p:spPr>
        <p:txBody>
          <a:bodyPr>
            <a:normAutofit fontScale="92500" lnSpcReduction="20000"/>
          </a:bodyPr>
          <a:lstStyle/>
          <a:p>
            <a:endParaRPr lang="fr-FR" dirty="0" smtClean="0"/>
          </a:p>
          <a:p>
            <a:r>
              <a:rPr lang="fr-FR" dirty="0" smtClean="0"/>
              <a:t>Comment accompagner la </a:t>
            </a:r>
            <a:r>
              <a:rPr lang="fr-FR" dirty="0"/>
              <a:t>clientèle fragile en </a:t>
            </a:r>
            <a:r>
              <a:rPr lang="fr-FR" dirty="0" smtClean="0"/>
              <a:t>CEGEE ?</a:t>
            </a:r>
          </a:p>
          <a:p>
            <a:r>
              <a:rPr lang="fr-FR" dirty="0" smtClean="0">
                <a:solidFill>
                  <a:srgbClr val="C00000"/>
                </a:solidFill>
              </a:rPr>
              <a:t>Pour les clients en potentiel surendettement</a:t>
            </a:r>
          </a:p>
          <a:p>
            <a:endParaRPr lang="fr-FR" sz="1400" dirty="0">
              <a:solidFill>
                <a:srgbClr val="C00000"/>
              </a:solidFill>
              <a:latin typeface="+mn-lt"/>
            </a:endParaRPr>
          </a:p>
        </p:txBody>
      </p:sp>
      <p:pic>
        <p:nvPicPr>
          <p:cNvPr id="5" name="Image 4"/>
          <p:cNvPicPr>
            <a:picLocks noChangeAspect="1"/>
          </p:cNvPicPr>
          <p:nvPr/>
        </p:nvPicPr>
        <p:blipFill>
          <a:blip r:embed="rId3"/>
          <a:stretch>
            <a:fillRect/>
          </a:stretch>
        </p:blipFill>
        <p:spPr>
          <a:xfrm>
            <a:off x="4378519" y="134935"/>
            <a:ext cx="7297544" cy="329213"/>
          </a:xfrm>
          <a:prstGeom prst="rect">
            <a:avLst/>
          </a:prstGeom>
        </p:spPr>
      </p:pic>
    </p:spTree>
    <p:extLst>
      <p:ext uri="{BB962C8B-B14F-4D97-AF65-F5344CB8AC3E}">
        <p14:creationId xmlns:p14="http://schemas.microsoft.com/office/powerpoint/2010/main" val="7568216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Capture d’écra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5325" y="1711638"/>
            <a:ext cx="7978333" cy="4113933"/>
          </a:xfrm>
          <a:prstGeom prst="rect">
            <a:avLst/>
          </a:prstGeom>
        </p:spPr>
      </p:pic>
      <p:sp>
        <p:nvSpPr>
          <p:cNvPr id="8" name="Espace réservé du texte 5"/>
          <p:cNvSpPr>
            <a:spLocks noGrp="1"/>
          </p:cNvSpPr>
          <p:nvPr>
            <p:ph type="body" sz="quarter" idx="12"/>
          </p:nvPr>
        </p:nvSpPr>
        <p:spPr>
          <a:xfrm>
            <a:off x="695325" y="464147"/>
            <a:ext cx="10980738" cy="720000"/>
          </a:xfrm>
        </p:spPr>
        <p:txBody>
          <a:bodyPr>
            <a:normAutofit fontScale="92500" lnSpcReduction="20000"/>
          </a:bodyPr>
          <a:lstStyle/>
          <a:p>
            <a:endParaRPr lang="fr-FR" dirty="0" smtClean="0"/>
          </a:p>
          <a:p>
            <a:r>
              <a:rPr lang="fr-FR" dirty="0" smtClean="0"/>
              <a:t>Comment accompagner la </a:t>
            </a:r>
            <a:r>
              <a:rPr lang="fr-FR" dirty="0"/>
              <a:t>clientèle fragile en </a:t>
            </a:r>
            <a:r>
              <a:rPr lang="fr-FR" dirty="0" smtClean="0"/>
              <a:t>CEGEE ?</a:t>
            </a:r>
          </a:p>
          <a:p>
            <a:r>
              <a:rPr lang="fr-FR" dirty="0" smtClean="0">
                <a:solidFill>
                  <a:srgbClr val="C00000"/>
                </a:solidFill>
              </a:rPr>
              <a:t>Pour les clients en potentiel surendettement</a:t>
            </a:r>
          </a:p>
          <a:p>
            <a:endParaRPr lang="fr-FR" sz="1400" dirty="0">
              <a:solidFill>
                <a:srgbClr val="C00000"/>
              </a:solidFill>
              <a:latin typeface="+mn-lt"/>
            </a:endParaRPr>
          </a:p>
        </p:txBody>
      </p:sp>
      <p:pic>
        <p:nvPicPr>
          <p:cNvPr id="5" name="Image 4"/>
          <p:cNvPicPr>
            <a:picLocks noChangeAspect="1"/>
          </p:cNvPicPr>
          <p:nvPr/>
        </p:nvPicPr>
        <p:blipFill>
          <a:blip r:embed="rId3"/>
          <a:stretch>
            <a:fillRect/>
          </a:stretch>
        </p:blipFill>
        <p:spPr>
          <a:xfrm>
            <a:off x="4378519" y="134935"/>
            <a:ext cx="7297544" cy="329213"/>
          </a:xfrm>
          <a:prstGeom prst="rect">
            <a:avLst/>
          </a:prstGeom>
        </p:spPr>
      </p:pic>
    </p:spTree>
    <p:extLst>
      <p:ext uri="{BB962C8B-B14F-4D97-AF65-F5344CB8AC3E}">
        <p14:creationId xmlns:p14="http://schemas.microsoft.com/office/powerpoint/2010/main" val="28640010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9" descr="Capture d’écra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5325" y="1559765"/>
            <a:ext cx="8888083" cy="4659713"/>
          </a:xfrm>
          <a:prstGeom prst="rect">
            <a:avLst/>
          </a:prstGeom>
        </p:spPr>
      </p:pic>
      <p:sp>
        <p:nvSpPr>
          <p:cNvPr id="7" name="Espace réservé du texte 5"/>
          <p:cNvSpPr>
            <a:spLocks noGrp="1"/>
          </p:cNvSpPr>
          <p:nvPr>
            <p:ph type="body" sz="quarter" idx="12"/>
          </p:nvPr>
        </p:nvSpPr>
        <p:spPr>
          <a:xfrm>
            <a:off x="695325" y="464147"/>
            <a:ext cx="10980738" cy="720000"/>
          </a:xfrm>
        </p:spPr>
        <p:txBody>
          <a:bodyPr>
            <a:normAutofit fontScale="92500" lnSpcReduction="20000"/>
          </a:bodyPr>
          <a:lstStyle/>
          <a:p>
            <a:endParaRPr lang="fr-FR" dirty="0" smtClean="0"/>
          </a:p>
          <a:p>
            <a:r>
              <a:rPr lang="fr-FR" dirty="0" smtClean="0"/>
              <a:t>Comment accompagner la </a:t>
            </a:r>
            <a:r>
              <a:rPr lang="fr-FR" dirty="0"/>
              <a:t>clientèle fragile en </a:t>
            </a:r>
            <a:r>
              <a:rPr lang="fr-FR" dirty="0" smtClean="0"/>
              <a:t>CEGEE ?</a:t>
            </a:r>
          </a:p>
          <a:p>
            <a:r>
              <a:rPr lang="fr-FR" dirty="0" smtClean="0">
                <a:solidFill>
                  <a:srgbClr val="C00000"/>
                </a:solidFill>
              </a:rPr>
              <a:t>Pour les clients en potentiel surendettement</a:t>
            </a:r>
          </a:p>
          <a:p>
            <a:endParaRPr lang="fr-FR" sz="1400" dirty="0">
              <a:solidFill>
                <a:srgbClr val="C00000"/>
              </a:solidFill>
              <a:latin typeface="+mn-lt"/>
            </a:endParaRPr>
          </a:p>
        </p:txBody>
      </p:sp>
      <p:pic>
        <p:nvPicPr>
          <p:cNvPr id="5" name="Image 4"/>
          <p:cNvPicPr>
            <a:picLocks noChangeAspect="1"/>
          </p:cNvPicPr>
          <p:nvPr/>
        </p:nvPicPr>
        <p:blipFill>
          <a:blip r:embed="rId3"/>
          <a:stretch>
            <a:fillRect/>
          </a:stretch>
        </p:blipFill>
        <p:spPr>
          <a:xfrm>
            <a:off x="4378519" y="134935"/>
            <a:ext cx="7297544" cy="329213"/>
          </a:xfrm>
          <a:prstGeom prst="rect">
            <a:avLst/>
          </a:prstGeom>
        </p:spPr>
      </p:pic>
    </p:spTree>
    <p:extLst>
      <p:ext uri="{BB962C8B-B14F-4D97-AF65-F5344CB8AC3E}">
        <p14:creationId xmlns:p14="http://schemas.microsoft.com/office/powerpoint/2010/main" val="26908327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Capture d’écra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5325" y="1474899"/>
            <a:ext cx="9026106" cy="4838236"/>
          </a:xfrm>
          <a:prstGeom prst="rect">
            <a:avLst/>
          </a:prstGeom>
        </p:spPr>
      </p:pic>
      <p:sp>
        <p:nvSpPr>
          <p:cNvPr id="7" name="Espace réservé du texte 5"/>
          <p:cNvSpPr>
            <a:spLocks noGrp="1"/>
          </p:cNvSpPr>
          <p:nvPr>
            <p:ph type="body" sz="quarter" idx="12"/>
          </p:nvPr>
        </p:nvSpPr>
        <p:spPr>
          <a:xfrm>
            <a:off x="695325" y="464147"/>
            <a:ext cx="10980738" cy="720000"/>
          </a:xfrm>
        </p:spPr>
        <p:txBody>
          <a:bodyPr>
            <a:normAutofit fontScale="92500" lnSpcReduction="20000"/>
          </a:bodyPr>
          <a:lstStyle/>
          <a:p>
            <a:endParaRPr lang="fr-FR" dirty="0" smtClean="0"/>
          </a:p>
          <a:p>
            <a:r>
              <a:rPr lang="fr-FR" dirty="0" smtClean="0"/>
              <a:t>Comment accompagner la </a:t>
            </a:r>
            <a:r>
              <a:rPr lang="fr-FR" dirty="0"/>
              <a:t>clientèle fragile en </a:t>
            </a:r>
            <a:r>
              <a:rPr lang="fr-FR" dirty="0" smtClean="0"/>
              <a:t>CEGEE ?</a:t>
            </a:r>
          </a:p>
          <a:p>
            <a:r>
              <a:rPr lang="fr-FR" dirty="0" smtClean="0">
                <a:solidFill>
                  <a:srgbClr val="C00000"/>
                </a:solidFill>
              </a:rPr>
              <a:t>Pour les clients en potentiel surendettement</a:t>
            </a:r>
          </a:p>
          <a:p>
            <a:endParaRPr lang="fr-FR" sz="1400" dirty="0">
              <a:solidFill>
                <a:srgbClr val="C00000"/>
              </a:solidFill>
              <a:latin typeface="+mn-lt"/>
            </a:endParaRPr>
          </a:p>
        </p:txBody>
      </p:sp>
      <p:pic>
        <p:nvPicPr>
          <p:cNvPr id="5" name="Image 4"/>
          <p:cNvPicPr>
            <a:picLocks noChangeAspect="1"/>
          </p:cNvPicPr>
          <p:nvPr/>
        </p:nvPicPr>
        <p:blipFill>
          <a:blip r:embed="rId3"/>
          <a:stretch>
            <a:fillRect/>
          </a:stretch>
        </p:blipFill>
        <p:spPr>
          <a:xfrm>
            <a:off x="4378519" y="134935"/>
            <a:ext cx="7297544" cy="329213"/>
          </a:xfrm>
          <a:prstGeom prst="rect">
            <a:avLst/>
          </a:prstGeom>
        </p:spPr>
      </p:pic>
    </p:spTree>
    <p:extLst>
      <p:ext uri="{BB962C8B-B14F-4D97-AF65-F5344CB8AC3E}">
        <p14:creationId xmlns:p14="http://schemas.microsoft.com/office/powerpoint/2010/main" val="1173803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Capture d’écra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5325" y="1708029"/>
            <a:ext cx="9230569" cy="4331170"/>
          </a:xfrm>
          <a:prstGeom prst="rect">
            <a:avLst/>
          </a:prstGeom>
        </p:spPr>
      </p:pic>
      <p:sp>
        <p:nvSpPr>
          <p:cNvPr id="8" name="Espace réservé du texte 5"/>
          <p:cNvSpPr>
            <a:spLocks noGrp="1"/>
          </p:cNvSpPr>
          <p:nvPr>
            <p:ph type="body" sz="quarter" idx="12"/>
          </p:nvPr>
        </p:nvSpPr>
        <p:spPr>
          <a:xfrm>
            <a:off x="695325" y="464147"/>
            <a:ext cx="10980738" cy="720000"/>
          </a:xfrm>
        </p:spPr>
        <p:txBody>
          <a:bodyPr>
            <a:normAutofit fontScale="92500" lnSpcReduction="20000"/>
          </a:bodyPr>
          <a:lstStyle/>
          <a:p>
            <a:endParaRPr lang="fr-FR" dirty="0" smtClean="0"/>
          </a:p>
          <a:p>
            <a:r>
              <a:rPr lang="fr-FR" dirty="0" smtClean="0"/>
              <a:t>Comment accompagner la </a:t>
            </a:r>
            <a:r>
              <a:rPr lang="fr-FR" dirty="0"/>
              <a:t>clientèle fragile en </a:t>
            </a:r>
            <a:r>
              <a:rPr lang="fr-FR" dirty="0" smtClean="0"/>
              <a:t>CEGEE ?</a:t>
            </a:r>
          </a:p>
          <a:p>
            <a:r>
              <a:rPr lang="fr-FR" dirty="0" smtClean="0">
                <a:solidFill>
                  <a:srgbClr val="C00000"/>
                </a:solidFill>
              </a:rPr>
              <a:t>Pour les clients en potentiel surendettement</a:t>
            </a:r>
          </a:p>
          <a:p>
            <a:endParaRPr lang="fr-FR" sz="1400" dirty="0">
              <a:solidFill>
                <a:srgbClr val="C00000"/>
              </a:solidFill>
              <a:latin typeface="+mn-lt"/>
            </a:endParaRPr>
          </a:p>
        </p:txBody>
      </p:sp>
      <p:pic>
        <p:nvPicPr>
          <p:cNvPr id="5" name="Image 4"/>
          <p:cNvPicPr>
            <a:picLocks noChangeAspect="1"/>
          </p:cNvPicPr>
          <p:nvPr/>
        </p:nvPicPr>
        <p:blipFill>
          <a:blip r:embed="rId3"/>
          <a:stretch>
            <a:fillRect/>
          </a:stretch>
        </p:blipFill>
        <p:spPr>
          <a:xfrm>
            <a:off x="4378519" y="134935"/>
            <a:ext cx="7297544" cy="329213"/>
          </a:xfrm>
          <a:prstGeom prst="rect">
            <a:avLst/>
          </a:prstGeom>
        </p:spPr>
      </p:pic>
    </p:spTree>
    <p:extLst>
      <p:ext uri="{BB962C8B-B14F-4D97-AF65-F5344CB8AC3E}">
        <p14:creationId xmlns:p14="http://schemas.microsoft.com/office/powerpoint/2010/main" val="30864542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Capture d’écra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5325" y="1555490"/>
            <a:ext cx="9034732" cy="4672495"/>
          </a:xfrm>
          <a:prstGeom prst="rect">
            <a:avLst/>
          </a:prstGeom>
        </p:spPr>
      </p:pic>
      <p:sp>
        <p:nvSpPr>
          <p:cNvPr id="8" name="Espace réservé du texte 5"/>
          <p:cNvSpPr>
            <a:spLocks noGrp="1"/>
          </p:cNvSpPr>
          <p:nvPr>
            <p:ph type="body" sz="quarter" idx="12"/>
          </p:nvPr>
        </p:nvSpPr>
        <p:spPr>
          <a:xfrm>
            <a:off x="695325" y="464147"/>
            <a:ext cx="10980738" cy="720000"/>
          </a:xfrm>
        </p:spPr>
        <p:txBody>
          <a:bodyPr>
            <a:normAutofit fontScale="92500" lnSpcReduction="20000"/>
          </a:bodyPr>
          <a:lstStyle/>
          <a:p>
            <a:endParaRPr lang="fr-FR" dirty="0" smtClean="0"/>
          </a:p>
          <a:p>
            <a:r>
              <a:rPr lang="fr-FR" dirty="0" smtClean="0"/>
              <a:t>Comment accompagner la </a:t>
            </a:r>
            <a:r>
              <a:rPr lang="fr-FR" dirty="0"/>
              <a:t>clientèle fragile en </a:t>
            </a:r>
            <a:r>
              <a:rPr lang="fr-FR" dirty="0" smtClean="0"/>
              <a:t>CEGEE ?</a:t>
            </a:r>
          </a:p>
          <a:p>
            <a:r>
              <a:rPr lang="fr-FR" dirty="0" smtClean="0">
                <a:solidFill>
                  <a:srgbClr val="C00000"/>
                </a:solidFill>
              </a:rPr>
              <a:t>Pour les clients en potentiel surendettement</a:t>
            </a:r>
          </a:p>
          <a:p>
            <a:endParaRPr lang="fr-FR" sz="1400" dirty="0">
              <a:solidFill>
                <a:srgbClr val="C00000"/>
              </a:solidFill>
              <a:latin typeface="+mn-lt"/>
            </a:endParaRPr>
          </a:p>
        </p:txBody>
      </p:sp>
      <p:pic>
        <p:nvPicPr>
          <p:cNvPr id="5" name="Image 4"/>
          <p:cNvPicPr>
            <a:picLocks noChangeAspect="1"/>
          </p:cNvPicPr>
          <p:nvPr/>
        </p:nvPicPr>
        <p:blipFill>
          <a:blip r:embed="rId3"/>
          <a:stretch>
            <a:fillRect/>
          </a:stretch>
        </p:blipFill>
        <p:spPr>
          <a:xfrm>
            <a:off x="4378519" y="134935"/>
            <a:ext cx="7297544" cy="329213"/>
          </a:xfrm>
          <a:prstGeom prst="rect">
            <a:avLst/>
          </a:prstGeom>
        </p:spPr>
      </p:pic>
    </p:spTree>
    <p:extLst>
      <p:ext uri="{BB962C8B-B14F-4D97-AF65-F5344CB8AC3E}">
        <p14:creationId xmlns:p14="http://schemas.microsoft.com/office/powerpoint/2010/main" val="3320239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Capture d’écra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5325" y="1475116"/>
            <a:ext cx="9028716" cy="4740505"/>
          </a:xfrm>
          <a:prstGeom prst="rect">
            <a:avLst/>
          </a:prstGeom>
        </p:spPr>
      </p:pic>
      <p:sp>
        <p:nvSpPr>
          <p:cNvPr id="8" name="Espace réservé du texte 5"/>
          <p:cNvSpPr>
            <a:spLocks noGrp="1"/>
          </p:cNvSpPr>
          <p:nvPr>
            <p:ph type="body" sz="quarter" idx="12"/>
          </p:nvPr>
        </p:nvSpPr>
        <p:spPr>
          <a:xfrm>
            <a:off x="695325" y="464147"/>
            <a:ext cx="10980738" cy="720000"/>
          </a:xfrm>
        </p:spPr>
        <p:txBody>
          <a:bodyPr>
            <a:normAutofit fontScale="92500" lnSpcReduction="20000"/>
          </a:bodyPr>
          <a:lstStyle/>
          <a:p>
            <a:endParaRPr lang="fr-FR" dirty="0" smtClean="0"/>
          </a:p>
          <a:p>
            <a:r>
              <a:rPr lang="fr-FR" dirty="0" smtClean="0"/>
              <a:t>Comment accompagner la </a:t>
            </a:r>
            <a:r>
              <a:rPr lang="fr-FR" dirty="0"/>
              <a:t>clientèle fragile en </a:t>
            </a:r>
            <a:r>
              <a:rPr lang="fr-FR" dirty="0" smtClean="0"/>
              <a:t>CEGEE ?</a:t>
            </a:r>
          </a:p>
          <a:p>
            <a:r>
              <a:rPr lang="fr-FR" dirty="0" smtClean="0">
                <a:solidFill>
                  <a:srgbClr val="C00000"/>
                </a:solidFill>
              </a:rPr>
              <a:t>Pour les clients en potentiel surendettement</a:t>
            </a:r>
          </a:p>
          <a:p>
            <a:endParaRPr lang="fr-FR" sz="1400" dirty="0">
              <a:solidFill>
                <a:srgbClr val="C00000"/>
              </a:solidFill>
              <a:latin typeface="+mn-lt"/>
            </a:endParaRPr>
          </a:p>
        </p:txBody>
      </p:sp>
      <p:pic>
        <p:nvPicPr>
          <p:cNvPr id="9" name="Image 8"/>
          <p:cNvPicPr>
            <a:picLocks noChangeAspect="1"/>
          </p:cNvPicPr>
          <p:nvPr/>
        </p:nvPicPr>
        <p:blipFill>
          <a:blip r:embed="rId3"/>
          <a:stretch>
            <a:fillRect/>
          </a:stretch>
        </p:blipFill>
        <p:spPr>
          <a:xfrm>
            <a:off x="4378519" y="134935"/>
            <a:ext cx="7297544" cy="329213"/>
          </a:xfrm>
          <a:prstGeom prst="rect">
            <a:avLst/>
          </a:prstGeom>
        </p:spPr>
      </p:pic>
    </p:spTree>
    <p:extLst>
      <p:ext uri="{BB962C8B-B14F-4D97-AF65-F5344CB8AC3E}">
        <p14:creationId xmlns:p14="http://schemas.microsoft.com/office/powerpoint/2010/main" val="15480530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7"/>
          </p:nvPr>
        </p:nvSpPr>
        <p:spPr>
          <a:xfrm>
            <a:off x="695325" y="1492187"/>
            <a:ext cx="9055601" cy="4860000"/>
          </a:xfrm>
        </p:spPr>
        <p:txBody>
          <a:bodyPr/>
          <a:lstStyle/>
          <a:p>
            <a:pPr marL="0" indent="0" algn="just">
              <a:buNone/>
            </a:pPr>
            <a:r>
              <a:rPr lang="fr-FR" b="1" dirty="0" smtClean="0"/>
              <a:t>Les clients éligibles OCF recensent les clients ayant fait l’objet d’une détection avérée et d’une détection spontanée. </a:t>
            </a:r>
          </a:p>
          <a:p>
            <a:pPr marL="0" indent="0" algn="just">
              <a:buNone/>
            </a:pPr>
            <a:endParaRPr lang="fr-FR" sz="1000" dirty="0" smtClean="0"/>
          </a:p>
          <a:p>
            <a:pPr marL="0" indent="0" algn="just">
              <a:buNone/>
            </a:pPr>
            <a:endParaRPr lang="fr-FR" sz="1000" dirty="0" smtClean="0"/>
          </a:p>
          <a:p>
            <a:pPr marL="0" indent="0" algn="just">
              <a:buNone/>
            </a:pPr>
            <a:r>
              <a:rPr lang="fr-FR" dirty="0"/>
              <a:t>Une fois que l’établissement a détecté les clients éligibles à l’OCF par le biais de la </a:t>
            </a:r>
            <a:r>
              <a:rPr lang="fr-FR" dirty="0">
                <a:solidFill>
                  <a:srgbClr val="C00000"/>
                </a:solidFill>
              </a:rPr>
              <a:t>détection </a:t>
            </a:r>
            <a:r>
              <a:rPr lang="fr-FR" dirty="0" smtClean="0">
                <a:solidFill>
                  <a:srgbClr val="C00000"/>
                </a:solidFill>
              </a:rPr>
              <a:t>avérée</a:t>
            </a:r>
            <a:r>
              <a:rPr lang="fr-FR" dirty="0" smtClean="0"/>
              <a:t>, </a:t>
            </a:r>
            <a:r>
              <a:rPr lang="fr-FR" dirty="0"/>
              <a:t>ces de</a:t>
            </a:r>
            <a:r>
              <a:rPr lang="fr-FR" dirty="0">
                <a:solidFill>
                  <a:schemeClr val="tx1"/>
                </a:solidFill>
              </a:rPr>
              <a:t>rniers </a:t>
            </a:r>
            <a:r>
              <a:rPr lang="fr-FR" sz="1600" dirty="0" smtClean="0">
                <a:solidFill>
                  <a:schemeClr val="tx1"/>
                </a:solidFill>
              </a:rPr>
              <a:t>reçoivent </a:t>
            </a:r>
            <a:r>
              <a:rPr lang="fr-FR" sz="1600" dirty="0">
                <a:solidFill>
                  <a:schemeClr val="tx1"/>
                </a:solidFill>
              </a:rPr>
              <a:t>une proposition OCF par </a:t>
            </a:r>
            <a:r>
              <a:rPr lang="fr-FR" sz="1600" dirty="0" smtClean="0">
                <a:solidFill>
                  <a:schemeClr val="tx1"/>
                </a:solidFill>
              </a:rPr>
              <a:t>courrier</a:t>
            </a:r>
            <a:r>
              <a:rPr lang="fr-FR" dirty="0">
                <a:solidFill>
                  <a:schemeClr val="tx1"/>
                </a:solidFill>
              </a:rPr>
              <a:t> </a:t>
            </a:r>
            <a:r>
              <a:rPr lang="fr-FR" dirty="0" smtClean="0">
                <a:solidFill>
                  <a:schemeClr val="tx1"/>
                </a:solidFill>
              </a:rPr>
              <a:t>et </a:t>
            </a:r>
            <a:r>
              <a:rPr lang="fr-FR" sz="1600" dirty="0" smtClean="0">
                <a:solidFill>
                  <a:schemeClr val="tx1"/>
                </a:solidFill>
              </a:rPr>
              <a:t>bénéficient </a:t>
            </a:r>
            <a:r>
              <a:rPr lang="fr-FR" sz="1600" dirty="0">
                <a:solidFill>
                  <a:schemeClr val="tx1"/>
                </a:solidFill>
              </a:rPr>
              <a:t>d’un plafond des frais d’incidents et d’irrégularités de 25 euros (engagement FBF de décembre 2018</a:t>
            </a:r>
            <a:r>
              <a:rPr lang="fr-FR" sz="1600" dirty="0" smtClean="0">
                <a:solidFill>
                  <a:schemeClr val="tx1"/>
                </a:solidFill>
              </a:rPr>
              <a:t>).</a:t>
            </a:r>
            <a:endParaRPr lang="fr-FR" sz="1600" dirty="0">
              <a:solidFill>
                <a:schemeClr val="tx1"/>
              </a:solidFill>
            </a:endParaRPr>
          </a:p>
          <a:p>
            <a:pPr marL="0" indent="0" algn="just">
              <a:buNone/>
            </a:pPr>
            <a:endParaRPr lang="fr-FR" sz="800" b="1" dirty="0" smtClean="0">
              <a:solidFill>
                <a:srgbClr val="000000"/>
              </a:solidFill>
              <a:latin typeface="Arial" panose="020B0604020202020204" pitchFamily="34" charset="0"/>
            </a:endParaRPr>
          </a:p>
          <a:p>
            <a:pPr marL="0" indent="0" algn="just">
              <a:buNone/>
            </a:pPr>
            <a:endParaRPr lang="fr-FR" sz="800" b="1" dirty="0">
              <a:solidFill>
                <a:srgbClr val="000000"/>
              </a:solidFill>
              <a:latin typeface="Arial" panose="020B0604020202020204" pitchFamily="34" charset="0"/>
            </a:endParaRPr>
          </a:p>
          <a:p>
            <a:pPr marL="0" indent="0" algn="just">
              <a:buNone/>
            </a:pPr>
            <a:r>
              <a:rPr lang="fr-FR" dirty="0"/>
              <a:t>La </a:t>
            </a:r>
            <a:r>
              <a:rPr lang="fr-FR" dirty="0">
                <a:solidFill>
                  <a:srgbClr val="C00000"/>
                </a:solidFill>
              </a:rPr>
              <a:t>détection </a:t>
            </a:r>
            <a:r>
              <a:rPr lang="fr-FR" dirty="0" smtClean="0">
                <a:solidFill>
                  <a:srgbClr val="C00000"/>
                </a:solidFill>
              </a:rPr>
              <a:t>spontanée </a:t>
            </a:r>
            <a:r>
              <a:rPr lang="fr-FR" dirty="0"/>
              <a:t>d’un client en situation de fragilité financière est </a:t>
            </a:r>
            <a:r>
              <a:rPr lang="fr-FR" dirty="0" smtClean="0"/>
              <a:t>quant à elle à </a:t>
            </a:r>
            <a:r>
              <a:rPr lang="fr-FR" dirty="0"/>
              <a:t>l’initiative du chargé de clientèle, </a:t>
            </a:r>
            <a:r>
              <a:rPr lang="fr-FR" dirty="0" smtClean="0"/>
              <a:t>auprès de </a:t>
            </a:r>
            <a:r>
              <a:rPr lang="fr-FR" dirty="0"/>
              <a:t>tout client pour qui l’OCF semble </a:t>
            </a:r>
            <a:r>
              <a:rPr lang="fr-FR" dirty="0" smtClean="0"/>
              <a:t>adaptée. </a:t>
            </a:r>
            <a:endParaRPr lang="fr-FR" sz="1400" b="1" dirty="0">
              <a:solidFill>
                <a:srgbClr val="000000"/>
              </a:solidFill>
              <a:latin typeface="Arial" panose="020B0604020202020204" pitchFamily="34" charset="0"/>
            </a:endParaRPr>
          </a:p>
          <a:p>
            <a:pPr marL="0" indent="0" algn="just">
              <a:buNone/>
            </a:pPr>
            <a:endParaRPr lang="fr-FR" sz="1400" dirty="0">
              <a:solidFill>
                <a:srgbClr val="000000"/>
              </a:solidFill>
              <a:latin typeface="Arial" panose="020B0604020202020204" pitchFamily="34" charset="0"/>
            </a:endParaRPr>
          </a:p>
        </p:txBody>
      </p:sp>
      <p:sp>
        <p:nvSpPr>
          <p:cNvPr id="6" name="Espace réservé du texte 5"/>
          <p:cNvSpPr>
            <a:spLocks noGrp="1"/>
          </p:cNvSpPr>
          <p:nvPr>
            <p:ph type="body" sz="quarter" idx="12"/>
          </p:nvPr>
        </p:nvSpPr>
        <p:spPr>
          <a:xfrm>
            <a:off x="695325" y="464147"/>
            <a:ext cx="10980738" cy="720000"/>
          </a:xfrm>
        </p:spPr>
        <p:txBody>
          <a:bodyPr/>
          <a:lstStyle/>
          <a:p>
            <a:r>
              <a:rPr lang="fr-FR" dirty="0" smtClean="0"/>
              <a:t>Comment accompagner la </a:t>
            </a:r>
            <a:r>
              <a:rPr lang="fr-FR" dirty="0"/>
              <a:t>clientèle fragile en </a:t>
            </a:r>
            <a:r>
              <a:rPr lang="fr-FR" dirty="0" smtClean="0"/>
              <a:t>CEGEE ?</a:t>
            </a:r>
          </a:p>
          <a:p>
            <a:r>
              <a:rPr lang="fr-FR" dirty="0" smtClean="0">
                <a:solidFill>
                  <a:srgbClr val="C00000"/>
                </a:solidFill>
              </a:rPr>
              <a:t>Pour les clients éligibles OCF</a:t>
            </a:r>
          </a:p>
          <a:p>
            <a:endParaRPr lang="fr-FR" sz="1400" dirty="0">
              <a:solidFill>
                <a:srgbClr val="C00000"/>
              </a:solidFill>
              <a:latin typeface="+mn-lt"/>
            </a:endParaRPr>
          </a:p>
        </p:txBody>
      </p:sp>
      <p:pic>
        <p:nvPicPr>
          <p:cNvPr id="9" name="Image 8" descr="Capture d’écra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3715" y="4253408"/>
            <a:ext cx="6918385" cy="2098779"/>
          </a:xfrm>
          <a:prstGeom prst="rect">
            <a:avLst/>
          </a:prstGeom>
        </p:spPr>
      </p:pic>
      <p:pic>
        <p:nvPicPr>
          <p:cNvPr id="7" name="Image 6"/>
          <p:cNvPicPr>
            <a:picLocks noChangeAspect="1"/>
          </p:cNvPicPr>
          <p:nvPr/>
        </p:nvPicPr>
        <p:blipFill>
          <a:blip r:embed="rId3"/>
          <a:stretch>
            <a:fillRect/>
          </a:stretch>
        </p:blipFill>
        <p:spPr>
          <a:xfrm>
            <a:off x="4378519" y="134935"/>
            <a:ext cx="7297544" cy="329213"/>
          </a:xfrm>
          <a:prstGeom prst="rect">
            <a:avLst/>
          </a:prstGeom>
        </p:spPr>
      </p:pic>
    </p:spTree>
    <p:extLst>
      <p:ext uri="{BB962C8B-B14F-4D97-AF65-F5344CB8AC3E}">
        <p14:creationId xmlns:p14="http://schemas.microsoft.com/office/powerpoint/2010/main" val="24550936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age 16"/>
          <p:cNvPicPr>
            <a:picLocks noChangeAspect="1"/>
          </p:cNvPicPr>
          <p:nvPr/>
        </p:nvPicPr>
        <p:blipFill>
          <a:blip r:embed="rId2"/>
          <a:stretch>
            <a:fillRect/>
          </a:stretch>
        </p:blipFill>
        <p:spPr>
          <a:xfrm>
            <a:off x="4378519" y="134935"/>
            <a:ext cx="7297544" cy="329213"/>
          </a:xfrm>
          <a:prstGeom prst="rect">
            <a:avLst/>
          </a:prstGeom>
        </p:spPr>
      </p:pic>
      <p:sp>
        <p:nvSpPr>
          <p:cNvPr id="13" name="Espace réservé du texte 5"/>
          <p:cNvSpPr>
            <a:spLocks noGrp="1"/>
          </p:cNvSpPr>
          <p:nvPr>
            <p:ph type="body" sz="quarter" idx="12"/>
          </p:nvPr>
        </p:nvSpPr>
        <p:spPr>
          <a:xfrm>
            <a:off x="695325" y="464147"/>
            <a:ext cx="10980738" cy="720000"/>
          </a:xfrm>
        </p:spPr>
        <p:txBody>
          <a:bodyPr/>
          <a:lstStyle/>
          <a:p>
            <a:r>
              <a:rPr lang="fr-FR" dirty="0" smtClean="0"/>
              <a:t>Contenu de l’offre OCF</a:t>
            </a:r>
          </a:p>
        </p:txBody>
      </p:sp>
      <p:pic>
        <p:nvPicPr>
          <p:cNvPr id="4" name="Image 3" descr="Capture d’écra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5325" y="1466491"/>
            <a:ext cx="9277907" cy="4741372"/>
          </a:xfrm>
          <a:prstGeom prst="rect">
            <a:avLst/>
          </a:prstGeom>
        </p:spPr>
      </p:pic>
    </p:spTree>
    <p:extLst>
      <p:ext uri="{BB962C8B-B14F-4D97-AF65-F5344CB8AC3E}">
        <p14:creationId xmlns:p14="http://schemas.microsoft.com/office/powerpoint/2010/main" val="113174091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Espace réservé du contenu 8"/>
          <p:cNvSpPr txBox="1">
            <a:spLocks/>
          </p:cNvSpPr>
          <p:nvPr/>
        </p:nvSpPr>
        <p:spPr>
          <a:xfrm>
            <a:off x="6240917" y="1274374"/>
            <a:ext cx="5435146" cy="2619987"/>
          </a:xfrm>
          <a:prstGeom prst="rect">
            <a:avLst/>
          </a:prstGeom>
          <a:ln w="38100">
            <a:solidFill>
              <a:srgbClr val="00B050"/>
            </a:solidFill>
          </a:ln>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b="1" kern="0" dirty="0" smtClean="0">
                <a:solidFill>
                  <a:srgbClr val="00B050"/>
                </a:solidFill>
                <a:cs typeface="Arial" panose="020B0604020202020204" pitchFamily="34" charset="0"/>
              </a:rPr>
              <a:t>Les </a:t>
            </a:r>
            <a:r>
              <a:rPr lang="fr-FR" b="1" kern="0" dirty="0">
                <a:solidFill>
                  <a:srgbClr val="00B050"/>
                </a:solidFill>
                <a:cs typeface="Arial" panose="020B0604020202020204" pitchFamily="34" charset="0"/>
              </a:rPr>
              <a:t>clients </a:t>
            </a:r>
            <a:r>
              <a:rPr lang="fr-FR" b="1" kern="0" dirty="0" smtClean="0">
                <a:solidFill>
                  <a:srgbClr val="00B050"/>
                </a:solidFill>
                <a:cs typeface="Arial" panose="020B0604020202020204" pitchFamily="34" charset="0"/>
              </a:rPr>
              <a:t>détenteurs de l’OCF peuvent </a:t>
            </a:r>
            <a:r>
              <a:rPr lang="fr-FR" b="1" kern="0" dirty="0">
                <a:solidFill>
                  <a:srgbClr val="00B050"/>
                </a:solidFill>
                <a:cs typeface="Arial" panose="020B0604020202020204" pitchFamily="34" charset="0"/>
              </a:rPr>
              <a:t>souscrire (</a:t>
            </a:r>
            <a:r>
              <a:rPr lang="fr-FR" b="1" kern="0" dirty="0" smtClean="0">
                <a:solidFill>
                  <a:srgbClr val="00B050"/>
                </a:solidFill>
                <a:cs typeface="Arial" panose="020B0604020202020204" pitchFamily="34" charset="0"/>
              </a:rPr>
              <a:t>au tarif </a:t>
            </a:r>
            <a:r>
              <a:rPr lang="fr-FR" b="1" kern="0" dirty="0">
                <a:solidFill>
                  <a:srgbClr val="00B050"/>
                </a:solidFill>
                <a:cs typeface="Arial" panose="020B0604020202020204" pitchFamily="34" charset="0"/>
              </a:rPr>
              <a:t>en vigueur) </a:t>
            </a:r>
            <a:r>
              <a:rPr lang="fr-FR" b="1" kern="0" dirty="0" smtClean="0">
                <a:solidFill>
                  <a:srgbClr val="00B050"/>
                </a:solidFill>
                <a:cs typeface="Arial" panose="020B0604020202020204" pitchFamily="34" charset="0"/>
              </a:rPr>
              <a:t>:</a:t>
            </a:r>
          </a:p>
          <a:p>
            <a:pPr lvl="1"/>
            <a:r>
              <a:rPr lang="fr-FR" sz="1200" kern="0" dirty="0" smtClean="0">
                <a:cs typeface="Arial" panose="020B0604020202020204" pitchFamily="34" charset="0"/>
              </a:rPr>
              <a:t>aux </a:t>
            </a:r>
            <a:r>
              <a:rPr lang="fr-FR" sz="1200" kern="0" dirty="0">
                <a:cs typeface="Arial" panose="020B0604020202020204" pitchFamily="34" charset="0"/>
              </a:rPr>
              <a:t>produits </a:t>
            </a:r>
            <a:r>
              <a:rPr lang="fr-FR" sz="1200" b="1" kern="0" dirty="0" smtClean="0">
                <a:solidFill>
                  <a:srgbClr val="C00000"/>
                </a:solidFill>
                <a:cs typeface="Arial" panose="020B0604020202020204" pitchFamily="34" charset="0"/>
              </a:rPr>
              <a:t>d’épargne liquide </a:t>
            </a:r>
            <a:r>
              <a:rPr lang="fr-FR" sz="1200" kern="0" dirty="0">
                <a:cs typeface="Arial" panose="020B0604020202020204" pitchFamily="34" charset="0"/>
              </a:rPr>
              <a:t>(hors placements financiers ou parts sociales)</a:t>
            </a:r>
          </a:p>
          <a:p>
            <a:pPr lvl="1"/>
            <a:r>
              <a:rPr lang="fr-FR" sz="1200" kern="0" dirty="0" smtClean="0">
                <a:cs typeface="Arial" panose="020B0604020202020204" pitchFamily="34" charset="0"/>
              </a:rPr>
              <a:t>aux </a:t>
            </a:r>
            <a:r>
              <a:rPr lang="fr-FR" sz="1200" kern="0" dirty="0">
                <a:cs typeface="Arial" panose="020B0604020202020204" pitchFamily="34" charset="0"/>
              </a:rPr>
              <a:t>produits </a:t>
            </a:r>
            <a:r>
              <a:rPr lang="fr-FR" sz="1200" kern="0" dirty="0" smtClean="0">
                <a:cs typeface="Arial" panose="020B0604020202020204" pitchFamily="34" charset="0"/>
              </a:rPr>
              <a:t>IARD </a:t>
            </a:r>
            <a:r>
              <a:rPr lang="fr-FR" sz="1200" kern="0" dirty="0">
                <a:cs typeface="Arial" panose="020B0604020202020204" pitchFamily="34" charset="0"/>
              </a:rPr>
              <a:t>et de prévoyance </a:t>
            </a:r>
            <a:endParaRPr lang="fr-FR" sz="1200" kern="0" dirty="0" smtClean="0">
              <a:cs typeface="Arial" panose="020B0604020202020204" pitchFamily="34" charset="0"/>
            </a:endParaRPr>
          </a:p>
          <a:p>
            <a:pPr lvl="1"/>
            <a:r>
              <a:rPr lang="fr-FR" sz="1200" kern="0" dirty="0" smtClean="0">
                <a:cs typeface="Arial" panose="020B0604020202020204" pitchFamily="34" charset="0"/>
              </a:rPr>
              <a:t>au </a:t>
            </a:r>
            <a:r>
              <a:rPr lang="fr-FR" sz="1200" kern="0" dirty="0">
                <a:cs typeface="Arial" panose="020B0604020202020204" pitchFamily="34" charset="0"/>
              </a:rPr>
              <a:t>coffre-fort et au coffre-fort </a:t>
            </a:r>
            <a:r>
              <a:rPr lang="fr-FR" sz="1200" kern="0" dirty="0" smtClean="0">
                <a:cs typeface="Arial" panose="020B0604020202020204" pitchFamily="34" charset="0"/>
              </a:rPr>
              <a:t>numérique</a:t>
            </a:r>
          </a:p>
          <a:p>
            <a:pPr lvl="1"/>
            <a:r>
              <a:rPr lang="fr-FR" sz="1200" kern="0" dirty="0" smtClean="0">
                <a:cs typeface="Arial" panose="020B0604020202020204" pitchFamily="34" charset="0"/>
              </a:rPr>
              <a:t>au </a:t>
            </a:r>
            <a:r>
              <a:rPr lang="fr-FR" sz="1200" kern="0" dirty="0">
                <a:cs typeface="Arial" panose="020B0604020202020204" pitchFamily="34" charset="0"/>
              </a:rPr>
              <a:t>service d’aide à la mobilité </a:t>
            </a:r>
            <a:r>
              <a:rPr lang="fr-FR" sz="1200" kern="0" dirty="0" smtClean="0">
                <a:solidFill>
                  <a:schemeClr val="tx1"/>
                </a:solidFill>
                <a:cs typeface="Arial" panose="020B0604020202020204" pitchFamily="34" charset="0"/>
              </a:rPr>
              <a:t>bancaire (gratuit)</a:t>
            </a:r>
          </a:p>
          <a:p>
            <a:pPr lvl="1"/>
            <a:r>
              <a:rPr lang="fr-FR" sz="1200" kern="0" dirty="0">
                <a:cs typeface="Arial" panose="020B0604020202020204" pitchFamily="34" charset="0"/>
              </a:rPr>
              <a:t>à la recherche de documents</a:t>
            </a:r>
          </a:p>
          <a:p>
            <a:pPr lvl="1"/>
            <a:r>
              <a:rPr lang="fr-FR" sz="1200" kern="0" dirty="0">
                <a:cs typeface="Arial" panose="020B0604020202020204" pitchFamily="34" charset="0"/>
              </a:rPr>
              <a:t>aux opérations de change ou de virements </a:t>
            </a:r>
            <a:r>
              <a:rPr lang="fr-FR" sz="1200" kern="0" dirty="0" smtClean="0">
                <a:cs typeface="Arial" panose="020B0604020202020204" pitchFamily="34" charset="0"/>
              </a:rPr>
              <a:t>internationaux</a:t>
            </a:r>
            <a:endParaRPr lang="fr-FR" sz="1200" kern="0" dirty="0">
              <a:cs typeface="Arial" panose="020B0604020202020204" pitchFamily="34" charset="0"/>
            </a:endParaRPr>
          </a:p>
          <a:p>
            <a:pPr marL="0" indent="0">
              <a:buNone/>
            </a:pPr>
            <a:endParaRPr lang="fr-FR" sz="1200" kern="0" dirty="0">
              <a:cs typeface="Arial" panose="020B0604020202020204" pitchFamily="34" charset="0"/>
            </a:endParaRPr>
          </a:p>
        </p:txBody>
      </p:sp>
      <p:pic>
        <p:nvPicPr>
          <p:cNvPr id="8" name="Image 7"/>
          <p:cNvPicPr>
            <a:picLocks noChangeAspect="1"/>
          </p:cNvPicPr>
          <p:nvPr/>
        </p:nvPicPr>
        <p:blipFill>
          <a:blip r:embed="rId2">
            <a:clrChange>
              <a:clrFrom>
                <a:srgbClr val="F8FAFB"/>
              </a:clrFrom>
              <a:clrTo>
                <a:srgbClr val="F8FAFB">
                  <a:alpha val="0"/>
                </a:srgbClr>
              </a:clrTo>
            </a:clrChange>
          </a:blip>
          <a:stretch>
            <a:fillRect/>
          </a:stretch>
        </p:blipFill>
        <p:spPr>
          <a:xfrm>
            <a:off x="10810149" y="2238151"/>
            <a:ext cx="1617462" cy="1742340"/>
          </a:xfrm>
          <a:prstGeom prst="rect">
            <a:avLst/>
          </a:prstGeom>
        </p:spPr>
      </p:pic>
      <p:sp>
        <p:nvSpPr>
          <p:cNvPr id="11" name="Organigramme : Connecteur 10"/>
          <p:cNvSpPr/>
          <p:nvPr/>
        </p:nvSpPr>
        <p:spPr>
          <a:xfrm>
            <a:off x="11561234" y="3361684"/>
            <a:ext cx="199876" cy="203200"/>
          </a:xfrm>
          <a:prstGeom prst="flowChartConnector">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00B050"/>
              </a:solidFill>
            </a:endParaRPr>
          </a:p>
        </p:txBody>
      </p:sp>
      <p:grpSp>
        <p:nvGrpSpPr>
          <p:cNvPr id="31" name="Groupe 30"/>
          <p:cNvGrpSpPr/>
          <p:nvPr/>
        </p:nvGrpSpPr>
        <p:grpSpPr>
          <a:xfrm>
            <a:off x="-328584" y="1270401"/>
            <a:ext cx="12145786" cy="3791453"/>
            <a:chOff x="-328584" y="1270401"/>
            <a:chExt cx="12145786" cy="3791453"/>
          </a:xfrm>
        </p:grpSpPr>
        <p:sp>
          <p:nvSpPr>
            <p:cNvPr id="16" name="Organigramme : Connecteur 15"/>
            <p:cNvSpPr/>
            <p:nvPr/>
          </p:nvSpPr>
          <p:spPr>
            <a:xfrm>
              <a:off x="11559193" y="3047595"/>
              <a:ext cx="199876" cy="203200"/>
            </a:xfrm>
            <a:prstGeom prst="flowChartConnector">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Organigramme : Connecteur 16"/>
            <p:cNvSpPr/>
            <p:nvPr/>
          </p:nvSpPr>
          <p:spPr>
            <a:xfrm>
              <a:off x="11557001" y="2739500"/>
              <a:ext cx="199876" cy="203200"/>
            </a:xfrm>
            <a:prstGeom prst="flowChartConnector">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21" name="Connecteur droit 20"/>
            <p:cNvCxnSpPr/>
            <p:nvPr/>
          </p:nvCxnSpPr>
          <p:spPr>
            <a:xfrm>
              <a:off x="11537431" y="3618825"/>
              <a:ext cx="260201" cy="3531"/>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Connecteur droit 21"/>
            <p:cNvCxnSpPr/>
            <p:nvPr/>
          </p:nvCxnSpPr>
          <p:spPr>
            <a:xfrm>
              <a:off x="11557001" y="2679734"/>
              <a:ext cx="260201" cy="3531"/>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23" name="Rectangle 22"/>
            <p:cNvSpPr/>
            <p:nvPr/>
          </p:nvSpPr>
          <p:spPr>
            <a:xfrm>
              <a:off x="11622411" y="2577305"/>
              <a:ext cx="105137" cy="4571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25" name="Connecteur droit 24"/>
            <p:cNvCxnSpPr/>
            <p:nvPr/>
          </p:nvCxnSpPr>
          <p:spPr>
            <a:xfrm>
              <a:off x="11618880" y="2994466"/>
              <a:ext cx="19479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Connecteur droit 25"/>
            <p:cNvCxnSpPr/>
            <p:nvPr/>
          </p:nvCxnSpPr>
          <p:spPr>
            <a:xfrm>
              <a:off x="11581326" y="3304690"/>
              <a:ext cx="19479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30" name="Groupe 29"/>
            <p:cNvGrpSpPr/>
            <p:nvPr/>
          </p:nvGrpSpPr>
          <p:grpSpPr>
            <a:xfrm>
              <a:off x="-328584" y="1270401"/>
              <a:ext cx="6484454" cy="3791453"/>
              <a:chOff x="-328584" y="1270401"/>
              <a:chExt cx="6484454" cy="3791453"/>
            </a:xfrm>
          </p:grpSpPr>
          <p:sp>
            <p:nvSpPr>
              <p:cNvPr id="10" name="Espace réservé du contenu 8"/>
              <p:cNvSpPr txBox="1">
                <a:spLocks/>
              </p:cNvSpPr>
              <p:nvPr/>
            </p:nvSpPr>
            <p:spPr>
              <a:xfrm>
                <a:off x="528637" y="1270401"/>
                <a:ext cx="5627233" cy="3791453"/>
              </a:xfrm>
              <a:prstGeom prst="rect">
                <a:avLst/>
              </a:prstGeom>
              <a:ln w="38100">
                <a:solidFill>
                  <a:srgbClr val="C00000"/>
                </a:solidFill>
              </a:ln>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b="1" kern="0" dirty="0" smtClean="0">
                    <a:solidFill>
                      <a:srgbClr val="C00000"/>
                    </a:solidFill>
                    <a:cs typeface="Arial" panose="020B0604020202020204" pitchFamily="34" charset="0"/>
                  </a:rPr>
                  <a:t>Les </a:t>
                </a:r>
                <a:r>
                  <a:rPr lang="fr-FR" b="1" kern="0" dirty="0">
                    <a:solidFill>
                      <a:srgbClr val="C00000"/>
                    </a:solidFill>
                    <a:cs typeface="Arial" panose="020B0604020202020204" pitchFamily="34" charset="0"/>
                  </a:rPr>
                  <a:t>détenteurs d’OCF ne peuvent pas souscrire aux produits suivants  </a:t>
                </a:r>
                <a:r>
                  <a:rPr lang="fr-FR" b="1" kern="0" dirty="0" smtClean="0">
                    <a:solidFill>
                      <a:srgbClr val="C00000"/>
                    </a:solidFill>
                    <a:cs typeface="Arial" panose="020B0604020202020204" pitchFamily="34" charset="0"/>
                  </a:rPr>
                  <a:t>:</a:t>
                </a:r>
              </a:p>
              <a:p>
                <a:pPr lvl="1"/>
                <a:r>
                  <a:rPr lang="fr-FR" sz="1200" kern="0" dirty="0">
                    <a:cs typeface="Arial" panose="020B0604020202020204" pitchFamily="34" charset="0"/>
                  </a:rPr>
                  <a:t>autres types de forfaits</a:t>
                </a:r>
              </a:p>
              <a:p>
                <a:pPr lvl="1"/>
                <a:r>
                  <a:rPr lang="fr-FR" sz="1200" kern="0" dirty="0" smtClean="0">
                    <a:cs typeface="Arial" panose="020B0604020202020204" pitchFamily="34" charset="0"/>
                  </a:rPr>
                  <a:t>chéquier</a:t>
                </a:r>
              </a:p>
              <a:p>
                <a:pPr lvl="1"/>
                <a:r>
                  <a:rPr lang="fr-FR" sz="1200" kern="0" dirty="0">
                    <a:cs typeface="Arial" panose="020B0604020202020204" pitchFamily="34" charset="0"/>
                  </a:rPr>
                  <a:t>autres types de cartes (</a:t>
                </a:r>
                <a:r>
                  <a:rPr lang="fr-FR" sz="1200" kern="0" dirty="0" smtClean="0">
                    <a:cs typeface="Arial" panose="020B0604020202020204" pitchFamily="34" charset="0"/>
                  </a:rPr>
                  <a:t>Visa Classic ou CSQS, </a:t>
                </a:r>
                <a:r>
                  <a:rPr lang="fr-FR" sz="1200" kern="0" dirty="0">
                    <a:cs typeface="Arial" panose="020B0604020202020204" pitchFamily="34" charset="0"/>
                  </a:rPr>
                  <a:t>Visa Premier, izicarte…) qui ne sont pas à autorisation </a:t>
                </a:r>
                <a:r>
                  <a:rPr lang="fr-FR" sz="1200" kern="0" dirty="0" smtClean="0">
                    <a:cs typeface="Arial" panose="020B0604020202020204" pitchFamily="34" charset="0"/>
                  </a:rPr>
                  <a:t>systématique</a:t>
                </a:r>
              </a:p>
              <a:p>
                <a:pPr lvl="1"/>
                <a:r>
                  <a:rPr lang="fr-FR" sz="1200" kern="0" dirty="0">
                    <a:cs typeface="Arial" panose="020B0604020202020204" pitchFamily="34" charset="0"/>
                  </a:rPr>
                  <a:t>assurance </a:t>
                </a:r>
                <a:r>
                  <a:rPr lang="fr-FR" sz="1200" kern="0" dirty="0" smtClean="0">
                    <a:cs typeface="Arial" panose="020B0604020202020204" pitchFamily="34" charset="0"/>
                  </a:rPr>
                  <a:t>moyens </a:t>
                </a:r>
                <a:r>
                  <a:rPr lang="fr-FR" sz="1200" kern="0" dirty="0">
                    <a:cs typeface="Arial" panose="020B0604020202020204" pitchFamily="34" charset="0"/>
                  </a:rPr>
                  <a:t>de </a:t>
                </a:r>
                <a:r>
                  <a:rPr lang="fr-FR" sz="1200" kern="0" dirty="0" smtClean="0">
                    <a:cs typeface="Arial" panose="020B0604020202020204" pitchFamily="34" charset="0"/>
                  </a:rPr>
                  <a:t>paiements</a:t>
                </a:r>
              </a:p>
              <a:p>
                <a:pPr lvl="1"/>
                <a:r>
                  <a:rPr lang="fr-FR" sz="1200" kern="0" dirty="0">
                    <a:cs typeface="Arial" panose="020B0604020202020204" pitchFamily="34" charset="0"/>
                  </a:rPr>
                  <a:t>service opérations courantes </a:t>
                </a:r>
                <a:r>
                  <a:rPr lang="fr-FR" sz="1200" kern="0" dirty="0" smtClean="0">
                    <a:cs typeface="Arial" panose="020B0604020202020204" pitchFamily="34" charset="0"/>
                  </a:rPr>
                  <a:t>illimitées</a:t>
                </a:r>
              </a:p>
              <a:p>
                <a:pPr lvl="1"/>
                <a:r>
                  <a:rPr lang="fr-FR" sz="1200" kern="0" dirty="0">
                    <a:cs typeface="Arial" panose="020B0604020202020204" pitchFamily="34" charset="0"/>
                  </a:rPr>
                  <a:t>découvert (sous toutes ses </a:t>
                </a:r>
                <a:r>
                  <a:rPr lang="fr-FR" sz="1200" kern="0" dirty="0" smtClean="0">
                    <a:cs typeface="Arial" panose="020B0604020202020204" pitchFamily="34" charset="0"/>
                  </a:rPr>
                  <a:t>formes, sauf DND si souscrit en même temps que l’OCF)</a:t>
                </a:r>
              </a:p>
              <a:p>
                <a:pPr lvl="1"/>
                <a:r>
                  <a:rPr lang="fr-FR" sz="1200" kern="0" dirty="0">
                    <a:cs typeface="Arial" panose="020B0604020202020204" pitchFamily="34" charset="0"/>
                  </a:rPr>
                  <a:t>crédits </a:t>
                </a:r>
                <a:r>
                  <a:rPr lang="fr-FR" sz="1200" kern="0" dirty="0" smtClean="0">
                    <a:cs typeface="Arial" panose="020B0604020202020204" pitchFamily="34" charset="0"/>
                  </a:rPr>
                  <a:t>immobiliers</a:t>
                </a:r>
              </a:p>
              <a:p>
                <a:pPr lvl="1"/>
                <a:r>
                  <a:rPr lang="fr-FR" sz="1200" kern="0" dirty="0">
                    <a:cs typeface="Arial" panose="020B0604020202020204" pitchFamily="34" charset="0"/>
                  </a:rPr>
                  <a:t>crédits à la consommation sous toutes ses formes, sauf en cas de rachat ou de regroupement de crédits répondant à la situation </a:t>
                </a:r>
                <a:r>
                  <a:rPr lang="fr-FR" sz="1200" kern="0" dirty="0" smtClean="0">
                    <a:cs typeface="Arial" panose="020B0604020202020204" pitchFamily="34" charset="0"/>
                  </a:rPr>
                  <a:t>de </a:t>
                </a:r>
                <a:r>
                  <a:rPr lang="fr-FR" sz="1200" kern="0" dirty="0">
                    <a:cs typeface="Arial" panose="020B0604020202020204" pitchFamily="34" charset="0"/>
                  </a:rPr>
                  <a:t>fragilité du client, et sauf microcrédit (accordé par Parcours Confiance</a:t>
                </a:r>
                <a:r>
                  <a:rPr lang="fr-FR" sz="1200" kern="0" dirty="0" smtClean="0">
                    <a:cs typeface="Arial" panose="020B0604020202020204" pitchFamily="34" charset="0"/>
                  </a:rPr>
                  <a:t>)</a:t>
                </a:r>
              </a:p>
              <a:p>
                <a:pPr lvl="1"/>
                <a:r>
                  <a:rPr lang="fr-FR" sz="1200" kern="0" dirty="0">
                    <a:cs typeface="Arial" panose="020B0604020202020204" pitchFamily="34" charset="0"/>
                  </a:rPr>
                  <a:t>placements financiers (y compris les parts sociales et </a:t>
                </a:r>
                <a:r>
                  <a:rPr lang="fr-FR" sz="1200" kern="0" dirty="0" smtClean="0">
                    <a:cs typeface="Arial" panose="020B0604020202020204" pitchFamily="34" charset="0"/>
                  </a:rPr>
                  <a:t>l’assurance-vie)</a:t>
                </a:r>
              </a:p>
            </p:txBody>
          </p:sp>
          <p:pic>
            <p:nvPicPr>
              <p:cNvPr id="2" name="Image 1"/>
              <p:cNvPicPr>
                <a:picLocks noChangeAspect="1"/>
              </p:cNvPicPr>
              <p:nvPr/>
            </p:nvPicPr>
            <p:blipFill>
              <a:blip r:embed="rId2">
                <a:clrChange>
                  <a:clrFrom>
                    <a:srgbClr val="F8FAFB"/>
                  </a:clrFrom>
                  <a:clrTo>
                    <a:srgbClr val="F8FAFB">
                      <a:alpha val="0"/>
                    </a:srgbClr>
                  </a:clrTo>
                </a:clrChange>
              </a:blip>
              <a:stretch>
                <a:fillRect/>
              </a:stretch>
            </p:blipFill>
            <p:spPr>
              <a:xfrm>
                <a:off x="-328584" y="1949113"/>
                <a:ext cx="1617462" cy="1742340"/>
              </a:xfrm>
              <a:prstGeom prst="rect">
                <a:avLst/>
              </a:prstGeom>
            </p:spPr>
          </p:pic>
          <p:grpSp>
            <p:nvGrpSpPr>
              <p:cNvPr id="29" name="Groupe 28"/>
              <p:cNvGrpSpPr/>
              <p:nvPr/>
            </p:nvGrpSpPr>
            <p:grpSpPr>
              <a:xfrm>
                <a:off x="404961" y="2287764"/>
                <a:ext cx="265647" cy="1045032"/>
                <a:chOff x="404961" y="2287764"/>
                <a:chExt cx="265647" cy="1045032"/>
              </a:xfrm>
            </p:grpSpPr>
            <p:sp>
              <p:nvSpPr>
                <p:cNvPr id="4" name="Organigramme : Connecteur 3"/>
                <p:cNvSpPr/>
                <p:nvPr/>
              </p:nvSpPr>
              <p:spPr>
                <a:xfrm>
                  <a:off x="432294" y="2446867"/>
                  <a:ext cx="202705" cy="2032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Organigramme : Connecteur 13"/>
                <p:cNvSpPr/>
                <p:nvPr/>
              </p:nvSpPr>
              <p:spPr>
                <a:xfrm>
                  <a:off x="435124" y="2759487"/>
                  <a:ext cx="199876" cy="203200"/>
                </a:xfrm>
                <a:prstGeom prst="flowChartConnector">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Organigramme : Connecteur 14"/>
                <p:cNvSpPr/>
                <p:nvPr/>
              </p:nvSpPr>
              <p:spPr>
                <a:xfrm>
                  <a:off x="439738" y="3068523"/>
                  <a:ext cx="199876" cy="203200"/>
                </a:xfrm>
                <a:prstGeom prst="flowChartConnector">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p:cNvSpPr/>
                <p:nvPr/>
              </p:nvSpPr>
              <p:spPr>
                <a:xfrm>
                  <a:off x="480147" y="2287764"/>
                  <a:ext cx="105915" cy="4589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9" name="Connecteur droit 18"/>
                <p:cNvCxnSpPr/>
                <p:nvPr/>
              </p:nvCxnSpPr>
              <p:spPr>
                <a:xfrm>
                  <a:off x="410407" y="3329265"/>
                  <a:ext cx="260201" cy="3531"/>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Connecteur droit 19"/>
                <p:cNvCxnSpPr/>
                <p:nvPr/>
              </p:nvCxnSpPr>
              <p:spPr>
                <a:xfrm>
                  <a:off x="404961" y="2387672"/>
                  <a:ext cx="260201" cy="3531"/>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Connecteur droit 26"/>
                <p:cNvCxnSpPr/>
                <p:nvPr/>
              </p:nvCxnSpPr>
              <p:spPr>
                <a:xfrm>
                  <a:off x="442888" y="2704190"/>
                  <a:ext cx="19479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Connecteur droit 27"/>
                <p:cNvCxnSpPr/>
                <p:nvPr/>
              </p:nvCxnSpPr>
              <p:spPr>
                <a:xfrm>
                  <a:off x="408492" y="3012121"/>
                  <a:ext cx="19479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grpSp>
      </p:grpSp>
      <p:sp>
        <p:nvSpPr>
          <p:cNvPr id="33" name="Espace réservé du texte 5"/>
          <p:cNvSpPr txBox="1">
            <a:spLocks/>
          </p:cNvSpPr>
          <p:nvPr/>
        </p:nvSpPr>
        <p:spPr>
          <a:xfrm>
            <a:off x="695325" y="464147"/>
            <a:ext cx="10980738" cy="720000"/>
          </a:xfrm>
          <a:prstGeom prst="rect">
            <a:avLst/>
          </a:prstGeo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800" b="1" dirty="0" smtClean="0">
                <a:latin typeface="Montserrat Black" panose="00000A00000000000000" pitchFamily="2" charset="0"/>
                <a:cs typeface="Mongolian Baiti" panose="03000500000000000000" pitchFamily="66" charset="0"/>
              </a:rPr>
              <a:t>Certains produits et services sont incompatibles avec la détention d’OCF</a:t>
            </a:r>
            <a:endParaRPr lang="fr-FR" sz="1800" b="1" dirty="0">
              <a:latin typeface="Montserrat Black" panose="00000A00000000000000" pitchFamily="2" charset="0"/>
              <a:cs typeface="Mongolian Baiti" panose="03000500000000000000" pitchFamily="66" charset="0"/>
            </a:endParaRPr>
          </a:p>
        </p:txBody>
      </p:sp>
      <p:pic>
        <p:nvPicPr>
          <p:cNvPr id="34" name="Image 33"/>
          <p:cNvPicPr>
            <a:picLocks noChangeAspect="1"/>
          </p:cNvPicPr>
          <p:nvPr/>
        </p:nvPicPr>
        <p:blipFill>
          <a:blip r:embed="rId3"/>
          <a:stretch>
            <a:fillRect/>
          </a:stretch>
        </p:blipFill>
        <p:spPr>
          <a:xfrm>
            <a:off x="4378519" y="134935"/>
            <a:ext cx="7297544" cy="329213"/>
          </a:xfrm>
          <a:prstGeom prst="rect">
            <a:avLst/>
          </a:prstGeom>
        </p:spPr>
      </p:pic>
      <p:sp>
        <p:nvSpPr>
          <p:cNvPr id="32" name="Espace réservé du contenu 8"/>
          <p:cNvSpPr txBox="1">
            <a:spLocks/>
          </p:cNvSpPr>
          <p:nvPr/>
        </p:nvSpPr>
        <p:spPr>
          <a:xfrm>
            <a:off x="528637" y="5166749"/>
            <a:ext cx="11485476" cy="1221536"/>
          </a:xfrm>
          <a:prstGeom prst="rect">
            <a:avLst/>
          </a:prstGeom>
          <a:ln>
            <a:solidFill>
              <a:srgbClr val="C00000"/>
            </a:solidFill>
          </a:ln>
          <a:effectLst>
            <a:glow rad="63500">
              <a:schemeClr val="accent4">
                <a:satMod val="175000"/>
                <a:alpha val="40000"/>
              </a:schemeClr>
            </a:glow>
          </a:effectLst>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kern="0" dirty="0" smtClean="0">
                <a:cs typeface="Arial" panose="020B0604020202020204" pitchFamily="34" charset="0"/>
              </a:rPr>
              <a:t>Si </a:t>
            </a:r>
            <a:r>
              <a:rPr lang="fr-FR" sz="1400" kern="0" dirty="0">
                <a:cs typeface="Arial" panose="020B0604020202020204" pitchFamily="34" charset="0"/>
              </a:rPr>
              <a:t>le client détient déjà des crédits ou des produits d’épargne avant sa souscription à l’OCF, le/les produit(s) </a:t>
            </a:r>
            <a:r>
              <a:rPr lang="fr-FR" sz="1400" kern="0" dirty="0" smtClean="0">
                <a:cs typeface="Arial" panose="020B0604020202020204" pitchFamily="34" charset="0"/>
              </a:rPr>
              <a:t>n’a (ont) </a:t>
            </a:r>
            <a:r>
              <a:rPr lang="fr-FR" sz="1400" kern="0" dirty="0">
                <a:cs typeface="Arial" panose="020B0604020202020204" pitchFamily="34" charset="0"/>
              </a:rPr>
              <a:t>pas à être </a:t>
            </a:r>
            <a:r>
              <a:rPr lang="fr-FR" sz="1400" kern="0" dirty="0" smtClean="0">
                <a:cs typeface="Arial" panose="020B0604020202020204" pitchFamily="34" charset="0"/>
              </a:rPr>
              <a:t>clôturé(s). </a:t>
            </a:r>
          </a:p>
          <a:p>
            <a:r>
              <a:rPr lang="fr-FR" sz="1400" kern="0" dirty="0" smtClean="0">
                <a:solidFill>
                  <a:schemeClr val="tx1"/>
                </a:solidFill>
                <a:cs typeface="Arial" panose="020B0604020202020204" pitchFamily="34" charset="0"/>
              </a:rPr>
              <a:t>L’autorisation de découvert permanent existante ne peut pas être conservée.</a:t>
            </a:r>
            <a:r>
              <a:rPr lang="fr-FR" sz="1400" kern="0" dirty="0" smtClean="0">
                <a:solidFill>
                  <a:srgbClr val="C00000"/>
                </a:solidFill>
                <a:cs typeface="Arial" panose="020B0604020202020204" pitchFamily="34" charset="0"/>
              </a:rPr>
              <a:t> </a:t>
            </a:r>
          </a:p>
          <a:p>
            <a:pPr lvl="1">
              <a:buFont typeface="Wingdings" panose="05000000000000000000" pitchFamily="2" charset="2"/>
              <a:buChar char="ð"/>
            </a:pPr>
            <a:r>
              <a:rPr lang="fr-FR" b="1" dirty="0">
                <a:solidFill>
                  <a:srgbClr val="C00000"/>
                </a:solidFill>
              </a:rPr>
              <a:t>L’agence Experts Direct peut proposer des solutions </a:t>
            </a:r>
            <a:r>
              <a:rPr lang="fr-FR" b="1" dirty="0" smtClean="0">
                <a:solidFill>
                  <a:srgbClr val="C00000"/>
                </a:solidFill>
              </a:rPr>
              <a:t>supplémentaires</a:t>
            </a:r>
            <a:r>
              <a:rPr lang="fr-FR" b="1" dirty="0">
                <a:solidFill>
                  <a:srgbClr val="C00000"/>
                </a:solidFill>
              </a:rPr>
              <a:t> </a:t>
            </a:r>
            <a:r>
              <a:rPr lang="fr-FR" b="1" dirty="0" smtClean="0">
                <a:solidFill>
                  <a:srgbClr val="C00000"/>
                </a:solidFill>
              </a:rPr>
              <a:t>: faites </a:t>
            </a:r>
            <a:r>
              <a:rPr lang="fr-FR" b="1" dirty="0">
                <a:solidFill>
                  <a:srgbClr val="C00000"/>
                </a:solidFill>
              </a:rPr>
              <a:t>appel à son </a:t>
            </a:r>
            <a:r>
              <a:rPr lang="fr-FR" b="1" dirty="0" smtClean="0">
                <a:solidFill>
                  <a:srgbClr val="C00000"/>
                </a:solidFill>
              </a:rPr>
              <a:t>expertise </a:t>
            </a:r>
            <a:r>
              <a:rPr lang="fr-FR" b="1" dirty="0">
                <a:solidFill>
                  <a:srgbClr val="C00000"/>
                </a:solidFill>
              </a:rPr>
              <a:t>à tout moment de la relation </a:t>
            </a:r>
            <a:r>
              <a:rPr lang="fr-FR" b="1" dirty="0" smtClean="0">
                <a:solidFill>
                  <a:srgbClr val="C00000"/>
                </a:solidFill>
              </a:rPr>
              <a:t>client (regroupement de crédits, DND, micro-crédit…)</a:t>
            </a:r>
            <a:endParaRPr lang="fr-FR" kern="0" dirty="0">
              <a:cs typeface="Arial" panose="020B0604020202020204" pitchFamily="34" charset="0"/>
            </a:endParaRPr>
          </a:p>
        </p:txBody>
      </p:sp>
    </p:spTree>
    <p:extLst>
      <p:ext uri="{BB962C8B-B14F-4D97-AF65-F5344CB8AC3E}">
        <p14:creationId xmlns:p14="http://schemas.microsoft.com/office/powerpoint/2010/main" val="386070747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olleagues working together on project Free Vector"/>
          <p:cNvPicPr>
            <a:picLocks noChangeAspect="1" noChangeArrowheads="1"/>
          </p:cNvPicPr>
          <p:nvPr/>
        </p:nvPicPr>
        <p:blipFill rotWithShape="1">
          <a:blip r:embed="rId2">
            <a:extLst>
              <a:ext uri="{28A0092B-C50C-407E-A947-70E740481C1C}">
                <a14:useLocalDpi xmlns:a14="http://schemas.microsoft.com/office/drawing/2010/main" val="0"/>
              </a:ext>
            </a:extLst>
          </a:blip>
          <a:srcRect l="6782" t="13035" r="6273" b="13448"/>
          <a:stretch/>
        </p:blipFill>
        <p:spPr bwMode="auto">
          <a:xfrm>
            <a:off x="9410306" y="4977442"/>
            <a:ext cx="2778821" cy="1467603"/>
          </a:xfrm>
          <a:prstGeom prst="rect">
            <a:avLst/>
          </a:prstGeom>
          <a:noFill/>
          <a:extLst>
            <a:ext uri="{909E8E84-426E-40DD-AFC4-6F175D3DCCD1}">
              <a14:hiddenFill xmlns:a14="http://schemas.microsoft.com/office/drawing/2010/main">
                <a:solidFill>
                  <a:srgbClr val="FFFFFF"/>
                </a:solidFill>
              </a14:hiddenFill>
            </a:ext>
          </a:extLst>
        </p:spPr>
      </p:pic>
      <p:sp>
        <p:nvSpPr>
          <p:cNvPr id="6" name="Espace réservé du texte 5"/>
          <p:cNvSpPr>
            <a:spLocks noGrp="1"/>
          </p:cNvSpPr>
          <p:nvPr>
            <p:ph type="body" sz="quarter" idx="12"/>
          </p:nvPr>
        </p:nvSpPr>
        <p:spPr/>
        <p:txBody>
          <a:bodyPr/>
          <a:lstStyle/>
          <a:p>
            <a:r>
              <a:rPr lang="fr-FR" dirty="0" smtClean="0"/>
              <a:t>Zoom sur l’agence Experts Direct </a:t>
            </a:r>
            <a:endParaRPr lang="fr-FR" dirty="0"/>
          </a:p>
        </p:txBody>
      </p:sp>
      <p:sp>
        <p:nvSpPr>
          <p:cNvPr id="10" name="Espace réservé du contenu 8"/>
          <p:cNvSpPr txBox="1">
            <a:spLocks/>
          </p:cNvSpPr>
          <p:nvPr/>
        </p:nvSpPr>
        <p:spPr>
          <a:xfrm>
            <a:off x="471038" y="1245586"/>
            <a:ext cx="11621366" cy="2950418"/>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b="1" kern="0" dirty="0" smtClean="0">
                <a:solidFill>
                  <a:srgbClr val="C00000"/>
                </a:solidFill>
                <a:cs typeface="Arial" panose="020B0604020202020204" pitchFamily="34" charset="0"/>
              </a:rPr>
              <a:t>Quelle est son organisation ? </a:t>
            </a:r>
          </a:p>
          <a:p>
            <a:pPr lvl="1"/>
            <a:r>
              <a:rPr lang="fr-FR" b="1" kern="0" dirty="0" smtClean="0">
                <a:solidFill>
                  <a:srgbClr val="C00000"/>
                </a:solidFill>
                <a:cs typeface="Arial" panose="020B0604020202020204" pitchFamily="34" charset="0"/>
              </a:rPr>
              <a:t>Les clients détenteurs d’OCF et ciblés éligibles OCF (détection avérée) sont domiciliés à Experts Direct </a:t>
            </a:r>
            <a:r>
              <a:rPr lang="fr-FR" kern="0" dirty="0" smtClean="0">
                <a:solidFill>
                  <a:schemeClr val="tx1"/>
                </a:solidFill>
                <a:cs typeface="Arial" panose="020B0604020202020204" pitchFamily="34" charset="0"/>
              </a:rPr>
              <a:t>(</a:t>
            </a:r>
            <a:r>
              <a:rPr lang="fr-FR" kern="0" dirty="0" smtClean="0">
                <a:cs typeface="Arial" panose="020B0604020202020204" pitchFamily="34" charset="0"/>
              </a:rPr>
              <a:t>transmis par vagues régulières). </a:t>
            </a:r>
          </a:p>
          <a:p>
            <a:pPr marL="927000" lvl="2" indent="0">
              <a:buNone/>
            </a:pPr>
            <a:r>
              <a:rPr lang="fr-FR" b="1" kern="0" dirty="0" smtClean="0">
                <a:solidFill>
                  <a:schemeClr val="tx1"/>
                </a:solidFill>
                <a:cs typeface="Arial" panose="020B0604020202020204" pitchFamily="34" charset="0"/>
              </a:rPr>
              <a:t>Les potentiels surendettement, les surendettés avérés et les SBB restent domiciliés en agence de proximité.</a:t>
            </a:r>
          </a:p>
          <a:p>
            <a:pPr lvl="1"/>
            <a:r>
              <a:rPr lang="fr-FR" kern="0" dirty="0" smtClean="0">
                <a:cs typeface="Arial" panose="020B0604020202020204" pitchFamily="34" charset="0"/>
              </a:rPr>
              <a:t>Les opérations courantes continuent à être pratiquées en agence de proximité du client (émission de chèque de banque, dépôts, retraits, opérations avec présence obligatoire,…)</a:t>
            </a:r>
          </a:p>
          <a:p>
            <a:pPr lvl="1"/>
            <a:r>
              <a:rPr lang="fr-FR" kern="0" dirty="0" smtClean="0">
                <a:cs typeface="Arial" panose="020B0604020202020204" pitchFamily="34" charset="0"/>
              </a:rPr>
              <a:t>L’agence </a:t>
            </a:r>
            <a:r>
              <a:rPr lang="fr-FR" kern="0" dirty="0" smtClean="0">
                <a:solidFill>
                  <a:schemeClr val="tx1"/>
                </a:solidFill>
                <a:cs typeface="Arial" panose="020B0604020202020204" pitchFamily="34" charset="0"/>
              </a:rPr>
              <a:t>Experts Direct fonctionne </a:t>
            </a:r>
            <a:r>
              <a:rPr lang="fr-FR" kern="0" dirty="0" smtClean="0">
                <a:cs typeface="Arial" panose="020B0604020202020204" pitchFamily="34" charset="0"/>
              </a:rPr>
              <a:t>avec un seul </a:t>
            </a:r>
            <a:r>
              <a:rPr lang="fr-FR" b="1" kern="0" dirty="0" smtClean="0">
                <a:cs typeface="Arial" panose="020B0604020202020204" pitchFamily="34" charset="0"/>
              </a:rPr>
              <a:t>portefeuille commun</a:t>
            </a:r>
            <a:r>
              <a:rPr lang="fr-FR" kern="0" dirty="0" smtClean="0">
                <a:cs typeface="Arial" panose="020B0604020202020204" pitchFamily="34" charset="0"/>
              </a:rPr>
              <a:t>.</a:t>
            </a:r>
          </a:p>
          <a:p>
            <a:r>
              <a:rPr lang="fr-FR" b="1" kern="0" dirty="0" smtClean="0">
                <a:solidFill>
                  <a:srgbClr val="C00000"/>
                </a:solidFill>
                <a:cs typeface="Arial" panose="020B0604020202020204" pitchFamily="34" charset="0"/>
              </a:rPr>
              <a:t>Quel est son rôle ?</a:t>
            </a:r>
          </a:p>
          <a:p>
            <a:pPr lvl="1"/>
            <a:r>
              <a:rPr lang="fr-FR" b="1" kern="0" dirty="0" smtClean="0">
                <a:cs typeface="Arial" panose="020B0604020202020204" pitchFamily="34" charset="0"/>
              </a:rPr>
              <a:t>Gérer</a:t>
            </a:r>
            <a:r>
              <a:rPr lang="fr-FR" kern="0" dirty="0" smtClean="0">
                <a:cs typeface="Arial" panose="020B0604020202020204" pitchFamily="34" charset="0"/>
              </a:rPr>
              <a:t> les clients qui y sont domiciliés en </a:t>
            </a:r>
            <a:r>
              <a:rPr lang="fr-FR" b="1" kern="0" dirty="0" smtClean="0">
                <a:solidFill>
                  <a:srgbClr val="C00000"/>
                </a:solidFill>
                <a:cs typeface="Arial" panose="020B0604020202020204" pitchFamily="34" charset="0"/>
              </a:rPr>
              <a:t>relation à distance </a:t>
            </a:r>
            <a:r>
              <a:rPr lang="fr-FR" kern="0" dirty="0" smtClean="0">
                <a:cs typeface="Arial" panose="020B0604020202020204" pitchFamily="34" charset="0"/>
              </a:rPr>
              <a:t>et les</a:t>
            </a:r>
            <a:r>
              <a:rPr lang="fr-FR" kern="0" dirty="0" smtClean="0">
                <a:solidFill>
                  <a:srgbClr val="C00000"/>
                </a:solidFill>
                <a:cs typeface="Arial" panose="020B0604020202020204" pitchFamily="34" charset="0"/>
              </a:rPr>
              <a:t> </a:t>
            </a:r>
            <a:r>
              <a:rPr lang="fr-FR" b="1" kern="0" dirty="0" smtClean="0">
                <a:solidFill>
                  <a:srgbClr val="C00000"/>
                </a:solidFill>
                <a:cs typeface="Arial" panose="020B0604020202020204" pitchFamily="34" charset="0"/>
              </a:rPr>
              <a:t>risques</a:t>
            </a:r>
            <a:r>
              <a:rPr lang="fr-FR" kern="0" dirty="0" smtClean="0">
                <a:solidFill>
                  <a:srgbClr val="C00000"/>
                </a:solidFill>
                <a:cs typeface="Arial" panose="020B0604020202020204" pitchFamily="34" charset="0"/>
              </a:rPr>
              <a:t> </a:t>
            </a:r>
            <a:r>
              <a:rPr lang="fr-FR" kern="0" dirty="0" smtClean="0">
                <a:cs typeface="Arial" panose="020B0604020202020204" pitchFamily="34" charset="0"/>
              </a:rPr>
              <a:t>associés (MAD, RPM</a:t>
            </a:r>
            <a:r>
              <a:rPr lang="fr-FR" kern="0" dirty="0" smtClean="0">
                <a:solidFill>
                  <a:schemeClr val="tx1"/>
                </a:solidFill>
                <a:cs typeface="Arial" panose="020B0604020202020204" pitchFamily="34" charset="0"/>
              </a:rPr>
              <a:t>, VIGICLIENT </a:t>
            </a:r>
            <a:r>
              <a:rPr lang="fr-FR" kern="0" dirty="0" smtClean="0">
                <a:cs typeface="Arial" panose="020B0604020202020204" pitchFamily="34" charset="0"/>
              </a:rPr>
              <a:t>…)</a:t>
            </a:r>
          </a:p>
          <a:p>
            <a:pPr lvl="1"/>
            <a:r>
              <a:rPr lang="fr-FR" b="1" kern="0" dirty="0" smtClean="0">
                <a:cs typeface="Arial" panose="020B0604020202020204" pitchFamily="34" charset="0"/>
              </a:rPr>
              <a:t>Contacter les clients ciblés </a:t>
            </a:r>
            <a:r>
              <a:rPr lang="fr-FR" b="1" kern="0" dirty="0" smtClean="0">
                <a:solidFill>
                  <a:schemeClr val="tx1"/>
                </a:solidFill>
                <a:cs typeface="Arial" panose="020B0604020202020204" pitchFamily="34" charset="0"/>
              </a:rPr>
              <a:t>éligibles OCF </a:t>
            </a:r>
            <a:r>
              <a:rPr lang="fr-FR" kern="0" dirty="0" smtClean="0">
                <a:solidFill>
                  <a:schemeClr val="tx1"/>
                </a:solidFill>
                <a:cs typeface="Arial" panose="020B0604020202020204" pitchFamily="34" charset="0"/>
              </a:rPr>
              <a:t>pour </a:t>
            </a:r>
            <a:r>
              <a:rPr lang="fr-FR" kern="0" dirty="0" smtClean="0">
                <a:cs typeface="Arial" panose="020B0604020202020204" pitchFamily="34" charset="0"/>
              </a:rPr>
              <a:t>leur proposer un accompagnement sur mesure dont l’OCF avec ou sans DND.</a:t>
            </a:r>
          </a:p>
          <a:p>
            <a:pPr lvl="1"/>
            <a:r>
              <a:rPr lang="fr-FR" b="1" kern="0" dirty="0" smtClean="0">
                <a:cs typeface="Arial" panose="020B0604020202020204" pitchFamily="34" charset="0"/>
              </a:rPr>
              <a:t>Organiser les RDV à distance </a:t>
            </a:r>
            <a:r>
              <a:rPr lang="fr-FR" kern="0" dirty="0" smtClean="0">
                <a:solidFill>
                  <a:schemeClr val="tx1"/>
                </a:solidFill>
                <a:cs typeface="Arial" panose="020B0604020202020204" pitchFamily="34" charset="0"/>
              </a:rPr>
              <a:t>avec les clients ciblés </a:t>
            </a:r>
            <a:r>
              <a:rPr lang="fr-FR" b="1" kern="0" dirty="0" smtClean="0">
                <a:solidFill>
                  <a:schemeClr val="tx1"/>
                </a:solidFill>
                <a:cs typeface="Arial" panose="020B0604020202020204" pitchFamily="34" charset="0"/>
              </a:rPr>
              <a:t>«</a:t>
            </a:r>
            <a:r>
              <a:rPr lang="fr-FR" kern="0" dirty="0" smtClean="0">
                <a:solidFill>
                  <a:schemeClr val="tx1"/>
                </a:solidFill>
                <a:cs typeface="Arial" panose="020B0604020202020204" pitchFamily="34" charset="0"/>
              </a:rPr>
              <a:t> </a:t>
            </a:r>
            <a:r>
              <a:rPr lang="fr-FR" b="1" kern="0" dirty="0" smtClean="0">
                <a:solidFill>
                  <a:schemeClr val="tx1"/>
                </a:solidFill>
                <a:cs typeface="Arial" panose="020B0604020202020204" pitchFamily="34" charset="0"/>
              </a:rPr>
              <a:t>potentiellement surendettés »</a:t>
            </a:r>
            <a:r>
              <a:rPr lang="fr-FR" kern="0" dirty="0" smtClean="0">
                <a:solidFill>
                  <a:schemeClr val="tx1"/>
                </a:solidFill>
                <a:cs typeface="Arial" panose="020B0604020202020204" pitchFamily="34" charset="0"/>
              </a:rPr>
              <a:t> </a:t>
            </a:r>
            <a:r>
              <a:rPr lang="fr-FR" kern="0" dirty="0" smtClean="0">
                <a:cs typeface="Arial" panose="020B0604020202020204" pitchFamily="34" charset="0"/>
              </a:rPr>
              <a:t>pour réétudier leur situation financière </a:t>
            </a:r>
            <a:r>
              <a:rPr lang="fr-FR" kern="0" dirty="0" smtClean="0">
                <a:solidFill>
                  <a:schemeClr val="tx1"/>
                </a:solidFill>
                <a:cs typeface="Arial" panose="020B0604020202020204" pitchFamily="34" charset="0"/>
              </a:rPr>
              <a:t>(ces clients issus de la détection précoce restent domiciliés en agence de proximité tant qu’ils n’ont pas souscrit l’OCF).</a:t>
            </a:r>
          </a:p>
        </p:txBody>
      </p:sp>
      <p:pic>
        <p:nvPicPr>
          <p:cNvPr id="9" name="Image 8"/>
          <p:cNvPicPr>
            <a:picLocks noChangeAspect="1"/>
          </p:cNvPicPr>
          <p:nvPr/>
        </p:nvPicPr>
        <p:blipFill>
          <a:blip r:embed="rId3"/>
          <a:stretch>
            <a:fillRect/>
          </a:stretch>
        </p:blipFill>
        <p:spPr>
          <a:xfrm>
            <a:off x="4378519" y="134935"/>
            <a:ext cx="7297544" cy="329213"/>
          </a:xfrm>
          <a:prstGeom prst="rect">
            <a:avLst/>
          </a:prstGeom>
        </p:spPr>
      </p:pic>
      <p:sp>
        <p:nvSpPr>
          <p:cNvPr id="7" name="Espace réservé du contenu 8"/>
          <p:cNvSpPr txBox="1">
            <a:spLocks/>
          </p:cNvSpPr>
          <p:nvPr/>
        </p:nvSpPr>
        <p:spPr>
          <a:xfrm>
            <a:off x="540049" y="4546123"/>
            <a:ext cx="9026645" cy="2105957"/>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b="1" kern="0" dirty="0" smtClean="0">
                <a:solidFill>
                  <a:srgbClr val="C00000"/>
                </a:solidFill>
                <a:cs typeface="Arial" panose="020B0604020202020204" pitchFamily="34" charset="0"/>
              </a:rPr>
              <a:t>A quel moment, et comment un client peut retourner dans son agence de proximité ?</a:t>
            </a:r>
          </a:p>
          <a:p>
            <a:pPr lvl="1"/>
            <a:r>
              <a:rPr lang="fr-FR" kern="0" dirty="0" smtClean="0">
                <a:cs typeface="Arial" panose="020B0604020202020204" pitchFamily="34" charset="0"/>
              </a:rPr>
              <a:t>Dès lors qu’un client retrouve une situation saine et que l’accompagnement d’Experts Direct ne semble plus utile, il est possible d’envisager à nouveau une gestion</a:t>
            </a:r>
            <a:r>
              <a:rPr lang="fr-FR" b="1" kern="0" dirty="0" smtClean="0">
                <a:cs typeface="Arial" panose="020B0604020202020204" pitchFamily="34" charset="0"/>
              </a:rPr>
              <a:t> </a:t>
            </a:r>
            <a:r>
              <a:rPr lang="fr-FR" kern="0" dirty="0" smtClean="0">
                <a:cs typeface="Arial" panose="020B0604020202020204" pitchFamily="34" charset="0"/>
              </a:rPr>
              <a:t>au sein de l’agence de proximité.</a:t>
            </a:r>
          </a:p>
          <a:p>
            <a:pPr lvl="1">
              <a:buFont typeface="Wingdings" panose="05000000000000000000" pitchFamily="2" charset="2"/>
              <a:buChar char="Ä"/>
            </a:pPr>
            <a:r>
              <a:rPr lang="fr-FR" b="1" dirty="0">
                <a:solidFill>
                  <a:srgbClr val="C00000"/>
                </a:solidFill>
              </a:rPr>
              <a:t>3 conditions sont à </a:t>
            </a:r>
            <a:r>
              <a:rPr lang="fr-FR" b="1" dirty="0" smtClean="0">
                <a:solidFill>
                  <a:srgbClr val="C00000"/>
                </a:solidFill>
              </a:rPr>
              <a:t>respecter pour l’agence de proximité </a:t>
            </a:r>
            <a:r>
              <a:rPr lang="fr-FR" b="1" dirty="0">
                <a:solidFill>
                  <a:srgbClr val="C00000"/>
                </a:solidFill>
              </a:rPr>
              <a:t>:  </a:t>
            </a:r>
            <a:r>
              <a:rPr lang="fr-FR" kern="0" dirty="0" smtClean="0">
                <a:cs typeface="Arial" panose="020B0604020202020204" pitchFamily="34" charset="0"/>
              </a:rPr>
              <a:t>	</a:t>
            </a:r>
          </a:p>
          <a:p>
            <a:pPr lvl="2"/>
            <a:r>
              <a:rPr lang="fr-FR" b="1" kern="0" dirty="0" smtClean="0">
                <a:cs typeface="Arial" panose="020B0604020202020204" pitchFamily="34" charset="0"/>
              </a:rPr>
              <a:t>Procéder à l’entretien client avec mise </a:t>
            </a:r>
            <a:r>
              <a:rPr lang="fr-FR" b="1" kern="0" dirty="0">
                <a:cs typeface="Arial" panose="020B0604020202020204" pitchFamily="34" charset="0"/>
              </a:rPr>
              <a:t>à jour des données et </a:t>
            </a:r>
            <a:r>
              <a:rPr lang="fr-FR" b="1" kern="0" dirty="0" smtClean="0">
                <a:cs typeface="Arial" panose="020B0604020202020204" pitchFamily="34" charset="0"/>
              </a:rPr>
              <a:t>justificatifs à jour apportés au </a:t>
            </a:r>
            <a:r>
              <a:rPr lang="fr-FR" b="1" kern="0" dirty="0">
                <a:cs typeface="Arial" panose="020B0604020202020204" pitchFamily="34" charset="0"/>
              </a:rPr>
              <a:t>DRC </a:t>
            </a:r>
            <a:r>
              <a:rPr lang="fr-FR" b="1" kern="0" dirty="0" smtClean="0">
                <a:cs typeface="Arial" panose="020B0604020202020204" pitchFamily="34" charset="0"/>
              </a:rPr>
              <a:t>- </a:t>
            </a:r>
            <a:r>
              <a:rPr lang="fr-FR" b="1" kern="0" dirty="0">
                <a:cs typeface="Arial" panose="020B0604020202020204" pitchFamily="34" charset="0"/>
              </a:rPr>
              <a:t>TOP </a:t>
            </a:r>
            <a:r>
              <a:rPr lang="fr-FR" b="1" kern="0" dirty="0" smtClean="0">
                <a:cs typeface="Arial" panose="020B0604020202020204" pitchFamily="34" charset="0"/>
              </a:rPr>
              <a:t>CC</a:t>
            </a:r>
            <a:endParaRPr lang="fr-FR" b="1" kern="0" dirty="0">
              <a:solidFill>
                <a:srgbClr val="92D050"/>
              </a:solidFill>
              <a:cs typeface="Arial" panose="020B0604020202020204" pitchFamily="34" charset="0"/>
            </a:endParaRPr>
          </a:p>
          <a:p>
            <a:pPr lvl="2"/>
            <a:r>
              <a:rPr lang="fr-FR" kern="0" dirty="0">
                <a:cs typeface="Arial" panose="020B0604020202020204" pitchFamily="34" charset="0"/>
              </a:rPr>
              <a:t>Si le client détient une OCF, lui faire signer la </a:t>
            </a:r>
            <a:r>
              <a:rPr lang="fr-FR" b="1" kern="0" dirty="0">
                <a:cs typeface="Arial" panose="020B0604020202020204" pitchFamily="34" charset="0"/>
              </a:rPr>
              <a:t>renonciation </a:t>
            </a:r>
            <a:r>
              <a:rPr lang="fr-FR" b="1" kern="0" dirty="0">
                <a:solidFill>
                  <a:schemeClr val="tx1"/>
                </a:solidFill>
                <a:cs typeface="Arial" panose="020B0604020202020204" pitchFamily="34" charset="0"/>
              </a:rPr>
              <a:t>à l’OCF </a:t>
            </a:r>
            <a:r>
              <a:rPr lang="fr-FR" kern="0" dirty="0">
                <a:cs typeface="Arial" panose="020B0604020202020204" pitchFamily="34" charset="0"/>
              </a:rPr>
              <a:t>(en amont du transfert)</a:t>
            </a:r>
            <a:endParaRPr lang="fr-FR" dirty="0">
              <a:solidFill>
                <a:srgbClr val="92D050"/>
              </a:solidFill>
            </a:endParaRPr>
          </a:p>
          <a:p>
            <a:pPr lvl="2"/>
            <a:r>
              <a:rPr lang="fr-FR" b="1" kern="0" dirty="0" smtClean="0">
                <a:solidFill>
                  <a:srgbClr val="C00000"/>
                </a:solidFill>
                <a:cs typeface="Arial" panose="020B0604020202020204" pitchFamily="34" charset="0"/>
              </a:rPr>
              <a:t>Obtenir l’accord</a:t>
            </a:r>
            <a:r>
              <a:rPr lang="fr-FR" kern="0" dirty="0" smtClean="0">
                <a:solidFill>
                  <a:srgbClr val="C00000"/>
                </a:solidFill>
                <a:cs typeface="Arial" panose="020B0604020202020204" pitchFamily="34" charset="0"/>
              </a:rPr>
              <a:t> d’Experts Direct (</a:t>
            </a:r>
            <a:r>
              <a:rPr lang="fr-FR" b="1" kern="0" dirty="0" smtClean="0">
                <a:solidFill>
                  <a:srgbClr val="C00000"/>
                </a:solidFill>
                <a:cs typeface="Arial" panose="020B0604020202020204" pitchFamily="34" charset="0"/>
              </a:rPr>
              <a:t>obligatoire) : </a:t>
            </a:r>
            <a:r>
              <a:rPr lang="fr-FR" i="1" kern="0" dirty="0" smtClean="0">
                <a:solidFill>
                  <a:schemeClr val="tx1"/>
                </a:solidFill>
                <a:cs typeface="Arial" panose="020B0604020202020204" pitchFamily="34" charset="0"/>
              </a:rPr>
              <a:t>Le</a:t>
            </a:r>
            <a:r>
              <a:rPr lang="fr-FR" i="1" kern="0" dirty="0" smtClean="0">
                <a:solidFill>
                  <a:srgbClr val="92D050"/>
                </a:solidFill>
                <a:cs typeface="Arial" panose="020B0604020202020204" pitchFamily="34" charset="0"/>
              </a:rPr>
              <a:t> </a:t>
            </a:r>
            <a:r>
              <a:rPr lang="fr-FR" i="1" kern="0" dirty="0" smtClean="0">
                <a:cs typeface="Arial" panose="020B0604020202020204" pitchFamily="34" charset="0"/>
              </a:rPr>
              <a:t>transfert est traité(e) directement </a:t>
            </a:r>
            <a:r>
              <a:rPr lang="fr-FR" i="1" kern="0" dirty="0">
                <a:cs typeface="Arial" panose="020B0604020202020204" pitchFamily="34" charset="0"/>
              </a:rPr>
              <a:t>par Experts Direct</a:t>
            </a:r>
          </a:p>
          <a:p>
            <a:pPr marL="927000" lvl="2" indent="0">
              <a:buNone/>
            </a:pPr>
            <a:endParaRPr lang="fr-FR" sz="1200" i="1" kern="0" dirty="0" smtClean="0">
              <a:cs typeface="Arial" panose="020B0604020202020204" pitchFamily="34" charset="0"/>
            </a:endParaRPr>
          </a:p>
        </p:txBody>
      </p:sp>
    </p:spTree>
    <p:extLst>
      <p:ext uri="{BB962C8B-B14F-4D97-AF65-F5344CB8AC3E}">
        <p14:creationId xmlns:p14="http://schemas.microsoft.com/office/powerpoint/2010/main" val="349141984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sz="quarter" idx="12"/>
          </p:nvPr>
        </p:nvSpPr>
        <p:spPr/>
        <p:txBody>
          <a:bodyPr/>
          <a:lstStyle/>
          <a:p>
            <a:r>
              <a:rPr lang="fr-FR" dirty="0" smtClean="0"/>
              <a:t>Zoom sur l’agence Experts Direct </a:t>
            </a:r>
            <a:endParaRPr lang="fr-FR" dirty="0"/>
          </a:p>
        </p:txBody>
      </p:sp>
      <p:pic>
        <p:nvPicPr>
          <p:cNvPr id="4" name="Image 3"/>
          <p:cNvPicPr>
            <a:picLocks noChangeAspect="1"/>
          </p:cNvPicPr>
          <p:nvPr/>
        </p:nvPicPr>
        <p:blipFill>
          <a:blip r:embed="rId2"/>
          <a:stretch>
            <a:fillRect/>
          </a:stretch>
        </p:blipFill>
        <p:spPr>
          <a:xfrm>
            <a:off x="5549901" y="968277"/>
            <a:ext cx="6261768" cy="5366284"/>
          </a:xfrm>
          <a:prstGeom prst="rect">
            <a:avLst/>
          </a:prstGeom>
        </p:spPr>
      </p:pic>
      <p:sp>
        <p:nvSpPr>
          <p:cNvPr id="11" name="Espace réservé du contenu 8"/>
          <p:cNvSpPr txBox="1">
            <a:spLocks/>
          </p:cNvSpPr>
          <p:nvPr/>
        </p:nvSpPr>
        <p:spPr>
          <a:xfrm>
            <a:off x="484904" y="1248291"/>
            <a:ext cx="4555660" cy="1227380"/>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b="1" kern="0" dirty="0" smtClean="0">
                <a:solidFill>
                  <a:srgbClr val="C00000"/>
                </a:solidFill>
                <a:cs typeface="Arial" panose="020B0604020202020204" pitchFamily="34" charset="0"/>
              </a:rPr>
              <a:t>Qui compose l’agence Experts Direct ?</a:t>
            </a:r>
          </a:p>
          <a:p>
            <a:pPr marL="0" indent="0" algn="ctr">
              <a:buNone/>
            </a:pPr>
            <a:endParaRPr lang="fr-FR" dirty="0"/>
          </a:p>
        </p:txBody>
      </p:sp>
      <p:pic>
        <p:nvPicPr>
          <p:cNvPr id="9" name="Image 8"/>
          <p:cNvPicPr>
            <a:picLocks noChangeAspect="1"/>
          </p:cNvPicPr>
          <p:nvPr/>
        </p:nvPicPr>
        <p:blipFill>
          <a:blip r:embed="rId3"/>
          <a:stretch>
            <a:fillRect/>
          </a:stretch>
        </p:blipFill>
        <p:spPr>
          <a:xfrm>
            <a:off x="4378519" y="134935"/>
            <a:ext cx="7297544" cy="329213"/>
          </a:xfrm>
          <a:prstGeom prst="rect">
            <a:avLst/>
          </a:prstGeom>
        </p:spPr>
      </p:pic>
      <p:sp>
        <p:nvSpPr>
          <p:cNvPr id="17" name="Espace réservé du contenu 8"/>
          <p:cNvSpPr txBox="1">
            <a:spLocks/>
          </p:cNvSpPr>
          <p:nvPr/>
        </p:nvSpPr>
        <p:spPr>
          <a:xfrm>
            <a:off x="695325" y="2368494"/>
            <a:ext cx="4854576" cy="2781720"/>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b="1" kern="0" dirty="0" smtClean="0">
                <a:solidFill>
                  <a:srgbClr val="C00000"/>
                </a:solidFill>
                <a:cs typeface="Arial" panose="020B0604020202020204" pitchFamily="34" charset="0"/>
              </a:rPr>
              <a:t>Comment contacter Experts Direct ?</a:t>
            </a:r>
          </a:p>
          <a:p>
            <a:endParaRPr lang="fr-FR" b="1" kern="0" dirty="0">
              <a:solidFill>
                <a:srgbClr val="C00000"/>
              </a:solidFill>
              <a:cs typeface="Arial" panose="020B0604020202020204" pitchFamily="34" charset="0"/>
            </a:endParaRPr>
          </a:p>
          <a:p>
            <a:pPr marL="0" indent="0">
              <a:buNone/>
            </a:pPr>
            <a:r>
              <a:rPr lang="fr-FR" sz="1400" b="1" kern="0" dirty="0">
                <a:cs typeface="Arial" panose="020B0604020202020204" pitchFamily="34" charset="0"/>
              </a:rPr>
              <a:t>Pour les collaborateurs :  </a:t>
            </a:r>
          </a:p>
          <a:p>
            <a:pPr marL="0" indent="0">
              <a:buNone/>
            </a:pPr>
            <a:r>
              <a:rPr lang="fr-FR" sz="1400" kern="0" dirty="0">
                <a:cs typeface="Arial" panose="020B0604020202020204" pitchFamily="34" charset="0"/>
              </a:rPr>
              <a:t>Par mail : </a:t>
            </a:r>
            <a:r>
              <a:rPr lang="fr-FR" sz="1400" dirty="0" smtClean="0">
                <a:solidFill>
                  <a:schemeClr val="tx1">
                    <a:lumMod val="65000"/>
                    <a:lumOff val="35000"/>
                  </a:schemeClr>
                </a:solidFill>
                <a:latin typeface="Arial" panose="020B0604020202020204" pitchFamily="34" charset="0"/>
                <a:cs typeface="Arial" panose="020B0604020202020204" pitchFamily="34" charset="0"/>
                <a:hlinkClick r:id="rId4"/>
              </a:rPr>
              <a:t>cegee-b-ag-experts-direct-ocf@cegee.caisse-epargne.fr</a:t>
            </a:r>
            <a:endParaRPr lang="fr-FR" sz="1400" dirty="0" smtClean="0">
              <a:solidFill>
                <a:schemeClr val="tx1">
                  <a:lumMod val="65000"/>
                  <a:lumOff val="35000"/>
                </a:schemeClr>
              </a:solidFill>
              <a:latin typeface="Arial" panose="020B0604020202020204" pitchFamily="34" charset="0"/>
              <a:cs typeface="Arial" panose="020B0604020202020204" pitchFamily="34" charset="0"/>
            </a:endParaRPr>
          </a:p>
          <a:p>
            <a:pPr marL="0" indent="0">
              <a:buNone/>
            </a:pPr>
            <a:endParaRPr lang="fr-FR" dirty="0">
              <a:solidFill>
                <a:schemeClr val="tx1">
                  <a:lumMod val="65000"/>
                  <a:lumOff val="35000"/>
                </a:schemeClr>
              </a:solidFill>
              <a:latin typeface="Arial" panose="020B0604020202020204" pitchFamily="34" charset="0"/>
              <a:cs typeface="Arial" panose="020B0604020202020204" pitchFamily="34" charset="0"/>
            </a:endParaRPr>
          </a:p>
          <a:p>
            <a:pPr marL="0" indent="0">
              <a:buNone/>
            </a:pPr>
            <a:r>
              <a:rPr lang="fr-FR" sz="1400" b="1" kern="0" dirty="0">
                <a:cs typeface="Arial" panose="020B0604020202020204" pitchFamily="34" charset="0"/>
              </a:rPr>
              <a:t>Pour les clients  :</a:t>
            </a:r>
          </a:p>
          <a:p>
            <a:pPr marL="0" lvl="1" indent="0">
              <a:buNone/>
              <a:defRPr/>
            </a:pPr>
            <a:r>
              <a:rPr lang="fr-FR" kern="0" dirty="0">
                <a:cs typeface="Arial" panose="020B0604020202020204" pitchFamily="34" charset="0"/>
              </a:rPr>
              <a:t>Par mail : </a:t>
            </a:r>
            <a:r>
              <a:rPr lang="fr-FR" dirty="0" smtClean="0">
                <a:solidFill>
                  <a:schemeClr val="tx1">
                    <a:lumMod val="65000"/>
                    <a:lumOff val="35000"/>
                  </a:schemeClr>
                </a:solidFill>
                <a:latin typeface="Arial" panose="020B0604020202020204" pitchFamily="34" charset="0"/>
                <a:cs typeface="Arial" panose="020B0604020202020204" pitchFamily="34" charset="0"/>
                <a:hlinkClick r:id="rId5"/>
              </a:rPr>
              <a:t>experts.direct@cegee.caisse-epargne.fr</a:t>
            </a:r>
            <a:endParaRPr lang="fr-FR" sz="1600" dirty="0" smtClean="0">
              <a:solidFill>
                <a:schemeClr val="tx1">
                  <a:lumMod val="65000"/>
                  <a:lumOff val="35000"/>
                </a:schemeClr>
              </a:solidFill>
              <a:latin typeface="Arial" panose="020B0604020202020204" pitchFamily="34" charset="0"/>
              <a:cs typeface="Arial" panose="020B0604020202020204" pitchFamily="34" charset="0"/>
            </a:endParaRPr>
          </a:p>
          <a:p>
            <a:pPr marL="0" lvl="1" indent="0" eaLnBrk="0" fontAlgn="base" hangingPunct="0">
              <a:spcBef>
                <a:spcPct val="0"/>
              </a:spcBef>
              <a:buClr>
                <a:sysClr val="window" lastClr="FFFFFF">
                  <a:lumMod val="50000"/>
                </a:sysClr>
              </a:buClr>
              <a:buNone/>
              <a:defRPr/>
            </a:pPr>
            <a:r>
              <a:rPr lang="fr-FR" kern="0" dirty="0">
                <a:cs typeface="Arial" panose="020B0604020202020204" pitchFamily="34" charset="0"/>
              </a:rPr>
              <a:t>Par téléphone : 09 69 32 06 64 </a:t>
            </a:r>
            <a:r>
              <a:rPr lang="fr-FR" sz="1000" kern="0" dirty="0">
                <a:cs typeface="Arial" panose="020B0604020202020204" pitchFamily="34" charset="0"/>
              </a:rPr>
              <a:t>(Numéro non surtaxé</a:t>
            </a:r>
            <a:r>
              <a:rPr lang="fr-FR" sz="1000" kern="0" dirty="0" smtClean="0">
                <a:cs typeface="Arial" panose="020B0604020202020204" pitchFamily="34" charset="0"/>
              </a:rPr>
              <a:t>)</a:t>
            </a:r>
          </a:p>
          <a:p>
            <a:pPr marL="0" lvl="1" indent="0" eaLnBrk="0" fontAlgn="base" hangingPunct="0">
              <a:spcBef>
                <a:spcPct val="0"/>
              </a:spcBef>
              <a:buClr>
                <a:sysClr val="window" lastClr="FFFFFF">
                  <a:lumMod val="50000"/>
                </a:sysClr>
              </a:buClr>
              <a:buNone/>
              <a:defRPr/>
            </a:pPr>
            <a:endParaRPr lang="fr-FR" sz="1000" kern="0" dirty="0">
              <a:cs typeface="Arial" panose="020B0604020202020204" pitchFamily="34" charset="0"/>
            </a:endParaRPr>
          </a:p>
          <a:p>
            <a:pPr marL="0" lvl="1" indent="0" eaLnBrk="0" fontAlgn="base" hangingPunct="0">
              <a:spcBef>
                <a:spcPct val="0"/>
              </a:spcBef>
              <a:buClr>
                <a:sysClr val="window" lastClr="FFFFFF">
                  <a:lumMod val="50000"/>
                </a:sysClr>
              </a:buClr>
              <a:buNone/>
              <a:defRPr/>
            </a:pPr>
            <a:endParaRPr lang="fr-FR" sz="1000" kern="0" dirty="0" smtClean="0">
              <a:cs typeface="Arial" panose="020B0604020202020204" pitchFamily="34" charset="0"/>
            </a:endParaRPr>
          </a:p>
        </p:txBody>
      </p:sp>
      <p:sp>
        <p:nvSpPr>
          <p:cNvPr id="5" name="Flèche à angle droit 4"/>
          <p:cNvSpPr/>
          <p:nvPr/>
        </p:nvSpPr>
        <p:spPr>
          <a:xfrm rot="5400000">
            <a:off x="3770779" y="605403"/>
            <a:ext cx="669477" cy="2685567"/>
          </a:xfrm>
          <a:prstGeom prst="bentUp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Rectangle 1"/>
          <p:cNvSpPr/>
          <p:nvPr/>
        </p:nvSpPr>
        <p:spPr>
          <a:xfrm>
            <a:off x="7341079" y="5403992"/>
            <a:ext cx="4132052" cy="523220"/>
          </a:xfrm>
          <a:prstGeom prst="rect">
            <a:avLst/>
          </a:prstGeom>
        </p:spPr>
        <p:txBody>
          <a:bodyPr wrap="square">
            <a:spAutoFit/>
          </a:bodyPr>
          <a:lstStyle/>
          <a:p>
            <a:pPr algn="ctr"/>
            <a:r>
              <a:rPr lang="fr-FR" sz="1400" b="1" kern="0" dirty="0" smtClean="0">
                <a:solidFill>
                  <a:srgbClr val="C00000"/>
                </a:solidFill>
                <a:cs typeface="Arial" panose="020B0604020202020204" pitchFamily="34" charset="0"/>
              </a:rPr>
              <a:t>Plus de détail sur Experts </a:t>
            </a:r>
            <a:r>
              <a:rPr lang="fr-FR" sz="1400" b="1" kern="0" dirty="0">
                <a:solidFill>
                  <a:srgbClr val="C00000"/>
                </a:solidFill>
                <a:cs typeface="Arial" panose="020B0604020202020204" pitchFamily="34" charset="0"/>
              </a:rPr>
              <a:t>Direct </a:t>
            </a:r>
            <a:r>
              <a:rPr lang="fr-FR" sz="1400" b="1" kern="0" dirty="0" smtClean="0">
                <a:solidFill>
                  <a:srgbClr val="C00000"/>
                </a:solidFill>
                <a:cs typeface="Arial" panose="020B0604020202020204" pitchFamily="34" charset="0"/>
              </a:rPr>
              <a:t>en consultant</a:t>
            </a:r>
          </a:p>
          <a:p>
            <a:pPr algn="ctr"/>
            <a:r>
              <a:rPr lang="fr-FR" sz="1400" b="1" kern="0" dirty="0" smtClean="0">
                <a:solidFill>
                  <a:srgbClr val="C00000"/>
                </a:solidFill>
                <a:cs typeface="Arial" panose="020B0604020202020204" pitchFamily="34" charset="0"/>
              </a:rPr>
              <a:t>la Rubrique des Commerciaux </a:t>
            </a:r>
            <a:r>
              <a:rPr lang="fr-FR" sz="1400" b="1" kern="0" dirty="0" smtClean="0">
                <a:solidFill>
                  <a:srgbClr val="C00000"/>
                </a:solidFill>
                <a:cs typeface="Arial" panose="020B0604020202020204" pitchFamily="34" charset="0"/>
                <a:hlinkClick r:id="rId6"/>
              </a:rPr>
              <a:t>ICI</a:t>
            </a:r>
            <a:endParaRPr lang="fr-FR" sz="1600" b="1" kern="0" dirty="0">
              <a:solidFill>
                <a:srgbClr val="C00000"/>
              </a:solidFill>
              <a:cs typeface="Arial" panose="020B0604020202020204" pitchFamily="34" charset="0"/>
            </a:endParaRPr>
          </a:p>
        </p:txBody>
      </p:sp>
      <p:pic>
        <p:nvPicPr>
          <p:cNvPr id="3" name="Image 2">
            <a:hlinkClick r:id="rId7"/>
          </p:cNvPr>
          <p:cNvPicPr>
            <a:picLocks noChangeAspect="1"/>
          </p:cNvPicPr>
          <p:nvPr/>
        </p:nvPicPr>
        <p:blipFill>
          <a:blip r:embed="rId8"/>
          <a:stretch>
            <a:fillRect/>
          </a:stretch>
        </p:blipFill>
        <p:spPr>
          <a:xfrm>
            <a:off x="1260124" y="5496957"/>
            <a:ext cx="1862489" cy="429805"/>
          </a:xfrm>
          <a:prstGeom prst="rect">
            <a:avLst/>
          </a:prstGeom>
        </p:spPr>
      </p:pic>
      <p:pic>
        <p:nvPicPr>
          <p:cNvPr id="7" name="Image 6"/>
          <p:cNvPicPr>
            <a:picLocks noChangeAspect="1"/>
          </p:cNvPicPr>
          <p:nvPr/>
        </p:nvPicPr>
        <p:blipFill>
          <a:blip r:embed="rId9"/>
          <a:stretch>
            <a:fillRect/>
          </a:stretch>
        </p:blipFill>
        <p:spPr>
          <a:xfrm>
            <a:off x="3258738" y="5498914"/>
            <a:ext cx="1952625" cy="333375"/>
          </a:xfrm>
          <a:prstGeom prst="rect">
            <a:avLst/>
          </a:prstGeom>
        </p:spPr>
      </p:pic>
      <p:sp>
        <p:nvSpPr>
          <p:cNvPr id="12" name="Espace réservé du contenu 8"/>
          <p:cNvSpPr txBox="1">
            <a:spLocks/>
          </p:cNvSpPr>
          <p:nvPr/>
        </p:nvSpPr>
        <p:spPr>
          <a:xfrm>
            <a:off x="695325" y="5150214"/>
            <a:ext cx="4555660" cy="346743"/>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b="1" kern="0" dirty="0" smtClean="0">
                <a:solidFill>
                  <a:srgbClr val="C00000"/>
                </a:solidFill>
                <a:cs typeface="Arial" panose="020B0604020202020204" pitchFamily="34" charset="0"/>
              </a:rPr>
              <a:t>A tout moment, </a:t>
            </a:r>
            <a:r>
              <a:rPr lang="fr-FR" kern="0" dirty="0" smtClean="0">
                <a:solidFill>
                  <a:srgbClr val="C00000"/>
                </a:solidFill>
                <a:cs typeface="Arial" panose="020B0604020202020204" pitchFamily="34" charset="0"/>
              </a:rPr>
              <a:t>mot clé « OCF » :</a:t>
            </a:r>
          </a:p>
          <a:p>
            <a:pPr marL="0" indent="0" algn="ctr">
              <a:buNone/>
            </a:pPr>
            <a:endParaRPr lang="fr-FR" dirty="0"/>
          </a:p>
        </p:txBody>
      </p:sp>
    </p:spTree>
    <p:extLst>
      <p:ext uri="{BB962C8B-B14F-4D97-AF65-F5344CB8AC3E}">
        <p14:creationId xmlns:p14="http://schemas.microsoft.com/office/powerpoint/2010/main" val="73617590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2"/>
          </p:nvPr>
        </p:nvSpPr>
        <p:spPr/>
        <p:txBody>
          <a:bodyPr/>
          <a:lstStyle/>
          <a:p>
            <a:r>
              <a:rPr lang="fr-FR" dirty="0" smtClean="0"/>
              <a:t>SYNTHESE DES DISPOSITIFS</a:t>
            </a:r>
            <a:endParaRPr lang="fr-FR" dirty="0"/>
          </a:p>
        </p:txBody>
      </p:sp>
      <p:pic>
        <p:nvPicPr>
          <p:cNvPr id="7" name="Image 6" descr="Capture d’écra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5325" y="1322169"/>
            <a:ext cx="6642340" cy="5087257"/>
          </a:xfrm>
          <a:prstGeom prst="rect">
            <a:avLst/>
          </a:prstGeom>
        </p:spPr>
      </p:pic>
      <p:pic>
        <p:nvPicPr>
          <p:cNvPr id="6" name="Image 5"/>
          <p:cNvPicPr>
            <a:picLocks noChangeAspect="1"/>
          </p:cNvPicPr>
          <p:nvPr/>
        </p:nvPicPr>
        <p:blipFill>
          <a:blip r:embed="rId3"/>
          <a:stretch>
            <a:fillRect/>
          </a:stretch>
        </p:blipFill>
        <p:spPr>
          <a:xfrm>
            <a:off x="4378519" y="134935"/>
            <a:ext cx="7297544" cy="329213"/>
          </a:xfrm>
          <a:prstGeom prst="rect">
            <a:avLst/>
          </a:prstGeom>
        </p:spPr>
      </p:pic>
    </p:spTree>
    <p:extLst>
      <p:ext uri="{BB962C8B-B14F-4D97-AF65-F5344CB8AC3E}">
        <p14:creationId xmlns:p14="http://schemas.microsoft.com/office/powerpoint/2010/main" val="7325654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3"/>
          </p:nvPr>
        </p:nvSpPr>
        <p:spPr/>
        <p:txBody>
          <a:bodyPr/>
          <a:lstStyle/>
          <a:p>
            <a:r>
              <a:rPr lang="fr-FR" dirty="0" smtClean="0"/>
              <a:t>Contexte</a:t>
            </a:r>
          </a:p>
          <a:p>
            <a:endParaRPr lang="fr-FR" dirty="0" smtClean="0"/>
          </a:p>
          <a:p>
            <a:r>
              <a:rPr lang="fr-FR" dirty="0">
                <a:latin typeface="Arial" panose="020B0604020202020204" pitchFamily="34" charset="0"/>
                <a:cs typeface="Arial" panose="020B0604020202020204" pitchFamily="34" charset="0"/>
              </a:rPr>
              <a:t>L’identification de la clientèle fragile </a:t>
            </a:r>
          </a:p>
          <a:p>
            <a:endParaRPr lang="fr-FR" dirty="0" smtClean="0">
              <a:latin typeface="Arial" panose="020B0604020202020204" pitchFamily="34" charset="0"/>
              <a:cs typeface="Arial" panose="020B0604020202020204" pitchFamily="34" charset="0"/>
            </a:endParaRPr>
          </a:p>
          <a:p>
            <a:r>
              <a:rPr lang="fr-FR" dirty="0" smtClean="0"/>
              <a:t>L’accompagnement </a:t>
            </a:r>
            <a:r>
              <a:rPr lang="fr-FR" dirty="0"/>
              <a:t>de la clientèle fragile en </a:t>
            </a:r>
            <a:r>
              <a:rPr lang="fr-FR" dirty="0" smtClean="0"/>
              <a:t>CEGEE</a:t>
            </a:r>
          </a:p>
          <a:p>
            <a:endParaRPr lang="fr-FR" b="1" dirty="0" smtClean="0"/>
          </a:p>
          <a:p>
            <a:r>
              <a:rPr lang="fr-FR" b="1" dirty="0" smtClean="0">
                <a:cs typeface="Arial" panose="020B0604020202020204" pitchFamily="34" charset="0"/>
              </a:rPr>
              <a:t>Ne pas confondre OCF et SBB</a:t>
            </a:r>
          </a:p>
          <a:p>
            <a:endParaRPr lang="fr-FR" b="1" dirty="0">
              <a:solidFill>
                <a:srgbClr val="92D050"/>
              </a:solidFill>
              <a:latin typeface="Arial" panose="020B0604020202020204" pitchFamily="34" charset="0"/>
              <a:cs typeface="Arial" panose="020B0604020202020204" pitchFamily="34" charset="0"/>
            </a:endParaRPr>
          </a:p>
          <a:p>
            <a:r>
              <a:rPr lang="fr-FR" dirty="0" smtClean="0">
                <a:latin typeface="Arial" panose="020B0604020202020204" pitchFamily="34" charset="0"/>
                <a:cs typeface="Arial" panose="020B0604020202020204" pitchFamily="34" charset="0"/>
              </a:rPr>
              <a:t>Quiz</a:t>
            </a:r>
            <a:endParaRPr lang="fr-FR" dirty="0"/>
          </a:p>
        </p:txBody>
      </p:sp>
    </p:spTree>
    <p:extLst>
      <p:ext uri="{BB962C8B-B14F-4D97-AF65-F5344CB8AC3E}">
        <p14:creationId xmlns:p14="http://schemas.microsoft.com/office/powerpoint/2010/main" val="71090789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sz="quarter" idx="12"/>
          </p:nvPr>
        </p:nvSpPr>
        <p:spPr/>
        <p:txBody>
          <a:bodyPr/>
          <a:lstStyle/>
          <a:p>
            <a:r>
              <a:rPr lang="fr-FR" dirty="0"/>
              <a:t>Rappel des particularités du Service Bancaire de Base (</a:t>
            </a:r>
            <a:r>
              <a:rPr lang="fr-FR" dirty="0" smtClean="0"/>
              <a:t>SBB)</a:t>
            </a:r>
          </a:p>
          <a:p>
            <a:r>
              <a:rPr lang="fr-FR" dirty="0" smtClean="0">
                <a:solidFill>
                  <a:srgbClr val="C00000"/>
                </a:solidFill>
              </a:rPr>
              <a:t>Attention SBB est différent d’OCF</a:t>
            </a:r>
            <a:endParaRPr lang="fr-FR" dirty="0">
              <a:solidFill>
                <a:srgbClr val="C00000"/>
              </a:solidFill>
            </a:endParaRPr>
          </a:p>
        </p:txBody>
      </p:sp>
      <p:sp>
        <p:nvSpPr>
          <p:cNvPr id="10" name="Espace réservé du contenu 8"/>
          <p:cNvSpPr txBox="1">
            <a:spLocks/>
          </p:cNvSpPr>
          <p:nvPr/>
        </p:nvSpPr>
        <p:spPr>
          <a:xfrm>
            <a:off x="695325" y="1388669"/>
            <a:ext cx="10980738" cy="4860000"/>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dirty="0"/>
          </a:p>
        </p:txBody>
      </p:sp>
      <p:sp>
        <p:nvSpPr>
          <p:cNvPr id="11" name="Espace réservé du contenu 8"/>
          <p:cNvSpPr txBox="1">
            <a:spLocks/>
          </p:cNvSpPr>
          <p:nvPr/>
        </p:nvSpPr>
        <p:spPr>
          <a:xfrm>
            <a:off x="695325" y="1184148"/>
            <a:ext cx="11341600" cy="3681150"/>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smtClean="0"/>
              <a:t>Le SBB est une offre bancaire réservée à tout particulier ou professionnel se présentant en agence, muni d’un courrier d’injonction délivré par la Banque de France. En l’absence de ce courrier l’ouverture </a:t>
            </a:r>
            <a:r>
              <a:rPr lang="fr-FR" dirty="0" smtClean="0">
                <a:solidFill>
                  <a:schemeClr val="tx1"/>
                </a:solidFill>
              </a:rPr>
              <a:t>de l’offre SBB est </a:t>
            </a:r>
            <a:r>
              <a:rPr lang="fr-FR" dirty="0" smtClean="0"/>
              <a:t>interdite. </a:t>
            </a:r>
          </a:p>
          <a:p>
            <a:endParaRPr lang="fr-FR" sz="800" b="1" dirty="0"/>
          </a:p>
          <a:p>
            <a:r>
              <a:rPr lang="fr-FR" dirty="0" smtClean="0"/>
              <a:t>Lorsque nous sommes sollicités pour une ouverture de SBB, nous sommes règlementairement obligés d’y répondre favorablement (sous réserve de la présentation des documents </a:t>
            </a:r>
            <a:r>
              <a:rPr lang="fr-FR" dirty="0" smtClean="0">
                <a:solidFill>
                  <a:schemeClr val="tx1"/>
                </a:solidFill>
              </a:rPr>
              <a:t>nécessaires à la constitution du DRC</a:t>
            </a:r>
            <a:r>
              <a:rPr lang="fr-FR" dirty="0" smtClean="0"/>
              <a:t>) </a:t>
            </a:r>
            <a:r>
              <a:rPr lang="fr-FR" dirty="0" smtClean="0">
                <a:solidFill>
                  <a:schemeClr val="tx1"/>
                </a:solidFill>
              </a:rPr>
              <a:t>et dans un délai de moins de 3 jours.</a:t>
            </a:r>
          </a:p>
          <a:p>
            <a:pPr marL="0" indent="0">
              <a:buNone/>
            </a:pPr>
            <a:endParaRPr lang="fr-FR" sz="800" dirty="0" smtClean="0"/>
          </a:p>
          <a:p>
            <a:r>
              <a:rPr lang="fr-FR" dirty="0" smtClean="0"/>
              <a:t>En CEGEE </a:t>
            </a:r>
            <a:r>
              <a:rPr lang="fr-FR" dirty="0" smtClean="0">
                <a:solidFill>
                  <a:schemeClr val="tx1"/>
                </a:solidFill>
              </a:rPr>
              <a:t>les ouvertures, les clôtures et montées en gamme </a:t>
            </a:r>
            <a:r>
              <a:rPr lang="fr-FR" dirty="0" smtClean="0"/>
              <a:t>SBB sont centralisées à la DSC au service des Prestations Réglementées via une prestation Myflow. Pour connaitre la marche à suivre, les consignes sont disponibles dans Cloé. Vous pouvez également retrouver les procédures SBB sous </a:t>
            </a:r>
            <a:r>
              <a:rPr lang="fr-FR" dirty="0" err="1" smtClean="0"/>
              <a:t>Mydocs</a:t>
            </a:r>
            <a:r>
              <a:rPr lang="fr-FR" dirty="0" smtClean="0"/>
              <a:t>. (</a:t>
            </a:r>
            <a:r>
              <a:rPr lang="fr-FR" u="sng" dirty="0" smtClean="0">
                <a:hlinkClick r:id="rId2"/>
              </a:rPr>
              <a:t>PR-A-0471.pdf</a:t>
            </a:r>
            <a:r>
              <a:rPr lang="fr-FR" dirty="0" smtClean="0"/>
              <a:t>)</a:t>
            </a:r>
          </a:p>
          <a:p>
            <a:pPr lvl="1"/>
            <a:r>
              <a:rPr lang="fr-FR" dirty="0" smtClean="0"/>
              <a:t>Rappel : les SBB ne sont pas domiciliés à EXPERTS DIRECT</a:t>
            </a:r>
          </a:p>
          <a:p>
            <a:endParaRPr lang="fr-FR" sz="800" dirty="0"/>
          </a:p>
          <a:p>
            <a:r>
              <a:rPr lang="fr-FR" dirty="0" smtClean="0">
                <a:solidFill>
                  <a:schemeClr val="tx1"/>
                </a:solidFill>
              </a:rPr>
              <a:t>Toute montée en gamme </a:t>
            </a:r>
            <a:r>
              <a:rPr lang="fr-FR" dirty="0" smtClean="0"/>
              <a:t>doit impérativement être accompagnée du courrier de renonciation présent dans AGIL </a:t>
            </a:r>
            <a:r>
              <a:rPr lang="fr-FR" dirty="0" smtClean="0">
                <a:hlinkClick r:id="rId3"/>
              </a:rPr>
              <a:t>FRA007</a:t>
            </a:r>
            <a:r>
              <a:rPr lang="fr-FR" dirty="0" smtClean="0"/>
              <a:t> pour un particulier et </a:t>
            </a:r>
            <a:r>
              <a:rPr lang="fr-FR" dirty="0" smtClean="0">
                <a:hlinkClick r:id="rId4"/>
              </a:rPr>
              <a:t>FRA008</a:t>
            </a:r>
            <a:r>
              <a:rPr lang="fr-FR" dirty="0" smtClean="0"/>
              <a:t> pour un professionnel.</a:t>
            </a:r>
          </a:p>
          <a:p>
            <a:endParaRPr lang="fr-FR" b="1" dirty="0" smtClean="0"/>
          </a:p>
          <a:p>
            <a:endParaRPr lang="fr-FR" b="1" dirty="0"/>
          </a:p>
        </p:txBody>
      </p:sp>
      <p:sp>
        <p:nvSpPr>
          <p:cNvPr id="4" name="Rectangle à coins arrondis 3"/>
          <p:cNvSpPr/>
          <p:nvPr/>
        </p:nvSpPr>
        <p:spPr>
          <a:xfrm>
            <a:off x="617687" y="4967558"/>
            <a:ext cx="8681588" cy="1350444"/>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anose="05000000000000000000" pitchFamily="2" charset="2"/>
              <a:buChar char="Ø"/>
            </a:pPr>
            <a:r>
              <a:rPr lang="fr-FR" sz="1600" dirty="0" smtClean="0"/>
              <a:t>Aucun </a:t>
            </a:r>
            <a:r>
              <a:rPr lang="fr-FR" sz="1600" dirty="0"/>
              <a:t>autre service payant ne peut être proposé au </a:t>
            </a:r>
            <a:r>
              <a:rPr lang="fr-FR" sz="1600" dirty="0" smtClean="0"/>
              <a:t>client</a:t>
            </a:r>
            <a:endParaRPr lang="fr-FR" sz="1600" dirty="0"/>
          </a:p>
          <a:p>
            <a:pPr marL="285750" indent="-285750">
              <a:buFont typeface="Wingdings" panose="05000000000000000000" pitchFamily="2" charset="2"/>
              <a:buChar char="Ø"/>
            </a:pPr>
            <a:r>
              <a:rPr lang="fr-FR" sz="1600" dirty="0" smtClean="0"/>
              <a:t>Un </a:t>
            </a:r>
            <a:r>
              <a:rPr lang="fr-FR" sz="1600" dirty="0"/>
              <a:t>SBB n’est pas un compte support épargne ni un compte classique sans </a:t>
            </a:r>
            <a:r>
              <a:rPr lang="fr-FR" sz="1600" dirty="0" smtClean="0"/>
              <a:t>frais</a:t>
            </a:r>
            <a:endParaRPr lang="fr-FR" sz="1600" dirty="0"/>
          </a:p>
          <a:p>
            <a:pPr marL="285750" indent="-285750">
              <a:buFont typeface="Wingdings" panose="05000000000000000000" pitchFamily="2" charset="2"/>
              <a:buChar char="Ø"/>
            </a:pPr>
            <a:r>
              <a:rPr lang="fr-FR" sz="1600" dirty="0" smtClean="0"/>
              <a:t>Pas </a:t>
            </a:r>
            <a:r>
              <a:rPr lang="fr-FR" sz="1600" dirty="0"/>
              <a:t>d’ouverture de SBB sans lettre d’injonction </a:t>
            </a:r>
            <a:r>
              <a:rPr lang="fr-FR" sz="1600" dirty="0" smtClean="0"/>
              <a:t>BDF</a:t>
            </a:r>
          </a:p>
          <a:p>
            <a:pPr marL="285750" indent="-285750">
              <a:buFont typeface="Wingdings" panose="05000000000000000000" pitchFamily="2" charset="2"/>
              <a:buChar char="Ø"/>
            </a:pPr>
            <a:r>
              <a:rPr lang="fr-FR" sz="1600" dirty="0" smtClean="0"/>
              <a:t>Ouverture, clôture et </a:t>
            </a:r>
            <a:r>
              <a:rPr lang="fr-FR" sz="1600" dirty="0" smtClean="0">
                <a:solidFill>
                  <a:schemeClr val="bg1"/>
                </a:solidFill>
              </a:rPr>
              <a:t>montée en gamme </a:t>
            </a:r>
            <a:r>
              <a:rPr lang="fr-FR" sz="1600" dirty="0"/>
              <a:t>obéissent à une procédure spécifique via </a:t>
            </a:r>
            <a:r>
              <a:rPr lang="fr-FR" sz="1600" dirty="0" smtClean="0"/>
              <a:t>Myflow</a:t>
            </a:r>
            <a:endParaRPr lang="fr-FR" sz="1600" dirty="0"/>
          </a:p>
        </p:txBody>
      </p:sp>
      <p:pic>
        <p:nvPicPr>
          <p:cNvPr id="17" name="Image 16"/>
          <p:cNvPicPr>
            <a:picLocks noChangeAspect="1"/>
          </p:cNvPicPr>
          <p:nvPr/>
        </p:nvPicPr>
        <p:blipFill>
          <a:blip r:embed="rId5"/>
          <a:stretch>
            <a:fillRect/>
          </a:stretch>
        </p:blipFill>
        <p:spPr>
          <a:xfrm>
            <a:off x="4378519" y="134935"/>
            <a:ext cx="7297544" cy="329213"/>
          </a:xfrm>
          <a:prstGeom prst="rect">
            <a:avLst/>
          </a:prstGeom>
        </p:spPr>
      </p:pic>
      <p:pic>
        <p:nvPicPr>
          <p:cNvPr id="2050" name="Picture 2" descr="Tiny people standing near prohibited gesture isolated flat illustration. Free Vector"/>
          <p:cNvPicPr>
            <a:picLocks noChangeAspect="1" noChangeArrowheads="1"/>
          </p:cNvPicPr>
          <p:nvPr/>
        </p:nvPicPr>
        <p:blipFill rotWithShape="1">
          <a:blip r:embed="rId6">
            <a:extLst>
              <a:ext uri="{28A0092B-C50C-407E-A947-70E740481C1C}">
                <a14:useLocalDpi xmlns:a14="http://schemas.microsoft.com/office/drawing/2010/main" val="0"/>
              </a:ext>
            </a:extLst>
          </a:blip>
          <a:srcRect l="7037" t="7488" r="8618" b="10822"/>
          <a:stretch/>
        </p:blipFill>
        <p:spPr bwMode="auto">
          <a:xfrm>
            <a:off x="9476509" y="4668334"/>
            <a:ext cx="2715491" cy="17519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107461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3"/>
          </p:nvPr>
        </p:nvSpPr>
        <p:spPr/>
        <p:txBody>
          <a:bodyPr/>
          <a:lstStyle/>
          <a:p>
            <a:r>
              <a:rPr lang="fr-FR" dirty="0" smtClean="0"/>
              <a:t>Contexte</a:t>
            </a:r>
          </a:p>
          <a:p>
            <a:endParaRPr lang="fr-FR" dirty="0" smtClean="0"/>
          </a:p>
          <a:p>
            <a:r>
              <a:rPr lang="fr-FR" dirty="0">
                <a:latin typeface="Arial" panose="020B0604020202020204" pitchFamily="34" charset="0"/>
                <a:cs typeface="Arial" panose="020B0604020202020204" pitchFamily="34" charset="0"/>
              </a:rPr>
              <a:t>L’identification de la clientèle fragile </a:t>
            </a:r>
          </a:p>
          <a:p>
            <a:endParaRPr lang="fr-FR" dirty="0" smtClean="0">
              <a:latin typeface="Arial" panose="020B0604020202020204" pitchFamily="34" charset="0"/>
              <a:cs typeface="Arial" panose="020B0604020202020204" pitchFamily="34" charset="0"/>
            </a:endParaRPr>
          </a:p>
          <a:p>
            <a:r>
              <a:rPr lang="fr-FR" dirty="0" smtClean="0"/>
              <a:t>L’accompagnement </a:t>
            </a:r>
            <a:r>
              <a:rPr lang="fr-FR" dirty="0"/>
              <a:t>de la clientèle fragile en </a:t>
            </a:r>
            <a:r>
              <a:rPr lang="fr-FR" dirty="0" smtClean="0"/>
              <a:t>CEGEE</a:t>
            </a:r>
          </a:p>
          <a:p>
            <a:endParaRPr lang="fr-FR" dirty="0" smtClean="0"/>
          </a:p>
          <a:p>
            <a:r>
              <a:rPr lang="fr-FR" dirty="0" smtClean="0">
                <a:latin typeface="Arial" panose="020B0604020202020204" pitchFamily="34" charset="0"/>
                <a:cs typeface="Arial" panose="020B0604020202020204" pitchFamily="34" charset="0"/>
              </a:rPr>
              <a:t>NE PAS CONFONDRE OCF et SBB</a:t>
            </a:r>
            <a:endParaRPr lang="fr-FR" dirty="0">
              <a:latin typeface="Arial" panose="020B0604020202020204" pitchFamily="34" charset="0"/>
              <a:cs typeface="Arial" panose="020B0604020202020204" pitchFamily="34" charset="0"/>
            </a:endParaRPr>
          </a:p>
          <a:p>
            <a:endParaRPr lang="fr-FR" dirty="0">
              <a:latin typeface="Arial" panose="020B0604020202020204" pitchFamily="34" charset="0"/>
              <a:cs typeface="Arial" panose="020B0604020202020204" pitchFamily="34" charset="0"/>
            </a:endParaRPr>
          </a:p>
          <a:p>
            <a:r>
              <a:rPr lang="fr-FR" b="1" dirty="0">
                <a:cs typeface="Arial" panose="020B0604020202020204" pitchFamily="34" charset="0"/>
              </a:rPr>
              <a:t>Quiz</a:t>
            </a:r>
            <a:endParaRPr lang="fr-FR" b="1" dirty="0"/>
          </a:p>
        </p:txBody>
      </p:sp>
    </p:spTree>
    <p:extLst>
      <p:ext uri="{BB962C8B-B14F-4D97-AF65-F5344CB8AC3E}">
        <p14:creationId xmlns:p14="http://schemas.microsoft.com/office/powerpoint/2010/main" val="4013995735"/>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_CEGE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Template BD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haredContentType xmlns="Microsoft.SharePoint.Taxonomy.ContentTypeSync" SourceId="c52eb4dc-0ef3-4aa8-8e03-025dbf6c8637" ContentTypeId="0x0101" PreviousValue="false"/>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8B0DE9E3EEC639499EC5C362D51B0CB3" ma:contentTypeVersion="6" ma:contentTypeDescription="Crée un document." ma:contentTypeScope="" ma:versionID="a98e7cd8e6af16404adbbd2dbf36fd73">
  <xsd:schema xmlns:xsd="http://www.w3.org/2001/XMLSchema" xmlns:xs="http://www.w3.org/2001/XMLSchema" xmlns:p="http://schemas.microsoft.com/office/2006/metadata/properties" xmlns:ns2="402bd0e2-1d78-4f7d-9dde-91cd55d66e87" targetNamespace="http://schemas.microsoft.com/office/2006/metadata/properties" ma:root="true" ma:fieldsID="d045a51b23aae36d8e12e43b51c5a24b" ns2:_="">
    <xsd:import namespace="402bd0e2-1d78-4f7d-9dde-91cd55d66e8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2bd0e2-1d78-4f7d-9dde-91cd55d66e8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06315C2-90E4-4EB1-BDE2-0DFEE55D7B92}">
  <ds:schemaRefs>
    <ds:schemaRef ds:uri="Microsoft.SharePoint.Taxonomy.ContentTypeSync"/>
  </ds:schemaRefs>
</ds:datastoreItem>
</file>

<file path=customXml/itemProps2.xml><?xml version="1.0" encoding="utf-8"?>
<ds:datastoreItem xmlns:ds="http://schemas.openxmlformats.org/officeDocument/2006/customXml" ds:itemID="{6DCBF3AC-1CE8-4CBE-A8E8-6C05D0153D3A}">
  <ds:schemaRefs>
    <ds:schemaRef ds:uri="http://schemas.microsoft.com/sharepoint/v3/contenttype/forms"/>
  </ds:schemaRefs>
</ds:datastoreItem>
</file>

<file path=customXml/itemProps3.xml><?xml version="1.0" encoding="utf-8"?>
<ds:datastoreItem xmlns:ds="http://schemas.openxmlformats.org/officeDocument/2006/customXml" ds:itemID="{AB1515AA-57AE-4459-BE05-37022DA03708}">
  <ds:schemaRefs>
    <ds:schemaRef ds:uri="http://schemas.microsoft.com/office/2006/documentManagement/types"/>
    <ds:schemaRef ds:uri="http://purl.org/dc/term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metadata/properties"/>
    <ds:schemaRef ds:uri="402bd0e2-1d78-4f7d-9dde-91cd55d66e87"/>
    <ds:schemaRef ds:uri="http://www.w3.org/XML/1998/namespace"/>
  </ds:schemaRefs>
</ds:datastoreItem>
</file>

<file path=customXml/itemProps4.xml><?xml version="1.0" encoding="utf-8"?>
<ds:datastoreItem xmlns:ds="http://schemas.openxmlformats.org/officeDocument/2006/customXml" ds:itemID="{1DCCBB72-847F-4065-875A-670B9A5E6E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02bd0e2-1d78-4f7d-9dde-91cd55d66e8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8010</TotalTime>
  <Words>3059</Words>
  <Application>Microsoft Office PowerPoint</Application>
  <PresentationFormat>Grand écran</PresentationFormat>
  <Paragraphs>365</Paragraphs>
  <Slides>35</Slides>
  <Notes>0</Notes>
  <HiddenSlides>0</HiddenSlides>
  <MMClips>0</MMClips>
  <ScaleCrop>false</ScaleCrop>
  <HeadingPairs>
    <vt:vector size="6" baseType="variant">
      <vt:variant>
        <vt:lpstr>Polices utilisées</vt:lpstr>
      </vt:variant>
      <vt:variant>
        <vt:i4>9</vt:i4>
      </vt:variant>
      <vt:variant>
        <vt:lpstr>Thème</vt:lpstr>
      </vt:variant>
      <vt:variant>
        <vt:i4>1</vt:i4>
      </vt:variant>
      <vt:variant>
        <vt:lpstr>Titres des diapositives</vt:lpstr>
      </vt:variant>
      <vt:variant>
        <vt:i4>35</vt:i4>
      </vt:variant>
    </vt:vector>
  </HeadingPairs>
  <TitlesOfParts>
    <vt:vector size="45" baseType="lpstr">
      <vt:lpstr>ＭＳ Ｐゴシック</vt:lpstr>
      <vt:lpstr>Arial</vt:lpstr>
      <vt:lpstr>Arial Black</vt:lpstr>
      <vt:lpstr>Calibri</vt:lpstr>
      <vt:lpstr>Helvetica</vt:lpstr>
      <vt:lpstr>Helvetica Neue Medium</vt:lpstr>
      <vt:lpstr>Mongolian Baiti</vt:lpstr>
      <vt:lpstr>Montserrat Black</vt:lpstr>
      <vt:lpstr>Wingdings</vt:lpstr>
      <vt:lpstr>Thème Office</vt:lpstr>
      <vt:lpstr>Clientèle en situation de fragilité financière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JUNG Lucie [CEGEE]</dc:creator>
  <cp:lastModifiedBy>LAROQUE-FALANTIN Loriane [CEGEE]</cp:lastModifiedBy>
  <cp:revision>455</cp:revision>
  <dcterms:created xsi:type="dcterms:W3CDTF">2020-06-24T09:20:11Z</dcterms:created>
  <dcterms:modified xsi:type="dcterms:W3CDTF">2021-11-16T07:32:16Z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lucie.jung@cegee.caisse-epargne.fr</vt:lpwstr>
  </property>
  <property fmtid="{D5CDD505-2E9C-101B-9397-08002B2CF9AE}" pid="5" name="MSIP_Label_48a19f0c-bea1-442e-a475-ed109d9ec508_SetDate">
    <vt:lpwstr>2020-06-24T09:46:25.2776735Z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y fmtid="{D5CDD505-2E9C-101B-9397-08002B2CF9AE}" pid="10" name="ContentTypeId">
    <vt:lpwstr>0x0101008B0DE9E3EEC639499EC5C362D51B0CB3</vt:lpwstr>
  </property>
</Properties>
</file>