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5"/>
  </p:sldMasterIdLst>
  <p:notesMasterIdLst>
    <p:notesMasterId r:id="rId28"/>
  </p:notesMasterIdLst>
  <p:sldIdLst>
    <p:sldId id="256" r:id="rId6"/>
    <p:sldId id="316" r:id="rId7"/>
    <p:sldId id="326" r:id="rId8"/>
    <p:sldId id="349" r:id="rId9"/>
    <p:sldId id="350" r:id="rId10"/>
    <p:sldId id="329" r:id="rId11"/>
    <p:sldId id="346" r:id="rId12"/>
    <p:sldId id="347" r:id="rId13"/>
    <p:sldId id="361" r:id="rId14"/>
    <p:sldId id="341" r:id="rId15"/>
    <p:sldId id="343" r:id="rId16"/>
    <p:sldId id="351" r:id="rId17"/>
    <p:sldId id="359" r:id="rId18"/>
    <p:sldId id="846" r:id="rId19"/>
    <p:sldId id="899" r:id="rId20"/>
    <p:sldId id="896" r:id="rId21"/>
    <p:sldId id="360" r:id="rId22"/>
    <p:sldId id="354" r:id="rId23"/>
    <p:sldId id="355" r:id="rId24"/>
    <p:sldId id="357" r:id="rId25"/>
    <p:sldId id="358" r:id="rId26"/>
    <p:sldId id="898" r:id="rId27"/>
  </p:sldIdLst>
  <p:sldSz cx="12192000" cy="6858000"/>
  <p:notesSz cx="6797675" cy="9926638"/>
  <p:custShowLst>
    <p:custShow name="Diaporama personnalisé 1" id="0">
      <p:sldLst>
        <p:sld r:id="rId24"/>
      </p:sldLst>
    </p:custShow>
    <p:custShow name="Diaporama personnalisé 2" id="1">
      <p:sldLst>
        <p:sld r:id="rId23"/>
      </p:sldLst>
    </p:custShow>
    <p:custShow name="Diaporama personnalisé 3" id="2">
      <p:sldLst>
        <p:sld r:id="rId25"/>
      </p:sldLst>
    </p:custShow>
    <p:custShow name="Diaporama personnalisé 4" id="3">
      <p:sldLst>
        <p:sld r:id="rId26"/>
      </p:sldLst>
    </p:custShow>
    <p:custShow name="Diaporama personnalisé 5" id="4">
      <p:sldLst>
        <p:sld r:id="rId27"/>
      </p:sldLst>
    </p:custShow>
  </p:custShowLst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KUNTZMANN Bernard [CEGEE]" initials="KB[" lastIdx="1" clrIdx="0">
    <p:extLst>
      <p:ext uri="{19B8F6BF-5375-455C-9EA6-DF929625EA0E}">
        <p15:presenceInfo xmlns:p15="http://schemas.microsoft.com/office/powerpoint/2012/main" userId="S::bernard.kuntzmann@cegee.caisse-epargne.fr::34b1a1e0-3973-4174-8f09-080b7d8ccafa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  <a:srgbClr val="D11921"/>
    <a:srgbClr val="2AAAC8"/>
    <a:srgbClr val="C31632"/>
    <a:srgbClr val="F2F2F2"/>
    <a:srgbClr val="000000"/>
    <a:srgbClr val="FBDCDD"/>
    <a:srgbClr val="EC1B24"/>
    <a:srgbClr val="E7302A"/>
    <a:srgbClr val="F5F5F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1473" autoAdjust="0"/>
    <p:restoredTop sz="96265" autoAdjust="0"/>
  </p:normalViewPr>
  <p:slideViewPr>
    <p:cSldViewPr snapToGrid="0">
      <p:cViewPr varScale="1">
        <p:scale>
          <a:sx n="69" d="100"/>
          <a:sy n="69" d="100"/>
        </p:scale>
        <p:origin x="516" y="72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60" d="100"/>
          <a:sy n="60" d="100"/>
        </p:scale>
        <p:origin x="3274" y="4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slide" Target="slides/slide21.xml"/><Relationship Id="rId3" Type="http://schemas.openxmlformats.org/officeDocument/2006/relationships/customXml" Target="../customXml/item3.xml"/><Relationship Id="rId21" Type="http://schemas.openxmlformats.org/officeDocument/2006/relationships/slide" Target="slides/slide16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slide" Target="slides/slide20.xml"/><Relationship Id="rId33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29" Type="http://schemas.openxmlformats.org/officeDocument/2006/relationships/commentAuthors" Target="commentAuthors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32" Type="http://schemas.openxmlformats.org/officeDocument/2006/relationships/theme" Target="theme/theme1.xml"/><Relationship Id="rId5" Type="http://schemas.openxmlformats.org/officeDocument/2006/relationships/slideMaster" Target="slideMasters/slideMaster1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31" Type="http://schemas.openxmlformats.org/officeDocument/2006/relationships/viewProps" Target="viewProps.xml"/><Relationship Id="rId4" Type="http://schemas.openxmlformats.org/officeDocument/2006/relationships/customXml" Target="../customXml/item4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slide" Target="slides/slide22.xml"/><Relationship Id="rId30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5AEC00C0-1C85-440C-A1D2-5245B60ECA51}" type="doc">
      <dgm:prSet loTypeId="urn:microsoft.com/office/officeart/2005/8/layout/chevron1" loCatId="process" qsTypeId="urn:microsoft.com/office/officeart/2005/8/quickstyle/simple1" qsCatId="simple" csTypeId="urn:microsoft.com/office/officeart/2005/8/colors/colorful3" csCatId="colorful" phldr="1"/>
      <dgm:spPr/>
      <dgm:t>
        <a:bodyPr/>
        <a:lstStyle/>
        <a:p>
          <a:endParaRPr lang="fr-FR"/>
        </a:p>
      </dgm:t>
    </dgm:pt>
    <dgm:pt modelId="{A94B9AC4-E4B0-409C-8950-DBC2270114BA}">
      <dgm:prSet phldrT="[Texte]" custT="1"/>
      <dgm:spPr>
        <a:solidFill>
          <a:schemeClr val="accent4">
            <a:lumMod val="60000"/>
            <a:lumOff val="40000"/>
          </a:schemeClr>
        </a:solidFill>
        <a:effectLst>
          <a:innerShdw blurRad="203200" dist="203200" dir="10800000">
            <a:prstClr val="black">
              <a:alpha val="50000"/>
            </a:prstClr>
          </a:innerShdw>
        </a:effectLst>
      </dgm:spPr>
      <dgm:t>
        <a:bodyPr/>
        <a:lstStyle/>
        <a:p>
          <a:r>
            <a:rPr lang="fr-FR" sz="1200" b="1" u="sng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ALERTEURS</a:t>
          </a:r>
          <a:r>
            <a:rPr lang="fr-FR" sz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/>
          </a:r>
          <a:br>
            <a:rPr lang="fr-FR" sz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</a:br>
          <a:r>
            <a:rPr lang="fr-FR" sz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/>
          </a:r>
          <a:br>
            <a:rPr lang="fr-FR" sz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</a:br>
          <a:r>
            <a:rPr lang="fr-FR" sz="1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Directeurs d’Agence, de Territoire, Promotion de l’Excellence</a:t>
          </a:r>
        </a:p>
      </dgm:t>
    </dgm:pt>
    <dgm:pt modelId="{6221B8ED-D361-4017-80D8-301B62449443}" type="parTrans" cxnId="{761FA54B-3860-4B04-8AC9-1EEE3101173B}">
      <dgm:prSet/>
      <dgm:spPr/>
      <dgm:t>
        <a:bodyPr/>
        <a:lstStyle/>
        <a:p>
          <a:endParaRPr lang="fr-FR"/>
        </a:p>
      </dgm:t>
    </dgm:pt>
    <dgm:pt modelId="{41D2BBE9-0106-4FA2-92F0-B7F2B0F58D14}" type="sibTrans" cxnId="{761FA54B-3860-4B04-8AC9-1EEE3101173B}">
      <dgm:prSet/>
      <dgm:spPr/>
      <dgm:t>
        <a:bodyPr/>
        <a:lstStyle/>
        <a:p>
          <a:endParaRPr lang="fr-FR"/>
        </a:p>
      </dgm:t>
    </dgm:pt>
    <dgm:pt modelId="{177AE95D-D654-41AB-82CF-3D34B47F6452}">
      <dgm:prSet phldrT="[Texte]"/>
      <dgm:spPr>
        <a:solidFill>
          <a:schemeClr val="accent4">
            <a:lumMod val="75000"/>
          </a:schemeClr>
        </a:solidFill>
        <a:effectLst>
          <a:innerShdw blurRad="203200" dist="203200" dir="10800000">
            <a:prstClr val="black">
              <a:alpha val="50000"/>
            </a:prstClr>
          </a:innerShdw>
        </a:effectLst>
      </dgm:spPr>
      <dgm:t>
        <a:bodyPr/>
        <a:lstStyle/>
        <a:p>
          <a:r>
            <a:rPr lang="fr-FR" b="1" u="sng" dirty="0"/>
            <a:t>CONSEILLERS</a:t>
          </a:r>
          <a:r>
            <a:rPr lang="fr-FR" dirty="0"/>
            <a:t/>
          </a:r>
          <a:br>
            <a:rPr lang="fr-FR" dirty="0"/>
          </a:br>
          <a:r>
            <a:rPr lang="fr-FR" dirty="0"/>
            <a:t/>
          </a:r>
          <a:br>
            <a:rPr lang="fr-FR" dirty="0"/>
          </a:br>
          <a:r>
            <a:rPr lang="fr-FR" b="1" dirty="0"/>
            <a:t>Les GC publient leur photo, valident le droit à l’image et visualisent le mail sur l’outil</a:t>
          </a:r>
          <a:br>
            <a:rPr lang="fr-FR" b="1" dirty="0"/>
          </a:br>
          <a:endParaRPr lang="fr-FR" b="1" dirty="0"/>
        </a:p>
      </dgm:t>
    </dgm:pt>
    <dgm:pt modelId="{ECF6B2C0-9693-44C7-955D-8C85696B1CA6}" type="parTrans" cxnId="{EBC807DC-47EC-4015-B15F-1860B14EA641}">
      <dgm:prSet/>
      <dgm:spPr/>
      <dgm:t>
        <a:bodyPr/>
        <a:lstStyle/>
        <a:p>
          <a:endParaRPr lang="fr-FR"/>
        </a:p>
      </dgm:t>
    </dgm:pt>
    <dgm:pt modelId="{5FA24010-E878-4891-ABA1-BDD29B935243}" type="sibTrans" cxnId="{EBC807DC-47EC-4015-B15F-1860B14EA641}">
      <dgm:prSet/>
      <dgm:spPr/>
      <dgm:t>
        <a:bodyPr/>
        <a:lstStyle/>
        <a:p>
          <a:endParaRPr lang="fr-FR"/>
        </a:p>
      </dgm:t>
    </dgm:pt>
    <dgm:pt modelId="{8596A8AC-8FB8-40CE-9E42-939A7D4EF607}">
      <dgm:prSet phldrT="[Texte]"/>
      <dgm:spPr>
        <a:solidFill>
          <a:schemeClr val="accent4">
            <a:lumMod val="50000"/>
          </a:schemeClr>
        </a:solidFill>
        <a:effectLst>
          <a:innerShdw blurRad="203200" dist="203200" dir="10800000">
            <a:prstClr val="black">
              <a:alpha val="50000"/>
            </a:prstClr>
          </a:innerShdw>
        </a:effectLst>
      </dgm:spPr>
      <dgm:t>
        <a:bodyPr/>
        <a:lstStyle/>
        <a:p>
          <a:r>
            <a:rPr lang="fr-FR" b="1" u="sng" dirty="0"/>
            <a:t>DECLENCHEURS</a:t>
          </a:r>
          <a:r>
            <a:rPr lang="fr-FR" dirty="0"/>
            <a:t/>
          </a:r>
          <a:br>
            <a:rPr lang="fr-FR" dirty="0"/>
          </a:br>
          <a:r>
            <a:rPr lang="fr-FR" dirty="0"/>
            <a:t/>
          </a:r>
          <a:br>
            <a:rPr lang="fr-FR" dirty="0"/>
          </a:br>
          <a:r>
            <a:rPr lang="fr-FR" b="1" dirty="0"/>
            <a:t>La Promotion de l’Excellence valide les caractéristiques du mouvement sur l’outil et transmet le mail aux clients</a:t>
          </a:r>
          <a:br>
            <a:rPr lang="fr-FR" b="1" dirty="0"/>
          </a:br>
          <a:endParaRPr lang="fr-FR" b="1" dirty="0"/>
        </a:p>
      </dgm:t>
    </dgm:pt>
    <dgm:pt modelId="{BBF81EEF-DC98-4FBA-B3A1-58247FB4BDD4}" type="parTrans" cxnId="{EB29EB48-C3B9-4630-9CAE-E073F45C2C14}">
      <dgm:prSet/>
      <dgm:spPr/>
      <dgm:t>
        <a:bodyPr/>
        <a:lstStyle/>
        <a:p>
          <a:endParaRPr lang="fr-FR"/>
        </a:p>
      </dgm:t>
    </dgm:pt>
    <dgm:pt modelId="{C9F11FC7-956A-4A73-BCD2-4C541F20230F}" type="sibTrans" cxnId="{EB29EB48-C3B9-4630-9CAE-E073F45C2C14}">
      <dgm:prSet/>
      <dgm:spPr/>
      <dgm:t>
        <a:bodyPr/>
        <a:lstStyle/>
        <a:p>
          <a:endParaRPr lang="fr-FR"/>
        </a:p>
      </dgm:t>
    </dgm:pt>
    <dgm:pt modelId="{4506C1AB-7006-44DB-A0FE-3B73F8F7F151}">
      <dgm:prSet phldrT="[Texte]"/>
      <dgm:spPr>
        <a:solidFill>
          <a:schemeClr val="accent1">
            <a:lumMod val="60000"/>
            <a:lumOff val="40000"/>
          </a:schemeClr>
        </a:solidFill>
        <a:effectLst>
          <a:innerShdw blurRad="203200" dist="203200" dir="10800000">
            <a:prstClr val="black">
              <a:alpha val="50000"/>
            </a:prstClr>
          </a:innerShdw>
        </a:effectLst>
      </dgm:spPr>
      <dgm:t>
        <a:bodyPr/>
        <a:lstStyle/>
        <a:p>
          <a:r>
            <a:rPr lang="fr-FR" b="1" u="sng" dirty="0"/>
            <a:t>INSTRUCTEURS</a:t>
          </a:r>
          <a:r>
            <a:rPr lang="fr-FR" dirty="0"/>
            <a:t/>
          </a:r>
          <a:br>
            <a:rPr lang="fr-FR" dirty="0"/>
          </a:br>
          <a:r>
            <a:rPr lang="fr-FR" dirty="0"/>
            <a:t/>
          </a:r>
          <a:br>
            <a:rPr lang="fr-FR" dirty="0"/>
          </a:br>
          <a:r>
            <a:rPr lang="fr-FR" b="1" dirty="0"/>
            <a:t>La Promotion de l’Excellence crée le mouvement sur l’outil « changement de conseillers »</a:t>
          </a:r>
        </a:p>
      </dgm:t>
    </dgm:pt>
    <dgm:pt modelId="{CC1BDC64-0895-4337-BF35-744F5DAF1838}" type="parTrans" cxnId="{206B2D20-2CD4-4AAE-B75C-726808072623}">
      <dgm:prSet/>
      <dgm:spPr/>
      <dgm:t>
        <a:bodyPr/>
        <a:lstStyle/>
        <a:p>
          <a:endParaRPr lang="fr-FR"/>
        </a:p>
      </dgm:t>
    </dgm:pt>
    <dgm:pt modelId="{4B16D77D-32C4-4218-B7C5-B32B7CDD8580}" type="sibTrans" cxnId="{206B2D20-2CD4-4AAE-B75C-726808072623}">
      <dgm:prSet/>
      <dgm:spPr/>
      <dgm:t>
        <a:bodyPr/>
        <a:lstStyle/>
        <a:p>
          <a:endParaRPr lang="fr-FR"/>
        </a:p>
      </dgm:t>
    </dgm:pt>
    <dgm:pt modelId="{A8926C26-C36F-4162-8A9A-C0E40E9FA3C1}" type="pres">
      <dgm:prSet presAssocID="{5AEC00C0-1C85-440C-A1D2-5245B60ECA51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fr-FR"/>
        </a:p>
      </dgm:t>
    </dgm:pt>
    <dgm:pt modelId="{FE247DDE-7FB8-46F8-8F65-67482C52B409}" type="pres">
      <dgm:prSet presAssocID="{A94B9AC4-E4B0-409C-8950-DBC2270114BA}" presName="parTxOnly" presStyleLbl="node1" presStyleIdx="0" presStyleCnt="4" custScaleX="132943" custScaleY="150454" custLinFactNeighborY="-12331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402032F2-FF79-46A8-9762-76C493F0E472}" type="pres">
      <dgm:prSet presAssocID="{41D2BBE9-0106-4FA2-92F0-B7F2B0F58D14}" presName="parTxOnlySpace" presStyleCnt="0"/>
      <dgm:spPr/>
    </dgm:pt>
    <dgm:pt modelId="{A769BAF9-D592-4E22-B88B-C14658A9B892}" type="pres">
      <dgm:prSet presAssocID="{4506C1AB-7006-44DB-A0FE-3B73F8F7F151}" presName="parTxOnly" presStyleLbl="node1" presStyleIdx="1" presStyleCnt="4" custScaleX="152056" custScaleY="150454" custLinFactNeighborX="23275" custLinFactNeighborY="-9532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1D9D469B-32E6-4F8D-8455-F8B73C07ED4A}" type="pres">
      <dgm:prSet presAssocID="{4B16D77D-32C4-4218-B7C5-B32B7CDD8580}" presName="parTxOnlySpace" presStyleCnt="0"/>
      <dgm:spPr/>
    </dgm:pt>
    <dgm:pt modelId="{9DE5853F-E776-427B-8976-7F002015A957}" type="pres">
      <dgm:prSet presAssocID="{177AE95D-D654-41AB-82CF-3D34B47F6452}" presName="parTxOnly" presStyleLbl="node1" presStyleIdx="2" presStyleCnt="4" custScaleX="162421" custScaleY="150454" custLinFactNeighborX="16646" custLinFactNeighborY="-12446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124415EF-CBC2-41B0-874A-85BA08D8ABB8}" type="pres">
      <dgm:prSet presAssocID="{5FA24010-E878-4891-ABA1-BDD29B935243}" presName="parTxOnlySpace" presStyleCnt="0"/>
      <dgm:spPr/>
    </dgm:pt>
    <dgm:pt modelId="{E2B96211-10E6-4911-9C46-7F53A3CF7907}" type="pres">
      <dgm:prSet presAssocID="{8596A8AC-8FB8-40CE-9E42-939A7D4EF607}" presName="parTxOnly" presStyleLbl="node1" presStyleIdx="3" presStyleCnt="4" custScaleX="185508" custScaleY="150454" custLinFactNeighborY="-12331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fr-FR"/>
        </a:p>
      </dgm:t>
    </dgm:pt>
  </dgm:ptLst>
  <dgm:cxnLst>
    <dgm:cxn modelId="{AE2B537D-CB0A-408E-9680-8D63B4D582CC}" type="presOf" srcId="{4506C1AB-7006-44DB-A0FE-3B73F8F7F151}" destId="{A769BAF9-D592-4E22-B88B-C14658A9B892}" srcOrd="0" destOrd="0" presId="urn:microsoft.com/office/officeart/2005/8/layout/chevron1"/>
    <dgm:cxn modelId="{C69FA34D-4AB5-4321-ADE4-50823AA1B42E}" type="presOf" srcId="{177AE95D-D654-41AB-82CF-3D34B47F6452}" destId="{9DE5853F-E776-427B-8976-7F002015A957}" srcOrd="0" destOrd="0" presId="urn:microsoft.com/office/officeart/2005/8/layout/chevron1"/>
    <dgm:cxn modelId="{1A8A05B3-0F66-484A-B376-7DF5593A0409}" type="presOf" srcId="{8596A8AC-8FB8-40CE-9E42-939A7D4EF607}" destId="{E2B96211-10E6-4911-9C46-7F53A3CF7907}" srcOrd="0" destOrd="0" presId="urn:microsoft.com/office/officeart/2005/8/layout/chevron1"/>
    <dgm:cxn modelId="{761FA54B-3860-4B04-8AC9-1EEE3101173B}" srcId="{5AEC00C0-1C85-440C-A1D2-5245B60ECA51}" destId="{A94B9AC4-E4B0-409C-8950-DBC2270114BA}" srcOrd="0" destOrd="0" parTransId="{6221B8ED-D361-4017-80D8-301B62449443}" sibTransId="{41D2BBE9-0106-4FA2-92F0-B7F2B0F58D14}"/>
    <dgm:cxn modelId="{EB29EB48-C3B9-4630-9CAE-E073F45C2C14}" srcId="{5AEC00C0-1C85-440C-A1D2-5245B60ECA51}" destId="{8596A8AC-8FB8-40CE-9E42-939A7D4EF607}" srcOrd="3" destOrd="0" parTransId="{BBF81EEF-DC98-4FBA-B3A1-58247FB4BDD4}" sibTransId="{C9F11FC7-956A-4A73-BCD2-4C541F20230F}"/>
    <dgm:cxn modelId="{97AE654F-46B3-43B8-B49A-76579671D6DB}" type="presOf" srcId="{5AEC00C0-1C85-440C-A1D2-5245B60ECA51}" destId="{A8926C26-C36F-4162-8A9A-C0E40E9FA3C1}" srcOrd="0" destOrd="0" presId="urn:microsoft.com/office/officeart/2005/8/layout/chevron1"/>
    <dgm:cxn modelId="{7DF2C3F4-727A-4867-8780-C79AFDEC1793}" type="presOf" srcId="{A94B9AC4-E4B0-409C-8950-DBC2270114BA}" destId="{FE247DDE-7FB8-46F8-8F65-67482C52B409}" srcOrd="0" destOrd="0" presId="urn:microsoft.com/office/officeart/2005/8/layout/chevron1"/>
    <dgm:cxn modelId="{206B2D20-2CD4-4AAE-B75C-726808072623}" srcId="{5AEC00C0-1C85-440C-A1D2-5245B60ECA51}" destId="{4506C1AB-7006-44DB-A0FE-3B73F8F7F151}" srcOrd="1" destOrd="0" parTransId="{CC1BDC64-0895-4337-BF35-744F5DAF1838}" sibTransId="{4B16D77D-32C4-4218-B7C5-B32B7CDD8580}"/>
    <dgm:cxn modelId="{EBC807DC-47EC-4015-B15F-1860B14EA641}" srcId="{5AEC00C0-1C85-440C-A1D2-5245B60ECA51}" destId="{177AE95D-D654-41AB-82CF-3D34B47F6452}" srcOrd="2" destOrd="0" parTransId="{ECF6B2C0-9693-44C7-955D-8C85696B1CA6}" sibTransId="{5FA24010-E878-4891-ABA1-BDD29B935243}"/>
    <dgm:cxn modelId="{58ED4005-9A57-49B7-B054-0CC307FD21A0}" type="presParOf" srcId="{A8926C26-C36F-4162-8A9A-C0E40E9FA3C1}" destId="{FE247DDE-7FB8-46F8-8F65-67482C52B409}" srcOrd="0" destOrd="0" presId="urn:microsoft.com/office/officeart/2005/8/layout/chevron1"/>
    <dgm:cxn modelId="{0633658A-8C72-47CE-9C2A-02E60B9B0F87}" type="presParOf" srcId="{A8926C26-C36F-4162-8A9A-C0E40E9FA3C1}" destId="{402032F2-FF79-46A8-9762-76C493F0E472}" srcOrd="1" destOrd="0" presId="urn:microsoft.com/office/officeart/2005/8/layout/chevron1"/>
    <dgm:cxn modelId="{E83B2EA4-A46B-4FE6-B89A-57D109E6B974}" type="presParOf" srcId="{A8926C26-C36F-4162-8A9A-C0E40E9FA3C1}" destId="{A769BAF9-D592-4E22-B88B-C14658A9B892}" srcOrd="2" destOrd="0" presId="urn:microsoft.com/office/officeart/2005/8/layout/chevron1"/>
    <dgm:cxn modelId="{DC728DB7-754E-41D5-B87B-71198F9DCC7D}" type="presParOf" srcId="{A8926C26-C36F-4162-8A9A-C0E40E9FA3C1}" destId="{1D9D469B-32E6-4F8D-8455-F8B73C07ED4A}" srcOrd="3" destOrd="0" presId="urn:microsoft.com/office/officeart/2005/8/layout/chevron1"/>
    <dgm:cxn modelId="{0C461120-6DC0-4CCA-9B35-2C8A0E35FBEC}" type="presParOf" srcId="{A8926C26-C36F-4162-8A9A-C0E40E9FA3C1}" destId="{9DE5853F-E776-427B-8976-7F002015A957}" srcOrd="4" destOrd="0" presId="urn:microsoft.com/office/officeart/2005/8/layout/chevron1"/>
    <dgm:cxn modelId="{D5F37888-2C6D-48F9-962E-4DC01B45BEE8}" type="presParOf" srcId="{A8926C26-C36F-4162-8A9A-C0E40E9FA3C1}" destId="{124415EF-CBC2-41B0-874A-85BA08D8ABB8}" srcOrd="5" destOrd="0" presId="urn:microsoft.com/office/officeart/2005/8/layout/chevron1"/>
    <dgm:cxn modelId="{58C39A17-0547-4EFC-AB79-09126F6C911E}" type="presParOf" srcId="{A8926C26-C36F-4162-8A9A-C0E40E9FA3C1}" destId="{E2B96211-10E6-4911-9C46-7F53A3CF7907}" srcOrd="6" destOrd="0" presId="urn:microsoft.com/office/officeart/2005/8/layout/chevron1"/>
  </dgm:cxnLst>
  <dgm:bg/>
  <dgm:whole/>
  <dgm:extLst>
    <a:ext uri="http://schemas.microsoft.com/office/drawing/2008/diagram">
      <dsp:dataModelExt xmlns:dsp="http://schemas.microsoft.com/office/drawing/2008/diagram" relId="rId10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E247DDE-7FB8-46F8-8F65-67482C52B409}">
      <dsp:nvSpPr>
        <dsp:cNvPr id="0" name=""/>
        <dsp:cNvSpPr/>
      </dsp:nvSpPr>
      <dsp:spPr>
        <a:xfrm>
          <a:off x="3090" y="764267"/>
          <a:ext cx="2633154" cy="1191995"/>
        </a:xfrm>
        <a:prstGeom prst="chevron">
          <a:avLst/>
        </a:prstGeom>
        <a:solidFill>
          <a:schemeClr val="accent4">
            <a:lumMod val="60000"/>
            <a:lumOff val="4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>
          <a:innerShdw blurRad="203200" dist="203200" dir="10800000">
            <a:prstClr val="black">
              <a:alpha val="50000"/>
            </a:prstClr>
          </a:innerShdw>
        </a:effectLst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8006" tIns="16002" rIns="16002" bIns="16002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200" b="1" u="sng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ALERTEURS</a:t>
          </a:r>
          <a:r>
            <a:rPr lang="fr-FR" sz="1200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/>
          </a:r>
          <a:br>
            <a:rPr lang="fr-FR" sz="1200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</a:br>
          <a:r>
            <a:rPr lang="fr-FR" sz="1200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/>
          </a:r>
          <a:br>
            <a:rPr lang="fr-FR" sz="1200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</a:br>
          <a:r>
            <a:rPr lang="fr-FR" sz="1200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Directeurs d’Agence, de Territoire, Promotion de l’Excellence</a:t>
          </a:r>
        </a:p>
      </dsp:txBody>
      <dsp:txXfrm>
        <a:off x="599088" y="764267"/>
        <a:ext cx="1441159" cy="1191995"/>
      </dsp:txXfrm>
    </dsp:sp>
    <dsp:sp modelId="{A769BAF9-D592-4E22-B88B-C14658A9B892}">
      <dsp:nvSpPr>
        <dsp:cNvPr id="0" name=""/>
        <dsp:cNvSpPr/>
      </dsp:nvSpPr>
      <dsp:spPr>
        <a:xfrm>
          <a:off x="2484278" y="786443"/>
          <a:ext cx="3011718" cy="1191995"/>
        </a:xfrm>
        <a:prstGeom prst="chevron">
          <a:avLst/>
        </a:prstGeom>
        <a:solidFill>
          <a:schemeClr val="accent1">
            <a:lumMod val="60000"/>
            <a:lumOff val="4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>
          <a:innerShdw blurRad="203200" dist="203200" dir="10800000">
            <a:prstClr val="black">
              <a:alpha val="50000"/>
            </a:prstClr>
          </a:innerShdw>
        </a:effectLst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8006" tIns="16002" rIns="16002" bIns="16002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200" b="1" u="sng" kern="1200" dirty="0"/>
            <a:t>INSTRUCTEURS</a:t>
          </a:r>
          <a:r>
            <a:rPr lang="fr-FR" sz="1200" kern="1200" dirty="0"/>
            <a:t/>
          </a:r>
          <a:br>
            <a:rPr lang="fr-FR" sz="1200" kern="1200" dirty="0"/>
          </a:br>
          <a:r>
            <a:rPr lang="fr-FR" sz="1200" kern="1200" dirty="0"/>
            <a:t/>
          </a:r>
          <a:br>
            <a:rPr lang="fr-FR" sz="1200" kern="1200" dirty="0"/>
          </a:br>
          <a:r>
            <a:rPr lang="fr-FR" sz="1200" b="1" kern="1200" dirty="0"/>
            <a:t>La Promotion de l’Excellence crée le mouvement sur l’outil « changement de conseillers »</a:t>
          </a:r>
        </a:p>
      </dsp:txBody>
      <dsp:txXfrm>
        <a:off x="3080276" y="786443"/>
        <a:ext cx="1819723" cy="1191995"/>
      </dsp:txXfrm>
    </dsp:sp>
    <dsp:sp modelId="{9DE5853F-E776-427B-8976-7F002015A957}">
      <dsp:nvSpPr>
        <dsp:cNvPr id="0" name=""/>
        <dsp:cNvSpPr/>
      </dsp:nvSpPr>
      <dsp:spPr>
        <a:xfrm>
          <a:off x="5284800" y="763356"/>
          <a:ext cx="3217014" cy="1191995"/>
        </a:xfrm>
        <a:prstGeom prst="chevron">
          <a:avLst/>
        </a:prstGeom>
        <a:solidFill>
          <a:schemeClr val="accent4">
            <a:lumMod val="7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>
          <a:innerShdw blurRad="203200" dist="203200" dir="10800000">
            <a:prstClr val="black">
              <a:alpha val="50000"/>
            </a:prstClr>
          </a:innerShdw>
        </a:effectLst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8006" tIns="16002" rIns="16002" bIns="16002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200" b="1" u="sng" kern="1200" dirty="0"/>
            <a:t>CONSEILLERS</a:t>
          </a:r>
          <a:r>
            <a:rPr lang="fr-FR" sz="1200" kern="1200" dirty="0"/>
            <a:t/>
          </a:r>
          <a:br>
            <a:rPr lang="fr-FR" sz="1200" kern="1200" dirty="0"/>
          </a:br>
          <a:r>
            <a:rPr lang="fr-FR" sz="1200" kern="1200" dirty="0"/>
            <a:t/>
          </a:r>
          <a:br>
            <a:rPr lang="fr-FR" sz="1200" kern="1200" dirty="0"/>
          </a:br>
          <a:r>
            <a:rPr lang="fr-FR" sz="1200" b="1" kern="1200" dirty="0"/>
            <a:t>Les GC publient leur photo, valident le droit à l’image et visualisent le mail sur l’outil</a:t>
          </a:r>
          <a:br>
            <a:rPr lang="fr-FR" sz="1200" b="1" kern="1200" dirty="0"/>
          </a:br>
          <a:endParaRPr lang="fr-FR" sz="1200" b="1" kern="1200" dirty="0"/>
        </a:p>
      </dsp:txBody>
      <dsp:txXfrm>
        <a:off x="5880798" y="763356"/>
        <a:ext cx="2025019" cy="1191995"/>
      </dsp:txXfrm>
    </dsp:sp>
    <dsp:sp modelId="{E2B96211-10E6-4911-9C46-7F53A3CF7907}">
      <dsp:nvSpPr>
        <dsp:cNvPr id="0" name=""/>
        <dsp:cNvSpPr/>
      </dsp:nvSpPr>
      <dsp:spPr>
        <a:xfrm>
          <a:off x="8270779" y="764267"/>
          <a:ext cx="3674290" cy="1191995"/>
        </a:xfrm>
        <a:prstGeom prst="chevron">
          <a:avLst/>
        </a:prstGeom>
        <a:solidFill>
          <a:schemeClr val="accent4">
            <a:lumMod val="5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>
          <a:innerShdw blurRad="203200" dist="203200" dir="10800000">
            <a:prstClr val="black">
              <a:alpha val="50000"/>
            </a:prstClr>
          </a:innerShdw>
        </a:effectLst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8006" tIns="16002" rIns="16002" bIns="16002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200" b="1" u="sng" kern="1200" dirty="0"/>
            <a:t>DECLENCHEURS</a:t>
          </a:r>
          <a:r>
            <a:rPr lang="fr-FR" sz="1200" kern="1200" dirty="0"/>
            <a:t/>
          </a:r>
          <a:br>
            <a:rPr lang="fr-FR" sz="1200" kern="1200" dirty="0"/>
          </a:br>
          <a:r>
            <a:rPr lang="fr-FR" sz="1200" kern="1200" dirty="0"/>
            <a:t/>
          </a:r>
          <a:br>
            <a:rPr lang="fr-FR" sz="1200" kern="1200" dirty="0"/>
          </a:br>
          <a:r>
            <a:rPr lang="fr-FR" sz="1200" b="1" kern="1200" dirty="0"/>
            <a:t>La Promotion de l’Excellence valide les caractéristiques du mouvement sur l’outil et transmet le mail aux clients</a:t>
          </a:r>
          <a:br>
            <a:rPr lang="fr-FR" sz="1200" b="1" kern="1200" dirty="0"/>
          </a:br>
          <a:endParaRPr lang="fr-FR" sz="1200" b="1" kern="1200" dirty="0"/>
        </a:p>
      </dsp:txBody>
      <dsp:txXfrm>
        <a:off x="8866777" y="764267"/>
        <a:ext cx="2482295" cy="1191995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hevron1">
  <dgm:title val=""/>
  <dgm:desc val=""/>
  <dgm:catLst>
    <dgm:cat type="process" pri="9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des" func="maxDepth" op="gte" val="2">
        <dgm:constrLst>
          <dgm:constr type="h" for="ch" forName="composite" refType="h"/>
          <dgm:constr type="w" for="ch" forName="composite" refType="w"/>
          <dgm:constr type="w" for="des" forName="parTx"/>
          <dgm:constr type="h" for="des" forName="parTx" op="equ"/>
          <dgm:constr type="w" for="des" forName="desTx"/>
          <dgm:constr type="h" for="des" forName="desTx" op="equ"/>
          <dgm:constr type="primFontSz" for="des" forName="parTx" val="65"/>
          <dgm:constr type="secFontSz" for="des" forName="desTx" refType="primFontSz" refFor="des" refForName="parTx" op="equ"/>
          <dgm:constr type="h" for="des" forName="parTx" refType="primFontSz" refFor="des" refForName="parTx" fact="1.5"/>
          <dgm:constr type="h" for="des" forName="desTx" refType="primFontSz" refFor="des" refForName="parTx" fact="0.5"/>
          <dgm:constr type="w" for="ch" forName="space" op="equ" val="-6"/>
        </dgm:constrLst>
        <dgm:ruleLst>
          <dgm:rule type="w" for="ch" forName="composite" val="0" fact="NaN" max="NaN"/>
          <dgm:rule type="primFontSz" for="des" forName="parTx" val="5" fact="NaN" max="NaN"/>
        </dgm:ruleLst>
        <dgm:forEach name="Name6" axis="ch" ptType="node"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hoose name="Name7">
              <dgm:if name="Name8" func="var" arg="dir" op="equ" val="norm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if>
              <dgm:else name="Name9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 refType="w" fact="0.2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else>
            </dgm:choose>
            <dgm:ruleLst>
              <dgm:rule type="h" val="INF" fact="NaN" max="NaN"/>
            </dgm:ruleLst>
            <dgm:layoutNode name="parTx">
              <dgm:varLst>
                <dgm:chMax val="0"/>
                <dgm:chPref val="0"/>
                <dgm:bulletEnabled val="1"/>
              </dgm:varLst>
              <dgm:alg type="tx"/>
              <dgm:choose name="Name10">
                <dgm:if name="Name11" func="var" arg="dir" op="equ" val="norm">
                  <dgm:shape xmlns:r="http://schemas.openxmlformats.org/officeDocument/2006/relationships" type="chevron" r:blip="">
                    <dgm:adjLst/>
                  </dgm:shape>
                </dgm:if>
                <dgm:else name="Name12">
                  <dgm:shape xmlns:r="http://schemas.openxmlformats.org/officeDocument/2006/relationships" rot="180" type="chevron" r:blip="">
                    <dgm:adjLst/>
                  </dgm:shape>
                </dgm:else>
              </dgm:choose>
              <dgm:presOf axis="self" ptType="node"/>
              <dgm:choose name="Name13">
                <dgm:if name="Name14" func="var" arg="dir" op="equ" val="norm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315"/>
                    <dgm:constr type="rMarg" refType="primFontSz" fact="0.105"/>
                  </dgm:constrLst>
                </dgm:if>
                <dgm:else name="Name15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105"/>
                    <dgm:constr type="rMarg" refType="primFontSz" fact="0.315"/>
                  </dgm:constrLst>
                </dgm:else>
              </dgm:choose>
              <dgm:ruleLst>
                <dgm:rule type="h" val="INF" fact="NaN" max="NaN"/>
              </dgm:ruleLst>
            </dgm:layoutNode>
            <dgm:layoutNode name="desTx" styleLbl="revTx">
              <dgm:varLst>
                <dgm:bulletEnabled val="1"/>
              </dgm:varLst>
              <dgm:alg type="tx">
                <dgm:param type="stBulletLvl" val="1"/>
              </dgm:alg>
              <dgm:choose name="Name16">
                <dgm:if name="Name17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18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h"/>
                <dgm:constr type="tMarg"/>
                <dgm:constr type="bMarg"/>
                <dgm:constr type="rMarg"/>
                <dgm:constr type="lMarg"/>
              </dgm:constrLst>
              <dgm:ruleLst>
                <dgm:rule type="h" val="INF" fact="NaN" max="NaN"/>
              </dgm:ruleLst>
            </dgm:layoutNode>
          </dgm:layoutNode>
          <dgm:forEach name="Name19" axis="followSib" ptType="sibTrans" cnt="1">
            <dgm:layoutNode name="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20">
        <dgm:constrLst>
          <dgm:constr type="w" for="ch" forName="parTxOnly" refType="w"/>
          <dgm:constr type="h" for="des" forName="parTxOnly" op="equ"/>
          <dgm:constr type="primFontSz" for="des" forName="parTxOnly" op="equ" val="65"/>
          <dgm:constr type="w" for="ch" forName="parTxOnlySpace" refType="w" refFor="ch" refForName="parTxOnly" fact="-0.1"/>
        </dgm:constrLst>
        <dgm:ruleLst/>
        <dgm:forEach name="Name21" axis="ch" ptType="node">
          <dgm:layoutNode name="parTxOnly">
            <dgm:varLst>
              <dgm:chMax val="0"/>
              <dgm:chPref val="0"/>
              <dgm:bulletEnabled val="1"/>
            </dgm:varLst>
            <dgm:alg type="tx"/>
            <dgm:choose name="Name22">
              <dgm:if name="Name23" func="var" arg="dir" op="equ" val="norm">
                <dgm:shape xmlns:r="http://schemas.openxmlformats.org/officeDocument/2006/relationships" type="chevron" r:blip="">
                  <dgm:adjLst/>
                </dgm:shape>
              </dgm:if>
              <dgm:else name="Name24">
                <dgm:shape xmlns:r="http://schemas.openxmlformats.org/officeDocument/2006/relationships" rot="180" type="chevron" r:blip="">
                  <dgm:adjLst/>
                </dgm:shape>
              </dgm:else>
            </dgm:choose>
            <dgm:presOf axis="self" ptType="node"/>
            <dgm:choose name="Name25">
              <dgm:if name="Name26" func="var" arg="dir" op="equ" val="norm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315"/>
                  <dgm:constr type="rMarg" refType="primFontSz" fact="0.105"/>
                </dgm:constrLst>
              </dgm:if>
              <dgm:else name="Name27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105"/>
                  <dgm:constr type="rMarg" refType="primFontSz" fact="0.315"/>
                </dgm:constrLst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TxOnly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F336227-6A19-4950-B3E1-08A14CF9638C}" type="datetimeFigureOut">
              <a:rPr lang="fr-FR" smtClean="0"/>
              <a:t>13/12/2021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D64AC26-5B1E-4F8D-B956-D187EF7B33A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0084979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03BF93-1CD3-4848-9C9A-55409201082A}" type="slidenum">
              <a:rPr lang="fr-FR" smtClean="0"/>
              <a:t>14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90482651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03BF93-1CD3-4848-9C9A-55409201082A}" type="slidenum">
              <a:rPr lang="fr-FR" smtClean="0"/>
              <a:t>16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1891166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UVERTUR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24"/>
          <p:cNvSpPr/>
          <p:nvPr userDrawn="1"/>
        </p:nvSpPr>
        <p:spPr>
          <a:xfrm>
            <a:off x="0" y="434480"/>
            <a:ext cx="12191999" cy="598904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" name="Sous-titre 2"/>
          <p:cNvSpPr>
            <a:spLocks noGrp="1"/>
          </p:cNvSpPr>
          <p:nvPr userDrawn="1">
            <p:ph type="subTitle" idx="1" hasCustomPrompt="1"/>
          </p:nvPr>
        </p:nvSpPr>
        <p:spPr>
          <a:xfrm>
            <a:off x="2230015" y="4617691"/>
            <a:ext cx="7893700" cy="282887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indent="0" algn="l">
              <a:buNone/>
              <a:defRPr sz="2000" b="1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 dirty="0"/>
              <a:t>Sous titre</a:t>
            </a:r>
          </a:p>
        </p:txBody>
      </p:sp>
      <p:sp>
        <p:nvSpPr>
          <p:cNvPr id="13" name="Espace réservé du texte 12"/>
          <p:cNvSpPr>
            <a:spLocks noGrp="1"/>
          </p:cNvSpPr>
          <p:nvPr userDrawn="1">
            <p:ph type="body" sz="quarter" idx="10" hasCustomPrompt="1"/>
          </p:nvPr>
        </p:nvSpPr>
        <p:spPr>
          <a:xfrm>
            <a:off x="2230015" y="4987266"/>
            <a:ext cx="7893700" cy="304887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l">
              <a:buNone/>
              <a:defRPr sz="160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fr-FR" dirty="0"/>
              <a:t>Date</a:t>
            </a:r>
          </a:p>
        </p:txBody>
      </p:sp>
      <p:sp>
        <p:nvSpPr>
          <p:cNvPr id="2" name="Titre 1"/>
          <p:cNvSpPr>
            <a:spLocks noGrp="1"/>
          </p:cNvSpPr>
          <p:nvPr userDrawn="1">
            <p:ph type="ctrTitle" hasCustomPrompt="1"/>
          </p:nvPr>
        </p:nvSpPr>
        <p:spPr>
          <a:xfrm>
            <a:off x="2230017" y="1882370"/>
            <a:ext cx="7893698" cy="1817320"/>
          </a:xfrm>
          <a:solidFill>
            <a:schemeClr val="bg1">
              <a:lumMod val="95000"/>
            </a:schemeClr>
          </a:solidFill>
        </p:spPr>
        <p:txBody>
          <a:bodyPr anchor="ctr">
            <a:normAutofit/>
          </a:bodyPr>
          <a:lstStyle>
            <a:lvl1pPr algn="l">
              <a:defRPr sz="4800" b="1" baseline="0">
                <a:solidFill>
                  <a:schemeClr val="tx1">
                    <a:lumMod val="75000"/>
                    <a:lumOff val="25000"/>
                  </a:schemeClr>
                </a:solidFill>
                <a:latin typeface="Montserrat Black" panose="00000A00000000000000" pitchFamily="2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TITRE DE MA PRESENTATION</a:t>
            </a:r>
          </a:p>
        </p:txBody>
      </p:sp>
      <p:sp>
        <p:nvSpPr>
          <p:cNvPr id="27" name="Rectangle 26"/>
          <p:cNvSpPr/>
          <p:nvPr userDrawn="1"/>
        </p:nvSpPr>
        <p:spPr>
          <a:xfrm>
            <a:off x="2230015" y="3699689"/>
            <a:ext cx="888206" cy="101133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29" name="Rectangle 28"/>
          <p:cNvSpPr/>
          <p:nvPr userDrawn="1"/>
        </p:nvSpPr>
        <p:spPr>
          <a:xfrm>
            <a:off x="0" y="5262918"/>
            <a:ext cx="959005" cy="1595082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" name="Espace réservé du texte 5"/>
          <p:cNvSpPr>
            <a:spLocks noGrp="1"/>
          </p:cNvSpPr>
          <p:nvPr>
            <p:ph type="body" sz="quarter" idx="11" hasCustomPrompt="1"/>
          </p:nvPr>
        </p:nvSpPr>
        <p:spPr>
          <a:xfrm>
            <a:off x="1091821" y="72985"/>
            <a:ext cx="10686197" cy="303679"/>
          </a:xfrm>
          <a:prstGeom prst="rect">
            <a:avLst/>
          </a:prstGeom>
        </p:spPr>
        <p:txBody>
          <a:bodyPr>
            <a:noAutofit/>
          </a:bodyPr>
          <a:lstStyle>
            <a:lvl1pPr algn="r">
              <a:defRPr sz="1400"/>
            </a:lvl1pPr>
          </a:lstStyle>
          <a:p>
            <a:pPr lvl="0"/>
            <a:r>
              <a:rPr lang="fr-FR" dirty="0"/>
              <a:t>Direction</a:t>
            </a:r>
          </a:p>
        </p:txBody>
      </p:sp>
      <p:pic>
        <p:nvPicPr>
          <p:cNvPr id="11" name="Image 10" descr="logoterritoiredavenir2.pn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49553" y="6249277"/>
            <a:ext cx="399093" cy="411317"/>
          </a:xfrm>
          <a:prstGeom prst="rect">
            <a:avLst/>
          </a:prstGeom>
        </p:spPr>
      </p:pic>
      <p:pic>
        <p:nvPicPr>
          <p:cNvPr id="12" name="Image 11"/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703" t="29642" r="64881" b="44552"/>
          <a:stretch/>
        </p:blipFill>
        <p:spPr>
          <a:xfrm>
            <a:off x="11265489" y="6231194"/>
            <a:ext cx="426482" cy="4467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106653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orient="horz" pos="709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OMMAI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 userDrawn="1"/>
        </p:nvSpPr>
        <p:spPr>
          <a:xfrm>
            <a:off x="515938" y="0"/>
            <a:ext cx="2680190" cy="68580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quarter" idx="13" hasCustomPrompt="1"/>
          </p:nvPr>
        </p:nvSpPr>
        <p:spPr>
          <a:xfrm>
            <a:off x="3716163" y="1779052"/>
            <a:ext cx="7620201" cy="4023689"/>
          </a:xfrm>
          <a:prstGeom prst="rect">
            <a:avLst/>
          </a:prstGeom>
        </p:spPr>
        <p:txBody>
          <a:bodyPr/>
          <a:lstStyle>
            <a:lvl1pPr marL="514350" indent="-514350">
              <a:spcAft>
                <a:spcPts val="600"/>
              </a:spcAft>
              <a:buAutoNum type="arabicPeriod"/>
              <a:defRPr sz="18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fr-FR" dirty="0"/>
              <a:t>Première partie</a:t>
            </a:r>
          </a:p>
          <a:p>
            <a:pPr lvl="0"/>
            <a:r>
              <a:rPr lang="fr-FR" dirty="0"/>
              <a:t>Deuxième partie</a:t>
            </a:r>
          </a:p>
          <a:p>
            <a:pPr lvl="0"/>
            <a:r>
              <a:rPr lang="fr-FR" dirty="0"/>
              <a:t>Troisième partie</a:t>
            </a:r>
          </a:p>
          <a:p>
            <a:pPr lvl="0"/>
            <a:r>
              <a:rPr lang="fr-FR" dirty="0"/>
              <a:t>Quatrième partie</a:t>
            </a:r>
          </a:p>
          <a:p>
            <a:pPr lvl="0"/>
            <a:endParaRPr lang="fr-FR" dirty="0"/>
          </a:p>
        </p:txBody>
      </p:sp>
      <p:sp>
        <p:nvSpPr>
          <p:cNvPr id="8" name="ZoneTexte 7"/>
          <p:cNvSpPr txBox="1"/>
          <p:nvPr userDrawn="1"/>
        </p:nvSpPr>
        <p:spPr>
          <a:xfrm>
            <a:off x="1020752" y="1779052"/>
            <a:ext cx="1773925" cy="2123658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l"/>
            <a:r>
              <a:rPr lang="fr-FR" sz="4400" b="1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SOMMAIRE</a:t>
            </a:r>
          </a:p>
        </p:txBody>
      </p:sp>
      <p:sp>
        <p:nvSpPr>
          <p:cNvPr id="11" name="Rectangle 10"/>
          <p:cNvSpPr/>
          <p:nvPr userDrawn="1"/>
        </p:nvSpPr>
        <p:spPr>
          <a:xfrm>
            <a:off x="1157487" y="4163981"/>
            <a:ext cx="888206" cy="101133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4" name="Rectangle 13"/>
          <p:cNvSpPr/>
          <p:nvPr userDrawn="1"/>
        </p:nvSpPr>
        <p:spPr>
          <a:xfrm>
            <a:off x="0" y="5262918"/>
            <a:ext cx="959005" cy="1595082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9128606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ERCALAIRE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/>
          <p:nvPr userDrawn="1"/>
        </p:nvSpPr>
        <p:spPr>
          <a:xfrm>
            <a:off x="0" y="464147"/>
            <a:ext cx="12192000" cy="598904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 hasCustomPrompt="1"/>
          </p:nvPr>
        </p:nvSpPr>
        <p:spPr>
          <a:xfrm>
            <a:off x="695325" y="1388669"/>
            <a:ext cx="10980738" cy="4848620"/>
          </a:xfrm>
          <a:prstGeom prst="rect">
            <a:avLst/>
          </a:prstGeom>
        </p:spPr>
        <p:txBody>
          <a:bodyPr/>
          <a:lstStyle>
            <a:lvl1pPr marL="216000" indent="-21600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■"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684000" indent="-216000">
              <a:lnSpc>
                <a:spcPct val="100000"/>
              </a:lnSpc>
              <a:spcBef>
                <a:spcPts val="600"/>
              </a:spcBef>
              <a:spcAft>
                <a:spcPts val="120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□"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 marL="927000" indent="0">
              <a:lnSpc>
                <a:spcPct val="100000"/>
              </a:lnSpc>
              <a:spcBef>
                <a:spcPts val="600"/>
              </a:spcBef>
              <a:spcAft>
                <a:spcPts val="1200"/>
              </a:spcAft>
              <a:buClr>
                <a:schemeClr val="accent4">
                  <a:lumMod val="75000"/>
                </a:schemeClr>
              </a:buClr>
              <a:buFont typeface="Wingdings" panose="05000000000000000000" pitchFamily="2" charset="2"/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 marL="1657350" indent="-216000">
              <a:lnSpc>
                <a:spcPct val="100000"/>
              </a:lnSpc>
              <a:spcBef>
                <a:spcPts val="600"/>
              </a:spcBef>
              <a:spcAft>
                <a:spcPts val="120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▫"/>
              <a:defRPr sz="11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 marL="2057400" indent="-216000">
              <a:lnSpc>
                <a:spcPct val="100000"/>
              </a:lnSpc>
              <a:spcBef>
                <a:spcPts val="600"/>
              </a:spcBef>
              <a:spcAft>
                <a:spcPts val="120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▪"/>
              <a:defRPr sz="105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fr-FR" dirty="0"/>
              <a:t>Première idée</a:t>
            </a:r>
          </a:p>
          <a:p>
            <a:pPr lvl="0"/>
            <a:r>
              <a:rPr lang="fr-FR" dirty="0"/>
              <a:t>Deuxième idée </a:t>
            </a:r>
          </a:p>
          <a:p>
            <a:pPr lvl="0"/>
            <a:r>
              <a:rPr lang="fr-FR" dirty="0"/>
              <a:t>Troisième idée </a:t>
            </a:r>
          </a:p>
          <a:p>
            <a:pPr lvl="0"/>
            <a:r>
              <a:rPr lang="fr-FR" dirty="0"/>
              <a:t>Quatrième idée 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12" hasCustomPrompt="1"/>
          </p:nvPr>
        </p:nvSpPr>
        <p:spPr>
          <a:xfrm>
            <a:off x="695325" y="464148"/>
            <a:ext cx="10980738" cy="72000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 sz="1800" b="1" baseline="0">
                <a:solidFill>
                  <a:schemeClr val="tx1">
                    <a:lumMod val="75000"/>
                    <a:lumOff val="25000"/>
                  </a:schemeClr>
                </a:solidFill>
                <a:latin typeface="Montserrat Black" panose="00000A00000000000000" pitchFamily="2" charset="0"/>
              </a:defRPr>
            </a:lvl1pPr>
            <a:lvl2pPr marL="457200" indent="0">
              <a:buNone/>
              <a:defRPr/>
            </a:lvl2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 dirty="0"/>
              <a:t>Titre de la partie</a:t>
            </a:r>
          </a:p>
        </p:txBody>
      </p:sp>
      <p:sp>
        <p:nvSpPr>
          <p:cNvPr id="6" name="Rectangle 5"/>
          <p:cNvSpPr/>
          <p:nvPr userDrawn="1"/>
        </p:nvSpPr>
        <p:spPr>
          <a:xfrm>
            <a:off x="695325" y="1113809"/>
            <a:ext cx="888206" cy="70339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FAE99467-F592-4A6C-9326-1ACA664EC9B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b="8093"/>
          <a:stretch/>
        </p:blipFill>
        <p:spPr>
          <a:xfrm>
            <a:off x="146637" y="9209"/>
            <a:ext cx="888207" cy="4897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894388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4" orient="horz" pos="232">
          <p15:clr>
            <a:srgbClr val="FBAE40"/>
          </p15:clr>
        </p15:guide>
        <p15:guide id="5" orient="horz" pos="754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E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/>
          <p:nvPr userDrawn="1"/>
        </p:nvSpPr>
        <p:spPr>
          <a:xfrm>
            <a:off x="0" y="464147"/>
            <a:ext cx="12192000" cy="598904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9" name="Espace réservé du contenu 2"/>
          <p:cNvSpPr>
            <a:spLocks noGrp="1"/>
          </p:cNvSpPr>
          <p:nvPr>
            <p:ph idx="17" hasCustomPrompt="1"/>
          </p:nvPr>
        </p:nvSpPr>
        <p:spPr>
          <a:xfrm>
            <a:off x="695325" y="1388669"/>
            <a:ext cx="10980738" cy="4860000"/>
          </a:xfrm>
          <a:prstGeom prst="rect">
            <a:avLst/>
          </a:prstGeom>
        </p:spPr>
        <p:txBody>
          <a:bodyPr/>
          <a:lstStyle>
            <a:lvl1pPr marL="2160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■"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6840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□"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 marL="11430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Wingdings" panose="05000000000000000000" pitchFamily="2" charset="2"/>
              <a:buChar char="§"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 marL="165735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▫"/>
              <a:defRPr sz="11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 marL="20574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▪"/>
              <a:defRPr sz="105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fr-FR" dirty="0"/>
              <a:t>Modifier le texte</a:t>
            </a:r>
          </a:p>
          <a:p>
            <a:pPr lvl="1"/>
            <a:r>
              <a:rPr lang="fr-FR" dirty="0"/>
              <a:t>Deuxième niveau </a:t>
            </a:r>
          </a:p>
          <a:p>
            <a:pPr lvl="2"/>
            <a:r>
              <a:rPr lang="fr-FR" dirty="0"/>
              <a:t>Troisième niveau </a:t>
            </a:r>
          </a:p>
          <a:p>
            <a:pPr lvl="3"/>
            <a:r>
              <a:rPr lang="fr-FR" dirty="0"/>
              <a:t>Quatrième niveau </a:t>
            </a:r>
          </a:p>
          <a:p>
            <a:pPr lvl="4"/>
            <a:r>
              <a:rPr lang="fr-FR" dirty="0"/>
              <a:t>Cinquième niveau </a:t>
            </a:r>
          </a:p>
          <a:p>
            <a:pPr lvl="2"/>
            <a:endParaRPr lang="fr-FR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12" hasCustomPrompt="1"/>
          </p:nvPr>
        </p:nvSpPr>
        <p:spPr>
          <a:xfrm>
            <a:off x="695325" y="464147"/>
            <a:ext cx="10980738" cy="72000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 sz="1800" b="1" baseline="0">
                <a:solidFill>
                  <a:schemeClr val="tx1">
                    <a:lumMod val="75000"/>
                    <a:lumOff val="25000"/>
                  </a:schemeClr>
                </a:solidFill>
                <a:latin typeface="Montserrat Black" panose="00000A00000000000000" pitchFamily="2" charset="0"/>
              </a:defRPr>
            </a:lvl1pPr>
            <a:lvl2pPr marL="457200" indent="0">
              <a:buNone/>
              <a:defRPr/>
            </a:lvl2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 dirty="0"/>
              <a:t>Titre de la slide</a:t>
            </a:r>
          </a:p>
        </p:txBody>
      </p:sp>
      <p:sp>
        <p:nvSpPr>
          <p:cNvPr id="15" name="Espace réservé du texte 2"/>
          <p:cNvSpPr>
            <a:spLocks noGrp="1"/>
          </p:cNvSpPr>
          <p:nvPr>
            <p:ph type="body" sz="quarter" idx="14" hasCustomPrompt="1"/>
          </p:nvPr>
        </p:nvSpPr>
        <p:spPr>
          <a:xfrm>
            <a:off x="4376057" y="137054"/>
            <a:ext cx="7300006" cy="23124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>
              <a:defRPr lang="fr-FR" sz="1200" b="1" dirty="0">
                <a:solidFill>
                  <a:schemeClr val="bg1">
                    <a:lumMod val="50000"/>
                  </a:schemeClr>
                </a:solidFill>
                <a:latin typeface="Arial Black" panose="020B0A04020102020204" pitchFamily="34" charset="0"/>
              </a:defRPr>
            </a:lvl1pPr>
          </a:lstStyle>
          <a:p>
            <a:pPr lvl="0" algn="r">
              <a:lnSpc>
                <a:spcPct val="90000"/>
              </a:lnSpc>
              <a:spcBef>
                <a:spcPts val="1000"/>
              </a:spcBef>
              <a:buClr>
                <a:schemeClr val="accent1"/>
              </a:buClr>
            </a:pPr>
            <a:r>
              <a:rPr lang="fr-FR" dirty="0"/>
              <a:t>Titre de la slide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695325" y="1113808"/>
            <a:ext cx="888206" cy="70339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" name="Espace réservé du texte 9"/>
          <p:cNvSpPr>
            <a:spLocks noGrp="1"/>
          </p:cNvSpPr>
          <p:nvPr>
            <p:ph type="body" sz="quarter" idx="16" hasCustomPrompt="1"/>
          </p:nvPr>
        </p:nvSpPr>
        <p:spPr>
          <a:xfrm>
            <a:off x="334912" y="716147"/>
            <a:ext cx="216000" cy="216000"/>
          </a:xfrm>
          <a:prstGeom prst="rect">
            <a:avLst/>
          </a:prstGeom>
          <a:solidFill>
            <a:schemeClr val="accent4">
              <a:lumMod val="75000"/>
            </a:schemeClr>
          </a:solidFill>
        </p:spPr>
        <p:txBody>
          <a:bodyPr anchor="ctr">
            <a:noAutofit/>
          </a:bodyPr>
          <a:lstStyle>
            <a:lvl1pPr marL="0" indent="0" algn="ctr">
              <a:buNone/>
              <a:defRPr sz="1000" b="1">
                <a:solidFill>
                  <a:schemeClr val="bg1"/>
                </a:solidFill>
                <a:latin typeface="Arial Black" panose="020B0A04020102020204" pitchFamily="34" charset="0"/>
              </a:defRPr>
            </a:lvl1pPr>
          </a:lstStyle>
          <a:p>
            <a:pPr lvl="0"/>
            <a:r>
              <a:rPr lang="fr-FR" dirty="0"/>
              <a:t>N</a:t>
            </a:r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4CBB03E7-C637-4F5C-A02B-627DDBBCC0A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b="8093"/>
          <a:stretch/>
        </p:blipFill>
        <p:spPr>
          <a:xfrm>
            <a:off x="146637" y="9209"/>
            <a:ext cx="888207" cy="4897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691326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4" orient="horz" pos="232">
          <p15:clr>
            <a:srgbClr val="FBAE40"/>
          </p15:clr>
        </p15:guide>
        <p15:guide id="5" orient="horz" pos="754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EXTE + IMAG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Espace réservé pour une image  17"/>
          <p:cNvSpPr>
            <a:spLocks noGrp="1"/>
          </p:cNvSpPr>
          <p:nvPr>
            <p:ph type="pic" sz="quarter" idx="13" hasCustomPrompt="1"/>
          </p:nvPr>
        </p:nvSpPr>
        <p:spPr>
          <a:xfrm>
            <a:off x="0" y="0"/>
            <a:ext cx="4846100" cy="6858000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600" baseline="0"/>
            </a:lvl1pPr>
          </a:lstStyle>
          <a:p>
            <a:r>
              <a:rPr lang="fr-FR" dirty="0"/>
              <a:t>Insérez ici une image</a:t>
            </a:r>
          </a:p>
          <a:p>
            <a:endParaRPr lang="fr-FR" dirty="0"/>
          </a:p>
          <a:p>
            <a:endParaRPr lang="fr-FR" dirty="0"/>
          </a:p>
          <a:p>
            <a:endParaRPr lang="fr-FR" dirty="0"/>
          </a:p>
        </p:txBody>
      </p:sp>
      <p:sp>
        <p:nvSpPr>
          <p:cNvPr id="11" name="Espace réservé du contenu 2"/>
          <p:cNvSpPr>
            <a:spLocks noGrp="1"/>
          </p:cNvSpPr>
          <p:nvPr>
            <p:ph idx="1" hasCustomPrompt="1"/>
          </p:nvPr>
        </p:nvSpPr>
        <p:spPr>
          <a:xfrm>
            <a:off x="5568287" y="1388669"/>
            <a:ext cx="6107776" cy="4860000"/>
          </a:xfrm>
          <a:prstGeom prst="rect">
            <a:avLst/>
          </a:prstGeom>
        </p:spPr>
        <p:txBody>
          <a:bodyPr/>
          <a:lstStyle>
            <a:lvl1pPr marL="1440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■"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6840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□"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 marL="11430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Wingdings" panose="05000000000000000000" pitchFamily="2" charset="2"/>
              <a:buChar char="§"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 marL="165735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▫"/>
              <a:defRPr sz="11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 marL="20574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▪"/>
              <a:defRPr sz="105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fr-FR" dirty="0"/>
              <a:t>Modifier le texte</a:t>
            </a:r>
          </a:p>
          <a:p>
            <a:pPr lvl="1"/>
            <a:r>
              <a:rPr lang="fr-FR" dirty="0"/>
              <a:t>Deuxième niveau </a:t>
            </a:r>
          </a:p>
          <a:p>
            <a:pPr lvl="2"/>
            <a:r>
              <a:rPr lang="fr-FR" dirty="0"/>
              <a:t>Troisième niveau </a:t>
            </a:r>
          </a:p>
          <a:p>
            <a:pPr lvl="3"/>
            <a:r>
              <a:rPr lang="fr-FR" dirty="0"/>
              <a:t>Quatrième niveau </a:t>
            </a:r>
          </a:p>
          <a:p>
            <a:pPr lvl="4"/>
            <a:r>
              <a:rPr lang="fr-FR" dirty="0"/>
              <a:t>Cinquième niveau </a:t>
            </a:r>
          </a:p>
          <a:p>
            <a:pPr lvl="2"/>
            <a:endParaRPr lang="fr-FR" dirty="0"/>
          </a:p>
        </p:txBody>
      </p:sp>
      <p:sp>
        <p:nvSpPr>
          <p:cNvPr id="8" name="Espace réservé du numéro de diapositive 1"/>
          <p:cNvSpPr txBox="1">
            <a:spLocks/>
          </p:cNvSpPr>
          <p:nvPr userDrawn="1"/>
        </p:nvSpPr>
        <p:spPr>
          <a:xfrm>
            <a:off x="11172092" y="6541477"/>
            <a:ext cx="489611" cy="244962"/>
          </a:xfrm>
          <a:prstGeom prst="rect">
            <a:avLst/>
          </a:prstGeom>
          <a:noFill/>
        </p:spPr>
        <p:txBody>
          <a:bodyPr vert="horz" lIns="0" tIns="0" rIns="0" bIns="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673CE273-56D8-4DF5-AF26-13F824466A73}" type="slidenum">
              <a:rPr lang="fr-FR" sz="1000" b="1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cs typeface="Helvetica Neue Medium"/>
              </a:rPr>
              <a:pPr algn="r"/>
              <a:t>‹N°›</a:t>
            </a:fld>
            <a:endParaRPr lang="fr-FR" sz="800" b="1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  <a:cs typeface="Helvetica Neue Medium"/>
            </a:endParaRPr>
          </a:p>
        </p:txBody>
      </p:sp>
      <p:sp>
        <p:nvSpPr>
          <p:cNvPr id="13" name="Espace réservé du texte 4"/>
          <p:cNvSpPr>
            <a:spLocks noGrp="1"/>
          </p:cNvSpPr>
          <p:nvPr>
            <p:ph type="body" sz="quarter" idx="12" hasCustomPrompt="1"/>
          </p:nvPr>
        </p:nvSpPr>
        <p:spPr>
          <a:xfrm>
            <a:off x="5568287" y="464148"/>
            <a:ext cx="6107776" cy="719999"/>
          </a:xfrm>
          <a:prstGeom prst="rect">
            <a:avLst/>
          </a:prstGeom>
        </p:spPr>
        <p:txBody>
          <a:bodyPr anchor="ctr">
            <a:normAutofit/>
          </a:bodyPr>
          <a:lstStyle>
            <a:lvl1pPr>
              <a:spcBef>
                <a:spcPts val="0"/>
              </a:spcBef>
              <a:defRPr sz="1800" b="1" baseline="0">
                <a:solidFill>
                  <a:schemeClr val="tx1">
                    <a:lumMod val="75000"/>
                    <a:lumOff val="25000"/>
                  </a:schemeClr>
                </a:solidFill>
                <a:latin typeface="Montserrat Black" panose="00000A00000000000000" pitchFamily="2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fr-FR" dirty="0"/>
              <a:t>Titre de la slide</a:t>
            </a:r>
          </a:p>
        </p:txBody>
      </p:sp>
      <p:sp>
        <p:nvSpPr>
          <p:cNvPr id="16" name="Rectangle 15"/>
          <p:cNvSpPr/>
          <p:nvPr userDrawn="1"/>
        </p:nvSpPr>
        <p:spPr>
          <a:xfrm>
            <a:off x="5568287" y="1113808"/>
            <a:ext cx="888206" cy="70339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7" name="Espace réservé du texte 9"/>
          <p:cNvSpPr>
            <a:spLocks noGrp="1"/>
          </p:cNvSpPr>
          <p:nvPr>
            <p:ph type="body" sz="quarter" idx="16" hasCustomPrompt="1"/>
          </p:nvPr>
        </p:nvSpPr>
        <p:spPr>
          <a:xfrm>
            <a:off x="5207874" y="716147"/>
            <a:ext cx="216000" cy="216000"/>
          </a:xfrm>
          <a:prstGeom prst="rect">
            <a:avLst/>
          </a:prstGeom>
          <a:solidFill>
            <a:schemeClr val="accent4">
              <a:lumMod val="75000"/>
            </a:schemeClr>
          </a:solidFill>
        </p:spPr>
        <p:txBody>
          <a:bodyPr anchor="ctr">
            <a:noAutofit/>
          </a:bodyPr>
          <a:lstStyle>
            <a:lvl1pPr marL="0" indent="0" algn="ctr">
              <a:buNone/>
              <a:defRPr sz="1000" b="1">
                <a:solidFill>
                  <a:schemeClr val="bg1"/>
                </a:solidFill>
                <a:latin typeface="Arial Black" panose="020B0A04020102020204" pitchFamily="34" charset="0"/>
              </a:defRPr>
            </a:lvl1pPr>
          </a:lstStyle>
          <a:p>
            <a:pPr lvl="0"/>
            <a:r>
              <a:rPr lang="fr-FR" dirty="0"/>
              <a:t>N</a:t>
            </a:r>
          </a:p>
        </p:txBody>
      </p:sp>
      <p:sp>
        <p:nvSpPr>
          <p:cNvPr id="12" name="Espace réservé du texte 2"/>
          <p:cNvSpPr>
            <a:spLocks noGrp="1"/>
          </p:cNvSpPr>
          <p:nvPr>
            <p:ph type="body" sz="quarter" idx="14" hasCustomPrompt="1"/>
          </p:nvPr>
        </p:nvSpPr>
        <p:spPr>
          <a:xfrm>
            <a:off x="5568287" y="137054"/>
            <a:ext cx="6107776" cy="231246"/>
          </a:xfrm>
          <a:prstGeom prst="rect">
            <a:avLst/>
          </a:prstGeom>
        </p:spPr>
        <p:txBody>
          <a:bodyPr anchor="ctr">
            <a:noAutofit/>
          </a:bodyPr>
          <a:lstStyle>
            <a:lvl1pPr algn="r">
              <a:defRPr sz="1200" b="1">
                <a:solidFill>
                  <a:schemeClr val="bg1">
                    <a:lumMod val="50000"/>
                  </a:schemeClr>
                </a:solidFill>
                <a:latin typeface="Arial Black" panose="020B0A04020102020204" pitchFamily="34" charset="0"/>
              </a:defRPr>
            </a:lvl1pPr>
          </a:lstStyle>
          <a:p>
            <a:pPr lvl="0"/>
            <a:r>
              <a:rPr lang="fr-FR" dirty="0"/>
              <a:t>Titre de la slide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323017EF-3119-47E5-89FF-4D8DECD30E7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b="8093"/>
          <a:stretch/>
        </p:blipFill>
        <p:spPr>
          <a:xfrm>
            <a:off x="146637" y="9209"/>
            <a:ext cx="888207" cy="4897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773533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906" userDrawn="1">
          <p15:clr>
            <a:srgbClr val="FBAE40"/>
          </p15:clr>
        </p15:guide>
        <p15:guide id="2" pos="7378" userDrawn="1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EUTRE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1" y="434480"/>
            <a:ext cx="12192000" cy="598904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" name="Espace réservé du texte 2"/>
          <p:cNvSpPr>
            <a:spLocks noGrp="1"/>
          </p:cNvSpPr>
          <p:nvPr>
            <p:ph type="body" sz="quarter" idx="14" hasCustomPrompt="1"/>
          </p:nvPr>
        </p:nvSpPr>
        <p:spPr>
          <a:xfrm>
            <a:off x="4376057" y="137054"/>
            <a:ext cx="7300006" cy="231246"/>
          </a:xfrm>
          <a:prstGeom prst="rect">
            <a:avLst/>
          </a:prstGeom>
        </p:spPr>
        <p:txBody>
          <a:bodyPr>
            <a:noAutofit/>
          </a:bodyPr>
          <a:lstStyle>
            <a:lvl1pPr algn="r">
              <a:defRPr sz="1200" b="1">
                <a:solidFill>
                  <a:schemeClr val="bg1">
                    <a:lumMod val="50000"/>
                  </a:schemeClr>
                </a:solidFill>
                <a:latin typeface="Arial Black" panose="020B0A04020102020204" pitchFamily="34" charset="0"/>
              </a:defRPr>
            </a:lvl1pPr>
          </a:lstStyle>
          <a:p>
            <a:pPr lvl="0"/>
            <a:r>
              <a:rPr lang="fr-FR" dirty="0"/>
              <a:t>Titre de la slide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9025AC9E-2343-4B4C-AA4D-DC9C9D01719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b="8093"/>
          <a:stretch/>
        </p:blipFill>
        <p:spPr>
          <a:xfrm>
            <a:off x="146637" y="9209"/>
            <a:ext cx="888207" cy="4897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346507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4" orient="horz" pos="232">
          <p15:clr>
            <a:srgbClr val="FBAE40"/>
          </p15:clr>
        </p15:guide>
        <p15:guide id="5" orient="horz" pos="845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exte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/>
          <p:nvPr userDrawn="1"/>
        </p:nvSpPr>
        <p:spPr>
          <a:xfrm>
            <a:off x="0" y="450499"/>
            <a:ext cx="12192000" cy="598904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 hasCustomPrompt="1"/>
          </p:nvPr>
        </p:nvSpPr>
        <p:spPr>
          <a:xfrm>
            <a:off x="695325" y="1851102"/>
            <a:ext cx="10980738" cy="4386186"/>
          </a:xfrm>
        </p:spPr>
        <p:txBody>
          <a:bodyPr/>
          <a:lstStyle>
            <a:lvl1pPr marL="2520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■"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6840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□"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 marL="11430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Wingdings" panose="05000000000000000000" pitchFamily="2" charset="2"/>
              <a:buChar char="§"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 marL="165735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▫"/>
              <a:defRPr sz="11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 marL="20574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▪"/>
              <a:defRPr sz="105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fr-FR" dirty="0"/>
              <a:t>Modifier le texte</a:t>
            </a:r>
          </a:p>
          <a:p>
            <a:pPr lvl="1"/>
            <a:r>
              <a:rPr lang="fr-FR" dirty="0"/>
              <a:t>Deuxième niveau </a:t>
            </a:r>
          </a:p>
          <a:p>
            <a:pPr lvl="2"/>
            <a:r>
              <a:rPr lang="fr-FR" dirty="0"/>
              <a:t>Troisième niveau </a:t>
            </a:r>
          </a:p>
          <a:p>
            <a:pPr lvl="3"/>
            <a:r>
              <a:rPr lang="fr-FR" dirty="0"/>
              <a:t>Quatrième niveau </a:t>
            </a:r>
          </a:p>
          <a:p>
            <a:pPr lvl="4"/>
            <a:r>
              <a:rPr lang="fr-FR" dirty="0"/>
              <a:t>Cinquième niveau </a:t>
            </a:r>
          </a:p>
          <a:p>
            <a:pPr lvl="2"/>
            <a:endParaRPr lang="fr-FR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12" hasCustomPrompt="1"/>
          </p:nvPr>
        </p:nvSpPr>
        <p:spPr>
          <a:xfrm>
            <a:off x="695325" y="464147"/>
            <a:ext cx="10980738" cy="856619"/>
          </a:xfrm>
        </p:spPr>
        <p:txBody>
          <a:bodyPr anchor="ctr">
            <a:normAutofit/>
          </a:bodyPr>
          <a:lstStyle>
            <a:lvl1pPr>
              <a:defRPr sz="1900" b="1" baseline="0">
                <a:solidFill>
                  <a:schemeClr val="tx1">
                    <a:lumMod val="75000"/>
                    <a:lumOff val="25000"/>
                  </a:schemeClr>
                </a:solidFill>
                <a:latin typeface="Montserrat Black" panose="00000A00000000000000" pitchFamily="2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fr-FR" dirty="0"/>
              <a:t>Titre de la slide</a:t>
            </a:r>
          </a:p>
        </p:txBody>
      </p:sp>
      <p:sp>
        <p:nvSpPr>
          <p:cNvPr id="15" name="Espace réservé du texte 2"/>
          <p:cNvSpPr>
            <a:spLocks noGrp="1"/>
          </p:cNvSpPr>
          <p:nvPr>
            <p:ph type="body" sz="quarter" idx="14" hasCustomPrompt="1"/>
          </p:nvPr>
        </p:nvSpPr>
        <p:spPr>
          <a:xfrm>
            <a:off x="4376057" y="137054"/>
            <a:ext cx="7300006" cy="231246"/>
          </a:xfrm>
        </p:spPr>
        <p:txBody>
          <a:bodyPr>
            <a:noAutofit/>
          </a:bodyPr>
          <a:lstStyle>
            <a:lvl1pPr algn="r">
              <a:defRPr sz="1000" b="1">
                <a:solidFill>
                  <a:schemeClr val="tx1">
                    <a:lumMod val="75000"/>
                    <a:lumOff val="25000"/>
                  </a:schemeClr>
                </a:solidFill>
                <a:latin typeface="Arial Black" panose="020B0A04020102020204" pitchFamily="34" charset="0"/>
              </a:defRPr>
            </a:lvl1pPr>
          </a:lstStyle>
          <a:p>
            <a:pPr lvl="0"/>
            <a:r>
              <a:rPr lang="fr-FR" dirty="0"/>
              <a:t>Titre de la slide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695325" y="1416613"/>
            <a:ext cx="888206" cy="70339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39269538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4" orient="horz" pos="232">
          <p15:clr>
            <a:srgbClr val="FBAE40"/>
          </p15:clr>
        </p15:guide>
        <p15:guide id="5" orient="horz" pos="754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696173" y="365126"/>
            <a:ext cx="10979890" cy="6005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</a:p>
        </p:txBody>
      </p:sp>
      <p:sp>
        <p:nvSpPr>
          <p:cNvPr id="11" name="Espace réservé du numéro de diapositive 1"/>
          <p:cNvSpPr txBox="1">
            <a:spLocks/>
          </p:cNvSpPr>
          <p:nvPr userDrawn="1"/>
        </p:nvSpPr>
        <p:spPr>
          <a:xfrm>
            <a:off x="11172092" y="6541477"/>
            <a:ext cx="489611" cy="244962"/>
          </a:xfrm>
          <a:prstGeom prst="rect">
            <a:avLst/>
          </a:prstGeom>
          <a:noFill/>
        </p:spPr>
        <p:txBody>
          <a:bodyPr vert="horz" lIns="0" tIns="0" rIns="0" bIns="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673CE273-56D8-4DF5-AF26-13F824466A73}" type="slidenum">
              <a:rPr lang="fr-FR" sz="1000" b="1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cs typeface="Helvetica Neue Medium"/>
              </a:rPr>
              <a:pPr algn="r"/>
              <a:t>‹N°›</a:t>
            </a:fld>
            <a:endParaRPr lang="fr-FR" sz="800" b="1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  <a:cs typeface="Helvetica Neue Medium"/>
            </a:endParaRPr>
          </a:p>
        </p:txBody>
      </p:sp>
      <p:pic>
        <p:nvPicPr>
          <p:cNvPr id="6" name="Image 5" descr="logoterritoiredavenir2.png"/>
          <p:cNvPicPr>
            <a:picLocks noChangeAspect="1"/>
          </p:cNvPicPr>
          <p:nvPr userDrawn="1"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1988" y="6524819"/>
            <a:ext cx="214185" cy="234179"/>
          </a:xfrm>
          <a:prstGeom prst="rect">
            <a:avLst/>
          </a:prstGeom>
        </p:spPr>
      </p:pic>
      <p:pic>
        <p:nvPicPr>
          <p:cNvPr id="7" name="Image 6"/>
          <p:cNvPicPr>
            <a:picLocks noChangeAspect="1"/>
          </p:cNvPicPr>
          <p:nvPr userDrawn="1"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0210" y="6467475"/>
            <a:ext cx="1153004" cy="3789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36905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7" r:id="rId1"/>
    <p:sldLayoutId id="2147483676" r:id="rId2"/>
    <p:sldLayoutId id="2147483682" r:id="rId3"/>
    <p:sldLayoutId id="2147483683" r:id="rId4"/>
    <p:sldLayoutId id="2147483656" r:id="rId5"/>
    <p:sldLayoutId id="2147483675" r:id="rId6"/>
    <p:sldLayoutId id="2147483684" r:id="rId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400" b="1" kern="1200" baseline="0">
          <a:solidFill>
            <a:schemeClr val="tx1">
              <a:lumMod val="75000"/>
              <a:lumOff val="25000"/>
            </a:schemeClr>
          </a:solidFill>
          <a:latin typeface="Montserrat Black" panose="00000A00000000000000" pitchFamily="2" charset="0"/>
          <a:ea typeface="+mj-ea"/>
          <a:cs typeface="+mj-cs"/>
        </a:defRPr>
      </a:lvl1pPr>
    </p:titleStyle>
    <p:bodyStyle>
      <a:lvl1pPr marL="0" marR="0" indent="0" algn="l" defTabSz="914400" rtl="0" eaLnBrk="1" fontAlgn="auto" latinLnBrk="0" hangingPunct="1">
        <a:lnSpc>
          <a:spcPct val="100000"/>
        </a:lnSpc>
        <a:spcBef>
          <a:spcPts val="600"/>
        </a:spcBef>
        <a:spcAft>
          <a:spcPts val="0"/>
        </a:spcAft>
        <a:buClr>
          <a:schemeClr val="accent4"/>
        </a:buClr>
        <a:buSzTx/>
        <a:buFont typeface="Arial" panose="020B0604020202020204" pitchFamily="34" charset="0"/>
        <a:buNone/>
        <a:tabLst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685800" marR="0" indent="-228600" algn="l" defTabSz="914400" rtl="0" eaLnBrk="1" fontAlgn="auto" latinLnBrk="0" hangingPunct="1">
        <a:lnSpc>
          <a:spcPct val="100000"/>
        </a:lnSpc>
        <a:spcBef>
          <a:spcPts val="600"/>
        </a:spcBef>
        <a:spcAft>
          <a:spcPts val="0"/>
        </a:spcAft>
        <a:buClr>
          <a:schemeClr val="accent4"/>
        </a:buClr>
        <a:buSzTx/>
        <a:buFont typeface="Arial" panose="020B0604020202020204" pitchFamily="34" charset="0"/>
        <a:buChar char="□"/>
        <a:tabLst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marR="0" indent="-228600" algn="l" defTabSz="914400" rtl="0" eaLnBrk="1" fontAlgn="auto" latinLnBrk="0" hangingPunct="1">
        <a:lnSpc>
          <a:spcPct val="100000"/>
        </a:lnSpc>
        <a:spcBef>
          <a:spcPts val="600"/>
        </a:spcBef>
        <a:spcAft>
          <a:spcPts val="0"/>
        </a:spcAft>
        <a:buClr>
          <a:schemeClr val="accent4"/>
        </a:buClr>
        <a:buSzTx/>
        <a:buFont typeface="Wingdings" panose="05000000000000000000" pitchFamily="2" charset="2"/>
        <a:buChar char="§"/>
        <a:tabLst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marR="0" indent="-228600" algn="l" defTabSz="914400" rtl="0" eaLnBrk="1" fontAlgn="auto" latinLnBrk="0" hangingPunct="1">
        <a:lnSpc>
          <a:spcPct val="100000"/>
        </a:lnSpc>
        <a:spcBef>
          <a:spcPts val="600"/>
        </a:spcBef>
        <a:spcAft>
          <a:spcPts val="0"/>
        </a:spcAft>
        <a:buClr>
          <a:schemeClr val="accent4"/>
        </a:buClr>
        <a:buSzTx/>
        <a:buFont typeface="Arial" panose="020B0604020202020204" pitchFamily="34" charset="0"/>
        <a:buChar char="▫"/>
        <a:tabLst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marR="0" indent="-228600" algn="l" defTabSz="914400" rtl="0" eaLnBrk="1" fontAlgn="auto" latinLnBrk="0" hangingPunct="1">
        <a:lnSpc>
          <a:spcPct val="100000"/>
        </a:lnSpc>
        <a:spcBef>
          <a:spcPts val="600"/>
        </a:spcBef>
        <a:spcAft>
          <a:spcPts val="0"/>
        </a:spcAft>
        <a:buClr>
          <a:schemeClr val="accent4"/>
        </a:buClr>
        <a:buSzTx/>
        <a:buFont typeface="Arial" panose="020B0604020202020204" pitchFamily="34" charset="0"/>
        <a:buChar char="▪"/>
        <a:tabLst/>
        <a:defRPr sz="105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7355" userDrawn="1">
          <p15:clr>
            <a:srgbClr val="F26B43"/>
          </p15:clr>
        </p15:guide>
        <p15:guide id="2" pos="325" userDrawn="1">
          <p15:clr>
            <a:srgbClr val="F26B43"/>
          </p15:clr>
        </p15:guide>
        <p15:guide id="3" pos="438" userDrawn="1">
          <p15:clr>
            <a:srgbClr val="F26B43"/>
          </p15:clr>
        </p15:guide>
        <p15:guide id="4" pos="506" userDrawn="1">
          <p15:clr>
            <a:srgbClr val="F26B43"/>
          </p15:clr>
        </p15:guide>
        <p15:guide id="5" orient="horz" pos="935" userDrawn="1">
          <p15:clr>
            <a:srgbClr val="F26B43"/>
          </p15:clr>
        </p15:guide>
        <p15:guide id="6" orient="horz" pos="3929" userDrawn="1">
          <p15:clr>
            <a:srgbClr val="F26B43"/>
          </p15:clr>
        </p15:guide>
        <p15:guide id="7" orient="horz" pos="411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3.xml"/><Relationship Id="rId4" Type="http://schemas.microsoft.com/office/2007/relationships/hdphoto" Target="../media/hdphoto1.wdp"/></Relationships>
</file>

<file path=ppt/slides/_rels/slide4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3.xml"/><Relationship Id="rId5" Type="http://schemas.microsoft.com/office/2007/relationships/hdphoto" Target="../media/hdphoto3.wdp"/><Relationship Id="rId4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3.xml"/><Relationship Id="rId5" Type="http://schemas.microsoft.com/office/2007/relationships/hdphoto" Target="../media/hdphoto4.wdp"/><Relationship Id="rId4" Type="http://schemas.openxmlformats.org/officeDocument/2006/relationships/image" Target="../media/image11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3.jpeg"/><Relationship Id="rId4" Type="http://schemas.openxmlformats.org/officeDocument/2006/relationships/image" Target="../media/image17.jpe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jpeg"/><Relationship Id="rId3" Type="http://schemas.openxmlformats.org/officeDocument/2006/relationships/image" Target="../media/image19.jpeg"/><Relationship Id="rId7" Type="http://schemas.microsoft.com/office/2007/relationships/hdphoto" Target="../media/hdphoto5.wdp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2.png"/><Relationship Id="rId5" Type="http://schemas.openxmlformats.org/officeDocument/2006/relationships/image" Target="../media/image21.jpeg"/><Relationship Id="rId4" Type="http://schemas.openxmlformats.org/officeDocument/2006/relationships/image" Target="../media/image20.jpe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diagramQuickStyle" Target="../diagrams/quickStyle1.xml"/><Relationship Id="rId13" Type="http://schemas.openxmlformats.org/officeDocument/2006/relationships/image" Target="../media/image29.jpeg"/><Relationship Id="rId3" Type="http://schemas.openxmlformats.org/officeDocument/2006/relationships/image" Target="../media/image25.png"/><Relationship Id="rId7" Type="http://schemas.openxmlformats.org/officeDocument/2006/relationships/diagramLayout" Target="../diagrams/layout1.xml"/><Relationship Id="rId12" Type="http://schemas.openxmlformats.org/officeDocument/2006/relationships/image" Target="../media/image28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3.xml"/><Relationship Id="rId6" Type="http://schemas.openxmlformats.org/officeDocument/2006/relationships/diagramData" Target="../diagrams/data1.xml"/><Relationship Id="rId11" Type="http://schemas.openxmlformats.org/officeDocument/2006/relationships/image" Target="../media/image27.jpeg"/><Relationship Id="rId5" Type="http://schemas.openxmlformats.org/officeDocument/2006/relationships/image" Target="../media/image26.png"/><Relationship Id="rId10" Type="http://schemas.microsoft.com/office/2007/relationships/diagramDrawing" Target="../diagrams/drawing1.xml"/><Relationship Id="rId4" Type="http://schemas.microsoft.com/office/2007/relationships/hdphoto" Target="../media/hdphoto6.wdp"/><Relationship Id="rId9" Type="http://schemas.openxmlformats.org/officeDocument/2006/relationships/diagramColors" Target="../diagrams/colors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3.png"/><Relationship Id="rId5" Type="http://schemas.openxmlformats.org/officeDocument/2006/relationships/image" Target="../media/image32.png"/><Relationship Id="rId4" Type="http://schemas.openxmlformats.org/officeDocument/2006/relationships/image" Target="../media/image31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7" Type="http://schemas.openxmlformats.org/officeDocument/2006/relationships/image" Target="../media/image18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7.jpeg"/><Relationship Id="rId5" Type="http://schemas.openxmlformats.org/officeDocument/2006/relationships/image" Target="../media/image14.png"/><Relationship Id="rId4" Type="http://schemas.openxmlformats.org/officeDocument/2006/relationships/image" Target="../media/image33.pn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33.png"/><Relationship Id="rId4" Type="http://schemas.microsoft.com/office/2007/relationships/hdphoto" Target="../media/hdphoto5.wdp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33.png"/><Relationship Id="rId4" Type="http://schemas.openxmlformats.org/officeDocument/2006/relationships/image" Target="../media/image13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33.png"/><Relationship Id="rId4" Type="http://schemas.openxmlformats.org/officeDocument/2006/relationships/image" Target="../media/image13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33.png"/><Relationship Id="rId4" Type="http://schemas.openxmlformats.org/officeDocument/2006/relationships/image" Target="../media/image13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44.jpeg"/><Relationship Id="rId4" Type="http://schemas.openxmlformats.org/officeDocument/2006/relationships/image" Target="../media/image3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ous-titre 1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75000"/>
                    <a:lumOff val="25000"/>
                  </a:schemeClr>
                </a:solidFill>
              </a:rPr>
              <a:t>Heure Du Jeudi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sz="quarter" idx="10"/>
          </p:nvPr>
        </p:nvSpPr>
        <p:spPr/>
        <p:txBody>
          <a:bodyPr>
            <a:normAutofit fontScale="92500" lnSpcReduction="10000"/>
          </a:bodyPr>
          <a:lstStyle/>
          <a:p>
            <a:r>
              <a:rPr lang="fr-FR" dirty="0">
                <a:solidFill>
                  <a:schemeClr val="tx1">
                    <a:lumMod val="75000"/>
                    <a:lumOff val="25000"/>
                  </a:schemeClr>
                </a:solidFill>
              </a:rPr>
              <a:t>9 décembre 2021</a:t>
            </a:r>
          </a:p>
        </p:txBody>
      </p:sp>
      <p:sp>
        <p:nvSpPr>
          <p:cNvPr id="4" name="Titre 3"/>
          <p:cNvSpPr>
            <a:spLocks noGrp="1"/>
          </p:cNvSpPr>
          <p:nvPr>
            <p:ph type="ctrTitle"/>
          </p:nvPr>
        </p:nvSpPr>
        <p:spPr>
          <a:xfrm>
            <a:off x="2230017" y="1882370"/>
            <a:ext cx="8861536" cy="1817320"/>
          </a:xfrm>
        </p:spPr>
        <p:txBody>
          <a:bodyPr>
            <a:normAutofit fontScale="90000"/>
          </a:bodyPr>
          <a:lstStyle/>
          <a:p>
            <a:r>
              <a:rPr lang="fr-FR" dirty="0"/>
              <a:t>Comment renforcer la satisfaction client suite à un changement de conseiller ?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11"/>
          </p:nvPr>
        </p:nvSpPr>
        <p:spPr>
          <a:xfrm>
            <a:off x="1505803" y="0"/>
            <a:ext cx="10686197" cy="418454"/>
          </a:xfrm>
        </p:spPr>
        <p:txBody>
          <a:bodyPr anchor="ctr"/>
          <a:lstStyle/>
          <a:p>
            <a:r>
              <a:rPr lang="fr-FR" sz="1200" b="1" dirty="0"/>
              <a:t>Direction du Développement BDD et du Marché Grand Public</a:t>
            </a:r>
          </a:p>
        </p:txBody>
      </p:sp>
    </p:spTree>
    <p:extLst>
      <p:ext uri="{BB962C8B-B14F-4D97-AF65-F5344CB8AC3E}">
        <p14:creationId xmlns:p14="http://schemas.microsoft.com/office/powerpoint/2010/main" val="10073992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texte 1"/>
          <p:cNvSpPr txBox="1">
            <a:spLocks/>
          </p:cNvSpPr>
          <p:nvPr/>
        </p:nvSpPr>
        <p:spPr>
          <a:xfrm>
            <a:off x="4010606" y="892764"/>
            <a:ext cx="7620201" cy="4957620"/>
          </a:xfrm>
          <a:prstGeom prst="rect">
            <a:avLst/>
          </a:prstGeom>
        </p:spPr>
        <p:txBody>
          <a:bodyPr/>
          <a:lstStyle>
            <a:lvl1pPr marL="514350" marR="0" indent="-51435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chemeClr val="accent4"/>
              </a:buClr>
              <a:buSzTx/>
              <a:buFont typeface="Arial" panose="020B0604020202020204" pitchFamily="34" charset="0"/>
              <a:buAutoNum type="arabicPeriod"/>
              <a:tabLst/>
              <a:defRPr sz="18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□"/>
              <a:tabLst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Wingdings" panose="05000000000000000000" pitchFamily="2" charset="2"/>
              <a:buChar char="§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▫"/>
              <a:tabLst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endParaRPr lang="fr-FR" sz="2400" i="1" dirty="0"/>
          </a:p>
          <a:p>
            <a:pPr>
              <a:spcBef>
                <a:spcPts val="1800"/>
              </a:spcBef>
              <a:spcAft>
                <a:spcPts val="1800"/>
              </a:spcAft>
            </a:pPr>
            <a:r>
              <a:rPr lang="fr-FR" sz="2400" b="1" dirty="0"/>
              <a:t>Le contexte et les attentes de nos clients</a:t>
            </a:r>
          </a:p>
          <a:p>
            <a:pPr>
              <a:spcBef>
                <a:spcPts val="1800"/>
              </a:spcBef>
              <a:spcAft>
                <a:spcPts val="1800"/>
              </a:spcAft>
              <a:buFont typeface="+mj-lt"/>
              <a:buAutoNum type="arabicPeriod" startAt="2"/>
            </a:pPr>
            <a:r>
              <a:rPr lang="fr-FR" sz="2400" dirty="0"/>
              <a:t>Les objectifs de la CEGEE</a:t>
            </a:r>
          </a:p>
          <a:p>
            <a:pPr>
              <a:spcBef>
                <a:spcPts val="1800"/>
              </a:spcBef>
              <a:spcAft>
                <a:spcPts val="1800"/>
              </a:spcAft>
              <a:buFont typeface="+mj-lt"/>
              <a:buAutoNum type="arabicPeriod" startAt="3"/>
            </a:pPr>
            <a:r>
              <a:rPr lang="fr-FR" sz="2400" dirty="0"/>
              <a:t>La nouvelle démarche de communication</a:t>
            </a:r>
          </a:p>
          <a:p>
            <a:pPr>
              <a:spcBef>
                <a:spcPts val="1800"/>
              </a:spcBef>
              <a:spcAft>
                <a:spcPts val="1800"/>
              </a:spcAft>
              <a:buFont typeface="+mj-lt"/>
              <a:buAutoNum type="arabicPeriod" startAt="3"/>
            </a:pPr>
            <a:r>
              <a:rPr lang="fr-FR" sz="2400" dirty="0"/>
              <a:t>L’outil facilitant la communication</a:t>
            </a:r>
          </a:p>
          <a:p>
            <a:pPr>
              <a:spcBef>
                <a:spcPts val="1800"/>
              </a:spcBef>
              <a:spcAft>
                <a:spcPts val="1800"/>
              </a:spcAft>
              <a:buFont typeface="+mj-lt"/>
              <a:buAutoNum type="arabicPeriod" startAt="3"/>
            </a:pPr>
            <a:r>
              <a:rPr lang="fr-FR" sz="2400" dirty="0"/>
              <a:t>Annexes : exemples de communication</a:t>
            </a:r>
          </a:p>
          <a:p>
            <a:pPr>
              <a:buFont typeface="Arial" panose="020B0604020202020204" pitchFamily="34" charset="0"/>
              <a:buAutoNum type="arabicPeriod" startAt="3"/>
            </a:pPr>
            <a:endParaRPr lang="fr-FR" sz="2400" dirty="0"/>
          </a:p>
        </p:txBody>
      </p:sp>
    </p:spTree>
    <p:extLst>
      <p:ext uri="{BB962C8B-B14F-4D97-AF65-F5344CB8AC3E}">
        <p14:creationId xmlns:p14="http://schemas.microsoft.com/office/powerpoint/2010/main" val="25924857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Bulle narrative : ronde 12">
            <a:extLst>
              <a:ext uri="{FF2B5EF4-FFF2-40B4-BE49-F238E27FC236}">
                <a16:creationId xmlns:a16="http://schemas.microsoft.com/office/drawing/2014/main" id="{3FD95C4A-5718-4F91-A283-54BF0CF5CBC6}"/>
              </a:ext>
            </a:extLst>
          </p:cNvPr>
          <p:cNvSpPr/>
          <p:nvPr/>
        </p:nvSpPr>
        <p:spPr>
          <a:xfrm>
            <a:off x="1169763" y="1670528"/>
            <a:ext cx="8190772" cy="1072146"/>
          </a:xfrm>
          <a:prstGeom prst="wedgeEllipseCallout">
            <a:avLst>
              <a:gd name="adj1" fmla="val 47712"/>
              <a:gd name="adj2" fmla="val 41068"/>
            </a:avLst>
          </a:prstGeom>
          <a:solidFill>
            <a:srgbClr val="C00000"/>
          </a:solidFill>
          <a:ln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2500"/>
              </a:lnSpc>
              <a:spcBef>
                <a:spcPts val="1800"/>
              </a:spcBef>
              <a:spcAft>
                <a:spcPts val="1200"/>
              </a:spcAft>
            </a:pPr>
            <a:r>
              <a:rPr lang="fr-FR" b="1" i="1" dirty="0"/>
              <a:t>« Mon conseiller bancaire ? Je ne connais même pas son nom, il change tout le temps »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sz="quarter" idx="12"/>
          </p:nvPr>
        </p:nvSpPr>
        <p:spPr/>
        <p:txBody>
          <a:bodyPr>
            <a:normAutofit/>
          </a:bodyPr>
          <a:lstStyle/>
          <a:p>
            <a:r>
              <a:rPr lang="fr-FR" spc="-70" dirty="0">
                <a:solidFill>
                  <a:schemeClr val="tx1"/>
                </a:solidFill>
              </a:rPr>
              <a:t>Aujourd’hui, le changement de conseiller est un </a:t>
            </a:r>
            <a:r>
              <a:rPr lang="fr-FR" spc="-70" dirty="0">
                <a:solidFill>
                  <a:schemeClr val="accent1"/>
                </a:solidFill>
              </a:rPr>
              <a:t>irritant majeur pour nos clients </a:t>
            </a:r>
          </a:p>
        </p:txBody>
      </p:sp>
      <p:sp>
        <p:nvSpPr>
          <p:cNvPr id="4" name="Rectangle 3"/>
          <p:cNvSpPr/>
          <p:nvPr/>
        </p:nvSpPr>
        <p:spPr>
          <a:xfrm>
            <a:off x="6726264" y="0"/>
            <a:ext cx="5465736" cy="46414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fr-FR" sz="1200" b="1" dirty="0">
                <a:solidFill>
                  <a:schemeClr val="tx1"/>
                </a:solidFill>
              </a:rPr>
              <a:t>1. Le contexte et les attentes de nos clients</a:t>
            </a:r>
          </a:p>
        </p:txBody>
      </p:sp>
      <p:pic>
        <p:nvPicPr>
          <p:cNvPr id="1032" name="Picture 8" descr="Sticker Cercle rouge peint • Pixers® - Nous vivons pour changer">
            <a:extLst>
              <a:ext uri="{FF2B5EF4-FFF2-40B4-BE49-F238E27FC236}">
                <a16:creationId xmlns:a16="http://schemas.microsoft.com/office/drawing/2014/main" id="{F2814761-D9C6-4789-ABB8-5183B17C9B8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705" t="8477" r="7485" b="10304"/>
          <a:stretch/>
        </p:blipFill>
        <p:spPr bwMode="auto">
          <a:xfrm>
            <a:off x="704216" y="2903081"/>
            <a:ext cx="2888007" cy="27987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object 5">
            <a:extLst>
              <a:ext uri="{FF2B5EF4-FFF2-40B4-BE49-F238E27FC236}">
                <a16:creationId xmlns:a16="http://schemas.microsoft.com/office/drawing/2014/main" id="{70841243-ADE7-49A6-839E-B8D738F4D18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69763" y="3888907"/>
            <a:ext cx="1956911" cy="827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buSzPct val="100000"/>
              <a:buFont typeface="Calibri" panose="020F050202020403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>
              <a:buSzPct val="100000"/>
              <a:buFont typeface="Calibri" panose="020F050202020403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>
              <a:buSzPct val="100000"/>
              <a:buFont typeface="Calibri" panose="020F050202020403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>
              <a:buSzPct val="100000"/>
              <a:buFont typeface="Calibri" panose="020F050202020403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>
              <a:buSzPct val="100000"/>
              <a:buFont typeface="Calibri" panose="020F050202020403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SzPct val="100000"/>
              <a:buFont typeface="Calibri" panose="020F050202020403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SzPct val="100000"/>
              <a:buFont typeface="Calibri" panose="020F050202020403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SzPct val="100000"/>
              <a:buFont typeface="Calibri" panose="020F050202020403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SzPct val="100000"/>
              <a:buFont typeface="Calibri" panose="020F050202020403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Aft>
                <a:spcPts val="600"/>
              </a:spcAft>
            </a:pPr>
            <a:r>
              <a:rPr lang="ru-RU" altLang="fr-FR" sz="2400" i="1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PDEEI+Pacifico-Regular" charset="0"/>
                <a:cs typeface="DPDEEI+Pacifico-Regular" charset="0"/>
              </a:rPr>
              <a:t>Manque</a:t>
            </a:r>
            <a:r>
              <a:rPr lang="fr-FR" altLang="fr-FR" sz="2400" i="1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PDEEI+Pacifico-Regular" charset="0"/>
                <a:cs typeface="DPDEEI+Pacifico-Regular" charset="0"/>
              </a:rPr>
              <a:t> d’information</a:t>
            </a:r>
            <a:endParaRPr lang="ru-RU" altLang="fr-FR" sz="2400" i="1" dirty="0">
              <a:solidFill>
                <a:srgbClr val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DPDEEI+Pacifico-Regular" charset="0"/>
              <a:cs typeface="DPDEEI+Pacifico-Regular" charset="0"/>
            </a:endParaRPr>
          </a:p>
        </p:txBody>
      </p:sp>
      <p:pic>
        <p:nvPicPr>
          <p:cNvPr id="16" name="Picture 8" descr="Sticker Cercle rouge peint • Pixers® - Nous vivons pour changer">
            <a:extLst>
              <a:ext uri="{FF2B5EF4-FFF2-40B4-BE49-F238E27FC236}">
                <a16:creationId xmlns:a16="http://schemas.microsoft.com/office/drawing/2014/main" id="{75765B12-CAF0-4193-B366-3557CDAB044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705" t="8477" r="7485" b="10304"/>
          <a:stretch/>
        </p:blipFill>
        <p:spPr bwMode="auto">
          <a:xfrm>
            <a:off x="4361816" y="2903081"/>
            <a:ext cx="2888007" cy="27987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object 5">
            <a:extLst>
              <a:ext uri="{FF2B5EF4-FFF2-40B4-BE49-F238E27FC236}">
                <a16:creationId xmlns:a16="http://schemas.microsoft.com/office/drawing/2014/main" id="{D8512A4C-B88C-4ACD-AA10-D84676A94606}"/>
              </a:ext>
            </a:extLst>
          </p:cNvPr>
          <p:cNvSpPr>
            <a:spLocks noChangeArrowheads="1"/>
          </p:cNvSpPr>
          <p:nvPr/>
        </p:nvSpPr>
        <p:spPr bwMode="auto">
          <a:xfrm>
            <a:off x="4939607" y="3888907"/>
            <a:ext cx="1956911" cy="827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buSzPct val="100000"/>
              <a:buFont typeface="Calibri" panose="020F050202020403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>
              <a:buSzPct val="100000"/>
              <a:buFont typeface="Calibri" panose="020F050202020403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>
              <a:buSzPct val="100000"/>
              <a:buFont typeface="Calibri" panose="020F050202020403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>
              <a:buSzPct val="100000"/>
              <a:buFont typeface="Calibri" panose="020F050202020403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>
              <a:buSzPct val="100000"/>
              <a:buFont typeface="Calibri" panose="020F050202020403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SzPct val="100000"/>
              <a:buFont typeface="Calibri" panose="020F050202020403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SzPct val="100000"/>
              <a:buFont typeface="Calibri" panose="020F050202020403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SzPct val="100000"/>
              <a:buFont typeface="Calibri" panose="020F050202020403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SzPct val="100000"/>
              <a:buFont typeface="Calibri" panose="020F050202020403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Aft>
                <a:spcPts val="600"/>
              </a:spcAft>
            </a:pPr>
            <a:r>
              <a:rPr lang="fr-FR" altLang="fr-FR" sz="2400" i="1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PDEEI+Pacifico-Regular" charset="0"/>
                <a:cs typeface="DPDEEI+Pacifico-Regular" charset="0"/>
              </a:rPr>
              <a:t>Changement récurrent</a:t>
            </a:r>
            <a:endParaRPr lang="ru-RU" altLang="fr-FR" sz="2400" i="1" dirty="0">
              <a:solidFill>
                <a:srgbClr val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DPDEEI+Pacifico-Regular" charset="0"/>
              <a:cs typeface="DPDEEI+Pacifico-Regular" charset="0"/>
            </a:endParaRPr>
          </a:p>
        </p:txBody>
      </p:sp>
      <p:sp>
        <p:nvSpPr>
          <p:cNvPr id="11" name="Signe Plus 10">
            <a:extLst>
              <a:ext uri="{FF2B5EF4-FFF2-40B4-BE49-F238E27FC236}">
                <a16:creationId xmlns:a16="http://schemas.microsoft.com/office/drawing/2014/main" id="{E9035B82-CA10-416D-90DA-3109EC400FC2}"/>
              </a:ext>
            </a:extLst>
          </p:cNvPr>
          <p:cNvSpPr/>
          <p:nvPr/>
        </p:nvSpPr>
        <p:spPr>
          <a:xfrm>
            <a:off x="3557891" y="3888907"/>
            <a:ext cx="676752" cy="827088"/>
          </a:xfrm>
          <a:prstGeom prst="mathPlus">
            <a:avLst/>
          </a:prstGeom>
          <a:solidFill>
            <a:srgbClr val="C00000"/>
          </a:solidFill>
          <a:ln>
            <a:solidFill>
              <a:schemeClr val="accent5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2" name="Est égal à 11">
            <a:extLst>
              <a:ext uri="{FF2B5EF4-FFF2-40B4-BE49-F238E27FC236}">
                <a16:creationId xmlns:a16="http://schemas.microsoft.com/office/drawing/2014/main" id="{ECEDC71F-080D-4A11-9BCC-0EDF5DCC142A}"/>
              </a:ext>
            </a:extLst>
          </p:cNvPr>
          <p:cNvSpPr/>
          <p:nvPr/>
        </p:nvSpPr>
        <p:spPr>
          <a:xfrm>
            <a:off x="7340096" y="3942451"/>
            <a:ext cx="863600" cy="720000"/>
          </a:xfrm>
          <a:prstGeom prst="mathEqual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accent1"/>
              </a:solidFill>
            </a:endParaRPr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78F86492-3C90-4D0B-902F-A52EF40D2D0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0" b="97727" l="9362" r="89362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9069889" y="2685151"/>
            <a:ext cx="2238375" cy="2514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06667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0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5" grpId="0"/>
      <p:bldP spid="17" grpId="0"/>
      <p:bldP spid="11" grpId="0" animBg="1"/>
      <p:bldP spid="12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Image 15">
            <a:extLst>
              <a:ext uri="{FF2B5EF4-FFF2-40B4-BE49-F238E27FC236}">
                <a16:creationId xmlns:a16="http://schemas.microsoft.com/office/drawing/2014/main" id="{68FF61FC-5D88-44A4-96B6-34F23232285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92453" l="1389" r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57497" y="2659731"/>
            <a:ext cx="2932513" cy="2878207"/>
          </a:xfrm>
          <a:prstGeom prst="rect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A42E897A-823A-4F93-A84D-099AD8EE840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0" b="89868" l="2101" r="89916">
                        <a14:foregroundMark x1="20588" y1="14537" x2="63866" y2="14097"/>
                        <a14:foregroundMark x1="71849" y1="17181" x2="81092" y2="14537"/>
                        <a14:foregroundMark x1="11345" y1="12335" x2="13866" y2="15419"/>
                        <a14:foregroundMark x1="20588" y1="18943" x2="76891" y2="22467"/>
                        <a14:foregroundMark x1="76891" y1="22467" x2="76891" y2="22467"/>
                        <a14:foregroundMark x1="10084" y1="18502" x2="18908" y2="17621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7074352" y="2539505"/>
            <a:ext cx="2998718" cy="2860122"/>
          </a:xfrm>
          <a:prstGeom prst="rect">
            <a:avLst/>
          </a:prstGeom>
        </p:spPr>
      </p:pic>
      <p:sp>
        <p:nvSpPr>
          <p:cNvPr id="3" name="Espace réservé du texte 2"/>
          <p:cNvSpPr>
            <a:spLocks noGrp="1"/>
          </p:cNvSpPr>
          <p:nvPr>
            <p:ph type="body" sz="quarter" idx="12"/>
          </p:nvPr>
        </p:nvSpPr>
        <p:spPr/>
        <p:txBody>
          <a:bodyPr>
            <a:normAutofit/>
          </a:bodyPr>
          <a:lstStyle/>
          <a:p>
            <a:r>
              <a:rPr lang="fr-FR" spc="-70" dirty="0">
                <a:solidFill>
                  <a:schemeClr val="tx1"/>
                </a:solidFill>
              </a:rPr>
              <a:t>Les indicateurs issus des </a:t>
            </a:r>
            <a:r>
              <a:rPr lang="fr-FR" spc="-70" dirty="0">
                <a:solidFill>
                  <a:srgbClr val="C00000"/>
                </a:solidFill>
              </a:rPr>
              <a:t>enquêtes de satisfaction </a:t>
            </a:r>
            <a:r>
              <a:rPr lang="fr-FR" spc="-70" dirty="0">
                <a:solidFill>
                  <a:schemeClr val="tx1"/>
                </a:solidFill>
              </a:rPr>
              <a:t>nous alertent sur ce mécontentement</a:t>
            </a:r>
            <a:endParaRPr lang="fr-FR" spc="-70" dirty="0">
              <a:solidFill>
                <a:srgbClr val="C00000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6726264" y="0"/>
            <a:ext cx="5465736" cy="46414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fr-FR" sz="1200" b="1" dirty="0">
                <a:solidFill>
                  <a:schemeClr val="tx1"/>
                </a:solidFill>
              </a:rPr>
              <a:t>1. Le contexte et les attentes de nos clients</a:t>
            </a:r>
          </a:p>
        </p:txBody>
      </p:sp>
      <p:sp>
        <p:nvSpPr>
          <p:cNvPr id="14" name="Espace réservé du contenu 1">
            <a:extLst>
              <a:ext uri="{FF2B5EF4-FFF2-40B4-BE49-F238E27FC236}">
                <a16:creationId xmlns:a16="http://schemas.microsoft.com/office/drawing/2014/main" id="{B37E1C00-A2D0-4679-BAC9-4C89D1B0EF6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82469" y="1584960"/>
            <a:ext cx="4106091" cy="894080"/>
          </a:xfrm>
        </p:spPr>
        <p:txBody>
          <a:bodyPr/>
          <a:lstStyle/>
          <a:p>
            <a:pPr marL="0" indent="0">
              <a:lnSpc>
                <a:spcPts val="2500"/>
              </a:lnSpc>
              <a:spcBef>
                <a:spcPts val="1800"/>
              </a:spcBef>
              <a:spcAft>
                <a:spcPts val="1200"/>
              </a:spcAft>
              <a:buNone/>
            </a:pPr>
            <a:r>
              <a:rPr lang="fr-FR" sz="1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Nos clients témoignent d'un </a:t>
            </a:r>
            <a:r>
              <a:rPr lang="fr-FR" sz="1800" b="1" dirty="0">
                <a:solidFill>
                  <a:srgbClr val="C00000"/>
                </a:solidFill>
              </a:rPr>
              <a:t>niveau d'information insuffisant</a:t>
            </a:r>
          </a:p>
          <a:p>
            <a:pPr marL="0" indent="0">
              <a:lnSpc>
                <a:spcPts val="2500"/>
              </a:lnSpc>
              <a:spcBef>
                <a:spcPts val="1800"/>
              </a:spcBef>
              <a:spcAft>
                <a:spcPts val="1200"/>
              </a:spcAft>
              <a:buNone/>
            </a:pPr>
            <a:endParaRPr lang="fr-FR" b="1" dirty="0"/>
          </a:p>
        </p:txBody>
      </p:sp>
      <p:sp>
        <p:nvSpPr>
          <p:cNvPr id="18" name="Espace réservé du contenu 1">
            <a:extLst>
              <a:ext uri="{FF2B5EF4-FFF2-40B4-BE49-F238E27FC236}">
                <a16:creationId xmlns:a16="http://schemas.microsoft.com/office/drawing/2014/main" id="{CD5FB017-9CC0-4D12-BD94-68FD66535B9C}"/>
              </a:ext>
            </a:extLst>
          </p:cNvPr>
          <p:cNvSpPr txBox="1">
            <a:spLocks/>
          </p:cNvSpPr>
          <p:nvPr/>
        </p:nvSpPr>
        <p:spPr>
          <a:xfrm>
            <a:off x="5933441" y="1584960"/>
            <a:ext cx="5090160" cy="894080"/>
          </a:xfrm>
          <a:prstGeom prst="rect">
            <a:avLst/>
          </a:prstGeom>
        </p:spPr>
        <p:txBody>
          <a:bodyPr/>
          <a:lstStyle>
            <a:lvl1pPr marL="2160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■"/>
              <a:tabLst/>
              <a:defRPr sz="16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40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120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□"/>
              <a:tabLst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27000" marR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1200"/>
              </a:spcAft>
              <a:buClr>
                <a:schemeClr val="accent4">
                  <a:lumMod val="75000"/>
                </a:schemeClr>
              </a:buClr>
              <a:buSzTx/>
              <a:buFont typeface="Wingdings" panose="05000000000000000000" pitchFamily="2" charset="2"/>
              <a:buNone/>
              <a:tabLst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5735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120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▫"/>
              <a:tabLst/>
              <a:defRPr sz="11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120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ts val="2500"/>
              </a:lnSpc>
              <a:spcBef>
                <a:spcPts val="1800"/>
              </a:spcBef>
              <a:spcAft>
                <a:spcPts val="1200"/>
              </a:spcAft>
              <a:buNone/>
            </a:pPr>
            <a:r>
              <a:rPr lang="fr-FR" sz="1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et d'une </a:t>
            </a:r>
            <a:r>
              <a:rPr lang="fr-FR" sz="1800" b="1" dirty="0">
                <a:solidFill>
                  <a:srgbClr val="C00000"/>
                </a:solidFill>
              </a:rPr>
              <a:t>rupture de la relation de confiance</a:t>
            </a:r>
            <a:r>
              <a:rPr lang="fr-FR" sz="1800" b="1" dirty="0"/>
              <a:t> </a:t>
            </a:r>
            <a:r>
              <a:rPr lang="fr-FR" sz="1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suite à un changement de conseiller.</a:t>
            </a:r>
          </a:p>
          <a:p>
            <a:pPr marL="0" indent="0">
              <a:lnSpc>
                <a:spcPts val="2500"/>
              </a:lnSpc>
              <a:spcBef>
                <a:spcPts val="1800"/>
              </a:spcBef>
              <a:spcAft>
                <a:spcPts val="1200"/>
              </a:spcAft>
              <a:buFont typeface="Arial" panose="020B0604020202020204" pitchFamily="34" charset="0"/>
              <a:buNone/>
            </a:pPr>
            <a:endParaRPr lang="fr-FR" b="1" dirty="0"/>
          </a:p>
        </p:txBody>
      </p:sp>
      <p:sp>
        <p:nvSpPr>
          <p:cNvPr id="19" name="Espace réservé du contenu 1">
            <a:extLst>
              <a:ext uri="{FF2B5EF4-FFF2-40B4-BE49-F238E27FC236}">
                <a16:creationId xmlns:a16="http://schemas.microsoft.com/office/drawing/2014/main" id="{DDBBDE67-60CA-41F1-A944-CC56C9FC75D0}"/>
              </a:ext>
            </a:extLst>
          </p:cNvPr>
          <p:cNvSpPr txBox="1">
            <a:spLocks/>
          </p:cNvSpPr>
          <p:nvPr/>
        </p:nvSpPr>
        <p:spPr>
          <a:xfrm rot="21388035">
            <a:off x="1715589" y="3149600"/>
            <a:ext cx="2216331" cy="1645920"/>
          </a:xfrm>
          <a:prstGeom prst="rect">
            <a:avLst/>
          </a:prstGeom>
        </p:spPr>
        <p:txBody>
          <a:bodyPr anchor="ctr"/>
          <a:lstStyle>
            <a:lvl1pPr marL="2160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■"/>
              <a:tabLst/>
              <a:defRPr sz="16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40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120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□"/>
              <a:tabLst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27000" marR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1200"/>
              </a:spcAft>
              <a:buClr>
                <a:schemeClr val="accent4">
                  <a:lumMod val="75000"/>
                </a:schemeClr>
              </a:buClr>
              <a:buSzTx/>
              <a:buFont typeface="Wingdings" panose="05000000000000000000" pitchFamily="2" charset="2"/>
              <a:buNone/>
              <a:tabLst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5735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120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▫"/>
              <a:tabLst/>
              <a:defRPr sz="11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120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ts val="2500"/>
              </a:lnSpc>
              <a:spcBef>
                <a:spcPts val="1800"/>
              </a:spcBef>
              <a:spcAft>
                <a:spcPts val="1200"/>
              </a:spcAft>
              <a:buFont typeface="Arial" panose="020B0604020202020204" pitchFamily="34" charset="0"/>
              <a:buNone/>
            </a:pPr>
            <a:r>
              <a:rPr lang="fr-FR" sz="2400" b="1" dirty="0">
                <a:latin typeface="Forte" panose="03060902040502070203" pitchFamily="66" charset="0"/>
              </a:rPr>
              <a:t>Niveau d’information </a:t>
            </a:r>
            <a:r>
              <a:rPr lang="fr-FR" sz="2400" dirty="0">
                <a:latin typeface="Forte" panose="03060902040502070203" pitchFamily="66" charset="0"/>
              </a:rPr>
              <a:t>en cas de changement de conseiller</a:t>
            </a:r>
            <a:endParaRPr lang="fr-FR" sz="2000" dirty="0">
              <a:latin typeface="Forte" panose="03060902040502070203" pitchFamily="66" charset="0"/>
            </a:endParaRPr>
          </a:p>
        </p:txBody>
      </p:sp>
      <p:sp>
        <p:nvSpPr>
          <p:cNvPr id="21" name="Espace réservé du contenu 1">
            <a:extLst>
              <a:ext uri="{FF2B5EF4-FFF2-40B4-BE49-F238E27FC236}">
                <a16:creationId xmlns:a16="http://schemas.microsoft.com/office/drawing/2014/main" id="{8D4A3C72-EF92-40BF-8778-65676DE7FDF6}"/>
              </a:ext>
            </a:extLst>
          </p:cNvPr>
          <p:cNvSpPr txBox="1">
            <a:spLocks/>
          </p:cNvSpPr>
          <p:nvPr/>
        </p:nvSpPr>
        <p:spPr>
          <a:xfrm rot="21423596">
            <a:off x="7314715" y="3058897"/>
            <a:ext cx="2277732" cy="1695714"/>
          </a:xfrm>
          <a:prstGeom prst="rect">
            <a:avLst/>
          </a:prstGeom>
        </p:spPr>
        <p:txBody>
          <a:bodyPr anchor="ctr"/>
          <a:lstStyle>
            <a:lvl1pPr marL="2160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■"/>
              <a:tabLst/>
              <a:defRPr sz="16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40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120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□"/>
              <a:tabLst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27000" marR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1200"/>
              </a:spcAft>
              <a:buClr>
                <a:schemeClr val="accent4">
                  <a:lumMod val="75000"/>
                </a:schemeClr>
              </a:buClr>
              <a:buSzTx/>
              <a:buFont typeface="Wingdings" panose="05000000000000000000" pitchFamily="2" charset="2"/>
              <a:buNone/>
              <a:tabLst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5735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120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▫"/>
              <a:tabLst/>
              <a:defRPr sz="11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120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ts val="2500"/>
              </a:lnSpc>
              <a:spcBef>
                <a:spcPts val="1800"/>
              </a:spcBef>
              <a:spcAft>
                <a:spcPts val="1200"/>
              </a:spcAft>
              <a:buNone/>
            </a:pPr>
            <a:r>
              <a:rPr lang="fr-FR" sz="2400" dirty="0">
                <a:latin typeface="Forte" panose="03060902040502070203" pitchFamily="66" charset="0"/>
              </a:rPr>
              <a:t>Continuité de la relation en cas de changement de conseiller</a:t>
            </a:r>
          </a:p>
        </p:txBody>
      </p:sp>
      <p:sp>
        <p:nvSpPr>
          <p:cNvPr id="2" name="Organigramme : Connecteur 1">
            <a:extLst>
              <a:ext uri="{FF2B5EF4-FFF2-40B4-BE49-F238E27FC236}">
                <a16:creationId xmlns:a16="http://schemas.microsoft.com/office/drawing/2014/main" id="{BEF9028D-E4CF-4749-AD05-E7BA67C0E345}"/>
              </a:ext>
            </a:extLst>
          </p:cNvPr>
          <p:cNvSpPr/>
          <p:nvPr/>
        </p:nvSpPr>
        <p:spPr>
          <a:xfrm>
            <a:off x="3733913" y="4622113"/>
            <a:ext cx="888085" cy="894080"/>
          </a:xfrm>
          <a:prstGeom prst="flowChartConnector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r-FR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-26</a:t>
            </a:r>
          </a:p>
        </p:txBody>
      </p:sp>
      <p:sp>
        <p:nvSpPr>
          <p:cNvPr id="22" name="Organigramme : Connecteur 21">
            <a:extLst>
              <a:ext uri="{FF2B5EF4-FFF2-40B4-BE49-F238E27FC236}">
                <a16:creationId xmlns:a16="http://schemas.microsoft.com/office/drawing/2014/main" id="{A9FC62F8-6E61-423F-9ED2-350FEFF3D37D}"/>
              </a:ext>
            </a:extLst>
          </p:cNvPr>
          <p:cNvSpPr/>
          <p:nvPr/>
        </p:nvSpPr>
        <p:spPr>
          <a:xfrm>
            <a:off x="9151733" y="4745861"/>
            <a:ext cx="888085" cy="894080"/>
          </a:xfrm>
          <a:prstGeom prst="flowChartConnector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r-FR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-15</a:t>
            </a:r>
          </a:p>
        </p:txBody>
      </p:sp>
      <p:sp>
        <p:nvSpPr>
          <p:cNvPr id="24" name="Espace réservé du contenu 1">
            <a:extLst>
              <a:ext uri="{FF2B5EF4-FFF2-40B4-BE49-F238E27FC236}">
                <a16:creationId xmlns:a16="http://schemas.microsoft.com/office/drawing/2014/main" id="{32D24732-C1B1-4667-A8CB-2527A5C8ED75}"/>
              </a:ext>
            </a:extLst>
          </p:cNvPr>
          <p:cNvSpPr txBox="1">
            <a:spLocks/>
          </p:cNvSpPr>
          <p:nvPr/>
        </p:nvSpPr>
        <p:spPr>
          <a:xfrm>
            <a:off x="4111879" y="5937012"/>
            <a:ext cx="5715702" cy="456840"/>
          </a:xfrm>
          <a:prstGeom prst="rect">
            <a:avLst/>
          </a:prstGeom>
          <a:solidFill>
            <a:srgbClr val="C00000"/>
          </a:solidFill>
        </p:spPr>
        <p:txBody>
          <a:bodyPr/>
          <a:lstStyle>
            <a:lvl1pPr marL="2160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■"/>
              <a:tabLst/>
              <a:defRPr sz="16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40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120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□"/>
              <a:tabLst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27000" marR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1200"/>
              </a:spcAft>
              <a:buClr>
                <a:schemeClr val="accent4">
                  <a:lumMod val="75000"/>
                </a:schemeClr>
              </a:buClr>
              <a:buSzTx/>
              <a:buFont typeface="Wingdings" panose="05000000000000000000" pitchFamily="2" charset="2"/>
              <a:buNone/>
              <a:tabLst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5735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120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▫"/>
              <a:tabLst/>
              <a:defRPr sz="11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120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ts val="25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fr-FR" sz="1100" b="1" i="1" dirty="0">
                <a:solidFill>
                  <a:schemeClr val="bg1"/>
                </a:solidFill>
              </a:rPr>
              <a:t>Données issues du SAE  (Satisfaction de l’Agence à l’Entreprise) - Novembre 2021</a:t>
            </a:r>
          </a:p>
          <a:p>
            <a:pPr marL="0" indent="0" algn="ctr">
              <a:lnSpc>
                <a:spcPts val="2500"/>
              </a:lnSpc>
              <a:spcBef>
                <a:spcPts val="1800"/>
              </a:spcBef>
              <a:spcAft>
                <a:spcPts val="1200"/>
              </a:spcAft>
              <a:buFont typeface="Arial" panose="020B0604020202020204" pitchFamily="34" charset="0"/>
              <a:buNone/>
            </a:pPr>
            <a:endParaRPr lang="fr-FR" sz="1050" i="1" dirty="0"/>
          </a:p>
        </p:txBody>
      </p:sp>
    </p:spTree>
    <p:extLst>
      <p:ext uri="{BB962C8B-B14F-4D97-AF65-F5344CB8AC3E}">
        <p14:creationId xmlns:p14="http://schemas.microsoft.com/office/powerpoint/2010/main" val="31167871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21" grpId="0"/>
      <p:bldP spid="2" grpId="0" animBg="1"/>
      <p:bldP spid="22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Picture 12" descr="Journée de rentrée de &amp;quot;Chrétiens Divorcés 46&amp;quot; le 3 octobre 2015 à St Cirq  Lapopie - L&amp;#39;actualité de l&amp;#39;Église dans le Lot">
            <a:extLst>
              <a:ext uri="{FF2B5EF4-FFF2-40B4-BE49-F238E27FC236}">
                <a16:creationId xmlns:a16="http://schemas.microsoft.com/office/drawing/2014/main" id="{5E953F92-CE85-4D47-9C81-737F190C717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197" t="2295" r="19371" b="5466"/>
          <a:stretch/>
        </p:blipFill>
        <p:spPr bwMode="auto">
          <a:xfrm rot="21086264">
            <a:off x="46980" y="3366206"/>
            <a:ext cx="3775091" cy="34826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8" name="Picture 12" descr="Journée de rentrée de &amp;quot;Chrétiens Divorcés 46&amp;quot; le 3 octobre 2015 à St Cirq  Lapopie - L&amp;#39;actualité de l&amp;#39;Église dans le Lot">
            <a:extLst>
              <a:ext uri="{FF2B5EF4-FFF2-40B4-BE49-F238E27FC236}">
                <a16:creationId xmlns:a16="http://schemas.microsoft.com/office/drawing/2014/main" id="{C5EA9BCD-AD2E-40AE-9356-EFA0C064019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854" r="20263" b="5260"/>
          <a:stretch/>
        </p:blipFill>
        <p:spPr bwMode="auto">
          <a:xfrm>
            <a:off x="103695" y="875047"/>
            <a:ext cx="3392341" cy="22093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4" name="Picture 8" descr="Bulle de pensée&amp;#39; Tapis de souris | Spreadshirt">
            <a:extLst>
              <a:ext uri="{FF2B5EF4-FFF2-40B4-BE49-F238E27FC236}">
                <a16:creationId xmlns:a16="http://schemas.microsoft.com/office/drawing/2014/main" id="{40288E35-CC8E-4EBA-BED7-9EF244F3922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460" b="15460"/>
          <a:stretch/>
        </p:blipFill>
        <p:spPr bwMode="auto">
          <a:xfrm>
            <a:off x="6450253" y="1091274"/>
            <a:ext cx="5225809" cy="26300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5" name="Picture 8" descr="Bulle de pensée&amp;#39; Tapis de souris | Spreadshirt">
            <a:extLst>
              <a:ext uri="{FF2B5EF4-FFF2-40B4-BE49-F238E27FC236}">
                <a16:creationId xmlns:a16="http://schemas.microsoft.com/office/drawing/2014/main" id="{5F56FED4-28DA-4BD6-A674-FFF39D3BE4F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460" b="15460"/>
          <a:stretch/>
        </p:blipFill>
        <p:spPr bwMode="auto">
          <a:xfrm rot="504247">
            <a:off x="6730980" y="3949817"/>
            <a:ext cx="5450517" cy="24480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Espace réservé du texte 2"/>
          <p:cNvSpPr>
            <a:spLocks noGrp="1"/>
          </p:cNvSpPr>
          <p:nvPr>
            <p:ph type="body" sz="quarter" idx="12"/>
          </p:nvPr>
        </p:nvSpPr>
        <p:spPr>
          <a:xfrm>
            <a:off x="695325" y="464148"/>
            <a:ext cx="11277936" cy="564548"/>
          </a:xfrm>
        </p:spPr>
        <p:txBody>
          <a:bodyPr>
            <a:normAutofit fontScale="92500"/>
          </a:bodyPr>
          <a:lstStyle/>
          <a:p>
            <a:r>
              <a:rPr lang="fr-FR" spc="-70" dirty="0">
                <a:solidFill>
                  <a:schemeClr val="tx1"/>
                </a:solidFill>
              </a:rPr>
              <a:t>Nos clients expriment leur </a:t>
            </a:r>
            <a:r>
              <a:rPr lang="fr-FR" spc="-70" dirty="0">
                <a:solidFill>
                  <a:srgbClr val="C00000"/>
                </a:solidFill>
              </a:rPr>
              <a:t>mécontentement</a:t>
            </a:r>
            <a:r>
              <a:rPr lang="fr-FR" spc="-70" dirty="0">
                <a:solidFill>
                  <a:schemeClr val="tx1"/>
                </a:solidFill>
              </a:rPr>
              <a:t>, via les </a:t>
            </a:r>
            <a:r>
              <a:rPr lang="fr-FR" spc="-70" dirty="0">
                <a:solidFill>
                  <a:srgbClr val="C00000"/>
                </a:solidFill>
              </a:rPr>
              <a:t>levées d’anonymat </a:t>
            </a:r>
            <a:r>
              <a:rPr lang="fr-FR" spc="-70" dirty="0">
                <a:solidFill>
                  <a:schemeClr val="tx1"/>
                </a:solidFill>
              </a:rPr>
              <a:t>des enquêtes satisfaction</a:t>
            </a:r>
            <a:endParaRPr lang="fr-FR" spc="-70" dirty="0">
              <a:solidFill>
                <a:srgbClr val="C00000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6726264" y="0"/>
            <a:ext cx="5465736" cy="46414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fr-FR" sz="1200" b="1" dirty="0">
                <a:solidFill>
                  <a:schemeClr val="tx1"/>
                </a:solidFill>
              </a:rPr>
              <a:t>1. Le contexte et les attentes de nos clients</a:t>
            </a:r>
          </a:p>
        </p:txBody>
      </p:sp>
      <p:sp>
        <p:nvSpPr>
          <p:cNvPr id="28" name="Espace réservé du contenu 1">
            <a:extLst>
              <a:ext uri="{FF2B5EF4-FFF2-40B4-BE49-F238E27FC236}">
                <a16:creationId xmlns:a16="http://schemas.microsoft.com/office/drawing/2014/main" id="{0761B0A1-534E-4F36-96C4-3D41243E0661}"/>
              </a:ext>
            </a:extLst>
          </p:cNvPr>
          <p:cNvSpPr txBox="1">
            <a:spLocks/>
          </p:cNvSpPr>
          <p:nvPr/>
        </p:nvSpPr>
        <p:spPr>
          <a:xfrm>
            <a:off x="575060" y="921248"/>
            <a:ext cx="2730368" cy="1454095"/>
          </a:xfrm>
          <a:prstGeom prst="rect">
            <a:avLst/>
          </a:prstGeom>
        </p:spPr>
        <p:txBody>
          <a:bodyPr anchor="ctr"/>
          <a:lstStyle>
            <a:lvl1pPr marL="2160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■"/>
              <a:tabLst/>
              <a:defRPr sz="16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40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120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□"/>
              <a:tabLst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27000" marR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1200"/>
              </a:spcAft>
              <a:buClr>
                <a:schemeClr val="accent4">
                  <a:lumMod val="75000"/>
                </a:schemeClr>
              </a:buClr>
              <a:buSzTx/>
              <a:buFont typeface="Wingdings" panose="05000000000000000000" pitchFamily="2" charset="2"/>
              <a:buNone/>
              <a:tabLst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5735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120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▫"/>
              <a:tabLst/>
              <a:defRPr sz="11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120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ts val="2500"/>
              </a:lnSpc>
              <a:spcBef>
                <a:spcPts val="1800"/>
              </a:spcBef>
              <a:spcAft>
                <a:spcPts val="1200"/>
              </a:spcAft>
              <a:buNone/>
            </a:pPr>
            <a:r>
              <a:rPr lang="fr-FR" sz="1400" dirty="0">
                <a:solidFill>
                  <a:schemeClr val="accent1"/>
                </a:solidFill>
                <a:latin typeface="Abadi" panose="020B0604020104020204" pitchFamily="34" charset="0"/>
              </a:rPr>
              <a:t>« Je reste toujours en attente d’un conseiller et d'une réponse      pour mon assurance »</a:t>
            </a:r>
          </a:p>
        </p:txBody>
      </p:sp>
      <p:sp>
        <p:nvSpPr>
          <p:cNvPr id="29" name="Espace réservé du contenu 1">
            <a:extLst>
              <a:ext uri="{FF2B5EF4-FFF2-40B4-BE49-F238E27FC236}">
                <a16:creationId xmlns:a16="http://schemas.microsoft.com/office/drawing/2014/main" id="{54E45453-DE13-4B34-9BFB-230DA89FE703}"/>
              </a:ext>
            </a:extLst>
          </p:cNvPr>
          <p:cNvSpPr txBox="1">
            <a:spLocks/>
          </p:cNvSpPr>
          <p:nvPr/>
        </p:nvSpPr>
        <p:spPr>
          <a:xfrm rot="21388035">
            <a:off x="242624" y="3743218"/>
            <a:ext cx="3115472" cy="1791907"/>
          </a:xfrm>
          <a:prstGeom prst="rect">
            <a:avLst/>
          </a:prstGeom>
        </p:spPr>
        <p:txBody>
          <a:bodyPr anchor="ctr"/>
          <a:lstStyle>
            <a:lvl1pPr marL="2160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■"/>
              <a:tabLst/>
              <a:defRPr sz="16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40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120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□"/>
              <a:tabLst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27000" marR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1200"/>
              </a:spcAft>
              <a:buClr>
                <a:schemeClr val="accent4">
                  <a:lumMod val="75000"/>
                </a:schemeClr>
              </a:buClr>
              <a:buSzTx/>
              <a:buFont typeface="Wingdings" panose="05000000000000000000" pitchFamily="2" charset="2"/>
              <a:buNone/>
              <a:tabLst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5735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120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▫"/>
              <a:tabLst/>
              <a:defRPr sz="11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120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ts val="2500"/>
              </a:lnSpc>
              <a:spcBef>
                <a:spcPts val="1800"/>
              </a:spcBef>
              <a:spcAft>
                <a:spcPts val="1200"/>
              </a:spcAft>
              <a:buNone/>
            </a:pPr>
            <a:r>
              <a:rPr lang="fr-FR" sz="1400" dirty="0">
                <a:solidFill>
                  <a:schemeClr val="accent1"/>
                </a:solidFill>
                <a:latin typeface="Abadi" panose="020B0604020202020204" pitchFamily="34" charset="0"/>
              </a:rPr>
              <a:t>« Lors d'un changement de </a:t>
            </a:r>
            <a:br>
              <a:rPr lang="fr-FR" sz="1400" dirty="0">
                <a:solidFill>
                  <a:schemeClr val="accent1"/>
                </a:solidFill>
                <a:latin typeface="Abadi" panose="020B0604020202020204" pitchFamily="34" charset="0"/>
              </a:rPr>
            </a:br>
            <a:r>
              <a:rPr lang="fr-FR" sz="1400" dirty="0">
                <a:solidFill>
                  <a:schemeClr val="accent1"/>
                </a:solidFill>
                <a:latin typeface="Abadi" panose="020B0604020202020204" pitchFamily="34" charset="0"/>
              </a:rPr>
              <a:t>conseiller à la CE, je ne suis pas avertie, et je ne suis jamais contactée. Heureusement pour nous que d'autres banques ne nous laissent pas "tomber". »</a:t>
            </a:r>
          </a:p>
        </p:txBody>
      </p:sp>
      <p:sp>
        <p:nvSpPr>
          <p:cNvPr id="30" name="Espace réservé du contenu 1">
            <a:extLst>
              <a:ext uri="{FF2B5EF4-FFF2-40B4-BE49-F238E27FC236}">
                <a16:creationId xmlns:a16="http://schemas.microsoft.com/office/drawing/2014/main" id="{94AED00D-797F-4DD8-8EE9-D39977FAE79C}"/>
              </a:ext>
            </a:extLst>
          </p:cNvPr>
          <p:cNvSpPr txBox="1">
            <a:spLocks/>
          </p:cNvSpPr>
          <p:nvPr/>
        </p:nvSpPr>
        <p:spPr>
          <a:xfrm>
            <a:off x="7281242" y="1383111"/>
            <a:ext cx="3710270" cy="1416860"/>
          </a:xfrm>
          <a:prstGeom prst="rect">
            <a:avLst/>
          </a:prstGeom>
        </p:spPr>
        <p:txBody>
          <a:bodyPr anchor="ctr"/>
          <a:lstStyle>
            <a:lvl1pPr marL="2160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■"/>
              <a:tabLst/>
              <a:defRPr sz="16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40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120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□"/>
              <a:tabLst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27000" marR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1200"/>
              </a:spcAft>
              <a:buClr>
                <a:schemeClr val="accent4">
                  <a:lumMod val="75000"/>
                </a:schemeClr>
              </a:buClr>
              <a:buSzTx/>
              <a:buFont typeface="Wingdings" panose="05000000000000000000" pitchFamily="2" charset="2"/>
              <a:buNone/>
              <a:tabLst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5735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120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▫"/>
              <a:tabLst/>
              <a:defRPr sz="11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120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ts val="2500"/>
              </a:lnSpc>
              <a:spcBef>
                <a:spcPts val="1800"/>
              </a:spcBef>
              <a:spcAft>
                <a:spcPts val="1200"/>
              </a:spcAft>
              <a:buNone/>
            </a:pPr>
            <a:r>
              <a:rPr lang="fr-FR" sz="1400" dirty="0">
                <a:solidFill>
                  <a:schemeClr val="accent1"/>
                </a:solidFill>
                <a:latin typeface="Abadi" panose="020B0604020104020204" pitchFamily="34" charset="0"/>
              </a:rPr>
              <a:t>« Il serait opportun de prévenir le client du changement de conseiller, pour ne pas être mis devant le fait accompli, quand on fait une demande d'information. »</a:t>
            </a:r>
          </a:p>
        </p:txBody>
      </p:sp>
      <p:sp>
        <p:nvSpPr>
          <p:cNvPr id="31" name="Espace réservé du contenu 1">
            <a:extLst>
              <a:ext uri="{FF2B5EF4-FFF2-40B4-BE49-F238E27FC236}">
                <a16:creationId xmlns:a16="http://schemas.microsoft.com/office/drawing/2014/main" id="{E889FC76-DB96-4A64-8436-D280C118BFB0}"/>
              </a:ext>
            </a:extLst>
          </p:cNvPr>
          <p:cNvSpPr txBox="1">
            <a:spLocks/>
          </p:cNvSpPr>
          <p:nvPr/>
        </p:nvSpPr>
        <p:spPr>
          <a:xfrm rot="728271">
            <a:off x="7517846" y="4243112"/>
            <a:ext cx="4201748" cy="1308488"/>
          </a:xfrm>
          <a:prstGeom prst="rect">
            <a:avLst/>
          </a:prstGeom>
        </p:spPr>
        <p:txBody>
          <a:bodyPr anchor="ctr"/>
          <a:lstStyle>
            <a:lvl1pPr marL="2160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■"/>
              <a:tabLst/>
              <a:defRPr sz="16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40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120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□"/>
              <a:tabLst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27000" marR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1200"/>
              </a:spcAft>
              <a:buClr>
                <a:schemeClr val="accent4">
                  <a:lumMod val="75000"/>
                </a:schemeClr>
              </a:buClr>
              <a:buSzTx/>
              <a:buFont typeface="Wingdings" panose="05000000000000000000" pitchFamily="2" charset="2"/>
              <a:buNone/>
              <a:tabLst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5735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120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▫"/>
              <a:tabLst/>
              <a:defRPr sz="11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120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ts val="2500"/>
              </a:lnSpc>
              <a:spcBef>
                <a:spcPts val="1800"/>
              </a:spcBef>
              <a:spcAft>
                <a:spcPts val="1200"/>
              </a:spcAft>
              <a:buNone/>
            </a:pPr>
            <a:r>
              <a:rPr lang="fr-FR" sz="1400" dirty="0">
                <a:solidFill>
                  <a:schemeClr val="accent1"/>
                </a:solidFill>
                <a:latin typeface="Abadi" panose="020B0604020104020204" pitchFamily="34" charset="0"/>
              </a:rPr>
              <a:t>« Mon conseiller financier étant absent,</a:t>
            </a:r>
            <a:br>
              <a:rPr lang="fr-FR" sz="1400" dirty="0">
                <a:solidFill>
                  <a:schemeClr val="accent1"/>
                </a:solidFill>
                <a:latin typeface="Abadi" panose="020B0604020104020204" pitchFamily="34" charset="0"/>
              </a:rPr>
            </a:br>
            <a:r>
              <a:rPr lang="fr-FR" sz="1400" dirty="0">
                <a:solidFill>
                  <a:schemeClr val="accent1"/>
                </a:solidFill>
                <a:latin typeface="Abadi" panose="020B0604020104020204" pitchFamily="34" charset="0"/>
              </a:rPr>
              <a:t> j'aurais souhaité recevoir l'adresse mail ou le numéro de téléphone d'une autre personne à contacter. » </a:t>
            </a:r>
          </a:p>
        </p:txBody>
      </p:sp>
      <p:pic>
        <p:nvPicPr>
          <p:cNvPr id="13" name="Picture 2" descr="Homme Barbu Agacé Montrant Le Pouce Vers Le Bas De La Désapprobation Vecteur Premium">
            <a:extLst>
              <a:ext uri="{FF2B5EF4-FFF2-40B4-BE49-F238E27FC236}">
                <a16:creationId xmlns:a16="http://schemas.microsoft.com/office/drawing/2014/main" id="{B0CF48F9-41DA-4B0B-810D-B193808F18A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66540" y="2295192"/>
            <a:ext cx="2977460" cy="29774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456296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4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4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/>
      <p:bldP spid="29" grpId="0"/>
      <p:bldP spid="30" grpId="0"/>
      <p:bldP spid="31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texte 1">
            <a:extLst>
              <a:ext uri="{FF2B5EF4-FFF2-40B4-BE49-F238E27FC236}">
                <a16:creationId xmlns:a16="http://schemas.microsoft.com/office/drawing/2014/main" id="{BF93FA90-FE6C-4472-8908-5C9BDE8820B7}"/>
              </a:ext>
            </a:extLst>
          </p:cNvPr>
          <p:cNvSpPr txBox="1">
            <a:spLocks/>
          </p:cNvSpPr>
          <p:nvPr/>
        </p:nvSpPr>
        <p:spPr>
          <a:xfrm>
            <a:off x="4010606" y="892764"/>
            <a:ext cx="7620201" cy="4957620"/>
          </a:xfrm>
          <a:prstGeom prst="rect">
            <a:avLst/>
          </a:prstGeom>
        </p:spPr>
        <p:txBody>
          <a:bodyPr/>
          <a:lstStyle>
            <a:lvl1pPr marL="514350" marR="0" indent="-51435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chemeClr val="accent4"/>
              </a:buClr>
              <a:buSzTx/>
              <a:buFont typeface="Arial" panose="020B0604020202020204" pitchFamily="34" charset="0"/>
              <a:buAutoNum type="arabicPeriod"/>
              <a:tabLst/>
              <a:defRPr sz="18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□"/>
              <a:tabLst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Wingdings" panose="05000000000000000000" pitchFamily="2" charset="2"/>
              <a:buChar char="§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▫"/>
              <a:tabLst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endParaRPr lang="fr-FR" sz="2400" i="1" dirty="0"/>
          </a:p>
          <a:p>
            <a:pPr>
              <a:spcBef>
                <a:spcPts val="1800"/>
              </a:spcBef>
              <a:spcAft>
                <a:spcPts val="1800"/>
              </a:spcAft>
            </a:pPr>
            <a:r>
              <a:rPr lang="fr-FR" sz="2400" dirty="0"/>
              <a:t>Le contexte et les attentes de nos clients</a:t>
            </a:r>
          </a:p>
          <a:p>
            <a:pPr>
              <a:spcBef>
                <a:spcPts val="1800"/>
              </a:spcBef>
              <a:spcAft>
                <a:spcPts val="1800"/>
              </a:spcAft>
              <a:buFont typeface="+mj-lt"/>
              <a:buAutoNum type="arabicPeriod" startAt="2"/>
            </a:pPr>
            <a:r>
              <a:rPr lang="fr-FR" sz="2400" b="1" dirty="0"/>
              <a:t>Les objectifs de la CEGEE</a:t>
            </a:r>
          </a:p>
          <a:p>
            <a:pPr>
              <a:spcBef>
                <a:spcPts val="1800"/>
              </a:spcBef>
              <a:spcAft>
                <a:spcPts val="1800"/>
              </a:spcAft>
              <a:buFont typeface="+mj-lt"/>
              <a:buAutoNum type="arabicPeriod" startAt="3"/>
            </a:pPr>
            <a:r>
              <a:rPr lang="fr-FR" sz="2400" dirty="0"/>
              <a:t>La nouvelle démarche de communication</a:t>
            </a:r>
          </a:p>
          <a:p>
            <a:pPr>
              <a:spcBef>
                <a:spcPts val="1800"/>
              </a:spcBef>
              <a:spcAft>
                <a:spcPts val="1800"/>
              </a:spcAft>
              <a:buFont typeface="+mj-lt"/>
              <a:buAutoNum type="arabicPeriod" startAt="3"/>
            </a:pPr>
            <a:r>
              <a:rPr lang="fr-FR" sz="2400" dirty="0"/>
              <a:t>L’outil facilitant la communication</a:t>
            </a:r>
          </a:p>
          <a:p>
            <a:pPr>
              <a:buFont typeface="Arial" panose="020B0604020202020204" pitchFamily="34" charset="0"/>
              <a:buAutoNum type="arabicPeriod" startAt="3"/>
            </a:pPr>
            <a:r>
              <a:rPr lang="fr-FR" sz="2400" dirty="0"/>
              <a:t>Annexes : exemples de communication</a:t>
            </a:r>
          </a:p>
        </p:txBody>
      </p:sp>
    </p:spTree>
    <p:extLst>
      <p:ext uri="{BB962C8B-B14F-4D97-AF65-F5344CB8AC3E}">
        <p14:creationId xmlns:p14="http://schemas.microsoft.com/office/powerpoint/2010/main" val="38084380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/>
          <p:cNvSpPr>
            <a:spLocks noGrp="1"/>
          </p:cNvSpPr>
          <p:nvPr>
            <p:ph idx="1"/>
          </p:nvPr>
        </p:nvSpPr>
        <p:spPr>
          <a:xfrm>
            <a:off x="695325" y="2024986"/>
            <a:ext cx="6988844" cy="2808027"/>
          </a:xfrm>
        </p:spPr>
        <p:txBody>
          <a:bodyPr/>
          <a:lstStyle/>
          <a:p>
            <a:pPr marL="0" indent="0">
              <a:lnSpc>
                <a:spcPts val="2500"/>
              </a:lnSpc>
              <a:spcBef>
                <a:spcPts val="1800"/>
              </a:spcBef>
              <a:spcAft>
                <a:spcPts val="1200"/>
              </a:spcAft>
              <a:buNone/>
            </a:pPr>
            <a:r>
              <a:rPr lang="fr-FR" sz="2000" b="1" dirty="0"/>
              <a:t>Les objectifs de cette communication sont doubles :</a:t>
            </a:r>
          </a:p>
          <a:p>
            <a:pPr marL="342900" indent="-342900">
              <a:lnSpc>
                <a:spcPts val="2500"/>
              </a:lnSpc>
              <a:spcBef>
                <a:spcPts val="1800"/>
              </a:spcBef>
              <a:spcAft>
                <a:spcPts val="1200"/>
              </a:spcAft>
              <a:buFont typeface="+mj-lt"/>
              <a:buAutoNum type="arabicPeriod"/>
            </a:pPr>
            <a:r>
              <a:rPr lang="fr-FR" sz="2000" b="1" dirty="0">
                <a:solidFill>
                  <a:schemeClr val="accent1"/>
                </a:solidFill>
              </a:rPr>
              <a:t>Informer nos clients </a:t>
            </a:r>
            <a:r>
              <a:rPr lang="fr-FR" sz="2000" b="1" dirty="0"/>
              <a:t>pour ancrer la </a:t>
            </a:r>
            <a:r>
              <a:rPr lang="fr-FR" sz="2000" b="1" dirty="0">
                <a:solidFill>
                  <a:srgbClr val="C00000"/>
                </a:solidFill>
              </a:rPr>
              <a:t>continuité de la relation </a:t>
            </a:r>
            <a:r>
              <a:rPr lang="fr-FR" sz="2000" b="1" dirty="0"/>
              <a:t>avec la Caisse d’Epargne</a:t>
            </a:r>
            <a:endParaRPr lang="fr-FR" sz="1800" b="1" dirty="0"/>
          </a:p>
          <a:p>
            <a:pPr marL="342900" indent="-342900">
              <a:lnSpc>
                <a:spcPts val="2500"/>
              </a:lnSpc>
              <a:spcBef>
                <a:spcPts val="3000"/>
              </a:spcBef>
              <a:spcAft>
                <a:spcPts val="1200"/>
              </a:spcAft>
              <a:buFont typeface="+mj-lt"/>
              <a:buAutoNum type="arabicPeriod"/>
            </a:pPr>
            <a:r>
              <a:rPr lang="fr-FR" sz="2000" b="1" dirty="0">
                <a:solidFill>
                  <a:srgbClr val="C00000"/>
                </a:solidFill>
              </a:rPr>
              <a:t>Fidéliser nos clients </a:t>
            </a:r>
            <a:r>
              <a:rPr lang="fr-FR" sz="2000" b="1" dirty="0"/>
              <a:t>et, par ricochet, </a:t>
            </a:r>
            <a:r>
              <a:rPr lang="fr-FR" sz="2000" b="1" dirty="0">
                <a:solidFill>
                  <a:srgbClr val="C00000"/>
                </a:solidFill>
              </a:rPr>
              <a:t>réduire le taux d’attrition</a:t>
            </a:r>
            <a:endParaRPr lang="fr-FR" sz="1800" b="1" dirty="0">
              <a:solidFill>
                <a:srgbClr val="C00000"/>
              </a:solidFill>
            </a:endParaRPr>
          </a:p>
        </p:txBody>
      </p:sp>
      <p:sp>
        <p:nvSpPr>
          <p:cNvPr id="3" name="Espace réservé du texte 2"/>
          <p:cNvSpPr>
            <a:spLocks noGrp="1"/>
          </p:cNvSpPr>
          <p:nvPr>
            <p:ph type="body" sz="quarter" idx="12"/>
          </p:nvPr>
        </p:nvSpPr>
        <p:spPr/>
        <p:txBody>
          <a:bodyPr>
            <a:normAutofit/>
          </a:bodyPr>
          <a:lstStyle/>
          <a:p>
            <a:r>
              <a:rPr lang="fr-FR" dirty="0"/>
              <a:t>Suite à un changement de conseiller, la </a:t>
            </a:r>
            <a:r>
              <a:rPr lang="fr-FR" dirty="0">
                <a:solidFill>
                  <a:schemeClr val="accent1"/>
                </a:solidFill>
              </a:rPr>
              <a:t>qualité de la communication </a:t>
            </a:r>
            <a:r>
              <a:rPr lang="fr-FR" dirty="0"/>
              <a:t>est essentielle pour nos clients</a:t>
            </a:r>
          </a:p>
        </p:txBody>
      </p:sp>
      <p:sp>
        <p:nvSpPr>
          <p:cNvPr id="4" name="Rectangle 3"/>
          <p:cNvSpPr/>
          <p:nvPr/>
        </p:nvSpPr>
        <p:spPr>
          <a:xfrm>
            <a:off x="6726264" y="0"/>
            <a:ext cx="5465736" cy="46414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fr-FR" sz="1200" b="1" dirty="0">
                <a:solidFill>
                  <a:schemeClr val="tx1"/>
                </a:solidFill>
              </a:rPr>
              <a:t>2. Les objectifs de la CEGEE</a:t>
            </a:r>
          </a:p>
        </p:txBody>
      </p:sp>
      <p:pic>
        <p:nvPicPr>
          <p:cNvPr id="5122" name="Picture 2" descr="EXPERIENCE CLIENT: un écart de vision entre commerçants et clients - Alteem">
            <a:extLst>
              <a:ext uri="{FF2B5EF4-FFF2-40B4-BE49-F238E27FC236}">
                <a16:creationId xmlns:a16="http://schemas.microsoft.com/office/drawing/2014/main" id="{A577B6DD-0C15-4358-BB3B-422ADE3BE4C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98256" y="1950404"/>
            <a:ext cx="3986048" cy="26629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481951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texte 1">
            <a:extLst>
              <a:ext uri="{FF2B5EF4-FFF2-40B4-BE49-F238E27FC236}">
                <a16:creationId xmlns:a16="http://schemas.microsoft.com/office/drawing/2014/main" id="{197FC3E1-F404-4F04-AC18-929B97C0E903}"/>
              </a:ext>
            </a:extLst>
          </p:cNvPr>
          <p:cNvSpPr txBox="1">
            <a:spLocks/>
          </p:cNvSpPr>
          <p:nvPr/>
        </p:nvSpPr>
        <p:spPr>
          <a:xfrm>
            <a:off x="4010606" y="892764"/>
            <a:ext cx="7620201" cy="4957620"/>
          </a:xfrm>
          <a:prstGeom prst="rect">
            <a:avLst/>
          </a:prstGeom>
        </p:spPr>
        <p:txBody>
          <a:bodyPr/>
          <a:lstStyle>
            <a:lvl1pPr marL="514350" marR="0" indent="-51435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chemeClr val="accent4"/>
              </a:buClr>
              <a:buSzTx/>
              <a:buFont typeface="Arial" panose="020B0604020202020204" pitchFamily="34" charset="0"/>
              <a:buAutoNum type="arabicPeriod"/>
              <a:tabLst/>
              <a:defRPr sz="18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□"/>
              <a:tabLst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Wingdings" panose="05000000000000000000" pitchFamily="2" charset="2"/>
              <a:buChar char="§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▫"/>
              <a:tabLst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endParaRPr lang="fr-FR" sz="2400" i="1" dirty="0"/>
          </a:p>
          <a:p>
            <a:pPr>
              <a:spcBef>
                <a:spcPts val="1800"/>
              </a:spcBef>
              <a:spcAft>
                <a:spcPts val="1800"/>
              </a:spcAft>
            </a:pPr>
            <a:r>
              <a:rPr lang="fr-FR" sz="2400" dirty="0"/>
              <a:t>Le contexte et les attentes de nos clients</a:t>
            </a:r>
          </a:p>
          <a:p>
            <a:pPr>
              <a:spcBef>
                <a:spcPts val="1800"/>
              </a:spcBef>
              <a:spcAft>
                <a:spcPts val="1800"/>
              </a:spcAft>
              <a:buFont typeface="+mj-lt"/>
              <a:buAutoNum type="arabicPeriod" startAt="2"/>
            </a:pPr>
            <a:r>
              <a:rPr lang="fr-FR" sz="2400" dirty="0"/>
              <a:t>Les objectifs de la CEGEE</a:t>
            </a:r>
          </a:p>
          <a:p>
            <a:pPr>
              <a:spcBef>
                <a:spcPts val="1800"/>
              </a:spcBef>
              <a:spcAft>
                <a:spcPts val="1800"/>
              </a:spcAft>
              <a:buFont typeface="+mj-lt"/>
              <a:buAutoNum type="arabicPeriod" startAt="3"/>
            </a:pPr>
            <a:r>
              <a:rPr lang="fr-FR" sz="2400" b="1" dirty="0"/>
              <a:t>La nouvelle démarche de communication</a:t>
            </a:r>
          </a:p>
          <a:p>
            <a:pPr>
              <a:spcBef>
                <a:spcPts val="1800"/>
              </a:spcBef>
              <a:spcAft>
                <a:spcPts val="1800"/>
              </a:spcAft>
              <a:buFont typeface="+mj-lt"/>
              <a:buAutoNum type="arabicPeriod" startAt="3"/>
            </a:pPr>
            <a:r>
              <a:rPr lang="fr-FR" sz="2400" dirty="0"/>
              <a:t>L’outil facilitant la communication</a:t>
            </a:r>
          </a:p>
          <a:p>
            <a:pPr>
              <a:buFont typeface="Arial" panose="020B0604020202020204" pitchFamily="34" charset="0"/>
              <a:buAutoNum type="arabicPeriod" startAt="3"/>
            </a:pPr>
            <a:r>
              <a:rPr lang="fr-FR" sz="2400" dirty="0"/>
              <a:t>Annexes : exemples de communication</a:t>
            </a:r>
          </a:p>
          <a:p>
            <a:pPr marL="0" indent="0">
              <a:buNone/>
            </a:pPr>
            <a:endParaRPr lang="fr-FR" sz="2400" dirty="0"/>
          </a:p>
        </p:txBody>
      </p:sp>
    </p:spTree>
    <p:extLst>
      <p:ext uri="{BB962C8B-B14F-4D97-AF65-F5344CB8AC3E}">
        <p14:creationId xmlns:p14="http://schemas.microsoft.com/office/powerpoint/2010/main" val="25175024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/>
          <p:cNvSpPr>
            <a:spLocks noGrp="1"/>
          </p:cNvSpPr>
          <p:nvPr>
            <p:ph idx="1"/>
          </p:nvPr>
        </p:nvSpPr>
        <p:spPr>
          <a:xfrm>
            <a:off x="346427" y="1534611"/>
            <a:ext cx="6907252" cy="4651899"/>
          </a:xfrm>
          <a:solidFill>
            <a:schemeClr val="bg1">
              <a:lumMod val="85000"/>
            </a:schemeClr>
          </a:solidFill>
          <a:ln>
            <a:solidFill>
              <a:schemeClr val="bg1">
                <a:lumMod val="95000"/>
              </a:schemeClr>
            </a:solidFill>
          </a:ln>
        </p:spPr>
        <p:txBody>
          <a:bodyPr/>
          <a:lstStyle/>
          <a:p>
            <a:pPr marL="0" indent="0" algn="ctr">
              <a:buNone/>
            </a:pPr>
            <a:r>
              <a:rPr lang="fr-FR" b="1" dirty="0">
                <a:solidFill>
                  <a:srgbClr val="C00000"/>
                </a:solidFill>
              </a:rPr>
              <a:t>La nouveauté  </a:t>
            </a:r>
            <a:r>
              <a:rPr lang="fr-FR" b="1" dirty="0">
                <a:sym typeface="Wingdings" panose="05000000000000000000" pitchFamily="2" charset="2"/>
              </a:rPr>
              <a:t></a:t>
            </a:r>
            <a:r>
              <a:rPr lang="fr-FR" b="1" dirty="0"/>
              <a:t> </a:t>
            </a:r>
          </a:p>
          <a:p>
            <a:pPr marL="0" indent="0" algn="ctr">
              <a:buNone/>
            </a:pPr>
            <a:r>
              <a:rPr lang="fr-FR" b="1" dirty="0"/>
              <a:t>une démarche </a:t>
            </a:r>
            <a:r>
              <a:rPr lang="fr-FR" b="1" dirty="0">
                <a:solidFill>
                  <a:srgbClr val="C00000"/>
                </a:solidFill>
              </a:rPr>
              <a:t>en amont du changement</a:t>
            </a:r>
            <a:r>
              <a:rPr lang="fr-FR" b="1" dirty="0"/>
              <a:t>, </a:t>
            </a:r>
          </a:p>
          <a:p>
            <a:pPr marL="0" indent="0" algn="ctr">
              <a:buNone/>
            </a:pPr>
            <a:r>
              <a:rPr lang="fr-FR" b="1" dirty="0"/>
              <a:t>pour un process </a:t>
            </a:r>
            <a:r>
              <a:rPr lang="fr-FR" b="1" dirty="0">
                <a:solidFill>
                  <a:srgbClr val="C00000"/>
                </a:solidFill>
              </a:rPr>
              <a:t>plus qualitatif</a:t>
            </a:r>
            <a:r>
              <a:rPr lang="fr-FR" b="1" dirty="0"/>
              <a:t>.</a:t>
            </a:r>
          </a:p>
          <a:p>
            <a:pPr marL="0" indent="0">
              <a:buNone/>
            </a:pPr>
            <a:endParaRPr lang="fr-FR" dirty="0"/>
          </a:p>
        </p:txBody>
      </p:sp>
      <p:sp>
        <p:nvSpPr>
          <p:cNvPr id="19" name="object 1">
            <a:extLst>
              <a:ext uri="{FF2B5EF4-FFF2-40B4-BE49-F238E27FC236}">
                <a16:creationId xmlns:a16="http://schemas.microsoft.com/office/drawing/2014/main" id="{ED97F0E0-9B28-4425-94E6-7B1BF482FF99}"/>
              </a:ext>
            </a:extLst>
          </p:cNvPr>
          <p:cNvSpPr>
            <a:spLocks noChangeArrowheads="1"/>
          </p:cNvSpPr>
          <p:nvPr/>
        </p:nvSpPr>
        <p:spPr bwMode="auto">
          <a:xfrm>
            <a:off x="8525115" y="4447765"/>
            <a:ext cx="952286" cy="1071026"/>
          </a:xfrm>
          <a:prstGeom prst="rect">
            <a:avLst/>
          </a:prstGeom>
          <a:blipFill dpi="0" rotWithShape="0">
            <a:blip r:embed="rId2"/>
            <a:srcRect/>
            <a:stretch>
              <a:fillRect l="-239630" t="-203346" r="-431798" b="-10290"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buSzPct val="100000"/>
              <a:buFont typeface="Calibri" panose="020F050202020403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>
              <a:buSzPct val="100000"/>
              <a:buFont typeface="Calibri" panose="020F050202020403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>
              <a:buSzPct val="100000"/>
              <a:buFont typeface="Calibri" panose="020F050202020403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>
              <a:buSzPct val="100000"/>
              <a:buFont typeface="Calibri" panose="020F050202020403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>
              <a:buSzPct val="100000"/>
              <a:buFont typeface="Calibri" panose="020F050202020403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SzPct val="100000"/>
              <a:buFont typeface="Calibri" panose="020F050202020403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SzPct val="100000"/>
              <a:buFont typeface="Calibri" panose="020F050202020403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SzPct val="100000"/>
              <a:buFont typeface="Calibri" panose="020F050202020403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SzPct val="100000"/>
              <a:buFont typeface="Calibri" panose="020F050202020403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fr-FR" altLang="fr-FR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fr-FR" dirty="0"/>
              <a:t>Un parcours complet qui implique </a:t>
            </a:r>
            <a:r>
              <a:rPr lang="fr-FR" dirty="0">
                <a:solidFill>
                  <a:schemeClr val="accent1"/>
                </a:solidFill>
              </a:rPr>
              <a:t>2 phases de communication </a:t>
            </a:r>
            <a:r>
              <a:rPr lang="fr-FR" dirty="0"/>
              <a:t>lors d’un changement de conseiller</a:t>
            </a:r>
          </a:p>
        </p:txBody>
      </p:sp>
      <p:sp>
        <p:nvSpPr>
          <p:cNvPr id="7" name="Rectangle 6"/>
          <p:cNvSpPr/>
          <p:nvPr/>
        </p:nvSpPr>
        <p:spPr>
          <a:xfrm>
            <a:off x="7328460" y="2878282"/>
            <a:ext cx="3535366" cy="324000"/>
          </a:xfrm>
          <a:prstGeom prst="rect">
            <a:avLst/>
          </a:prstGeom>
          <a:effectLst>
            <a:glow rad="139700">
              <a:schemeClr val="accent1">
                <a:satMod val="175000"/>
                <a:alpha val="40000"/>
              </a:schemeClr>
            </a:glow>
          </a:effectLst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pPr algn="ctr" defTabSz="533400">
              <a:lnSpc>
                <a:spcPct val="90000"/>
              </a:lnSpc>
              <a:spcBef>
                <a:spcPct val="0"/>
              </a:spcBef>
            </a:pPr>
            <a:r>
              <a:rPr lang="fr-FR" sz="1600" b="1" cap="small" dirty="0"/>
              <a:t>Après départ </a:t>
            </a:r>
          </a:p>
          <a:p>
            <a:pPr algn="ctr" defTabSz="533400">
              <a:lnSpc>
                <a:spcPct val="90000"/>
              </a:lnSpc>
              <a:spcBef>
                <a:spcPct val="0"/>
              </a:spcBef>
            </a:pPr>
            <a:endParaRPr lang="fr-FR" sz="1400" b="1" dirty="0"/>
          </a:p>
        </p:txBody>
      </p:sp>
      <p:sp>
        <p:nvSpPr>
          <p:cNvPr id="13" name="ZoneTexte 12"/>
          <p:cNvSpPr txBox="1"/>
          <p:nvPr/>
        </p:nvSpPr>
        <p:spPr>
          <a:xfrm>
            <a:off x="4416136" y="2878385"/>
            <a:ext cx="2641978" cy="338554"/>
          </a:xfrm>
          <a:prstGeom prst="rect">
            <a:avLst/>
          </a:prstGeom>
          <a:solidFill>
            <a:srgbClr val="C31632"/>
          </a:solidFill>
          <a:ln>
            <a:solidFill>
              <a:schemeClr val="bg1"/>
            </a:solidFill>
          </a:ln>
          <a:effectLst>
            <a:glow rad="139700">
              <a:schemeClr val="accent1">
                <a:satMod val="175000"/>
                <a:alpha val="40000"/>
              </a:schemeClr>
            </a:glow>
          </a:effectLst>
        </p:spPr>
        <p:txBody>
          <a:bodyPr wrap="square" rtlCol="0">
            <a:spAutoFit/>
          </a:bodyPr>
          <a:lstStyle/>
          <a:p>
            <a:pPr algn="ctr"/>
            <a:r>
              <a:rPr lang="fr-FR" sz="1600" b="1" i="1" cap="small" dirty="0">
                <a:solidFill>
                  <a:schemeClr val="bg1"/>
                </a:solidFill>
              </a:rPr>
              <a:t>Au départ du conseiller</a:t>
            </a:r>
          </a:p>
        </p:txBody>
      </p:sp>
      <p:sp>
        <p:nvSpPr>
          <p:cNvPr id="16" name="ZoneTexte 15"/>
          <p:cNvSpPr txBox="1"/>
          <p:nvPr/>
        </p:nvSpPr>
        <p:spPr>
          <a:xfrm>
            <a:off x="346427" y="4008910"/>
            <a:ext cx="1905341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400" dirty="0"/>
              <a:t>Pour tous </a:t>
            </a:r>
          </a:p>
          <a:p>
            <a:pPr algn="ctr"/>
            <a:r>
              <a:rPr lang="fr-FR" sz="1400" dirty="0"/>
              <a:t>les clients </a:t>
            </a:r>
            <a:br>
              <a:rPr lang="fr-FR" sz="1400" dirty="0"/>
            </a:br>
            <a:r>
              <a:rPr lang="fr-FR" sz="1400" b="1" dirty="0"/>
              <a:t>dont l’adresse </a:t>
            </a:r>
            <a:r>
              <a:rPr lang="fr-FR" sz="1400" dirty="0"/>
              <a:t/>
            </a:r>
            <a:br>
              <a:rPr lang="fr-FR" sz="1400" dirty="0"/>
            </a:br>
            <a:r>
              <a:rPr lang="fr-FR" sz="1400" b="1" dirty="0"/>
              <a:t>mail est </a:t>
            </a:r>
          </a:p>
          <a:p>
            <a:pPr algn="ctr"/>
            <a:r>
              <a:rPr lang="fr-FR" sz="1400" b="1" dirty="0"/>
              <a:t>renseignée</a:t>
            </a:r>
          </a:p>
        </p:txBody>
      </p:sp>
      <p:sp>
        <p:nvSpPr>
          <p:cNvPr id="17" name="ZoneTexte 16"/>
          <p:cNvSpPr txBox="1"/>
          <p:nvPr/>
        </p:nvSpPr>
        <p:spPr>
          <a:xfrm>
            <a:off x="7524024" y="5614827"/>
            <a:ext cx="2954467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400" dirty="0"/>
              <a:t>Pour </a:t>
            </a:r>
            <a:r>
              <a:rPr lang="fr-FR" sz="1400" b="1" dirty="0"/>
              <a:t>tous les clients </a:t>
            </a:r>
            <a:br>
              <a:rPr lang="fr-FR" sz="1400" b="1" dirty="0"/>
            </a:br>
            <a:r>
              <a:rPr lang="fr-FR" sz="1400" b="1" dirty="0"/>
              <a:t>du portefeuille </a:t>
            </a:r>
            <a:br>
              <a:rPr lang="fr-FR" sz="1400" b="1" dirty="0"/>
            </a:br>
            <a:r>
              <a:rPr lang="fr-FR" sz="1400" dirty="0"/>
              <a:t>en utilisant différents canaux  </a:t>
            </a:r>
          </a:p>
        </p:txBody>
      </p:sp>
      <p:sp>
        <p:nvSpPr>
          <p:cNvPr id="18" name="ZoneTexte 17"/>
          <p:cNvSpPr txBox="1"/>
          <p:nvPr/>
        </p:nvSpPr>
        <p:spPr>
          <a:xfrm rot="1358458">
            <a:off x="9207407" y="2380175"/>
            <a:ext cx="2832344" cy="646331"/>
          </a:xfrm>
          <a:prstGeom prst="rect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fr-FR" dirty="0">
                <a:solidFill>
                  <a:srgbClr val="FF0000"/>
                </a:solidFill>
              </a:rPr>
              <a:t>CHANTIER EN COURS </a:t>
            </a:r>
          </a:p>
          <a:p>
            <a:pPr algn="ctr"/>
            <a:r>
              <a:rPr lang="fr-FR" dirty="0">
                <a:solidFill>
                  <a:srgbClr val="FF0000"/>
                </a:solidFill>
              </a:rPr>
              <a:t>LIVRAISON T1 2022</a:t>
            </a:r>
          </a:p>
        </p:txBody>
      </p:sp>
      <p:pic>
        <p:nvPicPr>
          <p:cNvPr id="21" name="Image 2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7874" y="2872598"/>
            <a:ext cx="824988" cy="954724"/>
          </a:xfrm>
          <a:prstGeom prst="rect">
            <a:avLst/>
          </a:prstGeom>
        </p:spPr>
      </p:pic>
      <p:sp>
        <p:nvSpPr>
          <p:cNvPr id="22" name="Rectangle 21">
            <a:extLst>
              <a:ext uri="{FF2B5EF4-FFF2-40B4-BE49-F238E27FC236}">
                <a16:creationId xmlns:a16="http://schemas.microsoft.com/office/drawing/2014/main" id="{C802D0A1-40ED-4980-BB6E-3E51F8498550}"/>
              </a:ext>
            </a:extLst>
          </p:cNvPr>
          <p:cNvSpPr/>
          <p:nvPr/>
        </p:nvSpPr>
        <p:spPr>
          <a:xfrm>
            <a:off x="2251768" y="2878385"/>
            <a:ext cx="1925007" cy="320634"/>
          </a:xfrm>
          <a:prstGeom prst="rect">
            <a:avLst/>
          </a:prstGeom>
          <a:effectLst>
            <a:glow rad="139700">
              <a:schemeClr val="accent1">
                <a:satMod val="175000"/>
                <a:alpha val="40000"/>
              </a:schemeClr>
            </a:glow>
          </a:effectLst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pPr lvl="0" algn="ctr"/>
            <a:r>
              <a:rPr lang="fr-FR" sz="1600" b="1" cap="small" dirty="0"/>
              <a:t>Avant départ </a:t>
            </a:r>
          </a:p>
        </p:txBody>
      </p:sp>
      <p:sp>
        <p:nvSpPr>
          <p:cNvPr id="26" name="Ellipse 25">
            <a:extLst>
              <a:ext uri="{FF2B5EF4-FFF2-40B4-BE49-F238E27FC236}">
                <a16:creationId xmlns:a16="http://schemas.microsoft.com/office/drawing/2014/main" id="{7363E666-4D6C-4AC5-AF3E-59086AEA10C7}"/>
              </a:ext>
            </a:extLst>
          </p:cNvPr>
          <p:cNvSpPr/>
          <p:nvPr/>
        </p:nvSpPr>
        <p:spPr>
          <a:xfrm>
            <a:off x="1083097" y="1764318"/>
            <a:ext cx="432000" cy="432000"/>
          </a:xfrm>
          <a:prstGeom prst="ellipse">
            <a:avLst/>
          </a:prstGeom>
          <a:solidFill>
            <a:schemeClr val="accent5">
              <a:lumMod val="75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</a:t>
            </a:r>
          </a:p>
        </p:txBody>
      </p:sp>
      <p:sp>
        <p:nvSpPr>
          <p:cNvPr id="27" name="Ellipse 26">
            <a:extLst>
              <a:ext uri="{FF2B5EF4-FFF2-40B4-BE49-F238E27FC236}">
                <a16:creationId xmlns:a16="http://schemas.microsoft.com/office/drawing/2014/main" id="{A3EFF46B-E318-4EC2-9536-35393B06C0FA}"/>
              </a:ext>
            </a:extLst>
          </p:cNvPr>
          <p:cNvSpPr/>
          <p:nvPr/>
        </p:nvSpPr>
        <p:spPr>
          <a:xfrm>
            <a:off x="8566127" y="1996904"/>
            <a:ext cx="432000" cy="432000"/>
          </a:xfrm>
          <a:prstGeom prst="ellipse">
            <a:avLst/>
          </a:prstGeom>
          <a:solidFill>
            <a:schemeClr val="accent5">
              <a:lumMod val="75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E7DABC82-1143-40DD-A820-EAEC735AD1DD}"/>
              </a:ext>
            </a:extLst>
          </p:cNvPr>
          <p:cNvSpPr/>
          <p:nvPr/>
        </p:nvSpPr>
        <p:spPr>
          <a:xfrm>
            <a:off x="6726264" y="0"/>
            <a:ext cx="5465736" cy="46414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fr-FR" sz="1200" b="1" dirty="0">
                <a:solidFill>
                  <a:schemeClr val="tx1"/>
                </a:solidFill>
              </a:rPr>
              <a:t>3. La nouvelle démarche de communication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36A8B1F8-2C48-4E35-8248-FFDE759099FC}"/>
              </a:ext>
            </a:extLst>
          </p:cNvPr>
          <p:cNvSpPr/>
          <p:nvPr/>
        </p:nvSpPr>
        <p:spPr>
          <a:xfrm>
            <a:off x="2251768" y="3418991"/>
            <a:ext cx="4811762" cy="954723"/>
          </a:xfrm>
          <a:prstGeom prst="rect">
            <a:avLst/>
          </a:prstGeom>
          <a:effectLst>
            <a:glow rad="139700">
              <a:schemeClr val="accent1">
                <a:satMod val="175000"/>
                <a:alpha val="40000"/>
              </a:schemeClr>
            </a:glow>
          </a:effectLst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anchor="ctr"/>
          <a:lstStyle/>
          <a:p>
            <a:pPr lvl="0" algn="ctr"/>
            <a:r>
              <a:rPr lang="fr-FR" sz="1400" b="1" i="1" dirty="0"/>
              <a:t>Communication personnelle,</a:t>
            </a:r>
          </a:p>
          <a:p>
            <a:pPr lvl="0" algn="ctr"/>
            <a:r>
              <a:rPr lang="fr-FR" sz="1400" b="1" i="1" u="sng" dirty="0"/>
              <a:t>transmise au nom du gestionnaire partant</a:t>
            </a:r>
            <a:r>
              <a:rPr lang="fr-FR" sz="1400" b="1" i="1" dirty="0"/>
              <a:t>, </a:t>
            </a:r>
          </a:p>
          <a:p>
            <a:pPr lvl="0" algn="ctr"/>
            <a:r>
              <a:rPr lang="fr-FR" sz="1400" b="1" i="1" dirty="0"/>
              <a:t>annonçant son départ </a:t>
            </a:r>
          </a:p>
          <a:p>
            <a:pPr lvl="0" algn="ctr"/>
            <a:r>
              <a:rPr lang="fr-FR" sz="1400" b="1" i="1" dirty="0"/>
              <a:t>et le nom du remplaçant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51A8076A-CD5C-4361-ADE4-EB956FCF2A2F}"/>
              </a:ext>
            </a:extLst>
          </p:cNvPr>
          <p:cNvSpPr/>
          <p:nvPr/>
        </p:nvSpPr>
        <p:spPr>
          <a:xfrm>
            <a:off x="7354307" y="3417019"/>
            <a:ext cx="3535366" cy="956695"/>
          </a:xfrm>
          <a:prstGeom prst="rect">
            <a:avLst/>
          </a:prstGeom>
          <a:effectLst>
            <a:glow rad="139700">
              <a:schemeClr val="accent1">
                <a:satMod val="175000"/>
                <a:alpha val="40000"/>
              </a:schemeClr>
            </a:glow>
          </a:effectLst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anchor="ctr"/>
          <a:lstStyle/>
          <a:p>
            <a:pPr algn="ctr" defTabSz="533400">
              <a:lnSpc>
                <a:spcPct val="90000"/>
              </a:lnSpc>
              <a:spcBef>
                <a:spcPct val="0"/>
              </a:spcBef>
            </a:pPr>
            <a:r>
              <a:rPr lang="fr-FR" sz="1400" b="1" i="1" dirty="0"/>
              <a:t>Communication du</a:t>
            </a:r>
          </a:p>
          <a:p>
            <a:pPr algn="ctr" defTabSz="533400">
              <a:lnSpc>
                <a:spcPct val="90000"/>
              </a:lnSpc>
              <a:spcBef>
                <a:spcPct val="0"/>
              </a:spcBef>
            </a:pPr>
            <a:r>
              <a:rPr lang="fr-FR" sz="1400" b="1" i="1" dirty="0"/>
              <a:t> nouveau gestionnaire, </a:t>
            </a:r>
          </a:p>
          <a:p>
            <a:pPr algn="ctr" defTabSz="533400">
              <a:lnSpc>
                <a:spcPct val="90000"/>
              </a:lnSpc>
              <a:spcBef>
                <a:spcPct val="0"/>
              </a:spcBef>
            </a:pPr>
            <a:r>
              <a:rPr lang="fr-FR" sz="1400" b="1" i="1" dirty="0"/>
              <a:t>annonçant ses coordonnées</a:t>
            </a:r>
          </a:p>
          <a:p>
            <a:pPr algn="ctr" defTabSz="533400">
              <a:lnSpc>
                <a:spcPct val="90000"/>
              </a:lnSpc>
              <a:spcBef>
                <a:spcPct val="0"/>
              </a:spcBef>
            </a:pPr>
            <a:r>
              <a:rPr lang="fr-FR" sz="1400" b="1" i="1" dirty="0"/>
              <a:t> et proposant un rdv </a:t>
            </a:r>
          </a:p>
        </p:txBody>
      </p:sp>
    </p:spTree>
    <p:extLst>
      <p:ext uri="{BB962C8B-B14F-4D97-AF65-F5344CB8AC3E}">
        <p14:creationId xmlns:p14="http://schemas.microsoft.com/office/powerpoint/2010/main" val="6113499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  <p:bldP spid="7" grpId="0" animBg="1"/>
      <p:bldP spid="17" grpId="0"/>
      <p:bldP spid="18" grpId="0" animBg="1"/>
      <p:bldP spid="27" grpId="0" animBg="1"/>
      <p:bldP spid="23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50" name="Picture 6" descr="Effet rapidité mouvement">
            <a:extLst>
              <a:ext uri="{FF2B5EF4-FFF2-40B4-BE49-F238E27FC236}">
                <a16:creationId xmlns:a16="http://schemas.microsoft.com/office/drawing/2014/main" id="{55204838-7B61-4342-AB0C-2B63042A0F7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062" t="9619"/>
          <a:stretch/>
        </p:blipFill>
        <p:spPr bwMode="auto">
          <a:xfrm>
            <a:off x="1581308" y="1432919"/>
            <a:ext cx="876715" cy="9408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3" name="Picture 4" descr="Post-It Bleu Clair - Images vectorielles gratuites sur Pixabay">
            <a:extLst>
              <a:ext uri="{FF2B5EF4-FFF2-40B4-BE49-F238E27FC236}">
                <a16:creationId xmlns:a16="http://schemas.microsoft.com/office/drawing/2014/main" id="{5C1FA7CD-B913-44FF-8869-79904B89A31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818"/>
          <a:stretch/>
        </p:blipFill>
        <p:spPr bwMode="auto">
          <a:xfrm rot="21349253">
            <a:off x="8570624" y="2345435"/>
            <a:ext cx="3352616" cy="39857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2" name="Picture 4" descr="Post-It Bleu Clair - Images vectorielles gratuites sur Pixabay">
            <a:extLst>
              <a:ext uri="{FF2B5EF4-FFF2-40B4-BE49-F238E27FC236}">
                <a16:creationId xmlns:a16="http://schemas.microsoft.com/office/drawing/2014/main" id="{DA19BAB5-B052-4509-8D14-137BCE64F26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120"/>
          <a:stretch/>
        </p:blipFill>
        <p:spPr bwMode="auto">
          <a:xfrm rot="21349253">
            <a:off x="4179520" y="2345451"/>
            <a:ext cx="3352616" cy="39735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8" name="Picture 4" descr="Post-It Bleu Clair - Images vectorielles gratuites sur Pixabay">
            <a:extLst>
              <a:ext uri="{FF2B5EF4-FFF2-40B4-BE49-F238E27FC236}">
                <a16:creationId xmlns:a16="http://schemas.microsoft.com/office/drawing/2014/main" id="{E51C3014-B99C-4031-94CC-3802A3DD8B6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782"/>
          <a:stretch/>
        </p:blipFill>
        <p:spPr bwMode="auto">
          <a:xfrm rot="21349253">
            <a:off x="213552" y="2345612"/>
            <a:ext cx="3352616" cy="39872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Espace réservé du texte 2"/>
          <p:cNvSpPr>
            <a:spLocks noGrp="1"/>
          </p:cNvSpPr>
          <p:nvPr>
            <p:ph type="body" sz="quarter" idx="12"/>
          </p:nvPr>
        </p:nvSpPr>
        <p:spPr>
          <a:xfrm>
            <a:off x="783950" y="478451"/>
            <a:ext cx="10980738" cy="720000"/>
          </a:xfrm>
        </p:spPr>
        <p:txBody>
          <a:bodyPr/>
          <a:lstStyle/>
          <a:p>
            <a:r>
              <a:rPr lang="fr-FR" dirty="0"/>
              <a:t>Notre nouvelle démarche d’information s’articule autour de 3 leviers : </a:t>
            </a:r>
            <a:r>
              <a:rPr lang="fr-FR" dirty="0">
                <a:solidFill>
                  <a:schemeClr val="accent1"/>
                </a:solidFill>
              </a:rPr>
              <a:t>la réactivité, la personnalisation et la reconnaissance</a:t>
            </a:r>
          </a:p>
        </p:txBody>
      </p:sp>
      <p:sp>
        <p:nvSpPr>
          <p:cNvPr id="4" name="Espace réservé du contenu 1"/>
          <p:cNvSpPr>
            <a:spLocks noGrp="1"/>
          </p:cNvSpPr>
          <p:nvPr>
            <p:ph idx="1"/>
          </p:nvPr>
        </p:nvSpPr>
        <p:spPr>
          <a:xfrm rot="411336">
            <a:off x="816168" y="2724085"/>
            <a:ext cx="2543504" cy="2696788"/>
          </a:xfrm>
        </p:spPr>
        <p:txBody>
          <a:bodyPr/>
          <a:lstStyle/>
          <a:p>
            <a:pPr marL="0" indent="0" algn="ctr">
              <a:lnSpc>
                <a:spcPct val="150000"/>
              </a:lnSpc>
              <a:spcBef>
                <a:spcPts val="1200"/>
              </a:spcBef>
              <a:spcAft>
                <a:spcPts val="600"/>
              </a:spcAft>
              <a:buNone/>
            </a:pPr>
            <a:r>
              <a:rPr lang="fr-FR" sz="2000" b="1" dirty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La réactivité</a:t>
            </a:r>
          </a:p>
          <a:p>
            <a:pPr marL="0" indent="0" algn="ctr">
              <a:lnSpc>
                <a:spcPts val="2500"/>
              </a:lnSpc>
              <a:spcBef>
                <a:spcPts val="1200"/>
              </a:spcBef>
              <a:spcAft>
                <a:spcPts val="600"/>
              </a:spcAft>
              <a:buNone/>
            </a:pPr>
            <a:r>
              <a:rPr lang="fr-F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Nos clients attendent d’être informés, </a:t>
            </a:r>
            <a:r>
              <a:rPr lang="fr-FR" b="1" dirty="0">
                <a:solidFill>
                  <a:srgbClr val="C00000"/>
                </a:solidFill>
              </a:rPr>
              <a:t>dès le changement </a:t>
            </a:r>
            <a:br>
              <a:rPr lang="fr-FR" b="1" dirty="0">
                <a:solidFill>
                  <a:srgbClr val="C00000"/>
                </a:solidFill>
              </a:rPr>
            </a:br>
            <a:r>
              <a:rPr lang="fr-FR" b="1" dirty="0">
                <a:solidFill>
                  <a:srgbClr val="C00000"/>
                </a:solidFill>
              </a:rPr>
              <a:t>de conseiller.</a:t>
            </a:r>
          </a:p>
        </p:txBody>
      </p:sp>
      <p:sp>
        <p:nvSpPr>
          <p:cNvPr id="67" name="Rectangle 66"/>
          <p:cNvSpPr/>
          <p:nvPr/>
        </p:nvSpPr>
        <p:spPr>
          <a:xfrm>
            <a:off x="6726264" y="0"/>
            <a:ext cx="5465736" cy="46414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fr-FR" sz="1200" b="1" dirty="0">
                <a:solidFill>
                  <a:schemeClr val="tx1"/>
                </a:solidFill>
              </a:rPr>
              <a:t>3. La nouvelle démarche de communication</a:t>
            </a:r>
          </a:p>
        </p:txBody>
      </p:sp>
      <p:sp>
        <p:nvSpPr>
          <p:cNvPr id="70" name="Espace réservé du contenu 1">
            <a:extLst>
              <a:ext uri="{FF2B5EF4-FFF2-40B4-BE49-F238E27FC236}">
                <a16:creationId xmlns:a16="http://schemas.microsoft.com/office/drawing/2014/main" id="{E0B46F7D-5E5C-4D39-B5E1-3BDBCC9247FF}"/>
              </a:ext>
            </a:extLst>
          </p:cNvPr>
          <p:cNvSpPr txBox="1">
            <a:spLocks/>
          </p:cNvSpPr>
          <p:nvPr/>
        </p:nvSpPr>
        <p:spPr>
          <a:xfrm rot="414692">
            <a:off x="4609666" y="2723064"/>
            <a:ext cx="2646191" cy="3232301"/>
          </a:xfrm>
          <a:prstGeom prst="rect">
            <a:avLst/>
          </a:prstGeom>
        </p:spPr>
        <p:txBody>
          <a:bodyPr/>
          <a:lstStyle>
            <a:lvl1pPr marL="2160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■"/>
              <a:tabLst/>
              <a:defRPr sz="16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40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120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□"/>
              <a:tabLst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27000" marR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1200"/>
              </a:spcAft>
              <a:buClr>
                <a:schemeClr val="accent4">
                  <a:lumMod val="75000"/>
                </a:schemeClr>
              </a:buClr>
              <a:buSzTx/>
              <a:buFont typeface="Wingdings" panose="05000000000000000000" pitchFamily="2" charset="2"/>
              <a:buNone/>
              <a:tabLst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5735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120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▫"/>
              <a:tabLst/>
              <a:defRPr sz="11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120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50000"/>
              </a:lnSpc>
              <a:spcBef>
                <a:spcPts val="1200"/>
              </a:spcBef>
              <a:spcAft>
                <a:spcPts val="600"/>
              </a:spcAft>
              <a:buFont typeface="Arial" panose="020B0604020202020204" pitchFamily="34" charset="0"/>
              <a:buNone/>
            </a:pPr>
            <a:r>
              <a:rPr lang="fr-FR" sz="2000" b="1" dirty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La personnalisation</a:t>
            </a:r>
          </a:p>
          <a:p>
            <a:pPr marL="0" indent="0" algn="ctr">
              <a:lnSpc>
                <a:spcPts val="2500"/>
              </a:lnSpc>
              <a:spcBef>
                <a:spcPts val="1200"/>
              </a:spcBef>
              <a:spcAft>
                <a:spcPts val="600"/>
              </a:spcAft>
              <a:buNone/>
            </a:pPr>
            <a:r>
              <a:rPr lang="fr-FR" sz="1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fr-F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Nos clients apprécient </a:t>
            </a:r>
            <a:br>
              <a:rPr lang="fr-F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fr-FR" b="1" dirty="0">
                <a:solidFill>
                  <a:srgbClr val="C00000"/>
                </a:solidFill>
              </a:rPr>
              <a:t>le passage de témoin réalisé par </a:t>
            </a:r>
            <a:br>
              <a:rPr lang="fr-FR" b="1" dirty="0">
                <a:solidFill>
                  <a:srgbClr val="C00000"/>
                </a:solidFill>
              </a:rPr>
            </a:br>
            <a:r>
              <a:rPr lang="fr-FR" b="1" dirty="0">
                <a:solidFill>
                  <a:srgbClr val="C00000"/>
                </a:solidFill>
              </a:rPr>
              <a:t>leur ancien conseiller</a:t>
            </a:r>
            <a:r>
              <a:rPr lang="fr-F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fr-F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fr-FR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(à défaut par le Directeur d’Agence).</a:t>
            </a:r>
            <a:endParaRPr lang="fr-FR" sz="1800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1" name="Espace réservé du contenu 1">
            <a:extLst>
              <a:ext uri="{FF2B5EF4-FFF2-40B4-BE49-F238E27FC236}">
                <a16:creationId xmlns:a16="http://schemas.microsoft.com/office/drawing/2014/main" id="{0BB90477-1FAD-4229-884F-36D1BB8DF164}"/>
              </a:ext>
            </a:extLst>
          </p:cNvPr>
          <p:cNvSpPr txBox="1">
            <a:spLocks/>
          </p:cNvSpPr>
          <p:nvPr/>
        </p:nvSpPr>
        <p:spPr>
          <a:xfrm rot="422865">
            <a:off x="9117620" y="2726710"/>
            <a:ext cx="2543504" cy="3232301"/>
          </a:xfrm>
          <a:prstGeom prst="rect">
            <a:avLst/>
          </a:prstGeom>
        </p:spPr>
        <p:txBody>
          <a:bodyPr/>
          <a:lstStyle>
            <a:lvl1pPr marL="2160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■"/>
              <a:tabLst/>
              <a:defRPr sz="16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40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120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□"/>
              <a:tabLst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27000" marR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1200"/>
              </a:spcAft>
              <a:buClr>
                <a:schemeClr val="accent4">
                  <a:lumMod val="75000"/>
                </a:schemeClr>
              </a:buClr>
              <a:buSzTx/>
              <a:buFont typeface="Wingdings" panose="05000000000000000000" pitchFamily="2" charset="2"/>
              <a:buNone/>
              <a:tabLst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5735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120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▫"/>
              <a:tabLst/>
              <a:defRPr sz="11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120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50000"/>
              </a:lnSpc>
              <a:spcBef>
                <a:spcPts val="1200"/>
              </a:spcBef>
              <a:spcAft>
                <a:spcPts val="600"/>
              </a:spcAft>
              <a:buFont typeface="Arial" panose="020B0604020202020204" pitchFamily="34" charset="0"/>
              <a:buNone/>
            </a:pPr>
            <a:r>
              <a:rPr lang="fr-FR" sz="2000" b="1" dirty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La reconnaissance</a:t>
            </a:r>
          </a:p>
          <a:p>
            <a:pPr marL="0" indent="0" algn="ctr">
              <a:lnSpc>
                <a:spcPts val="2500"/>
              </a:lnSpc>
              <a:spcBef>
                <a:spcPts val="1200"/>
              </a:spcBef>
              <a:spcAft>
                <a:spcPts val="600"/>
              </a:spcAft>
              <a:buFont typeface="Arial" panose="020B0604020202020204" pitchFamily="34" charset="0"/>
              <a:buNone/>
            </a:pPr>
            <a:r>
              <a:rPr lang="fr-FR" sz="1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fr-FR" b="1" dirty="0">
                <a:solidFill>
                  <a:srgbClr val="C00000"/>
                </a:solidFill>
              </a:rPr>
              <a:t>Les photos des conseillers</a:t>
            </a:r>
            <a:r>
              <a:rPr lang="fr-FR" b="1" dirty="0"/>
              <a:t/>
            </a:r>
            <a:br>
              <a:rPr lang="fr-FR" b="1" dirty="0"/>
            </a:br>
            <a:r>
              <a:rPr lang="fr-F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intégrées dans la communication, </a:t>
            </a:r>
            <a:br>
              <a:rPr lang="fr-F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fr-F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sont plébiscitées </a:t>
            </a:r>
            <a:br>
              <a:rPr lang="fr-F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fr-F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par nos clients</a:t>
            </a:r>
            <a:endParaRPr lang="fr-FR" sz="1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6152" name="Picture 8" descr="Devrait-on renoncer à la poignée de main - SaniMag">
            <a:extLst>
              <a:ext uri="{FF2B5EF4-FFF2-40B4-BE49-F238E27FC236}">
                <a16:creationId xmlns:a16="http://schemas.microsoft.com/office/drawing/2014/main" id="{3C498102-D3CB-4DBA-BBB4-C14F3E7BE14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57809" y="1366596"/>
            <a:ext cx="1292319" cy="8619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6" name="object 1">
            <a:extLst>
              <a:ext uri="{FF2B5EF4-FFF2-40B4-BE49-F238E27FC236}">
                <a16:creationId xmlns:a16="http://schemas.microsoft.com/office/drawing/2014/main" id="{ED97F0E0-9B28-4425-94E6-7B1BF482FF99}"/>
              </a:ext>
            </a:extLst>
          </p:cNvPr>
          <p:cNvSpPr>
            <a:spLocks noChangeArrowheads="1"/>
          </p:cNvSpPr>
          <p:nvPr/>
        </p:nvSpPr>
        <p:spPr bwMode="auto">
          <a:xfrm>
            <a:off x="9908371" y="1087915"/>
            <a:ext cx="1127760" cy="1251194"/>
          </a:xfrm>
          <a:prstGeom prst="rect">
            <a:avLst/>
          </a:prstGeom>
          <a:blipFill dpi="0" rotWithShape="0">
            <a:blip r:embed="rId5"/>
            <a:srcRect/>
            <a:stretch>
              <a:fillRect l="-239630" t="-203346" r="-431798" b="-10290"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buSzPct val="100000"/>
              <a:buFont typeface="Calibri" panose="020F050202020403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>
              <a:buSzPct val="100000"/>
              <a:buFont typeface="Calibri" panose="020F050202020403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>
              <a:buSzPct val="100000"/>
              <a:buFont typeface="Calibri" panose="020F050202020403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>
              <a:buSzPct val="100000"/>
              <a:buFont typeface="Calibri" panose="020F050202020403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>
              <a:buSzPct val="100000"/>
              <a:buFont typeface="Calibri" panose="020F050202020403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SzPct val="100000"/>
              <a:buFont typeface="Calibri" panose="020F050202020403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SzPct val="100000"/>
              <a:buFont typeface="Calibri" panose="020F050202020403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SzPct val="100000"/>
              <a:buFont typeface="Calibri" panose="020F050202020403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SzPct val="100000"/>
              <a:buFont typeface="Calibri" panose="020F050202020403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fr-FR" altLang="fr-FR" dirty="0"/>
          </a:p>
        </p:txBody>
      </p:sp>
      <p:sp>
        <p:nvSpPr>
          <p:cNvPr id="16" name="Ellipse 15">
            <a:extLst>
              <a:ext uri="{FF2B5EF4-FFF2-40B4-BE49-F238E27FC236}">
                <a16:creationId xmlns:a16="http://schemas.microsoft.com/office/drawing/2014/main" id="{A515E1B0-892D-408C-9B27-2F51909CB425}"/>
              </a:ext>
            </a:extLst>
          </p:cNvPr>
          <p:cNvSpPr/>
          <p:nvPr/>
        </p:nvSpPr>
        <p:spPr>
          <a:xfrm>
            <a:off x="240733" y="2667706"/>
            <a:ext cx="432000" cy="432000"/>
          </a:xfrm>
          <a:prstGeom prst="ellipse">
            <a:avLst/>
          </a:prstGeom>
          <a:solidFill>
            <a:schemeClr val="accent5">
              <a:lumMod val="75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</a:t>
            </a:r>
          </a:p>
        </p:txBody>
      </p:sp>
      <p:sp>
        <p:nvSpPr>
          <p:cNvPr id="17" name="Ellipse 16">
            <a:extLst>
              <a:ext uri="{FF2B5EF4-FFF2-40B4-BE49-F238E27FC236}">
                <a16:creationId xmlns:a16="http://schemas.microsoft.com/office/drawing/2014/main" id="{F0E1CD2C-5AC9-4900-8CBA-953B14461461}"/>
              </a:ext>
            </a:extLst>
          </p:cNvPr>
          <p:cNvSpPr/>
          <p:nvPr/>
        </p:nvSpPr>
        <p:spPr>
          <a:xfrm>
            <a:off x="4103114" y="2667706"/>
            <a:ext cx="432000" cy="432000"/>
          </a:xfrm>
          <a:prstGeom prst="ellipse">
            <a:avLst/>
          </a:prstGeom>
          <a:solidFill>
            <a:schemeClr val="accent5">
              <a:lumMod val="75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</a:t>
            </a:r>
          </a:p>
        </p:txBody>
      </p:sp>
      <p:sp>
        <p:nvSpPr>
          <p:cNvPr id="18" name="Ellipse 17">
            <a:extLst>
              <a:ext uri="{FF2B5EF4-FFF2-40B4-BE49-F238E27FC236}">
                <a16:creationId xmlns:a16="http://schemas.microsoft.com/office/drawing/2014/main" id="{3E02FE87-7AD0-4E23-AC18-53B5DA073555}"/>
              </a:ext>
            </a:extLst>
          </p:cNvPr>
          <p:cNvSpPr/>
          <p:nvPr/>
        </p:nvSpPr>
        <p:spPr>
          <a:xfrm>
            <a:off x="8489791" y="2667706"/>
            <a:ext cx="432000" cy="432000"/>
          </a:xfrm>
          <a:prstGeom prst="ellipse">
            <a:avLst/>
          </a:prstGeom>
          <a:solidFill>
            <a:schemeClr val="accent5">
              <a:lumMod val="75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</a:t>
            </a:r>
          </a:p>
        </p:txBody>
      </p:sp>
    </p:spTree>
    <p:extLst>
      <p:ext uri="{BB962C8B-B14F-4D97-AF65-F5344CB8AC3E}">
        <p14:creationId xmlns:p14="http://schemas.microsoft.com/office/powerpoint/2010/main" val="24220128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1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0" grpId="0"/>
      <p:bldP spid="71" grpId="0"/>
      <p:bldP spid="76" grpId="0" animBg="1"/>
      <p:bldP spid="17" grpId="0" animBg="1"/>
      <p:bldP spid="18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8C2EC123-F8BF-4A4C-A79C-0BC111B2263F}"/>
              </a:ext>
            </a:extLst>
          </p:cNvPr>
          <p:cNvSpPr/>
          <p:nvPr/>
        </p:nvSpPr>
        <p:spPr>
          <a:xfrm>
            <a:off x="216816" y="4442210"/>
            <a:ext cx="11764652" cy="2155074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254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60000"/>
            <a:r>
              <a:rPr lang="fr-FR" b="1" u="sng" dirty="0">
                <a:solidFill>
                  <a:srgbClr val="002060"/>
                </a:solidFill>
              </a:rPr>
              <a:t>Le Directeur d’agence </a:t>
            </a:r>
            <a:br>
              <a:rPr lang="fr-FR" b="1" u="sng" dirty="0">
                <a:solidFill>
                  <a:srgbClr val="002060"/>
                </a:solidFill>
              </a:rPr>
            </a:br>
            <a:r>
              <a:rPr lang="fr-FR" b="1" u="sng" dirty="0">
                <a:solidFill>
                  <a:srgbClr val="002060"/>
                </a:solidFill>
              </a:rPr>
              <a:t>peut prendre le relais </a:t>
            </a:r>
            <a:br>
              <a:rPr lang="fr-FR" b="1" u="sng" dirty="0">
                <a:solidFill>
                  <a:srgbClr val="002060"/>
                </a:solidFill>
              </a:rPr>
            </a:br>
            <a:r>
              <a:rPr lang="fr-FR" b="1" u="sng" dirty="0">
                <a:solidFill>
                  <a:srgbClr val="002060"/>
                </a:solidFill>
              </a:rPr>
              <a:t>si le conseiller arrivant </a:t>
            </a:r>
            <a:br>
              <a:rPr lang="fr-FR" b="1" u="sng" dirty="0">
                <a:solidFill>
                  <a:srgbClr val="002060"/>
                </a:solidFill>
              </a:rPr>
            </a:br>
            <a:r>
              <a:rPr lang="fr-FR" b="1" u="sng" dirty="0">
                <a:solidFill>
                  <a:srgbClr val="002060"/>
                </a:solidFill>
              </a:rPr>
              <a:t>n’est pas nommé</a:t>
            </a:r>
          </a:p>
        </p:txBody>
      </p: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25D80163-6B7A-44E1-A02F-2CC8468AFF48}"/>
              </a:ext>
            </a:extLst>
          </p:cNvPr>
          <p:cNvSpPr/>
          <p:nvPr/>
        </p:nvSpPr>
        <p:spPr>
          <a:xfrm>
            <a:off x="216816" y="1198451"/>
            <a:ext cx="11764652" cy="2905958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254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fr-FR" b="1" u="sng" dirty="0">
                <a:solidFill>
                  <a:srgbClr val="002060"/>
                </a:solidFill>
              </a:rPr>
              <a:t>Le conseiller sortant présente le conseiller arrivant</a:t>
            </a:r>
          </a:p>
        </p:txBody>
      </p:sp>
      <p:sp>
        <p:nvSpPr>
          <p:cNvPr id="16" name="Espace réservé du contenu 1">
            <a:hlinkClick r:id="" action="ppaction://customshow?id=0&amp;return=true" highlightClick="1"/>
            <a:extLst>
              <a:ext uri="{FF2B5EF4-FFF2-40B4-BE49-F238E27FC236}">
                <a16:creationId xmlns:a16="http://schemas.microsoft.com/office/drawing/2014/main" id="{CADE98BB-2B8B-4395-9D9C-4C54DC67071B}"/>
              </a:ext>
            </a:extLst>
          </p:cNvPr>
          <p:cNvSpPr txBox="1">
            <a:spLocks/>
          </p:cNvSpPr>
          <p:nvPr/>
        </p:nvSpPr>
        <p:spPr>
          <a:xfrm>
            <a:off x="3298699" y="1876963"/>
            <a:ext cx="2411615" cy="2082122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txBody>
          <a:bodyPr/>
          <a:lstStyle>
            <a:lvl1pPr marL="2160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■"/>
              <a:tabLst/>
              <a:defRPr sz="16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40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120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□"/>
              <a:tabLst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27000" marR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1200"/>
              </a:spcAft>
              <a:buClr>
                <a:schemeClr val="accent4">
                  <a:lumMod val="75000"/>
                </a:schemeClr>
              </a:buClr>
              <a:buSzTx/>
              <a:buFont typeface="Wingdings" panose="05000000000000000000" pitchFamily="2" charset="2"/>
              <a:buNone/>
              <a:tabLst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5735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120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▫"/>
              <a:tabLst/>
              <a:defRPr sz="11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120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</a:pPr>
            <a:r>
              <a:rPr lang="fr-FR" b="1" dirty="0">
                <a:solidFill>
                  <a:srgbClr val="002060"/>
                </a:solidFill>
              </a:rPr>
              <a:t>La promotion &amp; changement de métier</a:t>
            </a:r>
          </a:p>
        </p:txBody>
      </p:sp>
      <p:pic>
        <p:nvPicPr>
          <p:cNvPr id="20" name="Picture 8" descr="Icône De Clic De Main Dans La Conception À La Mode De Modèle De Contour  Illustration Graphique De Vecteur Cliquez Sur Le Symbole Pour La Conception  Du Site Web Logo Application Et">
            <a:hlinkClick r:id="" action="ppaction://customshow?id=0&amp;return=true"/>
            <a:extLst>
              <a:ext uri="{FF2B5EF4-FFF2-40B4-BE49-F238E27FC236}">
                <a16:creationId xmlns:a16="http://schemas.microsoft.com/office/drawing/2014/main" id="{1172F844-2685-4302-80CF-D712EB51A33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6409">
            <a:off x="4295329" y="2489262"/>
            <a:ext cx="360000" cy="36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Espace réservé du texte 2">
            <a:extLst>
              <a:ext uri="{FF2B5EF4-FFF2-40B4-BE49-F238E27FC236}">
                <a16:creationId xmlns:a16="http://schemas.microsoft.com/office/drawing/2014/main" id="{1BB89225-872C-430C-BAE1-AA51D867158B}"/>
              </a:ext>
            </a:extLst>
          </p:cNvPr>
          <p:cNvSpPr txBox="1">
            <a:spLocks/>
          </p:cNvSpPr>
          <p:nvPr/>
        </p:nvSpPr>
        <p:spPr>
          <a:xfrm>
            <a:off x="783950" y="478451"/>
            <a:ext cx="10980738" cy="72000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 sz="1800" b="1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Montserrat Black" panose="00000A00000000000000" pitchFamily="2" charset="0"/>
                <a:ea typeface="+mn-ea"/>
                <a:cs typeface="+mn-cs"/>
              </a:defRPr>
            </a:lvl1pPr>
            <a:lvl2pPr marL="457200" marR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Wingdings" panose="05000000000000000000" pitchFamily="2" charset="2"/>
              <a:buChar char="§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▫"/>
              <a:tabLst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dirty="0"/>
              <a:t>La démarche intègre </a:t>
            </a:r>
            <a:r>
              <a:rPr lang="fr-FR" dirty="0">
                <a:solidFill>
                  <a:schemeClr val="accent1"/>
                </a:solidFill>
              </a:rPr>
              <a:t>les différentes situations </a:t>
            </a:r>
            <a:r>
              <a:rPr lang="fr-FR" dirty="0"/>
              <a:t>qui se présentent en agence</a:t>
            </a:r>
            <a:endParaRPr lang="fr-FR" dirty="0">
              <a:solidFill>
                <a:srgbClr val="D11921"/>
              </a:solidFill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C48742EB-64BA-462E-9032-75F3AFF3326F}"/>
              </a:ext>
            </a:extLst>
          </p:cNvPr>
          <p:cNvSpPr/>
          <p:nvPr/>
        </p:nvSpPr>
        <p:spPr>
          <a:xfrm>
            <a:off x="6726264" y="0"/>
            <a:ext cx="5465736" cy="46414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fr-FR" sz="1200" b="1" dirty="0">
                <a:solidFill>
                  <a:schemeClr val="tx1"/>
                </a:solidFill>
              </a:rPr>
              <a:t>3. La nouvelle démarche de communication</a:t>
            </a:r>
          </a:p>
        </p:txBody>
      </p:sp>
      <p:sp>
        <p:nvSpPr>
          <p:cNvPr id="15" name="Espace réservé du contenu 1">
            <a:hlinkClick r:id="" action="ppaction://customshow?id=4&amp;return=true" tooltip="Voir Annexe 2"/>
            <a:extLst>
              <a:ext uri="{FF2B5EF4-FFF2-40B4-BE49-F238E27FC236}">
                <a16:creationId xmlns:a16="http://schemas.microsoft.com/office/drawing/2014/main" id="{51C665E1-DFF0-45BA-BCC0-06AE8B176CE1}"/>
              </a:ext>
            </a:extLst>
          </p:cNvPr>
          <p:cNvSpPr txBox="1">
            <a:spLocks/>
          </p:cNvSpPr>
          <p:nvPr/>
        </p:nvSpPr>
        <p:spPr>
          <a:xfrm>
            <a:off x="4658258" y="4636185"/>
            <a:ext cx="2160000" cy="1741560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txBody>
          <a:bodyPr/>
          <a:lstStyle>
            <a:lvl1pPr marL="2160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■"/>
              <a:tabLst/>
              <a:defRPr sz="16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40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120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□"/>
              <a:tabLst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27000" marR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1200"/>
              </a:spcAft>
              <a:buClr>
                <a:schemeClr val="accent4">
                  <a:lumMod val="75000"/>
                </a:schemeClr>
              </a:buClr>
              <a:buSzTx/>
              <a:buFont typeface="Wingdings" panose="05000000000000000000" pitchFamily="2" charset="2"/>
              <a:buNone/>
              <a:tabLst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5735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120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▫"/>
              <a:tabLst/>
              <a:defRPr sz="11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120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spcBef>
                <a:spcPts val="0"/>
              </a:spcBef>
              <a:buFont typeface="Arial" panose="020B0604020202020204" pitchFamily="34" charset="0"/>
              <a:buNone/>
            </a:pPr>
            <a:endParaRPr lang="fr-FR" b="1" dirty="0">
              <a:solidFill>
                <a:srgbClr val="002060"/>
              </a:solidFill>
            </a:endParaRPr>
          </a:p>
          <a:p>
            <a:pPr marL="0" indent="0" algn="ctr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</a:pPr>
            <a:r>
              <a:rPr lang="fr-FR" b="1" dirty="0">
                <a:solidFill>
                  <a:srgbClr val="002060"/>
                </a:solidFill>
              </a:rPr>
              <a:t>Le relais au DA</a:t>
            </a:r>
          </a:p>
        </p:txBody>
      </p:sp>
      <p:sp>
        <p:nvSpPr>
          <p:cNvPr id="17" name="Espace réservé du contenu 1">
            <a:hlinkClick r:id="" action="ppaction://customshow?id=3&amp;return=true" tooltip="Voir Annexe 4"/>
            <a:extLst>
              <a:ext uri="{FF2B5EF4-FFF2-40B4-BE49-F238E27FC236}">
                <a16:creationId xmlns:a16="http://schemas.microsoft.com/office/drawing/2014/main" id="{5A88C937-A029-4B71-B5BB-0B75F2AD01F8}"/>
              </a:ext>
            </a:extLst>
          </p:cNvPr>
          <p:cNvSpPr txBox="1">
            <a:spLocks/>
          </p:cNvSpPr>
          <p:nvPr/>
        </p:nvSpPr>
        <p:spPr>
          <a:xfrm>
            <a:off x="9221060" y="1876963"/>
            <a:ext cx="2411615" cy="2082122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txBody>
          <a:bodyPr/>
          <a:lstStyle>
            <a:lvl1pPr marL="2160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■"/>
              <a:tabLst/>
              <a:defRPr sz="16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40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120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□"/>
              <a:tabLst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27000" marR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1200"/>
              </a:spcAft>
              <a:buClr>
                <a:schemeClr val="accent4">
                  <a:lumMod val="75000"/>
                </a:schemeClr>
              </a:buClr>
              <a:buSzTx/>
              <a:buFont typeface="Wingdings" panose="05000000000000000000" pitchFamily="2" charset="2"/>
              <a:buNone/>
              <a:tabLst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5735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120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▫"/>
              <a:tabLst/>
              <a:defRPr sz="11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120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spcAft>
                <a:spcPts val="600"/>
              </a:spcAft>
              <a:buFont typeface="Arial" panose="020B0604020202020204" pitchFamily="34" charset="0"/>
              <a:buNone/>
            </a:pPr>
            <a:r>
              <a:rPr lang="fr-FR" b="1" dirty="0">
                <a:solidFill>
                  <a:srgbClr val="002060"/>
                </a:solidFill>
              </a:rPr>
              <a:t>Le départ</a:t>
            </a:r>
            <a:br>
              <a:rPr lang="fr-FR" b="1" dirty="0">
                <a:solidFill>
                  <a:srgbClr val="002060"/>
                </a:solidFill>
              </a:rPr>
            </a:br>
            <a:r>
              <a:rPr lang="fr-FR" b="1" dirty="0">
                <a:solidFill>
                  <a:srgbClr val="002060"/>
                </a:solidFill>
              </a:rPr>
              <a:t> de l’entreprise</a:t>
            </a:r>
          </a:p>
        </p:txBody>
      </p:sp>
      <p:sp>
        <p:nvSpPr>
          <p:cNvPr id="18" name="Espace réservé du contenu 1">
            <a:hlinkClick r:id="" action="ppaction://customshow?id=2&amp;return=true" tooltip="Voir Annexe 3"/>
            <a:extLst>
              <a:ext uri="{FF2B5EF4-FFF2-40B4-BE49-F238E27FC236}">
                <a16:creationId xmlns:a16="http://schemas.microsoft.com/office/drawing/2014/main" id="{330F3F2A-2FC0-4AA4-A0E1-DF6313095064}"/>
              </a:ext>
            </a:extLst>
          </p:cNvPr>
          <p:cNvSpPr txBox="1">
            <a:spLocks/>
          </p:cNvSpPr>
          <p:nvPr/>
        </p:nvSpPr>
        <p:spPr>
          <a:xfrm>
            <a:off x="6200589" y="1876963"/>
            <a:ext cx="2411615" cy="2082122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txBody>
          <a:bodyPr/>
          <a:lstStyle>
            <a:lvl1pPr marL="2160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■"/>
              <a:tabLst/>
              <a:defRPr sz="16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40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120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□"/>
              <a:tabLst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27000" marR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1200"/>
              </a:spcAft>
              <a:buClr>
                <a:schemeClr val="accent4">
                  <a:lumMod val="75000"/>
                </a:schemeClr>
              </a:buClr>
              <a:buSzTx/>
              <a:buFont typeface="Wingdings" panose="05000000000000000000" pitchFamily="2" charset="2"/>
              <a:buNone/>
              <a:tabLst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5735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120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▫"/>
              <a:tabLst/>
              <a:defRPr sz="11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120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spcAft>
                <a:spcPts val="600"/>
              </a:spcAft>
              <a:buFont typeface="Arial" panose="020B0604020202020204" pitchFamily="34" charset="0"/>
              <a:buNone/>
            </a:pPr>
            <a:r>
              <a:rPr lang="fr-FR" b="1" dirty="0">
                <a:solidFill>
                  <a:srgbClr val="002060"/>
                </a:solidFill>
              </a:rPr>
              <a:t>L’absence longue </a:t>
            </a:r>
            <a:r>
              <a:rPr lang="fr-FR" sz="1300" b="1" i="1" dirty="0">
                <a:solidFill>
                  <a:srgbClr val="002060"/>
                </a:solidFill>
              </a:rPr>
              <a:t>(congés de maternité…)</a:t>
            </a:r>
          </a:p>
        </p:txBody>
      </p:sp>
      <p:pic>
        <p:nvPicPr>
          <p:cNvPr id="7176" name="Picture 8" descr="9 français sur 10 pensent à changer de métier et vous ?">
            <a:hlinkClick r:id="" action="ppaction://customshow?id=0&amp;return=true"/>
            <a:extLst>
              <a:ext uri="{FF2B5EF4-FFF2-40B4-BE49-F238E27FC236}">
                <a16:creationId xmlns:a16="http://schemas.microsoft.com/office/drawing/2014/main" id="{A0D97E52-8FC3-4962-A368-FCD5A761213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96100" y="2965570"/>
            <a:ext cx="2421546" cy="9939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8" name="Picture 10" descr="Calculez les dates de votre congé maternité">
            <a:hlinkClick r:id="" action="ppaction://customshow?id=2&amp;return=true"/>
            <a:extLst>
              <a:ext uri="{FF2B5EF4-FFF2-40B4-BE49-F238E27FC236}">
                <a16:creationId xmlns:a16="http://schemas.microsoft.com/office/drawing/2014/main" id="{1330272C-1D1B-4111-9A99-8AE1859DD41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13385" y="2746308"/>
            <a:ext cx="2160000" cy="12381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80" name="Picture 12" descr="Entreprise à céder pour cause de retraite : opportunité ou risque ? - PME  Partner">
            <a:hlinkClick r:id="" action="ppaction://customshow?id=3&amp;return=true"/>
            <a:extLst>
              <a:ext uri="{FF2B5EF4-FFF2-40B4-BE49-F238E27FC236}">
                <a16:creationId xmlns:a16="http://schemas.microsoft.com/office/drawing/2014/main" id="{F6CFA5EC-9096-41C3-8193-69F2C25A6CA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21061" y="2965570"/>
            <a:ext cx="2411614" cy="9935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9" name="Espace réservé du contenu 1">
            <a:hlinkClick r:id="" action="ppaction://customshow?id=1&amp;return=true" tooltip="Voir Annexe 1"/>
            <a:extLst>
              <a:ext uri="{FF2B5EF4-FFF2-40B4-BE49-F238E27FC236}">
                <a16:creationId xmlns:a16="http://schemas.microsoft.com/office/drawing/2014/main" id="{EA0172F9-2D41-47E2-B79A-3049FB0D4362}"/>
              </a:ext>
            </a:extLst>
          </p:cNvPr>
          <p:cNvSpPr txBox="1">
            <a:spLocks/>
          </p:cNvSpPr>
          <p:nvPr/>
        </p:nvSpPr>
        <p:spPr>
          <a:xfrm rot="21583557">
            <a:off x="498268" y="1883764"/>
            <a:ext cx="2411615" cy="2082122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txBody>
          <a:bodyPr/>
          <a:lstStyle>
            <a:lvl1pPr marL="2160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■"/>
              <a:tabLst/>
              <a:defRPr sz="16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40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120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□"/>
              <a:tabLst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27000" marR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1200"/>
              </a:spcAft>
              <a:buClr>
                <a:schemeClr val="accent4">
                  <a:lumMod val="75000"/>
                </a:schemeClr>
              </a:buClr>
              <a:buSzTx/>
              <a:buFont typeface="Wingdings" panose="05000000000000000000" pitchFamily="2" charset="2"/>
              <a:buNone/>
              <a:tabLst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5735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120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▫"/>
              <a:tabLst/>
              <a:defRPr sz="11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120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</a:pPr>
            <a:r>
              <a:rPr lang="fr-FR" b="1" dirty="0">
                <a:solidFill>
                  <a:srgbClr val="002060"/>
                </a:solidFill>
              </a:rPr>
              <a:t>Départ en retraite</a:t>
            </a:r>
          </a:p>
        </p:txBody>
      </p:sp>
      <p:pic>
        <p:nvPicPr>
          <p:cNvPr id="14" name="Picture 6" descr="Personnes âgées parlant à l'extérieur assis sur un banc Vecteur Premium">
            <a:hlinkClick r:id="" action="ppaction://customshow?id=1&amp;return=true"/>
            <a:extLst>
              <a:ext uri="{FF2B5EF4-FFF2-40B4-BE49-F238E27FC236}">
                <a16:creationId xmlns:a16="http://schemas.microsoft.com/office/drawing/2014/main" id="{D1E160C1-6FD1-450C-81CD-006DCF1D7AC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9744" b="89776" l="4473" r="97444">
                        <a14:foregroundMark x1="25080" y1="28435" x2="22045" y2="33706"/>
                        <a14:foregroundMark x1="72364" y1="26038" x2="71885" y2="3594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9421" y="2277714"/>
            <a:ext cx="1846206" cy="178989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Businessman hand passing the baton in a relay race">
            <a:hlinkClick r:id="" action="ppaction://customshow?id=4&amp;return=true"/>
            <a:extLst>
              <a:ext uri="{FF2B5EF4-FFF2-40B4-BE49-F238E27FC236}">
                <a16:creationId xmlns:a16="http://schemas.microsoft.com/office/drawing/2014/main" id="{FA184FFD-B75B-482F-808C-A7CFD213229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222" b="17770"/>
          <a:stretch/>
        </p:blipFill>
        <p:spPr bwMode="auto">
          <a:xfrm>
            <a:off x="4659343" y="5552194"/>
            <a:ext cx="2160000" cy="8273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Icône De Clic De Main Dans La Conception À La Mode De Modèle De Contour  Illustration Graphique De Vecteur Cliquez Sur Le Symbole Pour La Conception  Du Site Web Logo Application Et">
            <a:hlinkClick r:id="" action="ppaction://customshow?id=1&amp;return=true"/>
            <a:extLst>
              <a:ext uri="{FF2B5EF4-FFF2-40B4-BE49-F238E27FC236}">
                <a16:creationId xmlns:a16="http://schemas.microsoft.com/office/drawing/2014/main" id="{6481B36B-26C9-4530-A6CE-870524C0F80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6409">
            <a:off x="1524075" y="2266709"/>
            <a:ext cx="360000" cy="36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" name="Picture 8" descr="Icône De Clic De Main Dans La Conception À La Mode De Modèle De Contour  Illustration Graphique De Vecteur Cliquez Sur Le Symbole Pour La Conception  Du Site Web Logo Application Et">
            <a:hlinkClick r:id="" action="ppaction://customshow?id=2&amp;return=true"/>
            <a:extLst>
              <a:ext uri="{FF2B5EF4-FFF2-40B4-BE49-F238E27FC236}">
                <a16:creationId xmlns:a16="http://schemas.microsoft.com/office/drawing/2014/main" id="{F6B16EB4-0ED7-40BA-B1A6-5AF915D1384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6409">
            <a:off x="7113386" y="2383379"/>
            <a:ext cx="360000" cy="36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" name="Picture 8" descr="Icône De Clic De Main Dans La Conception À La Mode De Modèle De Contour  Illustration Graphique De Vecteur Cliquez Sur Le Symbole Pour La Conception  Du Site Web Logo Application Et">
            <a:hlinkClick r:id="" action="ppaction://customshow?id=3&amp;return=true"/>
            <a:extLst>
              <a:ext uri="{FF2B5EF4-FFF2-40B4-BE49-F238E27FC236}">
                <a16:creationId xmlns:a16="http://schemas.microsoft.com/office/drawing/2014/main" id="{828EBD36-5512-41BB-BB3A-472A0CB98A0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6409">
            <a:off x="10246866" y="2555095"/>
            <a:ext cx="360000" cy="36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" name="Picture 8" descr="Icône De Clic De Main Dans La Conception À La Mode De Modèle De Contour  Illustration Graphique De Vecteur Cliquez Sur Le Symbole Pour La Conception  Du Site Web Logo Application Et">
            <a:hlinkClick r:id="" action="ppaction://customshow?id=4&amp;return=true"/>
            <a:extLst>
              <a:ext uri="{FF2B5EF4-FFF2-40B4-BE49-F238E27FC236}">
                <a16:creationId xmlns:a16="http://schemas.microsoft.com/office/drawing/2014/main" id="{F9D13472-3597-44D8-834A-95C403EF416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6409">
            <a:off x="5558258" y="5187461"/>
            <a:ext cx="360000" cy="36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26" name="Connecteur droit avec flèche 25">
            <a:extLst>
              <a:ext uri="{FF2B5EF4-FFF2-40B4-BE49-F238E27FC236}">
                <a16:creationId xmlns:a16="http://schemas.microsoft.com/office/drawing/2014/main" id="{6F2782EE-15DA-460D-B58A-A72FB4EC2F68}"/>
              </a:ext>
            </a:extLst>
          </p:cNvPr>
          <p:cNvCxnSpPr>
            <a:cxnSpLocks/>
          </p:cNvCxnSpPr>
          <p:nvPr/>
        </p:nvCxnSpPr>
        <p:spPr>
          <a:xfrm>
            <a:off x="1787236" y="3993852"/>
            <a:ext cx="2871022" cy="657347"/>
          </a:xfrm>
          <a:prstGeom prst="straightConnector1">
            <a:avLst/>
          </a:prstGeom>
          <a:ln w="38100"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Connecteur droit avec flèche 26">
            <a:extLst>
              <a:ext uri="{FF2B5EF4-FFF2-40B4-BE49-F238E27FC236}">
                <a16:creationId xmlns:a16="http://schemas.microsoft.com/office/drawing/2014/main" id="{FFAEAA5D-0FA1-493B-9D29-6C6CF7E358CB}"/>
              </a:ext>
            </a:extLst>
          </p:cNvPr>
          <p:cNvCxnSpPr>
            <a:cxnSpLocks/>
          </p:cNvCxnSpPr>
          <p:nvPr/>
        </p:nvCxnSpPr>
        <p:spPr>
          <a:xfrm>
            <a:off x="4422363" y="3990668"/>
            <a:ext cx="814655" cy="660531"/>
          </a:xfrm>
          <a:prstGeom prst="straightConnector1">
            <a:avLst/>
          </a:prstGeom>
          <a:ln w="38100"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Connecteur droit avec flèche 27">
            <a:extLst>
              <a:ext uri="{FF2B5EF4-FFF2-40B4-BE49-F238E27FC236}">
                <a16:creationId xmlns:a16="http://schemas.microsoft.com/office/drawing/2014/main" id="{F451EE5F-D7EE-4555-B03F-69BD40E0B142}"/>
              </a:ext>
            </a:extLst>
          </p:cNvPr>
          <p:cNvCxnSpPr>
            <a:cxnSpLocks/>
          </p:cNvCxnSpPr>
          <p:nvPr/>
        </p:nvCxnSpPr>
        <p:spPr>
          <a:xfrm flipH="1">
            <a:off x="6818258" y="3981295"/>
            <a:ext cx="3608608" cy="669904"/>
          </a:xfrm>
          <a:prstGeom prst="straightConnector1">
            <a:avLst/>
          </a:prstGeom>
          <a:ln w="38100"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Connecteur droit avec flèche 29">
            <a:extLst>
              <a:ext uri="{FF2B5EF4-FFF2-40B4-BE49-F238E27FC236}">
                <a16:creationId xmlns:a16="http://schemas.microsoft.com/office/drawing/2014/main" id="{A7227C07-0439-4C4C-A375-1738909C769D}"/>
              </a:ext>
            </a:extLst>
          </p:cNvPr>
          <p:cNvCxnSpPr>
            <a:cxnSpLocks/>
          </p:cNvCxnSpPr>
          <p:nvPr/>
        </p:nvCxnSpPr>
        <p:spPr>
          <a:xfrm flipH="1">
            <a:off x="6092858" y="3988864"/>
            <a:ext cx="1094194" cy="645517"/>
          </a:xfrm>
          <a:prstGeom prst="straightConnector1">
            <a:avLst/>
          </a:prstGeom>
          <a:ln w="38100"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847654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6" descr="Groupe de jeunes coureurs masculins et féminins Vecteur gratuit">
            <a:extLst>
              <a:ext uri="{FF2B5EF4-FFF2-40B4-BE49-F238E27FC236}">
                <a16:creationId xmlns:a16="http://schemas.microsoft.com/office/drawing/2014/main" id="{8216E7B8-B5C3-4D08-A85D-07E038B7DE8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18593" y="4084491"/>
            <a:ext cx="5962650" cy="21195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8" descr="Un coureur franchit la ligne d'arrivée Vecteur Premium">
            <a:extLst>
              <a:ext uri="{FF2B5EF4-FFF2-40B4-BE49-F238E27FC236}">
                <a16:creationId xmlns:a16="http://schemas.microsoft.com/office/drawing/2014/main" id="{FCBBE2B8-CF36-415A-9784-B8834D4E7C9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000" b="90000" l="10000" r="90000">
                        <a14:backgroundMark x1="48243" y1="74441" x2="44089" y2="8226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88199" y="4363406"/>
            <a:ext cx="2443407" cy="1889758"/>
          </a:xfrm>
          <a:prstGeom prst="rect">
            <a:avLst/>
          </a:prstGeom>
          <a:ln w="127000" cap="rnd">
            <a:solidFill>
              <a:srgbClr val="FFFFFF"/>
            </a:solidFill>
          </a:ln>
          <a:effectLst>
            <a:outerShdw blurRad="76200" dist="95250" dir="10500000" sx="97000" sy="23000" kx="900000" algn="br" rotWithShape="0">
              <a:srgbClr val="000000">
                <a:alpha val="20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Megafoon Gratis Pictogram van Game Icons">
            <a:extLst>
              <a:ext uri="{FF2B5EF4-FFF2-40B4-BE49-F238E27FC236}">
                <a16:creationId xmlns:a16="http://schemas.microsoft.com/office/drawing/2014/main" id="{FA24D514-4270-4467-A714-730557BBC21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7429" y="1447422"/>
            <a:ext cx="1080000" cy="108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Espace réservé du texte 2">
            <a:extLst>
              <a:ext uri="{FF2B5EF4-FFF2-40B4-BE49-F238E27FC236}">
                <a16:creationId xmlns:a16="http://schemas.microsoft.com/office/drawing/2014/main" id="{1BB89225-872C-430C-BAE1-AA51D867158B}"/>
              </a:ext>
            </a:extLst>
          </p:cNvPr>
          <p:cNvSpPr txBox="1">
            <a:spLocks/>
          </p:cNvSpPr>
          <p:nvPr/>
        </p:nvSpPr>
        <p:spPr>
          <a:xfrm>
            <a:off x="783950" y="478451"/>
            <a:ext cx="10980738" cy="72000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 sz="1800" b="1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Montserrat Black" panose="00000A00000000000000" pitchFamily="2" charset="0"/>
                <a:ea typeface="+mn-ea"/>
                <a:cs typeface="+mn-cs"/>
              </a:defRPr>
            </a:lvl1pPr>
            <a:lvl2pPr marL="457200" marR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Wingdings" panose="05000000000000000000" pitchFamily="2" charset="2"/>
              <a:buChar char="§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▫"/>
              <a:tabLst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dirty="0"/>
              <a:t>Le parcours implique tant les </a:t>
            </a:r>
            <a:r>
              <a:rPr lang="fr-FR" dirty="0">
                <a:solidFill>
                  <a:srgbClr val="C00000"/>
                </a:solidFill>
              </a:rPr>
              <a:t>managers</a:t>
            </a:r>
            <a:r>
              <a:rPr lang="fr-FR" dirty="0"/>
              <a:t>, que les </a:t>
            </a:r>
            <a:r>
              <a:rPr lang="fr-FR" dirty="0">
                <a:solidFill>
                  <a:srgbClr val="C00000"/>
                </a:solidFill>
              </a:rPr>
              <a:t>conseillers</a:t>
            </a:r>
            <a:r>
              <a:rPr lang="fr-FR" dirty="0"/>
              <a:t> et que la </a:t>
            </a:r>
            <a:r>
              <a:rPr lang="fr-FR" dirty="0">
                <a:solidFill>
                  <a:srgbClr val="C00000"/>
                </a:solidFill>
              </a:rPr>
              <a:t>Promotion de l’Excellence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C48742EB-64BA-462E-9032-75F3AFF3326F}"/>
              </a:ext>
            </a:extLst>
          </p:cNvPr>
          <p:cNvSpPr/>
          <p:nvPr/>
        </p:nvSpPr>
        <p:spPr>
          <a:xfrm>
            <a:off x="6726264" y="0"/>
            <a:ext cx="5465736" cy="46414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fr-FR" sz="1200" b="1" dirty="0">
                <a:solidFill>
                  <a:schemeClr val="tx1"/>
                </a:solidFill>
              </a:rPr>
              <a:t>3. La nouvelle démarche de communication</a:t>
            </a:r>
          </a:p>
        </p:txBody>
      </p:sp>
      <p:graphicFrame>
        <p:nvGraphicFramePr>
          <p:cNvPr id="5" name="Diagramme 4">
            <a:extLst>
              <a:ext uri="{FF2B5EF4-FFF2-40B4-BE49-F238E27FC236}">
                <a16:creationId xmlns:a16="http://schemas.microsoft.com/office/drawing/2014/main" id="{E728FF30-B09D-489E-A497-B3C814E8F6A7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723872257"/>
              </p:ext>
            </p:extLst>
          </p:nvPr>
        </p:nvGraphicFramePr>
        <p:xfrm>
          <a:off x="121920" y="2034661"/>
          <a:ext cx="11948160" cy="291591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6" r:lo="rId7" r:qs="rId8" r:cs="rId9"/>
          </a:graphicData>
        </a:graphic>
      </p:graphicFrame>
      <p:sp>
        <p:nvSpPr>
          <p:cNvPr id="13" name="Ellipse 12">
            <a:extLst>
              <a:ext uri="{FF2B5EF4-FFF2-40B4-BE49-F238E27FC236}">
                <a16:creationId xmlns:a16="http://schemas.microsoft.com/office/drawing/2014/main" id="{D53F7851-5DCC-4075-A433-E037E43F90BC}"/>
              </a:ext>
            </a:extLst>
          </p:cNvPr>
          <p:cNvSpPr/>
          <p:nvPr/>
        </p:nvSpPr>
        <p:spPr>
          <a:xfrm>
            <a:off x="392419" y="1760484"/>
            <a:ext cx="432000" cy="432000"/>
          </a:xfrm>
          <a:prstGeom prst="ellipse">
            <a:avLst/>
          </a:prstGeom>
          <a:solidFill>
            <a:schemeClr val="accent5">
              <a:lumMod val="75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</a:t>
            </a:r>
          </a:p>
        </p:txBody>
      </p:sp>
      <p:sp>
        <p:nvSpPr>
          <p:cNvPr id="4" name="Ellipse 3">
            <a:extLst>
              <a:ext uri="{FF2B5EF4-FFF2-40B4-BE49-F238E27FC236}">
                <a16:creationId xmlns:a16="http://schemas.microsoft.com/office/drawing/2014/main" id="{809AEEF8-AF6B-414B-969D-55CBFF3D2670}"/>
              </a:ext>
            </a:extLst>
          </p:cNvPr>
          <p:cNvSpPr/>
          <p:nvPr/>
        </p:nvSpPr>
        <p:spPr>
          <a:xfrm>
            <a:off x="3157149" y="1760484"/>
            <a:ext cx="432000" cy="432000"/>
          </a:xfrm>
          <a:prstGeom prst="ellipse">
            <a:avLst/>
          </a:prstGeom>
          <a:solidFill>
            <a:schemeClr val="accent5">
              <a:lumMod val="75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</a:t>
            </a:r>
          </a:p>
        </p:txBody>
      </p:sp>
      <p:sp>
        <p:nvSpPr>
          <p:cNvPr id="14" name="Ellipse 13">
            <a:extLst>
              <a:ext uri="{FF2B5EF4-FFF2-40B4-BE49-F238E27FC236}">
                <a16:creationId xmlns:a16="http://schemas.microsoft.com/office/drawing/2014/main" id="{39ED6A0A-75CA-4C73-8256-6C0651C7126E}"/>
              </a:ext>
            </a:extLst>
          </p:cNvPr>
          <p:cNvSpPr/>
          <p:nvPr/>
        </p:nvSpPr>
        <p:spPr>
          <a:xfrm>
            <a:off x="6274319" y="1760484"/>
            <a:ext cx="432000" cy="432000"/>
          </a:xfrm>
          <a:prstGeom prst="ellipse">
            <a:avLst/>
          </a:prstGeom>
          <a:solidFill>
            <a:schemeClr val="accent5">
              <a:lumMod val="75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</a:t>
            </a:r>
          </a:p>
        </p:txBody>
      </p:sp>
      <p:sp>
        <p:nvSpPr>
          <p:cNvPr id="15" name="Ellipse 14">
            <a:extLst>
              <a:ext uri="{FF2B5EF4-FFF2-40B4-BE49-F238E27FC236}">
                <a16:creationId xmlns:a16="http://schemas.microsoft.com/office/drawing/2014/main" id="{46748044-D813-436A-AF96-CC7D8F9EB465}"/>
              </a:ext>
            </a:extLst>
          </p:cNvPr>
          <p:cNvSpPr/>
          <p:nvPr/>
        </p:nvSpPr>
        <p:spPr>
          <a:xfrm>
            <a:off x="8956199" y="1760484"/>
            <a:ext cx="432000" cy="432000"/>
          </a:xfrm>
          <a:prstGeom prst="ellipse">
            <a:avLst/>
          </a:prstGeom>
          <a:solidFill>
            <a:schemeClr val="accent5">
              <a:lumMod val="75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4</a:t>
            </a:r>
          </a:p>
        </p:txBody>
      </p:sp>
      <p:pic>
        <p:nvPicPr>
          <p:cNvPr id="1028" name="Picture 4" descr="3d Homme - Centre D&amp;#39;attention Téléphonique Illustration Stock -  Illustration du professionnel, centre: 13953506">
            <a:extLst>
              <a:ext uri="{FF2B5EF4-FFF2-40B4-BE49-F238E27FC236}">
                <a16:creationId xmlns:a16="http://schemas.microsoft.com/office/drawing/2014/main" id="{070BD584-83B6-4DF6-8ACD-ED5813C48E3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9147"/>
          <a:stretch/>
        </p:blipFill>
        <p:spPr bwMode="auto">
          <a:xfrm>
            <a:off x="3806980" y="1447422"/>
            <a:ext cx="1111678" cy="108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" name="Picture 4" descr="Immédiatement Stock Illustrations, Vecteurs, &amp;amp; Clipart – (5,076 Stock  Illustrations)">
            <a:extLst>
              <a:ext uri="{FF2B5EF4-FFF2-40B4-BE49-F238E27FC236}">
                <a16:creationId xmlns:a16="http://schemas.microsoft.com/office/drawing/2014/main" id="{FC20FA62-2082-49ED-8C9A-1A78E81CFCC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31309" y="1307524"/>
            <a:ext cx="1080000" cy="12671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8" name="Picture 14" descr="Envoi de nos communications par mail - Le blog de l&amp;#39;APE de Chauray">
            <a:extLst>
              <a:ext uri="{FF2B5EF4-FFF2-40B4-BE49-F238E27FC236}">
                <a16:creationId xmlns:a16="http://schemas.microsoft.com/office/drawing/2014/main" id="{49596060-C8A8-4ADA-8643-9E94D81339C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31299" y="1401092"/>
            <a:ext cx="931035" cy="108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6" name="Espace réservé du contenu 1">
            <a:extLst>
              <a:ext uri="{FF2B5EF4-FFF2-40B4-BE49-F238E27FC236}">
                <a16:creationId xmlns:a16="http://schemas.microsoft.com/office/drawing/2014/main" id="{42E7291C-F483-4EC7-A0AC-29CB7F86118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4995" y="4513281"/>
            <a:ext cx="2493598" cy="1261922"/>
          </a:xfrm>
          <a:solidFill>
            <a:srgbClr val="C00000"/>
          </a:solidFill>
          <a:ln>
            <a:solidFill>
              <a:schemeClr val="bg1">
                <a:lumMod val="85000"/>
              </a:schemeClr>
            </a:solidFill>
          </a:ln>
          <a:effectLst>
            <a:glow rad="139700">
              <a:schemeClr val="accent1">
                <a:satMod val="175000"/>
                <a:alpha val="40000"/>
              </a:schemeClr>
            </a:glow>
          </a:effectLst>
        </p:spPr>
        <p:txBody>
          <a:bodyPr anchor="ctr"/>
          <a:lstStyle/>
          <a:p>
            <a:pPr marL="0" indent="0" algn="ctr">
              <a:lnSpc>
                <a:spcPct val="150000"/>
              </a:lnSpc>
              <a:spcAft>
                <a:spcPts val="600"/>
              </a:spcAft>
              <a:buNone/>
            </a:pPr>
            <a:r>
              <a:rPr lang="fr-FR" sz="1800" b="1" dirty="0">
                <a:solidFill>
                  <a:schemeClr val="bg1"/>
                </a:solidFill>
              </a:rPr>
              <a:t>La réactivité</a:t>
            </a:r>
          </a:p>
          <a:p>
            <a:pPr marL="0" indent="0" algn="ctr">
              <a:lnSpc>
                <a:spcPts val="2500"/>
              </a:lnSpc>
              <a:spcAft>
                <a:spcPts val="600"/>
              </a:spcAft>
              <a:buNone/>
            </a:pPr>
            <a:r>
              <a:rPr lang="fr-FR" sz="1800" b="1" dirty="0">
                <a:solidFill>
                  <a:schemeClr val="bg1"/>
                </a:solidFill>
                <a:sym typeface="Wingdings" panose="05000000000000000000" pitchFamily="2" charset="2"/>
              </a:rPr>
              <a:t> La clef du succès</a:t>
            </a:r>
            <a:endParaRPr lang="fr-FR" sz="18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068528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6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 uiExpand="1" build="p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texte 1">
            <a:extLst>
              <a:ext uri="{FF2B5EF4-FFF2-40B4-BE49-F238E27FC236}">
                <a16:creationId xmlns:a16="http://schemas.microsoft.com/office/drawing/2014/main" id="{197FC3E1-F404-4F04-AC18-929B97C0E903}"/>
              </a:ext>
            </a:extLst>
          </p:cNvPr>
          <p:cNvSpPr txBox="1">
            <a:spLocks/>
          </p:cNvSpPr>
          <p:nvPr/>
        </p:nvSpPr>
        <p:spPr>
          <a:xfrm>
            <a:off x="4010606" y="892764"/>
            <a:ext cx="7620201" cy="4957620"/>
          </a:xfrm>
          <a:prstGeom prst="rect">
            <a:avLst/>
          </a:prstGeom>
        </p:spPr>
        <p:txBody>
          <a:bodyPr/>
          <a:lstStyle>
            <a:lvl1pPr marL="514350" marR="0" indent="-51435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chemeClr val="accent4"/>
              </a:buClr>
              <a:buSzTx/>
              <a:buFont typeface="Arial" panose="020B0604020202020204" pitchFamily="34" charset="0"/>
              <a:buAutoNum type="arabicPeriod"/>
              <a:tabLst/>
              <a:defRPr sz="18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□"/>
              <a:tabLst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Wingdings" panose="05000000000000000000" pitchFamily="2" charset="2"/>
              <a:buChar char="§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▫"/>
              <a:tabLst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endParaRPr lang="fr-FR" sz="2400" i="1" dirty="0"/>
          </a:p>
          <a:p>
            <a:pPr>
              <a:spcBef>
                <a:spcPts val="1800"/>
              </a:spcBef>
              <a:spcAft>
                <a:spcPts val="1800"/>
              </a:spcAft>
            </a:pPr>
            <a:r>
              <a:rPr lang="fr-FR" sz="2400" dirty="0"/>
              <a:t>Le contexte et les attentes de nos clients</a:t>
            </a:r>
          </a:p>
          <a:p>
            <a:pPr>
              <a:spcBef>
                <a:spcPts val="1800"/>
              </a:spcBef>
              <a:spcAft>
                <a:spcPts val="1800"/>
              </a:spcAft>
              <a:buFont typeface="+mj-lt"/>
              <a:buAutoNum type="arabicPeriod" startAt="2"/>
            </a:pPr>
            <a:r>
              <a:rPr lang="fr-FR" sz="2400" dirty="0"/>
              <a:t>Les objectifs de la CEGEE</a:t>
            </a:r>
          </a:p>
          <a:p>
            <a:pPr>
              <a:spcBef>
                <a:spcPts val="1800"/>
              </a:spcBef>
              <a:spcAft>
                <a:spcPts val="1800"/>
              </a:spcAft>
              <a:buFont typeface="+mj-lt"/>
              <a:buAutoNum type="arabicPeriod" startAt="3"/>
            </a:pPr>
            <a:r>
              <a:rPr lang="fr-FR" sz="2400" dirty="0"/>
              <a:t>La nouvelle démarche de communication</a:t>
            </a:r>
          </a:p>
          <a:p>
            <a:pPr>
              <a:spcBef>
                <a:spcPts val="1800"/>
              </a:spcBef>
              <a:spcAft>
                <a:spcPts val="1800"/>
              </a:spcAft>
              <a:buFont typeface="+mj-lt"/>
              <a:buAutoNum type="arabicPeriod" startAt="3"/>
            </a:pPr>
            <a:r>
              <a:rPr lang="fr-FR" sz="2400" b="1" dirty="0"/>
              <a:t>L’outil facilitant la communication</a:t>
            </a:r>
          </a:p>
          <a:p>
            <a:pPr>
              <a:buFont typeface="Arial" panose="020B0604020202020204" pitchFamily="34" charset="0"/>
              <a:buAutoNum type="arabicPeriod" startAt="3"/>
            </a:pPr>
            <a:r>
              <a:rPr lang="fr-FR" sz="2400" dirty="0"/>
              <a:t>Annexes : exemples de communication</a:t>
            </a:r>
          </a:p>
        </p:txBody>
      </p:sp>
    </p:spTree>
    <p:extLst>
      <p:ext uri="{BB962C8B-B14F-4D97-AF65-F5344CB8AC3E}">
        <p14:creationId xmlns:p14="http://schemas.microsoft.com/office/powerpoint/2010/main" val="7026072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u texte 6"/>
          <p:cNvSpPr>
            <a:spLocks noGrp="1"/>
          </p:cNvSpPr>
          <p:nvPr>
            <p:ph type="body" sz="quarter" idx="12"/>
          </p:nvPr>
        </p:nvSpPr>
        <p:spPr/>
        <p:txBody>
          <a:bodyPr>
            <a:normAutofit/>
          </a:bodyPr>
          <a:lstStyle/>
          <a:p>
            <a:r>
              <a:rPr lang="fr-FR" dirty="0"/>
              <a:t>Un outil </a:t>
            </a:r>
            <a:r>
              <a:rPr lang="fr-FR" dirty="0">
                <a:solidFill>
                  <a:srgbClr val="C00000"/>
                </a:solidFill>
              </a:rPr>
              <a:t>intuitif et simple </a:t>
            </a:r>
            <a:r>
              <a:rPr lang="fr-FR" dirty="0"/>
              <a:t>à s’approprier, </a:t>
            </a:r>
            <a:r>
              <a:rPr lang="fr-FR" dirty="0">
                <a:solidFill>
                  <a:srgbClr val="C00000"/>
                </a:solidFill>
              </a:rPr>
              <a:t>à la main du réseau</a:t>
            </a:r>
          </a:p>
        </p:txBody>
      </p:sp>
      <p:sp>
        <p:nvSpPr>
          <p:cNvPr id="8" name="Espace réservé du texte 7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fr-FR" dirty="0">
                <a:solidFill>
                  <a:schemeClr val="tx1"/>
                </a:solidFill>
              </a:rPr>
              <a:t>4. L’outil facilitant la communication</a:t>
            </a:r>
          </a:p>
        </p:txBody>
      </p:sp>
      <p:pic>
        <p:nvPicPr>
          <p:cNvPr id="2" name="Imag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17976" y="2144114"/>
            <a:ext cx="6845393" cy="3321366"/>
          </a:xfrm>
          <a:prstGeom prst="rect">
            <a:avLst/>
          </a:prstGeom>
        </p:spPr>
      </p:pic>
      <p:pic>
        <p:nvPicPr>
          <p:cNvPr id="3" name="Image 2"/>
          <p:cNvPicPr>
            <a:picLocks noChangeAspect="1"/>
          </p:cNvPicPr>
          <p:nvPr/>
        </p:nvPicPr>
        <p:blipFill rotWithShape="1">
          <a:blip r:embed="rId4"/>
          <a:srcRect l="53310" t="31945" b="8041"/>
          <a:stretch/>
        </p:blipFill>
        <p:spPr>
          <a:xfrm>
            <a:off x="9534371" y="2089281"/>
            <a:ext cx="1937481" cy="1400846"/>
          </a:xfrm>
          <a:prstGeom prst="rect">
            <a:avLst/>
          </a:prstGeom>
        </p:spPr>
      </p:pic>
      <p:pic>
        <p:nvPicPr>
          <p:cNvPr id="6" name="Image 5"/>
          <p:cNvPicPr>
            <a:picLocks noChangeAspect="1"/>
          </p:cNvPicPr>
          <p:nvPr/>
        </p:nvPicPr>
        <p:blipFill rotWithShape="1">
          <a:blip r:embed="rId5"/>
          <a:srcRect l="56618" t="29996" b="11470"/>
          <a:stretch/>
        </p:blipFill>
        <p:spPr>
          <a:xfrm>
            <a:off x="9570107" y="4642969"/>
            <a:ext cx="1938131" cy="1470991"/>
          </a:xfrm>
          <a:prstGeom prst="rect">
            <a:avLst/>
          </a:prstGeom>
        </p:spPr>
      </p:pic>
      <p:sp>
        <p:nvSpPr>
          <p:cNvPr id="23" name="ZoneTexte 22"/>
          <p:cNvSpPr txBox="1"/>
          <p:nvPr/>
        </p:nvSpPr>
        <p:spPr>
          <a:xfrm>
            <a:off x="9457250" y="1533249"/>
            <a:ext cx="2050988" cy="523220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1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Choix du contexte de départ du conseiller</a:t>
            </a:r>
          </a:p>
        </p:txBody>
      </p:sp>
      <p:cxnSp>
        <p:nvCxnSpPr>
          <p:cNvPr id="24" name="Connecteur droit avec flèche 23"/>
          <p:cNvCxnSpPr>
            <a:cxnSpLocks/>
          </p:cNvCxnSpPr>
          <p:nvPr/>
        </p:nvCxnSpPr>
        <p:spPr>
          <a:xfrm>
            <a:off x="1654581" y="2979939"/>
            <a:ext cx="1410737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ZoneTexte 24"/>
          <p:cNvSpPr txBox="1"/>
          <p:nvPr/>
        </p:nvSpPr>
        <p:spPr>
          <a:xfrm>
            <a:off x="9247612" y="4013508"/>
            <a:ext cx="2789641" cy="523220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1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Choix de la date du changement</a:t>
            </a:r>
          </a:p>
          <a:p>
            <a:pPr algn="ctr"/>
            <a:r>
              <a:rPr lang="fr-FR" sz="1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et du contexte d’arrivée </a:t>
            </a:r>
          </a:p>
        </p:txBody>
      </p:sp>
      <p:sp>
        <p:nvSpPr>
          <p:cNvPr id="26" name="ZoneTexte 25"/>
          <p:cNvSpPr txBox="1"/>
          <p:nvPr/>
        </p:nvSpPr>
        <p:spPr>
          <a:xfrm>
            <a:off x="237560" y="2502886"/>
            <a:ext cx="1417021" cy="954107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r>
              <a:rPr lang="fr-FR" sz="1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Positionnement de sa photo à la main du collaborateur </a:t>
            </a:r>
          </a:p>
        </p:txBody>
      </p:sp>
      <p:cxnSp>
        <p:nvCxnSpPr>
          <p:cNvPr id="27" name="Connecteur droit avec flèche 26"/>
          <p:cNvCxnSpPr>
            <a:cxnSpLocks/>
            <a:stCxn id="28" idx="3"/>
          </p:cNvCxnSpPr>
          <p:nvPr/>
        </p:nvCxnSpPr>
        <p:spPr>
          <a:xfrm>
            <a:off x="1839505" y="4714316"/>
            <a:ext cx="612750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ZoneTexte 27"/>
          <p:cNvSpPr txBox="1"/>
          <p:nvPr/>
        </p:nvSpPr>
        <p:spPr>
          <a:xfrm>
            <a:off x="154747" y="4129540"/>
            <a:ext cx="1684758" cy="1169551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r>
              <a:rPr lang="fr-FR" sz="1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Liste des clients concernés, avec la possibilité d’exclure certains clients </a:t>
            </a:r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45420AE6-D022-4CAD-8EF7-D5A4364732FF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74709" t="71456" r="17428" b="10033"/>
          <a:stretch/>
        </p:blipFill>
        <p:spPr>
          <a:xfrm>
            <a:off x="7321254" y="2490648"/>
            <a:ext cx="576000" cy="785192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0366A14A-3A19-465B-8714-A6269C466BBF}"/>
              </a:ext>
            </a:extLst>
          </p:cNvPr>
          <p:cNvSpPr txBox="1"/>
          <p:nvPr/>
        </p:nvSpPr>
        <p:spPr>
          <a:xfrm>
            <a:off x="2743200" y="2214173"/>
            <a:ext cx="1069286" cy="276999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fr-FR" sz="1200" dirty="0" err="1">
                <a:highlight>
                  <a:srgbClr val="C0C0C0"/>
                </a:highlight>
              </a:rPr>
              <a:t>xxxxxxxxxxx</a:t>
            </a:r>
            <a:endParaRPr lang="fr-FR" sz="1200" dirty="0">
              <a:highlight>
                <a:srgbClr val="C0C0C0"/>
              </a:highlight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8AF91CAB-F2FF-4BBC-930D-F3706DB462AB}"/>
              </a:ext>
            </a:extLst>
          </p:cNvPr>
          <p:cNvSpPr txBox="1"/>
          <p:nvPr/>
        </p:nvSpPr>
        <p:spPr>
          <a:xfrm>
            <a:off x="7074611" y="2204568"/>
            <a:ext cx="1069286" cy="276999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fr-FR" sz="1200" dirty="0" err="1">
                <a:highlight>
                  <a:srgbClr val="C0C0C0"/>
                </a:highlight>
              </a:rPr>
              <a:t>xxxxxxxxxxx</a:t>
            </a:r>
            <a:endParaRPr lang="fr-FR" sz="1200" dirty="0">
              <a:highlight>
                <a:srgbClr val="C0C0C0"/>
              </a:highlight>
            </a:endParaRPr>
          </a:p>
        </p:txBody>
      </p:sp>
      <p:cxnSp>
        <p:nvCxnSpPr>
          <p:cNvPr id="21" name="Connecteur droit avec flèche 20">
            <a:extLst>
              <a:ext uri="{FF2B5EF4-FFF2-40B4-BE49-F238E27FC236}">
                <a16:creationId xmlns:a16="http://schemas.microsoft.com/office/drawing/2014/main" id="{915F2E98-87B7-4AC2-8060-14221B396555}"/>
              </a:ext>
            </a:extLst>
          </p:cNvPr>
          <p:cNvCxnSpPr>
            <a:cxnSpLocks/>
          </p:cNvCxnSpPr>
          <p:nvPr/>
        </p:nvCxnSpPr>
        <p:spPr>
          <a:xfrm flipH="1">
            <a:off x="6183088" y="2601385"/>
            <a:ext cx="3572866" cy="4384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Connecteur droit avec flèche 28">
            <a:extLst>
              <a:ext uri="{FF2B5EF4-FFF2-40B4-BE49-F238E27FC236}">
                <a16:creationId xmlns:a16="http://schemas.microsoft.com/office/drawing/2014/main" id="{B5F7354A-3D91-49C1-B054-6D30AE4C7A64}"/>
              </a:ext>
            </a:extLst>
          </p:cNvPr>
          <p:cNvCxnSpPr>
            <a:cxnSpLocks/>
          </p:cNvCxnSpPr>
          <p:nvPr/>
        </p:nvCxnSpPr>
        <p:spPr>
          <a:xfrm flipH="1" flipV="1">
            <a:off x="6096000" y="2857712"/>
            <a:ext cx="3891379" cy="215817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Connecteur droit avec flèche 29">
            <a:extLst>
              <a:ext uri="{FF2B5EF4-FFF2-40B4-BE49-F238E27FC236}">
                <a16:creationId xmlns:a16="http://schemas.microsoft.com/office/drawing/2014/main" id="{BE5735CB-BD10-4050-AC12-8E4154535BA3}"/>
              </a:ext>
            </a:extLst>
          </p:cNvPr>
          <p:cNvCxnSpPr>
            <a:cxnSpLocks/>
          </p:cNvCxnSpPr>
          <p:nvPr/>
        </p:nvCxnSpPr>
        <p:spPr>
          <a:xfrm flipH="1" flipV="1">
            <a:off x="5346640" y="3052736"/>
            <a:ext cx="4409314" cy="241274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457251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 animBg="1"/>
      <p:bldP spid="25" grpId="0" animBg="1"/>
      <p:bldP spid="28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A2F8B1F4-88A5-4E6A-8BD1-27E9E9793EA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fr-FR" dirty="0"/>
              <a:t>L’accord du </a:t>
            </a:r>
            <a:r>
              <a:rPr lang="fr-FR" dirty="0">
                <a:solidFill>
                  <a:srgbClr val="C00000"/>
                </a:solidFill>
              </a:rPr>
              <a:t>droit à l’image est intégré à l’outil</a:t>
            </a:r>
            <a:r>
              <a:rPr lang="fr-FR" dirty="0"/>
              <a:t>, dès que la photo est insérée par le collaborateur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90B50EC5-C346-4D75-8AFE-B21F8D547DC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fr-FR" dirty="0">
                <a:solidFill>
                  <a:schemeClr val="tx1"/>
                </a:solidFill>
              </a:rPr>
              <a:t>4. L’outil facilitant la communication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0A556CE2-BB25-48E7-88C0-F2116E5355D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5097" t="9051" r="5703" b="4855"/>
          <a:stretch/>
        </p:blipFill>
        <p:spPr>
          <a:xfrm>
            <a:off x="5379868" y="1129968"/>
            <a:ext cx="6741111" cy="3659878"/>
          </a:xfrm>
          <a:prstGeom prst="rect">
            <a:avLst/>
          </a:prstGeom>
          <a:effectLst>
            <a:outerShdw dist="50800" dir="5400000" sx="1000" sy="1000" algn="ctr" rotWithShape="0">
              <a:srgbClr val="000000"/>
            </a:outerShdw>
          </a:effectLst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D028757C-910E-4DCA-8A0F-4C5999DD67D0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4733" t="43439" r="7038" b="20186"/>
          <a:stretch/>
        </p:blipFill>
        <p:spPr>
          <a:xfrm>
            <a:off x="5379867" y="4885693"/>
            <a:ext cx="6741111" cy="1563331"/>
          </a:xfrm>
          <a:prstGeom prst="rect">
            <a:avLst/>
          </a:prstGeom>
        </p:spPr>
      </p:pic>
      <p:cxnSp>
        <p:nvCxnSpPr>
          <p:cNvPr id="8" name="Connecteur droit avec flèche 7">
            <a:extLst>
              <a:ext uri="{FF2B5EF4-FFF2-40B4-BE49-F238E27FC236}">
                <a16:creationId xmlns:a16="http://schemas.microsoft.com/office/drawing/2014/main" id="{0C71DFBD-DE20-4329-9DC0-F9EBB9848A44}"/>
              </a:ext>
            </a:extLst>
          </p:cNvPr>
          <p:cNvCxnSpPr>
            <a:cxnSpLocks/>
          </p:cNvCxnSpPr>
          <p:nvPr/>
        </p:nvCxnSpPr>
        <p:spPr>
          <a:xfrm>
            <a:off x="3969130" y="2652809"/>
            <a:ext cx="1410737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ZoneTexte 8">
            <a:extLst>
              <a:ext uri="{FF2B5EF4-FFF2-40B4-BE49-F238E27FC236}">
                <a16:creationId xmlns:a16="http://schemas.microsoft.com/office/drawing/2014/main" id="{78D5365B-C347-4E31-89BD-96F9040E35A2}"/>
              </a:ext>
            </a:extLst>
          </p:cNvPr>
          <p:cNvSpPr txBox="1"/>
          <p:nvPr/>
        </p:nvSpPr>
        <p:spPr>
          <a:xfrm>
            <a:off x="322556" y="2379944"/>
            <a:ext cx="3646574" cy="523220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txBody>
          <a:bodyPr wrap="square" rtlCol="0" anchor="ctr">
            <a:spAutoFit/>
          </a:bodyPr>
          <a:lstStyle/>
          <a:p>
            <a:pPr algn="ctr"/>
            <a:r>
              <a:rPr lang="fr-FR" sz="1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Personnalisation du </a:t>
            </a:r>
          </a:p>
          <a:p>
            <a:pPr algn="ctr"/>
            <a:r>
              <a:rPr lang="fr-FR" sz="1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NOM et prénom du collaborateur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FF560082-70C2-4147-9DD5-3B0C3B3A921D}"/>
              </a:ext>
            </a:extLst>
          </p:cNvPr>
          <p:cNvSpPr txBox="1"/>
          <p:nvPr/>
        </p:nvSpPr>
        <p:spPr>
          <a:xfrm>
            <a:off x="5930283" y="2470041"/>
            <a:ext cx="1154097" cy="26161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fr-FR" sz="1100" dirty="0" err="1">
                <a:highlight>
                  <a:srgbClr val="FFFFFF"/>
                </a:highlight>
              </a:rPr>
              <a:t>xxxxxxxxxxxxx</a:t>
            </a:r>
            <a:endParaRPr lang="fr-FR" sz="1100" dirty="0">
              <a:highlight>
                <a:srgbClr val="FFFFFF"/>
              </a:highlight>
            </a:endParaRPr>
          </a:p>
        </p:txBody>
      </p:sp>
      <p:cxnSp>
        <p:nvCxnSpPr>
          <p:cNvPr id="13" name="Connecteur droit avec flèche 12">
            <a:extLst>
              <a:ext uri="{FF2B5EF4-FFF2-40B4-BE49-F238E27FC236}">
                <a16:creationId xmlns:a16="http://schemas.microsoft.com/office/drawing/2014/main" id="{B81DDF57-275F-4372-999A-F079F0A1E358}"/>
              </a:ext>
            </a:extLst>
          </p:cNvPr>
          <p:cNvCxnSpPr>
            <a:cxnSpLocks/>
          </p:cNvCxnSpPr>
          <p:nvPr/>
        </p:nvCxnSpPr>
        <p:spPr>
          <a:xfrm>
            <a:off x="3969130" y="3705949"/>
            <a:ext cx="1410737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ZoneTexte 13">
            <a:extLst>
              <a:ext uri="{FF2B5EF4-FFF2-40B4-BE49-F238E27FC236}">
                <a16:creationId xmlns:a16="http://schemas.microsoft.com/office/drawing/2014/main" id="{CF503D94-CC0E-490C-B2F9-CC8B1CF167BE}"/>
              </a:ext>
            </a:extLst>
          </p:cNvPr>
          <p:cNvSpPr txBox="1"/>
          <p:nvPr/>
        </p:nvSpPr>
        <p:spPr>
          <a:xfrm>
            <a:off x="322556" y="3433084"/>
            <a:ext cx="3646574" cy="523220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txBody>
          <a:bodyPr wrap="square" rtlCol="0" anchor="ctr">
            <a:spAutoFit/>
          </a:bodyPr>
          <a:lstStyle/>
          <a:p>
            <a:pPr algn="ctr"/>
            <a:r>
              <a:rPr lang="fr-FR" sz="1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L’accord se restreint à cette communication de changement de conseiller </a:t>
            </a:r>
          </a:p>
        </p:txBody>
      </p:sp>
      <p:sp>
        <p:nvSpPr>
          <p:cNvPr id="15" name="Rectangle : coins arrondis 14">
            <a:extLst>
              <a:ext uri="{FF2B5EF4-FFF2-40B4-BE49-F238E27FC236}">
                <a16:creationId xmlns:a16="http://schemas.microsoft.com/office/drawing/2014/main" id="{393D155D-965E-4CD5-BC1F-080F2891A8DD}"/>
              </a:ext>
            </a:extLst>
          </p:cNvPr>
          <p:cNvSpPr/>
          <p:nvPr/>
        </p:nvSpPr>
        <p:spPr>
          <a:xfrm>
            <a:off x="5415378" y="2523310"/>
            <a:ext cx="2601158" cy="261610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8" name="Rectangle : coins arrondis 17">
            <a:extLst>
              <a:ext uri="{FF2B5EF4-FFF2-40B4-BE49-F238E27FC236}">
                <a16:creationId xmlns:a16="http://schemas.microsoft.com/office/drawing/2014/main" id="{8A92D172-3F3E-4D0F-B0AD-845AEAC938C5}"/>
              </a:ext>
            </a:extLst>
          </p:cNvPr>
          <p:cNvSpPr/>
          <p:nvPr/>
        </p:nvSpPr>
        <p:spPr>
          <a:xfrm>
            <a:off x="5415379" y="3661559"/>
            <a:ext cx="6454066" cy="111450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9" name="Rectangle : coins arrondis 18">
            <a:extLst>
              <a:ext uri="{FF2B5EF4-FFF2-40B4-BE49-F238E27FC236}">
                <a16:creationId xmlns:a16="http://schemas.microsoft.com/office/drawing/2014/main" id="{288C6C96-D43F-4762-A67B-B9ED3ABCC96A}"/>
              </a:ext>
            </a:extLst>
          </p:cNvPr>
          <p:cNvSpPr/>
          <p:nvPr/>
        </p:nvSpPr>
        <p:spPr>
          <a:xfrm>
            <a:off x="5390226" y="5891336"/>
            <a:ext cx="6454066" cy="145443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447954DB-8C96-4ED8-88EE-EE06C837ADAB}"/>
              </a:ext>
            </a:extLst>
          </p:cNvPr>
          <p:cNvSpPr/>
          <p:nvPr/>
        </p:nvSpPr>
        <p:spPr>
          <a:xfrm>
            <a:off x="10067278" y="6214268"/>
            <a:ext cx="852256" cy="180664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2" name="Rectangle : coins arrondis 21">
            <a:extLst>
              <a:ext uri="{FF2B5EF4-FFF2-40B4-BE49-F238E27FC236}">
                <a16:creationId xmlns:a16="http://schemas.microsoft.com/office/drawing/2014/main" id="{559002B0-E87A-42DB-ADBD-4F8180C63E70}"/>
              </a:ext>
            </a:extLst>
          </p:cNvPr>
          <p:cNvSpPr/>
          <p:nvPr/>
        </p:nvSpPr>
        <p:spPr>
          <a:xfrm>
            <a:off x="11478826" y="6214268"/>
            <a:ext cx="689207" cy="180664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23" name="Connecteur droit avec flèche 22">
            <a:extLst>
              <a:ext uri="{FF2B5EF4-FFF2-40B4-BE49-F238E27FC236}">
                <a16:creationId xmlns:a16="http://schemas.microsoft.com/office/drawing/2014/main" id="{C4A817AE-6739-4A03-83B5-733EC08B4283}"/>
              </a:ext>
            </a:extLst>
          </p:cNvPr>
          <p:cNvCxnSpPr>
            <a:cxnSpLocks/>
            <a:stCxn id="24" idx="3"/>
            <a:endCxn id="19" idx="1"/>
          </p:cNvCxnSpPr>
          <p:nvPr/>
        </p:nvCxnSpPr>
        <p:spPr>
          <a:xfrm>
            <a:off x="3969130" y="5176645"/>
            <a:ext cx="1421096" cy="78741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ZoneTexte 23">
            <a:extLst>
              <a:ext uri="{FF2B5EF4-FFF2-40B4-BE49-F238E27FC236}">
                <a16:creationId xmlns:a16="http://schemas.microsoft.com/office/drawing/2014/main" id="{693F27A2-56CE-4296-B746-62F20110E932}"/>
              </a:ext>
            </a:extLst>
          </p:cNvPr>
          <p:cNvSpPr txBox="1"/>
          <p:nvPr/>
        </p:nvSpPr>
        <p:spPr>
          <a:xfrm>
            <a:off x="322556" y="4915035"/>
            <a:ext cx="3646574" cy="523220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txBody>
          <a:bodyPr wrap="square" rtlCol="0" anchor="ctr">
            <a:spAutoFit/>
          </a:bodyPr>
          <a:lstStyle/>
          <a:p>
            <a:pPr algn="ctr"/>
            <a:r>
              <a:rPr lang="fr-FR" sz="1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Le collaborateur reconnait avoir pris connaissance du document</a:t>
            </a:r>
          </a:p>
        </p:txBody>
      </p:sp>
      <p:cxnSp>
        <p:nvCxnSpPr>
          <p:cNvPr id="26" name="Connecteur droit avec flèche 25">
            <a:extLst>
              <a:ext uri="{FF2B5EF4-FFF2-40B4-BE49-F238E27FC236}">
                <a16:creationId xmlns:a16="http://schemas.microsoft.com/office/drawing/2014/main" id="{CBC25E2D-61A0-4996-A3C4-A26CA3077B28}"/>
              </a:ext>
            </a:extLst>
          </p:cNvPr>
          <p:cNvCxnSpPr>
            <a:cxnSpLocks/>
          </p:cNvCxnSpPr>
          <p:nvPr/>
        </p:nvCxnSpPr>
        <p:spPr>
          <a:xfrm>
            <a:off x="3969130" y="6214268"/>
            <a:ext cx="6098148" cy="9537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ZoneTexte 26">
            <a:extLst>
              <a:ext uri="{FF2B5EF4-FFF2-40B4-BE49-F238E27FC236}">
                <a16:creationId xmlns:a16="http://schemas.microsoft.com/office/drawing/2014/main" id="{D2C2350E-BD82-4AD7-94FC-0E8E0E2C8768}"/>
              </a:ext>
            </a:extLst>
          </p:cNvPr>
          <p:cNvSpPr txBox="1"/>
          <p:nvPr/>
        </p:nvSpPr>
        <p:spPr>
          <a:xfrm>
            <a:off x="322556" y="5817365"/>
            <a:ext cx="3646574" cy="523220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txBody>
          <a:bodyPr wrap="square" rtlCol="0" anchor="ctr">
            <a:spAutoFit/>
          </a:bodyPr>
          <a:lstStyle/>
          <a:p>
            <a:pPr algn="ctr"/>
            <a:r>
              <a:rPr lang="fr-FR" sz="1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Le collaborateur accepte ou refuse le droit d’exploitation de son image</a:t>
            </a:r>
          </a:p>
        </p:txBody>
      </p:sp>
      <p:cxnSp>
        <p:nvCxnSpPr>
          <p:cNvPr id="33" name="Connecteur droit avec flèche 32">
            <a:extLst>
              <a:ext uri="{FF2B5EF4-FFF2-40B4-BE49-F238E27FC236}">
                <a16:creationId xmlns:a16="http://schemas.microsoft.com/office/drawing/2014/main" id="{B38A5A4C-B17C-4C5A-A56A-6C08EE40098A}"/>
              </a:ext>
            </a:extLst>
          </p:cNvPr>
          <p:cNvCxnSpPr>
            <a:cxnSpLocks/>
            <a:stCxn id="20" idx="3"/>
          </p:cNvCxnSpPr>
          <p:nvPr/>
        </p:nvCxnSpPr>
        <p:spPr>
          <a:xfrm>
            <a:off x="10919534" y="6304600"/>
            <a:ext cx="559292" cy="5044"/>
          </a:xfrm>
          <a:prstGeom prst="straightConnector1">
            <a:avLst/>
          </a:prstGeom>
          <a:ln>
            <a:headEnd type="triangle" w="med" len="med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657760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4" grpId="0" animBg="1"/>
      <p:bldP spid="15" grpId="0" animBg="1"/>
      <p:bldP spid="18" grpId="0" animBg="1"/>
      <p:bldP spid="19" grpId="0" animBg="1"/>
      <p:bldP spid="20" grpId="0" animBg="1"/>
      <p:bldP spid="22" grpId="0" animBg="1"/>
      <p:bldP spid="24" grpId="0" animBg="1"/>
      <p:bldP spid="27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u texte 6"/>
          <p:cNvSpPr>
            <a:spLocks noGrp="1"/>
          </p:cNvSpPr>
          <p:nvPr>
            <p:ph type="body" sz="quarter" idx="12"/>
          </p:nvPr>
        </p:nvSpPr>
        <p:spPr/>
        <p:txBody>
          <a:bodyPr>
            <a:normAutofit/>
          </a:bodyPr>
          <a:lstStyle/>
          <a:p>
            <a:r>
              <a:rPr lang="fr-FR" dirty="0"/>
              <a:t>Des premiers pilotes positifs à confirmer avec le déploiement</a:t>
            </a:r>
          </a:p>
        </p:txBody>
      </p:sp>
      <p:sp>
        <p:nvSpPr>
          <p:cNvPr id="8" name="Espace réservé du texte 7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fr-FR" dirty="0">
                <a:solidFill>
                  <a:schemeClr val="tx1"/>
                </a:solidFill>
              </a:rPr>
              <a:t>4. L’outil facilitant la communication</a:t>
            </a:r>
          </a:p>
        </p:txBody>
      </p:sp>
      <p:sp>
        <p:nvSpPr>
          <p:cNvPr id="5" name="Rectangle 4"/>
          <p:cNvSpPr/>
          <p:nvPr/>
        </p:nvSpPr>
        <p:spPr>
          <a:xfrm>
            <a:off x="537503" y="761893"/>
            <a:ext cx="194733" cy="194733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fr-FR" sz="1050" b="1" dirty="0">
                <a:solidFill>
                  <a:schemeClr val="bg1"/>
                </a:solidFill>
                <a:latin typeface="Arial Black" panose="020B0A04020102020204" pitchFamily="34" charset="0"/>
              </a:rPr>
              <a:t>3</a:t>
            </a:r>
          </a:p>
        </p:txBody>
      </p:sp>
      <p:pic>
        <p:nvPicPr>
          <p:cNvPr id="2" name="Image 1"/>
          <p:cNvPicPr>
            <a:picLocks noChangeAspect="1"/>
          </p:cNvPicPr>
          <p:nvPr/>
        </p:nvPicPr>
        <p:blipFill rotWithShape="1">
          <a:blip r:embed="rId3"/>
          <a:srcRect t="11201"/>
          <a:stretch/>
        </p:blipFill>
        <p:spPr>
          <a:xfrm>
            <a:off x="1861507" y="1228377"/>
            <a:ext cx="7549793" cy="3130796"/>
          </a:xfrm>
          <a:prstGeom prst="rect">
            <a:avLst/>
          </a:prstGeom>
        </p:spPr>
      </p:pic>
      <p:sp>
        <p:nvSpPr>
          <p:cNvPr id="9" name="ZoneTexte 8"/>
          <p:cNvSpPr txBox="1"/>
          <p:nvPr/>
        </p:nvSpPr>
        <p:spPr>
          <a:xfrm>
            <a:off x="71077" y="3466458"/>
            <a:ext cx="1322318" cy="738664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r>
              <a:rPr lang="fr-FR" sz="1400" dirty="0"/>
              <a:t>Des envois internalisés fonctionnels</a:t>
            </a:r>
          </a:p>
        </p:txBody>
      </p:sp>
      <p:sp>
        <p:nvSpPr>
          <p:cNvPr id="10" name="ZoneTexte 9"/>
          <p:cNvSpPr txBox="1"/>
          <p:nvPr/>
        </p:nvSpPr>
        <p:spPr>
          <a:xfrm>
            <a:off x="5062076" y="4573114"/>
            <a:ext cx="169487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400" b="1" dirty="0"/>
              <a:t>Des premiers retours clients ….</a:t>
            </a: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8350A966-0CE1-4E06-B6AB-66C84B3402CF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74709" t="71456" r="17428" b="10033"/>
          <a:stretch/>
        </p:blipFill>
        <p:spPr>
          <a:xfrm>
            <a:off x="7539460" y="1992350"/>
            <a:ext cx="633812" cy="864000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F6A4272C-33ED-4B3B-80CD-5E15D8F92EB1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15097" r="23173" b="30073"/>
          <a:stretch/>
        </p:blipFill>
        <p:spPr>
          <a:xfrm>
            <a:off x="2974432" y="2049132"/>
            <a:ext cx="631604" cy="828000"/>
          </a:xfrm>
          <a:prstGeom prst="rect">
            <a:avLst/>
          </a:prstGeom>
        </p:spPr>
      </p:pic>
      <p:sp>
        <p:nvSpPr>
          <p:cNvPr id="13" name="ZoneTexte 12">
            <a:extLst>
              <a:ext uri="{FF2B5EF4-FFF2-40B4-BE49-F238E27FC236}">
                <a16:creationId xmlns:a16="http://schemas.microsoft.com/office/drawing/2014/main" id="{853B4F13-713E-4F8D-A55E-C32DDE39CEC3}"/>
              </a:ext>
            </a:extLst>
          </p:cNvPr>
          <p:cNvSpPr txBox="1"/>
          <p:nvPr/>
        </p:nvSpPr>
        <p:spPr>
          <a:xfrm>
            <a:off x="2670464" y="1625109"/>
            <a:ext cx="1069286" cy="276999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fr-FR" sz="1200" dirty="0" err="1">
                <a:highlight>
                  <a:srgbClr val="C0C0C0"/>
                </a:highlight>
              </a:rPr>
              <a:t>xxxxxxxxxxx</a:t>
            </a:r>
            <a:endParaRPr lang="fr-FR" sz="1200" dirty="0">
              <a:highlight>
                <a:srgbClr val="C0C0C0"/>
              </a:highlight>
            </a:endParaRP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257ABE3F-C036-4EA0-B6CD-A23A7BE69F80}"/>
              </a:ext>
            </a:extLst>
          </p:cNvPr>
          <p:cNvSpPr txBox="1"/>
          <p:nvPr/>
        </p:nvSpPr>
        <p:spPr>
          <a:xfrm>
            <a:off x="7209305" y="1625108"/>
            <a:ext cx="1352804" cy="276999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fr-FR" sz="1200" dirty="0" err="1">
                <a:highlight>
                  <a:srgbClr val="C0C0C0"/>
                </a:highlight>
              </a:rPr>
              <a:t>xxxxxxxxxxxxxxx</a:t>
            </a:r>
            <a:endParaRPr lang="fr-FR" sz="1200" dirty="0">
              <a:highlight>
                <a:srgbClr val="C0C0C0"/>
              </a:highlight>
            </a:endParaRPr>
          </a:p>
        </p:txBody>
      </p:sp>
      <p:cxnSp>
        <p:nvCxnSpPr>
          <p:cNvPr id="15" name="Connecteur droit avec flèche 14">
            <a:extLst>
              <a:ext uri="{FF2B5EF4-FFF2-40B4-BE49-F238E27FC236}">
                <a16:creationId xmlns:a16="http://schemas.microsoft.com/office/drawing/2014/main" id="{4559C6AF-57B3-4B8B-A1CC-14A101A92084}"/>
              </a:ext>
            </a:extLst>
          </p:cNvPr>
          <p:cNvCxnSpPr>
            <a:cxnSpLocks/>
          </p:cNvCxnSpPr>
          <p:nvPr/>
        </p:nvCxnSpPr>
        <p:spPr>
          <a:xfrm>
            <a:off x="1393395" y="3835790"/>
            <a:ext cx="790234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50" name="Picture 2" descr="jolie femme souriante pouce levé Illustration Stock | Adobe Stock">
            <a:extLst>
              <a:ext uri="{FF2B5EF4-FFF2-40B4-BE49-F238E27FC236}">
                <a16:creationId xmlns:a16="http://schemas.microsoft.com/office/drawing/2014/main" id="{2B7E298F-925A-40CD-B506-4EA1D7862D7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54699" y="5123403"/>
            <a:ext cx="1309629" cy="13096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8" descr="Icône De Clic De Main Dans La Conception À La Mode De Modèle De Contour  Illustration Graphique De Vecteur Cliquez Sur Le Symbole Pour La Conception  Du Site Web Logo Application Et">
            <a:extLst>
              <a:ext uri="{FF2B5EF4-FFF2-40B4-BE49-F238E27FC236}">
                <a16:creationId xmlns:a16="http://schemas.microsoft.com/office/drawing/2014/main" id="{499F012E-7A41-40D0-B8A5-C515976E398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55300" y="1756528"/>
            <a:ext cx="360000" cy="36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Bulle narrative : rectangle à coins arrondis 5">
            <a:extLst>
              <a:ext uri="{FF2B5EF4-FFF2-40B4-BE49-F238E27FC236}">
                <a16:creationId xmlns:a16="http://schemas.microsoft.com/office/drawing/2014/main" id="{7CCF6EBA-78DA-41FD-A497-E8AE9E5EB781}"/>
              </a:ext>
            </a:extLst>
          </p:cNvPr>
          <p:cNvSpPr/>
          <p:nvPr/>
        </p:nvSpPr>
        <p:spPr>
          <a:xfrm>
            <a:off x="505183" y="4573113"/>
            <a:ext cx="3659392" cy="1056510"/>
          </a:xfrm>
          <a:prstGeom prst="wedgeRoundRectCallout">
            <a:avLst>
              <a:gd name="adj1" fmla="val 84612"/>
              <a:gd name="adj2" fmla="val 52716"/>
              <a:gd name="adj3" fmla="val 16667"/>
            </a:avLst>
          </a:prstGeom>
          <a:solidFill>
            <a:srgbClr val="C00000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ts val="1300"/>
              </a:lnSpc>
              <a:spcBef>
                <a:spcPts val="600"/>
              </a:spcBef>
            </a:pPr>
            <a:r>
              <a:rPr lang="fr-FR" sz="1200" b="1" i="1" dirty="0"/>
              <a:t>Je vous remercie pour toutes ces années de services et de conseils.</a:t>
            </a:r>
          </a:p>
          <a:p>
            <a:pPr>
              <a:lnSpc>
                <a:spcPts val="1300"/>
              </a:lnSpc>
              <a:spcBef>
                <a:spcPts val="600"/>
              </a:spcBef>
            </a:pPr>
            <a:r>
              <a:rPr lang="fr-FR" sz="1200" b="1" i="1" dirty="0"/>
              <a:t>J’espère que ce changement sera pour vous synonyme de bonheur et de réussite.</a:t>
            </a:r>
          </a:p>
          <a:p>
            <a:pPr algn="r">
              <a:lnSpc>
                <a:spcPts val="1300"/>
              </a:lnSpc>
              <a:spcBef>
                <a:spcPts val="600"/>
              </a:spcBef>
            </a:pPr>
            <a:r>
              <a:rPr lang="fr-FR" sz="1200" b="1" i="1" dirty="0"/>
              <a:t>Au plaisir de vous revoir, </a:t>
            </a:r>
          </a:p>
        </p:txBody>
      </p:sp>
      <p:sp>
        <p:nvSpPr>
          <p:cNvPr id="18" name="Bulle narrative : rectangle à coins arrondis 17">
            <a:extLst>
              <a:ext uri="{FF2B5EF4-FFF2-40B4-BE49-F238E27FC236}">
                <a16:creationId xmlns:a16="http://schemas.microsoft.com/office/drawing/2014/main" id="{24D5315F-2F8D-462B-8B82-640F6C96F9A9}"/>
              </a:ext>
            </a:extLst>
          </p:cNvPr>
          <p:cNvSpPr/>
          <p:nvPr/>
        </p:nvSpPr>
        <p:spPr>
          <a:xfrm>
            <a:off x="505184" y="5693469"/>
            <a:ext cx="3659392" cy="655329"/>
          </a:xfrm>
          <a:prstGeom prst="wedgeRoundRectCallout">
            <a:avLst>
              <a:gd name="adj1" fmla="val 83183"/>
              <a:gd name="adj2" fmla="val -23527"/>
              <a:gd name="adj3" fmla="val 16667"/>
            </a:avLst>
          </a:prstGeom>
          <a:solidFill>
            <a:srgbClr val="C00000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ts val="1300"/>
              </a:lnSpc>
              <a:spcBef>
                <a:spcPts val="600"/>
              </a:spcBef>
            </a:pPr>
            <a:r>
              <a:rPr lang="fr-FR" sz="1200" b="1" i="1" dirty="0"/>
              <a:t>Nous vous souhaitons le meilleur pour la suite  et allons vous regretter... </a:t>
            </a:r>
          </a:p>
        </p:txBody>
      </p:sp>
      <p:sp>
        <p:nvSpPr>
          <p:cNvPr id="19" name="Bulle narrative : rectangle à coins arrondis 18">
            <a:extLst>
              <a:ext uri="{FF2B5EF4-FFF2-40B4-BE49-F238E27FC236}">
                <a16:creationId xmlns:a16="http://schemas.microsoft.com/office/drawing/2014/main" id="{97E67B5B-B715-4099-8079-3585CBB274A3}"/>
              </a:ext>
            </a:extLst>
          </p:cNvPr>
          <p:cNvSpPr/>
          <p:nvPr/>
        </p:nvSpPr>
        <p:spPr>
          <a:xfrm>
            <a:off x="7744858" y="4573113"/>
            <a:ext cx="4079882" cy="991337"/>
          </a:xfrm>
          <a:prstGeom prst="wedgeRoundRectCallout">
            <a:avLst>
              <a:gd name="adj1" fmla="val -88202"/>
              <a:gd name="adj2" fmla="val 59934"/>
              <a:gd name="adj3" fmla="val 16667"/>
            </a:avLst>
          </a:prstGeom>
          <a:solidFill>
            <a:srgbClr val="C00000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ts val="1300"/>
              </a:lnSpc>
              <a:spcBef>
                <a:spcPts val="600"/>
              </a:spcBef>
            </a:pPr>
            <a:r>
              <a:rPr lang="fr-FR" sz="1200" b="1" i="1" dirty="0"/>
              <a:t>Je voulais vous remercier de nous informer de votre remplacement - ce qui est très rare - et surtout pour les bons conseils que vous nous avez apportés</a:t>
            </a:r>
          </a:p>
          <a:p>
            <a:pPr>
              <a:lnSpc>
                <a:spcPts val="1300"/>
              </a:lnSpc>
              <a:spcBef>
                <a:spcPts val="600"/>
              </a:spcBef>
            </a:pPr>
            <a:r>
              <a:rPr lang="fr-FR" sz="1200" b="1" i="1" dirty="0"/>
              <a:t>Je vous souhaite de profiter du temps présent et futur</a:t>
            </a:r>
          </a:p>
        </p:txBody>
      </p:sp>
      <p:sp>
        <p:nvSpPr>
          <p:cNvPr id="21" name="Bulle narrative : rectangle à coins arrondis 20">
            <a:extLst>
              <a:ext uri="{FF2B5EF4-FFF2-40B4-BE49-F238E27FC236}">
                <a16:creationId xmlns:a16="http://schemas.microsoft.com/office/drawing/2014/main" id="{90141EC9-11A1-4A8D-B95B-F669583B0D0D}"/>
              </a:ext>
            </a:extLst>
          </p:cNvPr>
          <p:cNvSpPr/>
          <p:nvPr/>
        </p:nvSpPr>
        <p:spPr>
          <a:xfrm>
            <a:off x="7744857" y="5638384"/>
            <a:ext cx="4079882" cy="755469"/>
          </a:xfrm>
          <a:prstGeom prst="wedgeRoundRectCallout">
            <a:avLst>
              <a:gd name="adj1" fmla="val -90103"/>
              <a:gd name="adj2" fmla="val -36340"/>
              <a:gd name="adj3" fmla="val 16667"/>
            </a:avLst>
          </a:prstGeom>
          <a:solidFill>
            <a:srgbClr val="C00000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ts val="1300"/>
              </a:lnSpc>
              <a:spcBef>
                <a:spcPts val="600"/>
              </a:spcBef>
            </a:pPr>
            <a:r>
              <a:rPr lang="fr-FR" sz="1200" b="1" i="1" dirty="0"/>
              <a:t>Je vous remercie pour  votre travail, c'était un plaisir de vous avoir comme conseillère.</a:t>
            </a:r>
          </a:p>
          <a:p>
            <a:pPr algn="r">
              <a:lnSpc>
                <a:spcPts val="1300"/>
              </a:lnSpc>
              <a:spcBef>
                <a:spcPts val="600"/>
              </a:spcBef>
            </a:pPr>
            <a:r>
              <a:rPr lang="fr-FR" sz="1200" b="1" i="1" dirty="0"/>
              <a:t> Bonne continuation</a:t>
            </a:r>
          </a:p>
        </p:txBody>
      </p:sp>
    </p:spTree>
    <p:extLst>
      <p:ext uri="{BB962C8B-B14F-4D97-AF65-F5344CB8AC3E}">
        <p14:creationId xmlns:p14="http://schemas.microsoft.com/office/powerpoint/2010/main" val="12363448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/>
      <p:bldP spid="6" grpId="0" animBg="1"/>
      <p:bldP spid="18" grpId="0" animBg="1"/>
      <p:bldP spid="19" grpId="0" animBg="1"/>
      <p:bldP spid="21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texte 1">
            <a:extLst>
              <a:ext uri="{FF2B5EF4-FFF2-40B4-BE49-F238E27FC236}">
                <a16:creationId xmlns:a16="http://schemas.microsoft.com/office/drawing/2014/main" id="{197FC3E1-F404-4F04-AC18-929B97C0E903}"/>
              </a:ext>
            </a:extLst>
          </p:cNvPr>
          <p:cNvSpPr txBox="1">
            <a:spLocks/>
          </p:cNvSpPr>
          <p:nvPr/>
        </p:nvSpPr>
        <p:spPr>
          <a:xfrm>
            <a:off x="4010606" y="892764"/>
            <a:ext cx="7620201" cy="4957620"/>
          </a:xfrm>
          <a:prstGeom prst="rect">
            <a:avLst/>
          </a:prstGeom>
        </p:spPr>
        <p:txBody>
          <a:bodyPr/>
          <a:lstStyle>
            <a:lvl1pPr marL="514350" marR="0" indent="-51435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chemeClr val="accent4"/>
              </a:buClr>
              <a:buSzTx/>
              <a:buFont typeface="Arial" panose="020B0604020202020204" pitchFamily="34" charset="0"/>
              <a:buAutoNum type="arabicPeriod"/>
              <a:tabLst/>
              <a:defRPr sz="18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□"/>
              <a:tabLst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Wingdings" panose="05000000000000000000" pitchFamily="2" charset="2"/>
              <a:buChar char="§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▫"/>
              <a:tabLst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endParaRPr lang="fr-FR" sz="2400" i="1" dirty="0"/>
          </a:p>
          <a:p>
            <a:pPr>
              <a:spcBef>
                <a:spcPts val="1800"/>
              </a:spcBef>
              <a:spcAft>
                <a:spcPts val="1800"/>
              </a:spcAft>
            </a:pPr>
            <a:r>
              <a:rPr lang="fr-FR" sz="2400" dirty="0"/>
              <a:t>Le contexte et les attentes de nos clients</a:t>
            </a:r>
          </a:p>
          <a:p>
            <a:pPr>
              <a:spcBef>
                <a:spcPts val="1800"/>
              </a:spcBef>
              <a:spcAft>
                <a:spcPts val="1800"/>
              </a:spcAft>
              <a:buFont typeface="+mj-lt"/>
              <a:buAutoNum type="arabicPeriod" startAt="2"/>
            </a:pPr>
            <a:r>
              <a:rPr lang="fr-FR" sz="2400" dirty="0"/>
              <a:t>Les objectifs de la CEGEE</a:t>
            </a:r>
          </a:p>
          <a:p>
            <a:pPr>
              <a:spcBef>
                <a:spcPts val="1800"/>
              </a:spcBef>
              <a:spcAft>
                <a:spcPts val="1800"/>
              </a:spcAft>
              <a:buFont typeface="+mj-lt"/>
              <a:buAutoNum type="arabicPeriod" startAt="3"/>
            </a:pPr>
            <a:r>
              <a:rPr lang="fr-FR" sz="2400" dirty="0"/>
              <a:t>La nouvelle démarche de communication</a:t>
            </a:r>
          </a:p>
          <a:p>
            <a:pPr>
              <a:spcBef>
                <a:spcPts val="1800"/>
              </a:spcBef>
              <a:spcAft>
                <a:spcPts val="1800"/>
              </a:spcAft>
              <a:buFont typeface="+mj-lt"/>
              <a:buAutoNum type="arabicPeriod" startAt="3"/>
            </a:pPr>
            <a:r>
              <a:rPr lang="fr-FR" sz="2400" dirty="0"/>
              <a:t>L’outil facilitant la communication</a:t>
            </a:r>
          </a:p>
          <a:p>
            <a:pPr>
              <a:buFont typeface="Arial" panose="020B0604020202020204" pitchFamily="34" charset="0"/>
              <a:buAutoNum type="arabicPeriod" startAt="3"/>
            </a:pPr>
            <a:r>
              <a:rPr lang="fr-FR" sz="2400" b="1" dirty="0"/>
              <a:t>Annexes : exemples de communication</a:t>
            </a:r>
          </a:p>
        </p:txBody>
      </p:sp>
    </p:spTree>
    <p:extLst>
      <p:ext uri="{BB962C8B-B14F-4D97-AF65-F5344CB8AC3E}">
        <p14:creationId xmlns:p14="http://schemas.microsoft.com/office/powerpoint/2010/main" val="40793534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75596F08-1614-4F53-95C0-EC7134834EC4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fr-FR" dirty="0"/>
              <a:t>Exemple 1 : départ à la retraite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0C9DC79D-204C-4A35-98AA-A931C65AC12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7673" t="13333" r="28707" b="5441"/>
          <a:stretch/>
        </p:blipFill>
        <p:spPr>
          <a:xfrm>
            <a:off x="4677103" y="84083"/>
            <a:ext cx="6358759" cy="6660360"/>
          </a:xfrm>
          <a:prstGeom prst="rect">
            <a:avLst/>
          </a:prstGeom>
          <a:ln>
            <a:solidFill>
              <a:schemeClr val="bg1">
                <a:lumMod val="85000"/>
              </a:schemeClr>
            </a:solidFill>
          </a:ln>
        </p:spPr>
      </p:pic>
      <p:pic>
        <p:nvPicPr>
          <p:cNvPr id="5" name="Picture 6" descr="Personnes âgées parlant à l'extérieur assis sur un banc Vecteur Premium">
            <a:extLst>
              <a:ext uri="{FF2B5EF4-FFF2-40B4-BE49-F238E27FC236}">
                <a16:creationId xmlns:a16="http://schemas.microsoft.com/office/drawing/2014/main" id="{FD19C461-8825-419D-AD7C-3C31AB35C99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9744" b="89776" l="4473" r="97444">
                        <a14:foregroundMark x1="25080" y1="28435" x2="22045" y2="33706"/>
                        <a14:foregroundMark x1="72364" y1="26038" x2="71885" y2="3594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7286" y="1423631"/>
            <a:ext cx="3244297" cy="324429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1694AE02-4742-4DBB-A8F7-F015F73E3B08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74709" t="71456" r="17428" b="10033"/>
          <a:stretch/>
        </p:blipFill>
        <p:spPr>
          <a:xfrm>
            <a:off x="5868142" y="4279037"/>
            <a:ext cx="932153" cy="1234240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27CBEB8E-2015-4B5F-9C86-BB9825766F84}"/>
              </a:ext>
            </a:extLst>
          </p:cNvPr>
          <p:cNvSpPr/>
          <p:nvPr/>
        </p:nvSpPr>
        <p:spPr>
          <a:xfrm>
            <a:off x="1814771" y="84083"/>
            <a:ext cx="114646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fr-FR" b="1" dirty="0"/>
              <a:t>Annexes</a:t>
            </a:r>
          </a:p>
        </p:txBody>
      </p:sp>
    </p:spTree>
    <p:extLst>
      <p:ext uri="{BB962C8B-B14F-4D97-AF65-F5344CB8AC3E}">
        <p14:creationId xmlns:p14="http://schemas.microsoft.com/office/powerpoint/2010/main" val="32364270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75596F08-1614-4F53-95C0-EC7134834EC4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95325" y="464148"/>
            <a:ext cx="4063106" cy="720000"/>
          </a:xfrm>
        </p:spPr>
        <p:txBody>
          <a:bodyPr/>
          <a:lstStyle/>
          <a:p>
            <a:r>
              <a:rPr lang="fr-FR" dirty="0"/>
              <a:t>Exemple 2 : la promotion &amp; </a:t>
            </a:r>
            <a:br>
              <a:rPr lang="fr-FR" dirty="0"/>
            </a:br>
            <a:r>
              <a:rPr lang="fr-FR" dirty="0"/>
              <a:t>le changement de métier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793BC32E-7E11-4A28-8664-5F1759CF7D9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8107" t="9838" r="29223" b="6767"/>
          <a:stretch/>
        </p:blipFill>
        <p:spPr>
          <a:xfrm>
            <a:off x="4989250" y="133165"/>
            <a:ext cx="5974672" cy="6568238"/>
          </a:xfrm>
          <a:prstGeom prst="rect">
            <a:avLst/>
          </a:prstGeom>
          <a:ln>
            <a:solidFill>
              <a:schemeClr val="bg1">
                <a:lumMod val="50000"/>
              </a:schemeClr>
            </a:solidFill>
          </a:ln>
        </p:spPr>
      </p:pic>
      <p:pic>
        <p:nvPicPr>
          <p:cNvPr id="10" name="Picture 8" descr="9 français sur 10 pensent à changer de métier et vous ?">
            <a:extLst>
              <a:ext uri="{FF2B5EF4-FFF2-40B4-BE49-F238E27FC236}">
                <a16:creationId xmlns:a16="http://schemas.microsoft.com/office/drawing/2014/main" id="{C86C999B-71A5-4EFC-847D-1BEDA6FFF1C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6820" y="1751731"/>
            <a:ext cx="2981305" cy="19875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object 1">
            <a:extLst>
              <a:ext uri="{FF2B5EF4-FFF2-40B4-BE49-F238E27FC236}">
                <a16:creationId xmlns:a16="http://schemas.microsoft.com/office/drawing/2014/main" id="{4C82A411-0089-4AFB-8299-64DBB2D4576D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63514" y="2557970"/>
            <a:ext cx="792000" cy="792000"/>
          </a:xfrm>
          <a:prstGeom prst="rect">
            <a:avLst/>
          </a:prstGeom>
          <a:blipFill dpi="0" rotWithShape="0">
            <a:blip r:embed="rId4"/>
            <a:srcRect/>
            <a:stretch>
              <a:fillRect l="-239630" t="-203346" r="-431798" b="-10290"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buSzPct val="100000"/>
              <a:buFont typeface="Calibri" panose="020F050202020403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>
              <a:buSzPct val="100000"/>
              <a:buFont typeface="Calibri" panose="020F050202020403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>
              <a:buSzPct val="100000"/>
              <a:buFont typeface="Calibri" panose="020F050202020403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>
              <a:buSzPct val="100000"/>
              <a:buFont typeface="Calibri" panose="020F050202020403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>
              <a:buSzPct val="100000"/>
              <a:buFont typeface="Calibri" panose="020F050202020403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SzPct val="100000"/>
              <a:buFont typeface="Calibri" panose="020F050202020403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SzPct val="100000"/>
              <a:buFont typeface="Calibri" panose="020F050202020403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SzPct val="100000"/>
              <a:buFont typeface="Calibri" panose="020F050202020403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SzPct val="100000"/>
              <a:buFont typeface="Calibri" panose="020F050202020403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fr-FR" altLang="fr-FR" dirty="0"/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D61A56A4-0EE2-4077-804E-B1D642141624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74709" t="71456" r="17428" b="10033"/>
          <a:stretch/>
        </p:blipFill>
        <p:spPr>
          <a:xfrm>
            <a:off x="5375039" y="5657403"/>
            <a:ext cx="788475" cy="1044000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AD826B37-9953-4722-BCF7-CCE0D7E457FB}"/>
              </a:ext>
            </a:extLst>
          </p:cNvPr>
          <p:cNvSpPr/>
          <p:nvPr/>
        </p:nvSpPr>
        <p:spPr>
          <a:xfrm>
            <a:off x="1814771" y="84083"/>
            <a:ext cx="114646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fr-FR" b="1" dirty="0"/>
              <a:t>Annexes</a:t>
            </a:r>
          </a:p>
        </p:txBody>
      </p:sp>
    </p:spTree>
    <p:extLst>
      <p:ext uri="{BB962C8B-B14F-4D97-AF65-F5344CB8AC3E}">
        <p14:creationId xmlns:p14="http://schemas.microsoft.com/office/powerpoint/2010/main" val="10323389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75596F08-1614-4F53-95C0-EC7134834EC4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fr-FR" dirty="0"/>
              <a:t>Exemple 3 : l’absence longue</a:t>
            </a:r>
          </a:p>
        </p:txBody>
      </p:sp>
      <p:pic>
        <p:nvPicPr>
          <p:cNvPr id="4" name="Picture 10" descr="Calculez les dates de votre congé maternité">
            <a:extLst>
              <a:ext uri="{FF2B5EF4-FFF2-40B4-BE49-F238E27FC236}">
                <a16:creationId xmlns:a16="http://schemas.microsoft.com/office/drawing/2014/main" id="{8772C96B-3A76-4DEB-AF0D-4F9E087AE51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2243" y="1791598"/>
            <a:ext cx="3309557" cy="24877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F0C41B6C-259F-4C35-B963-832D6525594E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8179" t="8414" r="28714" b="4984"/>
          <a:stretch/>
        </p:blipFill>
        <p:spPr>
          <a:xfrm>
            <a:off x="4953739" y="115410"/>
            <a:ext cx="5850385" cy="6679688"/>
          </a:xfrm>
          <a:prstGeom prst="rect">
            <a:avLst/>
          </a:prstGeom>
          <a:ln>
            <a:solidFill>
              <a:schemeClr val="bg1">
                <a:lumMod val="50000"/>
              </a:schemeClr>
            </a:solidFill>
          </a:ln>
        </p:spPr>
      </p:pic>
      <p:sp>
        <p:nvSpPr>
          <p:cNvPr id="7" name="object 1">
            <a:extLst>
              <a:ext uri="{FF2B5EF4-FFF2-40B4-BE49-F238E27FC236}">
                <a16:creationId xmlns:a16="http://schemas.microsoft.com/office/drawing/2014/main" id="{AC26067E-DA57-4D29-8A97-32FEC3F42A73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00954" y="3035490"/>
            <a:ext cx="792000" cy="792000"/>
          </a:xfrm>
          <a:prstGeom prst="rect">
            <a:avLst/>
          </a:prstGeom>
          <a:blipFill dpi="0" rotWithShape="0">
            <a:blip r:embed="rId4"/>
            <a:srcRect/>
            <a:stretch>
              <a:fillRect l="-239630" t="-203346" r="-431798" b="-10290"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buSzPct val="100000"/>
              <a:buFont typeface="Calibri" panose="020F050202020403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>
              <a:buSzPct val="100000"/>
              <a:buFont typeface="Calibri" panose="020F050202020403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>
              <a:buSzPct val="100000"/>
              <a:buFont typeface="Calibri" panose="020F050202020403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>
              <a:buSzPct val="100000"/>
              <a:buFont typeface="Calibri" panose="020F050202020403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>
              <a:buSzPct val="100000"/>
              <a:buFont typeface="Calibri" panose="020F050202020403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SzPct val="100000"/>
              <a:buFont typeface="Calibri" panose="020F050202020403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SzPct val="100000"/>
              <a:buFont typeface="Calibri" panose="020F050202020403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SzPct val="100000"/>
              <a:buFont typeface="Calibri" panose="020F050202020403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SzPct val="100000"/>
              <a:buFont typeface="Calibri" panose="020F050202020403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fr-FR" altLang="fr-FR" dirty="0"/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83AD553C-62E6-473F-812B-A38AB7DA480A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74709" t="71456" r="17428" b="10033"/>
          <a:stretch/>
        </p:blipFill>
        <p:spPr>
          <a:xfrm>
            <a:off x="5307525" y="5876946"/>
            <a:ext cx="788475" cy="918152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D40409D9-F012-4363-99C4-DCC740B58F22}"/>
              </a:ext>
            </a:extLst>
          </p:cNvPr>
          <p:cNvSpPr/>
          <p:nvPr/>
        </p:nvSpPr>
        <p:spPr>
          <a:xfrm>
            <a:off x="1814771" y="84083"/>
            <a:ext cx="114646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fr-FR" b="1" dirty="0"/>
              <a:t>Annexes</a:t>
            </a:r>
          </a:p>
        </p:txBody>
      </p:sp>
    </p:spTree>
    <p:extLst>
      <p:ext uri="{BB962C8B-B14F-4D97-AF65-F5344CB8AC3E}">
        <p14:creationId xmlns:p14="http://schemas.microsoft.com/office/powerpoint/2010/main" val="17905060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75596F08-1614-4F53-95C0-EC7134834EC4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fr-FR" dirty="0"/>
              <a:t>Exemple 4 : le départ de l’entreprise</a:t>
            </a:r>
          </a:p>
        </p:txBody>
      </p:sp>
      <p:pic>
        <p:nvPicPr>
          <p:cNvPr id="4" name="Picture 12" descr="Entreprise à céder pour cause de retraite : opportunité ou risque ? - PME  Partner">
            <a:extLst>
              <a:ext uri="{FF2B5EF4-FFF2-40B4-BE49-F238E27FC236}">
                <a16:creationId xmlns:a16="http://schemas.microsoft.com/office/drawing/2014/main" id="{74CB977C-B6F1-45EB-B16E-1BE86C6AB1F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5794" y="1798616"/>
            <a:ext cx="3544616" cy="16303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6924880F-509E-4F7B-AC7D-226E7FF1B12C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7857" t="8498" r="28956" b="7985"/>
          <a:stretch/>
        </p:blipFill>
        <p:spPr>
          <a:xfrm>
            <a:off x="5503293" y="180870"/>
            <a:ext cx="5861393" cy="6375942"/>
          </a:xfrm>
          <a:prstGeom prst="rect">
            <a:avLst/>
          </a:prstGeom>
          <a:ln>
            <a:solidFill>
              <a:schemeClr val="bg1">
                <a:lumMod val="50000"/>
              </a:schemeClr>
            </a:solidFill>
          </a:ln>
        </p:spPr>
      </p:pic>
      <p:sp>
        <p:nvSpPr>
          <p:cNvPr id="5" name="object 1">
            <a:extLst>
              <a:ext uri="{FF2B5EF4-FFF2-40B4-BE49-F238E27FC236}">
                <a16:creationId xmlns:a16="http://schemas.microsoft.com/office/drawing/2014/main" id="{4FF46094-59B0-4166-9C77-9A369C0479F6}"/>
              </a:ext>
            </a:extLst>
          </p:cNvPr>
          <p:cNvSpPr>
            <a:spLocks noChangeArrowheads="1"/>
          </p:cNvSpPr>
          <p:nvPr/>
        </p:nvSpPr>
        <p:spPr bwMode="auto">
          <a:xfrm>
            <a:off x="6600394" y="2537650"/>
            <a:ext cx="792000" cy="792000"/>
          </a:xfrm>
          <a:prstGeom prst="rect">
            <a:avLst/>
          </a:prstGeom>
          <a:blipFill dpi="0" rotWithShape="0">
            <a:blip r:embed="rId4"/>
            <a:srcRect/>
            <a:stretch>
              <a:fillRect l="-239630" t="-203346" r="-431798" b="-10290"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buSzPct val="100000"/>
              <a:buFont typeface="Calibri" panose="020F050202020403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>
              <a:buSzPct val="100000"/>
              <a:buFont typeface="Calibri" panose="020F050202020403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>
              <a:buSzPct val="100000"/>
              <a:buFont typeface="Calibri" panose="020F050202020403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>
              <a:buSzPct val="100000"/>
              <a:buFont typeface="Calibri" panose="020F050202020403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>
              <a:buSzPct val="100000"/>
              <a:buFont typeface="Calibri" panose="020F050202020403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SzPct val="100000"/>
              <a:buFont typeface="Calibri" panose="020F050202020403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SzPct val="100000"/>
              <a:buFont typeface="Calibri" panose="020F050202020403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SzPct val="100000"/>
              <a:buFont typeface="Calibri" panose="020F050202020403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SzPct val="100000"/>
              <a:buFont typeface="Calibri" panose="020F050202020403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fr-FR" altLang="fr-FR" dirty="0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0E3BBA86-562F-4C8E-926B-1DB06BE47BF8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74709" t="71456" r="17428" b="10033"/>
          <a:stretch/>
        </p:blipFill>
        <p:spPr>
          <a:xfrm>
            <a:off x="5847431" y="5512812"/>
            <a:ext cx="788475" cy="1044000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9DB8FCEE-1604-4DE9-B4BE-34102A153B2F}"/>
              </a:ext>
            </a:extLst>
          </p:cNvPr>
          <p:cNvSpPr/>
          <p:nvPr/>
        </p:nvSpPr>
        <p:spPr>
          <a:xfrm>
            <a:off x="1814771" y="84083"/>
            <a:ext cx="114646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fr-FR" b="1" dirty="0"/>
              <a:t>Annexes</a:t>
            </a:r>
          </a:p>
        </p:txBody>
      </p:sp>
    </p:spTree>
    <p:extLst>
      <p:ext uri="{BB962C8B-B14F-4D97-AF65-F5344CB8AC3E}">
        <p14:creationId xmlns:p14="http://schemas.microsoft.com/office/powerpoint/2010/main" val="10739829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>
            <a:extLst>
              <a:ext uri="{FF2B5EF4-FFF2-40B4-BE49-F238E27FC236}">
                <a16:creationId xmlns:a16="http://schemas.microsoft.com/office/drawing/2014/main" id="{E3437153-14B9-474B-A044-DF69FBB558F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3403" t="9961" r="25000" b="6768"/>
          <a:stretch/>
        </p:blipFill>
        <p:spPr>
          <a:xfrm>
            <a:off x="5385432" y="636683"/>
            <a:ext cx="6290631" cy="5710806"/>
          </a:xfrm>
          <a:prstGeom prst="rect">
            <a:avLst/>
          </a:prstGeom>
          <a:ln>
            <a:solidFill>
              <a:schemeClr val="bg1">
                <a:lumMod val="85000"/>
              </a:schemeClr>
            </a:solidFill>
          </a:ln>
        </p:spPr>
      </p:pic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75596F08-1614-4F53-95C0-EC7134834EC4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fr-FR" dirty="0"/>
              <a:t>Exemple 5 : un relais DA</a:t>
            </a:r>
          </a:p>
        </p:txBody>
      </p:sp>
      <p:sp>
        <p:nvSpPr>
          <p:cNvPr id="5" name="object 1">
            <a:extLst>
              <a:ext uri="{FF2B5EF4-FFF2-40B4-BE49-F238E27FC236}">
                <a16:creationId xmlns:a16="http://schemas.microsoft.com/office/drawing/2014/main" id="{4FF46094-59B0-4166-9C77-9A369C0479F6}"/>
              </a:ext>
            </a:extLst>
          </p:cNvPr>
          <p:cNvSpPr>
            <a:spLocks noChangeArrowheads="1"/>
          </p:cNvSpPr>
          <p:nvPr/>
        </p:nvSpPr>
        <p:spPr bwMode="auto">
          <a:xfrm>
            <a:off x="6600394" y="2335574"/>
            <a:ext cx="792000" cy="916957"/>
          </a:xfrm>
          <a:prstGeom prst="rect">
            <a:avLst/>
          </a:prstGeom>
          <a:blipFill dpi="0" rotWithShape="0">
            <a:blip r:embed="rId3"/>
            <a:srcRect/>
            <a:stretch>
              <a:fillRect l="-239630" t="-203346" r="-431798" b="-10290"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buSzPct val="100000"/>
              <a:buFont typeface="Calibri" panose="020F050202020403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>
              <a:buSzPct val="100000"/>
              <a:buFont typeface="Calibri" panose="020F050202020403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>
              <a:buSzPct val="100000"/>
              <a:buFont typeface="Calibri" panose="020F050202020403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>
              <a:buSzPct val="100000"/>
              <a:buFont typeface="Calibri" panose="020F050202020403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>
              <a:buSzPct val="100000"/>
              <a:buFont typeface="Calibri" panose="020F050202020403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SzPct val="100000"/>
              <a:buFont typeface="Calibri" panose="020F050202020403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SzPct val="100000"/>
              <a:buFont typeface="Calibri" panose="020F050202020403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SzPct val="100000"/>
              <a:buFont typeface="Calibri" panose="020F050202020403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SzPct val="100000"/>
              <a:buFont typeface="Calibri" panose="020F050202020403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fr-FR" altLang="fr-FR" dirty="0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0E3BBA86-562F-4C8E-926B-1DB06BE47BF8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74709" t="71456" r="17428" b="10033"/>
          <a:stretch/>
        </p:blipFill>
        <p:spPr>
          <a:xfrm>
            <a:off x="5811919" y="4984000"/>
            <a:ext cx="788475" cy="1044000"/>
          </a:xfrm>
          <a:prstGeom prst="rect">
            <a:avLst/>
          </a:prstGeom>
        </p:spPr>
      </p:pic>
      <p:pic>
        <p:nvPicPr>
          <p:cNvPr id="8" name="Picture 6" descr="Businessman hand passing the baton in a relay race">
            <a:extLst>
              <a:ext uri="{FF2B5EF4-FFF2-40B4-BE49-F238E27FC236}">
                <a16:creationId xmlns:a16="http://schemas.microsoft.com/office/drawing/2014/main" id="{3A0DB94D-83F3-41BB-9063-4D32ADB65C0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222" b="17770"/>
          <a:stretch/>
        </p:blipFill>
        <p:spPr bwMode="auto">
          <a:xfrm>
            <a:off x="966962" y="2187619"/>
            <a:ext cx="2631666" cy="19877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C9370853-E072-426A-8CC4-FA3FA85A331B}"/>
              </a:ext>
            </a:extLst>
          </p:cNvPr>
          <p:cNvSpPr/>
          <p:nvPr/>
        </p:nvSpPr>
        <p:spPr>
          <a:xfrm>
            <a:off x="1814771" y="84083"/>
            <a:ext cx="114646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fr-FR" b="1" dirty="0"/>
              <a:t>Annexes</a:t>
            </a:r>
          </a:p>
        </p:txBody>
      </p:sp>
    </p:spTree>
    <p:extLst>
      <p:ext uri="{BB962C8B-B14F-4D97-AF65-F5344CB8AC3E}">
        <p14:creationId xmlns:p14="http://schemas.microsoft.com/office/powerpoint/2010/main" val="27304278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Thème Office">
  <a:themeElements>
    <a:clrScheme name="_CEGEE">
      <a:dk1>
        <a:sysClr val="windowText" lastClr="000000"/>
      </a:dk1>
      <a:lt1>
        <a:sysClr val="window" lastClr="FFFFFF"/>
      </a:lt1>
      <a:dk2>
        <a:srgbClr val="FCBE04"/>
      </a:dk2>
      <a:lt2>
        <a:srgbClr val="722E53"/>
      </a:lt2>
      <a:accent1>
        <a:srgbClr val="C31632"/>
      </a:accent1>
      <a:accent2>
        <a:srgbClr val="F49D63"/>
      </a:accent2>
      <a:accent3>
        <a:srgbClr val="09B2AF"/>
      </a:accent3>
      <a:accent4>
        <a:srgbClr val="EA4E55"/>
      </a:accent4>
      <a:accent5>
        <a:srgbClr val="A89C86"/>
      </a:accent5>
      <a:accent6>
        <a:srgbClr val="A5CC74"/>
      </a:accent6>
      <a:hlink>
        <a:srgbClr val="0000FF"/>
      </a:hlink>
      <a:folHlink>
        <a:srgbClr val="800080"/>
      </a:folHlink>
    </a:clrScheme>
    <a:fontScheme name="Template BDD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8B0DE9E3EEC639499EC5C362D51B0CB3" ma:contentTypeVersion="6" ma:contentTypeDescription="Crée un document." ma:contentTypeScope="" ma:versionID="a98e7cd8e6af16404adbbd2dbf36fd73">
  <xsd:schema xmlns:xsd="http://www.w3.org/2001/XMLSchema" xmlns:xs="http://www.w3.org/2001/XMLSchema" xmlns:p="http://schemas.microsoft.com/office/2006/metadata/properties" xmlns:ns2="402bd0e2-1d78-4f7d-9dde-91cd55d66e87" targetNamespace="http://schemas.microsoft.com/office/2006/metadata/properties" ma:root="true" ma:fieldsID="d045a51b23aae36d8e12e43b51c5a24b" ns2:_="">
    <xsd:import namespace="402bd0e2-1d78-4f7d-9dde-91cd55d66e87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02bd0e2-1d78-4f7d-9dde-91cd55d66e87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OCR" ma:index="1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e de contenu"/>
        <xsd:element ref="dc:title" minOccurs="0" maxOccurs="1" ma:index="4" ma:displayName="Titr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SharedContentType xmlns="Microsoft.SharePoint.Taxonomy.ContentTypeSync" SourceId="c52eb4dc-0ef3-4aa8-8e03-025dbf6c8637" ContentTypeId="0x0101" PreviousValue="false"/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4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1DCCBB72-847F-4065-875A-670B9A5E6ED7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402bd0e2-1d78-4f7d-9dde-91cd55d66e87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E06315C2-90E4-4EB1-BDE2-0DFEE55D7B92}">
  <ds:schemaRefs>
    <ds:schemaRef ds:uri="Microsoft.SharePoint.Taxonomy.ContentTypeSync"/>
  </ds:schemaRefs>
</ds:datastoreItem>
</file>

<file path=customXml/itemProps3.xml><?xml version="1.0" encoding="utf-8"?>
<ds:datastoreItem xmlns:ds="http://schemas.openxmlformats.org/officeDocument/2006/customXml" ds:itemID="{6DCBF3AC-1CE8-4CBE-A8E8-6C05D0153D3A}">
  <ds:schemaRefs>
    <ds:schemaRef ds:uri="http://schemas.microsoft.com/sharepoint/v3/contenttype/forms"/>
  </ds:schemaRefs>
</ds:datastoreItem>
</file>

<file path=customXml/itemProps4.xml><?xml version="1.0" encoding="utf-8"?>
<ds:datastoreItem xmlns:ds="http://schemas.openxmlformats.org/officeDocument/2006/customXml" ds:itemID="{AB1515AA-57AE-4459-BE05-37022DA03708}">
  <ds:schemaRefs>
    <ds:schemaRef ds:uri="http://schemas.microsoft.com/office/2006/documentManagement/types"/>
    <ds:schemaRef ds:uri="http://purl.org/dc/terms/"/>
    <ds:schemaRef ds:uri="http://schemas.openxmlformats.org/package/2006/metadata/core-properties"/>
    <ds:schemaRef ds:uri="http://purl.org/dc/dcmitype/"/>
    <ds:schemaRef ds:uri="http://schemas.microsoft.com/office/infopath/2007/PartnerControls"/>
    <ds:schemaRef ds:uri="http://purl.org/dc/elements/1.1/"/>
    <ds:schemaRef ds:uri="http://schemas.microsoft.com/office/2006/metadata/properties"/>
    <ds:schemaRef ds:uri="402bd0e2-1d78-4f7d-9dde-91cd55d66e87"/>
    <ds:schemaRef ds:uri="http://www.w3.org/XML/1998/namespac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8683</TotalTime>
  <Words>1155</Words>
  <Application>Microsoft Office PowerPoint</Application>
  <PresentationFormat>Grand écran</PresentationFormat>
  <Paragraphs>160</Paragraphs>
  <Slides>22</Slides>
  <Notes>2</Notes>
  <HiddenSlides>0</HiddenSlides>
  <MMClips>0</MMClips>
  <ScaleCrop>false</ScaleCrop>
  <HeadingPairs>
    <vt:vector size="8" baseType="variant">
      <vt:variant>
        <vt:lpstr>Polices utilisées</vt:lpstr>
      </vt:variant>
      <vt:variant>
        <vt:i4>9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22</vt:i4>
      </vt:variant>
      <vt:variant>
        <vt:lpstr>Diaporamas personnalisés</vt:lpstr>
      </vt:variant>
      <vt:variant>
        <vt:i4>5</vt:i4>
      </vt:variant>
    </vt:vector>
  </HeadingPairs>
  <TitlesOfParts>
    <vt:vector size="37" baseType="lpstr">
      <vt:lpstr>Abadi</vt:lpstr>
      <vt:lpstr>Arial</vt:lpstr>
      <vt:lpstr>Arial Black</vt:lpstr>
      <vt:lpstr>Calibri</vt:lpstr>
      <vt:lpstr>DPDEEI+Pacifico-Regular</vt:lpstr>
      <vt:lpstr>Forte</vt:lpstr>
      <vt:lpstr>Helvetica Neue Medium</vt:lpstr>
      <vt:lpstr>Montserrat Black</vt:lpstr>
      <vt:lpstr>Wingdings</vt:lpstr>
      <vt:lpstr>Thème Office</vt:lpstr>
      <vt:lpstr>Comment renforcer la satisfaction client suite à un changement de conseiller ?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Diaporama personnalisé 1</vt:lpstr>
      <vt:lpstr>Diaporama personnalisé 2</vt:lpstr>
      <vt:lpstr>Diaporama personnalisé 3</vt:lpstr>
      <vt:lpstr>Diaporama personnalisé 4</vt:lpstr>
      <vt:lpstr>Diaporama personnalisé 5</vt:lpstr>
    </vt:vector>
  </TitlesOfParts>
  <Company>BPCEIT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JUNG Lucie [CEGEE]</dc:creator>
  <cp:lastModifiedBy>VALENTIN Valerie [CEGEE]</cp:lastModifiedBy>
  <cp:revision>552</cp:revision>
  <cp:lastPrinted>2021-12-07T10:41:58Z</cp:lastPrinted>
  <dcterms:created xsi:type="dcterms:W3CDTF">2020-06-24T09:20:11Z</dcterms:created>
  <dcterms:modified xsi:type="dcterms:W3CDTF">2021-12-13T20:41:44Z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48a19f0c-bea1-442e-a475-ed109d9ec508_Enabled">
    <vt:lpwstr>True</vt:lpwstr>
  </property>
  <property fmtid="{D5CDD505-2E9C-101B-9397-08002B2CF9AE}" pid="3" name="MSIP_Label_48a19f0c-bea1-442e-a475-ed109d9ec508_SiteId">
    <vt:lpwstr>d5bb6d35-8a82-4329-b49a-5030bd6497ab</vt:lpwstr>
  </property>
  <property fmtid="{D5CDD505-2E9C-101B-9397-08002B2CF9AE}" pid="4" name="MSIP_Label_48a19f0c-bea1-442e-a475-ed109d9ec508_Owner">
    <vt:lpwstr>lucie.jung@cegee.caisse-epargne.fr</vt:lpwstr>
  </property>
  <property fmtid="{D5CDD505-2E9C-101B-9397-08002B2CF9AE}" pid="5" name="MSIP_Label_48a19f0c-bea1-442e-a475-ed109d9ec508_SetDate">
    <vt:lpwstr>2020-06-24T09:46:25.2776735Z</vt:lpwstr>
  </property>
  <property fmtid="{D5CDD505-2E9C-101B-9397-08002B2CF9AE}" pid="6" name="MSIP_Label_48a19f0c-bea1-442e-a475-ed109d9ec508_Name">
    <vt:lpwstr>C2 - Interne BPCE</vt:lpwstr>
  </property>
  <property fmtid="{D5CDD505-2E9C-101B-9397-08002B2CF9AE}" pid="7" name="MSIP_Label_48a19f0c-bea1-442e-a475-ed109d9ec508_Application">
    <vt:lpwstr>Microsoft Azure Information Protection</vt:lpwstr>
  </property>
  <property fmtid="{D5CDD505-2E9C-101B-9397-08002B2CF9AE}" pid="8" name="MSIP_Label_48a19f0c-bea1-442e-a475-ed109d9ec508_Extended_MSFT_Method">
    <vt:lpwstr>Automatic</vt:lpwstr>
  </property>
  <property fmtid="{D5CDD505-2E9C-101B-9397-08002B2CF9AE}" pid="9" name="Sensitivity">
    <vt:lpwstr>C2 - Interne BPCE</vt:lpwstr>
  </property>
  <property fmtid="{D5CDD505-2E9C-101B-9397-08002B2CF9AE}" pid="10" name="ContentTypeId">
    <vt:lpwstr>0x0101008B0DE9E3EEC639499EC5C362D51B0CB3</vt:lpwstr>
  </property>
</Properties>
</file>