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591" r:id="rId2"/>
    <p:sldId id="592" r:id="rId3"/>
    <p:sldId id="594" r:id="rId4"/>
    <p:sldId id="615" r:id="rId5"/>
    <p:sldId id="613" r:id="rId6"/>
    <p:sldId id="616" r:id="rId7"/>
    <p:sldId id="617" r:id="rId8"/>
    <p:sldId id="598" r:id="rId9"/>
    <p:sldId id="599" r:id="rId10"/>
    <p:sldId id="600" r:id="rId11"/>
    <p:sldId id="606" r:id="rId12"/>
    <p:sldId id="605" r:id="rId13"/>
    <p:sldId id="607" r:id="rId14"/>
    <p:sldId id="622" r:id="rId15"/>
    <p:sldId id="604" r:id="rId16"/>
    <p:sldId id="601" r:id="rId17"/>
    <p:sldId id="603" r:id="rId18"/>
    <p:sldId id="620" r:id="rId19"/>
    <p:sldId id="621" r:id="rId2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F68BF860-7AE2-4642-9CAA-00160ED02036}">
          <p14:sldIdLst>
            <p14:sldId id="591"/>
            <p14:sldId id="592"/>
            <p14:sldId id="594"/>
            <p14:sldId id="615"/>
            <p14:sldId id="613"/>
            <p14:sldId id="616"/>
            <p14:sldId id="617"/>
            <p14:sldId id="598"/>
            <p14:sldId id="599"/>
            <p14:sldId id="600"/>
            <p14:sldId id="606"/>
            <p14:sldId id="605"/>
            <p14:sldId id="607"/>
            <p14:sldId id="622"/>
            <p14:sldId id="604"/>
            <p14:sldId id="601"/>
            <p14:sldId id="603"/>
            <p14:sldId id="620"/>
            <p14:sldId id="621"/>
          </p14:sldIdLst>
        </p14:section>
      </p14:sectionLst>
    </p:ext>
    <p:ext uri="{EFAFB233-063F-42B5-8137-9DF3F51BA10A}">
      <p15:sldGuideLst xmlns:p15="http://schemas.microsoft.com/office/powerpoint/2012/main">
        <p15:guide id="1" orient="horz" pos="935" userDrawn="1">
          <p15:clr>
            <a:srgbClr val="A4A3A4"/>
          </p15:clr>
        </p15:guide>
        <p15:guide id="2" pos="3288" userDrawn="1">
          <p15:clr>
            <a:srgbClr val="A4A3A4"/>
          </p15:clr>
        </p15:guide>
        <p15:guide id="3" orient="horz" pos="28" userDrawn="1">
          <p15:clr>
            <a:srgbClr val="A4A3A4"/>
          </p15:clr>
        </p15:guide>
        <p15:guide id="4" pos="4830" userDrawn="1">
          <p15:clr>
            <a:srgbClr val="A4A3A4"/>
          </p15:clr>
        </p15:guide>
        <p15:guide id="5" pos="204" userDrawn="1">
          <p15:clr>
            <a:srgbClr val="A4A3A4"/>
          </p15:clr>
        </p15:guide>
        <p15:guide id="6" pos="5556" userDrawn="1">
          <p15:clr>
            <a:srgbClr val="A4A3A4"/>
          </p15:clr>
        </p15:guide>
        <p15:guide id="7" pos="2744" userDrawn="1">
          <p15:clr>
            <a:srgbClr val="A4A3A4"/>
          </p15:clr>
        </p15:guide>
        <p15:guide id="8" orient="horz" pos="1979" userDrawn="1">
          <p15:clr>
            <a:srgbClr val="A4A3A4"/>
          </p15:clr>
        </p15:guide>
        <p15:guide id="9" pos="657">
          <p15:clr>
            <a:srgbClr val="A4A3A4"/>
          </p15:clr>
        </p15:guide>
        <p15:guide id="10" orient="horz" pos="1661" userDrawn="1">
          <p15:clr>
            <a:srgbClr val="A4A3A4"/>
          </p15:clr>
        </p15:guide>
        <p15:guide id="11" orient="horz" pos="2478">
          <p15:clr>
            <a:srgbClr val="A4A3A4"/>
          </p15:clr>
        </p15:guide>
        <p15:guide id="12" pos="2880">
          <p15:clr>
            <a:srgbClr val="A4A3A4"/>
          </p15:clr>
        </p15:guide>
        <p15:guide id="13" pos="295">
          <p15:clr>
            <a:srgbClr val="A4A3A4"/>
          </p15:clr>
        </p15:guide>
        <p15:guide id="14" pos="521" userDrawn="1">
          <p15:clr>
            <a:srgbClr val="A4A3A4"/>
          </p15:clr>
        </p15:guide>
        <p15:guide id="15" orient="horz" pos="3022" userDrawn="1">
          <p15:clr>
            <a:srgbClr val="A4A3A4"/>
          </p15:clr>
        </p15:guide>
        <p15:guide id="16" pos="930" userDrawn="1">
          <p15:clr>
            <a:srgbClr val="A4A3A4"/>
          </p15:clr>
        </p15:guide>
        <p15:guide id="17" pos="4694" userDrawn="1">
          <p15:clr>
            <a:srgbClr val="A4A3A4"/>
          </p15:clr>
        </p15:guide>
        <p15:guide id="18" orient="horz" userDrawn="1">
          <p15:clr>
            <a:srgbClr val="A4A3A4"/>
          </p15:clr>
        </p15:guide>
        <p15:guide id="19" pos="4150">
          <p15:clr>
            <a:srgbClr val="A4A3A4"/>
          </p15:clr>
        </p15:guide>
        <p15:guide id="20" pos="113">
          <p15:clr>
            <a:srgbClr val="A4A3A4"/>
          </p15:clr>
        </p15:guide>
        <p15:guide id="21" pos="5647">
          <p15:clr>
            <a:srgbClr val="A4A3A4"/>
          </p15:clr>
        </p15:guide>
        <p15:guide id="22" pos="2517">
          <p15:clr>
            <a:srgbClr val="A4A3A4"/>
          </p15:clr>
        </p15:guide>
      </p15:sldGuideLst>
    </p:ext>
    <p:ext uri="{2D200454-40CA-4A62-9FC3-DE9A4176ACB9}">
      <p15:notesGuideLst xmlns:p15="http://schemas.microsoft.com/office/powerpoint/2012/main">
        <p15:guide id="1" orient="horz" pos="2896" userDrawn="1">
          <p15:clr>
            <a:srgbClr val="A4A3A4"/>
          </p15:clr>
        </p15:guide>
        <p15:guide id="2" pos="2160" userDrawn="1">
          <p15:clr>
            <a:srgbClr val="A4A3A4"/>
          </p15:clr>
        </p15:guide>
        <p15:guide id="3" orient="horz" pos="3127" userDrawn="1">
          <p15:clr>
            <a:srgbClr val="A4A3A4"/>
          </p15:clr>
        </p15:guide>
        <p15:guide id="4"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TARI Lucile (EXT)" initials="TL(" lastIdx="15" clrIdx="17">
    <p:extLst/>
  </p:cmAuthor>
  <p:cmAuthor id="19" name="LAROCHE JOUBERT Anne-claire (EXT)" initials="LJA(" lastIdx="9" clrIdx="18">
    <p:extLst/>
  </p:cmAuthor>
  <p:cmAuthor id="20" name="GERBAULET Alain" initials="GA" lastIdx="20" clrIdx="19">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BFC2"/>
    <a:srgbClr val="FFC000"/>
    <a:srgbClr val="AEAEAE"/>
    <a:srgbClr val="A89C86"/>
    <a:srgbClr val="FF7C80"/>
    <a:srgbClr val="E3D5D6"/>
    <a:srgbClr val="D11921"/>
    <a:srgbClr val="F6DDDE"/>
    <a:srgbClr val="F5E7E8"/>
    <a:srgbClr val="F6F5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81860" autoAdjust="0"/>
  </p:normalViewPr>
  <p:slideViewPr>
    <p:cSldViewPr showGuides="1">
      <p:cViewPr varScale="1">
        <p:scale>
          <a:sx n="41" d="100"/>
          <a:sy n="41" d="100"/>
        </p:scale>
        <p:origin x="1402" y="29"/>
      </p:cViewPr>
      <p:guideLst>
        <p:guide orient="horz" pos="935"/>
        <p:guide pos="3288"/>
        <p:guide orient="horz" pos="28"/>
        <p:guide pos="4830"/>
        <p:guide pos="204"/>
        <p:guide pos="5556"/>
        <p:guide pos="2744"/>
        <p:guide orient="horz" pos="1979"/>
        <p:guide pos="657"/>
        <p:guide orient="horz" pos="1661"/>
        <p:guide orient="horz" pos="2478"/>
        <p:guide pos="2880"/>
        <p:guide pos="295"/>
        <p:guide pos="521"/>
        <p:guide orient="horz" pos="3022"/>
        <p:guide pos="930"/>
        <p:guide pos="4694"/>
        <p:guide orient="horz"/>
        <p:guide pos="4150"/>
        <p:guide pos="113"/>
        <p:guide pos="5647"/>
        <p:guide pos="2517"/>
      </p:guideLst>
    </p:cSldViewPr>
  </p:slideViewPr>
  <p:outlineViewPr>
    <p:cViewPr>
      <p:scale>
        <a:sx n="33" d="100"/>
        <a:sy n="33" d="100"/>
      </p:scale>
      <p:origin x="0" y="2292"/>
    </p:cViewPr>
  </p:outlineViewPr>
  <p:notesTextViewPr>
    <p:cViewPr>
      <p:scale>
        <a:sx n="150" d="100"/>
        <a:sy n="150" d="100"/>
      </p:scale>
      <p:origin x="0" y="0"/>
    </p:cViewPr>
  </p:notesTextViewPr>
  <p:sorterViewPr>
    <p:cViewPr>
      <p:scale>
        <a:sx n="100" d="100"/>
        <a:sy n="100" d="100"/>
      </p:scale>
      <p:origin x="0" y="8496"/>
    </p:cViewPr>
  </p:sorterViewPr>
  <p:notesViewPr>
    <p:cSldViewPr showGuides="1">
      <p:cViewPr varScale="1">
        <p:scale>
          <a:sx n="44" d="100"/>
          <a:sy n="44" d="100"/>
        </p:scale>
        <p:origin x="-2816" y="-72"/>
      </p:cViewPr>
      <p:guideLst>
        <p:guide orient="horz" pos="2896"/>
        <p:guide pos="2160"/>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15/01/2021</a:t>
            </a:fld>
            <a:endParaRPr lang="fr-FR"/>
          </a:p>
        </p:txBody>
      </p:sp>
      <p:sp>
        <p:nvSpPr>
          <p:cNvPr id="4" name="Espace réservé du pied de page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15/01/2021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a:t>
            </a:fld>
            <a:endParaRPr lang="fr-FR"/>
          </a:p>
        </p:txBody>
      </p:sp>
    </p:spTree>
    <p:extLst>
      <p:ext uri="{BB962C8B-B14F-4D97-AF65-F5344CB8AC3E}">
        <p14:creationId xmlns:p14="http://schemas.microsoft.com/office/powerpoint/2010/main" val="3199306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a:t>
            </a:fld>
            <a:endParaRPr lang="fr-FR"/>
          </a:p>
        </p:txBody>
      </p:sp>
    </p:spTree>
    <p:extLst>
      <p:ext uri="{BB962C8B-B14F-4D97-AF65-F5344CB8AC3E}">
        <p14:creationId xmlns:p14="http://schemas.microsoft.com/office/powerpoint/2010/main" val="396123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a:t>
            </a:fld>
            <a:endParaRPr lang="fr-FR"/>
          </a:p>
        </p:txBody>
      </p:sp>
    </p:spTree>
    <p:extLst>
      <p:ext uri="{BB962C8B-B14F-4D97-AF65-F5344CB8AC3E}">
        <p14:creationId xmlns:p14="http://schemas.microsoft.com/office/powerpoint/2010/main" val="3289045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a:t>
            </a:fld>
            <a:endParaRPr lang="fr-FR"/>
          </a:p>
        </p:txBody>
      </p:sp>
    </p:spTree>
    <p:extLst>
      <p:ext uri="{BB962C8B-B14F-4D97-AF65-F5344CB8AC3E}">
        <p14:creationId xmlns:p14="http://schemas.microsoft.com/office/powerpoint/2010/main" val="3869600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sz="1200"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5</a:t>
            </a:fld>
            <a:endParaRPr lang="fr-FR"/>
          </a:p>
        </p:txBody>
      </p:sp>
    </p:spTree>
    <p:extLst>
      <p:ext uri="{BB962C8B-B14F-4D97-AF65-F5344CB8AC3E}">
        <p14:creationId xmlns:p14="http://schemas.microsoft.com/office/powerpoint/2010/main" val="426844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6</a:t>
            </a:fld>
            <a:endParaRPr lang="fr-FR"/>
          </a:p>
        </p:txBody>
      </p:sp>
    </p:spTree>
    <p:extLst>
      <p:ext uri="{BB962C8B-B14F-4D97-AF65-F5344CB8AC3E}">
        <p14:creationId xmlns:p14="http://schemas.microsoft.com/office/powerpoint/2010/main" val="419070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7</a:t>
            </a:fld>
            <a:endParaRPr lang="fr-FR"/>
          </a:p>
        </p:txBody>
      </p:sp>
    </p:spTree>
    <p:extLst>
      <p:ext uri="{BB962C8B-B14F-4D97-AF65-F5344CB8AC3E}">
        <p14:creationId xmlns:p14="http://schemas.microsoft.com/office/powerpoint/2010/main" val="1087129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8</a:t>
            </a:fld>
            <a:endParaRPr lang="fr-FR"/>
          </a:p>
        </p:txBody>
      </p:sp>
    </p:spTree>
    <p:extLst>
      <p:ext uri="{BB962C8B-B14F-4D97-AF65-F5344CB8AC3E}">
        <p14:creationId xmlns:p14="http://schemas.microsoft.com/office/powerpoint/2010/main" val="821088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9</a:t>
            </a:fld>
            <a:endParaRPr lang="fr-FR"/>
          </a:p>
        </p:txBody>
      </p:sp>
    </p:spTree>
    <p:extLst>
      <p:ext uri="{BB962C8B-B14F-4D97-AF65-F5344CB8AC3E}">
        <p14:creationId xmlns:p14="http://schemas.microsoft.com/office/powerpoint/2010/main" val="3967868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a:p>
        </p:txBody>
      </p:sp>
    </p:spTree>
    <p:extLst>
      <p:ext uri="{BB962C8B-B14F-4D97-AF65-F5344CB8AC3E}">
        <p14:creationId xmlns:p14="http://schemas.microsoft.com/office/powerpoint/2010/main" val="387767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11</a:t>
            </a:fld>
            <a:endParaRPr lang="fr-FR"/>
          </a:p>
        </p:txBody>
      </p:sp>
    </p:spTree>
    <p:extLst>
      <p:ext uri="{BB962C8B-B14F-4D97-AF65-F5344CB8AC3E}">
        <p14:creationId xmlns:p14="http://schemas.microsoft.com/office/powerpoint/2010/main" val="348321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dirty="0" smtClean="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12</a:t>
            </a:fld>
            <a:endParaRPr lang="fr-FR"/>
          </a:p>
        </p:txBody>
      </p:sp>
    </p:spTree>
    <p:extLst>
      <p:ext uri="{BB962C8B-B14F-4D97-AF65-F5344CB8AC3E}">
        <p14:creationId xmlns:p14="http://schemas.microsoft.com/office/powerpoint/2010/main" val="260173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13</a:t>
            </a:fld>
            <a:endParaRPr lang="fr-FR"/>
          </a:p>
        </p:txBody>
      </p:sp>
    </p:spTree>
    <p:extLst>
      <p:ext uri="{BB962C8B-B14F-4D97-AF65-F5344CB8AC3E}">
        <p14:creationId xmlns:p14="http://schemas.microsoft.com/office/powerpoint/2010/main" val="2449440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14</a:t>
            </a:fld>
            <a:endParaRPr lang="fr-FR"/>
          </a:p>
        </p:txBody>
      </p:sp>
    </p:spTree>
    <p:extLst>
      <p:ext uri="{BB962C8B-B14F-4D97-AF65-F5344CB8AC3E}">
        <p14:creationId xmlns:p14="http://schemas.microsoft.com/office/powerpoint/2010/main" val="3448844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15</a:t>
            </a:fld>
            <a:endParaRPr lang="fr-FR"/>
          </a:p>
        </p:txBody>
      </p:sp>
    </p:spTree>
    <p:extLst>
      <p:ext uri="{BB962C8B-B14F-4D97-AF65-F5344CB8AC3E}">
        <p14:creationId xmlns:p14="http://schemas.microsoft.com/office/powerpoint/2010/main" val="2245625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16</a:t>
            </a:fld>
            <a:endParaRPr lang="fr-FR"/>
          </a:p>
        </p:txBody>
      </p:sp>
    </p:spTree>
    <p:extLst>
      <p:ext uri="{BB962C8B-B14F-4D97-AF65-F5344CB8AC3E}">
        <p14:creationId xmlns:p14="http://schemas.microsoft.com/office/powerpoint/2010/main" val="1483388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17</a:t>
            </a:fld>
            <a:endParaRPr lang="fr-FR"/>
          </a:p>
        </p:txBody>
      </p:sp>
    </p:spTree>
    <p:extLst>
      <p:ext uri="{BB962C8B-B14F-4D97-AF65-F5344CB8AC3E}">
        <p14:creationId xmlns:p14="http://schemas.microsoft.com/office/powerpoint/2010/main" val="3827131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18</a:t>
            </a:fld>
            <a:endParaRPr lang="fr-FR"/>
          </a:p>
        </p:txBody>
      </p:sp>
    </p:spTree>
    <p:extLst>
      <p:ext uri="{BB962C8B-B14F-4D97-AF65-F5344CB8AC3E}">
        <p14:creationId xmlns:p14="http://schemas.microsoft.com/office/powerpoint/2010/main" val="1635205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19</a:t>
            </a:fld>
            <a:endParaRPr lang="fr-FR"/>
          </a:p>
        </p:txBody>
      </p:sp>
    </p:spTree>
    <p:extLst>
      <p:ext uri="{BB962C8B-B14F-4D97-AF65-F5344CB8AC3E}">
        <p14:creationId xmlns:p14="http://schemas.microsoft.com/office/powerpoint/2010/main" val="2796939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641205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63CD670-DD06-43B2-96A9-B33B2BE17EA3}"/>
              </a:ext>
            </a:extLst>
          </p:cNvPr>
          <p:cNvSpPr/>
          <p:nvPr userDrawn="1"/>
        </p:nvSpPr>
        <p:spPr>
          <a:xfrm>
            <a:off x="7864127" y="1144522"/>
            <a:ext cx="1279873" cy="50207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657922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A7B46D8-BB39-485B-A135-CE2D7AFC9262}"/>
              </a:ext>
            </a:extLst>
          </p:cNvPr>
          <p:cNvSpPr/>
          <p:nvPr userDrawn="1"/>
        </p:nvSpPr>
        <p:spPr>
          <a:xfrm>
            <a:off x="7864127" y="1144522"/>
            <a:ext cx="1279873" cy="50207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Rectangle 15">
            <a:extLst>
              <a:ext uri="{FF2B5EF4-FFF2-40B4-BE49-F238E27FC236}">
                <a16:creationId xmlns:a16="http://schemas.microsoft.com/office/drawing/2014/main" id="{33B5C1BE-7D40-45DC-8463-311E09A21FD2}"/>
              </a:ext>
            </a:extLst>
          </p:cNvPr>
          <p:cNvSpPr/>
          <p:nvPr userDrawn="1"/>
        </p:nvSpPr>
        <p:spPr>
          <a:xfrm>
            <a:off x="7864127" y="1296922"/>
            <a:ext cx="1279873" cy="472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589425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314700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2"/>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rcRect t="11" b="11"/>
          <a:stretch>
            <a:fillRect/>
          </a:stretch>
        </p:blipFill>
        <p:spPr>
          <a:xfrm>
            <a:off x="7096481" y="6237312"/>
            <a:ext cx="1796000" cy="432000"/>
          </a:xfrm>
          <a:prstGeom prst="rect">
            <a:avLst/>
          </a:prstGeom>
        </p:spPr>
      </p:pic>
      <p:sp>
        <p:nvSpPr>
          <p:cNvPr id="17" name="Sous-titre 2"/>
          <p:cNvSpPr>
            <a:spLocks noGrp="1"/>
          </p:cNvSpPr>
          <p:nvPr>
            <p:ph type="subTitle" idx="1" hasCustomPrompt="1"/>
          </p:nvPr>
        </p:nvSpPr>
        <p:spPr>
          <a:xfrm>
            <a:off x="107505" y="2950318"/>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a:t>tROISIEME</a:t>
            </a:r>
            <a:r>
              <a:rPr lang="fr-FR" dirty="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a:t>Titre </a:t>
            </a:r>
            <a:r>
              <a:rPr lang="fr-FR" dirty="0" err="1"/>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a:t>DIRECTION XXX</a:t>
            </a:r>
            <a:r>
              <a:rPr lang="fr-FR" sz="1000" dirty="0">
                <a:solidFill>
                  <a:schemeClr val="tx1"/>
                </a:solidFill>
              </a:rPr>
              <a:t> -</a:t>
            </a:r>
            <a:r>
              <a:rPr lang="fr-FR" sz="1000" dirty="0"/>
              <a:t> </a:t>
            </a:r>
            <a:r>
              <a:rPr lang="fr-FR" sz="1000" baseline="0" dirty="0">
                <a:solidFill>
                  <a:schemeClr val="tx1"/>
                </a:solidFill>
                <a:latin typeface="+mn-lt"/>
                <a:cs typeface="Arial"/>
              </a:rPr>
              <a:t>CAISSE D’</a:t>
            </a:r>
            <a:r>
              <a:rPr lang="fr-FR" sz="1000" dirty="0">
                <a:cs typeface="Arial"/>
              </a:rPr>
              <a:t>E</a:t>
            </a:r>
            <a:r>
              <a:rPr lang="fr-FR" sz="1000" baseline="0" dirty="0">
                <a:solidFill>
                  <a:schemeClr val="tx1"/>
                </a:solidFill>
                <a:latin typeface="+mn-lt"/>
                <a:cs typeface="Arial"/>
              </a:rPr>
              <a:t>PARGNE XXX</a:t>
            </a:r>
            <a:endParaRPr lang="fr-FR" sz="1000" dirty="0">
              <a:solidFill>
                <a:schemeClr val="tx1"/>
              </a:solidFill>
              <a:latin typeface="+mn-lt"/>
            </a:endParaRPr>
          </a:p>
        </p:txBody>
      </p:sp>
    </p:spTree>
    <p:extLst>
      <p:ext uri="{BB962C8B-B14F-4D97-AF65-F5344CB8AC3E}">
        <p14:creationId xmlns:p14="http://schemas.microsoft.com/office/powerpoint/2010/main" val="843297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ZoneTexte 1"/>
          <p:cNvSpPr txBox="1">
            <a:spLocks noChangeArrowheads="1"/>
          </p:cNvSpPr>
          <p:nvPr userDrawn="1"/>
        </p:nvSpPr>
        <p:spPr bwMode="auto">
          <a:xfrm>
            <a:off x="3390900" y="6323965"/>
            <a:ext cx="236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FR" altLang="fr-FR" sz="1200" i="1" dirty="0">
                <a:solidFill>
                  <a:schemeClr val="tx1">
                    <a:lumMod val="50000"/>
                    <a:lumOff val="50000"/>
                  </a:schemeClr>
                </a:solidFill>
                <a:latin typeface="Arial Narrow" pitchFamily="34" charset="0"/>
              </a:rPr>
              <a:t>Document interne – Ne pas diffuser</a:t>
            </a: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55" r:id="rId1"/>
    <p:sldLayoutId id="2147483671" r:id="rId2"/>
    <p:sldLayoutId id="2147483672" r:id="rId3"/>
    <p:sldLayoutId id="2147483654" r:id="rId4"/>
    <p:sldLayoutId id="2147483680" r:id="rId5"/>
  </p:sldLayoutIdLst>
  <p:timing>
    <p:tnLst>
      <p:par>
        <p:cTn id="1" dur="indefinite" restart="never" nodeType="tmRoot"/>
      </p:par>
    </p:tnLst>
  </p:timing>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4.xml"/><Relationship Id="rId7" Type="http://schemas.openxmlformats.org/officeDocument/2006/relationships/image" Target="../media/image23.w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5.wmf"/><Relationship Id="rId5" Type="http://schemas.openxmlformats.org/officeDocument/2006/relationships/image" Target="../media/image2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4.wmf"/></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riangle rectangle 13"/>
          <p:cNvSpPr>
            <a:spLocks noChangeAspect="1"/>
          </p:cNvSpPr>
          <p:nvPr userDrawn="1"/>
        </p:nvSpPr>
        <p:spPr>
          <a:xfrm rot="13620000">
            <a:off x="-2333646" y="852473"/>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68" name="Triangle rectangle 13"/>
          <p:cNvSpPr>
            <a:spLocks noChangeAspect="1"/>
          </p:cNvSpPr>
          <p:nvPr userDrawn="1"/>
        </p:nvSpPr>
        <p:spPr>
          <a:xfrm rot="13620000">
            <a:off x="3496267" y="-278944"/>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2" name="Imag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8" name="Espace réservé pour une image  8"/>
          <p:cNvPicPr>
            <a:picLocks noChangeAspect="1"/>
          </p:cNvPicPr>
          <p:nvPr/>
        </p:nvPicPr>
        <p:blipFill>
          <a:blip r:embed="rId5" cstate="print">
            <a:extLst>
              <a:ext uri="{28A0092B-C50C-407E-A947-70E740481C1C}">
                <a14:useLocalDpi xmlns:a14="http://schemas.microsoft.com/office/drawing/2010/main" val="0"/>
              </a:ext>
            </a:extLst>
          </a:blip>
          <a:srcRect t="11" b="11"/>
          <a:stretch>
            <a:fillRect/>
          </a:stretch>
        </p:blipFill>
        <p:spPr>
          <a:xfrm>
            <a:off x="7096481" y="6237312"/>
            <a:ext cx="1796000" cy="432000"/>
          </a:xfrm>
          <a:prstGeom prst="rect">
            <a:avLst/>
          </a:prstGeom>
        </p:spPr>
      </p:pic>
      <p:sp>
        <p:nvSpPr>
          <p:cNvPr id="19" name="Espace réservé du pied de page 1">
            <a:extLst>
              <a:ext uri="{FF2B5EF4-FFF2-40B4-BE49-F238E27FC236}">
                <a16:creationId xmlns:a16="http://schemas.microsoft.com/office/drawing/2014/main" id="{8B96C649-8557-40A9-94A9-3EA2AD0FC081}"/>
              </a:ext>
            </a:extLst>
          </p:cNvPr>
          <p:cNvSpPr txBox="1">
            <a:spLocks/>
          </p:cNvSpPr>
          <p:nvPr/>
        </p:nvSpPr>
        <p:spPr>
          <a:xfrm>
            <a:off x="2106000" y="6309320"/>
            <a:ext cx="4932000" cy="365125"/>
          </a:xfrm>
          <a:prstGeom prst="rect">
            <a:avLst/>
          </a:prstGeom>
          <a:solidFill>
            <a:schemeClr val="bg1"/>
          </a:solidFill>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i="1" dirty="0">
                <a:solidFill>
                  <a:srgbClr val="C31632"/>
                </a:solidFill>
              </a:rPr>
              <a:t>Document à usage strictement interne - Ne pas diffuser</a:t>
            </a:r>
          </a:p>
        </p:txBody>
      </p:sp>
      <p:sp>
        <p:nvSpPr>
          <p:cNvPr id="34" name="ZoneTexte 33"/>
          <p:cNvSpPr txBox="1"/>
          <p:nvPr/>
        </p:nvSpPr>
        <p:spPr>
          <a:xfrm>
            <a:off x="396191" y="5018309"/>
            <a:ext cx="2896782" cy="338554"/>
          </a:xfrm>
          <a:prstGeom prst="rect">
            <a:avLst/>
          </a:prstGeom>
          <a:noFill/>
        </p:spPr>
        <p:txBody>
          <a:bodyPr wrap="square" rtlCol="0">
            <a:spAutoFit/>
          </a:bodyPr>
          <a:lstStyle/>
          <a:p>
            <a:pPr>
              <a:spcAft>
                <a:spcPts val="300"/>
              </a:spcAft>
              <a:defRPr/>
            </a:pPr>
            <a:r>
              <a:rPr lang="fr-FR" sz="1600" cap="all" dirty="0" smtClean="0">
                <a:solidFill>
                  <a:schemeClr val="tx1">
                    <a:lumMod val="75000"/>
                    <a:lumOff val="25000"/>
                  </a:schemeClr>
                </a:solidFill>
              </a:rPr>
              <a:t>novembre 2019</a:t>
            </a:r>
            <a:endParaRPr lang="fr-FR" sz="1600" cap="all" dirty="0">
              <a:solidFill>
                <a:schemeClr val="tx1">
                  <a:lumMod val="75000"/>
                  <a:lumOff val="25000"/>
                </a:schemeClr>
              </a:solidFill>
            </a:endParaRPr>
          </a:p>
        </p:txBody>
      </p:sp>
      <p:cxnSp>
        <p:nvCxnSpPr>
          <p:cNvPr id="35" name="Connecteur droit 34"/>
          <p:cNvCxnSpPr/>
          <p:nvPr/>
        </p:nvCxnSpPr>
        <p:spPr>
          <a:xfrm>
            <a:off x="396191" y="2961876"/>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396191" y="4365104"/>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7" name="Groupe 36"/>
          <p:cNvGrpSpPr/>
          <p:nvPr/>
        </p:nvGrpSpPr>
        <p:grpSpPr>
          <a:xfrm>
            <a:off x="391602" y="2700266"/>
            <a:ext cx="5438598" cy="2230211"/>
            <a:chOff x="-724728" y="3047673"/>
            <a:chExt cx="6716510" cy="2230211"/>
          </a:xfrm>
        </p:grpSpPr>
        <p:sp>
          <p:nvSpPr>
            <p:cNvPr id="38" name="Sous-titre 2"/>
            <p:cNvSpPr txBox="1">
              <a:spLocks/>
            </p:cNvSpPr>
            <p:nvPr/>
          </p:nvSpPr>
          <p:spPr>
            <a:xfrm>
              <a:off x="-719062" y="3327530"/>
              <a:ext cx="6710844" cy="1560936"/>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algn="l"/>
              <a:r>
                <a:rPr lang="fr-FR" sz="4800" dirty="0" smtClean="0"/>
                <a:t>Le RPA</a:t>
              </a:r>
            </a:p>
            <a:p>
              <a:pPr algn="l"/>
              <a:r>
                <a:rPr lang="fr-FR" sz="2000" dirty="0" smtClean="0"/>
                <a:t>Rapport périodique d’adéquation</a:t>
              </a:r>
              <a:endParaRPr lang="fr-FR" sz="2000" dirty="0"/>
            </a:p>
            <a:p>
              <a:pPr algn="l"/>
              <a:endParaRPr lang="fr-FR" sz="2000" dirty="0"/>
            </a:p>
          </p:txBody>
        </p:sp>
        <p:sp>
          <p:nvSpPr>
            <p:cNvPr id="39" name="Espace réservé du texte 4"/>
            <p:cNvSpPr txBox="1">
              <a:spLocks/>
            </p:cNvSpPr>
            <p:nvPr/>
          </p:nvSpPr>
          <p:spPr>
            <a:xfrm>
              <a:off x="-724728" y="4939330"/>
              <a:ext cx="4718030" cy="338554"/>
            </a:xfrm>
            <a:prstGeom prst="rect">
              <a:avLst/>
            </a:prstGeom>
          </p:spPr>
          <p:txBody>
            <a:bodyPr vert="horz" wrap="square" lIns="91440" tIns="45720" rIns="91440" bIns="45720" rtlCol="0" anchor="ctr">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lvl="2"/>
              <a:r>
                <a:rPr lang="fr-FR" dirty="0" smtClean="0"/>
                <a:t>GUIDE DU CONSEILLER</a:t>
              </a:r>
              <a:endParaRPr lang="fr-FR" dirty="0"/>
            </a:p>
          </p:txBody>
        </p:sp>
        <p:sp>
          <p:nvSpPr>
            <p:cNvPr id="40" name="Titre 12"/>
            <p:cNvSpPr txBox="1">
              <a:spLocks/>
            </p:cNvSpPr>
            <p:nvPr/>
          </p:nvSpPr>
          <p:spPr>
            <a:xfrm>
              <a:off x="-719060" y="3047673"/>
              <a:ext cx="4778357" cy="523220"/>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endParaRPr lang="fr-FR" sz="2800" dirty="0">
                <a:solidFill>
                  <a:srgbClr val="C31632"/>
                </a:solidFill>
              </a:endParaRPr>
            </a:p>
          </p:txBody>
        </p:sp>
      </p:grpSp>
    </p:spTree>
    <p:extLst>
      <p:ext uri="{BB962C8B-B14F-4D97-AF65-F5344CB8AC3E}">
        <p14:creationId xmlns:p14="http://schemas.microsoft.com/office/powerpoint/2010/main" val="2501285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3"/>
          </p:nvPr>
        </p:nvSpPr>
        <p:spPr>
          <a:xfrm>
            <a:off x="1835696" y="188640"/>
            <a:ext cx="6768752" cy="5832648"/>
          </a:xfrm>
        </p:spPr>
        <p:txBody>
          <a:bodyPr>
            <a:noAutofit/>
          </a:bodyPr>
          <a:lstStyle/>
          <a:p>
            <a:pPr marL="342900" indent="-342900">
              <a:buFont typeface="+mj-lt"/>
              <a:buAutoNum type="arabicPeriod"/>
            </a:pPr>
            <a:r>
              <a:rPr lang="fr-FR" sz="1600" b="0" dirty="0" smtClean="0"/>
              <a:t>Le RPA : un nouveau relevé à partir de décembre 2019</a:t>
            </a:r>
          </a:p>
          <a:p>
            <a:pPr marL="342900" indent="-342900">
              <a:buFont typeface="+mj-lt"/>
              <a:buAutoNum type="arabicPeriod"/>
            </a:pPr>
            <a:endParaRPr lang="fr-FR" sz="1600" b="0" dirty="0"/>
          </a:p>
          <a:p>
            <a:pPr marL="342900" indent="-342900">
              <a:buFont typeface="+mj-lt"/>
              <a:buAutoNum type="arabicPeriod"/>
            </a:pPr>
            <a:r>
              <a:rPr lang="fr-FR" sz="1600" b="0" dirty="0" smtClean="0"/>
              <a:t>Comment s’établit l’adéquation ? </a:t>
            </a:r>
          </a:p>
          <a:p>
            <a:pPr marL="558900" lvl="1" indent="-342900">
              <a:buFont typeface="+mj-lt"/>
              <a:buAutoNum type="arabicPeriod"/>
            </a:pPr>
            <a:r>
              <a:rPr lang="fr-FR" sz="1200" dirty="0" smtClean="0"/>
              <a:t>Principe général</a:t>
            </a:r>
          </a:p>
          <a:p>
            <a:pPr marL="558900" lvl="1" indent="-342900">
              <a:buFont typeface="+mj-lt"/>
              <a:buAutoNum type="arabicPeriod"/>
            </a:pPr>
            <a:r>
              <a:rPr lang="fr-FR" sz="1200" b="0" dirty="0" smtClean="0"/>
              <a:t>Pour le profil de connaissances financières…</a:t>
            </a:r>
          </a:p>
          <a:p>
            <a:pPr marL="558900" lvl="1" indent="-342900">
              <a:buFont typeface="+mj-lt"/>
              <a:buAutoNum type="arabicPeriod"/>
            </a:pPr>
            <a:r>
              <a:rPr lang="fr-FR" sz="1200" dirty="0" smtClean="0"/>
              <a:t>Pour le profil de risque…</a:t>
            </a:r>
            <a:endParaRPr lang="fr-FR" sz="1200" b="0" dirty="0" smtClean="0"/>
          </a:p>
          <a:p>
            <a:pPr marL="342900" indent="-342900">
              <a:buFont typeface="+mj-lt"/>
              <a:buAutoNum type="arabicPeriod"/>
            </a:pPr>
            <a:endParaRPr lang="fr-FR" sz="1600" b="0" dirty="0" smtClean="0"/>
          </a:p>
          <a:p>
            <a:pPr marL="342900" indent="-342900">
              <a:buFont typeface="+mj-lt"/>
              <a:buAutoNum type="arabicPeriod"/>
            </a:pPr>
            <a:r>
              <a:rPr lang="fr-FR" sz="1600" b="0" dirty="0" smtClean="0"/>
              <a:t>Comment se présente le relevé ?</a:t>
            </a:r>
          </a:p>
          <a:p>
            <a:pPr marL="342900" indent="-342900">
              <a:buFont typeface="+mj-lt"/>
              <a:buAutoNum type="arabicPeriod"/>
            </a:pPr>
            <a:endParaRPr lang="fr-FR" sz="1600" b="0" dirty="0" smtClean="0"/>
          </a:p>
          <a:p>
            <a:pPr marL="342900" indent="-342900">
              <a:buFont typeface="+mj-lt"/>
              <a:buAutoNum type="arabicPeriod"/>
            </a:pPr>
            <a:r>
              <a:rPr lang="fr-FR" sz="1600" b="0" dirty="0"/>
              <a:t>Que faire en cas d’inadéquation </a:t>
            </a:r>
            <a:r>
              <a:rPr lang="fr-FR" sz="1600" b="0" dirty="0" smtClean="0"/>
              <a:t>?</a:t>
            </a:r>
          </a:p>
          <a:p>
            <a:pPr marL="558900" lvl="1" indent="-342900">
              <a:buFont typeface="+mj-lt"/>
              <a:buAutoNum type="arabicPeriod"/>
            </a:pPr>
            <a:r>
              <a:rPr lang="fr-FR" sz="1200" dirty="0" smtClean="0"/>
              <a:t>Déterminer les causes de l’inadéquation</a:t>
            </a:r>
          </a:p>
          <a:p>
            <a:pPr marL="558900" lvl="1" indent="-342900">
              <a:buFont typeface="+mj-lt"/>
              <a:buAutoNum type="arabicPeriod"/>
            </a:pPr>
            <a:r>
              <a:rPr lang="fr-FR" sz="1200" b="0" dirty="0" smtClean="0"/>
              <a:t>Échanger avec le client sur sa perception de la situation </a:t>
            </a:r>
          </a:p>
          <a:p>
            <a:pPr marL="558900" lvl="1" indent="-342900">
              <a:buFont typeface="+mj-lt"/>
              <a:buAutoNum type="arabicPeriod"/>
            </a:pPr>
            <a:r>
              <a:rPr lang="fr-FR" sz="1200" dirty="0" smtClean="0"/>
              <a:t>Proposer un plan d’actions</a:t>
            </a:r>
          </a:p>
          <a:p>
            <a:pPr marL="558900" lvl="1" indent="-342900">
              <a:buFont typeface="+mj-lt"/>
              <a:buAutoNum type="arabicPeriod"/>
            </a:pPr>
            <a:endParaRPr lang="fr-FR" sz="1200" dirty="0" smtClean="0"/>
          </a:p>
          <a:p>
            <a:pPr marL="342900" indent="-342900">
              <a:buFont typeface="+mj-lt"/>
              <a:buAutoNum type="arabicPeriod"/>
            </a:pPr>
            <a:r>
              <a:rPr lang="fr-FR" sz="1600" b="0" dirty="0" smtClean="0"/>
              <a:t>CAS D’usage</a:t>
            </a:r>
          </a:p>
          <a:p>
            <a:pPr marL="558900" lvl="1" indent="-342900">
              <a:buFont typeface="+mj-lt"/>
              <a:buAutoNum type="arabicPeriod"/>
            </a:pPr>
            <a:endParaRPr lang="fr-FR" sz="1600" b="0" dirty="0"/>
          </a:p>
          <a:p>
            <a:pPr marL="342900" indent="-342900">
              <a:buFont typeface="+mj-lt"/>
              <a:buAutoNum type="arabicPeriod"/>
            </a:pPr>
            <a:r>
              <a:rPr lang="fr-FR" sz="1600" b="0" dirty="0"/>
              <a:t>Où consulter les RPA </a:t>
            </a:r>
            <a:r>
              <a:rPr lang="fr-FR" sz="1600" b="0" dirty="0" smtClean="0"/>
              <a:t>?</a:t>
            </a:r>
          </a:p>
          <a:p>
            <a:pPr marL="558900" lvl="1" indent="-342900">
              <a:buFont typeface="+mj-lt"/>
              <a:buAutoNum type="arabicPeriod"/>
            </a:pPr>
            <a:r>
              <a:rPr lang="fr-FR" sz="1200" dirty="0" smtClean="0"/>
              <a:t>Pour </a:t>
            </a:r>
            <a:r>
              <a:rPr lang="fr-FR" sz="1200" dirty="0"/>
              <a:t>le client</a:t>
            </a:r>
          </a:p>
          <a:p>
            <a:pPr marL="558900" lvl="1" indent="-342900">
              <a:buFont typeface="+mj-lt"/>
              <a:buAutoNum type="arabicPeriod"/>
            </a:pPr>
            <a:r>
              <a:rPr lang="fr-FR" sz="1200" dirty="0"/>
              <a:t>Pour le conseiller</a:t>
            </a:r>
          </a:p>
          <a:p>
            <a:pPr marL="342900" indent="-342900">
              <a:buFont typeface="+mj-lt"/>
              <a:buAutoNum type="arabicPeriod"/>
            </a:pPr>
            <a:endParaRPr lang="fr-FR" sz="1600" b="0" dirty="0"/>
          </a:p>
          <a:p>
            <a:pPr marL="342900" indent="-342900">
              <a:buFont typeface="+mj-lt"/>
              <a:buAutoNum type="arabicPeriod"/>
            </a:pPr>
            <a:r>
              <a:rPr lang="fr-FR" sz="1600" b="0" dirty="0"/>
              <a:t>Comment le conseiller est-il prévenu d’une </a:t>
            </a:r>
            <a:r>
              <a:rPr lang="fr-FR" sz="1600" b="0" dirty="0" smtClean="0"/>
              <a:t>inadéquation ?</a:t>
            </a:r>
          </a:p>
          <a:p>
            <a:pPr marL="342900" indent="-342900">
              <a:buFont typeface="+mj-lt"/>
              <a:buAutoNum type="arabicPeriod"/>
            </a:pPr>
            <a:endParaRPr lang="fr-FR" sz="1600" b="0" dirty="0"/>
          </a:p>
          <a:p>
            <a:pPr marL="342900" indent="-342900">
              <a:buFont typeface="+mj-lt"/>
              <a:buAutoNum type="arabicPeriod"/>
            </a:pPr>
            <a:r>
              <a:rPr lang="fr-FR" sz="1600" b="0" dirty="0" smtClean="0"/>
              <a:t>Calendrier </a:t>
            </a:r>
            <a:r>
              <a:rPr lang="fr-FR" sz="1600" b="0" dirty="0"/>
              <a:t>des éditions et des alertes </a:t>
            </a:r>
            <a:r>
              <a:rPr lang="fr-FR" sz="1600" b="0" dirty="0" smtClean="0"/>
              <a:t>RPA</a:t>
            </a:r>
          </a:p>
          <a:p>
            <a:pPr marL="342900" indent="-342900">
              <a:buFont typeface="+mj-lt"/>
              <a:buAutoNum type="arabicPeriod"/>
            </a:pPr>
            <a:endParaRPr lang="fr-FR" sz="1600" b="0" dirty="0"/>
          </a:p>
          <a:p>
            <a:pPr marL="342900" indent="-342900">
              <a:buFont typeface="+mj-lt"/>
              <a:buAutoNum type="arabicPeriod"/>
            </a:pPr>
            <a:endParaRPr lang="fr-FR" sz="1600" b="0" dirty="0"/>
          </a:p>
          <a:p>
            <a:pPr marL="342900" indent="-342900">
              <a:buFont typeface="+mj-lt"/>
              <a:buAutoNum type="arabicPeriod"/>
            </a:pPr>
            <a:endParaRPr lang="fr-FR" sz="1600" b="0" dirty="0" smtClean="0"/>
          </a:p>
        </p:txBody>
      </p:sp>
      <p:sp>
        <p:nvSpPr>
          <p:cNvPr id="2" name="ZoneTexte 1"/>
          <p:cNvSpPr txBox="1"/>
          <p:nvPr/>
        </p:nvSpPr>
        <p:spPr>
          <a:xfrm rot="16200000">
            <a:off x="-1130916" y="1038913"/>
            <a:ext cx="3060453" cy="1015663"/>
          </a:xfrm>
          <a:prstGeom prst="rect">
            <a:avLst/>
          </a:prstGeom>
          <a:noFill/>
        </p:spPr>
        <p:txBody>
          <a:bodyPr wrap="none" rtlCol="0">
            <a:spAutoFit/>
          </a:bodyPr>
          <a:lstStyle/>
          <a:p>
            <a:r>
              <a:rPr lang="fr-FR" sz="6000" dirty="0" smtClean="0">
                <a:solidFill>
                  <a:schemeClr val="bg2">
                    <a:lumMod val="40000"/>
                    <a:lumOff val="60000"/>
                  </a:schemeClr>
                </a:solidFill>
              </a:rPr>
              <a:t>Sommaire</a:t>
            </a:r>
          </a:p>
        </p:txBody>
      </p:sp>
    </p:spTree>
    <p:extLst>
      <p:ext uri="{BB962C8B-B14F-4D97-AF65-F5344CB8AC3E}">
        <p14:creationId xmlns:p14="http://schemas.microsoft.com/office/powerpoint/2010/main" val="1690957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fontScale="90000"/>
          </a:bodyPr>
          <a:lstStyle/>
          <a:p>
            <a:r>
              <a:rPr lang="fr-FR" sz="2200" dirty="0" smtClean="0"/>
              <a:t>1. le rapport périodique d’adéquation (RPA)</a:t>
            </a:r>
            <a:br>
              <a:rPr lang="fr-FR" sz="2200" dirty="0" smtClean="0"/>
            </a:br>
            <a:r>
              <a:rPr lang="fr-FR" sz="1800" dirty="0" smtClean="0"/>
              <a:t>un </a:t>
            </a:r>
            <a:r>
              <a:rPr lang="fr-FR" sz="1800" dirty="0"/>
              <a:t>nouveau relevé </a:t>
            </a:r>
            <a:r>
              <a:rPr lang="fr-FR" sz="1800" dirty="0" smtClean="0"/>
              <a:t>communiqué aux clients à partir de décembre 2019</a:t>
            </a:r>
            <a:r>
              <a:rPr lang="fr-FR" dirty="0" smtClean="0"/>
              <a:t/>
            </a:r>
            <a:br>
              <a:rPr lang="fr-FR" dirty="0" smtClean="0"/>
            </a:br>
            <a:endParaRPr lang="fr-FR" dirty="0"/>
          </a:p>
        </p:txBody>
      </p:sp>
      <p:sp>
        <p:nvSpPr>
          <p:cNvPr id="5" name="Espace réservé du numéro de diapositive 4"/>
          <p:cNvSpPr>
            <a:spLocks noGrp="1"/>
          </p:cNvSpPr>
          <p:nvPr>
            <p:ph type="sldNum" sz="quarter" idx="22"/>
          </p:nvPr>
        </p:nvSpPr>
        <p:spPr/>
        <p:txBody>
          <a:bodyPr/>
          <a:lstStyle/>
          <a:p>
            <a:fld id="{0536D7D7-E68B-4848-A580-3E20DDE126DB}" type="slidenum">
              <a:rPr lang="fr-FR" smtClean="0"/>
              <a:pPr/>
              <a:t>3</a:t>
            </a:fld>
            <a:endParaRPr lang="fr-FR" dirty="0"/>
          </a:p>
        </p:txBody>
      </p:sp>
      <p:sp>
        <p:nvSpPr>
          <p:cNvPr id="12" name="Espace réservé du texte 11"/>
          <p:cNvSpPr>
            <a:spLocks noGrp="1"/>
          </p:cNvSpPr>
          <p:nvPr>
            <p:ph type="body" sz="quarter" idx="23"/>
          </p:nvPr>
        </p:nvSpPr>
        <p:spPr>
          <a:xfrm>
            <a:off x="2947467" y="1399545"/>
            <a:ext cx="5837808" cy="2893551"/>
          </a:xfrm>
          <a:effectLst/>
        </p:spPr>
        <p:txBody>
          <a:bodyPr>
            <a:normAutofit/>
          </a:bodyPr>
          <a:lstStyle/>
          <a:p>
            <a:pPr>
              <a:lnSpc>
                <a:spcPct val="100000"/>
              </a:lnSpc>
            </a:pPr>
            <a:r>
              <a:rPr lang="fr-FR" sz="1400" dirty="0" smtClean="0"/>
              <a:t>Le suivi </a:t>
            </a:r>
            <a:r>
              <a:rPr lang="fr-FR" sz="1400" dirty="0"/>
              <a:t>dans la durée </a:t>
            </a:r>
            <a:r>
              <a:rPr lang="fr-FR" sz="1400" dirty="0" smtClean="0"/>
              <a:t>est un engagement fort du parcours conseil épargne, voulu par la règlementation</a:t>
            </a:r>
          </a:p>
          <a:p>
            <a:pPr>
              <a:lnSpc>
                <a:spcPct val="100000"/>
              </a:lnSpc>
            </a:pPr>
            <a:endParaRPr lang="fr-FR" sz="1400" dirty="0"/>
          </a:p>
          <a:p>
            <a:pPr>
              <a:lnSpc>
                <a:spcPct val="100000"/>
              </a:lnSpc>
            </a:pPr>
            <a:r>
              <a:rPr lang="fr-FR" sz="1400" dirty="0"/>
              <a:t>Le </a:t>
            </a:r>
            <a:r>
              <a:rPr lang="fr-FR" sz="1400" dirty="0" smtClean="0"/>
              <a:t>RPA traduit cet engagement pour tous les clients qui ont suivi </a:t>
            </a:r>
            <a:r>
              <a:rPr lang="fr-FR" sz="1400" dirty="0"/>
              <a:t>un </a:t>
            </a:r>
            <a:r>
              <a:rPr lang="fr-FR" sz="1400" b="1" dirty="0"/>
              <a:t>parcours </a:t>
            </a:r>
            <a:r>
              <a:rPr lang="fr-FR" sz="1400" b="1" dirty="0" smtClean="0"/>
              <a:t>conseil </a:t>
            </a:r>
            <a:r>
              <a:rPr lang="fr-FR" sz="1400" dirty="0" smtClean="0"/>
              <a:t>(LEA ou parcours transitoire </a:t>
            </a:r>
            <a:r>
              <a:rPr lang="fr-FR" sz="1400" dirty="0" err="1" smtClean="0"/>
              <a:t>Mysys</a:t>
            </a:r>
            <a:r>
              <a:rPr lang="fr-FR" sz="1400" dirty="0" smtClean="0"/>
              <a:t>). </a:t>
            </a:r>
          </a:p>
          <a:p>
            <a:pPr>
              <a:lnSpc>
                <a:spcPct val="100000"/>
              </a:lnSpc>
            </a:pPr>
            <a:endParaRPr lang="fr-FR" sz="1400" dirty="0" smtClean="0"/>
          </a:p>
          <a:p>
            <a:pPr>
              <a:lnSpc>
                <a:spcPct val="100000"/>
              </a:lnSpc>
            </a:pPr>
            <a:r>
              <a:rPr lang="fr-FR" sz="1400" dirty="0" smtClean="0"/>
              <a:t>Il leur est </a:t>
            </a:r>
            <a:r>
              <a:rPr lang="fr-FR" sz="1400" dirty="0"/>
              <a:t>envoyé </a:t>
            </a:r>
            <a:r>
              <a:rPr lang="fr-FR" sz="1400" dirty="0" smtClean="0"/>
              <a:t>tous les ans, à la </a:t>
            </a:r>
            <a:r>
              <a:rPr lang="fr-FR" sz="1400" dirty="0"/>
              <a:t>date </a:t>
            </a:r>
            <a:r>
              <a:rPr lang="fr-FR" sz="1400" dirty="0" smtClean="0"/>
              <a:t>anniversaire du 1</a:t>
            </a:r>
            <a:r>
              <a:rPr lang="fr-FR" sz="1400" baseline="30000" dirty="0" smtClean="0"/>
              <a:t>er</a:t>
            </a:r>
            <a:r>
              <a:rPr lang="fr-FR" sz="1400" dirty="0" smtClean="0"/>
              <a:t> parcours conseil suivi, par courrier ou via DEI  pour les clients e-Document. Des relevés partent ainsi chaque mois vers les clients concernés, selon ces dates anniversaires.</a:t>
            </a:r>
            <a:endParaRPr lang="fr-FR" sz="1400" dirty="0" smtClean="0">
              <a:solidFill>
                <a:srgbClr val="00B0F0"/>
              </a:solidFill>
            </a:endParaRPr>
          </a:p>
          <a:p>
            <a:pPr>
              <a:lnSpc>
                <a:spcPct val="100000"/>
              </a:lnSpc>
            </a:pPr>
            <a:endParaRPr lang="fr-FR" sz="1400" dirty="0"/>
          </a:p>
          <a:p>
            <a:pPr>
              <a:lnSpc>
                <a:spcPct val="100000"/>
              </a:lnSpc>
            </a:pPr>
            <a:r>
              <a:rPr lang="fr-FR" sz="1400" dirty="0" smtClean="0"/>
              <a:t>Il </a:t>
            </a:r>
            <a:r>
              <a:rPr lang="fr-FR" sz="1400" dirty="0"/>
              <a:t>consiste à </a:t>
            </a:r>
            <a:r>
              <a:rPr lang="fr-FR" sz="1400" dirty="0" smtClean="0"/>
              <a:t>déterminer annuellement si </a:t>
            </a:r>
            <a:r>
              <a:rPr lang="fr-FR" sz="1400" dirty="0"/>
              <a:t>les produits </a:t>
            </a:r>
            <a:r>
              <a:rPr lang="fr-FR" sz="1400" dirty="0" smtClean="0"/>
              <a:t>d’épargne détenus </a:t>
            </a:r>
            <a:r>
              <a:rPr lang="fr-FR" sz="1400" dirty="0"/>
              <a:t>par le client sont toujours adaptés à son profil </a:t>
            </a:r>
            <a:r>
              <a:rPr lang="fr-FR" sz="1400" dirty="0" smtClean="0"/>
              <a:t>investisseur, et à l’en informer.</a:t>
            </a:r>
            <a:endParaRPr lang="fr-FR" sz="1400" strike="sngStrike" dirty="0">
              <a:solidFill>
                <a:srgbClr val="FF0000"/>
              </a:solidFill>
            </a:endParaRPr>
          </a:p>
        </p:txBody>
      </p:sp>
      <p:sp>
        <p:nvSpPr>
          <p:cNvPr id="3" name="Triangle isocèle 2"/>
          <p:cNvSpPr/>
          <p:nvPr/>
        </p:nvSpPr>
        <p:spPr>
          <a:xfrm rot="5400000">
            <a:off x="2488536" y="1259998"/>
            <a:ext cx="367000" cy="576064"/>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bg1"/>
              </a:solidFill>
            </a:endParaRPr>
          </a:p>
        </p:txBody>
      </p:sp>
      <p:sp>
        <p:nvSpPr>
          <p:cNvPr id="2" name="ZoneTexte 1"/>
          <p:cNvSpPr txBox="1"/>
          <p:nvPr/>
        </p:nvSpPr>
        <p:spPr>
          <a:xfrm>
            <a:off x="1091525" y="1340768"/>
            <a:ext cx="1512168" cy="338554"/>
          </a:xfrm>
          <a:prstGeom prst="rect">
            <a:avLst/>
          </a:prstGeom>
          <a:noFill/>
          <a:effectLst/>
        </p:spPr>
        <p:txBody>
          <a:bodyPr wrap="square" rtlCol="0">
            <a:spAutoFit/>
          </a:bodyPr>
          <a:lstStyle/>
          <a:p>
            <a:pPr algn="r"/>
            <a:r>
              <a:rPr lang="fr-FR" sz="1600" b="1" dirty="0" smtClean="0">
                <a:solidFill>
                  <a:schemeClr val="bg1">
                    <a:lumMod val="50000"/>
                  </a:schemeClr>
                </a:solidFill>
              </a:rPr>
              <a:t>Pourquoi ? </a:t>
            </a:r>
          </a:p>
        </p:txBody>
      </p:sp>
      <p:sp>
        <p:nvSpPr>
          <p:cNvPr id="8" name="Triangle isocèle 7"/>
          <p:cNvSpPr/>
          <p:nvPr/>
        </p:nvSpPr>
        <p:spPr>
          <a:xfrm rot="5400000">
            <a:off x="2485460" y="1956316"/>
            <a:ext cx="367000" cy="576064"/>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bg1"/>
              </a:solidFill>
            </a:endParaRPr>
          </a:p>
        </p:txBody>
      </p:sp>
      <p:sp>
        <p:nvSpPr>
          <p:cNvPr id="9" name="Triangle isocèle 8"/>
          <p:cNvSpPr/>
          <p:nvPr/>
        </p:nvSpPr>
        <p:spPr>
          <a:xfrm rot="5400000">
            <a:off x="2485460" y="2676791"/>
            <a:ext cx="367000" cy="576064"/>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bg1"/>
              </a:solidFill>
            </a:endParaRPr>
          </a:p>
        </p:txBody>
      </p:sp>
      <p:sp>
        <p:nvSpPr>
          <p:cNvPr id="13" name="Triangle isocèle 12"/>
          <p:cNvSpPr/>
          <p:nvPr/>
        </p:nvSpPr>
        <p:spPr>
          <a:xfrm rot="5400000">
            <a:off x="2485460" y="3396476"/>
            <a:ext cx="367000" cy="576064"/>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bg1"/>
              </a:solidFill>
            </a:endParaRPr>
          </a:p>
        </p:txBody>
      </p:sp>
      <p:sp>
        <p:nvSpPr>
          <p:cNvPr id="14" name="ZoneTexte 13"/>
          <p:cNvSpPr txBox="1"/>
          <p:nvPr/>
        </p:nvSpPr>
        <p:spPr>
          <a:xfrm>
            <a:off x="1091525" y="2066306"/>
            <a:ext cx="1512168" cy="338554"/>
          </a:xfrm>
          <a:prstGeom prst="rect">
            <a:avLst/>
          </a:prstGeom>
          <a:noFill/>
          <a:effectLst/>
        </p:spPr>
        <p:txBody>
          <a:bodyPr wrap="square" rtlCol="0">
            <a:spAutoFit/>
          </a:bodyPr>
          <a:lstStyle/>
          <a:p>
            <a:pPr algn="r"/>
            <a:r>
              <a:rPr lang="fr-FR" sz="1600" b="1" dirty="0" smtClean="0">
                <a:solidFill>
                  <a:schemeClr val="bg1">
                    <a:lumMod val="50000"/>
                  </a:schemeClr>
                </a:solidFill>
              </a:rPr>
              <a:t>Pour qui ? </a:t>
            </a:r>
          </a:p>
        </p:txBody>
      </p:sp>
      <p:sp>
        <p:nvSpPr>
          <p:cNvPr id="15" name="ZoneTexte 14"/>
          <p:cNvSpPr txBox="1"/>
          <p:nvPr/>
        </p:nvSpPr>
        <p:spPr>
          <a:xfrm>
            <a:off x="1091525" y="2780928"/>
            <a:ext cx="1512168" cy="338554"/>
          </a:xfrm>
          <a:prstGeom prst="rect">
            <a:avLst/>
          </a:prstGeom>
          <a:noFill/>
          <a:effectLst/>
        </p:spPr>
        <p:txBody>
          <a:bodyPr wrap="square" rtlCol="0">
            <a:spAutoFit/>
          </a:bodyPr>
          <a:lstStyle/>
          <a:p>
            <a:pPr algn="r"/>
            <a:r>
              <a:rPr lang="fr-FR" sz="1600" b="1" dirty="0" smtClean="0">
                <a:solidFill>
                  <a:schemeClr val="bg1">
                    <a:lumMod val="50000"/>
                  </a:schemeClr>
                </a:solidFill>
              </a:rPr>
              <a:t>Quand ? </a:t>
            </a:r>
          </a:p>
        </p:txBody>
      </p:sp>
      <p:sp>
        <p:nvSpPr>
          <p:cNvPr id="16" name="ZoneTexte 15"/>
          <p:cNvSpPr txBox="1"/>
          <p:nvPr/>
        </p:nvSpPr>
        <p:spPr>
          <a:xfrm>
            <a:off x="1091525" y="3501008"/>
            <a:ext cx="1512168" cy="338554"/>
          </a:xfrm>
          <a:prstGeom prst="rect">
            <a:avLst/>
          </a:prstGeom>
          <a:noFill/>
          <a:effectLst/>
        </p:spPr>
        <p:txBody>
          <a:bodyPr wrap="square" rtlCol="0">
            <a:spAutoFit/>
          </a:bodyPr>
          <a:lstStyle/>
          <a:p>
            <a:pPr algn="r"/>
            <a:r>
              <a:rPr lang="fr-FR" sz="1600" b="1" dirty="0" smtClean="0">
                <a:solidFill>
                  <a:schemeClr val="bg1">
                    <a:lumMod val="50000"/>
                  </a:schemeClr>
                </a:solidFill>
              </a:rPr>
              <a:t>Quelle utilité ? </a:t>
            </a:r>
          </a:p>
        </p:txBody>
      </p:sp>
      <p:sp>
        <p:nvSpPr>
          <p:cNvPr id="17" name="Espace réservé du texte 50"/>
          <p:cNvSpPr>
            <a:spLocks noGrp="1"/>
          </p:cNvSpPr>
          <p:nvPr>
            <p:ph type="body" sz="quarter" idx="23"/>
          </p:nvPr>
        </p:nvSpPr>
        <p:spPr>
          <a:xfrm>
            <a:off x="389378" y="4763623"/>
            <a:ext cx="8405422" cy="969633"/>
          </a:xfrm>
          <a:prstGeom prst="rect">
            <a:avLst/>
          </a:prstGeom>
          <a:solidFill>
            <a:srgbClr val="F8BFC2"/>
          </a:solidFill>
          <a:ln w="0" cmpd="sng">
            <a:noFill/>
            <a:prstDash val="solid"/>
          </a:ln>
          <a:effectLst/>
        </p:spPr>
        <p:txBody>
          <a:bodyPr vert="horz" lIns="0" tIns="1270" rIns="0" bIns="0" anchor="ctr">
            <a:noAutofit/>
          </a:bodyPr>
          <a:lstStyle/>
          <a:p>
            <a:pPr marL="171450" marR="365760" indent="-171450" algn="l">
              <a:lnSpc>
                <a:spcPts val="1600"/>
              </a:lnSpc>
              <a:spcBef>
                <a:spcPts val="575"/>
              </a:spcBef>
              <a:spcAft>
                <a:spcPts val="0"/>
              </a:spcAft>
              <a:buFont typeface="Arial" panose="020B0604020202020204" pitchFamily="34" charset="0"/>
              <a:buChar char="•"/>
            </a:pPr>
            <a:r>
              <a:rPr lang="fr-FR" spc="-5" dirty="0" smtClean="0">
                <a:cs typeface="Segoe UI" panose="020B0502040204020203" pitchFamily="34" charset="0"/>
              </a:rPr>
              <a:t>Les clients ayant suivi uniquement un parcours conseil défiscalisation</a:t>
            </a:r>
          </a:p>
          <a:p>
            <a:pPr marL="171450" marR="365760" indent="-171450" algn="l">
              <a:lnSpc>
                <a:spcPts val="1600"/>
              </a:lnSpc>
              <a:spcBef>
                <a:spcPts val="575"/>
              </a:spcBef>
              <a:spcAft>
                <a:spcPts val="0"/>
              </a:spcAft>
              <a:buFont typeface="Arial" panose="020B0604020202020204" pitchFamily="34" charset="0"/>
              <a:buChar char="•"/>
            </a:pPr>
            <a:r>
              <a:rPr lang="fr-FR" spc="-5" dirty="0" smtClean="0">
                <a:cs typeface="Segoe UI" panose="020B0502040204020203" pitchFamily="34" charset="0"/>
              </a:rPr>
              <a:t>Les clients sans produit d’épargne financière à la date du RPA</a:t>
            </a:r>
          </a:p>
          <a:p>
            <a:pPr marL="171450" marR="365760" indent="-171450" algn="l">
              <a:lnSpc>
                <a:spcPts val="1600"/>
              </a:lnSpc>
              <a:spcBef>
                <a:spcPts val="575"/>
              </a:spcBef>
              <a:spcAft>
                <a:spcPts val="0"/>
              </a:spcAft>
              <a:buFont typeface="Arial" panose="020B0604020202020204" pitchFamily="34" charset="0"/>
              <a:buChar char="•"/>
            </a:pPr>
            <a:r>
              <a:rPr lang="fr-FR" spc="-5" dirty="0" smtClean="0">
                <a:cs typeface="Segoe UI" panose="020B0502040204020203" pitchFamily="34" charset="0"/>
              </a:rPr>
              <a:t>Les clients ayant suivi un parcours conseil mais devenus par la suite C0 (Refus de répondre au QCF-QR) pour des raisons diverses</a:t>
            </a:r>
          </a:p>
        </p:txBody>
      </p:sp>
      <p:sp>
        <p:nvSpPr>
          <p:cNvPr id="6" name="ZoneTexte 5"/>
          <p:cNvSpPr txBox="1"/>
          <p:nvPr/>
        </p:nvSpPr>
        <p:spPr>
          <a:xfrm>
            <a:off x="323528" y="4314582"/>
            <a:ext cx="2544371" cy="338554"/>
          </a:xfrm>
          <a:prstGeom prst="rect">
            <a:avLst/>
          </a:prstGeom>
          <a:noFill/>
        </p:spPr>
        <p:txBody>
          <a:bodyPr wrap="square" rtlCol="0">
            <a:spAutoFit/>
          </a:bodyPr>
          <a:lstStyle/>
          <a:p>
            <a:r>
              <a:rPr lang="fr-FR" sz="1600" b="1" dirty="0" smtClean="0">
                <a:solidFill>
                  <a:schemeClr val="bg1">
                    <a:lumMod val="50000"/>
                  </a:schemeClr>
                </a:solidFill>
              </a:rPr>
              <a:t>Qui ne recevra pas ce RPA ?</a:t>
            </a:r>
          </a:p>
        </p:txBody>
      </p:sp>
    </p:spTree>
    <p:extLst>
      <p:ext uri="{BB962C8B-B14F-4D97-AF65-F5344CB8AC3E}">
        <p14:creationId xmlns:p14="http://schemas.microsoft.com/office/powerpoint/2010/main" val="324058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wipe(left)">
                                      <p:cBhvr>
                                        <p:cTn id="19" dur="500"/>
                                        <p:tgtEl>
                                          <p:spTgt spid="1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animEffect transition="in" filter="wipe(left)">
                                      <p:cBhvr>
                                        <p:cTn id="31" dur="500"/>
                                        <p:tgtEl>
                                          <p:spTgt spid="1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Effect transition="in" filter="wipe(left)">
                                      <p:cBhvr>
                                        <p:cTn id="43" dur="500"/>
                                        <p:tgtEl>
                                          <p:spTgt spid="12">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12">
                                            <p:txEl>
                                              <p:pRg st="6" end="6"/>
                                            </p:txEl>
                                          </p:spTgt>
                                        </p:tgtEl>
                                        <p:attrNameLst>
                                          <p:attrName>style.visibility</p:attrName>
                                        </p:attrNameLst>
                                      </p:cBhvr>
                                      <p:to>
                                        <p:strVal val="visible"/>
                                      </p:to>
                                    </p:set>
                                    <p:animEffect transition="in" filter="wipe(left)">
                                      <p:cBhvr>
                                        <p:cTn id="55" dur="500"/>
                                        <p:tgtEl>
                                          <p:spTgt spid="12">
                                            <p:txEl>
                                              <p:pRg st="6" end="6"/>
                                            </p:txEl>
                                          </p:spTgt>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
                                            <p:bg/>
                                          </p:spTgt>
                                        </p:tgtEl>
                                        <p:attrNameLst>
                                          <p:attrName>style.visibility</p:attrName>
                                        </p:attrNameLst>
                                      </p:cBhvr>
                                      <p:to>
                                        <p:strVal val="visible"/>
                                      </p:to>
                                    </p:set>
                                    <p:animEffect transition="in" filter="wipe(left)">
                                      <p:cBhvr>
                                        <p:cTn id="61" dur="500"/>
                                        <p:tgtEl>
                                          <p:spTgt spid="17">
                                            <p:bg/>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7">
                                            <p:txEl>
                                              <p:pRg st="0" end="0"/>
                                            </p:txEl>
                                          </p:spTgt>
                                        </p:tgtEl>
                                        <p:attrNameLst>
                                          <p:attrName>style.visibility</p:attrName>
                                        </p:attrNameLst>
                                      </p:cBhvr>
                                      <p:to>
                                        <p:strVal val="visible"/>
                                      </p:to>
                                    </p:set>
                                    <p:animEffect transition="in" filter="wipe(left)">
                                      <p:cBhvr>
                                        <p:cTn id="66" dur="500"/>
                                        <p:tgtEl>
                                          <p:spTgt spid="17">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7">
                                            <p:txEl>
                                              <p:pRg st="1" end="1"/>
                                            </p:txEl>
                                          </p:spTgt>
                                        </p:tgtEl>
                                        <p:attrNameLst>
                                          <p:attrName>style.visibility</p:attrName>
                                        </p:attrNameLst>
                                      </p:cBhvr>
                                      <p:to>
                                        <p:strVal val="visible"/>
                                      </p:to>
                                    </p:set>
                                    <p:animEffect transition="in" filter="wipe(left)">
                                      <p:cBhvr>
                                        <p:cTn id="71" dur="500"/>
                                        <p:tgtEl>
                                          <p:spTgt spid="17">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7">
                                            <p:txEl>
                                              <p:pRg st="2" end="2"/>
                                            </p:txEl>
                                          </p:spTgt>
                                        </p:tgtEl>
                                        <p:attrNameLst>
                                          <p:attrName>style.visibility</p:attrName>
                                        </p:attrNameLst>
                                      </p:cBhvr>
                                      <p:to>
                                        <p:strVal val="visible"/>
                                      </p:to>
                                    </p:set>
                                    <p:animEffect transition="in" filter="wipe(left)">
                                      <p:cBhvr>
                                        <p:cTn id="76"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uiExpand="1" build="p"/>
      <p:bldP spid="3" grpId="0" animBg="1"/>
      <p:bldP spid="2" grpId="0"/>
      <p:bldP spid="8" grpId="0" animBg="1"/>
      <p:bldP spid="9" grpId="0" animBg="1"/>
      <p:bldP spid="13" grpId="0" animBg="1"/>
      <p:bldP spid="14" grpId="0"/>
      <p:bldP spid="15" grpId="0"/>
      <p:bldP spid="16" grpId="0"/>
      <p:bldP spid="17" grpId="0" build="p"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Comment s’établit l’adéquation ? </a:t>
            </a:r>
            <a:br>
              <a:rPr lang="fr-FR" dirty="0" smtClean="0"/>
            </a:br>
            <a:r>
              <a:rPr lang="fr-FR" sz="1600" dirty="0" smtClean="0"/>
              <a:t>Principe général</a:t>
            </a:r>
            <a:endParaRPr lang="fr-FR" sz="1600"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4</a:t>
            </a:fld>
            <a:endParaRPr lang="fr-FR" dirty="0"/>
          </a:p>
        </p:txBody>
      </p:sp>
      <p:sp>
        <p:nvSpPr>
          <p:cNvPr id="18" name="ZoneTexte 17"/>
          <p:cNvSpPr txBox="1"/>
          <p:nvPr/>
        </p:nvSpPr>
        <p:spPr>
          <a:xfrm>
            <a:off x="428660" y="1198881"/>
            <a:ext cx="8423789" cy="692497"/>
          </a:xfrm>
          <a:prstGeom prst="rect">
            <a:avLst/>
          </a:prstGeom>
          <a:noFill/>
        </p:spPr>
        <p:txBody>
          <a:bodyPr wrap="square" rtlCol="0">
            <a:spAutoFit/>
          </a:bodyPr>
          <a:lstStyle/>
          <a:p>
            <a:r>
              <a:rPr lang="fr-FR" sz="1300" dirty="0" smtClean="0"/>
              <a:t>Le test d’adéquation s’effectue simultanément sur les 2 composantes du profil </a:t>
            </a:r>
            <a:r>
              <a:rPr lang="fr-FR" sz="1300" dirty="0"/>
              <a:t>investisseur </a:t>
            </a:r>
            <a:r>
              <a:rPr lang="fr-FR" sz="1300" dirty="0" smtClean="0"/>
              <a:t>issu du QCF-QR du </a:t>
            </a:r>
            <a:r>
              <a:rPr lang="fr-FR" sz="1300" dirty="0"/>
              <a:t>client :</a:t>
            </a:r>
            <a:endParaRPr lang="fr-FR" sz="1300" dirty="0" smtClean="0"/>
          </a:p>
          <a:p>
            <a:pPr marL="285750" indent="-285750">
              <a:buFont typeface="Arial" panose="020B0604020202020204" pitchFamily="34" charset="0"/>
              <a:buChar char="•"/>
            </a:pPr>
            <a:r>
              <a:rPr lang="fr-FR" sz="1300" dirty="0" smtClean="0"/>
              <a:t>Pour les connaissances et l’expérience financières (QCF), l’adéquation s’évalue produit par produit</a:t>
            </a:r>
          </a:p>
          <a:p>
            <a:pPr marL="285750" indent="-285750">
              <a:buFont typeface="Arial" panose="020B0604020202020204" pitchFamily="34" charset="0"/>
              <a:buChar char="•"/>
            </a:pPr>
            <a:r>
              <a:rPr lang="fr-FR" sz="1300" dirty="0" smtClean="0"/>
              <a:t>Pour le profil de risque (QR), c’est la globalité de l’épargne qui est prise en compte.</a:t>
            </a:r>
          </a:p>
        </p:txBody>
      </p:sp>
      <p:pic>
        <p:nvPicPr>
          <p:cNvPr id="5" name="Image 4"/>
          <p:cNvPicPr>
            <a:picLocks noChangeAspect="1"/>
          </p:cNvPicPr>
          <p:nvPr/>
        </p:nvPicPr>
        <p:blipFill rotWithShape="1">
          <a:blip r:embed="rId3"/>
          <a:srcRect t="-1698" r="65605" b="56659"/>
          <a:stretch/>
        </p:blipFill>
        <p:spPr>
          <a:xfrm>
            <a:off x="899592" y="1926799"/>
            <a:ext cx="2304256" cy="1646217"/>
          </a:xfrm>
          <a:prstGeom prst="rect">
            <a:avLst/>
          </a:prstGeom>
        </p:spPr>
      </p:pic>
      <p:pic>
        <p:nvPicPr>
          <p:cNvPr id="6" name="Image 5"/>
          <p:cNvPicPr>
            <a:picLocks noChangeAspect="1"/>
          </p:cNvPicPr>
          <p:nvPr/>
        </p:nvPicPr>
        <p:blipFill rotWithShape="1">
          <a:blip r:embed="rId3"/>
          <a:srcRect l="34395" b="70722"/>
          <a:stretch/>
        </p:blipFill>
        <p:spPr>
          <a:xfrm>
            <a:off x="3203848" y="1988840"/>
            <a:ext cx="4395194" cy="1070153"/>
          </a:xfrm>
          <a:prstGeom prst="rect">
            <a:avLst/>
          </a:prstGeom>
        </p:spPr>
      </p:pic>
      <p:pic>
        <p:nvPicPr>
          <p:cNvPr id="7" name="Image 6"/>
          <p:cNvPicPr>
            <a:picLocks noChangeAspect="1"/>
          </p:cNvPicPr>
          <p:nvPr/>
        </p:nvPicPr>
        <p:blipFill rotWithShape="1">
          <a:blip r:embed="rId3"/>
          <a:srcRect t="43069" r="73129"/>
          <a:stretch/>
        </p:blipFill>
        <p:spPr>
          <a:xfrm>
            <a:off x="899592" y="3501007"/>
            <a:ext cx="1800200" cy="2080925"/>
          </a:xfrm>
          <a:prstGeom prst="rect">
            <a:avLst/>
          </a:prstGeom>
        </p:spPr>
      </p:pic>
      <p:pic>
        <p:nvPicPr>
          <p:cNvPr id="8" name="Image 7"/>
          <p:cNvPicPr>
            <a:picLocks noChangeAspect="1"/>
          </p:cNvPicPr>
          <p:nvPr/>
        </p:nvPicPr>
        <p:blipFill rotWithShape="1">
          <a:blip r:embed="rId3"/>
          <a:srcRect l="34394" t="29278" b="54962"/>
          <a:stretch/>
        </p:blipFill>
        <p:spPr>
          <a:xfrm>
            <a:off x="3203848" y="2996951"/>
            <a:ext cx="4395194" cy="576065"/>
          </a:xfrm>
          <a:prstGeom prst="rect">
            <a:avLst/>
          </a:prstGeom>
        </p:spPr>
      </p:pic>
      <p:pic>
        <p:nvPicPr>
          <p:cNvPr id="9" name="Image 8"/>
          <p:cNvPicPr>
            <a:picLocks noChangeAspect="1"/>
          </p:cNvPicPr>
          <p:nvPr/>
        </p:nvPicPr>
        <p:blipFill rotWithShape="1">
          <a:blip r:embed="rId3"/>
          <a:srcRect l="25796" t="43069" r="64531"/>
          <a:stretch/>
        </p:blipFill>
        <p:spPr>
          <a:xfrm>
            <a:off x="2627784" y="3501007"/>
            <a:ext cx="648072" cy="2080925"/>
          </a:xfrm>
          <a:prstGeom prst="rect">
            <a:avLst/>
          </a:prstGeom>
        </p:spPr>
      </p:pic>
      <p:pic>
        <p:nvPicPr>
          <p:cNvPr id="10" name="Image 9"/>
          <p:cNvPicPr>
            <a:picLocks noChangeAspect="1"/>
          </p:cNvPicPr>
          <p:nvPr/>
        </p:nvPicPr>
        <p:blipFill rotWithShape="1">
          <a:blip r:embed="rId3"/>
          <a:srcRect l="35470" t="45039" r="33360" b="27380"/>
          <a:stretch/>
        </p:blipFill>
        <p:spPr>
          <a:xfrm>
            <a:off x="3275856" y="3573015"/>
            <a:ext cx="2088232" cy="1008113"/>
          </a:xfrm>
          <a:prstGeom prst="rect">
            <a:avLst/>
          </a:prstGeom>
        </p:spPr>
      </p:pic>
      <p:pic>
        <p:nvPicPr>
          <p:cNvPr id="11" name="Image 10"/>
          <p:cNvPicPr>
            <a:picLocks noChangeAspect="1"/>
          </p:cNvPicPr>
          <p:nvPr/>
        </p:nvPicPr>
        <p:blipFill rotWithShape="1">
          <a:blip r:embed="rId3"/>
          <a:srcRect l="35470" t="72619" r="33360"/>
          <a:stretch/>
        </p:blipFill>
        <p:spPr>
          <a:xfrm>
            <a:off x="3275856" y="4581128"/>
            <a:ext cx="2088232" cy="1000804"/>
          </a:xfrm>
          <a:prstGeom prst="rect">
            <a:avLst/>
          </a:prstGeom>
        </p:spPr>
      </p:pic>
      <p:pic>
        <p:nvPicPr>
          <p:cNvPr id="12" name="Image 11"/>
          <p:cNvPicPr>
            <a:picLocks noChangeAspect="1"/>
          </p:cNvPicPr>
          <p:nvPr/>
        </p:nvPicPr>
        <p:blipFill rotWithShape="1">
          <a:blip r:embed="rId3"/>
          <a:srcRect l="66640" t="45039" b="27380"/>
          <a:stretch/>
        </p:blipFill>
        <p:spPr>
          <a:xfrm>
            <a:off x="5364088" y="3573015"/>
            <a:ext cx="2234954" cy="1008113"/>
          </a:xfrm>
          <a:prstGeom prst="rect">
            <a:avLst/>
          </a:prstGeom>
        </p:spPr>
      </p:pic>
      <p:pic>
        <p:nvPicPr>
          <p:cNvPr id="13" name="Image 12"/>
          <p:cNvPicPr>
            <a:picLocks noChangeAspect="1"/>
          </p:cNvPicPr>
          <p:nvPr/>
        </p:nvPicPr>
        <p:blipFill rotWithShape="1">
          <a:blip r:embed="rId3"/>
          <a:srcRect l="66640" t="72619"/>
          <a:stretch/>
        </p:blipFill>
        <p:spPr>
          <a:xfrm>
            <a:off x="5364088" y="4581128"/>
            <a:ext cx="2234954" cy="1000804"/>
          </a:xfrm>
          <a:prstGeom prst="rect">
            <a:avLst/>
          </a:prstGeom>
        </p:spPr>
      </p:pic>
    </p:spTree>
    <p:extLst>
      <p:ext uri="{BB962C8B-B14F-4D97-AF65-F5344CB8AC3E}">
        <p14:creationId xmlns:p14="http://schemas.microsoft.com/office/powerpoint/2010/main" val="290253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5</a:t>
            </a:fld>
            <a:endParaRPr lang="fr-FR" dirty="0"/>
          </a:p>
        </p:txBody>
      </p:sp>
      <p:sp>
        <p:nvSpPr>
          <p:cNvPr id="11" name="ZoneTexte 10"/>
          <p:cNvSpPr txBox="1"/>
          <p:nvPr/>
        </p:nvSpPr>
        <p:spPr>
          <a:xfrm>
            <a:off x="392822" y="1174449"/>
            <a:ext cx="8423789" cy="292388"/>
          </a:xfrm>
          <a:prstGeom prst="rect">
            <a:avLst/>
          </a:prstGeom>
          <a:noFill/>
        </p:spPr>
        <p:txBody>
          <a:bodyPr wrap="square" rtlCol="0">
            <a:spAutoFit/>
          </a:bodyPr>
          <a:lstStyle/>
          <a:p>
            <a:r>
              <a:rPr lang="fr-FR" sz="1300" dirty="0" smtClean="0"/>
              <a:t>Il existe 4 profils de Connaissances et d’expérience financières </a:t>
            </a:r>
            <a:r>
              <a:rPr lang="fr-FR" sz="1300" b="1" dirty="0" smtClean="0"/>
              <a:t>(QCF):</a:t>
            </a:r>
          </a:p>
        </p:txBody>
      </p:sp>
      <p:sp>
        <p:nvSpPr>
          <p:cNvPr id="18" name="Rectangle 17">
            <a:extLst>
              <a:ext uri="{FF2B5EF4-FFF2-40B4-BE49-F238E27FC236}">
                <a16:creationId xmlns:a16="http://schemas.microsoft.com/office/drawing/2014/main" id="{98E828B8-69FE-4625-94BD-EC8EF0F6AD8E}"/>
              </a:ext>
            </a:extLst>
          </p:cNvPr>
          <p:cNvSpPr/>
          <p:nvPr/>
        </p:nvSpPr>
        <p:spPr>
          <a:xfrm>
            <a:off x="2595137" y="4113612"/>
            <a:ext cx="5361239" cy="827556"/>
          </a:xfrm>
          <a:prstGeom prst="rect">
            <a:avLst/>
          </a:prstGeom>
          <a:solidFill>
            <a:schemeClr val="accent4">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marL="314866" indent="-314866">
              <a:buClr>
                <a:srgbClr val="C00000"/>
              </a:buClr>
              <a:buFont typeface="Arial" panose="020B0604020202020204" pitchFamily="34" charset="0"/>
              <a:buChar char="•"/>
              <a:defRPr/>
            </a:pPr>
            <a:r>
              <a:rPr lang="fr-FR" sz="1200" b="1" kern="0" dirty="0" smtClean="0">
                <a:solidFill>
                  <a:schemeClr val="tx1"/>
                </a:solidFill>
                <a:cs typeface="Arial"/>
              </a:rPr>
              <a:t>Fonds spéculatifs</a:t>
            </a:r>
          </a:p>
          <a:p>
            <a:pPr marL="314866" indent="-314866">
              <a:buClr>
                <a:srgbClr val="C00000"/>
              </a:buClr>
              <a:buFont typeface="Arial" panose="020B0604020202020204" pitchFamily="34" charset="0"/>
              <a:buChar char="•"/>
              <a:defRPr/>
            </a:pPr>
            <a:r>
              <a:rPr lang="fr-FR" sz="1200" b="1" kern="0" dirty="0" smtClean="0">
                <a:solidFill>
                  <a:schemeClr val="tx1"/>
                </a:solidFill>
                <a:cs typeface="Arial"/>
              </a:rPr>
              <a:t>Produits structurés (fonds à formule, obligations, CAT) </a:t>
            </a:r>
            <a:r>
              <a:rPr lang="fr-FR" sz="1200" b="1" kern="0" dirty="0" smtClean="0">
                <a:solidFill>
                  <a:srgbClr val="C00000"/>
                </a:solidFill>
                <a:cs typeface="Arial"/>
              </a:rPr>
              <a:t>sans protection de capital</a:t>
            </a:r>
          </a:p>
          <a:p>
            <a:pPr marL="314866" indent="-314866">
              <a:buClr>
                <a:srgbClr val="C00000"/>
              </a:buClr>
              <a:buFont typeface="Arial" panose="020B0604020202020204" pitchFamily="34" charset="0"/>
              <a:buChar char="•"/>
              <a:defRPr/>
            </a:pPr>
            <a:r>
              <a:rPr lang="fr-FR" sz="1200" b="1" kern="0" dirty="0" smtClean="0">
                <a:solidFill>
                  <a:schemeClr val="tx1"/>
                </a:solidFill>
                <a:cs typeface="Arial"/>
              </a:rPr>
              <a:t>Produits de défiscalisation </a:t>
            </a:r>
            <a:r>
              <a:rPr lang="fr-FR" sz="1200" b="1" kern="0" dirty="0" smtClean="0">
                <a:solidFill>
                  <a:srgbClr val="C00000"/>
                </a:solidFill>
                <a:cs typeface="Arial"/>
              </a:rPr>
              <a:t>autres que les FIP, FCPI et SCPI</a:t>
            </a:r>
          </a:p>
          <a:p>
            <a:pPr marL="314866" indent="-314866">
              <a:buClr>
                <a:srgbClr val="C00000"/>
              </a:buClr>
              <a:buFont typeface="Arial" panose="020B0604020202020204" pitchFamily="34" charset="0"/>
              <a:buChar char="•"/>
              <a:defRPr/>
            </a:pPr>
            <a:r>
              <a:rPr lang="fr-FR" sz="1200" b="1" kern="0" dirty="0" smtClean="0">
                <a:solidFill>
                  <a:schemeClr val="tx1"/>
                </a:solidFill>
                <a:cs typeface="Arial"/>
              </a:rPr>
              <a:t>Produits dérivés</a:t>
            </a:r>
            <a:endParaRPr lang="fr-FR" sz="1200" b="1" kern="0" dirty="0">
              <a:solidFill>
                <a:schemeClr val="tx1"/>
              </a:solidFill>
              <a:cs typeface="Arial"/>
            </a:endParaRPr>
          </a:p>
        </p:txBody>
      </p:sp>
      <p:sp>
        <p:nvSpPr>
          <p:cNvPr id="23" name="ZoneTexte 22">
            <a:extLst>
              <a:ext uri="{FF2B5EF4-FFF2-40B4-BE49-F238E27FC236}">
                <a16:creationId xmlns:a16="http://schemas.microsoft.com/office/drawing/2014/main" id="{2F08D66F-775B-41F5-A548-F926E63EDC33}"/>
              </a:ext>
            </a:extLst>
          </p:cNvPr>
          <p:cNvSpPr txBox="1"/>
          <p:nvPr/>
        </p:nvSpPr>
        <p:spPr>
          <a:xfrm>
            <a:off x="1494154" y="4703337"/>
            <a:ext cx="1081881" cy="276999"/>
          </a:xfrm>
          <a:prstGeom prst="rect">
            <a:avLst/>
          </a:prstGeom>
          <a:noFill/>
        </p:spPr>
        <p:txBody>
          <a:bodyPr wrap="square" rtlCol="0">
            <a:spAutoFit/>
          </a:bodyPr>
          <a:lstStyle/>
          <a:p>
            <a:pPr algn="ctr"/>
            <a:r>
              <a:rPr lang="fr-FR" sz="1200" b="1" cap="small" dirty="0">
                <a:solidFill>
                  <a:srgbClr val="C00000"/>
                </a:solidFill>
              </a:rPr>
              <a:t>C1 - </a:t>
            </a:r>
            <a:r>
              <a:rPr lang="fr-FR" sz="1200" b="1" dirty="0">
                <a:solidFill>
                  <a:srgbClr val="C00000"/>
                </a:solidFill>
                <a:cs typeface="Arial"/>
              </a:rPr>
              <a:t>Débutant</a:t>
            </a:r>
          </a:p>
        </p:txBody>
      </p:sp>
      <p:sp>
        <p:nvSpPr>
          <p:cNvPr id="24" name="Rectangle à coins arrondis 156">
            <a:extLst>
              <a:ext uri="{FF2B5EF4-FFF2-40B4-BE49-F238E27FC236}">
                <a16:creationId xmlns:a16="http://schemas.microsoft.com/office/drawing/2014/main" id="{F3C8AFF6-2BDF-477F-AA52-D4DA250B4C65}"/>
              </a:ext>
            </a:extLst>
          </p:cNvPr>
          <p:cNvSpPr/>
          <p:nvPr/>
        </p:nvSpPr>
        <p:spPr>
          <a:xfrm rot="16200000">
            <a:off x="1819849" y="4339139"/>
            <a:ext cx="471556" cy="240059"/>
          </a:xfrm>
          <a:custGeom>
            <a:avLst/>
            <a:gdLst/>
            <a:ahLst/>
            <a:cxnLst/>
            <a:rect l="l" t="t" r="r" b="b"/>
            <a:pathLst>
              <a:path w="1886276" h="960261">
                <a:moveTo>
                  <a:pt x="1613052" y="215599"/>
                </a:moveTo>
                <a:cubicBezTo>
                  <a:pt x="1613052" y="142549"/>
                  <a:pt x="1553832" y="83329"/>
                  <a:pt x="1480782" y="83329"/>
                </a:cubicBezTo>
                <a:lnTo>
                  <a:pt x="285547" y="83329"/>
                </a:lnTo>
                <a:cubicBezTo>
                  <a:pt x="212497" y="83329"/>
                  <a:pt x="153277" y="142549"/>
                  <a:pt x="153277" y="215599"/>
                </a:cubicBezTo>
                <a:lnTo>
                  <a:pt x="153277" y="744663"/>
                </a:lnTo>
                <a:cubicBezTo>
                  <a:pt x="153277" y="817714"/>
                  <a:pt x="212497" y="876933"/>
                  <a:pt x="285547" y="876933"/>
                </a:cubicBezTo>
                <a:lnTo>
                  <a:pt x="1480782" y="876933"/>
                </a:lnTo>
                <a:cubicBezTo>
                  <a:pt x="1553832" y="876933"/>
                  <a:pt x="1613052" y="817714"/>
                  <a:pt x="1613052" y="744663"/>
                </a:cubicBezTo>
                <a:close/>
                <a:moveTo>
                  <a:pt x="1886276" y="350015"/>
                </a:moveTo>
                <a:lnTo>
                  <a:pt x="1886276" y="610248"/>
                </a:lnTo>
                <a:cubicBezTo>
                  <a:pt x="1886276" y="626080"/>
                  <a:pt x="1873443" y="638913"/>
                  <a:pt x="1857611" y="638913"/>
                </a:cubicBezTo>
                <a:lnTo>
                  <a:pt x="1766328" y="638913"/>
                </a:lnTo>
                <a:lnTo>
                  <a:pt x="1766328" y="800215"/>
                </a:lnTo>
                <a:cubicBezTo>
                  <a:pt x="1766328" y="888606"/>
                  <a:pt x="1694672" y="960261"/>
                  <a:pt x="1606281" y="960261"/>
                </a:cubicBezTo>
                <a:lnTo>
                  <a:pt x="160047" y="960261"/>
                </a:lnTo>
                <a:cubicBezTo>
                  <a:pt x="71656" y="960261"/>
                  <a:pt x="0" y="888606"/>
                  <a:pt x="0" y="800215"/>
                </a:cubicBezTo>
                <a:lnTo>
                  <a:pt x="0" y="160047"/>
                </a:lnTo>
                <a:cubicBezTo>
                  <a:pt x="0" y="71656"/>
                  <a:pt x="71656" y="0"/>
                  <a:pt x="160047" y="0"/>
                </a:cubicBezTo>
                <a:lnTo>
                  <a:pt x="1606281" y="0"/>
                </a:lnTo>
                <a:cubicBezTo>
                  <a:pt x="1694672" y="0"/>
                  <a:pt x="1766328" y="71656"/>
                  <a:pt x="1766328" y="160047"/>
                </a:cubicBezTo>
                <a:lnTo>
                  <a:pt x="1766328" y="321350"/>
                </a:lnTo>
                <a:lnTo>
                  <a:pt x="1857611" y="321350"/>
                </a:lnTo>
                <a:cubicBezTo>
                  <a:pt x="1873443" y="321350"/>
                  <a:pt x="1886276" y="334183"/>
                  <a:pt x="1886276" y="350015"/>
                </a:cubicBez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299" dirty="0"/>
          </a:p>
        </p:txBody>
      </p:sp>
      <p:sp>
        <p:nvSpPr>
          <p:cNvPr id="51" name="ZoneTexte 50"/>
          <p:cNvSpPr txBox="1"/>
          <p:nvPr/>
        </p:nvSpPr>
        <p:spPr>
          <a:xfrm>
            <a:off x="448803" y="3337828"/>
            <a:ext cx="8011630" cy="692497"/>
          </a:xfrm>
          <a:prstGeom prst="rect">
            <a:avLst/>
          </a:prstGeom>
          <a:noFill/>
        </p:spPr>
        <p:txBody>
          <a:bodyPr wrap="square" rtlCol="0">
            <a:spAutoFit/>
          </a:bodyPr>
          <a:lstStyle/>
          <a:p>
            <a:r>
              <a:rPr lang="fr-FR" sz="1300" dirty="0" smtClean="0"/>
              <a:t>La gamme proposée à la clientèle* est ouverte à l’ensemble des profils, à l’exception de certains produits qui, par leur complexité, nécessitent </a:t>
            </a:r>
            <a:r>
              <a:rPr lang="fr-FR" sz="1300" dirty="0"/>
              <a:t>a minima un </a:t>
            </a:r>
            <a:r>
              <a:rPr lang="fr-FR" sz="1300" dirty="0" smtClean="0"/>
              <a:t>niveau C2 (aucun produit de la gamme n’exigeant de niveau C3 ou C4 spécifiquement). Ces produits correspondent aux familles ci-dessous :</a:t>
            </a:r>
          </a:p>
        </p:txBody>
      </p:sp>
      <p:sp>
        <p:nvSpPr>
          <p:cNvPr id="52" name="ZoneTexte 51"/>
          <p:cNvSpPr txBox="1"/>
          <p:nvPr/>
        </p:nvSpPr>
        <p:spPr>
          <a:xfrm>
            <a:off x="494639" y="5139910"/>
            <a:ext cx="8037801" cy="492443"/>
          </a:xfrm>
          <a:prstGeom prst="rect">
            <a:avLst/>
          </a:prstGeom>
          <a:noFill/>
        </p:spPr>
        <p:txBody>
          <a:bodyPr wrap="square" rtlCol="0">
            <a:spAutoFit/>
          </a:bodyPr>
          <a:lstStyle/>
          <a:p>
            <a:r>
              <a:rPr lang="fr-FR" sz="1300" dirty="0"/>
              <a:t>D</a:t>
            </a:r>
            <a:r>
              <a:rPr lang="fr-FR" sz="1300" dirty="0" smtClean="0"/>
              <a:t>ans les faits, le contrôle d’adéquation propre aux connaissances financières ne concernera que les clients C1 et consistera à rechercher la présence d’un ou plusieurs de ces produits dans leur équipement. </a:t>
            </a:r>
          </a:p>
        </p:txBody>
      </p:sp>
      <p:sp>
        <p:nvSpPr>
          <p:cNvPr id="19" name="ZoneTexte 18"/>
          <p:cNvSpPr txBox="1"/>
          <p:nvPr/>
        </p:nvSpPr>
        <p:spPr>
          <a:xfrm>
            <a:off x="538344" y="5960600"/>
            <a:ext cx="2232248" cy="276999"/>
          </a:xfrm>
          <a:prstGeom prst="rect">
            <a:avLst/>
          </a:prstGeom>
          <a:noFill/>
        </p:spPr>
        <p:txBody>
          <a:bodyPr wrap="square" rtlCol="0">
            <a:spAutoFit/>
          </a:bodyPr>
          <a:lstStyle/>
          <a:p>
            <a:r>
              <a:rPr lang="fr-FR" sz="1200" dirty="0" smtClean="0"/>
              <a:t>* Hors Banque privée</a:t>
            </a:r>
          </a:p>
        </p:txBody>
      </p:sp>
      <p:sp>
        <p:nvSpPr>
          <p:cNvPr id="30" name="ZoneTexte 29"/>
          <p:cNvSpPr txBox="1"/>
          <p:nvPr/>
        </p:nvSpPr>
        <p:spPr>
          <a:xfrm rot="20220331">
            <a:off x="1251866" y="4213875"/>
            <a:ext cx="1574515" cy="400110"/>
          </a:xfrm>
          <a:prstGeom prst="rect">
            <a:avLst/>
          </a:prstGeom>
          <a:noFill/>
        </p:spPr>
        <p:txBody>
          <a:bodyPr wrap="square" rtlCol="0">
            <a:spAutoFit/>
          </a:bodyPr>
          <a:lstStyle/>
          <a:p>
            <a:pPr algn="ctr"/>
            <a:r>
              <a:rPr lang="fr-FR" sz="2000" b="1" dirty="0" smtClean="0">
                <a:solidFill>
                  <a:srgbClr val="FF0000"/>
                </a:solidFill>
              </a:rPr>
              <a:t>Inadéquation</a:t>
            </a:r>
          </a:p>
        </p:txBody>
      </p:sp>
      <p:sp>
        <p:nvSpPr>
          <p:cNvPr id="48" name="Titre 1"/>
          <p:cNvSpPr>
            <a:spLocks noGrp="1"/>
          </p:cNvSpPr>
          <p:nvPr>
            <p:ph type="title"/>
          </p:nvPr>
        </p:nvSpPr>
        <p:spPr>
          <a:xfrm>
            <a:off x="349200" y="378000"/>
            <a:ext cx="8445600" cy="720000"/>
          </a:xfrm>
        </p:spPr>
        <p:txBody>
          <a:bodyPr/>
          <a:lstStyle/>
          <a:p>
            <a:r>
              <a:rPr lang="fr-FR" dirty="0" smtClean="0"/>
              <a:t>2. Comment s’établit l’adéquation ? </a:t>
            </a:r>
            <a:br>
              <a:rPr lang="fr-FR" dirty="0" smtClean="0"/>
            </a:br>
            <a:r>
              <a:rPr lang="fr-FR" sz="1600" dirty="0" smtClean="0"/>
              <a:t>Pour le profil de connaissances et d’expérience financières…</a:t>
            </a:r>
            <a:endParaRPr lang="fr-FR" sz="1600" dirty="0"/>
          </a:p>
        </p:txBody>
      </p:sp>
      <p:sp>
        <p:nvSpPr>
          <p:cNvPr id="29" name="ZoneTexte 28">
            <a:extLst>
              <a:ext uri="{FF2B5EF4-FFF2-40B4-BE49-F238E27FC236}">
                <a16:creationId xmlns:a16="http://schemas.microsoft.com/office/drawing/2014/main" id="{DB9C7759-D155-4E21-AF3D-B4BA2C2EEE6F}"/>
              </a:ext>
            </a:extLst>
          </p:cNvPr>
          <p:cNvSpPr txBox="1"/>
          <p:nvPr/>
        </p:nvSpPr>
        <p:spPr>
          <a:xfrm>
            <a:off x="1003201" y="2248877"/>
            <a:ext cx="1459643" cy="935643"/>
          </a:xfrm>
          <a:prstGeom prst="roundRect">
            <a:avLst/>
          </a:prstGeom>
          <a:solidFill>
            <a:schemeClr val="accent2">
              <a:lumMod val="20000"/>
              <a:lumOff val="80000"/>
            </a:schemeClr>
          </a:solidFill>
        </p:spPr>
        <p:txBody>
          <a:bodyPr wrap="square" lIns="42500" tIns="42500" rIns="42500" bIns="42500" rtlCol="0" anchor="ctr" anchorCtr="0">
            <a:noAutofit/>
          </a:bodyPr>
          <a:lstStyle/>
          <a:p>
            <a:pPr algn="ctr"/>
            <a:r>
              <a:rPr lang="fr-FR" sz="1000" b="1" dirty="0"/>
              <a:t>Le client n’a aucune connaissance sur les produits financiers et ne consulte pas l’actualité économique et financière. </a:t>
            </a:r>
          </a:p>
        </p:txBody>
      </p:sp>
      <p:sp>
        <p:nvSpPr>
          <p:cNvPr id="47" name="ZoneTexte 46">
            <a:extLst>
              <a:ext uri="{FF2B5EF4-FFF2-40B4-BE49-F238E27FC236}">
                <a16:creationId xmlns:a16="http://schemas.microsoft.com/office/drawing/2014/main" id="{2F08D66F-775B-41F5-A548-F926E63EDC33}"/>
              </a:ext>
            </a:extLst>
          </p:cNvPr>
          <p:cNvSpPr txBox="1"/>
          <p:nvPr/>
        </p:nvSpPr>
        <p:spPr>
          <a:xfrm>
            <a:off x="899592" y="2016253"/>
            <a:ext cx="1558526" cy="276999"/>
          </a:xfrm>
          <a:prstGeom prst="rect">
            <a:avLst/>
          </a:prstGeom>
          <a:noFill/>
        </p:spPr>
        <p:txBody>
          <a:bodyPr wrap="square" rtlCol="0">
            <a:spAutoFit/>
          </a:bodyPr>
          <a:lstStyle/>
          <a:p>
            <a:pPr algn="ctr"/>
            <a:r>
              <a:rPr lang="fr-FR" sz="1200" b="1" cap="small" dirty="0">
                <a:solidFill>
                  <a:srgbClr val="C00000"/>
                </a:solidFill>
              </a:rPr>
              <a:t>C1 - </a:t>
            </a:r>
            <a:r>
              <a:rPr lang="fr-FR" sz="1200" b="1" dirty="0">
                <a:solidFill>
                  <a:srgbClr val="C00000"/>
                </a:solidFill>
                <a:cs typeface="Arial"/>
              </a:rPr>
              <a:t>Débutant</a:t>
            </a:r>
          </a:p>
        </p:txBody>
      </p:sp>
      <p:sp>
        <p:nvSpPr>
          <p:cNvPr id="49" name="Rectangle à coins arrondis 156">
            <a:extLst>
              <a:ext uri="{FF2B5EF4-FFF2-40B4-BE49-F238E27FC236}">
                <a16:creationId xmlns:a16="http://schemas.microsoft.com/office/drawing/2014/main" id="{F3C8AFF6-2BDF-477F-AA52-D4DA250B4C65}"/>
              </a:ext>
            </a:extLst>
          </p:cNvPr>
          <p:cNvSpPr/>
          <p:nvPr/>
        </p:nvSpPr>
        <p:spPr>
          <a:xfrm rot="16200000">
            <a:off x="1443077" y="1630210"/>
            <a:ext cx="471556" cy="267178"/>
          </a:xfrm>
          <a:custGeom>
            <a:avLst/>
            <a:gdLst/>
            <a:ahLst/>
            <a:cxnLst/>
            <a:rect l="l" t="t" r="r" b="b"/>
            <a:pathLst>
              <a:path w="1886276" h="960261">
                <a:moveTo>
                  <a:pt x="1613052" y="215599"/>
                </a:moveTo>
                <a:cubicBezTo>
                  <a:pt x="1613052" y="142549"/>
                  <a:pt x="1553832" y="83329"/>
                  <a:pt x="1480782" y="83329"/>
                </a:cubicBezTo>
                <a:lnTo>
                  <a:pt x="285547" y="83329"/>
                </a:lnTo>
                <a:cubicBezTo>
                  <a:pt x="212497" y="83329"/>
                  <a:pt x="153277" y="142549"/>
                  <a:pt x="153277" y="215599"/>
                </a:cubicBezTo>
                <a:lnTo>
                  <a:pt x="153277" y="744663"/>
                </a:lnTo>
                <a:cubicBezTo>
                  <a:pt x="153277" y="817714"/>
                  <a:pt x="212497" y="876933"/>
                  <a:pt x="285547" y="876933"/>
                </a:cubicBezTo>
                <a:lnTo>
                  <a:pt x="1480782" y="876933"/>
                </a:lnTo>
                <a:cubicBezTo>
                  <a:pt x="1553832" y="876933"/>
                  <a:pt x="1613052" y="817714"/>
                  <a:pt x="1613052" y="744663"/>
                </a:cubicBezTo>
                <a:close/>
                <a:moveTo>
                  <a:pt x="1886276" y="350015"/>
                </a:moveTo>
                <a:lnTo>
                  <a:pt x="1886276" y="610248"/>
                </a:lnTo>
                <a:cubicBezTo>
                  <a:pt x="1886276" y="626080"/>
                  <a:pt x="1873443" y="638913"/>
                  <a:pt x="1857611" y="638913"/>
                </a:cubicBezTo>
                <a:lnTo>
                  <a:pt x="1766328" y="638913"/>
                </a:lnTo>
                <a:lnTo>
                  <a:pt x="1766328" y="800215"/>
                </a:lnTo>
                <a:cubicBezTo>
                  <a:pt x="1766328" y="888606"/>
                  <a:pt x="1694672" y="960261"/>
                  <a:pt x="1606281" y="960261"/>
                </a:cubicBezTo>
                <a:lnTo>
                  <a:pt x="160047" y="960261"/>
                </a:lnTo>
                <a:cubicBezTo>
                  <a:pt x="71656" y="960261"/>
                  <a:pt x="0" y="888606"/>
                  <a:pt x="0" y="800215"/>
                </a:cubicBezTo>
                <a:lnTo>
                  <a:pt x="0" y="160047"/>
                </a:lnTo>
                <a:cubicBezTo>
                  <a:pt x="0" y="71656"/>
                  <a:pt x="71656" y="0"/>
                  <a:pt x="160047" y="0"/>
                </a:cubicBezTo>
                <a:lnTo>
                  <a:pt x="1606281" y="0"/>
                </a:lnTo>
                <a:cubicBezTo>
                  <a:pt x="1694672" y="0"/>
                  <a:pt x="1766328" y="71656"/>
                  <a:pt x="1766328" y="160047"/>
                </a:cubicBezTo>
                <a:lnTo>
                  <a:pt x="1766328" y="321350"/>
                </a:lnTo>
                <a:lnTo>
                  <a:pt x="1857611" y="321350"/>
                </a:lnTo>
                <a:cubicBezTo>
                  <a:pt x="1873443" y="321350"/>
                  <a:pt x="1886276" y="334183"/>
                  <a:pt x="1886276" y="350015"/>
                </a:cubicBez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000" dirty="0"/>
          </a:p>
        </p:txBody>
      </p:sp>
      <p:sp>
        <p:nvSpPr>
          <p:cNvPr id="50" name="ZoneTexte 49">
            <a:extLst>
              <a:ext uri="{FF2B5EF4-FFF2-40B4-BE49-F238E27FC236}">
                <a16:creationId xmlns:a16="http://schemas.microsoft.com/office/drawing/2014/main" id="{F44770F9-C723-420D-B970-9479346BF73A}"/>
              </a:ext>
            </a:extLst>
          </p:cNvPr>
          <p:cNvSpPr txBox="1"/>
          <p:nvPr/>
        </p:nvSpPr>
        <p:spPr>
          <a:xfrm>
            <a:off x="2876567" y="2248878"/>
            <a:ext cx="1468653" cy="935642"/>
          </a:xfrm>
          <a:prstGeom prst="roundRect">
            <a:avLst/>
          </a:prstGeom>
          <a:solidFill>
            <a:schemeClr val="accent2">
              <a:lumMod val="20000"/>
              <a:lumOff val="80000"/>
            </a:schemeClr>
          </a:solidFill>
        </p:spPr>
        <p:txBody>
          <a:bodyPr wrap="square" lIns="42500" tIns="42500" rIns="42500" bIns="42500" rtlCol="0" anchor="ctr" anchorCtr="0">
            <a:noAutofit/>
          </a:bodyPr>
          <a:lstStyle/>
          <a:p>
            <a:pPr algn="ctr"/>
            <a:r>
              <a:rPr lang="fr-FR" sz="1000" b="1" dirty="0"/>
              <a:t>Le client a des notions de base. Les produits financiers ainsi que leur fonctionnement ne lui sont pas étrangers. </a:t>
            </a:r>
          </a:p>
        </p:txBody>
      </p:sp>
      <p:sp>
        <p:nvSpPr>
          <p:cNvPr id="53" name="ZoneTexte 52">
            <a:extLst>
              <a:ext uri="{FF2B5EF4-FFF2-40B4-BE49-F238E27FC236}">
                <a16:creationId xmlns:a16="http://schemas.microsoft.com/office/drawing/2014/main" id="{18ECC411-1845-4E5C-B047-F07515A30C1E}"/>
              </a:ext>
            </a:extLst>
          </p:cNvPr>
          <p:cNvSpPr txBox="1"/>
          <p:nvPr/>
        </p:nvSpPr>
        <p:spPr>
          <a:xfrm>
            <a:off x="2771800" y="2016253"/>
            <a:ext cx="1558525" cy="276999"/>
          </a:xfrm>
          <a:prstGeom prst="rect">
            <a:avLst/>
          </a:prstGeom>
          <a:noFill/>
        </p:spPr>
        <p:txBody>
          <a:bodyPr wrap="square" rtlCol="0">
            <a:spAutoFit/>
          </a:bodyPr>
          <a:lstStyle/>
          <a:p>
            <a:pPr algn="ctr"/>
            <a:r>
              <a:rPr lang="fr-FR" sz="1200" b="1" cap="small" dirty="0">
                <a:solidFill>
                  <a:srgbClr val="C00000"/>
                </a:solidFill>
              </a:rPr>
              <a:t>C2 - </a:t>
            </a:r>
            <a:r>
              <a:rPr lang="fr-FR" sz="1200" b="1" dirty="0">
                <a:solidFill>
                  <a:srgbClr val="C00000"/>
                </a:solidFill>
                <a:cs typeface="Arial"/>
              </a:rPr>
              <a:t>Initié</a:t>
            </a:r>
          </a:p>
        </p:txBody>
      </p:sp>
      <p:sp>
        <p:nvSpPr>
          <p:cNvPr id="54" name="Rectangle à coins arrondis 156">
            <a:extLst>
              <a:ext uri="{FF2B5EF4-FFF2-40B4-BE49-F238E27FC236}">
                <a16:creationId xmlns:a16="http://schemas.microsoft.com/office/drawing/2014/main" id="{BCF55988-FB00-41D0-AE83-064477DDFCFE}"/>
              </a:ext>
            </a:extLst>
          </p:cNvPr>
          <p:cNvSpPr/>
          <p:nvPr/>
        </p:nvSpPr>
        <p:spPr>
          <a:xfrm rot="16200000">
            <a:off x="3315285" y="1630210"/>
            <a:ext cx="471556" cy="267178"/>
          </a:xfrm>
          <a:custGeom>
            <a:avLst/>
            <a:gdLst/>
            <a:ahLst/>
            <a:cxnLst/>
            <a:rect l="l" t="t" r="r" b="b"/>
            <a:pathLst>
              <a:path w="1896071" h="965250">
                <a:moveTo>
                  <a:pt x="331080" y="151961"/>
                </a:moveTo>
                <a:lnTo>
                  <a:pt x="652819" y="151961"/>
                </a:lnTo>
                <a:lnTo>
                  <a:pt x="652819" y="813804"/>
                </a:lnTo>
                <a:lnTo>
                  <a:pt x="331080" y="813804"/>
                </a:lnTo>
                <a:cubicBezTo>
                  <a:pt x="270158" y="813804"/>
                  <a:pt x="220771" y="764417"/>
                  <a:pt x="220771" y="703495"/>
                </a:cubicBezTo>
                <a:lnTo>
                  <a:pt x="220771" y="262270"/>
                </a:lnTo>
                <a:cubicBezTo>
                  <a:pt x="220771" y="201348"/>
                  <a:pt x="270158" y="151961"/>
                  <a:pt x="331080" y="151961"/>
                </a:cubicBezTo>
                <a:close/>
                <a:moveTo>
                  <a:pt x="287030" y="83762"/>
                </a:moveTo>
                <a:cubicBezTo>
                  <a:pt x="213600" y="83762"/>
                  <a:pt x="154073" y="143289"/>
                  <a:pt x="154073" y="216719"/>
                </a:cubicBezTo>
                <a:lnTo>
                  <a:pt x="154073" y="748532"/>
                </a:lnTo>
                <a:cubicBezTo>
                  <a:pt x="154073" y="821962"/>
                  <a:pt x="213600" y="881489"/>
                  <a:pt x="287030" y="881489"/>
                </a:cubicBezTo>
                <a:lnTo>
                  <a:pt x="1488471" y="881489"/>
                </a:lnTo>
                <a:cubicBezTo>
                  <a:pt x="1561901" y="881489"/>
                  <a:pt x="1621428" y="821962"/>
                  <a:pt x="1621428" y="748532"/>
                </a:cubicBezTo>
                <a:lnTo>
                  <a:pt x="1621428" y="216719"/>
                </a:lnTo>
                <a:cubicBezTo>
                  <a:pt x="1621428" y="143289"/>
                  <a:pt x="1561901" y="83762"/>
                  <a:pt x="1488471" y="83762"/>
                </a:cubicBezTo>
                <a:close/>
                <a:moveTo>
                  <a:pt x="160878" y="0"/>
                </a:moveTo>
                <a:lnTo>
                  <a:pt x="1614622" y="0"/>
                </a:lnTo>
                <a:cubicBezTo>
                  <a:pt x="1703472" y="0"/>
                  <a:pt x="1775500" y="72028"/>
                  <a:pt x="1775500" y="160878"/>
                </a:cubicBezTo>
                <a:lnTo>
                  <a:pt x="1775500" y="323019"/>
                </a:lnTo>
                <a:lnTo>
                  <a:pt x="1867257" y="323019"/>
                </a:lnTo>
                <a:cubicBezTo>
                  <a:pt x="1883171" y="323019"/>
                  <a:pt x="1896071" y="335919"/>
                  <a:pt x="1896071" y="351833"/>
                </a:cubicBezTo>
                <a:lnTo>
                  <a:pt x="1896071" y="613418"/>
                </a:lnTo>
                <a:cubicBezTo>
                  <a:pt x="1896071" y="629332"/>
                  <a:pt x="1883171" y="642232"/>
                  <a:pt x="1867257" y="642232"/>
                </a:cubicBezTo>
                <a:lnTo>
                  <a:pt x="1775500" y="642232"/>
                </a:lnTo>
                <a:lnTo>
                  <a:pt x="1775500" y="804372"/>
                </a:lnTo>
                <a:cubicBezTo>
                  <a:pt x="1775500" y="893222"/>
                  <a:pt x="1703472" y="965250"/>
                  <a:pt x="1614622" y="965250"/>
                </a:cubicBezTo>
                <a:lnTo>
                  <a:pt x="160878" y="965250"/>
                </a:lnTo>
                <a:cubicBezTo>
                  <a:pt x="72028" y="965250"/>
                  <a:pt x="0" y="893222"/>
                  <a:pt x="0" y="804372"/>
                </a:cubicBezTo>
                <a:lnTo>
                  <a:pt x="0" y="160878"/>
                </a:lnTo>
                <a:cubicBezTo>
                  <a:pt x="0" y="72028"/>
                  <a:pt x="72028" y="0"/>
                  <a:pt x="160878" y="0"/>
                </a:cubicBez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000" dirty="0"/>
          </a:p>
        </p:txBody>
      </p:sp>
      <p:sp>
        <p:nvSpPr>
          <p:cNvPr id="55" name="ZoneTexte 54">
            <a:extLst>
              <a:ext uri="{FF2B5EF4-FFF2-40B4-BE49-F238E27FC236}">
                <a16:creationId xmlns:a16="http://schemas.microsoft.com/office/drawing/2014/main" id="{EAF9BC81-4BD1-4768-A00B-E3F733E778FC}"/>
              </a:ext>
            </a:extLst>
          </p:cNvPr>
          <p:cNvSpPr txBox="1"/>
          <p:nvPr/>
        </p:nvSpPr>
        <p:spPr>
          <a:xfrm>
            <a:off x="4752357" y="2205641"/>
            <a:ext cx="1475827" cy="935642"/>
          </a:xfrm>
          <a:prstGeom prst="roundRect">
            <a:avLst/>
          </a:prstGeom>
          <a:solidFill>
            <a:schemeClr val="accent2">
              <a:lumMod val="20000"/>
              <a:lumOff val="80000"/>
            </a:schemeClr>
          </a:solidFill>
        </p:spPr>
        <p:txBody>
          <a:bodyPr wrap="square" lIns="42500" tIns="42500" rIns="42500" bIns="42500" rtlCol="0" anchor="ctr" anchorCtr="0">
            <a:noAutofit/>
          </a:bodyPr>
          <a:lstStyle/>
          <a:p>
            <a:pPr algn="ctr"/>
            <a:r>
              <a:rPr lang="fr-FR" sz="1000" b="1" dirty="0"/>
              <a:t>Le client a déjà réalisé des opérations financières. Ses compétences financières sont plutôt avancées. </a:t>
            </a:r>
          </a:p>
        </p:txBody>
      </p:sp>
      <p:sp>
        <p:nvSpPr>
          <p:cNvPr id="56" name="ZoneTexte 55">
            <a:extLst>
              <a:ext uri="{FF2B5EF4-FFF2-40B4-BE49-F238E27FC236}">
                <a16:creationId xmlns:a16="http://schemas.microsoft.com/office/drawing/2014/main" id="{825E42DB-C46D-4DEA-822A-88430DC70E1B}"/>
              </a:ext>
            </a:extLst>
          </p:cNvPr>
          <p:cNvSpPr txBox="1"/>
          <p:nvPr/>
        </p:nvSpPr>
        <p:spPr>
          <a:xfrm>
            <a:off x="4631955" y="1973016"/>
            <a:ext cx="1558526" cy="276999"/>
          </a:xfrm>
          <a:prstGeom prst="rect">
            <a:avLst/>
          </a:prstGeom>
          <a:noFill/>
        </p:spPr>
        <p:txBody>
          <a:bodyPr wrap="square" rtlCol="0">
            <a:spAutoFit/>
          </a:bodyPr>
          <a:lstStyle/>
          <a:p>
            <a:pPr algn="ctr"/>
            <a:r>
              <a:rPr lang="fr-FR" sz="1200" b="1" cap="small" dirty="0">
                <a:solidFill>
                  <a:srgbClr val="C00000"/>
                </a:solidFill>
              </a:rPr>
              <a:t>C3 - </a:t>
            </a:r>
            <a:r>
              <a:rPr lang="fr-FR" sz="1200" b="1" dirty="0">
                <a:solidFill>
                  <a:srgbClr val="C00000"/>
                </a:solidFill>
                <a:cs typeface="Arial"/>
              </a:rPr>
              <a:t>Confirmé</a:t>
            </a:r>
          </a:p>
        </p:txBody>
      </p:sp>
      <p:sp>
        <p:nvSpPr>
          <p:cNvPr id="57" name="Rectangle à coins arrondis 149">
            <a:extLst>
              <a:ext uri="{FF2B5EF4-FFF2-40B4-BE49-F238E27FC236}">
                <a16:creationId xmlns:a16="http://schemas.microsoft.com/office/drawing/2014/main" id="{C9CFD8FA-17A6-43D6-A56C-4397962CDD4D}"/>
              </a:ext>
            </a:extLst>
          </p:cNvPr>
          <p:cNvSpPr/>
          <p:nvPr/>
        </p:nvSpPr>
        <p:spPr>
          <a:xfrm rot="16200000">
            <a:off x="5175440" y="1586973"/>
            <a:ext cx="471556" cy="267178"/>
          </a:xfrm>
          <a:custGeom>
            <a:avLst/>
            <a:gdLst/>
            <a:ahLst/>
            <a:cxnLst/>
            <a:rect l="l" t="t" r="r" b="b"/>
            <a:pathLst>
              <a:path w="1896071" h="965250">
                <a:moveTo>
                  <a:pt x="331080" y="151961"/>
                </a:moveTo>
                <a:lnTo>
                  <a:pt x="652819" y="151961"/>
                </a:lnTo>
                <a:lnTo>
                  <a:pt x="652819" y="813804"/>
                </a:lnTo>
                <a:lnTo>
                  <a:pt x="331080" y="813804"/>
                </a:lnTo>
                <a:cubicBezTo>
                  <a:pt x="270158" y="813804"/>
                  <a:pt x="220771" y="764417"/>
                  <a:pt x="220771" y="703495"/>
                </a:cubicBezTo>
                <a:lnTo>
                  <a:pt x="220771" y="262270"/>
                </a:lnTo>
                <a:cubicBezTo>
                  <a:pt x="220771" y="201348"/>
                  <a:pt x="270158" y="151961"/>
                  <a:pt x="331080" y="151961"/>
                </a:cubicBezTo>
                <a:close/>
                <a:moveTo>
                  <a:pt x="700032" y="151703"/>
                </a:moveTo>
                <a:lnTo>
                  <a:pt x="1092803" y="151703"/>
                </a:lnTo>
                <a:lnTo>
                  <a:pt x="1092803" y="813546"/>
                </a:lnTo>
                <a:lnTo>
                  <a:pt x="700032" y="813546"/>
                </a:lnTo>
                <a:close/>
                <a:moveTo>
                  <a:pt x="287030" y="83762"/>
                </a:moveTo>
                <a:cubicBezTo>
                  <a:pt x="213600" y="83762"/>
                  <a:pt x="154073" y="143289"/>
                  <a:pt x="154073" y="216719"/>
                </a:cubicBezTo>
                <a:lnTo>
                  <a:pt x="154073" y="748532"/>
                </a:lnTo>
                <a:cubicBezTo>
                  <a:pt x="154073" y="821962"/>
                  <a:pt x="213600" y="881489"/>
                  <a:pt x="287030" y="881489"/>
                </a:cubicBezTo>
                <a:lnTo>
                  <a:pt x="1488471" y="881489"/>
                </a:lnTo>
                <a:cubicBezTo>
                  <a:pt x="1561901" y="881489"/>
                  <a:pt x="1621428" y="821962"/>
                  <a:pt x="1621428" y="748532"/>
                </a:cubicBezTo>
                <a:lnTo>
                  <a:pt x="1621428" y="216719"/>
                </a:lnTo>
                <a:cubicBezTo>
                  <a:pt x="1621428" y="143289"/>
                  <a:pt x="1561901" y="83762"/>
                  <a:pt x="1488471" y="83762"/>
                </a:cubicBezTo>
                <a:close/>
                <a:moveTo>
                  <a:pt x="160878" y="0"/>
                </a:moveTo>
                <a:lnTo>
                  <a:pt x="1614622" y="0"/>
                </a:lnTo>
                <a:cubicBezTo>
                  <a:pt x="1703472" y="0"/>
                  <a:pt x="1775500" y="72028"/>
                  <a:pt x="1775500" y="160878"/>
                </a:cubicBezTo>
                <a:lnTo>
                  <a:pt x="1775500" y="323019"/>
                </a:lnTo>
                <a:lnTo>
                  <a:pt x="1867257" y="323019"/>
                </a:lnTo>
                <a:cubicBezTo>
                  <a:pt x="1883171" y="323019"/>
                  <a:pt x="1896071" y="335919"/>
                  <a:pt x="1896071" y="351833"/>
                </a:cubicBezTo>
                <a:lnTo>
                  <a:pt x="1896071" y="613418"/>
                </a:lnTo>
                <a:cubicBezTo>
                  <a:pt x="1896071" y="629332"/>
                  <a:pt x="1883171" y="642232"/>
                  <a:pt x="1867257" y="642232"/>
                </a:cubicBezTo>
                <a:lnTo>
                  <a:pt x="1775500" y="642232"/>
                </a:lnTo>
                <a:lnTo>
                  <a:pt x="1775500" y="804372"/>
                </a:lnTo>
                <a:cubicBezTo>
                  <a:pt x="1775500" y="893222"/>
                  <a:pt x="1703472" y="965250"/>
                  <a:pt x="1614622" y="965250"/>
                </a:cubicBezTo>
                <a:lnTo>
                  <a:pt x="160878" y="965250"/>
                </a:lnTo>
                <a:cubicBezTo>
                  <a:pt x="72028" y="965250"/>
                  <a:pt x="0" y="893222"/>
                  <a:pt x="0" y="804372"/>
                </a:cubicBezTo>
                <a:lnTo>
                  <a:pt x="0" y="160878"/>
                </a:lnTo>
                <a:cubicBezTo>
                  <a:pt x="0" y="72028"/>
                  <a:pt x="72028" y="0"/>
                  <a:pt x="160878" y="0"/>
                </a:cubicBez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000" dirty="0"/>
          </a:p>
        </p:txBody>
      </p:sp>
      <p:sp>
        <p:nvSpPr>
          <p:cNvPr id="58" name="ZoneTexte 57">
            <a:extLst>
              <a:ext uri="{FF2B5EF4-FFF2-40B4-BE49-F238E27FC236}">
                <a16:creationId xmlns:a16="http://schemas.microsoft.com/office/drawing/2014/main" id="{A2EBC223-C056-49E4-9E7D-A91A7E1EFFC2}"/>
              </a:ext>
            </a:extLst>
          </p:cNvPr>
          <p:cNvSpPr txBox="1"/>
          <p:nvPr/>
        </p:nvSpPr>
        <p:spPr>
          <a:xfrm>
            <a:off x="6545385" y="2205326"/>
            <a:ext cx="1482999" cy="935642"/>
          </a:xfrm>
          <a:prstGeom prst="roundRect">
            <a:avLst/>
          </a:prstGeom>
          <a:solidFill>
            <a:schemeClr val="accent2">
              <a:lumMod val="20000"/>
              <a:lumOff val="80000"/>
            </a:schemeClr>
          </a:solidFill>
        </p:spPr>
        <p:txBody>
          <a:bodyPr wrap="square" lIns="42500" tIns="42500" rIns="42500" bIns="42500" rtlCol="0" anchor="ctr" anchorCtr="0">
            <a:noAutofit/>
          </a:bodyPr>
          <a:lstStyle/>
          <a:p>
            <a:pPr algn="ctr"/>
            <a:r>
              <a:rPr lang="fr-FR" sz="1000" b="1" dirty="0"/>
              <a:t>Le client maîtrise les marchés et les produits financiers. </a:t>
            </a:r>
          </a:p>
        </p:txBody>
      </p:sp>
      <p:sp>
        <p:nvSpPr>
          <p:cNvPr id="59" name="ZoneTexte 58">
            <a:extLst>
              <a:ext uri="{FF2B5EF4-FFF2-40B4-BE49-F238E27FC236}">
                <a16:creationId xmlns:a16="http://schemas.microsoft.com/office/drawing/2014/main" id="{37D5C9F6-7F59-4095-AE07-08433BB1A5EC}"/>
              </a:ext>
            </a:extLst>
          </p:cNvPr>
          <p:cNvSpPr txBox="1"/>
          <p:nvPr/>
        </p:nvSpPr>
        <p:spPr>
          <a:xfrm>
            <a:off x="6432181" y="1972701"/>
            <a:ext cx="1558526" cy="276999"/>
          </a:xfrm>
          <a:prstGeom prst="rect">
            <a:avLst/>
          </a:prstGeom>
          <a:noFill/>
        </p:spPr>
        <p:txBody>
          <a:bodyPr wrap="square" rtlCol="0">
            <a:spAutoFit/>
          </a:bodyPr>
          <a:lstStyle/>
          <a:p>
            <a:pPr algn="ctr"/>
            <a:r>
              <a:rPr lang="fr-FR" sz="1200" b="1" cap="small" dirty="0">
                <a:solidFill>
                  <a:srgbClr val="C00000"/>
                </a:solidFill>
              </a:rPr>
              <a:t>C4 - </a:t>
            </a:r>
            <a:r>
              <a:rPr lang="fr-FR" sz="1200" b="1" dirty="0">
                <a:solidFill>
                  <a:srgbClr val="C00000"/>
                </a:solidFill>
                <a:cs typeface="Arial"/>
              </a:rPr>
              <a:t>Expert</a:t>
            </a:r>
          </a:p>
        </p:txBody>
      </p:sp>
      <p:sp>
        <p:nvSpPr>
          <p:cNvPr id="60" name="Rectangle à coins arrondis 141">
            <a:extLst>
              <a:ext uri="{FF2B5EF4-FFF2-40B4-BE49-F238E27FC236}">
                <a16:creationId xmlns:a16="http://schemas.microsoft.com/office/drawing/2014/main" id="{22989E53-62C4-45F2-B1C3-042DBD102FD9}"/>
              </a:ext>
            </a:extLst>
          </p:cNvPr>
          <p:cNvSpPr/>
          <p:nvPr/>
        </p:nvSpPr>
        <p:spPr>
          <a:xfrm rot="16200000">
            <a:off x="6975666" y="1586658"/>
            <a:ext cx="471556" cy="267178"/>
          </a:xfrm>
          <a:custGeom>
            <a:avLst/>
            <a:gdLst/>
            <a:ahLst/>
            <a:cxnLst/>
            <a:rect l="l" t="t" r="r" b="b"/>
            <a:pathLst>
              <a:path w="1896071" h="965250">
                <a:moveTo>
                  <a:pt x="1137246" y="151961"/>
                </a:moveTo>
                <a:lnTo>
                  <a:pt x="1452203" y="151961"/>
                </a:lnTo>
                <a:cubicBezTo>
                  <a:pt x="1513125" y="151961"/>
                  <a:pt x="1562512" y="201348"/>
                  <a:pt x="1562512" y="262270"/>
                </a:cubicBezTo>
                <a:lnTo>
                  <a:pt x="1562512" y="703495"/>
                </a:lnTo>
                <a:cubicBezTo>
                  <a:pt x="1562512" y="764417"/>
                  <a:pt x="1513125" y="813804"/>
                  <a:pt x="1452203" y="813804"/>
                </a:cubicBezTo>
                <a:lnTo>
                  <a:pt x="1137246" y="813804"/>
                </a:lnTo>
                <a:close/>
                <a:moveTo>
                  <a:pt x="331080" y="151961"/>
                </a:moveTo>
                <a:lnTo>
                  <a:pt x="652819" y="151961"/>
                </a:lnTo>
                <a:lnTo>
                  <a:pt x="652819" y="813804"/>
                </a:lnTo>
                <a:lnTo>
                  <a:pt x="331080" y="813804"/>
                </a:lnTo>
                <a:cubicBezTo>
                  <a:pt x="270158" y="813804"/>
                  <a:pt x="220771" y="764417"/>
                  <a:pt x="220771" y="703495"/>
                </a:cubicBezTo>
                <a:lnTo>
                  <a:pt x="220771" y="262270"/>
                </a:lnTo>
                <a:cubicBezTo>
                  <a:pt x="220771" y="201348"/>
                  <a:pt x="270158" y="151961"/>
                  <a:pt x="331080" y="151961"/>
                </a:cubicBezTo>
                <a:close/>
                <a:moveTo>
                  <a:pt x="700032" y="151703"/>
                </a:moveTo>
                <a:lnTo>
                  <a:pt x="1092803" y="151703"/>
                </a:lnTo>
                <a:lnTo>
                  <a:pt x="1092803" y="813546"/>
                </a:lnTo>
                <a:lnTo>
                  <a:pt x="700032" y="813546"/>
                </a:lnTo>
                <a:close/>
                <a:moveTo>
                  <a:pt x="287030" y="83762"/>
                </a:moveTo>
                <a:cubicBezTo>
                  <a:pt x="213600" y="83762"/>
                  <a:pt x="154073" y="143289"/>
                  <a:pt x="154073" y="216719"/>
                </a:cubicBezTo>
                <a:lnTo>
                  <a:pt x="154073" y="748532"/>
                </a:lnTo>
                <a:cubicBezTo>
                  <a:pt x="154073" y="821962"/>
                  <a:pt x="213600" y="881489"/>
                  <a:pt x="287030" y="881489"/>
                </a:cubicBezTo>
                <a:lnTo>
                  <a:pt x="1488471" y="881489"/>
                </a:lnTo>
                <a:cubicBezTo>
                  <a:pt x="1561901" y="881489"/>
                  <a:pt x="1621428" y="821962"/>
                  <a:pt x="1621428" y="748532"/>
                </a:cubicBezTo>
                <a:lnTo>
                  <a:pt x="1621428" y="216719"/>
                </a:lnTo>
                <a:cubicBezTo>
                  <a:pt x="1621428" y="143289"/>
                  <a:pt x="1561901" y="83762"/>
                  <a:pt x="1488471" y="83762"/>
                </a:cubicBezTo>
                <a:close/>
                <a:moveTo>
                  <a:pt x="160878" y="0"/>
                </a:moveTo>
                <a:lnTo>
                  <a:pt x="1614622" y="0"/>
                </a:lnTo>
                <a:cubicBezTo>
                  <a:pt x="1703472" y="0"/>
                  <a:pt x="1775500" y="72028"/>
                  <a:pt x="1775500" y="160878"/>
                </a:cubicBezTo>
                <a:lnTo>
                  <a:pt x="1775500" y="323019"/>
                </a:lnTo>
                <a:lnTo>
                  <a:pt x="1867257" y="323019"/>
                </a:lnTo>
                <a:cubicBezTo>
                  <a:pt x="1883171" y="323019"/>
                  <a:pt x="1896071" y="335919"/>
                  <a:pt x="1896071" y="351833"/>
                </a:cubicBezTo>
                <a:lnTo>
                  <a:pt x="1896071" y="613418"/>
                </a:lnTo>
                <a:cubicBezTo>
                  <a:pt x="1896071" y="629332"/>
                  <a:pt x="1883171" y="642232"/>
                  <a:pt x="1867257" y="642232"/>
                </a:cubicBezTo>
                <a:lnTo>
                  <a:pt x="1775500" y="642232"/>
                </a:lnTo>
                <a:lnTo>
                  <a:pt x="1775500" y="804372"/>
                </a:lnTo>
                <a:cubicBezTo>
                  <a:pt x="1775500" y="893222"/>
                  <a:pt x="1703472" y="965250"/>
                  <a:pt x="1614622" y="965250"/>
                </a:cubicBezTo>
                <a:lnTo>
                  <a:pt x="160878" y="965250"/>
                </a:lnTo>
                <a:cubicBezTo>
                  <a:pt x="72028" y="965250"/>
                  <a:pt x="0" y="893222"/>
                  <a:pt x="0" y="804372"/>
                </a:cubicBezTo>
                <a:lnTo>
                  <a:pt x="0" y="160878"/>
                </a:lnTo>
                <a:cubicBezTo>
                  <a:pt x="0" y="72028"/>
                  <a:pt x="72028" y="0"/>
                  <a:pt x="160878" y="0"/>
                </a:cubicBez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000" dirty="0"/>
          </a:p>
        </p:txBody>
      </p:sp>
    </p:spTree>
    <p:extLst>
      <p:ext uri="{BB962C8B-B14F-4D97-AF65-F5344CB8AC3E}">
        <p14:creationId xmlns:p14="http://schemas.microsoft.com/office/powerpoint/2010/main" val="88023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left)">
                                      <p:cBhvr>
                                        <p:cTn id="17" dur="500"/>
                                        <p:tgtEl>
                                          <p:spTgt spid="4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wipe(left)">
                                      <p:cBhvr>
                                        <p:cTn id="29" dur="500"/>
                                        <p:tgtEl>
                                          <p:spTgt spid="5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ipe(left)">
                                      <p:cBhvr>
                                        <p:cTn id="32" dur="500"/>
                                        <p:tgtEl>
                                          <p:spTgt spid="54"/>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left)">
                                      <p:cBhvr>
                                        <p:cTn id="44" dur="500"/>
                                        <p:tgtEl>
                                          <p:spTgt spid="57"/>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500"/>
                                        <p:tgtEl>
                                          <p:spTgt spid="5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left)">
                                      <p:cBhvr>
                                        <p:cTn id="53" dur="500"/>
                                        <p:tgtEl>
                                          <p:spTgt spid="5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left)">
                                      <p:cBhvr>
                                        <p:cTn id="56" dur="500"/>
                                        <p:tgtEl>
                                          <p:spTgt spid="60"/>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wipe(left)">
                                      <p:cBhvr>
                                        <p:cTn id="60" dur="500"/>
                                        <p:tgtEl>
                                          <p:spTgt spid="5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left)">
                                      <p:cBhvr>
                                        <p:cTn id="65" dur="500"/>
                                        <p:tgtEl>
                                          <p:spTgt spid="51"/>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par>
                          <p:cTn id="79" fill="hold">
                            <p:stCondLst>
                              <p:cond delay="1000"/>
                            </p:stCondLst>
                            <p:childTnLst>
                              <p:par>
                                <p:cTn id="80" presetID="22" presetClass="entr" presetSubtype="8"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wipe(left)">
                                      <p:cBhvr>
                                        <p:cTn id="82" dur="500"/>
                                        <p:tgtEl>
                                          <p:spTgt spid="24"/>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wipe(left)">
                                      <p:cBhvr>
                                        <p:cTn id="9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animBg="1"/>
      <p:bldP spid="23" grpId="0"/>
      <p:bldP spid="24" grpId="0" animBg="1"/>
      <p:bldP spid="51" grpId="0"/>
      <p:bldP spid="52" grpId="0"/>
      <p:bldP spid="19" grpId="0"/>
      <p:bldP spid="30" grpId="0"/>
      <p:bldP spid="48" grpId="0"/>
      <p:bldP spid="29" grpId="0" animBg="1"/>
      <p:bldP spid="47" grpId="0"/>
      <p:bldP spid="49" grpId="0" animBg="1"/>
      <p:bldP spid="50" grpId="0" animBg="1"/>
      <p:bldP spid="53" grpId="0"/>
      <p:bldP spid="54" grpId="0" animBg="1"/>
      <p:bldP spid="55" grpId="0" animBg="1"/>
      <p:bldP spid="56" grpId="0"/>
      <p:bldP spid="57" grpId="0" animBg="1"/>
      <p:bldP spid="58" grpId="0" animBg="1"/>
      <p:bldP spid="59" grpId="0"/>
      <p:bldP spid="6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4878183" y="2694224"/>
            <a:ext cx="3593654" cy="3287570"/>
          </a:xfrm>
          <a:prstGeom prst="rect">
            <a:avLst/>
          </a:prstGeom>
          <a:ln>
            <a:noFill/>
          </a:ln>
          <a:effectLst>
            <a:outerShdw blurRad="50800" dist="38100" dir="2700000" algn="tl" rotWithShape="0">
              <a:prstClr val="black">
                <a:alpha val="40000"/>
              </a:prstClr>
            </a:outerShdw>
          </a:effectLst>
        </p:spPr>
      </p:pic>
      <p:sp>
        <p:nvSpPr>
          <p:cNvPr id="2" name="Titre 1"/>
          <p:cNvSpPr>
            <a:spLocks noGrp="1"/>
          </p:cNvSpPr>
          <p:nvPr>
            <p:ph type="title"/>
          </p:nvPr>
        </p:nvSpPr>
        <p:spPr/>
        <p:txBody>
          <a:bodyPr/>
          <a:lstStyle/>
          <a:p>
            <a:r>
              <a:rPr lang="fr-FR" dirty="0" smtClean="0"/>
              <a:t>2. Comment s’établit l’adéquation ?</a:t>
            </a:r>
            <a:br>
              <a:rPr lang="fr-FR" dirty="0" smtClean="0"/>
            </a:br>
            <a:r>
              <a:rPr lang="fr-FR" sz="1600" dirty="0" smtClean="0"/>
              <a:t>Pour le profil de risque… (QR)</a:t>
            </a:r>
            <a:endParaRPr lang="fr-FR" sz="1600"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6</a:t>
            </a:fld>
            <a:endParaRPr lang="fr-FR" dirty="0"/>
          </a:p>
        </p:txBody>
      </p:sp>
      <p:pic>
        <p:nvPicPr>
          <p:cNvPr id="6" name="Image 5"/>
          <p:cNvPicPr>
            <a:picLocks noChangeAspect="1"/>
          </p:cNvPicPr>
          <p:nvPr/>
        </p:nvPicPr>
        <p:blipFill>
          <a:blip r:embed="rId4"/>
          <a:stretch>
            <a:fillRect/>
          </a:stretch>
        </p:blipFill>
        <p:spPr>
          <a:xfrm>
            <a:off x="458230" y="2696356"/>
            <a:ext cx="3990975" cy="2647950"/>
          </a:xfrm>
          <a:prstGeom prst="rect">
            <a:avLst/>
          </a:prstGeom>
          <a:ln>
            <a:noFill/>
          </a:ln>
          <a:effectLst>
            <a:outerShdw blurRad="50800" dist="38100" dir="2700000" algn="tl" rotWithShape="0">
              <a:prstClr val="black">
                <a:alpha val="40000"/>
              </a:prstClr>
            </a:outerShdw>
          </a:effectLst>
        </p:spPr>
      </p:pic>
      <p:pic>
        <p:nvPicPr>
          <p:cNvPr id="7" name="Image 6"/>
          <p:cNvPicPr>
            <a:picLocks noChangeAspect="1"/>
          </p:cNvPicPr>
          <p:nvPr/>
        </p:nvPicPr>
        <p:blipFill>
          <a:blip r:embed="rId5"/>
          <a:stretch>
            <a:fillRect/>
          </a:stretch>
        </p:blipFill>
        <p:spPr>
          <a:xfrm>
            <a:off x="5267062" y="3377134"/>
            <a:ext cx="3480909" cy="2674420"/>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1" name="ZoneTexte 10"/>
          <p:cNvSpPr txBox="1"/>
          <p:nvPr/>
        </p:nvSpPr>
        <p:spPr>
          <a:xfrm>
            <a:off x="371011" y="1146292"/>
            <a:ext cx="8521469" cy="692497"/>
          </a:xfrm>
          <a:prstGeom prst="rect">
            <a:avLst/>
          </a:prstGeom>
          <a:noFill/>
        </p:spPr>
        <p:txBody>
          <a:bodyPr wrap="square" rtlCol="0">
            <a:spAutoFit/>
          </a:bodyPr>
          <a:lstStyle/>
          <a:p>
            <a:r>
              <a:rPr lang="fr-FR" sz="1300" dirty="0" smtClean="0"/>
              <a:t>Le contrôle d’adéquation propre au risque s’effectuera pour tous les clients ayant suivi un parcours conseil. </a:t>
            </a:r>
          </a:p>
          <a:p>
            <a:r>
              <a:rPr lang="fr-FR" sz="1300" dirty="0" smtClean="0"/>
              <a:t>Les profils de risque se définissent par leur limite de tolérance aux actifs risqués : le RPA compare ainsi la proportion d’actifs risqués affichée par l’épargne du client à son profil de risque pour détecter un éventuel dépassement de cette limite.</a:t>
            </a:r>
            <a:endParaRPr lang="fr-FR" sz="1300" dirty="0"/>
          </a:p>
        </p:txBody>
      </p:sp>
      <p:sp>
        <p:nvSpPr>
          <p:cNvPr id="13" name="ZoneTexte 12"/>
          <p:cNvSpPr txBox="1"/>
          <p:nvPr/>
        </p:nvSpPr>
        <p:spPr>
          <a:xfrm>
            <a:off x="4716016" y="2015076"/>
            <a:ext cx="3862170" cy="492443"/>
          </a:xfrm>
          <a:prstGeom prst="rect">
            <a:avLst/>
          </a:prstGeom>
          <a:solidFill>
            <a:srgbClr val="F8BFC2"/>
          </a:solidFill>
          <a:effectLst/>
        </p:spPr>
        <p:txBody>
          <a:bodyPr wrap="square" rtlCol="0">
            <a:spAutoFit/>
          </a:bodyPr>
          <a:lstStyle/>
          <a:p>
            <a:pPr algn="ctr"/>
            <a:r>
              <a:rPr lang="fr-FR" sz="1300" b="1" dirty="0" smtClean="0"/>
              <a:t>1 an après </a:t>
            </a:r>
            <a:r>
              <a:rPr lang="fr-FR" sz="1300" dirty="0" smtClean="0"/>
              <a:t>: le RPA vérifie si l’exposition de l’épargne globale respecte toujours la limite de risque du profil </a:t>
            </a:r>
          </a:p>
        </p:txBody>
      </p:sp>
      <p:sp>
        <p:nvSpPr>
          <p:cNvPr id="14" name="Ellipse 13"/>
          <p:cNvSpPr/>
          <p:nvPr/>
        </p:nvSpPr>
        <p:spPr>
          <a:xfrm>
            <a:off x="2453717" y="3851176"/>
            <a:ext cx="428979" cy="36004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8028385" y="2634874"/>
            <a:ext cx="360040" cy="35220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4572000" y="2634875"/>
            <a:ext cx="1303789" cy="558429"/>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7236296" y="5445224"/>
            <a:ext cx="356971" cy="30415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p:cNvCxnSpPr>
            <a:endCxn id="15" idx="2"/>
          </p:cNvCxnSpPr>
          <p:nvPr/>
        </p:nvCxnSpPr>
        <p:spPr>
          <a:xfrm flipV="1">
            <a:off x="5864882" y="2810977"/>
            <a:ext cx="2163503" cy="109646"/>
          </a:xfrm>
          <a:prstGeom prst="line">
            <a:avLst/>
          </a:prstGeom>
          <a:ln>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21" name="Connecteur droit 20"/>
          <p:cNvCxnSpPr>
            <a:stCxn id="16" idx="4"/>
            <a:endCxn id="17" idx="1"/>
          </p:cNvCxnSpPr>
          <p:nvPr/>
        </p:nvCxnSpPr>
        <p:spPr>
          <a:xfrm>
            <a:off x="5223895" y="3193304"/>
            <a:ext cx="2064678" cy="2296463"/>
          </a:xfrm>
          <a:prstGeom prst="line">
            <a:avLst/>
          </a:prstGeom>
          <a:ln>
            <a:solidFill>
              <a:srgbClr val="7030A0"/>
            </a:solidFill>
            <a:prstDash val="lgDash"/>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361057" y="5899474"/>
            <a:ext cx="2854649" cy="261610"/>
          </a:xfrm>
          <a:prstGeom prst="rect">
            <a:avLst/>
          </a:prstGeom>
          <a:noFill/>
        </p:spPr>
        <p:txBody>
          <a:bodyPr wrap="square" rtlCol="0">
            <a:spAutoFit/>
          </a:bodyPr>
          <a:lstStyle/>
          <a:p>
            <a:r>
              <a:rPr lang="fr-FR" sz="1100" dirty="0" smtClean="0"/>
              <a:t>*AR/ANR : Actifs risqués/Actifs non risqués</a:t>
            </a:r>
            <a:endParaRPr lang="fr-FR" sz="1100" dirty="0"/>
          </a:p>
        </p:txBody>
      </p:sp>
      <p:sp>
        <p:nvSpPr>
          <p:cNvPr id="12" name="ZoneTexte 11"/>
          <p:cNvSpPr txBox="1"/>
          <p:nvPr/>
        </p:nvSpPr>
        <p:spPr>
          <a:xfrm>
            <a:off x="450615" y="2015076"/>
            <a:ext cx="3990974" cy="492443"/>
          </a:xfrm>
          <a:prstGeom prst="rect">
            <a:avLst/>
          </a:prstGeom>
          <a:solidFill>
            <a:srgbClr val="F8BFC2"/>
          </a:solidFill>
          <a:effectLst/>
        </p:spPr>
        <p:txBody>
          <a:bodyPr wrap="square" rtlCol="0">
            <a:spAutoFit/>
          </a:bodyPr>
          <a:lstStyle/>
          <a:p>
            <a:pPr algn="ctr"/>
            <a:r>
              <a:rPr lang="fr-FR" sz="1300" b="1" dirty="0" smtClean="0"/>
              <a:t>Lors du conseil </a:t>
            </a:r>
            <a:r>
              <a:rPr lang="fr-FR" sz="1300" dirty="0" smtClean="0"/>
              <a:t>: la proposition est faite dans le respect du profil de risque global du client</a:t>
            </a:r>
          </a:p>
        </p:txBody>
      </p:sp>
      <p:sp>
        <p:nvSpPr>
          <p:cNvPr id="30" name="Triangle isocèle 29"/>
          <p:cNvSpPr/>
          <p:nvPr/>
        </p:nvSpPr>
        <p:spPr>
          <a:xfrm rot="5400000">
            <a:off x="4426167" y="1972501"/>
            <a:ext cx="367000" cy="576064"/>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tx1"/>
              </a:solidFill>
            </a:endParaRPr>
          </a:p>
        </p:txBody>
      </p:sp>
      <p:sp>
        <p:nvSpPr>
          <p:cNvPr id="20" name="Ellipse 19"/>
          <p:cNvSpPr/>
          <p:nvPr/>
        </p:nvSpPr>
        <p:spPr>
          <a:xfrm>
            <a:off x="1259632" y="5072960"/>
            <a:ext cx="936104" cy="36004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 name="Connecteur droit 22"/>
          <p:cNvCxnSpPr/>
          <p:nvPr/>
        </p:nvCxnSpPr>
        <p:spPr>
          <a:xfrm flipH="1">
            <a:off x="1907704" y="4175254"/>
            <a:ext cx="666854" cy="897706"/>
          </a:xfrm>
          <a:prstGeom prst="line">
            <a:avLst/>
          </a:prstGeom>
          <a:ln>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24" name="Connecteur droit 23"/>
          <p:cNvCxnSpPr>
            <a:endCxn id="17" idx="0"/>
          </p:cNvCxnSpPr>
          <p:nvPr/>
        </p:nvCxnSpPr>
        <p:spPr>
          <a:xfrm flipH="1">
            <a:off x="7414782" y="2990383"/>
            <a:ext cx="793623" cy="2454841"/>
          </a:xfrm>
          <a:prstGeom prst="line">
            <a:avLst/>
          </a:prstGeom>
          <a:ln>
            <a:solidFill>
              <a:srgbClr val="7030A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39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8"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left)">
                                      <p:cBhvr>
                                        <p:cTn id="72" dur="500"/>
                                        <p:tgtEl>
                                          <p:spTgt spid="24"/>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500"/>
                                        <p:tgtEl>
                                          <p:spTgt spid="2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animBg="1"/>
      <p:bldP spid="14" grpId="0" animBg="1"/>
      <p:bldP spid="15" grpId="0" animBg="1"/>
      <p:bldP spid="16" grpId="0" animBg="1"/>
      <p:bldP spid="17" grpId="0" animBg="1"/>
      <p:bldP spid="22" grpId="0"/>
      <p:bldP spid="12" grpId="0" animBg="1"/>
      <p:bldP spid="30"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7</a:t>
            </a:fld>
            <a:endParaRPr lang="fr-FR" dirty="0"/>
          </a:p>
        </p:txBody>
      </p:sp>
      <p:sp>
        <p:nvSpPr>
          <p:cNvPr id="8" name="ZoneTexte 7"/>
          <p:cNvSpPr txBox="1"/>
          <p:nvPr/>
        </p:nvSpPr>
        <p:spPr>
          <a:xfrm>
            <a:off x="1475657" y="3280916"/>
            <a:ext cx="4176464" cy="2308324"/>
          </a:xfrm>
          <a:prstGeom prst="rect">
            <a:avLst/>
          </a:prstGeom>
          <a:noFill/>
          <a:ln>
            <a:solidFill>
              <a:schemeClr val="bg1">
                <a:lumMod val="65000"/>
              </a:schemeClr>
            </a:solidFill>
          </a:ln>
        </p:spPr>
        <p:txBody>
          <a:bodyPr wrap="square" rtlCol="0">
            <a:spAutoFit/>
          </a:bodyPr>
          <a:lstStyle/>
          <a:p>
            <a:r>
              <a:rPr lang="fr-FR" sz="1200" b="1" dirty="0" smtClean="0">
                <a:solidFill>
                  <a:srgbClr val="C00000"/>
                </a:solidFill>
              </a:rPr>
              <a:t>Quels supports retrouve-t-on dans les actifs risqués ?</a:t>
            </a:r>
          </a:p>
          <a:p>
            <a:pPr marL="171450" indent="-171450">
              <a:buFontTx/>
              <a:buChar char="-"/>
            </a:pPr>
            <a:r>
              <a:rPr lang="fr-FR" sz="1200" dirty="0" smtClean="0"/>
              <a:t>OPC de toutes natures (monétaires, obligataires, diversifiés, actions)</a:t>
            </a:r>
          </a:p>
          <a:p>
            <a:pPr marL="171450" indent="-171450">
              <a:buFontTx/>
              <a:buChar char="-"/>
            </a:pPr>
            <a:r>
              <a:rPr lang="fr-FR" sz="1200" dirty="0" smtClean="0"/>
              <a:t>SCPI, OPCI</a:t>
            </a:r>
          </a:p>
          <a:p>
            <a:pPr marL="171450" indent="-171450">
              <a:buFontTx/>
              <a:buChar char="-"/>
            </a:pPr>
            <a:r>
              <a:rPr lang="fr-FR" sz="1200" dirty="0" smtClean="0"/>
              <a:t>UC ASV, produits </a:t>
            </a:r>
            <a:r>
              <a:rPr lang="fr-FR" sz="1200" dirty="0"/>
              <a:t>structurés, produits de défiscalisation</a:t>
            </a:r>
            <a:endParaRPr lang="fr-FR" sz="1200" dirty="0" smtClean="0"/>
          </a:p>
          <a:p>
            <a:pPr marL="171450" indent="-171450">
              <a:buFontTx/>
              <a:buChar char="-"/>
            </a:pPr>
            <a:r>
              <a:rPr lang="fr-FR" sz="1200" dirty="0" smtClean="0"/>
              <a:t>Titres cotés et non cotés</a:t>
            </a:r>
          </a:p>
          <a:p>
            <a:pPr marL="171450" indent="-171450">
              <a:buFontTx/>
              <a:buChar char="-"/>
            </a:pPr>
            <a:r>
              <a:rPr lang="fr-FR" sz="1200" dirty="0" smtClean="0"/>
              <a:t>Gestion sous mandat</a:t>
            </a:r>
          </a:p>
          <a:p>
            <a:pPr marL="171450" indent="-171450">
              <a:buFontTx/>
              <a:buChar char="-"/>
            </a:pPr>
            <a:endParaRPr lang="fr-FR" sz="1200" dirty="0" smtClean="0"/>
          </a:p>
          <a:p>
            <a:r>
              <a:rPr lang="fr-FR" sz="1200" b="1" dirty="0" smtClean="0">
                <a:solidFill>
                  <a:srgbClr val="C00000"/>
                </a:solidFill>
              </a:rPr>
              <a:t>Quels </a:t>
            </a:r>
            <a:r>
              <a:rPr lang="fr-FR" sz="1200" b="1" dirty="0">
                <a:solidFill>
                  <a:srgbClr val="C00000"/>
                </a:solidFill>
              </a:rPr>
              <a:t>supports retrouve-t-on dans les actifs </a:t>
            </a:r>
            <a:r>
              <a:rPr lang="fr-FR" sz="1200" b="1" dirty="0" smtClean="0">
                <a:solidFill>
                  <a:srgbClr val="C00000"/>
                </a:solidFill>
              </a:rPr>
              <a:t>non risqués ?</a:t>
            </a:r>
          </a:p>
          <a:p>
            <a:pPr marL="171450" indent="-171450">
              <a:buFontTx/>
              <a:buChar char="-"/>
            </a:pPr>
            <a:r>
              <a:rPr lang="fr-FR" sz="1200" dirty="0" smtClean="0"/>
              <a:t>Fonds euros ASV</a:t>
            </a:r>
          </a:p>
          <a:p>
            <a:pPr marL="171450" indent="-171450">
              <a:buFontTx/>
              <a:buChar char="-"/>
            </a:pPr>
            <a:r>
              <a:rPr lang="fr-FR" sz="1200" dirty="0" smtClean="0"/>
              <a:t>Comptes à terme, PEL, PEP</a:t>
            </a:r>
          </a:p>
          <a:p>
            <a:pPr marL="171450" indent="-171450">
              <a:buFontTx/>
              <a:buChar char="-"/>
            </a:pPr>
            <a:r>
              <a:rPr lang="fr-FR" sz="1200" dirty="0" smtClean="0"/>
              <a:t>Comptes espèces PEA</a:t>
            </a:r>
            <a:endParaRPr lang="fr-FR" sz="1200" dirty="0"/>
          </a:p>
          <a:p>
            <a:endParaRPr lang="fr-FR" sz="1200" dirty="0" smtClean="0"/>
          </a:p>
        </p:txBody>
      </p:sp>
      <p:sp>
        <p:nvSpPr>
          <p:cNvPr id="9" name="ZoneTexte 8"/>
          <p:cNvSpPr txBox="1"/>
          <p:nvPr/>
        </p:nvSpPr>
        <p:spPr>
          <a:xfrm>
            <a:off x="467544" y="5733256"/>
            <a:ext cx="3768941" cy="261610"/>
          </a:xfrm>
          <a:prstGeom prst="rect">
            <a:avLst/>
          </a:prstGeom>
          <a:noFill/>
        </p:spPr>
        <p:txBody>
          <a:bodyPr wrap="square" rtlCol="0">
            <a:spAutoFit/>
          </a:bodyPr>
          <a:lstStyle/>
          <a:p>
            <a:r>
              <a:rPr lang="fr-FR" sz="1100" i="1" dirty="0" smtClean="0"/>
              <a:t>*AR/ANR : Actifs risqués/Actifs non risqués</a:t>
            </a:r>
          </a:p>
        </p:txBody>
      </p:sp>
      <p:sp>
        <p:nvSpPr>
          <p:cNvPr id="11" name="ZoneTexte 10"/>
          <p:cNvSpPr txBox="1"/>
          <p:nvPr/>
        </p:nvSpPr>
        <p:spPr>
          <a:xfrm>
            <a:off x="5757583" y="4706523"/>
            <a:ext cx="3273927" cy="1200329"/>
          </a:xfrm>
          <a:prstGeom prst="rect">
            <a:avLst/>
          </a:prstGeom>
          <a:solidFill>
            <a:srgbClr val="F8BFC2"/>
          </a:solidFill>
          <a:effectLst/>
        </p:spPr>
        <p:txBody>
          <a:bodyPr wrap="square" rtlCol="0">
            <a:spAutoFit/>
          </a:bodyPr>
          <a:lstStyle/>
          <a:p>
            <a:r>
              <a:rPr lang="fr-FR" sz="1200" b="1" dirty="0" smtClean="0"/>
              <a:t>    Sont exclus du calcul des ANR :</a:t>
            </a:r>
          </a:p>
          <a:p>
            <a:pPr marL="171450" indent="-171450">
              <a:buFontTx/>
              <a:buChar char="-"/>
            </a:pPr>
            <a:r>
              <a:rPr lang="fr-FR" sz="1200" dirty="0"/>
              <a:t>L</a:t>
            </a:r>
            <a:r>
              <a:rPr lang="fr-FR" sz="1200" dirty="0" smtClean="0"/>
              <a:t>es livrets, les CEL et les comptes à vue, qui sont considérés </a:t>
            </a:r>
            <a:r>
              <a:rPr lang="fr-FR" sz="1200" dirty="0"/>
              <a:t>comme de </a:t>
            </a:r>
            <a:r>
              <a:rPr lang="fr-FR" sz="1200" dirty="0" smtClean="0"/>
              <a:t>l’épargne de précaution et hors champ du calcul</a:t>
            </a:r>
          </a:p>
          <a:p>
            <a:pPr marL="171450" indent="-171450">
              <a:buFontTx/>
              <a:buChar char="-"/>
            </a:pPr>
            <a:r>
              <a:rPr lang="fr-FR" sz="1200" dirty="0" smtClean="0"/>
              <a:t>Les parts sociales, également hors champ par leur nature spécifique</a:t>
            </a:r>
          </a:p>
        </p:txBody>
      </p:sp>
      <p:sp>
        <p:nvSpPr>
          <p:cNvPr id="12" name="ZoneTexte 11"/>
          <p:cNvSpPr txBox="1"/>
          <p:nvPr/>
        </p:nvSpPr>
        <p:spPr>
          <a:xfrm>
            <a:off x="5762570" y="3227873"/>
            <a:ext cx="3273926" cy="1015663"/>
          </a:xfrm>
          <a:prstGeom prst="rect">
            <a:avLst/>
          </a:prstGeom>
          <a:solidFill>
            <a:srgbClr val="F8BFC2"/>
          </a:solidFill>
          <a:effectLst/>
        </p:spPr>
        <p:txBody>
          <a:bodyPr wrap="square" rtlCol="0">
            <a:spAutoFit/>
          </a:bodyPr>
          <a:lstStyle/>
          <a:p>
            <a:r>
              <a:rPr lang="fr-FR" sz="1200" b="1" dirty="0" smtClean="0"/>
              <a:t>    Ne figurent pas dans les AR :</a:t>
            </a:r>
          </a:p>
          <a:p>
            <a:pPr marL="171450" indent="-171450">
              <a:buFontTx/>
              <a:buChar char="-"/>
            </a:pPr>
            <a:r>
              <a:rPr lang="fr-FR" sz="1200" dirty="0" smtClean="0"/>
              <a:t>Les contrats d’assurance vie NWM (</a:t>
            </a:r>
            <a:r>
              <a:rPr lang="fr-FR" sz="1200" b="1" i="1" dirty="0" err="1" smtClean="0"/>
              <a:t>N</a:t>
            </a:r>
            <a:r>
              <a:rPr lang="fr-FR" sz="1200" i="1" dirty="0" err="1" smtClean="0"/>
              <a:t>atixis</a:t>
            </a:r>
            <a:r>
              <a:rPr lang="fr-FR" sz="1200" i="1" dirty="0" smtClean="0"/>
              <a:t> </a:t>
            </a:r>
            <a:r>
              <a:rPr lang="fr-FR" sz="1200" b="1" i="1" dirty="0" err="1"/>
              <a:t>W</a:t>
            </a:r>
            <a:r>
              <a:rPr lang="fr-FR" sz="1200" i="1" dirty="0" err="1"/>
              <a:t>ealth</a:t>
            </a:r>
            <a:r>
              <a:rPr lang="fr-FR" sz="1200" i="1" dirty="0"/>
              <a:t> </a:t>
            </a:r>
            <a:r>
              <a:rPr lang="fr-FR" sz="1200" b="1" i="1" dirty="0" smtClean="0"/>
              <a:t>M</a:t>
            </a:r>
            <a:r>
              <a:rPr lang="fr-FR" sz="1200" i="1" dirty="0" smtClean="0"/>
              <a:t>anagement, </a:t>
            </a:r>
            <a:r>
              <a:rPr lang="fr-FR" sz="1200" dirty="0" smtClean="0"/>
              <a:t>anciennement 1818,) dont le détail ne remonte pas dans </a:t>
            </a:r>
            <a:r>
              <a:rPr lang="fr-FR" sz="1200" dirty="0" err="1" smtClean="0"/>
              <a:t>Mysys</a:t>
            </a:r>
            <a:r>
              <a:rPr lang="fr-FR" sz="1200" dirty="0" smtClean="0"/>
              <a:t> (seul l’encours global figure dans le RPA)</a:t>
            </a:r>
            <a:endParaRPr lang="fr-FR" sz="1200" dirty="0"/>
          </a:p>
        </p:txBody>
      </p:sp>
      <p:pic>
        <p:nvPicPr>
          <p:cNvPr id="16" name="Image 15"/>
          <p:cNvPicPr>
            <a:picLocks noChangeAspect="1"/>
          </p:cNvPicPr>
          <p:nvPr/>
        </p:nvPicPr>
        <p:blipFill>
          <a:blip r:embed="rId3"/>
          <a:stretch>
            <a:fillRect/>
          </a:stretch>
        </p:blipFill>
        <p:spPr>
          <a:xfrm>
            <a:off x="5701524" y="4653136"/>
            <a:ext cx="251959" cy="327171"/>
          </a:xfrm>
          <a:prstGeom prst="rect">
            <a:avLst/>
          </a:prstGeom>
          <a:effectLst>
            <a:outerShdw blurRad="50800" dist="38100" dir="2700000" algn="tl" rotWithShape="0">
              <a:prstClr val="black">
                <a:alpha val="40000"/>
              </a:prstClr>
            </a:outerShdw>
          </a:effectLst>
        </p:spPr>
      </p:pic>
      <p:pic>
        <p:nvPicPr>
          <p:cNvPr id="17" name="Image 16"/>
          <p:cNvPicPr>
            <a:picLocks noChangeAspect="1"/>
          </p:cNvPicPr>
          <p:nvPr/>
        </p:nvPicPr>
        <p:blipFill>
          <a:blip r:embed="rId3"/>
          <a:stretch>
            <a:fillRect/>
          </a:stretch>
        </p:blipFill>
        <p:spPr>
          <a:xfrm>
            <a:off x="5708161" y="3176004"/>
            <a:ext cx="256333" cy="327171"/>
          </a:xfrm>
          <a:prstGeom prst="rect">
            <a:avLst/>
          </a:prstGeom>
          <a:effectLst>
            <a:outerShdw blurRad="50800" dist="38100" dir="2700000" algn="tl" rotWithShape="0">
              <a:prstClr val="black">
                <a:alpha val="40000"/>
              </a:prstClr>
            </a:outerShdw>
          </a:effectLst>
        </p:spPr>
      </p:pic>
      <p:sp>
        <p:nvSpPr>
          <p:cNvPr id="10" name="ZoneTexte 9"/>
          <p:cNvSpPr txBox="1"/>
          <p:nvPr/>
        </p:nvSpPr>
        <p:spPr>
          <a:xfrm>
            <a:off x="105585" y="3864530"/>
            <a:ext cx="1320669" cy="1292662"/>
          </a:xfrm>
          <a:prstGeom prst="rect">
            <a:avLst/>
          </a:prstGeom>
          <a:solidFill>
            <a:srgbClr val="F8BFC2"/>
          </a:solidFill>
          <a:effectLst/>
        </p:spPr>
        <p:txBody>
          <a:bodyPr wrap="square" rtlCol="0">
            <a:spAutoFit/>
          </a:bodyPr>
          <a:lstStyle/>
          <a:p>
            <a:pPr algn="r"/>
            <a:r>
              <a:rPr lang="fr-FR" sz="1300" b="1" dirty="0" smtClean="0"/>
              <a:t>Le RPA reprend les règles appliquées par LEA pour la détermination des AR/ANR* </a:t>
            </a:r>
          </a:p>
        </p:txBody>
      </p:sp>
      <p:sp>
        <p:nvSpPr>
          <p:cNvPr id="13" name="Triangle isocèle 12"/>
          <p:cNvSpPr/>
          <p:nvPr/>
        </p:nvSpPr>
        <p:spPr>
          <a:xfrm rot="5400000">
            <a:off x="1449159" y="4258161"/>
            <a:ext cx="265859" cy="482738"/>
          </a:xfrm>
          <a:prstGeom prst="triangle">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chemeClr val="bg1"/>
              </a:solidFill>
            </a:endParaRPr>
          </a:p>
        </p:txBody>
      </p:sp>
      <p:sp>
        <p:nvSpPr>
          <p:cNvPr id="15" name="Titre 1"/>
          <p:cNvSpPr>
            <a:spLocks noGrp="1"/>
          </p:cNvSpPr>
          <p:nvPr>
            <p:ph type="title"/>
          </p:nvPr>
        </p:nvSpPr>
        <p:spPr>
          <a:xfrm>
            <a:off x="349200" y="378000"/>
            <a:ext cx="8445600" cy="720000"/>
          </a:xfrm>
        </p:spPr>
        <p:txBody>
          <a:bodyPr>
            <a:normAutofit/>
          </a:bodyPr>
          <a:lstStyle/>
          <a:p>
            <a:r>
              <a:rPr lang="fr-FR" dirty="0" smtClean="0"/>
              <a:t>2. Comment s’établit l’adéquation ?</a:t>
            </a:r>
            <a:br>
              <a:rPr lang="fr-FR" dirty="0" smtClean="0"/>
            </a:br>
            <a:r>
              <a:rPr lang="fr-FR" sz="1600" dirty="0" smtClean="0"/>
              <a:t>Pour le profil de risque…</a:t>
            </a:r>
            <a:endParaRPr lang="fr-FR" sz="1600" dirty="0"/>
          </a:p>
        </p:txBody>
      </p:sp>
      <p:sp>
        <p:nvSpPr>
          <p:cNvPr id="14" name="ZoneTexte 13"/>
          <p:cNvSpPr txBox="1"/>
          <p:nvPr/>
        </p:nvSpPr>
        <p:spPr>
          <a:xfrm>
            <a:off x="371011" y="1146292"/>
            <a:ext cx="8423789" cy="292388"/>
          </a:xfrm>
          <a:prstGeom prst="rect">
            <a:avLst/>
          </a:prstGeom>
          <a:noFill/>
        </p:spPr>
        <p:txBody>
          <a:bodyPr wrap="square" rtlCol="0">
            <a:spAutoFit/>
          </a:bodyPr>
          <a:lstStyle/>
          <a:p>
            <a:r>
              <a:rPr lang="fr-FR" sz="1300" dirty="0" smtClean="0"/>
              <a:t>On rappelle ci-dessous les limites d’AR/ANR</a:t>
            </a:r>
            <a:r>
              <a:rPr lang="fr-FR" sz="1300" dirty="0"/>
              <a:t>* </a:t>
            </a:r>
            <a:r>
              <a:rPr lang="fr-FR" sz="1300" dirty="0" smtClean="0"/>
              <a:t>établies pour les 4 profils de risque : </a:t>
            </a:r>
            <a:endParaRPr lang="fr-FR" sz="1300" dirty="0"/>
          </a:p>
        </p:txBody>
      </p:sp>
      <p:sp>
        <p:nvSpPr>
          <p:cNvPr id="18" name="ZoneTexte 17"/>
          <p:cNvSpPr txBox="1"/>
          <p:nvPr/>
        </p:nvSpPr>
        <p:spPr>
          <a:xfrm>
            <a:off x="374129" y="2839608"/>
            <a:ext cx="8423789" cy="492443"/>
          </a:xfrm>
          <a:prstGeom prst="rect">
            <a:avLst/>
          </a:prstGeom>
          <a:noFill/>
        </p:spPr>
        <p:txBody>
          <a:bodyPr wrap="square" rtlCol="0">
            <a:spAutoFit/>
          </a:bodyPr>
          <a:lstStyle/>
          <a:p>
            <a:r>
              <a:rPr lang="fr-FR" sz="1300" dirty="0" smtClean="0"/>
              <a:t>Pour comparer l’épargne du client à son profil de risque, le RPA reprend les règles de détermination des AR/ANR* ayant servi au conseil initial :</a:t>
            </a:r>
            <a:endParaRPr lang="fr-FR" sz="1300" dirty="0"/>
          </a:p>
        </p:txBody>
      </p:sp>
      <p:pic>
        <p:nvPicPr>
          <p:cNvPr id="19" name="Image 18"/>
          <p:cNvPicPr>
            <a:picLocks noChangeAspect="1"/>
          </p:cNvPicPr>
          <p:nvPr/>
        </p:nvPicPr>
        <p:blipFill rotWithShape="1">
          <a:blip r:embed="rId4"/>
          <a:srcRect l="24755" r="51284" b="2695"/>
          <a:stretch/>
        </p:blipFill>
        <p:spPr>
          <a:xfrm>
            <a:off x="2699792" y="1488541"/>
            <a:ext cx="1224136" cy="1364395"/>
          </a:xfrm>
          <a:prstGeom prst="rect">
            <a:avLst/>
          </a:prstGeom>
        </p:spPr>
      </p:pic>
      <p:pic>
        <p:nvPicPr>
          <p:cNvPr id="20" name="Image 19"/>
          <p:cNvPicPr>
            <a:picLocks noChangeAspect="1"/>
          </p:cNvPicPr>
          <p:nvPr/>
        </p:nvPicPr>
        <p:blipFill rotWithShape="1">
          <a:blip r:embed="rId4"/>
          <a:srcRect l="50125" r="25914"/>
          <a:stretch/>
        </p:blipFill>
        <p:spPr>
          <a:xfrm>
            <a:off x="4572000" y="1450734"/>
            <a:ext cx="1224136" cy="1402202"/>
          </a:xfrm>
          <a:prstGeom prst="rect">
            <a:avLst/>
          </a:prstGeom>
        </p:spPr>
      </p:pic>
      <p:pic>
        <p:nvPicPr>
          <p:cNvPr id="21" name="Image 20"/>
          <p:cNvPicPr>
            <a:picLocks noChangeAspect="1"/>
          </p:cNvPicPr>
          <p:nvPr/>
        </p:nvPicPr>
        <p:blipFill rotWithShape="1">
          <a:blip r:embed="rId4"/>
          <a:srcRect l="75496"/>
          <a:stretch/>
        </p:blipFill>
        <p:spPr>
          <a:xfrm>
            <a:off x="6515746" y="1484991"/>
            <a:ext cx="1251903" cy="1402202"/>
          </a:xfrm>
          <a:prstGeom prst="rect">
            <a:avLst/>
          </a:prstGeom>
        </p:spPr>
      </p:pic>
      <p:pic>
        <p:nvPicPr>
          <p:cNvPr id="22" name="Image 21"/>
          <p:cNvPicPr>
            <a:picLocks noChangeAspect="1"/>
          </p:cNvPicPr>
          <p:nvPr/>
        </p:nvPicPr>
        <p:blipFill rotWithShape="1">
          <a:blip r:embed="rId4"/>
          <a:srcRect r="76655" b="5398"/>
          <a:stretch/>
        </p:blipFill>
        <p:spPr>
          <a:xfrm>
            <a:off x="783934" y="1427845"/>
            <a:ext cx="1192693" cy="1326512"/>
          </a:xfrm>
          <a:prstGeom prst="rect">
            <a:avLst/>
          </a:prstGeom>
        </p:spPr>
      </p:pic>
    </p:spTree>
    <p:extLst>
      <p:ext uri="{BB962C8B-B14F-4D97-AF65-F5344CB8AC3E}">
        <p14:creationId xmlns:p14="http://schemas.microsoft.com/office/powerpoint/2010/main" val="339828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8">
                                            <p:bg/>
                                          </p:spTgt>
                                        </p:tgtEl>
                                        <p:attrNameLst>
                                          <p:attrName>style.visibility</p:attrName>
                                        </p:attrNameLst>
                                      </p:cBhvr>
                                      <p:to>
                                        <p:strVal val="visible"/>
                                      </p:to>
                                    </p:set>
                                    <p:animEffect transition="in" filter="wipe(left)">
                                      <p:cBhvr>
                                        <p:cTn id="54" dur="500"/>
                                        <p:tgtEl>
                                          <p:spTgt spid="8">
                                            <p:bg/>
                                          </p:spTgt>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8">
                                            <p:txEl>
                                              <p:pRg st="0" end="0"/>
                                            </p:txEl>
                                          </p:spTgt>
                                        </p:tgtEl>
                                        <p:attrNameLst>
                                          <p:attrName>style.visibility</p:attrName>
                                        </p:attrNameLst>
                                      </p:cBhvr>
                                      <p:to>
                                        <p:strVal val="visible"/>
                                      </p:to>
                                    </p:set>
                                    <p:animEffect transition="in" filter="wipe(left)">
                                      <p:cBhvr>
                                        <p:cTn id="58" dur="500"/>
                                        <p:tgtEl>
                                          <p:spTgt spid="8">
                                            <p:txEl>
                                              <p:pRg st="0" end="0"/>
                                            </p:txEl>
                                          </p:spTgt>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8">
                                            <p:txEl>
                                              <p:pRg st="1" end="1"/>
                                            </p:txEl>
                                          </p:spTgt>
                                        </p:tgtEl>
                                        <p:attrNameLst>
                                          <p:attrName>style.visibility</p:attrName>
                                        </p:attrNameLst>
                                      </p:cBhvr>
                                      <p:to>
                                        <p:strVal val="visible"/>
                                      </p:to>
                                    </p:set>
                                    <p:animEffect transition="in" filter="wipe(left)">
                                      <p:cBhvr>
                                        <p:cTn id="62" dur="500"/>
                                        <p:tgtEl>
                                          <p:spTgt spid="8">
                                            <p:txEl>
                                              <p:pRg st="1" end="1"/>
                                            </p:txEl>
                                          </p:spTgt>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8">
                                            <p:txEl>
                                              <p:pRg st="2" end="2"/>
                                            </p:txEl>
                                          </p:spTgt>
                                        </p:tgtEl>
                                        <p:attrNameLst>
                                          <p:attrName>style.visibility</p:attrName>
                                        </p:attrNameLst>
                                      </p:cBhvr>
                                      <p:to>
                                        <p:strVal val="visible"/>
                                      </p:to>
                                    </p:set>
                                    <p:animEffect transition="in" filter="wipe(left)">
                                      <p:cBhvr>
                                        <p:cTn id="66" dur="500"/>
                                        <p:tgtEl>
                                          <p:spTgt spid="8">
                                            <p:txEl>
                                              <p:pRg st="2" end="2"/>
                                            </p:txEl>
                                          </p:spTgt>
                                        </p:tgtEl>
                                      </p:cBhvr>
                                    </p:animEffect>
                                  </p:childTnLst>
                                </p:cTn>
                              </p:par>
                            </p:childTnLst>
                          </p:cTn>
                        </p:par>
                        <p:par>
                          <p:cTn id="67" fill="hold">
                            <p:stCondLst>
                              <p:cond delay="2500"/>
                            </p:stCondLst>
                            <p:childTnLst>
                              <p:par>
                                <p:cTn id="68" presetID="22" presetClass="entr" presetSubtype="8" fill="hold" grpId="0" nodeType="afterEffect">
                                  <p:stCondLst>
                                    <p:cond delay="0"/>
                                  </p:stCondLst>
                                  <p:childTnLst>
                                    <p:set>
                                      <p:cBhvr>
                                        <p:cTn id="69" dur="1" fill="hold">
                                          <p:stCondLst>
                                            <p:cond delay="0"/>
                                          </p:stCondLst>
                                        </p:cTn>
                                        <p:tgtEl>
                                          <p:spTgt spid="8">
                                            <p:txEl>
                                              <p:pRg st="3" end="3"/>
                                            </p:txEl>
                                          </p:spTgt>
                                        </p:tgtEl>
                                        <p:attrNameLst>
                                          <p:attrName>style.visibility</p:attrName>
                                        </p:attrNameLst>
                                      </p:cBhvr>
                                      <p:to>
                                        <p:strVal val="visible"/>
                                      </p:to>
                                    </p:set>
                                    <p:animEffect transition="in" filter="wipe(left)">
                                      <p:cBhvr>
                                        <p:cTn id="70" dur="500"/>
                                        <p:tgtEl>
                                          <p:spTgt spid="8">
                                            <p:txEl>
                                              <p:pRg st="3" end="3"/>
                                            </p:txEl>
                                          </p:spTgt>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8">
                                            <p:txEl>
                                              <p:pRg st="4" end="4"/>
                                            </p:txEl>
                                          </p:spTgt>
                                        </p:tgtEl>
                                        <p:attrNameLst>
                                          <p:attrName>style.visibility</p:attrName>
                                        </p:attrNameLst>
                                      </p:cBhvr>
                                      <p:to>
                                        <p:strVal val="visible"/>
                                      </p:to>
                                    </p:set>
                                    <p:animEffect transition="in" filter="wipe(left)">
                                      <p:cBhvr>
                                        <p:cTn id="74" dur="500"/>
                                        <p:tgtEl>
                                          <p:spTgt spid="8">
                                            <p:txEl>
                                              <p:pRg st="4" end="4"/>
                                            </p:txEl>
                                          </p:spTgt>
                                        </p:tgtEl>
                                      </p:cBhvr>
                                    </p:animEffect>
                                  </p:childTnLst>
                                </p:cTn>
                              </p:par>
                            </p:childTnLst>
                          </p:cTn>
                        </p:par>
                        <p:par>
                          <p:cTn id="75" fill="hold">
                            <p:stCondLst>
                              <p:cond delay="3500"/>
                            </p:stCondLst>
                            <p:childTnLst>
                              <p:par>
                                <p:cTn id="76" presetID="22" presetClass="entr" presetSubtype="8" fill="hold" grpId="0" nodeType="afterEffect">
                                  <p:stCondLst>
                                    <p:cond delay="0"/>
                                  </p:stCondLst>
                                  <p:childTnLst>
                                    <p:set>
                                      <p:cBhvr>
                                        <p:cTn id="77" dur="1" fill="hold">
                                          <p:stCondLst>
                                            <p:cond delay="0"/>
                                          </p:stCondLst>
                                        </p:cTn>
                                        <p:tgtEl>
                                          <p:spTgt spid="8">
                                            <p:txEl>
                                              <p:pRg st="5" end="5"/>
                                            </p:txEl>
                                          </p:spTgt>
                                        </p:tgtEl>
                                        <p:attrNameLst>
                                          <p:attrName>style.visibility</p:attrName>
                                        </p:attrNameLst>
                                      </p:cBhvr>
                                      <p:to>
                                        <p:strVal val="visible"/>
                                      </p:to>
                                    </p:set>
                                    <p:animEffect transition="in" filter="wipe(left)">
                                      <p:cBhvr>
                                        <p:cTn id="78" dur="500"/>
                                        <p:tgtEl>
                                          <p:spTgt spid="8">
                                            <p:txEl>
                                              <p:pRg st="5" end="5"/>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8">
                                            <p:txEl>
                                              <p:pRg st="7" end="7"/>
                                            </p:txEl>
                                          </p:spTgt>
                                        </p:tgtEl>
                                        <p:attrNameLst>
                                          <p:attrName>style.visibility</p:attrName>
                                        </p:attrNameLst>
                                      </p:cBhvr>
                                      <p:to>
                                        <p:strVal val="visible"/>
                                      </p:to>
                                    </p:set>
                                    <p:animEffect transition="in" filter="wipe(left)">
                                      <p:cBhvr>
                                        <p:cTn id="83" dur="500"/>
                                        <p:tgtEl>
                                          <p:spTgt spid="8">
                                            <p:txEl>
                                              <p:pRg st="7" end="7"/>
                                            </p:tx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8">
                                            <p:txEl>
                                              <p:pRg st="8" end="8"/>
                                            </p:txEl>
                                          </p:spTgt>
                                        </p:tgtEl>
                                        <p:attrNameLst>
                                          <p:attrName>style.visibility</p:attrName>
                                        </p:attrNameLst>
                                      </p:cBhvr>
                                      <p:to>
                                        <p:strVal val="visible"/>
                                      </p:to>
                                    </p:set>
                                    <p:animEffect transition="in" filter="wipe(left)">
                                      <p:cBhvr>
                                        <p:cTn id="87" dur="500"/>
                                        <p:tgtEl>
                                          <p:spTgt spid="8">
                                            <p:txEl>
                                              <p:pRg st="8" end="8"/>
                                            </p:txEl>
                                          </p:spTgt>
                                        </p:tgtEl>
                                      </p:cBhvr>
                                    </p:animEffect>
                                  </p:childTnLst>
                                </p:cTn>
                              </p:par>
                            </p:childTnLst>
                          </p:cTn>
                        </p:par>
                        <p:par>
                          <p:cTn id="88" fill="hold">
                            <p:stCondLst>
                              <p:cond delay="1000"/>
                            </p:stCondLst>
                            <p:childTnLst>
                              <p:par>
                                <p:cTn id="89" presetID="22" presetClass="entr" presetSubtype="8" fill="hold" grpId="0" nodeType="afterEffect">
                                  <p:stCondLst>
                                    <p:cond delay="0"/>
                                  </p:stCondLst>
                                  <p:childTnLst>
                                    <p:set>
                                      <p:cBhvr>
                                        <p:cTn id="90" dur="1" fill="hold">
                                          <p:stCondLst>
                                            <p:cond delay="0"/>
                                          </p:stCondLst>
                                        </p:cTn>
                                        <p:tgtEl>
                                          <p:spTgt spid="8">
                                            <p:txEl>
                                              <p:pRg st="9" end="9"/>
                                            </p:txEl>
                                          </p:spTgt>
                                        </p:tgtEl>
                                        <p:attrNameLst>
                                          <p:attrName>style.visibility</p:attrName>
                                        </p:attrNameLst>
                                      </p:cBhvr>
                                      <p:to>
                                        <p:strVal val="visible"/>
                                      </p:to>
                                    </p:set>
                                    <p:animEffect transition="in" filter="wipe(left)">
                                      <p:cBhvr>
                                        <p:cTn id="91" dur="500"/>
                                        <p:tgtEl>
                                          <p:spTgt spid="8">
                                            <p:txEl>
                                              <p:pRg st="9" end="9"/>
                                            </p:txEl>
                                          </p:spTgt>
                                        </p:tgtEl>
                                      </p:cBhvr>
                                    </p:animEffect>
                                  </p:childTnLst>
                                </p:cTn>
                              </p:par>
                            </p:childTnLst>
                          </p:cTn>
                        </p:par>
                        <p:par>
                          <p:cTn id="92" fill="hold">
                            <p:stCondLst>
                              <p:cond delay="1500"/>
                            </p:stCondLst>
                            <p:childTnLst>
                              <p:par>
                                <p:cTn id="93" presetID="22" presetClass="entr" presetSubtype="8" fill="hold" grpId="0" nodeType="afterEffect">
                                  <p:stCondLst>
                                    <p:cond delay="0"/>
                                  </p:stCondLst>
                                  <p:childTnLst>
                                    <p:set>
                                      <p:cBhvr>
                                        <p:cTn id="94" dur="1" fill="hold">
                                          <p:stCondLst>
                                            <p:cond delay="0"/>
                                          </p:stCondLst>
                                        </p:cTn>
                                        <p:tgtEl>
                                          <p:spTgt spid="8">
                                            <p:txEl>
                                              <p:pRg st="10" end="10"/>
                                            </p:txEl>
                                          </p:spTgt>
                                        </p:tgtEl>
                                        <p:attrNameLst>
                                          <p:attrName>style.visibility</p:attrName>
                                        </p:attrNameLst>
                                      </p:cBhvr>
                                      <p:to>
                                        <p:strVal val="visible"/>
                                      </p:to>
                                    </p:set>
                                    <p:animEffect transition="in" filter="wipe(left)">
                                      <p:cBhvr>
                                        <p:cTn id="95" dur="500"/>
                                        <p:tgtEl>
                                          <p:spTgt spid="8">
                                            <p:txEl>
                                              <p:pRg st="10" end="1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left)">
                                      <p:cBhvr>
                                        <p:cTn id="100" dur="500"/>
                                        <p:tgtEl>
                                          <p:spTgt spid="17"/>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12">
                                            <p:bg/>
                                          </p:spTgt>
                                        </p:tgtEl>
                                        <p:attrNameLst>
                                          <p:attrName>style.visibility</p:attrName>
                                        </p:attrNameLst>
                                      </p:cBhvr>
                                      <p:to>
                                        <p:strVal val="visible"/>
                                      </p:to>
                                    </p:set>
                                    <p:animEffect transition="in" filter="wipe(left)">
                                      <p:cBhvr>
                                        <p:cTn id="104" dur="500"/>
                                        <p:tgtEl>
                                          <p:spTgt spid="12">
                                            <p:bg/>
                                          </p:spTgt>
                                        </p:tgtEl>
                                      </p:cBhvr>
                                    </p:animEffect>
                                  </p:childTnLst>
                                </p:cTn>
                              </p:par>
                            </p:childTnLst>
                          </p:cTn>
                        </p:par>
                        <p:par>
                          <p:cTn id="105" fill="hold">
                            <p:stCondLst>
                              <p:cond delay="1000"/>
                            </p:stCondLst>
                            <p:childTnLst>
                              <p:par>
                                <p:cTn id="106" presetID="22" presetClass="entr" presetSubtype="8" fill="hold" grpId="0" nodeType="afterEffect">
                                  <p:stCondLst>
                                    <p:cond delay="0"/>
                                  </p:stCondLst>
                                  <p:childTnLst>
                                    <p:set>
                                      <p:cBhvr>
                                        <p:cTn id="107" dur="1" fill="hold">
                                          <p:stCondLst>
                                            <p:cond delay="0"/>
                                          </p:stCondLst>
                                        </p:cTn>
                                        <p:tgtEl>
                                          <p:spTgt spid="12">
                                            <p:txEl>
                                              <p:pRg st="0" end="0"/>
                                            </p:txEl>
                                          </p:spTgt>
                                        </p:tgtEl>
                                        <p:attrNameLst>
                                          <p:attrName>style.visibility</p:attrName>
                                        </p:attrNameLst>
                                      </p:cBhvr>
                                      <p:to>
                                        <p:strVal val="visible"/>
                                      </p:to>
                                    </p:set>
                                    <p:animEffect transition="in" filter="wipe(left)">
                                      <p:cBhvr>
                                        <p:cTn id="108" dur="500"/>
                                        <p:tgtEl>
                                          <p:spTgt spid="12">
                                            <p:txEl>
                                              <p:pRg st="0" end="0"/>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2">
                                            <p:txEl>
                                              <p:pRg st="1" end="1"/>
                                            </p:txEl>
                                          </p:spTgt>
                                        </p:tgtEl>
                                        <p:attrNameLst>
                                          <p:attrName>style.visibility</p:attrName>
                                        </p:attrNameLst>
                                      </p:cBhvr>
                                      <p:to>
                                        <p:strVal val="visible"/>
                                      </p:to>
                                    </p:set>
                                    <p:animEffect transition="in" filter="wipe(left)">
                                      <p:cBhvr>
                                        <p:cTn id="113" dur="500"/>
                                        <p:tgtEl>
                                          <p:spTgt spid="12">
                                            <p:txEl>
                                              <p:pRg st="1" end="1"/>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wipe(left)">
                                      <p:cBhvr>
                                        <p:cTn id="118" dur="500"/>
                                        <p:tgtEl>
                                          <p:spTgt spid="16"/>
                                        </p:tgtEl>
                                      </p:cBhvr>
                                    </p:animEffect>
                                  </p:childTnLst>
                                </p:cTn>
                              </p:par>
                            </p:childTnLst>
                          </p:cTn>
                        </p:par>
                        <p:par>
                          <p:cTn id="119" fill="hold">
                            <p:stCondLst>
                              <p:cond delay="500"/>
                            </p:stCondLst>
                            <p:childTnLst>
                              <p:par>
                                <p:cTn id="120" presetID="22" presetClass="entr" presetSubtype="8" fill="hold" grpId="0" nodeType="afterEffect">
                                  <p:stCondLst>
                                    <p:cond delay="0"/>
                                  </p:stCondLst>
                                  <p:childTnLst>
                                    <p:set>
                                      <p:cBhvr>
                                        <p:cTn id="121" dur="1" fill="hold">
                                          <p:stCondLst>
                                            <p:cond delay="0"/>
                                          </p:stCondLst>
                                        </p:cTn>
                                        <p:tgtEl>
                                          <p:spTgt spid="11">
                                            <p:bg/>
                                          </p:spTgt>
                                        </p:tgtEl>
                                        <p:attrNameLst>
                                          <p:attrName>style.visibility</p:attrName>
                                        </p:attrNameLst>
                                      </p:cBhvr>
                                      <p:to>
                                        <p:strVal val="visible"/>
                                      </p:to>
                                    </p:set>
                                    <p:animEffect transition="in" filter="wipe(left)">
                                      <p:cBhvr>
                                        <p:cTn id="122" dur="500"/>
                                        <p:tgtEl>
                                          <p:spTgt spid="11">
                                            <p:bg/>
                                          </p:spTgt>
                                        </p:tgtEl>
                                      </p:cBhvr>
                                    </p:animEffect>
                                  </p:childTnLst>
                                </p:cTn>
                              </p:par>
                            </p:childTnLst>
                          </p:cTn>
                        </p:par>
                        <p:par>
                          <p:cTn id="123" fill="hold">
                            <p:stCondLst>
                              <p:cond delay="1000"/>
                            </p:stCondLst>
                            <p:childTnLst>
                              <p:par>
                                <p:cTn id="124" presetID="22" presetClass="entr" presetSubtype="8" fill="hold" grpId="0" nodeType="afterEffect">
                                  <p:stCondLst>
                                    <p:cond delay="0"/>
                                  </p:stCondLst>
                                  <p:childTnLst>
                                    <p:set>
                                      <p:cBhvr>
                                        <p:cTn id="125" dur="1" fill="hold">
                                          <p:stCondLst>
                                            <p:cond delay="0"/>
                                          </p:stCondLst>
                                        </p:cTn>
                                        <p:tgtEl>
                                          <p:spTgt spid="11">
                                            <p:txEl>
                                              <p:pRg st="0" end="0"/>
                                            </p:txEl>
                                          </p:spTgt>
                                        </p:tgtEl>
                                        <p:attrNameLst>
                                          <p:attrName>style.visibility</p:attrName>
                                        </p:attrNameLst>
                                      </p:cBhvr>
                                      <p:to>
                                        <p:strVal val="visible"/>
                                      </p:to>
                                    </p:set>
                                    <p:animEffect transition="in" filter="wipe(left)">
                                      <p:cBhvr>
                                        <p:cTn id="126" dur="500"/>
                                        <p:tgtEl>
                                          <p:spTgt spid="11">
                                            <p:txEl>
                                              <p:pRg st="0" end="0"/>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11">
                                            <p:txEl>
                                              <p:pRg st="1" end="1"/>
                                            </p:txEl>
                                          </p:spTgt>
                                        </p:tgtEl>
                                        <p:attrNameLst>
                                          <p:attrName>style.visibility</p:attrName>
                                        </p:attrNameLst>
                                      </p:cBhvr>
                                      <p:to>
                                        <p:strVal val="visible"/>
                                      </p:to>
                                    </p:set>
                                    <p:animEffect transition="in" filter="wipe(left)">
                                      <p:cBhvr>
                                        <p:cTn id="131" dur="500"/>
                                        <p:tgtEl>
                                          <p:spTgt spid="11">
                                            <p:txEl>
                                              <p:pRg st="1" end="1"/>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grpId="0" nodeType="clickEffect">
                                  <p:stCondLst>
                                    <p:cond delay="0"/>
                                  </p:stCondLst>
                                  <p:childTnLst>
                                    <p:set>
                                      <p:cBhvr>
                                        <p:cTn id="135" dur="1" fill="hold">
                                          <p:stCondLst>
                                            <p:cond delay="0"/>
                                          </p:stCondLst>
                                        </p:cTn>
                                        <p:tgtEl>
                                          <p:spTgt spid="11">
                                            <p:txEl>
                                              <p:pRg st="2" end="2"/>
                                            </p:txEl>
                                          </p:spTgt>
                                        </p:tgtEl>
                                        <p:attrNameLst>
                                          <p:attrName>style.visibility</p:attrName>
                                        </p:attrNameLst>
                                      </p:cBhvr>
                                      <p:to>
                                        <p:strVal val="visible"/>
                                      </p:to>
                                    </p:set>
                                    <p:animEffect transition="in" filter="wipe(left)">
                                      <p:cBhvr>
                                        <p:cTn id="136"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P spid="9" grpId="0"/>
      <p:bldP spid="11" grpId="0" uiExpand="1" build="p" animBg="1"/>
      <p:bldP spid="12" grpId="0" uiExpand="1" build="p" animBg="1"/>
      <p:bldP spid="10" grpId="0" animBg="1"/>
      <p:bldP spid="13" grpId="0" animBg="1"/>
      <p:bldP spid="15" grpId="0"/>
      <p:bldP spid="14"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8</a:t>
            </a:fld>
            <a:endParaRPr lang="fr-FR" dirty="0"/>
          </a:p>
        </p:txBody>
      </p:sp>
      <p:pic>
        <p:nvPicPr>
          <p:cNvPr id="6" name="Image 5"/>
          <p:cNvPicPr>
            <a:picLocks noChangeAspect="1"/>
          </p:cNvPicPr>
          <p:nvPr/>
        </p:nvPicPr>
        <p:blipFill>
          <a:blip r:embed="rId3"/>
          <a:stretch>
            <a:fillRect/>
          </a:stretch>
        </p:blipFill>
        <p:spPr>
          <a:xfrm>
            <a:off x="227192" y="1196751"/>
            <a:ext cx="3525595" cy="4976031"/>
          </a:xfrm>
          <a:prstGeom prst="rect">
            <a:avLst/>
          </a:prstGeom>
          <a:effectLst>
            <a:outerShdw blurRad="50800" dist="38100" dir="2700000" algn="tl" rotWithShape="0">
              <a:prstClr val="black">
                <a:alpha val="40000"/>
              </a:prstClr>
            </a:outerShdw>
          </a:effectLst>
        </p:spPr>
      </p:pic>
      <p:pic>
        <p:nvPicPr>
          <p:cNvPr id="7" name="Image 6"/>
          <p:cNvPicPr>
            <a:picLocks noChangeAspect="1"/>
          </p:cNvPicPr>
          <p:nvPr/>
        </p:nvPicPr>
        <p:blipFill>
          <a:blip r:embed="rId4"/>
          <a:stretch>
            <a:fillRect/>
          </a:stretch>
        </p:blipFill>
        <p:spPr>
          <a:xfrm>
            <a:off x="5440805" y="1151648"/>
            <a:ext cx="3561439" cy="5021134"/>
          </a:xfrm>
          <a:prstGeom prst="rect">
            <a:avLst/>
          </a:prstGeom>
          <a:effectLst>
            <a:outerShdw blurRad="50800" dist="38100" dir="2700000" algn="tl" rotWithShape="0">
              <a:prstClr val="black">
                <a:alpha val="40000"/>
              </a:prstClr>
            </a:outerShdw>
          </a:effectLst>
        </p:spPr>
      </p:pic>
      <p:sp>
        <p:nvSpPr>
          <p:cNvPr id="4" name="Flèche droite 3"/>
          <p:cNvSpPr/>
          <p:nvPr/>
        </p:nvSpPr>
        <p:spPr>
          <a:xfrm rot="9270908" flipV="1">
            <a:off x="3432352" y="3625442"/>
            <a:ext cx="466183" cy="218098"/>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rot="20025980" flipV="1">
            <a:off x="4583396" y="2534550"/>
            <a:ext cx="1258533" cy="232633"/>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rot="19924354" flipV="1">
            <a:off x="4365026" y="4181524"/>
            <a:ext cx="1957999" cy="197205"/>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3843092" y="2498480"/>
            <a:ext cx="1521565" cy="830997"/>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Rappel des coordonnées du client et de sa situation familiale</a:t>
            </a:r>
          </a:p>
        </p:txBody>
      </p:sp>
      <p:sp>
        <p:nvSpPr>
          <p:cNvPr id="10" name="ZoneTexte 9"/>
          <p:cNvSpPr txBox="1"/>
          <p:nvPr/>
        </p:nvSpPr>
        <p:spPr>
          <a:xfrm>
            <a:off x="3843092" y="4169885"/>
            <a:ext cx="1521565" cy="1569660"/>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Présentation synthétique de la globalité des avoirs détenus dans/via la Caisse (tous ne seront pas forcément repris dans le calcul AR/ANR pour l’adéquation)</a:t>
            </a:r>
          </a:p>
        </p:txBody>
      </p:sp>
      <p:sp>
        <p:nvSpPr>
          <p:cNvPr id="8" name="ZoneTexte 7"/>
          <p:cNvSpPr txBox="1"/>
          <p:nvPr/>
        </p:nvSpPr>
        <p:spPr>
          <a:xfrm>
            <a:off x="3836012" y="3424744"/>
            <a:ext cx="1521565" cy="646331"/>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Présentation et justification du nouveau relevé</a:t>
            </a:r>
          </a:p>
        </p:txBody>
      </p:sp>
      <p:sp>
        <p:nvSpPr>
          <p:cNvPr id="5" name="ZoneTexte 4"/>
          <p:cNvSpPr txBox="1"/>
          <p:nvPr/>
        </p:nvSpPr>
        <p:spPr>
          <a:xfrm rot="20442105">
            <a:off x="812088" y="4689660"/>
            <a:ext cx="2520246" cy="707886"/>
          </a:xfrm>
          <a:prstGeom prst="rect">
            <a:avLst/>
          </a:prstGeom>
          <a:noFill/>
        </p:spPr>
        <p:txBody>
          <a:bodyPr wrap="square" rtlCol="0">
            <a:spAutoFit/>
          </a:bodyPr>
          <a:lstStyle/>
          <a:p>
            <a:pPr algn="ctr"/>
            <a:r>
              <a:rPr lang="fr-FR" sz="2000" b="1" dirty="0" smtClean="0">
                <a:solidFill>
                  <a:schemeClr val="accent1">
                    <a:lumMod val="40000"/>
                    <a:lumOff val="60000"/>
                  </a:schemeClr>
                </a:solidFill>
              </a:rPr>
              <a:t>Page 1 : présentation du rapport de situation</a:t>
            </a:r>
          </a:p>
        </p:txBody>
      </p:sp>
      <p:sp>
        <p:nvSpPr>
          <p:cNvPr id="13" name="ZoneTexte 12"/>
          <p:cNvSpPr txBox="1"/>
          <p:nvPr/>
        </p:nvSpPr>
        <p:spPr>
          <a:xfrm rot="20485508">
            <a:off x="5516911" y="5004870"/>
            <a:ext cx="3409225" cy="707886"/>
          </a:xfrm>
          <a:prstGeom prst="rect">
            <a:avLst/>
          </a:prstGeom>
          <a:noFill/>
        </p:spPr>
        <p:txBody>
          <a:bodyPr wrap="square" rtlCol="0">
            <a:spAutoFit/>
          </a:bodyPr>
          <a:lstStyle/>
          <a:p>
            <a:pPr algn="ctr"/>
            <a:r>
              <a:rPr lang="fr-FR" sz="2000" b="1" dirty="0" smtClean="0">
                <a:solidFill>
                  <a:schemeClr val="accent1">
                    <a:lumMod val="40000"/>
                    <a:lumOff val="60000"/>
                  </a:schemeClr>
                </a:solidFill>
              </a:rPr>
              <a:t>Page 2 : vision globale de l’épargne bancaire et financière</a:t>
            </a:r>
          </a:p>
        </p:txBody>
      </p:sp>
      <p:sp>
        <p:nvSpPr>
          <p:cNvPr id="14" name="ZoneTexte 13"/>
          <p:cNvSpPr txBox="1"/>
          <p:nvPr/>
        </p:nvSpPr>
        <p:spPr>
          <a:xfrm>
            <a:off x="3828935" y="1205603"/>
            <a:ext cx="1515091" cy="1200329"/>
          </a:xfrm>
          <a:prstGeom prst="rect">
            <a:avLst/>
          </a:prstGeom>
          <a:solidFill>
            <a:srgbClr val="FFC000"/>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Le RPA contient 5 pages : pour les clients, il prend le nom de </a:t>
            </a:r>
            <a:r>
              <a:rPr lang="fr-FR" sz="1200" b="1" dirty="0" smtClean="0"/>
              <a:t>RAPPORT DE SITUATION DE VOTRE ÉPARGNE</a:t>
            </a:r>
          </a:p>
        </p:txBody>
      </p:sp>
      <p:sp>
        <p:nvSpPr>
          <p:cNvPr id="16" name="Titre 1"/>
          <p:cNvSpPr>
            <a:spLocks noGrp="1"/>
          </p:cNvSpPr>
          <p:nvPr>
            <p:ph type="title"/>
          </p:nvPr>
        </p:nvSpPr>
        <p:spPr>
          <a:xfrm>
            <a:off x="349200" y="378000"/>
            <a:ext cx="8445600" cy="720000"/>
          </a:xfrm>
        </p:spPr>
        <p:txBody>
          <a:bodyPr/>
          <a:lstStyle/>
          <a:p>
            <a:r>
              <a:rPr lang="fr-FR" dirty="0" smtClean="0"/>
              <a:t>3. Comment se présente le relevé ?</a:t>
            </a:r>
            <a:endParaRPr lang="fr-FR" dirty="0"/>
          </a:p>
        </p:txBody>
      </p:sp>
    </p:spTree>
    <p:extLst>
      <p:ext uri="{BB962C8B-B14F-4D97-AF65-F5344CB8AC3E}">
        <p14:creationId xmlns:p14="http://schemas.microsoft.com/office/powerpoint/2010/main" val="92108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9" grpId="0" animBg="1"/>
      <p:bldP spid="10" grpId="0" animBg="1"/>
      <p:bldP spid="8" grpId="0" animBg="1"/>
      <p:bldP spid="5" grpId="0"/>
      <p:bldP spid="13" grpId="0"/>
      <p:bldP spid="14"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9</a:t>
            </a:fld>
            <a:endParaRPr lang="fr-FR" dirty="0"/>
          </a:p>
        </p:txBody>
      </p:sp>
      <p:pic>
        <p:nvPicPr>
          <p:cNvPr id="6" name="Image 5"/>
          <p:cNvPicPr>
            <a:picLocks noChangeAspect="1"/>
          </p:cNvPicPr>
          <p:nvPr/>
        </p:nvPicPr>
        <p:blipFill>
          <a:blip r:embed="rId3"/>
          <a:stretch>
            <a:fillRect/>
          </a:stretch>
        </p:blipFill>
        <p:spPr>
          <a:xfrm>
            <a:off x="278479" y="1142656"/>
            <a:ext cx="3533861" cy="4976809"/>
          </a:xfrm>
          <a:prstGeom prst="rect">
            <a:avLst/>
          </a:prstGeom>
          <a:effectLst>
            <a:outerShdw blurRad="50800" dist="38100" dir="2700000" algn="tl" rotWithShape="0">
              <a:prstClr val="black">
                <a:alpha val="40000"/>
              </a:prstClr>
            </a:outerShdw>
          </a:effectLst>
        </p:spPr>
      </p:pic>
      <p:sp>
        <p:nvSpPr>
          <p:cNvPr id="13" name="Flèche droite 12"/>
          <p:cNvSpPr/>
          <p:nvPr/>
        </p:nvSpPr>
        <p:spPr>
          <a:xfrm rot="9365102" flipV="1">
            <a:off x="3495042" y="2182032"/>
            <a:ext cx="640133" cy="273988"/>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13"/>
          <p:cNvSpPr/>
          <p:nvPr/>
        </p:nvSpPr>
        <p:spPr>
          <a:xfrm rot="9365102" flipV="1">
            <a:off x="3506617" y="3061728"/>
            <a:ext cx="489342" cy="258900"/>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3912802" y="1196925"/>
            <a:ext cx="1477292" cy="1200329"/>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Rappel du profil de connaissances financières du client (QCF) et mention d’éventuels produits en inadéquation</a:t>
            </a:r>
          </a:p>
        </p:txBody>
      </p:sp>
      <p:sp>
        <p:nvSpPr>
          <p:cNvPr id="15" name="ZoneTexte 14"/>
          <p:cNvSpPr txBox="1"/>
          <p:nvPr/>
        </p:nvSpPr>
        <p:spPr>
          <a:xfrm rot="20442105">
            <a:off x="349227" y="4436355"/>
            <a:ext cx="3294824" cy="1015663"/>
          </a:xfrm>
          <a:prstGeom prst="rect">
            <a:avLst/>
          </a:prstGeom>
          <a:noFill/>
        </p:spPr>
        <p:txBody>
          <a:bodyPr wrap="square" rtlCol="0">
            <a:spAutoFit/>
          </a:bodyPr>
          <a:lstStyle/>
          <a:p>
            <a:pPr algn="ctr"/>
            <a:r>
              <a:rPr lang="fr-FR" sz="2000" b="1" dirty="0" smtClean="0">
                <a:solidFill>
                  <a:schemeClr val="accent1">
                    <a:lumMod val="40000"/>
                    <a:lumOff val="60000"/>
                  </a:schemeClr>
                </a:solidFill>
              </a:rPr>
              <a:t>Page 3 : profil investisseur et</a:t>
            </a:r>
          </a:p>
          <a:p>
            <a:pPr algn="ctr"/>
            <a:r>
              <a:rPr lang="fr-FR" sz="2000" b="1" dirty="0" smtClean="0">
                <a:solidFill>
                  <a:schemeClr val="accent1">
                    <a:lumMod val="40000"/>
                    <a:lumOff val="60000"/>
                  </a:schemeClr>
                </a:solidFill>
              </a:rPr>
              <a:t>annonce de l’adéquation ou de l’inadéquation</a:t>
            </a:r>
          </a:p>
        </p:txBody>
      </p:sp>
      <p:sp>
        <p:nvSpPr>
          <p:cNvPr id="9" name="ZoneTexte 8"/>
          <p:cNvSpPr txBox="1"/>
          <p:nvPr/>
        </p:nvSpPr>
        <p:spPr>
          <a:xfrm>
            <a:off x="3929420" y="2496179"/>
            <a:ext cx="1477292" cy="1015663"/>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Rappel du profil de risque du client (QR) et rapprochement avec le profil présenté par son épargne globale</a:t>
            </a:r>
          </a:p>
        </p:txBody>
      </p:sp>
      <p:pic>
        <p:nvPicPr>
          <p:cNvPr id="5" name="Image 4"/>
          <p:cNvPicPr>
            <a:picLocks noChangeAspect="1"/>
          </p:cNvPicPr>
          <p:nvPr/>
        </p:nvPicPr>
        <p:blipFill>
          <a:blip r:embed="rId4"/>
          <a:stretch>
            <a:fillRect/>
          </a:stretch>
        </p:blipFill>
        <p:spPr>
          <a:xfrm>
            <a:off x="5449455" y="1142656"/>
            <a:ext cx="3621338" cy="5084505"/>
          </a:xfrm>
          <a:prstGeom prst="rect">
            <a:avLst/>
          </a:prstGeom>
        </p:spPr>
      </p:pic>
      <p:sp>
        <p:nvSpPr>
          <p:cNvPr id="12" name="Flèche droite 11"/>
          <p:cNvSpPr/>
          <p:nvPr/>
        </p:nvSpPr>
        <p:spPr>
          <a:xfrm rot="20242009">
            <a:off x="4748705" y="3248727"/>
            <a:ext cx="2582801" cy="292542"/>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rot="20442105">
            <a:off x="5804975" y="4866009"/>
            <a:ext cx="2862005" cy="1015663"/>
          </a:xfrm>
          <a:prstGeom prst="rect">
            <a:avLst/>
          </a:prstGeom>
          <a:noFill/>
        </p:spPr>
        <p:txBody>
          <a:bodyPr wrap="square" rtlCol="0">
            <a:spAutoFit/>
          </a:bodyPr>
          <a:lstStyle/>
          <a:p>
            <a:pPr algn="ctr"/>
            <a:r>
              <a:rPr lang="fr-FR" sz="2000" b="1" dirty="0" smtClean="0">
                <a:solidFill>
                  <a:schemeClr val="accent1">
                    <a:lumMod val="40000"/>
                    <a:lumOff val="60000"/>
                  </a:schemeClr>
                </a:solidFill>
              </a:rPr>
              <a:t>Page 4 : détail des avoirs risqués et non risqués retenus pour le calcul</a:t>
            </a:r>
          </a:p>
        </p:txBody>
      </p:sp>
      <p:sp>
        <p:nvSpPr>
          <p:cNvPr id="10" name="ZoneTexte 9"/>
          <p:cNvSpPr txBox="1"/>
          <p:nvPr/>
        </p:nvSpPr>
        <p:spPr>
          <a:xfrm>
            <a:off x="3920706" y="3593713"/>
            <a:ext cx="1509065" cy="1015663"/>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Détail des contenus par enveloppe ayant servi au calcul et affichage du pourcentage global AR/ANR</a:t>
            </a:r>
          </a:p>
        </p:txBody>
      </p:sp>
      <p:sp>
        <p:nvSpPr>
          <p:cNvPr id="18" name="Titre 1"/>
          <p:cNvSpPr>
            <a:spLocks noGrp="1"/>
          </p:cNvSpPr>
          <p:nvPr>
            <p:ph type="title"/>
          </p:nvPr>
        </p:nvSpPr>
        <p:spPr>
          <a:xfrm>
            <a:off x="349200" y="378000"/>
            <a:ext cx="8445600" cy="720000"/>
          </a:xfrm>
        </p:spPr>
        <p:txBody>
          <a:bodyPr/>
          <a:lstStyle/>
          <a:p>
            <a:r>
              <a:rPr lang="fr-FR" dirty="0" smtClean="0"/>
              <a:t>3. Comment </a:t>
            </a:r>
            <a:r>
              <a:rPr lang="fr-FR" dirty="0"/>
              <a:t>se présente </a:t>
            </a:r>
            <a:r>
              <a:rPr lang="fr-FR" dirty="0" smtClean="0"/>
              <a:t>le relevé ?</a:t>
            </a:r>
            <a:endParaRPr lang="fr-FR" dirty="0"/>
          </a:p>
        </p:txBody>
      </p:sp>
      <p:sp>
        <p:nvSpPr>
          <p:cNvPr id="19" name="ZoneTexte 18"/>
          <p:cNvSpPr txBox="1"/>
          <p:nvPr/>
        </p:nvSpPr>
        <p:spPr>
          <a:xfrm>
            <a:off x="3930344" y="4708301"/>
            <a:ext cx="1499427" cy="1384995"/>
          </a:xfrm>
          <a:prstGeom prst="rect">
            <a:avLst/>
          </a:prstGeom>
          <a:solidFill>
            <a:srgbClr val="FFC000"/>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    S’adressant au client, on ne parle pas </a:t>
            </a:r>
            <a:r>
              <a:rPr lang="fr-FR" sz="1200" i="1" dirty="0" smtClean="0"/>
              <a:t>d’Actifs risqués </a:t>
            </a:r>
            <a:r>
              <a:rPr lang="fr-FR" sz="1200" dirty="0" smtClean="0"/>
              <a:t>ou</a:t>
            </a:r>
            <a:r>
              <a:rPr lang="fr-FR" sz="1200" i="1" dirty="0" smtClean="0"/>
              <a:t> non risqués</a:t>
            </a:r>
            <a:r>
              <a:rPr lang="fr-FR" sz="1200" dirty="0" smtClean="0"/>
              <a:t>, mais </a:t>
            </a:r>
            <a:r>
              <a:rPr lang="fr-FR" sz="1200" b="1" i="1" dirty="0" smtClean="0"/>
              <a:t>d’Actifs exposés aux risques </a:t>
            </a:r>
            <a:r>
              <a:rPr lang="fr-FR" sz="1200" dirty="0" smtClean="0"/>
              <a:t>ou</a:t>
            </a:r>
            <a:r>
              <a:rPr lang="fr-FR" sz="1200" b="1" i="1" dirty="0" smtClean="0"/>
              <a:t> non exposés aux risques</a:t>
            </a:r>
          </a:p>
        </p:txBody>
      </p:sp>
      <p:pic>
        <p:nvPicPr>
          <p:cNvPr id="22" name="Image 21"/>
          <p:cNvPicPr>
            <a:picLocks noChangeAspect="1"/>
          </p:cNvPicPr>
          <p:nvPr/>
        </p:nvPicPr>
        <p:blipFill>
          <a:blip r:embed="rId5"/>
          <a:stretch>
            <a:fillRect/>
          </a:stretch>
        </p:blipFill>
        <p:spPr>
          <a:xfrm>
            <a:off x="3978693" y="4672467"/>
            <a:ext cx="256333" cy="3271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801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8" grpId="0" animBg="1"/>
      <p:bldP spid="15" grpId="0"/>
      <p:bldP spid="9" grpId="0" animBg="1"/>
      <p:bldP spid="12" grpId="0" animBg="1"/>
      <p:bldP spid="16" grpId="0"/>
      <p:bldP spid="10" grpId="0" animBg="1"/>
      <p:bldP spid="18" grpId="0"/>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10</a:t>
            </a:fld>
            <a:endParaRPr lang="fr-FR" dirty="0"/>
          </a:p>
        </p:txBody>
      </p:sp>
      <p:pic>
        <p:nvPicPr>
          <p:cNvPr id="6" name="Image 5"/>
          <p:cNvPicPr>
            <a:picLocks noChangeAspect="1"/>
          </p:cNvPicPr>
          <p:nvPr/>
        </p:nvPicPr>
        <p:blipFill>
          <a:blip r:embed="rId3"/>
          <a:stretch>
            <a:fillRect/>
          </a:stretch>
        </p:blipFill>
        <p:spPr>
          <a:xfrm>
            <a:off x="2699792" y="1180415"/>
            <a:ext cx="3528392" cy="4993110"/>
          </a:xfrm>
          <a:prstGeom prst="rect">
            <a:avLst/>
          </a:prstGeom>
          <a:effectLst>
            <a:outerShdw blurRad="50800" dist="38100" dir="2700000" algn="tl" rotWithShape="0">
              <a:prstClr val="black">
                <a:alpha val="40000"/>
              </a:prstClr>
            </a:outerShdw>
          </a:effectLst>
        </p:spPr>
      </p:pic>
      <p:sp>
        <p:nvSpPr>
          <p:cNvPr id="7" name="Flèche droite 6"/>
          <p:cNvSpPr/>
          <p:nvPr/>
        </p:nvSpPr>
        <p:spPr>
          <a:xfrm rot="20139920" flipV="1">
            <a:off x="2267743" y="2909034"/>
            <a:ext cx="573717" cy="240334"/>
          </a:xfrm>
          <a:prstGeom prst="rightArrow">
            <a:avLst/>
          </a:prstGeom>
          <a:solidFill>
            <a:srgbClr val="F8BFC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899592" y="2708920"/>
            <a:ext cx="1477292" cy="1200329"/>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pPr algn="ctr"/>
            <a:r>
              <a:rPr lang="fr-FR" sz="1200" dirty="0" smtClean="0"/>
              <a:t>Mentions légales et avertissements divers, s’affichant selon la nature des avoirs remontés dans le relevé</a:t>
            </a:r>
          </a:p>
        </p:txBody>
      </p:sp>
      <p:sp>
        <p:nvSpPr>
          <p:cNvPr id="8" name="ZoneTexte 7"/>
          <p:cNvSpPr txBox="1"/>
          <p:nvPr/>
        </p:nvSpPr>
        <p:spPr>
          <a:xfrm rot="20442105">
            <a:off x="2973932" y="4395031"/>
            <a:ext cx="2847759" cy="400110"/>
          </a:xfrm>
          <a:prstGeom prst="rect">
            <a:avLst/>
          </a:prstGeom>
          <a:noFill/>
        </p:spPr>
        <p:txBody>
          <a:bodyPr wrap="square" rtlCol="0">
            <a:spAutoFit/>
          </a:bodyPr>
          <a:lstStyle/>
          <a:p>
            <a:pPr algn="ctr"/>
            <a:r>
              <a:rPr lang="fr-FR" sz="2000" b="1" dirty="0" smtClean="0">
                <a:solidFill>
                  <a:schemeClr val="accent1">
                    <a:lumMod val="40000"/>
                    <a:lumOff val="60000"/>
                  </a:schemeClr>
                </a:solidFill>
              </a:rPr>
              <a:t>Page 5 : mentions légales</a:t>
            </a:r>
          </a:p>
        </p:txBody>
      </p:sp>
      <p:sp>
        <p:nvSpPr>
          <p:cNvPr id="9" name="Titre 1"/>
          <p:cNvSpPr>
            <a:spLocks noGrp="1"/>
          </p:cNvSpPr>
          <p:nvPr>
            <p:ph type="title"/>
          </p:nvPr>
        </p:nvSpPr>
        <p:spPr>
          <a:xfrm>
            <a:off x="349200" y="378000"/>
            <a:ext cx="8445600" cy="720000"/>
          </a:xfrm>
        </p:spPr>
        <p:txBody>
          <a:bodyPr/>
          <a:lstStyle/>
          <a:p>
            <a:r>
              <a:rPr lang="fr-FR" dirty="0" smtClean="0"/>
              <a:t>3. Comment </a:t>
            </a:r>
            <a:r>
              <a:rPr lang="fr-FR" dirty="0"/>
              <a:t>se présente </a:t>
            </a:r>
            <a:r>
              <a:rPr lang="fr-FR" dirty="0" smtClean="0"/>
              <a:t>le relevé ?</a:t>
            </a:r>
            <a:endParaRPr lang="fr-FR" dirty="0"/>
          </a:p>
        </p:txBody>
      </p:sp>
    </p:spTree>
    <p:extLst>
      <p:ext uri="{BB962C8B-B14F-4D97-AF65-F5344CB8AC3E}">
        <p14:creationId xmlns:p14="http://schemas.microsoft.com/office/powerpoint/2010/main" val="48273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98000"/>
          </a:schemeClr>
        </a:solidFill>
        <a:effectLst/>
      </p:bgPr>
    </p:bg>
    <p:spTree>
      <p:nvGrpSpPr>
        <p:cNvPr id="1" name=""/>
        <p:cNvGrpSpPr/>
        <p:nvPr/>
      </p:nvGrpSpPr>
      <p:grpSpPr>
        <a:xfrm>
          <a:off x="0" y="0"/>
          <a:ext cx="0" cy="0"/>
          <a:chOff x="0" y="0"/>
          <a:chExt cx="0" cy="0"/>
        </a:xfrm>
      </p:grpSpPr>
      <p:sp>
        <p:nvSpPr>
          <p:cNvPr id="7" name="Ellipse 6"/>
          <p:cNvSpPr/>
          <p:nvPr/>
        </p:nvSpPr>
        <p:spPr>
          <a:xfrm>
            <a:off x="285580" y="1659203"/>
            <a:ext cx="374271" cy="328107"/>
          </a:xfrm>
          <a:prstGeom prst="ellipse">
            <a:avLst/>
          </a:prstGeom>
          <a:solidFill>
            <a:schemeClr val="bg1">
              <a:alpha val="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4. Que faire en cas d’inadéquation ?</a:t>
            </a:r>
            <a:endParaRPr lang="fr-FR"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11</a:t>
            </a:fld>
            <a:endParaRPr lang="fr-FR" dirty="0"/>
          </a:p>
        </p:txBody>
      </p:sp>
      <p:sp>
        <p:nvSpPr>
          <p:cNvPr id="4" name="Espace réservé du texte 3"/>
          <p:cNvSpPr>
            <a:spLocks noGrp="1"/>
          </p:cNvSpPr>
          <p:nvPr>
            <p:ph type="body" sz="quarter" idx="20"/>
          </p:nvPr>
        </p:nvSpPr>
        <p:spPr/>
        <p:txBody>
          <a:bodyPr/>
          <a:lstStyle/>
          <a:p>
            <a:r>
              <a:rPr lang="fr-FR" dirty="0" smtClean="0"/>
              <a:t>1. Déterminer les causes de l’inadéquation</a:t>
            </a:r>
          </a:p>
          <a:p>
            <a:endParaRPr lang="fr-FR" dirty="0"/>
          </a:p>
        </p:txBody>
      </p:sp>
      <p:sp>
        <p:nvSpPr>
          <p:cNvPr id="5" name="Espace réservé du texte 4"/>
          <p:cNvSpPr>
            <a:spLocks noGrp="1"/>
          </p:cNvSpPr>
          <p:nvPr>
            <p:ph type="body" sz="quarter" idx="23"/>
          </p:nvPr>
        </p:nvSpPr>
        <p:spPr>
          <a:xfrm>
            <a:off x="1331640" y="3021925"/>
            <a:ext cx="7272808" cy="1692771"/>
          </a:xfrm>
        </p:spPr>
        <p:txBody>
          <a:bodyPr wrap="square">
            <a:spAutoFit/>
          </a:bodyPr>
          <a:lstStyle/>
          <a:p>
            <a:pPr>
              <a:lnSpc>
                <a:spcPct val="100000"/>
              </a:lnSpc>
            </a:pPr>
            <a:r>
              <a:rPr lang="fr-FR" b="1" dirty="0" smtClean="0"/>
              <a:t>La proportion d’actifs risqués de l’épargne a dépassé la limite fixée par le profil du client</a:t>
            </a:r>
          </a:p>
          <a:p>
            <a:pPr>
              <a:lnSpc>
                <a:spcPct val="100000"/>
              </a:lnSpc>
            </a:pPr>
            <a:r>
              <a:rPr lang="fr-FR" dirty="0" smtClean="0"/>
              <a:t>3 causes possibles :</a:t>
            </a:r>
          </a:p>
          <a:p>
            <a:pPr marL="285750" indent="-285750">
              <a:lnSpc>
                <a:spcPct val="100000"/>
              </a:lnSpc>
              <a:buFont typeface="Arial" panose="020B0604020202020204" pitchFamily="34" charset="0"/>
              <a:buChar char="•"/>
            </a:pPr>
            <a:r>
              <a:rPr lang="fr-FR" dirty="0" smtClean="0"/>
              <a:t>Des opérations intervenues entre le parcours conseil et le RPA </a:t>
            </a:r>
            <a:r>
              <a:rPr lang="fr-FR" dirty="0"/>
              <a:t>:</a:t>
            </a:r>
            <a:r>
              <a:rPr lang="fr-FR" dirty="0" smtClean="0"/>
              <a:t> des achats/ventes à l’initiative du client ont pu modifier l’équilibre général de l’épargne et lui donner une configuration plus risquée.</a:t>
            </a:r>
          </a:p>
          <a:p>
            <a:pPr marL="285750" indent="-285750">
              <a:lnSpc>
                <a:spcPct val="100000"/>
              </a:lnSpc>
              <a:buFont typeface="Arial" panose="020B0604020202020204" pitchFamily="34" charset="0"/>
              <a:buChar char="•"/>
            </a:pPr>
            <a:r>
              <a:rPr lang="fr-FR" dirty="0" smtClean="0"/>
              <a:t>La valorisation de certains placements : une hausse des placements risqués a pu mécaniquement renforcer leur poids au sein de l’épargne globale.</a:t>
            </a:r>
          </a:p>
          <a:p>
            <a:pPr marL="285750" indent="-285750">
              <a:lnSpc>
                <a:spcPct val="100000"/>
              </a:lnSpc>
              <a:buFont typeface="Arial" panose="020B0604020202020204" pitchFamily="34" charset="0"/>
              <a:buChar char="•"/>
            </a:pPr>
            <a:r>
              <a:rPr lang="fr-FR" dirty="0"/>
              <a:t>L’inadéquation pouvait exister avant le conseil, dans des proportions telles que ce dernier n’a pas pu l’éliminer complètement.</a:t>
            </a:r>
          </a:p>
        </p:txBody>
      </p:sp>
      <p:sp>
        <p:nvSpPr>
          <p:cNvPr id="11" name="Espace réservé du texte 3"/>
          <p:cNvSpPr txBox="1">
            <a:spLocks/>
          </p:cNvSpPr>
          <p:nvPr/>
        </p:nvSpPr>
        <p:spPr>
          <a:xfrm>
            <a:off x="1312016" y="1604012"/>
            <a:ext cx="6644360" cy="360000"/>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r>
              <a:rPr lang="fr-FR" dirty="0" smtClean="0"/>
              <a:t>Inadéquation de l’épargne au profil de connaissances  ET EXPERIENCE financières</a:t>
            </a:r>
          </a:p>
          <a:p>
            <a:endParaRPr lang="fr-FR" dirty="0"/>
          </a:p>
        </p:txBody>
      </p:sp>
      <p:sp>
        <p:nvSpPr>
          <p:cNvPr id="13" name="Espace réservé du texte 3"/>
          <p:cNvSpPr txBox="1">
            <a:spLocks/>
          </p:cNvSpPr>
          <p:nvPr/>
        </p:nvSpPr>
        <p:spPr>
          <a:xfrm>
            <a:off x="1331640" y="2712115"/>
            <a:ext cx="4968552" cy="360000"/>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r>
              <a:rPr lang="fr-FR" dirty="0" smtClean="0"/>
              <a:t>Inadéquation de l’épargne au profil de risque</a:t>
            </a:r>
          </a:p>
          <a:p>
            <a:endParaRPr lang="fr-FR" dirty="0"/>
          </a:p>
        </p:txBody>
      </p:sp>
      <p:sp>
        <p:nvSpPr>
          <p:cNvPr id="6" name="ZoneTexte 5"/>
          <p:cNvSpPr txBox="1"/>
          <p:nvPr/>
        </p:nvSpPr>
        <p:spPr>
          <a:xfrm>
            <a:off x="1331640" y="1904820"/>
            <a:ext cx="6912768" cy="692497"/>
          </a:xfrm>
          <a:prstGeom prst="rect">
            <a:avLst/>
          </a:prstGeom>
          <a:noFill/>
        </p:spPr>
        <p:txBody>
          <a:bodyPr wrap="square" rtlCol="0">
            <a:spAutoFit/>
          </a:bodyPr>
          <a:lstStyle/>
          <a:p>
            <a:r>
              <a:rPr lang="fr-FR" sz="1300" b="1" dirty="0" smtClean="0"/>
              <a:t>Seul cas de figure : un client C1 détient un ou plusieurs produits C2 </a:t>
            </a:r>
          </a:p>
          <a:p>
            <a:pPr marL="285750" indent="-285750">
              <a:buFont typeface="Arial" panose="020B0604020202020204" pitchFamily="34" charset="0"/>
              <a:buChar char="•"/>
            </a:pPr>
            <a:r>
              <a:rPr lang="fr-FR" sz="1300" dirty="0" smtClean="0"/>
              <a:t>Soit il détenait déjà ces produits avant de répondre au QCF qui lui a attribué son profil,</a:t>
            </a:r>
          </a:p>
          <a:p>
            <a:pPr marL="285750" indent="-285750">
              <a:buFont typeface="Arial" panose="020B0604020202020204" pitchFamily="34" charset="0"/>
              <a:buChar char="•"/>
            </a:pPr>
            <a:r>
              <a:rPr lang="fr-FR" sz="1300" dirty="0"/>
              <a:t>Soit il </a:t>
            </a:r>
            <a:r>
              <a:rPr lang="fr-FR" sz="1300" dirty="0" smtClean="0"/>
              <a:t>les a souscrits </a:t>
            </a:r>
            <a:r>
              <a:rPr lang="fr-FR" sz="1300" dirty="0"/>
              <a:t>avec mise en garde lors du parcours </a:t>
            </a:r>
            <a:r>
              <a:rPr lang="fr-FR" sz="1300" dirty="0" smtClean="0"/>
              <a:t>conseil.</a:t>
            </a:r>
            <a:endParaRPr lang="fr-FR" sz="1300" dirty="0"/>
          </a:p>
        </p:txBody>
      </p:sp>
      <p:pic>
        <p:nvPicPr>
          <p:cNvPr id="15" name="Image 14"/>
          <p:cNvPicPr>
            <a:picLocks noChangeAspect="1"/>
          </p:cNvPicPr>
          <p:nvPr/>
        </p:nvPicPr>
        <p:blipFill>
          <a:blip r:embed="rId3"/>
          <a:stretch>
            <a:fillRect/>
          </a:stretch>
        </p:blipFill>
        <p:spPr>
          <a:xfrm>
            <a:off x="349200" y="1553297"/>
            <a:ext cx="1053926" cy="708936"/>
          </a:xfrm>
          <a:prstGeom prst="rect">
            <a:avLst/>
          </a:prstGeom>
        </p:spPr>
      </p:pic>
      <p:pic>
        <p:nvPicPr>
          <p:cNvPr id="17" name="Image 16"/>
          <p:cNvPicPr>
            <a:picLocks noChangeAspect="1"/>
          </p:cNvPicPr>
          <p:nvPr/>
        </p:nvPicPr>
        <p:blipFill>
          <a:blip r:embed="rId4"/>
          <a:stretch>
            <a:fillRect/>
          </a:stretch>
        </p:blipFill>
        <p:spPr>
          <a:xfrm>
            <a:off x="349200" y="2636912"/>
            <a:ext cx="1054518" cy="770026"/>
          </a:xfrm>
          <a:prstGeom prst="rect">
            <a:avLst/>
          </a:prstGeom>
        </p:spPr>
      </p:pic>
      <p:sp>
        <p:nvSpPr>
          <p:cNvPr id="18" name="ZoneTexte 17"/>
          <p:cNvSpPr txBox="1"/>
          <p:nvPr/>
        </p:nvSpPr>
        <p:spPr>
          <a:xfrm>
            <a:off x="349200" y="4773679"/>
            <a:ext cx="8445600" cy="1092607"/>
          </a:xfrm>
          <a:prstGeom prst="rect">
            <a:avLst/>
          </a:prstGeom>
          <a:solidFill>
            <a:srgbClr val="F8BFC2"/>
          </a:solidFill>
          <a:effectLst>
            <a:outerShdw blurRad="50800" dist="38100" dir="2700000" algn="tl" rotWithShape="0">
              <a:prstClr val="black">
                <a:alpha val="40000"/>
              </a:prstClr>
            </a:outerShdw>
          </a:effectLst>
        </p:spPr>
        <p:txBody>
          <a:bodyPr wrap="square" rtlCol="0">
            <a:spAutoFit/>
          </a:bodyPr>
          <a:lstStyle/>
          <a:p>
            <a:r>
              <a:rPr lang="fr-FR" sz="1300" b="1" dirty="0" smtClean="0"/>
              <a:t>      Tous </a:t>
            </a:r>
            <a:r>
              <a:rPr lang="fr-FR" sz="1300" b="1" dirty="0"/>
              <a:t>les avoirs sont-ils bien pris en </a:t>
            </a:r>
            <a:r>
              <a:rPr lang="fr-FR" sz="1300" b="1" dirty="0" smtClean="0"/>
              <a:t>compte dans le calcul de l’AR/ANR </a:t>
            </a:r>
            <a:r>
              <a:rPr lang="fr-FR" sz="1300" b="1" dirty="0"/>
              <a:t>? </a:t>
            </a:r>
            <a:endParaRPr lang="fr-FR" sz="1300" b="1" dirty="0" smtClean="0"/>
          </a:p>
          <a:p>
            <a:r>
              <a:rPr lang="fr-FR" sz="1300" dirty="0"/>
              <a:t>Les produits qui ne remontent pas dans </a:t>
            </a:r>
            <a:r>
              <a:rPr lang="fr-FR" sz="1300" dirty="0" err="1"/>
              <a:t>Mysys</a:t>
            </a:r>
            <a:r>
              <a:rPr lang="fr-FR" sz="1300" dirty="0"/>
              <a:t> </a:t>
            </a:r>
            <a:r>
              <a:rPr lang="fr-FR" sz="1300" dirty="0" smtClean="0"/>
              <a:t>(</a:t>
            </a:r>
            <a:r>
              <a:rPr lang="fr-FR" sz="1300" dirty="0"/>
              <a:t>ASV </a:t>
            </a:r>
            <a:r>
              <a:rPr lang="fr-FR" sz="1300" dirty="0" smtClean="0"/>
              <a:t>PAV*, </a:t>
            </a:r>
            <a:r>
              <a:rPr lang="fr-FR" sz="1300" dirty="0"/>
              <a:t>ASV externe, ASV </a:t>
            </a:r>
            <a:r>
              <a:rPr lang="fr-FR" sz="1300" dirty="0" err="1" smtClean="0"/>
              <a:t>NLife</a:t>
            </a:r>
            <a:r>
              <a:rPr lang="fr-FR" sz="1300" dirty="0" smtClean="0"/>
              <a:t>) </a:t>
            </a:r>
            <a:r>
              <a:rPr lang="fr-FR" sz="1300" dirty="0"/>
              <a:t>ou dont la répartition AR/ANR n’est pas connue par </a:t>
            </a:r>
            <a:r>
              <a:rPr lang="fr-FR" sz="1300" dirty="0" err="1" smtClean="0"/>
              <a:t>Mysys</a:t>
            </a:r>
            <a:r>
              <a:rPr lang="fr-FR" sz="1300" dirty="0" smtClean="0"/>
              <a:t> (ancienne génération des contrats BP1818), </a:t>
            </a:r>
            <a:r>
              <a:rPr lang="fr-FR" sz="1300" dirty="0"/>
              <a:t>sont ignorés par le RPA dans le calcul de l’AR/ANR. Pour les clients qui en détiennent, l’équilibre AR/ANR affiché ne correspondra pas à la réalité de leur épargne globale et la déclaration d’adéquation ou d’inadéquation pourrait s’avérer erronée. Il conviendra de rapporter séparément les encours manquants pour le confirmer.</a:t>
            </a:r>
          </a:p>
        </p:txBody>
      </p:sp>
      <p:pic>
        <p:nvPicPr>
          <p:cNvPr id="19" name="Image 18"/>
          <p:cNvPicPr>
            <a:picLocks noChangeAspect="1"/>
          </p:cNvPicPr>
          <p:nvPr/>
        </p:nvPicPr>
        <p:blipFill>
          <a:blip r:embed="rId5"/>
          <a:stretch>
            <a:fillRect/>
          </a:stretch>
        </p:blipFill>
        <p:spPr>
          <a:xfrm>
            <a:off x="323528" y="4723256"/>
            <a:ext cx="276272" cy="327171"/>
          </a:xfrm>
          <a:prstGeom prst="rect">
            <a:avLst/>
          </a:prstGeom>
          <a:effectLst>
            <a:outerShdw blurRad="50800" dist="38100" dir="2700000" algn="tl" rotWithShape="0">
              <a:prstClr val="black">
                <a:alpha val="40000"/>
              </a:prstClr>
            </a:outerShdw>
          </a:effectLst>
        </p:spPr>
      </p:pic>
      <p:sp>
        <p:nvSpPr>
          <p:cNvPr id="14" name="ZoneTexte 13"/>
          <p:cNvSpPr txBox="1"/>
          <p:nvPr/>
        </p:nvSpPr>
        <p:spPr>
          <a:xfrm>
            <a:off x="395536" y="5942291"/>
            <a:ext cx="3768941" cy="261610"/>
          </a:xfrm>
          <a:prstGeom prst="rect">
            <a:avLst/>
          </a:prstGeom>
          <a:noFill/>
        </p:spPr>
        <p:txBody>
          <a:bodyPr wrap="square" rtlCol="0">
            <a:spAutoFit/>
          </a:bodyPr>
          <a:lstStyle/>
          <a:p>
            <a:r>
              <a:rPr lang="fr-FR" sz="1100" i="1" dirty="0" smtClean="0"/>
              <a:t>* </a:t>
            </a:r>
            <a:r>
              <a:rPr lang="fr-FR" sz="1100" b="1" i="1" dirty="0" smtClean="0"/>
              <a:t>P</a:t>
            </a:r>
            <a:r>
              <a:rPr lang="fr-FR" sz="1100" i="1" dirty="0" smtClean="0"/>
              <a:t>lateforme </a:t>
            </a:r>
            <a:r>
              <a:rPr lang="fr-FR" sz="1100" b="1" i="1" dirty="0" smtClean="0"/>
              <a:t>A</a:t>
            </a:r>
            <a:r>
              <a:rPr lang="fr-FR" sz="1100" i="1" dirty="0" smtClean="0"/>
              <a:t>ssurance </a:t>
            </a:r>
            <a:r>
              <a:rPr lang="fr-FR" sz="1100" b="1" i="1" dirty="0" smtClean="0"/>
              <a:t>V</a:t>
            </a:r>
            <a:r>
              <a:rPr lang="fr-FR" sz="1100" i="1" dirty="0" smtClean="0"/>
              <a:t>ie (via </a:t>
            </a:r>
            <a:r>
              <a:rPr lang="fr-FR" sz="1100" i="1" dirty="0" err="1" smtClean="0"/>
              <a:t>Natixis</a:t>
            </a:r>
            <a:r>
              <a:rPr lang="fr-FR" sz="1100" i="1" dirty="0" smtClean="0"/>
              <a:t> </a:t>
            </a:r>
            <a:r>
              <a:rPr lang="fr-FR" sz="1100" i="1" dirty="0" err="1" smtClean="0"/>
              <a:t>Wealth</a:t>
            </a:r>
            <a:r>
              <a:rPr lang="fr-FR" sz="1100" i="1" dirty="0" smtClean="0"/>
              <a:t> Management)</a:t>
            </a:r>
            <a:endParaRPr lang="fr-FR" sz="1100" i="1" dirty="0"/>
          </a:p>
        </p:txBody>
      </p:sp>
    </p:spTree>
    <p:extLst>
      <p:ext uri="{BB962C8B-B14F-4D97-AF65-F5344CB8AC3E}">
        <p14:creationId xmlns:p14="http://schemas.microsoft.com/office/powerpoint/2010/main" val="374878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
                                            <p:txEl>
                                              <p:pRg st="0" end="0"/>
                                            </p:txEl>
                                          </p:spTgt>
                                        </p:tgtEl>
                                        <p:attrNameLst>
                                          <p:attrName>style.visibility</p:attrName>
                                        </p:attrNameLst>
                                      </p:cBhvr>
                                      <p:to>
                                        <p:strVal val="visible"/>
                                      </p:to>
                                    </p:set>
                                    <p:animEffect transition="in" filter="wipe(left)">
                                      <p:cBhvr>
                                        <p:cTn id="40" dur="500"/>
                                        <p:tgtEl>
                                          <p:spTgt spid="5">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xEl>
                                              <p:pRg st="1" end="1"/>
                                            </p:txEl>
                                          </p:spTgt>
                                        </p:tgtEl>
                                        <p:attrNameLst>
                                          <p:attrName>style.visibility</p:attrName>
                                        </p:attrNameLst>
                                      </p:cBhvr>
                                      <p:to>
                                        <p:strVal val="visible"/>
                                      </p:to>
                                    </p:set>
                                    <p:animEffect transition="in" filter="wipe(left)">
                                      <p:cBhvr>
                                        <p:cTn id="45" dur="500"/>
                                        <p:tgtEl>
                                          <p:spTgt spid="5">
                                            <p:txEl>
                                              <p:pRg st="1" end="1"/>
                                            </p:txEl>
                                          </p:spTgt>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animEffect transition="in" filter="wipe(left)">
                                      <p:cBhvr>
                                        <p:cTn id="49" dur="500"/>
                                        <p:tgtEl>
                                          <p:spTgt spid="5">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
                                            <p:txEl>
                                              <p:pRg st="3" end="3"/>
                                            </p:txEl>
                                          </p:spTgt>
                                        </p:tgtEl>
                                        <p:attrNameLst>
                                          <p:attrName>style.visibility</p:attrName>
                                        </p:attrNameLst>
                                      </p:cBhvr>
                                      <p:to>
                                        <p:strVal val="visible"/>
                                      </p:to>
                                    </p:set>
                                    <p:animEffect transition="in" filter="wipe(left)">
                                      <p:cBhvr>
                                        <p:cTn id="54" dur="500"/>
                                        <p:tgtEl>
                                          <p:spTgt spid="5">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animEffect transition="in" filter="wipe(left)">
                                      <p:cBhvr>
                                        <p:cTn id="59" dur="500"/>
                                        <p:tgtEl>
                                          <p:spTgt spid="5">
                                            <p:txEl>
                                              <p:pRg st="4" end="4"/>
                                            </p:txEl>
                                          </p:spTgt>
                                        </p:tgtEl>
                                      </p:cBhvr>
                                    </p:animEffect>
                                  </p:childTnLst>
                                </p:cTn>
                              </p:par>
                              <p:par>
                                <p:cTn id="60" presetID="22" presetClass="entr" presetSubtype="8"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uiExpand="1" build="p"/>
      <p:bldP spid="11" grpId="0"/>
      <p:bldP spid="13" grpId="0"/>
      <p:bldP spid="6" grpId="0"/>
      <p:bldP spid="18"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Que faire en cas d’inadéquation ?</a:t>
            </a:r>
            <a:endParaRPr lang="fr-FR"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12</a:t>
            </a:fld>
            <a:endParaRPr lang="fr-FR" dirty="0"/>
          </a:p>
        </p:txBody>
      </p:sp>
      <p:sp>
        <p:nvSpPr>
          <p:cNvPr id="4" name="Espace réservé du texte 3"/>
          <p:cNvSpPr>
            <a:spLocks noGrp="1"/>
          </p:cNvSpPr>
          <p:nvPr>
            <p:ph type="body" sz="quarter" idx="20"/>
          </p:nvPr>
        </p:nvSpPr>
        <p:spPr/>
        <p:txBody>
          <a:bodyPr/>
          <a:lstStyle/>
          <a:p>
            <a:r>
              <a:rPr lang="fr-FR" dirty="0"/>
              <a:t>2</a:t>
            </a:r>
            <a:r>
              <a:rPr lang="fr-FR" dirty="0" smtClean="0"/>
              <a:t>. Echanger avec le client sur sa perception de la situation</a:t>
            </a:r>
            <a:endParaRPr lang="fr-FR" dirty="0"/>
          </a:p>
        </p:txBody>
      </p:sp>
      <p:sp>
        <p:nvSpPr>
          <p:cNvPr id="5" name="Espace réservé du texte 4"/>
          <p:cNvSpPr>
            <a:spLocks noGrp="1"/>
          </p:cNvSpPr>
          <p:nvPr>
            <p:ph type="body" sz="quarter" idx="23"/>
          </p:nvPr>
        </p:nvSpPr>
        <p:spPr>
          <a:xfrm>
            <a:off x="1187624" y="1628933"/>
            <a:ext cx="7272808" cy="3744283"/>
          </a:xfrm>
        </p:spPr>
        <p:txBody>
          <a:bodyPr>
            <a:normAutofit/>
          </a:bodyPr>
          <a:lstStyle/>
          <a:p>
            <a:pPr>
              <a:lnSpc>
                <a:spcPct val="100000"/>
              </a:lnSpc>
            </a:pPr>
            <a:r>
              <a:rPr lang="fr-FR" dirty="0"/>
              <a:t>N</a:t>
            </a:r>
            <a:r>
              <a:rPr lang="fr-FR" dirty="0" smtClean="0"/>
              <a:t>otre obligation de distributeur porte sur la périodicité des contrôles d’adéquation à effectuer et le fait d’alerter le client en cas d’inadéquation. Elle est totalement remplie par le RPA, et la suite à donner à ces contrôles et alertes relève de la logique de la relation client et non plus d’une exigence réglementaire.</a:t>
            </a:r>
          </a:p>
          <a:p>
            <a:pPr>
              <a:lnSpc>
                <a:spcPct val="100000"/>
              </a:lnSpc>
            </a:pPr>
            <a:r>
              <a:rPr lang="fr-FR" dirty="0" smtClean="0"/>
              <a:t> </a:t>
            </a:r>
          </a:p>
          <a:p>
            <a:pPr>
              <a:lnSpc>
                <a:spcPct val="100000"/>
              </a:lnSpc>
            </a:pPr>
            <a:r>
              <a:rPr lang="fr-FR" dirty="0" smtClean="0"/>
              <a:t>Ainsi, le </a:t>
            </a:r>
            <a:r>
              <a:rPr lang="fr-FR" dirty="0"/>
              <a:t>RPA </a:t>
            </a:r>
            <a:r>
              <a:rPr lang="fr-FR" dirty="0" smtClean="0"/>
              <a:t>doit être vu comme un </a:t>
            </a:r>
            <a:r>
              <a:rPr lang="fr-FR" dirty="0"/>
              <a:t>moment d’échanges privilégié avec le client, </a:t>
            </a:r>
            <a:r>
              <a:rPr lang="fr-FR" dirty="0" smtClean="0"/>
              <a:t>pouvant déboucher </a:t>
            </a:r>
            <a:r>
              <a:rPr lang="fr-FR" dirty="0"/>
              <a:t>sur de réelles opportunités commerciales. </a:t>
            </a:r>
            <a:r>
              <a:rPr lang="fr-FR" dirty="0" smtClean="0"/>
              <a:t>On lui fournit une analyse </a:t>
            </a:r>
            <a:r>
              <a:rPr lang="fr-FR" dirty="0"/>
              <a:t>très précise </a:t>
            </a:r>
            <a:r>
              <a:rPr lang="fr-FR" dirty="0" smtClean="0"/>
              <a:t>de son épargne et de sa situation, mais qui ne vaut que par l’attention qu’il lui accordera et sa volonté d’agir </a:t>
            </a:r>
            <a:r>
              <a:rPr lang="fr-FR" dirty="0"/>
              <a:t>sur la situation.</a:t>
            </a:r>
          </a:p>
          <a:p>
            <a:pPr>
              <a:lnSpc>
                <a:spcPct val="100000"/>
              </a:lnSpc>
            </a:pPr>
            <a:endParaRPr lang="fr-FR" dirty="0" smtClean="0"/>
          </a:p>
          <a:p>
            <a:pPr>
              <a:lnSpc>
                <a:spcPct val="100000"/>
              </a:lnSpc>
            </a:pPr>
            <a:r>
              <a:rPr lang="fr-FR" dirty="0" smtClean="0"/>
              <a:t>En </a:t>
            </a:r>
            <a:r>
              <a:rPr lang="fr-FR" dirty="0"/>
              <a:t>tant que </a:t>
            </a:r>
            <a:r>
              <a:rPr lang="fr-FR" dirty="0" smtClean="0"/>
              <a:t>conseiller, vous aurez à l’accompagner dans ce cheminement en replaçant les conclusions du RPA dans leur contexte, ainsi :</a:t>
            </a:r>
          </a:p>
          <a:p>
            <a:pPr>
              <a:lnSpc>
                <a:spcPct val="100000"/>
              </a:lnSpc>
            </a:pPr>
            <a:endParaRPr lang="fr-FR" dirty="0"/>
          </a:p>
          <a:p>
            <a:pPr marL="285750" indent="-285750">
              <a:lnSpc>
                <a:spcPct val="100000"/>
              </a:lnSpc>
              <a:buFont typeface="Arial" panose="020B0604020202020204" pitchFamily="34" charset="0"/>
              <a:buChar char="•"/>
            </a:pPr>
            <a:r>
              <a:rPr lang="fr-FR" dirty="0" smtClean="0"/>
              <a:t>Les </a:t>
            </a:r>
            <a:r>
              <a:rPr lang="fr-FR" dirty="0"/>
              <a:t>situations d’inadéquation peuvent être diverses et varier en </a:t>
            </a:r>
            <a:r>
              <a:rPr lang="fr-FR" dirty="0" smtClean="0"/>
              <a:t>amplitude, sans exiger nécessairement d’actions correctives immédiates,</a:t>
            </a:r>
          </a:p>
          <a:p>
            <a:pPr marL="285750" indent="-285750">
              <a:lnSpc>
                <a:spcPct val="100000"/>
              </a:lnSpc>
              <a:buFont typeface="Arial" panose="020B0604020202020204" pitchFamily="34" charset="0"/>
              <a:buChar char="•"/>
            </a:pPr>
            <a:endParaRPr lang="fr-FR" dirty="0" smtClean="0"/>
          </a:p>
          <a:p>
            <a:pPr marL="285750" indent="-285750">
              <a:lnSpc>
                <a:spcPct val="100000"/>
              </a:lnSpc>
              <a:buFont typeface="Arial" panose="020B0604020202020204" pitchFamily="34" charset="0"/>
              <a:buChar char="•"/>
            </a:pPr>
            <a:r>
              <a:rPr lang="fr-FR" dirty="0" smtClean="0"/>
              <a:t>A l’opposé, certaines situations d’adéquation peuvent appeler à réagir, notamment quand elle révèlent une marge de manœuvre inexploitée par le client pour aller chercher un peu plus de risque et, par là, augmenter le potentiel de rendement de son épargne.</a:t>
            </a:r>
          </a:p>
          <a:p>
            <a:pPr>
              <a:lnSpc>
                <a:spcPct val="100000"/>
              </a:lnSpc>
            </a:pPr>
            <a:endParaRPr lang="fr-FR" dirty="0" smtClean="0"/>
          </a:p>
        </p:txBody>
      </p:sp>
      <p:pic>
        <p:nvPicPr>
          <p:cNvPr id="11" name="Image 10"/>
          <p:cNvPicPr>
            <a:picLocks noChangeAspect="1"/>
          </p:cNvPicPr>
          <p:nvPr/>
        </p:nvPicPr>
        <p:blipFill>
          <a:blip r:embed="rId3"/>
          <a:stretch>
            <a:fillRect/>
          </a:stretch>
        </p:blipFill>
        <p:spPr>
          <a:xfrm rot="20059159">
            <a:off x="793700" y="4392713"/>
            <a:ext cx="782378" cy="265827"/>
          </a:xfrm>
          <a:prstGeom prst="rect">
            <a:avLst/>
          </a:prstGeom>
        </p:spPr>
      </p:pic>
      <p:pic>
        <p:nvPicPr>
          <p:cNvPr id="12" name="Image 11"/>
          <p:cNvPicPr>
            <a:picLocks noChangeAspect="1"/>
          </p:cNvPicPr>
          <p:nvPr/>
        </p:nvPicPr>
        <p:blipFill>
          <a:blip r:embed="rId4"/>
          <a:stretch>
            <a:fillRect/>
          </a:stretch>
        </p:blipFill>
        <p:spPr>
          <a:xfrm rot="20059159">
            <a:off x="784639" y="3807297"/>
            <a:ext cx="800502" cy="268848"/>
          </a:xfrm>
          <a:prstGeom prst="rect">
            <a:avLst/>
          </a:prstGeom>
        </p:spPr>
      </p:pic>
    </p:spTree>
    <p:extLst>
      <p:ext uri="{BB962C8B-B14F-4D97-AF65-F5344CB8AC3E}">
        <p14:creationId xmlns:p14="http://schemas.microsoft.com/office/powerpoint/2010/main" val="75694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left)">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ipe(left)">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left)">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ipe(left)">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Effect transition="in" filter="wipe(left)">
                                      <p:cBhvr>
                                        <p:cTn id="45" dur="500"/>
                                        <p:tgtEl>
                                          <p:spTgt spid="5">
                                            <p:txEl>
                                              <p:pRg st="8" end="8"/>
                                            </p:txEl>
                                          </p:spTgt>
                                        </p:tgtEl>
                                      </p:cBhvr>
                                    </p:animEffect>
                                  </p:childTnLst>
                                </p:cTn>
                              </p:par>
                              <p:par>
                                <p:cTn id="46" presetID="22" presetClass="entr" presetSubtype="8"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Que faire en cas d’inadéquation ?</a:t>
            </a:r>
            <a:endParaRPr lang="fr-FR"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13</a:t>
            </a:fld>
            <a:endParaRPr lang="fr-FR" dirty="0"/>
          </a:p>
        </p:txBody>
      </p:sp>
      <p:sp>
        <p:nvSpPr>
          <p:cNvPr id="4" name="Espace réservé du texte 3"/>
          <p:cNvSpPr>
            <a:spLocks noGrp="1"/>
          </p:cNvSpPr>
          <p:nvPr>
            <p:ph type="body" sz="quarter" idx="20"/>
          </p:nvPr>
        </p:nvSpPr>
        <p:spPr/>
        <p:txBody>
          <a:bodyPr/>
          <a:lstStyle/>
          <a:p>
            <a:r>
              <a:rPr lang="fr-FR" dirty="0"/>
              <a:t>2</a:t>
            </a:r>
            <a:r>
              <a:rPr lang="fr-FR" dirty="0" smtClean="0"/>
              <a:t>. Proposer un plan d’actions</a:t>
            </a:r>
            <a:endParaRPr lang="fr-FR" dirty="0"/>
          </a:p>
        </p:txBody>
      </p:sp>
      <p:sp>
        <p:nvSpPr>
          <p:cNvPr id="5" name="Espace réservé du texte 4"/>
          <p:cNvSpPr>
            <a:spLocks noGrp="1"/>
          </p:cNvSpPr>
          <p:nvPr>
            <p:ph type="body" sz="quarter" idx="23"/>
          </p:nvPr>
        </p:nvSpPr>
        <p:spPr>
          <a:xfrm>
            <a:off x="792644" y="1523199"/>
            <a:ext cx="7451763" cy="2237347"/>
          </a:xfrm>
        </p:spPr>
        <p:txBody>
          <a:bodyPr>
            <a:normAutofit/>
          </a:bodyPr>
          <a:lstStyle/>
          <a:p>
            <a:pPr>
              <a:lnSpc>
                <a:spcPct val="100000"/>
              </a:lnSpc>
            </a:pPr>
            <a:r>
              <a:rPr lang="fr-FR" dirty="0" smtClean="0"/>
              <a:t>Selon la réaction du client au RPA, des mesures correctives pourront lui être proposées en cas d’inadéquation.</a:t>
            </a:r>
          </a:p>
          <a:p>
            <a:pPr marL="285750" indent="-285750">
              <a:lnSpc>
                <a:spcPct val="100000"/>
              </a:lnSpc>
              <a:buFont typeface="Arial" panose="020B0604020202020204" pitchFamily="34" charset="0"/>
              <a:buChar char="•"/>
            </a:pPr>
            <a:r>
              <a:rPr lang="fr-FR" dirty="0" smtClean="0"/>
              <a:t>S’il juge la situation supportable, c’est que son profil a évolué. Une actualisation de son QCF-QR permettrait de reconnaître cette situation et de rétablir une adéquation :</a:t>
            </a:r>
          </a:p>
          <a:p>
            <a:pPr marL="645750" lvl="5" indent="-285750">
              <a:lnSpc>
                <a:spcPct val="100000"/>
              </a:lnSpc>
              <a:buFont typeface="Arial" panose="020B0604020202020204" pitchFamily="34" charset="0"/>
              <a:buChar char="•"/>
            </a:pPr>
            <a:r>
              <a:rPr lang="fr-FR" i="0" dirty="0" smtClean="0"/>
              <a:t>Soit par l’obtention d’un profil autre que le C1 au QCF, en cas de détention d’un produit complexe,</a:t>
            </a:r>
          </a:p>
          <a:p>
            <a:pPr marL="645750" lvl="5" indent="-285750">
              <a:lnSpc>
                <a:spcPct val="100000"/>
              </a:lnSpc>
              <a:buFont typeface="Arial" panose="020B0604020202020204" pitchFamily="34" charset="0"/>
              <a:buChar char="•"/>
            </a:pPr>
            <a:r>
              <a:rPr lang="fr-FR" i="0" dirty="0" smtClean="0"/>
              <a:t>Soit par l’obtention d’un profil de risque plus agressif au QR, en cas de surexposition de son épargne. </a:t>
            </a:r>
          </a:p>
          <a:p>
            <a:pPr lvl="5" indent="0">
              <a:lnSpc>
                <a:spcPct val="100000"/>
              </a:lnSpc>
              <a:buNone/>
            </a:pPr>
            <a:endParaRPr lang="fr-FR" i="0" dirty="0"/>
          </a:p>
          <a:p>
            <a:pPr marL="285750" indent="-285750">
              <a:lnSpc>
                <a:spcPct val="100000"/>
              </a:lnSpc>
              <a:buFont typeface="Arial" panose="020B0604020202020204" pitchFamily="34" charset="0"/>
              <a:buChar char="•"/>
            </a:pPr>
            <a:r>
              <a:rPr lang="fr-FR" dirty="0" smtClean="0"/>
              <a:t>A l’inverse, s’il s’inquiète de la configuration présentée par son épargne, des arbitrages pourront lui être proposés pour réduire son exposition au risque en partant d’un nouveau parcours LEA. </a:t>
            </a:r>
            <a:r>
              <a:rPr lang="fr-FR" b="1" dirty="0" smtClean="0"/>
              <a:t>Attention</a:t>
            </a:r>
            <a:r>
              <a:rPr lang="fr-FR" dirty="0" smtClean="0"/>
              <a:t> : la constatation d’une inadéquation ne peut justifier à elle seule la cession d’un produit complexe, qui doit s’examiner en pesant toutes les conséquences d’une telle opération (proximité de l’échéance, valeur acquise vs valeur au terme, frais, fiscalité).</a:t>
            </a:r>
          </a:p>
          <a:p>
            <a:pPr>
              <a:lnSpc>
                <a:spcPct val="100000"/>
              </a:lnSpc>
            </a:pPr>
            <a:endParaRPr lang="fr-FR" dirty="0" smtClean="0"/>
          </a:p>
        </p:txBody>
      </p:sp>
      <p:sp>
        <p:nvSpPr>
          <p:cNvPr id="7" name="ZoneTexte 6"/>
          <p:cNvSpPr txBox="1"/>
          <p:nvPr/>
        </p:nvSpPr>
        <p:spPr>
          <a:xfrm>
            <a:off x="439155" y="3881662"/>
            <a:ext cx="6243805" cy="1015663"/>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fr-FR" sz="1200" b="1" dirty="0" smtClean="0"/>
              <a:t>         LEA peut déceler une inadéquation quand le RPA n’en trouve pas !</a:t>
            </a:r>
          </a:p>
          <a:p>
            <a:r>
              <a:rPr lang="fr-FR" sz="1200" dirty="0" smtClean="0"/>
              <a:t>Certains clients peuvent avoir un RPA en adéquation alors qu’un parcours LEA lancé au même moment révèlerait une surexposition. Cela s’explique par l’approche plus fine suivie par LEA, qui s’appuie sur 2 jauges de risque distinctes : la jauge AR/ANR, telle que l’utilise le RPA, et la jauge de volatilité, qui peut saturer plus tôt selon les volatilités des produits détenus alors même que les paliers AR/ANR sont respectés.</a:t>
            </a:r>
          </a:p>
        </p:txBody>
      </p:sp>
      <p:pic>
        <p:nvPicPr>
          <p:cNvPr id="8" name="Image 7"/>
          <p:cNvPicPr>
            <a:picLocks noChangeAspect="1"/>
          </p:cNvPicPr>
          <p:nvPr/>
        </p:nvPicPr>
        <p:blipFill>
          <a:blip r:embed="rId3"/>
          <a:stretch>
            <a:fillRect/>
          </a:stretch>
        </p:blipFill>
        <p:spPr>
          <a:xfrm>
            <a:off x="506277" y="3815453"/>
            <a:ext cx="256333" cy="327171"/>
          </a:xfrm>
          <a:prstGeom prst="rect">
            <a:avLst/>
          </a:prstGeom>
          <a:effectLst>
            <a:outerShdw blurRad="50800" dist="38100" dir="2700000" algn="tl" rotWithShape="0">
              <a:prstClr val="black">
                <a:alpha val="40000"/>
              </a:prstClr>
            </a:outerShdw>
          </a:effectLst>
        </p:spPr>
      </p:pic>
      <p:pic>
        <p:nvPicPr>
          <p:cNvPr id="10" name="Image 9"/>
          <p:cNvPicPr>
            <a:picLocks noChangeAspect="1"/>
          </p:cNvPicPr>
          <p:nvPr/>
        </p:nvPicPr>
        <p:blipFill>
          <a:blip r:embed="rId4"/>
          <a:stretch>
            <a:fillRect/>
          </a:stretch>
        </p:blipFill>
        <p:spPr>
          <a:xfrm>
            <a:off x="395536" y="4879104"/>
            <a:ext cx="6375387" cy="1309100"/>
          </a:xfrm>
          <a:prstGeom prst="rect">
            <a:avLst/>
          </a:prstGeom>
        </p:spPr>
      </p:pic>
      <p:sp>
        <p:nvSpPr>
          <p:cNvPr id="15" name="ZoneTexte 14"/>
          <p:cNvSpPr txBox="1"/>
          <p:nvPr/>
        </p:nvSpPr>
        <p:spPr>
          <a:xfrm>
            <a:off x="6814541" y="4186607"/>
            <a:ext cx="2149947" cy="1384995"/>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square" rtlCol="0">
            <a:spAutoFit/>
          </a:bodyPr>
          <a:lstStyle/>
          <a:p>
            <a:r>
              <a:rPr lang="fr-FR" sz="1200" b="1" i="1" dirty="0" smtClean="0"/>
              <a:t>Exemple</a:t>
            </a:r>
          </a:p>
          <a:p>
            <a:r>
              <a:rPr lang="fr-FR" sz="1200" i="1" dirty="0" smtClean="0"/>
              <a:t>L’épargne d’un client Prudent pourrait présenter une proportion d’AR de 28% (= adéquation pour le RPA) mais afficher une volatilité globale de 2,5% (= dépassement du profil de risque pour LEA).</a:t>
            </a:r>
            <a:endParaRPr lang="fr-FR" sz="1200" i="1" dirty="0"/>
          </a:p>
        </p:txBody>
      </p:sp>
    </p:spTree>
    <p:extLst>
      <p:ext uri="{BB962C8B-B14F-4D97-AF65-F5344CB8AC3E}">
        <p14:creationId xmlns:p14="http://schemas.microsoft.com/office/powerpoint/2010/main" val="55649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left)">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ipe(left)">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left)">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wipe(left)">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wipe(left)">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build="p"/>
      <p:bldP spid="7"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22"/>
          </p:nvPr>
        </p:nvSpPr>
        <p:spPr/>
        <p:txBody>
          <a:bodyPr/>
          <a:lstStyle/>
          <a:p>
            <a:fld id="{0536D7D7-E68B-4848-A580-3E20DDE126DB}" type="slidenum">
              <a:rPr lang="fr-FR" smtClean="0"/>
              <a:pPr/>
              <a:t>14</a:t>
            </a:fld>
            <a:endParaRPr lang="fr-FR" dirty="0"/>
          </a:p>
        </p:txBody>
      </p:sp>
      <p:sp>
        <p:nvSpPr>
          <p:cNvPr id="9" name="Titre 1"/>
          <p:cNvSpPr>
            <a:spLocks noGrp="1"/>
          </p:cNvSpPr>
          <p:nvPr>
            <p:ph type="title"/>
          </p:nvPr>
        </p:nvSpPr>
        <p:spPr>
          <a:xfrm>
            <a:off x="349200" y="378000"/>
            <a:ext cx="8445600" cy="720000"/>
          </a:xfrm>
        </p:spPr>
        <p:txBody>
          <a:bodyPr/>
          <a:lstStyle/>
          <a:p>
            <a:r>
              <a:rPr lang="fr-FR" dirty="0" smtClean="0"/>
              <a:t>5. CAS D’USAGE</a:t>
            </a:r>
            <a:br>
              <a:rPr lang="fr-FR" dirty="0" smtClean="0"/>
            </a:br>
            <a:r>
              <a:rPr lang="fr-FR" sz="1600" dirty="0" smtClean="0"/>
              <a:t>QUELQUES EXEMPLES emblématiques</a:t>
            </a:r>
            <a:endParaRPr lang="fr-FR" sz="1600" dirty="0"/>
          </a:p>
        </p:txBody>
      </p:sp>
      <p:sp>
        <p:nvSpPr>
          <p:cNvPr id="10" name="ZoneTexte 9"/>
          <p:cNvSpPr txBox="1"/>
          <p:nvPr/>
        </p:nvSpPr>
        <p:spPr>
          <a:xfrm>
            <a:off x="510087" y="2307485"/>
            <a:ext cx="3413841" cy="830997"/>
          </a:xfrm>
          <a:prstGeom prst="rect">
            <a:avLst/>
          </a:prstGeom>
          <a:noFill/>
        </p:spPr>
        <p:txBody>
          <a:bodyPr wrap="square" rtlCol="0">
            <a:spAutoFit/>
          </a:bodyPr>
          <a:lstStyle/>
          <a:p>
            <a:r>
              <a:rPr lang="fr-FR" sz="1200" dirty="0" smtClean="0"/>
              <a:t>Cas </a:t>
            </a:r>
            <a:r>
              <a:rPr lang="fr-FR" sz="1200" dirty="0"/>
              <a:t>d’adéquation : client </a:t>
            </a:r>
            <a:r>
              <a:rPr lang="fr-FR" sz="1200" i="1" dirty="0"/>
              <a:t>Prudent </a:t>
            </a:r>
            <a:r>
              <a:rPr lang="fr-FR" sz="1200" dirty="0"/>
              <a:t>(30% d’AR max) avec une épargne à </a:t>
            </a:r>
            <a:r>
              <a:rPr lang="fr-FR" sz="1200" dirty="0" smtClean="0"/>
              <a:t>29% d’AR. Encours significatifs d’épargne de précaution par ailleurs.</a:t>
            </a:r>
          </a:p>
          <a:p>
            <a:endParaRPr lang="fr-FR" sz="1200" dirty="0"/>
          </a:p>
        </p:txBody>
      </p:sp>
      <p:graphicFrame>
        <p:nvGraphicFramePr>
          <p:cNvPr id="2" name="Objet 1"/>
          <p:cNvGraphicFramePr>
            <a:graphicFrameLocks noChangeAspect="1"/>
          </p:cNvGraphicFramePr>
          <p:nvPr>
            <p:extLst>
              <p:ext uri="{D42A27DB-BD31-4B8C-83A1-F6EECF244321}">
                <p14:modId xmlns:p14="http://schemas.microsoft.com/office/powerpoint/2010/main" val="3923043971"/>
              </p:ext>
            </p:extLst>
          </p:nvPr>
        </p:nvGraphicFramePr>
        <p:xfrm>
          <a:off x="1616797" y="1566142"/>
          <a:ext cx="914400" cy="771525"/>
        </p:xfrm>
        <a:graphic>
          <a:graphicData uri="http://schemas.openxmlformats.org/presentationml/2006/ole">
            <mc:AlternateContent xmlns:mc="http://schemas.openxmlformats.org/markup-compatibility/2006">
              <mc:Choice xmlns:v="urn:schemas-microsoft-com:vml" Requires="v">
                <p:oleObj spid="_x0000_s1296" name="Acrobat Document" showAsIcon="1" r:id="rId4" imgW="914400" imgH="771480" progId="AcroExch.Document.DC">
                  <p:embed/>
                </p:oleObj>
              </mc:Choice>
              <mc:Fallback>
                <p:oleObj name="Acrobat Document" showAsIcon="1" r:id="rId4" imgW="914400" imgH="771480" progId="AcroExch.Document.DC">
                  <p:embed/>
                  <p:pic>
                    <p:nvPicPr>
                      <p:cNvPr id="2" name="Objet 1"/>
                      <p:cNvPicPr/>
                      <p:nvPr/>
                    </p:nvPicPr>
                    <p:blipFill>
                      <a:blip r:embed="rId5"/>
                      <a:stretch>
                        <a:fillRect/>
                      </a:stretch>
                    </p:blipFill>
                    <p:spPr>
                      <a:xfrm>
                        <a:off x="1616797" y="1566142"/>
                        <a:ext cx="914400" cy="771525"/>
                      </a:xfrm>
                      <a:prstGeom prst="rect">
                        <a:avLst/>
                      </a:prstGeom>
                    </p:spPr>
                  </p:pic>
                </p:oleObj>
              </mc:Fallback>
            </mc:AlternateContent>
          </a:graphicData>
        </a:graphic>
      </p:graphicFrame>
      <p:graphicFrame>
        <p:nvGraphicFramePr>
          <p:cNvPr id="4" name="Objet 3"/>
          <p:cNvGraphicFramePr>
            <a:graphicFrameLocks noChangeAspect="1"/>
          </p:cNvGraphicFramePr>
          <p:nvPr>
            <p:extLst>
              <p:ext uri="{D42A27DB-BD31-4B8C-83A1-F6EECF244321}">
                <p14:modId xmlns:p14="http://schemas.microsoft.com/office/powerpoint/2010/main" val="1195777264"/>
              </p:ext>
            </p:extLst>
          </p:nvPr>
        </p:nvGraphicFramePr>
        <p:xfrm>
          <a:off x="1520401" y="3842386"/>
          <a:ext cx="914400" cy="771525"/>
        </p:xfrm>
        <a:graphic>
          <a:graphicData uri="http://schemas.openxmlformats.org/presentationml/2006/ole">
            <mc:AlternateContent xmlns:mc="http://schemas.openxmlformats.org/markup-compatibility/2006">
              <mc:Choice xmlns:v="urn:schemas-microsoft-com:vml" Requires="v">
                <p:oleObj spid="_x0000_s1297" name="Acrobat Document" showAsIcon="1" r:id="rId6" imgW="914400" imgH="771480" progId="AcroExch.Document.DC">
                  <p:embed/>
                </p:oleObj>
              </mc:Choice>
              <mc:Fallback>
                <p:oleObj name="Acrobat Document" showAsIcon="1" r:id="rId6" imgW="914400" imgH="771480" progId="AcroExch.Document.DC">
                  <p:embed/>
                  <p:pic>
                    <p:nvPicPr>
                      <p:cNvPr id="4" name="Objet 3"/>
                      <p:cNvPicPr/>
                      <p:nvPr/>
                    </p:nvPicPr>
                    <p:blipFill>
                      <a:blip r:embed="rId7"/>
                      <a:stretch>
                        <a:fillRect/>
                      </a:stretch>
                    </p:blipFill>
                    <p:spPr>
                      <a:xfrm>
                        <a:off x="1520401" y="3842386"/>
                        <a:ext cx="914400" cy="771525"/>
                      </a:xfrm>
                      <a:prstGeom prst="rect">
                        <a:avLst/>
                      </a:prstGeom>
                    </p:spPr>
                  </p:pic>
                </p:oleObj>
              </mc:Fallback>
            </mc:AlternateContent>
          </a:graphicData>
        </a:graphic>
      </p:graphicFrame>
      <p:graphicFrame>
        <p:nvGraphicFramePr>
          <p:cNvPr id="7" name="Objet 6"/>
          <p:cNvGraphicFramePr>
            <a:graphicFrameLocks noChangeAspect="1"/>
          </p:cNvGraphicFramePr>
          <p:nvPr>
            <p:extLst>
              <p:ext uri="{D42A27DB-BD31-4B8C-83A1-F6EECF244321}">
                <p14:modId xmlns:p14="http://schemas.microsoft.com/office/powerpoint/2010/main" val="2774179652"/>
              </p:ext>
            </p:extLst>
          </p:nvPr>
        </p:nvGraphicFramePr>
        <p:xfrm>
          <a:off x="6061892" y="1467649"/>
          <a:ext cx="914400" cy="771525"/>
        </p:xfrm>
        <a:graphic>
          <a:graphicData uri="http://schemas.openxmlformats.org/presentationml/2006/ole">
            <mc:AlternateContent xmlns:mc="http://schemas.openxmlformats.org/markup-compatibility/2006">
              <mc:Choice xmlns:v="urn:schemas-microsoft-com:vml" Requires="v">
                <p:oleObj spid="_x0000_s1298" name="Acrobat Document" showAsIcon="1" r:id="rId8" imgW="914400" imgH="771480" progId="AcroExch.Document.DC">
                  <p:embed/>
                </p:oleObj>
              </mc:Choice>
              <mc:Fallback>
                <p:oleObj name="Acrobat Document" showAsIcon="1" r:id="rId8" imgW="914400" imgH="771480" progId="AcroExch.Document.DC">
                  <p:embed/>
                  <p:pic>
                    <p:nvPicPr>
                      <p:cNvPr id="7" name="Objet 6"/>
                      <p:cNvPicPr/>
                      <p:nvPr/>
                    </p:nvPicPr>
                    <p:blipFill>
                      <a:blip r:embed="rId9"/>
                      <a:stretch>
                        <a:fillRect/>
                      </a:stretch>
                    </p:blipFill>
                    <p:spPr>
                      <a:xfrm>
                        <a:off x="6061892" y="1467649"/>
                        <a:ext cx="914400" cy="771525"/>
                      </a:xfrm>
                      <a:prstGeom prst="rect">
                        <a:avLst/>
                      </a:prstGeom>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1478397168"/>
              </p:ext>
            </p:extLst>
          </p:nvPr>
        </p:nvGraphicFramePr>
        <p:xfrm>
          <a:off x="6061892" y="3671113"/>
          <a:ext cx="914400" cy="771525"/>
        </p:xfrm>
        <a:graphic>
          <a:graphicData uri="http://schemas.openxmlformats.org/presentationml/2006/ole">
            <mc:AlternateContent xmlns:mc="http://schemas.openxmlformats.org/markup-compatibility/2006">
              <mc:Choice xmlns:v="urn:schemas-microsoft-com:vml" Requires="v">
                <p:oleObj spid="_x0000_s1299" name="Acrobat Document" showAsIcon="1" r:id="rId10" imgW="914400" imgH="771480" progId="AcroExch.Document.DC">
                  <p:embed/>
                </p:oleObj>
              </mc:Choice>
              <mc:Fallback>
                <p:oleObj name="Acrobat Document" showAsIcon="1" r:id="rId10" imgW="914400" imgH="771480" progId="AcroExch.Document.DC">
                  <p:embed/>
                  <p:pic>
                    <p:nvPicPr>
                      <p:cNvPr id="0" name=""/>
                      <p:cNvPicPr/>
                      <p:nvPr/>
                    </p:nvPicPr>
                    <p:blipFill>
                      <a:blip r:embed="rId11"/>
                      <a:stretch>
                        <a:fillRect/>
                      </a:stretch>
                    </p:blipFill>
                    <p:spPr>
                      <a:xfrm>
                        <a:off x="6061892" y="3671113"/>
                        <a:ext cx="914400" cy="771525"/>
                      </a:xfrm>
                      <a:prstGeom prst="rect">
                        <a:avLst/>
                      </a:prstGeom>
                    </p:spPr>
                  </p:pic>
                </p:oleObj>
              </mc:Fallback>
            </mc:AlternateContent>
          </a:graphicData>
        </a:graphic>
      </p:graphicFrame>
      <p:sp>
        <p:nvSpPr>
          <p:cNvPr id="11" name="ZoneTexte 10"/>
          <p:cNvSpPr txBox="1"/>
          <p:nvPr/>
        </p:nvSpPr>
        <p:spPr>
          <a:xfrm>
            <a:off x="472716" y="4404349"/>
            <a:ext cx="3628714" cy="1384995"/>
          </a:xfrm>
          <a:prstGeom prst="rect">
            <a:avLst/>
          </a:prstGeom>
          <a:noFill/>
        </p:spPr>
        <p:txBody>
          <a:bodyPr wrap="square" rtlCol="0">
            <a:spAutoFit/>
          </a:bodyPr>
          <a:lstStyle/>
          <a:p>
            <a:pPr algn="just"/>
            <a:r>
              <a:rPr lang="fr-FR" sz="1200" dirty="0" smtClean="0"/>
              <a:t>Cas d’inadéquation sur le risque : client </a:t>
            </a:r>
            <a:r>
              <a:rPr lang="fr-FR" sz="1200" i="1" dirty="0" smtClean="0"/>
              <a:t>Offensif</a:t>
            </a:r>
            <a:r>
              <a:rPr lang="fr-FR" sz="1200" dirty="0" smtClean="0"/>
              <a:t> (80% d’AR max) avec une épargne à 86% d’AR. Cas représentatif d’une épargne plus exposée que le profil  Offensif, pourtant le plus risqué, mais plafonné. </a:t>
            </a:r>
          </a:p>
          <a:p>
            <a:pPr algn="just"/>
            <a:r>
              <a:rPr lang="fr-FR" sz="1200" b="1" i="1" dirty="0" smtClean="0"/>
              <a:t>Conduite à tenir </a:t>
            </a:r>
            <a:r>
              <a:rPr lang="fr-FR" sz="1200" dirty="0" smtClean="0"/>
              <a:t>: inadéquation à relativiser si le client  déclare pouvoir supporter plus de 80% d’AR (situation que ne peut traduire le QR dans sa configuration actuelle). </a:t>
            </a:r>
            <a:endParaRPr lang="fr-FR" sz="1200" dirty="0"/>
          </a:p>
        </p:txBody>
      </p:sp>
      <p:sp>
        <p:nvSpPr>
          <p:cNvPr id="12" name="ZoneTexte 11"/>
          <p:cNvSpPr txBox="1"/>
          <p:nvPr/>
        </p:nvSpPr>
        <p:spPr>
          <a:xfrm>
            <a:off x="4313214" y="2008673"/>
            <a:ext cx="4501008" cy="1384995"/>
          </a:xfrm>
          <a:prstGeom prst="rect">
            <a:avLst/>
          </a:prstGeom>
          <a:noFill/>
        </p:spPr>
        <p:txBody>
          <a:bodyPr wrap="square" rtlCol="0">
            <a:spAutoFit/>
          </a:bodyPr>
          <a:lstStyle/>
          <a:p>
            <a:pPr algn="just"/>
            <a:r>
              <a:rPr lang="fr-FR" sz="1200" dirty="0" smtClean="0"/>
              <a:t>Cas d’inadéquation sur les connaissances financières : client </a:t>
            </a:r>
            <a:r>
              <a:rPr lang="fr-FR" sz="1200" i="1" dirty="0" smtClean="0"/>
              <a:t>Débutant </a:t>
            </a:r>
            <a:r>
              <a:rPr lang="fr-FR" sz="1200" dirty="0" smtClean="0"/>
              <a:t>détenant un produit complexe (EMTN sans garantie de capital, mais offrant chaque année un possible remboursement anticipé). </a:t>
            </a:r>
          </a:p>
          <a:p>
            <a:pPr algn="just"/>
            <a:r>
              <a:rPr lang="fr-FR" sz="1200" b="1" i="1" dirty="0" smtClean="0"/>
              <a:t>Conduite à tenir</a:t>
            </a:r>
            <a:r>
              <a:rPr lang="fr-FR" sz="1200" i="1" dirty="0" smtClean="0"/>
              <a:t> </a:t>
            </a:r>
            <a:r>
              <a:rPr lang="fr-FR" sz="1200" dirty="0" smtClean="0"/>
              <a:t>: rejouer le QCF-QR si le client peut se situer en C2, refaire le point avec lui et un CAGP sur sa compréhension du produit, vérifier le comportement des sous-jacents de l’EMTN et les prochaines échéances de remboursement.</a:t>
            </a:r>
            <a:endParaRPr lang="fr-FR" sz="1200" dirty="0"/>
          </a:p>
        </p:txBody>
      </p:sp>
      <p:sp>
        <p:nvSpPr>
          <p:cNvPr id="14" name="ZoneTexte 13"/>
          <p:cNvSpPr txBox="1"/>
          <p:nvPr/>
        </p:nvSpPr>
        <p:spPr>
          <a:xfrm>
            <a:off x="4409156" y="4149080"/>
            <a:ext cx="4385644" cy="2123658"/>
          </a:xfrm>
          <a:prstGeom prst="rect">
            <a:avLst/>
          </a:prstGeom>
          <a:noFill/>
        </p:spPr>
        <p:txBody>
          <a:bodyPr wrap="square" rtlCol="0">
            <a:spAutoFit/>
          </a:bodyPr>
          <a:lstStyle/>
          <a:p>
            <a:pPr algn="just"/>
            <a:r>
              <a:rPr lang="fr-FR" sz="1200" dirty="0" smtClean="0"/>
              <a:t>Cas d’inadéquation sur le risque : client </a:t>
            </a:r>
            <a:r>
              <a:rPr lang="fr-FR" sz="1200" i="1" dirty="0" smtClean="0"/>
              <a:t>Prudent</a:t>
            </a:r>
            <a:r>
              <a:rPr lang="fr-FR" sz="1200" dirty="0" smtClean="0"/>
              <a:t> (30% d’AR max) avec une épargne à 100% d’AR.</a:t>
            </a:r>
          </a:p>
          <a:p>
            <a:pPr algn="just"/>
            <a:r>
              <a:rPr lang="fr-FR" sz="1200" dirty="0" smtClean="0"/>
              <a:t>Cas retenu ici pour illustrer les effets de la non prise en compte des livrets dans les actifs non risqués (assimilés à de l’épargne de précaution) et de la neutralisation des parts sociales dans le calcul de risque, alors que ces produits constituent l’essentiel des avoirs du client. Seule la ligne obligataire est prise en compte dans le calcul AR/ANR alors qu’elle ne représente que 6% de son épargne.</a:t>
            </a:r>
          </a:p>
          <a:p>
            <a:pPr algn="just"/>
            <a:r>
              <a:rPr lang="fr-FR" sz="1200" b="1" i="1" dirty="0" smtClean="0"/>
              <a:t>Conduite à tenir </a:t>
            </a:r>
            <a:r>
              <a:rPr lang="fr-FR" sz="1200" dirty="0" smtClean="0"/>
              <a:t>: inadéquation à rapprocher des limites des règles de gestion suivies pour le RPA, sans alarme particulière pour le client.</a:t>
            </a:r>
          </a:p>
          <a:p>
            <a:pPr algn="just"/>
            <a:endParaRPr lang="fr-FR" sz="1200" dirty="0"/>
          </a:p>
        </p:txBody>
      </p:sp>
      <p:cxnSp>
        <p:nvCxnSpPr>
          <p:cNvPr id="15" name="Connecteur droit 14"/>
          <p:cNvCxnSpPr/>
          <p:nvPr/>
        </p:nvCxnSpPr>
        <p:spPr>
          <a:xfrm>
            <a:off x="472716" y="3557963"/>
            <a:ext cx="8156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4211960" y="1366279"/>
            <a:ext cx="0" cy="477844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720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wipe(left)">
                                      <p:cBhvr>
                                        <p:cTn id="33" dur="500"/>
                                        <p:tgtEl>
                                          <p:spTgt spid="1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xEl>
                                              <p:pRg st="1" end="1"/>
                                            </p:txEl>
                                          </p:spTgt>
                                        </p:tgtEl>
                                        <p:attrNameLst>
                                          <p:attrName>style.visibility</p:attrName>
                                        </p:attrNameLst>
                                      </p:cBhvr>
                                      <p:to>
                                        <p:strVal val="visible"/>
                                      </p:to>
                                    </p:set>
                                    <p:animEffect transition="in" filter="wipe(left)">
                                      <p:cBhvr>
                                        <p:cTn id="38" dur="500"/>
                                        <p:tgtEl>
                                          <p:spTgt spid="12">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wipe(left)">
                                      <p:cBhvr>
                                        <p:cTn id="47" dur="500"/>
                                        <p:tgtEl>
                                          <p:spTgt spid="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xEl>
                                              <p:pRg st="1" end="1"/>
                                            </p:txEl>
                                          </p:spTgt>
                                        </p:tgtEl>
                                        <p:attrNameLst>
                                          <p:attrName>style.visibility</p:attrName>
                                        </p:attrNameLst>
                                      </p:cBhvr>
                                      <p:to>
                                        <p:strVal val="visible"/>
                                      </p:to>
                                    </p:set>
                                    <p:animEffect transition="in" filter="wipe(left)">
                                      <p:cBhvr>
                                        <p:cTn id="52" dur="500"/>
                                        <p:tgtEl>
                                          <p:spTgt spid="11">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4">
                                            <p:txEl>
                                              <p:pRg st="0" end="0"/>
                                            </p:txEl>
                                          </p:spTgt>
                                        </p:tgtEl>
                                        <p:attrNameLst>
                                          <p:attrName>style.visibility</p:attrName>
                                        </p:attrNameLst>
                                      </p:cBhvr>
                                      <p:to>
                                        <p:strVal val="visible"/>
                                      </p:to>
                                    </p:set>
                                    <p:animEffect transition="in" filter="wipe(left)">
                                      <p:cBhvr>
                                        <p:cTn id="61" dur="500"/>
                                        <p:tgtEl>
                                          <p:spTgt spid="14">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txEl>
                                              <p:pRg st="1" end="1"/>
                                            </p:txEl>
                                          </p:spTgt>
                                        </p:tgtEl>
                                        <p:attrNameLst>
                                          <p:attrName>style.visibility</p:attrName>
                                        </p:attrNameLst>
                                      </p:cBhvr>
                                      <p:to>
                                        <p:strVal val="visible"/>
                                      </p:to>
                                    </p:set>
                                    <p:animEffect transition="in" filter="wipe(left)">
                                      <p:cBhvr>
                                        <p:cTn id="66" dur="500"/>
                                        <p:tgtEl>
                                          <p:spTgt spid="14">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xEl>
                                              <p:pRg st="2" end="2"/>
                                            </p:txEl>
                                          </p:spTgt>
                                        </p:tgtEl>
                                        <p:attrNameLst>
                                          <p:attrName>style.visibility</p:attrName>
                                        </p:attrNameLst>
                                      </p:cBhvr>
                                      <p:to>
                                        <p:strVal val="visible"/>
                                      </p:to>
                                    </p:set>
                                    <p:animEffect transition="in" filter="wipe(left)">
                                      <p:cBhvr>
                                        <p:cTn id="71"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bldP spid="12" grpId="0" build="p"/>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349200" y="1772324"/>
            <a:ext cx="6695007" cy="4222337"/>
          </a:xfrm>
          <a:prstGeom prst="rect">
            <a:avLst/>
          </a:prstGeom>
        </p:spPr>
      </p:pic>
      <p:sp>
        <p:nvSpPr>
          <p:cNvPr id="3" name="Espace réservé du numéro de diapositive 2"/>
          <p:cNvSpPr>
            <a:spLocks noGrp="1"/>
          </p:cNvSpPr>
          <p:nvPr>
            <p:ph type="sldNum" sz="quarter" idx="22"/>
          </p:nvPr>
        </p:nvSpPr>
        <p:spPr/>
        <p:txBody>
          <a:bodyPr/>
          <a:lstStyle/>
          <a:p>
            <a:fld id="{0536D7D7-E68B-4848-A580-3E20DDE126DB}" type="slidenum">
              <a:rPr lang="fr-FR" smtClean="0"/>
              <a:pPr/>
              <a:t>15</a:t>
            </a:fld>
            <a:endParaRPr lang="fr-FR" dirty="0"/>
          </a:p>
        </p:txBody>
      </p:sp>
      <p:sp>
        <p:nvSpPr>
          <p:cNvPr id="5" name="Espace réservé du texte 4"/>
          <p:cNvSpPr>
            <a:spLocks noGrp="1"/>
          </p:cNvSpPr>
          <p:nvPr>
            <p:ph type="body" sz="quarter" idx="23"/>
          </p:nvPr>
        </p:nvSpPr>
        <p:spPr>
          <a:xfrm>
            <a:off x="192807" y="1261196"/>
            <a:ext cx="8794800" cy="412032"/>
          </a:xfrm>
        </p:spPr>
        <p:txBody>
          <a:bodyPr>
            <a:noAutofit/>
          </a:bodyPr>
          <a:lstStyle/>
          <a:p>
            <a:r>
              <a:rPr lang="fr-FR" dirty="0"/>
              <a:t>Tous les RPA </a:t>
            </a:r>
            <a:r>
              <a:rPr lang="fr-FR" dirty="0" smtClean="0"/>
              <a:t>sont archivés automatiquement dans le Plan de classement (PDC), onglet </a:t>
            </a:r>
            <a:r>
              <a:rPr lang="fr-FR" dirty="0"/>
              <a:t>« Relevés </a:t>
            </a:r>
            <a:r>
              <a:rPr lang="fr-FR" dirty="0" smtClean="0"/>
              <a:t>», avec mention du résultat de l’adéquation. </a:t>
            </a:r>
            <a:endParaRPr lang="fr-FR" dirty="0"/>
          </a:p>
        </p:txBody>
      </p:sp>
      <p:pic>
        <p:nvPicPr>
          <p:cNvPr id="4" name="Image 3"/>
          <p:cNvPicPr>
            <a:picLocks noChangeAspect="1"/>
          </p:cNvPicPr>
          <p:nvPr/>
        </p:nvPicPr>
        <p:blipFill>
          <a:blip r:embed="rId4"/>
          <a:stretch>
            <a:fillRect/>
          </a:stretch>
        </p:blipFill>
        <p:spPr>
          <a:xfrm>
            <a:off x="3401236" y="1948056"/>
            <a:ext cx="5479958" cy="1498266"/>
          </a:xfrm>
          <a:prstGeom prst="rect">
            <a:avLst/>
          </a:prstGeom>
          <a:effectLst>
            <a:outerShdw blurRad="50800" dist="38100" dir="2700000" algn="tl" rotWithShape="0">
              <a:prstClr val="black">
                <a:alpha val="40000"/>
              </a:prstClr>
            </a:outerShdw>
          </a:effectLst>
        </p:spPr>
      </p:pic>
      <p:pic>
        <p:nvPicPr>
          <p:cNvPr id="6" name="Image 5"/>
          <p:cNvPicPr>
            <a:picLocks noChangeAspect="1"/>
          </p:cNvPicPr>
          <p:nvPr/>
        </p:nvPicPr>
        <p:blipFill>
          <a:blip r:embed="rId5"/>
          <a:stretch>
            <a:fillRect/>
          </a:stretch>
        </p:blipFill>
        <p:spPr>
          <a:xfrm>
            <a:off x="3436590" y="3622054"/>
            <a:ext cx="5461322" cy="1509690"/>
          </a:xfrm>
          <a:prstGeom prst="rect">
            <a:avLst/>
          </a:prstGeom>
          <a:effectLst>
            <a:outerShdw blurRad="50800" dist="38100" dir="2700000" algn="tl" rotWithShape="0">
              <a:prstClr val="black">
                <a:alpha val="40000"/>
              </a:prstClr>
            </a:outerShdw>
          </a:effectLst>
        </p:spPr>
      </p:pic>
      <p:sp>
        <p:nvSpPr>
          <p:cNvPr id="8" name="Ellipse 7"/>
          <p:cNvSpPr/>
          <p:nvPr/>
        </p:nvSpPr>
        <p:spPr>
          <a:xfrm>
            <a:off x="5076056" y="4632559"/>
            <a:ext cx="1296144" cy="576064"/>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5106591" y="2964784"/>
            <a:ext cx="1265609" cy="576064"/>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2267743" y="3284984"/>
            <a:ext cx="318567" cy="350391"/>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p:cNvCxnSpPr>
            <a:stCxn id="12" idx="6"/>
          </p:cNvCxnSpPr>
          <p:nvPr/>
        </p:nvCxnSpPr>
        <p:spPr>
          <a:xfrm flipV="1">
            <a:off x="2586310" y="3232219"/>
            <a:ext cx="2417738" cy="22796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2586310" y="3460180"/>
            <a:ext cx="2520281" cy="117237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 name="Titre 1"/>
          <p:cNvSpPr>
            <a:spLocks noGrp="1"/>
          </p:cNvSpPr>
          <p:nvPr>
            <p:ph type="title"/>
          </p:nvPr>
        </p:nvSpPr>
        <p:spPr>
          <a:xfrm>
            <a:off x="349200" y="378000"/>
            <a:ext cx="8445600" cy="720000"/>
          </a:xfrm>
        </p:spPr>
        <p:txBody>
          <a:bodyPr/>
          <a:lstStyle/>
          <a:p>
            <a:r>
              <a:rPr lang="fr-FR" dirty="0" smtClean="0"/>
              <a:t>6. Où consulter les </a:t>
            </a:r>
            <a:r>
              <a:rPr lang="fr-FR" dirty="0" err="1" smtClean="0"/>
              <a:t>rpa</a:t>
            </a:r>
            <a:r>
              <a:rPr lang="fr-FR" dirty="0" smtClean="0"/>
              <a:t> ?</a:t>
            </a:r>
            <a:br>
              <a:rPr lang="fr-FR" dirty="0" smtClean="0"/>
            </a:br>
            <a:r>
              <a:rPr lang="fr-FR" sz="1600" dirty="0" smtClean="0"/>
              <a:t>Pour le conseiller</a:t>
            </a:r>
            <a:endParaRPr lang="fr-FR" sz="1600" dirty="0"/>
          </a:p>
        </p:txBody>
      </p:sp>
    </p:spTree>
    <p:extLst>
      <p:ext uri="{BB962C8B-B14F-4D97-AF65-F5344CB8AC3E}">
        <p14:creationId xmlns:p14="http://schemas.microsoft.com/office/powerpoint/2010/main" val="73763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animBg="1"/>
      <p:bldP spid="10" grpId="0" animBg="1"/>
      <p:bldP spid="12"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6. Où consulter les </a:t>
            </a:r>
            <a:r>
              <a:rPr lang="fr-FR" dirty="0" err="1" smtClean="0"/>
              <a:t>rpa</a:t>
            </a:r>
            <a:r>
              <a:rPr lang="fr-FR" dirty="0" smtClean="0"/>
              <a:t> ?</a:t>
            </a:r>
            <a:br>
              <a:rPr lang="fr-FR" dirty="0" smtClean="0"/>
            </a:br>
            <a:r>
              <a:rPr lang="fr-FR" sz="1600" dirty="0" smtClean="0"/>
              <a:t>Pour le client</a:t>
            </a:r>
            <a:endParaRPr lang="fr-FR" sz="1600"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16</a:t>
            </a:fld>
            <a:endParaRPr lang="fr-FR" dirty="0"/>
          </a:p>
        </p:txBody>
      </p:sp>
      <p:sp>
        <p:nvSpPr>
          <p:cNvPr id="5" name="Espace réservé du texte 4"/>
          <p:cNvSpPr>
            <a:spLocks noGrp="1"/>
          </p:cNvSpPr>
          <p:nvPr>
            <p:ph type="body" sz="quarter" idx="23"/>
          </p:nvPr>
        </p:nvSpPr>
        <p:spPr>
          <a:xfrm>
            <a:off x="467594" y="1187197"/>
            <a:ext cx="8327206" cy="504056"/>
          </a:xfrm>
        </p:spPr>
        <p:txBody>
          <a:bodyPr>
            <a:normAutofit/>
          </a:bodyPr>
          <a:lstStyle/>
          <a:p>
            <a:r>
              <a:rPr lang="fr-FR" dirty="0" smtClean="0"/>
              <a:t>Les clients disposent d’un relevé papier. Pour les abonnés à </a:t>
            </a:r>
            <a:r>
              <a:rPr lang="fr-FR" dirty="0" err="1" smtClean="0"/>
              <a:t>eDocument</a:t>
            </a:r>
            <a:r>
              <a:rPr lang="fr-FR" dirty="0" smtClean="0"/>
              <a:t>, le RPA est accessible dans </a:t>
            </a:r>
            <a:r>
              <a:rPr lang="fr-FR" dirty="0"/>
              <a:t>la rubrique </a:t>
            </a:r>
            <a:r>
              <a:rPr lang="fr-FR" dirty="0" smtClean="0"/>
              <a:t>appropriée du DEI.</a:t>
            </a:r>
            <a:endParaRPr lang="fr-FR" dirty="0"/>
          </a:p>
          <a:p>
            <a:endParaRPr lang="fr-FR" dirty="0"/>
          </a:p>
        </p:txBody>
      </p:sp>
      <p:pic>
        <p:nvPicPr>
          <p:cNvPr id="9" name="Picture 2" descr="image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162" y="1958083"/>
            <a:ext cx="7786026" cy="28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p:cNvSpPr/>
          <p:nvPr/>
        </p:nvSpPr>
        <p:spPr>
          <a:xfrm>
            <a:off x="3779912" y="2439999"/>
            <a:ext cx="576064" cy="456211"/>
          </a:xfrm>
          <a:prstGeom prst="ellipse">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2843808" y="4005064"/>
            <a:ext cx="5149478" cy="872927"/>
          </a:xfrm>
          <a:prstGeom prst="ellipse">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Connecteur droit avec flèche 10"/>
          <p:cNvCxnSpPr/>
          <p:nvPr/>
        </p:nvCxnSpPr>
        <p:spPr>
          <a:xfrm>
            <a:off x="4139952" y="1484784"/>
            <a:ext cx="0" cy="86409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191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4"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4"/>
          <p:cNvSpPr>
            <a:spLocks noGrp="1"/>
          </p:cNvSpPr>
          <p:nvPr>
            <p:ph type="body" sz="quarter" idx="23"/>
          </p:nvPr>
        </p:nvSpPr>
        <p:spPr>
          <a:xfrm>
            <a:off x="403895" y="1196752"/>
            <a:ext cx="8056537" cy="615786"/>
          </a:xfrm>
        </p:spPr>
        <p:txBody>
          <a:bodyPr>
            <a:normAutofit/>
          </a:bodyPr>
          <a:lstStyle/>
          <a:p>
            <a:r>
              <a:rPr lang="fr-FR" dirty="0" smtClean="0"/>
              <a:t>Afin que le conseiller soit en situation de réagir avant même que le client n’ai reçu son RPA, une alerte GERC mensuelle l’informera des RPA en inadéquation à venir le mois suivant sur son portefeuille. </a:t>
            </a:r>
            <a:r>
              <a:rPr lang="fr-FR" dirty="0"/>
              <a:t>L’alerte sera réitérée au moment de l’envoi du </a:t>
            </a:r>
            <a:r>
              <a:rPr lang="fr-FR" dirty="0" smtClean="0"/>
              <a:t>RPA au client. </a:t>
            </a:r>
            <a:endParaRPr lang="fr-FR" dirty="0"/>
          </a:p>
          <a:p>
            <a:endParaRPr lang="fr-FR" dirty="0" smtClean="0"/>
          </a:p>
          <a:p>
            <a:endParaRPr lang="fr-FR" dirty="0"/>
          </a:p>
          <a:p>
            <a:endParaRPr lang="fr-FR" dirty="0"/>
          </a:p>
        </p:txBody>
      </p:sp>
      <p:pic>
        <p:nvPicPr>
          <p:cNvPr id="11" name="Image 10"/>
          <p:cNvPicPr>
            <a:picLocks noChangeAspect="1"/>
          </p:cNvPicPr>
          <p:nvPr/>
        </p:nvPicPr>
        <p:blipFill>
          <a:blip r:embed="rId3"/>
          <a:stretch>
            <a:fillRect/>
          </a:stretch>
        </p:blipFill>
        <p:spPr>
          <a:xfrm>
            <a:off x="3036886" y="2124979"/>
            <a:ext cx="5734896" cy="3487890"/>
          </a:xfrm>
          <a:prstGeom prst="rect">
            <a:avLst/>
          </a:prstGeom>
        </p:spPr>
      </p:pic>
      <p:sp>
        <p:nvSpPr>
          <p:cNvPr id="2" name="Titre 1"/>
          <p:cNvSpPr>
            <a:spLocks noGrp="1"/>
          </p:cNvSpPr>
          <p:nvPr>
            <p:ph type="title"/>
          </p:nvPr>
        </p:nvSpPr>
        <p:spPr>
          <a:xfrm>
            <a:off x="323528" y="329046"/>
            <a:ext cx="8445600" cy="720000"/>
          </a:xfrm>
        </p:spPr>
        <p:txBody>
          <a:bodyPr/>
          <a:lstStyle/>
          <a:p>
            <a:r>
              <a:rPr lang="fr-FR" dirty="0" smtClean="0"/>
              <a:t>7. Comment le conseiller est-il prévenu d’une inadéquation ?</a:t>
            </a:r>
            <a:br>
              <a:rPr lang="fr-FR" dirty="0" smtClean="0"/>
            </a:br>
            <a:r>
              <a:rPr lang="fr-FR" sz="1600" dirty="0" smtClean="0"/>
              <a:t>Une alerte GERC 1 mois avant l’édition du relevé</a:t>
            </a:r>
            <a:endParaRPr lang="fr-FR" sz="1600"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17</a:t>
            </a:fld>
            <a:endParaRPr lang="fr-FR" dirty="0"/>
          </a:p>
        </p:txBody>
      </p:sp>
      <p:sp>
        <p:nvSpPr>
          <p:cNvPr id="10" name="Ellipse 9"/>
          <p:cNvSpPr/>
          <p:nvPr/>
        </p:nvSpPr>
        <p:spPr>
          <a:xfrm>
            <a:off x="2932075" y="3905065"/>
            <a:ext cx="5299678" cy="303785"/>
          </a:xfrm>
          <a:prstGeom prst="ellipse">
            <a:avLst/>
          </a:prstGeom>
          <a:no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4"/>
          <p:cNvSpPr>
            <a:spLocks noGrp="1"/>
          </p:cNvSpPr>
          <p:nvPr>
            <p:ph type="body" sz="quarter" idx="23"/>
          </p:nvPr>
        </p:nvSpPr>
        <p:spPr>
          <a:xfrm>
            <a:off x="420155" y="1907254"/>
            <a:ext cx="2511921" cy="921878"/>
          </a:xfrm>
        </p:spPr>
        <p:txBody>
          <a:bodyPr>
            <a:normAutofit/>
          </a:bodyPr>
          <a:lstStyle/>
          <a:p>
            <a:r>
              <a:rPr lang="fr-FR" dirty="0" smtClean="0"/>
              <a:t>Les RPA simulés à m-1, ignorés des client, seront également consultables dans le PDC, sous un intitulé propre.</a:t>
            </a:r>
          </a:p>
        </p:txBody>
      </p:sp>
      <p:sp>
        <p:nvSpPr>
          <p:cNvPr id="13" name="Espace réservé du texte 4"/>
          <p:cNvSpPr>
            <a:spLocks noGrp="1"/>
          </p:cNvSpPr>
          <p:nvPr>
            <p:ph type="body" sz="quarter" idx="23"/>
          </p:nvPr>
        </p:nvSpPr>
        <p:spPr>
          <a:xfrm>
            <a:off x="420154" y="2985039"/>
            <a:ext cx="2511921" cy="1463986"/>
          </a:xfrm>
          <a:solidFill>
            <a:schemeClr val="accent1">
              <a:lumMod val="20000"/>
              <a:lumOff val="80000"/>
            </a:schemeClr>
          </a:solidFill>
        </p:spPr>
        <p:txBody>
          <a:bodyPr>
            <a:normAutofit/>
          </a:bodyPr>
          <a:lstStyle/>
          <a:p>
            <a:r>
              <a:rPr lang="fr-FR" dirty="0" smtClean="0"/>
              <a:t>      Compte tenu de l’évolution des encours et des opérations possibles sur la période, ils se peut qu’un RPA simulé en inadéquation apparaisse en adéquation 1 mois plus tard.</a:t>
            </a:r>
          </a:p>
          <a:p>
            <a:endParaRPr lang="fr-FR" dirty="0"/>
          </a:p>
        </p:txBody>
      </p:sp>
      <p:pic>
        <p:nvPicPr>
          <p:cNvPr id="14" name="Image 13"/>
          <p:cNvPicPr>
            <a:picLocks noChangeAspect="1"/>
          </p:cNvPicPr>
          <p:nvPr/>
        </p:nvPicPr>
        <p:blipFill>
          <a:blip r:embed="rId4"/>
          <a:stretch>
            <a:fillRect/>
          </a:stretch>
        </p:blipFill>
        <p:spPr>
          <a:xfrm>
            <a:off x="439415" y="2948500"/>
            <a:ext cx="256333" cy="327171"/>
          </a:xfrm>
          <a:prstGeom prst="rect">
            <a:avLst/>
          </a:prstGeom>
          <a:effectLst>
            <a:outerShdw blurRad="50800" dist="38100" dir="2700000" algn="tl" rotWithShape="0">
              <a:prstClr val="black">
                <a:alpha val="40000"/>
              </a:prstClr>
            </a:outerShdw>
          </a:effectLst>
        </p:spPr>
      </p:pic>
      <p:sp>
        <p:nvSpPr>
          <p:cNvPr id="16" name="Espace réservé du texte 4"/>
          <p:cNvSpPr>
            <a:spLocks noGrp="1"/>
          </p:cNvSpPr>
          <p:nvPr>
            <p:ph type="body" sz="quarter" idx="23"/>
          </p:nvPr>
        </p:nvSpPr>
        <p:spPr>
          <a:xfrm>
            <a:off x="420415" y="4522836"/>
            <a:ext cx="2511921" cy="1570460"/>
          </a:xfrm>
        </p:spPr>
        <p:txBody>
          <a:bodyPr>
            <a:noAutofit/>
          </a:bodyPr>
          <a:lstStyle/>
          <a:p>
            <a:r>
              <a:rPr lang="fr-FR" dirty="0" smtClean="0"/>
              <a:t>Les alertes d’inadéquation seront poussées le 8 du mois, pour un relevé édité le 7 du mois suivant. Exceptionnellement, les alertes concernant les RPA de janvier 2020 seront effectuées le 16/12/2019.</a:t>
            </a:r>
          </a:p>
        </p:txBody>
      </p:sp>
    </p:spTree>
    <p:extLst>
      <p:ext uri="{BB962C8B-B14F-4D97-AF65-F5344CB8AC3E}">
        <p14:creationId xmlns:p14="http://schemas.microsoft.com/office/powerpoint/2010/main" val="28935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500"/>
                                        <p:tgtEl>
                                          <p:spTgt spid="8">
                                            <p:txEl>
                                              <p:pRg st="0" end="0"/>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
                                            <p:bg/>
                                          </p:spTgt>
                                        </p:tgtEl>
                                        <p:attrNameLst>
                                          <p:attrName>style.visibility</p:attrName>
                                        </p:attrNameLst>
                                      </p:cBhvr>
                                      <p:to>
                                        <p:strVal val="visible"/>
                                      </p:to>
                                    </p:set>
                                    <p:animEffect transition="in" filter="wipe(left)">
                                      <p:cBhvr>
                                        <p:cTn id="34" dur="500"/>
                                        <p:tgtEl>
                                          <p:spTgt spid="13">
                                            <p:bg/>
                                          </p:spTgt>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wipe(left)">
                                      <p:cBhvr>
                                        <p:cTn id="38" dur="500"/>
                                        <p:tgtEl>
                                          <p:spTgt spid="13">
                                            <p:txEl>
                                              <p:pRg st="0" end="0"/>
                                            </p:txEl>
                                          </p:spTgt>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wipe(left)">
                                      <p:cBhvr>
                                        <p:cTn id="4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2" grpId="0"/>
      <p:bldP spid="10" grpId="0" animBg="1"/>
      <p:bldP spid="12" grpId="0" build="p"/>
      <p:bldP spid="13" grpId="0" build="p" animBg="1"/>
      <p:bldP spid="1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9200" y="333223"/>
            <a:ext cx="8445600" cy="720000"/>
          </a:xfrm>
        </p:spPr>
        <p:txBody>
          <a:bodyPr/>
          <a:lstStyle/>
          <a:p>
            <a:r>
              <a:rPr lang="fr-FR" dirty="0" smtClean="0"/>
              <a:t>8. Calendrier d’édition des RPA et des alertes conseillers</a:t>
            </a:r>
            <a:endParaRPr lang="fr-FR" dirty="0"/>
          </a:p>
        </p:txBody>
      </p:sp>
      <p:sp>
        <p:nvSpPr>
          <p:cNvPr id="3" name="Espace réservé du numéro de diapositive 2"/>
          <p:cNvSpPr>
            <a:spLocks noGrp="1"/>
          </p:cNvSpPr>
          <p:nvPr>
            <p:ph type="sldNum" sz="quarter" idx="22"/>
          </p:nvPr>
        </p:nvSpPr>
        <p:spPr/>
        <p:txBody>
          <a:bodyPr/>
          <a:lstStyle/>
          <a:p>
            <a:fld id="{0536D7D7-E68B-4848-A580-3E20DDE126DB}" type="slidenum">
              <a:rPr lang="fr-FR" smtClean="0"/>
              <a:pPr/>
              <a:t>18</a:t>
            </a:fld>
            <a:endParaRPr lang="fr-FR" dirty="0"/>
          </a:p>
        </p:txBody>
      </p:sp>
      <p:sp>
        <p:nvSpPr>
          <p:cNvPr id="37" name="Espace réservé du texte 4"/>
          <p:cNvSpPr>
            <a:spLocks noGrp="1"/>
          </p:cNvSpPr>
          <p:nvPr>
            <p:ph type="body" sz="quarter" idx="23"/>
          </p:nvPr>
        </p:nvSpPr>
        <p:spPr>
          <a:xfrm>
            <a:off x="1560265" y="5459229"/>
            <a:ext cx="6941281" cy="607157"/>
          </a:xfrm>
        </p:spPr>
        <p:txBody>
          <a:bodyPr>
            <a:noAutofit/>
          </a:bodyPr>
          <a:lstStyle/>
          <a:p>
            <a:r>
              <a:rPr lang="fr-FR" sz="1200" dirty="0" smtClean="0"/>
              <a:t>A partir de janvier 2020, les relevés annuels partiront tous les 7 du mois. Dans le RPA, l’épargne bancaire sera valorisée à la date du jour, et l’épargne financière (CTO-PEA, assurance-vie) apparaitra pour sa valeur à la fin du mois précédent.</a:t>
            </a:r>
            <a:endParaRPr lang="fr-FR" sz="1200" dirty="0"/>
          </a:p>
        </p:txBody>
      </p:sp>
      <p:sp>
        <p:nvSpPr>
          <p:cNvPr id="44" name="Espace réservé du texte 4"/>
          <p:cNvSpPr>
            <a:spLocks noGrp="1"/>
          </p:cNvSpPr>
          <p:nvPr>
            <p:ph type="body" sz="quarter" idx="23"/>
          </p:nvPr>
        </p:nvSpPr>
        <p:spPr>
          <a:xfrm>
            <a:off x="467543" y="1162868"/>
            <a:ext cx="8327257" cy="917707"/>
          </a:xfrm>
        </p:spPr>
        <p:txBody>
          <a:bodyPr>
            <a:normAutofit/>
          </a:bodyPr>
          <a:lstStyle/>
          <a:p>
            <a:r>
              <a:rPr lang="fr-FR" sz="1200" dirty="0" smtClean="0"/>
              <a:t>Un rattrapage sera effectué en décembre pour les RPA attachés aux parcours conseil effectués en 2018, car plus d’1 an s’est déjà écoulé entre le fait générateur (1</a:t>
            </a:r>
            <a:r>
              <a:rPr lang="fr-FR" sz="1200" baseline="30000" dirty="0" smtClean="0"/>
              <a:t>er</a:t>
            </a:r>
            <a:r>
              <a:rPr lang="fr-FR" sz="1200" dirty="0" smtClean="0"/>
              <a:t> parcours conseil suivi) et ces RPA. NB : il n’y aura pas d’alerte GERC d’inadéquation préalablement à l’édition de ces relevés.</a:t>
            </a:r>
          </a:p>
          <a:p>
            <a:endParaRPr lang="fr-FR" sz="1200" dirty="0"/>
          </a:p>
        </p:txBody>
      </p:sp>
      <p:sp>
        <p:nvSpPr>
          <p:cNvPr id="10" name="Espace réservé du texte 4"/>
          <p:cNvSpPr>
            <a:spLocks noGrp="1"/>
          </p:cNvSpPr>
          <p:nvPr>
            <p:ph type="body" sz="quarter" idx="23"/>
          </p:nvPr>
        </p:nvSpPr>
        <p:spPr>
          <a:xfrm>
            <a:off x="81844" y="2708920"/>
            <a:ext cx="1368152" cy="2525364"/>
          </a:xfrm>
          <a:noFill/>
        </p:spPr>
        <p:txBody>
          <a:bodyPr>
            <a:noAutofit/>
          </a:bodyPr>
          <a:lstStyle/>
          <a:p>
            <a:pPr algn="r"/>
            <a:r>
              <a:rPr lang="fr-FR" sz="1200" i="1" dirty="0" smtClean="0">
                <a:solidFill>
                  <a:srgbClr val="C00000"/>
                </a:solidFill>
              </a:rPr>
              <a:t>La date anniversaire de déclenchement du RPA reste celle du </a:t>
            </a:r>
            <a:r>
              <a:rPr lang="fr-FR" sz="1200" b="1" i="1" dirty="0" smtClean="0">
                <a:solidFill>
                  <a:srgbClr val="C00000"/>
                </a:solidFill>
              </a:rPr>
              <a:t>1</a:t>
            </a:r>
            <a:r>
              <a:rPr lang="fr-FR" sz="1200" b="1" i="1" baseline="30000" dirty="0" smtClean="0">
                <a:solidFill>
                  <a:srgbClr val="C00000"/>
                </a:solidFill>
              </a:rPr>
              <a:t>er</a:t>
            </a:r>
            <a:r>
              <a:rPr lang="fr-FR" sz="1200" b="1" i="1" dirty="0" smtClean="0">
                <a:solidFill>
                  <a:srgbClr val="C00000"/>
                </a:solidFill>
              </a:rPr>
              <a:t> parcours conseil effectué</a:t>
            </a:r>
            <a:r>
              <a:rPr lang="fr-FR" sz="1200" i="1" dirty="0" smtClean="0">
                <a:solidFill>
                  <a:srgbClr val="C00000"/>
                </a:solidFill>
              </a:rPr>
              <a:t>, indépendamment des RV qui suivront avec le client.</a:t>
            </a:r>
          </a:p>
        </p:txBody>
      </p:sp>
      <p:pic>
        <p:nvPicPr>
          <p:cNvPr id="8" name="Image 7"/>
          <p:cNvPicPr>
            <a:picLocks noChangeAspect="1"/>
          </p:cNvPicPr>
          <p:nvPr/>
        </p:nvPicPr>
        <p:blipFill rotWithShape="1">
          <a:blip r:embed="rId3"/>
          <a:srcRect t="80281"/>
          <a:stretch/>
        </p:blipFill>
        <p:spPr>
          <a:xfrm>
            <a:off x="1547664" y="4581128"/>
            <a:ext cx="7145945" cy="691095"/>
          </a:xfrm>
          <a:prstGeom prst="rect">
            <a:avLst/>
          </a:prstGeom>
        </p:spPr>
      </p:pic>
      <p:pic>
        <p:nvPicPr>
          <p:cNvPr id="9" name="Image 8"/>
          <p:cNvPicPr>
            <a:picLocks noChangeAspect="1"/>
          </p:cNvPicPr>
          <p:nvPr/>
        </p:nvPicPr>
        <p:blipFill rotWithShape="1">
          <a:blip r:embed="rId3"/>
          <a:srcRect r="59693" b="18315"/>
          <a:stretch/>
        </p:blipFill>
        <p:spPr>
          <a:xfrm>
            <a:off x="1547664" y="1772816"/>
            <a:ext cx="2880320" cy="2862961"/>
          </a:xfrm>
          <a:prstGeom prst="rect">
            <a:avLst/>
          </a:prstGeom>
        </p:spPr>
      </p:pic>
      <p:pic>
        <p:nvPicPr>
          <p:cNvPr id="11" name="Image 10"/>
          <p:cNvPicPr>
            <a:picLocks noChangeAspect="1"/>
          </p:cNvPicPr>
          <p:nvPr/>
        </p:nvPicPr>
        <p:blipFill rotWithShape="1">
          <a:blip r:embed="rId3"/>
          <a:srcRect l="40307" r="37524" b="18315"/>
          <a:stretch/>
        </p:blipFill>
        <p:spPr>
          <a:xfrm>
            <a:off x="4427985" y="1772816"/>
            <a:ext cx="1584175" cy="2862961"/>
          </a:xfrm>
          <a:prstGeom prst="rect">
            <a:avLst/>
          </a:prstGeom>
        </p:spPr>
      </p:pic>
      <p:pic>
        <p:nvPicPr>
          <p:cNvPr id="13" name="Image 12"/>
          <p:cNvPicPr>
            <a:picLocks noChangeAspect="1"/>
          </p:cNvPicPr>
          <p:nvPr/>
        </p:nvPicPr>
        <p:blipFill rotWithShape="1">
          <a:blip r:embed="rId3"/>
          <a:srcRect l="62476" r="1" b="18315"/>
          <a:stretch/>
        </p:blipFill>
        <p:spPr>
          <a:xfrm>
            <a:off x="6012160" y="1772816"/>
            <a:ext cx="2681449" cy="2862961"/>
          </a:xfrm>
          <a:prstGeom prst="rect">
            <a:avLst/>
          </a:prstGeom>
        </p:spPr>
      </p:pic>
    </p:spTree>
    <p:extLst>
      <p:ext uri="{BB962C8B-B14F-4D97-AF65-F5344CB8AC3E}">
        <p14:creationId xmlns:p14="http://schemas.microsoft.com/office/powerpoint/2010/main" val="181610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wipe(left)">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wipe(left)">
                                      <p:cBhvr>
                                        <p:cTn id="37" dur="500"/>
                                        <p:tgtEl>
                                          <p:spTgt spid="1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7">
                                            <p:txEl>
                                              <p:pRg st="0" end="0"/>
                                            </p:txEl>
                                          </p:spTgt>
                                        </p:tgtEl>
                                        <p:attrNameLst>
                                          <p:attrName>style.visibility</p:attrName>
                                        </p:attrNameLst>
                                      </p:cBhvr>
                                      <p:to>
                                        <p:strVal val="visible"/>
                                      </p:to>
                                    </p:set>
                                    <p:animEffect transition="in" filter="wipe(left)">
                                      <p:cBhvr>
                                        <p:cTn id="42"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build="p"/>
      <p:bldP spid="44" grpId="0" build="p"/>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1749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71552</TotalTime>
  <Words>2605</Words>
  <Application>Microsoft Office PowerPoint</Application>
  <PresentationFormat>Affichage à l'écran (4:3)</PresentationFormat>
  <Paragraphs>210</Paragraphs>
  <Slides>19</Slides>
  <Notes>19</Notes>
  <HiddenSlides>1</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7" baseType="lpstr">
      <vt:lpstr>Arial</vt:lpstr>
      <vt:lpstr>Arial Narrow</vt:lpstr>
      <vt:lpstr>Calibri</vt:lpstr>
      <vt:lpstr>Segoe UI</vt:lpstr>
      <vt:lpstr>Verdana</vt:lpstr>
      <vt:lpstr>Wingdings 2</vt:lpstr>
      <vt:lpstr>Thème Office</vt:lpstr>
      <vt:lpstr>Acrobat Document</vt:lpstr>
      <vt:lpstr>Présentation PowerPoint</vt:lpstr>
      <vt:lpstr>Présentation PowerPoint</vt:lpstr>
      <vt:lpstr>1. le rapport périodique d’adéquation (RPA) un nouveau relevé communiqué aux clients à partir de décembre 2019 </vt:lpstr>
      <vt:lpstr>2. Comment s’établit l’adéquation ?  Principe général</vt:lpstr>
      <vt:lpstr>2. Comment s’établit l’adéquation ?  Pour le profil de connaissances et d’expérience financières…</vt:lpstr>
      <vt:lpstr>2. Comment s’établit l’adéquation ? Pour le profil de risque… (QR)</vt:lpstr>
      <vt:lpstr>2. Comment s’établit l’adéquation ? Pour le profil de risque…</vt:lpstr>
      <vt:lpstr>3. Comment se présente le relevé ?</vt:lpstr>
      <vt:lpstr>3. Comment se présente le relevé ?</vt:lpstr>
      <vt:lpstr>3. Comment se présente le relevé ?</vt:lpstr>
      <vt:lpstr>4. Que faire en cas d’inadéquation ?</vt:lpstr>
      <vt:lpstr>4. Que faire en cas d’inadéquation ?</vt:lpstr>
      <vt:lpstr>4. Que faire en cas d’inadéquation ?</vt:lpstr>
      <vt:lpstr>5. CAS D’USAGE QUELQUES EXEMPLES emblématiques</vt:lpstr>
      <vt:lpstr>6. Où consulter les rpa ? Pour le conseiller</vt:lpstr>
      <vt:lpstr>6. Où consulter les rpa ? Pour le client</vt:lpstr>
      <vt:lpstr>7. Comment le conseiller est-il prévenu d’une inadéquation ? Une alerte GERC 1 mois avant l’édition du relevé</vt:lpstr>
      <vt:lpstr>8. Calendrier d’édition des RPA et des alertes conseillers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LOSSER Fabien [CEGEE]</cp:lastModifiedBy>
  <cp:revision>2564</cp:revision>
  <cp:lastPrinted>2019-12-05T15:16:14Z</cp:lastPrinted>
  <dcterms:created xsi:type="dcterms:W3CDTF">2017-05-30T18:41:27Z</dcterms:created>
  <dcterms:modified xsi:type="dcterms:W3CDTF">2021-01-15T13:22:45Z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Emmanuel.CEBRIAN-ALCALDE@bpce.fr</vt:lpwstr>
  </property>
  <property fmtid="{D5CDD505-2E9C-101B-9397-08002B2CF9AE}" pid="5" name="MSIP_Label_48a19f0c-bea1-442e-a475-ed109d9ec508_SetDate">
    <vt:lpwstr>2019-04-08T07:28:18.3144172Z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