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1468" r:id="rId2"/>
    <p:sldId id="1865" r:id="rId3"/>
    <p:sldId id="1898" r:id="rId4"/>
    <p:sldId id="1899" r:id="rId5"/>
    <p:sldId id="1900" r:id="rId6"/>
    <p:sldId id="1901" r:id="rId7"/>
    <p:sldId id="1902" r:id="rId8"/>
    <p:sldId id="1903" r:id="rId9"/>
    <p:sldId id="1904" r:id="rId10"/>
    <p:sldId id="1905" r:id="rId11"/>
    <p:sldId id="1906" r:id="rId12"/>
    <p:sldId id="1907" r:id="rId13"/>
    <p:sldId id="1908" r:id="rId14"/>
    <p:sldId id="1909" r:id="rId15"/>
    <p:sldId id="1910" r:id="rId16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  <p15:guide id="3" orient="horz" pos="3201" userDrawn="1">
          <p15:clr>
            <a:srgbClr val="A4A3A4"/>
          </p15:clr>
        </p15:guide>
        <p15:guide id="4" orient="horz" pos="324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EA6A"/>
    <a:srgbClr val="660066"/>
    <a:srgbClr val="009999"/>
    <a:srgbClr val="00CC99"/>
    <a:srgbClr val="FF9900"/>
    <a:srgbClr val="FA8A72"/>
    <a:srgbClr val="00823B"/>
    <a:srgbClr val="C0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1" autoAdjust="0"/>
    <p:restoredTop sz="93073" autoAdjust="0"/>
  </p:normalViewPr>
  <p:slideViewPr>
    <p:cSldViewPr snapToGrid="0">
      <p:cViewPr varScale="1">
        <p:scale>
          <a:sx n="69" d="100"/>
          <a:sy n="69" d="100"/>
        </p:scale>
        <p:origin x="155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36" y="-84"/>
      </p:cViewPr>
      <p:guideLst>
        <p:guide orient="horz" pos="3224"/>
        <p:guide pos="2236"/>
        <p:guide orient="horz" pos="3201"/>
        <p:guide orient="horz" pos="32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3076363" cy="511730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305" y="2"/>
            <a:ext cx="3076363" cy="511730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26/05/2020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6" y="9721108"/>
            <a:ext cx="3076363" cy="511730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305" y="9721108"/>
            <a:ext cx="3076363" cy="511730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3076363" cy="511730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305" y="2"/>
            <a:ext cx="3076363" cy="511730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26/05/2020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7"/>
          </a:xfrm>
          <a:prstGeom prst="rect">
            <a:avLst/>
          </a:prstGeom>
        </p:spPr>
        <p:txBody>
          <a:bodyPr vert="horz" lIns="94760" tIns="47380" rIns="94760" bIns="4738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6" y="9721108"/>
            <a:ext cx="3076363" cy="511730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305" y="9721108"/>
            <a:ext cx="3076363" cy="511730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82903" y="6558181"/>
            <a:ext cx="3223688" cy="3048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CONFIDENTIEL</a:t>
            </a: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3000" dirty="0" smtClean="0"/>
              <a:t>Régén’Air</a:t>
            </a:r>
            <a:br>
              <a:rPr lang="fr-FR" sz="3000" dirty="0" smtClean="0"/>
            </a:br>
            <a:r>
              <a:rPr lang="fr-FR" sz="3000" dirty="0" smtClean="0"/>
              <a:t/>
            </a:r>
            <a:br>
              <a:rPr lang="fr-FR" sz="3000" dirty="0" smtClean="0"/>
            </a:br>
            <a:r>
              <a:rPr lang="fr-FR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</a:t>
            </a:r>
            <a:r>
              <a:rPr lang="fr-FR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parcours conseiller</a:t>
            </a:r>
            <a:endParaRPr lang="fr-FR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5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Le process</a:t>
            </a:r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6120000" y="1440000"/>
            <a:ext cx="2880000" cy="3780000"/>
          </a:xfrm>
        </p:spPr>
        <p:txBody>
          <a:bodyPr anchor="ctr"/>
          <a:lstStyle/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Détecter les clients appétents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Actualiser leur DRC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Actualiser leurs données</a:t>
            </a:r>
          </a:p>
          <a:p>
            <a:pPr marL="793750" lvl="1" indent="-342900">
              <a:buSzPct val="100000"/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Revenus</a:t>
            </a:r>
          </a:p>
          <a:p>
            <a:pPr marL="793750" lvl="1" indent="-342900">
              <a:buSzPct val="100000"/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Charges</a:t>
            </a:r>
          </a:p>
          <a:p>
            <a:pPr marL="793750" lvl="1" indent="-342900">
              <a:buSzPct val="100000"/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Crédits (en détails)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Vérifier leur éligibilité sur IZIVENTE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rgbClr val="C00000"/>
                </a:solidFill>
              </a:rPr>
              <a:t>Obtenir le consentement du client avant de poursuivre le process</a:t>
            </a:r>
          </a:p>
          <a:p>
            <a:pPr>
              <a:buSzPct val="100000"/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Transmettre le contact à BPCE Financement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02" y="1439999"/>
            <a:ext cx="4802922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6048000" y="1440000"/>
            <a:ext cx="0" cy="3780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4464000" y="2088000"/>
            <a:ext cx="1512000" cy="0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17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Ouverture du parcours sur IZIVENTE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995F9E-232B-4DB5-A207-D9E7498CF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519998"/>
            <a:ext cx="6840000" cy="3519066"/>
          </a:xfrm>
          <a:prstGeom prst="rect">
            <a:avLst/>
          </a:prstGeom>
        </p:spPr>
      </p:pic>
      <p:sp>
        <p:nvSpPr>
          <p:cNvPr id="6" name="Triangle rectangle 5"/>
          <p:cNvSpPr/>
          <p:nvPr/>
        </p:nvSpPr>
        <p:spPr>
          <a:xfrm rot="13467524">
            <a:off x="1152000" y="1620000"/>
            <a:ext cx="540000" cy="540000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979712" y="1440000"/>
            <a:ext cx="486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600" b="1" kern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BONJOUR</a:t>
            </a:r>
            <a:endParaRPr lang="fr-FR" sz="1600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/>
            <a:r>
              <a:rPr lang="fr-FR" sz="1200" kern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AUJOURD’HUI, </a:t>
            </a:r>
            <a:r>
              <a:rPr lang="fr-FR" sz="1200" kern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VAIS VOUS MONTRER COMMENT VÉRIFIER L’ÉLIGIBILITÉ D’UN CLIENT A L’OFFRE RESTRUCTURATION DE DETTES DANS L’OUTIL </a:t>
            </a:r>
            <a:r>
              <a:rPr lang="fr-FR" sz="1200" kern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IZIVENTE</a:t>
            </a:r>
            <a:endParaRPr lang="en-US" sz="1200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4051" r="11395"/>
          <a:stretch/>
        </p:blipFill>
        <p:spPr bwMode="auto">
          <a:xfrm>
            <a:off x="6840000" y="1368000"/>
            <a:ext cx="1065389" cy="106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512000" y="5364000"/>
            <a:ext cx="1548000" cy="360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3096000" y="5544000"/>
            <a:ext cx="4950179" cy="730691"/>
            <a:chOff x="492042" y="5551090"/>
            <a:chExt cx="6600238" cy="974254"/>
          </a:xfrm>
        </p:grpSpPr>
        <p:grpSp>
          <p:nvGrpSpPr>
            <p:cNvPr id="11" name="Groupe 10"/>
            <p:cNvGrpSpPr/>
            <p:nvPr/>
          </p:nvGrpSpPr>
          <p:grpSpPr>
            <a:xfrm>
              <a:off x="3203848" y="5661248"/>
              <a:ext cx="3888432" cy="864096"/>
              <a:chOff x="3203848" y="5661248"/>
              <a:chExt cx="3888432" cy="864096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3203848" y="5661248"/>
                <a:ext cx="3744416" cy="864096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16" name="Groupe 15"/>
              <p:cNvGrpSpPr/>
              <p:nvPr/>
            </p:nvGrpSpPr>
            <p:grpSpPr>
              <a:xfrm>
                <a:off x="3605479" y="5673729"/>
                <a:ext cx="444260" cy="621963"/>
                <a:chOff x="3598805" y="5730842"/>
                <a:chExt cx="444260" cy="621963"/>
              </a:xfrm>
              <a:solidFill>
                <a:srgbClr val="DCDCE0"/>
              </a:solidFill>
            </p:grpSpPr>
            <p:sp>
              <p:nvSpPr>
                <p:cNvPr id="19" name="Rectangle 18"/>
                <p:cNvSpPr/>
                <p:nvPr/>
              </p:nvSpPr>
              <p:spPr>
                <a:xfrm rot="3173051">
                  <a:off x="3525610" y="5940760"/>
                  <a:ext cx="576064" cy="15622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 rot="8573051">
                  <a:off x="3598805" y="6181540"/>
                  <a:ext cx="444260" cy="1712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7" name="Ellipse 16"/>
              <p:cNvSpPr/>
              <p:nvPr/>
            </p:nvSpPr>
            <p:spPr>
              <a:xfrm>
                <a:off x="3383896" y="5869326"/>
                <a:ext cx="234000" cy="234000"/>
              </a:xfrm>
              <a:prstGeom prst="ellipse">
                <a:avLst/>
              </a:prstGeom>
              <a:solidFill>
                <a:srgbClr val="DCDC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4139952" y="5733256"/>
                <a:ext cx="295232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kern="120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Vous trouverez 2 nouvelles options dans l’environnement </a:t>
                </a:r>
                <a:r>
                  <a:rPr lang="fr-FR" sz="1050" kern="120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IZIVENTE </a:t>
                </a:r>
                <a:r>
                  <a:rPr lang="fr-FR" sz="1050" kern="120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concernent la restructuration</a:t>
                </a:r>
                <a:endParaRPr lang="en-US" sz="1050" kern="120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/>
            <p:cNvGrpSpPr/>
            <p:nvPr/>
          </p:nvGrpSpPr>
          <p:grpSpPr>
            <a:xfrm>
              <a:off x="492042" y="5551090"/>
              <a:ext cx="2747574" cy="542206"/>
              <a:chOff x="492042" y="5551090"/>
              <a:chExt cx="2747574" cy="542206"/>
            </a:xfrm>
          </p:grpSpPr>
          <p:cxnSp>
            <p:nvCxnSpPr>
              <p:cNvPr id="13" name="Connecteur droit avec flèche 12"/>
              <p:cNvCxnSpPr>
                <a:cxnSpLocks/>
              </p:cNvCxnSpPr>
              <p:nvPr/>
            </p:nvCxnSpPr>
            <p:spPr>
              <a:xfrm flipH="1" flipV="1">
                <a:off x="492042" y="5551090"/>
                <a:ext cx="623574" cy="542126"/>
              </a:xfrm>
              <a:prstGeom prst="straightConnector1">
                <a:avLst/>
              </a:prstGeom>
              <a:ln w="38100">
                <a:solidFill>
                  <a:srgbClr val="002C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>
                <a:off x="1115616" y="6093216"/>
                <a:ext cx="2124000" cy="80"/>
              </a:xfrm>
              <a:prstGeom prst="line">
                <a:avLst/>
              </a:prstGeom>
              <a:ln w="38100">
                <a:solidFill>
                  <a:srgbClr val="002C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1651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Simulation restructuration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C0AAF7-433E-462A-989F-2ED959C4D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99" y="1979995"/>
            <a:ext cx="6804000" cy="33618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48000" y="4806000"/>
            <a:ext cx="1152000" cy="144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448000" y="4932000"/>
            <a:ext cx="4482498" cy="1080120"/>
            <a:chOff x="1115616" y="5085184"/>
            <a:chExt cx="5976664" cy="1440160"/>
          </a:xfrm>
        </p:grpSpPr>
        <p:sp>
          <p:nvSpPr>
            <p:cNvPr id="8" name="Rectangle 7"/>
            <p:cNvSpPr/>
            <p:nvPr/>
          </p:nvSpPr>
          <p:spPr>
            <a:xfrm>
              <a:off x="3059832" y="5661248"/>
              <a:ext cx="4032448" cy="864096"/>
            </a:xfrm>
            <a:prstGeom prst="rect">
              <a:avLst/>
            </a:prstGeom>
            <a:solidFill>
              <a:srgbClr val="00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9" name="Groupe 8"/>
            <p:cNvGrpSpPr/>
            <p:nvPr/>
          </p:nvGrpSpPr>
          <p:grpSpPr>
            <a:xfrm>
              <a:off x="3275856" y="5673729"/>
              <a:ext cx="665843" cy="621963"/>
              <a:chOff x="3383896" y="5673729"/>
              <a:chExt cx="665843" cy="621963"/>
            </a:xfrm>
          </p:grpSpPr>
          <p:grpSp>
            <p:nvGrpSpPr>
              <p:cNvPr id="13" name="Groupe 12"/>
              <p:cNvGrpSpPr/>
              <p:nvPr/>
            </p:nvGrpSpPr>
            <p:grpSpPr>
              <a:xfrm>
                <a:off x="3605479" y="5673729"/>
                <a:ext cx="444260" cy="621963"/>
                <a:chOff x="3598805" y="5730842"/>
                <a:chExt cx="444260" cy="621963"/>
              </a:xfrm>
              <a:solidFill>
                <a:srgbClr val="DCDCE0"/>
              </a:solidFill>
            </p:grpSpPr>
            <p:sp>
              <p:nvSpPr>
                <p:cNvPr id="15" name="Rectangle 14"/>
                <p:cNvSpPr/>
                <p:nvPr/>
              </p:nvSpPr>
              <p:spPr>
                <a:xfrm rot="3173051">
                  <a:off x="3525610" y="5940760"/>
                  <a:ext cx="576064" cy="15622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 rot="8573051">
                  <a:off x="3598805" y="6181540"/>
                  <a:ext cx="444260" cy="1712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4" name="Ellipse 13"/>
              <p:cNvSpPr/>
              <p:nvPr/>
            </p:nvSpPr>
            <p:spPr>
              <a:xfrm>
                <a:off x="3383896" y="5869326"/>
                <a:ext cx="234000" cy="234000"/>
              </a:xfrm>
              <a:prstGeom prst="ellipse">
                <a:avLst/>
              </a:prstGeom>
              <a:solidFill>
                <a:srgbClr val="DCDC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0" name="ZoneTexte 9"/>
            <p:cNvSpPr txBox="1"/>
            <p:nvPr/>
          </p:nvSpPr>
          <p:spPr>
            <a:xfrm>
              <a:off x="4067944" y="5733255"/>
              <a:ext cx="302433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Cliquer sur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«simulation restructuration» </a:t>
              </a:r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permet d’accéder au formulaire de saisie d’une demande</a:t>
              </a:r>
            </a:p>
          </p:txBody>
        </p:sp>
        <p:cxnSp>
          <p:nvCxnSpPr>
            <p:cNvPr id="11" name="Connecteur droit avec flèche 10"/>
            <p:cNvCxnSpPr/>
            <p:nvPr/>
          </p:nvCxnSpPr>
          <p:spPr>
            <a:xfrm flipV="1">
              <a:off x="1115616" y="5085184"/>
              <a:ext cx="0" cy="936104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>
              <a:off x="1115616" y="6021208"/>
              <a:ext cx="1944216" cy="0"/>
            </a:xfrm>
            <a:prstGeom prst="line">
              <a:avLst/>
            </a:prstGeom>
            <a:ln w="38100">
              <a:solidFill>
                <a:srgbClr val="002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064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7910"/>
          <a:stretch/>
        </p:blipFill>
        <p:spPr bwMode="auto">
          <a:xfrm>
            <a:off x="1260000" y="1980000"/>
            <a:ext cx="7380000" cy="327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En cas d’absence d’email conseiller dans </a:t>
            </a:r>
            <a:r>
              <a:rPr lang="fr-FR" dirty="0" err="1" smtClean="0"/>
              <a:t>MyWay</a:t>
            </a:r>
            <a:r>
              <a:rPr lang="fr-FR" dirty="0" smtClean="0"/>
              <a:t>, cet écran apparaît et doit être complété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2951820" y="4320000"/>
            <a:ext cx="3564396" cy="648072"/>
            <a:chOff x="2411760" y="5661248"/>
            <a:chExt cx="4752528" cy="864096"/>
          </a:xfrm>
        </p:grpSpPr>
        <p:sp>
          <p:nvSpPr>
            <p:cNvPr id="6" name="Rectangle 5"/>
            <p:cNvSpPr/>
            <p:nvPr/>
          </p:nvSpPr>
          <p:spPr>
            <a:xfrm>
              <a:off x="2411760" y="5661248"/>
              <a:ext cx="4752528" cy="864096"/>
            </a:xfrm>
            <a:prstGeom prst="rect">
              <a:avLst/>
            </a:prstGeom>
            <a:solidFill>
              <a:srgbClr val="00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7" name="Groupe 6"/>
            <p:cNvGrpSpPr/>
            <p:nvPr/>
          </p:nvGrpSpPr>
          <p:grpSpPr>
            <a:xfrm>
              <a:off x="2699792" y="5673729"/>
              <a:ext cx="665843" cy="621963"/>
              <a:chOff x="3383896" y="5673729"/>
              <a:chExt cx="665843" cy="621963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3605479" y="5673729"/>
                <a:ext cx="444260" cy="621963"/>
                <a:chOff x="3598805" y="5730842"/>
                <a:chExt cx="444260" cy="621963"/>
              </a:xfrm>
              <a:solidFill>
                <a:srgbClr val="DCDCE0"/>
              </a:solidFill>
            </p:grpSpPr>
            <p:sp>
              <p:nvSpPr>
                <p:cNvPr id="11" name="Rectangle 10"/>
                <p:cNvSpPr/>
                <p:nvPr/>
              </p:nvSpPr>
              <p:spPr>
                <a:xfrm rot="3173051">
                  <a:off x="3525610" y="5940760"/>
                  <a:ext cx="576064" cy="15622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 rot="8573051">
                  <a:off x="3598805" y="6181540"/>
                  <a:ext cx="444260" cy="1712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0" name="Ellipse 9"/>
              <p:cNvSpPr/>
              <p:nvPr/>
            </p:nvSpPr>
            <p:spPr>
              <a:xfrm>
                <a:off x="3383896" y="5869326"/>
                <a:ext cx="234000" cy="234000"/>
              </a:xfrm>
              <a:prstGeom prst="ellipse">
                <a:avLst/>
              </a:prstGeom>
              <a:solidFill>
                <a:srgbClr val="DCDC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8" name="ZoneTexte 7"/>
            <p:cNvSpPr txBox="1"/>
            <p:nvPr/>
          </p:nvSpPr>
          <p:spPr>
            <a:xfrm>
              <a:off x="3491880" y="5733256"/>
              <a:ext cx="367240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Cette adresse mail est celle qui sera utilisée pour informer le conseiller de l’avancement du dossier, il est donc obligatoire d’en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disposer</a:t>
              </a:r>
              <a:endParaRPr lang="fr-FR" sz="1050" dirty="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614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Mise à jour données </a:t>
            </a:r>
            <a:r>
              <a:rPr lang="fr-FR" dirty="0" smtClean="0"/>
              <a:t>clients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07" b="9189"/>
          <a:stretch/>
        </p:blipFill>
        <p:spPr bwMode="auto">
          <a:xfrm>
            <a:off x="1260000" y="1980000"/>
            <a:ext cx="7380000" cy="365040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2700000" y="5400000"/>
            <a:ext cx="4212468" cy="648072"/>
            <a:chOff x="1763688" y="5661248"/>
            <a:chExt cx="5616624" cy="864096"/>
          </a:xfrm>
        </p:grpSpPr>
        <p:sp>
          <p:nvSpPr>
            <p:cNvPr id="7" name="Rectangle 6"/>
            <p:cNvSpPr/>
            <p:nvPr/>
          </p:nvSpPr>
          <p:spPr>
            <a:xfrm>
              <a:off x="1763688" y="5661248"/>
              <a:ext cx="5616624" cy="864096"/>
            </a:xfrm>
            <a:prstGeom prst="rect">
              <a:avLst/>
            </a:prstGeom>
            <a:solidFill>
              <a:srgbClr val="00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1907704" y="5673729"/>
              <a:ext cx="665843" cy="621963"/>
              <a:chOff x="3383896" y="5673729"/>
              <a:chExt cx="665843" cy="621963"/>
            </a:xfrm>
          </p:grpSpPr>
          <p:grpSp>
            <p:nvGrpSpPr>
              <p:cNvPr id="10" name="Groupe 9"/>
              <p:cNvGrpSpPr/>
              <p:nvPr/>
            </p:nvGrpSpPr>
            <p:grpSpPr>
              <a:xfrm>
                <a:off x="3605479" y="5673729"/>
                <a:ext cx="444260" cy="621963"/>
                <a:chOff x="3598805" y="5730842"/>
                <a:chExt cx="444260" cy="621963"/>
              </a:xfrm>
              <a:solidFill>
                <a:srgbClr val="DCDCE0"/>
              </a:solidFill>
            </p:grpSpPr>
            <p:sp>
              <p:nvSpPr>
                <p:cNvPr id="12" name="Rectangle 11"/>
                <p:cNvSpPr/>
                <p:nvPr/>
              </p:nvSpPr>
              <p:spPr>
                <a:xfrm rot="3173051">
                  <a:off x="3525610" y="5940760"/>
                  <a:ext cx="576064" cy="15622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 rot="8573051">
                  <a:off x="3598805" y="6181540"/>
                  <a:ext cx="444260" cy="1712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1" name="Ellipse 10"/>
              <p:cNvSpPr/>
              <p:nvPr/>
            </p:nvSpPr>
            <p:spPr>
              <a:xfrm>
                <a:off x="3383896" y="5869326"/>
                <a:ext cx="234000" cy="234000"/>
              </a:xfrm>
              <a:prstGeom prst="ellipse">
                <a:avLst/>
              </a:prstGeom>
              <a:solidFill>
                <a:srgbClr val="DCDC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9" name="ZoneTexte 8"/>
            <p:cNvSpPr txBox="1"/>
            <p:nvPr/>
          </p:nvSpPr>
          <p:spPr>
            <a:xfrm>
              <a:off x="2771800" y="5733256"/>
              <a:ext cx="46085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Avant de commencer la vérification des informations et la saisie des données manquantes, il est demandé d’effectuer la mise à jour des données clients présentes sous </a:t>
              </a:r>
              <a:r>
                <a:rPr lang="fr-FR" sz="1050" dirty="0" err="1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MyWay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 </a:t>
              </a:r>
              <a:endParaRPr lang="fr-FR" sz="1050" dirty="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4" name="Connecteur droit avec flèche 13"/>
          <p:cNvCxnSpPr/>
          <p:nvPr/>
        </p:nvCxnSpPr>
        <p:spPr>
          <a:xfrm flipV="1">
            <a:off x="4860000" y="3960000"/>
            <a:ext cx="0" cy="1512168"/>
          </a:xfrm>
          <a:prstGeom prst="straightConnector1">
            <a:avLst/>
          </a:prstGeom>
          <a:ln w="38100">
            <a:solidFill>
              <a:srgbClr val="002C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9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Mise à jour données </a:t>
            </a:r>
            <a:r>
              <a:rPr lang="fr-FR" dirty="0" smtClean="0"/>
              <a:t>clients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00" y="1980000"/>
            <a:ext cx="7380000" cy="350062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24000" y="2268000"/>
            <a:ext cx="3060000" cy="288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24000" y="2664000"/>
            <a:ext cx="720000" cy="144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4319999" y="1791175"/>
            <a:ext cx="2821766" cy="1123095"/>
            <a:chOff x="3995936" y="1241049"/>
            <a:chExt cx="3762355" cy="1497461"/>
          </a:xfrm>
        </p:grpSpPr>
        <p:grpSp>
          <p:nvGrpSpPr>
            <p:cNvPr id="9" name="Groupe 8"/>
            <p:cNvGrpSpPr/>
            <p:nvPr/>
          </p:nvGrpSpPr>
          <p:grpSpPr>
            <a:xfrm>
              <a:off x="5922465" y="1241049"/>
              <a:ext cx="1835826" cy="1497461"/>
              <a:chOff x="5922465" y="1241049"/>
              <a:chExt cx="1835826" cy="1497461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6198353" y="1433439"/>
                <a:ext cx="1325975" cy="1131466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12" name="Groupe 11"/>
              <p:cNvGrpSpPr/>
              <p:nvPr/>
            </p:nvGrpSpPr>
            <p:grpSpPr>
              <a:xfrm rot="13074605">
                <a:off x="5922465" y="1241049"/>
                <a:ext cx="468000" cy="571948"/>
                <a:chOff x="3625974" y="5768804"/>
                <a:chExt cx="468000" cy="571948"/>
              </a:xfrm>
              <a:solidFill>
                <a:srgbClr val="E20000"/>
              </a:solidFill>
            </p:grpSpPr>
            <p:sp>
              <p:nvSpPr>
                <p:cNvPr id="17" name="Rectangle 16"/>
                <p:cNvSpPr/>
                <p:nvPr/>
              </p:nvSpPr>
              <p:spPr>
                <a:xfrm rot="3173051">
                  <a:off x="3624103" y="5948804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 rot="8573051">
                  <a:off x="3625974" y="6196752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3" name="ZoneTexte 12"/>
              <p:cNvSpPr txBox="1"/>
              <p:nvPr/>
            </p:nvSpPr>
            <p:spPr>
              <a:xfrm>
                <a:off x="6359945" y="1538788"/>
                <a:ext cx="1092375" cy="984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Rappel des principales données clients</a:t>
                </a:r>
              </a:p>
            </p:txBody>
          </p:sp>
          <p:grpSp>
            <p:nvGrpSpPr>
              <p:cNvPr id="14" name="Groupe 13"/>
              <p:cNvGrpSpPr/>
              <p:nvPr/>
            </p:nvGrpSpPr>
            <p:grpSpPr>
              <a:xfrm rot="2252704">
                <a:off x="7314031" y="2173725"/>
                <a:ext cx="444260" cy="564785"/>
                <a:chOff x="3607031" y="5785258"/>
                <a:chExt cx="444260" cy="564785"/>
              </a:xfrm>
              <a:solidFill>
                <a:srgbClr val="E20000"/>
              </a:solidFill>
            </p:grpSpPr>
            <p:sp>
              <p:nvSpPr>
                <p:cNvPr id="15" name="Rectangle 14"/>
                <p:cNvSpPr/>
                <p:nvPr/>
              </p:nvSpPr>
              <p:spPr>
                <a:xfrm rot="3173051">
                  <a:off x="3583826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 rot="8573051">
                  <a:off x="3607031" y="6206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10" name="Connecteur droit avec flèche 9"/>
            <p:cNvCxnSpPr/>
            <p:nvPr/>
          </p:nvCxnSpPr>
          <p:spPr>
            <a:xfrm flipH="1">
              <a:off x="3995936" y="2096852"/>
              <a:ext cx="2202418" cy="0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e 18"/>
          <p:cNvGrpSpPr/>
          <p:nvPr/>
        </p:nvGrpSpPr>
        <p:grpSpPr>
          <a:xfrm>
            <a:off x="1980005" y="2808001"/>
            <a:ext cx="2488737" cy="2300973"/>
            <a:chOff x="1282751" y="2492898"/>
            <a:chExt cx="3318319" cy="3067965"/>
          </a:xfrm>
        </p:grpSpPr>
        <p:grpSp>
          <p:nvGrpSpPr>
            <p:cNvPr id="20" name="Groupe 19"/>
            <p:cNvGrpSpPr/>
            <p:nvPr/>
          </p:nvGrpSpPr>
          <p:grpSpPr>
            <a:xfrm>
              <a:off x="1472881" y="3929339"/>
              <a:ext cx="3128189" cy="1631524"/>
              <a:chOff x="1472881" y="3929339"/>
              <a:chExt cx="3128189" cy="1631524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748769" y="4098660"/>
                <a:ext cx="2605978" cy="1262895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1838015" y="4239267"/>
                <a:ext cx="2278452" cy="1154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Cette case doit être cochée si un </a:t>
                </a:r>
                <a:r>
                  <a:rPr lang="fr-FR" sz="1050" dirty="0" err="1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co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-emprunteur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est présent 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au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dossier</a:t>
                </a:r>
              </a:p>
              <a:p>
                <a:pPr defTabSz="685800"/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(conjoint 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uniquement)</a:t>
                </a:r>
              </a:p>
              <a:p>
                <a:pPr defTabSz="685800"/>
                <a:endParaRPr lang="en-US" sz="825" kern="120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4" name="Groupe 23"/>
              <p:cNvGrpSpPr/>
              <p:nvPr/>
            </p:nvGrpSpPr>
            <p:grpSpPr>
              <a:xfrm rot="13074605">
                <a:off x="1472881" y="3929339"/>
                <a:ext cx="468000" cy="571948"/>
                <a:chOff x="3649831" y="5765671"/>
                <a:chExt cx="468000" cy="571948"/>
              </a:xfrm>
              <a:solidFill>
                <a:srgbClr val="E20000"/>
              </a:solidFill>
            </p:grpSpPr>
            <p:sp>
              <p:nvSpPr>
                <p:cNvPr id="28" name="Rectangle 27"/>
                <p:cNvSpPr/>
                <p:nvPr/>
              </p:nvSpPr>
              <p:spPr>
                <a:xfrm rot="3173051">
                  <a:off x="3647958" y="5945672"/>
                  <a:ext cx="504001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 rot="8573051">
                  <a:off x="3649831" y="6193619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5" name="Groupe 24"/>
              <p:cNvGrpSpPr/>
              <p:nvPr/>
            </p:nvGrpSpPr>
            <p:grpSpPr>
              <a:xfrm rot="2252704">
                <a:off x="4156810" y="4996078"/>
                <a:ext cx="444260" cy="564785"/>
                <a:chOff x="4028914" y="4977258"/>
                <a:chExt cx="444260" cy="564785"/>
              </a:xfrm>
              <a:solidFill>
                <a:srgbClr val="E20000"/>
              </a:solidFill>
            </p:grpSpPr>
            <p:sp>
              <p:nvSpPr>
                <p:cNvPr id="26" name="Rectangle 25"/>
                <p:cNvSpPr/>
                <p:nvPr/>
              </p:nvSpPr>
              <p:spPr>
                <a:xfrm rot="3173051">
                  <a:off x="4005710" y="5157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 rot="8573051">
                  <a:off x="4028914" y="5398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21" name="Connecteur droit avec flèche 20"/>
            <p:cNvCxnSpPr>
              <a:stCxn id="22" idx="0"/>
            </p:cNvCxnSpPr>
            <p:nvPr/>
          </p:nvCxnSpPr>
          <p:spPr>
            <a:xfrm flipH="1" flipV="1">
              <a:off x="1282751" y="2492898"/>
              <a:ext cx="1769007" cy="1605763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51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Mise à jour données </a:t>
            </a:r>
            <a:r>
              <a:rPr lang="fr-FR" dirty="0" smtClean="0"/>
              <a:t>clients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00" y="1980000"/>
            <a:ext cx="7380000" cy="350062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24000" y="2808000"/>
            <a:ext cx="7416000" cy="2412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160000" y="5400000"/>
            <a:ext cx="5346594" cy="648072"/>
            <a:chOff x="899592" y="5805264"/>
            <a:chExt cx="7128792" cy="864096"/>
          </a:xfrm>
        </p:grpSpPr>
        <p:sp>
          <p:nvSpPr>
            <p:cNvPr id="8" name="Rectangle 7"/>
            <p:cNvSpPr/>
            <p:nvPr/>
          </p:nvSpPr>
          <p:spPr>
            <a:xfrm>
              <a:off x="899592" y="5805264"/>
              <a:ext cx="7128792" cy="864096"/>
            </a:xfrm>
            <a:prstGeom prst="rect">
              <a:avLst/>
            </a:prstGeom>
            <a:solidFill>
              <a:srgbClr val="00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9" name="Groupe 8"/>
            <p:cNvGrpSpPr/>
            <p:nvPr/>
          </p:nvGrpSpPr>
          <p:grpSpPr>
            <a:xfrm>
              <a:off x="1025837" y="5903381"/>
              <a:ext cx="665843" cy="621963"/>
              <a:chOff x="3383896" y="5673729"/>
              <a:chExt cx="665843" cy="621963"/>
            </a:xfrm>
          </p:grpSpPr>
          <p:grpSp>
            <p:nvGrpSpPr>
              <p:cNvPr id="11" name="Groupe 10"/>
              <p:cNvGrpSpPr/>
              <p:nvPr/>
            </p:nvGrpSpPr>
            <p:grpSpPr>
              <a:xfrm>
                <a:off x="3605479" y="5673729"/>
                <a:ext cx="444260" cy="621963"/>
                <a:chOff x="3598805" y="5730842"/>
                <a:chExt cx="444260" cy="621963"/>
              </a:xfrm>
              <a:solidFill>
                <a:srgbClr val="DCDCE0"/>
              </a:solidFill>
            </p:grpSpPr>
            <p:sp>
              <p:nvSpPr>
                <p:cNvPr id="13" name="Rectangle 12"/>
                <p:cNvSpPr/>
                <p:nvPr/>
              </p:nvSpPr>
              <p:spPr>
                <a:xfrm rot="3173051">
                  <a:off x="3525610" y="5940760"/>
                  <a:ext cx="576064" cy="15622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 rot="8573051">
                  <a:off x="3598805" y="6181540"/>
                  <a:ext cx="444260" cy="1712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2" name="Ellipse 11"/>
              <p:cNvSpPr/>
              <p:nvPr/>
            </p:nvSpPr>
            <p:spPr>
              <a:xfrm>
                <a:off x="3383896" y="5869326"/>
                <a:ext cx="234000" cy="234000"/>
              </a:xfrm>
              <a:prstGeom prst="ellipse">
                <a:avLst/>
              </a:prstGeom>
              <a:solidFill>
                <a:srgbClr val="DCDC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0" name="ZoneTexte 9"/>
            <p:cNvSpPr txBox="1"/>
            <p:nvPr/>
          </p:nvSpPr>
          <p:spPr>
            <a:xfrm>
              <a:off x="1835696" y="5858688"/>
              <a:ext cx="61926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L’ensemble des champs de cet écran doit être complété pour pouvoir lancer une simulation d’éligibilité. Par défaut, mettre le champs à 0 si le client ne présente pas la caractéristique demandée. Des Infos Bulles sont là pour préciser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l’attendu.</a:t>
              </a:r>
              <a:endParaRPr lang="fr-FR" sz="1050" dirty="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7488000" y="1836000"/>
            <a:ext cx="1345454" cy="3384000"/>
            <a:chOff x="5964353" y="992148"/>
            <a:chExt cx="1793938" cy="4512000"/>
          </a:xfrm>
        </p:grpSpPr>
        <p:grpSp>
          <p:nvGrpSpPr>
            <p:cNvPr id="16" name="Groupe 15"/>
            <p:cNvGrpSpPr/>
            <p:nvPr/>
          </p:nvGrpSpPr>
          <p:grpSpPr>
            <a:xfrm>
              <a:off x="5964353" y="992148"/>
              <a:ext cx="1793938" cy="1710357"/>
              <a:chOff x="5964353" y="992148"/>
              <a:chExt cx="1793938" cy="1710357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198353" y="1172771"/>
                <a:ext cx="1325975" cy="1347489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19" name="Groupe 18"/>
              <p:cNvGrpSpPr/>
              <p:nvPr/>
            </p:nvGrpSpPr>
            <p:grpSpPr>
              <a:xfrm rot="13074605">
                <a:off x="5964353" y="992148"/>
                <a:ext cx="468000" cy="571948"/>
                <a:chOff x="3585696" y="5785258"/>
                <a:chExt cx="468000" cy="571948"/>
              </a:xfrm>
              <a:solidFill>
                <a:srgbClr val="E20000"/>
              </a:solidFill>
            </p:grpSpPr>
            <p:sp>
              <p:nvSpPr>
                <p:cNvPr id="24" name="Rectangle 23"/>
                <p:cNvSpPr/>
                <p:nvPr/>
              </p:nvSpPr>
              <p:spPr>
                <a:xfrm rot="3173051">
                  <a:off x="3583825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 rot="8573051">
                  <a:off x="3585696" y="6213206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0" name="ZoneTexte 19"/>
              <p:cNvSpPr txBox="1"/>
              <p:nvPr/>
            </p:nvSpPr>
            <p:spPr>
              <a:xfrm>
                <a:off x="6240241" y="1220755"/>
                <a:ext cx="1212080" cy="1149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0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Cliquer sur </a:t>
                </a:r>
                <a:r>
                  <a:rPr lang="fr-FR" sz="100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«simulation» </a:t>
                </a:r>
                <a:r>
                  <a:rPr lang="fr-FR" sz="100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une fois tous les champs complétés</a:t>
                </a:r>
              </a:p>
            </p:txBody>
          </p:sp>
          <p:grpSp>
            <p:nvGrpSpPr>
              <p:cNvPr id="21" name="Groupe 20"/>
              <p:cNvGrpSpPr/>
              <p:nvPr/>
            </p:nvGrpSpPr>
            <p:grpSpPr>
              <a:xfrm rot="2252704">
                <a:off x="7314031" y="2137720"/>
                <a:ext cx="444260" cy="564785"/>
                <a:chOff x="3607031" y="5785258"/>
                <a:chExt cx="444260" cy="564785"/>
              </a:xfrm>
              <a:solidFill>
                <a:srgbClr val="E20000"/>
              </a:solidFill>
            </p:grpSpPr>
            <p:sp>
              <p:nvSpPr>
                <p:cNvPr id="22" name="Rectangle 21"/>
                <p:cNvSpPr/>
                <p:nvPr/>
              </p:nvSpPr>
              <p:spPr>
                <a:xfrm rot="3173051">
                  <a:off x="3583826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 rot="8573051">
                  <a:off x="3607031" y="6206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17" name="Connecteur droit avec flèche 16"/>
            <p:cNvCxnSpPr/>
            <p:nvPr/>
          </p:nvCxnSpPr>
          <p:spPr>
            <a:xfrm flipH="1">
              <a:off x="6240240" y="2520260"/>
              <a:ext cx="606041" cy="2983888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/>
          <p:cNvSpPr/>
          <p:nvPr/>
        </p:nvSpPr>
        <p:spPr>
          <a:xfrm>
            <a:off x="7344000" y="5220000"/>
            <a:ext cx="720000" cy="162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546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Mise à jour données </a:t>
            </a:r>
            <a:r>
              <a:rPr lang="fr-FR" dirty="0" smtClean="0"/>
              <a:t>clients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00" y="1980000"/>
            <a:ext cx="7380000" cy="350062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304000" y="3780000"/>
            <a:ext cx="900000" cy="288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160000" y="1404000"/>
            <a:ext cx="1453466" cy="2388223"/>
            <a:chOff x="1715881" y="1108799"/>
            <a:chExt cx="1937954" cy="3184297"/>
          </a:xfrm>
        </p:grpSpPr>
        <p:grpSp>
          <p:nvGrpSpPr>
            <p:cNvPr id="8" name="Groupe 7"/>
            <p:cNvGrpSpPr/>
            <p:nvPr/>
          </p:nvGrpSpPr>
          <p:grpSpPr>
            <a:xfrm>
              <a:off x="1715881" y="1108799"/>
              <a:ext cx="1937954" cy="1665714"/>
              <a:chOff x="1715881" y="1108799"/>
              <a:chExt cx="1937954" cy="1665714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949881" y="1289422"/>
                <a:ext cx="1435499" cy="1347489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20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11" name="Groupe 10"/>
              <p:cNvGrpSpPr/>
              <p:nvPr/>
            </p:nvGrpSpPr>
            <p:grpSpPr>
              <a:xfrm rot="13074605">
                <a:off x="1715881" y="1108799"/>
                <a:ext cx="468000" cy="571948"/>
                <a:chOff x="3585696" y="5785258"/>
                <a:chExt cx="468000" cy="571948"/>
              </a:xfrm>
              <a:solidFill>
                <a:srgbClr val="E20000"/>
              </a:solidFill>
            </p:grpSpPr>
            <p:sp>
              <p:nvSpPr>
                <p:cNvPr id="16" name="Rectangle 15"/>
                <p:cNvSpPr/>
                <p:nvPr/>
              </p:nvSpPr>
              <p:spPr>
                <a:xfrm rot="3173051">
                  <a:off x="3583825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 rot="8573051">
                  <a:off x="3585696" y="6213206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2" name="ZoneTexte 11"/>
              <p:cNvSpPr txBox="1"/>
              <p:nvPr/>
            </p:nvSpPr>
            <p:spPr>
              <a:xfrm>
                <a:off x="1991768" y="1395354"/>
                <a:ext cx="1393612" cy="1149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0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Ces montants doivent intégrer les échéances impayées et les frais associés</a:t>
                </a:r>
              </a:p>
            </p:txBody>
          </p:sp>
          <p:grpSp>
            <p:nvGrpSpPr>
              <p:cNvPr id="13" name="Groupe 12"/>
              <p:cNvGrpSpPr/>
              <p:nvPr/>
            </p:nvGrpSpPr>
            <p:grpSpPr>
              <a:xfrm rot="2252704">
                <a:off x="3209575" y="2209728"/>
                <a:ext cx="444260" cy="564785"/>
                <a:chOff x="3607031" y="5785258"/>
                <a:chExt cx="444260" cy="564785"/>
              </a:xfrm>
              <a:solidFill>
                <a:srgbClr val="E20000"/>
              </a:solidFill>
            </p:grpSpPr>
            <p:sp>
              <p:nvSpPr>
                <p:cNvPr id="14" name="Rectangle 13"/>
                <p:cNvSpPr/>
                <p:nvPr/>
              </p:nvSpPr>
              <p:spPr>
                <a:xfrm rot="3173051">
                  <a:off x="3583826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 rot="8573051">
                  <a:off x="3607031" y="6206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9" name="Connecteur droit avec flèche 8"/>
            <p:cNvCxnSpPr/>
            <p:nvPr/>
          </p:nvCxnSpPr>
          <p:spPr>
            <a:xfrm>
              <a:off x="2597290" y="2585272"/>
              <a:ext cx="0" cy="1707824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6732171" y="4500975"/>
            <a:ext cx="756000" cy="180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3060000" y="4896000"/>
            <a:ext cx="2621293" cy="1337837"/>
            <a:chOff x="2207660" y="5023877"/>
            <a:chExt cx="3224767" cy="1783783"/>
          </a:xfrm>
        </p:grpSpPr>
        <p:cxnSp>
          <p:nvCxnSpPr>
            <p:cNvPr id="20" name="Connecteur droit avec flèche 19"/>
            <p:cNvCxnSpPr/>
            <p:nvPr/>
          </p:nvCxnSpPr>
          <p:spPr>
            <a:xfrm flipV="1">
              <a:off x="2207660" y="5445224"/>
              <a:ext cx="0" cy="663943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V="1">
              <a:off x="2207660" y="6109087"/>
              <a:ext cx="1175842" cy="80"/>
            </a:xfrm>
            <a:prstGeom prst="line">
              <a:avLst/>
            </a:prstGeom>
            <a:ln w="38100">
              <a:solidFill>
                <a:srgbClr val="002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e 21"/>
            <p:cNvGrpSpPr/>
            <p:nvPr/>
          </p:nvGrpSpPr>
          <p:grpSpPr>
            <a:xfrm>
              <a:off x="3057740" y="5023877"/>
              <a:ext cx="2374687" cy="1783783"/>
              <a:chOff x="3057740" y="5023877"/>
              <a:chExt cx="2374687" cy="1783783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3293831" y="5209109"/>
                <a:ext cx="1914693" cy="1470139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24" name="Groupe 23"/>
              <p:cNvGrpSpPr/>
              <p:nvPr/>
            </p:nvGrpSpPr>
            <p:grpSpPr>
              <a:xfrm rot="13074605">
                <a:off x="3057740" y="5023877"/>
                <a:ext cx="468000" cy="578758"/>
                <a:chOff x="3585696" y="5778448"/>
                <a:chExt cx="468000" cy="578758"/>
              </a:xfrm>
              <a:solidFill>
                <a:srgbClr val="E20000"/>
              </a:solidFill>
            </p:grpSpPr>
            <p:sp>
              <p:nvSpPr>
                <p:cNvPr id="29" name="Rectangle 28"/>
                <p:cNvSpPr/>
                <p:nvPr/>
              </p:nvSpPr>
              <p:spPr>
                <a:xfrm rot="3173051">
                  <a:off x="3591894" y="595844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 rot="8573051">
                  <a:off x="3585696" y="6213206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5" name="ZoneTexte 24"/>
              <p:cNvSpPr txBox="1"/>
              <p:nvPr/>
            </p:nvSpPr>
            <p:spPr>
              <a:xfrm>
                <a:off x="3275856" y="5284365"/>
                <a:ext cx="1979854" cy="1200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Le montant du financement additionnel ne peut dépasser 20K€ et 50% du montant du nouveau prêt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restructuré</a:t>
                </a:r>
                <a:endPara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6" name="Groupe 25"/>
              <p:cNvGrpSpPr/>
              <p:nvPr/>
            </p:nvGrpSpPr>
            <p:grpSpPr>
              <a:xfrm rot="2252704">
                <a:off x="4988167" y="6236121"/>
                <a:ext cx="444260" cy="571539"/>
                <a:chOff x="3607031" y="5778504"/>
                <a:chExt cx="444260" cy="571539"/>
              </a:xfrm>
              <a:solidFill>
                <a:srgbClr val="E20000"/>
              </a:solidFill>
            </p:grpSpPr>
            <p:sp>
              <p:nvSpPr>
                <p:cNvPr id="27" name="Rectangle 26"/>
                <p:cNvSpPr/>
                <p:nvPr/>
              </p:nvSpPr>
              <p:spPr>
                <a:xfrm rot="3173051">
                  <a:off x="3591935" y="5958504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 rot="8573051">
                  <a:off x="3607031" y="6206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</p:grpSp>
      <p:grpSp>
        <p:nvGrpSpPr>
          <p:cNvPr id="31" name="Groupe 30"/>
          <p:cNvGrpSpPr/>
          <p:nvPr/>
        </p:nvGrpSpPr>
        <p:grpSpPr>
          <a:xfrm>
            <a:off x="6336000" y="4678790"/>
            <a:ext cx="1882501" cy="1399346"/>
            <a:chOff x="6238463" y="4793966"/>
            <a:chExt cx="2510001" cy="1865795"/>
          </a:xfrm>
        </p:grpSpPr>
        <p:grpSp>
          <p:nvGrpSpPr>
            <p:cNvPr id="32" name="Groupe 31"/>
            <p:cNvGrpSpPr/>
            <p:nvPr/>
          </p:nvGrpSpPr>
          <p:grpSpPr>
            <a:xfrm>
              <a:off x="6238463" y="5085184"/>
              <a:ext cx="2510001" cy="1574577"/>
              <a:chOff x="3146415" y="5071152"/>
              <a:chExt cx="2510001" cy="1574577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3419872" y="5251414"/>
                <a:ext cx="2016224" cy="1213388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35" name="Groupe 34"/>
              <p:cNvGrpSpPr/>
              <p:nvPr/>
            </p:nvGrpSpPr>
            <p:grpSpPr>
              <a:xfrm rot="13074605">
                <a:off x="3146415" y="5071152"/>
                <a:ext cx="468000" cy="568518"/>
                <a:chOff x="3674700" y="5719375"/>
                <a:chExt cx="468000" cy="568518"/>
              </a:xfrm>
              <a:solidFill>
                <a:srgbClr val="E20000"/>
              </a:solidFill>
            </p:grpSpPr>
            <p:sp>
              <p:nvSpPr>
                <p:cNvPr id="40" name="Rectangle 39"/>
                <p:cNvSpPr/>
                <p:nvPr/>
              </p:nvSpPr>
              <p:spPr>
                <a:xfrm rot="3173051">
                  <a:off x="3668425" y="5899375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 rot="8573051">
                  <a:off x="3674700" y="6143893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6" name="ZoneTexte 35"/>
              <p:cNvSpPr txBox="1"/>
              <p:nvPr/>
            </p:nvSpPr>
            <p:spPr>
              <a:xfrm>
                <a:off x="3452171" y="5295251"/>
                <a:ext cx="1983925" cy="1200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Renseigner le montant des factures impayées type électricité, eau, gaz, pension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alimentaire …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  </a:t>
                </a:r>
              </a:p>
            </p:txBody>
          </p:sp>
          <p:grpSp>
            <p:nvGrpSpPr>
              <p:cNvPr id="37" name="Groupe 36"/>
              <p:cNvGrpSpPr/>
              <p:nvPr/>
            </p:nvGrpSpPr>
            <p:grpSpPr>
              <a:xfrm rot="2252704">
                <a:off x="5212156" y="6052693"/>
                <a:ext cx="444260" cy="593036"/>
                <a:chOff x="3908060" y="5407465"/>
                <a:chExt cx="444260" cy="593036"/>
              </a:xfrm>
              <a:solidFill>
                <a:srgbClr val="E20000"/>
              </a:solidFill>
            </p:grpSpPr>
            <p:sp>
              <p:nvSpPr>
                <p:cNvPr id="38" name="Rectangle 37"/>
                <p:cNvSpPr/>
                <p:nvPr/>
              </p:nvSpPr>
              <p:spPr>
                <a:xfrm rot="3173051">
                  <a:off x="3934708" y="5587465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 rot="8573051">
                  <a:off x="3908060" y="5856501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33" name="Connecteur droit avec flèche 32"/>
            <p:cNvCxnSpPr/>
            <p:nvPr/>
          </p:nvCxnSpPr>
          <p:spPr>
            <a:xfrm flipV="1">
              <a:off x="7236296" y="4793966"/>
              <a:ext cx="0" cy="582435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e 41"/>
          <p:cNvGrpSpPr/>
          <p:nvPr/>
        </p:nvGrpSpPr>
        <p:grpSpPr>
          <a:xfrm>
            <a:off x="5580000" y="1080000"/>
            <a:ext cx="2556192" cy="2147506"/>
            <a:chOff x="5208525" y="308405"/>
            <a:chExt cx="3408256" cy="2863341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1" t="4051" r="11395"/>
            <a:stretch/>
          </p:blipFill>
          <p:spPr bwMode="auto">
            <a:xfrm>
              <a:off x="7476137" y="308405"/>
              <a:ext cx="1140644" cy="1141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" name="Groupe 43"/>
            <p:cNvGrpSpPr/>
            <p:nvPr/>
          </p:nvGrpSpPr>
          <p:grpSpPr>
            <a:xfrm>
              <a:off x="5208525" y="1448197"/>
              <a:ext cx="2387811" cy="1723549"/>
              <a:chOff x="5208525" y="1448197"/>
              <a:chExt cx="2387811" cy="1723549"/>
            </a:xfrm>
          </p:grpSpPr>
          <p:sp>
            <p:nvSpPr>
              <p:cNvPr id="45" name="Rectangle à coins arrondis 44"/>
              <p:cNvSpPr/>
              <p:nvPr/>
            </p:nvSpPr>
            <p:spPr>
              <a:xfrm>
                <a:off x="5208525" y="1450385"/>
                <a:ext cx="2315691" cy="1690584"/>
              </a:xfrm>
              <a:prstGeom prst="wedgeRoundRectCallout">
                <a:avLst>
                  <a:gd name="adj1" fmla="val 56763"/>
                  <a:gd name="adj2" fmla="val -86882"/>
                  <a:gd name="adj3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6" name="ZoneTexte 45"/>
              <p:cNvSpPr txBox="1"/>
              <p:nvPr/>
            </p:nvSpPr>
            <p:spPr>
              <a:xfrm>
                <a:off x="5358878" y="1448197"/>
                <a:ext cx="2237458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900" b="1" kern="1200" dirty="0" smtClean="0">
                    <a:solidFill>
                      <a:srgbClr val="002C50"/>
                    </a:solidFill>
                    <a:latin typeface="Calibri"/>
                    <a:ea typeface="+mn-ea"/>
                    <a:cs typeface="Arial" panose="020B0604020202020204" pitchFamily="34" charset="0"/>
                  </a:rPr>
                  <a:t>Aide</a:t>
                </a:r>
                <a:endParaRPr lang="fr-FR" sz="900" b="1" kern="1200" dirty="0">
                  <a:solidFill>
                    <a:srgbClr val="002C50"/>
                  </a:solidFill>
                  <a:latin typeface="Calibri"/>
                  <a:ea typeface="+mn-ea"/>
                  <a:cs typeface="Arial" panose="020B0604020202020204" pitchFamily="34" charset="0"/>
                </a:endParaRPr>
              </a:p>
              <a:p>
                <a:pPr defTabSz="685800"/>
                <a:r>
                  <a:rPr lang="fr-FR" sz="1200" b="1" kern="1200" dirty="0">
                    <a:solidFill>
                      <a:srgbClr val="E20000"/>
                    </a:solidFill>
                    <a:latin typeface="Articulate Extrabold" panose="02000503050000020004" pitchFamily="2" charset="0"/>
                    <a:ea typeface="+mn-ea"/>
                    <a:cs typeface="Arial" panose="020B0604020202020204" pitchFamily="34" charset="0"/>
                  </a:rPr>
                  <a:t>&gt;</a:t>
                </a:r>
                <a:r>
                  <a:rPr lang="fr-FR" sz="900" kern="1200" dirty="0">
                    <a:solidFill>
                      <a:srgbClr val="002C50"/>
                    </a:solidFill>
                    <a:latin typeface="Calibri"/>
                    <a:ea typeface="+mn-ea"/>
                    <a:cs typeface="Arial" panose="020B0604020202020204" pitchFamily="34" charset="0"/>
                  </a:rPr>
                  <a:t> Revenus mensuels = revenus professionnels, pensions, </a:t>
                </a:r>
                <a:r>
                  <a:rPr lang="fr-FR" sz="900" kern="1200" dirty="0" smtClean="0">
                    <a:solidFill>
                      <a:srgbClr val="002C50"/>
                    </a:solidFill>
                    <a:latin typeface="Calibri"/>
                    <a:ea typeface="+mn-ea"/>
                    <a:cs typeface="Arial" panose="020B0604020202020204" pitchFamily="34" charset="0"/>
                  </a:rPr>
                  <a:t>retraites ...</a:t>
                </a:r>
                <a:endParaRPr lang="fr-FR" sz="900" kern="1200" dirty="0">
                  <a:solidFill>
                    <a:srgbClr val="002C50"/>
                  </a:solidFill>
                  <a:latin typeface="Calibri"/>
                  <a:ea typeface="+mn-ea"/>
                  <a:cs typeface="Arial" panose="020B0604020202020204" pitchFamily="34" charset="0"/>
                </a:endParaRPr>
              </a:p>
              <a:p>
                <a:pPr defTabSz="685800"/>
                <a:r>
                  <a:rPr lang="fr-FR" sz="1200" b="1" kern="1200" dirty="0">
                    <a:solidFill>
                      <a:srgbClr val="E20000"/>
                    </a:solidFill>
                    <a:latin typeface="Articulate Extrabold" panose="02000503050000020004" pitchFamily="2" charset="0"/>
                    <a:ea typeface="+mn-ea"/>
                    <a:cs typeface="Arial" panose="020B0604020202020204" pitchFamily="34" charset="0"/>
                  </a:rPr>
                  <a:t>&gt;</a:t>
                </a:r>
                <a:r>
                  <a:rPr lang="fr-FR" sz="900" kern="1200" dirty="0">
                    <a:solidFill>
                      <a:srgbClr val="002C50"/>
                    </a:solidFill>
                    <a:latin typeface="Calibri"/>
                    <a:ea typeface="+mn-ea"/>
                    <a:cs typeface="Arial" panose="020B0604020202020204" pitchFamily="34" charset="0"/>
                  </a:rPr>
                  <a:t> Autres revenus client = revenus fonciers, dividendes, rentes accident du travail, rente viagère</a:t>
                </a:r>
                <a:endParaRPr lang="en-US" sz="900" kern="1200" dirty="0">
                  <a:solidFill>
                    <a:srgbClr val="002C50"/>
                  </a:solidFill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7" name="Rectangle 46"/>
          <p:cNvSpPr/>
          <p:nvPr/>
        </p:nvSpPr>
        <p:spPr>
          <a:xfrm>
            <a:off x="2592000" y="5004000"/>
            <a:ext cx="792000" cy="216024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416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Mise à jour données </a:t>
            </a:r>
            <a:r>
              <a:rPr lang="fr-FR" dirty="0" smtClean="0"/>
              <a:t>clients : particularité du regroupement de crédits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9"/>
          <a:stretch/>
        </p:blipFill>
        <p:spPr bwMode="auto">
          <a:xfrm>
            <a:off x="1260000" y="1980000"/>
            <a:ext cx="7380000" cy="352273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24000" y="4428000"/>
            <a:ext cx="2520000" cy="180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60000" y="2628000"/>
            <a:ext cx="1980000" cy="216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1584000" y="5580000"/>
            <a:ext cx="6332291" cy="648072"/>
            <a:chOff x="377418" y="5805264"/>
            <a:chExt cx="8443054" cy="864096"/>
          </a:xfrm>
        </p:grpSpPr>
        <p:sp>
          <p:nvSpPr>
            <p:cNvPr id="9" name="Rectangle 8"/>
            <p:cNvSpPr/>
            <p:nvPr/>
          </p:nvSpPr>
          <p:spPr>
            <a:xfrm>
              <a:off x="377418" y="5805264"/>
              <a:ext cx="8371046" cy="864096"/>
            </a:xfrm>
            <a:prstGeom prst="rect">
              <a:avLst/>
            </a:prstGeom>
            <a:solidFill>
              <a:srgbClr val="00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403649" y="5877272"/>
              <a:ext cx="74168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fr-FR" sz="1050" b="1" dirty="0">
                  <a:solidFill>
                    <a:srgbClr val="E20000"/>
                  </a:solidFill>
                  <a:latin typeface="Calibri"/>
                  <a:ea typeface="+mn-ea"/>
                  <a:cs typeface="+mn-cs"/>
                </a:rPr>
                <a:t>CAS PARTICULIER </a:t>
              </a:r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: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reprise </a:t>
              </a:r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des données issues d’une saisie regroupement de crédits.</a:t>
              </a:r>
            </a:p>
            <a:p>
              <a:pPr defTabSz="685800"/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En sélectionnant la saisie regroupement de crédits la plus récente, 2 champs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«crédits </a:t>
              </a:r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du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foyer» </a:t>
              </a:r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sont mis à jour conformément à ce qui a été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saisi </a:t>
              </a:r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lors de la simulation Regroupement de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Crédits</a:t>
              </a:r>
              <a:endParaRPr lang="fr-FR" sz="1050" dirty="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" name="Groupe 10"/>
            <p:cNvGrpSpPr/>
            <p:nvPr/>
          </p:nvGrpSpPr>
          <p:grpSpPr>
            <a:xfrm>
              <a:off x="566670" y="5904996"/>
              <a:ext cx="665843" cy="621963"/>
              <a:chOff x="3383896" y="5673729"/>
              <a:chExt cx="665843" cy="621963"/>
            </a:xfrm>
          </p:grpSpPr>
          <p:grpSp>
            <p:nvGrpSpPr>
              <p:cNvPr id="12" name="Groupe 11"/>
              <p:cNvGrpSpPr/>
              <p:nvPr/>
            </p:nvGrpSpPr>
            <p:grpSpPr>
              <a:xfrm>
                <a:off x="3605479" y="5673729"/>
                <a:ext cx="444260" cy="621963"/>
                <a:chOff x="3598805" y="5730842"/>
                <a:chExt cx="444260" cy="621963"/>
              </a:xfrm>
              <a:solidFill>
                <a:srgbClr val="DCDCE0"/>
              </a:solidFill>
            </p:grpSpPr>
            <p:sp>
              <p:nvSpPr>
                <p:cNvPr id="14" name="Rectangle 13"/>
                <p:cNvSpPr/>
                <p:nvPr/>
              </p:nvSpPr>
              <p:spPr>
                <a:xfrm rot="3173051">
                  <a:off x="3525610" y="5940760"/>
                  <a:ext cx="576064" cy="15622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 rot="8573051">
                  <a:off x="3598805" y="6181540"/>
                  <a:ext cx="444260" cy="1712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3" name="Ellipse 12"/>
              <p:cNvSpPr/>
              <p:nvPr/>
            </p:nvSpPr>
            <p:spPr>
              <a:xfrm>
                <a:off x="3383896" y="5869326"/>
                <a:ext cx="234000" cy="234000"/>
              </a:xfrm>
              <a:prstGeom prst="ellipse">
                <a:avLst/>
              </a:prstGeom>
              <a:solidFill>
                <a:srgbClr val="DCDC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cxnSp>
        <p:nvCxnSpPr>
          <p:cNvPr id="16" name="Connecteur droit avec flèche 15"/>
          <p:cNvCxnSpPr/>
          <p:nvPr/>
        </p:nvCxnSpPr>
        <p:spPr>
          <a:xfrm flipV="1">
            <a:off x="3785623" y="2736000"/>
            <a:ext cx="2781432" cy="1782000"/>
          </a:xfrm>
          <a:prstGeom prst="straightConnector1">
            <a:avLst/>
          </a:prstGeom>
          <a:ln w="38100">
            <a:solidFill>
              <a:srgbClr val="002C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25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En cas de non-éligibilité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00" y="1980000"/>
            <a:ext cx="7380000" cy="417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5580000" y="1980000"/>
            <a:ext cx="2664590" cy="1684982"/>
            <a:chOff x="5148064" y="1182358"/>
            <a:chExt cx="3552786" cy="2246642"/>
          </a:xfrm>
        </p:grpSpPr>
        <p:grpSp>
          <p:nvGrpSpPr>
            <p:cNvPr id="7" name="Groupe 6"/>
            <p:cNvGrpSpPr/>
            <p:nvPr/>
          </p:nvGrpSpPr>
          <p:grpSpPr>
            <a:xfrm>
              <a:off x="6498530" y="1182358"/>
              <a:ext cx="2202320" cy="1737722"/>
              <a:chOff x="6498530" y="1182358"/>
              <a:chExt cx="2202320" cy="1737722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6732530" y="1362981"/>
                <a:ext cx="1723531" cy="1419498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10" name="Groupe 9"/>
              <p:cNvGrpSpPr/>
              <p:nvPr/>
            </p:nvGrpSpPr>
            <p:grpSpPr>
              <a:xfrm rot="13074605">
                <a:off x="6498530" y="1182358"/>
                <a:ext cx="468000" cy="571948"/>
                <a:chOff x="3585696" y="5785258"/>
                <a:chExt cx="468000" cy="571948"/>
              </a:xfrm>
              <a:solidFill>
                <a:srgbClr val="E20000"/>
              </a:solidFill>
            </p:grpSpPr>
            <p:sp>
              <p:nvSpPr>
                <p:cNvPr id="15" name="Rectangle 14"/>
                <p:cNvSpPr/>
                <p:nvPr/>
              </p:nvSpPr>
              <p:spPr>
                <a:xfrm rot="3173051">
                  <a:off x="3583825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 rot="8573051">
                  <a:off x="3585696" y="6213206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1" name="ZoneTexte 10"/>
              <p:cNvSpPr txBox="1"/>
              <p:nvPr/>
            </p:nvSpPr>
            <p:spPr>
              <a:xfrm>
                <a:off x="6774417" y="1412777"/>
                <a:ext cx="1681645" cy="141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Cliquer sur l’info bulle pour connaitre le motif de non éligibilité (à ne pas divulguer au client)</a:t>
                </a:r>
              </a:p>
            </p:txBody>
          </p:sp>
          <p:grpSp>
            <p:nvGrpSpPr>
              <p:cNvPr id="12" name="Groupe 11"/>
              <p:cNvGrpSpPr/>
              <p:nvPr/>
            </p:nvGrpSpPr>
            <p:grpSpPr>
              <a:xfrm rot="2252704">
                <a:off x="8256590" y="2355295"/>
                <a:ext cx="444260" cy="564785"/>
                <a:chOff x="3607031" y="5785258"/>
                <a:chExt cx="444260" cy="564785"/>
              </a:xfrm>
              <a:solidFill>
                <a:srgbClr val="E20000"/>
              </a:solidFill>
            </p:grpSpPr>
            <p:sp>
              <p:nvSpPr>
                <p:cNvPr id="13" name="Rectangle 12"/>
                <p:cNvSpPr/>
                <p:nvPr/>
              </p:nvSpPr>
              <p:spPr>
                <a:xfrm rot="3173051">
                  <a:off x="3583826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 rot="8573051">
                  <a:off x="3607031" y="6206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8" name="Connecteur droit avec flèche 7"/>
            <p:cNvCxnSpPr/>
            <p:nvPr/>
          </p:nvCxnSpPr>
          <p:spPr>
            <a:xfrm flipH="1">
              <a:off x="5148064" y="2365119"/>
              <a:ext cx="1584466" cy="1063881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Ellipse 16"/>
          <p:cNvSpPr/>
          <p:nvPr/>
        </p:nvSpPr>
        <p:spPr>
          <a:xfrm>
            <a:off x="5238000" y="3618000"/>
            <a:ext cx="216000" cy="216000"/>
          </a:xfrm>
          <a:prstGeom prst="ellipse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00000" y="3996000"/>
            <a:ext cx="792000" cy="252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2089303" y="4342093"/>
            <a:ext cx="2763275" cy="1885400"/>
            <a:chOff x="1097930" y="4149079"/>
            <a:chExt cx="3684367" cy="2513866"/>
          </a:xfrm>
        </p:grpSpPr>
        <p:grpSp>
          <p:nvGrpSpPr>
            <p:cNvPr id="20" name="Groupe 19"/>
            <p:cNvGrpSpPr/>
            <p:nvPr/>
          </p:nvGrpSpPr>
          <p:grpSpPr>
            <a:xfrm>
              <a:off x="1097930" y="4926774"/>
              <a:ext cx="3684367" cy="1736171"/>
              <a:chOff x="1097930" y="4926774"/>
              <a:chExt cx="3684367" cy="1736171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331930" y="5107397"/>
                <a:ext cx="3190284" cy="1419498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23" name="Groupe 22"/>
              <p:cNvGrpSpPr/>
              <p:nvPr/>
            </p:nvGrpSpPr>
            <p:grpSpPr>
              <a:xfrm rot="13074605">
                <a:off x="1097930" y="4926774"/>
                <a:ext cx="468000" cy="571948"/>
                <a:chOff x="3585696" y="5785258"/>
                <a:chExt cx="468000" cy="571948"/>
              </a:xfrm>
              <a:solidFill>
                <a:srgbClr val="E20000"/>
              </a:solidFill>
            </p:grpSpPr>
            <p:sp>
              <p:nvSpPr>
                <p:cNvPr id="28" name="Rectangle 27"/>
                <p:cNvSpPr/>
                <p:nvPr/>
              </p:nvSpPr>
              <p:spPr>
                <a:xfrm rot="3173051">
                  <a:off x="3583825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 rot="8573051">
                  <a:off x="3585696" y="6213206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4" name="ZoneTexte 23"/>
              <p:cNvSpPr txBox="1"/>
              <p:nvPr/>
            </p:nvSpPr>
            <p:spPr>
              <a:xfrm>
                <a:off x="1373815" y="5157193"/>
                <a:ext cx="3074514" cy="141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Si les données saisies correspondant à la situation du client ne permettent pas d’envisager une proposition de restructuration, cliquer sur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«fermer» 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Vous serez redirigé vers le menu principal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IZIVENTE</a:t>
                </a:r>
                <a:endPara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5" name="Groupe 24"/>
              <p:cNvGrpSpPr/>
              <p:nvPr/>
            </p:nvGrpSpPr>
            <p:grpSpPr>
              <a:xfrm rot="2252704">
                <a:off x="4338037" y="6098160"/>
                <a:ext cx="444260" cy="564785"/>
                <a:chOff x="3607031" y="5785258"/>
                <a:chExt cx="444260" cy="564785"/>
              </a:xfrm>
              <a:solidFill>
                <a:srgbClr val="E20000"/>
              </a:solidFill>
            </p:grpSpPr>
            <p:sp>
              <p:nvSpPr>
                <p:cNvPr id="26" name="Rectangle 25"/>
                <p:cNvSpPr/>
                <p:nvPr/>
              </p:nvSpPr>
              <p:spPr>
                <a:xfrm rot="3173051">
                  <a:off x="3583826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 rot="8573051">
                  <a:off x="3607031" y="6206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21" name="Connecteur droit avec flèche 20"/>
            <p:cNvCxnSpPr/>
            <p:nvPr/>
          </p:nvCxnSpPr>
          <p:spPr>
            <a:xfrm flipV="1">
              <a:off x="2411760" y="4149079"/>
              <a:ext cx="764051" cy="970086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563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En cas d’éligibilité du client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EBC144-CC59-4B6E-A4B2-F48F7C0BC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000" y="1980000"/>
            <a:ext cx="7380000" cy="40093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88000" y="3888000"/>
            <a:ext cx="612000" cy="216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420000" y="4140000"/>
            <a:ext cx="3030257" cy="1793657"/>
            <a:chOff x="2637828" y="4358098"/>
            <a:chExt cx="4040343" cy="2391543"/>
          </a:xfrm>
        </p:grpSpPr>
        <p:grpSp>
          <p:nvGrpSpPr>
            <p:cNvPr id="8" name="Groupe 7"/>
            <p:cNvGrpSpPr/>
            <p:nvPr/>
          </p:nvGrpSpPr>
          <p:grpSpPr>
            <a:xfrm>
              <a:off x="2637828" y="5064192"/>
              <a:ext cx="4040343" cy="1685449"/>
              <a:chOff x="2637828" y="5064192"/>
              <a:chExt cx="4040343" cy="1685449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905427" y="5229642"/>
                <a:ext cx="3550614" cy="1383407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11" name="Groupe 10"/>
              <p:cNvGrpSpPr/>
              <p:nvPr/>
            </p:nvGrpSpPr>
            <p:grpSpPr>
              <a:xfrm rot="13074605">
                <a:off x="2637828" y="5064192"/>
                <a:ext cx="468000" cy="571948"/>
                <a:chOff x="3585696" y="5785258"/>
                <a:chExt cx="468000" cy="571948"/>
              </a:xfrm>
              <a:solidFill>
                <a:srgbClr val="E20000"/>
              </a:solidFill>
            </p:grpSpPr>
            <p:sp>
              <p:nvSpPr>
                <p:cNvPr id="16" name="Rectangle 15"/>
                <p:cNvSpPr/>
                <p:nvPr/>
              </p:nvSpPr>
              <p:spPr>
                <a:xfrm rot="3173051">
                  <a:off x="3583825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 rot="8573051">
                  <a:off x="3585696" y="6213206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2" name="ZoneTexte 11"/>
              <p:cNvSpPr txBox="1"/>
              <p:nvPr/>
            </p:nvSpPr>
            <p:spPr>
              <a:xfrm>
                <a:off x="3071428" y="5355793"/>
                <a:ext cx="3310727" cy="1200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Si la simulation recueille un avis favorable, saisir le jour et la plage horaire à laquelle BPCE Financement pourra joindre le client pour instruire le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dossier. Cliquer 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ensuite sur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«transmettre 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pour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étude».</a:t>
                </a:r>
                <a:endPara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3" name="Groupe 12"/>
              <p:cNvGrpSpPr/>
              <p:nvPr/>
            </p:nvGrpSpPr>
            <p:grpSpPr>
              <a:xfrm rot="2252704">
                <a:off x="6233911" y="6184856"/>
                <a:ext cx="444260" cy="564785"/>
                <a:chOff x="3607031" y="5785258"/>
                <a:chExt cx="444260" cy="564785"/>
              </a:xfrm>
              <a:solidFill>
                <a:srgbClr val="E20000"/>
              </a:solidFill>
            </p:grpSpPr>
            <p:sp>
              <p:nvSpPr>
                <p:cNvPr id="14" name="Rectangle 13"/>
                <p:cNvSpPr/>
                <p:nvPr/>
              </p:nvSpPr>
              <p:spPr>
                <a:xfrm rot="3173051">
                  <a:off x="3583826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 rot="8573051">
                  <a:off x="3607031" y="6206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9" name="Connecteur droit avec flèche 8"/>
            <p:cNvCxnSpPr/>
            <p:nvPr/>
          </p:nvCxnSpPr>
          <p:spPr>
            <a:xfrm flipV="1">
              <a:off x="3707904" y="4358098"/>
              <a:ext cx="0" cy="871544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/>
          <p:cNvGrpSpPr/>
          <p:nvPr/>
        </p:nvGrpSpPr>
        <p:grpSpPr>
          <a:xfrm>
            <a:off x="5652000" y="1080000"/>
            <a:ext cx="2556192" cy="1693965"/>
            <a:chOff x="5389959" y="234276"/>
            <a:chExt cx="3408256" cy="225862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1" t="4051" r="11395"/>
            <a:stretch/>
          </p:blipFill>
          <p:spPr bwMode="auto">
            <a:xfrm>
              <a:off x="7657571" y="234276"/>
              <a:ext cx="1140644" cy="1141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oupe 19"/>
            <p:cNvGrpSpPr/>
            <p:nvPr/>
          </p:nvGrpSpPr>
          <p:grpSpPr>
            <a:xfrm>
              <a:off x="5389959" y="1374068"/>
              <a:ext cx="2387811" cy="1118828"/>
              <a:chOff x="5208525" y="1448197"/>
              <a:chExt cx="2387811" cy="1118828"/>
            </a:xfrm>
          </p:grpSpPr>
          <p:sp>
            <p:nvSpPr>
              <p:cNvPr id="21" name="Rectangle à coins arrondis 20"/>
              <p:cNvSpPr/>
              <p:nvPr/>
            </p:nvSpPr>
            <p:spPr>
              <a:xfrm>
                <a:off x="5208525" y="1450385"/>
                <a:ext cx="2315691" cy="1116640"/>
              </a:xfrm>
              <a:prstGeom prst="wedgeRoundRectCallout">
                <a:avLst>
                  <a:gd name="adj1" fmla="val 56763"/>
                  <a:gd name="adj2" fmla="val -86882"/>
                  <a:gd name="adj3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5254662" y="1448197"/>
                <a:ext cx="2341674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900" b="1" kern="1200" dirty="0" smtClean="0">
                    <a:solidFill>
                      <a:srgbClr val="C00000"/>
                    </a:solidFill>
                    <a:latin typeface="Calibri"/>
                    <a:ea typeface="+mn-ea"/>
                    <a:cs typeface="+mn-cs"/>
                  </a:rPr>
                  <a:t>Astuce</a:t>
                </a:r>
                <a:endParaRPr lang="fr-FR" sz="900" b="1" kern="1200" dirty="0">
                  <a:solidFill>
                    <a:srgbClr val="C00000"/>
                  </a:solidFill>
                  <a:latin typeface="Calibri"/>
                  <a:ea typeface="+mn-ea"/>
                  <a:cs typeface="+mn-cs"/>
                </a:endParaRPr>
              </a:p>
              <a:p>
                <a:pPr defTabSz="685800"/>
                <a:r>
                  <a:rPr lang="fr-FR" sz="900" kern="1200" dirty="0">
                    <a:solidFill>
                      <a:srgbClr val="002C50"/>
                    </a:solidFill>
                    <a:latin typeface="Calibri"/>
                    <a:ea typeface="+mn-ea"/>
                    <a:cs typeface="+mn-cs"/>
                  </a:rPr>
                  <a:t>A vous de déterminer l’horaire qui vous convient en prenant en compte les horaires d’ouverture de l’agence </a:t>
                </a:r>
                <a:r>
                  <a:rPr lang="fr-FR" sz="900" kern="1200" dirty="0" smtClean="0">
                    <a:solidFill>
                      <a:srgbClr val="002C50"/>
                    </a:solidFill>
                    <a:latin typeface="Calibri"/>
                    <a:ea typeface="+mn-ea"/>
                    <a:cs typeface="+mn-cs"/>
                  </a:rPr>
                  <a:t>restructuration</a:t>
                </a:r>
                <a:endParaRPr lang="en-US" sz="900" kern="1200" dirty="0">
                  <a:solidFill>
                    <a:srgbClr val="002C50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153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Finalisation du parcours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FF5473-009E-444D-B709-3FC5401DC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000" y="1980000"/>
            <a:ext cx="7380000" cy="4441973"/>
          </a:xfrm>
          <a:prstGeom prst="rect">
            <a:avLst/>
          </a:prstGeom>
        </p:spPr>
      </p:pic>
      <p:cxnSp>
        <p:nvCxnSpPr>
          <p:cNvPr id="6" name="Connecteur droit avec flèche 5"/>
          <p:cNvCxnSpPr/>
          <p:nvPr/>
        </p:nvCxnSpPr>
        <p:spPr>
          <a:xfrm flipV="1">
            <a:off x="4932000" y="4174307"/>
            <a:ext cx="0" cy="1260000"/>
          </a:xfrm>
          <a:prstGeom prst="straightConnector1">
            <a:avLst/>
          </a:prstGeom>
          <a:ln w="38100">
            <a:solidFill>
              <a:srgbClr val="002C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/>
          <p:cNvGrpSpPr/>
          <p:nvPr/>
        </p:nvGrpSpPr>
        <p:grpSpPr>
          <a:xfrm>
            <a:off x="3060000" y="5400000"/>
            <a:ext cx="3456385" cy="648072"/>
            <a:chOff x="2267744" y="5517232"/>
            <a:chExt cx="4608513" cy="864096"/>
          </a:xfrm>
        </p:grpSpPr>
        <p:sp>
          <p:nvSpPr>
            <p:cNvPr id="8" name="Rectangle 7"/>
            <p:cNvSpPr/>
            <p:nvPr/>
          </p:nvSpPr>
          <p:spPr>
            <a:xfrm>
              <a:off x="2267744" y="5517232"/>
              <a:ext cx="4608513" cy="864096"/>
            </a:xfrm>
            <a:prstGeom prst="rect">
              <a:avLst/>
            </a:prstGeom>
            <a:solidFill>
              <a:srgbClr val="00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203849" y="5579948"/>
              <a:ext cx="367240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Cet écran vous confirme que la demande a bien été transmise à BPCE Financement pour instruction du dossier en direct avec le </a:t>
              </a:r>
              <a:r>
                <a:rPr lang="fr-FR" sz="1050" dirty="0" smtClean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client</a:t>
              </a:r>
              <a:endParaRPr lang="fr-FR" sz="1050" dirty="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2465997" y="5579948"/>
              <a:ext cx="665843" cy="621963"/>
              <a:chOff x="3383896" y="5673729"/>
              <a:chExt cx="665843" cy="621963"/>
            </a:xfrm>
          </p:grpSpPr>
          <p:grpSp>
            <p:nvGrpSpPr>
              <p:cNvPr id="11" name="Groupe 10"/>
              <p:cNvGrpSpPr/>
              <p:nvPr/>
            </p:nvGrpSpPr>
            <p:grpSpPr>
              <a:xfrm>
                <a:off x="3605479" y="5673729"/>
                <a:ext cx="444260" cy="621963"/>
                <a:chOff x="3598805" y="5730842"/>
                <a:chExt cx="444260" cy="621963"/>
              </a:xfrm>
              <a:solidFill>
                <a:srgbClr val="DCDCE0"/>
              </a:solidFill>
            </p:grpSpPr>
            <p:sp>
              <p:nvSpPr>
                <p:cNvPr id="13" name="Rectangle 12"/>
                <p:cNvSpPr/>
                <p:nvPr/>
              </p:nvSpPr>
              <p:spPr>
                <a:xfrm rot="3173051">
                  <a:off x="3525610" y="5940760"/>
                  <a:ext cx="576064" cy="15622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 rot="8573051">
                  <a:off x="3598805" y="6181540"/>
                  <a:ext cx="444260" cy="17126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2" name="Ellipse 11"/>
              <p:cNvSpPr/>
              <p:nvPr/>
            </p:nvSpPr>
            <p:spPr>
              <a:xfrm>
                <a:off x="3383896" y="5869326"/>
                <a:ext cx="234000" cy="234000"/>
              </a:xfrm>
              <a:prstGeom prst="ellipse">
                <a:avLst/>
              </a:prstGeom>
              <a:solidFill>
                <a:srgbClr val="DCDC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105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Suivi d’un dossier en cours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85C0A2-7555-4D6C-AF5F-BFA75FBCF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1979995"/>
            <a:ext cx="6840000" cy="337914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12000" y="4914000"/>
            <a:ext cx="1620000" cy="144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700000" y="5040000"/>
            <a:ext cx="4698522" cy="996434"/>
            <a:chOff x="971600" y="5196765"/>
            <a:chExt cx="6264696" cy="1328579"/>
          </a:xfrm>
        </p:grpSpPr>
        <p:grpSp>
          <p:nvGrpSpPr>
            <p:cNvPr id="8" name="Groupe 7"/>
            <p:cNvGrpSpPr/>
            <p:nvPr/>
          </p:nvGrpSpPr>
          <p:grpSpPr>
            <a:xfrm>
              <a:off x="2339753" y="5661248"/>
              <a:ext cx="4896543" cy="864096"/>
              <a:chOff x="2339753" y="5661248"/>
              <a:chExt cx="4896543" cy="864096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2339753" y="5661248"/>
                <a:ext cx="4752527" cy="864096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3275856" y="5723964"/>
                <a:ext cx="396044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Cliquer sur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«suivi 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des demandes de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restructuration» </a:t>
                </a:r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permet d’accéder au tableau de suivi des demandes et de connaitre leur statut</a:t>
                </a:r>
              </a:p>
            </p:txBody>
          </p:sp>
          <p:grpSp>
            <p:nvGrpSpPr>
              <p:cNvPr id="14" name="Groupe 13"/>
              <p:cNvGrpSpPr/>
              <p:nvPr/>
            </p:nvGrpSpPr>
            <p:grpSpPr>
              <a:xfrm>
                <a:off x="2483768" y="5723964"/>
                <a:ext cx="665843" cy="621963"/>
                <a:chOff x="3383896" y="5673729"/>
                <a:chExt cx="665843" cy="621963"/>
              </a:xfrm>
            </p:grpSpPr>
            <p:grpSp>
              <p:nvGrpSpPr>
                <p:cNvPr id="15" name="Groupe 14"/>
                <p:cNvGrpSpPr/>
                <p:nvPr/>
              </p:nvGrpSpPr>
              <p:grpSpPr>
                <a:xfrm>
                  <a:off x="3605479" y="5673729"/>
                  <a:ext cx="444260" cy="621963"/>
                  <a:chOff x="3598805" y="5730842"/>
                  <a:chExt cx="444260" cy="621963"/>
                </a:xfrm>
                <a:solidFill>
                  <a:srgbClr val="DCDCE0"/>
                </a:solidFill>
              </p:grpSpPr>
              <p:sp>
                <p:nvSpPr>
                  <p:cNvPr id="17" name="Rectangle 16"/>
                  <p:cNvSpPr/>
                  <p:nvPr/>
                </p:nvSpPr>
                <p:spPr>
                  <a:xfrm rot="3173051">
                    <a:off x="3525610" y="5940760"/>
                    <a:ext cx="576064" cy="15622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en-US" sz="1350" kern="12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8" name="Rectangle 17"/>
                  <p:cNvSpPr/>
                  <p:nvPr/>
                </p:nvSpPr>
                <p:spPr>
                  <a:xfrm rot="8573051">
                    <a:off x="3598805" y="6181540"/>
                    <a:ext cx="444260" cy="17126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en-US" sz="1350" kern="12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16" name="Ellipse 15"/>
                <p:cNvSpPr/>
                <p:nvPr/>
              </p:nvSpPr>
              <p:spPr>
                <a:xfrm>
                  <a:off x="3383896" y="5869326"/>
                  <a:ext cx="234000" cy="234000"/>
                </a:xfrm>
                <a:prstGeom prst="ellipse">
                  <a:avLst/>
                </a:prstGeom>
                <a:solidFill>
                  <a:srgbClr val="DCDC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9" name="Groupe 8"/>
            <p:cNvGrpSpPr/>
            <p:nvPr/>
          </p:nvGrpSpPr>
          <p:grpSpPr>
            <a:xfrm>
              <a:off x="971600" y="5196765"/>
              <a:ext cx="1368152" cy="824523"/>
              <a:chOff x="971600" y="5196765"/>
              <a:chExt cx="1368152" cy="824523"/>
            </a:xfrm>
          </p:grpSpPr>
          <p:cxnSp>
            <p:nvCxnSpPr>
              <p:cNvPr id="10" name="Connecteur droit avec flèche 9"/>
              <p:cNvCxnSpPr>
                <a:cxnSpLocks/>
              </p:cNvCxnSpPr>
              <p:nvPr/>
            </p:nvCxnSpPr>
            <p:spPr>
              <a:xfrm flipV="1">
                <a:off x="971600" y="5196765"/>
                <a:ext cx="0" cy="824523"/>
              </a:xfrm>
              <a:prstGeom prst="straightConnector1">
                <a:avLst/>
              </a:prstGeom>
              <a:ln w="38100">
                <a:solidFill>
                  <a:srgbClr val="002C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/>
              <p:cNvCxnSpPr/>
              <p:nvPr/>
            </p:nvCxnSpPr>
            <p:spPr>
              <a:xfrm>
                <a:off x="971600" y="6021288"/>
                <a:ext cx="1368152" cy="0"/>
              </a:xfrm>
              <a:prstGeom prst="line">
                <a:avLst/>
              </a:prstGeom>
              <a:ln w="38100">
                <a:solidFill>
                  <a:srgbClr val="002C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oupe 18"/>
          <p:cNvGrpSpPr/>
          <p:nvPr/>
        </p:nvGrpSpPr>
        <p:grpSpPr>
          <a:xfrm>
            <a:off x="5220000" y="1080000"/>
            <a:ext cx="2871568" cy="856485"/>
            <a:chOff x="4788024" y="308405"/>
            <a:chExt cx="3828757" cy="1141980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1" t="4051" r="11395"/>
            <a:stretch/>
          </p:blipFill>
          <p:spPr bwMode="auto">
            <a:xfrm>
              <a:off x="7476137" y="308405"/>
              <a:ext cx="1140644" cy="1141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Groupe 20"/>
            <p:cNvGrpSpPr/>
            <p:nvPr/>
          </p:nvGrpSpPr>
          <p:grpSpPr>
            <a:xfrm>
              <a:off x="4788024" y="692697"/>
              <a:ext cx="2304256" cy="757688"/>
              <a:chOff x="4788024" y="692697"/>
              <a:chExt cx="2304256" cy="757688"/>
            </a:xfrm>
          </p:grpSpPr>
          <p:sp>
            <p:nvSpPr>
              <p:cNvPr id="22" name="Rectangle à coins arrondis 21"/>
              <p:cNvSpPr/>
              <p:nvPr/>
            </p:nvSpPr>
            <p:spPr>
              <a:xfrm>
                <a:off x="4788024" y="692697"/>
                <a:ext cx="2232248" cy="757688"/>
              </a:xfrm>
              <a:prstGeom prst="wedgeRoundRectCallout">
                <a:avLst>
                  <a:gd name="adj1" fmla="val 75900"/>
                  <a:gd name="adj2" fmla="val -48867"/>
                  <a:gd name="adj3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4932040" y="817548"/>
                <a:ext cx="2160240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kern="1200" dirty="0">
                    <a:solidFill>
                      <a:srgbClr val="002C50"/>
                    </a:solidFill>
                    <a:latin typeface="Calibri"/>
                    <a:ea typeface="+mn-ea"/>
                    <a:cs typeface="Arial" panose="020B0604020202020204" pitchFamily="34" charset="0"/>
                  </a:rPr>
                  <a:t>Si vous souhaitez suivre le dossier de votre </a:t>
                </a:r>
                <a:r>
                  <a:rPr lang="fr-FR" sz="1050" kern="1200" dirty="0" smtClean="0">
                    <a:solidFill>
                      <a:srgbClr val="002C50"/>
                    </a:solidFill>
                    <a:latin typeface="Calibri"/>
                    <a:ea typeface="+mn-ea"/>
                    <a:cs typeface="Arial" panose="020B0604020202020204" pitchFamily="34" charset="0"/>
                  </a:rPr>
                  <a:t>client</a:t>
                </a:r>
                <a:endParaRPr lang="en-US" sz="1050" kern="1200" dirty="0">
                  <a:solidFill>
                    <a:srgbClr val="002C50"/>
                  </a:solidFill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294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Régén’Air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Suivi d’un dossier en </a:t>
            </a:r>
            <a:r>
              <a:rPr lang="fr-FR" dirty="0" smtClean="0"/>
              <a:t>cours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00" y="1980000"/>
            <a:ext cx="7380000" cy="173677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4140000" y="3060000"/>
            <a:ext cx="3523844" cy="2437418"/>
            <a:chOff x="3491880" y="3342598"/>
            <a:chExt cx="4698459" cy="3249890"/>
          </a:xfrm>
        </p:grpSpPr>
        <p:grpSp>
          <p:nvGrpSpPr>
            <p:cNvPr id="7" name="Groupe 6"/>
            <p:cNvGrpSpPr/>
            <p:nvPr/>
          </p:nvGrpSpPr>
          <p:grpSpPr>
            <a:xfrm>
              <a:off x="4410298" y="3342598"/>
              <a:ext cx="3780041" cy="3249890"/>
              <a:chOff x="4410298" y="3342598"/>
              <a:chExt cx="3780041" cy="324989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4686185" y="3523221"/>
                <a:ext cx="3270190" cy="3032318"/>
              </a:xfrm>
              <a:prstGeom prst="rect">
                <a:avLst/>
              </a:prstGeom>
              <a:solidFill>
                <a:srgbClr val="00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kern="1200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11" name="Groupe 10"/>
              <p:cNvGrpSpPr/>
              <p:nvPr/>
            </p:nvGrpSpPr>
            <p:grpSpPr>
              <a:xfrm rot="13074605">
                <a:off x="4410298" y="3342598"/>
                <a:ext cx="468000" cy="571948"/>
                <a:chOff x="3585696" y="5785258"/>
                <a:chExt cx="468000" cy="571948"/>
              </a:xfrm>
              <a:solidFill>
                <a:srgbClr val="E20000"/>
              </a:solidFill>
            </p:grpSpPr>
            <p:sp>
              <p:nvSpPr>
                <p:cNvPr id="16" name="Rectangle 15"/>
                <p:cNvSpPr/>
                <p:nvPr/>
              </p:nvSpPr>
              <p:spPr>
                <a:xfrm rot="3173051">
                  <a:off x="3583825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 rot="8573051">
                  <a:off x="3585696" y="6213206"/>
                  <a:ext cx="468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2" name="ZoneTexte 11"/>
              <p:cNvSpPr txBox="1"/>
              <p:nvPr/>
            </p:nvSpPr>
            <p:spPr>
              <a:xfrm>
                <a:off x="4758193" y="3631665"/>
                <a:ext cx="3198184" cy="292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fr-FR" sz="1050" b="1" dirty="0">
                    <a:solidFill>
                      <a:srgbClr val="E20000"/>
                    </a:solidFill>
                    <a:latin typeface="Calibri"/>
                    <a:ea typeface="+mn-ea"/>
                    <a:cs typeface="+mn-cs"/>
                  </a:rPr>
                  <a:t>11 statuts seront indiqués ici :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1. En </a:t>
                </a:r>
                <a:r>
                  <a:rPr lang="fr-FR" sz="1050" dirty="0" smtClean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instruction</a:t>
                </a:r>
                <a:endParaRPr lang="fr-FR" sz="105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endParaRP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2. Demande de pièces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3. Analyse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4. Demande de pièces complémentaires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5. Avis favorable sous réserve signature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6. Offre éditée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7. Retour Offre non conforme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8. Offre réceptionnée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9. Mise en force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10. Sans suite</a:t>
                </a:r>
              </a:p>
              <a:p>
                <a:pPr marL="70247" defTabSz="685800"/>
                <a:r>
                  <a:rPr lang="fr-FR" sz="1050" dirty="0">
                    <a:solidFill>
                      <a:prstClr val="white"/>
                    </a:solidFill>
                    <a:latin typeface="Calibri"/>
                    <a:ea typeface="+mn-ea"/>
                    <a:cs typeface="+mn-cs"/>
                  </a:rPr>
                  <a:t>11. Refusé</a:t>
                </a:r>
              </a:p>
            </p:txBody>
          </p:sp>
          <p:grpSp>
            <p:nvGrpSpPr>
              <p:cNvPr id="13" name="Groupe 12"/>
              <p:cNvGrpSpPr/>
              <p:nvPr/>
            </p:nvGrpSpPr>
            <p:grpSpPr>
              <a:xfrm rot="2252704">
                <a:off x="7746079" y="6027703"/>
                <a:ext cx="444260" cy="564785"/>
                <a:chOff x="3607031" y="5785258"/>
                <a:chExt cx="444260" cy="564785"/>
              </a:xfrm>
              <a:solidFill>
                <a:srgbClr val="E20000"/>
              </a:solidFill>
            </p:grpSpPr>
            <p:sp>
              <p:nvSpPr>
                <p:cNvPr id="14" name="Rectangle 13"/>
                <p:cNvSpPr/>
                <p:nvPr/>
              </p:nvSpPr>
              <p:spPr>
                <a:xfrm rot="3173051">
                  <a:off x="3583826" y="5965258"/>
                  <a:ext cx="50400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 rot="8573051">
                  <a:off x="3607031" y="6206043"/>
                  <a:ext cx="444260" cy="144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 kern="12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8" name="Connecteur droit avec flèche 7"/>
            <p:cNvCxnSpPr/>
            <p:nvPr/>
          </p:nvCxnSpPr>
          <p:spPr>
            <a:xfrm flipV="1">
              <a:off x="3491880" y="3382061"/>
              <a:ext cx="0" cy="767019"/>
            </a:xfrm>
            <a:prstGeom prst="straightConnector1">
              <a:avLst/>
            </a:prstGeom>
            <a:ln w="38100">
              <a:solidFill>
                <a:srgbClr val="002C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3491880" y="4149080"/>
              <a:ext cx="1194305" cy="0"/>
            </a:xfrm>
            <a:prstGeom prst="line">
              <a:avLst/>
            </a:prstGeom>
            <a:ln w="38100">
              <a:solidFill>
                <a:srgbClr val="002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3672000" y="2862000"/>
            <a:ext cx="972000" cy="180000"/>
          </a:xfrm>
          <a:prstGeom prst="rect">
            <a:avLst/>
          </a:prstGeom>
          <a:noFill/>
          <a:ln w="38100">
            <a:solidFill>
              <a:srgbClr val="002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480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C00000"/>
          </a:solidFill>
        </a:ln>
      </a:spPr>
      <a:bodyPr rtlCol="0" anchor="ctr"/>
      <a:lstStyle>
        <a:defPPr algn="ctr">
          <a:defRPr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107387</TotalTime>
  <Words>642</Words>
  <Application>Microsoft Office PowerPoint</Application>
  <PresentationFormat>Affichage à l'écran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Arial Narrow</vt:lpstr>
      <vt:lpstr>Articulate Extrabold</vt:lpstr>
      <vt:lpstr>Calibri</vt:lpstr>
      <vt:lpstr>Courier New</vt:lpstr>
      <vt:lpstr>Helvetica Neue Medium</vt:lpstr>
      <vt:lpstr>Wingdings</vt:lpstr>
      <vt:lpstr>Wingdings 2</vt:lpstr>
      <vt:lpstr>Thème Office</vt:lpstr>
      <vt:lpstr>Régén’Air  Le parcours conseiller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  <vt:lpstr>Régén’Air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sebastien.conte@cealsace.caisse-epargne.fr</dc:creator>
  <cp:lastModifiedBy>LAURENT Thierry [CEGEE]</cp:lastModifiedBy>
  <cp:revision>4548</cp:revision>
  <cp:lastPrinted>2020-01-27T10:52:26Z</cp:lastPrinted>
  <dcterms:created xsi:type="dcterms:W3CDTF">2013-02-04T10:32:20Z</dcterms:created>
  <dcterms:modified xsi:type="dcterms:W3CDTF">2020-05-26T09:59:55Z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thierry.laurent@cegee.caisse-epargne.fr</vt:lpwstr>
  </property>
  <property fmtid="{D5CDD505-2E9C-101B-9397-08002B2CF9AE}" pid="5" name="MSIP_Label_48a19f0c-bea1-442e-a475-ed109d9ec508_SetDate">
    <vt:lpwstr>2020-05-26T09:49:30.6847999Z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