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31" r:id="rId4"/>
    <p:sldMasterId id="2147483779" r:id="rId5"/>
  </p:sldMasterIdLst>
  <p:notesMasterIdLst>
    <p:notesMasterId r:id="rId20"/>
  </p:notesMasterIdLst>
  <p:handoutMasterIdLst>
    <p:handoutMasterId r:id="rId21"/>
  </p:handoutMasterIdLst>
  <p:sldIdLst>
    <p:sldId id="2134" r:id="rId6"/>
    <p:sldId id="2098" r:id="rId7"/>
    <p:sldId id="2135" r:id="rId8"/>
    <p:sldId id="2136" r:id="rId9"/>
    <p:sldId id="2137" r:id="rId10"/>
    <p:sldId id="2138" r:id="rId11"/>
    <p:sldId id="2139" r:id="rId12"/>
    <p:sldId id="2140" r:id="rId13"/>
    <p:sldId id="2141" r:id="rId14"/>
    <p:sldId id="2142" r:id="rId15"/>
    <p:sldId id="2143" r:id="rId16"/>
    <p:sldId id="2144" r:id="rId17"/>
    <p:sldId id="2145" r:id="rId18"/>
    <p:sldId id="2146" r:id="rId19"/>
  </p:sldIdLst>
  <p:sldSz cx="9144000" cy="5143500" type="screen16x9"/>
  <p:notesSz cx="6797675" cy="9872663"/>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439" userDrawn="1">
          <p15:clr>
            <a:srgbClr val="A4A3A4"/>
          </p15:clr>
        </p15:guide>
        <p15:guide id="2" orient="horz" pos="169">
          <p15:clr>
            <a:srgbClr val="A4A3A4"/>
          </p15:clr>
        </p15:guide>
        <p15:guide id="3" pos="1383">
          <p15:clr>
            <a:srgbClr val="A4A3A4"/>
          </p15:clr>
        </p15:guide>
        <p15:guide id="4" pos="4468" userDrawn="1">
          <p15:clr>
            <a:srgbClr val="A4A3A4"/>
          </p15:clr>
        </p15:guide>
      </p15:sldGuideLst>
    </p:ext>
    <p:ext uri="{2D200454-40CA-4A62-9FC3-DE9A4176ACB9}">
      <p15:notesGuideLst xmlns:p15="http://schemas.microsoft.com/office/powerpoint/2012/main">
        <p15:guide id="1" orient="horz" pos="3109" userDrawn="1">
          <p15:clr>
            <a:srgbClr val="A4A3A4"/>
          </p15:clr>
        </p15:guide>
        <p15:guide id="2" pos="2142"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DF63AAA-5A14-2AB0-FE74-900790C3596F}" name="Benedicte Gomez" initials="BG" userId="Benedicte Gomez" providerId="None"/>
  <p188:author id="{38DF10FA-A640-D2E9-9936-B7C7F2440055}" name="MONNIER Arnaud" initials="MA" userId="MONNIER Arnaud"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ONNIER Arnaud" initials="MA" lastIdx="3" clrIdx="0">
    <p:extLst>
      <p:ext uri="{19B8F6BF-5375-455C-9EA6-DF929625EA0E}">
        <p15:presenceInfo xmlns:p15="http://schemas.microsoft.com/office/powerpoint/2012/main" userId="MONNIER Arnaud" providerId="None"/>
      </p:ext>
    </p:extLst>
  </p:cmAuthor>
  <p:cmAuthor id="2" name="LAMAIRESSE Cyril" initials="LC" lastIdx="5" clrIdx="1">
    <p:extLst>
      <p:ext uri="{19B8F6BF-5375-455C-9EA6-DF929625EA0E}">
        <p15:presenceInfo xmlns:p15="http://schemas.microsoft.com/office/powerpoint/2012/main" userId="LAMAIRESSE Cyri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4388"/>
    <a:srgbClr val="BABADA"/>
    <a:srgbClr val="EC2688"/>
    <a:srgbClr val="F07E53"/>
    <a:srgbClr val="D676AD"/>
    <a:srgbClr val="C7DAE1"/>
    <a:srgbClr val="C0D2DF"/>
    <a:srgbClr val="8CA4B0"/>
    <a:srgbClr val="863989"/>
    <a:srgbClr val="AF12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Style moyen 1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980" y="60"/>
      </p:cViewPr>
      <p:guideLst>
        <p:guide orient="horz" pos="1439"/>
        <p:guide orient="horz" pos="169"/>
        <p:guide pos="1383"/>
        <p:guide pos="4468"/>
      </p:guideLst>
    </p:cSldViewPr>
  </p:slideViewPr>
  <p:notesTextViewPr>
    <p:cViewPr>
      <p:scale>
        <a:sx n="1" d="1"/>
        <a:sy n="1" d="1"/>
      </p:scale>
      <p:origin x="0" y="0"/>
    </p:cViewPr>
  </p:notesTextViewPr>
  <p:notesViewPr>
    <p:cSldViewPr snapToGrid="0">
      <p:cViewPr>
        <p:scale>
          <a:sx n="1" d="2"/>
          <a:sy n="1" d="2"/>
        </p:scale>
        <p:origin x="1624" y="28"/>
      </p:cViewPr>
      <p:guideLst>
        <p:guide orient="horz" pos="3109"/>
        <p:guide pos="214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commentAuthors" Target="commentAuthors.xml"/><Relationship Id="rId27"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2"/>
            <a:ext cx="2946400" cy="493714"/>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2"/>
            <a:ext cx="2946400" cy="493714"/>
          </a:xfrm>
          <a:prstGeom prst="rect">
            <a:avLst/>
          </a:prstGeom>
        </p:spPr>
        <p:txBody>
          <a:bodyPr vert="horz" lIns="91440" tIns="45720" rIns="91440" bIns="45720" rtlCol="0"/>
          <a:lstStyle>
            <a:lvl1pPr algn="r">
              <a:defRPr sz="1200"/>
            </a:lvl1pPr>
          </a:lstStyle>
          <a:p>
            <a:fld id="{3E09BF49-B416-42CB-A995-ACF7698E0F44}" type="datetimeFigureOut">
              <a:rPr lang="fr-FR" smtClean="0"/>
              <a:t>13/12/2022</a:t>
            </a:fld>
            <a:endParaRPr lang="fr-FR"/>
          </a:p>
        </p:txBody>
      </p:sp>
      <p:sp>
        <p:nvSpPr>
          <p:cNvPr id="4" name="Espace réservé du pied de page 3"/>
          <p:cNvSpPr>
            <a:spLocks noGrp="1"/>
          </p:cNvSpPr>
          <p:nvPr>
            <p:ph type="ftr" sz="quarter" idx="2"/>
          </p:nvPr>
        </p:nvSpPr>
        <p:spPr>
          <a:xfrm>
            <a:off x="3" y="9377362"/>
            <a:ext cx="2946400" cy="493713"/>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377362"/>
            <a:ext cx="2946400" cy="493713"/>
          </a:xfrm>
          <a:prstGeom prst="rect">
            <a:avLst/>
          </a:prstGeom>
        </p:spPr>
        <p:txBody>
          <a:bodyPr vert="horz" lIns="91440" tIns="45720" rIns="91440" bIns="45720" rtlCol="0" anchor="b"/>
          <a:lstStyle>
            <a:lvl1pPr algn="r">
              <a:defRPr sz="1200"/>
            </a:lvl1pPr>
          </a:lstStyle>
          <a:p>
            <a:fld id="{F85DF07C-A234-44EB-A1F5-DC765AD2D6CB}" type="slidenum">
              <a:rPr lang="fr-FR" smtClean="0"/>
              <a:t>‹N°›</a:t>
            </a:fld>
            <a:endParaRPr lang="fr-FR"/>
          </a:p>
        </p:txBody>
      </p:sp>
    </p:spTree>
    <p:extLst>
      <p:ext uri="{BB962C8B-B14F-4D97-AF65-F5344CB8AC3E}">
        <p14:creationId xmlns:p14="http://schemas.microsoft.com/office/powerpoint/2010/main" val="687809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03188" y="738188"/>
            <a:ext cx="6591300" cy="37084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79780" y="4689516"/>
            <a:ext cx="5438139" cy="4442698"/>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9710216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2003718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7158081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7288111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513224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7013045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847311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8880253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544809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9437535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Tree>
    <p:extLst>
      <p:ext uri="{BB962C8B-B14F-4D97-AF65-F5344CB8AC3E}">
        <p14:creationId xmlns:p14="http://schemas.microsoft.com/office/powerpoint/2010/main" val="22705415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9884127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0021577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5754224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1674421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2" y="2979616"/>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488234" y="4670222"/>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16" name="Ellipse 15"/>
          <p:cNvSpPr/>
          <p:nvPr userDrawn="1"/>
        </p:nvSpPr>
        <p:spPr>
          <a:xfrm>
            <a:off x="345323" y="4703468"/>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pic>
        <p:nvPicPr>
          <p:cNvPr id="14" name="Image 13">
            <a:extLst>
              <a:ext uri="{FF2B5EF4-FFF2-40B4-BE49-F238E27FC236}">
                <a16:creationId xmlns:a16="http://schemas.microsoft.com/office/drawing/2014/main" id="{8509B1D8-120E-6F44-8E11-034AB2CA5E21}"/>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160744" y="378301"/>
            <a:ext cx="3755892" cy="768611"/>
          </a:xfrm>
          <a:prstGeom prst="rect">
            <a:avLst/>
          </a:prstGeom>
        </p:spPr>
      </p:pic>
      <p:sp>
        <p:nvSpPr>
          <p:cNvPr id="15" name="Espace réservé du texte 52">
            <a:extLst>
              <a:ext uri="{FF2B5EF4-FFF2-40B4-BE49-F238E27FC236}">
                <a16:creationId xmlns:a16="http://schemas.microsoft.com/office/drawing/2014/main" id="{8507534A-82E1-0B48-AB41-9BA279A72FC2}"/>
              </a:ext>
            </a:extLst>
          </p:cNvPr>
          <p:cNvSpPr>
            <a:spLocks noGrp="1"/>
          </p:cNvSpPr>
          <p:nvPr>
            <p:ph type="body" sz="quarter" idx="12" hasCustomPrompt="1"/>
          </p:nvPr>
        </p:nvSpPr>
        <p:spPr>
          <a:xfrm>
            <a:off x="6300192" y="413662"/>
            <a:ext cx="2478755" cy="324036"/>
          </a:xfrm>
          <a:prstGeom prst="rect">
            <a:avLst/>
          </a:prstGeom>
          <a:noFill/>
        </p:spPr>
        <p:txBody>
          <a:bodyPr lIns="0" tIns="0" rIns="0" bIns="0" anchor="ctr" anchorCtr="0">
            <a:normAutofit/>
          </a:bodyPr>
          <a:lstStyle>
            <a:lvl1pPr marL="0" indent="0" algn="r">
              <a:buNone/>
              <a:defRPr sz="1400" b="1"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l’entreprise</a:t>
            </a:r>
          </a:p>
        </p:txBody>
      </p:sp>
      <p:sp>
        <p:nvSpPr>
          <p:cNvPr id="18" name="Espace réservé du texte 52">
            <a:extLst>
              <a:ext uri="{FF2B5EF4-FFF2-40B4-BE49-F238E27FC236}">
                <a16:creationId xmlns:a16="http://schemas.microsoft.com/office/drawing/2014/main" id="{0CD6D353-4435-3D4F-B485-238658BFCA1D}"/>
              </a:ext>
            </a:extLst>
          </p:cNvPr>
          <p:cNvSpPr>
            <a:spLocks noGrp="1"/>
          </p:cNvSpPr>
          <p:nvPr>
            <p:ph type="body" sz="quarter" idx="14" hasCustomPrompt="1"/>
          </p:nvPr>
        </p:nvSpPr>
        <p:spPr>
          <a:xfrm>
            <a:off x="6300192" y="640423"/>
            <a:ext cx="2478755" cy="324036"/>
          </a:xfrm>
          <a:prstGeom prst="rect">
            <a:avLst/>
          </a:prstGeom>
          <a:noFill/>
        </p:spPr>
        <p:txBody>
          <a:bodyPr lIns="0" tIns="0" rIns="0" bIns="0" anchor="ctr" anchorCtr="0"/>
          <a:lstStyle>
            <a:lvl1pPr marL="0" indent="0" algn="r">
              <a:buNone/>
              <a:defRPr sz="1200" b="0"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36074334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499" y="3147814"/>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pic>
        <p:nvPicPr>
          <p:cNvPr id="12" name="Image 11">
            <a:extLst>
              <a:ext uri="{FF2B5EF4-FFF2-40B4-BE49-F238E27FC236}">
                <a16:creationId xmlns:a16="http://schemas.microsoft.com/office/drawing/2014/main" id="{32CEB550-AD9F-C049-85E5-BAA19092C75D}"/>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764269" y="4325034"/>
            <a:ext cx="3303462" cy="676025"/>
          </a:xfrm>
          <a:prstGeom prst="rect">
            <a:avLst/>
          </a:prstGeom>
        </p:spPr>
      </p:pic>
      <p:sp>
        <p:nvSpPr>
          <p:cNvPr id="9" name="Espace réservé du texte 52">
            <a:extLst>
              <a:ext uri="{FF2B5EF4-FFF2-40B4-BE49-F238E27FC236}">
                <a16:creationId xmlns:a16="http://schemas.microsoft.com/office/drawing/2014/main" id="{3DBF1A79-4A69-C840-BF3D-7F465C37EE70}"/>
              </a:ext>
            </a:extLst>
          </p:cNvPr>
          <p:cNvSpPr>
            <a:spLocks noGrp="1"/>
          </p:cNvSpPr>
          <p:nvPr>
            <p:ph type="body" sz="quarter" idx="12" hasCustomPrompt="1"/>
          </p:nvPr>
        </p:nvSpPr>
        <p:spPr>
          <a:xfrm>
            <a:off x="6300192" y="413662"/>
            <a:ext cx="2478755" cy="324036"/>
          </a:xfrm>
          <a:prstGeom prst="rect">
            <a:avLst/>
          </a:prstGeom>
          <a:noFill/>
        </p:spPr>
        <p:txBody>
          <a:bodyPr lIns="0" tIns="0" rIns="0" bIns="0" anchor="ctr" anchorCtr="0">
            <a:normAutofit/>
          </a:bodyPr>
          <a:lstStyle>
            <a:lvl1pPr marL="0" indent="0" algn="r">
              <a:buNone/>
              <a:defRPr sz="1400" b="1"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l’entreprise</a:t>
            </a:r>
          </a:p>
        </p:txBody>
      </p:sp>
      <p:sp>
        <p:nvSpPr>
          <p:cNvPr id="11" name="Espace réservé du texte 52">
            <a:extLst>
              <a:ext uri="{FF2B5EF4-FFF2-40B4-BE49-F238E27FC236}">
                <a16:creationId xmlns:a16="http://schemas.microsoft.com/office/drawing/2014/main" id="{3DBEDB02-42AE-D14B-BD5B-B64E9C4621FE}"/>
              </a:ext>
            </a:extLst>
          </p:cNvPr>
          <p:cNvSpPr>
            <a:spLocks noGrp="1"/>
          </p:cNvSpPr>
          <p:nvPr>
            <p:ph type="body" sz="quarter" idx="14" hasCustomPrompt="1"/>
          </p:nvPr>
        </p:nvSpPr>
        <p:spPr>
          <a:xfrm>
            <a:off x="6300192" y="640423"/>
            <a:ext cx="2478755" cy="324036"/>
          </a:xfrm>
          <a:prstGeom prst="rect">
            <a:avLst/>
          </a:prstGeom>
          <a:noFill/>
        </p:spPr>
        <p:txBody>
          <a:bodyPr lIns="0" tIns="0" rIns="0" bIns="0" anchor="ctr" anchorCtr="0"/>
          <a:lstStyle>
            <a:lvl1pPr marL="0" indent="0" algn="r">
              <a:buNone/>
              <a:defRPr sz="1200" b="0"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3001950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0"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5" name="Groupe 24"/>
          <p:cNvGrpSpPr/>
          <p:nvPr userDrawn="1"/>
        </p:nvGrpSpPr>
        <p:grpSpPr>
          <a:xfrm>
            <a:off x="0" y="0"/>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sp>
        <p:nvSpPr>
          <p:cNvPr id="27" name="Espace réservé du texte 2"/>
          <p:cNvSpPr>
            <a:spLocks noGrp="1"/>
          </p:cNvSpPr>
          <p:nvPr>
            <p:ph type="body" sz="quarter" idx="11"/>
          </p:nvPr>
        </p:nvSpPr>
        <p:spPr>
          <a:xfrm>
            <a:off x="1249770" y="61657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249770" y="131708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249770" y="201758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249770" y="271809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249770" y="341859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249770" y="4119099"/>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539552" y="61650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539552"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539552" y="201751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539552" y="271801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539552"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539552" y="4119028"/>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816700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0"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grpSp>
      <p:sp>
        <p:nvSpPr>
          <p:cNvPr id="12" name="Espace réservé du texte 52"/>
          <p:cNvSpPr>
            <a:spLocks noGrp="1"/>
          </p:cNvSpPr>
          <p:nvPr>
            <p:ph type="body" sz="quarter" idx="12" hasCustomPrompt="1"/>
          </p:nvPr>
        </p:nvSpPr>
        <p:spPr>
          <a:xfrm>
            <a:off x="755576" y="2490048"/>
            <a:ext cx="1401338" cy="835282"/>
          </a:xfrm>
          <a:prstGeom prst="rect">
            <a:avLst/>
          </a:prstGeom>
        </p:spPr>
        <p:txBody>
          <a:bodyPr lIns="0" tIns="0" rIns="0" bIns="0" anchor="ctr" anchorCtr="0">
            <a:noAutofit/>
          </a:bodyPr>
          <a:lstStyle>
            <a:lvl1pPr marL="0" indent="0" algn="r">
              <a:buNone/>
              <a:defRPr lang="fr-FR" sz="72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2349655" y="2499742"/>
            <a:ext cx="6470818" cy="1082086"/>
          </a:xfrm>
          <a:prstGeom prst="rect">
            <a:avLst/>
          </a:prstGeom>
        </p:spPr>
        <p:txBody>
          <a:bodyPr lIns="0" tIns="0" rIns="0" bIns="0" anchor="t" anchorCtr="0">
            <a:noAutofit/>
          </a:bodyPr>
          <a:lstStyle>
            <a:lvl1pPr marL="0" indent="0" algn="l">
              <a:lnSpc>
                <a:spcPct val="80000"/>
              </a:lnSpc>
              <a:spcBef>
                <a:spcPts val="0"/>
              </a:spcBef>
              <a:buNone/>
              <a:defRPr lang="fr-FR" sz="3200"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3910385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899592" y="1131589"/>
            <a:ext cx="7704856" cy="3712563"/>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1917075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900113" y="1131888"/>
            <a:ext cx="3600450"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877972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669743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6084888" y="0"/>
            <a:ext cx="3059112" cy="5143500"/>
          </a:xfrm>
          <a:prstGeom prst="rect">
            <a:avLst/>
          </a:prstGeom>
        </p:spPr>
        <p:txBody>
          <a:bodyPr/>
          <a:lstStyle/>
          <a:p>
            <a:r>
              <a:rPr lang="fr-FR"/>
              <a:t>image</a:t>
            </a:r>
          </a:p>
        </p:txBody>
      </p:sp>
      <p:sp>
        <p:nvSpPr>
          <p:cNvPr id="6"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201541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3940185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1907007" y="2283718"/>
            <a:ext cx="5329986" cy="576064"/>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21" name="Imag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12967266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2" y="2979616"/>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488234" y="4670222"/>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16" name="Ellipse 15"/>
          <p:cNvSpPr/>
          <p:nvPr userDrawn="1"/>
        </p:nvSpPr>
        <p:spPr>
          <a:xfrm>
            <a:off x="345323" y="4703468"/>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pic>
        <p:nvPicPr>
          <p:cNvPr id="14" name="Image 13">
            <a:extLst>
              <a:ext uri="{FF2B5EF4-FFF2-40B4-BE49-F238E27FC236}">
                <a16:creationId xmlns:a16="http://schemas.microsoft.com/office/drawing/2014/main" id="{8509B1D8-120E-6F44-8E11-034AB2CA5E21}"/>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278323" y="378301"/>
            <a:ext cx="3520734" cy="768611"/>
          </a:xfrm>
          <a:prstGeom prst="rect">
            <a:avLst/>
          </a:prstGeom>
        </p:spPr>
      </p:pic>
      <p:sp>
        <p:nvSpPr>
          <p:cNvPr id="15" name="Espace réservé du texte 52">
            <a:extLst>
              <a:ext uri="{FF2B5EF4-FFF2-40B4-BE49-F238E27FC236}">
                <a16:creationId xmlns:a16="http://schemas.microsoft.com/office/drawing/2014/main" id="{8507534A-82E1-0B48-AB41-9BA279A72FC2}"/>
              </a:ext>
            </a:extLst>
          </p:cNvPr>
          <p:cNvSpPr>
            <a:spLocks noGrp="1"/>
          </p:cNvSpPr>
          <p:nvPr>
            <p:ph type="body" sz="quarter" idx="12" hasCustomPrompt="1"/>
          </p:nvPr>
        </p:nvSpPr>
        <p:spPr>
          <a:xfrm>
            <a:off x="6300192" y="413662"/>
            <a:ext cx="2478755" cy="324036"/>
          </a:xfrm>
          <a:prstGeom prst="rect">
            <a:avLst/>
          </a:prstGeom>
          <a:noFill/>
        </p:spPr>
        <p:txBody>
          <a:bodyPr lIns="0" tIns="0" rIns="0" bIns="0" anchor="ctr" anchorCtr="0">
            <a:normAutofit/>
          </a:bodyPr>
          <a:lstStyle>
            <a:lvl1pPr marL="0" indent="0" algn="r">
              <a:buNone/>
              <a:defRPr sz="1400" b="1"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l’entreprise</a:t>
            </a:r>
          </a:p>
        </p:txBody>
      </p:sp>
      <p:sp>
        <p:nvSpPr>
          <p:cNvPr id="18" name="Espace réservé du texte 52">
            <a:extLst>
              <a:ext uri="{FF2B5EF4-FFF2-40B4-BE49-F238E27FC236}">
                <a16:creationId xmlns:a16="http://schemas.microsoft.com/office/drawing/2014/main" id="{0CD6D353-4435-3D4F-B485-238658BFCA1D}"/>
              </a:ext>
            </a:extLst>
          </p:cNvPr>
          <p:cNvSpPr>
            <a:spLocks noGrp="1"/>
          </p:cNvSpPr>
          <p:nvPr>
            <p:ph type="body" sz="quarter" idx="14" hasCustomPrompt="1"/>
          </p:nvPr>
        </p:nvSpPr>
        <p:spPr>
          <a:xfrm>
            <a:off x="6300192" y="640423"/>
            <a:ext cx="2478755" cy="324036"/>
          </a:xfrm>
          <a:prstGeom prst="rect">
            <a:avLst/>
          </a:prstGeom>
          <a:noFill/>
        </p:spPr>
        <p:txBody>
          <a:bodyPr lIns="0" tIns="0" rIns="0" bIns="0" anchor="ctr" anchorCtr="0"/>
          <a:lstStyle>
            <a:lvl1pPr marL="0" indent="0" algn="r">
              <a:buNone/>
              <a:defRPr sz="1200" b="0"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25508850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499" y="3147814"/>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pic>
        <p:nvPicPr>
          <p:cNvPr id="12" name="Image 11">
            <a:extLst>
              <a:ext uri="{FF2B5EF4-FFF2-40B4-BE49-F238E27FC236}">
                <a16:creationId xmlns:a16="http://schemas.microsoft.com/office/drawing/2014/main" id="{32CEB550-AD9F-C049-85E5-BAA19092C75D}"/>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867685" y="4325034"/>
            <a:ext cx="3096630" cy="676025"/>
          </a:xfrm>
          <a:prstGeom prst="rect">
            <a:avLst/>
          </a:prstGeom>
        </p:spPr>
      </p:pic>
      <p:sp>
        <p:nvSpPr>
          <p:cNvPr id="9" name="Espace réservé du texte 52">
            <a:extLst>
              <a:ext uri="{FF2B5EF4-FFF2-40B4-BE49-F238E27FC236}">
                <a16:creationId xmlns:a16="http://schemas.microsoft.com/office/drawing/2014/main" id="{3DBF1A79-4A69-C840-BF3D-7F465C37EE70}"/>
              </a:ext>
            </a:extLst>
          </p:cNvPr>
          <p:cNvSpPr>
            <a:spLocks noGrp="1"/>
          </p:cNvSpPr>
          <p:nvPr>
            <p:ph type="body" sz="quarter" idx="12" hasCustomPrompt="1"/>
          </p:nvPr>
        </p:nvSpPr>
        <p:spPr>
          <a:xfrm>
            <a:off x="6300192" y="413662"/>
            <a:ext cx="2478755" cy="324036"/>
          </a:xfrm>
          <a:prstGeom prst="rect">
            <a:avLst/>
          </a:prstGeom>
          <a:noFill/>
        </p:spPr>
        <p:txBody>
          <a:bodyPr lIns="0" tIns="0" rIns="0" bIns="0" anchor="ctr" anchorCtr="0">
            <a:normAutofit/>
          </a:bodyPr>
          <a:lstStyle>
            <a:lvl1pPr marL="0" indent="0" algn="r">
              <a:buNone/>
              <a:defRPr sz="1400" b="1"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l’entreprise</a:t>
            </a:r>
          </a:p>
        </p:txBody>
      </p:sp>
      <p:sp>
        <p:nvSpPr>
          <p:cNvPr id="11" name="Espace réservé du texte 52">
            <a:extLst>
              <a:ext uri="{FF2B5EF4-FFF2-40B4-BE49-F238E27FC236}">
                <a16:creationId xmlns:a16="http://schemas.microsoft.com/office/drawing/2014/main" id="{3DBEDB02-42AE-D14B-BD5B-B64E9C4621FE}"/>
              </a:ext>
            </a:extLst>
          </p:cNvPr>
          <p:cNvSpPr>
            <a:spLocks noGrp="1"/>
          </p:cNvSpPr>
          <p:nvPr>
            <p:ph type="body" sz="quarter" idx="14" hasCustomPrompt="1"/>
          </p:nvPr>
        </p:nvSpPr>
        <p:spPr>
          <a:xfrm>
            <a:off x="6300192" y="640423"/>
            <a:ext cx="2478755" cy="324036"/>
          </a:xfrm>
          <a:prstGeom prst="rect">
            <a:avLst/>
          </a:prstGeom>
          <a:noFill/>
        </p:spPr>
        <p:txBody>
          <a:bodyPr lIns="0" tIns="0" rIns="0" bIns="0" anchor="ctr" anchorCtr="0"/>
          <a:lstStyle>
            <a:lvl1pPr marL="0" indent="0" algn="r">
              <a:buNone/>
              <a:defRPr sz="1200" b="0"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5881801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0"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5" name="Groupe 24"/>
          <p:cNvGrpSpPr/>
          <p:nvPr userDrawn="1"/>
        </p:nvGrpSpPr>
        <p:grpSpPr>
          <a:xfrm>
            <a:off x="0" y="0"/>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sp>
        <p:nvSpPr>
          <p:cNvPr id="27" name="Espace réservé du texte 2"/>
          <p:cNvSpPr>
            <a:spLocks noGrp="1"/>
          </p:cNvSpPr>
          <p:nvPr>
            <p:ph type="body" sz="quarter" idx="11"/>
          </p:nvPr>
        </p:nvSpPr>
        <p:spPr>
          <a:xfrm>
            <a:off x="1249770" y="61657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249770" y="131708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249770" y="201758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249770" y="271809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249770" y="341859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249770" y="4119099"/>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539552" y="61650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539552"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539552" y="201751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539552" y="271801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539552"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539552" y="4119028"/>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17781110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0"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grpSp>
      <p:sp>
        <p:nvSpPr>
          <p:cNvPr id="12" name="Espace réservé du texte 52"/>
          <p:cNvSpPr>
            <a:spLocks noGrp="1"/>
          </p:cNvSpPr>
          <p:nvPr>
            <p:ph type="body" sz="quarter" idx="12" hasCustomPrompt="1"/>
          </p:nvPr>
        </p:nvSpPr>
        <p:spPr>
          <a:xfrm>
            <a:off x="755576" y="2490048"/>
            <a:ext cx="1401338" cy="835282"/>
          </a:xfrm>
          <a:prstGeom prst="rect">
            <a:avLst/>
          </a:prstGeom>
        </p:spPr>
        <p:txBody>
          <a:bodyPr lIns="0" tIns="0" rIns="0" bIns="0" anchor="ctr" anchorCtr="0">
            <a:noAutofit/>
          </a:bodyPr>
          <a:lstStyle>
            <a:lvl1pPr marL="0" indent="0" algn="r">
              <a:buNone/>
              <a:defRPr lang="fr-FR" sz="72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2349655" y="2499742"/>
            <a:ext cx="6470818" cy="1082086"/>
          </a:xfrm>
          <a:prstGeom prst="rect">
            <a:avLst/>
          </a:prstGeom>
        </p:spPr>
        <p:txBody>
          <a:bodyPr lIns="0" tIns="0" rIns="0" bIns="0" anchor="t" anchorCtr="0">
            <a:noAutofit/>
          </a:bodyPr>
          <a:lstStyle>
            <a:lvl1pPr marL="0" indent="0" algn="l">
              <a:lnSpc>
                <a:spcPct val="80000"/>
              </a:lnSpc>
              <a:spcBef>
                <a:spcPts val="0"/>
              </a:spcBef>
              <a:buNone/>
              <a:defRPr lang="fr-FR" sz="3200"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5847020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899592" y="1131589"/>
            <a:ext cx="7704856" cy="3712563"/>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26197023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900113" y="1131888"/>
            <a:ext cx="3600450"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42375522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8315681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6084888" y="0"/>
            <a:ext cx="3059112" cy="5143500"/>
          </a:xfrm>
          <a:prstGeom prst="rect">
            <a:avLst/>
          </a:prstGeom>
        </p:spPr>
        <p:txBody>
          <a:bodyPr/>
          <a:lstStyle/>
          <a:p>
            <a:r>
              <a:rPr lang="fr-FR"/>
              <a:t>image</a:t>
            </a:r>
          </a:p>
        </p:txBody>
      </p:sp>
      <p:sp>
        <p:nvSpPr>
          <p:cNvPr id="6"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7160108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38987988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1907007" y="2283718"/>
            <a:ext cx="5329986" cy="576064"/>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21" name="Imag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17942761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8452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42259" y="195486"/>
            <a:ext cx="616636" cy="439173"/>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4" name="Oval 13"/>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a:solidFill>
                <a:schemeClr val="accent1"/>
              </a:solidFill>
            </a:endParaRPr>
          </a:p>
        </p:txBody>
      </p:sp>
      <p:sp>
        <p:nvSpPr>
          <p:cNvPr id="15" name="Ellipse 14"/>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7" name="Groupe 16"/>
          <p:cNvGrpSpPr/>
          <p:nvPr userDrawn="1"/>
        </p:nvGrpSpPr>
        <p:grpSpPr>
          <a:xfrm>
            <a:off x="7740352" y="4879963"/>
            <a:ext cx="1258738" cy="130584"/>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35" name="Espace réservé de la date 3">
            <a:extLst>
              <a:ext uri="{FF2B5EF4-FFF2-40B4-BE49-F238E27FC236}">
                <a16:creationId xmlns:a16="http://schemas.microsoft.com/office/drawing/2014/main" id="{BF46054F-64D0-CD49-B081-F2E70556A883}"/>
              </a:ext>
            </a:extLst>
          </p:cNvPr>
          <p:cNvSpPr txBox="1">
            <a:spLocks noGrp="1"/>
          </p:cNvSpPr>
          <p:nvPr userDrawn="1"/>
        </p:nvSpPr>
        <p:spPr bwMode="auto">
          <a:xfrm>
            <a:off x="649220" y="4876006"/>
            <a:ext cx="827150"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b="1" cap="none" baseline="0">
                <a:solidFill>
                  <a:schemeClr val="tx1"/>
                </a:solidFill>
                <a:latin typeface="Arial Narrow" panose="020B0606020202030204" pitchFamily="34" charset="0"/>
                <a:ea typeface="Verdana" panose="020B0604030504040204" pitchFamily="34" charset="0"/>
                <a:cs typeface="Verdana" panose="020B0604030504040204" pitchFamily="34" charset="0"/>
              </a:rPr>
              <a:t>BPCE Assurances</a:t>
            </a:r>
            <a:endParaRPr lang="fr-FR" sz="900" cap="none"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50257459"/>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38" r:id="rId9"/>
    <p:sldLayoutId id="2147483749" r:id="rId10"/>
  </p:sldLayoutIdLst>
  <p:txStyles>
    <p:titleStyle>
      <a:lvl1pPr algn="l" defTabSz="914400" rtl="0" eaLnBrk="1" latinLnBrk="0" hangingPunct="1">
        <a:lnSpc>
          <a:spcPct val="90000"/>
        </a:lnSpc>
        <a:spcBef>
          <a:spcPct val="0"/>
        </a:spcBef>
        <a:buNone/>
        <a:defRPr sz="2400" kern="1200">
          <a:solidFill>
            <a:schemeClr val="tx1"/>
          </a:solidFill>
          <a:latin typeface="Arial Black" panose="020B0A04020102020204" pitchFamily="34" charset="0"/>
          <a:ea typeface="+mj-ea"/>
          <a:cs typeface="Arial" panose="020B0604020202020204" pitchFamily="34" charset="0"/>
        </a:defRPr>
      </a:lvl1pPr>
    </p:titleStyle>
    <p:bodyStyle>
      <a:lvl1pPr marL="266700" indent="-266700" algn="l" defTabSz="914400" rtl="0" eaLnBrk="1" latinLnBrk="0" hangingPunct="1">
        <a:lnSpc>
          <a:spcPct val="10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42259" y="195486"/>
            <a:ext cx="616636" cy="439173"/>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4" name="Oval 13"/>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a:solidFill>
                <a:schemeClr val="accent1"/>
              </a:solidFill>
            </a:endParaRPr>
          </a:p>
        </p:txBody>
      </p:sp>
      <p:sp>
        <p:nvSpPr>
          <p:cNvPr id="15" name="Ellipse 14"/>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7" name="Groupe 16"/>
          <p:cNvGrpSpPr/>
          <p:nvPr userDrawn="1"/>
        </p:nvGrpSpPr>
        <p:grpSpPr>
          <a:xfrm>
            <a:off x="7740352" y="4879963"/>
            <a:ext cx="1258738" cy="130584"/>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35" name="Espace réservé de la date 3">
            <a:extLst>
              <a:ext uri="{FF2B5EF4-FFF2-40B4-BE49-F238E27FC236}">
                <a16:creationId xmlns:a16="http://schemas.microsoft.com/office/drawing/2014/main" id="{BF46054F-64D0-CD49-B081-F2E70556A883}"/>
              </a:ext>
            </a:extLst>
          </p:cNvPr>
          <p:cNvSpPr txBox="1">
            <a:spLocks noGrp="1"/>
          </p:cNvSpPr>
          <p:nvPr userDrawn="1"/>
        </p:nvSpPr>
        <p:spPr bwMode="auto">
          <a:xfrm>
            <a:off x="649220" y="4876006"/>
            <a:ext cx="1870705"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b="1" cap="none" baseline="0">
                <a:solidFill>
                  <a:schemeClr val="tx1"/>
                </a:solidFill>
                <a:latin typeface="Arial Narrow" panose="020B0606020202030204" pitchFamily="34" charset="0"/>
                <a:ea typeface="Verdana" panose="020B0604030504040204" pitchFamily="34" charset="0"/>
                <a:cs typeface="Verdana" panose="020B0604030504040204" pitchFamily="34" charset="0"/>
              </a:rPr>
              <a:t>BPCE Assurances </a:t>
            </a:r>
            <a:r>
              <a:rPr lang="fr-FR" sz="900" cap="none" baseline="0">
                <a:solidFill>
                  <a:schemeClr val="accent1"/>
                </a:solidFill>
                <a:latin typeface="Arial Narrow" panose="020B0606020202030204" pitchFamily="34" charset="0"/>
                <a:ea typeface="Verdana" panose="020B0604030504040204" pitchFamily="34" charset="0"/>
                <a:cs typeface="Verdana" panose="020B0604030504040204" pitchFamily="34" charset="0"/>
              </a:rPr>
              <a:t>|</a:t>
            </a:r>
            <a:r>
              <a:rPr lang="fr-FR" sz="900" cap="none"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 Titre de la présentation</a:t>
            </a:r>
          </a:p>
        </p:txBody>
      </p:sp>
    </p:spTree>
    <p:extLst>
      <p:ext uri="{BB962C8B-B14F-4D97-AF65-F5344CB8AC3E}">
        <p14:creationId xmlns:p14="http://schemas.microsoft.com/office/powerpoint/2010/main" val="393741683"/>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Lst>
  <p:txStyles>
    <p:titleStyle>
      <a:lvl1pPr algn="l" defTabSz="914400" rtl="0" eaLnBrk="1" latinLnBrk="0" hangingPunct="1">
        <a:lnSpc>
          <a:spcPct val="90000"/>
        </a:lnSpc>
        <a:spcBef>
          <a:spcPct val="0"/>
        </a:spcBef>
        <a:buNone/>
        <a:defRPr sz="2400" kern="1200">
          <a:solidFill>
            <a:schemeClr val="tx1"/>
          </a:solidFill>
          <a:latin typeface="Arial Black" panose="020B0A04020102020204" pitchFamily="34" charset="0"/>
          <a:ea typeface="+mj-ea"/>
          <a:cs typeface="Arial" panose="020B0604020202020204" pitchFamily="34" charset="0"/>
        </a:defRPr>
      </a:lvl1pPr>
    </p:titleStyle>
    <p:body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https://priips.assurances.groupebpce.com/"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hyperlink" Target="https://www.primonialreim.com/scpi-primovie"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image" Target="../media/image10.sv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13.sv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221112" y="1779662"/>
            <a:ext cx="7785384" cy="1159799"/>
          </a:xfrm>
        </p:spPr>
        <p:txBody>
          <a:bodyPr/>
          <a:lstStyle/>
          <a:p>
            <a:r>
              <a:rPr lang="fr-FR" sz="2800" b="1" dirty="0"/>
              <a:t>SCPI </a:t>
            </a:r>
            <a:r>
              <a:rPr lang="fr-FR" sz="2800" b="1" dirty="0" err="1"/>
              <a:t>Primovie</a:t>
            </a:r>
            <a:endParaRPr lang="fr-FR" sz="2800" dirty="0"/>
          </a:p>
        </p:txBody>
      </p:sp>
      <p:sp>
        <p:nvSpPr>
          <p:cNvPr id="3" name="Espace réservé du texte 2"/>
          <p:cNvSpPr>
            <a:spLocks noGrp="1"/>
          </p:cNvSpPr>
          <p:nvPr>
            <p:ph type="body" sz="quarter" idx="11"/>
          </p:nvPr>
        </p:nvSpPr>
        <p:spPr>
          <a:xfrm>
            <a:off x="1221112" y="2979616"/>
            <a:ext cx="7527352" cy="332399"/>
          </a:xfrm>
        </p:spPr>
        <p:txBody>
          <a:bodyPr/>
          <a:lstStyle/>
          <a:p>
            <a:r>
              <a:rPr lang="fr-FR" dirty="0">
                <a:latin typeface="Arial Black" panose="020B0A04020102020204" pitchFamily="34" charset="0"/>
              </a:rPr>
              <a:t>Kit réseau CE </a:t>
            </a:r>
            <a:r>
              <a:rPr lang="fr-FR" sz="1800" b="0" dirty="0">
                <a:latin typeface="+mj-lt"/>
              </a:rPr>
              <a:t>(janvier 2023)</a:t>
            </a:r>
          </a:p>
        </p:txBody>
      </p:sp>
      <p:sp>
        <p:nvSpPr>
          <p:cNvPr id="9" name="Espace réservé du texte 8">
            <a:extLst>
              <a:ext uri="{FF2B5EF4-FFF2-40B4-BE49-F238E27FC236}">
                <a16:creationId xmlns:a16="http://schemas.microsoft.com/office/drawing/2014/main" id="{785BEC9C-B56C-F141-AFB6-FC3D0843FBFF}"/>
              </a:ext>
            </a:extLst>
          </p:cNvPr>
          <p:cNvSpPr>
            <a:spLocks noGrp="1"/>
          </p:cNvSpPr>
          <p:nvPr>
            <p:ph type="body" sz="quarter" idx="13"/>
          </p:nvPr>
        </p:nvSpPr>
        <p:spPr/>
        <p:txBody>
          <a:bodyPr/>
          <a:lstStyle/>
          <a:p>
            <a:r>
              <a:rPr lang="fr-FR"/>
              <a:t>19 octobre 2022</a:t>
            </a:r>
          </a:p>
        </p:txBody>
      </p:sp>
      <p:sp>
        <p:nvSpPr>
          <p:cNvPr id="7" name="Espace réservé du texte 6">
            <a:extLst>
              <a:ext uri="{FF2B5EF4-FFF2-40B4-BE49-F238E27FC236}">
                <a16:creationId xmlns:a16="http://schemas.microsoft.com/office/drawing/2014/main" id="{BF23D6BB-C917-5B40-9B85-55E05174FED4}"/>
              </a:ext>
            </a:extLst>
          </p:cNvPr>
          <p:cNvSpPr>
            <a:spLocks noGrp="1"/>
          </p:cNvSpPr>
          <p:nvPr>
            <p:ph type="body" sz="quarter" idx="12"/>
          </p:nvPr>
        </p:nvSpPr>
        <p:spPr>
          <a:xfrm>
            <a:off x="5376398" y="448037"/>
            <a:ext cx="3416300" cy="324036"/>
          </a:xfrm>
        </p:spPr>
        <p:txBody>
          <a:bodyPr>
            <a:normAutofit/>
          </a:bodyPr>
          <a:lstStyle/>
          <a:p>
            <a:r>
              <a:rPr lang="fr-FR"/>
              <a:t>MÉTIER ASSURANCES DE PERSONNES</a:t>
            </a:r>
          </a:p>
          <a:p>
            <a:endParaRPr lang="fr-FR"/>
          </a:p>
        </p:txBody>
      </p:sp>
      <p:sp>
        <p:nvSpPr>
          <p:cNvPr id="10" name="Espace réservé du texte 9">
            <a:extLst>
              <a:ext uri="{FF2B5EF4-FFF2-40B4-BE49-F238E27FC236}">
                <a16:creationId xmlns:a16="http://schemas.microsoft.com/office/drawing/2014/main" id="{E314F9FD-B2BA-4843-9F43-DE61D2AC7946}"/>
              </a:ext>
            </a:extLst>
          </p:cNvPr>
          <p:cNvSpPr>
            <a:spLocks noGrp="1"/>
          </p:cNvSpPr>
          <p:nvPr>
            <p:ph type="body" sz="quarter" idx="14"/>
          </p:nvPr>
        </p:nvSpPr>
        <p:spPr>
          <a:xfrm>
            <a:off x="5981414" y="551043"/>
            <a:ext cx="2797533" cy="324036"/>
          </a:xfrm>
        </p:spPr>
        <p:txBody>
          <a:bodyPr>
            <a:normAutofit/>
          </a:bodyPr>
          <a:lstStyle/>
          <a:p>
            <a:r>
              <a:rPr lang="fr-FR" dirty="0"/>
              <a:t>Direction Offre et Pilotage commercial</a:t>
            </a:r>
          </a:p>
        </p:txBody>
      </p:sp>
      <p:sp>
        <p:nvSpPr>
          <p:cNvPr id="11" name="ZoneTexte 10">
            <a:extLst>
              <a:ext uri="{FF2B5EF4-FFF2-40B4-BE49-F238E27FC236}">
                <a16:creationId xmlns:a16="http://schemas.microsoft.com/office/drawing/2014/main" id="{8A8E21C9-9EAD-4732-9F55-CAA1579CF92E}"/>
              </a:ext>
            </a:extLst>
          </p:cNvPr>
          <p:cNvSpPr txBox="1"/>
          <p:nvPr/>
        </p:nvSpPr>
        <p:spPr>
          <a:xfrm>
            <a:off x="1897553" y="4647439"/>
            <a:ext cx="4622609" cy="230832"/>
          </a:xfrm>
          <a:prstGeom prst="rect">
            <a:avLst/>
          </a:prstGeom>
          <a:noFill/>
        </p:spPr>
        <p:txBody>
          <a:bodyPr wrap="square" rtlCol="0">
            <a:spAutoFit/>
          </a:bodyPr>
          <a:lstStyle/>
          <a:p>
            <a:pPr algn="ctr"/>
            <a:r>
              <a:rPr lang="fr-FR" sz="900"/>
              <a:t>Document à usage strictement interne – ne pas diffuser </a:t>
            </a:r>
          </a:p>
        </p:txBody>
      </p:sp>
    </p:spTree>
    <p:extLst>
      <p:ext uri="{BB962C8B-B14F-4D97-AF65-F5344CB8AC3E}">
        <p14:creationId xmlns:p14="http://schemas.microsoft.com/office/powerpoint/2010/main" val="1120463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Souscription de la SCPI dans les contrats BPCE Vie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Avantages</a:t>
            </a:r>
          </a:p>
        </p:txBody>
      </p:sp>
      <p:cxnSp>
        <p:nvCxnSpPr>
          <p:cNvPr id="16" name="Connecteur droit 15">
            <a:extLst>
              <a:ext uri="{FF2B5EF4-FFF2-40B4-BE49-F238E27FC236}">
                <a16:creationId xmlns:a16="http://schemas.microsoft.com/office/drawing/2014/main" id="{C60680B0-E773-4CD7-B5E8-B595AC2BE3BA}"/>
              </a:ext>
            </a:extLst>
          </p:cNvPr>
          <p:cNvCxnSpPr>
            <a:cxnSpLocks/>
          </p:cNvCxnSpPr>
          <p:nvPr/>
        </p:nvCxnSpPr>
        <p:spPr>
          <a:xfrm>
            <a:off x="1031350" y="1232570"/>
            <a:ext cx="0" cy="2174864"/>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8" name="ZoneTexte 7">
            <a:extLst>
              <a:ext uri="{FF2B5EF4-FFF2-40B4-BE49-F238E27FC236}">
                <a16:creationId xmlns:a16="http://schemas.microsoft.com/office/drawing/2014/main" id="{F9BAEDA6-71CE-4653-9D18-9232DD29D627}"/>
              </a:ext>
            </a:extLst>
          </p:cNvPr>
          <p:cNvSpPr txBox="1"/>
          <p:nvPr/>
        </p:nvSpPr>
        <p:spPr>
          <a:xfrm>
            <a:off x="1061981" y="1176668"/>
            <a:ext cx="7262510" cy="2308324"/>
          </a:xfrm>
          <a:prstGeom prst="rect">
            <a:avLst/>
          </a:prstGeom>
          <a:ln w="31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171450" indent="-171450" algn="just" defTabSz="1036930" eaLnBrk="1" fontAlgn="auto" hangingPunct="1">
              <a:spcBef>
                <a:spcPts val="0"/>
              </a:spcBef>
              <a:spcAft>
                <a:spcPts val="0"/>
              </a:spcAft>
              <a:buFont typeface="Wingdings" panose="05000000000000000000" pitchFamily="2" charset="2"/>
              <a:buChar char="§"/>
            </a:pPr>
            <a:r>
              <a:rPr lang="fr-FR" sz="1200" u="sng" dirty="0">
                <a:solidFill>
                  <a:prstClr val="black"/>
                </a:solidFill>
                <a:latin typeface="+mj-lt"/>
              </a:rPr>
              <a:t>Régime fiscal avantageux </a:t>
            </a:r>
            <a:r>
              <a:rPr lang="fr-FR" sz="1200" dirty="0">
                <a:solidFill>
                  <a:prstClr val="black"/>
                </a:solidFill>
                <a:latin typeface="+mj-lt"/>
              </a:rPr>
              <a:t>: </a:t>
            </a:r>
            <a:r>
              <a:rPr lang="fr-FR" sz="1200" b="0" dirty="0">
                <a:solidFill>
                  <a:prstClr val="black"/>
                </a:solidFill>
                <a:latin typeface="+mj-lt"/>
              </a:rPr>
              <a:t>bénéficier de la fiscalité applicable à l'assurance-vie plus avantageuse que celle s'appliquant en cas de détention de parts de SCPI en direct,</a:t>
            </a:r>
          </a:p>
          <a:p>
            <a:pPr algn="just" defTabSz="1036930" eaLnBrk="1" fontAlgn="auto" hangingPunct="1">
              <a:spcBef>
                <a:spcPts val="0"/>
              </a:spcBef>
              <a:spcAft>
                <a:spcPts val="0"/>
              </a:spcAft>
            </a:pPr>
            <a:endParaRPr lang="fr-FR" sz="1200" b="0" dirty="0">
              <a:solidFill>
                <a:prstClr val="black"/>
              </a:solidFill>
              <a:latin typeface="+mj-lt"/>
            </a:endParaRPr>
          </a:p>
          <a:p>
            <a:pPr marL="171450" indent="-171450" algn="just" defTabSz="1036930" eaLnBrk="1" fontAlgn="auto" hangingPunct="1">
              <a:spcBef>
                <a:spcPts val="0"/>
              </a:spcBef>
              <a:spcAft>
                <a:spcPts val="0"/>
              </a:spcAft>
              <a:buFont typeface="Wingdings" panose="05000000000000000000" pitchFamily="2" charset="2"/>
              <a:buChar char="§"/>
            </a:pPr>
            <a:r>
              <a:rPr lang="fr-FR" sz="1200" u="sng" dirty="0">
                <a:solidFill>
                  <a:prstClr val="black"/>
                </a:solidFill>
                <a:latin typeface="+mj-lt"/>
              </a:rPr>
              <a:t>Atout « succession » </a:t>
            </a:r>
            <a:r>
              <a:rPr lang="fr-FR" sz="1200" dirty="0">
                <a:solidFill>
                  <a:prstClr val="black"/>
                </a:solidFill>
                <a:latin typeface="+mj-lt"/>
              </a:rPr>
              <a:t>: </a:t>
            </a:r>
            <a:r>
              <a:rPr lang="fr-FR" sz="1200" b="0" dirty="0">
                <a:solidFill>
                  <a:prstClr val="black"/>
                </a:solidFill>
                <a:latin typeface="+mj-lt"/>
              </a:rPr>
              <a:t>en cas de décès </a:t>
            </a:r>
            <a:r>
              <a:rPr lang="fr-FR" sz="1200" b="0" dirty="0">
                <a:solidFill>
                  <a:schemeClr val="tx1"/>
                </a:solidFill>
                <a:latin typeface="+mj-lt"/>
              </a:rPr>
              <a:t>de l’assuré</a:t>
            </a:r>
            <a:r>
              <a:rPr lang="fr-FR" sz="1200" b="0" dirty="0">
                <a:solidFill>
                  <a:prstClr val="black"/>
                </a:solidFill>
                <a:latin typeface="+mj-lt"/>
              </a:rPr>
              <a:t>, l’application du régime juridique et fiscal spécifique de l’assurance-vie,</a:t>
            </a:r>
          </a:p>
          <a:p>
            <a:pPr algn="just" defTabSz="1036930" eaLnBrk="1" fontAlgn="auto" hangingPunct="1">
              <a:spcBef>
                <a:spcPts val="0"/>
              </a:spcBef>
              <a:spcAft>
                <a:spcPts val="0"/>
              </a:spcAft>
            </a:pPr>
            <a:endParaRPr lang="fr-FR" sz="1200" b="0" dirty="0">
              <a:solidFill>
                <a:prstClr val="black"/>
              </a:solidFill>
              <a:latin typeface="+mj-lt"/>
            </a:endParaRPr>
          </a:p>
          <a:p>
            <a:pPr marL="171450" indent="-171450" algn="just" defTabSz="1036930" eaLnBrk="1" fontAlgn="auto" hangingPunct="1">
              <a:spcBef>
                <a:spcPts val="0"/>
              </a:spcBef>
              <a:spcAft>
                <a:spcPts val="0"/>
              </a:spcAft>
              <a:buFont typeface="Wingdings" panose="05000000000000000000" pitchFamily="2" charset="2"/>
              <a:buChar char="§"/>
            </a:pPr>
            <a:r>
              <a:rPr lang="fr-FR" sz="1200" u="sng" dirty="0">
                <a:solidFill>
                  <a:prstClr val="black"/>
                </a:solidFill>
                <a:latin typeface="+mj-lt"/>
              </a:rPr>
              <a:t>Avantages de nos contrats </a:t>
            </a:r>
            <a:r>
              <a:rPr lang="fr-FR" sz="1200" dirty="0">
                <a:solidFill>
                  <a:prstClr val="black"/>
                </a:solidFill>
                <a:latin typeface="+mj-lt"/>
              </a:rPr>
              <a:t>: </a:t>
            </a:r>
            <a:r>
              <a:rPr lang="fr-FR" sz="1200" b="0" dirty="0">
                <a:solidFill>
                  <a:prstClr val="black"/>
                </a:solidFill>
                <a:latin typeface="+mj-lt"/>
              </a:rPr>
              <a:t>pour les SCPI, nous offrons le délai de jouissance à nos </a:t>
            </a:r>
            <a:r>
              <a:rPr lang="fr-FR" sz="1200" b="0" dirty="0">
                <a:solidFill>
                  <a:schemeClr val="tx1"/>
                </a:solidFill>
                <a:latin typeface="+mj-lt"/>
              </a:rPr>
              <a:t>assurés qui bénéficient de la garantie plancher,</a:t>
            </a:r>
          </a:p>
          <a:p>
            <a:pPr algn="just" defTabSz="1036930" eaLnBrk="1" fontAlgn="auto" hangingPunct="1">
              <a:spcBef>
                <a:spcPts val="0"/>
              </a:spcBef>
              <a:spcAft>
                <a:spcPts val="0"/>
              </a:spcAft>
            </a:pPr>
            <a:endParaRPr lang="fr-FR" sz="1200" b="0" dirty="0">
              <a:solidFill>
                <a:prstClr val="black"/>
              </a:solidFill>
              <a:latin typeface="+mj-lt"/>
            </a:endParaRPr>
          </a:p>
          <a:p>
            <a:pPr marL="171450" indent="-171450" algn="just" defTabSz="1036930" eaLnBrk="1" fontAlgn="auto" hangingPunct="1">
              <a:spcBef>
                <a:spcPts val="0"/>
              </a:spcBef>
              <a:spcAft>
                <a:spcPts val="0"/>
              </a:spcAft>
              <a:buFont typeface="Wingdings" panose="05000000000000000000" pitchFamily="2" charset="2"/>
              <a:buChar char="§"/>
            </a:pPr>
            <a:r>
              <a:rPr lang="fr-FR" sz="1200" u="sng" dirty="0">
                <a:solidFill>
                  <a:prstClr val="black"/>
                </a:solidFill>
                <a:latin typeface="+mj-lt"/>
              </a:rPr>
              <a:t>Diversification du patrimoine</a:t>
            </a:r>
            <a:r>
              <a:rPr lang="fr-FR" sz="1200" b="0" dirty="0">
                <a:solidFill>
                  <a:prstClr val="black"/>
                </a:solidFill>
                <a:latin typeface="+mj-lt"/>
              </a:rPr>
              <a:t> : l’adhérent / souscripteur peut diversifier son capital en s’exposant à différents marchés (actions, obligations, immobiliers…) afin de ne pas être exposé uniquement aux fluctuations de marché d’un seul type d’actif.</a:t>
            </a:r>
          </a:p>
        </p:txBody>
      </p:sp>
    </p:spTree>
    <p:extLst>
      <p:ext uri="{BB962C8B-B14F-4D97-AF65-F5344CB8AC3E}">
        <p14:creationId xmlns:p14="http://schemas.microsoft.com/office/powerpoint/2010/main" val="1561490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Souscription de la SCPI dans les contrats BPCE Vie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Inconvénients</a:t>
            </a:r>
          </a:p>
        </p:txBody>
      </p:sp>
      <p:cxnSp>
        <p:nvCxnSpPr>
          <p:cNvPr id="16" name="Connecteur droit 15">
            <a:extLst>
              <a:ext uri="{FF2B5EF4-FFF2-40B4-BE49-F238E27FC236}">
                <a16:creationId xmlns:a16="http://schemas.microsoft.com/office/drawing/2014/main" id="{C60680B0-E773-4CD7-B5E8-B595AC2BE3BA}"/>
              </a:ext>
            </a:extLst>
          </p:cNvPr>
          <p:cNvCxnSpPr>
            <a:cxnSpLocks/>
          </p:cNvCxnSpPr>
          <p:nvPr/>
        </p:nvCxnSpPr>
        <p:spPr>
          <a:xfrm>
            <a:off x="1031350" y="1232570"/>
            <a:ext cx="0" cy="1976456"/>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8" name="ZoneTexte 7">
            <a:extLst>
              <a:ext uri="{FF2B5EF4-FFF2-40B4-BE49-F238E27FC236}">
                <a16:creationId xmlns:a16="http://schemas.microsoft.com/office/drawing/2014/main" id="{F9BAEDA6-71CE-4653-9D18-9232DD29D627}"/>
              </a:ext>
            </a:extLst>
          </p:cNvPr>
          <p:cNvSpPr txBox="1"/>
          <p:nvPr/>
        </p:nvSpPr>
        <p:spPr>
          <a:xfrm>
            <a:off x="1061981" y="1176668"/>
            <a:ext cx="7262510" cy="2123658"/>
          </a:xfrm>
          <a:prstGeom prst="rect">
            <a:avLst/>
          </a:prstGeom>
          <a:ln w="31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solidFill>
                  <a:prstClr val="black"/>
                </a:solidFill>
                <a:latin typeface="+mj-lt"/>
              </a:rPr>
              <a:t>Frais du contrat d’assurance vie ou de capitalisation</a:t>
            </a:r>
            <a:r>
              <a:rPr lang="fr-FR" sz="1200" dirty="0">
                <a:solidFill>
                  <a:prstClr val="black"/>
                </a:solidFill>
                <a:latin typeface="+mj-lt"/>
              </a:rPr>
              <a:t> :</a:t>
            </a:r>
            <a:r>
              <a:rPr lang="fr-FR" sz="1200" b="0" dirty="0">
                <a:solidFill>
                  <a:prstClr val="black"/>
                </a:solidFill>
                <a:latin typeface="+mj-lt"/>
              </a:rPr>
              <a:t> sensibilité des clients aux frais venant réduire la performance (ex: frais d’entrée, de gestion…),</a:t>
            </a:r>
          </a:p>
          <a:p>
            <a:pPr marL="180975" indent="-180975" algn="just"/>
            <a:endParaRPr lang="fr-FR" sz="1200" dirty="0">
              <a:solidFill>
                <a:prstClr val="black"/>
              </a:solidFill>
              <a:latin typeface="+mj-lt"/>
            </a:endParaRPr>
          </a:p>
          <a:p>
            <a:pPr marL="180975" indent="-180975" algn="just">
              <a:buFont typeface="Wingdings" panose="05000000000000000000" pitchFamily="2" charset="2"/>
              <a:buChar char="§"/>
            </a:pPr>
            <a:r>
              <a:rPr lang="fr-FR" sz="1200" u="sng" dirty="0">
                <a:latin typeface="+mj-lt"/>
              </a:rPr>
              <a:t>Durée de placement recommandée</a:t>
            </a:r>
            <a:r>
              <a:rPr lang="fr-FR" sz="1200" dirty="0">
                <a:latin typeface="+mj-lt"/>
              </a:rPr>
              <a:t> : </a:t>
            </a:r>
            <a:r>
              <a:rPr lang="fr-FR" sz="1200" b="0" dirty="0">
                <a:solidFill>
                  <a:prstClr val="black"/>
                </a:solidFill>
                <a:latin typeface="+mj-lt"/>
              </a:rPr>
              <a:t>Les parts de SCPI doivent être acquises dans une optique de long terme et de diversification de son patrimoine. La durée de placement minimale recommandée est de 10 ans.</a:t>
            </a:r>
          </a:p>
          <a:p>
            <a:pPr marL="180975" indent="-180975" algn="just" defTabSz="1036930" eaLnBrk="1" fontAlgn="auto" hangingPunct="1">
              <a:spcBef>
                <a:spcPts val="0"/>
              </a:spcBef>
              <a:spcAft>
                <a:spcPts val="0"/>
              </a:spcAft>
            </a:pPr>
            <a:endParaRPr lang="fr-FR" sz="1200" b="0" dirty="0">
              <a:solidFill>
                <a:prstClr val="black"/>
              </a:solidFill>
              <a:latin typeface="+mj-lt"/>
            </a:endParaRPr>
          </a:p>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latin typeface="+mj-lt"/>
              </a:rPr>
              <a:t>Facteurs de risques </a:t>
            </a:r>
            <a:r>
              <a:rPr lang="fr-FR" sz="1200" dirty="0">
                <a:latin typeface="+mj-lt"/>
              </a:rPr>
              <a:t>:</a:t>
            </a:r>
            <a:endParaRPr lang="fr-FR" sz="1200" dirty="0">
              <a:latin typeface="+mj-lt"/>
              <a:cs typeface="Calibri"/>
            </a:endParaRPr>
          </a:p>
          <a:p>
            <a:pPr marL="180975" indent="-180975" algn="just" defTabSz="179388" eaLnBrk="1" fontAlgn="auto" hangingPunct="1">
              <a:spcBef>
                <a:spcPts val="0"/>
              </a:spcBef>
              <a:spcAft>
                <a:spcPts val="0"/>
              </a:spcAft>
            </a:pPr>
            <a:r>
              <a:rPr lang="fr-FR" sz="1200" dirty="0">
                <a:latin typeface="+mj-lt"/>
                <a:cs typeface="Calibri"/>
              </a:rPr>
              <a:t>	</a:t>
            </a:r>
            <a:r>
              <a:rPr lang="fr-FR" sz="1200" dirty="0">
                <a:latin typeface="+mj-lt"/>
              </a:rPr>
              <a:t>Le capital et le rendement de la SCPI ne sont pas garantis</a:t>
            </a:r>
            <a:r>
              <a:rPr lang="fr-FR" sz="1200" b="0" dirty="0">
                <a:latin typeface="+mj-lt"/>
              </a:rPr>
              <a:t>. </a:t>
            </a:r>
            <a:r>
              <a:rPr lang="fr-FR" sz="1200" b="0" dirty="0">
                <a:solidFill>
                  <a:schemeClr val="tx1"/>
                </a:solidFill>
                <a:latin typeface="+mj-lt"/>
                <a:ea typeface="+mn-lt"/>
                <a:cs typeface="+mn-lt"/>
              </a:rPr>
              <a:t>Les revenus potentiels ainsi que les valeurs des parts de la SCPI</a:t>
            </a:r>
            <a:r>
              <a:rPr lang="fr-FR" sz="1200" b="0" dirty="0">
                <a:solidFill>
                  <a:schemeClr val="tx1"/>
                </a:solidFill>
                <a:latin typeface="+mj-lt"/>
              </a:rPr>
              <a:t> peuvent évoluer à la hausse comme à la baisse. (cf. </a:t>
            </a:r>
            <a:r>
              <a:rPr lang="fr-FR" sz="1200" dirty="0">
                <a:solidFill>
                  <a:schemeClr val="tx1"/>
                </a:solidFill>
                <a:latin typeface="+mj-lt"/>
              </a:rPr>
              <a:t>Les principaux</a:t>
            </a:r>
            <a:r>
              <a:rPr lang="fr-FR" sz="1200" b="0" dirty="0">
                <a:solidFill>
                  <a:schemeClr val="tx1"/>
                </a:solidFill>
                <a:latin typeface="+mj-lt"/>
              </a:rPr>
              <a:t> 	</a:t>
            </a:r>
            <a:r>
              <a:rPr lang="fr-FR" sz="1200" dirty="0">
                <a:solidFill>
                  <a:schemeClr val="tx1"/>
                </a:solidFill>
                <a:latin typeface="+mj-lt"/>
              </a:rPr>
              <a:t>facteurs de risque </a:t>
            </a:r>
            <a:r>
              <a:rPr lang="fr-FR" sz="1200" b="0" dirty="0">
                <a:solidFill>
                  <a:schemeClr val="tx1"/>
                </a:solidFill>
                <a:latin typeface="+mj-lt"/>
              </a:rPr>
              <a:t>propres à la SCPI en page 4 et 5).</a:t>
            </a:r>
            <a:endParaRPr lang="fr-FR" sz="1200" dirty="0">
              <a:solidFill>
                <a:schemeClr val="tx1"/>
              </a:solidFill>
              <a:latin typeface="+mj-lt"/>
              <a:cs typeface="Calibri"/>
            </a:endParaRPr>
          </a:p>
        </p:txBody>
      </p:sp>
    </p:spTree>
    <p:extLst>
      <p:ext uri="{BB962C8B-B14F-4D97-AF65-F5344CB8AC3E}">
        <p14:creationId xmlns:p14="http://schemas.microsoft.com/office/powerpoint/2010/main" val="834574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a:xfrm>
            <a:off x="900000" y="194400"/>
            <a:ext cx="7704856" cy="337362"/>
          </a:xfrm>
        </p:spPr>
        <p:txBody>
          <a:bodyPr/>
          <a:lstStyle/>
          <a:p>
            <a:r>
              <a:rPr lang="fr-FR" sz="2000" dirty="0"/>
              <a:t>Souscription de la SCPI dans les contrats BPCE Vie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Facteurs de risques</a:t>
            </a:r>
          </a:p>
        </p:txBody>
      </p:sp>
      <p:cxnSp>
        <p:nvCxnSpPr>
          <p:cNvPr id="16" name="Connecteur droit 15">
            <a:extLst>
              <a:ext uri="{FF2B5EF4-FFF2-40B4-BE49-F238E27FC236}">
                <a16:creationId xmlns:a16="http://schemas.microsoft.com/office/drawing/2014/main" id="{C60680B0-E773-4CD7-B5E8-B595AC2BE3BA}"/>
              </a:ext>
            </a:extLst>
          </p:cNvPr>
          <p:cNvCxnSpPr>
            <a:cxnSpLocks/>
          </p:cNvCxnSpPr>
          <p:nvPr/>
        </p:nvCxnSpPr>
        <p:spPr>
          <a:xfrm>
            <a:off x="1031350" y="1232570"/>
            <a:ext cx="0" cy="2174864"/>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8" name="ZoneTexte 7">
            <a:extLst>
              <a:ext uri="{FF2B5EF4-FFF2-40B4-BE49-F238E27FC236}">
                <a16:creationId xmlns:a16="http://schemas.microsoft.com/office/drawing/2014/main" id="{F9BAEDA6-71CE-4653-9D18-9232DD29D627}"/>
              </a:ext>
            </a:extLst>
          </p:cNvPr>
          <p:cNvSpPr txBox="1"/>
          <p:nvPr/>
        </p:nvSpPr>
        <p:spPr>
          <a:xfrm>
            <a:off x="1046240" y="957155"/>
            <a:ext cx="7704094" cy="3831818"/>
          </a:xfrm>
          <a:prstGeom prst="rect">
            <a:avLst/>
          </a:prstGeom>
          <a:ln w="31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latin typeface="+mj-lt"/>
              </a:rPr>
              <a:t>Les risques généraux </a:t>
            </a:r>
            <a:r>
              <a:rPr lang="fr-FR" sz="1200" b="0" dirty="0">
                <a:latin typeface="+mj-lt"/>
              </a:rPr>
              <a:t>: la gestion discrétionnaire mise en place dans le cadre des SCPI repose sur l’anticipation de l’évolution des différents marchés immobiliers. Aussi, il existe un risque que les SCPI ne soient pas investies en permanence sur les marchés ou immeubles les plus performants,</a:t>
            </a:r>
            <a:endParaRPr lang="fr-FR" sz="1200" b="0" dirty="0">
              <a:latin typeface="+mj-lt"/>
              <a:cs typeface="Calibri"/>
            </a:endParaRPr>
          </a:p>
          <a:p>
            <a:pPr marL="180975" indent="-180975" algn="just" defTabSz="1036930">
              <a:spcBef>
                <a:spcPts val="0"/>
              </a:spcBef>
              <a:spcAft>
                <a:spcPts val="0"/>
              </a:spcAft>
              <a:buFont typeface="Wingdings" panose="05000000000000000000" pitchFamily="2" charset="2"/>
              <a:buChar char="§"/>
            </a:pPr>
            <a:endParaRPr lang="fr-FR" sz="500" b="0" dirty="0">
              <a:latin typeface="+mj-lt"/>
            </a:endParaRPr>
          </a:p>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latin typeface="+mj-lt"/>
              </a:rPr>
              <a:t>Le risque immobilier/risque de marché </a:t>
            </a:r>
            <a:r>
              <a:rPr lang="fr-FR" sz="1200" dirty="0">
                <a:latin typeface="+mj-lt"/>
              </a:rPr>
              <a:t>: </a:t>
            </a:r>
            <a:r>
              <a:rPr lang="fr-FR" sz="1200" b="0" dirty="0">
                <a:latin typeface="+mj-lt"/>
              </a:rPr>
              <a:t>les investissements réalisés par les SCPI seront soumis aux risques inhérents à la détention et à la gestion d’actifs immobiliers étant précisé que, par exemple, le marché des actifs de bureaux est marqué par des cycles conjoncturels liés à l’économie générale et à l’évolution des taux longs. </a:t>
            </a:r>
            <a:r>
              <a:rPr lang="fr-FR" sz="1200" dirty="0">
                <a:latin typeface="+mj-lt"/>
              </a:rPr>
              <a:t>A cet égard, les SCPI ne présentent aucune garantie de capital ou de performances</a:t>
            </a:r>
            <a:r>
              <a:rPr lang="fr-FR" sz="1200" b="0" dirty="0">
                <a:latin typeface="+mj-lt"/>
              </a:rPr>
              <a:t>. Les investissements sur la SCPI sont donc exposés à un risque de perte en capital, notamment en cas de sortie du support.</a:t>
            </a:r>
            <a:endParaRPr lang="fr-FR" sz="1200" b="0" dirty="0">
              <a:latin typeface="+mj-lt"/>
              <a:cs typeface="Calibri"/>
            </a:endParaRPr>
          </a:p>
          <a:p>
            <a:pPr marL="180975" indent="-180975" algn="just" defTabSz="1036930">
              <a:spcBef>
                <a:spcPts val="0"/>
              </a:spcBef>
              <a:spcAft>
                <a:spcPts val="0"/>
              </a:spcAft>
              <a:buFont typeface="Wingdings" panose="05000000000000000000" pitchFamily="2" charset="2"/>
              <a:buChar char="§"/>
            </a:pPr>
            <a:endParaRPr lang="fr-FR" sz="500" b="0" dirty="0">
              <a:latin typeface="+mj-lt"/>
            </a:endParaRPr>
          </a:p>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latin typeface="+mj-lt"/>
              </a:rPr>
              <a:t>Le risque</a:t>
            </a:r>
            <a:r>
              <a:rPr lang="fr-FR" sz="1200" u="sng" dirty="0">
                <a:solidFill>
                  <a:srgbClr val="FF0000"/>
                </a:solidFill>
                <a:latin typeface="+mj-lt"/>
              </a:rPr>
              <a:t> </a:t>
            </a:r>
            <a:r>
              <a:rPr lang="fr-FR" sz="1200" u="sng" dirty="0">
                <a:solidFill>
                  <a:schemeClr val="tx1"/>
                </a:solidFill>
                <a:latin typeface="+mj-lt"/>
              </a:rPr>
              <a:t>lié à l’endettement </a:t>
            </a:r>
            <a:r>
              <a:rPr lang="fr-FR" sz="1200" dirty="0">
                <a:solidFill>
                  <a:schemeClr val="tx1"/>
                </a:solidFill>
                <a:latin typeface="+mj-lt"/>
              </a:rPr>
              <a:t>: </a:t>
            </a:r>
            <a:r>
              <a:rPr lang="fr-FR" sz="1200" b="0" dirty="0">
                <a:solidFill>
                  <a:schemeClr val="tx1"/>
                </a:solidFill>
                <a:latin typeface="+mj-lt"/>
              </a:rPr>
              <a:t>le financement par dette souscrit par la SCPI s’accompagne d’engagements contractuels dont le non-respect rendrait la dette exigible. En outre, il peut augmenter le risque de perte en cas de dévalorisation des actifs et peser sur la distribution de la SCPI. Dès lors, le montant du capital qui sera perçu lors de la cession des parts ou, le cas échéant, lors de la liquidation de la SCPI, sera subordonné au remboursement du montant en cours ou intégral préalable de l’emprunt contracté par la SCPI. Dans ce cas, le risque en capital est accru. Cependant la société de gestion souhaite rester vigilante et l’endettement reste dans sa limite statutaire. </a:t>
            </a:r>
            <a:endParaRPr lang="fr-FR" sz="1200" b="0" dirty="0">
              <a:solidFill>
                <a:schemeClr val="tx1"/>
              </a:solidFill>
              <a:latin typeface="+mj-lt"/>
              <a:cs typeface="Calibri"/>
            </a:endParaRPr>
          </a:p>
          <a:p>
            <a:pPr marL="180975" indent="-180975" algn="just" defTabSz="1036930">
              <a:spcBef>
                <a:spcPts val="0"/>
              </a:spcBef>
              <a:spcAft>
                <a:spcPts val="0"/>
              </a:spcAft>
              <a:buFont typeface="Wingdings" panose="05000000000000000000" pitchFamily="2" charset="2"/>
              <a:buChar char="§"/>
            </a:pPr>
            <a:endParaRPr lang="fr-FR" sz="500" b="0" dirty="0">
              <a:solidFill>
                <a:schemeClr val="tx1"/>
              </a:solidFill>
              <a:latin typeface="+mj-lt"/>
            </a:endParaRPr>
          </a:p>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solidFill>
                  <a:schemeClr val="tx1"/>
                </a:solidFill>
                <a:latin typeface="+mj-lt"/>
              </a:rPr>
              <a:t>Risque de liquidité </a:t>
            </a:r>
            <a:r>
              <a:rPr lang="fr-FR" sz="1200" b="0" dirty="0">
                <a:solidFill>
                  <a:schemeClr val="tx1"/>
                </a:solidFill>
                <a:latin typeface="+mj-lt"/>
              </a:rPr>
              <a:t>: l’attention des investisseurs est attirée sur le fait que l’actif de la Société est très majoritairement investi en actifs immobiliers. La liquidité et la valeur du placement en parts de la SCPI sont donc corrélées à la nature des investissements immobiliers de la Société.</a:t>
            </a:r>
            <a:endParaRPr lang="fr-FR" sz="1200" b="0" dirty="0">
              <a:solidFill>
                <a:schemeClr val="tx1"/>
              </a:solidFill>
              <a:latin typeface="+mj-lt"/>
              <a:cs typeface="Calibri"/>
            </a:endParaRPr>
          </a:p>
        </p:txBody>
      </p:sp>
      <p:cxnSp>
        <p:nvCxnSpPr>
          <p:cNvPr id="9" name="Connecteur droit 8">
            <a:extLst>
              <a:ext uri="{FF2B5EF4-FFF2-40B4-BE49-F238E27FC236}">
                <a16:creationId xmlns:a16="http://schemas.microsoft.com/office/drawing/2014/main" id="{98BEF153-2AD7-4DA8-B666-04EC26100FE1}"/>
              </a:ext>
            </a:extLst>
          </p:cNvPr>
          <p:cNvCxnSpPr>
            <a:cxnSpLocks/>
          </p:cNvCxnSpPr>
          <p:nvPr/>
        </p:nvCxnSpPr>
        <p:spPr>
          <a:xfrm>
            <a:off x="1031350" y="983033"/>
            <a:ext cx="0" cy="3607686"/>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472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Souscription de la SCPI dans les contrats BPCE Vie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Facteurs de risques</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8" name="ZoneTexte 7">
            <a:extLst>
              <a:ext uri="{FF2B5EF4-FFF2-40B4-BE49-F238E27FC236}">
                <a16:creationId xmlns:a16="http://schemas.microsoft.com/office/drawing/2014/main" id="{F9BAEDA6-71CE-4653-9D18-9232DD29D627}"/>
              </a:ext>
            </a:extLst>
          </p:cNvPr>
          <p:cNvSpPr txBox="1"/>
          <p:nvPr/>
        </p:nvSpPr>
        <p:spPr>
          <a:xfrm>
            <a:off x="1031350" y="853639"/>
            <a:ext cx="7758550" cy="2354491"/>
          </a:xfrm>
          <a:prstGeom prst="rect">
            <a:avLst/>
          </a:prstGeom>
          <a:noFill/>
          <a:ln w="31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solidFill>
                  <a:schemeClr val="tx1"/>
                </a:solidFill>
              </a:rPr>
              <a:t>Le risque de perte en capital </a:t>
            </a:r>
            <a:r>
              <a:rPr lang="fr-FR" sz="1200" dirty="0">
                <a:solidFill>
                  <a:schemeClr val="tx1"/>
                </a:solidFill>
              </a:rPr>
              <a:t>: </a:t>
            </a:r>
            <a:r>
              <a:rPr lang="fr-FR" sz="1200" b="0" dirty="0">
                <a:solidFill>
                  <a:schemeClr val="tx1"/>
                </a:solidFill>
              </a:rPr>
              <a:t>Il existe des risques à investir sur les supports en unités de compte. La valeur de ces derniers est exposée à des fluctuations, à la hausse ou à la baisse, dont l’amplitude peut varier en fonction de la nature de l’unité de compte et en fonction de l’évolution des marchés immobiliers et financiers. L’assureur ne s’engage que sur le nombre et non sur la valeur de ces unités de compte, le risque de fluctuation est intégralement supporté par l’(les)adhérent(s)/souscripteur(s). </a:t>
            </a:r>
            <a:r>
              <a:rPr lang="fr-FR" sz="1200" dirty="0">
                <a:solidFill>
                  <a:schemeClr val="tx1"/>
                </a:solidFill>
              </a:rPr>
              <a:t>De ce fait ni le capital ni les revenus ne sont garantis. </a:t>
            </a:r>
          </a:p>
          <a:p>
            <a:pPr marL="180975" indent="-180975" algn="just" defTabSz="1036930" eaLnBrk="1" fontAlgn="auto" hangingPunct="1">
              <a:spcBef>
                <a:spcPts val="0"/>
              </a:spcBef>
              <a:spcAft>
                <a:spcPts val="0"/>
              </a:spcAft>
              <a:buFont typeface="Wingdings" panose="05000000000000000000" pitchFamily="2" charset="2"/>
              <a:buChar char="§"/>
            </a:pPr>
            <a:endParaRPr lang="fr-FR" sz="500" b="0" dirty="0">
              <a:solidFill>
                <a:schemeClr val="tx1"/>
              </a:solidFill>
            </a:endParaRPr>
          </a:p>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solidFill>
                  <a:schemeClr val="tx1"/>
                </a:solidFill>
              </a:rPr>
              <a:t>Risque de durabilité </a:t>
            </a:r>
            <a:r>
              <a:rPr lang="fr-FR" sz="1200" dirty="0">
                <a:solidFill>
                  <a:schemeClr val="tx1"/>
                </a:solidFill>
              </a:rPr>
              <a:t>: </a:t>
            </a:r>
            <a:r>
              <a:rPr lang="fr-FR" sz="1200" b="0" dirty="0">
                <a:solidFill>
                  <a:schemeClr val="tx1"/>
                </a:solidFill>
              </a:rPr>
              <a:t>Un risque en matière de durabilité constitue un événement ou une situation dans le domaine environnemental, social ou de la gouvernance qui, s’il survient, pourrait avoir une incidence négative importante, réelle ou potentielle, sur la performance de l’investissement. Ces risques peuvent détériorer la valeur de l’actif ou rendre sa cession plus difficile, voire impossible. </a:t>
            </a:r>
          </a:p>
          <a:p>
            <a:pPr marL="180975" indent="-180975" algn="just" defTabSz="1036930" eaLnBrk="1" fontAlgn="auto" hangingPunct="1">
              <a:spcBef>
                <a:spcPts val="0"/>
              </a:spcBef>
              <a:spcAft>
                <a:spcPts val="0"/>
              </a:spcAft>
            </a:pPr>
            <a:endParaRPr lang="fr-FR" sz="500" b="0" dirty="0">
              <a:solidFill>
                <a:schemeClr val="tx1"/>
              </a:solidFill>
              <a:highlight>
                <a:srgbClr val="00FFFF"/>
              </a:highlight>
              <a:ea typeface="+mn-lt"/>
              <a:cs typeface="+mn-lt"/>
            </a:endParaRPr>
          </a:p>
          <a:p>
            <a:pPr marL="180975" indent="-180975" algn="just" defTabSz="1036930" eaLnBrk="1" fontAlgn="auto" hangingPunct="1">
              <a:spcBef>
                <a:spcPts val="0"/>
              </a:spcBef>
              <a:spcAft>
                <a:spcPts val="0"/>
              </a:spcAft>
            </a:pPr>
            <a:r>
              <a:rPr lang="fr-FR" sz="1200" b="0" dirty="0">
                <a:solidFill>
                  <a:schemeClr val="tx1"/>
                </a:solidFill>
                <a:ea typeface="+mn-lt"/>
                <a:cs typeface="+mn-lt"/>
              </a:rPr>
              <a:t>Pour plus de détails sur les risques, se reporter à la rubrique « facteurs de risque » de la note d’information.</a:t>
            </a:r>
          </a:p>
          <a:p>
            <a:pPr marL="180975" indent="-180975" algn="just" defTabSz="1036930" eaLnBrk="1" fontAlgn="auto" hangingPunct="1">
              <a:spcBef>
                <a:spcPts val="0"/>
              </a:spcBef>
              <a:spcAft>
                <a:spcPts val="0"/>
              </a:spcAft>
            </a:pPr>
            <a:endParaRPr lang="fr-FR" sz="500" b="0" dirty="0">
              <a:solidFill>
                <a:schemeClr val="tx1"/>
              </a:solidFill>
              <a:ea typeface="+mn-lt"/>
              <a:cs typeface="+mn-lt"/>
            </a:endParaRPr>
          </a:p>
        </p:txBody>
      </p:sp>
      <p:cxnSp>
        <p:nvCxnSpPr>
          <p:cNvPr id="9" name="Connecteur droit 8">
            <a:extLst>
              <a:ext uri="{FF2B5EF4-FFF2-40B4-BE49-F238E27FC236}">
                <a16:creationId xmlns:a16="http://schemas.microsoft.com/office/drawing/2014/main" id="{CE8EB739-033E-419F-8C83-6CBDF9382EB9}"/>
              </a:ext>
            </a:extLst>
          </p:cNvPr>
          <p:cNvCxnSpPr>
            <a:cxnSpLocks/>
          </p:cNvCxnSpPr>
          <p:nvPr/>
        </p:nvCxnSpPr>
        <p:spPr>
          <a:xfrm>
            <a:off x="1031350" y="983033"/>
            <a:ext cx="0" cy="3607686"/>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2228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Souscription de la SCPI dans les contrats BPCE Vie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Fonctionnement</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8" name="ZoneTexte 7">
            <a:extLst>
              <a:ext uri="{FF2B5EF4-FFF2-40B4-BE49-F238E27FC236}">
                <a16:creationId xmlns:a16="http://schemas.microsoft.com/office/drawing/2014/main" id="{F9BAEDA6-71CE-4653-9D18-9232DD29D627}"/>
              </a:ext>
            </a:extLst>
          </p:cNvPr>
          <p:cNvSpPr txBox="1"/>
          <p:nvPr/>
        </p:nvSpPr>
        <p:spPr>
          <a:xfrm>
            <a:off x="813331" y="853639"/>
            <a:ext cx="7976570" cy="646331"/>
          </a:xfrm>
          <a:prstGeom prst="rect">
            <a:avLst/>
          </a:prstGeom>
          <a:noFill/>
          <a:ln w="31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just" defTabSz="1036930" eaLnBrk="1" fontAlgn="auto" hangingPunct="1">
              <a:spcBef>
                <a:spcPts val="0"/>
              </a:spcBef>
              <a:spcAft>
                <a:spcPts val="0"/>
              </a:spcAft>
            </a:pPr>
            <a:r>
              <a:rPr lang="fr-FR" sz="1200" b="0" dirty="0">
                <a:solidFill>
                  <a:prstClr val="black"/>
                </a:solidFill>
                <a:latin typeface="+mj-lt"/>
                <a:cs typeface="+mn-cs"/>
              </a:rPr>
              <a:t>La souscription de la SCPI </a:t>
            </a:r>
            <a:r>
              <a:rPr lang="fr-FR" sz="1200" b="1" dirty="0">
                <a:solidFill>
                  <a:prstClr val="black"/>
                </a:solidFill>
                <a:latin typeface="+mj-lt"/>
                <a:cs typeface="+mn-cs"/>
              </a:rPr>
              <a:t>est limitée en montant</a:t>
            </a:r>
            <a:r>
              <a:rPr lang="fr-FR" sz="1200" b="0" dirty="0">
                <a:solidFill>
                  <a:prstClr val="black"/>
                </a:solidFill>
                <a:latin typeface="+mj-lt"/>
                <a:cs typeface="+mn-cs"/>
              </a:rPr>
              <a:t>. BPCE </a:t>
            </a:r>
            <a:r>
              <a:rPr lang="fr-FR" sz="1200" b="1" dirty="0">
                <a:solidFill>
                  <a:prstClr val="black"/>
                </a:solidFill>
                <a:latin typeface="+mj-lt"/>
                <a:cs typeface="+mn-cs"/>
              </a:rPr>
              <a:t>Vie mettra fin à la commercialisation de la SCPI une fois le montant atteint</a:t>
            </a:r>
            <a:r>
              <a:rPr lang="fr-FR" sz="1200" b="0" dirty="0">
                <a:solidFill>
                  <a:prstClr val="black"/>
                </a:solidFill>
                <a:latin typeface="+mj-lt"/>
                <a:cs typeface="+mn-cs"/>
              </a:rPr>
              <a:t>. De ce fait, la totalité du versement de l’adhérent/souscripteur </a:t>
            </a:r>
            <a:r>
              <a:rPr lang="fr-FR" sz="1200" b="1" dirty="0">
                <a:solidFill>
                  <a:prstClr val="black"/>
                </a:solidFill>
                <a:latin typeface="+mj-lt"/>
                <a:cs typeface="+mn-cs"/>
              </a:rPr>
              <a:t>pourrait ne pas être pris en compte</a:t>
            </a:r>
            <a:r>
              <a:rPr lang="fr-FR" sz="1200" b="0" dirty="0">
                <a:solidFill>
                  <a:prstClr val="black"/>
                </a:solidFill>
                <a:latin typeface="+mj-lt"/>
                <a:cs typeface="+mn-cs"/>
              </a:rPr>
              <a:t> s’il intervient après l’atteinte de cette limite. </a:t>
            </a:r>
          </a:p>
        </p:txBody>
      </p:sp>
      <p:graphicFrame>
        <p:nvGraphicFramePr>
          <p:cNvPr id="6" name="Tableau 5">
            <a:extLst>
              <a:ext uri="{FF2B5EF4-FFF2-40B4-BE49-F238E27FC236}">
                <a16:creationId xmlns:a16="http://schemas.microsoft.com/office/drawing/2014/main" id="{96119A23-1621-4734-948B-BA868183048F}"/>
              </a:ext>
            </a:extLst>
          </p:cNvPr>
          <p:cNvGraphicFramePr>
            <a:graphicFrameLocks noGrp="1"/>
          </p:cNvGraphicFramePr>
          <p:nvPr>
            <p:extLst>
              <p:ext uri="{D42A27DB-BD31-4B8C-83A1-F6EECF244321}">
                <p14:modId xmlns:p14="http://schemas.microsoft.com/office/powerpoint/2010/main" val="1600948344"/>
              </p:ext>
            </p:extLst>
          </p:nvPr>
        </p:nvGraphicFramePr>
        <p:xfrm>
          <a:off x="879894" y="1539902"/>
          <a:ext cx="8136441" cy="2816438"/>
        </p:xfrm>
        <a:graphic>
          <a:graphicData uri="http://schemas.openxmlformats.org/drawingml/2006/table">
            <a:tbl>
              <a:tblPr/>
              <a:tblGrid>
                <a:gridCol w="931653">
                  <a:extLst>
                    <a:ext uri="{9D8B030D-6E8A-4147-A177-3AD203B41FA5}">
                      <a16:colId xmlns:a16="http://schemas.microsoft.com/office/drawing/2014/main" val="20000"/>
                    </a:ext>
                  </a:extLst>
                </a:gridCol>
                <a:gridCol w="7204788">
                  <a:extLst>
                    <a:ext uri="{9D8B030D-6E8A-4147-A177-3AD203B41FA5}">
                      <a16:colId xmlns:a16="http://schemas.microsoft.com/office/drawing/2014/main" val="20001"/>
                    </a:ext>
                  </a:extLst>
                </a:gridCol>
              </a:tblGrid>
              <a:tr h="871048">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chemeClr val="bg1"/>
                          </a:solidFill>
                          <a:effectLst/>
                          <a:latin typeface="+mj-lt"/>
                          <a:ea typeface="Open Sans" charset="0"/>
                          <a:cs typeface="Open Sans" charset="0"/>
                        </a:rPr>
                        <a:t>CE</a:t>
                      </a:r>
                    </a:p>
                  </a:txBody>
                  <a:tcPr marL="81655" marR="81655" marT="8165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171450" marR="0" lvl="2"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Premium / </a:t>
                      </a: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Premium 2 (en gestion libre et en parallèle des orientations de gestion)</a:t>
                      </a:r>
                    </a:p>
                    <a:p>
                      <a:pPr marL="171450" marR="0" lvl="2"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Infinie / </a:t>
                      </a: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Infinie 2 (en gestion libre et en parallèle des orientations de gestion)</a:t>
                      </a:r>
                    </a:p>
                    <a:p>
                      <a:pPr marL="171450" marR="0" lvl="2"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Capi / </a:t>
                      </a: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Capi 2 (en gestion libre et en parallèle des orientations de gestion)</a:t>
                      </a:r>
                    </a:p>
                    <a:p>
                      <a:pPr marL="171450" marR="0" lvl="2"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Life / </a:t>
                      </a: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Life Capitalisation</a:t>
                      </a:r>
                    </a:p>
                  </a:txBody>
                  <a:tcPr marL="103701" marR="103701" marT="81650" marB="51640" horzOverflow="overflow">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0"/>
                  </a:ext>
                </a:extLst>
              </a:tr>
              <a:tr h="1463071">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Cible</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171450" lvl="0" indent="-171450" algn="just">
                        <a:buFont typeface="Arial" panose="020B0604020202020204" pitchFamily="34" charset="0"/>
                        <a:buChar char="•"/>
                      </a:pPr>
                      <a:r>
                        <a:rPr lang="fr-FR" sz="900" b="0" kern="1200" dirty="0">
                          <a:solidFill>
                            <a:schemeClr val="tx1"/>
                          </a:solidFill>
                          <a:latin typeface="Arial" charset="0"/>
                          <a:ea typeface="+mn-ea"/>
                          <a:cs typeface="+mn-cs"/>
                        </a:rPr>
                        <a:t>Segments clients : Clientèle Haut de Gamme, Gestion privée et Banque Privée</a:t>
                      </a:r>
                    </a:p>
                    <a:p>
                      <a:pPr marL="171450" marR="0" lvl="0" indent="-171450" algn="just" defTabSz="103693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dirty="0">
                          <a:ln>
                            <a:noFill/>
                          </a:ln>
                          <a:solidFill>
                            <a:schemeClr val="tx1"/>
                          </a:solidFill>
                          <a:effectLst/>
                          <a:uLnTx/>
                          <a:uFillTx/>
                          <a:latin typeface="+mj-lt"/>
                          <a:ea typeface="+mn-ea"/>
                          <a:cs typeface="+mn-cs"/>
                        </a:rPr>
                        <a:t>Profil des clients éligibles : </a:t>
                      </a:r>
                      <a:r>
                        <a:rPr kumimoji="0" lang="fr-FR" sz="900" b="1" i="0" u="none" strike="noStrike" kern="1200" cap="none" spc="0" normalizeH="0" baseline="0" noProof="0" dirty="0">
                          <a:ln>
                            <a:noFill/>
                          </a:ln>
                          <a:solidFill>
                            <a:schemeClr val="tx1"/>
                          </a:solidFill>
                          <a:effectLst/>
                          <a:uLnTx/>
                          <a:uFillTx/>
                          <a:latin typeface="+mj-lt"/>
                          <a:ea typeface="+mn-ea"/>
                          <a:cs typeface="+mn-cs"/>
                        </a:rPr>
                        <a:t>périmètre exclusif du distributeur</a:t>
                      </a:r>
                      <a:r>
                        <a:rPr kumimoji="0" lang="fr-FR" sz="900" b="0" i="0" u="none" strike="noStrike" kern="1200" cap="none" spc="0" normalizeH="0" baseline="0" noProof="0" dirty="0">
                          <a:ln>
                            <a:noFill/>
                          </a:ln>
                          <a:solidFill>
                            <a:schemeClr val="tx1"/>
                          </a:solidFill>
                          <a:effectLst/>
                          <a:uLnTx/>
                          <a:uFillTx/>
                          <a:latin typeface="+mj-lt"/>
                          <a:ea typeface="+mn-ea"/>
                          <a:cs typeface="+mn-cs"/>
                        </a:rPr>
                        <a:t>.  Pour information, conformément à la validation d’offres par BPCE, Il s’agit du profil des clients à partir du C1 – débutant.</a:t>
                      </a:r>
                      <a:endParaRPr lang="fr-FR" sz="900" b="0" dirty="0">
                        <a:solidFill>
                          <a:schemeClr val="tx1"/>
                        </a:solidFill>
                        <a:latin typeface="+mj-lt"/>
                      </a:endParaRPr>
                    </a:p>
                    <a:p>
                      <a:pPr marL="171450" lvl="0" indent="-171450" algn="just">
                        <a:buFont typeface="Arial" panose="020B0604020202020204" pitchFamily="34" charset="0"/>
                        <a:buChar char="•"/>
                      </a:pPr>
                      <a:r>
                        <a:rPr lang="fr-FR" sz="900" b="0" dirty="0">
                          <a:solidFill>
                            <a:schemeClr val="tx1"/>
                          </a:solidFill>
                          <a:latin typeface="+mj-lt"/>
                        </a:rPr>
                        <a:t>Adhérent / souscripteur, personne physique, n’ayant pas besoin des liquidités investies sur ce support financier pendant une durée de 10 ans au moins </a:t>
                      </a:r>
                      <a:endParaRPr lang="en-US" sz="900" b="0" dirty="0">
                        <a:solidFill>
                          <a:schemeClr val="tx1"/>
                        </a:solidFill>
                        <a:latin typeface="+mj-lt"/>
                      </a:endParaRPr>
                    </a:p>
                    <a:p>
                      <a:pPr marL="171450" lvl="0" indent="-171450" algn="just">
                        <a:buFont typeface="Arial" panose="020B0604020202020204" pitchFamily="34" charset="0"/>
                        <a:buChar char="•"/>
                      </a:pPr>
                      <a:r>
                        <a:rPr kumimoji="0" lang="fr-FR" sz="900" b="0" i="0" u="none" strike="noStrike" kern="1200" cap="none" spc="0" normalizeH="0" baseline="0" dirty="0">
                          <a:ln>
                            <a:noFill/>
                          </a:ln>
                          <a:solidFill>
                            <a:schemeClr val="tx1"/>
                          </a:solidFill>
                          <a:effectLst/>
                          <a:uLnTx/>
                          <a:uFillTx/>
                          <a:latin typeface="+mj-lt"/>
                          <a:ea typeface="+mn-ea"/>
                          <a:cs typeface="+mn-cs"/>
                        </a:rPr>
                        <a:t>NB : Pour les clients âgés, notamment </a:t>
                      </a:r>
                      <a:r>
                        <a:rPr kumimoji="0" lang="fr-FR" sz="900" b="1" i="0" u="none" strike="noStrike" kern="1200" cap="none" spc="0" normalizeH="0" baseline="0" dirty="0">
                          <a:ln>
                            <a:noFill/>
                          </a:ln>
                          <a:solidFill>
                            <a:schemeClr val="tx1"/>
                          </a:solidFill>
                          <a:effectLst/>
                          <a:uLnTx/>
                          <a:uFillTx/>
                          <a:latin typeface="+mj-lt"/>
                          <a:ea typeface="+mn-ea"/>
                          <a:cs typeface="+mn-cs"/>
                        </a:rPr>
                        <a:t>à compter de 80 ans</a:t>
                      </a:r>
                      <a:r>
                        <a:rPr kumimoji="0" lang="fr-FR" sz="900" b="0" i="0" u="none" strike="noStrike" kern="1200" cap="none" spc="0" normalizeH="0" baseline="0" dirty="0">
                          <a:ln>
                            <a:noFill/>
                          </a:ln>
                          <a:solidFill>
                            <a:schemeClr val="tx1"/>
                          </a:solidFill>
                          <a:effectLst/>
                          <a:uLnTx/>
                          <a:uFillTx/>
                          <a:latin typeface="+mj-lt"/>
                          <a:ea typeface="+mn-ea"/>
                          <a:cs typeface="+mn-cs"/>
                        </a:rPr>
                        <a:t>, il convient d'attirer leur attention sur le fait que la SCPI est un produit dont la durée de placement minimale recommandée est longue, et qui présente un risque de liquidité restreinte ou de blocage des retraits. Il existe un risque de perte en capital associé à ce produit financier. </a:t>
                      </a:r>
                      <a:r>
                        <a:rPr kumimoji="0" lang="fr-FR" sz="900" b="1" i="0" u="none" strike="noStrike" kern="1200" cap="none" spc="0" normalizeH="0" baseline="0" dirty="0">
                          <a:ln>
                            <a:noFill/>
                          </a:ln>
                          <a:solidFill>
                            <a:schemeClr val="tx1"/>
                          </a:solidFill>
                          <a:effectLst/>
                          <a:uLnTx/>
                          <a:uFillTx/>
                          <a:latin typeface="+mj-lt"/>
                          <a:ea typeface="+mn-ea"/>
                          <a:cs typeface="+mn-cs"/>
                        </a:rPr>
                        <a:t>Auquel cas, le Conseiller doit remplir avec le client concerné la fiche d’information spécifique</a:t>
                      </a:r>
                      <a:r>
                        <a:rPr kumimoji="0" lang="fr-FR" sz="900" b="0" i="0" u="none" strike="noStrike" kern="1200" cap="none" spc="0" normalizeH="0" baseline="0" dirty="0">
                          <a:ln>
                            <a:noFill/>
                          </a:ln>
                          <a:solidFill>
                            <a:schemeClr val="tx1"/>
                          </a:solidFill>
                          <a:effectLst/>
                          <a:uLnTx/>
                          <a:uFillTx/>
                          <a:latin typeface="+mj-lt"/>
                          <a:ea typeface="+mn-ea"/>
                          <a:cs typeface="+mn-cs"/>
                        </a:rPr>
                        <a:t>.</a:t>
                      </a:r>
                    </a:p>
                  </a:txBody>
                  <a:tcPr marL="103701" marR="103701" marT="51640" marB="51640" anchor="ctr" horzOverflow="overflow">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3"/>
                  </a:ext>
                </a:extLst>
              </a:tr>
              <a:tr h="48231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SRI </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p>
                      <a:pPr marL="171450" lvl="0" indent="-171450" algn="just">
                        <a:buFont typeface="Arial" panose="020B0604020202020204" pitchFamily="34" charset="0"/>
                        <a:buChar char="•"/>
                      </a:pPr>
                      <a:r>
                        <a:rPr lang="fr-FR" sz="900" b="0" dirty="0">
                          <a:solidFill>
                            <a:schemeClr val="tx1"/>
                          </a:solidFill>
                          <a:latin typeface="+mj-lt"/>
                        </a:rPr>
                        <a:t>3/7 selon l’hypothèse que le produit est conservée pendant 10 ans (l’investissement dans ce fonds comporte des risques dont le risque de perte en capital). qui est « une classe de risque entre basse et moyenne »</a:t>
                      </a:r>
                      <a:endParaRPr lang="en-US" sz="900" b="0" dirty="0">
                        <a:solidFill>
                          <a:schemeClr val="tx1"/>
                        </a:solidFill>
                        <a:latin typeface="+mj-lt"/>
                      </a:endParaRPr>
                    </a:p>
                  </a:txBody>
                  <a:tcPr marL="103701" marR="103701" marT="51640" marB="51640" anchor="ctr" horzOverflow="overflow">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782368568"/>
                  </a:ext>
                </a:extLst>
              </a:tr>
            </a:tbl>
          </a:graphicData>
        </a:graphic>
      </p:graphicFrame>
    </p:spTree>
    <p:extLst>
      <p:ext uri="{BB962C8B-B14F-4D97-AF65-F5344CB8AC3E}">
        <p14:creationId xmlns:p14="http://schemas.microsoft.com/office/powerpoint/2010/main" val="473658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Souscription de la SCPI dans les contrats BPCE Vie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Fonctionnement</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graphicFrame>
        <p:nvGraphicFramePr>
          <p:cNvPr id="9" name="Tableau 8">
            <a:extLst>
              <a:ext uri="{FF2B5EF4-FFF2-40B4-BE49-F238E27FC236}">
                <a16:creationId xmlns:a16="http://schemas.microsoft.com/office/drawing/2014/main" id="{223FB685-C180-46CF-BE15-EC99EDC1353B}"/>
              </a:ext>
            </a:extLst>
          </p:cNvPr>
          <p:cNvGraphicFramePr>
            <a:graphicFrameLocks noGrp="1"/>
          </p:cNvGraphicFramePr>
          <p:nvPr>
            <p:extLst>
              <p:ext uri="{D42A27DB-BD31-4B8C-83A1-F6EECF244321}">
                <p14:modId xmlns:p14="http://schemas.microsoft.com/office/powerpoint/2010/main" val="1675552111"/>
              </p:ext>
            </p:extLst>
          </p:nvPr>
        </p:nvGraphicFramePr>
        <p:xfrm>
          <a:off x="194089" y="920271"/>
          <a:ext cx="8755822" cy="3851886"/>
        </p:xfrm>
        <a:graphic>
          <a:graphicData uri="http://schemas.openxmlformats.org/drawingml/2006/table">
            <a:tbl>
              <a:tblPr/>
              <a:tblGrid>
                <a:gridCol w="1312304">
                  <a:extLst>
                    <a:ext uri="{9D8B030D-6E8A-4147-A177-3AD203B41FA5}">
                      <a16:colId xmlns:a16="http://schemas.microsoft.com/office/drawing/2014/main" val="20000"/>
                    </a:ext>
                  </a:extLst>
                </a:gridCol>
                <a:gridCol w="7443518">
                  <a:extLst>
                    <a:ext uri="{9D8B030D-6E8A-4147-A177-3AD203B41FA5}">
                      <a16:colId xmlns:a16="http://schemas.microsoft.com/office/drawing/2014/main" val="20001"/>
                    </a:ext>
                  </a:extLst>
                </a:gridCol>
              </a:tblGrid>
              <a:tr h="528155">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Accès</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1863725" indent="-176213" defTabSz="912813">
                        <a:spcBef>
                          <a:spcPts val="200"/>
                        </a:spcBef>
                        <a:defRPr sz="1000">
                          <a:solidFill>
                            <a:srgbClr val="00915A"/>
                          </a:solidFill>
                          <a:latin typeface="Arial" charset="0"/>
                        </a:defRPr>
                      </a:lvl5pPr>
                      <a:lvl6pPr marL="2320925" indent="-176213" defTabSz="912813" eaLnBrk="0" fontAlgn="base" hangingPunct="0">
                        <a:spcBef>
                          <a:spcPts val="200"/>
                        </a:spcBef>
                        <a:spcAft>
                          <a:spcPct val="0"/>
                        </a:spcAft>
                        <a:defRPr sz="1000">
                          <a:solidFill>
                            <a:srgbClr val="00915A"/>
                          </a:solidFill>
                          <a:latin typeface="Arial" charset="0"/>
                        </a:defRPr>
                      </a:lvl6pPr>
                      <a:lvl7pPr marL="2778125" indent="-176213" defTabSz="912813" eaLnBrk="0" fontAlgn="base" hangingPunct="0">
                        <a:spcBef>
                          <a:spcPts val="200"/>
                        </a:spcBef>
                        <a:spcAft>
                          <a:spcPct val="0"/>
                        </a:spcAft>
                        <a:defRPr sz="1000">
                          <a:solidFill>
                            <a:srgbClr val="00915A"/>
                          </a:solidFill>
                          <a:latin typeface="Arial" charset="0"/>
                        </a:defRPr>
                      </a:lvl7pPr>
                      <a:lvl8pPr marL="3235325" indent="-176213" defTabSz="912813" eaLnBrk="0" fontAlgn="base" hangingPunct="0">
                        <a:spcBef>
                          <a:spcPts val="200"/>
                        </a:spcBef>
                        <a:spcAft>
                          <a:spcPct val="0"/>
                        </a:spcAft>
                        <a:defRPr sz="1000">
                          <a:solidFill>
                            <a:srgbClr val="00915A"/>
                          </a:solidFill>
                          <a:latin typeface="Arial" charset="0"/>
                        </a:defRPr>
                      </a:lvl8pPr>
                      <a:lvl9pPr marL="3692525" indent="-176213" defTabSz="912813" eaLnBrk="0" fontAlgn="base" hangingPunct="0">
                        <a:spcBef>
                          <a:spcPts val="200"/>
                        </a:spcBef>
                        <a:spcAft>
                          <a:spcPct val="0"/>
                        </a:spcAft>
                        <a:defRPr sz="1000">
                          <a:solidFill>
                            <a:srgbClr val="00915A"/>
                          </a:solidFill>
                          <a:latin typeface="Arial" charset="0"/>
                        </a:defRPr>
                      </a:lvl9pPr>
                    </a:lstStyle>
                    <a:p>
                      <a:pPr marL="171450" marR="0" lvl="0" indent="-171450" algn="l" defTabSz="912813" rtl="0" eaLnBrk="1" fontAlgn="base" latinLnBrk="0" hangingPunct="1">
                        <a:lnSpc>
                          <a:spcPct val="100000"/>
                        </a:lnSpc>
                        <a:spcBef>
                          <a:spcPct val="0"/>
                        </a:spcBef>
                        <a:spcAft>
                          <a:spcPct val="0"/>
                        </a:spcAft>
                        <a:buClrTx/>
                        <a:buSzTx/>
                        <a:buFont typeface="Arial" charset="0"/>
                        <a:buChar char="•"/>
                        <a:tabLst/>
                      </a:pPr>
                      <a:r>
                        <a:rPr kumimoji="0" lang="fr-FR" altLang="fr-FR" sz="900" b="1" i="0" u="none" strike="noStrike" cap="none" normalizeH="0" baseline="0" dirty="0">
                          <a:ln>
                            <a:noFill/>
                          </a:ln>
                          <a:solidFill>
                            <a:schemeClr val="tx1"/>
                          </a:solidFill>
                          <a:effectLst/>
                          <a:latin typeface="+mj-lt"/>
                          <a:ea typeface="Open Sans" charset="0"/>
                          <a:cs typeface="Open Sans" charset="0"/>
                        </a:rPr>
                        <a:t>Versement initial, versement libre et arbitrage </a:t>
                      </a:r>
                    </a:p>
                    <a:p>
                      <a:pPr marL="171450" marR="0" lvl="0" indent="-171450" algn="l" defTabSz="912813"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Les SCPI </a:t>
                      </a:r>
                      <a:r>
                        <a:rPr kumimoji="0" lang="fr-FR" altLang="fr-FR" sz="900" b="1" i="0" u="none" strike="noStrike" cap="none" normalizeH="0" baseline="0" dirty="0">
                          <a:ln>
                            <a:noFill/>
                          </a:ln>
                          <a:solidFill>
                            <a:schemeClr val="tx1"/>
                          </a:solidFill>
                          <a:effectLst/>
                          <a:latin typeface="+mj-lt"/>
                          <a:ea typeface="Open Sans" charset="0"/>
                          <a:cs typeface="Open Sans" charset="0"/>
                        </a:rPr>
                        <a:t>ne sont pas éligibles </a:t>
                      </a:r>
                      <a:r>
                        <a:rPr kumimoji="0" lang="fr-FR" altLang="fr-FR" sz="900" b="0" i="0" u="none" strike="noStrike" cap="none" normalizeH="0" baseline="0" dirty="0">
                          <a:ln>
                            <a:noFill/>
                          </a:ln>
                          <a:solidFill>
                            <a:schemeClr val="tx1"/>
                          </a:solidFill>
                          <a:effectLst/>
                          <a:latin typeface="+mj-lt"/>
                          <a:ea typeface="Open Sans" charset="0"/>
                          <a:cs typeface="Open Sans" charset="0"/>
                        </a:rPr>
                        <a:t>aux options d’arbitrages automatiques, plan de rachats partiel programmés, plan de versements programmés</a:t>
                      </a:r>
                    </a:p>
                  </a:txBody>
                  <a:tcPr marL="81655"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1"/>
                  </a:ext>
                </a:extLst>
              </a:tr>
              <a:tr h="516671">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Conditions de désinvestissement</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Le rachat ou l’arbitrage en sortie est possible à tout moment sans pénalités avec un risque de perte en capital pouvant être totale. </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Les demandes de rachats et d’arbitrages sont valorisées sur la base de la valeur liquidative de l’unité de compte représentative de la part de SCPI à la date d’enregistrement de la demande de l’adhérent / souscripteur dans le SI BPCE VIE. </a:t>
                      </a:r>
                    </a:p>
                  </a:txBody>
                  <a:tcPr marL="81655"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2"/>
                  </a:ext>
                </a:extLst>
              </a:tr>
              <a:tr h="629728">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Modalités de distribution des revenus</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171450" marR="0" lvl="0" indent="-171450" algn="just" defTabSz="912813"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Versés par l’assureur après la fin de chaque trimestre, à compter de la date d’acquisition sans application du délai de jouissance. Réinvestissement sur le Fonds en euros du contrat. La distribution potentielle des dividendes est subordonnée à la décision par les instances de la SCPI. L’attribution de revenus correspondante est effective si le client détient toujours des unités de compte de la SCPI au moment de la distribution des revenus par l’assureur sur son contrat.</a:t>
                      </a:r>
                    </a:p>
                  </a:txBody>
                  <a:tcPr marL="103701"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3"/>
                  </a:ext>
                </a:extLst>
              </a:tr>
              <a:tr h="302660">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Frais de gestion</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171450" marR="0" lvl="0" indent="-171450" algn="l" defTabSz="912813"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Prélevés mensuellement par réduction du nombre d’unités de compte</a:t>
                      </a:r>
                    </a:p>
                  </a:txBody>
                  <a:tcPr marL="103701" marR="103701" marT="51640" marB="51640"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4"/>
                  </a:ext>
                </a:extLst>
              </a:tr>
              <a:tr h="634767">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Valeurs </a:t>
                      </a:r>
                      <a:r>
                        <a:rPr kumimoji="0" lang="fr-FR" altLang="fr-FR" sz="900" b="1" i="0" u="none" strike="noStrike" cap="none" normalizeH="0" baseline="0" dirty="0">
                          <a:ln>
                            <a:noFill/>
                          </a:ln>
                          <a:solidFill>
                            <a:schemeClr val="bg1"/>
                          </a:solidFill>
                          <a:effectLst/>
                          <a:latin typeface="+mj-lt"/>
                          <a:ea typeface="Open Sans" charset="0"/>
                          <a:cs typeface="Open Sans" charset="0"/>
                        </a:rPr>
                        <a:t>au 01/10/2022</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2 valorisations : une valeur de souscription (203 €) et une valeur de rachat / retrait (184,73 €) - L’écart correspond à la commission de souscription. </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Valeur de souscription = Valeur de rachat (retrait) + frais de souscription.</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La valeur de rachat de l’épargne du client concernant ce support se valorise avec le prix de retrait.</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Ces valeurs sont susceptibles d'être modifiées par la décision de la Société de gestion.</a:t>
                      </a:r>
                    </a:p>
                  </a:txBody>
                  <a:tcPr marL="103701" marR="103701" marT="51640" marB="51640"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5"/>
                  </a:ext>
                </a:extLst>
              </a:tr>
              <a:tr h="998090">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Documents à remettre obligatoirement au client</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a:noFill/>
                    </a:lnB>
                    <a:lnTlToBr>
                      <a:noFill/>
                    </a:lnTlToBr>
                    <a:lnBlToTr>
                      <a:noFill/>
                    </a:lnBlToTr>
                    <a:solidFill>
                      <a:schemeClr val="accent4">
                        <a:alpha val="72156"/>
                      </a:schemeClr>
                    </a:solidFill>
                  </a:tcPr>
                </a:tc>
                <a:tc>
                  <a:txBody>
                    <a:bodyPr/>
                    <a:lstStyle>
                      <a:lvl1pPr defTabSz="912813">
                        <a:spcBef>
                          <a:spcPts val="200"/>
                        </a:spcBef>
                        <a:buClr>
                          <a:srgbClr val="4B4B4D"/>
                        </a:buClr>
                        <a:buSzPct val="100000"/>
                        <a:defRPr sz="2000">
                          <a:solidFill>
                            <a:schemeClr val="tx1"/>
                          </a:solidFill>
                          <a:latin typeface="Arial" charset="0"/>
                        </a:defRPr>
                      </a:lvl1pPr>
                      <a:lvl2pPr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0" marR="0" lvl="0" indent="0" algn="l" defTabSz="912813" rtl="0" eaLnBrk="1" fontAlgn="base" latinLnBrk="0" hangingPunct="1">
                        <a:lnSpc>
                          <a:spcPct val="100000"/>
                        </a:lnSpc>
                        <a:spcBef>
                          <a:spcPct val="0"/>
                        </a:spcBef>
                        <a:spcAft>
                          <a:spcPct val="0"/>
                        </a:spcAft>
                        <a:buClrTx/>
                        <a:buSzTx/>
                        <a:buFont typeface="Arial" charset="0"/>
                        <a:buNone/>
                        <a:tabLst/>
                      </a:pPr>
                      <a:r>
                        <a:rPr kumimoji="0" lang="fr-FR" altLang="fr-FR" sz="900" b="0" i="1" u="none" strike="noStrike" kern="1200" cap="none" normalizeH="0" baseline="0" dirty="0">
                          <a:ln>
                            <a:noFill/>
                          </a:ln>
                          <a:solidFill>
                            <a:schemeClr val="tx1"/>
                          </a:solidFill>
                          <a:effectLst/>
                          <a:latin typeface="+mj-lt"/>
                          <a:ea typeface="Open Sans" charset="0"/>
                          <a:cs typeface="Open Sans" charset="0"/>
                          <a:sym typeface="Wingdings" charset="2"/>
                        </a:rPr>
                        <a:t> Vérifier que le devoir de conseil a été complété et signé </a:t>
                      </a:r>
                      <a:endParaRPr kumimoji="0" lang="fr-FR" altLang="fr-FR" sz="900" b="0" i="1" u="none" strike="noStrike" kern="1200" cap="none" normalizeH="0" baseline="0" dirty="0">
                        <a:ln>
                          <a:noFill/>
                        </a:ln>
                        <a:solidFill>
                          <a:schemeClr val="tx1"/>
                        </a:solidFill>
                        <a:effectLst/>
                        <a:latin typeface="+mj-lt"/>
                        <a:ea typeface="Open Sans" charset="0"/>
                        <a:cs typeface="Open Sans" charset="0"/>
                      </a:endParaRPr>
                    </a:p>
                    <a:p>
                      <a:pPr marL="0" marR="0" lvl="1" indent="0" algn="l" defTabSz="912813" rtl="0" eaLnBrk="1" fontAlgn="base" latinLnBrk="0" hangingPunct="1">
                        <a:lnSpc>
                          <a:spcPct val="100000"/>
                        </a:lnSpc>
                        <a:spcBef>
                          <a:spcPct val="0"/>
                        </a:spcBef>
                        <a:spcAft>
                          <a:spcPct val="0"/>
                        </a:spcAft>
                        <a:buClrTx/>
                        <a:buSzTx/>
                        <a:buFont typeface="Arial" charset="0"/>
                        <a:buNone/>
                        <a:tabLst/>
                        <a:defRPr/>
                      </a:pPr>
                      <a:r>
                        <a:rPr kumimoji="0" lang="fr-FR" altLang="fr-FR" sz="900" b="1" i="0" u="none" strike="noStrike" kern="1200" cap="none" spc="0" normalizeH="0" baseline="0" noProof="0" dirty="0">
                          <a:ln>
                            <a:noFill/>
                          </a:ln>
                          <a:solidFill>
                            <a:schemeClr val="tx1"/>
                          </a:solidFill>
                          <a:effectLst/>
                          <a:uLnTx/>
                          <a:uFillTx/>
                          <a:latin typeface="+mj-lt"/>
                          <a:ea typeface="Open Sans" charset="0"/>
                          <a:cs typeface="Open Sans" charset="0"/>
                        </a:rPr>
                        <a:t>Devoir de conseil : </a:t>
                      </a: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rPr>
                        <a:t>vérifier que le profil du client est à jour, et réaliser le devoir de conseil en vérifiant l’adéquation du produit avec le profil investisseur du client, à défaut le mettre en garde.</a:t>
                      </a:r>
                    </a:p>
                    <a:p>
                      <a:pPr marL="0" marR="0" lvl="1" indent="0" algn="l" defTabSz="912813" rtl="0" eaLnBrk="1" fontAlgn="base" latinLnBrk="0" hangingPunct="1">
                        <a:lnSpc>
                          <a:spcPct val="100000"/>
                        </a:lnSpc>
                        <a:spcBef>
                          <a:spcPct val="0"/>
                        </a:spcBef>
                        <a:spcAft>
                          <a:spcPct val="0"/>
                        </a:spcAft>
                        <a:buClrTx/>
                        <a:buSzTx/>
                        <a:buFont typeface="Arial" charset="0"/>
                        <a:buNone/>
                        <a:tabLst/>
                        <a:defRPr/>
                      </a:pP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rPr>
                        <a:t>La Fiche d’information assurance vie du support (</a:t>
                      </a:r>
                      <a:r>
                        <a:rPr kumimoji="0" lang="fr-FR" altLang="fr-FR" sz="900" b="1" i="0" u="none" strike="noStrike" kern="1200" cap="none" spc="0" normalizeH="0" baseline="0" noProof="0" dirty="0">
                          <a:ln>
                            <a:noFill/>
                          </a:ln>
                          <a:solidFill>
                            <a:schemeClr val="tx1"/>
                          </a:solidFill>
                          <a:effectLst/>
                          <a:uLnTx/>
                          <a:uFillTx/>
                          <a:latin typeface="+mj-lt"/>
                          <a:ea typeface="Open Sans" charset="0"/>
                          <a:cs typeface="Open Sans" charset="0"/>
                        </a:rPr>
                        <a:t>FIS</a:t>
                      </a: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rPr>
                        <a:t>), le Document d’Informations Clés du support (</a:t>
                      </a:r>
                      <a:r>
                        <a:rPr kumimoji="0" lang="fr-FR" altLang="fr-FR" sz="900" b="1" i="0" u="none" strike="noStrike" kern="1200" cap="none" spc="0" normalizeH="0" baseline="0" noProof="0" dirty="0">
                          <a:ln>
                            <a:noFill/>
                          </a:ln>
                          <a:solidFill>
                            <a:schemeClr val="tx1"/>
                          </a:solidFill>
                          <a:effectLst/>
                          <a:uLnTx/>
                          <a:uFillTx/>
                          <a:latin typeface="+mj-lt"/>
                          <a:ea typeface="Open Sans" charset="0"/>
                          <a:cs typeface="Open Sans" charset="0"/>
                        </a:rPr>
                        <a:t>DIC</a:t>
                      </a: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rPr>
                        <a:t>)*, la note d’information** et les statuts** ainsi que la plaquette commerciale** sont remis au client avant souscription. </a:t>
                      </a:r>
                    </a:p>
                    <a:p>
                      <a:pPr marL="0" marR="0" lvl="1" indent="0" algn="l" defTabSz="912813" rtl="0" eaLnBrk="1" fontAlgn="base" latinLnBrk="0" hangingPunct="1">
                        <a:lnSpc>
                          <a:spcPct val="100000"/>
                        </a:lnSpc>
                        <a:spcBef>
                          <a:spcPct val="0"/>
                        </a:spcBef>
                        <a:spcAft>
                          <a:spcPct val="0"/>
                        </a:spcAft>
                        <a:buClrTx/>
                        <a:buSzTx/>
                        <a:buFont typeface="Arial" charset="0"/>
                        <a:buNone/>
                        <a:tabLst/>
                        <a:defRPr/>
                      </a:pP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rPr>
                        <a:t>* Document disponible sur le site </a:t>
                      </a: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hlinkClick r:id="rId3"/>
                        </a:rPr>
                        <a:t>https://priips.assurances.groupebpce.com/</a:t>
                      </a: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rPr>
                        <a:t> </a:t>
                      </a:r>
                    </a:p>
                    <a:p>
                      <a:pPr marL="0" marR="0" lvl="1" indent="0" algn="l" defTabSz="912813" rtl="0" eaLnBrk="1" fontAlgn="base" latinLnBrk="0" hangingPunct="1">
                        <a:lnSpc>
                          <a:spcPct val="100000"/>
                        </a:lnSpc>
                        <a:spcBef>
                          <a:spcPct val="0"/>
                        </a:spcBef>
                        <a:spcAft>
                          <a:spcPct val="0"/>
                        </a:spcAft>
                        <a:buClrTx/>
                        <a:buSzTx/>
                        <a:buFont typeface="Arial" charset="0"/>
                        <a:buNone/>
                        <a:tabLst/>
                        <a:defRPr/>
                      </a:pPr>
                      <a:r>
                        <a:rPr kumimoji="0" lang="fr-FR" altLang="fr-FR" sz="900" b="0" i="0" u="none" strike="noStrike" kern="1200" cap="none" spc="0" normalizeH="0" baseline="0" noProof="0" dirty="0">
                          <a:ln>
                            <a:noFill/>
                          </a:ln>
                          <a:solidFill>
                            <a:prstClr val="black"/>
                          </a:solidFill>
                          <a:effectLst/>
                          <a:uLnTx/>
                          <a:uFillTx/>
                          <a:latin typeface="+mj-lt"/>
                          <a:ea typeface="Open Sans" charset="0"/>
                          <a:cs typeface="Open Sans" charset="0"/>
                        </a:rPr>
                        <a:t>** Documents à télécharger directement sur le site </a:t>
                      </a:r>
                      <a:r>
                        <a:rPr kumimoji="0" lang="fr-FR" altLang="fr-FR" sz="900" b="0" i="0" u="none" strike="noStrike" kern="1200" cap="none" spc="0" normalizeH="0" baseline="0" noProof="0" dirty="0" err="1">
                          <a:ln>
                            <a:noFill/>
                          </a:ln>
                          <a:solidFill>
                            <a:prstClr val="black"/>
                          </a:solidFill>
                          <a:effectLst/>
                          <a:uLnTx/>
                          <a:uFillTx/>
                          <a:latin typeface="+mj-lt"/>
                          <a:ea typeface="Open Sans" charset="0"/>
                          <a:cs typeface="Open Sans" charset="0"/>
                        </a:rPr>
                        <a:t>site</a:t>
                      </a:r>
                      <a:r>
                        <a:rPr kumimoji="0" lang="fr-FR" altLang="fr-FR" sz="900" b="0" i="0" u="none" strike="noStrike" kern="1200" cap="none" spc="0" normalizeH="0" baseline="0" noProof="0" dirty="0">
                          <a:ln>
                            <a:noFill/>
                          </a:ln>
                          <a:solidFill>
                            <a:prstClr val="black"/>
                          </a:solidFill>
                          <a:effectLst/>
                          <a:uLnTx/>
                          <a:uFillTx/>
                          <a:latin typeface="+mj-lt"/>
                          <a:ea typeface="Open Sans" charset="0"/>
                          <a:cs typeface="Open Sans" charset="0"/>
                        </a:rPr>
                        <a:t> </a:t>
                      </a:r>
                      <a:r>
                        <a:rPr kumimoji="0" lang="fr-FR" altLang="fr-FR" sz="900" b="0" i="0" u="none" strike="noStrike" kern="1200" cap="none" normalizeH="0" baseline="0" dirty="0">
                          <a:ln>
                            <a:noFill/>
                          </a:ln>
                          <a:solidFill>
                            <a:schemeClr val="tx1"/>
                          </a:solidFill>
                          <a:effectLst/>
                          <a:latin typeface="Arial" charset="0"/>
                          <a:ea typeface="Open Sans" charset="0"/>
                          <a:cs typeface="Open Sans" charset="0"/>
                          <a:hlinkClick r:id="rId4"/>
                        </a:rPr>
                        <a:t>https://www.primonialreim.com/scpi-primovie</a:t>
                      </a:r>
                      <a:r>
                        <a:rPr kumimoji="0" lang="fr-FR" altLang="fr-FR" sz="900" b="0" i="0" u="none" strike="noStrike" kern="1200" cap="none" normalizeH="0" baseline="0" dirty="0">
                          <a:ln>
                            <a:noFill/>
                          </a:ln>
                          <a:solidFill>
                            <a:schemeClr val="tx1"/>
                          </a:solidFill>
                          <a:effectLst/>
                          <a:latin typeface="Arial" charset="0"/>
                          <a:ea typeface="Open Sans" charset="0"/>
                          <a:cs typeface="Open Sans" charset="0"/>
                        </a:rPr>
                        <a:t> </a:t>
                      </a:r>
                      <a:endParaRPr kumimoji="0" lang="fr-FR" altLang="fr-FR" sz="900" b="0" i="0" u="none" strike="noStrike" cap="none" normalizeH="0" baseline="0" dirty="0">
                        <a:ln>
                          <a:noFill/>
                        </a:ln>
                        <a:solidFill>
                          <a:schemeClr val="tx1"/>
                        </a:solidFill>
                        <a:effectLst/>
                        <a:latin typeface="+mj-lt"/>
                        <a:ea typeface="Open Sans" charset="0"/>
                        <a:cs typeface="Open Sans" charset="0"/>
                      </a:endParaRPr>
                    </a:p>
                  </a:txBody>
                  <a:tcPr marL="103701"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a:noFill/>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725480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Conditions financières proposées via les contrats BPCE Vie</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9" name="ZoneTexte 8">
            <a:extLst>
              <a:ext uri="{FF2B5EF4-FFF2-40B4-BE49-F238E27FC236}">
                <a16:creationId xmlns:a16="http://schemas.microsoft.com/office/drawing/2014/main" id="{7A796CA2-ED59-4C22-A1AB-A62CD31B738D}"/>
              </a:ext>
            </a:extLst>
          </p:cNvPr>
          <p:cNvSpPr txBox="1"/>
          <p:nvPr/>
        </p:nvSpPr>
        <p:spPr>
          <a:xfrm>
            <a:off x="1396754" y="1211074"/>
            <a:ext cx="6350491" cy="338554"/>
          </a:xfrm>
          <a:prstGeom prst="rect">
            <a:avLst/>
          </a:prstGeom>
          <a:ln>
            <a:solidFill>
              <a:srgbClr val="0070C0"/>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l" defTabSz="1036930" eaLnBrk="1" fontAlgn="auto" hangingPunct="1">
              <a:spcBef>
                <a:spcPts val="0"/>
              </a:spcBef>
              <a:spcAft>
                <a:spcPts val="0"/>
              </a:spcAft>
            </a:pPr>
            <a:r>
              <a:rPr lang="fr-FR" sz="1600" b="0" dirty="0">
                <a:solidFill>
                  <a:prstClr val="black"/>
                </a:solidFill>
                <a:latin typeface="+mj-lt"/>
              </a:rPr>
              <a:t>Un prix de souscription égal au prix d’acquisition en direct</a:t>
            </a:r>
          </a:p>
        </p:txBody>
      </p:sp>
      <p:sp>
        <p:nvSpPr>
          <p:cNvPr id="10" name="ZoneTexte 9">
            <a:extLst>
              <a:ext uri="{FF2B5EF4-FFF2-40B4-BE49-F238E27FC236}">
                <a16:creationId xmlns:a16="http://schemas.microsoft.com/office/drawing/2014/main" id="{A61237E7-A73B-48EF-998D-93A8FCC19DAE}"/>
              </a:ext>
            </a:extLst>
          </p:cNvPr>
          <p:cNvSpPr txBox="1"/>
          <p:nvPr/>
        </p:nvSpPr>
        <p:spPr>
          <a:xfrm>
            <a:off x="1396754" y="1691826"/>
            <a:ext cx="6350491" cy="338554"/>
          </a:xfrm>
          <a:prstGeom prst="rect">
            <a:avLst/>
          </a:prstGeom>
          <a:solidFill>
            <a:schemeClr val="tx2">
              <a:lumMod val="20000"/>
              <a:lumOff val="80000"/>
            </a:schemeClr>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l" defTabSz="1036930" eaLnBrk="1" fontAlgn="auto" hangingPunct="1">
              <a:spcBef>
                <a:spcPts val="0"/>
              </a:spcBef>
              <a:spcAft>
                <a:spcPts val="0"/>
              </a:spcAft>
            </a:pPr>
            <a:r>
              <a:rPr lang="fr-FR" sz="1600" b="0" dirty="0">
                <a:solidFill>
                  <a:prstClr val="black"/>
                </a:solidFill>
                <a:latin typeface="+mj-lt"/>
              </a:rPr>
              <a:t>Un délai de jouissance offert par l’assureur</a:t>
            </a:r>
          </a:p>
        </p:txBody>
      </p:sp>
      <p:sp>
        <p:nvSpPr>
          <p:cNvPr id="11" name="ZoneTexte 10">
            <a:extLst>
              <a:ext uri="{FF2B5EF4-FFF2-40B4-BE49-F238E27FC236}">
                <a16:creationId xmlns:a16="http://schemas.microsoft.com/office/drawing/2014/main" id="{DB116943-7D08-4476-88C6-D04D8AA28A8E}"/>
              </a:ext>
            </a:extLst>
          </p:cNvPr>
          <p:cNvSpPr txBox="1"/>
          <p:nvPr/>
        </p:nvSpPr>
        <p:spPr>
          <a:xfrm>
            <a:off x="1396754" y="2155317"/>
            <a:ext cx="6350491" cy="338554"/>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l" defTabSz="1036930" eaLnBrk="1" fontAlgn="auto" hangingPunct="1">
              <a:spcBef>
                <a:spcPts val="0"/>
              </a:spcBef>
              <a:spcAft>
                <a:spcPts val="0"/>
              </a:spcAft>
            </a:pPr>
            <a:r>
              <a:rPr lang="fr-FR" sz="1600" b="0" dirty="0">
                <a:solidFill>
                  <a:prstClr val="black"/>
                </a:solidFill>
                <a:latin typeface="+mj-lt"/>
              </a:rPr>
              <a:t>La distribution par BPCE VIE de 100% du revenu locatif </a:t>
            </a:r>
          </a:p>
        </p:txBody>
      </p:sp>
      <p:sp>
        <p:nvSpPr>
          <p:cNvPr id="12" name="ZoneTexte 11">
            <a:extLst>
              <a:ext uri="{FF2B5EF4-FFF2-40B4-BE49-F238E27FC236}">
                <a16:creationId xmlns:a16="http://schemas.microsoft.com/office/drawing/2014/main" id="{2D7892A0-AC8B-4BE8-96F9-852949EDC0E4}"/>
              </a:ext>
            </a:extLst>
          </p:cNvPr>
          <p:cNvSpPr txBox="1"/>
          <p:nvPr/>
        </p:nvSpPr>
        <p:spPr>
          <a:xfrm>
            <a:off x="1396754" y="2610191"/>
            <a:ext cx="6350491" cy="338554"/>
          </a:xfrm>
          <a:prstGeom prst="rect">
            <a:avLst/>
          </a:prstGeom>
          <a:solidFill>
            <a:schemeClr val="tx2">
              <a:lumMod val="20000"/>
              <a:lumOff val="80000"/>
            </a:schemeClr>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l" defTabSz="1036930" eaLnBrk="1" fontAlgn="auto" hangingPunct="1">
              <a:spcBef>
                <a:spcPts val="0"/>
              </a:spcBef>
              <a:spcAft>
                <a:spcPts val="0"/>
              </a:spcAft>
            </a:pPr>
            <a:r>
              <a:rPr lang="fr-FR" sz="1600" b="0" dirty="0">
                <a:solidFill>
                  <a:prstClr val="black"/>
                </a:solidFill>
                <a:latin typeface="+mj-lt"/>
              </a:rPr>
              <a:t>La capitalisation des revenus distribués sur le </a:t>
            </a:r>
            <a:r>
              <a:rPr lang="fr-FR" sz="1600" b="0" dirty="0">
                <a:solidFill>
                  <a:schemeClr val="tx1"/>
                </a:solidFill>
                <a:latin typeface="+mj-lt"/>
              </a:rPr>
              <a:t>Fonds en euros</a:t>
            </a:r>
          </a:p>
        </p:txBody>
      </p:sp>
      <p:sp>
        <p:nvSpPr>
          <p:cNvPr id="13" name="ZoneTexte 12">
            <a:extLst>
              <a:ext uri="{FF2B5EF4-FFF2-40B4-BE49-F238E27FC236}">
                <a16:creationId xmlns:a16="http://schemas.microsoft.com/office/drawing/2014/main" id="{EAA33D8B-9AF2-4B90-B120-F439B665747D}"/>
              </a:ext>
            </a:extLst>
          </p:cNvPr>
          <p:cNvSpPr txBox="1"/>
          <p:nvPr/>
        </p:nvSpPr>
        <p:spPr>
          <a:xfrm>
            <a:off x="1396754" y="3082318"/>
            <a:ext cx="6350491" cy="338554"/>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l" defTabSz="1036930" eaLnBrk="1" fontAlgn="auto" hangingPunct="1">
              <a:spcBef>
                <a:spcPts val="0"/>
              </a:spcBef>
              <a:spcAft>
                <a:spcPts val="0"/>
              </a:spcAft>
            </a:pPr>
            <a:r>
              <a:rPr lang="fr-FR" sz="1600" b="0" dirty="0">
                <a:solidFill>
                  <a:prstClr val="black"/>
                </a:solidFill>
                <a:latin typeface="+mj-lt"/>
              </a:rPr>
              <a:t>Pas de pénalité de rachat</a:t>
            </a:r>
          </a:p>
        </p:txBody>
      </p:sp>
      <p:sp>
        <p:nvSpPr>
          <p:cNvPr id="14" name="ZoneTexte 13">
            <a:extLst>
              <a:ext uri="{FF2B5EF4-FFF2-40B4-BE49-F238E27FC236}">
                <a16:creationId xmlns:a16="http://schemas.microsoft.com/office/drawing/2014/main" id="{E055C450-7E49-4B01-B6DA-4D51887D446B}"/>
              </a:ext>
            </a:extLst>
          </p:cNvPr>
          <p:cNvSpPr txBox="1"/>
          <p:nvPr/>
        </p:nvSpPr>
        <p:spPr>
          <a:xfrm>
            <a:off x="1396754" y="3542777"/>
            <a:ext cx="6350491" cy="584775"/>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l" defTabSz="1036930" eaLnBrk="1" fontAlgn="auto" hangingPunct="1">
              <a:spcBef>
                <a:spcPts val="0"/>
              </a:spcBef>
              <a:spcAft>
                <a:spcPts val="0"/>
              </a:spcAft>
            </a:pPr>
            <a:r>
              <a:rPr lang="fr-FR" sz="1600" b="0" dirty="0">
                <a:solidFill>
                  <a:prstClr val="black"/>
                </a:solidFill>
                <a:latin typeface="+mj-lt"/>
              </a:rPr>
              <a:t>La valorisation du support en fonction de l’évolution de la valeur de retrait</a:t>
            </a:r>
          </a:p>
        </p:txBody>
      </p:sp>
    </p:spTree>
    <p:extLst>
      <p:ext uri="{BB962C8B-B14F-4D97-AF65-F5344CB8AC3E}">
        <p14:creationId xmlns:p14="http://schemas.microsoft.com/office/powerpoint/2010/main" val="28350842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Zoom sur les frais d’entrée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Souscription via les contrats BPCE VIE</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graphicFrame>
        <p:nvGraphicFramePr>
          <p:cNvPr id="9" name="Tableau 8">
            <a:extLst>
              <a:ext uri="{FF2B5EF4-FFF2-40B4-BE49-F238E27FC236}">
                <a16:creationId xmlns:a16="http://schemas.microsoft.com/office/drawing/2014/main" id="{9FBA82BC-1286-4985-92A1-C398B1BD605E}"/>
              </a:ext>
            </a:extLst>
          </p:cNvPr>
          <p:cNvGraphicFramePr>
            <a:graphicFrameLocks noGrp="1"/>
          </p:cNvGraphicFramePr>
          <p:nvPr>
            <p:extLst>
              <p:ext uri="{D42A27DB-BD31-4B8C-83A1-F6EECF244321}">
                <p14:modId xmlns:p14="http://schemas.microsoft.com/office/powerpoint/2010/main" val="1205526397"/>
              </p:ext>
            </p:extLst>
          </p:nvPr>
        </p:nvGraphicFramePr>
        <p:xfrm>
          <a:off x="870715" y="1008474"/>
          <a:ext cx="7776863" cy="3334142"/>
        </p:xfrm>
        <a:graphic>
          <a:graphicData uri="http://schemas.openxmlformats.org/drawingml/2006/table">
            <a:tbl>
              <a:tblPr firstRow="1" firstCol="1" bandRow="1">
                <a:tableStyleId>{00A15C55-8517-42AA-B614-E9B94910E393}</a:tableStyleId>
              </a:tblPr>
              <a:tblGrid>
                <a:gridCol w="1888482">
                  <a:extLst>
                    <a:ext uri="{9D8B030D-6E8A-4147-A177-3AD203B41FA5}">
                      <a16:colId xmlns:a16="http://schemas.microsoft.com/office/drawing/2014/main" val="20000"/>
                    </a:ext>
                  </a:extLst>
                </a:gridCol>
                <a:gridCol w="1894640">
                  <a:extLst>
                    <a:ext uri="{9D8B030D-6E8A-4147-A177-3AD203B41FA5}">
                      <a16:colId xmlns:a16="http://schemas.microsoft.com/office/drawing/2014/main" val="20001"/>
                    </a:ext>
                  </a:extLst>
                </a:gridCol>
                <a:gridCol w="1993201">
                  <a:extLst>
                    <a:ext uri="{9D8B030D-6E8A-4147-A177-3AD203B41FA5}">
                      <a16:colId xmlns:a16="http://schemas.microsoft.com/office/drawing/2014/main" val="20002"/>
                    </a:ext>
                  </a:extLst>
                </a:gridCol>
                <a:gridCol w="2000540">
                  <a:extLst>
                    <a:ext uri="{9D8B030D-6E8A-4147-A177-3AD203B41FA5}">
                      <a16:colId xmlns:a16="http://schemas.microsoft.com/office/drawing/2014/main" val="20003"/>
                    </a:ext>
                  </a:extLst>
                </a:gridCol>
              </a:tblGrid>
              <a:tr h="397627">
                <a:tc gridSpan="2">
                  <a:txBody>
                    <a:bodyPr/>
                    <a:lstStyle/>
                    <a:p>
                      <a:pPr marL="72000" algn="ctr">
                        <a:spcAft>
                          <a:spcPts val="0"/>
                        </a:spcAft>
                      </a:pPr>
                      <a:r>
                        <a:rPr lang="fr-FR" sz="1200" kern="1200" dirty="0"/>
                        <a:t>SCPI</a:t>
                      </a:r>
                      <a:endParaRPr lang="fr-FR" sz="1200" b="0" kern="1200" dirty="0">
                        <a:solidFill>
                          <a:prstClr val="black"/>
                        </a:solidFill>
                        <a:latin typeface="Calibri"/>
                        <a:ea typeface="+mn-ea"/>
                        <a:cs typeface="+mn-cs"/>
                      </a:endParaRPr>
                    </a:p>
                  </a:txBody>
                  <a:tcPr marL="74295" marR="74295" marT="0" marB="0" anchor="ctr"/>
                </a:tc>
                <a:tc hMerge="1">
                  <a:txBody>
                    <a:bodyPr/>
                    <a:lstStyle/>
                    <a:p>
                      <a:endParaRPr lang="fr-FR"/>
                    </a:p>
                  </a:txBody>
                  <a:tcPr/>
                </a:tc>
                <a:tc>
                  <a:txBody>
                    <a:bodyPr/>
                    <a:lstStyle/>
                    <a:p>
                      <a:pPr marL="36000" algn="ctr">
                        <a:spcAft>
                          <a:spcPts val="0"/>
                        </a:spcAft>
                      </a:pPr>
                      <a:r>
                        <a:rPr lang="fr-FR" sz="1200" kern="1200" dirty="0"/>
                        <a:t>Tarification</a:t>
                      </a:r>
                      <a:endParaRPr lang="fr-FR" sz="1200" b="0" kern="1200" dirty="0">
                        <a:solidFill>
                          <a:prstClr val="black"/>
                        </a:solidFill>
                        <a:latin typeface="Calibri"/>
                        <a:ea typeface="+mn-ea"/>
                        <a:cs typeface="+mn-cs"/>
                      </a:endParaRPr>
                    </a:p>
                  </a:txBody>
                  <a:tcPr marL="74295" marR="74295" marT="0" marB="0" anchor="ctr"/>
                </a:tc>
                <a:tc>
                  <a:txBody>
                    <a:bodyPr/>
                    <a:lstStyle/>
                    <a:p>
                      <a:pPr marL="36000" algn="ctr">
                        <a:spcAft>
                          <a:spcPts val="0"/>
                        </a:spcAft>
                      </a:pPr>
                      <a:r>
                        <a:rPr lang="fr-FR" sz="1200" kern="1200" dirty="0">
                          <a:solidFill>
                            <a:schemeClr val="bg1"/>
                          </a:solidFill>
                        </a:rPr>
                        <a:t>Commissionnement réseau CE</a:t>
                      </a:r>
                      <a:endParaRPr lang="fr-FR" sz="1200" b="0" kern="1200" dirty="0">
                        <a:solidFill>
                          <a:schemeClr val="bg1"/>
                        </a:solidFill>
                        <a:latin typeface="Calibri"/>
                        <a:ea typeface="+mn-ea"/>
                        <a:cs typeface="+mn-cs"/>
                      </a:endParaRPr>
                    </a:p>
                  </a:txBody>
                  <a:tcPr marL="74295" marR="74295" marT="0" marB="0" anchor="ctr"/>
                </a:tc>
                <a:extLst>
                  <a:ext uri="{0D108BD9-81ED-4DB2-BD59-A6C34878D82A}">
                    <a16:rowId xmlns:a16="http://schemas.microsoft.com/office/drawing/2014/main" val="10000"/>
                  </a:ext>
                </a:extLst>
              </a:tr>
              <a:tr h="525955">
                <a:tc>
                  <a:txBody>
                    <a:bodyPr/>
                    <a:lstStyle/>
                    <a:p>
                      <a:pPr marL="72000" algn="l">
                        <a:spcAft>
                          <a:spcPts val="0"/>
                        </a:spcAft>
                      </a:pPr>
                      <a:r>
                        <a:rPr lang="fr-FR" sz="1200" kern="1200" dirty="0"/>
                        <a:t>Frais du support immobilier*</a:t>
                      </a:r>
                      <a:endParaRPr lang="fr-FR" sz="1200" b="0" kern="1200" dirty="0">
                        <a:solidFill>
                          <a:prstClr val="black"/>
                        </a:solidFill>
                        <a:latin typeface="Calibri"/>
                        <a:ea typeface="+mn-ea"/>
                        <a:cs typeface="+mn-cs"/>
                      </a:endParaRPr>
                    </a:p>
                  </a:txBody>
                  <a:tcPr marL="74295" marR="74295" marT="0" marB="0" anchor="ctr"/>
                </a:tc>
                <a:tc>
                  <a:txBody>
                    <a:bodyPr/>
                    <a:lstStyle/>
                    <a:p>
                      <a:pPr marL="72000" algn="ctr">
                        <a:spcAft>
                          <a:spcPts val="0"/>
                        </a:spcAft>
                      </a:pPr>
                      <a:r>
                        <a:rPr lang="fr-FR" sz="1200" b="1" kern="1200" dirty="0"/>
                        <a:t>Commission de souscription</a:t>
                      </a:r>
                      <a:endParaRPr lang="fr-FR" sz="1200" b="1" kern="1200" dirty="0">
                        <a:solidFill>
                          <a:prstClr val="black"/>
                        </a:solidFill>
                        <a:latin typeface="Calibri"/>
                        <a:ea typeface="+mn-ea"/>
                        <a:cs typeface="+mn-cs"/>
                      </a:endParaRPr>
                    </a:p>
                  </a:txBody>
                  <a:tcPr marL="74295" marR="74295" marT="72000" marB="0" anchor="ctr"/>
                </a:tc>
                <a:tc>
                  <a:txBody>
                    <a:bodyPr/>
                    <a:lstStyle/>
                    <a:p>
                      <a:pPr marL="72000" algn="ctr">
                        <a:spcAft>
                          <a:spcPts val="0"/>
                        </a:spcAft>
                      </a:pPr>
                      <a:r>
                        <a:rPr lang="fr-FR" sz="1200" kern="1200" dirty="0"/>
                        <a:t>9%</a:t>
                      </a:r>
                      <a:endParaRPr lang="fr-FR" sz="1200" b="0" kern="1200" dirty="0">
                        <a:solidFill>
                          <a:prstClr val="black"/>
                        </a:solidFill>
                        <a:latin typeface="+mn-lt"/>
                        <a:ea typeface="+mn-ea"/>
                        <a:cs typeface="+mn-cs"/>
                      </a:endParaRPr>
                    </a:p>
                  </a:txBody>
                  <a:tcPr marL="74295" marR="74295" marT="72000" marB="0" anchor="ctr"/>
                </a:tc>
                <a:tc>
                  <a:txBody>
                    <a:bodyPr/>
                    <a:lstStyle/>
                    <a:p>
                      <a:pPr marL="36000" algn="ctr">
                        <a:spcAft>
                          <a:spcPts val="0"/>
                        </a:spcAft>
                      </a:pPr>
                      <a:r>
                        <a:rPr lang="fr-FR" sz="1200" kern="1200" dirty="0"/>
                        <a:t>3,5% </a:t>
                      </a:r>
                      <a:endParaRPr lang="fr-FR" sz="1200" b="0" kern="1200" dirty="0">
                        <a:solidFill>
                          <a:prstClr val="black"/>
                        </a:solidFill>
                        <a:latin typeface="+mn-lt"/>
                        <a:ea typeface="+mn-ea"/>
                        <a:cs typeface="+mn-cs"/>
                      </a:endParaRPr>
                    </a:p>
                  </a:txBody>
                  <a:tcPr marL="74295" marR="74295" marT="72000" marB="0" anchor="ctr"/>
                </a:tc>
                <a:extLst>
                  <a:ext uri="{0D108BD9-81ED-4DB2-BD59-A6C34878D82A}">
                    <a16:rowId xmlns:a16="http://schemas.microsoft.com/office/drawing/2014/main" val="10001"/>
                  </a:ext>
                </a:extLst>
              </a:tr>
              <a:tr h="480310">
                <a:tc rowSpan="3">
                  <a:txBody>
                    <a:bodyPr/>
                    <a:lstStyle/>
                    <a:p>
                      <a:pPr marL="72000" algn="l">
                        <a:spcAft>
                          <a:spcPts val="0"/>
                        </a:spcAft>
                      </a:pPr>
                      <a:r>
                        <a:rPr lang="fr-FR" sz="1200" kern="1200" dirty="0"/>
                        <a:t>Frais contrats d’assurance vie ou capitalisation</a:t>
                      </a:r>
                      <a:endParaRPr lang="fr-FR" sz="1200" b="0" kern="1200" dirty="0">
                        <a:solidFill>
                          <a:prstClr val="black"/>
                        </a:solidFill>
                        <a:latin typeface="+mn-lt"/>
                        <a:ea typeface="+mn-ea"/>
                        <a:cs typeface="+mn-cs"/>
                      </a:endParaRPr>
                    </a:p>
                  </a:txBody>
                  <a:tcPr marL="74295" marR="74295" marT="0" marB="0" anchor="ctr"/>
                </a:tc>
                <a:tc>
                  <a:txBody>
                    <a:bodyPr/>
                    <a:lstStyle/>
                    <a:p>
                      <a:pPr marL="72000" algn="ctr">
                        <a:spcAft>
                          <a:spcPts val="0"/>
                        </a:spcAft>
                      </a:pPr>
                      <a:r>
                        <a:rPr lang="fr-FR" sz="1200" b="1" kern="1200" dirty="0"/>
                        <a:t>Frais sur versement</a:t>
                      </a:r>
                      <a:endParaRPr lang="fr-FR" sz="1200" b="1" kern="1200" dirty="0">
                        <a:solidFill>
                          <a:prstClr val="black"/>
                        </a:solidFill>
                        <a:latin typeface="Calibri"/>
                        <a:ea typeface="+mn-ea"/>
                        <a:cs typeface="+mn-cs"/>
                      </a:endParaRPr>
                    </a:p>
                  </a:txBody>
                  <a:tcPr marL="74295" marR="74295" marT="72000" marB="0" anchor="ctr"/>
                </a:tc>
                <a:tc>
                  <a:txBody>
                    <a:bodyPr/>
                    <a:lstStyle/>
                    <a:p>
                      <a:pPr marL="72000" algn="ctr">
                        <a:spcAft>
                          <a:spcPts val="0"/>
                        </a:spcAft>
                      </a:pPr>
                      <a:r>
                        <a:rPr lang="fr-FR" sz="1200" b="1" kern="1200" dirty="0"/>
                        <a:t>Frais du contrat</a:t>
                      </a:r>
                    </a:p>
                    <a:p>
                      <a:pPr marL="72000" algn="ctr">
                        <a:spcAft>
                          <a:spcPts val="0"/>
                        </a:spcAft>
                      </a:pPr>
                      <a:r>
                        <a:rPr lang="fr-FR" sz="900" kern="1200" dirty="0"/>
                        <a:t>conformément aux conditions valant note/notice d’information ou à la notice du contrat de l’adhérent / souscripteur</a:t>
                      </a:r>
                    </a:p>
                  </a:txBody>
                  <a:tcPr marL="74295" marR="74295" marT="72000" marB="0" anchor="ctr"/>
                </a:tc>
                <a:tc>
                  <a:txBody>
                    <a:bodyPr/>
                    <a:lstStyle/>
                    <a:p>
                      <a:pPr marL="36000" algn="ctr">
                        <a:spcAft>
                          <a:spcPts val="0"/>
                        </a:spcAft>
                      </a:pPr>
                      <a:r>
                        <a:rPr lang="fr-FR" sz="1200" kern="1200" dirty="0"/>
                        <a:t>60%</a:t>
                      </a:r>
                      <a:endParaRPr lang="fr-FR" sz="1200" b="0" kern="1200" dirty="0">
                        <a:solidFill>
                          <a:prstClr val="black"/>
                        </a:solidFill>
                        <a:latin typeface="Calibri"/>
                        <a:ea typeface="+mn-ea"/>
                        <a:cs typeface="+mn-cs"/>
                      </a:endParaRPr>
                    </a:p>
                  </a:txBody>
                  <a:tcPr marL="74295" marR="74295" marT="72000" marB="0" anchor="ctr"/>
                </a:tc>
                <a:extLst>
                  <a:ext uri="{0D108BD9-81ED-4DB2-BD59-A6C34878D82A}">
                    <a16:rowId xmlns:a16="http://schemas.microsoft.com/office/drawing/2014/main" val="10002"/>
                  </a:ext>
                </a:extLst>
              </a:tr>
              <a:tr h="475801">
                <a:tc vMerge="1">
                  <a:txBody>
                    <a:bodyPr/>
                    <a:lstStyle/>
                    <a:p>
                      <a:endParaRPr lang="fr-FR"/>
                    </a:p>
                  </a:txBody>
                  <a:tcPr/>
                </a:tc>
                <a:tc>
                  <a:txBody>
                    <a:bodyPr/>
                    <a:lstStyle/>
                    <a:p>
                      <a:pPr marL="72000" algn="ctr">
                        <a:spcAft>
                          <a:spcPts val="0"/>
                        </a:spcAft>
                      </a:pPr>
                      <a:r>
                        <a:rPr lang="fr-FR" sz="1200" b="1" kern="1200" dirty="0"/>
                        <a:t>Frais de gestion </a:t>
                      </a:r>
                      <a:r>
                        <a:rPr lang="fr-FR" sz="1200" b="1" kern="1200" dirty="0" err="1"/>
                        <a:t>UC</a:t>
                      </a:r>
                      <a:endParaRPr lang="fr-FR" sz="1200" b="1" kern="1200" dirty="0">
                        <a:solidFill>
                          <a:prstClr val="black"/>
                        </a:solidFill>
                        <a:latin typeface="Calibri"/>
                        <a:ea typeface="+mn-ea"/>
                        <a:cs typeface="+mn-cs"/>
                      </a:endParaRPr>
                    </a:p>
                  </a:txBody>
                  <a:tcPr marL="74295" marR="74295" marT="72000" marB="0" anchor="ctr"/>
                </a:tc>
                <a:tc>
                  <a:txBody>
                    <a:bodyPr/>
                    <a:lstStyle/>
                    <a:p>
                      <a:pPr marL="72000" algn="ctr" defTabSz="1036930" rtl="0" eaLnBrk="1" latinLnBrk="0" hangingPunct="1">
                        <a:spcAft>
                          <a:spcPts val="0"/>
                        </a:spcAft>
                      </a:pPr>
                      <a:r>
                        <a:rPr lang="fr-FR" sz="1200" b="1" kern="1200" dirty="0"/>
                        <a:t>Frais UC du contrat</a:t>
                      </a:r>
                    </a:p>
                    <a:p>
                      <a:pPr marL="72000" algn="ctr">
                        <a:spcAft>
                          <a:spcPts val="0"/>
                        </a:spcAft>
                      </a:pPr>
                      <a:r>
                        <a:rPr lang="fr-FR" sz="900" kern="1200" dirty="0"/>
                        <a:t>conformément aux conditions valant note/notice d’information ou à la notice du contrat de l’adhérent / souscripteur</a:t>
                      </a:r>
                    </a:p>
                  </a:txBody>
                  <a:tcPr marL="74295" marR="74295" marT="72000" marB="0" anchor="ctr"/>
                </a:tc>
                <a:tc>
                  <a:txBody>
                    <a:bodyPr/>
                    <a:lstStyle/>
                    <a:p>
                      <a:pPr marL="36000" algn="ctr">
                        <a:spcAft>
                          <a:spcPts val="0"/>
                        </a:spcAft>
                      </a:pPr>
                      <a:r>
                        <a:rPr lang="fr-FR" sz="1200" kern="1200" dirty="0"/>
                        <a:t>60%</a:t>
                      </a:r>
                      <a:endParaRPr lang="fr-FR" sz="1200" b="0" kern="1200" dirty="0">
                        <a:solidFill>
                          <a:prstClr val="black"/>
                        </a:solidFill>
                        <a:latin typeface="Calibri"/>
                        <a:ea typeface="+mn-ea"/>
                        <a:cs typeface="+mn-cs"/>
                      </a:endParaRPr>
                    </a:p>
                  </a:txBody>
                  <a:tcPr marL="74295" marR="74295" marT="72000" marB="0" anchor="ctr"/>
                </a:tc>
                <a:extLst>
                  <a:ext uri="{0D108BD9-81ED-4DB2-BD59-A6C34878D82A}">
                    <a16:rowId xmlns:a16="http://schemas.microsoft.com/office/drawing/2014/main" val="10003"/>
                  </a:ext>
                </a:extLst>
              </a:tr>
              <a:tr h="485132">
                <a:tc vMerge="1">
                  <a:txBody>
                    <a:bodyPr/>
                    <a:lstStyle/>
                    <a:p>
                      <a:pPr marL="72000" algn="l">
                        <a:spcAft>
                          <a:spcPts val="0"/>
                        </a:spcAft>
                      </a:pPr>
                      <a:endParaRPr lang="fr-FR" sz="1588" b="0" kern="1200" dirty="0">
                        <a:solidFill>
                          <a:prstClr val="black"/>
                        </a:solidFill>
                        <a:latin typeface="Calibri"/>
                        <a:ea typeface="+mn-ea"/>
                        <a:cs typeface="+mn-cs"/>
                      </a:endParaRPr>
                    </a:p>
                  </a:txBody>
                  <a:tcPr marL="74295" marR="74295" marT="0" marB="0" anchor="ctr">
                    <a:solidFill>
                      <a:schemeClr val="accent3"/>
                    </a:solidFill>
                  </a:tcPr>
                </a:tc>
                <a:tc>
                  <a:txBody>
                    <a:bodyPr/>
                    <a:lstStyle/>
                    <a:p>
                      <a:pPr marL="72000" algn="ctr">
                        <a:spcAft>
                          <a:spcPts val="0"/>
                        </a:spcAft>
                      </a:pPr>
                      <a:r>
                        <a:rPr lang="fr-FR" sz="1200" b="1" kern="1200" dirty="0"/>
                        <a:t>Frais sur arbitrage</a:t>
                      </a:r>
                      <a:endParaRPr lang="fr-FR" sz="1200" b="1" kern="1200" dirty="0">
                        <a:solidFill>
                          <a:prstClr val="black"/>
                        </a:solidFill>
                        <a:latin typeface="Calibri"/>
                        <a:ea typeface="+mn-ea"/>
                        <a:cs typeface="+mn-cs"/>
                      </a:endParaRPr>
                    </a:p>
                  </a:txBody>
                  <a:tcPr marL="74295" marR="74295" marT="72000" marB="0" anchor="ctr"/>
                </a:tc>
                <a:tc>
                  <a:txBody>
                    <a:bodyPr/>
                    <a:lstStyle/>
                    <a:p>
                      <a:pPr marL="72000" algn="ctr" defTabSz="1036930" rtl="0" eaLnBrk="1" latinLnBrk="0" hangingPunct="1">
                        <a:spcAft>
                          <a:spcPts val="0"/>
                        </a:spcAft>
                      </a:pPr>
                      <a:r>
                        <a:rPr lang="fr-FR" sz="1200" b="1" kern="1200" dirty="0"/>
                        <a:t>Frais du contrat</a:t>
                      </a:r>
                    </a:p>
                    <a:p>
                      <a:pPr marL="72000" algn="ctr">
                        <a:spcAft>
                          <a:spcPts val="0"/>
                        </a:spcAft>
                      </a:pPr>
                      <a:r>
                        <a:rPr lang="fr-FR" sz="900" kern="1200" dirty="0"/>
                        <a:t>conformément aux conditions valant note/notice d’information ou à la notice du contrat de l’adhérent / souscripteur</a:t>
                      </a:r>
                    </a:p>
                  </a:txBody>
                  <a:tcPr marL="74295" marR="74295" marT="72000" marB="0" anchor="ctr"/>
                </a:tc>
                <a:tc>
                  <a:txBody>
                    <a:bodyPr/>
                    <a:lstStyle/>
                    <a:p>
                      <a:pPr marL="36000" algn="ctr">
                        <a:spcAft>
                          <a:spcPts val="0"/>
                        </a:spcAft>
                      </a:pPr>
                      <a:r>
                        <a:rPr lang="fr-FR" sz="1200" kern="1200" dirty="0"/>
                        <a:t>50%</a:t>
                      </a:r>
                      <a:endParaRPr lang="fr-FR" sz="1200" b="0" kern="1200" dirty="0">
                        <a:solidFill>
                          <a:prstClr val="black"/>
                        </a:solidFill>
                        <a:latin typeface="Calibri"/>
                        <a:ea typeface="+mn-ea"/>
                        <a:cs typeface="+mn-cs"/>
                      </a:endParaRPr>
                    </a:p>
                  </a:txBody>
                  <a:tcPr marL="74295" marR="74295" marT="72000" marB="0" anchor="ctr"/>
                </a:tc>
                <a:extLst>
                  <a:ext uri="{0D108BD9-81ED-4DB2-BD59-A6C34878D82A}">
                    <a16:rowId xmlns:a16="http://schemas.microsoft.com/office/drawing/2014/main" val="1624053180"/>
                  </a:ext>
                </a:extLst>
              </a:tr>
            </a:tbl>
          </a:graphicData>
        </a:graphic>
      </p:graphicFrame>
      <p:sp>
        <p:nvSpPr>
          <p:cNvPr id="6" name="Rectangle à coins arrondis 7">
            <a:extLst>
              <a:ext uri="{FF2B5EF4-FFF2-40B4-BE49-F238E27FC236}">
                <a16:creationId xmlns:a16="http://schemas.microsoft.com/office/drawing/2014/main" id="{B0D81C7A-9106-4851-8FDC-54165E441D74}"/>
              </a:ext>
            </a:extLst>
          </p:cNvPr>
          <p:cNvSpPr/>
          <p:nvPr/>
        </p:nvSpPr>
        <p:spPr>
          <a:xfrm>
            <a:off x="136179" y="4335632"/>
            <a:ext cx="9007822" cy="505098"/>
          </a:xfrm>
          <a:prstGeom prst="roundRect">
            <a:avLst/>
          </a:prstGeom>
          <a:noFill/>
          <a:ln>
            <a:noFill/>
          </a:ln>
        </p:spPr>
        <p:style>
          <a:lnRef idx="2">
            <a:schemeClr val="accent1"/>
          </a:lnRef>
          <a:fillRef idx="1">
            <a:schemeClr val="lt1"/>
          </a:fillRef>
          <a:effectRef idx="0">
            <a:schemeClr val="accent1"/>
          </a:effectRef>
          <a:fontRef idx="minor">
            <a:schemeClr val="dk1"/>
          </a:fontRef>
        </p:style>
        <p:txBody>
          <a:bodyPr rtlCol="0" anchor="t"/>
          <a:lstStyle/>
          <a:p>
            <a:pPr algn="l"/>
            <a:r>
              <a:rPr lang="fr-FR" sz="900" b="0" dirty="0"/>
              <a:t>* N’étant pas indiqués les autres frais de gestion du support comme : Autres charges liées au patrimoine (travaux, entretien, impôts locaux …) et Charges d'exploitation de la société (Gestion, commercialisateurs, expertises, avocats…), l’impact de ces frais est neutre pour les adhérents / souscripteurs car déjà déduits de la performance du support communiqué par la société de gestion.</a:t>
            </a:r>
            <a:endParaRPr lang="fr-FR" sz="1100" dirty="0"/>
          </a:p>
          <a:p>
            <a:pPr algn="l"/>
            <a:endParaRPr lang="fr-FR" sz="1100" dirty="0"/>
          </a:p>
          <a:p>
            <a:pPr algn="l"/>
            <a:endParaRPr lang="fr-FR" sz="1100" u="sng" dirty="0"/>
          </a:p>
        </p:txBody>
      </p:sp>
    </p:spTree>
    <p:extLst>
      <p:ext uri="{BB962C8B-B14F-4D97-AF65-F5344CB8AC3E}">
        <p14:creationId xmlns:p14="http://schemas.microsoft.com/office/powerpoint/2010/main" val="15239998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Zoom sur les frais d’entrée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Investissement via un contrat ASV BPCE Vie vs en immobilier direct</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6" name="Espace réservé du texte 5">
            <a:extLst>
              <a:ext uri="{FF2B5EF4-FFF2-40B4-BE49-F238E27FC236}">
                <a16:creationId xmlns:a16="http://schemas.microsoft.com/office/drawing/2014/main" id="{CAF7F0B2-CA89-4275-AB5B-24CD32209C58}"/>
              </a:ext>
            </a:extLst>
          </p:cNvPr>
          <p:cNvSpPr txBox="1">
            <a:spLocks/>
          </p:cNvSpPr>
          <p:nvPr/>
        </p:nvSpPr>
        <p:spPr>
          <a:xfrm>
            <a:off x="312890" y="1212923"/>
            <a:ext cx="3627682" cy="3627806"/>
          </a:xfrm>
          <a:prstGeom prst="rect">
            <a:avLst/>
          </a:prstGeom>
          <a:ln>
            <a:noFill/>
          </a:ln>
        </p:spPr>
        <p:txBody>
          <a:bodyPr/>
          <a:lstStyle>
            <a:lvl1pPr marL="388849" indent="-388849" algn="l" defTabSz="1036930" rtl="0" eaLnBrk="1" latinLnBrk="0" hangingPunct="1">
              <a:spcBef>
                <a:spcPct val="20000"/>
              </a:spcBef>
              <a:buFont typeface="Arial" panose="020B0604020202020204" pitchFamily="34" charset="0"/>
              <a:buChar char="•"/>
              <a:defRPr sz="3629" kern="1200">
                <a:solidFill>
                  <a:schemeClr val="tx1"/>
                </a:solidFill>
                <a:latin typeface="+mn-lt"/>
                <a:ea typeface="+mn-ea"/>
                <a:cs typeface="+mn-cs"/>
              </a:defRPr>
            </a:lvl1pPr>
            <a:lvl2pPr marL="842505" indent="-324041" algn="l" defTabSz="1036930" rtl="0" eaLnBrk="1" latinLnBrk="0" hangingPunct="1">
              <a:spcBef>
                <a:spcPct val="20000"/>
              </a:spcBef>
              <a:buFont typeface="Arial" panose="020B0604020202020204" pitchFamily="34" charset="0"/>
              <a:buChar char="–"/>
              <a:defRPr sz="3175" kern="1200">
                <a:solidFill>
                  <a:schemeClr val="tx1"/>
                </a:solidFill>
                <a:latin typeface="+mn-lt"/>
                <a:ea typeface="+mn-ea"/>
                <a:cs typeface="+mn-cs"/>
              </a:defRPr>
            </a:lvl2pPr>
            <a:lvl3pPr marL="1296162" indent="-259232" algn="l" defTabSz="1036930" rtl="0" eaLnBrk="1" latinLnBrk="0" hangingPunct="1">
              <a:spcBef>
                <a:spcPct val="20000"/>
              </a:spcBef>
              <a:buFont typeface="Arial" panose="020B0604020202020204" pitchFamily="34" charset="0"/>
              <a:buChar char="•"/>
              <a:defRPr sz="2722" kern="1200">
                <a:solidFill>
                  <a:schemeClr val="tx1"/>
                </a:solidFill>
                <a:latin typeface="+mn-lt"/>
                <a:ea typeface="+mn-ea"/>
                <a:cs typeface="+mn-cs"/>
              </a:defRPr>
            </a:lvl3pPr>
            <a:lvl4pPr marL="1814627"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4pPr>
            <a:lvl5pPr marL="2333092"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5pPr>
            <a:lvl6pPr marL="285155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6pPr>
            <a:lvl7pPr marL="337002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7pPr>
            <a:lvl8pPr marL="388848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8pPr>
            <a:lvl9pPr marL="440695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9pPr>
          </a:lstStyle>
          <a:p>
            <a:pPr marL="302152" indent="-302152" algn="just" fontAlgn="auto">
              <a:spcAft>
                <a:spcPts val="0"/>
              </a:spcAft>
              <a:buClr>
                <a:srgbClr val="009900"/>
              </a:buClr>
              <a:buFont typeface="Arial" panose="020B0604020202020204" pitchFamily="34" charset="0"/>
              <a:buChar char="+"/>
            </a:pPr>
            <a:r>
              <a:rPr lang="fr-FR" sz="1100" b="1" dirty="0">
                <a:latin typeface="+mj-lt"/>
                <a:ea typeface="Roboto" panose="02000000000000000000" pitchFamily="2" charset="0"/>
                <a:cs typeface="Roboto" panose="02000000000000000000" pitchFamily="2" charset="0"/>
              </a:rPr>
              <a:t>Frais d’entrée </a:t>
            </a:r>
            <a:r>
              <a:rPr lang="fr-FR" sz="1100" b="0" dirty="0">
                <a:latin typeface="+mj-lt"/>
                <a:ea typeface="Roboto" panose="02000000000000000000" pitchFamily="2" charset="0"/>
                <a:cs typeface="Roboto" panose="02000000000000000000" pitchFamily="2" charset="0"/>
              </a:rPr>
              <a:t>: 9% </a:t>
            </a:r>
          </a:p>
          <a:p>
            <a:pPr marL="302152" indent="-302152" algn="just" fontAlgn="auto">
              <a:spcAft>
                <a:spcPts val="0"/>
              </a:spcAft>
              <a:buClr>
                <a:srgbClr val="009900"/>
              </a:buClr>
              <a:buFont typeface="Arial" panose="020B0604020202020204" pitchFamily="34" charset="0"/>
              <a:buChar char="+"/>
            </a:pPr>
            <a:r>
              <a:rPr lang="fr-FR" sz="1100" b="1" dirty="0">
                <a:latin typeface="+mj-lt"/>
                <a:ea typeface="Roboto" panose="02000000000000000000" pitchFamily="2" charset="0"/>
                <a:cs typeface="Roboto" panose="02000000000000000000" pitchFamily="2" charset="0"/>
              </a:rPr>
              <a:t>Gestion : </a:t>
            </a:r>
            <a:r>
              <a:rPr lang="fr-FR" sz="1100" b="0" dirty="0">
                <a:latin typeface="+mj-lt"/>
                <a:ea typeface="Roboto" panose="02000000000000000000" pitchFamily="2" charset="0"/>
                <a:cs typeface="Roboto" panose="02000000000000000000" pitchFamily="2" charset="0"/>
              </a:rPr>
              <a:t>Prise en charge par un professionnel expertisé et agréé par l’AMF : sélection, acquisition et cession des immeubles; la collecte des loyers; entretien du patrimoine et travaux; versements des revenus aux associés et information des associés.</a:t>
            </a:r>
          </a:p>
          <a:p>
            <a:pPr marL="302152" indent="-302152" algn="just" fontAlgn="auto">
              <a:spcAft>
                <a:spcPts val="0"/>
              </a:spcAft>
              <a:buClr>
                <a:srgbClr val="009900"/>
              </a:buClr>
              <a:buFont typeface="Arial" panose="020B0604020202020204" pitchFamily="34" charset="0"/>
              <a:buChar char="+"/>
            </a:pPr>
            <a:r>
              <a:rPr lang="fr-FR" sz="1100" b="1" dirty="0">
                <a:latin typeface="+mj-lt"/>
                <a:ea typeface="Roboto" panose="02000000000000000000" pitchFamily="2" charset="0"/>
                <a:cs typeface="Roboto" panose="02000000000000000000" pitchFamily="2" charset="0"/>
              </a:rPr>
              <a:t>Réduction du risque </a:t>
            </a:r>
            <a:r>
              <a:rPr lang="fr-FR" sz="1100" b="0" dirty="0">
                <a:latin typeface="+mj-lt"/>
                <a:ea typeface="Roboto" panose="02000000000000000000" pitchFamily="2" charset="0"/>
                <a:cs typeface="Roboto" panose="02000000000000000000" pitchFamily="2" charset="0"/>
              </a:rPr>
              <a:t>: Le risque est </a:t>
            </a:r>
            <a:r>
              <a:rPr lang="fr-FR" sz="1100" b="0">
                <a:latin typeface="+mj-lt"/>
                <a:ea typeface="Roboto" panose="02000000000000000000" pitchFamily="2" charset="0"/>
                <a:cs typeface="Roboto" panose="02000000000000000000" pitchFamily="2" charset="0"/>
              </a:rPr>
              <a:t>mutualisé (</a:t>
            </a:r>
            <a:r>
              <a:rPr lang="fr-FR" sz="1100" b="0" dirty="0">
                <a:latin typeface="+mj-lt"/>
                <a:ea typeface="Roboto" panose="02000000000000000000" pitchFamily="2" charset="0"/>
                <a:cs typeface="Roboto" panose="02000000000000000000" pitchFamily="2" charset="0"/>
              </a:rPr>
              <a:t>diversité des locataires) tant sur le plan géographique (diversité des localisations) qu’économique (diversité des secteurs d’activité).</a:t>
            </a:r>
          </a:p>
          <a:p>
            <a:pPr marL="302152" indent="-302152" algn="just" fontAlgn="auto">
              <a:spcAft>
                <a:spcPts val="0"/>
              </a:spcAft>
              <a:buClr>
                <a:srgbClr val="009900"/>
              </a:buClr>
              <a:buFont typeface="Arial" panose="020B0604020202020204" pitchFamily="34" charset="0"/>
              <a:buChar char="+"/>
            </a:pPr>
            <a:r>
              <a:rPr lang="fr-FR" sz="1100" b="1" dirty="0">
                <a:latin typeface="+mj-lt"/>
                <a:ea typeface="Roboto" panose="02000000000000000000" pitchFamily="2" charset="0"/>
                <a:cs typeface="Roboto" panose="02000000000000000000" pitchFamily="2" charset="0"/>
              </a:rPr>
              <a:t>Accessibilité facilitée </a:t>
            </a:r>
            <a:r>
              <a:rPr lang="fr-FR" sz="1100" b="0" dirty="0">
                <a:latin typeface="+mj-lt"/>
                <a:ea typeface="Roboto" panose="02000000000000000000" pitchFamily="2" charset="0"/>
                <a:cs typeface="Roboto" panose="02000000000000000000" pitchFamily="2" charset="0"/>
              </a:rPr>
              <a:t>: L’investissement minimum pour investir dans une SCPI est très inférieur à celui d’un bien immobilier.</a:t>
            </a:r>
            <a:br>
              <a:rPr lang="fr-FR" sz="1100" b="0" dirty="0">
                <a:latin typeface="+mj-lt"/>
                <a:ea typeface="Roboto" panose="02000000000000000000" pitchFamily="2" charset="0"/>
                <a:cs typeface="Roboto" panose="02000000000000000000" pitchFamily="2" charset="0"/>
              </a:rPr>
            </a:br>
            <a:br>
              <a:rPr lang="fr-FR" sz="1100" b="0" dirty="0">
                <a:latin typeface="+mj-lt"/>
                <a:ea typeface="Roboto" panose="02000000000000000000" pitchFamily="2" charset="0"/>
                <a:cs typeface="Roboto" panose="02000000000000000000" pitchFamily="2" charset="0"/>
              </a:rPr>
            </a:br>
            <a:r>
              <a:rPr lang="fr-FR" sz="1100" b="0" dirty="0">
                <a:latin typeface="+mj-lt"/>
                <a:ea typeface="Roboto" panose="02000000000000000000" pitchFamily="2" charset="0"/>
                <a:cs typeface="Roboto" panose="02000000000000000000" pitchFamily="2" charset="0"/>
              </a:rPr>
              <a:t>Offre la possibilité d’investir dans des biens normalement difficilement accessibles/gérables comme des immeubles de bureaux ou commerciaux.</a:t>
            </a:r>
          </a:p>
          <a:p>
            <a:pPr marL="302152" indent="-302152" algn="just" fontAlgn="auto">
              <a:spcAft>
                <a:spcPts val="0"/>
              </a:spcAft>
              <a:buClr>
                <a:srgbClr val="009900"/>
              </a:buClr>
              <a:buFont typeface="Arial" panose="020B0604020202020204" pitchFamily="34" charset="0"/>
              <a:buChar char="+"/>
            </a:pPr>
            <a:endParaRPr lang="fr-FR" sz="1100" b="0" dirty="0">
              <a:latin typeface="+mj-lt"/>
              <a:ea typeface="Roboto" panose="02000000000000000000" pitchFamily="2" charset="0"/>
              <a:cs typeface="Roboto" panose="02000000000000000000" pitchFamily="2" charset="0"/>
            </a:endParaRPr>
          </a:p>
          <a:p>
            <a:pPr marL="302152" indent="-302152" algn="just" fontAlgn="auto">
              <a:spcAft>
                <a:spcPts val="0"/>
              </a:spcAft>
              <a:buClr>
                <a:srgbClr val="009900"/>
              </a:buClr>
              <a:buFont typeface="Arial" panose="020B0604020202020204" pitchFamily="34" charset="0"/>
              <a:buChar char="+"/>
            </a:pPr>
            <a:endParaRPr lang="fr-FR" sz="1480" b="0" dirty="0">
              <a:latin typeface="+mj-lt"/>
              <a:ea typeface="Roboto" panose="02000000000000000000" pitchFamily="2" charset="0"/>
              <a:cs typeface="Roboto" panose="02000000000000000000" pitchFamily="2" charset="0"/>
            </a:endParaRPr>
          </a:p>
        </p:txBody>
      </p:sp>
      <p:sp>
        <p:nvSpPr>
          <p:cNvPr id="8" name="ZoneTexte 7">
            <a:extLst>
              <a:ext uri="{FF2B5EF4-FFF2-40B4-BE49-F238E27FC236}">
                <a16:creationId xmlns:a16="http://schemas.microsoft.com/office/drawing/2014/main" id="{6CCA941B-07A5-4D95-96C9-3DE64A5C6581}"/>
              </a:ext>
            </a:extLst>
          </p:cNvPr>
          <p:cNvSpPr txBox="1"/>
          <p:nvPr/>
        </p:nvSpPr>
        <p:spPr>
          <a:xfrm>
            <a:off x="814347" y="819579"/>
            <a:ext cx="2436537" cy="323165"/>
          </a:xfrm>
          <a:prstGeom prst="rect">
            <a:avLst/>
          </a:prstGeom>
          <a:noFill/>
        </p:spPr>
        <p:txBody>
          <a:bodyPr wrap="square" rtlCol="0">
            <a:spAutoFit/>
          </a:bodyPr>
          <a:lstStyle/>
          <a:p>
            <a:pPr algn="ctr" defTabSz="966887" eaLnBrk="1" fontAlgn="auto" hangingPunct="1">
              <a:spcBef>
                <a:spcPts val="0"/>
              </a:spcBef>
              <a:spcAft>
                <a:spcPts val="0"/>
              </a:spcAft>
            </a:pPr>
            <a:r>
              <a:rPr lang="fr-FR" sz="1500" b="0" u="sng" dirty="0">
                <a:solidFill>
                  <a:srgbClr val="581D74"/>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SCPI</a:t>
            </a:r>
          </a:p>
        </p:txBody>
      </p:sp>
      <p:sp>
        <p:nvSpPr>
          <p:cNvPr id="10" name="ZoneTexte 9">
            <a:extLst>
              <a:ext uri="{FF2B5EF4-FFF2-40B4-BE49-F238E27FC236}">
                <a16:creationId xmlns:a16="http://schemas.microsoft.com/office/drawing/2014/main" id="{D017382B-CBAA-4555-9937-31D047F071BF}"/>
              </a:ext>
            </a:extLst>
          </p:cNvPr>
          <p:cNvSpPr txBox="1"/>
          <p:nvPr/>
        </p:nvSpPr>
        <p:spPr>
          <a:xfrm>
            <a:off x="5468945" y="818456"/>
            <a:ext cx="3099643" cy="323165"/>
          </a:xfrm>
          <a:prstGeom prst="rect">
            <a:avLst/>
          </a:prstGeom>
          <a:noFill/>
          <a:effectLst/>
        </p:spPr>
        <p:txBody>
          <a:bodyPr wrap="square" rtlCol="0">
            <a:spAutoFit/>
          </a:bodyPr>
          <a:lstStyle>
            <a:defPPr>
              <a:defRPr lang="en-US"/>
            </a:defPPr>
            <a:lvl1pPr algn="ctr">
              <a:defRPr sz="2400" u="sng">
                <a:solidFill>
                  <a:schemeClr val="tx2"/>
                </a:solidFill>
                <a:effectLst>
                  <a:outerShdw blurRad="38100" dist="38100" dir="2700000" algn="tl">
                    <a:srgbClr val="000000">
                      <a:alpha val="43137"/>
                    </a:srgbClr>
                  </a:outerShdw>
                </a:effectLst>
              </a:defRPr>
            </a:lvl1pPr>
          </a:lstStyle>
          <a:p>
            <a:pPr defTabSz="966887" eaLnBrk="1" fontAlgn="auto" hangingPunct="1">
              <a:spcBef>
                <a:spcPts val="0"/>
              </a:spcBef>
              <a:spcAft>
                <a:spcPts val="0"/>
              </a:spcAft>
            </a:pPr>
            <a:r>
              <a:rPr lang="fr-FR" sz="1500" b="0" dirty="0">
                <a:solidFill>
                  <a:srgbClr val="581D74"/>
                </a:solidFill>
                <a:latin typeface="Arial" panose="020B0604020202020204" pitchFamily="34" charset="0"/>
                <a:ea typeface="Roboto" panose="02000000000000000000" pitchFamily="2" charset="0"/>
                <a:cs typeface="Roboto" panose="02000000000000000000" pitchFamily="2" charset="0"/>
              </a:rPr>
              <a:t>Immobilier direct</a:t>
            </a:r>
          </a:p>
        </p:txBody>
      </p:sp>
      <p:sp>
        <p:nvSpPr>
          <p:cNvPr id="11" name="ZoneTexte 10">
            <a:extLst>
              <a:ext uri="{FF2B5EF4-FFF2-40B4-BE49-F238E27FC236}">
                <a16:creationId xmlns:a16="http://schemas.microsoft.com/office/drawing/2014/main" id="{048CCDFF-A43C-4AD0-AB78-5B006F22033B}"/>
              </a:ext>
            </a:extLst>
          </p:cNvPr>
          <p:cNvSpPr txBox="1"/>
          <p:nvPr/>
        </p:nvSpPr>
        <p:spPr>
          <a:xfrm>
            <a:off x="4791552" y="1223792"/>
            <a:ext cx="4200046" cy="538609"/>
          </a:xfrm>
          <a:prstGeom prst="rect">
            <a:avLst/>
          </a:prstGeom>
          <a:noFill/>
        </p:spPr>
        <p:txBody>
          <a:bodyPr wrap="square" rtlCol="0">
            <a:spAutoFit/>
          </a:bodyPr>
          <a:lstStyle/>
          <a:p>
            <a:pPr defTabSz="966887" eaLnBrk="1" fontAlgn="auto" hangingPunct="1">
              <a:spcBef>
                <a:spcPts val="0"/>
              </a:spcBef>
              <a:spcAft>
                <a:spcPts val="0"/>
              </a:spcAft>
            </a:pPr>
            <a:r>
              <a:rPr lang="fr-FR" sz="1100" b="1" dirty="0">
                <a:solidFill>
                  <a:prstClr val="black"/>
                </a:solidFill>
                <a:latin typeface="+mj-lt"/>
                <a:ea typeface="Roboto" panose="02000000000000000000" pitchFamily="2" charset="0"/>
                <a:cs typeface="Roboto" panose="02000000000000000000" pitchFamily="2" charset="0"/>
              </a:rPr>
              <a:t>Frais d’achat </a:t>
            </a:r>
            <a:r>
              <a:rPr lang="fr-FR" sz="1100" b="0" dirty="0">
                <a:solidFill>
                  <a:prstClr val="black"/>
                </a:solidFill>
                <a:latin typeface="+mj-lt"/>
                <a:ea typeface="Roboto" panose="02000000000000000000" pitchFamily="2" charset="0"/>
                <a:cs typeface="Roboto" panose="02000000000000000000" pitchFamily="2" charset="0"/>
              </a:rPr>
              <a:t>: 14%</a:t>
            </a:r>
          </a:p>
          <a:p>
            <a:pPr defTabSz="966887" eaLnBrk="1" fontAlgn="auto" hangingPunct="1">
              <a:spcBef>
                <a:spcPts val="0"/>
              </a:spcBef>
              <a:spcAft>
                <a:spcPts val="0"/>
              </a:spcAft>
            </a:pPr>
            <a:r>
              <a:rPr lang="fr-FR" sz="900" i="1" dirty="0">
                <a:latin typeface="+mj-lt"/>
                <a:ea typeface="Roboto" panose="02000000000000000000" pitchFamily="2" charset="0"/>
                <a:cs typeface="Roboto" panose="02000000000000000000" pitchFamily="2" charset="0"/>
              </a:rPr>
              <a:t>Simulation (à titre d’exemple) auprès </a:t>
            </a:r>
            <a:r>
              <a:rPr lang="fr-FR" sz="900" i="1" dirty="0">
                <a:solidFill>
                  <a:prstClr val="black"/>
                </a:solidFill>
                <a:latin typeface="+mj-lt"/>
                <a:ea typeface="Roboto" panose="02000000000000000000" pitchFamily="2" charset="0"/>
                <a:cs typeface="Roboto" panose="02000000000000000000" pitchFamily="2" charset="0"/>
              </a:rPr>
              <a:t>de la chambre des notaires de Paris en décembre 2021</a:t>
            </a:r>
          </a:p>
        </p:txBody>
      </p:sp>
      <p:cxnSp>
        <p:nvCxnSpPr>
          <p:cNvPr id="12" name="Connecteur droit 11">
            <a:extLst>
              <a:ext uri="{FF2B5EF4-FFF2-40B4-BE49-F238E27FC236}">
                <a16:creationId xmlns:a16="http://schemas.microsoft.com/office/drawing/2014/main" id="{8FB7A142-C602-4210-BD52-1D3848B1AE6A}"/>
              </a:ext>
            </a:extLst>
          </p:cNvPr>
          <p:cNvCxnSpPr>
            <a:cxnSpLocks/>
          </p:cNvCxnSpPr>
          <p:nvPr/>
        </p:nvCxnSpPr>
        <p:spPr>
          <a:xfrm flipH="1">
            <a:off x="4025472" y="1223792"/>
            <a:ext cx="13799" cy="3384474"/>
          </a:xfrm>
          <a:prstGeom prst="line">
            <a:avLst/>
          </a:prstGeom>
        </p:spPr>
        <p:style>
          <a:lnRef idx="1">
            <a:schemeClr val="dk1"/>
          </a:lnRef>
          <a:fillRef idx="0">
            <a:schemeClr val="dk1"/>
          </a:fillRef>
          <a:effectRef idx="0">
            <a:schemeClr val="dk1"/>
          </a:effectRef>
          <a:fontRef idx="minor">
            <a:schemeClr val="tx1"/>
          </a:fontRef>
        </p:style>
      </p:cxnSp>
      <p:grpSp>
        <p:nvGrpSpPr>
          <p:cNvPr id="14" name="Groupe 13">
            <a:extLst>
              <a:ext uri="{FF2B5EF4-FFF2-40B4-BE49-F238E27FC236}">
                <a16:creationId xmlns:a16="http://schemas.microsoft.com/office/drawing/2014/main" id="{C938BD2B-CEC2-4157-BB10-3ECBA6E1D98C}"/>
              </a:ext>
            </a:extLst>
          </p:cNvPr>
          <p:cNvGrpSpPr/>
          <p:nvPr/>
        </p:nvGrpSpPr>
        <p:grpSpPr>
          <a:xfrm>
            <a:off x="3963061" y="1812478"/>
            <a:ext cx="4604669" cy="2956950"/>
            <a:chOff x="624988" y="1654486"/>
            <a:chExt cx="6502306" cy="3828659"/>
          </a:xfrm>
        </p:grpSpPr>
        <p:pic>
          <p:nvPicPr>
            <p:cNvPr id="15" name="Graphique 14" descr="Domicile">
              <a:extLst>
                <a:ext uri="{FF2B5EF4-FFF2-40B4-BE49-F238E27FC236}">
                  <a16:creationId xmlns:a16="http://schemas.microsoft.com/office/drawing/2014/main" id="{6C05EA5C-B02D-4F90-8437-4C3F120B605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4988" y="1971509"/>
              <a:ext cx="3180148" cy="3180148"/>
            </a:xfrm>
            <a:prstGeom prst="rect">
              <a:avLst/>
            </a:prstGeom>
          </p:spPr>
        </p:pic>
        <p:sp>
          <p:nvSpPr>
            <p:cNvPr id="16" name="ZoneTexte 15">
              <a:extLst>
                <a:ext uri="{FF2B5EF4-FFF2-40B4-BE49-F238E27FC236}">
                  <a16:creationId xmlns:a16="http://schemas.microsoft.com/office/drawing/2014/main" id="{4B810476-0484-4784-9A76-B87D94AA3F4D}"/>
                </a:ext>
              </a:extLst>
            </p:cNvPr>
            <p:cNvSpPr txBox="1"/>
            <p:nvPr/>
          </p:nvSpPr>
          <p:spPr>
            <a:xfrm>
              <a:off x="1619672" y="3484413"/>
              <a:ext cx="1428992" cy="261610"/>
            </a:xfrm>
            <a:prstGeom prst="rect">
              <a:avLst/>
            </a:prstGeom>
            <a:noFill/>
          </p:spPr>
          <p:txBody>
            <a:bodyPr wrap="square" rtlCol="0">
              <a:spAutoFit/>
            </a:bodyPr>
            <a:lstStyle/>
            <a:p>
              <a:r>
                <a:rPr lang="fr-FR" sz="1050" dirty="0">
                  <a:solidFill>
                    <a:schemeClr val="bg1"/>
                  </a:solidFill>
                </a:rPr>
                <a:t>176 000 €</a:t>
              </a:r>
            </a:p>
          </p:txBody>
        </p:sp>
        <p:sp>
          <p:nvSpPr>
            <p:cNvPr id="17" name="ZoneTexte 16">
              <a:extLst>
                <a:ext uri="{FF2B5EF4-FFF2-40B4-BE49-F238E27FC236}">
                  <a16:creationId xmlns:a16="http://schemas.microsoft.com/office/drawing/2014/main" id="{2F0DBD12-E1A4-4325-BDA9-0BFD46C3C756}"/>
                </a:ext>
              </a:extLst>
            </p:cNvPr>
            <p:cNvSpPr txBox="1"/>
            <p:nvPr/>
          </p:nvSpPr>
          <p:spPr>
            <a:xfrm>
              <a:off x="2998245" y="2060848"/>
              <a:ext cx="2376264" cy="248850"/>
            </a:xfrm>
            <a:prstGeom prst="rect">
              <a:avLst/>
            </a:prstGeom>
            <a:noFill/>
          </p:spPr>
          <p:txBody>
            <a:bodyPr wrap="square" rtlCol="0">
              <a:spAutoFit/>
            </a:bodyPr>
            <a:lstStyle/>
            <a:p>
              <a:pPr algn="ctr"/>
              <a:r>
                <a:rPr lang="fr-FR" sz="1000" dirty="0">
                  <a:solidFill>
                    <a:srgbClr val="7030A0"/>
                  </a:solidFill>
                  <a:latin typeface="+mj-lt"/>
                  <a:ea typeface="Roboto" panose="02000000000000000000" pitchFamily="2" charset="0"/>
                  <a:cs typeface="Roboto" panose="02000000000000000000" pitchFamily="2" charset="0"/>
                </a:rPr>
                <a:t>Coût de l’acte </a:t>
              </a:r>
            </a:p>
          </p:txBody>
        </p:sp>
        <p:sp>
          <p:nvSpPr>
            <p:cNvPr id="18" name="Flèche : angle droit 17">
              <a:extLst>
                <a:ext uri="{FF2B5EF4-FFF2-40B4-BE49-F238E27FC236}">
                  <a16:creationId xmlns:a16="http://schemas.microsoft.com/office/drawing/2014/main" id="{DEB98B29-2204-475B-A4B1-12ED6F20EB17}"/>
                </a:ext>
              </a:extLst>
            </p:cNvPr>
            <p:cNvSpPr/>
            <p:nvPr/>
          </p:nvSpPr>
          <p:spPr>
            <a:xfrm>
              <a:off x="2483768" y="1888461"/>
              <a:ext cx="2602544" cy="576207"/>
            </a:xfrm>
            <a:prstGeom prst="bentUpArrow">
              <a:avLst>
                <a:gd name="adj1" fmla="val 8938"/>
                <a:gd name="adj2" fmla="val 0"/>
                <a:gd name="adj3" fmla="val 1696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19" name="Ellipse 18">
              <a:extLst>
                <a:ext uri="{FF2B5EF4-FFF2-40B4-BE49-F238E27FC236}">
                  <a16:creationId xmlns:a16="http://schemas.microsoft.com/office/drawing/2014/main" id="{ECD23E2C-7089-423C-95FF-A2E0A9227B6D}"/>
                </a:ext>
              </a:extLst>
            </p:cNvPr>
            <p:cNvSpPr/>
            <p:nvPr/>
          </p:nvSpPr>
          <p:spPr>
            <a:xfrm>
              <a:off x="4419656" y="1654486"/>
              <a:ext cx="1381943" cy="296228"/>
            </a:xfrm>
            <a:prstGeom prst="ellipse">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fr-FR" sz="1050" b="1" dirty="0">
                  <a:solidFill>
                    <a:srgbClr val="C00000"/>
                  </a:solidFill>
                </a:rPr>
                <a:t>8,07%</a:t>
              </a:r>
            </a:p>
          </p:txBody>
        </p:sp>
        <p:sp>
          <p:nvSpPr>
            <p:cNvPr id="20" name="Flèche : angle droit 19">
              <a:extLst>
                <a:ext uri="{FF2B5EF4-FFF2-40B4-BE49-F238E27FC236}">
                  <a16:creationId xmlns:a16="http://schemas.microsoft.com/office/drawing/2014/main" id="{5722606E-389D-44A9-B900-C9EEA6312356}"/>
                </a:ext>
              </a:extLst>
            </p:cNvPr>
            <p:cNvSpPr/>
            <p:nvPr/>
          </p:nvSpPr>
          <p:spPr>
            <a:xfrm flipH="1">
              <a:off x="3749138" y="2340708"/>
              <a:ext cx="814922" cy="422211"/>
            </a:xfrm>
            <a:prstGeom prst="bentUpArrow">
              <a:avLst>
                <a:gd name="adj1" fmla="val 8937"/>
                <a:gd name="adj2" fmla="val 0"/>
                <a:gd name="adj3" fmla="val 3073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dirty="0"/>
            </a:p>
          </p:txBody>
        </p:sp>
        <p:sp>
          <p:nvSpPr>
            <p:cNvPr id="21" name="ZoneTexte 20">
              <a:extLst>
                <a:ext uri="{FF2B5EF4-FFF2-40B4-BE49-F238E27FC236}">
                  <a16:creationId xmlns:a16="http://schemas.microsoft.com/office/drawing/2014/main" id="{E2F48E27-F80C-402A-A72A-86EBDEAE3CA0}"/>
                </a:ext>
              </a:extLst>
            </p:cNvPr>
            <p:cNvSpPr txBox="1"/>
            <p:nvPr/>
          </p:nvSpPr>
          <p:spPr>
            <a:xfrm>
              <a:off x="3579229" y="2478218"/>
              <a:ext cx="1081876" cy="248850"/>
            </a:xfrm>
            <a:prstGeom prst="rect">
              <a:avLst/>
            </a:prstGeom>
            <a:noFill/>
          </p:spPr>
          <p:txBody>
            <a:bodyPr wrap="square" rtlCol="0">
              <a:spAutoFit/>
            </a:bodyPr>
            <a:lstStyle/>
            <a:p>
              <a:pPr algn="ctr"/>
              <a:r>
                <a:rPr lang="fr-FR" sz="1000" i="1" dirty="0">
                  <a:solidFill>
                    <a:schemeClr val="tx2"/>
                  </a:solidFill>
                  <a:latin typeface="+mj-lt"/>
                  <a:ea typeface="Roboto" panose="02000000000000000000" pitchFamily="2" charset="0"/>
                  <a:cs typeface="Roboto" panose="02000000000000000000" pitchFamily="2" charset="0"/>
                </a:rPr>
                <a:t>Fiscalité</a:t>
              </a:r>
            </a:p>
          </p:txBody>
        </p:sp>
        <p:sp>
          <p:nvSpPr>
            <p:cNvPr id="22" name="Flèche : angle droit 21">
              <a:extLst>
                <a:ext uri="{FF2B5EF4-FFF2-40B4-BE49-F238E27FC236}">
                  <a16:creationId xmlns:a16="http://schemas.microsoft.com/office/drawing/2014/main" id="{193F6F16-3A88-49D3-875C-2143AF53E6FB}"/>
                </a:ext>
              </a:extLst>
            </p:cNvPr>
            <p:cNvSpPr/>
            <p:nvPr/>
          </p:nvSpPr>
          <p:spPr>
            <a:xfrm flipH="1">
              <a:off x="3749137" y="2652777"/>
              <a:ext cx="1392638" cy="615280"/>
            </a:xfrm>
            <a:prstGeom prst="bentUpArrow">
              <a:avLst>
                <a:gd name="adj1" fmla="val 6454"/>
                <a:gd name="adj2" fmla="val 0"/>
                <a:gd name="adj3" fmla="val 1696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dirty="0"/>
            </a:p>
          </p:txBody>
        </p:sp>
        <p:sp>
          <p:nvSpPr>
            <p:cNvPr id="23" name="ZoneTexte 22">
              <a:extLst>
                <a:ext uri="{FF2B5EF4-FFF2-40B4-BE49-F238E27FC236}">
                  <a16:creationId xmlns:a16="http://schemas.microsoft.com/office/drawing/2014/main" id="{DF981A31-16A4-4DC9-9201-D06542A8B14C}"/>
                </a:ext>
              </a:extLst>
            </p:cNvPr>
            <p:cNvSpPr txBox="1"/>
            <p:nvPr/>
          </p:nvSpPr>
          <p:spPr>
            <a:xfrm>
              <a:off x="3604434" y="2998906"/>
              <a:ext cx="1719189" cy="248850"/>
            </a:xfrm>
            <a:prstGeom prst="rect">
              <a:avLst/>
            </a:prstGeom>
            <a:noFill/>
          </p:spPr>
          <p:txBody>
            <a:bodyPr wrap="square" rtlCol="0">
              <a:spAutoFit/>
            </a:bodyPr>
            <a:lstStyle/>
            <a:p>
              <a:pPr algn="ctr"/>
              <a:r>
                <a:rPr lang="fr-FR" sz="1000" i="1" dirty="0">
                  <a:solidFill>
                    <a:schemeClr val="tx2"/>
                  </a:solidFill>
                  <a:latin typeface="+mj-lt"/>
                  <a:ea typeface="Roboto" panose="02000000000000000000" pitchFamily="2" charset="0"/>
                  <a:cs typeface="Roboto" panose="02000000000000000000" pitchFamily="2" charset="0"/>
                </a:rPr>
                <a:t>Honoraires  notaire</a:t>
              </a:r>
            </a:p>
          </p:txBody>
        </p:sp>
        <p:sp>
          <p:nvSpPr>
            <p:cNvPr id="24" name="Ellipse 23">
              <a:extLst>
                <a:ext uri="{FF2B5EF4-FFF2-40B4-BE49-F238E27FC236}">
                  <a16:creationId xmlns:a16="http://schemas.microsoft.com/office/drawing/2014/main" id="{DDAD9C3D-EF27-4618-AB78-B798520F0DB5}"/>
                </a:ext>
              </a:extLst>
            </p:cNvPr>
            <p:cNvSpPr/>
            <p:nvPr/>
          </p:nvSpPr>
          <p:spPr>
            <a:xfrm>
              <a:off x="4584483" y="2592519"/>
              <a:ext cx="1041888" cy="366581"/>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b="1" i="1" dirty="0">
                  <a:solidFill>
                    <a:srgbClr val="C00000"/>
                  </a:solidFill>
                  <a:latin typeface="+mj-lt"/>
                  <a:ea typeface="Roboto" panose="02000000000000000000" pitchFamily="2" charset="0"/>
                  <a:cs typeface="Roboto" panose="02000000000000000000" pitchFamily="2" charset="0"/>
                </a:rPr>
                <a:t>6,20 %</a:t>
              </a:r>
            </a:p>
          </p:txBody>
        </p:sp>
        <p:sp>
          <p:nvSpPr>
            <p:cNvPr id="25" name="Ellipse 24">
              <a:extLst>
                <a:ext uri="{FF2B5EF4-FFF2-40B4-BE49-F238E27FC236}">
                  <a16:creationId xmlns:a16="http://schemas.microsoft.com/office/drawing/2014/main" id="{D28EA68D-AD69-4DC0-82F3-04AC3974B87A}"/>
                </a:ext>
              </a:extLst>
            </p:cNvPr>
            <p:cNvSpPr/>
            <p:nvPr/>
          </p:nvSpPr>
          <p:spPr>
            <a:xfrm>
              <a:off x="5141776" y="3033937"/>
              <a:ext cx="1080120" cy="406508"/>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b="1" i="1" dirty="0">
                  <a:solidFill>
                    <a:srgbClr val="C00000"/>
                  </a:solidFill>
                  <a:latin typeface="+mj-lt"/>
                  <a:ea typeface="Roboto" panose="02000000000000000000" pitchFamily="2" charset="0"/>
                  <a:cs typeface="Roboto" panose="02000000000000000000" pitchFamily="2" charset="0"/>
                </a:rPr>
                <a:t>1,57 %</a:t>
              </a:r>
            </a:p>
          </p:txBody>
        </p:sp>
        <p:sp>
          <p:nvSpPr>
            <p:cNvPr id="26" name="Rectangle 25">
              <a:extLst>
                <a:ext uri="{FF2B5EF4-FFF2-40B4-BE49-F238E27FC236}">
                  <a16:creationId xmlns:a16="http://schemas.microsoft.com/office/drawing/2014/main" id="{EDB75FFC-FFEF-458C-ABE0-A48F25337F4B}"/>
                </a:ext>
              </a:extLst>
            </p:cNvPr>
            <p:cNvSpPr/>
            <p:nvPr/>
          </p:nvSpPr>
          <p:spPr>
            <a:xfrm>
              <a:off x="3359598" y="3985502"/>
              <a:ext cx="1782177" cy="641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27" name="ZoneTexte 26">
              <a:extLst>
                <a:ext uri="{FF2B5EF4-FFF2-40B4-BE49-F238E27FC236}">
                  <a16:creationId xmlns:a16="http://schemas.microsoft.com/office/drawing/2014/main" id="{B392EFAE-50FA-4FF9-AE48-7EFE9AA6C861}"/>
                </a:ext>
              </a:extLst>
            </p:cNvPr>
            <p:cNvSpPr txBox="1"/>
            <p:nvPr/>
          </p:nvSpPr>
          <p:spPr>
            <a:xfrm>
              <a:off x="3579230" y="3656613"/>
              <a:ext cx="1657940" cy="248850"/>
            </a:xfrm>
            <a:prstGeom prst="rect">
              <a:avLst/>
            </a:prstGeom>
            <a:noFill/>
          </p:spPr>
          <p:txBody>
            <a:bodyPr wrap="square" rtlCol="0">
              <a:spAutoFit/>
            </a:bodyPr>
            <a:lstStyle/>
            <a:p>
              <a:pPr algn="ctr"/>
              <a:r>
                <a:rPr lang="fr-FR" sz="1000" dirty="0">
                  <a:solidFill>
                    <a:srgbClr val="7030A0"/>
                  </a:solidFill>
                  <a:latin typeface="+mj-lt"/>
                  <a:ea typeface="Roboto" panose="02000000000000000000" pitchFamily="2" charset="0"/>
                  <a:cs typeface="Roboto" panose="02000000000000000000" pitchFamily="2" charset="0"/>
                </a:rPr>
                <a:t>Frais d’agence*</a:t>
              </a:r>
            </a:p>
          </p:txBody>
        </p:sp>
        <p:sp>
          <p:nvSpPr>
            <p:cNvPr id="28" name="Rectangle 27">
              <a:extLst>
                <a:ext uri="{FF2B5EF4-FFF2-40B4-BE49-F238E27FC236}">
                  <a16:creationId xmlns:a16="http://schemas.microsoft.com/office/drawing/2014/main" id="{9D3C814B-5EBA-4A8F-8837-5F2DB0613B96}"/>
                </a:ext>
              </a:extLst>
            </p:cNvPr>
            <p:cNvSpPr/>
            <p:nvPr/>
          </p:nvSpPr>
          <p:spPr>
            <a:xfrm>
              <a:off x="3359598" y="4556632"/>
              <a:ext cx="1877571" cy="5092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29" name="ZoneTexte 28">
              <a:extLst>
                <a:ext uri="{FF2B5EF4-FFF2-40B4-BE49-F238E27FC236}">
                  <a16:creationId xmlns:a16="http://schemas.microsoft.com/office/drawing/2014/main" id="{FCA8D77A-ABEA-4CF9-9A5C-4742C391EA32}"/>
                </a:ext>
              </a:extLst>
            </p:cNvPr>
            <p:cNvSpPr txBox="1"/>
            <p:nvPr/>
          </p:nvSpPr>
          <p:spPr>
            <a:xfrm>
              <a:off x="3203758" y="4224242"/>
              <a:ext cx="2761452" cy="248850"/>
            </a:xfrm>
            <a:prstGeom prst="rect">
              <a:avLst/>
            </a:prstGeom>
            <a:noFill/>
          </p:spPr>
          <p:txBody>
            <a:bodyPr wrap="square" rtlCol="0">
              <a:spAutoFit/>
            </a:bodyPr>
            <a:lstStyle/>
            <a:p>
              <a:pPr algn="ctr"/>
              <a:r>
                <a:rPr lang="fr-FR" sz="1000" dirty="0">
                  <a:solidFill>
                    <a:srgbClr val="7030A0"/>
                  </a:solidFill>
                  <a:latin typeface="Roboto" panose="02000000000000000000" pitchFamily="2" charset="0"/>
                  <a:ea typeface="Roboto" panose="02000000000000000000" pitchFamily="2" charset="0"/>
                  <a:cs typeface="Roboto" panose="02000000000000000000" pitchFamily="2" charset="0"/>
                </a:rPr>
                <a:t>Frais de dossier </a:t>
              </a:r>
              <a:r>
                <a:rPr lang="fr-FR" sz="1000" dirty="0">
                  <a:solidFill>
                    <a:srgbClr val="7030A0"/>
                  </a:solidFill>
                  <a:latin typeface="+mj-lt"/>
                  <a:ea typeface="Roboto" panose="02000000000000000000" pitchFamily="2" charset="0"/>
                  <a:cs typeface="Roboto" panose="02000000000000000000" pitchFamily="2" charset="0"/>
                </a:rPr>
                <a:t>bancaire**</a:t>
              </a:r>
            </a:p>
          </p:txBody>
        </p:sp>
        <p:sp>
          <p:nvSpPr>
            <p:cNvPr id="30" name="Ellipse 29">
              <a:extLst>
                <a:ext uri="{FF2B5EF4-FFF2-40B4-BE49-F238E27FC236}">
                  <a16:creationId xmlns:a16="http://schemas.microsoft.com/office/drawing/2014/main" id="{C8AEB400-EC89-47F9-82F5-055BF2C86363}"/>
                </a:ext>
              </a:extLst>
            </p:cNvPr>
            <p:cNvSpPr/>
            <p:nvPr/>
          </p:nvSpPr>
          <p:spPr>
            <a:xfrm>
              <a:off x="5122656" y="3870134"/>
              <a:ext cx="1417091" cy="325754"/>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fr-FR" sz="1050" b="1" dirty="0">
                  <a:solidFill>
                    <a:srgbClr val="C00000"/>
                  </a:solidFill>
                </a:rPr>
                <a:t>4,87 %</a:t>
              </a:r>
            </a:p>
          </p:txBody>
        </p:sp>
        <p:sp>
          <p:nvSpPr>
            <p:cNvPr id="31" name="Ellipse 30">
              <a:extLst>
                <a:ext uri="{FF2B5EF4-FFF2-40B4-BE49-F238E27FC236}">
                  <a16:creationId xmlns:a16="http://schemas.microsoft.com/office/drawing/2014/main" id="{F250B203-9479-4FA9-B6E6-FF6BD3C32DB4}"/>
                </a:ext>
              </a:extLst>
            </p:cNvPr>
            <p:cNvSpPr/>
            <p:nvPr/>
          </p:nvSpPr>
          <p:spPr>
            <a:xfrm>
              <a:off x="5228881" y="4448332"/>
              <a:ext cx="1898413" cy="325754"/>
            </a:xfrm>
            <a:prstGeom prst="ellipse">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fr-FR" sz="1050" b="1" dirty="0">
                  <a:solidFill>
                    <a:srgbClr val="C00000"/>
                  </a:solidFill>
                </a:rPr>
                <a:t>1% - 1,5%</a:t>
              </a:r>
            </a:p>
          </p:txBody>
        </p:sp>
        <p:sp>
          <p:nvSpPr>
            <p:cNvPr id="32" name="Ellipse 31">
              <a:extLst>
                <a:ext uri="{FF2B5EF4-FFF2-40B4-BE49-F238E27FC236}">
                  <a16:creationId xmlns:a16="http://schemas.microsoft.com/office/drawing/2014/main" id="{6A27A517-9BEC-4D29-9158-ABC048B3B5D4}"/>
                </a:ext>
              </a:extLst>
            </p:cNvPr>
            <p:cNvSpPr/>
            <p:nvPr/>
          </p:nvSpPr>
          <p:spPr>
            <a:xfrm>
              <a:off x="1112587" y="4841296"/>
              <a:ext cx="2263976" cy="641849"/>
            </a:xfrm>
            <a:prstGeom prst="ellipse">
              <a:avLst/>
            </a:prstGeom>
            <a:gradFill>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rgbClr val="7030A0"/>
                  </a:solidFill>
                </a:rPr>
                <a:t>Coût global des frais : 14%</a:t>
              </a:r>
            </a:p>
          </p:txBody>
        </p:sp>
        <p:pic>
          <p:nvPicPr>
            <p:cNvPr id="33" name="Picture 5" descr="RÃ©sultat de recherche d'images pour &quot;chambre des notaires de paris&quot;">
              <a:extLst>
                <a:ext uri="{FF2B5EF4-FFF2-40B4-BE49-F238E27FC236}">
                  <a16:creationId xmlns:a16="http://schemas.microsoft.com/office/drawing/2014/main" id="{A59D1F19-88D3-4AF8-89DB-0E77BB2EF2E5}"/>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816532" y="1658662"/>
              <a:ext cx="1381943" cy="357237"/>
            </a:xfrm>
            <a:prstGeom prst="rect">
              <a:avLst/>
            </a:prstGeom>
            <a:noFill/>
            <a:extLst>
              <a:ext uri="{909E8E84-426E-40DD-AFC4-6F175D3DCCD1}">
                <a14:hiddenFill xmlns:a14="http://schemas.microsoft.com/office/drawing/2010/main">
                  <a:solidFill>
                    <a:srgbClr val="FFFFFF"/>
                  </a:solidFill>
                </a14:hiddenFill>
              </a:ext>
            </a:extLst>
          </p:spPr>
        </p:pic>
      </p:grpSp>
      <p:sp>
        <p:nvSpPr>
          <p:cNvPr id="34" name="ZoneTexte 33">
            <a:extLst>
              <a:ext uri="{FF2B5EF4-FFF2-40B4-BE49-F238E27FC236}">
                <a16:creationId xmlns:a16="http://schemas.microsoft.com/office/drawing/2014/main" id="{FE481D0A-FF31-4122-9E2A-34F6EF266097}"/>
              </a:ext>
            </a:extLst>
          </p:cNvPr>
          <p:cNvSpPr txBox="1"/>
          <p:nvPr/>
        </p:nvSpPr>
        <p:spPr>
          <a:xfrm>
            <a:off x="5851656" y="4454270"/>
            <a:ext cx="3275088" cy="338554"/>
          </a:xfrm>
          <a:prstGeom prst="rect">
            <a:avLst/>
          </a:prstGeom>
          <a:noFill/>
        </p:spPr>
        <p:txBody>
          <a:bodyPr wrap="square" rtlCol="0">
            <a:spAutoFit/>
          </a:bodyPr>
          <a:lstStyle/>
          <a:p>
            <a:pPr algn="l"/>
            <a:r>
              <a:rPr lang="fr-FR" sz="800" dirty="0">
                <a:latin typeface="Roboto" panose="02000000000000000000" pitchFamily="2" charset="0"/>
                <a:ea typeface="Roboto" panose="02000000000000000000" pitchFamily="2" charset="0"/>
                <a:cs typeface="Roboto" panose="02000000000000000000" pitchFamily="2" charset="0"/>
              </a:rPr>
              <a:t>*Moyenne constatée en France d’après la caisse de garantie </a:t>
            </a:r>
            <a:r>
              <a:rPr lang="fr-FR" sz="800" dirty="0" err="1">
                <a:latin typeface="Roboto" panose="02000000000000000000" pitchFamily="2" charset="0"/>
                <a:ea typeface="Roboto" panose="02000000000000000000" pitchFamily="2" charset="0"/>
                <a:cs typeface="Roboto" panose="02000000000000000000" pitchFamily="2" charset="0"/>
              </a:rPr>
              <a:t>Galian</a:t>
            </a:r>
            <a:endParaRPr lang="fr-FR" sz="800" dirty="0">
              <a:latin typeface="Roboto" panose="02000000000000000000" pitchFamily="2" charset="0"/>
              <a:ea typeface="Roboto" panose="02000000000000000000" pitchFamily="2" charset="0"/>
              <a:cs typeface="Roboto" panose="02000000000000000000" pitchFamily="2" charset="0"/>
            </a:endParaRPr>
          </a:p>
          <a:p>
            <a:pPr algn="l"/>
            <a:r>
              <a:rPr lang="fr-FR" sz="800" dirty="0">
                <a:latin typeface="Roboto" panose="02000000000000000000" pitchFamily="2" charset="0"/>
                <a:ea typeface="Roboto" panose="02000000000000000000" pitchFamily="2" charset="0"/>
                <a:cs typeface="Roboto" panose="02000000000000000000" pitchFamily="2" charset="0"/>
              </a:rPr>
              <a:t>**D’après les Echos Patrimoine février 2019</a:t>
            </a:r>
          </a:p>
        </p:txBody>
      </p:sp>
    </p:spTree>
    <p:extLst>
      <p:ext uri="{BB962C8B-B14F-4D97-AF65-F5344CB8AC3E}">
        <p14:creationId xmlns:p14="http://schemas.microsoft.com/office/powerpoint/2010/main" val="20121979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Les facteurs de performance de la SCPI via les contrats BPCE Vie</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13" name="ZoneTexte 12">
            <a:extLst>
              <a:ext uri="{FF2B5EF4-FFF2-40B4-BE49-F238E27FC236}">
                <a16:creationId xmlns:a16="http://schemas.microsoft.com/office/drawing/2014/main" id="{25ED463E-CEF8-4550-BBE6-CD032128B5AC}"/>
              </a:ext>
            </a:extLst>
          </p:cNvPr>
          <p:cNvSpPr txBox="1"/>
          <p:nvPr/>
        </p:nvSpPr>
        <p:spPr>
          <a:xfrm>
            <a:off x="7066634" y="6221724"/>
            <a:ext cx="3280065" cy="338554"/>
          </a:xfrm>
          <a:prstGeom prst="rect">
            <a:avLst/>
          </a:prstGeom>
          <a:noFill/>
        </p:spPr>
        <p:txBody>
          <a:bodyPr wrap="none" rtlCol="0">
            <a:spAutoFit/>
          </a:bodyPr>
          <a:lstStyle/>
          <a:p>
            <a:pPr algn="l"/>
            <a:r>
              <a:rPr lang="fr-FR" sz="800" dirty="0">
                <a:latin typeface="Roboto" panose="02000000000000000000" pitchFamily="2" charset="0"/>
                <a:ea typeface="Roboto" panose="02000000000000000000" pitchFamily="2" charset="0"/>
                <a:cs typeface="Roboto" panose="02000000000000000000" pitchFamily="2" charset="0"/>
              </a:rPr>
              <a:t>*Moyenne constatée en France d’après la caisse de garantie </a:t>
            </a:r>
            <a:r>
              <a:rPr lang="fr-FR" sz="800" dirty="0" err="1">
                <a:latin typeface="Roboto" panose="02000000000000000000" pitchFamily="2" charset="0"/>
                <a:ea typeface="Roboto" panose="02000000000000000000" pitchFamily="2" charset="0"/>
                <a:cs typeface="Roboto" panose="02000000000000000000" pitchFamily="2" charset="0"/>
              </a:rPr>
              <a:t>Galian</a:t>
            </a:r>
            <a:endParaRPr lang="fr-FR" sz="800" dirty="0">
              <a:latin typeface="Roboto" panose="02000000000000000000" pitchFamily="2" charset="0"/>
              <a:ea typeface="Roboto" panose="02000000000000000000" pitchFamily="2" charset="0"/>
              <a:cs typeface="Roboto" panose="02000000000000000000" pitchFamily="2" charset="0"/>
            </a:endParaRPr>
          </a:p>
          <a:p>
            <a:pPr algn="l"/>
            <a:r>
              <a:rPr lang="fr-FR" sz="800" dirty="0">
                <a:latin typeface="Roboto" panose="02000000000000000000" pitchFamily="2" charset="0"/>
                <a:ea typeface="Roboto" panose="02000000000000000000" pitchFamily="2" charset="0"/>
                <a:cs typeface="Roboto" panose="02000000000000000000" pitchFamily="2" charset="0"/>
              </a:rPr>
              <a:t>**D’après les Echos Patrimoine février 2019</a:t>
            </a:r>
          </a:p>
        </p:txBody>
      </p:sp>
      <p:sp>
        <p:nvSpPr>
          <p:cNvPr id="34" name="Rectangle 14">
            <a:extLst>
              <a:ext uri="{FF2B5EF4-FFF2-40B4-BE49-F238E27FC236}">
                <a16:creationId xmlns:a16="http://schemas.microsoft.com/office/drawing/2014/main" id="{C0DDD8D0-D9CE-4441-9792-924ECFA6A77F}"/>
              </a:ext>
            </a:extLst>
          </p:cNvPr>
          <p:cNvSpPr>
            <a:spLocks noChangeArrowheads="1"/>
          </p:cNvSpPr>
          <p:nvPr/>
        </p:nvSpPr>
        <p:spPr bwMode="gray">
          <a:xfrm>
            <a:off x="1873624" y="2662515"/>
            <a:ext cx="7132754" cy="2061885"/>
          </a:xfrm>
          <a:prstGeom prst="rect">
            <a:avLst/>
          </a:prstGeom>
          <a:solidFill>
            <a:sysClr val="window" lastClr="FFFFFF"/>
          </a:solidFill>
          <a:ln w="12700" cap="flat" cmpd="sng" algn="ctr">
            <a:solidFill>
              <a:srgbClr val="4D6995"/>
            </a:solidFill>
            <a:prstDash val="solid"/>
            <a:miter lim="800000"/>
            <a:headEnd/>
            <a:tailEnd/>
          </a:ln>
          <a:effectLst/>
        </p:spPr>
        <p:txBody>
          <a:bodyPr lIns="48345" rIns="48345" anchor="ctr"/>
          <a:lstStyle/>
          <a:p>
            <a:pPr marL="0" marR="0" lvl="0" indent="0" defTabSz="966887" eaLnBrk="1" fontAlgn="auto" latinLnBrk="0" hangingPunct="1">
              <a:lnSpc>
                <a:spcPct val="100000"/>
              </a:lnSpc>
              <a:spcBef>
                <a:spcPts val="211"/>
              </a:spcBef>
              <a:spcAft>
                <a:spcPts val="211"/>
              </a:spcAft>
              <a:buClrTx/>
              <a:buSzTx/>
              <a:buFontTx/>
              <a:buNone/>
              <a:tabLst/>
              <a:defRPr/>
            </a:pPr>
            <a:endPar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endParaRPr>
          </a:p>
          <a:p>
            <a:pPr marL="181291" marR="0" lvl="0" indent="-181291" algn="just" defTabSz="966887" eaLnBrk="1" fontAlgn="auto" latinLnBrk="0" hangingPunct="1">
              <a:lnSpc>
                <a:spcPct val="100000"/>
              </a:lnSpc>
              <a:spcBef>
                <a:spcPts val="211"/>
              </a:spcBef>
              <a:spcAft>
                <a:spcPts val="211"/>
              </a:spcAft>
              <a:buClrTx/>
              <a:buSzTx/>
              <a:buFontTx/>
              <a:buChar char="•"/>
              <a:tabLst/>
              <a:defRPr/>
            </a:pPr>
            <a:r>
              <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rPr>
              <a:t>La performance est calculée brute des frais d’entrée et des frais de gestion des contrats d’assurance vie. Elle est adressée aux </a:t>
            </a:r>
            <a:r>
              <a:rPr kumimoji="0" lang="fr-FR" sz="1000" b="0" i="0" u="none" kern="0" cap="none" spc="0" normalizeH="0" baseline="0" noProof="0" dirty="0">
                <a:ln>
                  <a:noFill/>
                </a:ln>
                <a:solidFill>
                  <a:srgbClr val="7030A0"/>
                </a:solidFill>
                <a:effectLst/>
                <a:uLnTx/>
                <a:uFillTx/>
                <a:latin typeface="Arial" panose="020B0604020202020204"/>
                <a:ea typeface="+mn-ea"/>
                <a:cs typeface="+mn-cs"/>
              </a:rPr>
              <a:t>adhérents / souscripteurs </a:t>
            </a:r>
            <a:r>
              <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rPr>
              <a:t>dans le cadre de la communication annuelle. </a:t>
            </a:r>
          </a:p>
          <a:p>
            <a:pPr marL="181291" marR="0" lvl="0" indent="-181291" algn="just" defTabSz="966887" eaLnBrk="1" fontAlgn="auto" latinLnBrk="0" hangingPunct="1">
              <a:lnSpc>
                <a:spcPct val="100000"/>
              </a:lnSpc>
              <a:spcBef>
                <a:spcPts val="211"/>
              </a:spcBef>
              <a:spcAft>
                <a:spcPts val="211"/>
              </a:spcAft>
              <a:buClrTx/>
              <a:buSzTx/>
              <a:buFontTx/>
              <a:buChar char="•"/>
              <a:tabLst/>
              <a:defRPr/>
            </a:pPr>
            <a:r>
              <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rPr>
              <a:t>La méthode de calcul de performance BPCE Vie qui s’applique pour tous les supports qu’un </a:t>
            </a:r>
            <a:r>
              <a:rPr kumimoji="0" lang="fr-FR" sz="1000" b="0" i="0" u="none" kern="0" cap="none" spc="0" normalizeH="0" baseline="0" noProof="0" dirty="0">
                <a:ln>
                  <a:noFill/>
                </a:ln>
                <a:solidFill>
                  <a:srgbClr val="7030A0"/>
                </a:solidFill>
                <a:effectLst/>
                <a:uLnTx/>
                <a:uFillTx/>
                <a:latin typeface="Arial" panose="020B0604020202020204"/>
                <a:ea typeface="+mn-ea"/>
                <a:cs typeface="+mn-cs"/>
              </a:rPr>
              <a:t>adhérent / souscripteur </a:t>
            </a:r>
            <a:r>
              <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rPr>
              <a:t>possède dans les classes d’actif différentes est adaptée à celle d’Europerformance.</a:t>
            </a:r>
          </a:p>
          <a:p>
            <a:pPr marL="181291" marR="0" lvl="0" indent="-181291" algn="just" defTabSz="966887" eaLnBrk="1" fontAlgn="auto" latinLnBrk="0" hangingPunct="1">
              <a:lnSpc>
                <a:spcPct val="100000"/>
              </a:lnSpc>
              <a:spcBef>
                <a:spcPts val="211"/>
              </a:spcBef>
              <a:spcAft>
                <a:spcPts val="211"/>
              </a:spcAft>
              <a:buClrTx/>
              <a:buSzTx/>
              <a:buFontTx/>
              <a:buChar char="•"/>
              <a:tabLst/>
              <a:defRPr/>
            </a:pPr>
            <a:r>
              <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rPr>
              <a:t>La performance annuelle calculée du support est établie en respectant le principe de réinvestissement des revenus distribués durant l’année dans le support en nombre de parts supplémentaires. Ce dernier est obtenu par la division du montant unitaire du dividende par la Valeur Liquidative/Valeur de retrait (VL) à la date de détachement. Ces valeurs liquidatives sont communiquées par la société de gestion à BPCE VIE. </a:t>
            </a:r>
          </a:p>
          <a:p>
            <a:pPr marL="181291" marR="0" lvl="0" indent="-181291" algn="just" defTabSz="966887" eaLnBrk="1" fontAlgn="auto" latinLnBrk="0" hangingPunct="1">
              <a:lnSpc>
                <a:spcPct val="100000"/>
              </a:lnSpc>
              <a:spcBef>
                <a:spcPts val="211"/>
              </a:spcBef>
              <a:spcAft>
                <a:spcPts val="211"/>
              </a:spcAft>
              <a:buClrTx/>
              <a:buSzTx/>
              <a:buFontTx/>
              <a:buChar char="•"/>
              <a:tabLst/>
              <a:defRPr/>
            </a:pPr>
            <a:r>
              <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rPr>
              <a:t>Le Taux de Distribution sur Valeur de Marché (ou TDVM) communiqué par la société de gestion : division du dividende brut avant prélèvement libératoire versé au titre de l’année n (y compris les acomptes exceptionnels et quote-part de plus-values distribuées) par le prix de part acquéreur moyen de l’année n. Il ne représente pas la performance globale du support.</a:t>
            </a:r>
          </a:p>
          <a:p>
            <a:pPr marL="0" marR="0" lvl="0" indent="0" algn="just" defTabSz="966887" eaLnBrk="1" fontAlgn="auto" latinLnBrk="0" hangingPunct="1">
              <a:lnSpc>
                <a:spcPct val="100000"/>
              </a:lnSpc>
              <a:spcBef>
                <a:spcPts val="211"/>
              </a:spcBef>
              <a:spcAft>
                <a:spcPts val="211"/>
              </a:spcAft>
              <a:buClrTx/>
              <a:buSzTx/>
              <a:buFontTx/>
              <a:buNone/>
              <a:tabLst/>
              <a:defRPr/>
            </a:pPr>
            <a:endParaRPr kumimoji="0" lang="fr-FR" sz="1050" b="0" i="0" u="none" strike="noStrike" kern="0" cap="none" spc="0" normalizeH="0" baseline="0" noProof="0" dirty="0">
              <a:ln>
                <a:noFill/>
              </a:ln>
              <a:solidFill>
                <a:srgbClr val="7030A0"/>
              </a:solidFill>
              <a:effectLst/>
              <a:uLnTx/>
              <a:uFillTx/>
              <a:latin typeface="Arial" panose="020B0604020202020204"/>
              <a:ea typeface="+mn-ea"/>
              <a:cs typeface="+mn-cs"/>
            </a:endParaRPr>
          </a:p>
        </p:txBody>
      </p:sp>
      <p:sp>
        <p:nvSpPr>
          <p:cNvPr id="35" name="Rectangle 34">
            <a:extLst>
              <a:ext uri="{FF2B5EF4-FFF2-40B4-BE49-F238E27FC236}">
                <a16:creationId xmlns:a16="http://schemas.microsoft.com/office/drawing/2014/main" id="{B3B3F88F-DEBE-4D86-A1EB-2A0A60B2F8F4}"/>
              </a:ext>
            </a:extLst>
          </p:cNvPr>
          <p:cNvSpPr/>
          <p:nvPr/>
        </p:nvSpPr>
        <p:spPr>
          <a:xfrm>
            <a:off x="301806" y="2662515"/>
            <a:ext cx="1481059" cy="2061885"/>
          </a:xfrm>
          <a:prstGeom prst="rect">
            <a:avLst/>
          </a:prstGeom>
          <a:solidFill>
            <a:srgbClr val="4D6995"/>
          </a:solidFill>
          <a:ln w="12700" cap="flat" cmpd="sng" algn="ctr">
            <a:noFill/>
            <a:prstDash val="solid"/>
            <a:miter lim="800000"/>
          </a:ln>
          <a:effectLst/>
        </p:spPr>
        <p:txBody>
          <a:bodyPr rtlCol="0" anchor="ctr"/>
          <a:lstStyle/>
          <a:p>
            <a:pPr marL="0" marR="0" lvl="0" indent="0" defTabSz="908135" eaLnBrk="1" fontAlgn="auto" latinLnBrk="0" hangingPunct="1">
              <a:lnSpc>
                <a:spcPct val="100000"/>
              </a:lnSpc>
              <a:spcBef>
                <a:spcPts val="0"/>
              </a:spcBef>
              <a:spcAft>
                <a:spcPts val="0"/>
              </a:spcAft>
              <a:buClrTx/>
              <a:buSzTx/>
              <a:buFontTx/>
              <a:buNone/>
              <a:tabLst/>
              <a:defRPr/>
            </a:pPr>
            <a:r>
              <a:rPr kumimoji="0" lang="fr-FR" sz="1057" b="0" i="0" u="none" strike="noStrike" kern="0" cap="none" spc="0" normalizeH="0" baseline="0" noProof="0" dirty="0">
                <a:ln>
                  <a:noFill/>
                </a:ln>
                <a:solidFill>
                  <a:srgbClr val="F07E53"/>
                </a:solidFill>
                <a:effectLst/>
                <a:uLnTx/>
                <a:uFillTx/>
                <a:latin typeface="Trebuchet MS"/>
                <a:ea typeface="+mn-ea"/>
                <a:cs typeface="Arial" pitchFamily="34" charset="0"/>
              </a:rPr>
              <a:t>La performance brute du support calculée dans un contrat d’assurance vie ou de capitalisation BPCE Vie se différencie avec le TDVM communiqué par les </a:t>
            </a:r>
            <a:r>
              <a:rPr lang="fr-FR" sz="1057" b="0" kern="0" dirty="0">
                <a:solidFill>
                  <a:srgbClr val="F07E53"/>
                </a:solidFill>
                <a:latin typeface="Trebuchet MS"/>
                <a:cs typeface="Arial" pitchFamily="34" charset="0"/>
              </a:rPr>
              <a:t>sociétés de </a:t>
            </a:r>
            <a:r>
              <a:rPr kumimoji="0" lang="fr-FR" sz="1057" b="0" i="0" u="none" strike="noStrike" kern="0" cap="none" spc="0" normalizeH="0" baseline="0" noProof="0" dirty="0">
                <a:ln>
                  <a:noFill/>
                </a:ln>
                <a:solidFill>
                  <a:srgbClr val="F07E53"/>
                </a:solidFill>
                <a:effectLst/>
                <a:uLnTx/>
                <a:uFillTx/>
                <a:latin typeface="Trebuchet MS"/>
                <a:ea typeface="+mn-ea"/>
                <a:cs typeface="Arial" pitchFamily="34" charset="0"/>
              </a:rPr>
              <a:t>gestion</a:t>
            </a:r>
          </a:p>
        </p:txBody>
      </p:sp>
      <p:pic>
        <p:nvPicPr>
          <p:cNvPr id="36" name="Graphique 35" descr="Informations">
            <a:extLst>
              <a:ext uri="{FF2B5EF4-FFF2-40B4-BE49-F238E27FC236}">
                <a16:creationId xmlns:a16="http://schemas.microsoft.com/office/drawing/2014/main" id="{EEE6BC85-F66D-49C1-8DD0-D0F6831673E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6844" y="2165689"/>
            <a:ext cx="530981" cy="530981"/>
          </a:xfrm>
          <a:prstGeom prst="rect">
            <a:avLst/>
          </a:prstGeom>
        </p:spPr>
      </p:pic>
      <p:sp>
        <p:nvSpPr>
          <p:cNvPr id="37" name="ZoneTexte 36">
            <a:extLst>
              <a:ext uri="{FF2B5EF4-FFF2-40B4-BE49-F238E27FC236}">
                <a16:creationId xmlns:a16="http://schemas.microsoft.com/office/drawing/2014/main" id="{7199AE49-7863-4977-96E4-80A0CBF0C483}"/>
              </a:ext>
            </a:extLst>
          </p:cNvPr>
          <p:cNvSpPr txBox="1"/>
          <p:nvPr/>
        </p:nvSpPr>
        <p:spPr>
          <a:xfrm>
            <a:off x="233084" y="947019"/>
            <a:ext cx="5836022" cy="261610"/>
          </a:xfrm>
          <a:prstGeom prst="rect">
            <a:avLst/>
          </a:prstGeom>
          <a:solidFill>
            <a:srgbClr val="7030A0"/>
          </a:solidFill>
          <a:ln>
            <a:noFill/>
          </a:ln>
          <a:effectLst/>
        </p:spPr>
        <p:txBody>
          <a:bodyPr wrap="square" rtlCol="0">
            <a:spAutoFit/>
          </a:body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dirty="0">
                <a:ln>
                  <a:noFill/>
                </a:ln>
                <a:solidFill>
                  <a:prstClr val="white"/>
                </a:solidFill>
                <a:effectLst/>
                <a:uLnTx/>
                <a:uFillTx/>
                <a:latin typeface="+mj-lt"/>
                <a:ea typeface="+mn-ea"/>
                <a:cs typeface="+mn-cs"/>
              </a:rPr>
              <a:t>Distribution </a:t>
            </a:r>
          </a:p>
        </p:txBody>
      </p:sp>
      <p:sp>
        <p:nvSpPr>
          <p:cNvPr id="38" name="ZoneTexte 37">
            <a:extLst>
              <a:ext uri="{FF2B5EF4-FFF2-40B4-BE49-F238E27FC236}">
                <a16:creationId xmlns:a16="http://schemas.microsoft.com/office/drawing/2014/main" id="{0A4E9348-D16D-4076-BE22-184DEF4571D4}"/>
              </a:ext>
            </a:extLst>
          </p:cNvPr>
          <p:cNvSpPr txBox="1"/>
          <p:nvPr/>
        </p:nvSpPr>
        <p:spPr>
          <a:xfrm>
            <a:off x="6189591" y="951790"/>
            <a:ext cx="2816787" cy="261610"/>
          </a:xfrm>
          <a:prstGeom prst="rect">
            <a:avLst/>
          </a:prstGeom>
          <a:solidFill>
            <a:srgbClr val="7030A0"/>
          </a:solidFill>
          <a:ln>
            <a:noFill/>
          </a:ln>
          <a:effectLst/>
        </p:spPr>
        <p:txBody>
          <a:bodyPr wrap="square" rtlCol="0">
            <a:spAutoFit/>
          </a:bodyPr>
          <a:lstStyle>
            <a:defPPr>
              <a:defRPr lang="en-GB"/>
            </a:defPPr>
            <a:lvl1pPr defTabSz="957194" eaLnBrk="1" fontAlgn="auto" hangingPunct="1">
              <a:spcBef>
                <a:spcPts val="0"/>
              </a:spcBef>
              <a:spcAft>
                <a:spcPts val="0"/>
              </a:spcAft>
              <a:defRPr sz="1600">
                <a:solidFill>
                  <a:prstClr val="white"/>
                </a:solidFill>
                <a:latin typeface="Calibri" panose="020F0502020204030204"/>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dirty="0">
                <a:ln>
                  <a:noFill/>
                </a:ln>
                <a:solidFill>
                  <a:prstClr val="white"/>
                </a:solidFill>
                <a:effectLst/>
                <a:uLnTx/>
                <a:uFillTx/>
                <a:latin typeface="+mj-lt"/>
                <a:ea typeface="+mn-ea"/>
                <a:cs typeface="+mn-cs"/>
              </a:rPr>
              <a:t>Valorisation</a:t>
            </a:r>
          </a:p>
        </p:txBody>
      </p:sp>
      <p:sp>
        <p:nvSpPr>
          <p:cNvPr id="39" name="ZoneTexte 38">
            <a:extLst>
              <a:ext uri="{FF2B5EF4-FFF2-40B4-BE49-F238E27FC236}">
                <a16:creationId xmlns:a16="http://schemas.microsoft.com/office/drawing/2014/main" id="{FDD2244F-720B-42C9-92C0-A9FD3D9553F1}"/>
              </a:ext>
            </a:extLst>
          </p:cNvPr>
          <p:cNvSpPr txBox="1"/>
          <p:nvPr/>
        </p:nvSpPr>
        <p:spPr>
          <a:xfrm>
            <a:off x="3783106" y="1404636"/>
            <a:ext cx="2286000" cy="569387"/>
          </a:xfrm>
          <a:prstGeom prst="rect">
            <a:avLst/>
          </a:prstGeom>
          <a:gradFill flip="none" rotWithShape="1">
            <a:gsLst>
              <a:gs pos="0">
                <a:srgbClr val="B14EB5">
                  <a:lumMod val="0"/>
                  <a:lumOff val="100000"/>
                </a:srgbClr>
              </a:gs>
              <a:gs pos="35000">
                <a:srgbClr val="B14EB5">
                  <a:lumMod val="0"/>
                  <a:lumOff val="100000"/>
                </a:srgbClr>
              </a:gs>
              <a:gs pos="100000">
                <a:srgbClr val="B14EB5">
                  <a:lumMod val="100000"/>
                </a:srgbClr>
              </a:gs>
            </a:gsLst>
            <a:path path="circle">
              <a:fillToRect l="50000" t="-80000" r="50000" b="180000"/>
            </a:path>
            <a:tileRect/>
          </a:gradFill>
          <a:ln w="6350" cap="flat" cmpd="sng" algn="ctr">
            <a:solidFill>
              <a:srgbClr val="4D6995"/>
            </a:solidFill>
            <a:prstDash val="solid"/>
            <a:miter lim="800000"/>
          </a:ln>
          <a:effectLst/>
        </p:spPr>
        <p:txBody>
          <a:bodyPr wrap="square" rtlCol="0">
            <a:spAutoFit/>
          </a:bodyPr>
          <a:lstStyle>
            <a:defPPr>
              <a:defRPr lang="en-GB"/>
            </a:defPPr>
            <a:lvl1pPr defTabSz="957194" eaLnBrk="1" fontAlgn="auto" hangingPunct="1">
              <a:spcBef>
                <a:spcPts val="0"/>
              </a:spcBef>
              <a:spcAft>
                <a:spcPts val="0"/>
              </a:spcAft>
              <a:defRPr sz="1600" b="0">
                <a:solidFill>
                  <a:prstClr val="black"/>
                </a:solidFill>
                <a:latin typeface="Calibri" panose="020F0502020204030204"/>
                <a:cs typeface="+mn-cs"/>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prstClr val="black"/>
                </a:solidFill>
                <a:effectLst/>
                <a:uLnTx/>
                <a:uFillTx/>
                <a:latin typeface="+mj-lt"/>
                <a:ea typeface="+mn-ea"/>
                <a:cs typeface="+mn-cs"/>
              </a:rPr>
              <a:t>Distribution exceptionnelle</a:t>
            </a:r>
            <a:endParaRPr kumimoji="0" lang="fr-FR" sz="400" b="0" i="0" u="none" strike="noStrike" kern="0" cap="none" spc="0" normalizeH="0" baseline="0" noProof="0" dirty="0">
              <a:ln>
                <a:noFill/>
              </a:ln>
              <a:solidFill>
                <a:prstClr val="black"/>
              </a:solidFill>
              <a:effectLst/>
              <a:uLnTx/>
              <a:uFillTx/>
              <a:latin typeface="+mj-lt"/>
              <a:ea typeface="+mn-ea"/>
              <a:cs typeface="+mn-cs"/>
            </a:endParaRPr>
          </a:p>
          <a:p>
            <a:pPr marL="0" marR="0" lvl="0" indent="0" defTabSz="957194" eaLnBrk="1" fontAlgn="auto" latinLnBrk="0" hangingPunct="1">
              <a:lnSpc>
                <a:spcPct val="100000"/>
              </a:lnSpc>
              <a:spcBef>
                <a:spcPts val="0"/>
              </a:spcBef>
              <a:spcAft>
                <a:spcPts val="0"/>
              </a:spcAft>
              <a:buClrTx/>
              <a:buSzTx/>
              <a:buFontTx/>
              <a:buNone/>
              <a:tabLst/>
              <a:defRPr/>
            </a:pPr>
            <a:r>
              <a:rPr kumimoji="0" lang="fr-FR" sz="1000" b="0" i="1" u="none" strike="noStrike" kern="0" cap="none" spc="0" normalizeH="0" baseline="0" noProof="0" dirty="0">
                <a:ln>
                  <a:noFill/>
                </a:ln>
                <a:solidFill>
                  <a:prstClr val="black"/>
                </a:solidFill>
                <a:effectLst/>
                <a:uLnTx/>
                <a:uFillTx/>
                <a:latin typeface="+mj-lt"/>
                <a:ea typeface="+mn-ea"/>
                <a:cs typeface="+mn-cs"/>
              </a:rPr>
              <a:t>(plus-values sur cessions d’immeubles réalisées)</a:t>
            </a:r>
          </a:p>
        </p:txBody>
      </p:sp>
      <p:sp>
        <p:nvSpPr>
          <p:cNvPr id="40" name="ZoneTexte 39">
            <a:extLst>
              <a:ext uri="{FF2B5EF4-FFF2-40B4-BE49-F238E27FC236}">
                <a16:creationId xmlns:a16="http://schemas.microsoft.com/office/drawing/2014/main" id="{E2637498-BC99-43D4-A2C0-80A1D94ACC58}"/>
              </a:ext>
            </a:extLst>
          </p:cNvPr>
          <p:cNvSpPr txBox="1"/>
          <p:nvPr/>
        </p:nvSpPr>
        <p:spPr>
          <a:xfrm>
            <a:off x="233083" y="1405245"/>
            <a:ext cx="3415210" cy="569387"/>
          </a:xfrm>
          <a:prstGeom prst="rect">
            <a:avLst/>
          </a:prstGeom>
          <a:gradFill flip="none" rotWithShape="1">
            <a:gsLst>
              <a:gs pos="0">
                <a:srgbClr val="B14EB5">
                  <a:lumMod val="0"/>
                  <a:lumOff val="100000"/>
                </a:srgbClr>
              </a:gs>
              <a:gs pos="35000">
                <a:srgbClr val="B14EB5">
                  <a:lumMod val="0"/>
                  <a:lumOff val="100000"/>
                </a:srgbClr>
              </a:gs>
              <a:gs pos="100000">
                <a:srgbClr val="B14EB5">
                  <a:lumMod val="100000"/>
                </a:srgbClr>
              </a:gs>
            </a:gsLst>
            <a:path path="circle">
              <a:fillToRect l="50000" t="-80000" r="50000" b="180000"/>
            </a:path>
            <a:tileRect/>
          </a:gradFill>
          <a:ln w="6350" cap="flat" cmpd="sng" algn="ctr">
            <a:solidFill>
              <a:srgbClr val="4D6995"/>
            </a:solidFill>
            <a:prstDash val="solid"/>
            <a:miter lim="800000"/>
          </a:ln>
          <a:effectLst/>
        </p:spPr>
        <p:txBody>
          <a:bodyPr wrap="square" rtlCol="0">
            <a:spAutoFit/>
          </a:bodyPr>
          <a:lstStyle>
            <a:defPPr>
              <a:defRPr lang="en-GB"/>
            </a:defPPr>
            <a:lvl1pPr defTabSz="957194" eaLnBrk="1" fontAlgn="auto" hangingPunct="1">
              <a:spcBef>
                <a:spcPts val="0"/>
              </a:spcBef>
              <a:spcAft>
                <a:spcPts val="0"/>
              </a:spcAft>
              <a:defRPr sz="1600" b="0">
                <a:solidFill>
                  <a:prstClr val="black"/>
                </a:solidFill>
                <a:latin typeface="Calibri" panose="020F0502020204030204"/>
                <a:cs typeface="+mn-cs"/>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prstClr val="black"/>
                </a:solidFill>
                <a:effectLst/>
                <a:uLnTx/>
                <a:uFillTx/>
                <a:latin typeface="+mj-lt"/>
                <a:ea typeface="+mn-ea"/>
                <a:cs typeface="+mn-cs"/>
              </a:rPr>
              <a:t>Distribution ordinaire</a:t>
            </a:r>
            <a:endParaRPr kumimoji="0" lang="fr-FR" sz="400" b="0" i="0" u="none" strike="noStrike" kern="0" cap="none" spc="0" normalizeH="0" baseline="0" noProof="0" dirty="0">
              <a:ln>
                <a:noFill/>
              </a:ln>
              <a:solidFill>
                <a:prstClr val="black"/>
              </a:solidFill>
              <a:effectLst/>
              <a:uLnTx/>
              <a:uFillTx/>
              <a:latin typeface="+mj-lt"/>
              <a:ea typeface="+mn-ea"/>
              <a:cs typeface="+mn-cs"/>
            </a:endParaRPr>
          </a:p>
          <a:p>
            <a:pPr marL="0" marR="0" lvl="0" indent="0" defTabSz="957194"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prstClr val="black"/>
                </a:solidFill>
                <a:effectLst/>
                <a:uLnTx/>
                <a:uFillTx/>
                <a:latin typeface="+mj-lt"/>
                <a:ea typeface="+mn-ea"/>
                <a:cs typeface="+mn-cs"/>
              </a:rPr>
              <a:t>4 acomptes trimestriels </a:t>
            </a:r>
            <a:r>
              <a:rPr kumimoji="0" lang="fr-FR" sz="1000" b="0" i="1" u="none" strike="noStrike" kern="0" cap="none" spc="0" normalizeH="0" baseline="0" noProof="0" dirty="0">
                <a:ln>
                  <a:noFill/>
                </a:ln>
                <a:solidFill>
                  <a:prstClr val="black"/>
                </a:solidFill>
                <a:effectLst/>
                <a:uLnTx/>
                <a:uFillTx/>
                <a:latin typeface="+mj-lt"/>
                <a:ea typeface="+mn-ea"/>
                <a:cs typeface="+mn-cs"/>
              </a:rPr>
              <a:t>(revenus locatifs de l’exercice ou report à nouveau)</a:t>
            </a:r>
          </a:p>
        </p:txBody>
      </p:sp>
      <p:sp>
        <p:nvSpPr>
          <p:cNvPr id="41" name="ZoneTexte 40">
            <a:extLst>
              <a:ext uri="{FF2B5EF4-FFF2-40B4-BE49-F238E27FC236}">
                <a16:creationId xmlns:a16="http://schemas.microsoft.com/office/drawing/2014/main" id="{24203AE7-2938-4FF5-BEE5-87811B9D4B1B}"/>
              </a:ext>
            </a:extLst>
          </p:cNvPr>
          <p:cNvSpPr txBox="1"/>
          <p:nvPr/>
        </p:nvSpPr>
        <p:spPr>
          <a:xfrm>
            <a:off x="6189094" y="1389324"/>
            <a:ext cx="2817284" cy="261610"/>
          </a:xfrm>
          <a:prstGeom prst="rect">
            <a:avLst/>
          </a:prstGeom>
          <a:gradFill flip="none" rotWithShape="1">
            <a:gsLst>
              <a:gs pos="0">
                <a:srgbClr val="B14EB5">
                  <a:lumMod val="0"/>
                  <a:lumOff val="100000"/>
                </a:srgbClr>
              </a:gs>
              <a:gs pos="35000">
                <a:srgbClr val="B14EB5">
                  <a:lumMod val="0"/>
                  <a:lumOff val="100000"/>
                </a:srgbClr>
              </a:gs>
              <a:gs pos="100000">
                <a:srgbClr val="B14EB5">
                  <a:lumMod val="100000"/>
                </a:srgbClr>
              </a:gs>
            </a:gsLst>
            <a:path path="circle">
              <a:fillToRect l="50000" t="-80000" r="50000" b="180000"/>
            </a:path>
            <a:tileRect/>
          </a:gradFill>
          <a:ln w="6350" cap="flat" cmpd="sng" algn="ctr">
            <a:solidFill>
              <a:srgbClr val="4D6995"/>
            </a:solidFill>
            <a:prstDash val="solid"/>
            <a:miter lim="800000"/>
          </a:ln>
          <a:effectLst/>
        </p:spPr>
        <p:txBody>
          <a:bodyPr wrap="square" rtlCol="0">
            <a:spAutoFit/>
          </a:body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prstClr val="black"/>
                </a:solidFill>
                <a:effectLst/>
                <a:uLnTx/>
                <a:uFillTx/>
                <a:latin typeface="+mj-lt"/>
                <a:ea typeface="+mn-ea"/>
                <a:cs typeface="+mn-cs"/>
              </a:rPr>
              <a:t>Variation du prix de retrait de la part</a:t>
            </a:r>
          </a:p>
        </p:txBody>
      </p:sp>
      <p:sp>
        <p:nvSpPr>
          <p:cNvPr id="42" name="Accolade fermante 41">
            <a:extLst>
              <a:ext uri="{FF2B5EF4-FFF2-40B4-BE49-F238E27FC236}">
                <a16:creationId xmlns:a16="http://schemas.microsoft.com/office/drawing/2014/main" id="{FE0CE8EE-6010-4A3A-AC6B-4A27327584E4}"/>
              </a:ext>
            </a:extLst>
          </p:cNvPr>
          <p:cNvSpPr/>
          <p:nvPr/>
        </p:nvSpPr>
        <p:spPr>
          <a:xfrm rot="5400000">
            <a:off x="4513402" y="-2229923"/>
            <a:ext cx="212655" cy="8773295"/>
          </a:xfrm>
          <a:prstGeom prst="rightBrace">
            <a:avLst>
              <a:gd name="adj1" fmla="val 28174"/>
              <a:gd name="adj2" fmla="val 50153"/>
            </a:avLst>
          </a:prstGeom>
          <a:noFill/>
          <a:ln w="25400" cap="flat" cmpd="sng" algn="ctr">
            <a:solidFill>
              <a:srgbClr val="7030A0"/>
            </a:solidFill>
            <a:prstDash val="solid"/>
            <a:miter lim="800000"/>
          </a:ln>
          <a:effectLst/>
        </p:spPr>
        <p:txBody>
          <a:bodyPr rtlCol="0" anchor="ctr"/>
          <a:lstStyle/>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43" name="ZoneTexte 42">
            <a:extLst>
              <a:ext uri="{FF2B5EF4-FFF2-40B4-BE49-F238E27FC236}">
                <a16:creationId xmlns:a16="http://schemas.microsoft.com/office/drawing/2014/main" id="{D25D6B4A-CB8E-42A4-B8F6-63383B303208}"/>
              </a:ext>
            </a:extLst>
          </p:cNvPr>
          <p:cNvSpPr txBox="1"/>
          <p:nvPr/>
        </p:nvSpPr>
        <p:spPr>
          <a:xfrm>
            <a:off x="3211089" y="2293992"/>
            <a:ext cx="2744562" cy="307777"/>
          </a:xfrm>
          <a:prstGeom prst="rect">
            <a:avLst/>
          </a:prstGeom>
          <a:noFill/>
          <a:ln w="9525" cap="flat" cmpd="sng" algn="ctr">
            <a:noFill/>
            <a:prstDash val="solid"/>
            <a:round/>
            <a:headEnd type="none" w="med" len="med"/>
            <a:tailEnd type="none" w="med" len="med"/>
          </a:ln>
          <a:effectLst/>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solidFill>
                  <a:srgbClr val="7030A0"/>
                </a:solidFill>
                <a:effectLst/>
                <a:uLnTx/>
                <a:uFillTx/>
                <a:latin typeface="Franklin Gothic Medium" pitchFamily="34" charset="0"/>
                <a:ea typeface="+mn-ea"/>
                <a:cs typeface="+mn-cs"/>
              </a:rPr>
              <a:t>PERFORMANCE GLOBALE BRUTE </a:t>
            </a:r>
          </a:p>
        </p:txBody>
      </p:sp>
      <p:sp>
        <p:nvSpPr>
          <p:cNvPr id="44" name="Flèche vers le bas 23">
            <a:extLst>
              <a:ext uri="{FF2B5EF4-FFF2-40B4-BE49-F238E27FC236}">
                <a16:creationId xmlns:a16="http://schemas.microsoft.com/office/drawing/2014/main" id="{581B84A9-C4EC-4E8A-8E24-EB355537C203}"/>
              </a:ext>
            </a:extLst>
          </p:cNvPr>
          <p:cNvSpPr/>
          <p:nvPr/>
        </p:nvSpPr>
        <p:spPr>
          <a:xfrm>
            <a:off x="2112538" y="1259843"/>
            <a:ext cx="178956" cy="193984"/>
          </a:xfrm>
          <a:prstGeom prst="downArrow">
            <a:avLst/>
          </a:prstGeom>
          <a:solidFill>
            <a:srgbClr val="7030A0"/>
          </a:solidFill>
          <a:ln w="12700" cap="flat" cmpd="sng" algn="ctr">
            <a:solidFill>
              <a:srgbClr val="4D6995">
                <a:shade val="50000"/>
              </a:srgbClr>
            </a:solidFill>
            <a:prstDash val="solid"/>
            <a:miter lim="800000"/>
          </a:ln>
          <a:effectLst/>
        </p:spPr>
        <p:txBody>
          <a:bodyPr rtlCol="0" anchor="ctr"/>
          <a:lstStyle/>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45" name="Flèche vers le bas 24">
            <a:extLst>
              <a:ext uri="{FF2B5EF4-FFF2-40B4-BE49-F238E27FC236}">
                <a16:creationId xmlns:a16="http://schemas.microsoft.com/office/drawing/2014/main" id="{B1A09FCF-29A9-42B2-B3B4-A40124E86866}"/>
              </a:ext>
            </a:extLst>
          </p:cNvPr>
          <p:cNvSpPr/>
          <p:nvPr/>
        </p:nvSpPr>
        <p:spPr>
          <a:xfrm>
            <a:off x="4750755" y="1259843"/>
            <a:ext cx="178956" cy="193984"/>
          </a:xfrm>
          <a:prstGeom prst="downArrow">
            <a:avLst/>
          </a:prstGeom>
          <a:solidFill>
            <a:srgbClr val="7030A0"/>
          </a:solidFill>
          <a:ln w="12700" cap="flat" cmpd="sng" algn="ctr">
            <a:solidFill>
              <a:srgbClr val="4D6995">
                <a:shade val="50000"/>
              </a:srgbClr>
            </a:solidFill>
            <a:prstDash val="solid"/>
            <a:miter lim="800000"/>
          </a:ln>
          <a:effectLst/>
        </p:spPr>
        <p:txBody>
          <a:bodyPr rtlCol="0" anchor="ctr"/>
          <a:lstStyle/>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46" name="Flèche vers le bas 25">
            <a:extLst>
              <a:ext uri="{FF2B5EF4-FFF2-40B4-BE49-F238E27FC236}">
                <a16:creationId xmlns:a16="http://schemas.microsoft.com/office/drawing/2014/main" id="{6EF3B155-FBB4-4C1F-9A23-F462883644A7}"/>
              </a:ext>
            </a:extLst>
          </p:cNvPr>
          <p:cNvSpPr/>
          <p:nvPr/>
        </p:nvSpPr>
        <p:spPr>
          <a:xfrm>
            <a:off x="7508053" y="1239405"/>
            <a:ext cx="178956" cy="193984"/>
          </a:xfrm>
          <a:prstGeom prst="downArrow">
            <a:avLst/>
          </a:prstGeom>
          <a:solidFill>
            <a:srgbClr val="7030A0"/>
          </a:solidFill>
          <a:ln w="12700" cap="flat" cmpd="sng" algn="ctr">
            <a:solidFill>
              <a:srgbClr val="4D6995">
                <a:shade val="50000"/>
              </a:srgbClr>
            </a:solidFill>
            <a:prstDash val="solid"/>
            <a:miter lim="800000"/>
          </a:ln>
          <a:effectLst/>
        </p:spPr>
        <p:txBody>
          <a:bodyPr rtlCol="0" anchor="ctr"/>
          <a:lstStyle/>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22437826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Les différentes valeurs de parts – Le triplet de valeur dans le SI BPCE Vie</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18" name="Espace réservé du texte 4">
            <a:extLst>
              <a:ext uri="{FF2B5EF4-FFF2-40B4-BE49-F238E27FC236}">
                <a16:creationId xmlns:a16="http://schemas.microsoft.com/office/drawing/2014/main" id="{BF792ED6-CDE0-462D-8177-CD65ED63E0AE}"/>
              </a:ext>
            </a:extLst>
          </p:cNvPr>
          <p:cNvSpPr txBox="1">
            <a:spLocks/>
          </p:cNvSpPr>
          <p:nvPr/>
        </p:nvSpPr>
        <p:spPr bwMode="auto">
          <a:xfrm>
            <a:off x="723807" y="962471"/>
            <a:ext cx="8328045" cy="41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912813">
              <a:spcBef>
                <a:spcPts val="200"/>
              </a:spcBef>
              <a:buClr>
                <a:srgbClr val="4B4B4D"/>
              </a:buClr>
              <a:buSzPct val="100000"/>
              <a:buBlip>
                <a:blip r:embed="rId3"/>
              </a:buBlip>
              <a:defRPr sz="2400">
                <a:solidFill>
                  <a:schemeClr val="tx1"/>
                </a:solidFill>
                <a:latin typeface="Arial" charset="0"/>
              </a:defRPr>
            </a:lvl1pPr>
            <a:lvl2pPr marL="444500" indent="-177800" defTabSz="912813">
              <a:spcBef>
                <a:spcPts val="200"/>
              </a:spcBef>
              <a:buClr>
                <a:srgbClr val="00965A"/>
              </a:buClr>
              <a:buSzPct val="90000"/>
              <a:buFont typeface="Wingdings" charset="2"/>
              <a:buChar char="§"/>
              <a:defRPr sz="2000">
                <a:solidFill>
                  <a:schemeClr val="tx1"/>
                </a:solidFill>
                <a:latin typeface="Arial" charset="0"/>
              </a:defRPr>
            </a:lvl2pPr>
            <a:lvl3pPr marL="803275" indent="-174625" defTabSz="912813">
              <a:spcBef>
                <a:spcPts val="200"/>
              </a:spcBef>
              <a:buFont typeface="Wingdings" charset="2"/>
              <a:buChar char="§"/>
              <a:defRPr>
                <a:solidFill>
                  <a:srgbClr val="00915A"/>
                </a:solidFill>
                <a:latin typeface="Arial" charset="0"/>
              </a:defRPr>
            </a:lvl3pPr>
            <a:lvl4pPr marL="1157288" indent="-166688" defTabSz="912813">
              <a:spcBef>
                <a:spcPts val="200"/>
              </a:spcBef>
              <a:buFont typeface="Wingdings" charset="2"/>
              <a:buChar char="§"/>
              <a:defRPr sz="1600">
                <a:solidFill>
                  <a:srgbClr val="00915A"/>
                </a:solidFill>
                <a:latin typeface="Arial" charset="0"/>
              </a:defRPr>
            </a:lvl4pPr>
            <a:lvl5pPr marL="2057400" indent="-228600" defTabSz="912813">
              <a:spcBef>
                <a:spcPts val="200"/>
              </a:spcBef>
              <a:defRPr sz="1100">
                <a:solidFill>
                  <a:srgbClr val="00915A"/>
                </a:solidFill>
                <a:latin typeface="Arial" charset="0"/>
              </a:defRPr>
            </a:lvl5pPr>
            <a:lvl6pPr marL="2514600" indent="-228600" defTabSz="912813" eaLnBrk="0" fontAlgn="base" hangingPunct="0">
              <a:spcBef>
                <a:spcPts val="200"/>
              </a:spcBef>
              <a:spcAft>
                <a:spcPct val="0"/>
              </a:spcAft>
              <a:defRPr sz="1100">
                <a:solidFill>
                  <a:srgbClr val="00915A"/>
                </a:solidFill>
                <a:latin typeface="Arial" charset="0"/>
              </a:defRPr>
            </a:lvl6pPr>
            <a:lvl7pPr marL="2971800" indent="-228600" defTabSz="912813" eaLnBrk="0" fontAlgn="base" hangingPunct="0">
              <a:spcBef>
                <a:spcPts val="200"/>
              </a:spcBef>
              <a:spcAft>
                <a:spcPct val="0"/>
              </a:spcAft>
              <a:defRPr sz="1100">
                <a:solidFill>
                  <a:srgbClr val="00915A"/>
                </a:solidFill>
                <a:latin typeface="Arial" charset="0"/>
              </a:defRPr>
            </a:lvl7pPr>
            <a:lvl8pPr marL="3429000" indent="-228600" defTabSz="912813" eaLnBrk="0" fontAlgn="base" hangingPunct="0">
              <a:spcBef>
                <a:spcPts val="200"/>
              </a:spcBef>
              <a:spcAft>
                <a:spcPct val="0"/>
              </a:spcAft>
              <a:defRPr sz="1100">
                <a:solidFill>
                  <a:srgbClr val="00915A"/>
                </a:solidFill>
                <a:latin typeface="Arial" charset="0"/>
              </a:defRPr>
            </a:lvl8pPr>
            <a:lvl9pPr marL="3886200" indent="-228600" defTabSz="912813" eaLnBrk="0" fontAlgn="base" hangingPunct="0">
              <a:spcBef>
                <a:spcPts val="200"/>
              </a:spcBef>
              <a:spcAft>
                <a:spcPct val="0"/>
              </a:spcAft>
              <a:defRPr sz="1100">
                <a:solidFill>
                  <a:srgbClr val="00915A"/>
                </a:solidFill>
                <a:latin typeface="Arial" charset="0"/>
              </a:defRPr>
            </a:lvl9pPr>
          </a:lstStyle>
          <a:p>
            <a:pPr marL="388849" indent="-388849" algn="l" defTabSz="1035130" eaLnBrk="1" fontAlgn="auto" hangingPunct="1">
              <a:spcBef>
                <a:spcPts val="227"/>
              </a:spcBef>
              <a:spcAft>
                <a:spcPts val="0"/>
              </a:spcAft>
            </a:pPr>
            <a:endParaRPr lang="fr-FR" altLang="fr-FR" sz="1200" b="0" dirty="0">
              <a:solidFill>
                <a:prstClr val="black"/>
              </a:solidFill>
              <a:latin typeface="+mj-lt"/>
              <a:ea typeface="Open Sans" charset="0"/>
              <a:cs typeface="Open Sans" charset="0"/>
            </a:endParaRPr>
          </a:p>
        </p:txBody>
      </p:sp>
      <p:sp>
        <p:nvSpPr>
          <p:cNvPr id="19" name="Rectangle 18">
            <a:extLst>
              <a:ext uri="{FF2B5EF4-FFF2-40B4-BE49-F238E27FC236}">
                <a16:creationId xmlns:a16="http://schemas.microsoft.com/office/drawing/2014/main" id="{DFA6D037-2020-429F-A6CE-639909A0550E}"/>
              </a:ext>
            </a:extLst>
          </p:cNvPr>
          <p:cNvSpPr/>
          <p:nvPr/>
        </p:nvSpPr>
        <p:spPr>
          <a:xfrm>
            <a:off x="1149961" y="833995"/>
            <a:ext cx="5298245" cy="276999"/>
          </a:xfrm>
          <a:prstGeom prst="rect">
            <a:avLst/>
          </a:prstGeom>
          <a:ln>
            <a:noFill/>
          </a:ln>
        </p:spPr>
        <p:txBody>
          <a:bodyPr wrap="none">
            <a:spAutoFit/>
          </a:bodyPr>
          <a:lstStyle/>
          <a:p>
            <a:r>
              <a:rPr lang="fr-FR" sz="1200" b="1" dirty="0">
                <a:solidFill>
                  <a:srgbClr val="7030A0"/>
                </a:solidFill>
                <a:latin typeface="+mj-lt"/>
                <a:cs typeface="Helvetica" panose="020B0604020202020204" pitchFamily="34" charset="0"/>
                <a:sym typeface="Wingdings" panose="05000000000000000000" pitchFamily="2" charset="2"/>
              </a:rPr>
              <a:t> LE PRIX DE SOUSCRIPTION = la valeur d’entrée = « VL d’émission »</a:t>
            </a:r>
            <a:endParaRPr lang="fr-FR" sz="1200" b="1" dirty="0">
              <a:solidFill>
                <a:srgbClr val="7030A0"/>
              </a:solidFill>
              <a:latin typeface="+mj-lt"/>
              <a:cs typeface="Helvetica" panose="020B0604020202020204" pitchFamily="34" charset="0"/>
            </a:endParaRPr>
          </a:p>
        </p:txBody>
      </p:sp>
      <p:cxnSp>
        <p:nvCxnSpPr>
          <p:cNvPr id="20" name="Connecteur droit 19">
            <a:extLst>
              <a:ext uri="{FF2B5EF4-FFF2-40B4-BE49-F238E27FC236}">
                <a16:creationId xmlns:a16="http://schemas.microsoft.com/office/drawing/2014/main" id="{CA99A595-1FAD-4CD3-B7F3-3767749451BD}"/>
              </a:ext>
            </a:extLst>
          </p:cNvPr>
          <p:cNvCxnSpPr>
            <a:cxnSpLocks/>
          </p:cNvCxnSpPr>
          <p:nvPr/>
        </p:nvCxnSpPr>
        <p:spPr>
          <a:xfrm flipV="1">
            <a:off x="840002" y="1054223"/>
            <a:ext cx="7584960" cy="16201"/>
          </a:xfrm>
          <a:prstGeom prst="line">
            <a:avLst/>
          </a:prstGeom>
          <a:ln>
            <a:solidFill>
              <a:srgbClr val="062034"/>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B0E40AB6-C737-4A0A-8D9F-DE70F7798DA1}"/>
              </a:ext>
            </a:extLst>
          </p:cNvPr>
          <p:cNvSpPr/>
          <p:nvPr/>
        </p:nvSpPr>
        <p:spPr>
          <a:xfrm>
            <a:off x="426746" y="1068126"/>
            <a:ext cx="8328045" cy="1015663"/>
          </a:xfrm>
          <a:prstGeom prst="rect">
            <a:avLst/>
          </a:prstGeom>
        </p:spPr>
        <p:txBody>
          <a:bodyPr wrap="square">
            <a:spAutoFit/>
          </a:bodyPr>
          <a:lstStyle/>
          <a:p>
            <a:pPr lvl="0" algn="ctr">
              <a:buClr>
                <a:srgbClr val="CDAF74"/>
              </a:buClr>
            </a:pPr>
            <a:r>
              <a:rPr lang="fr-FR" sz="1200" dirty="0">
                <a:latin typeface="+mj-lt"/>
                <a:cs typeface="Helvetica"/>
              </a:rPr>
              <a:t>C’est le prix d’achat de parts de SCPI sur le marché primaire, déterminé par la Société de Gestion et payé par l’acquéreur, il s’entend frais inclus. Ce prix intègre la commission de souscription. Le prix de souscription est fixé par la société de gestion dans une fourchette de plus ou moins 10 % par rapport à la valeur de reconstitution par part</a:t>
            </a:r>
            <a:r>
              <a:rPr lang="fr-FR" sz="1200" dirty="0">
                <a:solidFill>
                  <a:srgbClr val="FF0000"/>
                </a:solidFill>
                <a:latin typeface="+mj-lt"/>
                <a:cs typeface="Helvetica"/>
              </a:rPr>
              <a:t> </a:t>
            </a:r>
            <a:r>
              <a:rPr lang="fr-FR" sz="1200" dirty="0">
                <a:latin typeface="+mj-lt"/>
                <a:cs typeface="Helvetica"/>
              </a:rPr>
              <a:t>(article L.214-94 du COMOFI). Cette dernière est la valeur pour reconstituer tout le patrimoine, si on avait à l'acheter aujourd’hui.</a:t>
            </a:r>
          </a:p>
        </p:txBody>
      </p:sp>
      <p:sp>
        <p:nvSpPr>
          <p:cNvPr id="22" name="Rectangle 21">
            <a:extLst>
              <a:ext uri="{FF2B5EF4-FFF2-40B4-BE49-F238E27FC236}">
                <a16:creationId xmlns:a16="http://schemas.microsoft.com/office/drawing/2014/main" id="{978365C0-374B-4C4D-8BB6-B18E73D1D38B}"/>
              </a:ext>
            </a:extLst>
          </p:cNvPr>
          <p:cNvSpPr/>
          <p:nvPr/>
        </p:nvSpPr>
        <p:spPr>
          <a:xfrm>
            <a:off x="481551" y="2958738"/>
            <a:ext cx="8045075" cy="461665"/>
          </a:xfrm>
          <a:prstGeom prst="rect">
            <a:avLst/>
          </a:prstGeom>
          <a:ln>
            <a:noFill/>
          </a:ln>
        </p:spPr>
        <p:txBody>
          <a:bodyPr wrap="square">
            <a:spAutoFit/>
          </a:bodyPr>
          <a:lstStyle/>
          <a:p>
            <a:pPr marL="285750" indent="-285750" algn="l">
              <a:buFont typeface="Wingdings" panose="05000000000000000000" pitchFamily="2" charset="2"/>
              <a:buChar char="n"/>
            </a:pPr>
            <a:r>
              <a:rPr lang="fr-FR" sz="1200" b="1" dirty="0">
                <a:solidFill>
                  <a:srgbClr val="7030A0"/>
                </a:solidFill>
                <a:latin typeface="+mj-lt"/>
                <a:cs typeface="Helvetica" panose="020B0604020202020204" pitchFamily="34" charset="0"/>
                <a:sym typeface="Wingdings" panose="05000000000000000000" pitchFamily="2" charset="2"/>
              </a:rPr>
              <a:t>LA VALEUR DE RETRAIT = « VL nominal » servant à valoriser le contrat durant sa vie </a:t>
            </a:r>
          </a:p>
          <a:p>
            <a:pPr algn="l"/>
            <a:r>
              <a:rPr lang="fr-FR" sz="1200" b="1" dirty="0">
                <a:solidFill>
                  <a:srgbClr val="7030A0"/>
                </a:solidFill>
                <a:latin typeface="+mj-lt"/>
                <a:cs typeface="Helvetica" panose="020B0604020202020204" pitchFamily="34" charset="0"/>
                <a:sym typeface="Wingdings" panose="05000000000000000000" pitchFamily="2" charset="2"/>
              </a:rPr>
              <a:t>                                                  = « VL de rachat » car absence de pénalité de rachat appliquée par BPCE Vie</a:t>
            </a:r>
            <a:endParaRPr lang="fr-FR" sz="1200" b="1" dirty="0">
              <a:solidFill>
                <a:srgbClr val="7030A0"/>
              </a:solidFill>
              <a:latin typeface="+mj-lt"/>
              <a:cs typeface="Helvetica" panose="020B0604020202020204" pitchFamily="34" charset="0"/>
            </a:endParaRPr>
          </a:p>
        </p:txBody>
      </p:sp>
      <p:graphicFrame>
        <p:nvGraphicFramePr>
          <p:cNvPr id="23" name="Tableau 22">
            <a:extLst>
              <a:ext uri="{FF2B5EF4-FFF2-40B4-BE49-F238E27FC236}">
                <a16:creationId xmlns:a16="http://schemas.microsoft.com/office/drawing/2014/main" id="{6D2ACA26-F74A-4912-A837-47A2FA3AD2A1}"/>
              </a:ext>
            </a:extLst>
          </p:cNvPr>
          <p:cNvGraphicFramePr>
            <a:graphicFrameLocks noGrp="1"/>
          </p:cNvGraphicFramePr>
          <p:nvPr>
            <p:extLst>
              <p:ext uri="{D42A27DB-BD31-4B8C-83A1-F6EECF244321}">
                <p14:modId xmlns:p14="http://schemas.microsoft.com/office/powerpoint/2010/main" val="2462078774"/>
              </p:ext>
            </p:extLst>
          </p:nvPr>
        </p:nvGraphicFramePr>
        <p:xfrm>
          <a:off x="2893057" y="2088762"/>
          <a:ext cx="3588425" cy="827176"/>
        </p:xfrm>
        <a:graphic>
          <a:graphicData uri="http://schemas.openxmlformats.org/drawingml/2006/table">
            <a:tbl>
              <a:tblPr firstRow="1" bandRow="1">
                <a:tableStyleId>{E269D01E-BC32-4049-B463-5C60D7B0CCD2}</a:tableStyleId>
              </a:tblPr>
              <a:tblGrid>
                <a:gridCol w="3588425">
                  <a:extLst>
                    <a:ext uri="{9D8B030D-6E8A-4147-A177-3AD203B41FA5}">
                      <a16:colId xmlns:a16="http://schemas.microsoft.com/office/drawing/2014/main" val="20000"/>
                    </a:ext>
                  </a:extLst>
                </a:gridCol>
              </a:tblGrid>
              <a:tr h="276428">
                <a:tc>
                  <a:txBody>
                    <a:bodyPr/>
                    <a:lstStyle/>
                    <a:p>
                      <a:pPr algn="ctr"/>
                      <a:r>
                        <a:rPr lang="fr-FR" sz="1200" dirty="0"/>
                        <a:t>Valeur de reconstitution par part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76428">
                <a:tc>
                  <a:txBody>
                    <a:bodyPr/>
                    <a:lstStyle/>
                    <a:p>
                      <a:pPr algn="ctr"/>
                      <a:r>
                        <a:rPr lang="fr-FR" sz="1200" dirty="0"/>
                        <a:t>+/ - 10 %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52276">
                <a:tc>
                  <a:txBody>
                    <a:bodyPr/>
                    <a:lstStyle/>
                    <a:p>
                      <a:pPr algn="ctr"/>
                      <a:r>
                        <a:rPr lang="fr-FR" sz="1200" dirty="0"/>
                        <a:t>= Prix de souscription</a:t>
                      </a:r>
                      <a:endParaRPr lang="fr-FR" sz="12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26" name="Rectangle 25">
            <a:extLst>
              <a:ext uri="{FF2B5EF4-FFF2-40B4-BE49-F238E27FC236}">
                <a16:creationId xmlns:a16="http://schemas.microsoft.com/office/drawing/2014/main" id="{6CE26697-EB24-40CD-84A9-DFFBA9A80A44}"/>
              </a:ext>
            </a:extLst>
          </p:cNvPr>
          <p:cNvSpPr/>
          <p:nvPr/>
        </p:nvSpPr>
        <p:spPr>
          <a:xfrm>
            <a:off x="222651" y="3423453"/>
            <a:ext cx="8697231" cy="646331"/>
          </a:xfrm>
          <a:prstGeom prst="rect">
            <a:avLst/>
          </a:prstGeom>
        </p:spPr>
        <p:txBody>
          <a:bodyPr wrap="square">
            <a:spAutoFit/>
          </a:bodyPr>
          <a:lstStyle/>
          <a:p>
            <a:pPr lvl="0" algn="ctr">
              <a:buClr>
                <a:srgbClr val="CDAF74"/>
              </a:buClr>
            </a:pPr>
            <a:r>
              <a:rPr lang="fr-FR" sz="1200" dirty="0">
                <a:latin typeface="+mj-lt"/>
                <a:cs typeface="Helvetica"/>
              </a:rPr>
              <a:t>C’est le prix de vente. Il est déterminé par la Société de Gestion, il s’entend net de frais. Elle correspond pour les SCPI à capital variable au prix de souscription de la part au jour du retrait diminué de la commission de souscription. </a:t>
            </a:r>
          </a:p>
          <a:p>
            <a:pPr marL="285750" lvl="0" indent="-285750">
              <a:buClr>
                <a:srgbClr val="CDAF74"/>
              </a:buClr>
              <a:buFont typeface="Wingdings" pitchFamily="2" charset="2"/>
              <a:buChar char="§"/>
            </a:pPr>
            <a:endParaRPr lang="fr-FR" sz="1200" dirty="0">
              <a:latin typeface="+mj-lt"/>
              <a:cs typeface="Helvetica"/>
            </a:endParaRPr>
          </a:p>
        </p:txBody>
      </p:sp>
      <p:graphicFrame>
        <p:nvGraphicFramePr>
          <p:cNvPr id="27" name="Tableau 26">
            <a:extLst>
              <a:ext uri="{FF2B5EF4-FFF2-40B4-BE49-F238E27FC236}">
                <a16:creationId xmlns:a16="http://schemas.microsoft.com/office/drawing/2014/main" id="{D6E50416-D801-4839-9C06-6CF400CE8D08}"/>
              </a:ext>
            </a:extLst>
          </p:cNvPr>
          <p:cNvGraphicFramePr>
            <a:graphicFrameLocks noGrp="1"/>
          </p:cNvGraphicFramePr>
          <p:nvPr>
            <p:extLst>
              <p:ext uri="{D42A27DB-BD31-4B8C-83A1-F6EECF244321}">
                <p14:modId xmlns:p14="http://schemas.microsoft.com/office/powerpoint/2010/main" val="2614538321"/>
              </p:ext>
            </p:extLst>
          </p:nvPr>
        </p:nvGraphicFramePr>
        <p:xfrm>
          <a:off x="2832624" y="3924122"/>
          <a:ext cx="3658712" cy="830060"/>
        </p:xfrm>
        <a:graphic>
          <a:graphicData uri="http://schemas.openxmlformats.org/drawingml/2006/table">
            <a:tbl>
              <a:tblPr firstRow="1" bandRow="1">
                <a:tableStyleId>{E269D01E-BC32-4049-B463-5C60D7B0CCD2}</a:tableStyleId>
              </a:tblPr>
              <a:tblGrid>
                <a:gridCol w="291494">
                  <a:extLst>
                    <a:ext uri="{9D8B030D-6E8A-4147-A177-3AD203B41FA5}">
                      <a16:colId xmlns:a16="http://schemas.microsoft.com/office/drawing/2014/main" val="20000"/>
                    </a:ext>
                  </a:extLst>
                </a:gridCol>
                <a:gridCol w="3367218">
                  <a:extLst>
                    <a:ext uri="{9D8B030D-6E8A-4147-A177-3AD203B41FA5}">
                      <a16:colId xmlns:a16="http://schemas.microsoft.com/office/drawing/2014/main" val="20001"/>
                    </a:ext>
                  </a:extLst>
                </a:gridCol>
              </a:tblGrid>
              <a:tr h="248730">
                <a:tc rowSpan="2">
                  <a:txBody>
                    <a:bodyPr/>
                    <a:lstStyle/>
                    <a:p>
                      <a:pPr algn="ctr"/>
                      <a:r>
                        <a:rPr lang="fr-FR" sz="1200" dirty="0"/>
                        <a:t>-</a:t>
                      </a:r>
                      <a:endParaRPr lang="fr-FR" sz="12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200" dirty="0"/>
                        <a:t>Prix de souscription (au moment</a:t>
                      </a:r>
                      <a:r>
                        <a:rPr lang="fr-FR" sz="1200" baseline="0" dirty="0"/>
                        <a:t> du retrait)</a:t>
                      </a:r>
                      <a:endParaRPr lang="fr-FR"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77870">
                <a:tc vMerge="1">
                  <a:txBody>
                    <a:bodyPr/>
                    <a:lstStyle/>
                    <a:p>
                      <a:pPr algn="ctr"/>
                      <a:endParaRPr lang="fr-FR" sz="1600" b="1" dirty="0">
                        <a:solidFill>
                          <a:schemeClr val="tx1"/>
                        </a:solidFill>
                      </a:endParaRPr>
                    </a:p>
                  </a:txBody>
                  <a:tcPr anchor="ctr">
                    <a:solidFill>
                      <a:schemeClr val="bg1">
                        <a:lumMod val="85000"/>
                      </a:schemeClr>
                    </a:solidFill>
                  </a:tcPr>
                </a:tc>
                <a:tc>
                  <a:txBody>
                    <a:bodyPr/>
                    <a:lstStyle/>
                    <a:p>
                      <a:r>
                        <a:rPr lang="fr-FR" sz="1200" dirty="0"/>
                        <a:t>Commission</a:t>
                      </a:r>
                      <a:r>
                        <a:rPr lang="fr-FR" sz="1200" baseline="0" dirty="0"/>
                        <a:t> de souscription </a:t>
                      </a:r>
                      <a:endParaRPr lang="fr-FR" sz="1200"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77870">
                <a:tc>
                  <a:txBody>
                    <a:bodyPr/>
                    <a:lstStyle/>
                    <a:p>
                      <a:pPr algn="ctr"/>
                      <a:r>
                        <a:rPr lang="fr-FR" sz="1200" dirty="0"/>
                        <a:t>=</a:t>
                      </a:r>
                      <a:endParaRPr lang="fr-FR" sz="12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200" dirty="0"/>
                        <a:t>Valeur</a:t>
                      </a:r>
                      <a:r>
                        <a:rPr lang="fr-FR" sz="1200" baseline="0" dirty="0"/>
                        <a:t> de retrait</a:t>
                      </a:r>
                      <a:endParaRPr lang="fr-FR" sz="12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cxnSp>
        <p:nvCxnSpPr>
          <p:cNvPr id="28" name="Connecteur droit 27">
            <a:extLst>
              <a:ext uri="{FF2B5EF4-FFF2-40B4-BE49-F238E27FC236}">
                <a16:creationId xmlns:a16="http://schemas.microsoft.com/office/drawing/2014/main" id="{8B1A99D0-ADA2-4AD7-B898-02AA0E5FDB88}"/>
              </a:ext>
            </a:extLst>
          </p:cNvPr>
          <p:cNvCxnSpPr>
            <a:cxnSpLocks/>
          </p:cNvCxnSpPr>
          <p:nvPr/>
        </p:nvCxnSpPr>
        <p:spPr>
          <a:xfrm flipV="1">
            <a:off x="858255" y="3409032"/>
            <a:ext cx="7584960" cy="16201"/>
          </a:xfrm>
          <a:prstGeom prst="line">
            <a:avLst/>
          </a:prstGeom>
          <a:ln>
            <a:solidFill>
              <a:srgbClr val="06203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5465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Démarche client – Les bons réflexes</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13" name="Rectangle 12">
            <a:extLst>
              <a:ext uri="{FF2B5EF4-FFF2-40B4-BE49-F238E27FC236}">
                <a16:creationId xmlns:a16="http://schemas.microsoft.com/office/drawing/2014/main" id="{2217A860-8960-4653-95AE-80C84A9B7D8A}"/>
              </a:ext>
            </a:extLst>
          </p:cNvPr>
          <p:cNvSpPr/>
          <p:nvPr/>
        </p:nvSpPr>
        <p:spPr>
          <a:xfrm>
            <a:off x="42213" y="1220339"/>
            <a:ext cx="3142447" cy="246221"/>
          </a:xfrm>
          <a:prstGeom prst="rect">
            <a:avLst/>
          </a:prstGeom>
        </p:spPr>
        <p:txBody>
          <a:bodyPr>
            <a:spAutoFit/>
          </a:bodyPr>
          <a:lstStyle/>
          <a:p>
            <a:pPr defTabSz="735494">
              <a:defRPr/>
            </a:pPr>
            <a:r>
              <a:rPr lang="fr-FR" sz="1000" b="1" dirty="0">
                <a:solidFill>
                  <a:srgbClr val="B24388"/>
                </a:solidFill>
                <a:latin typeface="+mj-lt"/>
                <a:ea typeface="Open Sans" panose="020B0604020202020204" charset="0"/>
                <a:cs typeface="Open Sans" panose="020B0604020202020204" charset="0"/>
              </a:rPr>
              <a:t>Lors de la souscription il faut impérativement </a:t>
            </a:r>
            <a:r>
              <a:rPr lang="fr-FR" sz="845" dirty="0">
                <a:solidFill>
                  <a:srgbClr val="B24388"/>
                </a:solidFill>
                <a:latin typeface="Open Sans" panose="020B0604020202020204" charset="0"/>
                <a:ea typeface="Open Sans" panose="020B0604020202020204" charset="0"/>
                <a:cs typeface="Open Sans" panose="020B0604020202020204" charset="0"/>
              </a:rPr>
              <a:t>: </a:t>
            </a:r>
          </a:p>
        </p:txBody>
      </p:sp>
      <p:sp>
        <p:nvSpPr>
          <p:cNvPr id="14" name="Rectangle 13">
            <a:extLst>
              <a:ext uri="{FF2B5EF4-FFF2-40B4-BE49-F238E27FC236}">
                <a16:creationId xmlns:a16="http://schemas.microsoft.com/office/drawing/2014/main" id="{E940541A-FFD6-49C6-8AF7-C30CF801173E}"/>
              </a:ext>
            </a:extLst>
          </p:cNvPr>
          <p:cNvSpPr/>
          <p:nvPr/>
        </p:nvSpPr>
        <p:spPr>
          <a:xfrm>
            <a:off x="138023" y="1455628"/>
            <a:ext cx="5555411" cy="2716460"/>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Vérifier l’adéquation du placement avec la situation patrimoniale et fiscale, l’horizon de placement, les exigences, les besoins, les objectifs, l’expérience et la connaissance du client en matière financière et de son appétence au risque et de sa capacité à subir des pertes . </a:t>
            </a:r>
          </a:p>
          <a:p>
            <a:pPr marL="137905" indent="-137905" algn="just" defTabSz="735494">
              <a:buFont typeface="Arial" panose="020B0604020202020204" pitchFamily="34" charset="0"/>
              <a:buChar char="•"/>
              <a:defRPr/>
            </a:pPr>
            <a:endParaRPr lang="fr-FR" sz="400" dirty="0">
              <a:solidFill>
                <a:prstClr val="black"/>
              </a:solidFill>
              <a:latin typeface="+mj-lt"/>
              <a:ea typeface="Open Sans" panose="020B0604020202020204" charset="0"/>
              <a:cs typeface="Open Sans" panose="020B0604020202020204" charset="0"/>
            </a:endParaRPr>
          </a:p>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Compléter ou actualiser si besoin l’avis de conseil remis au client en phase </a:t>
            </a:r>
            <a:r>
              <a:rPr lang="fr-FR" sz="900" dirty="0" err="1">
                <a:solidFill>
                  <a:prstClr val="black"/>
                </a:solidFill>
                <a:latin typeface="+mj-lt"/>
                <a:ea typeface="Open Sans" panose="020B0604020202020204" charset="0"/>
                <a:cs typeface="Open Sans" panose="020B0604020202020204" charset="0"/>
              </a:rPr>
              <a:t>pre</a:t>
            </a:r>
            <a:r>
              <a:rPr lang="fr-FR" sz="900" dirty="0">
                <a:solidFill>
                  <a:prstClr val="black"/>
                </a:solidFill>
                <a:latin typeface="+mj-lt"/>
                <a:ea typeface="Open Sans" panose="020B0604020202020204" charset="0"/>
                <a:cs typeface="Open Sans" panose="020B0604020202020204" charset="0"/>
              </a:rPr>
              <a:t>́-contractuelle. A noter : le devoir de conseil en assurance vie doit être mis à jour lors de chaque modification significative du contrat. </a:t>
            </a:r>
          </a:p>
          <a:p>
            <a:pPr marL="137905" indent="-137905" algn="just" defTabSz="735494">
              <a:buFont typeface="Arial" panose="020B0604020202020204" pitchFamily="34" charset="0"/>
              <a:buChar char="•"/>
              <a:defRPr/>
            </a:pPr>
            <a:endParaRPr lang="fr-FR" sz="400" dirty="0">
              <a:solidFill>
                <a:prstClr val="black"/>
              </a:solidFill>
              <a:latin typeface="+mj-lt"/>
              <a:ea typeface="Open Sans" panose="020B0604020202020204" charset="0"/>
              <a:cs typeface="Open Sans" panose="020B0604020202020204" charset="0"/>
            </a:endParaRPr>
          </a:p>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Au cas où le client ne veut pas répondre aux questions permettant le conseil, ou au cas où le produit n’est pas adapté au profil du client mais que celui-ci souhaite le souscrire tout de même, ne pas oublier de lui faire signer le document de mise en garde. </a:t>
            </a:r>
          </a:p>
          <a:p>
            <a:pPr marL="137905" indent="-137905" algn="just" defTabSz="735494">
              <a:buFont typeface="Arial" panose="020B0604020202020204" pitchFamily="34" charset="0"/>
              <a:buChar char="•"/>
              <a:defRPr/>
            </a:pPr>
            <a:endParaRPr lang="fr-FR" sz="400" dirty="0">
              <a:solidFill>
                <a:prstClr val="black"/>
              </a:solidFill>
              <a:latin typeface="+mj-lt"/>
              <a:ea typeface="Open Sans" panose="020B0604020202020204" charset="0"/>
              <a:cs typeface="Open Sans" panose="020B0604020202020204" charset="0"/>
            </a:endParaRPr>
          </a:p>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Remettre le Document d’Informations Clés du support (DIC) et la Fiche d’information </a:t>
            </a:r>
            <a:r>
              <a:rPr lang="fr-FR" altLang="fr-FR" sz="900" dirty="0">
                <a:solidFill>
                  <a:prstClr val="black"/>
                </a:solidFill>
                <a:latin typeface="+mj-lt"/>
                <a:ea typeface="Open Sans" charset="0"/>
                <a:cs typeface="Open Sans" charset="0"/>
              </a:rPr>
              <a:t>assurance vie de la SCPI (FIS) </a:t>
            </a:r>
            <a:r>
              <a:rPr lang="fr-FR" sz="900" dirty="0">
                <a:solidFill>
                  <a:prstClr val="black"/>
                </a:solidFill>
                <a:latin typeface="+mj-lt"/>
                <a:ea typeface="Open Sans" panose="020B0604020202020204" charset="0"/>
                <a:cs typeface="Open Sans" panose="020B0604020202020204" charset="0"/>
              </a:rPr>
              <a:t>au client.</a:t>
            </a:r>
          </a:p>
          <a:p>
            <a:pPr marL="137905" indent="-137905" algn="just" defTabSz="735494">
              <a:buFont typeface="Arial" panose="020B0604020202020204" pitchFamily="34" charset="0"/>
              <a:buChar char="•"/>
              <a:defRPr/>
            </a:pPr>
            <a:endParaRPr lang="fr-FR" sz="900" dirty="0">
              <a:solidFill>
                <a:prstClr val="black"/>
              </a:solidFill>
              <a:latin typeface="+mj-lt"/>
              <a:ea typeface="Open Sans" panose="020B0604020202020204" charset="0"/>
              <a:cs typeface="Open Sans" panose="020B0604020202020204" charset="0"/>
            </a:endParaRPr>
          </a:p>
          <a:p>
            <a:pPr marL="137905" indent="-137905" algn="just" defTabSz="735494">
              <a:buFont typeface="Arial" panose="020B0604020202020204" pitchFamily="34" charset="0"/>
              <a:buChar char="•"/>
              <a:defRPr/>
            </a:pPr>
            <a:r>
              <a:rPr lang="fr-FR" sz="900" dirty="0">
                <a:solidFill>
                  <a:prstClr val="black"/>
                </a:solidFill>
                <a:latin typeface="+mj-lt"/>
              </a:rPr>
              <a:t>Si le client est soumis à l’Impôt sur la Fortune Immobilière (IFI), la fraction de la valeur de rachat afférente à la SCPI devra être déclarée à hauteur d’un pourcentage qui lui sera communiqué chaque année par l’assureur suite à la demande du client.</a:t>
            </a:r>
          </a:p>
          <a:p>
            <a:pPr marL="137905" indent="-137905" algn="just" defTabSz="735494">
              <a:buFont typeface="Arial" panose="020B0604020202020204" pitchFamily="34" charset="0"/>
              <a:buChar char="•"/>
              <a:defRPr/>
            </a:pPr>
            <a:endParaRPr lang="fr-FR" sz="400" dirty="0">
              <a:solidFill>
                <a:prstClr val="black"/>
              </a:solidFill>
              <a:latin typeface="+mj-lt"/>
            </a:endParaRPr>
          </a:p>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En cas d’arbitrage en sortie du Fonds en euros ou d’un fonds à formule à capital garanti, apporter un conseil renforcé. </a:t>
            </a:r>
          </a:p>
        </p:txBody>
      </p:sp>
      <p:sp>
        <p:nvSpPr>
          <p:cNvPr id="15" name="Rectangle 14">
            <a:extLst>
              <a:ext uri="{FF2B5EF4-FFF2-40B4-BE49-F238E27FC236}">
                <a16:creationId xmlns:a16="http://schemas.microsoft.com/office/drawing/2014/main" id="{BD4A4B80-2126-4CB3-9775-071E47E096EF}"/>
              </a:ext>
            </a:extLst>
          </p:cNvPr>
          <p:cNvSpPr/>
          <p:nvPr/>
        </p:nvSpPr>
        <p:spPr>
          <a:xfrm>
            <a:off x="5863530" y="1455628"/>
            <a:ext cx="3142447" cy="2881472"/>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just" defTabSz="735494">
              <a:defRPr/>
            </a:pPr>
            <a:r>
              <a:rPr lang="fr-FR" sz="900" dirty="0">
                <a:solidFill>
                  <a:prstClr val="black"/>
                </a:solidFill>
                <a:latin typeface="+mj-lt"/>
                <a:ea typeface="Open Sans" panose="020B0604020202020204" charset="0"/>
                <a:cs typeface="Open Sans" panose="020B0604020202020204" charset="0"/>
              </a:rPr>
              <a:t>Pour établir la demande de souscription il convient d’utiliser la Fiche d’Information Support (FIS) :</a:t>
            </a:r>
          </a:p>
          <a:p>
            <a:pPr marL="137374" indent="-137374" algn="just" defTabSz="735494">
              <a:buFont typeface="Arial" panose="020B0604020202020204" pitchFamily="34" charset="0"/>
              <a:buChar char="•"/>
              <a:defRPr/>
            </a:pPr>
            <a:endParaRPr lang="fr-FR" sz="900" dirty="0">
              <a:solidFill>
                <a:prstClr val="black"/>
              </a:solidFill>
              <a:latin typeface="+mj-lt"/>
              <a:ea typeface="Open Sans" panose="020B0604020202020204" charset="0"/>
              <a:cs typeface="Open Sans" panose="020B0604020202020204" charset="0"/>
            </a:endParaRPr>
          </a:p>
          <a:p>
            <a:pPr marL="137374" indent="-137374"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Pour les CE </a:t>
            </a:r>
            <a:r>
              <a:rPr lang="fr-FR" sz="900" dirty="0" err="1">
                <a:solidFill>
                  <a:prstClr val="black"/>
                </a:solidFill>
                <a:latin typeface="+mj-lt"/>
                <a:ea typeface="Open Sans" panose="020B0604020202020204" charset="0"/>
                <a:cs typeface="Open Sans" panose="020B0604020202020204" charset="0"/>
              </a:rPr>
              <a:t>MyAssur</a:t>
            </a:r>
            <a:r>
              <a:rPr lang="fr-FR" sz="900" dirty="0">
                <a:solidFill>
                  <a:prstClr val="black"/>
                </a:solidFill>
                <a:latin typeface="+mj-lt"/>
                <a:ea typeface="Open Sans" panose="020B0604020202020204" charset="0"/>
                <a:cs typeface="Open Sans" panose="020B0604020202020204" charset="0"/>
              </a:rPr>
              <a:t> et </a:t>
            </a:r>
            <a:r>
              <a:rPr lang="fr-FR" sz="900" dirty="0" err="1">
                <a:solidFill>
                  <a:prstClr val="black"/>
                </a:solidFill>
                <a:latin typeface="+mj-lt"/>
                <a:ea typeface="Open Sans" panose="020B0604020202020204" charset="0"/>
                <a:cs typeface="Open Sans" panose="020B0604020202020204" charset="0"/>
              </a:rPr>
              <a:t>WebAssur</a:t>
            </a:r>
            <a:r>
              <a:rPr lang="fr-FR" sz="900" dirty="0">
                <a:solidFill>
                  <a:prstClr val="black"/>
                </a:solidFill>
                <a:latin typeface="+mj-lt"/>
                <a:ea typeface="Open Sans" panose="020B0604020202020204" charset="0"/>
                <a:cs typeface="Open Sans" panose="020B0604020202020204" charset="0"/>
              </a:rPr>
              <a:t> : FIS en simple exemplaire, sans recueil de signature</a:t>
            </a:r>
          </a:p>
          <a:p>
            <a:pPr algn="just" defTabSz="735494">
              <a:defRPr/>
            </a:pPr>
            <a:endParaRPr lang="fr-FR" sz="900" dirty="0">
              <a:solidFill>
                <a:prstClr val="black"/>
              </a:solidFill>
              <a:latin typeface="+mj-lt"/>
              <a:ea typeface="Open Sans" panose="020B0604020202020204" charset="0"/>
              <a:cs typeface="Open Sans" panose="020B0604020202020204" charset="0"/>
            </a:endParaRPr>
          </a:p>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Joindre, pour une affaire nouvelle, l’avis de conseil et la « demande d’adhésion / souscription » du nouveau contrat. Vous devez archiver l’avis de conseil selon les modalités en place dans votre établissement (un exemplaire à conserver à la banque/caisse). </a:t>
            </a:r>
          </a:p>
          <a:p>
            <a:pPr algn="just" defTabSz="735494">
              <a:defRPr/>
            </a:pPr>
            <a:endParaRPr lang="fr-FR" sz="900" dirty="0">
              <a:solidFill>
                <a:prstClr val="black"/>
              </a:solidFill>
              <a:latin typeface="+mj-lt"/>
              <a:ea typeface="Open Sans" panose="020B0604020202020204" charset="0"/>
              <a:cs typeface="Open Sans" panose="020B0604020202020204" charset="0"/>
            </a:endParaRPr>
          </a:p>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Joindre la « demande de versement complémentaire » pour un versement complémentaire, et pour un arbitrage la « demande d’arbitrage » ainsi que l’avis de conseil le cas échéant, si le nouveau versement n’est pas investi à 100% sur la SCPI et lorsque la nouvelle répartition du contrat est plus risquée que le profil connu du client.</a:t>
            </a:r>
          </a:p>
        </p:txBody>
      </p:sp>
      <p:sp>
        <p:nvSpPr>
          <p:cNvPr id="16" name="Rectangle 15">
            <a:extLst>
              <a:ext uri="{FF2B5EF4-FFF2-40B4-BE49-F238E27FC236}">
                <a16:creationId xmlns:a16="http://schemas.microsoft.com/office/drawing/2014/main" id="{4B6B1431-71E8-4E59-86F7-41B7EAD0566E}"/>
              </a:ext>
            </a:extLst>
          </p:cNvPr>
          <p:cNvSpPr/>
          <p:nvPr/>
        </p:nvSpPr>
        <p:spPr>
          <a:xfrm>
            <a:off x="138023" y="4172088"/>
            <a:ext cx="5555410" cy="62839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just" defTabSz="735494">
              <a:defRPr/>
            </a:pPr>
            <a:r>
              <a:rPr lang="fr-FR" sz="900" dirty="0">
                <a:solidFill>
                  <a:prstClr val="white"/>
                </a:solidFill>
                <a:latin typeface="+mj-lt"/>
                <a:ea typeface="Open Sans" panose="020B0604020202020204" charset="0"/>
                <a:cs typeface="Open Sans" panose="020B0604020202020204" charset="0"/>
              </a:rPr>
              <a:t>Avertissement : les SCPI sont conçues dans la perspect</a:t>
            </a:r>
            <a:r>
              <a:rPr lang="fr-FR" sz="900" dirty="0">
                <a:solidFill>
                  <a:schemeClr val="bg1"/>
                </a:solidFill>
                <a:latin typeface="+mj-lt"/>
                <a:ea typeface="Open Sans" panose="020B0604020202020204" charset="0"/>
                <a:cs typeface="Open Sans" panose="020B0604020202020204" charset="0"/>
              </a:rPr>
              <a:t>ive d’un investissement d’une durée de placement </a:t>
            </a:r>
            <a:r>
              <a:rPr lang="fr-FR" sz="900" dirty="0">
                <a:solidFill>
                  <a:schemeClr val="bg1"/>
                </a:solidFill>
                <a:latin typeface="+mj-lt"/>
              </a:rPr>
              <a:t>recommandée de 10 ans </a:t>
            </a:r>
            <a:r>
              <a:rPr lang="fr-FR" sz="900" dirty="0">
                <a:solidFill>
                  <a:schemeClr val="bg1"/>
                </a:solidFill>
                <a:latin typeface="+mj-lt"/>
                <a:ea typeface="Open Sans" panose="020B0604020202020204" charset="0"/>
                <a:cs typeface="Open Sans" panose="020B0604020202020204" charset="0"/>
              </a:rPr>
              <a:t>minimum. L’attention </a:t>
            </a:r>
            <a:r>
              <a:rPr lang="fr-FR" sz="900" dirty="0">
                <a:solidFill>
                  <a:prstClr val="white"/>
                </a:solidFill>
                <a:latin typeface="+mj-lt"/>
                <a:ea typeface="Open Sans" panose="020B0604020202020204" charset="0"/>
                <a:cs typeface="Open Sans" panose="020B0604020202020204" charset="0"/>
              </a:rPr>
              <a:t>du conseiller est portée sur le fait que les contrats de capitalisation sont conclus pour une durée fixe et que l’arrivée au terme dénoue le contrat, ne permettant pas ainsi et selon les cas de conserver le support pour la durée de détention recommandée.</a:t>
            </a:r>
          </a:p>
        </p:txBody>
      </p:sp>
      <p:sp>
        <p:nvSpPr>
          <p:cNvPr id="17" name="Flèche droite 18">
            <a:extLst>
              <a:ext uri="{FF2B5EF4-FFF2-40B4-BE49-F238E27FC236}">
                <a16:creationId xmlns:a16="http://schemas.microsoft.com/office/drawing/2014/main" id="{A9715F65-B3C3-4116-A56A-F6BA7F91B635}"/>
              </a:ext>
            </a:extLst>
          </p:cNvPr>
          <p:cNvSpPr/>
          <p:nvPr/>
        </p:nvSpPr>
        <p:spPr>
          <a:xfrm>
            <a:off x="138023" y="866978"/>
            <a:ext cx="5555410" cy="463514"/>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735494">
              <a:defRPr/>
            </a:pPr>
            <a:r>
              <a:rPr lang="fr-FR" sz="1000" b="1" dirty="0">
                <a:solidFill>
                  <a:prstClr val="white"/>
                </a:solidFill>
                <a:latin typeface="+mj-lt"/>
                <a:ea typeface="Open Sans" panose="020B0604020202020204" charset="0"/>
                <a:cs typeface="Open Sans" panose="020B0604020202020204" charset="0"/>
              </a:rPr>
              <a:t>Démarche avec le client </a:t>
            </a:r>
          </a:p>
        </p:txBody>
      </p:sp>
      <p:sp>
        <p:nvSpPr>
          <p:cNvPr id="24" name="Flèche droite 19">
            <a:extLst>
              <a:ext uri="{FF2B5EF4-FFF2-40B4-BE49-F238E27FC236}">
                <a16:creationId xmlns:a16="http://schemas.microsoft.com/office/drawing/2014/main" id="{C0AA4490-B47C-4579-8357-FB7A32ECFD02}"/>
              </a:ext>
            </a:extLst>
          </p:cNvPr>
          <p:cNvSpPr/>
          <p:nvPr/>
        </p:nvSpPr>
        <p:spPr>
          <a:xfrm>
            <a:off x="5863528" y="819509"/>
            <a:ext cx="3142445" cy="532249"/>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735494">
              <a:defRPr/>
            </a:pPr>
            <a:r>
              <a:rPr lang="fr-FR" sz="1000" b="1" dirty="0">
                <a:solidFill>
                  <a:prstClr val="white"/>
                </a:solidFill>
                <a:latin typeface="+mj-lt"/>
                <a:ea typeface="Open Sans" panose="020B0604020202020204" charset="0"/>
                <a:cs typeface="Open Sans" panose="020B0604020202020204" charset="0"/>
              </a:rPr>
              <a:t>Démarche administrative</a:t>
            </a:r>
          </a:p>
        </p:txBody>
      </p:sp>
      <p:sp>
        <p:nvSpPr>
          <p:cNvPr id="25" name="Rectangle 24">
            <a:extLst>
              <a:ext uri="{FF2B5EF4-FFF2-40B4-BE49-F238E27FC236}">
                <a16:creationId xmlns:a16="http://schemas.microsoft.com/office/drawing/2014/main" id="{60AA0D1A-318A-4016-8D3D-38F992C5286B}"/>
              </a:ext>
            </a:extLst>
          </p:cNvPr>
          <p:cNvSpPr/>
          <p:nvPr/>
        </p:nvSpPr>
        <p:spPr>
          <a:xfrm>
            <a:off x="5863529" y="4308488"/>
            <a:ext cx="3142446" cy="38428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defTabSz="735494">
              <a:defRPr/>
            </a:pPr>
            <a:r>
              <a:rPr lang="fr-FR" sz="900" dirty="0">
                <a:solidFill>
                  <a:prstClr val="white"/>
                </a:solidFill>
                <a:latin typeface="+mj-lt"/>
                <a:ea typeface="Open Sans" panose="020B0604020202020204" charset="0"/>
                <a:cs typeface="Open Sans" panose="020B0604020202020204" charset="0"/>
              </a:rPr>
              <a:t>Les SCPI s’adressent aux</a:t>
            </a:r>
            <a:r>
              <a:rPr lang="fr-FR" sz="900" b="0" dirty="0">
                <a:solidFill>
                  <a:schemeClr val="bg1"/>
                </a:solidFill>
                <a:latin typeface="Open Sans" panose="020B0604020202020204" charset="0"/>
                <a:ea typeface="Open Sans" panose="020B0604020202020204" charset="0"/>
                <a:cs typeface="Open Sans" panose="020B0604020202020204" charset="0"/>
              </a:rPr>
              <a:t> clientèles Haut de Gamme, </a:t>
            </a:r>
            <a:r>
              <a:rPr lang="fr-FR" altLang="fr-FR" sz="900" b="0" dirty="0">
                <a:solidFill>
                  <a:schemeClr val="bg1"/>
                </a:solidFill>
                <a:latin typeface="Open Sans" charset="0"/>
                <a:ea typeface="Open Sans" charset="0"/>
                <a:cs typeface="Open Sans" charset="0"/>
              </a:rPr>
              <a:t>Gestion Privée et Banque Privée.</a:t>
            </a:r>
            <a:endParaRPr lang="fr-FR" sz="900" dirty="0">
              <a:solidFill>
                <a:schemeClr val="bg1"/>
              </a:solidFill>
              <a:latin typeface="+mj-lt"/>
              <a:ea typeface="Open Sans" panose="020B0604020202020204" charset="0"/>
              <a:cs typeface="Open Sans" panose="020B0604020202020204" charset="0"/>
            </a:endParaRPr>
          </a:p>
        </p:txBody>
      </p:sp>
    </p:spTree>
    <p:extLst>
      <p:ext uri="{BB962C8B-B14F-4D97-AF65-F5344CB8AC3E}">
        <p14:creationId xmlns:p14="http://schemas.microsoft.com/office/powerpoint/2010/main" val="6820075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Annexe</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11" name="ZoneTexte 10">
            <a:extLst>
              <a:ext uri="{FF2B5EF4-FFF2-40B4-BE49-F238E27FC236}">
                <a16:creationId xmlns:a16="http://schemas.microsoft.com/office/drawing/2014/main" id="{94CE9466-7F38-4573-AFA1-B2797F5158B1}"/>
              </a:ext>
            </a:extLst>
          </p:cNvPr>
          <p:cNvSpPr txBox="1"/>
          <p:nvPr/>
        </p:nvSpPr>
        <p:spPr>
          <a:xfrm>
            <a:off x="260509" y="1182819"/>
            <a:ext cx="8632479" cy="3231654"/>
          </a:xfrm>
          <a:prstGeom prst="rect">
            <a:avLst/>
          </a:prstGeom>
          <a:gradFill>
            <a:gsLst>
              <a:gs pos="0">
                <a:schemeClr val="accent4">
                  <a:lumMod val="110000"/>
                  <a:satMod val="105000"/>
                  <a:tint val="67000"/>
                </a:schemeClr>
              </a:gs>
              <a:gs pos="37000">
                <a:schemeClr val="accent4">
                  <a:lumMod val="105000"/>
                  <a:satMod val="103000"/>
                  <a:tint val="73000"/>
                  <a:alpha val="40000"/>
                </a:schemeClr>
              </a:gs>
              <a:gs pos="100000">
                <a:schemeClr val="accent4">
                  <a:lumMod val="105000"/>
                  <a:satMod val="109000"/>
                  <a:tint val="81000"/>
                </a:schemeClr>
              </a:gs>
            </a:gsLst>
          </a:gradFill>
        </p:spPr>
        <p:style>
          <a:lnRef idx="1">
            <a:schemeClr val="accent4"/>
          </a:lnRef>
          <a:fillRef idx="2">
            <a:schemeClr val="accent4"/>
          </a:fillRef>
          <a:effectRef idx="1">
            <a:schemeClr val="accent4"/>
          </a:effectRef>
          <a:fontRef idx="minor">
            <a:schemeClr val="dk1"/>
          </a:fontRef>
        </p:style>
        <p:txBody>
          <a:bodyPr wrap="square" rtlCol="0">
            <a:spAutoFit/>
          </a:bodyPr>
          <a:lstStyle/>
          <a:p>
            <a:pPr marL="285750" indent="-285750" algn="l">
              <a:buFont typeface="Webdings" panose="05030102010509060703" pitchFamily="18" charset="2"/>
              <a:buChar char="i"/>
            </a:pPr>
            <a:r>
              <a:rPr lang="fr-FR" sz="1200" dirty="0">
                <a:solidFill>
                  <a:srgbClr val="7030A0"/>
                </a:solidFill>
                <a:sym typeface="Webdings"/>
              </a:rPr>
              <a:t>Un support commercial servant la présentation de la société de gestion et de la SCPI vient compléter ce Kit dans le cadre de l’engagement de la société de gestion à assister BPCE Vie lors de présentations de la SCPI au cours de réunions d’information organisées par BPCE Vie auprès de ses intermédiaires professionnels.</a:t>
            </a:r>
          </a:p>
          <a:p>
            <a:pPr marL="285750" indent="-285750" algn="l">
              <a:buFont typeface="Webdings" panose="05030102010509060703" pitchFamily="18" charset="2"/>
              <a:buChar char="i"/>
            </a:pPr>
            <a:endParaRPr lang="fr-FR" sz="1200" dirty="0">
              <a:solidFill>
                <a:srgbClr val="7030A0"/>
              </a:solidFill>
              <a:sym typeface="Webdings"/>
            </a:endParaRPr>
          </a:p>
          <a:p>
            <a:pPr marL="285750" indent="-285750" algn="l">
              <a:buFont typeface="Webdings" panose="05030102010509060703" pitchFamily="18" charset="2"/>
              <a:buChar char="i"/>
            </a:pPr>
            <a:r>
              <a:rPr lang="fr-FR" sz="1200" dirty="0">
                <a:solidFill>
                  <a:srgbClr val="7030A0"/>
                </a:solidFill>
              </a:rPr>
              <a:t>La Société de gestion est responsable du contenu et de l’actualisation de ses documents commerciaux en respectant son obligation réglementaire.</a:t>
            </a:r>
          </a:p>
          <a:p>
            <a:pPr algn="l"/>
            <a:endParaRPr lang="fr-FR" sz="1200" dirty="0">
              <a:solidFill>
                <a:srgbClr val="7030A0"/>
              </a:solidFill>
            </a:endParaRPr>
          </a:p>
          <a:p>
            <a:pPr marL="285750" indent="-285750" algn="l">
              <a:buFont typeface="Webdings" panose="05030102010509060703" pitchFamily="18" charset="2"/>
              <a:buChar char="i"/>
            </a:pPr>
            <a:r>
              <a:rPr lang="fr-FR" sz="1200" dirty="0">
                <a:solidFill>
                  <a:srgbClr val="7030A0"/>
                </a:solidFill>
                <a:sym typeface="Webdings"/>
              </a:rPr>
              <a:t>Les éléments dans la présentation ne tiennent pas compte du cadre d'investissement en assurance vie ou capitalisation. Notamment, les performances ou taux de distribution sont annoncés hors frais appliqués lors d'un investissement dans un contrat d'assurance vie ou de capitalisation, et également hors fiscalité et prélèvements sociaux éventuels. </a:t>
            </a:r>
          </a:p>
          <a:p>
            <a:pPr marL="285750" indent="-285750" algn="l">
              <a:buFont typeface="Webdings" panose="05030102010509060703" pitchFamily="18" charset="2"/>
              <a:buChar char="i"/>
            </a:pPr>
            <a:endParaRPr lang="fr-FR" sz="1200" dirty="0">
              <a:solidFill>
                <a:srgbClr val="7030A0"/>
              </a:solidFill>
              <a:sym typeface="Webdings"/>
            </a:endParaRPr>
          </a:p>
          <a:p>
            <a:pPr marL="285750" indent="-285750" algn="l">
              <a:buFont typeface="Webdings" panose="05030102010509060703" pitchFamily="18" charset="2"/>
              <a:buChar char="i"/>
            </a:pPr>
            <a:r>
              <a:rPr lang="fr-FR" sz="1200" dirty="0">
                <a:solidFill>
                  <a:srgbClr val="7030A0"/>
                </a:solidFill>
                <a:sym typeface="Webdings"/>
              </a:rPr>
              <a:t>Les performances et les taux de distribution passés ne présagent pas des performances et des taux de distribution futurs. Il existe un risque de perte en capital. La durée de placement minimum recommandée est de 10 ans.</a:t>
            </a:r>
          </a:p>
          <a:p>
            <a:pPr marL="285750" indent="-285750" algn="l">
              <a:buFont typeface="Webdings" panose="05030102010509060703" pitchFamily="18" charset="2"/>
              <a:buChar char="i"/>
            </a:pPr>
            <a:endParaRPr lang="fr-FR" sz="1200" dirty="0">
              <a:solidFill>
                <a:srgbClr val="7030A0"/>
              </a:solidFill>
              <a:sym typeface="Webdings"/>
            </a:endParaRPr>
          </a:p>
          <a:p>
            <a:pPr marL="285750" indent="-285750" algn="l">
              <a:buFont typeface="Webdings" panose="05030102010509060703" pitchFamily="18" charset="2"/>
              <a:buChar char="i"/>
            </a:pPr>
            <a:r>
              <a:rPr lang="fr-FR" sz="1200" dirty="0">
                <a:solidFill>
                  <a:srgbClr val="7030A0"/>
                </a:solidFill>
                <a:sym typeface="Webdings"/>
              </a:rPr>
              <a:t>Ce document , réservé aux professionnels – non destiné au public ,est distingué de l’ensemble des documents réglementaires et commerciaux disponibles auprès de la société de gestion (bulletin d’information, rapport annuel, note d’information, statuts, plaquette commerciale).</a:t>
            </a:r>
          </a:p>
        </p:txBody>
      </p:sp>
    </p:spTree>
    <p:extLst>
      <p:ext uri="{BB962C8B-B14F-4D97-AF65-F5344CB8AC3E}">
        <p14:creationId xmlns:p14="http://schemas.microsoft.com/office/powerpoint/2010/main" val="413543274"/>
      </p:ext>
    </p:extLst>
  </p:cSld>
  <p:clrMapOvr>
    <a:masterClrMapping/>
  </p:clrMapOvr>
</p:sld>
</file>

<file path=ppt/theme/theme1.xml><?xml version="1.0" encoding="utf-8"?>
<a:theme xmlns:a="http://schemas.openxmlformats.org/drawingml/2006/main" name="Conception personnalisée">
  <a:themeElements>
    <a:clrScheme name="Personnalisé 2">
      <a:dk1>
        <a:srgbClr val="000000"/>
      </a:dk1>
      <a:lt1>
        <a:srgbClr val="FFFFFF"/>
      </a:lt1>
      <a:dk2>
        <a:srgbClr val="B34A8C"/>
      </a:dk2>
      <a:lt2>
        <a:srgbClr val="D6D2E3"/>
      </a:lt2>
      <a:accent1>
        <a:srgbClr val="581D74"/>
      </a:accent1>
      <a:accent2>
        <a:srgbClr val="00A193"/>
      </a:accent2>
      <a:accent3>
        <a:srgbClr val="FF5C3E"/>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3" id="{3D448603-BE14-4C8F-A57B-93A69AB1174C}" vid="{CC15C241-0499-400D-8A4E-31ECBCD3B30D}"/>
    </a:ext>
  </a:extLst>
</a:theme>
</file>

<file path=ppt/theme/theme2.xml><?xml version="1.0" encoding="utf-8"?>
<a:theme xmlns:a="http://schemas.openxmlformats.org/drawingml/2006/main" name="1_Conception personnalisée">
  <a:themeElements>
    <a:clrScheme name="Personnalisé 2">
      <a:dk1>
        <a:srgbClr val="000000"/>
      </a:dk1>
      <a:lt1>
        <a:srgbClr val="FFFFFF"/>
      </a:lt1>
      <a:dk2>
        <a:srgbClr val="B34A8C"/>
      </a:dk2>
      <a:lt2>
        <a:srgbClr val="D6D2E3"/>
      </a:lt2>
      <a:accent1>
        <a:srgbClr val="581D74"/>
      </a:accent1>
      <a:accent2>
        <a:srgbClr val="00A193"/>
      </a:accent2>
      <a:accent3>
        <a:srgbClr val="FF5C3E"/>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1" id="{1CEDCB01-D89D-4306-B142-4292467923FF}" vid="{05472E70-82E7-488E-9555-76FAA4ACFB42}"/>
    </a:ext>
  </a:ext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IconOverlay xmlns="http://schemas.microsoft.com/sharepoint/v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A67D65F1B6A2E499754AFFE9DE455E9" ma:contentTypeVersion="1" ma:contentTypeDescription="Crée un document." ma:contentTypeScope="" ma:versionID="55644dd51e03053f57f15713875f71e9">
  <xsd:schema xmlns:xsd="http://www.w3.org/2001/XMLSchema" xmlns:xs="http://www.w3.org/2001/XMLSchema" xmlns:p="http://schemas.microsoft.com/office/2006/metadata/properties" xmlns:ns2="http://schemas.microsoft.com/sharepoint/v4" targetNamespace="http://schemas.microsoft.com/office/2006/metadata/properties" ma:root="true" ma:fieldsID="8a85c721fb393e988d1bdd7d5dfec7f0" ns2:_="">
    <xsd:import namespace="http://schemas.microsoft.com/sharepoint/v4"/>
    <xsd:element name="properties">
      <xsd:complexType>
        <xsd:sequence>
          <xsd:element name="documentManagement">
            <xsd:complexType>
              <xsd:all>
                <xsd:element ref="ns2: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8"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E4FC8CD-5BE2-42AF-96C4-576BDAD40DC8}">
  <ds:schemaRefs>
    <ds:schemaRef ds:uri="http://schemas.microsoft.com/sharepoint/v3/contenttype/forms"/>
  </ds:schemaRefs>
</ds:datastoreItem>
</file>

<file path=customXml/itemProps2.xml><?xml version="1.0" encoding="utf-8"?>
<ds:datastoreItem xmlns:ds="http://schemas.openxmlformats.org/officeDocument/2006/customXml" ds:itemID="{4604AC50-A577-46D0-8B9F-6D3C9D53AFF5}">
  <ds:schemaRef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schemas.microsoft.com/sharepoint/v4"/>
    <ds:schemaRef ds:uri="http://purl.org/dc/term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71C623A-4899-4EDC-8D32-3CFB9172AD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Template_PPT_Assurances_Interne (1)</Template>
  <TotalTime>1236</TotalTime>
  <Words>3363</Words>
  <Application>Microsoft Office PowerPoint</Application>
  <PresentationFormat>Affichage à l'écran (16:9)</PresentationFormat>
  <Paragraphs>209</Paragraphs>
  <Slides>14</Slides>
  <Notes>14</Notes>
  <HiddenSlides>0</HiddenSlides>
  <MMClips>0</MMClips>
  <ScaleCrop>false</ScaleCrop>
  <HeadingPairs>
    <vt:vector size="6" baseType="variant">
      <vt:variant>
        <vt:lpstr>Polices utilisées</vt:lpstr>
      </vt:variant>
      <vt:variant>
        <vt:i4>14</vt:i4>
      </vt:variant>
      <vt:variant>
        <vt:lpstr>Thème</vt:lpstr>
      </vt:variant>
      <vt:variant>
        <vt:i4>2</vt:i4>
      </vt:variant>
      <vt:variant>
        <vt:lpstr>Titres des diapositives</vt:lpstr>
      </vt:variant>
      <vt:variant>
        <vt:i4>14</vt:i4>
      </vt:variant>
    </vt:vector>
  </HeadingPairs>
  <TitlesOfParts>
    <vt:vector size="30" baseType="lpstr">
      <vt:lpstr>Arial</vt:lpstr>
      <vt:lpstr>Arial Black</vt:lpstr>
      <vt:lpstr>Arial Narrow</vt:lpstr>
      <vt:lpstr>Cabin Condensed</vt:lpstr>
      <vt:lpstr>Calibri</vt:lpstr>
      <vt:lpstr>Cambria Math</vt:lpstr>
      <vt:lpstr>Courier New</vt:lpstr>
      <vt:lpstr>Franklin Gothic Medium</vt:lpstr>
      <vt:lpstr>Open Sans</vt:lpstr>
      <vt:lpstr>Roboto</vt:lpstr>
      <vt:lpstr>Symbol</vt:lpstr>
      <vt:lpstr>Trebuchet MS</vt:lpstr>
      <vt:lpstr>Webdings</vt:lpstr>
      <vt:lpstr>Wingdings</vt:lpstr>
      <vt:lpstr>Conception personnalisée</vt:lpstr>
      <vt:lpstr>1_Conception personnalisée</vt:lpstr>
      <vt:lpstr>SCPI Primovie</vt:lpstr>
      <vt:lpstr>Souscription de la SCPI dans les contrats BPCE Vie</vt:lpstr>
      <vt:lpstr>Souscription de la SCPI dans les contrats BPCE Vie</vt:lpstr>
      <vt:lpstr>Souscription de la SCPI dans les contrats BPCE Vie</vt:lpstr>
      <vt:lpstr>Souscription de la SCPI dans les contrats BPCE Vie</vt:lpstr>
      <vt:lpstr>Souscription de la SCPI dans les contrats BPCE Vie</vt:lpstr>
      <vt:lpstr>Souscription de la SCPI dans les contrats BPCE Vie</vt:lpstr>
      <vt:lpstr>Conditions financières proposées via les contrats BPCE Vie</vt:lpstr>
      <vt:lpstr>Zoom sur les frais d’entrée</vt:lpstr>
      <vt:lpstr>Zoom sur les frais d’entrée</vt:lpstr>
      <vt:lpstr>Les facteurs de performance de la SCPI via les contrats BPCE Vie</vt:lpstr>
      <vt:lpstr>Les différentes valeurs de parts – Le triplet de valeur dans le SI BPCE Vie</vt:lpstr>
      <vt:lpstr>Démarche client – Les bons réflexes</vt:lpstr>
      <vt:lpstr>Annexe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dc:title>
  <dc:creator>SINIAKOVA Tatiana</dc:creator>
  <cp:lastModifiedBy>CASSAN Nathalie [CEGEE]</cp:lastModifiedBy>
  <cp:revision>14</cp:revision>
  <cp:lastPrinted>2020-09-02T14:43:00Z</cp:lastPrinted>
  <dcterms:created xsi:type="dcterms:W3CDTF">2022-03-28T15:20:33Z</dcterms:created>
  <dcterms:modified xsi:type="dcterms:W3CDTF">2022-12-13T10:22:31Z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Gaelle.YOLLANT@bpce.fr</vt:lpwstr>
  </property>
  <property fmtid="{D5CDD505-2E9C-101B-9397-08002B2CF9AE}" pid="5" name="MSIP_Label_48a19f0c-bea1-442e-a475-ed109d9ec508_SetDate">
    <vt:lpwstr>2019-04-24T12:15:37.6215196Z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0x0101005A67D65F1B6A2E499754AFFE9DE455E9</vt:lpwstr>
  </property>
</Properties>
</file>