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41"/>
  </p:notesMasterIdLst>
  <p:sldIdLst>
    <p:sldId id="389" r:id="rId6"/>
    <p:sldId id="344" r:id="rId7"/>
    <p:sldId id="365" r:id="rId8"/>
    <p:sldId id="405" r:id="rId9"/>
    <p:sldId id="388" r:id="rId10"/>
    <p:sldId id="414" r:id="rId11"/>
    <p:sldId id="422" r:id="rId12"/>
    <p:sldId id="425" r:id="rId13"/>
    <p:sldId id="426" r:id="rId14"/>
    <p:sldId id="399" r:id="rId15"/>
    <p:sldId id="460" r:id="rId16"/>
    <p:sldId id="400" r:id="rId17"/>
    <p:sldId id="453" r:id="rId18"/>
    <p:sldId id="418" r:id="rId19"/>
    <p:sldId id="424" r:id="rId20"/>
    <p:sldId id="428" r:id="rId21"/>
    <p:sldId id="430" r:id="rId22"/>
    <p:sldId id="433" r:id="rId23"/>
    <p:sldId id="434" r:id="rId24"/>
    <p:sldId id="435" r:id="rId25"/>
    <p:sldId id="449" r:id="rId26"/>
    <p:sldId id="417" r:id="rId27"/>
    <p:sldId id="439" r:id="rId28"/>
    <p:sldId id="441" r:id="rId29"/>
    <p:sldId id="459" r:id="rId30"/>
    <p:sldId id="448" r:id="rId31"/>
    <p:sldId id="462" r:id="rId32"/>
    <p:sldId id="452" r:id="rId33"/>
    <p:sldId id="458" r:id="rId34"/>
    <p:sldId id="461" r:id="rId35"/>
    <p:sldId id="455" r:id="rId36"/>
    <p:sldId id="450" r:id="rId37"/>
    <p:sldId id="401" r:id="rId38"/>
    <p:sldId id="444" r:id="rId39"/>
    <p:sldId id="446" r:id="rId4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E7E8"/>
    <a:srgbClr val="764D2E"/>
    <a:srgbClr val="B1F0FF"/>
    <a:srgbClr val="F2F2F2"/>
    <a:srgbClr val="E3322C"/>
    <a:srgbClr val="E7302A"/>
    <a:srgbClr val="EE7278"/>
    <a:srgbClr val="000000"/>
    <a:srgbClr val="C31632"/>
    <a:srgbClr val="EC1B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265" autoAdjust="0"/>
    <p:restoredTop sz="94660"/>
  </p:normalViewPr>
  <p:slideViewPr>
    <p:cSldViewPr snapToGrid="0">
      <p:cViewPr varScale="1">
        <p:scale>
          <a:sx n="69" d="100"/>
          <a:sy n="69" d="100"/>
        </p:scale>
        <p:origin x="60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Feuille_de_calcul_Microsoft_Excel.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Feuille_de_calcul_Microsoft_Excel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Feuille_de_calcul_Microsoft_Excel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Feuille_de_calcul_Microsoft_Excel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Feuille_de_calcul_Microsoft_Excel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8.1503300368829468E-2"/>
          <c:y val="3.6011911513294248E-2"/>
          <c:w val="0.78037557239259991"/>
          <c:h val="0.88636037895770137"/>
        </c:manualLayout>
      </c:layout>
      <c:barChart>
        <c:barDir val="col"/>
        <c:grouping val="clustered"/>
        <c:varyColors val="0"/>
        <c:ser>
          <c:idx val="0"/>
          <c:order val="0"/>
          <c:tx>
            <c:strRef>
              <c:f>Feuil1!$B$1</c:f>
              <c:strCache>
                <c:ptCount val="1"/>
                <c:pt idx="0">
                  <c:v>Série 1</c:v>
                </c:pt>
              </c:strCache>
            </c:strRef>
          </c:tx>
          <c:spPr>
            <a:solidFill>
              <a:schemeClr val="accent4"/>
            </a:solidFill>
            <a:ln>
              <a:noFill/>
            </a:ln>
            <a:effectLst/>
          </c:spPr>
          <c:invertIfNegative val="0"/>
          <c:dPt>
            <c:idx val="0"/>
            <c:invertIfNegative val="0"/>
            <c:bubble3D val="0"/>
            <c:spPr>
              <a:solidFill>
                <a:srgbClr val="EE7278"/>
              </a:solidFill>
              <a:ln>
                <a:noFill/>
              </a:ln>
              <a:effectLst/>
            </c:spPr>
            <c:extLst>
              <c:ext xmlns:c16="http://schemas.microsoft.com/office/drawing/2014/chart" uri="{C3380CC4-5D6E-409C-BE32-E72D297353CC}">
                <c16:uniqueId val="{00000002-9937-43E0-97D3-764C445F9EC6}"/>
              </c:ext>
            </c:extLst>
          </c:dPt>
          <c:dPt>
            <c:idx val="1"/>
            <c:invertIfNegative val="0"/>
            <c:bubble3D val="0"/>
            <c:spPr>
              <a:solidFill>
                <a:schemeClr val="accent4">
                  <a:lumMod val="60000"/>
                  <a:lumOff val="40000"/>
                </a:schemeClr>
              </a:solidFill>
              <a:ln>
                <a:noFill/>
              </a:ln>
              <a:effectLst/>
            </c:spPr>
            <c:extLst>
              <c:ext xmlns:c16="http://schemas.microsoft.com/office/drawing/2014/chart" uri="{C3380CC4-5D6E-409C-BE32-E72D297353CC}">
                <c16:uniqueId val="{00000001-9937-43E0-97D3-764C445F9EC6}"/>
              </c:ext>
            </c:extLst>
          </c:dPt>
          <c:dPt>
            <c:idx val="2"/>
            <c:invertIfNegative val="0"/>
            <c:bubble3D val="0"/>
            <c:spPr>
              <a:solidFill>
                <a:schemeClr val="accent4">
                  <a:lumMod val="40000"/>
                  <a:lumOff val="60000"/>
                </a:schemeClr>
              </a:solidFill>
              <a:ln>
                <a:noFill/>
              </a:ln>
              <a:effectLst/>
            </c:spPr>
            <c:extLst>
              <c:ext xmlns:c16="http://schemas.microsoft.com/office/drawing/2014/chart" uri="{C3380CC4-5D6E-409C-BE32-E72D297353CC}">
                <c16:uniqueId val="{00000003-9937-43E0-97D3-764C445F9EC6}"/>
              </c:ext>
            </c:extLst>
          </c:dPt>
          <c:dPt>
            <c:idx val="3"/>
            <c:invertIfNegative val="0"/>
            <c:bubble3D val="0"/>
            <c:spPr>
              <a:solidFill>
                <a:schemeClr val="accent4">
                  <a:lumMod val="20000"/>
                  <a:lumOff val="80000"/>
                </a:schemeClr>
              </a:solidFill>
              <a:ln>
                <a:noFill/>
              </a:ln>
              <a:effectLst/>
            </c:spPr>
            <c:extLst>
              <c:ext xmlns:c16="http://schemas.microsoft.com/office/drawing/2014/chart" uri="{C3380CC4-5D6E-409C-BE32-E72D297353CC}">
                <c16:uniqueId val="{00000004-9937-43E0-97D3-764C445F9EC6}"/>
              </c:ext>
            </c:extLst>
          </c:dPt>
          <c:cat>
            <c:strRef>
              <c:f>Feuil1!$A$2:$A$5</c:f>
              <c:strCache>
                <c:ptCount val="4"/>
                <c:pt idx="0">
                  <c:v>2017</c:v>
                </c:pt>
                <c:pt idx="1">
                  <c:v>2018</c:v>
                </c:pt>
                <c:pt idx="2">
                  <c:v>2019</c:v>
                </c:pt>
                <c:pt idx="3">
                  <c:v>2020 (à fin octobre)</c:v>
                </c:pt>
              </c:strCache>
            </c:strRef>
          </c:cat>
          <c:val>
            <c:numRef>
              <c:f>Feuil1!$B$2:$B$5</c:f>
              <c:numCache>
                <c:formatCode>#,##0</c:formatCode>
                <c:ptCount val="4"/>
                <c:pt idx="0">
                  <c:v>1654</c:v>
                </c:pt>
                <c:pt idx="1">
                  <c:v>1540</c:v>
                </c:pt>
                <c:pt idx="2">
                  <c:v>1470</c:v>
                </c:pt>
                <c:pt idx="3">
                  <c:v>1428</c:v>
                </c:pt>
              </c:numCache>
            </c:numRef>
          </c:val>
          <c:extLst>
            <c:ext xmlns:c16="http://schemas.microsoft.com/office/drawing/2014/chart" uri="{C3380CC4-5D6E-409C-BE32-E72D297353CC}">
              <c16:uniqueId val="{00000000-9937-43E0-97D3-764C445F9EC6}"/>
            </c:ext>
          </c:extLst>
        </c:ser>
        <c:dLbls>
          <c:showLegendKey val="0"/>
          <c:showVal val="0"/>
          <c:showCatName val="0"/>
          <c:showSerName val="0"/>
          <c:showPercent val="0"/>
          <c:showBubbleSize val="0"/>
        </c:dLbls>
        <c:gapWidth val="3"/>
        <c:overlap val="-3"/>
        <c:axId val="754681760"/>
        <c:axId val="754622720"/>
      </c:barChart>
      <c:catAx>
        <c:axId val="754681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r-FR"/>
          </a:p>
        </c:txPr>
        <c:crossAx val="754622720"/>
        <c:crosses val="autoZero"/>
        <c:auto val="1"/>
        <c:lblAlgn val="ctr"/>
        <c:lblOffset val="100"/>
        <c:tickMarkSkip val="1"/>
        <c:noMultiLvlLbl val="0"/>
      </c:catAx>
      <c:valAx>
        <c:axId val="7546227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r-FR"/>
          </a:p>
        </c:txPr>
        <c:crossAx val="7546817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Feuil1!$B$1</c:f>
              <c:strCache>
                <c:ptCount val="1"/>
                <c:pt idx="0">
                  <c:v>Français</c:v>
                </c:pt>
              </c:strCache>
            </c:strRef>
          </c:tx>
          <c:dPt>
            <c:idx val="0"/>
            <c:bubble3D val="0"/>
            <c:spPr>
              <a:solidFill>
                <a:schemeClr val="accent2"/>
              </a:solidFill>
              <a:ln>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01-57DF-4F1E-982D-C61DA3B29F7B}"/>
              </c:ext>
            </c:extLst>
          </c:dPt>
          <c:dPt>
            <c:idx val="1"/>
            <c:bubble3D val="0"/>
            <c:spPr>
              <a:solidFill>
                <a:schemeClr val="accent4"/>
              </a:solidFill>
              <a:ln>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03-57DF-4F1E-982D-C61DA3B29F7B}"/>
              </c:ext>
            </c:extLst>
          </c:dPt>
          <c:dLbls>
            <c:dLbl>
              <c:idx val="0"/>
              <c:layout>
                <c:manualLayout>
                  <c:x val="-0.20752416615866939"/>
                  <c:y val="5.4747887662948073E-2"/>
                </c:manualLayout>
              </c:layout>
              <c:spPr>
                <a:noFill/>
                <a:ln>
                  <a:noFill/>
                </a:ln>
                <a:effectLst/>
              </c:spPr>
              <c:txPr>
                <a:bodyPr rot="0" spcFirstLastPara="1" vertOverflow="ellipsis" vert="horz" wrap="square" anchor="ctr" anchorCtr="0"/>
                <a:lstStyle/>
                <a:p>
                  <a:pPr algn="l">
                    <a:defRPr sz="1100" b="1" i="0" u="none" strike="noStrike" kern="1200" baseline="0">
                      <a:solidFill>
                        <a:schemeClr val="bg1"/>
                      </a:solidFill>
                      <a:effectLst>
                        <a:outerShdw blurRad="38100" dist="38100" dir="2700000" algn="tl">
                          <a:srgbClr val="000000">
                            <a:alpha val="43137"/>
                          </a:srgbClr>
                        </a:outerShdw>
                      </a:effectLst>
                      <a:latin typeface="+mn-lt"/>
                      <a:ea typeface="+mn-ea"/>
                      <a:cs typeface="+mn-cs"/>
                    </a:defRPr>
                  </a:pPr>
                  <a:endParaRPr lang="fr-FR"/>
                </a:p>
              </c:txP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57DF-4F1E-982D-C61DA3B29F7B}"/>
                </c:ext>
              </c:extLst>
            </c:dLbl>
            <c:dLbl>
              <c:idx val="1"/>
              <c:delete val="1"/>
              <c:extLst>
                <c:ext xmlns:c15="http://schemas.microsoft.com/office/drawing/2012/chart" uri="{CE6537A1-D6FC-4f65-9D91-7224C49458BB}"/>
                <c:ext xmlns:c16="http://schemas.microsoft.com/office/drawing/2014/chart" uri="{C3380CC4-5D6E-409C-BE32-E72D297353CC}">
                  <c16:uniqueId val="{00000003-57DF-4F1E-982D-C61DA3B29F7B}"/>
                </c:ext>
              </c:extLst>
            </c:dLbl>
            <c:spPr>
              <a:noFill/>
              <a:ln>
                <a:noFill/>
              </a:ln>
              <a:effectLst/>
            </c:spPr>
            <c:txPr>
              <a:bodyPr rot="0" spcFirstLastPara="1" vertOverflow="ellipsis" vert="horz" wrap="square" anchor="ctr" anchorCtr="1"/>
              <a:lstStyle/>
              <a:p>
                <a:pPr>
                  <a:defRPr sz="1200" b="1" i="0" u="none" strike="noStrike" kern="1200" baseline="0">
                    <a:solidFill>
                      <a:schemeClr val="bg1"/>
                    </a:solidFill>
                    <a:latin typeface="+mn-lt"/>
                    <a:ea typeface="+mn-ea"/>
                    <a:cs typeface="+mn-cs"/>
                  </a:defRPr>
                </a:pPr>
                <a:endParaRPr lang="fr-FR"/>
              </a:p>
            </c:txPr>
            <c:showLegendKey val="0"/>
            <c:showVal val="1"/>
            <c:showCatName val="0"/>
            <c:showSerName val="0"/>
            <c:showPercent val="0"/>
            <c:showBubbleSize val="0"/>
            <c:showLeaderLines val="1"/>
            <c:leaderLines>
              <c:spPr>
                <a:ln w="6350" cap="flat" cmpd="sng" algn="ctr">
                  <a:solidFill>
                    <a:schemeClr val="tx1"/>
                  </a:solidFill>
                  <a:prstDash val="solid"/>
                  <a:round/>
                </a:ln>
                <a:effectLst/>
              </c:spPr>
            </c:leaderLines>
            <c:extLst>
              <c:ext xmlns:c15="http://schemas.microsoft.com/office/drawing/2012/chart" uri="{CE6537A1-D6FC-4f65-9D91-7224C49458BB}"/>
            </c:extLst>
          </c:dLbls>
          <c:cat>
            <c:strRef>
              <c:f>Feuil1!$A$2:$A$3</c:f>
              <c:strCache>
                <c:ptCount val="2"/>
                <c:pt idx="0">
                  <c:v>Prêts à changer</c:v>
                </c:pt>
                <c:pt idx="1">
                  <c:v>Autres</c:v>
                </c:pt>
              </c:strCache>
            </c:strRef>
          </c:cat>
          <c:val>
            <c:numRef>
              <c:f>Feuil1!$B$2:$B$3</c:f>
              <c:numCache>
                <c:formatCode>0%</c:formatCode>
                <c:ptCount val="2"/>
                <c:pt idx="0">
                  <c:v>0.56000000000000005</c:v>
                </c:pt>
                <c:pt idx="1">
                  <c:v>0.43999999999999995</c:v>
                </c:pt>
              </c:numCache>
            </c:numRef>
          </c:val>
          <c:extLst>
            <c:ext xmlns:c16="http://schemas.microsoft.com/office/drawing/2014/chart" uri="{C3380CC4-5D6E-409C-BE32-E72D297353CC}">
              <c16:uniqueId val="{00000004-57DF-4F1E-982D-C61DA3B29F7B}"/>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sz="1200"/>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Feuil1!$B$1</c:f>
              <c:strCache>
                <c:ptCount val="1"/>
                <c:pt idx="0">
                  <c:v>Français</c:v>
                </c:pt>
              </c:strCache>
            </c:strRef>
          </c:tx>
          <c:dPt>
            <c:idx val="0"/>
            <c:bubble3D val="0"/>
            <c:spPr>
              <a:solidFill>
                <a:schemeClr val="accent2"/>
              </a:solidFill>
              <a:ln>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01-E407-4369-A20A-748C99E80194}"/>
              </c:ext>
            </c:extLst>
          </c:dPt>
          <c:dPt>
            <c:idx val="1"/>
            <c:bubble3D val="0"/>
            <c:spPr>
              <a:solidFill>
                <a:schemeClr val="accent4"/>
              </a:solidFill>
              <a:ln>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03-E407-4369-A20A-748C99E80194}"/>
              </c:ext>
            </c:extLst>
          </c:dPt>
          <c:dLbls>
            <c:dLbl>
              <c:idx val="0"/>
              <c:layout>
                <c:manualLayout>
                  <c:x val="-0.17600150414662161"/>
                  <c:y val="0.15431801129454489"/>
                </c:manualLayout>
              </c:layout>
              <c:spPr>
                <a:noFill/>
                <a:ln>
                  <a:noFill/>
                </a:ln>
                <a:effectLst/>
              </c:spPr>
              <c:txPr>
                <a:bodyPr rot="0" spcFirstLastPara="1" vertOverflow="ellipsis" vert="horz" wrap="square" anchor="ctr" anchorCtr="1"/>
                <a:lstStyle/>
                <a:p>
                  <a:pPr>
                    <a:defRPr sz="1100" b="1" i="0" u="none" strike="noStrike" kern="1200" baseline="0">
                      <a:solidFill>
                        <a:schemeClr val="bg1"/>
                      </a:solidFill>
                      <a:effectLst>
                        <a:outerShdw blurRad="38100" dist="38100" dir="2700000" algn="tl">
                          <a:srgbClr val="000000">
                            <a:alpha val="43137"/>
                          </a:srgbClr>
                        </a:outerShdw>
                      </a:effectLst>
                      <a:latin typeface="+mn-lt"/>
                      <a:ea typeface="+mn-ea"/>
                      <a:cs typeface="+mn-cs"/>
                    </a:defRPr>
                  </a:pPr>
                  <a:endParaRPr lang="fr-FR"/>
                </a:p>
              </c:txP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E407-4369-A20A-748C99E80194}"/>
                </c:ext>
              </c:extLst>
            </c:dLbl>
            <c:dLbl>
              <c:idx val="1"/>
              <c:delete val="1"/>
              <c:extLst>
                <c:ext xmlns:c15="http://schemas.microsoft.com/office/drawing/2012/chart" uri="{CE6537A1-D6FC-4f65-9D91-7224C49458BB}"/>
                <c:ext xmlns:c16="http://schemas.microsoft.com/office/drawing/2014/chart" uri="{C3380CC4-5D6E-409C-BE32-E72D297353CC}">
                  <c16:uniqueId val="{00000003-E407-4369-A20A-748C99E80194}"/>
                </c:ext>
              </c:extLst>
            </c:dLbl>
            <c:spPr>
              <a:noFill/>
              <a:ln>
                <a:noFill/>
              </a:ln>
              <a:effectLst/>
            </c:spPr>
            <c:txPr>
              <a:bodyPr rot="0" spcFirstLastPara="1" vertOverflow="ellipsis" vert="horz" wrap="square" anchor="ctr" anchorCtr="1"/>
              <a:lstStyle/>
              <a:p>
                <a:pPr>
                  <a:defRPr sz="1100" b="1" i="0" u="none" strike="noStrike" kern="1200" baseline="0">
                    <a:solidFill>
                      <a:schemeClr val="bg1"/>
                    </a:solidFill>
                    <a:latin typeface="+mn-lt"/>
                    <a:ea typeface="+mn-ea"/>
                    <a:cs typeface="+mn-cs"/>
                  </a:defRPr>
                </a:pPr>
                <a:endParaRPr lang="fr-FR"/>
              </a:p>
            </c:txPr>
            <c:showLegendKey val="0"/>
            <c:showVal val="1"/>
            <c:showCatName val="0"/>
            <c:showSerName val="0"/>
            <c:showPercent val="0"/>
            <c:showBubbleSize val="0"/>
            <c:showLeaderLines val="1"/>
            <c:leaderLines>
              <c:spPr>
                <a:ln w="6350" cap="flat" cmpd="sng" algn="ctr">
                  <a:solidFill>
                    <a:schemeClr val="tx1"/>
                  </a:solidFill>
                  <a:prstDash val="solid"/>
                  <a:round/>
                </a:ln>
                <a:effectLst/>
              </c:spPr>
            </c:leaderLines>
            <c:extLst>
              <c:ext xmlns:c15="http://schemas.microsoft.com/office/drawing/2012/chart" uri="{CE6537A1-D6FC-4f65-9D91-7224C49458BB}"/>
            </c:extLst>
          </c:dLbls>
          <c:cat>
            <c:strRef>
              <c:f>Feuil1!$A$2:$A$3</c:f>
              <c:strCache>
                <c:ptCount val="2"/>
                <c:pt idx="0">
                  <c:v>Prêts à changer</c:v>
                </c:pt>
                <c:pt idx="1">
                  <c:v>Autres</c:v>
                </c:pt>
              </c:strCache>
            </c:strRef>
          </c:cat>
          <c:val>
            <c:numRef>
              <c:f>Feuil1!$B$2:$B$3</c:f>
              <c:numCache>
                <c:formatCode>0%</c:formatCode>
                <c:ptCount val="2"/>
                <c:pt idx="0">
                  <c:v>0.4</c:v>
                </c:pt>
                <c:pt idx="1">
                  <c:v>0.6</c:v>
                </c:pt>
              </c:numCache>
            </c:numRef>
          </c:val>
          <c:extLst>
            <c:ext xmlns:c16="http://schemas.microsoft.com/office/drawing/2014/chart" uri="{C3380CC4-5D6E-409C-BE32-E72D297353CC}">
              <c16:uniqueId val="{00000004-E407-4369-A20A-748C99E8019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sz="1200"/>
      </a:pPr>
      <a:endParaRPr lang="fr-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Feuil1!$B$1</c:f>
              <c:strCache>
                <c:ptCount val="1"/>
                <c:pt idx="0">
                  <c:v>Série 1</c:v>
                </c:pt>
              </c:strCache>
            </c:strRef>
          </c:tx>
          <c:spPr>
            <a:solidFill>
              <a:schemeClr val="accent1"/>
            </a:solidFill>
            <a:ln>
              <a:noFill/>
            </a:ln>
            <a:effectLst/>
          </c:spPr>
          <c:invertIfNegative val="0"/>
          <c:cat>
            <c:strRef>
              <c:f>Feuil1!$A$2:$A$6</c:f>
              <c:strCache>
                <c:ptCount val="5"/>
                <c:pt idx="0">
                  <c:v>Acheter un bien immobilier</c:v>
                </c:pt>
                <c:pt idx="1">
                  <c:v>Lire un document d'information commercial sur un placement financier</c:v>
                </c:pt>
                <c:pt idx="2">
                  <c:v>Choisir vos produits financiers</c:v>
                </c:pt>
                <c:pt idx="3">
                  <c:v>Evaluer la rentabilité de vos placements</c:v>
                </c:pt>
                <c:pt idx="4">
                  <c:v>Lire la presse financière</c:v>
                </c:pt>
              </c:strCache>
            </c:strRef>
          </c:cat>
          <c:val>
            <c:numRef>
              <c:f>Feuil1!$B$2:$B$6</c:f>
              <c:numCache>
                <c:formatCode>General</c:formatCode>
                <c:ptCount val="5"/>
                <c:pt idx="0">
                  <c:v>62</c:v>
                </c:pt>
                <c:pt idx="1">
                  <c:v>54</c:v>
                </c:pt>
                <c:pt idx="2">
                  <c:v>49</c:v>
                </c:pt>
                <c:pt idx="3">
                  <c:v>49</c:v>
                </c:pt>
                <c:pt idx="4">
                  <c:v>28</c:v>
                </c:pt>
              </c:numCache>
            </c:numRef>
          </c:val>
          <c:extLst>
            <c:ext xmlns:c16="http://schemas.microsoft.com/office/drawing/2014/chart" uri="{C3380CC4-5D6E-409C-BE32-E72D297353CC}">
              <c16:uniqueId val="{00000000-6A89-4B83-B537-8EF9B2072EF8}"/>
            </c:ext>
          </c:extLst>
        </c:ser>
        <c:dLbls>
          <c:showLegendKey val="0"/>
          <c:showVal val="0"/>
          <c:showCatName val="0"/>
          <c:showSerName val="0"/>
          <c:showPercent val="0"/>
          <c:showBubbleSize val="0"/>
        </c:dLbls>
        <c:gapWidth val="32"/>
        <c:overlap val="-27"/>
        <c:axId val="1174024336"/>
        <c:axId val="1174028272"/>
      </c:barChart>
      <c:catAx>
        <c:axId val="1174024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fr-FR"/>
          </a:p>
        </c:txPr>
        <c:crossAx val="1174028272"/>
        <c:crosses val="autoZero"/>
        <c:auto val="1"/>
        <c:lblAlgn val="ctr"/>
        <c:lblOffset val="100"/>
        <c:noMultiLvlLbl val="0"/>
      </c:catAx>
      <c:valAx>
        <c:axId val="1174028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fr-FR"/>
          </a:p>
        </c:txPr>
        <c:crossAx val="11740243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Feuil1!$B$1</c:f>
              <c:strCache>
                <c:ptCount val="1"/>
                <c:pt idx="0">
                  <c:v>Utile</c:v>
                </c:pt>
              </c:strCache>
            </c:strRef>
          </c:tx>
          <c:spPr>
            <a:solidFill>
              <a:schemeClr val="accent1"/>
            </a:solidFill>
            <a:ln>
              <a:noFill/>
            </a:ln>
            <a:effectLst/>
          </c:spPr>
          <c:invertIfNegative val="0"/>
          <c:dPt>
            <c:idx val="0"/>
            <c:invertIfNegative val="0"/>
            <c:bubble3D val="0"/>
            <c:spPr>
              <a:solidFill>
                <a:schemeClr val="accent4">
                  <a:lumMod val="60000"/>
                  <a:lumOff val="40000"/>
                </a:schemeClr>
              </a:solidFill>
              <a:ln>
                <a:noFill/>
              </a:ln>
              <a:effectLst/>
            </c:spPr>
            <c:extLst>
              <c:ext xmlns:c16="http://schemas.microsoft.com/office/drawing/2014/chart" uri="{C3380CC4-5D6E-409C-BE32-E72D297353CC}">
                <c16:uniqueId val="{00000006-0192-4E0E-BB74-F06236BB9C92}"/>
              </c:ext>
            </c:extLst>
          </c:dPt>
          <c:dPt>
            <c:idx val="1"/>
            <c:invertIfNegative val="0"/>
            <c:bubble3D val="0"/>
            <c:spPr>
              <a:solidFill>
                <a:schemeClr val="accent4">
                  <a:lumMod val="60000"/>
                  <a:lumOff val="40000"/>
                </a:schemeClr>
              </a:solidFill>
              <a:ln>
                <a:noFill/>
              </a:ln>
              <a:effectLst/>
            </c:spPr>
            <c:extLst>
              <c:ext xmlns:c16="http://schemas.microsoft.com/office/drawing/2014/chart" uri="{C3380CC4-5D6E-409C-BE32-E72D297353CC}">
                <c16:uniqueId val="{00000005-0192-4E0E-BB74-F06236BB9C92}"/>
              </c:ext>
            </c:extLst>
          </c:dPt>
          <c:dPt>
            <c:idx val="2"/>
            <c:invertIfNegative val="0"/>
            <c:bubble3D val="0"/>
            <c:spPr>
              <a:solidFill>
                <a:schemeClr val="accent4">
                  <a:lumMod val="60000"/>
                  <a:lumOff val="40000"/>
                </a:schemeClr>
              </a:solidFill>
              <a:ln>
                <a:noFill/>
              </a:ln>
              <a:effectLst/>
            </c:spPr>
            <c:extLst>
              <c:ext xmlns:c16="http://schemas.microsoft.com/office/drawing/2014/chart" uri="{C3380CC4-5D6E-409C-BE32-E72D297353CC}">
                <c16:uniqueId val="{00000007-0192-4E0E-BB74-F06236BB9C92}"/>
              </c:ext>
            </c:extLst>
          </c:dPt>
          <c:dPt>
            <c:idx val="3"/>
            <c:invertIfNegative val="0"/>
            <c:bubble3D val="0"/>
            <c:spPr>
              <a:solidFill>
                <a:schemeClr val="accent4">
                  <a:lumMod val="60000"/>
                  <a:lumOff val="40000"/>
                </a:schemeClr>
              </a:solidFill>
              <a:ln>
                <a:noFill/>
              </a:ln>
              <a:effectLst/>
            </c:spPr>
            <c:extLst>
              <c:ext xmlns:c16="http://schemas.microsoft.com/office/drawing/2014/chart" uri="{C3380CC4-5D6E-409C-BE32-E72D297353CC}">
                <c16:uniqueId val="{00000004-0192-4E0E-BB74-F06236BB9C92}"/>
              </c:ext>
            </c:extLst>
          </c:dPt>
          <c:dPt>
            <c:idx val="4"/>
            <c:invertIfNegative val="0"/>
            <c:bubble3D val="0"/>
            <c:spPr>
              <a:solidFill>
                <a:schemeClr val="accent4">
                  <a:lumMod val="60000"/>
                  <a:lumOff val="40000"/>
                </a:schemeClr>
              </a:solidFill>
              <a:ln>
                <a:noFill/>
              </a:ln>
              <a:effectLst/>
            </c:spPr>
            <c:extLst>
              <c:ext xmlns:c16="http://schemas.microsoft.com/office/drawing/2014/chart" uri="{C3380CC4-5D6E-409C-BE32-E72D297353CC}">
                <c16:uniqueId val="{00000003-0192-4E0E-BB74-F06236BB9C92}"/>
              </c:ext>
            </c:extLst>
          </c:dPt>
          <c:cat>
            <c:strRef>
              <c:f>Feuil1!$A$2:$A$6</c:f>
              <c:strCache>
                <c:ptCount val="5"/>
                <c:pt idx="0">
                  <c:v>Regarder des émissions à la télévision</c:v>
                </c:pt>
                <c:pt idx="1">
                  <c:v>Consulter des sites spécialisés sur internet</c:v>
                </c:pt>
                <c:pt idx="2">
                  <c:v>Etre directement formé par les établissements financiers</c:v>
                </c:pt>
                <c:pt idx="3">
                  <c:v>Suivre une formation dans l'entreprise où l'on travaille</c:v>
                </c:pt>
                <c:pt idx="4">
                  <c:v>En apprendre davantage sur la finance au cours de la scolarité</c:v>
                </c:pt>
              </c:strCache>
            </c:strRef>
          </c:cat>
          <c:val>
            <c:numRef>
              <c:f>Feuil1!$B$2:$B$6</c:f>
              <c:numCache>
                <c:formatCode>General</c:formatCode>
                <c:ptCount val="5"/>
                <c:pt idx="0">
                  <c:v>65</c:v>
                </c:pt>
                <c:pt idx="1">
                  <c:v>70</c:v>
                </c:pt>
                <c:pt idx="2">
                  <c:v>70</c:v>
                </c:pt>
                <c:pt idx="3">
                  <c:v>77</c:v>
                </c:pt>
                <c:pt idx="4">
                  <c:v>79</c:v>
                </c:pt>
              </c:numCache>
            </c:numRef>
          </c:val>
          <c:extLst>
            <c:ext xmlns:c16="http://schemas.microsoft.com/office/drawing/2014/chart" uri="{C3380CC4-5D6E-409C-BE32-E72D297353CC}">
              <c16:uniqueId val="{00000000-0192-4E0E-BB74-F06236BB9C92}"/>
            </c:ext>
          </c:extLst>
        </c:ser>
        <c:dLbls>
          <c:showLegendKey val="0"/>
          <c:showVal val="0"/>
          <c:showCatName val="0"/>
          <c:showSerName val="0"/>
          <c:showPercent val="0"/>
          <c:showBubbleSize val="0"/>
        </c:dLbls>
        <c:gapWidth val="33"/>
        <c:axId val="829135304"/>
        <c:axId val="829128088"/>
      </c:barChart>
      <c:catAx>
        <c:axId val="829135304"/>
        <c:scaling>
          <c:orientation val="minMax"/>
        </c:scaling>
        <c:delete val="1"/>
        <c:axPos val="l"/>
        <c:numFmt formatCode="General" sourceLinked="1"/>
        <c:majorTickMark val="none"/>
        <c:minorTickMark val="none"/>
        <c:tickLblPos val="nextTo"/>
        <c:crossAx val="829128088"/>
        <c:crosses val="autoZero"/>
        <c:auto val="1"/>
        <c:lblAlgn val="ctr"/>
        <c:lblOffset val="100"/>
        <c:noMultiLvlLbl val="0"/>
      </c:catAx>
      <c:valAx>
        <c:axId val="82912808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8291353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withinLinear" id="17">
  <a:schemeClr val="accent4"/>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71FBC1-4FBD-4188-BAC8-2EDCAE514C2A}" type="datetimeFigureOut">
              <a:rPr lang="fr-FR" smtClean="0"/>
              <a:t>25/01/2021</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F1D69E-554D-4D12-A019-659F5588699D}" type="slidenum">
              <a:rPr lang="fr-FR" smtClean="0"/>
              <a:t>‹N°›</a:t>
            </a:fld>
            <a:endParaRPr lang="fr-FR"/>
          </a:p>
        </p:txBody>
      </p:sp>
    </p:spTree>
    <p:extLst>
      <p:ext uri="{BB962C8B-B14F-4D97-AF65-F5344CB8AC3E}">
        <p14:creationId xmlns:p14="http://schemas.microsoft.com/office/powerpoint/2010/main" val="3185421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smtClean="0"/>
              <a:t>Et voilà, vous connaissez</a:t>
            </a:r>
            <a:r>
              <a:rPr lang="fr-FR" baseline="0" dirty="0" smtClean="0"/>
              <a:t> toutes les astuces pour gérer vos comptes à distance. </a:t>
            </a:r>
            <a:endParaRPr lang="fr-FR" dirty="0"/>
          </a:p>
        </p:txBody>
      </p:sp>
      <p:sp>
        <p:nvSpPr>
          <p:cNvPr id="4" name="Espace réservé du numéro de diapositive 3"/>
          <p:cNvSpPr>
            <a:spLocks noGrp="1"/>
          </p:cNvSpPr>
          <p:nvPr>
            <p:ph type="sldNum" sz="quarter" idx="10"/>
          </p:nvPr>
        </p:nvSpPr>
        <p:spPr/>
        <p:txBody>
          <a:bodyPr/>
          <a:lstStyle/>
          <a:p>
            <a:fld id="{67455595-9C85-4354-9EE5-6BFE0B45B858}" type="slidenum">
              <a:rPr lang="fr-FR" smtClean="0"/>
              <a:t>35</a:t>
            </a:fld>
            <a:endParaRPr lang="fr-FR"/>
          </a:p>
        </p:txBody>
      </p:sp>
    </p:spTree>
    <p:extLst>
      <p:ext uri="{BB962C8B-B14F-4D97-AF65-F5344CB8AC3E}">
        <p14:creationId xmlns:p14="http://schemas.microsoft.com/office/powerpoint/2010/main" val="1504842251"/>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4_Tit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smtClean="0"/>
              <a:t>Innovation </a:t>
            </a:r>
            <a:r>
              <a:rPr lang="fr-FR" dirty="0" err="1" smtClean="0"/>
              <a:t>Factory</a:t>
            </a:r>
            <a:endParaRPr lang="fr-FR" dirty="0"/>
          </a:p>
        </p:txBody>
      </p:sp>
      <p:sp>
        <p:nvSpPr>
          <p:cNvPr id="13" name="Espace réservé du texte 12"/>
          <p:cNvSpPr>
            <a:spLocks noGrp="1"/>
          </p:cNvSpPr>
          <p:nvPr userDrawn="1">
            <p:ph type="body" sz="quarter" idx="10" hasCustomPrompt="1"/>
          </p:nvPr>
        </p:nvSpPr>
        <p:spPr>
          <a:xfrm>
            <a:off x="2230015" y="4987266"/>
            <a:ext cx="7893700" cy="304887"/>
          </a:xfrm>
        </p:spPr>
        <p:txBody>
          <a:bodyPr anchor="ctr">
            <a:normAutofit/>
          </a:bodyPr>
          <a:lstStyle>
            <a:lvl1pPr marL="0" indent="0" algn="l">
              <a:buNone/>
              <a:defRPr sz="1600" baseline="0">
                <a:solidFill>
                  <a:schemeClr val="tx1">
                    <a:lumMod val="65000"/>
                    <a:lumOff val="35000"/>
                  </a:schemeClr>
                </a:solidFill>
              </a:defRPr>
            </a:lvl1pPr>
          </a:lstStyle>
          <a:p>
            <a:pPr lvl="0"/>
            <a:r>
              <a:rPr lang="fr-FR" dirty="0" smtClean="0"/>
              <a:t>Date</a:t>
            </a:r>
            <a:endParaRPr lang="fr-FR" dirty="0"/>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smtClean="0"/>
              <a:t>TEMPLATE BDD</a:t>
            </a:r>
            <a:br>
              <a:rPr lang="fr-FR" dirty="0" smtClean="0"/>
            </a:br>
            <a:r>
              <a:rPr lang="fr-FR" dirty="0" smtClean="0"/>
              <a:t>TEST</a:t>
            </a:r>
            <a:endParaRPr lang="fr-FR" dirty="0"/>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8" name="Rectangle 27"/>
          <p:cNvSpPr/>
          <p:nvPr userDrawn="1"/>
        </p:nvSpPr>
        <p:spPr>
          <a:xfrm>
            <a:off x="0" y="6051128"/>
            <a:ext cx="959419"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p:cNvSpPr/>
          <p:nvPr userDrawn="1"/>
        </p:nvSpPr>
        <p:spPr>
          <a:xfrm>
            <a:off x="0" y="5262918"/>
            <a:ext cx="959005"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p:spPr>
        <p:txBody>
          <a:bodyPr>
            <a:noAutofit/>
          </a:bodyPr>
          <a:lstStyle>
            <a:lvl1pPr algn="r">
              <a:defRPr sz="1400"/>
            </a:lvl1pPr>
          </a:lstStyle>
          <a:p>
            <a:pPr lvl="0"/>
            <a:r>
              <a:rPr lang="fr-FR" dirty="0" smtClean="0"/>
              <a:t>Direction</a:t>
            </a:r>
            <a:endParaRPr lang="fr-FR" dirty="0"/>
          </a:p>
        </p:txBody>
      </p:sp>
      <p:pic>
        <p:nvPicPr>
          <p:cNvPr id="12" name="Image 9"/>
          <p:cNvPicPr>
            <a:picLocks noChangeAspect="1"/>
          </p:cNvPicPr>
          <p:nvPr userDrawn="1"/>
        </p:nvPicPr>
        <p:blipFill>
          <a:blip r:embed="rId2" cstate="print">
            <a:extLst>
              <a:ext uri="{BEBA8EAE-BF5A-486C-A8C5-ECC9F3942E4B}">
                <a14:imgProps xmlns:a14="http://schemas.microsoft.com/office/drawing/2010/main">
                  <a14:imgLayer r:embed="rId3">
                    <a14:imgEffect>
                      <a14:backgroundRemoval t="9972" b="100000" l="0" r="94964">
                        <a14:foregroundMark x1="25899" y1="74600" x2="7914" y2="76199"/>
                        <a14:foregroundMark x1="23741" y1="73001" x2="8736" y2="73565"/>
                        <a14:foregroundMark x1="8736" y1="73565" x2="0" y2="80527"/>
                        <a14:foregroundMark x1="6475" y1="74036" x2="206" y2="79210"/>
                        <a14:foregroundMark x1="7605" y1="73001" x2="514" y2="77328"/>
                        <a14:foregroundMark x1="55601" y1="75917" x2="74101" y2="82408"/>
                        <a14:foregroundMark x1="74101" y1="82408" x2="91470" y2="99436"/>
                        <a14:foregroundMark x1="72354" y1="81091" x2="88181" y2="94826"/>
                        <a14:foregroundMark x1="81501" y1="96143" x2="51696" y2="81844"/>
                        <a14:foregroundMark x1="57040" y1="88617" x2="48818" y2="99906"/>
                        <a14:foregroundMark x1="17883" y1="78081" x2="1747" y2="99906"/>
                        <a14:foregroundMark x1="4625" y1="80527" x2="2569" y2="95579"/>
                        <a14:foregroundMark x1="27338" y1="88617" x2="6680" y2="99436"/>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6386945" y="11959"/>
            <a:ext cx="5805055" cy="6425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265489" y="6249277"/>
            <a:ext cx="410574" cy="410574"/>
          </a:xfrm>
          <a:prstGeom prst="rect">
            <a:avLst/>
          </a:prstGeom>
        </p:spPr>
      </p:pic>
      <p:pic>
        <p:nvPicPr>
          <p:cNvPr id="11" name="Image 10" descr="logoterritoiredavenir2.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extLst mod="1">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solidFill>
          <a:schemeClr val="bg1">
            <a:lumMod val="95000"/>
          </a:schemeClr>
        </a:solidFill>
        <a:effectLst/>
      </p:bgPr>
    </p:bg>
    <p:spTree>
      <p:nvGrpSpPr>
        <p:cNvPr id="1" name=""/>
        <p:cNvGrpSpPr/>
        <p:nvPr/>
      </p:nvGrpSpPr>
      <p:grpSpPr>
        <a:xfrm>
          <a:off x="0" y="0"/>
          <a:ext cx="0" cy="0"/>
          <a:chOff x="0" y="0"/>
          <a:chExt cx="0" cy="0"/>
        </a:xfrm>
      </p:grpSpPr>
      <p:sp>
        <p:nvSpPr>
          <p:cNvPr id="14" name="Rectangle 13"/>
          <p:cNvSpPr/>
          <p:nvPr userDrawn="1"/>
        </p:nvSpPr>
        <p:spPr>
          <a:xfrm>
            <a:off x="1" y="464148"/>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695325" y="2103024"/>
            <a:ext cx="7476218" cy="679976"/>
          </a:xfrm>
        </p:spPr>
        <p:txBody>
          <a:bodyPr>
            <a:normAutofit/>
          </a:bodyPr>
          <a:lstStyle>
            <a:lvl1pPr>
              <a:defRPr sz="2000">
                <a:latin typeface="Montserrat Black" panose="00000A00000000000000" pitchFamily="2" charset="0"/>
              </a:defRPr>
            </a:lvl1pPr>
          </a:lstStyle>
          <a:p>
            <a:r>
              <a:rPr lang="fr-FR" dirty="0" smtClean="0"/>
              <a:t>Modifiez le style du titre</a:t>
            </a:r>
            <a:endParaRPr lang="fr-FR" dirty="0"/>
          </a:p>
        </p:txBody>
      </p:sp>
      <p:sp>
        <p:nvSpPr>
          <p:cNvPr id="4" name="Rectangle 3"/>
          <p:cNvSpPr/>
          <p:nvPr userDrawn="1"/>
        </p:nvSpPr>
        <p:spPr>
          <a:xfrm>
            <a:off x="695325" y="2919046"/>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0"/>
          </p:nvPr>
        </p:nvSpPr>
        <p:spPr>
          <a:xfrm>
            <a:off x="695325" y="3311912"/>
            <a:ext cx="7476218" cy="2925376"/>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fr-FR" dirty="0" smtClean="0"/>
              <a:t>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8" name="Espace réservé pour une image  7"/>
          <p:cNvSpPr>
            <a:spLocks noGrp="1"/>
          </p:cNvSpPr>
          <p:nvPr>
            <p:ph type="pic" sz="quarter" idx="11"/>
          </p:nvPr>
        </p:nvSpPr>
        <p:spPr>
          <a:xfrm>
            <a:off x="8653346" y="2103023"/>
            <a:ext cx="2854713" cy="4134265"/>
          </a:xfrm>
        </p:spPr>
        <p:txBody>
          <a:bodyPr/>
          <a:lstStyle/>
          <a:p>
            <a:endParaRPr lang="fr-FR" dirty="0"/>
          </a:p>
        </p:txBody>
      </p:sp>
      <p:sp>
        <p:nvSpPr>
          <p:cNvPr id="11" name="Espace réservé du texte 2"/>
          <p:cNvSpPr>
            <a:spLocks noGrp="1"/>
          </p:cNvSpPr>
          <p:nvPr>
            <p:ph type="body" sz="quarter" idx="14" hasCustomPrompt="1"/>
          </p:nvPr>
        </p:nvSpPr>
        <p:spPr>
          <a:xfrm>
            <a:off x="4376057" y="137054"/>
            <a:ext cx="7300006" cy="163547"/>
          </a:xfrm>
        </p:spPr>
        <p:txBody>
          <a:bodyPr>
            <a:noAutofit/>
          </a:bodyPr>
          <a:lstStyle>
            <a:lvl1pPr algn="r">
              <a:defRPr sz="1000" b="1">
                <a:solidFill>
                  <a:schemeClr val="tx1">
                    <a:lumMod val="65000"/>
                    <a:lumOff val="35000"/>
                  </a:schemeClr>
                </a:solidFill>
                <a:latin typeface="Arial Black" panose="020B0A04020102020204" pitchFamily="34" charset="0"/>
              </a:defRPr>
            </a:lvl1pPr>
          </a:lstStyle>
          <a:p>
            <a:pPr lvl="0"/>
            <a:r>
              <a:rPr lang="fr-FR" dirty="0" smtClean="0"/>
              <a:t>Titre de la slide</a:t>
            </a:r>
            <a:endParaRPr lang="fr-FR" dirty="0"/>
          </a:p>
        </p:txBody>
      </p:sp>
    </p:spTree>
    <p:extLst>
      <p:ext uri="{BB962C8B-B14F-4D97-AF65-F5344CB8AC3E}">
        <p14:creationId xmlns:p14="http://schemas.microsoft.com/office/powerpoint/2010/main" val="348641835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Sommaire">
    <p:spTree>
      <p:nvGrpSpPr>
        <p:cNvPr id="1" name=""/>
        <p:cNvGrpSpPr/>
        <p:nvPr/>
      </p:nvGrpSpPr>
      <p:grpSpPr>
        <a:xfrm>
          <a:off x="0" y="0"/>
          <a:ext cx="0" cy="0"/>
          <a:chOff x="0" y="0"/>
          <a:chExt cx="0" cy="0"/>
        </a:xfrm>
      </p:grpSpPr>
      <p:sp>
        <p:nvSpPr>
          <p:cNvPr id="12" name="Rectangle 11"/>
          <p:cNvSpPr/>
          <p:nvPr userDrawn="1"/>
        </p:nvSpPr>
        <p:spPr>
          <a:xfrm>
            <a:off x="515937" y="0"/>
            <a:ext cx="4067213"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hasCustomPrompt="1"/>
          </p:nvPr>
        </p:nvSpPr>
        <p:spPr>
          <a:xfrm>
            <a:off x="4874756" y="2189250"/>
            <a:ext cx="6446387" cy="3613491"/>
          </a:xfrm>
        </p:spPr>
        <p:txBody>
          <a:bodyPr/>
          <a:lstStyle>
            <a:lvl1pPr marL="514350" indent="-514350">
              <a:buAutoNum type="arabicPeriod"/>
              <a:defRPr baseline="0">
                <a:solidFill>
                  <a:schemeClr val="tx1">
                    <a:lumMod val="75000"/>
                    <a:lumOff val="25000"/>
                  </a:schemeClr>
                </a:solidFill>
              </a:defRPr>
            </a:lvl1pPr>
          </a:lstStyle>
          <a:p>
            <a:pPr lvl="0"/>
            <a:r>
              <a:rPr lang="fr-FR" dirty="0" smtClean="0"/>
              <a:t>Première partie</a:t>
            </a:r>
          </a:p>
          <a:p>
            <a:pPr lvl="0"/>
            <a:r>
              <a:rPr lang="fr-FR" dirty="0" smtClean="0"/>
              <a:t>Deuxième partie</a:t>
            </a:r>
          </a:p>
          <a:p>
            <a:pPr lvl="0"/>
            <a:r>
              <a:rPr lang="fr-FR" dirty="0" smtClean="0"/>
              <a:t>Troisième partie</a:t>
            </a:r>
          </a:p>
          <a:p>
            <a:pPr lvl="0"/>
            <a:r>
              <a:rPr lang="fr-FR" dirty="0" smtClean="0"/>
              <a:t>Quatrième partie</a:t>
            </a:r>
          </a:p>
          <a:p>
            <a:pPr lvl="0"/>
            <a:endParaRPr lang="fr-FR" dirty="0"/>
          </a:p>
        </p:txBody>
      </p:sp>
      <p:sp>
        <p:nvSpPr>
          <p:cNvPr id="8" name="ZoneTexte 7"/>
          <p:cNvSpPr txBox="1"/>
          <p:nvPr userDrawn="1"/>
        </p:nvSpPr>
        <p:spPr>
          <a:xfrm>
            <a:off x="1465133" y="2189250"/>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smtClean="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572093" y="4480175"/>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p:cNvSpPr/>
          <p:nvPr userDrawn="1"/>
        </p:nvSpPr>
        <p:spPr>
          <a:xfrm>
            <a:off x="0" y="6051128"/>
            <a:ext cx="959005"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userDrawn="1"/>
        </p:nvSpPr>
        <p:spPr>
          <a:xfrm>
            <a:off x="0" y="5262918"/>
            <a:ext cx="959005"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Intercalaire">
    <p:spTree>
      <p:nvGrpSpPr>
        <p:cNvPr id="1" name=""/>
        <p:cNvGrpSpPr/>
        <p:nvPr/>
      </p:nvGrpSpPr>
      <p:grpSpPr>
        <a:xfrm>
          <a:off x="0" y="0"/>
          <a:ext cx="0" cy="0"/>
          <a:chOff x="0" y="0"/>
          <a:chExt cx="0" cy="0"/>
        </a:xfrm>
      </p:grpSpPr>
      <p:sp>
        <p:nvSpPr>
          <p:cNvPr id="9" name="Rectangle 8"/>
          <p:cNvSpPr/>
          <p:nvPr userDrawn="1"/>
        </p:nvSpPr>
        <p:spPr>
          <a:xfrm>
            <a:off x="515937" y="0"/>
            <a:ext cx="4067213"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hasCustomPrompt="1"/>
          </p:nvPr>
        </p:nvSpPr>
        <p:spPr>
          <a:xfrm>
            <a:off x="682332" y="2125363"/>
            <a:ext cx="3622687" cy="2928552"/>
          </a:xfrm>
          <a:solidFill>
            <a:schemeClr val="bg1">
              <a:lumMod val="95000"/>
            </a:schemeClr>
          </a:solidFill>
        </p:spPr>
        <p:txBody>
          <a:bodyPr anchor="b">
            <a:noAutofit/>
          </a:bodyPr>
          <a:lstStyle>
            <a:lvl1pPr marL="0" indent="0" algn="l">
              <a:buNone/>
              <a:defRPr sz="20000" b="1" i="0" spc="-300">
                <a:solidFill>
                  <a:schemeClr val="tx1">
                    <a:lumMod val="75000"/>
                    <a:lumOff val="25000"/>
                  </a:schemeClr>
                </a:solidFill>
              </a:defRPr>
            </a:lvl1pPr>
          </a:lstStyle>
          <a:p>
            <a:pPr lvl="0"/>
            <a:r>
              <a:rPr lang="fr-FR" dirty="0" smtClean="0"/>
              <a:t>01</a:t>
            </a:r>
            <a:endParaRPr lang="fr-FR" dirty="0"/>
          </a:p>
        </p:txBody>
      </p:sp>
      <p:sp>
        <p:nvSpPr>
          <p:cNvPr id="18" name="Espace réservé du texte 3"/>
          <p:cNvSpPr>
            <a:spLocks noGrp="1"/>
          </p:cNvSpPr>
          <p:nvPr>
            <p:ph type="body" sz="quarter" idx="14" hasCustomPrompt="1"/>
          </p:nvPr>
        </p:nvSpPr>
        <p:spPr>
          <a:xfrm>
            <a:off x="5634681" y="2189250"/>
            <a:ext cx="5686462" cy="3613491"/>
          </a:xfrm>
        </p:spPr>
        <p:txBody>
          <a:bodyPr/>
          <a:lstStyle>
            <a:lvl1pPr marL="514350" indent="-514350">
              <a:buAutoNum type="arabicPeriod"/>
              <a:defRPr baseline="0">
                <a:solidFill>
                  <a:schemeClr val="tx1">
                    <a:lumMod val="75000"/>
                    <a:lumOff val="25000"/>
                  </a:schemeClr>
                </a:solidFill>
              </a:defRPr>
            </a:lvl1pPr>
          </a:lstStyle>
          <a:p>
            <a:pPr lvl="0"/>
            <a:r>
              <a:rPr lang="fr-FR" dirty="0" smtClean="0"/>
              <a:t>Première partie</a:t>
            </a:r>
          </a:p>
          <a:p>
            <a:pPr lvl="0"/>
            <a:r>
              <a:rPr lang="fr-FR" dirty="0" smtClean="0"/>
              <a:t>Deuxième partie</a:t>
            </a:r>
          </a:p>
          <a:p>
            <a:pPr lvl="0"/>
            <a:r>
              <a:rPr lang="fr-FR" dirty="0" smtClean="0"/>
              <a:t>Troisième partie</a:t>
            </a:r>
          </a:p>
          <a:p>
            <a:pPr lvl="0"/>
            <a:r>
              <a:rPr lang="fr-FR" dirty="0" smtClean="0"/>
              <a:t>Quatrième partie</a:t>
            </a:r>
          </a:p>
          <a:p>
            <a:pPr lvl="0"/>
            <a:endParaRPr lang="fr-FR" dirty="0"/>
          </a:p>
        </p:txBody>
      </p:sp>
      <p:sp>
        <p:nvSpPr>
          <p:cNvPr id="10" name="Rectangle 9"/>
          <p:cNvSpPr/>
          <p:nvPr userDrawn="1"/>
        </p:nvSpPr>
        <p:spPr>
          <a:xfrm>
            <a:off x="682332" y="5053915"/>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userDrawn="1"/>
        </p:nvSpPr>
        <p:spPr>
          <a:xfrm>
            <a:off x="4230356" y="649915"/>
            <a:ext cx="1070517"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4229942" y="-18661"/>
            <a:ext cx="1070517" cy="687238"/>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41989867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851102"/>
            <a:ext cx="10980738" cy="4386186"/>
          </a:xfrm>
        </p:spPr>
        <p:txBody>
          <a:bodyPr/>
          <a:lstStyle>
            <a:lvl1pPr marL="252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Modifier le texte</a:t>
            </a:r>
          </a:p>
          <a:p>
            <a:pPr lvl="1"/>
            <a:r>
              <a:rPr lang="fr-FR" dirty="0" smtClean="0"/>
              <a:t>Deuxième niveau </a:t>
            </a:r>
          </a:p>
          <a:p>
            <a:pPr lvl="2"/>
            <a:r>
              <a:rPr lang="fr-FR" dirty="0" smtClean="0"/>
              <a:t>Troisième niveau </a:t>
            </a:r>
          </a:p>
          <a:p>
            <a:pPr lvl="3"/>
            <a:r>
              <a:rPr lang="fr-FR" dirty="0" smtClean="0"/>
              <a:t>Quatrième niveau </a:t>
            </a:r>
          </a:p>
          <a:p>
            <a:pPr lvl="4"/>
            <a:r>
              <a:rPr lang="fr-FR" dirty="0" smtClean="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856619"/>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smtClean="0"/>
              <a:t>Titre de la slide</a:t>
            </a:r>
            <a:endParaRPr lang="fr-FR" dirty="0"/>
          </a:p>
        </p:txBody>
      </p:sp>
      <p:sp>
        <p:nvSpPr>
          <p:cNvPr id="15" name="Espace réservé du texte 2"/>
          <p:cNvSpPr>
            <a:spLocks noGrp="1"/>
          </p:cNvSpPr>
          <p:nvPr>
            <p:ph type="body" sz="quarter" idx="14" hasCustomPrompt="1"/>
          </p:nvPr>
        </p:nvSpPr>
        <p:spPr>
          <a:xfrm>
            <a:off x="4376057" y="137054"/>
            <a:ext cx="7300006" cy="231246"/>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smtClean="0"/>
              <a:t>Titre de la slide</a:t>
            </a:r>
            <a:endParaRPr lang="fr-FR" dirty="0"/>
          </a:p>
        </p:txBody>
      </p:sp>
      <p:sp>
        <p:nvSpPr>
          <p:cNvPr id="7" name="Rectangle 6"/>
          <p:cNvSpPr/>
          <p:nvPr userDrawn="1"/>
        </p:nvSpPr>
        <p:spPr>
          <a:xfrm>
            <a:off x="695325" y="1416613"/>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43263588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754"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exte et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p:spPr>
        <p:txBody>
          <a:bodyPr anchor="ctr"/>
          <a:lstStyle>
            <a:lvl1pPr marL="0" indent="0" algn="ctr">
              <a:buNone/>
              <a:defRPr sz="1600" baseline="0"/>
            </a:lvl1pPr>
          </a:lstStyle>
          <a:p>
            <a:r>
              <a:rPr lang="fr-FR" dirty="0" smtClean="0"/>
              <a:t>Insérez ici une image</a:t>
            </a:r>
          </a:p>
          <a:p>
            <a:endParaRPr lang="fr-FR" dirty="0" smtClean="0"/>
          </a:p>
          <a:p>
            <a:endParaRPr lang="fr-FR" dirty="0" smtClean="0"/>
          </a:p>
          <a:p>
            <a:endParaRPr lang="fr-FR" dirty="0"/>
          </a:p>
        </p:txBody>
      </p:sp>
      <p:sp>
        <p:nvSpPr>
          <p:cNvPr id="11" name="Espace réservé du contenu 2"/>
          <p:cNvSpPr>
            <a:spLocks noGrp="1"/>
          </p:cNvSpPr>
          <p:nvPr>
            <p:ph idx="1" hasCustomPrompt="1"/>
          </p:nvPr>
        </p:nvSpPr>
        <p:spPr>
          <a:xfrm>
            <a:off x="5362037" y="1639229"/>
            <a:ext cx="6314026" cy="4598058"/>
          </a:xfrm>
        </p:spPr>
        <p:txBody>
          <a:bodyPr/>
          <a:lstStyle>
            <a:lvl1pPr marL="252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Modifier le texte</a:t>
            </a:r>
          </a:p>
          <a:p>
            <a:pPr lvl="1"/>
            <a:r>
              <a:rPr lang="fr-FR" dirty="0" smtClean="0"/>
              <a:t>Deuxième niveau </a:t>
            </a:r>
          </a:p>
          <a:p>
            <a:pPr lvl="2"/>
            <a:r>
              <a:rPr lang="fr-FR" dirty="0" smtClean="0"/>
              <a:t>Troisième niveau </a:t>
            </a:r>
          </a:p>
          <a:p>
            <a:pPr lvl="3"/>
            <a:r>
              <a:rPr lang="fr-FR" dirty="0" smtClean="0"/>
              <a:t>Quatrième niveau </a:t>
            </a:r>
          </a:p>
          <a:p>
            <a:pPr lvl="4"/>
            <a:r>
              <a:rPr lang="fr-FR" dirty="0" smtClean="0"/>
              <a:t>Cinquième niveau </a:t>
            </a:r>
          </a:p>
          <a:p>
            <a:pPr lvl="2"/>
            <a:endParaRPr lang="fr-FR" dirty="0"/>
          </a:p>
        </p:txBody>
      </p:sp>
      <p:sp>
        <p:nvSpPr>
          <p:cNvPr id="10" name="Espace réservé du texte 4"/>
          <p:cNvSpPr>
            <a:spLocks noGrp="1"/>
          </p:cNvSpPr>
          <p:nvPr>
            <p:ph type="body" sz="quarter" idx="12" hasCustomPrompt="1"/>
          </p:nvPr>
        </p:nvSpPr>
        <p:spPr>
          <a:xfrm>
            <a:off x="5362037" y="464148"/>
            <a:ext cx="6314026" cy="869823"/>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smtClean="0"/>
              <a:t>Titre de la slide</a:t>
            </a:r>
            <a:endParaRPr lang="fr-FR" dirty="0"/>
          </a:p>
        </p:txBody>
      </p:sp>
      <p:sp>
        <p:nvSpPr>
          <p:cNvPr id="15" name="Espace réservé du texte 2"/>
          <p:cNvSpPr>
            <a:spLocks noGrp="1"/>
          </p:cNvSpPr>
          <p:nvPr>
            <p:ph type="body" sz="quarter" idx="14" hasCustomPrompt="1"/>
          </p:nvPr>
        </p:nvSpPr>
        <p:spPr>
          <a:xfrm>
            <a:off x="5362037" y="137054"/>
            <a:ext cx="6314026" cy="172178"/>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smtClean="0"/>
              <a:t>Titre de la slide</a:t>
            </a:r>
            <a:endParaRPr lang="fr-FR" dirty="0"/>
          </a:p>
        </p:txBody>
      </p:sp>
      <p:sp>
        <p:nvSpPr>
          <p:cNvPr id="12" name="Rectangle 11"/>
          <p:cNvSpPr/>
          <p:nvPr userDrawn="1"/>
        </p:nvSpPr>
        <p:spPr>
          <a:xfrm>
            <a:off x="5362037" y="1413974"/>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9" name="Image 8"/>
          <p:cNvPicPr>
            <a:picLocks noChangeAspect="1"/>
          </p:cNvPicPr>
          <p:nvPr userDrawn="1"/>
        </p:nvPicPr>
        <p:blipFill rotWithShape="1">
          <a:blip r:embed="rId2" cstate="print">
            <a:extLst>
              <a:ext uri="{28A0092B-C50C-407E-A947-70E740481C1C}">
                <a14:useLocalDpi xmlns:a14="http://schemas.microsoft.com/office/drawing/2010/main" val="0"/>
              </a:ext>
            </a:extLst>
          </a:blip>
          <a:srcRect l="-737" t="-5286" r="36598" b="25035"/>
          <a:stretch/>
        </p:blipFill>
        <p:spPr>
          <a:xfrm>
            <a:off x="792259" y="6505883"/>
            <a:ext cx="997009" cy="280555"/>
          </a:xfrm>
          <a:prstGeom prst="rect">
            <a:avLst/>
          </a:prstGeom>
        </p:spPr>
      </p:pic>
      <p:pic>
        <p:nvPicPr>
          <p:cNvPr id="13" name="Image 12" descr="logoterritoiredavenir2.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spTree>
    <p:extLst>
      <p:ext uri="{BB962C8B-B14F-4D97-AF65-F5344CB8AC3E}">
        <p14:creationId xmlns:p14="http://schemas.microsoft.com/office/powerpoint/2010/main" val="88773533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exte">
    <p:bg>
      <p:bgPr>
        <a:solidFill>
          <a:schemeClr val="bg1">
            <a:lumMod val="95000"/>
          </a:schemeClr>
        </a:solidFill>
        <a:effectLst/>
      </p:bgPr>
    </p:bg>
    <p:spTree>
      <p:nvGrpSpPr>
        <p:cNvPr id="1" name=""/>
        <p:cNvGrpSpPr/>
        <p:nvPr/>
      </p:nvGrpSpPr>
      <p:grpSpPr>
        <a:xfrm>
          <a:off x="0" y="0"/>
          <a:ext cx="0" cy="0"/>
          <a:chOff x="0" y="0"/>
          <a:chExt cx="0" cy="0"/>
        </a:xfrm>
      </p:grpSpPr>
      <p:sp>
        <p:nvSpPr>
          <p:cNvPr id="6" name="Espace réservé du texte 2"/>
          <p:cNvSpPr>
            <a:spLocks noGrp="1"/>
          </p:cNvSpPr>
          <p:nvPr>
            <p:ph type="body" sz="quarter" idx="14" hasCustomPrompt="1"/>
          </p:nvPr>
        </p:nvSpPr>
        <p:spPr>
          <a:xfrm>
            <a:off x="4376057" y="137054"/>
            <a:ext cx="7300006" cy="163547"/>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smtClean="0"/>
              <a:t>Titre de la slide</a:t>
            </a:r>
            <a:endParaRPr lang="fr-FR" dirty="0"/>
          </a:p>
        </p:txBody>
      </p:sp>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676063" y="95647"/>
            <a:ext cx="187919" cy="234179"/>
          </a:xfrm>
          <a:prstGeom prst="rect">
            <a:avLst/>
          </a:prstGeom>
        </p:spPr>
      </p:pic>
    </p:spTree>
    <p:extLst>
      <p:ext uri="{BB962C8B-B14F-4D97-AF65-F5344CB8AC3E}">
        <p14:creationId xmlns:p14="http://schemas.microsoft.com/office/powerpoint/2010/main" val="408346507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6"/>
            <a:ext cx="103632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DD34A7A0-69FB-4341-8B33-64B0FF040F65}" type="datetime1">
              <a:rPr lang="fr-FR" smtClean="0"/>
              <a:t>25/01/2021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D19D0A2-BBF5-4B7E-A646-CBE7ACEBDC00}" type="slidenum">
              <a:rPr lang="fr-FR" smtClean="0"/>
              <a:t>‹N°›</a:t>
            </a:fld>
            <a:endParaRPr lang="fr-FR"/>
          </a:p>
        </p:txBody>
      </p:sp>
    </p:spTree>
    <p:extLst>
      <p:ext uri="{BB962C8B-B14F-4D97-AF65-F5344CB8AC3E}">
        <p14:creationId xmlns:p14="http://schemas.microsoft.com/office/powerpoint/2010/main" val="19740748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689434" y="1484313"/>
            <a:ext cx="10972270" cy="4752975"/>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
                <a:srgbClr val="EA4E55">
                  <a:lumMod val="75000"/>
                </a:srgbClr>
              </a:buClr>
              <a:buSzTx/>
              <a:buFont typeface="Arial" panose="020B0604020202020204" pitchFamily="34" charset="0"/>
              <a:buChar char="■"/>
              <a:tabLst/>
              <a:defRPr/>
            </a:pPr>
            <a:r>
              <a:rPr kumimoji="0" lang="fr-FR" sz="2200" b="0" i="0" u="none" strike="noStrike" kern="1200" cap="none" spc="0" normalizeH="0" baseline="0" noProof="0" dirty="0" smtClean="0">
                <a:ln>
                  <a:noFill/>
                </a:ln>
                <a:solidFill>
                  <a:prstClr val="black"/>
                </a:solidFill>
                <a:effectLst/>
                <a:uLnTx/>
                <a:uFillTx/>
                <a:latin typeface="+mn-lt"/>
                <a:ea typeface="+mn-ea"/>
                <a:cs typeface="+mn-cs"/>
              </a:rPr>
              <a:t>Modifier le texte</a:t>
            </a:r>
          </a:p>
          <a:p>
            <a:pPr marL="685800" marR="0" lvl="1"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2000" b="0" i="0" u="none" strike="noStrike" kern="1200" cap="none" spc="0" normalizeH="0" baseline="0" noProof="0" dirty="0" smtClean="0">
                <a:ln>
                  <a:noFill/>
                </a:ln>
                <a:solidFill>
                  <a:prstClr val="black"/>
                </a:solidFill>
                <a:effectLst/>
                <a:uLnTx/>
                <a:uFillTx/>
                <a:latin typeface="+mn-lt"/>
                <a:ea typeface="+mn-ea"/>
                <a:cs typeface="+mn-cs"/>
              </a:rPr>
              <a:t>Deuxième niveau </a:t>
            </a:r>
          </a:p>
          <a:p>
            <a:pPr marL="1143000" marR="0" lvl="2" indent="-228600" algn="l" defTabSz="914400" rtl="0" eaLnBrk="1" fontAlgn="auto" latinLnBrk="0" hangingPunct="1">
              <a:lnSpc>
                <a:spcPct val="90000"/>
              </a:lnSpc>
              <a:spcBef>
                <a:spcPts val="500"/>
              </a:spcBef>
              <a:spcAft>
                <a:spcPts val="0"/>
              </a:spcAft>
              <a:buClr>
                <a:srgbClr val="EA4E55">
                  <a:lumMod val="75000"/>
                </a:srgbClr>
              </a:buClr>
              <a:buSzTx/>
              <a:buFont typeface="Wingdings" panose="05000000000000000000" pitchFamily="2" charset="2"/>
              <a:buChar char="§"/>
              <a:tabLst/>
              <a:defRPr/>
            </a:pPr>
            <a:r>
              <a:rPr kumimoji="0" lang="fr-FR" sz="1800" b="0" i="0" u="none" strike="noStrike" kern="1200" cap="none" spc="0" normalizeH="0" baseline="0" noProof="0" dirty="0" smtClean="0">
                <a:ln>
                  <a:noFill/>
                </a:ln>
                <a:solidFill>
                  <a:prstClr val="black"/>
                </a:solidFill>
                <a:effectLst/>
                <a:uLnTx/>
                <a:uFillTx/>
                <a:latin typeface="+mn-lt"/>
                <a:ea typeface="+mn-ea"/>
                <a:cs typeface="+mn-cs"/>
              </a:rPr>
              <a:t>Troisième niveau </a:t>
            </a:r>
          </a:p>
          <a:p>
            <a:pPr marL="1600200" marR="0" lvl="3"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600" b="0" i="0" u="none" strike="noStrike" kern="1200" cap="none" spc="0" normalizeH="0" baseline="0" noProof="0" dirty="0" smtClean="0">
                <a:ln>
                  <a:noFill/>
                </a:ln>
                <a:solidFill>
                  <a:prstClr val="black"/>
                </a:solidFill>
                <a:effectLst/>
                <a:uLnTx/>
                <a:uFillTx/>
                <a:latin typeface="+mn-lt"/>
                <a:ea typeface="+mn-ea"/>
                <a:cs typeface="+mn-cs"/>
              </a:rPr>
              <a:t>Quatrième niveau </a:t>
            </a:r>
          </a:p>
          <a:p>
            <a:pPr marL="2057400" marR="0" lvl="4"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500" b="0" i="0" u="none" strike="noStrike" kern="1200" cap="none" spc="0" normalizeH="0" baseline="0" noProof="0" dirty="0" smtClean="0">
                <a:ln>
                  <a:noFill/>
                </a:ln>
                <a:solidFill>
                  <a:prstClr val="black"/>
                </a:solidFill>
                <a:effectLst/>
                <a:uLnTx/>
                <a:uFillTx/>
                <a:latin typeface="+mn-lt"/>
                <a:ea typeface="+mn-ea"/>
                <a:cs typeface="+mn-cs"/>
              </a:rPr>
              <a:t>Cinquième niveau </a:t>
            </a:r>
          </a:p>
        </p:txBody>
      </p:sp>
      <p:sp>
        <p:nvSpPr>
          <p:cNvPr id="2" name="Espace réservé du titre 1"/>
          <p:cNvSpPr>
            <a:spLocks noGrp="1"/>
          </p:cNvSpPr>
          <p:nvPr>
            <p:ph type="title"/>
          </p:nvPr>
        </p:nvSpPr>
        <p:spPr>
          <a:xfrm>
            <a:off x="803275" y="365126"/>
            <a:ext cx="10872788" cy="60055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4" name="Image 3"/>
          <p:cNvPicPr>
            <a:picLocks noChangeAspect="1"/>
          </p:cNvPicPr>
          <p:nvPr userDrawn="1"/>
        </p:nvPicPr>
        <p:blipFill rotWithShape="1">
          <a:blip r:embed="rId10" cstate="print">
            <a:extLst>
              <a:ext uri="{28A0092B-C50C-407E-A947-70E740481C1C}">
                <a14:useLocalDpi xmlns:a14="http://schemas.microsoft.com/office/drawing/2010/main" val="0"/>
              </a:ext>
            </a:extLst>
          </a:blip>
          <a:srcRect l="-737" t="-5286" r="36598" b="25035"/>
          <a:stretch/>
        </p:blipFill>
        <p:spPr>
          <a:xfrm>
            <a:off x="792259" y="6505883"/>
            <a:ext cx="997009" cy="280555"/>
          </a:xfrm>
          <a:prstGeom prst="rect">
            <a:avLst/>
          </a:prstGeom>
        </p:spPr>
      </p:pic>
      <p:pic>
        <p:nvPicPr>
          <p:cNvPr id="6" name="Image 5" descr="logoterritoiredavenir2.png"/>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9" r:id="rId2"/>
    <p:sldLayoutId id="2147483676" r:id="rId3"/>
    <p:sldLayoutId id="2147483678" r:id="rId4"/>
    <p:sldLayoutId id="2147483674" r:id="rId5"/>
    <p:sldLayoutId id="2147483656" r:id="rId6"/>
    <p:sldLayoutId id="2147483675" r:id="rId7"/>
    <p:sldLayoutId id="2147483682" r:id="rId8"/>
  </p:sldLayoutIdLst>
  <p:timing>
    <p:tnLst>
      <p:par>
        <p:cTn id="1" dur="indefinite" restart="never" nodeType="tmRoot"/>
      </p:par>
    </p:tnLst>
  </p:timing>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chart" Target="../charts/chart1.xml"/><Relationship Id="rId1" Type="http://schemas.openxmlformats.org/officeDocument/2006/relationships/slideLayout" Target="../slideLayouts/slideLayout5.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5.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chart" Target="../charts/chart2.xml"/><Relationship Id="rId7" Type="http://schemas.microsoft.com/office/2007/relationships/hdphoto" Target="../media/hdphoto2.wdp"/><Relationship Id="rId2" Type="http://schemas.openxmlformats.org/officeDocument/2006/relationships/image" Target="../media/image14.png"/><Relationship Id="rId1" Type="http://schemas.openxmlformats.org/officeDocument/2006/relationships/slideLayout" Target="../slideLayouts/slideLayout5.xml"/><Relationship Id="rId6" Type="http://schemas.openxmlformats.org/officeDocument/2006/relationships/image" Target="../media/image16.png"/><Relationship Id="rId11" Type="http://schemas.microsoft.com/office/2007/relationships/hdphoto" Target="../media/hdphoto3.wdp"/><Relationship Id="rId5" Type="http://schemas.openxmlformats.org/officeDocument/2006/relationships/image" Target="../media/image15.png"/><Relationship Id="rId10" Type="http://schemas.openxmlformats.org/officeDocument/2006/relationships/image" Target="../media/image18.png"/><Relationship Id="rId4" Type="http://schemas.openxmlformats.org/officeDocument/2006/relationships/chart" Target="../charts/chart3.xml"/><Relationship Id="rId9" Type="http://schemas.openxmlformats.org/officeDocument/2006/relationships/chart" Target="../charts/chart4.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chart" Target="../charts/chart5.xml"/><Relationship Id="rId1" Type="http://schemas.openxmlformats.org/officeDocument/2006/relationships/slideLayout" Target="../slideLayouts/slideLayout5.xml"/><Relationship Id="rId6" Type="http://schemas.microsoft.com/office/2007/relationships/hdphoto" Target="../media/hdphoto4.wdp"/><Relationship Id="rId5" Type="http://schemas.openxmlformats.org/officeDocument/2006/relationships/image" Target="../media/image19.png"/><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5.xml"/><Relationship Id="rId6" Type="http://schemas.openxmlformats.org/officeDocument/2006/relationships/image" Target="../media/image23.gif"/><Relationship Id="rId5" Type="http://schemas.microsoft.com/office/2007/relationships/hdphoto" Target="../media/hdphoto5.wdp"/><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slide" Target="slide4.xml"/><Relationship Id="rId7" Type="http://schemas.openxmlformats.org/officeDocument/2006/relationships/image" Target="../media/image26.png"/><Relationship Id="rId2" Type="http://schemas.openxmlformats.org/officeDocument/2006/relationships/image" Target="../media/image24.jpeg"/><Relationship Id="rId1" Type="http://schemas.openxmlformats.org/officeDocument/2006/relationships/slideLayout" Target="../slideLayouts/slideLayout5.xml"/><Relationship Id="rId6" Type="http://schemas.microsoft.com/office/2007/relationships/hdphoto" Target="../media/hdphoto1.wdp"/><Relationship Id="rId11" Type="http://schemas.openxmlformats.org/officeDocument/2006/relationships/image" Target="../media/image30.png"/><Relationship Id="rId5" Type="http://schemas.openxmlformats.org/officeDocument/2006/relationships/image" Target="../media/image3.png"/><Relationship Id="rId10" Type="http://schemas.openxmlformats.org/officeDocument/2006/relationships/image" Target="../media/image29.png"/><Relationship Id="rId4" Type="http://schemas.openxmlformats.org/officeDocument/2006/relationships/image" Target="../media/image25.png"/><Relationship Id="rId9" Type="http://schemas.openxmlformats.org/officeDocument/2006/relationships/image" Target="../media/image28.png"/></Relationships>
</file>

<file path=ppt/slides/_rels/slide14.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25.png"/><Relationship Id="rId7" Type="http://schemas.openxmlformats.org/officeDocument/2006/relationships/image" Target="../media/image32.png"/><Relationship Id="rId12" Type="http://schemas.openxmlformats.org/officeDocument/2006/relationships/image" Target="../media/image35.png"/><Relationship Id="rId2" Type="http://schemas.openxmlformats.org/officeDocument/2006/relationships/slide" Target="slide4.xml"/><Relationship Id="rId1" Type="http://schemas.openxmlformats.org/officeDocument/2006/relationships/slideLayout" Target="../slideLayouts/slideLayout5.xml"/><Relationship Id="rId6" Type="http://schemas.openxmlformats.org/officeDocument/2006/relationships/image" Target="../media/image31.jpeg"/><Relationship Id="rId11" Type="http://schemas.microsoft.com/office/2007/relationships/hdphoto" Target="../media/hdphoto7.wdp"/><Relationship Id="rId5" Type="http://schemas.microsoft.com/office/2007/relationships/hdphoto" Target="../media/hdphoto1.wdp"/><Relationship Id="rId10" Type="http://schemas.openxmlformats.org/officeDocument/2006/relationships/image" Target="../media/image34.png"/><Relationship Id="rId4" Type="http://schemas.openxmlformats.org/officeDocument/2006/relationships/image" Target="../media/image3.png"/><Relationship Id="rId9" Type="http://schemas.openxmlformats.org/officeDocument/2006/relationships/image" Target="../media/image33.png"/></Relationships>
</file>

<file path=ppt/slides/_rels/slide15.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39.png"/><Relationship Id="rId18" Type="http://schemas.openxmlformats.org/officeDocument/2006/relationships/hyperlink" Target="http://commerciaux.celca.caisse-epargne.fr/download/1739/la-primo-accesssion/20497/les-ateliers-des-decodeurs-la-primo-accession-support-de-presentation-clients.ppt" TargetMode="External"/><Relationship Id="rId3" Type="http://schemas.openxmlformats.org/officeDocument/2006/relationships/image" Target="../media/image25.png"/><Relationship Id="rId21" Type="http://schemas.openxmlformats.org/officeDocument/2006/relationships/image" Target="../media/image44.png"/><Relationship Id="rId7" Type="http://schemas.openxmlformats.org/officeDocument/2006/relationships/image" Target="../media/image36.png"/><Relationship Id="rId12" Type="http://schemas.openxmlformats.org/officeDocument/2006/relationships/hyperlink" Target="http://commerciaux.celca.caisse-epargne.fr/download/1875/gerer-mon-budget-et-realiser-mes-projets/20801/atelier-des-decodeurs-gerer-mon-budget-et-realiser-mes-projets-support-interne.ppt" TargetMode="External"/><Relationship Id="rId17" Type="http://schemas.openxmlformats.org/officeDocument/2006/relationships/image" Target="../media/image42.png"/><Relationship Id="rId2" Type="http://schemas.openxmlformats.org/officeDocument/2006/relationships/slide" Target="slide4.xml"/><Relationship Id="rId16" Type="http://schemas.openxmlformats.org/officeDocument/2006/relationships/image" Target="../media/image41.png"/><Relationship Id="rId20" Type="http://schemas.openxmlformats.org/officeDocument/2006/relationships/hyperlink" Target="http://service-portail-intranet-cegee.sigce.caisse-epargne.fr/Intranet/intranetcegee_prod/Orca/index.php?rap=3069" TargetMode="External"/><Relationship Id="rId1" Type="http://schemas.openxmlformats.org/officeDocument/2006/relationships/slideLayout" Target="../slideLayouts/slideLayout5.xml"/><Relationship Id="rId6" Type="http://schemas.openxmlformats.org/officeDocument/2006/relationships/hyperlink" Target="http://commerciaux.celca.caisse-epargne.fr/download/1754/la-banque-a-distance/20495/les-ateliers-des-decodeurs-la-baque-a-distance-support-de-presentation-clients.pptx" TargetMode="External"/><Relationship Id="rId11" Type="http://schemas.microsoft.com/office/2007/relationships/hdphoto" Target="../media/hdphoto9.wdp"/><Relationship Id="rId5" Type="http://schemas.microsoft.com/office/2007/relationships/hdphoto" Target="../media/hdphoto1.wdp"/><Relationship Id="rId15" Type="http://schemas.openxmlformats.org/officeDocument/2006/relationships/hyperlink" Target="http://commerciaux.celca.caisse-epargne.fr/download/1874/comprendre-lepargne-gp/20656/les-ateliers-des-decodeurs-comprendre-lepargne-gp-support-de-presentation-clients.pptx" TargetMode="External"/><Relationship Id="rId10" Type="http://schemas.openxmlformats.org/officeDocument/2006/relationships/image" Target="../media/image38.png"/><Relationship Id="rId19" Type="http://schemas.openxmlformats.org/officeDocument/2006/relationships/image" Target="../media/image43.png"/><Relationship Id="rId4" Type="http://schemas.openxmlformats.org/officeDocument/2006/relationships/image" Target="../media/image3.png"/><Relationship Id="rId9" Type="http://schemas.microsoft.com/office/2007/relationships/hdphoto" Target="../media/hdphoto8.wdp"/><Relationship Id="rId14" Type="http://schemas.openxmlformats.org/officeDocument/2006/relationships/image" Target="../media/image40.png"/><Relationship Id="rId22" Type="http://schemas.openxmlformats.org/officeDocument/2006/relationships/image" Target="../media/image45.png"/></Relationships>
</file>

<file path=ppt/slides/_rels/slide1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46.png"/><Relationship Id="rId1" Type="http://schemas.openxmlformats.org/officeDocument/2006/relationships/slideLayout" Target="../slideLayouts/slideLayout5.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7" Type="http://schemas.microsoft.com/office/2007/relationships/hdphoto" Target="../media/hdphoto1.wdp"/><Relationship Id="rId2" Type="http://schemas.openxmlformats.org/officeDocument/2006/relationships/image" Target="../media/image46.png"/><Relationship Id="rId1" Type="http://schemas.openxmlformats.org/officeDocument/2006/relationships/slideLayout" Target="../slideLayouts/slideLayout5.xml"/><Relationship Id="rId6" Type="http://schemas.openxmlformats.org/officeDocument/2006/relationships/image" Target="../media/image3.png"/><Relationship Id="rId5" Type="http://schemas.openxmlformats.org/officeDocument/2006/relationships/image" Target="../media/image25.png"/><Relationship Id="rId4" Type="http://schemas.openxmlformats.org/officeDocument/2006/relationships/slide" Target="slide4.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48.png"/><Relationship Id="rId2" Type="http://schemas.openxmlformats.org/officeDocument/2006/relationships/slide" Target="slide4.xml"/><Relationship Id="rId1" Type="http://schemas.openxmlformats.org/officeDocument/2006/relationships/slideLayout" Target="../slideLayouts/slideLayout5.xml"/><Relationship Id="rId6" Type="http://schemas.openxmlformats.org/officeDocument/2006/relationships/image" Target="../media/image47.png"/><Relationship Id="rId5" Type="http://schemas.microsoft.com/office/2007/relationships/hdphoto" Target="../media/hdphoto1.wdp"/><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7" Type="http://schemas.microsoft.com/office/2007/relationships/hdphoto" Target="../media/hdphoto1.wdp"/><Relationship Id="rId2" Type="http://schemas.openxmlformats.org/officeDocument/2006/relationships/image" Target="../media/image48.png"/><Relationship Id="rId1" Type="http://schemas.openxmlformats.org/officeDocument/2006/relationships/slideLayout" Target="../slideLayouts/slideLayout5.xml"/><Relationship Id="rId6" Type="http://schemas.openxmlformats.org/officeDocument/2006/relationships/image" Target="../media/image3.png"/><Relationship Id="rId5" Type="http://schemas.openxmlformats.org/officeDocument/2006/relationships/image" Target="../media/image25.png"/><Relationship Id="rId4" Type="http://schemas.openxmlformats.org/officeDocument/2006/relationships/slide" Target="slide4.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47.png"/><Relationship Id="rId2" Type="http://schemas.openxmlformats.org/officeDocument/2006/relationships/slide" Target="slide4.xml"/><Relationship Id="rId1" Type="http://schemas.openxmlformats.org/officeDocument/2006/relationships/slideLayout" Target="../slideLayouts/slideLayout5.xml"/><Relationship Id="rId6" Type="http://schemas.openxmlformats.org/officeDocument/2006/relationships/image" Target="../media/image49.png"/><Relationship Id="rId5" Type="http://schemas.microsoft.com/office/2007/relationships/hdphoto" Target="../media/hdphoto1.wdp"/><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25.png"/><Relationship Id="rId7" Type="http://schemas.openxmlformats.org/officeDocument/2006/relationships/image" Target="../media/image51.png"/><Relationship Id="rId2" Type="http://schemas.openxmlformats.org/officeDocument/2006/relationships/slide" Target="slide4.xml"/><Relationship Id="rId1" Type="http://schemas.openxmlformats.org/officeDocument/2006/relationships/slideLayout" Target="../slideLayouts/slideLayout5.xml"/><Relationship Id="rId6" Type="http://schemas.openxmlformats.org/officeDocument/2006/relationships/image" Target="../media/image50.png"/><Relationship Id="rId5" Type="http://schemas.microsoft.com/office/2007/relationships/hdphoto" Target="../media/hdphoto1.wdp"/><Relationship Id="rId10" Type="http://schemas.openxmlformats.org/officeDocument/2006/relationships/image" Target="../media/image53.jpeg"/><Relationship Id="rId4" Type="http://schemas.openxmlformats.org/officeDocument/2006/relationships/image" Target="../media/image3.png"/><Relationship Id="rId9" Type="http://schemas.openxmlformats.org/officeDocument/2006/relationships/image" Target="../media/image52.png"/></Relationships>
</file>

<file path=ppt/slides/_rels/slide22.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25.png"/><Relationship Id="rId7" Type="http://schemas.openxmlformats.org/officeDocument/2006/relationships/image" Target="../media/image55.jpeg"/><Relationship Id="rId2" Type="http://schemas.openxmlformats.org/officeDocument/2006/relationships/slide" Target="slide4.xml"/><Relationship Id="rId1" Type="http://schemas.openxmlformats.org/officeDocument/2006/relationships/slideLayout" Target="../slideLayouts/slideLayout5.xml"/><Relationship Id="rId6" Type="http://schemas.openxmlformats.org/officeDocument/2006/relationships/image" Target="../media/image54.jpeg"/><Relationship Id="rId5" Type="http://schemas.microsoft.com/office/2007/relationships/hdphoto" Target="../media/hdphoto1.wdp"/><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25.png"/><Relationship Id="rId7" Type="http://schemas.openxmlformats.org/officeDocument/2006/relationships/image" Target="../media/image58.jpeg"/><Relationship Id="rId2" Type="http://schemas.openxmlformats.org/officeDocument/2006/relationships/slide" Target="slide4.xml"/><Relationship Id="rId1" Type="http://schemas.openxmlformats.org/officeDocument/2006/relationships/slideLayout" Target="../slideLayouts/slideLayout5.xml"/><Relationship Id="rId6" Type="http://schemas.openxmlformats.org/officeDocument/2006/relationships/image" Target="../media/image57.jpeg"/><Relationship Id="rId11" Type="http://schemas.openxmlformats.org/officeDocument/2006/relationships/image" Target="../media/image62.png"/><Relationship Id="rId5" Type="http://schemas.microsoft.com/office/2007/relationships/hdphoto" Target="../media/hdphoto1.wdp"/><Relationship Id="rId10" Type="http://schemas.openxmlformats.org/officeDocument/2006/relationships/image" Target="../media/image61.png"/><Relationship Id="rId4" Type="http://schemas.openxmlformats.org/officeDocument/2006/relationships/image" Target="../media/image3.png"/><Relationship Id="rId9" Type="http://schemas.openxmlformats.org/officeDocument/2006/relationships/image" Target="../media/image60.jpeg"/></Relationships>
</file>

<file path=ppt/slides/_rels/slide24.xml.rels><?xml version="1.0" encoding="UTF-8" standalone="yes"?>
<Relationships xmlns="http://schemas.openxmlformats.org/package/2006/relationships"><Relationship Id="rId8" Type="http://schemas.microsoft.com/office/2007/relationships/hdphoto" Target="../media/hdphoto11.wdp"/><Relationship Id="rId3" Type="http://schemas.openxmlformats.org/officeDocument/2006/relationships/slide" Target="slide4.xml"/><Relationship Id="rId7"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5.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slideLayout" Target="../slideLayouts/slideLayout5.xml"/><Relationship Id="rId7" Type="http://schemas.microsoft.com/office/2007/relationships/hdphoto" Target="../media/hdphoto1.wdp"/><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png"/><Relationship Id="rId5" Type="http://schemas.openxmlformats.org/officeDocument/2006/relationships/image" Target="../media/image25.png"/><Relationship Id="rId10" Type="http://schemas.microsoft.com/office/2007/relationships/hdphoto" Target="../media/hdphoto12.wdp"/><Relationship Id="rId4" Type="http://schemas.openxmlformats.org/officeDocument/2006/relationships/slide" Target="slide4.xml"/><Relationship Id="rId9" Type="http://schemas.openxmlformats.org/officeDocument/2006/relationships/image" Target="../media/image66.png"/></Relationships>
</file>

<file path=ppt/slides/_rels/slide26.xml.rels><?xml version="1.0" encoding="UTF-8" standalone="yes"?>
<Relationships xmlns="http://schemas.openxmlformats.org/package/2006/relationships"><Relationship Id="rId8" Type="http://schemas.openxmlformats.org/officeDocument/2006/relationships/image" Target="../media/image69.png"/><Relationship Id="rId13" Type="http://schemas.microsoft.com/office/2007/relationships/hdphoto" Target="../media/hdphoto9.wdp"/><Relationship Id="rId3" Type="http://schemas.openxmlformats.org/officeDocument/2006/relationships/image" Target="../media/image68.png"/><Relationship Id="rId7" Type="http://schemas.microsoft.com/office/2007/relationships/hdphoto" Target="../media/hdphoto1.wdp"/><Relationship Id="rId12" Type="http://schemas.openxmlformats.org/officeDocument/2006/relationships/image" Target="../media/image72.png"/><Relationship Id="rId2" Type="http://schemas.openxmlformats.org/officeDocument/2006/relationships/image" Target="../media/image67.jpeg"/><Relationship Id="rId1" Type="http://schemas.openxmlformats.org/officeDocument/2006/relationships/slideLayout" Target="../slideLayouts/slideLayout5.xml"/><Relationship Id="rId6" Type="http://schemas.openxmlformats.org/officeDocument/2006/relationships/image" Target="../media/image3.png"/><Relationship Id="rId11" Type="http://schemas.microsoft.com/office/2007/relationships/hdphoto" Target="../media/hdphoto13.wdp"/><Relationship Id="rId5" Type="http://schemas.openxmlformats.org/officeDocument/2006/relationships/image" Target="../media/image25.png"/><Relationship Id="rId15" Type="http://schemas.openxmlformats.org/officeDocument/2006/relationships/image" Target="../media/image74.png"/><Relationship Id="rId10" Type="http://schemas.openxmlformats.org/officeDocument/2006/relationships/image" Target="../media/image71.png"/><Relationship Id="rId4" Type="http://schemas.openxmlformats.org/officeDocument/2006/relationships/slide" Target="slide4.xml"/><Relationship Id="rId9" Type="http://schemas.openxmlformats.org/officeDocument/2006/relationships/image" Target="../media/image70.png"/><Relationship Id="rId14" Type="http://schemas.openxmlformats.org/officeDocument/2006/relationships/image" Target="../media/image73.png"/></Relationships>
</file>

<file path=ppt/slides/_rels/slide27.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5.xml"/><Relationship Id="rId7" Type="http://schemas.openxmlformats.org/officeDocument/2006/relationships/image" Target="../media/image3.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25.png"/><Relationship Id="rId5" Type="http://schemas.openxmlformats.org/officeDocument/2006/relationships/slide" Target="slide4.xml"/><Relationship Id="rId10" Type="http://schemas.microsoft.com/office/2007/relationships/hdphoto" Target="../media/hdphoto12.wdp"/><Relationship Id="rId4" Type="http://schemas.openxmlformats.org/officeDocument/2006/relationships/image" Target="../media/image65.png"/><Relationship Id="rId9" Type="http://schemas.openxmlformats.org/officeDocument/2006/relationships/image" Target="../media/image66.png"/></Relationships>
</file>

<file path=ppt/slides/_rels/slide28.xml.rels><?xml version="1.0" encoding="UTF-8" standalone="yes"?>
<Relationships xmlns="http://schemas.openxmlformats.org/package/2006/relationships"><Relationship Id="rId8" Type="http://schemas.microsoft.com/office/2007/relationships/hdphoto" Target="../media/hdphoto9.wdp"/><Relationship Id="rId13" Type="http://schemas.microsoft.com/office/2007/relationships/hdphoto" Target="../media/hdphoto15.wdp"/><Relationship Id="rId18" Type="http://schemas.openxmlformats.org/officeDocument/2006/relationships/image" Target="../media/image83.png"/><Relationship Id="rId3" Type="http://schemas.openxmlformats.org/officeDocument/2006/relationships/image" Target="../media/image25.png"/><Relationship Id="rId21" Type="http://schemas.openxmlformats.org/officeDocument/2006/relationships/image" Target="../media/image86.png"/><Relationship Id="rId7" Type="http://schemas.openxmlformats.org/officeDocument/2006/relationships/image" Target="../media/image75.png"/><Relationship Id="rId12" Type="http://schemas.openxmlformats.org/officeDocument/2006/relationships/image" Target="../media/image78.png"/><Relationship Id="rId17" Type="http://schemas.openxmlformats.org/officeDocument/2006/relationships/image" Target="../media/image82.png"/><Relationship Id="rId2" Type="http://schemas.openxmlformats.org/officeDocument/2006/relationships/slide" Target="slide4.xml"/><Relationship Id="rId16" Type="http://schemas.openxmlformats.org/officeDocument/2006/relationships/image" Target="../media/image81.png"/><Relationship Id="rId20" Type="http://schemas.openxmlformats.org/officeDocument/2006/relationships/image" Target="../media/image85.png"/><Relationship Id="rId1" Type="http://schemas.openxmlformats.org/officeDocument/2006/relationships/slideLayout" Target="../slideLayouts/slideLayout5.xml"/><Relationship Id="rId6" Type="http://schemas.openxmlformats.org/officeDocument/2006/relationships/image" Target="../media/image36.png"/><Relationship Id="rId11" Type="http://schemas.openxmlformats.org/officeDocument/2006/relationships/image" Target="../media/image77.png"/><Relationship Id="rId5" Type="http://schemas.microsoft.com/office/2007/relationships/hdphoto" Target="../media/hdphoto1.wdp"/><Relationship Id="rId15" Type="http://schemas.openxmlformats.org/officeDocument/2006/relationships/image" Target="../media/image80.png"/><Relationship Id="rId10" Type="http://schemas.microsoft.com/office/2007/relationships/hdphoto" Target="../media/hdphoto14.wdp"/><Relationship Id="rId19" Type="http://schemas.openxmlformats.org/officeDocument/2006/relationships/image" Target="../media/image84.png"/><Relationship Id="rId4" Type="http://schemas.openxmlformats.org/officeDocument/2006/relationships/image" Target="../media/image3.png"/><Relationship Id="rId9" Type="http://schemas.openxmlformats.org/officeDocument/2006/relationships/image" Target="../media/image76.png"/><Relationship Id="rId14" Type="http://schemas.openxmlformats.org/officeDocument/2006/relationships/image" Target="../media/image79.png"/><Relationship Id="rId22" Type="http://schemas.openxmlformats.org/officeDocument/2006/relationships/image" Target="../media/image87.png"/></Relationships>
</file>

<file path=ppt/slides/_rels/slide29.xml.rels><?xml version="1.0" encoding="UTF-8" standalone="yes"?>
<Relationships xmlns="http://schemas.openxmlformats.org/package/2006/relationships"><Relationship Id="rId8" Type="http://schemas.openxmlformats.org/officeDocument/2006/relationships/image" Target="../media/image91.png"/><Relationship Id="rId13" Type="http://schemas.openxmlformats.org/officeDocument/2006/relationships/image" Target="../media/image95.png"/><Relationship Id="rId18" Type="http://schemas.openxmlformats.org/officeDocument/2006/relationships/image" Target="../media/image100.png"/><Relationship Id="rId3" Type="http://schemas.microsoft.com/office/2007/relationships/hdphoto" Target="../media/hdphoto1.wdp"/><Relationship Id="rId21" Type="http://schemas.openxmlformats.org/officeDocument/2006/relationships/image" Target="../media/image25.png"/><Relationship Id="rId7" Type="http://schemas.openxmlformats.org/officeDocument/2006/relationships/image" Target="../media/image90.png"/><Relationship Id="rId12" Type="http://schemas.openxmlformats.org/officeDocument/2006/relationships/image" Target="../media/image94.png"/><Relationship Id="rId17" Type="http://schemas.openxmlformats.org/officeDocument/2006/relationships/image" Target="../media/image99.png"/><Relationship Id="rId2" Type="http://schemas.openxmlformats.org/officeDocument/2006/relationships/image" Target="../media/image3.png"/><Relationship Id="rId16" Type="http://schemas.openxmlformats.org/officeDocument/2006/relationships/image" Target="../media/image98.png"/><Relationship Id="rId20" Type="http://schemas.openxmlformats.org/officeDocument/2006/relationships/slide" Target="slide4.xml"/><Relationship Id="rId1" Type="http://schemas.openxmlformats.org/officeDocument/2006/relationships/slideLayout" Target="../slideLayouts/slideLayout5.xml"/><Relationship Id="rId6" Type="http://schemas.openxmlformats.org/officeDocument/2006/relationships/image" Target="../media/image36.png"/><Relationship Id="rId11" Type="http://schemas.openxmlformats.org/officeDocument/2006/relationships/image" Target="../media/image93.png"/><Relationship Id="rId5" Type="http://schemas.openxmlformats.org/officeDocument/2006/relationships/image" Target="../media/image89.png"/><Relationship Id="rId15" Type="http://schemas.openxmlformats.org/officeDocument/2006/relationships/image" Target="../media/image97.png"/><Relationship Id="rId10" Type="http://schemas.microsoft.com/office/2007/relationships/hdphoto" Target="../media/hdphoto16.wdp"/><Relationship Id="rId19" Type="http://schemas.microsoft.com/office/2007/relationships/hdphoto" Target="../media/hdphoto17.wdp"/><Relationship Id="rId4" Type="http://schemas.openxmlformats.org/officeDocument/2006/relationships/image" Target="../media/image88.png"/><Relationship Id="rId9" Type="http://schemas.openxmlformats.org/officeDocument/2006/relationships/image" Target="../media/image92.png"/><Relationship Id="rId14" Type="http://schemas.openxmlformats.org/officeDocument/2006/relationships/image" Target="../media/image96.png"/></Relationships>
</file>

<file path=ppt/slides/_rels/slide30.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25.png"/><Relationship Id="rId7" Type="http://schemas.openxmlformats.org/officeDocument/2006/relationships/image" Target="../media/image102.png"/><Relationship Id="rId2" Type="http://schemas.openxmlformats.org/officeDocument/2006/relationships/slide" Target="slide4.xml"/><Relationship Id="rId1" Type="http://schemas.openxmlformats.org/officeDocument/2006/relationships/slideLayout" Target="../slideLayouts/slideLayout5.xml"/><Relationship Id="rId6" Type="http://schemas.openxmlformats.org/officeDocument/2006/relationships/image" Target="../media/image101.jpeg"/><Relationship Id="rId5" Type="http://schemas.microsoft.com/office/2007/relationships/hdphoto" Target="../media/hdphoto1.wdp"/><Relationship Id="rId10" Type="http://schemas.microsoft.com/office/2007/relationships/hdphoto" Target="../media/hdphoto18.wdp"/><Relationship Id="rId4" Type="http://schemas.openxmlformats.org/officeDocument/2006/relationships/image" Target="../media/image3.png"/><Relationship Id="rId9" Type="http://schemas.openxmlformats.org/officeDocument/2006/relationships/image" Target="../media/image104.png"/></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7" Type="http://schemas.microsoft.com/office/2007/relationships/hdphoto" Target="../media/hdphoto1.wdp"/><Relationship Id="rId2" Type="http://schemas.openxmlformats.org/officeDocument/2006/relationships/image" Target="../media/image105.png"/><Relationship Id="rId1" Type="http://schemas.openxmlformats.org/officeDocument/2006/relationships/slideLayout" Target="../slideLayouts/slideLayout5.xml"/><Relationship Id="rId6" Type="http://schemas.openxmlformats.org/officeDocument/2006/relationships/image" Target="../media/image3.png"/><Relationship Id="rId5" Type="http://schemas.openxmlformats.org/officeDocument/2006/relationships/image" Target="../media/image25.png"/><Relationship Id="rId4" Type="http://schemas.openxmlformats.org/officeDocument/2006/relationships/slide" Target="slide4.xml"/></Relationships>
</file>

<file path=ppt/slides/_rels/slide32.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95.png"/><Relationship Id="rId7" Type="http://schemas.openxmlformats.org/officeDocument/2006/relationships/slide" Target="slide4.xml"/><Relationship Id="rId2" Type="http://schemas.openxmlformats.org/officeDocument/2006/relationships/image" Target="../media/image96.png"/><Relationship Id="rId1" Type="http://schemas.openxmlformats.org/officeDocument/2006/relationships/slideLayout" Target="../slideLayouts/slideLayout5.xml"/><Relationship Id="rId6" Type="http://schemas.openxmlformats.org/officeDocument/2006/relationships/image" Target="../media/image91.png"/><Relationship Id="rId5" Type="http://schemas.openxmlformats.org/officeDocument/2006/relationships/image" Target="../media/image90.png"/><Relationship Id="rId10" Type="http://schemas.microsoft.com/office/2007/relationships/hdphoto" Target="../media/hdphoto1.wdp"/><Relationship Id="rId4" Type="http://schemas.openxmlformats.org/officeDocument/2006/relationships/image" Target="../media/image89.png"/><Relationship Id="rId9" Type="http://schemas.openxmlformats.org/officeDocument/2006/relationships/image" Target="../media/image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8" Type="http://schemas.openxmlformats.org/officeDocument/2006/relationships/hyperlink" Target="mailto:valerie.valentin@cegee.caisse-epargne.fr" TargetMode="External"/><Relationship Id="rId3" Type="http://schemas.openxmlformats.org/officeDocument/2006/relationships/hyperlink" Target="http://commerciaux.celca.caisse-epargne.fr/particuliers/ateliers-des-decodeurs-la-primo-accession/" TargetMode="External"/><Relationship Id="rId7" Type="http://schemas.openxmlformats.org/officeDocument/2006/relationships/hyperlink" Target="http://commerciaux.celca.caisse-epargne.fr/global-bdd/experience-client/vente-a-distance/visio-clients/" TargetMode="External"/><Relationship Id="rId2" Type="http://schemas.openxmlformats.org/officeDocument/2006/relationships/hyperlink" Target="http://commerciaux.celca.caisse-epargne.fr/particuliers/particuliers/" TargetMode="External"/><Relationship Id="rId1" Type="http://schemas.openxmlformats.org/officeDocument/2006/relationships/slideLayout" Target="../slideLayouts/slideLayout5.xml"/><Relationship Id="rId6" Type="http://schemas.openxmlformats.org/officeDocument/2006/relationships/hyperlink" Target="http://commerciaux.celca.caisse-epargne.fr/particuliers/atelier-des-decodeurs-gerer-mon-budget/" TargetMode="External"/><Relationship Id="rId5" Type="http://schemas.openxmlformats.org/officeDocument/2006/relationships/hyperlink" Target="http://commerciaux.celca.caisse-epargne.fr/particuliers/atelier-des-decodeurs-banque-a-distance/" TargetMode="External"/><Relationship Id="rId4" Type="http://schemas.openxmlformats.org/officeDocument/2006/relationships/hyperlink" Target="http://commerciaux.celca.caisse-epargne.fr/particuliers/atelier-des-decodeurs-comprendre-lepargne-gp/" TargetMode="External"/><Relationship Id="rId9" Type="http://schemas.openxmlformats.org/officeDocument/2006/relationships/image" Target="../media/image107.png"/></Relationships>
</file>

<file path=ppt/slides/_rels/slide35.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image" Target="../media/image106.png"/><Relationship Id="rId4" Type="http://schemas.openxmlformats.org/officeDocument/2006/relationships/image" Target="../media/image10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r>
              <a:rPr lang="fr-FR" dirty="0" smtClean="0"/>
              <a:t>Heure du Jeudi</a:t>
            </a:r>
            <a:endParaRPr lang="fr-FR" dirty="0"/>
          </a:p>
        </p:txBody>
      </p:sp>
      <p:sp>
        <p:nvSpPr>
          <p:cNvPr id="3" name="Espace réservé du texte 2"/>
          <p:cNvSpPr>
            <a:spLocks noGrp="1"/>
          </p:cNvSpPr>
          <p:nvPr>
            <p:ph type="body" sz="quarter" idx="10"/>
          </p:nvPr>
        </p:nvSpPr>
        <p:spPr/>
        <p:txBody>
          <a:bodyPr>
            <a:normAutofit fontScale="92500" lnSpcReduction="10000"/>
          </a:bodyPr>
          <a:lstStyle/>
          <a:p>
            <a:r>
              <a:rPr lang="fr-FR" dirty="0" smtClean="0"/>
              <a:t>28 janvier 2021</a:t>
            </a:r>
            <a:endParaRPr lang="fr-FR" dirty="0"/>
          </a:p>
        </p:txBody>
      </p:sp>
      <p:sp>
        <p:nvSpPr>
          <p:cNvPr id="4" name="Titre 3"/>
          <p:cNvSpPr>
            <a:spLocks noGrp="1"/>
          </p:cNvSpPr>
          <p:nvPr>
            <p:ph type="ctrTitle"/>
          </p:nvPr>
        </p:nvSpPr>
        <p:spPr>
          <a:xfrm>
            <a:off x="2230017" y="1848367"/>
            <a:ext cx="7893698" cy="1817320"/>
          </a:xfrm>
          <a:noFill/>
        </p:spPr>
        <p:txBody>
          <a:bodyPr/>
          <a:lstStyle/>
          <a:p>
            <a:r>
              <a:rPr lang="fr-FR" dirty="0" smtClean="0"/>
              <a:t>Les Ateliers des Décodeurs</a:t>
            </a:r>
            <a:endParaRPr lang="fr-FR" dirty="0"/>
          </a:p>
        </p:txBody>
      </p:sp>
      <p:sp>
        <p:nvSpPr>
          <p:cNvPr id="5" name="Espace réservé du texte 4"/>
          <p:cNvSpPr>
            <a:spLocks noGrp="1"/>
          </p:cNvSpPr>
          <p:nvPr>
            <p:ph type="body" sz="quarter" idx="11"/>
          </p:nvPr>
        </p:nvSpPr>
        <p:spPr/>
        <p:txBody>
          <a:bodyPr/>
          <a:lstStyle/>
          <a:p>
            <a:r>
              <a:rPr lang="fr-FR" dirty="0" smtClean="0"/>
              <a:t>Direction Marketing Marché &amp; Offres </a:t>
            </a:r>
            <a:endParaRPr lang="fr-FR" dirty="0"/>
          </a:p>
        </p:txBody>
      </p:sp>
    </p:spTree>
    <p:extLst>
      <p:ext uri="{BB962C8B-B14F-4D97-AF65-F5344CB8AC3E}">
        <p14:creationId xmlns:p14="http://schemas.microsoft.com/office/powerpoint/2010/main" val="34389211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4294967295"/>
          </p:nvPr>
        </p:nvSpPr>
        <p:spPr>
          <a:xfrm>
            <a:off x="6338888" y="96838"/>
            <a:ext cx="5853112" cy="339725"/>
          </a:xfrm>
        </p:spPr>
        <p:txBody>
          <a:bodyPr>
            <a:normAutofit fontScale="92500" lnSpcReduction="20000"/>
          </a:bodyPr>
          <a:lstStyle/>
          <a:p>
            <a:r>
              <a:rPr lang="fr-FR" dirty="0" smtClean="0"/>
              <a:t> </a:t>
            </a:r>
            <a:endParaRPr lang="fr-FR" dirty="0"/>
          </a:p>
        </p:txBody>
      </p:sp>
      <p:sp>
        <p:nvSpPr>
          <p:cNvPr id="6" name="Espace réservé du texte 5"/>
          <p:cNvSpPr>
            <a:spLocks noGrp="1"/>
          </p:cNvSpPr>
          <p:nvPr>
            <p:ph type="body" sz="quarter" idx="13"/>
          </p:nvPr>
        </p:nvSpPr>
        <p:spPr>
          <a:xfrm>
            <a:off x="5634681" y="2189250"/>
            <a:ext cx="5686462" cy="3613491"/>
          </a:xfrm>
        </p:spPr>
        <p:txBody>
          <a:bodyPr/>
          <a:lstStyle/>
          <a:p>
            <a:r>
              <a:rPr lang="fr-FR" dirty="0" smtClean="0"/>
              <a:t>Contexte &amp; Objectifs</a:t>
            </a:r>
          </a:p>
          <a:p>
            <a:r>
              <a:rPr lang="fr-FR" dirty="0" smtClean="0"/>
              <a:t>Les Besoins de nos clients</a:t>
            </a:r>
          </a:p>
          <a:p>
            <a:r>
              <a:rPr lang="fr-FR" dirty="0" smtClean="0"/>
              <a:t>Le rapport de réciprocité</a:t>
            </a:r>
          </a:p>
          <a:p>
            <a:r>
              <a:rPr lang="fr-FR" dirty="0" smtClean="0"/>
              <a:t>Les Ateliers des décodeurs</a:t>
            </a:r>
          </a:p>
          <a:p>
            <a:r>
              <a:rPr lang="fr-FR" dirty="0" smtClean="0"/>
              <a:t>La Boîte à outils</a:t>
            </a:r>
            <a:endParaRPr lang="fr-FR" dirty="0"/>
          </a:p>
        </p:txBody>
      </p:sp>
    </p:spTree>
    <p:extLst>
      <p:ext uri="{BB962C8B-B14F-4D97-AF65-F5344CB8AC3E}">
        <p14:creationId xmlns:p14="http://schemas.microsoft.com/office/powerpoint/2010/main" val="30722971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dirty="0" smtClean="0"/>
              <a:t>01</a:t>
            </a:r>
            <a:endParaRPr lang="fr-FR" dirty="0"/>
          </a:p>
        </p:txBody>
      </p:sp>
      <p:sp>
        <p:nvSpPr>
          <p:cNvPr id="7" name="Espace réservé du texte 6"/>
          <p:cNvSpPr>
            <a:spLocks noGrp="1"/>
          </p:cNvSpPr>
          <p:nvPr>
            <p:ph type="body" sz="quarter" idx="14"/>
          </p:nvPr>
        </p:nvSpPr>
        <p:spPr/>
        <p:txBody>
          <a:bodyPr/>
          <a:lstStyle/>
          <a:p>
            <a:r>
              <a:rPr lang="fr-FR" b="1" dirty="0" smtClean="0">
                <a:latin typeface="Arial" panose="020B0604020202020204" pitchFamily="34" charset="0"/>
                <a:cs typeface="Arial" panose="020B0604020202020204" pitchFamily="34" charset="0"/>
              </a:rPr>
              <a:t>Contexte &amp; Objectifs</a:t>
            </a:r>
          </a:p>
          <a:p>
            <a:r>
              <a:rPr lang="fr-FR" dirty="0" smtClean="0">
                <a:latin typeface="Arial" panose="020B0604020202020204" pitchFamily="34" charset="0"/>
                <a:cs typeface="Arial" panose="020B0604020202020204" pitchFamily="34" charset="0"/>
              </a:rPr>
              <a:t>Les Besoins de nos clients</a:t>
            </a:r>
            <a:endParaRPr lang="fr-FR" dirty="0">
              <a:latin typeface="Arial" panose="020B0604020202020204" pitchFamily="34" charset="0"/>
              <a:cs typeface="Arial" panose="020B0604020202020204" pitchFamily="34" charset="0"/>
            </a:endParaRPr>
          </a:p>
          <a:p>
            <a:r>
              <a:rPr lang="fr-FR" dirty="0" smtClean="0">
                <a:latin typeface="Arial" panose="020B0604020202020204" pitchFamily="34" charset="0"/>
                <a:cs typeface="Arial" panose="020B0604020202020204" pitchFamily="34" charset="0"/>
              </a:rPr>
              <a:t>Le rapport de réciprocité</a:t>
            </a:r>
          </a:p>
          <a:p>
            <a:r>
              <a:rPr lang="fr-FR" dirty="0" smtClean="0">
                <a:latin typeface="Arial" panose="020B0604020202020204" pitchFamily="34" charset="0"/>
                <a:cs typeface="Arial" panose="020B0604020202020204" pitchFamily="34" charset="0"/>
              </a:rPr>
              <a:t>Les Ateliers des décodeurs</a:t>
            </a:r>
            <a:endParaRPr lang="fr-FR" dirty="0">
              <a:latin typeface="Arial" panose="020B0604020202020204" pitchFamily="34" charset="0"/>
              <a:cs typeface="Arial" panose="020B0604020202020204" pitchFamily="34" charset="0"/>
            </a:endParaRPr>
          </a:p>
          <a:p>
            <a:r>
              <a:rPr lang="fr-FR" dirty="0" smtClean="0">
                <a:latin typeface="Arial" panose="020B0604020202020204" pitchFamily="34" charset="0"/>
                <a:cs typeface="Arial" panose="020B0604020202020204" pitchFamily="34" charset="0"/>
              </a:rPr>
              <a:t>La Boîte à outils</a:t>
            </a:r>
            <a:endParaRPr lang="fr-FR" dirty="0">
              <a:latin typeface="Arial" panose="020B0604020202020204" pitchFamily="34" charset="0"/>
              <a:cs typeface="Arial" panose="020B0604020202020204" pitchFamily="34" charset="0"/>
            </a:endParaRPr>
          </a:p>
          <a:p>
            <a:pPr marL="0" indent="0">
              <a:buNone/>
            </a:pPr>
            <a:endParaRPr lang="fr-FR" dirty="0"/>
          </a:p>
        </p:txBody>
      </p:sp>
    </p:spTree>
    <p:extLst>
      <p:ext uri="{BB962C8B-B14F-4D97-AF65-F5344CB8AC3E}">
        <p14:creationId xmlns:p14="http://schemas.microsoft.com/office/powerpoint/2010/main" val="24207525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 name="Espace réservé du contenu 43"/>
          <p:cNvGraphicFramePr>
            <a:graphicFrameLocks noGrp="1"/>
          </p:cNvGraphicFramePr>
          <p:nvPr>
            <p:ph idx="1"/>
            <p:extLst>
              <p:ext uri="{D42A27DB-BD31-4B8C-83A1-F6EECF244321}">
                <p14:modId xmlns:p14="http://schemas.microsoft.com/office/powerpoint/2010/main" val="926803523"/>
              </p:ext>
            </p:extLst>
          </p:nvPr>
        </p:nvGraphicFramePr>
        <p:xfrm>
          <a:off x="152369" y="2157309"/>
          <a:ext cx="6252483" cy="3879272"/>
        </p:xfrm>
        <a:graphic>
          <a:graphicData uri="http://schemas.openxmlformats.org/drawingml/2006/chart">
            <c:chart xmlns:c="http://schemas.openxmlformats.org/drawingml/2006/chart" xmlns:r="http://schemas.openxmlformats.org/officeDocument/2006/relationships" r:id="rId2"/>
          </a:graphicData>
        </a:graphic>
      </p:graphicFrame>
      <p:sp>
        <p:nvSpPr>
          <p:cNvPr id="81" name="Rectangle 80"/>
          <p:cNvSpPr/>
          <p:nvPr/>
        </p:nvSpPr>
        <p:spPr>
          <a:xfrm>
            <a:off x="68075" y="1852641"/>
            <a:ext cx="6335653" cy="7376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26" name="Picture 2" descr="Illustration de gens d'affaires travaillant Vecteur Premium"/>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1182"/>
          <a:stretch/>
        </p:blipFill>
        <p:spPr bwMode="auto">
          <a:xfrm>
            <a:off x="8911008" y="4647156"/>
            <a:ext cx="2025896" cy="1799360"/>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texte 2"/>
          <p:cNvSpPr>
            <a:spLocks noGrp="1"/>
          </p:cNvSpPr>
          <p:nvPr>
            <p:ph type="body" sz="quarter" idx="12"/>
          </p:nvPr>
        </p:nvSpPr>
        <p:spPr/>
        <p:txBody>
          <a:bodyPr>
            <a:normAutofit/>
          </a:bodyPr>
          <a:lstStyle/>
          <a:p>
            <a:r>
              <a:rPr lang="fr-FR" dirty="0" smtClean="0"/>
              <a:t>Depuis 4 ans, nous avons réussi à ralentir l’érosion de notre Fonds de Commerce (FDC) mais pas encore à inverser la tendance. </a:t>
            </a:r>
            <a:endParaRPr lang="fr-FR" dirty="0"/>
          </a:p>
        </p:txBody>
      </p:sp>
      <p:sp>
        <p:nvSpPr>
          <p:cNvPr id="14" name="Espace réservé du texte 13"/>
          <p:cNvSpPr>
            <a:spLocks noGrp="1"/>
          </p:cNvSpPr>
          <p:nvPr>
            <p:ph type="body" sz="quarter" idx="14"/>
          </p:nvPr>
        </p:nvSpPr>
        <p:spPr/>
        <p:txBody>
          <a:bodyPr/>
          <a:lstStyle/>
          <a:p>
            <a:r>
              <a:rPr lang="fr-FR" dirty="0"/>
              <a:t>1. </a:t>
            </a:r>
            <a:r>
              <a:rPr lang="fr-FR" dirty="0" smtClean="0"/>
              <a:t>Contexte &amp; Objectifs</a:t>
            </a:r>
            <a:endParaRPr lang="fr-FR" dirty="0"/>
          </a:p>
        </p:txBody>
      </p:sp>
      <p:grpSp>
        <p:nvGrpSpPr>
          <p:cNvPr id="82" name="Groupe 81"/>
          <p:cNvGrpSpPr/>
          <p:nvPr/>
        </p:nvGrpSpPr>
        <p:grpSpPr>
          <a:xfrm>
            <a:off x="875957" y="1790587"/>
            <a:ext cx="1420089" cy="1750814"/>
            <a:chOff x="1239976" y="1610478"/>
            <a:chExt cx="1420089" cy="1750814"/>
          </a:xfrm>
        </p:grpSpPr>
        <p:cxnSp>
          <p:nvCxnSpPr>
            <p:cNvPr id="6" name="Connecteur en arc 5"/>
            <p:cNvCxnSpPr/>
            <p:nvPr/>
          </p:nvCxnSpPr>
          <p:spPr>
            <a:xfrm rot="16200000" flipH="1">
              <a:off x="1498322" y="2199549"/>
              <a:ext cx="903397" cy="1420089"/>
            </a:xfrm>
            <a:prstGeom prst="curvedConnector3">
              <a:avLst>
                <a:gd name="adj1" fmla="val -68245"/>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50" name="Image 49"/>
            <p:cNvPicPr>
              <a:picLocks noChangeAspect="1"/>
            </p:cNvPicPr>
            <p:nvPr/>
          </p:nvPicPr>
          <p:blipFill>
            <a:blip r:embed="rId4">
              <a:duotone>
                <a:schemeClr val="bg2">
                  <a:shade val="45000"/>
                  <a:satMod val="135000"/>
                </a:schemeClr>
                <a:prstClr val="white"/>
              </a:duotone>
            </a:blip>
            <a:stretch>
              <a:fillRect/>
            </a:stretch>
          </p:blipFill>
          <p:spPr>
            <a:xfrm>
              <a:off x="1239976" y="1610478"/>
              <a:ext cx="1200583" cy="430871"/>
            </a:xfrm>
            <a:prstGeom prst="rect">
              <a:avLst/>
            </a:prstGeom>
            <a:ln>
              <a:noFill/>
            </a:ln>
            <a:effectLst>
              <a:softEdge rad="63500"/>
            </a:effectLst>
          </p:spPr>
        </p:pic>
      </p:grpSp>
      <p:grpSp>
        <p:nvGrpSpPr>
          <p:cNvPr id="83" name="Groupe 82"/>
          <p:cNvGrpSpPr/>
          <p:nvPr/>
        </p:nvGrpSpPr>
        <p:grpSpPr>
          <a:xfrm>
            <a:off x="2461353" y="2782486"/>
            <a:ext cx="1238598" cy="1379921"/>
            <a:chOff x="2631402" y="2602377"/>
            <a:chExt cx="1238598" cy="1379921"/>
          </a:xfrm>
        </p:grpSpPr>
        <p:cxnSp>
          <p:nvCxnSpPr>
            <p:cNvPr id="48" name="Connecteur en arc 47"/>
            <p:cNvCxnSpPr/>
            <p:nvPr/>
          </p:nvCxnSpPr>
          <p:spPr>
            <a:xfrm rot="16200000" flipH="1">
              <a:off x="2911833" y="3078416"/>
              <a:ext cx="623451" cy="1184313"/>
            </a:xfrm>
            <a:prstGeom prst="curvedConnector3">
              <a:avLst>
                <a:gd name="adj1" fmla="val -87778"/>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51" name="Image 50"/>
            <p:cNvPicPr>
              <a:picLocks noChangeAspect="1"/>
            </p:cNvPicPr>
            <p:nvPr/>
          </p:nvPicPr>
          <p:blipFill>
            <a:blip r:embed="rId5">
              <a:duotone>
                <a:schemeClr val="bg2">
                  <a:shade val="45000"/>
                  <a:satMod val="135000"/>
                </a:schemeClr>
                <a:prstClr val="white"/>
              </a:duotone>
            </a:blip>
            <a:stretch>
              <a:fillRect/>
            </a:stretch>
          </p:blipFill>
          <p:spPr>
            <a:xfrm>
              <a:off x="2652684" y="2602377"/>
              <a:ext cx="1217316" cy="317924"/>
            </a:xfrm>
            <a:prstGeom prst="rect">
              <a:avLst/>
            </a:prstGeom>
            <a:ln>
              <a:noFill/>
            </a:ln>
            <a:effectLst>
              <a:softEdge rad="31750"/>
            </a:effectLst>
          </p:spPr>
        </p:pic>
      </p:grpSp>
      <p:grpSp>
        <p:nvGrpSpPr>
          <p:cNvPr id="84" name="Groupe 83"/>
          <p:cNvGrpSpPr/>
          <p:nvPr/>
        </p:nvGrpSpPr>
        <p:grpSpPr>
          <a:xfrm>
            <a:off x="3964327" y="3333689"/>
            <a:ext cx="1268258" cy="1210648"/>
            <a:chOff x="3815716" y="3153580"/>
            <a:chExt cx="1268258" cy="1210648"/>
          </a:xfrm>
        </p:grpSpPr>
        <p:cxnSp>
          <p:nvCxnSpPr>
            <p:cNvPr id="49" name="Connecteur en arc 48"/>
            <p:cNvCxnSpPr/>
            <p:nvPr/>
          </p:nvCxnSpPr>
          <p:spPr>
            <a:xfrm rot="16200000" flipH="1">
              <a:off x="4258879" y="3539134"/>
              <a:ext cx="381931" cy="1268258"/>
            </a:xfrm>
            <a:prstGeom prst="curvedConnector3">
              <a:avLst>
                <a:gd name="adj1" fmla="val -157796"/>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52" name="Image 51"/>
            <p:cNvPicPr>
              <a:picLocks noChangeAspect="1"/>
            </p:cNvPicPr>
            <p:nvPr/>
          </p:nvPicPr>
          <p:blipFill>
            <a:blip r:embed="rId6">
              <a:duotone>
                <a:schemeClr val="bg2">
                  <a:shade val="45000"/>
                  <a:satMod val="135000"/>
                </a:schemeClr>
                <a:prstClr val="white"/>
              </a:duotone>
            </a:blip>
            <a:stretch>
              <a:fillRect/>
            </a:stretch>
          </p:blipFill>
          <p:spPr>
            <a:xfrm>
              <a:off x="3866285" y="3153580"/>
              <a:ext cx="1167117" cy="305375"/>
            </a:xfrm>
            <a:prstGeom prst="rect">
              <a:avLst/>
            </a:prstGeom>
            <a:ln>
              <a:noFill/>
            </a:ln>
            <a:effectLst>
              <a:softEdge rad="12700"/>
            </a:effectLst>
          </p:spPr>
        </p:pic>
      </p:grpSp>
      <p:sp>
        <p:nvSpPr>
          <p:cNvPr id="76" name="Espace réservé du contenu 1"/>
          <p:cNvSpPr txBox="1">
            <a:spLocks/>
          </p:cNvSpPr>
          <p:nvPr/>
        </p:nvSpPr>
        <p:spPr>
          <a:xfrm>
            <a:off x="6005222" y="1445971"/>
            <a:ext cx="5727369" cy="4386186"/>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smtClean="0"/>
              <a:t>Grâce à </a:t>
            </a:r>
            <a:r>
              <a:rPr lang="fr-FR" b="1" dirty="0" smtClean="0"/>
              <a:t>nos actions </a:t>
            </a:r>
            <a:r>
              <a:rPr lang="fr-FR" dirty="0" smtClean="0"/>
              <a:t>au quotidien et à </a:t>
            </a:r>
            <a:r>
              <a:rPr lang="fr-FR" b="1" dirty="0" smtClean="0"/>
              <a:t>l’implication de chacun d’entre nous</a:t>
            </a:r>
            <a:r>
              <a:rPr lang="fr-FR" dirty="0" smtClean="0"/>
              <a:t>, </a:t>
            </a:r>
            <a:r>
              <a:rPr lang="fr-FR" b="1" dirty="0" smtClean="0">
                <a:solidFill>
                  <a:schemeClr val="accent4">
                    <a:lumMod val="75000"/>
                  </a:schemeClr>
                </a:solidFill>
              </a:rPr>
              <a:t>nous sommes en train de relever le défi de l’érosion de notre fonds de commerce. </a:t>
            </a:r>
          </a:p>
          <a:p>
            <a:pPr algn="just"/>
            <a:endParaRPr lang="fr-FR" sz="1000" b="1" dirty="0" smtClean="0">
              <a:solidFill>
                <a:schemeClr val="accent4">
                  <a:lumMod val="75000"/>
                </a:schemeClr>
              </a:solidFill>
            </a:endParaRPr>
          </a:p>
          <a:p>
            <a:pPr algn="just"/>
            <a:r>
              <a:rPr lang="fr-FR" dirty="0" smtClean="0"/>
              <a:t>Alors </a:t>
            </a:r>
            <a:r>
              <a:rPr lang="fr-FR" dirty="0"/>
              <a:t>que nous perdions près de 7 % de notre </a:t>
            </a:r>
            <a:r>
              <a:rPr lang="fr-FR" dirty="0" smtClean="0"/>
              <a:t>FDC </a:t>
            </a:r>
            <a:r>
              <a:rPr lang="fr-FR" dirty="0"/>
              <a:t>entre 2017 et 2018, cette perte n’est plus que de 3 % pour 2020</a:t>
            </a:r>
            <a:r>
              <a:rPr lang="fr-FR" dirty="0" smtClean="0"/>
              <a:t>. Nous avons aujourd’hui l’ambition d’inverser cette courbe.  </a:t>
            </a:r>
            <a:endParaRPr lang="fr-FR" dirty="0"/>
          </a:p>
          <a:p>
            <a:pPr algn="just"/>
            <a:endParaRPr lang="fr-FR" sz="1000" dirty="0" smtClean="0"/>
          </a:p>
          <a:p>
            <a:pPr algn="just"/>
            <a:r>
              <a:rPr lang="fr-FR" dirty="0" smtClean="0"/>
              <a:t>C’est </a:t>
            </a:r>
            <a:r>
              <a:rPr lang="fr-FR" b="1" dirty="0" smtClean="0"/>
              <a:t>en </a:t>
            </a:r>
            <a:r>
              <a:rPr lang="fr-FR" b="1" dirty="0" smtClean="0">
                <a:solidFill>
                  <a:schemeClr val="accent4">
                    <a:lumMod val="75000"/>
                  </a:schemeClr>
                </a:solidFill>
              </a:rPr>
              <a:t>renforçant la fidélité de nos clients </a:t>
            </a:r>
            <a:r>
              <a:rPr lang="fr-FR" b="1" dirty="0" smtClean="0"/>
              <a:t>(en améliorant leur </a:t>
            </a:r>
            <a:r>
              <a:rPr lang="fr-FR" b="1" dirty="0" smtClean="0">
                <a:solidFill>
                  <a:schemeClr val="accent4">
                    <a:lumMod val="75000"/>
                  </a:schemeClr>
                </a:solidFill>
              </a:rPr>
              <a:t>satisfaction</a:t>
            </a:r>
            <a:r>
              <a:rPr lang="fr-FR" b="1" dirty="0" smtClean="0"/>
              <a:t> / leur </a:t>
            </a:r>
            <a:r>
              <a:rPr lang="fr-FR" b="1" dirty="0" smtClean="0">
                <a:solidFill>
                  <a:schemeClr val="accent4">
                    <a:lumMod val="75000"/>
                  </a:schemeClr>
                </a:solidFill>
              </a:rPr>
              <a:t>taux d’équipement</a:t>
            </a:r>
            <a:r>
              <a:rPr lang="fr-FR" b="1" dirty="0" smtClean="0"/>
              <a:t>) &amp; </a:t>
            </a:r>
            <a:r>
              <a:rPr lang="fr-FR" b="1" dirty="0" smtClean="0">
                <a:solidFill>
                  <a:schemeClr val="accent4">
                    <a:lumMod val="75000"/>
                  </a:schemeClr>
                </a:solidFill>
              </a:rPr>
              <a:t>en développant la conquête</a:t>
            </a:r>
            <a:r>
              <a:rPr lang="fr-FR" dirty="0" smtClean="0">
                <a:solidFill>
                  <a:schemeClr val="accent4">
                    <a:lumMod val="75000"/>
                  </a:schemeClr>
                </a:solidFill>
              </a:rPr>
              <a:t> </a:t>
            </a:r>
            <a:r>
              <a:rPr lang="fr-FR" dirty="0" smtClean="0"/>
              <a:t>que nous arriverons à relever ce défi. </a:t>
            </a:r>
            <a:endParaRPr lang="fr-FR" b="1" dirty="0" smtClean="0">
              <a:solidFill>
                <a:schemeClr val="accent4">
                  <a:lumMod val="75000"/>
                </a:schemeClr>
              </a:solidFill>
            </a:endParaRPr>
          </a:p>
        </p:txBody>
      </p:sp>
      <p:sp>
        <p:nvSpPr>
          <p:cNvPr id="78" name="ZoneTexte 77"/>
          <p:cNvSpPr txBox="1"/>
          <p:nvPr/>
        </p:nvSpPr>
        <p:spPr>
          <a:xfrm>
            <a:off x="695326" y="6019534"/>
            <a:ext cx="4832638" cy="276999"/>
          </a:xfrm>
          <a:prstGeom prst="rect">
            <a:avLst/>
          </a:prstGeom>
          <a:solidFill>
            <a:schemeClr val="bg1"/>
          </a:solidFill>
        </p:spPr>
        <p:txBody>
          <a:bodyPr wrap="square" rtlCol="0">
            <a:spAutoFit/>
          </a:bodyPr>
          <a:lstStyle/>
          <a:p>
            <a:pPr algn="ctr"/>
            <a:r>
              <a:rPr lang="fr-FR" sz="1200" dirty="0">
                <a:solidFill>
                  <a:schemeClr val="tx1">
                    <a:lumMod val="50000"/>
                    <a:lumOff val="50000"/>
                  </a:schemeClr>
                </a:solidFill>
                <a:latin typeface="+mj-lt"/>
              </a:rPr>
              <a:t>Fonds de commerce  en milliers de clients</a:t>
            </a:r>
          </a:p>
        </p:txBody>
      </p:sp>
    </p:spTree>
    <p:extLst>
      <p:ext uri="{BB962C8B-B14F-4D97-AF65-F5344CB8AC3E}">
        <p14:creationId xmlns:p14="http://schemas.microsoft.com/office/powerpoint/2010/main" val="3393148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wipe(left)">
                                      <p:cBhvr>
                                        <p:cTn id="7" dur="500"/>
                                        <p:tgtEl>
                                          <p:spTgt spid="8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3"/>
                                        </p:tgtEl>
                                        <p:attrNameLst>
                                          <p:attrName>style.visibility</p:attrName>
                                        </p:attrNameLst>
                                      </p:cBhvr>
                                      <p:to>
                                        <p:strVal val="visible"/>
                                      </p:to>
                                    </p:set>
                                    <p:animEffect transition="in" filter="wipe(left)">
                                      <p:cBhvr>
                                        <p:cTn id="11" dur="500"/>
                                        <p:tgtEl>
                                          <p:spTgt spid="8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84"/>
                                        </p:tgtEl>
                                        <p:attrNameLst>
                                          <p:attrName>style.visibility</p:attrName>
                                        </p:attrNameLst>
                                      </p:cBhvr>
                                      <p:to>
                                        <p:strVal val="visible"/>
                                      </p:to>
                                    </p:set>
                                    <p:animEffect transition="in" filter="wipe(left)">
                                      <p:cBhvr>
                                        <p:cTn id="15" dur="500"/>
                                        <p:tgtEl>
                                          <p:spTgt spid="8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76">
                                            <p:txEl>
                                              <p:pRg st="0" end="0"/>
                                            </p:txEl>
                                          </p:spTgt>
                                        </p:tgtEl>
                                        <p:attrNameLst>
                                          <p:attrName>style.visibility</p:attrName>
                                        </p:attrNameLst>
                                      </p:cBhvr>
                                      <p:to>
                                        <p:strVal val="visible"/>
                                      </p:to>
                                    </p:set>
                                    <p:animEffect transition="in" filter="wipe(left)">
                                      <p:cBhvr>
                                        <p:cTn id="20" dur="500"/>
                                        <p:tgtEl>
                                          <p:spTgt spid="76">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76">
                                            <p:txEl>
                                              <p:pRg st="2" end="2"/>
                                            </p:txEl>
                                          </p:spTgt>
                                        </p:tgtEl>
                                        <p:attrNameLst>
                                          <p:attrName>style.visibility</p:attrName>
                                        </p:attrNameLst>
                                      </p:cBhvr>
                                      <p:to>
                                        <p:strVal val="visible"/>
                                      </p:to>
                                    </p:set>
                                    <p:animEffect transition="in" filter="wipe(left)">
                                      <p:cBhvr>
                                        <p:cTn id="25" dur="500"/>
                                        <p:tgtEl>
                                          <p:spTgt spid="76">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76">
                                            <p:txEl>
                                              <p:pRg st="4" end="4"/>
                                            </p:txEl>
                                          </p:spTgt>
                                        </p:tgtEl>
                                        <p:attrNameLst>
                                          <p:attrName>style.visibility</p:attrName>
                                        </p:attrNameLst>
                                      </p:cBhvr>
                                      <p:to>
                                        <p:strVal val="visible"/>
                                      </p:to>
                                    </p:set>
                                    <p:animEffect transition="in" filter="wipe(left)">
                                      <p:cBhvr>
                                        <p:cTn id="30" dur="500"/>
                                        <p:tgtEl>
                                          <p:spTgt spid="7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 name="Rectangle à coins arrondis 2047"/>
          <p:cNvSpPr/>
          <p:nvPr/>
        </p:nvSpPr>
        <p:spPr>
          <a:xfrm>
            <a:off x="827492" y="1864956"/>
            <a:ext cx="4629150" cy="4386186"/>
          </a:xfrm>
          <a:prstGeom prst="roundRect">
            <a:avLst/>
          </a:prstGeom>
          <a:noFill/>
          <a:ln w="76200">
            <a:solidFill>
              <a:srgbClr val="E3322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texte 2"/>
          <p:cNvSpPr>
            <a:spLocks noGrp="1"/>
          </p:cNvSpPr>
          <p:nvPr>
            <p:ph type="body" sz="quarter" idx="12"/>
          </p:nvPr>
        </p:nvSpPr>
        <p:spPr/>
        <p:txBody>
          <a:bodyPr/>
          <a:lstStyle/>
          <a:p>
            <a:r>
              <a:rPr lang="fr-FR" dirty="0" smtClean="0"/>
              <a:t>Le développement de notre fonds de commerce passe par le développement de la satisfaction de nos clients. </a:t>
            </a:r>
            <a:endParaRPr lang="fr-FR" dirty="0"/>
          </a:p>
        </p:txBody>
      </p:sp>
      <p:sp>
        <p:nvSpPr>
          <p:cNvPr id="14" name="Espace réservé du texte 13"/>
          <p:cNvSpPr>
            <a:spLocks noGrp="1"/>
          </p:cNvSpPr>
          <p:nvPr>
            <p:ph type="body" sz="quarter" idx="14"/>
          </p:nvPr>
        </p:nvSpPr>
        <p:spPr/>
        <p:txBody>
          <a:bodyPr/>
          <a:lstStyle/>
          <a:p>
            <a:r>
              <a:rPr lang="fr-FR" dirty="0"/>
              <a:t>1. </a:t>
            </a:r>
            <a:r>
              <a:rPr lang="fr-FR" dirty="0" smtClean="0"/>
              <a:t>Contexte &amp; Objectifs</a:t>
            </a:r>
            <a:endParaRPr lang="fr-FR" dirty="0"/>
          </a:p>
        </p:txBody>
      </p:sp>
      <p:sp>
        <p:nvSpPr>
          <p:cNvPr id="37" name="Rectangle 36"/>
          <p:cNvSpPr/>
          <p:nvPr/>
        </p:nvSpPr>
        <p:spPr>
          <a:xfrm rot="16200000">
            <a:off x="-237544" y="3919550"/>
            <a:ext cx="2142738" cy="276999"/>
          </a:xfrm>
          <a:prstGeom prst="rect">
            <a:avLst/>
          </a:prstGeom>
          <a:solidFill>
            <a:schemeClr val="bg1"/>
          </a:solidFill>
          <a:effectLst>
            <a:softEdge rad="63500"/>
          </a:effectLst>
        </p:spPr>
        <p:txBody>
          <a:bodyPr wrap="square">
            <a:spAutoFit/>
          </a:bodyPr>
          <a:lstStyle/>
          <a:p>
            <a:pPr lvl="0" algn="ctr"/>
            <a:r>
              <a:rPr lang="fr-FR" sz="1200" b="1" dirty="0" smtClean="0">
                <a:solidFill>
                  <a:srgbClr val="C00000"/>
                </a:solidFill>
              </a:rPr>
              <a:t>NET PROMOTER SCORE</a:t>
            </a:r>
            <a:endParaRPr lang="fr-FR" sz="1200" b="1" dirty="0">
              <a:solidFill>
                <a:srgbClr val="C00000"/>
              </a:solidFill>
            </a:endParaRPr>
          </a:p>
        </p:txBody>
      </p:sp>
      <p:sp>
        <p:nvSpPr>
          <p:cNvPr id="46" name="Espace réservé du contenu 1"/>
          <p:cNvSpPr txBox="1">
            <a:spLocks/>
          </p:cNvSpPr>
          <p:nvPr/>
        </p:nvSpPr>
        <p:spPr>
          <a:xfrm>
            <a:off x="6028018" y="2259580"/>
            <a:ext cx="5275264" cy="4102298"/>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smtClean="0"/>
              <a:t>L’un des grands objectifs de 2021 est de </a:t>
            </a:r>
            <a:r>
              <a:rPr lang="fr-FR" b="1" dirty="0" smtClean="0"/>
              <a:t>développer la </a:t>
            </a:r>
            <a:r>
              <a:rPr lang="fr-FR" b="1" dirty="0" smtClean="0">
                <a:solidFill>
                  <a:schemeClr val="accent4">
                    <a:lumMod val="75000"/>
                  </a:schemeClr>
                </a:solidFill>
              </a:rPr>
              <a:t>satisfaction</a:t>
            </a:r>
            <a:r>
              <a:rPr lang="fr-FR" b="1" dirty="0" smtClean="0"/>
              <a:t> de nos clients</a:t>
            </a:r>
            <a:r>
              <a:rPr lang="fr-FR" dirty="0" smtClean="0"/>
              <a:t>. Plus un client est satisfait, plus il est fidèle et plus il est promoteur. </a:t>
            </a:r>
          </a:p>
          <a:p>
            <a:pPr algn="just"/>
            <a:endParaRPr lang="fr-FR" dirty="0" smtClean="0"/>
          </a:p>
          <a:p>
            <a:pPr algn="just"/>
            <a:r>
              <a:rPr lang="fr-FR" dirty="0" smtClean="0"/>
              <a:t>Les attentes des Français envers leur banque évoluent. </a:t>
            </a:r>
            <a:r>
              <a:rPr lang="fr-FR" b="1" dirty="0" smtClean="0"/>
              <a:t>Ils attendent de la </a:t>
            </a:r>
            <a:r>
              <a:rPr lang="fr-FR" b="1" dirty="0" smtClean="0">
                <a:solidFill>
                  <a:schemeClr val="accent4">
                    <a:lumMod val="75000"/>
                  </a:schemeClr>
                </a:solidFill>
              </a:rPr>
              <a:t>disponibilité</a:t>
            </a:r>
            <a:r>
              <a:rPr lang="fr-FR" b="1" dirty="0" smtClean="0"/>
              <a:t> et un </a:t>
            </a:r>
            <a:r>
              <a:rPr lang="fr-FR" b="1" dirty="0" smtClean="0">
                <a:solidFill>
                  <a:schemeClr val="accent4">
                    <a:lumMod val="75000"/>
                  </a:schemeClr>
                </a:solidFill>
              </a:rPr>
              <a:t>accompagnement </a:t>
            </a:r>
            <a:r>
              <a:rPr lang="fr-FR" b="1" dirty="0" smtClean="0"/>
              <a:t>de qualité.</a:t>
            </a:r>
          </a:p>
          <a:p>
            <a:pPr marL="36000" indent="0" algn="just">
              <a:buNone/>
            </a:pPr>
            <a:r>
              <a:rPr lang="fr-FR" dirty="0" smtClean="0"/>
              <a:t> </a:t>
            </a:r>
          </a:p>
          <a:p>
            <a:pPr algn="just"/>
            <a:r>
              <a:rPr lang="fr-FR" dirty="0" smtClean="0"/>
              <a:t>Nous allons </a:t>
            </a:r>
            <a:r>
              <a:rPr lang="fr-FR" b="1" dirty="0" smtClean="0"/>
              <a:t>continuer à accompagner nos clients dans leurs projets, en étant disponibles</a:t>
            </a:r>
            <a:r>
              <a:rPr lang="fr-FR" dirty="0" smtClean="0"/>
              <a:t>, mais également </a:t>
            </a:r>
            <a:r>
              <a:rPr lang="fr-FR" b="1" dirty="0" smtClean="0"/>
              <a:t>mettre en place </a:t>
            </a:r>
            <a:r>
              <a:rPr lang="fr-FR" b="1" dirty="0" smtClean="0">
                <a:solidFill>
                  <a:schemeClr val="accent4">
                    <a:lumMod val="75000"/>
                  </a:schemeClr>
                </a:solidFill>
              </a:rPr>
              <a:t>des actions de différenciation. </a:t>
            </a:r>
          </a:p>
        </p:txBody>
      </p:sp>
      <p:sp>
        <p:nvSpPr>
          <p:cNvPr id="27" name="Rectangle 26"/>
          <p:cNvSpPr/>
          <p:nvPr/>
        </p:nvSpPr>
        <p:spPr>
          <a:xfrm>
            <a:off x="1013890" y="2148844"/>
            <a:ext cx="4140482" cy="584775"/>
          </a:xfrm>
          <a:prstGeom prst="rect">
            <a:avLst/>
          </a:prstGeom>
        </p:spPr>
        <p:txBody>
          <a:bodyPr wrap="square">
            <a:spAutoFit/>
          </a:bodyPr>
          <a:lstStyle/>
          <a:p>
            <a:pPr lvl="0" algn="ctr"/>
            <a:r>
              <a:rPr lang="fr-FR" sz="1600" dirty="0"/>
              <a:t>Recommanderiez-vous la Caisse d’Epargne à vos amis ? </a:t>
            </a:r>
          </a:p>
        </p:txBody>
      </p:sp>
      <p:pic>
        <p:nvPicPr>
          <p:cNvPr id="60" name="Image 59"/>
          <p:cNvPicPr>
            <a:picLocks noChangeAspect="1"/>
          </p:cNvPicPr>
          <p:nvPr/>
        </p:nvPicPr>
        <p:blipFill rotWithShape="1">
          <a:blip r:embed="rId2"/>
          <a:srcRect l="77015"/>
          <a:stretch/>
        </p:blipFill>
        <p:spPr>
          <a:xfrm>
            <a:off x="1525665" y="2800073"/>
            <a:ext cx="1126666" cy="1386780"/>
          </a:xfrm>
          <a:prstGeom prst="rect">
            <a:avLst/>
          </a:prstGeom>
        </p:spPr>
      </p:pic>
      <p:pic>
        <p:nvPicPr>
          <p:cNvPr id="61" name="Image 60"/>
          <p:cNvPicPr>
            <a:picLocks noChangeAspect="1"/>
          </p:cNvPicPr>
          <p:nvPr/>
        </p:nvPicPr>
        <p:blipFill rotWithShape="1">
          <a:blip r:embed="rId2"/>
          <a:srcRect l="52849" r="24623"/>
          <a:stretch/>
        </p:blipFill>
        <p:spPr>
          <a:xfrm>
            <a:off x="3933497" y="2812364"/>
            <a:ext cx="1104276" cy="1386780"/>
          </a:xfrm>
          <a:prstGeom prst="rect">
            <a:avLst/>
          </a:prstGeom>
        </p:spPr>
      </p:pic>
      <p:pic>
        <p:nvPicPr>
          <p:cNvPr id="62" name="Image 61"/>
          <p:cNvPicPr>
            <a:picLocks noChangeAspect="1"/>
          </p:cNvPicPr>
          <p:nvPr/>
        </p:nvPicPr>
        <p:blipFill rotWithShape="1">
          <a:blip r:embed="rId2"/>
          <a:srcRect l="6973" r="70908"/>
          <a:stretch/>
        </p:blipFill>
        <p:spPr>
          <a:xfrm>
            <a:off x="2951754" y="2823738"/>
            <a:ext cx="1084199" cy="1386780"/>
          </a:xfrm>
          <a:prstGeom prst="rect">
            <a:avLst/>
          </a:prstGeom>
        </p:spPr>
      </p:pic>
      <p:sp>
        <p:nvSpPr>
          <p:cNvPr id="63" name="Rectangle 62"/>
          <p:cNvSpPr/>
          <p:nvPr/>
        </p:nvSpPr>
        <p:spPr>
          <a:xfrm>
            <a:off x="1242513" y="4097005"/>
            <a:ext cx="1476000" cy="689626"/>
          </a:xfrm>
          <a:prstGeom prst="rect">
            <a:avLst/>
          </a:prstGeom>
          <a:solidFill>
            <a:srgbClr val="E73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smtClean="0"/>
              <a:t>Détracteurs</a:t>
            </a:r>
          </a:p>
          <a:p>
            <a:pPr algn="ctr"/>
            <a:r>
              <a:rPr lang="fr-FR" sz="1600" b="1" dirty="0" smtClean="0"/>
              <a:t>41 %</a:t>
            </a:r>
            <a:endParaRPr lang="fr-FR" sz="1600" b="1" dirty="0"/>
          </a:p>
        </p:txBody>
      </p:sp>
      <p:sp>
        <p:nvSpPr>
          <p:cNvPr id="64" name="Rectangle 63"/>
          <p:cNvSpPr/>
          <p:nvPr/>
        </p:nvSpPr>
        <p:spPr>
          <a:xfrm>
            <a:off x="2775438" y="4097005"/>
            <a:ext cx="1116000" cy="689626"/>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smtClean="0"/>
              <a:t>Satisfaits Passifs</a:t>
            </a:r>
          </a:p>
          <a:p>
            <a:pPr algn="ctr"/>
            <a:r>
              <a:rPr lang="fr-FR" sz="1600" b="1" dirty="0"/>
              <a:t>3</a:t>
            </a:r>
            <a:r>
              <a:rPr lang="fr-FR" sz="1600" b="1" dirty="0" smtClean="0"/>
              <a:t>1 %</a:t>
            </a:r>
            <a:endParaRPr lang="fr-FR" sz="1600" b="1" dirty="0"/>
          </a:p>
        </p:txBody>
      </p:sp>
      <p:sp>
        <p:nvSpPr>
          <p:cNvPr id="65" name="Rectangle 64"/>
          <p:cNvSpPr/>
          <p:nvPr/>
        </p:nvSpPr>
        <p:spPr>
          <a:xfrm>
            <a:off x="3948079" y="4097005"/>
            <a:ext cx="1008000" cy="68962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smtClean="0"/>
              <a:t>Promoteurs</a:t>
            </a:r>
          </a:p>
          <a:p>
            <a:pPr algn="ctr"/>
            <a:r>
              <a:rPr lang="fr-FR" sz="1600" b="1" dirty="0" smtClean="0"/>
              <a:t>28 %</a:t>
            </a:r>
            <a:endParaRPr lang="fr-FR" sz="1600" b="1" dirty="0"/>
          </a:p>
        </p:txBody>
      </p:sp>
      <p:grpSp>
        <p:nvGrpSpPr>
          <p:cNvPr id="2052" name="Groupe 2051"/>
          <p:cNvGrpSpPr/>
          <p:nvPr/>
        </p:nvGrpSpPr>
        <p:grpSpPr>
          <a:xfrm>
            <a:off x="1657350" y="5031359"/>
            <a:ext cx="2837810" cy="955771"/>
            <a:chOff x="1657350" y="5031359"/>
            <a:chExt cx="2837810" cy="955771"/>
          </a:xfrm>
        </p:grpSpPr>
        <p:sp>
          <p:nvSpPr>
            <p:cNvPr id="35" name="Rectangle 34"/>
            <p:cNvSpPr/>
            <p:nvPr/>
          </p:nvSpPr>
          <p:spPr>
            <a:xfrm>
              <a:off x="1657350" y="5736209"/>
              <a:ext cx="2837810" cy="250921"/>
            </a:xfrm>
            <a:prstGeom prst="rect">
              <a:avLst/>
            </a:prstGeom>
          </p:spPr>
          <p:txBody>
            <a:bodyPr wrap="square">
              <a:spAutoFit/>
            </a:bodyPr>
            <a:lstStyle/>
            <a:p>
              <a:pPr lvl="0" algn="ctr"/>
              <a:r>
                <a:rPr lang="fr-FR" sz="1000" dirty="0">
                  <a:solidFill>
                    <a:schemeClr val="tx1">
                      <a:lumMod val="50000"/>
                      <a:lumOff val="50000"/>
                    </a:schemeClr>
                  </a:solidFill>
                </a:rPr>
                <a:t>Source : NPS  cumul </a:t>
              </a:r>
              <a:r>
                <a:rPr lang="fr-FR" sz="1000" dirty="0" smtClean="0">
                  <a:solidFill>
                    <a:schemeClr val="tx1">
                      <a:lumMod val="50000"/>
                      <a:lumOff val="50000"/>
                    </a:schemeClr>
                  </a:solidFill>
                </a:rPr>
                <a:t>2020</a:t>
              </a:r>
              <a:endParaRPr lang="fr-FR" sz="1000" dirty="0">
                <a:solidFill>
                  <a:schemeClr val="tx1">
                    <a:lumMod val="50000"/>
                    <a:lumOff val="50000"/>
                  </a:schemeClr>
                </a:solidFill>
              </a:endParaRPr>
            </a:p>
          </p:txBody>
        </p:sp>
        <p:pic>
          <p:nvPicPr>
            <p:cNvPr id="57" name="Image 56"/>
            <p:cNvPicPr>
              <a:picLocks noChangeAspect="1"/>
            </p:cNvPicPr>
            <p:nvPr/>
          </p:nvPicPr>
          <p:blipFill>
            <a:blip r:embed="rId3"/>
            <a:stretch>
              <a:fillRect/>
            </a:stretch>
          </p:blipFill>
          <p:spPr>
            <a:xfrm>
              <a:off x="1853299" y="5031359"/>
              <a:ext cx="2533650" cy="704850"/>
            </a:xfrm>
            <a:prstGeom prst="rect">
              <a:avLst/>
            </a:prstGeom>
          </p:spPr>
        </p:pic>
      </p:grpSp>
      <p:sp>
        <p:nvSpPr>
          <p:cNvPr id="70" name="Rectangle 69"/>
          <p:cNvSpPr/>
          <p:nvPr/>
        </p:nvSpPr>
        <p:spPr>
          <a:xfrm>
            <a:off x="1316547" y="4159630"/>
            <a:ext cx="1309180" cy="571413"/>
          </a:xfrm>
          <a:prstGeom prst="rect">
            <a:avLst/>
          </a:prstGeom>
          <a:solidFill>
            <a:srgbClr val="E73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smtClean="0"/>
              <a:t>Détracteurs</a:t>
            </a:r>
          </a:p>
        </p:txBody>
      </p:sp>
      <p:sp>
        <p:nvSpPr>
          <p:cNvPr id="71" name="Rectangle 70"/>
          <p:cNvSpPr/>
          <p:nvPr/>
        </p:nvSpPr>
        <p:spPr>
          <a:xfrm>
            <a:off x="2829926" y="4163396"/>
            <a:ext cx="994477" cy="563879"/>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smtClean="0"/>
              <a:t>Satisfaits Passifs</a:t>
            </a:r>
          </a:p>
        </p:txBody>
      </p:sp>
      <p:sp>
        <p:nvSpPr>
          <p:cNvPr id="72" name="Rectangle 71"/>
          <p:cNvSpPr/>
          <p:nvPr/>
        </p:nvSpPr>
        <p:spPr>
          <a:xfrm>
            <a:off x="3969858" y="4121033"/>
            <a:ext cx="924238" cy="62230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smtClean="0"/>
              <a:t>Promoteurs</a:t>
            </a:r>
          </a:p>
        </p:txBody>
      </p:sp>
    </p:spTree>
    <p:extLst>
      <p:ext uri="{BB962C8B-B14F-4D97-AF65-F5344CB8AC3E}">
        <p14:creationId xmlns:p14="http://schemas.microsoft.com/office/powerpoint/2010/main" val="3409866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grpId="0" nodeType="clickEffect">
                                  <p:stCondLst>
                                    <p:cond delay="0"/>
                                  </p:stCondLst>
                                  <p:childTnLst>
                                    <p:animEffect transition="out" filter="wipe(up)">
                                      <p:cBhvr>
                                        <p:cTn id="6" dur="500"/>
                                        <p:tgtEl>
                                          <p:spTgt spid="70"/>
                                        </p:tgtEl>
                                      </p:cBhvr>
                                    </p:animEffect>
                                    <p:set>
                                      <p:cBhvr>
                                        <p:cTn id="7" dur="1" fill="hold">
                                          <p:stCondLst>
                                            <p:cond delay="499"/>
                                          </p:stCondLst>
                                        </p:cTn>
                                        <p:tgtEl>
                                          <p:spTgt spid="70"/>
                                        </p:tgtEl>
                                        <p:attrNameLst>
                                          <p:attrName>style.visibility</p:attrName>
                                        </p:attrNameLst>
                                      </p:cBhvr>
                                      <p:to>
                                        <p:strVal val="hidden"/>
                                      </p:to>
                                    </p:set>
                                  </p:childTnLst>
                                </p:cTn>
                              </p:par>
                            </p:childTnLst>
                          </p:cTn>
                        </p:par>
                        <p:par>
                          <p:cTn id="8" fill="hold">
                            <p:stCondLst>
                              <p:cond delay="500"/>
                            </p:stCondLst>
                            <p:childTnLst>
                              <p:par>
                                <p:cTn id="9" presetID="22" presetClass="exit" presetSubtype="1" fill="hold" grpId="0" nodeType="afterEffect">
                                  <p:stCondLst>
                                    <p:cond delay="0"/>
                                  </p:stCondLst>
                                  <p:childTnLst>
                                    <p:animEffect transition="out" filter="wipe(up)">
                                      <p:cBhvr>
                                        <p:cTn id="10" dur="500"/>
                                        <p:tgtEl>
                                          <p:spTgt spid="71"/>
                                        </p:tgtEl>
                                      </p:cBhvr>
                                    </p:animEffect>
                                    <p:set>
                                      <p:cBhvr>
                                        <p:cTn id="11" dur="1" fill="hold">
                                          <p:stCondLst>
                                            <p:cond delay="499"/>
                                          </p:stCondLst>
                                        </p:cTn>
                                        <p:tgtEl>
                                          <p:spTgt spid="71"/>
                                        </p:tgtEl>
                                        <p:attrNameLst>
                                          <p:attrName>style.visibility</p:attrName>
                                        </p:attrNameLst>
                                      </p:cBhvr>
                                      <p:to>
                                        <p:strVal val="hidden"/>
                                      </p:to>
                                    </p:set>
                                  </p:childTnLst>
                                </p:cTn>
                              </p:par>
                            </p:childTnLst>
                          </p:cTn>
                        </p:par>
                        <p:par>
                          <p:cTn id="12" fill="hold">
                            <p:stCondLst>
                              <p:cond delay="1000"/>
                            </p:stCondLst>
                            <p:childTnLst>
                              <p:par>
                                <p:cTn id="13" presetID="22" presetClass="exit" presetSubtype="1" fill="hold" grpId="0" nodeType="afterEffect">
                                  <p:stCondLst>
                                    <p:cond delay="0"/>
                                  </p:stCondLst>
                                  <p:childTnLst>
                                    <p:animEffect transition="out" filter="wipe(up)">
                                      <p:cBhvr>
                                        <p:cTn id="14" dur="500"/>
                                        <p:tgtEl>
                                          <p:spTgt spid="72"/>
                                        </p:tgtEl>
                                      </p:cBhvr>
                                    </p:animEffect>
                                    <p:set>
                                      <p:cBhvr>
                                        <p:cTn id="15" dur="1" fill="hold">
                                          <p:stCondLst>
                                            <p:cond delay="499"/>
                                          </p:stCondLst>
                                        </p:cTn>
                                        <p:tgtEl>
                                          <p:spTgt spid="72"/>
                                        </p:tgtEl>
                                        <p:attrNameLst>
                                          <p:attrName>style.visibility</p:attrName>
                                        </p:attrNameLst>
                                      </p:cBhvr>
                                      <p:to>
                                        <p:strVal val="hidden"/>
                                      </p:to>
                                    </p:se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2052"/>
                                        </p:tgtEl>
                                        <p:attrNameLst>
                                          <p:attrName>style.visibility</p:attrName>
                                        </p:attrNameLst>
                                      </p:cBhvr>
                                      <p:to>
                                        <p:strVal val="visible"/>
                                      </p:to>
                                    </p:set>
                                    <p:animEffect transition="in" filter="wipe(up)">
                                      <p:cBhvr>
                                        <p:cTn id="19" dur="500"/>
                                        <p:tgtEl>
                                          <p:spTgt spid="205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46">
                                            <p:txEl>
                                              <p:pRg st="0" end="0"/>
                                            </p:txEl>
                                          </p:spTgt>
                                        </p:tgtEl>
                                        <p:attrNameLst>
                                          <p:attrName>style.visibility</p:attrName>
                                        </p:attrNameLst>
                                      </p:cBhvr>
                                      <p:to>
                                        <p:strVal val="visible"/>
                                      </p:to>
                                    </p:set>
                                    <p:animEffect transition="in" filter="wipe(left)">
                                      <p:cBhvr>
                                        <p:cTn id="24" dur="500"/>
                                        <p:tgtEl>
                                          <p:spTgt spid="46">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46">
                                            <p:txEl>
                                              <p:pRg st="2" end="2"/>
                                            </p:txEl>
                                          </p:spTgt>
                                        </p:tgtEl>
                                        <p:attrNameLst>
                                          <p:attrName>style.visibility</p:attrName>
                                        </p:attrNameLst>
                                      </p:cBhvr>
                                      <p:to>
                                        <p:strVal val="visible"/>
                                      </p:to>
                                    </p:set>
                                    <p:animEffect transition="in" filter="wipe(left)">
                                      <p:cBhvr>
                                        <p:cTn id="29" dur="500"/>
                                        <p:tgtEl>
                                          <p:spTgt spid="46">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46">
                                            <p:txEl>
                                              <p:pRg st="4" end="4"/>
                                            </p:txEl>
                                          </p:spTgt>
                                        </p:tgtEl>
                                        <p:attrNameLst>
                                          <p:attrName>style.visibility</p:attrName>
                                        </p:attrNameLst>
                                      </p:cBhvr>
                                      <p:to>
                                        <p:strVal val="visible"/>
                                      </p:to>
                                    </p:set>
                                    <p:animEffect transition="in" filter="wipe(left)">
                                      <p:cBhvr>
                                        <p:cTn id="34" dur="500"/>
                                        <p:tgtEl>
                                          <p:spTgt spid="4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1" grpId="0" animBg="1"/>
      <p:bldP spid="7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dirty="0" smtClean="0"/>
              <a:t>02</a:t>
            </a:r>
            <a:endParaRPr lang="fr-FR" dirty="0"/>
          </a:p>
        </p:txBody>
      </p:sp>
      <p:sp>
        <p:nvSpPr>
          <p:cNvPr id="7" name="Espace réservé du texte 6"/>
          <p:cNvSpPr>
            <a:spLocks noGrp="1"/>
          </p:cNvSpPr>
          <p:nvPr>
            <p:ph type="body" sz="quarter" idx="14"/>
          </p:nvPr>
        </p:nvSpPr>
        <p:spPr/>
        <p:txBody>
          <a:bodyPr/>
          <a:lstStyle/>
          <a:p>
            <a:r>
              <a:rPr lang="fr-FR" dirty="0" smtClean="0">
                <a:latin typeface="Arial" panose="020B0604020202020204" pitchFamily="34" charset="0"/>
                <a:cs typeface="Arial" panose="020B0604020202020204" pitchFamily="34" charset="0"/>
              </a:rPr>
              <a:t>Contexte &amp; Objectifs</a:t>
            </a:r>
          </a:p>
          <a:p>
            <a:r>
              <a:rPr lang="fr-FR" b="1" dirty="0" smtClean="0">
                <a:latin typeface="Arial" panose="020B0604020202020204" pitchFamily="34" charset="0"/>
                <a:cs typeface="Arial" panose="020B0604020202020204" pitchFamily="34" charset="0"/>
              </a:rPr>
              <a:t>Les Besoins de nos clients</a:t>
            </a:r>
            <a:endParaRPr lang="fr-FR" b="1" dirty="0">
              <a:latin typeface="Arial" panose="020B0604020202020204" pitchFamily="34" charset="0"/>
              <a:cs typeface="Arial" panose="020B0604020202020204" pitchFamily="34" charset="0"/>
            </a:endParaRPr>
          </a:p>
          <a:p>
            <a:r>
              <a:rPr lang="fr-FR" dirty="0" smtClean="0">
                <a:latin typeface="Arial" panose="020B0604020202020204" pitchFamily="34" charset="0"/>
                <a:cs typeface="Arial" panose="020B0604020202020204" pitchFamily="34" charset="0"/>
              </a:rPr>
              <a:t>Le rapport de réciprocité</a:t>
            </a:r>
          </a:p>
          <a:p>
            <a:r>
              <a:rPr lang="fr-FR" dirty="0" smtClean="0">
                <a:latin typeface="Arial" panose="020B0604020202020204" pitchFamily="34" charset="0"/>
                <a:cs typeface="Arial" panose="020B0604020202020204" pitchFamily="34" charset="0"/>
              </a:rPr>
              <a:t>Les Ateliers des décodeurs</a:t>
            </a:r>
            <a:endParaRPr lang="fr-FR" dirty="0">
              <a:latin typeface="Arial" panose="020B0604020202020204" pitchFamily="34" charset="0"/>
              <a:cs typeface="Arial" panose="020B0604020202020204" pitchFamily="34" charset="0"/>
            </a:endParaRPr>
          </a:p>
          <a:p>
            <a:r>
              <a:rPr lang="fr-FR" dirty="0" smtClean="0">
                <a:latin typeface="Arial" panose="020B0604020202020204" pitchFamily="34" charset="0"/>
                <a:cs typeface="Arial" panose="020B0604020202020204" pitchFamily="34" charset="0"/>
              </a:rPr>
              <a:t>La Boîte à outils</a:t>
            </a:r>
            <a:endParaRPr lang="fr-FR" dirty="0">
              <a:latin typeface="Arial" panose="020B0604020202020204" pitchFamily="34" charset="0"/>
              <a:cs typeface="Arial" panose="020B0604020202020204" pitchFamily="34" charset="0"/>
            </a:endParaRPr>
          </a:p>
          <a:p>
            <a:pPr marL="0" indent="0">
              <a:buNone/>
            </a:pPr>
            <a:endParaRPr lang="fr-FR" dirty="0"/>
          </a:p>
        </p:txBody>
      </p:sp>
    </p:spTree>
    <p:extLst>
      <p:ext uri="{BB962C8B-B14F-4D97-AF65-F5344CB8AC3E}">
        <p14:creationId xmlns:p14="http://schemas.microsoft.com/office/powerpoint/2010/main" val="31624296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smtClean="0"/>
              <a:t>La COVID a fortement modifié les habitudes de nos clients et a eu des conséquences sanitaires, économiques et même technologiques.</a:t>
            </a:r>
            <a:endParaRPr lang="fr-FR" dirty="0"/>
          </a:p>
        </p:txBody>
      </p:sp>
      <p:sp>
        <p:nvSpPr>
          <p:cNvPr id="17" name="Espace réservé du texte 16"/>
          <p:cNvSpPr>
            <a:spLocks noGrp="1"/>
          </p:cNvSpPr>
          <p:nvPr>
            <p:ph type="body" sz="quarter" idx="14"/>
          </p:nvPr>
        </p:nvSpPr>
        <p:spPr/>
        <p:txBody>
          <a:bodyPr/>
          <a:lstStyle/>
          <a:p>
            <a:r>
              <a:rPr lang="fr-FR" dirty="0"/>
              <a:t>2</a:t>
            </a:r>
            <a:r>
              <a:rPr lang="fr-FR" dirty="0" smtClean="0"/>
              <a:t>. </a:t>
            </a:r>
            <a:r>
              <a:rPr lang="fr-FR" dirty="0"/>
              <a:t>Les Besoins de nos clients</a:t>
            </a:r>
          </a:p>
        </p:txBody>
      </p:sp>
      <p:grpSp>
        <p:nvGrpSpPr>
          <p:cNvPr id="2" name="Groupe 1"/>
          <p:cNvGrpSpPr/>
          <p:nvPr/>
        </p:nvGrpSpPr>
        <p:grpSpPr>
          <a:xfrm>
            <a:off x="457843" y="1663823"/>
            <a:ext cx="3421432" cy="4426108"/>
            <a:chOff x="457843" y="1663823"/>
            <a:chExt cx="3421432" cy="4426108"/>
          </a:xfrm>
        </p:grpSpPr>
        <p:sp>
          <p:nvSpPr>
            <p:cNvPr id="100" name="Espace réservé du contenu 1"/>
            <p:cNvSpPr txBox="1">
              <a:spLocks/>
            </p:cNvSpPr>
            <p:nvPr/>
          </p:nvSpPr>
          <p:spPr>
            <a:xfrm>
              <a:off x="616844" y="2409971"/>
              <a:ext cx="3048010" cy="2323368"/>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fr-FR" sz="1500" dirty="0" smtClean="0"/>
                <a:t>Moins de déplacements en agence. </a:t>
              </a:r>
            </a:p>
            <a:p>
              <a:pPr>
                <a:buFont typeface="Wingdings" panose="05000000000000000000" pitchFamily="2" charset="2"/>
                <a:buChar char="§"/>
              </a:pPr>
              <a:r>
                <a:rPr lang="fr-FR" sz="1500" dirty="0" smtClean="0"/>
                <a:t>Développement des </a:t>
              </a:r>
              <a:r>
                <a:rPr lang="fr-FR" sz="1500" b="1" dirty="0" smtClean="0"/>
                <a:t>RDV à distance.</a:t>
              </a:r>
            </a:p>
            <a:p>
              <a:pPr>
                <a:buFont typeface="Wingdings" panose="05000000000000000000" pitchFamily="2" charset="2"/>
                <a:buChar char="§"/>
              </a:pPr>
              <a:r>
                <a:rPr lang="fr-FR" sz="1500" dirty="0" smtClean="0"/>
                <a:t>Les clients favorisent les moyens de paiement digitaux : </a:t>
              </a:r>
              <a:r>
                <a:rPr lang="fr-FR" sz="1500" b="1" dirty="0" smtClean="0"/>
                <a:t>paiement sans contact, </a:t>
              </a:r>
              <a:r>
                <a:rPr lang="fr-FR" sz="1500" dirty="0" smtClean="0"/>
                <a:t>utilisation de la </a:t>
              </a:r>
              <a:r>
                <a:rPr lang="fr-FR" sz="1500" b="1" dirty="0" smtClean="0"/>
                <a:t>BAD</a:t>
              </a:r>
              <a:r>
                <a:rPr lang="fr-FR" sz="1500" dirty="0" smtClean="0"/>
                <a:t>...</a:t>
              </a:r>
            </a:p>
            <a:p>
              <a:pPr marL="36000" indent="0">
                <a:buNone/>
              </a:pPr>
              <a:endParaRPr lang="fr-FR" sz="1500" dirty="0" smtClean="0"/>
            </a:p>
          </p:txBody>
        </p:sp>
        <p:pic>
          <p:nvPicPr>
            <p:cNvPr id="13314" name="Picture 2" descr="Empêcher l'illustration du concept de rebond épidémique Vecteur gratuit"/>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8256"/>
            <a:stretch/>
          </p:blipFill>
          <p:spPr bwMode="auto">
            <a:xfrm>
              <a:off x="1038775" y="4683988"/>
              <a:ext cx="2280151" cy="1393486"/>
            </a:xfrm>
            <a:prstGeom prst="rect">
              <a:avLst/>
            </a:prstGeom>
            <a:noFill/>
            <a:extLst>
              <a:ext uri="{909E8E84-426E-40DD-AFC4-6F175D3DCCD1}">
                <a14:hiddenFill xmlns:a14="http://schemas.microsoft.com/office/drawing/2010/main">
                  <a:solidFill>
                    <a:srgbClr val="FFFFFF"/>
                  </a:solidFill>
                </a14:hiddenFill>
              </a:ext>
            </a:extLst>
          </p:spPr>
        </p:pic>
        <p:sp>
          <p:nvSpPr>
            <p:cNvPr id="34" name="Rectangle à coins arrondis 33"/>
            <p:cNvSpPr/>
            <p:nvPr/>
          </p:nvSpPr>
          <p:spPr>
            <a:xfrm>
              <a:off x="457843" y="1925434"/>
              <a:ext cx="3421432" cy="4164497"/>
            </a:xfrm>
            <a:prstGeom prst="roundRect">
              <a:avLst/>
            </a:prstGeom>
            <a:no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Rectangle 41"/>
            <p:cNvSpPr/>
            <p:nvPr/>
          </p:nvSpPr>
          <p:spPr>
            <a:xfrm>
              <a:off x="1454897" y="1663823"/>
              <a:ext cx="1447905" cy="523220"/>
            </a:xfrm>
            <a:prstGeom prst="rect">
              <a:avLst/>
            </a:prstGeom>
            <a:solidFill>
              <a:schemeClr val="bg1"/>
            </a:solidFill>
            <a:effectLst>
              <a:softEdge rad="63500"/>
            </a:effectLst>
          </p:spPr>
          <p:txBody>
            <a:bodyPr wrap="square">
              <a:spAutoFit/>
            </a:bodyPr>
            <a:lstStyle/>
            <a:p>
              <a:pPr lvl="0" algn="ctr"/>
              <a:r>
                <a:rPr lang="fr-FR" sz="1400" b="1" dirty="0" smtClean="0">
                  <a:solidFill>
                    <a:srgbClr val="C00000"/>
                  </a:solidFill>
                </a:rPr>
                <a:t>LES GESTES BARRIÈRES </a:t>
              </a:r>
              <a:endParaRPr lang="fr-FR" sz="1400" b="1" dirty="0">
                <a:solidFill>
                  <a:srgbClr val="C00000"/>
                </a:solidFill>
              </a:endParaRPr>
            </a:p>
          </p:txBody>
        </p:sp>
      </p:grpSp>
      <p:grpSp>
        <p:nvGrpSpPr>
          <p:cNvPr id="4" name="Groupe 3"/>
          <p:cNvGrpSpPr/>
          <p:nvPr/>
        </p:nvGrpSpPr>
        <p:grpSpPr>
          <a:xfrm>
            <a:off x="4253992" y="1925434"/>
            <a:ext cx="3421432" cy="4426106"/>
            <a:chOff x="4212427" y="1925434"/>
            <a:chExt cx="3421432" cy="4426106"/>
          </a:xfrm>
        </p:grpSpPr>
        <p:pic>
          <p:nvPicPr>
            <p:cNvPr id="13318" name="Picture 6" descr="Illustration du concept connecté Vecteur gratu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07433" y="2111388"/>
              <a:ext cx="1746694" cy="1746694"/>
            </a:xfrm>
            <a:prstGeom prst="rect">
              <a:avLst/>
            </a:prstGeom>
            <a:noFill/>
            <a:extLst>
              <a:ext uri="{909E8E84-426E-40DD-AFC4-6F175D3DCCD1}">
                <a14:hiddenFill xmlns:a14="http://schemas.microsoft.com/office/drawing/2010/main">
                  <a:solidFill>
                    <a:srgbClr val="FFFFFF"/>
                  </a:solidFill>
                </a14:hiddenFill>
              </a:ext>
            </a:extLst>
          </p:spPr>
        </p:pic>
        <p:sp>
          <p:nvSpPr>
            <p:cNvPr id="37" name="Rectangle à coins arrondis 36"/>
            <p:cNvSpPr/>
            <p:nvPr/>
          </p:nvSpPr>
          <p:spPr>
            <a:xfrm>
              <a:off x="4212427" y="1925434"/>
              <a:ext cx="3421432" cy="4164497"/>
            </a:xfrm>
            <a:prstGeom prst="roundRect">
              <a:avLst/>
            </a:prstGeom>
            <a:no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Espace réservé du contenu 1"/>
            <p:cNvSpPr txBox="1">
              <a:spLocks/>
            </p:cNvSpPr>
            <p:nvPr/>
          </p:nvSpPr>
          <p:spPr>
            <a:xfrm>
              <a:off x="4523067" y="4111729"/>
              <a:ext cx="2788984" cy="1701203"/>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ctr">
                <a:buNone/>
              </a:pPr>
              <a:r>
                <a:rPr lang="fr-FR" sz="1500" dirty="0" smtClean="0"/>
                <a:t>Développement des</a:t>
              </a:r>
              <a:r>
                <a:rPr lang="fr-FR" sz="1500" b="1" dirty="0" smtClean="0"/>
                <a:t> outils de VISIO </a:t>
              </a:r>
              <a:r>
                <a:rPr lang="fr-FR" sz="1500" dirty="0" smtClean="0"/>
                <a:t>: apéro-</a:t>
              </a:r>
              <a:r>
                <a:rPr lang="fr-FR" sz="1500" dirty="0" err="1" smtClean="0"/>
                <a:t>visio</a:t>
              </a:r>
              <a:r>
                <a:rPr lang="fr-FR" sz="1500" dirty="0" smtClean="0"/>
                <a:t>, réunions professionnels via Teams, Skype, Zoom... Les clients se sont familiarisés avec cette nouvelle technologie. </a:t>
              </a:r>
            </a:p>
            <a:p>
              <a:pPr marL="36000" indent="0">
                <a:buNone/>
              </a:pPr>
              <a:endParaRPr lang="fr-FR" sz="1500" dirty="0" smtClean="0"/>
            </a:p>
          </p:txBody>
        </p:sp>
        <p:sp>
          <p:nvSpPr>
            <p:cNvPr id="43" name="Rectangle 42"/>
            <p:cNvSpPr/>
            <p:nvPr/>
          </p:nvSpPr>
          <p:spPr>
            <a:xfrm>
              <a:off x="5057595" y="5828320"/>
              <a:ext cx="1786518" cy="523220"/>
            </a:xfrm>
            <a:prstGeom prst="rect">
              <a:avLst/>
            </a:prstGeom>
            <a:solidFill>
              <a:schemeClr val="bg1"/>
            </a:solidFill>
            <a:effectLst>
              <a:softEdge rad="63500"/>
            </a:effectLst>
          </p:spPr>
          <p:txBody>
            <a:bodyPr wrap="square">
              <a:spAutoFit/>
            </a:bodyPr>
            <a:lstStyle/>
            <a:p>
              <a:pPr lvl="0" algn="ctr"/>
              <a:r>
                <a:rPr lang="fr-FR" sz="1400" b="1" dirty="0" smtClean="0">
                  <a:solidFill>
                    <a:srgbClr val="C00000"/>
                  </a:solidFill>
                </a:rPr>
                <a:t>L’ÉVOLUTION TECHNOLOGIQUE</a:t>
              </a:r>
              <a:endParaRPr lang="fr-FR" sz="1400" b="1" dirty="0">
                <a:solidFill>
                  <a:srgbClr val="C00000"/>
                </a:solidFill>
              </a:endParaRPr>
            </a:p>
          </p:txBody>
        </p:sp>
      </p:grpSp>
      <p:grpSp>
        <p:nvGrpSpPr>
          <p:cNvPr id="5" name="Groupe 4"/>
          <p:cNvGrpSpPr/>
          <p:nvPr/>
        </p:nvGrpSpPr>
        <p:grpSpPr>
          <a:xfrm>
            <a:off x="8105562" y="1686001"/>
            <a:ext cx="3421432" cy="4403929"/>
            <a:chOff x="8022432" y="1686001"/>
            <a:chExt cx="3421432" cy="4403929"/>
          </a:xfrm>
        </p:grpSpPr>
        <p:pic>
          <p:nvPicPr>
            <p:cNvPr id="13320" name="Picture 8" descr="Illustration de concept de questions Vecteur gratuit"/>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6515"/>
            <a:stretch/>
          </p:blipFill>
          <p:spPr bwMode="auto">
            <a:xfrm>
              <a:off x="8985330" y="4561189"/>
              <a:ext cx="1619988" cy="1514453"/>
            </a:xfrm>
            <a:prstGeom prst="rect">
              <a:avLst/>
            </a:prstGeom>
            <a:noFill/>
            <a:extLst>
              <a:ext uri="{909E8E84-426E-40DD-AFC4-6F175D3DCCD1}">
                <a14:hiddenFill xmlns:a14="http://schemas.microsoft.com/office/drawing/2010/main">
                  <a:solidFill>
                    <a:srgbClr val="FFFFFF"/>
                  </a:solidFill>
                </a14:hiddenFill>
              </a:ext>
            </a:extLst>
          </p:spPr>
        </p:pic>
        <p:sp>
          <p:nvSpPr>
            <p:cNvPr id="38" name="Rectangle à coins arrondis 37"/>
            <p:cNvSpPr/>
            <p:nvPr/>
          </p:nvSpPr>
          <p:spPr>
            <a:xfrm>
              <a:off x="8022432" y="1925433"/>
              <a:ext cx="3421432" cy="4164497"/>
            </a:xfrm>
            <a:prstGeom prst="roundRect">
              <a:avLst/>
            </a:prstGeom>
            <a:no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Espace réservé du contenu 1"/>
            <p:cNvSpPr txBox="1">
              <a:spLocks/>
            </p:cNvSpPr>
            <p:nvPr/>
          </p:nvSpPr>
          <p:spPr>
            <a:xfrm>
              <a:off x="8120116" y="2448653"/>
              <a:ext cx="3253677" cy="2477432"/>
            </a:xfrm>
            <a:prstGeom prst="rect">
              <a:avLst/>
            </a:prstGeom>
          </p:spPr>
          <p:txBody>
            <a:bodyPr vert="horz" lIns="91440" tIns="45720" rIns="91440" bIns="45720" rtlCol="0">
              <a:no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fr-FR" sz="1500" b="1" dirty="0" smtClean="0"/>
                <a:t>Perte de revenus </a:t>
              </a:r>
              <a:r>
                <a:rPr lang="fr-FR" sz="1500" dirty="0" smtClean="0"/>
                <a:t>pour certains</a:t>
              </a:r>
            </a:p>
            <a:p>
              <a:pPr>
                <a:buFont typeface="Wingdings" panose="05000000000000000000" pitchFamily="2" charset="2"/>
                <a:buChar char="§"/>
              </a:pPr>
              <a:r>
                <a:rPr lang="fr-FR" sz="1500" dirty="0" smtClean="0"/>
                <a:t>Crainte de l’avenir pour d’autres = </a:t>
              </a:r>
              <a:r>
                <a:rPr lang="fr-FR" sz="1500" b="1" dirty="0" smtClean="0"/>
                <a:t>propension à l’épargne</a:t>
              </a:r>
            </a:p>
            <a:p>
              <a:pPr>
                <a:buFont typeface="Wingdings" panose="05000000000000000000" pitchFamily="2" charset="2"/>
                <a:buChar char="§"/>
              </a:pPr>
              <a:r>
                <a:rPr lang="fr-FR" sz="1500" b="1" dirty="0" smtClean="0"/>
                <a:t>Méfiance vis-à-vis des marchés financiers </a:t>
              </a:r>
              <a:r>
                <a:rPr lang="fr-FR" sz="1500" dirty="0" smtClean="0"/>
                <a:t>(volatilité des valeurs en période de crise)</a:t>
              </a:r>
            </a:p>
            <a:p>
              <a:pPr>
                <a:buFont typeface="Wingdings" panose="05000000000000000000" pitchFamily="2" charset="2"/>
                <a:buChar char="§"/>
              </a:pPr>
              <a:r>
                <a:rPr lang="fr-FR" sz="1500" dirty="0" smtClean="0"/>
                <a:t>Les clients ont </a:t>
              </a:r>
              <a:r>
                <a:rPr lang="fr-FR" sz="1500" b="1" dirty="0" smtClean="0"/>
                <a:t>besoin d’être informés et rassurés.</a:t>
              </a:r>
            </a:p>
            <a:p>
              <a:pPr marL="36000" indent="0">
                <a:buNone/>
              </a:pPr>
              <a:endParaRPr lang="fr-FR" sz="1500" dirty="0" smtClean="0"/>
            </a:p>
          </p:txBody>
        </p:sp>
        <p:sp>
          <p:nvSpPr>
            <p:cNvPr id="44" name="Rectangle 43"/>
            <p:cNvSpPr/>
            <p:nvPr/>
          </p:nvSpPr>
          <p:spPr>
            <a:xfrm>
              <a:off x="9061420" y="1686001"/>
              <a:ext cx="1543898" cy="523220"/>
            </a:xfrm>
            <a:prstGeom prst="rect">
              <a:avLst/>
            </a:prstGeom>
            <a:solidFill>
              <a:schemeClr val="bg1"/>
            </a:solidFill>
            <a:effectLst>
              <a:softEdge rad="63500"/>
            </a:effectLst>
          </p:spPr>
          <p:txBody>
            <a:bodyPr wrap="square">
              <a:spAutoFit/>
            </a:bodyPr>
            <a:lstStyle/>
            <a:p>
              <a:pPr lvl="0" algn="ctr"/>
              <a:r>
                <a:rPr lang="fr-FR" sz="1400" b="1" dirty="0" smtClean="0">
                  <a:solidFill>
                    <a:srgbClr val="C00000"/>
                  </a:solidFill>
                </a:rPr>
                <a:t>L’INCERTITUDE ÉCONOMIQUE</a:t>
              </a:r>
              <a:endParaRPr lang="fr-FR" sz="1400" b="1" dirty="0">
                <a:solidFill>
                  <a:srgbClr val="C00000"/>
                </a:solidFill>
              </a:endParaRPr>
            </a:p>
          </p:txBody>
        </p:sp>
      </p:grpSp>
    </p:spTree>
    <p:extLst>
      <p:ext uri="{BB962C8B-B14F-4D97-AF65-F5344CB8AC3E}">
        <p14:creationId xmlns:p14="http://schemas.microsoft.com/office/powerpoint/2010/main" val="1808097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up)">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lstStyle/>
          <a:p>
            <a:r>
              <a:rPr lang="fr-FR" dirty="0" smtClean="0"/>
              <a:t>Le monde bancaire semble complexe pour les Français. Cette tendance s’amplifie avec les années.</a:t>
            </a:r>
            <a:endParaRPr lang="fr-FR" dirty="0"/>
          </a:p>
        </p:txBody>
      </p:sp>
      <p:sp>
        <p:nvSpPr>
          <p:cNvPr id="14" name="Espace réservé du texte 13"/>
          <p:cNvSpPr>
            <a:spLocks noGrp="1"/>
          </p:cNvSpPr>
          <p:nvPr>
            <p:ph type="body" sz="quarter" idx="14"/>
          </p:nvPr>
        </p:nvSpPr>
        <p:spPr/>
        <p:txBody>
          <a:bodyPr/>
          <a:lstStyle/>
          <a:p>
            <a:r>
              <a:rPr lang="fr-FR" dirty="0"/>
              <a:t>2</a:t>
            </a:r>
            <a:r>
              <a:rPr lang="fr-FR" dirty="0" smtClean="0"/>
              <a:t>. Les Besoins de nos clients</a:t>
            </a:r>
            <a:endParaRPr lang="fr-FR" dirty="0"/>
          </a:p>
        </p:txBody>
      </p:sp>
      <p:sp>
        <p:nvSpPr>
          <p:cNvPr id="79" name="Rectangle 78"/>
          <p:cNvSpPr/>
          <p:nvPr/>
        </p:nvSpPr>
        <p:spPr>
          <a:xfrm>
            <a:off x="2066337" y="6457747"/>
            <a:ext cx="9609726" cy="230832"/>
          </a:xfrm>
          <a:prstGeom prst="rect">
            <a:avLst/>
          </a:prstGeom>
        </p:spPr>
        <p:txBody>
          <a:bodyPr wrap="square">
            <a:spAutoFit/>
          </a:bodyPr>
          <a:lstStyle/>
          <a:p>
            <a:pPr lvl="0"/>
            <a:r>
              <a:rPr lang="fr-FR" sz="900" dirty="0" smtClean="0">
                <a:solidFill>
                  <a:schemeClr val="bg1">
                    <a:lumMod val="50000"/>
                  </a:schemeClr>
                </a:solidFill>
              </a:rPr>
              <a:t>sources : CREDOC, Enquête sur « La culture financière des Français » 2011 / Enquête AUDIREP sur l’éducation financière, mars 2019 / Baromètre de l’épargne en France, sept 2020</a:t>
            </a:r>
            <a:endParaRPr lang="fr-FR" sz="900" dirty="0">
              <a:solidFill>
                <a:schemeClr val="bg1">
                  <a:lumMod val="50000"/>
                </a:schemeClr>
              </a:solidFill>
            </a:endParaRPr>
          </a:p>
        </p:txBody>
      </p:sp>
      <p:grpSp>
        <p:nvGrpSpPr>
          <p:cNvPr id="5" name="Groupe 4"/>
          <p:cNvGrpSpPr/>
          <p:nvPr/>
        </p:nvGrpSpPr>
        <p:grpSpPr>
          <a:xfrm>
            <a:off x="7769173" y="3029268"/>
            <a:ext cx="3955307" cy="1385786"/>
            <a:chOff x="7769173" y="3029268"/>
            <a:chExt cx="3955307" cy="1385786"/>
          </a:xfrm>
        </p:grpSpPr>
        <p:sp>
          <p:nvSpPr>
            <p:cNvPr id="53" name="ZoneTexte 52"/>
            <p:cNvSpPr txBox="1"/>
            <p:nvPr/>
          </p:nvSpPr>
          <p:spPr>
            <a:xfrm>
              <a:off x="7769173" y="3225270"/>
              <a:ext cx="3906889" cy="923330"/>
            </a:xfrm>
            <a:prstGeom prst="rect">
              <a:avLst/>
            </a:prstGeom>
            <a:noFill/>
          </p:spPr>
          <p:txBody>
            <a:bodyPr wrap="square" rtlCol="0">
              <a:spAutoFit/>
            </a:bodyPr>
            <a:lstStyle/>
            <a:p>
              <a:pPr algn="ctr"/>
              <a:r>
                <a:rPr lang="fr-FR" dirty="0" smtClean="0"/>
                <a:t>                                   seulement obtient la moyenne aux tests de connaissances financières de base. </a:t>
              </a:r>
              <a:endParaRPr lang="fr-FR" dirty="0"/>
            </a:p>
          </p:txBody>
        </p:sp>
        <p:grpSp>
          <p:nvGrpSpPr>
            <p:cNvPr id="6161" name="Groupe 6160"/>
            <p:cNvGrpSpPr/>
            <p:nvPr/>
          </p:nvGrpSpPr>
          <p:grpSpPr>
            <a:xfrm>
              <a:off x="7769174" y="3029268"/>
              <a:ext cx="3955306" cy="1385786"/>
              <a:chOff x="8252035" y="3200969"/>
              <a:chExt cx="3450443" cy="1185890"/>
            </a:xfrm>
          </p:grpSpPr>
          <p:sp>
            <p:nvSpPr>
              <p:cNvPr id="128" name="Rectangle à coins arrondis 127"/>
              <p:cNvSpPr/>
              <p:nvPr/>
            </p:nvSpPr>
            <p:spPr>
              <a:xfrm>
                <a:off x="8252035" y="3200969"/>
                <a:ext cx="3450443" cy="1185890"/>
              </a:xfrm>
              <a:prstGeom prst="roundRect">
                <a:avLst/>
              </a:prstGeom>
              <a:no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3" name="Image 82"/>
              <p:cNvPicPr>
                <a:picLocks noChangeAspect="1"/>
              </p:cNvPicPr>
              <p:nvPr/>
            </p:nvPicPr>
            <p:blipFill rotWithShape="1">
              <a:blip r:embed="rId2">
                <a:duotone>
                  <a:schemeClr val="accent1">
                    <a:shade val="45000"/>
                    <a:satMod val="135000"/>
                  </a:schemeClr>
                  <a:prstClr val="white"/>
                </a:duotone>
              </a:blip>
              <a:srcRect r="39866" b="-8717"/>
              <a:stretch/>
            </p:blipFill>
            <p:spPr>
              <a:xfrm>
                <a:off x="8737796" y="3424707"/>
                <a:ext cx="1671607" cy="293907"/>
              </a:xfrm>
              <a:prstGeom prst="rect">
                <a:avLst/>
              </a:prstGeom>
            </p:spPr>
          </p:pic>
        </p:grpSp>
      </p:grpSp>
      <p:grpSp>
        <p:nvGrpSpPr>
          <p:cNvPr id="4" name="Groupe 3"/>
          <p:cNvGrpSpPr/>
          <p:nvPr/>
        </p:nvGrpSpPr>
        <p:grpSpPr>
          <a:xfrm>
            <a:off x="5399557" y="1597345"/>
            <a:ext cx="6754131" cy="1426286"/>
            <a:chOff x="5399557" y="1597345"/>
            <a:chExt cx="6754131" cy="1426286"/>
          </a:xfrm>
        </p:grpSpPr>
        <p:sp>
          <p:nvSpPr>
            <p:cNvPr id="2" name="ZoneTexte 1"/>
            <p:cNvSpPr txBox="1"/>
            <p:nvPr/>
          </p:nvSpPr>
          <p:spPr>
            <a:xfrm>
              <a:off x="5856772" y="1791973"/>
              <a:ext cx="3262052" cy="923330"/>
            </a:xfrm>
            <a:prstGeom prst="rect">
              <a:avLst/>
            </a:prstGeom>
            <a:noFill/>
          </p:spPr>
          <p:txBody>
            <a:bodyPr wrap="square" rtlCol="0">
              <a:spAutoFit/>
            </a:bodyPr>
            <a:lstStyle/>
            <a:p>
              <a:r>
                <a:rPr lang="fr-FR" dirty="0" smtClean="0"/>
                <a:t>Ils sont                            à avoir la réponse exacte à un calcul de taux d’intérêt.</a:t>
              </a:r>
              <a:endParaRPr lang="fr-FR" dirty="0"/>
            </a:p>
          </p:txBody>
        </p:sp>
        <p:grpSp>
          <p:nvGrpSpPr>
            <p:cNvPr id="6160" name="Groupe 6159"/>
            <p:cNvGrpSpPr/>
            <p:nvPr/>
          </p:nvGrpSpPr>
          <p:grpSpPr>
            <a:xfrm>
              <a:off x="5399557" y="1597345"/>
              <a:ext cx="6754131" cy="1426286"/>
              <a:chOff x="5377555" y="1639400"/>
              <a:chExt cx="6754131" cy="1426286"/>
            </a:xfrm>
          </p:grpSpPr>
          <p:sp>
            <p:nvSpPr>
              <p:cNvPr id="127" name="Rectangle à coins arrondis 126"/>
              <p:cNvSpPr/>
              <p:nvPr/>
            </p:nvSpPr>
            <p:spPr>
              <a:xfrm>
                <a:off x="5377555" y="1639400"/>
                <a:ext cx="6324923" cy="1314228"/>
              </a:xfrm>
              <a:prstGeom prst="roundRect">
                <a:avLst/>
              </a:prstGeom>
              <a:no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13" name="Graphique 112"/>
              <p:cNvGraphicFramePr/>
              <p:nvPr>
                <p:extLst/>
              </p:nvPr>
            </p:nvGraphicFramePr>
            <p:xfrm>
              <a:off x="8849043" y="1750916"/>
              <a:ext cx="1940627" cy="127548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6" name="Graphique 115"/>
              <p:cNvGraphicFramePr/>
              <p:nvPr>
                <p:extLst/>
              </p:nvPr>
            </p:nvGraphicFramePr>
            <p:xfrm>
              <a:off x="9929773" y="1790203"/>
              <a:ext cx="2201913" cy="1275483"/>
            </p:xfrm>
            <a:graphic>
              <a:graphicData uri="http://schemas.openxmlformats.org/drawingml/2006/chart">
                <c:chart xmlns:c="http://schemas.openxmlformats.org/drawingml/2006/chart" xmlns:r="http://schemas.openxmlformats.org/officeDocument/2006/relationships" r:id="rId4"/>
              </a:graphicData>
            </a:graphic>
          </p:graphicFrame>
          <p:sp>
            <p:nvSpPr>
              <p:cNvPr id="117" name="ZoneTexte 116"/>
              <p:cNvSpPr txBox="1"/>
              <p:nvPr/>
            </p:nvSpPr>
            <p:spPr>
              <a:xfrm>
                <a:off x="9392853" y="1677217"/>
                <a:ext cx="842835" cy="253916"/>
              </a:xfrm>
              <a:prstGeom prst="rect">
                <a:avLst/>
              </a:prstGeom>
              <a:noFill/>
            </p:spPr>
            <p:txBody>
              <a:bodyPr wrap="square" rtlCol="0">
                <a:spAutoFit/>
              </a:bodyPr>
              <a:lstStyle/>
              <a:p>
                <a:pPr algn="ctr"/>
                <a:r>
                  <a:rPr lang="fr-FR" sz="1050" b="1" dirty="0">
                    <a:solidFill>
                      <a:schemeClr val="tx1">
                        <a:lumMod val="75000"/>
                        <a:lumOff val="25000"/>
                      </a:schemeClr>
                    </a:solidFill>
                  </a:rPr>
                  <a:t>Sur 1 an</a:t>
                </a:r>
              </a:p>
            </p:txBody>
          </p:sp>
          <p:sp>
            <p:nvSpPr>
              <p:cNvPr id="118" name="ZoneTexte 117"/>
              <p:cNvSpPr txBox="1"/>
              <p:nvPr/>
            </p:nvSpPr>
            <p:spPr>
              <a:xfrm>
                <a:off x="10523452" y="1677217"/>
                <a:ext cx="1014556" cy="253916"/>
              </a:xfrm>
              <a:prstGeom prst="rect">
                <a:avLst/>
              </a:prstGeom>
              <a:noFill/>
            </p:spPr>
            <p:txBody>
              <a:bodyPr wrap="square" rtlCol="0">
                <a:spAutoFit/>
              </a:bodyPr>
              <a:lstStyle/>
              <a:p>
                <a:pPr algn="ctr"/>
                <a:r>
                  <a:rPr lang="fr-FR" sz="1050" b="1" dirty="0">
                    <a:solidFill>
                      <a:schemeClr val="tx1">
                        <a:lumMod val="75000"/>
                        <a:lumOff val="25000"/>
                      </a:schemeClr>
                    </a:solidFill>
                  </a:rPr>
                  <a:t>Sur 5 ans</a:t>
                </a:r>
              </a:p>
            </p:txBody>
          </p:sp>
          <p:pic>
            <p:nvPicPr>
              <p:cNvPr id="123" name="Image 122"/>
              <p:cNvPicPr>
                <a:picLocks noChangeAspect="1"/>
              </p:cNvPicPr>
              <p:nvPr/>
            </p:nvPicPr>
            <p:blipFill rotWithShape="1">
              <a:blip r:embed="rId5">
                <a:duotone>
                  <a:schemeClr val="accent1">
                    <a:shade val="45000"/>
                    <a:satMod val="135000"/>
                  </a:schemeClr>
                  <a:prstClr val="white"/>
                </a:duotone>
              </a:blip>
              <a:srcRect l="28565" t="-4420" r="24047" b="1564"/>
              <a:stretch/>
            </p:blipFill>
            <p:spPr>
              <a:xfrm>
                <a:off x="6720931" y="1864884"/>
                <a:ext cx="1616820" cy="294233"/>
              </a:xfrm>
              <a:prstGeom prst="rect">
                <a:avLst/>
              </a:prstGeom>
            </p:spPr>
          </p:pic>
          <p:pic>
            <p:nvPicPr>
              <p:cNvPr id="6158" name="Picture 6" descr="Cinq étoiles et pouce levé Vecteur Premium"/>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59425" b="100000" l="0" r="21885">
                            <a14:foregroundMark x1="9105" y1="91374" x2="3994" y2="94249"/>
                            <a14:foregroundMark x1="6869" y1="81470" x2="1757" y2="87540"/>
                            <a14:foregroundMark x1="6550" y1="81470" x2="2236" y2="84026"/>
                            <a14:foregroundMark x1="5112" y1="87220" x2="0" y2="93291"/>
                          </a14:backgroundRemoval>
                        </a14:imgEffect>
                      </a14:imgLayer>
                    </a14:imgProps>
                  </a:ext>
                  <a:ext uri="{28A0092B-C50C-407E-A947-70E740481C1C}">
                    <a14:useLocalDpi xmlns:a14="http://schemas.microsoft.com/office/drawing/2010/main" val="0"/>
                  </a:ext>
                </a:extLst>
              </a:blip>
              <a:srcRect t="59027" r="77537"/>
              <a:stretch/>
            </p:blipFill>
            <p:spPr bwMode="auto">
              <a:xfrm>
                <a:off x="9814270" y="1922843"/>
                <a:ext cx="482015" cy="439608"/>
              </a:xfrm>
              <a:prstGeom prst="rect">
                <a:avLst/>
              </a:prstGeom>
              <a:noFill/>
              <a:extLst>
                <a:ext uri="{909E8E84-426E-40DD-AFC4-6F175D3DCCD1}">
                  <a14:hiddenFill xmlns:a14="http://schemas.microsoft.com/office/drawing/2010/main">
                    <a:solidFill>
                      <a:srgbClr val="FFFFFF"/>
                    </a:solidFill>
                  </a14:hiddenFill>
                </a:ext>
              </a:extLst>
            </p:spPr>
          </p:pic>
          <p:pic>
            <p:nvPicPr>
              <p:cNvPr id="126" name="Picture 6" descr="Cinq étoiles et pouce levé Vecteur Premium"/>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59425" b="100000" l="0" r="21885">
                            <a14:foregroundMark x1="9105" y1="91374" x2="3994" y2="94249"/>
                            <a14:foregroundMark x1="6869" y1="81470" x2="1757" y2="87540"/>
                            <a14:foregroundMark x1="6550" y1="81470" x2="2236" y2="84026"/>
                            <a14:foregroundMark x1="5112" y1="87220" x2="0" y2="93291"/>
                          </a14:backgroundRemoval>
                        </a14:imgEffect>
                      </a14:imgLayer>
                    </a14:imgProps>
                  </a:ext>
                  <a:ext uri="{28A0092B-C50C-407E-A947-70E740481C1C}">
                    <a14:useLocalDpi xmlns:a14="http://schemas.microsoft.com/office/drawing/2010/main" val="0"/>
                  </a:ext>
                </a:extLst>
              </a:blip>
              <a:srcRect t="59027" r="77537"/>
              <a:stretch/>
            </p:blipFill>
            <p:spPr bwMode="auto">
              <a:xfrm>
                <a:off x="11022917" y="1908157"/>
                <a:ext cx="482015" cy="439608"/>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6" name="Groupe 5"/>
          <p:cNvGrpSpPr/>
          <p:nvPr/>
        </p:nvGrpSpPr>
        <p:grpSpPr>
          <a:xfrm>
            <a:off x="8592953" y="4544666"/>
            <a:ext cx="3131527" cy="1635805"/>
            <a:chOff x="8592953" y="4544666"/>
            <a:chExt cx="3131527" cy="1635805"/>
          </a:xfrm>
        </p:grpSpPr>
        <p:sp>
          <p:nvSpPr>
            <p:cNvPr id="54" name="ZoneTexte 53"/>
            <p:cNvSpPr txBox="1"/>
            <p:nvPr/>
          </p:nvSpPr>
          <p:spPr>
            <a:xfrm>
              <a:off x="8753001" y="4599333"/>
              <a:ext cx="2923061" cy="1200329"/>
            </a:xfrm>
            <a:prstGeom prst="rect">
              <a:avLst/>
            </a:prstGeom>
            <a:noFill/>
          </p:spPr>
          <p:txBody>
            <a:bodyPr wrap="square" rtlCol="0">
              <a:spAutoFit/>
            </a:bodyPr>
            <a:lstStyle/>
            <a:p>
              <a:pPr algn="ctr"/>
              <a:r>
                <a:rPr lang="fr-FR" dirty="0" smtClean="0"/>
                <a:t>            des Français estiment manquer de connaissance sur les questions financières.</a:t>
              </a:r>
              <a:endParaRPr lang="fr-FR" dirty="0"/>
            </a:p>
          </p:txBody>
        </p:sp>
        <p:grpSp>
          <p:nvGrpSpPr>
            <p:cNvPr id="6162" name="Groupe 6161"/>
            <p:cNvGrpSpPr/>
            <p:nvPr/>
          </p:nvGrpSpPr>
          <p:grpSpPr>
            <a:xfrm>
              <a:off x="8592953" y="4544666"/>
              <a:ext cx="3131527" cy="1635805"/>
              <a:chOff x="8849043" y="4637678"/>
              <a:chExt cx="2853435" cy="1595355"/>
            </a:xfrm>
          </p:grpSpPr>
          <p:grpSp>
            <p:nvGrpSpPr>
              <p:cNvPr id="6152" name="Groupe 6151"/>
              <p:cNvGrpSpPr/>
              <p:nvPr/>
            </p:nvGrpSpPr>
            <p:grpSpPr>
              <a:xfrm>
                <a:off x="8864562" y="4751049"/>
                <a:ext cx="2822396" cy="1429887"/>
                <a:chOff x="-4653287" y="649044"/>
                <a:chExt cx="3294523" cy="1818767"/>
              </a:xfrm>
              <a:solidFill>
                <a:schemeClr val="bg1"/>
              </a:solidFill>
            </p:grpSpPr>
            <p:pic>
              <p:nvPicPr>
                <p:cNvPr id="6144" name="Image 6143"/>
                <p:cNvPicPr>
                  <a:picLocks noChangeAspect="1"/>
                </p:cNvPicPr>
                <p:nvPr/>
              </p:nvPicPr>
              <p:blipFill>
                <a:blip r:embed="rId8">
                  <a:duotone>
                    <a:schemeClr val="accent1">
                      <a:shade val="45000"/>
                      <a:satMod val="135000"/>
                    </a:schemeClr>
                    <a:prstClr val="white"/>
                  </a:duotone>
                </a:blip>
                <a:stretch>
                  <a:fillRect/>
                </a:stretch>
              </p:blipFill>
              <p:spPr>
                <a:xfrm>
                  <a:off x="-4112075" y="649044"/>
                  <a:ext cx="802402" cy="373033"/>
                </a:xfrm>
                <a:prstGeom prst="rect">
                  <a:avLst/>
                </a:prstGeom>
                <a:grpFill/>
              </p:spPr>
            </p:pic>
            <p:sp>
              <p:nvSpPr>
                <p:cNvPr id="111" name="Espace réservé du contenu 1"/>
                <p:cNvSpPr txBox="1">
                  <a:spLocks/>
                </p:cNvSpPr>
                <p:nvPr/>
              </p:nvSpPr>
              <p:spPr>
                <a:xfrm>
                  <a:off x="-4653287" y="2024304"/>
                  <a:ext cx="3294523" cy="443507"/>
                </a:xfrm>
                <a:prstGeom prst="rect">
                  <a:avLst/>
                </a:prstGeom>
                <a:grpFill/>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ctr">
                    <a:buNone/>
                  </a:pPr>
                  <a:r>
                    <a:rPr lang="fr-FR" sz="1400" dirty="0" smtClean="0">
                      <a:solidFill>
                        <a:schemeClr val="tx1"/>
                      </a:solidFill>
                    </a:rPr>
                    <a:t>- Ils étaient 77 % en 2019 -</a:t>
                  </a:r>
                </a:p>
              </p:txBody>
            </p:sp>
          </p:grpSp>
          <p:sp>
            <p:nvSpPr>
              <p:cNvPr id="129" name="Rectangle à coins arrondis 128"/>
              <p:cNvSpPr/>
              <p:nvPr/>
            </p:nvSpPr>
            <p:spPr>
              <a:xfrm>
                <a:off x="8849043" y="4637678"/>
                <a:ext cx="2853435" cy="1595355"/>
              </a:xfrm>
              <a:prstGeom prst="roundRect">
                <a:avLst/>
              </a:prstGeom>
              <a:no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grpSp>
        <p:nvGrpSpPr>
          <p:cNvPr id="6159" name="Groupe 6158"/>
          <p:cNvGrpSpPr/>
          <p:nvPr/>
        </p:nvGrpSpPr>
        <p:grpSpPr>
          <a:xfrm>
            <a:off x="341963" y="1938137"/>
            <a:ext cx="4564209" cy="3952272"/>
            <a:chOff x="374199" y="2150069"/>
            <a:chExt cx="4564209" cy="3952272"/>
          </a:xfrm>
        </p:grpSpPr>
        <p:grpSp>
          <p:nvGrpSpPr>
            <p:cNvPr id="88" name="Groupe 87"/>
            <p:cNvGrpSpPr/>
            <p:nvPr/>
          </p:nvGrpSpPr>
          <p:grpSpPr>
            <a:xfrm>
              <a:off x="374199" y="2905216"/>
              <a:ext cx="4564209" cy="3197125"/>
              <a:chOff x="4714566" y="1969866"/>
              <a:chExt cx="7207827" cy="4256097"/>
            </a:xfrm>
          </p:grpSpPr>
          <p:graphicFrame>
            <p:nvGraphicFramePr>
              <p:cNvPr id="86" name="Graphique 85"/>
              <p:cNvGraphicFramePr/>
              <p:nvPr>
                <p:extLst/>
              </p:nvPr>
            </p:nvGraphicFramePr>
            <p:xfrm>
              <a:off x="4714566" y="1969866"/>
              <a:ext cx="7207827" cy="4256097"/>
            </p:xfrm>
            <a:graphic>
              <a:graphicData uri="http://schemas.openxmlformats.org/drawingml/2006/chart">
                <c:chart xmlns:c="http://schemas.openxmlformats.org/drawingml/2006/chart" xmlns:r="http://schemas.openxmlformats.org/officeDocument/2006/relationships" r:id="rId9"/>
              </a:graphicData>
            </a:graphic>
          </p:graphicFrame>
          <p:sp>
            <p:nvSpPr>
              <p:cNvPr id="93" name="ZoneTexte 92"/>
              <p:cNvSpPr txBox="1"/>
              <p:nvPr/>
            </p:nvSpPr>
            <p:spPr>
              <a:xfrm flipH="1">
                <a:off x="5219122" y="2631978"/>
                <a:ext cx="1033686" cy="614581"/>
              </a:xfrm>
              <a:prstGeom prst="rect">
                <a:avLst/>
              </a:prstGeom>
              <a:noFill/>
            </p:spPr>
            <p:txBody>
              <a:bodyPr wrap="square" rtlCol="0">
                <a:spAutoFit/>
              </a:bodyPr>
              <a:lstStyle/>
              <a:p>
                <a:pPr algn="ctr"/>
                <a:r>
                  <a:rPr lang="fr-FR" sz="2400" b="1" dirty="0" smtClean="0">
                    <a:solidFill>
                      <a:schemeClr val="bg1"/>
                    </a:solidFill>
                    <a:effectLst>
                      <a:outerShdw blurRad="38100" dist="38100" dir="2700000" algn="tl">
                        <a:srgbClr val="000000">
                          <a:alpha val="43137"/>
                        </a:srgbClr>
                      </a:outerShdw>
                    </a:effectLst>
                  </a:rPr>
                  <a:t>62</a:t>
                </a:r>
                <a:endParaRPr lang="fr-FR" sz="2400" b="1" dirty="0">
                  <a:solidFill>
                    <a:schemeClr val="bg1"/>
                  </a:solidFill>
                  <a:effectLst>
                    <a:outerShdw blurRad="38100" dist="38100" dir="2700000" algn="tl">
                      <a:srgbClr val="000000">
                        <a:alpha val="43137"/>
                      </a:srgbClr>
                    </a:outerShdw>
                  </a:effectLst>
                </a:endParaRPr>
              </a:p>
            </p:txBody>
          </p:sp>
          <p:sp>
            <p:nvSpPr>
              <p:cNvPr id="94" name="ZoneTexte 93"/>
              <p:cNvSpPr txBox="1"/>
              <p:nvPr/>
            </p:nvSpPr>
            <p:spPr>
              <a:xfrm flipH="1">
                <a:off x="6525090" y="2992445"/>
                <a:ext cx="1076148" cy="614581"/>
              </a:xfrm>
              <a:prstGeom prst="rect">
                <a:avLst/>
              </a:prstGeom>
              <a:noFill/>
            </p:spPr>
            <p:txBody>
              <a:bodyPr wrap="square" rtlCol="0">
                <a:spAutoFit/>
              </a:bodyPr>
              <a:lstStyle/>
              <a:p>
                <a:pPr algn="ctr"/>
                <a:r>
                  <a:rPr lang="fr-FR" sz="2400" b="1" dirty="0" smtClean="0">
                    <a:solidFill>
                      <a:schemeClr val="bg1"/>
                    </a:solidFill>
                    <a:effectLst>
                      <a:outerShdw blurRad="38100" dist="38100" dir="2700000" algn="tl">
                        <a:srgbClr val="000000">
                          <a:alpha val="43137"/>
                        </a:srgbClr>
                      </a:outerShdw>
                    </a:effectLst>
                  </a:rPr>
                  <a:t>54</a:t>
                </a:r>
                <a:endParaRPr lang="fr-FR" sz="2400" b="1" dirty="0">
                  <a:solidFill>
                    <a:schemeClr val="bg1"/>
                  </a:solidFill>
                  <a:effectLst>
                    <a:outerShdw blurRad="38100" dist="38100" dir="2700000" algn="tl">
                      <a:srgbClr val="000000">
                        <a:alpha val="43137"/>
                      </a:srgbClr>
                    </a:outerShdw>
                  </a:effectLst>
                </a:endParaRPr>
              </a:p>
            </p:txBody>
          </p:sp>
          <p:sp>
            <p:nvSpPr>
              <p:cNvPr id="95" name="ZoneTexte 94"/>
              <p:cNvSpPr txBox="1"/>
              <p:nvPr/>
            </p:nvSpPr>
            <p:spPr>
              <a:xfrm flipH="1">
                <a:off x="7933062" y="3219362"/>
                <a:ext cx="931055" cy="614581"/>
              </a:xfrm>
              <a:prstGeom prst="rect">
                <a:avLst/>
              </a:prstGeom>
              <a:noFill/>
            </p:spPr>
            <p:txBody>
              <a:bodyPr wrap="square" rtlCol="0">
                <a:spAutoFit/>
              </a:bodyPr>
              <a:lstStyle/>
              <a:p>
                <a:pPr algn="ctr"/>
                <a:r>
                  <a:rPr lang="fr-FR" sz="2400" b="1" dirty="0" smtClean="0">
                    <a:solidFill>
                      <a:schemeClr val="bg1"/>
                    </a:solidFill>
                    <a:effectLst>
                      <a:outerShdw blurRad="38100" dist="38100" dir="2700000" algn="tl">
                        <a:srgbClr val="000000">
                          <a:alpha val="43137"/>
                        </a:srgbClr>
                      </a:outerShdw>
                    </a:effectLst>
                  </a:rPr>
                  <a:t>49</a:t>
                </a:r>
                <a:endParaRPr lang="fr-FR" sz="2400" b="1" dirty="0">
                  <a:solidFill>
                    <a:schemeClr val="bg1"/>
                  </a:solidFill>
                  <a:effectLst>
                    <a:outerShdw blurRad="38100" dist="38100" dir="2700000" algn="tl">
                      <a:srgbClr val="000000">
                        <a:alpha val="43137"/>
                      </a:srgbClr>
                    </a:outerShdw>
                  </a:effectLst>
                </a:endParaRPr>
              </a:p>
            </p:txBody>
          </p:sp>
          <p:sp>
            <p:nvSpPr>
              <p:cNvPr id="96" name="ZoneTexte 95"/>
              <p:cNvSpPr txBox="1"/>
              <p:nvPr/>
            </p:nvSpPr>
            <p:spPr>
              <a:xfrm flipH="1">
                <a:off x="9276711" y="3234254"/>
                <a:ext cx="950791" cy="614581"/>
              </a:xfrm>
              <a:prstGeom prst="rect">
                <a:avLst/>
              </a:prstGeom>
              <a:noFill/>
            </p:spPr>
            <p:txBody>
              <a:bodyPr wrap="square" rtlCol="0">
                <a:spAutoFit/>
              </a:bodyPr>
              <a:lstStyle/>
              <a:p>
                <a:pPr algn="ctr"/>
                <a:r>
                  <a:rPr lang="fr-FR" sz="2400" b="1" dirty="0" smtClean="0">
                    <a:solidFill>
                      <a:schemeClr val="bg1"/>
                    </a:solidFill>
                    <a:effectLst>
                      <a:outerShdw blurRad="38100" dist="38100" dir="2700000" algn="tl">
                        <a:srgbClr val="000000">
                          <a:alpha val="43137"/>
                        </a:srgbClr>
                      </a:outerShdw>
                    </a:effectLst>
                  </a:rPr>
                  <a:t>49</a:t>
                </a:r>
                <a:endParaRPr lang="fr-FR" sz="2400" b="1" dirty="0">
                  <a:solidFill>
                    <a:schemeClr val="bg1"/>
                  </a:solidFill>
                  <a:effectLst>
                    <a:outerShdw blurRad="38100" dist="38100" dir="2700000" algn="tl">
                      <a:srgbClr val="000000">
                        <a:alpha val="43137"/>
                      </a:srgbClr>
                    </a:outerShdw>
                  </a:effectLst>
                </a:endParaRPr>
              </a:p>
            </p:txBody>
          </p:sp>
          <p:sp>
            <p:nvSpPr>
              <p:cNvPr id="97" name="ZoneTexte 96"/>
              <p:cNvSpPr txBox="1"/>
              <p:nvPr/>
            </p:nvSpPr>
            <p:spPr>
              <a:xfrm flipH="1">
                <a:off x="10604861" y="4175375"/>
                <a:ext cx="963607" cy="614581"/>
              </a:xfrm>
              <a:prstGeom prst="rect">
                <a:avLst/>
              </a:prstGeom>
              <a:noFill/>
            </p:spPr>
            <p:txBody>
              <a:bodyPr wrap="square" rtlCol="0">
                <a:spAutoFit/>
              </a:bodyPr>
              <a:lstStyle/>
              <a:p>
                <a:pPr algn="ctr"/>
                <a:r>
                  <a:rPr lang="fr-FR" sz="2400" b="1" dirty="0" smtClean="0">
                    <a:solidFill>
                      <a:schemeClr val="bg1"/>
                    </a:solidFill>
                    <a:effectLst>
                      <a:outerShdw blurRad="38100" dist="38100" dir="2700000" algn="tl">
                        <a:srgbClr val="000000">
                          <a:alpha val="43137"/>
                        </a:srgbClr>
                      </a:outerShdw>
                    </a:effectLst>
                  </a:rPr>
                  <a:t>28</a:t>
                </a:r>
                <a:endParaRPr lang="fr-FR" sz="2400" b="1" dirty="0">
                  <a:solidFill>
                    <a:schemeClr val="bg1"/>
                  </a:solidFill>
                  <a:effectLst>
                    <a:outerShdw blurRad="38100" dist="38100" dir="2700000" algn="tl">
                      <a:srgbClr val="000000">
                        <a:alpha val="43137"/>
                      </a:srgbClr>
                    </a:outerShdw>
                  </a:effectLst>
                </a:endParaRPr>
              </a:p>
            </p:txBody>
          </p:sp>
        </p:grpSp>
        <p:sp>
          <p:nvSpPr>
            <p:cNvPr id="89" name="Espace réservé du contenu 1"/>
            <p:cNvSpPr txBox="1">
              <a:spLocks/>
            </p:cNvSpPr>
            <p:nvPr/>
          </p:nvSpPr>
          <p:spPr>
            <a:xfrm>
              <a:off x="374199" y="2150069"/>
              <a:ext cx="4403189" cy="704656"/>
            </a:xfrm>
            <a:prstGeom prst="rect">
              <a:avLst/>
            </a:prstGeom>
          </p:spPr>
          <p:txBody>
            <a:bodyPr vert="horz" lIns="91440" tIns="45720" rIns="91440" bIns="45720" rtlCol="0">
              <a:normAutofit lnSpcReduction="10000"/>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ctr">
                <a:buNone/>
              </a:pPr>
              <a:r>
                <a:rPr lang="fr-FR" sz="1400" dirty="0" smtClean="0"/>
                <a:t>Avez-vous l’impression que vos connaissances financières sont suffisantes pour chacune des situations suivantes ? (en %) </a:t>
              </a:r>
            </a:p>
          </p:txBody>
        </p:sp>
        <p:sp>
          <p:nvSpPr>
            <p:cNvPr id="130" name="Espace réservé du contenu 1"/>
            <p:cNvSpPr txBox="1">
              <a:spLocks/>
            </p:cNvSpPr>
            <p:nvPr/>
          </p:nvSpPr>
          <p:spPr>
            <a:xfrm>
              <a:off x="577240" y="5383012"/>
              <a:ext cx="916054" cy="704656"/>
            </a:xfrm>
            <a:prstGeom prst="rect">
              <a:avLst/>
            </a:prstGeom>
            <a:solidFill>
              <a:schemeClr val="bg1"/>
            </a:solidFill>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ctr">
                <a:buNone/>
              </a:pPr>
              <a:r>
                <a:rPr lang="fr-FR" sz="900" dirty="0" smtClean="0">
                  <a:solidFill>
                    <a:schemeClr val="tx1">
                      <a:lumMod val="65000"/>
                      <a:lumOff val="35000"/>
                    </a:schemeClr>
                  </a:solidFill>
                </a:rPr>
                <a:t>Acheter      un bien immobilier</a:t>
              </a:r>
            </a:p>
          </p:txBody>
        </p:sp>
        <p:sp>
          <p:nvSpPr>
            <p:cNvPr id="131" name="Espace réservé du contenu 1"/>
            <p:cNvSpPr txBox="1">
              <a:spLocks/>
            </p:cNvSpPr>
            <p:nvPr/>
          </p:nvSpPr>
          <p:spPr>
            <a:xfrm>
              <a:off x="1425205" y="5383397"/>
              <a:ext cx="916054" cy="704656"/>
            </a:xfrm>
            <a:prstGeom prst="rect">
              <a:avLst/>
            </a:prstGeom>
            <a:solidFill>
              <a:schemeClr val="bg1"/>
            </a:solidFill>
          </p:spPr>
          <p:txBody>
            <a:bodyPr vert="horz" lIns="91440" tIns="45720" rIns="91440" bIns="45720" rtlCol="0">
              <a:normAutofit fontScale="92500" lnSpcReduction="20000"/>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ctr">
                <a:buNone/>
              </a:pPr>
              <a:r>
                <a:rPr lang="fr-FR" sz="900" dirty="0" smtClean="0">
                  <a:solidFill>
                    <a:schemeClr val="tx1">
                      <a:lumMod val="65000"/>
                      <a:lumOff val="35000"/>
                    </a:schemeClr>
                  </a:solidFill>
                </a:rPr>
                <a:t>Lire un document d’information commercial sur un placement financier</a:t>
              </a:r>
            </a:p>
          </p:txBody>
        </p:sp>
        <p:sp>
          <p:nvSpPr>
            <p:cNvPr id="132" name="Espace réservé du contenu 1"/>
            <p:cNvSpPr txBox="1">
              <a:spLocks/>
            </p:cNvSpPr>
            <p:nvPr/>
          </p:nvSpPr>
          <p:spPr>
            <a:xfrm>
              <a:off x="2263293" y="5390541"/>
              <a:ext cx="916054" cy="704656"/>
            </a:xfrm>
            <a:prstGeom prst="rect">
              <a:avLst/>
            </a:prstGeom>
            <a:solidFill>
              <a:schemeClr val="bg1"/>
            </a:solidFill>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ctr">
                <a:buNone/>
              </a:pPr>
              <a:r>
                <a:rPr lang="fr-FR" sz="900" dirty="0" smtClean="0">
                  <a:solidFill>
                    <a:schemeClr val="tx1">
                      <a:lumMod val="65000"/>
                      <a:lumOff val="35000"/>
                    </a:schemeClr>
                  </a:solidFill>
                </a:rPr>
                <a:t>Choisir vos produits financiers</a:t>
              </a:r>
            </a:p>
          </p:txBody>
        </p:sp>
        <p:sp>
          <p:nvSpPr>
            <p:cNvPr id="133" name="Espace réservé du contenu 1"/>
            <p:cNvSpPr txBox="1">
              <a:spLocks/>
            </p:cNvSpPr>
            <p:nvPr/>
          </p:nvSpPr>
          <p:spPr>
            <a:xfrm>
              <a:off x="3101381" y="5372077"/>
              <a:ext cx="916054" cy="704656"/>
            </a:xfrm>
            <a:prstGeom prst="rect">
              <a:avLst/>
            </a:prstGeom>
            <a:solidFill>
              <a:schemeClr val="bg1"/>
            </a:solidFill>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ctr">
                <a:buNone/>
              </a:pPr>
              <a:r>
                <a:rPr lang="fr-FR" sz="900" dirty="0" smtClean="0">
                  <a:solidFill>
                    <a:schemeClr val="tx1">
                      <a:lumMod val="65000"/>
                      <a:lumOff val="35000"/>
                    </a:schemeClr>
                  </a:solidFill>
                </a:rPr>
                <a:t>Evaluer la rentabilité   de vos placements</a:t>
              </a:r>
            </a:p>
          </p:txBody>
        </p:sp>
        <p:sp>
          <p:nvSpPr>
            <p:cNvPr id="134" name="Espace réservé du contenu 1"/>
            <p:cNvSpPr txBox="1">
              <a:spLocks/>
            </p:cNvSpPr>
            <p:nvPr/>
          </p:nvSpPr>
          <p:spPr>
            <a:xfrm>
              <a:off x="3924263" y="5390541"/>
              <a:ext cx="916054" cy="704656"/>
            </a:xfrm>
            <a:prstGeom prst="rect">
              <a:avLst/>
            </a:prstGeom>
            <a:solidFill>
              <a:schemeClr val="bg1"/>
            </a:solidFill>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ctr">
                <a:buNone/>
              </a:pPr>
              <a:r>
                <a:rPr lang="fr-FR" sz="900" dirty="0" smtClean="0">
                  <a:solidFill>
                    <a:schemeClr val="tx1">
                      <a:lumMod val="65000"/>
                      <a:lumOff val="35000"/>
                    </a:schemeClr>
                  </a:solidFill>
                </a:rPr>
                <a:t>Lire la  presse financière</a:t>
              </a:r>
            </a:p>
          </p:txBody>
        </p:sp>
      </p:grpSp>
      <p:pic>
        <p:nvPicPr>
          <p:cNvPr id="51" name="Picture 2" descr="Les gens sur le quiz télévisé. l'homme avec le plus gros score Vecteur Premium"/>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4691" b="95522" l="9744" r="89776">
                        <a14:foregroundMark x1="21246" y1="24520" x2="26518" y2="87846"/>
                        <a14:foregroundMark x1="15655" y1="91684" x2="34665" y2="92964"/>
                        <a14:foregroundMark x1="14537" y1="92324" x2="28594" y2="92537"/>
                        <a14:foregroundMark x1="35623" y1="92324" x2="18371" y2="92537"/>
                        <a14:foregroundMark x1="16773" y1="53518" x2="23323" y2="75693"/>
                        <a14:foregroundMark x1="32428" y1="53092" x2="16613" y2="52665"/>
                        <a14:foregroundMark x1="32907" y1="52452" x2="29712" y2="52452"/>
                        <a14:foregroundMark x1="32907" y1="52026" x2="33387" y2="62047"/>
                        <a14:foregroundMark x1="32907" y1="63966" x2="18211" y2="61834"/>
                        <a14:foregroundMark x1="29233" y1="64179" x2="30351" y2="89979"/>
                        <a14:foregroundMark x1="21246" y1="72281" x2="20607" y2="90192"/>
                        <a14:foregroundMark x1="39936" y1="13433" x2="39936" y2="13433"/>
                        <a14:foregroundMark x1="44569" y1="9808" x2="44569" y2="9808"/>
                        <a14:foregroundMark x1="43450" y1="23454" x2="43450" y2="23454"/>
                        <a14:foregroundMark x1="40256" y1="27079" x2="40256" y2="27079"/>
                        <a14:foregroundMark x1="58307" y1="11940" x2="58307" y2="11940"/>
                        <a14:foregroundMark x1="52716" y1="18550" x2="52716" y2="18550"/>
                        <a14:foregroundMark x1="46006" y1="45842" x2="50000" y2="38166"/>
                        <a14:foregroundMark x1="46006" y1="36887" x2="51917" y2="43710"/>
                        <a14:foregroundMark x1="62460" y1="30917" x2="49840" y2="41151"/>
                        <a14:foregroundMark x1="49840" y1="34328" x2="44409" y2="36034"/>
                        <a14:foregroundMark x1="44409" y1="36034" x2="41534" y2="44136"/>
                        <a14:foregroundMark x1="47125" y1="46055" x2="50479" y2="56930"/>
                        <a14:foregroundMark x1="60703" y1="52026" x2="44569" y2="53945"/>
                        <a14:foregroundMark x1="44569" y1="54584" x2="45527" y2="62900"/>
                        <a14:foregroundMark x1="46166" y1="64179" x2="60543" y2="63966"/>
                        <a14:foregroundMark x1="60703" y1="63966" x2="61661" y2="52452"/>
                        <a14:foregroundMark x1="57348" y1="62260" x2="57987" y2="89979"/>
                        <a14:foregroundMark x1="47764" y1="62900" x2="48882" y2="88699"/>
                        <a14:foregroundMark x1="42173" y1="91898" x2="62300" y2="91471"/>
                        <a14:foregroundMark x1="44249" y1="92537" x2="53674" y2="94030"/>
                        <a14:foregroundMark x1="53674" y1="94030" x2="61661" y2="91471"/>
                        <a14:foregroundMark x1="61342" y1="91471" x2="55431" y2="94030"/>
                        <a14:foregroundMark x1="62460" y1="91684" x2="58307" y2="93177"/>
                        <a14:foregroundMark x1="53195" y1="73774" x2="55272" y2="88913"/>
                        <a14:foregroundMark x1="74760" y1="20043" x2="74281" y2="31770"/>
                        <a14:foregroundMark x1="76837" y1="34755" x2="73003" y2="61407"/>
                        <a14:foregroundMark x1="78594" y1="34542" x2="87700" y2="41578"/>
                        <a14:foregroundMark x1="85623" y1="52452" x2="74920" y2="75906"/>
                        <a14:foregroundMark x1="70447" y1="53945" x2="85783" y2="52026"/>
                        <a14:foregroundMark x1="86102" y1="51812" x2="86262" y2="62687"/>
                        <a14:foregroundMark x1="86741" y1="53092" x2="86581" y2="59915"/>
                        <a14:foregroundMark x1="75879" y1="64179" x2="72045" y2="63966"/>
                        <a14:foregroundMark x1="69968" y1="54158" x2="71086" y2="64819"/>
                        <a14:foregroundMark x1="82428" y1="63966" x2="83866" y2="90405"/>
                        <a14:foregroundMark x1="73802" y1="74414" x2="74281" y2="88699"/>
                        <a14:foregroundMark x1="67252" y1="92324" x2="87700" y2="92537"/>
                        <a14:foregroundMark x1="70288" y1="92964" x2="82907" y2="93177"/>
                        <a14:foregroundMark x1="81310" y1="93177" x2="87061" y2="91898"/>
                      </a14:backgroundRemoval>
                    </a14:imgEffect>
                  </a14:imgLayer>
                </a14:imgProps>
              </a:ext>
              <a:ext uri="{28A0092B-C50C-407E-A947-70E740481C1C}">
                <a14:useLocalDpi xmlns:a14="http://schemas.microsoft.com/office/drawing/2010/main" val="0"/>
              </a:ext>
            </a:extLst>
          </a:blip>
          <a:srcRect/>
          <a:stretch>
            <a:fillRect/>
          </a:stretch>
        </p:blipFill>
        <p:spPr bwMode="auto">
          <a:xfrm>
            <a:off x="4223257" y="3387982"/>
            <a:ext cx="4386726" cy="3286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3967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59"/>
                                        </p:tgtEl>
                                        <p:attrNameLst>
                                          <p:attrName>style.visibility</p:attrName>
                                        </p:attrNameLst>
                                      </p:cBhvr>
                                      <p:to>
                                        <p:strVal val="visible"/>
                                      </p:to>
                                    </p:set>
                                    <p:animEffect transition="in" filter="fade">
                                      <p:cBhvr>
                                        <p:cTn id="7" dur="500"/>
                                        <p:tgtEl>
                                          <p:spTgt spid="615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9"/>
                                        </p:tgtEl>
                                        <p:attrNameLst>
                                          <p:attrName>style.visibility</p:attrName>
                                        </p:attrNameLst>
                                      </p:cBhvr>
                                      <p:to>
                                        <p:strVal val="visible"/>
                                      </p:to>
                                    </p:set>
                                    <p:animEffect transition="in" filter="fade">
                                      <p:cBhvr>
                                        <p:cTn id="10" dur="500"/>
                                        <p:tgtEl>
                                          <p:spTgt spid="7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lstStyle/>
          <a:p>
            <a:r>
              <a:rPr lang="fr-FR" dirty="0" smtClean="0"/>
              <a:t>Les Français ont une forte appétence à « mieux comprendre » et sont en attente de pédagogie financière, notamment de la part de leur Banque.</a:t>
            </a:r>
            <a:endParaRPr lang="fr-FR" dirty="0"/>
          </a:p>
        </p:txBody>
      </p:sp>
      <p:sp>
        <p:nvSpPr>
          <p:cNvPr id="88" name="Espace réservé du contenu 1"/>
          <p:cNvSpPr txBox="1">
            <a:spLocks/>
          </p:cNvSpPr>
          <p:nvPr/>
        </p:nvSpPr>
        <p:spPr>
          <a:xfrm>
            <a:off x="263317" y="2087873"/>
            <a:ext cx="4989022" cy="704656"/>
          </a:xfrm>
          <a:prstGeom prst="rect">
            <a:avLst/>
          </a:prstGeom>
        </p:spPr>
        <p:txBody>
          <a:bodyPr vert="horz" lIns="91440" tIns="45720" rIns="91440" bIns="45720" rtlCol="0">
            <a:no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ctr">
              <a:buNone/>
            </a:pPr>
            <a:r>
              <a:rPr lang="fr-FR" sz="1200" dirty="0" smtClean="0"/>
              <a:t>Dans la liste suivante, dites-moi ce qui vous semble utile pour acquérir ou améliorer ses compétences en matière de finance ? (en %)</a:t>
            </a:r>
          </a:p>
        </p:txBody>
      </p:sp>
      <p:sp>
        <p:nvSpPr>
          <p:cNvPr id="89" name="Rectangle 88"/>
          <p:cNvSpPr/>
          <p:nvPr/>
        </p:nvSpPr>
        <p:spPr>
          <a:xfrm>
            <a:off x="592814" y="5942472"/>
            <a:ext cx="4792131" cy="230832"/>
          </a:xfrm>
          <a:prstGeom prst="rect">
            <a:avLst/>
          </a:prstGeom>
        </p:spPr>
        <p:txBody>
          <a:bodyPr wrap="square">
            <a:spAutoFit/>
          </a:bodyPr>
          <a:lstStyle/>
          <a:p>
            <a:pPr lvl="0"/>
            <a:r>
              <a:rPr lang="fr-FR" sz="900" dirty="0" smtClean="0">
                <a:solidFill>
                  <a:schemeClr val="bg1">
                    <a:lumMod val="50000"/>
                  </a:schemeClr>
                </a:solidFill>
              </a:rPr>
              <a:t>sources : CREDOC, Enquête sur « La culture financière des Français » 2011</a:t>
            </a:r>
            <a:endParaRPr lang="fr-FR" sz="900" dirty="0">
              <a:solidFill>
                <a:schemeClr val="bg1">
                  <a:lumMod val="50000"/>
                </a:schemeClr>
              </a:solidFill>
            </a:endParaRPr>
          </a:p>
        </p:txBody>
      </p:sp>
      <p:grpSp>
        <p:nvGrpSpPr>
          <p:cNvPr id="12" name="Groupe 11"/>
          <p:cNvGrpSpPr/>
          <p:nvPr/>
        </p:nvGrpSpPr>
        <p:grpSpPr>
          <a:xfrm>
            <a:off x="0" y="2718189"/>
            <a:ext cx="7031772" cy="3146729"/>
            <a:chOff x="31812" y="2771774"/>
            <a:chExt cx="7031772" cy="3146729"/>
          </a:xfrm>
        </p:grpSpPr>
        <p:graphicFrame>
          <p:nvGraphicFramePr>
            <p:cNvPr id="8" name="Graphique 7"/>
            <p:cNvGraphicFramePr/>
            <p:nvPr>
              <p:extLst/>
            </p:nvPr>
          </p:nvGraphicFramePr>
          <p:xfrm>
            <a:off x="1752600" y="2771774"/>
            <a:ext cx="4895850" cy="3106153"/>
          </p:xfrm>
          <a:graphic>
            <a:graphicData uri="http://schemas.openxmlformats.org/drawingml/2006/chart">
              <c:chart xmlns:c="http://schemas.openxmlformats.org/drawingml/2006/chart" xmlns:r="http://schemas.openxmlformats.org/officeDocument/2006/relationships" r:id="rId2"/>
            </a:graphicData>
          </a:graphic>
        </p:graphicFrame>
        <p:sp>
          <p:nvSpPr>
            <p:cNvPr id="90" name="Espace réservé du contenu 1"/>
            <p:cNvSpPr txBox="1">
              <a:spLocks/>
            </p:cNvSpPr>
            <p:nvPr/>
          </p:nvSpPr>
          <p:spPr>
            <a:xfrm>
              <a:off x="62293" y="2989904"/>
              <a:ext cx="1856508" cy="704656"/>
            </a:xfrm>
            <a:prstGeom prst="rect">
              <a:avLst/>
            </a:prstGeom>
            <a:solidFill>
              <a:schemeClr val="bg1"/>
            </a:solidFill>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r">
                <a:buNone/>
              </a:pPr>
              <a:r>
                <a:rPr lang="fr-FR" sz="900" dirty="0" smtClean="0">
                  <a:solidFill>
                    <a:schemeClr val="tx1">
                      <a:lumMod val="65000"/>
                      <a:lumOff val="35000"/>
                    </a:schemeClr>
                  </a:solidFill>
                </a:rPr>
                <a:t>En apprendre davantage sur la finance au cours de la scolarité</a:t>
              </a:r>
            </a:p>
          </p:txBody>
        </p:sp>
        <p:sp>
          <p:nvSpPr>
            <p:cNvPr id="91" name="Espace réservé du contenu 1"/>
            <p:cNvSpPr txBox="1">
              <a:spLocks/>
            </p:cNvSpPr>
            <p:nvPr/>
          </p:nvSpPr>
          <p:spPr>
            <a:xfrm>
              <a:off x="31812" y="3524495"/>
              <a:ext cx="1866172" cy="704656"/>
            </a:xfrm>
            <a:prstGeom prst="rect">
              <a:avLst/>
            </a:prstGeom>
            <a:solidFill>
              <a:schemeClr val="bg1"/>
            </a:solidFill>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r">
                <a:buNone/>
              </a:pPr>
              <a:r>
                <a:rPr lang="fr-FR" sz="900" dirty="0" smtClean="0">
                  <a:solidFill>
                    <a:schemeClr val="tx1">
                      <a:lumMod val="65000"/>
                      <a:lumOff val="35000"/>
                    </a:schemeClr>
                  </a:solidFill>
                </a:rPr>
                <a:t>Suivre une formation dans l’entreprise où l’on travaille</a:t>
              </a:r>
            </a:p>
          </p:txBody>
        </p:sp>
        <p:sp>
          <p:nvSpPr>
            <p:cNvPr id="92" name="Espace réservé du contenu 1"/>
            <p:cNvSpPr txBox="1">
              <a:spLocks/>
            </p:cNvSpPr>
            <p:nvPr/>
          </p:nvSpPr>
          <p:spPr>
            <a:xfrm>
              <a:off x="126835" y="4058294"/>
              <a:ext cx="1782101" cy="704656"/>
            </a:xfrm>
            <a:prstGeom prst="rect">
              <a:avLst/>
            </a:prstGeom>
            <a:solidFill>
              <a:schemeClr val="bg1"/>
            </a:solidFill>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r">
                <a:buNone/>
              </a:pPr>
              <a:r>
                <a:rPr lang="fr-FR" sz="900" dirty="0" smtClean="0">
                  <a:solidFill>
                    <a:schemeClr val="tx1">
                      <a:lumMod val="50000"/>
                      <a:lumOff val="50000"/>
                    </a:schemeClr>
                  </a:solidFill>
                </a:rPr>
                <a:t>Etre directement formé par les établissements financiers</a:t>
              </a:r>
            </a:p>
          </p:txBody>
        </p:sp>
        <p:sp>
          <p:nvSpPr>
            <p:cNvPr id="93" name="Espace réservé du contenu 1"/>
            <p:cNvSpPr txBox="1">
              <a:spLocks/>
            </p:cNvSpPr>
            <p:nvPr/>
          </p:nvSpPr>
          <p:spPr>
            <a:xfrm>
              <a:off x="157316" y="4569281"/>
              <a:ext cx="1748037" cy="704656"/>
            </a:xfrm>
            <a:prstGeom prst="rect">
              <a:avLst/>
            </a:prstGeom>
            <a:solidFill>
              <a:schemeClr val="bg1"/>
            </a:solidFill>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r">
                <a:buNone/>
              </a:pPr>
              <a:r>
                <a:rPr lang="fr-FR" sz="900" dirty="0" smtClean="0">
                  <a:solidFill>
                    <a:schemeClr val="tx1">
                      <a:lumMod val="65000"/>
                      <a:lumOff val="35000"/>
                    </a:schemeClr>
                  </a:solidFill>
                </a:rPr>
                <a:t>Consulter des sites spécialisés sur internet</a:t>
              </a:r>
            </a:p>
          </p:txBody>
        </p:sp>
        <p:sp>
          <p:nvSpPr>
            <p:cNvPr id="94" name="Espace réservé du contenu 1"/>
            <p:cNvSpPr txBox="1">
              <a:spLocks/>
            </p:cNvSpPr>
            <p:nvPr/>
          </p:nvSpPr>
          <p:spPr>
            <a:xfrm>
              <a:off x="105517" y="5111912"/>
              <a:ext cx="1798044" cy="704656"/>
            </a:xfrm>
            <a:prstGeom prst="rect">
              <a:avLst/>
            </a:prstGeom>
            <a:solidFill>
              <a:schemeClr val="bg1"/>
            </a:solidFill>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r">
                <a:buNone/>
              </a:pPr>
              <a:r>
                <a:rPr lang="fr-FR" sz="900" dirty="0" smtClean="0">
                  <a:solidFill>
                    <a:schemeClr val="tx1">
                      <a:lumMod val="65000"/>
                      <a:lumOff val="35000"/>
                    </a:schemeClr>
                  </a:solidFill>
                </a:rPr>
                <a:t>Regarder des émissions à la télévision</a:t>
              </a:r>
            </a:p>
          </p:txBody>
        </p:sp>
        <p:sp>
          <p:nvSpPr>
            <p:cNvPr id="11" name="Rectangle 10"/>
            <p:cNvSpPr/>
            <p:nvPr/>
          </p:nvSpPr>
          <p:spPr>
            <a:xfrm>
              <a:off x="5451609" y="2879888"/>
              <a:ext cx="1611975" cy="30386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95" name="ZoneTexte 94"/>
          <p:cNvSpPr txBox="1"/>
          <p:nvPr/>
        </p:nvSpPr>
        <p:spPr>
          <a:xfrm flipH="1">
            <a:off x="4801083" y="2866869"/>
            <a:ext cx="654561" cy="461665"/>
          </a:xfrm>
          <a:prstGeom prst="rect">
            <a:avLst/>
          </a:prstGeom>
          <a:noFill/>
        </p:spPr>
        <p:txBody>
          <a:bodyPr wrap="square" rtlCol="0">
            <a:spAutoFit/>
          </a:bodyPr>
          <a:lstStyle/>
          <a:p>
            <a:pPr algn="ctr"/>
            <a:r>
              <a:rPr lang="fr-FR" sz="2400" b="1" dirty="0" smtClean="0">
                <a:solidFill>
                  <a:schemeClr val="bg1"/>
                </a:solidFill>
                <a:effectLst>
                  <a:outerShdw blurRad="38100" dist="38100" dir="2700000" algn="tl">
                    <a:srgbClr val="000000">
                      <a:alpha val="43137"/>
                    </a:srgbClr>
                  </a:outerShdw>
                </a:effectLst>
              </a:rPr>
              <a:t>79</a:t>
            </a:r>
            <a:endParaRPr lang="fr-FR" sz="2400" b="1" dirty="0">
              <a:solidFill>
                <a:schemeClr val="bg1"/>
              </a:solidFill>
              <a:effectLst>
                <a:outerShdw blurRad="38100" dist="38100" dir="2700000" algn="tl">
                  <a:srgbClr val="000000">
                    <a:alpha val="43137"/>
                  </a:srgbClr>
                </a:outerShdw>
              </a:effectLst>
            </a:endParaRPr>
          </a:p>
        </p:txBody>
      </p:sp>
      <p:sp>
        <p:nvSpPr>
          <p:cNvPr id="96" name="ZoneTexte 95"/>
          <p:cNvSpPr txBox="1"/>
          <p:nvPr/>
        </p:nvSpPr>
        <p:spPr>
          <a:xfrm flipH="1">
            <a:off x="4730384" y="3410142"/>
            <a:ext cx="654561" cy="461665"/>
          </a:xfrm>
          <a:prstGeom prst="rect">
            <a:avLst/>
          </a:prstGeom>
          <a:noFill/>
        </p:spPr>
        <p:txBody>
          <a:bodyPr wrap="square" rtlCol="0">
            <a:spAutoFit/>
          </a:bodyPr>
          <a:lstStyle/>
          <a:p>
            <a:pPr algn="ctr"/>
            <a:r>
              <a:rPr lang="fr-FR" sz="2400" b="1" dirty="0" smtClean="0">
                <a:solidFill>
                  <a:schemeClr val="bg1"/>
                </a:solidFill>
                <a:effectLst>
                  <a:outerShdw blurRad="38100" dist="38100" dir="2700000" algn="tl">
                    <a:srgbClr val="000000">
                      <a:alpha val="43137"/>
                    </a:srgbClr>
                  </a:outerShdw>
                </a:effectLst>
              </a:rPr>
              <a:t>77</a:t>
            </a:r>
            <a:endParaRPr lang="fr-FR" sz="2400" b="1" dirty="0">
              <a:solidFill>
                <a:schemeClr val="bg1"/>
              </a:solidFill>
              <a:effectLst>
                <a:outerShdw blurRad="38100" dist="38100" dir="2700000" algn="tl">
                  <a:srgbClr val="000000">
                    <a:alpha val="43137"/>
                  </a:srgbClr>
                </a:outerShdw>
              </a:effectLst>
            </a:endParaRPr>
          </a:p>
        </p:txBody>
      </p:sp>
      <p:sp>
        <p:nvSpPr>
          <p:cNvPr id="97" name="ZoneTexte 96"/>
          <p:cNvSpPr txBox="1"/>
          <p:nvPr/>
        </p:nvSpPr>
        <p:spPr>
          <a:xfrm flipH="1">
            <a:off x="4418647" y="3928395"/>
            <a:ext cx="654561" cy="461665"/>
          </a:xfrm>
          <a:prstGeom prst="rect">
            <a:avLst/>
          </a:prstGeom>
          <a:noFill/>
        </p:spPr>
        <p:txBody>
          <a:bodyPr wrap="square" rtlCol="0">
            <a:spAutoFit/>
          </a:bodyPr>
          <a:lstStyle/>
          <a:p>
            <a:pPr algn="ctr"/>
            <a:r>
              <a:rPr lang="fr-FR" sz="2400" b="1" dirty="0" smtClean="0">
                <a:solidFill>
                  <a:schemeClr val="bg1"/>
                </a:solidFill>
                <a:effectLst>
                  <a:outerShdw blurRad="38100" dist="38100" dir="2700000" algn="tl">
                    <a:srgbClr val="000000">
                      <a:alpha val="43137"/>
                    </a:srgbClr>
                  </a:outerShdw>
                </a:effectLst>
              </a:rPr>
              <a:t>70</a:t>
            </a:r>
            <a:endParaRPr lang="fr-FR" sz="2400" b="1" dirty="0">
              <a:solidFill>
                <a:schemeClr val="bg1"/>
              </a:solidFill>
              <a:effectLst>
                <a:outerShdw blurRad="38100" dist="38100" dir="2700000" algn="tl">
                  <a:srgbClr val="000000">
                    <a:alpha val="43137"/>
                  </a:srgbClr>
                </a:outerShdw>
              </a:effectLst>
            </a:endParaRPr>
          </a:p>
        </p:txBody>
      </p:sp>
      <p:sp>
        <p:nvSpPr>
          <p:cNvPr id="98" name="ZoneTexte 97"/>
          <p:cNvSpPr txBox="1"/>
          <p:nvPr/>
        </p:nvSpPr>
        <p:spPr>
          <a:xfrm flipH="1">
            <a:off x="4418647" y="4459957"/>
            <a:ext cx="654561" cy="461665"/>
          </a:xfrm>
          <a:prstGeom prst="rect">
            <a:avLst/>
          </a:prstGeom>
          <a:noFill/>
        </p:spPr>
        <p:txBody>
          <a:bodyPr wrap="square" rtlCol="0">
            <a:spAutoFit/>
          </a:bodyPr>
          <a:lstStyle/>
          <a:p>
            <a:pPr algn="ctr"/>
            <a:r>
              <a:rPr lang="fr-FR" sz="2400" b="1" dirty="0" smtClean="0">
                <a:solidFill>
                  <a:schemeClr val="bg1"/>
                </a:solidFill>
                <a:effectLst>
                  <a:outerShdw blurRad="38100" dist="38100" dir="2700000" algn="tl">
                    <a:srgbClr val="000000">
                      <a:alpha val="43137"/>
                    </a:srgbClr>
                  </a:outerShdw>
                </a:effectLst>
              </a:rPr>
              <a:t>70</a:t>
            </a:r>
            <a:endParaRPr lang="fr-FR" sz="2400" b="1" dirty="0">
              <a:solidFill>
                <a:schemeClr val="bg1"/>
              </a:solidFill>
              <a:effectLst>
                <a:outerShdw blurRad="38100" dist="38100" dir="2700000" algn="tl">
                  <a:srgbClr val="000000">
                    <a:alpha val="43137"/>
                  </a:srgbClr>
                </a:outerShdw>
              </a:effectLst>
            </a:endParaRPr>
          </a:p>
        </p:txBody>
      </p:sp>
      <p:sp>
        <p:nvSpPr>
          <p:cNvPr id="99" name="ZoneTexte 98"/>
          <p:cNvSpPr txBox="1"/>
          <p:nvPr/>
        </p:nvSpPr>
        <p:spPr>
          <a:xfrm flipH="1">
            <a:off x="4196967" y="4990031"/>
            <a:ext cx="654561" cy="461665"/>
          </a:xfrm>
          <a:prstGeom prst="rect">
            <a:avLst/>
          </a:prstGeom>
          <a:noFill/>
        </p:spPr>
        <p:txBody>
          <a:bodyPr wrap="square" rtlCol="0">
            <a:spAutoFit/>
          </a:bodyPr>
          <a:lstStyle/>
          <a:p>
            <a:pPr algn="ctr"/>
            <a:r>
              <a:rPr lang="fr-FR" sz="2400" b="1" dirty="0" smtClean="0">
                <a:solidFill>
                  <a:schemeClr val="bg1"/>
                </a:solidFill>
                <a:effectLst>
                  <a:outerShdw blurRad="38100" dist="38100" dir="2700000" algn="tl">
                    <a:srgbClr val="000000">
                      <a:alpha val="43137"/>
                    </a:srgbClr>
                  </a:outerShdw>
                </a:effectLst>
              </a:rPr>
              <a:t>65</a:t>
            </a:r>
            <a:endParaRPr lang="fr-FR" sz="2400" b="1" dirty="0">
              <a:solidFill>
                <a:schemeClr val="bg1"/>
              </a:solidFill>
              <a:effectLst>
                <a:outerShdw blurRad="38100" dist="38100" dir="2700000" algn="tl">
                  <a:srgbClr val="000000">
                    <a:alpha val="43137"/>
                  </a:srgbClr>
                </a:outerShdw>
              </a:effectLst>
            </a:endParaRPr>
          </a:p>
        </p:txBody>
      </p:sp>
      <p:sp>
        <p:nvSpPr>
          <p:cNvPr id="100" name="Espace réservé du contenu 1"/>
          <p:cNvSpPr txBox="1">
            <a:spLocks/>
          </p:cNvSpPr>
          <p:nvPr/>
        </p:nvSpPr>
        <p:spPr>
          <a:xfrm>
            <a:off x="5731038" y="2271828"/>
            <a:ext cx="5937395" cy="1211433"/>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smtClean="0"/>
              <a:t>70 % des personnes sondées pensent qu’il </a:t>
            </a:r>
            <a:r>
              <a:rPr lang="fr-FR" b="1" dirty="0" smtClean="0"/>
              <a:t>serait utile que</a:t>
            </a:r>
          </a:p>
          <a:p>
            <a:pPr algn="just">
              <a:buClr>
                <a:schemeClr val="bg1"/>
              </a:buClr>
              <a:buFont typeface="Wingdings" panose="05000000000000000000" pitchFamily="2" charset="2"/>
              <a:buChar char="§"/>
            </a:pPr>
            <a:r>
              <a:rPr lang="fr-FR" b="1" dirty="0" smtClean="0"/>
              <a:t>les établissements bancaires les forment directement.</a:t>
            </a:r>
            <a:endParaRPr lang="fr-FR" sz="100" dirty="0" smtClean="0"/>
          </a:p>
        </p:txBody>
      </p:sp>
      <p:sp>
        <p:nvSpPr>
          <p:cNvPr id="102" name="Espace réservé du contenu 1"/>
          <p:cNvSpPr txBox="1">
            <a:spLocks/>
          </p:cNvSpPr>
          <p:nvPr/>
        </p:nvSpPr>
        <p:spPr>
          <a:xfrm>
            <a:off x="7791591" y="4575915"/>
            <a:ext cx="4283992" cy="1543867"/>
          </a:xfrm>
          <a:prstGeom prst="rect">
            <a:avLst/>
          </a:prstGeom>
        </p:spPr>
        <p:txBody>
          <a:bodyPr vert="horz" lIns="91440" tIns="45720" rIns="91440" bIns="45720" rtlCol="0">
            <a:no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buNone/>
            </a:pPr>
            <a:r>
              <a:rPr lang="fr-FR" dirty="0" smtClean="0"/>
              <a:t> </a:t>
            </a:r>
          </a:p>
          <a:p>
            <a:r>
              <a:rPr lang="fr-FR" dirty="0" smtClean="0"/>
              <a:t>A</a:t>
            </a:r>
            <a:r>
              <a:rPr lang="fr-FR" dirty="0"/>
              <a:t> </a:t>
            </a:r>
            <a:r>
              <a:rPr lang="fr-FR" dirty="0" smtClean="0"/>
              <a:t>travers des </a:t>
            </a:r>
            <a:r>
              <a:rPr lang="fr-FR" b="1" dirty="0" smtClean="0">
                <a:solidFill>
                  <a:schemeClr val="accent4">
                    <a:lumMod val="75000"/>
                  </a:schemeClr>
                </a:solidFill>
              </a:rPr>
              <a:t>« Ateliers des </a:t>
            </a:r>
          </a:p>
          <a:p>
            <a:pPr>
              <a:buClr>
                <a:schemeClr val="bg1"/>
              </a:buClr>
            </a:pPr>
            <a:r>
              <a:rPr lang="fr-FR" b="1" dirty="0" smtClean="0">
                <a:solidFill>
                  <a:schemeClr val="accent4">
                    <a:lumMod val="75000"/>
                  </a:schemeClr>
                </a:solidFill>
              </a:rPr>
              <a:t>décodeurs »</a:t>
            </a:r>
            <a:r>
              <a:rPr lang="fr-FR" dirty="0" smtClean="0">
                <a:solidFill>
                  <a:schemeClr val="accent4">
                    <a:lumMod val="75000"/>
                  </a:schemeClr>
                </a:solidFill>
              </a:rPr>
              <a:t>, </a:t>
            </a:r>
            <a:r>
              <a:rPr lang="fr-FR" dirty="0" smtClean="0"/>
              <a:t>nous allons pouvoir </a:t>
            </a:r>
          </a:p>
          <a:p>
            <a:pPr>
              <a:buClr>
                <a:schemeClr val="bg1"/>
              </a:buClr>
            </a:pPr>
            <a:r>
              <a:rPr lang="fr-FR" b="1" dirty="0" smtClean="0"/>
              <a:t>augmenter leur satisfaction et leur </a:t>
            </a:r>
          </a:p>
          <a:p>
            <a:pPr>
              <a:buClr>
                <a:schemeClr val="bg1"/>
              </a:buClr>
            </a:pPr>
            <a:r>
              <a:rPr lang="fr-FR" b="1" dirty="0" smtClean="0"/>
              <a:t>fidélité. </a:t>
            </a:r>
            <a:endParaRPr lang="fr-FR" b="1" dirty="0"/>
          </a:p>
        </p:txBody>
      </p:sp>
      <p:grpSp>
        <p:nvGrpSpPr>
          <p:cNvPr id="16" name="Groupe 15"/>
          <p:cNvGrpSpPr/>
          <p:nvPr/>
        </p:nvGrpSpPr>
        <p:grpSpPr>
          <a:xfrm>
            <a:off x="142329" y="3861015"/>
            <a:ext cx="4881662" cy="564936"/>
            <a:chOff x="5518825" y="1313625"/>
            <a:chExt cx="4881662" cy="564936"/>
          </a:xfrm>
        </p:grpSpPr>
        <p:sp>
          <p:nvSpPr>
            <p:cNvPr id="105" name="Espace réservé du contenu 1"/>
            <p:cNvSpPr txBox="1">
              <a:spLocks/>
            </p:cNvSpPr>
            <p:nvPr/>
          </p:nvSpPr>
          <p:spPr>
            <a:xfrm>
              <a:off x="5518825" y="1455250"/>
              <a:ext cx="1755382" cy="423311"/>
            </a:xfrm>
            <a:prstGeom prst="rect">
              <a:avLst/>
            </a:prstGeom>
            <a:solidFill>
              <a:schemeClr val="bg1"/>
            </a:solidFill>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r">
                <a:buNone/>
              </a:pPr>
              <a:r>
                <a:rPr lang="fr-FR" sz="900" dirty="0" smtClean="0">
                  <a:solidFill>
                    <a:schemeClr val="accent4">
                      <a:lumMod val="75000"/>
                    </a:schemeClr>
                  </a:solidFill>
                </a:rPr>
                <a:t>Etre directement formé par les établissements financiers</a:t>
              </a:r>
            </a:p>
          </p:txBody>
        </p:sp>
        <p:sp>
          <p:nvSpPr>
            <p:cNvPr id="15" name="Rectangle 14"/>
            <p:cNvSpPr/>
            <p:nvPr/>
          </p:nvSpPr>
          <p:spPr>
            <a:xfrm>
              <a:off x="7274207" y="1427533"/>
              <a:ext cx="3119749" cy="39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6" name="ZoneTexte 105"/>
            <p:cNvSpPr txBox="1"/>
            <p:nvPr/>
          </p:nvSpPr>
          <p:spPr>
            <a:xfrm flipH="1">
              <a:off x="9745926" y="1393083"/>
              <a:ext cx="654561" cy="461665"/>
            </a:xfrm>
            <a:prstGeom prst="rect">
              <a:avLst/>
            </a:prstGeom>
            <a:noFill/>
          </p:spPr>
          <p:txBody>
            <a:bodyPr wrap="square" rtlCol="0">
              <a:spAutoFit/>
            </a:bodyPr>
            <a:lstStyle/>
            <a:p>
              <a:pPr algn="ctr"/>
              <a:r>
                <a:rPr lang="fr-FR" sz="2400" b="1" dirty="0" smtClean="0">
                  <a:solidFill>
                    <a:schemeClr val="bg1"/>
                  </a:solidFill>
                  <a:effectLst>
                    <a:outerShdw blurRad="38100" dist="38100" dir="2700000" algn="tl">
                      <a:srgbClr val="000000">
                        <a:alpha val="43137"/>
                      </a:srgbClr>
                    </a:outerShdw>
                  </a:effectLst>
                </a:rPr>
                <a:t>70</a:t>
              </a:r>
              <a:endParaRPr lang="fr-FR" sz="2400" b="1" dirty="0">
                <a:solidFill>
                  <a:schemeClr val="bg1"/>
                </a:solidFill>
                <a:effectLst>
                  <a:outerShdw blurRad="38100" dist="38100" dir="2700000" algn="tl">
                    <a:srgbClr val="000000">
                      <a:alpha val="43137"/>
                    </a:srgbClr>
                  </a:outerShdw>
                </a:effectLst>
              </a:endParaRPr>
            </a:p>
          </p:txBody>
        </p:sp>
        <p:pic>
          <p:nvPicPr>
            <p:cNvPr id="101" name="Picture 6" descr="Cinq étoiles et pouce levé Vecteur Premium"/>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59425" b="100000" l="0" r="21885">
                          <a14:foregroundMark x1="9105" y1="91374" x2="3994" y2="94249"/>
                          <a14:foregroundMark x1="6869" y1="81470" x2="1757" y2="87540"/>
                          <a14:foregroundMark x1="6550" y1="81470" x2="2236" y2="84026"/>
                          <a14:foregroundMark x1="5112" y1="87220" x2="0" y2="93291"/>
                        </a14:backgroundRemoval>
                      </a14:imgEffect>
                    </a14:imgLayer>
                  </a14:imgProps>
                </a:ext>
                <a:ext uri="{28A0092B-C50C-407E-A947-70E740481C1C}">
                  <a14:useLocalDpi xmlns:a14="http://schemas.microsoft.com/office/drawing/2010/main" val="0"/>
                </a:ext>
              </a:extLst>
            </a:blip>
            <a:srcRect t="59027" r="77537"/>
            <a:stretch/>
          </p:blipFill>
          <p:spPr bwMode="auto">
            <a:xfrm>
              <a:off x="7298815" y="1313625"/>
              <a:ext cx="482015" cy="439608"/>
            </a:xfrm>
            <a:prstGeom prst="rect">
              <a:avLst/>
            </a:prstGeom>
            <a:noFill/>
            <a:extLst>
              <a:ext uri="{909E8E84-426E-40DD-AFC4-6F175D3DCCD1}">
                <a14:hiddenFill xmlns:a14="http://schemas.microsoft.com/office/drawing/2010/main">
                  <a:solidFill>
                    <a:srgbClr val="FFFFFF"/>
                  </a:solidFill>
                </a14:hiddenFill>
              </a:ext>
            </a:extLst>
          </p:spPr>
        </p:pic>
      </p:grpSp>
      <p:sp>
        <p:nvSpPr>
          <p:cNvPr id="17" name="Espace réservé du texte 16"/>
          <p:cNvSpPr>
            <a:spLocks noGrp="1"/>
          </p:cNvSpPr>
          <p:nvPr>
            <p:ph type="body" sz="quarter" idx="14"/>
          </p:nvPr>
        </p:nvSpPr>
        <p:spPr/>
        <p:txBody>
          <a:bodyPr/>
          <a:lstStyle/>
          <a:p>
            <a:r>
              <a:rPr lang="fr-FR" dirty="0"/>
              <a:t>2</a:t>
            </a:r>
            <a:r>
              <a:rPr lang="fr-FR" dirty="0" smtClean="0"/>
              <a:t>. </a:t>
            </a:r>
            <a:r>
              <a:rPr lang="fr-FR" dirty="0"/>
              <a:t>Les Besoins de nos clients</a:t>
            </a:r>
          </a:p>
        </p:txBody>
      </p:sp>
      <p:sp>
        <p:nvSpPr>
          <p:cNvPr id="29" name="Espace réservé du contenu 1"/>
          <p:cNvSpPr txBox="1">
            <a:spLocks/>
          </p:cNvSpPr>
          <p:nvPr/>
        </p:nvSpPr>
        <p:spPr>
          <a:xfrm>
            <a:off x="7114650" y="3169203"/>
            <a:ext cx="4823234" cy="4102298"/>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fr-FR" sz="100" dirty="0" smtClean="0"/>
          </a:p>
          <a:p>
            <a:pPr algn="just"/>
            <a:r>
              <a:rPr lang="fr-FR" dirty="0" smtClean="0"/>
              <a:t>Mettre en place des </a:t>
            </a:r>
            <a:r>
              <a:rPr lang="fr-FR" b="1" dirty="0" smtClean="0"/>
              <a:t>actions pédagogiques</a:t>
            </a:r>
          </a:p>
          <a:p>
            <a:pPr algn="just">
              <a:buClr>
                <a:schemeClr val="bg1"/>
              </a:buClr>
            </a:pPr>
            <a:r>
              <a:rPr lang="fr-FR" b="1" dirty="0" smtClean="0"/>
              <a:t> </a:t>
            </a:r>
            <a:r>
              <a:rPr lang="fr-FR" dirty="0" smtClean="0"/>
              <a:t>pour aider à démystifier les sujets bancaires   </a:t>
            </a:r>
          </a:p>
          <a:p>
            <a:pPr algn="just">
              <a:buClr>
                <a:schemeClr val="bg1"/>
              </a:buClr>
            </a:pPr>
            <a:r>
              <a:rPr lang="fr-FR" dirty="0"/>
              <a:t> </a:t>
            </a:r>
            <a:r>
              <a:rPr lang="fr-FR" dirty="0" smtClean="0"/>
              <a:t>     permettrait de </a:t>
            </a:r>
            <a:r>
              <a:rPr lang="fr-FR" b="1" dirty="0" smtClean="0"/>
              <a:t>répondre aux besoins de  </a:t>
            </a:r>
          </a:p>
          <a:p>
            <a:pPr algn="just"/>
            <a:r>
              <a:rPr lang="fr-FR" b="1" dirty="0"/>
              <a:t> </a:t>
            </a:r>
            <a:r>
              <a:rPr lang="fr-FR" b="1" dirty="0" smtClean="0"/>
              <a:t>        nos clients</a:t>
            </a:r>
            <a:r>
              <a:rPr lang="fr-FR" dirty="0" smtClean="0"/>
              <a:t>. </a:t>
            </a:r>
            <a:endParaRPr lang="fr-FR" b="1" dirty="0" smtClean="0"/>
          </a:p>
        </p:txBody>
      </p:sp>
      <p:pic>
        <p:nvPicPr>
          <p:cNvPr id="27" name="Picture 4" descr="Femme noire haussant les épaules avec une expression curieuse, un doute ou une question Vecteur Premium"/>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3514" b="100000" l="2077" r="98562">
                        <a14:foregroundMark x1="53035" y1="15176" x2="27316" y2="7668"/>
                        <a14:foregroundMark x1="51278" y1="9425" x2="20927" y2="15974"/>
                        <a14:foregroundMark x1="46326" y1="7348" x2="32748" y2="9425"/>
                        <a14:foregroundMark x1="39137" y1="5591" x2="30192" y2="8786"/>
                        <a14:foregroundMark x1="23003" y1="16613" x2="19169" y2="42332"/>
                        <a14:foregroundMark x1="21565" y1="35942" x2="3035" y2="48083"/>
                        <a14:foregroundMark x1="3674" y1="48083" x2="14856" y2="85623"/>
                        <a14:foregroundMark x1="13738" y1="85623" x2="42013" y2="99681"/>
                        <a14:foregroundMark x1="50958" y1="11981" x2="66773" y2="20927"/>
                        <a14:foregroundMark x1="58147" y1="16933" x2="80351" y2="17732"/>
                        <a14:foregroundMark x1="80351" y1="17732" x2="89936" y2="25559"/>
                        <a14:foregroundMark x1="89936" y1="25559" x2="92492" y2="35942"/>
                        <a14:foregroundMark x1="92492" y1="35942" x2="90256" y2="44569"/>
                        <a14:foregroundMark x1="70607" y1="89936" x2="69649" y2="99681"/>
                        <a14:foregroundMark x1="70607" y1="96006" x2="84185" y2="87540"/>
                        <a14:foregroundMark x1="90735" y1="42812" x2="96006" y2="52077"/>
                        <a14:foregroundMark x1="83546" y1="88498" x2="98562" y2="50958"/>
                        <a14:backgroundMark x1="52716" y1="6230" x2="92812" y2="16294"/>
                        <a14:backgroundMark x1="95687" y1="21565" x2="98882" y2="51278"/>
                        <a14:backgroundMark x1="26198" y1="5112" x2="3355" y2="19169"/>
                        <a14:backgroundMark x1="6550" y1="39617" x2="4792" y2="87859"/>
                      </a14:backgroundRemoval>
                    </a14:imgEffect>
                  </a14:imgLayer>
                </a14:imgProps>
              </a:ext>
              <a:ext uri="{28A0092B-C50C-407E-A947-70E740481C1C}">
                <a14:useLocalDpi xmlns:a14="http://schemas.microsoft.com/office/drawing/2010/main" val="0"/>
              </a:ext>
            </a:extLst>
          </a:blip>
          <a:srcRect/>
          <a:stretch>
            <a:fillRect/>
          </a:stretch>
        </p:blipFill>
        <p:spPr bwMode="auto">
          <a:xfrm>
            <a:off x="4876052" y="3543152"/>
            <a:ext cx="2916293" cy="291629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5446601" y="2826303"/>
            <a:ext cx="398020" cy="18830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173975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fade">
                                      <p:cBhvr>
                                        <p:cTn id="7" dur="500"/>
                                        <p:tgtEl>
                                          <p:spTgt spid="8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100">
                                            <p:txEl>
                                              <p:pRg st="0" end="0"/>
                                            </p:txEl>
                                          </p:spTgt>
                                        </p:tgtEl>
                                        <p:attrNameLst>
                                          <p:attrName>style.visibility</p:attrName>
                                        </p:attrNameLst>
                                      </p:cBhvr>
                                      <p:to>
                                        <p:strVal val="visible"/>
                                      </p:to>
                                    </p:set>
                                    <p:animEffect transition="in" filter="wipe(left)">
                                      <p:cBhvr>
                                        <p:cTn id="16" dur="500"/>
                                        <p:tgtEl>
                                          <p:spTgt spid="100">
                                            <p:txEl>
                                              <p:pRg st="0" end="0"/>
                                            </p:txEl>
                                          </p:spTgt>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100">
                                            <p:txEl>
                                              <p:pRg st="1" end="1"/>
                                            </p:txEl>
                                          </p:spTgt>
                                        </p:tgtEl>
                                        <p:attrNameLst>
                                          <p:attrName>style.visibility</p:attrName>
                                        </p:attrNameLst>
                                      </p:cBhvr>
                                      <p:to>
                                        <p:strVal val="visible"/>
                                      </p:to>
                                    </p:set>
                                    <p:animEffect transition="in" filter="wipe(left)">
                                      <p:cBhvr>
                                        <p:cTn id="20" dur="500"/>
                                        <p:tgtEl>
                                          <p:spTgt spid="100">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29">
                                            <p:txEl>
                                              <p:pRg st="1" end="1"/>
                                            </p:txEl>
                                          </p:spTgt>
                                        </p:tgtEl>
                                        <p:attrNameLst>
                                          <p:attrName>style.visibility</p:attrName>
                                        </p:attrNameLst>
                                      </p:cBhvr>
                                      <p:to>
                                        <p:strVal val="visible"/>
                                      </p:to>
                                    </p:set>
                                    <p:animEffect transition="in" filter="wipe(left)">
                                      <p:cBhvr>
                                        <p:cTn id="25" dur="500"/>
                                        <p:tgtEl>
                                          <p:spTgt spid="29">
                                            <p:txEl>
                                              <p:pRg st="1" end="1"/>
                                            </p:txEl>
                                          </p:spTgt>
                                        </p:tgtEl>
                                      </p:cBhvr>
                                    </p:animEffect>
                                  </p:childTnLst>
                                </p:cTn>
                              </p:par>
                            </p:childTnLst>
                          </p:cTn>
                        </p:par>
                        <p:par>
                          <p:cTn id="26" fill="hold">
                            <p:stCondLst>
                              <p:cond delay="500"/>
                            </p:stCondLst>
                            <p:childTnLst>
                              <p:par>
                                <p:cTn id="27" presetID="22" presetClass="entr" presetSubtype="8" fill="hold" nodeType="afterEffect">
                                  <p:stCondLst>
                                    <p:cond delay="0"/>
                                  </p:stCondLst>
                                  <p:childTnLst>
                                    <p:set>
                                      <p:cBhvr>
                                        <p:cTn id="28" dur="1" fill="hold">
                                          <p:stCondLst>
                                            <p:cond delay="0"/>
                                          </p:stCondLst>
                                        </p:cTn>
                                        <p:tgtEl>
                                          <p:spTgt spid="29">
                                            <p:txEl>
                                              <p:pRg st="2" end="2"/>
                                            </p:txEl>
                                          </p:spTgt>
                                        </p:tgtEl>
                                        <p:attrNameLst>
                                          <p:attrName>style.visibility</p:attrName>
                                        </p:attrNameLst>
                                      </p:cBhvr>
                                      <p:to>
                                        <p:strVal val="visible"/>
                                      </p:to>
                                    </p:set>
                                    <p:animEffect transition="in" filter="wipe(left)">
                                      <p:cBhvr>
                                        <p:cTn id="29" dur="500"/>
                                        <p:tgtEl>
                                          <p:spTgt spid="29">
                                            <p:txEl>
                                              <p:pRg st="2" end="2"/>
                                            </p:txEl>
                                          </p:spTgt>
                                        </p:tgtEl>
                                      </p:cBhvr>
                                    </p:animEffect>
                                  </p:childTnLst>
                                </p:cTn>
                              </p:par>
                            </p:childTnLst>
                          </p:cTn>
                        </p:par>
                        <p:par>
                          <p:cTn id="30" fill="hold">
                            <p:stCondLst>
                              <p:cond delay="1000"/>
                            </p:stCondLst>
                            <p:childTnLst>
                              <p:par>
                                <p:cTn id="31" presetID="22" presetClass="entr" presetSubtype="8" fill="hold" nodeType="afterEffect">
                                  <p:stCondLst>
                                    <p:cond delay="0"/>
                                  </p:stCondLst>
                                  <p:childTnLst>
                                    <p:set>
                                      <p:cBhvr>
                                        <p:cTn id="32" dur="1" fill="hold">
                                          <p:stCondLst>
                                            <p:cond delay="0"/>
                                          </p:stCondLst>
                                        </p:cTn>
                                        <p:tgtEl>
                                          <p:spTgt spid="29">
                                            <p:txEl>
                                              <p:pRg st="3" end="3"/>
                                            </p:txEl>
                                          </p:spTgt>
                                        </p:tgtEl>
                                        <p:attrNameLst>
                                          <p:attrName>style.visibility</p:attrName>
                                        </p:attrNameLst>
                                      </p:cBhvr>
                                      <p:to>
                                        <p:strVal val="visible"/>
                                      </p:to>
                                    </p:set>
                                    <p:animEffect transition="in" filter="wipe(left)">
                                      <p:cBhvr>
                                        <p:cTn id="33" dur="500"/>
                                        <p:tgtEl>
                                          <p:spTgt spid="29">
                                            <p:txEl>
                                              <p:pRg st="3" end="3"/>
                                            </p:txEl>
                                          </p:spTgt>
                                        </p:tgtEl>
                                      </p:cBhvr>
                                    </p:animEffect>
                                  </p:childTnLst>
                                </p:cTn>
                              </p:par>
                            </p:childTnLst>
                          </p:cTn>
                        </p:par>
                        <p:par>
                          <p:cTn id="34" fill="hold">
                            <p:stCondLst>
                              <p:cond delay="1500"/>
                            </p:stCondLst>
                            <p:childTnLst>
                              <p:par>
                                <p:cTn id="35" presetID="22" presetClass="entr" presetSubtype="8" fill="hold" nodeType="afterEffect">
                                  <p:stCondLst>
                                    <p:cond delay="0"/>
                                  </p:stCondLst>
                                  <p:childTnLst>
                                    <p:set>
                                      <p:cBhvr>
                                        <p:cTn id="36" dur="1" fill="hold">
                                          <p:stCondLst>
                                            <p:cond delay="0"/>
                                          </p:stCondLst>
                                        </p:cTn>
                                        <p:tgtEl>
                                          <p:spTgt spid="29">
                                            <p:txEl>
                                              <p:pRg st="4" end="4"/>
                                            </p:txEl>
                                          </p:spTgt>
                                        </p:tgtEl>
                                        <p:attrNameLst>
                                          <p:attrName>style.visibility</p:attrName>
                                        </p:attrNameLst>
                                      </p:cBhvr>
                                      <p:to>
                                        <p:strVal val="visible"/>
                                      </p:to>
                                    </p:set>
                                    <p:animEffect transition="in" filter="wipe(left)">
                                      <p:cBhvr>
                                        <p:cTn id="37" dur="500"/>
                                        <p:tgtEl>
                                          <p:spTgt spid="29">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02">
                                            <p:txEl>
                                              <p:pRg st="1" end="1"/>
                                            </p:txEl>
                                          </p:spTgt>
                                        </p:tgtEl>
                                        <p:attrNameLst>
                                          <p:attrName>style.visibility</p:attrName>
                                        </p:attrNameLst>
                                      </p:cBhvr>
                                      <p:to>
                                        <p:strVal val="visible"/>
                                      </p:to>
                                    </p:set>
                                    <p:animEffect transition="in" filter="wipe(left)">
                                      <p:cBhvr>
                                        <p:cTn id="42" dur="500"/>
                                        <p:tgtEl>
                                          <p:spTgt spid="102">
                                            <p:txEl>
                                              <p:pRg st="1" end="1"/>
                                            </p:txEl>
                                          </p:spTgt>
                                        </p:tgtEl>
                                      </p:cBhvr>
                                    </p:animEffect>
                                  </p:childTnLst>
                                </p:cTn>
                              </p:par>
                            </p:childTnLst>
                          </p:cTn>
                        </p:par>
                        <p:par>
                          <p:cTn id="43" fill="hold">
                            <p:stCondLst>
                              <p:cond delay="500"/>
                            </p:stCondLst>
                            <p:childTnLst>
                              <p:par>
                                <p:cTn id="44" presetID="22" presetClass="entr" presetSubtype="8" fill="hold" nodeType="afterEffect">
                                  <p:stCondLst>
                                    <p:cond delay="0"/>
                                  </p:stCondLst>
                                  <p:childTnLst>
                                    <p:set>
                                      <p:cBhvr>
                                        <p:cTn id="45" dur="1" fill="hold">
                                          <p:stCondLst>
                                            <p:cond delay="0"/>
                                          </p:stCondLst>
                                        </p:cTn>
                                        <p:tgtEl>
                                          <p:spTgt spid="102">
                                            <p:txEl>
                                              <p:pRg st="2" end="2"/>
                                            </p:txEl>
                                          </p:spTgt>
                                        </p:tgtEl>
                                        <p:attrNameLst>
                                          <p:attrName>style.visibility</p:attrName>
                                        </p:attrNameLst>
                                      </p:cBhvr>
                                      <p:to>
                                        <p:strVal val="visible"/>
                                      </p:to>
                                    </p:set>
                                    <p:animEffect transition="in" filter="wipe(left)">
                                      <p:cBhvr>
                                        <p:cTn id="46" dur="500"/>
                                        <p:tgtEl>
                                          <p:spTgt spid="102">
                                            <p:txEl>
                                              <p:pRg st="2" end="2"/>
                                            </p:txEl>
                                          </p:spTgt>
                                        </p:tgtEl>
                                      </p:cBhvr>
                                    </p:animEffect>
                                  </p:childTnLst>
                                </p:cTn>
                              </p:par>
                            </p:childTnLst>
                          </p:cTn>
                        </p:par>
                        <p:par>
                          <p:cTn id="47" fill="hold">
                            <p:stCondLst>
                              <p:cond delay="1000"/>
                            </p:stCondLst>
                            <p:childTnLst>
                              <p:par>
                                <p:cTn id="48" presetID="22" presetClass="entr" presetSubtype="8" fill="hold" nodeType="afterEffect">
                                  <p:stCondLst>
                                    <p:cond delay="0"/>
                                  </p:stCondLst>
                                  <p:childTnLst>
                                    <p:set>
                                      <p:cBhvr>
                                        <p:cTn id="49" dur="1" fill="hold">
                                          <p:stCondLst>
                                            <p:cond delay="0"/>
                                          </p:stCondLst>
                                        </p:cTn>
                                        <p:tgtEl>
                                          <p:spTgt spid="102">
                                            <p:txEl>
                                              <p:pRg st="3" end="3"/>
                                            </p:txEl>
                                          </p:spTgt>
                                        </p:tgtEl>
                                        <p:attrNameLst>
                                          <p:attrName>style.visibility</p:attrName>
                                        </p:attrNameLst>
                                      </p:cBhvr>
                                      <p:to>
                                        <p:strVal val="visible"/>
                                      </p:to>
                                    </p:set>
                                    <p:animEffect transition="in" filter="wipe(left)">
                                      <p:cBhvr>
                                        <p:cTn id="50" dur="500"/>
                                        <p:tgtEl>
                                          <p:spTgt spid="102">
                                            <p:txEl>
                                              <p:pRg st="3" end="3"/>
                                            </p:txEl>
                                          </p:spTgt>
                                        </p:tgtEl>
                                      </p:cBhvr>
                                    </p:animEffect>
                                  </p:childTnLst>
                                </p:cTn>
                              </p:par>
                            </p:childTnLst>
                          </p:cTn>
                        </p:par>
                        <p:par>
                          <p:cTn id="51" fill="hold">
                            <p:stCondLst>
                              <p:cond delay="1500"/>
                            </p:stCondLst>
                            <p:childTnLst>
                              <p:par>
                                <p:cTn id="52" presetID="22" presetClass="entr" presetSubtype="8" fill="hold" nodeType="afterEffect">
                                  <p:stCondLst>
                                    <p:cond delay="0"/>
                                  </p:stCondLst>
                                  <p:childTnLst>
                                    <p:set>
                                      <p:cBhvr>
                                        <p:cTn id="53" dur="1" fill="hold">
                                          <p:stCondLst>
                                            <p:cond delay="0"/>
                                          </p:stCondLst>
                                        </p:cTn>
                                        <p:tgtEl>
                                          <p:spTgt spid="102">
                                            <p:txEl>
                                              <p:pRg st="4" end="4"/>
                                            </p:txEl>
                                          </p:spTgt>
                                        </p:tgtEl>
                                        <p:attrNameLst>
                                          <p:attrName>style.visibility</p:attrName>
                                        </p:attrNameLst>
                                      </p:cBhvr>
                                      <p:to>
                                        <p:strVal val="visible"/>
                                      </p:to>
                                    </p:set>
                                    <p:animEffect transition="in" filter="wipe(left)">
                                      <p:cBhvr>
                                        <p:cTn id="54" dur="500"/>
                                        <p:tgtEl>
                                          <p:spTgt spid="10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dirty="0" smtClean="0"/>
              <a:t>03</a:t>
            </a:r>
            <a:endParaRPr lang="fr-FR" dirty="0"/>
          </a:p>
        </p:txBody>
      </p:sp>
      <p:sp>
        <p:nvSpPr>
          <p:cNvPr id="7" name="Espace réservé du texte 6"/>
          <p:cNvSpPr>
            <a:spLocks noGrp="1"/>
          </p:cNvSpPr>
          <p:nvPr>
            <p:ph type="body" sz="quarter" idx="14"/>
          </p:nvPr>
        </p:nvSpPr>
        <p:spPr/>
        <p:txBody>
          <a:bodyPr/>
          <a:lstStyle/>
          <a:p>
            <a:r>
              <a:rPr lang="fr-FR" dirty="0" smtClean="0">
                <a:latin typeface="Arial" panose="020B0604020202020204" pitchFamily="34" charset="0"/>
                <a:cs typeface="Arial" panose="020B0604020202020204" pitchFamily="34" charset="0"/>
              </a:rPr>
              <a:t>Contexte &amp; Objectifs</a:t>
            </a:r>
            <a:endParaRPr lang="fr-FR" dirty="0">
              <a:latin typeface="Arial" panose="020B0604020202020204" pitchFamily="34" charset="0"/>
              <a:cs typeface="Arial" panose="020B0604020202020204" pitchFamily="34" charset="0"/>
            </a:endParaRPr>
          </a:p>
          <a:p>
            <a:r>
              <a:rPr lang="fr-FR" dirty="0" smtClean="0">
                <a:latin typeface="Arial" panose="020B0604020202020204" pitchFamily="34" charset="0"/>
                <a:cs typeface="Arial" panose="020B0604020202020204" pitchFamily="34" charset="0"/>
              </a:rPr>
              <a:t>Les Besoins de nos clients </a:t>
            </a:r>
          </a:p>
          <a:p>
            <a:r>
              <a:rPr lang="fr-FR" b="1" dirty="0" smtClean="0">
                <a:latin typeface="Arial" panose="020B0604020202020204" pitchFamily="34" charset="0"/>
                <a:cs typeface="Arial" panose="020B0604020202020204" pitchFamily="34" charset="0"/>
              </a:rPr>
              <a:t>Le rapport de réciprocité</a:t>
            </a:r>
            <a:endParaRPr lang="fr-FR" b="1" dirty="0">
              <a:latin typeface="Arial" panose="020B0604020202020204" pitchFamily="34" charset="0"/>
              <a:cs typeface="Arial" panose="020B0604020202020204" pitchFamily="34" charset="0"/>
            </a:endParaRPr>
          </a:p>
          <a:p>
            <a:r>
              <a:rPr lang="fr-FR" dirty="0" smtClean="0">
                <a:latin typeface="Arial" panose="020B0604020202020204" pitchFamily="34" charset="0"/>
                <a:cs typeface="Arial" panose="020B0604020202020204" pitchFamily="34" charset="0"/>
              </a:rPr>
              <a:t>Les Ateliers des décodeurs</a:t>
            </a:r>
            <a:endParaRPr lang="fr-FR" dirty="0">
              <a:latin typeface="Arial" panose="020B0604020202020204" pitchFamily="34" charset="0"/>
              <a:cs typeface="Arial" panose="020B0604020202020204" pitchFamily="34" charset="0"/>
            </a:endParaRPr>
          </a:p>
          <a:p>
            <a:r>
              <a:rPr lang="fr-FR" dirty="0" smtClean="0">
                <a:latin typeface="Arial" panose="020B0604020202020204" pitchFamily="34" charset="0"/>
                <a:cs typeface="Arial" panose="020B0604020202020204" pitchFamily="34" charset="0"/>
              </a:rPr>
              <a:t>La Boîte à outils</a:t>
            </a:r>
            <a:endParaRPr lang="fr-FR" dirty="0">
              <a:latin typeface="Arial" panose="020B0604020202020204" pitchFamily="34" charset="0"/>
              <a:cs typeface="Arial" panose="020B0604020202020204" pitchFamily="34" charset="0"/>
            </a:endParaRPr>
          </a:p>
          <a:p>
            <a:pPr marL="0" indent="0">
              <a:buNone/>
            </a:pPr>
            <a:endParaRPr lang="fr-FR" dirty="0"/>
          </a:p>
        </p:txBody>
      </p:sp>
    </p:spTree>
    <p:extLst>
      <p:ext uri="{BB962C8B-B14F-4D97-AF65-F5344CB8AC3E}">
        <p14:creationId xmlns:p14="http://schemas.microsoft.com/office/powerpoint/2010/main" val="15922084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5271248" y="2865344"/>
            <a:ext cx="2556570" cy="3226173"/>
            <a:chOff x="5271248" y="2865344"/>
            <a:chExt cx="2556570" cy="3226173"/>
          </a:xfrm>
        </p:grpSpPr>
        <p:sp>
          <p:nvSpPr>
            <p:cNvPr id="26" name="ZoneTexte 25"/>
            <p:cNvSpPr txBox="1"/>
            <p:nvPr/>
          </p:nvSpPr>
          <p:spPr>
            <a:xfrm>
              <a:off x="5271248" y="4705077"/>
              <a:ext cx="2546317" cy="1323439"/>
            </a:xfrm>
            <a:prstGeom prst="rect">
              <a:avLst/>
            </a:prstGeom>
            <a:noFill/>
          </p:spPr>
          <p:txBody>
            <a:bodyPr wrap="square" rtlCol="0">
              <a:spAutoFit/>
            </a:bodyPr>
            <a:lstStyle/>
            <a:p>
              <a:pPr algn="ctr">
                <a:buClr>
                  <a:srgbClr val="C00000"/>
                </a:buClr>
              </a:pPr>
              <a:r>
                <a:rPr lang="fr-FR" sz="1600" dirty="0" smtClean="0"/>
                <a:t>Au cours de la journée, il vous indique qu’il vend des billets de tombola et vous demande si vous souhaitez lui en acheter. </a:t>
              </a:r>
              <a:endParaRPr lang="fr-FR" sz="1600" dirty="0"/>
            </a:p>
          </p:txBody>
        </p:sp>
        <p:pic>
          <p:nvPicPr>
            <p:cNvPr id="45" name="Picture 2" descr="Guy cartoon sympathique dans des vêtements décontractés Banque d'images - 41708948"/>
            <p:cNvPicPr>
              <a:picLocks noChangeAspect="1" noChangeArrowheads="1"/>
            </p:cNvPicPr>
            <p:nvPr/>
          </p:nvPicPr>
          <p:blipFill rotWithShape="1">
            <a:blip r:embed="rId2">
              <a:extLst>
                <a:ext uri="{28A0092B-C50C-407E-A947-70E740481C1C}">
                  <a14:useLocalDpi xmlns:a14="http://schemas.microsoft.com/office/drawing/2010/main" val="0"/>
                </a:ext>
              </a:extLst>
            </a:blip>
            <a:srcRect l="68209"/>
            <a:stretch/>
          </p:blipFill>
          <p:spPr bwMode="auto">
            <a:xfrm>
              <a:off x="6074683" y="2963513"/>
              <a:ext cx="833050" cy="1746936"/>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 descr="Petit tas de vieux billets d'entrée isolés sur un fond blanc. Banque d'images - 36440797"/>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110" t="15756" r="6502" b="13811"/>
            <a:stretch/>
          </p:blipFill>
          <p:spPr bwMode="auto">
            <a:xfrm rot="20747114">
              <a:off x="5777802" y="3372099"/>
              <a:ext cx="470087" cy="240723"/>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p:nvSpPr>
          <p:spPr>
            <a:xfrm>
              <a:off x="5273938" y="2865344"/>
              <a:ext cx="2553880" cy="3226173"/>
            </a:xfrm>
            <a:prstGeom prst="rect">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8" name="ZoneTexte 27"/>
          <p:cNvSpPr txBox="1"/>
          <p:nvPr/>
        </p:nvSpPr>
        <p:spPr>
          <a:xfrm>
            <a:off x="7951492" y="3082078"/>
            <a:ext cx="3977272" cy="584775"/>
          </a:xfrm>
          <a:prstGeom prst="rect">
            <a:avLst/>
          </a:prstGeom>
          <a:noFill/>
        </p:spPr>
        <p:txBody>
          <a:bodyPr wrap="square" rtlCol="0">
            <a:spAutoFit/>
          </a:bodyPr>
          <a:lstStyle/>
          <a:p>
            <a:pPr algn="ctr">
              <a:buClr>
                <a:srgbClr val="C00000"/>
              </a:buClr>
            </a:pPr>
            <a:r>
              <a:rPr lang="fr-FR" sz="1600" b="1" dirty="0" smtClean="0">
                <a:solidFill>
                  <a:schemeClr val="tx1">
                    <a:lumMod val="75000"/>
                    <a:lumOff val="25000"/>
                  </a:schemeClr>
                </a:solidFill>
              </a:rPr>
              <a:t>Dans quelle situation croyez-vous que </a:t>
            </a:r>
          </a:p>
          <a:p>
            <a:pPr algn="ctr">
              <a:buClr>
                <a:srgbClr val="C00000"/>
              </a:buClr>
            </a:pPr>
            <a:r>
              <a:rPr lang="fr-FR" sz="1600" b="1" dirty="0" smtClean="0">
                <a:solidFill>
                  <a:schemeClr val="tx1">
                    <a:lumMod val="75000"/>
                    <a:lumOff val="25000"/>
                  </a:schemeClr>
                </a:solidFill>
              </a:rPr>
              <a:t>vous allez acheter le + de billets ? </a:t>
            </a:r>
            <a:endParaRPr lang="fr-FR" sz="1600" b="1" dirty="0">
              <a:solidFill>
                <a:schemeClr val="tx1">
                  <a:lumMod val="75000"/>
                  <a:lumOff val="25000"/>
                </a:schemeClr>
              </a:solidFill>
            </a:endParaRPr>
          </a:p>
        </p:txBody>
      </p:sp>
      <p:sp>
        <p:nvSpPr>
          <p:cNvPr id="29" name="ZoneTexte 28"/>
          <p:cNvSpPr txBox="1"/>
          <p:nvPr/>
        </p:nvSpPr>
        <p:spPr>
          <a:xfrm>
            <a:off x="7951492" y="3937007"/>
            <a:ext cx="3977272" cy="369332"/>
          </a:xfrm>
          <a:prstGeom prst="rect">
            <a:avLst/>
          </a:prstGeom>
          <a:noFill/>
        </p:spPr>
        <p:txBody>
          <a:bodyPr wrap="square" rtlCol="0">
            <a:spAutoFit/>
          </a:bodyPr>
          <a:lstStyle/>
          <a:p>
            <a:pPr algn="ctr">
              <a:buClr>
                <a:srgbClr val="C00000"/>
              </a:buClr>
            </a:pPr>
            <a:r>
              <a:rPr lang="fr-FR" b="1" dirty="0" smtClean="0">
                <a:solidFill>
                  <a:srgbClr val="C00000"/>
                </a:solidFill>
              </a:rPr>
              <a:t>DANS LA SITUATION 1</a:t>
            </a:r>
            <a:endParaRPr lang="fr-FR" b="1" dirty="0">
              <a:solidFill>
                <a:srgbClr val="C00000"/>
              </a:solidFill>
            </a:endParaRPr>
          </a:p>
        </p:txBody>
      </p:sp>
      <p:sp>
        <p:nvSpPr>
          <p:cNvPr id="30" name="ZoneTexte 29"/>
          <p:cNvSpPr txBox="1"/>
          <p:nvPr/>
        </p:nvSpPr>
        <p:spPr>
          <a:xfrm>
            <a:off x="7951492" y="4532490"/>
            <a:ext cx="3977272" cy="1569660"/>
          </a:xfrm>
          <a:prstGeom prst="rect">
            <a:avLst/>
          </a:prstGeom>
          <a:noFill/>
        </p:spPr>
        <p:txBody>
          <a:bodyPr wrap="square" rtlCol="0">
            <a:spAutoFit/>
          </a:bodyPr>
          <a:lstStyle/>
          <a:p>
            <a:pPr algn="ctr">
              <a:buClr>
                <a:srgbClr val="C00000"/>
              </a:buClr>
            </a:pPr>
            <a:r>
              <a:rPr lang="fr-FR" sz="1600" dirty="0" smtClean="0">
                <a:solidFill>
                  <a:schemeClr val="tx1">
                    <a:lumMod val="75000"/>
                    <a:lumOff val="25000"/>
                  </a:schemeClr>
                </a:solidFill>
              </a:rPr>
              <a:t>En effet, l’expérience a démontré que les sujets ayant reçu le café n’ont guère pu refuser sans offenser Jean. </a:t>
            </a:r>
          </a:p>
          <a:p>
            <a:pPr algn="ctr">
              <a:buClr>
                <a:srgbClr val="C00000"/>
              </a:buClr>
            </a:pPr>
            <a:r>
              <a:rPr lang="fr-FR" sz="1600" dirty="0" smtClean="0">
                <a:solidFill>
                  <a:schemeClr val="tx1">
                    <a:lumMod val="75000"/>
                    <a:lumOff val="25000"/>
                  </a:schemeClr>
                </a:solidFill>
              </a:rPr>
              <a:t>Ils ont acheté, en moyenne, </a:t>
            </a:r>
          </a:p>
          <a:p>
            <a:pPr algn="ctr">
              <a:buClr>
                <a:srgbClr val="C00000"/>
              </a:buClr>
            </a:pPr>
            <a:r>
              <a:rPr lang="fr-FR" sz="1600" dirty="0" smtClean="0">
                <a:solidFill>
                  <a:schemeClr val="tx1">
                    <a:lumMod val="75000"/>
                    <a:lumOff val="25000"/>
                  </a:schemeClr>
                </a:solidFill>
              </a:rPr>
              <a:t>2 x plus de billets </a:t>
            </a:r>
          </a:p>
          <a:p>
            <a:pPr algn="ctr">
              <a:buClr>
                <a:srgbClr val="C00000"/>
              </a:buClr>
            </a:pPr>
            <a:r>
              <a:rPr lang="fr-FR" sz="1600" dirty="0" smtClean="0">
                <a:solidFill>
                  <a:schemeClr val="tx1">
                    <a:lumMod val="75000"/>
                    <a:lumOff val="25000"/>
                  </a:schemeClr>
                </a:solidFill>
              </a:rPr>
              <a:t>que ceux de la situation 2. </a:t>
            </a:r>
            <a:endParaRPr lang="fr-FR" sz="1600" dirty="0">
              <a:solidFill>
                <a:schemeClr val="tx1">
                  <a:lumMod val="75000"/>
                  <a:lumOff val="25000"/>
                </a:schemeClr>
              </a:solidFill>
            </a:endParaRPr>
          </a:p>
        </p:txBody>
      </p:sp>
      <p:sp>
        <p:nvSpPr>
          <p:cNvPr id="3" name="Espace réservé du texte 2"/>
          <p:cNvSpPr>
            <a:spLocks noGrp="1"/>
          </p:cNvSpPr>
          <p:nvPr>
            <p:ph type="body" sz="quarter" idx="12"/>
          </p:nvPr>
        </p:nvSpPr>
        <p:spPr/>
        <p:txBody>
          <a:bodyPr/>
          <a:lstStyle/>
          <a:p>
            <a:r>
              <a:rPr lang="fr-FR" dirty="0" smtClean="0"/>
              <a:t>Les études de psychologie sociale démontrent l’intérêt de l’utilisation de la réciprocité dans les relations commerciales.</a:t>
            </a:r>
            <a:endParaRPr lang="fr-FR" dirty="0"/>
          </a:p>
        </p:txBody>
      </p:sp>
      <p:sp>
        <p:nvSpPr>
          <p:cNvPr id="14" name="Espace réservé du texte 13"/>
          <p:cNvSpPr>
            <a:spLocks noGrp="1"/>
          </p:cNvSpPr>
          <p:nvPr>
            <p:ph type="body" sz="quarter" idx="14"/>
          </p:nvPr>
        </p:nvSpPr>
        <p:spPr/>
        <p:txBody>
          <a:bodyPr/>
          <a:lstStyle/>
          <a:p>
            <a:r>
              <a:rPr lang="fr-FR" dirty="0"/>
              <a:t>3</a:t>
            </a:r>
            <a:r>
              <a:rPr lang="fr-FR" dirty="0" smtClean="0"/>
              <a:t>. Le rapport de réciprocité</a:t>
            </a:r>
            <a:endParaRPr lang="fr-FR" dirty="0"/>
          </a:p>
        </p:txBody>
      </p:sp>
      <p:sp>
        <p:nvSpPr>
          <p:cNvPr id="46" name="Espace réservé du contenu 1"/>
          <p:cNvSpPr txBox="1">
            <a:spLocks/>
          </p:cNvSpPr>
          <p:nvPr/>
        </p:nvSpPr>
        <p:spPr>
          <a:xfrm>
            <a:off x="594437" y="1761277"/>
            <a:ext cx="10491893" cy="785411"/>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smtClean="0"/>
              <a:t>Etre utile à nos clients permet de développer leur reconnaissance et leur fidélité.</a:t>
            </a:r>
          </a:p>
          <a:p>
            <a:pPr algn="just"/>
            <a:r>
              <a:rPr lang="fr-FR" dirty="0" smtClean="0"/>
              <a:t>Examinons une expérience pour bien comprendre :  </a:t>
            </a:r>
            <a:endParaRPr lang="fr-FR" b="1" dirty="0" smtClean="0"/>
          </a:p>
        </p:txBody>
      </p:sp>
      <p:grpSp>
        <p:nvGrpSpPr>
          <p:cNvPr id="2" name="Groupe 1"/>
          <p:cNvGrpSpPr/>
          <p:nvPr/>
        </p:nvGrpSpPr>
        <p:grpSpPr>
          <a:xfrm>
            <a:off x="678873" y="2865345"/>
            <a:ext cx="2060725" cy="3251321"/>
            <a:chOff x="678873" y="2865345"/>
            <a:chExt cx="2060725" cy="3251321"/>
          </a:xfrm>
        </p:grpSpPr>
        <p:sp>
          <p:nvSpPr>
            <p:cNvPr id="32" name="Rectangle 31"/>
            <p:cNvSpPr/>
            <p:nvPr/>
          </p:nvSpPr>
          <p:spPr>
            <a:xfrm>
              <a:off x="678873" y="2865345"/>
              <a:ext cx="2050472" cy="3251321"/>
            </a:xfrm>
            <a:prstGeom prst="rect">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ZoneTexte 37"/>
            <p:cNvSpPr txBox="1"/>
            <p:nvPr/>
          </p:nvSpPr>
          <p:spPr>
            <a:xfrm>
              <a:off x="705578" y="4771650"/>
              <a:ext cx="2034020" cy="1323439"/>
            </a:xfrm>
            <a:prstGeom prst="rect">
              <a:avLst/>
            </a:prstGeom>
            <a:noFill/>
          </p:spPr>
          <p:txBody>
            <a:bodyPr wrap="square" rtlCol="0">
              <a:spAutoFit/>
            </a:bodyPr>
            <a:lstStyle/>
            <a:p>
              <a:pPr algn="ctr">
                <a:buClr>
                  <a:srgbClr val="C00000"/>
                </a:buClr>
              </a:pPr>
              <a:r>
                <a:rPr lang="fr-FR" sz="1600" dirty="0" smtClean="0"/>
                <a:t>Jean est votre collègue. Il quitte le bureau et revient quelques instants plus tard avec... </a:t>
              </a:r>
              <a:endParaRPr lang="fr-FR" sz="1600" dirty="0"/>
            </a:p>
          </p:txBody>
        </p:sp>
        <p:pic>
          <p:nvPicPr>
            <p:cNvPr id="42" name="Picture 2" descr="Guy cartoon sympathique dans des vêtements décontractés Banque d'images - 41708948"/>
            <p:cNvPicPr>
              <a:picLocks noChangeAspect="1" noChangeArrowheads="1"/>
            </p:cNvPicPr>
            <p:nvPr/>
          </p:nvPicPr>
          <p:blipFill rotWithShape="1">
            <a:blip r:embed="rId2">
              <a:extLst>
                <a:ext uri="{28A0092B-C50C-407E-A947-70E740481C1C}">
                  <a14:useLocalDpi xmlns:a14="http://schemas.microsoft.com/office/drawing/2010/main" val="0"/>
                </a:ext>
              </a:extLst>
            </a:blip>
            <a:srcRect l="38507" t="7844" r="37271" b="58017"/>
            <a:stretch/>
          </p:blipFill>
          <p:spPr bwMode="auto">
            <a:xfrm>
              <a:off x="789606" y="2963513"/>
              <a:ext cx="1829005" cy="1718610"/>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4" name="Groupe 3"/>
          <p:cNvGrpSpPr/>
          <p:nvPr/>
        </p:nvGrpSpPr>
        <p:grpSpPr>
          <a:xfrm>
            <a:off x="2860582" y="2873225"/>
            <a:ext cx="2289682" cy="1587257"/>
            <a:chOff x="2860582" y="2873225"/>
            <a:chExt cx="2289682" cy="1587257"/>
          </a:xfrm>
        </p:grpSpPr>
        <p:sp>
          <p:nvSpPr>
            <p:cNvPr id="23" name="ZoneTexte 22"/>
            <p:cNvSpPr txBox="1"/>
            <p:nvPr/>
          </p:nvSpPr>
          <p:spPr>
            <a:xfrm>
              <a:off x="2860583" y="3173335"/>
              <a:ext cx="1250416" cy="338554"/>
            </a:xfrm>
            <a:prstGeom prst="rect">
              <a:avLst/>
            </a:prstGeom>
            <a:noFill/>
          </p:spPr>
          <p:txBody>
            <a:bodyPr wrap="square" rtlCol="0">
              <a:spAutoFit/>
            </a:bodyPr>
            <a:lstStyle/>
            <a:p>
              <a:pPr algn="ctr">
                <a:buClr>
                  <a:srgbClr val="C00000"/>
                </a:buClr>
              </a:pPr>
              <a:r>
                <a:rPr lang="fr-FR" sz="1600" b="1" dirty="0" smtClean="0"/>
                <a:t>Situation 1 </a:t>
              </a:r>
              <a:endParaRPr lang="fr-FR" sz="1600" b="1" dirty="0"/>
            </a:p>
          </p:txBody>
        </p:sp>
        <p:sp>
          <p:nvSpPr>
            <p:cNvPr id="31" name="Rectangle 30"/>
            <p:cNvSpPr/>
            <p:nvPr/>
          </p:nvSpPr>
          <p:spPr>
            <a:xfrm>
              <a:off x="2860582" y="2873225"/>
              <a:ext cx="2289682" cy="1587257"/>
            </a:xfrm>
            <a:prstGeom prst="rect">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ZoneTexte 38"/>
            <p:cNvSpPr txBox="1"/>
            <p:nvPr/>
          </p:nvSpPr>
          <p:spPr>
            <a:xfrm>
              <a:off x="2860582" y="3538891"/>
              <a:ext cx="1250417" cy="830997"/>
            </a:xfrm>
            <a:prstGeom prst="rect">
              <a:avLst/>
            </a:prstGeom>
            <a:noFill/>
          </p:spPr>
          <p:txBody>
            <a:bodyPr wrap="square" rtlCol="0">
              <a:spAutoFit/>
            </a:bodyPr>
            <a:lstStyle/>
            <a:p>
              <a:pPr algn="ctr">
                <a:buClr>
                  <a:srgbClr val="C00000"/>
                </a:buClr>
              </a:pPr>
              <a:r>
                <a:rPr lang="fr-FR" sz="1600" dirty="0" smtClean="0"/>
                <a:t>…un café qu’il vous offre. </a:t>
              </a:r>
              <a:endParaRPr lang="fr-FR" sz="1600" dirty="0"/>
            </a:p>
          </p:txBody>
        </p:sp>
        <p:pic>
          <p:nvPicPr>
            <p:cNvPr id="43" name="Picture 2" descr="Guy cartoon sympathique dans des vêtements décontractés Banque d'images - 41708948"/>
            <p:cNvPicPr>
              <a:picLocks noChangeAspect="1" noChangeArrowheads="1"/>
            </p:cNvPicPr>
            <p:nvPr/>
          </p:nvPicPr>
          <p:blipFill rotWithShape="1">
            <a:blip r:embed="rId2">
              <a:extLst>
                <a:ext uri="{28A0092B-C50C-407E-A947-70E740481C1C}">
                  <a14:useLocalDpi xmlns:a14="http://schemas.microsoft.com/office/drawing/2010/main" val="0"/>
                </a:ext>
              </a:extLst>
            </a:blip>
            <a:srcRect l="1951" t="7992" r="73246" b="5333"/>
            <a:stretch/>
          </p:blipFill>
          <p:spPr bwMode="auto">
            <a:xfrm>
              <a:off x="4279130" y="2984542"/>
              <a:ext cx="613282" cy="142875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Groupe 4"/>
          <p:cNvGrpSpPr/>
          <p:nvPr/>
        </p:nvGrpSpPr>
        <p:grpSpPr>
          <a:xfrm>
            <a:off x="2849946" y="4532490"/>
            <a:ext cx="2300318" cy="1562599"/>
            <a:chOff x="2849946" y="4532490"/>
            <a:chExt cx="2300318" cy="1562599"/>
          </a:xfrm>
        </p:grpSpPr>
        <p:sp>
          <p:nvSpPr>
            <p:cNvPr id="24" name="ZoneTexte 23"/>
            <p:cNvSpPr txBox="1"/>
            <p:nvPr/>
          </p:nvSpPr>
          <p:spPr>
            <a:xfrm>
              <a:off x="2849946" y="4745469"/>
              <a:ext cx="1363601" cy="338554"/>
            </a:xfrm>
            <a:prstGeom prst="rect">
              <a:avLst/>
            </a:prstGeom>
            <a:noFill/>
          </p:spPr>
          <p:txBody>
            <a:bodyPr wrap="square" rtlCol="0">
              <a:spAutoFit/>
            </a:bodyPr>
            <a:lstStyle/>
            <a:p>
              <a:pPr>
                <a:buClr>
                  <a:srgbClr val="C00000"/>
                </a:buClr>
              </a:pPr>
              <a:r>
                <a:rPr lang="fr-FR" sz="1600" b="1" dirty="0" smtClean="0"/>
                <a:t>Situation 2 </a:t>
              </a:r>
              <a:endParaRPr lang="fr-FR" sz="1600" b="1" dirty="0"/>
            </a:p>
          </p:txBody>
        </p:sp>
        <p:sp>
          <p:nvSpPr>
            <p:cNvPr id="25" name="ZoneTexte 24"/>
            <p:cNvSpPr txBox="1"/>
            <p:nvPr/>
          </p:nvSpPr>
          <p:spPr>
            <a:xfrm>
              <a:off x="2871099" y="5230674"/>
              <a:ext cx="1373721" cy="584775"/>
            </a:xfrm>
            <a:prstGeom prst="rect">
              <a:avLst/>
            </a:prstGeom>
            <a:noFill/>
          </p:spPr>
          <p:txBody>
            <a:bodyPr wrap="square" rtlCol="0">
              <a:spAutoFit/>
            </a:bodyPr>
            <a:lstStyle/>
            <a:p>
              <a:pPr algn="ctr">
                <a:buClr>
                  <a:srgbClr val="C00000"/>
                </a:buClr>
              </a:pPr>
              <a:r>
                <a:rPr lang="fr-FR" sz="1600" dirty="0" smtClean="0"/>
                <a:t>…les mains vides. </a:t>
              </a:r>
              <a:endParaRPr lang="fr-FR" sz="1600" dirty="0"/>
            </a:p>
          </p:txBody>
        </p:sp>
        <p:sp>
          <p:nvSpPr>
            <p:cNvPr id="33" name="Rectangle 32"/>
            <p:cNvSpPr/>
            <p:nvPr/>
          </p:nvSpPr>
          <p:spPr>
            <a:xfrm>
              <a:off x="2860582" y="4532490"/>
              <a:ext cx="2289682" cy="1562599"/>
            </a:xfrm>
            <a:prstGeom prst="rect">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4" name="Picture 2" descr="Guy cartoon sympathique dans des vêtements décontractés Banque d'images - 41708948"/>
            <p:cNvPicPr>
              <a:picLocks noChangeAspect="1" noChangeArrowheads="1"/>
            </p:cNvPicPr>
            <p:nvPr/>
          </p:nvPicPr>
          <p:blipFill rotWithShape="1">
            <a:blip r:embed="rId2">
              <a:extLst>
                <a:ext uri="{28A0092B-C50C-407E-A947-70E740481C1C}">
                  <a14:useLocalDpi xmlns:a14="http://schemas.microsoft.com/office/drawing/2010/main" val="0"/>
                </a:ext>
              </a:extLst>
            </a:blip>
            <a:srcRect l="38507" t="7844" r="37271" b="3157"/>
            <a:stretch/>
          </p:blipFill>
          <p:spPr bwMode="auto">
            <a:xfrm>
              <a:off x="4376057" y="4622547"/>
              <a:ext cx="599676" cy="1468971"/>
            </a:xfrm>
            <a:prstGeom prst="rect">
              <a:avLst/>
            </a:prstGeom>
            <a:noFill/>
            <a:extLst>
              <a:ext uri="{909E8E84-426E-40DD-AFC4-6F175D3DCCD1}">
                <a14:hiddenFill xmlns:a14="http://schemas.microsoft.com/office/drawing/2010/main">
                  <a:solidFill>
                    <a:srgbClr val="FFFFFF"/>
                  </a:solidFill>
                </a14:hiddenFill>
              </a:ext>
            </a:extLst>
          </p:spPr>
        </p:pic>
      </p:grpSp>
      <p:sp>
        <p:nvSpPr>
          <p:cNvPr id="40" name="ZoneTexte 39"/>
          <p:cNvSpPr txBox="1"/>
          <p:nvPr/>
        </p:nvSpPr>
        <p:spPr>
          <a:xfrm>
            <a:off x="2849946" y="3164333"/>
            <a:ext cx="1250416" cy="338554"/>
          </a:xfrm>
          <a:prstGeom prst="rect">
            <a:avLst/>
          </a:prstGeom>
          <a:solidFill>
            <a:srgbClr val="C00000"/>
          </a:solidFill>
        </p:spPr>
        <p:txBody>
          <a:bodyPr wrap="square" rtlCol="0">
            <a:spAutoFit/>
          </a:bodyPr>
          <a:lstStyle/>
          <a:p>
            <a:pPr algn="ctr">
              <a:buClr>
                <a:srgbClr val="C00000"/>
              </a:buClr>
            </a:pPr>
            <a:r>
              <a:rPr lang="fr-FR" sz="1600" b="1" dirty="0" smtClean="0">
                <a:solidFill>
                  <a:schemeClr val="bg1">
                    <a:lumMod val="95000"/>
                  </a:schemeClr>
                </a:solidFill>
              </a:rPr>
              <a:t>Situation 1 </a:t>
            </a:r>
            <a:endParaRPr lang="fr-FR" sz="1600" b="1" dirty="0">
              <a:solidFill>
                <a:schemeClr val="bg1">
                  <a:lumMod val="95000"/>
                </a:schemeClr>
              </a:solidFill>
            </a:endParaRPr>
          </a:p>
        </p:txBody>
      </p:sp>
      <p:sp>
        <p:nvSpPr>
          <p:cNvPr id="8" name="Rectangle 7"/>
          <p:cNvSpPr/>
          <p:nvPr/>
        </p:nvSpPr>
        <p:spPr>
          <a:xfrm>
            <a:off x="2857688" y="2878646"/>
            <a:ext cx="2292576" cy="1581836"/>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p:nvSpPr>
        <p:spPr>
          <a:xfrm>
            <a:off x="7937957" y="2169291"/>
            <a:ext cx="4548574" cy="39853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7" name="Groupe 6"/>
          <p:cNvGrpSpPr/>
          <p:nvPr/>
        </p:nvGrpSpPr>
        <p:grpSpPr>
          <a:xfrm>
            <a:off x="7911683" y="1360910"/>
            <a:ext cx="4593195" cy="5498927"/>
            <a:chOff x="7643530" y="7066739"/>
            <a:chExt cx="4593195" cy="5498927"/>
          </a:xfrm>
        </p:grpSpPr>
        <p:pic>
          <p:nvPicPr>
            <p:cNvPr id="7172" name="Picture 4" descr="Papier vierge collé Vecteur gratuit"/>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2878" b="92326" l="7668" r="93131"/>
                      </a14:imgEffect>
                    </a14:imgLayer>
                  </a14:imgProps>
                </a:ext>
                <a:ext uri="{28A0092B-C50C-407E-A947-70E740481C1C}">
                  <a14:useLocalDpi xmlns:a14="http://schemas.microsoft.com/office/drawing/2010/main" val="0"/>
                </a:ext>
              </a:extLst>
            </a:blip>
            <a:srcRect t="5224"/>
            <a:stretch/>
          </p:blipFill>
          <p:spPr bwMode="auto">
            <a:xfrm rot="16200000">
              <a:off x="7190664" y="7519605"/>
              <a:ext cx="5498927" cy="4593195"/>
            </a:xfrm>
            <a:prstGeom prst="rect">
              <a:avLst/>
            </a:prstGeom>
            <a:noFill/>
            <a:extLst>
              <a:ext uri="{909E8E84-426E-40DD-AFC4-6F175D3DCCD1}">
                <a14:hiddenFill xmlns:a14="http://schemas.microsoft.com/office/drawing/2010/main">
                  <a:solidFill>
                    <a:srgbClr val="FFFFFF"/>
                  </a:solidFill>
                </a14:hiddenFill>
              </a:ext>
            </a:extLst>
          </p:spPr>
        </p:pic>
        <p:sp>
          <p:nvSpPr>
            <p:cNvPr id="58" name="ZoneTexte 57"/>
            <p:cNvSpPr txBox="1"/>
            <p:nvPr/>
          </p:nvSpPr>
          <p:spPr>
            <a:xfrm>
              <a:off x="7937957" y="8826389"/>
              <a:ext cx="2078868" cy="1477328"/>
            </a:xfrm>
            <a:prstGeom prst="rect">
              <a:avLst/>
            </a:prstGeom>
            <a:noFill/>
          </p:spPr>
          <p:txBody>
            <a:bodyPr wrap="square" rtlCol="0">
              <a:spAutoFit/>
            </a:bodyPr>
            <a:lstStyle/>
            <a:p>
              <a:pPr>
                <a:buClr>
                  <a:srgbClr val="C00000"/>
                </a:buClr>
              </a:pPr>
              <a:endParaRPr lang="fr-FR" sz="1000" dirty="0" smtClean="0">
                <a:solidFill>
                  <a:srgbClr val="C00000"/>
                </a:solidFill>
                <a:latin typeface="Ink Free" panose="03080402000500000000" pitchFamily="66" charset="0"/>
                <a:cs typeface="MV Boli" panose="02000500030200090000" pitchFamily="2" charset="0"/>
              </a:endParaRPr>
            </a:p>
            <a:p>
              <a:pPr marL="285750" indent="-285750">
                <a:buClr>
                  <a:srgbClr val="C00000"/>
                </a:buClr>
                <a:buFont typeface="Wingdings" panose="05000000000000000000" pitchFamily="2" charset="2"/>
                <a:buChar char="ü"/>
              </a:pPr>
              <a:r>
                <a:rPr lang="fr-FR" sz="1600" dirty="0">
                  <a:latin typeface="Ink Free" panose="03080402000500000000" pitchFamily="66" charset="0"/>
                  <a:cs typeface="MV Boli" panose="02000500030200090000" pitchFamily="2" charset="0"/>
                </a:rPr>
                <a:t>S</a:t>
              </a:r>
              <a:r>
                <a:rPr lang="fr-FR" sz="1600" dirty="0" smtClean="0">
                  <a:latin typeface="Ink Free" panose="03080402000500000000" pitchFamily="66" charset="0"/>
                  <a:cs typeface="MV Boli" panose="02000500030200090000" pitchFamily="2" charset="0"/>
                </a:rPr>
                <a:t>i vous souhaitez vendre  des billets de tombola à vos collègues, offrez-leur un café ;)</a:t>
              </a:r>
              <a:r>
                <a:rPr lang="fr-FR" sz="1400" dirty="0" smtClean="0">
                  <a:latin typeface="Ink Free" panose="03080402000500000000" pitchFamily="66" charset="0"/>
                  <a:cs typeface="MV Boli" panose="02000500030200090000" pitchFamily="2" charset="0"/>
                </a:rPr>
                <a:t> </a:t>
              </a:r>
            </a:p>
          </p:txBody>
        </p:sp>
        <p:sp>
          <p:nvSpPr>
            <p:cNvPr id="35" name="ZoneTexte 34"/>
            <p:cNvSpPr txBox="1"/>
            <p:nvPr/>
          </p:nvSpPr>
          <p:spPr>
            <a:xfrm>
              <a:off x="8048068" y="8477121"/>
              <a:ext cx="3373588" cy="3154710"/>
            </a:xfrm>
            <a:prstGeom prst="rect">
              <a:avLst/>
            </a:prstGeom>
            <a:noFill/>
          </p:spPr>
          <p:txBody>
            <a:bodyPr wrap="square" rtlCol="0">
              <a:spAutoFit/>
            </a:bodyPr>
            <a:lstStyle/>
            <a:p>
              <a:pPr algn="ctr">
                <a:buClr>
                  <a:srgbClr val="C00000"/>
                </a:buClr>
              </a:pPr>
              <a:r>
                <a:rPr lang="fr-FR" sz="2000" b="1" dirty="0">
                  <a:solidFill>
                    <a:schemeClr val="accent4">
                      <a:lumMod val="75000"/>
                    </a:schemeClr>
                  </a:solidFill>
                  <a:latin typeface="Ink Free" panose="03080402000500000000" pitchFamily="66" charset="0"/>
                  <a:cs typeface="MV Boli" panose="02000500030200090000" pitchFamily="2" charset="0"/>
                </a:rPr>
                <a:t>M</a:t>
              </a:r>
              <a:r>
                <a:rPr lang="fr-FR" sz="2000" b="1" dirty="0" smtClean="0">
                  <a:solidFill>
                    <a:schemeClr val="accent4">
                      <a:lumMod val="75000"/>
                    </a:schemeClr>
                  </a:solidFill>
                  <a:latin typeface="Ink Free" panose="03080402000500000000" pitchFamily="66" charset="0"/>
                  <a:cs typeface="MV Boli" panose="02000500030200090000" pitchFamily="2" charset="0"/>
                </a:rPr>
                <a:t>oralité de l’histoire : </a:t>
              </a:r>
            </a:p>
            <a:p>
              <a:pPr>
                <a:buClr>
                  <a:srgbClr val="C00000"/>
                </a:buClr>
              </a:pPr>
              <a:endParaRPr lang="fr-FR" sz="1000" dirty="0" smtClean="0">
                <a:solidFill>
                  <a:srgbClr val="C00000"/>
                </a:solidFill>
                <a:latin typeface="Ink Free" panose="03080402000500000000" pitchFamily="66" charset="0"/>
                <a:cs typeface="MV Boli" panose="02000500030200090000" pitchFamily="2" charset="0"/>
              </a:endParaRPr>
            </a:p>
            <a:p>
              <a:pPr marL="380990" indent="-380990">
                <a:buClr>
                  <a:srgbClr val="C00000"/>
                </a:buClr>
                <a:buFont typeface="Wingdings" panose="05000000000000000000" pitchFamily="2" charset="2"/>
                <a:buChar char="n"/>
              </a:pPr>
              <a:endParaRPr lang="fr-FR" sz="900" dirty="0" smtClean="0">
                <a:latin typeface="Ink Free" panose="03080402000500000000" pitchFamily="66" charset="0"/>
                <a:cs typeface="MV Boli" panose="02000500030200090000" pitchFamily="2" charset="0"/>
              </a:endParaRPr>
            </a:p>
            <a:p>
              <a:pPr marL="380990" indent="-380990">
                <a:buClr>
                  <a:srgbClr val="C00000"/>
                </a:buClr>
                <a:buFont typeface="Wingdings" panose="05000000000000000000" pitchFamily="2" charset="2"/>
                <a:buChar char="n"/>
              </a:pPr>
              <a:endParaRPr lang="fr-FR" sz="900" dirty="0">
                <a:latin typeface="Ink Free" panose="03080402000500000000" pitchFamily="66" charset="0"/>
                <a:cs typeface="MV Boli" panose="02000500030200090000" pitchFamily="2" charset="0"/>
              </a:endParaRPr>
            </a:p>
            <a:p>
              <a:pPr marL="380990" indent="-380990">
                <a:buClr>
                  <a:srgbClr val="C00000"/>
                </a:buClr>
                <a:buFont typeface="Wingdings" panose="05000000000000000000" pitchFamily="2" charset="2"/>
                <a:buChar char="n"/>
              </a:pPr>
              <a:endParaRPr lang="fr-FR" sz="900" dirty="0" smtClean="0">
                <a:latin typeface="Ink Free" panose="03080402000500000000" pitchFamily="66" charset="0"/>
                <a:cs typeface="MV Boli" panose="02000500030200090000" pitchFamily="2" charset="0"/>
              </a:endParaRPr>
            </a:p>
            <a:p>
              <a:pPr marL="380990" indent="-380990">
                <a:buClr>
                  <a:srgbClr val="C00000"/>
                </a:buClr>
                <a:buFont typeface="Wingdings" panose="05000000000000000000" pitchFamily="2" charset="2"/>
                <a:buChar char="n"/>
              </a:pPr>
              <a:endParaRPr lang="fr-FR" sz="900" dirty="0">
                <a:latin typeface="Ink Free" panose="03080402000500000000" pitchFamily="66" charset="0"/>
                <a:cs typeface="MV Boli" panose="02000500030200090000" pitchFamily="2" charset="0"/>
              </a:endParaRPr>
            </a:p>
            <a:p>
              <a:pPr marL="380990" indent="-380990">
                <a:buClr>
                  <a:srgbClr val="C00000"/>
                </a:buClr>
                <a:buFont typeface="Wingdings" panose="05000000000000000000" pitchFamily="2" charset="2"/>
                <a:buChar char="n"/>
              </a:pPr>
              <a:endParaRPr lang="fr-FR" sz="900" dirty="0" smtClean="0">
                <a:latin typeface="Ink Free" panose="03080402000500000000" pitchFamily="66" charset="0"/>
                <a:cs typeface="MV Boli" panose="02000500030200090000" pitchFamily="2" charset="0"/>
              </a:endParaRPr>
            </a:p>
            <a:p>
              <a:pPr marL="380990" indent="-380990">
                <a:buClr>
                  <a:srgbClr val="C00000"/>
                </a:buClr>
                <a:buFont typeface="Wingdings" panose="05000000000000000000" pitchFamily="2" charset="2"/>
                <a:buChar char="n"/>
              </a:pPr>
              <a:endParaRPr lang="fr-FR" sz="900" dirty="0">
                <a:latin typeface="Ink Free" panose="03080402000500000000" pitchFamily="66" charset="0"/>
                <a:cs typeface="MV Boli" panose="02000500030200090000" pitchFamily="2" charset="0"/>
              </a:endParaRPr>
            </a:p>
            <a:p>
              <a:pPr marL="380990" indent="-380990">
                <a:buClr>
                  <a:srgbClr val="C00000"/>
                </a:buClr>
                <a:buFont typeface="Wingdings" panose="05000000000000000000" pitchFamily="2" charset="2"/>
                <a:buChar char="n"/>
              </a:pPr>
              <a:endParaRPr lang="fr-FR" sz="900" dirty="0" smtClean="0">
                <a:latin typeface="Ink Free" panose="03080402000500000000" pitchFamily="66" charset="0"/>
                <a:cs typeface="MV Boli" panose="02000500030200090000" pitchFamily="2" charset="0"/>
              </a:endParaRPr>
            </a:p>
            <a:p>
              <a:pPr marL="380990" indent="-380990">
                <a:buClr>
                  <a:srgbClr val="C00000"/>
                </a:buClr>
                <a:buFont typeface="Wingdings" panose="05000000000000000000" pitchFamily="2" charset="2"/>
                <a:buChar char="n"/>
              </a:pPr>
              <a:endParaRPr lang="fr-FR" sz="900" dirty="0">
                <a:latin typeface="Ink Free" panose="03080402000500000000" pitchFamily="66" charset="0"/>
                <a:cs typeface="MV Boli" panose="02000500030200090000" pitchFamily="2" charset="0"/>
              </a:endParaRPr>
            </a:p>
            <a:p>
              <a:pPr marL="380990" indent="-380990">
                <a:buClr>
                  <a:srgbClr val="C00000"/>
                </a:buClr>
                <a:buFont typeface="Wingdings" panose="05000000000000000000" pitchFamily="2" charset="2"/>
                <a:buChar char="n"/>
              </a:pPr>
              <a:endParaRPr lang="fr-FR" sz="900" dirty="0" smtClean="0">
                <a:latin typeface="Ink Free" panose="03080402000500000000" pitchFamily="66" charset="0"/>
                <a:cs typeface="MV Boli" panose="02000500030200090000" pitchFamily="2" charset="0"/>
              </a:endParaRPr>
            </a:p>
            <a:p>
              <a:pPr marL="380990" indent="-380990">
                <a:buClr>
                  <a:srgbClr val="C00000"/>
                </a:buClr>
                <a:buFont typeface="Wingdings" panose="05000000000000000000" pitchFamily="2" charset="2"/>
                <a:buChar char="n"/>
              </a:pPr>
              <a:endParaRPr lang="fr-FR" sz="900" dirty="0">
                <a:latin typeface="Ink Free" panose="03080402000500000000" pitchFamily="66" charset="0"/>
                <a:cs typeface="MV Boli" panose="02000500030200090000" pitchFamily="2" charset="0"/>
              </a:endParaRPr>
            </a:p>
            <a:p>
              <a:pPr marL="380990" indent="-380990">
                <a:buClr>
                  <a:srgbClr val="C00000"/>
                </a:buClr>
                <a:buFont typeface="Wingdings" panose="05000000000000000000" pitchFamily="2" charset="2"/>
                <a:buChar char="n"/>
              </a:pPr>
              <a:endParaRPr lang="fr-FR" sz="900" dirty="0" smtClean="0">
                <a:latin typeface="Ink Free" panose="03080402000500000000" pitchFamily="66" charset="0"/>
                <a:cs typeface="MV Boli" panose="02000500030200090000" pitchFamily="2" charset="0"/>
              </a:endParaRPr>
            </a:p>
            <a:p>
              <a:pPr marL="285750" indent="-285750">
                <a:buClr>
                  <a:srgbClr val="C00000"/>
                </a:buClr>
                <a:buFont typeface="Wingdings" panose="05000000000000000000" pitchFamily="2" charset="2"/>
                <a:buChar char="ü"/>
              </a:pPr>
              <a:r>
                <a:rPr lang="fr-FR" sz="1750" b="1" dirty="0" smtClean="0">
                  <a:latin typeface="Ink Free" panose="03080402000500000000" pitchFamily="66" charset="0"/>
                  <a:cs typeface="MV Boli" panose="02000500030200090000" pitchFamily="2" charset="0"/>
                </a:rPr>
                <a:t>Si vous souhaitez créer une relation de réciprocité et ainsi </a:t>
              </a:r>
              <a:r>
                <a:rPr lang="fr-FR" sz="1750" b="1" dirty="0" smtClean="0">
                  <a:solidFill>
                    <a:schemeClr val="accent4">
                      <a:lumMod val="75000"/>
                    </a:schemeClr>
                  </a:solidFill>
                  <a:latin typeface="Ink Free" panose="03080402000500000000" pitchFamily="66" charset="0"/>
                  <a:cs typeface="MV Boli" panose="02000500030200090000" pitchFamily="2" charset="0"/>
                </a:rPr>
                <a:t>augmenter la fidélité de vos clients, rendez-leur service.  </a:t>
              </a:r>
              <a:endParaRPr lang="fr-FR" sz="1750" b="1" dirty="0">
                <a:solidFill>
                  <a:schemeClr val="accent4">
                    <a:lumMod val="75000"/>
                  </a:schemeClr>
                </a:solidFill>
                <a:latin typeface="Ink Free" panose="03080402000500000000" pitchFamily="66" charset="0"/>
                <a:cs typeface="MV Boli" panose="02000500030200090000" pitchFamily="2" charset="0"/>
              </a:endParaRPr>
            </a:p>
          </p:txBody>
        </p:sp>
        <p:pic>
          <p:nvPicPr>
            <p:cNvPr id="2050" name="Picture 2" descr="Season 9 Wink GIF by Friends"/>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9995745" y="9033548"/>
              <a:ext cx="1317512" cy="107552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7922111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fade">
                                      <p:cBhvr>
                                        <p:cTn id="35" dur="500"/>
                                        <p:tgtEl>
                                          <p:spTgt spid="40"/>
                                        </p:tgtEl>
                                      </p:cBhvr>
                                    </p:animEffect>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left)">
                                      <p:cBhvr>
                                        <p:cTn id="39" dur="500"/>
                                        <p:tgtEl>
                                          <p:spTgt spid="8"/>
                                        </p:tgtEl>
                                      </p:cBhvr>
                                    </p:animEffect>
                                  </p:childTnLst>
                                </p:cTn>
                              </p:par>
                            </p:childTnLst>
                          </p:cTn>
                        </p:par>
                        <p:par>
                          <p:cTn id="40" fill="hold">
                            <p:stCondLst>
                              <p:cond delay="1000"/>
                            </p:stCondLst>
                            <p:childTnLst>
                              <p:par>
                                <p:cTn id="41" presetID="22" presetClass="entr" presetSubtype="1" fill="hold" grpId="0" nodeType="after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ipe(up)">
                                      <p:cBhvr>
                                        <p:cTn id="43" dur="500"/>
                                        <p:tgtEl>
                                          <p:spTgt spid="30"/>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500"/>
                                        <p:tgtEl>
                                          <p:spTgt spid="9"/>
                                        </p:tgtEl>
                                      </p:cBhvr>
                                    </p:animEffect>
                                  </p:childTnLst>
                                </p:cTn>
                              </p:par>
                              <p:par>
                                <p:cTn id="49" presetID="10" presetClass="entr" presetSubtype="0" fill="hold" nodeType="with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fade">
                                      <p:cBhvr>
                                        <p:cTn id="5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40" grpId="0" animBg="1"/>
      <p:bldP spid="8"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dirty="0" smtClean="0"/>
              <a:t>04</a:t>
            </a:r>
            <a:endParaRPr lang="fr-FR" dirty="0"/>
          </a:p>
        </p:txBody>
      </p:sp>
      <p:sp>
        <p:nvSpPr>
          <p:cNvPr id="7" name="Espace réservé du texte 6"/>
          <p:cNvSpPr>
            <a:spLocks noGrp="1"/>
          </p:cNvSpPr>
          <p:nvPr>
            <p:ph type="body" sz="quarter" idx="14"/>
          </p:nvPr>
        </p:nvSpPr>
        <p:spPr/>
        <p:txBody>
          <a:bodyPr/>
          <a:lstStyle/>
          <a:p>
            <a:r>
              <a:rPr lang="fr-FR" dirty="0" smtClean="0">
                <a:latin typeface="Arial" panose="020B0604020202020204" pitchFamily="34" charset="0"/>
                <a:cs typeface="Arial" panose="020B0604020202020204" pitchFamily="34" charset="0"/>
              </a:rPr>
              <a:t>Contexte &amp; Objectifs</a:t>
            </a:r>
          </a:p>
          <a:p>
            <a:r>
              <a:rPr lang="fr-FR" dirty="0" smtClean="0">
                <a:latin typeface="Arial" panose="020B0604020202020204" pitchFamily="34" charset="0"/>
                <a:cs typeface="Arial" panose="020B0604020202020204" pitchFamily="34" charset="0"/>
              </a:rPr>
              <a:t>Les Besoins de nos clients</a:t>
            </a:r>
            <a:endParaRPr lang="fr-FR" dirty="0">
              <a:latin typeface="Arial" panose="020B0604020202020204" pitchFamily="34" charset="0"/>
              <a:cs typeface="Arial" panose="020B0604020202020204" pitchFamily="34" charset="0"/>
            </a:endParaRPr>
          </a:p>
          <a:p>
            <a:r>
              <a:rPr lang="fr-FR" dirty="0" smtClean="0">
                <a:latin typeface="Arial" panose="020B0604020202020204" pitchFamily="34" charset="0"/>
                <a:cs typeface="Arial" panose="020B0604020202020204" pitchFamily="34" charset="0"/>
              </a:rPr>
              <a:t>Le rapport de réciprocité</a:t>
            </a:r>
          </a:p>
          <a:p>
            <a:r>
              <a:rPr lang="fr-FR" b="1" dirty="0" smtClean="0">
                <a:latin typeface="Arial" panose="020B0604020202020204" pitchFamily="34" charset="0"/>
                <a:cs typeface="Arial" panose="020B0604020202020204" pitchFamily="34" charset="0"/>
              </a:rPr>
              <a:t>Les Ateliers des décodeurs</a:t>
            </a:r>
            <a:endParaRPr lang="fr-FR" b="1" dirty="0">
              <a:latin typeface="Arial" panose="020B0604020202020204" pitchFamily="34" charset="0"/>
              <a:cs typeface="Arial" panose="020B0604020202020204" pitchFamily="34" charset="0"/>
            </a:endParaRPr>
          </a:p>
          <a:p>
            <a:r>
              <a:rPr lang="fr-FR" dirty="0" smtClean="0">
                <a:latin typeface="Arial" panose="020B0604020202020204" pitchFamily="34" charset="0"/>
                <a:cs typeface="Arial" panose="020B0604020202020204" pitchFamily="34" charset="0"/>
              </a:rPr>
              <a:t>La Boîte à outils</a:t>
            </a:r>
            <a:endParaRPr lang="fr-FR" dirty="0">
              <a:latin typeface="Arial" panose="020B0604020202020204" pitchFamily="34" charset="0"/>
              <a:cs typeface="Arial" panose="020B0604020202020204" pitchFamily="34" charset="0"/>
            </a:endParaRPr>
          </a:p>
          <a:p>
            <a:pPr marL="0" indent="0">
              <a:buNone/>
            </a:pPr>
            <a:endParaRPr lang="fr-FR" dirty="0"/>
          </a:p>
        </p:txBody>
      </p:sp>
    </p:spTree>
    <p:extLst>
      <p:ext uri="{BB962C8B-B14F-4D97-AF65-F5344CB8AC3E}">
        <p14:creationId xmlns:p14="http://schemas.microsoft.com/office/powerpoint/2010/main" val="17211454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974167" y="3080921"/>
            <a:ext cx="1161386"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texte 2"/>
          <p:cNvSpPr>
            <a:spLocks noGrp="1"/>
          </p:cNvSpPr>
          <p:nvPr>
            <p:ph type="body" sz="quarter" idx="12"/>
          </p:nvPr>
        </p:nvSpPr>
        <p:spPr/>
        <p:txBody>
          <a:bodyPr/>
          <a:lstStyle/>
          <a:p>
            <a:r>
              <a:rPr lang="fr-FR" dirty="0" smtClean="0"/>
              <a:t>Les Ateliers des décodeurs : une façon pédagogique d’apporter les informations utiles à nos clients qui en ont besoin.</a:t>
            </a:r>
            <a:endParaRPr lang="fr-FR" dirty="0"/>
          </a:p>
        </p:txBody>
      </p:sp>
      <p:sp>
        <p:nvSpPr>
          <p:cNvPr id="17" name="Espace réservé du texte 16"/>
          <p:cNvSpPr>
            <a:spLocks noGrp="1"/>
          </p:cNvSpPr>
          <p:nvPr>
            <p:ph type="body" sz="quarter" idx="14"/>
          </p:nvPr>
        </p:nvSpPr>
        <p:spPr/>
        <p:txBody>
          <a:bodyPr/>
          <a:lstStyle/>
          <a:p>
            <a:r>
              <a:rPr lang="fr-FR" dirty="0" smtClean="0"/>
              <a:t>4. </a:t>
            </a:r>
            <a:r>
              <a:rPr lang="fr-FR" dirty="0"/>
              <a:t>Les </a:t>
            </a:r>
            <a:r>
              <a:rPr lang="fr-FR" dirty="0" smtClean="0"/>
              <a:t>Ateliers des décodeurs</a:t>
            </a:r>
            <a:endParaRPr lang="fr-FR" dirty="0"/>
          </a:p>
        </p:txBody>
      </p:sp>
      <p:sp>
        <p:nvSpPr>
          <p:cNvPr id="18" name="ZoneTexte 17"/>
          <p:cNvSpPr txBox="1"/>
          <p:nvPr/>
        </p:nvSpPr>
        <p:spPr>
          <a:xfrm>
            <a:off x="5486060" y="-742934"/>
            <a:ext cx="184731" cy="369332"/>
          </a:xfrm>
          <a:prstGeom prst="rect">
            <a:avLst/>
          </a:prstGeom>
          <a:noFill/>
        </p:spPr>
        <p:txBody>
          <a:bodyPr wrap="none" rtlCol="0">
            <a:spAutoFit/>
          </a:bodyPr>
          <a:lstStyle/>
          <a:p>
            <a:endParaRPr lang="fr-FR" dirty="0"/>
          </a:p>
        </p:txBody>
      </p:sp>
      <p:sp>
        <p:nvSpPr>
          <p:cNvPr id="8" name="ZoneTexte 7"/>
          <p:cNvSpPr txBox="1"/>
          <p:nvPr/>
        </p:nvSpPr>
        <p:spPr>
          <a:xfrm>
            <a:off x="1267020" y="3034245"/>
            <a:ext cx="5049803" cy="3046988"/>
          </a:xfrm>
          <a:prstGeom prst="rect">
            <a:avLst/>
          </a:prstGeom>
          <a:noFill/>
        </p:spPr>
        <p:txBody>
          <a:bodyPr wrap="square" rtlCol="0">
            <a:spAutoFit/>
          </a:bodyPr>
          <a:lstStyle/>
          <a:p>
            <a:pPr algn="ctr">
              <a:lnSpc>
                <a:spcPct val="150000"/>
              </a:lnSpc>
            </a:pPr>
            <a:r>
              <a:rPr lang="fr-FR" sz="1600" dirty="0" smtClean="0"/>
              <a:t>Ce sont des </a:t>
            </a:r>
            <a:r>
              <a:rPr lang="fr-FR" sz="1600" b="1" dirty="0"/>
              <a:t>r</a:t>
            </a:r>
            <a:r>
              <a:rPr lang="fr-FR" sz="1600" b="1" dirty="0" smtClean="0"/>
              <a:t>endez-vous bancaires </a:t>
            </a:r>
            <a:r>
              <a:rPr lang="fr-FR" sz="1600" dirty="0" smtClean="0"/>
              <a:t>ou des </a:t>
            </a:r>
            <a:r>
              <a:rPr lang="fr-FR" sz="1600" b="1" dirty="0" smtClean="0"/>
              <a:t>réunions d’informations </a:t>
            </a:r>
            <a:r>
              <a:rPr lang="fr-FR" sz="1600" dirty="0" smtClean="0"/>
              <a:t>que vous pouvez organiser   </a:t>
            </a:r>
          </a:p>
          <a:p>
            <a:pPr algn="ctr">
              <a:lnSpc>
                <a:spcPct val="150000"/>
              </a:lnSpc>
            </a:pPr>
            <a:r>
              <a:rPr lang="fr-FR" sz="1600" dirty="0"/>
              <a:t> </a:t>
            </a:r>
            <a:r>
              <a:rPr lang="fr-FR" sz="1600" dirty="0" smtClean="0"/>
              <a:t>         avec vos clients dans le but de </a:t>
            </a:r>
            <a:r>
              <a:rPr lang="fr-FR" sz="1600" b="1" dirty="0" smtClean="0"/>
              <a:t>leur apporter</a:t>
            </a:r>
          </a:p>
          <a:p>
            <a:pPr algn="ctr">
              <a:lnSpc>
                <a:spcPct val="150000"/>
              </a:lnSpc>
            </a:pPr>
            <a:r>
              <a:rPr lang="fr-FR" sz="1600" b="1" dirty="0"/>
              <a:t> </a:t>
            </a:r>
            <a:r>
              <a:rPr lang="fr-FR" sz="1600" b="1" dirty="0" smtClean="0"/>
              <a:t>                des connaissances financières, </a:t>
            </a:r>
          </a:p>
          <a:p>
            <a:pPr algn="ctr">
              <a:lnSpc>
                <a:spcPct val="150000"/>
              </a:lnSpc>
            </a:pPr>
            <a:r>
              <a:rPr lang="fr-FR" sz="1600" b="1" dirty="0"/>
              <a:t> </a:t>
            </a:r>
            <a:r>
              <a:rPr lang="fr-FR" sz="1600" b="1" dirty="0" smtClean="0"/>
              <a:t>            bancaires ou économiques.</a:t>
            </a:r>
            <a:r>
              <a:rPr lang="fr-FR" sz="1600" dirty="0" smtClean="0"/>
              <a:t> Les </a:t>
            </a:r>
          </a:p>
          <a:p>
            <a:pPr algn="ctr">
              <a:lnSpc>
                <a:spcPct val="150000"/>
              </a:lnSpc>
            </a:pPr>
            <a:r>
              <a:rPr lang="fr-FR" sz="1600" dirty="0"/>
              <a:t> </a:t>
            </a:r>
            <a:r>
              <a:rPr lang="fr-FR" sz="1600" dirty="0" smtClean="0"/>
              <a:t>          supports mis à votre disposition pour vous aider dans cette démarche, se veulent simples et </a:t>
            </a:r>
            <a:r>
              <a:rPr lang="fr-FR" sz="1600" b="1" dirty="0" smtClean="0"/>
              <a:t>pédagogiques</a:t>
            </a:r>
            <a:r>
              <a:rPr lang="fr-FR" sz="1600" dirty="0" smtClean="0"/>
              <a:t>. </a:t>
            </a:r>
            <a:endParaRPr lang="fr-FR" sz="1600" dirty="0"/>
          </a:p>
        </p:txBody>
      </p:sp>
      <p:cxnSp>
        <p:nvCxnSpPr>
          <p:cNvPr id="19" name="Connecteur droit 18"/>
          <p:cNvCxnSpPr/>
          <p:nvPr/>
        </p:nvCxnSpPr>
        <p:spPr>
          <a:xfrm>
            <a:off x="6526176" y="2951581"/>
            <a:ext cx="0" cy="3186172"/>
          </a:xfrm>
          <a:prstGeom prst="line">
            <a:avLst/>
          </a:prstGeom>
          <a:ln w="12700">
            <a:prstDash val="solid"/>
          </a:ln>
        </p:spPr>
        <p:style>
          <a:lnRef idx="1">
            <a:schemeClr val="accent1"/>
          </a:lnRef>
          <a:fillRef idx="0">
            <a:schemeClr val="accent1"/>
          </a:fillRef>
          <a:effectRef idx="0">
            <a:schemeClr val="accent1"/>
          </a:effectRef>
          <a:fontRef idx="minor">
            <a:schemeClr val="tx1"/>
          </a:fontRef>
        </p:style>
      </p:cxnSp>
      <p:sp>
        <p:nvSpPr>
          <p:cNvPr id="21" name="ZoneTexte 20"/>
          <p:cNvSpPr txBox="1"/>
          <p:nvPr/>
        </p:nvSpPr>
        <p:spPr>
          <a:xfrm>
            <a:off x="8002669" y="3061716"/>
            <a:ext cx="3883168" cy="461665"/>
          </a:xfrm>
          <a:prstGeom prst="rect">
            <a:avLst/>
          </a:prstGeom>
          <a:noFill/>
        </p:spPr>
        <p:txBody>
          <a:bodyPr wrap="square" rtlCol="0">
            <a:spAutoFit/>
          </a:bodyPr>
          <a:lstStyle/>
          <a:p>
            <a:pPr>
              <a:lnSpc>
                <a:spcPct val="150000"/>
              </a:lnSpc>
            </a:pPr>
            <a:r>
              <a:rPr lang="fr-FR" sz="1600" b="1" dirty="0" smtClean="0">
                <a:solidFill>
                  <a:schemeClr val="accent4">
                    <a:lumMod val="75000"/>
                  </a:schemeClr>
                </a:solidFill>
              </a:rPr>
              <a:t>QUI LES ORGANISE ? </a:t>
            </a:r>
            <a:endParaRPr lang="fr-FR" sz="1600" b="1" dirty="0">
              <a:solidFill>
                <a:schemeClr val="accent4">
                  <a:lumMod val="75000"/>
                </a:schemeClr>
              </a:solidFill>
            </a:endParaRPr>
          </a:p>
        </p:txBody>
      </p:sp>
      <p:pic>
        <p:nvPicPr>
          <p:cNvPr id="2052" name="Picture 4" descr="Une femme en costume tenant une liste de contrôle Vecteur Premiu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089577" y="4282511"/>
            <a:ext cx="2181754" cy="2181754"/>
          </a:xfrm>
          <a:prstGeom prst="rect">
            <a:avLst/>
          </a:prstGeom>
          <a:noFill/>
          <a:extLst>
            <a:ext uri="{909E8E84-426E-40DD-AFC4-6F175D3DCCD1}">
              <a14:hiddenFill xmlns:a14="http://schemas.microsoft.com/office/drawing/2010/main">
                <a:solidFill>
                  <a:srgbClr val="FFFFFF"/>
                </a:solidFill>
              </a14:hiddenFill>
            </a:ext>
          </a:extLst>
        </p:spPr>
      </p:pic>
      <p:sp>
        <p:nvSpPr>
          <p:cNvPr id="29" name="ZoneTexte 28"/>
          <p:cNvSpPr txBox="1"/>
          <p:nvPr/>
        </p:nvSpPr>
        <p:spPr>
          <a:xfrm>
            <a:off x="7186888" y="3774308"/>
            <a:ext cx="3883168" cy="1938992"/>
          </a:xfrm>
          <a:prstGeom prst="rect">
            <a:avLst/>
          </a:prstGeom>
          <a:noFill/>
        </p:spPr>
        <p:txBody>
          <a:bodyPr wrap="square" rtlCol="0">
            <a:spAutoFit/>
          </a:bodyPr>
          <a:lstStyle/>
          <a:p>
            <a:pPr marL="285750" indent="-285750">
              <a:lnSpc>
                <a:spcPct val="150000"/>
              </a:lnSpc>
              <a:buClr>
                <a:schemeClr val="accent4">
                  <a:lumMod val="75000"/>
                </a:schemeClr>
              </a:buClr>
              <a:buFont typeface="Wingdings 2" panose="05020102010507070707" pitchFamily="18" charset="2"/>
              <a:buChar char="R"/>
            </a:pPr>
            <a:r>
              <a:rPr lang="fr-FR" sz="1600" dirty="0"/>
              <a:t>L</a:t>
            </a:r>
            <a:r>
              <a:rPr lang="fr-FR" sz="1600" dirty="0" smtClean="0"/>
              <a:t>es Agences</a:t>
            </a:r>
          </a:p>
          <a:p>
            <a:pPr marL="285750" indent="-285750">
              <a:lnSpc>
                <a:spcPct val="150000"/>
              </a:lnSpc>
              <a:buClr>
                <a:schemeClr val="accent4">
                  <a:lumMod val="75000"/>
                </a:schemeClr>
              </a:buClr>
              <a:buFont typeface="Wingdings 2" panose="05020102010507070707" pitchFamily="18" charset="2"/>
              <a:buChar char="R"/>
            </a:pPr>
            <a:r>
              <a:rPr lang="fr-FR" sz="1600" dirty="0" smtClean="0"/>
              <a:t>Les CAGP, GCP </a:t>
            </a:r>
          </a:p>
          <a:p>
            <a:pPr marL="285750" indent="-285750">
              <a:lnSpc>
                <a:spcPct val="150000"/>
              </a:lnSpc>
              <a:buClr>
                <a:schemeClr val="accent4">
                  <a:lumMod val="75000"/>
                </a:schemeClr>
              </a:buClr>
              <a:buFont typeface="Wingdings 2" panose="05020102010507070707" pitchFamily="18" charset="2"/>
              <a:buChar char="R"/>
            </a:pPr>
            <a:r>
              <a:rPr lang="fr-FR" sz="1600" dirty="0"/>
              <a:t>L</a:t>
            </a:r>
            <a:r>
              <a:rPr lang="fr-FR" sz="1600" dirty="0" smtClean="0"/>
              <a:t>es Territoires </a:t>
            </a:r>
          </a:p>
          <a:p>
            <a:pPr marL="285750" indent="-285750">
              <a:lnSpc>
                <a:spcPct val="150000"/>
              </a:lnSpc>
              <a:buClr>
                <a:schemeClr val="accent4">
                  <a:lumMod val="75000"/>
                </a:schemeClr>
              </a:buClr>
              <a:buFont typeface="Wingdings 2" panose="05020102010507070707" pitchFamily="18" charset="2"/>
              <a:buChar char="R"/>
            </a:pPr>
            <a:r>
              <a:rPr lang="fr-FR" sz="1600" dirty="0"/>
              <a:t>L</a:t>
            </a:r>
            <a:r>
              <a:rPr lang="fr-FR" sz="1600" dirty="0" smtClean="0"/>
              <a:t>es Directions </a:t>
            </a:r>
            <a:r>
              <a:rPr lang="fr-FR" sz="1600" dirty="0"/>
              <a:t>R</a:t>
            </a:r>
            <a:r>
              <a:rPr lang="fr-FR" sz="1600" dirty="0" smtClean="0"/>
              <a:t>égionales</a:t>
            </a:r>
          </a:p>
          <a:p>
            <a:pPr marL="285750" indent="-285750">
              <a:lnSpc>
                <a:spcPct val="150000"/>
              </a:lnSpc>
              <a:buClr>
                <a:schemeClr val="accent4">
                  <a:lumMod val="75000"/>
                </a:schemeClr>
              </a:buClr>
              <a:buFont typeface="Wingdings 2" panose="05020102010507070707" pitchFamily="18" charset="2"/>
              <a:buChar char="R"/>
            </a:pPr>
            <a:r>
              <a:rPr lang="fr-FR" sz="1600" dirty="0" smtClean="0"/>
              <a:t>…Chacun d’entre vous !!  </a:t>
            </a:r>
            <a:endParaRPr lang="fr-FR" sz="1600" b="1" dirty="0"/>
          </a:p>
        </p:txBody>
      </p:sp>
      <p:sp>
        <p:nvSpPr>
          <p:cNvPr id="23" name="Pensées 22"/>
          <p:cNvSpPr/>
          <p:nvPr/>
        </p:nvSpPr>
        <p:spPr>
          <a:xfrm>
            <a:off x="821917" y="4288236"/>
            <a:ext cx="1522989" cy="740964"/>
          </a:xfrm>
          <a:prstGeom prst="cloudCallout">
            <a:avLst>
              <a:gd name="adj1" fmla="val -26824"/>
              <a:gd name="adj2" fmla="val 70344"/>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5" name="Image 7">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85916" y="4483777"/>
            <a:ext cx="1232869" cy="349882"/>
          </a:xfrm>
          <a:prstGeom prst="rect">
            <a:avLst/>
          </a:prstGeom>
          <a:noFill/>
          <a:ln>
            <a:noFill/>
          </a:ln>
        </p:spPr>
      </p:pic>
      <p:pic>
        <p:nvPicPr>
          <p:cNvPr id="27" name="Image 9"/>
          <p:cNvPicPr>
            <a:picLocks noChangeAspect="1"/>
          </p:cNvPicPr>
          <p:nvPr/>
        </p:nvPicPr>
        <p:blipFill>
          <a:blip r:embed="rId5" cstate="print">
            <a:extLst>
              <a:ext uri="{BEBA8EAE-BF5A-486C-A8C5-ECC9F3942E4B}">
                <a14:imgProps xmlns:a14="http://schemas.microsoft.com/office/drawing/2010/main">
                  <a14:imgLayer r:embed="rId6">
                    <a14:imgEffect>
                      <a14:backgroundRemoval t="9972" b="100000" l="0" r="94964">
                        <a14:foregroundMark x1="25899" y1="74600" x2="7914" y2="76199"/>
                        <a14:foregroundMark x1="23741" y1="73001" x2="8736" y2="73565"/>
                        <a14:foregroundMark x1="8736" y1="73565" x2="0" y2="80527"/>
                        <a14:foregroundMark x1="6475" y1="74036" x2="206" y2="79210"/>
                        <a14:foregroundMark x1="7605" y1="73001" x2="514" y2="77328"/>
                        <a14:foregroundMark x1="55601" y1="75917" x2="74101" y2="82408"/>
                        <a14:foregroundMark x1="74101" y1="82408" x2="91470" y2="99436"/>
                        <a14:foregroundMark x1="72354" y1="81091" x2="88181" y2="94826"/>
                        <a14:foregroundMark x1="81501" y1="96143" x2="51696" y2="81844"/>
                        <a14:foregroundMark x1="57040" y1="88617" x2="48818" y2="99906"/>
                        <a14:foregroundMark x1="17883" y1="78081" x2="1747" y2="99906"/>
                        <a14:foregroundMark x1="4625" y1="80527" x2="2569" y2="95579"/>
                        <a14:foregroundMark x1="27338" y1="88617" x2="6680" y2="99436"/>
                      </a14:backgroundRemoval>
                    </a14:imgEffect>
                  </a14:imgLayer>
                </a14:imgProps>
              </a:ext>
              <a:ext uri="{28A0092B-C50C-407E-A947-70E740481C1C}">
                <a14:useLocalDpi xmlns:a14="http://schemas.microsoft.com/office/drawing/2010/main" val="0"/>
              </a:ext>
            </a:extLst>
          </a:blip>
          <a:srcRect/>
          <a:stretch>
            <a:fillRect/>
          </a:stretch>
        </p:blipFill>
        <p:spPr bwMode="auto">
          <a:xfrm>
            <a:off x="8336" y="4631700"/>
            <a:ext cx="1677589" cy="1832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e 1"/>
          <p:cNvGrpSpPr/>
          <p:nvPr/>
        </p:nvGrpSpPr>
        <p:grpSpPr>
          <a:xfrm>
            <a:off x="325677" y="1811045"/>
            <a:ext cx="11561523" cy="1078056"/>
            <a:chOff x="325677" y="1811045"/>
            <a:chExt cx="11561523" cy="1078056"/>
          </a:xfrm>
        </p:grpSpPr>
        <p:cxnSp>
          <p:nvCxnSpPr>
            <p:cNvPr id="24" name="Connecteur droit 23"/>
            <p:cNvCxnSpPr/>
            <p:nvPr/>
          </p:nvCxnSpPr>
          <p:spPr>
            <a:xfrm>
              <a:off x="325677" y="2889101"/>
              <a:ext cx="11561523" cy="0"/>
            </a:xfrm>
            <a:prstGeom prst="line">
              <a:avLst/>
            </a:prstGeom>
            <a:ln w="12700">
              <a:prstDash val="solid"/>
            </a:ln>
          </p:spPr>
          <p:style>
            <a:lnRef idx="1">
              <a:schemeClr val="accent1"/>
            </a:lnRef>
            <a:fillRef idx="0">
              <a:schemeClr val="accent1"/>
            </a:fillRef>
            <a:effectRef idx="0">
              <a:schemeClr val="accent1"/>
            </a:effectRef>
            <a:fontRef idx="minor">
              <a:schemeClr val="tx1"/>
            </a:fontRef>
          </p:style>
        </p:cxnSp>
        <p:grpSp>
          <p:nvGrpSpPr>
            <p:cNvPr id="20" name="Groupe 19"/>
            <p:cNvGrpSpPr/>
            <p:nvPr/>
          </p:nvGrpSpPr>
          <p:grpSpPr>
            <a:xfrm>
              <a:off x="2061169" y="1811045"/>
              <a:ext cx="7693034" cy="864345"/>
              <a:chOff x="1171820" y="1905374"/>
              <a:chExt cx="9185906" cy="1032075"/>
            </a:xfrm>
          </p:grpSpPr>
          <p:pic>
            <p:nvPicPr>
              <p:cNvPr id="10" name="Image 9"/>
              <p:cNvPicPr>
                <a:picLocks noChangeAspect="1"/>
              </p:cNvPicPr>
              <p:nvPr/>
            </p:nvPicPr>
            <p:blipFill>
              <a:blip r:embed="rId7">
                <a:duotone>
                  <a:schemeClr val="accent1">
                    <a:shade val="45000"/>
                    <a:satMod val="135000"/>
                  </a:schemeClr>
                  <a:prstClr val="white"/>
                </a:duotone>
              </a:blip>
              <a:stretch>
                <a:fillRect/>
              </a:stretch>
            </p:blipFill>
            <p:spPr>
              <a:xfrm>
                <a:off x="2010293" y="1905374"/>
                <a:ext cx="3881348" cy="471566"/>
              </a:xfrm>
              <a:prstGeom prst="rect">
                <a:avLst/>
              </a:prstGeom>
            </p:spPr>
          </p:pic>
          <p:pic>
            <p:nvPicPr>
              <p:cNvPr id="11" name="Image 10"/>
              <p:cNvPicPr>
                <a:picLocks noChangeAspect="1"/>
              </p:cNvPicPr>
              <p:nvPr/>
            </p:nvPicPr>
            <p:blipFill>
              <a:blip r:embed="rId8">
                <a:duotone>
                  <a:schemeClr val="accent1">
                    <a:shade val="45000"/>
                    <a:satMod val="135000"/>
                  </a:schemeClr>
                  <a:prstClr val="white"/>
                </a:duotone>
              </a:blip>
              <a:stretch>
                <a:fillRect/>
              </a:stretch>
            </p:blipFill>
            <p:spPr>
              <a:xfrm>
                <a:off x="5891641" y="1957195"/>
                <a:ext cx="4031628" cy="419745"/>
              </a:xfrm>
              <a:prstGeom prst="rect">
                <a:avLst/>
              </a:prstGeom>
            </p:spPr>
          </p:pic>
          <p:pic>
            <p:nvPicPr>
              <p:cNvPr id="12" name="Image 11"/>
              <p:cNvPicPr>
                <a:picLocks noChangeAspect="1"/>
              </p:cNvPicPr>
              <p:nvPr/>
            </p:nvPicPr>
            <p:blipFill rotWithShape="1">
              <a:blip r:embed="rId9">
                <a:duotone>
                  <a:schemeClr val="accent1">
                    <a:shade val="45000"/>
                    <a:satMod val="135000"/>
                  </a:schemeClr>
                  <a:prstClr val="white"/>
                </a:duotone>
              </a:blip>
              <a:srcRect l="27433" t="-4706" b="-1"/>
              <a:stretch/>
            </p:blipFill>
            <p:spPr>
              <a:xfrm>
                <a:off x="2425506" y="2488282"/>
                <a:ext cx="3068536" cy="412371"/>
              </a:xfrm>
              <a:prstGeom prst="rect">
                <a:avLst/>
              </a:prstGeom>
            </p:spPr>
          </p:pic>
          <p:pic>
            <p:nvPicPr>
              <p:cNvPr id="14" name="Image 13"/>
              <p:cNvPicPr>
                <a:picLocks noChangeAspect="1"/>
              </p:cNvPicPr>
              <p:nvPr/>
            </p:nvPicPr>
            <p:blipFill rotWithShape="1">
              <a:blip r:embed="rId10">
                <a:duotone>
                  <a:schemeClr val="accent1">
                    <a:shade val="45000"/>
                    <a:satMod val="135000"/>
                  </a:schemeClr>
                  <a:prstClr val="white"/>
                </a:duotone>
              </a:blip>
              <a:srcRect r="33406" b="4032"/>
              <a:stretch/>
            </p:blipFill>
            <p:spPr>
              <a:xfrm>
                <a:off x="5494043" y="2506818"/>
                <a:ext cx="2394941" cy="358060"/>
              </a:xfrm>
              <a:prstGeom prst="rect">
                <a:avLst/>
              </a:prstGeom>
            </p:spPr>
          </p:pic>
          <p:pic>
            <p:nvPicPr>
              <p:cNvPr id="15" name="Image 14"/>
              <p:cNvPicPr>
                <a:picLocks noChangeAspect="1"/>
              </p:cNvPicPr>
              <p:nvPr/>
            </p:nvPicPr>
            <p:blipFill>
              <a:blip r:embed="rId11">
                <a:duotone>
                  <a:schemeClr val="accent1">
                    <a:shade val="45000"/>
                    <a:satMod val="135000"/>
                  </a:schemeClr>
                  <a:prstClr val="white"/>
                </a:duotone>
              </a:blip>
              <a:stretch>
                <a:fillRect/>
              </a:stretch>
            </p:blipFill>
            <p:spPr>
              <a:xfrm>
                <a:off x="8699473" y="2502485"/>
                <a:ext cx="1658253" cy="331651"/>
              </a:xfrm>
              <a:prstGeom prst="rect">
                <a:avLst/>
              </a:prstGeom>
            </p:spPr>
          </p:pic>
          <p:pic>
            <p:nvPicPr>
              <p:cNvPr id="31" name="Image 30"/>
              <p:cNvPicPr>
                <a:picLocks noChangeAspect="1"/>
              </p:cNvPicPr>
              <p:nvPr/>
            </p:nvPicPr>
            <p:blipFill rotWithShape="1">
              <a:blip r:embed="rId9">
                <a:duotone>
                  <a:schemeClr val="accent1">
                    <a:shade val="45000"/>
                    <a:satMod val="135000"/>
                  </a:schemeClr>
                  <a:prstClr val="white"/>
                </a:duotone>
              </a:blip>
              <a:srcRect t="1" r="72024" b="-6082"/>
              <a:stretch/>
            </p:blipFill>
            <p:spPr>
              <a:xfrm>
                <a:off x="1171820" y="2519662"/>
                <a:ext cx="1182974" cy="417787"/>
              </a:xfrm>
              <a:prstGeom prst="rect">
                <a:avLst/>
              </a:prstGeom>
            </p:spPr>
          </p:pic>
          <p:sp>
            <p:nvSpPr>
              <p:cNvPr id="16" name="ZoneTexte 15"/>
              <p:cNvSpPr txBox="1"/>
              <p:nvPr/>
            </p:nvSpPr>
            <p:spPr>
              <a:xfrm>
                <a:off x="2221451" y="2519344"/>
                <a:ext cx="567370" cy="369332"/>
              </a:xfrm>
              <a:prstGeom prst="rect">
                <a:avLst/>
              </a:prstGeom>
              <a:noFill/>
            </p:spPr>
            <p:txBody>
              <a:bodyPr wrap="square" rtlCol="0">
                <a:spAutoFit/>
              </a:bodyPr>
              <a:lstStyle/>
              <a:p>
                <a:r>
                  <a:rPr lang="fr-FR" dirty="0" smtClean="0">
                    <a:solidFill>
                      <a:srgbClr val="C00000"/>
                    </a:solidFill>
                  </a:rPr>
                  <a:t>,</a:t>
                </a:r>
                <a:endParaRPr lang="fr-FR" dirty="0">
                  <a:solidFill>
                    <a:srgbClr val="C00000"/>
                  </a:solidFill>
                </a:endParaRPr>
              </a:p>
            </p:txBody>
          </p:sp>
        </p:grpSp>
        <p:pic>
          <p:nvPicPr>
            <p:cNvPr id="28" name="Image 27"/>
            <p:cNvPicPr>
              <a:picLocks noChangeAspect="1"/>
            </p:cNvPicPr>
            <p:nvPr/>
          </p:nvPicPr>
          <p:blipFill rotWithShape="1">
            <a:blip r:embed="rId10">
              <a:duotone>
                <a:schemeClr val="accent1">
                  <a:shade val="45000"/>
                  <a:satMod val="135000"/>
                </a:schemeClr>
                <a:prstClr val="white"/>
              </a:duotone>
            </a:blip>
            <a:srcRect l="79560" t="-16820"/>
            <a:stretch/>
          </p:blipFill>
          <p:spPr>
            <a:xfrm>
              <a:off x="7718249" y="2254086"/>
              <a:ext cx="615622" cy="365027"/>
            </a:xfrm>
            <a:prstGeom prst="rect">
              <a:avLst/>
            </a:prstGeom>
          </p:spPr>
        </p:pic>
      </p:grpSp>
    </p:spTree>
    <p:extLst>
      <p:ext uri="{BB962C8B-B14F-4D97-AF65-F5344CB8AC3E}">
        <p14:creationId xmlns:p14="http://schemas.microsoft.com/office/powerpoint/2010/main" val="1197930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par>
                                <p:cTn id="21" presetID="42" presetClass="path" presetSubtype="0" accel="50000" decel="50000" fill="hold" nodeType="withEffect">
                                  <p:stCondLst>
                                    <p:cond delay="0"/>
                                  </p:stCondLst>
                                  <p:childTnLst>
                                    <p:animMotion origin="layout" path="M 4.16667E-7 -0.01736 L -0.14857 -0.00092 " pathEditMode="relative" rAng="0" ptsTypes="AA">
                                      <p:cBhvr>
                                        <p:cTn id="22" dur="2000" fill="hold"/>
                                        <p:tgtEl>
                                          <p:spTgt spid="2052"/>
                                        </p:tgtEl>
                                        <p:attrNameLst>
                                          <p:attrName>ppt_x</p:attrName>
                                          <p:attrName>ppt_y</p:attrName>
                                        </p:attrNameLst>
                                      </p:cBhvr>
                                      <p:rCtr x="-7435" y="810"/>
                                    </p:animMotion>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29">
                                            <p:txEl>
                                              <p:pRg st="0" end="0"/>
                                            </p:txEl>
                                          </p:spTgt>
                                        </p:tgtEl>
                                        <p:attrNameLst>
                                          <p:attrName>style.visibility</p:attrName>
                                        </p:attrNameLst>
                                      </p:cBhvr>
                                      <p:to>
                                        <p:strVal val="visible"/>
                                      </p:to>
                                    </p:set>
                                    <p:animEffect transition="in" filter="wipe(left)">
                                      <p:cBhvr>
                                        <p:cTn id="26" dur="500"/>
                                        <p:tgtEl>
                                          <p:spTgt spid="29">
                                            <p:txEl>
                                              <p:pRg st="0" end="0"/>
                                            </p:txEl>
                                          </p:spTgt>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29">
                                            <p:txEl>
                                              <p:pRg st="1" end="1"/>
                                            </p:txEl>
                                          </p:spTgt>
                                        </p:tgtEl>
                                        <p:attrNameLst>
                                          <p:attrName>style.visibility</p:attrName>
                                        </p:attrNameLst>
                                      </p:cBhvr>
                                      <p:to>
                                        <p:strVal val="visible"/>
                                      </p:to>
                                    </p:set>
                                    <p:animEffect transition="in" filter="wipe(left)">
                                      <p:cBhvr>
                                        <p:cTn id="30" dur="500"/>
                                        <p:tgtEl>
                                          <p:spTgt spid="29">
                                            <p:txEl>
                                              <p:pRg st="1" end="1"/>
                                            </p:txEl>
                                          </p:spTgt>
                                        </p:tgtEl>
                                      </p:cBhvr>
                                    </p:animEffect>
                                  </p:childTnLst>
                                </p:cTn>
                              </p:par>
                            </p:childTnLst>
                          </p:cTn>
                        </p:par>
                        <p:par>
                          <p:cTn id="31" fill="hold">
                            <p:stCondLst>
                              <p:cond delay="3000"/>
                            </p:stCondLst>
                            <p:childTnLst>
                              <p:par>
                                <p:cTn id="32" presetID="22" presetClass="entr" presetSubtype="8" fill="hold" nodeType="afterEffect">
                                  <p:stCondLst>
                                    <p:cond delay="0"/>
                                  </p:stCondLst>
                                  <p:childTnLst>
                                    <p:set>
                                      <p:cBhvr>
                                        <p:cTn id="33" dur="1" fill="hold">
                                          <p:stCondLst>
                                            <p:cond delay="0"/>
                                          </p:stCondLst>
                                        </p:cTn>
                                        <p:tgtEl>
                                          <p:spTgt spid="29">
                                            <p:txEl>
                                              <p:pRg st="2" end="2"/>
                                            </p:txEl>
                                          </p:spTgt>
                                        </p:tgtEl>
                                        <p:attrNameLst>
                                          <p:attrName>style.visibility</p:attrName>
                                        </p:attrNameLst>
                                      </p:cBhvr>
                                      <p:to>
                                        <p:strVal val="visible"/>
                                      </p:to>
                                    </p:set>
                                    <p:animEffect transition="in" filter="wipe(left)">
                                      <p:cBhvr>
                                        <p:cTn id="34" dur="500"/>
                                        <p:tgtEl>
                                          <p:spTgt spid="29">
                                            <p:txEl>
                                              <p:pRg st="2" end="2"/>
                                            </p:txEl>
                                          </p:spTgt>
                                        </p:tgtEl>
                                      </p:cBhvr>
                                    </p:animEffect>
                                  </p:childTnLst>
                                </p:cTn>
                              </p:par>
                            </p:childTnLst>
                          </p:cTn>
                        </p:par>
                        <p:par>
                          <p:cTn id="35" fill="hold">
                            <p:stCondLst>
                              <p:cond delay="3500"/>
                            </p:stCondLst>
                            <p:childTnLst>
                              <p:par>
                                <p:cTn id="36" presetID="22" presetClass="entr" presetSubtype="8" fill="hold" nodeType="afterEffect">
                                  <p:stCondLst>
                                    <p:cond delay="0"/>
                                  </p:stCondLst>
                                  <p:childTnLst>
                                    <p:set>
                                      <p:cBhvr>
                                        <p:cTn id="37" dur="1" fill="hold">
                                          <p:stCondLst>
                                            <p:cond delay="0"/>
                                          </p:stCondLst>
                                        </p:cTn>
                                        <p:tgtEl>
                                          <p:spTgt spid="29">
                                            <p:txEl>
                                              <p:pRg st="3" end="3"/>
                                            </p:txEl>
                                          </p:spTgt>
                                        </p:tgtEl>
                                        <p:attrNameLst>
                                          <p:attrName>style.visibility</p:attrName>
                                        </p:attrNameLst>
                                      </p:cBhvr>
                                      <p:to>
                                        <p:strVal val="visible"/>
                                      </p:to>
                                    </p:set>
                                    <p:animEffect transition="in" filter="wipe(left)">
                                      <p:cBhvr>
                                        <p:cTn id="38" dur="500"/>
                                        <p:tgtEl>
                                          <p:spTgt spid="29">
                                            <p:txEl>
                                              <p:pRg st="3" end="3"/>
                                            </p:txEl>
                                          </p:spTgt>
                                        </p:tgtEl>
                                      </p:cBhvr>
                                    </p:animEffect>
                                  </p:childTnLst>
                                </p:cTn>
                              </p:par>
                            </p:childTnLst>
                          </p:cTn>
                        </p:par>
                        <p:par>
                          <p:cTn id="39" fill="hold">
                            <p:stCondLst>
                              <p:cond delay="4000"/>
                            </p:stCondLst>
                            <p:childTnLst>
                              <p:par>
                                <p:cTn id="40" presetID="22" presetClass="entr" presetSubtype="8" fill="hold" nodeType="afterEffect">
                                  <p:stCondLst>
                                    <p:cond delay="0"/>
                                  </p:stCondLst>
                                  <p:childTnLst>
                                    <p:set>
                                      <p:cBhvr>
                                        <p:cTn id="41" dur="1" fill="hold">
                                          <p:stCondLst>
                                            <p:cond delay="0"/>
                                          </p:stCondLst>
                                        </p:cTn>
                                        <p:tgtEl>
                                          <p:spTgt spid="29">
                                            <p:txEl>
                                              <p:pRg st="4" end="4"/>
                                            </p:txEl>
                                          </p:spTgt>
                                        </p:tgtEl>
                                        <p:attrNameLst>
                                          <p:attrName>style.visibility</p:attrName>
                                        </p:attrNameLst>
                                      </p:cBhvr>
                                      <p:to>
                                        <p:strVal val="visible"/>
                                      </p:to>
                                    </p:set>
                                    <p:animEffect transition="in" filter="wipe(left)">
                                      <p:cBhvr>
                                        <p:cTn id="42" dur="500"/>
                                        <p:tgtEl>
                                          <p:spTgt spid="29">
                                            <p:txEl>
                                              <p:pRg st="4" end="4"/>
                                            </p:txEl>
                                          </p:spTgt>
                                        </p:tgtEl>
                                      </p:cBhvr>
                                    </p:animEffect>
                                  </p:childTnLst>
                                </p:cTn>
                              </p:par>
                            </p:childTnLst>
                          </p:cTn>
                        </p:par>
                        <p:par>
                          <p:cTn id="43" fill="hold">
                            <p:stCondLst>
                              <p:cond delay="4500"/>
                            </p:stCondLst>
                            <p:childTnLst>
                              <p:par>
                                <p:cTn id="44" presetID="6" presetClass="emph" presetSubtype="0" fill="hold" nodeType="afterEffect">
                                  <p:stCondLst>
                                    <p:cond delay="0"/>
                                  </p:stCondLst>
                                  <p:childTnLst>
                                    <p:animScale>
                                      <p:cBhvr>
                                        <p:cTn id="45" dur="2000" fill="hold"/>
                                        <p:tgtEl>
                                          <p:spTgt spid="29">
                                            <p:txEl>
                                              <p:pRg st="4" end="4"/>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Espace réservé du contenu 1"/>
          <p:cNvSpPr txBox="1">
            <a:spLocks/>
          </p:cNvSpPr>
          <p:nvPr/>
        </p:nvSpPr>
        <p:spPr>
          <a:xfrm>
            <a:off x="2344905" y="3305310"/>
            <a:ext cx="6815072" cy="1978258"/>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smtClean="0"/>
              <a:t>Plus un client est averti et </a:t>
            </a:r>
            <a:r>
              <a:rPr lang="fr-FR" b="1" dirty="0" smtClean="0">
                <a:solidFill>
                  <a:schemeClr val="accent4">
                    <a:lumMod val="75000"/>
                  </a:schemeClr>
                </a:solidFill>
              </a:rPr>
              <a:t>plus il sera susceptible d’acheter un placement ou un produit financier à terme. </a:t>
            </a:r>
            <a:endParaRPr lang="fr-FR" sz="100" b="1" dirty="0">
              <a:solidFill>
                <a:schemeClr val="accent4">
                  <a:lumMod val="75000"/>
                </a:schemeClr>
              </a:solidFill>
            </a:endParaRPr>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smtClean="0"/>
          </a:p>
          <a:p>
            <a:pPr algn="just"/>
            <a:endParaRPr lang="fr-FR" sz="100" dirty="0" smtClean="0"/>
          </a:p>
        </p:txBody>
      </p:sp>
      <p:sp>
        <p:nvSpPr>
          <p:cNvPr id="11" name="Flèche droite 10"/>
          <p:cNvSpPr/>
          <p:nvPr/>
        </p:nvSpPr>
        <p:spPr>
          <a:xfrm>
            <a:off x="3537171" y="4655827"/>
            <a:ext cx="7580868" cy="484632"/>
          </a:xfrm>
          <a:prstGeom prst="rightArrow">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texte 2"/>
          <p:cNvSpPr>
            <a:spLocks noGrp="1"/>
          </p:cNvSpPr>
          <p:nvPr>
            <p:ph type="body" sz="quarter" idx="12"/>
          </p:nvPr>
        </p:nvSpPr>
        <p:spPr/>
        <p:txBody>
          <a:bodyPr/>
          <a:lstStyle/>
          <a:p>
            <a:r>
              <a:rPr lang="fr-FR" dirty="0" smtClean="0"/>
              <a:t>Les Ateliers des décodeurs : une façon pédagogique d’apporter les informations utiles à nos clients qui en ont besoin </a:t>
            </a:r>
            <a:endParaRPr lang="fr-FR" dirty="0"/>
          </a:p>
        </p:txBody>
      </p:sp>
      <p:sp>
        <p:nvSpPr>
          <p:cNvPr id="17" name="Espace réservé du texte 16"/>
          <p:cNvSpPr>
            <a:spLocks noGrp="1"/>
          </p:cNvSpPr>
          <p:nvPr>
            <p:ph type="body" sz="quarter" idx="14"/>
          </p:nvPr>
        </p:nvSpPr>
        <p:spPr/>
        <p:txBody>
          <a:bodyPr/>
          <a:lstStyle/>
          <a:p>
            <a:r>
              <a:rPr lang="fr-FR" dirty="0" smtClean="0"/>
              <a:t>4. </a:t>
            </a:r>
            <a:r>
              <a:rPr lang="fr-FR" dirty="0"/>
              <a:t>Les </a:t>
            </a:r>
            <a:r>
              <a:rPr lang="fr-FR" dirty="0" smtClean="0"/>
              <a:t>Ateliers des décodeurs</a:t>
            </a:r>
            <a:endParaRPr lang="fr-FR" dirty="0"/>
          </a:p>
        </p:txBody>
      </p:sp>
      <p:sp>
        <p:nvSpPr>
          <p:cNvPr id="2" name="Pensées 1"/>
          <p:cNvSpPr/>
          <p:nvPr/>
        </p:nvSpPr>
        <p:spPr>
          <a:xfrm>
            <a:off x="821917" y="4288236"/>
            <a:ext cx="1522989" cy="740964"/>
          </a:xfrm>
          <a:prstGeom prst="cloudCallout">
            <a:avLst>
              <a:gd name="adj1" fmla="val -26824"/>
              <a:gd name="adj2" fmla="val 70344"/>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4" name="Image 7">
            <a:hlinkClick r:id="rId2" action="ppaction://hlinksldjump"/>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916" y="4483777"/>
            <a:ext cx="1232869" cy="349882"/>
          </a:xfrm>
          <a:prstGeom prst="rect">
            <a:avLst/>
          </a:prstGeom>
          <a:noFill/>
          <a:ln>
            <a:noFill/>
          </a:ln>
        </p:spPr>
      </p:pic>
      <p:pic>
        <p:nvPicPr>
          <p:cNvPr id="36" name="Image 9"/>
          <p:cNvPicPr>
            <a:picLocks noChangeAspect="1"/>
          </p:cNvPicPr>
          <p:nvPr/>
        </p:nvPicPr>
        <p:blipFill>
          <a:blip r:embed="rId4" cstate="print">
            <a:extLst>
              <a:ext uri="{BEBA8EAE-BF5A-486C-A8C5-ECC9F3942E4B}">
                <a14:imgProps xmlns:a14="http://schemas.microsoft.com/office/drawing/2010/main">
                  <a14:imgLayer r:embed="rId5">
                    <a14:imgEffect>
                      <a14:backgroundRemoval t="9972" b="100000" l="0" r="94964">
                        <a14:foregroundMark x1="25899" y1="74600" x2="7914" y2="76199"/>
                        <a14:foregroundMark x1="23741" y1="73001" x2="8736" y2="73565"/>
                        <a14:foregroundMark x1="8736" y1="73565" x2="0" y2="80527"/>
                        <a14:foregroundMark x1="6475" y1="74036" x2="206" y2="79210"/>
                        <a14:foregroundMark x1="7605" y1="73001" x2="514" y2="77328"/>
                        <a14:foregroundMark x1="55601" y1="75917" x2="74101" y2="82408"/>
                        <a14:foregroundMark x1="74101" y1="82408" x2="91470" y2="99436"/>
                        <a14:foregroundMark x1="72354" y1="81091" x2="88181" y2="94826"/>
                        <a14:foregroundMark x1="81501" y1="96143" x2="51696" y2="81844"/>
                        <a14:foregroundMark x1="57040" y1="88617" x2="48818" y2="99906"/>
                        <a14:foregroundMark x1="17883" y1="78081" x2="1747" y2="99906"/>
                        <a14:foregroundMark x1="4625" y1="80527" x2="2569" y2="95579"/>
                        <a14:foregroundMark x1="27338" y1="88617" x2="6680" y2="99436"/>
                      </a14:backgroundRemoval>
                    </a14:imgEffect>
                  </a14:imgLayer>
                </a14:imgProps>
              </a:ext>
              <a:ext uri="{28A0092B-C50C-407E-A947-70E740481C1C}">
                <a14:useLocalDpi xmlns:a14="http://schemas.microsoft.com/office/drawing/2010/main" val="0"/>
              </a:ext>
            </a:extLst>
          </a:blip>
          <a:srcRect/>
          <a:stretch>
            <a:fillRect/>
          </a:stretch>
        </p:blipFill>
        <p:spPr bwMode="auto">
          <a:xfrm>
            <a:off x="8336" y="4631700"/>
            <a:ext cx="1677589" cy="1832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10" descr="Les hommes d'affaires avec un contrat en design plat Vecteur Premium"/>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2632" t="13314" r="9491" b="10967"/>
          <a:stretch/>
        </p:blipFill>
        <p:spPr bwMode="auto">
          <a:xfrm>
            <a:off x="9664470" y="4337736"/>
            <a:ext cx="1036028" cy="1007338"/>
          </a:xfrm>
          <a:prstGeom prst="ellipse">
            <a:avLst/>
          </a:prstGeom>
          <a:noFill/>
          <a:extLst>
            <a:ext uri="{909E8E84-426E-40DD-AFC4-6F175D3DCCD1}">
              <a14:hiddenFill xmlns:a14="http://schemas.microsoft.com/office/drawing/2010/main">
                <a:solidFill>
                  <a:srgbClr val="FFFFFF"/>
                </a:solidFill>
              </a14:hiddenFill>
            </a:ext>
          </a:extLst>
        </p:spPr>
      </p:pic>
      <p:grpSp>
        <p:nvGrpSpPr>
          <p:cNvPr id="16" name="Groupe 15"/>
          <p:cNvGrpSpPr/>
          <p:nvPr/>
        </p:nvGrpSpPr>
        <p:grpSpPr>
          <a:xfrm>
            <a:off x="2636890" y="4289524"/>
            <a:ext cx="1846563" cy="2047185"/>
            <a:chOff x="2636890" y="4289524"/>
            <a:chExt cx="1846563" cy="2047185"/>
          </a:xfrm>
        </p:grpSpPr>
        <p:pic>
          <p:nvPicPr>
            <p:cNvPr id="20" name="Picture 6" descr="Ensemble de personnage barbu avec différents gestes et émotions. salutation, conversation, doute, gars avec un ordinateur portable, réfléchit, approbation. employé de l'entreprise ou consultant. style de dessin animé illustration vectorielle Vecteur Premium"/>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1919" b="49254" l="55911" r="97125"/>
                      </a14:imgEffect>
                    </a14:imgLayer>
                  </a14:imgProps>
                </a:ext>
                <a:ext uri="{28A0092B-C50C-407E-A947-70E740481C1C}">
                  <a14:useLocalDpi xmlns:a14="http://schemas.microsoft.com/office/drawing/2010/main" val="0"/>
                </a:ext>
              </a:extLst>
            </a:blip>
            <a:srcRect l="55960" b="48834"/>
            <a:stretch/>
          </p:blipFill>
          <p:spPr bwMode="auto">
            <a:xfrm>
              <a:off x="2636890" y="4289524"/>
              <a:ext cx="1846563" cy="1607278"/>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2796551" y="5773331"/>
              <a:ext cx="1561671" cy="563378"/>
            </a:xfrm>
            <a:prstGeom prst="rect">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smtClean="0">
                  <a:solidFill>
                    <a:schemeClr val="tx1">
                      <a:lumMod val="75000"/>
                      <a:lumOff val="25000"/>
                    </a:schemeClr>
                  </a:solidFill>
                </a:rPr>
                <a:t>Client incertain, </a:t>
              </a:r>
            </a:p>
            <a:p>
              <a:pPr algn="ctr"/>
              <a:r>
                <a:rPr lang="fr-FR" sz="1100" dirty="0" smtClean="0">
                  <a:solidFill>
                    <a:schemeClr val="tx1">
                      <a:lumMod val="75000"/>
                      <a:lumOff val="25000"/>
                    </a:schemeClr>
                  </a:solidFill>
                </a:rPr>
                <a:t>il manque de connaissances… </a:t>
              </a:r>
              <a:endParaRPr lang="fr-FR" sz="1100" dirty="0">
                <a:solidFill>
                  <a:schemeClr val="tx1">
                    <a:lumMod val="75000"/>
                    <a:lumOff val="25000"/>
                  </a:schemeClr>
                </a:solidFill>
              </a:endParaRPr>
            </a:p>
          </p:txBody>
        </p:sp>
      </p:grpSp>
      <p:grpSp>
        <p:nvGrpSpPr>
          <p:cNvPr id="21" name="Groupe 20"/>
          <p:cNvGrpSpPr/>
          <p:nvPr/>
        </p:nvGrpSpPr>
        <p:grpSpPr>
          <a:xfrm>
            <a:off x="8805886" y="4297336"/>
            <a:ext cx="1561671" cy="2020313"/>
            <a:chOff x="8805886" y="4297336"/>
            <a:chExt cx="1561671" cy="2020313"/>
          </a:xfrm>
        </p:grpSpPr>
        <p:pic>
          <p:nvPicPr>
            <p:cNvPr id="1030" name="Picture 6" descr="Ensemble de personnage barbu avec différents gestes et émotions. salutation, conversation, doute, gars avec un ordinateur portable, réfléchit, approbation. employé de l'entreprise ou consultant. style de dessin animé illustration vectorielle Vecteur Premium"/>
            <p:cNvPicPr>
              <a:picLocks noChangeAspect="1" noChangeArrowheads="1"/>
            </p:cNvPicPr>
            <p:nvPr/>
          </p:nvPicPr>
          <p:blipFill rotWithShape="1">
            <a:blip r:embed="rId9">
              <a:extLst>
                <a:ext uri="{BEBA8EAE-BF5A-486C-A8C5-ECC9F3942E4B}">
                  <a14:imgProps xmlns:a14="http://schemas.microsoft.com/office/drawing/2010/main">
                    <a14:imgLayer r:embed="rId8">
                      <a14:imgEffect>
                        <a14:backgroundRemoval t="49254" b="99574" l="62300" r="93131"/>
                      </a14:imgEffect>
                    </a14:imgLayer>
                  </a14:imgProps>
                </a:ext>
                <a:ext uri="{28A0092B-C50C-407E-A947-70E740481C1C}">
                  <a14:useLocalDpi xmlns:a14="http://schemas.microsoft.com/office/drawing/2010/main" val="0"/>
                </a:ext>
              </a:extLst>
            </a:blip>
            <a:srcRect l="62704" t="48187" r="6865"/>
            <a:stretch/>
          </p:blipFill>
          <p:spPr bwMode="auto">
            <a:xfrm>
              <a:off x="8920059" y="4297336"/>
              <a:ext cx="1275945" cy="1627596"/>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26"/>
            <p:cNvSpPr/>
            <p:nvPr/>
          </p:nvSpPr>
          <p:spPr>
            <a:xfrm>
              <a:off x="8805886" y="5763899"/>
              <a:ext cx="1561671" cy="553750"/>
            </a:xfrm>
            <a:prstGeom prst="rect">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smtClean="0">
                  <a:solidFill>
                    <a:schemeClr val="tx1">
                      <a:lumMod val="75000"/>
                      <a:lumOff val="25000"/>
                    </a:schemeClr>
                  </a:solidFill>
                </a:rPr>
                <a:t>Prise de conscience, achat d’une solution financière…</a:t>
              </a:r>
              <a:endParaRPr lang="fr-FR" sz="1100" dirty="0">
                <a:solidFill>
                  <a:schemeClr val="tx1">
                    <a:lumMod val="75000"/>
                    <a:lumOff val="25000"/>
                  </a:schemeClr>
                </a:solidFill>
              </a:endParaRPr>
            </a:p>
          </p:txBody>
        </p:sp>
      </p:grpSp>
      <p:sp>
        <p:nvSpPr>
          <p:cNvPr id="28" name="Rectangle 27"/>
          <p:cNvSpPr/>
          <p:nvPr/>
        </p:nvSpPr>
        <p:spPr>
          <a:xfrm>
            <a:off x="7327605" y="4778275"/>
            <a:ext cx="1561671" cy="225153"/>
          </a:xfrm>
          <a:prstGeom prst="rect">
            <a:avLst/>
          </a:prstGeom>
          <a:no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smtClean="0">
                <a:solidFill>
                  <a:schemeClr val="tx1">
                    <a:lumMod val="75000"/>
                    <a:lumOff val="25000"/>
                  </a:schemeClr>
                </a:solidFill>
              </a:rPr>
              <a:t>Temps de réflexion</a:t>
            </a:r>
            <a:endParaRPr lang="fr-FR" sz="1100" dirty="0">
              <a:solidFill>
                <a:schemeClr val="tx1">
                  <a:lumMod val="75000"/>
                  <a:lumOff val="25000"/>
                </a:schemeClr>
              </a:solidFill>
            </a:endParaRPr>
          </a:p>
        </p:txBody>
      </p:sp>
      <p:grpSp>
        <p:nvGrpSpPr>
          <p:cNvPr id="23" name="Groupe 22"/>
          <p:cNvGrpSpPr/>
          <p:nvPr/>
        </p:nvGrpSpPr>
        <p:grpSpPr>
          <a:xfrm>
            <a:off x="2344905" y="1190711"/>
            <a:ext cx="9223151" cy="2199499"/>
            <a:chOff x="2408628" y="1131160"/>
            <a:chExt cx="9223151" cy="2199499"/>
          </a:xfrm>
        </p:grpSpPr>
        <p:sp>
          <p:nvSpPr>
            <p:cNvPr id="10" name="Espace réservé du contenu 1"/>
            <p:cNvSpPr txBox="1">
              <a:spLocks/>
            </p:cNvSpPr>
            <p:nvPr/>
          </p:nvSpPr>
          <p:spPr>
            <a:xfrm>
              <a:off x="2408628" y="1868812"/>
              <a:ext cx="6575153" cy="1290842"/>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b="1" dirty="0" smtClean="0">
                  <a:solidFill>
                    <a:schemeClr val="accent4">
                      <a:lumMod val="75000"/>
                    </a:schemeClr>
                  </a:solidFill>
                </a:rPr>
                <a:t>Les</a:t>
              </a:r>
              <a:r>
                <a:rPr lang="fr-FR" dirty="0" smtClean="0">
                  <a:solidFill>
                    <a:schemeClr val="accent4">
                      <a:lumMod val="75000"/>
                    </a:schemeClr>
                  </a:solidFill>
                </a:rPr>
                <a:t> </a:t>
              </a:r>
              <a:r>
                <a:rPr lang="fr-FR" b="1" dirty="0" smtClean="0">
                  <a:solidFill>
                    <a:schemeClr val="accent4">
                      <a:lumMod val="75000"/>
                    </a:schemeClr>
                  </a:solidFill>
                </a:rPr>
                <a:t>Ateliers des Décodeurs </a:t>
              </a:r>
              <a:r>
                <a:rPr lang="fr-FR" b="1" dirty="0" smtClean="0"/>
                <a:t>ne sont pas des réunions commerciales</a:t>
              </a:r>
              <a:r>
                <a:rPr lang="fr-FR" dirty="0" smtClean="0"/>
                <a:t>. Aucun produit bancaire n’est proposé. L’objectif de ces réunions est </a:t>
              </a:r>
              <a:r>
                <a:rPr lang="fr-FR" b="1" dirty="0" smtClean="0"/>
                <a:t>d’apporter des informations utiles à nos clients</a:t>
              </a:r>
              <a:r>
                <a:rPr lang="fr-FR" dirty="0" smtClean="0"/>
                <a:t> afin de </a:t>
              </a:r>
              <a:r>
                <a:rPr lang="fr-FR" b="1" dirty="0" smtClean="0"/>
                <a:t>susciter leur intérêt. </a:t>
              </a:r>
              <a:endParaRPr lang="fr-FR" sz="100" b="1" dirty="0"/>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smtClean="0"/>
            </a:p>
            <a:p>
              <a:pPr algn="just"/>
              <a:endParaRPr lang="fr-FR" sz="100" dirty="0" smtClean="0"/>
            </a:p>
          </p:txBody>
        </p:sp>
        <p:grpSp>
          <p:nvGrpSpPr>
            <p:cNvPr id="22" name="Groupe 21"/>
            <p:cNvGrpSpPr/>
            <p:nvPr/>
          </p:nvGrpSpPr>
          <p:grpSpPr>
            <a:xfrm>
              <a:off x="9432280" y="1131160"/>
              <a:ext cx="2199499" cy="2199499"/>
              <a:chOff x="9432280" y="1131160"/>
              <a:chExt cx="2199499" cy="2199499"/>
            </a:xfrm>
          </p:grpSpPr>
          <p:grpSp>
            <p:nvGrpSpPr>
              <p:cNvPr id="7" name="Groupe 6"/>
              <p:cNvGrpSpPr/>
              <p:nvPr/>
            </p:nvGrpSpPr>
            <p:grpSpPr>
              <a:xfrm>
                <a:off x="9432280" y="1131160"/>
                <a:ext cx="2199499" cy="2199499"/>
                <a:chOff x="6929960" y="2202119"/>
                <a:chExt cx="2890409" cy="2890408"/>
              </a:xfrm>
            </p:grpSpPr>
            <p:grpSp>
              <p:nvGrpSpPr>
                <p:cNvPr id="5" name="Groupe 4"/>
                <p:cNvGrpSpPr/>
                <p:nvPr/>
              </p:nvGrpSpPr>
              <p:grpSpPr>
                <a:xfrm>
                  <a:off x="6929960" y="2202119"/>
                  <a:ext cx="2890409" cy="2890408"/>
                  <a:chOff x="3690066" y="-2313194"/>
                  <a:chExt cx="6646863" cy="6646862"/>
                </a:xfrm>
              </p:grpSpPr>
              <p:pic>
                <p:nvPicPr>
                  <p:cNvPr id="1026" name="Picture 2" descr="Contrat de caractère du vendeur smiley Vecteur gratuit"/>
                  <p:cNvPicPr>
                    <a:picLocks noChangeAspect="1" noChangeArrowheads="1"/>
                  </p:cNvPicPr>
                  <p:nvPr/>
                </p:nvPicPr>
                <p:blipFill>
                  <a:blip r:embed="rId10" cstate="print">
                    <a:extLst>
                      <a:ext uri="{BEBA8EAE-BF5A-486C-A8C5-ECC9F3942E4B}">
                        <a14:imgProps xmlns:a14="http://schemas.microsoft.com/office/drawing/2010/main">
                          <a14:imgLayer r:embed="rId11">
                            <a14:imgEffect>
                              <a14:backgroundRemoval t="2716" b="94888" l="2716" r="95208">
                                <a14:foregroundMark x1="81310" y1="12300" x2="67572" y2="30990"/>
                              </a14:backgroundRemoval>
                            </a14:imgEffect>
                          </a14:imgLayer>
                        </a14:imgProps>
                      </a:ext>
                      <a:ext uri="{28A0092B-C50C-407E-A947-70E740481C1C}">
                        <a14:useLocalDpi xmlns:a14="http://schemas.microsoft.com/office/drawing/2010/main" val="0"/>
                      </a:ext>
                    </a:extLst>
                  </a:blip>
                  <a:srcRect/>
                  <a:stretch>
                    <a:fillRect/>
                  </a:stretch>
                </p:blipFill>
                <p:spPr bwMode="auto">
                  <a:xfrm>
                    <a:off x="3690066" y="-2313194"/>
                    <a:ext cx="6646863" cy="6646862"/>
                  </a:xfrm>
                  <a:prstGeom prst="rect">
                    <a:avLst/>
                  </a:prstGeom>
                  <a:noFill/>
                  <a:extLst>
                    <a:ext uri="{909E8E84-426E-40DD-AFC4-6F175D3DCCD1}">
                      <a14:hiddenFill xmlns:a14="http://schemas.microsoft.com/office/drawing/2010/main">
                        <a:solidFill>
                          <a:srgbClr val="FFFFFF"/>
                        </a:solidFill>
                      </a14:hiddenFill>
                    </a:ext>
                  </a:extLst>
                </p:spPr>
              </p:pic>
              <p:sp>
                <p:nvSpPr>
                  <p:cNvPr id="4" name="Ellipse 3"/>
                  <p:cNvSpPr/>
                  <p:nvPr/>
                </p:nvSpPr>
                <p:spPr>
                  <a:xfrm>
                    <a:off x="7971237" y="-1431030"/>
                    <a:ext cx="1685926" cy="914400"/>
                  </a:xfrm>
                  <a:prstGeom prst="ellipse">
                    <a:avLst/>
                  </a:prstGeom>
                  <a:solidFill>
                    <a:srgbClr val="B1F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b="1" dirty="0">
                      <a:solidFill>
                        <a:srgbClr val="0070C0"/>
                      </a:solidFill>
                    </a:endParaRPr>
                  </a:p>
                </p:txBody>
              </p:sp>
            </p:grpSp>
            <p:sp>
              <p:nvSpPr>
                <p:cNvPr id="6" name="Rectangle 5"/>
                <p:cNvSpPr/>
                <p:nvPr/>
              </p:nvSpPr>
              <p:spPr>
                <a:xfrm>
                  <a:off x="8749717" y="2561008"/>
                  <a:ext cx="846750" cy="566238"/>
                </a:xfrm>
                <a:prstGeom prst="rect">
                  <a:avLst/>
                </a:prstGeom>
              </p:spPr>
              <p:txBody>
                <a:bodyPr wrap="square">
                  <a:spAutoFit/>
                </a:bodyPr>
                <a:lstStyle/>
                <a:p>
                  <a:pPr algn="ctr"/>
                  <a:r>
                    <a:rPr lang="fr-FR" sz="1100" b="1" dirty="0">
                      <a:solidFill>
                        <a:srgbClr val="0070C0"/>
                      </a:solidFill>
                    </a:rPr>
                    <a:t>Signez Ici</a:t>
                  </a:r>
                </a:p>
              </p:txBody>
            </p:sp>
          </p:grpSp>
          <p:cxnSp>
            <p:nvCxnSpPr>
              <p:cNvPr id="14" name="Connecteur droit 13"/>
              <p:cNvCxnSpPr/>
              <p:nvPr/>
            </p:nvCxnSpPr>
            <p:spPr>
              <a:xfrm>
                <a:off x="10090358" y="3205358"/>
                <a:ext cx="1196479" cy="0"/>
              </a:xfrm>
              <a:prstGeom prst="line">
                <a:avLst/>
              </a:prstGeom>
              <a:ln w="28575">
                <a:solidFill>
                  <a:srgbClr val="764D2E"/>
                </a:solidFill>
              </a:ln>
            </p:spPr>
            <p:style>
              <a:lnRef idx="1">
                <a:schemeClr val="accent1"/>
              </a:lnRef>
              <a:fillRef idx="0">
                <a:schemeClr val="accent1"/>
              </a:fillRef>
              <a:effectRef idx="0">
                <a:schemeClr val="accent1"/>
              </a:effectRef>
              <a:fontRef idx="minor">
                <a:schemeClr val="tx1"/>
              </a:fontRef>
            </p:style>
          </p:cxnSp>
        </p:grpSp>
      </p:grpSp>
      <p:grpSp>
        <p:nvGrpSpPr>
          <p:cNvPr id="18" name="Groupe 17"/>
          <p:cNvGrpSpPr/>
          <p:nvPr/>
        </p:nvGrpSpPr>
        <p:grpSpPr>
          <a:xfrm>
            <a:off x="5409230" y="4258936"/>
            <a:ext cx="1958260" cy="2058713"/>
            <a:chOff x="5409230" y="4258936"/>
            <a:chExt cx="1958260" cy="2058713"/>
          </a:xfrm>
        </p:grpSpPr>
        <p:pic>
          <p:nvPicPr>
            <p:cNvPr id="25" name="Image 7">
              <a:hlinkClick r:id="rId2" action="ppaction://hlinksldjump"/>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09230" y="4258936"/>
              <a:ext cx="1552928" cy="440713"/>
            </a:xfrm>
            <a:prstGeom prst="rect">
              <a:avLst/>
            </a:prstGeom>
            <a:noFill/>
            <a:ln>
              <a:noFill/>
            </a:ln>
          </p:spPr>
        </p:pic>
        <p:pic>
          <p:nvPicPr>
            <p:cNvPr id="19" name="Picture 6" descr="Ensemble de personnage barbu avec différents gestes et émotions. salutation, conversation, doute, gars avec un ordinateur portable, réfléchit, approbation. employé de l'entreprise ou consultant. style de dessin animé illustration vectorielle Vecteur Premium"/>
            <p:cNvPicPr>
              <a:picLocks noChangeAspect="1" noChangeArrowheads="1"/>
            </p:cNvPicPr>
            <p:nvPr/>
          </p:nvPicPr>
          <p:blipFill rotWithShape="1">
            <a:blip r:embed="rId12">
              <a:extLst>
                <a:ext uri="{BEBA8EAE-BF5A-486C-A8C5-ECC9F3942E4B}">
                  <a14:imgProps xmlns:a14="http://schemas.microsoft.com/office/drawing/2010/main">
                    <a14:imgLayer r:embed="rId8">
                      <a14:imgEffect>
                        <a14:backgroundRemoval t="50320" b="98721" l="37061" r="58946"/>
                      </a14:imgEffect>
                    </a14:imgLayer>
                  </a14:imgProps>
                </a:ext>
                <a:ext uri="{28A0092B-C50C-407E-A947-70E740481C1C}">
                  <a14:useLocalDpi xmlns:a14="http://schemas.microsoft.com/office/drawing/2010/main" val="0"/>
                </a:ext>
              </a:extLst>
            </a:blip>
            <a:srcRect l="34314" t="49140" r="38130"/>
            <a:stretch/>
          </p:blipFill>
          <p:spPr bwMode="auto">
            <a:xfrm>
              <a:off x="6014459" y="4354738"/>
              <a:ext cx="1155384" cy="1597655"/>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23"/>
            <p:cNvSpPr/>
            <p:nvPr/>
          </p:nvSpPr>
          <p:spPr>
            <a:xfrm>
              <a:off x="5805819" y="5767093"/>
              <a:ext cx="1561671" cy="550556"/>
            </a:xfrm>
            <a:prstGeom prst="rect">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smtClean="0">
                  <a:solidFill>
                    <a:schemeClr val="tx1">
                      <a:lumMod val="75000"/>
                      <a:lumOff val="25000"/>
                    </a:schemeClr>
                  </a:solidFill>
                </a:rPr>
                <a:t>Intérêt suscité grâce</a:t>
              </a:r>
            </a:p>
            <a:p>
              <a:pPr algn="ctr"/>
              <a:r>
                <a:rPr lang="fr-FR" sz="1100" dirty="0" smtClean="0">
                  <a:solidFill>
                    <a:schemeClr val="tx1">
                      <a:lumMod val="75000"/>
                      <a:lumOff val="25000"/>
                    </a:schemeClr>
                  </a:solidFill>
                </a:rPr>
                <a:t> à l’apport d’informations… </a:t>
              </a:r>
              <a:endParaRPr lang="fr-FR" sz="1100" dirty="0">
                <a:solidFill>
                  <a:schemeClr val="tx1">
                    <a:lumMod val="75000"/>
                    <a:lumOff val="25000"/>
                  </a:schemeClr>
                </a:solidFill>
              </a:endParaRPr>
            </a:p>
          </p:txBody>
        </p:sp>
      </p:grpSp>
      <p:sp>
        <p:nvSpPr>
          <p:cNvPr id="8" name="ZoneTexte 7"/>
          <p:cNvSpPr txBox="1"/>
          <p:nvPr/>
        </p:nvSpPr>
        <p:spPr>
          <a:xfrm rot="19779525">
            <a:off x="9174422" y="1859421"/>
            <a:ext cx="1118143" cy="830997"/>
          </a:xfrm>
          <a:prstGeom prst="rect">
            <a:avLst/>
          </a:prstGeom>
          <a:noFill/>
        </p:spPr>
        <p:txBody>
          <a:bodyPr wrap="square" rtlCol="0">
            <a:spAutoFit/>
          </a:bodyPr>
          <a:lstStyle/>
          <a:p>
            <a:r>
              <a:rPr lang="fr-FR" sz="4800" dirty="0" smtClean="0">
                <a:solidFill>
                  <a:schemeClr val="accent4">
                    <a:lumMod val="75000"/>
                  </a:schemeClr>
                </a:solidFill>
                <a:latin typeface="Chiller" panose="04020404031007020602" pitchFamily="82" charset="0"/>
              </a:rPr>
              <a:t>NON</a:t>
            </a:r>
            <a:endParaRPr lang="fr-FR" sz="4800" dirty="0">
              <a:solidFill>
                <a:schemeClr val="accent4">
                  <a:lumMod val="75000"/>
                </a:schemeClr>
              </a:solidFill>
              <a:latin typeface="Chiller" panose="04020404031007020602" pitchFamily="82" charset="0"/>
            </a:endParaRPr>
          </a:p>
        </p:txBody>
      </p:sp>
      <p:graphicFrame>
        <p:nvGraphicFramePr>
          <p:cNvPr id="15" name="Tableau 14"/>
          <p:cNvGraphicFramePr>
            <a:graphicFrameLocks noGrp="1"/>
          </p:cNvGraphicFramePr>
          <p:nvPr>
            <p:extLst>
              <p:ext uri="{D42A27DB-BD31-4B8C-83A1-F6EECF244321}">
                <p14:modId xmlns:p14="http://schemas.microsoft.com/office/powerpoint/2010/main" val="1349752621"/>
              </p:ext>
            </p:extLst>
          </p:nvPr>
        </p:nvGraphicFramePr>
        <p:xfrm>
          <a:off x="283862" y="2049415"/>
          <a:ext cx="333474" cy="1510170"/>
        </p:xfrm>
        <a:graphic>
          <a:graphicData uri="http://schemas.openxmlformats.org/drawingml/2006/table">
            <a:tbl>
              <a:tblPr>
                <a:tableStyleId>{5C22544A-7EE6-4342-B048-85BDC9FD1C3A}</a:tableStyleId>
              </a:tblPr>
              <a:tblGrid>
                <a:gridCol w="333474">
                  <a:extLst>
                    <a:ext uri="{9D8B030D-6E8A-4147-A177-3AD203B41FA5}">
                      <a16:colId xmlns:a16="http://schemas.microsoft.com/office/drawing/2014/main" val="2099904740"/>
                    </a:ext>
                  </a:extLst>
                </a:gridCol>
              </a:tblGrid>
              <a:tr h="251695">
                <a:tc>
                  <a:txBody>
                    <a:bodyPr/>
                    <a:lstStyle/>
                    <a:p>
                      <a:r>
                        <a:rPr lang="fr-FR" sz="100" dirty="0" smtClean="0"/>
                        <a:t>1</a:t>
                      </a:r>
                      <a:endParaRPr lang="fr-FR" sz="100" dirty="0"/>
                    </a:p>
                  </a:txBody>
                  <a:tcPr>
                    <a:solidFill>
                      <a:schemeClr val="accent4">
                        <a:lumMod val="75000"/>
                      </a:schemeClr>
                    </a:solidFill>
                  </a:tcPr>
                </a:tc>
                <a:extLst>
                  <a:ext uri="{0D108BD9-81ED-4DB2-BD59-A6C34878D82A}">
                    <a16:rowId xmlns:a16="http://schemas.microsoft.com/office/drawing/2014/main" val="157540535"/>
                  </a:ext>
                </a:extLst>
              </a:tr>
              <a:tr h="251695">
                <a:tc>
                  <a:txBody>
                    <a:bodyPr/>
                    <a:lstStyle/>
                    <a:p>
                      <a:endParaRPr lang="fr-FR" sz="100" dirty="0"/>
                    </a:p>
                  </a:txBody>
                  <a:tcPr/>
                </a:tc>
                <a:extLst>
                  <a:ext uri="{0D108BD9-81ED-4DB2-BD59-A6C34878D82A}">
                    <a16:rowId xmlns:a16="http://schemas.microsoft.com/office/drawing/2014/main" val="406959053"/>
                  </a:ext>
                </a:extLst>
              </a:tr>
              <a:tr h="251695">
                <a:tc>
                  <a:txBody>
                    <a:bodyPr/>
                    <a:lstStyle/>
                    <a:p>
                      <a:endParaRPr lang="fr-FR" sz="100"/>
                    </a:p>
                  </a:txBody>
                  <a:tcPr/>
                </a:tc>
                <a:extLst>
                  <a:ext uri="{0D108BD9-81ED-4DB2-BD59-A6C34878D82A}">
                    <a16:rowId xmlns:a16="http://schemas.microsoft.com/office/drawing/2014/main" val="2025254129"/>
                  </a:ext>
                </a:extLst>
              </a:tr>
              <a:tr h="251695">
                <a:tc>
                  <a:txBody>
                    <a:bodyPr/>
                    <a:lstStyle/>
                    <a:p>
                      <a:endParaRPr lang="fr-FR" sz="100"/>
                    </a:p>
                  </a:txBody>
                  <a:tcPr/>
                </a:tc>
                <a:extLst>
                  <a:ext uri="{0D108BD9-81ED-4DB2-BD59-A6C34878D82A}">
                    <a16:rowId xmlns:a16="http://schemas.microsoft.com/office/drawing/2014/main" val="1608114"/>
                  </a:ext>
                </a:extLst>
              </a:tr>
              <a:tr h="251695">
                <a:tc>
                  <a:txBody>
                    <a:bodyPr/>
                    <a:lstStyle/>
                    <a:p>
                      <a:endParaRPr lang="fr-FR" sz="100" dirty="0"/>
                    </a:p>
                  </a:txBody>
                  <a:tcPr/>
                </a:tc>
                <a:extLst>
                  <a:ext uri="{0D108BD9-81ED-4DB2-BD59-A6C34878D82A}">
                    <a16:rowId xmlns:a16="http://schemas.microsoft.com/office/drawing/2014/main" val="1242364043"/>
                  </a:ext>
                </a:extLst>
              </a:tr>
              <a:tr h="251695">
                <a:tc>
                  <a:txBody>
                    <a:bodyPr/>
                    <a:lstStyle/>
                    <a:p>
                      <a:endParaRPr lang="fr-FR" sz="100" dirty="0"/>
                    </a:p>
                  </a:txBody>
                  <a:tcPr/>
                </a:tc>
                <a:extLst>
                  <a:ext uri="{0D108BD9-81ED-4DB2-BD59-A6C34878D82A}">
                    <a16:rowId xmlns:a16="http://schemas.microsoft.com/office/drawing/2014/main" val="1790485537"/>
                  </a:ext>
                </a:extLst>
              </a:tr>
            </a:tbl>
          </a:graphicData>
        </a:graphic>
      </p:graphicFrame>
      <p:sp>
        <p:nvSpPr>
          <p:cNvPr id="35" name="Rectangle 34"/>
          <p:cNvSpPr/>
          <p:nvPr/>
        </p:nvSpPr>
        <p:spPr>
          <a:xfrm>
            <a:off x="600908" y="2054667"/>
            <a:ext cx="1617877" cy="1504919"/>
          </a:xfrm>
          <a:prstGeom prst="rect">
            <a:avLst/>
          </a:prstGeom>
          <a:solidFill>
            <a:schemeClr val="accent4">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t>Pas d’accroche commerciale</a:t>
            </a:r>
            <a:endParaRPr lang="fr-FR" sz="1600" dirty="0"/>
          </a:p>
        </p:txBody>
      </p:sp>
      <p:sp>
        <p:nvSpPr>
          <p:cNvPr id="26" name="ZoneTexte 25"/>
          <p:cNvSpPr txBox="1"/>
          <p:nvPr/>
        </p:nvSpPr>
        <p:spPr>
          <a:xfrm>
            <a:off x="311701" y="1993122"/>
            <a:ext cx="312906" cy="369332"/>
          </a:xfrm>
          <a:prstGeom prst="rect">
            <a:avLst/>
          </a:prstGeom>
          <a:noFill/>
        </p:spPr>
        <p:txBody>
          <a:bodyPr wrap="none" rtlCol="0">
            <a:spAutoFit/>
          </a:bodyPr>
          <a:lstStyle/>
          <a:p>
            <a:r>
              <a:rPr lang="fr-FR" b="1" dirty="0" smtClean="0">
                <a:solidFill>
                  <a:schemeClr val="bg1"/>
                </a:solidFill>
              </a:rPr>
              <a:t>1</a:t>
            </a:r>
            <a:endParaRPr lang="fr-FR" b="1" dirty="0">
              <a:solidFill>
                <a:schemeClr val="bg1"/>
              </a:solidFill>
            </a:endParaRPr>
          </a:p>
        </p:txBody>
      </p:sp>
      <p:sp>
        <p:nvSpPr>
          <p:cNvPr id="12" name="Multiplication 11"/>
          <p:cNvSpPr/>
          <p:nvPr/>
        </p:nvSpPr>
        <p:spPr>
          <a:xfrm>
            <a:off x="10475674" y="1315826"/>
            <a:ext cx="1207757" cy="689122"/>
          </a:xfrm>
          <a:prstGeom prst="mathMultiply">
            <a:avLst>
              <a:gd name="adj1" fmla="val 434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591269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6" presetClass="emph" presetSubtype="0" fill="hold" grpId="1" nodeType="afterEffect">
                                  <p:stCondLst>
                                    <p:cond delay="0"/>
                                  </p:stCondLst>
                                  <p:childTnLst>
                                    <p:animScale>
                                      <p:cBhvr>
                                        <p:cTn id="14" dur="2000" fill="hold"/>
                                        <p:tgtEl>
                                          <p:spTgt spid="8"/>
                                        </p:tgtEl>
                                      </p:cBhvr>
                                      <p:by x="150000" y="150000"/>
                                    </p:animScale>
                                  </p:childTnLst>
                                </p:cTn>
                              </p:par>
                            </p:childTnLst>
                          </p:cTn>
                        </p:par>
                        <p:par>
                          <p:cTn id="15" fill="hold">
                            <p:stCondLst>
                              <p:cond delay="3000"/>
                            </p:stCondLst>
                            <p:childTnLst>
                              <p:par>
                                <p:cTn id="16" presetID="10"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33">
                                            <p:txEl>
                                              <p:pRg st="0" end="0"/>
                                            </p:txEl>
                                          </p:spTgt>
                                        </p:tgtEl>
                                        <p:attrNameLst>
                                          <p:attrName>style.visibility</p:attrName>
                                        </p:attrNameLst>
                                      </p:cBhvr>
                                      <p:to>
                                        <p:strVal val="visible"/>
                                      </p:to>
                                    </p:set>
                                    <p:animEffect transition="in" filter="wipe(left)">
                                      <p:cBhvr>
                                        <p:cTn id="23" dur="500"/>
                                        <p:tgtEl>
                                          <p:spTgt spid="33">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left)">
                                      <p:cBhvr>
                                        <p:cTn id="28" dur="500"/>
                                        <p:tgtEl>
                                          <p:spTgt spid="16"/>
                                        </p:tgtEl>
                                      </p:cBhvr>
                                    </p:animEffect>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left)">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wipe(left)">
                                      <p:cBhvr>
                                        <p:cTn id="42" dur="500"/>
                                        <p:tgtEl>
                                          <p:spTgt spid="28"/>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wipe(left)">
                                      <p:cBhvr>
                                        <p:cTn id="47" dur="500"/>
                                        <p:tgtEl>
                                          <p:spTgt spid="21"/>
                                        </p:tgtEl>
                                      </p:cBhvr>
                                    </p:animEffect>
                                  </p:childTnLst>
                                </p:cTn>
                              </p:par>
                            </p:childTnLst>
                          </p:cTn>
                        </p:par>
                        <p:par>
                          <p:cTn id="48" fill="hold">
                            <p:stCondLst>
                              <p:cond delay="500"/>
                            </p:stCondLst>
                            <p:childTnLst>
                              <p:par>
                                <p:cTn id="49" presetID="6" presetClass="entr" presetSubtype="32" fill="hold" nodeType="afterEffect">
                                  <p:stCondLst>
                                    <p:cond delay="0"/>
                                  </p:stCondLst>
                                  <p:childTnLst>
                                    <p:set>
                                      <p:cBhvr>
                                        <p:cTn id="50" dur="1" fill="hold">
                                          <p:stCondLst>
                                            <p:cond delay="0"/>
                                          </p:stCondLst>
                                        </p:cTn>
                                        <p:tgtEl>
                                          <p:spTgt spid="1034"/>
                                        </p:tgtEl>
                                        <p:attrNameLst>
                                          <p:attrName>style.visibility</p:attrName>
                                        </p:attrNameLst>
                                      </p:cBhvr>
                                      <p:to>
                                        <p:strVal val="visible"/>
                                      </p:to>
                                    </p:set>
                                    <p:animEffect transition="in" filter="circle(out)">
                                      <p:cBhvr>
                                        <p:cTn id="51" dur="2000"/>
                                        <p:tgtEl>
                                          <p:spTgt spid="10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8" grpId="0"/>
      <p:bldP spid="8" grpId="0"/>
      <p:bldP spid="8" grpId="1"/>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6" name="Tableau 45"/>
          <p:cNvGraphicFramePr>
            <a:graphicFrameLocks noGrp="1"/>
          </p:cNvGraphicFramePr>
          <p:nvPr>
            <p:extLst>
              <p:ext uri="{D42A27DB-BD31-4B8C-83A1-F6EECF244321}">
                <p14:modId xmlns:p14="http://schemas.microsoft.com/office/powerpoint/2010/main" val="2389953540"/>
              </p:ext>
            </p:extLst>
          </p:nvPr>
        </p:nvGraphicFramePr>
        <p:xfrm>
          <a:off x="283862" y="2049415"/>
          <a:ext cx="333474" cy="1510170"/>
        </p:xfrm>
        <a:graphic>
          <a:graphicData uri="http://schemas.openxmlformats.org/drawingml/2006/table">
            <a:tbl>
              <a:tblPr>
                <a:tableStyleId>{5C22544A-7EE6-4342-B048-85BDC9FD1C3A}</a:tableStyleId>
              </a:tblPr>
              <a:tblGrid>
                <a:gridCol w="333474">
                  <a:extLst>
                    <a:ext uri="{9D8B030D-6E8A-4147-A177-3AD203B41FA5}">
                      <a16:colId xmlns:a16="http://schemas.microsoft.com/office/drawing/2014/main" val="2099904740"/>
                    </a:ext>
                  </a:extLst>
                </a:gridCol>
              </a:tblGrid>
              <a:tr h="251695">
                <a:tc>
                  <a:txBody>
                    <a:bodyPr/>
                    <a:lstStyle/>
                    <a:p>
                      <a:r>
                        <a:rPr lang="fr-FR" sz="100" dirty="0" smtClean="0"/>
                        <a:t>1</a:t>
                      </a:r>
                      <a:endParaRPr lang="fr-FR" sz="100" dirty="0"/>
                    </a:p>
                  </a:txBody>
                  <a:tcPr>
                    <a:solidFill>
                      <a:srgbClr val="F5E7E8"/>
                    </a:solidFill>
                  </a:tcPr>
                </a:tc>
                <a:extLst>
                  <a:ext uri="{0D108BD9-81ED-4DB2-BD59-A6C34878D82A}">
                    <a16:rowId xmlns:a16="http://schemas.microsoft.com/office/drawing/2014/main" val="157540535"/>
                  </a:ext>
                </a:extLst>
              </a:tr>
              <a:tr h="251695">
                <a:tc>
                  <a:txBody>
                    <a:bodyPr/>
                    <a:lstStyle/>
                    <a:p>
                      <a:endParaRPr lang="fr-FR" sz="100" dirty="0"/>
                    </a:p>
                  </a:txBody>
                  <a:tcPr>
                    <a:solidFill>
                      <a:schemeClr val="accent4">
                        <a:lumMod val="75000"/>
                      </a:schemeClr>
                    </a:solidFill>
                  </a:tcPr>
                </a:tc>
                <a:extLst>
                  <a:ext uri="{0D108BD9-81ED-4DB2-BD59-A6C34878D82A}">
                    <a16:rowId xmlns:a16="http://schemas.microsoft.com/office/drawing/2014/main" val="406959053"/>
                  </a:ext>
                </a:extLst>
              </a:tr>
              <a:tr h="251695">
                <a:tc>
                  <a:txBody>
                    <a:bodyPr/>
                    <a:lstStyle/>
                    <a:p>
                      <a:endParaRPr lang="fr-FR" sz="100"/>
                    </a:p>
                  </a:txBody>
                  <a:tcPr/>
                </a:tc>
                <a:extLst>
                  <a:ext uri="{0D108BD9-81ED-4DB2-BD59-A6C34878D82A}">
                    <a16:rowId xmlns:a16="http://schemas.microsoft.com/office/drawing/2014/main" val="2025254129"/>
                  </a:ext>
                </a:extLst>
              </a:tr>
              <a:tr h="251695">
                <a:tc>
                  <a:txBody>
                    <a:bodyPr/>
                    <a:lstStyle/>
                    <a:p>
                      <a:endParaRPr lang="fr-FR" sz="100" dirty="0"/>
                    </a:p>
                  </a:txBody>
                  <a:tcPr/>
                </a:tc>
                <a:extLst>
                  <a:ext uri="{0D108BD9-81ED-4DB2-BD59-A6C34878D82A}">
                    <a16:rowId xmlns:a16="http://schemas.microsoft.com/office/drawing/2014/main" val="1608114"/>
                  </a:ext>
                </a:extLst>
              </a:tr>
              <a:tr h="251695">
                <a:tc>
                  <a:txBody>
                    <a:bodyPr/>
                    <a:lstStyle/>
                    <a:p>
                      <a:endParaRPr lang="fr-FR" sz="100" dirty="0"/>
                    </a:p>
                  </a:txBody>
                  <a:tcPr/>
                </a:tc>
                <a:extLst>
                  <a:ext uri="{0D108BD9-81ED-4DB2-BD59-A6C34878D82A}">
                    <a16:rowId xmlns:a16="http://schemas.microsoft.com/office/drawing/2014/main" val="1242364043"/>
                  </a:ext>
                </a:extLst>
              </a:tr>
              <a:tr h="251695">
                <a:tc>
                  <a:txBody>
                    <a:bodyPr/>
                    <a:lstStyle/>
                    <a:p>
                      <a:endParaRPr lang="fr-FR" sz="100" dirty="0"/>
                    </a:p>
                  </a:txBody>
                  <a:tcPr/>
                </a:tc>
                <a:extLst>
                  <a:ext uri="{0D108BD9-81ED-4DB2-BD59-A6C34878D82A}">
                    <a16:rowId xmlns:a16="http://schemas.microsoft.com/office/drawing/2014/main" val="1790485537"/>
                  </a:ext>
                </a:extLst>
              </a:tr>
            </a:tbl>
          </a:graphicData>
        </a:graphic>
      </p:graphicFrame>
      <p:sp>
        <p:nvSpPr>
          <p:cNvPr id="43" name="Rectangle 42"/>
          <p:cNvSpPr/>
          <p:nvPr/>
        </p:nvSpPr>
        <p:spPr>
          <a:xfrm>
            <a:off x="600908" y="2054667"/>
            <a:ext cx="1617877" cy="1504919"/>
          </a:xfrm>
          <a:prstGeom prst="rect">
            <a:avLst/>
          </a:prstGeom>
          <a:solidFill>
            <a:schemeClr val="accent4">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t>Différents thèmes au choix</a:t>
            </a:r>
            <a:endParaRPr lang="fr-FR" sz="1600" dirty="0"/>
          </a:p>
        </p:txBody>
      </p:sp>
      <p:sp>
        <p:nvSpPr>
          <p:cNvPr id="3" name="Espace réservé du texte 2"/>
          <p:cNvSpPr>
            <a:spLocks noGrp="1"/>
          </p:cNvSpPr>
          <p:nvPr>
            <p:ph type="body" sz="quarter" idx="12"/>
          </p:nvPr>
        </p:nvSpPr>
        <p:spPr/>
        <p:txBody>
          <a:bodyPr/>
          <a:lstStyle/>
          <a:p>
            <a:r>
              <a:rPr lang="fr-FR" dirty="0" smtClean="0"/>
              <a:t>Les Ateliers des décodeurs : une façon pédagogique d’apporter les informations utiles à nos clients qui en ont besoin </a:t>
            </a:r>
            <a:endParaRPr lang="fr-FR" dirty="0"/>
          </a:p>
        </p:txBody>
      </p:sp>
      <p:sp>
        <p:nvSpPr>
          <p:cNvPr id="17" name="Espace réservé du texte 16"/>
          <p:cNvSpPr>
            <a:spLocks noGrp="1"/>
          </p:cNvSpPr>
          <p:nvPr>
            <p:ph type="body" sz="quarter" idx="14"/>
          </p:nvPr>
        </p:nvSpPr>
        <p:spPr/>
        <p:txBody>
          <a:bodyPr/>
          <a:lstStyle/>
          <a:p>
            <a:r>
              <a:rPr lang="fr-FR" dirty="0" smtClean="0"/>
              <a:t>4. </a:t>
            </a:r>
            <a:r>
              <a:rPr lang="fr-FR" dirty="0"/>
              <a:t>Les </a:t>
            </a:r>
            <a:r>
              <a:rPr lang="fr-FR" dirty="0" smtClean="0"/>
              <a:t>Ateliers des décodeurs</a:t>
            </a:r>
            <a:endParaRPr lang="fr-FR" dirty="0"/>
          </a:p>
        </p:txBody>
      </p:sp>
      <p:sp>
        <p:nvSpPr>
          <p:cNvPr id="2" name="Pensées 1"/>
          <p:cNvSpPr/>
          <p:nvPr/>
        </p:nvSpPr>
        <p:spPr>
          <a:xfrm>
            <a:off x="821917" y="4288236"/>
            <a:ext cx="1522989" cy="740964"/>
          </a:xfrm>
          <a:prstGeom prst="cloudCallout">
            <a:avLst>
              <a:gd name="adj1" fmla="val -26824"/>
              <a:gd name="adj2" fmla="val 70344"/>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4" name="Image 7">
            <a:hlinkClick r:id="rId2" action="ppaction://hlinksldjump"/>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916" y="4483777"/>
            <a:ext cx="1232869" cy="349882"/>
          </a:xfrm>
          <a:prstGeom prst="rect">
            <a:avLst/>
          </a:prstGeom>
          <a:noFill/>
          <a:ln>
            <a:noFill/>
          </a:ln>
        </p:spPr>
      </p:pic>
      <p:pic>
        <p:nvPicPr>
          <p:cNvPr id="36" name="Image 9"/>
          <p:cNvPicPr>
            <a:picLocks noChangeAspect="1"/>
          </p:cNvPicPr>
          <p:nvPr/>
        </p:nvPicPr>
        <p:blipFill>
          <a:blip r:embed="rId4" cstate="print">
            <a:extLst>
              <a:ext uri="{BEBA8EAE-BF5A-486C-A8C5-ECC9F3942E4B}">
                <a14:imgProps xmlns:a14="http://schemas.microsoft.com/office/drawing/2010/main">
                  <a14:imgLayer r:embed="rId5">
                    <a14:imgEffect>
                      <a14:backgroundRemoval t="9972" b="100000" l="0" r="94964">
                        <a14:foregroundMark x1="25899" y1="74600" x2="7914" y2="76199"/>
                        <a14:foregroundMark x1="23741" y1="73001" x2="8736" y2="73565"/>
                        <a14:foregroundMark x1="8736" y1="73565" x2="0" y2="80527"/>
                        <a14:foregroundMark x1="6475" y1="74036" x2="206" y2="79210"/>
                        <a14:foregroundMark x1="7605" y1="73001" x2="514" y2="77328"/>
                        <a14:foregroundMark x1="55601" y1="75917" x2="74101" y2="82408"/>
                        <a14:foregroundMark x1="74101" y1="82408" x2="91470" y2="99436"/>
                        <a14:foregroundMark x1="72354" y1="81091" x2="88181" y2="94826"/>
                        <a14:foregroundMark x1="81501" y1="96143" x2="51696" y2="81844"/>
                        <a14:foregroundMark x1="57040" y1="88617" x2="48818" y2="99906"/>
                        <a14:foregroundMark x1="17883" y1="78081" x2="1747" y2="99906"/>
                        <a14:foregroundMark x1="4625" y1="80527" x2="2569" y2="95579"/>
                        <a14:foregroundMark x1="27338" y1="88617" x2="6680" y2="99436"/>
                      </a14:backgroundRemoval>
                    </a14:imgEffect>
                  </a14:imgLayer>
                </a14:imgProps>
              </a:ext>
              <a:ext uri="{28A0092B-C50C-407E-A947-70E740481C1C}">
                <a14:useLocalDpi xmlns:a14="http://schemas.microsoft.com/office/drawing/2010/main" val="0"/>
              </a:ext>
            </a:extLst>
          </a:blip>
          <a:srcRect/>
          <a:stretch>
            <a:fillRect/>
          </a:stretch>
        </p:blipFill>
        <p:spPr bwMode="auto">
          <a:xfrm>
            <a:off x="8336" y="4631700"/>
            <a:ext cx="1677589" cy="1832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Espace réservé du contenu 1"/>
          <p:cNvSpPr txBox="1">
            <a:spLocks/>
          </p:cNvSpPr>
          <p:nvPr/>
        </p:nvSpPr>
        <p:spPr>
          <a:xfrm>
            <a:off x="2313787" y="1409866"/>
            <a:ext cx="8975833" cy="844620"/>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ctr">
              <a:spcBef>
                <a:spcPts val="0"/>
              </a:spcBef>
              <a:buNone/>
            </a:pPr>
            <a:r>
              <a:rPr lang="fr-FR" b="1" dirty="0" smtClean="0">
                <a:solidFill>
                  <a:schemeClr val="accent4">
                    <a:lumMod val="75000"/>
                  </a:schemeClr>
                </a:solidFill>
              </a:rPr>
              <a:t>A ce jour il existe 4 supports de présentation, </a:t>
            </a:r>
          </a:p>
          <a:p>
            <a:pPr marL="36000" indent="0" algn="ctr">
              <a:spcBef>
                <a:spcPts val="0"/>
              </a:spcBef>
              <a:buNone/>
            </a:pPr>
            <a:r>
              <a:rPr lang="fr-FR" b="1" dirty="0" smtClean="0">
                <a:solidFill>
                  <a:schemeClr val="accent4">
                    <a:lumMod val="75000"/>
                  </a:schemeClr>
                </a:solidFill>
              </a:rPr>
              <a:t>mais le catalogue des Ateliers des Décodeurs s’étoffera progressivement. </a:t>
            </a:r>
          </a:p>
        </p:txBody>
      </p:sp>
      <p:sp>
        <p:nvSpPr>
          <p:cNvPr id="47" name="ZoneTexte 46"/>
          <p:cNvSpPr txBox="1"/>
          <p:nvPr/>
        </p:nvSpPr>
        <p:spPr>
          <a:xfrm>
            <a:off x="311701" y="2231116"/>
            <a:ext cx="312906" cy="369332"/>
          </a:xfrm>
          <a:prstGeom prst="rect">
            <a:avLst/>
          </a:prstGeom>
          <a:noFill/>
        </p:spPr>
        <p:txBody>
          <a:bodyPr wrap="none" rtlCol="0">
            <a:spAutoFit/>
          </a:bodyPr>
          <a:lstStyle/>
          <a:p>
            <a:r>
              <a:rPr lang="fr-FR" b="1" dirty="0" smtClean="0">
                <a:solidFill>
                  <a:schemeClr val="bg1"/>
                </a:solidFill>
              </a:rPr>
              <a:t>2</a:t>
            </a:r>
            <a:endParaRPr lang="fr-FR" b="1" dirty="0">
              <a:solidFill>
                <a:schemeClr val="bg1"/>
              </a:solidFill>
            </a:endParaRPr>
          </a:p>
        </p:txBody>
      </p:sp>
      <p:grpSp>
        <p:nvGrpSpPr>
          <p:cNvPr id="13" name="Groupe 12"/>
          <p:cNvGrpSpPr/>
          <p:nvPr/>
        </p:nvGrpSpPr>
        <p:grpSpPr>
          <a:xfrm>
            <a:off x="2341418" y="2335620"/>
            <a:ext cx="2451630" cy="4126605"/>
            <a:chOff x="2341418" y="2335620"/>
            <a:chExt cx="2451630" cy="4126605"/>
          </a:xfrm>
        </p:grpSpPr>
        <p:sp>
          <p:nvSpPr>
            <p:cNvPr id="5" name="Rectangle 4"/>
            <p:cNvSpPr/>
            <p:nvPr/>
          </p:nvSpPr>
          <p:spPr>
            <a:xfrm>
              <a:off x="2814619" y="5828594"/>
              <a:ext cx="1953993" cy="5400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p:nvSpPr>
          <p:spPr>
            <a:xfrm>
              <a:off x="2807404" y="3310834"/>
              <a:ext cx="1985644" cy="2470415"/>
            </a:xfrm>
            <a:prstGeom prst="rect">
              <a:avLst/>
            </a:prstGeom>
            <a:gradFill flip="none" rotWithShape="1">
              <a:gsLst>
                <a:gs pos="0">
                  <a:schemeClr val="bg1">
                    <a:lumMod val="95000"/>
                  </a:schemeClr>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chemeClr val="accent4">
                      <a:lumMod val="75000"/>
                    </a:schemeClr>
                  </a:solidFill>
                </a:rPr>
                <a:t>Et si c’était simple de gérer mon argent à distance ? </a:t>
              </a:r>
            </a:p>
            <a:p>
              <a:pPr algn="ctr"/>
              <a:endParaRPr lang="fr-FR" sz="1200" b="1" dirty="0">
                <a:solidFill>
                  <a:schemeClr val="tx1"/>
                </a:solidFill>
              </a:endParaRPr>
            </a:p>
            <a:p>
              <a:pPr algn="ctr"/>
              <a:r>
                <a:rPr lang="fr-FR" sz="1100" dirty="0" smtClean="0">
                  <a:solidFill>
                    <a:schemeClr val="tx1"/>
                  </a:solidFill>
                </a:rPr>
                <a:t>Retrait par SMS, virement </a:t>
              </a:r>
              <a:r>
                <a:rPr lang="fr-FR" sz="1100" dirty="0" err="1" smtClean="0">
                  <a:solidFill>
                    <a:schemeClr val="tx1"/>
                  </a:solidFill>
                </a:rPr>
                <a:t>Paylib</a:t>
              </a:r>
              <a:r>
                <a:rPr lang="fr-FR" sz="1100" dirty="0" smtClean="0">
                  <a:solidFill>
                    <a:schemeClr val="tx1"/>
                  </a:solidFill>
                </a:rPr>
                <a:t> entre amis, pilotage de la carte bancaire, gestion des prêts… La Banque à Distance n’aura plus aucun secret pour nos clients ! </a:t>
              </a:r>
              <a:r>
                <a:rPr lang="fr-FR" sz="1200" dirty="0" smtClean="0">
                  <a:solidFill>
                    <a:schemeClr val="tx1"/>
                  </a:solidFill>
                </a:rPr>
                <a:t> </a:t>
              </a:r>
              <a:endParaRPr lang="fr-FR" sz="1200" dirty="0">
                <a:solidFill>
                  <a:schemeClr val="tx1"/>
                </a:solidFill>
              </a:endParaRPr>
            </a:p>
          </p:txBody>
        </p:sp>
        <p:pic>
          <p:nvPicPr>
            <p:cNvPr id="4" name="Image 3">
              <a:hlinkClick r:id="rId6"/>
            </p:cNvPr>
            <p:cNvPicPr>
              <a:picLocks noChangeAspect="1"/>
            </p:cNvPicPr>
            <p:nvPr/>
          </p:nvPicPr>
          <p:blipFill>
            <a:blip r:embed="rId7"/>
            <a:stretch>
              <a:fillRect/>
            </a:stretch>
          </p:blipFill>
          <p:spPr>
            <a:xfrm rot="21037484">
              <a:off x="2907719" y="2335620"/>
              <a:ext cx="1528257" cy="856457"/>
            </a:xfrm>
            <a:prstGeom prst="rect">
              <a:avLst/>
            </a:prstGeom>
            <a:effectLst>
              <a:outerShdw blurRad="50800" dist="38100" dir="8100000" algn="tr" rotWithShape="0">
                <a:prstClr val="black">
                  <a:alpha val="40000"/>
                </a:prstClr>
              </a:outerShdw>
            </a:effectLst>
          </p:spPr>
        </p:pic>
        <p:pic>
          <p:nvPicPr>
            <p:cNvPr id="28" name="Picture 4" descr="Click Images, Stock Photos &amp; Vectors | Shutterstock">
              <a:hlinkClick r:id="rId6"/>
            </p:cNvPr>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10000" b="90000" l="10000" r="90000">
                          <a14:foregroundMark x1="30769" y1="41071" x2="30769" y2="41071"/>
                          <a14:foregroundMark x1="28846" y1="32857" x2="28846" y2="32857"/>
                          <a14:foregroundMark x1="32308" y1="25000" x2="32308" y2="25000"/>
                          <a14:foregroundMark x1="42308" y1="20714" x2="42308" y2="20714"/>
                          <a14:foregroundMark x1="49615" y1="25000" x2="49615" y2="25000"/>
                          <a14:foregroundMark x1="51538" y1="32857" x2="51538" y2="32857"/>
                          <a14:foregroundMark x1="51538" y1="55000" x2="51538" y2="55000"/>
                          <a14:foregroundMark x1="42308" y1="35714" x2="59615" y2="66071"/>
                          <a14:foregroundMark x1="63462" y1="51071" x2="49615" y2="64643"/>
                          <a14:foregroundMark x1="38077" y1="56429" x2="56154" y2="70357"/>
                          <a14:foregroundMark x1="64615" y1="44286" x2="64615" y2="66071"/>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2614858" y="3021418"/>
              <a:ext cx="611326" cy="611946"/>
            </a:xfrm>
            <a:prstGeom prst="rect">
              <a:avLst/>
            </a:prstGeom>
            <a:noFill/>
            <a:extLst>
              <a:ext uri="{909E8E84-426E-40DD-AFC4-6F175D3DCCD1}">
                <a14:hiddenFill xmlns:a14="http://schemas.microsoft.com/office/drawing/2010/main">
                  <a:solidFill>
                    <a:srgbClr val="FFFFFF"/>
                  </a:solidFill>
                </a14:hiddenFill>
              </a:ext>
            </a:extLst>
          </p:spPr>
        </p:pic>
        <p:sp>
          <p:nvSpPr>
            <p:cNvPr id="34" name="Rectangle 33"/>
            <p:cNvSpPr/>
            <p:nvPr/>
          </p:nvSpPr>
          <p:spPr>
            <a:xfrm>
              <a:off x="3028949" y="5831728"/>
              <a:ext cx="1747713" cy="4778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tx1"/>
                  </a:solidFill>
                </a:rPr>
                <a:t>T</a:t>
              </a:r>
              <a:r>
                <a:rPr lang="fr-FR" sz="1100" dirty="0" smtClean="0">
                  <a:solidFill>
                    <a:schemeClr val="tx1"/>
                  </a:solidFill>
                </a:rPr>
                <a:t>ous nos clients ayant un identifiant BAD</a:t>
              </a:r>
              <a:endParaRPr lang="fr-FR" sz="1100" dirty="0">
                <a:solidFill>
                  <a:schemeClr val="tx1"/>
                </a:solidFill>
              </a:endParaRPr>
            </a:p>
          </p:txBody>
        </p:sp>
        <p:sp>
          <p:nvSpPr>
            <p:cNvPr id="38" name="Rectangle 37"/>
            <p:cNvSpPr/>
            <p:nvPr/>
          </p:nvSpPr>
          <p:spPr>
            <a:xfrm rot="16200000">
              <a:off x="2160040" y="5945478"/>
              <a:ext cx="698125" cy="3353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smtClean="0">
                  <a:solidFill>
                    <a:srgbClr val="C00000"/>
                  </a:solidFill>
                </a:rPr>
                <a:t>Cibles </a:t>
              </a:r>
              <a:endParaRPr lang="fr-FR" sz="1000" b="1" dirty="0">
                <a:solidFill>
                  <a:srgbClr val="C00000"/>
                </a:solidFill>
              </a:endParaRPr>
            </a:p>
          </p:txBody>
        </p:sp>
        <p:pic>
          <p:nvPicPr>
            <p:cNvPr id="1026" name="Picture 2" descr="Avatars de gens heureux Vecteur gratuit"/>
            <p:cNvPicPr>
              <a:picLocks noChangeAspect="1" noChangeArrowheads="1"/>
            </p:cNvPicPr>
            <p:nvPr/>
          </p:nvPicPr>
          <p:blipFill rotWithShape="1">
            <a:blip r:embed="rId10">
              <a:extLst>
                <a:ext uri="{BEBA8EAE-BF5A-486C-A8C5-ECC9F3942E4B}">
                  <a14:imgProps xmlns:a14="http://schemas.microsoft.com/office/drawing/2010/main">
                    <a14:imgLayer r:embed="rId11">
                      <a14:imgEffect>
                        <a14:backgroundRemoval t="53717" b="90408" l="73163" r="97125">
                          <a14:foregroundMark x1="84345" y1="65468" x2="84824" y2="78417"/>
                        </a14:backgroundRemoval>
                      </a14:imgEffect>
                    </a14:imgLayer>
                  </a14:imgProps>
                </a:ext>
                <a:ext uri="{28A0092B-C50C-407E-A947-70E740481C1C}">
                  <a14:useLocalDpi xmlns:a14="http://schemas.microsoft.com/office/drawing/2010/main" val="0"/>
                </a:ext>
              </a:extLst>
            </a:blip>
            <a:srcRect l="72442" t="49705" b="8089"/>
            <a:stretch/>
          </p:blipFill>
          <p:spPr bwMode="auto">
            <a:xfrm>
              <a:off x="2608365" y="5626327"/>
              <a:ext cx="815466" cy="83193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Groupe 18"/>
          <p:cNvGrpSpPr/>
          <p:nvPr/>
        </p:nvGrpSpPr>
        <p:grpSpPr>
          <a:xfrm>
            <a:off x="4922193" y="2345442"/>
            <a:ext cx="2140943" cy="4107445"/>
            <a:chOff x="4922193" y="2345442"/>
            <a:chExt cx="2140943" cy="4107445"/>
          </a:xfrm>
        </p:grpSpPr>
        <p:sp>
          <p:nvSpPr>
            <p:cNvPr id="48" name="Rectangle 47"/>
            <p:cNvSpPr/>
            <p:nvPr/>
          </p:nvSpPr>
          <p:spPr>
            <a:xfrm>
              <a:off x="5087295" y="5841035"/>
              <a:ext cx="1953993" cy="5400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2" name="Groupe 11"/>
            <p:cNvGrpSpPr/>
            <p:nvPr/>
          </p:nvGrpSpPr>
          <p:grpSpPr>
            <a:xfrm>
              <a:off x="4922193" y="2345442"/>
              <a:ext cx="2140943" cy="3975118"/>
              <a:chOff x="4922193" y="1721981"/>
              <a:chExt cx="2140943" cy="3975118"/>
            </a:xfrm>
          </p:grpSpPr>
          <p:sp>
            <p:nvSpPr>
              <p:cNvPr id="18" name="Rectangle 17"/>
              <p:cNvSpPr/>
              <p:nvPr/>
            </p:nvSpPr>
            <p:spPr>
              <a:xfrm>
                <a:off x="5086178" y="2665668"/>
                <a:ext cx="1976958" cy="2492120"/>
              </a:xfrm>
              <a:prstGeom prst="rect">
                <a:avLst/>
              </a:prstGeom>
              <a:gradFill>
                <a:gsLst>
                  <a:gs pos="0">
                    <a:schemeClr val="bg1">
                      <a:lumMod val="95000"/>
                    </a:schemeClr>
                  </a:gs>
                  <a:gs pos="100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chemeClr val="accent4">
                        <a:lumMod val="75000"/>
                      </a:schemeClr>
                    </a:solidFill>
                  </a:rPr>
                  <a:t>Et si c’était simple de gérer mon budget et réaliser mes projets ? </a:t>
                </a:r>
              </a:p>
              <a:p>
                <a:pPr algn="ctr"/>
                <a:endParaRPr lang="fr-FR" sz="1200" b="1" dirty="0">
                  <a:solidFill>
                    <a:schemeClr val="tx1"/>
                  </a:solidFill>
                </a:endParaRPr>
              </a:p>
              <a:p>
                <a:pPr algn="ctr"/>
                <a:r>
                  <a:rPr lang="fr-FR" sz="1100" dirty="0">
                    <a:solidFill>
                      <a:schemeClr val="tx1"/>
                    </a:solidFill>
                  </a:rPr>
                  <a:t>L</a:t>
                </a:r>
                <a:r>
                  <a:rPr lang="fr-FR" sz="1100" dirty="0" smtClean="0">
                    <a:solidFill>
                      <a:schemeClr val="tx1"/>
                    </a:solidFill>
                  </a:rPr>
                  <a:t>es grandes étapes d’un projet, les astuces pour gérer son budget au quotidien… Cet Atelier, permet à nos jeunes clients de comprendre les solutions d’épargne et de financement pour réaliser  leurs projets.   </a:t>
                </a:r>
              </a:p>
            </p:txBody>
          </p:sp>
          <p:pic>
            <p:nvPicPr>
              <p:cNvPr id="7" name="Image 6">
                <a:hlinkClick r:id="rId12"/>
              </p:cNvPr>
              <p:cNvPicPr>
                <a:picLocks noChangeAspect="1"/>
              </p:cNvPicPr>
              <p:nvPr/>
            </p:nvPicPr>
            <p:blipFill>
              <a:blip r:embed="rId13"/>
              <a:stretch>
                <a:fillRect/>
              </a:stretch>
            </p:blipFill>
            <p:spPr>
              <a:xfrm rot="21068507">
                <a:off x="5181399" y="1721981"/>
                <a:ext cx="1514886" cy="853845"/>
              </a:xfrm>
              <a:prstGeom prst="rect">
                <a:avLst/>
              </a:prstGeom>
              <a:effectLst>
                <a:outerShdw blurRad="50800" dist="38100" dir="8100000" algn="tr" rotWithShape="0">
                  <a:prstClr val="black">
                    <a:alpha val="40000"/>
                  </a:prstClr>
                </a:outerShdw>
              </a:effectLst>
            </p:spPr>
          </p:pic>
          <p:pic>
            <p:nvPicPr>
              <p:cNvPr id="27" name="Picture 4" descr="Click Images, Stock Photos &amp; Vectors | Shutterstock">
                <a:hlinkClick r:id="rId12"/>
              </p:cNvPr>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10000" b="90000" l="10000" r="90000">
                            <a14:foregroundMark x1="30769" y1="41071" x2="30769" y2="41071"/>
                            <a14:foregroundMark x1="28846" y1="32857" x2="28846" y2="32857"/>
                            <a14:foregroundMark x1="32308" y1="25000" x2="32308" y2="25000"/>
                            <a14:foregroundMark x1="42308" y1="20714" x2="42308" y2="20714"/>
                            <a14:foregroundMark x1="49615" y1="25000" x2="49615" y2="25000"/>
                            <a14:foregroundMark x1="51538" y1="32857" x2="51538" y2="32857"/>
                            <a14:foregroundMark x1="51538" y1="55000" x2="51538" y2="55000"/>
                            <a14:foregroundMark x1="42308" y1="35714" x2="59615" y2="66071"/>
                            <a14:foregroundMark x1="63462" y1="51071" x2="49615" y2="64643"/>
                            <a14:foregroundMark x1="38077" y1="56429" x2="56154" y2="70357"/>
                            <a14:foregroundMark x1="64615" y1="44286" x2="64615" y2="66071"/>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4922193" y="2343587"/>
                <a:ext cx="611326" cy="611946"/>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32"/>
              <p:cNvSpPr/>
              <p:nvPr/>
            </p:nvSpPr>
            <p:spPr>
              <a:xfrm>
                <a:off x="5301138" y="5219226"/>
                <a:ext cx="1752526" cy="4778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tx1"/>
                    </a:solidFill>
                  </a:rPr>
                  <a:t>L</a:t>
                </a:r>
                <a:r>
                  <a:rPr lang="fr-FR" sz="1100" dirty="0" smtClean="0">
                    <a:solidFill>
                      <a:schemeClr val="tx1"/>
                    </a:solidFill>
                  </a:rPr>
                  <a:t>es Jeunes </a:t>
                </a:r>
              </a:p>
              <a:p>
                <a:pPr algn="ctr"/>
                <a:r>
                  <a:rPr lang="fr-FR" sz="1100" dirty="0" smtClean="0">
                    <a:solidFill>
                      <a:schemeClr val="tx1"/>
                    </a:solidFill>
                  </a:rPr>
                  <a:t>(16 / 20 ans)</a:t>
                </a:r>
                <a:endParaRPr lang="fr-FR" sz="1100" dirty="0">
                  <a:solidFill>
                    <a:schemeClr val="tx1"/>
                  </a:solidFill>
                </a:endParaRPr>
              </a:p>
            </p:txBody>
          </p:sp>
        </p:grpSp>
        <p:pic>
          <p:nvPicPr>
            <p:cNvPr id="49" name="Picture 2" descr="Avatars de gens heureux Vecteur gratuit"/>
            <p:cNvPicPr>
              <a:picLocks noChangeAspect="1" noChangeArrowheads="1"/>
            </p:cNvPicPr>
            <p:nvPr/>
          </p:nvPicPr>
          <p:blipFill rotWithShape="1">
            <a:blip r:embed="rId14">
              <a:extLst>
                <a:ext uri="{BEBA8EAE-BF5A-486C-A8C5-ECC9F3942E4B}">
                  <a14:imgProps xmlns:a14="http://schemas.microsoft.com/office/drawing/2010/main">
                    <a14:imgLayer r:embed="rId11">
                      <a14:imgEffect>
                        <a14:backgroundRemoval t="50600" b="88249" l="27157" r="49681">
                          <a14:foregroundMark x1="38978" y1="63789" x2="39457" y2="79856"/>
                        </a14:backgroundRemoval>
                      </a14:imgEffect>
                    </a14:imgLayer>
                  </a14:imgProps>
                </a:ext>
                <a:ext uri="{28A0092B-C50C-407E-A947-70E740481C1C}">
                  <a14:useLocalDpi xmlns:a14="http://schemas.microsoft.com/office/drawing/2010/main" val="0"/>
                </a:ext>
              </a:extLst>
            </a:blip>
            <a:srcRect l="27365" t="48310" r="49632" b="8437"/>
            <a:stretch/>
          </p:blipFill>
          <p:spPr bwMode="auto">
            <a:xfrm>
              <a:off x="5049038" y="5612473"/>
              <a:ext cx="670976" cy="84041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 name="Groupe 19"/>
          <p:cNvGrpSpPr/>
          <p:nvPr/>
        </p:nvGrpSpPr>
        <p:grpSpPr>
          <a:xfrm>
            <a:off x="7124418" y="2347606"/>
            <a:ext cx="2206247" cy="4138370"/>
            <a:chOff x="7124418" y="2347606"/>
            <a:chExt cx="2206247" cy="4138370"/>
          </a:xfrm>
        </p:grpSpPr>
        <p:sp>
          <p:nvSpPr>
            <p:cNvPr id="45" name="Rectangle 44"/>
            <p:cNvSpPr/>
            <p:nvPr/>
          </p:nvSpPr>
          <p:spPr>
            <a:xfrm>
              <a:off x="7365189" y="5842449"/>
              <a:ext cx="1953993" cy="5400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4" name="Groupe 13"/>
            <p:cNvGrpSpPr/>
            <p:nvPr/>
          </p:nvGrpSpPr>
          <p:grpSpPr>
            <a:xfrm>
              <a:off x="7200969" y="2347606"/>
              <a:ext cx="2129696" cy="3972955"/>
              <a:chOff x="7200969" y="1724145"/>
              <a:chExt cx="2129696" cy="3972955"/>
            </a:xfrm>
          </p:grpSpPr>
          <p:sp>
            <p:nvSpPr>
              <p:cNvPr id="32" name="Rectangle 31"/>
              <p:cNvSpPr/>
              <p:nvPr/>
            </p:nvSpPr>
            <p:spPr>
              <a:xfrm>
                <a:off x="7565781" y="5219227"/>
                <a:ext cx="1764884" cy="4778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tx1"/>
                    </a:solidFill>
                  </a:rPr>
                  <a:t>C</a:t>
                </a:r>
                <a:r>
                  <a:rPr lang="fr-FR" sz="1100" dirty="0" smtClean="0">
                    <a:solidFill>
                      <a:schemeClr val="tx1"/>
                    </a:solidFill>
                  </a:rPr>
                  <a:t>lientèle ayant un profil épargnant ou GP</a:t>
                </a:r>
                <a:endParaRPr lang="fr-FR" sz="1100" dirty="0">
                  <a:solidFill>
                    <a:schemeClr val="tx1"/>
                  </a:solidFill>
                </a:endParaRPr>
              </a:p>
            </p:txBody>
          </p:sp>
          <p:sp>
            <p:nvSpPr>
              <p:cNvPr id="35" name="Rectangle 34"/>
              <p:cNvSpPr/>
              <p:nvPr/>
            </p:nvSpPr>
            <p:spPr>
              <a:xfrm>
                <a:off x="7353707" y="2665668"/>
                <a:ext cx="1976958" cy="2492120"/>
              </a:xfrm>
              <a:prstGeom prst="rect">
                <a:avLst/>
              </a:prstGeom>
              <a:gradFill>
                <a:gsLst>
                  <a:gs pos="0">
                    <a:schemeClr val="bg1">
                      <a:lumMod val="95000"/>
                    </a:schemeClr>
                  </a:gs>
                  <a:gs pos="100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chemeClr val="accent4">
                        <a:lumMod val="75000"/>
                      </a:schemeClr>
                    </a:solidFill>
                  </a:rPr>
                  <a:t>Et si c’était simple de gérer mon épargne ? </a:t>
                </a:r>
              </a:p>
              <a:p>
                <a:pPr algn="ctr"/>
                <a:endParaRPr lang="fr-FR" sz="1200" b="1" dirty="0">
                  <a:solidFill>
                    <a:schemeClr val="tx1"/>
                  </a:solidFill>
                </a:endParaRPr>
              </a:p>
              <a:p>
                <a:pPr algn="ctr"/>
                <a:r>
                  <a:rPr lang="fr-FR" sz="1100" dirty="0" smtClean="0">
                    <a:solidFill>
                      <a:schemeClr val="tx1"/>
                    </a:solidFill>
                  </a:rPr>
                  <a:t>Point de conjointure, focus sur l’épargne traditionnelle et sur l’assurance vie… Cet Atelier permet de démystifier les différentes solutions d’épargne. </a:t>
                </a:r>
              </a:p>
            </p:txBody>
          </p:sp>
          <p:pic>
            <p:nvPicPr>
              <p:cNvPr id="6" name="Image 5">
                <a:hlinkClick r:id="rId15"/>
              </p:cNvPr>
              <p:cNvPicPr>
                <a:picLocks noChangeAspect="1"/>
              </p:cNvPicPr>
              <p:nvPr/>
            </p:nvPicPr>
            <p:blipFill>
              <a:blip r:embed="rId16"/>
              <a:stretch>
                <a:fillRect/>
              </a:stretch>
            </p:blipFill>
            <p:spPr>
              <a:xfrm rot="21105855">
                <a:off x="7480709" y="1724145"/>
                <a:ext cx="1512917" cy="844943"/>
              </a:xfrm>
              <a:prstGeom prst="rect">
                <a:avLst/>
              </a:prstGeom>
              <a:effectLst>
                <a:outerShdw blurRad="50800" dist="38100" dir="8100000" algn="tr" rotWithShape="0">
                  <a:prstClr val="black">
                    <a:alpha val="40000"/>
                  </a:prstClr>
                </a:outerShdw>
              </a:effectLst>
            </p:spPr>
          </p:pic>
          <p:pic>
            <p:nvPicPr>
              <p:cNvPr id="26" name="Picture 4" descr="Click Images, Stock Photos &amp; Vectors | Shutterstock">
                <a:hlinkClick r:id="rId15"/>
              </p:cNvPr>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10000" b="90000" l="10000" r="90000">
                            <a14:foregroundMark x1="30769" y1="41071" x2="30769" y2="41071"/>
                            <a14:foregroundMark x1="28846" y1="32857" x2="28846" y2="32857"/>
                            <a14:foregroundMark x1="32308" y1="25000" x2="32308" y2="25000"/>
                            <a14:foregroundMark x1="42308" y1="20714" x2="42308" y2="20714"/>
                            <a14:foregroundMark x1="49615" y1="25000" x2="49615" y2="25000"/>
                            <a14:foregroundMark x1="51538" y1="32857" x2="51538" y2="32857"/>
                            <a14:foregroundMark x1="51538" y1="55000" x2="51538" y2="55000"/>
                            <a14:foregroundMark x1="42308" y1="35714" x2="59615" y2="66071"/>
                            <a14:foregroundMark x1="63462" y1="51071" x2="49615" y2="64643"/>
                            <a14:foregroundMark x1="38077" y1="56429" x2="56154" y2="70357"/>
                            <a14:foregroundMark x1="64615" y1="44286" x2="64615" y2="66071"/>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7200969" y="2365292"/>
                <a:ext cx="611326" cy="611946"/>
              </a:xfrm>
              <a:prstGeom prst="rect">
                <a:avLst/>
              </a:prstGeom>
              <a:noFill/>
              <a:extLst>
                <a:ext uri="{909E8E84-426E-40DD-AFC4-6F175D3DCCD1}">
                  <a14:hiddenFill xmlns:a14="http://schemas.microsoft.com/office/drawing/2010/main">
                    <a:solidFill>
                      <a:srgbClr val="FFFFFF"/>
                    </a:solidFill>
                  </a14:hiddenFill>
                </a:ext>
              </a:extLst>
            </p:spPr>
          </p:pic>
        </p:grpSp>
        <p:pic>
          <p:nvPicPr>
            <p:cNvPr id="50" name="Picture 2" descr="Avatars de gens heureux Vecteur gratuit"/>
            <p:cNvPicPr>
              <a:picLocks noChangeAspect="1" noChangeArrowheads="1"/>
            </p:cNvPicPr>
            <p:nvPr/>
          </p:nvPicPr>
          <p:blipFill rotWithShape="1">
            <a:blip r:embed="rId17">
              <a:extLst>
                <a:ext uri="{BEBA8EAE-BF5A-486C-A8C5-ECC9F3942E4B}">
                  <a14:imgProps xmlns:a14="http://schemas.microsoft.com/office/drawing/2010/main">
                    <a14:imgLayer r:embed="rId11">
                      <a14:imgEffect>
                        <a14:backgroundRemoval t="4482" b="40340" l="74988" r="97221">
                          <a14:foregroundMark x1="84505" y1="17506" x2="84345" y2="32854"/>
                        </a14:backgroundRemoval>
                      </a14:imgEffect>
                    </a14:imgLayer>
                  </a14:imgProps>
                </a:ext>
                <a:ext uri="{28A0092B-C50C-407E-A947-70E740481C1C}">
                  <a14:useLocalDpi xmlns:a14="http://schemas.microsoft.com/office/drawing/2010/main" val="0"/>
                </a:ext>
              </a:extLst>
            </a:blip>
            <a:srcRect l="72209" b="55178"/>
            <a:stretch/>
          </p:blipFill>
          <p:spPr bwMode="auto">
            <a:xfrm>
              <a:off x="7124418" y="5532570"/>
              <a:ext cx="887403" cy="95340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1" name="Groupe 20"/>
          <p:cNvGrpSpPr/>
          <p:nvPr/>
        </p:nvGrpSpPr>
        <p:grpSpPr>
          <a:xfrm>
            <a:off x="9347101" y="2330117"/>
            <a:ext cx="2745993" cy="4100438"/>
            <a:chOff x="9347101" y="2330117"/>
            <a:chExt cx="2745993" cy="4100438"/>
          </a:xfrm>
        </p:grpSpPr>
        <p:sp>
          <p:nvSpPr>
            <p:cNvPr id="44" name="Rectangle 43"/>
            <p:cNvSpPr/>
            <p:nvPr/>
          </p:nvSpPr>
          <p:spPr>
            <a:xfrm>
              <a:off x="9616072" y="5841035"/>
              <a:ext cx="1953993" cy="5400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5" name="Groupe 14"/>
            <p:cNvGrpSpPr/>
            <p:nvPr/>
          </p:nvGrpSpPr>
          <p:grpSpPr>
            <a:xfrm>
              <a:off x="9475294" y="2330117"/>
              <a:ext cx="2122900" cy="3995183"/>
              <a:chOff x="9475294" y="1706656"/>
              <a:chExt cx="2122900" cy="3995183"/>
            </a:xfrm>
          </p:grpSpPr>
          <p:sp>
            <p:nvSpPr>
              <p:cNvPr id="37" name="Rectangle 36"/>
              <p:cNvSpPr/>
              <p:nvPr/>
            </p:nvSpPr>
            <p:spPr>
              <a:xfrm>
                <a:off x="9621236" y="2687373"/>
                <a:ext cx="1976958" cy="2470415"/>
              </a:xfrm>
              <a:prstGeom prst="rect">
                <a:avLst/>
              </a:prstGeom>
              <a:gradFill>
                <a:gsLst>
                  <a:gs pos="0">
                    <a:schemeClr val="bg1">
                      <a:lumMod val="95000"/>
                    </a:schemeClr>
                  </a:gs>
                  <a:gs pos="100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chemeClr val="accent4">
                        <a:lumMod val="75000"/>
                      </a:schemeClr>
                    </a:solidFill>
                  </a:rPr>
                  <a:t>Et si c’était simple de devenir propriétaire ? </a:t>
                </a:r>
              </a:p>
              <a:p>
                <a:pPr algn="ctr"/>
                <a:endParaRPr lang="fr-FR" sz="1200" b="1" dirty="0">
                  <a:solidFill>
                    <a:schemeClr val="tx1"/>
                  </a:solidFill>
                </a:endParaRPr>
              </a:p>
              <a:p>
                <a:pPr algn="ctr"/>
                <a:r>
                  <a:rPr lang="fr-FR" sz="1100" dirty="0" smtClean="0">
                    <a:solidFill>
                      <a:schemeClr val="tx1"/>
                    </a:solidFill>
                  </a:rPr>
                  <a:t>Décrypter l’ensemble du parcours d’acquisition du crédit immobilier, de A à Z. Nos clients sortirons armés de connaissances pour se lancer dans la primo accession. </a:t>
                </a:r>
              </a:p>
            </p:txBody>
          </p:sp>
          <p:pic>
            <p:nvPicPr>
              <p:cNvPr id="8" name="Image 7">
                <a:hlinkClick r:id="rId18"/>
              </p:cNvPr>
              <p:cNvPicPr>
                <a:picLocks noChangeAspect="1"/>
              </p:cNvPicPr>
              <p:nvPr/>
            </p:nvPicPr>
            <p:blipFill>
              <a:blip r:embed="rId19"/>
              <a:stretch>
                <a:fillRect/>
              </a:stretch>
            </p:blipFill>
            <p:spPr>
              <a:xfrm rot="21146185">
                <a:off x="9768389" y="1706656"/>
                <a:ext cx="1514886" cy="852713"/>
              </a:xfrm>
              <a:prstGeom prst="rect">
                <a:avLst/>
              </a:prstGeom>
              <a:effectLst>
                <a:outerShdw blurRad="50800" dist="38100" dir="8100000" algn="tr" rotWithShape="0">
                  <a:prstClr val="black">
                    <a:alpha val="40000"/>
                  </a:prstClr>
                </a:outerShdw>
              </a:effectLst>
            </p:spPr>
          </p:pic>
          <p:pic>
            <p:nvPicPr>
              <p:cNvPr id="25" name="Picture 4" descr="Click Images, Stock Photos &amp; Vectors | Shutterstock">
                <a:hlinkClick r:id="rId18"/>
              </p:cNvPr>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10000" b="90000" l="10000" r="90000">
                            <a14:foregroundMark x1="30769" y1="41071" x2="30769" y2="41071"/>
                            <a14:foregroundMark x1="28846" y1="32857" x2="28846" y2="32857"/>
                            <a14:foregroundMark x1="32308" y1="25000" x2="32308" y2="25000"/>
                            <a14:foregroundMark x1="42308" y1="20714" x2="42308" y2="20714"/>
                            <a14:foregroundMark x1="49615" y1="25000" x2="49615" y2="25000"/>
                            <a14:foregroundMark x1="51538" y1="32857" x2="51538" y2="32857"/>
                            <a14:foregroundMark x1="51538" y1="55000" x2="51538" y2="55000"/>
                            <a14:foregroundMark x1="42308" y1="35714" x2="59615" y2="66071"/>
                            <a14:foregroundMark x1="63462" y1="51071" x2="49615" y2="64643"/>
                            <a14:foregroundMark x1="38077" y1="56429" x2="56154" y2="70357"/>
                            <a14:foregroundMark x1="64615" y1="44286" x2="64615" y2="66071"/>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9475294" y="2343587"/>
                <a:ext cx="611326" cy="611946"/>
              </a:xfrm>
              <a:prstGeom prst="rect">
                <a:avLst/>
              </a:prstGeom>
              <a:noFill/>
              <a:extLst>
                <a:ext uri="{909E8E84-426E-40DD-AFC4-6F175D3DCCD1}">
                  <a14:hiddenFill xmlns:a14="http://schemas.microsoft.com/office/drawing/2010/main">
                    <a:solidFill>
                      <a:srgbClr val="FFFFFF"/>
                    </a:solidFill>
                  </a14:hiddenFill>
                </a:ext>
              </a:extLst>
            </p:spPr>
          </p:pic>
          <p:sp>
            <p:nvSpPr>
              <p:cNvPr id="31" name="Rectangle 30"/>
              <p:cNvSpPr/>
              <p:nvPr/>
            </p:nvSpPr>
            <p:spPr>
              <a:xfrm>
                <a:off x="9718859" y="5214939"/>
                <a:ext cx="1879335" cy="486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tx1"/>
                    </a:solidFill>
                  </a:rPr>
                  <a:t>N</a:t>
                </a:r>
                <a:r>
                  <a:rPr lang="fr-FR" sz="1100" dirty="0" smtClean="0">
                    <a:solidFill>
                      <a:schemeClr val="tx1"/>
                    </a:solidFill>
                  </a:rPr>
                  <a:t>os clients ayant un premier projet immobilier (immédiat ou différé)</a:t>
                </a:r>
                <a:endParaRPr lang="fr-FR" sz="1100" dirty="0">
                  <a:solidFill>
                    <a:schemeClr val="tx1"/>
                  </a:solidFill>
                </a:endParaRPr>
              </a:p>
            </p:txBody>
          </p:sp>
        </p:grpSp>
        <p:grpSp>
          <p:nvGrpSpPr>
            <p:cNvPr id="16" name="Groupe 15"/>
            <p:cNvGrpSpPr/>
            <p:nvPr/>
          </p:nvGrpSpPr>
          <p:grpSpPr>
            <a:xfrm>
              <a:off x="11131657" y="5323093"/>
              <a:ext cx="961437" cy="900382"/>
              <a:chOff x="11131657" y="5323093"/>
              <a:chExt cx="961437" cy="900382"/>
            </a:xfrm>
          </p:grpSpPr>
          <p:pic>
            <p:nvPicPr>
              <p:cNvPr id="10" name="Image 9">
                <a:hlinkClick r:id="rId20"/>
              </p:cNvPr>
              <p:cNvPicPr>
                <a:picLocks noChangeAspect="1"/>
              </p:cNvPicPr>
              <p:nvPr/>
            </p:nvPicPr>
            <p:blipFill>
              <a:blip r:embed="rId21"/>
              <a:stretch>
                <a:fillRect/>
              </a:stretch>
            </p:blipFill>
            <p:spPr>
              <a:xfrm>
                <a:off x="11131657" y="5323093"/>
                <a:ext cx="933074" cy="386884"/>
              </a:xfrm>
              <a:prstGeom prst="rect">
                <a:avLst/>
              </a:prstGeom>
            </p:spPr>
          </p:pic>
          <p:pic>
            <p:nvPicPr>
              <p:cNvPr id="42" name="Picture 4" descr="Click Images, Stock Photos &amp; Vectors | Shutterstock">
                <a:hlinkClick r:id="rId20"/>
              </p:cNvPr>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10000" b="90000" l="10000" r="90000">
                            <a14:foregroundMark x1="30769" y1="41071" x2="30769" y2="41071"/>
                            <a14:foregroundMark x1="28846" y1="32857" x2="28846" y2="32857"/>
                            <a14:foregroundMark x1="32308" y1="25000" x2="32308" y2="25000"/>
                            <a14:foregroundMark x1="42308" y1="20714" x2="42308" y2="20714"/>
                            <a14:foregroundMark x1="49615" y1="25000" x2="49615" y2="25000"/>
                            <a14:foregroundMark x1="51538" y1="32857" x2="51538" y2="32857"/>
                            <a14:foregroundMark x1="51538" y1="55000" x2="51538" y2="55000"/>
                            <a14:foregroundMark x1="42308" y1="35714" x2="59615" y2="66071"/>
                            <a14:foregroundMark x1="63462" y1="51071" x2="49615" y2="64643"/>
                            <a14:foregroundMark x1="38077" y1="56429" x2="56154" y2="70357"/>
                            <a14:foregroundMark x1="64615" y1="44286" x2="64615" y2="66071"/>
                          </a14:backgroundRemoval>
                        </a14:imgEffect>
                      </a14:imgLayer>
                    </a14:imgProps>
                  </a:ext>
                  <a:ext uri="{28A0092B-C50C-407E-A947-70E740481C1C}">
                    <a14:useLocalDpi xmlns:a14="http://schemas.microsoft.com/office/drawing/2010/main" val="0"/>
                  </a:ext>
                </a:extLst>
              </a:blip>
              <a:srcRect/>
              <a:stretch>
                <a:fillRect/>
              </a:stretch>
            </p:blipFill>
            <p:spPr bwMode="auto">
              <a:xfrm rot="17948420" flipH="1">
                <a:off x="11332106" y="5462486"/>
                <a:ext cx="760602" cy="761375"/>
              </a:xfrm>
              <a:prstGeom prst="rect">
                <a:avLst/>
              </a:prstGeom>
              <a:noFill/>
              <a:extLst>
                <a:ext uri="{909E8E84-426E-40DD-AFC4-6F175D3DCCD1}">
                  <a14:hiddenFill xmlns:a14="http://schemas.microsoft.com/office/drawing/2010/main">
                    <a:solidFill>
                      <a:srgbClr val="FFFFFF"/>
                    </a:solidFill>
                  </a14:hiddenFill>
                </a:ext>
              </a:extLst>
            </p:spPr>
          </p:pic>
        </p:grpSp>
        <p:pic>
          <p:nvPicPr>
            <p:cNvPr id="51" name="Picture 2" descr="Avatars de gens heureux Vecteur gratuit"/>
            <p:cNvPicPr>
              <a:picLocks noChangeAspect="1" noChangeArrowheads="1"/>
            </p:cNvPicPr>
            <p:nvPr/>
          </p:nvPicPr>
          <p:blipFill rotWithShape="1">
            <a:blip r:embed="rId22">
              <a:extLst>
                <a:ext uri="{BEBA8EAE-BF5A-486C-A8C5-ECC9F3942E4B}">
                  <a14:imgProps xmlns:a14="http://schemas.microsoft.com/office/drawing/2010/main">
                    <a14:imgLayer r:embed="rId11">
                      <a14:imgEffect>
                        <a14:backgroundRemoval t="4317" b="44365" l="27796" r="50799"/>
                      </a14:imgEffect>
                    </a14:imgLayer>
                  </a14:imgProps>
                </a:ext>
                <a:ext uri="{28A0092B-C50C-407E-A947-70E740481C1C}">
                  <a14:useLocalDpi xmlns:a14="http://schemas.microsoft.com/office/drawing/2010/main" val="0"/>
                </a:ext>
              </a:extLst>
            </a:blip>
            <a:srcRect l="27133" r="49399" b="55875"/>
            <a:stretch/>
          </p:blipFill>
          <p:spPr bwMode="auto">
            <a:xfrm>
              <a:off x="9347101" y="5626327"/>
              <a:ext cx="642111" cy="80422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697598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up)">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up)">
                                      <p:cBhvr>
                                        <p:cTn id="21" dur="500"/>
                                        <p:tgtEl>
                                          <p:spTgt spid="20"/>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wipe(up)">
                                      <p:cBhvr>
                                        <p:cTn id="2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au 10"/>
          <p:cNvGraphicFramePr>
            <a:graphicFrameLocks noGrp="1"/>
          </p:cNvGraphicFramePr>
          <p:nvPr>
            <p:extLst>
              <p:ext uri="{D42A27DB-BD31-4B8C-83A1-F6EECF244321}">
                <p14:modId xmlns:p14="http://schemas.microsoft.com/office/powerpoint/2010/main" val="4087012164"/>
              </p:ext>
            </p:extLst>
          </p:nvPr>
        </p:nvGraphicFramePr>
        <p:xfrm>
          <a:off x="283862" y="2049415"/>
          <a:ext cx="333474" cy="1510170"/>
        </p:xfrm>
        <a:graphic>
          <a:graphicData uri="http://schemas.openxmlformats.org/drawingml/2006/table">
            <a:tbl>
              <a:tblPr>
                <a:tableStyleId>{5C22544A-7EE6-4342-B048-85BDC9FD1C3A}</a:tableStyleId>
              </a:tblPr>
              <a:tblGrid>
                <a:gridCol w="333474">
                  <a:extLst>
                    <a:ext uri="{9D8B030D-6E8A-4147-A177-3AD203B41FA5}">
                      <a16:colId xmlns:a16="http://schemas.microsoft.com/office/drawing/2014/main" val="2099904740"/>
                    </a:ext>
                  </a:extLst>
                </a:gridCol>
              </a:tblGrid>
              <a:tr h="251695">
                <a:tc>
                  <a:txBody>
                    <a:bodyPr/>
                    <a:lstStyle/>
                    <a:p>
                      <a:r>
                        <a:rPr lang="fr-FR" sz="100" dirty="0" smtClean="0"/>
                        <a:t>1</a:t>
                      </a:r>
                      <a:endParaRPr lang="fr-FR" sz="100" dirty="0"/>
                    </a:p>
                  </a:txBody>
                  <a:tcPr>
                    <a:solidFill>
                      <a:srgbClr val="F5E7E8"/>
                    </a:solidFill>
                  </a:tcPr>
                </a:tc>
                <a:extLst>
                  <a:ext uri="{0D108BD9-81ED-4DB2-BD59-A6C34878D82A}">
                    <a16:rowId xmlns:a16="http://schemas.microsoft.com/office/drawing/2014/main" val="157540535"/>
                  </a:ext>
                </a:extLst>
              </a:tr>
              <a:tr h="251695">
                <a:tc>
                  <a:txBody>
                    <a:bodyPr/>
                    <a:lstStyle/>
                    <a:p>
                      <a:endParaRPr lang="fr-FR" sz="100" dirty="0"/>
                    </a:p>
                  </a:txBody>
                  <a:tcPr/>
                </a:tc>
                <a:extLst>
                  <a:ext uri="{0D108BD9-81ED-4DB2-BD59-A6C34878D82A}">
                    <a16:rowId xmlns:a16="http://schemas.microsoft.com/office/drawing/2014/main" val="406959053"/>
                  </a:ext>
                </a:extLst>
              </a:tr>
              <a:tr h="251695">
                <a:tc>
                  <a:txBody>
                    <a:bodyPr/>
                    <a:lstStyle/>
                    <a:p>
                      <a:endParaRPr lang="fr-FR" sz="100" dirty="0"/>
                    </a:p>
                  </a:txBody>
                  <a:tcPr>
                    <a:solidFill>
                      <a:schemeClr val="accent4">
                        <a:lumMod val="75000"/>
                      </a:schemeClr>
                    </a:solidFill>
                  </a:tcPr>
                </a:tc>
                <a:extLst>
                  <a:ext uri="{0D108BD9-81ED-4DB2-BD59-A6C34878D82A}">
                    <a16:rowId xmlns:a16="http://schemas.microsoft.com/office/drawing/2014/main" val="2025254129"/>
                  </a:ext>
                </a:extLst>
              </a:tr>
              <a:tr h="251695">
                <a:tc>
                  <a:txBody>
                    <a:bodyPr/>
                    <a:lstStyle/>
                    <a:p>
                      <a:endParaRPr lang="fr-FR" sz="100"/>
                    </a:p>
                  </a:txBody>
                  <a:tcPr/>
                </a:tc>
                <a:extLst>
                  <a:ext uri="{0D108BD9-81ED-4DB2-BD59-A6C34878D82A}">
                    <a16:rowId xmlns:a16="http://schemas.microsoft.com/office/drawing/2014/main" val="1608114"/>
                  </a:ext>
                </a:extLst>
              </a:tr>
              <a:tr h="251695">
                <a:tc>
                  <a:txBody>
                    <a:bodyPr/>
                    <a:lstStyle/>
                    <a:p>
                      <a:endParaRPr lang="fr-FR" sz="100" dirty="0"/>
                    </a:p>
                  </a:txBody>
                  <a:tcPr/>
                </a:tc>
                <a:extLst>
                  <a:ext uri="{0D108BD9-81ED-4DB2-BD59-A6C34878D82A}">
                    <a16:rowId xmlns:a16="http://schemas.microsoft.com/office/drawing/2014/main" val="1242364043"/>
                  </a:ext>
                </a:extLst>
              </a:tr>
              <a:tr h="251695">
                <a:tc>
                  <a:txBody>
                    <a:bodyPr/>
                    <a:lstStyle/>
                    <a:p>
                      <a:endParaRPr lang="fr-FR" sz="100" dirty="0"/>
                    </a:p>
                  </a:txBody>
                  <a:tcPr/>
                </a:tc>
                <a:extLst>
                  <a:ext uri="{0D108BD9-81ED-4DB2-BD59-A6C34878D82A}">
                    <a16:rowId xmlns:a16="http://schemas.microsoft.com/office/drawing/2014/main" val="1790485537"/>
                  </a:ext>
                </a:extLst>
              </a:tr>
            </a:tbl>
          </a:graphicData>
        </a:graphic>
      </p:graphicFrame>
      <p:sp>
        <p:nvSpPr>
          <p:cNvPr id="12" name="ZoneTexte 11"/>
          <p:cNvSpPr txBox="1"/>
          <p:nvPr/>
        </p:nvSpPr>
        <p:spPr>
          <a:xfrm>
            <a:off x="288608" y="2486956"/>
            <a:ext cx="323982" cy="383341"/>
          </a:xfrm>
          <a:prstGeom prst="rect">
            <a:avLst/>
          </a:prstGeom>
          <a:noFill/>
        </p:spPr>
        <p:txBody>
          <a:bodyPr wrap="square" rtlCol="0">
            <a:spAutoFit/>
          </a:bodyPr>
          <a:lstStyle/>
          <a:p>
            <a:r>
              <a:rPr lang="fr-FR" b="1" dirty="0" smtClean="0">
                <a:solidFill>
                  <a:schemeClr val="bg1"/>
                </a:solidFill>
              </a:rPr>
              <a:t>3</a:t>
            </a:r>
            <a:endParaRPr lang="fr-FR" b="1" dirty="0">
              <a:solidFill>
                <a:schemeClr val="bg1"/>
              </a:solidFill>
            </a:endParaRPr>
          </a:p>
        </p:txBody>
      </p:sp>
      <p:pic>
        <p:nvPicPr>
          <p:cNvPr id="4" name="Image 3"/>
          <p:cNvPicPr>
            <a:picLocks noChangeAspect="1"/>
          </p:cNvPicPr>
          <p:nvPr/>
        </p:nvPicPr>
        <p:blipFill>
          <a:blip r:embed="rId2"/>
          <a:stretch>
            <a:fillRect/>
          </a:stretch>
        </p:blipFill>
        <p:spPr>
          <a:xfrm>
            <a:off x="3590616" y="2500200"/>
            <a:ext cx="6937067" cy="3853172"/>
          </a:xfrm>
          <a:prstGeom prst="rect">
            <a:avLst/>
          </a:prstGeom>
          <a:ln>
            <a:solidFill>
              <a:schemeClr val="bg1">
                <a:lumMod val="85000"/>
              </a:schemeClr>
            </a:solidFill>
          </a:ln>
        </p:spPr>
      </p:pic>
      <p:sp>
        <p:nvSpPr>
          <p:cNvPr id="42" name="Rectangle 41"/>
          <p:cNvSpPr/>
          <p:nvPr/>
        </p:nvSpPr>
        <p:spPr>
          <a:xfrm>
            <a:off x="600908" y="2054667"/>
            <a:ext cx="1617877" cy="1504919"/>
          </a:xfrm>
          <a:prstGeom prst="rect">
            <a:avLst/>
          </a:prstGeom>
          <a:solidFill>
            <a:schemeClr val="accent4">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t>Un support de présentation simple et pédagogique</a:t>
            </a:r>
            <a:endParaRPr lang="fr-FR" sz="1600" dirty="0"/>
          </a:p>
        </p:txBody>
      </p:sp>
      <p:sp>
        <p:nvSpPr>
          <p:cNvPr id="3" name="Espace réservé du texte 2"/>
          <p:cNvSpPr>
            <a:spLocks noGrp="1"/>
          </p:cNvSpPr>
          <p:nvPr>
            <p:ph type="body" sz="quarter" idx="12"/>
          </p:nvPr>
        </p:nvSpPr>
        <p:spPr/>
        <p:txBody>
          <a:bodyPr/>
          <a:lstStyle/>
          <a:p>
            <a:r>
              <a:rPr lang="fr-FR" dirty="0" smtClean="0"/>
              <a:t>Les Ateliers des décodeurs : une façon pédagogique d’apporter les informations utiles à nos clients qui en ont besoin </a:t>
            </a:r>
            <a:endParaRPr lang="fr-FR" dirty="0"/>
          </a:p>
        </p:txBody>
      </p:sp>
      <p:sp>
        <p:nvSpPr>
          <p:cNvPr id="17" name="Espace réservé du texte 16"/>
          <p:cNvSpPr>
            <a:spLocks noGrp="1"/>
          </p:cNvSpPr>
          <p:nvPr>
            <p:ph type="body" sz="quarter" idx="14"/>
          </p:nvPr>
        </p:nvSpPr>
        <p:spPr/>
        <p:txBody>
          <a:bodyPr/>
          <a:lstStyle/>
          <a:p>
            <a:r>
              <a:rPr lang="fr-FR" dirty="0" smtClean="0"/>
              <a:t>4. </a:t>
            </a:r>
            <a:r>
              <a:rPr lang="fr-FR" dirty="0"/>
              <a:t>Les </a:t>
            </a:r>
            <a:r>
              <a:rPr lang="fr-FR" dirty="0" smtClean="0"/>
              <a:t>Ateliers des décodeurs</a:t>
            </a:r>
            <a:endParaRPr lang="fr-FR" dirty="0"/>
          </a:p>
        </p:txBody>
      </p:sp>
      <p:sp>
        <p:nvSpPr>
          <p:cNvPr id="2" name="Pensées 1"/>
          <p:cNvSpPr/>
          <p:nvPr/>
        </p:nvSpPr>
        <p:spPr>
          <a:xfrm>
            <a:off x="821917" y="4288236"/>
            <a:ext cx="1522989" cy="740964"/>
          </a:xfrm>
          <a:prstGeom prst="cloudCallout">
            <a:avLst>
              <a:gd name="adj1" fmla="val -26824"/>
              <a:gd name="adj2" fmla="val 70344"/>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4" name="Image 7">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85916" y="4483777"/>
            <a:ext cx="1232869" cy="349882"/>
          </a:xfrm>
          <a:prstGeom prst="rect">
            <a:avLst/>
          </a:prstGeom>
          <a:noFill/>
          <a:ln>
            <a:noFill/>
          </a:ln>
        </p:spPr>
      </p:pic>
      <p:pic>
        <p:nvPicPr>
          <p:cNvPr id="36" name="Image 9"/>
          <p:cNvPicPr>
            <a:picLocks noChangeAspect="1"/>
          </p:cNvPicPr>
          <p:nvPr/>
        </p:nvPicPr>
        <p:blipFill>
          <a:blip r:embed="rId5" cstate="print">
            <a:extLst>
              <a:ext uri="{BEBA8EAE-BF5A-486C-A8C5-ECC9F3942E4B}">
                <a14:imgProps xmlns:a14="http://schemas.microsoft.com/office/drawing/2010/main">
                  <a14:imgLayer r:embed="rId6">
                    <a14:imgEffect>
                      <a14:backgroundRemoval t="9972" b="100000" l="0" r="94964">
                        <a14:foregroundMark x1="25899" y1="74600" x2="7914" y2="76199"/>
                        <a14:foregroundMark x1="23741" y1="73001" x2="8736" y2="73565"/>
                        <a14:foregroundMark x1="8736" y1="73565" x2="0" y2="80527"/>
                        <a14:foregroundMark x1="6475" y1="74036" x2="206" y2="79210"/>
                        <a14:foregroundMark x1="7605" y1="73001" x2="514" y2="77328"/>
                        <a14:foregroundMark x1="55601" y1="75917" x2="74101" y2="82408"/>
                        <a14:foregroundMark x1="74101" y1="82408" x2="91470" y2="99436"/>
                        <a14:foregroundMark x1="72354" y1="81091" x2="88181" y2="94826"/>
                        <a14:foregroundMark x1="81501" y1="96143" x2="51696" y2="81844"/>
                        <a14:foregroundMark x1="57040" y1="88617" x2="48818" y2="99906"/>
                        <a14:foregroundMark x1="17883" y1="78081" x2="1747" y2="99906"/>
                        <a14:foregroundMark x1="4625" y1="80527" x2="2569" y2="95579"/>
                        <a14:foregroundMark x1="27338" y1="88617" x2="6680" y2="99436"/>
                      </a14:backgroundRemoval>
                    </a14:imgEffect>
                  </a14:imgLayer>
                </a14:imgProps>
              </a:ext>
              <a:ext uri="{28A0092B-C50C-407E-A947-70E740481C1C}">
                <a14:useLocalDpi xmlns:a14="http://schemas.microsoft.com/office/drawing/2010/main" val="0"/>
              </a:ext>
            </a:extLst>
          </a:blip>
          <a:srcRect/>
          <a:stretch>
            <a:fillRect/>
          </a:stretch>
        </p:blipFill>
        <p:spPr bwMode="auto">
          <a:xfrm>
            <a:off x="8336" y="4631700"/>
            <a:ext cx="1677589" cy="1832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Espace réservé du contenu 1"/>
          <p:cNvSpPr txBox="1">
            <a:spLocks/>
          </p:cNvSpPr>
          <p:nvPr/>
        </p:nvSpPr>
        <p:spPr>
          <a:xfrm>
            <a:off x="2770545" y="1536790"/>
            <a:ext cx="8577209" cy="1290842"/>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just">
              <a:buNone/>
            </a:pPr>
            <a:r>
              <a:rPr lang="fr-FR" sz="1400" dirty="0" smtClean="0"/>
              <a:t>Chaque support de présentation conserve la même logique. Prenons exemple avec le support Epargne « Et si c’était simple de comprendre l’épargne ? » </a:t>
            </a:r>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smtClean="0"/>
          </a:p>
          <a:p>
            <a:pPr algn="just"/>
            <a:endParaRPr lang="fr-FR" sz="100" dirty="0" smtClean="0"/>
          </a:p>
        </p:txBody>
      </p:sp>
    </p:spTree>
    <p:extLst>
      <p:ext uri="{BB962C8B-B14F-4D97-AF65-F5344CB8AC3E}">
        <p14:creationId xmlns:p14="http://schemas.microsoft.com/office/powerpoint/2010/main" val="1366954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Tableau 13"/>
          <p:cNvGraphicFramePr>
            <a:graphicFrameLocks noGrp="1"/>
          </p:cNvGraphicFramePr>
          <p:nvPr>
            <p:extLst>
              <p:ext uri="{D42A27DB-BD31-4B8C-83A1-F6EECF244321}">
                <p14:modId xmlns:p14="http://schemas.microsoft.com/office/powerpoint/2010/main" val="3236905982"/>
              </p:ext>
            </p:extLst>
          </p:nvPr>
        </p:nvGraphicFramePr>
        <p:xfrm>
          <a:off x="283862" y="2049415"/>
          <a:ext cx="333474" cy="1510170"/>
        </p:xfrm>
        <a:graphic>
          <a:graphicData uri="http://schemas.openxmlformats.org/drawingml/2006/table">
            <a:tbl>
              <a:tblPr>
                <a:tableStyleId>{5C22544A-7EE6-4342-B048-85BDC9FD1C3A}</a:tableStyleId>
              </a:tblPr>
              <a:tblGrid>
                <a:gridCol w="333474">
                  <a:extLst>
                    <a:ext uri="{9D8B030D-6E8A-4147-A177-3AD203B41FA5}">
                      <a16:colId xmlns:a16="http://schemas.microsoft.com/office/drawing/2014/main" val="2099904740"/>
                    </a:ext>
                  </a:extLst>
                </a:gridCol>
              </a:tblGrid>
              <a:tr h="251695">
                <a:tc>
                  <a:txBody>
                    <a:bodyPr/>
                    <a:lstStyle/>
                    <a:p>
                      <a:r>
                        <a:rPr lang="fr-FR" sz="100" dirty="0" smtClean="0"/>
                        <a:t>1</a:t>
                      </a:r>
                      <a:endParaRPr lang="fr-FR" sz="100" dirty="0"/>
                    </a:p>
                  </a:txBody>
                  <a:tcPr>
                    <a:solidFill>
                      <a:srgbClr val="F5E7E8"/>
                    </a:solidFill>
                  </a:tcPr>
                </a:tc>
                <a:extLst>
                  <a:ext uri="{0D108BD9-81ED-4DB2-BD59-A6C34878D82A}">
                    <a16:rowId xmlns:a16="http://schemas.microsoft.com/office/drawing/2014/main" val="157540535"/>
                  </a:ext>
                </a:extLst>
              </a:tr>
              <a:tr h="251695">
                <a:tc>
                  <a:txBody>
                    <a:bodyPr/>
                    <a:lstStyle/>
                    <a:p>
                      <a:endParaRPr lang="fr-FR" sz="100" dirty="0"/>
                    </a:p>
                  </a:txBody>
                  <a:tcPr/>
                </a:tc>
                <a:extLst>
                  <a:ext uri="{0D108BD9-81ED-4DB2-BD59-A6C34878D82A}">
                    <a16:rowId xmlns:a16="http://schemas.microsoft.com/office/drawing/2014/main" val="406959053"/>
                  </a:ext>
                </a:extLst>
              </a:tr>
              <a:tr h="251695">
                <a:tc>
                  <a:txBody>
                    <a:bodyPr/>
                    <a:lstStyle/>
                    <a:p>
                      <a:endParaRPr lang="fr-FR" sz="100" dirty="0"/>
                    </a:p>
                  </a:txBody>
                  <a:tcPr>
                    <a:solidFill>
                      <a:schemeClr val="accent4">
                        <a:lumMod val="75000"/>
                      </a:schemeClr>
                    </a:solidFill>
                  </a:tcPr>
                </a:tc>
                <a:extLst>
                  <a:ext uri="{0D108BD9-81ED-4DB2-BD59-A6C34878D82A}">
                    <a16:rowId xmlns:a16="http://schemas.microsoft.com/office/drawing/2014/main" val="2025254129"/>
                  </a:ext>
                </a:extLst>
              </a:tr>
              <a:tr h="251695">
                <a:tc>
                  <a:txBody>
                    <a:bodyPr/>
                    <a:lstStyle/>
                    <a:p>
                      <a:endParaRPr lang="fr-FR" sz="100"/>
                    </a:p>
                  </a:txBody>
                  <a:tcPr/>
                </a:tc>
                <a:extLst>
                  <a:ext uri="{0D108BD9-81ED-4DB2-BD59-A6C34878D82A}">
                    <a16:rowId xmlns:a16="http://schemas.microsoft.com/office/drawing/2014/main" val="1608114"/>
                  </a:ext>
                </a:extLst>
              </a:tr>
              <a:tr h="251695">
                <a:tc>
                  <a:txBody>
                    <a:bodyPr/>
                    <a:lstStyle/>
                    <a:p>
                      <a:endParaRPr lang="fr-FR" sz="100" dirty="0"/>
                    </a:p>
                  </a:txBody>
                  <a:tcPr/>
                </a:tc>
                <a:extLst>
                  <a:ext uri="{0D108BD9-81ED-4DB2-BD59-A6C34878D82A}">
                    <a16:rowId xmlns:a16="http://schemas.microsoft.com/office/drawing/2014/main" val="1242364043"/>
                  </a:ext>
                </a:extLst>
              </a:tr>
              <a:tr h="251695">
                <a:tc>
                  <a:txBody>
                    <a:bodyPr/>
                    <a:lstStyle/>
                    <a:p>
                      <a:endParaRPr lang="fr-FR" sz="100" dirty="0"/>
                    </a:p>
                  </a:txBody>
                  <a:tcPr/>
                </a:tc>
                <a:extLst>
                  <a:ext uri="{0D108BD9-81ED-4DB2-BD59-A6C34878D82A}">
                    <a16:rowId xmlns:a16="http://schemas.microsoft.com/office/drawing/2014/main" val="1790485537"/>
                  </a:ext>
                </a:extLst>
              </a:tr>
            </a:tbl>
          </a:graphicData>
        </a:graphic>
      </p:graphicFrame>
      <p:pic>
        <p:nvPicPr>
          <p:cNvPr id="16" name="Image 15"/>
          <p:cNvPicPr>
            <a:picLocks noChangeAspect="1"/>
          </p:cNvPicPr>
          <p:nvPr/>
        </p:nvPicPr>
        <p:blipFill>
          <a:blip r:embed="rId2"/>
          <a:stretch>
            <a:fillRect/>
          </a:stretch>
        </p:blipFill>
        <p:spPr>
          <a:xfrm>
            <a:off x="3590616" y="2500200"/>
            <a:ext cx="6937067" cy="3853172"/>
          </a:xfrm>
          <a:prstGeom prst="rect">
            <a:avLst/>
          </a:prstGeom>
          <a:ln>
            <a:solidFill>
              <a:schemeClr val="bg1">
                <a:lumMod val="85000"/>
              </a:schemeClr>
            </a:solidFill>
          </a:ln>
        </p:spPr>
      </p:pic>
      <p:pic>
        <p:nvPicPr>
          <p:cNvPr id="5" name="Image 4"/>
          <p:cNvPicPr>
            <a:picLocks noChangeAspect="1"/>
          </p:cNvPicPr>
          <p:nvPr/>
        </p:nvPicPr>
        <p:blipFill>
          <a:blip r:embed="rId3"/>
          <a:stretch>
            <a:fillRect/>
          </a:stretch>
        </p:blipFill>
        <p:spPr>
          <a:xfrm>
            <a:off x="3590616" y="2465754"/>
            <a:ext cx="6937067" cy="3875002"/>
          </a:xfrm>
          <a:prstGeom prst="rect">
            <a:avLst/>
          </a:prstGeom>
          <a:ln>
            <a:solidFill>
              <a:schemeClr val="bg1">
                <a:lumMod val="85000"/>
              </a:schemeClr>
            </a:solidFill>
          </a:ln>
        </p:spPr>
      </p:pic>
      <p:sp>
        <p:nvSpPr>
          <p:cNvPr id="3" name="Espace réservé du texte 2"/>
          <p:cNvSpPr>
            <a:spLocks noGrp="1"/>
          </p:cNvSpPr>
          <p:nvPr>
            <p:ph type="body" sz="quarter" idx="12"/>
          </p:nvPr>
        </p:nvSpPr>
        <p:spPr/>
        <p:txBody>
          <a:bodyPr/>
          <a:lstStyle/>
          <a:p>
            <a:r>
              <a:rPr lang="fr-FR" dirty="0" smtClean="0"/>
              <a:t>Les Ateliers des décodeurs : une façon pédagogique d’apporter les informations utiles à nos clients qui en ont besoin </a:t>
            </a:r>
            <a:endParaRPr lang="fr-FR" dirty="0"/>
          </a:p>
        </p:txBody>
      </p:sp>
      <p:sp>
        <p:nvSpPr>
          <p:cNvPr id="17" name="Espace réservé du texte 16"/>
          <p:cNvSpPr>
            <a:spLocks noGrp="1"/>
          </p:cNvSpPr>
          <p:nvPr>
            <p:ph type="body" sz="quarter" idx="14"/>
          </p:nvPr>
        </p:nvSpPr>
        <p:spPr/>
        <p:txBody>
          <a:bodyPr/>
          <a:lstStyle/>
          <a:p>
            <a:r>
              <a:rPr lang="fr-FR" dirty="0" smtClean="0"/>
              <a:t>4. </a:t>
            </a:r>
            <a:r>
              <a:rPr lang="fr-FR" dirty="0"/>
              <a:t>Les </a:t>
            </a:r>
            <a:r>
              <a:rPr lang="fr-FR" dirty="0" smtClean="0"/>
              <a:t>Ateliers des décodeurs</a:t>
            </a:r>
            <a:endParaRPr lang="fr-FR" dirty="0"/>
          </a:p>
        </p:txBody>
      </p:sp>
      <p:sp>
        <p:nvSpPr>
          <p:cNvPr id="2" name="Pensées 1"/>
          <p:cNvSpPr/>
          <p:nvPr/>
        </p:nvSpPr>
        <p:spPr>
          <a:xfrm>
            <a:off x="821917" y="4288236"/>
            <a:ext cx="1522989" cy="740964"/>
          </a:xfrm>
          <a:prstGeom prst="cloudCallout">
            <a:avLst>
              <a:gd name="adj1" fmla="val -26824"/>
              <a:gd name="adj2" fmla="val 70344"/>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4" name="Image 7">
            <a:hlinkClick r:id="rId4" action="ppaction://hlinksldjump"/>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85916" y="4483777"/>
            <a:ext cx="1232869" cy="349882"/>
          </a:xfrm>
          <a:prstGeom prst="rect">
            <a:avLst/>
          </a:prstGeom>
          <a:noFill/>
          <a:ln>
            <a:noFill/>
          </a:ln>
        </p:spPr>
      </p:pic>
      <p:pic>
        <p:nvPicPr>
          <p:cNvPr id="36" name="Image 9"/>
          <p:cNvPicPr>
            <a:picLocks noChangeAspect="1"/>
          </p:cNvPicPr>
          <p:nvPr/>
        </p:nvPicPr>
        <p:blipFill>
          <a:blip r:embed="rId6" cstate="print">
            <a:extLst>
              <a:ext uri="{BEBA8EAE-BF5A-486C-A8C5-ECC9F3942E4B}">
                <a14:imgProps xmlns:a14="http://schemas.microsoft.com/office/drawing/2010/main">
                  <a14:imgLayer r:embed="rId7">
                    <a14:imgEffect>
                      <a14:backgroundRemoval t="9972" b="100000" l="0" r="94964">
                        <a14:foregroundMark x1="25899" y1="74600" x2="7914" y2="76199"/>
                        <a14:foregroundMark x1="23741" y1="73001" x2="8736" y2="73565"/>
                        <a14:foregroundMark x1="8736" y1="73565" x2="0" y2="80527"/>
                        <a14:foregroundMark x1="6475" y1="74036" x2="206" y2="79210"/>
                        <a14:foregroundMark x1="7605" y1="73001" x2="514" y2="77328"/>
                        <a14:foregroundMark x1="55601" y1="75917" x2="74101" y2="82408"/>
                        <a14:foregroundMark x1="74101" y1="82408" x2="91470" y2="99436"/>
                        <a14:foregroundMark x1="72354" y1="81091" x2="88181" y2="94826"/>
                        <a14:foregroundMark x1="81501" y1="96143" x2="51696" y2="81844"/>
                        <a14:foregroundMark x1="57040" y1="88617" x2="48818" y2="99906"/>
                        <a14:foregroundMark x1="17883" y1="78081" x2="1747" y2="99906"/>
                        <a14:foregroundMark x1="4625" y1="80527" x2="2569" y2="95579"/>
                        <a14:foregroundMark x1="27338" y1="88617" x2="6680" y2="99436"/>
                      </a14:backgroundRemoval>
                    </a14:imgEffect>
                  </a14:imgLayer>
                </a14:imgProps>
              </a:ext>
              <a:ext uri="{28A0092B-C50C-407E-A947-70E740481C1C}">
                <a14:useLocalDpi xmlns:a14="http://schemas.microsoft.com/office/drawing/2010/main" val="0"/>
              </a:ext>
            </a:extLst>
          </a:blip>
          <a:srcRect/>
          <a:stretch>
            <a:fillRect/>
          </a:stretch>
        </p:blipFill>
        <p:spPr bwMode="auto">
          <a:xfrm>
            <a:off x="8336" y="4631700"/>
            <a:ext cx="1677589" cy="1832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Espace réservé du contenu 1"/>
          <p:cNvSpPr txBox="1">
            <a:spLocks/>
          </p:cNvSpPr>
          <p:nvPr/>
        </p:nvSpPr>
        <p:spPr>
          <a:xfrm>
            <a:off x="2784402" y="1389104"/>
            <a:ext cx="8577209" cy="1290842"/>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just">
              <a:buNone/>
            </a:pPr>
            <a:r>
              <a:rPr lang="fr-FR" sz="1400" dirty="0" smtClean="0"/>
              <a:t>Vous </a:t>
            </a:r>
            <a:r>
              <a:rPr lang="fr-FR" sz="1400" dirty="0"/>
              <a:t>retrouverez systématiquement une frise de sommaire. A partir de ce slide, vous pouvez soit faire défiler l’intégralité du support pour </a:t>
            </a:r>
            <a:r>
              <a:rPr lang="fr-FR" sz="1400" dirty="0" smtClean="0"/>
              <a:t>visualiser </a:t>
            </a:r>
            <a:r>
              <a:rPr lang="fr-FR" sz="1400" dirty="0"/>
              <a:t>tous les sujets abordés, soit aller directement vers le sujet qui vous intéresse. Si vous êtes face à un client qui souhaite avoir des informations sur </a:t>
            </a:r>
            <a:r>
              <a:rPr lang="fr-FR" sz="1400" dirty="0" smtClean="0"/>
              <a:t>l’assurance vie et les contrats de capitalisation, </a:t>
            </a:r>
            <a:r>
              <a:rPr lang="fr-FR" sz="1400" dirty="0"/>
              <a:t>il vous suffit de cliquer directement sur la rubrique concernée</a:t>
            </a:r>
          </a:p>
          <a:p>
            <a:pPr algn="just"/>
            <a:endParaRPr lang="fr-FR" sz="300" dirty="0" smtClean="0"/>
          </a:p>
          <a:p>
            <a:pPr algn="just"/>
            <a:endParaRPr lang="fr-FR" sz="300" dirty="0" smtClean="0"/>
          </a:p>
          <a:p>
            <a:pPr algn="just"/>
            <a:endParaRPr lang="fr-FR" sz="300" dirty="0"/>
          </a:p>
          <a:p>
            <a:pPr algn="just"/>
            <a:endParaRPr lang="fr-FR" sz="300" dirty="0" smtClean="0"/>
          </a:p>
          <a:p>
            <a:pPr algn="just"/>
            <a:endParaRPr lang="fr-FR" sz="300" dirty="0"/>
          </a:p>
          <a:p>
            <a:pPr algn="just"/>
            <a:endParaRPr lang="fr-FR" sz="300" dirty="0" smtClean="0"/>
          </a:p>
          <a:p>
            <a:pPr algn="just"/>
            <a:endParaRPr lang="fr-FR" sz="300" dirty="0"/>
          </a:p>
          <a:p>
            <a:pPr algn="just"/>
            <a:endParaRPr lang="fr-FR" sz="300" dirty="0" smtClean="0"/>
          </a:p>
          <a:p>
            <a:pPr algn="just"/>
            <a:endParaRPr lang="fr-FR" sz="300" dirty="0"/>
          </a:p>
          <a:p>
            <a:pPr algn="just"/>
            <a:endParaRPr lang="fr-FR" sz="300" dirty="0" smtClean="0"/>
          </a:p>
          <a:p>
            <a:pPr algn="just"/>
            <a:endParaRPr lang="fr-FR" sz="300" dirty="0"/>
          </a:p>
          <a:p>
            <a:pPr algn="just"/>
            <a:endParaRPr lang="fr-FR" sz="300" dirty="0" smtClean="0"/>
          </a:p>
          <a:p>
            <a:pPr algn="just"/>
            <a:endParaRPr lang="fr-FR" sz="300" dirty="0"/>
          </a:p>
          <a:p>
            <a:pPr algn="just"/>
            <a:endParaRPr lang="fr-FR" sz="300" dirty="0" smtClean="0"/>
          </a:p>
          <a:p>
            <a:pPr algn="just"/>
            <a:endParaRPr lang="fr-FR" sz="300" dirty="0"/>
          </a:p>
          <a:p>
            <a:pPr algn="just"/>
            <a:endParaRPr lang="fr-FR" sz="300" dirty="0" smtClean="0"/>
          </a:p>
          <a:p>
            <a:pPr algn="just"/>
            <a:endParaRPr lang="fr-FR" sz="300" dirty="0"/>
          </a:p>
          <a:p>
            <a:pPr algn="just"/>
            <a:endParaRPr lang="fr-FR" sz="300" dirty="0" smtClean="0"/>
          </a:p>
          <a:p>
            <a:pPr algn="just"/>
            <a:endParaRPr lang="fr-FR" sz="300" dirty="0"/>
          </a:p>
          <a:p>
            <a:pPr algn="just"/>
            <a:endParaRPr lang="fr-FR" sz="300" dirty="0" smtClean="0"/>
          </a:p>
          <a:p>
            <a:pPr algn="just"/>
            <a:endParaRPr lang="fr-FR" sz="300" dirty="0" smtClean="0"/>
          </a:p>
          <a:p>
            <a:pPr algn="just"/>
            <a:endParaRPr lang="fr-FR" sz="300" dirty="0" smtClean="0"/>
          </a:p>
        </p:txBody>
      </p:sp>
      <p:grpSp>
        <p:nvGrpSpPr>
          <p:cNvPr id="8" name="Groupe 7"/>
          <p:cNvGrpSpPr/>
          <p:nvPr/>
        </p:nvGrpSpPr>
        <p:grpSpPr>
          <a:xfrm>
            <a:off x="4891894" y="2325044"/>
            <a:ext cx="2805443" cy="3639027"/>
            <a:chOff x="2862564" y="2061804"/>
            <a:chExt cx="2805443" cy="3639027"/>
          </a:xfrm>
          <a:effectLst>
            <a:outerShdw blurRad="50800" dist="38100" dir="8100000" algn="tr" rotWithShape="0">
              <a:prstClr val="black">
                <a:alpha val="40000"/>
              </a:prstClr>
            </a:outerShdw>
          </a:effectLst>
        </p:grpSpPr>
        <p:cxnSp>
          <p:nvCxnSpPr>
            <p:cNvPr id="6" name="Connecteur droit avec flèche 5"/>
            <p:cNvCxnSpPr>
              <a:endCxn id="9" idx="0"/>
            </p:cNvCxnSpPr>
            <p:nvPr/>
          </p:nvCxnSpPr>
          <p:spPr>
            <a:xfrm>
              <a:off x="2862564" y="2061804"/>
              <a:ext cx="2355067" cy="312818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4767255" y="5189986"/>
              <a:ext cx="900752" cy="510845"/>
            </a:xfrm>
            <a:prstGeom prst="rect">
              <a:avLst/>
            </a:prstGeom>
            <a:no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1" name="Rectangle 20"/>
          <p:cNvSpPr/>
          <p:nvPr/>
        </p:nvSpPr>
        <p:spPr>
          <a:xfrm>
            <a:off x="600908" y="2054667"/>
            <a:ext cx="1617877" cy="1504919"/>
          </a:xfrm>
          <a:prstGeom prst="rect">
            <a:avLst/>
          </a:prstGeom>
          <a:solidFill>
            <a:schemeClr val="accent4">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t>Un support de présentation simple et pédagogique</a:t>
            </a:r>
            <a:endParaRPr lang="fr-FR" sz="1600" dirty="0"/>
          </a:p>
        </p:txBody>
      </p:sp>
      <p:sp>
        <p:nvSpPr>
          <p:cNvPr id="18" name="ZoneTexte 17"/>
          <p:cNvSpPr txBox="1"/>
          <p:nvPr/>
        </p:nvSpPr>
        <p:spPr>
          <a:xfrm>
            <a:off x="288608" y="2486956"/>
            <a:ext cx="323982" cy="383341"/>
          </a:xfrm>
          <a:prstGeom prst="rect">
            <a:avLst/>
          </a:prstGeom>
          <a:noFill/>
        </p:spPr>
        <p:txBody>
          <a:bodyPr wrap="square" rtlCol="0">
            <a:spAutoFit/>
          </a:bodyPr>
          <a:lstStyle/>
          <a:p>
            <a:r>
              <a:rPr lang="fr-FR" b="1" dirty="0" smtClean="0">
                <a:solidFill>
                  <a:schemeClr val="bg1"/>
                </a:solidFill>
              </a:rPr>
              <a:t>3</a:t>
            </a:r>
            <a:endParaRPr lang="fr-FR" b="1" dirty="0">
              <a:solidFill>
                <a:schemeClr val="bg1"/>
              </a:solidFill>
            </a:endParaRPr>
          </a:p>
        </p:txBody>
      </p:sp>
    </p:spTree>
    <p:extLst>
      <p:ext uri="{BB962C8B-B14F-4D97-AF65-F5344CB8AC3E}">
        <p14:creationId xmlns:p14="http://schemas.microsoft.com/office/powerpoint/2010/main" val="269283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au 10"/>
          <p:cNvGraphicFramePr>
            <a:graphicFrameLocks noGrp="1"/>
          </p:cNvGraphicFramePr>
          <p:nvPr>
            <p:extLst>
              <p:ext uri="{D42A27DB-BD31-4B8C-83A1-F6EECF244321}">
                <p14:modId xmlns:p14="http://schemas.microsoft.com/office/powerpoint/2010/main" val="181081451"/>
              </p:ext>
            </p:extLst>
          </p:nvPr>
        </p:nvGraphicFramePr>
        <p:xfrm>
          <a:off x="283862" y="2049415"/>
          <a:ext cx="333474" cy="1510170"/>
        </p:xfrm>
        <a:graphic>
          <a:graphicData uri="http://schemas.openxmlformats.org/drawingml/2006/table">
            <a:tbl>
              <a:tblPr>
                <a:tableStyleId>{5C22544A-7EE6-4342-B048-85BDC9FD1C3A}</a:tableStyleId>
              </a:tblPr>
              <a:tblGrid>
                <a:gridCol w="333474">
                  <a:extLst>
                    <a:ext uri="{9D8B030D-6E8A-4147-A177-3AD203B41FA5}">
                      <a16:colId xmlns:a16="http://schemas.microsoft.com/office/drawing/2014/main" val="2099904740"/>
                    </a:ext>
                  </a:extLst>
                </a:gridCol>
              </a:tblGrid>
              <a:tr h="251695">
                <a:tc>
                  <a:txBody>
                    <a:bodyPr/>
                    <a:lstStyle/>
                    <a:p>
                      <a:r>
                        <a:rPr lang="fr-FR" sz="100" dirty="0" smtClean="0"/>
                        <a:t>1</a:t>
                      </a:r>
                      <a:endParaRPr lang="fr-FR" sz="100" dirty="0"/>
                    </a:p>
                  </a:txBody>
                  <a:tcPr>
                    <a:solidFill>
                      <a:srgbClr val="F5E7E8"/>
                    </a:solidFill>
                  </a:tcPr>
                </a:tc>
                <a:extLst>
                  <a:ext uri="{0D108BD9-81ED-4DB2-BD59-A6C34878D82A}">
                    <a16:rowId xmlns:a16="http://schemas.microsoft.com/office/drawing/2014/main" val="157540535"/>
                  </a:ext>
                </a:extLst>
              </a:tr>
              <a:tr h="251695">
                <a:tc>
                  <a:txBody>
                    <a:bodyPr/>
                    <a:lstStyle/>
                    <a:p>
                      <a:endParaRPr lang="fr-FR" sz="100" dirty="0"/>
                    </a:p>
                  </a:txBody>
                  <a:tcPr/>
                </a:tc>
                <a:extLst>
                  <a:ext uri="{0D108BD9-81ED-4DB2-BD59-A6C34878D82A}">
                    <a16:rowId xmlns:a16="http://schemas.microsoft.com/office/drawing/2014/main" val="406959053"/>
                  </a:ext>
                </a:extLst>
              </a:tr>
              <a:tr h="251695">
                <a:tc>
                  <a:txBody>
                    <a:bodyPr/>
                    <a:lstStyle/>
                    <a:p>
                      <a:endParaRPr lang="fr-FR" sz="100" dirty="0"/>
                    </a:p>
                  </a:txBody>
                  <a:tcPr>
                    <a:solidFill>
                      <a:schemeClr val="accent4">
                        <a:lumMod val="75000"/>
                      </a:schemeClr>
                    </a:solidFill>
                  </a:tcPr>
                </a:tc>
                <a:extLst>
                  <a:ext uri="{0D108BD9-81ED-4DB2-BD59-A6C34878D82A}">
                    <a16:rowId xmlns:a16="http://schemas.microsoft.com/office/drawing/2014/main" val="2025254129"/>
                  </a:ext>
                </a:extLst>
              </a:tr>
              <a:tr h="251695">
                <a:tc>
                  <a:txBody>
                    <a:bodyPr/>
                    <a:lstStyle/>
                    <a:p>
                      <a:endParaRPr lang="fr-FR" sz="100"/>
                    </a:p>
                  </a:txBody>
                  <a:tcPr/>
                </a:tc>
                <a:extLst>
                  <a:ext uri="{0D108BD9-81ED-4DB2-BD59-A6C34878D82A}">
                    <a16:rowId xmlns:a16="http://schemas.microsoft.com/office/drawing/2014/main" val="1608114"/>
                  </a:ext>
                </a:extLst>
              </a:tr>
              <a:tr h="251695">
                <a:tc>
                  <a:txBody>
                    <a:bodyPr/>
                    <a:lstStyle/>
                    <a:p>
                      <a:endParaRPr lang="fr-FR" sz="100" dirty="0"/>
                    </a:p>
                  </a:txBody>
                  <a:tcPr/>
                </a:tc>
                <a:extLst>
                  <a:ext uri="{0D108BD9-81ED-4DB2-BD59-A6C34878D82A}">
                    <a16:rowId xmlns:a16="http://schemas.microsoft.com/office/drawing/2014/main" val="1242364043"/>
                  </a:ext>
                </a:extLst>
              </a:tr>
              <a:tr h="251695">
                <a:tc>
                  <a:txBody>
                    <a:bodyPr/>
                    <a:lstStyle/>
                    <a:p>
                      <a:endParaRPr lang="fr-FR" sz="100" dirty="0"/>
                    </a:p>
                  </a:txBody>
                  <a:tcPr/>
                </a:tc>
                <a:extLst>
                  <a:ext uri="{0D108BD9-81ED-4DB2-BD59-A6C34878D82A}">
                    <a16:rowId xmlns:a16="http://schemas.microsoft.com/office/drawing/2014/main" val="1790485537"/>
                  </a:ext>
                </a:extLst>
              </a:tr>
            </a:tbl>
          </a:graphicData>
        </a:graphic>
      </p:graphicFrame>
      <p:sp>
        <p:nvSpPr>
          <p:cNvPr id="3" name="Espace réservé du texte 2"/>
          <p:cNvSpPr>
            <a:spLocks noGrp="1"/>
          </p:cNvSpPr>
          <p:nvPr>
            <p:ph type="body" sz="quarter" idx="12"/>
          </p:nvPr>
        </p:nvSpPr>
        <p:spPr/>
        <p:txBody>
          <a:bodyPr/>
          <a:lstStyle/>
          <a:p>
            <a:r>
              <a:rPr lang="fr-FR" dirty="0" smtClean="0"/>
              <a:t>Les Ateliers des décodeurs : une façon pédagogique d’apporter les informations utiles à nos clients qui en ont besoin </a:t>
            </a:r>
            <a:endParaRPr lang="fr-FR" dirty="0"/>
          </a:p>
        </p:txBody>
      </p:sp>
      <p:sp>
        <p:nvSpPr>
          <p:cNvPr id="17" name="Espace réservé du texte 16"/>
          <p:cNvSpPr>
            <a:spLocks noGrp="1"/>
          </p:cNvSpPr>
          <p:nvPr>
            <p:ph type="body" sz="quarter" idx="14"/>
          </p:nvPr>
        </p:nvSpPr>
        <p:spPr/>
        <p:txBody>
          <a:bodyPr/>
          <a:lstStyle/>
          <a:p>
            <a:r>
              <a:rPr lang="fr-FR" dirty="0" smtClean="0"/>
              <a:t>4. </a:t>
            </a:r>
            <a:r>
              <a:rPr lang="fr-FR" dirty="0"/>
              <a:t>Les </a:t>
            </a:r>
            <a:r>
              <a:rPr lang="fr-FR" dirty="0" smtClean="0"/>
              <a:t>Ateliers des décodeurs</a:t>
            </a:r>
            <a:endParaRPr lang="fr-FR" dirty="0"/>
          </a:p>
        </p:txBody>
      </p:sp>
      <p:sp>
        <p:nvSpPr>
          <p:cNvPr id="2" name="Pensées 1"/>
          <p:cNvSpPr/>
          <p:nvPr/>
        </p:nvSpPr>
        <p:spPr>
          <a:xfrm>
            <a:off x="821917" y="4288236"/>
            <a:ext cx="1522989" cy="740964"/>
          </a:xfrm>
          <a:prstGeom prst="cloudCallout">
            <a:avLst>
              <a:gd name="adj1" fmla="val -26824"/>
              <a:gd name="adj2" fmla="val 70344"/>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4" name="Image 7">
            <a:hlinkClick r:id="rId2" action="ppaction://hlinksldjump"/>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916" y="4483777"/>
            <a:ext cx="1232869" cy="349882"/>
          </a:xfrm>
          <a:prstGeom prst="rect">
            <a:avLst/>
          </a:prstGeom>
          <a:noFill/>
          <a:ln>
            <a:noFill/>
          </a:ln>
        </p:spPr>
      </p:pic>
      <p:pic>
        <p:nvPicPr>
          <p:cNvPr id="36" name="Image 9"/>
          <p:cNvPicPr>
            <a:picLocks noChangeAspect="1"/>
          </p:cNvPicPr>
          <p:nvPr/>
        </p:nvPicPr>
        <p:blipFill>
          <a:blip r:embed="rId4" cstate="print">
            <a:extLst>
              <a:ext uri="{BEBA8EAE-BF5A-486C-A8C5-ECC9F3942E4B}">
                <a14:imgProps xmlns:a14="http://schemas.microsoft.com/office/drawing/2010/main">
                  <a14:imgLayer r:embed="rId5">
                    <a14:imgEffect>
                      <a14:backgroundRemoval t="9972" b="100000" l="0" r="94964">
                        <a14:foregroundMark x1="25899" y1="74600" x2="7914" y2="76199"/>
                        <a14:foregroundMark x1="23741" y1="73001" x2="8736" y2="73565"/>
                        <a14:foregroundMark x1="8736" y1="73565" x2="0" y2="80527"/>
                        <a14:foregroundMark x1="6475" y1="74036" x2="206" y2="79210"/>
                        <a14:foregroundMark x1="7605" y1="73001" x2="514" y2="77328"/>
                        <a14:foregroundMark x1="55601" y1="75917" x2="74101" y2="82408"/>
                        <a14:foregroundMark x1="74101" y1="82408" x2="91470" y2="99436"/>
                        <a14:foregroundMark x1="72354" y1="81091" x2="88181" y2="94826"/>
                        <a14:foregroundMark x1="81501" y1="96143" x2="51696" y2="81844"/>
                        <a14:foregroundMark x1="57040" y1="88617" x2="48818" y2="99906"/>
                        <a14:foregroundMark x1="17883" y1="78081" x2="1747" y2="99906"/>
                        <a14:foregroundMark x1="4625" y1="80527" x2="2569" y2="95579"/>
                        <a14:foregroundMark x1="27338" y1="88617" x2="6680" y2="99436"/>
                      </a14:backgroundRemoval>
                    </a14:imgEffect>
                  </a14:imgLayer>
                </a14:imgProps>
              </a:ext>
              <a:ext uri="{28A0092B-C50C-407E-A947-70E740481C1C}">
                <a14:useLocalDpi xmlns:a14="http://schemas.microsoft.com/office/drawing/2010/main" val="0"/>
              </a:ext>
            </a:extLst>
          </a:blip>
          <a:srcRect/>
          <a:stretch>
            <a:fillRect/>
          </a:stretch>
        </p:blipFill>
        <p:spPr bwMode="auto">
          <a:xfrm>
            <a:off x="8336" y="4631700"/>
            <a:ext cx="1677589" cy="1832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Espace réservé du contenu 1"/>
          <p:cNvSpPr txBox="1">
            <a:spLocks/>
          </p:cNvSpPr>
          <p:nvPr/>
        </p:nvSpPr>
        <p:spPr>
          <a:xfrm>
            <a:off x="3352434" y="1715442"/>
            <a:ext cx="8577209" cy="1290842"/>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just">
              <a:buNone/>
            </a:pPr>
            <a:r>
              <a:rPr lang="fr-FR" sz="1400" dirty="0" smtClean="0"/>
              <a:t>Vous accédez alors directement au thème que vous souhaitez développer avec votre client.  </a:t>
            </a:r>
            <a:endParaRPr lang="fr-FR" sz="1400" dirty="0"/>
          </a:p>
          <a:p>
            <a:pPr algn="just"/>
            <a:endParaRPr lang="fr-FR" sz="300" dirty="0" smtClean="0"/>
          </a:p>
          <a:p>
            <a:pPr algn="just"/>
            <a:endParaRPr lang="fr-FR" sz="300" dirty="0" smtClean="0"/>
          </a:p>
          <a:p>
            <a:pPr algn="just"/>
            <a:endParaRPr lang="fr-FR" sz="300" dirty="0"/>
          </a:p>
          <a:p>
            <a:pPr algn="just"/>
            <a:endParaRPr lang="fr-FR" sz="300" dirty="0" smtClean="0"/>
          </a:p>
          <a:p>
            <a:pPr algn="just"/>
            <a:endParaRPr lang="fr-FR" sz="300" dirty="0"/>
          </a:p>
          <a:p>
            <a:pPr algn="just"/>
            <a:endParaRPr lang="fr-FR" sz="300" dirty="0" smtClean="0"/>
          </a:p>
          <a:p>
            <a:pPr algn="just"/>
            <a:endParaRPr lang="fr-FR" sz="300" dirty="0"/>
          </a:p>
          <a:p>
            <a:pPr algn="just"/>
            <a:endParaRPr lang="fr-FR" sz="300" dirty="0" smtClean="0"/>
          </a:p>
          <a:p>
            <a:pPr algn="just"/>
            <a:endParaRPr lang="fr-FR" sz="300" dirty="0"/>
          </a:p>
          <a:p>
            <a:pPr algn="just"/>
            <a:endParaRPr lang="fr-FR" sz="300" dirty="0" smtClean="0"/>
          </a:p>
          <a:p>
            <a:pPr algn="just"/>
            <a:endParaRPr lang="fr-FR" sz="300" dirty="0"/>
          </a:p>
          <a:p>
            <a:pPr algn="just"/>
            <a:endParaRPr lang="fr-FR" sz="300" dirty="0" smtClean="0"/>
          </a:p>
          <a:p>
            <a:pPr algn="just"/>
            <a:endParaRPr lang="fr-FR" sz="300" dirty="0"/>
          </a:p>
          <a:p>
            <a:pPr algn="just"/>
            <a:endParaRPr lang="fr-FR" sz="300" dirty="0" smtClean="0"/>
          </a:p>
          <a:p>
            <a:pPr algn="just"/>
            <a:endParaRPr lang="fr-FR" sz="300" dirty="0"/>
          </a:p>
          <a:p>
            <a:pPr algn="just"/>
            <a:endParaRPr lang="fr-FR" sz="300" dirty="0" smtClean="0"/>
          </a:p>
          <a:p>
            <a:pPr algn="just"/>
            <a:endParaRPr lang="fr-FR" sz="300" dirty="0"/>
          </a:p>
          <a:p>
            <a:pPr algn="just"/>
            <a:endParaRPr lang="fr-FR" sz="300" dirty="0" smtClean="0"/>
          </a:p>
          <a:p>
            <a:pPr algn="just"/>
            <a:endParaRPr lang="fr-FR" sz="300" dirty="0"/>
          </a:p>
          <a:p>
            <a:pPr algn="just"/>
            <a:endParaRPr lang="fr-FR" sz="300" dirty="0" smtClean="0"/>
          </a:p>
          <a:p>
            <a:pPr algn="just"/>
            <a:endParaRPr lang="fr-FR" sz="300" dirty="0" smtClean="0"/>
          </a:p>
          <a:p>
            <a:pPr algn="just"/>
            <a:endParaRPr lang="fr-FR" sz="300" dirty="0" smtClean="0"/>
          </a:p>
        </p:txBody>
      </p:sp>
      <p:pic>
        <p:nvPicPr>
          <p:cNvPr id="14" name="Image 13"/>
          <p:cNvPicPr>
            <a:picLocks noChangeAspect="1"/>
          </p:cNvPicPr>
          <p:nvPr/>
        </p:nvPicPr>
        <p:blipFill>
          <a:blip r:embed="rId6"/>
          <a:stretch>
            <a:fillRect/>
          </a:stretch>
        </p:blipFill>
        <p:spPr>
          <a:xfrm>
            <a:off x="3590616" y="2465754"/>
            <a:ext cx="6937067" cy="3875002"/>
          </a:xfrm>
          <a:prstGeom prst="rect">
            <a:avLst/>
          </a:prstGeom>
          <a:ln>
            <a:solidFill>
              <a:schemeClr val="bg1">
                <a:lumMod val="85000"/>
              </a:schemeClr>
            </a:solidFill>
          </a:ln>
        </p:spPr>
      </p:pic>
      <p:pic>
        <p:nvPicPr>
          <p:cNvPr id="4" name="Image 3"/>
          <p:cNvPicPr>
            <a:picLocks noChangeAspect="1"/>
          </p:cNvPicPr>
          <p:nvPr/>
        </p:nvPicPr>
        <p:blipFill>
          <a:blip r:embed="rId7"/>
          <a:stretch>
            <a:fillRect/>
          </a:stretch>
        </p:blipFill>
        <p:spPr>
          <a:xfrm>
            <a:off x="3581335" y="2465754"/>
            <a:ext cx="6943790" cy="3875604"/>
          </a:xfrm>
          <a:prstGeom prst="rect">
            <a:avLst/>
          </a:prstGeom>
          <a:ln>
            <a:solidFill>
              <a:schemeClr val="bg1">
                <a:lumMod val="85000"/>
              </a:schemeClr>
            </a:solidFill>
          </a:ln>
        </p:spPr>
      </p:pic>
      <p:sp>
        <p:nvSpPr>
          <p:cNvPr id="15" name="Rectangle 14"/>
          <p:cNvSpPr/>
          <p:nvPr/>
        </p:nvSpPr>
        <p:spPr>
          <a:xfrm>
            <a:off x="600908" y="2054667"/>
            <a:ext cx="1617877" cy="1504919"/>
          </a:xfrm>
          <a:prstGeom prst="rect">
            <a:avLst/>
          </a:prstGeom>
          <a:solidFill>
            <a:schemeClr val="accent4">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t>Un support de présentation simple et pédagogique</a:t>
            </a:r>
            <a:endParaRPr lang="fr-FR" sz="1600" dirty="0"/>
          </a:p>
        </p:txBody>
      </p:sp>
      <p:sp>
        <p:nvSpPr>
          <p:cNvPr id="13" name="ZoneTexte 12"/>
          <p:cNvSpPr txBox="1"/>
          <p:nvPr/>
        </p:nvSpPr>
        <p:spPr>
          <a:xfrm>
            <a:off x="288608" y="2486956"/>
            <a:ext cx="323982" cy="383341"/>
          </a:xfrm>
          <a:prstGeom prst="rect">
            <a:avLst/>
          </a:prstGeom>
          <a:noFill/>
        </p:spPr>
        <p:txBody>
          <a:bodyPr wrap="square" rtlCol="0">
            <a:spAutoFit/>
          </a:bodyPr>
          <a:lstStyle/>
          <a:p>
            <a:r>
              <a:rPr lang="fr-FR" b="1" dirty="0" smtClean="0">
                <a:solidFill>
                  <a:schemeClr val="bg1"/>
                </a:solidFill>
              </a:rPr>
              <a:t>3</a:t>
            </a:r>
            <a:endParaRPr lang="fr-FR" b="1" dirty="0">
              <a:solidFill>
                <a:schemeClr val="bg1"/>
              </a:solidFill>
            </a:endParaRPr>
          </a:p>
        </p:txBody>
      </p:sp>
    </p:spTree>
    <p:extLst>
      <p:ext uri="{BB962C8B-B14F-4D97-AF65-F5344CB8AC3E}">
        <p14:creationId xmlns:p14="http://schemas.microsoft.com/office/powerpoint/2010/main" val="433689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Tableau 13"/>
          <p:cNvGraphicFramePr>
            <a:graphicFrameLocks noGrp="1"/>
          </p:cNvGraphicFramePr>
          <p:nvPr>
            <p:extLst>
              <p:ext uri="{D42A27DB-BD31-4B8C-83A1-F6EECF244321}">
                <p14:modId xmlns:p14="http://schemas.microsoft.com/office/powerpoint/2010/main" val="1384198027"/>
              </p:ext>
            </p:extLst>
          </p:nvPr>
        </p:nvGraphicFramePr>
        <p:xfrm>
          <a:off x="283862" y="2049415"/>
          <a:ext cx="333474" cy="1510170"/>
        </p:xfrm>
        <a:graphic>
          <a:graphicData uri="http://schemas.openxmlformats.org/drawingml/2006/table">
            <a:tbl>
              <a:tblPr>
                <a:tableStyleId>{5C22544A-7EE6-4342-B048-85BDC9FD1C3A}</a:tableStyleId>
              </a:tblPr>
              <a:tblGrid>
                <a:gridCol w="333474">
                  <a:extLst>
                    <a:ext uri="{9D8B030D-6E8A-4147-A177-3AD203B41FA5}">
                      <a16:colId xmlns:a16="http://schemas.microsoft.com/office/drawing/2014/main" val="2099904740"/>
                    </a:ext>
                  </a:extLst>
                </a:gridCol>
              </a:tblGrid>
              <a:tr h="251695">
                <a:tc>
                  <a:txBody>
                    <a:bodyPr/>
                    <a:lstStyle/>
                    <a:p>
                      <a:r>
                        <a:rPr lang="fr-FR" sz="100" dirty="0" smtClean="0"/>
                        <a:t>1</a:t>
                      </a:r>
                      <a:endParaRPr lang="fr-FR" sz="100" dirty="0"/>
                    </a:p>
                  </a:txBody>
                  <a:tcPr>
                    <a:solidFill>
                      <a:srgbClr val="F5E7E8"/>
                    </a:solidFill>
                  </a:tcPr>
                </a:tc>
                <a:extLst>
                  <a:ext uri="{0D108BD9-81ED-4DB2-BD59-A6C34878D82A}">
                    <a16:rowId xmlns:a16="http://schemas.microsoft.com/office/drawing/2014/main" val="157540535"/>
                  </a:ext>
                </a:extLst>
              </a:tr>
              <a:tr h="251695">
                <a:tc>
                  <a:txBody>
                    <a:bodyPr/>
                    <a:lstStyle/>
                    <a:p>
                      <a:endParaRPr lang="fr-FR" sz="100" dirty="0"/>
                    </a:p>
                  </a:txBody>
                  <a:tcPr/>
                </a:tc>
                <a:extLst>
                  <a:ext uri="{0D108BD9-81ED-4DB2-BD59-A6C34878D82A}">
                    <a16:rowId xmlns:a16="http://schemas.microsoft.com/office/drawing/2014/main" val="406959053"/>
                  </a:ext>
                </a:extLst>
              </a:tr>
              <a:tr h="251695">
                <a:tc>
                  <a:txBody>
                    <a:bodyPr/>
                    <a:lstStyle/>
                    <a:p>
                      <a:endParaRPr lang="fr-FR" sz="100" dirty="0"/>
                    </a:p>
                  </a:txBody>
                  <a:tcPr>
                    <a:solidFill>
                      <a:schemeClr val="accent4">
                        <a:lumMod val="75000"/>
                      </a:schemeClr>
                    </a:solidFill>
                  </a:tcPr>
                </a:tc>
                <a:extLst>
                  <a:ext uri="{0D108BD9-81ED-4DB2-BD59-A6C34878D82A}">
                    <a16:rowId xmlns:a16="http://schemas.microsoft.com/office/drawing/2014/main" val="2025254129"/>
                  </a:ext>
                </a:extLst>
              </a:tr>
              <a:tr h="251695">
                <a:tc>
                  <a:txBody>
                    <a:bodyPr/>
                    <a:lstStyle/>
                    <a:p>
                      <a:endParaRPr lang="fr-FR" sz="100"/>
                    </a:p>
                  </a:txBody>
                  <a:tcPr/>
                </a:tc>
                <a:extLst>
                  <a:ext uri="{0D108BD9-81ED-4DB2-BD59-A6C34878D82A}">
                    <a16:rowId xmlns:a16="http://schemas.microsoft.com/office/drawing/2014/main" val="1608114"/>
                  </a:ext>
                </a:extLst>
              </a:tr>
              <a:tr h="251695">
                <a:tc>
                  <a:txBody>
                    <a:bodyPr/>
                    <a:lstStyle/>
                    <a:p>
                      <a:endParaRPr lang="fr-FR" sz="100" dirty="0"/>
                    </a:p>
                  </a:txBody>
                  <a:tcPr/>
                </a:tc>
                <a:extLst>
                  <a:ext uri="{0D108BD9-81ED-4DB2-BD59-A6C34878D82A}">
                    <a16:rowId xmlns:a16="http://schemas.microsoft.com/office/drawing/2014/main" val="1242364043"/>
                  </a:ext>
                </a:extLst>
              </a:tr>
              <a:tr h="251695">
                <a:tc>
                  <a:txBody>
                    <a:bodyPr/>
                    <a:lstStyle/>
                    <a:p>
                      <a:endParaRPr lang="fr-FR" sz="100" dirty="0"/>
                    </a:p>
                  </a:txBody>
                  <a:tcPr/>
                </a:tc>
                <a:extLst>
                  <a:ext uri="{0D108BD9-81ED-4DB2-BD59-A6C34878D82A}">
                    <a16:rowId xmlns:a16="http://schemas.microsoft.com/office/drawing/2014/main" val="1790485537"/>
                  </a:ext>
                </a:extLst>
              </a:tr>
            </a:tbl>
          </a:graphicData>
        </a:graphic>
      </p:graphicFrame>
      <p:pic>
        <p:nvPicPr>
          <p:cNvPr id="16" name="Image 15"/>
          <p:cNvPicPr>
            <a:picLocks noChangeAspect="1"/>
          </p:cNvPicPr>
          <p:nvPr/>
        </p:nvPicPr>
        <p:blipFill>
          <a:blip r:embed="rId2"/>
          <a:stretch>
            <a:fillRect/>
          </a:stretch>
        </p:blipFill>
        <p:spPr>
          <a:xfrm>
            <a:off x="3581335" y="2465754"/>
            <a:ext cx="6943790" cy="3875604"/>
          </a:xfrm>
          <a:prstGeom prst="rect">
            <a:avLst/>
          </a:prstGeom>
          <a:ln>
            <a:solidFill>
              <a:schemeClr val="bg1">
                <a:lumMod val="85000"/>
              </a:schemeClr>
            </a:solidFill>
          </a:ln>
        </p:spPr>
      </p:pic>
      <p:pic>
        <p:nvPicPr>
          <p:cNvPr id="4" name="Image 3"/>
          <p:cNvPicPr>
            <a:picLocks noChangeAspect="1"/>
          </p:cNvPicPr>
          <p:nvPr/>
        </p:nvPicPr>
        <p:blipFill>
          <a:blip r:embed="rId3"/>
          <a:stretch>
            <a:fillRect/>
          </a:stretch>
        </p:blipFill>
        <p:spPr>
          <a:xfrm>
            <a:off x="3555900" y="2465755"/>
            <a:ext cx="6952495" cy="3898532"/>
          </a:xfrm>
          <a:prstGeom prst="rect">
            <a:avLst/>
          </a:prstGeom>
          <a:ln>
            <a:solidFill>
              <a:schemeClr val="bg1">
                <a:lumMod val="85000"/>
              </a:schemeClr>
            </a:solidFill>
          </a:ln>
        </p:spPr>
      </p:pic>
      <p:sp>
        <p:nvSpPr>
          <p:cNvPr id="3" name="Espace réservé du texte 2"/>
          <p:cNvSpPr>
            <a:spLocks noGrp="1"/>
          </p:cNvSpPr>
          <p:nvPr>
            <p:ph type="body" sz="quarter" idx="12"/>
          </p:nvPr>
        </p:nvSpPr>
        <p:spPr/>
        <p:txBody>
          <a:bodyPr/>
          <a:lstStyle/>
          <a:p>
            <a:r>
              <a:rPr lang="fr-FR" dirty="0" smtClean="0"/>
              <a:t>Les Ateliers des décodeurs : une façon pédagogique d’apporter les informations utiles à nos clients qui en ont besoin </a:t>
            </a:r>
            <a:endParaRPr lang="fr-FR" dirty="0"/>
          </a:p>
        </p:txBody>
      </p:sp>
      <p:sp>
        <p:nvSpPr>
          <p:cNvPr id="17" name="Espace réservé du texte 16"/>
          <p:cNvSpPr>
            <a:spLocks noGrp="1"/>
          </p:cNvSpPr>
          <p:nvPr>
            <p:ph type="body" sz="quarter" idx="14"/>
          </p:nvPr>
        </p:nvSpPr>
        <p:spPr/>
        <p:txBody>
          <a:bodyPr/>
          <a:lstStyle/>
          <a:p>
            <a:r>
              <a:rPr lang="fr-FR" dirty="0" smtClean="0"/>
              <a:t>4. </a:t>
            </a:r>
            <a:r>
              <a:rPr lang="fr-FR" dirty="0"/>
              <a:t>Les </a:t>
            </a:r>
            <a:r>
              <a:rPr lang="fr-FR" dirty="0" smtClean="0"/>
              <a:t>Ateliers des décodeurs</a:t>
            </a:r>
            <a:endParaRPr lang="fr-FR" dirty="0"/>
          </a:p>
        </p:txBody>
      </p:sp>
      <p:sp>
        <p:nvSpPr>
          <p:cNvPr id="2" name="Pensées 1"/>
          <p:cNvSpPr/>
          <p:nvPr/>
        </p:nvSpPr>
        <p:spPr>
          <a:xfrm>
            <a:off x="821917" y="4288236"/>
            <a:ext cx="1522989" cy="740964"/>
          </a:xfrm>
          <a:prstGeom prst="cloudCallout">
            <a:avLst>
              <a:gd name="adj1" fmla="val -26824"/>
              <a:gd name="adj2" fmla="val 70344"/>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4" name="Image 7">
            <a:hlinkClick r:id="rId4" action="ppaction://hlinksldjump"/>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85916" y="4483777"/>
            <a:ext cx="1232869" cy="349882"/>
          </a:xfrm>
          <a:prstGeom prst="rect">
            <a:avLst/>
          </a:prstGeom>
          <a:noFill/>
          <a:ln>
            <a:noFill/>
          </a:ln>
        </p:spPr>
      </p:pic>
      <p:pic>
        <p:nvPicPr>
          <p:cNvPr id="36" name="Image 9"/>
          <p:cNvPicPr>
            <a:picLocks noChangeAspect="1"/>
          </p:cNvPicPr>
          <p:nvPr/>
        </p:nvPicPr>
        <p:blipFill>
          <a:blip r:embed="rId6" cstate="print">
            <a:extLst>
              <a:ext uri="{BEBA8EAE-BF5A-486C-A8C5-ECC9F3942E4B}">
                <a14:imgProps xmlns:a14="http://schemas.microsoft.com/office/drawing/2010/main">
                  <a14:imgLayer r:embed="rId7">
                    <a14:imgEffect>
                      <a14:backgroundRemoval t="9972" b="100000" l="0" r="94964">
                        <a14:foregroundMark x1="25899" y1="74600" x2="7914" y2="76199"/>
                        <a14:foregroundMark x1="23741" y1="73001" x2="8736" y2="73565"/>
                        <a14:foregroundMark x1="8736" y1="73565" x2="0" y2="80527"/>
                        <a14:foregroundMark x1="6475" y1="74036" x2="206" y2="79210"/>
                        <a14:foregroundMark x1="7605" y1="73001" x2="514" y2="77328"/>
                        <a14:foregroundMark x1="55601" y1="75917" x2="74101" y2="82408"/>
                        <a14:foregroundMark x1="74101" y1="82408" x2="91470" y2="99436"/>
                        <a14:foregroundMark x1="72354" y1="81091" x2="88181" y2="94826"/>
                        <a14:foregroundMark x1="81501" y1="96143" x2="51696" y2="81844"/>
                        <a14:foregroundMark x1="57040" y1="88617" x2="48818" y2="99906"/>
                        <a14:foregroundMark x1="17883" y1="78081" x2="1747" y2="99906"/>
                        <a14:foregroundMark x1="4625" y1="80527" x2="2569" y2="95579"/>
                        <a14:foregroundMark x1="27338" y1="88617" x2="6680" y2="99436"/>
                      </a14:backgroundRemoval>
                    </a14:imgEffect>
                  </a14:imgLayer>
                </a14:imgProps>
              </a:ext>
              <a:ext uri="{28A0092B-C50C-407E-A947-70E740481C1C}">
                <a14:useLocalDpi xmlns:a14="http://schemas.microsoft.com/office/drawing/2010/main" val="0"/>
              </a:ext>
            </a:extLst>
          </a:blip>
          <a:srcRect/>
          <a:stretch>
            <a:fillRect/>
          </a:stretch>
        </p:blipFill>
        <p:spPr bwMode="auto">
          <a:xfrm>
            <a:off x="8336" y="4631700"/>
            <a:ext cx="1677589" cy="1832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Espace réservé du contenu 1"/>
          <p:cNvSpPr txBox="1">
            <a:spLocks/>
          </p:cNvSpPr>
          <p:nvPr/>
        </p:nvSpPr>
        <p:spPr>
          <a:xfrm>
            <a:off x="2784402" y="1389104"/>
            <a:ext cx="8577209" cy="1290842"/>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just">
              <a:buNone/>
            </a:pPr>
            <a:r>
              <a:rPr lang="fr-FR" sz="1400" dirty="0" smtClean="0"/>
              <a:t>Le contenu du support est limité en texte afin de favoriser l’appropriation visuelle et laisser place à vos commentaires explicatifs. </a:t>
            </a:r>
          </a:p>
          <a:p>
            <a:pPr marL="36000" indent="0" algn="just">
              <a:buNone/>
            </a:pPr>
            <a:r>
              <a:rPr lang="fr-FR" sz="1400" dirty="0" smtClean="0"/>
              <a:t>Au bas de chaque slide, vous trouverez le logo des Ateliers des décodeurs. Il vous suffit de cliquer dessus afin de revenir à la frise de sommaire. </a:t>
            </a:r>
            <a:endParaRPr lang="fr-FR" sz="1400" dirty="0"/>
          </a:p>
          <a:p>
            <a:pPr algn="just"/>
            <a:endParaRPr lang="fr-FR" sz="300" dirty="0" smtClean="0"/>
          </a:p>
          <a:p>
            <a:pPr algn="just"/>
            <a:endParaRPr lang="fr-FR" sz="300" dirty="0" smtClean="0"/>
          </a:p>
          <a:p>
            <a:pPr algn="just"/>
            <a:endParaRPr lang="fr-FR" sz="300" dirty="0"/>
          </a:p>
          <a:p>
            <a:pPr algn="just"/>
            <a:endParaRPr lang="fr-FR" sz="300" dirty="0" smtClean="0"/>
          </a:p>
          <a:p>
            <a:pPr algn="just"/>
            <a:endParaRPr lang="fr-FR" sz="300" dirty="0"/>
          </a:p>
          <a:p>
            <a:pPr algn="just"/>
            <a:endParaRPr lang="fr-FR" sz="300" dirty="0" smtClean="0"/>
          </a:p>
          <a:p>
            <a:pPr algn="just"/>
            <a:endParaRPr lang="fr-FR" sz="300" dirty="0"/>
          </a:p>
          <a:p>
            <a:pPr algn="just"/>
            <a:endParaRPr lang="fr-FR" sz="300" dirty="0" smtClean="0"/>
          </a:p>
          <a:p>
            <a:pPr algn="just"/>
            <a:endParaRPr lang="fr-FR" sz="300" dirty="0"/>
          </a:p>
          <a:p>
            <a:pPr algn="just"/>
            <a:endParaRPr lang="fr-FR" sz="300" dirty="0" smtClean="0"/>
          </a:p>
          <a:p>
            <a:pPr algn="just"/>
            <a:endParaRPr lang="fr-FR" sz="300" dirty="0"/>
          </a:p>
          <a:p>
            <a:pPr algn="just"/>
            <a:endParaRPr lang="fr-FR" sz="300" dirty="0" smtClean="0"/>
          </a:p>
          <a:p>
            <a:pPr algn="just"/>
            <a:endParaRPr lang="fr-FR" sz="300" dirty="0"/>
          </a:p>
          <a:p>
            <a:pPr algn="just"/>
            <a:endParaRPr lang="fr-FR" sz="300" dirty="0" smtClean="0"/>
          </a:p>
          <a:p>
            <a:pPr algn="just"/>
            <a:endParaRPr lang="fr-FR" sz="300" dirty="0"/>
          </a:p>
          <a:p>
            <a:pPr algn="just"/>
            <a:endParaRPr lang="fr-FR" sz="300" dirty="0" smtClean="0"/>
          </a:p>
          <a:p>
            <a:pPr algn="just"/>
            <a:endParaRPr lang="fr-FR" sz="300" dirty="0"/>
          </a:p>
          <a:p>
            <a:pPr algn="just"/>
            <a:endParaRPr lang="fr-FR" sz="300" dirty="0" smtClean="0"/>
          </a:p>
          <a:p>
            <a:pPr algn="just"/>
            <a:endParaRPr lang="fr-FR" sz="300" dirty="0"/>
          </a:p>
          <a:p>
            <a:pPr algn="just"/>
            <a:endParaRPr lang="fr-FR" sz="300" dirty="0" smtClean="0"/>
          </a:p>
          <a:p>
            <a:pPr algn="just"/>
            <a:endParaRPr lang="fr-FR" sz="300" dirty="0" smtClean="0"/>
          </a:p>
          <a:p>
            <a:pPr algn="just"/>
            <a:endParaRPr lang="fr-FR" sz="300" dirty="0" smtClean="0"/>
          </a:p>
        </p:txBody>
      </p:sp>
      <p:grpSp>
        <p:nvGrpSpPr>
          <p:cNvPr id="20" name="Groupe 19"/>
          <p:cNvGrpSpPr/>
          <p:nvPr/>
        </p:nvGrpSpPr>
        <p:grpSpPr>
          <a:xfrm>
            <a:off x="3549673" y="2182211"/>
            <a:ext cx="6591854" cy="4171159"/>
            <a:chOff x="3549673" y="2182211"/>
            <a:chExt cx="6591854" cy="4171159"/>
          </a:xfrm>
        </p:grpSpPr>
        <p:cxnSp>
          <p:nvCxnSpPr>
            <p:cNvPr id="23" name="Connecteur droit avec flèche 22"/>
            <p:cNvCxnSpPr/>
            <p:nvPr/>
          </p:nvCxnSpPr>
          <p:spPr>
            <a:xfrm flipH="1">
              <a:off x="4486617" y="2182211"/>
              <a:ext cx="5654910" cy="379748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3549673" y="5979699"/>
              <a:ext cx="936944" cy="373671"/>
            </a:xfrm>
            <a:prstGeom prst="rect">
              <a:avLst/>
            </a:prstGeom>
            <a:no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1" name="Rectangle 20"/>
          <p:cNvSpPr/>
          <p:nvPr/>
        </p:nvSpPr>
        <p:spPr>
          <a:xfrm>
            <a:off x="600908" y="2054667"/>
            <a:ext cx="1617877" cy="1504919"/>
          </a:xfrm>
          <a:prstGeom prst="rect">
            <a:avLst/>
          </a:prstGeom>
          <a:solidFill>
            <a:schemeClr val="accent4">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t>Un support de présentation simple et pédagogique</a:t>
            </a:r>
            <a:endParaRPr lang="fr-FR" sz="1600" dirty="0"/>
          </a:p>
        </p:txBody>
      </p:sp>
      <p:sp>
        <p:nvSpPr>
          <p:cNvPr id="18" name="ZoneTexte 17"/>
          <p:cNvSpPr txBox="1"/>
          <p:nvPr/>
        </p:nvSpPr>
        <p:spPr>
          <a:xfrm>
            <a:off x="288608" y="2486956"/>
            <a:ext cx="323982" cy="383341"/>
          </a:xfrm>
          <a:prstGeom prst="rect">
            <a:avLst/>
          </a:prstGeom>
          <a:noFill/>
        </p:spPr>
        <p:txBody>
          <a:bodyPr wrap="square" rtlCol="0">
            <a:spAutoFit/>
          </a:bodyPr>
          <a:lstStyle/>
          <a:p>
            <a:r>
              <a:rPr lang="fr-FR" b="1" dirty="0" smtClean="0">
                <a:solidFill>
                  <a:schemeClr val="bg1"/>
                </a:solidFill>
              </a:rPr>
              <a:t>3</a:t>
            </a:r>
            <a:endParaRPr lang="fr-FR" b="1" dirty="0">
              <a:solidFill>
                <a:schemeClr val="bg1"/>
              </a:solidFill>
            </a:endParaRPr>
          </a:p>
        </p:txBody>
      </p:sp>
    </p:spTree>
    <p:extLst>
      <p:ext uri="{BB962C8B-B14F-4D97-AF65-F5344CB8AC3E}">
        <p14:creationId xmlns:p14="http://schemas.microsoft.com/office/powerpoint/2010/main" val="2281394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9">
                                            <p:txEl>
                                              <p:pRg st="1" end="1"/>
                                            </p:txEl>
                                          </p:spTgt>
                                        </p:tgtEl>
                                        <p:attrNameLst>
                                          <p:attrName>style.visibility</p:attrName>
                                        </p:attrNameLst>
                                      </p:cBhvr>
                                      <p:to>
                                        <p:strVal val="visible"/>
                                      </p:to>
                                    </p:set>
                                    <p:animEffect transition="in" filter="wipe(left)">
                                      <p:cBhvr>
                                        <p:cTn id="12" dur="500"/>
                                        <p:tgtEl>
                                          <p:spTgt spid="19">
                                            <p:txEl>
                                              <p:pRg st="1" end="1"/>
                                            </p:txEl>
                                          </p:spTgt>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up)">
                                      <p:cBhvr>
                                        <p:cTn id="1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au 10"/>
          <p:cNvGraphicFramePr>
            <a:graphicFrameLocks noGrp="1"/>
          </p:cNvGraphicFramePr>
          <p:nvPr>
            <p:extLst>
              <p:ext uri="{D42A27DB-BD31-4B8C-83A1-F6EECF244321}">
                <p14:modId xmlns:p14="http://schemas.microsoft.com/office/powerpoint/2010/main" val="2494917728"/>
              </p:ext>
            </p:extLst>
          </p:nvPr>
        </p:nvGraphicFramePr>
        <p:xfrm>
          <a:off x="283862" y="2049415"/>
          <a:ext cx="333474" cy="1510170"/>
        </p:xfrm>
        <a:graphic>
          <a:graphicData uri="http://schemas.openxmlformats.org/drawingml/2006/table">
            <a:tbl>
              <a:tblPr>
                <a:tableStyleId>{5C22544A-7EE6-4342-B048-85BDC9FD1C3A}</a:tableStyleId>
              </a:tblPr>
              <a:tblGrid>
                <a:gridCol w="333474">
                  <a:extLst>
                    <a:ext uri="{9D8B030D-6E8A-4147-A177-3AD203B41FA5}">
                      <a16:colId xmlns:a16="http://schemas.microsoft.com/office/drawing/2014/main" val="2099904740"/>
                    </a:ext>
                  </a:extLst>
                </a:gridCol>
              </a:tblGrid>
              <a:tr h="251695">
                <a:tc>
                  <a:txBody>
                    <a:bodyPr/>
                    <a:lstStyle/>
                    <a:p>
                      <a:r>
                        <a:rPr lang="fr-FR" sz="100" dirty="0" smtClean="0"/>
                        <a:t>1</a:t>
                      </a:r>
                      <a:endParaRPr lang="fr-FR" sz="100" dirty="0"/>
                    </a:p>
                  </a:txBody>
                  <a:tcPr>
                    <a:solidFill>
                      <a:srgbClr val="F5E7E8"/>
                    </a:solidFill>
                  </a:tcPr>
                </a:tc>
                <a:extLst>
                  <a:ext uri="{0D108BD9-81ED-4DB2-BD59-A6C34878D82A}">
                    <a16:rowId xmlns:a16="http://schemas.microsoft.com/office/drawing/2014/main" val="157540535"/>
                  </a:ext>
                </a:extLst>
              </a:tr>
              <a:tr h="251695">
                <a:tc>
                  <a:txBody>
                    <a:bodyPr/>
                    <a:lstStyle/>
                    <a:p>
                      <a:endParaRPr lang="fr-FR" sz="100" dirty="0"/>
                    </a:p>
                  </a:txBody>
                  <a:tcPr/>
                </a:tc>
                <a:extLst>
                  <a:ext uri="{0D108BD9-81ED-4DB2-BD59-A6C34878D82A}">
                    <a16:rowId xmlns:a16="http://schemas.microsoft.com/office/drawing/2014/main" val="406959053"/>
                  </a:ext>
                </a:extLst>
              </a:tr>
              <a:tr h="251695">
                <a:tc>
                  <a:txBody>
                    <a:bodyPr/>
                    <a:lstStyle/>
                    <a:p>
                      <a:endParaRPr lang="fr-FR" sz="100" dirty="0"/>
                    </a:p>
                  </a:txBody>
                  <a:tcPr>
                    <a:solidFill>
                      <a:schemeClr val="accent4">
                        <a:lumMod val="75000"/>
                      </a:schemeClr>
                    </a:solidFill>
                  </a:tcPr>
                </a:tc>
                <a:extLst>
                  <a:ext uri="{0D108BD9-81ED-4DB2-BD59-A6C34878D82A}">
                    <a16:rowId xmlns:a16="http://schemas.microsoft.com/office/drawing/2014/main" val="2025254129"/>
                  </a:ext>
                </a:extLst>
              </a:tr>
              <a:tr h="251695">
                <a:tc>
                  <a:txBody>
                    <a:bodyPr/>
                    <a:lstStyle/>
                    <a:p>
                      <a:endParaRPr lang="fr-FR" sz="100"/>
                    </a:p>
                  </a:txBody>
                  <a:tcPr/>
                </a:tc>
                <a:extLst>
                  <a:ext uri="{0D108BD9-81ED-4DB2-BD59-A6C34878D82A}">
                    <a16:rowId xmlns:a16="http://schemas.microsoft.com/office/drawing/2014/main" val="1608114"/>
                  </a:ext>
                </a:extLst>
              </a:tr>
              <a:tr h="251695">
                <a:tc>
                  <a:txBody>
                    <a:bodyPr/>
                    <a:lstStyle/>
                    <a:p>
                      <a:endParaRPr lang="fr-FR" sz="100" dirty="0"/>
                    </a:p>
                  </a:txBody>
                  <a:tcPr/>
                </a:tc>
                <a:extLst>
                  <a:ext uri="{0D108BD9-81ED-4DB2-BD59-A6C34878D82A}">
                    <a16:rowId xmlns:a16="http://schemas.microsoft.com/office/drawing/2014/main" val="1242364043"/>
                  </a:ext>
                </a:extLst>
              </a:tr>
              <a:tr h="251695">
                <a:tc>
                  <a:txBody>
                    <a:bodyPr/>
                    <a:lstStyle/>
                    <a:p>
                      <a:endParaRPr lang="fr-FR" sz="100" dirty="0"/>
                    </a:p>
                  </a:txBody>
                  <a:tcPr/>
                </a:tc>
                <a:extLst>
                  <a:ext uri="{0D108BD9-81ED-4DB2-BD59-A6C34878D82A}">
                    <a16:rowId xmlns:a16="http://schemas.microsoft.com/office/drawing/2014/main" val="1790485537"/>
                  </a:ext>
                </a:extLst>
              </a:tr>
            </a:tbl>
          </a:graphicData>
        </a:graphic>
      </p:graphicFrame>
      <p:sp>
        <p:nvSpPr>
          <p:cNvPr id="3" name="Espace réservé du texte 2"/>
          <p:cNvSpPr>
            <a:spLocks noGrp="1"/>
          </p:cNvSpPr>
          <p:nvPr>
            <p:ph type="body" sz="quarter" idx="12"/>
          </p:nvPr>
        </p:nvSpPr>
        <p:spPr/>
        <p:txBody>
          <a:bodyPr/>
          <a:lstStyle/>
          <a:p>
            <a:r>
              <a:rPr lang="fr-FR" dirty="0" smtClean="0"/>
              <a:t>Les Ateliers des décodeurs : une façon pédagogique d’apporter les informations utiles à nos clients qui en ont besoin </a:t>
            </a:r>
            <a:endParaRPr lang="fr-FR" dirty="0"/>
          </a:p>
        </p:txBody>
      </p:sp>
      <p:sp>
        <p:nvSpPr>
          <p:cNvPr id="17" name="Espace réservé du texte 16"/>
          <p:cNvSpPr>
            <a:spLocks noGrp="1"/>
          </p:cNvSpPr>
          <p:nvPr>
            <p:ph type="body" sz="quarter" idx="14"/>
          </p:nvPr>
        </p:nvSpPr>
        <p:spPr/>
        <p:txBody>
          <a:bodyPr/>
          <a:lstStyle/>
          <a:p>
            <a:r>
              <a:rPr lang="fr-FR" dirty="0" smtClean="0"/>
              <a:t>4. </a:t>
            </a:r>
            <a:r>
              <a:rPr lang="fr-FR" dirty="0"/>
              <a:t>Les </a:t>
            </a:r>
            <a:r>
              <a:rPr lang="fr-FR" dirty="0" smtClean="0"/>
              <a:t>Ateliers des décodeurs</a:t>
            </a:r>
            <a:endParaRPr lang="fr-FR" dirty="0"/>
          </a:p>
        </p:txBody>
      </p:sp>
      <p:sp>
        <p:nvSpPr>
          <p:cNvPr id="2" name="Pensées 1"/>
          <p:cNvSpPr/>
          <p:nvPr/>
        </p:nvSpPr>
        <p:spPr>
          <a:xfrm>
            <a:off x="821917" y="4288236"/>
            <a:ext cx="1522989" cy="740964"/>
          </a:xfrm>
          <a:prstGeom prst="cloudCallout">
            <a:avLst>
              <a:gd name="adj1" fmla="val -26824"/>
              <a:gd name="adj2" fmla="val 70344"/>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4" name="Image 7">
            <a:hlinkClick r:id="rId2" action="ppaction://hlinksldjump"/>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916" y="4483777"/>
            <a:ext cx="1232869" cy="349882"/>
          </a:xfrm>
          <a:prstGeom prst="rect">
            <a:avLst/>
          </a:prstGeom>
          <a:noFill/>
          <a:ln>
            <a:noFill/>
          </a:ln>
        </p:spPr>
      </p:pic>
      <p:pic>
        <p:nvPicPr>
          <p:cNvPr id="36" name="Image 9"/>
          <p:cNvPicPr>
            <a:picLocks noChangeAspect="1"/>
          </p:cNvPicPr>
          <p:nvPr/>
        </p:nvPicPr>
        <p:blipFill>
          <a:blip r:embed="rId4" cstate="print">
            <a:extLst>
              <a:ext uri="{BEBA8EAE-BF5A-486C-A8C5-ECC9F3942E4B}">
                <a14:imgProps xmlns:a14="http://schemas.microsoft.com/office/drawing/2010/main">
                  <a14:imgLayer r:embed="rId5">
                    <a14:imgEffect>
                      <a14:backgroundRemoval t="9972" b="100000" l="0" r="94964">
                        <a14:foregroundMark x1="25899" y1="74600" x2="7914" y2="76199"/>
                        <a14:foregroundMark x1="23741" y1="73001" x2="8736" y2="73565"/>
                        <a14:foregroundMark x1="8736" y1="73565" x2="0" y2="80527"/>
                        <a14:foregroundMark x1="6475" y1="74036" x2="206" y2="79210"/>
                        <a14:foregroundMark x1="7605" y1="73001" x2="514" y2="77328"/>
                        <a14:foregroundMark x1="55601" y1="75917" x2="74101" y2="82408"/>
                        <a14:foregroundMark x1="74101" y1="82408" x2="91470" y2="99436"/>
                        <a14:foregroundMark x1="72354" y1="81091" x2="88181" y2="94826"/>
                        <a14:foregroundMark x1="81501" y1="96143" x2="51696" y2="81844"/>
                        <a14:foregroundMark x1="57040" y1="88617" x2="48818" y2="99906"/>
                        <a14:foregroundMark x1="17883" y1="78081" x2="1747" y2="99906"/>
                        <a14:foregroundMark x1="4625" y1="80527" x2="2569" y2="95579"/>
                        <a14:foregroundMark x1="27338" y1="88617" x2="6680" y2="99436"/>
                      </a14:backgroundRemoval>
                    </a14:imgEffect>
                  </a14:imgLayer>
                </a14:imgProps>
              </a:ext>
              <a:ext uri="{28A0092B-C50C-407E-A947-70E740481C1C}">
                <a14:useLocalDpi xmlns:a14="http://schemas.microsoft.com/office/drawing/2010/main" val="0"/>
              </a:ext>
            </a:extLst>
          </a:blip>
          <a:srcRect/>
          <a:stretch>
            <a:fillRect/>
          </a:stretch>
        </p:blipFill>
        <p:spPr bwMode="auto">
          <a:xfrm>
            <a:off x="8336" y="4631700"/>
            <a:ext cx="1677589" cy="1832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Espace réservé du contenu 1"/>
          <p:cNvSpPr txBox="1">
            <a:spLocks/>
          </p:cNvSpPr>
          <p:nvPr/>
        </p:nvSpPr>
        <p:spPr>
          <a:xfrm>
            <a:off x="3324729" y="1737583"/>
            <a:ext cx="8577209" cy="1290842"/>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just">
              <a:buNone/>
            </a:pPr>
            <a:r>
              <a:rPr lang="fr-FR" sz="1400" dirty="0" smtClean="0"/>
              <a:t>Vous pouvez ainsi consulter un autre thème que vous souhaitez aborder avec votre client. </a:t>
            </a:r>
            <a:endParaRPr lang="fr-FR" sz="1400" dirty="0"/>
          </a:p>
          <a:p>
            <a:pPr algn="just"/>
            <a:endParaRPr lang="fr-FR" sz="300" dirty="0" smtClean="0"/>
          </a:p>
          <a:p>
            <a:pPr algn="just"/>
            <a:endParaRPr lang="fr-FR" sz="300" dirty="0" smtClean="0"/>
          </a:p>
          <a:p>
            <a:pPr algn="just"/>
            <a:endParaRPr lang="fr-FR" sz="300" dirty="0"/>
          </a:p>
          <a:p>
            <a:pPr algn="just"/>
            <a:endParaRPr lang="fr-FR" sz="300" dirty="0" smtClean="0"/>
          </a:p>
          <a:p>
            <a:pPr algn="just"/>
            <a:endParaRPr lang="fr-FR" sz="300" dirty="0"/>
          </a:p>
          <a:p>
            <a:pPr algn="just"/>
            <a:endParaRPr lang="fr-FR" sz="300" dirty="0" smtClean="0"/>
          </a:p>
          <a:p>
            <a:pPr algn="just"/>
            <a:endParaRPr lang="fr-FR" sz="300" dirty="0"/>
          </a:p>
          <a:p>
            <a:pPr algn="just"/>
            <a:endParaRPr lang="fr-FR" sz="300" dirty="0" smtClean="0"/>
          </a:p>
          <a:p>
            <a:pPr algn="just"/>
            <a:endParaRPr lang="fr-FR" sz="300" dirty="0"/>
          </a:p>
          <a:p>
            <a:pPr algn="just"/>
            <a:endParaRPr lang="fr-FR" sz="300" dirty="0" smtClean="0"/>
          </a:p>
          <a:p>
            <a:pPr algn="just"/>
            <a:endParaRPr lang="fr-FR" sz="300" dirty="0"/>
          </a:p>
          <a:p>
            <a:pPr algn="just"/>
            <a:endParaRPr lang="fr-FR" sz="300" dirty="0" smtClean="0"/>
          </a:p>
          <a:p>
            <a:pPr algn="just"/>
            <a:endParaRPr lang="fr-FR" sz="300" dirty="0"/>
          </a:p>
          <a:p>
            <a:pPr algn="just"/>
            <a:endParaRPr lang="fr-FR" sz="300" dirty="0" smtClean="0"/>
          </a:p>
          <a:p>
            <a:pPr algn="just"/>
            <a:endParaRPr lang="fr-FR" sz="300" dirty="0"/>
          </a:p>
          <a:p>
            <a:pPr algn="just"/>
            <a:endParaRPr lang="fr-FR" sz="300" dirty="0" smtClean="0"/>
          </a:p>
          <a:p>
            <a:pPr algn="just"/>
            <a:endParaRPr lang="fr-FR" sz="300" dirty="0"/>
          </a:p>
          <a:p>
            <a:pPr algn="just"/>
            <a:endParaRPr lang="fr-FR" sz="300" dirty="0" smtClean="0"/>
          </a:p>
          <a:p>
            <a:pPr algn="just"/>
            <a:endParaRPr lang="fr-FR" sz="300" dirty="0"/>
          </a:p>
          <a:p>
            <a:pPr algn="just"/>
            <a:endParaRPr lang="fr-FR" sz="300" dirty="0" smtClean="0"/>
          </a:p>
          <a:p>
            <a:pPr algn="just"/>
            <a:endParaRPr lang="fr-FR" sz="300" dirty="0" smtClean="0"/>
          </a:p>
          <a:p>
            <a:pPr algn="just"/>
            <a:endParaRPr lang="fr-FR" sz="300" dirty="0" smtClean="0"/>
          </a:p>
        </p:txBody>
      </p:sp>
      <p:pic>
        <p:nvPicPr>
          <p:cNvPr id="13" name="Image 12"/>
          <p:cNvPicPr>
            <a:picLocks noChangeAspect="1"/>
          </p:cNvPicPr>
          <p:nvPr/>
        </p:nvPicPr>
        <p:blipFill>
          <a:blip r:embed="rId6"/>
          <a:stretch>
            <a:fillRect/>
          </a:stretch>
        </p:blipFill>
        <p:spPr>
          <a:xfrm>
            <a:off x="3555900" y="2465755"/>
            <a:ext cx="6952495" cy="3898532"/>
          </a:xfrm>
          <a:prstGeom prst="rect">
            <a:avLst/>
          </a:prstGeom>
          <a:ln>
            <a:solidFill>
              <a:schemeClr val="bg1">
                <a:lumMod val="85000"/>
              </a:schemeClr>
            </a:solidFill>
          </a:ln>
        </p:spPr>
      </p:pic>
      <p:pic>
        <p:nvPicPr>
          <p:cNvPr id="14" name="Image 13"/>
          <p:cNvPicPr>
            <a:picLocks noChangeAspect="1"/>
          </p:cNvPicPr>
          <p:nvPr/>
        </p:nvPicPr>
        <p:blipFill>
          <a:blip r:embed="rId7"/>
          <a:stretch>
            <a:fillRect/>
          </a:stretch>
        </p:blipFill>
        <p:spPr>
          <a:xfrm>
            <a:off x="3555900" y="2465754"/>
            <a:ext cx="6971783" cy="3875002"/>
          </a:xfrm>
          <a:prstGeom prst="rect">
            <a:avLst/>
          </a:prstGeom>
          <a:ln>
            <a:solidFill>
              <a:schemeClr val="bg1">
                <a:lumMod val="85000"/>
              </a:schemeClr>
            </a:solidFill>
          </a:ln>
        </p:spPr>
      </p:pic>
      <p:sp>
        <p:nvSpPr>
          <p:cNvPr id="16" name="Rectangle 15"/>
          <p:cNvSpPr/>
          <p:nvPr/>
        </p:nvSpPr>
        <p:spPr>
          <a:xfrm>
            <a:off x="600908" y="2054667"/>
            <a:ext cx="1617877" cy="1504919"/>
          </a:xfrm>
          <a:prstGeom prst="rect">
            <a:avLst/>
          </a:prstGeom>
          <a:solidFill>
            <a:schemeClr val="accent4">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t>Un support de présentation simple et pédagogique</a:t>
            </a:r>
            <a:endParaRPr lang="fr-FR" sz="1600" dirty="0"/>
          </a:p>
        </p:txBody>
      </p:sp>
      <p:sp>
        <p:nvSpPr>
          <p:cNvPr id="15" name="ZoneTexte 14"/>
          <p:cNvSpPr txBox="1"/>
          <p:nvPr/>
        </p:nvSpPr>
        <p:spPr>
          <a:xfrm>
            <a:off x="288608" y="2486956"/>
            <a:ext cx="323982" cy="383341"/>
          </a:xfrm>
          <a:prstGeom prst="rect">
            <a:avLst/>
          </a:prstGeom>
          <a:noFill/>
        </p:spPr>
        <p:txBody>
          <a:bodyPr wrap="square" rtlCol="0">
            <a:spAutoFit/>
          </a:bodyPr>
          <a:lstStyle/>
          <a:p>
            <a:r>
              <a:rPr lang="fr-FR" b="1" dirty="0" smtClean="0">
                <a:solidFill>
                  <a:schemeClr val="bg1"/>
                </a:solidFill>
              </a:rPr>
              <a:t>3</a:t>
            </a:r>
            <a:endParaRPr lang="fr-FR" b="1" dirty="0">
              <a:solidFill>
                <a:schemeClr val="bg1"/>
              </a:solidFill>
            </a:endParaRPr>
          </a:p>
        </p:txBody>
      </p:sp>
    </p:spTree>
    <p:extLst>
      <p:ext uri="{BB962C8B-B14F-4D97-AF65-F5344CB8AC3E}">
        <p14:creationId xmlns:p14="http://schemas.microsoft.com/office/powerpoint/2010/main" val="1960435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Tableau 23"/>
          <p:cNvGraphicFramePr>
            <a:graphicFrameLocks noGrp="1"/>
          </p:cNvGraphicFramePr>
          <p:nvPr>
            <p:extLst>
              <p:ext uri="{D42A27DB-BD31-4B8C-83A1-F6EECF244321}">
                <p14:modId xmlns:p14="http://schemas.microsoft.com/office/powerpoint/2010/main" val="3536429491"/>
              </p:ext>
            </p:extLst>
          </p:nvPr>
        </p:nvGraphicFramePr>
        <p:xfrm>
          <a:off x="283862" y="2049415"/>
          <a:ext cx="333474" cy="1510170"/>
        </p:xfrm>
        <a:graphic>
          <a:graphicData uri="http://schemas.openxmlformats.org/drawingml/2006/table">
            <a:tbl>
              <a:tblPr>
                <a:tableStyleId>{5C22544A-7EE6-4342-B048-85BDC9FD1C3A}</a:tableStyleId>
              </a:tblPr>
              <a:tblGrid>
                <a:gridCol w="333474">
                  <a:extLst>
                    <a:ext uri="{9D8B030D-6E8A-4147-A177-3AD203B41FA5}">
                      <a16:colId xmlns:a16="http://schemas.microsoft.com/office/drawing/2014/main" val="2099904740"/>
                    </a:ext>
                  </a:extLst>
                </a:gridCol>
              </a:tblGrid>
              <a:tr h="251695">
                <a:tc>
                  <a:txBody>
                    <a:bodyPr/>
                    <a:lstStyle/>
                    <a:p>
                      <a:r>
                        <a:rPr lang="fr-FR" sz="100" dirty="0" smtClean="0"/>
                        <a:t>1</a:t>
                      </a:r>
                      <a:endParaRPr lang="fr-FR" sz="100" dirty="0"/>
                    </a:p>
                  </a:txBody>
                  <a:tcPr>
                    <a:solidFill>
                      <a:srgbClr val="F5E7E8"/>
                    </a:solidFill>
                  </a:tcPr>
                </a:tc>
                <a:extLst>
                  <a:ext uri="{0D108BD9-81ED-4DB2-BD59-A6C34878D82A}">
                    <a16:rowId xmlns:a16="http://schemas.microsoft.com/office/drawing/2014/main" val="157540535"/>
                  </a:ext>
                </a:extLst>
              </a:tr>
              <a:tr h="251695">
                <a:tc>
                  <a:txBody>
                    <a:bodyPr/>
                    <a:lstStyle/>
                    <a:p>
                      <a:endParaRPr lang="fr-FR" sz="100" dirty="0"/>
                    </a:p>
                  </a:txBody>
                  <a:tcPr/>
                </a:tc>
                <a:extLst>
                  <a:ext uri="{0D108BD9-81ED-4DB2-BD59-A6C34878D82A}">
                    <a16:rowId xmlns:a16="http://schemas.microsoft.com/office/drawing/2014/main" val="406959053"/>
                  </a:ext>
                </a:extLst>
              </a:tr>
              <a:tr h="251695">
                <a:tc>
                  <a:txBody>
                    <a:bodyPr/>
                    <a:lstStyle/>
                    <a:p>
                      <a:endParaRPr lang="fr-FR" sz="100" dirty="0"/>
                    </a:p>
                  </a:txBody>
                  <a:tcPr>
                    <a:solidFill>
                      <a:schemeClr val="accent4">
                        <a:lumMod val="75000"/>
                      </a:schemeClr>
                    </a:solidFill>
                  </a:tcPr>
                </a:tc>
                <a:extLst>
                  <a:ext uri="{0D108BD9-81ED-4DB2-BD59-A6C34878D82A}">
                    <a16:rowId xmlns:a16="http://schemas.microsoft.com/office/drawing/2014/main" val="2025254129"/>
                  </a:ext>
                </a:extLst>
              </a:tr>
              <a:tr h="251695">
                <a:tc>
                  <a:txBody>
                    <a:bodyPr/>
                    <a:lstStyle/>
                    <a:p>
                      <a:endParaRPr lang="fr-FR" sz="100"/>
                    </a:p>
                  </a:txBody>
                  <a:tcPr/>
                </a:tc>
                <a:extLst>
                  <a:ext uri="{0D108BD9-81ED-4DB2-BD59-A6C34878D82A}">
                    <a16:rowId xmlns:a16="http://schemas.microsoft.com/office/drawing/2014/main" val="1608114"/>
                  </a:ext>
                </a:extLst>
              </a:tr>
              <a:tr h="251695">
                <a:tc>
                  <a:txBody>
                    <a:bodyPr/>
                    <a:lstStyle/>
                    <a:p>
                      <a:endParaRPr lang="fr-FR" sz="100" dirty="0"/>
                    </a:p>
                  </a:txBody>
                  <a:tcPr/>
                </a:tc>
                <a:extLst>
                  <a:ext uri="{0D108BD9-81ED-4DB2-BD59-A6C34878D82A}">
                    <a16:rowId xmlns:a16="http://schemas.microsoft.com/office/drawing/2014/main" val="1242364043"/>
                  </a:ext>
                </a:extLst>
              </a:tr>
              <a:tr h="251695">
                <a:tc>
                  <a:txBody>
                    <a:bodyPr/>
                    <a:lstStyle/>
                    <a:p>
                      <a:endParaRPr lang="fr-FR" sz="100" dirty="0"/>
                    </a:p>
                  </a:txBody>
                  <a:tcPr/>
                </a:tc>
                <a:extLst>
                  <a:ext uri="{0D108BD9-81ED-4DB2-BD59-A6C34878D82A}">
                    <a16:rowId xmlns:a16="http://schemas.microsoft.com/office/drawing/2014/main" val="1790485537"/>
                  </a:ext>
                </a:extLst>
              </a:tr>
            </a:tbl>
          </a:graphicData>
        </a:graphic>
      </p:graphicFrame>
      <p:sp>
        <p:nvSpPr>
          <p:cNvPr id="3" name="Espace réservé du texte 2"/>
          <p:cNvSpPr>
            <a:spLocks noGrp="1"/>
          </p:cNvSpPr>
          <p:nvPr>
            <p:ph type="body" sz="quarter" idx="12"/>
          </p:nvPr>
        </p:nvSpPr>
        <p:spPr/>
        <p:txBody>
          <a:bodyPr/>
          <a:lstStyle/>
          <a:p>
            <a:r>
              <a:rPr lang="fr-FR" dirty="0" smtClean="0"/>
              <a:t>Les Ateliers des décodeurs : une façon pédagogique d’apporter les informations utiles à nos clients qui en ont besoin </a:t>
            </a:r>
            <a:endParaRPr lang="fr-FR" dirty="0"/>
          </a:p>
        </p:txBody>
      </p:sp>
      <p:sp>
        <p:nvSpPr>
          <p:cNvPr id="17" name="Espace réservé du texte 16"/>
          <p:cNvSpPr>
            <a:spLocks noGrp="1"/>
          </p:cNvSpPr>
          <p:nvPr>
            <p:ph type="body" sz="quarter" idx="14"/>
          </p:nvPr>
        </p:nvSpPr>
        <p:spPr/>
        <p:txBody>
          <a:bodyPr/>
          <a:lstStyle/>
          <a:p>
            <a:r>
              <a:rPr lang="fr-FR" dirty="0" smtClean="0"/>
              <a:t>4. </a:t>
            </a:r>
            <a:r>
              <a:rPr lang="fr-FR" dirty="0"/>
              <a:t>Les </a:t>
            </a:r>
            <a:r>
              <a:rPr lang="fr-FR" dirty="0" smtClean="0"/>
              <a:t>Ateliers des décodeurs</a:t>
            </a:r>
            <a:endParaRPr lang="fr-FR" dirty="0"/>
          </a:p>
        </p:txBody>
      </p:sp>
      <p:sp>
        <p:nvSpPr>
          <p:cNvPr id="2" name="Pensées 1"/>
          <p:cNvSpPr/>
          <p:nvPr/>
        </p:nvSpPr>
        <p:spPr>
          <a:xfrm>
            <a:off x="821917" y="4288236"/>
            <a:ext cx="1522989" cy="740964"/>
          </a:xfrm>
          <a:prstGeom prst="cloudCallout">
            <a:avLst>
              <a:gd name="adj1" fmla="val -26824"/>
              <a:gd name="adj2" fmla="val 70344"/>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4" name="Image 7">
            <a:hlinkClick r:id="rId2" action="ppaction://hlinksldjump"/>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916" y="4483777"/>
            <a:ext cx="1232869" cy="349882"/>
          </a:xfrm>
          <a:prstGeom prst="rect">
            <a:avLst/>
          </a:prstGeom>
          <a:noFill/>
          <a:ln>
            <a:noFill/>
          </a:ln>
        </p:spPr>
      </p:pic>
      <p:pic>
        <p:nvPicPr>
          <p:cNvPr id="36" name="Image 9"/>
          <p:cNvPicPr>
            <a:picLocks noChangeAspect="1"/>
          </p:cNvPicPr>
          <p:nvPr/>
        </p:nvPicPr>
        <p:blipFill>
          <a:blip r:embed="rId4" cstate="print">
            <a:extLst>
              <a:ext uri="{BEBA8EAE-BF5A-486C-A8C5-ECC9F3942E4B}">
                <a14:imgProps xmlns:a14="http://schemas.microsoft.com/office/drawing/2010/main">
                  <a14:imgLayer r:embed="rId5">
                    <a14:imgEffect>
                      <a14:backgroundRemoval t="9972" b="100000" l="0" r="94964">
                        <a14:foregroundMark x1="25899" y1="74600" x2="7914" y2="76199"/>
                        <a14:foregroundMark x1="23741" y1="73001" x2="8736" y2="73565"/>
                        <a14:foregroundMark x1="8736" y1="73565" x2="0" y2="80527"/>
                        <a14:foregroundMark x1="6475" y1="74036" x2="206" y2="79210"/>
                        <a14:foregroundMark x1="7605" y1="73001" x2="514" y2="77328"/>
                        <a14:foregroundMark x1="55601" y1="75917" x2="74101" y2="82408"/>
                        <a14:foregroundMark x1="74101" y1="82408" x2="91470" y2="99436"/>
                        <a14:foregroundMark x1="72354" y1="81091" x2="88181" y2="94826"/>
                        <a14:foregroundMark x1="81501" y1="96143" x2="51696" y2="81844"/>
                        <a14:foregroundMark x1="57040" y1="88617" x2="48818" y2="99906"/>
                        <a14:foregroundMark x1="17883" y1="78081" x2="1747" y2="99906"/>
                        <a14:foregroundMark x1="4625" y1="80527" x2="2569" y2="95579"/>
                        <a14:foregroundMark x1="27338" y1="88617" x2="6680" y2="99436"/>
                      </a14:backgroundRemoval>
                    </a14:imgEffect>
                  </a14:imgLayer>
                </a14:imgProps>
              </a:ext>
              <a:ext uri="{28A0092B-C50C-407E-A947-70E740481C1C}">
                <a14:useLocalDpi xmlns:a14="http://schemas.microsoft.com/office/drawing/2010/main" val="0"/>
              </a:ext>
            </a:extLst>
          </a:blip>
          <a:srcRect/>
          <a:stretch>
            <a:fillRect/>
          </a:stretch>
        </p:blipFill>
        <p:spPr bwMode="auto">
          <a:xfrm>
            <a:off x="8336" y="4631700"/>
            <a:ext cx="1677589" cy="1832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Espace réservé du contenu 1"/>
          <p:cNvSpPr txBox="1">
            <a:spLocks/>
          </p:cNvSpPr>
          <p:nvPr/>
        </p:nvSpPr>
        <p:spPr>
          <a:xfrm>
            <a:off x="2743200" y="1388629"/>
            <a:ext cx="9014483" cy="1290842"/>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buNone/>
            </a:pPr>
            <a:r>
              <a:rPr lang="fr-FR" b="1" dirty="0" smtClean="0"/>
              <a:t>Pour chacune des 4 thématiques il existe un support « interne » et un support « externe ». </a:t>
            </a:r>
            <a:endParaRPr lang="fr-FR" b="1" dirty="0"/>
          </a:p>
          <a:p>
            <a:endParaRPr lang="fr-FR" sz="100" dirty="0"/>
          </a:p>
          <a:p>
            <a:endParaRPr lang="fr-FR" sz="100" dirty="0" smtClean="0"/>
          </a:p>
          <a:p>
            <a:endParaRPr lang="fr-FR" sz="100" dirty="0"/>
          </a:p>
          <a:p>
            <a:endParaRPr lang="fr-FR" sz="100" dirty="0" smtClean="0"/>
          </a:p>
          <a:p>
            <a:endParaRPr lang="fr-FR" sz="100" dirty="0"/>
          </a:p>
          <a:p>
            <a:endParaRPr lang="fr-FR" sz="100" dirty="0" smtClean="0"/>
          </a:p>
          <a:p>
            <a:endParaRPr lang="fr-FR" sz="100" dirty="0"/>
          </a:p>
          <a:p>
            <a:endParaRPr lang="fr-FR" sz="100" dirty="0" smtClean="0"/>
          </a:p>
          <a:p>
            <a:endParaRPr lang="fr-FR" sz="100" dirty="0"/>
          </a:p>
          <a:p>
            <a:endParaRPr lang="fr-FR" sz="100" dirty="0" smtClean="0"/>
          </a:p>
          <a:p>
            <a:endParaRPr lang="fr-FR" sz="100" dirty="0"/>
          </a:p>
          <a:p>
            <a:endParaRPr lang="fr-FR" sz="100" dirty="0" smtClean="0"/>
          </a:p>
          <a:p>
            <a:endParaRPr lang="fr-FR" sz="100" dirty="0"/>
          </a:p>
          <a:p>
            <a:endParaRPr lang="fr-FR" sz="100" dirty="0" smtClean="0"/>
          </a:p>
          <a:p>
            <a:endParaRPr lang="fr-FR" sz="100" dirty="0"/>
          </a:p>
          <a:p>
            <a:endParaRPr lang="fr-FR" sz="100" dirty="0" smtClean="0"/>
          </a:p>
          <a:p>
            <a:endParaRPr lang="fr-FR" sz="100" dirty="0"/>
          </a:p>
          <a:p>
            <a:endParaRPr lang="fr-FR" sz="100" dirty="0" smtClean="0"/>
          </a:p>
          <a:p>
            <a:endParaRPr lang="fr-FR" sz="100" dirty="0" smtClean="0"/>
          </a:p>
          <a:p>
            <a:endParaRPr lang="fr-FR" sz="100" dirty="0" smtClean="0"/>
          </a:p>
        </p:txBody>
      </p:sp>
      <p:grpSp>
        <p:nvGrpSpPr>
          <p:cNvPr id="14" name="Groupe 13"/>
          <p:cNvGrpSpPr/>
          <p:nvPr/>
        </p:nvGrpSpPr>
        <p:grpSpPr>
          <a:xfrm>
            <a:off x="2901586" y="1924938"/>
            <a:ext cx="5496352" cy="4421770"/>
            <a:chOff x="2943151" y="1924938"/>
            <a:chExt cx="5496352" cy="4421770"/>
          </a:xfrm>
        </p:grpSpPr>
        <p:sp>
          <p:nvSpPr>
            <p:cNvPr id="9" name="ZoneTexte 8"/>
            <p:cNvSpPr txBox="1"/>
            <p:nvPr/>
          </p:nvSpPr>
          <p:spPr>
            <a:xfrm>
              <a:off x="3086661" y="2421566"/>
              <a:ext cx="5278745" cy="307777"/>
            </a:xfrm>
            <a:prstGeom prst="rect">
              <a:avLst/>
            </a:prstGeom>
            <a:noFill/>
          </p:spPr>
          <p:txBody>
            <a:bodyPr wrap="square" rtlCol="0">
              <a:spAutoFit/>
            </a:bodyPr>
            <a:lstStyle/>
            <a:p>
              <a:pPr algn="ctr"/>
              <a:r>
                <a:rPr lang="fr-FR" sz="1400" dirty="0" smtClean="0">
                  <a:solidFill>
                    <a:schemeClr val="tx1">
                      <a:lumMod val="75000"/>
                      <a:lumOff val="25000"/>
                    </a:schemeClr>
                  </a:solidFill>
                </a:rPr>
                <a:t>Il vous permet de vous approprier le contenu du support. </a:t>
              </a:r>
              <a:endParaRPr lang="fr-FR" sz="1400" dirty="0">
                <a:solidFill>
                  <a:schemeClr val="tx1">
                    <a:lumMod val="75000"/>
                    <a:lumOff val="25000"/>
                  </a:schemeClr>
                </a:solidFill>
              </a:endParaRPr>
            </a:p>
          </p:txBody>
        </p:sp>
        <p:sp>
          <p:nvSpPr>
            <p:cNvPr id="20" name="ZoneTexte 19"/>
            <p:cNvSpPr txBox="1"/>
            <p:nvPr/>
          </p:nvSpPr>
          <p:spPr>
            <a:xfrm>
              <a:off x="2943151" y="4410051"/>
              <a:ext cx="5496352" cy="1862048"/>
            </a:xfrm>
            <a:prstGeom prst="rect">
              <a:avLst/>
            </a:prstGeom>
            <a:noFill/>
          </p:spPr>
          <p:txBody>
            <a:bodyPr wrap="square" rtlCol="0">
              <a:spAutoFit/>
            </a:bodyPr>
            <a:lstStyle/>
            <a:p>
              <a:pPr algn="ctr"/>
              <a:r>
                <a:rPr lang="fr-FR" sz="1400" dirty="0" smtClean="0">
                  <a:solidFill>
                    <a:schemeClr val="tx1">
                      <a:lumMod val="75000"/>
                      <a:lumOff val="25000"/>
                    </a:schemeClr>
                  </a:solidFill>
                </a:rPr>
                <a:t>Il est identique au support « externe » mais plus complet. </a:t>
              </a:r>
            </a:p>
            <a:p>
              <a:pPr algn="ctr"/>
              <a:r>
                <a:rPr lang="fr-FR" sz="1400" dirty="0" smtClean="0">
                  <a:solidFill>
                    <a:schemeClr val="tx1">
                      <a:lumMod val="75000"/>
                      <a:lumOff val="25000"/>
                    </a:schemeClr>
                  </a:solidFill>
                </a:rPr>
                <a:t>Vous pouvez notamment y trouver : </a:t>
              </a:r>
            </a:p>
            <a:p>
              <a:pPr marL="285750" indent="-285750" algn="ctr">
                <a:buFont typeface="Wingdings" panose="05000000000000000000" pitchFamily="2" charset="2"/>
                <a:buChar char="§"/>
              </a:pPr>
              <a:endParaRPr lang="fr-FR" sz="1400" dirty="0" smtClean="0">
                <a:solidFill>
                  <a:schemeClr val="tx1">
                    <a:lumMod val="75000"/>
                    <a:lumOff val="25000"/>
                  </a:schemeClr>
                </a:solidFill>
              </a:endParaRPr>
            </a:p>
            <a:p>
              <a:pPr marL="285750" indent="-285750" algn="ctr">
                <a:buFont typeface="Wingdings" panose="05000000000000000000" pitchFamily="2" charset="2"/>
                <a:buChar char="§"/>
              </a:pPr>
              <a:endParaRPr lang="fr-FR" sz="1400" dirty="0">
                <a:solidFill>
                  <a:schemeClr val="tx1">
                    <a:lumMod val="75000"/>
                    <a:lumOff val="25000"/>
                  </a:schemeClr>
                </a:solidFill>
              </a:endParaRPr>
            </a:p>
            <a:p>
              <a:pPr marL="285750" indent="-285750" algn="ctr">
                <a:buFont typeface="Wingdings" panose="05000000000000000000" pitchFamily="2" charset="2"/>
                <a:buChar char="§"/>
              </a:pPr>
              <a:endParaRPr lang="fr-FR" sz="1400" dirty="0" smtClean="0">
                <a:solidFill>
                  <a:schemeClr val="tx1">
                    <a:lumMod val="75000"/>
                    <a:lumOff val="25000"/>
                  </a:schemeClr>
                </a:solidFill>
              </a:endParaRPr>
            </a:p>
            <a:p>
              <a:pPr algn="ctr"/>
              <a:endParaRPr lang="fr-FR" sz="1400" dirty="0" smtClean="0">
                <a:solidFill>
                  <a:schemeClr val="tx1">
                    <a:lumMod val="75000"/>
                    <a:lumOff val="25000"/>
                  </a:schemeClr>
                </a:solidFill>
              </a:endParaRPr>
            </a:p>
            <a:p>
              <a:pPr algn="ctr"/>
              <a:endParaRPr lang="fr-FR" sz="500" dirty="0">
                <a:solidFill>
                  <a:schemeClr val="tx1">
                    <a:lumMod val="75000"/>
                    <a:lumOff val="25000"/>
                  </a:schemeClr>
                </a:solidFill>
              </a:endParaRPr>
            </a:p>
            <a:p>
              <a:pPr algn="ctr"/>
              <a:r>
                <a:rPr lang="fr-FR" sz="1300" dirty="0" smtClean="0">
                  <a:solidFill>
                    <a:schemeClr val="accent4">
                      <a:lumMod val="75000"/>
                    </a:schemeClr>
                  </a:solidFill>
                </a:rPr>
                <a:t>Il est strictement interne et ne doit pas</a:t>
              </a:r>
            </a:p>
            <a:p>
              <a:pPr algn="ctr"/>
              <a:r>
                <a:rPr lang="fr-FR" sz="1300" dirty="0" smtClean="0">
                  <a:solidFill>
                    <a:schemeClr val="accent4">
                      <a:lumMod val="75000"/>
                    </a:schemeClr>
                  </a:solidFill>
                </a:rPr>
                <a:t>être communiqué aux clients. </a:t>
              </a:r>
              <a:endParaRPr lang="fr-FR" sz="1300" dirty="0">
                <a:solidFill>
                  <a:schemeClr val="accent4">
                    <a:lumMod val="75000"/>
                  </a:schemeClr>
                </a:solidFill>
              </a:endParaRPr>
            </a:p>
          </p:txBody>
        </p:sp>
        <p:pic>
          <p:nvPicPr>
            <p:cNvPr id="22" name="Image 21"/>
            <p:cNvPicPr>
              <a:picLocks noChangeAspect="1"/>
            </p:cNvPicPr>
            <p:nvPr/>
          </p:nvPicPr>
          <p:blipFill>
            <a:blip r:embed="rId6"/>
            <a:stretch>
              <a:fillRect/>
            </a:stretch>
          </p:blipFill>
          <p:spPr>
            <a:xfrm>
              <a:off x="4658604" y="2926765"/>
              <a:ext cx="2142525" cy="1190059"/>
            </a:xfrm>
            <a:prstGeom prst="rect">
              <a:avLst/>
            </a:prstGeom>
            <a:ln>
              <a:solidFill>
                <a:schemeClr val="bg1">
                  <a:lumMod val="95000"/>
                </a:schemeClr>
              </a:solidFill>
            </a:ln>
          </p:spPr>
        </p:pic>
        <p:pic>
          <p:nvPicPr>
            <p:cNvPr id="1028" name="Picture 4" descr="12401709"/>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5417" b="93750" l="9957" r="94372">
                          <a14:foregroundMark x1="58442" y1="24583" x2="62338" y2="41250"/>
                          <a14:foregroundMark x1="81818" y1="87917" x2="45887" y2="87917"/>
                          <a14:foregroundMark x1="87446" y1="89583" x2="34199" y2="89167"/>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4157727" y="3093864"/>
              <a:ext cx="1290260" cy="1339363"/>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5731845" y="4975102"/>
              <a:ext cx="2272340" cy="7117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lumMod val="75000"/>
                      <a:lumOff val="25000"/>
                    </a:schemeClr>
                  </a:solidFill>
                </a:rPr>
                <a:t>des liens </a:t>
              </a:r>
              <a:r>
                <a:rPr lang="fr-FR" sz="1200" dirty="0" smtClean="0">
                  <a:solidFill>
                    <a:schemeClr val="tx1">
                      <a:lumMod val="75000"/>
                      <a:lumOff val="25000"/>
                    </a:schemeClr>
                  </a:solidFill>
                </a:rPr>
                <a:t>hypertextes </a:t>
              </a:r>
              <a:r>
                <a:rPr lang="fr-FR" sz="1200" dirty="0">
                  <a:solidFill>
                    <a:schemeClr val="tx1">
                      <a:lumMod val="75000"/>
                      <a:lumOff val="25000"/>
                    </a:schemeClr>
                  </a:solidFill>
                </a:rPr>
                <a:t>qui vous permettent de compléter vos </a:t>
              </a:r>
              <a:r>
                <a:rPr lang="fr-FR" sz="1200" dirty="0" smtClean="0">
                  <a:solidFill>
                    <a:schemeClr val="tx1">
                      <a:lumMod val="75000"/>
                      <a:lumOff val="25000"/>
                    </a:schemeClr>
                  </a:solidFill>
                </a:rPr>
                <a:t>connaissances</a:t>
              </a:r>
              <a:endParaRPr lang="fr-FR" sz="1200" dirty="0">
                <a:solidFill>
                  <a:schemeClr val="tx1">
                    <a:lumMod val="75000"/>
                    <a:lumOff val="25000"/>
                  </a:schemeClr>
                </a:solidFill>
              </a:endParaRPr>
            </a:p>
          </p:txBody>
        </p:sp>
        <p:sp>
          <p:nvSpPr>
            <p:cNvPr id="28" name="Rectangle 27"/>
            <p:cNvSpPr/>
            <p:nvPr/>
          </p:nvSpPr>
          <p:spPr>
            <a:xfrm>
              <a:off x="3338449" y="4978269"/>
              <a:ext cx="2272340" cy="7086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lumMod val="75000"/>
                      <a:lumOff val="25000"/>
                    </a:schemeClr>
                  </a:solidFill>
                </a:rPr>
                <a:t>l</a:t>
              </a:r>
              <a:r>
                <a:rPr lang="fr-FR" sz="1200" dirty="0" smtClean="0">
                  <a:solidFill>
                    <a:schemeClr val="tx1">
                      <a:lumMod val="75000"/>
                      <a:lumOff val="25000"/>
                    </a:schemeClr>
                  </a:solidFill>
                </a:rPr>
                <a:t>es </a:t>
              </a:r>
              <a:r>
                <a:rPr lang="fr-FR" sz="1200" dirty="0">
                  <a:solidFill>
                    <a:schemeClr val="tx1">
                      <a:lumMod val="75000"/>
                      <a:lumOff val="25000"/>
                    </a:schemeClr>
                  </a:solidFill>
                </a:rPr>
                <a:t>commentaires des slides, soit sous forme </a:t>
              </a:r>
              <a:r>
                <a:rPr lang="fr-FR" sz="1200" dirty="0" smtClean="0">
                  <a:solidFill>
                    <a:schemeClr val="tx1">
                      <a:lumMod val="75000"/>
                      <a:lumOff val="25000"/>
                    </a:schemeClr>
                  </a:solidFill>
                </a:rPr>
                <a:t>vocale, </a:t>
              </a:r>
              <a:r>
                <a:rPr lang="fr-FR" sz="1200" dirty="0">
                  <a:solidFill>
                    <a:schemeClr val="tx1">
                      <a:lumMod val="75000"/>
                      <a:lumOff val="25000"/>
                    </a:schemeClr>
                  </a:solidFill>
                </a:rPr>
                <a:t>soit sous forme </a:t>
              </a:r>
              <a:r>
                <a:rPr lang="fr-FR" sz="1200" dirty="0" smtClean="0">
                  <a:solidFill>
                    <a:schemeClr val="tx1">
                      <a:lumMod val="75000"/>
                      <a:lumOff val="25000"/>
                    </a:schemeClr>
                  </a:solidFill>
                </a:rPr>
                <a:t>écrite</a:t>
              </a:r>
              <a:endParaRPr lang="fr-FR" sz="1200" dirty="0">
                <a:solidFill>
                  <a:schemeClr val="tx1">
                    <a:lumMod val="75000"/>
                    <a:lumOff val="25000"/>
                  </a:schemeClr>
                </a:solidFill>
              </a:endParaRPr>
            </a:p>
          </p:txBody>
        </p:sp>
        <p:pic>
          <p:nvPicPr>
            <p:cNvPr id="1040" name="Picture 16" descr="System attention icon"/>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833901" y="5798907"/>
              <a:ext cx="352898" cy="352898"/>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le à coins arrondis 31"/>
            <p:cNvSpPr/>
            <p:nvPr/>
          </p:nvSpPr>
          <p:spPr>
            <a:xfrm>
              <a:off x="3017248" y="2182211"/>
              <a:ext cx="5357535" cy="4164497"/>
            </a:xfrm>
            <a:prstGeom prst="roundRect">
              <a:avLst/>
            </a:prstGeom>
            <a:no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p:cNvSpPr/>
            <p:nvPr/>
          </p:nvSpPr>
          <p:spPr>
            <a:xfrm>
              <a:off x="4614403" y="1924938"/>
              <a:ext cx="2153849" cy="523220"/>
            </a:xfrm>
            <a:prstGeom prst="rect">
              <a:avLst/>
            </a:prstGeom>
            <a:solidFill>
              <a:schemeClr val="bg1"/>
            </a:solidFill>
            <a:effectLst>
              <a:softEdge rad="63500"/>
            </a:effectLst>
          </p:spPr>
          <p:txBody>
            <a:bodyPr wrap="square">
              <a:spAutoFit/>
            </a:bodyPr>
            <a:lstStyle/>
            <a:p>
              <a:pPr lvl="0" algn="ctr"/>
              <a:r>
                <a:rPr lang="fr-FR" sz="1400" b="1" dirty="0" smtClean="0">
                  <a:solidFill>
                    <a:srgbClr val="C00000"/>
                  </a:solidFill>
                </a:rPr>
                <a:t>Le support « interne »</a:t>
              </a:r>
            </a:p>
            <a:p>
              <a:pPr lvl="0" algn="ctr"/>
              <a:r>
                <a:rPr lang="fr-FR" sz="1400" b="1" dirty="0" smtClean="0">
                  <a:solidFill>
                    <a:srgbClr val="C00000"/>
                  </a:solidFill>
                </a:rPr>
                <a:t>Pour les commerciaux</a:t>
              </a:r>
              <a:endParaRPr lang="fr-FR" sz="1400" b="1" dirty="0">
                <a:solidFill>
                  <a:srgbClr val="C00000"/>
                </a:solidFill>
              </a:endParaRPr>
            </a:p>
          </p:txBody>
        </p:sp>
      </p:grpSp>
      <p:grpSp>
        <p:nvGrpSpPr>
          <p:cNvPr id="15" name="Groupe 14"/>
          <p:cNvGrpSpPr/>
          <p:nvPr/>
        </p:nvGrpSpPr>
        <p:grpSpPr>
          <a:xfrm>
            <a:off x="8231101" y="1885889"/>
            <a:ext cx="3262835" cy="4460819"/>
            <a:chOff x="8203391" y="1885889"/>
            <a:chExt cx="3262835" cy="4460819"/>
          </a:xfrm>
        </p:grpSpPr>
        <p:pic>
          <p:nvPicPr>
            <p:cNvPr id="1026" name="Picture 2" descr="11265888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937859" y="3419129"/>
              <a:ext cx="2286000" cy="2286001"/>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8203391" y="2630338"/>
              <a:ext cx="3250480" cy="523220"/>
            </a:xfrm>
            <a:prstGeom prst="rect">
              <a:avLst/>
            </a:prstGeom>
          </p:spPr>
          <p:txBody>
            <a:bodyPr wrap="square">
              <a:spAutoFit/>
            </a:bodyPr>
            <a:lstStyle/>
            <a:p>
              <a:pPr lvl="1" algn="ctr"/>
              <a:r>
                <a:rPr lang="fr-FR" sz="1400" dirty="0" smtClean="0">
                  <a:solidFill>
                    <a:schemeClr val="tx1">
                      <a:lumMod val="75000"/>
                      <a:lumOff val="25000"/>
                    </a:schemeClr>
                  </a:solidFill>
                </a:rPr>
                <a:t>C’est le document </a:t>
              </a:r>
              <a:r>
                <a:rPr lang="fr-FR" sz="1400" dirty="0">
                  <a:solidFill>
                    <a:schemeClr val="tx1">
                      <a:lumMod val="75000"/>
                      <a:lumOff val="25000"/>
                    </a:schemeClr>
                  </a:solidFill>
                </a:rPr>
                <a:t>que vous pouvez présenter à vos clients. </a:t>
              </a:r>
            </a:p>
          </p:txBody>
        </p:sp>
        <p:sp>
          <p:nvSpPr>
            <p:cNvPr id="34" name="Rectangle à coins arrondis 33"/>
            <p:cNvSpPr/>
            <p:nvPr/>
          </p:nvSpPr>
          <p:spPr>
            <a:xfrm>
              <a:off x="8568947" y="2182211"/>
              <a:ext cx="2897279" cy="4164497"/>
            </a:xfrm>
            <a:prstGeom prst="roundRect">
              <a:avLst/>
            </a:prstGeom>
            <a:no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p:cNvSpPr/>
            <p:nvPr/>
          </p:nvSpPr>
          <p:spPr>
            <a:xfrm>
              <a:off x="8940661" y="1885889"/>
              <a:ext cx="2153849" cy="523220"/>
            </a:xfrm>
            <a:prstGeom prst="rect">
              <a:avLst/>
            </a:prstGeom>
            <a:solidFill>
              <a:schemeClr val="bg1"/>
            </a:solidFill>
            <a:effectLst>
              <a:softEdge rad="63500"/>
            </a:effectLst>
          </p:spPr>
          <p:txBody>
            <a:bodyPr wrap="square">
              <a:spAutoFit/>
            </a:bodyPr>
            <a:lstStyle/>
            <a:p>
              <a:pPr lvl="0" algn="ctr"/>
              <a:r>
                <a:rPr lang="fr-FR" sz="1400" b="1" dirty="0" smtClean="0">
                  <a:solidFill>
                    <a:srgbClr val="C00000"/>
                  </a:solidFill>
                </a:rPr>
                <a:t>Le support « externe »</a:t>
              </a:r>
            </a:p>
            <a:p>
              <a:pPr lvl="0" algn="ctr"/>
              <a:r>
                <a:rPr lang="fr-FR" sz="1400" b="1" dirty="0" smtClean="0">
                  <a:solidFill>
                    <a:srgbClr val="C00000"/>
                  </a:solidFill>
                </a:rPr>
                <a:t>Pour les clients</a:t>
              </a:r>
              <a:endParaRPr lang="fr-FR" sz="1400" b="1" dirty="0">
                <a:solidFill>
                  <a:srgbClr val="C00000"/>
                </a:solidFill>
              </a:endParaRPr>
            </a:p>
          </p:txBody>
        </p:sp>
      </p:grpSp>
      <p:sp>
        <p:nvSpPr>
          <p:cNvPr id="25" name="Rectangle 24"/>
          <p:cNvSpPr/>
          <p:nvPr/>
        </p:nvSpPr>
        <p:spPr>
          <a:xfrm>
            <a:off x="600908" y="2054667"/>
            <a:ext cx="1617877" cy="1504919"/>
          </a:xfrm>
          <a:prstGeom prst="rect">
            <a:avLst/>
          </a:prstGeom>
          <a:solidFill>
            <a:schemeClr val="accent4">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t>Un support de présentation simple et pédagogique</a:t>
            </a:r>
            <a:endParaRPr lang="fr-FR" sz="1600" dirty="0"/>
          </a:p>
        </p:txBody>
      </p:sp>
      <p:sp>
        <p:nvSpPr>
          <p:cNvPr id="27" name="ZoneTexte 26"/>
          <p:cNvSpPr txBox="1"/>
          <p:nvPr/>
        </p:nvSpPr>
        <p:spPr>
          <a:xfrm>
            <a:off x="288608" y="2486956"/>
            <a:ext cx="323982" cy="383341"/>
          </a:xfrm>
          <a:prstGeom prst="rect">
            <a:avLst/>
          </a:prstGeom>
          <a:noFill/>
        </p:spPr>
        <p:txBody>
          <a:bodyPr wrap="square" rtlCol="0">
            <a:spAutoFit/>
          </a:bodyPr>
          <a:lstStyle/>
          <a:p>
            <a:r>
              <a:rPr lang="fr-FR" b="1" dirty="0" smtClean="0">
                <a:solidFill>
                  <a:schemeClr val="bg1"/>
                </a:solidFill>
              </a:rPr>
              <a:t>3</a:t>
            </a:r>
            <a:endParaRPr lang="fr-FR" b="1" dirty="0">
              <a:solidFill>
                <a:schemeClr val="bg1"/>
              </a:solidFill>
            </a:endParaRPr>
          </a:p>
        </p:txBody>
      </p:sp>
    </p:spTree>
    <p:extLst>
      <p:ext uri="{BB962C8B-B14F-4D97-AF65-F5344CB8AC3E}">
        <p14:creationId xmlns:p14="http://schemas.microsoft.com/office/powerpoint/2010/main" val="1220826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Tableau 17"/>
          <p:cNvGraphicFramePr>
            <a:graphicFrameLocks noGrp="1"/>
          </p:cNvGraphicFramePr>
          <p:nvPr>
            <p:extLst>
              <p:ext uri="{D42A27DB-BD31-4B8C-83A1-F6EECF244321}">
                <p14:modId xmlns:p14="http://schemas.microsoft.com/office/powerpoint/2010/main" val="3462758719"/>
              </p:ext>
            </p:extLst>
          </p:nvPr>
        </p:nvGraphicFramePr>
        <p:xfrm>
          <a:off x="283862" y="2049415"/>
          <a:ext cx="333474" cy="1510170"/>
        </p:xfrm>
        <a:graphic>
          <a:graphicData uri="http://schemas.openxmlformats.org/drawingml/2006/table">
            <a:tbl>
              <a:tblPr>
                <a:tableStyleId>{5C22544A-7EE6-4342-B048-85BDC9FD1C3A}</a:tableStyleId>
              </a:tblPr>
              <a:tblGrid>
                <a:gridCol w="333474">
                  <a:extLst>
                    <a:ext uri="{9D8B030D-6E8A-4147-A177-3AD203B41FA5}">
                      <a16:colId xmlns:a16="http://schemas.microsoft.com/office/drawing/2014/main" val="2099904740"/>
                    </a:ext>
                  </a:extLst>
                </a:gridCol>
              </a:tblGrid>
              <a:tr h="251695">
                <a:tc>
                  <a:txBody>
                    <a:bodyPr/>
                    <a:lstStyle/>
                    <a:p>
                      <a:r>
                        <a:rPr lang="fr-FR" sz="100" dirty="0" smtClean="0"/>
                        <a:t>1</a:t>
                      </a:r>
                      <a:endParaRPr lang="fr-FR" sz="100" dirty="0"/>
                    </a:p>
                  </a:txBody>
                  <a:tcPr>
                    <a:solidFill>
                      <a:srgbClr val="F5E7E8"/>
                    </a:solidFill>
                  </a:tcPr>
                </a:tc>
                <a:extLst>
                  <a:ext uri="{0D108BD9-81ED-4DB2-BD59-A6C34878D82A}">
                    <a16:rowId xmlns:a16="http://schemas.microsoft.com/office/drawing/2014/main" val="157540535"/>
                  </a:ext>
                </a:extLst>
              </a:tr>
              <a:tr h="251695">
                <a:tc>
                  <a:txBody>
                    <a:bodyPr/>
                    <a:lstStyle/>
                    <a:p>
                      <a:endParaRPr lang="fr-FR" sz="100" dirty="0"/>
                    </a:p>
                  </a:txBody>
                  <a:tcPr/>
                </a:tc>
                <a:extLst>
                  <a:ext uri="{0D108BD9-81ED-4DB2-BD59-A6C34878D82A}">
                    <a16:rowId xmlns:a16="http://schemas.microsoft.com/office/drawing/2014/main" val="406959053"/>
                  </a:ext>
                </a:extLst>
              </a:tr>
              <a:tr h="251695">
                <a:tc>
                  <a:txBody>
                    <a:bodyPr/>
                    <a:lstStyle/>
                    <a:p>
                      <a:endParaRPr lang="fr-FR" sz="100" dirty="0"/>
                    </a:p>
                  </a:txBody>
                  <a:tcPr>
                    <a:solidFill>
                      <a:srgbClr val="F5E7E8"/>
                    </a:solidFill>
                  </a:tcPr>
                </a:tc>
                <a:extLst>
                  <a:ext uri="{0D108BD9-81ED-4DB2-BD59-A6C34878D82A}">
                    <a16:rowId xmlns:a16="http://schemas.microsoft.com/office/drawing/2014/main" val="2025254129"/>
                  </a:ext>
                </a:extLst>
              </a:tr>
              <a:tr h="251695">
                <a:tc>
                  <a:txBody>
                    <a:bodyPr/>
                    <a:lstStyle/>
                    <a:p>
                      <a:endParaRPr lang="fr-FR" sz="100" dirty="0"/>
                    </a:p>
                  </a:txBody>
                  <a:tcPr>
                    <a:solidFill>
                      <a:schemeClr val="accent4">
                        <a:lumMod val="75000"/>
                      </a:schemeClr>
                    </a:solidFill>
                  </a:tcPr>
                </a:tc>
                <a:extLst>
                  <a:ext uri="{0D108BD9-81ED-4DB2-BD59-A6C34878D82A}">
                    <a16:rowId xmlns:a16="http://schemas.microsoft.com/office/drawing/2014/main" val="1608114"/>
                  </a:ext>
                </a:extLst>
              </a:tr>
              <a:tr h="251695">
                <a:tc>
                  <a:txBody>
                    <a:bodyPr/>
                    <a:lstStyle/>
                    <a:p>
                      <a:endParaRPr lang="fr-FR" sz="100" dirty="0"/>
                    </a:p>
                  </a:txBody>
                  <a:tcPr/>
                </a:tc>
                <a:extLst>
                  <a:ext uri="{0D108BD9-81ED-4DB2-BD59-A6C34878D82A}">
                    <a16:rowId xmlns:a16="http://schemas.microsoft.com/office/drawing/2014/main" val="1242364043"/>
                  </a:ext>
                </a:extLst>
              </a:tr>
              <a:tr h="251695">
                <a:tc>
                  <a:txBody>
                    <a:bodyPr/>
                    <a:lstStyle/>
                    <a:p>
                      <a:endParaRPr lang="fr-FR" sz="100" dirty="0"/>
                    </a:p>
                  </a:txBody>
                  <a:tcPr/>
                </a:tc>
                <a:extLst>
                  <a:ext uri="{0D108BD9-81ED-4DB2-BD59-A6C34878D82A}">
                    <a16:rowId xmlns:a16="http://schemas.microsoft.com/office/drawing/2014/main" val="1790485537"/>
                  </a:ext>
                </a:extLst>
              </a:tr>
            </a:tbl>
          </a:graphicData>
        </a:graphic>
      </p:graphicFrame>
      <p:sp>
        <p:nvSpPr>
          <p:cNvPr id="19" name="ZoneTexte 18"/>
          <p:cNvSpPr txBox="1"/>
          <p:nvPr/>
        </p:nvSpPr>
        <p:spPr>
          <a:xfrm>
            <a:off x="311701" y="2732156"/>
            <a:ext cx="312906" cy="369332"/>
          </a:xfrm>
          <a:prstGeom prst="rect">
            <a:avLst/>
          </a:prstGeom>
          <a:noFill/>
        </p:spPr>
        <p:txBody>
          <a:bodyPr wrap="none" rtlCol="0">
            <a:spAutoFit/>
          </a:bodyPr>
          <a:lstStyle/>
          <a:p>
            <a:r>
              <a:rPr lang="fr-FR" b="1" dirty="0" smtClean="0">
                <a:solidFill>
                  <a:schemeClr val="bg1"/>
                </a:solidFill>
              </a:rPr>
              <a:t>4</a:t>
            </a:r>
            <a:endParaRPr lang="fr-FR" b="1" dirty="0">
              <a:solidFill>
                <a:schemeClr val="bg1"/>
              </a:solidFill>
            </a:endParaRPr>
          </a:p>
        </p:txBody>
      </p:sp>
      <p:sp>
        <p:nvSpPr>
          <p:cNvPr id="21" name="Rectangle 20"/>
          <p:cNvSpPr/>
          <p:nvPr/>
        </p:nvSpPr>
        <p:spPr>
          <a:xfrm>
            <a:off x="600908" y="2054667"/>
            <a:ext cx="1617877" cy="1504919"/>
          </a:xfrm>
          <a:prstGeom prst="rect">
            <a:avLst/>
          </a:prstGeom>
          <a:solidFill>
            <a:schemeClr val="accent4">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t>Des informations utiles pour nos clients</a:t>
            </a:r>
            <a:endParaRPr lang="fr-FR" sz="1600" dirty="0"/>
          </a:p>
        </p:txBody>
      </p:sp>
      <p:sp>
        <p:nvSpPr>
          <p:cNvPr id="3" name="Espace réservé du texte 2"/>
          <p:cNvSpPr>
            <a:spLocks noGrp="1"/>
          </p:cNvSpPr>
          <p:nvPr>
            <p:ph type="body" sz="quarter" idx="12"/>
          </p:nvPr>
        </p:nvSpPr>
        <p:spPr/>
        <p:txBody>
          <a:bodyPr/>
          <a:lstStyle/>
          <a:p>
            <a:r>
              <a:rPr lang="fr-FR" dirty="0" smtClean="0"/>
              <a:t>Les Ateliers des décodeurs : une façon pédagogique d’apporter les informations utiles à nos clients qui en ont besoin </a:t>
            </a:r>
            <a:endParaRPr lang="fr-FR" dirty="0"/>
          </a:p>
        </p:txBody>
      </p:sp>
      <p:sp>
        <p:nvSpPr>
          <p:cNvPr id="17" name="Espace réservé du texte 16"/>
          <p:cNvSpPr>
            <a:spLocks noGrp="1"/>
          </p:cNvSpPr>
          <p:nvPr>
            <p:ph type="body" sz="quarter" idx="14"/>
          </p:nvPr>
        </p:nvSpPr>
        <p:spPr/>
        <p:txBody>
          <a:bodyPr/>
          <a:lstStyle/>
          <a:p>
            <a:r>
              <a:rPr lang="fr-FR" dirty="0" smtClean="0"/>
              <a:t>4. </a:t>
            </a:r>
            <a:r>
              <a:rPr lang="fr-FR" dirty="0"/>
              <a:t>Les </a:t>
            </a:r>
            <a:r>
              <a:rPr lang="fr-FR" dirty="0" smtClean="0"/>
              <a:t>Ateliers des décodeurs</a:t>
            </a:r>
            <a:endParaRPr lang="fr-FR" dirty="0"/>
          </a:p>
        </p:txBody>
      </p:sp>
      <p:sp>
        <p:nvSpPr>
          <p:cNvPr id="2" name="Pensées 1"/>
          <p:cNvSpPr/>
          <p:nvPr/>
        </p:nvSpPr>
        <p:spPr>
          <a:xfrm>
            <a:off x="821917" y="4288236"/>
            <a:ext cx="1522989" cy="740964"/>
          </a:xfrm>
          <a:prstGeom prst="cloudCallout">
            <a:avLst>
              <a:gd name="adj1" fmla="val -26824"/>
              <a:gd name="adj2" fmla="val 70344"/>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4" name="Image 7">
            <a:hlinkClick r:id="rId2" action="ppaction://hlinksldjump"/>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916" y="4483777"/>
            <a:ext cx="1232869" cy="349882"/>
          </a:xfrm>
          <a:prstGeom prst="rect">
            <a:avLst/>
          </a:prstGeom>
          <a:noFill/>
          <a:ln>
            <a:noFill/>
          </a:ln>
        </p:spPr>
      </p:pic>
      <p:pic>
        <p:nvPicPr>
          <p:cNvPr id="36" name="Image 9"/>
          <p:cNvPicPr>
            <a:picLocks noChangeAspect="1"/>
          </p:cNvPicPr>
          <p:nvPr/>
        </p:nvPicPr>
        <p:blipFill>
          <a:blip r:embed="rId4" cstate="print">
            <a:extLst>
              <a:ext uri="{BEBA8EAE-BF5A-486C-A8C5-ECC9F3942E4B}">
                <a14:imgProps xmlns:a14="http://schemas.microsoft.com/office/drawing/2010/main">
                  <a14:imgLayer r:embed="rId5">
                    <a14:imgEffect>
                      <a14:backgroundRemoval t="9972" b="100000" l="0" r="94964">
                        <a14:foregroundMark x1="25899" y1="74600" x2="7914" y2="76199"/>
                        <a14:foregroundMark x1="23741" y1="73001" x2="8736" y2="73565"/>
                        <a14:foregroundMark x1="8736" y1="73565" x2="0" y2="80527"/>
                        <a14:foregroundMark x1="6475" y1="74036" x2="206" y2="79210"/>
                        <a14:foregroundMark x1="7605" y1="73001" x2="514" y2="77328"/>
                        <a14:foregroundMark x1="55601" y1="75917" x2="74101" y2="82408"/>
                        <a14:foregroundMark x1="74101" y1="82408" x2="91470" y2="99436"/>
                        <a14:foregroundMark x1="72354" y1="81091" x2="88181" y2="94826"/>
                        <a14:foregroundMark x1="81501" y1="96143" x2="51696" y2="81844"/>
                        <a14:foregroundMark x1="57040" y1="88617" x2="48818" y2="99906"/>
                        <a14:foregroundMark x1="17883" y1="78081" x2="1747" y2="99906"/>
                        <a14:foregroundMark x1="4625" y1="80527" x2="2569" y2="95579"/>
                        <a14:foregroundMark x1="27338" y1="88617" x2="6680" y2="99436"/>
                      </a14:backgroundRemoval>
                    </a14:imgEffect>
                  </a14:imgLayer>
                </a14:imgProps>
              </a:ext>
              <a:ext uri="{28A0092B-C50C-407E-A947-70E740481C1C}">
                <a14:useLocalDpi xmlns:a14="http://schemas.microsoft.com/office/drawing/2010/main" val="0"/>
              </a:ext>
            </a:extLst>
          </a:blip>
          <a:srcRect/>
          <a:stretch>
            <a:fillRect/>
          </a:stretch>
        </p:blipFill>
        <p:spPr bwMode="auto">
          <a:xfrm>
            <a:off x="8336" y="4631700"/>
            <a:ext cx="1677589" cy="1832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Espace réservé du contenu 1"/>
          <p:cNvSpPr txBox="1">
            <a:spLocks/>
          </p:cNvSpPr>
          <p:nvPr/>
        </p:nvSpPr>
        <p:spPr>
          <a:xfrm>
            <a:off x="3153204" y="1592666"/>
            <a:ext cx="8089602" cy="4774614"/>
          </a:xfrm>
          <a:prstGeom prst="rect">
            <a:avLst/>
          </a:prstGeom>
        </p:spPr>
        <p:txBody>
          <a:bodyPr vert="horz" lIns="91440" tIns="45720" rIns="91440" bIns="45720" rtlCol="0">
            <a:normAutofit fontScale="92500" lnSpcReduction="20000"/>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smtClean="0"/>
              <a:t>Les </a:t>
            </a:r>
            <a:r>
              <a:rPr lang="fr-FR" b="1" dirty="0" smtClean="0"/>
              <a:t>thèmes</a:t>
            </a:r>
            <a:r>
              <a:rPr lang="fr-FR" dirty="0" smtClean="0"/>
              <a:t> abordés dans </a:t>
            </a:r>
            <a:r>
              <a:rPr lang="fr-FR" b="1" dirty="0" smtClean="0">
                <a:solidFill>
                  <a:schemeClr val="accent4">
                    <a:lumMod val="75000"/>
                  </a:schemeClr>
                </a:solidFill>
              </a:rPr>
              <a:t>les</a:t>
            </a:r>
            <a:r>
              <a:rPr lang="fr-FR" dirty="0" smtClean="0">
                <a:solidFill>
                  <a:schemeClr val="accent4">
                    <a:lumMod val="75000"/>
                  </a:schemeClr>
                </a:solidFill>
              </a:rPr>
              <a:t> </a:t>
            </a:r>
            <a:r>
              <a:rPr lang="fr-FR" b="1" dirty="0" smtClean="0">
                <a:solidFill>
                  <a:schemeClr val="accent4">
                    <a:lumMod val="75000"/>
                  </a:schemeClr>
                </a:solidFill>
              </a:rPr>
              <a:t>Ateliers des Décodeurs </a:t>
            </a:r>
            <a:r>
              <a:rPr lang="fr-FR" dirty="0" smtClean="0"/>
              <a:t>sont en lien : </a:t>
            </a:r>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smtClean="0"/>
          </a:p>
          <a:p>
            <a:pPr algn="just"/>
            <a:endParaRPr lang="fr-FR" sz="100" dirty="0" smtClean="0"/>
          </a:p>
          <a:p>
            <a:pPr algn="just"/>
            <a:endParaRPr lang="fr-FR" sz="100" dirty="0" smtClean="0"/>
          </a:p>
          <a:p>
            <a:pPr algn="just"/>
            <a:r>
              <a:rPr lang="fr-FR" dirty="0" smtClean="0"/>
              <a:t>Parallèlement aux informations bancaires, </a:t>
            </a:r>
            <a:r>
              <a:rPr lang="fr-FR" b="1" dirty="0" smtClean="0">
                <a:solidFill>
                  <a:schemeClr val="accent4">
                    <a:lumMod val="75000"/>
                  </a:schemeClr>
                </a:solidFill>
              </a:rPr>
              <a:t>les Ateliers des décodeurs </a:t>
            </a:r>
            <a:r>
              <a:rPr lang="fr-FR" dirty="0" smtClean="0"/>
              <a:t>peuvent aborder des </a:t>
            </a:r>
            <a:r>
              <a:rPr lang="fr-FR" b="1" dirty="0" smtClean="0"/>
              <a:t>sujets annexes</a:t>
            </a:r>
            <a:r>
              <a:rPr lang="fr-FR" dirty="0" smtClean="0"/>
              <a:t>. </a:t>
            </a:r>
            <a:r>
              <a:rPr lang="fr-FR" u="sng" dirty="0" smtClean="0"/>
              <a:t>Ex</a:t>
            </a:r>
            <a:r>
              <a:rPr lang="fr-FR" dirty="0" smtClean="0"/>
              <a:t> : dans le sujet de la Primo Accession, nous abordons les différents contrats de construction, la signature du compromis, l’utilité du notaire… </a:t>
            </a:r>
          </a:p>
          <a:p>
            <a:pPr algn="just"/>
            <a:endParaRPr lang="fr-FR" sz="500" dirty="0"/>
          </a:p>
          <a:p>
            <a:pPr algn="just"/>
            <a:r>
              <a:rPr lang="fr-FR" dirty="0" smtClean="0"/>
              <a:t>Chaque </a:t>
            </a:r>
            <a:r>
              <a:rPr lang="fr-FR" b="1" dirty="0" smtClean="0">
                <a:solidFill>
                  <a:schemeClr val="accent4">
                    <a:lumMod val="75000"/>
                  </a:schemeClr>
                </a:solidFill>
              </a:rPr>
              <a:t>Atelier des décodeurs </a:t>
            </a:r>
            <a:r>
              <a:rPr lang="fr-FR" dirty="0" smtClean="0"/>
              <a:t>se veut praticopratique, </a:t>
            </a:r>
            <a:r>
              <a:rPr lang="fr-FR" b="1" dirty="0" smtClean="0"/>
              <a:t>les besoins du client sont mis au centre des explications</a:t>
            </a:r>
            <a:r>
              <a:rPr lang="fr-FR" dirty="0" smtClean="0"/>
              <a:t>. </a:t>
            </a:r>
            <a:r>
              <a:rPr lang="fr-FR" u="sng" dirty="0" smtClean="0"/>
              <a:t>Ex</a:t>
            </a:r>
            <a:r>
              <a:rPr lang="fr-FR" dirty="0" smtClean="0"/>
              <a:t> : comment utiliser mon téléphone portable pour gérer mon argent… </a:t>
            </a:r>
          </a:p>
          <a:p>
            <a:pPr algn="just"/>
            <a:endParaRPr lang="fr-FR" sz="500" dirty="0" smtClean="0"/>
          </a:p>
          <a:p>
            <a:pPr algn="just"/>
            <a:r>
              <a:rPr lang="fr-FR" dirty="0" smtClean="0"/>
              <a:t>Chaque sujet peut être présenté dans </a:t>
            </a:r>
            <a:r>
              <a:rPr lang="fr-FR" b="1" dirty="0" smtClean="0"/>
              <a:t>l’intégralité</a:t>
            </a:r>
            <a:r>
              <a:rPr lang="fr-FR" dirty="0" smtClean="0"/>
              <a:t> aux clients ou </a:t>
            </a:r>
            <a:r>
              <a:rPr lang="fr-FR" b="1" dirty="0" smtClean="0"/>
              <a:t>« morcelé » </a:t>
            </a:r>
            <a:r>
              <a:rPr lang="fr-FR" dirty="0" smtClean="0"/>
              <a:t>afin de pouvoir effectuer un focus sur les points qui intéressent particulièrement nos clients. </a:t>
            </a:r>
          </a:p>
        </p:txBody>
      </p:sp>
      <p:grpSp>
        <p:nvGrpSpPr>
          <p:cNvPr id="11" name="Groupe 10"/>
          <p:cNvGrpSpPr/>
          <p:nvPr/>
        </p:nvGrpSpPr>
        <p:grpSpPr>
          <a:xfrm>
            <a:off x="3758761" y="2044884"/>
            <a:ext cx="1193905" cy="1814133"/>
            <a:chOff x="3758761" y="2044884"/>
            <a:chExt cx="1193905" cy="1814133"/>
          </a:xfrm>
        </p:grpSpPr>
        <p:pic>
          <p:nvPicPr>
            <p:cNvPr id="18438" name="Picture 6" descr="Illustration de concept de voyage Vecteur gratui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03346" y="2044884"/>
              <a:ext cx="1149320" cy="114932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3758761" y="3157078"/>
              <a:ext cx="1190929" cy="701939"/>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t>a</a:t>
              </a:r>
              <a:r>
                <a:rPr lang="fr-FR" sz="1200" dirty="0" smtClean="0"/>
                <a:t>vec les projets des clients</a:t>
              </a:r>
              <a:endParaRPr lang="fr-FR" sz="1200" dirty="0"/>
            </a:p>
          </p:txBody>
        </p:sp>
      </p:grpSp>
      <p:grpSp>
        <p:nvGrpSpPr>
          <p:cNvPr id="12" name="Groupe 11"/>
          <p:cNvGrpSpPr/>
          <p:nvPr/>
        </p:nvGrpSpPr>
        <p:grpSpPr>
          <a:xfrm>
            <a:off x="5402500" y="1975527"/>
            <a:ext cx="1850925" cy="1883490"/>
            <a:chOff x="5402500" y="1975527"/>
            <a:chExt cx="1850925" cy="1883490"/>
          </a:xfrm>
        </p:grpSpPr>
        <p:pic>
          <p:nvPicPr>
            <p:cNvPr id="18436" name="Picture 4" descr="Illustration du concept d'analyse de configuration Vecteur gratui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02500" y="1975527"/>
              <a:ext cx="1850925" cy="1232965"/>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le 31"/>
            <p:cNvSpPr/>
            <p:nvPr/>
          </p:nvSpPr>
          <p:spPr>
            <a:xfrm>
              <a:off x="5460116" y="3157077"/>
              <a:ext cx="1647412" cy="70194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t>a</a:t>
              </a:r>
              <a:r>
                <a:rPr lang="fr-FR" sz="1200" dirty="0" smtClean="0"/>
                <a:t>vec l’actualité économique et/ou financière</a:t>
              </a:r>
              <a:endParaRPr lang="fr-FR" sz="1200" dirty="0"/>
            </a:p>
          </p:txBody>
        </p:sp>
      </p:grpSp>
      <p:grpSp>
        <p:nvGrpSpPr>
          <p:cNvPr id="15" name="Groupe 14"/>
          <p:cNvGrpSpPr/>
          <p:nvPr/>
        </p:nvGrpSpPr>
        <p:grpSpPr>
          <a:xfrm>
            <a:off x="7683709" y="2019909"/>
            <a:ext cx="1188583" cy="1839108"/>
            <a:chOff x="7683709" y="2019909"/>
            <a:chExt cx="1188583" cy="1839108"/>
          </a:xfrm>
        </p:grpSpPr>
        <p:pic>
          <p:nvPicPr>
            <p:cNvPr id="18440" name="Picture 8" descr="Illustration de concept surprise saint valentin Vecteur gratui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683709" y="2019909"/>
              <a:ext cx="1188583" cy="1188583"/>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32"/>
            <p:cNvSpPr/>
            <p:nvPr/>
          </p:nvSpPr>
          <p:spPr>
            <a:xfrm>
              <a:off x="7686683" y="3184192"/>
              <a:ext cx="1149321" cy="67482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t>a</a:t>
              </a:r>
              <a:r>
                <a:rPr lang="fr-FR" sz="1200" dirty="0" smtClean="0"/>
                <a:t>vec les moments de vie des clients</a:t>
              </a:r>
              <a:endParaRPr lang="fr-FR" sz="1200" dirty="0"/>
            </a:p>
          </p:txBody>
        </p:sp>
      </p:grpSp>
    </p:spTree>
    <p:extLst>
      <p:ext uri="{BB962C8B-B14F-4D97-AF65-F5344CB8AC3E}">
        <p14:creationId xmlns:p14="http://schemas.microsoft.com/office/powerpoint/2010/main" val="358934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Effect transition="in" filter="wipe(left)">
                                      <p:cBhvr>
                                        <p:cTn id="7" dur="500"/>
                                        <p:tgtEl>
                                          <p:spTgt spid="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6">
                                            <p:txEl>
                                              <p:pRg st="27" end="27"/>
                                            </p:txEl>
                                          </p:spTgt>
                                        </p:tgtEl>
                                        <p:attrNameLst>
                                          <p:attrName>style.visibility</p:attrName>
                                        </p:attrNameLst>
                                      </p:cBhvr>
                                      <p:to>
                                        <p:strVal val="visible"/>
                                      </p:to>
                                    </p:set>
                                    <p:animEffect transition="in" filter="wipe(left)">
                                      <p:cBhvr>
                                        <p:cTn id="27" dur="500"/>
                                        <p:tgtEl>
                                          <p:spTgt spid="26">
                                            <p:txEl>
                                              <p:pRg st="27" end="2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26">
                                            <p:txEl>
                                              <p:pRg st="29" end="29"/>
                                            </p:txEl>
                                          </p:spTgt>
                                        </p:tgtEl>
                                        <p:attrNameLst>
                                          <p:attrName>style.visibility</p:attrName>
                                        </p:attrNameLst>
                                      </p:cBhvr>
                                      <p:to>
                                        <p:strVal val="visible"/>
                                      </p:to>
                                    </p:set>
                                    <p:animEffect transition="in" filter="wipe(left)">
                                      <p:cBhvr>
                                        <p:cTn id="32" dur="500"/>
                                        <p:tgtEl>
                                          <p:spTgt spid="26">
                                            <p:txEl>
                                              <p:pRg st="29" end="2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26">
                                            <p:txEl>
                                              <p:pRg st="31" end="31"/>
                                            </p:txEl>
                                          </p:spTgt>
                                        </p:tgtEl>
                                        <p:attrNameLst>
                                          <p:attrName>style.visibility</p:attrName>
                                        </p:attrNameLst>
                                      </p:cBhvr>
                                      <p:to>
                                        <p:strVal val="visible"/>
                                      </p:to>
                                    </p:set>
                                    <p:animEffect transition="in" filter="wipe(left)">
                                      <p:cBhvr>
                                        <p:cTn id="37" dur="500"/>
                                        <p:tgtEl>
                                          <p:spTgt spid="26">
                                            <p:txEl>
                                              <p:pRg st="31" end="3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Tableau 24"/>
          <p:cNvGraphicFramePr>
            <a:graphicFrameLocks noGrp="1"/>
          </p:cNvGraphicFramePr>
          <p:nvPr>
            <p:extLst>
              <p:ext uri="{D42A27DB-BD31-4B8C-83A1-F6EECF244321}">
                <p14:modId xmlns:p14="http://schemas.microsoft.com/office/powerpoint/2010/main" val="3030930777"/>
              </p:ext>
            </p:extLst>
          </p:nvPr>
        </p:nvGraphicFramePr>
        <p:xfrm>
          <a:off x="283862" y="2049415"/>
          <a:ext cx="333474" cy="1510170"/>
        </p:xfrm>
        <a:graphic>
          <a:graphicData uri="http://schemas.openxmlformats.org/drawingml/2006/table">
            <a:tbl>
              <a:tblPr>
                <a:tableStyleId>{5C22544A-7EE6-4342-B048-85BDC9FD1C3A}</a:tableStyleId>
              </a:tblPr>
              <a:tblGrid>
                <a:gridCol w="333474">
                  <a:extLst>
                    <a:ext uri="{9D8B030D-6E8A-4147-A177-3AD203B41FA5}">
                      <a16:colId xmlns:a16="http://schemas.microsoft.com/office/drawing/2014/main" val="2099904740"/>
                    </a:ext>
                  </a:extLst>
                </a:gridCol>
              </a:tblGrid>
              <a:tr h="251695">
                <a:tc>
                  <a:txBody>
                    <a:bodyPr/>
                    <a:lstStyle/>
                    <a:p>
                      <a:r>
                        <a:rPr lang="fr-FR" sz="100" dirty="0" smtClean="0"/>
                        <a:t>1</a:t>
                      </a:r>
                      <a:endParaRPr lang="fr-FR" sz="100" dirty="0"/>
                    </a:p>
                  </a:txBody>
                  <a:tcPr>
                    <a:solidFill>
                      <a:srgbClr val="F5E7E8"/>
                    </a:solidFill>
                  </a:tcPr>
                </a:tc>
                <a:extLst>
                  <a:ext uri="{0D108BD9-81ED-4DB2-BD59-A6C34878D82A}">
                    <a16:rowId xmlns:a16="http://schemas.microsoft.com/office/drawing/2014/main" val="157540535"/>
                  </a:ext>
                </a:extLst>
              </a:tr>
              <a:tr h="251695">
                <a:tc>
                  <a:txBody>
                    <a:bodyPr/>
                    <a:lstStyle/>
                    <a:p>
                      <a:endParaRPr lang="fr-FR" sz="100" dirty="0"/>
                    </a:p>
                  </a:txBody>
                  <a:tcPr/>
                </a:tc>
                <a:extLst>
                  <a:ext uri="{0D108BD9-81ED-4DB2-BD59-A6C34878D82A}">
                    <a16:rowId xmlns:a16="http://schemas.microsoft.com/office/drawing/2014/main" val="406959053"/>
                  </a:ext>
                </a:extLst>
              </a:tr>
              <a:tr h="251695">
                <a:tc>
                  <a:txBody>
                    <a:bodyPr/>
                    <a:lstStyle/>
                    <a:p>
                      <a:endParaRPr lang="fr-FR" sz="100" dirty="0"/>
                    </a:p>
                  </a:txBody>
                  <a:tcPr>
                    <a:solidFill>
                      <a:srgbClr val="F5E7E8"/>
                    </a:solidFill>
                  </a:tcPr>
                </a:tc>
                <a:extLst>
                  <a:ext uri="{0D108BD9-81ED-4DB2-BD59-A6C34878D82A}">
                    <a16:rowId xmlns:a16="http://schemas.microsoft.com/office/drawing/2014/main" val="2025254129"/>
                  </a:ext>
                </a:extLst>
              </a:tr>
              <a:tr h="251695">
                <a:tc>
                  <a:txBody>
                    <a:bodyPr/>
                    <a:lstStyle/>
                    <a:p>
                      <a:endParaRPr lang="fr-FR" sz="100"/>
                    </a:p>
                  </a:txBody>
                  <a:tcPr/>
                </a:tc>
                <a:extLst>
                  <a:ext uri="{0D108BD9-81ED-4DB2-BD59-A6C34878D82A}">
                    <a16:rowId xmlns:a16="http://schemas.microsoft.com/office/drawing/2014/main" val="1608114"/>
                  </a:ext>
                </a:extLst>
              </a:tr>
              <a:tr h="251695">
                <a:tc>
                  <a:txBody>
                    <a:bodyPr/>
                    <a:lstStyle/>
                    <a:p>
                      <a:endParaRPr lang="fr-FR" sz="100" dirty="0"/>
                    </a:p>
                  </a:txBody>
                  <a:tcPr>
                    <a:solidFill>
                      <a:schemeClr val="accent4">
                        <a:lumMod val="75000"/>
                      </a:schemeClr>
                    </a:solidFill>
                  </a:tcPr>
                </a:tc>
                <a:extLst>
                  <a:ext uri="{0D108BD9-81ED-4DB2-BD59-A6C34878D82A}">
                    <a16:rowId xmlns:a16="http://schemas.microsoft.com/office/drawing/2014/main" val="1242364043"/>
                  </a:ext>
                </a:extLst>
              </a:tr>
              <a:tr h="251695">
                <a:tc>
                  <a:txBody>
                    <a:bodyPr/>
                    <a:lstStyle/>
                    <a:p>
                      <a:endParaRPr lang="fr-FR" sz="100" dirty="0"/>
                    </a:p>
                  </a:txBody>
                  <a:tcPr/>
                </a:tc>
                <a:extLst>
                  <a:ext uri="{0D108BD9-81ED-4DB2-BD59-A6C34878D82A}">
                    <a16:rowId xmlns:a16="http://schemas.microsoft.com/office/drawing/2014/main" val="1790485537"/>
                  </a:ext>
                </a:extLst>
              </a:tr>
            </a:tbl>
          </a:graphicData>
        </a:graphic>
      </p:graphicFrame>
      <p:sp>
        <p:nvSpPr>
          <p:cNvPr id="28" name="Rectangle 27"/>
          <p:cNvSpPr/>
          <p:nvPr/>
        </p:nvSpPr>
        <p:spPr>
          <a:xfrm>
            <a:off x="600908" y="2054667"/>
            <a:ext cx="1617877" cy="1504919"/>
          </a:xfrm>
          <a:prstGeom prst="rect">
            <a:avLst/>
          </a:prstGeom>
          <a:solidFill>
            <a:schemeClr val="accent4">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t>Différents formats possibles</a:t>
            </a:r>
            <a:endParaRPr lang="fr-FR" sz="1600" dirty="0"/>
          </a:p>
        </p:txBody>
      </p:sp>
      <p:sp>
        <p:nvSpPr>
          <p:cNvPr id="3" name="Espace réservé du texte 2"/>
          <p:cNvSpPr>
            <a:spLocks noGrp="1"/>
          </p:cNvSpPr>
          <p:nvPr>
            <p:ph type="body" sz="quarter" idx="12"/>
          </p:nvPr>
        </p:nvSpPr>
        <p:spPr/>
        <p:txBody>
          <a:bodyPr/>
          <a:lstStyle/>
          <a:p>
            <a:r>
              <a:rPr lang="fr-FR" dirty="0" smtClean="0"/>
              <a:t>Les Ateliers des décodeurs : une façon pédagogique d’apporter les informations utiles à nos clients qui en ont besoin </a:t>
            </a:r>
            <a:endParaRPr lang="fr-FR" dirty="0"/>
          </a:p>
        </p:txBody>
      </p:sp>
      <p:sp>
        <p:nvSpPr>
          <p:cNvPr id="17" name="Espace réservé du texte 16"/>
          <p:cNvSpPr>
            <a:spLocks noGrp="1"/>
          </p:cNvSpPr>
          <p:nvPr>
            <p:ph type="body" sz="quarter" idx="14"/>
          </p:nvPr>
        </p:nvSpPr>
        <p:spPr/>
        <p:txBody>
          <a:bodyPr/>
          <a:lstStyle/>
          <a:p>
            <a:r>
              <a:rPr lang="fr-FR" dirty="0" smtClean="0"/>
              <a:t>4. </a:t>
            </a:r>
            <a:r>
              <a:rPr lang="fr-FR" dirty="0"/>
              <a:t>Les </a:t>
            </a:r>
            <a:r>
              <a:rPr lang="fr-FR" dirty="0" smtClean="0"/>
              <a:t>Ateliers des décodeurs</a:t>
            </a:r>
            <a:endParaRPr lang="fr-FR" dirty="0"/>
          </a:p>
        </p:txBody>
      </p:sp>
      <p:sp>
        <p:nvSpPr>
          <p:cNvPr id="2" name="Pensées 1"/>
          <p:cNvSpPr/>
          <p:nvPr/>
        </p:nvSpPr>
        <p:spPr>
          <a:xfrm>
            <a:off x="821917" y="4288236"/>
            <a:ext cx="1522989" cy="740964"/>
          </a:xfrm>
          <a:prstGeom prst="cloudCallout">
            <a:avLst>
              <a:gd name="adj1" fmla="val -26824"/>
              <a:gd name="adj2" fmla="val 70344"/>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4" name="Image 7">
            <a:hlinkClick r:id="rId2" action="ppaction://hlinksldjump"/>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916" y="4483777"/>
            <a:ext cx="1232869" cy="349882"/>
          </a:xfrm>
          <a:prstGeom prst="rect">
            <a:avLst/>
          </a:prstGeom>
          <a:noFill/>
          <a:ln>
            <a:noFill/>
          </a:ln>
        </p:spPr>
      </p:pic>
      <p:pic>
        <p:nvPicPr>
          <p:cNvPr id="36" name="Image 9"/>
          <p:cNvPicPr>
            <a:picLocks noChangeAspect="1"/>
          </p:cNvPicPr>
          <p:nvPr/>
        </p:nvPicPr>
        <p:blipFill>
          <a:blip r:embed="rId4" cstate="print">
            <a:extLst>
              <a:ext uri="{BEBA8EAE-BF5A-486C-A8C5-ECC9F3942E4B}">
                <a14:imgProps xmlns:a14="http://schemas.microsoft.com/office/drawing/2010/main">
                  <a14:imgLayer r:embed="rId5">
                    <a14:imgEffect>
                      <a14:backgroundRemoval t="9972" b="100000" l="0" r="94964">
                        <a14:foregroundMark x1="25899" y1="74600" x2="7914" y2="76199"/>
                        <a14:foregroundMark x1="23741" y1="73001" x2="8736" y2="73565"/>
                        <a14:foregroundMark x1="8736" y1="73565" x2="0" y2="80527"/>
                        <a14:foregroundMark x1="6475" y1="74036" x2="206" y2="79210"/>
                        <a14:foregroundMark x1="7605" y1="73001" x2="514" y2="77328"/>
                        <a14:foregroundMark x1="55601" y1="75917" x2="74101" y2="82408"/>
                        <a14:foregroundMark x1="74101" y1="82408" x2="91470" y2="99436"/>
                        <a14:foregroundMark x1="72354" y1="81091" x2="88181" y2="94826"/>
                        <a14:foregroundMark x1="81501" y1="96143" x2="51696" y2="81844"/>
                        <a14:foregroundMark x1="57040" y1="88617" x2="48818" y2="99906"/>
                        <a14:foregroundMark x1="17883" y1="78081" x2="1747" y2="99906"/>
                        <a14:foregroundMark x1="4625" y1="80527" x2="2569" y2="95579"/>
                        <a14:foregroundMark x1="27338" y1="88617" x2="6680" y2="99436"/>
                      </a14:backgroundRemoval>
                    </a14:imgEffect>
                  </a14:imgLayer>
                </a14:imgProps>
              </a:ext>
              <a:ext uri="{28A0092B-C50C-407E-A947-70E740481C1C}">
                <a14:useLocalDpi xmlns:a14="http://schemas.microsoft.com/office/drawing/2010/main" val="0"/>
              </a:ext>
            </a:extLst>
          </a:blip>
          <a:srcRect/>
          <a:stretch>
            <a:fillRect/>
          </a:stretch>
        </p:blipFill>
        <p:spPr bwMode="auto">
          <a:xfrm>
            <a:off x="8336" y="4631700"/>
            <a:ext cx="1677589" cy="1832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Espace réservé du contenu 1"/>
          <p:cNvSpPr txBox="1">
            <a:spLocks/>
          </p:cNvSpPr>
          <p:nvPr/>
        </p:nvSpPr>
        <p:spPr>
          <a:xfrm>
            <a:off x="3007584" y="1492216"/>
            <a:ext cx="7960894" cy="589545"/>
          </a:xfrm>
          <a:prstGeom prst="rect">
            <a:avLst/>
          </a:prstGeom>
        </p:spPr>
        <p:txBody>
          <a:bodyPr vert="horz" lIns="91440" tIns="45720" rIns="91440" bIns="45720" rtlCol="0">
            <a:no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just">
              <a:buNone/>
            </a:pPr>
            <a:r>
              <a:rPr lang="fr-FR" b="1" dirty="0" smtClean="0">
                <a:solidFill>
                  <a:schemeClr val="accent4">
                    <a:lumMod val="75000"/>
                  </a:schemeClr>
                </a:solidFill>
              </a:rPr>
              <a:t>Les Supports des Ateliers des décodeurs peuvent être utilisés de multiples façons avec vos clients : </a:t>
            </a:r>
            <a:endParaRPr lang="fr-FR" dirty="0"/>
          </a:p>
        </p:txBody>
      </p:sp>
      <p:pic>
        <p:nvPicPr>
          <p:cNvPr id="2054" name="Picture 6" descr="Entretien d'embauche en ligne Vecteur gratui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11396" y="3370522"/>
            <a:ext cx="1074441" cy="1074441"/>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Coach parlant devant le public. mentor présentant des graphiques et des rapports, réunion des employés lors d'une formation commerciale, d'un séminaire ou d'une conférence. illustration vectorielle pour présentation, conférence, éducation Vecteur gratui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72103" y="4819867"/>
            <a:ext cx="1618944" cy="1011194"/>
          </a:xfrm>
          <a:prstGeom prst="rect">
            <a:avLst/>
          </a:prstGeom>
          <a:noFill/>
          <a:extLst>
            <a:ext uri="{909E8E84-426E-40DD-AFC4-6F175D3DCCD1}">
              <a14:hiddenFill xmlns:a14="http://schemas.microsoft.com/office/drawing/2010/main">
                <a:solidFill>
                  <a:srgbClr val="FFFFFF"/>
                </a:solidFill>
              </a14:hiddenFill>
            </a:ext>
          </a:extLst>
        </p:spPr>
      </p:pic>
      <p:grpSp>
        <p:nvGrpSpPr>
          <p:cNvPr id="37" name="Groupe 36"/>
          <p:cNvGrpSpPr/>
          <p:nvPr/>
        </p:nvGrpSpPr>
        <p:grpSpPr>
          <a:xfrm>
            <a:off x="2824502" y="2401766"/>
            <a:ext cx="2453138" cy="3500889"/>
            <a:chOff x="2867864" y="2450422"/>
            <a:chExt cx="2453138" cy="3500889"/>
          </a:xfrm>
        </p:grpSpPr>
        <p:pic>
          <p:nvPicPr>
            <p:cNvPr id="2052" name="Picture 4" descr="Fond blanc de l'ensemble de demi-corps coloré de plusieurs personnages d'hommes pour les entreprises Vecteur Premium"/>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550862" y="4709156"/>
              <a:ext cx="1242155" cy="1242155"/>
            </a:xfrm>
            <a:prstGeom prst="rect">
              <a:avLst/>
            </a:prstGeom>
            <a:noFill/>
            <a:extLst>
              <a:ext uri="{909E8E84-426E-40DD-AFC4-6F175D3DCCD1}">
                <a14:hiddenFill xmlns:a14="http://schemas.microsoft.com/office/drawing/2010/main">
                  <a:solidFill>
                    <a:srgbClr val="FFFFFF"/>
                  </a:solidFill>
                </a14:hiddenFill>
              </a:ext>
            </a:extLst>
          </p:spPr>
        </p:pic>
        <p:sp>
          <p:nvSpPr>
            <p:cNvPr id="27" name="Espace réservé du contenu 1"/>
            <p:cNvSpPr txBox="1">
              <a:spLocks/>
            </p:cNvSpPr>
            <p:nvPr/>
          </p:nvSpPr>
          <p:spPr>
            <a:xfrm>
              <a:off x="2867864" y="2450422"/>
              <a:ext cx="2453138" cy="1290842"/>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ctr">
                <a:buNone/>
              </a:pPr>
              <a:r>
                <a:rPr lang="fr-FR" b="1" dirty="0" smtClean="0"/>
                <a:t>Présenté à un seul client ou à un groupe de clients &amp; prospects </a:t>
              </a:r>
              <a:r>
                <a:rPr lang="fr-FR" sz="1100" b="1" dirty="0" smtClean="0"/>
                <a:t>(famille ou amis de nos clients)</a:t>
              </a:r>
              <a:endParaRPr lang="fr-FR" sz="100" b="1" dirty="0" smtClean="0"/>
            </a:p>
          </p:txBody>
        </p:sp>
        <p:pic>
          <p:nvPicPr>
            <p:cNvPr id="32" name="Picture 4" descr="Fond blanc de l'ensemble de demi-corps coloré de plusieurs personnages d'hommes pour les entreprises Vecteur Premium"/>
            <p:cNvPicPr>
              <a:picLocks noChangeAspect="1" noChangeArrowheads="1"/>
            </p:cNvPicPr>
            <p:nvPr/>
          </p:nvPicPr>
          <p:blipFill rotWithShape="1">
            <a:blip r:embed="rId9">
              <a:extLst>
                <a:ext uri="{28A0092B-C50C-407E-A947-70E740481C1C}">
                  <a14:useLocalDpi xmlns:a14="http://schemas.microsoft.com/office/drawing/2010/main" val="0"/>
                </a:ext>
              </a:extLst>
            </a:blip>
            <a:srcRect l="75693" t="64235" r="6507" b="8936"/>
            <a:stretch/>
          </p:blipFill>
          <p:spPr bwMode="auto">
            <a:xfrm>
              <a:off x="3827726" y="3478669"/>
              <a:ext cx="675744" cy="1018513"/>
            </a:xfrm>
            <a:prstGeom prst="rect">
              <a:avLst/>
            </a:prstGeom>
            <a:noFill/>
            <a:extLst>
              <a:ext uri="{909E8E84-426E-40DD-AFC4-6F175D3DCCD1}">
                <a14:hiddenFill xmlns:a14="http://schemas.microsoft.com/office/drawing/2010/main">
                  <a:solidFill>
                    <a:srgbClr val="FFFFFF"/>
                  </a:solidFill>
                </a14:hiddenFill>
              </a:ext>
            </a:extLst>
          </p:spPr>
        </p:pic>
      </p:grpSp>
      <p:sp>
        <p:nvSpPr>
          <p:cNvPr id="33" name="Espace réservé du contenu 1"/>
          <p:cNvSpPr txBox="1">
            <a:spLocks/>
          </p:cNvSpPr>
          <p:nvPr/>
        </p:nvSpPr>
        <p:spPr>
          <a:xfrm>
            <a:off x="5490630" y="2490021"/>
            <a:ext cx="2654109" cy="1290842"/>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ctr">
              <a:buNone/>
            </a:pPr>
            <a:r>
              <a:rPr lang="fr-FR" b="1" dirty="0" smtClean="0"/>
              <a:t>Animé en Visio              ou en présentiel</a:t>
            </a:r>
            <a:endParaRPr lang="fr-FR" sz="400" b="1" dirty="0" smtClean="0"/>
          </a:p>
        </p:txBody>
      </p:sp>
      <p:sp>
        <p:nvSpPr>
          <p:cNvPr id="34" name="Espace réservé du contenu 1"/>
          <p:cNvSpPr txBox="1">
            <a:spLocks/>
          </p:cNvSpPr>
          <p:nvPr/>
        </p:nvSpPr>
        <p:spPr>
          <a:xfrm>
            <a:off x="8144739" y="2401766"/>
            <a:ext cx="3531324" cy="1290842"/>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ctr">
              <a:buNone/>
            </a:pPr>
            <a:r>
              <a:rPr lang="fr-FR" b="1" dirty="0"/>
              <a:t>P</a:t>
            </a:r>
            <a:r>
              <a:rPr lang="fr-FR" b="1" dirty="0" smtClean="0"/>
              <a:t>résenté dans la totalité              ou seulement en partie                  </a:t>
            </a:r>
            <a:r>
              <a:rPr lang="fr-FR" sz="1100" b="1" dirty="0" smtClean="0"/>
              <a:t>(</a:t>
            </a:r>
            <a:r>
              <a:rPr lang="fr-FR" sz="1100" b="1" dirty="0"/>
              <a:t>en fonction des besoins des clients) </a:t>
            </a:r>
            <a:endParaRPr lang="fr-FR" sz="1100" b="1" dirty="0" smtClean="0"/>
          </a:p>
        </p:txBody>
      </p:sp>
      <p:cxnSp>
        <p:nvCxnSpPr>
          <p:cNvPr id="38" name="Connecteur droit 37"/>
          <p:cNvCxnSpPr/>
          <p:nvPr/>
        </p:nvCxnSpPr>
        <p:spPr>
          <a:xfrm>
            <a:off x="5460721" y="2490021"/>
            <a:ext cx="0" cy="3651278"/>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9" name="Connecteur droit 38"/>
          <p:cNvCxnSpPr/>
          <p:nvPr/>
        </p:nvCxnSpPr>
        <p:spPr>
          <a:xfrm>
            <a:off x="8117028" y="2450422"/>
            <a:ext cx="0" cy="3765188"/>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pic>
        <p:nvPicPr>
          <p:cNvPr id="20" name="Image 19"/>
          <p:cNvPicPr>
            <a:picLocks noChangeAspect="1"/>
          </p:cNvPicPr>
          <p:nvPr/>
        </p:nvPicPr>
        <p:blipFill>
          <a:blip r:embed="rId10"/>
          <a:stretch>
            <a:fillRect/>
          </a:stretch>
        </p:blipFill>
        <p:spPr>
          <a:xfrm>
            <a:off x="9385479" y="3370522"/>
            <a:ext cx="1087287" cy="1113255"/>
          </a:xfrm>
          <a:prstGeom prst="rect">
            <a:avLst/>
          </a:prstGeom>
          <a:effectLst>
            <a:outerShdw blurRad="50800" dist="38100" dir="8100000" algn="tr" rotWithShape="0">
              <a:prstClr val="black">
                <a:alpha val="40000"/>
              </a:prstClr>
            </a:outerShdw>
          </a:effectLst>
        </p:spPr>
      </p:pic>
      <p:pic>
        <p:nvPicPr>
          <p:cNvPr id="49" name="Image 48"/>
          <p:cNvPicPr>
            <a:picLocks noChangeAspect="1"/>
          </p:cNvPicPr>
          <p:nvPr/>
        </p:nvPicPr>
        <p:blipFill>
          <a:blip r:embed="rId10">
            <a:lum bright="70000" contrast="-70000"/>
          </a:blip>
          <a:stretch>
            <a:fillRect/>
          </a:stretch>
        </p:blipFill>
        <p:spPr>
          <a:xfrm>
            <a:off x="9385479" y="4773608"/>
            <a:ext cx="1087287" cy="1113255"/>
          </a:xfrm>
          <a:prstGeom prst="rect">
            <a:avLst/>
          </a:prstGeom>
          <a:effectLst>
            <a:outerShdw blurRad="50800" dist="38100" dir="8100000" algn="tr" rotWithShape="0">
              <a:prstClr val="black">
                <a:alpha val="40000"/>
              </a:prstClr>
            </a:outerShdw>
          </a:effectLst>
        </p:spPr>
      </p:pic>
      <p:pic>
        <p:nvPicPr>
          <p:cNvPr id="50" name="Image 49"/>
          <p:cNvPicPr>
            <a:picLocks noChangeAspect="1"/>
          </p:cNvPicPr>
          <p:nvPr/>
        </p:nvPicPr>
        <p:blipFill rotWithShape="1">
          <a:blip r:embed="rId10"/>
          <a:srcRect l="47843" b="53480"/>
          <a:stretch/>
        </p:blipFill>
        <p:spPr>
          <a:xfrm>
            <a:off x="9886950" y="4754201"/>
            <a:ext cx="567094" cy="517888"/>
          </a:xfrm>
          <a:prstGeom prst="rect">
            <a:avLst/>
          </a:prstGeom>
        </p:spPr>
      </p:pic>
      <p:grpSp>
        <p:nvGrpSpPr>
          <p:cNvPr id="5" name="Groupe 4"/>
          <p:cNvGrpSpPr/>
          <p:nvPr/>
        </p:nvGrpSpPr>
        <p:grpSpPr>
          <a:xfrm>
            <a:off x="5897452" y="5325464"/>
            <a:ext cx="2069015" cy="815835"/>
            <a:chOff x="5897452" y="5325464"/>
            <a:chExt cx="2069015" cy="815835"/>
          </a:xfrm>
        </p:grpSpPr>
        <p:pic>
          <p:nvPicPr>
            <p:cNvPr id="24" name="Picture 2" descr="System attention icon"/>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446511" y="5325464"/>
              <a:ext cx="460941" cy="460941"/>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p:cNvSpPr txBox="1"/>
            <p:nvPr/>
          </p:nvSpPr>
          <p:spPr>
            <a:xfrm>
              <a:off x="5897452" y="5710412"/>
              <a:ext cx="2069015" cy="430887"/>
            </a:xfrm>
            <a:prstGeom prst="rect">
              <a:avLst/>
            </a:prstGeom>
            <a:noFill/>
          </p:spPr>
          <p:txBody>
            <a:bodyPr wrap="square" rtlCol="0">
              <a:spAutoFit/>
            </a:bodyPr>
            <a:lstStyle/>
            <a:p>
              <a:r>
                <a:rPr lang="fr-FR" sz="1100" dirty="0" smtClean="0">
                  <a:solidFill>
                    <a:schemeClr val="accent4">
                      <a:lumMod val="75000"/>
                    </a:schemeClr>
                  </a:solidFill>
                </a:rPr>
                <a:t>Pas de réunion en présentiel      </a:t>
              </a:r>
            </a:p>
            <a:p>
              <a:r>
                <a:rPr lang="fr-FR" sz="1100" dirty="0">
                  <a:solidFill>
                    <a:schemeClr val="accent4">
                      <a:lumMod val="75000"/>
                    </a:schemeClr>
                  </a:solidFill>
                </a:rPr>
                <a:t> </a:t>
              </a:r>
              <a:r>
                <a:rPr lang="fr-FR" sz="1100" dirty="0" smtClean="0">
                  <a:solidFill>
                    <a:schemeClr val="accent4">
                      <a:lumMod val="75000"/>
                    </a:schemeClr>
                  </a:solidFill>
                </a:rPr>
                <a:t> pendant la crise sanitaire</a:t>
              </a:r>
              <a:endParaRPr lang="fr-FR" sz="1100" dirty="0">
                <a:solidFill>
                  <a:schemeClr val="accent4">
                    <a:lumMod val="75000"/>
                  </a:schemeClr>
                </a:solidFill>
              </a:endParaRPr>
            </a:p>
          </p:txBody>
        </p:sp>
      </p:grpSp>
      <p:sp>
        <p:nvSpPr>
          <p:cNvPr id="29" name="ZoneTexte 28"/>
          <p:cNvSpPr txBox="1"/>
          <p:nvPr/>
        </p:nvSpPr>
        <p:spPr>
          <a:xfrm>
            <a:off x="311701" y="2995202"/>
            <a:ext cx="312906" cy="369332"/>
          </a:xfrm>
          <a:prstGeom prst="rect">
            <a:avLst/>
          </a:prstGeom>
          <a:noFill/>
        </p:spPr>
        <p:txBody>
          <a:bodyPr wrap="none" rtlCol="0">
            <a:spAutoFit/>
          </a:bodyPr>
          <a:lstStyle/>
          <a:p>
            <a:r>
              <a:rPr lang="fr-FR" b="1" dirty="0" smtClean="0">
                <a:solidFill>
                  <a:schemeClr val="bg1"/>
                </a:solidFill>
              </a:rPr>
              <a:t>5</a:t>
            </a:r>
            <a:endParaRPr lang="fr-FR" b="1" dirty="0">
              <a:solidFill>
                <a:schemeClr val="bg1"/>
              </a:solidFill>
            </a:endParaRPr>
          </a:p>
        </p:txBody>
      </p:sp>
    </p:spTree>
    <p:extLst>
      <p:ext uri="{BB962C8B-B14F-4D97-AF65-F5344CB8AC3E}">
        <p14:creationId xmlns:p14="http://schemas.microsoft.com/office/powerpoint/2010/main" val="3932776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500"/>
                                        <p:tgtEl>
                                          <p:spTgt spid="3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54"/>
                                        </p:tgtEl>
                                        <p:attrNameLst>
                                          <p:attrName>style.visibility</p:attrName>
                                        </p:attrNameLst>
                                      </p:cBhvr>
                                      <p:to>
                                        <p:strVal val="visible"/>
                                      </p:to>
                                    </p:set>
                                    <p:animEffect transition="in" filter="fade">
                                      <p:cBhvr>
                                        <p:cTn id="17" dur="500"/>
                                        <p:tgtEl>
                                          <p:spTgt spid="2054"/>
                                        </p:tgtEl>
                                      </p:cBhvr>
                                    </p:animEffect>
                                  </p:childTnLst>
                                </p:cTn>
                              </p:par>
                              <p:par>
                                <p:cTn id="18" presetID="10" presetClass="entr" presetSubtype="0" fill="hold" nodeType="withEffect">
                                  <p:stCondLst>
                                    <p:cond delay="0"/>
                                  </p:stCondLst>
                                  <p:childTnLst>
                                    <p:set>
                                      <p:cBhvr>
                                        <p:cTn id="19" dur="1" fill="hold">
                                          <p:stCondLst>
                                            <p:cond delay="0"/>
                                          </p:stCondLst>
                                        </p:cTn>
                                        <p:tgtEl>
                                          <p:spTgt spid="2056"/>
                                        </p:tgtEl>
                                        <p:attrNameLst>
                                          <p:attrName>style.visibility</p:attrName>
                                        </p:attrNameLst>
                                      </p:cBhvr>
                                      <p:to>
                                        <p:strVal val="visible"/>
                                      </p:to>
                                    </p:set>
                                    <p:animEffect transition="in" filter="fade">
                                      <p:cBhvr>
                                        <p:cTn id="20" dur="500"/>
                                        <p:tgtEl>
                                          <p:spTgt spid="205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500"/>
                                        <p:tgtEl>
                                          <p:spTgt spid="33"/>
                                        </p:tgtEl>
                                      </p:cBhvr>
                                    </p:animEffect>
                                  </p:childTnLst>
                                </p:cTn>
                              </p:par>
                              <p:par>
                                <p:cTn id="24" presetID="10" presetClass="entr" presetSubtype="0" fill="hold" nodeType="with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fade">
                                      <p:cBhvr>
                                        <p:cTn id="26" dur="500"/>
                                        <p:tgtEl>
                                          <p:spTgt spid="3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500"/>
                                        <p:tgtEl>
                                          <p:spTgt spid="34"/>
                                        </p:tgtEl>
                                      </p:cBhvr>
                                    </p:animEffect>
                                  </p:childTnLst>
                                </p:cTn>
                              </p:par>
                              <p:par>
                                <p:cTn id="37" presetID="10" presetClass="entr" presetSubtype="0" fill="hold" nodeType="with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fade">
                                      <p:cBhvr>
                                        <p:cTn id="39" dur="500"/>
                                        <p:tgtEl>
                                          <p:spTgt spid="39"/>
                                        </p:tgtEl>
                                      </p:cBhvr>
                                    </p:animEffect>
                                  </p:childTnLst>
                                </p:cTn>
                              </p:par>
                              <p:par>
                                <p:cTn id="40" presetID="10" presetClass="entr" presetSubtype="0"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childTnLst>
                                </p:cTn>
                              </p:par>
                              <p:par>
                                <p:cTn id="43" presetID="10" presetClass="entr" presetSubtype="0" fill="hold" nodeType="withEffect">
                                  <p:stCondLst>
                                    <p:cond delay="0"/>
                                  </p:stCondLst>
                                  <p:childTnLst>
                                    <p:set>
                                      <p:cBhvr>
                                        <p:cTn id="44" dur="1" fill="hold">
                                          <p:stCondLst>
                                            <p:cond delay="0"/>
                                          </p:stCondLst>
                                        </p:cTn>
                                        <p:tgtEl>
                                          <p:spTgt spid="49"/>
                                        </p:tgtEl>
                                        <p:attrNameLst>
                                          <p:attrName>style.visibility</p:attrName>
                                        </p:attrNameLst>
                                      </p:cBhvr>
                                      <p:to>
                                        <p:strVal val="visible"/>
                                      </p:to>
                                    </p:set>
                                    <p:animEffect transition="in" filter="fade">
                                      <p:cBhvr>
                                        <p:cTn id="45" dur="500"/>
                                        <p:tgtEl>
                                          <p:spTgt spid="49"/>
                                        </p:tgtEl>
                                      </p:cBhvr>
                                    </p:animEffect>
                                  </p:childTnLst>
                                </p:cTn>
                              </p:par>
                              <p:par>
                                <p:cTn id="46" presetID="10" presetClass="entr" presetSubtype="0" fill="hold" nodeType="withEffect">
                                  <p:stCondLst>
                                    <p:cond delay="0"/>
                                  </p:stCondLst>
                                  <p:childTnLst>
                                    <p:set>
                                      <p:cBhvr>
                                        <p:cTn id="47" dur="1" fill="hold">
                                          <p:stCondLst>
                                            <p:cond delay="0"/>
                                          </p:stCondLst>
                                        </p:cTn>
                                        <p:tgtEl>
                                          <p:spTgt spid="50"/>
                                        </p:tgtEl>
                                        <p:attrNameLst>
                                          <p:attrName>style.visibility</p:attrName>
                                        </p:attrNameLst>
                                      </p:cBhvr>
                                      <p:to>
                                        <p:strVal val="visible"/>
                                      </p:to>
                                    </p:set>
                                    <p:animEffect transition="in" filter="fade">
                                      <p:cBhvr>
                                        <p:cTn id="48"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au 10"/>
          <p:cNvGraphicFramePr>
            <a:graphicFrameLocks noGrp="1"/>
          </p:cNvGraphicFramePr>
          <p:nvPr>
            <p:extLst>
              <p:ext uri="{D42A27DB-BD31-4B8C-83A1-F6EECF244321}">
                <p14:modId xmlns:p14="http://schemas.microsoft.com/office/powerpoint/2010/main" val="1431285924"/>
              </p:ext>
            </p:extLst>
          </p:nvPr>
        </p:nvGraphicFramePr>
        <p:xfrm>
          <a:off x="283862" y="2049415"/>
          <a:ext cx="333474" cy="1510170"/>
        </p:xfrm>
        <a:graphic>
          <a:graphicData uri="http://schemas.openxmlformats.org/drawingml/2006/table">
            <a:tbl>
              <a:tblPr>
                <a:tableStyleId>{5C22544A-7EE6-4342-B048-85BDC9FD1C3A}</a:tableStyleId>
              </a:tblPr>
              <a:tblGrid>
                <a:gridCol w="333474">
                  <a:extLst>
                    <a:ext uri="{9D8B030D-6E8A-4147-A177-3AD203B41FA5}">
                      <a16:colId xmlns:a16="http://schemas.microsoft.com/office/drawing/2014/main" val="2099904740"/>
                    </a:ext>
                  </a:extLst>
                </a:gridCol>
              </a:tblGrid>
              <a:tr h="251695">
                <a:tc>
                  <a:txBody>
                    <a:bodyPr/>
                    <a:lstStyle/>
                    <a:p>
                      <a:r>
                        <a:rPr lang="fr-FR" sz="100" dirty="0" smtClean="0"/>
                        <a:t>1</a:t>
                      </a:r>
                      <a:endParaRPr lang="fr-FR" sz="100" dirty="0"/>
                    </a:p>
                  </a:txBody>
                  <a:tcPr>
                    <a:solidFill>
                      <a:srgbClr val="F5E7E8"/>
                    </a:solidFill>
                  </a:tcPr>
                </a:tc>
                <a:extLst>
                  <a:ext uri="{0D108BD9-81ED-4DB2-BD59-A6C34878D82A}">
                    <a16:rowId xmlns:a16="http://schemas.microsoft.com/office/drawing/2014/main" val="157540535"/>
                  </a:ext>
                </a:extLst>
              </a:tr>
              <a:tr h="251695">
                <a:tc>
                  <a:txBody>
                    <a:bodyPr/>
                    <a:lstStyle/>
                    <a:p>
                      <a:endParaRPr lang="fr-FR" sz="100" dirty="0"/>
                    </a:p>
                  </a:txBody>
                  <a:tcPr/>
                </a:tc>
                <a:extLst>
                  <a:ext uri="{0D108BD9-81ED-4DB2-BD59-A6C34878D82A}">
                    <a16:rowId xmlns:a16="http://schemas.microsoft.com/office/drawing/2014/main" val="406959053"/>
                  </a:ext>
                </a:extLst>
              </a:tr>
              <a:tr h="251695">
                <a:tc>
                  <a:txBody>
                    <a:bodyPr/>
                    <a:lstStyle/>
                    <a:p>
                      <a:endParaRPr lang="fr-FR" sz="100" dirty="0"/>
                    </a:p>
                  </a:txBody>
                  <a:tcPr>
                    <a:solidFill>
                      <a:srgbClr val="F5E7E8"/>
                    </a:solidFill>
                  </a:tcPr>
                </a:tc>
                <a:extLst>
                  <a:ext uri="{0D108BD9-81ED-4DB2-BD59-A6C34878D82A}">
                    <a16:rowId xmlns:a16="http://schemas.microsoft.com/office/drawing/2014/main" val="2025254129"/>
                  </a:ext>
                </a:extLst>
              </a:tr>
              <a:tr h="251695">
                <a:tc>
                  <a:txBody>
                    <a:bodyPr/>
                    <a:lstStyle/>
                    <a:p>
                      <a:endParaRPr lang="fr-FR" sz="100"/>
                    </a:p>
                  </a:txBody>
                  <a:tcPr/>
                </a:tc>
                <a:extLst>
                  <a:ext uri="{0D108BD9-81ED-4DB2-BD59-A6C34878D82A}">
                    <a16:rowId xmlns:a16="http://schemas.microsoft.com/office/drawing/2014/main" val="1608114"/>
                  </a:ext>
                </a:extLst>
              </a:tr>
              <a:tr h="251695">
                <a:tc>
                  <a:txBody>
                    <a:bodyPr/>
                    <a:lstStyle/>
                    <a:p>
                      <a:endParaRPr lang="fr-FR" sz="100" dirty="0"/>
                    </a:p>
                  </a:txBody>
                  <a:tcPr>
                    <a:solidFill>
                      <a:schemeClr val="accent4">
                        <a:lumMod val="75000"/>
                      </a:schemeClr>
                    </a:solidFill>
                  </a:tcPr>
                </a:tc>
                <a:extLst>
                  <a:ext uri="{0D108BD9-81ED-4DB2-BD59-A6C34878D82A}">
                    <a16:rowId xmlns:a16="http://schemas.microsoft.com/office/drawing/2014/main" val="1242364043"/>
                  </a:ext>
                </a:extLst>
              </a:tr>
              <a:tr h="251695">
                <a:tc>
                  <a:txBody>
                    <a:bodyPr/>
                    <a:lstStyle/>
                    <a:p>
                      <a:endParaRPr lang="fr-FR" sz="100" dirty="0"/>
                    </a:p>
                  </a:txBody>
                  <a:tcPr/>
                </a:tc>
                <a:extLst>
                  <a:ext uri="{0D108BD9-81ED-4DB2-BD59-A6C34878D82A}">
                    <a16:rowId xmlns:a16="http://schemas.microsoft.com/office/drawing/2014/main" val="1790485537"/>
                  </a:ext>
                </a:extLst>
              </a:tr>
            </a:tbl>
          </a:graphicData>
        </a:graphic>
      </p:graphicFrame>
      <p:sp>
        <p:nvSpPr>
          <p:cNvPr id="12" name="ZoneTexte 11"/>
          <p:cNvSpPr txBox="1"/>
          <p:nvPr/>
        </p:nvSpPr>
        <p:spPr>
          <a:xfrm>
            <a:off x="311701" y="2995202"/>
            <a:ext cx="312906" cy="369332"/>
          </a:xfrm>
          <a:prstGeom prst="rect">
            <a:avLst/>
          </a:prstGeom>
          <a:noFill/>
        </p:spPr>
        <p:txBody>
          <a:bodyPr wrap="none" rtlCol="0">
            <a:spAutoFit/>
          </a:bodyPr>
          <a:lstStyle/>
          <a:p>
            <a:r>
              <a:rPr lang="fr-FR" b="1" dirty="0" smtClean="0">
                <a:solidFill>
                  <a:schemeClr val="bg1"/>
                </a:solidFill>
              </a:rPr>
              <a:t>5</a:t>
            </a:r>
            <a:endParaRPr lang="fr-FR" b="1" dirty="0">
              <a:solidFill>
                <a:schemeClr val="bg1"/>
              </a:solidFill>
            </a:endParaRPr>
          </a:p>
        </p:txBody>
      </p:sp>
      <p:pic>
        <p:nvPicPr>
          <p:cNvPr id="1026" name="Picture 2" descr="System attention ic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13276" y="1715470"/>
            <a:ext cx="2438400" cy="2438400"/>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texte 2"/>
          <p:cNvSpPr>
            <a:spLocks noGrp="1"/>
          </p:cNvSpPr>
          <p:nvPr>
            <p:ph type="body" sz="quarter" idx="12"/>
          </p:nvPr>
        </p:nvSpPr>
        <p:spPr/>
        <p:txBody>
          <a:bodyPr/>
          <a:lstStyle/>
          <a:p>
            <a:r>
              <a:rPr lang="fr-FR" dirty="0" smtClean="0"/>
              <a:t>Les Ateliers des décodeurs : une façon pédagogique d’apporter les informations utiles à nos clients qui en ont besoin </a:t>
            </a:r>
            <a:endParaRPr lang="fr-FR" dirty="0"/>
          </a:p>
        </p:txBody>
      </p:sp>
      <p:sp>
        <p:nvSpPr>
          <p:cNvPr id="17" name="Espace réservé du texte 16"/>
          <p:cNvSpPr>
            <a:spLocks noGrp="1"/>
          </p:cNvSpPr>
          <p:nvPr>
            <p:ph type="body" sz="quarter" idx="14"/>
          </p:nvPr>
        </p:nvSpPr>
        <p:spPr/>
        <p:txBody>
          <a:bodyPr/>
          <a:lstStyle/>
          <a:p>
            <a:r>
              <a:rPr lang="fr-FR" dirty="0" smtClean="0"/>
              <a:t>4. </a:t>
            </a:r>
            <a:r>
              <a:rPr lang="fr-FR" dirty="0"/>
              <a:t>Les </a:t>
            </a:r>
            <a:r>
              <a:rPr lang="fr-FR" dirty="0" smtClean="0"/>
              <a:t>Ateliers des décodeurs</a:t>
            </a:r>
            <a:endParaRPr lang="fr-FR" dirty="0"/>
          </a:p>
        </p:txBody>
      </p:sp>
      <p:sp>
        <p:nvSpPr>
          <p:cNvPr id="2" name="Pensées 1"/>
          <p:cNvSpPr/>
          <p:nvPr/>
        </p:nvSpPr>
        <p:spPr>
          <a:xfrm>
            <a:off x="821917" y="4288236"/>
            <a:ext cx="1522989" cy="740964"/>
          </a:xfrm>
          <a:prstGeom prst="cloudCallout">
            <a:avLst>
              <a:gd name="adj1" fmla="val -26824"/>
              <a:gd name="adj2" fmla="val 70344"/>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4" name="Image 7">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85916" y="4483777"/>
            <a:ext cx="1232869" cy="349882"/>
          </a:xfrm>
          <a:prstGeom prst="rect">
            <a:avLst/>
          </a:prstGeom>
          <a:noFill/>
          <a:ln>
            <a:noFill/>
          </a:ln>
        </p:spPr>
      </p:pic>
      <p:pic>
        <p:nvPicPr>
          <p:cNvPr id="36" name="Image 9"/>
          <p:cNvPicPr>
            <a:picLocks noChangeAspect="1"/>
          </p:cNvPicPr>
          <p:nvPr/>
        </p:nvPicPr>
        <p:blipFill>
          <a:blip r:embed="rId5" cstate="print">
            <a:extLst>
              <a:ext uri="{BEBA8EAE-BF5A-486C-A8C5-ECC9F3942E4B}">
                <a14:imgProps xmlns:a14="http://schemas.microsoft.com/office/drawing/2010/main">
                  <a14:imgLayer r:embed="rId6">
                    <a14:imgEffect>
                      <a14:backgroundRemoval t="9972" b="100000" l="0" r="94964">
                        <a14:foregroundMark x1="25899" y1="74600" x2="7914" y2="76199"/>
                        <a14:foregroundMark x1="23741" y1="73001" x2="8736" y2="73565"/>
                        <a14:foregroundMark x1="8736" y1="73565" x2="0" y2="80527"/>
                        <a14:foregroundMark x1="6475" y1="74036" x2="206" y2="79210"/>
                        <a14:foregroundMark x1="7605" y1="73001" x2="514" y2="77328"/>
                        <a14:foregroundMark x1="55601" y1="75917" x2="74101" y2="82408"/>
                        <a14:foregroundMark x1="74101" y1="82408" x2="91470" y2="99436"/>
                        <a14:foregroundMark x1="72354" y1="81091" x2="88181" y2="94826"/>
                        <a14:foregroundMark x1="81501" y1="96143" x2="51696" y2="81844"/>
                        <a14:foregroundMark x1="57040" y1="88617" x2="48818" y2="99906"/>
                        <a14:foregroundMark x1="17883" y1="78081" x2="1747" y2="99906"/>
                        <a14:foregroundMark x1="4625" y1="80527" x2="2569" y2="95579"/>
                        <a14:foregroundMark x1="27338" y1="88617" x2="6680" y2="99436"/>
                      </a14:backgroundRemoval>
                    </a14:imgEffect>
                  </a14:imgLayer>
                </a14:imgProps>
              </a:ext>
              <a:ext uri="{28A0092B-C50C-407E-A947-70E740481C1C}">
                <a14:useLocalDpi xmlns:a14="http://schemas.microsoft.com/office/drawing/2010/main" val="0"/>
              </a:ext>
            </a:extLst>
          </a:blip>
          <a:srcRect/>
          <a:stretch>
            <a:fillRect/>
          </a:stretch>
        </p:blipFill>
        <p:spPr bwMode="auto">
          <a:xfrm>
            <a:off x="8336" y="4631700"/>
            <a:ext cx="1677589" cy="1832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Picture 4" descr="Personnes portant un masque médical Vecteur gratuit"/>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4556" b="100000" l="0" r="100000">
                        <a14:foregroundMark x1="84345" y1="95923" x2="79553" y2="99041"/>
                        <a14:foregroundMark x1="11821" y1="93285" x2="11821" y2="99760"/>
                      </a14:backgroundRemoval>
                    </a14:imgEffect>
                  </a14:imgLayer>
                </a14:imgProps>
              </a:ext>
              <a:ext uri="{28A0092B-C50C-407E-A947-70E740481C1C}">
                <a14:useLocalDpi xmlns:a14="http://schemas.microsoft.com/office/drawing/2010/main" val="0"/>
              </a:ext>
            </a:extLst>
          </a:blip>
          <a:srcRect/>
          <a:stretch>
            <a:fillRect/>
          </a:stretch>
        </p:blipFill>
        <p:spPr bwMode="auto">
          <a:xfrm>
            <a:off x="7228290" y="3501451"/>
            <a:ext cx="4447773" cy="2962814"/>
          </a:xfrm>
          <a:prstGeom prst="rect">
            <a:avLst/>
          </a:prstGeom>
          <a:noFill/>
          <a:extLst>
            <a:ext uri="{909E8E84-426E-40DD-AFC4-6F175D3DCCD1}">
              <a14:hiddenFill xmlns:a14="http://schemas.microsoft.com/office/drawing/2010/main">
                <a:solidFill>
                  <a:srgbClr val="FFFFFF"/>
                </a:solidFill>
              </a14:hiddenFill>
            </a:ext>
          </a:extLst>
        </p:spPr>
      </p:pic>
      <p:sp>
        <p:nvSpPr>
          <p:cNvPr id="26" name="Espace réservé du contenu 1"/>
          <p:cNvSpPr txBox="1">
            <a:spLocks/>
          </p:cNvSpPr>
          <p:nvPr/>
        </p:nvSpPr>
        <p:spPr>
          <a:xfrm>
            <a:off x="2997330" y="2407480"/>
            <a:ext cx="4323588" cy="1290842"/>
          </a:xfrm>
          <a:prstGeom prst="rect">
            <a:avLst/>
          </a:prstGeom>
        </p:spPr>
        <p:txBody>
          <a:bodyPr vert="horz" lIns="91440" tIns="45720" rIns="91440" bIns="45720" rtlCol="0">
            <a:no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ctr">
              <a:buNone/>
            </a:pPr>
            <a:r>
              <a:rPr lang="fr-FR" sz="2000" b="1" dirty="0" smtClean="0">
                <a:solidFill>
                  <a:schemeClr val="accent4">
                    <a:lumMod val="75000"/>
                  </a:schemeClr>
                </a:solidFill>
              </a:rPr>
              <a:t>les Ateliers de décodeurs en présentiel (invitation de plusieurs clients simultanément) ne peuvent pas s’organiser pendant la période de crise sanitaire.</a:t>
            </a:r>
          </a:p>
          <a:p>
            <a:pPr marL="36000" indent="0" algn="ctr">
              <a:buNone/>
            </a:pPr>
            <a:endParaRPr lang="fr-FR" sz="1000" b="1" dirty="0" smtClean="0">
              <a:solidFill>
                <a:schemeClr val="accent4">
                  <a:lumMod val="75000"/>
                </a:schemeClr>
              </a:solidFill>
            </a:endParaRPr>
          </a:p>
          <a:p>
            <a:pPr marL="36000" indent="0" algn="ctr">
              <a:buNone/>
            </a:pPr>
            <a:r>
              <a:rPr lang="fr-FR" sz="2000" b="1" dirty="0" smtClean="0">
                <a:solidFill>
                  <a:schemeClr val="accent4">
                    <a:lumMod val="75000"/>
                  </a:schemeClr>
                </a:solidFill>
              </a:rPr>
              <a:t>Nous reviendrons vers vous dès que ce sera possible afin de vous communiquer le mode opératoire.  </a:t>
            </a:r>
            <a:endParaRPr lang="fr-FR" sz="500" dirty="0"/>
          </a:p>
          <a:p>
            <a:pPr algn="ctr"/>
            <a:endParaRPr lang="fr-FR" sz="500" dirty="0" smtClean="0"/>
          </a:p>
          <a:p>
            <a:pPr algn="ctr"/>
            <a:endParaRPr lang="fr-FR" sz="400" dirty="0"/>
          </a:p>
          <a:p>
            <a:pPr algn="ctr"/>
            <a:endParaRPr lang="fr-FR" sz="400" dirty="0" smtClean="0"/>
          </a:p>
          <a:p>
            <a:pPr algn="ctr"/>
            <a:endParaRPr lang="fr-FR" sz="400" dirty="0"/>
          </a:p>
          <a:p>
            <a:pPr algn="ctr"/>
            <a:endParaRPr lang="fr-FR" sz="400" dirty="0" smtClean="0"/>
          </a:p>
          <a:p>
            <a:pPr algn="ctr"/>
            <a:endParaRPr lang="fr-FR" sz="400" dirty="0" smtClean="0"/>
          </a:p>
          <a:p>
            <a:pPr algn="ctr"/>
            <a:endParaRPr lang="fr-FR" sz="400" dirty="0" smtClean="0"/>
          </a:p>
        </p:txBody>
      </p:sp>
      <p:sp>
        <p:nvSpPr>
          <p:cNvPr id="13" name="Rectangle 12"/>
          <p:cNvSpPr/>
          <p:nvPr/>
        </p:nvSpPr>
        <p:spPr>
          <a:xfrm>
            <a:off x="600908" y="2054667"/>
            <a:ext cx="1617877" cy="1504919"/>
          </a:xfrm>
          <a:prstGeom prst="rect">
            <a:avLst/>
          </a:prstGeom>
          <a:solidFill>
            <a:schemeClr val="accent4">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t>Différents formats possibles</a:t>
            </a:r>
            <a:endParaRPr lang="fr-FR" sz="1600" dirty="0"/>
          </a:p>
        </p:txBody>
      </p:sp>
    </p:spTree>
    <p:extLst>
      <p:ext uri="{BB962C8B-B14F-4D97-AF65-F5344CB8AC3E}">
        <p14:creationId xmlns:p14="http://schemas.microsoft.com/office/powerpoint/2010/main" val="213989331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au 9"/>
          <p:cNvGraphicFramePr>
            <a:graphicFrameLocks noGrp="1"/>
          </p:cNvGraphicFramePr>
          <p:nvPr>
            <p:extLst/>
          </p:nvPr>
        </p:nvGraphicFramePr>
        <p:xfrm>
          <a:off x="283862" y="2049415"/>
          <a:ext cx="333474" cy="1510170"/>
        </p:xfrm>
        <a:graphic>
          <a:graphicData uri="http://schemas.openxmlformats.org/drawingml/2006/table">
            <a:tbl>
              <a:tblPr>
                <a:tableStyleId>{5C22544A-7EE6-4342-B048-85BDC9FD1C3A}</a:tableStyleId>
              </a:tblPr>
              <a:tblGrid>
                <a:gridCol w="333474">
                  <a:extLst>
                    <a:ext uri="{9D8B030D-6E8A-4147-A177-3AD203B41FA5}">
                      <a16:colId xmlns:a16="http://schemas.microsoft.com/office/drawing/2014/main" val="2099904740"/>
                    </a:ext>
                  </a:extLst>
                </a:gridCol>
              </a:tblGrid>
              <a:tr h="251695">
                <a:tc>
                  <a:txBody>
                    <a:bodyPr/>
                    <a:lstStyle/>
                    <a:p>
                      <a:r>
                        <a:rPr lang="fr-FR" sz="100" dirty="0" smtClean="0"/>
                        <a:t>1</a:t>
                      </a:r>
                      <a:endParaRPr lang="fr-FR" sz="100" dirty="0"/>
                    </a:p>
                  </a:txBody>
                  <a:tcPr>
                    <a:solidFill>
                      <a:srgbClr val="F5E7E8"/>
                    </a:solidFill>
                  </a:tcPr>
                </a:tc>
                <a:extLst>
                  <a:ext uri="{0D108BD9-81ED-4DB2-BD59-A6C34878D82A}">
                    <a16:rowId xmlns:a16="http://schemas.microsoft.com/office/drawing/2014/main" val="157540535"/>
                  </a:ext>
                </a:extLst>
              </a:tr>
              <a:tr h="251695">
                <a:tc>
                  <a:txBody>
                    <a:bodyPr/>
                    <a:lstStyle/>
                    <a:p>
                      <a:endParaRPr lang="fr-FR" sz="100" dirty="0"/>
                    </a:p>
                  </a:txBody>
                  <a:tcPr/>
                </a:tc>
                <a:extLst>
                  <a:ext uri="{0D108BD9-81ED-4DB2-BD59-A6C34878D82A}">
                    <a16:rowId xmlns:a16="http://schemas.microsoft.com/office/drawing/2014/main" val="406959053"/>
                  </a:ext>
                </a:extLst>
              </a:tr>
              <a:tr h="251695">
                <a:tc>
                  <a:txBody>
                    <a:bodyPr/>
                    <a:lstStyle/>
                    <a:p>
                      <a:endParaRPr lang="fr-FR" sz="100" dirty="0"/>
                    </a:p>
                  </a:txBody>
                  <a:tcPr>
                    <a:solidFill>
                      <a:srgbClr val="F5E7E8"/>
                    </a:solidFill>
                  </a:tcPr>
                </a:tc>
                <a:extLst>
                  <a:ext uri="{0D108BD9-81ED-4DB2-BD59-A6C34878D82A}">
                    <a16:rowId xmlns:a16="http://schemas.microsoft.com/office/drawing/2014/main" val="2025254129"/>
                  </a:ext>
                </a:extLst>
              </a:tr>
              <a:tr h="251695">
                <a:tc>
                  <a:txBody>
                    <a:bodyPr/>
                    <a:lstStyle/>
                    <a:p>
                      <a:endParaRPr lang="fr-FR" sz="100"/>
                    </a:p>
                  </a:txBody>
                  <a:tcPr/>
                </a:tc>
                <a:extLst>
                  <a:ext uri="{0D108BD9-81ED-4DB2-BD59-A6C34878D82A}">
                    <a16:rowId xmlns:a16="http://schemas.microsoft.com/office/drawing/2014/main" val="1608114"/>
                  </a:ext>
                </a:extLst>
              </a:tr>
              <a:tr h="251695">
                <a:tc>
                  <a:txBody>
                    <a:bodyPr/>
                    <a:lstStyle/>
                    <a:p>
                      <a:endParaRPr lang="fr-FR" sz="100" dirty="0"/>
                    </a:p>
                  </a:txBody>
                  <a:tcPr>
                    <a:solidFill>
                      <a:srgbClr val="F5E7E8"/>
                    </a:solidFill>
                  </a:tcPr>
                </a:tc>
                <a:extLst>
                  <a:ext uri="{0D108BD9-81ED-4DB2-BD59-A6C34878D82A}">
                    <a16:rowId xmlns:a16="http://schemas.microsoft.com/office/drawing/2014/main" val="1242364043"/>
                  </a:ext>
                </a:extLst>
              </a:tr>
              <a:tr h="251695">
                <a:tc>
                  <a:txBody>
                    <a:bodyPr/>
                    <a:lstStyle/>
                    <a:p>
                      <a:endParaRPr lang="fr-FR" sz="100" dirty="0"/>
                    </a:p>
                  </a:txBody>
                  <a:tcPr>
                    <a:solidFill>
                      <a:schemeClr val="accent4">
                        <a:lumMod val="75000"/>
                      </a:schemeClr>
                    </a:solidFill>
                  </a:tcPr>
                </a:tc>
                <a:extLst>
                  <a:ext uri="{0D108BD9-81ED-4DB2-BD59-A6C34878D82A}">
                    <a16:rowId xmlns:a16="http://schemas.microsoft.com/office/drawing/2014/main" val="1790485537"/>
                  </a:ext>
                </a:extLst>
              </a:tr>
            </a:tbl>
          </a:graphicData>
        </a:graphic>
      </p:graphicFrame>
      <p:sp>
        <p:nvSpPr>
          <p:cNvPr id="11" name="ZoneTexte 10"/>
          <p:cNvSpPr txBox="1"/>
          <p:nvPr/>
        </p:nvSpPr>
        <p:spPr>
          <a:xfrm>
            <a:off x="311701" y="3245722"/>
            <a:ext cx="312906" cy="369332"/>
          </a:xfrm>
          <a:prstGeom prst="rect">
            <a:avLst/>
          </a:prstGeom>
          <a:noFill/>
        </p:spPr>
        <p:txBody>
          <a:bodyPr wrap="none" rtlCol="0">
            <a:spAutoFit/>
          </a:bodyPr>
          <a:lstStyle/>
          <a:p>
            <a:r>
              <a:rPr lang="fr-FR" b="1" dirty="0" smtClean="0">
                <a:solidFill>
                  <a:schemeClr val="bg1"/>
                </a:solidFill>
              </a:rPr>
              <a:t>6</a:t>
            </a:r>
            <a:endParaRPr lang="fr-FR" b="1" dirty="0">
              <a:solidFill>
                <a:schemeClr val="bg1"/>
              </a:solidFill>
            </a:endParaRPr>
          </a:p>
        </p:txBody>
      </p:sp>
      <p:sp>
        <p:nvSpPr>
          <p:cNvPr id="3" name="Espace réservé du texte 2"/>
          <p:cNvSpPr>
            <a:spLocks noGrp="1"/>
          </p:cNvSpPr>
          <p:nvPr>
            <p:ph type="body" sz="quarter" idx="12"/>
          </p:nvPr>
        </p:nvSpPr>
        <p:spPr/>
        <p:txBody>
          <a:bodyPr/>
          <a:lstStyle/>
          <a:p>
            <a:r>
              <a:rPr lang="fr-FR" dirty="0" smtClean="0"/>
              <a:t>Les Ateliers des décodeurs : une façon pédagogique d’apporter les informations utiles à nos clients qui en ont besoin </a:t>
            </a:r>
            <a:endParaRPr lang="fr-FR" dirty="0"/>
          </a:p>
        </p:txBody>
      </p:sp>
      <p:sp>
        <p:nvSpPr>
          <p:cNvPr id="17" name="Espace réservé du texte 16"/>
          <p:cNvSpPr>
            <a:spLocks noGrp="1"/>
          </p:cNvSpPr>
          <p:nvPr>
            <p:ph type="body" sz="quarter" idx="14"/>
          </p:nvPr>
        </p:nvSpPr>
        <p:spPr/>
        <p:txBody>
          <a:bodyPr/>
          <a:lstStyle/>
          <a:p>
            <a:r>
              <a:rPr lang="fr-FR" dirty="0" smtClean="0"/>
              <a:t>4. </a:t>
            </a:r>
            <a:r>
              <a:rPr lang="fr-FR" dirty="0"/>
              <a:t>Les </a:t>
            </a:r>
            <a:r>
              <a:rPr lang="fr-FR" dirty="0" smtClean="0"/>
              <a:t>Ateliers des décodeurs</a:t>
            </a:r>
            <a:endParaRPr lang="fr-FR" dirty="0"/>
          </a:p>
        </p:txBody>
      </p:sp>
      <p:sp>
        <p:nvSpPr>
          <p:cNvPr id="2" name="Pensées 1"/>
          <p:cNvSpPr/>
          <p:nvPr/>
        </p:nvSpPr>
        <p:spPr>
          <a:xfrm>
            <a:off x="821917" y="4288236"/>
            <a:ext cx="1522989" cy="740964"/>
          </a:xfrm>
          <a:prstGeom prst="cloudCallout">
            <a:avLst>
              <a:gd name="adj1" fmla="val -26824"/>
              <a:gd name="adj2" fmla="val 70344"/>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4" name="Image 7">
            <a:hlinkClick r:id="rId4" action="ppaction://hlinksldjump"/>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85916" y="4483777"/>
            <a:ext cx="1232869" cy="349882"/>
          </a:xfrm>
          <a:prstGeom prst="rect">
            <a:avLst/>
          </a:prstGeom>
          <a:noFill/>
          <a:ln>
            <a:noFill/>
          </a:ln>
        </p:spPr>
      </p:pic>
      <p:pic>
        <p:nvPicPr>
          <p:cNvPr id="36" name="Image 9"/>
          <p:cNvPicPr>
            <a:picLocks noChangeAspect="1"/>
          </p:cNvPicPr>
          <p:nvPr/>
        </p:nvPicPr>
        <p:blipFill>
          <a:blip r:embed="rId6" cstate="print">
            <a:extLst>
              <a:ext uri="{BEBA8EAE-BF5A-486C-A8C5-ECC9F3942E4B}">
                <a14:imgProps xmlns:a14="http://schemas.microsoft.com/office/drawing/2010/main">
                  <a14:imgLayer r:embed="rId7">
                    <a14:imgEffect>
                      <a14:backgroundRemoval t="9972" b="100000" l="0" r="94964">
                        <a14:foregroundMark x1="25899" y1="74600" x2="7914" y2="76199"/>
                        <a14:foregroundMark x1="23741" y1="73001" x2="8736" y2="73565"/>
                        <a14:foregroundMark x1="8736" y1="73565" x2="0" y2="80527"/>
                        <a14:foregroundMark x1="6475" y1="74036" x2="206" y2="79210"/>
                        <a14:foregroundMark x1="7605" y1="73001" x2="514" y2="77328"/>
                        <a14:foregroundMark x1="55601" y1="75917" x2="74101" y2="82408"/>
                        <a14:foregroundMark x1="74101" y1="82408" x2="91470" y2="99436"/>
                        <a14:foregroundMark x1="72354" y1="81091" x2="88181" y2="94826"/>
                        <a14:foregroundMark x1="81501" y1="96143" x2="51696" y2="81844"/>
                        <a14:foregroundMark x1="57040" y1="88617" x2="48818" y2="99906"/>
                        <a14:foregroundMark x1="17883" y1="78081" x2="1747" y2="99906"/>
                        <a14:foregroundMark x1="4625" y1="80527" x2="2569" y2="95579"/>
                        <a14:foregroundMark x1="27338" y1="88617" x2="6680" y2="99436"/>
                      </a14:backgroundRemoval>
                    </a14:imgEffect>
                  </a14:imgLayer>
                </a14:imgProps>
              </a:ext>
              <a:ext uri="{28A0092B-C50C-407E-A947-70E740481C1C}">
                <a14:useLocalDpi xmlns:a14="http://schemas.microsoft.com/office/drawing/2010/main" val="0"/>
              </a:ext>
            </a:extLst>
          </a:blip>
          <a:srcRect/>
          <a:stretch>
            <a:fillRect/>
          </a:stretch>
        </p:blipFill>
        <p:spPr bwMode="auto">
          <a:xfrm>
            <a:off x="8336" y="4631700"/>
            <a:ext cx="1677589" cy="1832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ZoneTexte 8"/>
          <p:cNvSpPr txBox="1"/>
          <p:nvPr/>
        </p:nvSpPr>
        <p:spPr>
          <a:xfrm>
            <a:off x="12563115" y="3061056"/>
            <a:ext cx="5694829" cy="369332"/>
          </a:xfrm>
          <a:prstGeom prst="rect">
            <a:avLst/>
          </a:prstGeom>
          <a:solidFill>
            <a:srgbClr val="FFFF00"/>
          </a:solidFill>
        </p:spPr>
        <p:txBody>
          <a:bodyPr wrap="none" rtlCol="0">
            <a:spAutoFit/>
          </a:bodyPr>
          <a:lstStyle/>
          <a:p>
            <a:r>
              <a:rPr lang="fr-FR" dirty="0" smtClean="0"/>
              <a:t>Interview de Marc </a:t>
            </a:r>
            <a:r>
              <a:rPr lang="fr-FR" dirty="0" err="1" smtClean="0"/>
              <a:t>Nocus</a:t>
            </a:r>
            <a:r>
              <a:rPr lang="fr-FR" dirty="0" smtClean="0"/>
              <a:t> et/ou de Thomas Christophe</a:t>
            </a:r>
            <a:endParaRPr lang="fr-FR" dirty="0"/>
          </a:p>
        </p:txBody>
      </p:sp>
      <p:sp>
        <p:nvSpPr>
          <p:cNvPr id="8" name="Rectangle 7"/>
          <p:cNvSpPr/>
          <p:nvPr/>
        </p:nvSpPr>
        <p:spPr>
          <a:xfrm>
            <a:off x="600908" y="2054667"/>
            <a:ext cx="1617877" cy="1504919"/>
          </a:xfrm>
          <a:prstGeom prst="rect">
            <a:avLst/>
          </a:prstGeom>
          <a:solidFill>
            <a:schemeClr val="accent4">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t>Retour d’expérience</a:t>
            </a:r>
          </a:p>
          <a:p>
            <a:pPr algn="ctr"/>
            <a:r>
              <a:rPr lang="fr-FR" sz="1600" dirty="0" smtClean="0"/>
              <a:t>du réseau</a:t>
            </a:r>
            <a:endParaRPr lang="fr-FR" sz="1600" dirty="0"/>
          </a:p>
        </p:txBody>
      </p:sp>
      <p:pic>
        <p:nvPicPr>
          <p:cNvPr id="6" name="Vidéo Christophe 3">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3380756" y="1849383"/>
            <a:ext cx="7169149" cy="4032647"/>
          </a:xfrm>
          <a:prstGeom prst="rect">
            <a:avLst/>
          </a:prstGeom>
        </p:spPr>
      </p:pic>
      <p:sp>
        <p:nvSpPr>
          <p:cNvPr id="5" name="Rectangle 4"/>
          <p:cNvSpPr/>
          <p:nvPr/>
        </p:nvSpPr>
        <p:spPr>
          <a:xfrm>
            <a:off x="3179142" y="1601137"/>
            <a:ext cx="7572375" cy="4529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smtClean="0">
                <a:solidFill>
                  <a:schemeClr val="tx1"/>
                </a:solidFill>
              </a:rPr>
              <a:t>Christophe THOMAS, directeur du marché patrimonial </a:t>
            </a:r>
          </a:p>
          <a:p>
            <a:pPr algn="ctr"/>
            <a:r>
              <a:rPr lang="fr-FR" sz="2000" dirty="0" smtClean="0">
                <a:solidFill>
                  <a:schemeClr val="tx1"/>
                </a:solidFill>
              </a:rPr>
              <a:t>sur le département des Vosges, a organisé fin novembre </a:t>
            </a:r>
          </a:p>
          <a:p>
            <a:pPr algn="ctr"/>
            <a:r>
              <a:rPr lang="fr-FR" sz="2000" dirty="0" smtClean="0">
                <a:solidFill>
                  <a:schemeClr val="tx1"/>
                </a:solidFill>
              </a:rPr>
              <a:t>2 sessions d’</a:t>
            </a:r>
            <a:r>
              <a:rPr lang="fr-FR" sz="2000" b="1" dirty="0" smtClean="0">
                <a:solidFill>
                  <a:schemeClr val="accent4">
                    <a:lumMod val="75000"/>
                  </a:schemeClr>
                </a:solidFill>
              </a:rPr>
              <a:t>Ateliers des Décodeurs </a:t>
            </a:r>
            <a:r>
              <a:rPr lang="fr-FR" sz="2000" dirty="0" smtClean="0">
                <a:solidFill>
                  <a:schemeClr val="tx1"/>
                </a:solidFill>
              </a:rPr>
              <a:t>sur l’épargne </a:t>
            </a:r>
          </a:p>
          <a:p>
            <a:pPr algn="ctr"/>
            <a:r>
              <a:rPr lang="fr-FR" sz="2000" b="1" dirty="0" smtClean="0">
                <a:solidFill>
                  <a:schemeClr val="tx1"/>
                </a:solidFill>
              </a:rPr>
              <a:t>« Et si c’était simple de comprendre l’épargne ». </a:t>
            </a:r>
          </a:p>
          <a:p>
            <a:pPr algn="ctr"/>
            <a:endParaRPr lang="fr-FR" sz="2000" dirty="0" smtClean="0">
              <a:solidFill>
                <a:schemeClr val="tx1"/>
              </a:solidFill>
            </a:endParaRPr>
          </a:p>
          <a:p>
            <a:pPr algn="ctr"/>
            <a:r>
              <a:rPr lang="fr-FR" sz="2000" dirty="0" smtClean="0">
                <a:solidFill>
                  <a:schemeClr val="tx1"/>
                </a:solidFill>
              </a:rPr>
              <a:t>L’objectif était de dynamiser la vente d’UC </a:t>
            </a:r>
          </a:p>
          <a:p>
            <a:pPr algn="ctr"/>
            <a:r>
              <a:rPr lang="fr-FR" sz="2000" dirty="0" smtClean="0">
                <a:solidFill>
                  <a:schemeClr val="tx1"/>
                </a:solidFill>
              </a:rPr>
              <a:t>sur les contrats d’Assurances-vie</a:t>
            </a:r>
          </a:p>
          <a:p>
            <a:pPr algn="ctr"/>
            <a:endParaRPr lang="fr-FR" sz="2000" dirty="0">
              <a:solidFill>
                <a:schemeClr val="tx1"/>
              </a:solidFill>
            </a:endParaRPr>
          </a:p>
          <a:p>
            <a:pPr algn="ctr"/>
            <a:r>
              <a:rPr lang="fr-FR" sz="2000" dirty="0" smtClean="0">
                <a:solidFill>
                  <a:schemeClr val="tx1"/>
                </a:solidFill>
              </a:rPr>
              <a:t>Christophe nous dresse le bilan de cette action…. </a:t>
            </a:r>
          </a:p>
          <a:p>
            <a:pPr algn="ctr"/>
            <a:endParaRPr lang="fr-FR" sz="2000" dirty="0">
              <a:solidFill>
                <a:schemeClr val="tx1"/>
              </a:solidFill>
            </a:endParaRPr>
          </a:p>
          <a:p>
            <a:pPr algn="ctr"/>
            <a:endParaRPr lang="fr-FR" sz="2000" dirty="0"/>
          </a:p>
        </p:txBody>
      </p:sp>
      <p:pic>
        <p:nvPicPr>
          <p:cNvPr id="12" name="Image 11"/>
          <p:cNvPicPr>
            <a:picLocks noChangeAspect="1"/>
          </p:cNvPicPr>
          <p:nvPr/>
        </p:nvPicPr>
        <p:blipFill>
          <a:blip r:embed="rId9">
            <a:extLst>
              <a:ext uri="{BEBA8EAE-BF5A-486C-A8C5-ECC9F3942E4B}">
                <a14:imgProps xmlns:a14="http://schemas.microsoft.com/office/drawing/2010/main">
                  <a14:imgLayer r:embed="rId10">
                    <a14:imgEffect>
                      <a14:backgroundRemoval t="0" b="100000" l="9778" r="89778"/>
                    </a14:imgEffect>
                  </a14:imgLayer>
                </a14:imgProps>
              </a:ext>
              <a:ext uri="{28A0092B-C50C-407E-A947-70E740481C1C}">
                <a14:useLocalDpi xmlns:a14="http://schemas.microsoft.com/office/drawing/2010/main" val="0"/>
              </a:ext>
            </a:extLst>
          </a:blip>
          <a:stretch>
            <a:fillRect/>
          </a:stretch>
        </p:blipFill>
        <p:spPr>
          <a:xfrm rot="18106925" flipH="1">
            <a:off x="12248104" y="4396760"/>
            <a:ext cx="3464788" cy="2919558"/>
          </a:xfrm>
          <a:prstGeom prst="rect">
            <a:avLst/>
          </a:prstGeom>
        </p:spPr>
      </p:pic>
    </p:spTree>
    <p:extLst>
      <p:ext uri="{BB962C8B-B14F-4D97-AF65-F5344CB8AC3E}">
        <p14:creationId xmlns:p14="http://schemas.microsoft.com/office/powerpoint/2010/main" val="1224767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xit" presetSubtype="10" fill="hold" grpId="0" nodeType="clickEffect">
                                  <p:stCondLst>
                                    <p:cond delay="0"/>
                                  </p:stCondLst>
                                  <p:childTnLst>
                                    <p:animEffect transition="out" filter="randombar(horizontal)">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par>
                          <p:cTn id="8" fill="hold">
                            <p:stCondLst>
                              <p:cond delay="500"/>
                            </p:stCondLst>
                            <p:childTnLst>
                              <p:par>
                                <p:cTn id="9" presetID="42" presetClass="path" presetSubtype="0" accel="50000" decel="50000" fill="hold" nodeType="afterEffect">
                                  <p:stCondLst>
                                    <p:cond delay="0"/>
                                  </p:stCondLst>
                                  <p:childTnLst>
                                    <p:animMotion origin="layout" path="M -4.58333E-6 4.81481E-6 L -0.23958 -0.04769 " pathEditMode="relative" rAng="0" ptsTypes="AA">
                                      <p:cBhvr>
                                        <p:cTn id="10" dur="2000" fill="hold"/>
                                        <p:tgtEl>
                                          <p:spTgt spid="12"/>
                                        </p:tgtEl>
                                        <p:attrNameLst>
                                          <p:attrName>ppt_x</p:attrName>
                                          <p:attrName>ppt_y</p:attrName>
                                        </p:attrNameLst>
                                      </p:cBhvr>
                                      <p:rCtr x="-11979" y="-2384"/>
                                    </p:animMotion>
                                  </p:childTnLst>
                                </p:cTn>
                              </p:par>
                            </p:childTnLst>
                          </p:cTn>
                        </p:par>
                        <p:par>
                          <p:cTn id="11" fill="hold">
                            <p:stCondLst>
                              <p:cond delay="2500"/>
                            </p:stCondLst>
                            <p:childTnLst>
                              <p:par>
                                <p:cTn id="12" presetID="1" presetClass="mediacall" presetSubtype="0" fill="hold" nodeType="afterEffect">
                                  <p:stCondLst>
                                    <p:cond delay="0"/>
                                  </p:stCondLst>
                                  <p:childTnLst>
                                    <p:cmd type="call" cmd="playFrom(0.0)">
                                      <p:cBhvr>
                                        <p:cTn id="13" dur="7836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6"/>
                </p:tgtEl>
              </p:cMediaNode>
            </p:video>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Les produits Starbucks à la fleur de cerisier | Béné no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46585" y="2027099"/>
            <a:ext cx="1098539" cy="977915"/>
          </a:xfrm>
          <a:prstGeom prst="rect">
            <a:avLst/>
          </a:prstGeom>
          <a:noFill/>
          <a:extLst>
            <a:ext uri="{909E8E84-426E-40DD-AFC4-6F175D3DCCD1}">
              <a14:hiddenFill xmlns:a14="http://schemas.microsoft.com/office/drawing/2010/main">
                <a:solidFill>
                  <a:srgbClr val="FFFFFF"/>
                </a:solidFill>
              </a14:hiddenFill>
            </a:ext>
          </a:extLst>
        </p:spPr>
      </p:pic>
      <p:sp>
        <p:nvSpPr>
          <p:cNvPr id="10" name="Espace réservé du contenu 1"/>
          <p:cNvSpPr txBox="1">
            <a:spLocks/>
          </p:cNvSpPr>
          <p:nvPr/>
        </p:nvSpPr>
        <p:spPr>
          <a:xfrm>
            <a:off x="2647160" y="1437921"/>
            <a:ext cx="8688893" cy="734131"/>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just">
              <a:buNone/>
            </a:pPr>
            <a:r>
              <a:rPr lang="fr-FR" sz="1400" b="1" dirty="0" smtClean="0"/>
              <a:t>2 sessions de l’atelier des décodeurs </a:t>
            </a:r>
            <a:r>
              <a:rPr lang="fr-FR" sz="1400" b="1" i="1" dirty="0" smtClean="0"/>
              <a:t>« Et si c’était simple de gérer mon épargne » </a:t>
            </a:r>
            <a:r>
              <a:rPr lang="fr-FR" sz="1400" b="1" dirty="0" smtClean="0"/>
              <a:t>ont été réalisées en décembre dans la région Vosges auprès d’une clientèle GP. Le retour clients est très positif : </a:t>
            </a:r>
          </a:p>
          <a:p>
            <a:pPr marL="36000" indent="0" algn="just">
              <a:buNone/>
            </a:pPr>
            <a:endParaRPr lang="fr-FR" sz="1200" b="1" dirty="0"/>
          </a:p>
          <a:p>
            <a:pPr marL="36000" indent="0" algn="just">
              <a:buNone/>
            </a:pPr>
            <a:endParaRPr lang="fr-FR" sz="1200" b="1" dirty="0" smtClean="0"/>
          </a:p>
          <a:p>
            <a:pPr marL="36000" indent="0" algn="just">
              <a:buNone/>
            </a:pPr>
            <a:endParaRPr lang="fr-FR" sz="1200" b="1" dirty="0" smtClean="0"/>
          </a:p>
          <a:p>
            <a:pPr marL="36000" indent="0" algn="just">
              <a:buNone/>
            </a:pPr>
            <a:endParaRPr lang="fr-FR" sz="400" dirty="0" smtClean="0"/>
          </a:p>
          <a:p>
            <a:pPr marL="36000" indent="0" algn="just">
              <a:buNone/>
            </a:pPr>
            <a:endParaRPr lang="fr-FR" sz="400" dirty="0" smtClean="0"/>
          </a:p>
          <a:p>
            <a:pPr lvl="1" algn="just"/>
            <a:endParaRPr lang="fr-FR" sz="1100" dirty="0"/>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p:txBody>
      </p:sp>
      <p:sp>
        <p:nvSpPr>
          <p:cNvPr id="18" name="Espace réservé du contenu 1"/>
          <p:cNvSpPr txBox="1">
            <a:spLocks/>
          </p:cNvSpPr>
          <p:nvPr/>
        </p:nvSpPr>
        <p:spPr>
          <a:xfrm>
            <a:off x="2647162" y="2014798"/>
            <a:ext cx="8393876" cy="2340577"/>
          </a:xfrm>
          <a:prstGeom prst="rect">
            <a:avLst/>
          </a:prstGeom>
        </p:spPr>
        <p:txBody>
          <a:bodyPr vert="horz" lIns="91440" tIns="45720" rIns="91440" bIns="45720" rtlCol="0">
            <a:no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400" b="1" dirty="0" smtClean="0">
                <a:solidFill>
                  <a:schemeClr val="accent4">
                    <a:lumMod val="75000"/>
                  </a:schemeClr>
                </a:solidFill>
              </a:rPr>
              <a:t>100 % </a:t>
            </a:r>
            <a:r>
              <a:rPr lang="fr-FR" sz="1400" dirty="0" smtClean="0"/>
              <a:t>des répondants au questionnaire de satisfaction ont répondu :</a:t>
            </a:r>
          </a:p>
          <a:p>
            <a:pPr lvl="1" algn="just"/>
            <a:r>
              <a:rPr lang="fr-FR" sz="1200" dirty="0" smtClean="0"/>
              <a:t>Que l’Atelier avait globalement répondu à leurs attentes</a:t>
            </a:r>
          </a:p>
          <a:p>
            <a:pPr lvl="1" algn="just"/>
            <a:r>
              <a:rPr lang="fr-FR" sz="1200" dirty="0" smtClean="0"/>
              <a:t>Que le format de la visioconférence était adapté pour le sujet abordé </a:t>
            </a:r>
          </a:p>
          <a:p>
            <a:pPr lvl="1" algn="just"/>
            <a:endParaRPr lang="fr-FR" sz="500" dirty="0" smtClean="0"/>
          </a:p>
          <a:p>
            <a:r>
              <a:rPr lang="fr-FR" sz="1400" b="1" dirty="0" smtClean="0">
                <a:solidFill>
                  <a:schemeClr val="accent4">
                    <a:lumMod val="75000"/>
                  </a:schemeClr>
                </a:solidFill>
              </a:rPr>
              <a:t>50 % </a:t>
            </a:r>
            <a:r>
              <a:rPr lang="fr-FR" sz="1400" dirty="0" smtClean="0"/>
              <a:t>ont répondu qu’ils étaient intéressés par un rendez-vous personnalisé à distance, </a:t>
            </a:r>
            <a:r>
              <a:rPr lang="fr-FR" sz="1400" b="1" dirty="0" smtClean="0">
                <a:solidFill>
                  <a:schemeClr val="accent4">
                    <a:lumMod val="75000"/>
                  </a:schemeClr>
                </a:solidFill>
              </a:rPr>
              <a:t>ce qui a engendré de la </a:t>
            </a:r>
            <a:r>
              <a:rPr lang="fr-FR" sz="1400" b="1" u="sng" dirty="0" smtClean="0">
                <a:solidFill>
                  <a:schemeClr val="accent4">
                    <a:lumMod val="75000"/>
                  </a:schemeClr>
                </a:solidFill>
              </a:rPr>
              <a:t>production commerciale, notamment des ventes d’UC : 20 % de la production de l’année ont été effectués le mois qui a suivi les Ateliers</a:t>
            </a:r>
            <a:r>
              <a:rPr lang="fr-FR" sz="1400" dirty="0" smtClean="0"/>
              <a:t>. </a:t>
            </a:r>
          </a:p>
          <a:p>
            <a:pPr algn="just"/>
            <a:endParaRPr lang="fr-FR" sz="500" dirty="0" smtClean="0">
              <a:solidFill>
                <a:schemeClr val="accent4">
                  <a:lumMod val="75000"/>
                </a:schemeClr>
              </a:solidFill>
            </a:endParaRPr>
          </a:p>
          <a:p>
            <a:pPr algn="just"/>
            <a:r>
              <a:rPr lang="fr-FR" sz="1400" b="1" dirty="0" smtClean="0">
                <a:solidFill>
                  <a:schemeClr val="accent4">
                    <a:lumMod val="75000"/>
                  </a:schemeClr>
                </a:solidFill>
              </a:rPr>
              <a:t>Les participants ont apprécié la démarche, l’apport d’information et la clarté du support simple et des explications. </a:t>
            </a:r>
            <a:r>
              <a:rPr lang="fr-FR" sz="1400" dirty="0" smtClean="0"/>
              <a:t>Voici quelques retours des clients :</a:t>
            </a:r>
          </a:p>
          <a:p>
            <a:pPr algn="just"/>
            <a:endParaRPr lang="fr-FR" sz="1400" dirty="0">
              <a:solidFill>
                <a:schemeClr val="accent4">
                  <a:lumMod val="75000"/>
                </a:schemeClr>
              </a:solidFill>
            </a:endParaRPr>
          </a:p>
          <a:p>
            <a:pPr algn="just"/>
            <a:endParaRPr lang="fr-FR" sz="1400" dirty="0" smtClean="0">
              <a:solidFill>
                <a:schemeClr val="accent4">
                  <a:lumMod val="75000"/>
                </a:schemeClr>
              </a:solidFill>
            </a:endParaRPr>
          </a:p>
          <a:p>
            <a:pPr algn="just"/>
            <a:endParaRPr lang="fr-FR" sz="1400" dirty="0" smtClean="0">
              <a:solidFill>
                <a:schemeClr val="accent4">
                  <a:lumMod val="75000"/>
                </a:schemeClr>
              </a:solidFill>
            </a:endParaRPr>
          </a:p>
          <a:p>
            <a:pPr algn="just"/>
            <a:endParaRPr lang="fr-FR" sz="1000" dirty="0" smtClean="0">
              <a:solidFill>
                <a:schemeClr val="accent4">
                  <a:lumMod val="75000"/>
                </a:schemeClr>
              </a:solidFill>
            </a:endParaRPr>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smtClean="0"/>
          </a:p>
          <a:p>
            <a:pPr algn="just"/>
            <a:endParaRPr lang="fr-FR" sz="100" dirty="0" smtClean="0"/>
          </a:p>
        </p:txBody>
      </p:sp>
      <p:graphicFrame>
        <p:nvGraphicFramePr>
          <p:cNvPr id="20" name="Tableau 19"/>
          <p:cNvGraphicFramePr>
            <a:graphicFrameLocks noGrp="1"/>
          </p:cNvGraphicFramePr>
          <p:nvPr>
            <p:extLst>
              <p:ext uri="{D42A27DB-BD31-4B8C-83A1-F6EECF244321}">
                <p14:modId xmlns:p14="http://schemas.microsoft.com/office/powerpoint/2010/main" val="1590441489"/>
              </p:ext>
            </p:extLst>
          </p:nvPr>
        </p:nvGraphicFramePr>
        <p:xfrm>
          <a:off x="283862" y="2049415"/>
          <a:ext cx="333474" cy="1510170"/>
        </p:xfrm>
        <a:graphic>
          <a:graphicData uri="http://schemas.openxmlformats.org/drawingml/2006/table">
            <a:tbl>
              <a:tblPr>
                <a:tableStyleId>{5C22544A-7EE6-4342-B048-85BDC9FD1C3A}</a:tableStyleId>
              </a:tblPr>
              <a:tblGrid>
                <a:gridCol w="333474">
                  <a:extLst>
                    <a:ext uri="{9D8B030D-6E8A-4147-A177-3AD203B41FA5}">
                      <a16:colId xmlns:a16="http://schemas.microsoft.com/office/drawing/2014/main" val="2099904740"/>
                    </a:ext>
                  </a:extLst>
                </a:gridCol>
              </a:tblGrid>
              <a:tr h="251695">
                <a:tc>
                  <a:txBody>
                    <a:bodyPr/>
                    <a:lstStyle/>
                    <a:p>
                      <a:r>
                        <a:rPr lang="fr-FR" sz="100" dirty="0" smtClean="0"/>
                        <a:t>1</a:t>
                      </a:r>
                      <a:endParaRPr lang="fr-FR" sz="100" dirty="0"/>
                    </a:p>
                  </a:txBody>
                  <a:tcPr>
                    <a:solidFill>
                      <a:srgbClr val="F5E7E8"/>
                    </a:solidFill>
                  </a:tcPr>
                </a:tc>
                <a:extLst>
                  <a:ext uri="{0D108BD9-81ED-4DB2-BD59-A6C34878D82A}">
                    <a16:rowId xmlns:a16="http://schemas.microsoft.com/office/drawing/2014/main" val="157540535"/>
                  </a:ext>
                </a:extLst>
              </a:tr>
              <a:tr h="251695">
                <a:tc>
                  <a:txBody>
                    <a:bodyPr/>
                    <a:lstStyle/>
                    <a:p>
                      <a:endParaRPr lang="fr-FR" sz="100" dirty="0"/>
                    </a:p>
                  </a:txBody>
                  <a:tcPr/>
                </a:tc>
                <a:extLst>
                  <a:ext uri="{0D108BD9-81ED-4DB2-BD59-A6C34878D82A}">
                    <a16:rowId xmlns:a16="http://schemas.microsoft.com/office/drawing/2014/main" val="406959053"/>
                  </a:ext>
                </a:extLst>
              </a:tr>
              <a:tr h="251695">
                <a:tc>
                  <a:txBody>
                    <a:bodyPr/>
                    <a:lstStyle/>
                    <a:p>
                      <a:endParaRPr lang="fr-FR" sz="100" dirty="0"/>
                    </a:p>
                  </a:txBody>
                  <a:tcPr>
                    <a:solidFill>
                      <a:srgbClr val="F5E7E8"/>
                    </a:solidFill>
                  </a:tcPr>
                </a:tc>
                <a:extLst>
                  <a:ext uri="{0D108BD9-81ED-4DB2-BD59-A6C34878D82A}">
                    <a16:rowId xmlns:a16="http://schemas.microsoft.com/office/drawing/2014/main" val="2025254129"/>
                  </a:ext>
                </a:extLst>
              </a:tr>
              <a:tr h="251695">
                <a:tc>
                  <a:txBody>
                    <a:bodyPr/>
                    <a:lstStyle/>
                    <a:p>
                      <a:endParaRPr lang="fr-FR" sz="100"/>
                    </a:p>
                  </a:txBody>
                  <a:tcPr/>
                </a:tc>
                <a:extLst>
                  <a:ext uri="{0D108BD9-81ED-4DB2-BD59-A6C34878D82A}">
                    <a16:rowId xmlns:a16="http://schemas.microsoft.com/office/drawing/2014/main" val="1608114"/>
                  </a:ext>
                </a:extLst>
              </a:tr>
              <a:tr h="251695">
                <a:tc>
                  <a:txBody>
                    <a:bodyPr/>
                    <a:lstStyle/>
                    <a:p>
                      <a:endParaRPr lang="fr-FR" sz="100" dirty="0"/>
                    </a:p>
                  </a:txBody>
                  <a:tcPr>
                    <a:solidFill>
                      <a:srgbClr val="F5E7E8"/>
                    </a:solidFill>
                  </a:tcPr>
                </a:tc>
                <a:extLst>
                  <a:ext uri="{0D108BD9-81ED-4DB2-BD59-A6C34878D82A}">
                    <a16:rowId xmlns:a16="http://schemas.microsoft.com/office/drawing/2014/main" val="1242364043"/>
                  </a:ext>
                </a:extLst>
              </a:tr>
              <a:tr h="251695">
                <a:tc>
                  <a:txBody>
                    <a:bodyPr/>
                    <a:lstStyle/>
                    <a:p>
                      <a:endParaRPr lang="fr-FR" sz="100" dirty="0"/>
                    </a:p>
                  </a:txBody>
                  <a:tcPr>
                    <a:solidFill>
                      <a:schemeClr val="accent4">
                        <a:lumMod val="75000"/>
                      </a:schemeClr>
                    </a:solidFill>
                  </a:tcPr>
                </a:tc>
                <a:extLst>
                  <a:ext uri="{0D108BD9-81ED-4DB2-BD59-A6C34878D82A}">
                    <a16:rowId xmlns:a16="http://schemas.microsoft.com/office/drawing/2014/main" val="1790485537"/>
                  </a:ext>
                </a:extLst>
              </a:tr>
            </a:tbl>
          </a:graphicData>
        </a:graphic>
      </p:graphicFrame>
      <p:sp>
        <p:nvSpPr>
          <p:cNvPr id="24" name="ZoneTexte 23"/>
          <p:cNvSpPr txBox="1"/>
          <p:nvPr/>
        </p:nvSpPr>
        <p:spPr>
          <a:xfrm>
            <a:off x="311701" y="3245722"/>
            <a:ext cx="312906" cy="369332"/>
          </a:xfrm>
          <a:prstGeom prst="rect">
            <a:avLst/>
          </a:prstGeom>
          <a:noFill/>
        </p:spPr>
        <p:txBody>
          <a:bodyPr wrap="none" rtlCol="0">
            <a:spAutoFit/>
          </a:bodyPr>
          <a:lstStyle/>
          <a:p>
            <a:r>
              <a:rPr lang="fr-FR" b="1" dirty="0" smtClean="0">
                <a:solidFill>
                  <a:schemeClr val="bg1"/>
                </a:solidFill>
              </a:rPr>
              <a:t>6</a:t>
            </a:r>
            <a:endParaRPr lang="fr-FR" b="1" dirty="0">
              <a:solidFill>
                <a:schemeClr val="bg1"/>
              </a:solidFill>
            </a:endParaRPr>
          </a:p>
        </p:txBody>
      </p:sp>
      <p:pic>
        <p:nvPicPr>
          <p:cNvPr id="11" name="Image 10"/>
          <p:cNvPicPr>
            <a:picLocks noChangeAspect="1"/>
          </p:cNvPicPr>
          <p:nvPr/>
        </p:nvPicPr>
        <p:blipFill rotWithShape="1">
          <a:blip r:embed="rId3">
            <a:duotone>
              <a:prstClr val="black"/>
              <a:schemeClr val="accent5">
                <a:tint val="45000"/>
                <a:satMod val="400000"/>
              </a:schemeClr>
            </a:duotone>
          </a:blip>
          <a:srcRect b="56079"/>
          <a:stretch/>
        </p:blipFill>
        <p:spPr>
          <a:xfrm>
            <a:off x="2647162" y="4494554"/>
            <a:ext cx="4058300" cy="772539"/>
          </a:xfrm>
          <a:prstGeom prst="rect">
            <a:avLst/>
          </a:prstGeom>
          <a:ln>
            <a:solidFill>
              <a:schemeClr val="bg1">
                <a:lumMod val="65000"/>
              </a:schemeClr>
            </a:solidFill>
          </a:ln>
        </p:spPr>
      </p:pic>
      <p:sp>
        <p:nvSpPr>
          <p:cNvPr id="3" name="Espace réservé du texte 2"/>
          <p:cNvSpPr>
            <a:spLocks noGrp="1"/>
          </p:cNvSpPr>
          <p:nvPr>
            <p:ph type="body" sz="quarter" idx="12"/>
          </p:nvPr>
        </p:nvSpPr>
        <p:spPr/>
        <p:txBody>
          <a:bodyPr/>
          <a:lstStyle/>
          <a:p>
            <a:r>
              <a:rPr lang="fr-FR" dirty="0" smtClean="0"/>
              <a:t>Les Ateliers des décodeurs : une façon pédagogique d’apporter les informations utiles à nos clients qui en ont besoin </a:t>
            </a:r>
            <a:endParaRPr lang="fr-FR" dirty="0"/>
          </a:p>
        </p:txBody>
      </p:sp>
      <p:sp>
        <p:nvSpPr>
          <p:cNvPr id="17" name="Espace réservé du texte 16"/>
          <p:cNvSpPr>
            <a:spLocks noGrp="1"/>
          </p:cNvSpPr>
          <p:nvPr>
            <p:ph type="body" sz="quarter" idx="14"/>
          </p:nvPr>
        </p:nvSpPr>
        <p:spPr/>
        <p:txBody>
          <a:bodyPr/>
          <a:lstStyle/>
          <a:p>
            <a:r>
              <a:rPr lang="fr-FR" dirty="0" smtClean="0"/>
              <a:t>4. </a:t>
            </a:r>
            <a:r>
              <a:rPr lang="fr-FR" dirty="0"/>
              <a:t>Les </a:t>
            </a:r>
            <a:r>
              <a:rPr lang="fr-FR" dirty="0" smtClean="0"/>
              <a:t>Ateliers des décodeurs</a:t>
            </a:r>
            <a:endParaRPr lang="fr-FR" dirty="0"/>
          </a:p>
        </p:txBody>
      </p:sp>
      <p:sp>
        <p:nvSpPr>
          <p:cNvPr id="2" name="Pensées 1"/>
          <p:cNvSpPr/>
          <p:nvPr/>
        </p:nvSpPr>
        <p:spPr>
          <a:xfrm>
            <a:off x="821917" y="4288236"/>
            <a:ext cx="1522989" cy="740964"/>
          </a:xfrm>
          <a:prstGeom prst="cloudCallout">
            <a:avLst>
              <a:gd name="adj1" fmla="val -26824"/>
              <a:gd name="adj2" fmla="val 70344"/>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4" name="Image 7">
            <a:hlinkClick r:id="rId4" action="ppaction://hlinksldjump"/>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85916" y="4483777"/>
            <a:ext cx="1232869" cy="349882"/>
          </a:xfrm>
          <a:prstGeom prst="rect">
            <a:avLst/>
          </a:prstGeom>
          <a:noFill/>
          <a:ln>
            <a:noFill/>
          </a:ln>
        </p:spPr>
      </p:pic>
      <p:pic>
        <p:nvPicPr>
          <p:cNvPr id="36" name="Image 9"/>
          <p:cNvPicPr>
            <a:picLocks noChangeAspect="1"/>
          </p:cNvPicPr>
          <p:nvPr/>
        </p:nvPicPr>
        <p:blipFill>
          <a:blip r:embed="rId6" cstate="print">
            <a:extLst>
              <a:ext uri="{BEBA8EAE-BF5A-486C-A8C5-ECC9F3942E4B}">
                <a14:imgProps xmlns:a14="http://schemas.microsoft.com/office/drawing/2010/main">
                  <a14:imgLayer r:embed="rId7">
                    <a14:imgEffect>
                      <a14:backgroundRemoval t="9972" b="100000" l="0" r="94964">
                        <a14:foregroundMark x1="25899" y1="74600" x2="7914" y2="76199"/>
                        <a14:foregroundMark x1="23741" y1="73001" x2="8736" y2="73565"/>
                        <a14:foregroundMark x1="8736" y1="73565" x2="0" y2="80527"/>
                        <a14:foregroundMark x1="6475" y1="74036" x2="206" y2="79210"/>
                        <a14:foregroundMark x1="7605" y1="73001" x2="514" y2="77328"/>
                        <a14:foregroundMark x1="55601" y1="75917" x2="74101" y2="82408"/>
                        <a14:foregroundMark x1="74101" y1="82408" x2="91470" y2="99436"/>
                        <a14:foregroundMark x1="72354" y1="81091" x2="88181" y2="94826"/>
                        <a14:foregroundMark x1="81501" y1="96143" x2="51696" y2="81844"/>
                        <a14:foregroundMark x1="57040" y1="88617" x2="48818" y2="99906"/>
                        <a14:foregroundMark x1="17883" y1="78081" x2="1747" y2="99906"/>
                        <a14:foregroundMark x1="4625" y1="80527" x2="2569" y2="95579"/>
                        <a14:foregroundMark x1="27338" y1="88617" x2="6680" y2="99436"/>
                      </a14:backgroundRemoval>
                    </a14:imgEffect>
                  </a14:imgLayer>
                </a14:imgProps>
              </a:ext>
              <a:ext uri="{28A0092B-C50C-407E-A947-70E740481C1C}">
                <a14:useLocalDpi xmlns:a14="http://schemas.microsoft.com/office/drawing/2010/main" val="0"/>
              </a:ext>
            </a:extLst>
          </a:blip>
          <a:srcRect/>
          <a:stretch>
            <a:fillRect/>
          </a:stretch>
        </p:blipFill>
        <p:spPr bwMode="auto">
          <a:xfrm>
            <a:off x="8336" y="4631700"/>
            <a:ext cx="1677589" cy="1832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age 12"/>
          <p:cNvPicPr>
            <a:picLocks noChangeAspect="1"/>
          </p:cNvPicPr>
          <p:nvPr/>
        </p:nvPicPr>
        <p:blipFill rotWithShape="1">
          <a:blip r:embed="rId8">
            <a:duotone>
              <a:prstClr val="black"/>
              <a:schemeClr val="accent5">
                <a:tint val="45000"/>
                <a:satMod val="400000"/>
              </a:schemeClr>
            </a:duotone>
          </a:blip>
          <a:srcRect t="39631" b="33826"/>
          <a:stretch/>
        </p:blipFill>
        <p:spPr>
          <a:xfrm>
            <a:off x="6934676" y="4486847"/>
            <a:ext cx="4102677" cy="576197"/>
          </a:xfrm>
          <a:prstGeom prst="rect">
            <a:avLst/>
          </a:prstGeom>
          <a:ln>
            <a:solidFill>
              <a:schemeClr val="bg1">
                <a:lumMod val="65000"/>
              </a:schemeClr>
            </a:solidFill>
          </a:ln>
        </p:spPr>
      </p:pic>
      <p:pic>
        <p:nvPicPr>
          <p:cNvPr id="14" name="Image 13"/>
          <p:cNvPicPr>
            <a:picLocks noChangeAspect="1"/>
          </p:cNvPicPr>
          <p:nvPr/>
        </p:nvPicPr>
        <p:blipFill rotWithShape="1">
          <a:blip r:embed="rId9">
            <a:duotone>
              <a:prstClr val="black"/>
              <a:schemeClr val="accent5">
                <a:tint val="45000"/>
                <a:satMod val="400000"/>
              </a:schemeClr>
            </a:duotone>
          </a:blip>
          <a:srcRect r="37701" b="61404"/>
          <a:stretch/>
        </p:blipFill>
        <p:spPr>
          <a:xfrm>
            <a:off x="6934676" y="5207948"/>
            <a:ext cx="2882220" cy="426716"/>
          </a:xfrm>
          <a:prstGeom prst="rect">
            <a:avLst/>
          </a:prstGeom>
          <a:ln>
            <a:solidFill>
              <a:schemeClr val="bg1">
                <a:lumMod val="65000"/>
              </a:schemeClr>
            </a:solidFill>
          </a:ln>
        </p:spPr>
      </p:pic>
      <p:pic>
        <p:nvPicPr>
          <p:cNvPr id="3074" name="Picture 2" descr="Lève la main. la main d'un homme d'affaires avec un grand bravo. Vecteur Premium"/>
          <p:cNvPicPr>
            <a:picLocks noChangeAspect="1" noChangeArrowheads="1"/>
          </p:cNvPicPr>
          <p:nvPr/>
        </p:nvPicPr>
        <p:blipFill rotWithShape="1">
          <a:blip r:embed="rId10">
            <a:extLst>
              <a:ext uri="{BEBA8EAE-BF5A-486C-A8C5-ECC9F3942E4B}">
                <a14:imgProps xmlns:a14="http://schemas.microsoft.com/office/drawing/2010/main">
                  <a14:imgLayer r:embed="rId11">
                    <a14:imgEffect>
                      <a14:backgroundRemoval t="47403" b="99351" l="61342" r="99681"/>
                    </a14:imgEffect>
                  </a14:imgLayer>
                </a14:imgProps>
              </a:ext>
              <a:ext uri="{28A0092B-C50C-407E-A947-70E740481C1C}">
                <a14:useLocalDpi xmlns:a14="http://schemas.microsoft.com/office/drawing/2010/main" val="0"/>
              </a:ext>
            </a:extLst>
          </a:blip>
          <a:srcRect l="61056" t="46370"/>
          <a:stretch/>
        </p:blipFill>
        <p:spPr bwMode="auto">
          <a:xfrm rot="20316388">
            <a:off x="10664931" y="1900165"/>
            <a:ext cx="1546330" cy="1571605"/>
          </a:xfrm>
          <a:prstGeom prst="rect">
            <a:avLst/>
          </a:prstGeom>
          <a:noFill/>
          <a:extLst>
            <a:ext uri="{909E8E84-426E-40DD-AFC4-6F175D3DCCD1}">
              <a14:hiddenFill xmlns:a14="http://schemas.microsoft.com/office/drawing/2010/main">
                <a:solidFill>
                  <a:srgbClr val="FFFFFF"/>
                </a:solidFill>
              </a14:hiddenFill>
            </a:ext>
          </a:extLst>
        </p:spPr>
      </p:pic>
      <p:sp>
        <p:nvSpPr>
          <p:cNvPr id="21" name="Espace réservé du contenu 1"/>
          <p:cNvSpPr txBox="1">
            <a:spLocks/>
          </p:cNvSpPr>
          <p:nvPr/>
        </p:nvSpPr>
        <p:spPr>
          <a:xfrm>
            <a:off x="2647161" y="5684462"/>
            <a:ext cx="8688893" cy="2340577"/>
          </a:xfrm>
          <a:prstGeom prst="rect">
            <a:avLst/>
          </a:prstGeom>
        </p:spPr>
        <p:txBody>
          <a:bodyPr vert="horz" lIns="91440" tIns="45720" rIns="91440" bIns="45720" rtlCol="0">
            <a:no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400" dirty="0" smtClean="0"/>
              <a:t>Les clients ont été force de propositions en répondant à la question : </a:t>
            </a:r>
            <a:r>
              <a:rPr lang="fr-FR" sz="1400" i="1" dirty="0" smtClean="0"/>
              <a:t>«  Quels autres sujets aimeriez-vous voir traités lors d’un prochain Atelier des décodeurs ? »,</a:t>
            </a:r>
            <a:r>
              <a:rPr lang="fr-FR" sz="1400" dirty="0" smtClean="0"/>
              <a:t> ce qui démontre </a:t>
            </a:r>
            <a:r>
              <a:rPr lang="fr-FR" sz="1400" b="1" dirty="0" smtClean="0">
                <a:solidFill>
                  <a:schemeClr val="accent4">
                    <a:lumMod val="75000"/>
                  </a:schemeClr>
                </a:solidFill>
              </a:rPr>
              <a:t>un intérêt certain aux Ateliers des décodeurs et un réel besoin d’informations. </a:t>
            </a:r>
            <a:endParaRPr lang="fr-FR" sz="100" b="1" dirty="0">
              <a:solidFill>
                <a:schemeClr val="accent4">
                  <a:lumMod val="75000"/>
                </a:schemeClr>
              </a:solidFill>
            </a:endParaRPr>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a:p>
          <a:p>
            <a:pPr algn="just"/>
            <a:endParaRPr lang="fr-FR" sz="100" dirty="0" smtClean="0"/>
          </a:p>
          <a:p>
            <a:pPr algn="just"/>
            <a:endParaRPr lang="fr-FR" sz="100" dirty="0" smtClean="0"/>
          </a:p>
          <a:p>
            <a:pPr algn="just"/>
            <a:endParaRPr lang="fr-FR" sz="100" dirty="0" smtClean="0"/>
          </a:p>
        </p:txBody>
      </p:sp>
      <p:pic>
        <p:nvPicPr>
          <p:cNvPr id="3076" name="Picture 4" descr="Avatars de gens heureux Vecteur gratuit"/>
          <p:cNvPicPr>
            <a:picLocks noChangeAspect="1" noChangeArrowheads="1"/>
          </p:cNvPicPr>
          <p:nvPr/>
        </p:nvPicPr>
        <p:blipFill rotWithShape="1">
          <a:blip r:embed="rId12">
            <a:extLst>
              <a:ext uri="{BEBA8EAE-BF5A-486C-A8C5-ECC9F3942E4B}">
                <a14:imgProps xmlns:a14="http://schemas.microsoft.com/office/drawing/2010/main">
                  <a14:imgLayer r:embed="rId13">
                    <a14:imgEffect>
                      <a14:backgroundRemoval t="4317" b="43405" l="50799" r="72045">
                        <a14:foregroundMark x1="57987" y1="15108" x2="62620" y2="26139"/>
                        <a14:foregroundMark x1="65655" y1="15108" x2="61502" y2="24700"/>
                      </a14:backgroundRemoval>
                    </a14:imgEffect>
                  </a14:imgLayer>
                </a14:imgProps>
              </a:ext>
              <a:ext uri="{28A0092B-C50C-407E-A947-70E740481C1C}">
                <a14:useLocalDpi xmlns:a14="http://schemas.microsoft.com/office/drawing/2010/main" val="0"/>
              </a:ext>
            </a:extLst>
          </a:blip>
          <a:srcRect l="50504" r="26378" b="55264"/>
          <a:stretch/>
        </p:blipFill>
        <p:spPr bwMode="auto">
          <a:xfrm>
            <a:off x="10445626" y="4179503"/>
            <a:ext cx="738552" cy="95204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Avatars de gens heureux Vecteur gratuit"/>
          <p:cNvPicPr>
            <a:picLocks noChangeAspect="1" noChangeArrowheads="1"/>
          </p:cNvPicPr>
          <p:nvPr/>
        </p:nvPicPr>
        <p:blipFill rotWithShape="1">
          <a:blip r:embed="rId14">
            <a:extLst>
              <a:ext uri="{BEBA8EAE-BF5A-486C-A8C5-ECC9F3942E4B}">
                <a14:imgProps xmlns:a14="http://schemas.microsoft.com/office/drawing/2010/main">
                  <a14:imgLayer r:embed="rId13">
                    <a14:imgEffect>
                      <a14:backgroundRemoval t="50600" b="91607" l="50000" r="73323"/>
                    </a14:imgEffect>
                  </a14:imgLayer>
                </a14:imgProps>
              </a:ext>
              <a:ext uri="{28A0092B-C50C-407E-A947-70E740481C1C}">
                <a14:useLocalDpi xmlns:a14="http://schemas.microsoft.com/office/drawing/2010/main" val="0"/>
              </a:ext>
            </a:extLst>
          </a:blip>
          <a:srcRect l="49418" t="50539" r="27115" b="9963"/>
          <a:stretch/>
        </p:blipFill>
        <p:spPr bwMode="auto">
          <a:xfrm>
            <a:off x="9350379" y="4869980"/>
            <a:ext cx="720763" cy="808129"/>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Avatars de gens heureux Vecteur gratuit"/>
          <p:cNvPicPr>
            <a:picLocks noChangeAspect="1" noChangeArrowheads="1"/>
          </p:cNvPicPr>
          <p:nvPr/>
        </p:nvPicPr>
        <p:blipFill rotWithShape="1">
          <a:blip r:embed="rId15">
            <a:extLst>
              <a:ext uri="{BEBA8EAE-BF5A-486C-A8C5-ECC9F3942E4B}">
                <a14:imgProps xmlns:a14="http://schemas.microsoft.com/office/drawing/2010/main">
                  <a14:imgLayer r:embed="rId13">
                    <a14:imgEffect>
                      <a14:backgroundRemoval t="4317" b="45564" l="72524" r="97125">
                        <a14:foregroundMark x1="84984" y1="19664" x2="83227" y2="35252"/>
                      </a14:backgroundRemoval>
                    </a14:imgEffect>
                  </a14:imgLayer>
                </a14:imgProps>
              </a:ext>
              <a:ext uri="{28A0092B-C50C-407E-A947-70E740481C1C}">
                <a14:useLocalDpi xmlns:a14="http://schemas.microsoft.com/office/drawing/2010/main" val="0"/>
              </a:ext>
            </a:extLst>
          </a:blip>
          <a:srcRect l="72401" b="55379"/>
          <a:stretch/>
        </p:blipFill>
        <p:spPr bwMode="auto">
          <a:xfrm>
            <a:off x="6104493" y="4431636"/>
            <a:ext cx="830183" cy="894114"/>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p:cNvSpPr/>
          <p:nvPr/>
        </p:nvSpPr>
        <p:spPr>
          <a:xfrm>
            <a:off x="600908" y="2054667"/>
            <a:ext cx="1617877" cy="1504919"/>
          </a:xfrm>
          <a:prstGeom prst="rect">
            <a:avLst/>
          </a:prstGeom>
          <a:solidFill>
            <a:schemeClr val="accent4">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t>Retour d’expérience</a:t>
            </a:r>
          </a:p>
          <a:p>
            <a:pPr algn="ctr"/>
            <a:r>
              <a:rPr lang="fr-FR" sz="1600" dirty="0" smtClean="0"/>
              <a:t>du réseau</a:t>
            </a:r>
            <a:endParaRPr lang="fr-FR" sz="1600" dirty="0"/>
          </a:p>
        </p:txBody>
      </p:sp>
    </p:spTree>
    <p:extLst>
      <p:ext uri="{BB962C8B-B14F-4D97-AF65-F5344CB8AC3E}">
        <p14:creationId xmlns:p14="http://schemas.microsoft.com/office/powerpoint/2010/main" val="3526803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3074"/>
                                        </p:tgtEl>
                                        <p:attrNameLst>
                                          <p:attrName>style.visibility</p:attrName>
                                        </p:attrNameLst>
                                      </p:cBhvr>
                                      <p:to>
                                        <p:strVal val="visible"/>
                                      </p:to>
                                    </p:set>
                                    <p:animEffect transition="in" filter="fade">
                                      <p:cBhvr>
                                        <p:cTn id="13" dur="500"/>
                                        <p:tgtEl>
                                          <p:spTgt spid="3074"/>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18">
                                            <p:txEl>
                                              <p:pRg st="0" end="0"/>
                                            </p:txEl>
                                          </p:spTgt>
                                        </p:tgtEl>
                                        <p:attrNameLst>
                                          <p:attrName>style.visibility</p:attrName>
                                        </p:attrNameLst>
                                      </p:cBhvr>
                                      <p:to>
                                        <p:strVal val="visible"/>
                                      </p:to>
                                    </p:set>
                                    <p:animEffect transition="in" filter="wipe(left)">
                                      <p:cBhvr>
                                        <p:cTn id="18" dur="500"/>
                                        <p:tgtEl>
                                          <p:spTgt spid="18">
                                            <p:txEl>
                                              <p:pRg st="0" end="0"/>
                                            </p:txEl>
                                          </p:spTgt>
                                        </p:tgtEl>
                                      </p:cBhvr>
                                    </p:animEffect>
                                  </p:childTnLst>
                                </p:cTn>
                              </p:par>
                              <p:par>
                                <p:cTn id="19" presetID="22" presetClass="entr" presetSubtype="8" fill="hold" nodeType="withEffect">
                                  <p:stCondLst>
                                    <p:cond delay="0"/>
                                  </p:stCondLst>
                                  <p:childTnLst>
                                    <p:set>
                                      <p:cBhvr>
                                        <p:cTn id="20" dur="1" fill="hold">
                                          <p:stCondLst>
                                            <p:cond delay="0"/>
                                          </p:stCondLst>
                                        </p:cTn>
                                        <p:tgtEl>
                                          <p:spTgt spid="18">
                                            <p:txEl>
                                              <p:pRg st="1" end="1"/>
                                            </p:txEl>
                                          </p:spTgt>
                                        </p:tgtEl>
                                        <p:attrNameLst>
                                          <p:attrName>style.visibility</p:attrName>
                                        </p:attrNameLst>
                                      </p:cBhvr>
                                      <p:to>
                                        <p:strVal val="visible"/>
                                      </p:to>
                                    </p:set>
                                    <p:animEffect transition="in" filter="wipe(left)">
                                      <p:cBhvr>
                                        <p:cTn id="21" dur="500"/>
                                        <p:tgtEl>
                                          <p:spTgt spid="18">
                                            <p:txEl>
                                              <p:pRg st="1" end="1"/>
                                            </p:txEl>
                                          </p:spTgt>
                                        </p:tgtEl>
                                      </p:cBhvr>
                                    </p:animEffect>
                                  </p:childTnLst>
                                </p:cTn>
                              </p:par>
                              <p:par>
                                <p:cTn id="22" presetID="22" presetClass="entr" presetSubtype="8" fill="hold" nodeType="withEffect">
                                  <p:stCondLst>
                                    <p:cond delay="0"/>
                                  </p:stCondLst>
                                  <p:childTnLst>
                                    <p:set>
                                      <p:cBhvr>
                                        <p:cTn id="23" dur="1" fill="hold">
                                          <p:stCondLst>
                                            <p:cond delay="0"/>
                                          </p:stCondLst>
                                        </p:cTn>
                                        <p:tgtEl>
                                          <p:spTgt spid="18">
                                            <p:txEl>
                                              <p:pRg st="2" end="2"/>
                                            </p:txEl>
                                          </p:spTgt>
                                        </p:tgtEl>
                                        <p:attrNameLst>
                                          <p:attrName>style.visibility</p:attrName>
                                        </p:attrNameLst>
                                      </p:cBhvr>
                                      <p:to>
                                        <p:strVal val="visible"/>
                                      </p:to>
                                    </p:set>
                                    <p:animEffect transition="in" filter="wipe(left)">
                                      <p:cBhvr>
                                        <p:cTn id="24" dur="500"/>
                                        <p:tgtEl>
                                          <p:spTgt spid="18">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18">
                                            <p:txEl>
                                              <p:pRg st="4" end="4"/>
                                            </p:txEl>
                                          </p:spTgt>
                                        </p:tgtEl>
                                        <p:attrNameLst>
                                          <p:attrName>style.visibility</p:attrName>
                                        </p:attrNameLst>
                                      </p:cBhvr>
                                      <p:to>
                                        <p:strVal val="visible"/>
                                      </p:to>
                                    </p:set>
                                    <p:animEffect transition="in" filter="wipe(left)">
                                      <p:cBhvr>
                                        <p:cTn id="29" dur="500"/>
                                        <p:tgtEl>
                                          <p:spTgt spid="18">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18">
                                            <p:txEl>
                                              <p:pRg st="6" end="6"/>
                                            </p:txEl>
                                          </p:spTgt>
                                        </p:tgtEl>
                                        <p:attrNameLst>
                                          <p:attrName>style.visibility</p:attrName>
                                        </p:attrNameLst>
                                      </p:cBhvr>
                                      <p:to>
                                        <p:strVal val="visible"/>
                                      </p:to>
                                    </p:set>
                                    <p:animEffect transition="in" filter="wipe(left)">
                                      <p:cBhvr>
                                        <p:cTn id="34" dur="500"/>
                                        <p:tgtEl>
                                          <p:spTgt spid="18">
                                            <p:txEl>
                                              <p:pRg st="6" end="6"/>
                                            </p:txEl>
                                          </p:spTgt>
                                        </p:tgtEl>
                                      </p:cBhvr>
                                    </p:animEffect>
                                  </p:childTnLst>
                                </p:cTn>
                              </p:par>
                            </p:childTnLst>
                          </p:cTn>
                        </p:par>
                        <p:par>
                          <p:cTn id="35" fill="hold">
                            <p:stCondLst>
                              <p:cond delay="500"/>
                            </p:stCondLst>
                            <p:childTnLst>
                              <p:par>
                                <p:cTn id="36" presetID="10" presetClass="entr" presetSubtype="0" fill="hold"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500"/>
                                        <p:tgtEl>
                                          <p:spTgt spid="11"/>
                                        </p:tgtEl>
                                      </p:cBhvr>
                                    </p:animEffect>
                                  </p:childTnLst>
                                </p:cTn>
                              </p:par>
                              <p:par>
                                <p:cTn id="39" presetID="10" presetClass="entr" presetSubtype="0" fill="hold" nodeType="with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par>
                                <p:cTn id="42" presetID="10" presetClass="entr" presetSubtype="0" fill="hold"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par>
                                <p:cTn id="45" presetID="10" presetClass="entr" presetSubtype="0" fill="hold" nodeType="withEffect">
                                  <p:stCondLst>
                                    <p:cond delay="0"/>
                                  </p:stCondLst>
                                  <p:childTnLst>
                                    <p:set>
                                      <p:cBhvr>
                                        <p:cTn id="46" dur="1" fill="hold">
                                          <p:stCondLst>
                                            <p:cond delay="0"/>
                                          </p:stCondLst>
                                        </p:cTn>
                                        <p:tgtEl>
                                          <p:spTgt spid="3076"/>
                                        </p:tgtEl>
                                        <p:attrNameLst>
                                          <p:attrName>style.visibility</p:attrName>
                                        </p:attrNameLst>
                                      </p:cBhvr>
                                      <p:to>
                                        <p:strVal val="visible"/>
                                      </p:to>
                                    </p:set>
                                    <p:animEffect transition="in" filter="fade">
                                      <p:cBhvr>
                                        <p:cTn id="47" dur="500"/>
                                        <p:tgtEl>
                                          <p:spTgt spid="3076"/>
                                        </p:tgtEl>
                                      </p:cBhvr>
                                    </p:animEffect>
                                  </p:childTnLst>
                                </p:cTn>
                              </p:par>
                              <p:par>
                                <p:cTn id="48" presetID="10" presetClass="entr" presetSubtype="0" fill="hold" nodeType="with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fade">
                                      <p:cBhvr>
                                        <p:cTn id="50" dur="500"/>
                                        <p:tgtEl>
                                          <p:spTgt spid="22"/>
                                        </p:tgtEl>
                                      </p:cBhvr>
                                    </p:animEffect>
                                  </p:childTnLst>
                                </p:cTn>
                              </p:par>
                              <p:par>
                                <p:cTn id="51" presetID="10" presetClass="entr" presetSubtype="0" fill="hold" nodeType="with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fade">
                                      <p:cBhvr>
                                        <p:cTn id="53" dur="500"/>
                                        <p:tgtEl>
                                          <p:spTgt spid="23"/>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wipe(left)">
                                      <p:cBhvr>
                                        <p:cTn id="5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Vidéo client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032366" y="1764473"/>
            <a:ext cx="7666037" cy="4312146"/>
          </a:xfrm>
          <a:prstGeom prst="rect">
            <a:avLst/>
          </a:prstGeom>
        </p:spPr>
      </p:pic>
      <p:graphicFrame>
        <p:nvGraphicFramePr>
          <p:cNvPr id="10" name="Tableau 9"/>
          <p:cNvGraphicFramePr>
            <a:graphicFrameLocks noGrp="1"/>
          </p:cNvGraphicFramePr>
          <p:nvPr>
            <p:extLst/>
          </p:nvPr>
        </p:nvGraphicFramePr>
        <p:xfrm>
          <a:off x="283862" y="2049415"/>
          <a:ext cx="333474" cy="1510170"/>
        </p:xfrm>
        <a:graphic>
          <a:graphicData uri="http://schemas.openxmlformats.org/drawingml/2006/table">
            <a:tbl>
              <a:tblPr>
                <a:tableStyleId>{5C22544A-7EE6-4342-B048-85BDC9FD1C3A}</a:tableStyleId>
              </a:tblPr>
              <a:tblGrid>
                <a:gridCol w="333474">
                  <a:extLst>
                    <a:ext uri="{9D8B030D-6E8A-4147-A177-3AD203B41FA5}">
                      <a16:colId xmlns:a16="http://schemas.microsoft.com/office/drawing/2014/main" val="2099904740"/>
                    </a:ext>
                  </a:extLst>
                </a:gridCol>
              </a:tblGrid>
              <a:tr h="251695">
                <a:tc>
                  <a:txBody>
                    <a:bodyPr/>
                    <a:lstStyle/>
                    <a:p>
                      <a:r>
                        <a:rPr lang="fr-FR" sz="100" dirty="0" smtClean="0"/>
                        <a:t>1</a:t>
                      </a:r>
                      <a:endParaRPr lang="fr-FR" sz="100" dirty="0"/>
                    </a:p>
                  </a:txBody>
                  <a:tcPr>
                    <a:solidFill>
                      <a:srgbClr val="F5E7E8"/>
                    </a:solidFill>
                  </a:tcPr>
                </a:tc>
                <a:extLst>
                  <a:ext uri="{0D108BD9-81ED-4DB2-BD59-A6C34878D82A}">
                    <a16:rowId xmlns:a16="http://schemas.microsoft.com/office/drawing/2014/main" val="157540535"/>
                  </a:ext>
                </a:extLst>
              </a:tr>
              <a:tr h="251695">
                <a:tc>
                  <a:txBody>
                    <a:bodyPr/>
                    <a:lstStyle/>
                    <a:p>
                      <a:endParaRPr lang="fr-FR" sz="100" dirty="0"/>
                    </a:p>
                  </a:txBody>
                  <a:tcPr/>
                </a:tc>
                <a:extLst>
                  <a:ext uri="{0D108BD9-81ED-4DB2-BD59-A6C34878D82A}">
                    <a16:rowId xmlns:a16="http://schemas.microsoft.com/office/drawing/2014/main" val="406959053"/>
                  </a:ext>
                </a:extLst>
              </a:tr>
              <a:tr h="251695">
                <a:tc>
                  <a:txBody>
                    <a:bodyPr/>
                    <a:lstStyle/>
                    <a:p>
                      <a:endParaRPr lang="fr-FR" sz="100" dirty="0"/>
                    </a:p>
                  </a:txBody>
                  <a:tcPr>
                    <a:solidFill>
                      <a:srgbClr val="F5E7E8"/>
                    </a:solidFill>
                  </a:tcPr>
                </a:tc>
                <a:extLst>
                  <a:ext uri="{0D108BD9-81ED-4DB2-BD59-A6C34878D82A}">
                    <a16:rowId xmlns:a16="http://schemas.microsoft.com/office/drawing/2014/main" val="2025254129"/>
                  </a:ext>
                </a:extLst>
              </a:tr>
              <a:tr h="251695">
                <a:tc>
                  <a:txBody>
                    <a:bodyPr/>
                    <a:lstStyle/>
                    <a:p>
                      <a:endParaRPr lang="fr-FR" sz="100"/>
                    </a:p>
                  </a:txBody>
                  <a:tcPr/>
                </a:tc>
                <a:extLst>
                  <a:ext uri="{0D108BD9-81ED-4DB2-BD59-A6C34878D82A}">
                    <a16:rowId xmlns:a16="http://schemas.microsoft.com/office/drawing/2014/main" val="1608114"/>
                  </a:ext>
                </a:extLst>
              </a:tr>
              <a:tr h="251695">
                <a:tc>
                  <a:txBody>
                    <a:bodyPr/>
                    <a:lstStyle/>
                    <a:p>
                      <a:endParaRPr lang="fr-FR" sz="100" dirty="0"/>
                    </a:p>
                  </a:txBody>
                  <a:tcPr>
                    <a:solidFill>
                      <a:srgbClr val="F5E7E8"/>
                    </a:solidFill>
                  </a:tcPr>
                </a:tc>
                <a:extLst>
                  <a:ext uri="{0D108BD9-81ED-4DB2-BD59-A6C34878D82A}">
                    <a16:rowId xmlns:a16="http://schemas.microsoft.com/office/drawing/2014/main" val="1242364043"/>
                  </a:ext>
                </a:extLst>
              </a:tr>
              <a:tr h="251695">
                <a:tc>
                  <a:txBody>
                    <a:bodyPr/>
                    <a:lstStyle/>
                    <a:p>
                      <a:endParaRPr lang="fr-FR" sz="100" dirty="0"/>
                    </a:p>
                  </a:txBody>
                  <a:tcPr>
                    <a:solidFill>
                      <a:schemeClr val="accent4">
                        <a:lumMod val="75000"/>
                      </a:schemeClr>
                    </a:solidFill>
                  </a:tcPr>
                </a:tc>
                <a:extLst>
                  <a:ext uri="{0D108BD9-81ED-4DB2-BD59-A6C34878D82A}">
                    <a16:rowId xmlns:a16="http://schemas.microsoft.com/office/drawing/2014/main" val="1790485537"/>
                  </a:ext>
                </a:extLst>
              </a:tr>
            </a:tbl>
          </a:graphicData>
        </a:graphic>
      </p:graphicFrame>
      <p:sp>
        <p:nvSpPr>
          <p:cNvPr id="11" name="ZoneTexte 10"/>
          <p:cNvSpPr txBox="1"/>
          <p:nvPr/>
        </p:nvSpPr>
        <p:spPr>
          <a:xfrm>
            <a:off x="311701" y="3245722"/>
            <a:ext cx="312906" cy="369332"/>
          </a:xfrm>
          <a:prstGeom prst="rect">
            <a:avLst/>
          </a:prstGeom>
          <a:noFill/>
        </p:spPr>
        <p:txBody>
          <a:bodyPr wrap="none" rtlCol="0">
            <a:spAutoFit/>
          </a:bodyPr>
          <a:lstStyle/>
          <a:p>
            <a:r>
              <a:rPr lang="fr-FR" b="1" dirty="0" smtClean="0">
                <a:solidFill>
                  <a:schemeClr val="bg1"/>
                </a:solidFill>
              </a:rPr>
              <a:t>6</a:t>
            </a:r>
            <a:endParaRPr lang="fr-FR" b="1" dirty="0">
              <a:solidFill>
                <a:schemeClr val="bg1"/>
              </a:solidFill>
            </a:endParaRPr>
          </a:p>
        </p:txBody>
      </p:sp>
      <p:sp>
        <p:nvSpPr>
          <p:cNvPr id="3" name="Espace réservé du texte 2"/>
          <p:cNvSpPr>
            <a:spLocks noGrp="1"/>
          </p:cNvSpPr>
          <p:nvPr>
            <p:ph type="body" sz="quarter" idx="12"/>
          </p:nvPr>
        </p:nvSpPr>
        <p:spPr/>
        <p:txBody>
          <a:bodyPr/>
          <a:lstStyle/>
          <a:p>
            <a:r>
              <a:rPr lang="fr-FR" dirty="0" smtClean="0"/>
              <a:t>Les Ateliers des décodeurs : une façon pédagogique d’apporter les informations utiles à nos clients qui en ont besoin </a:t>
            </a:r>
            <a:endParaRPr lang="fr-FR" dirty="0"/>
          </a:p>
        </p:txBody>
      </p:sp>
      <p:sp>
        <p:nvSpPr>
          <p:cNvPr id="17" name="Espace réservé du texte 16"/>
          <p:cNvSpPr>
            <a:spLocks noGrp="1"/>
          </p:cNvSpPr>
          <p:nvPr>
            <p:ph type="body" sz="quarter" idx="14"/>
          </p:nvPr>
        </p:nvSpPr>
        <p:spPr/>
        <p:txBody>
          <a:bodyPr/>
          <a:lstStyle/>
          <a:p>
            <a:r>
              <a:rPr lang="fr-FR" dirty="0" smtClean="0"/>
              <a:t>4. </a:t>
            </a:r>
            <a:r>
              <a:rPr lang="fr-FR" dirty="0"/>
              <a:t>Les </a:t>
            </a:r>
            <a:r>
              <a:rPr lang="fr-FR" dirty="0" smtClean="0"/>
              <a:t>Ateliers des décodeurs</a:t>
            </a:r>
            <a:endParaRPr lang="fr-FR" dirty="0"/>
          </a:p>
        </p:txBody>
      </p:sp>
      <p:sp>
        <p:nvSpPr>
          <p:cNvPr id="2" name="Pensées 1"/>
          <p:cNvSpPr/>
          <p:nvPr/>
        </p:nvSpPr>
        <p:spPr>
          <a:xfrm>
            <a:off x="821917" y="4288236"/>
            <a:ext cx="1522989" cy="740964"/>
          </a:xfrm>
          <a:prstGeom prst="cloudCallout">
            <a:avLst>
              <a:gd name="adj1" fmla="val -26824"/>
              <a:gd name="adj2" fmla="val 70344"/>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4" name="Image 7">
            <a:hlinkClick r:id="rId5" action="ppaction://hlinksldjump"/>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85916" y="4483777"/>
            <a:ext cx="1232869" cy="349882"/>
          </a:xfrm>
          <a:prstGeom prst="rect">
            <a:avLst/>
          </a:prstGeom>
          <a:noFill/>
          <a:ln>
            <a:noFill/>
          </a:ln>
        </p:spPr>
      </p:pic>
      <p:pic>
        <p:nvPicPr>
          <p:cNvPr id="36" name="Image 9"/>
          <p:cNvPicPr>
            <a:picLocks noChangeAspect="1"/>
          </p:cNvPicPr>
          <p:nvPr/>
        </p:nvPicPr>
        <p:blipFill>
          <a:blip r:embed="rId7" cstate="print">
            <a:extLst>
              <a:ext uri="{BEBA8EAE-BF5A-486C-A8C5-ECC9F3942E4B}">
                <a14:imgProps xmlns:a14="http://schemas.microsoft.com/office/drawing/2010/main">
                  <a14:imgLayer r:embed="rId8">
                    <a14:imgEffect>
                      <a14:backgroundRemoval t="9972" b="100000" l="0" r="94964">
                        <a14:foregroundMark x1="25899" y1="74600" x2="7914" y2="76199"/>
                        <a14:foregroundMark x1="23741" y1="73001" x2="8736" y2="73565"/>
                        <a14:foregroundMark x1="8736" y1="73565" x2="0" y2="80527"/>
                        <a14:foregroundMark x1="6475" y1="74036" x2="206" y2="79210"/>
                        <a14:foregroundMark x1="7605" y1="73001" x2="514" y2="77328"/>
                        <a14:foregroundMark x1="55601" y1="75917" x2="74101" y2="82408"/>
                        <a14:foregroundMark x1="74101" y1="82408" x2="91470" y2="99436"/>
                        <a14:foregroundMark x1="72354" y1="81091" x2="88181" y2="94826"/>
                        <a14:foregroundMark x1="81501" y1="96143" x2="51696" y2="81844"/>
                        <a14:foregroundMark x1="57040" y1="88617" x2="48818" y2="99906"/>
                        <a14:foregroundMark x1="17883" y1="78081" x2="1747" y2="99906"/>
                        <a14:foregroundMark x1="4625" y1="80527" x2="2569" y2="95579"/>
                        <a14:foregroundMark x1="27338" y1="88617" x2="6680" y2="99436"/>
                      </a14:backgroundRemoval>
                    </a14:imgEffect>
                  </a14:imgLayer>
                </a14:imgProps>
              </a:ext>
              <a:ext uri="{28A0092B-C50C-407E-A947-70E740481C1C}">
                <a14:useLocalDpi xmlns:a14="http://schemas.microsoft.com/office/drawing/2010/main" val="0"/>
              </a:ext>
            </a:extLst>
          </a:blip>
          <a:srcRect/>
          <a:stretch>
            <a:fillRect/>
          </a:stretch>
        </p:blipFill>
        <p:spPr bwMode="auto">
          <a:xfrm>
            <a:off x="8336" y="4631700"/>
            <a:ext cx="1677589" cy="1832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ZoneTexte 8"/>
          <p:cNvSpPr txBox="1"/>
          <p:nvPr/>
        </p:nvSpPr>
        <p:spPr>
          <a:xfrm>
            <a:off x="12563115" y="3061056"/>
            <a:ext cx="5694829" cy="369332"/>
          </a:xfrm>
          <a:prstGeom prst="rect">
            <a:avLst/>
          </a:prstGeom>
          <a:solidFill>
            <a:srgbClr val="FFFF00"/>
          </a:solidFill>
        </p:spPr>
        <p:txBody>
          <a:bodyPr wrap="none" rtlCol="0">
            <a:spAutoFit/>
          </a:bodyPr>
          <a:lstStyle/>
          <a:p>
            <a:r>
              <a:rPr lang="fr-FR" dirty="0" smtClean="0"/>
              <a:t>Interview de Marc </a:t>
            </a:r>
            <a:r>
              <a:rPr lang="fr-FR" dirty="0" err="1" smtClean="0"/>
              <a:t>Nocus</a:t>
            </a:r>
            <a:r>
              <a:rPr lang="fr-FR" dirty="0" smtClean="0"/>
              <a:t> et/ou de Thomas Christophe</a:t>
            </a:r>
            <a:endParaRPr lang="fr-FR" dirty="0"/>
          </a:p>
        </p:txBody>
      </p:sp>
      <p:sp>
        <p:nvSpPr>
          <p:cNvPr id="8" name="Rectangle 7"/>
          <p:cNvSpPr/>
          <p:nvPr/>
        </p:nvSpPr>
        <p:spPr>
          <a:xfrm>
            <a:off x="600908" y="2054667"/>
            <a:ext cx="1617877" cy="1504919"/>
          </a:xfrm>
          <a:prstGeom prst="rect">
            <a:avLst/>
          </a:prstGeom>
          <a:solidFill>
            <a:schemeClr val="accent4">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t>Retour d’expérience</a:t>
            </a:r>
          </a:p>
          <a:p>
            <a:pPr algn="ctr"/>
            <a:r>
              <a:rPr lang="fr-FR" sz="1600" dirty="0" smtClean="0"/>
              <a:t>du réseau</a:t>
            </a:r>
            <a:endParaRPr lang="fr-FR" sz="1600" dirty="0"/>
          </a:p>
        </p:txBody>
      </p:sp>
      <p:pic>
        <p:nvPicPr>
          <p:cNvPr id="12" name="Image 11"/>
          <p:cNvPicPr>
            <a:picLocks noChangeAspect="1"/>
          </p:cNvPicPr>
          <p:nvPr/>
        </p:nvPicPr>
        <p:blipFill>
          <a:blip r:embed="rId9">
            <a:extLst>
              <a:ext uri="{BEBA8EAE-BF5A-486C-A8C5-ECC9F3942E4B}">
                <a14:imgProps xmlns:a14="http://schemas.microsoft.com/office/drawing/2010/main">
                  <a14:imgLayer r:embed="rId10">
                    <a14:imgEffect>
                      <a14:backgroundRemoval t="0" b="100000" l="9778" r="89778"/>
                    </a14:imgEffect>
                  </a14:imgLayer>
                </a14:imgProps>
              </a:ext>
              <a:ext uri="{28A0092B-C50C-407E-A947-70E740481C1C}">
                <a14:useLocalDpi xmlns:a14="http://schemas.microsoft.com/office/drawing/2010/main" val="0"/>
              </a:ext>
            </a:extLst>
          </a:blip>
          <a:stretch>
            <a:fillRect/>
          </a:stretch>
        </p:blipFill>
        <p:spPr>
          <a:xfrm rot="18106925" flipH="1">
            <a:off x="12248104" y="4396760"/>
            <a:ext cx="3464788" cy="2919558"/>
          </a:xfrm>
          <a:prstGeom prst="rect">
            <a:avLst/>
          </a:prstGeom>
        </p:spPr>
      </p:pic>
      <p:sp>
        <p:nvSpPr>
          <p:cNvPr id="5" name="Rectangle 4"/>
          <p:cNvSpPr/>
          <p:nvPr/>
        </p:nvSpPr>
        <p:spPr>
          <a:xfrm>
            <a:off x="2806269" y="1553253"/>
            <a:ext cx="7959580" cy="47046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dirty="0" smtClean="0">
                <a:solidFill>
                  <a:schemeClr val="tx1"/>
                </a:solidFill>
              </a:rPr>
              <a:t>Et du côté des clients ? </a:t>
            </a:r>
          </a:p>
          <a:p>
            <a:pPr algn="ctr"/>
            <a:endParaRPr lang="fr-FR" sz="2400" dirty="0" smtClean="0">
              <a:solidFill>
                <a:schemeClr val="tx1"/>
              </a:solidFill>
            </a:endParaRPr>
          </a:p>
          <a:p>
            <a:pPr algn="ctr"/>
            <a:r>
              <a:rPr lang="fr-FR" sz="2400" dirty="0" smtClean="0">
                <a:solidFill>
                  <a:schemeClr val="tx1"/>
                </a:solidFill>
              </a:rPr>
              <a:t>Véronique C, cliente de l’agence de </a:t>
            </a:r>
          </a:p>
          <a:p>
            <a:pPr algn="ctr"/>
            <a:r>
              <a:rPr lang="fr-FR" sz="2400" dirty="0" smtClean="0">
                <a:solidFill>
                  <a:schemeClr val="tx1"/>
                </a:solidFill>
              </a:rPr>
              <a:t>Saint </a:t>
            </a:r>
            <a:r>
              <a:rPr lang="fr-FR" sz="2400" dirty="0" err="1" smtClean="0">
                <a:solidFill>
                  <a:schemeClr val="tx1"/>
                </a:solidFill>
              </a:rPr>
              <a:t>Dié</a:t>
            </a:r>
            <a:r>
              <a:rPr lang="fr-FR" sz="2400" dirty="0" smtClean="0">
                <a:solidFill>
                  <a:schemeClr val="tx1"/>
                </a:solidFill>
              </a:rPr>
              <a:t> a participé à l’un des Ateliers </a:t>
            </a:r>
          </a:p>
          <a:p>
            <a:pPr algn="ctr"/>
            <a:r>
              <a:rPr lang="fr-FR" sz="2400" dirty="0" smtClean="0">
                <a:solidFill>
                  <a:schemeClr val="tx1"/>
                </a:solidFill>
              </a:rPr>
              <a:t>organisé par Christophe. </a:t>
            </a:r>
          </a:p>
          <a:p>
            <a:pPr algn="ctr"/>
            <a:endParaRPr lang="fr-FR" sz="2400" dirty="0" smtClean="0">
              <a:solidFill>
                <a:schemeClr val="tx1"/>
              </a:solidFill>
            </a:endParaRPr>
          </a:p>
          <a:p>
            <a:pPr algn="ctr"/>
            <a:r>
              <a:rPr lang="fr-FR" sz="2400" dirty="0" smtClean="0">
                <a:solidFill>
                  <a:schemeClr val="tx1"/>
                </a:solidFill>
              </a:rPr>
              <a:t>Voici son retour d’expérience…</a:t>
            </a:r>
          </a:p>
          <a:p>
            <a:pPr algn="ctr"/>
            <a:endParaRPr lang="fr-FR" sz="2000" dirty="0">
              <a:solidFill>
                <a:schemeClr val="tx1"/>
              </a:solidFill>
            </a:endParaRPr>
          </a:p>
          <a:p>
            <a:pPr algn="ctr"/>
            <a:endParaRPr lang="fr-FR" sz="2000" dirty="0"/>
          </a:p>
        </p:txBody>
      </p:sp>
    </p:spTree>
    <p:extLst>
      <p:ext uri="{BB962C8B-B14F-4D97-AF65-F5344CB8AC3E}">
        <p14:creationId xmlns:p14="http://schemas.microsoft.com/office/powerpoint/2010/main" val="719814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xit" presetSubtype="10" fill="hold" grpId="0" nodeType="clickEffect">
                                  <p:stCondLst>
                                    <p:cond delay="0"/>
                                  </p:stCondLst>
                                  <p:childTnLst>
                                    <p:animEffect transition="out" filter="randombar(horizontal)">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par>
                          <p:cTn id="8" fill="hold">
                            <p:stCondLst>
                              <p:cond delay="500"/>
                            </p:stCondLst>
                            <p:childTnLst>
                              <p:par>
                                <p:cTn id="9" presetID="42" presetClass="path" presetSubtype="0" accel="50000" decel="50000" fill="hold" nodeType="afterEffect">
                                  <p:stCondLst>
                                    <p:cond delay="0"/>
                                  </p:stCondLst>
                                  <p:childTnLst>
                                    <p:animMotion origin="layout" path="M -4.58333E-6 4.81481E-6 L -0.23958 -0.04769 " pathEditMode="relative" rAng="0" ptsTypes="AA">
                                      <p:cBhvr>
                                        <p:cTn id="10" dur="2000" fill="hold"/>
                                        <p:tgtEl>
                                          <p:spTgt spid="12"/>
                                        </p:tgtEl>
                                        <p:attrNameLst>
                                          <p:attrName>ppt_x</p:attrName>
                                          <p:attrName>ppt_y</p:attrName>
                                        </p:attrNameLst>
                                      </p:cBhvr>
                                      <p:rCtr x="-11979" y="-2384"/>
                                    </p:animMotion>
                                  </p:childTnLst>
                                </p:cTn>
                              </p:par>
                            </p:childTnLst>
                          </p:cTn>
                        </p:par>
                        <p:par>
                          <p:cTn id="11" fill="hold">
                            <p:stCondLst>
                              <p:cond delay="2500"/>
                            </p:stCondLst>
                            <p:childTnLst>
                              <p:par>
                                <p:cTn id="12" presetID="1" presetClass="mediacall" presetSubtype="0" fill="hold" nodeType="afterEffect">
                                  <p:stCondLst>
                                    <p:cond delay="0"/>
                                  </p:stCondLst>
                                  <p:childTnLst>
                                    <p:cmd type="call" cmd="playFrom(0.0)">
                                      <p:cBhvr>
                                        <p:cTn id="13" dur="14623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4"/>
                </p:tgtEl>
              </p:cMediaNode>
            </p:video>
          </p:childTnLst>
        </p:cTn>
      </p:par>
    </p:tnLst>
    <p:bldLst>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lstStyle/>
          <a:p>
            <a:r>
              <a:rPr lang="fr-FR" dirty="0" smtClean="0"/>
              <a:t>Les Ateliers des décodeurs : une façon pédagogique d’apporter les informations utiles à nos clients qui en ont besoin</a:t>
            </a:r>
            <a:endParaRPr lang="fr-FR" dirty="0"/>
          </a:p>
        </p:txBody>
      </p:sp>
      <p:sp>
        <p:nvSpPr>
          <p:cNvPr id="17" name="Espace réservé du texte 16"/>
          <p:cNvSpPr>
            <a:spLocks noGrp="1"/>
          </p:cNvSpPr>
          <p:nvPr>
            <p:ph type="body" sz="quarter" idx="14"/>
          </p:nvPr>
        </p:nvSpPr>
        <p:spPr/>
        <p:txBody>
          <a:bodyPr/>
          <a:lstStyle/>
          <a:p>
            <a:r>
              <a:rPr lang="fr-FR" dirty="0" smtClean="0"/>
              <a:t>4. </a:t>
            </a:r>
            <a:r>
              <a:rPr lang="fr-FR" dirty="0"/>
              <a:t>Les </a:t>
            </a:r>
            <a:r>
              <a:rPr lang="fr-FR" dirty="0" smtClean="0"/>
              <a:t>Ateliers des décodeurs</a:t>
            </a:r>
            <a:endParaRPr lang="fr-FR" dirty="0"/>
          </a:p>
        </p:txBody>
      </p:sp>
      <p:sp>
        <p:nvSpPr>
          <p:cNvPr id="22" name="Pensées 21"/>
          <p:cNvSpPr/>
          <p:nvPr/>
        </p:nvSpPr>
        <p:spPr>
          <a:xfrm>
            <a:off x="821917" y="4288236"/>
            <a:ext cx="1522989" cy="740964"/>
          </a:xfrm>
          <a:prstGeom prst="cloudCallout">
            <a:avLst>
              <a:gd name="adj1" fmla="val -26824"/>
              <a:gd name="adj2" fmla="val 70344"/>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3" name="Image 7">
            <a:hlinkClick r:id="rId2" action="ppaction://hlinksldjump"/>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916" y="4483777"/>
            <a:ext cx="1232869" cy="349882"/>
          </a:xfrm>
          <a:prstGeom prst="rect">
            <a:avLst/>
          </a:prstGeom>
          <a:noFill/>
          <a:ln>
            <a:noFill/>
          </a:ln>
        </p:spPr>
      </p:pic>
      <p:pic>
        <p:nvPicPr>
          <p:cNvPr id="24" name="Image 9"/>
          <p:cNvPicPr>
            <a:picLocks noChangeAspect="1"/>
          </p:cNvPicPr>
          <p:nvPr/>
        </p:nvPicPr>
        <p:blipFill>
          <a:blip r:embed="rId4" cstate="print">
            <a:extLst>
              <a:ext uri="{BEBA8EAE-BF5A-486C-A8C5-ECC9F3942E4B}">
                <a14:imgProps xmlns:a14="http://schemas.microsoft.com/office/drawing/2010/main">
                  <a14:imgLayer r:embed="rId5">
                    <a14:imgEffect>
                      <a14:backgroundRemoval t="9972" b="100000" l="0" r="94964">
                        <a14:foregroundMark x1="25899" y1="74600" x2="7914" y2="76199"/>
                        <a14:foregroundMark x1="23741" y1="73001" x2="8736" y2="73565"/>
                        <a14:foregroundMark x1="8736" y1="73565" x2="0" y2="80527"/>
                        <a14:foregroundMark x1="6475" y1="74036" x2="206" y2="79210"/>
                        <a14:foregroundMark x1="7605" y1="73001" x2="514" y2="77328"/>
                        <a14:foregroundMark x1="55601" y1="75917" x2="74101" y2="82408"/>
                        <a14:foregroundMark x1="74101" y1="82408" x2="91470" y2="99436"/>
                        <a14:foregroundMark x1="72354" y1="81091" x2="88181" y2="94826"/>
                        <a14:foregroundMark x1="81501" y1="96143" x2="51696" y2="81844"/>
                        <a14:foregroundMark x1="57040" y1="88617" x2="48818" y2="99906"/>
                        <a14:foregroundMark x1="17883" y1="78081" x2="1747" y2="99906"/>
                        <a14:foregroundMark x1="4625" y1="80527" x2="2569" y2="95579"/>
                        <a14:foregroundMark x1="27338" y1="88617" x2="6680" y2="99436"/>
                      </a14:backgroundRemoval>
                    </a14:imgEffect>
                  </a14:imgLayer>
                </a14:imgProps>
              </a:ext>
              <a:ext uri="{28A0092B-C50C-407E-A947-70E740481C1C}">
                <a14:useLocalDpi xmlns:a14="http://schemas.microsoft.com/office/drawing/2010/main" val="0"/>
              </a:ext>
            </a:extLst>
          </a:blip>
          <a:srcRect/>
          <a:stretch>
            <a:fillRect/>
          </a:stretch>
        </p:blipFill>
        <p:spPr bwMode="auto">
          <a:xfrm>
            <a:off x="8336" y="4631700"/>
            <a:ext cx="1677589" cy="1832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4"/>
          <p:cNvSpPr/>
          <p:nvPr/>
        </p:nvSpPr>
        <p:spPr>
          <a:xfrm>
            <a:off x="3033908" y="-1076790"/>
            <a:ext cx="5304938" cy="693266"/>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dirty="0" smtClean="0"/>
              <a:t>Frise du temps qu’est ce que je fais ? </a:t>
            </a:r>
            <a:endParaRPr lang="fr-FR" dirty="0"/>
          </a:p>
        </p:txBody>
      </p:sp>
      <p:sp>
        <p:nvSpPr>
          <p:cNvPr id="26" name="Espace réservé du contenu 1"/>
          <p:cNvSpPr txBox="1">
            <a:spLocks/>
          </p:cNvSpPr>
          <p:nvPr/>
        </p:nvSpPr>
        <p:spPr>
          <a:xfrm>
            <a:off x="560128" y="1614045"/>
            <a:ext cx="11231537" cy="547413"/>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smtClean="0"/>
              <a:t>Procédez par étapes en vous appropriant progressivement les supports et la méthodologie de présentation : </a:t>
            </a:r>
          </a:p>
          <a:p>
            <a:pPr algn="just"/>
            <a:endParaRPr lang="fr-FR" sz="100" dirty="0" smtClean="0"/>
          </a:p>
          <a:p>
            <a:pPr algn="just"/>
            <a:endParaRPr lang="fr-FR" sz="100" dirty="0"/>
          </a:p>
          <a:p>
            <a:pPr algn="just"/>
            <a:endParaRPr lang="fr-FR" sz="100" dirty="0" smtClean="0"/>
          </a:p>
          <a:p>
            <a:pPr algn="just"/>
            <a:endParaRPr lang="fr-FR" sz="100" dirty="0"/>
          </a:p>
        </p:txBody>
      </p:sp>
      <p:grpSp>
        <p:nvGrpSpPr>
          <p:cNvPr id="20" name="Groupe 19"/>
          <p:cNvGrpSpPr/>
          <p:nvPr/>
        </p:nvGrpSpPr>
        <p:grpSpPr>
          <a:xfrm>
            <a:off x="590920" y="2174566"/>
            <a:ext cx="3718584" cy="1283003"/>
            <a:chOff x="590920" y="2174566"/>
            <a:chExt cx="3718584" cy="1283003"/>
          </a:xfrm>
        </p:grpSpPr>
        <p:sp>
          <p:nvSpPr>
            <p:cNvPr id="10" name="Rectangle 9"/>
            <p:cNvSpPr/>
            <p:nvPr/>
          </p:nvSpPr>
          <p:spPr>
            <a:xfrm>
              <a:off x="604606" y="2174567"/>
              <a:ext cx="3619650" cy="128300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rot="16200000">
              <a:off x="146916" y="2618570"/>
              <a:ext cx="1283003" cy="3949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t>Etape 1</a:t>
              </a:r>
              <a:endParaRPr lang="fr-FR" sz="1200" dirty="0"/>
            </a:p>
          </p:txBody>
        </p:sp>
        <p:sp>
          <p:nvSpPr>
            <p:cNvPr id="31" name="Espace réservé du contenu 1"/>
            <p:cNvSpPr txBox="1">
              <a:spLocks/>
            </p:cNvSpPr>
            <p:nvPr/>
          </p:nvSpPr>
          <p:spPr>
            <a:xfrm>
              <a:off x="2452040" y="2230603"/>
              <a:ext cx="1857464" cy="1035460"/>
            </a:xfrm>
            <a:prstGeom prst="rect">
              <a:avLst/>
            </a:prstGeom>
          </p:spPr>
          <p:txBody>
            <a:bodyPr vert="horz" lIns="91440" tIns="45720" rIns="91440" bIns="45720" rtlCol="0">
              <a:no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ctr">
                <a:buNone/>
              </a:pPr>
              <a:r>
                <a:rPr lang="fr-FR" sz="1200" b="1" dirty="0" smtClean="0">
                  <a:solidFill>
                    <a:schemeClr val="accent4">
                      <a:lumMod val="75000"/>
                    </a:schemeClr>
                  </a:solidFill>
                </a:rPr>
                <a:t>Prenez le temps de vous approprier le support </a:t>
              </a:r>
              <a:r>
                <a:rPr lang="fr-FR" sz="1200" dirty="0" smtClean="0"/>
                <a:t> notamment grâce aux commentaires          (supports internes) </a:t>
              </a:r>
              <a:endParaRPr lang="fr-FR" sz="200" dirty="0" smtClean="0"/>
            </a:p>
          </p:txBody>
        </p:sp>
        <p:pic>
          <p:nvPicPr>
            <p:cNvPr id="27" name="Image 26"/>
            <p:cNvPicPr>
              <a:picLocks noChangeAspect="1"/>
            </p:cNvPicPr>
            <p:nvPr/>
          </p:nvPicPr>
          <p:blipFill>
            <a:blip r:embed="rId6"/>
            <a:stretch>
              <a:fillRect/>
            </a:stretch>
          </p:blipFill>
          <p:spPr>
            <a:xfrm rot="21037484">
              <a:off x="1004324" y="2355668"/>
              <a:ext cx="1528257" cy="856457"/>
            </a:xfrm>
            <a:prstGeom prst="rect">
              <a:avLst/>
            </a:prstGeom>
            <a:effectLst>
              <a:outerShdw blurRad="50800" dist="38100" dir="8100000" algn="tr" rotWithShape="0">
                <a:prstClr val="black">
                  <a:alpha val="40000"/>
                </a:prstClr>
              </a:outerShdw>
            </a:effectLst>
          </p:spPr>
        </p:pic>
      </p:grpSp>
      <p:grpSp>
        <p:nvGrpSpPr>
          <p:cNvPr id="21" name="Groupe 20"/>
          <p:cNvGrpSpPr/>
          <p:nvPr/>
        </p:nvGrpSpPr>
        <p:grpSpPr>
          <a:xfrm>
            <a:off x="4406066" y="1735945"/>
            <a:ext cx="7078065" cy="1784469"/>
            <a:chOff x="4406066" y="1735945"/>
            <a:chExt cx="7078065" cy="1784469"/>
          </a:xfrm>
        </p:grpSpPr>
        <p:sp>
          <p:nvSpPr>
            <p:cNvPr id="32" name="Rectangle 31"/>
            <p:cNvSpPr/>
            <p:nvPr/>
          </p:nvSpPr>
          <p:spPr>
            <a:xfrm>
              <a:off x="4406066" y="2174566"/>
              <a:ext cx="7078065" cy="128300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p:cNvSpPr/>
            <p:nvPr/>
          </p:nvSpPr>
          <p:spPr>
            <a:xfrm rot="16200000">
              <a:off x="3962063" y="2618569"/>
              <a:ext cx="1283003" cy="3949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t>Etape 2</a:t>
              </a:r>
              <a:endParaRPr lang="fr-FR" sz="1200" dirty="0"/>
            </a:p>
          </p:txBody>
        </p:sp>
        <p:pic>
          <p:nvPicPr>
            <p:cNvPr id="35" name="Image 34"/>
            <p:cNvPicPr>
              <a:picLocks noChangeAspect="1"/>
            </p:cNvPicPr>
            <p:nvPr/>
          </p:nvPicPr>
          <p:blipFill>
            <a:blip r:embed="rId6"/>
            <a:stretch>
              <a:fillRect/>
            </a:stretch>
          </p:blipFill>
          <p:spPr>
            <a:xfrm rot="21037484">
              <a:off x="4844060" y="2364203"/>
              <a:ext cx="1528257" cy="856457"/>
            </a:xfrm>
            <a:prstGeom prst="rect">
              <a:avLst/>
            </a:prstGeom>
            <a:effectLst>
              <a:outerShdw blurRad="50800" dist="38100" dir="8100000" algn="tr" rotWithShape="0">
                <a:prstClr val="black">
                  <a:alpha val="40000"/>
                </a:prstClr>
              </a:outerShdw>
            </a:effectLst>
          </p:spPr>
        </p:pic>
        <p:pic>
          <p:nvPicPr>
            <p:cNvPr id="5122" name="Picture 2" descr="Avatars de gens heureux Vecteur gratuit"/>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4317" b="44365" l="2716" r="28275">
                          <a14:foregroundMark x1="17412" y1="16787" x2="15176" y2="34293"/>
                        </a14:backgroundRemoval>
                      </a14:imgEffect>
                    </a14:imgLayer>
                  </a14:imgProps>
                </a:ext>
                <a:ext uri="{28A0092B-C50C-407E-A947-70E740481C1C}">
                  <a14:useLocalDpi xmlns:a14="http://schemas.microsoft.com/office/drawing/2010/main" val="0"/>
                </a:ext>
              </a:extLst>
            </a:blip>
            <a:srcRect r="71938" b="56161"/>
            <a:stretch/>
          </p:blipFill>
          <p:spPr bwMode="auto">
            <a:xfrm>
              <a:off x="4823842" y="1735945"/>
              <a:ext cx="1714777" cy="1784469"/>
            </a:xfrm>
            <a:prstGeom prst="rect">
              <a:avLst/>
            </a:prstGeom>
            <a:noFill/>
            <a:extLst>
              <a:ext uri="{909E8E84-426E-40DD-AFC4-6F175D3DCCD1}">
                <a14:hiddenFill xmlns:a14="http://schemas.microsoft.com/office/drawing/2010/main">
                  <a:solidFill>
                    <a:srgbClr val="FFFFFF"/>
                  </a:solidFill>
                </a14:hiddenFill>
              </a:ext>
            </a:extLst>
          </p:spPr>
        </p:pic>
        <p:sp>
          <p:nvSpPr>
            <p:cNvPr id="37" name="Espace réservé du contenu 1"/>
            <p:cNvSpPr txBox="1">
              <a:spLocks/>
            </p:cNvSpPr>
            <p:nvPr/>
          </p:nvSpPr>
          <p:spPr>
            <a:xfrm>
              <a:off x="6289965" y="2165970"/>
              <a:ext cx="5194166" cy="1290842"/>
            </a:xfrm>
            <a:prstGeom prst="rect">
              <a:avLst/>
            </a:prstGeom>
          </p:spPr>
          <p:txBody>
            <a:bodyPr vert="horz" lIns="91440" tIns="45720" rIns="91440" bIns="45720" rtlCol="0" anchor="ctr">
              <a:no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ctr">
                <a:spcBef>
                  <a:spcPts val="0"/>
                </a:spcBef>
                <a:buNone/>
              </a:pPr>
              <a:r>
                <a:rPr lang="fr-FR" sz="1200" b="1" dirty="0" smtClean="0">
                  <a:solidFill>
                    <a:schemeClr val="accent4">
                      <a:lumMod val="75000"/>
                    </a:schemeClr>
                  </a:solidFill>
                </a:rPr>
                <a:t>Testez (partiellement) le support avec un de vos clients,                lors d’un entretien classique pour appuyer vos explications</a:t>
              </a:r>
              <a:r>
                <a:rPr lang="fr-FR" sz="1200" dirty="0" smtClean="0">
                  <a:solidFill>
                    <a:schemeClr val="accent4">
                      <a:lumMod val="75000"/>
                    </a:schemeClr>
                  </a:solidFill>
                </a:rPr>
                <a:t>.</a:t>
              </a:r>
              <a:r>
                <a:rPr lang="fr-FR" sz="1200" dirty="0" smtClean="0"/>
                <a:t> </a:t>
              </a:r>
            </a:p>
            <a:p>
              <a:pPr marL="36000" indent="0" algn="ctr">
                <a:buNone/>
              </a:pPr>
              <a:r>
                <a:rPr lang="fr-FR" sz="1200" u="sng" dirty="0" smtClean="0"/>
                <a:t>Ex</a:t>
              </a:r>
              <a:r>
                <a:rPr lang="fr-FR" sz="1200" dirty="0" smtClean="0"/>
                <a:t> : </a:t>
              </a:r>
              <a:r>
                <a:rPr lang="fr-FR" sz="1200" dirty="0"/>
                <a:t>V</a:t>
              </a:r>
              <a:r>
                <a:rPr lang="fr-FR" sz="1200" dirty="0" smtClean="0"/>
                <a:t>ous souhaitez expliquer l’ADE à votre client. L’onglet « Assurances » de l’Atelier des décodeurs </a:t>
              </a:r>
              <a:r>
                <a:rPr lang="fr-FR" sz="1200" dirty="0"/>
                <a:t>P</a:t>
              </a:r>
              <a:r>
                <a:rPr lang="fr-FR" sz="1200" dirty="0" smtClean="0"/>
                <a:t>rimo-accession vous permet d’accompagner vos explications et de dynamiser votre entretien. </a:t>
              </a:r>
              <a:endParaRPr lang="fr-FR" sz="200" dirty="0" smtClean="0"/>
            </a:p>
          </p:txBody>
        </p:sp>
      </p:grpSp>
      <p:grpSp>
        <p:nvGrpSpPr>
          <p:cNvPr id="15" name="Groupe 14"/>
          <p:cNvGrpSpPr/>
          <p:nvPr/>
        </p:nvGrpSpPr>
        <p:grpSpPr>
          <a:xfrm>
            <a:off x="2660459" y="3598626"/>
            <a:ext cx="8823672" cy="1475786"/>
            <a:chOff x="2660459" y="3804358"/>
            <a:chExt cx="8823672" cy="1475786"/>
          </a:xfrm>
        </p:grpSpPr>
        <p:sp>
          <p:nvSpPr>
            <p:cNvPr id="38" name="Rectangle 37"/>
            <p:cNvSpPr/>
            <p:nvPr/>
          </p:nvSpPr>
          <p:spPr>
            <a:xfrm>
              <a:off x="2674143" y="3926568"/>
              <a:ext cx="8809988" cy="117026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p:cNvSpPr/>
            <p:nvPr/>
          </p:nvSpPr>
          <p:spPr>
            <a:xfrm rot="16200000">
              <a:off x="2272822" y="4314204"/>
              <a:ext cx="1170270" cy="3949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t>Etape 3</a:t>
              </a:r>
              <a:endParaRPr lang="fr-FR" sz="1200" dirty="0"/>
            </a:p>
          </p:txBody>
        </p:sp>
        <p:sp>
          <p:nvSpPr>
            <p:cNvPr id="41" name="Espace réservé du contenu 1"/>
            <p:cNvSpPr txBox="1">
              <a:spLocks/>
            </p:cNvSpPr>
            <p:nvPr/>
          </p:nvSpPr>
          <p:spPr>
            <a:xfrm>
              <a:off x="5262056" y="3926568"/>
              <a:ext cx="2859785" cy="1290842"/>
            </a:xfrm>
            <a:prstGeom prst="rect">
              <a:avLst/>
            </a:prstGeom>
          </p:spPr>
          <p:txBody>
            <a:bodyPr vert="horz" lIns="91440" tIns="45720" rIns="91440" bIns="45720" rtlCol="0">
              <a:no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ctr">
                <a:buNone/>
              </a:pPr>
              <a:endParaRPr lang="fr-FR" sz="100" dirty="0" smtClean="0"/>
            </a:p>
          </p:txBody>
        </p:sp>
        <p:sp>
          <p:nvSpPr>
            <p:cNvPr id="44" name="Espace réservé du contenu 1"/>
            <p:cNvSpPr txBox="1">
              <a:spLocks/>
            </p:cNvSpPr>
            <p:nvPr/>
          </p:nvSpPr>
          <p:spPr>
            <a:xfrm>
              <a:off x="4592847" y="3965469"/>
              <a:ext cx="6811407" cy="1012095"/>
            </a:xfrm>
            <a:prstGeom prst="rect">
              <a:avLst/>
            </a:prstGeom>
          </p:spPr>
          <p:txBody>
            <a:bodyPr vert="horz" lIns="91440" tIns="45720" rIns="91440" bIns="45720" rtlCol="0" anchor="ctr">
              <a:no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ctr">
                <a:buNone/>
              </a:pPr>
              <a:r>
                <a:rPr lang="fr-FR" sz="1200" b="1" dirty="0" smtClean="0">
                  <a:solidFill>
                    <a:schemeClr val="accent4">
                      <a:lumMod val="75000"/>
                    </a:schemeClr>
                  </a:solidFill>
                </a:rPr>
                <a:t>Organisez un premier Atelier des décodeurs </a:t>
              </a:r>
              <a:r>
                <a:rPr lang="fr-FR" sz="1200" b="1" u="sng" dirty="0" smtClean="0">
                  <a:solidFill>
                    <a:schemeClr val="accent4">
                      <a:lumMod val="75000"/>
                    </a:schemeClr>
                  </a:solidFill>
                </a:rPr>
                <a:t>avec un de vos clients</a:t>
              </a:r>
              <a:r>
                <a:rPr lang="fr-FR" sz="1200" b="1" dirty="0" smtClean="0">
                  <a:solidFill>
                    <a:schemeClr val="accent4">
                      <a:lumMod val="75000"/>
                    </a:schemeClr>
                  </a:solidFill>
                </a:rPr>
                <a:t>.</a:t>
              </a:r>
              <a:r>
                <a:rPr lang="fr-FR" sz="1200" dirty="0" smtClean="0"/>
                <a:t> </a:t>
              </a:r>
            </a:p>
            <a:p>
              <a:pPr marL="36000" indent="0" algn="ctr">
                <a:buNone/>
              </a:pPr>
              <a:r>
                <a:rPr lang="fr-FR" sz="1200" u="sng" dirty="0" smtClean="0"/>
                <a:t>Ex</a:t>
              </a:r>
              <a:r>
                <a:rPr lang="fr-FR" sz="1200" dirty="0" smtClean="0"/>
                <a:t> : Suite à la souscription d’un crédit immobilier, Mr et Mme MARTIN viennent d’ouvrir leurs comptes bancaires. Proposez leur un RDV Atelier des décodeurs self care. Vous pouvez ainsi leur expliquer tous les avantages de la BAD. </a:t>
              </a:r>
              <a:endParaRPr lang="fr-FR" sz="200" dirty="0" smtClean="0"/>
            </a:p>
          </p:txBody>
        </p:sp>
        <p:pic>
          <p:nvPicPr>
            <p:cNvPr id="45" name="Picture 4" descr="Groupe de personnages de gens d'affaires Vecteur gratuit"/>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12402" b="46654" l="7029" r="28914"/>
                      </a14:imgEffect>
                    </a14:imgLayer>
                  </a14:imgProps>
                </a:ext>
                <a:ext uri="{28A0092B-C50C-407E-A947-70E740481C1C}">
                  <a14:useLocalDpi xmlns:a14="http://schemas.microsoft.com/office/drawing/2010/main" val="0"/>
                </a:ext>
              </a:extLst>
            </a:blip>
            <a:srcRect l="6737" t="8615" r="70832" b="50769"/>
            <a:stretch/>
          </p:blipFill>
          <p:spPr bwMode="auto">
            <a:xfrm>
              <a:off x="3055134" y="3804358"/>
              <a:ext cx="1004354" cy="147578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Groupe de personnages de gens d'affaires Vecteur gratuit"/>
            <p:cNvPicPr>
              <a:picLocks noChangeAspect="1" noChangeArrowheads="1"/>
            </p:cNvPicPr>
            <p:nvPr/>
          </p:nvPicPr>
          <p:blipFill rotWithShape="1">
            <a:blip r:embed="rId11">
              <a:extLst>
                <a:ext uri="{BEBA8EAE-BF5A-486C-A8C5-ECC9F3942E4B}">
                  <a14:imgProps xmlns:a14="http://schemas.microsoft.com/office/drawing/2010/main">
                    <a14:imgLayer r:embed="rId10">
                      <a14:imgEffect>
                        <a14:backgroundRemoval t="16339" b="45079" l="30831" r="48403"/>
                      </a14:imgEffect>
                    </a14:imgLayer>
                  </a14:imgProps>
                </a:ext>
                <a:ext uri="{28A0092B-C50C-407E-A947-70E740481C1C}">
                  <a14:useLocalDpi xmlns:a14="http://schemas.microsoft.com/office/drawing/2010/main" val="0"/>
                </a:ext>
              </a:extLst>
            </a:blip>
            <a:srcRect l="30122" t="13457" r="50652" b="51850"/>
            <a:stretch/>
          </p:blipFill>
          <p:spPr bwMode="auto">
            <a:xfrm>
              <a:off x="3677298" y="4009568"/>
              <a:ext cx="846504" cy="1239523"/>
            </a:xfrm>
            <a:prstGeom prst="rect">
              <a:avLst/>
            </a:prstGeom>
            <a:noFill/>
            <a:extLst>
              <a:ext uri="{909E8E84-426E-40DD-AFC4-6F175D3DCCD1}">
                <a14:hiddenFill xmlns:a14="http://schemas.microsoft.com/office/drawing/2010/main">
                  <a:solidFill>
                    <a:srgbClr val="FFFFFF"/>
                  </a:solidFill>
                </a14:hiddenFill>
              </a:ext>
            </a:extLst>
          </p:spPr>
        </p:pic>
      </p:grpSp>
      <p:sp>
        <p:nvSpPr>
          <p:cNvPr id="48" name="Espace réservé du contenu 1"/>
          <p:cNvSpPr txBox="1">
            <a:spLocks/>
          </p:cNvSpPr>
          <p:nvPr/>
        </p:nvSpPr>
        <p:spPr>
          <a:xfrm>
            <a:off x="5262056" y="5685840"/>
            <a:ext cx="2859785" cy="1290842"/>
          </a:xfrm>
          <a:prstGeom prst="rect">
            <a:avLst/>
          </a:prstGeom>
        </p:spPr>
        <p:txBody>
          <a:bodyPr vert="horz" lIns="91440" tIns="45720" rIns="91440" bIns="45720" rtlCol="0">
            <a:no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ctr">
              <a:buNone/>
            </a:pPr>
            <a:endParaRPr lang="fr-FR" sz="100" dirty="0" smtClean="0"/>
          </a:p>
        </p:txBody>
      </p:sp>
      <p:grpSp>
        <p:nvGrpSpPr>
          <p:cNvPr id="19" name="Groupe 18"/>
          <p:cNvGrpSpPr/>
          <p:nvPr/>
        </p:nvGrpSpPr>
        <p:grpSpPr>
          <a:xfrm>
            <a:off x="2660459" y="4868687"/>
            <a:ext cx="8823672" cy="1548341"/>
            <a:chOff x="2660459" y="4910252"/>
            <a:chExt cx="8823672" cy="1548341"/>
          </a:xfrm>
        </p:grpSpPr>
        <p:grpSp>
          <p:nvGrpSpPr>
            <p:cNvPr id="18" name="Groupe 17"/>
            <p:cNvGrpSpPr/>
            <p:nvPr/>
          </p:nvGrpSpPr>
          <p:grpSpPr>
            <a:xfrm>
              <a:off x="2660459" y="5167751"/>
              <a:ext cx="8823672" cy="1290842"/>
              <a:chOff x="2660459" y="5167751"/>
              <a:chExt cx="8823672" cy="1290842"/>
            </a:xfrm>
          </p:grpSpPr>
          <p:sp>
            <p:nvSpPr>
              <p:cNvPr id="46" name="Rectangle 45"/>
              <p:cNvSpPr/>
              <p:nvPr/>
            </p:nvSpPr>
            <p:spPr>
              <a:xfrm>
                <a:off x="2674143" y="5221049"/>
                <a:ext cx="8809988" cy="116899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Rectangle 46"/>
              <p:cNvSpPr/>
              <p:nvPr/>
            </p:nvSpPr>
            <p:spPr>
              <a:xfrm rot="16200000">
                <a:off x="2279722" y="5614310"/>
                <a:ext cx="1156469" cy="3949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t>Etape 4</a:t>
                </a:r>
                <a:endParaRPr lang="fr-FR" sz="1200" dirty="0"/>
              </a:p>
            </p:txBody>
          </p:sp>
          <p:sp>
            <p:nvSpPr>
              <p:cNvPr id="49" name="Espace réservé du contenu 1"/>
              <p:cNvSpPr txBox="1">
                <a:spLocks/>
              </p:cNvSpPr>
              <p:nvPr/>
            </p:nvSpPr>
            <p:spPr>
              <a:xfrm>
                <a:off x="4908100" y="5167751"/>
                <a:ext cx="6401355" cy="1290842"/>
              </a:xfrm>
              <a:prstGeom prst="rect">
                <a:avLst/>
              </a:prstGeom>
            </p:spPr>
            <p:txBody>
              <a:bodyPr vert="horz" lIns="91440" tIns="45720" rIns="91440" bIns="45720" rtlCol="0" anchor="ctr">
                <a:no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ctr">
                  <a:buNone/>
                </a:pPr>
                <a:r>
                  <a:rPr lang="fr-FR" sz="1200" b="1" dirty="0" smtClean="0">
                    <a:solidFill>
                      <a:schemeClr val="accent4">
                        <a:lumMod val="75000"/>
                      </a:schemeClr>
                    </a:solidFill>
                  </a:rPr>
                  <a:t>Organisez un Atelier des décodeurs en conviant plusieurs clients.</a:t>
                </a:r>
                <a:r>
                  <a:rPr lang="fr-FR" sz="1200" dirty="0" smtClean="0"/>
                  <a:t> </a:t>
                </a:r>
              </a:p>
              <a:p>
                <a:pPr marL="36000" indent="0" algn="ctr">
                  <a:buNone/>
                </a:pPr>
                <a:r>
                  <a:rPr lang="fr-FR" sz="1200" u="sng" dirty="0" smtClean="0"/>
                  <a:t>Ex</a:t>
                </a:r>
                <a:r>
                  <a:rPr lang="fr-FR" sz="1200" dirty="0" smtClean="0"/>
                  <a:t> : vous souhaitez dynamiser le marché des Jeunes. Conviez vos clients de 16 à 20 ans à une Visio afin de leur présenter l’Atelier des décodeurs Jeunes « Et si c’était simple de   gérer mon budget et préparer mes projets ». Ne dépassez pas une dizaine de participants, surtout pour vos premières sessions. </a:t>
                </a:r>
                <a:endParaRPr lang="fr-FR" sz="200" dirty="0" smtClean="0"/>
              </a:p>
            </p:txBody>
          </p:sp>
        </p:grpSp>
        <p:grpSp>
          <p:nvGrpSpPr>
            <p:cNvPr id="14" name="Groupe 13"/>
            <p:cNvGrpSpPr/>
            <p:nvPr/>
          </p:nvGrpSpPr>
          <p:grpSpPr>
            <a:xfrm>
              <a:off x="3139635" y="4910252"/>
              <a:ext cx="1682218" cy="1544165"/>
              <a:chOff x="-413854" y="-2437846"/>
              <a:chExt cx="2750313" cy="2524606"/>
            </a:xfrm>
          </p:grpSpPr>
          <p:pic>
            <p:nvPicPr>
              <p:cNvPr id="68" name="Picture 6" descr="Ensemble de demi-corps de plusieurs personnes pour les entreprises Vecteur Premium"/>
              <p:cNvPicPr>
                <a:picLocks noChangeAspect="1" noChangeArrowheads="1"/>
              </p:cNvPicPr>
              <p:nvPr/>
            </p:nvPicPr>
            <p:blipFill rotWithShape="1">
              <a:blip r:embed="rId12">
                <a:extLst>
                  <a:ext uri="{BEBA8EAE-BF5A-486C-A8C5-ECC9F3942E4B}">
                    <a14:imgProps xmlns:a14="http://schemas.microsoft.com/office/drawing/2010/main">
                      <a14:imgLayer r:embed="rId13">
                        <a14:imgEffect>
                          <a14:backgroundRemoval t="2716" b="29393" l="2396" r="21885"/>
                        </a14:imgEffect>
                      </a14:imgLayer>
                    </a14:imgProps>
                  </a:ext>
                  <a:ext uri="{28A0092B-C50C-407E-A947-70E740481C1C}">
                    <a14:useLocalDpi xmlns:a14="http://schemas.microsoft.com/office/drawing/2010/main" val="0"/>
                  </a:ext>
                </a:extLst>
              </a:blip>
              <a:srcRect r="75615" b="72349"/>
              <a:stretch/>
            </p:blipFill>
            <p:spPr bwMode="auto">
              <a:xfrm>
                <a:off x="-298052" y="-2437846"/>
                <a:ext cx="1454020" cy="1648738"/>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e 11"/>
              <p:cNvGrpSpPr/>
              <p:nvPr/>
            </p:nvGrpSpPr>
            <p:grpSpPr>
              <a:xfrm>
                <a:off x="-413854" y="-2136523"/>
                <a:ext cx="2750313" cy="2223283"/>
                <a:chOff x="-413854" y="-2136523"/>
                <a:chExt cx="2750313" cy="2223283"/>
              </a:xfrm>
            </p:grpSpPr>
            <p:pic>
              <p:nvPicPr>
                <p:cNvPr id="59" name="Picture 6" descr="Ensemble de demi-corps de plusieurs personnes pour les entreprises Vecteur Premium"/>
                <p:cNvPicPr>
                  <a:picLocks noChangeAspect="1" noChangeArrowheads="1"/>
                </p:cNvPicPr>
                <p:nvPr/>
              </p:nvPicPr>
              <p:blipFill rotWithShape="1">
                <a:blip r:embed="rId14">
                  <a:extLst>
                    <a:ext uri="{BEBA8EAE-BF5A-486C-A8C5-ECC9F3942E4B}">
                      <a14:imgProps xmlns:a14="http://schemas.microsoft.com/office/drawing/2010/main">
                        <a14:imgLayer r:embed="rId13">
                          <a14:imgEffect>
                            <a14:backgroundRemoval t="31310" b="51757" l="61821" r="73482"/>
                          </a14:imgEffect>
                        </a14:imgLayer>
                      </a14:imgProps>
                    </a:ext>
                    <a:ext uri="{28A0092B-C50C-407E-A947-70E740481C1C}">
                      <a14:useLocalDpi xmlns:a14="http://schemas.microsoft.com/office/drawing/2010/main" val="0"/>
                    </a:ext>
                  </a:extLst>
                </a:blip>
                <a:srcRect l="60483" t="29297" r="25022" b="49486"/>
                <a:stretch/>
              </p:blipFill>
              <p:spPr bwMode="auto">
                <a:xfrm>
                  <a:off x="1380499" y="-1928483"/>
                  <a:ext cx="864295" cy="1265130"/>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6" descr="Ensemble de demi-corps de plusieurs personnes pour les entreprises Vecteur Premium"/>
                <p:cNvPicPr>
                  <a:picLocks noChangeAspect="1" noChangeArrowheads="1"/>
                </p:cNvPicPr>
                <p:nvPr/>
              </p:nvPicPr>
              <p:blipFill rotWithShape="1">
                <a:blip r:embed="rId15">
                  <a:extLst>
                    <a:ext uri="{BEBA8EAE-BF5A-486C-A8C5-ECC9F3942E4B}">
                      <a14:imgProps xmlns:a14="http://schemas.microsoft.com/office/drawing/2010/main">
                        <a14:imgLayer r:embed="rId13">
                          <a14:imgEffect>
                            <a14:backgroundRemoval t="4792" b="27796" l="77796" r="92013"/>
                          </a14:imgEffect>
                        </a14:imgLayer>
                      </a14:imgProps>
                    </a:ext>
                    <a:ext uri="{28A0092B-C50C-407E-A947-70E740481C1C}">
                      <a14:useLocalDpi xmlns:a14="http://schemas.microsoft.com/office/drawing/2010/main" val="0"/>
                    </a:ext>
                  </a:extLst>
                </a:blip>
                <a:srcRect l="76134" t="5664" r="6219" b="72489"/>
                <a:stretch/>
              </p:blipFill>
              <p:spPr bwMode="auto">
                <a:xfrm>
                  <a:off x="703112" y="-2136523"/>
                  <a:ext cx="1052186" cy="1302707"/>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6" descr="Ensemble de demi-corps de plusieurs personnes pour les entreprises Vecteur Premium"/>
                <p:cNvPicPr>
                  <a:picLocks noChangeAspect="1" noChangeArrowheads="1"/>
                </p:cNvPicPr>
                <p:nvPr/>
              </p:nvPicPr>
              <p:blipFill rotWithShape="1">
                <a:blip r:embed="rId16">
                  <a:extLst>
                    <a:ext uri="{BEBA8EAE-BF5A-486C-A8C5-ECC9F3942E4B}">
                      <a14:imgProps xmlns:a14="http://schemas.microsoft.com/office/drawing/2010/main">
                        <a14:imgLayer r:embed="rId13">
                          <a14:imgEffect>
                            <a14:backgroundRemoval t="50319" b="70927" l="78435" r="92332"/>
                          </a14:imgEffect>
                        </a14:imgLayer>
                      </a14:imgProps>
                    </a:ext>
                    <a:ext uri="{28A0092B-C50C-407E-A947-70E740481C1C}">
                      <a14:useLocalDpi xmlns:a14="http://schemas.microsoft.com/office/drawing/2010/main" val="0"/>
                    </a:ext>
                  </a:extLst>
                </a:blip>
                <a:srcRect l="76729" t="49954" r="5624" b="28198"/>
                <a:stretch/>
              </p:blipFill>
              <p:spPr bwMode="auto">
                <a:xfrm>
                  <a:off x="374392" y="-1566499"/>
                  <a:ext cx="1052186" cy="1302708"/>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6" descr="Ensemble de demi-corps de plusieurs personnes pour les entreprises Vecteur Premium"/>
                <p:cNvPicPr>
                  <a:picLocks noChangeAspect="1" noChangeArrowheads="1"/>
                </p:cNvPicPr>
                <p:nvPr/>
              </p:nvPicPr>
              <p:blipFill rotWithShape="1">
                <a:blip r:embed="rId17">
                  <a:extLst>
                    <a:ext uri="{BEBA8EAE-BF5A-486C-A8C5-ECC9F3942E4B}">
                      <a14:imgProps xmlns:a14="http://schemas.microsoft.com/office/drawing/2010/main">
                        <a14:imgLayer r:embed="rId13">
                          <a14:imgEffect>
                            <a14:backgroundRemoval t="72524" b="94569" l="43450" r="56550">
                              <a14:foregroundMark x1="49840" y1="81150" x2="51917" y2="88179"/>
                            </a14:backgroundRemoval>
                          </a14:imgEffect>
                        </a14:imgLayer>
                      </a14:imgProps>
                    </a:ext>
                    <a:ext uri="{28A0092B-C50C-407E-A947-70E740481C1C}">
                      <a14:useLocalDpi xmlns:a14="http://schemas.microsoft.com/office/drawing/2010/main" val="0"/>
                    </a:ext>
                  </a:extLst>
                </a:blip>
                <a:srcRect l="42102" t="72468" r="41722" b="4634"/>
                <a:stretch/>
              </p:blipFill>
              <p:spPr bwMode="auto">
                <a:xfrm>
                  <a:off x="1021101" y="-1516484"/>
                  <a:ext cx="964504" cy="1365337"/>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Ensemble de demi-corps de plusieurs personnes pour les entreprises Vecteur Premium"/>
                <p:cNvPicPr>
                  <a:picLocks noChangeAspect="1" noChangeArrowheads="1"/>
                </p:cNvPicPr>
                <p:nvPr/>
              </p:nvPicPr>
              <p:blipFill rotWithShape="1">
                <a:blip r:embed="rId18">
                  <a:extLst>
                    <a:ext uri="{BEBA8EAE-BF5A-486C-A8C5-ECC9F3942E4B}">
                      <a14:imgProps xmlns:a14="http://schemas.microsoft.com/office/drawing/2010/main">
                        <a14:imgLayer r:embed="rId13">
                          <a14:imgEffect>
                            <a14:backgroundRemoval t="72843" b="94409" l="78914" r="91374"/>
                          </a14:imgEffect>
                        </a14:imgLayer>
                      </a14:imgProps>
                    </a:ext>
                    <a:ext uri="{28A0092B-C50C-407E-A947-70E740481C1C}">
                      <a14:useLocalDpi xmlns:a14="http://schemas.microsoft.com/office/drawing/2010/main" val="0"/>
                    </a:ext>
                  </a:extLst>
                </a:blip>
                <a:srcRect l="77429" t="73132" r="7025" b="4600"/>
                <a:stretch/>
              </p:blipFill>
              <p:spPr bwMode="auto">
                <a:xfrm>
                  <a:off x="703112" y="-1250625"/>
                  <a:ext cx="926927" cy="1327760"/>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6" descr="Ensemble de demi-corps de plusieurs personnes pour les entreprises Vecteur Premium"/>
                <p:cNvPicPr>
                  <a:picLocks noChangeAspect="1" noChangeArrowheads="1"/>
                </p:cNvPicPr>
                <p:nvPr/>
              </p:nvPicPr>
              <p:blipFill rotWithShape="1">
                <a:blip r:embed="rId19">
                  <a:extLst>
                    <a:ext uri="{BEBA8EAE-BF5A-486C-A8C5-ECC9F3942E4B}">
                      <a14:imgProps xmlns:a14="http://schemas.microsoft.com/office/drawing/2010/main">
                        <a14:imgLayer r:embed="rId13">
                          <a14:imgEffect>
                            <a14:backgroundRemoval t="29393" b="49042" l="77476" r="92652"/>
                          </a14:imgEffect>
                        </a14:imgLayer>
                      </a14:imgProps>
                    </a:ext>
                    <a:ext uri="{28A0092B-C50C-407E-A947-70E740481C1C}">
                      <a14:useLocalDpi xmlns:a14="http://schemas.microsoft.com/office/drawing/2010/main" val="0"/>
                    </a:ext>
                  </a:extLst>
                </a:blip>
                <a:srcRect l="77744" t="27231" r="7131" b="49661"/>
                <a:stretch/>
              </p:blipFill>
              <p:spPr bwMode="auto">
                <a:xfrm>
                  <a:off x="-270048" y="-1987830"/>
                  <a:ext cx="901874" cy="1377863"/>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6" descr="Ensemble de demi-corps de plusieurs personnes pour les entreprises Vecteur Premium"/>
                <p:cNvPicPr>
                  <a:picLocks noChangeAspect="1" noChangeArrowheads="1"/>
                </p:cNvPicPr>
                <p:nvPr/>
              </p:nvPicPr>
              <p:blipFill rotWithShape="1">
                <a:blip r:embed="rId20">
                  <a:extLst>
                    <a:ext uri="{BEBA8EAE-BF5A-486C-A8C5-ECC9F3942E4B}">
                      <a14:imgProps xmlns:a14="http://schemas.microsoft.com/office/drawing/2010/main">
                        <a14:imgLayer r:embed="rId13">
                          <a14:imgEffect>
                            <a14:backgroundRemoval t="29872" b="49681" l="25879" r="38978">
                              <a14:foregroundMark x1="33706" y1="36262" x2="33067" y2="40415"/>
                            </a14:backgroundRemoval>
                          </a14:imgEffect>
                        </a14:imgLayer>
                      </a14:imgProps>
                    </a:ext>
                    <a:ext uri="{28A0092B-C50C-407E-A947-70E740481C1C}">
                      <a14:useLocalDpi xmlns:a14="http://schemas.microsoft.com/office/drawing/2010/main" val="0"/>
                    </a:ext>
                  </a:extLst>
                </a:blip>
                <a:srcRect l="24526" t="29262" r="59088" b="49731"/>
                <a:stretch/>
              </p:blipFill>
              <p:spPr bwMode="auto">
                <a:xfrm>
                  <a:off x="1359429" y="-1190392"/>
                  <a:ext cx="977030" cy="1252604"/>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6" descr="Ensemble de demi-corps de plusieurs personnes pour les entreprises Vecteur Premium"/>
                <p:cNvPicPr>
                  <a:picLocks noChangeAspect="1" noChangeArrowheads="1"/>
                </p:cNvPicPr>
                <p:nvPr/>
              </p:nvPicPr>
              <p:blipFill rotWithShape="1">
                <a:blip r:embed="rId21">
                  <a:extLst>
                    <a:ext uri="{BEBA8EAE-BF5A-486C-A8C5-ECC9F3942E4B}">
                      <a14:imgProps xmlns:a14="http://schemas.microsoft.com/office/drawing/2010/main">
                        <a14:imgLayer r:embed="rId13">
                          <a14:imgEffect>
                            <a14:backgroundRemoval t="28914" b="49681" l="6869" r="22843"/>
                          </a14:imgEffect>
                        </a14:imgLayer>
                      </a14:imgProps>
                    </a:ext>
                    <a:ext uri="{28A0092B-C50C-407E-A947-70E740481C1C}">
                      <a14:useLocalDpi xmlns:a14="http://schemas.microsoft.com/office/drawing/2010/main" val="0"/>
                    </a:ext>
                  </a:extLst>
                </a:blip>
                <a:srcRect l="7685" t="26916" r="78030" b="50606"/>
                <a:stretch/>
              </p:blipFill>
              <p:spPr bwMode="auto">
                <a:xfrm>
                  <a:off x="120336" y="-1344529"/>
                  <a:ext cx="851770" cy="1340286"/>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6" descr="Ensemble de demi-corps de plusieurs personnes pour les entreprises Vecteur Premium"/>
                <p:cNvPicPr>
                  <a:picLocks noChangeAspect="1" noChangeArrowheads="1"/>
                </p:cNvPicPr>
                <p:nvPr/>
              </p:nvPicPr>
              <p:blipFill rotWithShape="1">
                <a:blip r:embed="rId22">
                  <a:extLst>
                    <a:ext uri="{BEBA8EAE-BF5A-486C-A8C5-ECC9F3942E4B}">
                      <a14:imgProps xmlns:a14="http://schemas.microsoft.com/office/drawing/2010/main">
                        <a14:imgLayer r:embed="rId13">
                          <a14:imgEffect>
                            <a14:backgroundRemoval t="5911" b="27636" l="43291" r="57188"/>
                          </a14:imgEffect>
                        </a14:imgLayer>
                      </a14:imgProps>
                    </a:ext>
                    <a:ext uri="{28A0092B-C50C-407E-A947-70E740481C1C}">
                      <a14:useLocalDpi xmlns:a14="http://schemas.microsoft.com/office/drawing/2010/main" val="0"/>
                    </a:ext>
                  </a:extLst>
                </a:blip>
                <a:srcRect l="42225" t="3737" r="42808" b="71846"/>
                <a:stretch/>
              </p:blipFill>
              <p:spPr bwMode="auto">
                <a:xfrm>
                  <a:off x="-413854" y="-1369130"/>
                  <a:ext cx="892435" cy="1455890"/>
                </a:xfrm>
                <a:prstGeom prst="rect">
                  <a:avLst/>
                </a:prstGeom>
                <a:noFill/>
                <a:extLst>
                  <a:ext uri="{909E8E84-426E-40DD-AFC4-6F175D3DCCD1}">
                    <a14:hiddenFill xmlns:a14="http://schemas.microsoft.com/office/drawing/2010/main">
                      <a:solidFill>
                        <a:srgbClr val="FFFFFF"/>
                      </a:solidFill>
                    </a14:hiddenFill>
                  </a:ext>
                </a:extLst>
              </p:spPr>
            </p:pic>
          </p:grpSp>
        </p:grpSp>
      </p:grpSp>
      <p:sp>
        <p:nvSpPr>
          <p:cNvPr id="50" name="Ellipse 49"/>
          <p:cNvSpPr/>
          <p:nvPr/>
        </p:nvSpPr>
        <p:spPr>
          <a:xfrm rot="1160338">
            <a:off x="10855477" y="1938924"/>
            <a:ext cx="1018100" cy="494428"/>
          </a:xfrm>
          <a:prstGeom prst="ellipse">
            <a:avLst/>
          </a:prstGeom>
          <a:solidFill>
            <a:srgbClr val="FFC00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smtClean="0">
                <a:solidFill>
                  <a:schemeClr val="tx1"/>
                </a:solidFill>
              </a:rPr>
              <a:t>Etape facultative</a:t>
            </a:r>
            <a:endParaRPr lang="fr-FR" sz="900" dirty="0">
              <a:solidFill>
                <a:schemeClr val="tx1"/>
              </a:solidFill>
            </a:endParaRPr>
          </a:p>
        </p:txBody>
      </p:sp>
      <p:sp>
        <p:nvSpPr>
          <p:cNvPr id="51" name="Ellipse 50"/>
          <p:cNvSpPr/>
          <p:nvPr/>
        </p:nvSpPr>
        <p:spPr>
          <a:xfrm rot="1160338">
            <a:off x="10800405" y="3561830"/>
            <a:ext cx="1018100" cy="494428"/>
          </a:xfrm>
          <a:prstGeom prst="ellipse">
            <a:avLst/>
          </a:prstGeom>
          <a:solidFill>
            <a:srgbClr val="FFC00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smtClean="0">
                <a:solidFill>
                  <a:schemeClr val="tx1"/>
                </a:solidFill>
              </a:rPr>
              <a:t>Etape facultative</a:t>
            </a:r>
            <a:endParaRPr lang="fr-FR" sz="900" dirty="0">
              <a:solidFill>
                <a:schemeClr val="tx1"/>
              </a:solidFill>
            </a:endParaRPr>
          </a:p>
        </p:txBody>
      </p:sp>
    </p:spTree>
    <p:extLst>
      <p:ext uri="{BB962C8B-B14F-4D97-AF65-F5344CB8AC3E}">
        <p14:creationId xmlns:p14="http://schemas.microsoft.com/office/powerpoint/2010/main" val="4008032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fade">
                                      <p:cBhvr>
                                        <p:cTn id="15" dur="500"/>
                                        <p:tgtEl>
                                          <p:spTgt spid="5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fade">
                                      <p:cBhvr>
                                        <p:cTn id="23" dur="500"/>
                                        <p:tgtEl>
                                          <p:spTgt spid="5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lstStyle/>
          <a:p>
            <a:r>
              <a:rPr lang="fr-FR" dirty="0" smtClean="0"/>
              <a:t>Les Ateliers des décodeurs : une façon pédagogique d’apporter les informations utiles à nos clients qui en ont besoin</a:t>
            </a:r>
            <a:endParaRPr lang="fr-FR" dirty="0"/>
          </a:p>
        </p:txBody>
      </p:sp>
      <p:sp>
        <p:nvSpPr>
          <p:cNvPr id="17" name="Espace réservé du texte 16"/>
          <p:cNvSpPr>
            <a:spLocks noGrp="1"/>
          </p:cNvSpPr>
          <p:nvPr>
            <p:ph type="body" sz="quarter" idx="14"/>
          </p:nvPr>
        </p:nvSpPr>
        <p:spPr/>
        <p:txBody>
          <a:bodyPr/>
          <a:lstStyle/>
          <a:p>
            <a:r>
              <a:rPr lang="fr-FR" dirty="0" smtClean="0"/>
              <a:t>4. </a:t>
            </a:r>
            <a:r>
              <a:rPr lang="fr-FR" dirty="0"/>
              <a:t>Les </a:t>
            </a:r>
            <a:r>
              <a:rPr lang="fr-FR" dirty="0" smtClean="0"/>
              <a:t>Ateliers des décodeurs</a:t>
            </a:r>
            <a:endParaRPr lang="fr-FR" dirty="0"/>
          </a:p>
        </p:txBody>
      </p:sp>
      <p:sp>
        <p:nvSpPr>
          <p:cNvPr id="22" name="Pensées 21"/>
          <p:cNvSpPr/>
          <p:nvPr/>
        </p:nvSpPr>
        <p:spPr>
          <a:xfrm>
            <a:off x="821917" y="4288236"/>
            <a:ext cx="1522989" cy="740964"/>
          </a:xfrm>
          <a:prstGeom prst="cloudCallout">
            <a:avLst>
              <a:gd name="adj1" fmla="val -26824"/>
              <a:gd name="adj2" fmla="val 70344"/>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4" name="Image 9"/>
          <p:cNvPicPr>
            <a:picLocks noChangeAspect="1"/>
          </p:cNvPicPr>
          <p:nvPr/>
        </p:nvPicPr>
        <p:blipFill>
          <a:blip r:embed="rId2" cstate="print">
            <a:extLst>
              <a:ext uri="{BEBA8EAE-BF5A-486C-A8C5-ECC9F3942E4B}">
                <a14:imgProps xmlns:a14="http://schemas.microsoft.com/office/drawing/2010/main">
                  <a14:imgLayer r:embed="rId3">
                    <a14:imgEffect>
                      <a14:backgroundRemoval t="9972" b="100000" l="0" r="94964">
                        <a14:foregroundMark x1="25899" y1="74600" x2="7914" y2="76199"/>
                        <a14:foregroundMark x1="23741" y1="73001" x2="8736" y2="73565"/>
                        <a14:foregroundMark x1="8736" y1="73565" x2="0" y2="80527"/>
                        <a14:foregroundMark x1="6475" y1="74036" x2="206" y2="79210"/>
                        <a14:foregroundMark x1="7605" y1="73001" x2="514" y2="77328"/>
                        <a14:foregroundMark x1="55601" y1="75917" x2="74101" y2="82408"/>
                        <a14:foregroundMark x1="74101" y1="82408" x2="91470" y2="99436"/>
                        <a14:foregroundMark x1="72354" y1="81091" x2="88181" y2="94826"/>
                        <a14:foregroundMark x1="81501" y1="96143" x2="51696" y2="81844"/>
                        <a14:foregroundMark x1="57040" y1="88617" x2="48818" y2="99906"/>
                        <a14:foregroundMark x1="17883" y1="78081" x2="1747" y2="99906"/>
                        <a14:foregroundMark x1="4625" y1="80527" x2="2569" y2="95579"/>
                        <a14:foregroundMark x1="27338" y1="88617" x2="6680" y2="99436"/>
                      </a14:backgroundRemoval>
                    </a14:imgEffect>
                  </a14:imgLayer>
                </a14:imgProps>
              </a:ext>
              <a:ext uri="{28A0092B-C50C-407E-A947-70E740481C1C}">
                <a14:useLocalDpi xmlns:a14="http://schemas.microsoft.com/office/drawing/2010/main" val="0"/>
              </a:ext>
            </a:extLst>
          </a:blip>
          <a:srcRect/>
          <a:stretch>
            <a:fillRect/>
          </a:stretch>
        </p:blipFill>
        <p:spPr bwMode="auto">
          <a:xfrm>
            <a:off x="8336" y="4631700"/>
            <a:ext cx="1677589" cy="1832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4"/>
          <p:cNvSpPr/>
          <p:nvPr/>
        </p:nvSpPr>
        <p:spPr>
          <a:xfrm>
            <a:off x="3033908" y="-1076790"/>
            <a:ext cx="5304938" cy="693266"/>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dirty="0" smtClean="0"/>
              <a:t>Frise du temps qu’est ce que je fais ? </a:t>
            </a:r>
            <a:endParaRPr lang="fr-FR" dirty="0"/>
          </a:p>
        </p:txBody>
      </p:sp>
      <p:sp>
        <p:nvSpPr>
          <p:cNvPr id="26" name="Espace réservé du contenu 1"/>
          <p:cNvSpPr txBox="1">
            <a:spLocks/>
          </p:cNvSpPr>
          <p:nvPr/>
        </p:nvSpPr>
        <p:spPr>
          <a:xfrm>
            <a:off x="560128" y="1614046"/>
            <a:ext cx="11231537" cy="490568"/>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smtClean="0"/>
              <a:t>Les étapes de l’organisation d’un Atelier des Décodeurs en Visio :</a:t>
            </a:r>
          </a:p>
          <a:p>
            <a:pPr marL="36000" indent="0" algn="just">
              <a:buNone/>
            </a:pPr>
            <a:endParaRPr lang="fr-FR" dirty="0" smtClean="0"/>
          </a:p>
          <a:p>
            <a:pPr algn="just">
              <a:buFontTx/>
              <a:buChar char="-"/>
            </a:pPr>
            <a:endParaRPr lang="fr-FR" dirty="0" smtClean="0"/>
          </a:p>
          <a:p>
            <a:pPr algn="just"/>
            <a:endParaRPr lang="fr-FR" sz="100" dirty="0" smtClean="0"/>
          </a:p>
          <a:p>
            <a:pPr algn="just"/>
            <a:endParaRPr lang="fr-FR" sz="100" dirty="0"/>
          </a:p>
          <a:p>
            <a:pPr algn="just"/>
            <a:endParaRPr lang="fr-FR" sz="100" dirty="0" smtClean="0"/>
          </a:p>
          <a:p>
            <a:pPr algn="just"/>
            <a:endParaRPr lang="fr-FR" sz="100" dirty="0"/>
          </a:p>
        </p:txBody>
      </p:sp>
      <p:cxnSp>
        <p:nvCxnSpPr>
          <p:cNvPr id="71" name="Connecteur en angle 70"/>
          <p:cNvCxnSpPr>
            <a:endCxn id="48" idx="3"/>
          </p:cNvCxnSpPr>
          <p:nvPr/>
        </p:nvCxnSpPr>
        <p:spPr>
          <a:xfrm rot="5400000">
            <a:off x="11033432" y="4280641"/>
            <a:ext cx="1280456" cy="386849"/>
          </a:xfrm>
          <a:prstGeom prst="bent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 name="Groupe 1"/>
          <p:cNvGrpSpPr/>
          <p:nvPr/>
        </p:nvGrpSpPr>
        <p:grpSpPr>
          <a:xfrm>
            <a:off x="2739809" y="2102895"/>
            <a:ext cx="3040675" cy="1833563"/>
            <a:chOff x="2739809" y="2102895"/>
            <a:chExt cx="3040675" cy="1833563"/>
          </a:xfrm>
        </p:grpSpPr>
        <p:cxnSp>
          <p:nvCxnSpPr>
            <p:cNvPr id="8" name="Connecteur droit avec flèche 7"/>
            <p:cNvCxnSpPr>
              <a:stCxn id="6" idx="3"/>
              <a:endCxn id="83" idx="0"/>
            </p:cNvCxnSpPr>
            <p:nvPr/>
          </p:nvCxnSpPr>
          <p:spPr>
            <a:xfrm flipV="1">
              <a:off x="2739809" y="3054066"/>
              <a:ext cx="520675" cy="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93" name="Groupe 92"/>
            <p:cNvGrpSpPr/>
            <p:nvPr/>
          </p:nvGrpSpPr>
          <p:grpSpPr>
            <a:xfrm>
              <a:off x="3260484" y="2102895"/>
              <a:ext cx="2520000" cy="1833563"/>
              <a:chOff x="4425402" y="2102895"/>
              <a:chExt cx="2520000" cy="1833563"/>
            </a:xfrm>
          </p:grpSpPr>
          <p:sp>
            <p:nvSpPr>
              <p:cNvPr id="51" name="Rectangle 50"/>
              <p:cNvSpPr/>
              <p:nvPr/>
            </p:nvSpPr>
            <p:spPr>
              <a:xfrm>
                <a:off x="4794734" y="2274296"/>
                <a:ext cx="2150668" cy="1559541"/>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solidFill>
                      <a:schemeClr val="tx1"/>
                    </a:solidFill>
                  </a:rPr>
                  <a:t>Envoi d’un </a:t>
                </a:r>
                <a:r>
                  <a:rPr lang="fr-FR" sz="1600" b="1" dirty="0" smtClean="0">
                    <a:solidFill>
                      <a:schemeClr val="tx1"/>
                    </a:solidFill>
                  </a:rPr>
                  <a:t>email* d’invitation</a:t>
                </a:r>
              </a:p>
              <a:p>
                <a:pPr algn="ctr"/>
                <a:r>
                  <a:rPr lang="fr-FR" sz="1200" dirty="0" smtClean="0">
                    <a:solidFill>
                      <a:schemeClr val="tx1"/>
                    </a:solidFill>
                  </a:rPr>
                  <a:t>(bibliothèque d’emails)</a:t>
                </a:r>
                <a:endParaRPr lang="fr-FR" sz="1200" dirty="0">
                  <a:solidFill>
                    <a:schemeClr val="tx1"/>
                  </a:solidFill>
                </a:endParaRPr>
              </a:p>
            </p:txBody>
          </p:sp>
          <p:sp>
            <p:nvSpPr>
              <p:cNvPr id="83" name="ZoneTexte 82"/>
              <p:cNvSpPr txBox="1"/>
              <p:nvPr/>
            </p:nvSpPr>
            <p:spPr>
              <a:xfrm rot="16200000">
                <a:off x="3830297" y="2869400"/>
                <a:ext cx="1559541" cy="369332"/>
              </a:xfrm>
              <a:prstGeom prst="rect">
                <a:avLst/>
              </a:prstGeom>
              <a:solidFill>
                <a:schemeClr val="accent4">
                  <a:lumMod val="75000"/>
                </a:schemeClr>
              </a:solidFill>
              <a:ln>
                <a:solidFill>
                  <a:schemeClr val="tx1"/>
                </a:solidFill>
              </a:ln>
              <a:effectLst/>
            </p:spPr>
            <p:txBody>
              <a:bodyPr wrap="square" rtlCol="0">
                <a:spAutoFit/>
              </a:bodyPr>
              <a:lstStyle/>
              <a:p>
                <a:pPr algn="ctr"/>
                <a:r>
                  <a:rPr lang="fr-FR" b="1" dirty="0" smtClean="0">
                    <a:solidFill>
                      <a:schemeClr val="bg1"/>
                    </a:solidFill>
                    <a:latin typeface="Chiller" panose="04020404031007020602" pitchFamily="82" charset="0"/>
                  </a:rPr>
                  <a:t>2 semaines avant</a:t>
                </a:r>
                <a:endParaRPr lang="fr-FR" b="1" dirty="0">
                  <a:solidFill>
                    <a:schemeClr val="bg1"/>
                  </a:solidFill>
                  <a:latin typeface="Chiller" panose="04020404031007020602" pitchFamily="82" charset="0"/>
                </a:endParaRPr>
              </a:p>
            </p:txBody>
          </p:sp>
          <p:pic>
            <p:nvPicPr>
              <p:cNvPr id="6146" name="Picture 2" descr="Other Mail Metro ic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42495" y="3576991"/>
                <a:ext cx="359467" cy="359467"/>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98" name="Picture 6" descr="Number 2 ic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40823" y="2102895"/>
                <a:ext cx="543743" cy="543744"/>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grpSp>
        <p:nvGrpSpPr>
          <p:cNvPr id="92" name="Groupe 91"/>
          <p:cNvGrpSpPr/>
          <p:nvPr/>
        </p:nvGrpSpPr>
        <p:grpSpPr>
          <a:xfrm>
            <a:off x="219809" y="2136157"/>
            <a:ext cx="2520000" cy="1928010"/>
            <a:chOff x="1384727" y="2136157"/>
            <a:chExt cx="2520000" cy="1928010"/>
          </a:xfrm>
        </p:grpSpPr>
        <p:sp>
          <p:nvSpPr>
            <p:cNvPr id="6" name="Rectangle 5"/>
            <p:cNvSpPr/>
            <p:nvPr/>
          </p:nvSpPr>
          <p:spPr>
            <a:xfrm>
              <a:off x="1384727" y="2274296"/>
              <a:ext cx="2520000" cy="1559541"/>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tx1"/>
                  </a:solidFill>
                </a:rPr>
                <a:t>Préparation du sujet, sélection des clients </a:t>
              </a:r>
              <a:r>
                <a:rPr lang="fr-FR" sz="1200" dirty="0" smtClean="0">
                  <a:solidFill>
                    <a:schemeClr val="tx1"/>
                  </a:solidFill>
                </a:rPr>
                <a:t>(fichier ORCA / </a:t>
              </a:r>
              <a:r>
                <a:rPr lang="fr-FR" sz="1200" dirty="0" err="1" smtClean="0">
                  <a:solidFill>
                    <a:schemeClr val="tx1"/>
                  </a:solidFill>
                </a:rPr>
                <a:t>MyPortfolio</a:t>
              </a:r>
              <a:r>
                <a:rPr lang="fr-FR" sz="1200" dirty="0" smtClean="0">
                  <a:solidFill>
                    <a:schemeClr val="tx1"/>
                  </a:solidFill>
                </a:rPr>
                <a:t>…)</a:t>
              </a:r>
              <a:endParaRPr lang="fr-FR" sz="1200" dirty="0">
                <a:solidFill>
                  <a:schemeClr val="tx1"/>
                </a:solidFill>
              </a:endParaRPr>
            </a:p>
          </p:txBody>
        </p:sp>
        <p:pic>
          <p:nvPicPr>
            <p:cNvPr id="77" name="Image 76"/>
            <p:cNvPicPr>
              <a:picLocks noChangeAspect="1"/>
            </p:cNvPicPr>
            <p:nvPr/>
          </p:nvPicPr>
          <p:blipFill>
            <a:blip r:embed="rId6"/>
            <a:stretch>
              <a:fillRect/>
            </a:stretch>
          </p:blipFill>
          <p:spPr>
            <a:xfrm rot="21196290">
              <a:off x="1693048" y="3546418"/>
              <a:ext cx="923868" cy="517749"/>
            </a:xfrm>
            <a:prstGeom prst="rect">
              <a:avLst/>
            </a:prstGeom>
            <a:effectLst>
              <a:outerShdw blurRad="50800" dist="38100" dir="8100000" algn="tr" rotWithShape="0">
                <a:prstClr val="black">
                  <a:alpha val="40000"/>
                </a:prstClr>
              </a:outerShdw>
            </a:effectLst>
          </p:spPr>
        </p:pic>
        <p:pic>
          <p:nvPicPr>
            <p:cNvPr id="99" name="Picture 4" descr="Number 1 ico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03423" y="2136157"/>
              <a:ext cx="546207" cy="546208"/>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6149" name="Groupe 6148"/>
          <p:cNvGrpSpPr/>
          <p:nvPr/>
        </p:nvGrpSpPr>
        <p:grpSpPr>
          <a:xfrm>
            <a:off x="5805536" y="2123179"/>
            <a:ext cx="3328777" cy="2078834"/>
            <a:chOff x="6945402" y="2123179"/>
            <a:chExt cx="3328777" cy="2078834"/>
          </a:xfrm>
        </p:grpSpPr>
        <p:grpSp>
          <p:nvGrpSpPr>
            <p:cNvPr id="94" name="Groupe 93"/>
            <p:cNvGrpSpPr/>
            <p:nvPr/>
          </p:nvGrpSpPr>
          <p:grpSpPr>
            <a:xfrm>
              <a:off x="6945402" y="2123179"/>
              <a:ext cx="3040675" cy="1713670"/>
              <a:chOff x="6945402" y="2123179"/>
              <a:chExt cx="3040675" cy="1713670"/>
            </a:xfrm>
          </p:grpSpPr>
          <p:sp>
            <p:nvSpPr>
              <p:cNvPr id="52" name="Rectangle 51"/>
              <p:cNvSpPr/>
              <p:nvPr/>
            </p:nvSpPr>
            <p:spPr>
              <a:xfrm>
                <a:off x="7857479" y="2277308"/>
                <a:ext cx="2128598" cy="1559541"/>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b="1" dirty="0" smtClean="0">
                  <a:solidFill>
                    <a:schemeClr val="tx1"/>
                  </a:solidFill>
                </a:endParaRPr>
              </a:p>
              <a:p>
                <a:pPr algn="ctr"/>
                <a:r>
                  <a:rPr lang="fr-FR" sz="1600" b="1" dirty="0" smtClean="0">
                    <a:solidFill>
                      <a:schemeClr val="tx1"/>
                    </a:solidFill>
                  </a:rPr>
                  <a:t>Relance téléphonique, </a:t>
                </a:r>
              </a:p>
              <a:p>
                <a:pPr algn="ctr"/>
                <a:r>
                  <a:rPr lang="fr-FR" sz="1600" b="1" dirty="0" smtClean="0">
                    <a:solidFill>
                      <a:schemeClr val="tx1"/>
                    </a:solidFill>
                  </a:rPr>
                  <a:t>envoi d’un SMS </a:t>
                </a:r>
              </a:p>
              <a:p>
                <a:pPr algn="ctr"/>
                <a:r>
                  <a:rPr lang="fr-FR" sz="1200" dirty="0" smtClean="0">
                    <a:solidFill>
                      <a:schemeClr val="tx1"/>
                    </a:solidFill>
                  </a:rPr>
                  <a:t>(clic to SMS)</a:t>
                </a:r>
                <a:endParaRPr lang="fr-FR" sz="1200" dirty="0">
                  <a:solidFill>
                    <a:schemeClr val="tx1"/>
                  </a:solidFill>
                </a:endParaRPr>
              </a:p>
            </p:txBody>
          </p:sp>
          <p:cxnSp>
            <p:nvCxnSpPr>
              <p:cNvPr id="63" name="Connecteur droit avec flèche 62"/>
              <p:cNvCxnSpPr>
                <a:stCxn id="51" idx="3"/>
                <a:endCxn id="84" idx="0"/>
              </p:cNvCxnSpPr>
              <p:nvPr/>
            </p:nvCxnSpPr>
            <p:spPr>
              <a:xfrm>
                <a:off x="6945402" y="3054067"/>
                <a:ext cx="542745" cy="52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4" name="ZoneTexte 83"/>
              <p:cNvSpPr txBox="1"/>
              <p:nvPr/>
            </p:nvSpPr>
            <p:spPr>
              <a:xfrm rot="16200000">
                <a:off x="6893571" y="2869929"/>
                <a:ext cx="1558484" cy="369332"/>
              </a:xfrm>
              <a:prstGeom prst="rect">
                <a:avLst/>
              </a:prstGeom>
              <a:solidFill>
                <a:schemeClr val="accent4">
                  <a:lumMod val="75000"/>
                </a:schemeClr>
              </a:solidFill>
              <a:ln>
                <a:solidFill>
                  <a:schemeClr val="tx1"/>
                </a:solidFill>
              </a:ln>
              <a:effectLst/>
            </p:spPr>
            <p:txBody>
              <a:bodyPr wrap="square" rtlCol="0">
                <a:spAutoFit/>
              </a:bodyPr>
              <a:lstStyle/>
              <a:p>
                <a:pPr algn="ctr"/>
                <a:r>
                  <a:rPr lang="fr-FR" b="1" dirty="0" smtClean="0">
                    <a:solidFill>
                      <a:schemeClr val="bg1"/>
                    </a:solidFill>
                    <a:latin typeface="Chiller" panose="04020404031007020602" pitchFamily="82" charset="0"/>
                  </a:rPr>
                  <a:t>1 semaine avant</a:t>
                </a:r>
                <a:endParaRPr lang="fr-FR" b="1" dirty="0">
                  <a:solidFill>
                    <a:schemeClr val="bg1"/>
                  </a:solidFill>
                  <a:latin typeface="Chiller" panose="04020404031007020602" pitchFamily="82" charset="0"/>
                </a:endParaRPr>
              </a:p>
            </p:txBody>
          </p:sp>
          <p:pic>
            <p:nvPicPr>
              <p:cNvPr id="95" name="Picture 10" descr="Number 3 ico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606307" y="2123179"/>
                <a:ext cx="549429" cy="549430"/>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pic>
          <p:nvPicPr>
            <p:cNvPr id="6154" name="Picture 10" descr="Bulle de chat Vecteur gratuit"/>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10000" b="90000" l="10000" r="90000">
                          <a14:foregroundMark x1="69010" y1="52396" x2="43450" y2="50639"/>
                        </a14:backgroundRemoval>
                      </a14:imgEffect>
                    </a14:imgLayer>
                  </a14:imgProps>
                </a:ext>
                <a:ext uri="{28A0092B-C50C-407E-A947-70E740481C1C}">
                  <a14:useLocalDpi xmlns:a14="http://schemas.microsoft.com/office/drawing/2010/main" val="0"/>
                </a:ext>
              </a:extLst>
            </a:blip>
            <a:srcRect/>
            <a:stretch>
              <a:fillRect/>
            </a:stretch>
          </p:blipFill>
          <p:spPr bwMode="auto">
            <a:xfrm>
              <a:off x="9359238" y="3287072"/>
              <a:ext cx="914941" cy="91494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153" name="Groupe 6152"/>
          <p:cNvGrpSpPr/>
          <p:nvPr/>
        </p:nvGrpSpPr>
        <p:grpSpPr>
          <a:xfrm>
            <a:off x="7857479" y="6363268"/>
            <a:ext cx="3358879" cy="401768"/>
            <a:chOff x="7857479" y="6363268"/>
            <a:chExt cx="3358879" cy="401768"/>
          </a:xfrm>
        </p:grpSpPr>
        <p:pic>
          <p:nvPicPr>
            <p:cNvPr id="112" name="Picture 2" descr="Attention SZ icon"/>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857479" y="6363268"/>
              <a:ext cx="401768" cy="401768"/>
            </a:xfrm>
            <a:prstGeom prst="rect">
              <a:avLst/>
            </a:prstGeom>
            <a:noFill/>
            <a:extLst>
              <a:ext uri="{909E8E84-426E-40DD-AFC4-6F175D3DCCD1}">
                <a14:hiddenFill xmlns:a14="http://schemas.microsoft.com/office/drawing/2010/main">
                  <a:solidFill>
                    <a:srgbClr val="FFFFFF"/>
                  </a:solidFill>
                </a14:hiddenFill>
              </a:ext>
            </a:extLst>
          </p:spPr>
        </p:pic>
        <p:sp>
          <p:nvSpPr>
            <p:cNvPr id="6151" name="ZoneTexte 6150"/>
            <p:cNvSpPr txBox="1"/>
            <p:nvPr/>
          </p:nvSpPr>
          <p:spPr>
            <a:xfrm>
              <a:off x="8175141" y="6432283"/>
              <a:ext cx="3041217" cy="307777"/>
            </a:xfrm>
            <a:prstGeom prst="rect">
              <a:avLst/>
            </a:prstGeom>
            <a:noFill/>
          </p:spPr>
          <p:txBody>
            <a:bodyPr wrap="none" rtlCol="0">
              <a:spAutoFit/>
            </a:bodyPr>
            <a:lstStyle/>
            <a:p>
              <a:r>
                <a:rPr lang="fr-FR" sz="1400" dirty="0" smtClean="0">
                  <a:solidFill>
                    <a:schemeClr val="accent4">
                      <a:lumMod val="75000"/>
                    </a:schemeClr>
                  </a:solidFill>
                </a:rPr>
                <a:t>* uniquement aux clients avec </a:t>
              </a:r>
              <a:r>
                <a:rPr lang="fr-FR" sz="1400" dirty="0" err="1" smtClean="0">
                  <a:solidFill>
                    <a:schemeClr val="accent4">
                      <a:lumMod val="75000"/>
                    </a:schemeClr>
                  </a:solidFill>
                </a:rPr>
                <a:t>opt’in</a:t>
              </a:r>
              <a:endParaRPr lang="fr-FR" sz="1400" dirty="0">
                <a:solidFill>
                  <a:schemeClr val="accent4">
                    <a:lumMod val="75000"/>
                  </a:schemeClr>
                </a:solidFill>
              </a:endParaRPr>
            </a:p>
          </p:txBody>
        </p:sp>
      </p:grpSp>
      <p:grpSp>
        <p:nvGrpSpPr>
          <p:cNvPr id="4" name="Groupe 3"/>
          <p:cNvGrpSpPr/>
          <p:nvPr/>
        </p:nvGrpSpPr>
        <p:grpSpPr>
          <a:xfrm>
            <a:off x="8875462" y="2172394"/>
            <a:ext cx="3058702" cy="1743806"/>
            <a:chOff x="8875462" y="2172394"/>
            <a:chExt cx="3058702" cy="1743806"/>
          </a:xfrm>
        </p:grpSpPr>
        <p:grpSp>
          <p:nvGrpSpPr>
            <p:cNvPr id="6144" name="Groupe 6143"/>
            <p:cNvGrpSpPr/>
            <p:nvPr/>
          </p:nvGrpSpPr>
          <p:grpSpPr>
            <a:xfrm>
              <a:off x="9414164" y="2172394"/>
              <a:ext cx="2520000" cy="1743806"/>
              <a:chOff x="8582811" y="4243582"/>
              <a:chExt cx="2520000" cy="1743806"/>
            </a:xfrm>
          </p:grpSpPr>
          <p:sp>
            <p:nvSpPr>
              <p:cNvPr id="53" name="Rectangle 52"/>
              <p:cNvSpPr/>
              <p:nvPr/>
            </p:nvSpPr>
            <p:spPr>
              <a:xfrm>
                <a:off x="8952143" y="4334161"/>
                <a:ext cx="2150668" cy="1559541"/>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smtClean="0">
                  <a:solidFill>
                    <a:schemeClr val="tx1"/>
                  </a:solidFill>
                </a:endParaRPr>
              </a:p>
              <a:p>
                <a:pPr algn="ctr"/>
                <a:r>
                  <a:rPr lang="fr-FR" sz="1600" dirty="0" smtClean="0">
                    <a:solidFill>
                      <a:schemeClr val="tx1"/>
                    </a:solidFill>
                  </a:rPr>
                  <a:t>Envoi d’un </a:t>
                </a:r>
                <a:r>
                  <a:rPr lang="fr-FR" sz="1600" b="1" dirty="0" smtClean="0">
                    <a:solidFill>
                      <a:schemeClr val="tx1"/>
                    </a:solidFill>
                  </a:rPr>
                  <a:t>email* </a:t>
                </a:r>
              </a:p>
              <a:p>
                <a:pPr algn="ctr"/>
                <a:r>
                  <a:rPr lang="fr-FR" sz="1600" b="1" dirty="0" smtClean="0">
                    <a:solidFill>
                      <a:schemeClr val="tx1"/>
                    </a:solidFill>
                  </a:rPr>
                  <a:t>de confirmation</a:t>
                </a:r>
              </a:p>
              <a:p>
                <a:pPr algn="ctr"/>
                <a:r>
                  <a:rPr lang="fr-FR" sz="1200" dirty="0">
                    <a:solidFill>
                      <a:schemeClr val="tx1"/>
                    </a:solidFill>
                  </a:rPr>
                  <a:t>(bibliothèque d’emails</a:t>
                </a:r>
                <a:r>
                  <a:rPr lang="fr-FR" sz="1200" dirty="0" smtClean="0">
                    <a:solidFill>
                      <a:schemeClr val="tx1"/>
                    </a:solidFill>
                  </a:rPr>
                  <a:t>)</a:t>
                </a:r>
                <a:endParaRPr lang="fr-FR" sz="1200" dirty="0">
                  <a:solidFill>
                    <a:schemeClr val="tx1"/>
                  </a:solidFill>
                </a:endParaRPr>
              </a:p>
            </p:txBody>
          </p:sp>
          <p:sp>
            <p:nvSpPr>
              <p:cNvPr id="82" name="ZoneTexte 81"/>
              <p:cNvSpPr txBox="1"/>
              <p:nvPr/>
            </p:nvSpPr>
            <p:spPr>
              <a:xfrm rot="16200000">
                <a:off x="7987707" y="4929266"/>
                <a:ext cx="1559540" cy="369332"/>
              </a:xfrm>
              <a:prstGeom prst="rect">
                <a:avLst/>
              </a:prstGeom>
              <a:solidFill>
                <a:schemeClr val="accent4">
                  <a:lumMod val="75000"/>
                </a:schemeClr>
              </a:solidFill>
              <a:ln>
                <a:solidFill>
                  <a:schemeClr val="tx1"/>
                </a:solidFill>
              </a:ln>
              <a:effectLst/>
            </p:spPr>
            <p:txBody>
              <a:bodyPr wrap="square" rtlCol="0">
                <a:spAutoFit/>
              </a:bodyPr>
              <a:lstStyle/>
              <a:p>
                <a:pPr algn="ctr"/>
                <a:r>
                  <a:rPr lang="fr-FR" b="1" dirty="0" smtClean="0">
                    <a:solidFill>
                      <a:schemeClr val="bg1"/>
                    </a:solidFill>
                    <a:latin typeface="Chiller" panose="04020404031007020602" pitchFamily="82" charset="0"/>
                  </a:rPr>
                  <a:t>24 à 48 h avant</a:t>
                </a:r>
                <a:endParaRPr lang="fr-FR" b="1" dirty="0">
                  <a:solidFill>
                    <a:schemeClr val="bg1"/>
                  </a:solidFill>
                  <a:latin typeface="Chiller" panose="04020404031007020602" pitchFamily="82" charset="0"/>
                </a:endParaRPr>
              </a:p>
            </p:txBody>
          </p:sp>
          <p:pic>
            <p:nvPicPr>
              <p:cNvPr id="87" name="Picture 2" descr="Other Mail Metro icon"/>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9806077" y="5627388"/>
                <a:ext cx="360000" cy="360000"/>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97" name="Picture 8" descr="Number 4 icon"/>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662295" y="4243582"/>
                <a:ext cx="555886" cy="555887"/>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cxnSp>
          <p:nvCxnSpPr>
            <p:cNvPr id="46" name="Connecteur droit avec flèche 45"/>
            <p:cNvCxnSpPr/>
            <p:nvPr/>
          </p:nvCxnSpPr>
          <p:spPr>
            <a:xfrm>
              <a:off x="8875462" y="3053538"/>
              <a:ext cx="542745" cy="52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 name="Groupe 4"/>
          <p:cNvGrpSpPr/>
          <p:nvPr/>
        </p:nvGrpSpPr>
        <p:grpSpPr>
          <a:xfrm>
            <a:off x="8960235" y="4021508"/>
            <a:ext cx="3024600" cy="1872555"/>
            <a:chOff x="8960235" y="4021508"/>
            <a:chExt cx="3024600" cy="1872555"/>
          </a:xfrm>
        </p:grpSpPr>
        <p:sp>
          <p:nvSpPr>
            <p:cNvPr id="48" name="Rectangle 47"/>
            <p:cNvSpPr/>
            <p:nvPr/>
          </p:nvSpPr>
          <p:spPr>
            <a:xfrm>
              <a:off x="9329567" y="4334522"/>
              <a:ext cx="2150668" cy="1559541"/>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smtClean="0">
                <a:solidFill>
                  <a:schemeClr val="tx1"/>
                </a:solidFill>
              </a:endParaRPr>
            </a:p>
            <a:p>
              <a:pPr algn="ctr"/>
              <a:r>
                <a:rPr lang="fr-FR" sz="1400" dirty="0">
                  <a:solidFill>
                    <a:schemeClr val="tx1"/>
                  </a:solidFill>
                </a:rPr>
                <a:t>S</a:t>
              </a:r>
              <a:r>
                <a:rPr lang="fr-FR" sz="1400" dirty="0" smtClean="0">
                  <a:solidFill>
                    <a:schemeClr val="tx1"/>
                  </a:solidFill>
                </a:rPr>
                <a:t>i </a:t>
              </a:r>
              <a:r>
                <a:rPr lang="fr-FR" sz="1400" dirty="0">
                  <a:solidFill>
                    <a:schemeClr val="tx1"/>
                  </a:solidFill>
                </a:rPr>
                <a:t>besoin, </a:t>
              </a:r>
              <a:r>
                <a:rPr lang="fr-FR" sz="1400" dirty="0" smtClean="0">
                  <a:solidFill>
                    <a:schemeClr val="tx1"/>
                  </a:solidFill>
                </a:rPr>
                <a:t>organiser un </a:t>
              </a:r>
              <a:r>
                <a:rPr lang="fr-FR" sz="1400" b="1" dirty="0" smtClean="0">
                  <a:solidFill>
                    <a:schemeClr val="tx1"/>
                  </a:solidFill>
                </a:rPr>
                <a:t>test de connexion à l’outil Visio </a:t>
              </a:r>
              <a:r>
                <a:rPr lang="fr-FR" sz="1400" dirty="0" smtClean="0">
                  <a:solidFill>
                    <a:schemeClr val="tx1"/>
                  </a:solidFill>
                </a:rPr>
                <a:t>avec vos clients pour les rassurer et s’assurer que tout fonctionne correctement</a:t>
              </a:r>
              <a:endParaRPr lang="fr-FR" sz="1400" dirty="0">
                <a:solidFill>
                  <a:schemeClr val="tx1"/>
                </a:solidFill>
              </a:endParaRPr>
            </a:p>
          </p:txBody>
        </p:sp>
        <p:sp>
          <p:nvSpPr>
            <p:cNvPr id="49" name="ZoneTexte 48"/>
            <p:cNvSpPr txBox="1"/>
            <p:nvPr/>
          </p:nvSpPr>
          <p:spPr>
            <a:xfrm rot="16200000">
              <a:off x="8365131" y="4929627"/>
              <a:ext cx="1559540" cy="369332"/>
            </a:xfrm>
            <a:prstGeom prst="rect">
              <a:avLst/>
            </a:prstGeom>
            <a:solidFill>
              <a:schemeClr val="accent4">
                <a:lumMod val="75000"/>
              </a:schemeClr>
            </a:solidFill>
            <a:ln>
              <a:solidFill>
                <a:schemeClr val="tx1"/>
              </a:solidFill>
            </a:ln>
            <a:effectLst/>
          </p:spPr>
          <p:txBody>
            <a:bodyPr wrap="square" rtlCol="0">
              <a:spAutoFit/>
            </a:bodyPr>
            <a:lstStyle/>
            <a:p>
              <a:pPr algn="ctr"/>
              <a:r>
                <a:rPr lang="fr-FR" b="1" dirty="0" smtClean="0">
                  <a:solidFill>
                    <a:schemeClr val="bg1"/>
                  </a:solidFill>
                  <a:latin typeface="Chiller" panose="04020404031007020602" pitchFamily="82" charset="0"/>
                </a:rPr>
                <a:t>24 h avant</a:t>
              </a:r>
              <a:endParaRPr lang="fr-FR" b="1" dirty="0">
                <a:solidFill>
                  <a:schemeClr val="bg1"/>
                </a:solidFill>
                <a:latin typeface="Chiller" panose="04020404031007020602" pitchFamily="82" charset="0"/>
              </a:endParaRPr>
            </a:p>
          </p:txBody>
        </p:sp>
        <p:pic>
          <p:nvPicPr>
            <p:cNvPr id="96" name="Picture 12" descr="Number 5 icon"/>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036962" y="4021508"/>
              <a:ext cx="550205" cy="550206"/>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55" name="Picture 2" descr="image010"/>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1369584" y="5290004"/>
              <a:ext cx="615251" cy="485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 name="Groupe 8"/>
          <p:cNvGrpSpPr/>
          <p:nvPr/>
        </p:nvGrpSpPr>
        <p:grpSpPr>
          <a:xfrm>
            <a:off x="2513056" y="4116507"/>
            <a:ext cx="3034070" cy="1870881"/>
            <a:chOff x="2513056" y="4116507"/>
            <a:chExt cx="3034070" cy="1870881"/>
          </a:xfrm>
        </p:grpSpPr>
        <p:cxnSp>
          <p:nvCxnSpPr>
            <p:cNvPr id="70" name="Connecteur droit avec flèche 69"/>
            <p:cNvCxnSpPr>
              <a:stCxn id="56" idx="1"/>
              <a:endCxn id="57" idx="3"/>
            </p:cNvCxnSpPr>
            <p:nvPr/>
          </p:nvCxnSpPr>
          <p:spPr>
            <a:xfrm flipH="1">
              <a:off x="5028905" y="5113933"/>
              <a:ext cx="518221"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7" name="Rectangle 56"/>
            <p:cNvSpPr/>
            <p:nvPr/>
          </p:nvSpPr>
          <p:spPr>
            <a:xfrm>
              <a:off x="2860591" y="4334162"/>
              <a:ext cx="2168314" cy="1559541"/>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smtClean="0">
                <a:solidFill>
                  <a:schemeClr val="tx1"/>
                </a:solidFill>
              </a:endParaRPr>
            </a:p>
            <a:p>
              <a:pPr algn="ctr"/>
              <a:r>
                <a:rPr lang="fr-FR" sz="1600" dirty="0" smtClean="0">
                  <a:solidFill>
                    <a:schemeClr val="tx1"/>
                  </a:solidFill>
                </a:rPr>
                <a:t>Envoi d’un </a:t>
              </a:r>
              <a:r>
                <a:rPr lang="fr-FR" sz="1600" b="1" dirty="0" smtClean="0">
                  <a:solidFill>
                    <a:schemeClr val="tx1"/>
                  </a:solidFill>
                </a:rPr>
                <a:t>email* </a:t>
              </a:r>
            </a:p>
            <a:p>
              <a:pPr algn="ctr"/>
              <a:r>
                <a:rPr lang="fr-FR" sz="1600" b="1" dirty="0" smtClean="0">
                  <a:solidFill>
                    <a:schemeClr val="tx1"/>
                  </a:solidFill>
                </a:rPr>
                <a:t>de remerciements</a:t>
              </a:r>
            </a:p>
            <a:p>
              <a:pPr algn="ctr"/>
              <a:r>
                <a:rPr lang="fr-FR" sz="1200" dirty="0">
                  <a:solidFill>
                    <a:schemeClr val="tx1"/>
                  </a:solidFill>
                </a:rPr>
                <a:t>(bibliothèque d’emails</a:t>
              </a:r>
              <a:r>
                <a:rPr lang="fr-FR" sz="1200" dirty="0" smtClean="0">
                  <a:solidFill>
                    <a:schemeClr val="tx1"/>
                  </a:solidFill>
                </a:rPr>
                <a:t>)</a:t>
              </a:r>
              <a:endParaRPr lang="fr-FR" sz="1200" dirty="0">
                <a:solidFill>
                  <a:schemeClr val="tx1"/>
                </a:solidFill>
              </a:endParaRPr>
            </a:p>
          </p:txBody>
        </p:sp>
        <p:sp>
          <p:nvSpPr>
            <p:cNvPr id="75" name="ZoneTexte 74"/>
            <p:cNvSpPr txBox="1"/>
            <p:nvPr/>
          </p:nvSpPr>
          <p:spPr>
            <a:xfrm rot="16200000">
              <a:off x="1917951" y="4929266"/>
              <a:ext cx="1559542" cy="369332"/>
            </a:xfrm>
            <a:prstGeom prst="rect">
              <a:avLst/>
            </a:prstGeom>
            <a:solidFill>
              <a:schemeClr val="accent4">
                <a:lumMod val="75000"/>
              </a:schemeClr>
            </a:solidFill>
            <a:ln>
              <a:solidFill>
                <a:schemeClr val="tx1"/>
              </a:solidFill>
            </a:ln>
            <a:effectLst>
              <a:outerShdw blurRad="50800" dist="38100" dir="8100000" algn="tr" rotWithShape="0">
                <a:prstClr val="black">
                  <a:alpha val="40000"/>
                </a:prstClr>
              </a:outerShdw>
            </a:effectLst>
          </p:spPr>
          <p:txBody>
            <a:bodyPr wrap="square" rtlCol="0">
              <a:spAutoFit/>
            </a:bodyPr>
            <a:lstStyle/>
            <a:p>
              <a:pPr algn="ctr"/>
              <a:r>
                <a:rPr lang="fr-FR" b="1" dirty="0" smtClean="0">
                  <a:solidFill>
                    <a:schemeClr val="bg1"/>
                  </a:solidFill>
                  <a:latin typeface="Chiller" panose="04020404031007020602" pitchFamily="82" charset="0"/>
                </a:rPr>
                <a:t>J + 1</a:t>
              </a:r>
              <a:endParaRPr lang="fr-FR" b="1" dirty="0">
                <a:solidFill>
                  <a:schemeClr val="bg1"/>
                </a:solidFill>
                <a:latin typeface="Chiller" panose="04020404031007020602" pitchFamily="82" charset="0"/>
              </a:endParaRPr>
            </a:p>
          </p:txBody>
        </p:sp>
        <p:pic>
          <p:nvPicPr>
            <p:cNvPr id="86" name="Picture 2" descr="Other Mail Metro icon"/>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724727" y="5627388"/>
              <a:ext cx="360000" cy="360000"/>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28" name="Picture 4" descr="Number 7 icon"/>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3656306" y="4116507"/>
              <a:ext cx="523460" cy="52346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e 10"/>
          <p:cNvGrpSpPr/>
          <p:nvPr/>
        </p:nvGrpSpPr>
        <p:grpSpPr>
          <a:xfrm>
            <a:off x="5547126" y="4091950"/>
            <a:ext cx="3405017" cy="2271318"/>
            <a:chOff x="5547126" y="4091950"/>
            <a:chExt cx="3405017" cy="2271318"/>
          </a:xfrm>
        </p:grpSpPr>
        <p:cxnSp>
          <p:nvCxnSpPr>
            <p:cNvPr id="69" name="Connecteur droit avec flèche 68"/>
            <p:cNvCxnSpPr>
              <a:stCxn id="53" idx="1"/>
              <a:endCxn id="56" idx="3"/>
            </p:cNvCxnSpPr>
            <p:nvPr/>
          </p:nvCxnSpPr>
          <p:spPr>
            <a:xfrm flipH="1">
              <a:off x="8067126" y="5113932"/>
              <a:ext cx="885017" cy="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6" name="Rectangle 55"/>
            <p:cNvSpPr/>
            <p:nvPr/>
          </p:nvSpPr>
          <p:spPr>
            <a:xfrm>
              <a:off x="5547126" y="4334162"/>
              <a:ext cx="2520000" cy="1559541"/>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b="1" dirty="0" smtClean="0"/>
            </a:p>
            <a:p>
              <a:pPr algn="ctr"/>
              <a:r>
                <a:rPr lang="fr-FR" sz="1600" b="1" dirty="0" smtClean="0"/>
                <a:t>Animation de l’Atelier</a:t>
              </a:r>
            </a:p>
            <a:p>
              <a:pPr algn="ctr"/>
              <a:r>
                <a:rPr lang="fr-FR" sz="1200" dirty="0" smtClean="0"/>
                <a:t>(</a:t>
              </a:r>
              <a:r>
                <a:rPr lang="fr-FR" sz="1200" dirty="0" err="1" smtClean="0"/>
                <a:t>visio</a:t>
              </a:r>
              <a:r>
                <a:rPr lang="fr-FR" sz="1200" dirty="0" smtClean="0"/>
                <a:t> client) </a:t>
              </a:r>
            </a:p>
            <a:p>
              <a:pPr algn="ctr"/>
              <a:endParaRPr lang="fr-FR" sz="1200" dirty="0"/>
            </a:p>
          </p:txBody>
        </p:sp>
        <p:pic>
          <p:nvPicPr>
            <p:cNvPr id="6148" name="Picture 4" descr="Number 6 icon"/>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6561629" y="4091950"/>
              <a:ext cx="539750" cy="539750"/>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Concept d'appel vidéo avec ordinateur Vecteur Premium"/>
            <p:cNvPicPr>
              <a:picLocks noChangeAspect="1" noChangeArrowheads="1"/>
            </p:cNvPicPr>
            <p:nvPr/>
          </p:nvPicPr>
          <p:blipFill>
            <a:blip r:embed="rId18" cstate="print">
              <a:extLst>
                <a:ext uri="{BEBA8EAE-BF5A-486C-A8C5-ECC9F3942E4B}">
                  <a14:imgProps xmlns:a14="http://schemas.microsoft.com/office/drawing/2010/main">
                    <a14:imgLayer r:embed="rId19">
                      <a14:imgEffect>
                        <a14:backgroundRemoval t="10000" b="90000" l="10000" r="90000">
                          <a14:foregroundMark x1="26837" y1="84345" x2="72045" y2="84665"/>
                          <a14:foregroundMark x1="72045" y1="84665" x2="74601" y2="84665"/>
                          <a14:foregroundMark x1="24760" y1="84824" x2="27796" y2="84665"/>
                          <a14:backgroundMark x1="24281" y1="27636" x2="73802" y2="27636"/>
                        </a14:backgroundRemoval>
                      </a14:imgEffect>
                    </a14:imgLayer>
                  </a14:imgProps>
                </a:ext>
                <a:ext uri="{28A0092B-C50C-407E-A947-70E740481C1C}">
                  <a14:useLocalDpi xmlns:a14="http://schemas.microsoft.com/office/drawing/2010/main" val="0"/>
                </a:ext>
              </a:extLst>
            </a:blip>
            <a:srcRect/>
            <a:stretch>
              <a:fillRect/>
            </a:stretch>
          </p:blipFill>
          <p:spPr bwMode="auto">
            <a:xfrm>
              <a:off x="6302137" y="5296782"/>
              <a:ext cx="1066486" cy="106648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mage010"/>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6997800" y="5742847"/>
              <a:ext cx="615251" cy="485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8" name="Image 7">
            <a:hlinkClick r:id="rId20" action="ppaction://hlinksldjump"/>
          </p:cNvPr>
          <p:cNvPicPr>
            <a:picLocks noChangeAspect="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985916" y="4483777"/>
            <a:ext cx="1232869" cy="349882"/>
          </a:xfrm>
          <a:prstGeom prst="rect">
            <a:avLst/>
          </a:prstGeom>
          <a:noFill/>
          <a:ln>
            <a:noFill/>
          </a:ln>
        </p:spPr>
      </p:pic>
    </p:spTree>
    <p:extLst>
      <p:ext uri="{BB962C8B-B14F-4D97-AF65-F5344CB8AC3E}">
        <p14:creationId xmlns:p14="http://schemas.microsoft.com/office/powerpoint/2010/main" val="3203765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wipe(left)">
                                      <p:cBhvr>
                                        <p:cTn id="7" dur="500"/>
                                        <p:tgtEl>
                                          <p:spTgt spid="9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149"/>
                                        </p:tgtEl>
                                        <p:attrNameLst>
                                          <p:attrName>style.visibility</p:attrName>
                                        </p:attrNameLst>
                                      </p:cBhvr>
                                      <p:to>
                                        <p:strVal val="visible"/>
                                      </p:to>
                                    </p:set>
                                    <p:animEffect transition="in" filter="wipe(left)">
                                      <p:cBhvr>
                                        <p:cTn id="17" dur="500"/>
                                        <p:tgtEl>
                                          <p:spTgt spid="614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1"/>
                                        </p:tgtEl>
                                        <p:attrNameLst>
                                          <p:attrName>style.visibility</p:attrName>
                                        </p:attrNameLst>
                                      </p:cBhvr>
                                      <p:to>
                                        <p:strVal val="visible"/>
                                      </p:to>
                                    </p:set>
                                    <p:animEffect transition="in" filter="wipe(up)">
                                      <p:cBhvr>
                                        <p:cTn id="27" dur="500"/>
                                        <p:tgtEl>
                                          <p:spTgt spid="71"/>
                                        </p:tgtEl>
                                      </p:cBhvr>
                                    </p:animEffect>
                                  </p:childTnLst>
                                </p:cTn>
                              </p:par>
                            </p:childTnLst>
                          </p:cTn>
                        </p:par>
                        <p:par>
                          <p:cTn id="28" fill="hold">
                            <p:stCondLst>
                              <p:cond delay="500"/>
                            </p:stCondLst>
                            <p:childTnLst>
                              <p:par>
                                <p:cTn id="29" presetID="22" presetClass="entr" presetSubtype="2"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right)">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2" fill="hold" nodeType="click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right)">
                                      <p:cBhvr>
                                        <p:cTn id="36" dur="500"/>
                                        <p:tgtEl>
                                          <p:spTgt spid="11"/>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2" fill="hold"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right)">
                                      <p:cBhvr>
                                        <p:cTn id="4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lstStyle/>
          <a:p>
            <a:r>
              <a:rPr lang="fr-FR" dirty="0" smtClean="0"/>
              <a:t>Les Ateliers des décodeurs : une façon pédagogique d’apporter les informations utiles à nos clients qui en ont besoin </a:t>
            </a:r>
            <a:endParaRPr lang="fr-FR" dirty="0"/>
          </a:p>
        </p:txBody>
      </p:sp>
      <p:sp>
        <p:nvSpPr>
          <p:cNvPr id="17" name="Espace réservé du texte 16"/>
          <p:cNvSpPr>
            <a:spLocks noGrp="1"/>
          </p:cNvSpPr>
          <p:nvPr>
            <p:ph type="body" sz="quarter" idx="14"/>
          </p:nvPr>
        </p:nvSpPr>
        <p:spPr/>
        <p:txBody>
          <a:bodyPr/>
          <a:lstStyle/>
          <a:p>
            <a:r>
              <a:rPr lang="fr-FR" dirty="0" smtClean="0"/>
              <a:t>4. </a:t>
            </a:r>
            <a:r>
              <a:rPr lang="fr-FR" dirty="0"/>
              <a:t>Les </a:t>
            </a:r>
            <a:r>
              <a:rPr lang="fr-FR" dirty="0" smtClean="0"/>
              <a:t>Ateliers des décodeurs</a:t>
            </a:r>
            <a:endParaRPr lang="fr-FR" dirty="0"/>
          </a:p>
        </p:txBody>
      </p:sp>
      <p:sp>
        <p:nvSpPr>
          <p:cNvPr id="2" name="Pensées 1"/>
          <p:cNvSpPr/>
          <p:nvPr/>
        </p:nvSpPr>
        <p:spPr>
          <a:xfrm>
            <a:off x="821917" y="4288236"/>
            <a:ext cx="1522989" cy="740964"/>
          </a:xfrm>
          <a:prstGeom prst="cloudCallout">
            <a:avLst>
              <a:gd name="adj1" fmla="val -26824"/>
              <a:gd name="adj2" fmla="val 70344"/>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4" name="Image 7">
            <a:hlinkClick r:id="rId2" action="ppaction://hlinksldjump"/>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916" y="4483777"/>
            <a:ext cx="1232869" cy="349882"/>
          </a:xfrm>
          <a:prstGeom prst="rect">
            <a:avLst/>
          </a:prstGeom>
          <a:noFill/>
          <a:ln>
            <a:noFill/>
          </a:ln>
        </p:spPr>
      </p:pic>
      <p:pic>
        <p:nvPicPr>
          <p:cNvPr id="36" name="Image 9"/>
          <p:cNvPicPr>
            <a:picLocks noChangeAspect="1"/>
          </p:cNvPicPr>
          <p:nvPr/>
        </p:nvPicPr>
        <p:blipFill>
          <a:blip r:embed="rId4" cstate="print">
            <a:extLst>
              <a:ext uri="{BEBA8EAE-BF5A-486C-A8C5-ECC9F3942E4B}">
                <a14:imgProps xmlns:a14="http://schemas.microsoft.com/office/drawing/2010/main">
                  <a14:imgLayer r:embed="rId5">
                    <a14:imgEffect>
                      <a14:backgroundRemoval t="9972" b="100000" l="0" r="94964">
                        <a14:foregroundMark x1="25899" y1="74600" x2="7914" y2="76199"/>
                        <a14:foregroundMark x1="23741" y1="73001" x2="8736" y2="73565"/>
                        <a14:foregroundMark x1="8736" y1="73565" x2="0" y2="80527"/>
                        <a14:foregroundMark x1="6475" y1="74036" x2="206" y2="79210"/>
                        <a14:foregroundMark x1="7605" y1="73001" x2="514" y2="77328"/>
                        <a14:foregroundMark x1="55601" y1="75917" x2="74101" y2="82408"/>
                        <a14:foregroundMark x1="74101" y1="82408" x2="91470" y2="99436"/>
                        <a14:foregroundMark x1="72354" y1="81091" x2="88181" y2="94826"/>
                        <a14:foregroundMark x1="81501" y1="96143" x2="51696" y2="81844"/>
                        <a14:foregroundMark x1="57040" y1="88617" x2="48818" y2="99906"/>
                        <a14:foregroundMark x1="17883" y1="78081" x2="1747" y2="99906"/>
                        <a14:foregroundMark x1="4625" y1="80527" x2="2569" y2="95579"/>
                        <a14:foregroundMark x1="27338" y1="88617" x2="6680" y2="99436"/>
                      </a14:backgroundRemoval>
                    </a14:imgEffect>
                  </a14:imgLayer>
                </a14:imgProps>
              </a:ext>
              <a:ext uri="{28A0092B-C50C-407E-A947-70E740481C1C}">
                <a14:useLocalDpi xmlns:a14="http://schemas.microsoft.com/office/drawing/2010/main" val="0"/>
              </a:ext>
            </a:extLst>
          </a:blip>
          <a:srcRect/>
          <a:stretch>
            <a:fillRect/>
          </a:stretch>
        </p:blipFill>
        <p:spPr bwMode="auto">
          <a:xfrm>
            <a:off x="8336" y="4631700"/>
            <a:ext cx="1677589" cy="1832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descr="Homme occupé au lieu de travail illustration vectorielle plane Vecteur Premium"/>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587213" y="2343106"/>
            <a:ext cx="2462018" cy="2049060"/>
          </a:xfrm>
          <a:prstGeom prst="rect">
            <a:avLst/>
          </a:prstGeom>
          <a:noFill/>
          <a:extLst>
            <a:ext uri="{909E8E84-426E-40DD-AFC4-6F175D3DCCD1}">
              <a14:hiddenFill xmlns:a14="http://schemas.microsoft.com/office/drawing/2010/main">
                <a:solidFill>
                  <a:srgbClr val="FFFFFF"/>
                </a:solidFill>
              </a14:hiddenFill>
            </a:ext>
          </a:extLst>
        </p:spPr>
      </p:pic>
      <p:sp>
        <p:nvSpPr>
          <p:cNvPr id="29" name="Espace réservé du contenu 1"/>
          <p:cNvSpPr txBox="1">
            <a:spLocks/>
          </p:cNvSpPr>
          <p:nvPr/>
        </p:nvSpPr>
        <p:spPr>
          <a:xfrm>
            <a:off x="1749824" y="1726699"/>
            <a:ext cx="7837389" cy="3708436"/>
          </a:xfrm>
          <a:prstGeom prst="rect">
            <a:avLst/>
          </a:prstGeom>
        </p:spPr>
        <p:txBody>
          <a:bodyPr vert="horz" lIns="91440" tIns="45720" rIns="91440" bIns="45720" rtlCol="0">
            <a:no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just">
              <a:buNone/>
            </a:pPr>
            <a:r>
              <a:rPr lang="fr-FR" b="1" u="sng" dirty="0" smtClean="0"/>
              <a:t>Quelques précieux conseils</a:t>
            </a:r>
            <a:r>
              <a:rPr lang="fr-FR" b="1" dirty="0" smtClean="0"/>
              <a:t> : </a:t>
            </a:r>
          </a:p>
          <a:p>
            <a:pPr marL="36000" indent="0" algn="just">
              <a:buNone/>
            </a:pPr>
            <a:endParaRPr lang="fr-FR" sz="600" dirty="0" smtClean="0"/>
          </a:p>
          <a:p>
            <a:pPr algn="just"/>
            <a:r>
              <a:rPr lang="fr-FR" dirty="0" smtClean="0"/>
              <a:t>Un client est </a:t>
            </a:r>
            <a:r>
              <a:rPr lang="fr-FR" u="sng" dirty="0" smtClean="0"/>
              <a:t>bien plus enclin à accepter votre invitation</a:t>
            </a:r>
            <a:r>
              <a:rPr lang="fr-FR" dirty="0" smtClean="0"/>
              <a:t> si vous avez échangé en amont avec lui : </a:t>
            </a:r>
          </a:p>
          <a:p>
            <a:pPr algn="just"/>
            <a:endParaRPr lang="fr-FR" sz="500" dirty="0" smtClean="0"/>
          </a:p>
          <a:p>
            <a:pPr lvl="1" algn="just"/>
            <a:r>
              <a:rPr lang="fr-FR" sz="1600" dirty="0"/>
              <a:t>P</a:t>
            </a:r>
            <a:r>
              <a:rPr lang="fr-FR" sz="1600" dirty="0" smtClean="0"/>
              <a:t>rofitez de chaque contact client (physique ou téléphonique) pour l’informer de votre atelier des décodeurs.</a:t>
            </a:r>
          </a:p>
          <a:p>
            <a:pPr lvl="1" algn="just"/>
            <a:endParaRPr lang="fr-FR" sz="500" dirty="0" smtClean="0"/>
          </a:p>
          <a:p>
            <a:pPr lvl="1" algn="just"/>
            <a:r>
              <a:rPr lang="fr-FR" sz="1600" dirty="0" smtClean="0">
                <a:solidFill>
                  <a:srgbClr val="C00000"/>
                </a:solidFill>
              </a:rPr>
              <a:t>Contactez le par téléphone avant ou après l’envoi de l’invitation par email pour l’informer de votre démarche. Plus le client aura l’impression qu’il s’agit d’une attention personnalisée, plus il sera enclin à participer.</a:t>
            </a:r>
          </a:p>
          <a:p>
            <a:pPr lvl="1" algn="just"/>
            <a:endParaRPr lang="fr-FR" dirty="0" smtClean="0">
              <a:solidFill>
                <a:srgbClr val="C00000"/>
              </a:solidFill>
            </a:endParaRPr>
          </a:p>
          <a:p>
            <a:pPr lvl="1" algn="just"/>
            <a:endParaRPr lang="fr-FR" dirty="0" smtClean="0">
              <a:solidFill>
                <a:srgbClr val="C00000"/>
              </a:solidFill>
            </a:endParaRPr>
          </a:p>
          <a:p>
            <a:pPr algn="just"/>
            <a:endParaRPr lang="fr-FR" sz="200" dirty="0" smtClean="0"/>
          </a:p>
          <a:p>
            <a:pPr algn="just"/>
            <a:endParaRPr lang="fr-FR" sz="200" dirty="0"/>
          </a:p>
          <a:p>
            <a:pPr algn="just"/>
            <a:endParaRPr lang="fr-FR" sz="200" dirty="0" smtClean="0"/>
          </a:p>
          <a:p>
            <a:pPr algn="just"/>
            <a:endParaRPr lang="fr-FR" sz="200" dirty="0"/>
          </a:p>
          <a:p>
            <a:pPr algn="just"/>
            <a:endParaRPr lang="fr-FR" sz="200" dirty="0" smtClean="0"/>
          </a:p>
        </p:txBody>
      </p:sp>
      <p:pic>
        <p:nvPicPr>
          <p:cNvPr id="2056" name="Picture 8" descr="Microsoft Office 36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222399" y="5320271"/>
            <a:ext cx="562009" cy="562009"/>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p:cNvPicPr>
            <a:picLocks noChangeAspect="1"/>
          </p:cNvPicPr>
          <p:nvPr/>
        </p:nvPicPr>
        <p:blipFill>
          <a:blip r:embed="rId8"/>
          <a:stretch>
            <a:fillRect/>
          </a:stretch>
        </p:blipFill>
        <p:spPr>
          <a:xfrm>
            <a:off x="10881044" y="5192974"/>
            <a:ext cx="990600" cy="895350"/>
          </a:xfrm>
          <a:prstGeom prst="rect">
            <a:avLst/>
          </a:prstGeom>
        </p:spPr>
      </p:pic>
      <p:pic>
        <p:nvPicPr>
          <p:cNvPr id="7" name="Image 6"/>
          <p:cNvPicPr>
            <a:picLocks noChangeAspect="1"/>
          </p:cNvPicPr>
          <p:nvPr/>
        </p:nvPicPr>
        <p:blipFill>
          <a:blip r:embed="rId9">
            <a:extLst>
              <a:ext uri="{BEBA8EAE-BF5A-486C-A8C5-ECC9F3942E4B}">
                <a14:imgProps xmlns:a14="http://schemas.microsoft.com/office/drawing/2010/main">
                  <a14:imgLayer r:embed="rId10">
                    <a14:imgEffect>
                      <a14:backgroundRemoval t="10000" b="90000" l="10000" r="90000"/>
                    </a14:imgEffect>
                  </a14:imgLayer>
                </a14:imgProps>
              </a:ext>
            </a:extLst>
          </a:blip>
          <a:stretch>
            <a:fillRect/>
          </a:stretch>
        </p:blipFill>
        <p:spPr>
          <a:xfrm>
            <a:off x="9751212" y="5278929"/>
            <a:ext cx="2462018" cy="644692"/>
          </a:xfrm>
          <a:prstGeom prst="rect">
            <a:avLst/>
          </a:prstGeom>
        </p:spPr>
      </p:pic>
      <p:sp>
        <p:nvSpPr>
          <p:cNvPr id="12" name="Espace réservé du contenu 1"/>
          <p:cNvSpPr txBox="1">
            <a:spLocks/>
          </p:cNvSpPr>
          <p:nvPr/>
        </p:nvSpPr>
        <p:spPr>
          <a:xfrm>
            <a:off x="2508905" y="4684068"/>
            <a:ext cx="7078308" cy="2068876"/>
          </a:xfrm>
          <a:prstGeom prst="rect">
            <a:avLst/>
          </a:prstGeom>
        </p:spPr>
        <p:txBody>
          <a:bodyPr vert="horz" lIns="91440" tIns="45720" rIns="91440" bIns="45720" rtlCol="0">
            <a:no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dirty="0" smtClean="0"/>
              <a:t>Lors de la </a:t>
            </a:r>
            <a:r>
              <a:rPr lang="fr-FR" u="sng" dirty="0" smtClean="0"/>
              <a:t>Visio client</a:t>
            </a:r>
            <a:r>
              <a:rPr lang="fr-FR" dirty="0" smtClean="0"/>
              <a:t> : </a:t>
            </a:r>
          </a:p>
          <a:p>
            <a:pPr lvl="1" algn="just"/>
            <a:r>
              <a:rPr lang="fr-FR" sz="1600" dirty="0" smtClean="0"/>
              <a:t>Pensez à bien fermer toutes vos applications bancaires (par sécurité), ainsi qu’Outlook (afin d’éviter d’être dérangé pendant la présentation). </a:t>
            </a:r>
          </a:p>
          <a:p>
            <a:pPr lvl="1" algn="just"/>
            <a:r>
              <a:rPr lang="fr-FR" sz="1600" dirty="0" smtClean="0"/>
              <a:t>Sélectionnez </a:t>
            </a:r>
            <a:r>
              <a:rPr lang="fr-FR" sz="1600" i="1" dirty="0" smtClean="0"/>
              <a:t>« Partager un document », </a:t>
            </a:r>
            <a:r>
              <a:rPr lang="fr-FR" sz="1600" dirty="0" smtClean="0"/>
              <a:t>ainsi votre client ne verra pas toutes les autres applications de votre poste informatique. </a:t>
            </a:r>
          </a:p>
          <a:p>
            <a:pPr algn="just"/>
            <a:endParaRPr lang="fr-FR" sz="200" dirty="0" smtClean="0"/>
          </a:p>
          <a:p>
            <a:pPr algn="just"/>
            <a:endParaRPr lang="fr-FR" sz="200" dirty="0"/>
          </a:p>
          <a:p>
            <a:pPr algn="just"/>
            <a:endParaRPr lang="fr-FR" sz="200" dirty="0" smtClean="0"/>
          </a:p>
          <a:p>
            <a:pPr algn="just"/>
            <a:endParaRPr lang="fr-FR" sz="200" dirty="0"/>
          </a:p>
          <a:p>
            <a:pPr algn="just"/>
            <a:endParaRPr lang="fr-FR" sz="200" dirty="0" smtClean="0"/>
          </a:p>
        </p:txBody>
      </p:sp>
    </p:spTree>
    <p:extLst>
      <p:ext uri="{BB962C8B-B14F-4D97-AF65-F5344CB8AC3E}">
        <p14:creationId xmlns:p14="http://schemas.microsoft.com/office/powerpoint/2010/main" val="899968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
                                            <p:txEl>
                                              <p:pRg st="2" end="2"/>
                                            </p:txEl>
                                          </p:spTgt>
                                        </p:tgtEl>
                                        <p:attrNameLst>
                                          <p:attrName>style.visibility</p:attrName>
                                        </p:attrNameLst>
                                      </p:cBhvr>
                                      <p:to>
                                        <p:strVal val="visible"/>
                                      </p:to>
                                    </p:set>
                                    <p:animEffect transition="in" filter="fade">
                                      <p:cBhvr>
                                        <p:cTn id="7" dur="500"/>
                                        <p:tgtEl>
                                          <p:spTgt spid="29">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9">
                                            <p:txEl>
                                              <p:pRg st="4" end="4"/>
                                            </p:txEl>
                                          </p:spTgt>
                                        </p:tgtEl>
                                        <p:attrNameLst>
                                          <p:attrName>style.visibility</p:attrName>
                                        </p:attrNameLst>
                                      </p:cBhvr>
                                      <p:to>
                                        <p:strVal val="visible"/>
                                      </p:to>
                                    </p:set>
                                    <p:animEffect transition="in" filter="fade">
                                      <p:cBhvr>
                                        <p:cTn id="10" dur="500"/>
                                        <p:tgtEl>
                                          <p:spTgt spid="29">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9">
                                            <p:txEl>
                                              <p:pRg st="6" end="6"/>
                                            </p:txEl>
                                          </p:spTgt>
                                        </p:tgtEl>
                                        <p:attrNameLst>
                                          <p:attrName>style.visibility</p:attrName>
                                        </p:attrNameLst>
                                      </p:cBhvr>
                                      <p:to>
                                        <p:strVal val="visible"/>
                                      </p:to>
                                    </p:set>
                                    <p:animEffect transition="in" filter="fade">
                                      <p:cBhvr>
                                        <p:cTn id="13" dur="500"/>
                                        <p:tgtEl>
                                          <p:spTgt spid="29">
                                            <p:txEl>
                                              <p:pRg st="6" end="6"/>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050"/>
                                        </p:tgtEl>
                                        <p:attrNameLst>
                                          <p:attrName>style.visibility</p:attrName>
                                        </p:attrNameLst>
                                      </p:cBhvr>
                                      <p:to>
                                        <p:strVal val="visible"/>
                                      </p:to>
                                    </p:set>
                                    <p:animEffect transition="in" filter="fade">
                                      <p:cBhvr>
                                        <p:cTn id="16" dur="500"/>
                                        <p:tgtEl>
                                          <p:spTgt spid="205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2">
                                            <p:txEl>
                                              <p:pRg st="0" end="0"/>
                                            </p:txEl>
                                          </p:spTgt>
                                        </p:tgtEl>
                                        <p:attrNameLst>
                                          <p:attrName>style.visibility</p:attrName>
                                        </p:attrNameLst>
                                      </p:cBhvr>
                                      <p:to>
                                        <p:strVal val="visible"/>
                                      </p:to>
                                    </p:set>
                                    <p:animEffect transition="in" filter="fade">
                                      <p:cBhvr>
                                        <p:cTn id="21" dur="500"/>
                                        <p:tgtEl>
                                          <p:spTgt spid="12">
                                            <p:txEl>
                                              <p:pRg st="0" end="0"/>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2">
                                            <p:txEl>
                                              <p:pRg st="1" end="1"/>
                                            </p:txEl>
                                          </p:spTgt>
                                        </p:tgtEl>
                                        <p:attrNameLst>
                                          <p:attrName>style.visibility</p:attrName>
                                        </p:attrNameLst>
                                      </p:cBhvr>
                                      <p:to>
                                        <p:strVal val="visible"/>
                                      </p:to>
                                    </p:set>
                                    <p:animEffect transition="in" filter="fade">
                                      <p:cBhvr>
                                        <p:cTn id="24" dur="500"/>
                                        <p:tgtEl>
                                          <p:spTgt spid="12">
                                            <p:txEl>
                                              <p:pRg st="1" end="1"/>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12">
                                            <p:txEl>
                                              <p:pRg st="2" end="2"/>
                                            </p:txEl>
                                          </p:spTgt>
                                        </p:tgtEl>
                                        <p:attrNameLst>
                                          <p:attrName>style.visibility</p:attrName>
                                        </p:attrNameLst>
                                      </p:cBhvr>
                                      <p:to>
                                        <p:strVal val="visible"/>
                                      </p:to>
                                    </p:set>
                                    <p:animEffect transition="in" filter="fade">
                                      <p:cBhvr>
                                        <p:cTn id="27" dur="500"/>
                                        <p:tgtEl>
                                          <p:spTgt spid="12">
                                            <p:txEl>
                                              <p:pRg st="2" end="2"/>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500"/>
                                        <p:tgtEl>
                                          <p:spTgt spid="5"/>
                                        </p:tgtEl>
                                      </p:cBhvr>
                                    </p:animEffect>
                                  </p:childTnLst>
                                </p:cTn>
                              </p:par>
                              <p:par>
                                <p:cTn id="31" presetID="10" presetClass="entr" presetSubtype="0" fill="hold"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par>
                                <p:cTn id="34" presetID="10" presetClass="entr" presetSubtype="0" fill="hold" nodeType="withEffect">
                                  <p:stCondLst>
                                    <p:cond delay="0"/>
                                  </p:stCondLst>
                                  <p:childTnLst>
                                    <p:set>
                                      <p:cBhvr>
                                        <p:cTn id="35" dur="1" fill="hold">
                                          <p:stCondLst>
                                            <p:cond delay="0"/>
                                          </p:stCondLst>
                                        </p:cTn>
                                        <p:tgtEl>
                                          <p:spTgt spid="2056"/>
                                        </p:tgtEl>
                                        <p:attrNameLst>
                                          <p:attrName>style.visibility</p:attrName>
                                        </p:attrNameLst>
                                      </p:cBhvr>
                                      <p:to>
                                        <p:strVal val="visible"/>
                                      </p:to>
                                    </p:set>
                                    <p:animEffect transition="in" filter="fade">
                                      <p:cBhvr>
                                        <p:cTn id="36" dur="500"/>
                                        <p:tgtEl>
                                          <p:spTgt spid="20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lstStyle/>
          <a:p>
            <a:r>
              <a:rPr lang="fr-FR" dirty="0" smtClean="0"/>
              <a:t>Les Ateliers des décodeurs : une façon pédagogique d’apporter les informations utiles à nos clients qui en ont besoin </a:t>
            </a:r>
            <a:endParaRPr lang="fr-FR" dirty="0"/>
          </a:p>
        </p:txBody>
      </p:sp>
      <p:sp>
        <p:nvSpPr>
          <p:cNvPr id="17" name="Espace réservé du texte 16"/>
          <p:cNvSpPr>
            <a:spLocks noGrp="1"/>
          </p:cNvSpPr>
          <p:nvPr>
            <p:ph type="body" sz="quarter" idx="14"/>
          </p:nvPr>
        </p:nvSpPr>
        <p:spPr/>
        <p:txBody>
          <a:bodyPr/>
          <a:lstStyle/>
          <a:p>
            <a:r>
              <a:rPr lang="fr-FR" dirty="0" smtClean="0"/>
              <a:t>4. </a:t>
            </a:r>
            <a:r>
              <a:rPr lang="fr-FR" dirty="0"/>
              <a:t>Les </a:t>
            </a:r>
            <a:r>
              <a:rPr lang="fr-FR" dirty="0" smtClean="0"/>
              <a:t>Ateliers des décodeurs</a:t>
            </a:r>
            <a:endParaRPr lang="fr-FR" dirty="0"/>
          </a:p>
        </p:txBody>
      </p:sp>
      <p:grpSp>
        <p:nvGrpSpPr>
          <p:cNvPr id="15" name="Groupe 14"/>
          <p:cNvGrpSpPr/>
          <p:nvPr/>
        </p:nvGrpSpPr>
        <p:grpSpPr>
          <a:xfrm>
            <a:off x="2315770" y="2538018"/>
            <a:ext cx="3251281" cy="3500436"/>
            <a:chOff x="2714900" y="2671763"/>
            <a:chExt cx="3251281" cy="3500436"/>
          </a:xfrm>
        </p:grpSpPr>
        <p:sp>
          <p:nvSpPr>
            <p:cNvPr id="14" name="Rectangle 13"/>
            <p:cNvSpPr/>
            <p:nvPr/>
          </p:nvSpPr>
          <p:spPr>
            <a:xfrm>
              <a:off x="3011398" y="2671763"/>
              <a:ext cx="2954783" cy="3500435"/>
            </a:xfrm>
            <a:prstGeom prst="rect">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300" b="1" dirty="0" smtClean="0">
                  <a:solidFill>
                    <a:schemeClr val="accent4">
                      <a:lumMod val="75000"/>
                    </a:schemeClr>
                  </a:solidFill>
                </a:rPr>
                <a:t>Invitation à l’Atelier des Décodeurs</a:t>
              </a:r>
            </a:p>
            <a:p>
              <a:pPr algn="ctr"/>
              <a:endParaRPr lang="fr-FR" sz="1200" b="1" dirty="0">
                <a:solidFill>
                  <a:schemeClr val="accent4">
                    <a:lumMod val="75000"/>
                  </a:schemeClr>
                </a:solidFill>
              </a:endParaRPr>
            </a:p>
            <a:p>
              <a:pPr algn="ctr"/>
              <a:endParaRPr lang="fr-FR" sz="1200" b="1" dirty="0">
                <a:solidFill>
                  <a:schemeClr val="tx1">
                    <a:lumMod val="75000"/>
                    <a:lumOff val="25000"/>
                  </a:schemeClr>
                </a:solidFill>
              </a:endParaRPr>
            </a:p>
            <a:p>
              <a:pPr algn="ctr"/>
              <a:endParaRPr lang="fr-FR" sz="1200" b="1" dirty="0" smtClean="0">
                <a:solidFill>
                  <a:schemeClr val="tx1">
                    <a:lumMod val="75000"/>
                    <a:lumOff val="25000"/>
                  </a:schemeClr>
                </a:solidFill>
              </a:endParaRPr>
            </a:p>
            <a:p>
              <a:pPr algn="ctr"/>
              <a:endParaRPr lang="fr-FR" sz="1200" b="1" dirty="0" smtClean="0">
                <a:solidFill>
                  <a:schemeClr val="tx1">
                    <a:lumMod val="75000"/>
                    <a:lumOff val="25000"/>
                  </a:schemeClr>
                </a:solidFill>
              </a:endParaRPr>
            </a:p>
            <a:p>
              <a:pPr algn="ctr"/>
              <a:endParaRPr lang="fr-FR" sz="1200" b="1" dirty="0">
                <a:solidFill>
                  <a:schemeClr val="tx1">
                    <a:lumMod val="75000"/>
                    <a:lumOff val="25000"/>
                  </a:schemeClr>
                </a:solidFill>
              </a:endParaRPr>
            </a:p>
            <a:p>
              <a:pPr marL="171450" indent="-171450">
                <a:buFontTx/>
                <a:buChar char="-"/>
              </a:pPr>
              <a:r>
                <a:rPr lang="fr-FR" sz="1200" dirty="0" smtClean="0">
                  <a:solidFill>
                    <a:schemeClr val="tx1">
                      <a:lumMod val="75000"/>
                      <a:lumOff val="25000"/>
                    </a:schemeClr>
                  </a:solidFill>
                </a:rPr>
                <a:t>Disponible dans la </a:t>
              </a:r>
              <a:r>
                <a:rPr lang="fr-FR" sz="1200" b="1" dirty="0" smtClean="0">
                  <a:solidFill>
                    <a:schemeClr val="tx1">
                      <a:lumMod val="75000"/>
                      <a:lumOff val="25000"/>
                    </a:schemeClr>
                  </a:solidFill>
                </a:rPr>
                <a:t>bibliothèque d’email</a:t>
              </a:r>
            </a:p>
            <a:p>
              <a:pPr marL="171450" indent="-171450">
                <a:buFontTx/>
                <a:buChar char="-"/>
              </a:pPr>
              <a:endParaRPr lang="fr-FR" sz="500" dirty="0" smtClean="0">
                <a:solidFill>
                  <a:schemeClr val="tx1">
                    <a:lumMod val="75000"/>
                    <a:lumOff val="25000"/>
                  </a:schemeClr>
                </a:solidFill>
              </a:endParaRPr>
            </a:p>
            <a:p>
              <a:pPr marL="171450" indent="-171450">
                <a:buFontTx/>
                <a:buChar char="-"/>
              </a:pPr>
              <a:r>
                <a:rPr lang="fr-FR" sz="1200" b="1" dirty="0" smtClean="0">
                  <a:solidFill>
                    <a:schemeClr val="tx1">
                      <a:lumMod val="75000"/>
                      <a:lumOff val="25000"/>
                    </a:schemeClr>
                  </a:solidFill>
                </a:rPr>
                <a:t>Champs à modifier </a:t>
              </a:r>
              <a:r>
                <a:rPr lang="fr-FR" sz="1200" dirty="0" smtClean="0">
                  <a:solidFill>
                    <a:schemeClr val="tx1">
                      <a:lumMod val="75000"/>
                      <a:lumOff val="25000"/>
                    </a:schemeClr>
                  </a:solidFill>
                </a:rPr>
                <a:t>: nom, date, signature</a:t>
              </a:r>
            </a:p>
            <a:p>
              <a:pPr marL="171450" indent="-171450">
                <a:buFontTx/>
                <a:buChar char="-"/>
              </a:pPr>
              <a:endParaRPr lang="fr-FR" sz="500" dirty="0" smtClean="0">
                <a:solidFill>
                  <a:schemeClr val="tx1">
                    <a:lumMod val="75000"/>
                    <a:lumOff val="25000"/>
                  </a:schemeClr>
                </a:solidFill>
              </a:endParaRPr>
            </a:p>
            <a:p>
              <a:pPr marL="171450" indent="-171450">
                <a:buFontTx/>
                <a:buChar char="-"/>
              </a:pPr>
              <a:r>
                <a:rPr lang="fr-FR" sz="1200" u="sng" dirty="0" smtClean="0">
                  <a:solidFill>
                    <a:schemeClr val="tx1">
                      <a:lumMod val="75000"/>
                      <a:lumOff val="25000"/>
                    </a:schemeClr>
                  </a:solidFill>
                </a:rPr>
                <a:t>Email d’invitation </a:t>
              </a:r>
              <a:r>
                <a:rPr lang="fr-FR" sz="1200" dirty="0" smtClean="0">
                  <a:solidFill>
                    <a:schemeClr val="tx1">
                      <a:lumMod val="75000"/>
                      <a:lumOff val="25000"/>
                    </a:schemeClr>
                  </a:solidFill>
                </a:rPr>
                <a:t>à envoyer à votre ou à vos clients que vous souhaitez convier, quelques jours avant l’Atelier.</a:t>
              </a:r>
            </a:p>
            <a:p>
              <a:pPr marL="171450" indent="-171450">
                <a:buFontTx/>
                <a:buChar char="-"/>
              </a:pPr>
              <a:endParaRPr lang="fr-FR" sz="500" dirty="0" smtClean="0">
                <a:solidFill>
                  <a:schemeClr val="tx1">
                    <a:lumMod val="75000"/>
                    <a:lumOff val="25000"/>
                  </a:schemeClr>
                </a:solidFill>
              </a:endParaRPr>
            </a:p>
            <a:p>
              <a:pPr marL="171450" indent="-171450">
                <a:buFontTx/>
                <a:buChar char="-"/>
              </a:pPr>
              <a:r>
                <a:rPr lang="fr-FR" sz="1200" u="sng" dirty="0" smtClean="0">
                  <a:solidFill>
                    <a:schemeClr val="tx1">
                      <a:lumMod val="75000"/>
                      <a:lumOff val="25000"/>
                    </a:schemeClr>
                  </a:solidFill>
                </a:rPr>
                <a:t>Email de confirmation / relance </a:t>
              </a:r>
              <a:r>
                <a:rPr lang="fr-FR" sz="1200" dirty="0" smtClean="0">
                  <a:solidFill>
                    <a:schemeClr val="tx1">
                      <a:lumMod val="75000"/>
                      <a:lumOff val="25000"/>
                    </a:schemeClr>
                  </a:solidFill>
                </a:rPr>
                <a:t>à envoyer à vos clients inscrits à l’Atelier, 24 à 48 h avant l’Atelier.</a:t>
              </a:r>
              <a:endParaRPr lang="fr-FR" sz="1200" dirty="0">
                <a:solidFill>
                  <a:schemeClr val="tx1">
                    <a:lumMod val="75000"/>
                    <a:lumOff val="25000"/>
                  </a:schemeClr>
                </a:solidFill>
              </a:endParaRPr>
            </a:p>
          </p:txBody>
        </p:sp>
        <p:pic>
          <p:nvPicPr>
            <p:cNvPr id="4" name="Image 3"/>
            <p:cNvPicPr>
              <a:picLocks noChangeAspect="1"/>
            </p:cNvPicPr>
            <p:nvPr/>
          </p:nvPicPr>
          <p:blipFill>
            <a:blip r:embed="rId2"/>
            <a:stretch>
              <a:fillRect/>
            </a:stretch>
          </p:blipFill>
          <p:spPr>
            <a:xfrm>
              <a:off x="3928054" y="3165746"/>
              <a:ext cx="1028700" cy="723900"/>
            </a:xfrm>
            <a:prstGeom prst="rect">
              <a:avLst/>
            </a:prstGeom>
          </p:spPr>
        </p:pic>
        <p:sp>
          <p:nvSpPr>
            <p:cNvPr id="9" name="Rectangle 8"/>
            <p:cNvSpPr/>
            <p:nvPr/>
          </p:nvSpPr>
          <p:spPr>
            <a:xfrm>
              <a:off x="2714900" y="2671763"/>
              <a:ext cx="284788" cy="3500436"/>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smtClean="0"/>
                <a:t>Avant</a:t>
              </a:r>
              <a:endParaRPr lang="fr-FR" dirty="0"/>
            </a:p>
          </p:txBody>
        </p:sp>
      </p:grpSp>
      <p:grpSp>
        <p:nvGrpSpPr>
          <p:cNvPr id="27" name="Groupe 26"/>
          <p:cNvGrpSpPr/>
          <p:nvPr/>
        </p:nvGrpSpPr>
        <p:grpSpPr>
          <a:xfrm>
            <a:off x="5893918" y="2538018"/>
            <a:ext cx="1962835" cy="3500436"/>
            <a:chOff x="6293048" y="2671763"/>
            <a:chExt cx="1962835" cy="3500436"/>
          </a:xfrm>
        </p:grpSpPr>
        <p:sp>
          <p:nvSpPr>
            <p:cNvPr id="19" name="Rectangle 18"/>
            <p:cNvSpPr/>
            <p:nvPr/>
          </p:nvSpPr>
          <p:spPr>
            <a:xfrm>
              <a:off x="6567483" y="2671764"/>
              <a:ext cx="1688400" cy="3500434"/>
            </a:xfrm>
            <a:prstGeom prst="rect">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300" b="1" dirty="0" smtClean="0">
                  <a:solidFill>
                    <a:schemeClr val="accent4">
                      <a:lumMod val="75000"/>
                    </a:schemeClr>
                  </a:solidFill>
                </a:rPr>
                <a:t>Réalisation de la Visio grâce à l’outil « Visio Clients »</a:t>
              </a:r>
              <a:endParaRPr lang="fr-FR" sz="1300" b="1" dirty="0" smtClean="0">
                <a:solidFill>
                  <a:schemeClr val="tx1">
                    <a:lumMod val="75000"/>
                    <a:lumOff val="25000"/>
                  </a:schemeClr>
                </a:solidFill>
              </a:endParaRPr>
            </a:p>
            <a:p>
              <a:pPr algn="ctr"/>
              <a:endParaRPr lang="fr-FR" sz="1200" b="1" dirty="0" smtClean="0">
                <a:solidFill>
                  <a:schemeClr val="tx1">
                    <a:lumMod val="75000"/>
                    <a:lumOff val="25000"/>
                  </a:schemeClr>
                </a:solidFill>
              </a:endParaRPr>
            </a:p>
            <a:p>
              <a:pPr algn="ctr"/>
              <a:endParaRPr lang="fr-FR" sz="1200" b="1" dirty="0" smtClean="0">
                <a:solidFill>
                  <a:schemeClr val="tx1">
                    <a:lumMod val="75000"/>
                    <a:lumOff val="25000"/>
                  </a:schemeClr>
                </a:solidFill>
              </a:endParaRPr>
            </a:p>
            <a:p>
              <a:pPr algn="ctr"/>
              <a:endParaRPr lang="fr-FR" sz="1200" b="1" dirty="0">
                <a:solidFill>
                  <a:schemeClr val="tx1">
                    <a:lumMod val="75000"/>
                    <a:lumOff val="25000"/>
                  </a:schemeClr>
                </a:solidFill>
              </a:endParaRPr>
            </a:p>
            <a:p>
              <a:pPr algn="ctr"/>
              <a:endParaRPr lang="fr-FR" sz="1200" b="1" dirty="0" smtClean="0">
                <a:solidFill>
                  <a:schemeClr val="tx1">
                    <a:lumMod val="75000"/>
                    <a:lumOff val="25000"/>
                  </a:schemeClr>
                </a:solidFill>
              </a:endParaRPr>
            </a:p>
            <a:p>
              <a:pPr algn="ctr"/>
              <a:endParaRPr lang="fr-FR" sz="1200" b="1" dirty="0" smtClean="0">
                <a:solidFill>
                  <a:schemeClr val="tx1">
                    <a:lumMod val="75000"/>
                    <a:lumOff val="25000"/>
                  </a:schemeClr>
                </a:solidFill>
              </a:endParaRPr>
            </a:p>
            <a:p>
              <a:pPr algn="ctr"/>
              <a:r>
                <a:rPr lang="fr-FR" sz="1200" dirty="0" smtClean="0">
                  <a:solidFill>
                    <a:schemeClr val="tx1">
                      <a:lumMod val="75000"/>
                      <a:lumOff val="25000"/>
                    </a:schemeClr>
                  </a:solidFill>
                </a:rPr>
                <a:t>Si besoin</a:t>
              </a:r>
              <a:r>
                <a:rPr lang="fr-FR" sz="1200" b="1" dirty="0" smtClean="0">
                  <a:solidFill>
                    <a:schemeClr val="tx1">
                      <a:lumMod val="75000"/>
                      <a:lumOff val="25000"/>
                    </a:schemeClr>
                  </a:solidFill>
                </a:rPr>
                <a:t>, les promoteurs de l’excellence</a:t>
              </a:r>
              <a:r>
                <a:rPr lang="fr-FR" sz="1200" dirty="0" smtClean="0">
                  <a:solidFill>
                    <a:schemeClr val="tx1">
                      <a:lumMod val="75000"/>
                      <a:lumOff val="25000"/>
                    </a:schemeClr>
                  </a:solidFill>
                </a:rPr>
                <a:t> sont à votre disposition pour </a:t>
              </a:r>
              <a:r>
                <a:rPr lang="fr-FR" sz="1200" b="1" dirty="0" smtClean="0">
                  <a:solidFill>
                    <a:schemeClr val="tx1">
                      <a:lumMod val="75000"/>
                      <a:lumOff val="25000"/>
                    </a:schemeClr>
                  </a:solidFill>
                </a:rPr>
                <a:t>vous former et vous accompagner </a:t>
              </a:r>
              <a:r>
                <a:rPr lang="fr-FR" sz="1200" dirty="0" smtClean="0">
                  <a:solidFill>
                    <a:schemeClr val="tx1">
                      <a:lumMod val="75000"/>
                      <a:lumOff val="25000"/>
                    </a:schemeClr>
                  </a:solidFill>
                </a:rPr>
                <a:t>à l’utilisation de l’outil. </a:t>
              </a:r>
            </a:p>
          </p:txBody>
        </p:sp>
        <p:pic>
          <p:nvPicPr>
            <p:cNvPr id="23" name="Image 22"/>
            <p:cNvPicPr>
              <a:picLocks noChangeAspect="1"/>
            </p:cNvPicPr>
            <p:nvPr/>
          </p:nvPicPr>
          <p:blipFill>
            <a:blip r:embed="rId3"/>
            <a:stretch>
              <a:fillRect/>
            </a:stretch>
          </p:blipFill>
          <p:spPr>
            <a:xfrm>
              <a:off x="6969325" y="3944561"/>
              <a:ext cx="918805" cy="510347"/>
            </a:xfrm>
            <a:prstGeom prst="rect">
              <a:avLst/>
            </a:prstGeom>
            <a:ln>
              <a:solidFill>
                <a:schemeClr val="bg1">
                  <a:lumMod val="95000"/>
                </a:schemeClr>
              </a:solidFill>
            </a:ln>
            <a:effectLst>
              <a:outerShdw blurRad="50800" dist="38100" dir="8100000" algn="tr" rotWithShape="0">
                <a:prstClr val="black">
                  <a:alpha val="40000"/>
                </a:prstClr>
              </a:outerShdw>
            </a:effectLst>
          </p:spPr>
        </p:pic>
        <p:sp>
          <p:nvSpPr>
            <p:cNvPr id="32" name="Rectangle 31"/>
            <p:cNvSpPr/>
            <p:nvPr/>
          </p:nvSpPr>
          <p:spPr>
            <a:xfrm>
              <a:off x="6293048" y="2671763"/>
              <a:ext cx="274434" cy="3500436"/>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smtClean="0"/>
                <a:t>PENDANT</a:t>
              </a:r>
              <a:endParaRPr lang="fr-FR" dirty="0"/>
            </a:p>
          </p:txBody>
        </p:sp>
      </p:grpSp>
      <p:grpSp>
        <p:nvGrpSpPr>
          <p:cNvPr id="28" name="Groupe 27"/>
          <p:cNvGrpSpPr/>
          <p:nvPr/>
        </p:nvGrpSpPr>
        <p:grpSpPr>
          <a:xfrm>
            <a:off x="8136407" y="2538016"/>
            <a:ext cx="3095336" cy="3500437"/>
            <a:chOff x="8535537" y="2671761"/>
            <a:chExt cx="3095336" cy="3500437"/>
          </a:xfrm>
        </p:grpSpPr>
        <p:sp>
          <p:nvSpPr>
            <p:cNvPr id="21" name="Rectangle 20"/>
            <p:cNvSpPr/>
            <p:nvPr/>
          </p:nvSpPr>
          <p:spPr>
            <a:xfrm>
              <a:off x="8815620" y="2671763"/>
              <a:ext cx="2815253" cy="3500435"/>
            </a:xfrm>
            <a:prstGeom prst="rect">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300" b="1" dirty="0" smtClean="0">
                  <a:solidFill>
                    <a:schemeClr val="accent4">
                      <a:lumMod val="75000"/>
                    </a:schemeClr>
                  </a:solidFill>
                </a:rPr>
                <a:t>Envoi d’un email de remerciement</a:t>
              </a:r>
              <a:endParaRPr lang="fr-FR" sz="1300" b="1" dirty="0" smtClean="0">
                <a:solidFill>
                  <a:schemeClr val="tx1">
                    <a:lumMod val="75000"/>
                    <a:lumOff val="25000"/>
                  </a:schemeClr>
                </a:solidFill>
              </a:endParaRPr>
            </a:p>
            <a:p>
              <a:pPr algn="ctr"/>
              <a:endParaRPr lang="fr-FR" sz="1200" b="1" dirty="0" smtClean="0">
                <a:solidFill>
                  <a:schemeClr val="tx1">
                    <a:lumMod val="75000"/>
                    <a:lumOff val="25000"/>
                  </a:schemeClr>
                </a:solidFill>
              </a:endParaRPr>
            </a:p>
            <a:p>
              <a:pPr algn="ctr"/>
              <a:endParaRPr lang="fr-FR" sz="1200" b="1" dirty="0">
                <a:solidFill>
                  <a:schemeClr val="tx1">
                    <a:lumMod val="75000"/>
                    <a:lumOff val="25000"/>
                  </a:schemeClr>
                </a:solidFill>
              </a:endParaRPr>
            </a:p>
            <a:p>
              <a:pPr algn="ctr"/>
              <a:endParaRPr lang="fr-FR" sz="1200" b="1" dirty="0" smtClean="0">
                <a:solidFill>
                  <a:schemeClr val="tx1">
                    <a:lumMod val="75000"/>
                    <a:lumOff val="25000"/>
                  </a:schemeClr>
                </a:solidFill>
              </a:endParaRPr>
            </a:p>
            <a:p>
              <a:pPr algn="ctr"/>
              <a:endParaRPr lang="fr-FR" sz="1200" b="1" dirty="0" smtClean="0">
                <a:solidFill>
                  <a:schemeClr val="tx1">
                    <a:lumMod val="75000"/>
                    <a:lumOff val="25000"/>
                  </a:schemeClr>
                </a:solidFill>
              </a:endParaRPr>
            </a:p>
            <a:p>
              <a:pPr marL="171450" indent="-171450">
                <a:buFontTx/>
                <a:buChar char="-"/>
              </a:pPr>
              <a:r>
                <a:rPr lang="fr-FR" sz="1200" dirty="0" smtClean="0">
                  <a:solidFill>
                    <a:schemeClr val="tx1">
                      <a:lumMod val="75000"/>
                      <a:lumOff val="25000"/>
                    </a:schemeClr>
                  </a:solidFill>
                </a:rPr>
                <a:t>Disponible dans la </a:t>
              </a:r>
              <a:r>
                <a:rPr lang="fr-FR" sz="1200" b="1" dirty="0" smtClean="0">
                  <a:solidFill>
                    <a:schemeClr val="tx1">
                      <a:lumMod val="75000"/>
                      <a:lumOff val="25000"/>
                    </a:schemeClr>
                  </a:solidFill>
                </a:rPr>
                <a:t>bibliothèque d’email</a:t>
              </a:r>
            </a:p>
            <a:p>
              <a:pPr marL="171450" indent="-171450">
                <a:buFontTx/>
                <a:buChar char="-"/>
              </a:pPr>
              <a:endParaRPr lang="fr-FR" sz="500" dirty="0" smtClean="0">
                <a:solidFill>
                  <a:schemeClr val="tx1">
                    <a:lumMod val="75000"/>
                    <a:lumOff val="25000"/>
                  </a:schemeClr>
                </a:solidFill>
              </a:endParaRPr>
            </a:p>
            <a:p>
              <a:pPr marL="171450" indent="-171450">
                <a:buFontTx/>
                <a:buChar char="-"/>
              </a:pPr>
              <a:r>
                <a:rPr lang="fr-FR" sz="1200" b="1" dirty="0" smtClean="0">
                  <a:solidFill>
                    <a:schemeClr val="tx1">
                      <a:lumMod val="75000"/>
                      <a:lumOff val="25000"/>
                    </a:schemeClr>
                  </a:solidFill>
                </a:rPr>
                <a:t>Champs à modifier </a:t>
              </a:r>
              <a:r>
                <a:rPr lang="fr-FR" sz="1200" dirty="0" smtClean="0">
                  <a:solidFill>
                    <a:schemeClr val="tx1">
                      <a:lumMod val="75000"/>
                      <a:lumOff val="25000"/>
                    </a:schemeClr>
                  </a:solidFill>
                </a:rPr>
                <a:t>: nom, date, signature</a:t>
              </a:r>
            </a:p>
            <a:p>
              <a:pPr marL="171450" indent="-171450">
                <a:buFontTx/>
                <a:buChar char="-"/>
              </a:pPr>
              <a:endParaRPr lang="fr-FR" sz="500" dirty="0" smtClean="0">
                <a:solidFill>
                  <a:schemeClr val="tx1">
                    <a:lumMod val="75000"/>
                    <a:lumOff val="25000"/>
                  </a:schemeClr>
                </a:solidFill>
              </a:endParaRPr>
            </a:p>
            <a:p>
              <a:pPr marL="171450" indent="-171450">
                <a:buFontTx/>
                <a:buChar char="-"/>
              </a:pPr>
              <a:r>
                <a:rPr lang="fr-FR" sz="1200" dirty="0" smtClean="0">
                  <a:solidFill>
                    <a:schemeClr val="tx1">
                      <a:lumMod val="75000"/>
                      <a:lumOff val="25000"/>
                    </a:schemeClr>
                  </a:solidFill>
                </a:rPr>
                <a:t>A envoyer à votre ou à vos clients ayant participé à l’Atelier à J+1.</a:t>
              </a:r>
            </a:p>
            <a:p>
              <a:pPr marL="171450" indent="-171450">
                <a:buFontTx/>
                <a:buChar char="-"/>
              </a:pPr>
              <a:endParaRPr lang="fr-FR" sz="500" dirty="0" smtClean="0">
                <a:solidFill>
                  <a:schemeClr val="tx1">
                    <a:lumMod val="75000"/>
                    <a:lumOff val="25000"/>
                  </a:schemeClr>
                </a:solidFill>
              </a:endParaRPr>
            </a:p>
            <a:p>
              <a:pPr marL="171450" indent="-171450">
                <a:buFontTx/>
                <a:buChar char="-"/>
              </a:pPr>
              <a:r>
                <a:rPr lang="fr-FR" sz="1200" dirty="0" smtClean="0">
                  <a:solidFill>
                    <a:schemeClr val="tx1">
                      <a:lumMod val="75000"/>
                      <a:lumOff val="25000"/>
                    </a:schemeClr>
                  </a:solidFill>
                </a:rPr>
                <a:t>Un </a:t>
              </a:r>
              <a:r>
                <a:rPr lang="fr-FR" sz="1200" b="1" dirty="0" smtClean="0">
                  <a:solidFill>
                    <a:schemeClr val="tx1">
                      <a:lumMod val="75000"/>
                      <a:lumOff val="25000"/>
                    </a:schemeClr>
                  </a:solidFill>
                </a:rPr>
                <a:t>questionnaire de satisfaction </a:t>
              </a:r>
              <a:r>
                <a:rPr lang="fr-FR" sz="1200" dirty="0" smtClean="0">
                  <a:solidFill>
                    <a:schemeClr val="tx1">
                      <a:lumMod val="75000"/>
                      <a:lumOff val="25000"/>
                    </a:schemeClr>
                  </a:solidFill>
                </a:rPr>
                <a:t>est joint à cet email il permet d’identifier les sujets les plus appréciés par les clients.  </a:t>
              </a:r>
              <a:endParaRPr lang="fr-FR" sz="1200" dirty="0">
                <a:solidFill>
                  <a:schemeClr val="tx1">
                    <a:lumMod val="75000"/>
                    <a:lumOff val="25000"/>
                  </a:schemeClr>
                </a:solidFill>
              </a:endParaRPr>
            </a:p>
          </p:txBody>
        </p:sp>
        <p:pic>
          <p:nvPicPr>
            <p:cNvPr id="22" name="Image 21"/>
            <p:cNvPicPr>
              <a:picLocks noChangeAspect="1"/>
            </p:cNvPicPr>
            <p:nvPr/>
          </p:nvPicPr>
          <p:blipFill>
            <a:blip r:embed="rId2"/>
            <a:stretch>
              <a:fillRect/>
            </a:stretch>
          </p:blipFill>
          <p:spPr>
            <a:xfrm>
              <a:off x="9708896" y="3207311"/>
              <a:ext cx="1028700" cy="723900"/>
            </a:xfrm>
            <a:prstGeom prst="rect">
              <a:avLst/>
            </a:prstGeom>
          </p:spPr>
        </p:pic>
        <p:sp>
          <p:nvSpPr>
            <p:cNvPr id="33" name="Rectangle 32"/>
            <p:cNvSpPr/>
            <p:nvPr/>
          </p:nvSpPr>
          <p:spPr>
            <a:xfrm>
              <a:off x="8535537" y="2671761"/>
              <a:ext cx="280082" cy="3500437"/>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smtClean="0"/>
                <a:t>APRES</a:t>
              </a:r>
              <a:endParaRPr lang="fr-FR" dirty="0"/>
            </a:p>
          </p:txBody>
        </p:sp>
      </p:grpSp>
      <p:sp>
        <p:nvSpPr>
          <p:cNvPr id="24" name="Espace réservé du contenu 1"/>
          <p:cNvSpPr txBox="1">
            <a:spLocks/>
          </p:cNvSpPr>
          <p:nvPr/>
        </p:nvSpPr>
        <p:spPr>
          <a:xfrm>
            <a:off x="2218786" y="1777463"/>
            <a:ext cx="9012958" cy="490568"/>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just">
              <a:buNone/>
            </a:pPr>
            <a:r>
              <a:rPr lang="fr-FR" b="1" u="sng" dirty="0" smtClean="0"/>
              <a:t>Les outils pour organiser les Ateliers des décodeurs en Visio</a:t>
            </a:r>
            <a:r>
              <a:rPr lang="fr-FR" b="1" dirty="0" smtClean="0"/>
              <a:t> : </a:t>
            </a:r>
          </a:p>
          <a:p>
            <a:pPr marL="36000" indent="0" algn="just">
              <a:buNone/>
            </a:pPr>
            <a:endParaRPr lang="fr-FR" b="1" dirty="0" smtClean="0"/>
          </a:p>
          <a:p>
            <a:pPr algn="just">
              <a:buFontTx/>
              <a:buChar char="-"/>
            </a:pPr>
            <a:endParaRPr lang="fr-FR" b="1" dirty="0" smtClean="0"/>
          </a:p>
          <a:p>
            <a:pPr algn="just"/>
            <a:endParaRPr lang="fr-FR" sz="100" b="1" dirty="0" smtClean="0"/>
          </a:p>
          <a:p>
            <a:pPr algn="just"/>
            <a:endParaRPr lang="fr-FR" sz="100" b="1" dirty="0"/>
          </a:p>
          <a:p>
            <a:pPr algn="just"/>
            <a:endParaRPr lang="fr-FR" sz="100" b="1" dirty="0" smtClean="0"/>
          </a:p>
          <a:p>
            <a:pPr algn="just"/>
            <a:endParaRPr lang="fr-FR" sz="100" b="1" dirty="0"/>
          </a:p>
        </p:txBody>
      </p:sp>
      <p:sp>
        <p:nvSpPr>
          <p:cNvPr id="2" name="Pensées 1"/>
          <p:cNvSpPr/>
          <p:nvPr/>
        </p:nvSpPr>
        <p:spPr>
          <a:xfrm>
            <a:off x="821917" y="4288236"/>
            <a:ext cx="1522989" cy="740964"/>
          </a:xfrm>
          <a:prstGeom prst="cloudCallout">
            <a:avLst>
              <a:gd name="adj1" fmla="val -26824"/>
              <a:gd name="adj2" fmla="val 70344"/>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4" name="Image 7">
            <a:hlinkClick r:id="rId4" action="ppaction://hlinksldjump"/>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85916" y="4483777"/>
            <a:ext cx="1232869" cy="349882"/>
          </a:xfrm>
          <a:prstGeom prst="rect">
            <a:avLst/>
          </a:prstGeom>
          <a:noFill/>
          <a:ln>
            <a:noFill/>
          </a:ln>
        </p:spPr>
      </p:pic>
      <p:pic>
        <p:nvPicPr>
          <p:cNvPr id="36" name="Image 9"/>
          <p:cNvPicPr>
            <a:picLocks noChangeAspect="1"/>
          </p:cNvPicPr>
          <p:nvPr/>
        </p:nvPicPr>
        <p:blipFill>
          <a:blip r:embed="rId6" cstate="print">
            <a:extLst>
              <a:ext uri="{BEBA8EAE-BF5A-486C-A8C5-ECC9F3942E4B}">
                <a14:imgProps xmlns:a14="http://schemas.microsoft.com/office/drawing/2010/main">
                  <a14:imgLayer r:embed="rId7">
                    <a14:imgEffect>
                      <a14:backgroundRemoval t="9972" b="100000" l="0" r="94964">
                        <a14:foregroundMark x1="25899" y1="74600" x2="7914" y2="76199"/>
                        <a14:foregroundMark x1="23741" y1="73001" x2="8736" y2="73565"/>
                        <a14:foregroundMark x1="8736" y1="73565" x2="0" y2="80527"/>
                        <a14:foregroundMark x1="6475" y1="74036" x2="206" y2="79210"/>
                        <a14:foregroundMark x1="7605" y1="73001" x2="514" y2="77328"/>
                        <a14:foregroundMark x1="55601" y1="75917" x2="74101" y2="82408"/>
                        <a14:foregroundMark x1="74101" y1="82408" x2="91470" y2="99436"/>
                        <a14:foregroundMark x1="72354" y1="81091" x2="88181" y2="94826"/>
                        <a14:foregroundMark x1="81501" y1="96143" x2="51696" y2="81844"/>
                        <a14:foregroundMark x1="57040" y1="88617" x2="48818" y2="99906"/>
                        <a14:foregroundMark x1="17883" y1="78081" x2="1747" y2="99906"/>
                        <a14:foregroundMark x1="4625" y1="80527" x2="2569" y2="95579"/>
                        <a14:foregroundMark x1="27338" y1="88617" x2="6680" y2="99436"/>
                      </a14:backgroundRemoval>
                    </a14:imgEffect>
                  </a14:imgLayer>
                </a14:imgProps>
              </a:ext>
              <a:ext uri="{28A0092B-C50C-407E-A947-70E740481C1C}">
                <a14:useLocalDpi xmlns:a14="http://schemas.microsoft.com/office/drawing/2010/main" val="0"/>
              </a:ext>
            </a:extLst>
          </a:blip>
          <a:srcRect/>
          <a:stretch>
            <a:fillRect/>
          </a:stretch>
        </p:blipFill>
        <p:spPr bwMode="auto">
          <a:xfrm>
            <a:off x="8336" y="4631700"/>
            <a:ext cx="1677589" cy="1832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7140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Rectangle 62"/>
          <p:cNvSpPr/>
          <p:nvPr/>
        </p:nvSpPr>
        <p:spPr>
          <a:xfrm>
            <a:off x="10005811" y="4353091"/>
            <a:ext cx="1743998" cy="1504919"/>
          </a:xfrm>
          <a:prstGeom prst="rect">
            <a:avLst/>
          </a:prstGeom>
          <a:solidFill>
            <a:schemeClr val="accent4">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t>Différents formats possibles</a:t>
            </a:r>
            <a:endParaRPr lang="fr-FR" sz="1600" dirty="0"/>
          </a:p>
        </p:txBody>
      </p:sp>
      <p:pic>
        <p:nvPicPr>
          <p:cNvPr id="64" name="Picture 12" descr="Number 5 ic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39045" y="3904377"/>
            <a:ext cx="609601" cy="609602"/>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61" name="Rectangle 60"/>
          <p:cNvSpPr/>
          <p:nvPr/>
        </p:nvSpPr>
        <p:spPr>
          <a:xfrm>
            <a:off x="8133221" y="4371146"/>
            <a:ext cx="1743998" cy="1504919"/>
          </a:xfrm>
          <a:prstGeom prst="rect">
            <a:avLst/>
          </a:prstGeom>
          <a:solidFill>
            <a:schemeClr val="accent4">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t>Un support de présentation simple et pédagogique</a:t>
            </a:r>
            <a:endParaRPr lang="fr-FR" sz="1600" dirty="0"/>
          </a:p>
        </p:txBody>
      </p:sp>
      <p:pic>
        <p:nvPicPr>
          <p:cNvPr id="62" name="Picture 8" descr="Number 4 ic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76122" y="3904377"/>
            <a:ext cx="609601" cy="609602"/>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56" name="Rectangle 55"/>
          <p:cNvSpPr/>
          <p:nvPr/>
        </p:nvSpPr>
        <p:spPr>
          <a:xfrm>
            <a:off x="4404763" y="4371146"/>
            <a:ext cx="1743998" cy="1504919"/>
          </a:xfrm>
          <a:prstGeom prst="rect">
            <a:avLst/>
          </a:prstGeom>
          <a:solidFill>
            <a:schemeClr val="accent4">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t>Pas d’accroches commerciales</a:t>
            </a:r>
            <a:endParaRPr lang="fr-FR" sz="1600" dirty="0"/>
          </a:p>
        </p:txBody>
      </p:sp>
      <p:pic>
        <p:nvPicPr>
          <p:cNvPr id="57" name="Picture 6" descr="Number 2 ic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45204" y="3915679"/>
            <a:ext cx="609601" cy="609602"/>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3" name="Espace réservé du texte 2"/>
          <p:cNvSpPr>
            <a:spLocks noGrp="1"/>
          </p:cNvSpPr>
          <p:nvPr>
            <p:ph type="body" sz="quarter" idx="12"/>
          </p:nvPr>
        </p:nvSpPr>
        <p:spPr/>
        <p:txBody>
          <a:bodyPr/>
          <a:lstStyle/>
          <a:p>
            <a:r>
              <a:rPr lang="fr-FR" dirty="0" smtClean="0"/>
              <a:t>Les Ateliers des décodeurs : une façon pédagogique d’apporter les informations utiles à nos clients qui en ont besoin</a:t>
            </a:r>
            <a:endParaRPr lang="fr-FR" dirty="0"/>
          </a:p>
        </p:txBody>
      </p:sp>
      <p:sp>
        <p:nvSpPr>
          <p:cNvPr id="17" name="Espace réservé du texte 16"/>
          <p:cNvSpPr>
            <a:spLocks noGrp="1"/>
          </p:cNvSpPr>
          <p:nvPr>
            <p:ph type="body" sz="quarter" idx="14"/>
          </p:nvPr>
        </p:nvSpPr>
        <p:spPr/>
        <p:txBody>
          <a:bodyPr/>
          <a:lstStyle/>
          <a:p>
            <a:r>
              <a:rPr lang="fr-FR" dirty="0" smtClean="0"/>
              <a:t>4. </a:t>
            </a:r>
            <a:r>
              <a:rPr lang="fr-FR" dirty="0"/>
              <a:t>Les </a:t>
            </a:r>
            <a:r>
              <a:rPr lang="fr-FR" dirty="0" smtClean="0"/>
              <a:t>Ateliers des décodeurs</a:t>
            </a:r>
            <a:endParaRPr lang="fr-FR" dirty="0"/>
          </a:p>
        </p:txBody>
      </p:sp>
      <p:sp>
        <p:nvSpPr>
          <p:cNvPr id="2" name="Pensées 1"/>
          <p:cNvSpPr/>
          <p:nvPr/>
        </p:nvSpPr>
        <p:spPr>
          <a:xfrm>
            <a:off x="3552418" y="1320766"/>
            <a:ext cx="5434419" cy="2451133"/>
          </a:xfrm>
          <a:prstGeom prst="cloudCallout">
            <a:avLst>
              <a:gd name="adj1" fmla="val -65287"/>
              <a:gd name="adj2" fmla="val 31844"/>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9" name="Groupe 8"/>
          <p:cNvGrpSpPr/>
          <p:nvPr/>
        </p:nvGrpSpPr>
        <p:grpSpPr>
          <a:xfrm>
            <a:off x="2515451" y="3915679"/>
            <a:ext cx="1743998" cy="1962033"/>
            <a:chOff x="2515451" y="3915679"/>
            <a:chExt cx="1743998" cy="1962033"/>
          </a:xfrm>
        </p:grpSpPr>
        <p:sp>
          <p:nvSpPr>
            <p:cNvPr id="40" name="Rectangle 39"/>
            <p:cNvSpPr/>
            <p:nvPr/>
          </p:nvSpPr>
          <p:spPr>
            <a:xfrm>
              <a:off x="2515451" y="4372793"/>
              <a:ext cx="1743998" cy="1504919"/>
            </a:xfrm>
            <a:prstGeom prst="rect">
              <a:avLst/>
            </a:prstGeom>
            <a:solidFill>
              <a:schemeClr val="accent4">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t>Des informations utiles pour nos clients</a:t>
              </a:r>
              <a:endParaRPr lang="fr-FR" sz="1600" dirty="0"/>
            </a:p>
          </p:txBody>
        </p:sp>
        <p:pic>
          <p:nvPicPr>
            <p:cNvPr id="10244" name="Picture 4" descr="Number 1 ic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57122" y="3915679"/>
              <a:ext cx="609601" cy="609602"/>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13" name="Groupe 12"/>
          <p:cNvGrpSpPr/>
          <p:nvPr/>
        </p:nvGrpSpPr>
        <p:grpSpPr>
          <a:xfrm>
            <a:off x="6260631" y="3916682"/>
            <a:ext cx="1743998" cy="1961028"/>
            <a:chOff x="6260631" y="3916682"/>
            <a:chExt cx="1743998" cy="1961028"/>
          </a:xfrm>
        </p:grpSpPr>
        <p:sp>
          <p:nvSpPr>
            <p:cNvPr id="5" name="Rectangle 4"/>
            <p:cNvSpPr/>
            <p:nvPr/>
          </p:nvSpPr>
          <p:spPr>
            <a:xfrm>
              <a:off x="6260631" y="4372791"/>
              <a:ext cx="1743998" cy="1504919"/>
            </a:xfrm>
            <a:prstGeom prst="rect">
              <a:avLst/>
            </a:prstGeom>
            <a:solidFill>
              <a:schemeClr val="accent4">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t>Différents thèmes au choix</a:t>
              </a:r>
              <a:endParaRPr lang="fr-FR" sz="1600" dirty="0"/>
            </a:p>
          </p:txBody>
        </p:sp>
        <p:pic>
          <p:nvPicPr>
            <p:cNvPr id="10250" name="Picture 10" descr="Number 3 ico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02302" y="3916682"/>
              <a:ext cx="609601" cy="609602"/>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pic>
        <p:nvPicPr>
          <p:cNvPr id="104" name="Image 7">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262350" y="1936719"/>
            <a:ext cx="4046067" cy="1148253"/>
          </a:xfrm>
          <a:prstGeom prst="rect">
            <a:avLst/>
          </a:prstGeom>
          <a:noFill/>
          <a:ln>
            <a:noFill/>
          </a:ln>
        </p:spPr>
      </p:pic>
      <p:grpSp>
        <p:nvGrpSpPr>
          <p:cNvPr id="7" name="Groupe 6"/>
          <p:cNvGrpSpPr/>
          <p:nvPr/>
        </p:nvGrpSpPr>
        <p:grpSpPr>
          <a:xfrm>
            <a:off x="4236147" y="1946245"/>
            <a:ext cx="4048968" cy="1005688"/>
            <a:chOff x="12322859" y="4346510"/>
            <a:chExt cx="4048968" cy="1005688"/>
          </a:xfrm>
        </p:grpSpPr>
        <p:sp>
          <p:nvSpPr>
            <p:cNvPr id="6" name="Rectangle 5"/>
            <p:cNvSpPr/>
            <p:nvPr/>
          </p:nvSpPr>
          <p:spPr>
            <a:xfrm>
              <a:off x="12322859" y="4346510"/>
              <a:ext cx="4048968" cy="1005688"/>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p:cNvSpPr txBox="1"/>
            <p:nvPr/>
          </p:nvSpPr>
          <p:spPr>
            <a:xfrm>
              <a:off x="12322859" y="4352099"/>
              <a:ext cx="4048968" cy="954107"/>
            </a:xfrm>
            <a:prstGeom prst="rect">
              <a:avLst/>
            </a:prstGeom>
            <a:noFill/>
          </p:spPr>
          <p:txBody>
            <a:bodyPr wrap="square" rtlCol="0">
              <a:spAutoFit/>
            </a:bodyPr>
            <a:lstStyle/>
            <a:p>
              <a:pPr algn="ctr"/>
              <a:r>
                <a:rPr lang="fr-FR" sz="2800" b="1" dirty="0" smtClean="0">
                  <a:latin typeface="Ink Free" panose="03080402000500000000" pitchFamily="66" charset="0"/>
                </a:rPr>
                <a:t>Et si c’était simple de comprendre la banque ? </a:t>
              </a:r>
              <a:endParaRPr lang="fr-FR" sz="2800" b="1" dirty="0">
                <a:latin typeface="Ink Free" panose="03080402000500000000" pitchFamily="66" charset="0"/>
              </a:endParaRPr>
            </a:p>
          </p:txBody>
        </p:sp>
      </p:grpSp>
      <p:pic>
        <p:nvPicPr>
          <p:cNvPr id="36" name="Image 9"/>
          <p:cNvPicPr>
            <a:picLocks noChangeAspect="1"/>
          </p:cNvPicPr>
          <p:nvPr/>
        </p:nvPicPr>
        <p:blipFill>
          <a:blip r:embed="rId9" cstate="print">
            <a:extLst>
              <a:ext uri="{BEBA8EAE-BF5A-486C-A8C5-ECC9F3942E4B}">
                <a14:imgProps xmlns:a14="http://schemas.microsoft.com/office/drawing/2010/main">
                  <a14:imgLayer r:embed="rId10">
                    <a14:imgEffect>
                      <a14:backgroundRemoval t="9972" b="100000" l="0" r="94964">
                        <a14:foregroundMark x1="25899" y1="74600" x2="7914" y2="76199"/>
                        <a14:foregroundMark x1="23741" y1="73001" x2="8736" y2="73565"/>
                        <a14:foregroundMark x1="8736" y1="73565" x2="0" y2="80527"/>
                        <a14:foregroundMark x1="6475" y1="74036" x2="206" y2="79210"/>
                        <a14:foregroundMark x1="7605" y1="73001" x2="514" y2="77328"/>
                        <a14:foregroundMark x1="55601" y1="75917" x2="74101" y2="82408"/>
                        <a14:foregroundMark x1="74101" y1="82408" x2="91470" y2="99436"/>
                        <a14:foregroundMark x1="72354" y1="81091" x2="88181" y2="94826"/>
                        <a14:foregroundMark x1="81501" y1="96143" x2="51696" y2="81844"/>
                        <a14:foregroundMark x1="57040" y1="88617" x2="48818" y2="99906"/>
                        <a14:foregroundMark x1="17883" y1="78081" x2="1747" y2="99906"/>
                        <a14:foregroundMark x1="4625" y1="80527" x2="2569" y2="95579"/>
                        <a14:foregroundMark x1="27338" y1="88617" x2="6680" y2="99436"/>
                      </a14:backgroundRemoval>
                    </a14:imgEffect>
                  </a14:imgLayer>
                </a14:imgProps>
              </a:ext>
              <a:ext uri="{28A0092B-C50C-407E-A947-70E740481C1C}">
                <a14:useLocalDpi xmlns:a14="http://schemas.microsoft.com/office/drawing/2010/main" val="0"/>
              </a:ext>
            </a:extLst>
          </a:blip>
          <a:srcRect/>
          <a:stretch>
            <a:fillRect/>
          </a:stretch>
        </p:blipFill>
        <p:spPr bwMode="auto">
          <a:xfrm>
            <a:off x="8336" y="2157412"/>
            <a:ext cx="3942631" cy="4306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3631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nodeType="clickEffect">
                                  <p:stCondLst>
                                    <p:cond delay="0"/>
                                  </p:stCondLst>
                                  <p:childTnLst>
                                    <p:animEffect transition="out" filter="wipe(up)">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fade">
                                      <p:cBhvr>
                                        <p:cTn id="17" dur="500"/>
                                        <p:tgtEl>
                                          <p:spTgt spid="56"/>
                                        </p:tgtEl>
                                      </p:cBhvr>
                                    </p:animEffect>
                                  </p:childTnLst>
                                </p:cTn>
                              </p:par>
                              <p:par>
                                <p:cTn id="18" presetID="10" presetClass="entr" presetSubtype="0" fill="hold" nodeType="withEffect">
                                  <p:stCondLst>
                                    <p:cond delay="0"/>
                                  </p:stCondLst>
                                  <p:childTnLst>
                                    <p:set>
                                      <p:cBhvr>
                                        <p:cTn id="19" dur="1" fill="hold">
                                          <p:stCondLst>
                                            <p:cond delay="0"/>
                                          </p:stCondLst>
                                        </p:cTn>
                                        <p:tgtEl>
                                          <p:spTgt spid="57"/>
                                        </p:tgtEl>
                                        <p:attrNameLst>
                                          <p:attrName>style.visibility</p:attrName>
                                        </p:attrNameLst>
                                      </p:cBhvr>
                                      <p:to>
                                        <p:strVal val="visible"/>
                                      </p:to>
                                    </p:set>
                                    <p:animEffect transition="in" filter="fade">
                                      <p:cBhvr>
                                        <p:cTn id="20" dur="500"/>
                                        <p:tgtEl>
                                          <p:spTgt spid="5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61"/>
                                        </p:tgtEl>
                                        <p:attrNameLst>
                                          <p:attrName>style.visibility</p:attrName>
                                        </p:attrNameLst>
                                      </p:cBhvr>
                                      <p:to>
                                        <p:strVal val="visible"/>
                                      </p:to>
                                    </p:set>
                                    <p:animEffect transition="in" filter="fade">
                                      <p:cBhvr>
                                        <p:cTn id="30" dur="500"/>
                                        <p:tgtEl>
                                          <p:spTgt spid="61"/>
                                        </p:tgtEl>
                                      </p:cBhvr>
                                    </p:animEffect>
                                  </p:childTnLst>
                                </p:cTn>
                              </p:par>
                              <p:par>
                                <p:cTn id="31" presetID="10" presetClass="entr" presetSubtype="0" fill="hold" nodeType="withEffect">
                                  <p:stCondLst>
                                    <p:cond delay="0"/>
                                  </p:stCondLst>
                                  <p:childTnLst>
                                    <p:set>
                                      <p:cBhvr>
                                        <p:cTn id="32" dur="1" fill="hold">
                                          <p:stCondLst>
                                            <p:cond delay="0"/>
                                          </p:stCondLst>
                                        </p:cTn>
                                        <p:tgtEl>
                                          <p:spTgt spid="62"/>
                                        </p:tgtEl>
                                        <p:attrNameLst>
                                          <p:attrName>style.visibility</p:attrName>
                                        </p:attrNameLst>
                                      </p:cBhvr>
                                      <p:to>
                                        <p:strVal val="visible"/>
                                      </p:to>
                                    </p:set>
                                    <p:animEffect transition="in" filter="fade">
                                      <p:cBhvr>
                                        <p:cTn id="33" dur="500"/>
                                        <p:tgtEl>
                                          <p:spTgt spid="6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63"/>
                                        </p:tgtEl>
                                        <p:attrNameLst>
                                          <p:attrName>style.visibility</p:attrName>
                                        </p:attrNameLst>
                                      </p:cBhvr>
                                      <p:to>
                                        <p:strVal val="visible"/>
                                      </p:to>
                                    </p:set>
                                    <p:animEffect transition="in" filter="fade">
                                      <p:cBhvr>
                                        <p:cTn id="38" dur="500"/>
                                        <p:tgtEl>
                                          <p:spTgt spid="63"/>
                                        </p:tgtEl>
                                      </p:cBhvr>
                                    </p:animEffect>
                                  </p:childTnLst>
                                </p:cTn>
                              </p:par>
                              <p:par>
                                <p:cTn id="39" presetID="10" presetClass="entr" presetSubtype="0" fill="hold" nodeType="withEffect">
                                  <p:stCondLst>
                                    <p:cond delay="0"/>
                                  </p:stCondLst>
                                  <p:childTnLst>
                                    <p:set>
                                      <p:cBhvr>
                                        <p:cTn id="40" dur="1" fill="hold">
                                          <p:stCondLst>
                                            <p:cond delay="0"/>
                                          </p:stCondLst>
                                        </p:cTn>
                                        <p:tgtEl>
                                          <p:spTgt spid="64"/>
                                        </p:tgtEl>
                                        <p:attrNameLst>
                                          <p:attrName>style.visibility</p:attrName>
                                        </p:attrNameLst>
                                      </p:cBhvr>
                                      <p:to>
                                        <p:strVal val="visible"/>
                                      </p:to>
                                    </p:set>
                                    <p:animEffect transition="in" filter="fade">
                                      <p:cBhvr>
                                        <p:cTn id="41"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1" grpId="0" animBg="1"/>
      <p:bldP spid="5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dirty="0" smtClean="0"/>
              <a:t>05</a:t>
            </a:r>
            <a:endParaRPr lang="fr-FR" dirty="0"/>
          </a:p>
        </p:txBody>
      </p:sp>
      <p:sp>
        <p:nvSpPr>
          <p:cNvPr id="7" name="Espace réservé du texte 6"/>
          <p:cNvSpPr>
            <a:spLocks noGrp="1"/>
          </p:cNvSpPr>
          <p:nvPr>
            <p:ph type="body" sz="quarter" idx="14"/>
          </p:nvPr>
        </p:nvSpPr>
        <p:spPr/>
        <p:txBody>
          <a:bodyPr/>
          <a:lstStyle/>
          <a:p>
            <a:r>
              <a:rPr lang="fr-FR" dirty="0" smtClean="0">
                <a:latin typeface="Arial" panose="020B0604020202020204" pitchFamily="34" charset="0"/>
                <a:cs typeface="Arial" panose="020B0604020202020204" pitchFamily="34" charset="0"/>
              </a:rPr>
              <a:t>Contexte &amp; Objectifs</a:t>
            </a:r>
          </a:p>
          <a:p>
            <a:r>
              <a:rPr lang="fr-FR" dirty="0" smtClean="0">
                <a:latin typeface="Arial" panose="020B0604020202020204" pitchFamily="34" charset="0"/>
                <a:cs typeface="Arial" panose="020B0604020202020204" pitchFamily="34" charset="0"/>
              </a:rPr>
              <a:t>Les Besoins de nos clients</a:t>
            </a:r>
            <a:endParaRPr lang="fr-FR" dirty="0">
              <a:latin typeface="Arial" panose="020B0604020202020204" pitchFamily="34" charset="0"/>
              <a:cs typeface="Arial" panose="020B0604020202020204" pitchFamily="34" charset="0"/>
            </a:endParaRPr>
          </a:p>
          <a:p>
            <a:r>
              <a:rPr lang="fr-FR" dirty="0" smtClean="0">
                <a:latin typeface="Arial" panose="020B0604020202020204" pitchFamily="34" charset="0"/>
                <a:cs typeface="Arial" panose="020B0604020202020204" pitchFamily="34" charset="0"/>
              </a:rPr>
              <a:t>Le rapport de réciprocité</a:t>
            </a:r>
          </a:p>
          <a:p>
            <a:r>
              <a:rPr lang="fr-FR" dirty="0" smtClean="0">
                <a:latin typeface="Arial" panose="020B0604020202020204" pitchFamily="34" charset="0"/>
                <a:cs typeface="Arial" panose="020B0604020202020204" pitchFamily="34" charset="0"/>
              </a:rPr>
              <a:t>Les Ateliers des décodeurs</a:t>
            </a:r>
            <a:endParaRPr lang="fr-FR" dirty="0">
              <a:latin typeface="Arial" panose="020B0604020202020204" pitchFamily="34" charset="0"/>
              <a:cs typeface="Arial" panose="020B0604020202020204" pitchFamily="34" charset="0"/>
            </a:endParaRPr>
          </a:p>
          <a:p>
            <a:r>
              <a:rPr lang="fr-FR" b="1" dirty="0" smtClean="0">
                <a:latin typeface="Arial" panose="020B0604020202020204" pitchFamily="34" charset="0"/>
                <a:cs typeface="Arial" panose="020B0604020202020204" pitchFamily="34" charset="0"/>
              </a:rPr>
              <a:t>La Boîte à outils</a:t>
            </a:r>
            <a:endParaRPr lang="fr-FR" b="1" dirty="0">
              <a:latin typeface="Arial" panose="020B0604020202020204" pitchFamily="34" charset="0"/>
              <a:cs typeface="Arial" panose="020B0604020202020204" pitchFamily="34" charset="0"/>
            </a:endParaRPr>
          </a:p>
          <a:p>
            <a:pPr marL="0" indent="0">
              <a:buNone/>
            </a:pPr>
            <a:endParaRPr lang="fr-FR" dirty="0"/>
          </a:p>
        </p:txBody>
      </p:sp>
    </p:spTree>
    <p:extLst>
      <p:ext uri="{BB962C8B-B14F-4D97-AF65-F5344CB8AC3E}">
        <p14:creationId xmlns:p14="http://schemas.microsoft.com/office/powerpoint/2010/main" val="172119491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lstStyle/>
          <a:p>
            <a:r>
              <a:rPr lang="fr-FR" dirty="0" smtClean="0"/>
              <a:t>Retrouvez les liens utiles à la bonne organisation d’un Atelier des décodeurs :</a:t>
            </a:r>
            <a:endParaRPr lang="fr-FR" dirty="0"/>
          </a:p>
        </p:txBody>
      </p:sp>
      <p:sp>
        <p:nvSpPr>
          <p:cNvPr id="17" name="Espace réservé du texte 16"/>
          <p:cNvSpPr>
            <a:spLocks noGrp="1"/>
          </p:cNvSpPr>
          <p:nvPr>
            <p:ph type="body" sz="quarter" idx="14"/>
          </p:nvPr>
        </p:nvSpPr>
        <p:spPr/>
        <p:txBody>
          <a:bodyPr/>
          <a:lstStyle/>
          <a:p>
            <a:r>
              <a:rPr lang="fr-FR" dirty="0" smtClean="0"/>
              <a:t>5. La boîte à outils</a:t>
            </a:r>
            <a:endParaRPr lang="fr-FR" dirty="0"/>
          </a:p>
        </p:txBody>
      </p:sp>
      <p:graphicFrame>
        <p:nvGraphicFramePr>
          <p:cNvPr id="32" name="Tableau 31"/>
          <p:cNvGraphicFramePr>
            <a:graphicFrameLocks noGrp="1"/>
          </p:cNvGraphicFramePr>
          <p:nvPr>
            <p:extLst>
              <p:ext uri="{D42A27DB-BD31-4B8C-83A1-F6EECF244321}">
                <p14:modId xmlns:p14="http://schemas.microsoft.com/office/powerpoint/2010/main" val="3558605756"/>
              </p:ext>
            </p:extLst>
          </p:nvPr>
        </p:nvGraphicFramePr>
        <p:xfrm>
          <a:off x="695325" y="2064326"/>
          <a:ext cx="10797308" cy="3990109"/>
        </p:xfrm>
        <a:graphic>
          <a:graphicData uri="http://schemas.openxmlformats.org/drawingml/2006/table">
            <a:tbl>
              <a:tblPr firstRow="1" bandRow="1">
                <a:tableStyleId>{5C22544A-7EE6-4342-B048-85BDC9FD1C3A}</a:tableStyleId>
              </a:tblPr>
              <a:tblGrid>
                <a:gridCol w="2699327">
                  <a:extLst>
                    <a:ext uri="{9D8B030D-6E8A-4147-A177-3AD203B41FA5}">
                      <a16:colId xmlns:a16="http://schemas.microsoft.com/office/drawing/2014/main" val="147939115"/>
                    </a:ext>
                  </a:extLst>
                </a:gridCol>
                <a:gridCol w="2271857">
                  <a:extLst>
                    <a:ext uri="{9D8B030D-6E8A-4147-A177-3AD203B41FA5}">
                      <a16:colId xmlns:a16="http://schemas.microsoft.com/office/drawing/2014/main" val="2057255507"/>
                    </a:ext>
                  </a:extLst>
                </a:gridCol>
                <a:gridCol w="2355273">
                  <a:extLst>
                    <a:ext uri="{9D8B030D-6E8A-4147-A177-3AD203B41FA5}">
                      <a16:colId xmlns:a16="http://schemas.microsoft.com/office/drawing/2014/main" val="1209965838"/>
                    </a:ext>
                  </a:extLst>
                </a:gridCol>
                <a:gridCol w="3470851">
                  <a:extLst>
                    <a:ext uri="{9D8B030D-6E8A-4147-A177-3AD203B41FA5}">
                      <a16:colId xmlns:a16="http://schemas.microsoft.com/office/drawing/2014/main" val="2606981872"/>
                    </a:ext>
                  </a:extLst>
                </a:gridCol>
              </a:tblGrid>
              <a:tr h="75767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b="1" dirty="0" smtClean="0">
                          <a:solidFill>
                            <a:schemeClr val="bg1"/>
                          </a:solidFill>
                        </a:rPr>
                        <a:t>Supports de présentation des Ateliers des décodeurs</a:t>
                      </a:r>
                      <a:endParaRPr lang="fr-FR" sz="1400" dirty="0">
                        <a:solidFill>
                          <a:schemeClr val="bg1"/>
                        </a:solidFill>
                      </a:endParaRPr>
                    </a:p>
                  </a:txBody>
                  <a:tcPr anchor="ctr">
                    <a:solidFill>
                      <a:schemeClr val="accent4">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b="1" dirty="0" smtClean="0">
                          <a:solidFill>
                            <a:schemeClr val="bg1"/>
                          </a:solidFill>
                        </a:rPr>
                        <a:t>Modèles d’emails</a:t>
                      </a:r>
                    </a:p>
                  </a:txBody>
                  <a:tcPr anchor="ctr">
                    <a:solidFill>
                      <a:schemeClr val="accent4">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b="1" dirty="0" smtClean="0">
                          <a:solidFill>
                            <a:schemeClr val="bg1"/>
                          </a:solidFill>
                        </a:rPr>
                        <a:t>Visio Clients </a:t>
                      </a:r>
                      <a:endParaRPr lang="fr-FR" sz="1400" dirty="0">
                        <a:solidFill>
                          <a:schemeClr val="bg1"/>
                        </a:solidFill>
                      </a:endParaRPr>
                    </a:p>
                  </a:txBody>
                  <a:tcPr anchor="ctr">
                    <a:solidFill>
                      <a:schemeClr val="accent4">
                        <a:lumMod val="75000"/>
                      </a:schemeClr>
                    </a:solidFill>
                  </a:tcPr>
                </a:tc>
                <a:tc>
                  <a:txBody>
                    <a:bodyPr/>
                    <a:lstStyle/>
                    <a:p>
                      <a:pPr algn="ctr"/>
                      <a:r>
                        <a:rPr lang="fr-FR" sz="1400" dirty="0" smtClean="0">
                          <a:solidFill>
                            <a:schemeClr val="bg1"/>
                          </a:solidFill>
                        </a:rPr>
                        <a:t>Besoin d’informations complémentaires</a:t>
                      </a:r>
                      <a:endParaRPr lang="fr-FR" sz="1400" dirty="0">
                        <a:solidFill>
                          <a:schemeClr val="bg1"/>
                        </a:solidFill>
                      </a:endParaRPr>
                    </a:p>
                  </a:txBody>
                  <a:tcPr anchor="ctr">
                    <a:solidFill>
                      <a:schemeClr val="accent4">
                        <a:lumMod val="75000"/>
                      </a:schemeClr>
                    </a:solidFill>
                  </a:tcPr>
                </a:tc>
                <a:extLst>
                  <a:ext uri="{0D108BD9-81ED-4DB2-BD59-A6C34878D82A}">
                    <a16:rowId xmlns:a16="http://schemas.microsoft.com/office/drawing/2014/main" val="3666861180"/>
                  </a:ext>
                </a:extLst>
              </a:tr>
              <a:tr h="3232436">
                <a:tc>
                  <a:txBody>
                    <a:bodyPr/>
                    <a:lstStyle/>
                    <a:p>
                      <a:pPr algn="ctr"/>
                      <a:r>
                        <a:rPr lang="fr-FR" sz="1400" b="1" dirty="0" smtClean="0"/>
                        <a:t>Tous les documents relatifs aux Ateliers des décodeurs sont disponibles dans la Rubrique des commerciaux</a:t>
                      </a:r>
                    </a:p>
                    <a:p>
                      <a:pPr algn="ctr"/>
                      <a:endParaRPr lang="fr-FR" sz="1400" b="1" dirty="0" smtClean="0"/>
                    </a:p>
                    <a:p>
                      <a:pPr marL="285750" indent="-285750" algn="l">
                        <a:buFont typeface="Wingdings" panose="05000000000000000000" pitchFamily="2" charset="2"/>
                        <a:buChar char="§"/>
                      </a:pPr>
                      <a:r>
                        <a:rPr lang="fr-FR" sz="1400" b="0" dirty="0" smtClean="0"/>
                        <a:t>RDC</a:t>
                      </a:r>
                      <a:r>
                        <a:rPr lang="fr-FR" sz="1400" b="1" dirty="0" smtClean="0"/>
                        <a:t> </a:t>
                      </a:r>
                      <a:r>
                        <a:rPr lang="fr-FR" sz="1400" dirty="0" smtClean="0"/>
                        <a:t>&gt; Particuliers &gt; </a:t>
                      </a:r>
                      <a:r>
                        <a:rPr lang="fr-FR" sz="1400" dirty="0" smtClean="0">
                          <a:hlinkClick r:id="rId2"/>
                        </a:rPr>
                        <a:t>Ateliers de décodeurs</a:t>
                      </a:r>
                      <a:endParaRPr lang="fr-FR" sz="1400" dirty="0" smtClean="0"/>
                    </a:p>
                    <a:p>
                      <a:pPr marL="171450" indent="-171450" algn="l">
                        <a:buFont typeface="Wingdings" panose="05000000000000000000" pitchFamily="2" charset="2"/>
                        <a:buChar char="§"/>
                      </a:pPr>
                      <a:endParaRPr lang="fr-FR" sz="500" dirty="0" smtClean="0"/>
                    </a:p>
                    <a:p>
                      <a:pPr marL="285750" indent="-285750" algn="l">
                        <a:buFont typeface="Wingdings" panose="05000000000000000000" pitchFamily="2" charset="2"/>
                        <a:buChar char="§"/>
                      </a:pPr>
                      <a:r>
                        <a:rPr lang="fr-FR" sz="1400" dirty="0" smtClean="0">
                          <a:hlinkClick r:id="rId3"/>
                        </a:rPr>
                        <a:t>Supports Primo-Accession</a:t>
                      </a:r>
                      <a:endParaRPr lang="fr-FR" sz="1400" dirty="0" smtClean="0"/>
                    </a:p>
                    <a:p>
                      <a:pPr marL="171450" indent="-171450" algn="l">
                        <a:buFont typeface="Wingdings" panose="05000000000000000000" pitchFamily="2" charset="2"/>
                        <a:buChar char="§"/>
                      </a:pPr>
                      <a:endParaRPr lang="fr-FR" sz="500" dirty="0" smtClean="0"/>
                    </a:p>
                    <a:p>
                      <a:pPr marL="285750" indent="-285750" algn="l">
                        <a:buFont typeface="Wingdings" panose="05000000000000000000" pitchFamily="2" charset="2"/>
                        <a:buChar char="§"/>
                      </a:pPr>
                      <a:r>
                        <a:rPr lang="fr-FR" sz="1400" dirty="0" smtClean="0">
                          <a:hlinkClick r:id="rId4"/>
                        </a:rPr>
                        <a:t>Supports Epargne </a:t>
                      </a:r>
                      <a:endParaRPr lang="fr-FR" sz="1400" dirty="0" smtClean="0"/>
                    </a:p>
                    <a:p>
                      <a:pPr marL="171450" indent="-171450" algn="l">
                        <a:buFont typeface="Wingdings" panose="05000000000000000000" pitchFamily="2" charset="2"/>
                        <a:buChar char="§"/>
                      </a:pPr>
                      <a:endParaRPr lang="fr-FR" sz="500" dirty="0" smtClean="0"/>
                    </a:p>
                    <a:p>
                      <a:pPr marL="285750" indent="-285750" algn="l">
                        <a:buFont typeface="Wingdings" panose="05000000000000000000" pitchFamily="2" charset="2"/>
                        <a:buChar char="§"/>
                      </a:pPr>
                      <a:r>
                        <a:rPr lang="fr-FR" sz="1400" dirty="0" smtClean="0">
                          <a:hlinkClick r:id="rId5"/>
                        </a:rPr>
                        <a:t>Supports BAD</a:t>
                      </a:r>
                      <a:endParaRPr lang="fr-FR" sz="1400" dirty="0" smtClean="0"/>
                    </a:p>
                    <a:p>
                      <a:pPr marL="171450" indent="-171450" algn="l">
                        <a:buFont typeface="Wingdings" panose="05000000000000000000" pitchFamily="2" charset="2"/>
                        <a:buChar char="§"/>
                      </a:pPr>
                      <a:endParaRPr lang="fr-FR" sz="500" dirty="0" smtClean="0"/>
                    </a:p>
                    <a:p>
                      <a:pPr marL="285750" indent="-285750" algn="l">
                        <a:buFont typeface="Wingdings" panose="05000000000000000000" pitchFamily="2" charset="2"/>
                        <a:buChar char="§"/>
                      </a:pPr>
                      <a:r>
                        <a:rPr lang="fr-FR" sz="1400" dirty="0" smtClean="0">
                          <a:hlinkClick r:id="rId6"/>
                        </a:rPr>
                        <a:t>Supports Jeunes</a:t>
                      </a:r>
                      <a:endParaRPr lang="fr-FR" sz="1400" dirty="0" smtClean="0"/>
                    </a:p>
                    <a:p>
                      <a:pPr algn="ctr"/>
                      <a:endParaRPr lang="fr-FR" sz="1400" dirty="0"/>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b="1" dirty="0" smtClean="0"/>
                        <a:t>Les modèles d’emails sont disponibles dans votre bibliothèque d’emails</a:t>
                      </a:r>
                    </a:p>
                    <a:p>
                      <a:pPr algn="ctr"/>
                      <a:endParaRPr lang="fr-FR" sz="1400" dirty="0" smtClean="0"/>
                    </a:p>
                    <a:p>
                      <a:pPr algn="ctr"/>
                      <a:r>
                        <a:rPr lang="fr-FR" sz="1400" dirty="0" smtClean="0"/>
                        <a:t>BDD Part / pro – </a:t>
                      </a:r>
                    </a:p>
                    <a:p>
                      <a:pPr algn="ctr"/>
                      <a:r>
                        <a:rPr lang="fr-FR" sz="1400" dirty="0" smtClean="0"/>
                        <a:t>Atelier des décodeurs</a:t>
                      </a:r>
                    </a:p>
                    <a:p>
                      <a:pPr algn="ctr"/>
                      <a:endParaRPr lang="fr-FR" sz="1400" dirty="0" smtClean="0"/>
                    </a:p>
                    <a:p>
                      <a:pPr algn="ctr"/>
                      <a:endParaRPr lang="fr-FR" sz="1400" dirty="0" smtClean="0"/>
                    </a:p>
                    <a:p>
                      <a:pPr algn="ctr"/>
                      <a:endParaRPr lang="fr-FR" sz="1400" dirty="0" smtClean="0"/>
                    </a:p>
                    <a:p>
                      <a:pPr algn="ctr"/>
                      <a:endParaRPr lang="fr-FR" sz="1400" dirty="0" smtClean="0"/>
                    </a:p>
                    <a:p>
                      <a:pPr algn="ctr"/>
                      <a:endParaRPr lang="fr-FR" sz="1400" dirty="0" smtClean="0"/>
                    </a:p>
                    <a:p>
                      <a:pPr algn="ctr"/>
                      <a:endParaRPr lang="fr-FR" sz="1400" dirty="0" smtClean="0"/>
                    </a:p>
                    <a:p>
                      <a:pPr algn="ctr"/>
                      <a:endParaRPr lang="fr-FR" sz="1400" dirty="0"/>
                    </a:p>
                  </a:txBody>
                  <a:tcPr anchor="ctr">
                    <a:solidFill>
                      <a:schemeClr val="bg1">
                        <a:lumMod val="95000"/>
                      </a:schemeClr>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400" b="1" dirty="0" smtClean="0"/>
                        <a:t>Mode opératoire </a:t>
                      </a:r>
                      <a:r>
                        <a:rPr lang="fr-FR" sz="1400" dirty="0" smtClean="0"/>
                        <a:t>: RDC &gt; Global BDD &gt; Expérience client &gt; Ventes à distance &gt; </a:t>
                      </a:r>
                      <a:r>
                        <a:rPr lang="fr-FR" sz="1400" dirty="0" smtClean="0">
                          <a:hlinkClick r:id="rId7"/>
                        </a:rPr>
                        <a:t>Visio Clients </a:t>
                      </a:r>
                      <a:endParaRPr lang="fr-FR" sz="1400" dirty="0" smtClean="0"/>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fr-FR" sz="1400" dirty="0" smtClean="0"/>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400" b="1" dirty="0" smtClean="0"/>
                        <a:t>Besoin d’accompagnement terrain</a:t>
                      </a:r>
                      <a:r>
                        <a:rPr lang="fr-FR" sz="1400" b="1" baseline="0" dirty="0" smtClean="0"/>
                        <a:t> ? </a:t>
                      </a:r>
                      <a:r>
                        <a:rPr lang="fr-FR" sz="1400" b="0" baseline="0" dirty="0" smtClean="0"/>
                        <a:t>C</a:t>
                      </a:r>
                      <a:r>
                        <a:rPr lang="fr-FR" sz="1400" baseline="0" dirty="0" smtClean="0"/>
                        <a:t>ontactez vos promoteurs de l’excellence.</a:t>
                      </a:r>
                      <a:endParaRPr lang="fr-FR" sz="1400" dirty="0"/>
                    </a:p>
                  </a:txBody>
                  <a:tcPr anchor="ctr">
                    <a:solidFill>
                      <a:schemeClr val="bg1">
                        <a:lumMod val="95000"/>
                      </a:schemeClr>
                    </a:solidFill>
                  </a:tcPr>
                </a:tc>
                <a:tc>
                  <a:txBody>
                    <a:bodyPr/>
                    <a:lstStyle/>
                    <a:p>
                      <a:pPr algn="ctr"/>
                      <a:r>
                        <a:rPr lang="fr-FR" sz="1400" b="1" dirty="0" smtClean="0"/>
                        <a:t>Pour</a:t>
                      </a:r>
                      <a:r>
                        <a:rPr lang="fr-FR" sz="1400" b="1" baseline="0" dirty="0" smtClean="0"/>
                        <a:t> en savoir plus sur </a:t>
                      </a:r>
                    </a:p>
                    <a:p>
                      <a:pPr algn="ctr"/>
                      <a:r>
                        <a:rPr lang="fr-FR" sz="1400" b="1" baseline="0" dirty="0" smtClean="0"/>
                        <a:t>les Ateliers des décodeurs : </a:t>
                      </a:r>
                    </a:p>
                    <a:p>
                      <a:pPr algn="ctr"/>
                      <a:endParaRPr lang="fr-FR" sz="1400" b="1" baseline="0" dirty="0" smtClean="0"/>
                    </a:p>
                    <a:p>
                      <a:pPr algn="ctr"/>
                      <a:r>
                        <a:rPr lang="fr-FR" sz="1400" b="1" baseline="0" dirty="0" smtClean="0"/>
                        <a:t>Contact - Valérie VALENTIN</a:t>
                      </a:r>
                    </a:p>
                    <a:p>
                      <a:pPr algn="ctr"/>
                      <a:endParaRPr lang="fr-FR" sz="1400" baseline="0" dirty="0" smtClean="0"/>
                    </a:p>
                    <a:p>
                      <a:pPr marL="285750" indent="-285750" algn="l">
                        <a:buFont typeface="Wingdings" panose="05000000000000000000" pitchFamily="2" charset="2"/>
                        <a:buChar char="§"/>
                      </a:pPr>
                      <a:r>
                        <a:rPr lang="fr-FR" sz="1200" baseline="0" dirty="0" smtClean="0">
                          <a:hlinkClick r:id="rId8"/>
                        </a:rPr>
                        <a:t>valerie.valentin@cegee.caisse-epargne.fr</a:t>
                      </a:r>
                      <a:endParaRPr lang="fr-FR" sz="1200" baseline="0" dirty="0" smtClean="0"/>
                    </a:p>
                    <a:p>
                      <a:pPr marL="285750" indent="-285750" algn="l">
                        <a:buFont typeface="Wingdings" panose="05000000000000000000" pitchFamily="2" charset="2"/>
                        <a:buChar char="§"/>
                      </a:pPr>
                      <a:endParaRPr lang="fr-FR" sz="500" baseline="0" dirty="0" smtClean="0"/>
                    </a:p>
                    <a:p>
                      <a:pPr marL="285750" indent="-285750" algn="l">
                        <a:buFont typeface="Wingdings" panose="05000000000000000000" pitchFamily="2" charset="2"/>
                        <a:buChar char="§"/>
                      </a:pPr>
                      <a:r>
                        <a:rPr lang="fr-FR" sz="1200" baseline="0" dirty="0" smtClean="0"/>
                        <a:t>06.24.65.53.17</a:t>
                      </a:r>
                    </a:p>
                    <a:p>
                      <a:pPr marL="285750" indent="-285750" algn="l">
                        <a:buFont typeface="Wingdings" panose="05000000000000000000" pitchFamily="2" charset="2"/>
                        <a:buChar char="§"/>
                      </a:pPr>
                      <a:endParaRPr lang="fr-FR" sz="500" baseline="0" dirty="0" smtClean="0"/>
                    </a:p>
                    <a:p>
                      <a:pPr marL="285750" indent="-285750" algn="l">
                        <a:buFont typeface="Wingdings" panose="05000000000000000000" pitchFamily="2" charset="2"/>
                        <a:buChar char="§"/>
                      </a:pPr>
                      <a:r>
                        <a:rPr lang="fr-FR" sz="1200" baseline="0" dirty="0" smtClean="0"/>
                        <a:t>03.88.52.55.43</a:t>
                      </a:r>
                    </a:p>
                  </a:txBody>
                  <a:tcPr anchor="ctr">
                    <a:solidFill>
                      <a:schemeClr val="bg1">
                        <a:lumMod val="95000"/>
                      </a:schemeClr>
                    </a:solidFill>
                  </a:tcPr>
                </a:tc>
                <a:extLst>
                  <a:ext uri="{0D108BD9-81ED-4DB2-BD59-A6C34878D82A}">
                    <a16:rowId xmlns:a16="http://schemas.microsoft.com/office/drawing/2014/main" val="659387615"/>
                  </a:ext>
                </a:extLst>
              </a:tr>
            </a:tbl>
          </a:graphicData>
        </a:graphic>
      </p:graphicFrame>
      <p:pic>
        <p:nvPicPr>
          <p:cNvPr id="9" name="Image 8"/>
          <p:cNvPicPr>
            <a:picLocks noChangeAspect="1"/>
          </p:cNvPicPr>
          <p:nvPr/>
        </p:nvPicPr>
        <p:blipFill>
          <a:blip r:embed="rId9"/>
          <a:stretch>
            <a:fillRect/>
          </a:stretch>
        </p:blipFill>
        <p:spPr>
          <a:xfrm>
            <a:off x="4059383" y="4554719"/>
            <a:ext cx="997526" cy="1347535"/>
          </a:xfrm>
          <a:prstGeom prst="rect">
            <a:avLst/>
          </a:prstGeom>
        </p:spPr>
      </p:pic>
    </p:spTree>
    <p:extLst>
      <p:ext uri="{BB962C8B-B14F-4D97-AF65-F5344CB8AC3E}">
        <p14:creationId xmlns:p14="http://schemas.microsoft.com/office/powerpoint/2010/main" val="292857027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007459" cy="6858000"/>
          </a:xfrm>
          <a:prstGeom prst="rect">
            <a:avLst/>
          </a:prstGeom>
        </p:spPr>
      </p:pic>
      <p:sp>
        <p:nvSpPr>
          <p:cNvPr id="4" name="Rectangle 3"/>
          <p:cNvSpPr/>
          <p:nvPr/>
        </p:nvSpPr>
        <p:spPr>
          <a:xfrm>
            <a:off x="6093600" y="0"/>
            <a:ext cx="6098400" cy="6858000"/>
          </a:xfrm>
          <a:prstGeom prst="rect">
            <a:avLst/>
          </a:prstGeom>
          <a:solidFill>
            <a:schemeClr val="bg1"/>
          </a:solidFill>
          <a:ln>
            <a:noFill/>
          </a:ln>
          <a:effectLst>
            <a:outerShdw blurRad="50800" dist="38100" dir="10800000" sx="101000" sy="101000" algn="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94800" y="6002592"/>
            <a:ext cx="1296000" cy="290795"/>
          </a:xfrm>
          <a:prstGeom prst="rect">
            <a:avLst/>
          </a:prstGeom>
        </p:spPr>
      </p:pic>
      <p:pic>
        <p:nvPicPr>
          <p:cNvPr id="8" name="Imag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94852" y="2714266"/>
            <a:ext cx="2520000" cy="714735"/>
          </a:xfrm>
          <a:prstGeom prst="rect">
            <a:avLst/>
          </a:prstGeom>
        </p:spPr>
      </p:pic>
    </p:spTree>
    <p:extLst>
      <p:ext uri="{BB962C8B-B14F-4D97-AF65-F5344CB8AC3E}">
        <p14:creationId xmlns:p14="http://schemas.microsoft.com/office/powerpoint/2010/main" val="884403514"/>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c52eb4dc-0ef3-4aa8-8e03-025dbf6c8637" ContentTypeId="0x0101" PreviousValue="false"/>
</file>

<file path=customXml/item3.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2.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3.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AB1515AA-57AE-4459-BE05-37022DA03708}">
  <ds:schemaRefs>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402bd0e2-1d78-4f7d-9dde-91cd55d66e87"/>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6914</TotalTime>
  <Words>3712</Words>
  <Application>Microsoft Office PowerPoint</Application>
  <PresentationFormat>Grand écran</PresentationFormat>
  <Paragraphs>750</Paragraphs>
  <Slides>35</Slides>
  <Notes>1</Notes>
  <HiddenSlides>0</HiddenSlides>
  <MMClips>2</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35</vt:i4>
      </vt:variant>
    </vt:vector>
  </HeadingPairs>
  <TitlesOfParts>
    <vt:vector size="46" baseType="lpstr">
      <vt:lpstr>Arial</vt:lpstr>
      <vt:lpstr>Arial Black</vt:lpstr>
      <vt:lpstr>Calibri</vt:lpstr>
      <vt:lpstr>Chiller</vt:lpstr>
      <vt:lpstr>Helvetica Neue Medium</vt:lpstr>
      <vt:lpstr>Ink Free</vt:lpstr>
      <vt:lpstr>Montserrat Black</vt:lpstr>
      <vt:lpstr>MV Boli</vt:lpstr>
      <vt:lpstr>Wingdings</vt:lpstr>
      <vt:lpstr>Wingdings 2</vt:lpstr>
      <vt:lpstr>Thème Office</vt:lpstr>
      <vt:lpstr>Les Ateliers des Décodeurs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VALENTIN Valerie [CEGEE]</cp:lastModifiedBy>
  <cp:revision>418</cp:revision>
  <dcterms:created xsi:type="dcterms:W3CDTF">2020-06-24T09:20:11Z</dcterms:created>
  <dcterms:modified xsi:type="dcterms:W3CDTF">2021-01-25T19:07:18Z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lucie.jung@cegee.caisse-epargne.fr</vt:lpwstr>
  </property>
  <property fmtid="{D5CDD505-2E9C-101B-9397-08002B2CF9AE}" pid="5" name="MSIP_Label_48a19f0c-bea1-442e-a475-ed109d9ec508_SetDate">
    <vt:lpwstr>2020-06-24T09:46:25.2776735Z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0x0101008B0DE9E3EEC639499EC5C362D51B0CB3</vt:lpwstr>
  </property>
</Properties>
</file>