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8"/>
  </p:notesMasterIdLst>
  <p:sldIdLst>
    <p:sldId id="463" r:id="rId6"/>
    <p:sldId id="464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7E8"/>
    <a:srgbClr val="764D2E"/>
    <a:srgbClr val="B1F0FF"/>
    <a:srgbClr val="F2F2F2"/>
    <a:srgbClr val="E3322C"/>
    <a:srgbClr val="E7302A"/>
    <a:srgbClr val="EE7278"/>
    <a:srgbClr val="000000"/>
    <a:srgbClr val="C31632"/>
    <a:srgbClr val="EC1B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1FBC1-4FBD-4188-BAC8-2EDCAE514C2A}" type="datetimeFigureOut">
              <a:rPr lang="fr-FR" smtClean="0"/>
              <a:t>01/02/2021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1D69E-554D-4D12-A019-659F558869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421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Innovation </a:t>
            </a:r>
            <a:r>
              <a:rPr lang="fr-FR" dirty="0" err="1" smtClean="0"/>
              <a:t>Factory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TEMPLATE BDD</a:t>
            </a:r>
            <a:br>
              <a:rPr lang="fr-FR" dirty="0" smtClean="0"/>
            </a:br>
            <a:r>
              <a:rPr lang="fr-FR" dirty="0" smtClean="0"/>
              <a:t>TEST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6051128"/>
            <a:ext cx="959419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2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2" b="100000" l="0" r="94964">
                        <a14:foregroundMark x1="25899" y1="74600" x2="7914" y2="76199"/>
                        <a14:foregroundMark x1="23741" y1="73001" x2="8736" y2="73565"/>
                        <a14:foregroundMark x1="8736" y1="73565" x2="0" y2="80527"/>
                        <a14:foregroundMark x1="6475" y1="74036" x2="206" y2="79210"/>
                        <a14:foregroundMark x1="7605" y1="73001" x2="514" y2="77328"/>
                        <a14:foregroundMark x1="55601" y1="75917" x2="74101" y2="82408"/>
                        <a14:foregroundMark x1="74101" y1="82408" x2="91470" y2="99436"/>
                        <a14:foregroundMark x1="72354" y1="81091" x2="88181" y2="94826"/>
                        <a14:foregroundMark x1="81501" y1="96143" x2="51696" y2="81844"/>
                        <a14:foregroundMark x1="57040" y1="88617" x2="48818" y2="99906"/>
                        <a14:foregroundMark x1="17883" y1="78081" x2="1747" y2="99906"/>
                        <a14:foregroundMark x1="4625" y1="80527" x2="2569" y2="95579"/>
                        <a14:foregroundMark x1="27338" y1="88617" x2="6680" y2="99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86945" y="11959"/>
            <a:ext cx="5805055" cy="6425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" y="464148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325" y="2103024"/>
            <a:ext cx="7476218" cy="679976"/>
          </a:xfrm>
        </p:spPr>
        <p:txBody>
          <a:bodyPr>
            <a:normAutofit/>
          </a:bodyPr>
          <a:lstStyle>
            <a:lvl1pPr>
              <a:defRPr sz="2000">
                <a:latin typeface="Montserrat Black" panose="00000A00000000000000" pitchFamily="2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4" name="Rectangle 3"/>
          <p:cNvSpPr/>
          <p:nvPr userDrawn="1"/>
        </p:nvSpPr>
        <p:spPr>
          <a:xfrm>
            <a:off x="695325" y="2919046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695325" y="3311912"/>
            <a:ext cx="7476218" cy="292537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1"/>
          </p:nvPr>
        </p:nvSpPr>
        <p:spPr>
          <a:xfrm>
            <a:off x="8653346" y="2103023"/>
            <a:ext cx="2854713" cy="413426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6418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4874756" y="2189250"/>
            <a:ext cx="6446387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465133" y="2189250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572093" y="448017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 userDrawn="1"/>
        </p:nvSpPr>
        <p:spPr>
          <a:xfrm>
            <a:off x="0" y="605112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15937" y="0"/>
            <a:ext cx="406721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01</a:t>
            </a:r>
            <a:endParaRPr lang="fr-FR" dirty="0"/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682332" y="5053915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4230356" y="649915"/>
            <a:ext cx="1070517" cy="8068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4229942" y="-18661"/>
            <a:ext cx="1070517" cy="6872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898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635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et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362037" y="464148"/>
            <a:ext cx="631402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063" y="95647"/>
            <a:ext cx="187919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03275" y="365126"/>
            <a:ext cx="10872788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76" r:id="rId3"/>
    <p:sldLayoutId id="2147483678" r:id="rId4"/>
    <p:sldLayoutId id="2147483674" r:id="rId5"/>
    <p:sldLayoutId id="2147483656" r:id="rId6"/>
    <p:sldLayoutId id="2147483675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hyperlink" Target="http://commerciaux.celca.caisse-epargne.fr/download/1874/comprendre-lepargne-gp/20656/les-ateliers-des-decodeurs-comprendre-lepargne-gp-support-de-presentation-clients.pptx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hyperlink" Target="http://commerciaux.celca.caisse-epargne.fr/download/1873/2021/20844/hdj-du-28-janvier-les-ateliers-des-decodeurs-2.pptx" TargetMode="Externa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valerie.valentin@cegee.caisse-epargne.fr" TargetMode="External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10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Ateliers des décodeurs, un levier pour vous permettre de dynamiser l’épargne auprès de vos clients. 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HDJ du 4 février</a:t>
            </a:r>
            <a:endParaRPr lang="fr-FR" dirty="0"/>
          </a:p>
        </p:txBody>
      </p:sp>
      <p:sp>
        <p:nvSpPr>
          <p:cNvPr id="76" name="Espace réservé du contenu 1"/>
          <p:cNvSpPr txBox="1">
            <a:spLocks/>
          </p:cNvSpPr>
          <p:nvPr/>
        </p:nvSpPr>
        <p:spPr>
          <a:xfrm>
            <a:off x="563671" y="1696492"/>
            <a:ext cx="11295819" cy="43861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dirty="0" smtClean="0"/>
              <a:t>La semaine dernière (HDJ du 28 janvier), nous vous avons présenté                            .    N’hésitez pas à vous approprier le support dédié à l’épargne </a:t>
            </a:r>
            <a:r>
              <a:rPr lang="fr-FR" b="1" dirty="0" smtClean="0"/>
              <a:t>« Et si c’était simple de comprendre l’épargne » </a:t>
            </a:r>
            <a:r>
              <a:rPr lang="fr-FR" dirty="0" smtClean="0"/>
              <a:t>et à le partager avec vos clients, lors d’un RDV ou lors d’animation d’Ateliers spécifiques sur l’épargne. </a:t>
            </a:r>
          </a:p>
          <a:p>
            <a:pPr>
              <a:lnSpc>
                <a:spcPct val="150000"/>
              </a:lnSpc>
            </a:pP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Ces Ateliers vous permettront de dynamiser l’épargne auprès de vos clients et de développer leur satisfaction. </a:t>
            </a:r>
          </a:p>
          <a:p>
            <a:pPr marL="36000" indent="0">
              <a:lnSpc>
                <a:spcPct val="150000"/>
              </a:lnSpc>
              <a:buNone/>
            </a:pPr>
            <a:endParaRPr lang="fr-FR" b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9" name="Image 7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920" y="1696492"/>
            <a:ext cx="1541832" cy="437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0815" y="3664834"/>
            <a:ext cx="4094426" cy="22924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7978836" y="5987607"/>
            <a:ext cx="2036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Accès au support Epargne 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Image 6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0627" y="3664834"/>
            <a:ext cx="4094426" cy="22891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4" descr="Click Images, Stock Photos &amp; Vectors | Shutterstock">
            <a:hlinkClick r:id="rId5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0769" y1="41071" x2="30769" y2="41071"/>
                        <a14:foregroundMark x1="28846" y1="32857" x2="28846" y2="32857"/>
                        <a14:foregroundMark x1="32308" y1="25000" x2="32308" y2="25000"/>
                        <a14:foregroundMark x1="42308" y1="20714" x2="42308" y2="20714"/>
                        <a14:foregroundMark x1="49615" y1="25000" x2="49615" y2="25000"/>
                        <a14:foregroundMark x1="51538" y1="32857" x2="51538" y2="32857"/>
                        <a14:foregroundMark x1="51538" y1="55000" x2="51538" y2="55000"/>
                        <a14:foregroundMark x1="42308" y1="35714" x2="59615" y2="66071"/>
                        <a14:foregroundMark x1="63462" y1="51071" x2="49615" y2="64643"/>
                        <a14:foregroundMark x1="38077" y1="56429" x2="56154" y2="70357"/>
                        <a14:foregroundMark x1="64615" y1="44286" x2="64615" y2="6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3535" flipH="1">
            <a:off x="645920" y="4748632"/>
            <a:ext cx="1528364" cy="154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ZoneTexte 27"/>
          <p:cNvSpPr txBox="1"/>
          <p:nvPr/>
        </p:nvSpPr>
        <p:spPr>
          <a:xfrm>
            <a:off x="1548891" y="5987607"/>
            <a:ext cx="38178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Retour sur l’HDJ de la semaine dernière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5" name="Picture 4" descr="Click Images, Stock Photos &amp; Vectors | Shutterstock">
            <a:hlinkClick r:id="rId3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0769" y1="41071" x2="30769" y2="41071"/>
                        <a14:foregroundMark x1="28846" y1="32857" x2="28846" y2="32857"/>
                        <a14:foregroundMark x1="32308" y1="25000" x2="32308" y2="25000"/>
                        <a14:foregroundMark x1="42308" y1="20714" x2="42308" y2="20714"/>
                        <a14:foregroundMark x1="49615" y1="25000" x2="49615" y2="25000"/>
                        <a14:foregroundMark x1="51538" y1="32857" x2="51538" y2="32857"/>
                        <a14:foregroundMark x1="51538" y1="55000" x2="51538" y2="55000"/>
                        <a14:foregroundMark x1="42308" y1="35714" x2="59615" y2="66071"/>
                        <a14:foregroundMark x1="63462" y1="51071" x2="49615" y2="64643"/>
                        <a14:foregroundMark x1="38077" y1="56429" x2="56154" y2="70357"/>
                        <a14:foregroundMark x1="64615" y1="44286" x2="64615" y2="6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3535" flipH="1">
            <a:off x="6026632" y="4748631"/>
            <a:ext cx="1528364" cy="154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15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5679" y="2302479"/>
            <a:ext cx="3342225" cy="17232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Retrouvez également le retour d’Expérience d’un de nos collaborateurs, qui a organisé des Ateliers des décodeurs sur la Banque à Distance et la Primo Accession. 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HDJ du 4 février</a:t>
            </a:r>
            <a:endParaRPr lang="fr-FR" dirty="0"/>
          </a:p>
        </p:txBody>
      </p:sp>
      <p:sp>
        <p:nvSpPr>
          <p:cNvPr id="76" name="Espace réservé du contenu 1"/>
          <p:cNvSpPr txBox="1">
            <a:spLocks/>
          </p:cNvSpPr>
          <p:nvPr/>
        </p:nvSpPr>
        <p:spPr>
          <a:xfrm>
            <a:off x="325679" y="1696492"/>
            <a:ext cx="11494596" cy="43861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b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0" name="Pensées 19"/>
          <p:cNvSpPr/>
          <p:nvPr/>
        </p:nvSpPr>
        <p:spPr>
          <a:xfrm>
            <a:off x="1611102" y="4835694"/>
            <a:ext cx="1522989" cy="740964"/>
          </a:xfrm>
          <a:prstGeom prst="cloudCallout">
            <a:avLst>
              <a:gd name="adj1" fmla="val -77767"/>
              <a:gd name="adj2" fmla="val 4901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7">
            <a:hlinkClick r:id="" action="ppaction://noaction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189" y="5019278"/>
            <a:ext cx="1232869" cy="349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2" b="100000" l="0" r="94964">
                        <a14:foregroundMark x1="25899" y1="74600" x2="7914" y2="76199"/>
                        <a14:foregroundMark x1="23741" y1="73001" x2="8736" y2="73565"/>
                        <a14:foregroundMark x1="8736" y1="73565" x2="0" y2="80527"/>
                        <a14:foregroundMark x1="6475" y1="74036" x2="206" y2="79210"/>
                        <a14:foregroundMark x1="7605" y1="73001" x2="514" y2="77328"/>
                        <a14:foregroundMark x1="55601" y1="75917" x2="74101" y2="82408"/>
                        <a14:foregroundMark x1="74101" y1="82408" x2="91470" y2="99436"/>
                        <a14:foregroundMark x1="72354" y1="81091" x2="88181" y2="94826"/>
                        <a14:foregroundMark x1="81501" y1="96143" x2="51696" y2="81844"/>
                        <a14:foregroundMark x1="57040" y1="88617" x2="48818" y2="99906"/>
                        <a14:foregroundMark x1="17883" y1="78081" x2="1747" y2="99906"/>
                        <a14:foregroundMark x1="4625" y1="80527" x2="2569" y2="95579"/>
                        <a14:foregroundMark x1="27338" y1="88617" x2="6680" y2="99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" y="4631700"/>
            <a:ext cx="1677589" cy="1832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Vidéo de mar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15420" y="1792343"/>
            <a:ext cx="7456860" cy="419448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6404" y="2381480"/>
            <a:ext cx="334402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toute question sur 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Ateliers des décodeurs : </a:t>
            </a:r>
            <a:endParaRPr lang="fr-FR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Contact 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Valérie VALENTIN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valerie.valentin@cegee.caisse-epargne.fr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06.24.65.53.17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03.88.52.55.43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6925" flipH="1">
            <a:off x="9333887" y="4195205"/>
            <a:ext cx="3464788" cy="291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9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402bd0e2-1d78-4f7d-9dde-91cd55d66e87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6996</TotalTime>
  <Words>151</Words>
  <Application>Microsoft Office PowerPoint</Application>
  <PresentationFormat>Grand écran</PresentationFormat>
  <Paragraphs>17</Paragraphs>
  <Slides>2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Helvetica Neue Medium</vt:lpstr>
      <vt:lpstr>Montserrat Black</vt:lpstr>
      <vt:lpstr>Wingdings</vt:lpstr>
      <vt:lpstr>Thème Office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426</cp:revision>
  <dcterms:created xsi:type="dcterms:W3CDTF">2020-06-24T09:20:11Z</dcterms:created>
  <dcterms:modified xsi:type="dcterms:W3CDTF">2021-02-01T07:40:15Z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