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3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CB6060-9880-4F3D-9CB8-E77E06AA6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C3F6AF7-3526-4159-96EF-239AE1765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781D84-88C3-484E-B490-8C6508FA7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1015D-3DA3-458F-8F14-5BCCC7A8B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46CE72-3C54-436B-8AD5-405DEDC4E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16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8D4FF-08F9-40FF-BC0C-EB021A9F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3997EF-7CB1-4F99-B12B-4D6AD6A5C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B2DEAE-C54E-4DAE-BF8E-67108EB6E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0E508E-B316-4A16-9851-1C93D46F6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C7096-AF95-4804-BB52-6A8E8AF9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0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C15A7-429D-47A1-A7AA-ADF8744D5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A0465B-8EFC-4138-87EE-3086C6791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85107F-778F-49F9-98D9-04185E91F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9A199A-CEF7-4769-8ECF-DBFEB85FC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50494B-4F8E-4709-88E7-2F28E483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02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AFE9A2-5578-4236-B6C9-B1482892C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ED2108-F806-474F-877A-0910EAD99A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551679E-FE75-44C0-9A56-0F4E55AC1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6E04F2-2467-4428-849C-F317D8B42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CF8E5A-C567-4228-BB3F-EA0F32311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38B15F-A55D-47AD-8542-ADB5BAC0E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60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5DDDDD-46E5-4C48-8812-AABF94201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5E9649-B1CD-4162-9538-6862080F5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BA9E21-861E-44DF-BD8B-9A11A7188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75CD499-8AF9-4FF0-8646-CF7C1B644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90E408-9222-46F1-B2FA-30C796B4D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412CCC-5421-499B-9EE4-8A5B3A46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4796981-7BF5-48AB-B1DA-E6EB61A05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1ECE62-EE9B-4C8B-B45E-C28F0648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234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6AD150-7597-4E65-9869-A7E8810F5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8B1F816-0B53-4C88-9537-E42873C3B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AECCF1-1856-4942-B199-A01F123E5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E1CEBA-2A67-4268-803E-3A1AD627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68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09BF981-B067-4AA6-BDB2-EB9CC8924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5DB735-2A5B-498E-98B7-2378F458F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DFA867-F71F-4729-8A6C-109EBB05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971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C029D4-5B85-47C0-925C-79C32AE5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180545-41CA-4615-8BE9-739DC6E5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BD9AD6-4446-42E7-9CBE-B3713CE66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403F13-4298-46F4-AE1A-C42DA6C2F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38A80F0-9910-49F5-B748-30FA2944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E98781-64B3-49A2-90A4-5EF7037B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71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3F410-ABD7-4522-9157-856FFE0A9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832600B-C73F-4D83-89C5-DB39175DB2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7E28462-7126-4C04-9ED7-AD10DE6BF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F79C18-A624-4E1E-87F1-B6FC897E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B21CD3-7FBC-40FB-8178-E7C33278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B568D2-5EE3-4EA3-ABF6-6C3F0AEB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005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99794-89EC-48E0-ACCC-D4181BC3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87D000-2434-481A-AF33-C05DC5E76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EBD130-41CC-438F-BC30-D4270342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99242A-66FD-47B8-A7EF-76E043E50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9D669A-CF61-4870-A518-B023332D1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14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D35DE0-FC04-42CA-9AD4-F098D667EB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94FAAD-A16D-40C7-9797-C565FB672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05C77F-1C83-4815-A0B4-AA2A31697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DD6527-2879-4697-94AA-B9A754711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5BD7DC-735B-4EFE-8D0A-C255783ED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562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email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85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267D614-4605-46B9-8EB5-E70D76814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FB40F5-6E60-4EA5-A8E4-AB8FD72AD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CE7D84-A120-40BB-B4D2-DB74E5BFF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7A66-D013-498F-87C5-86D95475528D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E47B2B-3D99-4167-8571-E74A79F53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733085-D44D-4440-B5A2-87BCF7B07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5E98D-0A3D-4088-B893-69DAD7924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74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2.wdp"/><Relationship Id="rId1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microsoft.com/office/2007/relationships/hdphoto" Target="../media/hdphoto4.wdp"/><Relationship Id="rId2" Type="http://schemas.openxmlformats.org/officeDocument/2006/relationships/image" Target="../media/image2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lei-france.insee.fr/articles/demande-de-lei" TargetMode="External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5" Type="http://schemas.microsoft.com/office/2007/relationships/hdphoto" Target="../media/hdphoto3.wdp"/><Relationship Id="rId10" Type="http://schemas.openxmlformats.org/officeDocument/2006/relationships/image" Target="../media/image8.png"/><Relationship Id="rId19" Type="http://schemas.microsoft.com/office/2007/relationships/hdphoto" Target="../media/hdphoto5.wdp"/><Relationship Id="rId4" Type="http://schemas.openxmlformats.org/officeDocument/2006/relationships/hyperlink" Target="https://lei-france.insee.fr/faq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BD5D57D9-6FA8-4B82-BB1E-E25531981D26}"/>
              </a:ext>
            </a:extLst>
          </p:cNvPr>
          <p:cNvSpPr/>
          <p:nvPr/>
        </p:nvSpPr>
        <p:spPr>
          <a:xfrm>
            <a:off x="7766718" y="4246811"/>
            <a:ext cx="4126973" cy="18012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0CD733-F6E1-4CBF-9824-6A4CC047EBDE}"/>
              </a:ext>
            </a:extLst>
          </p:cNvPr>
          <p:cNvSpPr/>
          <p:nvPr/>
        </p:nvSpPr>
        <p:spPr>
          <a:xfrm>
            <a:off x="3505898" y="4238799"/>
            <a:ext cx="3961259" cy="18012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5CE5C9-77AD-410C-A2B5-F454C1936EED}"/>
              </a:ext>
            </a:extLst>
          </p:cNvPr>
          <p:cNvSpPr/>
          <p:nvPr/>
        </p:nvSpPr>
        <p:spPr>
          <a:xfrm>
            <a:off x="373264" y="4271483"/>
            <a:ext cx="2879183" cy="1784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3B63D50-8DD5-4DAD-8866-8263D8853613}"/>
              </a:ext>
            </a:extLst>
          </p:cNvPr>
          <p:cNvSpPr/>
          <p:nvPr/>
        </p:nvSpPr>
        <p:spPr>
          <a:xfrm>
            <a:off x="7718573" y="1660244"/>
            <a:ext cx="4126973" cy="23394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399A759-2D49-4D9A-AD86-FA2AC02C33F9}"/>
              </a:ext>
            </a:extLst>
          </p:cNvPr>
          <p:cNvSpPr/>
          <p:nvPr/>
        </p:nvSpPr>
        <p:spPr>
          <a:xfrm>
            <a:off x="3510940" y="1652537"/>
            <a:ext cx="3948695" cy="23229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4173CC2-03A5-4DBF-9CB0-EEED901257D6}"/>
              </a:ext>
            </a:extLst>
          </p:cNvPr>
          <p:cNvSpPr/>
          <p:nvPr/>
        </p:nvSpPr>
        <p:spPr>
          <a:xfrm>
            <a:off x="372495" y="1660244"/>
            <a:ext cx="2879951" cy="23235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B6218735-30A2-447B-9463-228F7BBF1495}"/>
              </a:ext>
            </a:extLst>
          </p:cNvPr>
          <p:cNvSpPr txBox="1">
            <a:spLocks/>
          </p:cNvSpPr>
          <p:nvPr/>
        </p:nvSpPr>
        <p:spPr>
          <a:xfrm>
            <a:off x="570718" y="-91976"/>
            <a:ext cx="10980738" cy="628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3E454A">
                  <a:lumMod val="75000"/>
                  <a:lumOff val="25000"/>
                </a:srgbClr>
              </a:buClr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PROCESS LEI (Legal Entity Identifier)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605B28-F8D9-4CFF-84F3-B473F6C95873}"/>
              </a:ext>
            </a:extLst>
          </p:cNvPr>
          <p:cNvSpPr txBox="1"/>
          <p:nvPr/>
        </p:nvSpPr>
        <p:spPr>
          <a:xfrm>
            <a:off x="570718" y="793640"/>
            <a:ext cx="9175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Comment votre client peut-il obtenir simplement son identifiant d’entité juridique ?</a:t>
            </a:r>
            <a:endParaRPr lang="fr-FR" b="1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001F437-ABB5-488A-A208-030A3C4CB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387" y="1953728"/>
            <a:ext cx="3948695" cy="199576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F8129F3-F08A-46E7-B3E2-FF7048C89CC9}"/>
              </a:ext>
            </a:extLst>
          </p:cNvPr>
          <p:cNvSpPr txBox="1"/>
          <p:nvPr/>
        </p:nvSpPr>
        <p:spPr>
          <a:xfrm>
            <a:off x="463783" y="1733177"/>
            <a:ext cx="2658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Quand le LEI est-il obligatoire ?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1B3B214-D959-475A-A743-692B23AAA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192" y="4322148"/>
            <a:ext cx="3962243" cy="152840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51F51D1-1F89-43D8-9418-F46452AD52C7}"/>
              </a:ext>
            </a:extLst>
          </p:cNvPr>
          <p:cNvSpPr txBox="1"/>
          <p:nvPr/>
        </p:nvSpPr>
        <p:spPr>
          <a:xfrm>
            <a:off x="553634" y="4354141"/>
            <a:ext cx="3223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Quel délai d’attribution ?</a:t>
            </a:r>
          </a:p>
        </p:txBody>
      </p:sp>
      <p:pic>
        <p:nvPicPr>
          <p:cNvPr id="31" name="Image 30">
            <a:hlinkClick r:id="rId4"/>
            <a:extLst>
              <a:ext uri="{FF2B5EF4-FFF2-40B4-BE49-F238E27FC236}">
                <a16:creationId xmlns:a16="http://schemas.microsoft.com/office/drawing/2014/main" id="{6643CBC1-7A07-489D-B5F0-C4C773AF99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1641"/>
          <a:stretch/>
        </p:blipFill>
        <p:spPr>
          <a:xfrm>
            <a:off x="3879639" y="4752745"/>
            <a:ext cx="3113476" cy="1230773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8434A62D-BC17-4ECC-A2B4-C10FA335879B}"/>
              </a:ext>
            </a:extLst>
          </p:cNvPr>
          <p:cNvSpPr txBox="1"/>
          <p:nvPr/>
        </p:nvSpPr>
        <p:spPr>
          <a:xfrm>
            <a:off x="3695019" y="1748170"/>
            <a:ext cx="375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Où votre client doit-il demander son LEI ?</a:t>
            </a:r>
          </a:p>
        </p:txBody>
      </p:sp>
      <p:pic>
        <p:nvPicPr>
          <p:cNvPr id="33" name="Image 32">
            <a:hlinkClick r:id="rId6"/>
            <a:extLst>
              <a:ext uri="{FF2B5EF4-FFF2-40B4-BE49-F238E27FC236}">
                <a16:creationId xmlns:a16="http://schemas.microsoft.com/office/drawing/2014/main" id="{9524AEAD-026E-48D8-AD1D-151A007B76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1255" y="2483196"/>
            <a:ext cx="3755907" cy="498493"/>
          </a:xfrm>
          <a:prstGeom prst="rect">
            <a:avLst/>
          </a:prstGeom>
          <a:ln w="12700"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2296C80-ECFC-4234-A716-C2394F55FB70}"/>
              </a:ext>
            </a:extLst>
          </p:cNvPr>
          <p:cNvSpPr/>
          <p:nvPr/>
        </p:nvSpPr>
        <p:spPr>
          <a:xfrm>
            <a:off x="3631255" y="3387845"/>
            <a:ext cx="38042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https://lei-france.insee.fr/articles/demande-de-lei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6446269-7045-4E91-972C-70F0D96403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022699">
            <a:off x="11162255" y="2454843"/>
            <a:ext cx="902068" cy="432140"/>
          </a:xfrm>
          <a:prstGeom prst="rect">
            <a:avLst/>
          </a:prstGeom>
          <a:ln w="19050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CABE8B4-A745-4365-A03E-861A3B8E2FF5}"/>
              </a:ext>
            </a:extLst>
          </p:cNvPr>
          <p:cNvSpPr/>
          <p:nvPr/>
        </p:nvSpPr>
        <p:spPr>
          <a:xfrm>
            <a:off x="387721" y="2168512"/>
            <a:ext cx="28363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/>
              <a:t>Depuis janvier 2018, les LEI sont obligatoires pour </a:t>
            </a:r>
            <a:r>
              <a:rPr lang="fr-FR" sz="1400" b="1" dirty="0"/>
              <a:t>toutes les sociétés</a:t>
            </a:r>
            <a:r>
              <a:rPr lang="fr-FR" sz="1400" dirty="0"/>
              <a:t> qui souhaitent réaliser des transactions sur des instruments financiers cotés en Bourse.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32EE3E5C-2E0C-4380-9F46-FF3350F534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14469" y="2814030"/>
            <a:ext cx="327984" cy="527117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8242A549-5A02-495C-92CC-C9EEF9B7882B}"/>
              </a:ext>
            </a:extLst>
          </p:cNvPr>
          <p:cNvSpPr txBox="1"/>
          <p:nvPr/>
        </p:nvSpPr>
        <p:spPr>
          <a:xfrm>
            <a:off x="3799338" y="4247594"/>
            <a:ext cx="3113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Une FAQ à disposition de votre client sur le site de l’ Insee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125D5DD-AF6F-4517-9065-CE457E9A4BBC}"/>
              </a:ext>
            </a:extLst>
          </p:cNvPr>
          <p:cNvSpPr txBox="1"/>
          <p:nvPr/>
        </p:nvSpPr>
        <p:spPr>
          <a:xfrm>
            <a:off x="9248463" y="1670278"/>
            <a:ext cx="3223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Quel tarif ?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45B085DF-68A4-47BD-9944-A44FE141E6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25" b="95486" l="9600" r="88800">
                        <a14:foregroundMark x1="52800" y1="32639" x2="52800" y2="32639"/>
                        <a14:foregroundMark x1="66400" y1="29514" x2="66400" y2="29514"/>
                        <a14:foregroundMark x1="68000" y1="32292" x2="68000" y2="32292"/>
                        <a14:foregroundMark x1="72000" y1="35417" x2="72000" y2="35417"/>
                        <a14:foregroundMark x1="72800" y1="37847" x2="72800" y2="38889"/>
                        <a14:foregroundMark x1="52800" y1="35417" x2="52800" y2="35417"/>
                        <a14:foregroundMark x1="60800" y1="37153" x2="60800" y2="37153"/>
                        <a14:foregroundMark x1="49600" y1="40625" x2="49600" y2="40625"/>
                        <a14:foregroundMark x1="20800" y1="50000" x2="20800" y2="50000"/>
                        <a14:foregroundMark x1="39200" y1="50000" x2="39200" y2="50000"/>
                        <a14:foregroundMark x1="48000" y1="47222" x2="48000" y2="47222"/>
                        <a14:foregroundMark x1="43200" y1="49653" x2="43200" y2="49653"/>
                        <a14:foregroundMark x1="51200" y1="44792" x2="51200" y2="44792"/>
                        <a14:foregroundMark x1="56800" y1="53125" x2="56800" y2="53125"/>
                        <a14:foregroundMark x1="64800" y1="56597" x2="64800" y2="56597"/>
                        <a14:foregroundMark x1="53600" y1="60764" x2="53600" y2="60764"/>
                        <a14:foregroundMark x1="45600" y1="65278" x2="45600" y2="65278"/>
                        <a14:foregroundMark x1="15200" y1="93056" x2="15200" y2="93056"/>
                        <a14:foregroundMark x1="27200" y1="89931" x2="27200" y2="89931"/>
                        <a14:foregroundMark x1="64000" y1="93750" x2="64000" y2="93750"/>
                        <a14:foregroundMark x1="44000" y1="72917" x2="44000" y2="72917"/>
                        <a14:foregroundMark x1="30400" y1="80903" x2="30400" y2="80903"/>
                        <a14:foregroundMark x1="40800" y1="73264" x2="40800" y2="73264"/>
                        <a14:foregroundMark x1="68000" y1="7639" x2="68000" y2="7639"/>
                        <a14:foregroundMark x1="71200" y1="3472" x2="71200" y2="3472"/>
                        <a14:foregroundMark x1="64000" y1="3819" x2="64000" y2="3819"/>
                        <a14:foregroundMark x1="38400" y1="22917" x2="38400" y2="22917"/>
                        <a14:foregroundMark x1="36800" y1="18056" x2="36800" y2="18056"/>
                        <a14:foregroundMark x1="88000" y1="14931" x2="88000" y2="14931"/>
                        <a14:foregroundMark x1="88000" y1="22917" x2="88000" y2="22917"/>
                        <a14:foregroundMark x1="27200" y1="93056" x2="27200" y2="93056"/>
                        <a14:foregroundMark x1="59200" y1="93403" x2="59200" y2="93403"/>
                        <a14:foregroundMark x1="64800" y1="92361" x2="64800" y2="92361"/>
                        <a14:foregroundMark x1="68800" y1="95486" x2="68800" y2="95486"/>
                        <a14:foregroundMark x1="22400" y1="95486" x2="22400" y2="95486"/>
                        <a14:foregroundMark x1="27200" y1="93403" x2="27200" y2="93403"/>
                        <a14:foregroundMark x1="62400" y1="57639" x2="62400" y2="57639"/>
                        <a14:foregroundMark x1="20000" y1="93403" x2="20000" y2="93403"/>
                        <a14:foregroundMark x1="20800" y1="95139" x2="20800" y2="95139"/>
                        <a14:foregroundMark x1="24000" y1="95139" x2="24000" y2="95139"/>
                        <a14:foregroundMark x1="20800" y1="95139" x2="20800" y2="95139"/>
                        <a14:foregroundMark x1="20800" y1="95139" x2="20800" y2="95139"/>
                        <a14:backgroundMark x1="43200" y1="46875" x2="43200" y2="46875"/>
                        <a14:backgroundMark x1="51200" y1="53819" x2="51200" y2="538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15360" y="4531331"/>
            <a:ext cx="998219" cy="1865305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ADC51968-B696-48EA-AF51-3FC815F405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rgbClr val="E921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748">
            <a:off x="93033" y="5439509"/>
            <a:ext cx="955371" cy="827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E0589FF-719A-42DD-97C9-BBFD5C175150}"/>
              </a:ext>
            </a:extLst>
          </p:cNvPr>
          <p:cNvSpPr/>
          <p:nvPr/>
        </p:nvSpPr>
        <p:spPr>
          <a:xfrm>
            <a:off x="394143" y="4704603"/>
            <a:ext cx="27928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Le délai de réception du code de confirmation par courrier est </a:t>
            </a:r>
            <a:r>
              <a:rPr lang="fr-FR" sz="1400" u="sng" dirty="0"/>
              <a:t>variable</a:t>
            </a:r>
            <a:r>
              <a:rPr lang="fr-FR" sz="1400" dirty="0"/>
              <a:t> (sous 48 h en moyenne)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74ABDDD8-24AE-478C-971B-626A76755EC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6667" l="9896" r="89583">
                        <a14:foregroundMark x1="54167" y1="14000" x2="54167" y2="14000"/>
                        <a14:foregroundMark x1="85938" y1="27333" x2="85938" y2="27333"/>
                        <a14:foregroundMark x1="65104" y1="90000" x2="65104" y2="90000"/>
                        <a14:foregroundMark x1="72917" y1="96667" x2="72917" y2="96667"/>
                        <a14:foregroundMark x1="9896" y1="28000" x2="9896" y2="28000"/>
                        <a14:foregroundMark x1="23438" y1="32000" x2="23438" y2="32000"/>
                        <a14:foregroundMark x1="42188" y1="38000" x2="42188" y2="38000"/>
                        <a14:foregroundMark x1="51563" y1="38667" x2="51563" y2="38667"/>
                        <a14:foregroundMark x1="86979" y1="28667" x2="86979" y2="28667"/>
                        <a14:foregroundMark x1="74479" y1="17333" x2="74479" y2="17333"/>
                        <a14:foregroundMark x1="69271" y1="72667" x2="69271" y2="72667"/>
                        <a14:foregroundMark x1="76042" y1="67333" x2="76042" y2="6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82649" y="4062015"/>
            <a:ext cx="616765" cy="481847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A33B342A-09E3-4BB1-BBAC-63AAF3EB1FC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697" b="90303" l="8871" r="95565">
                        <a14:foregroundMark x1="48790" y1="38788" x2="48790" y2="38788"/>
                        <a14:foregroundMark x1="86290" y1="36970" x2="86290" y2="36970"/>
                        <a14:foregroundMark x1="75806" y1="32727" x2="75806" y2="32727"/>
                        <a14:foregroundMark x1="75806" y1="32727" x2="75806" y2="32727"/>
                        <a14:foregroundMark x1="79839" y1="32727" x2="90323" y2="43030"/>
                        <a14:foregroundMark x1="90323" y1="43030" x2="95968" y2="61818"/>
                        <a14:foregroundMark x1="95968" y1="61818" x2="92742" y2="80606"/>
                        <a14:foregroundMark x1="92742" y1="80606" x2="82258" y2="91515"/>
                        <a14:foregroundMark x1="82258" y1="91515" x2="72581" y2="90909"/>
                        <a14:foregroundMark x1="93952" y1="75758" x2="93952" y2="75758"/>
                        <a14:foregroundMark x1="85887" y1="35758" x2="85887" y2="35758"/>
                        <a14:foregroundMark x1="92742" y1="46061" x2="92742" y2="46061"/>
                        <a14:foregroundMark x1="89113" y1="41212" x2="80242" y2="35152"/>
                        <a14:foregroundMark x1="89113" y1="39394" x2="95565" y2="61212"/>
                        <a14:foregroundMark x1="87097" y1="37576" x2="91129" y2="44848"/>
                        <a14:foregroundMark x1="85484" y1="58788" x2="85484" y2="58788"/>
                        <a14:foregroundMark x1="90726" y1="62424" x2="90726" y2="62424"/>
                        <a14:foregroundMark x1="88710" y1="50909" x2="88710" y2="50909"/>
                        <a14:foregroundMark x1="83065" y1="43636" x2="83065" y2="43636"/>
                        <a14:foregroundMark x1="73790" y1="40000" x2="73790" y2="40000"/>
                        <a14:foregroundMark x1="77016" y1="38182" x2="77016" y2="38788"/>
                        <a14:foregroundMark x1="77016" y1="41818" x2="77016" y2="41818"/>
                        <a14:foregroundMark x1="76613" y1="86061" x2="76613" y2="86061"/>
                        <a14:foregroundMark x1="82661" y1="81818" x2="82661" y2="81818"/>
                        <a14:foregroundMark x1="88710" y1="73333" x2="88710" y2="73333"/>
                        <a14:foregroundMark x1="54839" y1="90303" x2="54839" y2="90303"/>
                        <a14:foregroundMark x1="27016" y1="57576" x2="27016" y2="575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1574" y="4267203"/>
            <a:ext cx="663860" cy="441681"/>
          </a:xfrm>
          <a:prstGeom prst="rect">
            <a:avLst/>
          </a:prstGeom>
        </p:spPr>
      </p:pic>
      <p:pic>
        <p:nvPicPr>
          <p:cNvPr id="55" name="Image 54">
            <a:hlinkClick r:id="rId6"/>
            <a:extLst>
              <a:ext uri="{FF2B5EF4-FFF2-40B4-BE49-F238E27FC236}">
                <a16:creationId xmlns:a16="http://schemas.microsoft.com/office/drawing/2014/main" id="{5AADBF68-DA0A-49A8-8822-01A6EC8D44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35" b="89381" l="5766" r="90744">
                        <a14:foregroundMark x1="5918" y1="30088" x2="9256" y2="71681"/>
                        <a14:foregroundMark x1="39150" y1="42035" x2="39150" y2="42035"/>
                        <a14:foregroundMark x1="38392" y1="42478" x2="38695" y2="43805"/>
                        <a14:foregroundMark x1="38847" y1="43805" x2="38847" y2="43805"/>
                        <a14:foregroundMark x1="38088" y1="45575" x2="42792" y2="54425"/>
                        <a14:foregroundMark x1="40516" y1="39823" x2="43096" y2="39823"/>
                        <a14:foregroundMark x1="45675" y1="42035" x2="45675" y2="42035"/>
                        <a14:foregroundMark x1="48407" y1="47345" x2="48407" y2="47345"/>
                        <a14:foregroundMark x1="53414" y1="50885" x2="53414" y2="50885"/>
                        <a14:foregroundMark x1="51442" y1="46018" x2="51442" y2="46018"/>
                        <a14:foregroundMark x1="54932" y1="53097" x2="54932" y2="53097"/>
                        <a14:foregroundMark x1="57663" y1="52655" x2="57663" y2="52655"/>
                        <a14:foregroundMark x1="61305" y1="50885" x2="61305" y2="50885"/>
                        <a14:foregroundMark x1="63278" y1="50442" x2="63278" y2="50442"/>
                        <a14:foregroundMark x1="65706" y1="47788" x2="65706" y2="47788"/>
                        <a14:foregroundMark x1="67223" y1="51770" x2="67223" y2="51770"/>
                        <a14:foregroundMark x1="69651" y1="50885" x2="69651" y2="50885"/>
                        <a14:foregroundMark x1="76480" y1="50885" x2="76024" y2="50885"/>
                        <a14:foregroundMark x1="80880" y1="45133" x2="80880" y2="45133"/>
                        <a14:foregroundMark x1="78907" y1="52212" x2="79666" y2="47345"/>
                        <a14:foregroundMark x1="84674" y1="48673" x2="84674" y2="48673"/>
                        <a14:foregroundMark x1="90744" y1="39823" x2="90744" y2="39823"/>
                        <a14:foregroundMark x1="20334" y1="42920" x2="20334" y2="42920"/>
                        <a14:foregroundMark x1="20334" y1="52655" x2="18058" y2="31416"/>
                        <a14:foregroundMark x1="18058" y1="31416" x2="17299" y2="57080"/>
                        <a14:foregroundMark x1="17299" y1="57080" x2="22610" y2="54425"/>
                        <a14:foregroundMark x1="22155" y1="62832" x2="26859" y2="80088"/>
                        <a14:foregroundMark x1="26859" y1="80088" x2="26707" y2="81416"/>
                        <a14:foregroundMark x1="18209" y1="64602" x2="25493" y2="56637"/>
                        <a14:foregroundMark x1="25493" y1="56637" x2="22307" y2="46460"/>
                        <a14:foregroundMark x1="13961" y1="24336" x2="16085" y2="68142"/>
                        <a14:foregroundMark x1="9712" y1="11504" x2="9712" y2="11504"/>
                        <a14:foregroundMark x1="27162" y1="84956" x2="27162" y2="84956"/>
                        <a14:foregroundMark x1="24886" y1="82743" x2="24886" y2="82743"/>
                        <a14:foregroundMark x1="28376" y1="88496" x2="28376" y2="88496"/>
                        <a14:foregroundMark x1="12898" y1="16814" x2="12898" y2="168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5247" y="2850288"/>
            <a:ext cx="1178332" cy="404102"/>
          </a:xfrm>
          <a:prstGeom prst="rect">
            <a:avLst/>
          </a:prstGeom>
        </p:spPr>
      </p:pic>
      <p:pic>
        <p:nvPicPr>
          <p:cNvPr id="56" name="Image 55">
            <a:hlinkClick r:id="rId4"/>
            <a:extLst>
              <a:ext uri="{FF2B5EF4-FFF2-40B4-BE49-F238E27FC236}">
                <a16:creationId xmlns:a16="http://schemas.microsoft.com/office/drawing/2014/main" id="{E94C4FFC-5B08-40AB-8760-A4E48430B5F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35" b="89381" l="5766" r="90744">
                        <a14:foregroundMark x1="5918" y1="30088" x2="9256" y2="71681"/>
                        <a14:foregroundMark x1="39150" y1="42035" x2="39150" y2="42035"/>
                        <a14:foregroundMark x1="38392" y1="42478" x2="38695" y2="43805"/>
                        <a14:foregroundMark x1="38847" y1="43805" x2="38847" y2="43805"/>
                        <a14:foregroundMark x1="38088" y1="45575" x2="42792" y2="54425"/>
                        <a14:foregroundMark x1="40516" y1="39823" x2="43096" y2="39823"/>
                        <a14:foregroundMark x1="45675" y1="42035" x2="45675" y2="42035"/>
                        <a14:foregroundMark x1="48407" y1="47345" x2="48407" y2="47345"/>
                        <a14:foregroundMark x1="53414" y1="50885" x2="53414" y2="50885"/>
                        <a14:foregroundMark x1="51442" y1="46018" x2="51442" y2="46018"/>
                        <a14:foregroundMark x1="54932" y1="53097" x2="54932" y2="53097"/>
                        <a14:foregroundMark x1="57663" y1="52655" x2="57663" y2="52655"/>
                        <a14:foregroundMark x1="61305" y1="50885" x2="61305" y2="50885"/>
                        <a14:foregroundMark x1="63278" y1="50442" x2="63278" y2="50442"/>
                        <a14:foregroundMark x1="65706" y1="47788" x2="65706" y2="47788"/>
                        <a14:foregroundMark x1="67223" y1="51770" x2="67223" y2="51770"/>
                        <a14:foregroundMark x1="69651" y1="50885" x2="69651" y2="50885"/>
                        <a14:foregroundMark x1="76480" y1="50885" x2="76024" y2="50885"/>
                        <a14:foregroundMark x1="80880" y1="45133" x2="80880" y2="45133"/>
                        <a14:foregroundMark x1="78907" y1="52212" x2="79666" y2="47345"/>
                        <a14:foregroundMark x1="84674" y1="48673" x2="84674" y2="48673"/>
                        <a14:foregroundMark x1="90744" y1="39823" x2="90744" y2="39823"/>
                        <a14:foregroundMark x1="20334" y1="42920" x2="20334" y2="42920"/>
                        <a14:foregroundMark x1="20334" y1="52655" x2="18058" y2="31416"/>
                        <a14:foregroundMark x1="18058" y1="31416" x2="17299" y2="57080"/>
                        <a14:foregroundMark x1="17299" y1="57080" x2="22610" y2="54425"/>
                        <a14:foregroundMark x1="22155" y1="62832" x2="26859" y2="80088"/>
                        <a14:foregroundMark x1="26859" y1="80088" x2="26707" y2="81416"/>
                        <a14:foregroundMark x1="18209" y1="64602" x2="25493" y2="56637"/>
                        <a14:foregroundMark x1="25493" y1="56637" x2="22307" y2="46460"/>
                        <a14:foregroundMark x1="13961" y1="24336" x2="16085" y2="68142"/>
                        <a14:foregroundMark x1="9712" y1="11504" x2="9712" y2="11504"/>
                        <a14:foregroundMark x1="27162" y1="84956" x2="27162" y2="84956"/>
                        <a14:foregroundMark x1="24886" y1="82743" x2="24886" y2="82743"/>
                        <a14:foregroundMark x1="28376" y1="88496" x2="28376" y2="88496"/>
                        <a14:foregroundMark x1="12898" y1="16814" x2="12898" y2="168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9119" y="5565155"/>
            <a:ext cx="1107963" cy="379969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F4623A5F-08E3-40E1-AF1D-1325204E32B0}"/>
              </a:ext>
            </a:extLst>
          </p:cNvPr>
          <p:cNvSpPr/>
          <p:nvPr/>
        </p:nvSpPr>
        <p:spPr>
          <a:xfrm>
            <a:off x="553633" y="3707735"/>
            <a:ext cx="2520943" cy="24131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bg1">
                    <a:lumMod val="65000"/>
                  </a:schemeClr>
                </a:solidFill>
              </a:rPr>
              <a:t>Emprunt BPCE et Green Bond concernés</a:t>
            </a:r>
          </a:p>
        </p:txBody>
      </p:sp>
    </p:spTree>
    <p:extLst>
      <p:ext uri="{BB962C8B-B14F-4D97-AF65-F5344CB8AC3E}">
        <p14:creationId xmlns:p14="http://schemas.microsoft.com/office/powerpoint/2010/main" val="4388448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Grand écran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 Black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REFFORT Didier [CEGEE]</dc:creator>
  <cp:lastModifiedBy>REFFORT Didier [CEGEE]</cp:lastModifiedBy>
  <cp:revision>1</cp:revision>
  <dcterms:created xsi:type="dcterms:W3CDTF">2022-09-29T14:32:20Z</dcterms:created>
  <dcterms:modified xsi:type="dcterms:W3CDTF">2022-09-29T14:33:21Z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didier.reffort@cegee.caisse-epargne.fr</vt:lpwstr>
  </property>
  <property fmtid="{D5CDD505-2E9C-101B-9397-08002B2CF9AE}" pid="5" name="MSIP_Label_48a19f0c-bea1-442e-a475-ed109d9ec508_SetDate">
    <vt:lpwstr>2022-09-29T14:32:37.7520002Z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