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handoutMasterIdLst>
    <p:handoutMasterId r:id="rId9"/>
  </p:handoutMasterIdLst>
  <p:sldIdLst>
    <p:sldId id="1468" r:id="rId3"/>
    <p:sldId id="2262" r:id="rId4"/>
    <p:sldId id="2273" r:id="rId5"/>
    <p:sldId id="2274" r:id="rId6"/>
    <p:sldId id="2275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5">
          <p15:clr>
            <a:srgbClr val="A4A3A4"/>
          </p15:clr>
        </p15:guide>
        <p15:guide id="4" orient="horz" pos="314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A6A"/>
    <a:srgbClr val="BFBFBF"/>
    <a:srgbClr val="FF9900"/>
    <a:srgbClr val="C00000"/>
    <a:srgbClr val="660066"/>
    <a:srgbClr val="009999"/>
    <a:srgbClr val="00CC99"/>
    <a:srgbClr val="FA8A72"/>
    <a:srgbClr val="00823B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88795" autoAdjust="0"/>
  </p:normalViewPr>
  <p:slideViewPr>
    <p:cSldViewPr snapToGrid="0">
      <p:cViewPr>
        <p:scale>
          <a:sx n="70" d="100"/>
          <a:sy n="70" d="100"/>
        </p:scale>
        <p:origin x="1236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  <p:guide orient="horz" pos="3105"/>
        <p:guide orient="horz" pos="314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53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01/04/2021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5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53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53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01/04/2021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5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53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Ajout le mois prochain d’un </a:t>
            </a:r>
            <a:r>
              <a:rPr lang="fr-FR" dirty="0" err="1" smtClean="0"/>
              <a:t>slide</a:t>
            </a:r>
            <a:r>
              <a:rPr lang="fr-FR" dirty="0" smtClean="0"/>
              <a:t> avec les marges et une synthèse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039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9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kumimoji="0" lang="fr-FR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790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5824" y="1572619"/>
            <a:ext cx="3859213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85824" y="2200417"/>
            <a:ext cx="3859213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73721" y="1572619"/>
            <a:ext cx="3860729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73721" y="2200417"/>
            <a:ext cx="3860729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5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07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19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0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81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96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84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1496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79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595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381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2573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0643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974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37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888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6239" y="3216241"/>
            <a:ext cx="6867525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kumimoji="0" lang="fr-FR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40"/>
            <a:ext cx="7738280" cy="4675211"/>
          </a:xfrm>
        </p:spPr>
        <p:txBody>
          <a:bodyPr>
            <a:normAutofit/>
          </a:bodyPr>
          <a:lstStyle>
            <a:lvl1pPr marL="200025" marR="0" indent="-200025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050" b="1"/>
            </a:lvl1pPr>
            <a:lvl2pPr marL="538163" marR="0" indent="-195263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050"/>
            </a:lvl2pPr>
            <a:lvl3pPr marL="876300" marR="0" indent="-19050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900"/>
            </a:lvl3pPr>
            <a:lvl4pPr marL="1209675" marR="0" indent="-180975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825"/>
            </a:lvl4pPr>
            <a:lvl5pPr marL="1547813" marR="0" indent="-176213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825"/>
            </a:lvl5pPr>
          </a:lstStyle>
          <a:p>
            <a:pPr marL="200025" marR="0" lvl="0" indent="-200025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538163" marR="0" lvl="1" indent="-195263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876300" marR="0" lvl="2" indent="-19050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209675" marR="0" lvl="3" indent="-180975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1547813" marR="0" lvl="4" indent="-176213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2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2" y="6431282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z="600" smtClean="0"/>
              <a:pPr lvl="0"/>
              <a:t>‹N°›</a:t>
            </a:fld>
            <a:endParaRPr lang="fr-FR" sz="600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9129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82903" y="6558181"/>
            <a:ext cx="3223688" cy="3048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CONFIDENTIEL</a:t>
            </a:r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5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Page </a:t>
            </a:r>
            <a:fld id="{C1AFB0A2-6ECC-4DD6-AB87-0BEBAE1D45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27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3" r:id="rId3"/>
    <p:sldLayoutId id="2147483652" r:id="rId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rgbClr val="E9030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"/>
        <a:tabLst/>
        <a:defRPr sz="14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4AE41-46CB-4BC5-9634-F8D06563C797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97598-5137-437D-9DBA-616744726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783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Prêt Transition Agri-</a:t>
            </a:r>
            <a:r>
              <a:rPr lang="fr-FR" dirty="0" err="1" smtClean="0"/>
              <a:t>Viti</a:t>
            </a:r>
            <a:r>
              <a:rPr lang="fr-FR" dirty="0" smtClean="0"/>
              <a:t> sous garantie FEI INAF </a:t>
            </a:r>
            <a:endParaRPr lang="fr-FR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4323832" y="6410849"/>
            <a:ext cx="4664279" cy="254894"/>
          </a:xfrm>
        </p:spPr>
        <p:txBody>
          <a:bodyPr>
            <a:normAutofit lnSpcReduction="10000"/>
          </a:bodyPr>
          <a:lstStyle/>
          <a:p>
            <a:r>
              <a:rPr lang="fr-FR" sz="1100" dirty="0" smtClean="0"/>
              <a:t>Marché des Pros  03 2021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79115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 rot="16200000">
            <a:off x="-3216239" y="3183512"/>
            <a:ext cx="6867525" cy="435046"/>
          </a:xfrm>
        </p:spPr>
        <p:txBody>
          <a:bodyPr>
            <a:normAutofit/>
          </a:bodyPr>
          <a:lstStyle/>
          <a:p>
            <a:r>
              <a:rPr lang="fr-FR" dirty="0" smtClean="0"/>
              <a:t>Marché des professionnels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/>
          </p:nvPr>
        </p:nvSpPr>
        <p:spPr>
          <a:xfrm>
            <a:off x="752475" y="266047"/>
            <a:ext cx="8200206" cy="644958"/>
          </a:xfrm>
          <a:noFill/>
        </p:spPr>
        <p:txBody>
          <a:bodyPr/>
          <a:lstStyle/>
          <a:p>
            <a:r>
              <a:rPr lang="fr-FR" dirty="0" smtClean="0"/>
              <a:t>Contexte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AutoShape 2" descr="Résultat de recherche d'images pour &quot;drapeau belge&quot;"/>
          <p:cNvSpPr>
            <a:spLocks noChangeAspect="1" noChangeArrowheads="1"/>
          </p:cNvSpPr>
          <p:nvPr/>
        </p:nvSpPr>
        <p:spPr bwMode="auto">
          <a:xfrm>
            <a:off x="0" y="-136525"/>
            <a:ext cx="17716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31" name="Espace réservé du contenu 2"/>
          <p:cNvSpPr>
            <a:spLocks noGrp="1"/>
          </p:cNvSpPr>
          <p:nvPr>
            <p:ph idx="1"/>
          </p:nvPr>
        </p:nvSpPr>
        <p:spPr>
          <a:xfrm>
            <a:off x="752475" y="974768"/>
            <a:ext cx="7738280" cy="58832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Prêt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pour accompagner la transformation du modèle 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agricole issue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la convention signée avec le ministère de 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l’Agriculture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 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 intermédiaires financiers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dont BPCE 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(+</a:t>
            </a:r>
            <a:r>
              <a:rPr lang="fr-FR" b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Arkéa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CA, 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CM)</a:t>
            </a:r>
          </a:p>
          <a:p>
            <a:pPr marL="0" indent="0" algn="just">
              <a:buNone/>
            </a:pP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Cette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enveloppe permettra de distribuer 136 M€ 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(9M€ GEE) de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prêts qui bénéficieront d’une garantie du FEI à hauteur de 80%. En contrepartie de cette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garantie gratuite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nous devrons proposer ces prêts à 20 points de base en dessous du taux habituellement pratiqué pour ce type de concours.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Contexte : proposer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ces prêts garantis FEI</a:t>
            </a:r>
            <a:r>
              <a:rPr lang="fr-FR" b="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/ 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INAF* à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 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agriculteurs/viticulteurs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engagés dans des projets qui favorisent :</a:t>
            </a:r>
          </a:p>
          <a:p>
            <a:pPr lvl="1" algn="just">
              <a:buFont typeface="Arial Narrow" panose="020B0606020202030204" pitchFamily="34" charset="0"/>
              <a:buChar char="◘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circuits courts (création d’un magasin de vente directe sur l’exploitation….) </a:t>
            </a:r>
          </a:p>
          <a:p>
            <a:pPr lvl="1" algn="just">
              <a:buFont typeface="Arial Narrow" panose="020B0606020202030204" pitchFamily="34" charset="0"/>
              <a:buChar char="◘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diminution de l’utilisation des produits phytosanitaires (matériel spécifique qui limite les intrants…) </a:t>
            </a:r>
          </a:p>
          <a:p>
            <a:pPr lvl="1" algn="just">
              <a:buFont typeface="Arial Narrow" panose="020B0606020202030204" pitchFamily="34" charset="0"/>
              <a:buChar char="◘"/>
            </a:pP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diminution de la consommation d’énergies et/ou d’eau </a:t>
            </a:r>
          </a:p>
          <a:p>
            <a:pPr lvl="1" algn="just">
              <a:buFont typeface="Arial Narrow" panose="020B0606020202030204" pitchFamily="34" charset="0"/>
              <a:buChar char="◘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diversification des revenus (éolien, solaire, biomasse, gîte, table d’hôte…) </a:t>
            </a:r>
          </a:p>
          <a:p>
            <a:pPr lvl="1" algn="just">
              <a:buFont typeface="Arial Narrow" panose="020B0606020202030204" pitchFamily="34" charset="0"/>
              <a:buChar char="◘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renouvellement des générations (accompagnement à l’installation de nouveaux exploitants agricoles par le financement de la reprise….) </a:t>
            </a:r>
          </a:p>
          <a:p>
            <a:pPr lvl="1" algn="just">
              <a:buFont typeface="Arial Narrow" panose="020B0606020202030204" pitchFamily="34" charset="0"/>
              <a:buChar char="◘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mise aux normes </a:t>
            </a:r>
          </a:p>
          <a:p>
            <a:pPr lvl="1" algn="just">
              <a:buFont typeface="Arial Narrow" panose="020B0606020202030204" pitchFamily="34" charset="0"/>
              <a:buChar char="◘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Etc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…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cible : les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exploitant agricoles (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PP, PM, Holding) &lt; 7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ans d’activité </a:t>
            </a:r>
            <a:r>
              <a:rPr lang="fr-FR" b="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(possibilité pour les </a:t>
            </a:r>
            <a:r>
              <a:rPr lang="fr-FR" b="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entreprises </a:t>
            </a:r>
            <a:r>
              <a:rPr lang="fr-FR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&gt;</a:t>
            </a:r>
            <a:r>
              <a:rPr lang="fr-FR" b="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 ans d’activité </a:t>
            </a:r>
            <a:r>
              <a:rPr lang="fr-FR" b="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 création d’une nouvelle activité </a:t>
            </a:r>
            <a:r>
              <a:rPr lang="fr-FR" b="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sous </a:t>
            </a:r>
            <a:r>
              <a:rPr lang="fr-FR" b="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condition</a:t>
            </a:r>
            <a:r>
              <a:rPr lang="fr-FR" b="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r>
              <a:rPr lang="fr-FR" dirty="0"/>
              <a:t> </a:t>
            </a:r>
            <a:r>
              <a:rPr lang="fr-FR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Créateurs d’entreprises : Jeunes Agricoles – Reconversion Pro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Type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financement : CB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ou 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MLT</a:t>
            </a:r>
          </a:p>
          <a:p>
            <a:pPr marL="0" indent="0" algn="just">
              <a:buNone/>
            </a:pPr>
            <a:endParaRPr lang="fr-FR" b="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</a:t>
            </a:r>
            <a:r>
              <a:rPr lang="fr-FR" b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lnitiative</a:t>
            </a:r>
            <a:r>
              <a:rPr lang="fr-FR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Nationale pour l’Agriculture Française </a:t>
            </a:r>
          </a:p>
          <a:p>
            <a:pPr algn="just"/>
            <a:endParaRPr lang="fr-FR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53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>
                <a:sym typeface="Wingdings 2"/>
              </a:rPr>
              <a:t>Marché des professionnels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85522" y="807582"/>
            <a:ext cx="7738280" cy="558316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13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Conditions de mise en </a:t>
            </a: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œuvre : </a:t>
            </a:r>
            <a:r>
              <a:rPr lang="fr-FR" sz="13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Grille d’éligibilité à la garantie INAF, </a:t>
            </a: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Obligation de  Décote </a:t>
            </a:r>
            <a:r>
              <a:rPr lang="fr-FR" sz="13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 taux -0,20/ taux standard</a:t>
            </a: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.</a:t>
            </a:r>
            <a:endParaRPr lang="fr-FR" sz="1300" b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Garantie  </a:t>
            </a:r>
          </a:p>
          <a:p>
            <a:pPr lvl="1">
              <a:buFont typeface="Arial Narrow" panose="020B0606020202030204" pitchFamily="34" charset="0"/>
              <a:buChar char="◘"/>
            </a:pP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Garantie à première demande FEI INAF – couvre jusqu’à 80 % de la perte finale en cas de défaillance de l'emprunteur</a:t>
            </a:r>
          </a:p>
          <a:p>
            <a:pPr lvl="1">
              <a:buFont typeface="Arial Narrow" panose="020B0606020202030204" pitchFamily="34" charset="0"/>
              <a:buChar char="◘"/>
            </a:pP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Garantie FEI INAF non exclusive, elle peut être complétée à hauteur d’une caution personnelle de 20% maximum du montant du prêt (pas de garantie réelle) </a:t>
            </a:r>
          </a:p>
          <a:p>
            <a:pPr lvl="1" algn="just" hangingPunct="0">
              <a:buFont typeface="Arial Narrow" panose="020B0606020202030204" pitchFamily="34" charset="0"/>
              <a:buChar char="◘"/>
            </a:pP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Garantie totalement gratuite. Si le partage de risque ou l'ajout d'une </a:t>
            </a:r>
            <a:r>
              <a:rPr lang="fr-FR" sz="13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contregarantie</a:t>
            </a: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 est possible, la Caisse  doit impérativement conserver une exposition au risque de défaut d'au moins 20%.  En cas de contentieux et </a:t>
            </a:r>
            <a:r>
              <a:rPr lang="en-GB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 </a:t>
            </a:r>
            <a:r>
              <a:rPr lang="en-GB" sz="13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réalisation des garanties, la Caisse doit supporter au moins 20% de la perte finale.</a:t>
            </a:r>
            <a:endParaRPr lang="fr-FR" sz="1300" b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lvl="1">
              <a:buFont typeface="Arial Narrow" panose="020B0606020202030204" pitchFamily="34" charset="0"/>
              <a:buChar char="◘"/>
            </a:pPr>
            <a:r>
              <a:rPr lang="en-GB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Fonds </a:t>
            </a:r>
            <a:r>
              <a:rPr lang="en-GB" sz="13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 Garantie du FEI arrivant à échéance fin 2022</a:t>
            </a:r>
            <a:r>
              <a:rPr lang="en-GB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342900" lvl="1" indent="0">
              <a:buNone/>
            </a:pPr>
            <a:endParaRPr lang="fr-FR" sz="1300" b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13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Montant : </a:t>
            </a: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10 K€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à </a:t>
            </a: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2 500K€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1300" b="0" dirty="0" smtClean="0">
                <a:latin typeface="+mj-lt"/>
                <a:ea typeface="Times New Roman" panose="02020603050405020304" pitchFamily="18" charset="0"/>
              </a:rPr>
              <a:t>Nature : Prêt amortissable ou </a:t>
            </a:r>
            <a:r>
              <a:rPr lang="fr-FR" sz="1300" b="0" dirty="0" err="1" smtClean="0">
                <a:latin typeface="+mj-lt"/>
                <a:ea typeface="Times New Roman" panose="02020603050405020304" pitchFamily="18" charset="0"/>
              </a:rPr>
              <a:t>Infine</a:t>
            </a:r>
            <a:r>
              <a:rPr lang="fr-FR" sz="1300" b="0" dirty="0" smtClean="0">
                <a:latin typeface="+mj-lt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fr-FR" sz="1300" b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Taux :  le barème AGRI / VITI classique = barème standard – 0,20%</a:t>
            </a:r>
          </a:p>
          <a:p>
            <a:pPr marL="0" indent="0">
              <a:buNone/>
            </a:pPr>
            <a:endParaRPr lang="fr-FR" sz="1300" b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13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Durée: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12 à 120 mois </a:t>
            </a: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incluant le </a:t>
            </a:r>
            <a:r>
              <a:rPr lang="fr-FR" sz="13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différé. Différé d’amortissement du capital possible ou </a:t>
            </a: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différé </a:t>
            </a:r>
            <a:r>
              <a:rPr lang="fr-FR" sz="13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total (conseillé 24 mois maxi</a:t>
            </a: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)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1300" b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13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Frais de </a:t>
            </a: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dossier : </a:t>
            </a: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% avec un minimum de 150</a:t>
            </a:r>
            <a:r>
              <a:rPr lang="fr-FR" sz="13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€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endParaRPr lang="fr-FR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fr-FR" sz="13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Assurances: </a:t>
            </a:r>
            <a:r>
              <a:rPr lang="fr-FR" sz="13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Assurances </a:t>
            </a:r>
            <a:r>
              <a:rPr lang="fr-FR" sz="13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classiques</a:t>
            </a:r>
            <a:endParaRPr lang="fr-FR" sz="1300" b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endParaRPr lang="fr-FR" sz="1300" dirty="0">
              <a:latin typeface="+mj-lt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695237" y="204206"/>
            <a:ext cx="8200206" cy="644958"/>
          </a:xfrm>
        </p:spPr>
        <p:txBody>
          <a:bodyPr/>
          <a:lstStyle/>
          <a:p>
            <a:r>
              <a:rPr lang="fr-FR" sz="1600" dirty="0">
                <a:latin typeface="+mj-lt"/>
                <a:cs typeface="Arial" panose="020B0604020202020204" pitchFamily="34" charset="0"/>
              </a:rPr>
              <a:t>Prêt </a:t>
            </a:r>
            <a:r>
              <a:rPr lang="fr-FR" sz="1600" dirty="0" smtClean="0">
                <a:latin typeface="+mj-lt"/>
                <a:cs typeface="Arial" panose="020B0604020202020204" pitchFamily="34" charset="0"/>
              </a:rPr>
              <a:t>Transition  Agri </a:t>
            </a:r>
            <a:r>
              <a:rPr lang="fr-FR" sz="1600" dirty="0" err="1" smtClean="0">
                <a:latin typeface="+mj-lt"/>
                <a:cs typeface="Arial" panose="020B0604020202020204" pitchFamily="34" charset="0"/>
              </a:rPr>
              <a:t>Viti</a:t>
            </a:r>
            <a:r>
              <a:rPr lang="fr-FR" sz="1600" dirty="0" smtClean="0">
                <a:latin typeface="+mj-lt"/>
                <a:cs typeface="Arial" panose="020B0604020202020204" pitchFamily="34" charset="0"/>
              </a:rPr>
              <a:t> sous garantie FEI INAF</a:t>
            </a:r>
            <a:endParaRPr lang="fr-FR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9533049"/>
              </p:ext>
            </p:extLst>
          </p:nvPr>
        </p:nvGraphicFramePr>
        <p:xfrm>
          <a:off x="8033816" y="1014154"/>
          <a:ext cx="840461" cy="620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Feuille de calcul prenant en charge les macros" showAsIcon="1" r:id="rId3" imgW="914400" imgH="771480" progId="Excel.SheetMacroEnabled.12">
                  <p:embed/>
                </p:oleObj>
              </mc:Choice>
              <mc:Fallback>
                <p:oleObj name="Feuille de calcul prenant en charge les macros" showAsIcon="1" r:id="rId3" imgW="914400" imgH="771480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33816" y="1014154"/>
                        <a:ext cx="840461" cy="6206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952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>
                <a:sym typeface="Wingdings 2"/>
              </a:rPr>
              <a:t>Marché des professionnels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5715" y="1098984"/>
            <a:ext cx="7738280" cy="5583169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fr-FR" sz="14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Objet du financement : </a:t>
            </a:r>
          </a:p>
          <a:p>
            <a:pPr lvl="1">
              <a:buFont typeface="Arial Narrow" panose="020B0606020202030204" pitchFamily="34" charset="0"/>
              <a:buChar char="◘"/>
            </a:pPr>
            <a:r>
              <a:rPr lang="fr-F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Sur des investissements dans des actifs corporels ou incorporels (dont TVA)</a:t>
            </a:r>
          </a:p>
          <a:p>
            <a:pPr lvl="1">
              <a:buFont typeface="Arial Narrow" panose="020B0606020202030204" pitchFamily="34" charset="0"/>
              <a:buChar char="◘"/>
            </a:pPr>
            <a:r>
              <a:rPr lang="fr-F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En capital d’exploitation (BFR) lié à un investissement (limite de 30% du </a:t>
            </a:r>
            <a:r>
              <a:rPr lang="fr-FR" sz="1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projet</a:t>
            </a:r>
            <a:r>
              <a:rPr lang="fr-F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lvl="1">
              <a:buFont typeface="Arial Narrow" panose="020B0606020202030204" pitchFamily="34" charset="0"/>
              <a:buChar char="◘"/>
            </a:pPr>
            <a:r>
              <a:rPr lang="fr-F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Pour achat de foncier max 10% du montant total du projet (20% pour cas installation et reprise)</a:t>
            </a:r>
          </a:p>
          <a:p>
            <a:pPr lvl="1">
              <a:buFont typeface="Arial Narrow" panose="020B0606020202030204" pitchFamily="34" charset="0"/>
              <a:buChar char="◘"/>
            </a:pPr>
            <a:r>
              <a:rPr lang="fr-F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Pour l’achat de parts sociales y compris familiales</a:t>
            </a:r>
          </a:p>
          <a:p>
            <a:pPr lvl="1">
              <a:buFont typeface="Arial Narrow" panose="020B0606020202030204" pitchFamily="34" charset="0"/>
              <a:buChar char="◘"/>
            </a:pPr>
            <a:r>
              <a:rPr lang="fr-F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L’acquisition de matériels d’occasion </a:t>
            </a:r>
          </a:p>
          <a:p>
            <a:pPr lvl="1">
              <a:buFont typeface="Arial Narrow" panose="020B0606020202030204" pitchFamily="34" charset="0"/>
              <a:buChar char="◘"/>
            </a:pPr>
            <a:r>
              <a:rPr lang="fr-F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Investissement (+ 50 % des dépenses liées activité agricole):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250" dirty="0">
                <a:latin typeface="Calibri Light" panose="020F0302020204030204" pitchFamily="34" charset="0"/>
                <a:cs typeface="Calibri Light" panose="020F0302020204030204" pitchFamily="34" charset="0"/>
              </a:rPr>
              <a:t>Production d’énergies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250" dirty="0">
                <a:latin typeface="Calibri Light" panose="020F0302020204030204" pitchFamily="34" charset="0"/>
                <a:cs typeface="Calibri Light" panose="020F0302020204030204" pitchFamily="34" charset="0"/>
              </a:rPr>
              <a:t>Activité hébergement touristique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250" dirty="0">
                <a:latin typeface="Calibri Light" panose="020F0302020204030204" pitchFamily="34" charset="0"/>
                <a:cs typeface="Calibri Light" panose="020F0302020204030204" pitchFamily="34" charset="0"/>
              </a:rPr>
              <a:t>Centres équestres</a:t>
            </a:r>
          </a:p>
          <a:p>
            <a:pPr lvl="1">
              <a:buFont typeface="Arial Narrow" panose="020B0606020202030204" pitchFamily="34" charset="0"/>
              <a:buChar char="◘"/>
            </a:pPr>
            <a:r>
              <a:rPr lang="fr-F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FDC, outillage, </a:t>
            </a:r>
            <a:r>
              <a:rPr lang="fr-FR" sz="1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véhicule</a:t>
            </a:r>
          </a:p>
          <a:p>
            <a:pPr marL="342900" lvl="1" indent="0">
              <a:buNone/>
            </a:pPr>
            <a:endParaRPr lang="fr-FR" sz="14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lvl="1" indent="0">
              <a:buNone/>
            </a:pPr>
            <a:r>
              <a:rPr lang="fr-FR" sz="1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Exclusions</a:t>
            </a:r>
            <a:r>
              <a:rPr lang="fr-FR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 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250" dirty="0">
                <a:latin typeface="Calibri Light" panose="020F0302020204030204" pitchFamily="34" charset="0"/>
                <a:cs typeface="Calibri Light" panose="020F0302020204030204" pitchFamily="34" charset="0"/>
              </a:rPr>
              <a:t>Aquaculteurs ou pêcheurs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250" dirty="0">
                <a:latin typeface="Calibri Light" panose="020F0302020204030204" pitchFamily="34" charset="0"/>
                <a:cs typeface="Calibri Light" panose="020F0302020204030204" pitchFamily="34" charset="0"/>
              </a:rPr>
              <a:t>Culture du tabac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250" dirty="0">
                <a:latin typeface="Calibri Light" panose="020F0302020204030204" pitchFamily="34" charset="0"/>
                <a:cs typeface="Calibri Light" panose="020F0302020204030204" pitchFamily="34" charset="0"/>
              </a:rPr>
              <a:t>Distillateur d’alcool</a:t>
            </a:r>
          </a:p>
          <a:p>
            <a:pPr>
              <a:buFont typeface="Arial Narrow" panose="020B0606020202030204" pitchFamily="34" charset="0"/>
              <a:buChar char="◘"/>
            </a:pPr>
            <a:endParaRPr lang="fr-FR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695237" y="204206"/>
            <a:ext cx="8200206" cy="644958"/>
          </a:xfrm>
        </p:spPr>
        <p:txBody>
          <a:bodyPr/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Prêt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Transition  Agri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Viti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sous garantie FEI INAF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81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16" y="1807687"/>
            <a:ext cx="7910078" cy="325215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>
                <a:sym typeface="Wingdings 2"/>
              </a:rPr>
              <a:t>Marché des professionnels</a:t>
            </a:r>
            <a:endParaRPr lang="fr-FR" sz="18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695237" y="204206"/>
            <a:ext cx="8200206" cy="644958"/>
          </a:xfrm>
        </p:spPr>
        <p:txBody>
          <a:bodyPr/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Prêt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Transition  Agri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Viti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sous garantie FEI INAF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64029" y="944711"/>
            <a:ext cx="7614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Sous DEFI choisir « Crédit d’équipement »  et dans produit national choisir PRÊT INAF FEI  </a:t>
            </a:r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1570002" y="2427485"/>
            <a:ext cx="3700268" cy="124673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89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C00000"/>
          </a:solidFill>
        </a:ln>
      </a:spPr>
      <a:bodyPr rtlCol="0" anchor="ctr"/>
      <a:lstStyle>
        <a:defPPr algn="ctr">
          <a:defRPr>
            <a:solidFill>
              <a:srgbClr val="C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117546</TotalTime>
  <Words>637</Words>
  <Application>Microsoft Office PowerPoint</Application>
  <PresentationFormat>Affichage à l'écran (4:3)</PresentationFormat>
  <Paragraphs>61</Paragraphs>
  <Slides>5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Helvetica Neue Medium</vt:lpstr>
      <vt:lpstr>Times New Roman</vt:lpstr>
      <vt:lpstr>Wingdings</vt:lpstr>
      <vt:lpstr>Wingdings 2</vt:lpstr>
      <vt:lpstr>Thème Office</vt:lpstr>
      <vt:lpstr>2_Thème Office</vt:lpstr>
      <vt:lpstr>Feuille de calcul prenant en charge les macros</vt:lpstr>
      <vt:lpstr>Prêt Transition Agri-Viti sous garantie FEI INAF </vt:lpstr>
      <vt:lpstr>Marché des professionnels</vt:lpstr>
      <vt:lpstr>Marché des professionnels</vt:lpstr>
      <vt:lpstr>Marché des professionnels</vt:lpstr>
      <vt:lpstr>Marché des professionnels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sebastien.conte@cealsace.caisse-epargne.fr</dc:creator>
  <cp:lastModifiedBy>POIGNANT Anne [CEGEE]</cp:lastModifiedBy>
  <cp:revision>5830</cp:revision>
  <cp:lastPrinted>2020-09-24T11:54:53Z</cp:lastPrinted>
  <dcterms:created xsi:type="dcterms:W3CDTF">2013-02-04T10:32:20Z</dcterms:created>
  <dcterms:modified xsi:type="dcterms:W3CDTF">2021-04-01T14:40:53Z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gaelle.salaun@cegee.caisse-epargne.fr</vt:lpwstr>
  </property>
  <property fmtid="{D5CDD505-2E9C-101B-9397-08002B2CF9AE}" pid="5" name="MSIP_Label_48a19f0c-bea1-442e-a475-ed109d9ec508_SetDate">
    <vt:lpwstr>2020-03-16T12:28:14.9038325Z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