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</p:sldIdLst>
  <p:sldSz cx="6858000" cy="9144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KKARI Nadia" initials="AN" lastIdx="3" clrIdx="0">
    <p:extLst>
      <p:ext uri="{19B8F6BF-5375-455C-9EA6-DF929625EA0E}">
        <p15:presenceInfo xmlns:p15="http://schemas.microsoft.com/office/powerpoint/2012/main" userId="S::nadia.akkari@bpce.fr::1e096805-7ef9-4f20-bd9a-7af05092bfc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1D1A"/>
    <a:srgbClr val="FF0000"/>
    <a:srgbClr val="1B2A70"/>
    <a:srgbClr val="3689C5"/>
    <a:srgbClr val="DB0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EC4B21-D1C5-2EFC-50D7-0388E07D153D}" v="76" dt="2020-01-22T15:06:08.401"/>
    <p1510:client id="{248BFFB1-B639-40D2-A57B-0DB5BC5A1C30}" v="257" dt="2020-01-09T10:31:25.667"/>
    <p1510:client id="{596BCFD4-E5D9-4B47-88EB-268F114A8FD6}" v="1" dt="2020-01-13T15:18:53.332"/>
    <p1510:client id="{89320814-4780-4B28-95C8-A0E9419A52A9}" v="9" dt="2020-01-09T14:04:19.519"/>
    <p1510:client id="{973D6D63-5286-13BD-2510-268D1DFFF9ED}" v="787" dt="2020-06-11T14:09:40.593"/>
    <p1510:client id="{B6A3A5BF-EE64-48B3-93C5-A33184050D89}" v="660" dt="2020-01-07T16:51:28.340"/>
    <p1510:client id="{F0885DCD-E92F-CD05-AA48-108226F0D1A8}" v="99" dt="2020-04-29T14:23:52.669"/>
    <p1510:client id="{F7ACAC26-1807-4476-A565-D4AFC237CEC9}" v="10" dt="2020-01-09T14:38:35.417"/>
    <p1510:client id="{FB069171-CB59-ABA3-14AF-197D4F51370B}" v="142" dt="2020-04-30T09:29:09.1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23"/>
    <p:restoredTop sz="96786"/>
  </p:normalViewPr>
  <p:slideViewPr>
    <p:cSldViewPr snapToGrid="0">
      <p:cViewPr varScale="1">
        <p:scale>
          <a:sx n="84" d="100"/>
          <a:sy n="84" d="100"/>
        </p:scale>
        <p:origin x="29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KARI Nadia" userId="S::nadia.akkari@bpce.fr::1e096805-7ef9-4f20-bd9a-7af05092bfc9" providerId="AD" clId="Web-{F0885DCD-E92F-CD05-AA48-108226F0D1A8}"/>
    <pc:docChg chg="modSld">
      <pc:chgData name="AKKARI Nadia" userId="S::nadia.akkari@bpce.fr::1e096805-7ef9-4f20-bd9a-7af05092bfc9" providerId="AD" clId="Web-{F0885DCD-E92F-CD05-AA48-108226F0D1A8}" dt="2020-04-29T14:23:52.669" v="96" actId="1076"/>
      <pc:docMkLst>
        <pc:docMk/>
      </pc:docMkLst>
      <pc:sldChg chg="modSp">
        <pc:chgData name="AKKARI Nadia" userId="S::nadia.akkari@bpce.fr::1e096805-7ef9-4f20-bd9a-7af05092bfc9" providerId="AD" clId="Web-{F0885DCD-E92F-CD05-AA48-108226F0D1A8}" dt="2020-04-29T14:22:47.404" v="49" actId="20577"/>
        <pc:sldMkLst>
          <pc:docMk/>
          <pc:sldMk cId="3784089036" sldId="256"/>
        </pc:sldMkLst>
        <pc:spChg chg="mod">
          <ac:chgData name="AKKARI Nadia" userId="S::nadia.akkari@bpce.fr::1e096805-7ef9-4f20-bd9a-7af05092bfc9" providerId="AD" clId="Web-{F0885DCD-E92F-CD05-AA48-108226F0D1A8}" dt="2020-04-29T14:22:47.404" v="49" actId="20577"/>
          <ac:spMkLst>
            <pc:docMk/>
            <pc:sldMk cId="3784089036" sldId="256"/>
            <ac:spMk id="12" creationId="{90048ECC-CA97-4DD7-B562-A92B8A1FECF5}"/>
          </ac:spMkLst>
        </pc:spChg>
        <pc:spChg chg="mod">
          <ac:chgData name="AKKARI Nadia" userId="S::nadia.akkari@bpce.fr::1e096805-7ef9-4f20-bd9a-7af05092bfc9" providerId="AD" clId="Web-{F0885DCD-E92F-CD05-AA48-108226F0D1A8}" dt="2020-04-29T14:22:16.420" v="47" actId="14100"/>
          <ac:spMkLst>
            <pc:docMk/>
            <pc:sldMk cId="3784089036" sldId="256"/>
            <ac:spMk id="16" creationId="{00000000-0000-0000-0000-000000000000}"/>
          </ac:spMkLst>
        </pc:spChg>
        <pc:spChg chg="mod">
          <ac:chgData name="AKKARI Nadia" userId="S::nadia.akkari@bpce.fr::1e096805-7ef9-4f20-bd9a-7af05092bfc9" providerId="AD" clId="Web-{F0885DCD-E92F-CD05-AA48-108226F0D1A8}" dt="2020-04-29T14:22:23.342" v="48" actId="1076"/>
          <ac:spMkLst>
            <pc:docMk/>
            <pc:sldMk cId="3784089036" sldId="256"/>
            <ac:spMk id="18" creationId="{00000000-0000-0000-0000-000000000000}"/>
          </ac:spMkLst>
        </pc:spChg>
      </pc:sldChg>
      <pc:sldChg chg="delSp modSp">
        <pc:chgData name="AKKARI Nadia" userId="S::nadia.akkari@bpce.fr::1e096805-7ef9-4f20-bd9a-7af05092bfc9" providerId="AD" clId="Web-{F0885DCD-E92F-CD05-AA48-108226F0D1A8}" dt="2020-04-29T14:23:52.669" v="96" actId="1076"/>
        <pc:sldMkLst>
          <pc:docMk/>
          <pc:sldMk cId="296741544" sldId="257"/>
        </pc:sldMkLst>
        <pc:spChg chg="del">
          <ac:chgData name="AKKARI Nadia" userId="S::nadia.akkari@bpce.fr::1e096805-7ef9-4f20-bd9a-7af05092bfc9" providerId="AD" clId="Web-{F0885DCD-E92F-CD05-AA48-108226F0D1A8}" dt="2020-04-29T14:23:30.169" v="90"/>
          <ac:spMkLst>
            <pc:docMk/>
            <pc:sldMk cId="296741544" sldId="257"/>
            <ac:spMk id="5" creationId="{EDC95F46-D688-4B62-B47F-64312F723763}"/>
          </ac:spMkLst>
        </pc:spChg>
        <pc:spChg chg="mod">
          <ac:chgData name="AKKARI Nadia" userId="S::nadia.akkari@bpce.fr::1e096805-7ef9-4f20-bd9a-7af05092bfc9" providerId="AD" clId="Web-{F0885DCD-E92F-CD05-AA48-108226F0D1A8}" dt="2020-04-29T14:23:39.951" v="94" actId="20577"/>
          <ac:spMkLst>
            <pc:docMk/>
            <pc:sldMk cId="296741544" sldId="257"/>
            <ac:spMk id="57" creationId="{00000000-0000-0000-0000-000000000000}"/>
          </ac:spMkLst>
        </pc:spChg>
        <pc:spChg chg="mod">
          <ac:chgData name="AKKARI Nadia" userId="S::nadia.akkari@bpce.fr::1e096805-7ef9-4f20-bd9a-7af05092bfc9" providerId="AD" clId="Web-{F0885DCD-E92F-CD05-AA48-108226F0D1A8}" dt="2020-04-29T14:23:52.669" v="96" actId="1076"/>
          <ac:spMkLst>
            <pc:docMk/>
            <pc:sldMk cId="296741544" sldId="257"/>
            <ac:spMk id="77" creationId="{EDC95F46-D688-4B62-B47F-64312F723763}"/>
          </ac:spMkLst>
        </pc:spChg>
      </pc:sldChg>
    </pc:docChg>
  </pc:docChgLst>
  <pc:docChgLst>
    <pc:chgData name="AKKARI Nadia" userId="S::nadia.akkari@bpce.fr::1e096805-7ef9-4f20-bd9a-7af05092bfc9" providerId="AD" clId="Web-{973D6D63-5286-13BD-2510-268D1DFFF9ED}"/>
    <pc:docChg chg="modSld">
      <pc:chgData name="AKKARI Nadia" userId="S::nadia.akkari@bpce.fr::1e096805-7ef9-4f20-bd9a-7af05092bfc9" providerId="AD" clId="Web-{973D6D63-5286-13BD-2510-268D1DFFF9ED}" dt="2020-06-11T14:09:40.593" v="783" actId="14100"/>
      <pc:docMkLst>
        <pc:docMk/>
      </pc:docMkLst>
      <pc:sldChg chg="delSp modSp">
        <pc:chgData name="AKKARI Nadia" userId="S::nadia.akkari@bpce.fr::1e096805-7ef9-4f20-bd9a-7af05092bfc9" providerId="AD" clId="Web-{973D6D63-5286-13BD-2510-268D1DFFF9ED}" dt="2020-06-11T14:09:40.593" v="783" actId="14100"/>
        <pc:sldMkLst>
          <pc:docMk/>
          <pc:sldMk cId="3784089036" sldId="256"/>
        </pc:sldMkLst>
        <pc:spChg chg="mod">
          <ac:chgData name="AKKARI Nadia" userId="S::nadia.akkari@bpce.fr::1e096805-7ef9-4f20-bd9a-7af05092bfc9" providerId="AD" clId="Web-{973D6D63-5286-13BD-2510-268D1DFFF9ED}" dt="2020-06-11T12:23:23.956" v="780" actId="20577"/>
          <ac:spMkLst>
            <pc:docMk/>
            <pc:sldMk cId="3784089036" sldId="256"/>
            <ac:spMk id="7" creationId="{00000000-0000-0000-0000-000000000000}"/>
          </ac:spMkLst>
        </pc:spChg>
        <pc:spChg chg="mod">
          <ac:chgData name="AKKARI Nadia" userId="S::nadia.akkari@bpce.fr::1e096805-7ef9-4f20-bd9a-7af05092bfc9" providerId="AD" clId="Web-{973D6D63-5286-13BD-2510-268D1DFFF9ED}" dt="2020-06-11T12:18:21.735" v="654" actId="20577"/>
          <ac:spMkLst>
            <pc:docMk/>
            <pc:sldMk cId="3784089036" sldId="256"/>
            <ac:spMk id="9" creationId="{00000000-0000-0000-0000-000000000000}"/>
          </ac:spMkLst>
        </pc:spChg>
        <pc:spChg chg="mod">
          <ac:chgData name="AKKARI Nadia" userId="S::nadia.akkari@bpce.fr::1e096805-7ef9-4f20-bd9a-7af05092bfc9" providerId="AD" clId="Web-{973D6D63-5286-13BD-2510-268D1DFFF9ED}" dt="2020-06-11T14:09:40.593" v="783" actId="14100"/>
          <ac:spMkLst>
            <pc:docMk/>
            <pc:sldMk cId="3784089036" sldId="256"/>
            <ac:spMk id="12" creationId="{90048ECC-CA97-4DD7-B562-A92B8A1FECF5}"/>
          </ac:spMkLst>
        </pc:spChg>
        <pc:spChg chg="del">
          <ac:chgData name="AKKARI Nadia" userId="S::nadia.akkari@bpce.fr::1e096805-7ef9-4f20-bd9a-7af05092bfc9" providerId="AD" clId="Web-{973D6D63-5286-13BD-2510-268D1DFFF9ED}" dt="2020-06-11T11:59:45.242" v="265"/>
          <ac:spMkLst>
            <pc:docMk/>
            <pc:sldMk cId="3784089036" sldId="256"/>
            <ac:spMk id="13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1:58:33.429" v="161"/>
          <ac:spMkLst>
            <pc:docMk/>
            <pc:sldMk cId="3784089036" sldId="256"/>
            <ac:spMk id="16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1:58:35.648" v="162"/>
          <ac:spMkLst>
            <pc:docMk/>
            <pc:sldMk cId="3784089036" sldId="256"/>
            <ac:spMk id="18" creationId="{00000000-0000-0000-0000-000000000000}"/>
          </ac:spMkLst>
        </pc:spChg>
        <pc:spChg chg="mod">
          <ac:chgData name="AKKARI Nadia" userId="S::nadia.akkari@bpce.fr::1e096805-7ef9-4f20-bd9a-7af05092bfc9" providerId="AD" clId="Web-{973D6D63-5286-13BD-2510-268D1DFFF9ED}" dt="2020-06-11T11:57:42.116" v="38" actId="20577"/>
          <ac:spMkLst>
            <pc:docMk/>
            <pc:sldMk cId="3784089036" sldId="256"/>
            <ac:spMk id="21" creationId="{D5E4900C-5900-4F5B-B533-83CB48DF3A40}"/>
          </ac:spMkLst>
        </pc:spChg>
        <pc:spChg chg="del">
          <ac:chgData name="AKKARI Nadia" userId="S::nadia.akkari@bpce.fr::1e096805-7ef9-4f20-bd9a-7af05092bfc9" providerId="AD" clId="Web-{973D6D63-5286-13BD-2510-268D1DFFF9ED}" dt="2020-06-11T11:59:42.648" v="264"/>
          <ac:spMkLst>
            <pc:docMk/>
            <pc:sldMk cId="3784089036" sldId="256"/>
            <ac:spMk id="23" creationId="{00000000-0000-0000-0000-000000000000}"/>
          </ac:spMkLst>
        </pc:spChg>
      </pc:sldChg>
      <pc:sldChg chg="delSp modSp">
        <pc:chgData name="AKKARI Nadia" userId="S::nadia.akkari@bpce.fr::1e096805-7ef9-4f20-bd9a-7af05092bfc9" providerId="AD" clId="Web-{973D6D63-5286-13BD-2510-268D1DFFF9ED}" dt="2020-06-11T12:16:09.421" v="555" actId="20577"/>
        <pc:sldMkLst>
          <pc:docMk/>
          <pc:sldMk cId="296741544" sldId="257"/>
        </pc:sldMkLst>
        <pc:spChg chg="mod">
          <ac:chgData name="AKKARI Nadia" userId="S::nadia.akkari@bpce.fr::1e096805-7ef9-4f20-bd9a-7af05092bfc9" providerId="AD" clId="Web-{973D6D63-5286-13BD-2510-268D1DFFF9ED}" dt="2020-06-11T12:16:09.421" v="555" actId="20577"/>
          <ac:spMkLst>
            <pc:docMk/>
            <pc:sldMk cId="296741544" sldId="257"/>
            <ac:spMk id="11" creationId="{D5E4900C-5900-4F5B-B533-83CB48DF3A4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27" v="509"/>
          <ac:spMkLst>
            <pc:docMk/>
            <pc:sldMk cId="296741544" sldId="257"/>
            <ac:spMk id="14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51.264" v="528"/>
          <ac:spMkLst>
            <pc:docMk/>
            <pc:sldMk cId="296741544" sldId="257"/>
            <ac:spMk id="15" creationId="{FBAD9CBD-8B37-4945-ADB6-EACD0862B44C}"/>
          </ac:spMkLst>
        </pc:spChg>
        <pc:spChg chg="del">
          <ac:chgData name="AKKARI Nadia" userId="S::nadia.akkari@bpce.fr::1e096805-7ef9-4f20-bd9a-7af05092bfc9" providerId="AD" clId="Web-{973D6D63-5286-13BD-2510-268D1DFFF9ED}" dt="2020-06-11T12:14:27.795" v="490"/>
          <ac:spMkLst>
            <pc:docMk/>
            <pc:sldMk cId="296741544" sldId="257"/>
            <ac:spMk id="23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27" v="510"/>
          <ac:spMkLst>
            <pc:docMk/>
            <pc:sldMk cId="296741544" sldId="257"/>
            <ac:spMk id="36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27" v="508"/>
          <ac:spMkLst>
            <pc:docMk/>
            <pc:sldMk cId="296741544" sldId="257"/>
            <ac:spMk id="39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27" v="507"/>
          <ac:spMkLst>
            <pc:docMk/>
            <pc:sldMk cId="296741544" sldId="257"/>
            <ac:spMk id="40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27" v="505"/>
          <ac:spMkLst>
            <pc:docMk/>
            <pc:sldMk cId="296741544" sldId="257"/>
            <ac:spMk id="42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27" v="504"/>
          <ac:spMkLst>
            <pc:docMk/>
            <pc:sldMk cId="296741544" sldId="257"/>
            <ac:spMk id="43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27" v="503"/>
          <ac:spMkLst>
            <pc:docMk/>
            <pc:sldMk cId="296741544" sldId="257"/>
            <ac:spMk id="44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27" v="502"/>
          <ac:spMkLst>
            <pc:docMk/>
            <pc:sldMk cId="296741544" sldId="257"/>
            <ac:spMk id="45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27" v="511"/>
          <ac:spMkLst>
            <pc:docMk/>
            <pc:sldMk cId="296741544" sldId="257"/>
            <ac:spMk id="46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27" v="501"/>
          <ac:spMkLst>
            <pc:docMk/>
            <pc:sldMk cId="296741544" sldId="257"/>
            <ac:spMk id="50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11" v="500"/>
          <ac:spMkLst>
            <pc:docMk/>
            <pc:sldMk cId="296741544" sldId="257"/>
            <ac:spMk id="51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11" v="499"/>
          <ac:spMkLst>
            <pc:docMk/>
            <pc:sldMk cId="296741544" sldId="257"/>
            <ac:spMk id="58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11" v="498"/>
          <ac:spMkLst>
            <pc:docMk/>
            <pc:sldMk cId="296741544" sldId="257"/>
            <ac:spMk id="59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11" v="492"/>
          <ac:spMkLst>
            <pc:docMk/>
            <pc:sldMk cId="296741544" sldId="257"/>
            <ac:spMk id="61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11" v="497"/>
          <ac:spMkLst>
            <pc:docMk/>
            <pc:sldMk cId="296741544" sldId="257"/>
            <ac:spMk id="62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11" v="496"/>
          <ac:spMkLst>
            <pc:docMk/>
            <pc:sldMk cId="296741544" sldId="257"/>
            <ac:spMk id="63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11" v="495"/>
          <ac:spMkLst>
            <pc:docMk/>
            <pc:sldMk cId="296741544" sldId="257"/>
            <ac:spMk id="64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11" v="494"/>
          <ac:spMkLst>
            <pc:docMk/>
            <pc:sldMk cId="296741544" sldId="257"/>
            <ac:spMk id="65" creationId="{00000000-0000-0000-0000-000000000000}"/>
          </ac:spMkLst>
        </pc:spChg>
        <pc:spChg chg="del">
          <ac:chgData name="AKKARI Nadia" userId="S::nadia.akkari@bpce.fr::1e096805-7ef9-4f20-bd9a-7af05092bfc9" providerId="AD" clId="Web-{973D6D63-5286-13BD-2510-268D1DFFF9ED}" dt="2020-06-11T12:14:32.811" v="493"/>
          <ac:spMkLst>
            <pc:docMk/>
            <pc:sldMk cId="296741544" sldId="257"/>
            <ac:spMk id="68" creationId="{00000000-0000-0000-0000-000000000000}"/>
          </ac:spMkLst>
        </pc:spChg>
        <pc:spChg chg="mod">
          <ac:chgData name="AKKARI Nadia" userId="S::nadia.akkari@bpce.fr::1e096805-7ef9-4f20-bd9a-7af05092bfc9" providerId="AD" clId="Web-{973D6D63-5286-13BD-2510-268D1DFFF9ED}" dt="2020-06-11T12:15:11.093" v="531" actId="20577"/>
          <ac:spMkLst>
            <pc:docMk/>
            <pc:sldMk cId="296741544" sldId="257"/>
            <ac:spMk id="78" creationId="{FBAD9CBD-8B37-4945-ADB6-EACD0862B44C}"/>
          </ac:spMkLst>
        </pc:spChg>
        <pc:spChg chg="mod">
          <ac:chgData name="AKKARI Nadia" userId="S::nadia.akkari@bpce.fr::1e096805-7ef9-4f20-bd9a-7af05092bfc9" providerId="AD" clId="Web-{973D6D63-5286-13BD-2510-268D1DFFF9ED}" dt="2020-06-11T12:14:21.436" v="486" actId="20577"/>
          <ac:spMkLst>
            <pc:docMk/>
            <pc:sldMk cId="296741544" sldId="257"/>
            <ac:spMk id="81" creationId="{FBAD9CBD-8B37-4945-ADB6-EACD0862B44C}"/>
          </ac:spMkLst>
        </pc:spChg>
        <pc:spChg chg="del">
          <ac:chgData name="AKKARI Nadia" userId="S::nadia.akkari@bpce.fr::1e096805-7ef9-4f20-bd9a-7af05092bfc9" providerId="AD" clId="Web-{973D6D63-5286-13BD-2510-268D1DFFF9ED}" dt="2020-06-11T12:14:24.045" v="488"/>
          <ac:spMkLst>
            <pc:docMk/>
            <pc:sldMk cId="296741544" sldId="257"/>
            <ac:spMk id="87" creationId="{00000000-0000-0000-0000-000000000000}"/>
          </ac:spMkLst>
        </pc:spChg>
        <pc:grpChg chg="del">
          <ac:chgData name="AKKARI Nadia" userId="S::nadia.akkari@bpce.fr::1e096805-7ef9-4f20-bd9a-7af05092bfc9" providerId="AD" clId="Web-{973D6D63-5286-13BD-2510-268D1DFFF9ED}" dt="2020-06-11T12:14:25.623" v="489"/>
          <ac:grpSpMkLst>
            <pc:docMk/>
            <pc:sldMk cId="296741544" sldId="257"/>
            <ac:grpSpMk id="85" creationId="{00000000-0000-0000-0000-000000000000}"/>
          </ac:grpSpMkLst>
        </pc:grpChg>
        <pc:picChg chg="del">
          <ac:chgData name="AKKARI Nadia" userId="S::nadia.akkari@bpce.fr::1e096805-7ef9-4f20-bd9a-7af05092bfc9" providerId="AD" clId="Web-{973D6D63-5286-13BD-2510-268D1DFFF9ED}" dt="2020-06-11T12:14:32.842" v="518"/>
          <ac:picMkLst>
            <pc:docMk/>
            <pc:sldMk cId="296741544" sldId="257"/>
            <ac:picMk id="6" creationId="{00000000-0000-0000-0000-000000000000}"/>
          </ac:picMkLst>
        </pc:picChg>
        <pc:picChg chg="del">
          <ac:chgData name="AKKARI Nadia" userId="S::nadia.akkari@bpce.fr::1e096805-7ef9-4f20-bd9a-7af05092bfc9" providerId="AD" clId="Web-{973D6D63-5286-13BD-2510-268D1DFFF9ED}" dt="2020-06-11T12:14:32.827" v="512"/>
          <ac:picMkLst>
            <pc:docMk/>
            <pc:sldMk cId="296741544" sldId="257"/>
            <ac:picMk id="7" creationId="{00000000-0000-0000-0000-000000000000}"/>
          </ac:picMkLst>
        </pc:picChg>
        <pc:picChg chg="del">
          <ac:chgData name="AKKARI Nadia" userId="S::nadia.akkari@bpce.fr::1e096805-7ef9-4f20-bd9a-7af05092bfc9" providerId="AD" clId="Web-{973D6D63-5286-13BD-2510-268D1DFFF9ED}" dt="2020-06-11T12:14:32.827" v="514"/>
          <ac:picMkLst>
            <pc:docMk/>
            <pc:sldMk cId="296741544" sldId="257"/>
            <ac:picMk id="12" creationId="{00000000-0000-0000-0000-000000000000}"/>
          </ac:picMkLst>
        </pc:picChg>
        <pc:picChg chg="del">
          <ac:chgData name="AKKARI Nadia" userId="S::nadia.akkari@bpce.fr::1e096805-7ef9-4f20-bd9a-7af05092bfc9" providerId="AD" clId="Web-{973D6D63-5286-13BD-2510-268D1DFFF9ED}" dt="2020-06-11T12:14:32.842" v="516"/>
          <ac:picMkLst>
            <pc:docMk/>
            <pc:sldMk cId="296741544" sldId="257"/>
            <ac:picMk id="13" creationId="{00000000-0000-0000-0000-000000000000}"/>
          </ac:picMkLst>
        </pc:picChg>
        <pc:picChg chg="del">
          <ac:chgData name="AKKARI Nadia" userId="S::nadia.akkari@bpce.fr::1e096805-7ef9-4f20-bd9a-7af05092bfc9" providerId="AD" clId="Web-{973D6D63-5286-13BD-2510-268D1DFFF9ED}" dt="2020-06-11T12:14:32.827" v="515"/>
          <ac:picMkLst>
            <pc:docMk/>
            <pc:sldMk cId="296741544" sldId="257"/>
            <ac:picMk id="18" creationId="{00000000-0000-0000-0000-000000000000}"/>
          </ac:picMkLst>
        </pc:picChg>
        <pc:picChg chg="del">
          <ac:chgData name="AKKARI Nadia" userId="S::nadia.akkari@bpce.fr::1e096805-7ef9-4f20-bd9a-7af05092bfc9" providerId="AD" clId="Web-{973D6D63-5286-13BD-2510-268D1DFFF9ED}" dt="2020-06-11T12:14:32.842" v="517"/>
          <ac:picMkLst>
            <pc:docMk/>
            <pc:sldMk cId="296741544" sldId="257"/>
            <ac:picMk id="19" creationId="{00000000-0000-0000-0000-000000000000}"/>
          </ac:picMkLst>
        </pc:picChg>
        <pc:picChg chg="del">
          <ac:chgData name="AKKARI Nadia" userId="S::nadia.akkari@bpce.fr::1e096805-7ef9-4f20-bd9a-7af05092bfc9" providerId="AD" clId="Web-{973D6D63-5286-13BD-2510-268D1DFFF9ED}" dt="2020-06-11T12:14:32.811" v="491"/>
          <ac:picMkLst>
            <pc:docMk/>
            <pc:sldMk cId="296741544" sldId="257"/>
            <ac:picMk id="22" creationId="{00000000-0000-0000-0000-000000000000}"/>
          </ac:picMkLst>
        </pc:picChg>
        <pc:picChg chg="del">
          <ac:chgData name="AKKARI Nadia" userId="S::nadia.akkari@bpce.fr::1e096805-7ef9-4f20-bd9a-7af05092bfc9" providerId="AD" clId="Web-{973D6D63-5286-13BD-2510-268D1DFFF9ED}" dt="2020-06-11T12:14:32.827" v="506"/>
          <ac:picMkLst>
            <pc:docMk/>
            <pc:sldMk cId="296741544" sldId="257"/>
            <ac:picMk id="41" creationId="{00000000-0000-0000-0000-000000000000}"/>
          </ac:picMkLst>
        </pc:picChg>
        <pc:picChg chg="del">
          <ac:chgData name="AKKARI Nadia" userId="S::nadia.akkari@bpce.fr::1e096805-7ef9-4f20-bd9a-7af05092bfc9" providerId="AD" clId="Web-{973D6D63-5286-13BD-2510-268D1DFFF9ED}" dt="2020-06-11T12:14:32.827" v="513"/>
          <ac:picMkLst>
            <pc:docMk/>
            <pc:sldMk cId="296741544" sldId="257"/>
            <ac:picMk id="82" creationId="{00000000-0000-0000-0000-000000000000}"/>
          </ac:picMkLst>
        </pc:picChg>
        <pc:picChg chg="del">
          <ac:chgData name="AKKARI Nadia" userId="S::nadia.akkari@bpce.fr::1e096805-7ef9-4f20-bd9a-7af05092bfc9" providerId="AD" clId="Web-{973D6D63-5286-13BD-2510-268D1DFFF9ED}" dt="2020-06-11T12:14:22.342" v="487"/>
          <ac:picMkLst>
            <pc:docMk/>
            <pc:sldMk cId="296741544" sldId="257"/>
            <ac:picMk id="84" creationId="{00000000-0000-0000-0000-000000000000}"/>
          </ac:picMkLst>
        </pc:picChg>
      </pc:sldChg>
    </pc:docChg>
  </pc:docChgLst>
  <pc:docChgLst>
    <pc:chgData name="AKKARI Nadia" userId="S::nadia.akkari@bpce.fr::1e096805-7ef9-4f20-bd9a-7af05092bfc9" providerId="AD" clId="Web-{FB069171-CB59-ABA3-14AF-197D4F51370B}"/>
    <pc:docChg chg="modSld">
      <pc:chgData name="AKKARI Nadia" userId="S::nadia.akkari@bpce.fr::1e096805-7ef9-4f20-bd9a-7af05092bfc9" providerId="AD" clId="Web-{FB069171-CB59-ABA3-14AF-197D4F51370B}" dt="2020-04-30T09:29:08.862" v="140" actId="20577"/>
      <pc:docMkLst>
        <pc:docMk/>
      </pc:docMkLst>
      <pc:sldChg chg="modSp">
        <pc:chgData name="AKKARI Nadia" userId="S::nadia.akkari@bpce.fr::1e096805-7ef9-4f20-bd9a-7af05092bfc9" providerId="AD" clId="Web-{FB069171-CB59-ABA3-14AF-197D4F51370B}" dt="2020-04-30T09:29:07.330" v="138" actId="20577"/>
        <pc:sldMkLst>
          <pc:docMk/>
          <pc:sldMk cId="3784089036" sldId="256"/>
        </pc:sldMkLst>
        <pc:spChg chg="mod">
          <ac:chgData name="AKKARI Nadia" userId="S::nadia.akkari@bpce.fr::1e096805-7ef9-4f20-bd9a-7af05092bfc9" providerId="AD" clId="Web-{FB069171-CB59-ABA3-14AF-197D4F51370B}" dt="2020-04-30T09:29:07.330" v="138" actId="20577"/>
          <ac:spMkLst>
            <pc:docMk/>
            <pc:sldMk cId="3784089036" sldId="256"/>
            <ac:spMk id="12" creationId="{90048ECC-CA97-4DD7-B562-A92B8A1FECF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941B0-F4D5-4460-BCAD-F7E2B41A8257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https://www.youtube.com/playlist?list=PLK1AxSKjOiQD8UAustWxzOZpcRgBCr98w" TargetMode="External"/><Relationship Id="rId4" Type="http://schemas.openxmlformats.org/officeDocument/2006/relationships/hyperlink" Target="https://groupebpce.sharepoint.com/:v:/r/sites/89C3-Tutoriels/Documents%20partages/TUTO%20BP/RETAIL/INTERNE%20UNIQUEMENT_2020_03_Tuto%20_BP_%20PLC_gestion_cartes_tiers.mp4?csf=1&amp;web=1&amp;e=pdAdgi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FAF7820-9553-41DE-85F9-E3164F2FA498}"/>
              </a:ext>
            </a:extLst>
          </p:cNvPr>
          <p:cNvSpPr/>
          <p:nvPr/>
        </p:nvSpPr>
        <p:spPr>
          <a:xfrm>
            <a:off x="3264904" y="4242020"/>
            <a:ext cx="3405753" cy="1857236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cs typeface="Calibri"/>
            </a:endParaRPr>
          </a:p>
        </p:txBody>
      </p:sp>
      <p:sp>
        <p:nvSpPr>
          <p:cNvPr id="4" name="Forme en L 3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298752" y="-2847752"/>
            <a:ext cx="283830" cy="6493243"/>
          </a:xfrm>
          <a:prstGeom prst="corner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orme en L 4">
            <a:extLst>
              <a:ext uri="{FF2B5EF4-FFF2-40B4-BE49-F238E27FC236}">
                <a16:creationId xmlns:a16="http://schemas.microsoft.com/office/drawing/2014/main" id="{EDC95F46-D688-4B62-B47F-64312F723763}"/>
              </a:ext>
            </a:extLst>
          </p:cNvPr>
          <p:cNvSpPr/>
          <p:nvPr/>
        </p:nvSpPr>
        <p:spPr>
          <a:xfrm rot="16200000">
            <a:off x="3320902" y="5567623"/>
            <a:ext cx="385430" cy="6544043"/>
          </a:xfrm>
          <a:prstGeom prst="corner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4CFF7A-E16B-4E74-8BFC-C9D5E5C7CDE0}"/>
              </a:ext>
            </a:extLst>
          </p:cNvPr>
          <p:cNvSpPr txBox="1"/>
          <p:nvPr/>
        </p:nvSpPr>
        <p:spPr>
          <a:xfrm>
            <a:off x="2054078" y="48577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>
                <a:latin typeface="Univers"/>
              </a:rPr>
              <a:t>Fiche pratique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0048ECC-CA97-4DD7-B562-A92B8A1FECF5}"/>
              </a:ext>
            </a:extLst>
          </p:cNvPr>
          <p:cNvSpPr txBox="1"/>
          <p:nvPr/>
        </p:nvSpPr>
        <p:spPr>
          <a:xfrm>
            <a:off x="248869" y="1481234"/>
            <a:ext cx="6421788" cy="2549416"/>
          </a:xfrm>
          <a:prstGeom prst="rect">
            <a:avLst/>
          </a:prstGeom>
          <a:noFill/>
          <a:ln>
            <a:solidFill>
              <a:srgbClr val="E31D1A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100"/>
              </a:spcBef>
            </a:pPr>
            <a:r>
              <a:rPr lang="fr-FR" sz="1000" b="1" dirty="0">
                <a:solidFill>
                  <a:srgbClr val="E31D1A"/>
                </a:solidFill>
                <a:latin typeface="Univers"/>
              </a:rPr>
              <a:t>QU'EST-CE QUE C'EST ?</a:t>
            </a:r>
            <a:endParaRPr lang="fr-FR" sz="1000" dirty="0">
              <a:solidFill>
                <a:srgbClr val="E31D1A"/>
              </a:solidFill>
              <a:latin typeface="Univers"/>
            </a:endParaRPr>
          </a:p>
          <a:p>
            <a:pPr>
              <a:spcBef>
                <a:spcPts val="100"/>
              </a:spcBef>
            </a:pPr>
            <a:r>
              <a:rPr lang="fr-FR" altLang="fr-FR" sz="1000" b="1" dirty="0">
                <a:latin typeface="Univers"/>
              </a:rPr>
              <a:t>“DEPUIS SON MOBILE, mon client peut retrouver le code secret de sa CB instantanément en toute autonomie</a:t>
            </a:r>
            <a:r>
              <a:rPr lang="fr-FR" altLang="fr-FR" sz="1000" b="1" dirty="0" smtClean="0">
                <a:latin typeface="Univers"/>
              </a:rPr>
              <a:t>”</a:t>
            </a:r>
            <a:endParaRPr lang="fr-FR" altLang="fr-FR" sz="1000" b="1" dirty="0">
              <a:latin typeface="Univers" pitchFamily="34" charset="0"/>
              <a:ea typeface="Open Sans Light"/>
              <a:cs typeface="Open Sans Light"/>
            </a:endParaRPr>
          </a:p>
          <a:p>
            <a:pPr marL="360363" lvl="1" indent="-936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ea typeface="+mn-lt"/>
                <a:cs typeface="+mn-lt"/>
              </a:rPr>
              <a:t>Cette </a:t>
            </a:r>
            <a:r>
              <a:rPr lang="fr-FR" sz="1000" dirty="0" smtClean="0">
                <a:ea typeface="+mn-lt"/>
                <a:cs typeface="+mn-lt"/>
              </a:rPr>
              <a:t>fonctionnalité permet </a:t>
            </a:r>
            <a:r>
              <a:rPr lang="fr-FR" sz="1000" dirty="0">
                <a:ea typeface="+mn-lt"/>
                <a:cs typeface="+mn-lt"/>
              </a:rPr>
              <a:t>aux clients </a:t>
            </a:r>
            <a:r>
              <a:rPr lang="fr-FR" sz="1000" dirty="0" smtClean="0">
                <a:ea typeface="+mn-lt"/>
                <a:cs typeface="+mn-lt"/>
              </a:rPr>
              <a:t>CE </a:t>
            </a:r>
            <a:r>
              <a:rPr lang="fr-FR" sz="1000" dirty="0">
                <a:ea typeface="+mn-lt"/>
                <a:cs typeface="+mn-lt"/>
              </a:rPr>
              <a:t>de disposer du code </a:t>
            </a:r>
            <a:r>
              <a:rPr lang="fr-FR" sz="1000" dirty="0" smtClean="0">
                <a:ea typeface="+mn-lt"/>
                <a:cs typeface="+mn-lt"/>
              </a:rPr>
              <a:t>secret </a:t>
            </a:r>
            <a:r>
              <a:rPr lang="fr-FR" sz="1000" dirty="0">
                <a:ea typeface="+mn-lt"/>
                <a:cs typeface="+mn-lt"/>
              </a:rPr>
              <a:t>de leur carte bancaire dans </a:t>
            </a:r>
            <a:r>
              <a:rPr lang="fr-FR" sz="1000" dirty="0" smtClean="0">
                <a:ea typeface="+mn-lt"/>
                <a:cs typeface="+mn-lt"/>
              </a:rPr>
              <a:t>l’espace sécurisé </a:t>
            </a:r>
            <a:r>
              <a:rPr lang="fr-FR" sz="1000" dirty="0">
                <a:ea typeface="+mn-lt"/>
                <a:cs typeface="+mn-lt"/>
              </a:rPr>
              <a:t>de </a:t>
            </a:r>
            <a:r>
              <a:rPr lang="fr-FR" sz="1000" dirty="0" smtClean="0">
                <a:ea typeface="+mn-lt"/>
                <a:cs typeface="+mn-lt"/>
              </a:rPr>
              <a:t>leur application mobile bancaire (Cartes bancaires) </a:t>
            </a:r>
            <a:r>
              <a:rPr lang="fr-FR" sz="1000" dirty="0">
                <a:ea typeface="+mn-lt"/>
                <a:cs typeface="+mn-lt"/>
              </a:rPr>
              <a:t>et de pouvoir activer leur carte immédiatement après sa réception sans attendre le code par courrier </a:t>
            </a:r>
            <a:r>
              <a:rPr lang="fr-FR" sz="1000" dirty="0" smtClean="0">
                <a:ea typeface="+mn-lt"/>
                <a:cs typeface="+mn-lt"/>
              </a:rPr>
              <a:t>postal.</a:t>
            </a:r>
            <a:endParaRPr lang="fr-FR" sz="1000" dirty="0">
              <a:ea typeface="+mn-lt"/>
              <a:cs typeface="+mn-lt"/>
            </a:endParaRPr>
          </a:p>
          <a:p>
            <a:pPr marL="360363" lvl="1" indent="-936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cs typeface="Calibri"/>
              </a:rPr>
              <a:t>L'environnement sécurisé de l'espace client pour la délivrance du code permet également de limiter les risques de </a:t>
            </a:r>
            <a:r>
              <a:rPr lang="fr-FR" sz="1000" dirty="0" smtClean="0">
                <a:cs typeface="Calibri"/>
              </a:rPr>
              <a:t>fraude (vol des courriers envoi de carte et envoi de code dans les boîtes aux lettres).</a:t>
            </a:r>
            <a:endParaRPr lang="fr-FR" sz="1000" dirty="0">
              <a:cs typeface="Calibri"/>
            </a:endParaRPr>
          </a:p>
          <a:p>
            <a:pPr marL="360363" lvl="1" indent="-936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cs typeface="Calibri"/>
              </a:rPr>
              <a:t>Le</a:t>
            </a:r>
            <a:r>
              <a:rPr lang="fr-FR" sz="1000" dirty="0">
                <a:ea typeface="+mn-lt"/>
                <a:cs typeface="+mn-lt"/>
              </a:rPr>
              <a:t> code </a:t>
            </a:r>
            <a:r>
              <a:rPr lang="fr-FR" sz="1000" dirty="0" smtClean="0">
                <a:ea typeface="+mn-lt"/>
                <a:cs typeface="+mn-lt"/>
              </a:rPr>
              <a:t>secret </a:t>
            </a:r>
            <a:r>
              <a:rPr lang="fr-FR" sz="1000" dirty="0">
                <a:ea typeface="+mn-lt"/>
                <a:cs typeface="+mn-lt"/>
              </a:rPr>
              <a:t>sur mobile </a:t>
            </a:r>
            <a:r>
              <a:rPr lang="fr-FR" sz="1000" dirty="0" smtClean="0">
                <a:ea typeface="+mn-lt"/>
                <a:cs typeface="+mn-lt"/>
              </a:rPr>
              <a:t>est </a:t>
            </a:r>
            <a:r>
              <a:rPr lang="fr-FR" sz="1000" dirty="0">
                <a:ea typeface="+mn-lt"/>
                <a:cs typeface="+mn-lt"/>
              </a:rPr>
              <a:t>mis à disposition gratuitement, la réédition du code par courrier </a:t>
            </a:r>
            <a:r>
              <a:rPr lang="fr-FR" sz="1000" dirty="0" smtClean="0">
                <a:ea typeface="+mn-lt"/>
                <a:cs typeface="+mn-lt"/>
              </a:rPr>
              <a:t>demandée au conseiller reste facturée</a:t>
            </a:r>
            <a:r>
              <a:rPr lang="fr-FR" sz="1000" dirty="0">
                <a:ea typeface="+mn-lt"/>
                <a:cs typeface="+mn-lt"/>
              </a:rPr>
              <a:t>. </a:t>
            </a:r>
            <a:endParaRPr lang="fr-FR" dirty="0"/>
          </a:p>
          <a:p>
            <a:pPr marL="360363" lvl="1" indent="-936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fr-FR" sz="1000" dirty="0" smtClean="0">
                <a:ea typeface="+mn-lt"/>
                <a:cs typeface="+mn-lt"/>
              </a:rPr>
              <a:t>Pour nos porteurs, le </a:t>
            </a:r>
            <a:r>
              <a:rPr lang="fr-FR" sz="1000" dirty="0">
                <a:ea typeface="+mn-lt"/>
                <a:cs typeface="+mn-lt"/>
              </a:rPr>
              <a:t>code </a:t>
            </a:r>
            <a:r>
              <a:rPr lang="fr-FR" sz="1000" dirty="0" smtClean="0">
                <a:ea typeface="+mn-lt"/>
                <a:cs typeface="+mn-lt"/>
              </a:rPr>
              <a:t>secret de la carte reste </a:t>
            </a:r>
            <a:r>
              <a:rPr lang="fr-FR" sz="1000" dirty="0">
                <a:ea typeface="+mn-lt"/>
                <a:cs typeface="+mn-lt"/>
              </a:rPr>
              <a:t>envoyé </a:t>
            </a:r>
            <a:r>
              <a:rPr lang="fr-FR" sz="1000" dirty="0" smtClean="0">
                <a:ea typeface="+mn-lt"/>
                <a:cs typeface="+mn-lt"/>
              </a:rPr>
              <a:t>par courrier postal, en plus de la consultation au sein de l’application mobile bancaire. </a:t>
            </a:r>
          </a:p>
          <a:p>
            <a:pPr marL="360363" lvl="1" indent="-936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fr-FR" sz="1000" dirty="0" smtClean="0">
                <a:ea typeface="+mn-lt"/>
                <a:cs typeface="+mn-lt"/>
              </a:rPr>
              <a:t>Depuis </a:t>
            </a:r>
            <a:r>
              <a:rPr lang="fr-FR" sz="1000" dirty="0">
                <a:ea typeface="+mn-lt"/>
                <a:cs typeface="+mn-lt"/>
              </a:rPr>
              <a:t>le poste de travail</a:t>
            </a:r>
            <a:r>
              <a:rPr lang="fr-FR" sz="1000" dirty="0" smtClean="0">
                <a:ea typeface="+mn-lt"/>
                <a:cs typeface="+mn-lt"/>
              </a:rPr>
              <a:t>, lors d’une commande de carte ou d’un avenant au contrat carte, il faut maintenant </a:t>
            </a:r>
            <a:r>
              <a:rPr lang="fr-FR" sz="1000" u="sng" dirty="0" smtClean="0">
                <a:ea typeface="+mn-lt"/>
                <a:cs typeface="+mn-lt"/>
              </a:rPr>
              <a:t>obligatoirement</a:t>
            </a:r>
            <a:r>
              <a:rPr lang="fr-FR" sz="1000" dirty="0" smtClean="0">
                <a:ea typeface="+mn-lt"/>
                <a:cs typeface="+mn-lt"/>
              </a:rPr>
              <a:t> demander </a:t>
            </a:r>
            <a:r>
              <a:rPr lang="fr-FR" sz="1000" dirty="0">
                <a:ea typeface="+mn-lt"/>
                <a:cs typeface="+mn-lt"/>
              </a:rPr>
              <a:t>au client s’il </a:t>
            </a:r>
            <a:r>
              <a:rPr lang="fr-FR" sz="1000" dirty="0" smtClean="0">
                <a:ea typeface="+mn-lt"/>
                <a:cs typeface="+mn-lt"/>
              </a:rPr>
              <a:t>souhaite maintenir un envoi du code par courrier ou se limiter à la consultation en digital.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AF8AF92-DC56-4014-8EFB-73B447669E71}"/>
              </a:ext>
            </a:extLst>
          </p:cNvPr>
          <p:cNvSpPr txBox="1"/>
          <p:nvPr/>
        </p:nvSpPr>
        <p:spPr>
          <a:xfrm>
            <a:off x="236729" y="6738346"/>
            <a:ext cx="2938290" cy="2010807"/>
          </a:xfrm>
          <a:prstGeom prst="rect">
            <a:avLst/>
          </a:prstGeom>
          <a:noFill/>
          <a:ln>
            <a:solidFill>
              <a:srgbClr val="E31D1A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200"/>
              </a:spcAft>
            </a:pPr>
            <a:r>
              <a:rPr lang="fr-FR" sz="1200" b="1" dirty="0">
                <a:solidFill>
                  <a:srgbClr val="E31D1A"/>
                </a:solidFill>
                <a:latin typeface="Univers"/>
              </a:rPr>
              <a:t>EN SAVOIR </a:t>
            </a:r>
            <a:r>
              <a:rPr lang="fr-FR" sz="1200" b="1" dirty="0" smtClean="0">
                <a:solidFill>
                  <a:srgbClr val="E31D1A"/>
                </a:solidFill>
                <a:latin typeface="Univers"/>
              </a:rPr>
              <a:t>PLUS</a:t>
            </a:r>
          </a:p>
          <a:p>
            <a:pPr algn="ctr">
              <a:spcAft>
                <a:spcPts val="200"/>
              </a:spcAft>
            </a:pPr>
            <a:endParaRPr lang="fr-FR" sz="600" dirty="0">
              <a:solidFill>
                <a:srgbClr val="E31D1A"/>
              </a:solidFill>
              <a:latin typeface="Univers"/>
            </a:endParaRPr>
          </a:p>
          <a:p>
            <a:pPr>
              <a:spcAft>
                <a:spcPts val="200"/>
              </a:spcAft>
            </a:pPr>
            <a:r>
              <a:rPr lang="fr-FR" sz="1000" b="1" dirty="0">
                <a:solidFill>
                  <a:srgbClr val="E31D1A"/>
                </a:solidFill>
                <a:latin typeface="Univers"/>
              </a:rPr>
              <a:t>SUPPORTS D'ACCOMPAGNEMENT</a:t>
            </a:r>
          </a:p>
          <a:p>
            <a:pPr marL="171450" indent="-171450">
              <a:spcAft>
                <a:spcPts val="200"/>
              </a:spcAft>
              <a:buFont typeface="Arial"/>
              <a:buChar char="•"/>
            </a:pPr>
            <a:r>
              <a:rPr lang="fr-FR" sz="1000" b="1" dirty="0">
                <a:latin typeface="Univers"/>
              </a:rPr>
              <a:t>Outil de démo </a:t>
            </a:r>
          </a:p>
          <a:p>
            <a:pPr lvl="1">
              <a:spcAft>
                <a:spcPts val="200"/>
              </a:spcAft>
            </a:pPr>
            <a:r>
              <a:rPr lang="fr-FR" sz="1000" dirty="0">
                <a:latin typeface="Univers"/>
              </a:rPr>
              <a:t>(pour tester le parcours)</a:t>
            </a:r>
            <a:endParaRPr lang="fr-FR" sz="1000" dirty="0">
              <a:cs typeface="Calibri" panose="020F0502020204030204"/>
            </a:endParaRPr>
          </a:p>
          <a:p>
            <a:pPr marL="171450" indent="-171450">
              <a:spcAft>
                <a:spcPts val="200"/>
              </a:spcAft>
              <a:buFont typeface="Arial"/>
              <a:buChar char="•"/>
            </a:pPr>
            <a:r>
              <a:rPr lang="fr-FR" sz="1000" b="1" dirty="0">
                <a:latin typeface="Univers"/>
              </a:rPr>
              <a:t>Tutoriels :</a:t>
            </a:r>
          </a:p>
          <a:p>
            <a:pPr marL="628650" lvl="1" indent="-171450">
              <a:spcAft>
                <a:spcPts val="200"/>
              </a:spcAft>
              <a:buFont typeface="Arial"/>
              <a:buChar char="•"/>
            </a:pPr>
            <a:r>
              <a:rPr lang="fr-FR" sz="1000" dirty="0" smtClean="0">
                <a:latin typeface="Univers"/>
              </a:rPr>
              <a:t>Retrouver le code secret de ma carte</a:t>
            </a:r>
          </a:p>
          <a:p>
            <a:pPr marL="628650" lvl="1" indent="-171450">
              <a:spcAft>
                <a:spcPts val="200"/>
              </a:spcAft>
              <a:buFont typeface="Arial"/>
              <a:buChar char="•"/>
            </a:pPr>
            <a:endParaRPr lang="fr-FR" sz="1000" b="1" dirty="0">
              <a:latin typeface="Univers"/>
            </a:endParaRPr>
          </a:p>
          <a:p>
            <a:pPr marL="628650" lvl="1" indent="-171450">
              <a:spcAft>
                <a:spcPts val="200"/>
              </a:spcAft>
              <a:buFont typeface="Arial"/>
              <a:buChar char="•"/>
            </a:pPr>
            <a:endParaRPr lang="fr-FR" sz="1000" b="1" dirty="0" smtClean="0">
              <a:latin typeface="Univers"/>
            </a:endParaRPr>
          </a:p>
          <a:p>
            <a:pPr marL="628650" lvl="1" indent="-171450">
              <a:spcAft>
                <a:spcPts val="200"/>
              </a:spcAft>
              <a:buFont typeface="Arial"/>
              <a:buChar char="•"/>
            </a:pPr>
            <a:endParaRPr lang="fr-FR" sz="1000" b="1" dirty="0">
              <a:latin typeface="Univers"/>
            </a:endParaRPr>
          </a:p>
          <a:p>
            <a:pPr marL="628650" lvl="1" indent="-171450">
              <a:spcAft>
                <a:spcPts val="200"/>
              </a:spcAft>
              <a:buFont typeface="Arial"/>
              <a:buChar char="•"/>
            </a:pPr>
            <a:endParaRPr lang="fr-FR" sz="1000" b="1" dirty="0" smtClean="0">
              <a:latin typeface="Univer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7AA866-CC18-4ED7-BDF1-BF254F068C82}"/>
              </a:ext>
            </a:extLst>
          </p:cNvPr>
          <p:cNvSpPr/>
          <p:nvPr/>
        </p:nvSpPr>
        <p:spPr>
          <a:xfrm>
            <a:off x="3264904" y="6154677"/>
            <a:ext cx="3405753" cy="700181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>
              <a:cs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E6B4E52-181E-4639-9E09-AD9347B59B00}"/>
              </a:ext>
            </a:extLst>
          </p:cNvPr>
          <p:cNvSpPr txBox="1"/>
          <p:nvPr/>
        </p:nvSpPr>
        <p:spPr>
          <a:xfrm rot="16200000">
            <a:off x="-1722394" y="6772339"/>
            <a:ext cx="37846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800" dirty="0">
                <a:latin typeface="Univers"/>
              </a:rPr>
              <a:t>Document à usage strictement </a:t>
            </a:r>
            <a:r>
              <a:rPr lang="fr-FR" sz="800" dirty="0" smtClean="0">
                <a:latin typeface="Univers"/>
              </a:rPr>
              <a:t>interne – </a:t>
            </a:r>
            <a:r>
              <a:rPr lang="fr-FR" sz="800" dirty="0">
                <a:latin typeface="Univers"/>
              </a:rPr>
              <a:t>Ne pas diffuser</a:t>
            </a:r>
            <a:endParaRPr lang="fr-FR" sz="800" dirty="0">
              <a:latin typeface="Univers"/>
              <a:cs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AF8AF92-DC56-4014-8EFB-73B447669E71}"/>
              </a:ext>
            </a:extLst>
          </p:cNvPr>
          <p:cNvSpPr txBox="1"/>
          <p:nvPr/>
        </p:nvSpPr>
        <p:spPr>
          <a:xfrm>
            <a:off x="3280572" y="6902744"/>
            <a:ext cx="3376738" cy="774571"/>
          </a:xfrm>
          <a:prstGeom prst="rect">
            <a:avLst/>
          </a:prstGeom>
          <a:noFill/>
          <a:ln>
            <a:solidFill>
              <a:srgbClr val="E31D1A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200"/>
              </a:spcAft>
            </a:pPr>
            <a:r>
              <a:rPr lang="fr-FR" sz="1100" b="1" dirty="0">
                <a:solidFill>
                  <a:srgbClr val="E31D1A"/>
                </a:solidFill>
                <a:latin typeface="Univers"/>
              </a:rPr>
              <a:t>LES BONS </a:t>
            </a:r>
            <a:r>
              <a:rPr lang="fr-FR" sz="1100" b="1" dirty="0" smtClean="0">
                <a:solidFill>
                  <a:srgbClr val="E31D1A"/>
                </a:solidFill>
                <a:latin typeface="Univers"/>
              </a:rPr>
              <a:t>REFLEXES</a:t>
            </a:r>
          </a:p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000" dirty="0" smtClean="0">
                <a:latin typeface="Univers"/>
              </a:rPr>
              <a:t>Informer ses clients de l’existence de la fonctionnalité.</a:t>
            </a:r>
          </a:p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fr-FR" sz="1000" dirty="0" smtClean="0">
                <a:latin typeface="Univers"/>
              </a:rPr>
              <a:t>Les inciter à l’enrôlement à Sécur’Pass pour pouvoir l’utiliser.</a:t>
            </a:r>
            <a:endParaRPr lang="fr-FR" sz="1000" dirty="0">
              <a:latin typeface="Univers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744" y="6213167"/>
            <a:ext cx="280065" cy="28006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FAF7820-9553-41DE-85F9-E3164F2FA498}"/>
              </a:ext>
            </a:extLst>
          </p:cNvPr>
          <p:cNvSpPr/>
          <p:nvPr/>
        </p:nvSpPr>
        <p:spPr>
          <a:xfrm>
            <a:off x="257029" y="4242020"/>
            <a:ext cx="2938589" cy="2393017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cs typeface="Calibri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255" y="4441983"/>
            <a:ext cx="356594" cy="362381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49107" y="4292870"/>
            <a:ext cx="2850775" cy="22852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Univers" pitchFamily="34" charset="0"/>
                <a:cs typeface="Calibri"/>
              </a:rPr>
              <a:t>AVANTAGES CONSEILLERS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fr-FR" sz="500" b="1" dirty="0">
              <a:solidFill>
                <a:schemeClr val="bg1"/>
              </a:solidFill>
              <a:latin typeface="Univers" pitchFamily="34" charset="0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altLang="fr-FR" sz="950" dirty="0" smtClean="0">
                <a:solidFill>
                  <a:schemeClr val="bg1"/>
                </a:solidFill>
                <a:latin typeface="Univers" pitchFamily="34" charset="0"/>
                <a:cs typeface="Calibri"/>
              </a:rPr>
              <a:t>Le </a:t>
            </a:r>
            <a:r>
              <a:rPr lang="fr-FR" altLang="fr-FR" sz="950" dirty="0">
                <a:solidFill>
                  <a:schemeClr val="bg1"/>
                </a:solidFill>
                <a:latin typeface="Univers" pitchFamily="34" charset="0"/>
                <a:cs typeface="Calibri"/>
              </a:rPr>
              <a:t>client est encore plus autonome sur le pilotage de sa carte </a:t>
            </a:r>
            <a:r>
              <a:rPr lang="fr-FR" altLang="fr-FR" sz="950" dirty="0" smtClean="0">
                <a:solidFill>
                  <a:schemeClr val="bg1"/>
                </a:solidFill>
                <a:latin typeface="Univers" pitchFamily="34" charset="0"/>
                <a:cs typeface="Calibri"/>
              </a:rPr>
              <a:t>bancaire.</a:t>
            </a:r>
            <a:endParaRPr lang="fr-FR" altLang="fr-FR" sz="950" dirty="0">
              <a:solidFill>
                <a:schemeClr val="bg1"/>
              </a:solidFill>
              <a:latin typeface="Univers" pitchFamily="34" charset="0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altLang="fr-FR" sz="950" dirty="0" smtClean="0">
                <a:solidFill>
                  <a:schemeClr val="bg1"/>
                </a:solidFill>
                <a:latin typeface="Univers" pitchFamily="34" charset="0"/>
                <a:cs typeface="Calibri"/>
              </a:rPr>
              <a:t>Cette </a:t>
            </a:r>
            <a:r>
              <a:rPr lang="fr-FR" altLang="fr-FR" sz="950" dirty="0">
                <a:solidFill>
                  <a:schemeClr val="bg1"/>
                </a:solidFill>
                <a:latin typeface="Univers" pitchFamily="34" charset="0"/>
                <a:cs typeface="Calibri"/>
              </a:rPr>
              <a:t>évolution </a:t>
            </a:r>
            <a:r>
              <a:rPr lang="fr-FR" altLang="fr-FR" sz="950" dirty="0" smtClean="0">
                <a:solidFill>
                  <a:schemeClr val="bg1"/>
                </a:solidFill>
                <a:latin typeface="Univers" pitchFamily="34" charset="0"/>
                <a:cs typeface="Calibri"/>
              </a:rPr>
              <a:t>limite </a:t>
            </a:r>
            <a:r>
              <a:rPr lang="fr-FR" altLang="fr-FR" sz="950" dirty="0">
                <a:solidFill>
                  <a:schemeClr val="bg1"/>
                </a:solidFill>
                <a:latin typeface="Univers" pitchFamily="34" charset="0"/>
                <a:cs typeface="Calibri"/>
              </a:rPr>
              <a:t>les demandes de réédition de code.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altLang="fr-FR" sz="950" dirty="0" smtClean="0">
                <a:solidFill>
                  <a:schemeClr val="bg1"/>
                </a:solidFill>
                <a:latin typeface="Univers" pitchFamily="34" charset="0"/>
                <a:cs typeface="Calibri"/>
              </a:rPr>
              <a:t>La promotion de la consultation digitale permet de promouvoir l’usage de l’authentification forte Sécur’Pass.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altLang="fr-FR" sz="950" dirty="0" smtClean="0">
                <a:solidFill>
                  <a:schemeClr val="bg1"/>
                </a:solidFill>
                <a:latin typeface="Univers" pitchFamily="34" charset="0"/>
                <a:cs typeface="Calibri"/>
              </a:rPr>
              <a:t>Pour la caisse, cette fonctionnalité permet de réaliser des économies importantes en termes d’envois postaux et de fraude.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altLang="fr-FR" sz="950" dirty="0" smtClean="0">
                <a:solidFill>
                  <a:schemeClr val="bg1"/>
                </a:solidFill>
                <a:latin typeface="Univers" pitchFamily="34" charset="0"/>
                <a:cs typeface="Calibri"/>
              </a:rPr>
              <a:t>C’est également une action en lieu avec notre engagement Green.</a:t>
            </a:r>
          </a:p>
          <a:p>
            <a:pPr>
              <a:defRPr/>
            </a:pPr>
            <a:endParaRPr lang="fr-FR" altLang="fr-FR" sz="950" dirty="0">
              <a:solidFill>
                <a:schemeClr val="bg1"/>
              </a:solidFill>
              <a:latin typeface="Univers" pitchFamily="34" charset="0"/>
              <a:cs typeface="Calibri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306130" y="6154677"/>
            <a:ext cx="3351180" cy="6771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Univers" pitchFamily="34" charset="0"/>
                <a:cs typeface="Calibri"/>
              </a:rPr>
              <a:t>POUR QUI ?   </a:t>
            </a:r>
          </a:p>
          <a:p>
            <a:pPr algn="ctr"/>
            <a:endParaRPr lang="fr-FR" sz="600" dirty="0">
              <a:solidFill>
                <a:schemeClr val="bg1"/>
              </a:solidFill>
              <a:latin typeface="Univers" pitchFamily="34" charset="0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bg1"/>
                </a:solidFill>
                <a:latin typeface="Univers"/>
                <a:cs typeface="Calibri"/>
              </a:rPr>
              <a:t>Clients particuliers et professionnels titulaires d'une carte bancaire et enrôlés à </a:t>
            </a:r>
            <a:r>
              <a:rPr lang="fr-FR" sz="1000" dirty="0" smtClean="0">
                <a:solidFill>
                  <a:schemeClr val="bg1"/>
                </a:solidFill>
                <a:latin typeface="Univers"/>
                <a:cs typeface="Calibri"/>
              </a:rPr>
              <a:t>Sécur'Pass.</a:t>
            </a:r>
            <a:endParaRPr lang="fr-FR" sz="1000" dirty="0">
              <a:solidFill>
                <a:schemeClr val="bg1"/>
              </a:solidFill>
              <a:latin typeface="Univers"/>
              <a:cs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EB6CC78-499B-4E05-A11D-8E893C98C379}"/>
              </a:ext>
            </a:extLst>
          </p:cNvPr>
          <p:cNvSpPr txBox="1"/>
          <p:nvPr/>
        </p:nvSpPr>
        <p:spPr>
          <a:xfrm>
            <a:off x="1194460" y="8810294"/>
            <a:ext cx="4668981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000" dirty="0">
                <a:solidFill>
                  <a:srgbClr val="FFFFFF"/>
                </a:solidFill>
              </a:rPr>
              <a:t>Comité de rédaction/validation :</a:t>
            </a:r>
            <a:r>
              <a:rPr lang="fr-FR" sz="1000" dirty="0">
                <a:solidFill>
                  <a:srgbClr val="FFFFFF"/>
                </a:solidFill>
                <a:cs typeface="Calibri"/>
              </a:rPr>
              <a:t> BPA et 89C3 - Production : 89C3 - </a:t>
            </a:r>
            <a:r>
              <a:rPr lang="fr-FR" sz="1000" dirty="0" smtClean="0">
                <a:solidFill>
                  <a:srgbClr val="FFFFFF"/>
                </a:solidFill>
                <a:cs typeface="Calibri"/>
              </a:rPr>
              <a:t>Janvier 2021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5E4900C-5900-4F5B-B533-83CB48DF3A40}"/>
              </a:ext>
            </a:extLst>
          </p:cNvPr>
          <p:cNvSpPr txBox="1"/>
          <p:nvPr/>
        </p:nvSpPr>
        <p:spPr>
          <a:xfrm>
            <a:off x="984061" y="993600"/>
            <a:ext cx="505911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 b="1" dirty="0">
                <a:latin typeface="Univers"/>
              </a:rPr>
              <a:t>RETROUVER MON CODE SECRET</a:t>
            </a:r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3280573" y="7774652"/>
            <a:ext cx="3390084" cy="997709"/>
          </a:xfrm>
          <a:prstGeom prst="rect">
            <a:avLst/>
          </a:prstGeom>
          <a:ln>
            <a:solidFill>
              <a:srgbClr val="E31D1A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fr-FR" sz="1050" b="1" dirty="0">
                <a:solidFill>
                  <a:srgbClr val="E31D1A"/>
                </a:solidFill>
                <a:latin typeface="Univers"/>
              </a:rPr>
              <a:t>OÙ LES TROUVER ?</a:t>
            </a:r>
          </a:p>
          <a:p>
            <a:pPr marL="171450" indent="-171450">
              <a:spcAft>
                <a:spcPts val="200"/>
              </a:spcAft>
              <a:buFont typeface="Arial"/>
              <a:buChar char="•"/>
            </a:pPr>
            <a:r>
              <a:rPr lang="fr-FR" sz="900" dirty="0">
                <a:latin typeface="Univers"/>
                <a:hlinkClick r:id="rId4"/>
              </a:rPr>
              <a:t>SharePoint tutoriels </a:t>
            </a:r>
            <a:r>
              <a:rPr lang="fr-FR" sz="900" dirty="0">
                <a:latin typeface="Univers"/>
              </a:rPr>
              <a:t>(via le groupe </a:t>
            </a:r>
            <a:r>
              <a:rPr lang="fr-FR" sz="900" dirty="0" err="1">
                <a:latin typeface="Univers"/>
              </a:rPr>
              <a:t>Yammer</a:t>
            </a:r>
            <a:r>
              <a:rPr lang="fr-FR" sz="900" dirty="0">
                <a:latin typeface="Univers"/>
              </a:rPr>
              <a:t> Contenus et Communautés)</a:t>
            </a:r>
          </a:p>
          <a:p>
            <a:pPr marL="171450" indent="-171450">
              <a:spcAft>
                <a:spcPts val="200"/>
              </a:spcAft>
              <a:buFont typeface="Arial"/>
              <a:buChar char="•"/>
            </a:pPr>
            <a:r>
              <a:rPr lang="fr-FR" sz="900" dirty="0">
                <a:latin typeface="Univers"/>
                <a:hlinkClick r:id="rId5"/>
              </a:rPr>
              <a:t>Chaine </a:t>
            </a:r>
            <a:r>
              <a:rPr lang="fr-FR" sz="900" dirty="0" err="1">
                <a:latin typeface="Univers"/>
                <a:hlinkClick r:id="rId5"/>
              </a:rPr>
              <a:t>Youtube</a:t>
            </a:r>
            <a:r>
              <a:rPr lang="fr-FR" sz="900" dirty="0">
                <a:latin typeface="Univers"/>
                <a:hlinkClick r:id="rId5"/>
              </a:rPr>
              <a:t> </a:t>
            </a:r>
            <a:r>
              <a:rPr lang="fr-FR" sz="900" dirty="0" smtClean="0">
                <a:latin typeface="Univers"/>
                <a:hlinkClick r:id="rId5"/>
              </a:rPr>
              <a:t>Caisse d’Epargne </a:t>
            </a:r>
            <a:r>
              <a:rPr lang="fr-FR" sz="900" dirty="0" smtClean="0">
                <a:latin typeface="Univers"/>
              </a:rPr>
              <a:t>(playlist </a:t>
            </a:r>
            <a:r>
              <a:rPr lang="fr-FR" sz="900" dirty="0">
                <a:latin typeface="Univers"/>
              </a:rPr>
              <a:t>Applications Mobiles et Espace client sécurisé - Les tutos Caisse d'Epargne)</a:t>
            </a:r>
          </a:p>
        </p:txBody>
      </p:sp>
      <p:sp>
        <p:nvSpPr>
          <p:cNvPr id="26" name="Flèche droite 25"/>
          <p:cNvSpPr/>
          <p:nvPr/>
        </p:nvSpPr>
        <p:spPr>
          <a:xfrm>
            <a:off x="3041728" y="7764406"/>
            <a:ext cx="266582" cy="249689"/>
          </a:xfrm>
          <a:prstGeom prst="rightArrow">
            <a:avLst/>
          </a:prstGeom>
          <a:solidFill>
            <a:srgbClr val="E31D1A"/>
          </a:solidFill>
          <a:ln>
            <a:solidFill>
              <a:srgbClr val="E31D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3306129" y="4266174"/>
            <a:ext cx="335118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altLang="fr-FR" sz="1400" b="1" dirty="0">
                <a:solidFill>
                  <a:schemeClr val="bg1"/>
                </a:solidFill>
                <a:latin typeface="Univers" pitchFamily="34" charset="0"/>
                <a:cs typeface="Calibri"/>
              </a:rPr>
              <a:t>AVANTAGES CLIENTS</a:t>
            </a:r>
          </a:p>
          <a:p>
            <a:pPr algn="ctr">
              <a:defRPr/>
            </a:pPr>
            <a:endParaRPr lang="fr-FR" altLang="fr-FR" sz="200" b="1" dirty="0">
              <a:solidFill>
                <a:schemeClr val="bg1"/>
              </a:solidFill>
              <a:latin typeface="Univers" pitchFamily="34" charset="0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altLang="fr-FR" sz="1000" b="1" dirty="0">
                <a:solidFill>
                  <a:schemeClr val="bg1"/>
                </a:solidFill>
                <a:latin typeface="Univers" pitchFamily="34" charset="0"/>
                <a:cs typeface="Calibri"/>
              </a:rPr>
              <a:t>Instantanéité : </a:t>
            </a:r>
            <a:r>
              <a:rPr lang="fr-FR" altLang="fr-FR" sz="1000" dirty="0">
                <a:solidFill>
                  <a:schemeClr val="bg1"/>
                </a:solidFill>
                <a:latin typeface="Univers" pitchFamily="34" charset="0"/>
                <a:cs typeface="Calibri"/>
              </a:rPr>
              <a:t>possibilité d’activer sa carte immédiatement sans attendre son code par courrier </a:t>
            </a:r>
            <a:r>
              <a:rPr lang="fr-FR" altLang="fr-FR" sz="1000" dirty="0" smtClean="0">
                <a:solidFill>
                  <a:schemeClr val="bg1"/>
                </a:solidFill>
                <a:latin typeface="Univers" pitchFamily="34" charset="0"/>
                <a:cs typeface="Calibri"/>
              </a:rPr>
              <a:t>papier.</a:t>
            </a:r>
            <a:endParaRPr lang="fr-FR" altLang="fr-FR" sz="1000" dirty="0">
              <a:solidFill>
                <a:schemeClr val="bg1"/>
              </a:solidFill>
              <a:latin typeface="Univers" pitchFamily="34" charset="0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altLang="fr-FR" sz="1000" b="1" dirty="0">
                <a:solidFill>
                  <a:schemeClr val="bg1"/>
                </a:solidFill>
                <a:latin typeface="Univers"/>
                <a:cs typeface="Calibri"/>
              </a:rPr>
              <a:t>Plus de frais de réédition </a:t>
            </a:r>
            <a:r>
              <a:rPr lang="fr-FR" altLang="fr-FR" sz="1000" dirty="0" smtClean="0">
                <a:solidFill>
                  <a:schemeClr val="bg1"/>
                </a:solidFill>
                <a:latin typeface="Univers"/>
                <a:cs typeface="Calibri"/>
              </a:rPr>
              <a:t>du </a:t>
            </a:r>
            <a:r>
              <a:rPr lang="fr-FR" altLang="fr-FR" sz="1000" dirty="0">
                <a:solidFill>
                  <a:schemeClr val="bg1"/>
                </a:solidFill>
                <a:latin typeface="Univers"/>
                <a:cs typeface="Calibri"/>
              </a:rPr>
              <a:t>code de la </a:t>
            </a:r>
            <a:r>
              <a:rPr lang="fr-FR" altLang="fr-FR" sz="1000" dirty="0" smtClean="0">
                <a:solidFill>
                  <a:schemeClr val="bg1"/>
                </a:solidFill>
                <a:latin typeface="Univers"/>
                <a:cs typeface="Calibri"/>
              </a:rPr>
              <a:t>carte.</a:t>
            </a:r>
            <a:endParaRPr lang="fr-FR" altLang="fr-FR" sz="1000" dirty="0">
              <a:solidFill>
                <a:schemeClr val="bg1"/>
              </a:solidFill>
              <a:latin typeface="Univers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000" b="1" dirty="0">
                <a:solidFill>
                  <a:schemeClr val="bg1"/>
                </a:solidFill>
                <a:latin typeface="Univers" pitchFamily="34" charset="0"/>
                <a:cs typeface="Calibri"/>
              </a:rPr>
              <a:t>Mémorisation : </a:t>
            </a:r>
            <a:r>
              <a:rPr lang="fr-FR" sz="1000" dirty="0">
                <a:solidFill>
                  <a:schemeClr val="bg1"/>
                </a:solidFill>
                <a:latin typeface="Univers" pitchFamily="34" charset="0"/>
                <a:cs typeface="Calibri"/>
              </a:rPr>
              <a:t>permet de se rappeler du code lorsqu’il pense l’avoir </a:t>
            </a:r>
            <a:r>
              <a:rPr lang="fr-FR" sz="1000" dirty="0" smtClean="0">
                <a:solidFill>
                  <a:schemeClr val="bg1"/>
                </a:solidFill>
                <a:latin typeface="Univers" pitchFamily="34" charset="0"/>
                <a:cs typeface="Calibri"/>
              </a:rPr>
              <a:t>oublié.</a:t>
            </a:r>
            <a:endParaRPr lang="fr-FR" sz="1000" dirty="0">
              <a:solidFill>
                <a:schemeClr val="bg1"/>
              </a:solidFill>
              <a:latin typeface="Univers" pitchFamily="34" charset="0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000" dirty="0">
                <a:solidFill>
                  <a:schemeClr val="bg1"/>
                </a:solidFill>
                <a:latin typeface="Univers" pitchFamily="34" charset="0"/>
                <a:cs typeface="Calibri"/>
              </a:rPr>
              <a:t>Respect </a:t>
            </a:r>
            <a:r>
              <a:rPr lang="fr-FR" sz="1000" b="1" dirty="0">
                <a:solidFill>
                  <a:schemeClr val="bg1"/>
                </a:solidFill>
                <a:latin typeface="Univers" pitchFamily="34" charset="0"/>
                <a:cs typeface="Calibri"/>
              </a:rPr>
              <a:t>des règles de sécurité </a:t>
            </a:r>
            <a:r>
              <a:rPr lang="fr-FR" sz="1000" dirty="0" smtClean="0">
                <a:solidFill>
                  <a:schemeClr val="bg1"/>
                </a:solidFill>
                <a:latin typeface="Univers" pitchFamily="34" charset="0"/>
                <a:cs typeface="Calibri"/>
              </a:rPr>
              <a:t>facilité : </a:t>
            </a:r>
            <a:r>
              <a:rPr lang="fr-FR" sz="1000" dirty="0">
                <a:solidFill>
                  <a:schemeClr val="bg1"/>
                </a:solidFill>
                <a:latin typeface="Univers" pitchFamily="34" charset="0"/>
                <a:cs typeface="Calibri"/>
              </a:rPr>
              <a:t>Cela  évite d’avoir à </a:t>
            </a:r>
            <a:r>
              <a:rPr lang="fr-FR" sz="1000" dirty="0" smtClean="0">
                <a:solidFill>
                  <a:schemeClr val="bg1"/>
                </a:solidFill>
                <a:latin typeface="Univers" pitchFamily="34" charset="0"/>
                <a:cs typeface="Calibri"/>
              </a:rPr>
              <a:t>écrire/stocker son code secret sur </a:t>
            </a:r>
            <a:r>
              <a:rPr lang="fr-FR" sz="1000" dirty="0">
                <a:solidFill>
                  <a:schemeClr val="bg1"/>
                </a:solidFill>
                <a:latin typeface="Univers" pitchFamily="34" charset="0"/>
                <a:cs typeface="Calibri"/>
              </a:rPr>
              <a:t>un autre support ou de craindre que </a:t>
            </a:r>
            <a:r>
              <a:rPr lang="fr-FR" sz="1000" dirty="0" smtClean="0">
                <a:solidFill>
                  <a:schemeClr val="bg1"/>
                </a:solidFill>
                <a:latin typeface="Univers" pitchFamily="34" charset="0"/>
                <a:cs typeface="Calibri"/>
              </a:rPr>
              <a:t>carte/code </a:t>
            </a:r>
            <a:r>
              <a:rPr lang="fr-FR" sz="1000" dirty="0">
                <a:solidFill>
                  <a:schemeClr val="bg1"/>
                </a:solidFill>
                <a:latin typeface="Univers" pitchFamily="34" charset="0"/>
                <a:cs typeface="Calibri"/>
              </a:rPr>
              <a:t>ne cohabitent en même temps dans </a:t>
            </a:r>
            <a:r>
              <a:rPr lang="fr-FR" sz="1000" dirty="0" smtClean="0">
                <a:solidFill>
                  <a:schemeClr val="bg1"/>
                </a:solidFill>
                <a:latin typeface="Univers" pitchFamily="34" charset="0"/>
                <a:cs typeface="Calibri"/>
              </a:rPr>
              <a:t>la </a:t>
            </a:r>
            <a:r>
              <a:rPr lang="fr-FR" sz="1000" dirty="0">
                <a:solidFill>
                  <a:schemeClr val="bg1"/>
                </a:solidFill>
                <a:latin typeface="Univers" pitchFamily="34" charset="0"/>
                <a:cs typeface="Calibri"/>
              </a:rPr>
              <a:t>boite aux </a:t>
            </a:r>
            <a:r>
              <a:rPr lang="fr-FR" sz="1000" dirty="0" smtClean="0">
                <a:solidFill>
                  <a:schemeClr val="bg1"/>
                </a:solidFill>
                <a:latin typeface="Univers" pitchFamily="34" charset="0"/>
                <a:cs typeface="Calibri"/>
              </a:rPr>
              <a:t>lettres.</a:t>
            </a:r>
            <a:endParaRPr lang="fr-FR" sz="1000" dirty="0">
              <a:solidFill>
                <a:schemeClr val="bg1"/>
              </a:solidFill>
              <a:latin typeface="Univers" pitchFamily="34" charset="0"/>
              <a:cs typeface="Calibri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384" y="448103"/>
            <a:ext cx="696927" cy="73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918" y="2062442"/>
            <a:ext cx="924435" cy="1644261"/>
          </a:xfrm>
          <a:prstGeom prst="rect">
            <a:avLst/>
          </a:prstGeom>
          <a:ln>
            <a:solidFill>
              <a:srgbClr val="E31D1A"/>
            </a:solidFill>
          </a:ln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37" y="2059249"/>
            <a:ext cx="1280109" cy="2276888"/>
          </a:xfrm>
          <a:prstGeom prst="rect">
            <a:avLst/>
          </a:prstGeom>
          <a:ln>
            <a:solidFill>
              <a:srgbClr val="E31D1A"/>
            </a:solidFill>
          </a:ln>
        </p:spPr>
      </p:pic>
      <p:sp>
        <p:nvSpPr>
          <p:cNvPr id="4" name="Forme en L 3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184452" y="-2809652"/>
            <a:ext cx="385430" cy="6366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4CFF7A-E16B-4E74-8BFC-C9D5E5C7CDE0}"/>
              </a:ext>
            </a:extLst>
          </p:cNvPr>
          <p:cNvSpPr txBox="1"/>
          <p:nvPr/>
        </p:nvSpPr>
        <p:spPr>
          <a:xfrm>
            <a:off x="2054078" y="48577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>
                <a:latin typeface="Univers"/>
              </a:rPr>
              <a:t>Fiche pratique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5E4900C-5900-4F5B-B533-83CB48DF3A40}"/>
              </a:ext>
            </a:extLst>
          </p:cNvPr>
          <p:cNvSpPr txBox="1"/>
          <p:nvPr/>
        </p:nvSpPr>
        <p:spPr>
          <a:xfrm>
            <a:off x="1060260" y="782593"/>
            <a:ext cx="505911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 b="1" dirty="0">
                <a:latin typeface="Univers"/>
              </a:rPr>
              <a:t>RETROUVER MON CODE SECRET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E6B4E52-181E-4639-9E09-AD9347B59B00}"/>
              </a:ext>
            </a:extLst>
          </p:cNvPr>
          <p:cNvSpPr txBox="1"/>
          <p:nvPr/>
        </p:nvSpPr>
        <p:spPr>
          <a:xfrm>
            <a:off x="2206625" y="8836025"/>
            <a:ext cx="37846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800">
                <a:solidFill>
                  <a:schemeClr val="bg1"/>
                </a:solidFill>
                <a:latin typeface="Univers"/>
              </a:rPr>
              <a:t>Document à usage strictement interne – Ne pas diffuser</a:t>
            </a:r>
            <a:endParaRPr lang="fr-FR" sz="800">
              <a:solidFill>
                <a:schemeClr val="bg1"/>
              </a:solidFill>
              <a:latin typeface="Univers"/>
              <a:cs typeface="Calibri"/>
            </a:endParaRPr>
          </a:p>
        </p:txBody>
      </p:sp>
      <p:sp>
        <p:nvSpPr>
          <p:cNvPr id="56" name="Rectangle à coins arrondis 55"/>
          <p:cNvSpPr/>
          <p:nvPr/>
        </p:nvSpPr>
        <p:spPr>
          <a:xfrm>
            <a:off x="1355964" y="8745371"/>
            <a:ext cx="5048592" cy="1860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2" name="Forme en L 51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184453" y="-2809651"/>
            <a:ext cx="385430" cy="6366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FAF7820-9553-41DE-85F9-E3164F2FA498}"/>
              </a:ext>
            </a:extLst>
          </p:cNvPr>
          <p:cNvSpPr/>
          <p:nvPr/>
        </p:nvSpPr>
        <p:spPr>
          <a:xfrm>
            <a:off x="222507" y="1637510"/>
            <a:ext cx="6476999" cy="318902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cs typeface="Calibri"/>
              </a:rPr>
              <a:t>CAS D'USAGE </a:t>
            </a:r>
            <a:r>
              <a:rPr lang="fr-FR" dirty="0" smtClean="0">
                <a:cs typeface="Calibri"/>
              </a:rPr>
              <a:t>LE </a:t>
            </a:r>
            <a:r>
              <a:rPr lang="fr-FR" dirty="0">
                <a:cs typeface="Calibri"/>
              </a:rPr>
              <a:t>PLUS </a:t>
            </a:r>
            <a:r>
              <a:rPr lang="fr-FR" dirty="0" smtClean="0">
                <a:cs typeface="Calibri"/>
              </a:rPr>
              <a:t>FRÉQUENT</a:t>
            </a:r>
            <a:endParaRPr lang="fr-FR" dirty="0">
              <a:cs typeface="Calibri"/>
            </a:endParaRPr>
          </a:p>
        </p:txBody>
      </p:sp>
      <p:sp>
        <p:nvSpPr>
          <p:cNvPr id="74" name="Forme en L 73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184454" y="-2809650"/>
            <a:ext cx="385430" cy="6366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Forme en L 76">
            <a:extLst>
              <a:ext uri="{FF2B5EF4-FFF2-40B4-BE49-F238E27FC236}">
                <a16:creationId xmlns:a16="http://schemas.microsoft.com/office/drawing/2014/main" id="{EDC95F46-D688-4B62-B47F-64312F723763}"/>
              </a:ext>
            </a:extLst>
          </p:cNvPr>
          <p:cNvSpPr/>
          <p:nvPr/>
        </p:nvSpPr>
        <p:spPr>
          <a:xfrm rot="16200000">
            <a:off x="3386946" y="5727643"/>
            <a:ext cx="385430" cy="6366243"/>
          </a:xfrm>
          <a:prstGeom prst="corner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BAD9CBD-8B37-4945-ADB6-EACD0862B44C}"/>
              </a:ext>
            </a:extLst>
          </p:cNvPr>
          <p:cNvSpPr/>
          <p:nvPr/>
        </p:nvSpPr>
        <p:spPr>
          <a:xfrm rot="16200000">
            <a:off x="-900910" y="3178273"/>
            <a:ext cx="2579757" cy="332921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cs typeface="Calibri"/>
              </a:rPr>
              <a:t>Consultation </a:t>
            </a:r>
            <a:r>
              <a:rPr lang="fr-FR" sz="1400" dirty="0">
                <a:cs typeface="Calibri"/>
              </a:rPr>
              <a:t>à la demande</a:t>
            </a:r>
            <a:endParaRPr lang="fr-FR" sz="1400" dirty="0"/>
          </a:p>
        </p:txBody>
      </p:sp>
      <p:sp>
        <p:nvSpPr>
          <p:cNvPr id="79" name="Forme en L 78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184455" y="-2809650"/>
            <a:ext cx="385430" cy="6366243"/>
          </a:xfrm>
          <a:prstGeom prst="corner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3307813" y="4531160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3307813" y="4531160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3307813" y="4531160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307813" y="4531160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1703395" y="3772644"/>
            <a:ext cx="954644" cy="76414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lIns="70955" tIns="35478" rIns="70955" bIns="35478" rtlCol="0">
            <a:spAutoFit/>
          </a:bodyPr>
          <a:lstStyle/>
          <a:p>
            <a:r>
              <a:rPr lang="fr-FR" sz="900" u="sng" dirty="0">
                <a:solidFill>
                  <a:schemeClr val="bg1"/>
                </a:solidFill>
              </a:rPr>
              <a:t>Soumis à authentification forte : </a:t>
            </a:r>
          </a:p>
          <a:p>
            <a:r>
              <a:rPr lang="fr-FR" sz="900" dirty="0" err="1">
                <a:solidFill>
                  <a:schemeClr val="bg1"/>
                </a:solidFill>
              </a:rPr>
              <a:t>Sécur’Pass</a:t>
            </a:r>
            <a:r>
              <a:rPr lang="fr-FR" sz="900" dirty="0">
                <a:solidFill>
                  <a:schemeClr val="bg1"/>
                </a:solidFill>
              </a:rPr>
              <a:t> obligatoirement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2744582" y="3783104"/>
            <a:ext cx="2748492" cy="104114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lIns="70955" tIns="35478" rIns="70955" bIns="35478" rtlCol="0">
            <a:spAutoFit/>
          </a:bodyPr>
          <a:lstStyle/>
          <a:p>
            <a:r>
              <a:rPr lang="fr-FR" sz="900" u="sng" dirty="0">
                <a:solidFill>
                  <a:schemeClr val="bg1"/>
                </a:solidFill>
              </a:rPr>
              <a:t>Conditions de sécurité :</a:t>
            </a:r>
          </a:p>
          <a:p>
            <a:pPr marL="194424" indent="-194424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bg1"/>
                </a:solidFill>
              </a:rPr>
              <a:t>Pas de copie </a:t>
            </a:r>
            <a:r>
              <a:rPr lang="fr-FR" sz="900" dirty="0" smtClean="0">
                <a:solidFill>
                  <a:schemeClr val="bg1"/>
                </a:solidFill>
              </a:rPr>
              <a:t>d’écran, pas </a:t>
            </a:r>
            <a:r>
              <a:rPr lang="fr-FR" sz="900" dirty="0">
                <a:solidFill>
                  <a:schemeClr val="bg1"/>
                </a:solidFill>
              </a:rPr>
              <a:t>de </a:t>
            </a:r>
            <a:r>
              <a:rPr lang="fr-FR" sz="900" dirty="0" smtClean="0">
                <a:solidFill>
                  <a:schemeClr val="bg1"/>
                </a:solidFill>
              </a:rPr>
              <a:t>sélection / copie </a:t>
            </a:r>
            <a:r>
              <a:rPr lang="fr-FR" sz="900" dirty="0">
                <a:solidFill>
                  <a:schemeClr val="bg1"/>
                </a:solidFill>
              </a:rPr>
              <a:t>de </a:t>
            </a:r>
            <a:r>
              <a:rPr lang="fr-FR" sz="900" dirty="0" smtClean="0">
                <a:solidFill>
                  <a:schemeClr val="bg1"/>
                </a:solidFill>
              </a:rPr>
              <a:t>texte, pas </a:t>
            </a:r>
            <a:r>
              <a:rPr lang="fr-FR" sz="900" dirty="0">
                <a:solidFill>
                  <a:schemeClr val="bg1"/>
                </a:solidFill>
              </a:rPr>
              <a:t>de stockage du code sur le terminal</a:t>
            </a:r>
          </a:p>
          <a:p>
            <a:pPr marL="194424" indent="-194424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bg1"/>
                </a:solidFill>
              </a:rPr>
              <a:t>Au bout de 6 sec. les chiffres sont effacés et remplacés par une image </a:t>
            </a:r>
            <a:r>
              <a:rPr lang="fr-FR" sz="900" dirty="0" smtClean="0">
                <a:solidFill>
                  <a:schemeClr val="bg1"/>
                </a:solidFill>
              </a:rPr>
              <a:t>floutée</a:t>
            </a:r>
            <a:endParaRPr lang="fr-FR" sz="900" dirty="0">
              <a:solidFill>
                <a:schemeClr val="bg1"/>
              </a:solidFill>
            </a:endParaRPr>
          </a:p>
          <a:p>
            <a:pPr marL="194424" indent="-194424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bg1"/>
                </a:solidFill>
              </a:rPr>
              <a:t>Une fois l’écran de visualisation quitté, nécessite une </a:t>
            </a:r>
            <a:r>
              <a:rPr lang="fr-FR" sz="900" dirty="0" smtClean="0">
                <a:solidFill>
                  <a:schemeClr val="bg1"/>
                </a:solidFill>
              </a:rPr>
              <a:t>nouvelle AF </a:t>
            </a:r>
            <a:r>
              <a:rPr lang="fr-FR" sz="900" dirty="0" err="1" smtClean="0">
                <a:solidFill>
                  <a:schemeClr val="bg1"/>
                </a:solidFill>
              </a:rPr>
              <a:t>Sécur’Pass</a:t>
            </a:r>
            <a:r>
              <a:rPr lang="fr-FR" sz="900" dirty="0" smtClean="0">
                <a:solidFill>
                  <a:schemeClr val="bg1"/>
                </a:solidFill>
              </a:rPr>
              <a:t> pour y revenir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92119" y="3746811"/>
            <a:ext cx="973326" cy="21435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5" name="Connecteur droit avec flèche 54"/>
          <p:cNvCxnSpPr>
            <a:endCxn id="34" idx="0"/>
          </p:cNvCxnSpPr>
          <p:nvPr/>
        </p:nvCxnSpPr>
        <p:spPr>
          <a:xfrm flipH="1">
            <a:off x="2180717" y="2836909"/>
            <a:ext cx="313376" cy="935735"/>
          </a:xfrm>
          <a:prstGeom prst="straightConnector1">
            <a:avLst/>
          </a:prstGeom>
          <a:ln>
            <a:solidFill>
              <a:srgbClr val="E31D1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ZoneTexte 59"/>
          <p:cNvSpPr txBox="1"/>
          <p:nvPr/>
        </p:nvSpPr>
        <p:spPr>
          <a:xfrm>
            <a:off x="5593928" y="3800773"/>
            <a:ext cx="1070251" cy="90264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lIns="70955" tIns="35478" rIns="70955" bIns="35478" rtlCol="0">
            <a:spAutoFit/>
          </a:bodyPr>
          <a:lstStyle/>
          <a:p>
            <a:r>
              <a:rPr lang="fr-FR" sz="900" dirty="0" smtClean="0">
                <a:solidFill>
                  <a:schemeClr val="bg1"/>
                </a:solidFill>
              </a:rPr>
              <a:t>Les clients qui n’auront pas activé </a:t>
            </a:r>
            <a:r>
              <a:rPr lang="fr-FR" sz="900" dirty="0" err="1" smtClean="0">
                <a:solidFill>
                  <a:schemeClr val="bg1"/>
                </a:solidFill>
              </a:rPr>
              <a:t>Sécur’Pass</a:t>
            </a:r>
            <a:r>
              <a:rPr lang="fr-FR" sz="900" dirty="0" smtClean="0">
                <a:solidFill>
                  <a:schemeClr val="bg1"/>
                </a:solidFill>
              </a:rPr>
              <a:t> seront invités à le faire pour visualiser leur code secret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92002" y="8907161"/>
            <a:ext cx="635095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>
                <a:solidFill>
                  <a:schemeClr val="bg1"/>
                </a:solidFill>
                <a:latin typeface="Univers"/>
              </a:rPr>
              <a:t>Ce support n’est pas un document à caractère commercial ou publicitaire, il s’agi d’un tutoriel conçu pour faciliter la compréhension du fonctionnement de l’application</a:t>
            </a:r>
            <a:endParaRPr lang="fr-FR" sz="600" dirty="0">
              <a:solidFill>
                <a:schemeClr val="bg1"/>
              </a:solidFill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813" y="2054854"/>
            <a:ext cx="928701" cy="1651849"/>
          </a:xfrm>
          <a:prstGeom prst="rect">
            <a:avLst/>
          </a:prstGeom>
          <a:ln>
            <a:solidFill>
              <a:srgbClr val="E31D1A"/>
            </a:solidFill>
          </a:ln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975" y="2043161"/>
            <a:ext cx="953910" cy="1696688"/>
          </a:xfrm>
          <a:prstGeom prst="rect">
            <a:avLst/>
          </a:prstGeom>
          <a:ln>
            <a:solidFill>
              <a:srgbClr val="E31D1A"/>
            </a:solidFill>
          </a:ln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469" y="2039875"/>
            <a:ext cx="957778" cy="1703568"/>
          </a:xfrm>
          <a:prstGeom prst="rect">
            <a:avLst/>
          </a:prstGeom>
          <a:ln>
            <a:solidFill>
              <a:srgbClr val="E31D1A"/>
            </a:solidFill>
          </a:ln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FBAD9CBD-8B37-4945-ADB6-EACD0862B44C}"/>
              </a:ext>
            </a:extLst>
          </p:cNvPr>
          <p:cNvSpPr/>
          <p:nvPr/>
        </p:nvSpPr>
        <p:spPr>
          <a:xfrm rot="16200000">
            <a:off x="-678394" y="6308354"/>
            <a:ext cx="2119535" cy="317733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cs typeface="Calibri"/>
              </a:rPr>
              <a:t>Option sur poste de travail</a:t>
            </a:r>
            <a:endParaRPr lang="fr-FR" sz="1600" dirty="0"/>
          </a:p>
        </p:txBody>
      </p:sp>
      <p:pic>
        <p:nvPicPr>
          <p:cNvPr id="30" name="Image 29"/>
          <p:cNvPicPr/>
          <p:nvPr/>
        </p:nvPicPr>
        <p:blipFill>
          <a:blip r:embed="rId7"/>
          <a:stretch>
            <a:fillRect/>
          </a:stretch>
        </p:blipFill>
        <p:spPr>
          <a:xfrm>
            <a:off x="697308" y="4914903"/>
            <a:ext cx="4390414" cy="2432683"/>
          </a:xfrm>
          <a:prstGeom prst="rect">
            <a:avLst/>
          </a:prstGeom>
        </p:spPr>
      </p:pic>
      <p:pic>
        <p:nvPicPr>
          <p:cNvPr id="31" name="Image 30"/>
          <p:cNvPicPr/>
          <p:nvPr/>
        </p:nvPicPr>
        <p:blipFill>
          <a:blip r:embed="rId8"/>
          <a:stretch>
            <a:fillRect/>
          </a:stretch>
        </p:blipFill>
        <p:spPr>
          <a:xfrm>
            <a:off x="1690010" y="7457189"/>
            <a:ext cx="4754633" cy="1385303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1049065" y="6607285"/>
            <a:ext cx="1792668" cy="38901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7415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AD13961CD79344B773E323CBBD0F77" ma:contentTypeVersion="35" ma:contentTypeDescription="Crée un document." ma:contentTypeScope="" ma:versionID="7ee4276648c811d23252395315f2614c">
  <xsd:schema xmlns:xsd="http://www.w3.org/2001/XMLSchema" xmlns:xs="http://www.w3.org/2001/XMLSchema" xmlns:p="http://schemas.microsoft.com/office/2006/metadata/properties" xmlns:ns2="0090ce85-4b7f-4e94-8262-d28615f2dc34" targetNamespace="http://schemas.microsoft.com/office/2006/metadata/properties" ma:root="true" ma:fieldsID="659ef77c73f007edbf85717d8849616e" ns2:_="">
    <xsd:import namespace="0090ce85-4b7f-4e94-8262-d28615f2dc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90ce85-4b7f-4e94-8262-d28615f2dc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ABEFFB-FB0F-4965-B103-64761D0482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90ce85-4b7f-4e94-8262-d28615f2dc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733C7A-25DC-4A78-B015-6326AE05E904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0090ce85-4b7f-4e94-8262-d28615f2dc34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2F53DAC-3395-4D64-A022-283A2F175891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9FFC16B4-3C87-42D3-89B4-B7CFBCAE54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1015</TotalTime>
  <Words>621</Words>
  <Application>Microsoft Office PowerPoint</Application>
  <PresentationFormat>Affichage à l'écran (4:3)</PresentationFormat>
  <Paragraphs>60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Times New Roman</vt:lpstr>
      <vt:lpstr>Univers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AKKARI Nadia</dc:creator>
  <cp:lastModifiedBy>Valerie VALENTIN</cp:lastModifiedBy>
  <cp:revision>194</cp:revision>
  <dcterms:created xsi:type="dcterms:W3CDTF">2020-01-07T15:26:46Z</dcterms:created>
  <dcterms:modified xsi:type="dcterms:W3CDTF">2021-03-23T14:31:06Z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0x01010065AD13961CD79344B773E323CBBD0F77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Nadia.AKKARI@bpce.fr</vt:lpwstr>
  </property>
  <property fmtid="{D5CDD505-2E9C-101B-9397-08002B2CF9AE}" pid="6" name="MSIP_Label_48a19f0c-bea1-442e-a475-ed109d9ec508_SetDate">
    <vt:lpwstr>2020-01-22T15:38:31.7570027Z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