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90" r:id="rId4"/>
  </p:sldMasterIdLst>
  <p:notesMasterIdLst>
    <p:notesMasterId r:id="rId18"/>
  </p:notesMasterIdLst>
  <p:handoutMasterIdLst>
    <p:handoutMasterId r:id="rId19"/>
  </p:handoutMasterIdLst>
  <p:sldIdLst>
    <p:sldId id="647" r:id="rId5"/>
    <p:sldId id="686" r:id="rId6"/>
    <p:sldId id="687" r:id="rId7"/>
    <p:sldId id="688" r:id="rId8"/>
    <p:sldId id="689" r:id="rId9"/>
    <p:sldId id="695" r:id="rId10"/>
    <p:sldId id="685" r:id="rId11"/>
    <p:sldId id="692" r:id="rId12"/>
    <p:sldId id="691" r:id="rId13"/>
    <p:sldId id="682" r:id="rId14"/>
    <p:sldId id="681" r:id="rId15"/>
    <p:sldId id="684" r:id="rId16"/>
    <p:sldId id="693" r:id="rId17"/>
  </p:sldIdLst>
  <p:sldSz cx="9144000" cy="5143500" type="screen16x9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01">
          <p15:clr>
            <a:srgbClr val="A4A3A4"/>
          </p15:clr>
        </p15:guide>
        <p15:guide id="4" pos="2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D23"/>
    <a:srgbClr val="FAB150"/>
    <a:srgbClr val="FCCF92"/>
    <a:srgbClr val="C4E59F"/>
    <a:srgbClr val="98CCF3"/>
    <a:srgbClr val="FFB9B9"/>
    <a:srgbClr val="9678D9"/>
    <a:srgbClr val="450E61"/>
    <a:srgbClr val="000000"/>
    <a:srgbClr val="DA3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13" autoAdjust="0"/>
    <p:restoredTop sz="99712" autoAdjust="0"/>
  </p:normalViewPr>
  <p:slideViewPr>
    <p:cSldViewPr snapToGrid="0" snapToObjects="1">
      <p:cViewPr varScale="1">
        <p:scale>
          <a:sx n="147" d="100"/>
          <a:sy n="147" d="100"/>
        </p:scale>
        <p:origin x="498" y="114"/>
      </p:cViewPr>
      <p:guideLst>
        <p:guide orient="horz" pos="1620"/>
        <p:guide pos="2880"/>
        <p:guide orient="horz" pos="1601"/>
        <p:guide pos="219"/>
      </p:guideLst>
    </p:cSldViewPr>
  </p:slideViewPr>
  <p:outlineViewPr>
    <p:cViewPr>
      <p:scale>
        <a:sx n="33" d="100"/>
        <a:sy n="33" d="100"/>
      </p:scale>
      <p:origin x="0" y="100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5" d="100"/>
          <a:sy n="65" d="100"/>
        </p:scale>
        <p:origin x="-3288" y="-120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B129F-2CEA-8240-9DD7-0D5D6EDF3A98}" type="datetimeFigureOut">
              <a:rPr lang="fr-FR" smtClean="0"/>
              <a:t>27/05/2021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DB3CC-25E9-144F-AB92-18FDF5F732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26721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B58FB-82C4-BD47-B670-BD23EE520997}" type="datetimeFigureOut">
              <a:t>27/05/2021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8795A-DBCB-904B-AD94-43143D540DD2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07816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"/>
            <a:ext cx="9143998" cy="5143242"/>
          </a:xfrm>
          <a:prstGeom prst="rect">
            <a:avLst/>
          </a:prstGeom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167531" y="4663632"/>
            <a:ext cx="3938587" cy="332694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r-FR" dirty="0"/>
              <a:t>AUTEUR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3" hasCustomPrompt="1"/>
          </p:nvPr>
        </p:nvSpPr>
        <p:spPr>
          <a:xfrm>
            <a:off x="3843768" y="3927883"/>
            <a:ext cx="1430338" cy="266700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/>
              <a:t>00/00/0000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842809"/>
            <a:ext cx="6400800" cy="533940"/>
          </a:xfrm>
        </p:spPr>
        <p:txBody>
          <a:bodyPr>
            <a:normAutofit/>
          </a:bodyPr>
          <a:lstStyle>
            <a:lvl1pPr marL="0" indent="0" algn="ctr">
              <a:buNone/>
              <a:defRPr sz="2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TITRE DE PRÉSENTATION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 flipH="1">
            <a:off x="3017281" y="2774028"/>
            <a:ext cx="3130494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3180987" y="3496651"/>
            <a:ext cx="2755900" cy="29972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z="1200" dirty="0"/>
              <a:t>Sous-titre de la présentation</a:t>
            </a:r>
            <a:endParaRPr lang="fr-FR" dirty="0"/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40" y="4723890"/>
            <a:ext cx="626473" cy="280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291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9"/>
            <a:ext cx="9144000" cy="5143242"/>
          </a:xfrm>
          <a:prstGeom prst="rect">
            <a:avLst/>
          </a:prstGeom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206445" y="1947863"/>
            <a:ext cx="4806950" cy="1247775"/>
          </a:xfrm>
        </p:spPr>
        <p:txBody>
          <a:bodyPr anchor="ctr"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</a:defRPr>
            </a:lvl1pPr>
            <a:lvl2pPr marL="457200" indent="0">
              <a:buNone/>
              <a:defRPr sz="3000"/>
            </a:lvl2pPr>
            <a:lvl3pPr marL="914400" indent="0">
              <a:buNone/>
              <a:defRPr sz="3000"/>
            </a:lvl3pPr>
            <a:lvl4pPr marL="1371600" indent="0">
              <a:buNone/>
              <a:defRPr sz="3000"/>
            </a:lvl4pPr>
            <a:lvl5pPr marL="1828800" indent="0">
              <a:buNone/>
              <a:defRPr sz="3000"/>
            </a:lvl5pPr>
          </a:lstStyle>
          <a:p>
            <a:pPr lvl="0"/>
            <a:r>
              <a:rPr lang="fr-FR" dirty="0"/>
              <a:t>Titre chapitre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694857" y="2310606"/>
            <a:ext cx="881063" cy="522288"/>
          </a:xfrm>
        </p:spPr>
        <p:txBody>
          <a:bodyPr anchor="ctr">
            <a:noAutofit/>
          </a:bodyPr>
          <a:lstStyle>
            <a:lvl1pPr marL="0" indent="0" algn="r">
              <a:buNone/>
              <a:defRPr sz="3000" b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fr-FR" dirty="0"/>
              <a:t>XX</a:t>
            </a:r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1891179" y="1891687"/>
            <a:ext cx="0" cy="1360130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16"/>
          <p:cNvSpPr txBox="1">
            <a:spLocks/>
          </p:cNvSpPr>
          <p:nvPr userDrawn="1"/>
        </p:nvSpPr>
        <p:spPr>
          <a:xfrm>
            <a:off x="8396140" y="4723890"/>
            <a:ext cx="626473" cy="280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23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35992" y="249931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474790"/>
            <a:ext cx="8070634" cy="3317875"/>
          </a:xfrm>
        </p:spPr>
        <p:txBody>
          <a:bodyPr>
            <a:normAutofit/>
          </a:bodyPr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 sz="1600"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491433"/>
            <a:ext cx="8142890" cy="72427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948547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474790"/>
            <a:ext cx="8070634" cy="3317875"/>
          </a:xfrm>
        </p:spPr>
        <p:txBody>
          <a:bodyPr>
            <a:normAutofit/>
          </a:bodyPr>
          <a:lstStyle>
            <a:lvl1pPr marL="180975" indent="-180975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491433"/>
            <a:ext cx="8142890" cy="72427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57305" y="739029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6492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491433"/>
            <a:ext cx="8142890" cy="72427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35992" y="249931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173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"/>
            <a:ext cx="9143998" cy="5143241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3515715" y="1474790"/>
            <a:ext cx="5098065" cy="3317875"/>
          </a:xfrm>
        </p:spPr>
        <p:txBody>
          <a:bodyPr/>
          <a:lstStyle>
            <a:lvl1pPr marL="268288" indent="-268288">
              <a:spcAft>
                <a:spcPts val="0"/>
              </a:spcAft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491433"/>
            <a:ext cx="5143708" cy="72427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3421640" y="447917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80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"/>
            <a:ext cx="9143998" cy="5143241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491433"/>
            <a:ext cx="5143708" cy="72427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3421640" y="447917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66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"/>
            <a:ext cx="9143998" cy="5143241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43092" y="491433"/>
            <a:ext cx="5143708" cy="72427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3543300" y="1426781"/>
            <a:ext cx="5143500" cy="3610359"/>
          </a:xfrm>
        </p:spPr>
        <p:txBody>
          <a:bodyPr/>
          <a:lstStyle>
            <a:lvl1pPr marL="180975" indent="-180975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630238" indent="-173038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3421640" y="447917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561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"/>
            <a:ext cx="9143998" cy="5143241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1" y="1756736"/>
            <a:ext cx="4568299" cy="252330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824660" y="645097"/>
            <a:ext cx="4571474" cy="92233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421640" y="447917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372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348022" y="1740756"/>
            <a:ext cx="3028731" cy="92233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3827841" y="1599986"/>
            <a:ext cx="4568299" cy="252330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1" y="815177"/>
            <a:ext cx="4568299" cy="78480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30263" y="1740756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614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43804" y="662706"/>
            <a:ext cx="3651784" cy="3823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662706"/>
            <a:ext cx="3651782" cy="38238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662706"/>
            <a:ext cx="3651782" cy="38238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8474" y="645097"/>
            <a:ext cx="3817665" cy="92233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400">
                <a:solidFill>
                  <a:srgbClr val="C00000"/>
                </a:solidFill>
              </a:defRPr>
            </a:lvl2pPr>
            <a:lvl3pPr marL="914400" indent="0">
              <a:buNone/>
              <a:defRPr sz="2400">
                <a:solidFill>
                  <a:srgbClr val="C00000"/>
                </a:solidFill>
              </a:defRPr>
            </a:lvl3pPr>
            <a:lvl4pPr marL="1371600" indent="0">
              <a:buNone/>
              <a:defRPr sz="2400">
                <a:solidFill>
                  <a:srgbClr val="C00000"/>
                </a:solidFill>
              </a:defRPr>
            </a:lvl4pPr>
            <a:lvl5pPr marL="1828800" indent="0">
              <a:buNone/>
              <a:defRPr sz="2400">
                <a:solidFill>
                  <a:srgbClr val="C00000"/>
                </a:solidFill>
              </a:defRPr>
            </a:lvl5pPr>
          </a:lstStyle>
          <a:p>
            <a:pPr lvl="0"/>
            <a:r>
              <a:rPr lang="fr-FR" dirty="0"/>
              <a:t>LOREM IPSUM</a:t>
            </a:r>
            <a:br>
              <a:rPr lang="fr-FR" dirty="0"/>
            </a:br>
            <a:r>
              <a:rPr lang="fr-FR" dirty="0"/>
              <a:t>DOLOR SIT AMET</a:t>
            </a:r>
          </a:p>
        </p:txBody>
      </p:sp>
      <p:sp>
        <p:nvSpPr>
          <p:cNvPr id="22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1754703"/>
            <a:ext cx="3817664" cy="283041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391310" y="672735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692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43804" y="2308381"/>
            <a:ext cx="3651784" cy="2158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443806" y="2308381"/>
            <a:ext cx="3651782" cy="21584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flipH="1" flipV="1">
            <a:off x="443806" y="2308381"/>
            <a:ext cx="3651782" cy="21584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647745"/>
            <a:ext cx="3817664" cy="393736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91434"/>
            <a:ext cx="3279228" cy="895934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349731" y="459599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206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8470" y="1754702"/>
            <a:ext cx="3817664" cy="283041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5" hasCustomPrompt="1"/>
          </p:nvPr>
        </p:nvSpPr>
        <p:spPr>
          <a:xfrm>
            <a:off x="442977" y="1754703"/>
            <a:ext cx="3817664" cy="283041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ad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minim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veniam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quis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nostrud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exercitation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.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Calibri"/>
              </a:rPr>
              <a:t>elit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349731" y="459599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655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391881" y="637156"/>
            <a:ext cx="188149" cy="1881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6" y="637155"/>
            <a:ext cx="3917731" cy="72427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572000" y="1868509"/>
            <a:ext cx="3917950" cy="2888738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Tx/>
              <a:buNone/>
              <a:defRPr sz="1200"/>
            </a:lvl1pPr>
            <a:lvl2pPr marL="457200" indent="0">
              <a:spcAft>
                <a:spcPts val="0"/>
              </a:spcAft>
              <a:buFontTx/>
              <a:buNone/>
              <a:defRPr sz="1200"/>
            </a:lvl2pPr>
            <a:lvl3pPr marL="914400" indent="0">
              <a:spcAft>
                <a:spcPts val="0"/>
              </a:spcAft>
              <a:buFontTx/>
              <a:buNone/>
              <a:defRPr sz="1200"/>
            </a:lvl3pPr>
            <a:lvl4pPr marL="1371600" indent="0">
              <a:spcAft>
                <a:spcPts val="0"/>
              </a:spcAft>
              <a:buFontTx/>
              <a:buNone/>
              <a:defRPr sz="1200"/>
            </a:lvl4pPr>
            <a:lvl5pPr marL="1828800" indent="0">
              <a:spcAft>
                <a:spcPts val="0"/>
              </a:spcAft>
              <a:buFontTx/>
              <a:buNone/>
              <a:defRPr sz="12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67407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5143242"/>
          </a:xfrm>
          <a:prstGeom prst="rect">
            <a:avLst/>
          </a:prstGeom>
        </p:spPr>
      </p:pic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37160" y="2581835"/>
            <a:ext cx="9006838" cy="24314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3390900" y="4961617"/>
            <a:ext cx="5753098" cy="18162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6569" y="2754316"/>
            <a:ext cx="2143125" cy="19916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6569" y="429986"/>
            <a:ext cx="2143125" cy="19859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2" y="1326998"/>
            <a:ext cx="751417" cy="18785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72" y="3637032"/>
            <a:ext cx="751417" cy="187854"/>
          </a:xfrm>
          <a:prstGeom prst="rect">
            <a:avLst/>
          </a:prstGeom>
        </p:spPr>
      </p:pic>
      <p:cxnSp>
        <p:nvCxnSpPr>
          <p:cNvPr id="14" name="Connecteur droit 13"/>
          <p:cNvCxnSpPr/>
          <p:nvPr userDrawn="1"/>
        </p:nvCxnSpPr>
        <p:spPr>
          <a:xfrm flipV="1">
            <a:off x="436564" y="2754316"/>
            <a:ext cx="2143124" cy="199168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 flipH="1" flipV="1">
            <a:off x="436564" y="2754316"/>
            <a:ext cx="2143124" cy="199168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 flipV="1">
            <a:off x="436569" y="429989"/>
            <a:ext cx="2143125" cy="198596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 flipH="1" flipV="1">
            <a:off x="436564" y="429986"/>
            <a:ext cx="2143124" cy="19859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/>
          <p:cNvSpPr>
            <a:spLocks noGrp="1"/>
          </p:cNvSpPr>
          <p:nvPr>
            <p:ph type="body" sz="quarter" idx="16" hasCustomPrompt="1"/>
          </p:nvPr>
        </p:nvSpPr>
        <p:spPr>
          <a:xfrm>
            <a:off x="3827841" y="1031618"/>
            <a:ext cx="4568299" cy="78480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sz="quarter" idx="17" hasCustomPrompt="1"/>
          </p:nvPr>
        </p:nvSpPr>
        <p:spPr>
          <a:xfrm>
            <a:off x="3827841" y="3338555"/>
            <a:ext cx="4568299" cy="78480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 sz="1400">
                <a:solidFill>
                  <a:srgbClr val="C00000"/>
                </a:solidFill>
              </a:defRPr>
            </a:lvl2pPr>
            <a:lvl3pPr marL="914400" indent="0">
              <a:buNone/>
              <a:defRPr sz="1400">
                <a:solidFill>
                  <a:srgbClr val="C00000"/>
                </a:solidFill>
              </a:defRPr>
            </a:lvl3pPr>
            <a:lvl4pPr marL="1371600" indent="0">
              <a:buNone/>
              <a:defRPr sz="1400">
                <a:solidFill>
                  <a:srgbClr val="C00000"/>
                </a:solidFill>
              </a:defRPr>
            </a:lvl4pPr>
            <a:lvl5pPr marL="1828800" indent="0">
              <a:buNone/>
              <a:defRPr sz="1400">
                <a:solidFill>
                  <a:srgbClr val="C00000"/>
                </a:solidFill>
              </a:defRPr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Lorem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ipsum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amet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consectetur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adipiscing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elit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,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sed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do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eisumod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tempor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incidiunt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ut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labore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et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dolore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 magna </a:t>
            </a:r>
            <a:r>
              <a:rPr lang="fr-FR" sz="1400" dirty="0" err="1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aliqua</a:t>
            </a:r>
            <a:r>
              <a:rPr lang="fr-FR" sz="1400" dirty="0">
                <a:solidFill>
                  <a:srgbClr val="C00000"/>
                </a:solidFill>
                <a:ea typeface="Calibri" panose="020F0502020204030204" pitchFamily="34" charset="0"/>
                <a:cs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68701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"/>
            <a:ext cx="9143998" cy="5143241"/>
          </a:xfrm>
          <a:prstGeom prst="rect">
            <a:avLst/>
          </a:prstGeom>
        </p:spPr>
      </p:pic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rgbClr val="C00000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2292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"/>
            <a:ext cx="9144000" cy="5143243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40" y="4723890"/>
            <a:ext cx="626473" cy="280579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16091FF0-F52E-4A32-A344-5AD08BFA5AE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6756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ns titre - 17-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"/>
            <a:ext cx="9144000" cy="5143243"/>
          </a:xfrm>
          <a:prstGeom prst="rect">
            <a:avLst/>
          </a:prstGeom>
        </p:spPr>
      </p:pic>
      <p:sp>
        <p:nvSpPr>
          <p:cNvPr id="1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8396140" y="4723890"/>
            <a:ext cx="626473" cy="280579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fld id="{DB1DDE2E-06CA-45ED-B4DB-158098E82B6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6" y="170177"/>
            <a:ext cx="5309337" cy="20161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4572000" y="699676"/>
            <a:ext cx="0" cy="968963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 flipV="1">
            <a:off x="4573881" y="3557881"/>
            <a:ext cx="0" cy="968963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1500126" y="2758283"/>
            <a:ext cx="1631950" cy="849313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764437" y="2758283"/>
            <a:ext cx="1631950" cy="849313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17" name="Espace réservé du texte 2"/>
          <p:cNvSpPr>
            <a:spLocks noGrp="1"/>
          </p:cNvSpPr>
          <p:nvPr>
            <p:ph type="body" sz="quarter" idx="15" hasCustomPrompt="1"/>
          </p:nvPr>
        </p:nvSpPr>
        <p:spPr>
          <a:xfrm>
            <a:off x="6049496" y="2755946"/>
            <a:ext cx="1631950" cy="849313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endParaRPr lang="fr-FR" dirty="0"/>
          </a:p>
          <a:p>
            <a:pPr lvl="0"/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1216739" y="1729068"/>
            <a:ext cx="2196079" cy="1159048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1" name="Espace réservé du texte 19"/>
          <p:cNvSpPr>
            <a:spLocks noGrp="1"/>
          </p:cNvSpPr>
          <p:nvPr>
            <p:ph type="body" sz="quarter" idx="17" hasCustomPrompt="1"/>
          </p:nvPr>
        </p:nvSpPr>
        <p:spPr>
          <a:xfrm>
            <a:off x="3449640" y="1729068"/>
            <a:ext cx="2196079" cy="1159048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  <p:sp>
        <p:nvSpPr>
          <p:cNvPr id="22" name="Espace réservé du texte 19"/>
          <p:cNvSpPr>
            <a:spLocks noGrp="1"/>
          </p:cNvSpPr>
          <p:nvPr>
            <p:ph type="body" sz="quarter" idx="18" hasCustomPrompt="1"/>
          </p:nvPr>
        </p:nvSpPr>
        <p:spPr>
          <a:xfrm>
            <a:off x="5711195" y="1722951"/>
            <a:ext cx="2196079" cy="1159048"/>
          </a:xfrm>
        </p:spPr>
        <p:txBody>
          <a:bodyPr>
            <a:noAutofit/>
          </a:bodyPr>
          <a:lstStyle>
            <a:lvl1pPr marL="0" indent="0" algn="ctr">
              <a:buNone/>
              <a:defRPr sz="7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526222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28"/>
            <a:ext cx="9144000" cy="514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99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3998" cy="514324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91433"/>
            <a:ext cx="8229600" cy="724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2187"/>
            <a:ext cx="8229600" cy="3192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Espace réservé du texte 16"/>
          <p:cNvSpPr txBox="1">
            <a:spLocks/>
          </p:cNvSpPr>
          <p:nvPr userDrawn="1"/>
        </p:nvSpPr>
        <p:spPr>
          <a:xfrm>
            <a:off x="8396140" y="4723890"/>
            <a:ext cx="626473" cy="280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»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0B23DE-0FDC-4485-9E9F-2AEA5329641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43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1" r:id="rId1"/>
    <p:sldLayoutId id="2147493492" r:id="rId2"/>
    <p:sldLayoutId id="2147493493" r:id="rId3"/>
    <p:sldLayoutId id="2147493494" r:id="rId4"/>
    <p:sldLayoutId id="2147493495" r:id="rId5"/>
    <p:sldLayoutId id="2147493496" r:id="rId6"/>
    <p:sldLayoutId id="2147493497" r:id="rId7"/>
    <p:sldLayoutId id="2147493498" r:id="rId8"/>
    <p:sldLayoutId id="2147493499" r:id="rId9"/>
    <p:sldLayoutId id="2147493500" r:id="rId10"/>
    <p:sldLayoutId id="2147493501" r:id="rId11"/>
    <p:sldLayoutId id="2147493502" r:id="rId12"/>
    <p:sldLayoutId id="2147493503" r:id="rId13"/>
    <p:sldLayoutId id="2147493504" r:id="rId14"/>
    <p:sldLayoutId id="2147493505" r:id="rId15"/>
    <p:sldLayoutId id="2147493506" r:id="rId16"/>
    <p:sldLayoutId id="2147493507" r:id="rId17"/>
    <p:sldLayoutId id="2147493508" r:id="rId18"/>
    <p:sldLayoutId id="214749350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630238" indent="-173038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•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–"/>
        <a:defRPr sz="12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5000"/>
        </a:lnSpc>
        <a:spcBef>
          <a:spcPts val="600"/>
        </a:spcBef>
        <a:spcAft>
          <a:spcPts val="600"/>
        </a:spcAft>
        <a:buFont typeface="Arial"/>
        <a:buChar char="»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510941" y="4194583"/>
            <a:ext cx="1970189" cy="266700"/>
          </a:xfrm>
        </p:spPr>
        <p:txBody>
          <a:bodyPr/>
          <a:lstStyle/>
          <a:p>
            <a:r>
              <a:rPr lang="fr-FR" dirty="0" smtClean="0"/>
              <a:t>23/03/2020</a:t>
            </a:r>
            <a:endParaRPr lang="fr-FR" dirty="0"/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Pilotage de la Carte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948077" y="3382777"/>
            <a:ext cx="7207090" cy="299720"/>
          </a:xfrm>
        </p:spPr>
        <p:txBody>
          <a:bodyPr>
            <a:noAutofit/>
          </a:bodyPr>
          <a:lstStyle/>
          <a:p>
            <a:r>
              <a:rPr lang="fr-FR" sz="2000" b="1" dirty="0" smtClean="0"/>
              <a:t>Evolution poste de travail – Gestion code confidentiel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Patricia Blin / Olivier </a:t>
            </a:r>
            <a:r>
              <a:rPr lang="fr-FR" dirty="0" err="1" smtClean="0"/>
              <a:t>Bay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649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" t="95082" b="1479"/>
          <a:stretch/>
        </p:blipFill>
        <p:spPr bwMode="auto">
          <a:xfrm>
            <a:off x="377151" y="4168858"/>
            <a:ext cx="6311900" cy="6362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51" y="862508"/>
            <a:ext cx="6311900" cy="3321161"/>
          </a:xfrm>
          <a:prstGeom prst="rect">
            <a:avLst/>
          </a:prstGeom>
        </p:spPr>
      </p:pic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 </a:t>
            </a:r>
            <a:r>
              <a:rPr lang="fr-FR" dirty="0" smtClean="0"/>
              <a:t>- Gestion </a:t>
            </a:r>
            <a:r>
              <a:rPr lang="fr-FR" dirty="0"/>
              <a:t>du code confidentiel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>
            <a:normAutofit/>
          </a:bodyPr>
          <a:lstStyle/>
          <a:p>
            <a:r>
              <a:rPr lang="fr-FR" dirty="0" smtClean="0"/>
              <a:t>Evolutions </a:t>
            </a:r>
            <a:r>
              <a:rPr lang="fr-FR" u="sng" dirty="0" smtClean="0"/>
              <a:t>souscription carte dans offre (1/2) </a:t>
            </a:r>
            <a:r>
              <a:rPr lang="fr-FR" u="sng" dirty="0"/>
              <a:t>: 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6936614" y="470492"/>
            <a:ext cx="1936847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800" b="1" dirty="0"/>
              <a:t>Code confidentiel </a:t>
            </a:r>
            <a:r>
              <a:rPr lang="fr-FR" sz="800" dirty="0"/>
              <a:t>: Ajouter l’option permettant au conseiller de choisir l’envoi du code confidentiel du </a:t>
            </a:r>
            <a:r>
              <a:rPr lang="fr-FR" sz="800" dirty="0" smtClean="0"/>
              <a:t>client.</a:t>
            </a:r>
          </a:p>
          <a:p>
            <a:pPr marL="171450" indent="-171450">
              <a:buFontTx/>
              <a:buChar char="-"/>
            </a:pPr>
            <a:r>
              <a:rPr lang="fr-FR" sz="800" dirty="0" smtClean="0"/>
              <a:t>Par courrier</a:t>
            </a:r>
          </a:p>
          <a:p>
            <a:pPr marL="171450" indent="-171450">
              <a:buFontTx/>
              <a:buChar char="-"/>
            </a:pPr>
            <a:r>
              <a:rPr lang="fr-FR" sz="700" b="1" dirty="0">
                <a:cs typeface="Calibri"/>
              </a:rPr>
              <a:t>WEB et </a:t>
            </a:r>
            <a:r>
              <a:rPr lang="fr-FR" sz="700" b="1" dirty="0" smtClean="0">
                <a:cs typeface="Calibri"/>
              </a:rPr>
              <a:t>Mobile</a:t>
            </a:r>
            <a:endParaRPr lang="fr-FR" sz="800" dirty="0"/>
          </a:p>
          <a:p>
            <a:endParaRPr lang="fr-FR" sz="900" dirty="0"/>
          </a:p>
          <a:p>
            <a:r>
              <a:rPr lang="fr-FR" sz="800" dirty="0" smtClean="0"/>
              <a:t>Règles de gestions</a:t>
            </a:r>
          </a:p>
          <a:p>
            <a:endParaRPr lang="fr-FR" sz="800" dirty="0" smtClean="0"/>
          </a:p>
          <a:p>
            <a:r>
              <a:rPr lang="fr-FR" sz="800" dirty="0" smtClean="0"/>
              <a:t>- Choix disponibles via une liste box</a:t>
            </a:r>
          </a:p>
          <a:p>
            <a:pPr marL="171450" indent="-171450">
              <a:buFontTx/>
              <a:buChar char="-"/>
            </a:pPr>
            <a:r>
              <a:rPr lang="fr-FR" sz="800" dirty="0" smtClean="0">
                <a:solidFill>
                  <a:schemeClr val="accent2"/>
                </a:solidFill>
              </a:rPr>
              <a:t>Pré-affichage à blanc </a:t>
            </a:r>
            <a:r>
              <a:rPr lang="fr-FR" sz="800" dirty="0" smtClean="0"/>
              <a:t>puis sélection du choix dans la liste. </a:t>
            </a:r>
          </a:p>
          <a:p>
            <a:pPr marL="171450" indent="-171450">
              <a:buFontTx/>
              <a:buChar char="-"/>
            </a:pPr>
            <a:r>
              <a:rPr lang="fr-FR" sz="800" dirty="0" smtClean="0"/>
              <a:t>=&gt; inciter le conseiller à découvrir la nouvelle option et demander le choix du client</a:t>
            </a:r>
          </a:p>
          <a:p>
            <a:pPr marL="171450" indent="-171450">
              <a:buFontTx/>
              <a:buChar char="-"/>
            </a:pPr>
            <a:r>
              <a:rPr lang="fr-FR" sz="800" dirty="0">
                <a:solidFill>
                  <a:schemeClr val="accent2"/>
                </a:solidFill>
              </a:rPr>
              <a:t>Effectuer un contrôle lors de l’enregistrement de la souscription. </a:t>
            </a:r>
            <a:endParaRPr lang="fr-FR" sz="800" dirty="0" smtClean="0">
              <a:solidFill>
                <a:schemeClr val="accent2"/>
              </a:solidFill>
            </a:endParaRPr>
          </a:p>
          <a:p>
            <a:r>
              <a:rPr lang="fr-FR" sz="800" dirty="0" smtClean="0">
                <a:solidFill>
                  <a:schemeClr val="accent2"/>
                </a:solidFill>
              </a:rPr>
              <a:t>         =&gt; le bouton de validation doit rester           grisé tant que </a:t>
            </a:r>
            <a:r>
              <a:rPr lang="fr-FR" sz="800" b="1" dirty="0" smtClean="0">
                <a:solidFill>
                  <a:schemeClr val="accent2"/>
                </a:solidFill>
              </a:rPr>
              <a:t>l’option est </a:t>
            </a:r>
            <a:r>
              <a:rPr lang="fr-FR" sz="800" dirty="0" smtClean="0">
                <a:solidFill>
                  <a:schemeClr val="accent2"/>
                </a:solidFill>
              </a:rPr>
              <a:t>à blanc</a:t>
            </a:r>
          </a:p>
          <a:p>
            <a:pPr marL="171450" indent="-171450">
              <a:buFontTx/>
              <a:buChar char="-"/>
            </a:pPr>
            <a:endParaRPr lang="fr-FR" sz="800" dirty="0" smtClean="0">
              <a:solidFill>
                <a:schemeClr val="accent2"/>
              </a:solidFill>
            </a:endParaRPr>
          </a:p>
          <a:p>
            <a:pPr marL="171450" indent="-171450">
              <a:buFontTx/>
              <a:buChar char="-"/>
            </a:pPr>
            <a:r>
              <a:rPr lang="fr-FR" sz="800" dirty="0">
                <a:solidFill>
                  <a:srgbClr val="FF0000"/>
                </a:solidFill>
              </a:rPr>
              <a:t>Lors de la validation et Si le conseiller a sélectionné </a:t>
            </a:r>
            <a:r>
              <a:rPr lang="fr-FR" sz="800" dirty="0" smtClean="0">
                <a:solidFill>
                  <a:srgbClr val="FF0000"/>
                </a:solidFill>
              </a:rPr>
              <a:t>l’option </a:t>
            </a:r>
            <a:r>
              <a:rPr lang="fr-FR" sz="800" dirty="0">
                <a:solidFill>
                  <a:srgbClr val="FF0000"/>
                </a:solidFill>
              </a:rPr>
              <a:t>WEB uniquement, </a:t>
            </a:r>
          </a:p>
          <a:p>
            <a:r>
              <a:rPr lang="fr-FR" sz="800" dirty="0">
                <a:solidFill>
                  <a:srgbClr val="FF0000"/>
                </a:solidFill>
              </a:rPr>
              <a:t>=&gt; afficher un pop up qui rappel que le client doit activer son service </a:t>
            </a:r>
            <a:r>
              <a:rPr lang="fr-FR" sz="800" dirty="0" err="1">
                <a:solidFill>
                  <a:srgbClr val="FF0000"/>
                </a:solidFill>
              </a:rPr>
              <a:t>secur’pass</a:t>
            </a:r>
            <a:r>
              <a:rPr lang="fr-FR" sz="800" dirty="0">
                <a:solidFill>
                  <a:srgbClr val="FF0000"/>
                </a:solidFill>
              </a:rPr>
              <a:t> pour visualiser les informations sur son application </a:t>
            </a:r>
            <a:r>
              <a:rPr lang="fr-FR" sz="800" dirty="0" smtClean="0">
                <a:solidFill>
                  <a:srgbClr val="FF0000"/>
                </a:solidFill>
              </a:rPr>
              <a:t>mobile (cf. slide 7)</a:t>
            </a:r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27227" y="580639"/>
            <a:ext cx="3235780" cy="2308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u="sng" dirty="0" smtClean="0">
                <a:latin typeface="Calibri"/>
                <a:cs typeface="Calibri"/>
              </a:rPr>
              <a:t>Rubrique « 0401 : Ouverture offre avec carte bancaire »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327226" y="3534649"/>
            <a:ext cx="3814467" cy="768722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28064" y="3634718"/>
            <a:ext cx="953606" cy="184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Envoi Code confidentiel 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81670" y="3644176"/>
            <a:ext cx="856325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 smtClean="0">
                <a:solidFill>
                  <a:srgbClr val="FF0000"/>
                </a:solidFill>
                <a:latin typeface="Calibri"/>
                <a:cs typeface="Calibri"/>
              </a:rPr>
              <a:t>Pré-affichage à blanc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481670" y="3984192"/>
            <a:ext cx="663964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 smtClean="0">
                <a:latin typeface="Calibri"/>
                <a:cs typeface="Calibri"/>
              </a:rPr>
              <a:t>WEB et Mobile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481670" y="3813453"/>
            <a:ext cx="829073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 smtClean="0">
                <a:latin typeface="Calibri"/>
                <a:cs typeface="Calibri"/>
              </a:rPr>
              <a:t>Par courrier               </a:t>
            </a:r>
          </a:p>
        </p:txBody>
      </p:sp>
      <p:pic>
        <p:nvPicPr>
          <p:cNvPr id="21" name="Image 20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" t="58968" r="72096" b="35088"/>
          <a:stretch/>
        </p:blipFill>
        <p:spPr bwMode="auto">
          <a:xfrm>
            <a:off x="375207" y="3833229"/>
            <a:ext cx="1106463" cy="150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 2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" t="58968" r="72096" b="35088"/>
          <a:stretch/>
        </p:blipFill>
        <p:spPr bwMode="auto">
          <a:xfrm>
            <a:off x="2228990" y="3842268"/>
            <a:ext cx="1104519" cy="2068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58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08" y="933450"/>
            <a:ext cx="6250183" cy="3892550"/>
          </a:xfrm>
          <a:prstGeom prst="rect">
            <a:avLst/>
          </a:prstGeom>
        </p:spPr>
      </p:pic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du code confidentiel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>
            <a:normAutofit/>
          </a:bodyPr>
          <a:lstStyle/>
          <a:p>
            <a:r>
              <a:rPr lang="fr-FR" dirty="0" smtClean="0"/>
              <a:t>Evolutions </a:t>
            </a:r>
            <a:r>
              <a:rPr lang="fr-FR" u="sng" dirty="0" smtClean="0"/>
              <a:t>Souscription carte dans offre (2/2) </a:t>
            </a:r>
            <a:r>
              <a:rPr lang="fr-FR" u="sng" dirty="0"/>
              <a:t>: 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27227" y="580639"/>
            <a:ext cx="3834870" cy="2308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u="sng" dirty="0" smtClean="0">
                <a:latin typeface="Calibri"/>
                <a:cs typeface="Calibri"/>
              </a:rPr>
              <a:t>Rubrique « 0501 : changement de produit immédiat dans une offre</a:t>
            </a:r>
          </a:p>
        </p:txBody>
      </p:sp>
      <p:pic>
        <p:nvPicPr>
          <p:cNvPr id="8" name="Image 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4" t="28769" r="20506" b="52114"/>
          <a:stretch/>
        </p:blipFill>
        <p:spPr bwMode="auto">
          <a:xfrm>
            <a:off x="1617389" y="2422286"/>
            <a:ext cx="3677764" cy="7562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2802470" y="1904899"/>
            <a:ext cx="856325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 smtClean="0">
                <a:solidFill>
                  <a:srgbClr val="FF0000"/>
                </a:solidFill>
                <a:latin typeface="Calibri"/>
                <a:cs typeface="Calibri"/>
              </a:rPr>
              <a:t>Pré-affichage à blanc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802470" y="2244915"/>
            <a:ext cx="663964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>
                <a:cs typeface="Calibri"/>
              </a:rPr>
              <a:t>WEB et Mobile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802470" y="2074176"/>
            <a:ext cx="829073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 smtClean="0">
                <a:latin typeface="Calibri"/>
                <a:cs typeface="Calibri"/>
              </a:rPr>
              <a:t>Par courrier               </a:t>
            </a:r>
          </a:p>
        </p:txBody>
      </p:sp>
      <p:pic>
        <p:nvPicPr>
          <p:cNvPr id="18" name="Image 1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3" t="36878" r="49491" b="52887"/>
          <a:stretch/>
        </p:blipFill>
        <p:spPr bwMode="auto">
          <a:xfrm>
            <a:off x="1640433" y="2066572"/>
            <a:ext cx="1162037" cy="3670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2825514" y="1705351"/>
            <a:ext cx="1041149" cy="728251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098" y="1787108"/>
            <a:ext cx="1315333" cy="558928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6936614" y="470492"/>
            <a:ext cx="1936847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800" b="1" dirty="0"/>
              <a:t>Code confidentiel </a:t>
            </a:r>
            <a:r>
              <a:rPr lang="fr-FR" sz="800" dirty="0"/>
              <a:t>: Ajouter l’option permettant au conseiller de choisir l’envoi du code confidentiel du </a:t>
            </a:r>
            <a:r>
              <a:rPr lang="fr-FR" sz="800" dirty="0" smtClean="0"/>
              <a:t>client.</a:t>
            </a:r>
          </a:p>
          <a:p>
            <a:pPr marL="171450" indent="-171450">
              <a:buFontTx/>
              <a:buChar char="-"/>
            </a:pPr>
            <a:r>
              <a:rPr lang="fr-FR" sz="800" dirty="0" smtClean="0"/>
              <a:t>Par courrier</a:t>
            </a:r>
          </a:p>
          <a:p>
            <a:pPr marL="171450" indent="-171450">
              <a:buFontTx/>
              <a:buChar char="-"/>
            </a:pPr>
            <a:r>
              <a:rPr lang="fr-FR" sz="700" b="1" dirty="0">
                <a:cs typeface="Calibri"/>
              </a:rPr>
              <a:t>WEB et </a:t>
            </a:r>
            <a:r>
              <a:rPr lang="fr-FR" sz="700" b="1" dirty="0" smtClean="0">
                <a:cs typeface="Calibri"/>
              </a:rPr>
              <a:t>Mobile</a:t>
            </a:r>
            <a:endParaRPr lang="fr-FR" sz="800" dirty="0"/>
          </a:p>
          <a:p>
            <a:endParaRPr lang="fr-FR" sz="900" dirty="0"/>
          </a:p>
          <a:p>
            <a:r>
              <a:rPr lang="fr-FR" sz="800" dirty="0" smtClean="0"/>
              <a:t>Règles de gestions</a:t>
            </a:r>
          </a:p>
          <a:p>
            <a:endParaRPr lang="fr-FR" sz="800" dirty="0" smtClean="0"/>
          </a:p>
          <a:p>
            <a:r>
              <a:rPr lang="fr-FR" sz="800" dirty="0" smtClean="0"/>
              <a:t>- Choix disponibles via une liste box</a:t>
            </a:r>
          </a:p>
          <a:p>
            <a:pPr marL="171450" indent="-171450">
              <a:buFontTx/>
              <a:buChar char="-"/>
            </a:pPr>
            <a:r>
              <a:rPr lang="fr-FR" sz="800" dirty="0" smtClean="0">
                <a:solidFill>
                  <a:schemeClr val="accent2"/>
                </a:solidFill>
              </a:rPr>
              <a:t>Pré-affichage à blanc </a:t>
            </a:r>
            <a:r>
              <a:rPr lang="fr-FR" sz="800" dirty="0" smtClean="0"/>
              <a:t>puis sélection du choix dans la liste. </a:t>
            </a:r>
          </a:p>
          <a:p>
            <a:pPr marL="171450" indent="-171450">
              <a:buFontTx/>
              <a:buChar char="-"/>
            </a:pPr>
            <a:r>
              <a:rPr lang="fr-FR" sz="800" dirty="0" smtClean="0"/>
              <a:t>=&gt; inciter le conseiller à découvrir la nouvelle option et demander le choix du client</a:t>
            </a:r>
          </a:p>
          <a:p>
            <a:pPr marL="171450" indent="-171450">
              <a:buFontTx/>
              <a:buChar char="-"/>
            </a:pPr>
            <a:r>
              <a:rPr lang="fr-FR" sz="800" dirty="0">
                <a:solidFill>
                  <a:schemeClr val="accent2"/>
                </a:solidFill>
              </a:rPr>
              <a:t>Effectuer un contrôle lors de l’enregistrement de la souscription. </a:t>
            </a:r>
            <a:endParaRPr lang="fr-FR" sz="800" dirty="0" smtClean="0">
              <a:solidFill>
                <a:schemeClr val="accent2"/>
              </a:solidFill>
            </a:endParaRPr>
          </a:p>
          <a:p>
            <a:r>
              <a:rPr lang="fr-FR" sz="800" dirty="0" smtClean="0">
                <a:solidFill>
                  <a:schemeClr val="accent2"/>
                </a:solidFill>
              </a:rPr>
              <a:t>         =&gt; le bouton de validation doit rester           grisé tant que </a:t>
            </a:r>
            <a:r>
              <a:rPr lang="fr-FR" sz="800" b="1" dirty="0" smtClean="0">
                <a:solidFill>
                  <a:schemeClr val="accent2"/>
                </a:solidFill>
              </a:rPr>
              <a:t>l’option est </a:t>
            </a:r>
            <a:r>
              <a:rPr lang="fr-FR" sz="800" dirty="0" smtClean="0">
                <a:solidFill>
                  <a:schemeClr val="accent2"/>
                </a:solidFill>
              </a:rPr>
              <a:t>à blanc</a:t>
            </a:r>
          </a:p>
          <a:p>
            <a:pPr marL="171450" indent="-171450">
              <a:buFontTx/>
              <a:buChar char="-"/>
            </a:pPr>
            <a:endParaRPr lang="fr-FR" sz="800" dirty="0" smtClean="0">
              <a:solidFill>
                <a:schemeClr val="accent2"/>
              </a:solidFill>
            </a:endParaRPr>
          </a:p>
          <a:p>
            <a:pPr marL="171450" indent="-171450">
              <a:buFontTx/>
              <a:buChar char="-"/>
            </a:pPr>
            <a:r>
              <a:rPr lang="fr-FR" sz="800" dirty="0">
                <a:solidFill>
                  <a:srgbClr val="FF0000"/>
                </a:solidFill>
              </a:rPr>
              <a:t>Lors de la validation et Si le conseiller a sélectionné </a:t>
            </a:r>
            <a:r>
              <a:rPr lang="fr-FR" sz="800" dirty="0" smtClean="0">
                <a:solidFill>
                  <a:srgbClr val="FF0000"/>
                </a:solidFill>
              </a:rPr>
              <a:t>l’option </a:t>
            </a:r>
            <a:r>
              <a:rPr lang="fr-FR" sz="800" dirty="0">
                <a:solidFill>
                  <a:srgbClr val="FF0000"/>
                </a:solidFill>
              </a:rPr>
              <a:t>WEB uniquement, </a:t>
            </a:r>
          </a:p>
          <a:p>
            <a:r>
              <a:rPr lang="fr-FR" sz="800" dirty="0">
                <a:solidFill>
                  <a:srgbClr val="FF0000"/>
                </a:solidFill>
              </a:rPr>
              <a:t>=&gt; afficher un pop up qui rappel que le client doit activer son service </a:t>
            </a:r>
            <a:r>
              <a:rPr lang="fr-FR" sz="800" dirty="0" err="1">
                <a:solidFill>
                  <a:srgbClr val="FF0000"/>
                </a:solidFill>
              </a:rPr>
              <a:t>secur’pass</a:t>
            </a:r>
            <a:r>
              <a:rPr lang="fr-FR" sz="800" dirty="0">
                <a:solidFill>
                  <a:srgbClr val="FF0000"/>
                </a:solidFill>
              </a:rPr>
              <a:t> pour visualiser les informations sur son application </a:t>
            </a:r>
            <a:r>
              <a:rPr lang="fr-FR" sz="800" dirty="0" smtClean="0">
                <a:solidFill>
                  <a:srgbClr val="FF0000"/>
                </a:solidFill>
              </a:rPr>
              <a:t>mobile (cf. slide 7)</a:t>
            </a:r>
            <a:endParaRPr lang="fr-FR"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67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327227" y="890263"/>
            <a:ext cx="6048173" cy="3487530"/>
            <a:chOff x="89136" y="-364796"/>
            <a:chExt cx="6048173" cy="348753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36" y="-364796"/>
              <a:ext cx="6048173" cy="3487530"/>
            </a:xfrm>
            <a:prstGeom prst="rect">
              <a:avLst/>
            </a:prstGeom>
          </p:spPr>
        </p:pic>
        <p:pic>
          <p:nvPicPr>
            <p:cNvPr id="22" name="Image 21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76" t="54431" r="24835" b="11774"/>
            <a:stretch/>
          </p:blipFill>
          <p:spPr bwMode="auto">
            <a:xfrm>
              <a:off x="1344960" y="1780756"/>
              <a:ext cx="1669415" cy="112204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du code confidentiel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>
            <a:normAutofit/>
          </a:bodyPr>
          <a:lstStyle/>
          <a:p>
            <a:r>
              <a:rPr lang="fr-FR" dirty="0" smtClean="0"/>
              <a:t>Evolutions </a:t>
            </a:r>
            <a:r>
              <a:rPr lang="fr-FR" u="sng" dirty="0" smtClean="0"/>
              <a:t>Souscription carte hors offre : 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27227" y="580639"/>
            <a:ext cx="2771573" cy="2308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u="sng" dirty="0" smtClean="0">
                <a:latin typeface="Calibri"/>
                <a:cs typeface="Calibri"/>
              </a:rPr>
              <a:t>Rubrique «  </a:t>
            </a:r>
            <a:r>
              <a:rPr lang="fr-FR" sz="900" b="1" u="sng" dirty="0">
                <a:cs typeface="Calibri"/>
              </a:rPr>
              <a:t>0123: </a:t>
            </a:r>
            <a:r>
              <a:rPr lang="fr-FR" sz="900" b="1" u="sng" dirty="0" smtClean="0">
                <a:latin typeface="Calibri"/>
                <a:cs typeface="Calibri"/>
              </a:rPr>
              <a:t>Commande carte hors offre »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1530617" y="3047595"/>
            <a:ext cx="3814467" cy="634209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731455" y="3147664"/>
            <a:ext cx="953606" cy="184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Envoi Code confidentiel 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685061" y="3157122"/>
            <a:ext cx="856325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 smtClean="0">
                <a:solidFill>
                  <a:srgbClr val="FF0000"/>
                </a:solidFill>
                <a:latin typeface="Calibri"/>
                <a:cs typeface="Calibri"/>
              </a:rPr>
              <a:t>Pré-affichage à blanc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685061" y="3497138"/>
            <a:ext cx="663964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>
                <a:cs typeface="Calibri"/>
              </a:rPr>
              <a:t>WEB et Mobile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685061" y="3326399"/>
            <a:ext cx="829073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 smtClean="0">
                <a:latin typeface="Calibri"/>
                <a:cs typeface="Calibri"/>
              </a:rPr>
              <a:t>Par courrier               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936614" y="470492"/>
            <a:ext cx="1936847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800" b="1" dirty="0"/>
              <a:t>Code confidentiel </a:t>
            </a:r>
            <a:r>
              <a:rPr lang="fr-FR" sz="800" dirty="0"/>
              <a:t>: Ajouter l’option permettant au conseiller de choisir l’envoi du code confidentiel du </a:t>
            </a:r>
            <a:r>
              <a:rPr lang="fr-FR" sz="800" dirty="0" smtClean="0"/>
              <a:t>client.</a:t>
            </a:r>
          </a:p>
          <a:p>
            <a:pPr marL="171450" indent="-171450">
              <a:buFontTx/>
              <a:buChar char="-"/>
            </a:pPr>
            <a:r>
              <a:rPr lang="fr-FR" sz="800" dirty="0" smtClean="0"/>
              <a:t>Par courrier</a:t>
            </a:r>
          </a:p>
          <a:p>
            <a:pPr marL="171450" indent="-171450">
              <a:buFontTx/>
              <a:buChar char="-"/>
            </a:pPr>
            <a:r>
              <a:rPr lang="fr-FR" sz="700" b="1" dirty="0">
                <a:cs typeface="Calibri"/>
              </a:rPr>
              <a:t>WEB et </a:t>
            </a:r>
            <a:r>
              <a:rPr lang="fr-FR" sz="700" b="1" dirty="0" smtClean="0">
                <a:cs typeface="Calibri"/>
              </a:rPr>
              <a:t>Mobile</a:t>
            </a:r>
            <a:endParaRPr lang="fr-FR" sz="800" dirty="0"/>
          </a:p>
          <a:p>
            <a:endParaRPr lang="fr-FR" sz="900" dirty="0"/>
          </a:p>
          <a:p>
            <a:r>
              <a:rPr lang="fr-FR" sz="800" dirty="0" smtClean="0"/>
              <a:t>Règles de gestions</a:t>
            </a:r>
          </a:p>
          <a:p>
            <a:endParaRPr lang="fr-FR" sz="800" dirty="0" smtClean="0"/>
          </a:p>
          <a:p>
            <a:r>
              <a:rPr lang="fr-FR" sz="800" dirty="0" smtClean="0"/>
              <a:t>- Choix disponibles via une liste box</a:t>
            </a:r>
          </a:p>
          <a:p>
            <a:pPr marL="171450" indent="-171450">
              <a:buFontTx/>
              <a:buChar char="-"/>
            </a:pPr>
            <a:r>
              <a:rPr lang="fr-FR" sz="800" dirty="0" smtClean="0">
                <a:solidFill>
                  <a:schemeClr val="accent2"/>
                </a:solidFill>
              </a:rPr>
              <a:t>Pré-affichage à blanc </a:t>
            </a:r>
            <a:r>
              <a:rPr lang="fr-FR" sz="800" dirty="0" smtClean="0"/>
              <a:t>puis sélection du choix dans la liste. </a:t>
            </a:r>
          </a:p>
          <a:p>
            <a:pPr marL="171450" indent="-171450">
              <a:buFontTx/>
              <a:buChar char="-"/>
            </a:pPr>
            <a:r>
              <a:rPr lang="fr-FR" sz="800" dirty="0" smtClean="0"/>
              <a:t>=&gt; inciter le conseiller à découvrir la nouvelle option et demander le choix du client</a:t>
            </a:r>
          </a:p>
          <a:p>
            <a:pPr marL="171450" indent="-171450">
              <a:buFontTx/>
              <a:buChar char="-"/>
            </a:pPr>
            <a:r>
              <a:rPr lang="fr-FR" sz="800" dirty="0">
                <a:solidFill>
                  <a:schemeClr val="accent2"/>
                </a:solidFill>
              </a:rPr>
              <a:t>Effectuer un contrôle lors de l’enregistrement de la souscription. </a:t>
            </a:r>
            <a:endParaRPr lang="fr-FR" sz="800" dirty="0" smtClean="0">
              <a:solidFill>
                <a:schemeClr val="accent2"/>
              </a:solidFill>
            </a:endParaRPr>
          </a:p>
          <a:p>
            <a:r>
              <a:rPr lang="fr-FR" sz="800" dirty="0" smtClean="0">
                <a:solidFill>
                  <a:schemeClr val="accent2"/>
                </a:solidFill>
              </a:rPr>
              <a:t>         =&gt; le bouton de validation doit rester           grisé tant que </a:t>
            </a:r>
            <a:r>
              <a:rPr lang="fr-FR" sz="800" b="1" dirty="0" smtClean="0">
                <a:solidFill>
                  <a:schemeClr val="accent2"/>
                </a:solidFill>
              </a:rPr>
              <a:t>l’option est </a:t>
            </a:r>
            <a:r>
              <a:rPr lang="fr-FR" sz="800" dirty="0" smtClean="0">
                <a:solidFill>
                  <a:schemeClr val="accent2"/>
                </a:solidFill>
              </a:rPr>
              <a:t>à blanc</a:t>
            </a:r>
          </a:p>
          <a:p>
            <a:pPr marL="171450" indent="-171450">
              <a:buFontTx/>
              <a:buChar char="-"/>
            </a:pPr>
            <a:endParaRPr lang="fr-FR" sz="800" dirty="0" smtClean="0">
              <a:solidFill>
                <a:schemeClr val="accent2"/>
              </a:solidFill>
            </a:endParaRPr>
          </a:p>
          <a:p>
            <a:pPr marL="171450" indent="-171450">
              <a:buFontTx/>
              <a:buChar char="-"/>
            </a:pPr>
            <a:r>
              <a:rPr lang="fr-FR" sz="800" dirty="0">
                <a:solidFill>
                  <a:srgbClr val="FF0000"/>
                </a:solidFill>
              </a:rPr>
              <a:t>Lors de la validation et Si le conseiller a sélectionné </a:t>
            </a:r>
            <a:r>
              <a:rPr lang="fr-FR" sz="800" dirty="0" smtClean="0">
                <a:solidFill>
                  <a:srgbClr val="FF0000"/>
                </a:solidFill>
              </a:rPr>
              <a:t>l’option </a:t>
            </a:r>
            <a:r>
              <a:rPr lang="fr-FR" sz="800" dirty="0">
                <a:solidFill>
                  <a:srgbClr val="FF0000"/>
                </a:solidFill>
              </a:rPr>
              <a:t>WEB uniquement, </a:t>
            </a:r>
          </a:p>
          <a:p>
            <a:r>
              <a:rPr lang="fr-FR" sz="800" dirty="0">
                <a:solidFill>
                  <a:srgbClr val="FF0000"/>
                </a:solidFill>
              </a:rPr>
              <a:t>=&gt; afficher un pop up qui rappel que le client doit activer son service </a:t>
            </a:r>
            <a:r>
              <a:rPr lang="fr-FR" sz="800" dirty="0" err="1">
                <a:solidFill>
                  <a:srgbClr val="FF0000"/>
                </a:solidFill>
              </a:rPr>
              <a:t>secur’pass</a:t>
            </a:r>
            <a:r>
              <a:rPr lang="fr-FR" sz="800" dirty="0">
                <a:solidFill>
                  <a:srgbClr val="FF0000"/>
                </a:solidFill>
              </a:rPr>
              <a:t> pour visualiser les informations sur son application </a:t>
            </a:r>
            <a:r>
              <a:rPr lang="fr-FR" sz="800" dirty="0" smtClean="0">
                <a:solidFill>
                  <a:srgbClr val="FF0000"/>
                </a:solidFill>
              </a:rPr>
              <a:t>mobile (cf. slide 7)</a:t>
            </a:r>
            <a:endParaRPr lang="fr-FR"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64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5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6" t="70853" r="53219" b="22518"/>
          <a:stretch/>
        </p:blipFill>
        <p:spPr bwMode="auto">
          <a:xfrm>
            <a:off x="1603725" y="3808302"/>
            <a:ext cx="1061283" cy="200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27" y="1346964"/>
            <a:ext cx="6350000" cy="3406826"/>
          </a:xfrm>
          <a:prstGeom prst="rect">
            <a:avLst/>
          </a:prstGeom>
        </p:spPr>
      </p:pic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du code confidentiel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>
            <a:normAutofit/>
          </a:bodyPr>
          <a:lstStyle/>
          <a:p>
            <a:r>
              <a:rPr lang="fr-FR" dirty="0" smtClean="0"/>
              <a:t>Evolutions </a:t>
            </a:r>
            <a:r>
              <a:rPr lang="fr-FR" u="sng" dirty="0" smtClean="0"/>
              <a:t>Avenant carte (1/2) 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27227" y="580639"/>
            <a:ext cx="4572696" cy="2308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u="sng" dirty="0" smtClean="0">
                <a:latin typeface="Calibri"/>
                <a:cs typeface="Calibri"/>
              </a:rPr>
              <a:t>Rubrique « 0501 sur le compte client ou 0502 sur le service carte : Avenant carte »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6820885" y="1788493"/>
            <a:ext cx="211406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000" dirty="0" smtClean="0"/>
              <a:t>Ajouter la nouvelle option sur l’écran d’avenant</a:t>
            </a:r>
          </a:p>
          <a:p>
            <a:pPr marL="171450" indent="-171450">
              <a:buFontTx/>
              <a:buChar char="-"/>
            </a:pPr>
            <a:r>
              <a:rPr lang="fr-FR" sz="1000" dirty="0" smtClean="0"/>
              <a:t>Remonter les informations sur le dernier choix du client </a:t>
            </a:r>
          </a:p>
          <a:p>
            <a:pPr marL="171450" indent="-171450">
              <a:buFontTx/>
              <a:buChar char="-"/>
            </a:pPr>
            <a:r>
              <a:rPr lang="fr-FR" sz="1000" dirty="0" smtClean="0"/>
              <a:t>Rendre possible la modification via une liste box</a:t>
            </a:r>
          </a:p>
          <a:p>
            <a:pPr marL="171450" indent="-171450">
              <a:buFontTx/>
              <a:buChar char="-"/>
            </a:pPr>
            <a:endParaRPr lang="fr-FR" sz="1000" dirty="0" smtClean="0"/>
          </a:p>
          <a:p>
            <a:pPr marL="171450" indent="-171450">
              <a:buFontTx/>
              <a:buChar char="-"/>
            </a:pPr>
            <a:r>
              <a:rPr lang="fr-FR" sz="1000" dirty="0" smtClean="0">
                <a:solidFill>
                  <a:srgbClr val="FF0000"/>
                </a:solidFill>
              </a:rPr>
              <a:t>Lors de la validation et Si le conseiller a sélectionné les options WEB uniquement, </a:t>
            </a:r>
          </a:p>
          <a:p>
            <a:r>
              <a:rPr lang="fr-FR" sz="1000" dirty="0" smtClean="0">
                <a:solidFill>
                  <a:srgbClr val="FF0000"/>
                </a:solidFill>
              </a:rPr>
              <a:t>=&gt; afficher un pop up qui rappel que le client doit activer son service </a:t>
            </a:r>
            <a:r>
              <a:rPr lang="fr-FR" sz="1000" dirty="0" err="1" smtClean="0">
                <a:solidFill>
                  <a:srgbClr val="FF0000"/>
                </a:solidFill>
              </a:rPr>
              <a:t>secur’pass</a:t>
            </a:r>
            <a:r>
              <a:rPr lang="fr-FR" sz="1000" dirty="0" smtClean="0">
                <a:solidFill>
                  <a:srgbClr val="FF0000"/>
                </a:solidFill>
              </a:rPr>
              <a:t> pour visualiser les informations sur son application mobile </a:t>
            </a:r>
            <a:r>
              <a:rPr lang="fr-FR" sz="1000" dirty="0">
                <a:solidFill>
                  <a:srgbClr val="FF0000"/>
                </a:solidFill>
              </a:rPr>
              <a:t>(cf. slide 7)</a:t>
            </a:r>
          </a:p>
          <a:p>
            <a:endParaRPr lang="fr-FR" sz="1000" dirty="0">
              <a:solidFill>
                <a:srgbClr val="FF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820885" y="739172"/>
            <a:ext cx="2114067" cy="584775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Calibri"/>
                <a:cs typeface="Calibri"/>
              </a:rPr>
              <a:t>Dans le cadre d’un avenant, faire remonter les informations relatives au dernier choix du client pour la </a:t>
            </a:r>
            <a:r>
              <a:rPr lang="fr-FR" sz="800" dirty="0">
                <a:cs typeface="Calibri"/>
              </a:rPr>
              <a:t>récupération </a:t>
            </a:r>
            <a:r>
              <a:rPr lang="fr-FR" sz="800" dirty="0" smtClean="0">
                <a:cs typeface="Calibri"/>
              </a:rPr>
              <a:t>de son </a:t>
            </a:r>
            <a:r>
              <a:rPr lang="fr-FR" sz="800" dirty="0">
                <a:cs typeface="Calibri"/>
              </a:rPr>
              <a:t>code </a:t>
            </a:r>
            <a:r>
              <a:rPr lang="fr-FR" sz="800" dirty="0" smtClean="0">
                <a:cs typeface="Calibri"/>
              </a:rPr>
              <a:t>confidentiel</a:t>
            </a:r>
            <a:endParaRPr lang="fr-FR" sz="800" dirty="0" smtClean="0">
              <a:latin typeface="Calibri"/>
              <a:cs typeface="Calibri"/>
            </a:endParaRPr>
          </a:p>
        </p:txBody>
      </p:sp>
      <p:pic>
        <p:nvPicPr>
          <p:cNvPr id="43" name="Image 4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6" t="70853" r="53219" b="22518"/>
          <a:stretch/>
        </p:blipFill>
        <p:spPr bwMode="auto">
          <a:xfrm>
            <a:off x="1460105" y="3462323"/>
            <a:ext cx="1061283" cy="200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Rectangle à coins arrondis 43"/>
          <p:cNvSpPr/>
          <p:nvPr/>
        </p:nvSpPr>
        <p:spPr>
          <a:xfrm>
            <a:off x="327227" y="3408320"/>
            <a:ext cx="2392067" cy="41740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5" name="ZoneTexte 44"/>
          <p:cNvSpPr txBox="1"/>
          <p:nvPr/>
        </p:nvSpPr>
        <p:spPr>
          <a:xfrm>
            <a:off x="528065" y="3508388"/>
            <a:ext cx="953606" cy="184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Envoi Code confidentiel  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1481670" y="3641059"/>
            <a:ext cx="103971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600" b="1" dirty="0">
                <a:cs typeface="Calibri"/>
              </a:rPr>
              <a:t>WEB et Mobile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1481672" y="3470320"/>
            <a:ext cx="817852" cy="184666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600" b="1" dirty="0" smtClean="0">
                <a:latin typeface="Calibri"/>
                <a:cs typeface="Calibri"/>
              </a:rPr>
              <a:t>Par courrier              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267" y="3819341"/>
            <a:ext cx="2039157" cy="600075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347371" y="912685"/>
            <a:ext cx="5561721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Calibri"/>
                <a:cs typeface="Calibri"/>
              </a:rPr>
              <a:t>Situation 1 : </a:t>
            </a:r>
            <a:r>
              <a:rPr lang="fr-FR" sz="800" b="1" u="sng" dirty="0" smtClean="0">
                <a:solidFill>
                  <a:schemeClr val="accent2"/>
                </a:solidFill>
                <a:latin typeface="Calibri"/>
                <a:cs typeface="Calibri"/>
              </a:rPr>
              <a:t>Produit à échéance = même code produit =&gt; même contrat carte </a:t>
            </a:r>
          </a:p>
        </p:txBody>
      </p:sp>
    </p:spTree>
    <p:extLst>
      <p:ext uri="{BB962C8B-B14F-4D97-AF65-F5344CB8AC3E}">
        <p14:creationId xmlns:p14="http://schemas.microsoft.com/office/powerpoint/2010/main" val="207090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5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6" t="70853" r="53219" b="22518"/>
          <a:stretch/>
        </p:blipFill>
        <p:spPr bwMode="auto">
          <a:xfrm>
            <a:off x="1603725" y="3892509"/>
            <a:ext cx="1061283" cy="200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27" y="1431171"/>
            <a:ext cx="6350000" cy="3406826"/>
          </a:xfrm>
          <a:prstGeom prst="rect">
            <a:avLst/>
          </a:prstGeom>
        </p:spPr>
      </p:pic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du code confidentiel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>
            <a:normAutofit/>
          </a:bodyPr>
          <a:lstStyle/>
          <a:p>
            <a:r>
              <a:rPr lang="fr-FR" dirty="0" smtClean="0"/>
              <a:t>Evolutions </a:t>
            </a:r>
            <a:r>
              <a:rPr lang="fr-FR" u="sng" dirty="0" smtClean="0"/>
              <a:t>Avenant carte (2/2) 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27227" y="473513"/>
            <a:ext cx="4572696" cy="2308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u="sng" dirty="0" smtClean="0">
                <a:latin typeface="Calibri"/>
                <a:cs typeface="Calibri"/>
              </a:rPr>
              <a:t>Rubrique « 0501 sur le compte client ou 0502 sur le service carte : Avenant carte »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4434556" y="1200198"/>
            <a:ext cx="2114067" cy="584775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Calibri"/>
                <a:cs typeface="Calibri"/>
              </a:rPr>
              <a:t>Dans le cadre d’un avenant, faire remonter les informations relatives au dernier choix du client pour la </a:t>
            </a:r>
            <a:r>
              <a:rPr lang="fr-FR" sz="800" dirty="0">
                <a:cs typeface="Calibri"/>
              </a:rPr>
              <a:t>récupération </a:t>
            </a:r>
            <a:r>
              <a:rPr lang="fr-FR" sz="800" dirty="0" smtClean="0">
                <a:cs typeface="Calibri"/>
              </a:rPr>
              <a:t>de son </a:t>
            </a:r>
            <a:r>
              <a:rPr lang="fr-FR" sz="800" dirty="0">
                <a:cs typeface="Calibri"/>
              </a:rPr>
              <a:t>code </a:t>
            </a:r>
            <a:r>
              <a:rPr lang="fr-FR" sz="800" dirty="0" smtClean="0">
                <a:cs typeface="Calibri"/>
              </a:rPr>
              <a:t>confidentiel</a:t>
            </a:r>
            <a:endParaRPr lang="fr-FR" sz="800" dirty="0" smtClean="0">
              <a:latin typeface="Calibri"/>
              <a:cs typeface="Calibri"/>
            </a:endParaRPr>
          </a:p>
        </p:txBody>
      </p:sp>
      <p:pic>
        <p:nvPicPr>
          <p:cNvPr id="43" name="Image 4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6" t="70853" r="53219" b="22518"/>
          <a:stretch/>
        </p:blipFill>
        <p:spPr bwMode="auto">
          <a:xfrm>
            <a:off x="1460105" y="3546530"/>
            <a:ext cx="1061283" cy="200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5" name="ZoneTexte 44"/>
          <p:cNvSpPr txBox="1"/>
          <p:nvPr/>
        </p:nvSpPr>
        <p:spPr>
          <a:xfrm>
            <a:off x="528065" y="3592595"/>
            <a:ext cx="953606" cy="184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Envoi Code confidentiel  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1481670" y="3725266"/>
            <a:ext cx="103971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600" b="1" dirty="0">
                <a:cs typeface="Calibri"/>
              </a:rPr>
              <a:t>WEB et Mobile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1481672" y="3554527"/>
            <a:ext cx="817852" cy="184666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600" b="1" dirty="0" smtClean="0">
                <a:latin typeface="Calibri"/>
                <a:cs typeface="Calibri"/>
              </a:rPr>
              <a:t>Par courrier              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89" y="3883079"/>
            <a:ext cx="2039157" cy="60007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327227" y="854477"/>
            <a:ext cx="4710938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700" dirty="0" smtClean="0">
                <a:latin typeface="Calibri"/>
                <a:cs typeface="Calibri"/>
              </a:rPr>
              <a:t>Situation 2 : </a:t>
            </a:r>
            <a:r>
              <a:rPr lang="fr-FR" sz="700" b="1" u="sng" dirty="0" smtClean="0">
                <a:solidFill>
                  <a:schemeClr val="accent2"/>
                </a:solidFill>
                <a:latin typeface="Calibri"/>
                <a:cs typeface="Calibri"/>
              </a:rPr>
              <a:t>Produit à échéance = DIFFERENT du produit actif </a:t>
            </a:r>
            <a:r>
              <a:rPr lang="fr-FR" sz="700" b="1" u="sng" dirty="0" smtClean="0">
                <a:solidFill>
                  <a:schemeClr val="accent2"/>
                </a:solidFill>
                <a:latin typeface="Calibri"/>
                <a:cs typeface="Calibri"/>
                <a:sym typeface="Wingdings" panose="05000000000000000000" pitchFamily="2" charset="2"/>
              </a:rPr>
              <a:t>=&gt; changement de code produit =&gt; changement de contrat</a:t>
            </a:r>
            <a:endParaRPr lang="fr-FR" sz="700" b="1" u="sng" dirty="0" smtClean="0">
              <a:solidFill>
                <a:schemeClr val="accent2"/>
              </a:solidFill>
              <a:latin typeface="Calibri"/>
              <a:cs typeface="Calibri"/>
            </a:endParaRPr>
          </a:p>
          <a:p>
            <a:r>
              <a:rPr lang="fr-FR" sz="700" dirty="0" smtClean="0">
                <a:latin typeface="Calibri"/>
                <a:cs typeface="Calibri"/>
              </a:rPr>
              <a:t>Modification d’une ou des deux options à échéance de la carte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823633" y="2509548"/>
            <a:ext cx="2233614" cy="24314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Calibri"/>
                <a:cs typeface="Calibri"/>
              </a:rPr>
              <a:t>ATTENTION dans cette situation, le contrat carte sera différent lors du renouvellement.</a:t>
            </a:r>
          </a:p>
          <a:p>
            <a:r>
              <a:rPr lang="fr-FR" sz="800" dirty="0" smtClean="0">
                <a:solidFill>
                  <a:schemeClr val="accent2"/>
                </a:solidFill>
                <a:latin typeface="Calibri"/>
                <a:cs typeface="Calibri"/>
              </a:rPr>
              <a:t>A ce jour, La nouvelle option n’existe pas dans les tables seul le nouveau code produit est présent.</a:t>
            </a:r>
          </a:p>
          <a:p>
            <a:r>
              <a:rPr lang="fr-FR" sz="800" dirty="0" smtClean="0">
                <a:solidFill>
                  <a:schemeClr val="accent2"/>
                </a:solidFill>
                <a:latin typeface="Calibri"/>
                <a:cs typeface="Calibri"/>
              </a:rPr>
              <a:t>=&gt; Pas d’héritage possible entre l’ancien contrat et le futur.</a:t>
            </a:r>
          </a:p>
          <a:p>
            <a:endParaRPr lang="fr-FR" sz="800" dirty="0" smtClean="0">
              <a:solidFill>
                <a:schemeClr val="accent2"/>
              </a:solidFill>
              <a:latin typeface="Calibri"/>
              <a:cs typeface="Calibri"/>
            </a:endParaRPr>
          </a:p>
          <a:p>
            <a:r>
              <a:rPr lang="fr-FR" sz="800" b="1" dirty="0" smtClean="0">
                <a:solidFill>
                  <a:schemeClr val="accent2"/>
                </a:solidFill>
                <a:latin typeface="Calibri"/>
                <a:cs typeface="Calibri"/>
              </a:rPr>
              <a:t>Dans le cadre d’un changement de produit à échéance, pré-afficher l’option à blanc et rendre obligatoire la sélection avant validation</a:t>
            </a:r>
          </a:p>
          <a:p>
            <a:endParaRPr lang="fr-FR" sz="800" dirty="0">
              <a:latin typeface="Calibri"/>
              <a:cs typeface="Calibri"/>
            </a:endParaRPr>
          </a:p>
          <a:p>
            <a:r>
              <a:rPr lang="fr-FR" sz="800" b="1" dirty="0" smtClean="0">
                <a:solidFill>
                  <a:schemeClr val="accent2"/>
                </a:solidFill>
                <a:latin typeface="Calibri"/>
                <a:cs typeface="Calibri"/>
              </a:rPr>
              <a:t>Il est donc nécessaire de stocker la nouvelle option </a:t>
            </a:r>
            <a:r>
              <a:rPr lang="fr-FR" sz="800" b="1" u="sng" dirty="0" smtClean="0">
                <a:solidFill>
                  <a:schemeClr val="accent2"/>
                </a:solidFill>
                <a:latin typeface="Calibri"/>
                <a:cs typeface="Calibri"/>
              </a:rPr>
              <a:t>et tout changement </a:t>
            </a:r>
            <a:r>
              <a:rPr lang="fr-FR" sz="800" b="1" dirty="0" smtClean="0">
                <a:solidFill>
                  <a:schemeClr val="accent2"/>
                </a:solidFill>
                <a:latin typeface="Calibri"/>
                <a:cs typeface="Calibri"/>
              </a:rPr>
              <a:t>qui interviendrait sur celle-ci jusqu’au traitement du renouvellement à échéance</a:t>
            </a:r>
          </a:p>
          <a:p>
            <a:endParaRPr lang="fr-FR" sz="800" b="1" dirty="0" smtClean="0">
              <a:solidFill>
                <a:schemeClr val="accent2"/>
              </a:solidFill>
              <a:latin typeface="Calibri"/>
              <a:cs typeface="Calibri"/>
            </a:endParaRPr>
          </a:p>
          <a:p>
            <a:r>
              <a:rPr lang="fr-FR" sz="800" dirty="0">
                <a:solidFill>
                  <a:srgbClr val="FF0000"/>
                </a:solidFill>
              </a:rPr>
              <a:t>S’assurer que le traitement du renouvellement prendra en compte </a:t>
            </a:r>
            <a:r>
              <a:rPr lang="fr-FR" sz="800" dirty="0" smtClean="0">
                <a:solidFill>
                  <a:srgbClr val="FF0000"/>
                </a:solidFill>
              </a:rPr>
              <a:t>la nouvelle option </a:t>
            </a:r>
            <a:r>
              <a:rPr lang="fr-FR" sz="800" dirty="0">
                <a:solidFill>
                  <a:srgbClr val="FF0000"/>
                </a:solidFill>
              </a:rPr>
              <a:t>et </a:t>
            </a:r>
            <a:r>
              <a:rPr lang="fr-FR" sz="800" dirty="0" smtClean="0">
                <a:solidFill>
                  <a:srgbClr val="FF0000"/>
                </a:solidFill>
              </a:rPr>
              <a:t>sa dernière </a:t>
            </a:r>
            <a:r>
              <a:rPr lang="fr-FR" sz="800" dirty="0" smtClean="0">
                <a:solidFill>
                  <a:srgbClr val="FF0000"/>
                </a:solidFill>
              </a:rPr>
              <a:t>modification</a:t>
            </a:r>
            <a:endParaRPr lang="fr-FR" sz="800" b="1" dirty="0" smtClean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820885" y="370279"/>
            <a:ext cx="2258073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900" dirty="0" smtClean="0"/>
              <a:t>Ajouter la nouvelle option sur l’écran d’avenant</a:t>
            </a:r>
          </a:p>
          <a:p>
            <a:pPr marL="171450" indent="-171450">
              <a:buFontTx/>
              <a:buChar char="-"/>
            </a:pPr>
            <a:r>
              <a:rPr lang="fr-FR" sz="900" dirty="0" smtClean="0"/>
              <a:t>Remonter les informations sur le dernier choix du client </a:t>
            </a:r>
          </a:p>
          <a:p>
            <a:pPr marL="171450" indent="-171450">
              <a:buFontTx/>
              <a:buChar char="-"/>
            </a:pPr>
            <a:r>
              <a:rPr lang="fr-FR" sz="900" dirty="0" smtClean="0"/>
              <a:t>Rendre possible la modification via une liste box</a:t>
            </a:r>
          </a:p>
          <a:p>
            <a:pPr marL="171450" indent="-171450">
              <a:buFontTx/>
              <a:buChar char="-"/>
            </a:pPr>
            <a:endParaRPr lang="fr-FR" sz="900" dirty="0" smtClean="0"/>
          </a:p>
          <a:p>
            <a:pPr marL="171450" indent="-171450">
              <a:buFontTx/>
              <a:buChar char="-"/>
            </a:pPr>
            <a:r>
              <a:rPr lang="fr-FR" sz="900" dirty="0" smtClean="0">
                <a:solidFill>
                  <a:srgbClr val="FF0000"/>
                </a:solidFill>
              </a:rPr>
              <a:t>Lors de la validation et Si le conseiller a sélectionné les options WEB uniquement, </a:t>
            </a:r>
          </a:p>
          <a:p>
            <a:r>
              <a:rPr lang="fr-FR" sz="900" dirty="0" smtClean="0">
                <a:solidFill>
                  <a:srgbClr val="FF0000"/>
                </a:solidFill>
              </a:rPr>
              <a:t>=&gt; afficher un pop up qui rappel que le client doit activer son service </a:t>
            </a:r>
            <a:r>
              <a:rPr lang="fr-FR" sz="900" dirty="0" err="1" smtClean="0">
                <a:solidFill>
                  <a:srgbClr val="FF0000"/>
                </a:solidFill>
              </a:rPr>
              <a:t>secur’pass</a:t>
            </a:r>
            <a:r>
              <a:rPr lang="fr-FR" sz="900" dirty="0" smtClean="0">
                <a:solidFill>
                  <a:srgbClr val="FF0000"/>
                </a:solidFill>
              </a:rPr>
              <a:t> pour visualiser les informations sur son application mobile </a:t>
            </a:r>
            <a:r>
              <a:rPr lang="fr-FR" sz="900" dirty="0">
                <a:solidFill>
                  <a:srgbClr val="FF0000"/>
                </a:solidFill>
              </a:rPr>
              <a:t>(cf. slide 7</a:t>
            </a:r>
            <a:r>
              <a:rPr lang="fr-FR" sz="900" dirty="0" smtClean="0">
                <a:solidFill>
                  <a:srgbClr val="FF0000"/>
                </a:solidFill>
              </a:rPr>
              <a:t>)</a:t>
            </a:r>
            <a:endParaRPr lang="fr-FR" sz="900" dirty="0">
              <a:solidFill>
                <a:srgbClr val="FF0000"/>
              </a:solidFill>
            </a:endParaRPr>
          </a:p>
        </p:txBody>
      </p:sp>
      <p:sp>
        <p:nvSpPr>
          <p:cNvPr id="18" name="Triangle isocèle 17"/>
          <p:cNvSpPr/>
          <p:nvPr/>
        </p:nvSpPr>
        <p:spPr>
          <a:xfrm>
            <a:off x="7810105" y="3216176"/>
            <a:ext cx="246310" cy="203142"/>
          </a:xfrm>
          <a:prstGeom prst="triangle">
            <a:avLst>
              <a:gd name="adj" fmla="val 53687"/>
            </a:avLst>
          </a:prstGeom>
          <a:solidFill>
            <a:schemeClr val="accent2">
              <a:alpha val="20000"/>
            </a:schemeClr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rgbClr val="FF0000"/>
                </a:solidFill>
              </a:rPr>
              <a:t>!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327227" y="3492527"/>
            <a:ext cx="2337781" cy="48182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cxnSp>
        <p:nvCxnSpPr>
          <p:cNvPr id="7" name="Connecteur droit 6"/>
          <p:cNvCxnSpPr/>
          <p:nvPr/>
        </p:nvCxnSpPr>
        <p:spPr>
          <a:xfrm>
            <a:off x="1763059" y="2551953"/>
            <a:ext cx="850516" cy="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2665008" y="2428842"/>
            <a:ext cx="599844" cy="246221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000" dirty="0" smtClean="0">
                <a:latin typeface="Calibri"/>
                <a:cs typeface="Calibri"/>
              </a:rPr>
              <a:t>Visa 1er</a:t>
            </a:r>
          </a:p>
        </p:txBody>
      </p:sp>
      <p:cxnSp>
        <p:nvCxnSpPr>
          <p:cNvPr id="20" name="Connecteur droit 19"/>
          <p:cNvCxnSpPr/>
          <p:nvPr/>
        </p:nvCxnSpPr>
        <p:spPr>
          <a:xfrm>
            <a:off x="2844800" y="3317747"/>
            <a:ext cx="1141506" cy="77542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83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304394" y="878904"/>
            <a:ext cx="5760720" cy="3108505"/>
            <a:chOff x="327227" y="866955"/>
            <a:chExt cx="5760720" cy="3108505"/>
          </a:xfrm>
        </p:grpSpPr>
        <p:pic>
          <p:nvPicPr>
            <p:cNvPr id="13" name="Image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27227" y="866955"/>
              <a:ext cx="5760720" cy="2580640"/>
            </a:xfrm>
            <a:prstGeom prst="rect">
              <a:avLst/>
            </a:prstGeom>
          </p:spPr>
        </p:pic>
        <p:pic>
          <p:nvPicPr>
            <p:cNvPr id="24" name="Image 23"/>
            <p:cNvPicPr/>
            <p:nvPr/>
          </p:nvPicPr>
          <p:blipFill rotWithShape="1">
            <a:blip r:embed="rId2"/>
            <a:srcRect t="72175"/>
            <a:stretch/>
          </p:blipFill>
          <p:spPr>
            <a:xfrm>
              <a:off x="327227" y="3257402"/>
              <a:ext cx="5760720" cy="718058"/>
            </a:xfrm>
            <a:prstGeom prst="rect">
              <a:avLst/>
            </a:prstGeom>
          </p:spPr>
        </p:pic>
        <p:pic>
          <p:nvPicPr>
            <p:cNvPr id="25" name="Image 24"/>
            <p:cNvPicPr/>
            <p:nvPr/>
          </p:nvPicPr>
          <p:blipFill rotWithShape="1">
            <a:blip r:embed="rId2"/>
            <a:srcRect l="47941" t="38697" r="7724" b="38332"/>
            <a:stretch/>
          </p:blipFill>
          <p:spPr>
            <a:xfrm flipV="1">
              <a:off x="4673100" y="3257401"/>
              <a:ext cx="1229510" cy="637906"/>
            </a:xfrm>
            <a:prstGeom prst="rect">
              <a:avLst/>
            </a:prstGeom>
          </p:spPr>
        </p:pic>
        <p:pic>
          <p:nvPicPr>
            <p:cNvPr id="29" name="Image 28"/>
            <p:cNvPicPr/>
            <p:nvPr/>
          </p:nvPicPr>
          <p:blipFill rotWithShape="1">
            <a:blip r:embed="rId2"/>
            <a:srcRect l="47941" t="38697" r="7724" b="38332"/>
            <a:stretch/>
          </p:blipFill>
          <p:spPr>
            <a:xfrm flipV="1">
              <a:off x="1161142" y="3680335"/>
              <a:ext cx="1061668" cy="96170"/>
            </a:xfrm>
            <a:prstGeom prst="rect">
              <a:avLst/>
            </a:prstGeom>
          </p:spPr>
        </p:pic>
      </p:grp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du code confidentiel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/>
          <a:lstStyle/>
          <a:p>
            <a:r>
              <a:rPr lang="fr-FR" dirty="0" smtClean="0"/>
              <a:t>Evolutions – Modifications / </a:t>
            </a:r>
            <a:r>
              <a:rPr lang="fr-FR" dirty="0" err="1" smtClean="0"/>
              <a:t>Re</a:t>
            </a:r>
            <a:r>
              <a:rPr lang="fr-FR" dirty="0" smtClean="0"/>
              <a:t> fabrication immédiates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27227" y="580639"/>
            <a:ext cx="2390748" cy="2308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u="sng" dirty="0" smtClean="0">
                <a:latin typeface="Calibri"/>
                <a:cs typeface="Calibri"/>
              </a:rPr>
              <a:t>Modifications des caractéristiques de la carte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322935" y="3410746"/>
            <a:ext cx="953606" cy="184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Envoi Code confidentiel  </a:t>
            </a:r>
          </a:p>
        </p:txBody>
      </p:sp>
      <p:pic>
        <p:nvPicPr>
          <p:cNvPr id="26" name="Image 25"/>
          <p:cNvPicPr/>
          <p:nvPr/>
        </p:nvPicPr>
        <p:blipFill rotWithShape="1">
          <a:blip r:embed="rId2"/>
          <a:srcRect l="33929" t="78773" r="43192" b="7787"/>
          <a:stretch/>
        </p:blipFill>
        <p:spPr>
          <a:xfrm>
            <a:off x="2276541" y="3420204"/>
            <a:ext cx="1317998" cy="34684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276541" y="3420204"/>
            <a:ext cx="564578" cy="184666"/>
          </a:xfrm>
          <a:prstGeom prst="rect">
            <a:avLst/>
          </a:prstGeom>
          <a:solidFill>
            <a:srgbClr val="C4E59F"/>
          </a:solidFill>
        </p:spPr>
        <p:txBody>
          <a:bodyPr wrap="none" rtlCol="0">
            <a:spAutoFit/>
          </a:bodyPr>
          <a:lstStyle/>
          <a:p>
            <a:r>
              <a:rPr lang="fr-FR" sz="600" b="1" dirty="0" smtClean="0">
                <a:solidFill>
                  <a:srgbClr val="FF0000"/>
                </a:solidFill>
                <a:latin typeface="Calibri"/>
                <a:cs typeface="Calibri"/>
              </a:rPr>
              <a:t>Par courrier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276541" y="3588002"/>
            <a:ext cx="663964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>
                <a:cs typeface="Calibri"/>
              </a:rPr>
              <a:t>WEB et Mobile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324773" y="825352"/>
            <a:ext cx="2053524" cy="584775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Calibri"/>
                <a:cs typeface="Calibri"/>
              </a:rPr>
              <a:t>Dans le cadre d’un avenant, faire remonter les informations relatives au dernier choix du client pour la </a:t>
            </a:r>
            <a:r>
              <a:rPr lang="fr-FR" sz="800" dirty="0">
                <a:cs typeface="Calibri"/>
              </a:rPr>
              <a:t>récupération </a:t>
            </a:r>
            <a:r>
              <a:rPr lang="fr-FR" sz="800" dirty="0" smtClean="0">
                <a:cs typeface="Calibri"/>
              </a:rPr>
              <a:t>de son </a:t>
            </a:r>
            <a:r>
              <a:rPr lang="fr-FR" sz="800" dirty="0">
                <a:cs typeface="Calibri"/>
              </a:rPr>
              <a:t>code </a:t>
            </a:r>
            <a:r>
              <a:rPr lang="fr-FR" sz="800" dirty="0" smtClean="0">
                <a:cs typeface="Calibri"/>
              </a:rPr>
              <a:t>confidentiel</a:t>
            </a:r>
            <a:endParaRPr lang="fr-FR" sz="800" dirty="0" smtClean="0">
              <a:latin typeface="Calibri"/>
              <a:cs typeface="Calibri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324773" y="1657754"/>
            <a:ext cx="211406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000" dirty="0" smtClean="0"/>
              <a:t>Ajouter la nouvelle options sur l’écran d’avenant</a:t>
            </a:r>
          </a:p>
          <a:p>
            <a:pPr marL="171450" indent="-171450">
              <a:buFontTx/>
              <a:buChar char="-"/>
            </a:pPr>
            <a:r>
              <a:rPr lang="fr-FR" sz="1000" dirty="0" smtClean="0"/>
              <a:t>Remonter les informations sur le dernier choix du client </a:t>
            </a:r>
          </a:p>
          <a:p>
            <a:pPr marL="171450" indent="-171450">
              <a:buFontTx/>
              <a:buChar char="-"/>
            </a:pPr>
            <a:r>
              <a:rPr lang="fr-FR" sz="1000" dirty="0" smtClean="0"/>
              <a:t>Rendre possible la modification des options via une liste box</a:t>
            </a:r>
          </a:p>
          <a:p>
            <a:pPr marL="171450" indent="-171450">
              <a:buFontTx/>
              <a:buChar char="-"/>
            </a:pPr>
            <a:endParaRPr lang="fr-FR" sz="1000" dirty="0" smtClean="0"/>
          </a:p>
          <a:p>
            <a:pPr marL="171450" indent="-171450">
              <a:buFontTx/>
              <a:buChar char="-"/>
            </a:pPr>
            <a:r>
              <a:rPr lang="fr-FR" sz="1000" dirty="0" smtClean="0">
                <a:solidFill>
                  <a:srgbClr val="FF0000"/>
                </a:solidFill>
              </a:rPr>
              <a:t>Lors de la validation et Si le conseiller a sélectionné les options WEB uniquement, </a:t>
            </a:r>
          </a:p>
          <a:p>
            <a:r>
              <a:rPr lang="fr-FR" sz="1000" dirty="0" smtClean="0">
                <a:solidFill>
                  <a:srgbClr val="FF0000"/>
                </a:solidFill>
              </a:rPr>
              <a:t>=&gt; afficher un pop up qui rappel que le client doit activer son service </a:t>
            </a:r>
            <a:r>
              <a:rPr lang="fr-FR" sz="1000" dirty="0" err="1" smtClean="0">
                <a:solidFill>
                  <a:srgbClr val="FF0000"/>
                </a:solidFill>
              </a:rPr>
              <a:t>secur’pass</a:t>
            </a:r>
            <a:r>
              <a:rPr lang="fr-FR" sz="1000" dirty="0" smtClean="0">
                <a:solidFill>
                  <a:srgbClr val="FF0000"/>
                </a:solidFill>
              </a:rPr>
              <a:t> pour visualiser les informations sur son application mobile </a:t>
            </a:r>
            <a:r>
              <a:rPr lang="fr-FR" sz="1000" dirty="0">
                <a:solidFill>
                  <a:srgbClr val="FF0000"/>
                </a:solidFill>
              </a:rPr>
              <a:t>(cf. slide 7)</a:t>
            </a:r>
          </a:p>
          <a:p>
            <a:endParaRPr lang="fr-FR" sz="1000" dirty="0">
              <a:solidFill>
                <a:srgbClr val="FF0000"/>
              </a:solidFill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1028306" y="3292853"/>
            <a:ext cx="3090211" cy="544042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93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du code confidentiel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28035" y="7949"/>
            <a:ext cx="8142890" cy="724270"/>
          </a:xfrm>
        </p:spPr>
        <p:txBody>
          <a:bodyPr>
            <a:normAutofit/>
          </a:bodyPr>
          <a:lstStyle/>
          <a:p>
            <a:r>
              <a:rPr lang="fr-FR" dirty="0" smtClean="0"/>
              <a:t>Pop up de validation</a:t>
            </a:r>
            <a:r>
              <a:rPr lang="fr-FR" dirty="0"/>
              <a:t>: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6650865" y="812331"/>
            <a:ext cx="1949568" cy="30162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/>
              <a:t>Si le conseiller opte pour la consultation sur </a:t>
            </a:r>
            <a:r>
              <a:rPr lang="fr-FR" sz="1000" dirty="0" smtClean="0"/>
              <a:t>le WEB, </a:t>
            </a:r>
            <a:r>
              <a:rPr lang="fr-FR" sz="1000" dirty="0"/>
              <a:t>un message d'avertissement et demande une confirmation </a:t>
            </a:r>
            <a:r>
              <a:rPr lang="fr-FR" sz="1000" dirty="0" smtClean="0"/>
              <a:t>s'affichent</a:t>
            </a:r>
          </a:p>
          <a:p>
            <a:endParaRPr lang="fr-FR" sz="1000" dirty="0"/>
          </a:p>
          <a:p>
            <a:pPr marL="171450" indent="-171450">
              <a:buFontTx/>
              <a:buChar char="-"/>
            </a:pPr>
            <a:r>
              <a:rPr lang="fr-FR" sz="1000" b="1" dirty="0" smtClean="0"/>
              <a:t>Lors de la souscription dans ou hors offre, </a:t>
            </a:r>
          </a:p>
          <a:p>
            <a:pPr marL="171450" indent="-171450">
              <a:buFontTx/>
              <a:buChar char="-"/>
            </a:pPr>
            <a:r>
              <a:rPr lang="fr-FR" sz="1000" b="1" dirty="0" smtClean="0"/>
              <a:t>lors d’un avenant ou modification</a:t>
            </a:r>
          </a:p>
          <a:p>
            <a:pPr marL="171450" indent="-171450">
              <a:buFontTx/>
              <a:buChar char="-"/>
            </a:pPr>
            <a:endParaRPr lang="fr-FR" sz="1000" b="1" dirty="0"/>
          </a:p>
          <a:p>
            <a:pPr marL="171450" indent="-171450">
              <a:buFontTx/>
              <a:buChar char="-"/>
            </a:pPr>
            <a:r>
              <a:rPr lang="fr-FR" sz="1000" b="1" dirty="0" smtClean="0"/>
              <a:t>Si le conseiller sélectionne « NON » alors retour aux écrans de sélection selon l’acte de gestion</a:t>
            </a:r>
          </a:p>
          <a:p>
            <a:pPr marL="171450" indent="-171450">
              <a:buFontTx/>
              <a:buChar char="-"/>
            </a:pPr>
            <a:endParaRPr lang="fr-FR" sz="1000" b="1" dirty="0" smtClean="0"/>
          </a:p>
          <a:p>
            <a:pPr marL="171450" indent="-171450">
              <a:buFontTx/>
              <a:buChar char="-"/>
            </a:pPr>
            <a:r>
              <a:rPr lang="fr-FR" sz="1000" b="1" dirty="0" smtClean="0"/>
              <a:t>Si le conseiller sélectionne « OUI » alors validation de l’acte de gestion</a:t>
            </a:r>
            <a:endParaRPr lang="fr-FR" sz="1000" dirty="0">
              <a:effectLst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27227" y="580639"/>
            <a:ext cx="2771573" cy="2308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u="sng" dirty="0" smtClean="0">
                <a:latin typeface="Calibri"/>
                <a:cs typeface="Calibri"/>
              </a:rPr>
              <a:t>Rubrique « Message »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8585" r="2944" b="10467"/>
          <a:stretch/>
        </p:blipFill>
        <p:spPr>
          <a:xfrm>
            <a:off x="327227" y="1432964"/>
            <a:ext cx="5877947" cy="168855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86784" y="2039868"/>
            <a:ext cx="5290441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>
                <a:latin typeface="Calibri"/>
                <a:cs typeface="Calibri"/>
              </a:rPr>
              <a:t>Si oui, informer le client sur la nécessité d’activer le Service SECURPASS pour accéder à cette fonction sur son application Mobile</a:t>
            </a:r>
          </a:p>
          <a:p>
            <a:endParaRPr lang="fr-FR" sz="1000" dirty="0" smtClean="0">
              <a:latin typeface="Calibri"/>
              <a:cs typeface="Calibri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19480" y="1606280"/>
            <a:ext cx="4554767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Calibri"/>
                <a:cs typeface="Calibri"/>
              </a:rPr>
              <a:t>Confirmez-vous la suppression de l’envoi du code confidentiel par courrier postal ?</a:t>
            </a:r>
          </a:p>
        </p:txBody>
      </p:sp>
    </p:spTree>
    <p:extLst>
      <p:ext uri="{BB962C8B-B14F-4D97-AF65-F5344CB8AC3E}">
        <p14:creationId xmlns:p14="http://schemas.microsoft.com/office/powerpoint/2010/main" val="330052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des Codes carte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/>
          <a:lstStyle/>
          <a:p>
            <a:r>
              <a:rPr lang="fr-FR" dirty="0" smtClean="0"/>
              <a:t>Evolutions – Réédition code confidentiel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27227" y="580639"/>
            <a:ext cx="2390748" cy="2308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u="sng" dirty="0" smtClean="0">
                <a:latin typeface="Calibri"/>
                <a:cs typeface="Calibri"/>
              </a:rPr>
              <a:t>Modifications des caractéristiques de la carte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27" y="815871"/>
            <a:ext cx="4504968" cy="2615788"/>
          </a:xfrm>
          <a:prstGeom prst="rect">
            <a:avLst/>
          </a:prstGeom>
        </p:spPr>
      </p:pic>
      <p:sp>
        <p:nvSpPr>
          <p:cNvPr id="14" name="Rectangle à coins arrondis 13"/>
          <p:cNvSpPr/>
          <p:nvPr/>
        </p:nvSpPr>
        <p:spPr>
          <a:xfrm>
            <a:off x="3331806" y="1442518"/>
            <a:ext cx="900817" cy="158399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4012673" y="3233368"/>
            <a:ext cx="900817" cy="198291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" t="6554" r="2463" b="9675"/>
          <a:stretch/>
        </p:blipFill>
        <p:spPr>
          <a:xfrm>
            <a:off x="333073" y="3435294"/>
            <a:ext cx="5376351" cy="1401744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445660" y="4000027"/>
            <a:ext cx="51605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900" dirty="0" smtClean="0">
                <a:latin typeface="Calibri"/>
                <a:cs typeface="Calibri"/>
              </a:rPr>
              <a:t>Attention ! Votre client a choisi l’option de visualisation de son code confidentiel sur sont application WEB ou Mobile UNIQUEMENT !</a:t>
            </a:r>
            <a:endParaRPr lang="fr-FR" sz="900" dirty="0">
              <a:cs typeface="Calibri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919474" y="2688936"/>
            <a:ext cx="931288" cy="184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Envoi Code confidentiel  </a:t>
            </a:r>
          </a:p>
        </p:txBody>
      </p:sp>
      <p:pic>
        <p:nvPicPr>
          <p:cNvPr id="19" name="Image 18"/>
          <p:cNvPicPr/>
          <p:nvPr/>
        </p:nvPicPr>
        <p:blipFill rotWithShape="1">
          <a:blip r:embed="rId4"/>
          <a:srcRect l="33929" t="78773" r="43192" b="7787"/>
          <a:stretch/>
        </p:blipFill>
        <p:spPr>
          <a:xfrm>
            <a:off x="1873080" y="2698394"/>
            <a:ext cx="1287151" cy="346843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1873079" y="2698394"/>
            <a:ext cx="844895" cy="184666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600" b="1" dirty="0">
                <a:cs typeface="Calibri"/>
              </a:rPr>
              <a:t>WEB et Mobile</a:t>
            </a: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2"/>
          <a:srcRect l="42326" t="31192" r="8168" b="57724"/>
          <a:stretch/>
        </p:blipFill>
        <p:spPr>
          <a:xfrm>
            <a:off x="929987" y="3108591"/>
            <a:ext cx="2507864" cy="124778"/>
          </a:xfrm>
          <a:prstGeom prst="rect">
            <a:avLst/>
          </a:prstGeom>
        </p:spPr>
      </p:pic>
      <p:sp>
        <p:nvSpPr>
          <p:cNvPr id="32" name="Rectangle à coins arrondis 31"/>
          <p:cNvSpPr/>
          <p:nvPr/>
        </p:nvSpPr>
        <p:spPr>
          <a:xfrm>
            <a:off x="624845" y="2571043"/>
            <a:ext cx="3017887" cy="351138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5176012" y="811471"/>
            <a:ext cx="2007219" cy="646331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900" dirty="0" smtClean="0">
                <a:latin typeface="Calibri"/>
                <a:cs typeface="Calibri"/>
              </a:rPr>
              <a:t>Cet écran doit remonter les informations relatives aux derniers choix du client pour la </a:t>
            </a:r>
            <a:r>
              <a:rPr lang="fr-FR" sz="900" dirty="0">
                <a:cs typeface="Calibri"/>
              </a:rPr>
              <a:t>récupération </a:t>
            </a:r>
            <a:r>
              <a:rPr lang="fr-FR" sz="900" dirty="0" smtClean="0">
                <a:cs typeface="Calibri"/>
              </a:rPr>
              <a:t>de son code.</a:t>
            </a:r>
            <a:endParaRPr lang="fr-FR" sz="900" dirty="0" smtClean="0">
              <a:latin typeface="Calibri"/>
              <a:cs typeface="Calibri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174869" y="1635819"/>
            <a:ext cx="3438906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ATTENTION !</a:t>
            </a:r>
          </a:p>
          <a:p>
            <a:r>
              <a:rPr lang="fr-FR" sz="1000" dirty="0" smtClean="0"/>
              <a:t>Pour la réédition du code confidentiel, </a:t>
            </a:r>
            <a:r>
              <a:rPr lang="fr-FR" sz="1000" dirty="0" smtClean="0">
                <a:solidFill>
                  <a:schemeClr val="accent2"/>
                </a:solidFill>
              </a:rPr>
              <a:t>si le client avait choisi l’option de visualisation sur le WEB uniquement il convient d’ajouter un message d’alerte au conseiller </a:t>
            </a:r>
            <a:r>
              <a:rPr lang="fr-FR" sz="1000" dirty="0" smtClean="0"/>
              <a:t>avec validation OUI / NON</a:t>
            </a:r>
          </a:p>
          <a:p>
            <a:endParaRPr lang="fr-FR" sz="1000" dirty="0"/>
          </a:p>
          <a:p>
            <a:r>
              <a:rPr lang="fr-FR" sz="1000" dirty="0" smtClean="0">
                <a:solidFill>
                  <a:srgbClr val="FF0000"/>
                </a:solidFill>
              </a:rPr>
              <a:t>Ne pas afficher de liste box si l’acte de réédition de code est sélectionné</a:t>
            </a:r>
          </a:p>
          <a:p>
            <a:r>
              <a:rPr lang="fr-FR" sz="1000" dirty="0" smtClean="0">
                <a:solidFill>
                  <a:srgbClr val="FF0000"/>
                </a:solidFill>
              </a:rPr>
              <a:t>=&gt; Si le client souhaite changer d’option, il conviendra de passer par l’écran de modifications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597548" y="3582785"/>
            <a:ext cx="301228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latin typeface="Calibri"/>
                <a:cs typeface="Calibri"/>
              </a:rPr>
              <a:t>Souhaitez-vous confirmer la réédition par envoi postal ?</a:t>
            </a:r>
            <a:endParaRPr lang="fr-FR" sz="9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256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des Codes carte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/>
          <a:lstStyle/>
          <a:p>
            <a:r>
              <a:rPr lang="fr-FR" u="sng" dirty="0" smtClean="0"/>
              <a:t>Existant</a:t>
            </a:r>
            <a:r>
              <a:rPr lang="fr-FR" dirty="0" smtClean="0"/>
              <a:t> 1/1 - Synthèse carte (consultation) 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5528908" y="569589"/>
            <a:ext cx="3327344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dirty="0" smtClean="0">
                <a:latin typeface="Calibri"/>
                <a:cs typeface="Calibri"/>
              </a:rPr>
              <a:t>Les rubriques :</a:t>
            </a:r>
          </a:p>
          <a:p>
            <a:pPr marL="171450" indent="-171450">
              <a:buFontTx/>
              <a:buChar char="-"/>
            </a:pPr>
            <a:r>
              <a:rPr lang="fr-FR" sz="1000" dirty="0" smtClean="0">
                <a:latin typeface="Calibri"/>
                <a:cs typeface="Calibri"/>
              </a:rPr>
              <a:t>« Services » affiche les caractéristiques de la carte</a:t>
            </a:r>
          </a:p>
          <a:p>
            <a:pPr marL="171450" indent="-171450">
              <a:buFontTx/>
              <a:buChar char="-"/>
            </a:pPr>
            <a:r>
              <a:rPr lang="fr-FR" sz="1000" dirty="0" smtClean="0">
                <a:latin typeface="Calibri"/>
                <a:cs typeface="Calibri"/>
              </a:rPr>
              <a:t>« Informations » restitue les données relatives à la fabrication et au statut de la carte</a:t>
            </a:r>
          </a:p>
          <a:p>
            <a:pPr marL="171450" indent="-171450">
              <a:buFontTx/>
              <a:buChar char="-"/>
            </a:pPr>
            <a:r>
              <a:rPr lang="fr-FR" sz="1000" dirty="0" smtClean="0">
                <a:latin typeface="Calibri"/>
                <a:cs typeface="Calibri"/>
              </a:rPr>
              <a:t>« Produit à échéance » affiche les données relatives l’échéance de la carte et les conditions de renouvellements</a:t>
            </a:r>
          </a:p>
        </p:txBody>
      </p:sp>
      <p:pic>
        <p:nvPicPr>
          <p:cNvPr id="15" name="Image 14"/>
          <p:cNvPicPr/>
          <p:nvPr/>
        </p:nvPicPr>
        <p:blipFill>
          <a:blip r:embed="rId2"/>
          <a:stretch>
            <a:fillRect/>
          </a:stretch>
        </p:blipFill>
        <p:spPr>
          <a:xfrm>
            <a:off x="401342" y="493231"/>
            <a:ext cx="4863491" cy="250221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81" y="2995449"/>
            <a:ext cx="4851852" cy="1694232"/>
          </a:xfrm>
          <a:prstGeom prst="rect">
            <a:avLst/>
          </a:prstGeom>
        </p:spPr>
      </p:pic>
      <p:pic>
        <p:nvPicPr>
          <p:cNvPr id="9" name="Image 8"/>
          <p:cNvPicPr/>
          <p:nvPr/>
        </p:nvPicPr>
        <p:blipFill>
          <a:blip r:embed="rId4"/>
          <a:stretch>
            <a:fillRect/>
          </a:stretch>
        </p:blipFill>
        <p:spPr>
          <a:xfrm>
            <a:off x="4296583" y="2112579"/>
            <a:ext cx="4450605" cy="2577102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1040524" y="1557633"/>
            <a:ext cx="561253" cy="239636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4835617" y="2915183"/>
            <a:ext cx="910978" cy="285153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064697" y="2961583"/>
            <a:ext cx="689480" cy="238754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27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9066" y="1273919"/>
            <a:ext cx="1314160" cy="3443636"/>
          </a:xfrm>
          <a:prstGeom prst="rect">
            <a:avLst/>
          </a:prstGeom>
        </p:spPr>
      </p:pic>
      <p:pic>
        <p:nvPicPr>
          <p:cNvPr id="15" name="Image 14"/>
          <p:cNvPicPr/>
          <p:nvPr/>
        </p:nvPicPr>
        <p:blipFill rotWithShape="1">
          <a:blip r:embed="rId3"/>
          <a:srcRect r="772" b="20207"/>
          <a:stretch/>
        </p:blipFill>
        <p:spPr>
          <a:xfrm>
            <a:off x="327227" y="1084045"/>
            <a:ext cx="5714120" cy="245588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t="1834" r="1309" b="61315"/>
          <a:stretch/>
        </p:blipFill>
        <p:spPr>
          <a:xfrm>
            <a:off x="327225" y="3525170"/>
            <a:ext cx="5707815" cy="278230"/>
          </a:xfrm>
          <a:prstGeom prst="rect">
            <a:avLst/>
          </a:prstGeom>
        </p:spPr>
      </p:pic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</a:t>
            </a:r>
            <a:r>
              <a:rPr lang="fr-FR" dirty="0" smtClean="0"/>
              <a:t>du code confidentiel</a:t>
            </a:r>
            <a:endParaRPr lang="fr-FR" dirty="0"/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/>
          <a:lstStyle/>
          <a:p>
            <a:r>
              <a:rPr lang="fr-FR" dirty="0" smtClean="0"/>
              <a:t>Evolutions 1/3 - Synthèse carte (consultation)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27227" y="580639"/>
            <a:ext cx="1300851" cy="2308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u="sng" dirty="0" smtClean="0">
                <a:latin typeface="Calibri"/>
                <a:cs typeface="Calibri"/>
              </a:rPr>
              <a:t>Rubrique « Services »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828868" y="489089"/>
            <a:ext cx="6255690" cy="646331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900" dirty="0" smtClean="0">
                <a:latin typeface="Calibri"/>
                <a:cs typeface="Calibri"/>
              </a:rPr>
              <a:t>Remonter les informations relatives aux choix du client pour la </a:t>
            </a:r>
            <a:r>
              <a:rPr lang="fr-FR" sz="900" dirty="0">
                <a:cs typeface="Calibri"/>
              </a:rPr>
              <a:t>récupération </a:t>
            </a:r>
            <a:r>
              <a:rPr lang="fr-FR" sz="900" dirty="0" smtClean="0">
                <a:cs typeface="Calibri"/>
              </a:rPr>
              <a:t>de son </a:t>
            </a:r>
            <a:r>
              <a:rPr lang="fr-FR" sz="900" dirty="0">
                <a:cs typeface="Calibri"/>
              </a:rPr>
              <a:t>code confidentiel et la visualisation </a:t>
            </a:r>
            <a:r>
              <a:rPr lang="fr-FR" sz="900" dirty="0" smtClean="0">
                <a:cs typeface="Calibri"/>
              </a:rPr>
              <a:t>de son </a:t>
            </a:r>
            <a:r>
              <a:rPr lang="fr-FR" sz="900" dirty="0">
                <a:cs typeface="Calibri"/>
              </a:rPr>
              <a:t>Cryptogramme Visuel (CVV) </a:t>
            </a:r>
            <a:endParaRPr lang="fr-FR" sz="900" dirty="0" smtClean="0">
              <a:latin typeface="Calibri"/>
              <a:cs typeface="Calibri"/>
            </a:endParaRPr>
          </a:p>
          <a:p>
            <a:r>
              <a:rPr lang="fr-FR" sz="900" b="1" dirty="0" smtClean="0">
                <a:latin typeface="Calibri"/>
                <a:cs typeface="Calibri"/>
              </a:rPr>
              <a:t>Ajout de la rubrique </a:t>
            </a:r>
            <a:r>
              <a:rPr lang="fr-FR" sz="900" dirty="0" smtClean="0">
                <a:latin typeface="Calibri"/>
                <a:cs typeface="Calibri"/>
              </a:rPr>
              <a:t>Envoi Code Confidentiel, données à restituer = </a:t>
            </a:r>
            <a:r>
              <a:rPr lang="fr-FR" sz="900" b="1" dirty="0" smtClean="0">
                <a:latin typeface="Calibri"/>
                <a:cs typeface="Calibri"/>
              </a:rPr>
              <a:t>Courrier</a:t>
            </a:r>
            <a:r>
              <a:rPr lang="fr-FR" sz="900" dirty="0" smtClean="0">
                <a:latin typeface="Calibri"/>
                <a:cs typeface="Calibri"/>
              </a:rPr>
              <a:t> ou  </a:t>
            </a:r>
            <a:r>
              <a:rPr lang="fr-FR" sz="700" b="1" dirty="0">
                <a:cs typeface="Calibri"/>
              </a:rPr>
              <a:t>WEB et Mobile</a:t>
            </a:r>
          </a:p>
          <a:p>
            <a:r>
              <a:rPr lang="fr-FR" sz="900" b="1" dirty="0" smtClean="0">
                <a:latin typeface="Calibri"/>
                <a:cs typeface="Calibri"/>
              </a:rPr>
              <a:t>Ajout de la rubrique </a:t>
            </a:r>
            <a:r>
              <a:rPr lang="fr-FR" sz="900" dirty="0" smtClean="0">
                <a:cs typeface="Calibri"/>
              </a:rPr>
              <a:t>Cryptogramme </a:t>
            </a:r>
            <a:r>
              <a:rPr lang="fr-FR" sz="900" dirty="0">
                <a:cs typeface="Calibri"/>
              </a:rPr>
              <a:t>Visuel (CVV</a:t>
            </a:r>
            <a:r>
              <a:rPr lang="fr-FR" sz="900" dirty="0" smtClean="0">
                <a:cs typeface="Calibri"/>
              </a:rPr>
              <a:t>), données à restituer = </a:t>
            </a:r>
            <a:r>
              <a:rPr lang="fr-FR" sz="900" b="1" dirty="0" smtClean="0">
                <a:cs typeface="Calibri"/>
              </a:rPr>
              <a:t>Impression verso </a:t>
            </a:r>
            <a:r>
              <a:rPr lang="fr-FR" sz="900" b="1" dirty="0">
                <a:cs typeface="Calibri"/>
              </a:rPr>
              <a:t>de la carte </a:t>
            </a:r>
            <a:r>
              <a:rPr lang="fr-FR" sz="900" dirty="0" smtClean="0">
                <a:cs typeface="Calibri"/>
              </a:rPr>
              <a:t>ou </a:t>
            </a:r>
            <a:r>
              <a:rPr lang="fr-FR" sz="700" b="1" dirty="0">
                <a:cs typeface="Calibri"/>
              </a:rPr>
              <a:t>WEB et Mobile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/>
          <a:srcRect r="1316"/>
          <a:stretch/>
        </p:blipFill>
        <p:spPr>
          <a:xfrm>
            <a:off x="327228" y="3784836"/>
            <a:ext cx="5714119" cy="62479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482075" y="3570049"/>
            <a:ext cx="938038" cy="184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Envoi Code confidentiel 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2434919" y="3570049"/>
            <a:ext cx="1989076" cy="184666"/>
          </a:xfrm>
          <a:prstGeom prst="rect">
            <a:avLst/>
          </a:prstGeom>
          <a:solidFill>
            <a:srgbClr val="C4E59F"/>
          </a:solidFill>
          <a:ln>
            <a:solidFill>
              <a:srgbClr val="C4E59F"/>
            </a:solidFill>
          </a:ln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Courrier     </a:t>
            </a:r>
            <a:r>
              <a:rPr lang="fr-FR" sz="600" b="1" u="sng" dirty="0" smtClean="0">
                <a:latin typeface="Calibri"/>
                <a:cs typeface="Calibri"/>
              </a:rPr>
              <a:t>ou</a:t>
            </a:r>
            <a:r>
              <a:rPr lang="fr-FR" sz="600" dirty="0" smtClean="0">
                <a:latin typeface="Calibri"/>
                <a:cs typeface="Calibri"/>
              </a:rPr>
              <a:t>     </a:t>
            </a:r>
            <a:r>
              <a:rPr lang="fr-FR" sz="600" b="1" dirty="0">
                <a:cs typeface="Calibri"/>
              </a:rPr>
              <a:t>WEB et Mobile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645373" y="3056610"/>
            <a:ext cx="1314160" cy="184666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square" rtlCol="0">
            <a:spAutoFit/>
          </a:bodyPr>
          <a:lstStyle/>
          <a:p>
            <a:endParaRPr lang="fr-FR" sz="600" dirty="0" smtClean="0">
              <a:latin typeface="Calibri"/>
              <a:cs typeface="Calibri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548460" y="3539928"/>
            <a:ext cx="1798054" cy="584775"/>
          </a:xfrm>
          <a:prstGeom prst="rect">
            <a:avLst/>
          </a:prstGeom>
          <a:solidFill>
            <a:srgbClr val="C4E59F"/>
          </a:solidFill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Calibri"/>
                <a:cs typeface="Calibri"/>
              </a:rPr>
              <a:t>L’</a:t>
            </a:r>
            <a:r>
              <a:rPr lang="fr-FR" sz="800" b="1" dirty="0" smtClean="0">
                <a:latin typeface="Calibri"/>
                <a:cs typeface="Calibri"/>
              </a:rPr>
              <a:t>affichage</a:t>
            </a:r>
            <a:r>
              <a:rPr lang="fr-FR" sz="800" dirty="0" smtClean="0">
                <a:latin typeface="Calibri"/>
                <a:cs typeface="Calibri"/>
              </a:rPr>
              <a:t> doit se faire en fonction du </a:t>
            </a:r>
            <a:r>
              <a:rPr lang="fr-FR" sz="800" b="1" dirty="0" smtClean="0">
                <a:latin typeface="Calibri"/>
                <a:cs typeface="Calibri"/>
              </a:rPr>
              <a:t>choix initial </a:t>
            </a:r>
            <a:r>
              <a:rPr lang="fr-FR" sz="800" dirty="0" smtClean="0">
                <a:latin typeface="Calibri"/>
                <a:cs typeface="Calibri"/>
              </a:rPr>
              <a:t>renseigné</a:t>
            </a:r>
            <a:r>
              <a:rPr lang="fr-FR" sz="800" b="1" dirty="0" smtClean="0">
                <a:latin typeface="Calibri"/>
                <a:cs typeface="Calibri"/>
              </a:rPr>
              <a:t> </a:t>
            </a:r>
            <a:r>
              <a:rPr lang="fr-FR" sz="800" dirty="0" smtClean="0">
                <a:latin typeface="Calibri"/>
                <a:cs typeface="Calibri"/>
              </a:rPr>
              <a:t>lors de la souscription ou modification du </a:t>
            </a:r>
            <a:r>
              <a:rPr lang="fr-FR" sz="800" b="1" u="sng" dirty="0" smtClean="0">
                <a:latin typeface="Calibri"/>
                <a:cs typeface="Calibri"/>
              </a:rPr>
              <a:t>contrat carte</a:t>
            </a:r>
          </a:p>
        </p:txBody>
      </p:sp>
    </p:spTree>
    <p:extLst>
      <p:ext uri="{BB962C8B-B14F-4D97-AF65-F5344CB8AC3E}">
        <p14:creationId xmlns:p14="http://schemas.microsoft.com/office/powerpoint/2010/main" val="328964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du code confidentiel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>
            <a:normAutofit/>
          </a:bodyPr>
          <a:lstStyle/>
          <a:p>
            <a:r>
              <a:rPr lang="fr-FR" dirty="0" smtClean="0"/>
              <a:t>Evolutions </a:t>
            </a:r>
            <a:r>
              <a:rPr lang="fr-FR" dirty="0"/>
              <a:t>2</a:t>
            </a:r>
            <a:r>
              <a:rPr lang="fr-FR" dirty="0" smtClean="0"/>
              <a:t>/3 </a:t>
            </a:r>
            <a:r>
              <a:rPr lang="fr-FR" dirty="0"/>
              <a:t>- Synthèse carte (consultation)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27227" y="580639"/>
            <a:ext cx="1903017" cy="2308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u="sng" dirty="0" smtClean="0">
                <a:latin typeface="Calibri"/>
                <a:cs typeface="Calibri"/>
              </a:rPr>
              <a:t>Rubrique « Produit à échéance »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327227" y="1644202"/>
            <a:ext cx="5608614" cy="2378648"/>
            <a:chOff x="308966" y="1310336"/>
            <a:chExt cx="5723344" cy="1658659"/>
          </a:xfrm>
        </p:grpSpPr>
        <p:pic>
          <p:nvPicPr>
            <p:cNvPr id="15" name="Image 14"/>
            <p:cNvPicPr/>
            <p:nvPr/>
          </p:nvPicPr>
          <p:blipFill rotWithShape="1">
            <a:blip r:embed="rId2"/>
            <a:srcRect t="32581" r="1225" b="25432"/>
            <a:stretch/>
          </p:blipFill>
          <p:spPr>
            <a:xfrm>
              <a:off x="314893" y="1579271"/>
              <a:ext cx="5690122" cy="1015178"/>
            </a:xfrm>
            <a:prstGeom prst="rect">
              <a:avLst/>
            </a:prstGeom>
          </p:spPr>
        </p:pic>
        <p:pic>
          <p:nvPicPr>
            <p:cNvPr id="16" name="Image 15"/>
            <p:cNvPicPr/>
            <p:nvPr/>
          </p:nvPicPr>
          <p:blipFill rotWithShape="1">
            <a:blip r:embed="rId3"/>
            <a:srcRect r="752" b="91081"/>
            <a:stretch/>
          </p:blipFill>
          <p:spPr>
            <a:xfrm>
              <a:off x="314893" y="1310336"/>
              <a:ext cx="5717417" cy="232809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4"/>
            <a:srcRect t="57613" r="1199" b="6584"/>
            <a:stretch/>
          </p:blipFill>
          <p:spPr>
            <a:xfrm>
              <a:off x="333349" y="2884236"/>
              <a:ext cx="5691633" cy="84759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5"/>
            <a:srcRect t="4519" r="1185" b="61315"/>
            <a:stretch/>
          </p:blipFill>
          <p:spPr>
            <a:xfrm>
              <a:off x="315812" y="2600758"/>
              <a:ext cx="5689204" cy="216109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 rotWithShape="1">
            <a:blip r:embed="rId5"/>
            <a:srcRect l="-129" t="-48" r="1288" b="80476"/>
            <a:stretch/>
          </p:blipFill>
          <p:spPr>
            <a:xfrm>
              <a:off x="308966" y="2802821"/>
              <a:ext cx="5716521" cy="123796"/>
            </a:xfrm>
            <a:prstGeom prst="rect">
              <a:avLst/>
            </a:prstGeom>
          </p:spPr>
        </p:pic>
        <p:pic>
          <p:nvPicPr>
            <p:cNvPr id="36" name="Image 35"/>
            <p:cNvPicPr>
              <a:picLocks noChangeAspect="1"/>
            </p:cNvPicPr>
            <p:nvPr/>
          </p:nvPicPr>
          <p:blipFill rotWithShape="1">
            <a:blip r:embed="rId5"/>
            <a:srcRect t="1834" r="1309" b="61315"/>
            <a:stretch/>
          </p:blipFill>
          <p:spPr>
            <a:xfrm>
              <a:off x="308966" y="2560642"/>
              <a:ext cx="5707815" cy="233092"/>
            </a:xfrm>
            <a:prstGeom prst="rect">
              <a:avLst/>
            </a:prstGeom>
          </p:spPr>
        </p:pic>
      </p:grpSp>
      <p:sp>
        <p:nvSpPr>
          <p:cNvPr id="37" name="ZoneTexte 36"/>
          <p:cNvSpPr txBox="1"/>
          <p:nvPr/>
        </p:nvSpPr>
        <p:spPr>
          <a:xfrm>
            <a:off x="6324773" y="1825872"/>
            <a:ext cx="2053524" cy="584775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Calibri"/>
                <a:cs typeface="Calibri"/>
              </a:rPr>
              <a:t>Dans le cadre d’un avenant, faire remonter les informations relatives au dernier choix du client pour la </a:t>
            </a:r>
            <a:r>
              <a:rPr lang="fr-FR" sz="800" dirty="0">
                <a:cs typeface="Calibri"/>
              </a:rPr>
              <a:t>récupération </a:t>
            </a:r>
            <a:r>
              <a:rPr lang="fr-FR" sz="800" dirty="0" smtClean="0">
                <a:cs typeface="Calibri"/>
              </a:rPr>
              <a:t>de son </a:t>
            </a:r>
            <a:r>
              <a:rPr lang="fr-FR" sz="800" dirty="0">
                <a:cs typeface="Calibri"/>
              </a:rPr>
              <a:t>code </a:t>
            </a:r>
            <a:r>
              <a:rPr lang="fr-FR" sz="800" dirty="0" smtClean="0">
                <a:cs typeface="Calibri"/>
              </a:rPr>
              <a:t>confidentiel</a:t>
            </a:r>
            <a:endParaRPr lang="fr-FR" sz="800" dirty="0" smtClean="0">
              <a:latin typeface="Calibri"/>
              <a:cs typeface="Calibri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347371" y="912685"/>
            <a:ext cx="5561721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Calibri"/>
                <a:cs typeface="Calibri"/>
              </a:rPr>
              <a:t>Situation 1 : </a:t>
            </a:r>
            <a:r>
              <a:rPr lang="fr-FR" sz="800" b="1" u="sng" dirty="0" smtClean="0">
                <a:solidFill>
                  <a:schemeClr val="accent2"/>
                </a:solidFill>
                <a:latin typeface="Calibri"/>
                <a:cs typeface="Calibri"/>
              </a:rPr>
              <a:t>Produit à échéance = même code produit =&gt; même contrat carte 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6324773" y="2919699"/>
            <a:ext cx="211406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000" dirty="0" smtClean="0"/>
              <a:t>Ajouter la nouvelle option sur l’écran d’avenant</a:t>
            </a:r>
          </a:p>
          <a:p>
            <a:pPr marL="171450" indent="-171450">
              <a:buFontTx/>
              <a:buChar char="-"/>
            </a:pPr>
            <a:r>
              <a:rPr lang="fr-FR" sz="1000" dirty="0" smtClean="0"/>
              <a:t>Remonter les informations sur le choix du client </a:t>
            </a:r>
            <a:endParaRPr lang="fr-FR" sz="1000" dirty="0"/>
          </a:p>
          <a:p>
            <a:pPr marL="171450" indent="-171450">
              <a:buFontTx/>
              <a:buChar char="-"/>
            </a:pPr>
            <a:r>
              <a:rPr lang="fr-FR" sz="1000" dirty="0" smtClean="0"/>
              <a:t>      lors de la souscription</a:t>
            </a:r>
          </a:p>
          <a:p>
            <a:pPr marL="171450" indent="-171450">
              <a:buFontTx/>
              <a:buChar char="-"/>
            </a:pPr>
            <a:r>
              <a:rPr lang="fr-FR" sz="1000" dirty="0"/>
              <a:t> </a:t>
            </a:r>
            <a:r>
              <a:rPr lang="fr-FR" sz="1000" dirty="0" smtClean="0"/>
              <a:t>     lors de l’avenant (</a:t>
            </a:r>
            <a:r>
              <a:rPr lang="fr-FR" sz="1000" dirty="0" err="1" smtClean="0"/>
              <a:t>modif</a:t>
            </a:r>
            <a:r>
              <a:rPr lang="fr-FR" sz="1000" dirty="0" smtClean="0"/>
              <a:t> à     échéance)</a:t>
            </a:r>
          </a:p>
          <a:p>
            <a:endParaRPr lang="fr-FR" sz="1000" dirty="0">
              <a:solidFill>
                <a:srgbClr val="FF000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1466370" y="3461425"/>
            <a:ext cx="953606" cy="184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Envoi Code confidentiel  </a:t>
            </a:r>
          </a:p>
        </p:txBody>
      </p:sp>
      <p:pic>
        <p:nvPicPr>
          <p:cNvPr id="39" name="Image 38"/>
          <p:cNvPicPr/>
          <p:nvPr/>
        </p:nvPicPr>
        <p:blipFill rotWithShape="1">
          <a:blip r:embed="rId6"/>
          <a:srcRect l="33929" t="78773" r="43192" b="7787"/>
          <a:stretch/>
        </p:blipFill>
        <p:spPr>
          <a:xfrm>
            <a:off x="2419976" y="3470883"/>
            <a:ext cx="1317998" cy="355386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2419976" y="3470883"/>
            <a:ext cx="564578" cy="184666"/>
          </a:xfrm>
          <a:prstGeom prst="rect">
            <a:avLst/>
          </a:prstGeom>
          <a:solidFill>
            <a:srgbClr val="C4E59F"/>
          </a:solidFill>
        </p:spPr>
        <p:txBody>
          <a:bodyPr wrap="none" rtlCol="0">
            <a:spAutoFit/>
          </a:bodyPr>
          <a:lstStyle/>
          <a:p>
            <a:r>
              <a:rPr lang="fr-FR" sz="600" b="1" dirty="0" smtClean="0">
                <a:solidFill>
                  <a:srgbClr val="FF0000"/>
                </a:solidFill>
                <a:latin typeface="Calibri"/>
                <a:cs typeface="Calibri"/>
              </a:rPr>
              <a:t>Par courrier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2984554" y="3489086"/>
            <a:ext cx="663964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>
                <a:cs typeface="Calibri"/>
              </a:rPr>
              <a:t>WEB et Mobile</a:t>
            </a:r>
          </a:p>
        </p:txBody>
      </p:sp>
      <p:sp>
        <p:nvSpPr>
          <p:cNvPr id="47" name="Rectangle à coins arrondis 46"/>
          <p:cNvSpPr/>
          <p:nvPr/>
        </p:nvSpPr>
        <p:spPr>
          <a:xfrm>
            <a:off x="1171741" y="3343532"/>
            <a:ext cx="3090211" cy="47981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11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e 71"/>
          <p:cNvGrpSpPr/>
          <p:nvPr/>
        </p:nvGrpSpPr>
        <p:grpSpPr>
          <a:xfrm>
            <a:off x="347620" y="2951507"/>
            <a:ext cx="5723344" cy="1875973"/>
            <a:chOff x="308966" y="1339368"/>
            <a:chExt cx="5723344" cy="2058925"/>
          </a:xfrm>
        </p:grpSpPr>
        <p:pic>
          <p:nvPicPr>
            <p:cNvPr id="73" name="Image 72"/>
            <p:cNvPicPr/>
            <p:nvPr/>
          </p:nvPicPr>
          <p:blipFill rotWithShape="1">
            <a:blip r:embed="rId2"/>
            <a:srcRect t="32581" r="1225" b="25432"/>
            <a:stretch/>
          </p:blipFill>
          <p:spPr>
            <a:xfrm>
              <a:off x="314893" y="1660382"/>
              <a:ext cx="5690122" cy="1211766"/>
            </a:xfrm>
            <a:prstGeom prst="rect">
              <a:avLst/>
            </a:prstGeom>
          </p:spPr>
        </p:pic>
        <p:pic>
          <p:nvPicPr>
            <p:cNvPr id="75" name="Image 74"/>
            <p:cNvPicPr/>
            <p:nvPr/>
          </p:nvPicPr>
          <p:blipFill rotWithShape="1">
            <a:blip r:embed="rId3"/>
            <a:srcRect r="752" b="91081"/>
            <a:stretch/>
          </p:blipFill>
          <p:spPr>
            <a:xfrm>
              <a:off x="314893" y="1339368"/>
              <a:ext cx="5717417" cy="277892"/>
            </a:xfrm>
            <a:prstGeom prst="rect">
              <a:avLst/>
            </a:prstGeom>
          </p:spPr>
        </p:pic>
        <p:pic>
          <p:nvPicPr>
            <p:cNvPr id="76" name="Image 75"/>
            <p:cNvPicPr>
              <a:picLocks noChangeAspect="1"/>
            </p:cNvPicPr>
            <p:nvPr/>
          </p:nvPicPr>
          <p:blipFill rotWithShape="1">
            <a:blip r:embed="rId4"/>
            <a:srcRect t="57613" r="1199" b="6584"/>
            <a:stretch/>
          </p:blipFill>
          <p:spPr>
            <a:xfrm>
              <a:off x="320206" y="3297120"/>
              <a:ext cx="5691633" cy="101173"/>
            </a:xfrm>
            <a:prstGeom prst="rect">
              <a:avLst/>
            </a:prstGeom>
          </p:spPr>
        </p:pic>
        <p:pic>
          <p:nvPicPr>
            <p:cNvPr id="77" name="Image 76"/>
            <p:cNvPicPr>
              <a:picLocks noChangeAspect="1"/>
            </p:cNvPicPr>
            <p:nvPr/>
          </p:nvPicPr>
          <p:blipFill rotWithShape="1">
            <a:blip r:embed="rId5"/>
            <a:srcRect t="4519" r="1185" b="61315"/>
            <a:stretch/>
          </p:blipFill>
          <p:spPr>
            <a:xfrm>
              <a:off x="315812" y="2879678"/>
              <a:ext cx="5689204" cy="257958"/>
            </a:xfrm>
            <a:prstGeom prst="rect">
              <a:avLst/>
            </a:prstGeom>
          </p:spPr>
        </p:pic>
        <p:pic>
          <p:nvPicPr>
            <p:cNvPr id="78" name="Image 77"/>
            <p:cNvPicPr>
              <a:picLocks noChangeAspect="1"/>
            </p:cNvPicPr>
            <p:nvPr/>
          </p:nvPicPr>
          <p:blipFill rotWithShape="1">
            <a:blip r:embed="rId5"/>
            <a:srcRect l="-129" t="-48" r="1288" b="80476"/>
            <a:stretch/>
          </p:blipFill>
          <p:spPr>
            <a:xfrm>
              <a:off x="308966" y="3120870"/>
              <a:ext cx="5716521" cy="147769"/>
            </a:xfrm>
            <a:prstGeom prst="rect">
              <a:avLst/>
            </a:prstGeom>
          </p:spPr>
        </p:pic>
        <p:pic>
          <p:nvPicPr>
            <p:cNvPr id="79" name="Image 78"/>
            <p:cNvPicPr>
              <a:picLocks noChangeAspect="1"/>
            </p:cNvPicPr>
            <p:nvPr/>
          </p:nvPicPr>
          <p:blipFill rotWithShape="1">
            <a:blip r:embed="rId5"/>
            <a:srcRect t="1834" r="1309" b="61315"/>
            <a:stretch/>
          </p:blipFill>
          <p:spPr>
            <a:xfrm>
              <a:off x="308966" y="2831794"/>
              <a:ext cx="5707815" cy="278230"/>
            </a:xfrm>
            <a:prstGeom prst="rect">
              <a:avLst/>
            </a:prstGeom>
          </p:spPr>
        </p:pic>
        <p:pic>
          <p:nvPicPr>
            <p:cNvPr id="82" name="Image 81"/>
            <p:cNvPicPr>
              <a:picLocks noChangeAspect="1"/>
            </p:cNvPicPr>
            <p:nvPr/>
          </p:nvPicPr>
          <p:blipFill rotWithShape="1">
            <a:blip r:embed="rId5"/>
            <a:srcRect t="1" r="1310" b="80857"/>
            <a:stretch/>
          </p:blipFill>
          <p:spPr>
            <a:xfrm>
              <a:off x="308968" y="3109785"/>
              <a:ext cx="5707813" cy="184905"/>
            </a:xfrm>
            <a:prstGeom prst="rect">
              <a:avLst/>
            </a:prstGeom>
          </p:spPr>
        </p:pic>
      </p:grpSp>
      <p:sp>
        <p:nvSpPr>
          <p:cNvPr id="49" name="ZoneTexte 48"/>
          <p:cNvSpPr txBox="1"/>
          <p:nvPr/>
        </p:nvSpPr>
        <p:spPr>
          <a:xfrm>
            <a:off x="337473" y="622004"/>
            <a:ext cx="5393334" cy="20005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700" dirty="0" smtClean="0">
                <a:latin typeface="Calibri"/>
                <a:cs typeface="Calibri"/>
              </a:rPr>
              <a:t>Situation 2 : </a:t>
            </a:r>
            <a:r>
              <a:rPr lang="fr-FR" sz="700" b="1" u="sng" dirty="0" smtClean="0">
                <a:solidFill>
                  <a:schemeClr val="accent2"/>
                </a:solidFill>
                <a:latin typeface="Calibri"/>
                <a:cs typeface="Calibri"/>
              </a:rPr>
              <a:t>Produit à échéance = DIFFERENT du produit actif </a:t>
            </a:r>
            <a:r>
              <a:rPr lang="fr-FR" sz="700" b="1" u="sng" dirty="0" smtClean="0">
                <a:solidFill>
                  <a:schemeClr val="accent2"/>
                </a:solidFill>
                <a:latin typeface="Calibri"/>
                <a:cs typeface="Calibri"/>
                <a:sym typeface="Wingdings" panose="05000000000000000000" pitchFamily="2" charset="2"/>
              </a:rPr>
              <a:t>=&gt; changement de code produit =&gt; changement de contrat</a:t>
            </a:r>
            <a:endParaRPr lang="fr-FR" sz="700" b="1" u="sng" dirty="0" smtClean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37851" y="14902"/>
            <a:ext cx="5309337" cy="201613"/>
          </a:xfrm>
        </p:spPr>
        <p:txBody>
          <a:bodyPr/>
          <a:lstStyle/>
          <a:p>
            <a:r>
              <a:rPr lang="fr-FR" dirty="0"/>
              <a:t>Piloter la carte : Evolutions Poste de travail – Gestion des Codes carte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0885" y="-26151"/>
            <a:ext cx="8142890" cy="724270"/>
          </a:xfrm>
        </p:spPr>
        <p:txBody>
          <a:bodyPr>
            <a:normAutofit/>
          </a:bodyPr>
          <a:lstStyle/>
          <a:p>
            <a:r>
              <a:rPr lang="fr-FR" dirty="0" smtClean="0"/>
              <a:t>Evolutions 3/3 </a:t>
            </a:r>
            <a:r>
              <a:rPr lang="fr-FR" dirty="0"/>
              <a:t>- Synthèse carte (consultation)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37473" y="461607"/>
            <a:ext cx="1548083" cy="200055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700" b="1" u="sng" dirty="0" smtClean="0">
                <a:latin typeface="Calibri"/>
                <a:cs typeface="Calibri"/>
              </a:rPr>
              <a:t>Rubrique « Produit à échéance »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6319385" y="584978"/>
            <a:ext cx="2053524" cy="707886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Calibri"/>
                <a:cs typeface="Calibri"/>
              </a:rPr>
              <a:t>Dans le cadre d’un avenant, faire remonter les informations relatives aux dernier choix du client pour la </a:t>
            </a:r>
            <a:r>
              <a:rPr lang="fr-FR" sz="800" dirty="0">
                <a:cs typeface="Calibri"/>
              </a:rPr>
              <a:t>récupération </a:t>
            </a:r>
            <a:r>
              <a:rPr lang="fr-FR" sz="800" dirty="0" smtClean="0">
                <a:cs typeface="Calibri"/>
              </a:rPr>
              <a:t>de son </a:t>
            </a:r>
            <a:r>
              <a:rPr lang="fr-FR" sz="800" dirty="0">
                <a:cs typeface="Calibri"/>
              </a:rPr>
              <a:t>code confidentiel et la visualisation </a:t>
            </a:r>
            <a:r>
              <a:rPr lang="fr-FR" sz="800" dirty="0" smtClean="0">
                <a:cs typeface="Calibri"/>
              </a:rPr>
              <a:t>de son </a:t>
            </a:r>
            <a:r>
              <a:rPr lang="fr-FR" sz="800" dirty="0">
                <a:cs typeface="Calibri"/>
              </a:rPr>
              <a:t>Cryptogramme Visuel (CVV) </a:t>
            </a:r>
            <a:endParaRPr lang="fr-FR" sz="800" dirty="0" smtClean="0">
              <a:latin typeface="Calibri"/>
              <a:cs typeface="Calibri"/>
            </a:endParaRPr>
          </a:p>
        </p:txBody>
      </p:sp>
      <p:grpSp>
        <p:nvGrpSpPr>
          <p:cNvPr id="60" name="Groupe 59"/>
          <p:cNvGrpSpPr/>
          <p:nvPr/>
        </p:nvGrpSpPr>
        <p:grpSpPr>
          <a:xfrm>
            <a:off x="340797" y="925339"/>
            <a:ext cx="5717417" cy="1774948"/>
            <a:chOff x="1095478" y="552055"/>
            <a:chExt cx="5717417" cy="1486455"/>
          </a:xfrm>
        </p:grpSpPr>
        <p:pic>
          <p:nvPicPr>
            <p:cNvPr id="61" name="Image 60"/>
            <p:cNvPicPr/>
            <p:nvPr/>
          </p:nvPicPr>
          <p:blipFill rotWithShape="1">
            <a:blip r:embed="rId2"/>
            <a:srcRect t="32581" r="1225" b="25432"/>
            <a:stretch/>
          </p:blipFill>
          <p:spPr>
            <a:xfrm>
              <a:off x="1095478" y="820991"/>
              <a:ext cx="5690122" cy="1015178"/>
            </a:xfrm>
            <a:prstGeom prst="rect">
              <a:avLst/>
            </a:prstGeom>
          </p:spPr>
        </p:pic>
        <p:pic>
          <p:nvPicPr>
            <p:cNvPr id="62" name="Image 61"/>
            <p:cNvPicPr/>
            <p:nvPr/>
          </p:nvPicPr>
          <p:blipFill rotWithShape="1">
            <a:blip r:embed="rId3"/>
            <a:srcRect r="752" b="91081"/>
            <a:stretch/>
          </p:blipFill>
          <p:spPr>
            <a:xfrm>
              <a:off x="1095478" y="552055"/>
              <a:ext cx="5717417" cy="232809"/>
            </a:xfrm>
            <a:prstGeom prst="rect">
              <a:avLst/>
            </a:prstGeom>
          </p:spPr>
        </p:pic>
        <p:pic>
          <p:nvPicPr>
            <p:cNvPr id="64" name="Image 63"/>
            <p:cNvPicPr>
              <a:picLocks noChangeAspect="1"/>
            </p:cNvPicPr>
            <p:nvPr/>
          </p:nvPicPr>
          <p:blipFill rotWithShape="1">
            <a:blip r:embed="rId5"/>
            <a:srcRect t="4519" r="1185" b="61315"/>
            <a:stretch/>
          </p:blipFill>
          <p:spPr>
            <a:xfrm>
              <a:off x="1095478" y="1822401"/>
              <a:ext cx="5689204" cy="216109"/>
            </a:xfrm>
            <a:prstGeom prst="rect">
              <a:avLst/>
            </a:prstGeom>
          </p:spPr>
        </p:pic>
      </p:grpSp>
      <p:pic>
        <p:nvPicPr>
          <p:cNvPr id="85" name="Image 84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0" t="39998" r="44921" b="39882"/>
          <a:stretch/>
        </p:blipFill>
        <p:spPr bwMode="auto">
          <a:xfrm>
            <a:off x="4903297" y="3410376"/>
            <a:ext cx="827509" cy="4919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6" name="Image 85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62" t="39998" r="33493" b="54515"/>
          <a:stretch/>
        </p:blipFill>
        <p:spPr bwMode="auto">
          <a:xfrm>
            <a:off x="2451336" y="3503332"/>
            <a:ext cx="1551305" cy="165735"/>
          </a:xfrm>
          <a:prstGeom prst="rect">
            <a:avLst/>
          </a:prstGeom>
          <a:ln w="12700">
            <a:solidFill>
              <a:schemeClr val="accent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7" name="Image 86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5" t="36569" r="70055" b="59316"/>
          <a:stretch/>
        </p:blipFill>
        <p:spPr bwMode="auto">
          <a:xfrm>
            <a:off x="2451336" y="3368375"/>
            <a:ext cx="762000" cy="124460"/>
          </a:xfrm>
          <a:prstGeom prst="rect">
            <a:avLst/>
          </a:prstGeom>
          <a:solidFill>
            <a:srgbClr val="FF0000">
              <a:alpha val="20000"/>
            </a:srgbClr>
          </a:solidFill>
          <a:ln w="12700">
            <a:solidFill>
              <a:schemeClr val="accent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 rot="20101673">
            <a:off x="3601483" y="1845177"/>
            <a:ext cx="1066318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fr-FR" sz="1000" b="1" dirty="0" smtClean="0">
                <a:ln/>
                <a:solidFill>
                  <a:schemeClr val="accent3"/>
                </a:solidFill>
              </a:rPr>
              <a:t>Situation initiale</a:t>
            </a:r>
            <a:endParaRPr lang="fr-FR" sz="1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88" name="Rectangle 87"/>
          <p:cNvSpPr/>
          <p:nvPr/>
        </p:nvSpPr>
        <p:spPr>
          <a:xfrm rot="20101673">
            <a:off x="3383638" y="3511598"/>
            <a:ext cx="1701107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fr-FR" sz="1000" b="1" dirty="0" err="1" smtClean="0">
                <a:ln/>
                <a:solidFill>
                  <a:schemeClr val="accent3"/>
                </a:solidFill>
              </a:rPr>
              <a:t>Changt</a:t>
            </a:r>
            <a:r>
              <a:rPr lang="fr-FR" sz="1000" b="1" dirty="0" smtClean="0">
                <a:ln/>
                <a:solidFill>
                  <a:schemeClr val="accent3"/>
                </a:solidFill>
              </a:rPr>
              <a:t> de Produit et contrat</a:t>
            </a:r>
          </a:p>
        </p:txBody>
      </p:sp>
      <p:pic>
        <p:nvPicPr>
          <p:cNvPr id="65" name="Image 64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6" t="70853" r="53219" b="22518"/>
          <a:stretch/>
        </p:blipFill>
        <p:spPr bwMode="auto">
          <a:xfrm>
            <a:off x="2615665" y="4629467"/>
            <a:ext cx="1696720" cy="200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6" name="Rectangle à coins arrondis 65"/>
          <p:cNvSpPr/>
          <p:nvPr/>
        </p:nvSpPr>
        <p:spPr>
          <a:xfrm>
            <a:off x="1306102" y="3989823"/>
            <a:ext cx="3814467" cy="401894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67" name="ZoneTexte 66"/>
          <p:cNvSpPr txBox="1"/>
          <p:nvPr/>
        </p:nvSpPr>
        <p:spPr>
          <a:xfrm>
            <a:off x="1506940" y="4089891"/>
            <a:ext cx="953606" cy="184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Envoi Code confidentiel  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3238430" y="4110783"/>
            <a:ext cx="663964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>
                <a:cs typeface="Calibri"/>
              </a:rPr>
              <a:t>WEB et Mobile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2473086" y="4106776"/>
            <a:ext cx="829073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600" b="1" dirty="0" smtClean="0">
                <a:latin typeface="Calibri"/>
                <a:cs typeface="Calibri"/>
              </a:rPr>
              <a:t>Par courrier               </a:t>
            </a:r>
          </a:p>
        </p:txBody>
      </p:sp>
      <p:pic>
        <p:nvPicPr>
          <p:cNvPr id="83" name="Image 82"/>
          <p:cNvPicPr/>
          <p:nvPr/>
        </p:nvPicPr>
        <p:blipFill rotWithShape="1">
          <a:blip r:embed="rId2"/>
          <a:srcRect t="67890" r="83508" b="25432"/>
          <a:stretch/>
        </p:blipFill>
        <p:spPr>
          <a:xfrm>
            <a:off x="1489658" y="4373325"/>
            <a:ext cx="930989" cy="231533"/>
          </a:xfrm>
          <a:prstGeom prst="rect">
            <a:avLst/>
          </a:prstGeom>
        </p:spPr>
      </p:pic>
      <p:sp>
        <p:nvSpPr>
          <p:cNvPr id="51" name="ZoneTexte 50"/>
          <p:cNvSpPr txBox="1"/>
          <p:nvPr/>
        </p:nvSpPr>
        <p:spPr>
          <a:xfrm>
            <a:off x="1503659" y="2600837"/>
            <a:ext cx="931288" cy="184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dirty="0" smtClean="0">
                <a:latin typeface="Calibri"/>
                <a:cs typeface="Calibri"/>
              </a:rPr>
              <a:t>Envoi Code confidentiel  </a:t>
            </a:r>
          </a:p>
        </p:txBody>
      </p:sp>
      <p:pic>
        <p:nvPicPr>
          <p:cNvPr id="52" name="Image 51"/>
          <p:cNvPicPr/>
          <p:nvPr/>
        </p:nvPicPr>
        <p:blipFill rotWithShape="1">
          <a:blip r:embed="rId7"/>
          <a:srcRect l="33929" t="78773" r="43192" b="7787"/>
          <a:stretch/>
        </p:blipFill>
        <p:spPr>
          <a:xfrm>
            <a:off x="2457265" y="2610295"/>
            <a:ext cx="1287151" cy="346843"/>
          </a:xfrm>
          <a:prstGeom prst="rect">
            <a:avLst/>
          </a:prstGeom>
        </p:spPr>
      </p:pic>
      <p:sp>
        <p:nvSpPr>
          <p:cNvPr id="53" name="ZoneTexte 52"/>
          <p:cNvSpPr txBox="1"/>
          <p:nvPr/>
        </p:nvSpPr>
        <p:spPr>
          <a:xfrm>
            <a:off x="2457264" y="2610295"/>
            <a:ext cx="844895" cy="184666"/>
          </a:xfrm>
          <a:prstGeom prst="rect">
            <a:avLst/>
          </a:prstGeom>
          <a:solidFill>
            <a:srgbClr val="C4E59F"/>
          </a:solidFill>
        </p:spPr>
        <p:txBody>
          <a:bodyPr wrap="square" rtlCol="0">
            <a:spAutoFit/>
          </a:bodyPr>
          <a:lstStyle/>
          <a:p>
            <a:r>
              <a:rPr lang="fr-FR" sz="600" b="1" dirty="0">
                <a:cs typeface="Calibri"/>
              </a:rPr>
              <a:t>WEB et Mobile</a:t>
            </a:r>
          </a:p>
        </p:txBody>
      </p:sp>
      <p:sp>
        <p:nvSpPr>
          <p:cNvPr id="56" name="Rectangle à coins arrondis 55"/>
          <p:cNvSpPr/>
          <p:nvPr/>
        </p:nvSpPr>
        <p:spPr>
          <a:xfrm>
            <a:off x="1216304" y="2543092"/>
            <a:ext cx="3017887" cy="30833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6319385" y="1948575"/>
            <a:ext cx="2114067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000" dirty="0" smtClean="0"/>
              <a:t>Ajouter la nouvelle option sur l’écran d’avenant</a:t>
            </a:r>
          </a:p>
          <a:p>
            <a:pPr marL="171450" indent="-171450">
              <a:buFontTx/>
              <a:buChar char="-"/>
            </a:pPr>
            <a:r>
              <a:rPr lang="fr-FR" sz="1000" dirty="0" smtClean="0"/>
              <a:t>Remonter les informations sur le choix du client </a:t>
            </a:r>
            <a:endParaRPr lang="fr-FR" sz="1000" dirty="0"/>
          </a:p>
          <a:p>
            <a:pPr marL="171450" indent="-171450">
              <a:buFontTx/>
              <a:buChar char="-"/>
            </a:pPr>
            <a:r>
              <a:rPr lang="fr-FR" sz="1000" dirty="0" smtClean="0"/>
              <a:t>      lors de la souscription</a:t>
            </a:r>
          </a:p>
          <a:p>
            <a:pPr marL="171450" indent="-171450">
              <a:buFontTx/>
              <a:buChar char="-"/>
            </a:pPr>
            <a:r>
              <a:rPr lang="fr-FR" sz="1000" dirty="0"/>
              <a:t> </a:t>
            </a:r>
            <a:r>
              <a:rPr lang="fr-FR" sz="1000" dirty="0" smtClean="0"/>
              <a:t>     lors de l’avenant (</a:t>
            </a:r>
            <a:r>
              <a:rPr lang="fr-FR" sz="1000" dirty="0" err="1" smtClean="0"/>
              <a:t>modif</a:t>
            </a:r>
            <a:r>
              <a:rPr lang="fr-FR" sz="1000" dirty="0" smtClean="0"/>
              <a:t> à     échéance)</a:t>
            </a:r>
          </a:p>
        </p:txBody>
      </p:sp>
    </p:spTree>
    <p:extLst>
      <p:ext uri="{BB962C8B-B14F-4D97-AF65-F5344CB8AC3E}">
        <p14:creationId xmlns:p14="http://schemas.microsoft.com/office/powerpoint/2010/main" val="17293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Personnalisé 26">
      <a:dk1>
        <a:sysClr val="windowText" lastClr="000000"/>
      </a:dk1>
      <a:lt1>
        <a:sysClr val="window" lastClr="FFFFFF"/>
      </a:lt1>
      <a:dk2>
        <a:srgbClr val="2F4895"/>
      </a:dk2>
      <a:lt2>
        <a:srgbClr val="EEECE1"/>
      </a:lt2>
      <a:accent1>
        <a:srgbClr val="A7D6F5"/>
      </a:accent1>
      <a:accent2>
        <a:srgbClr val="FF0000"/>
      </a:accent2>
      <a:accent3>
        <a:srgbClr val="E3045E"/>
      </a:accent3>
      <a:accent4>
        <a:srgbClr val="581D74"/>
      </a:accent4>
      <a:accent5>
        <a:srgbClr val="99449A"/>
      </a:accent5>
      <a:accent6>
        <a:srgbClr val="FFC631"/>
      </a:accent6>
      <a:hlink>
        <a:srgbClr val="E4473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000">
              <a:schemeClr val="accent2"/>
            </a:gs>
            <a:gs pos="100000">
              <a:schemeClr val="accent4"/>
            </a:gs>
          </a:gsLst>
          <a:lin ang="8100000" scaled="1"/>
          <a:tileRect/>
        </a:gra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>
              <a:lumMod val="75000"/>
            </a:schemeClr>
          </a:solidFill>
          <a:tailEnd type="arrow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chemeClr val="accent1">
            <a:lumMod val="90000"/>
          </a:schemeClr>
        </a:solidFill>
      </a:spPr>
      <a:bodyPr wrap="square" rtlCol="0">
        <a:spAutoFit/>
      </a:bodyPr>
      <a:lstStyle>
        <a:defPPr>
          <a:defRPr sz="1000" dirty="0" smtClean="0">
            <a:latin typeface="Calibri"/>
            <a:cs typeface="Calibri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22513</TotalTime>
  <Words>1774</Words>
  <Application>Microsoft Office PowerPoint</Application>
  <PresentationFormat>Affichage à l'écran (16:9)</PresentationFormat>
  <Paragraphs>188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1_Office Theme</vt:lpstr>
      <vt:lpstr>Présentation PowerPoint</vt:lpstr>
      <vt:lpstr>Evolutions souscription carte dans offre (1/2) : </vt:lpstr>
      <vt:lpstr>Evolutions Souscription carte dans offre (2/2) : </vt:lpstr>
      <vt:lpstr>Evolutions Souscription carte hors offre : </vt:lpstr>
      <vt:lpstr>Evolutions Avenant carte (1/2) </vt:lpstr>
      <vt:lpstr>Evolutions Avenant carte (2/2) </vt:lpstr>
      <vt:lpstr>Evolutions – Modifications / Re fabrication immédiates</vt:lpstr>
      <vt:lpstr>Pop up de validation: </vt:lpstr>
      <vt:lpstr>Evolutions – Réédition code confidentiel</vt:lpstr>
      <vt:lpstr>Existant 1/1 - Synthèse carte (consultation) </vt:lpstr>
      <vt:lpstr>Evolutions 1/3 - Synthèse carte (consultation)</vt:lpstr>
      <vt:lpstr>Evolutions 2/3 - Synthèse carte (consultation)</vt:lpstr>
      <vt:lpstr>Evolutions 3/3 - Synthèse carte (consultation)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Valerie VALENTIN</cp:lastModifiedBy>
  <cp:revision>666</cp:revision>
  <cp:lastPrinted>2017-03-31T12:57:44Z</cp:lastPrinted>
  <dcterms:created xsi:type="dcterms:W3CDTF">2010-04-12T23:12:02Z</dcterms:created>
  <dcterms:modified xsi:type="dcterms:W3CDTF">2021-05-27T15:30:48Z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valerie.valentin@campus.cfpb.fr</vt:lpwstr>
  </property>
  <property fmtid="{D5CDD505-2E9C-101B-9397-08002B2CF9AE}" pid="6" name="MSIP_Label_48a19f0c-bea1-442e-a475-ed109d9ec508_SetDate">
    <vt:lpwstr>2021-05-27T15:30:22.9653547Z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