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Lst>
  <p:sldSz cx="6858000" cy="9144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KARI Nadia" initials="AN" lastIdx="3" clrIdx="0">
    <p:extLst>
      <p:ext uri="{19B8F6BF-5375-455C-9EA6-DF929625EA0E}">
        <p15:presenceInfo xmlns:p15="http://schemas.microsoft.com/office/powerpoint/2012/main" userId="S::nadia.akkari@bpce.fr::1e096805-7ef9-4f20-bd9a-7af05092bf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1D1A"/>
    <a:srgbClr val="FF0000"/>
    <a:srgbClr val="1B2A70"/>
    <a:srgbClr val="3689C5"/>
    <a:srgbClr val="DB00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C4B21-D1C5-2EFC-50D7-0388E07D153D}" v="76" dt="2020-01-22T15:06:08.401"/>
    <p1510:client id="{248BFFB1-B639-40D2-A57B-0DB5BC5A1C30}" v="257" dt="2020-01-09T10:31:25.667"/>
    <p1510:client id="{596BCFD4-E5D9-4B47-88EB-268F114A8FD6}" v="1" dt="2020-01-13T15:18:53.332"/>
    <p1510:client id="{89320814-4780-4B28-95C8-A0E9419A52A9}" v="9" dt="2020-01-09T14:04:19.519"/>
    <p1510:client id="{973D6D63-5286-13BD-2510-268D1DFFF9ED}" v="787" dt="2020-06-11T14:09:40.593"/>
    <p1510:client id="{B6A3A5BF-EE64-48B3-93C5-A33184050D89}" v="660" dt="2020-01-07T16:51:28.340"/>
    <p1510:client id="{F0885DCD-E92F-CD05-AA48-108226F0D1A8}" v="99" dt="2020-04-29T14:23:52.669"/>
    <p1510:client id="{F7ACAC26-1807-4476-A565-D4AFC237CEC9}" v="10" dt="2020-01-09T14:38:35.417"/>
    <p1510:client id="{FB069171-CB59-ABA3-14AF-197D4F51370B}" v="142" dt="2020-04-30T09:29:09.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23"/>
    <p:restoredTop sz="96786"/>
  </p:normalViewPr>
  <p:slideViewPr>
    <p:cSldViewPr snapToGrid="0">
      <p:cViewPr>
        <p:scale>
          <a:sx n="78" d="100"/>
          <a:sy n="78" d="100"/>
        </p:scale>
        <p:origin x="1328" y="-8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57250" y="1496484"/>
            <a:ext cx="5143500" cy="3183467"/>
          </a:xfrm>
        </p:spPr>
        <p:txBody>
          <a:bodyPr anchor="b"/>
          <a:lstStyle>
            <a:lvl1pPr algn="ctr">
              <a:defRPr sz="8000"/>
            </a:lvl1pPr>
          </a:lstStyle>
          <a:p>
            <a:r>
              <a:rPr lang="fr-FR"/>
              <a:t>Modifiez le style du titre</a:t>
            </a:r>
            <a:endParaRPr lang="de-DE"/>
          </a:p>
        </p:txBody>
      </p:sp>
      <p:sp>
        <p:nvSpPr>
          <p:cNvPr id="3" name="Sous-titre 2"/>
          <p:cNvSpPr>
            <a:spLocks noGrp="1"/>
          </p:cNvSpPr>
          <p:nvPr>
            <p:ph type="subTitle" idx="1"/>
          </p:nvPr>
        </p:nvSpPr>
        <p:spPr>
          <a:xfrm>
            <a:off x="857250" y="4802717"/>
            <a:ext cx="51435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Modifiez le style des sous-titres du masque</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11.06.2021</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11.06.2021</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67916" y="2279653"/>
            <a:ext cx="5915025" cy="3803649"/>
          </a:xfrm>
        </p:spPr>
        <p:txBody>
          <a:bodyPr anchor="b"/>
          <a:lstStyle>
            <a:lvl1pPr>
              <a:defRPr sz="8000"/>
            </a:lvl1pPr>
          </a:lstStyle>
          <a:p>
            <a:r>
              <a:rPr lang="fr-FR"/>
              <a:t>Modifiez le style du titre</a:t>
            </a:r>
            <a:endParaRPr lang="de-DE"/>
          </a:p>
        </p:txBody>
      </p:sp>
      <p:sp>
        <p:nvSpPr>
          <p:cNvPr id="3" name="Espace réservé du texte 2"/>
          <p:cNvSpPr>
            <a:spLocks noGrp="1"/>
          </p:cNvSpPr>
          <p:nvPr>
            <p:ph type="body" idx="1"/>
          </p:nvPr>
        </p:nvSpPr>
        <p:spPr>
          <a:xfrm>
            <a:off x="467916" y="6119286"/>
            <a:ext cx="5915025" cy="2000249"/>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de-DE" smtClean="0"/>
              <a:t>11.06.2021</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sz="half" idx="1"/>
          </p:nvPr>
        </p:nvSpPr>
        <p:spPr>
          <a:xfrm>
            <a:off x="471488" y="2434167"/>
            <a:ext cx="2914650" cy="5801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contenu 3"/>
          <p:cNvSpPr>
            <a:spLocks noGrp="1"/>
          </p:cNvSpPr>
          <p:nvPr>
            <p:ph sz="half" idx="2"/>
          </p:nvPr>
        </p:nvSpPr>
        <p:spPr>
          <a:xfrm>
            <a:off x="3471863" y="2434167"/>
            <a:ext cx="2914650" cy="5801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e la date 4"/>
          <p:cNvSpPr>
            <a:spLocks noGrp="1"/>
          </p:cNvSpPr>
          <p:nvPr>
            <p:ph type="dt" sz="half" idx="10"/>
          </p:nvPr>
        </p:nvSpPr>
        <p:spPr/>
        <p:txBody>
          <a:bodyPr/>
          <a:lstStyle/>
          <a:p>
            <a:fld id="{638941B0-F4D5-4460-BCAD-F7E2B41A8257}" type="datetimeFigureOut">
              <a:rPr lang="de-DE" smtClean="0"/>
              <a:t>11.06.2021</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72381" y="486836"/>
            <a:ext cx="5915025" cy="1767417"/>
          </a:xfrm>
        </p:spPr>
        <p:txBody>
          <a:bodyPr/>
          <a:lstStyle/>
          <a:p>
            <a:r>
              <a:rPr lang="fr-FR"/>
              <a:t>Modifiez le style du titre</a:t>
            </a:r>
            <a:endParaRPr lang="de-DE"/>
          </a:p>
        </p:txBody>
      </p:sp>
      <p:sp>
        <p:nvSpPr>
          <p:cNvPr id="3" name="Espace réservé du texte 2"/>
          <p:cNvSpPr>
            <a:spLocks noGrp="1"/>
          </p:cNvSpPr>
          <p:nvPr>
            <p:ph type="body" idx="1"/>
          </p:nvPr>
        </p:nvSpPr>
        <p:spPr>
          <a:xfrm>
            <a:off x="472381" y="2241551"/>
            <a:ext cx="2901255"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4" name="Espace réservé du contenu 3"/>
          <p:cNvSpPr>
            <a:spLocks noGrp="1"/>
          </p:cNvSpPr>
          <p:nvPr>
            <p:ph sz="half" idx="2"/>
          </p:nvPr>
        </p:nvSpPr>
        <p:spPr>
          <a:xfrm>
            <a:off x="472381" y="3340100"/>
            <a:ext cx="2901255" cy="4912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u texte 4"/>
          <p:cNvSpPr>
            <a:spLocks noGrp="1"/>
          </p:cNvSpPr>
          <p:nvPr>
            <p:ph type="body" sz="quarter" idx="3"/>
          </p:nvPr>
        </p:nvSpPr>
        <p:spPr>
          <a:xfrm>
            <a:off x="3471863" y="2241551"/>
            <a:ext cx="2915543"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6" name="Espace réservé du contenu 5"/>
          <p:cNvSpPr>
            <a:spLocks noGrp="1"/>
          </p:cNvSpPr>
          <p:nvPr>
            <p:ph sz="quarter" idx="4"/>
          </p:nvPr>
        </p:nvSpPr>
        <p:spPr>
          <a:xfrm>
            <a:off x="3471863" y="3340100"/>
            <a:ext cx="2915543" cy="4912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7" name="Espace réservé de la date 6"/>
          <p:cNvSpPr>
            <a:spLocks noGrp="1"/>
          </p:cNvSpPr>
          <p:nvPr>
            <p:ph type="dt" sz="half" idx="10"/>
          </p:nvPr>
        </p:nvSpPr>
        <p:spPr/>
        <p:txBody>
          <a:bodyPr/>
          <a:lstStyle/>
          <a:p>
            <a:fld id="{638941B0-F4D5-4460-BCAD-F7E2B41A8257}" type="datetimeFigureOut">
              <a:rPr lang="de-DE" smtClean="0"/>
              <a:t>11.06.2021</a:t>
            </a:fld>
            <a:endParaRPr lang="de-DE"/>
          </a:p>
        </p:txBody>
      </p:sp>
      <p:sp>
        <p:nvSpPr>
          <p:cNvPr id="8" name="Espace réservé du pied de page 7"/>
          <p:cNvSpPr>
            <a:spLocks noGrp="1"/>
          </p:cNvSpPr>
          <p:nvPr>
            <p:ph type="ftr" sz="quarter" idx="11"/>
          </p:nvPr>
        </p:nvSpPr>
        <p:spPr/>
        <p:txBody>
          <a:bodyPr/>
          <a:lstStyle/>
          <a:p>
            <a:endParaRPr lang="de-DE"/>
          </a:p>
        </p:txBody>
      </p:sp>
      <p:sp>
        <p:nvSpPr>
          <p:cNvPr id="9" name="Espace réservé du numéro de diapositive 8"/>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e la date 2"/>
          <p:cNvSpPr>
            <a:spLocks noGrp="1"/>
          </p:cNvSpPr>
          <p:nvPr>
            <p:ph type="dt" sz="half" idx="10"/>
          </p:nvPr>
        </p:nvSpPr>
        <p:spPr/>
        <p:txBody>
          <a:bodyPr/>
          <a:lstStyle/>
          <a:p>
            <a:fld id="{638941B0-F4D5-4460-BCAD-F7E2B41A8257}" type="datetimeFigureOut">
              <a:rPr lang="de-DE" smtClean="0"/>
              <a:t>11.06.2021</a:t>
            </a:fld>
            <a:endParaRPr lang="de-DE"/>
          </a:p>
        </p:txBody>
      </p:sp>
      <p:sp>
        <p:nvSpPr>
          <p:cNvPr id="4" name="Espace réservé du pied de page 3"/>
          <p:cNvSpPr>
            <a:spLocks noGrp="1"/>
          </p:cNvSpPr>
          <p:nvPr>
            <p:ph type="ftr" sz="quarter" idx="11"/>
          </p:nvPr>
        </p:nvSpPr>
        <p:spPr/>
        <p:txBody>
          <a:bodyPr/>
          <a:lstStyle/>
          <a:p>
            <a:endParaRPr lang="de-DE"/>
          </a:p>
        </p:txBody>
      </p:sp>
      <p:sp>
        <p:nvSpPr>
          <p:cNvPr id="5" name="Espace réservé du numéro de diapositive 4"/>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de-DE" smtClean="0"/>
              <a:t>11.06.2021</a:t>
            </a:fld>
            <a:endParaRPr lang="de-DE"/>
          </a:p>
        </p:txBody>
      </p:sp>
      <p:sp>
        <p:nvSpPr>
          <p:cNvPr id="3" name="Espace réservé du pied de page 2"/>
          <p:cNvSpPr>
            <a:spLocks noGrp="1"/>
          </p:cNvSpPr>
          <p:nvPr>
            <p:ph type="ftr" sz="quarter" idx="11"/>
          </p:nvPr>
        </p:nvSpPr>
        <p:spPr/>
        <p:txBody>
          <a:bodyPr/>
          <a:lstStyle/>
          <a:p>
            <a:endParaRPr lang="de-DE"/>
          </a:p>
        </p:txBody>
      </p:sp>
      <p:sp>
        <p:nvSpPr>
          <p:cNvPr id="4" name="Espace réservé du numéro de diapositive 3"/>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609600"/>
            <a:ext cx="2211884" cy="2133600"/>
          </a:xfrm>
        </p:spPr>
        <p:txBody>
          <a:bodyPr anchor="b"/>
          <a:lstStyle>
            <a:lvl1pPr>
              <a:defRPr sz="4267"/>
            </a:lvl1pPr>
          </a:lstStyle>
          <a:p>
            <a:r>
              <a:rPr lang="fr-FR"/>
              <a:t>Modifiez le style du titre</a:t>
            </a:r>
            <a:endParaRPr lang="de-DE"/>
          </a:p>
        </p:txBody>
      </p:sp>
      <p:sp>
        <p:nvSpPr>
          <p:cNvPr id="3" name="Espace réservé du contenu 2"/>
          <p:cNvSpPr>
            <a:spLocks noGrp="1"/>
          </p:cNvSpPr>
          <p:nvPr>
            <p:ph idx="1"/>
          </p:nvPr>
        </p:nvSpPr>
        <p:spPr>
          <a:xfrm>
            <a:off x="2915543" y="1316569"/>
            <a:ext cx="3471863"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texte 3"/>
          <p:cNvSpPr>
            <a:spLocks noGrp="1"/>
          </p:cNvSpPr>
          <p:nvPr>
            <p:ph type="body" sz="half" idx="2"/>
          </p:nvPr>
        </p:nvSpPr>
        <p:spPr>
          <a:xfrm>
            <a:off x="472381" y="2743200"/>
            <a:ext cx="2211884"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11.06.2021</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609600"/>
            <a:ext cx="2211884" cy="2133600"/>
          </a:xfrm>
        </p:spPr>
        <p:txBody>
          <a:bodyPr anchor="b"/>
          <a:lstStyle>
            <a:lvl1pPr>
              <a:defRPr sz="4267"/>
            </a:lvl1pPr>
          </a:lstStyle>
          <a:p>
            <a:r>
              <a:rPr lang="fr-FR"/>
              <a:t>Modifiez le style du titre</a:t>
            </a:r>
            <a:endParaRPr lang="de-DE"/>
          </a:p>
        </p:txBody>
      </p:sp>
      <p:sp>
        <p:nvSpPr>
          <p:cNvPr id="3" name="Espace réservé pour une image  2"/>
          <p:cNvSpPr>
            <a:spLocks noGrp="1"/>
          </p:cNvSpPr>
          <p:nvPr>
            <p:ph type="pic" idx="1"/>
          </p:nvPr>
        </p:nvSpPr>
        <p:spPr>
          <a:xfrm>
            <a:off x="2915543" y="1316569"/>
            <a:ext cx="3471863" cy="64981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de-DE"/>
          </a:p>
        </p:txBody>
      </p:sp>
      <p:sp>
        <p:nvSpPr>
          <p:cNvPr id="4" name="Espace réservé du texte 3"/>
          <p:cNvSpPr>
            <a:spLocks noGrp="1"/>
          </p:cNvSpPr>
          <p:nvPr>
            <p:ph type="body" sz="half" idx="2"/>
          </p:nvPr>
        </p:nvSpPr>
        <p:spPr>
          <a:xfrm>
            <a:off x="472381" y="2743200"/>
            <a:ext cx="2211884"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11.06.2021</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11.06.2021</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07757" y="486834"/>
            <a:ext cx="1478756" cy="7749117"/>
          </a:xfrm>
        </p:spPr>
        <p:txBody>
          <a:bodyPr vert="eaVert"/>
          <a:lstStyle/>
          <a:p>
            <a:r>
              <a:rPr lang="fr-FR"/>
              <a:t>Modifiez le style du titre</a:t>
            </a:r>
            <a:endParaRPr lang="de-DE"/>
          </a:p>
        </p:txBody>
      </p:sp>
      <p:sp>
        <p:nvSpPr>
          <p:cNvPr id="3" name="Espace réservé du texte vertical 2"/>
          <p:cNvSpPr>
            <a:spLocks noGrp="1"/>
          </p:cNvSpPr>
          <p:nvPr>
            <p:ph type="body" orient="vert" idx="1"/>
          </p:nvPr>
        </p:nvSpPr>
        <p:spPr>
          <a:xfrm>
            <a:off x="471488" y="486834"/>
            <a:ext cx="4350544" cy="774911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11.06.2021</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de-DE"/>
          </a:p>
        </p:txBody>
      </p:sp>
      <p:sp>
        <p:nvSpPr>
          <p:cNvPr id="3" name="Espace réservé du texte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638941B0-F4D5-4460-BCAD-F7E2B41A8257}" type="datetimeFigureOut">
              <a:rPr lang="de-DE" smtClean="0"/>
              <a:t>11.06.2021</a:t>
            </a:fld>
            <a:endParaRPr lang="de-DE"/>
          </a:p>
        </p:txBody>
      </p:sp>
      <p:sp>
        <p:nvSpPr>
          <p:cNvPr id="5" name="Espace réservé du pied de page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de-DE"/>
          </a:p>
        </p:txBody>
      </p:sp>
      <p:sp>
        <p:nvSpPr>
          <p:cNvPr id="6" name="Espace réservé du numéro de diapositive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27C6CCC6-2BE5-4E42-96A4-D1E8E81A3D8E}" type="slidenum">
              <a:rPr lang="de-DE" smtClean="0"/>
              <a:t>‹N°›</a:t>
            </a:fld>
            <a:endParaRPr lang="de-DE"/>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s://www.youtube.com/playlist?list=PLK1AxSKjOiQD8UAustWxzOZpcRgBCr98w" TargetMode="External"/><Relationship Id="rId4" Type="http://schemas.openxmlformats.org/officeDocument/2006/relationships/hyperlink" Target="https://groupebpce.sharepoint.com/:v:/r/sites/89C3-Tutoriels/Documents%20partages/TUTO%20BP/RETAIL/INTERNE%20UNIQUEMENT_2020_03_Tuto%20_BP_%20PLC_gestion_cartes_tiers.mp4?csf=1&amp;web=1&amp;e=pdAdgi"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FAF7820-9553-41DE-85F9-E3164F2FA498}"/>
              </a:ext>
            </a:extLst>
          </p:cNvPr>
          <p:cNvSpPr/>
          <p:nvPr/>
        </p:nvSpPr>
        <p:spPr>
          <a:xfrm>
            <a:off x="3264904" y="3783536"/>
            <a:ext cx="3405753" cy="2168887"/>
          </a:xfrm>
          <a:prstGeom prst="re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cs typeface="Calibri"/>
            </a:endParaRPr>
          </a:p>
        </p:txBody>
      </p:sp>
      <p:sp>
        <p:nvSpPr>
          <p:cNvPr id="4" name="Forme en L 3">
            <a:extLst>
              <a:ext uri="{FF2B5EF4-FFF2-40B4-BE49-F238E27FC236}">
                <a16:creationId xmlns:a16="http://schemas.microsoft.com/office/drawing/2014/main" id="{05A56007-550E-4C04-A166-2E23D32B523B}"/>
              </a:ext>
            </a:extLst>
          </p:cNvPr>
          <p:cNvSpPr/>
          <p:nvPr/>
        </p:nvSpPr>
        <p:spPr>
          <a:xfrm rot="5400000">
            <a:off x="3298752" y="-2847752"/>
            <a:ext cx="283830" cy="6493243"/>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orme en L 4">
            <a:extLst>
              <a:ext uri="{FF2B5EF4-FFF2-40B4-BE49-F238E27FC236}">
                <a16:creationId xmlns:a16="http://schemas.microsoft.com/office/drawing/2014/main" id="{EDC95F46-D688-4B62-B47F-64312F723763}"/>
              </a:ext>
            </a:extLst>
          </p:cNvPr>
          <p:cNvSpPr/>
          <p:nvPr/>
        </p:nvSpPr>
        <p:spPr>
          <a:xfrm rot="16200000">
            <a:off x="3320902" y="5567623"/>
            <a:ext cx="385430" cy="6544043"/>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1C4CFF7A-E16B-4E74-8BFC-C9D5E5C7CDE0}"/>
              </a:ext>
            </a:extLst>
          </p:cNvPr>
          <p:cNvSpPr txBox="1"/>
          <p:nvPr/>
        </p:nvSpPr>
        <p:spPr>
          <a:xfrm>
            <a:off x="2054078" y="4857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dirty="0">
                <a:latin typeface="Univers"/>
              </a:rPr>
              <a:t>Fiche pratique</a:t>
            </a:r>
          </a:p>
        </p:txBody>
      </p:sp>
      <p:sp>
        <p:nvSpPr>
          <p:cNvPr id="12" name="ZoneTexte 11">
            <a:extLst>
              <a:ext uri="{FF2B5EF4-FFF2-40B4-BE49-F238E27FC236}">
                <a16:creationId xmlns:a16="http://schemas.microsoft.com/office/drawing/2014/main" id="{90048ECC-CA97-4DD7-B562-A92B8A1FECF5}"/>
              </a:ext>
            </a:extLst>
          </p:cNvPr>
          <p:cNvSpPr txBox="1"/>
          <p:nvPr/>
        </p:nvSpPr>
        <p:spPr>
          <a:xfrm>
            <a:off x="248869" y="1494582"/>
            <a:ext cx="6437708" cy="2133918"/>
          </a:xfrm>
          <a:prstGeom prst="rect">
            <a:avLst/>
          </a:prstGeom>
          <a:no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100"/>
              </a:spcBef>
            </a:pPr>
            <a:r>
              <a:rPr lang="fr-FR" sz="1000" b="1" dirty="0">
                <a:solidFill>
                  <a:srgbClr val="E31D1A"/>
                </a:solidFill>
                <a:latin typeface="Univers"/>
              </a:rPr>
              <a:t>QU'EST-CE QUE C'EST ?</a:t>
            </a:r>
            <a:endParaRPr lang="fr-FR" sz="1000" dirty="0">
              <a:solidFill>
                <a:srgbClr val="E31D1A"/>
              </a:solidFill>
              <a:latin typeface="Univers"/>
            </a:endParaRPr>
          </a:p>
          <a:p>
            <a:pPr>
              <a:spcBef>
                <a:spcPts val="100"/>
              </a:spcBef>
            </a:pPr>
            <a:r>
              <a:rPr lang="fr-FR" altLang="fr-FR" sz="1000" b="1" dirty="0">
                <a:latin typeface="Univers"/>
              </a:rPr>
              <a:t>“DEPUIS SON MOBILE, mon client peut retrouver le code secret de sa CB instantanément en toute autonomie”</a:t>
            </a:r>
            <a:endParaRPr lang="fr-FR" altLang="fr-FR" sz="1000" b="1" dirty="0">
              <a:latin typeface="Univers" pitchFamily="34" charset="0"/>
              <a:ea typeface="Open Sans Light"/>
              <a:cs typeface="Open Sans Light"/>
            </a:endParaRPr>
          </a:p>
          <a:p>
            <a:pPr marL="742950" lvl="1" indent="-285750">
              <a:lnSpc>
                <a:spcPct val="90000"/>
              </a:lnSpc>
              <a:spcBef>
                <a:spcPts val="500"/>
              </a:spcBef>
              <a:buFont typeface="Arial" panose="020B0604020202020204" pitchFamily="34" charset="0"/>
              <a:buChar char="•"/>
              <a:defRPr/>
            </a:pPr>
            <a:r>
              <a:rPr lang="fr-FR" sz="1000" dirty="0">
                <a:ea typeface="+mn-lt"/>
                <a:cs typeface="+mn-lt"/>
              </a:rPr>
              <a:t>Cette nouvelle fonctionnalité permettra aux clients CE de disposer du code secret de leur carte bancaire dans les espaces sécurisés de leurs applications mobiles bancaires (Pilotage de la carte) et de pouvoir activer leur carte immédiatement après sa réception sans attendre le code par courrier postal</a:t>
            </a:r>
          </a:p>
          <a:p>
            <a:pPr marL="742950" lvl="1" indent="-285750">
              <a:lnSpc>
                <a:spcPct val="90000"/>
              </a:lnSpc>
              <a:spcBef>
                <a:spcPts val="500"/>
              </a:spcBef>
              <a:buFont typeface="Arial" panose="020B0604020202020204" pitchFamily="34" charset="0"/>
              <a:buChar char="•"/>
              <a:defRPr/>
            </a:pPr>
            <a:r>
              <a:rPr lang="fr-FR" sz="1000" dirty="0">
                <a:cs typeface="Calibri"/>
              </a:rPr>
              <a:t>L'environnement sécurisé de l'espace client pour la délivrance du code permet également de limiter les risques de fraude</a:t>
            </a:r>
          </a:p>
          <a:p>
            <a:pPr marL="742950" lvl="1" indent="-285750">
              <a:lnSpc>
                <a:spcPct val="90000"/>
              </a:lnSpc>
              <a:spcBef>
                <a:spcPts val="500"/>
              </a:spcBef>
              <a:buFont typeface="Arial" panose="020B0604020202020204" pitchFamily="34" charset="0"/>
              <a:buChar char="•"/>
              <a:defRPr/>
            </a:pPr>
            <a:r>
              <a:rPr lang="fr-FR" sz="1000" dirty="0">
                <a:cs typeface="Calibri"/>
              </a:rPr>
              <a:t>Le</a:t>
            </a:r>
            <a:r>
              <a:rPr lang="fr-FR" sz="1000" dirty="0">
                <a:ea typeface="+mn-lt"/>
                <a:cs typeface="+mn-lt"/>
              </a:rPr>
              <a:t> code secret sur mobile sera mis à disposition gratuitement, la réédition du code par courrier demandée au conseiller restant facturée. </a:t>
            </a:r>
            <a:endParaRPr lang="fr-FR" dirty="0"/>
          </a:p>
          <a:p>
            <a:pPr marL="742950" lvl="1" indent="-285750">
              <a:lnSpc>
                <a:spcPct val="90000"/>
              </a:lnSpc>
              <a:spcBef>
                <a:spcPts val="500"/>
              </a:spcBef>
              <a:buFont typeface="Arial" panose="020B0604020202020204" pitchFamily="34" charset="0"/>
              <a:buChar char="•"/>
              <a:defRPr/>
            </a:pPr>
            <a:r>
              <a:rPr lang="fr-FR" sz="1000" dirty="0">
                <a:ea typeface="+mn-lt"/>
                <a:cs typeface="+mn-lt"/>
              </a:rPr>
              <a:t>Intégration Appli V4 du 07/07. Généralisation 09/07/2020</a:t>
            </a:r>
          </a:p>
          <a:p>
            <a:pPr marL="742950" lvl="1" indent="-285750">
              <a:lnSpc>
                <a:spcPct val="90000"/>
              </a:lnSpc>
              <a:spcBef>
                <a:spcPts val="500"/>
              </a:spcBef>
              <a:buFont typeface="Arial" panose="020B0604020202020204" pitchFamily="34" charset="0"/>
              <a:buChar char="•"/>
              <a:defRPr/>
            </a:pPr>
            <a:r>
              <a:rPr lang="fr-FR" sz="1000" dirty="0">
                <a:ea typeface="+mn-lt"/>
                <a:cs typeface="+mn-lt"/>
              </a:rPr>
              <a:t>Le courrier postal d’envoi du code sera maintenu jusqu’au T4 2020</a:t>
            </a:r>
          </a:p>
        </p:txBody>
      </p:sp>
      <p:sp>
        <p:nvSpPr>
          <p:cNvPr id="20" name="ZoneTexte 19">
            <a:extLst>
              <a:ext uri="{FF2B5EF4-FFF2-40B4-BE49-F238E27FC236}">
                <a16:creationId xmlns:a16="http://schemas.microsoft.com/office/drawing/2014/main" id="{DAF8AF92-DC56-4014-8EFB-73B447669E71}"/>
              </a:ext>
            </a:extLst>
          </p:cNvPr>
          <p:cNvSpPr txBox="1"/>
          <p:nvPr/>
        </p:nvSpPr>
        <p:spPr>
          <a:xfrm>
            <a:off x="241595" y="7478687"/>
            <a:ext cx="2938290" cy="1292662"/>
          </a:xfrm>
          <a:prstGeom prst="rect">
            <a:avLst/>
          </a:prstGeom>
          <a:no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200"/>
              </a:spcAft>
            </a:pPr>
            <a:r>
              <a:rPr lang="fr-FR" sz="1200" b="1" dirty="0">
                <a:solidFill>
                  <a:srgbClr val="E31D1A"/>
                </a:solidFill>
                <a:latin typeface="Univers"/>
              </a:rPr>
              <a:t>EN SAVOIR PLUS</a:t>
            </a:r>
          </a:p>
          <a:p>
            <a:pPr algn="ctr">
              <a:spcAft>
                <a:spcPts val="200"/>
              </a:spcAft>
            </a:pPr>
            <a:endParaRPr lang="fr-FR" sz="600" dirty="0">
              <a:solidFill>
                <a:srgbClr val="E31D1A"/>
              </a:solidFill>
              <a:latin typeface="Univers"/>
            </a:endParaRPr>
          </a:p>
          <a:p>
            <a:pPr>
              <a:spcAft>
                <a:spcPts val="200"/>
              </a:spcAft>
            </a:pPr>
            <a:r>
              <a:rPr lang="fr-FR" sz="1000" b="1" dirty="0">
                <a:solidFill>
                  <a:srgbClr val="E31D1A"/>
                </a:solidFill>
                <a:latin typeface="Univers"/>
              </a:rPr>
              <a:t>SUPPORTS D'ACCOMPAGNEMENT</a:t>
            </a:r>
          </a:p>
          <a:p>
            <a:pPr marL="171450" indent="-171450">
              <a:spcAft>
                <a:spcPts val="200"/>
              </a:spcAft>
              <a:buFont typeface="Arial"/>
              <a:buChar char="•"/>
            </a:pPr>
            <a:r>
              <a:rPr lang="fr-FR" sz="1000" b="1" dirty="0">
                <a:latin typeface="Univers"/>
              </a:rPr>
              <a:t>Outil de démo </a:t>
            </a:r>
          </a:p>
          <a:p>
            <a:pPr lvl="1">
              <a:spcAft>
                <a:spcPts val="200"/>
              </a:spcAft>
            </a:pPr>
            <a:r>
              <a:rPr lang="fr-FR" sz="1000" dirty="0">
                <a:latin typeface="Univers"/>
              </a:rPr>
              <a:t>(pour tester le parcours)</a:t>
            </a:r>
            <a:endParaRPr lang="fr-FR" sz="1000" dirty="0">
              <a:cs typeface="Calibri" panose="020F0502020204030204"/>
            </a:endParaRPr>
          </a:p>
          <a:p>
            <a:pPr marL="171450" indent="-171450">
              <a:spcAft>
                <a:spcPts val="200"/>
              </a:spcAft>
              <a:buFont typeface="Arial"/>
              <a:buChar char="•"/>
            </a:pPr>
            <a:r>
              <a:rPr lang="fr-FR" sz="1000" b="1" dirty="0">
                <a:latin typeface="Univers"/>
              </a:rPr>
              <a:t>Tutoriels :</a:t>
            </a:r>
          </a:p>
          <a:p>
            <a:pPr marL="628650" lvl="1" indent="-171450">
              <a:spcAft>
                <a:spcPts val="200"/>
              </a:spcAft>
              <a:buFont typeface="Arial"/>
              <a:buChar char="•"/>
            </a:pPr>
            <a:r>
              <a:rPr lang="fr-FR" sz="1000" dirty="0">
                <a:latin typeface="Univers"/>
              </a:rPr>
              <a:t>Retrouver le code secret de ma carte</a:t>
            </a:r>
            <a:endParaRPr lang="fr-FR" sz="1000" b="1" dirty="0">
              <a:latin typeface="Univers"/>
            </a:endParaRPr>
          </a:p>
        </p:txBody>
      </p:sp>
      <p:sp>
        <p:nvSpPr>
          <p:cNvPr id="15" name="Rectangle 14">
            <a:extLst>
              <a:ext uri="{FF2B5EF4-FFF2-40B4-BE49-F238E27FC236}">
                <a16:creationId xmlns:a16="http://schemas.microsoft.com/office/drawing/2014/main" id="{797AA866-CC18-4ED7-BDF1-BF254F068C82}"/>
              </a:ext>
            </a:extLst>
          </p:cNvPr>
          <p:cNvSpPr/>
          <p:nvPr/>
        </p:nvSpPr>
        <p:spPr>
          <a:xfrm>
            <a:off x="3264904" y="6009625"/>
            <a:ext cx="3397643" cy="785167"/>
          </a:xfrm>
          <a:prstGeom prst="re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cs typeface="Calibri"/>
            </a:endParaRPr>
          </a:p>
        </p:txBody>
      </p:sp>
      <p:sp>
        <p:nvSpPr>
          <p:cNvPr id="2" name="ZoneTexte 1">
            <a:extLst>
              <a:ext uri="{FF2B5EF4-FFF2-40B4-BE49-F238E27FC236}">
                <a16:creationId xmlns:a16="http://schemas.microsoft.com/office/drawing/2014/main" id="{5E6B4E52-181E-4639-9E09-AD9347B59B00}"/>
              </a:ext>
            </a:extLst>
          </p:cNvPr>
          <p:cNvSpPr txBox="1"/>
          <p:nvPr/>
        </p:nvSpPr>
        <p:spPr>
          <a:xfrm rot="16200000">
            <a:off x="-1722394" y="6772339"/>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dirty="0">
                <a:latin typeface="Univers"/>
              </a:rPr>
              <a:t>Document à usage strictement interne – Ne pas diffuser</a:t>
            </a:r>
            <a:endParaRPr lang="fr-FR" sz="800" dirty="0">
              <a:latin typeface="Univers"/>
              <a:cs typeface="Calibri"/>
            </a:endParaRPr>
          </a:p>
        </p:txBody>
      </p:sp>
      <p:sp>
        <p:nvSpPr>
          <p:cNvPr id="14" name="ZoneTexte 13">
            <a:extLst>
              <a:ext uri="{FF2B5EF4-FFF2-40B4-BE49-F238E27FC236}">
                <a16:creationId xmlns:a16="http://schemas.microsoft.com/office/drawing/2014/main" id="{DAF8AF92-DC56-4014-8EFB-73B447669E71}"/>
              </a:ext>
            </a:extLst>
          </p:cNvPr>
          <p:cNvSpPr txBox="1"/>
          <p:nvPr/>
        </p:nvSpPr>
        <p:spPr>
          <a:xfrm>
            <a:off x="3280572" y="6902744"/>
            <a:ext cx="3376738" cy="774571"/>
          </a:xfrm>
          <a:prstGeom prst="rect">
            <a:avLst/>
          </a:prstGeom>
          <a:no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200"/>
              </a:spcAft>
            </a:pPr>
            <a:r>
              <a:rPr lang="fr-FR" sz="1100" b="1" dirty="0">
                <a:solidFill>
                  <a:srgbClr val="E31D1A"/>
                </a:solidFill>
                <a:latin typeface="Univers"/>
              </a:rPr>
              <a:t>LES BONS REFLEXES</a:t>
            </a:r>
          </a:p>
          <a:p>
            <a:pPr marL="171450" indent="-171450">
              <a:spcAft>
                <a:spcPts val="200"/>
              </a:spcAft>
              <a:buFont typeface="Arial" panose="020B0604020202020204" pitchFamily="34" charset="0"/>
              <a:buChar char="•"/>
            </a:pPr>
            <a:r>
              <a:rPr lang="fr-FR" sz="1000" dirty="0">
                <a:latin typeface="Univers"/>
              </a:rPr>
              <a:t>Informer ses clients de l’existence de a fonctionnalité</a:t>
            </a:r>
          </a:p>
          <a:p>
            <a:pPr marL="171450" indent="-171450">
              <a:spcAft>
                <a:spcPts val="200"/>
              </a:spcAft>
              <a:buFont typeface="Arial" panose="020B0604020202020204" pitchFamily="34" charset="0"/>
              <a:buChar char="•"/>
            </a:pPr>
            <a:r>
              <a:rPr lang="fr-FR" sz="1000" dirty="0">
                <a:latin typeface="Univers"/>
              </a:rPr>
              <a:t>Les inciter à l’enrôlement à </a:t>
            </a:r>
            <a:r>
              <a:rPr lang="fr-FR" sz="1000" dirty="0" err="1">
                <a:latin typeface="Univers"/>
              </a:rPr>
              <a:t>Sécur’Pass</a:t>
            </a:r>
            <a:r>
              <a:rPr lang="fr-FR" sz="1000" dirty="0">
                <a:latin typeface="Univers"/>
              </a:rPr>
              <a:t> pour pouvoir l’utiliser</a:t>
            </a: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9817" y="6027869"/>
            <a:ext cx="280065" cy="280065"/>
          </a:xfrm>
          <a:prstGeom prst="rect">
            <a:avLst/>
          </a:prstGeom>
        </p:spPr>
      </p:pic>
      <p:sp>
        <p:nvSpPr>
          <p:cNvPr id="17" name="Rectangle 16">
            <a:extLst>
              <a:ext uri="{FF2B5EF4-FFF2-40B4-BE49-F238E27FC236}">
                <a16:creationId xmlns:a16="http://schemas.microsoft.com/office/drawing/2014/main" id="{6FAF7820-9553-41DE-85F9-E3164F2FA498}"/>
              </a:ext>
            </a:extLst>
          </p:cNvPr>
          <p:cNvSpPr/>
          <p:nvPr/>
        </p:nvSpPr>
        <p:spPr>
          <a:xfrm>
            <a:off x="242761" y="3783535"/>
            <a:ext cx="2938589" cy="3560239"/>
          </a:xfrm>
          <a:prstGeom prst="re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cs typeface="Calibri"/>
            </a:endParaRP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7502" y="3758577"/>
            <a:ext cx="356594" cy="362381"/>
          </a:xfrm>
          <a:prstGeom prst="rect">
            <a:avLst/>
          </a:prstGeom>
        </p:spPr>
      </p:pic>
      <p:sp>
        <p:nvSpPr>
          <p:cNvPr id="7" name="ZoneTexte 6"/>
          <p:cNvSpPr txBox="1"/>
          <p:nvPr/>
        </p:nvSpPr>
        <p:spPr>
          <a:xfrm>
            <a:off x="341982" y="3913613"/>
            <a:ext cx="2586474" cy="3308598"/>
          </a:xfrm>
          <a:prstGeom prst="rect">
            <a:avLst/>
          </a:prstGeom>
          <a:noFill/>
        </p:spPr>
        <p:txBody>
          <a:bodyPr wrap="square" rtlCol="0" anchor="t">
            <a:spAutoFit/>
          </a:bodyPr>
          <a:lstStyle/>
          <a:p>
            <a:pPr algn="ctr"/>
            <a:r>
              <a:rPr lang="fr-FR" sz="1400" b="1" dirty="0">
                <a:solidFill>
                  <a:schemeClr val="bg1"/>
                </a:solidFill>
                <a:latin typeface="Univers" pitchFamily="34" charset="0"/>
                <a:cs typeface="Calibri"/>
              </a:rPr>
              <a:t>AVANTAGES CONSEILLERS</a:t>
            </a:r>
          </a:p>
          <a:p>
            <a:pPr marL="171450" indent="-171450" algn="ctr">
              <a:buFont typeface="Arial" panose="020B0604020202020204" pitchFamily="34" charset="0"/>
              <a:buChar char="•"/>
            </a:pPr>
            <a:endParaRPr lang="fr-FR" sz="500" b="1" dirty="0">
              <a:solidFill>
                <a:schemeClr val="bg1"/>
              </a:solidFill>
              <a:latin typeface="Univers" pitchFamily="34" charset="0"/>
              <a:cs typeface="Calibri"/>
            </a:endParaRPr>
          </a:p>
          <a:p>
            <a:pPr marL="171450" indent="-171450">
              <a:buFont typeface="Arial" panose="020B0604020202020204" pitchFamily="34" charset="0"/>
              <a:buChar char="•"/>
              <a:defRPr/>
            </a:pPr>
            <a:r>
              <a:rPr lang="fr-FR" altLang="fr-FR" sz="950" dirty="0">
                <a:solidFill>
                  <a:schemeClr val="bg1"/>
                </a:solidFill>
                <a:latin typeface="Univers" pitchFamily="34" charset="0"/>
                <a:cs typeface="Calibri"/>
              </a:rPr>
              <a:t>Votre client est encore plus autonome sur le pilotage de sa carte bancaire</a:t>
            </a:r>
          </a:p>
          <a:p>
            <a:pPr marL="171450" indent="-171450">
              <a:buFont typeface="Arial" panose="020B0604020202020204" pitchFamily="34" charset="0"/>
              <a:buChar char="•"/>
              <a:defRPr/>
            </a:pPr>
            <a:r>
              <a:rPr lang="fr-FR" altLang="fr-FR" sz="950" dirty="0">
                <a:solidFill>
                  <a:schemeClr val="bg1"/>
                </a:solidFill>
                <a:latin typeface="Univers" pitchFamily="34" charset="0"/>
                <a:cs typeface="Calibri"/>
              </a:rPr>
              <a:t>Cette évolution limitera les demandes de réédition de code. </a:t>
            </a:r>
          </a:p>
          <a:p>
            <a:pPr marL="171450" indent="-171450">
              <a:buFont typeface="Arial" panose="020B0604020202020204" pitchFamily="34" charset="0"/>
              <a:buChar char="•"/>
              <a:defRPr/>
            </a:pPr>
            <a:r>
              <a:rPr lang="fr-FR" altLang="fr-FR" sz="950" b="1" dirty="0">
                <a:solidFill>
                  <a:schemeClr val="bg1"/>
                </a:solidFill>
                <a:latin typeface="Univers" pitchFamily="34" charset="0"/>
                <a:cs typeface="Calibri"/>
              </a:rPr>
              <a:t>Lot 1 : </a:t>
            </a:r>
            <a:r>
              <a:rPr lang="fr-FR" altLang="fr-FR" sz="950" dirty="0">
                <a:solidFill>
                  <a:schemeClr val="bg1"/>
                </a:solidFill>
                <a:latin typeface="Univers" pitchFamily="34" charset="0"/>
                <a:cs typeface="Calibri"/>
              </a:rPr>
              <a:t>En plus de la visualisation dans l’application, l’envoi du code par courrier postal demeure jusqu’au lot 2.</a:t>
            </a:r>
          </a:p>
          <a:p>
            <a:pPr marL="171450" indent="-171450">
              <a:buFont typeface="Arial" panose="020B0604020202020204" pitchFamily="34" charset="0"/>
              <a:buChar char="•"/>
              <a:defRPr/>
            </a:pPr>
            <a:r>
              <a:rPr lang="fr-FR" altLang="fr-FR" sz="950" b="1" dirty="0">
                <a:solidFill>
                  <a:schemeClr val="bg1"/>
                </a:solidFill>
                <a:latin typeface="Univers" pitchFamily="34" charset="0"/>
                <a:cs typeface="Calibri"/>
              </a:rPr>
              <a:t>Lot 2 dispo T4 2020 </a:t>
            </a:r>
            <a:r>
              <a:rPr lang="fr-FR" altLang="fr-FR" sz="950" dirty="0">
                <a:solidFill>
                  <a:schemeClr val="bg1"/>
                </a:solidFill>
                <a:latin typeface="Univers" pitchFamily="34" charset="0"/>
                <a:cs typeface="Calibri"/>
              </a:rPr>
              <a:t>:</a:t>
            </a:r>
          </a:p>
          <a:p>
            <a:pPr marL="171450" indent="-171450">
              <a:buFont typeface="Arial" panose="020B0604020202020204" pitchFamily="34" charset="0"/>
              <a:buChar char="•"/>
              <a:defRPr/>
            </a:pPr>
            <a:endParaRPr lang="fr-FR" altLang="fr-FR" sz="950" dirty="0">
              <a:solidFill>
                <a:schemeClr val="bg1"/>
              </a:solidFill>
              <a:latin typeface="Univers" pitchFamily="34" charset="0"/>
              <a:cs typeface="Calibri"/>
            </a:endParaRPr>
          </a:p>
          <a:p>
            <a:pPr marL="628650" lvl="1" indent="-171450">
              <a:buFont typeface="Arial" panose="020B0604020202020204" pitchFamily="34" charset="0"/>
              <a:buChar char="•"/>
              <a:defRPr/>
            </a:pPr>
            <a:r>
              <a:rPr lang="fr-FR" altLang="fr-FR" sz="950" dirty="0">
                <a:solidFill>
                  <a:schemeClr val="bg1"/>
                </a:solidFill>
                <a:latin typeface="Univers" pitchFamily="34" charset="0"/>
                <a:cs typeface="Calibri"/>
              </a:rPr>
              <a:t>Lors d’une commande de carte, le conseiller précise systématiquement si le courrier doit être envoyé ou non .</a:t>
            </a:r>
          </a:p>
          <a:p>
            <a:pPr marL="628650" lvl="1" indent="-171450">
              <a:buFont typeface="Arial" panose="020B0604020202020204" pitchFamily="34" charset="0"/>
              <a:buChar char="•"/>
              <a:defRPr/>
            </a:pPr>
            <a:r>
              <a:rPr lang="fr-FR" altLang="fr-FR" sz="950" dirty="0">
                <a:solidFill>
                  <a:schemeClr val="bg1"/>
                </a:solidFill>
                <a:latin typeface="Univers" pitchFamily="34" charset="0"/>
                <a:cs typeface="Calibri"/>
              </a:rPr>
              <a:t>Le conseiller encourage le client à opter pour la visualisation du code sur le mobile</a:t>
            </a:r>
          </a:p>
          <a:p>
            <a:pPr marL="628650" lvl="1" indent="-171450">
              <a:buFont typeface="Arial" panose="020B0604020202020204" pitchFamily="34" charset="0"/>
              <a:buChar char="•"/>
              <a:defRPr/>
            </a:pPr>
            <a:r>
              <a:rPr lang="fr-FR" altLang="fr-FR" sz="950" dirty="0">
                <a:solidFill>
                  <a:schemeClr val="bg1"/>
                </a:solidFill>
                <a:latin typeface="Univers" pitchFamily="34" charset="0"/>
                <a:cs typeface="Calibri"/>
              </a:rPr>
              <a:t>Le risque de fraude est diminué (canal de distribution du code différent de celui de la carte envoyée au domicile du porteur)</a:t>
            </a:r>
          </a:p>
        </p:txBody>
      </p:sp>
      <p:sp>
        <p:nvSpPr>
          <p:cNvPr id="9" name="ZoneTexte 8"/>
          <p:cNvSpPr txBox="1"/>
          <p:nvPr/>
        </p:nvSpPr>
        <p:spPr>
          <a:xfrm>
            <a:off x="3350708" y="6027869"/>
            <a:ext cx="3306602" cy="677108"/>
          </a:xfrm>
          <a:prstGeom prst="rect">
            <a:avLst/>
          </a:prstGeom>
          <a:noFill/>
        </p:spPr>
        <p:txBody>
          <a:bodyPr wrap="square" rtlCol="0" anchor="t">
            <a:spAutoFit/>
          </a:bodyPr>
          <a:lstStyle/>
          <a:p>
            <a:pPr algn="ctr"/>
            <a:r>
              <a:rPr lang="fr-FR" sz="1200" b="1" dirty="0">
                <a:solidFill>
                  <a:schemeClr val="bg1"/>
                </a:solidFill>
                <a:latin typeface="Univers" pitchFamily="34" charset="0"/>
                <a:cs typeface="Calibri"/>
              </a:rPr>
              <a:t>POUR QUI ?   </a:t>
            </a:r>
          </a:p>
          <a:p>
            <a:pPr algn="ctr"/>
            <a:endParaRPr lang="fr-FR" sz="600" dirty="0">
              <a:solidFill>
                <a:schemeClr val="bg1"/>
              </a:solidFill>
              <a:latin typeface="Univers" pitchFamily="34" charset="0"/>
              <a:cs typeface="Calibri"/>
            </a:endParaRPr>
          </a:p>
          <a:p>
            <a:pPr marL="171450" indent="-171450">
              <a:buFont typeface="Arial" panose="020B0604020202020204" pitchFamily="34" charset="0"/>
              <a:buChar char="•"/>
            </a:pPr>
            <a:r>
              <a:rPr lang="fr-FR" sz="1000" dirty="0">
                <a:solidFill>
                  <a:schemeClr val="bg1"/>
                </a:solidFill>
                <a:latin typeface="Univers"/>
                <a:cs typeface="Calibri"/>
              </a:rPr>
              <a:t>Clients particuliers et professionnels titulaires d'une carte bancaire et enrôlés à </a:t>
            </a:r>
            <a:r>
              <a:rPr lang="fr-FR" sz="1000" dirty="0" err="1">
                <a:solidFill>
                  <a:schemeClr val="bg1"/>
                </a:solidFill>
                <a:latin typeface="Univers"/>
                <a:cs typeface="Calibri"/>
              </a:rPr>
              <a:t>Sécur'Pass</a:t>
            </a:r>
            <a:endParaRPr lang="fr-FR" sz="1000" dirty="0">
              <a:solidFill>
                <a:schemeClr val="bg1"/>
              </a:solidFill>
              <a:latin typeface="Univers"/>
              <a:cs typeface="Calibri"/>
            </a:endParaRPr>
          </a:p>
        </p:txBody>
      </p:sp>
      <p:sp>
        <p:nvSpPr>
          <p:cNvPr id="10" name="ZoneTexte 9">
            <a:extLst>
              <a:ext uri="{FF2B5EF4-FFF2-40B4-BE49-F238E27FC236}">
                <a16:creationId xmlns:a16="http://schemas.microsoft.com/office/drawing/2014/main" id="{FEB6CC78-499B-4E05-A11D-8E893C98C379}"/>
              </a:ext>
            </a:extLst>
          </p:cNvPr>
          <p:cNvSpPr txBox="1"/>
          <p:nvPr/>
        </p:nvSpPr>
        <p:spPr>
          <a:xfrm>
            <a:off x="1194460" y="8810294"/>
            <a:ext cx="46689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dirty="0">
                <a:solidFill>
                  <a:srgbClr val="FFFFFF"/>
                </a:solidFill>
              </a:rPr>
              <a:t>Comité de rédaction/validation :</a:t>
            </a:r>
            <a:r>
              <a:rPr lang="fr-FR" sz="1000" dirty="0">
                <a:solidFill>
                  <a:srgbClr val="FFFFFF"/>
                </a:solidFill>
                <a:cs typeface="Calibri"/>
              </a:rPr>
              <a:t> BPA et 89C3 - Production : 89C3 - Juin 2020</a:t>
            </a:r>
            <a:endParaRPr lang="fr-FR" dirty="0">
              <a:solidFill>
                <a:srgbClr val="FFFFFF"/>
              </a:solidFill>
            </a:endParaRPr>
          </a:p>
        </p:txBody>
      </p:sp>
      <p:sp>
        <p:nvSpPr>
          <p:cNvPr id="21" name="ZoneTexte 20">
            <a:extLst>
              <a:ext uri="{FF2B5EF4-FFF2-40B4-BE49-F238E27FC236}">
                <a16:creationId xmlns:a16="http://schemas.microsoft.com/office/drawing/2014/main" id="{D5E4900C-5900-4F5B-B533-83CB48DF3A40}"/>
              </a:ext>
            </a:extLst>
          </p:cNvPr>
          <p:cNvSpPr txBox="1"/>
          <p:nvPr/>
        </p:nvSpPr>
        <p:spPr>
          <a:xfrm>
            <a:off x="984061" y="993600"/>
            <a:ext cx="505911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b="1" dirty="0">
                <a:latin typeface="Univers"/>
              </a:rPr>
              <a:t>RETROUVER MON CODE SECRET</a:t>
            </a:r>
            <a:endParaRPr lang="fr-FR" dirty="0"/>
          </a:p>
        </p:txBody>
      </p:sp>
      <p:sp>
        <p:nvSpPr>
          <p:cNvPr id="25" name="Rectangle 24"/>
          <p:cNvSpPr/>
          <p:nvPr/>
        </p:nvSpPr>
        <p:spPr>
          <a:xfrm>
            <a:off x="3280573" y="7774652"/>
            <a:ext cx="3390084" cy="997709"/>
          </a:xfrm>
          <a:prstGeom prst="rect">
            <a:avLst/>
          </a:prstGeom>
          <a:ln>
            <a:solidFill>
              <a:srgbClr val="E31D1A"/>
            </a:solidFill>
          </a:ln>
        </p:spPr>
        <p:txBody>
          <a:bodyPr wrap="square">
            <a:spAutoFit/>
          </a:bodyPr>
          <a:lstStyle/>
          <a:p>
            <a:pPr>
              <a:spcAft>
                <a:spcPts val="200"/>
              </a:spcAft>
            </a:pPr>
            <a:r>
              <a:rPr lang="fr-FR" sz="1050" b="1" dirty="0">
                <a:solidFill>
                  <a:srgbClr val="E31D1A"/>
                </a:solidFill>
                <a:latin typeface="Univers"/>
              </a:rPr>
              <a:t>OÙ LES TROUVER ?</a:t>
            </a:r>
          </a:p>
          <a:p>
            <a:pPr marL="171450" indent="-171450">
              <a:spcAft>
                <a:spcPts val="200"/>
              </a:spcAft>
              <a:buFont typeface="Arial"/>
              <a:buChar char="•"/>
            </a:pPr>
            <a:r>
              <a:rPr lang="fr-FR" sz="900" dirty="0">
                <a:latin typeface="Univers"/>
                <a:hlinkClick r:id="rId4"/>
              </a:rPr>
              <a:t>SharePoint tutoriels </a:t>
            </a:r>
            <a:r>
              <a:rPr lang="fr-FR" sz="900" dirty="0">
                <a:latin typeface="Univers"/>
              </a:rPr>
              <a:t>(via le groupe </a:t>
            </a:r>
            <a:r>
              <a:rPr lang="fr-FR" sz="900" dirty="0" err="1">
                <a:latin typeface="Univers"/>
              </a:rPr>
              <a:t>Yammer</a:t>
            </a:r>
            <a:r>
              <a:rPr lang="fr-FR" sz="900" dirty="0">
                <a:latin typeface="Univers"/>
              </a:rPr>
              <a:t> Contenus et Communautés)</a:t>
            </a:r>
          </a:p>
          <a:p>
            <a:pPr marL="171450" indent="-171450">
              <a:spcAft>
                <a:spcPts val="200"/>
              </a:spcAft>
              <a:buFont typeface="Arial"/>
              <a:buChar char="•"/>
            </a:pPr>
            <a:r>
              <a:rPr lang="fr-FR" sz="900" dirty="0">
                <a:latin typeface="Univers"/>
                <a:hlinkClick r:id="rId5"/>
              </a:rPr>
              <a:t>Chaine </a:t>
            </a:r>
            <a:r>
              <a:rPr lang="fr-FR" sz="900" dirty="0" err="1">
                <a:latin typeface="Univers"/>
                <a:hlinkClick r:id="rId5"/>
              </a:rPr>
              <a:t>Youtube</a:t>
            </a:r>
            <a:r>
              <a:rPr lang="fr-FR" sz="900" dirty="0">
                <a:latin typeface="Univers"/>
                <a:hlinkClick r:id="rId5"/>
              </a:rPr>
              <a:t> Caisse d’Epargne </a:t>
            </a:r>
            <a:r>
              <a:rPr lang="fr-FR" sz="900" dirty="0">
                <a:latin typeface="Univers"/>
              </a:rPr>
              <a:t>(playlist Applications Mobiles et Espace client sécurisé - Les tutos Caisse d'Epargne)</a:t>
            </a:r>
          </a:p>
        </p:txBody>
      </p:sp>
      <p:sp>
        <p:nvSpPr>
          <p:cNvPr id="26" name="Flèche droite 25"/>
          <p:cNvSpPr/>
          <p:nvPr/>
        </p:nvSpPr>
        <p:spPr>
          <a:xfrm>
            <a:off x="3041728" y="7764406"/>
            <a:ext cx="266582" cy="249689"/>
          </a:xfrm>
          <a:prstGeom prst="rightArrow">
            <a:avLst/>
          </a:prstGeom>
          <a:solidFill>
            <a:srgbClr val="E31D1A"/>
          </a:solidFill>
          <a:ln>
            <a:solidFill>
              <a:srgbClr val="E31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3306129" y="3885736"/>
            <a:ext cx="3351181" cy="2031325"/>
          </a:xfrm>
          <a:prstGeom prst="rect">
            <a:avLst/>
          </a:prstGeom>
        </p:spPr>
        <p:txBody>
          <a:bodyPr wrap="square">
            <a:spAutoFit/>
          </a:bodyPr>
          <a:lstStyle/>
          <a:p>
            <a:pPr algn="ctr">
              <a:defRPr/>
            </a:pPr>
            <a:r>
              <a:rPr lang="fr-FR" altLang="fr-FR" sz="1400" b="1" dirty="0">
                <a:solidFill>
                  <a:schemeClr val="bg1"/>
                </a:solidFill>
                <a:latin typeface="Univers" pitchFamily="34" charset="0"/>
                <a:cs typeface="Calibri"/>
              </a:rPr>
              <a:t>AVANTAGES CLIENTS</a:t>
            </a:r>
          </a:p>
          <a:p>
            <a:pPr algn="ctr">
              <a:defRPr/>
            </a:pPr>
            <a:endParaRPr lang="fr-FR" altLang="fr-FR" sz="200" b="1" dirty="0">
              <a:solidFill>
                <a:schemeClr val="bg1"/>
              </a:solidFill>
              <a:latin typeface="Univers" pitchFamily="34" charset="0"/>
              <a:cs typeface="Calibri"/>
            </a:endParaRPr>
          </a:p>
          <a:p>
            <a:pPr marL="171450" indent="-171450">
              <a:buFont typeface="Arial" panose="020B0604020202020204" pitchFamily="34" charset="0"/>
              <a:buChar char="•"/>
              <a:defRPr/>
            </a:pPr>
            <a:r>
              <a:rPr lang="fr-FR" altLang="fr-FR" sz="1000" b="1" dirty="0">
                <a:solidFill>
                  <a:schemeClr val="bg1"/>
                </a:solidFill>
                <a:latin typeface="Univers" pitchFamily="34" charset="0"/>
                <a:cs typeface="Calibri"/>
              </a:rPr>
              <a:t>Instantanéité : </a:t>
            </a:r>
            <a:r>
              <a:rPr lang="fr-FR" altLang="fr-FR" sz="1000" dirty="0">
                <a:solidFill>
                  <a:schemeClr val="bg1"/>
                </a:solidFill>
                <a:latin typeface="Univers" pitchFamily="34" charset="0"/>
                <a:cs typeface="Calibri"/>
              </a:rPr>
              <a:t>possibilité d’activer sa carte immédiatement sans attendre son code par courrier papier</a:t>
            </a:r>
          </a:p>
          <a:p>
            <a:pPr marL="171450" indent="-171450">
              <a:buFont typeface="Arial" panose="020B0604020202020204" pitchFamily="34" charset="0"/>
              <a:buChar char="•"/>
              <a:defRPr/>
            </a:pPr>
            <a:r>
              <a:rPr lang="fr-FR" altLang="fr-FR" sz="1000" b="1" dirty="0">
                <a:solidFill>
                  <a:schemeClr val="bg1"/>
                </a:solidFill>
                <a:latin typeface="Univers"/>
                <a:cs typeface="Calibri"/>
              </a:rPr>
              <a:t>Plus de frais de réédition systématiques </a:t>
            </a:r>
            <a:r>
              <a:rPr lang="fr-FR" altLang="fr-FR" sz="1000" dirty="0">
                <a:solidFill>
                  <a:schemeClr val="bg1"/>
                </a:solidFill>
                <a:latin typeface="Univers"/>
                <a:cs typeface="Calibri"/>
              </a:rPr>
              <a:t>du code de la carte</a:t>
            </a:r>
          </a:p>
          <a:p>
            <a:pPr marL="171450" indent="-171450">
              <a:buFont typeface="Arial" panose="020B0604020202020204" pitchFamily="34" charset="0"/>
              <a:buChar char="•"/>
              <a:defRPr/>
            </a:pPr>
            <a:r>
              <a:rPr lang="fr-FR" sz="1000" b="1" dirty="0">
                <a:solidFill>
                  <a:schemeClr val="bg1"/>
                </a:solidFill>
                <a:latin typeface="Univers" pitchFamily="34" charset="0"/>
                <a:cs typeface="Calibri"/>
              </a:rPr>
              <a:t>Mémorisation : </a:t>
            </a:r>
            <a:r>
              <a:rPr lang="fr-FR" sz="1000" dirty="0">
                <a:solidFill>
                  <a:schemeClr val="bg1"/>
                </a:solidFill>
                <a:latin typeface="Univers" pitchFamily="34" charset="0"/>
                <a:cs typeface="Calibri"/>
              </a:rPr>
              <a:t>permet de se rappeler du code lorsqu’il pense l’avoir oublié</a:t>
            </a:r>
          </a:p>
          <a:p>
            <a:pPr marL="171450" indent="-171450">
              <a:buFont typeface="Arial" panose="020B0604020202020204" pitchFamily="34" charset="0"/>
              <a:buChar char="•"/>
              <a:defRPr/>
            </a:pPr>
            <a:r>
              <a:rPr lang="fr-FR" sz="1000" dirty="0">
                <a:solidFill>
                  <a:schemeClr val="bg1"/>
                </a:solidFill>
                <a:latin typeface="Univers" pitchFamily="34" charset="0"/>
                <a:cs typeface="Calibri"/>
              </a:rPr>
              <a:t>Respect </a:t>
            </a:r>
            <a:r>
              <a:rPr lang="fr-FR" sz="1000" b="1" dirty="0">
                <a:solidFill>
                  <a:schemeClr val="bg1"/>
                </a:solidFill>
                <a:latin typeface="Univers" pitchFamily="34" charset="0"/>
                <a:cs typeface="Calibri"/>
              </a:rPr>
              <a:t>des règles de sécurité </a:t>
            </a:r>
            <a:r>
              <a:rPr lang="fr-FR" sz="1000" dirty="0">
                <a:solidFill>
                  <a:schemeClr val="bg1"/>
                </a:solidFill>
                <a:latin typeface="Univers" pitchFamily="34" charset="0"/>
                <a:cs typeface="Calibri"/>
              </a:rPr>
              <a:t>facilité: Cela lui évite d’avoir à l’écrire sur un autre support ou de craindre que sa carte et son code ne cohabitent en même temps dans sa boite aux lettres</a:t>
            </a:r>
          </a:p>
        </p:txBody>
      </p:sp>
      <p:pic>
        <p:nvPicPr>
          <p:cNvPr id="11" name="Imag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60384" y="448103"/>
            <a:ext cx="696927" cy="730253"/>
          </a:xfrm>
          <a:prstGeom prst="rect">
            <a:avLst/>
          </a:prstGeom>
        </p:spPr>
      </p:pic>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918" y="1918616"/>
            <a:ext cx="924435" cy="1644261"/>
          </a:xfrm>
          <a:prstGeom prst="rect">
            <a:avLst/>
          </a:prstGeom>
          <a:ln>
            <a:solidFill>
              <a:srgbClr val="E31D1A"/>
            </a:solidFill>
          </a:ln>
        </p:spPr>
      </p:pic>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837" y="1921539"/>
            <a:ext cx="1419052" cy="2524021"/>
          </a:xfrm>
          <a:prstGeom prst="rect">
            <a:avLst/>
          </a:prstGeom>
          <a:ln>
            <a:solidFill>
              <a:srgbClr val="E31D1A"/>
            </a:solidFill>
          </a:ln>
        </p:spPr>
      </p:pic>
      <p:sp>
        <p:nvSpPr>
          <p:cNvPr id="4" name="Forme en L 3">
            <a:extLst>
              <a:ext uri="{FF2B5EF4-FFF2-40B4-BE49-F238E27FC236}">
                <a16:creationId xmlns:a16="http://schemas.microsoft.com/office/drawing/2014/main" id="{05A56007-550E-4C04-A166-2E23D32B523B}"/>
              </a:ext>
            </a:extLst>
          </p:cNvPr>
          <p:cNvSpPr/>
          <p:nvPr/>
        </p:nvSpPr>
        <p:spPr>
          <a:xfrm rot="5400000">
            <a:off x="3184452" y="-2809652"/>
            <a:ext cx="385430" cy="6366243"/>
          </a:xfrm>
          <a:prstGeom prst="corner">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1C4CFF7A-E16B-4E74-8BFC-C9D5E5C7CDE0}"/>
              </a:ext>
            </a:extLst>
          </p:cNvPr>
          <p:cNvSpPr txBox="1"/>
          <p:nvPr/>
        </p:nvSpPr>
        <p:spPr>
          <a:xfrm>
            <a:off x="2054078" y="4857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latin typeface="Univers"/>
              </a:rPr>
              <a:t>Fiche pratique</a:t>
            </a:r>
          </a:p>
        </p:txBody>
      </p:sp>
      <p:sp>
        <p:nvSpPr>
          <p:cNvPr id="11" name="ZoneTexte 10">
            <a:extLst>
              <a:ext uri="{FF2B5EF4-FFF2-40B4-BE49-F238E27FC236}">
                <a16:creationId xmlns:a16="http://schemas.microsoft.com/office/drawing/2014/main" id="{D5E4900C-5900-4F5B-B533-83CB48DF3A40}"/>
              </a:ext>
            </a:extLst>
          </p:cNvPr>
          <p:cNvSpPr txBox="1"/>
          <p:nvPr/>
        </p:nvSpPr>
        <p:spPr>
          <a:xfrm>
            <a:off x="1060260" y="782593"/>
            <a:ext cx="505911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b="1" dirty="0">
                <a:latin typeface="Univers"/>
              </a:rPr>
              <a:t>RETROUVER MON CODE SECRET</a:t>
            </a:r>
            <a:endParaRPr lang="fr-FR" dirty="0"/>
          </a:p>
        </p:txBody>
      </p:sp>
      <p:sp>
        <p:nvSpPr>
          <p:cNvPr id="2" name="ZoneTexte 1">
            <a:extLst>
              <a:ext uri="{FF2B5EF4-FFF2-40B4-BE49-F238E27FC236}">
                <a16:creationId xmlns:a16="http://schemas.microsoft.com/office/drawing/2014/main" id="{5E6B4E52-181E-4639-9E09-AD9347B59B00}"/>
              </a:ext>
            </a:extLst>
          </p:cNvPr>
          <p:cNvSpPr txBox="1"/>
          <p:nvPr/>
        </p:nvSpPr>
        <p:spPr>
          <a:xfrm>
            <a:off x="2206625" y="8836025"/>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solidFill>
                  <a:schemeClr val="bg1"/>
                </a:solidFill>
                <a:latin typeface="Univers"/>
              </a:rPr>
              <a:t>Document à usage strictement interne – Ne pas diffuser</a:t>
            </a:r>
            <a:endParaRPr lang="fr-FR" sz="800">
              <a:solidFill>
                <a:schemeClr val="bg1"/>
              </a:solidFill>
              <a:latin typeface="Univers"/>
              <a:cs typeface="Calibri"/>
            </a:endParaRPr>
          </a:p>
        </p:txBody>
      </p:sp>
      <p:sp>
        <p:nvSpPr>
          <p:cNvPr id="56" name="Rectangle à coins arrondis 55"/>
          <p:cNvSpPr/>
          <p:nvPr/>
        </p:nvSpPr>
        <p:spPr>
          <a:xfrm>
            <a:off x="1355964" y="8745371"/>
            <a:ext cx="5048592" cy="18604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2" name="Forme en L 51">
            <a:extLst>
              <a:ext uri="{FF2B5EF4-FFF2-40B4-BE49-F238E27FC236}">
                <a16:creationId xmlns:a16="http://schemas.microsoft.com/office/drawing/2014/main" id="{05A56007-550E-4C04-A166-2E23D32B523B}"/>
              </a:ext>
            </a:extLst>
          </p:cNvPr>
          <p:cNvSpPr/>
          <p:nvPr/>
        </p:nvSpPr>
        <p:spPr>
          <a:xfrm rot="5400000">
            <a:off x="3184453" y="-2809651"/>
            <a:ext cx="385430" cy="6366243"/>
          </a:xfrm>
          <a:prstGeom prst="corner">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52">
            <a:extLst>
              <a:ext uri="{FF2B5EF4-FFF2-40B4-BE49-F238E27FC236}">
                <a16:creationId xmlns:a16="http://schemas.microsoft.com/office/drawing/2014/main" id="{6FAF7820-9553-41DE-85F9-E3164F2FA498}"/>
              </a:ext>
            </a:extLst>
          </p:cNvPr>
          <p:cNvSpPr/>
          <p:nvPr/>
        </p:nvSpPr>
        <p:spPr>
          <a:xfrm>
            <a:off x="222507" y="1380224"/>
            <a:ext cx="6476999" cy="318902"/>
          </a:xfrm>
          <a:prstGeom prst="rect">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cs typeface="Calibri"/>
              </a:rPr>
              <a:t>CAS D'USAGE LES PLUS FRÉQUENTS</a:t>
            </a:r>
          </a:p>
        </p:txBody>
      </p:sp>
      <p:sp>
        <p:nvSpPr>
          <p:cNvPr id="74" name="Forme en L 73">
            <a:extLst>
              <a:ext uri="{FF2B5EF4-FFF2-40B4-BE49-F238E27FC236}">
                <a16:creationId xmlns:a16="http://schemas.microsoft.com/office/drawing/2014/main" id="{05A56007-550E-4C04-A166-2E23D32B523B}"/>
              </a:ext>
            </a:extLst>
          </p:cNvPr>
          <p:cNvSpPr/>
          <p:nvPr/>
        </p:nvSpPr>
        <p:spPr>
          <a:xfrm rot="5400000">
            <a:off x="3184454" y="-2809650"/>
            <a:ext cx="385430" cy="6366243"/>
          </a:xfrm>
          <a:prstGeom prst="corner">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Forme en L 76">
            <a:extLst>
              <a:ext uri="{FF2B5EF4-FFF2-40B4-BE49-F238E27FC236}">
                <a16:creationId xmlns:a16="http://schemas.microsoft.com/office/drawing/2014/main" id="{EDC95F46-D688-4B62-B47F-64312F723763}"/>
              </a:ext>
            </a:extLst>
          </p:cNvPr>
          <p:cNvSpPr/>
          <p:nvPr/>
        </p:nvSpPr>
        <p:spPr>
          <a:xfrm rot="16200000">
            <a:off x="3386946" y="5727643"/>
            <a:ext cx="385430" cy="6366243"/>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Rectangle 77">
            <a:extLst>
              <a:ext uri="{FF2B5EF4-FFF2-40B4-BE49-F238E27FC236}">
                <a16:creationId xmlns:a16="http://schemas.microsoft.com/office/drawing/2014/main" id="{FBAD9CBD-8B37-4945-ADB6-EACD0862B44C}"/>
              </a:ext>
            </a:extLst>
          </p:cNvPr>
          <p:cNvSpPr/>
          <p:nvPr/>
        </p:nvSpPr>
        <p:spPr>
          <a:xfrm rot="16200000">
            <a:off x="-900910" y="3034447"/>
            <a:ext cx="2579757" cy="332921"/>
          </a:xfrm>
          <a:prstGeom prst="re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cs typeface="Calibri"/>
              </a:rPr>
              <a:t>Affichage à la demande</a:t>
            </a:r>
            <a:endParaRPr lang="fr-FR" dirty="0"/>
          </a:p>
        </p:txBody>
      </p:sp>
      <p:sp>
        <p:nvSpPr>
          <p:cNvPr id="79" name="Forme en L 78">
            <a:extLst>
              <a:ext uri="{FF2B5EF4-FFF2-40B4-BE49-F238E27FC236}">
                <a16:creationId xmlns:a16="http://schemas.microsoft.com/office/drawing/2014/main" id="{05A56007-550E-4C04-A166-2E23D32B523B}"/>
              </a:ext>
            </a:extLst>
          </p:cNvPr>
          <p:cNvSpPr/>
          <p:nvPr/>
        </p:nvSpPr>
        <p:spPr>
          <a:xfrm rot="5400000">
            <a:off x="3184455" y="-2809650"/>
            <a:ext cx="385430" cy="6366243"/>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Rectangle 80">
            <a:extLst>
              <a:ext uri="{FF2B5EF4-FFF2-40B4-BE49-F238E27FC236}">
                <a16:creationId xmlns:a16="http://schemas.microsoft.com/office/drawing/2014/main" id="{FBAD9CBD-8B37-4945-ADB6-EACD0862B44C}"/>
              </a:ext>
            </a:extLst>
          </p:cNvPr>
          <p:cNvSpPr/>
          <p:nvPr/>
        </p:nvSpPr>
        <p:spPr>
          <a:xfrm rot="16200000">
            <a:off x="-1196975" y="6992968"/>
            <a:ext cx="3192298" cy="312510"/>
          </a:xfrm>
          <a:prstGeom prst="re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cs typeface="Calibri"/>
              </a:rPr>
              <a:t>Affichage à la création</a:t>
            </a:r>
            <a:endParaRPr lang="fr-FR" dirty="0"/>
          </a:p>
        </p:txBody>
      </p:sp>
      <p:sp>
        <p:nvSpPr>
          <p:cNvPr id="69" name="ZoneTexte 130"/>
          <p:cNvSpPr txBox="1">
            <a:spLocks noChangeArrowheads="1"/>
          </p:cNvSpPr>
          <p:nvPr/>
        </p:nvSpPr>
        <p:spPr bwMode="auto">
          <a:xfrm>
            <a:off x="3438167" y="6331634"/>
            <a:ext cx="3131003" cy="338554"/>
          </a:xfrm>
          <a:prstGeom prst="rect">
            <a:avLst/>
          </a:prstGeom>
          <a:ln>
            <a:noFill/>
          </a:ln>
        </p:spPr>
        <p:txBody>
          <a:bodyPr vert="horz" lIns="91440" tIns="45720" rIns="91440" bIns="45720" rtlCol="0">
            <a:noAutofit/>
          </a:bodyPr>
          <a:lstStyle>
            <a:lvl1pPr marL="285750" indent="-285750">
              <a:lnSpc>
                <a:spcPct val="100000"/>
              </a:lnSpc>
              <a:spcBef>
                <a:spcPts val="0"/>
              </a:spcBef>
              <a:buClr>
                <a:srgbClr val="EA4E55"/>
              </a:buClr>
              <a:buFont typeface="Arial Narrow" panose="020B0606020202030204" pitchFamily="34" charset="0"/>
              <a:buChar char="■"/>
              <a:defRPr sz="1600" b="1">
                <a:solidFill>
                  <a:srgbClr val="EA4E55"/>
                </a:solidFill>
                <a:latin typeface="Arial Narrow" panose="020B0606020202030204" pitchFamily="34" charset="0"/>
              </a:defRPr>
            </a:lvl1pPr>
            <a:lvl2pPr marL="742950" indent="-285750">
              <a:lnSpc>
                <a:spcPct val="90000"/>
              </a:lnSpc>
              <a:spcBef>
                <a:spcPts val="500"/>
              </a:spcBef>
              <a:buClr>
                <a:schemeClr val="bg1">
                  <a:lumMod val="65000"/>
                </a:schemeClr>
              </a:buClr>
              <a:buFont typeface="Arial Narrow" panose="020B0606020202030204" pitchFamily="34" charset="0"/>
              <a:buChar char="■"/>
              <a:defRPr sz="1600">
                <a:latin typeface="Arial Narrow" panose="020B0606020202030204" pitchFamily="34" charset="0"/>
              </a:defRPr>
            </a:lvl2pPr>
            <a:lvl3pPr marL="1200150" indent="-285750">
              <a:lnSpc>
                <a:spcPct val="90000"/>
              </a:lnSpc>
              <a:spcBef>
                <a:spcPts val="500"/>
              </a:spcBef>
              <a:buClr>
                <a:srgbClr val="FF0000"/>
              </a:buClr>
              <a:buFont typeface="Arial Narrow" panose="020B0606020202030204" pitchFamily="34" charset="0"/>
              <a:buChar char="■"/>
              <a:defRPr sz="1600">
                <a:latin typeface="Arial Narrow" panose="020B0606020202030204" pitchFamily="34" charset="0"/>
              </a:defRPr>
            </a:lvl3pPr>
            <a:lvl4pPr marL="1600200" indent="-228600">
              <a:lnSpc>
                <a:spcPct val="90000"/>
              </a:lnSpc>
              <a:spcBef>
                <a:spcPts val="500"/>
              </a:spcBef>
              <a:buFont typeface="Arial" panose="020B0604020202020204" pitchFamily="34" charset="0"/>
              <a:buChar char="•"/>
              <a:defRPr sz="1600">
                <a:latin typeface="Arial Narrow" panose="020B0606020202030204" pitchFamily="34" charset="0"/>
              </a:defRPr>
            </a:lvl4pPr>
            <a:lvl5pPr marL="2057400" indent="-228600">
              <a:lnSpc>
                <a:spcPct val="90000"/>
              </a:lnSpc>
              <a:spcBef>
                <a:spcPts val="500"/>
              </a:spcBef>
              <a:buFont typeface="Arial" panose="020B0604020202020204" pitchFamily="34" charset="0"/>
              <a:buChar char="•"/>
              <a:defRPr sz="1600">
                <a:latin typeface="Arial Narrow" panose="020B060602020203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endParaRPr lang="fr-FR" altLang="fr-FR" sz="1000" dirty="0">
              <a:solidFill>
                <a:schemeClr val="tx1"/>
              </a:solidFill>
              <a:latin typeface="Univers" pitchFamily="34" charset="0"/>
            </a:endParaRPr>
          </a:p>
        </p:txBody>
      </p:sp>
      <p:sp>
        <p:nvSpPr>
          <p:cNvPr id="3" name="Rectangle 2"/>
          <p:cNvSpPr/>
          <p:nvPr/>
        </p:nvSpPr>
        <p:spPr>
          <a:xfrm>
            <a:off x="3307813" y="4387334"/>
            <a:ext cx="242374" cy="369332"/>
          </a:xfrm>
          <a:prstGeom prst="rect">
            <a:avLst/>
          </a:prstGeom>
        </p:spPr>
        <p:txBody>
          <a:bodyPr wrap="none">
            <a:spAutoFit/>
          </a:bodyPr>
          <a:lstStyle/>
          <a:p>
            <a:r>
              <a:rPr lang="fr-FR" dirty="0">
                <a:solidFill>
                  <a:srgbClr val="000000"/>
                </a:solidFill>
                <a:latin typeface="Times New Roman" panose="02020603050405020304" pitchFamily="18" charset="0"/>
              </a:rPr>
              <a:t> </a:t>
            </a:r>
            <a:endParaRPr lang="fr-FR" dirty="0"/>
          </a:p>
        </p:txBody>
      </p:sp>
      <p:sp>
        <p:nvSpPr>
          <p:cNvPr id="5" name="Rectangle 4"/>
          <p:cNvSpPr/>
          <p:nvPr/>
        </p:nvSpPr>
        <p:spPr>
          <a:xfrm>
            <a:off x="3307813" y="4387334"/>
            <a:ext cx="242374" cy="369332"/>
          </a:xfrm>
          <a:prstGeom prst="rect">
            <a:avLst/>
          </a:prstGeom>
        </p:spPr>
        <p:txBody>
          <a:bodyPr wrap="none">
            <a:spAutoFit/>
          </a:bodyPr>
          <a:lstStyle/>
          <a:p>
            <a:r>
              <a:rPr lang="fr-FR" dirty="0">
                <a:solidFill>
                  <a:srgbClr val="000000"/>
                </a:solidFill>
                <a:latin typeface="Times New Roman" panose="02020603050405020304" pitchFamily="18" charset="0"/>
              </a:rPr>
              <a:t> </a:t>
            </a:r>
            <a:endParaRPr lang="fr-FR" dirty="0"/>
          </a:p>
        </p:txBody>
      </p:sp>
      <p:sp>
        <p:nvSpPr>
          <p:cNvPr id="6" name="Rectangle 5"/>
          <p:cNvSpPr/>
          <p:nvPr/>
        </p:nvSpPr>
        <p:spPr>
          <a:xfrm>
            <a:off x="3307813" y="4387334"/>
            <a:ext cx="242374" cy="369332"/>
          </a:xfrm>
          <a:prstGeom prst="rect">
            <a:avLst/>
          </a:prstGeom>
        </p:spPr>
        <p:txBody>
          <a:bodyPr wrap="none">
            <a:spAutoFit/>
          </a:bodyPr>
          <a:lstStyle/>
          <a:p>
            <a:r>
              <a:rPr lang="fr-FR" dirty="0">
                <a:solidFill>
                  <a:srgbClr val="000000"/>
                </a:solidFill>
                <a:latin typeface="Times New Roman" panose="02020603050405020304" pitchFamily="18" charset="0"/>
              </a:rPr>
              <a:t> </a:t>
            </a:r>
            <a:endParaRPr lang="fr-FR" dirty="0"/>
          </a:p>
        </p:txBody>
      </p:sp>
      <p:sp>
        <p:nvSpPr>
          <p:cNvPr id="7" name="Rectangle 6"/>
          <p:cNvSpPr/>
          <p:nvPr/>
        </p:nvSpPr>
        <p:spPr>
          <a:xfrm>
            <a:off x="3307813" y="4387334"/>
            <a:ext cx="242374" cy="369332"/>
          </a:xfrm>
          <a:prstGeom prst="rect">
            <a:avLst/>
          </a:prstGeom>
        </p:spPr>
        <p:txBody>
          <a:bodyPr wrap="none">
            <a:spAutoFit/>
          </a:bodyPr>
          <a:lstStyle/>
          <a:p>
            <a:r>
              <a:rPr lang="fr-FR" dirty="0">
                <a:solidFill>
                  <a:srgbClr val="000000"/>
                </a:solidFill>
                <a:latin typeface="Times New Roman" panose="02020603050405020304" pitchFamily="18" charset="0"/>
              </a:rPr>
              <a:t> </a:t>
            </a:r>
            <a:endParaRPr lang="fr-FR" dirty="0"/>
          </a:p>
        </p:txBody>
      </p:sp>
      <p:sp>
        <p:nvSpPr>
          <p:cNvPr id="34" name="ZoneTexte 33"/>
          <p:cNvSpPr txBox="1"/>
          <p:nvPr/>
        </p:nvSpPr>
        <p:spPr>
          <a:xfrm>
            <a:off x="1823593" y="3796540"/>
            <a:ext cx="954644" cy="764146"/>
          </a:xfrm>
          <a:prstGeom prst="rect">
            <a:avLst/>
          </a:prstGeom>
          <a:solidFill>
            <a:schemeClr val="bg1">
              <a:lumMod val="50000"/>
            </a:schemeClr>
          </a:solidFill>
          <a:ln>
            <a:noFill/>
          </a:ln>
        </p:spPr>
        <p:txBody>
          <a:bodyPr wrap="square" lIns="70955" tIns="35478" rIns="70955" bIns="35478" rtlCol="0">
            <a:spAutoFit/>
          </a:bodyPr>
          <a:lstStyle/>
          <a:p>
            <a:r>
              <a:rPr lang="fr-FR" sz="900" u="sng" dirty="0">
                <a:solidFill>
                  <a:schemeClr val="bg1"/>
                </a:solidFill>
              </a:rPr>
              <a:t>Soumis à authentification forte : </a:t>
            </a:r>
          </a:p>
          <a:p>
            <a:r>
              <a:rPr lang="fr-FR" sz="900" dirty="0" err="1">
                <a:solidFill>
                  <a:schemeClr val="bg1"/>
                </a:solidFill>
              </a:rPr>
              <a:t>Sécur’Pass</a:t>
            </a:r>
            <a:r>
              <a:rPr lang="fr-FR" sz="900" dirty="0">
                <a:solidFill>
                  <a:schemeClr val="bg1"/>
                </a:solidFill>
              </a:rPr>
              <a:t> obligatoirement</a:t>
            </a:r>
          </a:p>
        </p:txBody>
      </p:sp>
      <p:sp>
        <p:nvSpPr>
          <p:cNvPr id="35" name="ZoneTexte 34"/>
          <p:cNvSpPr txBox="1"/>
          <p:nvPr/>
        </p:nvSpPr>
        <p:spPr>
          <a:xfrm>
            <a:off x="2948009" y="3798051"/>
            <a:ext cx="2122845" cy="1595143"/>
          </a:xfrm>
          <a:prstGeom prst="rect">
            <a:avLst/>
          </a:prstGeom>
          <a:solidFill>
            <a:schemeClr val="bg1">
              <a:lumMod val="50000"/>
            </a:schemeClr>
          </a:solidFill>
          <a:ln>
            <a:noFill/>
          </a:ln>
        </p:spPr>
        <p:txBody>
          <a:bodyPr wrap="square" lIns="70955" tIns="35478" rIns="70955" bIns="35478" rtlCol="0">
            <a:spAutoFit/>
          </a:bodyPr>
          <a:lstStyle/>
          <a:p>
            <a:r>
              <a:rPr lang="fr-FR" sz="900" u="sng" dirty="0">
                <a:solidFill>
                  <a:schemeClr val="bg1"/>
                </a:solidFill>
              </a:rPr>
              <a:t>Conditions de sécurité :</a:t>
            </a:r>
          </a:p>
          <a:p>
            <a:pPr marL="194424" indent="-194424">
              <a:buFont typeface="Arial" panose="020B0604020202020204" pitchFamily="34" charset="0"/>
              <a:buChar char="•"/>
            </a:pPr>
            <a:r>
              <a:rPr lang="fr-FR" sz="900" dirty="0">
                <a:solidFill>
                  <a:schemeClr val="bg1"/>
                </a:solidFill>
              </a:rPr>
              <a:t>Pas de copie d’écran</a:t>
            </a:r>
          </a:p>
          <a:p>
            <a:pPr marL="194424" indent="-194424">
              <a:buFont typeface="Arial" panose="020B0604020202020204" pitchFamily="34" charset="0"/>
              <a:buChar char="•"/>
            </a:pPr>
            <a:r>
              <a:rPr lang="fr-FR" sz="900" dirty="0">
                <a:solidFill>
                  <a:schemeClr val="bg1"/>
                </a:solidFill>
              </a:rPr>
              <a:t>Pas de sélection / copie de texte</a:t>
            </a:r>
          </a:p>
          <a:p>
            <a:pPr marL="194424" indent="-194424">
              <a:buFont typeface="Arial" panose="020B0604020202020204" pitchFamily="34" charset="0"/>
              <a:buChar char="•"/>
            </a:pPr>
            <a:r>
              <a:rPr lang="fr-FR" sz="900" dirty="0">
                <a:solidFill>
                  <a:schemeClr val="bg1"/>
                </a:solidFill>
              </a:rPr>
              <a:t>Pas de stockage du code sur le terminal</a:t>
            </a:r>
          </a:p>
          <a:p>
            <a:pPr marL="194424" indent="-194424">
              <a:buFont typeface="Arial" panose="020B0604020202020204" pitchFamily="34" charset="0"/>
              <a:buChar char="•"/>
            </a:pPr>
            <a:r>
              <a:rPr lang="fr-FR" sz="900" dirty="0">
                <a:solidFill>
                  <a:schemeClr val="bg1"/>
                </a:solidFill>
              </a:rPr>
              <a:t>Au bout de 6 sec. les chiffres sont effacés et remplacés par une image floutée</a:t>
            </a:r>
          </a:p>
          <a:p>
            <a:pPr marL="194424" indent="-194424">
              <a:buFont typeface="Arial" panose="020B0604020202020204" pitchFamily="34" charset="0"/>
              <a:buChar char="•"/>
            </a:pPr>
            <a:r>
              <a:rPr lang="fr-FR" sz="900" dirty="0">
                <a:solidFill>
                  <a:schemeClr val="bg1"/>
                </a:solidFill>
              </a:rPr>
              <a:t>Une fois l’écran de visualisation quitté, nécessite une nouvelle AF </a:t>
            </a:r>
            <a:r>
              <a:rPr lang="fr-FR" sz="900" dirty="0" err="1">
                <a:solidFill>
                  <a:schemeClr val="bg1"/>
                </a:solidFill>
              </a:rPr>
              <a:t>Sécur’Pass</a:t>
            </a:r>
            <a:r>
              <a:rPr lang="fr-FR" sz="900" dirty="0">
                <a:solidFill>
                  <a:schemeClr val="bg1"/>
                </a:solidFill>
              </a:rPr>
              <a:t> pour y revenir</a:t>
            </a:r>
          </a:p>
        </p:txBody>
      </p:sp>
      <p:cxnSp>
        <p:nvCxnSpPr>
          <p:cNvPr id="40" name="Connecteur droit avec flèche 39"/>
          <p:cNvCxnSpPr/>
          <p:nvPr/>
        </p:nvCxnSpPr>
        <p:spPr>
          <a:xfrm>
            <a:off x="3174368" y="3470283"/>
            <a:ext cx="0" cy="373329"/>
          </a:xfrm>
          <a:prstGeom prst="straightConnector1">
            <a:avLst/>
          </a:prstGeom>
          <a:ln>
            <a:solidFill>
              <a:srgbClr val="E31D1A"/>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638837" y="3796540"/>
            <a:ext cx="973326" cy="21435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5" name="Connecteur droit avec flèche 54"/>
          <p:cNvCxnSpPr>
            <a:endCxn id="34" idx="0"/>
          </p:cNvCxnSpPr>
          <p:nvPr/>
        </p:nvCxnSpPr>
        <p:spPr>
          <a:xfrm flipH="1">
            <a:off x="2300915" y="2860805"/>
            <a:ext cx="313376" cy="935735"/>
          </a:xfrm>
          <a:prstGeom prst="straightConnector1">
            <a:avLst/>
          </a:prstGeom>
          <a:ln>
            <a:solidFill>
              <a:srgbClr val="E31D1A"/>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p:cNvCxnSpPr/>
          <p:nvPr/>
        </p:nvCxnSpPr>
        <p:spPr>
          <a:xfrm>
            <a:off x="2668884" y="3733216"/>
            <a:ext cx="2808218" cy="584"/>
          </a:xfrm>
          <a:prstGeom prst="straightConnector1">
            <a:avLst/>
          </a:prstGeom>
          <a:ln>
            <a:solidFill>
              <a:srgbClr val="E31D1A"/>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59"/>
          <p:cNvSpPr txBox="1"/>
          <p:nvPr/>
        </p:nvSpPr>
        <p:spPr>
          <a:xfrm>
            <a:off x="5539071" y="3938151"/>
            <a:ext cx="1070251" cy="902646"/>
          </a:xfrm>
          <a:prstGeom prst="rect">
            <a:avLst/>
          </a:prstGeom>
          <a:solidFill>
            <a:schemeClr val="bg1">
              <a:lumMod val="50000"/>
            </a:schemeClr>
          </a:solidFill>
          <a:ln>
            <a:noFill/>
          </a:ln>
        </p:spPr>
        <p:txBody>
          <a:bodyPr wrap="square" lIns="70955" tIns="35478" rIns="70955" bIns="35478" rtlCol="0">
            <a:spAutoFit/>
          </a:bodyPr>
          <a:lstStyle/>
          <a:p>
            <a:r>
              <a:rPr lang="fr-FR" sz="900" dirty="0">
                <a:solidFill>
                  <a:schemeClr val="bg1"/>
                </a:solidFill>
              </a:rPr>
              <a:t>Les clients qui n’auront pas activé </a:t>
            </a:r>
            <a:r>
              <a:rPr lang="fr-FR" sz="900" dirty="0" err="1">
                <a:solidFill>
                  <a:schemeClr val="bg1"/>
                </a:solidFill>
              </a:rPr>
              <a:t>Sécur’Pass</a:t>
            </a:r>
            <a:r>
              <a:rPr lang="fr-FR" sz="900" dirty="0">
                <a:solidFill>
                  <a:schemeClr val="bg1"/>
                </a:solidFill>
              </a:rPr>
              <a:t> seront invités à le faire pour visualiser leur code secret</a:t>
            </a:r>
          </a:p>
        </p:txBody>
      </p:sp>
      <p:grpSp>
        <p:nvGrpSpPr>
          <p:cNvPr id="63" name="Groupe 62"/>
          <p:cNvGrpSpPr/>
          <p:nvPr/>
        </p:nvGrpSpPr>
        <p:grpSpPr>
          <a:xfrm>
            <a:off x="2400161" y="5750166"/>
            <a:ext cx="1274901" cy="2481051"/>
            <a:chOff x="2839323" y="2397538"/>
            <a:chExt cx="2314800" cy="4108770"/>
          </a:xfrm>
        </p:grpSpPr>
        <p:pic>
          <p:nvPicPr>
            <p:cNvPr id="64" name="Picture 5" descr="C:\Users\S0012830\Downloads\Ecran_confirmation@2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9323" y="2397538"/>
              <a:ext cx="2314800" cy="41087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5" name="ZoneTexte 64"/>
            <p:cNvSpPr txBox="1"/>
            <p:nvPr/>
          </p:nvSpPr>
          <p:spPr>
            <a:xfrm>
              <a:off x="2897706" y="3628417"/>
              <a:ext cx="2131492" cy="320230"/>
            </a:xfrm>
            <a:prstGeom prst="rect">
              <a:avLst/>
            </a:prstGeom>
            <a:solidFill>
              <a:schemeClr val="bg1"/>
            </a:solidFill>
          </p:spPr>
          <p:txBody>
            <a:bodyPr wrap="square" rtlCol="0">
              <a:spAutoFit/>
            </a:bodyPr>
            <a:lstStyle/>
            <a:p>
              <a:pPr algn="ctr"/>
              <a:r>
                <a:rPr lang="fr-FR" sz="816" b="1" dirty="0"/>
                <a:t>Commande confirmée</a:t>
              </a:r>
            </a:p>
          </p:txBody>
        </p:sp>
        <p:sp>
          <p:nvSpPr>
            <p:cNvPr id="67" name="ZoneTexte 66"/>
            <p:cNvSpPr txBox="1"/>
            <p:nvPr/>
          </p:nvSpPr>
          <p:spPr>
            <a:xfrm>
              <a:off x="2897706" y="4007160"/>
              <a:ext cx="2242651" cy="1266407"/>
            </a:xfrm>
            <a:prstGeom prst="rect">
              <a:avLst/>
            </a:prstGeom>
            <a:solidFill>
              <a:schemeClr val="bg1"/>
            </a:solidFill>
          </p:spPr>
          <p:txBody>
            <a:bodyPr wrap="square" rtlCol="0">
              <a:spAutoFit/>
            </a:bodyPr>
            <a:lstStyle/>
            <a:p>
              <a:r>
                <a:rPr lang="fr-FR" sz="714" dirty="0"/>
                <a:t>Vous recevrez sous 5 jours ouvrés un courrier contenant votre nouvelle carte</a:t>
              </a:r>
            </a:p>
            <a:p>
              <a:endParaRPr lang="fr-FR" sz="714" dirty="0"/>
            </a:p>
            <a:p>
              <a:endParaRPr lang="fr-FR" sz="714" dirty="0"/>
            </a:p>
            <a:p>
              <a:endParaRPr lang="fr-FR" sz="714" dirty="0"/>
            </a:p>
            <a:p>
              <a:endParaRPr lang="fr-FR" sz="714" dirty="0"/>
            </a:p>
          </p:txBody>
        </p:sp>
      </p:grpSp>
      <p:grpSp>
        <p:nvGrpSpPr>
          <p:cNvPr id="68" name="Groupe 67"/>
          <p:cNvGrpSpPr/>
          <p:nvPr/>
        </p:nvGrpSpPr>
        <p:grpSpPr>
          <a:xfrm>
            <a:off x="3903642" y="5750166"/>
            <a:ext cx="1386839" cy="2481051"/>
            <a:chOff x="5350664" y="2375234"/>
            <a:chExt cx="2314800" cy="4108770"/>
          </a:xfrm>
        </p:grpSpPr>
        <p:pic>
          <p:nvPicPr>
            <p:cNvPr id="70" name="Picture 5" descr="C:\Users\S0012830\Downloads\Ecran_confirmation@2x.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0664" y="2375234"/>
              <a:ext cx="2314800" cy="41087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2" name="ZoneTexte 71"/>
            <p:cNvSpPr txBox="1"/>
            <p:nvPr/>
          </p:nvSpPr>
          <p:spPr>
            <a:xfrm>
              <a:off x="5422813" y="3625222"/>
              <a:ext cx="2131492" cy="504753"/>
            </a:xfrm>
            <a:prstGeom prst="rect">
              <a:avLst/>
            </a:prstGeom>
            <a:solidFill>
              <a:schemeClr val="bg1"/>
            </a:solidFill>
          </p:spPr>
          <p:txBody>
            <a:bodyPr wrap="square" rtlCol="0">
              <a:spAutoFit/>
            </a:bodyPr>
            <a:lstStyle/>
            <a:p>
              <a:pPr algn="ctr"/>
              <a:r>
                <a:rPr lang="fr-FR" sz="816" b="1" dirty="0"/>
                <a:t>Retrouvez désormais votre code en ligne !</a:t>
              </a:r>
            </a:p>
          </p:txBody>
        </p:sp>
        <p:sp>
          <p:nvSpPr>
            <p:cNvPr id="82" name="ZoneTexte 81"/>
            <p:cNvSpPr txBox="1"/>
            <p:nvPr/>
          </p:nvSpPr>
          <p:spPr>
            <a:xfrm>
              <a:off x="5422813" y="4129975"/>
              <a:ext cx="2131494" cy="1678361"/>
            </a:xfrm>
            <a:prstGeom prst="rect">
              <a:avLst/>
            </a:prstGeom>
            <a:solidFill>
              <a:schemeClr val="bg1"/>
            </a:solidFill>
          </p:spPr>
          <p:txBody>
            <a:bodyPr wrap="square" rtlCol="0">
              <a:spAutoFit/>
            </a:bodyPr>
            <a:lstStyle/>
            <a:p>
              <a:endParaRPr lang="fr-FR" sz="714" dirty="0"/>
            </a:p>
            <a:p>
              <a:r>
                <a:rPr lang="fr-FR" sz="714" dirty="0"/>
                <a:t>Sécurité renforcée, zéro papier.</a:t>
              </a:r>
            </a:p>
            <a:p>
              <a:endParaRPr lang="fr-FR" sz="340" dirty="0"/>
            </a:p>
            <a:p>
              <a:r>
                <a:rPr lang="fr-FR" sz="714" dirty="0"/>
                <a:t>Nouveau code secret consultable directement dans votre espace client.</a:t>
              </a:r>
            </a:p>
            <a:p>
              <a:endParaRPr lang="fr-FR" sz="714" dirty="0"/>
            </a:p>
            <a:p>
              <a:endParaRPr lang="fr-FR" sz="714" dirty="0"/>
            </a:p>
          </p:txBody>
        </p:sp>
      </p:grpSp>
      <p:sp>
        <p:nvSpPr>
          <p:cNvPr id="84" name="Espace réservé du contenu 5"/>
          <p:cNvSpPr txBox="1">
            <a:spLocks/>
          </p:cNvSpPr>
          <p:nvPr/>
        </p:nvSpPr>
        <p:spPr>
          <a:xfrm>
            <a:off x="691172" y="5898193"/>
            <a:ext cx="1383624" cy="2026030"/>
          </a:xfrm>
          <a:prstGeom prst="rect">
            <a:avLst/>
          </a:prstGeom>
          <a:solidFill>
            <a:schemeClr val="bg1">
              <a:lumMod val="50000"/>
            </a:schemeClr>
          </a:solidFill>
          <a:ln>
            <a:noFill/>
          </a:ln>
        </p:spPr>
        <p:txBody>
          <a:bodyPr wrap="square" lIns="70955" tIns="35478" rIns="70955" bIns="35478" rtlCol="0">
            <a:spAutoFit/>
          </a:bodyPr>
          <a:lstStyle>
            <a:defPPr>
              <a:defRPr lang="de-DE"/>
            </a:defPPr>
            <a:lvl1pPr>
              <a:defRPr sz="900" u="sng">
                <a:solidFill>
                  <a:schemeClr val="bg1"/>
                </a:solidFill>
              </a:defRPr>
            </a:lvl1pPr>
          </a:lstStyle>
          <a:p>
            <a:r>
              <a:rPr lang="fr-FR" dirty="0"/>
              <a:t>Carte mise en opposition en ligne et commandée dans la foulée</a:t>
            </a:r>
          </a:p>
          <a:p>
            <a:endParaRPr lang="fr-FR" sz="1000" u="none" dirty="0">
              <a:solidFill>
                <a:schemeClr val="bg1"/>
              </a:solidFill>
            </a:endParaRPr>
          </a:p>
          <a:p>
            <a:r>
              <a:rPr lang="fr-FR" sz="1000" u="none" dirty="0">
                <a:solidFill>
                  <a:schemeClr val="bg1"/>
                </a:solidFill>
              </a:rPr>
              <a:t>Pas d’envoi de courrier contenant le code confidentiel (consultation sur le mobile)</a:t>
            </a:r>
            <a:endParaRPr lang="fr-FR" sz="1000" dirty="0"/>
          </a:p>
          <a:p>
            <a:r>
              <a:rPr lang="fr-FR" sz="1000" b="1" u="none" dirty="0"/>
              <a:t>Le client n’aura pas le choix, il devra utiliser la visualisation du code en ligne</a:t>
            </a:r>
          </a:p>
        </p:txBody>
      </p:sp>
      <p:sp>
        <p:nvSpPr>
          <p:cNvPr id="9" name="ZoneTexte 8"/>
          <p:cNvSpPr txBox="1"/>
          <p:nvPr/>
        </p:nvSpPr>
        <p:spPr>
          <a:xfrm>
            <a:off x="492002" y="8907161"/>
            <a:ext cx="6350955" cy="184666"/>
          </a:xfrm>
          <a:prstGeom prst="rect">
            <a:avLst/>
          </a:prstGeom>
          <a:noFill/>
        </p:spPr>
        <p:txBody>
          <a:bodyPr wrap="square" rtlCol="0">
            <a:spAutoFit/>
          </a:bodyPr>
          <a:lstStyle/>
          <a:p>
            <a:r>
              <a:rPr lang="fr-FR" sz="600" dirty="0">
                <a:solidFill>
                  <a:schemeClr val="bg1"/>
                </a:solidFill>
                <a:latin typeface="Univers"/>
              </a:rPr>
              <a:t>Ce support n’est pas un document à caractère commercial ou publicitaire, il s’agi d’un tutoriel conçu pour faciliter la compréhension du fonctionnement de l’application</a:t>
            </a:r>
            <a:endParaRPr lang="fr-FR" sz="600" dirty="0">
              <a:solidFill>
                <a:schemeClr val="bg1"/>
              </a:solidFill>
            </a:endParaRPr>
          </a:p>
        </p:txBody>
      </p:sp>
      <p:sp>
        <p:nvSpPr>
          <p:cNvPr id="48" name="ZoneTexte 47"/>
          <p:cNvSpPr txBox="1"/>
          <p:nvPr/>
        </p:nvSpPr>
        <p:spPr>
          <a:xfrm>
            <a:off x="680495" y="5554003"/>
            <a:ext cx="1070251" cy="210148"/>
          </a:xfrm>
          <a:prstGeom prst="rect">
            <a:avLst/>
          </a:prstGeom>
          <a:solidFill>
            <a:srgbClr val="E31D1A"/>
          </a:solidFill>
          <a:ln>
            <a:noFill/>
          </a:ln>
        </p:spPr>
        <p:txBody>
          <a:bodyPr wrap="square" lIns="70955" tIns="35478" rIns="70955" bIns="35478" rtlCol="0">
            <a:spAutoFit/>
          </a:bodyPr>
          <a:lstStyle/>
          <a:p>
            <a:r>
              <a:rPr lang="fr-FR" sz="900" b="1" dirty="0">
                <a:solidFill>
                  <a:schemeClr val="bg1"/>
                </a:solidFill>
              </a:rPr>
              <a:t>Evolution T4 2020</a:t>
            </a:r>
          </a:p>
        </p:txBody>
      </p:sp>
      <p:pic>
        <p:nvPicPr>
          <p:cNvPr id="13" name="Imag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18813" y="1911028"/>
            <a:ext cx="928701" cy="1651849"/>
          </a:xfrm>
          <a:prstGeom prst="rect">
            <a:avLst/>
          </a:prstGeom>
          <a:ln>
            <a:solidFill>
              <a:srgbClr val="E31D1A"/>
            </a:solidFill>
          </a:ln>
        </p:spPr>
      </p:pic>
      <p:pic>
        <p:nvPicPr>
          <p:cNvPr id="14" name="Imag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9975" y="1899335"/>
            <a:ext cx="953910" cy="1696688"/>
          </a:xfrm>
          <a:prstGeom prst="rect">
            <a:avLst/>
          </a:prstGeom>
          <a:ln>
            <a:solidFill>
              <a:srgbClr val="E31D1A"/>
            </a:solidFill>
          </a:ln>
        </p:spPr>
      </p:pic>
      <p:pic>
        <p:nvPicPr>
          <p:cNvPr id="16" name="Imag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65469" y="1896049"/>
            <a:ext cx="957778" cy="1703568"/>
          </a:xfrm>
          <a:prstGeom prst="rect">
            <a:avLst/>
          </a:prstGeom>
          <a:ln>
            <a:solidFill>
              <a:srgbClr val="E31D1A"/>
            </a:solidFill>
          </a:ln>
        </p:spPr>
      </p:pic>
    </p:spTree>
    <p:extLst>
      <p:ext uri="{BB962C8B-B14F-4D97-AF65-F5344CB8AC3E}">
        <p14:creationId xmlns:p14="http://schemas.microsoft.com/office/powerpoint/2010/main" val="2967415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D05AB5FD7466E742970455AA68F48CCC" ma:contentTypeVersion="7" ma:contentTypeDescription="Crée un document." ma:contentTypeScope="" ma:versionID="e79dc77215f707844b0adcf6362bf734">
  <xsd:schema xmlns:xsd="http://www.w3.org/2001/XMLSchema" xmlns:xs="http://www.w3.org/2001/XMLSchema" xmlns:p="http://schemas.microsoft.com/office/2006/metadata/properties" xmlns:ns2="6f1c4a15-d80f-4e96-9eae-fdbe37abde6f" targetNamespace="http://schemas.microsoft.com/office/2006/metadata/properties" ma:root="true" ma:fieldsID="038d2cf37661ffe16afc6c0fcdcc9e72" ns2:_="">
    <xsd:import namespace="6f1c4a15-d80f-4e96-9eae-fdbe37abde6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1c4a15-d80f-4e96-9eae-fdbe37abd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733C7A-25DC-4A78-B015-6326AE05E90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BDA3B1B-2C4A-4AEC-835D-E8D5B400D5FC}">
  <ds:schemaRefs>
    <ds:schemaRef ds:uri="http://schemas.microsoft.com/sharepoint/v3/contenttype/forms"/>
  </ds:schemaRefs>
</ds:datastoreItem>
</file>

<file path=customXml/itemProps3.xml><?xml version="1.0" encoding="utf-8"?>
<ds:datastoreItem xmlns:ds="http://schemas.openxmlformats.org/officeDocument/2006/customXml" ds:itemID="{F3E40207-FD61-4693-9ED1-29DD68F629E9}">
  <ds:schemaRefs>
    <ds:schemaRef ds:uri="Microsoft.SharePoint.Taxonomy.ContentTypeSync"/>
  </ds:schemaRefs>
</ds:datastoreItem>
</file>

<file path=customXml/itemProps4.xml><?xml version="1.0" encoding="utf-8"?>
<ds:datastoreItem xmlns:ds="http://schemas.openxmlformats.org/officeDocument/2006/customXml" ds:itemID="{8F997418-0D70-4D61-B2BD-2116A84EE4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1c4a15-d80f-4e96-9eae-fdbe37abd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910</TotalTime>
  <Words>671</Words>
  <Application>Microsoft Office PowerPoint</Application>
  <PresentationFormat>Affichage à l'écran (4:3)</PresentationFormat>
  <Paragraphs>77</Paragraphs>
  <Slides>2</Slides>
  <Notes>0</Notes>
  <HiddenSlides>0</HiddenSlides>
  <MMClips>0</MMClips>
  <ScaleCrop>false</ScaleCrop>
  <HeadingPairs>
    <vt:vector size="4" baseType="variant">
      <vt:variant>
        <vt:lpstr>Thème</vt:lpstr>
      </vt:variant>
      <vt:variant>
        <vt:i4>1</vt:i4>
      </vt:variant>
      <vt:variant>
        <vt:lpstr>Titres des diapositives</vt:lpstr>
      </vt:variant>
      <vt:variant>
        <vt:i4>2</vt:i4>
      </vt:variant>
    </vt:vector>
  </HeadingPairs>
  <TitlesOfParts>
    <vt:vector size="3" baseType="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AKKARI Nadia</dc:creator>
  <cp:lastModifiedBy>Julie GASCHET</cp:lastModifiedBy>
  <cp:revision>185</cp:revision>
  <dcterms:created xsi:type="dcterms:W3CDTF">2020-01-07T15:26:46Z</dcterms:created>
  <dcterms:modified xsi:type="dcterms:W3CDTF">2021-06-11T13:57:01Z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0x010100D05AB5FD7466E742970455AA68F48CCC</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Nadia.AKKARI@bpce.fr</vt:lpwstr>
  </property>
  <property fmtid="{D5CDD505-2E9C-101B-9397-08002B2CF9AE}" pid="6" name="MSIP_Label_48a19f0c-bea1-442e-a475-ed109d9ec508_SetDate">
    <vt:lpwstr>2020-01-22T15:38:31.7570027Z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y fmtid="{D5CDD505-2E9C-101B-9397-08002B2CF9AE}" pid="11" name="URLIcone">
    <vt:lpwstr/>
  </property>
  <property fmtid="{D5CDD505-2E9C-101B-9397-08002B2CF9AE}" pid="12" name="URLInterne">
    <vt:lpwstr/>
  </property>
  <property fmtid="{D5CDD505-2E9C-101B-9397-08002B2CF9AE}" pid="13" name="URLExterne">
    <vt:lpwstr/>
  </property>
  <property fmtid="{D5CDD505-2E9C-101B-9397-08002B2CF9AE}" pid="14" name="URLInterneLibelle">
    <vt:lpwstr/>
  </property>
  <property fmtid="{D5CDD505-2E9C-101B-9397-08002B2CF9AE}" pid="15" name="OuvertureSousTitre">
    <vt:lpwstr/>
  </property>
  <property fmtid="{D5CDD505-2E9C-101B-9397-08002B2CF9AE}" pid="16" name="Visibilite">
    <vt:lpwstr/>
  </property>
</Properties>
</file>