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70" r:id="rId5"/>
    <p:sldId id="332" r:id="rId6"/>
    <p:sldId id="305" r:id="rId7"/>
    <p:sldId id="327" r:id="rId8"/>
    <p:sldId id="326" r:id="rId9"/>
    <p:sldId id="328" r:id="rId10"/>
    <p:sldId id="329" r:id="rId11"/>
    <p:sldId id="330" r:id="rId12"/>
    <p:sldId id="331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8083" autoAdjust="0"/>
  </p:normalViewPr>
  <p:slideViewPr>
    <p:cSldViewPr showGuides="1">
      <p:cViewPr varScale="1">
        <p:scale>
          <a:sx n="63" d="100"/>
          <a:sy n="63" d="100"/>
        </p:scale>
        <p:origin x="584" y="44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3" d="100"/>
          <a:sy n="53" d="100"/>
        </p:scale>
        <p:origin x="2922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16/04/2021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16/04/2021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845" y="6434571"/>
            <a:ext cx="1790091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973" y="6251819"/>
            <a:ext cx="2394667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89" y="188640"/>
            <a:ext cx="5952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90" y="1556793"/>
            <a:ext cx="5952661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90" y="2924944"/>
            <a:ext cx="5952661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90" y="4293096"/>
            <a:ext cx="5952661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118" y="5733256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350" y="188640"/>
            <a:ext cx="1303156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35" y="-1107504"/>
            <a:ext cx="11617291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819" y="-603448"/>
            <a:ext cx="6926588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350" y="188640"/>
            <a:ext cx="1303156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973" y="6251819"/>
            <a:ext cx="2394667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354" y="5857081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2159563" y="692696"/>
            <a:ext cx="2016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59563" y="6376244"/>
            <a:ext cx="6576000" cy="365125"/>
          </a:xfrm>
        </p:spPr>
        <p:txBody>
          <a:bodyPr/>
          <a:lstStyle/>
          <a:p>
            <a:r>
              <a:rPr lang="fr-FR" dirty="0" smtClean="0"/>
              <a:t>EDEBLO• 30 mars 2020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159563" y="1340769"/>
            <a:ext cx="8737864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6981" y="722454"/>
            <a:ext cx="5261668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79" y="1916832"/>
            <a:ext cx="8128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119670" y="2160032"/>
            <a:ext cx="5952661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119670" y="2473200"/>
            <a:ext cx="5952661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>
          <a:xfrm>
            <a:off x="2615979" y="6445979"/>
            <a:ext cx="6576000" cy="365125"/>
          </a:xfrm>
        </p:spPr>
        <p:txBody>
          <a:bodyPr/>
          <a:lstStyle/>
          <a:p>
            <a:r>
              <a:rPr lang="fr-FR" dirty="0" smtClean="0"/>
              <a:t>EDEBLO• 30 mars 2020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3311691" y="4292600"/>
            <a:ext cx="5568951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5712107" y="1845172"/>
            <a:ext cx="767788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341" y="1412776"/>
            <a:ext cx="1743456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4824011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fr-FR" dirty="0" smtClean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368001" y="2060848"/>
            <a:ext cx="4824011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487488" y="260649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6576484" y="1628776"/>
            <a:ext cx="5088467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2232096" y="4176000"/>
            <a:ext cx="9624544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2232096" y="3816000"/>
            <a:ext cx="9624544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10296617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368001" y="2060848"/>
            <a:ext cx="10296617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487488" y="260649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10177859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368000" y="306001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488018" y="2709515"/>
            <a:ext cx="9313333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391477" y="2348880"/>
            <a:ext cx="9235915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91478" y="1196752"/>
            <a:ext cx="9816565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488018" y="2852739"/>
            <a:ext cx="9313333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391478" y="260649"/>
            <a:ext cx="5088565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988544" y="711000"/>
            <a:ext cx="10224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772816"/>
            <a:ext cx="9816565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368000" y="908721"/>
            <a:ext cx="5088565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973" y="6251819"/>
            <a:ext cx="2394667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488018" y="2852739"/>
            <a:ext cx="9313333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40968"/>
            <a:ext cx="6604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87488" y="260649"/>
            <a:ext cx="5088565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87815" y="1600200"/>
            <a:ext cx="7588507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808000" y="6376244"/>
            <a:ext cx="657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96533" y="188641"/>
            <a:ext cx="12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544" y="-243408"/>
            <a:ext cx="1743456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766" y="6111552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5879976" y="6237312"/>
            <a:ext cx="25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cap="all" dirty="0" smtClean="0"/>
              <a:t>Mars 2021</a:t>
            </a:r>
            <a:endParaRPr lang="fr-FR" sz="1000" cap="all" dirty="0"/>
          </a:p>
        </p:txBody>
      </p: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54836" y="6434570"/>
            <a:ext cx="981524" cy="220235"/>
          </a:xfrm>
          <a:prstGeom prst="rect">
            <a:avLst/>
          </a:prstGeom>
        </p:spPr>
      </p:pic>
      <p:sp>
        <p:nvSpPr>
          <p:cNvPr id="11" name="Titre 12"/>
          <p:cNvSpPr txBox="1">
            <a:spLocks/>
          </p:cNvSpPr>
          <p:nvPr/>
        </p:nvSpPr>
        <p:spPr>
          <a:xfrm>
            <a:off x="479376" y="3068960"/>
            <a:ext cx="5400600" cy="5847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 smtClean="0"/>
              <a:t>SED MYCREDITCONSO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2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itre 3"/>
          <p:cNvSpPr txBox="1">
            <a:spLocks/>
          </p:cNvSpPr>
          <p:nvPr/>
        </p:nvSpPr>
        <p:spPr>
          <a:xfrm>
            <a:off x="1702682" y="2734356"/>
            <a:ext cx="8430922" cy="77192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591" lvl="0" indent="-355591" algn="just">
              <a:spcBef>
                <a:spcPts val="0"/>
              </a:spcBef>
              <a:buClr>
                <a:srgbClr val="B24388"/>
              </a:buClr>
              <a:buFont typeface="Cambria Math" panose="02040503050406030204" pitchFamily="18" charset="0"/>
              <a:buChar char="ʘ"/>
            </a:pPr>
            <a:r>
              <a:rPr lang="fr-FR" sz="1400" b="0" kern="0" cap="none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Le client doit disposer d’un ordinateur ou d’une tablette, d’un numéro de téléphone mobile, d’une adresse mail et d’un abonnement </a:t>
            </a:r>
            <a:r>
              <a:rPr lang="fr-FR" sz="1400" b="0" kern="0" cap="none" dirty="0" smtClean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DEI. </a:t>
            </a:r>
          </a:p>
          <a:p>
            <a:pPr lvl="0" algn="just">
              <a:spcBef>
                <a:spcPts val="0"/>
              </a:spcBef>
              <a:buClr>
                <a:srgbClr val="B24388"/>
              </a:buClr>
            </a:pPr>
            <a:r>
              <a:rPr lang="fr-FR" sz="1400" b="0" kern="0" cap="none" dirty="0" smtClean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       Les </a:t>
            </a:r>
            <a:r>
              <a:rPr lang="fr-FR" sz="1400" b="0" kern="0" cap="none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critères d’éligibilité à la SED sont les mêmes que pour le crédit immobilier </a:t>
            </a:r>
          </a:p>
          <a:p>
            <a:pPr marL="355591" lvl="0" indent="-355591">
              <a:spcBef>
                <a:spcPts val="0"/>
              </a:spcBef>
              <a:buClr>
                <a:srgbClr val="B24388"/>
              </a:buClr>
              <a:buFont typeface="Cambria Math" panose="02040503050406030204" pitchFamily="18" charset="0"/>
              <a:buChar char="ʘ"/>
            </a:pPr>
            <a:endParaRPr lang="fr-FR" sz="2667" b="0" kern="0" cap="none" dirty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65401" y="38126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65400" y="42259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65401" y="4041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574744" y="249255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SED MYCREDITCONSO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Espace réservé du texte 2"/>
          <p:cNvSpPr txBox="1">
            <a:spLocks/>
          </p:cNvSpPr>
          <p:nvPr/>
        </p:nvSpPr>
        <p:spPr>
          <a:xfrm>
            <a:off x="213026" y="2844348"/>
            <a:ext cx="1656184" cy="191816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b="0" i="1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Les prérequis </a:t>
            </a:r>
            <a:endParaRPr kumimoji="0" lang="fr-FR" b="0" i="1" u="none" strike="noStrike" kern="120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475" y="3967376"/>
            <a:ext cx="170351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  <a:defRPr/>
            </a:pPr>
            <a:r>
              <a:rPr lang="fr-FR" sz="1600" i="1" dirty="0" smtClean="0">
                <a:solidFill>
                  <a:srgbClr val="B24388"/>
                </a:solidFill>
                <a:latin typeface="Montserrat SemiBold" panose="00000700000000000000" pitchFamily="50" charset="0"/>
                <a:cs typeface="Arial" panose="020B0604020202020204" pitchFamily="34" charset="0"/>
              </a:rPr>
              <a:t>Les règles à respecter, papier ou SED </a:t>
            </a:r>
            <a:endParaRPr lang="fr-FR" sz="1600" dirty="0">
              <a:solidFill>
                <a:srgbClr val="B24388"/>
              </a:solidFill>
              <a:latin typeface="Montserrat SemiBold" panose="00000700000000000000" pitchFamily="50" charset="0"/>
              <a:cs typeface="Arial" panose="020B0604020202020204" pitchFamily="34" charset="0"/>
            </a:endParaRPr>
          </a:p>
        </p:txBody>
      </p:sp>
      <p:sp>
        <p:nvSpPr>
          <p:cNvPr id="13" name="Espace réservé du contenu 3"/>
          <p:cNvSpPr txBox="1">
            <a:spLocks/>
          </p:cNvSpPr>
          <p:nvPr/>
        </p:nvSpPr>
        <p:spPr>
          <a:xfrm>
            <a:off x="1710539" y="3933056"/>
            <a:ext cx="9841093" cy="1710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5591" marR="0" lvl="0" indent="-35559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6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2133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55591" marR="0" lvl="0" indent="-355591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L’Avis de Conseil en Assurance (ACA) doit être remis à l’emprunteur et signé avant l’adhésion d’un contrat d’assurance éventuel et en tout état de cause avant la signature du contrat de prêt.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355591" marR="0" lvl="0" indent="-355591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La « demande » qui reprend la déclaration de charges / ressources et le patrimoine de l’emprunteur doit être signée par l’emprunteur avant la signature du contrat</a:t>
            </a:r>
          </a:p>
          <a:p>
            <a:pPr marL="355591" marR="0" lvl="0" indent="-355591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355591" marR="0" lvl="0" indent="-355591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Tous les documents peuvent être signés en même temps et datés du même jour dans le cas de documents papiers.</a:t>
            </a:r>
          </a:p>
          <a:p>
            <a:pPr marL="355591" marR="0" lvl="0" indent="-355591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263352" y="1043332"/>
            <a:ext cx="10825302" cy="1508105"/>
            <a:chOff x="-648013" y="2233821"/>
            <a:chExt cx="7221700" cy="2361820"/>
          </a:xfrm>
        </p:grpSpPr>
        <p:sp>
          <p:nvSpPr>
            <p:cNvPr id="81" name="Rectangle 80"/>
            <p:cNvSpPr/>
            <p:nvPr/>
          </p:nvSpPr>
          <p:spPr>
            <a:xfrm>
              <a:off x="429217" y="2233821"/>
              <a:ext cx="6144470" cy="236182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2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Tx/>
                <a:buNone/>
                <a:tabLst/>
                <a:defRPr/>
              </a:pPr>
              <a:endParaRPr lang="fr-FR" sz="1400" kern="0" dirty="0">
                <a:solidFill>
                  <a:srgbClr val="000000"/>
                </a:solidFill>
                <a:latin typeface="Arial" panose="020B0604020202020204"/>
                <a:ea typeface="+mj-ea"/>
                <a:cs typeface="Arial"/>
                <a:sym typeface="Arial"/>
              </a:endParaRPr>
            </a:p>
            <a:p>
              <a:pPr marL="285750" marR="0" lvl="2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fr-FR" sz="1400" kern="0" dirty="0">
                  <a:solidFill>
                    <a:srgbClr val="000000"/>
                  </a:solidFill>
                  <a:latin typeface="Arial" panose="020B0604020202020204"/>
                  <a:ea typeface="+mj-ea"/>
                  <a:cs typeface="Arial"/>
                  <a:sym typeface="Arial"/>
                </a:rPr>
                <a:t>Un gain de temps pour les utilisateurs Réseau / </a:t>
              </a:r>
              <a:r>
                <a:rPr lang="fr-FR" sz="1400" kern="0" dirty="0" smtClean="0">
                  <a:solidFill>
                    <a:srgbClr val="000000"/>
                  </a:solidFill>
                  <a:latin typeface="Arial" panose="020B0604020202020204"/>
                  <a:ea typeface="+mj-ea"/>
                  <a:cs typeface="Arial"/>
                  <a:sym typeface="Arial"/>
                </a:rPr>
                <a:t>BO</a:t>
              </a:r>
            </a:p>
            <a:p>
              <a:pPr marL="285750" marR="0" lvl="2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fr-FR" sz="1400" kern="0" dirty="0" smtClean="0">
                  <a:solidFill>
                    <a:srgbClr val="000000"/>
                  </a:solidFill>
                  <a:latin typeface="Arial" panose="020B0604020202020204"/>
                  <a:ea typeface="+mj-ea"/>
                  <a:cs typeface="Arial"/>
                  <a:sym typeface="Arial"/>
                </a:rPr>
                <a:t>Des </a:t>
              </a:r>
              <a:r>
                <a:rPr lang="fr-FR" sz="1400" kern="0" dirty="0">
                  <a:solidFill>
                    <a:srgbClr val="000000"/>
                  </a:solidFill>
                  <a:latin typeface="Arial" panose="020B0604020202020204"/>
                  <a:ea typeface="+mj-ea"/>
                  <a:cs typeface="Arial"/>
                  <a:sym typeface="Arial"/>
                </a:rPr>
                <a:t>gains de contrôle et de conformité pour les documents en SED, </a:t>
              </a:r>
              <a:endParaRPr lang="fr-FR" sz="1400" kern="0" dirty="0" smtClean="0">
                <a:solidFill>
                  <a:srgbClr val="000000"/>
                </a:solidFill>
                <a:latin typeface="Arial" panose="020B0604020202020204"/>
                <a:ea typeface="+mj-ea"/>
                <a:cs typeface="Arial"/>
                <a:sym typeface="Arial"/>
              </a:endParaRPr>
            </a:p>
            <a:p>
              <a:pPr marL="285750" marR="0" lvl="2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fr-FR" sz="1400" kern="0" dirty="0" smtClean="0">
                  <a:solidFill>
                    <a:srgbClr val="000000"/>
                  </a:solidFill>
                  <a:latin typeface="Arial" panose="020B0604020202020204"/>
                  <a:ea typeface="+mj-ea"/>
                  <a:cs typeface="Arial"/>
                  <a:sym typeface="Arial"/>
                </a:rPr>
                <a:t>Tous les documents peuvent être intégrés </a:t>
              </a:r>
              <a:r>
                <a:rPr lang="fr-FR" sz="1400" kern="0" dirty="0">
                  <a:solidFill>
                    <a:srgbClr val="000000"/>
                  </a:solidFill>
                  <a:latin typeface="Arial" panose="020B0604020202020204"/>
                  <a:ea typeface="+mj-ea"/>
                  <a:cs typeface="Arial"/>
                  <a:sym typeface="Arial"/>
                </a:rPr>
                <a:t>à la liasse d’édition</a:t>
              </a:r>
            </a:p>
            <a:p>
              <a:pPr marL="285750" marR="0" lvl="2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fr-FR" sz="1400" kern="0" dirty="0" smtClean="0">
                  <a:solidFill>
                    <a:srgbClr val="000000"/>
                  </a:solidFill>
                  <a:latin typeface="Arial" panose="020B0604020202020204"/>
                  <a:ea typeface="+mj-ea"/>
                  <a:cs typeface="Arial"/>
                  <a:sym typeface="Arial"/>
                </a:rPr>
                <a:t> Remontée </a:t>
              </a:r>
              <a:r>
                <a:rPr lang="fr-FR" sz="1400" kern="0" dirty="0">
                  <a:solidFill>
                    <a:srgbClr val="000000"/>
                  </a:solidFill>
                  <a:latin typeface="Arial" panose="020B0604020202020204"/>
                  <a:ea typeface="+mj-ea"/>
                  <a:cs typeface="Arial"/>
                  <a:sym typeface="Arial"/>
                </a:rPr>
                <a:t>automatique des documents signés dans le DNC </a:t>
              </a:r>
            </a:p>
            <a:p>
              <a:pPr marL="285750" marR="0" lvl="2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fr-FR" sz="1400" kern="0" dirty="0" smtClean="0">
                  <a:solidFill>
                    <a:srgbClr val="000000"/>
                  </a:solidFill>
                  <a:latin typeface="Arial" panose="020B0604020202020204"/>
                  <a:ea typeface="+mj-ea"/>
                  <a:cs typeface="Arial"/>
                  <a:sym typeface="Arial"/>
                </a:rPr>
                <a:t> Zéro </a:t>
              </a:r>
              <a:r>
                <a:rPr lang="fr-FR" sz="1400" kern="0" dirty="0">
                  <a:solidFill>
                    <a:srgbClr val="000000"/>
                  </a:solidFill>
                  <a:latin typeface="Arial" panose="020B0604020202020204"/>
                  <a:ea typeface="+mj-ea"/>
                  <a:cs typeface="Arial"/>
                  <a:sym typeface="Arial"/>
                </a:rPr>
                <a:t>papier</a:t>
              </a:r>
            </a:p>
            <a:p>
              <a:pPr marL="285750" marR="0" lvl="2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fr-FR" sz="1400" kern="0" dirty="0" smtClean="0">
                  <a:solidFill>
                    <a:srgbClr val="000000"/>
                  </a:solidFill>
                  <a:latin typeface="Arial" panose="020B0604020202020204"/>
                  <a:ea typeface="+mj-ea"/>
                  <a:cs typeface="Arial"/>
                  <a:sym typeface="Arial"/>
                </a:rPr>
                <a:t>Suivi </a:t>
              </a:r>
              <a:r>
                <a:rPr lang="fr-FR" sz="1400" kern="0" dirty="0">
                  <a:solidFill>
                    <a:srgbClr val="000000"/>
                  </a:solidFill>
                  <a:latin typeface="Arial" panose="020B0604020202020204"/>
                  <a:ea typeface="+mj-ea"/>
                  <a:cs typeface="Arial"/>
                  <a:sym typeface="Arial"/>
                </a:rPr>
                <a:t>du dossier digital </a:t>
              </a:r>
              <a:r>
                <a:rPr lang="fr-FR" sz="1400" kern="0" dirty="0" smtClean="0">
                  <a:solidFill>
                    <a:srgbClr val="000000"/>
                  </a:solidFill>
                  <a:latin typeface="Arial" panose="020B0604020202020204"/>
                  <a:ea typeface="+mj-ea"/>
                  <a:cs typeface="Arial"/>
                  <a:sym typeface="Arial"/>
                </a:rPr>
                <a:t> </a:t>
              </a:r>
              <a:endParaRPr lang="fr-FR" sz="1400" kern="0" dirty="0">
                <a:solidFill>
                  <a:srgbClr val="000000"/>
                </a:solidFill>
                <a:latin typeface="Arial" panose="020B0604020202020204"/>
                <a:ea typeface="+mj-ea"/>
                <a:cs typeface="Arial"/>
                <a:sym typeface="Arial"/>
              </a:endParaRPr>
            </a:p>
          </p:txBody>
        </p:sp>
        <p:sp>
          <p:nvSpPr>
            <p:cNvPr id="95" name="Shape 190"/>
            <p:cNvSpPr txBox="1">
              <a:spLocks/>
            </p:cNvSpPr>
            <p:nvPr/>
          </p:nvSpPr>
          <p:spPr>
            <a:xfrm>
              <a:off x="-648013" y="2493228"/>
              <a:ext cx="752846" cy="38560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500" b="0" i="1" cap="none" dirty="0" err="1">
                  <a:solidFill>
                    <a:srgbClr val="B24388"/>
                  </a:solidFill>
                  <a:latin typeface="Montserrat SemiBold" panose="00000700000000000000" pitchFamily="50" charset="0"/>
                  <a:ea typeface="+mn-ea"/>
                  <a:cs typeface="Arial" panose="020B0604020202020204" pitchFamily="34" charset="0"/>
                  <a:sym typeface="Cabin"/>
                </a:rPr>
                <a:t>Avantages</a:t>
              </a:r>
              <a:r>
                <a:rPr lang="en-US" sz="1600" kern="0" dirty="0" smtClean="0">
                  <a:solidFill>
                    <a:srgbClr val="581D74"/>
                  </a:solidFill>
                  <a:ea typeface="Cabin"/>
                  <a:cs typeface="Cabin"/>
                  <a:sym typeface="Cabin"/>
                </a:rPr>
                <a:t> </a:t>
              </a:r>
              <a:endParaRPr kumimoji="0" lang="fr-FR" sz="1600" b="1" i="0" u="none" strike="noStrike" kern="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19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3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itre 3"/>
          <p:cNvSpPr txBox="1">
            <a:spLocks/>
          </p:cNvSpPr>
          <p:nvPr/>
        </p:nvSpPr>
        <p:spPr>
          <a:xfrm>
            <a:off x="1919536" y="1030089"/>
            <a:ext cx="8142890" cy="72427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400" b="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65401" y="38126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65400" y="42259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65401" y="4041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703512" y="404663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SED MYCREDITCONSO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Espace réservé du texte 2"/>
          <p:cNvSpPr txBox="1">
            <a:spLocks/>
          </p:cNvSpPr>
          <p:nvPr/>
        </p:nvSpPr>
        <p:spPr>
          <a:xfrm>
            <a:off x="1703512" y="887596"/>
            <a:ext cx="6900971" cy="3811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Savoir si la SED SAG est possible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287688" y="1337387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latin typeface="Arial" panose="020B0604020202020204"/>
              </a:rPr>
              <a:t>Indicateur OK / KO</a:t>
            </a:r>
            <a:endParaRPr lang="fr-FR" dirty="0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015" y="1302097"/>
            <a:ext cx="514350" cy="390525"/>
          </a:xfrm>
          <a:prstGeom prst="rect">
            <a:avLst/>
          </a:prstGeom>
        </p:spPr>
      </p:pic>
      <p:pic>
        <p:nvPicPr>
          <p:cNvPr id="22" name="Espace réservé du contenu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178" y="1298559"/>
            <a:ext cx="494406" cy="40816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161" y="1634833"/>
            <a:ext cx="9925050" cy="685800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0513" y="2309951"/>
            <a:ext cx="6427195" cy="1481120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7627708" y="2997658"/>
            <a:ext cx="4564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latin typeface="Arial" panose="020B0604020202020204"/>
              </a:rPr>
              <a:t>Un clic sur le chevron pour savoir pourquoi </a:t>
            </a:r>
            <a:endParaRPr lang="fr-FR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487488" y="389060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latin typeface="Arial" panose="020B0604020202020204"/>
              </a:rPr>
              <a:t>Exemples de motifs de non éligibilité</a:t>
            </a:r>
            <a:endParaRPr lang="fr-FR" dirty="0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413" y="4281524"/>
            <a:ext cx="5207366" cy="1739764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9686" y="4281524"/>
            <a:ext cx="5592628" cy="173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7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4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itre 3"/>
          <p:cNvSpPr txBox="1">
            <a:spLocks/>
          </p:cNvSpPr>
          <p:nvPr/>
        </p:nvSpPr>
        <p:spPr>
          <a:xfrm>
            <a:off x="1919536" y="1030089"/>
            <a:ext cx="8142890" cy="72427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400" b="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65401" y="38126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65400" y="42259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65401" y="4041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703512" y="404663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SED MYCREDITCONSO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Espace réservé du texte 2"/>
          <p:cNvSpPr txBox="1">
            <a:spLocks/>
          </p:cNvSpPr>
          <p:nvPr/>
        </p:nvSpPr>
        <p:spPr>
          <a:xfrm>
            <a:off x="1703512" y="887596"/>
            <a:ext cx="6900971" cy="3811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Crédit avec assurance Groupe CNP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100738" y="1754360"/>
            <a:ext cx="5160937" cy="3762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5591" marR="0" lvl="0" indent="-35559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6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2133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Faire signer l’ACA (papier ou SAG) ou l’envoyer en SED. Dans ce dernier cas </a:t>
            </a: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attendre le retour de l’ACA signé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avant d’envoyer le lien pour adhésion à l’assurance via CNP Net. </a:t>
            </a: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La demande de crédit peut-être jointe dès cette étape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Les documents sont disponibles dans Actions complémentaires, Impression des documents, Documents clients.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6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Au moment de l’envoi du contrat, si la demande de crédit n’a pas été signée, elle doit absolument être ajoutée pour signature.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646" y="1982961"/>
            <a:ext cx="6066638" cy="353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31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5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itre 3"/>
          <p:cNvSpPr txBox="1">
            <a:spLocks/>
          </p:cNvSpPr>
          <p:nvPr/>
        </p:nvSpPr>
        <p:spPr>
          <a:xfrm>
            <a:off x="1919536" y="1030089"/>
            <a:ext cx="8142890" cy="72427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400" b="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65401" y="38126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65400" y="42259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65401" y="4041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703512" y="404663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SED MYCREDITCONSO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Espace réservé du texte 2"/>
          <p:cNvSpPr txBox="1">
            <a:spLocks/>
          </p:cNvSpPr>
          <p:nvPr/>
        </p:nvSpPr>
        <p:spPr>
          <a:xfrm>
            <a:off x="1703512" y="887596"/>
            <a:ext cx="6900971" cy="3811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Crédit avec assurance externe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1271463" y="1754359"/>
            <a:ext cx="10081121" cy="470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5591" marR="0" lvl="0" indent="-35559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6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2133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L’ACA doit être produit par </a:t>
            </a:r>
            <a:r>
              <a:rPr kumimoji="0" lang="fr-F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MyCréditConso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 comme pour une assurance groupe. C’est l’option « Je refuse le conseil » qui sera automatiquement cochée.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Normalement, l’ACA doit être envoyée et signée avant l’adhésion à l’assurance du confrère.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La demande de crédit peut-être jointe dès cette étape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8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Au moment de l’envoi du contrat, si la demande de crédit n’a pas été signée, elle doit absolument être ajoutée pour signature.</a:t>
            </a: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918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6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itre 3"/>
          <p:cNvSpPr txBox="1">
            <a:spLocks/>
          </p:cNvSpPr>
          <p:nvPr/>
        </p:nvSpPr>
        <p:spPr>
          <a:xfrm>
            <a:off x="1919536" y="1030089"/>
            <a:ext cx="8142890" cy="72427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400" b="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65401" y="38126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65400" y="42259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65401" y="4041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703512" y="404663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SED MYCREDITCONSO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Espace réservé du texte 2"/>
          <p:cNvSpPr txBox="1">
            <a:spLocks/>
          </p:cNvSpPr>
          <p:nvPr/>
        </p:nvSpPr>
        <p:spPr>
          <a:xfrm>
            <a:off x="1703512" y="887596"/>
            <a:ext cx="6900971" cy="3811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Crédit sans assurance emprunteur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1223392" y="1196752"/>
            <a:ext cx="10273141" cy="5104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5591" marR="0" lvl="0" indent="-35559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6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2133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Tout peut-être envoyé en une fois en SED, l’ordre est géré correctement.</a:t>
            </a:r>
          </a:p>
          <a:p>
            <a:pPr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Il y a lieu de cocher manuellement</a:t>
            </a:r>
            <a:r>
              <a:rPr kumimoji="0" lang="fr-FR" sz="18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 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Demande et ACA </a:t>
            </a:r>
            <a:r>
              <a:rPr lang="fr-FR" sz="1800" kern="0" dirty="0">
                <a:latin typeface="Arial" panose="020B0604020202020204"/>
              </a:rPr>
              <a:t>si ces documents n’ont pas été signés préalablement. </a:t>
            </a:r>
            <a:r>
              <a:rPr lang="fr-FR" sz="1800" b="1" kern="0" dirty="0">
                <a:latin typeface="Arial" panose="020B0604020202020204"/>
              </a:rPr>
              <a:t>Ces documents sont obligatoires.</a:t>
            </a: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003" y="2060849"/>
            <a:ext cx="7018708" cy="3960439"/>
          </a:xfrm>
          <a:prstGeom prst="rect">
            <a:avLst/>
          </a:prstGeom>
        </p:spPr>
      </p:pic>
      <p:sp>
        <p:nvSpPr>
          <p:cNvPr id="13" name="Rectangle à coins arrondis 12"/>
          <p:cNvSpPr/>
          <p:nvPr/>
        </p:nvSpPr>
        <p:spPr>
          <a:xfrm>
            <a:off x="2255003" y="3140968"/>
            <a:ext cx="3408949" cy="288032"/>
          </a:xfrm>
          <a:prstGeom prst="roundRect">
            <a:avLst/>
          </a:prstGeom>
          <a:noFill/>
          <a:ln w="28575" cap="flat" cmpd="sng" algn="ctr">
            <a:solidFill>
              <a:srgbClr val="581D7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2255003" y="4410592"/>
            <a:ext cx="3408949" cy="306490"/>
          </a:xfrm>
          <a:prstGeom prst="roundRect">
            <a:avLst>
              <a:gd name="adj" fmla="val 13813"/>
            </a:avLst>
          </a:prstGeom>
          <a:noFill/>
          <a:ln w="28575" cap="flat" cmpd="sng" algn="ctr">
            <a:solidFill>
              <a:srgbClr val="581D7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/>
          <a:srcRect r="7138" b="14769"/>
          <a:stretch/>
        </p:blipFill>
        <p:spPr>
          <a:xfrm>
            <a:off x="191345" y="2060849"/>
            <a:ext cx="1512168" cy="360039"/>
          </a:xfrm>
          <a:prstGeom prst="rect">
            <a:avLst/>
          </a:prstGeom>
        </p:spPr>
      </p:pic>
      <p:sp>
        <p:nvSpPr>
          <p:cNvPr id="2" name="Flèche droite 1"/>
          <p:cNvSpPr/>
          <p:nvPr/>
        </p:nvSpPr>
        <p:spPr>
          <a:xfrm>
            <a:off x="1799238" y="2126652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532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7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itre 3"/>
          <p:cNvSpPr txBox="1">
            <a:spLocks/>
          </p:cNvSpPr>
          <p:nvPr/>
        </p:nvSpPr>
        <p:spPr>
          <a:xfrm>
            <a:off x="1919536" y="1030089"/>
            <a:ext cx="8142890" cy="72427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400" b="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65401" y="38126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65400" y="42259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65401" y="4041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703512" y="404663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SED MYCREDITCONSO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Espace réservé du texte 2"/>
          <p:cNvSpPr txBox="1">
            <a:spLocks/>
          </p:cNvSpPr>
          <p:nvPr/>
        </p:nvSpPr>
        <p:spPr>
          <a:xfrm>
            <a:off x="1703512" y="887596"/>
            <a:ext cx="6900971" cy="3811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Comment ne pas faire signer électroniquement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Espace réservé du contenu 7"/>
          <p:cNvSpPr txBox="1">
            <a:spLocks/>
          </p:cNvSpPr>
          <p:nvPr/>
        </p:nvSpPr>
        <p:spPr>
          <a:xfrm>
            <a:off x="99160" y="1509185"/>
            <a:ext cx="12028264" cy="4948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5591" marR="0" lvl="0" indent="-35559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4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867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Pour renoncer à la signature électronique, il faut décocher « accepte la signature électronique 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None/>
              <a:tabLst/>
              <a:defRPr/>
            </a:pPr>
            <a:r>
              <a:rPr kumimoji="0" lang="fr-FR" sz="1867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Cela peut se faire sur la page Intervenants du dossier ou si le dossier a déjà été accepté, en allant dans Contractualisation – Mise à jour administrative – Signature électronique.</a:t>
            </a:r>
            <a:endParaRPr kumimoji="0" lang="fr-FR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  <p:pic>
        <p:nvPicPr>
          <p:cNvPr id="17" name="Espace réservé du contenu 4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59" y="2996952"/>
            <a:ext cx="6020139" cy="302433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3" y="2996954"/>
            <a:ext cx="5879977" cy="3024334"/>
          </a:xfrm>
          <a:prstGeom prst="rect">
            <a:avLst/>
          </a:prstGeom>
        </p:spPr>
      </p:pic>
      <p:sp>
        <p:nvSpPr>
          <p:cNvPr id="19" name="Rectangle à coins arrondis 18"/>
          <p:cNvSpPr/>
          <p:nvPr/>
        </p:nvSpPr>
        <p:spPr>
          <a:xfrm>
            <a:off x="605669" y="5424585"/>
            <a:ext cx="3795568" cy="380679"/>
          </a:xfrm>
          <a:prstGeom prst="roundRect">
            <a:avLst/>
          </a:prstGeom>
          <a:noFill/>
          <a:ln w="28575" cap="flat" cmpd="sng" algn="ctr">
            <a:solidFill>
              <a:srgbClr val="581D7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637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8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itre 3"/>
          <p:cNvSpPr txBox="1">
            <a:spLocks/>
          </p:cNvSpPr>
          <p:nvPr/>
        </p:nvSpPr>
        <p:spPr>
          <a:xfrm>
            <a:off x="1919536" y="1030089"/>
            <a:ext cx="8142890" cy="72427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400" b="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65401" y="38126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65400" y="42259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65401" y="4041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703512" y="404663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SED MYCREDITCONSO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Espace réservé du texte 2"/>
          <p:cNvSpPr txBox="1">
            <a:spLocks/>
          </p:cNvSpPr>
          <p:nvPr/>
        </p:nvSpPr>
        <p:spPr>
          <a:xfrm>
            <a:off x="1703512" y="939771"/>
            <a:ext cx="6900971" cy="3811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Les SMS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1199456" y="1124744"/>
            <a:ext cx="10273141" cy="19442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5591" marR="0" lvl="0" indent="-35559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6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2133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2667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SMS indiquant la mise à disposition pour signature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Bonjour, votre offre de contrat de crédit est disponible pour signature électronique dans votre espace sécurisé Internet. Votre Caisse d'Epargne</a:t>
            </a: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SMS confirmant la bonne signature du dossier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Bonjour, nous vous confirmons avoir bien reçu votre offre de contrat de crédit signée. Votre Caisse d'Epargne</a:t>
            </a: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667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17" name="Espace réservé du texte 2"/>
          <p:cNvSpPr txBox="1">
            <a:spLocks/>
          </p:cNvSpPr>
          <p:nvPr/>
        </p:nvSpPr>
        <p:spPr>
          <a:xfrm>
            <a:off x="1703512" y="3068961"/>
            <a:ext cx="9769132" cy="3232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2133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Mail indiquant la mise à disposition pour signature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cs typeface="Arial"/>
              <a:sym typeface="Arial"/>
            </a:endParaRPr>
          </a:p>
        </p:txBody>
      </p:sp>
      <p:sp>
        <p:nvSpPr>
          <p:cNvPr id="18" name="Espace réservé du contenu 3"/>
          <p:cNvSpPr txBox="1">
            <a:spLocks/>
          </p:cNvSpPr>
          <p:nvPr/>
        </p:nvSpPr>
        <p:spPr>
          <a:xfrm>
            <a:off x="1343472" y="3316683"/>
            <a:ext cx="10129125" cy="2590729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5591" marR="0" lvl="0" indent="-35559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6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2133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2667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2667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Monsieur TIFO MANYV</a:t>
            </a:r>
            <a:b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Nous avons le plaisir de vous informer que votre offre de contrat de crédit est disponible.</a:t>
            </a:r>
            <a:b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Vous pouvez dès à présent l’accepter en la signant électroniquement, en vous connectant à votre messagerie de l’espace sécurisé internet Caisse d'Epargne et de </a:t>
            </a:r>
            <a:r>
              <a:rPr kumimoji="0" lang="fr-FR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Prevoyance</a:t>
            </a:r>
            <a: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 Hauts de France.</a:t>
            </a:r>
            <a:b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Nous vous rappelons que votre offre de contrat de crédit est valable 15 jours à compter de sa date d’émission. </a:t>
            </a:r>
            <a:b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Nous vous remercions de l'intérêt porté à notre établissement.</a:t>
            </a:r>
            <a:b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Cordialement,</a:t>
            </a:r>
            <a:b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Votre Caisse d'Epargne</a:t>
            </a:r>
            <a:b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30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Cet email est généré automatiquement, veuillez s'il vous plait ne pas répondre à ce message.</a:t>
            </a:r>
            <a:endParaRPr kumimoji="0" lang="fr-FR" sz="3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3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667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139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9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itre 3"/>
          <p:cNvSpPr txBox="1">
            <a:spLocks/>
          </p:cNvSpPr>
          <p:nvPr/>
        </p:nvSpPr>
        <p:spPr>
          <a:xfrm>
            <a:off x="1919536" y="1030089"/>
            <a:ext cx="8142890" cy="72427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400" b="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65401" y="38126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65400" y="42259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65401" y="4041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703512" y="404663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SED MYCREDITCONSO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Espace réservé du texte 2"/>
          <p:cNvSpPr txBox="1">
            <a:spLocks/>
          </p:cNvSpPr>
          <p:nvPr/>
        </p:nvSpPr>
        <p:spPr>
          <a:xfrm>
            <a:off x="1703512" y="1030088"/>
            <a:ext cx="9769132" cy="3423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2133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Mail confirmant la bonne signature du dossier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2133" b="0" i="0" u="none" strike="noStrike" kern="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cs typeface="Arial"/>
              <a:sym typeface="Arial"/>
            </a:endParaRPr>
          </a:p>
        </p:txBody>
      </p:sp>
      <p:sp>
        <p:nvSpPr>
          <p:cNvPr id="15" name="Espace réservé du contenu 3"/>
          <p:cNvSpPr txBox="1">
            <a:spLocks/>
          </p:cNvSpPr>
          <p:nvPr/>
        </p:nvSpPr>
        <p:spPr>
          <a:xfrm>
            <a:off x="1199456" y="1372466"/>
            <a:ext cx="10273141" cy="407275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5591" marR="0" lvl="0" indent="-35559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6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2133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2667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Monsieur TIFO MANYV</a:t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Nous vous confirmons la signature de votre offre de contrat de crédit.</a:t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Nous vous rappelons que votre dossier reste soumis à l’agrément de notre établissement.</a:t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Vos documents sont accessibles pendant 60 jours depuis votre espace sécurisé Internet. </a:t>
            </a: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Nous vous recommandons de les sauvegarder ou de les imprimer.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Pour toute question, vous pouvez prendre contact avec votre interlocuteur habituel.</a:t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Nous vous remercions de l'intérêt porté à notre établissement.</a:t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Cordialement,</a:t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Votre Caisse d'Epargne</a:t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Nota Bene : si vous n'avez pas conservé les documents, vous pouvez contacter votre interlocuteur habituel pour lui demander une copie papier.</a:t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Nous vous rappelons que vous disposez d'un délai de rétractation de 14 jours à compter de la date de signature de votre offre de contrat de crédit. Pour vous rétracter, vous devez nous transmettre par lettre recommandée avec accusé de réception, à l’adresse indiquée dans le bordereau de rétractation présent dans votre offre :</a:t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- Soit le bordereau de rétraction, complété et signé;</a:t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- Soit un courrier notifiant la rétractation, en y, mentionnant vos coordonnées ainsi que votre numéro de dossier</a:t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Cet email est généré automatiquement, veuillez s'il vous plait ne pas répondre à ce message.</a:t>
            </a: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355591" marR="0" lvl="0" indent="-3555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667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34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0341085-8EEC-47D3-9566-2A45068B453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6219</TotalTime>
  <Words>934</Words>
  <Application>Microsoft Office PowerPoint</Application>
  <PresentationFormat>Grand écran</PresentationFormat>
  <Paragraphs>83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22" baseType="lpstr">
      <vt:lpstr>Arial</vt:lpstr>
      <vt:lpstr>Arial Narrow</vt:lpstr>
      <vt:lpstr>Cabin</vt:lpstr>
      <vt:lpstr>Calibri</vt:lpstr>
      <vt:lpstr>Cambria Math</vt:lpstr>
      <vt:lpstr>Courier New</vt:lpstr>
      <vt:lpstr>Montserrat ExtraBold</vt:lpstr>
      <vt:lpstr>Montserrat SemiBold</vt:lpstr>
      <vt:lpstr>Times New Roman</vt:lpstr>
      <vt:lpstr>Verdana</vt:lpstr>
      <vt:lpstr>Wingdings</vt:lpstr>
      <vt:lpstr>Wingdings 2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E-DEBLO</dc:title>
  <dc:creator>IP</dc:creator>
  <cp:lastModifiedBy>SARINSKY Virginie [CEGEE]</cp:lastModifiedBy>
  <cp:revision>452</cp:revision>
  <cp:lastPrinted>2019-03-28T15:25:42Z</cp:lastPrinted>
  <dcterms:created xsi:type="dcterms:W3CDTF">2017-05-30T18:41:27Z</dcterms:created>
  <dcterms:modified xsi:type="dcterms:W3CDTF">2021-04-16T08:41:20Z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thierry.waguette@cegee.caisse-epargne.fr</vt:lpwstr>
  </property>
  <property fmtid="{D5CDD505-2E9C-101B-9397-08002B2CF9AE}" pid="6" name="MSIP_Label_48a19f0c-bea1-442e-a475-ed109d9ec508_SetDate">
    <vt:lpwstr>2020-03-27T10:37:53.3510864Z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