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721" r:id="rId5"/>
  </p:sldMasterIdLst>
  <p:notesMasterIdLst>
    <p:notesMasterId r:id="rId11"/>
  </p:notesMasterIdLst>
  <p:handoutMasterIdLst>
    <p:handoutMasterId r:id="rId12"/>
  </p:handoutMasterIdLst>
  <p:sldIdLst>
    <p:sldId id="270" r:id="rId6"/>
    <p:sldId id="307" r:id="rId7"/>
    <p:sldId id="308" r:id="rId8"/>
    <p:sldId id="309" r:id="rId9"/>
    <p:sldId id="310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1632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94" autoAdjust="0"/>
    <p:restoredTop sz="98083" autoAdjust="0"/>
  </p:normalViewPr>
  <p:slideViewPr>
    <p:cSldViewPr showGuides="1">
      <p:cViewPr varScale="1">
        <p:scale>
          <a:sx n="64" d="100"/>
          <a:sy n="64" d="100"/>
        </p:scale>
        <p:origin x="1544" y="56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03/12/2020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03/12/2020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43B20C-9EC3-456B-8DFC-4A38DA7612A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3857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43B20C-9EC3-456B-8DFC-4A38DA7612A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9712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43B20C-9EC3-456B-8DFC-4A38DA7612A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1308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</p:spPr>
        <p:txBody>
          <a:bodyPr/>
          <a:lstStyle/>
          <a:p>
            <a:r>
              <a:rPr lang="fr-FR" dirty="0" smtClean="0"/>
              <a:t>INTITULÉ DU DOCUMENT • 04 AVRIL 2017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INTITULÉ DU DOCUMENT • 04 mai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784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534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</p:spPr>
        <p:txBody>
          <a:bodyPr/>
          <a:lstStyle/>
          <a:p>
            <a:r>
              <a:rPr lang="fr-FR" dirty="0" smtClean="0"/>
              <a:t>INTITULÉ DU DOCUMENT • 04 AVRIL 2017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774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464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487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3601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8788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7903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03866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INTITULÉ DU DOCUMENT • 04 mai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155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9497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6200" y="1439838"/>
            <a:ext cx="7738280" cy="4675211"/>
          </a:xfrm>
        </p:spPr>
        <p:txBody>
          <a:bodyPr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/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/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/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/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/>
            </a:lvl5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rgbClr val="C00000"/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10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12" name="Picture 1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9559" y="6443116"/>
            <a:ext cx="1659704" cy="258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prstClr val="white"/>
                </a:solidFill>
                <a:latin typeface="Helvetica Neue Medium"/>
                <a:cs typeface="Helvetica Neue Medium"/>
              </a:rPr>
              <a:pPr/>
              <a:t>‹N°›</a:t>
            </a:fld>
            <a:endParaRPr lang="fr-FR" sz="800" b="1" dirty="0">
              <a:solidFill>
                <a:prstClr val="white"/>
              </a:solidFill>
              <a:latin typeface="Helvetica Neue Medium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8902790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953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8" y="-243408"/>
            <a:ext cx="1307592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11552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7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953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8" y="-243408"/>
            <a:ext cx="1307592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11552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4807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9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Connecteur droit 70"/>
          <p:cNvCxnSpPr/>
          <p:nvPr/>
        </p:nvCxnSpPr>
        <p:spPr>
          <a:xfrm flipH="1" flipV="1">
            <a:off x="251520" y="2420888"/>
            <a:ext cx="296" cy="18002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Image 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74" name="Espace réservé pour une image 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grpSp>
        <p:nvGrpSpPr>
          <p:cNvPr id="96" name="Groupe 95"/>
          <p:cNvGrpSpPr/>
          <p:nvPr/>
        </p:nvGrpSpPr>
        <p:grpSpPr>
          <a:xfrm>
            <a:off x="215832" y="2765472"/>
            <a:ext cx="3492072" cy="788960"/>
            <a:chOff x="304" y="3121998"/>
            <a:chExt cx="2951696" cy="788960"/>
          </a:xfrm>
        </p:grpSpPr>
        <p:sp>
          <p:nvSpPr>
            <p:cNvPr id="93" name="Sous-titre 2"/>
            <p:cNvSpPr txBox="1">
              <a:spLocks/>
            </p:cNvSpPr>
            <p:nvPr/>
          </p:nvSpPr>
          <p:spPr>
            <a:xfrm>
              <a:off x="304" y="3121998"/>
              <a:ext cx="2844000" cy="529885"/>
            </a:xfrm>
            <a:prstGeom prst="rect">
              <a:avLst/>
            </a:prstGeom>
          </p:spPr>
          <p:txBody>
            <a:bodyPr vert="horz" wrap="square" lIns="91440" tIns="82800" rIns="91440" bIns="45720" rtlCol="0">
              <a:spAutoFit/>
            </a:bodyPr>
            <a:lstStyle>
              <a:lvl1pPr marL="0" indent="0" algn="ctr" defTabSz="914400" rtl="0" eaLnBrk="1" latinLnBrk="0" hangingPunct="1">
                <a:spcBef>
                  <a:spcPts val="0"/>
                </a:spcBef>
                <a:spcAft>
                  <a:spcPts val="300"/>
                </a:spcAft>
                <a:buFontTx/>
                <a:buNone/>
                <a:defRPr sz="2600" b="1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ts val="0"/>
                </a:spcBef>
                <a:buFontTx/>
                <a:buNone/>
                <a:defRPr sz="1800" b="1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600" b="0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ts val="1600"/>
                </a:lnSpc>
                <a:spcBef>
                  <a:spcPts val="0"/>
                </a:spcBef>
                <a:buFontTx/>
                <a:buNone/>
                <a:defRPr sz="1200" kern="1200">
                  <a:solidFill>
                    <a:schemeClr val="tx1">
                      <a:tint val="7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ctr" defTabSz="914400" rtl="0" eaLnBrk="1" latinLnBrk="0" hangingPunct="1">
                <a:spcBef>
                  <a:spcPts val="300"/>
                </a:spcBef>
                <a:spcAft>
                  <a:spcPts val="1200"/>
                </a:spcAft>
                <a:buClr>
                  <a:schemeClr val="accent1"/>
                </a:buClr>
                <a:buFont typeface="Britannic Bold" panose="020B0903060703020204" pitchFamily="34" charset="0"/>
                <a:buNone/>
                <a:defRPr sz="1200" b="1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ts val="1600"/>
                </a:lnSpc>
                <a:spcBef>
                  <a:spcPts val="400"/>
                </a:spcBef>
                <a:buClr>
                  <a:schemeClr val="accent1"/>
                </a:buClr>
                <a:buFont typeface="Wingdings 2" panose="05020102010507070707" pitchFamily="18" charset="2"/>
                <a:buNone/>
                <a:defRPr sz="1200" i="0" kern="1200">
                  <a:solidFill>
                    <a:schemeClr val="tx1">
                      <a:tint val="7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indent="0" algn="ctr" defTabSz="914400" rtl="0" eaLnBrk="1" latinLnBrk="0" hangingPunct="1">
                <a:lnSpc>
                  <a:spcPts val="1500"/>
                </a:lnSpc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100" b="0" i="0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 smtClean="0"/>
                <a:t>MYCREDITCONSO</a:t>
              </a:r>
              <a:endParaRPr lang="fr-FR" dirty="0"/>
            </a:p>
          </p:txBody>
        </p:sp>
        <p:sp>
          <p:nvSpPr>
            <p:cNvPr id="94" name="Espace réservé du texte 4"/>
            <p:cNvSpPr txBox="1">
              <a:spLocks/>
            </p:cNvSpPr>
            <p:nvPr/>
          </p:nvSpPr>
          <p:spPr>
            <a:xfrm>
              <a:off x="108000" y="3572404"/>
              <a:ext cx="2844000" cy="33855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 sz="1600" b="0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spcBef>
                  <a:spcPts val="0"/>
                </a:spcBef>
                <a:buFontTx/>
                <a:buNone/>
                <a:defRPr sz="1800" b="1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600" b="0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44000" indent="0" algn="l" defTabSz="914400" rtl="0" eaLnBrk="1" latinLnBrk="0" hangingPunct="1">
                <a:lnSpc>
                  <a:spcPts val="1600"/>
                </a:lnSpc>
                <a:spcBef>
                  <a:spcPts val="0"/>
                </a:spcBef>
                <a:buFontTx/>
                <a:buNone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44000" indent="-144000" algn="l" defTabSz="914400" rtl="0" eaLnBrk="1" latinLnBrk="0" hangingPunct="1">
                <a:spcBef>
                  <a:spcPts val="300"/>
                </a:spcBef>
                <a:spcAft>
                  <a:spcPts val="1200"/>
                </a:spcAft>
                <a:buClr>
                  <a:schemeClr val="accent1"/>
                </a:buClr>
                <a:buFont typeface="Britannic Bold" panose="020B0903060703020204" pitchFamily="34" charset="0"/>
                <a:buChar char="&gt;"/>
                <a:defRPr sz="1200" b="1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24000" indent="-144000" algn="l" defTabSz="914400" rtl="0" eaLnBrk="1" latinLnBrk="0" hangingPunct="1">
                <a:lnSpc>
                  <a:spcPts val="1600"/>
                </a:lnSpc>
                <a:spcBef>
                  <a:spcPts val="400"/>
                </a:spcBef>
                <a:buClr>
                  <a:schemeClr val="accent1"/>
                </a:buClr>
                <a:buFont typeface="Wingdings 2" panose="05020102010507070707" pitchFamily="18" charset="2"/>
                <a:buChar char=""/>
                <a:defRPr sz="1200" i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0" indent="0" algn="just" defTabSz="914400" rtl="0" eaLnBrk="1" latinLnBrk="0" hangingPunct="1">
                <a:lnSpc>
                  <a:spcPts val="1500"/>
                </a:lnSpc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216000" indent="0" algn="l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100" b="0" i="0" kern="1200" cap="all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2"/>
              <a:endParaRPr lang="fr-FR" dirty="0"/>
            </a:p>
          </p:txBody>
        </p:sp>
      </p:grpSp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2" name="Espace réservé du texte 2"/>
          <p:cNvSpPr txBox="1">
            <a:spLocks/>
          </p:cNvSpPr>
          <p:nvPr/>
        </p:nvSpPr>
        <p:spPr>
          <a:xfrm>
            <a:off x="341721" y="3745763"/>
            <a:ext cx="4374514" cy="40331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5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DEPLOIEMENT 07/12/2020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4221088"/>
            <a:ext cx="1224136" cy="1215454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6D7D7-E68B-4848-A580-3E20DDE126DB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Verdana" panose="020B0604030504040204" pitchFamily="34" charset="0"/>
            </a:endParaRPr>
          </a:p>
        </p:txBody>
      </p:sp>
      <p:sp>
        <p:nvSpPr>
          <p:cNvPr id="10" name="Espace réservé du texte 2"/>
          <p:cNvSpPr txBox="1">
            <a:spLocks/>
          </p:cNvSpPr>
          <p:nvPr/>
        </p:nvSpPr>
        <p:spPr>
          <a:xfrm>
            <a:off x="1115615" y="402824"/>
            <a:ext cx="7613701" cy="577904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4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all" spc="0" normalizeH="0" baseline="0" noProof="0" dirty="0" err="1" smtClean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Mycreditconso</a:t>
            </a:r>
            <a:r>
              <a:rPr kumimoji="0" lang="fr-FR" sz="2200" b="1" i="0" u="none" strike="noStrike" kern="1200" cap="all" spc="0" normalizeH="0" baseline="0" noProof="0" dirty="0" smtClean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endParaRPr kumimoji="0" lang="fr-FR" sz="2200" b="1" i="0" u="none" strike="noStrike" kern="1200" cap="all" spc="0" normalizeH="0" baseline="0" noProof="0" dirty="0">
              <a:ln>
                <a:noFill/>
              </a:ln>
              <a:solidFill>
                <a:srgbClr val="C31632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Espace réservé du contenu 1"/>
          <p:cNvSpPr txBox="1">
            <a:spLocks/>
          </p:cNvSpPr>
          <p:nvPr/>
        </p:nvSpPr>
        <p:spPr>
          <a:xfrm>
            <a:off x="783517" y="1236348"/>
            <a:ext cx="7576965" cy="316296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4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 indent="-144000" algn="just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FontTx/>
              <a:buBlip>
                <a:blip r:embed="rId4"/>
              </a:buBlip>
            </a:pPr>
            <a:r>
              <a:rPr lang="fr-FR" sz="2100" cap="none" dirty="0" smtClean="0">
                <a:solidFill>
                  <a:schemeClr val="tx1"/>
                </a:solidFill>
              </a:rPr>
              <a:t> La saisie des dossiers de prêts personnels, COD, POP qui était effectuée auparavant dans NEO se fera dans MYCREDITCONSO à compter du 07/12/2020.</a:t>
            </a:r>
          </a:p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FontTx/>
              <a:buBlip>
                <a:blip r:embed="rId4"/>
              </a:buBlip>
            </a:pPr>
            <a:r>
              <a:rPr lang="fr-FR" sz="2100" cap="none" dirty="0" smtClean="0">
                <a:solidFill>
                  <a:schemeClr val="tx1"/>
                </a:solidFill>
              </a:rPr>
              <a:t> Les écrans MYCREDITCONSO sont conformes aux standards MYWAY.</a:t>
            </a:r>
          </a:p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FontTx/>
              <a:buBlip>
                <a:blip r:embed="rId4"/>
              </a:buBlip>
            </a:pPr>
            <a:r>
              <a:rPr lang="fr-FR" sz="2100" cap="none" dirty="0" smtClean="0">
                <a:solidFill>
                  <a:schemeClr val="tx1"/>
                </a:solidFill>
              </a:rPr>
              <a:t> La branche Trésorerie de NEO sera fermée en Février 2021.</a:t>
            </a:r>
          </a:p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FontTx/>
              <a:buBlip>
                <a:blip r:embed="rId4"/>
              </a:buBlip>
            </a:pPr>
            <a:r>
              <a:rPr lang="fr-FR" sz="2100" cap="none" dirty="0" smtClean="0">
                <a:solidFill>
                  <a:schemeClr val="tx1"/>
                </a:solidFill>
              </a:rPr>
              <a:t> Les dossiers créés dans NEO avant le 07/12/2020 devront être finalisés dans cet outil.  </a:t>
            </a:r>
          </a:p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FontTx/>
              <a:buBlip>
                <a:blip r:embed="rId4"/>
              </a:buBlip>
            </a:pPr>
            <a:r>
              <a:rPr lang="fr-FR" sz="2100" cap="none" dirty="0" smtClean="0">
                <a:solidFill>
                  <a:schemeClr val="tx1"/>
                </a:solidFill>
              </a:rPr>
              <a:t> Rappel : PIECO et DNC doivent être complétés </a:t>
            </a:r>
            <a:r>
              <a:rPr lang="fr-FR" sz="2100" cap="none" dirty="0" smtClean="0">
                <a:solidFill>
                  <a:schemeClr val="tx1"/>
                </a:solidFill>
                <a:sym typeface="Wingdings" panose="05000000000000000000" pitchFamily="2" charset="2"/>
              </a:rPr>
              <a:t> Même pratique que dans NEO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 flipH="1">
            <a:off x="4067943" y="4869160"/>
            <a:ext cx="4752528" cy="349258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 lIns="71561" tIns="35780" rIns="71561" bIns="35780">
            <a:spAutoFit/>
          </a:bodyPr>
          <a:lstStyle/>
          <a:p>
            <a:pPr marL="171450" marR="0" lvl="0" indent="-1714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ＭＳ Ｐゴシック" pitchFamily="34" charset="-128"/>
                <a:cs typeface="+mn-cs"/>
              </a:rPr>
              <a:t>Signature électronique en Février 2021 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ＭＳ Ｐゴシック" pitchFamily="34" charset="-128"/>
              <a:cs typeface="+mn-cs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364088" y="439931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PROCHAINEMENT</a:t>
            </a:r>
            <a:endParaRPr lang="fr-FR" sz="4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37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6D7D7-E68B-4848-A580-3E20DDE126DB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Verdana" panose="020B0604030504040204" pitchFamily="34" charset="0"/>
            </a:endParaRPr>
          </a:p>
        </p:txBody>
      </p:sp>
      <p:sp>
        <p:nvSpPr>
          <p:cNvPr id="10" name="Espace réservé du texte 2"/>
          <p:cNvSpPr txBox="1">
            <a:spLocks/>
          </p:cNvSpPr>
          <p:nvPr/>
        </p:nvSpPr>
        <p:spPr>
          <a:xfrm>
            <a:off x="1115615" y="402824"/>
            <a:ext cx="7613701" cy="577904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3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all" spc="0" normalizeH="0" baseline="0" noProof="0" dirty="0" smtClean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Création du dossier depuis la synthèse personne </a:t>
            </a:r>
            <a:endParaRPr kumimoji="0" lang="fr-FR" sz="2200" b="1" i="0" u="none" strike="noStrike" kern="1200" cap="all" spc="0" normalizeH="0" baseline="0" noProof="0" dirty="0">
              <a:ln>
                <a:noFill/>
              </a:ln>
              <a:solidFill>
                <a:srgbClr val="C31632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8" name="Espace réservé du contenu 4"/>
          <p:cNvSpPr txBox="1">
            <a:spLocks/>
          </p:cNvSpPr>
          <p:nvPr/>
        </p:nvSpPr>
        <p:spPr>
          <a:xfrm>
            <a:off x="117737" y="1304765"/>
            <a:ext cx="354905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0975" indent="-180975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–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»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marR="0" lvl="0" indent="-180975" algn="just" defTabSz="4572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 positionner sur une entité titulaire et saisir le code transaction </a:t>
            </a:r>
            <a:r>
              <a:rPr kumimoji="0" lang="fr-FR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0461</a:t>
            </a:r>
          </a:p>
          <a:p>
            <a:pPr marL="180975" marR="0" lvl="0" indent="-180975" algn="just" defTabSz="4572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5150" y="1988840"/>
            <a:ext cx="3221475" cy="3816424"/>
          </a:xfrm>
          <a:prstGeom prst="rect">
            <a:avLst/>
          </a:prstGeom>
        </p:spPr>
      </p:pic>
      <p:grpSp>
        <p:nvGrpSpPr>
          <p:cNvPr id="15" name="Groupe 14"/>
          <p:cNvGrpSpPr/>
          <p:nvPr/>
        </p:nvGrpSpPr>
        <p:grpSpPr>
          <a:xfrm>
            <a:off x="539552" y="2348880"/>
            <a:ext cx="3127237" cy="2304256"/>
            <a:chOff x="1091429" y="2744924"/>
            <a:chExt cx="3127237" cy="2304256"/>
          </a:xfrm>
        </p:grpSpPr>
        <p:pic>
          <p:nvPicPr>
            <p:cNvPr id="11" name="Espace réservé du contenu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91429" y="2744924"/>
              <a:ext cx="3127237" cy="2304256"/>
            </a:xfrm>
            <a:prstGeom prst="rect">
              <a:avLst/>
            </a:prstGeom>
          </p:spPr>
        </p:pic>
        <p:sp>
          <p:nvSpPr>
            <p:cNvPr id="7" name="Rectangle à coins arrondis 6"/>
            <p:cNvSpPr/>
            <p:nvPr/>
          </p:nvSpPr>
          <p:spPr>
            <a:xfrm>
              <a:off x="1110884" y="2924945"/>
              <a:ext cx="864096" cy="21602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4" name="Espace réservé du contenu 4"/>
          <p:cNvSpPr txBox="1">
            <a:spLocks/>
          </p:cNvSpPr>
          <p:nvPr/>
        </p:nvSpPr>
        <p:spPr>
          <a:xfrm>
            <a:off x="4742051" y="1411610"/>
            <a:ext cx="4401949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–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»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marR="0" lvl="0" indent="-180975" algn="just" defTabSz="4572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 droit Vente et gestion client / Vente /Crédits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à coins arrondis 15"/>
          <p:cNvSpPr/>
          <p:nvPr/>
        </p:nvSpPr>
        <p:spPr>
          <a:xfrm>
            <a:off x="539552" y="3717032"/>
            <a:ext cx="2160240" cy="18002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droit avec flèche 18"/>
          <p:cNvCxnSpPr/>
          <p:nvPr/>
        </p:nvCxnSpPr>
        <p:spPr>
          <a:xfrm flipV="1">
            <a:off x="2843808" y="2528902"/>
            <a:ext cx="2304256" cy="11881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395536" y="1843658"/>
            <a:ext cx="17076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lèche courbée vers la droite 24"/>
          <p:cNvSpPr/>
          <p:nvPr/>
        </p:nvSpPr>
        <p:spPr>
          <a:xfrm>
            <a:off x="85508" y="1880829"/>
            <a:ext cx="373916" cy="86409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6" name="Espace réservé du contenu 4"/>
          <p:cNvSpPr txBox="1">
            <a:spLocks/>
          </p:cNvSpPr>
          <p:nvPr/>
        </p:nvSpPr>
        <p:spPr>
          <a:xfrm>
            <a:off x="3995936" y="1411610"/>
            <a:ext cx="599131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0975" indent="-180975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–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»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4572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787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6D7D7-E68B-4848-A580-3E20DDE126DB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Verdana" panose="020B0604030504040204" pitchFamily="34" charset="0"/>
            </a:endParaRPr>
          </a:p>
        </p:txBody>
      </p:sp>
      <p:sp>
        <p:nvSpPr>
          <p:cNvPr id="10" name="Espace réservé du texte 2"/>
          <p:cNvSpPr txBox="1">
            <a:spLocks/>
          </p:cNvSpPr>
          <p:nvPr/>
        </p:nvSpPr>
        <p:spPr>
          <a:xfrm>
            <a:off x="1115615" y="402824"/>
            <a:ext cx="7613701" cy="577904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3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all" spc="0" normalizeH="0" baseline="0" noProof="0" dirty="0" smtClean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Création du dossier depuis la recherche crédit</a:t>
            </a:r>
            <a:endParaRPr kumimoji="0" lang="fr-FR" sz="2200" b="1" i="0" u="none" strike="noStrike" kern="1200" cap="all" spc="0" normalizeH="0" baseline="0" noProof="0" dirty="0">
              <a:ln>
                <a:noFill/>
              </a:ln>
              <a:solidFill>
                <a:srgbClr val="C31632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2549302" y="1191859"/>
            <a:ext cx="6503379" cy="4153619"/>
            <a:chOff x="1758460" y="1280443"/>
            <a:chExt cx="7261581" cy="3500710"/>
          </a:xfrm>
        </p:grpSpPr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58460" y="1280443"/>
              <a:ext cx="7261581" cy="3500710"/>
            </a:xfrm>
            <a:prstGeom prst="rect">
              <a:avLst/>
            </a:prstGeom>
          </p:spPr>
        </p:pic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66969" y="1713701"/>
              <a:ext cx="2976818" cy="1846318"/>
            </a:xfrm>
            <a:prstGeom prst="rect">
              <a:avLst/>
            </a:prstGeom>
          </p:spPr>
        </p:pic>
        <p:sp>
          <p:nvSpPr>
            <p:cNvPr id="21" name="Rectangle à coins arrondis 20"/>
            <p:cNvSpPr/>
            <p:nvPr/>
          </p:nvSpPr>
          <p:spPr>
            <a:xfrm>
              <a:off x="7113277" y="4541890"/>
              <a:ext cx="947738" cy="239263"/>
            </a:xfrm>
            <a:prstGeom prst="round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Rectangle à coins arrondis 22"/>
            <p:cNvSpPr/>
            <p:nvPr/>
          </p:nvSpPr>
          <p:spPr>
            <a:xfrm>
              <a:off x="1894377" y="2791535"/>
              <a:ext cx="947738" cy="239263"/>
            </a:xfrm>
            <a:prstGeom prst="round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8" name="Espace réservé du contenu 2"/>
          <p:cNvSpPr txBox="1">
            <a:spLocks/>
          </p:cNvSpPr>
          <p:nvPr/>
        </p:nvSpPr>
        <p:spPr>
          <a:xfrm>
            <a:off x="146495" y="1191859"/>
            <a:ext cx="2405309" cy="324016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180975" indent="-180975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–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»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 Transaction 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Accéder aux crédits en instruction 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Accessible depuis le totem / moteur de recherche 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Créer un dossier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 On enchaîne sur la recherche personne puis le choix de l’entité titulaire</a:t>
            </a:r>
          </a:p>
        </p:txBody>
      </p:sp>
      <p:sp>
        <p:nvSpPr>
          <p:cNvPr id="29" name="Rectangle à coins arrondis 28"/>
          <p:cNvSpPr/>
          <p:nvPr/>
        </p:nvSpPr>
        <p:spPr>
          <a:xfrm>
            <a:off x="161850" y="1546325"/>
            <a:ext cx="2248370" cy="29425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à coins arrondis 29"/>
          <p:cNvSpPr/>
          <p:nvPr/>
        </p:nvSpPr>
        <p:spPr>
          <a:xfrm>
            <a:off x="124585" y="2984781"/>
            <a:ext cx="1421353" cy="294397"/>
          </a:xfrm>
          <a:prstGeom prst="roundRect">
            <a:avLst>
              <a:gd name="adj" fmla="val 684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7" name="Connecteur droit avec flèche 26"/>
          <p:cNvCxnSpPr/>
          <p:nvPr/>
        </p:nvCxnSpPr>
        <p:spPr>
          <a:xfrm>
            <a:off x="1691680" y="3362798"/>
            <a:ext cx="5472608" cy="1578370"/>
          </a:xfrm>
          <a:prstGeom prst="straightConnector1">
            <a:avLst/>
          </a:prstGeom>
          <a:ln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>
            <a:off x="1979712" y="2082031"/>
            <a:ext cx="1200331" cy="962422"/>
          </a:xfrm>
          <a:prstGeom prst="straightConnector1">
            <a:avLst/>
          </a:prstGeom>
          <a:ln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Ellipse 4"/>
          <p:cNvSpPr/>
          <p:nvPr/>
        </p:nvSpPr>
        <p:spPr>
          <a:xfrm>
            <a:off x="5364088" y="2857829"/>
            <a:ext cx="72000" cy="10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2080" y="2276896"/>
            <a:ext cx="162000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65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405825"/>
            <a:ext cx="5256584" cy="430887"/>
          </a:xfrm>
        </p:spPr>
        <p:txBody>
          <a:bodyPr/>
          <a:lstStyle/>
          <a:p>
            <a:r>
              <a:rPr lang="fr-FR" dirty="0" smtClean="0"/>
              <a:t>page emprunteur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816" y="1352938"/>
            <a:ext cx="5256584" cy="4014635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107504" y="2529259"/>
            <a:ext cx="30963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Compléter et finaliser la saisie</a:t>
            </a:r>
          </a:p>
          <a:p>
            <a:endParaRPr lang="fr-FR" sz="1600" b="1" dirty="0" smtClean="0"/>
          </a:p>
          <a:p>
            <a:r>
              <a:rPr lang="fr-FR" sz="1600" b="1" dirty="0" smtClean="0"/>
              <a:t>Le totem évolue en fonction de l’avancement du dossier</a:t>
            </a:r>
          </a:p>
        </p:txBody>
      </p:sp>
    </p:spTree>
    <p:extLst>
      <p:ext uri="{BB962C8B-B14F-4D97-AF65-F5344CB8AC3E}">
        <p14:creationId xmlns:p14="http://schemas.microsoft.com/office/powerpoint/2010/main" val="365237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2_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8066E39-804A-4997-A54A-35BB5E8F03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0341085-8EEC-47D3-9566-2A45068B453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4014</TotalTime>
  <Words>185</Words>
  <Application>Microsoft Office PowerPoint</Application>
  <PresentationFormat>Affichage à l'écran (4:3)</PresentationFormat>
  <Paragraphs>34</Paragraphs>
  <Slides>5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</vt:i4>
      </vt:variant>
    </vt:vector>
  </HeadingPairs>
  <TitlesOfParts>
    <vt:vector size="15" baseType="lpstr">
      <vt:lpstr>ＭＳ Ｐゴシック</vt:lpstr>
      <vt:lpstr>Arial</vt:lpstr>
      <vt:lpstr>Arial Narrow</vt:lpstr>
      <vt:lpstr>Calibri</vt:lpstr>
      <vt:lpstr>Helvetica Neue Medium</vt:lpstr>
      <vt:lpstr>Verdana</vt:lpstr>
      <vt:lpstr>Wingdings</vt:lpstr>
      <vt:lpstr>Wingdings 2</vt:lpstr>
      <vt:lpstr>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page emprunteur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LAURENT Thierry [CEGEE]</cp:lastModifiedBy>
  <cp:revision>319</cp:revision>
  <cp:lastPrinted>2019-03-28T15:25:42Z</cp:lastPrinted>
  <dcterms:created xsi:type="dcterms:W3CDTF">2017-05-30T18:41:27Z</dcterms:created>
  <dcterms:modified xsi:type="dcterms:W3CDTF">2020-12-03T10:12:54Z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iteId">
    <vt:lpwstr>d5bb6d35-8a82-4329-b49a-5030bd6497ab</vt:lpwstr>
  </property>
  <property fmtid="{D5CDD505-2E9C-101B-9397-08002B2CF9AE}" pid="5" name="MSIP_Label_48a19f0c-bea1-442e-a475-ed109d9ec508_Owner">
    <vt:lpwstr>agnes.kopp@cegee.caisse-epargne.fr</vt:lpwstr>
  </property>
  <property fmtid="{D5CDD505-2E9C-101B-9397-08002B2CF9AE}" pid="6" name="MSIP_Label_48a19f0c-bea1-442e-a475-ed109d9ec508_SetDate">
    <vt:lpwstr>2020-12-01T08:52:58.4040404Z</vt:lpwstr>
  </property>
  <property fmtid="{D5CDD505-2E9C-101B-9397-08002B2CF9AE}" pid="7" name="MSIP_Label_48a19f0c-bea1-442e-a475-ed109d9ec508_Name">
    <vt:lpwstr>C2 - Interne BPCE</vt:lpwstr>
  </property>
  <property fmtid="{D5CDD505-2E9C-101B-9397-08002B2CF9AE}" pid="8" name="MSIP_Label_48a19f0c-bea1-442e-a475-ed109d9ec508_Application">
    <vt:lpwstr>Microsoft Azure Information Protection</vt:lpwstr>
  </property>
  <property fmtid="{D5CDD505-2E9C-101B-9397-08002B2CF9AE}" pid="9" name="MSIP_Label_48a19f0c-bea1-442e-a475-ed109d9ec508_Extended_MSFT_Method">
    <vt:lpwstr>Automatic</vt:lpwstr>
  </property>
  <property fmtid="{D5CDD505-2E9C-101B-9397-08002B2CF9AE}" pid="10" name="Sensitivity">
    <vt:lpwstr>C2 - Interne BPCE</vt:lpwstr>
  </property>
</Properties>
</file>