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BDCDD"/>
    <a:srgbClr val="C31632"/>
    <a:srgbClr val="EC1B24"/>
    <a:srgbClr val="E7302A"/>
    <a:srgbClr val="F5F5F5"/>
    <a:srgbClr val="D11921"/>
    <a:srgbClr val="FF0000"/>
    <a:srgbClr val="E3322C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69" d="100"/>
          <a:sy n="69" d="100"/>
        </p:scale>
        <p:origin x="10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smtClean="0"/>
              <a:t>Sous titre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TITRE DE MA PRESENTATION</a:t>
            </a:r>
            <a:endParaRPr lang="fr-FR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 smtClean="0"/>
              <a:t>Direction</a:t>
            </a:r>
            <a:endParaRPr lang="fr-FR" dirty="0"/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Première idée</a:t>
            </a:r>
          </a:p>
          <a:p>
            <a:pPr lvl="0"/>
            <a:r>
              <a:rPr lang="fr-FR" dirty="0" smtClean="0"/>
              <a:t>Deuxième idée </a:t>
            </a:r>
          </a:p>
          <a:p>
            <a:pPr lvl="0"/>
            <a:r>
              <a:rPr lang="fr-FR" dirty="0" smtClean="0"/>
              <a:t>Troisième idée </a:t>
            </a:r>
          </a:p>
          <a:p>
            <a:pPr lvl="0"/>
            <a:r>
              <a:rPr lang="fr-FR" dirty="0" smtClean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 smtClean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 smtClean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 smtClean="0"/>
              <a:t>Insérez ici une image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4.png"/><Relationship Id="rId7" Type="http://schemas.openxmlformats.org/officeDocument/2006/relationships/image" Target="../media/image6.jpeg"/><Relationship Id="rId2" Type="http://schemas.openxmlformats.org/officeDocument/2006/relationships/hyperlink" Target="https://www.caisse-epargne.fr/grand-est-europe/assurer/questionnaire-es-tu-bien-accompagne/" TargetMode="External"/><Relationship Id="rId1" Type="http://schemas.openxmlformats.org/officeDocument/2006/relationships/slideLayout" Target="../slideLayouts/slideLayout4.xml"/><Relationship Id="rId6" Type="http://schemas.openxmlformats.org/officeDocument/2006/relationships/slide" Target="slide6.xml"/><Relationship Id="rId5" Type="http://schemas.openxmlformats.org/officeDocument/2006/relationships/image" Target="../media/image5.jpeg"/><Relationship Id="rId4" Type="http://schemas.openxmlformats.org/officeDocument/2006/relationships/hyperlink" Target="https://www.caisse-epargne.fr/grand-est-europe/particuliers/questionnaire-epargne" TargetMode="External"/><Relationship Id="rId9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image" Target="../media/image12.png"/><Relationship Id="rId2" Type="http://schemas.openxmlformats.org/officeDocument/2006/relationships/slide" Target="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hyperlink" Target="https://www.caisse-epargne.fr/grand-est-europe/assurer/questionnaire-es-tu-bien-accompagne/" TargetMode="External"/><Relationship Id="rId4" Type="http://schemas.openxmlformats.org/officeDocument/2006/relationships/hyperlink" Target="https://www.caisse-epargne.fr/grand-est-europe/particuliers/univers-jeunes/questionnaire-jeune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« Etre bien accompagné ?! »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21 juin 2021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Questionnaire </a:t>
            </a:r>
            <a:br>
              <a:rPr lang="fr-FR" dirty="0" smtClean="0"/>
            </a:br>
            <a:r>
              <a:rPr lang="fr-FR" dirty="0" smtClean="0"/>
              <a:t>Relationnel JEUNES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Direction Marketing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9"/>
          <p:cNvSpPr>
            <a:spLocks noGrp="1"/>
          </p:cNvSpPr>
          <p:nvPr>
            <p:ph idx="4294967295"/>
          </p:nvPr>
        </p:nvSpPr>
        <p:spPr>
          <a:xfrm>
            <a:off x="695325" y="1742536"/>
            <a:ext cx="4696184" cy="4494752"/>
          </a:xfrm>
          <a:prstGeom prst="rect">
            <a:avLst/>
          </a:prstGeom>
        </p:spPr>
        <p:txBody>
          <a:bodyPr/>
          <a:lstStyle/>
          <a:p>
            <a:r>
              <a:rPr lang="fr-FR" b="1" dirty="0" smtClean="0"/>
              <a:t>Version digitale / Interactive  </a:t>
            </a:r>
          </a:p>
          <a:p>
            <a:pPr marL="0" indent="0">
              <a:buNone/>
            </a:pPr>
            <a:r>
              <a:rPr lang="fr-FR" dirty="0" smtClean="0"/>
              <a:t>Cliquez sur l’image pour accédez au questionnaire relationnel en ligne : 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4" name="Image 13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25" y="3247379"/>
            <a:ext cx="4863759" cy="2053587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Accédez au questionnaire en un clic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« Etre bien accompagné ?! » Questionnaire Relationnel Jeunes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pic>
        <p:nvPicPr>
          <p:cNvPr id="8" name="Picture 2" descr="Cliquez ici illustration du concept Vecteur gratuit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169" y="4401515"/>
            <a:ext cx="2456485" cy="245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Connecteur droit 8"/>
          <p:cNvCxnSpPr/>
          <p:nvPr/>
        </p:nvCxnSpPr>
        <p:spPr>
          <a:xfrm>
            <a:off x="6061831" y="1742536"/>
            <a:ext cx="8626" cy="43087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contenu 9"/>
          <p:cNvSpPr txBox="1">
            <a:spLocks/>
          </p:cNvSpPr>
          <p:nvPr/>
        </p:nvSpPr>
        <p:spPr>
          <a:xfrm>
            <a:off x="6446268" y="1768415"/>
            <a:ext cx="4696184" cy="4494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 smtClean="0"/>
              <a:t>Version Papier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dirty="0" smtClean="0"/>
              <a:t>Cliquez sur l’image pour visualiser l’ensemble des pages du questionnaire : 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pic>
        <p:nvPicPr>
          <p:cNvPr id="11" name="Picture 2" descr="Liste de contrôle géant Vecteur gratuit">
            <a:hlinkClick r:id="rId6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91"/>
          <a:stretch/>
        </p:blipFill>
        <p:spPr bwMode="auto">
          <a:xfrm>
            <a:off x="6926413" y="2732042"/>
            <a:ext cx="3916033" cy="3485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lèche gauche 11">
            <a:hlinkClick r:id="rId8" action="ppaction://hlinksldjump"/>
          </p:cNvPr>
          <p:cNvSpPr/>
          <p:nvPr/>
        </p:nvSpPr>
        <p:spPr>
          <a:xfrm>
            <a:off x="10584873" y="6035199"/>
            <a:ext cx="526473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gauche 12">
            <a:hlinkClick r:id="rId9" action="ppaction://hlinksldjump"/>
          </p:cNvPr>
          <p:cNvSpPr/>
          <p:nvPr/>
        </p:nvSpPr>
        <p:spPr>
          <a:xfrm flipH="1">
            <a:off x="11235804" y="6035199"/>
            <a:ext cx="525600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233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Vous souhaitez rencontrer votre client mais vous manquez de point d’appui ? Vous avez la possibilité d’envoyer le questionnaire relationnel : </a:t>
            </a:r>
            <a:r>
              <a:rPr lang="fr-FR" b="1" dirty="0"/>
              <a:t>« Etre bien accompagné ?! » </a:t>
            </a:r>
            <a:r>
              <a:rPr lang="fr-FR" dirty="0"/>
              <a:t>par email. </a:t>
            </a:r>
          </a:p>
          <a:p>
            <a:r>
              <a:rPr lang="fr-FR" dirty="0"/>
              <a:t>Il est à votre disposition dans la bibliothèque de votre messagerie Outlook : </a:t>
            </a:r>
          </a:p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Envoyer le questionnaire par email à vos </a:t>
            </a:r>
            <a:r>
              <a:rPr lang="fr-FR" dirty="0" smtClean="0"/>
              <a:t>clients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« Etre bien accompagné ?! » Questionnaire Relationnel Jeunes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40" name="Flèche gauche 39">
            <a:hlinkClick r:id="rId2" action="ppaction://hlinksldjump"/>
          </p:cNvPr>
          <p:cNvSpPr/>
          <p:nvPr/>
        </p:nvSpPr>
        <p:spPr>
          <a:xfrm>
            <a:off x="10584873" y="6035199"/>
            <a:ext cx="526473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Flèche gauche 40">
            <a:hlinkClick r:id="rId3" action="ppaction://hlinksldjump"/>
          </p:cNvPr>
          <p:cNvSpPr/>
          <p:nvPr/>
        </p:nvSpPr>
        <p:spPr>
          <a:xfrm flipH="1">
            <a:off x="11235804" y="6035199"/>
            <a:ext cx="525600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2" name="Imag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6876" y="3212875"/>
            <a:ext cx="3308396" cy="2709685"/>
          </a:xfrm>
          <a:prstGeom prst="rect">
            <a:avLst/>
          </a:prstGeom>
        </p:spPr>
      </p:pic>
      <p:sp>
        <p:nvSpPr>
          <p:cNvPr id="43" name="ZoneTexte 42"/>
          <p:cNvSpPr txBox="1"/>
          <p:nvPr/>
        </p:nvSpPr>
        <p:spPr>
          <a:xfrm>
            <a:off x="9230143" y="3199747"/>
            <a:ext cx="2376688" cy="938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1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Puis relancez votre client afin de savoir s’il a bien réceptionné votre message, s’il a réalisé le test et s’il souhaite échanger avec vous sur le sujet.</a:t>
            </a:r>
          </a:p>
        </p:txBody>
      </p:sp>
      <p:pic>
        <p:nvPicPr>
          <p:cNvPr id="44" name="Image 4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659" y="3212876"/>
            <a:ext cx="990600" cy="7239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45" name="Image 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209" y="3212876"/>
            <a:ext cx="552450" cy="7239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46" name="ZoneTexte 45"/>
          <p:cNvSpPr txBox="1"/>
          <p:nvPr/>
        </p:nvSpPr>
        <p:spPr>
          <a:xfrm>
            <a:off x="1026659" y="4347484"/>
            <a:ext cx="2751138" cy="26035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BDD part – Questionnaires relationnels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1031422" y="5046892"/>
            <a:ext cx="2247731" cy="26161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Questionnaire relationnel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Jeunes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48" name="Ellipse 47"/>
          <p:cNvSpPr/>
          <p:nvPr/>
        </p:nvSpPr>
        <p:spPr>
          <a:xfrm>
            <a:off x="879021" y="3155726"/>
            <a:ext cx="296863" cy="28733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/>
              <a:t>1</a:t>
            </a:r>
          </a:p>
        </p:txBody>
      </p:sp>
      <p:sp>
        <p:nvSpPr>
          <p:cNvPr id="49" name="Ellipse 48"/>
          <p:cNvSpPr/>
          <p:nvPr/>
        </p:nvSpPr>
        <p:spPr>
          <a:xfrm>
            <a:off x="802822" y="4318909"/>
            <a:ext cx="295275" cy="279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/>
              <a:t>3</a:t>
            </a:r>
          </a:p>
        </p:txBody>
      </p:sp>
      <p:sp>
        <p:nvSpPr>
          <p:cNvPr id="50" name="Ellipse 49"/>
          <p:cNvSpPr/>
          <p:nvPr/>
        </p:nvSpPr>
        <p:spPr>
          <a:xfrm>
            <a:off x="802822" y="5031017"/>
            <a:ext cx="295275" cy="28733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/>
              <a:t>4</a:t>
            </a:r>
          </a:p>
        </p:txBody>
      </p:sp>
      <p:sp>
        <p:nvSpPr>
          <p:cNvPr id="51" name="Ellipse 50"/>
          <p:cNvSpPr/>
          <p:nvPr/>
        </p:nvSpPr>
        <p:spPr>
          <a:xfrm>
            <a:off x="2266496" y="3174776"/>
            <a:ext cx="296863" cy="2889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/>
              <a:t>2</a:t>
            </a:r>
          </a:p>
        </p:txBody>
      </p:sp>
      <p:sp>
        <p:nvSpPr>
          <p:cNvPr id="52" name="Rectangle 42"/>
          <p:cNvSpPr>
            <a:spLocks noChangeArrowheads="1"/>
          </p:cNvSpPr>
          <p:nvPr/>
        </p:nvSpPr>
        <p:spPr bwMode="auto">
          <a:xfrm>
            <a:off x="9230143" y="4665892"/>
            <a:ext cx="2376688" cy="600164"/>
          </a:xfrm>
          <a:prstGeom prst="rect">
            <a:avLst/>
          </a:prstGeom>
          <a:solidFill>
            <a:srgbClr val="D11921"/>
          </a:solidFill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fr-FR" altLang="fr-FR" sz="11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Seuls les clients avec </a:t>
            </a:r>
            <a:r>
              <a:rPr lang="fr-FR" altLang="fr-FR" sz="1100" b="1" dirty="0" err="1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Opt</a:t>
            </a:r>
            <a:r>
              <a:rPr lang="fr-FR" altLang="fr-FR" sz="11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-in</a:t>
            </a:r>
            <a:r>
              <a:rPr lang="fr-FR" altLang="fr-FR" sz="11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fr-FR" altLang="fr-FR" sz="11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pourront être destinataires de l’email.</a:t>
            </a:r>
          </a:p>
        </p:txBody>
      </p:sp>
      <p:pic>
        <p:nvPicPr>
          <p:cNvPr id="53" name="Picture 2" descr="System attention ic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454" y="4837228"/>
            <a:ext cx="674914" cy="67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Ellipse 53"/>
          <p:cNvSpPr/>
          <p:nvPr/>
        </p:nvSpPr>
        <p:spPr>
          <a:xfrm>
            <a:off x="4828720" y="3173644"/>
            <a:ext cx="296862" cy="2889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/>
              <a:t>5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4437146" y="3969188"/>
            <a:ext cx="1485732" cy="106182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050" b="1" dirty="0">
                <a:solidFill>
                  <a:srgbClr val="C00000"/>
                </a:solidFill>
              </a:rPr>
              <a:t>Il vous reste à :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Saisir l’adresse mail du client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Compléter la civilité et son nom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Envoyer</a:t>
            </a:r>
          </a:p>
        </p:txBody>
      </p:sp>
      <p:sp>
        <p:nvSpPr>
          <p:cNvPr id="56" name="Ellipse 55"/>
          <p:cNvSpPr/>
          <p:nvPr/>
        </p:nvSpPr>
        <p:spPr>
          <a:xfrm>
            <a:off x="8990177" y="3173634"/>
            <a:ext cx="296862" cy="28733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/>
              <a:t>6</a:t>
            </a:r>
          </a:p>
        </p:txBody>
      </p:sp>
      <p:cxnSp>
        <p:nvCxnSpPr>
          <p:cNvPr id="57" name="Connecteur droit 56"/>
          <p:cNvCxnSpPr/>
          <p:nvPr/>
        </p:nvCxnSpPr>
        <p:spPr>
          <a:xfrm>
            <a:off x="4027714" y="3069771"/>
            <a:ext cx="10742" cy="300794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/>
          <p:cNvCxnSpPr/>
          <p:nvPr/>
        </p:nvCxnSpPr>
        <p:spPr>
          <a:xfrm>
            <a:off x="8673446" y="3069771"/>
            <a:ext cx="10742" cy="300794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241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Vous avez toujours la possibilité de faire figurer ce questionnaire relationnel : </a:t>
            </a:r>
            <a:r>
              <a:rPr lang="fr-FR" b="1" dirty="0"/>
              <a:t>« Etre bien accompagné ?! » </a:t>
            </a:r>
            <a:r>
              <a:rPr lang="fr-FR" dirty="0"/>
              <a:t>au bas d’un e-mail envoyé à un client avec votre signature. 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Créer une signature d’email avec le questionnaire 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« Etre bien accompagné ?! » Questionnaire Relationnel Jeunes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12" name="Flèche gauche 11">
            <a:hlinkClick r:id="rId2" action="ppaction://hlinksldjump"/>
          </p:cNvPr>
          <p:cNvSpPr/>
          <p:nvPr/>
        </p:nvSpPr>
        <p:spPr>
          <a:xfrm>
            <a:off x="10584873" y="6035199"/>
            <a:ext cx="526473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gauche 12">
            <a:hlinkClick r:id="rId3" action="ppaction://hlinksldjump"/>
          </p:cNvPr>
          <p:cNvSpPr/>
          <p:nvPr/>
        </p:nvSpPr>
        <p:spPr>
          <a:xfrm flipH="1">
            <a:off x="11235804" y="6035199"/>
            <a:ext cx="525600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hlinkClick r:id="rId4"/>
          </p:cNvPr>
          <p:cNvSpPr/>
          <p:nvPr/>
        </p:nvSpPr>
        <p:spPr>
          <a:xfrm>
            <a:off x="5997555" y="2627567"/>
            <a:ext cx="4859111" cy="2362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5" name="Rectangle 46">
            <a:hlinkClick r:id="rId4"/>
          </p:cNvPr>
          <p:cNvSpPr>
            <a:spLocks noChangeArrowheads="1"/>
          </p:cNvSpPr>
          <p:nvPr/>
        </p:nvSpPr>
        <p:spPr bwMode="auto">
          <a:xfrm>
            <a:off x="8427110" y="3097961"/>
            <a:ext cx="252750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Faites notre test pour </a:t>
            </a:r>
            <a:r>
              <a:rPr lang="fr-FR" alt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savoir si vous êtes bien accompagné et découvrez comment votre banque peut vous être utile.</a:t>
            </a:r>
            <a:endParaRPr lang="fr-FR" alt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altLang="fr-FR" sz="1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 Etre bien accompagné</a:t>
            </a:r>
            <a:r>
              <a:rPr lang="fr-FR" alt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fr-FR" altLang="fr-FR" sz="1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!? »</a:t>
            </a:r>
            <a:r>
              <a:rPr lang="fr-FR" altLang="fr-FR" sz="1400" b="1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: </a:t>
            </a:r>
            <a:r>
              <a:rPr lang="fr-FR" altLang="fr-FR" sz="1400" b="1" dirty="0">
                <a:solidFill>
                  <a:srgbClr val="5959FF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Clic ici</a:t>
            </a:r>
            <a:endParaRPr lang="fr-FR" alt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49"/>
          <p:cNvSpPr>
            <a:spLocks noChangeArrowheads="1"/>
          </p:cNvSpPr>
          <p:nvPr/>
        </p:nvSpPr>
        <p:spPr bwMode="auto">
          <a:xfrm>
            <a:off x="7237347" y="5120387"/>
            <a:ext cx="399845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" panose="020F0502020204030204" pitchFamily="34" charset="0"/>
              </a:rPr>
              <a:t>Ajoutez votre </a:t>
            </a:r>
            <a:r>
              <a:rPr lang="fr-FR" alt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" panose="020F0502020204030204" pitchFamily="34" charset="0"/>
              </a:rPr>
              <a:t>signature habituelle</a:t>
            </a:r>
            <a:endParaRPr lang="fr-FR" altLang="fr-FR" sz="1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ctangle 17"/>
          <p:cNvSpPr>
            <a:spLocks noChangeArrowheads="1"/>
          </p:cNvSpPr>
          <p:nvPr/>
        </p:nvSpPr>
        <p:spPr bwMode="auto">
          <a:xfrm>
            <a:off x="973547" y="3289156"/>
            <a:ext cx="331600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Aft>
                <a:spcPts val="300"/>
              </a:spcAft>
              <a:defRPr sz="2200" b="1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 b="1">
                <a:solidFill>
                  <a:schemeClr val="accent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buClr>
                <a:schemeClr val="accent1"/>
              </a:buClr>
              <a:defRPr sz="1600">
                <a:solidFill>
                  <a:schemeClr val="accent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lnSpc>
                <a:spcPts val="1600"/>
              </a:lnSpc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42875" indent="-142875" defTabSz="4572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600075" indent="-142875" defTabSz="457200" eaLnBrk="0" fontAlgn="base" hangingPunct="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057275" indent="-142875" defTabSz="457200" eaLnBrk="0" fontAlgn="base" hangingPunct="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514475" indent="-142875" defTabSz="457200" eaLnBrk="0" fontAlgn="base" hangingPunct="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971675" indent="-142875" defTabSz="457200" eaLnBrk="0" fontAlgn="base" hangingPunct="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ct val="0"/>
              </a:spcAft>
            </a:pPr>
            <a:r>
              <a:rPr lang="fr-FR" altLang="fr-FR" sz="1600" dirty="0" smtClean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Hors </a:t>
            </a:r>
            <a:r>
              <a:rPr lang="fr-FR" altLang="fr-FR" sz="1600" smtClean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mode Diaporama, </a:t>
            </a:r>
          </a:p>
          <a:p>
            <a:pPr algn="ctr" eaLnBrk="1" hangingPunct="1">
              <a:spcAft>
                <a:spcPct val="0"/>
              </a:spcAft>
            </a:pPr>
            <a:r>
              <a:rPr lang="fr-FR" altLang="fr-FR" sz="1600" smtClean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réalisez </a:t>
            </a:r>
            <a:r>
              <a:rPr lang="fr-FR" altLang="fr-FR" sz="1600" dirty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un « Copier/Coller » </a:t>
            </a:r>
          </a:p>
          <a:p>
            <a:pPr algn="ctr" eaLnBrk="1" hangingPunct="1">
              <a:spcAft>
                <a:spcPct val="0"/>
              </a:spcAft>
            </a:pPr>
            <a:r>
              <a:rPr lang="fr-FR" altLang="fr-FR" sz="1600" dirty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au bas de votre message </a:t>
            </a:r>
          </a:p>
          <a:p>
            <a:pPr algn="ctr" eaLnBrk="1" hangingPunct="1">
              <a:spcAft>
                <a:spcPct val="0"/>
              </a:spcAft>
            </a:pPr>
            <a:r>
              <a:rPr lang="fr-FR" altLang="fr-FR" sz="1600" dirty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ou </a:t>
            </a:r>
          </a:p>
          <a:p>
            <a:pPr algn="ctr" eaLnBrk="1" hangingPunct="1">
              <a:spcAft>
                <a:spcPct val="0"/>
              </a:spcAft>
            </a:pPr>
            <a:r>
              <a:rPr lang="fr-FR" altLang="fr-FR" sz="1600" dirty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dans Outlook &gt; option de signature automatique </a:t>
            </a:r>
          </a:p>
        </p:txBody>
      </p:sp>
      <p:pic>
        <p:nvPicPr>
          <p:cNvPr id="18" name="Picture 4" descr="Arrow Right icon"/>
          <p:cNvPicPr>
            <a:picLocks noChangeAspect="1" noChangeArrowheads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911" y="3231056"/>
            <a:ext cx="1439638" cy="143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 18">
            <a:hlinkClick r:id="rId4"/>
          </p:cNvPr>
          <p:cNvPicPr>
            <a:picLocks noChangeAspect="1"/>
          </p:cNvPicPr>
          <p:nvPr/>
        </p:nvPicPr>
        <p:blipFill rotWithShape="1">
          <a:blip r:embed="rId7"/>
          <a:srcRect l="41958"/>
          <a:stretch/>
        </p:blipFill>
        <p:spPr>
          <a:xfrm>
            <a:off x="6097569" y="2651219"/>
            <a:ext cx="2279556" cy="227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00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èche gauche 3">
            <a:hlinkClick r:id="rId2" action="ppaction://hlinksldjump"/>
          </p:cNvPr>
          <p:cNvSpPr/>
          <p:nvPr/>
        </p:nvSpPr>
        <p:spPr>
          <a:xfrm>
            <a:off x="10584873" y="6035199"/>
            <a:ext cx="526473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gauche 4">
            <a:hlinkClick r:id="rId3" action="ppaction://hlinksldjump"/>
          </p:cNvPr>
          <p:cNvSpPr/>
          <p:nvPr/>
        </p:nvSpPr>
        <p:spPr>
          <a:xfrm flipH="1">
            <a:off x="11235804" y="6035199"/>
            <a:ext cx="525600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2" descr="Home icon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417" y="5378199"/>
            <a:ext cx="680316" cy="68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651164" y="2964873"/>
            <a:ext cx="50850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hiller" panose="04020404031007020602" pitchFamily="82" charset="0"/>
              </a:rPr>
              <a:t>Visuels à venir…</a:t>
            </a:r>
            <a:endParaRPr lang="fr-FR" sz="7200" dirty="0">
              <a:solidFill>
                <a:schemeClr val="tx1">
                  <a:lumMod val="75000"/>
                  <a:lumOff val="25000"/>
                </a:schemeClr>
              </a:solidFill>
              <a:latin typeface="Chiller" panose="040204040310070206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93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èche gauche 3">
            <a:hlinkClick r:id="rId2" action="ppaction://hlinksldjump"/>
          </p:cNvPr>
          <p:cNvSpPr/>
          <p:nvPr/>
        </p:nvSpPr>
        <p:spPr>
          <a:xfrm>
            <a:off x="10584873" y="6035199"/>
            <a:ext cx="526473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gauche 4">
            <a:hlinkClick r:id="rId3" action="ppaction://hlinksldjump"/>
          </p:cNvPr>
          <p:cNvSpPr/>
          <p:nvPr/>
        </p:nvSpPr>
        <p:spPr>
          <a:xfrm flipH="1">
            <a:off x="11235804" y="6035199"/>
            <a:ext cx="525600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2" descr="Home icon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417" y="5378199"/>
            <a:ext cx="680316" cy="68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651164" y="2964873"/>
            <a:ext cx="50850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hiller" panose="04020404031007020602" pitchFamily="82" charset="0"/>
              </a:rPr>
              <a:t>Visuels à venir…</a:t>
            </a:r>
            <a:endParaRPr lang="fr-FR" sz="7200" dirty="0">
              <a:solidFill>
                <a:schemeClr val="tx1">
                  <a:lumMod val="75000"/>
                  <a:lumOff val="25000"/>
                </a:schemeClr>
              </a:solidFill>
              <a:latin typeface="Chiller" panose="040204040310070206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39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èche gauche 2">
            <a:hlinkClick r:id="rId2" action="ppaction://hlinksldjump"/>
          </p:cNvPr>
          <p:cNvSpPr/>
          <p:nvPr/>
        </p:nvSpPr>
        <p:spPr>
          <a:xfrm>
            <a:off x="10584873" y="6035199"/>
            <a:ext cx="526473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2" descr="Home icon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417" y="5378199"/>
            <a:ext cx="680316" cy="68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651164" y="2964873"/>
            <a:ext cx="50850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hiller" panose="04020404031007020602" pitchFamily="82" charset="0"/>
              </a:rPr>
              <a:t>Visuels à venir…</a:t>
            </a:r>
            <a:endParaRPr lang="fr-FR" sz="7200" dirty="0">
              <a:solidFill>
                <a:schemeClr val="tx1">
                  <a:lumMod val="75000"/>
                  <a:lumOff val="25000"/>
                </a:schemeClr>
              </a:solidFill>
              <a:latin typeface="Chiller" panose="040204040310070206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06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3731</TotalTime>
  <Words>323</Words>
  <Application>Microsoft Office PowerPoint</Application>
  <PresentationFormat>Grand écran</PresentationFormat>
  <Paragraphs>64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Arial</vt:lpstr>
      <vt:lpstr>Arial Black</vt:lpstr>
      <vt:lpstr>Calibri</vt:lpstr>
      <vt:lpstr>Chiller</vt:lpstr>
      <vt:lpstr>Helvetica Neue Medium</vt:lpstr>
      <vt:lpstr>Montserrat Black</vt:lpstr>
      <vt:lpstr>Times New Roman</vt:lpstr>
      <vt:lpstr>Wingdings</vt:lpstr>
      <vt:lpstr>Thème Office</vt:lpstr>
      <vt:lpstr>Questionnaire  Relationnel JEUNES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VALENTIN Valerie [CEGEE]</cp:lastModifiedBy>
  <cp:revision>244</cp:revision>
  <dcterms:created xsi:type="dcterms:W3CDTF">2020-06-24T09:20:11Z</dcterms:created>
  <dcterms:modified xsi:type="dcterms:W3CDTF">2021-06-21T20:34:08Z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