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9" d="100"/>
          <a:sy n="69" d="100"/>
        </p:scale>
        <p:origin x="10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hyperlink" Target="https://www.caisse-epargne.fr/grand-est-europe/assurer/dois-je-le-quitter/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5" Type="http://schemas.openxmlformats.org/officeDocument/2006/relationships/image" Target="../media/image5.jpeg"/><Relationship Id="rId4" Type="http://schemas.openxmlformats.org/officeDocument/2006/relationships/hyperlink" Target="https://www.caisse-epargne.fr/grand-est-europe/particuliers/questionnaire-epargne" TargetMode="External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hyperlink" Target="https://www.caisse-epargne.fr/grand-est-europe/particuliers/formulaire-assurance" TargetMode="External"/><Relationship Id="rId4" Type="http://schemas.openxmlformats.org/officeDocument/2006/relationships/hyperlink" Target="https://www.caisse-epargne.fr/grand-est-europe/assurer/dois-je-le-quitte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6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« Dois-je le quitter ? »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21 juin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Questionnaire </a:t>
            </a:r>
            <a:br>
              <a:rPr lang="fr-FR" dirty="0" smtClean="0"/>
            </a:br>
            <a:r>
              <a:rPr lang="fr-FR" dirty="0" smtClean="0"/>
              <a:t>Relationnel IARD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Direction Marketing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9"/>
          <p:cNvSpPr>
            <a:spLocks noGrp="1"/>
          </p:cNvSpPr>
          <p:nvPr>
            <p:ph idx="4294967295"/>
          </p:nvPr>
        </p:nvSpPr>
        <p:spPr>
          <a:xfrm>
            <a:off x="695325" y="1742536"/>
            <a:ext cx="4696184" cy="4494752"/>
          </a:xfrm>
          <a:prstGeom prst="rect">
            <a:avLst/>
          </a:prstGeom>
        </p:spPr>
        <p:txBody>
          <a:bodyPr/>
          <a:lstStyle/>
          <a:p>
            <a:r>
              <a:rPr lang="fr-FR" b="1" dirty="0" smtClean="0"/>
              <a:t>Version digitale / Interactive  </a:t>
            </a:r>
          </a:p>
          <a:p>
            <a:pPr marL="0" indent="0">
              <a:buNone/>
            </a:pPr>
            <a:r>
              <a:rPr lang="fr-FR" dirty="0" smtClean="0"/>
              <a:t>Cliquez sur l’image pour accédez au questionnaire relationnel en ligne :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16" y="3027279"/>
            <a:ext cx="3800475" cy="270510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Accédez au questionnaire en un clic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Dois-je le quitter ? » Questionnaire Relationnel IARD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pic>
        <p:nvPicPr>
          <p:cNvPr id="8" name="Picture 2" descr="Cliquez ici illustration du concept Vecteur gratui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771" y="4401515"/>
            <a:ext cx="2456485" cy="245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6061831" y="1742536"/>
            <a:ext cx="8626" cy="4308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9"/>
          <p:cNvSpPr txBox="1">
            <a:spLocks/>
          </p:cNvSpPr>
          <p:nvPr/>
        </p:nvSpPr>
        <p:spPr>
          <a:xfrm>
            <a:off x="6446268" y="1768415"/>
            <a:ext cx="4696184" cy="4494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Version Papier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dirty="0" smtClean="0"/>
              <a:t>Cliquez sur l’image pour visualiser l’ensemble des pages du questionnaire :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11" name="Picture 2" descr="Liste de contrôle géant Vecteur gratuit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91"/>
          <a:stretch/>
        </p:blipFill>
        <p:spPr bwMode="auto">
          <a:xfrm>
            <a:off x="6926413" y="2732042"/>
            <a:ext cx="3916033" cy="34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 gauche 11">
            <a:hlinkClick r:id="rId8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>
            <a:hlinkClick r:id="rId9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3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Vous souhaitez rencontrer votre client et lui proposer un bilan IARD ? Vous avez la possibilité d’envoyer le questionnaire relationnel : </a:t>
            </a:r>
            <a:r>
              <a:rPr lang="fr-FR" b="1" dirty="0"/>
              <a:t>« Dois-je le quitter ? » </a:t>
            </a:r>
            <a:r>
              <a:rPr lang="fr-FR" dirty="0"/>
              <a:t>par email. </a:t>
            </a:r>
          </a:p>
          <a:p>
            <a:r>
              <a:rPr lang="fr-FR" dirty="0"/>
              <a:t>Il est à votre disposition dans la bibliothèque de votre messagerie Outlook : 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Envoyer le questionnaire par email à vos </a:t>
            </a:r>
            <a:r>
              <a:rPr lang="fr-FR" dirty="0" smtClean="0"/>
              <a:t>clients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Dois-je le quitter ? » Questionnaire Relationnel IARD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0" name="Flèche gauche 39">
            <a:hlinkClick r:id="rId2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lèche gauche 40">
            <a:hlinkClick r:id="rId3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9230143" y="3199747"/>
            <a:ext cx="2376688" cy="93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Puis relancez votre client afin de savoir s’il a bien réceptionné votre message, s’il a réalisé le test et s’il souhaite échanger avec vous sur le sujet.</a:t>
            </a:r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59" y="3212876"/>
            <a:ext cx="990600" cy="723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209" y="3212876"/>
            <a:ext cx="552450" cy="723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5" name="ZoneTexte 44"/>
          <p:cNvSpPr txBox="1"/>
          <p:nvPr/>
        </p:nvSpPr>
        <p:spPr>
          <a:xfrm>
            <a:off x="1026659" y="4347484"/>
            <a:ext cx="2751138" cy="2603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BDD part – Questionnaires relationnels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1031422" y="5046892"/>
            <a:ext cx="2130711" cy="26161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Questionnaire relationnel IARD</a:t>
            </a:r>
          </a:p>
        </p:txBody>
      </p:sp>
      <p:sp>
        <p:nvSpPr>
          <p:cNvPr id="47" name="Ellipse 46"/>
          <p:cNvSpPr/>
          <p:nvPr/>
        </p:nvSpPr>
        <p:spPr>
          <a:xfrm>
            <a:off x="879021" y="3155726"/>
            <a:ext cx="296863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1</a:t>
            </a:r>
          </a:p>
        </p:txBody>
      </p:sp>
      <p:sp>
        <p:nvSpPr>
          <p:cNvPr id="48" name="Ellipse 47"/>
          <p:cNvSpPr/>
          <p:nvPr/>
        </p:nvSpPr>
        <p:spPr>
          <a:xfrm>
            <a:off x="802822" y="4318909"/>
            <a:ext cx="295275" cy="279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3</a:t>
            </a:r>
          </a:p>
        </p:txBody>
      </p:sp>
      <p:sp>
        <p:nvSpPr>
          <p:cNvPr id="49" name="Ellipse 48"/>
          <p:cNvSpPr/>
          <p:nvPr/>
        </p:nvSpPr>
        <p:spPr>
          <a:xfrm>
            <a:off x="802822" y="5031017"/>
            <a:ext cx="295275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4</a:t>
            </a:r>
          </a:p>
        </p:txBody>
      </p:sp>
      <p:sp>
        <p:nvSpPr>
          <p:cNvPr id="50" name="Ellipse 49"/>
          <p:cNvSpPr/>
          <p:nvPr/>
        </p:nvSpPr>
        <p:spPr>
          <a:xfrm>
            <a:off x="2266496" y="3174776"/>
            <a:ext cx="296863" cy="2889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2</a:t>
            </a:r>
          </a:p>
        </p:txBody>
      </p:sp>
      <p:sp>
        <p:nvSpPr>
          <p:cNvPr id="51" name="Rectangle 42"/>
          <p:cNvSpPr>
            <a:spLocks noChangeArrowheads="1"/>
          </p:cNvSpPr>
          <p:nvPr/>
        </p:nvSpPr>
        <p:spPr bwMode="auto">
          <a:xfrm>
            <a:off x="9230143" y="4665892"/>
            <a:ext cx="2376688" cy="600164"/>
          </a:xfrm>
          <a:prstGeom prst="rect">
            <a:avLst/>
          </a:prstGeom>
          <a:solidFill>
            <a:srgbClr val="D11921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Seuls les clients avec </a:t>
            </a:r>
            <a:r>
              <a:rPr lang="fr-FR" altLang="fr-FR" sz="11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Opt</a:t>
            </a:r>
            <a:r>
              <a:rPr lang="fr-FR" altLang="fr-FR" sz="11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-in</a:t>
            </a:r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pourront être destinataires de l’email.</a:t>
            </a:r>
          </a:p>
        </p:txBody>
      </p:sp>
      <p:pic>
        <p:nvPicPr>
          <p:cNvPr id="52" name="Picture 2" descr="System attention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54" y="4837228"/>
            <a:ext cx="674914" cy="67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Imag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932" y="3194214"/>
            <a:ext cx="3298825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Ellipse 53"/>
          <p:cNvSpPr/>
          <p:nvPr/>
        </p:nvSpPr>
        <p:spPr>
          <a:xfrm>
            <a:off x="4828720" y="3173644"/>
            <a:ext cx="296862" cy="2889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5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4437146" y="3969188"/>
            <a:ext cx="1485732" cy="106182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50" b="1" dirty="0">
                <a:solidFill>
                  <a:srgbClr val="C00000"/>
                </a:solidFill>
              </a:rPr>
              <a:t>Il vous reste à :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Saisir l’adresse mail du client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Compléter la civilité et son nom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Envoyer</a:t>
            </a:r>
          </a:p>
        </p:txBody>
      </p:sp>
      <p:sp>
        <p:nvSpPr>
          <p:cNvPr id="56" name="Ellipse 55"/>
          <p:cNvSpPr/>
          <p:nvPr/>
        </p:nvSpPr>
        <p:spPr>
          <a:xfrm>
            <a:off x="8990177" y="3173634"/>
            <a:ext cx="296862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6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4027714" y="3069771"/>
            <a:ext cx="10742" cy="300794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>
            <a:off x="8673446" y="3069771"/>
            <a:ext cx="10742" cy="300794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4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Vous avez toujours la possibilité de faire figurer ce questionnaire relationnel : </a:t>
            </a:r>
            <a:r>
              <a:rPr lang="fr-FR" b="1" dirty="0"/>
              <a:t>« Dois-je le quitter ? » </a:t>
            </a:r>
            <a:r>
              <a:rPr lang="fr-FR" dirty="0"/>
              <a:t>au bas d’un    e-mail envoyé à un client avec votre signature.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Créer une signature d’email avec le questionnaire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Dois-je le quitter ? » Questionnaire Relationnel IARD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2" name="Flèche gauche 11">
            <a:hlinkClick r:id="rId2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>
            <a:hlinkClick r:id="rId3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6329424" y="2645604"/>
            <a:ext cx="4031796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5" name="Rectangle 46"/>
          <p:cNvSpPr>
            <a:spLocks noChangeArrowheads="1"/>
          </p:cNvSpPr>
          <p:nvPr/>
        </p:nvSpPr>
        <p:spPr bwMode="auto">
          <a:xfrm>
            <a:off x="6429437" y="2745617"/>
            <a:ext cx="393178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Faites notre test pour savoir s'il n'est pas temps de </a:t>
            </a:r>
            <a:r>
              <a:rPr lang="fr-FR" altLang="fr-F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changer d'assureur</a:t>
            </a:r>
            <a:r>
              <a:rPr lang="fr-FR" alt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alt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altLang="fr-F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Devez-vous le quitter </a:t>
            </a:r>
            <a:r>
              <a:rPr lang="fr-FR" altLang="fr-FR" sz="1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 » : </a:t>
            </a:r>
            <a:r>
              <a:rPr lang="fr-FR" altLang="fr-FR" sz="1400" b="1" dirty="0">
                <a:solidFill>
                  <a:srgbClr val="5959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Clic ici</a:t>
            </a: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 48" descr="cid:image002.png@01D64ECC.431E9160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255" y="3584781"/>
            <a:ext cx="321786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49"/>
          <p:cNvSpPr>
            <a:spLocks noChangeArrowheads="1"/>
          </p:cNvSpPr>
          <p:nvPr/>
        </p:nvSpPr>
        <p:spPr bwMode="auto">
          <a:xfrm>
            <a:off x="6801593" y="5107817"/>
            <a:ext cx="399845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Ajoutez votre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signature habituelle</a:t>
            </a:r>
            <a:endParaRPr lang="fr-FR" altLang="fr-FR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305415" y="3307193"/>
            <a:ext cx="331600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Aft>
                <a:spcPts val="300"/>
              </a:spcAft>
              <a:defRPr sz="2200" b="1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b="1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buClr>
                <a:schemeClr val="accent1"/>
              </a:buClr>
              <a:defRPr sz="1600">
                <a:solidFill>
                  <a:schemeClr val="accent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lnSpc>
                <a:spcPts val="1600"/>
              </a:lnSpc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2875" indent="-142875" defTabSz="4572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6000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0572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5144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9716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</a:pPr>
            <a:r>
              <a:rPr lang="fr-FR" altLang="fr-FR" sz="1600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Hors mode diaporama,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réalisez </a:t>
            </a: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un « Copier/Coller »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au bas de votre message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ou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dans Outlook &gt; option de signature automatique </a:t>
            </a:r>
          </a:p>
        </p:txBody>
      </p:sp>
      <p:pic>
        <p:nvPicPr>
          <p:cNvPr id="19" name="Picture 4" descr="Arrow Right icon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793" y="3307193"/>
            <a:ext cx="1439638" cy="143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0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114" y="487645"/>
            <a:ext cx="5575341" cy="582411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04" y="487645"/>
            <a:ext cx="5868010" cy="582411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Flèche gauche 3">
            <a:hlinkClick r:id="rId4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>
            <a:hlinkClick r:id="rId5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Home icon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9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604" y="819765"/>
            <a:ext cx="5638800" cy="52387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Flèche gauche 3">
            <a:hlinkClick r:id="rId3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>
            <a:hlinkClick r:id="rId4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Home icon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174" y="843328"/>
            <a:ext cx="4895850" cy="523875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439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3" y="387687"/>
            <a:ext cx="11425660" cy="604577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Flèche gauche 2">
            <a:hlinkClick r:id="rId3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 descr="Home ic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0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3741</TotalTime>
  <Words>304</Words>
  <Application>Microsoft Office PowerPoint</Application>
  <PresentationFormat>Grand écran</PresentationFormat>
  <Paragraphs>61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Calibri</vt:lpstr>
      <vt:lpstr>Helvetica Neue Medium</vt:lpstr>
      <vt:lpstr>Montserrat Black</vt:lpstr>
      <vt:lpstr>Times New Roman</vt:lpstr>
      <vt:lpstr>Wingdings</vt:lpstr>
      <vt:lpstr>Thème Office</vt:lpstr>
      <vt:lpstr>Questionnaire  Relationnel IARD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247</cp:revision>
  <dcterms:created xsi:type="dcterms:W3CDTF">2020-06-24T09:20:11Z</dcterms:created>
  <dcterms:modified xsi:type="dcterms:W3CDTF">2021-06-21T20:32:35Z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