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BDCDD"/>
    <a:srgbClr val="C31632"/>
    <a:srgbClr val="EC1B24"/>
    <a:srgbClr val="E7302A"/>
    <a:srgbClr val="F5F5F5"/>
    <a:srgbClr val="D11921"/>
    <a:srgbClr val="FF0000"/>
    <a:srgbClr val="E3322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8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10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 titre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DE MA PRESENTATION</a:t>
            </a:r>
            <a:endParaRPr lang="fr-FR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 smtClean="0"/>
              <a:t>Direction</a:t>
            </a:r>
            <a:endParaRPr lang="fr-FR" dirty="0"/>
          </a:p>
        </p:txBody>
      </p:sp>
      <p:pic>
        <p:nvPicPr>
          <p:cNvPr id="11" name="Image 10" descr="logoterritoiredavenir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553" y="6249277"/>
            <a:ext cx="399093" cy="41131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t="29642" r="64881" b="44552"/>
          <a:stretch/>
        </p:blipFill>
        <p:spPr>
          <a:xfrm>
            <a:off x="11265489" y="6231194"/>
            <a:ext cx="426482" cy="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8" y="0"/>
            <a:ext cx="26801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Première partie</a:t>
            </a:r>
          </a:p>
          <a:p>
            <a:pPr lvl="0"/>
            <a:r>
              <a:rPr lang="fr-FR" dirty="0" smtClean="0"/>
              <a:t>Deuxième partie</a:t>
            </a:r>
          </a:p>
          <a:p>
            <a:pPr lvl="0"/>
            <a:r>
              <a:rPr lang="fr-FR" dirty="0" smtClean="0"/>
              <a:t>Troisième partie</a:t>
            </a:r>
          </a:p>
          <a:p>
            <a:pPr lvl="0"/>
            <a:r>
              <a:rPr lang="fr-FR" dirty="0" smtClean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5262918"/>
            <a:ext cx="959005" cy="159508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Première idée</a:t>
            </a:r>
          </a:p>
          <a:p>
            <a:pPr lvl="0"/>
            <a:r>
              <a:rPr lang="fr-FR" dirty="0" smtClean="0"/>
              <a:t>Deuxième idée </a:t>
            </a:r>
          </a:p>
          <a:p>
            <a:pPr lvl="0"/>
            <a:r>
              <a:rPr lang="fr-FR" dirty="0" smtClean="0"/>
              <a:t>Troisième idée </a:t>
            </a:r>
          </a:p>
          <a:p>
            <a:pPr lvl="0"/>
            <a:r>
              <a:rPr lang="fr-FR" dirty="0" smtClean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 smtClean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95325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 smtClean="0"/>
              <a:t>Insérez ici une image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Modifier le texte</a:t>
            </a:r>
          </a:p>
          <a:p>
            <a:pPr lvl="1"/>
            <a:r>
              <a:rPr lang="fr-FR" dirty="0" smtClean="0"/>
              <a:t>Deuxième niveau </a:t>
            </a:r>
          </a:p>
          <a:p>
            <a:pPr lvl="2"/>
            <a:r>
              <a:rPr lang="fr-FR" dirty="0" smtClean="0"/>
              <a:t>Troisième niveau </a:t>
            </a:r>
          </a:p>
          <a:p>
            <a:pPr lvl="3"/>
            <a:r>
              <a:rPr lang="fr-FR" dirty="0" smtClean="0"/>
              <a:t>Quatrième niveau </a:t>
            </a:r>
          </a:p>
          <a:p>
            <a:pPr lvl="4"/>
            <a:r>
              <a:rPr lang="fr-FR" dirty="0" smtClean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6" name="Image 5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8" y="6524819"/>
            <a:ext cx="214185" cy="2341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0" y="6467475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hyperlink" Target="https://www.caisse-epargne.fr/grand-est-europe/epargner/questionnaire-epargne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6.xml"/><Relationship Id="rId5" Type="http://schemas.openxmlformats.org/officeDocument/2006/relationships/image" Target="../media/image5.jpeg"/><Relationship Id="rId4" Type="http://schemas.openxmlformats.org/officeDocument/2006/relationships/hyperlink" Target="https://www.caisse-epargne.fr/grand-est-europe/particuliers/questionnaire-epargne" TargetMode="Externa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slide" Target="slid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slide" Target="slide5.xml"/><Relationship Id="rId2" Type="http://schemas.openxmlformats.org/officeDocument/2006/relationships/hyperlink" Target="https://www.caisse-epargne.fr/grand-est-europe/epargner/questionnaire-epargne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" Target="slide4.xml"/><Relationship Id="rId5" Type="http://schemas.openxmlformats.org/officeDocument/2006/relationships/image" Target="../media/image12.png"/><Relationship Id="rId4" Type="http://schemas.openxmlformats.org/officeDocument/2006/relationships/hyperlink" Target="https://www.caisse-epargne.fr/grand-est-europe/particuliers/questionnaire-epargn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6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7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« Votre épargne vous correspond-elle ? »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21 juin 2021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Questionnaire </a:t>
            </a:r>
            <a:br>
              <a:rPr lang="fr-FR" dirty="0" smtClean="0"/>
            </a:br>
            <a:r>
              <a:rPr lang="fr-FR" dirty="0" smtClean="0"/>
              <a:t>Relationnel EPARGNE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Direction Marketing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7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smtClean="0"/>
              <a:t>Accédez au questionnaire en un clic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« Votre épargne vous correspond-elle ? » Questionnaire Relationnel EPARGNE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6" name="Espace réservé du contenu 9"/>
          <p:cNvSpPr>
            <a:spLocks noGrp="1"/>
          </p:cNvSpPr>
          <p:nvPr>
            <p:ph idx="4294967295"/>
          </p:nvPr>
        </p:nvSpPr>
        <p:spPr>
          <a:xfrm>
            <a:off x="695325" y="1742536"/>
            <a:ext cx="4696184" cy="4494752"/>
          </a:xfrm>
          <a:prstGeom prst="rect">
            <a:avLst/>
          </a:prstGeom>
        </p:spPr>
        <p:txBody>
          <a:bodyPr/>
          <a:lstStyle/>
          <a:p>
            <a:r>
              <a:rPr lang="fr-FR" b="1" dirty="0" smtClean="0"/>
              <a:t>Version digitale / Interactive  </a:t>
            </a:r>
          </a:p>
          <a:p>
            <a:pPr marL="0" indent="0">
              <a:buNone/>
            </a:pPr>
            <a:r>
              <a:rPr lang="fr-FR" dirty="0" smtClean="0"/>
              <a:t>Cliquez sur l’image pour accédez au questionnaire relationnel en ligne :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441" y="2898475"/>
            <a:ext cx="2666172" cy="3152774"/>
          </a:xfrm>
          <a:prstGeom prst="rect">
            <a:avLst/>
          </a:prstGeom>
        </p:spPr>
      </p:pic>
      <p:pic>
        <p:nvPicPr>
          <p:cNvPr id="8" name="Picture 2" descr="Cliquez ici illustration du concept Vecteur gratui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169" y="4401515"/>
            <a:ext cx="2456485" cy="245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6061831" y="1742536"/>
            <a:ext cx="8626" cy="43087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9"/>
          <p:cNvSpPr txBox="1">
            <a:spLocks/>
          </p:cNvSpPr>
          <p:nvPr/>
        </p:nvSpPr>
        <p:spPr>
          <a:xfrm>
            <a:off x="6446268" y="1768415"/>
            <a:ext cx="4696184" cy="4494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■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4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□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▫"/>
              <a:tabLst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Version Papier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dirty="0" smtClean="0"/>
              <a:t>Cliquez sur l’image pour visualiser l’ensemble des pages du questionnaire :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11" name="Picture 2" descr="Liste de contrôle géant Vecteur gratuit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91"/>
          <a:stretch/>
        </p:blipFill>
        <p:spPr bwMode="auto">
          <a:xfrm>
            <a:off x="6926413" y="2732042"/>
            <a:ext cx="3916033" cy="34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 gauche 11">
            <a:hlinkClick r:id="rId8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>
            <a:hlinkClick r:id="rId9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3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Vous souhaitez rencontrer votre client et lui proposer un bilan Epargne ? Vous avez la possibilité d’envoyer le questionnaire relationnel : </a:t>
            </a:r>
            <a:r>
              <a:rPr lang="fr-FR" b="1" dirty="0"/>
              <a:t>« Votre épargne vous correspond-elle » </a:t>
            </a:r>
            <a:r>
              <a:rPr lang="fr-FR" dirty="0"/>
              <a:t>par email. </a:t>
            </a:r>
          </a:p>
          <a:p>
            <a:r>
              <a:rPr lang="fr-FR" dirty="0"/>
              <a:t>Il est à votre disposition dans la bibliothèque de votre messagerie Outlook : 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Envoyer le questionnaire par email à vos </a:t>
            </a:r>
            <a:r>
              <a:rPr lang="fr-FR" dirty="0" smtClean="0"/>
              <a:t>clients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Votre épargne vous correspond-elle ? » Questionnaire Relationnel </a:t>
            </a:r>
            <a:r>
              <a:rPr lang="fr-FR" dirty="0" smtClean="0"/>
              <a:t>EPARGNE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111" y="3203727"/>
            <a:ext cx="3266465" cy="4113874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9230143" y="3199747"/>
            <a:ext cx="2376688" cy="93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Puis relancez votre client afin de savoir s’il a bien réceptionné votre message, s’il a réalisé le test et s’il souhaite échanger avec vous sur le sujet.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659" y="3212876"/>
            <a:ext cx="990600" cy="723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209" y="3212876"/>
            <a:ext cx="552450" cy="723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7" name="ZoneTexte 26"/>
          <p:cNvSpPr txBox="1"/>
          <p:nvPr/>
        </p:nvSpPr>
        <p:spPr>
          <a:xfrm>
            <a:off x="1026659" y="4347484"/>
            <a:ext cx="2751138" cy="2603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BDD part – Questionnaires relationnels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1031422" y="5046892"/>
            <a:ext cx="2326278" cy="26161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Questionnaire relationnel 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Epargne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879021" y="3155726"/>
            <a:ext cx="296863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1</a:t>
            </a:r>
          </a:p>
        </p:txBody>
      </p:sp>
      <p:sp>
        <p:nvSpPr>
          <p:cNvPr id="30" name="Ellipse 29"/>
          <p:cNvSpPr/>
          <p:nvPr/>
        </p:nvSpPr>
        <p:spPr>
          <a:xfrm>
            <a:off x="802822" y="4318909"/>
            <a:ext cx="295275" cy="279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3</a:t>
            </a:r>
          </a:p>
        </p:txBody>
      </p:sp>
      <p:sp>
        <p:nvSpPr>
          <p:cNvPr id="31" name="Ellipse 30"/>
          <p:cNvSpPr/>
          <p:nvPr/>
        </p:nvSpPr>
        <p:spPr>
          <a:xfrm>
            <a:off x="802822" y="5031017"/>
            <a:ext cx="295275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4</a:t>
            </a:r>
          </a:p>
        </p:txBody>
      </p:sp>
      <p:sp>
        <p:nvSpPr>
          <p:cNvPr id="32" name="Ellipse 31"/>
          <p:cNvSpPr/>
          <p:nvPr/>
        </p:nvSpPr>
        <p:spPr>
          <a:xfrm>
            <a:off x="2266496" y="3174776"/>
            <a:ext cx="296863" cy="2889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2</a:t>
            </a:r>
          </a:p>
        </p:txBody>
      </p:sp>
      <p:sp>
        <p:nvSpPr>
          <p:cNvPr id="33" name="Rectangle 42"/>
          <p:cNvSpPr>
            <a:spLocks noChangeArrowheads="1"/>
          </p:cNvSpPr>
          <p:nvPr/>
        </p:nvSpPr>
        <p:spPr bwMode="auto">
          <a:xfrm>
            <a:off x="9230143" y="4665892"/>
            <a:ext cx="2376688" cy="600164"/>
          </a:xfrm>
          <a:prstGeom prst="rect">
            <a:avLst/>
          </a:prstGeom>
          <a:solidFill>
            <a:srgbClr val="D11921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Seuls les clients avec </a:t>
            </a:r>
            <a:r>
              <a:rPr lang="fr-FR" altLang="fr-FR" sz="11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Opt</a:t>
            </a:r>
            <a:r>
              <a:rPr lang="fr-FR" altLang="fr-FR" sz="11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-in</a:t>
            </a:r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fr-FR" sz="11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pourront être destinataires de l’email.</a:t>
            </a:r>
          </a:p>
        </p:txBody>
      </p:sp>
      <p:pic>
        <p:nvPicPr>
          <p:cNvPr id="34" name="Picture 2" descr="System attention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54" y="4837228"/>
            <a:ext cx="674914" cy="67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Ellipse 34"/>
          <p:cNvSpPr/>
          <p:nvPr/>
        </p:nvSpPr>
        <p:spPr>
          <a:xfrm>
            <a:off x="4828720" y="3173644"/>
            <a:ext cx="296862" cy="2889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5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4437146" y="3969188"/>
            <a:ext cx="1485732" cy="10618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050" b="1" dirty="0">
                <a:solidFill>
                  <a:srgbClr val="C00000"/>
                </a:solidFill>
              </a:rPr>
              <a:t>Il vous reste à :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Saisir l’adresse mail du client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Compléter la civilité et son nom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Envoyer</a:t>
            </a:r>
          </a:p>
        </p:txBody>
      </p:sp>
      <p:sp>
        <p:nvSpPr>
          <p:cNvPr id="37" name="Ellipse 36"/>
          <p:cNvSpPr/>
          <p:nvPr/>
        </p:nvSpPr>
        <p:spPr>
          <a:xfrm>
            <a:off x="8990177" y="3173634"/>
            <a:ext cx="296862" cy="2873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/>
              <a:t>6</a:t>
            </a:r>
          </a:p>
        </p:txBody>
      </p:sp>
      <p:cxnSp>
        <p:nvCxnSpPr>
          <p:cNvPr id="38" name="Connecteur droit 37"/>
          <p:cNvCxnSpPr/>
          <p:nvPr/>
        </p:nvCxnSpPr>
        <p:spPr>
          <a:xfrm>
            <a:off x="4027714" y="3069771"/>
            <a:ext cx="10742" cy="300794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8673446" y="3069771"/>
            <a:ext cx="10742" cy="300794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lèche gauche 39">
            <a:hlinkClick r:id="rId6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gauche 40">
            <a:hlinkClick r:id="rId7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4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fr-FR" dirty="0"/>
              <a:t>Vous avez toujours la possibilité de faire figurer ce questionnaire relationnel : </a:t>
            </a:r>
            <a:r>
              <a:rPr lang="fr-FR" b="1" dirty="0"/>
              <a:t>« Votre épargne vous            correspond-elle ? » </a:t>
            </a:r>
            <a:r>
              <a:rPr lang="fr-FR" dirty="0"/>
              <a:t>au bas d’un e-mail envoyé à un client avec votre signature.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Créer une signature d’email avec le questionnaire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« Votre épargne vous correspond-elle ? » Questionnaire Relationnel EPARGNE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6001750" y="2643805"/>
            <a:ext cx="4699226" cy="2688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8772220" y="3159528"/>
            <a:ext cx="1800226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Faites notre test pour savoir </a:t>
            </a:r>
            <a:r>
              <a:rPr lang="fr-FR" alt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votre épargne correspond à votre personnalité. </a:t>
            </a:r>
            <a:endParaRPr lang="fr-FR" altLang="fr-FR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altLang="fr-FR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FR" altLang="fr-FR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Votre épargne vous correspond-elle</a:t>
            </a:r>
            <a:r>
              <a:rPr lang="fr-FR" altLang="fr-FR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? »</a:t>
            </a:r>
            <a:r>
              <a:rPr lang="fr-FR" altLang="fr-FR" sz="1400" b="1" dirty="0">
                <a:solidFill>
                  <a:srgbClr val="59595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</a:t>
            </a:r>
            <a:r>
              <a:rPr lang="fr-FR" altLang="fr-FR" sz="1400" b="1" dirty="0">
                <a:solidFill>
                  <a:srgbClr val="5959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Clic ici</a:t>
            </a:r>
            <a:endParaRPr lang="fr-FR" alt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49"/>
          <p:cNvSpPr>
            <a:spLocks noChangeArrowheads="1"/>
          </p:cNvSpPr>
          <p:nvPr/>
        </p:nvSpPr>
        <p:spPr bwMode="auto">
          <a:xfrm>
            <a:off x="7112889" y="5456062"/>
            <a:ext cx="399845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Ajoutez votre </a:t>
            </a:r>
            <a:r>
              <a:rPr lang="fr-FR" alt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signature habituelle</a:t>
            </a:r>
            <a:endParaRPr lang="fr-FR" altLang="fr-FR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927734" y="3174918"/>
            <a:ext cx="331600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Aft>
                <a:spcPts val="300"/>
              </a:spcAft>
              <a:defRPr sz="2200" b="1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b="1">
                <a:solidFill>
                  <a:schemeClr val="accent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buClr>
                <a:schemeClr val="accent1"/>
              </a:buClr>
              <a:defRPr sz="1600">
                <a:solidFill>
                  <a:schemeClr val="accent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lnSpc>
                <a:spcPts val="1600"/>
              </a:lnSpc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2875" indent="-142875" defTabSz="4572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6000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0572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5144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971675" indent="-142875" defTabSz="457200" eaLnBrk="0" fontAlgn="base" hangingPunct="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Britannic Bold" panose="020B0903060703020204" pitchFamily="34" charset="0"/>
              <a:buChar char="&gt;"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</a:pPr>
            <a:r>
              <a:rPr lang="fr-FR" altLang="fr-FR" sz="1600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Hors mode diaporama,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 smtClean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réalisez </a:t>
            </a: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un « Copier/Coller »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au bas de votre message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ou </a:t>
            </a:r>
          </a:p>
          <a:p>
            <a:pPr algn="ctr" eaLnBrk="1" hangingPunct="1">
              <a:spcAft>
                <a:spcPct val="0"/>
              </a:spcAft>
            </a:pPr>
            <a:r>
              <a:rPr lang="fr-FR" altLang="fr-FR" sz="1600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dans Outlook &gt; option de signature automatique </a:t>
            </a:r>
          </a:p>
        </p:txBody>
      </p:sp>
      <p:pic>
        <p:nvPicPr>
          <p:cNvPr id="10" name="Picture 4" descr="Arrow Right icon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112" y="3174918"/>
            <a:ext cx="1439638" cy="143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2663" y="2726260"/>
            <a:ext cx="2457450" cy="2466975"/>
          </a:xfrm>
          <a:prstGeom prst="rect">
            <a:avLst/>
          </a:prstGeom>
        </p:spPr>
      </p:pic>
      <p:sp>
        <p:nvSpPr>
          <p:cNvPr id="12" name="Flèche gauche 11">
            <a:hlinkClick r:id="rId6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>
            <a:hlinkClick r:id="rId7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0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04" y="487645"/>
            <a:ext cx="5772150" cy="581977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254" y="487645"/>
            <a:ext cx="6202746" cy="578987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Flèche gauche 3">
            <a:hlinkClick r:id="rId4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>
            <a:hlinkClick r:id="rId5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ome icon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9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35" y="504555"/>
            <a:ext cx="5743575" cy="576262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r="729"/>
          <a:stretch/>
        </p:blipFill>
        <p:spPr>
          <a:xfrm>
            <a:off x="6422546" y="504555"/>
            <a:ext cx="5654435" cy="57531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Flèche gauche 3">
            <a:hlinkClick r:id="rId4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>
            <a:hlinkClick r:id="rId5" action="ppaction://hlinksldjump"/>
          </p:cNvPr>
          <p:cNvSpPr/>
          <p:nvPr/>
        </p:nvSpPr>
        <p:spPr>
          <a:xfrm flipH="1">
            <a:off x="11235804" y="6035199"/>
            <a:ext cx="525600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ome icon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39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29" y="381988"/>
            <a:ext cx="11020425" cy="580072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3" name="Flèche gauche 2">
            <a:hlinkClick r:id="rId3" action="ppaction://hlinksldjump"/>
          </p:cNvPr>
          <p:cNvSpPr/>
          <p:nvPr/>
        </p:nvSpPr>
        <p:spPr>
          <a:xfrm>
            <a:off x="10584873" y="6035199"/>
            <a:ext cx="526473" cy="484632"/>
          </a:xfrm>
          <a:prstGeom prst="leftArrow">
            <a:avLst/>
          </a:prstGeom>
          <a:solidFill>
            <a:srgbClr val="BDB7A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 descr="Home ic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417" y="5378199"/>
            <a:ext cx="680316" cy="6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0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52eb4dc-0ef3-4aa8-8e03-025dbf6c8637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B1515AA-57AE-4459-BE05-37022DA0370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02bd0e2-1d78-4f7d-9dde-91cd55d66e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3726</TotalTime>
  <Words>309</Words>
  <Application>Microsoft Office PowerPoint</Application>
  <PresentationFormat>Grand écran</PresentationFormat>
  <Paragraphs>61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Calibri</vt:lpstr>
      <vt:lpstr>Helvetica Neue Medium</vt:lpstr>
      <vt:lpstr>Montserrat Black</vt:lpstr>
      <vt:lpstr>Times New Roman</vt:lpstr>
      <vt:lpstr>Wingdings</vt:lpstr>
      <vt:lpstr>Thème Office</vt:lpstr>
      <vt:lpstr>Questionnaire  Relationnel EPARGNE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VALENTIN Valerie [CEGEE]</cp:lastModifiedBy>
  <cp:revision>243</cp:revision>
  <dcterms:created xsi:type="dcterms:W3CDTF">2020-06-24T09:20:11Z</dcterms:created>
  <dcterms:modified xsi:type="dcterms:W3CDTF">2021-06-21T20:31:17Z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lucie.jung@cegee.caisse-epargne.fr</vt:lpwstr>
  </property>
  <property fmtid="{D5CDD505-2E9C-101B-9397-08002B2CF9AE}" pid="5" name="MSIP_Label_48a19f0c-bea1-442e-a475-ed109d9ec508_SetDate">
    <vt:lpwstr>2020-06-24T09:46:25.2776735Z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0x0101008B0DE9E3EEC639499EC5C362D51B0CB3</vt:lpwstr>
  </property>
</Properties>
</file>