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A7A7"/>
    <a:srgbClr val="E2CFF1"/>
    <a:srgbClr val="D3B5E9"/>
    <a:srgbClr val="FFCCFF"/>
    <a:srgbClr val="FF00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25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82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28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93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859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83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331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47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902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10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207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61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13949-7541-431C-86A1-98847BDF1A6E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308DB-8DE7-45DA-8BC4-3F32EB8A88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64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2140/bonnes-pratiques-successions/29593/bonnes-pratiques-successions-janvier-2023.pptx" TargetMode="External"/><Relationship Id="rId2" Type="http://schemas.openxmlformats.org/officeDocument/2006/relationships/hyperlink" Target="http://commerciaux.celca.caisse-epargne.fr/download/1028/documents-hors-arbo-1/29588/contacts-filiere-successions-cegee-grand-public-et-pole-successions-premium.ppt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à coins arrondis 20"/>
          <p:cNvSpPr/>
          <p:nvPr/>
        </p:nvSpPr>
        <p:spPr>
          <a:xfrm>
            <a:off x="161189" y="4634312"/>
            <a:ext cx="6538190" cy="2029932"/>
          </a:xfrm>
          <a:prstGeom prst="roundRect">
            <a:avLst>
              <a:gd name="adj" fmla="val 7132"/>
            </a:avLst>
          </a:prstGeom>
          <a:solidFill>
            <a:srgbClr val="E2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avec flèche 64"/>
          <p:cNvCxnSpPr/>
          <p:nvPr/>
        </p:nvCxnSpPr>
        <p:spPr>
          <a:xfrm>
            <a:off x="1536072" y="4896928"/>
            <a:ext cx="0" cy="96109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4749777" y="4907071"/>
            <a:ext cx="0" cy="71646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à coins arrondis 19"/>
          <p:cNvSpPr/>
          <p:nvPr/>
        </p:nvSpPr>
        <p:spPr>
          <a:xfrm>
            <a:off x="161189" y="3424201"/>
            <a:ext cx="6575545" cy="976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161190" y="936075"/>
            <a:ext cx="6519528" cy="2248575"/>
          </a:xfrm>
          <a:prstGeom prst="round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802432" y="917414"/>
            <a:ext cx="5878285" cy="22176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8661" y="74648"/>
            <a:ext cx="68580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LA SUCCESSION </a:t>
            </a:r>
          </a:p>
          <a:p>
            <a:pPr algn="ctr"/>
            <a:endParaRPr lang="fr-FR" sz="5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Bien réussir le 1</a:t>
            </a:r>
            <a:r>
              <a:rPr lang="fr-FR" sz="2400" b="1" baseline="30000" dirty="0">
                <a:solidFill>
                  <a:srgbClr val="FF0000"/>
                </a:solidFill>
                <a:latin typeface="Bradley Hand ITC" panose="03070402050302030203" pitchFamily="66" charset="0"/>
              </a:rPr>
              <a:t>er</a:t>
            </a:r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 contact avec les proches du défunt</a:t>
            </a:r>
            <a:endParaRPr lang="fr-FR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50423" y="1114812"/>
            <a:ext cx="5481007" cy="1946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J’accueille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la personne qui se présente à l’agence et qui m’informe du décès d’un de nos clients.  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présente mes condoléances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au nom de la CEGEE et j’isole la personne dans un bureau (si possible). 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L’interlocuteur me dépose un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bulletin de décès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, accompagné ou pas d’une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facture d’obsèques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, 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recherche le client défunt sous </a:t>
            </a:r>
            <a:r>
              <a:rPr lang="fr-FR" sz="1050" b="1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Mysys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demande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les coordonnées de la personne présente et le livret de Famille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vérifie s’il est client ou non et m’assure qu’il sera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notre interlocuteur pour le suivi du dossier de succession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</a:p>
          <a:p>
            <a:pPr>
              <a:buClr>
                <a:srgbClr val="7030A0"/>
              </a:buClr>
            </a:pPr>
            <a:endParaRPr lang="fr-FR" sz="500" strike="sngStrike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7030A0"/>
              </a:buClr>
            </a:pP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 ce stade, je ne délivre aucune information sur les comptes du défunt. </a:t>
            </a:r>
          </a:p>
        </p:txBody>
      </p:sp>
      <p:sp>
        <p:nvSpPr>
          <p:cNvPr id="7" name="ZoneTexte 6"/>
          <p:cNvSpPr txBox="1"/>
          <p:nvPr/>
        </p:nvSpPr>
        <p:spPr>
          <a:xfrm rot="16200000">
            <a:off x="-678945" y="1914109"/>
            <a:ext cx="22176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0066"/>
                </a:solidFill>
                <a:latin typeface="Century Gothic" panose="020B0502020202020204" pitchFamily="34" charset="0"/>
              </a:rPr>
              <a:t>Connaissance du décès</a:t>
            </a:r>
          </a:p>
        </p:txBody>
      </p:sp>
      <p:pic>
        <p:nvPicPr>
          <p:cNvPr id="1026" name="Picture 2" descr="Attention premium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93" y="2713781"/>
            <a:ext cx="380825" cy="38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à coins arrondis 13"/>
          <p:cNvSpPr/>
          <p:nvPr/>
        </p:nvSpPr>
        <p:spPr>
          <a:xfrm>
            <a:off x="839757" y="3437877"/>
            <a:ext cx="5840961" cy="931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1026000" y="3655023"/>
            <a:ext cx="51066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renseigne la date du décès sous </a:t>
            </a:r>
            <a:r>
              <a:rPr lang="fr-FR" sz="105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Mysys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onglet « connaissance client »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vérifie que les liens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avec le conjoint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sont en place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Ø"/>
            </a:pPr>
            <a:endParaRPr lang="fr-FR" sz="105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-44203" y="3704288"/>
            <a:ext cx="10651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Blocage des comptes</a:t>
            </a:r>
          </a:p>
        </p:txBody>
      </p:sp>
      <p:sp>
        <p:nvSpPr>
          <p:cNvPr id="24" name="ZoneTexte 23"/>
          <p:cNvSpPr txBox="1"/>
          <p:nvPr/>
        </p:nvSpPr>
        <p:spPr>
          <a:xfrm rot="16200000">
            <a:off x="-554649" y="5530089"/>
            <a:ext cx="1894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Collecte des docs &amp; infos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3057" y="2625070"/>
            <a:ext cx="616364" cy="61636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8" name="Rectangle à coins arrondis 27"/>
          <p:cNvSpPr/>
          <p:nvPr/>
        </p:nvSpPr>
        <p:spPr>
          <a:xfrm>
            <a:off x="821095" y="4683002"/>
            <a:ext cx="5728997" cy="3023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944137" y="4716876"/>
            <a:ext cx="52703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7030A0"/>
              </a:buClr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Le gestionnaire du client défunt est présent et disponible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794016" y="5146434"/>
            <a:ext cx="1638380" cy="30352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à coins arrondis 30"/>
          <p:cNvSpPr/>
          <p:nvPr/>
        </p:nvSpPr>
        <p:spPr>
          <a:xfrm>
            <a:off x="3037550" y="5127773"/>
            <a:ext cx="3493880" cy="3329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877076" y="5179541"/>
            <a:ext cx="15553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7030A0"/>
              </a:buClr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OUI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3336995" y="5177378"/>
            <a:ext cx="28774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7030A0"/>
              </a:buClr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NON</a:t>
            </a:r>
          </a:p>
        </p:txBody>
      </p:sp>
      <p:sp>
        <p:nvSpPr>
          <p:cNvPr id="34" name="Rectangle à coins arrondis 33"/>
          <p:cNvSpPr/>
          <p:nvPr/>
        </p:nvSpPr>
        <p:spPr>
          <a:xfrm>
            <a:off x="821096" y="5897372"/>
            <a:ext cx="1611300" cy="4633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481244" y="5926635"/>
            <a:ext cx="22276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7030A0"/>
              </a:buClr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le préviens afin qu’il poursuive l’entretien</a:t>
            </a:r>
          </a:p>
        </p:txBody>
      </p:sp>
      <p:sp>
        <p:nvSpPr>
          <p:cNvPr id="67" name="Rectangle à coins arrondis 66"/>
          <p:cNvSpPr/>
          <p:nvPr/>
        </p:nvSpPr>
        <p:spPr>
          <a:xfrm>
            <a:off x="3037550" y="5642200"/>
            <a:ext cx="3493880" cy="9660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ZoneTexte 67"/>
          <p:cNvSpPr txBox="1"/>
          <p:nvPr/>
        </p:nvSpPr>
        <p:spPr>
          <a:xfrm>
            <a:off x="3037550" y="5712482"/>
            <a:ext cx="317692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7030A0"/>
              </a:buClr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recueille tous les documents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dont mon interlocuteur dispose : livret de famille du défunt, justificatif d’identité des différents héritiers... Et je le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préviens qu’il sera </a:t>
            </a:r>
            <a:r>
              <a:rPr lang="fr-FR" sz="11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recontacté pour un RDV </a:t>
            </a:r>
            <a:r>
              <a:rPr lang="fr-FR" sz="11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par l’Agence</a:t>
            </a:r>
            <a:r>
              <a:rPr lang="fr-FR" sz="11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</a:t>
            </a:r>
            <a:endParaRPr lang="fr-FR" sz="10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70" name="Connecteur droit avec flèche 69"/>
          <p:cNvCxnSpPr>
            <a:stCxn id="67" idx="1"/>
            <a:endCxn id="34" idx="3"/>
          </p:cNvCxnSpPr>
          <p:nvPr/>
        </p:nvCxnSpPr>
        <p:spPr>
          <a:xfrm flipH="1">
            <a:off x="2432396" y="6125230"/>
            <a:ext cx="605154" cy="3835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3393" y1="9821" x2="83482" y2="6250"/>
                        <a14:foregroundMark x1="83482" y1="6250" x2="91518" y2="72768"/>
                        <a14:foregroundMark x1="91518" y1="72768" x2="95536" y2="37946"/>
                        <a14:foregroundMark x1="95536" y1="37946" x2="83482" y2="6250"/>
                        <a14:foregroundMark x1="89732" y1="46429" x2="86161" y2="79911"/>
                        <a14:foregroundMark x1="37054" y1="96429" x2="51786" y2="97321"/>
                        <a14:foregroundMark x1="58929" y1="94643" x2="52679" y2="97321"/>
                        <a14:foregroundMark x1="18750" y1="84821" x2="4911" y2="46429"/>
                        <a14:foregroundMark x1="4911" y1="46429" x2="16964" y2="8929"/>
                        <a14:foregroundMark x1="16071" y1="16964" x2="12500" y2="79018"/>
                        <a14:foregroundMark x1="5804" y1="66518" x2="5804" y2="33482"/>
                        <a14:foregroundMark x1="37054" y1="3571" x2="62500" y2="2679"/>
                        <a14:foregroundMark x1="35268" y1="13393" x2="70536" y2="17857"/>
                        <a14:foregroundMark x1="70536" y1="17857" x2="70536" y2="17857"/>
                        <a14:foregroundMark x1="69643" y1="91071" x2="59821" y2="991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5405" y="5811531"/>
            <a:ext cx="621211" cy="62121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8750" y1="5804" x2="89732" y2="6696"/>
                        <a14:foregroundMark x1="40625" y1="93304" x2="58929" y2="94196"/>
                        <a14:foregroundMark x1="79018" y1="9375" x2="99107" y2="285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6837" y="3604136"/>
            <a:ext cx="579897" cy="5798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9" name="Rectangle à coins arrondis 88"/>
          <p:cNvSpPr/>
          <p:nvPr/>
        </p:nvSpPr>
        <p:spPr>
          <a:xfrm>
            <a:off x="142528" y="6921774"/>
            <a:ext cx="6519528" cy="1984690"/>
          </a:xfrm>
          <a:prstGeom prst="roundRect">
            <a:avLst/>
          </a:prstGeom>
          <a:solidFill>
            <a:srgbClr val="FFA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Rectangle à coins arrondis 89"/>
          <p:cNvSpPr/>
          <p:nvPr/>
        </p:nvSpPr>
        <p:spPr>
          <a:xfrm>
            <a:off x="802433" y="6921776"/>
            <a:ext cx="5878285" cy="19846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ZoneTexte 90"/>
          <p:cNvSpPr txBox="1"/>
          <p:nvPr/>
        </p:nvSpPr>
        <p:spPr>
          <a:xfrm>
            <a:off x="1279755" y="7029525"/>
            <a:ext cx="5307076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7030A0"/>
              </a:buClr>
            </a:pP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Au départ de l'interlocuteur :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J’envoie le bulletin de décès, toutes les pièces collectées et 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la facture d’obsèques à régler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via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fr-FR" sz="1050" b="1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MyFlow</a:t>
            </a:r>
            <a:r>
              <a:rPr lang="fr-FR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: </a:t>
            </a:r>
          </a:p>
          <a:p>
            <a:pPr marL="628650" lvl="1" indent="-171450">
              <a:buClr>
                <a:srgbClr val="7030A0"/>
              </a:buClr>
              <a:buFont typeface="Wingdings" panose="05000000000000000000" pitchFamily="2" charset="2"/>
              <a:buChar char="Ø"/>
            </a:pPr>
            <a:r>
              <a:rPr lang="fr-FR" sz="105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MyFlow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« information décès » pour l’acte de décès.</a:t>
            </a:r>
          </a:p>
          <a:p>
            <a:pPr marL="628650" lvl="1" indent="-171450">
              <a:buClr>
                <a:srgbClr val="7030A0"/>
              </a:buClr>
              <a:buFont typeface="Wingdings" panose="05000000000000000000" pitchFamily="2" charset="2"/>
              <a:buChar char="Ø"/>
            </a:pPr>
            <a:r>
              <a:rPr lang="fr-FR" sz="105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MyFlow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« factures à régler » pour les facture de pompes funèbres.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renseigne les coordonnées de l’interlocuteur dans le formulaire MYFLOW</a:t>
            </a:r>
            <a:endParaRPr lang="fr-FR" sz="5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Je transmets toutes les pièces à J via </a:t>
            </a:r>
            <a:r>
              <a:rPr lang="fr-FR" sz="105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MyFlow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Si dossier &lt; 10K€, le MAD reste en agence,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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j’interroge le profil du client défunt et je consulte les messages 1010 avant décision.</a:t>
            </a:r>
          </a:p>
          <a:p>
            <a:pPr marL="171450" indent="-171450"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Si dossier &gt; 10K€, le MAD est pris en charge par la filière Succession.</a:t>
            </a:r>
          </a:p>
          <a:p>
            <a:pPr>
              <a:buClr>
                <a:srgbClr val="7030A0"/>
              </a:buClr>
            </a:pPr>
            <a:endParaRPr lang="fr-FR" sz="105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2" name="ZoneTexte 91"/>
          <p:cNvSpPr txBox="1"/>
          <p:nvPr/>
        </p:nvSpPr>
        <p:spPr>
          <a:xfrm rot="16200000">
            <a:off x="-502134" y="7695078"/>
            <a:ext cx="1808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Suivi de la succession</a:t>
            </a:r>
          </a:p>
        </p:txBody>
      </p:sp>
      <p:pic>
        <p:nvPicPr>
          <p:cNvPr id="88" name="Image 8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68750" y1="9821" x2="88839" y2="36161"/>
                        <a14:foregroundMark x1="81696" y1="8036" x2="96429" y2="29911"/>
                        <a14:foregroundMark x1="84375" y1="7143" x2="96429" y2="21875"/>
                        <a14:foregroundMark x1="83482" y1="7143" x2="45982" y2="10714"/>
                        <a14:foregroundMark x1="60714" y1="11607" x2="82589" y2="46429"/>
                        <a14:foregroundMark x1="93750" y1="30804" x2="67857" y2="43750"/>
                        <a14:foregroundMark x1="58036" y1="18304" x2="73661" y2="43750"/>
                        <a14:foregroundMark x1="67857" y1="17857" x2="79911" y2="29018"/>
                        <a14:foregroundMark x1="66964" y1="4464" x2="82589" y2="8036"/>
                        <a14:foregroundMark x1="80804" y1="4464" x2="96429" y2="16071"/>
                        <a14:foregroundMark x1="90625" y1="8036" x2="96429" y2="160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2515" y="7403142"/>
            <a:ext cx="657839" cy="657839"/>
          </a:xfrm>
          <a:prstGeom prst="rect">
            <a:avLst/>
          </a:prstGeom>
        </p:spPr>
      </p:pic>
      <p:pic>
        <p:nvPicPr>
          <p:cNvPr id="96" name="Picture 2" descr="Attention premium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28" y="8221476"/>
            <a:ext cx="303628" cy="30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03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26023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Bien préparer le dénouement du dossier succession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228755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Contactez-nous en cliquant  :</a:t>
            </a:r>
            <a:r>
              <a:rPr lang="fr-FR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fr-FR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fr-FR" sz="1400" b="1" dirty="0">
                <a:solidFill>
                  <a:srgbClr val="954F72"/>
                </a:solidFill>
                <a:latin typeface="Century Gothic" panose="020B0502020202020204" pitchFamily="34" charset="0"/>
                <a:hlinkClick r:id="rId2"/>
              </a:rPr>
              <a:t>Vos interlocuteurs de la Filière Successions</a:t>
            </a:r>
            <a:endParaRPr lang="fr-FR" sz="1400" b="1" dirty="0">
              <a:solidFill>
                <a:srgbClr val="954F72"/>
              </a:solidFill>
              <a:latin typeface="Century Gothic" panose="020B0502020202020204" pitchFamily="34" charset="0"/>
            </a:endParaRPr>
          </a:p>
          <a:p>
            <a:pPr algn="ctr"/>
            <a:endParaRPr lang="fr-FR" sz="14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Rappel des Bonnes Pratiques Succession :</a:t>
            </a:r>
            <a:r>
              <a:rPr lang="fr-FR" sz="1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fr-FR" sz="1400" b="1" u="sng" dirty="0">
                <a:solidFill>
                  <a:srgbClr val="0070C0"/>
                </a:solidFill>
                <a:latin typeface="Century Gothic" panose="020B0502020202020204" pitchFamily="34" charset="0"/>
                <a:hlinkClick r:id="rId3"/>
              </a:rPr>
              <a:t>clic ici  </a:t>
            </a:r>
            <a:endParaRPr lang="fr-FR" sz="1400" b="1" u="sng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6276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484</TotalTime>
  <Words>351</Words>
  <Application>Microsoft Office PowerPoint</Application>
  <PresentationFormat>Affichage à l'écran (4:3)</PresentationFormat>
  <Paragraphs>34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Bradley Hand ITC</vt:lpstr>
      <vt:lpstr>Calibri</vt:lpstr>
      <vt:lpstr>Calibri Light</vt:lpstr>
      <vt:lpstr>Century Gothic</vt:lpstr>
      <vt:lpstr>Wingdings</vt:lpstr>
      <vt:lpstr>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Valerie [CEGEE]</dc:creator>
  <cp:lastModifiedBy>ESTANG Ludivine [CEGEE]</cp:lastModifiedBy>
  <cp:revision>44</cp:revision>
  <dcterms:created xsi:type="dcterms:W3CDTF">2020-04-27T07:19:02Z</dcterms:created>
  <dcterms:modified xsi:type="dcterms:W3CDTF">2023-03-10T10:29:39Z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2023-02-07T14:44:50Z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