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3"/>
  </p:notesMasterIdLst>
  <p:sldIdLst>
    <p:sldId id="279" r:id="rId6"/>
    <p:sldId id="281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5" r:id="rId34"/>
    <p:sldId id="324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39" r:id="rId49"/>
    <p:sldId id="342" r:id="rId50"/>
    <p:sldId id="341" r:id="rId51"/>
    <p:sldId id="340" r:id="rId52"/>
    <p:sldId id="348" r:id="rId53"/>
    <p:sldId id="347" r:id="rId54"/>
    <p:sldId id="346" r:id="rId55"/>
    <p:sldId id="345" r:id="rId56"/>
    <p:sldId id="344" r:id="rId57"/>
    <p:sldId id="343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7" r:id="rId66"/>
    <p:sldId id="358" r:id="rId67"/>
    <p:sldId id="359" r:id="rId68"/>
    <p:sldId id="360" r:id="rId69"/>
    <p:sldId id="356" r:id="rId70"/>
    <p:sldId id="361" r:id="rId71"/>
    <p:sldId id="362" r:id="rId7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015" autoAdjust="0"/>
  </p:normalViewPr>
  <p:slideViewPr>
    <p:cSldViewPr snapToGrid="0">
      <p:cViewPr>
        <p:scale>
          <a:sx n="59" d="100"/>
          <a:sy n="59" d="100"/>
        </p:scale>
        <p:origin x="112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9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gi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1F102-CEC4-40D5-BF5D-E188D439FDE8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AA98F-F658-4B70-9897-EFA23CE53A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84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Rappeler</a:t>
            </a:r>
            <a:r>
              <a:rPr lang="fr-FR" baseline="0" dirty="0" smtClean="0"/>
              <a:t> la genèse de l’histoire. </a:t>
            </a:r>
          </a:p>
          <a:p>
            <a:r>
              <a:rPr lang="fr-FR" baseline="0" dirty="0" smtClean="0"/>
              <a:t>D’abord utilisation du parcours conseil contrat de </a:t>
            </a:r>
            <a:r>
              <a:rPr lang="fr-FR" baseline="0" dirty="0" err="1" smtClean="0"/>
              <a:t>capi</a:t>
            </a:r>
            <a:r>
              <a:rPr lang="fr-FR" baseline="0" dirty="0" smtClean="0"/>
              <a:t> par la BDR et maintenant par les CAGP suite validation CDG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4682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Rappeler que</a:t>
            </a:r>
            <a:r>
              <a:rPr lang="fr-FR" baseline="0" dirty="0" smtClean="0"/>
              <a:t> l’accès à l’onglet MIF suppose une habilitation. Désormais l’ensemble des CAGP sont habilités, comme les CA PRO, les CA BRD et les Banquiers Privés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941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523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25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256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074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735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478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0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1866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6538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2324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2074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743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4869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7105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093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0703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04516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4062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701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0175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110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0149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8498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29755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23749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11417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419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2709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09429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85663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932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17583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55052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89870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13865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02755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3875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0338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2579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96812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20817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894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58518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56275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04127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60908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71463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7918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2626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83910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80310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38224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9796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76157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763266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59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57356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254228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025147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433021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52958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7116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0241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92854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A98F-F658-4B70-9897-EFA23CE53AFB}" type="slidenum">
              <a:rPr lang="fr-FR" smtClean="0"/>
              <a:t>67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768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1" Type="http://schemas.openxmlformats.org/officeDocument/2006/relationships/image" Target="../media/image8.png"/><Relationship Id="rId3" Type="http://schemas.microsoft.com/office/2007/relationships/hdphoto" Target="../media/hdphoto1.wdp"/><Relationship Id="rId50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9" Type="http://schemas.openxmlformats.org/officeDocument/2006/relationships/image" Target="../media/image71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8.png"/><Relationship Id="rId3" Type="http://schemas.microsoft.com/office/2007/relationships/hdphoto" Target="../media/hdphoto1.wdp"/><Relationship Id="rId50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9" Type="http://schemas.openxmlformats.org/officeDocument/2006/relationships/image" Target="../media/image71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 smtClean="0"/>
              <a:t>Titre de ma slide</a:t>
            </a:r>
            <a:endParaRPr lang="fr-FR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Produit</a:t>
            </a:r>
            <a:endParaRPr lang="fr-FR" dirty="0"/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Thématique</a:t>
            </a:r>
            <a:endParaRPr lang="fr-FR" dirty="0"/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Agences</a:t>
            </a:r>
            <a:endParaRPr lang="fr-FR" sz="900" b="1" dirty="0"/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Clients</a:t>
            </a:r>
            <a:endParaRPr lang="fr-FR" sz="900" b="1" dirty="0"/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&lt;</a:t>
            </a:r>
            <a:r>
              <a:rPr lang="fr-FR" sz="900" b="1" baseline="0" dirty="0" smtClean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Autres</a:t>
            </a:r>
            <a:endParaRPr lang="fr-FR" sz="900" b="1" dirty="0"/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7 à 15 jours</a:t>
            </a:r>
            <a:endParaRPr lang="fr-FR" sz="900" b="1" dirty="0"/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&gt; 15 jours</a:t>
            </a:r>
            <a:endParaRPr lang="fr-FR" sz="900" b="1" dirty="0"/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 smtClean="0"/>
              <a:t>Titre de ma slide</a:t>
            </a:r>
            <a:endParaRPr lang="fr-FR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Produit</a:t>
            </a:r>
            <a:endParaRPr lang="fr-FR" dirty="0"/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Thématique</a:t>
            </a:r>
            <a:endParaRPr lang="fr-FR" dirty="0"/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Agences</a:t>
            </a:r>
            <a:endParaRPr lang="fr-FR" sz="900" b="1" dirty="0"/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Clients</a:t>
            </a:r>
            <a:endParaRPr lang="fr-FR" sz="900" b="1" dirty="0"/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&lt;</a:t>
            </a:r>
            <a:r>
              <a:rPr lang="fr-FR" sz="900" b="1" baseline="0" dirty="0" smtClean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Autres</a:t>
            </a:r>
            <a:endParaRPr lang="fr-FR" sz="900" b="1" dirty="0"/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7 à 15 jours</a:t>
            </a:r>
            <a:endParaRPr lang="fr-FR" sz="900" b="1" dirty="0"/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&gt; 15 jours</a:t>
            </a:r>
            <a:endParaRPr lang="fr-FR" sz="900" b="1" dirty="0"/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5685487" cy="285831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SEMAINE 05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332934" y="5481778"/>
            <a:ext cx="5695663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 smtClean="0"/>
              <a:t>Du mardi 02 au samedi 06 février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2688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464821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920851" y="6505883"/>
            <a:ext cx="997009" cy="28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  <p:sldLayoutId id="2147483695" r:id="rId3"/>
    <p:sldLayoutId id="2147483697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3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47.png"/><Relationship Id="rId9" Type="http://schemas.openxmlformats.org/officeDocument/2006/relationships/image" Target="../media/image4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7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7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5" Type="http://schemas.openxmlformats.org/officeDocument/2006/relationships/hyperlink" Target="http://bi4-prod.sigce.caisse-epargne.fr/BOE/OpenDocument/1902131219/OpenDocument/opendoc/openDocument.faces?logonSuccessful=true&amp;shareId=1" TargetMode="External"/><Relationship Id="rId4" Type="http://schemas.openxmlformats.org/officeDocument/2006/relationships/image" Target="../media/image84.png"/><Relationship Id="rId9" Type="http://schemas.openxmlformats.org/officeDocument/2006/relationships/image" Target="../media/image8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Mode opératoire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Parcours conseil personne morale contrat de capitalisation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48167">
            <a:off x="6662790" y="810845"/>
            <a:ext cx="3721461" cy="53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5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 CE</a:t>
            </a:r>
          </a:p>
          <a:p>
            <a:r>
              <a:rPr lang="fr-FR" dirty="0" smtClean="0"/>
              <a:t>Identifications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27" y="1851746"/>
            <a:ext cx="11814347" cy="40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9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53283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Accéder au QCF / QR depuis la synthèse </a:t>
            </a:r>
            <a:r>
              <a:rPr lang="fr-FR" dirty="0" err="1" smtClean="0"/>
              <a:t>MySys</a:t>
            </a:r>
            <a:r>
              <a:rPr lang="fr-FR" dirty="0" smtClean="0"/>
              <a:t> de la personne morale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419" y="2138132"/>
            <a:ext cx="6607320" cy="41741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875818" y="2452255"/>
            <a:ext cx="651164" cy="3879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>
            <a:endCxn id="13" idx="3"/>
          </p:cNvCxnSpPr>
          <p:nvPr/>
        </p:nvCxnSpPr>
        <p:spPr>
          <a:xfrm flipH="1">
            <a:off x="5264074" y="2840182"/>
            <a:ext cx="5611744" cy="22672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3854" y="4645745"/>
            <a:ext cx="5250220" cy="9233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2"/>
                </a:solidFill>
              </a:rPr>
              <a:t>L’icône MIF </a:t>
            </a:r>
            <a:r>
              <a:rPr lang="fr-FR" dirty="0" smtClean="0"/>
              <a:t>de la synthèse PM permet de réaliser</a:t>
            </a:r>
          </a:p>
          <a:p>
            <a:r>
              <a:rPr lang="fr-FR" dirty="0" smtClean="0"/>
              <a:t> le QCF / QR (hors parcours) en amont d’un</a:t>
            </a:r>
          </a:p>
          <a:p>
            <a:r>
              <a:rPr lang="fr-FR" dirty="0" smtClean="0"/>
              <a:t> parcours contrat de </a:t>
            </a:r>
            <a:r>
              <a:rPr lang="fr-FR" dirty="0" err="1" smtClean="0"/>
              <a:t>capi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08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205" y="2166048"/>
            <a:ext cx="6925427" cy="4319632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437254" y="3455174"/>
            <a:ext cx="2867025" cy="5957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263" y="357728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492" y="613415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921022" y="6012046"/>
            <a:ext cx="2867025" cy="5957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5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94" y="2074529"/>
            <a:ext cx="10363200" cy="424815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308" y="469036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8026060" y="4568257"/>
            <a:ext cx="2867025" cy="5957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620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924" t="11592"/>
          <a:stretch/>
        </p:blipFill>
        <p:spPr>
          <a:xfrm>
            <a:off x="2999802" y="2178044"/>
            <a:ext cx="6754762" cy="4192817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309" y="604463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877471" y="5909918"/>
            <a:ext cx="2012838" cy="6209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1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759" t="11269"/>
          <a:stretch/>
        </p:blipFill>
        <p:spPr>
          <a:xfrm>
            <a:off x="2186883" y="2066569"/>
            <a:ext cx="6763154" cy="420474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389" y="330850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895805" y="3173788"/>
            <a:ext cx="2012838" cy="6209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95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759" t="10511"/>
          <a:stretch/>
        </p:blipFill>
        <p:spPr>
          <a:xfrm>
            <a:off x="3157452" y="2072048"/>
            <a:ext cx="6713393" cy="420944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388" y="400100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763491" y="3366655"/>
            <a:ext cx="926417" cy="10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16200000" flipH="1">
            <a:off x="6498340" y="4475576"/>
            <a:ext cx="320052" cy="288438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36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865" t="10511"/>
          <a:stretch/>
        </p:blipFill>
        <p:spPr>
          <a:xfrm>
            <a:off x="3269673" y="2250134"/>
            <a:ext cx="5925363" cy="372026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57" y="327384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689908" y="3105822"/>
            <a:ext cx="926417" cy="10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5400000">
            <a:off x="6647939" y="4209682"/>
            <a:ext cx="402928" cy="318989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1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759" t="10322"/>
          <a:stretch/>
        </p:blipFill>
        <p:spPr>
          <a:xfrm>
            <a:off x="2999802" y="2200310"/>
            <a:ext cx="6189563" cy="3889204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57" y="327384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689908" y="3105822"/>
            <a:ext cx="926417" cy="10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5400000">
            <a:off x="6647939" y="4209682"/>
            <a:ext cx="402928" cy="318989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8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759" t="10701"/>
          <a:stretch/>
        </p:blipFill>
        <p:spPr>
          <a:xfrm>
            <a:off x="1898074" y="2072509"/>
            <a:ext cx="6968836" cy="436036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641" y="373092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545690" y="3176441"/>
            <a:ext cx="926417" cy="10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10800000" flipV="1">
            <a:off x="6004445" y="4300889"/>
            <a:ext cx="824345" cy="506974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27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27105" t="15815" r="7090" b="48958"/>
          <a:stretch/>
        </p:blipFill>
        <p:spPr>
          <a:xfrm>
            <a:off x="1723389" y="2353239"/>
            <a:ext cx="8562109" cy="2576946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68" y="373092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829722" y="3560618"/>
            <a:ext cx="2499333" cy="5218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462085" y="4281054"/>
            <a:ext cx="2665588" cy="5403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513" y="438542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18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26892" t="14868" r="6876" b="46307"/>
          <a:stretch/>
        </p:blipFill>
        <p:spPr>
          <a:xfrm>
            <a:off x="1770624" y="2140527"/>
            <a:ext cx="8617528" cy="2840182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68" y="373092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829722" y="3560618"/>
            <a:ext cx="2499333" cy="5218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462085" y="4281054"/>
            <a:ext cx="2665588" cy="5403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513" y="438542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68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759" t="10701"/>
          <a:stretch/>
        </p:blipFill>
        <p:spPr>
          <a:xfrm>
            <a:off x="2343447" y="2018024"/>
            <a:ext cx="6935066" cy="433923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82" y="377650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927551" y="3211384"/>
            <a:ext cx="926417" cy="10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en arc 18"/>
          <p:cNvCxnSpPr/>
          <p:nvPr/>
        </p:nvCxnSpPr>
        <p:spPr>
          <a:xfrm rot="5400000">
            <a:off x="6486168" y="4312504"/>
            <a:ext cx="354238" cy="331009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8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26892" t="15246" r="6769" b="48201"/>
          <a:stretch/>
        </p:blipFill>
        <p:spPr>
          <a:xfrm>
            <a:off x="1763697" y="2345950"/>
            <a:ext cx="8631382" cy="267392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68" y="373092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829722" y="3560618"/>
            <a:ext cx="2499333" cy="5218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462085" y="4281054"/>
            <a:ext cx="2665588" cy="5403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513" y="438542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6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6787" t="14110" r="6768" b="45928"/>
          <a:stretch/>
        </p:blipFill>
        <p:spPr>
          <a:xfrm>
            <a:off x="1878177" y="2140016"/>
            <a:ext cx="8402421" cy="284120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68" y="373092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829720" y="3645773"/>
            <a:ext cx="2499333" cy="5218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448231" y="4291021"/>
            <a:ext cx="2665588" cy="5403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513" y="438542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8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333" t="10701"/>
          <a:stretch/>
        </p:blipFill>
        <p:spPr>
          <a:xfrm>
            <a:off x="2472034" y="2049892"/>
            <a:ext cx="6677891" cy="415625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069" y="371872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562667" y="3136971"/>
            <a:ext cx="926417" cy="10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en arc 18"/>
          <p:cNvCxnSpPr>
            <a:stCxn id="18" idx="2"/>
          </p:cNvCxnSpPr>
          <p:nvPr/>
        </p:nvCxnSpPr>
        <p:spPr>
          <a:xfrm rot="16200000" flipH="1">
            <a:off x="6022296" y="4179640"/>
            <a:ext cx="479067" cy="471907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74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631" y="2112427"/>
            <a:ext cx="8620125" cy="270510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960" y="352972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54855" y="3448564"/>
            <a:ext cx="2458889" cy="5138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911" y="421589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713670" y="4118954"/>
            <a:ext cx="2538693" cy="545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3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343" y="2222654"/>
            <a:ext cx="8648700" cy="291465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33" y="376743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956248" y="3705481"/>
            <a:ext cx="2458889" cy="5138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966" y="448860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695197" y="4391658"/>
            <a:ext cx="2538693" cy="545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31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978" y="2345950"/>
            <a:ext cx="7427912" cy="406894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74" y="340039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282906" y="3118828"/>
            <a:ext cx="896221" cy="8932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en arc 18"/>
          <p:cNvCxnSpPr/>
          <p:nvPr/>
        </p:nvCxnSpPr>
        <p:spPr>
          <a:xfrm>
            <a:off x="6185694" y="4012096"/>
            <a:ext cx="871744" cy="381931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8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054" y="2400595"/>
            <a:ext cx="8677275" cy="273367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33" y="376743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956248" y="3705481"/>
            <a:ext cx="2458889" cy="5138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966" y="448860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695197" y="4391658"/>
            <a:ext cx="2538693" cy="545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6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04" y="2189450"/>
            <a:ext cx="8639175" cy="286702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33" y="376743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956248" y="3705481"/>
            <a:ext cx="2458889" cy="5138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966" y="448860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695197" y="4391658"/>
            <a:ext cx="2538693" cy="545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83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509" y="2152788"/>
            <a:ext cx="8086563" cy="3573757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6428510" y="4922443"/>
            <a:ext cx="2005220" cy="4346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478" y="500041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24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159" y="2400829"/>
            <a:ext cx="8278537" cy="359793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3814324" y="3306530"/>
            <a:ext cx="896221" cy="8932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>
            <a:off x="4710545" y="4200672"/>
            <a:ext cx="871744" cy="381931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669" y="2462562"/>
            <a:ext cx="7630328" cy="385814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70833" y="3307404"/>
            <a:ext cx="896221" cy="8932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10800000" flipV="1">
            <a:off x="5911275" y="4200671"/>
            <a:ext cx="507998" cy="334383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820216" y="4987984"/>
            <a:ext cx="1661240" cy="4337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150" y="502910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9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1" t="-84" r="914"/>
          <a:stretch/>
        </p:blipFill>
        <p:spPr>
          <a:xfrm>
            <a:off x="337293" y="2253673"/>
            <a:ext cx="8077528" cy="2896991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6313454" y="4236164"/>
            <a:ext cx="2286864" cy="5313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321" y="4236164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1041" y="5150664"/>
            <a:ext cx="2612159" cy="1282922"/>
          </a:xfrm>
          <a:prstGeom prst="rect">
            <a:avLst/>
          </a:prstGeom>
        </p:spPr>
      </p:pic>
      <p:cxnSp>
        <p:nvCxnSpPr>
          <p:cNvPr id="8" name="Connecteur en arc 7"/>
          <p:cNvCxnSpPr/>
          <p:nvPr/>
        </p:nvCxnSpPr>
        <p:spPr>
          <a:xfrm>
            <a:off x="8820727" y="4501820"/>
            <a:ext cx="1773629" cy="1100305"/>
          </a:xfrm>
          <a:prstGeom prst="curvedConnector3">
            <a:avLst>
              <a:gd name="adj1" fmla="val 137488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6313454" y="5698836"/>
            <a:ext cx="1206432" cy="184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508830"/>
              </p:ext>
            </p:extLst>
          </p:nvPr>
        </p:nvGraphicFramePr>
        <p:xfrm>
          <a:off x="4765964" y="4829806"/>
          <a:ext cx="1141584" cy="1615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crobat Document" r:id="rId8" imgW="5667128" imgH="8019958" progId="AcroExch.Document.DC">
                  <p:embed/>
                </p:oleObj>
              </mc:Choice>
              <mc:Fallback>
                <p:oleObj name="Acrobat Document" r:id="rId8" imgW="5667128" imgH="801995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65964" y="4829806"/>
                        <a:ext cx="1141584" cy="1615351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194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3782" t="28801" r="1544" b="8004"/>
          <a:stretch/>
        </p:blipFill>
        <p:spPr>
          <a:xfrm>
            <a:off x="8154185" y="5677177"/>
            <a:ext cx="2846896" cy="32491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75" y="2224978"/>
            <a:ext cx="11695129" cy="324524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54175" y="3874702"/>
            <a:ext cx="1670552" cy="3956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79" y="383593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9561" y="570856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8026060" y="5528212"/>
            <a:ext cx="3342666" cy="6059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31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523" y="2595013"/>
            <a:ext cx="8648700" cy="260985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082131" y="4632865"/>
            <a:ext cx="2521213" cy="5719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703" y="474310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423" y="400848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5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759" t="11269"/>
          <a:stretch/>
        </p:blipFill>
        <p:spPr>
          <a:xfrm>
            <a:off x="2186883" y="2066569"/>
            <a:ext cx="6763154" cy="420474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389" y="330850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895805" y="3173788"/>
            <a:ext cx="2012838" cy="6209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2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163" y="2231216"/>
            <a:ext cx="7276231" cy="304564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971162" y="3213204"/>
            <a:ext cx="1108368" cy="9463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10800000" flipV="1">
            <a:off x="5911275" y="4200671"/>
            <a:ext cx="507998" cy="334383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418290" y="4843098"/>
            <a:ext cx="1661240" cy="4337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95" y="492318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94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797" y="2326067"/>
            <a:ext cx="7735725" cy="3565686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702695" y="3349648"/>
            <a:ext cx="1206394" cy="9961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 rot="10800000" flipV="1">
            <a:off x="6702695" y="4381568"/>
            <a:ext cx="507998" cy="334383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155703" y="5149469"/>
            <a:ext cx="1980809" cy="4337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329" y="523170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6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165" y="2105818"/>
            <a:ext cx="8925605" cy="401150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790768" y="3201866"/>
            <a:ext cx="1259050" cy="10006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en arc 12"/>
          <p:cNvCxnSpPr/>
          <p:nvPr/>
        </p:nvCxnSpPr>
        <p:spPr>
          <a:xfrm>
            <a:off x="5412509" y="4244157"/>
            <a:ext cx="554182" cy="512570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552866" y="5366349"/>
            <a:ext cx="2175497" cy="4337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429" y="536634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3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412" y="2223675"/>
            <a:ext cx="6243097" cy="197452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948551" y="3764437"/>
            <a:ext cx="2547761" cy="4337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50" y="384667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4096" y="4827391"/>
            <a:ext cx="2612159" cy="1282922"/>
          </a:xfrm>
          <a:prstGeom prst="rect">
            <a:avLst/>
          </a:prstGeom>
        </p:spPr>
      </p:pic>
      <p:cxnSp>
        <p:nvCxnSpPr>
          <p:cNvPr id="17" name="Connecteur en arc 16"/>
          <p:cNvCxnSpPr/>
          <p:nvPr/>
        </p:nvCxnSpPr>
        <p:spPr>
          <a:xfrm>
            <a:off x="8829963" y="4022437"/>
            <a:ext cx="1773629" cy="1100305"/>
          </a:xfrm>
          <a:prstGeom prst="curvedConnector3">
            <a:avLst>
              <a:gd name="adj1" fmla="val 137488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>
            <a:off x="6304218" y="5541818"/>
            <a:ext cx="1206432" cy="184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345601"/>
              </p:ext>
            </p:extLst>
          </p:nvPr>
        </p:nvGraphicFramePr>
        <p:xfrm>
          <a:off x="4478100" y="4572589"/>
          <a:ext cx="1106195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8" imgW="5667128" imgH="8019958" progId="AcroExch.Document.DC">
                  <p:embed/>
                </p:oleObj>
              </mc:Choice>
              <mc:Fallback>
                <p:oleObj name="Acrobat Document" r:id="rId8" imgW="5667128" imgH="801995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78100" y="4572589"/>
                        <a:ext cx="1106195" cy="1565275"/>
                      </a:xfrm>
                      <a:prstGeom prst="rect">
                        <a:avLst/>
                      </a:prstGeom>
                      <a:pattFill prst="pct5">
                        <a:fgClr>
                          <a:schemeClr val="accent1"/>
                        </a:fgClr>
                        <a:bgClr>
                          <a:schemeClr val="bg1"/>
                        </a:bgClr>
                      </a:patt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376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89" y="2627821"/>
            <a:ext cx="9891412" cy="2123287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Préambule : QCF / QR des personnes morales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460895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Mettre à jour le QCF / QR personne morale</a:t>
            </a:r>
            <a:endParaRPr lang="fr-FR" dirty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778" y="280415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llipse 12"/>
          <p:cNvSpPr/>
          <p:nvPr/>
        </p:nvSpPr>
        <p:spPr>
          <a:xfrm flipV="1">
            <a:off x="5033914" y="3689464"/>
            <a:ext cx="1376313" cy="8389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 flipV="1">
            <a:off x="10116532" y="2384659"/>
            <a:ext cx="1376313" cy="8389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 flipV="1">
            <a:off x="7817964" y="3689464"/>
            <a:ext cx="1376313" cy="8389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73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105809"/>
              </p:ext>
            </p:extLst>
          </p:nvPr>
        </p:nvGraphicFramePr>
        <p:xfrm>
          <a:off x="4615109" y="3026118"/>
          <a:ext cx="2218672" cy="3139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Acrobat Document" r:id="rId4" imgW="5667480" imgH="8020080" progId="AcroExch.Document.DC">
                  <p:embed/>
                </p:oleObj>
              </mc:Choice>
              <mc:Fallback>
                <p:oleObj name="Acrobat Document" r:id="rId4" imgW="5667480" imgH="80200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5109" y="3026118"/>
                        <a:ext cx="2218672" cy="3139439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parcours</a:t>
            </a:r>
          </a:p>
          <a:p>
            <a:r>
              <a:rPr lang="fr-FR" dirty="0" smtClean="0"/>
              <a:t>Remplir le PDF Dynamique « Synthèse placement contrat de capitalisation »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11238974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Compléter la synthèse en reportant les éléments d’identification de la PM, le profil investisseur (QCF/QR), </a:t>
            </a:r>
          </a:p>
          <a:p>
            <a:r>
              <a:rPr lang="fr-FR" dirty="0" smtClean="0"/>
              <a:t>les besoins et objectifs d’investissement, montant à placer, le mode de gestion, le projet, le niveau de risque</a:t>
            </a:r>
          </a:p>
          <a:p>
            <a:r>
              <a:rPr lang="fr-FR" dirty="0" smtClean="0"/>
              <a:t>global du client et celui accepté pour le projet, le conseil de la banque, le choix client et la signature du client</a:t>
            </a:r>
          </a:p>
          <a:p>
            <a:r>
              <a:rPr lang="fr-FR" dirty="0" smtClean="0"/>
              <a:t> et du conseiller. </a:t>
            </a:r>
            <a:r>
              <a:rPr lang="fr-FR" b="1" dirty="0" smtClean="0"/>
              <a:t>Pensez à mettre les coches aux bons endroits.</a:t>
            </a:r>
          </a:p>
        </p:txBody>
      </p:sp>
      <p:pic>
        <p:nvPicPr>
          <p:cNvPr id="15" name="Picture 13" descr="Résultat de recherche d'images pour &quot;clic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34" y="472722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86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55847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15" name="Picture 13" descr="Résultat de recherche d'images pour &quot;clic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34" y="472722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/>
          <a:srcRect l="23463" t="14213" r="3595" b="4345"/>
          <a:stretch/>
        </p:blipFill>
        <p:spPr>
          <a:xfrm>
            <a:off x="3328425" y="2425959"/>
            <a:ext cx="5796914" cy="3638939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 flipV="1">
            <a:off x="3846361" y="2560419"/>
            <a:ext cx="1453427" cy="5952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13" descr="Résultat de recherche d'images pour &quot;clic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074" y="285804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32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20018" t="11600"/>
          <a:stretch/>
        </p:blipFill>
        <p:spPr>
          <a:xfrm>
            <a:off x="282299" y="2624000"/>
            <a:ext cx="5329389" cy="3311669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47" y="447384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e 9"/>
          <p:cNvSpPr/>
          <p:nvPr/>
        </p:nvSpPr>
        <p:spPr>
          <a:xfrm flipV="1">
            <a:off x="97024" y="4171392"/>
            <a:ext cx="981043" cy="6048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6055936" y="4473014"/>
            <a:ext cx="950962" cy="8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l="37867" t="18611" r="17789" b="57692"/>
          <a:stretch/>
        </p:blipFill>
        <p:spPr>
          <a:xfrm>
            <a:off x="7280031" y="3600028"/>
            <a:ext cx="4525108" cy="1359611"/>
          </a:xfrm>
          <a:prstGeom prst="rect">
            <a:avLst/>
          </a:prstGeom>
        </p:spPr>
      </p:pic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532" y="464960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6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636" t="10336"/>
          <a:stretch/>
        </p:blipFill>
        <p:spPr>
          <a:xfrm>
            <a:off x="3657600" y="2345950"/>
            <a:ext cx="5778744" cy="3624926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824" y="564780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532" y="464960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986704" y="5606680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88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9906" t="10577"/>
          <a:stretch/>
        </p:blipFill>
        <p:spPr>
          <a:xfrm>
            <a:off x="2954302" y="2345950"/>
            <a:ext cx="6306282" cy="3958552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464" y="593844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10" y="541547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716382" y="5955591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8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961" t="14664" r="3733" b="9615"/>
          <a:stretch/>
        </p:blipFill>
        <p:spPr>
          <a:xfrm>
            <a:off x="2859741" y="2345950"/>
            <a:ext cx="6488723" cy="382046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15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464" y="581489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10" y="541547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638656" y="5738050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22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20042" t="10577"/>
          <a:stretch/>
        </p:blipFill>
        <p:spPr>
          <a:xfrm>
            <a:off x="2774866" y="2195648"/>
            <a:ext cx="5679831" cy="357134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7023194" y="5422250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557" y="562426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636" t="10096"/>
          <a:stretch/>
        </p:blipFill>
        <p:spPr>
          <a:xfrm>
            <a:off x="3130060" y="2220035"/>
            <a:ext cx="5849083" cy="367888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7347061" y="5544709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557" y="562426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55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906" t="10817"/>
          <a:stretch/>
        </p:blipFill>
        <p:spPr>
          <a:xfrm>
            <a:off x="3072666" y="2345950"/>
            <a:ext cx="6226055" cy="3897686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6706475" y="5316726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300" y="544922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42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955" t="11545"/>
          <a:stretch/>
        </p:blipFill>
        <p:spPr>
          <a:xfrm>
            <a:off x="3253154" y="2189948"/>
            <a:ext cx="6183189" cy="3841574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3999097" y="4437858"/>
            <a:ext cx="1047688" cy="8935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77" y="411073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500" y="470888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3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4233" t="15866" r="5355"/>
          <a:stretch/>
        </p:blipFill>
        <p:spPr>
          <a:xfrm>
            <a:off x="3130062" y="2345950"/>
            <a:ext cx="5732584" cy="385106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171811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6706475" y="5316726"/>
            <a:ext cx="1632082" cy="3926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3" descr="Résultat de recherche d'images pour &quot;clic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300" y="544922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/>
          <a:srcRect l="23826" t="14664" r="5220" b="240"/>
          <a:stretch/>
        </p:blipFill>
        <p:spPr>
          <a:xfrm>
            <a:off x="2760785" y="2171363"/>
            <a:ext cx="5943600" cy="400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826" t="15626" r="5220"/>
          <a:stretch/>
        </p:blipFill>
        <p:spPr>
          <a:xfrm>
            <a:off x="2813389" y="2215661"/>
            <a:ext cx="6102012" cy="407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826" t="15145" r="5085"/>
          <a:stretch/>
        </p:blipFill>
        <p:spPr>
          <a:xfrm>
            <a:off x="3502178" y="2345950"/>
            <a:ext cx="5712161" cy="383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7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826" t="15385" r="5085"/>
          <a:stretch/>
        </p:blipFill>
        <p:spPr>
          <a:xfrm>
            <a:off x="3063520" y="2345950"/>
            <a:ext cx="5799126" cy="38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691" t="14904" r="5085" b="241"/>
          <a:stretch/>
        </p:blipFill>
        <p:spPr>
          <a:xfrm>
            <a:off x="3354571" y="2345950"/>
            <a:ext cx="5662246" cy="379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691" t="15145" r="4950"/>
          <a:stretch/>
        </p:blipFill>
        <p:spPr>
          <a:xfrm>
            <a:off x="3182267" y="2162907"/>
            <a:ext cx="5996901" cy="400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0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691" t="15144" r="5085"/>
          <a:stretch/>
        </p:blipFill>
        <p:spPr>
          <a:xfrm>
            <a:off x="3297390" y="2497015"/>
            <a:ext cx="5618010" cy="376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826" t="16346" r="5220"/>
          <a:stretch/>
        </p:blipFill>
        <p:spPr>
          <a:xfrm>
            <a:off x="3424906" y="2345950"/>
            <a:ext cx="5719305" cy="379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826" t="14905" r="5220"/>
          <a:stretch/>
        </p:blipFill>
        <p:spPr>
          <a:xfrm>
            <a:off x="3327218" y="2345950"/>
            <a:ext cx="5711274" cy="38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4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690" t="15385" r="5356"/>
          <a:stretch/>
        </p:blipFill>
        <p:spPr>
          <a:xfrm>
            <a:off x="3569271" y="2345950"/>
            <a:ext cx="5732992" cy="384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9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961" t="11778" r="5085"/>
          <a:stretch/>
        </p:blipFill>
        <p:spPr>
          <a:xfrm>
            <a:off x="3377023" y="2162908"/>
            <a:ext cx="5628725" cy="393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0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961" t="11057" r="4949" b="3365"/>
          <a:stretch/>
        </p:blipFill>
        <p:spPr>
          <a:xfrm>
            <a:off x="2814921" y="2198077"/>
            <a:ext cx="5871878" cy="397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9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3691" t="10096" r="5220" b="3606"/>
          <a:stretch/>
        </p:blipFill>
        <p:spPr>
          <a:xfrm>
            <a:off x="2904997" y="2176063"/>
            <a:ext cx="5926016" cy="40445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283318" y="5820852"/>
            <a:ext cx="1843183" cy="5095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253" y="592161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58" y="458713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46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771" t="11298"/>
          <a:stretch/>
        </p:blipFill>
        <p:spPr>
          <a:xfrm>
            <a:off x="2444262" y="2193847"/>
            <a:ext cx="6562511" cy="4079287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7283318" y="5820852"/>
            <a:ext cx="1843183" cy="5095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253" y="592161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927" y="520259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06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0042" t="11298"/>
          <a:stretch/>
        </p:blipFill>
        <p:spPr>
          <a:xfrm>
            <a:off x="2867487" y="2171848"/>
            <a:ext cx="6259014" cy="3903784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7333974" y="5664823"/>
            <a:ext cx="1843183" cy="5095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927" y="520259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253" y="592161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35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0042" t="11057"/>
          <a:stretch/>
        </p:blipFill>
        <p:spPr>
          <a:xfrm>
            <a:off x="1757916" y="2345950"/>
            <a:ext cx="5800497" cy="3627609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6371474" y="3221038"/>
            <a:ext cx="1372690" cy="5032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975" y="355209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cteur droit avec flèche 9"/>
          <p:cNvCxnSpPr/>
          <p:nvPr/>
        </p:nvCxnSpPr>
        <p:spPr>
          <a:xfrm flipH="1">
            <a:off x="7929914" y="3456513"/>
            <a:ext cx="686296" cy="808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8801960" y="2980283"/>
            <a:ext cx="309571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Uniquement si le client ne </a:t>
            </a:r>
          </a:p>
          <a:p>
            <a:pPr algn="ctr"/>
            <a:r>
              <a:rPr lang="fr-FR" b="1" dirty="0" smtClean="0"/>
              <a:t>souhaite pas suivre la </a:t>
            </a:r>
          </a:p>
          <a:p>
            <a:pPr algn="ctr"/>
            <a:r>
              <a:rPr lang="fr-FR" b="1" dirty="0" smtClean="0"/>
              <a:t>proposition de la banque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394629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/>
          <a:srcRect l="19714" t="10714"/>
          <a:stretch/>
        </p:blipFill>
        <p:spPr>
          <a:xfrm>
            <a:off x="4180555" y="2687885"/>
            <a:ext cx="5306346" cy="331776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20042" t="11057"/>
          <a:stretch/>
        </p:blipFill>
        <p:spPr>
          <a:xfrm>
            <a:off x="289099" y="3911950"/>
            <a:ext cx="2796499" cy="174892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2399253" y="4346767"/>
            <a:ext cx="686345" cy="3119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041" y="4658729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139488" y="2778562"/>
            <a:ext cx="309571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Uniquement si le client ne </a:t>
            </a:r>
          </a:p>
          <a:p>
            <a:pPr algn="ctr"/>
            <a:r>
              <a:rPr lang="fr-FR" b="1" dirty="0" smtClean="0"/>
              <a:t>souhaite pas suivre la </a:t>
            </a:r>
          </a:p>
          <a:p>
            <a:pPr algn="ctr"/>
            <a:r>
              <a:rPr lang="fr-FR" b="1" dirty="0" smtClean="0"/>
              <a:t>proposition de la banque</a:t>
            </a:r>
            <a:endParaRPr lang="fr-FR" b="1" dirty="0" smtClean="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3143438" y="4502748"/>
            <a:ext cx="51833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499349" y="4522527"/>
            <a:ext cx="819808" cy="6536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248" y="582988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8101961" y="5660870"/>
            <a:ext cx="2087067" cy="6746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8962147" y="4096052"/>
            <a:ext cx="507102" cy="5626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833" y="434676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37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l="23729" t="10714" r="5113" b="3795"/>
          <a:stretch/>
        </p:blipFill>
        <p:spPr>
          <a:xfrm>
            <a:off x="3910466" y="2150955"/>
            <a:ext cx="5966754" cy="403045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20042" t="11057"/>
          <a:stretch/>
        </p:blipFill>
        <p:spPr>
          <a:xfrm>
            <a:off x="289099" y="3911950"/>
            <a:ext cx="2796499" cy="174892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2399253" y="4346767"/>
            <a:ext cx="686345" cy="3119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94" y="335037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139488" y="2778562"/>
            <a:ext cx="309571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Uniquement si le client ne </a:t>
            </a:r>
          </a:p>
          <a:p>
            <a:pPr algn="ctr"/>
            <a:r>
              <a:rPr lang="fr-FR" b="1" dirty="0" smtClean="0"/>
              <a:t>souhaite pas suivre la </a:t>
            </a:r>
          </a:p>
          <a:p>
            <a:pPr algn="ctr"/>
            <a:r>
              <a:rPr lang="fr-FR" b="1" dirty="0" smtClean="0"/>
              <a:t>proposition de la banque</a:t>
            </a:r>
            <a:endParaRPr lang="fr-FR" b="1" dirty="0" smtClean="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3143438" y="4502748"/>
            <a:ext cx="51833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910466" y="5278002"/>
            <a:ext cx="1510619" cy="5518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248" y="582988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8101961" y="5660870"/>
            <a:ext cx="2087067" cy="6746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7"/>
          <a:srcRect l="37995" t="18343" r="18237" b="63761"/>
          <a:stretch/>
        </p:blipFill>
        <p:spPr>
          <a:xfrm>
            <a:off x="7564770" y="569454"/>
            <a:ext cx="4327072" cy="994730"/>
          </a:xfrm>
          <a:prstGeom prst="rect">
            <a:avLst/>
          </a:prstGeom>
        </p:spPr>
      </p:pic>
      <p:pic>
        <p:nvPicPr>
          <p:cNvPr id="18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734" y="399042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en arc 16"/>
          <p:cNvCxnSpPr/>
          <p:nvPr/>
        </p:nvCxnSpPr>
        <p:spPr>
          <a:xfrm rot="5400000" flipH="1" flipV="1">
            <a:off x="8388455" y="1770293"/>
            <a:ext cx="1376943" cy="1302760"/>
          </a:xfrm>
          <a:prstGeom prst="curvedConnector3">
            <a:avLst>
              <a:gd name="adj1" fmla="val 194"/>
            </a:avLst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89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587" t="10938" r="-376" b="446"/>
          <a:stretch/>
        </p:blipFill>
        <p:spPr>
          <a:xfrm>
            <a:off x="4583087" y="2170013"/>
            <a:ext cx="6473714" cy="399233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20042" t="11057"/>
          <a:stretch/>
        </p:blipFill>
        <p:spPr>
          <a:xfrm>
            <a:off x="289099" y="3911950"/>
            <a:ext cx="2796499" cy="174892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2399253" y="4346767"/>
            <a:ext cx="686345" cy="3119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94" y="3350371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139488" y="2778562"/>
            <a:ext cx="309571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Uniquement si le client ne </a:t>
            </a:r>
          </a:p>
          <a:p>
            <a:pPr algn="ctr"/>
            <a:r>
              <a:rPr lang="fr-FR" b="1" dirty="0" smtClean="0"/>
              <a:t>souhaite pas suivre la </a:t>
            </a:r>
          </a:p>
          <a:p>
            <a:pPr algn="ctr"/>
            <a:r>
              <a:rPr lang="fr-FR" b="1" dirty="0" smtClean="0"/>
              <a:t>proposition de la banque</a:t>
            </a:r>
            <a:endParaRPr lang="fr-FR" b="1" dirty="0" smtClean="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3143438" y="4502748"/>
            <a:ext cx="51833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644" y="5819078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9081035" y="3884963"/>
            <a:ext cx="2374129" cy="6375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4" y="417100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9281773" y="5742636"/>
            <a:ext cx="2202409" cy="5044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86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19839" t="10937"/>
          <a:stretch/>
        </p:blipFill>
        <p:spPr>
          <a:xfrm>
            <a:off x="2741751" y="2137491"/>
            <a:ext cx="6265022" cy="3913493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7381289" y="5638202"/>
            <a:ext cx="1843183" cy="5095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013" y="5702426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9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838" t="11160"/>
          <a:stretch/>
        </p:blipFill>
        <p:spPr>
          <a:xfrm>
            <a:off x="3069771" y="2150246"/>
            <a:ext cx="6444048" cy="401523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7909421" y="5711688"/>
            <a:ext cx="1843183" cy="5095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715" y="5721850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25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19714" t="10268"/>
          <a:stretch/>
        </p:blipFill>
        <p:spPr>
          <a:xfrm>
            <a:off x="1870186" y="2073012"/>
            <a:ext cx="3730514" cy="234414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Panorama des </a:t>
            </a:r>
            <a:r>
              <a:rPr lang="fr-FR" dirty="0" smtClean="0"/>
              <a:t>parcours</a:t>
            </a:r>
          </a:p>
          <a:p>
            <a:r>
              <a:rPr lang="fr-FR" dirty="0" smtClean="0"/>
              <a:t>Parcours PM 0199</a:t>
            </a:r>
            <a:endParaRPr lang="fr-FR" dirty="0" smtClean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PARCOURS CONSEIL PERSONNE MORALE CONTRAT DE CAPI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5325" y="1648692"/>
            <a:ext cx="736611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Le parcours conseil 0199 sur une personne morale depuis </a:t>
            </a:r>
            <a:r>
              <a:rPr lang="fr-FR" b="1" dirty="0" err="1" smtClean="0"/>
              <a:t>MySys</a:t>
            </a:r>
            <a:endParaRPr lang="fr-FR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3722914" y="4162377"/>
            <a:ext cx="1081678" cy="3097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3" descr="Résultat de recherche d'images pour &quot;clic&quot;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072" y="441715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en arc 12"/>
          <p:cNvCxnSpPr/>
          <p:nvPr/>
        </p:nvCxnSpPr>
        <p:spPr>
          <a:xfrm flipV="1">
            <a:off x="4883691" y="2824843"/>
            <a:ext cx="2284552" cy="1330813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125" y="2183382"/>
            <a:ext cx="2612159" cy="1282922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>
            <a:off x="8761690" y="3631662"/>
            <a:ext cx="6753" cy="84338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014085"/>
              </p:ext>
            </p:extLst>
          </p:nvPr>
        </p:nvGraphicFramePr>
        <p:xfrm>
          <a:off x="8160631" y="4640409"/>
          <a:ext cx="1215624" cy="1720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Acrobat Document" r:id="rId8" imgW="5667219" imgH="8019658" progId="AcroExch.Document.DC">
                  <p:embed/>
                </p:oleObj>
              </mc:Choice>
              <mc:Fallback>
                <p:oleObj name="Acrobat Document" r:id="rId8" imgW="5667219" imgH="801965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160631" y="4640409"/>
                        <a:ext cx="1215624" cy="1720118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43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5653</TotalTime>
  <Words>2121</Words>
  <Application>Microsoft Office PowerPoint</Application>
  <PresentationFormat>Grand écran</PresentationFormat>
  <Paragraphs>417</Paragraphs>
  <Slides>67</Slides>
  <Notes>66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67</vt:i4>
      </vt:variant>
    </vt:vector>
  </HeadingPairs>
  <TitlesOfParts>
    <vt:vector size="77" baseType="lpstr">
      <vt:lpstr>Arial</vt:lpstr>
      <vt:lpstr>Arial Black</vt:lpstr>
      <vt:lpstr>Calibri</vt:lpstr>
      <vt:lpstr>Helvetica Neue Medium</vt:lpstr>
      <vt:lpstr>Montserrat</vt:lpstr>
      <vt:lpstr>Montserrat Black</vt:lpstr>
      <vt:lpstr>Wingdings</vt:lpstr>
      <vt:lpstr>Thème Office</vt:lpstr>
      <vt:lpstr>Acrobat Document</vt:lpstr>
      <vt:lpstr>Adobe 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MAUSY Claude [CEGEE]</cp:lastModifiedBy>
  <cp:revision>326</cp:revision>
  <dcterms:created xsi:type="dcterms:W3CDTF">2020-06-24T09:20:11Z</dcterms:created>
  <dcterms:modified xsi:type="dcterms:W3CDTF">2021-04-20T10:07:12Z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