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handoutMasterIdLst>
    <p:handoutMasterId r:id="rId8"/>
  </p:handoutMasterIdLst>
  <p:sldIdLst>
    <p:sldId id="372" r:id="rId2"/>
    <p:sldId id="368" r:id="rId3"/>
    <p:sldId id="370" r:id="rId4"/>
    <p:sldId id="371" r:id="rId5"/>
    <p:sldId id="373" r:id="rId6"/>
  </p:sldIdLst>
  <p:sldSz cx="9144000" cy="5143500" type="screen16x9"/>
  <p:notesSz cx="6797675" cy="9874250"/>
  <p:embeddedFontLst>
    <p:embeddedFont>
      <p:font typeface="Verdana" panose="020B0604030504040204" pitchFamily="34" charset="0"/>
      <p:regular r:id="rId9"/>
      <p:bold r:id="rId10"/>
      <p:italic r:id="rId11"/>
      <p:boldItalic r:id="rId12"/>
    </p:embeddedFont>
    <p:embeddedFont>
      <p:font typeface="Cambria Math" panose="02040503050406030204" pitchFamily="18" charset="0"/>
      <p:regular r:id="rId13"/>
    </p:embeddedFont>
    <p:embeddedFont>
      <p:font typeface="Cabin Condensed" panose="020B0604020202020204" charset="0"/>
      <p:regular r:id="rId14"/>
      <p:bold r:id="rId15"/>
    </p:embeddedFont>
    <p:embeddedFont>
      <p:font typeface="Cabin" panose="020B0604020202020204" charset="0"/>
      <p:regular r:id="rId16"/>
      <p:bold r:id="rId17"/>
      <p:italic r:id="rId18"/>
      <p:boldItalic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75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19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517B"/>
    <a:srgbClr val="4D6995"/>
    <a:srgbClr val="CB3964"/>
    <a:srgbClr val="7197BA"/>
    <a:srgbClr val="C24A79"/>
    <a:srgbClr val="6FA287"/>
    <a:srgbClr val="00838A"/>
    <a:srgbClr val="E51248"/>
    <a:srgbClr val="EAEAEA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89" autoAdjust="0"/>
  </p:normalViewPr>
  <p:slideViewPr>
    <p:cSldViewPr showGuides="1">
      <p:cViewPr varScale="1">
        <p:scale>
          <a:sx n="149" d="100"/>
          <a:sy n="149" d="100"/>
        </p:scale>
        <p:origin x="186" y="114"/>
      </p:cViewPr>
      <p:guideLst>
        <p:guide orient="horz" pos="1575"/>
        <p:guide orient="horz" pos="169"/>
        <p:guide pos="1383"/>
        <p:guide pos="19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-3960" y="-96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09/07/2019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fr.linkedin.com/company/bpce" TargetMode="External"/><Relationship Id="rId7" Type="http://schemas.openxmlformats.org/officeDocument/2006/relationships/hyperlink" Target="https://www.youtube.com/user/GroupeBPCE" TargetMode="External"/><Relationship Id="rId2" Type="http://schemas.openxmlformats.org/officeDocument/2006/relationships/hyperlink" Target="https://twitter.com/GroupeBPCE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groupebpce.fr/" TargetMode="External"/><Relationship Id="rId5" Type="http://schemas.openxmlformats.org/officeDocument/2006/relationships/hyperlink" Target="http://instagram.com/groupebpce" TargetMode="External"/><Relationship Id="rId4" Type="http://schemas.openxmlformats.org/officeDocument/2006/relationships/hyperlink" Target="https://www.instagram.com/groupebpce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000" y="3501054"/>
            <a:ext cx="3312000" cy="1635118"/>
          </a:xfrm>
          <a:prstGeom prst="rect">
            <a:avLst/>
          </a:prstGeom>
        </p:spPr>
      </p:pic>
      <p:sp>
        <p:nvSpPr>
          <p:cNvPr id="13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190256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mtClean="0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DATE</a:t>
            </a:r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310251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NOM DE L’EMETTEUR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99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B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mtClean="0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DATE</a:t>
            </a:r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NOM DE L’EMETTEUR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5" r="8320" b="33125"/>
          <a:stretch/>
        </p:blipFill>
        <p:spPr>
          <a:xfrm>
            <a:off x="6336196" y="4659982"/>
            <a:ext cx="2700300" cy="3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38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000" y="3501054"/>
            <a:ext cx="3312000" cy="1635118"/>
          </a:xfrm>
          <a:prstGeom prst="rect">
            <a:avLst/>
          </a:prstGeom>
        </p:spPr>
      </p:pic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291318" y="2749327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bg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mtClean="0"/>
              <a:t>Modifiez le style du titre</a:t>
            </a:r>
            <a:endParaRPr dirty="0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501043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DATE</a:t>
            </a:r>
            <a:endParaRPr lang="fr-FR" dirty="0"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1318" y="3949281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Sous-titre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NOM DE L’EMETTEUR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6681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 C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0" y="-7665"/>
            <a:ext cx="6137783" cy="5155928"/>
          </a:xfrm>
          <a:custGeom>
            <a:avLst/>
            <a:gdLst>
              <a:gd name="connsiteX0" fmla="*/ 0 w 5040313"/>
              <a:gd name="connsiteY0" fmla="*/ 0 h 5148263"/>
              <a:gd name="connsiteX1" fmla="*/ 5040313 w 5040313"/>
              <a:gd name="connsiteY1" fmla="*/ 0 h 5148263"/>
              <a:gd name="connsiteX2" fmla="*/ 5040313 w 5040313"/>
              <a:gd name="connsiteY2" fmla="*/ 5148263 h 5148263"/>
              <a:gd name="connsiteX3" fmla="*/ 0 w 5040313"/>
              <a:gd name="connsiteY3" fmla="*/ 5148263 h 5148263"/>
              <a:gd name="connsiteX4" fmla="*/ 0 w 5040313"/>
              <a:gd name="connsiteY4" fmla="*/ 0 h 5148263"/>
              <a:gd name="connsiteX0" fmla="*/ 0 w 6056313"/>
              <a:gd name="connsiteY0" fmla="*/ 0 h 5148263"/>
              <a:gd name="connsiteX1" fmla="*/ 5040313 w 6056313"/>
              <a:gd name="connsiteY1" fmla="*/ 0 h 5148263"/>
              <a:gd name="connsiteX2" fmla="*/ 5040313 w 6056313"/>
              <a:gd name="connsiteY2" fmla="*/ 5148263 h 5148263"/>
              <a:gd name="connsiteX3" fmla="*/ 0 w 6056313"/>
              <a:gd name="connsiteY3" fmla="*/ 5148263 h 5148263"/>
              <a:gd name="connsiteX4" fmla="*/ 0 w 6056313"/>
              <a:gd name="connsiteY4" fmla="*/ 0 h 5148263"/>
              <a:gd name="connsiteX0" fmla="*/ 0 w 6256260"/>
              <a:gd name="connsiteY0" fmla="*/ 0 h 5148263"/>
              <a:gd name="connsiteX1" fmla="*/ 5040313 w 6256260"/>
              <a:gd name="connsiteY1" fmla="*/ 0 h 5148263"/>
              <a:gd name="connsiteX2" fmla="*/ 5040313 w 6256260"/>
              <a:gd name="connsiteY2" fmla="*/ 5148263 h 5148263"/>
              <a:gd name="connsiteX3" fmla="*/ 0 w 6256260"/>
              <a:gd name="connsiteY3" fmla="*/ 5148263 h 5148263"/>
              <a:gd name="connsiteX4" fmla="*/ 0 w 6256260"/>
              <a:gd name="connsiteY4" fmla="*/ 0 h 5148263"/>
              <a:gd name="connsiteX0" fmla="*/ 0 w 6236362"/>
              <a:gd name="connsiteY0" fmla="*/ 15240 h 5163503"/>
              <a:gd name="connsiteX1" fmla="*/ 5009833 w 6236362"/>
              <a:gd name="connsiteY1" fmla="*/ 0 h 5163503"/>
              <a:gd name="connsiteX2" fmla="*/ 5040313 w 6236362"/>
              <a:gd name="connsiteY2" fmla="*/ 5163503 h 5163503"/>
              <a:gd name="connsiteX3" fmla="*/ 0 w 6236362"/>
              <a:gd name="connsiteY3" fmla="*/ 5163503 h 5163503"/>
              <a:gd name="connsiteX4" fmla="*/ 0 w 6236362"/>
              <a:gd name="connsiteY4" fmla="*/ 15240 h 5163503"/>
              <a:gd name="connsiteX0" fmla="*/ 0 w 6137783"/>
              <a:gd name="connsiteY0" fmla="*/ 15240 h 5163503"/>
              <a:gd name="connsiteX1" fmla="*/ 5009833 w 6137783"/>
              <a:gd name="connsiteY1" fmla="*/ 0 h 5163503"/>
              <a:gd name="connsiteX2" fmla="*/ 5040313 w 6137783"/>
              <a:gd name="connsiteY2" fmla="*/ 5163503 h 5163503"/>
              <a:gd name="connsiteX3" fmla="*/ 0 w 6137783"/>
              <a:gd name="connsiteY3" fmla="*/ 5163503 h 5163503"/>
              <a:gd name="connsiteX4" fmla="*/ 0 w 6137783"/>
              <a:gd name="connsiteY4" fmla="*/ 15240 h 5163503"/>
              <a:gd name="connsiteX0" fmla="*/ 0 w 6137783"/>
              <a:gd name="connsiteY0" fmla="*/ 0 h 5171191"/>
              <a:gd name="connsiteX1" fmla="*/ 5009833 w 6137783"/>
              <a:gd name="connsiteY1" fmla="*/ 7688 h 5171191"/>
              <a:gd name="connsiteX2" fmla="*/ 5040313 w 6137783"/>
              <a:gd name="connsiteY2" fmla="*/ 5171191 h 5171191"/>
              <a:gd name="connsiteX3" fmla="*/ 0 w 6137783"/>
              <a:gd name="connsiteY3" fmla="*/ 5171191 h 5171191"/>
              <a:gd name="connsiteX4" fmla="*/ 0 w 6137783"/>
              <a:gd name="connsiteY4" fmla="*/ 0 h 517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7783" h="5171191">
                <a:moveTo>
                  <a:pt x="0" y="0"/>
                </a:moveTo>
                <a:lnTo>
                  <a:pt x="5009833" y="7688"/>
                </a:lnTo>
                <a:cubicBezTo>
                  <a:pt x="7067233" y="2523876"/>
                  <a:pt x="5832793" y="4232343"/>
                  <a:pt x="5040313" y="5171191"/>
                </a:cubicBezTo>
                <a:lnTo>
                  <a:pt x="0" y="5171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22" name="AutoShape 11"/>
          <p:cNvSpPr>
            <a:spLocks noChangeAspect="1" noChangeArrowheads="1" noTextEdit="1"/>
          </p:cNvSpPr>
          <p:nvPr userDrawn="1"/>
        </p:nvSpPr>
        <p:spPr bwMode="auto">
          <a:xfrm>
            <a:off x="291318" y="0"/>
            <a:ext cx="6625006" cy="51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Espace réservé du texte 5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DATE</a:t>
            </a:r>
            <a:endParaRPr lang="fr-FR" dirty="0"/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916324" y="159482"/>
            <a:ext cx="2016224" cy="324036"/>
          </a:xfrm>
        </p:spPr>
        <p:txBody>
          <a:bodyPr lIns="0" tIns="0" rIns="0" bIns="0" anchor="ctr" anchorCtr="0"/>
          <a:lstStyle>
            <a:lvl1pPr marL="0" indent="0" algn="r">
              <a:buNone/>
              <a:defRPr sz="1200" b="0">
                <a:solidFill>
                  <a:srgbClr val="83517B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NOM DE L’EMETTEUR</a:t>
            </a:r>
            <a:endParaRPr lang="fr-FR" dirty="0"/>
          </a:p>
        </p:txBody>
      </p:sp>
      <p:sp>
        <p:nvSpPr>
          <p:cNvPr id="13" name="Shape 10"/>
          <p:cNvSpPr txBox="1">
            <a:spLocks noGrp="1"/>
          </p:cNvSpPr>
          <p:nvPr>
            <p:ph type="ctrTitle"/>
          </p:nvPr>
        </p:nvSpPr>
        <p:spPr>
          <a:xfrm>
            <a:off x="291318" y="1347614"/>
            <a:ext cx="5827253" cy="115979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360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fr-FR" smtClean="0"/>
              <a:t>Modifiez le style du titre</a:t>
            </a:r>
            <a:endParaRPr dirty="0"/>
          </a:p>
        </p:txBody>
      </p:sp>
      <p:sp>
        <p:nvSpPr>
          <p:cNvPr id="14" name="Espace réservé du texte 52"/>
          <p:cNvSpPr>
            <a:spLocks noGrp="1"/>
          </p:cNvSpPr>
          <p:nvPr>
            <p:ph type="body" sz="quarter" idx="15" hasCustomPrompt="1"/>
          </p:nvPr>
        </p:nvSpPr>
        <p:spPr>
          <a:xfrm>
            <a:off x="291318" y="4086328"/>
            <a:ext cx="624751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wrap="none" lIns="72000" tIns="0" rIns="72000" bIns="0" anchor="ctr" anchorCtr="0">
            <a:spAutoFit/>
          </a:bodyPr>
          <a:lstStyle>
            <a:lvl1pPr marL="0" indent="0">
              <a:buNone/>
              <a:defRPr sz="1400" b="0" cap="all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DATE</a:t>
            </a:r>
            <a:endParaRPr lang="fr-FR" dirty="0"/>
          </a:p>
        </p:txBody>
      </p:sp>
      <p:sp>
        <p:nvSpPr>
          <p:cNvPr id="15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291318" y="2547568"/>
            <a:ext cx="582725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Sous-titre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5" r="8320" b="33125"/>
          <a:stretch/>
        </p:blipFill>
        <p:spPr>
          <a:xfrm>
            <a:off x="6336196" y="4659982"/>
            <a:ext cx="2700300" cy="35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57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/>
          <p:nvPr userDrawn="1"/>
        </p:nvSpPr>
        <p:spPr>
          <a:xfrm>
            <a:off x="2323500" y="764746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6" name="Espace réservé du texte 52"/>
          <p:cNvSpPr txBox="1">
            <a:spLocks/>
          </p:cNvSpPr>
          <p:nvPr userDrawn="1"/>
        </p:nvSpPr>
        <p:spPr>
          <a:xfrm>
            <a:off x="251520" y="253130"/>
            <a:ext cx="909093" cy="2596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wrap="none" lIns="72000" tIns="0" rIns="7200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Cambria Math" panose="02040503050406030204" pitchFamily="18" charset="0"/>
              <a:buNone/>
              <a:defRPr sz="1200" b="0" i="0" u="none" strike="noStrike" cap="all" baseline="0">
                <a:solidFill>
                  <a:schemeClr val="bg1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Courier New" panose="02070309020205020404" pitchFamily="49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 smtClean="0">
                <a:solidFill>
                  <a:schemeClr val="accent1"/>
                </a:solidFill>
              </a:rPr>
              <a:t>sommaire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2837382" y="411645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837382" y="1138913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2837382" y="1866181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2837382" y="2593449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2837382" y="3320717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2837382" y="4047985"/>
            <a:ext cx="5947085" cy="611933"/>
          </a:xfr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cxnSp>
        <p:nvCxnSpPr>
          <p:cNvPr id="18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2127164" y="411574"/>
            <a:ext cx="576000" cy="57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127164" y="1138842"/>
            <a:ext cx="576000" cy="5760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2</a:t>
            </a:r>
            <a:endParaRPr lang="fr-FR" dirty="0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2127164" y="1866110"/>
            <a:ext cx="576000" cy="576000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3</a:t>
            </a:r>
            <a:endParaRPr lang="fr-FR" dirty="0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2127164" y="2593378"/>
            <a:ext cx="576000" cy="576000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4</a:t>
            </a:r>
            <a:endParaRPr lang="fr-FR" dirty="0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2127164" y="3320646"/>
            <a:ext cx="576000" cy="5760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5</a:t>
            </a:r>
            <a:endParaRPr lang="fr-FR" dirty="0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2127164" y="4047914"/>
            <a:ext cx="576000" cy="57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 dirty="0" smtClean="0"/>
              <a:t>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243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11510"/>
            <a:ext cx="6336704" cy="421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399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483518"/>
            <a:ext cx="3060000" cy="42844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7778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8040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5472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5868484" y="771550"/>
            <a:ext cx="3060000" cy="38884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43910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8936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674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2"/>
          <p:cNvSpPr>
            <a:spLocks noGrp="1"/>
          </p:cNvSpPr>
          <p:nvPr>
            <p:ph idx="1"/>
          </p:nvPr>
        </p:nvSpPr>
        <p:spPr>
          <a:xfrm>
            <a:off x="2627784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7" name="Espace réservé du texte 12"/>
          <p:cNvSpPr>
            <a:spLocks noGrp="1"/>
          </p:cNvSpPr>
          <p:nvPr>
            <p:ph idx="15"/>
          </p:nvPr>
        </p:nvSpPr>
        <p:spPr>
          <a:xfrm>
            <a:off x="4770022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idx="16"/>
          </p:nvPr>
        </p:nvSpPr>
        <p:spPr>
          <a:xfrm>
            <a:off x="6912260" y="526958"/>
            <a:ext cx="2052000" cy="42410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447675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0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937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0650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7514"/>
            <a:ext cx="1944216" cy="1155851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6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697776"/>
            <a:ext cx="1943994" cy="130602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600" b="0" i="1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2172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v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 userDrawn="1"/>
        </p:nvSpPr>
        <p:spPr bwMode="auto">
          <a:xfrm>
            <a:off x="-36512" y="-1111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9683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>
            <a:spLocks/>
          </p:cNvSpPr>
          <p:nvPr userDrawn="1"/>
        </p:nvSpPr>
        <p:spPr bwMode="auto">
          <a:xfrm>
            <a:off x="-36512" y="-30163"/>
            <a:ext cx="6159500" cy="5173663"/>
          </a:xfrm>
          <a:custGeom>
            <a:avLst/>
            <a:gdLst>
              <a:gd name="T0" fmla="*/ 0 w 1930"/>
              <a:gd name="T1" fmla="*/ 2 h 1621"/>
              <a:gd name="T2" fmla="*/ 1576 w 1930"/>
              <a:gd name="T3" fmla="*/ 0 h 1621"/>
              <a:gd name="T4" fmla="*/ 1928 w 1930"/>
              <a:gd name="T5" fmla="*/ 807 h 1621"/>
              <a:gd name="T6" fmla="*/ 1588 w 1930"/>
              <a:gd name="T7" fmla="*/ 1621 h 1621"/>
              <a:gd name="T8" fmla="*/ 0 w 1930"/>
              <a:gd name="T9" fmla="*/ 1621 h 1621"/>
              <a:gd name="T10" fmla="*/ 0 w 1930"/>
              <a:gd name="T11" fmla="*/ 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30" h="1621">
                <a:moveTo>
                  <a:pt x="0" y="2"/>
                </a:moveTo>
                <a:cubicBezTo>
                  <a:pt x="1576" y="0"/>
                  <a:pt x="1576" y="0"/>
                  <a:pt x="1576" y="0"/>
                </a:cubicBezTo>
                <a:cubicBezTo>
                  <a:pt x="1786" y="210"/>
                  <a:pt x="1926" y="537"/>
                  <a:pt x="1928" y="807"/>
                </a:cubicBezTo>
                <a:cubicBezTo>
                  <a:pt x="1930" y="1078"/>
                  <a:pt x="1829" y="1354"/>
                  <a:pt x="1588" y="1621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4" name="Freeform 6">
            <a:hlinkClick r:id="rId2"/>
          </p:cNvPr>
          <p:cNvSpPr>
            <a:spLocks noEditPoints="1"/>
          </p:cNvSpPr>
          <p:nvPr userDrawn="1"/>
        </p:nvSpPr>
        <p:spPr bwMode="auto">
          <a:xfrm>
            <a:off x="6624228" y="4485481"/>
            <a:ext cx="393700" cy="390525"/>
          </a:xfrm>
          <a:custGeom>
            <a:avLst/>
            <a:gdLst>
              <a:gd name="T0" fmla="*/ 105 w 105"/>
              <a:gd name="T1" fmla="*/ 52 h 104"/>
              <a:gd name="T2" fmla="*/ 53 w 105"/>
              <a:gd name="T3" fmla="*/ 104 h 104"/>
              <a:gd name="T4" fmla="*/ 0 w 105"/>
              <a:gd name="T5" fmla="*/ 52 h 104"/>
              <a:gd name="T6" fmla="*/ 53 w 105"/>
              <a:gd name="T7" fmla="*/ 0 h 104"/>
              <a:gd name="T8" fmla="*/ 105 w 105"/>
              <a:gd name="T9" fmla="*/ 52 h 104"/>
              <a:gd name="T10" fmla="*/ 64 w 105"/>
              <a:gd name="T11" fmla="*/ 27 h 104"/>
              <a:gd name="T12" fmla="*/ 52 w 105"/>
              <a:gd name="T13" fmla="*/ 40 h 104"/>
              <a:gd name="T14" fmla="*/ 52 w 105"/>
              <a:gd name="T15" fmla="*/ 43 h 104"/>
              <a:gd name="T16" fmla="*/ 26 w 105"/>
              <a:gd name="T17" fmla="*/ 30 h 104"/>
              <a:gd name="T18" fmla="*/ 25 w 105"/>
              <a:gd name="T19" fmla="*/ 36 h 104"/>
              <a:gd name="T20" fmla="*/ 30 w 105"/>
              <a:gd name="T21" fmla="*/ 46 h 104"/>
              <a:gd name="T22" fmla="*/ 25 w 105"/>
              <a:gd name="T23" fmla="*/ 45 h 104"/>
              <a:gd name="T24" fmla="*/ 25 w 105"/>
              <a:gd name="T25" fmla="*/ 45 h 104"/>
              <a:gd name="T26" fmla="*/ 35 w 105"/>
              <a:gd name="T27" fmla="*/ 57 h 104"/>
              <a:gd name="T28" fmla="*/ 31 w 105"/>
              <a:gd name="T29" fmla="*/ 58 h 104"/>
              <a:gd name="T30" fmla="*/ 29 w 105"/>
              <a:gd name="T31" fmla="*/ 57 h 104"/>
              <a:gd name="T32" fmla="*/ 41 w 105"/>
              <a:gd name="T33" fmla="*/ 66 h 104"/>
              <a:gd name="T34" fmla="*/ 25 w 105"/>
              <a:gd name="T35" fmla="*/ 71 h 104"/>
              <a:gd name="T36" fmla="*/ 22 w 105"/>
              <a:gd name="T37" fmla="*/ 71 h 104"/>
              <a:gd name="T38" fmla="*/ 41 w 105"/>
              <a:gd name="T39" fmla="*/ 77 h 104"/>
              <a:gd name="T40" fmla="*/ 77 w 105"/>
              <a:gd name="T41" fmla="*/ 41 h 104"/>
              <a:gd name="T42" fmla="*/ 77 w 105"/>
              <a:gd name="T43" fmla="*/ 40 h 104"/>
              <a:gd name="T44" fmla="*/ 83 w 105"/>
              <a:gd name="T45" fmla="*/ 33 h 104"/>
              <a:gd name="T46" fmla="*/ 76 w 105"/>
              <a:gd name="T47" fmla="*/ 35 h 104"/>
              <a:gd name="T48" fmla="*/ 81 w 105"/>
              <a:gd name="T49" fmla="*/ 28 h 104"/>
              <a:gd name="T50" fmla="*/ 73 w 105"/>
              <a:gd name="T51" fmla="*/ 31 h 104"/>
              <a:gd name="T52" fmla="*/ 64 w 105"/>
              <a:gd name="T53" fmla="*/ 27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5" h="104">
                <a:moveTo>
                  <a:pt x="105" y="52"/>
                </a:moveTo>
                <a:cubicBezTo>
                  <a:pt x="105" y="81"/>
                  <a:pt x="82" y="104"/>
                  <a:pt x="53" y="104"/>
                </a:cubicBezTo>
                <a:cubicBezTo>
                  <a:pt x="24" y="104"/>
                  <a:pt x="0" y="81"/>
                  <a:pt x="0" y="52"/>
                </a:cubicBezTo>
                <a:cubicBezTo>
                  <a:pt x="0" y="23"/>
                  <a:pt x="24" y="0"/>
                  <a:pt x="53" y="0"/>
                </a:cubicBezTo>
                <a:cubicBezTo>
                  <a:pt x="82" y="0"/>
                  <a:pt x="105" y="23"/>
                  <a:pt x="105" y="52"/>
                </a:cubicBezTo>
                <a:moveTo>
                  <a:pt x="64" y="27"/>
                </a:moveTo>
                <a:cubicBezTo>
                  <a:pt x="57" y="27"/>
                  <a:pt x="52" y="33"/>
                  <a:pt x="52" y="40"/>
                </a:cubicBezTo>
                <a:cubicBezTo>
                  <a:pt x="52" y="41"/>
                  <a:pt x="52" y="42"/>
                  <a:pt x="52" y="43"/>
                </a:cubicBezTo>
                <a:cubicBezTo>
                  <a:pt x="42" y="42"/>
                  <a:pt x="33" y="37"/>
                  <a:pt x="26" y="30"/>
                </a:cubicBezTo>
                <a:cubicBezTo>
                  <a:pt x="25" y="31"/>
                  <a:pt x="25" y="34"/>
                  <a:pt x="25" y="36"/>
                </a:cubicBezTo>
                <a:cubicBezTo>
                  <a:pt x="25" y="40"/>
                  <a:pt x="27" y="44"/>
                  <a:pt x="30" y="46"/>
                </a:cubicBezTo>
                <a:cubicBezTo>
                  <a:pt x="28" y="46"/>
                  <a:pt x="26" y="46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1"/>
                  <a:pt x="29" y="56"/>
                  <a:pt x="35" y="57"/>
                </a:cubicBezTo>
                <a:cubicBezTo>
                  <a:pt x="34" y="57"/>
                  <a:pt x="33" y="58"/>
                  <a:pt x="31" y="58"/>
                </a:cubicBezTo>
                <a:cubicBezTo>
                  <a:pt x="31" y="58"/>
                  <a:pt x="30" y="57"/>
                  <a:pt x="29" y="57"/>
                </a:cubicBezTo>
                <a:cubicBezTo>
                  <a:pt x="31" y="62"/>
                  <a:pt x="35" y="66"/>
                  <a:pt x="41" y="66"/>
                </a:cubicBezTo>
                <a:cubicBezTo>
                  <a:pt x="36" y="69"/>
                  <a:pt x="31" y="71"/>
                  <a:pt x="25" y="71"/>
                </a:cubicBezTo>
                <a:cubicBezTo>
                  <a:pt x="24" y="71"/>
                  <a:pt x="23" y="71"/>
                  <a:pt x="22" y="71"/>
                </a:cubicBezTo>
                <a:cubicBezTo>
                  <a:pt x="28" y="75"/>
                  <a:pt x="34" y="77"/>
                  <a:pt x="41" y="77"/>
                </a:cubicBezTo>
                <a:cubicBezTo>
                  <a:pt x="64" y="77"/>
                  <a:pt x="77" y="58"/>
                  <a:pt x="77" y="41"/>
                </a:cubicBezTo>
                <a:cubicBezTo>
                  <a:pt x="77" y="41"/>
                  <a:pt x="77" y="40"/>
                  <a:pt x="77" y="40"/>
                </a:cubicBezTo>
                <a:cubicBezTo>
                  <a:pt x="79" y="38"/>
                  <a:pt x="81" y="36"/>
                  <a:pt x="83" y="33"/>
                </a:cubicBezTo>
                <a:cubicBezTo>
                  <a:pt x="81" y="34"/>
                  <a:pt x="78" y="35"/>
                  <a:pt x="76" y="35"/>
                </a:cubicBezTo>
                <a:cubicBezTo>
                  <a:pt x="78" y="34"/>
                  <a:pt x="80" y="31"/>
                  <a:pt x="81" y="28"/>
                </a:cubicBezTo>
                <a:cubicBezTo>
                  <a:pt x="79" y="30"/>
                  <a:pt x="76" y="31"/>
                  <a:pt x="73" y="31"/>
                </a:cubicBezTo>
                <a:cubicBezTo>
                  <a:pt x="71" y="29"/>
                  <a:pt x="68" y="27"/>
                  <a:pt x="64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" name="Freeform 14">
            <a:hlinkClick r:id="rId3"/>
          </p:cNvPr>
          <p:cNvSpPr>
            <a:spLocks noEditPoints="1"/>
          </p:cNvSpPr>
          <p:nvPr userDrawn="1"/>
        </p:nvSpPr>
        <p:spPr bwMode="auto">
          <a:xfrm>
            <a:off x="7077525" y="4485481"/>
            <a:ext cx="390525" cy="390525"/>
          </a:xfrm>
          <a:custGeom>
            <a:avLst/>
            <a:gdLst>
              <a:gd name="T0" fmla="*/ 104 w 104"/>
              <a:gd name="T1" fmla="*/ 52 h 104"/>
              <a:gd name="T2" fmla="*/ 52 w 104"/>
              <a:gd name="T3" fmla="*/ 104 h 104"/>
              <a:gd name="T4" fmla="*/ 0 w 104"/>
              <a:gd name="T5" fmla="*/ 52 h 104"/>
              <a:gd name="T6" fmla="*/ 52 w 104"/>
              <a:gd name="T7" fmla="*/ 0 h 104"/>
              <a:gd name="T8" fmla="*/ 104 w 104"/>
              <a:gd name="T9" fmla="*/ 52 h 104"/>
              <a:gd name="T10" fmla="*/ 37 w 104"/>
              <a:gd name="T11" fmla="*/ 43 h 104"/>
              <a:gd name="T12" fmla="*/ 26 w 104"/>
              <a:gd name="T13" fmla="*/ 43 h 104"/>
              <a:gd name="T14" fmla="*/ 26 w 104"/>
              <a:gd name="T15" fmla="*/ 78 h 104"/>
              <a:gd name="T16" fmla="*/ 37 w 104"/>
              <a:gd name="T17" fmla="*/ 78 h 104"/>
              <a:gd name="T18" fmla="*/ 37 w 104"/>
              <a:gd name="T19" fmla="*/ 43 h 104"/>
              <a:gd name="T20" fmla="*/ 38 w 104"/>
              <a:gd name="T21" fmla="*/ 32 h 104"/>
              <a:gd name="T22" fmla="*/ 32 w 104"/>
              <a:gd name="T23" fmla="*/ 27 h 104"/>
              <a:gd name="T24" fmla="*/ 25 w 104"/>
              <a:gd name="T25" fmla="*/ 32 h 104"/>
              <a:gd name="T26" fmla="*/ 32 w 104"/>
              <a:gd name="T27" fmla="*/ 38 h 104"/>
              <a:gd name="T28" fmla="*/ 32 w 104"/>
              <a:gd name="T29" fmla="*/ 38 h 104"/>
              <a:gd name="T30" fmla="*/ 38 w 104"/>
              <a:gd name="T31" fmla="*/ 32 h 104"/>
              <a:gd name="T32" fmla="*/ 79 w 104"/>
              <a:gd name="T33" fmla="*/ 58 h 104"/>
              <a:gd name="T34" fmla="*/ 65 w 104"/>
              <a:gd name="T35" fmla="*/ 42 h 104"/>
              <a:gd name="T36" fmla="*/ 55 w 104"/>
              <a:gd name="T37" fmla="*/ 48 h 104"/>
              <a:gd name="T38" fmla="*/ 55 w 104"/>
              <a:gd name="T39" fmla="*/ 43 h 104"/>
              <a:gd name="T40" fmla="*/ 44 w 104"/>
              <a:gd name="T41" fmla="*/ 43 h 104"/>
              <a:gd name="T42" fmla="*/ 44 w 104"/>
              <a:gd name="T43" fmla="*/ 78 h 104"/>
              <a:gd name="T44" fmla="*/ 55 w 104"/>
              <a:gd name="T45" fmla="*/ 78 h 104"/>
              <a:gd name="T46" fmla="*/ 55 w 104"/>
              <a:gd name="T47" fmla="*/ 58 h 104"/>
              <a:gd name="T48" fmla="*/ 56 w 104"/>
              <a:gd name="T49" fmla="*/ 56 h 104"/>
              <a:gd name="T50" fmla="*/ 61 w 104"/>
              <a:gd name="T51" fmla="*/ 51 h 104"/>
              <a:gd name="T52" fmla="*/ 67 w 104"/>
              <a:gd name="T53" fmla="*/ 59 h 104"/>
              <a:gd name="T54" fmla="*/ 67 w 104"/>
              <a:gd name="T55" fmla="*/ 78 h 104"/>
              <a:gd name="T56" fmla="*/ 79 w 104"/>
              <a:gd name="T57" fmla="*/ 78 h 104"/>
              <a:gd name="T58" fmla="*/ 79 w 104"/>
              <a:gd name="T59" fmla="*/ 5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4" h="104">
                <a:moveTo>
                  <a:pt x="104" y="52"/>
                </a:moveTo>
                <a:cubicBezTo>
                  <a:pt x="104" y="81"/>
                  <a:pt x="81" y="104"/>
                  <a:pt x="52" y="104"/>
                </a:cubicBezTo>
                <a:cubicBezTo>
                  <a:pt x="23" y="104"/>
                  <a:pt x="0" y="81"/>
                  <a:pt x="0" y="52"/>
                </a:cubicBezTo>
                <a:cubicBezTo>
                  <a:pt x="0" y="23"/>
                  <a:pt x="23" y="0"/>
                  <a:pt x="52" y="0"/>
                </a:cubicBezTo>
                <a:cubicBezTo>
                  <a:pt x="81" y="0"/>
                  <a:pt x="104" y="23"/>
                  <a:pt x="104" y="52"/>
                </a:cubicBezTo>
                <a:moveTo>
                  <a:pt x="37" y="43"/>
                </a:moveTo>
                <a:cubicBezTo>
                  <a:pt x="26" y="43"/>
                  <a:pt x="26" y="43"/>
                  <a:pt x="26" y="43"/>
                </a:cubicBez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lnTo>
                  <a:pt x="37" y="43"/>
                </a:lnTo>
                <a:close/>
                <a:moveTo>
                  <a:pt x="38" y="32"/>
                </a:moveTo>
                <a:cubicBezTo>
                  <a:pt x="38" y="29"/>
                  <a:pt x="36" y="27"/>
                  <a:pt x="32" y="27"/>
                </a:cubicBezTo>
                <a:cubicBezTo>
                  <a:pt x="28" y="27"/>
                  <a:pt x="25" y="29"/>
                  <a:pt x="25" y="32"/>
                </a:cubicBezTo>
                <a:cubicBezTo>
                  <a:pt x="25" y="36"/>
                  <a:pt x="28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6" y="38"/>
                  <a:pt x="38" y="36"/>
                  <a:pt x="38" y="32"/>
                </a:cubicBezTo>
                <a:moveTo>
                  <a:pt x="79" y="58"/>
                </a:moveTo>
                <a:cubicBezTo>
                  <a:pt x="79" y="47"/>
                  <a:pt x="73" y="42"/>
                  <a:pt x="65" y="42"/>
                </a:cubicBezTo>
                <a:cubicBezTo>
                  <a:pt x="59" y="42"/>
                  <a:pt x="57" y="46"/>
                  <a:pt x="55" y="48"/>
                </a:cubicBezTo>
                <a:cubicBezTo>
                  <a:pt x="55" y="43"/>
                  <a:pt x="55" y="43"/>
                  <a:pt x="55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6"/>
                  <a:pt x="44" y="78"/>
                  <a:pt x="44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3"/>
                  <a:pt x="58" y="51"/>
                  <a:pt x="61" y="51"/>
                </a:cubicBezTo>
                <a:cubicBezTo>
                  <a:pt x="66" y="51"/>
                  <a:pt x="67" y="54"/>
                  <a:pt x="67" y="59"/>
                </a:cubicBezTo>
                <a:cubicBezTo>
                  <a:pt x="67" y="78"/>
                  <a:pt x="67" y="78"/>
                  <a:pt x="67" y="78"/>
                </a:cubicBezTo>
                <a:cubicBezTo>
                  <a:pt x="79" y="78"/>
                  <a:pt x="79" y="78"/>
                  <a:pt x="79" y="78"/>
                </a:cubicBezTo>
                <a:lnTo>
                  <a:pt x="79" y="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6" name="Groupe 5"/>
          <p:cNvGrpSpPr/>
          <p:nvPr userDrawn="1"/>
        </p:nvGrpSpPr>
        <p:grpSpPr>
          <a:xfrm>
            <a:off x="7527647" y="4485481"/>
            <a:ext cx="374650" cy="390525"/>
            <a:chOff x="7656513" y="4516438"/>
            <a:chExt cx="374650" cy="390525"/>
          </a:xfrm>
        </p:grpSpPr>
        <p:sp>
          <p:nvSpPr>
            <p:cNvPr id="7" name="Oval 15">
              <a:hlinkClick r:id="rId4"/>
            </p:cNvPr>
            <p:cNvSpPr>
              <a:spLocks noChangeArrowheads="1"/>
            </p:cNvSpPr>
            <p:nvPr/>
          </p:nvSpPr>
          <p:spPr bwMode="auto">
            <a:xfrm>
              <a:off x="7797800" y="4667251"/>
              <a:ext cx="90487" cy="93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8" name="Freeform 16">
              <a:hlinkClick r:id="rId4"/>
            </p:cNvPr>
            <p:cNvSpPr>
              <a:spLocks noEditPoints="1"/>
            </p:cNvSpPr>
            <p:nvPr/>
          </p:nvSpPr>
          <p:spPr bwMode="auto">
            <a:xfrm>
              <a:off x="7734300" y="4595813"/>
              <a:ext cx="222250" cy="231775"/>
            </a:xfrm>
            <a:custGeom>
              <a:avLst/>
              <a:gdLst>
                <a:gd name="T0" fmla="*/ 58 w 59"/>
                <a:gd name="T1" fmla="*/ 9 h 62"/>
                <a:gd name="T2" fmla="*/ 55 w 59"/>
                <a:gd name="T3" fmla="*/ 5 h 62"/>
                <a:gd name="T4" fmla="*/ 51 w 59"/>
                <a:gd name="T5" fmla="*/ 2 h 62"/>
                <a:gd name="T6" fmla="*/ 44 w 59"/>
                <a:gd name="T7" fmla="*/ 0 h 62"/>
                <a:gd name="T8" fmla="*/ 29 w 59"/>
                <a:gd name="T9" fmla="*/ 0 h 62"/>
                <a:gd name="T10" fmla="*/ 15 w 59"/>
                <a:gd name="T11" fmla="*/ 0 h 62"/>
                <a:gd name="T12" fmla="*/ 8 w 59"/>
                <a:gd name="T13" fmla="*/ 2 h 62"/>
                <a:gd name="T14" fmla="*/ 4 w 59"/>
                <a:gd name="T15" fmla="*/ 5 h 62"/>
                <a:gd name="T16" fmla="*/ 1 w 59"/>
                <a:gd name="T17" fmla="*/ 9 h 62"/>
                <a:gd name="T18" fmla="*/ 0 w 59"/>
                <a:gd name="T19" fmla="*/ 16 h 62"/>
                <a:gd name="T20" fmla="*/ 0 w 59"/>
                <a:gd name="T21" fmla="*/ 31 h 62"/>
                <a:gd name="T22" fmla="*/ 0 w 59"/>
                <a:gd name="T23" fmla="*/ 46 h 62"/>
                <a:gd name="T24" fmla="*/ 1 w 59"/>
                <a:gd name="T25" fmla="*/ 53 h 62"/>
                <a:gd name="T26" fmla="*/ 4 w 59"/>
                <a:gd name="T27" fmla="*/ 58 h 62"/>
                <a:gd name="T28" fmla="*/ 8 w 59"/>
                <a:gd name="T29" fmla="*/ 61 h 62"/>
                <a:gd name="T30" fmla="*/ 15 w 59"/>
                <a:gd name="T31" fmla="*/ 62 h 62"/>
                <a:gd name="T32" fmla="*/ 29 w 59"/>
                <a:gd name="T33" fmla="*/ 62 h 62"/>
                <a:gd name="T34" fmla="*/ 44 w 59"/>
                <a:gd name="T35" fmla="*/ 62 h 62"/>
                <a:gd name="T36" fmla="*/ 51 w 59"/>
                <a:gd name="T37" fmla="*/ 61 h 62"/>
                <a:gd name="T38" fmla="*/ 55 w 59"/>
                <a:gd name="T39" fmla="*/ 58 h 62"/>
                <a:gd name="T40" fmla="*/ 58 w 59"/>
                <a:gd name="T41" fmla="*/ 53 h 62"/>
                <a:gd name="T42" fmla="*/ 59 w 59"/>
                <a:gd name="T43" fmla="*/ 46 h 62"/>
                <a:gd name="T44" fmla="*/ 59 w 59"/>
                <a:gd name="T45" fmla="*/ 31 h 62"/>
                <a:gd name="T46" fmla="*/ 59 w 59"/>
                <a:gd name="T47" fmla="*/ 16 h 62"/>
                <a:gd name="T48" fmla="*/ 58 w 59"/>
                <a:gd name="T49" fmla="*/ 9 h 62"/>
                <a:gd name="T50" fmla="*/ 29 w 59"/>
                <a:gd name="T51" fmla="*/ 50 h 62"/>
                <a:gd name="T52" fmla="*/ 11 w 59"/>
                <a:gd name="T53" fmla="*/ 31 h 62"/>
                <a:gd name="T54" fmla="*/ 29 w 59"/>
                <a:gd name="T55" fmla="*/ 12 h 62"/>
                <a:gd name="T56" fmla="*/ 48 w 59"/>
                <a:gd name="T57" fmla="*/ 31 h 62"/>
                <a:gd name="T58" fmla="*/ 29 w 59"/>
                <a:gd name="T59" fmla="*/ 50 h 62"/>
                <a:gd name="T60" fmla="*/ 49 w 59"/>
                <a:gd name="T61" fmla="*/ 15 h 62"/>
                <a:gd name="T62" fmla="*/ 44 w 59"/>
                <a:gd name="T63" fmla="*/ 11 h 62"/>
                <a:gd name="T64" fmla="*/ 49 w 59"/>
                <a:gd name="T65" fmla="*/ 6 h 62"/>
                <a:gd name="T66" fmla="*/ 53 w 59"/>
                <a:gd name="T67" fmla="*/ 11 h 62"/>
                <a:gd name="T68" fmla="*/ 49 w 59"/>
                <a:gd name="T69" fmla="*/ 1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62">
                  <a:moveTo>
                    <a:pt x="58" y="9"/>
                  </a:moveTo>
                  <a:cubicBezTo>
                    <a:pt x="57" y="7"/>
                    <a:pt x="56" y="6"/>
                    <a:pt x="55" y="5"/>
                  </a:cubicBezTo>
                  <a:cubicBezTo>
                    <a:pt x="54" y="3"/>
                    <a:pt x="52" y="2"/>
                    <a:pt x="51" y="2"/>
                  </a:cubicBezTo>
                  <a:cubicBezTo>
                    <a:pt x="49" y="1"/>
                    <a:pt x="47" y="1"/>
                    <a:pt x="44" y="0"/>
                  </a:cubicBezTo>
                  <a:cubicBezTo>
                    <a:pt x="40" y="0"/>
                    <a:pt x="39" y="0"/>
                    <a:pt x="29" y="0"/>
                  </a:cubicBezTo>
                  <a:cubicBezTo>
                    <a:pt x="20" y="0"/>
                    <a:pt x="18" y="0"/>
                    <a:pt x="15" y="0"/>
                  </a:cubicBezTo>
                  <a:cubicBezTo>
                    <a:pt x="11" y="1"/>
                    <a:pt x="9" y="1"/>
                    <a:pt x="8" y="2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6"/>
                    <a:pt x="2" y="7"/>
                    <a:pt x="1" y="9"/>
                  </a:cubicBezTo>
                  <a:cubicBezTo>
                    <a:pt x="0" y="10"/>
                    <a:pt x="0" y="12"/>
                    <a:pt x="0" y="16"/>
                  </a:cubicBezTo>
                  <a:cubicBezTo>
                    <a:pt x="0" y="20"/>
                    <a:pt x="0" y="21"/>
                    <a:pt x="0" y="31"/>
                  </a:cubicBezTo>
                  <a:cubicBezTo>
                    <a:pt x="0" y="41"/>
                    <a:pt x="0" y="42"/>
                    <a:pt x="0" y="46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2" y="55"/>
                    <a:pt x="2" y="56"/>
                    <a:pt x="4" y="58"/>
                  </a:cubicBezTo>
                  <a:cubicBezTo>
                    <a:pt x="5" y="59"/>
                    <a:pt x="6" y="60"/>
                    <a:pt x="8" y="61"/>
                  </a:cubicBezTo>
                  <a:cubicBezTo>
                    <a:pt x="9" y="61"/>
                    <a:pt x="11" y="62"/>
                    <a:pt x="15" y="62"/>
                  </a:cubicBezTo>
                  <a:cubicBezTo>
                    <a:pt x="18" y="62"/>
                    <a:pt x="20" y="62"/>
                    <a:pt x="29" y="62"/>
                  </a:cubicBezTo>
                  <a:cubicBezTo>
                    <a:pt x="39" y="62"/>
                    <a:pt x="40" y="62"/>
                    <a:pt x="44" y="62"/>
                  </a:cubicBezTo>
                  <a:cubicBezTo>
                    <a:pt x="47" y="62"/>
                    <a:pt x="49" y="61"/>
                    <a:pt x="51" y="61"/>
                  </a:cubicBezTo>
                  <a:cubicBezTo>
                    <a:pt x="52" y="60"/>
                    <a:pt x="54" y="59"/>
                    <a:pt x="55" y="58"/>
                  </a:cubicBezTo>
                  <a:cubicBezTo>
                    <a:pt x="56" y="56"/>
                    <a:pt x="57" y="55"/>
                    <a:pt x="58" y="53"/>
                  </a:cubicBezTo>
                  <a:cubicBezTo>
                    <a:pt x="58" y="52"/>
                    <a:pt x="59" y="50"/>
                    <a:pt x="59" y="46"/>
                  </a:cubicBezTo>
                  <a:cubicBezTo>
                    <a:pt x="59" y="42"/>
                    <a:pt x="59" y="41"/>
                    <a:pt x="59" y="31"/>
                  </a:cubicBezTo>
                  <a:cubicBezTo>
                    <a:pt x="59" y="21"/>
                    <a:pt x="59" y="20"/>
                    <a:pt x="59" y="16"/>
                  </a:cubicBezTo>
                  <a:cubicBezTo>
                    <a:pt x="59" y="12"/>
                    <a:pt x="58" y="10"/>
                    <a:pt x="58" y="9"/>
                  </a:cubicBezTo>
                  <a:close/>
                  <a:moveTo>
                    <a:pt x="29" y="50"/>
                  </a:moveTo>
                  <a:cubicBezTo>
                    <a:pt x="19" y="50"/>
                    <a:pt x="11" y="42"/>
                    <a:pt x="11" y="31"/>
                  </a:cubicBezTo>
                  <a:cubicBezTo>
                    <a:pt x="11" y="20"/>
                    <a:pt x="19" y="12"/>
                    <a:pt x="29" y="12"/>
                  </a:cubicBezTo>
                  <a:cubicBezTo>
                    <a:pt x="40" y="12"/>
                    <a:pt x="48" y="20"/>
                    <a:pt x="48" y="31"/>
                  </a:cubicBezTo>
                  <a:cubicBezTo>
                    <a:pt x="48" y="42"/>
                    <a:pt x="40" y="50"/>
                    <a:pt x="29" y="50"/>
                  </a:cubicBezTo>
                  <a:close/>
                  <a:moveTo>
                    <a:pt x="49" y="15"/>
                  </a:moveTo>
                  <a:cubicBezTo>
                    <a:pt x="46" y="15"/>
                    <a:pt x="44" y="13"/>
                    <a:pt x="44" y="11"/>
                  </a:cubicBezTo>
                  <a:cubicBezTo>
                    <a:pt x="44" y="8"/>
                    <a:pt x="46" y="6"/>
                    <a:pt x="49" y="6"/>
                  </a:cubicBezTo>
                  <a:cubicBezTo>
                    <a:pt x="51" y="6"/>
                    <a:pt x="53" y="8"/>
                    <a:pt x="53" y="11"/>
                  </a:cubicBezTo>
                  <a:cubicBezTo>
                    <a:pt x="53" y="13"/>
                    <a:pt x="51" y="15"/>
                    <a:pt x="4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9" name="Freeform 17">
              <a:hlinkClick r:id="rId5"/>
            </p:cNvPr>
            <p:cNvSpPr>
              <a:spLocks noEditPoints="1"/>
            </p:cNvSpPr>
            <p:nvPr/>
          </p:nvSpPr>
          <p:spPr bwMode="auto">
            <a:xfrm>
              <a:off x="7656513" y="4516438"/>
              <a:ext cx="374650" cy="390525"/>
            </a:xfrm>
            <a:custGeom>
              <a:avLst/>
              <a:gdLst>
                <a:gd name="T0" fmla="*/ 50 w 100"/>
                <a:gd name="T1" fmla="*/ 0 h 104"/>
                <a:gd name="T2" fmla="*/ 0 w 100"/>
                <a:gd name="T3" fmla="*/ 52 h 104"/>
                <a:gd name="T4" fmla="*/ 50 w 100"/>
                <a:gd name="T5" fmla="*/ 104 h 104"/>
                <a:gd name="T6" fmla="*/ 100 w 100"/>
                <a:gd name="T7" fmla="*/ 52 h 104"/>
                <a:gd name="T8" fmla="*/ 50 w 100"/>
                <a:gd name="T9" fmla="*/ 0 h 104"/>
                <a:gd name="T10" fmla="*/ 85 w 100"/>
                <a:gd name="T11" fmla="*/ 77 h 104"/>
                <a:gd name="T12" fmla="*/ 80 w 100"/>
                <a:gd name="T13" fmla="*/ 84 h 104"/>
                <a:gd name="T14" fmla="*/ 74 w 100"/>
                <a:gd name="T15" fmla="*/ 88 h 104"/>
                <a:gd name="T16" fmla="*/ 65 w 100"/>
                <a:gd name="T17" fmla="*/ 90 h 104"/>
                <a:gd name="T18" fmla="*/ 50 w 100"/>
                <a:gd name="T19" fmla="*/ 90 h 104"/>
                <a:gd name="T20" fmla="*/ 35 w 100"/>
                <a:gd name="T21" fmla="*/ 90 h 104"/>
                <a:gd name="T22" fmla="*/ 26 w 100"/>
                <a:gd name="T23" fmla="*/ 88 h 104"/>
                <a:gd name="T24" fmla="*/ 20 w 100"/>
                <a:gd name="T25" fmla="*/ 84 h 104"/>
                <a:gd name="T26" fmla="*/ 16 w 100"/>
                <a:gd name="T27" fmla="*/ 77 h 104"/>
                <a:gd name="T28" fmla="*/ 14 w 100"/>
                <a:gd name="T29" fmla="*/ 68 h 104"/>
                <a:gd name="T30" fmla="*/ 14 w 100"/>
                <a:gd name="T31" fmla="*/ 52 h 104"/>
                <a:gd name="T32" fmla="*/ 14 w 100"/>
                <a:gd name="T33" fmla="*/ 37 h 104"/>
                <a:gd name="T34" fmla="*/ 16 w 100"/>
                <a:gd name="T35" fmla="*/ 27 h 104"/>
                <a:gd name="T36" fmla="*/ 20 w 100"/>
                <a:gd name="T37" fmla="*/ 21 h 104"/>
                <a:gd name="T38" fmla="*/ 26 w 100"/>
                <a:gd name="T39" fmla="*/ 16 h 104"/>
                <a:gd name="T40" fmla="*/ 35 w 100"/>
                <a:gd name="T41" fmla="*/ 15 h 104"/>
                <a:gd name="T42" fmla="*/ 50 w 100"/>
                <a:gd name="T43" fmla="*/ 14 h 104"/>
                <a:gd name="T44" fmla="*/ 65 w 100"/>
                <a:gd name="T45" fmla="*/ 15 h 104"/>
                <a:gd name="T46" fmla="*/ 74 w 100"/>
                <a:gd name="T47" fmla="*/ 16 h 104"/>
                <a:gd name="T48" fmla="*/ 80 w 100"/>
                <a:gd name="T49" fmla="*/ 21 h 104"/>
                <a:gd name="T50" fmla="*/ 85 w 100"/>
                <a:gd name="T51" fmla="*/ 27 h 104"/>
                <a:gd name="T52" fmla="*/ 86 w 100"/>
                <a:gd name="T53" fmla="*/ 37 h 104"/>
                <a:gd name="T54" fmla="*/ 87 w 100"/>
                <a:gd name="T55" fmla="*/ 52 h 104"/>
                <a:gd name="T56" fmla="*/ 86 w 100"/>
                <a:gd name="T57" fmla="*/ 68 h 104"/>
                <a:gd name="T58" fmla="*/ 85 w 100"/>
                <a:gd name="T59" fmla="*/ 7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0" h="104">
                  <a:moveTo>
                    <a:pt x="50" y="0"/>
                  </a:moveTo>
                  <a:cubicBezTo>
                    <a:pt x="22" y="0"/>
                    <a:pt x="0" y="23"/>
                    <a:pt x="0" y="52"/>
                  </a:cubicBezTo>
                  <a:cubicBezTo>
                    <a:pt x="0" y="81"/>
                    <a:pt x="22" y="104"/>
                    <a:pt x="50" y="104"/>
                  </a:cubicBezTo>
                  <a:cubicBezTo>
                    <a:pt x="78" y="104"/>
                    <a:pt x="100" y="81"/>
                    <a:pt x="100" y="52"/>
                  </a:cubicBezTo>
                  <a:cubicBezTo>
                    <a:pt x="100" y="23"/>
                    <a:pt x="78" y="0"/>
                    <a:pt x="50" y="0"/>
                  </a:cubicBezTo>
                  <a:close/>
                  <a:moveTo>
                    <a:pt x="85" y="77"/>
                  </a:moveTo>
                  <a:cubicBezTo>
                    <a:pt x="84" y="79"/>
                    <a:pt x="82" y="81"/>
                    <a:pt x="80" y="84"/>
                  </a:cubicBezTo>
                  <a:cubicBezTo>
                    <a:pt x="78" y="86"/>
                    <a:pt x="76" y="87"/>
                    <a:pt x="74" y="88"/>
                  </a:cubicBezTo>
                  <a:cubicBezTo>
                    <a:pt x="72" y="89"/>
                    <a:pt x="69" y="89"/>
                    <a:pt x="65" y="90"/>
                  </a:cubicBezTo>
                  <a:cubicBezTo>
                    <a:pt x="61" y="90"/>
                    <a:pt x="60" y="90"/>
                    <a:pt x="50" y="90"/>
                  </a:cubicBezTo>
                  <a:cubicBezTo>
                    <a:pt x="40" y="90"/>
                    <a:pt x="39" y="90"/>
                    <a:pt x="35" y="90"/>
                  </a:cubicBezTo>
                  <a:cubicBezTo>
                    <a:pt x="31" y="89"/>
                    <a:pt x="29" y="89"/>
                    <a:pt x="26" y="88"/>
                  </a:cubicBezTo>
                  <a:cubicBezTo>
                    <a:pt x="24" y="87"/>
                    <a:pt x="22" y="86"/>
                    <a:pt x="20" y="84"/>
                  </a:cubicBezTo>
                  <a:cubicBezTo>
                    <a:pt x="18" y="81"/>
                    <a:pt x="17" y="79"/>
                    <a:pt x="16" y="77"/>
                  </a:cubicBezTo>
                  <a:cubicBezTo>
                    <a:pt x="15" y="74"/>
                    <a:pt x="14" y="72"/>
                    <a:pt x="14" y="68"/>
                  </a:cubicBezTo>
                  <a:cubicBezTo>
                    <a:pt x="14" y="64"/>
                    <a:pt x="14" y="62"/>
                    <a:pt x="14" y="52"/>
                  </a:cubicBezTo>
                  <a:cubicBezTo>
                    <a:pt x="14" y="42"/>
                    <a:pt x="14" y="41"/>
                    <a:pt x="14" y="37"/>
                  </a:cubicBezTo>
                  <a:cubicBezTo>
                    <a:pt x="14" y="33"/>
                    <a:pt x="15" y="30"/>
                    <a:pt x="16" y="27"/>
                  </a:cubicBezTo>
                  <a:cubicBezTo>
                    <a:pt x="17" y="25"/>
                    <a:pt x="18" y="23"/>
                    <a:pt x="20" y="21"/>
                  </a:cubicBezTo>
                  <a:cubicBezTo>
                    <a:pt x="22" y="19"/>
                    <a:pt x="24" y="17"/>
                    <a:pt x="26" y="16"/>
                  </a:cubicBezTo>
                  <a:cubicBezTo>
                    <a:pt x="29" y="15"/>
                    <a:pt x="31" y="15"/>
                    <a:pt x="35" y="15"/>
                  </a:cubicBezTo>
                  <a:cubicBezTo>
                    <a:pt x="39" y="14"/>
                    <a:pt x="40" y="14"/>
                    <a:pt x="50" y="14"/>
                  </a:cubicBezTo>
                  <a:cubicBezTo>
                    <a:pt x="60" y="14"/>
                    <a:pt x="61" y="14"/>
                    <a:pt x="65" y="15"/>
                  </a:cubicBezTo>
                  <a:cubicBezTo>
                    <a:pt x="69" y="15"/>
                    <a:pt x="72" y="15"/>
                    <a:pt x="74" y="16"/>
                  </a:cubicBezTo>
                  <a:cubicBezTo>
                    <a:pt x="76" y="17"/>
                    <a:pt x="78" y="19"/>
                    <a:pt x="80" y="21"/>
                  </a:cubicBezTo>
                  <a:cubicBezTo>
                    <a:pt x="82" y="23"/>
                    <a:pt x="84" y="25"/>
                    <a:pt x="85" y="27"/>
                  </a:cubicBezTo>
                  <a:cubicBezTo>
                    <a:pt x="86" y="30"/>
                    <a:pt x="86" y="33"/>
                    <a:pt x="86" y="37"/>
                  </a:cubicBezTo>
                  <a:cubicBezTo>
                    <a:pt x="86" y="41"/>
                    <a:pt x="87" y="42"/>
                    <a:pt x="87" y="52"/>
                  </a:cubicBezTo>
                  <a:cubicBezTo>
                    <a:pt x="87" y="62"/>
                    <a:pt x="86" y="64"/>
                    <a:pt x="86" y="68"/>
                  </a:cubicBezTo>
                  <a:cubicBezTo>
                    <a:pt x="86" y="72"/>
                    <a:pt x="86" y="74"/>
                    <a:pt x="8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10" name="Shape 190">
            <a:hlinkClick r:id="rId6"/>
          </p:cNvPr>
          <p:cNvSpPr txBox="1">
            <a:spLocks/>
          </p:cNvSpPr>
          <p:nvPr userDrawn="1"/>
        </p:nvSpPr>
        <p:spPr>
          <a:xfrm>
            <a:off x="6660232" y="4199595"/>
            <a:ext cx="1441100" cy="172355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all" baseline="0">
                <a:solidFill>
                  <a:schemeClr val="accent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/>
                <a:sym typeface="Arial"/>
              </a:defRPr>
            </a:lvl1pPr>
          </a:lstStyle>
          <a:p>
            <a:pPr algn="l">
              <a:lnSpc>
                <a:spcPct val="80000"/>
              </a:lnSpc>
            </a:pPr>
            <a:r>
              <a:rPr lang="fr-FR" sz="1400" cap="none" dirty="0" smtClean="0">
                <a:solidFill>
                  <a:schemeClr val="bg1"/>
                </a:solidFill>
                <a:latin typeface="+mn-lt"/>
                <a:ea typeface="Cabin"/>
                <a:cs typeface="Cabin"/>
                <a:sym typeface="Cabin"/>
              </a:rPr>
              <a:t>groupebpce.com</a:t>
            </a:r>
            <a:endParaRPr lang="fr-FR" sz="1400" cap="none" dirty="0">
              <a:solidFill>
                <a:schemeClr val="bg1"/>
              </a:solidFill>
              <a:latin typeface="+mn-lt"/>
              <a:ea typeface="Cabin"/>
              <a:cs typeface="Cabin"/>
              <a:sym typeface="Cabin"/>
            </a:endParaRPr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7961895" y="4487862"/>
            <a:ext cx="390525" cy="390525"/>
            <a:chOff x="7173964" y="1442837"/>
            <a:chExt cx="390525" cy="390525"/>
          </a:xfrm>
        </p:grpSpPr>
        <p:sp>
          <p:nvSpPr>
            <p:cNvPr id="13" name="Ellipse 12">
              <a:hlinkClick r:id="rId7"/>
            </p:cNvPr>
            <p:cNvSpPr/>
            <p:nvPr/>
          </p:nvSpPr>
          <p:spPr>
            <a:xfrm>
              <a:off x="7173964" y="1442837"/>
              <a:ext cx="390525" cy="390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7241802" y="1548089"/>
              <a:ext cx="254848" cy="180020"/>
              <a:chOff x="7539038" y="5757863"/>
              <a:chExt cx="373063" cy="263525"/>
            </a:xfrm>
          </p:grpSpPr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66 h 66"/>
                  <a:gd name="T2" fmla="*/ 63 w 63"/>
                  <a:gd name="T3" fmla="*/ 33 h 66"/>
                  <a:gd name="T4" fmla="*/ 0 w 63"/>
                  <a:gd name="T5" fmla="*/ 0 h 66"/>
                  <a:gd name="T6" fmla="*/ 0 w 63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104775"/>
              </a:xfrm>
              <a:custGeom>
                <a:avLst/>
                <a:gdLst>
                  <a:gd name="T0" fmla="*/ 0 w 63"/>
                  <a:gd name="T1" fmla="*/ 66 h 66"/>
                  <a:gd name="T2" fmla="*/ 63 w 63"/>
                  <a:gd name="T3" fmla="*/ 33 h 66"/>
                  <a:gd name="T4" fmla="*/ 0 w 63"/>
                  <a:gd name="T5" fmla="*/ 0 h 66"/>
                  <a:gd name="T6" fmla="*/ 0 w 63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63" y="33"/>
                    </a:lnTo>
                    <a:lnTo>
                      <a:pt x="0" y="0"/>
                    </a:lnTo>
                    <a:lnTo>
                      <a:pt x="0" y="6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7 w 7"/>
                  <a:gd name="T1" fmla="*/ 0 h 4"/>
                  <a:gd name="T2" fmla="*/ 0 w 7"/>
                  <a:gd name="T3" fmla="*/ 4 h 4"/>
                  <a:gd name="T4" fmla="*/ 0 w 7"/>
                  <a:gd name="T5" fmla="*/ 4 h 4"/>
                  <a:gd name="T6" fmla="*/ 7 w 7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2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7777163" y="5884863"/>
                <a:ext cx="11113" cy="6350"/>
              </a:xfrm>
              <a:custGeom>
                <a:avLst/>
                <a:gdLst>
                  <a:gd name="T0" fmla="*/ 7 w 7"/>
                  <a:gd name="T1" fmla="*/ 0 h 4"/>
                  <a:gd name="T2" fmla="*/ 0 w 7"/>
                  <a:gd name="T3" fmla="*/ 4 h 4"/>
                  <a:gd name="T4" fmla="*/ 0 w 7"/>
                  <a:gd name="T5" fmla="*/ 4 h 4"/>
                  <a:gd name="T6" fmla="*/ 7 w 7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56 w 63"/>
                  <a:gd name="T3" fmla="*/ 37 h 37"/>
                  <a:gd name="T4" fmla="*/ 63 w 63"/>
                  <a:gd name="T5" fmla="*/ 33 h 37"/>
                  <a:gd name="T6" fmla="*/ 0 w 6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D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7688263" y="5832475"/>
                <a:ext cx="100013" cy="58738"/>
              </a:xfrm>
              <a:custGeom>
                <a:avLst/>
                <a:gdLst>
                  <a:gd name="T0" fmla="*/ 0 w 63"/>
                  <a:gd name="T1" fmla="*/ 0 h 37"/>
                  <a:gd name="T2" fmla="*/ 56 w 63"/>
                  <a:gd name="T3" fmla="*/ 37 h 37"/>
                  <a:gd name="T4" fmla="*/ 63 w 63"/>
                  <a:gd name="T5" fmla="*/ 33 h 37"/>
                  <a:gd name="T6" fmla="*/ 0 w 6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7">
                    <a:moveTo>
                      <a:pt x="0" y="0"/>
                    </a:moveTo>
                    <a:lnTo>
                      <a:pt x="56" y="37"/>
                    </a:lnTo>
                    <a:lnTo>
                      <a:pt x="63" y="3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1" name="Freeform 18"/>
              <p:cNvSpPr>
                <a:spLocks noEditPoints="1"/>
              </p:cNvSpPr>
              <p:nvPr/>
            </p:nvSpPr>
            <p:spPr bwMode="auto">
              <a:xfrm>
                <a:off x="7539038" y="5757863"/>
                <a:ext cx="373063" cy="263525"/>
              </a:xfrm>
              <a:custGeom>
                <a:avLst/>
                <a:gdLst>
                  <a:gd name="T0" fmla="*/ 154 w 156"/>
                  <a:gd name="T1" fmla="*/ 24 h 110"/>
                  <a:gd name="T2" fmla="*/ 148 w 156"/>
                  <a:gd name="T3" fmla="*/ 8 h 110"/>
                  <a:gd name="T4" fmla="*/ 132 w 156"/>
                  <a:gd name="T5" fmla="*/ 2 h 110"/>
                  <a:gd name="T6" fmla="*/ 78 w 156"/>
                  <a:gd name="T7" fmla="*/ 0 h 110"/>
                  <a:gd name="T8" fmla="*/ 78 w 156"/>
                  <a:gd name="T9" fmla="*/ 0 h 110"/>
                  <a:gd name="T10" fmla="*/ 23 w 156"/>
                  <a:gd name="T11" fmla="*/ 2 h 110"/>
                  <a:gd name="T12" fmla="*/ 8 w 156"/>
                  <a:gd name="T13" fmla="*/ 8 h 110"/>
                  <a:gd name="T14" fmla="*/ 2 w 156"/>
                  <a:gd name="T15" fmla="*/ 24 h 110"/>
                  <a:gd name="T16" fmla="*/ 0 w 156"/>
                  <a:gd name="T17" fmla="*/ 49 h 110"/>
                  <a:gd name="T18" fmla="*/ 0 w 156"/>
                  <a:gd name="T19" fmla="*/ 61 h 110"/>
                  <a:gd name="T20" fmla="*/ 2 w 156"/>
                  <a:gd name="T21" fmla="*/ 86 h 110"/>
                  <a:gd name="T22" fmla="*/ 8 w 156"/>
                  <a:gd name="T23" fmla="*/ 101 h 110"/>
                  <a:gd name="T24" fmla="*/ 25 w 156"/>
                  <a:gd name="T25" fmla="*/ 108 h 110"/>
                  <a:gd name="T26" fmla="*/ 78 w 156"/>
                  <a:gd name="T27" fmla="*/ 110 h 110"/>
                  <a:gd name="T28" fmla="*/ 132 w 156"/>
                  <a:gd name="T29" fmla="*/ 108 h 110"/>
                  <a:gd name="T30" fmla="*/ 148 w 156"/>
                  <a:gd name="T31" fmla="*/ 101 h 110"/>
                  <a:gd name="T32" fmla="*/ 154 w 156"/>
                  <a:gd name="T33" fmla="*/ 86 h 110"/>
                  <a:gd name="T34" fmla="*/ 156 w 156"/>
                  <a:gd name="T35" fmla="*/ 61 h 110"/>
                  <a:gd name="T36" fmla="*/ 156 w 156"/>
                  <a:gd name="T37" fmla="*/ 49 h 110"/>
                  <a:gd name="T38" fmla="*/ 154 w 156"/>
                  <a:gd name="T39" fmla="*/ 24 h 110"/>
                  <a:gd name="T40" fmla="*/ 62 w 156"/>
                  <a:gd name="T41" fmla="*/ 75 h 110"/>
                  <a:gd name="T42" fmla="*/ 62 w 156"/>
                  <a:gd name="T43" fmla="*/ 31 h 110"/>
                  <a:gd name="T44" fmla="*/ 104 w 156"/>
                  <a:gd name="T45" fmla="*/ 53 h 110"/>
                  <a:gd name="T46" fmla="*/ 62 w 156"/>
                  <a:gd name="T47" fmla="*/ 7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6" h="110">
                    <a:moveTo>
                      <a:pt x="154" y="24"/>
                    </a:moveTo>
                    <a:cubicBezTo>
                      <a:pt x="154" y="24"/>
                      <a:pt x="153" y="13"/>
                      <a:pt x="148" y="8"/>
                    </a:cubicBezTo>
                    <a:cubicBezTo>
                      <a:pt x="142" y="2"/>
                      <a:pt x="135" y="2"/>
                      <a:pt x="132" y="2"/>
                    </a:cubicBezTo>
                    <a:cubicBezTo>
                      <a:pt x="111" y="0"/>
                      <a:pt x="78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45" y="0"/>
                      <a:pt x="23" y="2"/>
                    </a:cubicBezTo>
                    <a:cubicBezTo>
                      <a:pt x="20" y="2"/>
                      <a:pt x="14" y="2"/>
                      <a:pt x="8" y="8"/>
                    </a:cubicBezTo>
                    <a:cubicBezTo>
                      <a:pt x="3" y="13"/>
                      <a:pt x="2" y="24"/>
                      <a:pt x="2" y="24"/>
                    </a:cubicBezTo>
                    <a:cubicBezTo>
                      <a:pt x="2" y="24"/>
                      <a:pt x="0" y="36"/>
                      <a:pt x="0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73"/>
                      <a:pt x="2" y="86"/>
                      <a:pt x="2" y="86"/>
                    </a:cubicBezTo>
                    <a:cubicBezTo>
                      <a:pt x="2" y="86"/>
                      <a:pt x="3" y="97"/>
                      <a:pt x="8" y="101"/>
                    </a:cubicBezTo>
                    <a:cubicBezTo>
                      <a:pt x="14" y="108"/>
                      <a:pt x="22" y="107"/>
                      <a:pt x="25" y="108"/>
                    </a:cubicBezTo>
                    <a:cubicBezTo>
                      <a:pt x="37" y="109"/>
                      <a:pt x="78" y="110"/>
                      <a:pt x="78" y="110"/>
                    </a:cubicBezTo>
                    <a:cubicBezTo>
                      <a:pt x="78" y="110"/>
                      <a:pt x="111" y="110"/>
                      <a:pt x="132" y="108"/>
                    </a:cubicBezTo>
                    <a:cubicBezTo>
                      <a:pt x="135" y="108"/>
                      <a:pt x="142" y="108"/>
                      <a:pt x="148" y="101"/>
                    </a:cubicBezTo>
                    <a:cubicBezTo>
                      <a:pt x="153" y="97"/>
                      <a:pt x="154" y="86"/>
                      <a:pt x="154" y="86"/>
                    </a:cubicBezTo>
                    <a:cubicBezTo>
                      <a:pt x="154" y="86"/>
                      <a:pt x="156" y="73"/>
                      <a:pt x="156" y="61"/>
                    </a:cubicBezTo>
                    <a:cubicBezTo>
                      <a:pt x="156" y="49"/>
                      <a:pt x="156" y="49"/>
                      <a:pt x="156" y="49"/>
                    </a:cubicBezTo>
                    <a:cubicBezTo>
                      <a:pt x="156" y="36"/>
                      <a:pt x="154" y="24"/>
                      <a:pt x="154" y="24"/>
                    </a:cubicBezTo>
                    <a:close/>
                    <a:moveTo>
                      <a:pt x="62" y="75"/>
                    </a:moveTo>
                    <a:cubicBezTo>
                      <a:pt x="62" y="31"/>
                      <a:pt x="62" y="31"/>
                      <a:pt x="62" y="31"/>
                    </a:cubicBezTo>
                    <a:cubicBezTo>
                      <a:pt x="104" y="53"/>
                      <a:pt x="104" y="53"/>
                      <a:pt x="104" y="53"/>
                    </a:cubicBezTo>
                    <a:lnTo>
                      <a:pt x="62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</p:grpSp>
      <p:pic>
        <p:nvPicPr>
          <p:cNvPr id="3" name="Image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66846"/>
            <a:ext cx="5724128" cy="282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83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576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chemeClr val="bg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Shape 24"/>
          <p:cNvSpPr/>
          <p:nvPr userDrawn="1"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cxnSp>
        <p:nvCxnSpPr>
          <p:cNvPr id="7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0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611188" y="807554"/>
            <a:ext cx="8388000" cy="3888432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lvl1pPr>
            <a:lvl2pPr marL="541338" marR="0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lvl2pPr>
            <a:lvl3pPr marL="808038" marR="0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lvl3pPr>
            <a:lvl4pPr marL="1165225" marR="0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Modifiez les styles du texte du masque</a:t>
            </a:r>
          </a:p>
          <a:p>
            <a:pPr marL="541338" marR="0" lvl="1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Deuxième niveau</a:t>
            </a:r>
          </a:p>
          <a:p>
            <a:pPr marL="808038" marR="0" lvl="2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Troisième niveau</a:t>
            </a:r>
          </a:p>
          <a:p>
            <a:pPr marL="1165225" marR="0" lvl="3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Quatrième niveau</a:t>
            </a:r>
          </a:p>
        </p:txBody>
      </p:sp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>
              <a:defRPr/>
            </a:lvl1pPr>
          </a:lstStyle>
          <a:p>
            <a:r>
              <a:rPr kumimoji="0" lang="fr-FR" sz="2000" b="1" i="0" u="none" strike="noStrike" kern="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4112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chemeClr val="bg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Shape 24"/>
          <p:cNvSpPr/>
          <p:nvPr userDrawn="1"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cxnSp>
        <p:nvCxnSpPr>
          <p:cNvPr id="7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0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611188" y="807554"/>
            <a:ext cx="8388000" cy="3888432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lvl1pPr>
            <a:lvl2pPr marL="541338" marR="0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lvl2pPr>
            <a:lvl3pPr marL="808038" marR="0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lvl3pPr>
            <a:lvl4pPr marL="1165225" marR="0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Char char="ʘ"/>
              <a:tabLst/>
              <a:defRPr/>
            </a:pP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Modifiez les styles du texte du masque</a:t>
            </a:r>
          </a:p>
          <a:p>
            <a:pPr marL="541338" marR="0" lvl="1" indent="-2047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1D74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Deuxième niveau</a:t>
            </a:r>
          </a:p>
          <a:p>
            <a:pPr marL="808038" marR="0" lvl="2" indent="-1984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006C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Troisième niveau</a:t>
            </a:r>
          </a:p>
          <a:p>
            <a:pPr marL="1165225" marR="0" lvl="3" indent="-196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778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Quatrième niveau</a:t>
            </a:r>
          </a:p>
        </p:txBody>
      </p:sp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>
              <a:defRPr/>
            </a:lvl1pPr>
          </a:lstStyle>
          <a:p>
            <a:r>
              <a:rPr kumimoji="0" lang="fr-FR" sz="2000" b="1" i="0" u="none" strike="noStrike" kern="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7241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chemeClr val="bg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Shape 24"/>
          <p:cNvSpPr/>
          <p:nvPr userDrawn="1"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cxnSp>
        <p:nvCxnSpPr>
          <p:cNvPr id="7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>
              <a:defRPr/>
            </a:lvl1pPr>
          </a:lstStyle>
          <a:p>
            <a:r>
              <a:rPr kumimoji="0" lang="fr-FR" sz="2000" b="1" i="0" u="none" strike="noStrike" kern="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 dirty="0"/>
          </a:p>
        </p:txBody>
      </p:sp>
      <p:sp>
        <p:nvSpPr>
          <p:cNvPr id="12" name="Espace réservé du texte 12"/>
          <p:cNvSpPr>
            <a:spLocks noGrp="1"/>
          </p:cNvSpPr>
          <p:nvPr>
            <p:ph idx="16"/>
          </p:nvPr>
        </p:nvSpPr>
        <p:spPr>
          <a:xfrm>
            <a:off x="611188" y="808038"/>
            <a:ext cx="4032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idx="17"/>
          </p:nvPr>
        </p:nvSpPr>
        <p:spPr>
          <a:xfrm>
            <a:off x="4932488" y="808038"/>
            <a:ext cx="4032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656792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chemeClr val="bg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Shape 24"/>
          <p:cNvSpPr/>
          <p:nvPr userDrawn="1"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cxnSp>
        <p:nvCxnSpPr>
          <p:cNvPr id="7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>
              <a:defRPr/>
            </a:lvl1pPr>
          </a:lstStyle>
          <a:p>
            <a:r>
              <a:rPr kumimoji="0" lang="fr-FR" sz="2000" b="1" i="0" u="none" strike="noStrike" kern="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 dirty="0"/>
          </a:p>
        </p:txBody>
      </p:sp>
      <p:sp>
        <p:nvSpPr>
          <p:cNvPr id="10" name="Espace réservé du texte 12"/>
          <p:cNvSpPr>
            <a:spLocks noGrp="1"/>
          </p:cNvSpPr>
          <p:nvPr>
            <p:ph idx="16"/>
          </p:nvPr>
        </p:nvSpPr>
        <p:spPr>
          <a:xfrm>
            <a:off x="61118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14" name="Espace réservé du texte 12"/>
          <p:cNvSpPr>
            <a:spLocks noGrp="1"/>
          </p:cNvSpPr>
          <p:nvPr>
            <p:ph idx="17"/>
          </p:nvPr>
        </p:nvSpPr>
        <p:spPr>
          <a:xfrm>
            <a:off x="347383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  <p:sp>
        <p:nvSpPr>
          <p:cNvPr id="15" name="Espace réservé du texte 12"/>
          <p:cNvSpPr>
            <a:spLocks noGrp="1"/>
          </p:cNvSpPr>
          <p:nvPr>
            <p:ph idx="18"/>
          </p:nvPr>
        </p:nvSpPr>
        <p:spPr>
          <a:xfrm>
            <a:off x="6336488" y="807554"/>
            <a:ext cx="2628000" cy="39239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919240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chemeClr val="bg1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Shape 24"/>
          <p:cNvSpPr/>
          <p:nvPr userDrawn="1"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cxnSp>
        <p:nvCxnSpPr>
          <p:cNvPr id="7" name="Shape 23"/>
          <p:cNvCxnSpPr/>
          <p:nvPr userDrawn="1"/>
        </p:nvCxnSpPr>
        <p:spPr>
          <a:xfrm>
            <a:off x="467544" y="-20704"/>
            <a:ext cx="0" cy="684279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Shape 24"/>
          <p:cNvSpPr/>
          <p:nvPr userDrawn="1"/>
        </p:nvSpPr>
        <p:spPr>
          <a:xfrm>
            <a:off x="413544" y="159482"/>
            <a:ext cx="108000" cy="1080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11188" y="447675"/>
            <a:ext cx="8388932" cy="215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2CB"/>
              </a:buClr>
              <a:buSzTx/>
              <a:buFont typeface="Cambria Math" panose="02040503050406030204" pitchFamily="18" charset="0"/>
              <a:buNone/>
              <a:tabLst/>
              <a:defRPr lang="fr-FR" sz="1600" b="0" i="1" kern="1200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 dirty="0" smtClean="0"/>
              <a:t>Sous titre de la slide</a:t>
            </a:r>
            <a:endParaRPr lang="fr-FR" dirty="0"/>
          </a:p>
        </p:txBody>
      </p:sp>
      <p:sp>
        <p:nvSpPr>
          <p:cNvPr id="11" name="Espace réservé du titre 9"/>
          <p:cNvSpPr>
            <a:spLocks noGrp="1"/>
          </p:cNvSpPr>
          <p:nvPr>
            <p:ph type="title"/>
          </p:nvPr>
        </p:nvSpPr>
        <p:spPr>
          <a:xfrm>
            <a:off x="611188" y="87314"/>
            <a:ext cx="8388932" cy="396204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>
              <a:defRPr/>
            </a:lvl1pPr>
          </a:lstStyle>
          <a:p>
            <a:r>
              <a:rPr kumimoji="0" lang="fr-FR" sz="2000" b="1" i="0" u="none" strike="noStrike" kern="0" cap="all" spc="0" normalizeH="0" baseline="0" noProof="0" smtClean="0">
                <a:ln>
                  <a:noFill/>
                </a:ln>
                <a:solidFill>
                  <a:srgbClr val="581D74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/>
                <a:sym typeface="Arial"/>
              </a:rPr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845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23"/>
          <p:cNvCxnSpPr/>
          <p:nvPr userDrawn="1"/>
        </p:nvCxnSpPr>
        <p:spPr>
          <a:xfrm>
            <a:off x="2418600" y="-7925"/>
            <a:ext cx="0" cy="4883931"/>
          </a:xfrm>
          <a:prstGeom prst="straightConnector1">
            <a:avLst/>
          </a:prstGeom>
          <a:noFill/>
          <a:ln w="6350" cap="flat" cmpd="sng">
            <a:solidFill>
              <a:srgbClr val="999FA9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143508" y="446968"/>
            <a:ext cx="2052228" cy="1888222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2" name="Shape 24"/>
          <p:cNvSpPr/>
          <p:nvPr/>
        </p:nvSpPr>
        <p:spPr>
          <a:xfrm>
            <a:off x="2323500" y="509342"/>
            <a:ext cx="190200" cy="190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627784" y="447514"/>
            <a:ext cx="6336704" cy="379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17" name="Espace réservé de la date 3"/>
          <p:cNvSpPr txBox="1">
            <a:spLocks noGrp="1"/>
          </p:cNvSpPr>
          <p:nvPr userDrawn="1"/>
        </p:nvSpPr>
        <p:spPr bwMode="auto">
          <a:xfrm>
            <a:off x="361633" y="4946002"/>
            <a:ext cx="1330492" cy="138499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900" baseline="0" dirty="0" smtClean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Oval 13"/>
          <p:cNvSpPr txBox="1">
            <a:spLocks noChangeAspect="1" noChangeArrowheads="1"/>
          </p:cNvSpPr>
          <p:nvPr userDrawn="1"/>
        </p:nvSpPr>
        <p:spPr bwMode="auto">
          <a:xfrm>
            <a:off x="71500" y="4946002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‹N°›</a:t>
            </a:fld>
            <a:endParaRPr lang="fr-FR" dirty="0">
              <a:solidFill>
                <a:schemeClr val="accent1"/>
              </a:solidFill>
            </a:endParaRPr>
          </a:p>
        </p:txBody>
      </p:sp>
      <p:cxnSp>
        <p:nvCxnSpPr>
          <p:cNvPr id="22" name="Connecteur droit 21"/>
          <p:cNvCxnSpPr/>
          <p:nvPr userDrawn="1"/>
        </p:nvCxnSpPr>
        <p:spPr>
          <a:xfrm>
            <a:off x="0" y="4876006"/>
            <a:ext cx="9144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496" y="4937918"/>
            <a:ext cx="1278000" cy="15411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95" r:id="rId2"/>
    <p:sldLayoutId id="2147483698" r:id="rId3"/>
    <p:sldLayoutId id="2147483707" r:id="rId4"/>
    <p:sldLayoutId id="2147483682" r:id="rId5"/>
    <p:sldLayoutId id="2147483660" r:id="rId6"/>
    <p:sldLayoutId id="2147483677" r:id="rId7"/>
    <p:sldLayoutId id="2147483679" r:id="rId8"/>
    <p:sldLayoutId id="2147483678" r:id="rId9"/>
    <p:sldLayoutId id="2147483683" r:id="rId10"/>
    <p:sldLayoutId id="2147483680" r:id="rId11"/>
    <p:sldLayoutId id="2147483667" r:id="rId12"/>
    <p:sldLayoutId id="2147483684" r:id="rId13"/>
    <p:sldLayoutId id="2147483705" r:id="rId14"/>
    <p:sldLayoutId id="2147483708" r:id="rId15"/>
    <p:sldLayoutId id="2147483709" r:id="rId16"/>
    <p:sldLayoutId id="2147483710" r:id="rId17"/>
    <p:sldLayoutId id="2147483711" r:id="rId18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r" rtl="0" eaLnBrk="1" hangingPunct="1">
        <a:lnSpc>
          <a:spcPct val="90000"/>
        </a:lnSpc>
        <a:spcBef>
          <a:spcPts val="0"/>
        </a:spcBef>
        <a:spcAft>
          <a:spcPts val="0"/>
        </a:spcAft>
        <a:buNone/>
        <a:defRPr sz="2000" b="1" i="0" u="none" strike="noStrike" cap="all" baseline="0">
          <a:solidFill>
            <a:schemeClr val="accent1"/>
          </a:solidFill>
          <a:latin typeface="Arial Narrow" panose="020B0606020202030204" pitchFamily="34" charset="0"/>
          <a:ea typeface="Arial Narrow" panose="020B0606020202030204" pitchFamily="34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66700" marR="0" lvl="0" indent="-2667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6"/>
        </a:buClr>
        <a:buFont typeface="Cambria Math" panose="02040503050406030204" pitchFamily="18" charset="0"/>
        <a:buChar char="ʘ"/>
        <a:defRPr sz="20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L="541338" marR="0" lvl="1" indent="-20478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Symbol" panose="05050102010706020507" pitchFamily="18" charset="2"/>
        <a:buChar char="·"/>
        <a:defRPr sz="18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L="808038" marR="0" lvl="2" indent="-19843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Font typeface="Courier New" panose="02070309020205020404" pitchFamily="49" charset="0"/>
        <a:buChar char="o"/>
        <a:defRPr sz="16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L="1165225" marR="0" lvl="3" indent="-1968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" b="127"/>
          <a:stretch>
            <a:fillRect/>
          </a:stretch>
        </p:blipFill>
        <p:spPr>
          <a:xfrm>
            <a:off x="0" y="-9774"/>
            <a:ext cx="6137783" cy="5155928"/>
          </a:xfrm>
        </p:spPr>
      </p:pic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467544" y="1707654"/>
            <a:ext cx="5827253" cy="1159799"/>
          </a:xfrm>
        </p:spPr>
        <p:txBody>
          <a:bodyPr>
            <a:normAutofit/>
          </a:bodyPr>
          <a:lstStyle/>
          <a:p>
            <a:r>
              <a:rPr lang="fr-FR" dirty="0"/>
              <a:t>loi PACTE </a:t>
            </a:r>
            <a:r>
              <a:rPr lang="fr-FR" dirty="0" smtClean="0"/>
              <a:t>– PEA et PEA/PME</a:t>
            </a:r>
            <a:r>
              <a:rPr lang="fr-FR" dirty="0"/>
              <a:t/>
            </a:r>
            <a:br>
              <a:rPr lang="fr-FR" dirty="0"/>
            </a:br>
            <a:r>
              <a:rPr lang="fr-FR" sz="2000" dirty="0" smtClean="0"/>
              <a:t>Plafonds et questions-réponses</a:t>
            </a:r>
            <a:endParaRPr lang="fr-FR" sz="20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291318" y="4086328"/>
            <a:ext cx="1170421" cy="302955"/>
          </a:xfrm>
        </p:spPr>
        <p:txBody>
          <a:bodyPr/>
          <a:lstStyle/>
          <a:p>
            <a:r>
              <a:rPr lang="fr-FR" dirty="0" smtClean="0"/>
              <a:t>juillet </a:t>
            </a:r>
            <a:r>
              <a:rPr lang="fr-FR" dirty="0"/>
              <a:t>2019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Direction Offres B2C</a:t>
            </a:r>
          </a:p>
        </p:txBody>
      </p:sp>
    </p:spTree>
    <p:extLst>
      <p:ext uri="{BB962C8B-B14F-4D97-AF65-F5344CB8AC3E}">
        <p14:creationId xmlns:p14="http://schemas.microsoft.com/office/powerpoint/2010/main" val="428175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Fusion des plafonds de versements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632954" y="125138"/>
            <a:ext cx="1656184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Titulaire d’un PEA ?</a:t>
            </a:r>
            <a:endParaRPr lang="fr-FR" sz="1100" dirty="0"/>
          </a:p>
        </p:txBody>
      </p:sp>
      <p:cxnSp>
        <p:nvCxnSpPr>
          <p:cNvPr id="9" name="Connecteur droit avec flèche 8"/>
          <p:cNvCxnSpPr>
            <a:stCxn id="4" idx="2"/>
            <a:endCxn id="10" idx="0"/>
          </p:cNvCxnSpPr>
          <p:nvPr/>
        </p:nvCxnSpPr>
        <p:spPr>
          <a:xfrm flipH="1">
            <a:off x="3902529" y="341162"/>
            <a:ext cx="1558517" cy="499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915816" y="841034"/>
            <a:ext cx="1973425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Titulaire d’un PEA-PME ?</a:t>
            </a:r>
            <a:endParaRPr lang="fr-FR" sz="1100" dirty="0"/>
          </a:p>
        </p:txBody>
      </p:sp>
      <p:sp>
        <p:nvSpPr>
          <p:cNvPr id="11" name="Rectangle 10"/>
          <p:cNvSpPr/>
          <p:nvPr/>
        </p:nvSpPr>
        <p:spPr>
          <a:xfrm>
            <a:off x="6012160" y="841034"/>
            <a:ext cx="1944216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Titulaire d’un PEA-PME ?</a:t>
            </a:r>
            <a:endParaRPr lang="fr-FR" sz="1100" dirty="0"/>
          </a:p>
        </p:txBody>
      </p:sp>
      <p:sp>
        <p:nvSpPr>
          <p:cNvPr id="12" name="Rectangle 11"/>
          <p:cNvSpPr/>
          <p:nvPr/>
        </p:nvSpPr>
        <p:spPr>
          <a:xfrm>
            <a:off x="2586576" y="1589763"/>
            <a:ext cx="1656184" cy="4174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Au sein d’un même établissement ?</a:t>
            </a:r>
            <a:endParaRPr lang="fr-FR" sz="1100" dirty="0"/>
          </a:p>
        </p:txBody>
      </p:sp>
      <p:sp>
        <p:nvSpPr>
          <p:cNvPr id="13" name="Rectangle 12"/>
          <p:cNvSpPr/>
          <p:nvPr/>
        </p:nvSpPr>
        <p:spPr>
          <a:xfrm>
            <a:off x="6187381" y="1585565"/>
            <a:ext cx="1418050" cy="3958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Plafond unique de </a:t>
            </a:r>
            <a:r>
              <a:rPr lang="fr-FR" sz="1100" b="1" dirty="0" smtClean="0"/>
              <a:t>225 K€</a:t>
            </a:r>
            <a:endParaRPr lang="fr-FR" sz="1100" b="1" dirty="0"/>
          </a:p>
        </p:txBody>
      </p:sp>
      <p:sp>
        <p:nvSpPr>
          <p:cNvPr id="14" name="Rectangle 13"/>
          <p:cNvSpPr/>
          <p:nvPr/>
        </p:nvSpPr>
        <p:spPr>
          <a:xfrm>
            <a:off x="2553173" y="2868551"/>
            <a:ext cx="3098947" cy="11968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1- Plafond global PEA+PEA-PME de </a:t>
            </a:r>
            <a:r>
              <a:rPr lang="fr-FR" sz="1100" b="1" dirty="0" smtClean="0"/>
              <a:t>225 K€ </a:t>
            </a:r>
            <a:r>
              <a:rPr lang="fr-FR" sz="1100" dirty="0" smtClean="0"/>
              <a:t>;</a:t>
            </a:r>
          </a:p>
          <a:p>
            <a:pPr algn="ctr"/>
            <a:r>
              <a:rPr lang="fr-FR" sz="1100" dirty="0" smtClean="0"/>
              <a:t>2- Plafond du PEA de </a:t>
            </a:r>
            <a:r>
              <a:rPr lang="fr-FR" sz="1100" b="1" dirty="0" smtClean="0"/>
              <a:t>150 K€**</a:t>
            </a:r>
          </a:p>
          <a:p>
            <a:pPr algn="ctr"/>
            <a:endParaRPr lang="fr-FR" sz="1100" b="1" dirty="0" smtClean="0"/>
          </a:p>
          <a:p>
            <a:r>
              <a:rPr lang="fr-FR" sz="1100" dirty="0" smtClean="0">
                <a:sym typeface="Wingdings" panose="05000000000000000000" pitchFamily="2" charset="2"/>
              </a:rPr>
              <a:t> Contrôle du respect du plafond à réaliser </a:t>
            </a:r>
            <a:r>
              <a:rPr lang="fr-FR" sz="1100" b="1" dirty="0" smtClean="0">
                <a:sym typeface="Wingdings" panose="05000000000000000000" pitchFamily="2" charset="2"/>
              </a:rPr>
              <a:t>par l’établissement</a:t>
            </a:r>
            <a:endParaRPr lang="fr-FR" sz="11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6348562" y="40175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NON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4106224" y="401757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OUI</a:t>
            </a:r>
            <a:endParaRPr lang="fr-FR" dirty="0"/>
          </a:p>
        </p:txBody>
      </p:sp>
      <p:cxnSp>
        <p:nvCxnSpPr>
          <p:cNvPr id="19" name="Connecteur droit avec flèche 18"/>
          <p:cNvCxnSpPr>
            <a:stCxn id="4" idx="2"/>
            <a:endCxn id="11" idx="0"/>
          </p:cNvCxnSpPr>
          <p:nvPr/>
        </p:nvCxnSpPr>
        <p:spPr>
          <a:xfrm>
            <a:off x="5461046" y="341162"/>
            <a:ext cx="1523222" cy="499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7092280" y="1057058"/>
            <a:ext cx="1523222" cy="499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8231501" y="1153104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NON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8099244" y="1575816"/>
            <a:ext cx="956591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Sans objet</a:t>
            </a:r>
            <a:endParaRPr lang="fr-FR" sz="1100" dirty="0"/>
          </a:p>
        </p:txBody>
      </p:sp>
      <p:cxnSp>
        <p:nvCxnSpPr>
          <p:cNvPr id="31" name="Connecteur droit avec flèche 30"/>
          <p:cNvCxnSpPr/>
          <p:nvPr/>
        </p:nvCxnSpPr>
        <p:spPr>
          <a:xfrm flipH="1">
            <a:off x="6833297" y="1057058"/>
            <a:ext cx="298836" cy="518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6508511" y="1153105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OUI</a:t>
            </a:r>
            <a:endParaRPr lang="fr-FR" dirty="0"/>
          </a:p>
        </p:txBody>
      </p:sp>
      <p:cxnSp>
        <p:nvCxnSpPr>
          <p:cNvPr id="35" name="Connecteur droit avec flèche 34"/>
          <p:cNvCxnSpPr>
            <a:endCxn id="42" idx="0"/>
          </p:cNvCxnSpPr>
          <p:nvPr/>
        </p:nvCxnSpPr>
        <p:spPr>
          <a:xfrm>
            <a:off x="3861091" y="1057058"/>
            <a:ext cx="1251128" cy="516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4698279" y="115496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NON</a:t>
            </a:r>
            <a:endParaRPr lang="fr-FR" dirty="0"/>
          </a:p>
        </p:txBody>
      </p:sp>
      <p:cxnSp>
        <p:nvCxnSpPr>
          <p:cNvPr id="38" name="Connecteur droit avec flèche 37"/>
          <p:cNvCxnSpPr>
            <a:endCxn id="12" idx="0"/>
          </p:cNvCxnSpPr>
          <p:nvPr/>
        </p:nvCxnSpPr>
        <p:spPr>
          <a:xfrm flipH="1">
            <a:off x="3414668" y="1057058"/>
            <a:ext cx="486276" cy="532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3107124" y="1153190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OUI</a:t>
            </a:r>
            <a:endParaRPr lang="fr-FR" dirty="0"/>
          </a:p>
        </p:txBody>
      </p:sp>
      <p:sp>
        <p:nvSpPr>
          <p:cNvPr id="42" name="Rectangle 41"/>
          <p:cNvSpPr/>
          <p:nvPr/>
        </p:nvSpPr>
        <p:spPr>
          <a:xfrm>
            <a:off x="4358252" y="1573325"/>
            <a:ext cx="1507934" cy="4338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/>
              <a:t>P</a:t>
            </a:r>
            <a:r>
              <a:rPr lang="fr-FR" sz="1100" dirty="0" smtClean="0"/>
              <a:t>lafond unique de </a:t>
            </a:r>
            <a:r>
              <a:rPr lang="fr-FR" sz="1100" b="1" dirty="0" smtClean="0"/>
              <a:t>150 K€</a:t>
            </a:r>
            <a:r>
              <a:rPr lang="fr-FR" sz="1100" dirty="0" smtClean="0"/>
              <a:t> ou </a:t>
            </a:r>
            <a:r>
              <a:rPr lang="fr-FR" sz="1100" b="1" dirty="0" smtClean="0"/>
              <a:t>20 K€*</a:t>
            </a:r>
            <a:endParaRPr lang="fr-FR" sz="1100" b="1" dirty="0"/>
          </a:p>
        </p:txBody>
      </p:sp>
      <p:sp>
        <p:nvSpPr>
          <p:cNvPr id="45" name="ZoneTexte 44"/>
          <p:cNvSpPr txBox="1"/>
          <p:nvPr/>
        </p:nvSpPr>
        <p:spPr>
          <a:xfrm>
            <a:off x="2411760" y="4377956"/>
            <a:ext cx="6388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/>
              <a:t>* Personne </a:t>
            </a:r>
            <a:r>
              <a:rPr lang="fr-FR" sz="900" dirty="0"/>
              <a:t>physique majeure rattachée au foyer fiscal d’un contribuable </a:t>
            </a:r>
            <a:endParaRPr lang="fr-FR" sz="900" dirty="0" smtClean="0"/>
          </a:p>
          <a:p>
            <a:r>
              <a:rPr lang="fr-FR" sz="900" dirty="0" smtClean="0"/>
              <a:t>** Il n’y a pas de plafond de 20 K€ ici car un titulaire d’un PEA-PME ne peut être que contribuable </a:t>
            </a:r>
            <a:endParaRPr lang="fr-FR" sz="900" dirty="0"/>
          </a:p>
        </p:txBody>
      </p:sp>
      <p:sp>
        <p:nvSpPr>
          <p:cNvPr id="49" name="ZoneTexte 48"/>
          <p:cNvSpPr txBox="1"/>
          <p:nvPr/>
        </p:nvSpPr>
        <p:spPr>
          <a:xfrm>
            <a:off x="4638765" y="232789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NON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3254600" y="2324538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OUI</a:t>
            </a:r>
            <a:endParaRPr lang="fr-FR" dirty="0"/>
          </a:p>
        </p:txBody>
      </p:sp>
      <p:sp>
        <p:nvSpPr>
          <p:cNvPr id="58" name="Rectangle 57"/>
          <p:cNvSpPr/>
          <p:nvPr/>
        </p:nvSpPr>
        <p:spPr>
          <a:xfrm>
            <a:off x="5724128" y="2868551"/>
            <a:ext cx="3168352" cy="11968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/>
              <a:t>1- Plafond global PEA+PEA-PME de </a:t>
            </a:r>
            <a:r>
              <a:rPr lang="fr-FR" sz="1100" b="1" dirty="0" smtClean="0"/>
              <a:t>225 K€ </a:t>
            </a:r>
            <a:r>
              <a:rPr lang="fr-FR" sz="1100" dirty="0" smtClean="0"/>
              <a:t>;</a:t>
            </a:r>
          </a:p>
          <a:p>
            <a:pPr algn="ctr"/>
            <a:r>
              <a:rPr lang="fr-FR" sz="1100" dirty="0" smtClean="0"/>
              <a:t>2- Plafond du PEA de </a:t>
            </a:r>
            <a:r>
              <a:rPr lang="fr-FR" sz="1100" b="1" dirty="0" smtClean="0"/>
              <a:t>150 K€**</a:t>
            </a:r>
          </a:p>
          <a:p>
            <a:pPr algn="ctr"/>
            <a:endParaRPr lang="fr-FR" sz="1100" b="1" dirty="0" smtClean="0"/>
          </a:p>
          <a:p>
            <a:r>
              <a:rPr lang="fr-FR" sz="1100" dirty="0" smtClean="0">
                <a:sym typeface="Wingdings" panose="05000000000000000000" pitchFamily="2" charset="2"/>
              </a:rPr>
              <a:t> Contrôle du respect du plafond à réaliser </a:t>
            </a:r>
            <a:r>
              <a:rPr lang="fr-FR" sz="1100" b="1" dirty="0" smtClean="0">
                <a:sym typeface="Wingdings" panose="05000000000000000000" pitchFamily="2" charset="2"/>
              </a:rPr>
              <a:t>par le titulaire</a:t>
            </a:r>
            <a:endParaRPr lang="fr-FR" sz="1100" b="1" dirty="0"/>
          </a:p>
        </p:txBody>
      </p:sp>
      <p:sp>
        <p:nvSpPr>
          <p:cNvPr id="32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251520" y="1697776"/>
            <a:ext cx="1943994" cy="1306022"/>
          </a:xfrm>
        </p:spPr>
        <p:txBody>
          <a:bodyPr/>
          <a:lstStyle/>
          <a:p>
            <a:r>
              <a:rPr lang="fr-FR" dirty="0" smtClean="0"/>
              <a:t>Arbre de décisions (en partant de la situation du client)</a:t>
            </a:r>
            <a:endParaRPr lang="fr-FR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3414667" y="2007218"/>
            <a:ext cx="687979" cy="861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endCxn id="58" idx="0"/>
          </p:cNvCxnSpPr>
          <p:nvPr/>
        </p:nvCxnSpPr>
        <p:spPr>
          <a:xfrm>
            <a:off x="3413328" y="2007217"/>
            <a:ext cx="3894976" cy="861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19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PEA : </a:t>
            </a:r>
            <a:r>
              <a:rPr lang="fr-FR" sz="1800" dirty="0" smtClean="0"/>
              <a:t>Questions-réponses « plafonds »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23478"/>
            <a:ext cx="6552728" cy="4356323"/>
          </a:xfrm>
        </p:spPr>
        <p:txBody>
          <a:bodyPr>
            <a:normAutofit fontScale="47500" lnSpcReduction="20000"/>
          </a:bodyPr>
          <a:lstStyle/>
          <a:p>
            <a:r>
              <a:rPr lang="fr-FR" sz="2500" dirty="0"/>
              <a:t>Si un client a un </a:t>
            </a:r>
            <a:r>
              <a:rPr lang="fr-FR" sz="2500" dirty="0" smtClean="0"/>
              <a:t>PEA-PME </a:t>
            </a:r>
            <a:r>
              <a:rPr lang="fr-FR" sz="2500" dirty="0"/>
              <a:t>et pas de PEA, il atteint le plafond de </a:t>
            </a:r>
            <a:r>
              <a:rPr lang="fr-FR" sz="2500" dirty="0" smtClean="0"/>
              <a:t>225 K€ </a:t>
            </a:r>
            <a:r>
              <a:rPr lang="fr-FR" sz="2500" dirty="0"/>
              <a:t>pour les versements. Doit on bloquer l’ouverture du PEA ? </a:t>
            </a:r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Oui</a:t>
            </a:r>
            <a:r>
              <a:rPr lang="fr-FR" sz="2500" b="1" dirty="0">
                <a:solidFill>
                  <a:srgbClr val="00B050"/>
                </a:solidFill>
              </a:rPr>
              <a:t>, il ne pourrait pas faire son premier versement pour l’ouverture du </a:t>
            </a:r>
            <a:r>
              <a:rPr lang="fr-FR" sz="2500" b="1" dirty="0" smtClean="0">
                <a:solidFill>
                  <a:srgbClr val="00B050"/>
                </a:solidFill>
              </a:rPr>
              <a:t>PEA dans </a:t>
            </a:r>
            <a:r>
              <a:rPr lang="fr-FR" sz="2500" b="1" dirty="0">
                <a:solidFill>
                  <a:srgbClr val="00B050"/>
                </a:solidFill>
              </a:rPr>
              <a:t>ce cas là – le respect des plafonds incombe bien à l’établissement en cas de détention des deux PEA en son </a:t>
            </a:r>
            <a:r>
              <a:rPr lang="fr-FR" sz="2500" b="1" dirty="0" smtClean="0">
                <a:solidFill>
                  <a:srgbClr val="00B050"/>
                </a:solidFill>
              </a:rPr>
              <a:t>sein</a:t>
            </a:r>
            <a:endParaRPr lang="fr-FR" sz="2500" dirty="0">
              <a:solidFill>
                <a:srgbClr val="00B050"/>
              </a:solidFill>
            </a:endParaRPr>
          </a:p>
          <a:p>
            <a:pPr marL="336550" lvl="1" indent="0">
              <a:buNone/>
            </a:pPr>
            <a:endParaRPr lang="fr-FR" sz="2500" dirty="0"/>
          </a:p>
          <a:p>
            <a:r>
              <a:rPr lang="fr-FR" sz="2500" dirty="0"/>
              <a:t>Si un client </a:t>
            </a:r>
            <a:r>
              <a:rPr lang="fr-FR" sz="2500" dirty="0" smtClean="0"/>
              <a:t>a </a:t>
            </a:r>
            <a:r>
              <a:rPr lang="fr-FR" sz="2500" dirty="0"/>
              <a:t>un </a:t>
            </a:r>
            <a:r>
              <a:rPr lang="fr-FR" sz="2500" dirty="0" smtClean="0"/>
              <a:t>PEA-PME </a:t>
            </a:r>
            <a:r>
              <a:rPr lang="fr-FR" sz="2500" dirty="0"/>
              <a:t>et pas de </a:t>
            </a:r>
            <a:r>
              <a:rPr lang="fr-FR" sz="2500" dirty="0" smtClean="0"/>
              <a:t>PEA, ses versements </a:t>
            </a:r>
            <a:r>
              <a:rPr lang="fr-FR" sz="2500" dirty="0"/>
              <a:t>sur son </a:t>
            </a:r>
            <a:r>
              <a:rPr lang="fr-FR" sz="2500" dirty="0" smtClean="0"/>
              <a:t>PEA-PME </a:t>
            </a:r>
            <a:r>
              <a:rPr lang="fr-FR" sz="2500" dirty="0"/>
              <a:t>sont de </a:t>
            </a:r>
            <a:r>
              <a:rPr lang="fr-FR" sz="2500" dirty="0" smtClean="0"/>
              <a:t>200 K€</a:t>
            </a:r>
            <a:r>
              <a:rPr lang="fr-FR" sz="2500" dirty="0"/>
              <a:t>. Il veut ouvrir un PEA, on bloque les versements à </a:t>
            </a:r>
            <a:r>
              <a:rPr lang="fr-FR" sz="2500" dirty="0" smtClean="0"/>
              <a:t>25 K€ </a:t>
            </a:r>
            <a:r>
              <a:rPr lang="fr-FR" sz="2500" dirty="0"/>
              <a:t>sur le PEA dès l’ouverture ? </a:t>
            </a:r>
            <a:endParaRPr lang="fr-FR" sz="2500" dirty="0" smtClean="0"/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Oui</a:t>
            </a:r>
            <a:r>
              <a:rPr lang="fr-FR" sz="2500" b="1" dirty="0">
                <a:solidFill>
                  <a:srgbClr val="00B050"/>
                </a:solidFill>
              </a:rPr>
              <a:t>, le respect des plafonds incombe </a:t>
            </a:r>
            <a:r>
              <a:rPr lang="fr-FR" sz="2500" b="1" dirty="0" smtClean="0">
                <a:solidFill>
                  <a:srgbClr val="00B050"/>
                </a:solidFill>
              </a:rPr>
              <a:t>bien à </a:t>
            </a:r>
            <a:r>
              <a:rPr lang="fr-FR" sz="2500" b="1" dirty="0">
                <a:solidFill>
                  <a:srgbClr val="00B050"/>
                </a:solidFill>
              </a:rPr>
              <a:t>l’établissement en cas de détention des deux PEA en son </a:t>
            </a:r>
            <a:r>
              <a:rPr lang="fr-FR" sz="2500" b="1" dirty="0" smtClean="0">
                <a:solidFill>
                  <a:srgbClr val="00B050"/>
                </a:solidFill>
              </a:rPr>
              <a:t>sein</a:t>
            </a:r>
          </a:p>
          <a:p>
            <a:pPr marL="336550" lvl="1" indent="0">
              <a:buNone/>
            </a:pPr>
            <a:endParaRPr lang="fr-FR" sz="2500" dirty="0"/>
          </a:p>
          <a:p>
            <a:pPr lvl="1"/>
            <a:r>
              <a:rPr lang="fr-FR" sz="2500" dirty="0"/>
              <a:t>Doit on l’informer à chaque fois de ses possibilités de versements sur les 2 produits </a:t>
            </a:r>
            <a:r>
              <a:rPr lang="fr-FR" sz="2500" dirty="0" smtClean="0"/>
              <a:t>?</a:t>
            </a:r>
          </a:p>
          <a:p>
            <a:pPr lvl="2"/>
            <a:r>
              <a:rPr lang="fr-FR" sz="2500" b="1" dirty="0" smtClean="0">
                <a:solidFill>
                  <a:srgbClr val="00B050"/>
                </a:solidFill>
              </a:rPr>
              <a:t>Oui</a:t>
            </a:r>
          </a:p>
          <a:p>
            <a:pPr lvl="1"/>
            <a:endParaRPr lang="fr-FR" sz="2500" b="1" dirty="0"/>
          </a:p>
          <a:p>
            <a:r>
              <a:rPr lang="fr-FR" sz="2500" dirty="0" smtClean="0"/>
              <a:t>Un </a:t>
            </a:r>
            <a:r>
              <a:rPr lang="fr-FR" sz="2500" dirty="0"/>
              <a:t>client a un PEA avec </a:t>
            </a:r>
            <a:r>
              <a:rPr lang="fr-FR" sz="2500" dirty="0" smtClean="0"/>
              <a:t>un montant de versements </a:t>
            </a:r>
            <a:r>
              <a:rPr lang="fr-FR" sz="2500" dirty="0"/>
              <a:t>de </a:t>
            </a:r>
            <a:r>
              <a:rPr lang="fr-FR" sz="2500" dirty="0" smtClean="0"/>
              <a:t>125 K€</a:t>
            </a:r>
            <a:r>
              <a:rPr lang="fr-FR" sz="2500" dirty="0"/>
              <a:t>, il a un </a:t>
            </a:r>
            <a:r>
              <a:rPr lang="fr-FR" sz="2500" dirty="0" smtClean="0"/>
              <a:t>PEA-PME </a:t>
            </a:r>
            <a:r>
              <a:rPr lang="fr-FR" sz="2500" dirty="0"/>
              <a:t>de </a:t>
            </a:r>
            <a:r>
              <a:rPr lang="fr-FR" sz="2500" dirty="0" smtClean="0"/>
              <a:t>75 K€</a:t>
            </a:r>
            <a:r>
              <a:rPr lang="fr-FR" sz="2500" dirty="0"/>
              <a:t>. Il clôture son </a:t>
            </a:r>
            <a:r>
              <a:rPr lang="fr-FR" sz="2500" dirty="0" smtClean="0"/>
              <a:t>PEA et récupère les sommes investies. Bénéficie-t-il </a:t>
            </a:r>
            <a:r>
              <a:rPr lang="fr-FR" sz="2500" dirty="0"/>
              <a:t>alors </a:t>
            </a:r>
            <a:r>
              <a:rPr lang="fr-FR" sz="2500" dirty="0" smtClean="0"/>
              <a:t>des 125 K€ </a:t>
            </a:r>
            <a:r>
              <a:rPr lang="fr-FR" sz="2500" dirty="0"/>
              <a:t>pour le plafond de son </a:t>
            </a:r>
            <a:r>
              <a:rPr lang="fr-FR" sz="2500" dirty="0" smtClean="0"/>
              <a:t>PEA-PME</a:t>
            </a:r>
            <a:r>
              <a:rPr lang="fr-FR" sz="2500" dirty="0"/>
              <a:t> </a:t>
            </a:r>
            <a:r>
              <a:rPr lang="fr-FR" sz="2500" dirty="0" smtClean="0"/>
              <a:t>?</a:t>
            </a:r>
            <a:r>
              <a:rPr lang="fr-FR" sz="2500" b="1" dirty="0" smtClean="0"/>
              <a:t> </a:t>
            </a:r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Oui</a:t>
            </a:r>
            <a:r>
              <a:rPr lang="fr-FR" sz="2500" b="1" dirty="0">
                <a:solidFill>
                  <a:srgbClr val="00B050"/>
                </a:solidFill>
              </a:rPr>
              <a:t>, </a:t>
            </a:r>
            <a:r>
              <a:rPr lang="fr-FR" sz="2500" b="1" dirty="0" smtClean="0">
                <a:solidFill>
                  <a:srgbClr val="00B050"/>
                </a:solidFill>
              </a:rPr>
              <a:t>dès lors que le </a:t>
            </a:r>
            <a:r>
              <a:rPr lang="fr-FR" sz="2500" b="1" dirty="0">
                <a:solidFill>
                  <a:srgbClr val="00B050"/>
                </a:solidFill>
              </a:rPr>
              <a:t>plafond du PEA-PME est de 225 </a:t>
            </a:r>
            <a:r>
              <a:rPr lang="fr-FR" sz="2500" b="1" dirty="0" smtClean="0">
                <a:solidFill>
                  <a:srgbClr val="00B050"/>
                </a:solidFill>
              </a:rPr>
              <a:t>K€</a:t>
            </a:r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En revanche, si le contribuable souhaite ouvrir un nouveau PEA, le montant des versements sera plafonné à 25K€</a:t>
            </a:r>
          </a:p>
          <a:p>
            <a:pPr lvl="1"/>
            <a:endParaRPr lang="fr-FR" sz="2500" b="1" dirty="0">
              <a:solidFill>
                <a:srgbClr val="00B050"/>
              </a:solidFill>
            </a:endParaRPr>
          </a:p>
          <a:p>
            <a:pPr marL="266700" lvl="1" indent="-266700">
              <a:buClr>
                <a:schemeClr val="accent6"/>
              </a:buClr>
              <a:buFont typeface="Cambria Math" panose="02040503050406030204" pitchFamily="18" charset="0"/>
              <a:buChar char="ʘ"/>
            </a:pPr>
            <a:r>
              <a:rPr lang="fr-FR" sz="2500" dirty="0"/>
              <a:t>Le plafond de 20 K€ s’impute-t-il sur celui des PEA détenus par les autres membres du foyer fiscal ?</a:t>
            </a:r>
          </a:p>
          <a:p>
            <a:pPr lvl="1"/>
            <a:r>
              <a:rPr lang="fr-FR" sz="2500" b="1" dirty="0">
                <a:solidFill>
                  <a:srgbClr val="00B050"/>
                </a:solidFill>
              </a:rPr>
              <a:t>Jusqu’à la fin du rattachement les versements sont limités à 20 K€ </a:t>
            </a:r>
            <a:r>
              <a:rPr lang="fr-FR" sz="2500" b="1" dirty="0" smtClean="0">
                <a:solidFill>
                  <a:srgbClr val="00B050"/>
                </a:solidFill>
              </a:rPr>
              <a:t>: </a:t>
            </a:r>
            <a:r>
              <a:rPr lang="fr-FR" sz="2500" b="1" dirty="0">
                <a:solidFill>
                  <a:srgbClr val="00B050"/>
                </a:solidFill>
              </a:rPr>
              <a:t>le montant des versements effectués sur le PEA détenu par un «majeur rattaché » ne s’impute pas sur le plafond du/des plan/s du foyer fiscal de référence des </a:t>
            </a:r>
            <a:r>
              <a:rPr lang="fr-FR" sz="2500" b="1" dirty="0" smtClean="0">
                <a:solidFill>
                  <a:srgbClr val="00B050"/>
                </a:solidFill>
              </a:rPr>
              <a:t>parents </a:t>
            </a:r>
            <a:r>
              <a:rPr lang="fr-FR" sz="25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 l</a:t>
            </a:r>
            <a:r>
              <a:rPr lang="fr-FR" sz="2500" b="1" dirty="0" smtClean="0">
                <a:solidFill>
                  <a:srgbClr val="00B050"/>
                </a:solidFill>
              </a:rPr>
              <a:t>e </a:t>
            </a:r>
            <a:r>
              <a:rPr lang="fr-FR" sz="2500" b="1" dirty="0">
                <a:solidFill>
                  <a:srgbClr val="00B050"/>
                </a:solidFill>
              </a:rPr>
              <a:t>montant des versements d’un foyer composé de deux parents et un enfant majeur pourra ainsi s’élever à 320 000 € (2 PEA + le PEA ouvert par le majeur rattaché)</a:t>
            </a:r>
          </a:p>
        </p:txBody>
      </p:sp>
    </p:spTree>
    <p:extLst>
      <p:ext uri="{BB962C8B-B14F-4D97-AF65-F5344CB8AC3E}">
        <p14:creationId xmlns:p14="http://schemas.microsoft.com/office/powerpoint/2010/main" val="28661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PEA : </a:t>
            </a:r>
            <a:r>
              <a:rPr lang="fr-FR" sz="1800" dirty="0" smtClean="0"/>
              <a:t>Questions-réponses « retraits »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23478"/>
            <a:ext cx="6588224" cy="4752528"/>
          </a:xfrm>
        </p:spPr>
        <p:txBody>
          <a:bodyPr>
            <a:normAutofit fontScale="47500" lnSpcReduction="20000"/>
          </a:bodyPr>
          <a:lstStyle/>
          <a:p>
            <a:r>
              <a:rPr lang="fr-FR" sz="2400" dirty="0" smtClean="0"/>
              <a:t>Quels sont les nouveaux cas de retraits avant 5 ans et quelle est la fiscalité applicable le cas échéant ?</a:t>
            </a:r>
            <a:endParaRPr lang="fr-FR" sz="4000" dirty="0" smtClean="0"/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Licenciement ; la mise </a:t>
            </a:r>
            <a:r>
              <a:rPr lang="fr-FR" sz="2500" b="1" dirty="0">
                <a:solidFill>
                  <a:srgbClr val="00B050"/>
                </a:solidFill>
              </a:rPr>
              <a:t>à la retraite anticipée </a:t>
            </a:r>
            <a:r>
              <a:rPr lang="fr-FR" sz="2500" b="1" dirty="0" smtClean="0">
                <a:solidFill>
                  <a:srgbClr val="00B050"/>
                </a:solidFill>
              </a:rPr>
              <a:t>; l’invalidité. Le gain constaté à l’occasion de ces retraits est soumis à l’impôt sur le revenu au taux forfaitaire de 12,8% ou au barème progressif selon l’option du contribuable et aux prélèvements sociaux</a:t>
            </a:r>
          </a:p>
          <a:p>
            <a:pPr lvl="1"/>
            <a:endParaRPr lang="fr-FR" sz="2500" b="1" dirty="0">
              <a:solidFill>
                <a:srgbClr val="00B050"/>
              </a:solidFill>
            </a:endParaRPr>
          </a:p>
          <a:p>
            <a:endParaRPr lang="fr-FR" sz="2500" dirty="0" smtClean="0"/>
          </a:p>
          <a:p>
            <a:r>
              <a:rPr lang="fr-FR" sz="2500" dirty="0" smtClean="0"/>
              <a:t>De </a:t>
            </a:r>
            <a:r>
              <a:rPr lang="fr-FR" sz="2500" dirty="0"/>
              <a:t>nouveaux versements </a:t>
            </a:r>
            <a:r>
              <a:rPr lang="fr-FR" sz="2500" dirty="0" smtClean="0"/>
              <a:t>sont-ils </a:t>
            </a:r>
            <a:r>
              <a:rPr lang="fr-FR" sz="2500" dirty="0"/>
              <a:t>possibles après la réalisation d’un retrait </a:t>
            </a:r>
            <a:r>
              <a:rPr lang="fr-FR" sz="2500" dirty="0" smtClean="0"/>
              <a:t>(nouveaux cas précités) ?</a:t>
            </a:r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Oui</a:t>
            </a:r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Il est à noter qu’en revanche, en cas de retrait </a:t>
            </a:r>
            <a:r>
              <a:rPr lang="fr-FR" sz="2500" b="1" dirty="0">
                <a:solidFill>
                  <a:srgbClr val="00B050"/>
                </a:solidFill>
              </a:rPr>
              <a:t>avant 5 </a:t>
            </a:r>
            <a:r>
              <a:rPr lang="fr-FR" sz="2500" b="1" dirty="0" smtClean="0">
                <a:solidFill>
                  <a:srgbClr val="00B050"/>
                </a:solidFill>
              </a:rPr>
              <a:t>ans dans le cadre du dispositif Dutreil  pour la </a:t>
            </a:r>
            <a:r>
              <a:rPr lang="fr-FR" sz="2500" b="1" dirty="0">
                <a:solidFill>
                  <a:srgbClr val="00B050"/>
                </a:solidFill>
              </a:rPr>
              <a:t>création ou </a:t>
            </a:r>
            <a:r>
              <a:rPr lang="fr-FR" sz="2500" b="1" dirty="0" smtClean="0">
                <a:solidFill>
                  <a:srgbClr val="00B050"/>
                </a:solidFill>
              </a:rPr>
              <a:t>la </a:t>
            </a:r>
            <a:r>
              <a:rPr lang="fr-FR" sz="2500" b="1" dirty="0">
                <a:solidFill>
                  <a:srgbClr val="00B050"/>
                </a:solidFill>
              </a:rPr>
              <a:t>reprise d’une </a:t>
            </a:r>
            <a:r>
              <a:rPr lang="fr-FR" sz="2500" b="1" dirty="0" smtClean="0">
                <a:solidFill>
                  <a:srgbClr val="00B050"/>
                </a:solidFill>
              </a:rPr>
              <a:t>entreprise, aucun versement complémentaire n’est possible</a:t>
            </a:r>
            <a:endParaRPr lang="fr-FR" sz="2500" b="1" dirty="0">
              <a:solidFill>
                <a:srgbClr val="00B050"/>
              </a:solidFill>
            </a:endParaRPr>
          </a:p>
          <a:p>
            <a:pPr lvl="1"/>
            <a:endParaRPr lang="fr-FR" sz="2500" b="1" dirty="0" smtClean="0">
              <a:solidFill>
                <a:srgbClr val="00B050"/>
              </a:solidFill>
            </a:endParaRPr>
          </a:p>
          <a:p>
            <a:r>
              <a:rPr lang="fr-FR" sz="2500" dirty="0" smtClean="0"/>
              <a:t>Concernant </a:t>
            </a:r>
            <a:r>
              <a:rPr lang="fr-FR" sz="2500" dirty="0"/>
              <a:t>la gestion des retraits et </a:t>
            </a:r>
            <a:r>
              <a:rPr lang="fr-FR" sz="2500" dirty="0" smtClean="0"/>
              <a:t>des versements les établissements doivent adresser à EuroTitres le </a:t>
            </a:r>
            <a:r>
              <a:rPr lang="fr-FR" sz="2500" dirty="0"/>
              <a:t>fichier des </a:t>
            </a:r>
            <a:r>
              <a:rPr lang="fr-FR" sz="2500" dirty="0" smtClean="0"/>
              <a:t>versements, s’agit-il du fichier déjà utilisé ?</a:t>
            </a:r>
          </a:p>
          <a:p>
            <a:pPr lvl="1"/>
            <a:r>
              <a:rPr lang="fr-FR" sz="2500" b="1" dirty="0">
                <a:solidFill>
                  <a:srgbClr val="00B050"/>
                </a:solidFill>
              </a:rPr>
              <a:t>Oui, il s’agit du même fichier des versements existant</a:t>
            </a:r>
          </a:p>
          <a:p>
            <a:endParaRPr lang="fr-FR" sz="2500" dirty="0" smtClean="0"/>
          </a:p>
          <a:p>
            <a:pPr lvl="0"/>
            <a:r>
              <a:rPr lang="fr-FR" sz="2500" dirty="0"/>
              <a:t>En cas de « retrait DUTREIL »  avant 5 ans sur les PEA, les nouveaux versements sont bloqués : ce blocage est-il levé au 5 ans du PEA ? </a:t>
            </a:r>
            <a:endParaRPr lang="fr-FR" sz="2500" dirty="0" smtClean="0"/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Non</a:t>
            </a:r>
            <a:endParaRPr lang="fr-FR" sz="2500" b="1" dirty="0">
              <a:solidFill>
                <a:srgbClr val="00B050"/>
              </a:solidFill>
            </a:endParaRPr>
          </a:p>
          <a:p>
            <a:pPr lvl="1"/>
            <a:r>
              <a:rPr lang="fr-FR" sz="2500" dirty="0"/>
              <a:t>Exemple : pour un PEA ouvert en 2015, un retrait Dutreil est réalisé en 2017, le blocage des versements dure jusqu’à la fin ou jusqu’en 2020 </a:t>
            </a:r>
            <a:endParaRPr lang="fr-FR" sz="2500" dirty="0" smtClean="0"/>
          </a:p>
          <a:p>
            <a:pPr lvl="2"/>
            <a:r>
              <a:rPr lang="fr-FR" sz="2500" b="1" dirty="0" smtClean="0">
                <a:solidFill>
                  <a:srgbClr val="00B050"/>
                </a:solidFill>
              </a:rPr>
              <a:t>Jusqu’à </a:t>
            </a:r>
            <a:r>
              <a:rPr lang="fr-FR" sz="2500" b="1" dirty="0">
                <a:solidFill>
                  <a:srgbClr val="00B050"/>
                </a:solidFill>
              </a:rPr>
              <a:t>la fin</a:t>
            </a:r>
          </a:p>
          <a:p>
            <a:endParaRPr lang="fr-FR" dirty="0" smtClean="0"/>
          </a:p>
          <a:p>
            <a:r>
              <a:rPr lang="fr-FR" sz="2500" dirty="0"/>
              <a:t>Les retraits après 5 ans, entrainent-ils un blocage des nouveaux versements ?</a:t>
            </a:r>
          </a:p>
          <a:p>
            <a:pPr lvl="1"/>
            <a:r>
              <a:rPr lang="fr-FR" sz="2500" b="1" dirty="0" smtClean="0">
                <a:solidFill>
                  <a:srgbClr val="00B050"/>
                </a:solidFill>
              </a:rPr>
              <a:t>Non</a:t>
            </a:r>
            <a:r>
              <a:rPr lang="fr-FR" sz="2500" b="1" dirty="0">
                <a:solidFill>
                  <a:srgbClr val="00B050"/>
                </a:solidFill>
              </a:rPr>
              <a:t>, les retraits partiels sont possibles sans entraîner le blocage des nouveaux versements, y compris en cas de retraits déjà réalisés après 8 ans pour les PEA </a:t>
            </a:r>
            <a:r>
              <a:rPr lang="fr-FR" sz="2500" b="1" dirty="0" smtClean="0">
                <a:solidFill>
                  <a:srgbClr val="00B050"/>
                </a:solidFill>
              </a:rPr>
              <a:t>existants. Il y </a:t>
            </a:r>
            <a:r>
              <a:rPr lang="fr-FR" sz="2500" b="1" dirty="0">
                <a:solidFill>
                  <a:srgbClr val="00B050"/>
                </a:solidFill>
              </a:rPr>
              <a:t>aura application uniquement des prélèvements sociaux (17,2</a:t>
            </a:r>
            <a:r>
              <a:rPr lang="fr-FR" sz="2500" b="1" dirty="0" smtClean="0">
                <a:solidFill>
                  <a:srgbClr val="00B050"/>
                </a:solidFill>
              </a:rPr>
              <a:t>%)</a:t>
            </a:r>
            <a:endParaRPr lang="fr-FR" sz="25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65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rot="16200000">
            <a:off x="6410491" y="2409982"/>
            <a:ext cx="50200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chemeClr val="bg1"/>
                </a:solidFill>
              </a:rPr>
              <a:t>© Direction de la Communication groupe </a:t>
            </a:r>
          </a:p>
        </p:txBody>
      </p:sp>
    </p:spTree>
    <p:extLst>
      <p:ext uri="{BB962C8B-B14F-4D97-AF65-F5344CB8AC3E}">
        <p14:creationId xmlns:p14="http://schemas.microsoft.com/office/powerpoint/2010/main" val="2544737429"/>
      </p:ext>
    </p:extLst>
  </p:cSld>
  <p:clrMapOvr>
    <a:masterClrMapping/>
  </p:clrMapOvr>
</p:sld>
</file>

<file path=ppt/theme/theme1.xml><?xml version="1.0" encoding="utf-8"?>
<a:theme xmlns:a="http://schemas.openxmlformats.org/drawingml/2006/main" name="Groupe BPCE">
  <a:themeElements>
    <a:clrScheme name="BPCE">
      <a:dk1>
        <a:srgbClr val="000000"/>
      </a:dk1>
      <a:lt1>
        <a:srgbClr val="FFFFFF"/>
      </a:lt1>
      <a:dk2>
        <a:srgbClr val="825D69"/>
      </a:dk2>
      <a:lt2>
        <a:srgbClr val="D6D2E3"/>
      </a:lt2>
      <a:accent1>
        <a:srgbClr val="581D74"/>
      </a:accent1>
      <a:accent2>
        <a:srgbClr val="A778AE"/>
      </a:accent2>
      <a:accent3>
        <a:srgbClr val="F47920"/>
      </a:accent3>
      <a:accent4>
        <a:srgbClr val="B0006C"/>
      </a:accent4>
      <a:accent5>
        <a:srgbClr val="BDCF41"/>
      </a:accent5>
      <a:accent6>
        <a:srgbClr val="00B2CB"/>
      </a:accent6>
      <a:hlink>
        <a:srgbClr val="976C9D"/>
      </a:hlink>
      <a:folHlink>
        <a:srgbClr val="00AB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36C52DCA-D138-48F1-BEC0-A9C77E9FC615}" vid="{DFED7096-1DC0-425B-A356-BFD06DFCFC5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1091</TotalTime>
  <Words>359</Words>
  <Application>Microsoft Office PowerPoint</Application>
  <PresentationFormat>Affichage à l'écran (16:9)</PresentationFormat>
  <Paragraphs>66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Verdana</vt:lpstr>
      <vt:lpstr>Arial</vt:lpstr>
      <vt:lpstr>Cambria Math</vt:lpstr>
      <vt:lpstr>Cabin Condensed</vt:lpstr>
      <vt:lpstr>Courier New</vt:lpstr>
      <vt:lpstr>Symbol</vt:lpstr>
      <vt:lpstr>Cabin</vt:lpstr>
      <vt:lpstr>Arial Narrow</vt:lpstr>
      <vt:lpstr>Wingdings</vt:lpstr>
      <vt:lpstr>Groupe BPCE</vt:lpstr>
      <vt:lpstr>loi PACTE – PEA et PEA/PME Plafonds et questions-réponses</vt:lpstr>
      <vt:lpstr>Fusion des plafonds de versements</vt:lpstr>
      <vt:lpstr>PEA : Questions-réponses « plafonds »</vt:lpstr>
      <vt:lpstr>PEA : Questions-réponses « retraits »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 LA MONNERAYE Jean-Eudes</dc:creator>
  <cp:lastModifiedBy>DE LA MONNERAYE Jean-Eudes</cp:lastModifiedBy>
  <cp:revision>24</cp:revision>
  <cp:lastPrinted>2017-11-27T10:18:19Z</cp:lastPrinted>
  <dcterms:created xsi:type="dcterms:W3CDTF">2019-06-12T15:17:18Z</dcterms:created>
  <dcterms:modified xsi:type="dcterms:W3CDTF">2019-07-09T16:58:21Z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</Properties>
</file>