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0" r:id="rId5"/>
    <p:sldId id="377" r:id="rId6"/>
    <p:sldId id="347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55" r:id="rId15"/>
    <p:sldId id="358" r:id="rId16"/>
    <p:sldId id="356" r:id="rId17"/>
    <p:sldId id="357" r:id="rId18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9" userDrawn="1">
          <p15:clr>
            <a:srgbClr val="A4A3A4"/>
          </p15:clr>
        </p15:guide>
        <p15:guide id="2" pos="2256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223A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6154" autoAdjust="0"/>
  </p:normalViewPr>
  <p:slideViewPr>
    <p:cSldViewPr showGuides="1">
      <p:cViewPr varScale="1">
        <p:scale>
          <a:sx n="107" d="100"/>
          <a:sy n="107" d="100"/>
        </p:scale>
        <p:origin x="1734" y="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969"/>
        <p:guide pos="2256"/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14/05/2020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14/05/2020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04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4015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555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25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5146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988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3577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6565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72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795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042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5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775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4496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251520" y="2420888"/>
            <a:ext cx="0" cy="248223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216000" y="2577607"/>
            <a:ext cx="3672408" cy="2168792"/>
            <a:chOff x="-28332" y="2940165"/>
            <a:chExt cx="2952328" cy="1235088"/>
          </a:xfrm>
        </p:grpSpPr>
        <p:sp>
          <p:nvSpPr>
            <p:cNvPr id="93" name="Sous-titre 2"/>
            <p:cNvSpPr txBox="1">
              <a:spLocks/>
            </p:cNvSpPr>
            <p:nvPr/>
          </p:nvSpPr>
          <p:spPr>
            <a:xfrm>
              <a:off x="304" y="3395874"/>
              <a:ext cx="2844000" cy="779379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Complémentarité Données SYNAPSE </a:t>
              </a:r>
            </a:p>
            <a:p>
              <a:r>
                <a:rPr lang="fr-FR" dirty="0" smtClean="0"/>
                <a:t>ET Données DU SI</a:t>
              </a:r>
              <a:endParaRPr lang="fr-FR" sz="3200" dirty="0" smtClean="0"/>
            </a:p>
          </p:txBody>
        </p:sp>
        <p:sp>
          <p:nvSpPr>
            <p:cNvPr id="95" name="Titre 12"/>
            <p:cNvSpPr txBox="1">
              <a:spLocks/>
            </p:cNvSpPr>
            <p:nvPr/>
          </p:nvSpPr>
          <p:spPr>
            <a:xfrm>
              <a:off x="-28332" y="2940165"/>
              <a:ext cx="2952328" cy="3593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5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dirty="0" smtClean="0"/>
                <a:t>synapse</a:t>
              </a:r>
              <a:endParaRPr lang="fr-FR" dirty="0"/>
            </a:p>
          </p:txBody>
        </p:sp>
      </p:grp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43608" y="5157192"/>
            <a:ext cx="175377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MAI 2020</a:t>
            </a: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Périmètres SYNAPSE &amp; SI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01647" y="1052736"/>
            <a:ext cx="770485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u="sng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 smtClean="0"/>
              <a:t>SYNAPSE </a:t>
            </a:r>
            <a:r>
              <a:rPr lang="fr-FR" sz="1600" dirty="0" smtClean="0"/>
              <a:t>est désormais le </a:t>
            </a:r>
            <a:r>
              <a:rPr lang="fr-FR" sz="1600" b="1" dirty="0" smtClean="0"/>
              <a:t>portail de centralisation des principaux accès aux données nécessaires à la connaissance client</a:t>
            </a:r>
            <a:r>
              <a:rPr lang="fr-FR" sz="16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V</a:t>
            </a:r>
            <a:r>
              <a:rPr lang="fr-FR" sz="1600" dirty="0" smtClean="0"/>
              <a:t>ia </a:t>
            </a:r>
            <a:r>
              <a:rPr lang="fr-FR" sz="1600" dirty="0"/>
              <a:t>l</a:t>
            </a:r>
            <a:r>
              <a:rPr lang="fr-FR" sz="1600" dirty="0" smtClean="0"/>
              <a:t>es </a:t>
            </a:r>
            <a:r>
              <a:rPr lang="fr-FR" sz="1600" dirty="0"/>
              <a:t>scripts </a:t>
            </a:r>
            <a:r>
              <a:rPr lang="fr-FR" sz="1600" dirty="0" smtClean="0"/>
              <a:t>et </a:t>
            </a:r>
            <a:r>
              <a:rPr lang="fr-FR" sz="1600" dirty="0"/>
              <a:t>l</a:t>
            </a:r>
            <a:r>
              <a:rPr lang="fr-FR" sz="1600" dirty="0" smtClean="0"/>
              <a:t>es </a:t>
            </a:r>
            <a:r>
              <a:rPr lang="fr-FR" sz="1600" dirty="0"/>
              <a:t>interrogations unitaires </a:t>
            </a:r>
            <a:r>
              <a:rPr lang="fr-FR" sz="1600" b="1" dirty="0" smtClean="0"/>
              <a:t>il</a:t>
            </a:r>
            <a:r>
              <a:rPr lang="fr-FR" sz="1600" dirty="0" smtClean="0"/>
              <a:t> </a:t>
            </a:r>
            <a:r>
              <a:rPr lang="fr-FR" sz="1600" b="1" dirty="0" smtClean="0"/>
              <a:t>facilite les </a:t>
            </a:r>
            <a:r>
              <a:rPr lang="fr-FR" sz="1600" b="1" dirty="0"/>
              <a:t>accès aux modules FIBEN, aux </a:t>
            </a:r>
            <a:r>
              <a:rPr lang="fr-FR" sz="1600" b="1" dirty="0" smtClean="0"/>
              <a:t>interrogations </a:t>
            </a:r>
            <a:r>
              <a:rPr lang="fr-FR" sz="1600" b="1" dirty="0"/>
              <a:t>FCC et à </a:t>
            </a:r>
            <a:r>
              <a:rPr lang="fr-FR" sz="1600" b="1" dirty="0" smtClean="0"/>
              <a:t>INFOGREFFE</a:t>
            </a:r>
            <a:r>
              <a:rPr lang="fr-FR" sz="1600" dirty="0" smtClean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Il  répond ainsi aux </a:t>
            </a:r>
            <a:r>
              <a:rPr lang="fr-FR" sz="1600" b="1" dirty="0" smtClean="0"/>
              <a:t>exigences de maîtrise de risque et de respect des règles de conformité </a:t>
            </a:r>
            <a:r>
              <a:rPr lang="fr-FR" sz="1600" dirty="0" smtClean="0"/>
              <a:t>dans le cadre des principaux processus commerciaux que sont la prospection, l’entrée en relation, l’octroi de crédit et la révision annuelle.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i="1" dirty="0" smtClean="0"/>
              <a:t>Attention</a:t>
            </a:r>
            <a:r>
              <a:rPr lang="fr-FR" sz="1600" b="1" i="1" dirty="0"/>
              <a:t>, les accès directs aux sites FIBEN et INFOGREFFE seront prochainement désactivés</a:t>
            </a:r>
            <a:r>
              <a:rPr lang="fr-FR" sz="1600" b="1" i="1" dirty="0" smtClean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/>
              <a:t>I</a:t>
            </a:r>
            <a:r>
              <a:rPr lang="fr-FR" sz="1600" b="1" dirty="0" smtClean="0"/>
              <a:t>l s’inscrit toutefois en complémentarité des informations collectées automatiquement par IT-CE </a:t>
            </a:r>
            <a:r>
              <a:rPr lang="fr-FR" sz="1600" dirty="0" smtClean="0"/>
              <a:t>et restituées au poste de travail, à savoir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les interrogations FCC</a:t>
            </a:r>
            <a:r>
              <a:rPr lang="fr-FR" sz="1600" dirty="0" smtClean="0"/>
              <a:t> des dirigeants restituées via la </a:t>
            </a:r>
            <a:r>
              <a:rPr lang="fr-FR" sz="1600" b="1" dirty="0" smtClean="0"/>
              <a:t>Connaissance Client du PCM et via DSC.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la surveillance automatique INFOGREFFE </a:t>
            </a:r>
            <a:r>
              <a:rPr lang="fr-FR" sz="1600" dirty="0" smtClean="0"/>
              <a:t>(Statuts, </a:t>
            </a:r>
            <a:r>
              <a:rPr lang="fr-FR" sz="1600" dirty="0" err="1" smtClean="0"/>
              <a:t>Kbis</a:t>
            </a:r>
            <a:r>
              <a:rPr lang="fr-FR" sz="1600" dirty="0" smtClean="0"/>
              <a:t> et déclarations BE en cours de mise en place) restituée via </a:t>
            </a:r>
            <a:r>
              <a:rPr lang="fr-FR" sz="1600" b="1" dirty="0" smtClean="0"/>
              <a:t>Classeur Client et Plan de Classement.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 smtClean="0"/>
              <a:t>Ce document a pour but de présenter les informations restituées au poste de travail et de préciser les sources de données à privilégier selon les </a:t>
            </a:r>
            <a:r>
              <a:rPr lang="fr-FR" sz="1600" i="1" dirty="0" err="1" smtClean="0"/>
              <a:t>process</a:t>
            </a:r>
            <a:r>
              <a:rPr lang="fr-FR" sz="1600" i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182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323528" y="1916832"/>
            <a:ext cx="2844000" cy="1345063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600" dirty="0" smtClean="0"/>
          </a:p>
          <a:p>
            <a:pPr algn="ctr"/>
            <a:r>
              <a:rPr lang="fr-FR" sz="2600" dirty="0" smtClean="0"/>
              <a:t>INFORMATIONS DISPONIBLES AU POSTE DE TRAVAIL </a:t>
            </a:r>
          </a:p>
          <a:p>
            <a:pPr algn="ctr"/>
            <a:endParaRPr lang="fr-FR" sz="2600" dirty="0" smtClean="0"/>
          </a:p>
          <a:p>
            <a:pPr algn="ctr"/>
            <a:r>
              <a:rPr lang="fr-FR" sz="2600" dirty="0" smtClean="0"/>
              <a:t>PCM et DSC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63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INFORMATIONS DISPONIBLES AU POSTE DE TRAVAIL</a:t>
            </a:r>
            <a:r>
              <a:rPr lang="fr-FR" dirty="0"/>
              <a:t> :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17544" y="1037565"/>
            <a:ext cx="8154856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u="sng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D’une manière générale, SYNAPSE propose des scripts qui vont rassembler l’ensemble des informations nécessaires à chacun des </a:t>
            </a:r>
            <a:r>
              <a:rPr lang="fr-FR" dirty="0" err="1" smtClean="0"/>
              <a:t>process</a:t>
            </a:r>
            <a:r>
              <a:rPr lang="fr-FR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Cependant lorsque la structure est déjà cliente, le Système d’Information réalise automatiquement des interrogations FCC des dirigeants :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600" dirty="0" smtClean="0"/>
              <a:t>Les retours BDF sur les incidents FCC alimentent Connaissance Client et DSC à j+2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600" dirty="0" smtClean="0"/>
              <a:t>Ces interrogations ne sont pas intégrées dans le script d’octroi de crédit lorsqu’il ne s’agit pas d’une entrée en relation (précision apportée par l’utilisateur au lancement du script). </a:t>
            </a:r>
          </a:p>
          <a:p>
            <a:pPr marL="742950" lvl="1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600" dirty="0" smtClean="0"/>
              <a:t>Et il suffit d’archiver uniquement le script octroi dans DEFI pour justifier des interrogations réalisées au moment de l’octroi. La Direction des Contrôles retrouvera les interrogations FCC  dans le SI.   </a:t>
            </a:r>
          </a:p>
          <a:p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/>
              <a:t>Dans le rapport </a:t>
            </a:r>
            <a:r>
              <a:rPr lang="fr-FR" dirty="0" smtClean="0"/>
              <a:t>DSC se trouvent :</a:t>
            </a:r>
            <a:endParaRPr lang="fr-FR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/>
              <a:t>Le FCC des </a:t>
            </a:r>
            <a:r>
              <a:rPr lang="fr-FR" sz="1600" dirty="0" smtClean="0"/>
              <a:t>dirigeants, sur </a:t>
            </a:r>
            <a:r>
              <a:rPr lang="fr-FR" sz="1600" dirty="0"/>
              <a:t>base des dirigeants renseignés dans l’application </a:t>
            </a:r>
            <a:r>
              <a:rPr lang="fr-FR" sz="1600" dirty="0" smtClean="0"/>
              <a:t>bancaire, </a:t>
            </a:r>
            <a:r>
              <a:rPr lang="fr-FR" sz="1600" dirty="0"/>
              <a:t>est </a:t>
            </a:r>
            <a:r>
              <a:rPr lang="fr-FR" sz="1600" dirty="0" err="1" smtClean="0"/>
              <a:t>historisé</a:t>
            </a:r>
            <a:r>
              <a:rPr lang="fr-FR" sz="1600" dirty="0" smtClean="0"/>
              <a:t> </a:t>
            </a:r>
            <a:r>
              <a:rPr lang="fr-FR" sz="1600" dirty="0"/>
              <a:t>sous la rubrique dirigeants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/>
              <a:t>Les incidents FCC / IB du SIREN sont indiqués sous la rubrique Incidents.</a:t>
            </a:r>
          </a:p>
          <a:p>
            <a:endParaRPr lang="fr-FR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9534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85448"/>
            <a:ext cx="8054897" cy="769441"/>
          </a:xfrm>
        </p:spPr>
        <p:txBody>
          <a:bodyPr/>
          <a:lstStyle/>
          <a:p>
            <a:r>
              <a:rPr lang="fr-FR" i="1" u="sng" dirty="0" smtClean="0">
                <a:solidFill>
                  <a:srgbClr val="C00000"/>
                </a:solidFill>
              </a:rPr>
              <a:t>Connaissance Client du PCM </a:t>
            </a:r>
            <a:r>
              <a:rPr lang="fr-FR" i="1" dirty="0" smtClean="0">
                <a:solidFill>
                  <a:srgbClr val="C00000"/>
                </a:solidFill>
              </a:rPr>
              <a:t>:</a:t>
            </a:r>
            <a:br>
              <a:rPr lang="fr-FR" i="1" dirty="0" smtClean="0">
                <a:solidFill>
                  <a:srgbClr val="C00000"/>
                </a:solidFill>
              </a:rPr>
            </a:b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DONNEES </a:t>
            </a:r>
            <a:r>
              <a:rPr lang="fr-FR" i="1" dirty="0" err="1" smtClean="0">
                <a:solidFill>
                  <a:schemeClr val="bg1">
                    <a:lumMod val="50000"/>
                  </a:schemeClr>
                </a:solidFill>
              </a:rPr>
              <a:t>fcc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 : administratif / COTATION</a:t>
            </a:r>
            <a:endParaRPr lang="fr-FR" sz="20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/>
          <p:nvPr/>
        </p:nvPicPr>
        <p:blipFill rotWithShape="1">
          <a:blip r:embed="rId3"/>
          <a:srcRect l="17460" t="44212" r="16754" b="3729"/>
          <a:stretch/>
        </p:blipFill>
        <p:spPr bwMode="auto">
          <a:xfrm>
            <a:off x="1776174" y="870139"/>
            <a:ext cx="3654033" cy="1704144"/>
          </a:xfrm>
          <a:prstGeom prst="rect">
            <a:avLst/>
          </a:prstGeom>
          <a:ln w="19050" cmpd="sng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79670" y="2059983"/>
            <a:ext cx="2167761" cy="30646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/>
          <p:cNvGrpSpPr/>
          <p:nvPr/>
        </p:nvGrpSpPr>
        <p:grpSpPr>
          <a:xfrm>
            <a:off x="1732453" y="2780928"/>
            <a:ext cx="4126407" cy="3297208"/>
            <a:chOff x="3397921" y="2757470"/>
            <a:chExt cx="4126407" cy="3297208"/>
          </a:xfrm>
        </p:grpSpPr>
        <p:pic>
          <p:nvPicPr>
            <p:cNvPr id="8" name="Image 7"/>
            <p:cNvPicPr/>
            <p:nvPr/>
          </p:nvPicPr>
          <p:blipFill rotWithShape="1">
            <a:blip r:embed="rId4"/>
            <a:srcRect l="14007" t="208" r="21669"/>
            <a:stretch/>
          </p:blipFill>
          <p:spPr bwMode="auto">
            <a:xfrm>
              <a:off x="3397921" y="2757470"/>
              <a:ext cx="4126407" cy="3297208"/>
            </a:xfrm>
            <a:prstGeom prst="rect">
              <a:avLst/>
            </a:prstGeom>
            <a:ln w="19050" cmpd="thickThin">
              <a:solidFill>
                <a:schemeClr val="accent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4204439" y="3528303"/>
              <a:ext cx="2413380" cy="29514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69617" y="4594278"/>
              <a:ext cx="2413380" cy="24178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65588" y="5694809"/>
              <a:ext cx="2413380" cy="17702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40315" y="3048968"/>
              <a:ext cx="1239998" cy="18783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032320" y="4138605"/>
              <a:ext cx="1347993" cy="16327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48180" y="5189771"/>
              <a:ext cx="1332133" cy="15132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97921" y="2771701"/>
              <a:ext cx="1661057" cy="18987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r="16654"/>
          <a:stretch/>
        </p:blipFill>
        <p:spPr>
          <a:xfrm>
            <a:off x="151063" y="869174"/>
            <a:ext cx="1481399" cy="484909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9674" y="1530719"/>
            <a:ext cx="1584176" cy="2089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86318" y="2884162"/>
            <a:ext cx="1584176" cy="27172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6069514" y="3933056"/>
            <a:ext cx="30344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b="1" u="sng" dirty="0" smtClean="0">
                <a:solidFill>
                  <a:schemeClr val="accent6">
                    <a:lumMod val="75000"/>
                  </a:schemeClr>
                </a:solidFill>
              </a:rPr>
              <a:t>Si le client n’est pas fiché :</a:t>
            </a:r>
          </a:p>
          <a:p>
            <a:pPr lvl="0" algn="just"/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Résultat 4 – Néant du 01/01/0001 a 01/01/0001</a:t>
            </a:r>
          </a:p>
          <a:p>
            <a:pPr lvl="0" algn="just"/>
            <a:endParaRPr lang="fr-FR" dirty="0"/>
          </a:p>
          <a:p>
            <a:pPr lvl="0" algn="just"/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r>
              <a:rPr lang="fr-FR" b="1" u="sng" dirty="0" smtClean="0">
                <a:solidFill>
                  <a:srgbClr val="FF0000"/>
                </a:solidFill>
              </a:rPr>
              <a:t>Si le client est fiché</a:t>
            </a:r>
            <a:r>
              <a:rPr lang="fr-FR" u="sng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:</a:t>
            </a:r>
          </a:p>
          <a:p>
            <a:pPr lvl="0" algn="just"/>
            <a:r>
              <a:rPr lang="fr-FR" dirty="0" smtClean="0">
                <a:solidFill>
                  <a:srgbClr val="FF0000"/>
                </a:solidFill>
              </a:rPr>
              <a:t>Résultat : 0 – actif avec date de début et de fin (période de 5 ans)</a:t>
            </a:r>
            <a:endParaRPr lang="fr-FR" dirty="0">
              <a:solidFill>
                <a:srgbClr val="FF0000"/>
              </a:solidFill>
            </a:endParaRPr>
          </a:p>
          <a:p>
            <a:pPr lvl="0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430207" y="845263"/>
            <a:ext cx="2858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00B0F0"/>
                </a:solidFill>
              </a:rPr>
              <a:t>FCC du SIREN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858860" y="2674867"/>
            <a:ext cx="2858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dirty="0" smtClean="0">
                <a:solidFill>
                  <a:srgbClr val="00B0F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00B0F0"/>
                </a:solidFill>
              </a:rPr>
              <a:t>FCC des dirigeants renseignés dans l’application bancaire </a:t>
            </a:r>
            <a:r>
              <a:rPr lang="fr-FR" sz="1600" dirty="0" smtClean="0">
                <a:solidFill>
                  <a:srgbClr val="00B0F0"/>
                </a:solidFill>
              </a:rPr>
              <a:t>(pas sur les bénéficiaires effectifs)</a:t>
            </a:r>
          </a:p>
        </p:txBody>
      </p:sp>
      <p:sp>
        <p:nvSpPr>
          <p:cNvPr id="3" name="Rectangle 2"/>
          <p:cNvSpPr/>
          <p:nvPr/>
        </p:nvSpPr>
        <p:spPr>
          <a:xfrm>
            <a:off x="6069514" y="3933056"/>
            <a:ext cx="3034462" cy="92646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6069514" y="5066459"/>
            <a:ext cx="3034462" cy="9264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48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216521"/>
            <a:ext cx="8054897" cy="769441"/>
          </a:xfrm>
        </p:spPr>
        <p:txBody>
          <a:bodyPr/>
          <a:lstStyle/>
          <a:p>
            <a:r>
              <a:rPr lang="fr-FR" i="1" u="sng" dirty="0" smtClean="0"/>
              <a:t>CONNAISSANCE CLIENT du PCM </a:t>
            </a:r>
            <a:r>
              <a:rPr lang="fr-FR" i="1" dirty="0" smtClean="0"/>
              <a:t>:</a:t>
            </a:r>
            <a:br>
              <a:rPr lang="fr-FR" i="1" dirty="0" smtClean="0"/>
            </a:b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administratif / COTATION</a:t>
            </a:r>
            <a:endParaRPr lang="fr-FR" sz="20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71600" y="1257648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u="sng" dirty="0" smtClean="0">
                <a:sym typeface="Wingdings" panose="05000000000000000000" pitchFamily="2" charset="2"/>
              </a:rPr>
              <a:t>Exemple de clients fichés FCC:</a:t>
            </a:r>
          </a:p>
          <a:p>
            <a:pPr lvl="0" algn="just"/>
            <a:r>
              <a:rPr lang="fr-FR" i="1" dirty="0" smtClean="0">
                <a:sym typeface="Wingdings" panose="05000000000000000000" pitchFamily="2" charset="2"/>
              </a:rPr>
              <a:t>(interrogation au 25/02/2020)</a:t>
            </a:r>
          </a:p>
          <a:p>
            <a:pPr lvl="0" algn="just"/>
            <a:endParaRPr lang="fr-FR" dirty="0" smtClean="0"/>
          </a:p>
          <a:p>
            <a:pPr lvl="0" algn="just"/>
            <a:endParaRPr lang="fr-FR" dirty="0"/>
          </a:p>
        </p:txBody>
      </p:sp>
      <p:pic>
        <p:nvPicPr>
          <p:cNvPr id="26" name="Image 25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2053789"/>
            <a:ext cx="6177154" cy="862263"/>
          </a:xfrm>
          <a:prstGeom prst="rect">
            <a:avLst/>
          </a:prstGeom>
        </p:spPr>
      </p:pic>
      <p:pic>
        <p:nvPicPr>
          <p:cNvPr id="27" name="Image 26"/>
          <p:cNvPicPr/>
          <p:nvPr/>
        </p:nvPicPr>
        <p:blipFill rotWithShape="1">
          <a:blip r:embed="rId4"/>
          <a:srcRect l="10684" t="29760"/>
          <a:stretch/>
        </p:blipFill>
        <p:spPr bwMode="auto">
          <a:xfrm>
            <a:off x="971600" y="3138628"/>
            <a:ext cx="5386705" cy="1095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971600" y="2374784"/>
            <a:ext cx="2376264" cy="17814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2476819" y="3478623"/>
            <a:ext cx="3031285" cy="23840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25615" y="200140"/>
            <a:ext cx="8054897" cy="769441"/>
          </a:xfr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i="1" u="sng" dirty="0" smtClean="0"/>
              <a:t>DSC :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DIRIGEANTS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</a:rPr>
              <a:t>ET INCIDENTS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" name="Image 9"/>
          <p:cNvPicPr/>
          <p:nvPr/>
        </p:nvPicPr>
        <p:blipFill rotWithShape="1">
          <a:blip r:embed="rId3"/>
          <a:srcRect r="5037"/>
          <a:stretch/>
        </p:blipFill>
        <p:spPr>
          <a:xfrm>
            <a:off x="4773704" y="1357536"/>
            <a:ext cx="4406808" cy="3865245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85998" y="1388632"/>
            <a:ext cx="4687706" cy="387782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347864" y="2492897"/>
            <a:ext cx="1224136" cy="1440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860032" y="2924944"/>
            <a:ext cx="3600400" cy="100811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4499992" y="2132856"/>
            <a:ext cx="27371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2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30166" y="187714"/>
            <a:ext cx="8054897" cy="769441"/>
          </a:xfr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i="1" u="sng" dirty="0"/>
              <a:t>RAPPORTS </a:t>
            </a:r>
            <a:r>
              <a:rPr lang="fr-FR" i="1" u="sng" dirty="0" err="1"/>
              <a:t>dsc</a:t>
            </a:r>
            <a:r>
              <a:rPr lang="fr-FR" i="1" u="sng" dirty="0"/>
              <a:t> :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crédits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</a:rPr>
              <a:t>et révision annuelle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28933" y="159810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dirty="0" smtClean="0">
                <a:sym typeface="Wingdings" panose="05000000000000000000" pitchFamily="2" charset="2"/>
              </a:rPr>
              <a:t> Le rapport </a:t>
            </a:r>
            <a:r>
              <a:rPr lang="fr-FR" dirty="0">
                <a:sym typeface="Wingdings" panose="05000000000000000000" pitchFamily="2" charset="2"/>
              </a:rPr>
              <a:t>R</a:t>
            </a:r>
            <a:r>
              <a:rPr lang="fr-FR" dirty="0" smtClean="0">
                <a:sym typeface="Wingdings" panose="05000000000000000000" pitchFamily="2" charset="2"/>
              </a:rPr>
              <a:t>évision Annuelle est archivé automatiquement dans DSC lors de la validation de la révision annuelle (bouton Enregistrer et </a:t>
            </a:r>
            <a:r>
              <a:rPr lang="fr-FR" dirty="0" err="1" smtClean="0">
                <a:sym typeface="Wingdings" panose="05000000000000000000" pitchFamily="2" charset="2"/>
              </a:rPr>
              <a:t>Historiser</a:t>
            </a:r>
            <a:r>
              <a:rPr lang="fr-FR" dirty="0" smtClean="0">
                <a:sym typeface="Wingdings" panose="05000000000000000000" pitchFamily="2" charset="2"/>
              </a:rPr>
              <a:t>).  </a:t>
            </a:r>
            <a:endParaRPr lang="fr-FR" i="1" dirty="0" smtClean="0">
              <a:sym typeface="Wingdings" panose="05000000000000000000" pitchFamily="2" charset="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09842" y="2727657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2000" b="1" u="sng" dirty="0" smtClean="0">
                <a:sym typeface="Wingdings" panose="05000000000000000000" pitchFamily="2" charset="2"/>
              </a:rPr>
              <a:t>Extrait du chapitre Connaissance Client :</a:t>
            </a:r>
            <a:endParaRPr lang="fr-FR" sz="2000" b="1" i="1" u="sng" dirty="0" smtClean="0">
              <a:sym typeface="Wingdings" panose="05000000000000000000" pitchFamily="2" charset="2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130166" y="3356992"/>
            <a:ext cx="6995617" cy="2320621"/>
            <a:chOff x="1176783" y="3284984"/>
            <a:chExt cx="6995617" cy="23206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76783" y="3284984"/>
              <a:ext cx="6995617" cy="232062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472908" y="4349670"/>
              <a:ext cx="2137597" cy="14064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472909" y="4719542"/>
              <a:ext cx="2137596" cy="14961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472908" y="5063939"/>
              <a:ext cx="2135237" cy="14401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4771350" y="3974556"/>
            <a:ext cx="893659" cy="15426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1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203406"/>
            <a:ext cx="8054897" cy="769441"/>
          </a:xfr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i="1" u="sng" dirty="0"/>
              <a:t>RAPPORTS </a:t>
            </a:r>
            <a:r>
              <a:rPr lang="fr-FR" i="1" u="sng" dirty="0" err="1" smtClean="0"/>
              <a:t>Dsc</a:t>
            </a:r>
            <a:r>
              <a:rPr lang="fr-FR" i="1" u="sng" dirty="0" smtClean="0"/>
              <a:t> </a:t>
            </a:r>
            <a:r>
              <a:rPr lang="fr-FR" i="1" u="sng" dirty="0"/>
              <a:t>: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crédits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</a:rPr>
              <a:t>et révision annuelle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55576" y="1294888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fr-FR" u="sng" dirty="0" smtClean="0">
                <a:sym typeface="Wingdings" panose="05000000000000000000" pitchFamily="2" charset="2"/>
              </a:rPr>
              <a:t>Exemple d’incidents pouvant concerner nos clients</a:t>
            </a:r>
            <a:r>
              <a:rPr lang="fr-FR" dirty="0" smtClean="0">
                <a:sym typeface="Wingdings" panose="05000000000000000000" pitchFamily="2" charset="2"/>
              </a:rPr>
              <a:t> :</a:t>
            </a:r>
          </a:p>
          <a:p>
            <a:pPr marL="742950" lvl="1" indent="-285750" algn="just">
              <a:buFont typeface="Wingdings" panose="05000000000000000000" pitchFamily="2" charset="2"/>
              <a:buChar char=""/>
            </a:pPr>
            <a:r>
              <a:rPr lang="fr-FR" sz="1600" dirty="0" smtClean="0">
                <a:sym typeface="Wingdings" panose="05000000000000000000" pitchFamily="2" charset="2"/>
              </a:rPr>
              <a:t>IB interne,</a:t>
            </a:r>
          </a:p>
          <a:p>
            <a:pPr marL="742950" lvl="1" indent="-285750" algn="just">
              <a:buFont typeface="Wingdings" panose="05000000000000000000" pitchFamily="2" charset="2"/>
              <a:buChar char=""/>
            </a:pPr>
            <a:r>
              <a:rPr lang="fr-FR" sz="1600" dirty="0" smtClean="0">
                <a:sym typeface="Wingdings" panose="05000000000000000000" pitchFamily="2" charset="2"/>
              </a:rPr>
              <a:t>FCC,</a:t>
            </a:r>
          </a:p>
          <a:p>
            <a:pPr marL="742950" lvl="1" indent="-285750" algn="just">
              <a:buFont typeface="Wingdings" panose="05000000000000000000" pitchFamily="2" charset="2"/>
              <a:buChar char=""/>
            </a:pPr>
            <a:r>
              <a:rPr lang="fr-FR" sz="1600" dirty="0" smtClean="0">
                <a:sym typeface="Wingdings" panose="05000000000000000000" pitchFamily="2" charset="2"/>
              </a:rPr>
              <a:t>Dégradation de la cote FIBEN de l’entreprise,</a:t>
            </a:r>
          </a:p>
          <a:p>
            <a:pPr marL="742950" lvl="1" indent="-285750" algn="just">
              <a:buFont typeface="Wingdings" panose="05000000000000000000" pitchFamily="2" charset="2"/>
              <a:buChar char=""/>
            </a:pPr>
            <a:r>
              <a:rPr lang="fr-FR" sz="1600" dirty="0" smtClean="0">
                <a:sym typeface="Wingdings" panose="05000000000000000000" pitchFamily="2" charset="2"/>
              </a:rPr>
              <a:t>ATD.</a:t>
            </a:r>
          </a:p>
          <a:p>
            <a:pPr marL="1200150" lvl="2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600" dirty="0" smtClean="0">
                <a:sym typeface="Wingdings" panose="05000000000000000000" pitchFamily="2" charset="2"/>
              </a:rPr>
              <a:t>Avec indication de la régularisation ou non et de la date de fin.</a:t>
            </a:r>
            <a:endParaRPr lang="fr-FR" i="1" dirty="0" smtClean="0">
              <a:sym typeface="Wingdings" panose="05000000000000000000" pitchFamily="2" charset="2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356992"/>
            <a:ext cx="8379982" cy="239230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39552" y="3726325"/>
            <a:ext cx="5914199" cy="5825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12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-108520" y="2636912"/>
            <a:ext cx="2844000" cy="1345063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600" dirty="0" smtClean="0"/>
          </a:p>
          <a:p>
            <a:pPr algn="ctr"/>
            <a:r>
              <a:rPr lang="fr-FR" sz="2600" dirty="0" smtClean="0"/>
              <a:t>PROCESSUS 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9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entrée en relation 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99868" y="980728"/>
            <a:ext cx="81725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b="1" dirty="0" smtClean="0"/>
              <a:t>Périmètre</a:t>
            </a:r>
            <a:r>
              <a:rPr lang="fr-FR" b="1" dirty="0"/>
              <a:t> « Entrée en relation » :</a:t>
            </a:r>
            <a:r>
              <a:rPr lang="fr-FR" dirty="0"/>
              <a:t> ouverture de compte pour nouveau client</a:t>
            </a:r>
            <a:endParaRPr lang="fr-FR" sz="2400" dirty="0"/>
          </a:p>
          <a:p>
            <a:pPr algn="just"/>
            <a:endParaRPr lang="fr-FR" sz="1400" dirty="0"/>
          </a:p>
          <a:p>
            <a:pPr lvl="0" algn="just"/>
            <a:r>
              <a:rPr lang="fr-FR" sz="1600" b="1" u="sng" dirty="0">
                <a:solidFill>
                  <a:srgbClr val="C00000"/>
                </a:solidFill>
              </a:rPr>
              <a:t>FCC exigés :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FCC du SIREN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FCC du dirigeant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FCC </a:t>
            </a:r>
            <a:r>
              <a:rPr lang="fr-FR" sz="1400" b="1" dirty="0" smtClean="0"/>
              <a:t>des </a:t>
            </a:r>
            <a:r>
              <a:rPr lang="fr-FR" sz="1400" b="1" dirty="0"/>
              <a:t>représentants </a:t>
            </a:r>
            <a:r>
              <a:rPr lang="fr-FR" sz="1400" b="1" dirty="0" smtClean="0"/>
              <a:t>légaux</a:t>
            </a:r>
            <a:endParaRPr lang="fr-FR" sz="1400" b="1" i="1" dirty="0" smtClean="0"/>
          </a:p>
          <a:p>
            <a:pPr lvl="3" algn="just"/>
            <a:r>
              <a:rPr lang="fr-FR" sz="1200" b="1" i="1" u="sng" dirty="0" smtClean="0"/>
              <a:t>Représentants légaux selon le type de société :</a:t>
            </a:r>
            <a:endParaRPr lang="fr-FR" sz="1200" b="1" u="sng" dirty="0" smtClean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 smtClean="0"/>
              <a:t>SARL</a:t>
            </a:r>
            <a:r>
              <a:rPr lang="fr-FR" sz="1200" i="1" dirty="0"/>
              <a:t>, SNC, société en commandite (SCS et SCA), société civile… : le ou les gérants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SAS : le président et le directeur général, si les statuts lui ont conféré un pouvoir de représentation analogue à celui du président ;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SA avec Conseil d’administration : le directeur général ;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Si SA avec directoire et conseil de surveillance : le directeur général unique ou le président du directoire ; </a:t>
            </a:r>
            <a:endParaRPr lang="fr-FR" sz="1200" dirty="0"/>
          </a:p>
          <a:p>
            <a:pPr lvl="3" algn="just"/>
            <a:r>
              <a:rPr lang="fr-FR" sz="1200" i="1" dirty="0"/>
              <a:t>Si le ou les représentants légaux sont une ou plusieurs personnes morales, il y a lieu d’indiquer la ou les personnes physiques qui représentent légalement cette ou ces personnes morales.</a:t>
            </a:r>
            <a:endParaRPr lang="fr-FR" sz="1200" dirty="0"/>
          </a:p>
          <a:p>
            <a:pPr lvl="0" algn="just"/>
            <a:endParaRPr lang="fr-FR" b="1" u="sng" dirty="0" smtClean="0">
              <a:solidFill>
                <a:srgbClr val="C00000"/>
              </a:solidFill>
            </a:endParaRPr>
          </a:p>
          <a:p>
            <a:pPr lvl="0" algn="just"/>
            <a:r>
              <a:rPr lang="fr-FR" sz="1600" b="1" u="sng" dirty="0" smtClean="0">
                <a:solidFill>
                  <a:srgbClr val="C00000"/>
                </a:solidFill>
              </a:rPr>
              <a:t>Délai</a:t>
            </a:r>
            <a:r>
              <a:rPr lang="fr-FR" sz="1600" b="1" u="sng" dirty="0">
                <a:solidFill>
                  <a:srgbClr val="C00000"/>
                </a:solidFill>
              </a:rPr>
              <a:t> : </a:t>
            </a:r>
            <a:r>
              <a:rPr lang="fr-FR" sz="1400" dirty="0" smtClean="0"/>
              <a:t>au </a:t>
            </a:r>
            <a:r>
              <a:rPr lang="fr-FR" sz="1400" dirty="0"/>
              <a:t>maximum à J-2 par rapport à la date </a:t>
            </a:r>
            <a:r>
              <a:rPr lang="fr-FR" sz="1400" dirty="0" smtClean="0"/>
              <a:t>d’ouverture (exigence PRISCOP)</a:t>
            </a:r>
          </a:p>
          <a:p>
            <a:pPr lvl="0" algn="just"/>
            <a:r>
              <a:rPr lang="fr-FR" sz="1600" b="1" u="sng" dirty="0" smtClean="0">
                <a:solidFill>
                  <a:srgbClr val="C00000"/>
                </a:solidFill>
              </a:rPr>
              <a:t>Source</a:t>
            </a:r>
            <a:r>
              <a:rPr lang="fr-FR" sz="1600" b="1" u="sng" dirty="0">
                <a:solidFill>
                  <a:srgbClr val="C00000"/>
                </a:solidFill>
              </a:rPr>
              <a:t> </a:t>
            </a:r>
            <a:r>
              <a:rPr lang="fr-FR" sz="1600" b="1" u="sng" dirty="0" smtClean="0">
                <a:solidFill>
                  <a:srgbClr val="C00000"/>
                </a:solidFill>
              </a:rPr>
              <a:t>: </a:t>
            </a:r>
            <a:r>
              <a:rPr lang="fr-FR" sz="1400" dirty="0" smtClean="0"/>
              <a:t>Script Synapse Entrée en Relation. </a:t>
            </a:r>
            <a:r>
              <a:rPr lang="fr-FR" sz="1400" b="1" dirty="0" smtClean="0"/>
              <a:t>Si absence du FCC dirigeant dans le rapport Synapse, ajouter la clé BDF du dirigeant en Interrogation autres clés BDF (par exemple dans le cas d’une association) </a:t>
            </a:r>
          </a:p>
          <a:p>
            <a:pPr lvl="0" algn="just"/>
            <a:r>
              <a:rPr lang="fr-FR" sz="1600" b="1" u="sng" dirty="0" smtClean="0">
                <a:solidFill>
                  <a:srgbClr val="C00000"/>
                </a:solidFill>
              </a:rPr>
              <a:t>Pièce </a:t>
            </a:r>
            <a:r>
              <a:rPr lang="fr-FR" sz="1600" b="1" u="sng" dirty="0">
                <a:solidFill>
                  <a:srgbClr val="C00000"/>
                </a:solidFill>
              </a:rPr>
              <a:t>justificative : </a:t>
            </a:r>
            <a:r>
              <a:rPr lang="fr-FR" sz="1400" dirty="0"/>
              <a:t>rapport Synapse</a:t>
            </a:r>
            <a:r>
              <a:rPr lang="fr-FR" sz="1400" dirty="0" smtClean="0"/>
              <a:t>.</a:t>
            </a:r>
          </a:p>
          <a:p>
            <a:pPr lvl="0"/>
            <a:r>
              <a:rPr lang="fr-FR" sz="1600" b="1" u="sng" dirty="0" smtClean="0">
                <a:solidFill>
                  <a:srgbClr val="C31632"/>
                </a:solidFill>
              </a:rPr>
              <a:t>Archivage du rapport Synapse :</a:t>
            </a:r>
            <a:r>
              <a:rPr lang="fr-FR" sz="1600" dirty="0" smtClean="0">
                <a:solidFill>
                  <a:srgbClr val="C31632"/>
                </a:solidFill>
              </a:rPr>
              <a:t> </a:t>
            </a:r>
            <a:r>
              <a:rPr lang="fr-FR" sz="1400" b="1" u="sng" dirty="0" smtClean="0"/>
              <a:t>Classeur </a:t>
            </a:r>
            <a:r>
              <a:rPr lang="fr-FR" sz="1400" b="1" u="sng" dirty="0"/>
              <a:t>Client / Bancarisation / référence du compte/ ouverture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Type de document </a:t>
            </a:r>
            <a:r>
              <a:rPr lang="fr-FR" sz="1400" b="1" dirty="0"/>
              <a:t>INTERROGATION FIBEN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Nature </a:t>
            </a:r>
            <a:r>
              <a:rPr lang="fr-FR" sz="1400" b="1" dirty="0"/>
              <a:t>INTERROGATION FIBEN</a:t>
            </a:r>
          </a:p>
          <a:p>
            <a:r>
              <a:rPr lang="fr-FR" sz="1400" b="1" dirty="0" smtClean="0"/>
              <a:t>Il </a:t>
            </a:r>
            <a:r>
              <a:rPr lang="fr-FR" sz="1400" b="1" dirty="0"/>
              <a:t>n’est pas nécessaire de dupliquer le classement </a:t>
            </a:r>
            <a:r>
              <a:rPr lang="fr-FR" sz="1400" b="1" dirty="0" smtClean="0"/>
              <a:t>du rapport dans </a:t>
            </a:r>
            <a:r>
              <a:rPr lang="fr-FR" sz="1400" b="1" dirty="0"/>
              <a:t>Interrogation BDF FCC-FICP</a:t>
            </a:r>
            <a:endParaRPr lang="fr-FR" sz="1400" dirty="0"/>
          </a:p>
          <a:p>
            <a:pPr lvl="0" algn="just"/>
            <a:endParaRPr lang="fr-FR" dirty="0" smtClean="0"/>
          </a:p>
          <a:p>
            <a:pPr lvl="0" algn="just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366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révision annuelle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0931" y="3148645"/>
            <a:ext cx="8154856" cy="2954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fr-FR" sz="1600" b="1" u="sng" dirty="0" smtClean="0">
                <a:solidFill>
                  <a:srgbClr val="C00000"/>
                </a:solidFill>
              </a:rPr>
              <a:t>Interrogations FCC 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600" b="1" u="sng" dirty="0" smtClean="0">
                <a:solidFill>
                  <a:srgbClr val="C00000"/>
                </a:solidFill>
              </a:rPr>
              <a:t>Source</a:t>
            </a:r>
            <a:r>
              <a:rPr lang="fr-FR" sz="1600" b="1" u="sng" dirty="0">
                <a:solidFill>
                  <a:srgbClr val="C00000"/>
                </a:solidFill>
              </a:rPr>
              <a:t> :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dirty="0" smtClean="0"/>
              <a:t>DSC (Dirigeants et Incidents)</a:t>
            </a:r>
            <a:endParaRPr lang="fr-FR" sz="2000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600" b="1" u="sng" dirty="0" smtClean="0">
                <a:solidFill>
                  <a:srgbClr val="C00000"/>
                </a:solidFill>
              </a:rPr>
              <a:t>Pièce </a:t>
            </a:r>
            <a:r>
              <a:rPr lang="fr-FR" sz="1600" b="1" u="sng" dirty="0">
                <a:solidFill>
                  <a:srgbClr val="C00000"/>
                </a:solidFill>
              </a:rPr>
              <a:t>justificative 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600" dirty="0"/>
              <a:t>rapport </a:t>
            </a:r>
            <a:r>
              <a:rPr lang="fr-FR" sz="1600" dirty="0" smtClean="0"/>
              <a:t>DSC de révision annuelle archivé automatiquement dans DSC lors de la validation de la révision annuelle.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u="sng" dirty="0" smtClean="0">
                <a:solidFill>
                  <a:srgbClr val="C00000"/>
                </a:solidFill>
              </a:rPr>
              <a:t>Délai</a:t>
            </a:r>
            <a:r>
              <a:rPr lang="fr-FR" sz="1600" b="1" u="sng" dirty="0">
                <a:solidFill>
                  <a:srgbClr val="C00000"/>
                </a:solidFill>
              </a:rPr>
              <a:t> </a:t>
            </a:r>
            <a:r>
              <a:rPr lang="fr-FR" sz="1600" dirty="0"/>
              <a:t>: sans objet / rapport figé au moment de </a:t>
            </a:r>
            <a:r>
              <a:rPr lang="fr-FR" sz="1600" dirty="0" smtClean="0"/>
              <a:t>la validation de </a:t>
            </a:r>
            <a:r>
              <a:rPr lang="fr-FR" sz="1600" dirty="0"/>
              <a:t>la révision</a:t>
            </a:r>
            <a:r>
              <a:rPr lang="fr-FR" sz="1600" dirty="0" smtClean="0"/>
              <a:t>.</a:t>
            </a:r>
          </a:p>
          <a:p>
            <a:pPr lvl="0" algn="just"/>
            <a:endParaRPr lang="fr-FR" sz="1600" b="1" u="sng" dirty="0" smtClean="0">
              <a:solidFill>
                <a:srgbClr val="C00000"/>
              </a:solidFill>
            </a:endParaRPr>
          </a:p>
          <a:p>
            <a:pPr algn="just"/>
            <a:r>
              <a:rPr lang="fr-FR" sz="1600" b="1" u="sng" dirty="0">
                <a:solidFill>
                  <a:srgbClr val="C00000"/>
                </a:solidFill>
              </a:rPr>
              <a:t>Interrogations </a:t>
            </a:r>
            <a:r>
              <a:rPr lang="fr-FR" sz="1600" b="1" u="sng" dirty="0" smtClean="0">
                <a:solidFill>
                  <a:srgbClr val="C00000"/>
                </a:solidFill>
              </a:rPr>
              <a:t>Synapse script Révision annuelle </a:t>
            </a:r>
            <a:r>
              <a:rPr lang="fr-FR" sz="1600" b="1" u="sng" dirty="0">
                <a:solidFill>
                  <a:srgbClr val="C00000"/>
                </a:solidFill>
              </a:rPr>
              <a:t>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600" b="1" u="sng" dirty="0" smtClean="0">
                <a:solidFill>
                  <a:srgbClr val="C00000"/>
                </a:solidFill>
              </a:rPr>
              <a:t>Pièce </a:t>
            </a:r>
            <a:r>
              <a:rPr lang="fr-FR" sz="1600" b="1" u="sng" dirty="0">
                <a:solidFill>
                  <a:srgbClr val="C00000"/>
                </a:solidFill>
              </a:rPr>
              <a:t>justificative : </a:t>
            </a:r>
            <a:r>
              <a:rPr lang="fr-FR" sz="1400" dirty="0"/>
              <a:t>rapport Synapse.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b="1" u="sng" dirty="0">
                <a:solidFill>
                  <a:srgbClr val="C31632"/>
                </a:solidFill>
              </a:rPr>
              <a:t>Archivage du rapport Synapse </a:t>
            </a:r>
            <a:r>
              <a:rPr lang="fr-FR" sz="1600" b="1" u="sng" dirty="0" smtClean="0">
                <a:solidFill>
                  <a:srgbClr val="C31632"/>
                </a:solidFill>
              </a:rPr>
              <a:t>: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u="sng" dirty="0" smtClean="0"/>
              <a:t>DSC 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Sujet </a:t>
            </a:r>
            <a:r>
              <a:rPr lang="fr-FR" sz="1400" b="1" dirty="0"/>
              <a:t>REVISION</a:t>
            </a:r>
            <a:r>
              <a:rPr lang="fr-FR" sz="1400" dirty="0"/>
              <a:t> </a:t>
            </a:r>
            <a:r>
              <a:rPr lang="fr-FR" sz="1400" dirty="0" smtClean="0"/>
              <a:t>,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 smtClean="0"/>
              <a:t>Nature </a:t>
            </a:r>
            <a:r>
              <a:rPr lang="fr-FR" sz="1400" b="1" dirty="0"/>
              <a:t>REVISION ANNUELLE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Description : </a:t>
            </a:r>
            <a:r>
              <a:rPr lang="fr-FR" sz="1400" b="1" dirty="0"/>
              <a:t>INTERROGATION SYNAPSE </a:t>
            </a:r>
            <a:r>
              <a:rPr lang="fr-FR" sz="1400" b="1" dirty="0" err="1"/>
              <a:t>jj</a:t>
            </a:r>
            <a:r>
              <a:rPr lang="fr-FR" sz="1400" b="1" dirty="0"/>
              <a:t>/mm/</a:t>
            </a:r>
            <a:r>
              <a:rPr lang="fr-FR" sz="1400" b="1" dirty="0" err="1"/>
              <a:t>aaaa</a:t>
            </a:r>
            <a:r>
              <a:rPr lang="fr-FR" sz="1400" b="1" dirty="0"/>
              <a:t> </a:t>
            </a:r>
            <a:r>
              <a:rPr lang="fr-FR" sz="1400" dirty="0"/>
              <a:t>(date d’exécution du script</a:t>
            </a:r>
            <a:r>
              <a:rPr lang="fr-FR" sz="1400" dirty="0" smtClean="0"/>
              <a:t>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80931" y="1024987"/>
            <a:ext cx="8154856" cy="212365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fr-FR" sz="1600" b="1" u="sng" dirty="0">
                <a:solidFill>
                  <a:srgbClr val="C00000"/>
                </a:solidFill>
              </a:rPr>
              <a:t>Exigences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600" dirty="0" smtClean="0"/>
              <a:t>Pas d’exigence PRISCOP ni réglementaire de consultation du FCC.</a:t>
            </a:r>
          </a:p>
          <a:p>
            <a:endParaRPr lang="fr-FR" sz="1600" b="1" dirty="0"/>
          </a:p>
          <a:p>
            <a:pPr lvl="0"/>
            <a:r>
              <a:rPr lang="fr-FR" sz="1600" b="1" u="sng" dirty="0">
                <a:solidFill>
                  <a:srgbClr val="C00000"/>
                </a:solidFill>
              </a:rPr>
              <a:t>Information disponible dans le système 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Rapport DSC / révision annuelle 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Les FCC des dirigeants sont présents dans « Dirigeants » sur base des liens dirigeants renseignés dans l’application bancaire.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Le FCC du SIREN est  présent dans les indicateurs de Risque/ Incidents avec une alerte </a:t>
            </a:r>
            <a:r>
              <a:rPr lang="fr-FR" sz="1600" dirty="0"/>
              <a:t>sur le poste bancaire </a:t>
            </a:r>
            <a:r>
              <a:rPr lang="fr-FR" sz="1600" dirty="0" smtClean="0"/>
              <a:t>du fichage « IB » pour la personne morale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16222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octroi de crédit pro-BDR </a:t>
            </a:r>
            <a:r>
              <a:rPr lang="fr-FR" sz="1400" b="0" dirty="0" smtClean="0"/>
              <a:t>(1/2)</a:t>
            </a:r>
            <a:endParaRPr lang="fr-FR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17544" y="980728"/>
            <a:ext cx="770485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fr-FR" sz="1000" b="1" u="sng" dirty="0" smtClean="0">
              <a:solidFill>
                <a:srgbClr val="C0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b="1" u="sng" dirty="0" smtClean="0">
                <a:solidFill>
                  <a:srgbClr val="C00000"/>
                </a:solidFill>
              </a:rPr>
              <a:t>FCC </a:t>
            </a:r>
            <a:r>
              <a:rPr lang="fr-FR" b="1" u="sng" dirty="0">
                <a:solidFill>
                  <a:srgbClr val="C00000"/>
                </a:solidFill>
              </a:rPr>
              <a:t>exigés en CEGEE :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dirty="0"/>
              <a:t>FCC du </a:t>
            </a:r>
            <a:r>
              <a:rPr lang="fr-FR" dirty="0" smtClean="0"/>
              <a:t>SIREN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FCC</a:t>
            </a:r>
            <a:r>
              <a:rPr lang="fr-FR" b="1" dirty="0" smtClean="0"/>
              <a:t> </a:t>
            </a:r>
            <a:r>
              <a:rPr lang="fr-FR" dirty="0"/>
              <a:t>du</a:t>
            </a:r>
            <a:r>
              <a:rPr lang="fr-FR" b="1" dirty="0"/>
              <a:t> </a:t>
            </a:r>
            <a:r>
              <a:rPr lang="fr-FR" dirty="0"/>
              <a:t>d</a:t>
            </a:r>
            <a:r>
              <a:rPr lang="fr-FR" dirty="0" smtClean="0"/>
              <a:t>irigeant </a:t>
            </a:r>
            <a:r>
              <a:rPr lang="fr-FR" dirty="0"/>
              <a:t>et des représentants </a:t>
            </a:r>
            <a:r>
              <a:rPr lang="fr-FR" dirty="0" smtClean="0"/>
              <a:t>légaux :</a:t>
            </a:r>
          </a:p>
          <a:p>
            <a:pPr lvl="2" algn="just"/>
            <a:r>
              <a:rPr lang="fr-FR" sz="1200" i="1" u="sng" dirty="0" smtClean="0"/>
              <a:t>Représentants </a:t>
            </a:r>
            <a:r>
              <a:rPr lang="fr-FR" sz="1200" i="1" u="sng" dirty="0"/>
              <a:t>légaux selon le type de société :</a:t>
            </a:r>
            <a:endParaRPr lang="fr-FR" sz="1200" u="sng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SARL, SNC, société en commandite (SCS et SCA), société civile… : le ou les gérants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SAS : le président et le directeur général, si les statuts lui ont conféré un pouvoir de représentation analogue à celui du président ;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SA avec Conseil d’administration : le directeur général ; </a:t>
            </a:r>
            <a:endParaRPr lang="fr-FR" sz="1200" dirty="0"/>
          </a:p>
          <a:p>
            <a:pPr marL="1543050" lvl="3" indent="-171450" algn="just">
              <a:buFont typeface="Arial" panose="020B0604020202020204" pitchFamily="34" charset="0"/>
              <a:buChar char="•"/>
            </a:pPr>
            <a:r>
              <a:rPr lang="fr-FR" sz="1200" i="1" dirty="0"/>
              <a:t>Si SA avec directoire et conseil de surveillance : le directeur général unique ou le président du directoire ; </a:t>
            </a:r>
            <a:endParaRPr lang="fr-FR" sz="1200" dirty="0"/>
          </a:p>
          <a:p>
            <a:pPr lvl="3" algn="just"/>
            <a:r>
              <a:rPr lang="fr-FR" sz="1200" i="1" dirty="0"/>
              <a:t>Si le ou les représentants légaux sont une ou plusieurs personnes morales, il y a lieu d’indiquer la ou les personnes physiques qui représentent légalement cette ou ces personnes morales.</a:t>
            </a:r>
            <a:endParaRPr lang="fr-FR" sz="12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FCC des cautions</a:t>
            </a:r>
            <a:endParaRPr lang="fr-FR" dirty="0"/>
          </a:p>
          <a:p>
            <a:pPr lvl="2" algn="just"/>
            <a:r>
              <a:rPr lang="fr-FR" sz="1400" i="1" dirty="0" smtClean="0"/>
              <a:t>       Source pièces crédits et demandes DCE engagements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u="sng" dirty="0" smtClean="0">
                <a:solidFill>
                  <a:srgbClr val="C00000"/>
                </a:solidFill>
              </a:rPr>
              <a:t>Délai</a:t>
            </a:r>
            <a:r>
              <a:rPr lang="fr-FR" b="1" u="sng" dirty="0">
                <a:solidFill>
                  <a:srgbClr val="C00000"/>
                </a:solidFill>
              </a:rPr>
              <a:t> : </a:t>
            </a:r>
            <a:endParaRPr lang="fr-FR" b="1" u="sng" dirty="0" smtClean="0">
              <a:solidFill>
                <a:srgbClr val="C00000"/>
              </a:solidFill>
            </a:endParaRPr>
          </a:p>
          <a:p>
            <a:pPr algn="just"/>
            <a:r>
              <a:rPr lang="fr-FR" sz="1600" i="1" dirty="0" smtClean="0"/>
              <a:t>Extrait mode opératoire PRISCOP : «</a:t>
            </a:r>
            <a:r>
              <a:rPr lang="fr-FR" sz="1600" i="1" dirty="0"/>
              <a:t> </a:t>
            </a:r>
            <a:r>
              <a:rPr lang="fr-FR" sz="1400" i="1" dirty="0"/>
              <a:t>Toutes les interrogations doivent être datées </a:t>
            </a:r>
            <a:r>
              <a:rPr lang="fr-FR" sz="1400" b="1" i="1" dirty="0"/>
              <a:t>au plus tôt 2 jours avant l'analyse de l'Instructeur(</a:t>
            </a:r>
            <a:r>
              <a:rPr lang="fr-FR" sz="1400" b="1" i="1" dirty="0" err="1"/>
              <a:t>rice</a:t>
            </a:r>
            <a:r>
              <a:rPr lang="fr-FR" sz="1400" b="1" i="1" dirty="0"/>
              <a:t>)/la demande de financement.</a:t>
            </a:r>
            <a:r>
              <a:rPr lang="fr-FR" sz="1400" i="1" dirty="0"/>
              <a:t> Elles doivent néanmoins être systématiquement datées au maximum du jour de la décision d'octroi. </a:t>
            </a:r>
            <a:r>
              <a:rPr lang="fr-FR" sz="1400" i="1" dirty="0" smtClean="0"/>
              <a:t>»</a:t>
            </a:r>
            <a:endParaRPr lang="fr-FR" sz="1600" dirty="0" smtClean="0"/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fr-FR" sz="1600" dirty="0" smtClean="0"/>
              <a:t>Précisions 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i="1" dirty="0" smtClean="0"/>
              <a:t>Date au plus tôt </a:t>
            </a:r>
            <a:r>
              <a:rPr lang="fr-FR" sz="1600" dirty="0" smtClean="0"/>
              <a:t>= date de création de la demande dans DEFI, voire date antérieure à la date de création si elle est matérialisée par le contenu d’une pièce jointe dans DEFI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i="1" dirty="0" smtClean="0"/>
              <a:t>Date au plus tard =  </a:t>
            </a:r>
            <a:r>
              <a:rPr lang="fr-FR" sz="1600" dirty="0" smtClean="0"/>
              <a:t>date de décision banque dans DEFI.</a:t>
            </a:r>
            <a:endParaRPr lang="fr-FR" sz="900" dirty="0" smtClean="0"/>
          </a:p>
        </p:txBody>
      </p:sp>
    </p:spTree>
    <p:extLst>
      <p:ext uri="{BB962C8B-B14F-4D97-AF65-F5344CB8AC3E}">
        <p14:creationId xmlns:p14="http://schemas.microsoft.com/office/powerpoint/2010/main" val="6494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89103" y="373616"/>
            <a:ext cx="6624736" cy="430887"/>
          </a:xfrm>
        </p:spPr>
        <p:txBody>
          <a:bodyPr/>
          <a:lstStyle/>
          <a:p>
            <a:pPr lvl="0"/>
            <a:r>
              <a:rPr lang="fr-FR" dirty="0" smtClean="0"/>
              <a:t>octroi de crédit PRO-BDR</a:t>
            </a:r>
            <a:r>
              <a:rPr lang="fr-FR" sz="1400" b="0" dirty="0" smtClean="0"/>
              <a:t>(2/2)</a:t>
            </a:r>
            <a:endParaRPr lang="fr-FR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92755" y="980728"/>
            <a:ext cx="8046944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1600" b="1" u="sng" dirty="0" smtClean="0">
                <a:solidFill>
                  <a:srgbClr val="C00000"/>
                </a:solidFill>
              </a:rPr>
              <a:t>Source de données :</a:t>
            </a:r>
          </a:p>
          <a:p>
            <a:pPr lvl="0" algn="just"/>
            <a:r>
              <a:rPr lang="fr-FR" sz="1400" dirty="0" smtClean="0"/>
              <a:t>La source de données est différente selon que l’entreprise </a:t>
            </a:r>
            <a:r>
              <a:rPr lang="fr-FR" sz="1400" dirty="0"/>
              <a:t>soit cliente de la CEGEE ou </a:t>
            </a:r>
            <a:r>
              <a:rPr lang="fr-FR" sz="1400" dirty="0" smtClean="0"/>
              <a:t>non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fr-FR" sz="1050" dirty="0"/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fr-FR" sz="1400" b="1" u="sng" dirty="0" smtClean="0">
                <a:solidFill>
                  <a:srgbClr val="C00000"/>
                </a:solidFill>
              </a:rPr>
              <a:t>Clients </a:t>
            </a:r>
            <a:r>
              <a:rPr lang="fr-FR" sz="1400" b="1" u="sng" dirty="0">
                <a:solidFill>
                  <a:srgbClr val="C00000"/>
                </a:solidFill>
              </a:rPr>
              <a:t>dans nos livres : </a:t>
            </a:r>
            <a:endParaRPr lang="fr-FR" sz="1400" b="1" u="sng" dirty="0" smtClean="0">
              <a:solidFill>
                <a:srgbClr val="C00000"/>
              </a:solidFill>
            </a:endParaRPr>
          </a:p>
          <a:p>
            <a:pPr algn="just"/>
            <a:r>
              <a:rPr lang="fr-FR" sz="1400" b="1" dirty="0">
                <a:solidFill>
                  <a:srgbClr val="C00000"/>
                </a:solidFill>
                <a:sym typeface="Wingdings" panose="05000000000000000000" pitchFamily="2" charset="2"/>
              </a:rPr>
              <a:t>	</a:t>
            </a:r>
            <a:r>
              <a:rPr lang="fr-FR" sz="1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</a:t>
            </a:r>
            <a:r>
              <a:rPr lang="fr-FR" sz="1400" b="1" dirty="0" smtClean="0">
                <a:solidFill>
                  <a:srgbClr val="C00000"/>
                </a:solidFill>
              </a:rPr>
              <a:t>Consultation DSC + Synapse SI nécessaire.</a:t>
            </a:r>
            <a:endParaRPr lang="fr-FR" sz="1400" b="1" dirty="0">
              <a:solidFill>
                <a:srgbClr val="C00000"/>
              </a:solidFill>
            </a:endParaRPr>
          </a:p>
          <a:p>
            <a:pPr lvl="1" algn="just"/>
            <a:r>
              <a:rPr lang="fr-FR" sz="1100" i="1" dirty="0" smtClean="0"/>
              <a:t>	A l’instar de la révision annuelle, les incidents de fichage FCC du SIREN, et les FCC des dirigeants (sur la base des FCC renseignés </a:t>
            </a:r>
            <a:r>
              <a:rPr lang="fr-FR" sz="1100" i="1" dirty="0"/>
              <a:t>dans l’application </a:t>
            </a:r>
            <a:r>
              <a:rPr lang="fr-FR" sz="1100" i="1" dirty="0" smtClean="0"/>
              <a:t>bancaire) sont </a:t>
            </a:r>
            <a:r>
              <a:rPr lang="fr-FR" sz="1100" i="1" dirty="0"/>
              <a:t>présents dans le </a:t>
            </a:r>
            <a:r>
              <a:rPr lang="fr-FR" sz="1100" i="1" dirty="0" smtClean="0"/>
              <a:t>rapport DSC</a:t>
            </a:r>
            <a:r>
              <a:rPr lang="fr-FR" sz="1200" i="1" dirty="0" smtClean="0"/>
              <a:t>.</a:t>
            </a:r>
          </a:p>
          <a:p>
            <a:pPr lvl="1" algn="just"/>
            <a:endParaRPr lang="fr-FR" sz="1000" i="1" dirty="0" smtClean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b="1" u="sng" dirty="0" smtClean="0"/>
              <a:t>Pièces justificatives</a:t>
            </a:r>
            <a:r>
              <a:rPr lang="fr-FR" sz="1400" b="1" u="sng" dirty="0"/>
              <a:t> :</a:t>
            </a:r>
            <a:r>
              <a:rPr lang="fr-FR" sz="1400" b="1" u="sng" dirty="0" smtClean="0"/>
              <a:t>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Rapport </a:t>
            </a:r>
            <a:r>
              <a:rPr lang="fr-FR" sz="1400" dirty="0"/>
              <a:t>DSC </a:t>
            </a:r>
            <a:r>
              <a:rPr lang="fr-FR" sz="1400" dirty="0" smtClean="0"/>
              <a:t>contenant les interrogations FCC dirigeants et SIREN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Rapport </a:t>
            </a:r>
            <a:r>
              <a:rPr lang="fr-FR" sz="1400" dirty="0"/>
              <a:t>Synapse : </a:t>
            </a:r>
            <a:r>
              <a:rPr lang="fr-FR" sz="1400" dirty="0" smtClean="0"/>
              <a:t>FCC interrogés </a:t>
            </a:r>
            <a:r>
              <a:rPr lang="fr-FR" sz="1400" u="sng" dirty="0" smtClean="0"/>
              <a:t>seulement si présence de cautions.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endParaRPr lang="fr-FR" sz="1400" dirty="0" smtClean="0">
              <a:solidFill>
                <a:srgbClr val="00B0F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fr-FR" sz="1400" b="1" u="sng" dirty="0" smtClean="0">
                <a:solidFill>
                  <a:srgbClr val="C00000"/>
                </a:solidFill>
              </a:rPr>
              <a:t>Client </a:t>
            </a:r>
            <a:r>
              <a:rPr lang="fr-FR" sz="1400" b="1" u="sng" dirty="0">
                <a:solidFill>
                  <a:srgbClr val="C00000"/>
                </a:solidFill>
              </a:rPr>
              <a:t>absents de nos livres : </a:t>
            </a:r>
            <a:endParaRPr lang="fr-FR" sz="1400" b="1" u="sng" dirty="0" smtClean="0">
              <a:solidFill>
                <a:srgbClr val="C00000"/>
              </a:solidFill>
            </a:endParaRPr>
          </a:p>
          <a:p>
            <a:pPr algn="just"/>
            <a:r>
              <a:rPr lang="fr-FR" sz="14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	 </a:t>
            </a:r>
            <a:r>
              <a:rPr lang="fr-FR" sz="1400" b="1" dirty="0" smtClean="0">
                <a:solidFill>
                  <a:srgbClr val="C00000"/>
                </a:solidFill>
              </a:rPr>
              <a:t>SYNAPSE</a:t>
            </a:r>
            <a:r>
              <a:rPr lang="fr-FR" sz="1400" b="1" dirty="0">
                <a:solidFill>
                  <a:srgbClr val="C00000"/>
                </a:solidFill>
              </a:rPr>
              <a:t>. </a:t>
            </a:r>
            <a:endParaRPr lang="fr-FR" sz="1400" b="1" dirty="0" smtClean="0">
              <a:solidFill>
                <a:srgbClr val="C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Cocher </a:t>
            </a:r>
            <a:r>
              <a:rPr lang="fr-FR" sz="1400" dirty="0"/>
              <a:t>entrée en relation sur le script de demande de concours </a:t>
            </a:r>
            <a:endParaRPr lang="fr-FR" sz="1400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Saisir </a:t>
            </a:r>
            <a:r>
              <a:rPr lang="fr-FR" sz="1400" dirty="0"/>
              <a:t>les clés BDF des FCC </a:t>
            </a:r>
            <a:r>
              <a:rPr lang="fr-FR" sz="1400" dirty="0" smtClean="0"/>
              <a:t>demandés,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Au-delà </a:t>
            </a:r>
            <a:r>
              <a:rPr lang="fr-FR" sz="1400" dirty="0"/>
              <a:t>de 5, effectuer des interrogations unitaires dans synapse</a:t>
            </a:r>
            <a:r>
              <a:rPr lang="fr-FR" sz="1400" dirty="0" smtClean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b="1" u="sng" dirty="0" smtClean="0"/>
              <a:t>Pièce </a:t>
            </a:r>
            <a:r>
              <a:rPr lang="fr-FR" sz="1400" b="1" u="sng" dirty="0"/>
              <a:t>justificative : </a:t>
            </a:r>
            <a:r>
              <a:rPr lang="fr-FR" sz="1400" dirty="0" smtClean="0"/>
              <a:t>rapport </a:t>
            </a:r>
            <a:r>
              <a:rPr lang="fr-FR" sz="1400" dirty="0"/>
              <a:t>Synapse </a:t>
            </a:r>
            <a:endParaRPr lang="fr-FR" sz="1400" dirty="0" smtClean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lvl="0"/>
            <a:r>
              <a:rPr lang="fr-FR" sz="1600" b="1" u="sng" dirty="0">
                <a:solidFill>
                  <a:srgbClr val="C31632"/>
                </a:solidFill>
              </a:rPr>
              <a:t>Archivage du rapport Synapse </a:t>
            </a:r>
            <a:r>
              <a:rPr lang="fr-FR" sz="1600" b="1" u="sng" dirty="0" smtClean="0">
                <a:solidFill>
                  <a:srgbClr val="C31632"/>
                </a:solidFill>
              </a:rPr>
              <a:t>:</a:t>
            </a:r>
            <a:r>
              <a:rPr lang="fr-FR" sz="1600" dirty="0">
                <a:solidFill>
                  <a:srgbClr val="C31632"/>
                </a:solidFill>
              </a:rPr>
              <a:t> </a:t>
            </a:r>
            <a:r>
              <a:rPr lang="fr-FR" sz="1600" b="1" u="sng" dirty="0" smtClean="0"/>
              <a:t>DEFI</a:t>
            </a:r>
            <a:r>
              <a:rPr lang="fr-FR" sz="1600" dirty="0" smtClean="0"/>
              <a:t> </a:t>
            </a:r>
            <a:endParaRPr lang="fr-FR" sz="1600" dirty="0"/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Sujet </a:t>
            </a:r>
            <a:r>
              <a:rPr lang="fr-FR" sz="1400" b="1" dirty="0"/>
              <a:t>FINANCEMENT  </a:t>
            </a:r>
            <a:r>
              <a:rPr lang="fr-FR" sz="1400" dirty="0"/>
              <a:t> 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Nature </a:t>
            </a:r>
            <a:r>
              <a:rPr lang="fr-FR" sz="1400" b="1" dirty="0"/>
              <a:t>FIBEN</a:t>
            </a:r>
          </a:p>
          <a:p>
            <a:pPr marL="1200150" lvl="2" indent="-285750">
              <a:buFont typeface="Arial Narrow" panose="020B0606020202030204" pitchFamily="34" charset="0"/>
              <a:buChar char="−"/>
            </a:pPr>
            <a:r>
              <a:rPr lang="fr-FR" sz="1400" dirty="0"/>
              <a:t>Description : </a:t>
            </a:r>
            <a:r>
              <a:rPr lang="fr-FR" sz="1400" b="1" dirty="0"/>
              <a:t>INTERROGATION SYNAPSE </a:t>
            </a:r>
            <a:r>
              <a:rPr lang="fr-FR" sz="1400" b="1" dirty="0" err="1"/>
              <a:t>jj</a:t>
            </a:r>
            <a:r>
              <a:rPr lang="fr-FR" sz="1400" b="1" dirty="0"/>
              <a:t>/mm/</a:t>
            </a:r>
            <a:r>
              <a:rPr lang="fr-FR" sz="1400" b="1" dirty="0" err="1"/>
              <a:t>aaaa</a:t>
            </a:r>
            <a:r>
              <a:rPr lang="fr-FR" sz="1400" b="1" dirty="0"/>
              <a:t> </a:t>
            </a:r>
            <a:r>
              <a:rPr lang="fr-FR" sz="1400" dirty="0"/>
              <a:t>(date d’exécution du script</a:t>
            </a:r>
            <a:r>
              <a:rPr lang="fr-FR" sz="1400" dirty="0" smtClean="0"/>
              <a:t>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01154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9282</TotalTime>
  <Words>632</Words>
  <Application>Microsoft Office PowerPoint</Application>
  <PresentationFormat>Affichage à l'écran (4:3)</PresentationFormat>
  <Paragraphs>162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Périmètres SYNAPSE &amp; SI</vt:lpstr>
      <vt:lpstr>Présentation PowerPoint</vt:lpstr>
      <vt:lpstr>INFORMATIONS DISPONIBLES AU POSTE DE TRAVAIL :</vt:lpstr>
      <vt:lpstr>Connaissance Client du PCM : DONNEES fcc : administratif / COTATION</vt:lpstr>
      <vt:lpstr>CONNAISSANCE CLIENT du PCM : administratif / COTATION</vt:lpstr>
      <vt:lpstr>DSC : DIRIGEANTS ET INCIDENTS</vt:lpstr>
      <vt:lpstr>RAPPORTS dsc :  crédits et révision annuelle</vt:lpstr>
      <vt:lpstr>RAPPORTS Dsc :  crédits et révision annuelle</vt:lpstr>
      <vt:lpstr>Présentation PowerPoint</vt:lpstr>
      <vt:lpstr>entrée en relation </vt:lpstr>
      <vt:lpstr>révision annuelle</vt:lpstr>
      <vt:lpstr>octroi de crédit pro-BDR (1/2)</vt:lpstr>
      <vt:lpstr>octroi de crédit PRO-BDR(2/2)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SCHMITTER Jean-Philippe [CEGEE]</cp:lastModifiedBy>
  <cp:revision>797</cp:revision>
  <cp:lastPrinted>2020-03-04T16:50:35Z</cp:lastPrinted>
  <dcterms:created xsi:type="dcterms:W3CDTF">2017-05-30T18:41:27Z</dcterms:created>
  <dcterms:modified xsi:type="dcterms:W3CDTF">2020-05-14T10:15:29Z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vincent.scherer@cegee.caisse-epargne.fr</vt:lpwstr>
  </property>
  <property fmtid="{D5CDD505-2E9C-101B-9397-08002B2CF9AE}" pid="6" name="MSIP_Label_48a19f0c-bea1-442e-a475-ed109d9ec508_SetDate">
    <vt:lpwstr>2019-09-13T07:38:59.8640687Z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