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56" r:id="rId6"/>
    <p:sldId id="322" r:id="rId7"/>
    <p:sldId id="324" r:id="rId8"/>
    <p:sldId id="331" r:id="rId9"/>
    <p:sldId id="330" r:id="rId10"/>
    <p:sldId id="328" r:id="rId11"/>
    <p:sldId id="332" r:id="rId12"/>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ENT Thierry [CEGEE]" initials="LT[" lastIdx="3" clrIdx="0">
    <p:extLst>
      <p:ext uri="{19B8F6BF-5375-455C-9EA6-DF929625EA0E}">
        <p15:presenceInfo xmlns:p15="http://schemas.microsoft.com/office/powerpoint/2012/main" userId="S::thierry.laurent@cegee.caisse-epargne.fr::25fd8ea5-8ec8-477d-a03d-3961a3cd62d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E7302A"/>
    <a:srgbClr val="000000"/>
    <a:srgbClr val="FBDCDD"/>
    <a:srgbClr val="C31632"/>
    <a:srgbClr val="EC1B24"/>
    <a:srgbClr val="F5F5F5"/>
    <a:srgbClr val="D11921"/>
    <a:srgbClr val="FF0000"/>
    <a:srgbClr val="E332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718" autoAdjust="0"/>
    <p:restoredTop sz="96265" autoAdjust="0"/>
  </p:normalViewPr>
  <p:slideViewPr>
    <p:cSldViewPr snapToGrid="0">
      <p:cViewPr varScale="1">
        <p:scale>
          <a:sx n="110" d="100"/>
          <a:sy n="110" d="100"/>
        </p:scale>
        <p:origin x="936" y="10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a:t>BDD </a:t>
            </a:r>
            <a:r>
              <a:rPr lang="fr-FR" b="0" dirty="0"/>
              <a:t>| 12 mai 2022</a:t>
            </a:r>
          </a:p>
        </p:txBody>
      </p:sp>
      <p:sp>
        <p:nvSpPr>
          <p:cNvPr id="4" name="Titre 3"/>
          <p:cNvSpPr>
            <a:spLocks noGrp="1"/>
          </p:cNvSpPr>
          <p:nvPr>
            <p:ph type="ctrTitle"/>
          </p:nvPr>
        </p:nvSpPr>
        <p:spPr>
          <a:xfrm>
            <a:off x="2230017" y="1882370"/>
            <a:ext cx="8460000" cy="1817320"/>
          </a:xfrm>
        </p:spPr>
        <p:txBody>
          <a:bodyPr>
            <a:normAutofit fontScale="90000"/>
          </a:bodyPr>
          <a:lstStyle/>
          <a:p>
            <a:r>
              <a:rPr lang="fr-FR" dirty="0"/>
              <a:t>Assurance des emprunteurs</a:t>
            </a:r>
            <a:br>
              <a:rPr lang="fr-FR" dirty="0"/>
            </a:br>
            <a:r>
              <a:rPr lang="fr-FR" dirty="0"/>
              <a:t>Dossier spécial Loi Lemoine</a:t>
            </a:r>
            <a:endParaRPr lang="fr-FR" sz="3900" dirty="0"/>
          </a:p>
        </p:txBody>
      </p:sp>
      <p:sp>
        <p:nvSpPr>
          <p:cNvPr id="5" name="Espace réservé du texte 4"/>
          <p:cNvSpPr>
            <a:spLocks noGrp="1"/>
          </p:cNvSpPr>
          <p:nvPr>
            <p:ph type="body" sz="quarter" idx="11"/>
          </p:nvPr>
        </p:nvSpPr>
        <p:spPr/>
        <p:txBody>
          <a:bodyPr/>
          <a:lstStyle/>
          <a:p>
            <a:r>
              <a:rPr lang="fr-FR" dirty="0"/>
              <a:t>Direction du Développement BDD et du Marché Grand Public</a:t>
            </a:r>
          </a:p>
        </p:txBody>
      </p:sp>
    </p:spTree>
    <p:extLst>
      <p:ext uri="{BB962C8B-B14F-4D97-AF65-F5344CB8AC3E}">
        <p14:creationId xmlns:p14="http://schemas.microsoft.com/office/powerpoint/2010/main" val="1007399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94A497FD-5E7E-4035-8558-5D31C8FF448C}"/>
              </a:ext>
            </a:extLst>
          </p:cNvPr>
          <p:cNvSpPr>
            <a:spLocks noGrp="1"/>
          </p:cNvSpPr>
          <p:nvPr>
            <p:ph idx="17"/>
          </p:nvPr>
        </p:nvSpPr>
        <p:spPr/>
        <p:txBody>
          <a:bodyPr/>
          <a:lstStyle/>
          <a:p>
            <a:r>
              <a:rPr lang="fr-FR" dirty="0"/>
              <a:t>Depuis plus de 10 ans, les Pouvoirs Publics ont souhaité libéraliser et renforcer l’encadrement de la distribution en matière d’assurance des emprunteurs.</a:t>
            </a:r>
          </a:p>
          <a:p>
            <a:pPr lvl="1"/>
            <a:r>
              <a:rPr lang="fr-FR" dirty="0"/>
              <a:t>2010 Loi Lagarde : déliaison possible à la souscription ;</a:t>
            </a:r>
          </a:p>
          <a:p>
            <a:pPr lvl="1"/>
            <a:r>
              <a:rPr lang="fr-FR" dirty="0"/>
              <a:t>2013 Loi Moscovici : substitution possible lors de la signature de l’offre ;</a:t>
            </a:r>
          </a:p>
          <a:p>
            <a:pPr lvl="1"/>
            <a:r>
              <a:rPr lang="fr-FR" dirty="0"/>
              <a:t>2014 Loi Hamon : substitution possible pendant une période d’un an après la signature de l’offre ;</a:t>
            </a:r>
          </a:p>
          <a:p>
            <a:pPr lvl="1"/>
            <a:r>
              <a:rPr lang="fr-FR" dirty="0"/>
              <a:t>2017 Amendement Bourquin : substitution possible à date anniversaire du contrat.</a:t>
            </a:r>
          </a:p>
          <a:p>
            <a:endParaRPr lang="fr-FR" dirty="0"/>
          </a:p>
          <a:p>
            <a:r>
              <a:rPr lang="fr-FR" dirty="0"/>
              <a:t>La </a:t>
            </a:r>
            <a:r>
              <a:rPr lang="fr-FR" b="1" dirty="0"/>
              <a:t>Loi Lemoine</a:t>
            </a:r>
            <a:r>
              <a:rPr lang="fr-FR" dirty="0"/>
              <a:t>, promulguée le 28 février 2022, définit les dernières mesures réglementaires applicables :</a:t>
            </a:r>
          </a:p>
          <a:p>
            <a:pPr lvl="1"/>
            <a:r>
              <a:rPr lang="fr-FR" dirty="0"/>
              <a:t>Avec </a:t>
            </a:r>
            <a:r>
              <a:rPr lang="fr-FR" b="1" dirty="0"/>
              <a:t>effet immédiat </a:t>
            </a:r>
            <a:r>
              <a:rPr lang="fr-FR" dirty="0"/>
              <a:t>:</a:t>
            </a:r>
          </a:p>
          <a:p>
            <a:pPr lvl="2"/>
            <a:r>
              <a:rPr lang="fr-FR" dirty="0"/>
              <a:t>La réduction des délais du droit à l’oubli.</a:t>
            </a:r>
          </a:p>
          <a:p>
            <a:pPr lvl="1"/>
            <a:r>
              <a:rPr lang="fr-FR" dirty="0"/>
              <a:t>Au </a:t>
            </a:r>
            <a:r>
              <a:rPr lang="fr-FR" b="1" dirty="0"/>
              <a:t>1</a:t>
            </a:r>
            <a:r>
              <a:rPr lang="fr-FR" b="1" baseline="30000" dirty="0"/>
              <a:t>er</a:t>
            </a:r>
            <a:r>
              <a:rPr lang="fr-FR" b="1" dirty="0"/>
              <a:t> juin 2022 </a:t>
            </a:r>
            <a:r>
              <a:rPr lang="fr-FR" dirty="0"/>
              <a:t>:</a:t>
            </a:r>
          </a:p>
          <a:p>
            <a:pPr lvl="2"/>
            <a:r>
              <a:rPr lang="fr-FR" dirty="0"/>
              <a:t>Un dispositif de résiliation à tout moment sur les affaires nouvelles ;</a:t>
            </a:r>
          </a:p>
          <a:p>
            <a:pPr lvl="2"/>
            <a:r>
              <a:rPr lang="fr-FR" dirty="0"/>
              <a:t>La suppression du questionnaire de santé pour certains cas ;</a:t>
            </a:r>
          </a:p>
          <a:p>
            <a:pPr lvl="2"/>
            <a:r>
              <a:rPr lang="fr-FR" dirty="0"/>
              <a:t>Le devoir d’information en phase précontractuelle avec l’indication du coût de l’assurance à 8 ans ;</a:t>
            </a:r>
          </a:p>
          <a:p>
            <a:pPr lvl="2"/>
            <a:r>
              <a:rPr lang="fr-FR" dirty="0"/>
              <a:t>Le devoir d’information annuelle du droit de résiliation.</a:t>
            </a:r>
          </a:p>
          <a:p>
            <a:pPr lvl="1"/>
            <a:r>
              <a:rPr lang="fr-FR" dirty="0"/>
              <a:t>Au </a:t>
            </a:r>
            <a:r>
              <a:rPr lang="fr-FR" b="1" dirty="0"/>
              <a:t>1</a:t>
            </a:r>
            <a:r>
              <a:rPr lang="fr-FR" b="1" baseline="30000" dirty="0"/>
              <a:t>er</a:t>
            </a:r>
            <a:r>
              <a:rPr lang="fr-FR" b="1" dirty="0"/>
              <a:t> septembre 2022 </a:t>
            </a:r>
            <a:r>
              <a:rPr lang="fr-FR" dirty="0"/>
              <a:t>:</a:t>
            </a:r>
          </a:p>
          <a:p>
            <a:pPr lvl="2"/>
            <a:r>
              <a:rPr lang="fr-FR" dirty="0"/>
              <a:t>Un dispositif de résiliation à tout moment sur le stock.</a:t>
            </a:r>
          </a:p>
        </p:txBody>
      </p:sp>
      <p:sp>
        <p:nvSpPr>
          <p:cNvPr id="3" name="Espace réservé du texte 2">
            <a:extLst>
              <a:ext uri="{FF2B5EF4-FFF2-40B4-BE49-F238E27FC236}">
                <a16:creationId xmlns:a16="http://schemas.microsoft.com/office/drawing/2014/main" id="{896143DC-9D52-4FAF-A1C4-CFDF9F23EFCC}"/>
              </a:ext>
            </a:extLst>
          </p:cNvPr>
          <p:cNvSpPr>
            <a:spLocks noGrp="1"/>
          </p:cNvSpPr>
          <p:nvPr>
            <p:ph type="body" sz="quarter" idx="12"/>
          </p:nvPr>
        </p:nvSpPr>
        <p:spPr/>
        <p:txBody>
          <a:bodyPr/>
          <a:lstStyle/>
          <a:p>
            <a:r>
              <a:rPr lang="fr-FR" dirty="0"/>
              <a:t>Le contexte d’encadrement</a:t>
            </a:r>
          </a:p>
        </p:txBody>
      </p:sp>
      <p:sp>
        <p:nvSpPr>
          <p:cNvPr id="4" name="Espace réservé du texte 3">
            <a:extLst>
              <a:ext uri="{FF2B5EF4-FFF2-40B4-BE49-F238E27FC236}">
                <a16:creationId xmlns:a16="http://schemas.microsoft.com/office/drawing/2014/main" id="{AA3B7426-3E4F-4F80-9458-B809C052E079}"/>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7F094EB4-4321-48C1-8EC4-613416F02830}"/>
              </a:ext>
            </a:extLst>
          </p:cNvPr>
          <p:cNvSpPr>
            <a:spLocks noGrp="1"/>
          </p:cNvSpPr>
          <p:nvPr>
            <p:ph type="body" sz="quarter" idx="16"/>
          </p:nvPr>
        </p:nvSpPr>
        <p:spPr/>
        <p:txBody>
          <a:bodyPr/>
          <a:lstStyle/>
          <a:p>
            <a:endParaRPr lang="fr-FR"/>
          </a:p>
        </p:txBody>
      </p:sp>
    </p:spTree>
    <p:extLst>
      <p:ext uri="{BB962C8B-B14F-4D97-AF65-F5344CB8AC3E}">
        <p14:creationId xmlns:p14="http://schemas.microsoft.com/office/powerpoint/2010/main" val="2250880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96143DC-9D52-4FAF-A1C4-CFDF9F23EFCC}"/>
              </a:ext>
            </a:extLst>
          </p:cNvPr>
          <p:cNvSpPr>
            <a:spLocks noGrp="1"/>
          </p:cNvSpPr>
          <p:nvPr>
            <p:ph type="body" sz="quarter" idx="12"/>
          </p:nvPr>
        </p:nvSpPr>
        <p:spPr/>
        <p:txBody>
          <a:bodyPr/>
          <a:lstStyle/>
          <a:p>
            <a:r>
              <a:rPr lang="fr-FR" dirty="0"/>
              <a:t>Le champ d’application de la Loi Lemoine</a:t>
            </a:r>
          </a:p>
        </p:txBody>
      </p:sp>
      <p:sp>
        <p:nvSpPr>
          <p:cNvPr id="4" name="Espace réservé du texte 3">
            <a:extLst>
              <a:ext uri="{FF2B5EF4-FFF2-40B4-BE49-F238E27FC236}">
                <a16:creationId xmlns:a16="http://schemas.microsoft.com/office/drawing/2014/main" id="{AA3B7426-3E4F-4F80-9458-B809C052E079}"/>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7F094EB4-4321-48C1-8EC4-613416F02830}"/>
              </a:ext>
            </a:extLst>
          </p:cNvPr>
          <p:cNvSpPr>
            <a:spLocks noGrp="1"/>
          </p:cNvSpPr>
          <p:nvPr>
            <p:ph type="body" sz="quarter" idx="16"/>
          </p:nvPr>
        </p:nvSpPr>
        <p:spPr/>
        <p:txBody>
          <a:bodyPr/>
          <a:lstStyle/>
          <a:p>
            <a:endParaRPr lang="fr-FR"/>
          </a:p>
        </p:txBody>
      </p:sp>
      <p:sp>
        <p:nvSpPr>
          <p:cNvPr id="6" name="Rectangle : coins arrondis 5">
            <a:extLst>
              <a:ext uri="{FF2B5EF4-FFF2-40B4-BE49-F238E27FC236}">
                <a16:creationId xmlns:a16="http://schemas.microsoft.com/office/drawing/2014/main" id="{2E57476C-BA15-434D-BA90-71A35962A5DF}"/>
              </a:ext>
            </a:extLst>
          </p:cNvPr>
          <p:cNvSpPr/>
          <p:nvPr/>
        </p:nvSpPr>
        <p:spPr>
          <a:xfrm>
            <a:off x="2160000" y="3240000"/>
            <a:ext cx="8280000" cy="1620000"/>
          </a:xfrm>
          <a:prstGeom prst="roundRect">
            <a:avLst/>
          </a:prstGeom>
          <a:no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a:solidFill>
                  <a:schemeClr val="accent3">
                    <a:lumMod val="75000"/>
                  </a:schemeClr>
                </a:solidFill>
              </a:rPr>
              <a:t>Prêts impactés par la Loi LEMOINE</a:t>
            </a:r>
          </a:p>
          <a:p>
            <a:pPr marL="360000" indent="-180000">
              <a:buFontTx/>
              <a:buChar char="-"/>
            </a:pPr>
            <a:r>
              <a:rPr lang="fr-FR" sz="1400" dirty="0">
                <a:solidFill>
                  <a:schemeClr val="accent3">
                    <a:lumMod val="75000"/>
                  </a:schemeClr>
                </a:solidFill>
              </a:rPr>
              <a:t>Les immeubles à usage d’habitation</a:t>
            </a:r>
          </a:p>
          <a:p>
            <a:pPr marL="360000" indent="-180000">
              <a:buFontTx/>
              <a:buChar char="-"/>
            </a:pPr>
            <a:r>
              <a:rPr lang="fr-FR" sz="1400" dirty="0">
                <a:solidFill>
                  <a:schemeClr val="accent3">
                    <a:lumMod val="75000"/>
                  </a:schemeClr>
                </a:solidFill>
              </a:rPr>
              <a:t>Les immeubles à usage mixte (usage professionnel et habitation)</a:t>
            </a:r>
          </a:p>
          <a:p>
            <a:pPr marL="360000" indent="-180000">
              <a:buFontTx/>
              <a:buChar char="-"/>
            </a:pPr>
            <a:r>
              <a:rPr lang="fr-FR" sz="1400" dirty="0">
                <a:solidFill>
                  <a:schemeClr val="accent3">
                    <a:lumMod val="75000"/>
                  </a:schemeClr>
                </a:solidFill>
              </a:rPr>
              <a:t>La réalisation de travaux de réparation, d’amélioration ou d’entretien du bien financé</a:t>
            </a:r>
          </a:p>
          <a:p>
            <a:pPr marL="360000" indent="-180000">
              <a:buFontTx/>
              <a:buChar char="-"/>
            </a:pPr>
            <a:r>
              <a:rPr lang="fr-FR" sz="1400" dirty="0">
                <a:solidFill>
                  <a:schemeClr val="accent3">
                    <a:lumMod val="75000"/>
                  </a:schemeClr>
                </a:solidFill>
              </a:rPr>
              <a:t>La construction</a:t>
            </a:r>
          </a:p>
          <a:p>
            <a:pPr marL="360000" indent="-180000">
              <a:buFontTx/>
              <a:buChar char="-"/>
            </a:pPr>
            <a:r>
              <a:rPr lang="fr-FR" sz="1400" dirty="0">
                <a:solidFill>
                  <a:schemeClr val="accent3">
                    <a:lumMod val="75000"/>
                  </a:schemeClr>
                </a:solidFill>
              </a:rPr>
              <a:t>L'achat d’un terrain destiné à la construction d’un immeuble mentionné ci-dessus</a:t>
            </a:r>
          </a:p>
        </p:txBody>
      </p:sp>
      <p:pic>
        <p:nvPicPr>
          <p:cNvPr id="8" name="Picture 2" descr="12,043 Vrai Faux Vectores, Ilustraciones y Gráficos - 123RF">
            <a:extLst>
              <a:ext uri="{FF2B5EF4-FFF2-40B4-BE49-F238E27FC236}">
                <a16:creationId xmlns:a16="http://schemas.microsoft.com/office/drawing/2014/main" id="{CA81547B-DA19-4333-9864-5FCC59B20E1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4000" y="3150000"/>
            <a:ext cx="504000" cy="504000"/>
          </a:xfrm>
          <a:prstGeom prst="rect">
            <a:avLst/>
          </a:prstGeom>
          <a:solidFill>
            <a:schemeClr val="bg1"/>
          </a:solidFill>
        </p:spPr>
      </p:pic>
      <p:sp>
        <p:nvSpPr>
          <p:cNvPr id="9" name="Rectangle : coins arrondis 8">
            <a:extLst>
              <a:ext uri="{FF2B5EF4-FFF2-40B4-BE49-F238E27FC236}">
                <a16:creationId xmlns:a16="http://schemas.microsoft.com/office/drawing/2014/main" id="{64C7BC33-1AA2-49BB-97AB-5BCB3B9943A1}"/>
              </a:ext>
            </a:extLst>
          </p:cNvPr>
          <p:cNvSpPr/>
          <p:nvPr/>
        </p:nvSpPr>
        <p:spPr>
          <a:xfrm>
            <a:off x="2160000" y="4950000"/>
            <a:ext cx="8280000" cy="1440000"/>
          </a:xfrm>
          <a:prstGeom prst="round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a:solidFill>
                  <a:srgbClr val="FF0000"/>
                </a:solidFill>
              </a:rPr>
              <a:t>Prêts hors du champ d’application de la Loi</a:t>
            </a:r>
          </a:p>
          <a:p>
            <a:pPr marL="360000" indent="-180000">
              <a:buFontTx/>
              <a:buChar char="-"/>
            </a:pPr>
            <a:r>
              <a:rPr lang="fr-FR" sz="1400" dirty="0">
                <a:solidFill>
                  <a:srgbClr val="FF0000"/>
                </a:solidFill>
              </a:rPr>
              <a:t>Les prêts travaux seuls (détachés de l’opération d’acquisition d’un bien immobilier)</a:t>
            </a:r>
          </a:p>
          <a:p>
            <a:pPr marL="360000" indent="-180000">
              <a:buFontTx/>
              <a:buChar char="-"/>
            </a:pPr>
            <a:r>
              <a:rPr lang="fr-FR" sz="1400" dirty="0">
                <a:solidFill>
                  <a:srgbClr val="FF0000"/>
                </a:solidFill>
              </a:rPr>
              <a:t>Les prêts à la consommation</a:t>
            </a:r>
          </a:p>
          <a:p>
            <a:pPr marL="360000" indent="-180000">
              <a:buFontTx/>
              <a:buChar char="-"/>
            </a:pPr>
            <a:r>
              <a:rPr lang="fr-FR" sz="1400" dirty="0">
                <a:solidFill>
                  <a:srgbClr val="FF0000"/>
                </a:solidFill>
              </a:rPr>
              <a:t>Les prêts destinés à financer une activité professionnelle</a:t>
            </a:r>
          </a:p>
          <a:p>
            <a:pPr marL="360000" indent="-180000">
              <a:buFontTx/>
              <a:buChar char="-"/>
            </a:pPr>
            <a:r>
              <a:rPr lang="fr-FR" sz="1400" dirty="0">
                <a:solidFill>
                  <a:srgbClr val="FF0000"/>
                </a:solidFill>
              </a:rPr>
              <a:t>Les crédits immobiliers souscrits par une SCI</a:t>
            </a:r>
          </a:p>
        </p:txBody>
      </p:sp>
      <p:pic>
        <p:nvPicPr>
          <p:cNvPr id="11" name="Picture 8" descr="Red Cross Red Circle And Cross Clipart Free To Use - Check And X Png,  Transparent Png - kindpng">
            <a:extLst>
              <a:ext uri="{FF2B5EF4-FFF2-40B4-BE49-F238E27FC236}">
                <a16:creationId xmlns:a16="http://schemas.microsoft.com/office/drawing/2014/main" id="{90AE26FD-7949-4807-A2D2-E074D1E6620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4000" y="4860000"/>
            <a:ext cx="479895" cy="5040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1">
            <a:extLst>
              <a:ext uri="{FF2B5EF4-FFF2-40B4-BE49-F238E27FC236}">
                <a16:creationId xmlns:a16="http://schemas.microsoft.com/office/drawing/2014/main" id="{25E14EC6-DF45-4F27-A03E-77544D4B28D4}"/>
              </a:ext>
            </a:extLst>
          </p:cNvPr>
          <p:cNvSpPr/>
          <p:nvPr/>
        </p:nvSpPr>
        <p:spPr>
          <a:xfrm>
            <a:off x="2160000" y="1800000"/>
            <a:ext cx="8280000" cy="540000"/>
          </a:xfrm>
          <a:prstGeom prst="roundRect">
            <a:avLst/>
          </a:prstGeom>
          <a:noFill/>
          <a:ln w="12700">
            <a:solidFill>
              <a:schemeClr val="accent3">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marL="0" lvl="1">
              <a:buClr>
                <a:schemeClr val="accent2"/>
              </a:buClr>
            </a:pPr>
            <a:r>
              <a:rPr lang="fr-FR" sz="1600" b="1" dirty="0">
                <a:solidFill>
                  <a:schemeClr val="accent3">
                    <a:lumMod val="75000"/>
                  </a:schemeClr>
                </a:solidFill>
              </a:rPr>
              <a:t>Les emprunteurs personnes physiques qui empruntent dans un cadre personnel</a:t>
            </a:r>
          </a:p>
        </p:txBody>
      </p:sp>
      <p:sp>
        <p:nvSpPr>
          <p:cNvPr id="34" name="Rectangle : coins arrondis 33">
            <a:extLst>
              <a:ext uri="{FF2B5EF4-FFF2-40B4-BE49-F238E27FC236}">
                <a16:creationId xmlns:a16="http://schemas.microsoft.com/office/drawing/2014/main" id="{D777EA26-DF8B-4E10-8527-2F8584156692}"/>
              </a:ext>
            </a:extLst>
          </p:cNvPr>
          <p:cNvSpPr/>
          <p:nvPr/>
        </p:nvSpPr>
        <p:spPr>
          <a:xfrm>
            <a:off x="2160000" y="2430000"/>
            <a:ext cx="8280000" cy="540000"/>
          </a:xfrm>
          <a:prstGeom prst="roundRect">
            <a:avLst/>
          </a:prstGeom>
          <a:noFill/>
          <a:ln w="127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r>
              <a:rPr lang="fr-FR" sz="1600" b="1" dirty="0">
                <a:solidFill>
                  <a:srgbClr val="FF0000"/>
                </a:solidFill>
              </a:rPr>
              <a:t>Les emprunteurs qualifiés de professionnels sont exclus du champ de la Loi</a:t>
            </a:r>
          </a:p>
        </p:txBody>
      </p:sp>
      <p:pic>
        <p:nvPicPr>
          <p:cNvPr id="35" name="Picture 2" descr="12,043 Vrai Faux Vectores, Ilustraciones y Gráficos - 123RF">
            <a:extLst>
              <a:ext uri="{FF2B5EF4-FFF2-40B4-BE49-F238E27FC236}">
                <a16:creationId xmlns:a16="http://schemas.microsoft.com/office/drawing/2014/main" id="{A0BD5EF0-6560-4493-A8D2-D1761E43712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4000" y="1710000"/>
            <a:ext cx="504000" cy="504000"/>
          </a:xfrm>
          <a:prstGeom prst="rect">
            <a:avLst/>
          </a:prstGeom>
          <a:solidFill>
            <a:schemeClr val="bg1"/>
          </a:solidFill>
        </p:spPr>
      </p:pic>
      <p:pic>
        <p:nvPicPr>
          <p:cNvPr id="36" name="Picture 8" descr="Red Cross Red Circle And Cross Clipart Free To Use - Check And X Png,  Transparent Png - kindpng">
            <a:extLst>
              <a:ext uri="{FF2B5EF4-FFF2-40B4-BE49-F238E27FC236}">
                <a16:creationId xmlns:a16="http://schemas.microsoft.com/office/drawing/2014/main" id="{0D722C45-E7BD-4141-85F9-732DDB7A6B7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4000" y="2340000"/>
            <a:ext cx="479895" cy="5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9044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94A497FD-5E7E-4035-8558-5D31C8FF448C}"/>
              </a:ext>
            </a:extLst>
          </p:cNvPr>
          <p:cNvSpPr>
            <a:spLocks noGrp="1"/>
          </p:cNvSpPr>
          <p:nvPr>
            <p:ph idx="17"/>
          </p:nvPr>
        </p:nvSpPr>
        <p:spPr>
          <a:xfrm>
            <a:off x="2700000" y="1388669"/>
            <a:ext cx="8640000" cy="4860000"/>
          </a:xfrm>
        </p:spPr>
        <p:txBody>
          <a:bodyPr/>
          <a:lstStyle/>
          <a:p>
            <a:r>
              <a:rPr lang="fr-FR" b="1" dirty="0"/>
              <a:t>La réduction du droit à l’oubli.</a:t>
            </a:r>
          </a:p>
          <a:p>
            <a:pPr lvl="1"/>
            <a:r>
              <a:rPr lang="fr-FR" dirty="0"/>
              <a:t>Il est réduit de 10 à 5 ans pour les pathologies de cancer et d’hépatite C ;</a:t>
            </a:r>
          </a:p>
          <a:p>
            <a:pPr lvl="1"/>
            <a:r>
              <a:rPr lang="fr-FR" dirty="0"/>
              <a:t>L’étude d’une réduction sur d’autres pathologies est en cours au niveau des assureurs.</a:t>
            </a:r>
          </a:p>
          <a:p>
            <a:endParaRPr lang="fr-FR" dirty="0"/>
          </a:p>
          <a:p>
            <a:endParaRPr lang="fr-FR" dirty="0"/>
          </a:p>
          <a:p>
            <a:r>
              <a:rPr lang="fr-FR" sz="1600" b="1" dirty="0"/>
              <a:t>Le devoir d’information en phase précontractuelle avec l’indication du coût de l’assurance à 8 ans.</a:t>
            </a:r>
          </a:p>
          <a:p>
            <a:pPr lvl="1"/>
            <a:r>
              <a:rPr lang="fr-FR" dirty="0"/>
              <a:t>Le coût de l’assurance à 8 ans sera intégré à l’éditique afin de favoriser la comparaison par l’emprunteur ;</a:t>
            </a:r>
          </a:p>
          <a:p>
            <a:pPr lvl="1"/>
            <a:r>
              <a:rPr lang="fr-FR" dirty="0"/>
              <a:t>La phase de préfinancement est retenue dans l’appréciation des 8 premières années.</a:t>
            </a:r>
          </a:p>
          <a:p>
            <a:endParaRPr lang="fr-FR" dirty="0"/>
          </a:p>
          <a:p>
            <a:endParaRPr lang="fr-FR" dirty="0"/>
          </a:p>
          <a:p>
            <a:r>
              <a:rPr lang="fr-FR" sz="1600" b="1" dirty="0"/>
              <a:t>Le devoir d’information annuelle du droit de résiliation.</a:t>
            </a:r>
          </a:p>
          <a:p>
            <a:pPr lvl="1"/>
            <a:r>
              <a:rPr lang="fr-FR" dirty="0"/>
              <a:t>Nous devons adresser à chaque assuré un courrier d’information annuelle sur son droit de résiliation à tout moment ;</a:t>
            </a:r>
          </a:p>
          <a:p>
            <a:pPr lvl="1"/>
            <a:r>
              <a:rPr lang="fr-FR" dirty="0"/>
              <a:t>Nous réaliserons cet envoi pour la 1</a:t>
            </a:r>
            <a:r>
              <a:rPr lang="fr-FR" baseline="30000" dirty="0"/>
              <a:t>ère</a:t>
            </a:r>
            <a:r>
              <a:rPr lang="fr-FR" dirty="0"/>
              <a:t> fois au 1</a:t>
            </a:r>
            <a:r>
              <a:rPr lang="fr-FR" baseline="30000" dirty="0"/>
              <a:t>er</a:t>
            </a:r>
            <a:r>
              <a:rPr lang="fr-FR" dirty="0"/>
              <a:t> semestre 2023.</a:t>
            </a:r>
          </a:p>
        </p:txBody>
      </p:sp>
      <p:sp>
        <p:nvSpPr>
          <p:cNvPr id="3" name="Espace réservé du texte 2">
            <a:extLst>
              <a:ext uri="{FF2B5EF4-FFF2-40B4-BE49-F238E27FC236}">
                <a16:creationId xmlns:a16="http://schemas.microsoft.com/office/drawing/2014/main" id="{896143DC-9D52-4FAF-A1C4-CFDF9F23EFCC}"/>
              </a:ext>
            </a:extLst>
          </p:cNvPr>
          <p:cNvSpPr>
            <a:spLocks noGrp="1"/>
          </p:cNvSpPr>
          <p:nvPr>
            <p:ph type="body" sz="quarter" idx="12"/>
          </p:nvPr>
        </p:nvSpPr>
        <p:spPr/>
        <p:txBody>
          <a:bodyPr/>
          <a:lstStyle/>
          <a:p>
            <a:r>
              <a:rPr lang="fr-FR" dirty="0"/>
              <a:t>Le droit à l’oubli et le devoir d’information</a:t>
            </a:r>
          </a:p>
        </p:txBody>
      </p:sp>
      <p:sp>
        <p:nvSpPr>
          <p:cNvPr id="4" name="Espace réservé du texte 3">
            <a:extLst>
              <a:ext uri="{FF2B5EF4-FFF2-40B4-BE49-F238E27FC236}">
                <a16:creationId xmlns:a16="http://schemas.microsoft.com/office/drawing/2014/main" id="{AA3B7426-3E4F-4F80-9458-B809C052E079}"/>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7F094EB4-4321-48C1-8EC4-613416F02830}"/>
              </a:ext>
            </a:extLst>
          </p:cNvPr>
          <p:cNvSpPr>
            <a:spLocks noGrp="1"/>
          </p:cNvSpPr>
          <p:nvPr>
            <p:ph type="body" sz="quarter" idx="16"/>
          </p:nvPr>
        </p:nvSpPr>
        <p:spPr/>
        <p:txBody>
          <a:bodyPr/>
          <a:lstStyle/>
          <a:p>
            <a:endParaRPr lang="fr-FR"/>
          </a:p>
        </p:txBody>
      </p:sp>
      <p:pic>
        <p:nvPicPr>
          <p:cNvPr id="6" name="Image 5">
            <a:extLst>
              <a:ext uri="{FF2B5EF4-FFF2-40B4-BE49-F238E27FC236}">
                <a16:creationId xmlns:a16="http://schemas.microsoft.com/office/drawing/2014/main" id="{993979BA-7CD7-4B8F-AEE0-C579FC8109A5}"/>
              </a:ext>
            </a:extLst>
          </p:cNvPr>
          <p:cNvPicPr>
            <a:picLocks noChangeAspect="1"/>
          </p:cNvPicPr>
          <p:nvPr/>
        </p:nvPicPr>
        <p:blipFill>
          <a:blip r:embed="rId2"/>
          <a:stretch>
            <a:fillRect/>
          </a:stretch>
        </p:blipFill>
        <p:spPr>
          <a:xfrm>
            <a:off x="990000" y="2880000"/>
            <a:ext cx="1018069" cy="1440000"/>
          </a:xfrm>
          <a:prstGeom prst="rect">
            <a:avLst/>
          </a:prstGeom>
        </p:spPr>
      </p:pic>
      <p:pic>
        <p:nvPicPr>
          <p:cNvPr id="8" name="Espace réservé du contenu 5">
            <a:extLst>
              <a:ext uri="{FF2B5EF4-FFF2-40B4-BE49-F238E27FC236}">
                <a16:creationId xmlns:a16="http://schemas.microsoft.com/office/drawing/2014/main" id="{EDFF0D07-E537-48A5-8FE7-7A84FD0B4E6F}"/>
              </a:ext>
            </a:extLst>
          </p:cNvPr>
          <p:cNvPicPr>
            <a:picLocks noChangeAspect="1"/>
          </p:cNvPicPr>
          <p:nvPr/>
        </p:nvPicPr>
        <p:blipFill>
          <a:blip r:embed="rId3"/>
          <a:stretch>
            <a:fillRect/>
          </a:stretch>
        </p:blipFill>
        <p:spPr>
          <a:xfrm>
            <a:off x="864000" y="1388669"/>
            <a:ext cx="1298450" cy="1440000"/>
          </a:xfrm>
          <a:prstGeom prst="rect">
            <a:avLst/>
          </a:prstGeom>
        </p:spPr>
      </p:pic>
      <p:pic>
        <p:nvPicPr>
          <p:cNvPr id="11" name="Image 10">
            <a:extLst>
              <a:ext uri="{FF2B5EF4-FFF2-40B4-BE49-F238E27FC236}">
                <a16:creationId xmlns:a16="http://schemas.microsoft.com/office/drawing/2014/main" id="{709A7407-792E-4A64-838E-948783E8DD09}"/>
              </a:ext>
            </a:extLst>
          </p:cNvPr>
          <p:cNvPicPr>
            <a:picLocks noChangeAspect="1"/>
          </p:cNvPicPr>
          <p:nvPr/>
        </p:nvPicPr>
        <p:blipFill>
          <a:blip r:embed="rId4"/>
          <a:stretch>
            <a:fillRect/>
          </a:stretch>
        </p:blipFill>
        <p:spPr>
          <a:xfrm>
            <a:off x="828000" y="4860000"/>
            <a:ext cx="1328393" cy="1440000"/>
          </a:xfrm>
          <a:prstGeom prst="rect">
            <a:avLst/>
          </a:prstGeom>
        </p:spPr>
      </p:pic>
    </p:spTree>
    <p:extLst>
      <p:ext uri="{BB962C8B-B14F-4D97-AF65-F5344CB8AC3E}">
        <p14:creationId xmlns:p14="http://schemas.microsoft.com/office/powerpoint/2010/main" val="4020665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94A497FD-5E7E-4035-8558-5D31C8FF448C}"/>
              </a:ext>
            </a:extLst>
          </p:cNvPr>
          <p:cNvSpPr>
            <a:spLocks noGrp="1"/>
          </p:cNvSpPr>
          <p:nvPr>
            <p:ph idx="17"/>
          </p:nvPr>
        </p:nvSpPr>
        <p:spPr>
          <a:xfrm>
            <a:off x="2700000" y="1388669"/>
            <a:ext cx="8640000" cy="4860000"/>
          </a:xfrm>
        </p:spPr>
        <p:txBody>
          <a:bodyPr/>
          <a:lstStyle/>
          <a:p>
            <a:r>
              <a:rPr lang="fr-FR" b="1" dirty="0"/>
              <a:t>Le libre choix d’assurance reste la règle.</a:t>
            </a:r>
          </a:p>
          <a:p>
            <a:pPr lvl="1"/>
            <a:r>
              <a:rPr lang="fr-FR" dirty="0"/>
              <a:t>Avant édition de l’offre, le choix d’un contrat externe correspond à une déliaison ;</a:t>
            </a:r>
          </a:p>
          <a:p>
            <a:pPr lvl="1"/>
            <a:r>
              <a:rPr lang="fr-FR" dirty="0"/>
              <a:t>Ensuite il s’agit d’une substitution, possible après émission de l’offre, dans la 1</a:t>
            </a:r>
            <a:r>
              <a:rPr lang="fr-FR" baseline="30000" dirty="0"/>
              <a:t>ère</a:t>
            </a:r>
            <a:r>
              <a:rPr lang="fr-FR" dirty="0"/>
              <a:t> année ou à chaque date anniversaire ;</a:t>
            </a:r>
          </a:p>
          <a:p>
            <a:pPr lvl="1"/>
            <a:r>
              <a:rPr lang="fr-FR" dirty="0"/>
              <a:t>Dans les 2 cas, nous nous engageons à statuer sur les critères d’équivalence de garanties dans un délai de 10 jours. </a:t>
            </a:r>
            <a:r>
              <a:rPr lang="fr-FR" b="1" dirty="0">
                <a:solidFill>
                  <a:srgbClr val="FF9900"/>
                </a:solidFill>
              </a:rPr>
              <a:t>En cas de non-respect de ce délai, nous nous exposons à une sanction de 15.000 euros par dossier.</a:t>
            </a:r>
          </a:p>
          <a:p>
            <a:endParaRPr lang="fr-FR" dirty="0"/>
          </a:p>
          <a:p>
            <a:r>
              <a:rPr lang="fr-FR" b="1" dirty="0"/>
              <a:t>À compter du 1</a:t>
            </a:r>
            <a:r>
              <a:rPr lang="fr-FR" b="1" baseline="30000" dirty="0"/>
              <a:t>er</a:t>
            </a:r>
            <a:r>
              <a:rPr lang="fr-FR" b="1" dirty="0"/>
              <a:t> juin, la substitution ou résiliation devient possible à tout moment pour les nouvelles adhésions.</a:t>
            </a:r>
          </a:p>
          <a:p>
            <a:r>
              <a:rPr lang="fr-FR" b="1" dirty="0"/>
              <a:t>À compter du 1</a:t>
            </a:r>
            <a:r>
              <a:rPr lang="fr-FR" b="1" baseline="30000" dirty="0"/>
              <a:t>er</a:t>
            </a:r>
            <a:r>
              <a:rPr lang="fr-FR" b="1" dirty="0"/>
              <a:t> septembre, la substitution ou résiliation devient possible à tout moment pour les dossiers en stock.</a:t>
            </a:r>
          </a:p>
          <a:p>
            <a:endParaRPr lang="fr-FR" dirty="0"/>
          </a:p>
          <a:p>
            <a:pPr marL="0" indent="0">
              <a:buNone/>
            </a:pPr>
            <a:r>
              <a:rPr lang="fr-FR" b="1" dirty="0">
                <a:solidFill>
                  <a:srgbClr val="FF9900"/>
                </a:solidFill>
              </a:rPr>
              <a:t>! Impact majeur</a:t>
            </a:r>
          </a:p>
          <a:p>
            <a:pPr lvl="1"/>
            <a:r>
              <a:rPr lang="fr-FR" dirty="0"/>
              <a:t>Il nous est interdit de modifier le tableau d’amortissement post-substitution ;</a:t>
            </a:r>
          </a:p>
          <a:p>
            <a:pPr lvl="1"/>
            <a:r>
              <a:rPr lang="fr-FR" dirty="0"/>
              <a:t>Compte tenu de notre méthode de tarification de l’assurance sur Capital Restant Dû, cela signifie que les échéances hors assurances seront progressives et que l’assureur externe devra caler son contrat sur cet amortissement non constant.</a:t>
            </a:r>
          </a:p>
        </p:txBody>
      </p:sp>
      <p:sp>
        <p:nvSpPr>
          <p:cNvPr id="3" name="Espace réservé du texte 2">
            <a:extLst>
              <a:ext uri="{FF2B5EF4-FFF2-40B4-BE49-F238E27FC236}">
                <a16:creationId xmlns:a16="http://schemas.microsoft.com/office/drawing/2014/main" id="{896143DC-9D52-4FAF-A1C4-CFDF9F23EFCC}"/>
              </a:ext>
            </a:extLst>
          </p:cNvPr>
          <p:cNvSpPr>
            <a:spLocks noGrp="1"/>
          </p:cNvSpPr>
          <p:nvPr>
            <p:ph type="body" sz="quarter" idx="12"/>
          </p:nvPr>
        </p:nvSpPr>
        <p:spPr/>
        <p:txBody>
          <a:bodyPr/>
          <a:lstStyle/>
          <a:p>
            <a:r>
              <a:rPr lang="fr-FR" dirty="0"/>
              <a:t>Déliaison, substitution et résiliation</a:t>
            </a:r>
          </a:p>
        </p:txBody>
      </p:sp>
      <p:sp>
        <p:nvSpPr>
          <p:cNvPr id="4" name="Espace réservé du texte 3">
            <a:extLst>
              <a:ext uri="{FF2B5EF4-FFF2-40B4-BE49-F238E27FC236}">
                <a16:creationId xmlns:a16="http://schemas.microsoft.com/office/drawing/2014/main" id="{AA3B7426-3E4F-4F80-9458-B809C052E079}"/>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7F094EB4-4321-48C1-8EC4-613416F02830}"/>
              </a:ext>
            </a:extLst>
          </p:cNvPr>
          <p:cNvSpPr>
            <a:spLocks noGrp="1"/>
          </p:cNvSpPr>
          <p:nvPr>
            <p:ph type="body" sz="quarter" idx="16"/>
          </p:nvPr>
        </p:nvSpPr>
        <p:spPr/>
        <p:txBody>
          <a:bodyPr/>
          <a:lstStyle/>
          <a:p>
            <a:endParaRPr lang="fr-FR"/>
          </a:p>
        </p:txBody>
      </p:sp>
      <p:pic>
        <p:nvPicPr>
          <p:cNvPr id="6" name="Image 5">
            <a:extLst>
              <a:ext uri="{FF2B5EF4-FFF2-40B4-BE49-F238E27FC236}">
                <a16:creationId xmlns:a16="http://schemas.microsoft.com/office/drawing/2014/main" id="{993979BA-7CD7-4B8F-AEE0-C579FC8109A5}"/>
              </a:ext>
            </a:extLst>
          </p:cNvPr>
          <p:cNvPicPr>
            <a:picLocks noChangeAspect="1"/>
          </p:cNvPicPr>
          <p:nvPr/>
        </p:nvPicPr>
        <p:blipFill>
          <a:blip r:embed="rId2"/>
          <a:stretch>
            <a:fillRect/>
          </a:stretch>
        </p:blipFill>
        <p:spPr>
          <a:xfrm>
            <a:off x="900000" y="3060000"/>
            <a:ext cx="1018069" cy="1440000"/>
          </a:xfrm>
          <a:prstGeom prst="rect">
            <a:avLst/>
          </a:prstGeom>
        </p:spPr>
      </p:pic>
      <p:pic>
        <p:nvPicPr>
          <p:cNvPr id="7" name="Image 6">
            <a:extLst>
              <a:ext uri="{FF2B5EF4-FFF2-40B4-BE49-F238E27FC236}">
                <a16:creationId xmlns:a16="http://schemas.microsoft.com/office/drawing/2014/main" id="{80170553-261F-43BD-ABA4-275880646495}"/>
              </a:ext>
            </a:extLst>
          </p:cNvPr>
          <p:cNvPicPr>
            <a:picLocks noChangeAspect="1"/>
          </p:cNvPicPr>
          <p:nvPr/>
        </p:nvPicPr>
        <p:blipFill>
          <a:blip r:embed="rId3"/>
          <a:stretch>
            <a:fillRect/>
          </a:stretch>
        </p:blipFill>
        <p:spPr>
          <a:xfrm>
            <a:off x="1530000" y="3690000"/>
            <a:ext cx="1018072" cy="1440000"/>
          </a:xfrm>
          <a:prstGeom prst="rect">
            <a:avLst/>
          </a:prstGeom>
        </p:spPr>
      </p:pic>
    </p:spTree>
    <p:extLst>
      <p:ext uri="{BB962C8B-B14F-4D97-AF65-F5344CB8AC3E}">
        <p14:creationId xmlns:p14="http://schemas.microsoft.com/office/powerpoint/2010/main" val="3513960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94A497FD-5E7E-4035-8558-5D31C8FF448C}"/>
              </a:ext>
            </a:extLst>
          </p:cNvPr>
          <p:cNvSpPr>
            <a:spLocks noGrp="1"/>
          </p:cNvSpPr>
          <p:nvPr>
            <p:ph idx="17"/>
          </p:nvPr>
        </p:nvSpPr>
        <p:spPr>
          <a:xfrm>
            <a:off x="2700000" y="1388669"/>
            <a:ext cx="8640000" cy="4860000"/>
          </a:xfrm>
        </p:spPr>
        <p:txBody>
          <a:bodyPr/>
          <a:lstStyle/>
          <a:p>
            <a:r>
              <a:rPr lang="fr-FR" b="1" dirty="0"/>
              <a:t>Le questionnaire de santé n’est plus obligatoire pour les emprunteurs qui respectent les 2 conditions suivantes :</a:t>
            </a:r>
          </a:p>
          <a:p>
            <a:pPr lvl="1"/>
            <a:r>
              <a:rPr lang="fr-FR" dirty="0"/>
              <a:t>Montant de la nouvelle demande d’adhésion et montants des encours cumulés d’assurance emprunteur (tous contrats sur toutes compagnies) </a:t>
            </a:r>
            <a:r>
              <a:rPr lang="fr-FR" b="1" dirty="0"/>
              <a:t>≤ 200.000 euros </a:t>
            </a:r>
            <a:r>
              <a:rPr lang="fr-FR" dirty="0"/>
              <a:t>;</a:t>
            </a:r>
          </a:p>
          <a:p>
            <a:pPr lvl="2"/>
            <a:r>
              <a:rPr lang="fr-FR" sz="1400" dirty="0"/>
              <a:t>Les montants s’apprécient sur la part de quotité assurée.</a:t>
            </a:r>
          </a:p>
          <a:p>
            <a:pPr lvl="1"/>
            <a:r>
              <a:rPr lang="fr-FR" dirty="0"/>
              <a:t>Le terme du crédit de la nouvelle demande d’adhésion doit intervenir avant le </a:t>
            </a:r>
            <a:r>
              <a:rPr lang="fr-FR" b="1" dirty="0"/>
              <a:t>60</a:t>
            </a:r>
            <a:r>
              <a:rPr lang="fr-FR" b="1" baseline="30000" dirty="0"/>
              <a:t>ème</a:t>
            </a:r>
            <a:r>
              <a:rPr lang="fr-FR" b="1" dirty="0"/>
              <a:t> anniversaire </a:t>
            </a:r>
            <a:r>
              <a:rPr lang="fr-FR" dirty="0"/>
              <a:t>;</a:t>
            </a:r>
          </a:p>
          <a:p>
            <a:pPr lvl="2"/>
            <a:r>
              <a:rPr lang="fr-FR" sz="1400" dirty="0"/>
              <a:t>La durée de la phase de préfinancement est prise en compte dans la durée totale.</a:t>
            </a:r>
          </a:p>
          <a:p>
            <a:endParaRPr lang="fr-FR" dirty="0"/>
          </a:p>
          <a:p>
            <a:endParaRPr lang="fr-FR" dirty="0"/>
          </a:p>
          <a:p>
            <a:pPr marL="0" indent="0">
              <a:buNone/>
            </a:pPr>
            <a:r>
              <a:rPr lang="fr-FR" b="1" dirty="0">
                <a:solidFill>
                  <a:srgbClr val="FF9900"/>
                </a:solidFill>
              </a:rPr>
              <a:t>! Cas particulier</a:t>
            </a:r>
          </a:p>
          <a:p>
            <a:pPr lvl="1"/>
            <a:r>
              <a:rPr lang="fr-FR" dirty="0"/>
              <a:t>Les assureurs sont aujourd’hui dans l’incapacité de vérifier le respect de ce plafond de 200.000 euros et il semble difficile de demander commercialement à l’emprunteur de nous les justifier.</a:t>
            </a:r>
          </a:p>
          <a:p>
            <a:pPr lvl="1"/>
            <a:r>
              <a:rPr lang="fr-FR" dirty="0"/>
              <a:t>Pour apprécier ce plafond il a été décidé, temporairement et dans l’attente de développements, de ne retenir que le montant de la nouvelle demande d’adhésion, en tenant compte de la quotité assurée.</a:t>
            </a:r>
          </a:p>
        </p:txBody>
      </p:sp>
      <p:sp>
        <p:nvSpPr>
          <p:cNvPr id="3" name="Espace réservé du texte 2">
            <a:extLst>
              <a:ext uri="{FF2B5EF4-FFF2-40B4-BE49-F238E27FC236}">
                <a16:creationId xmlns:a16="http://schemas.microsoft.com/office/drawing/2014/main" id="{896143DC-9D52-4FAF-A1C4-CFDF9F23EFCC}"/>
              </a:ext>
            </a:extLst>
          </p:cNvPr>
          <p:cNvSpPr>
            <a:spLocks noGrp="1"/>
          </p:cNvSpPr>
          <p:nvPr>
            <p:ph type="body" sz="quarter" idx="12"/>
          </p:nvPr>
        </p:nvSpPr>
        <p:spPr/>
        <p:txBody>
          <a:bodyPr/>
          <a:lstStyle/>
          <a:p>
            <a:r>
              <a:rPr lang="fr-FR" dirty="0"/>
              <a:t>La suppression du questionnaire de santé</a:t>
            </a:r>
          </a:p>
        </p:txBody>
      </p:sp>
      <p:sp>
        <p:nvSpPr>
          <p:cNvPr id="4" name="Espace réservé du texte 3">
            <a:extLst>
              <a:ext uri="{FF2B5EF4-FFF2-40B4-BE49-F238E27FC236}">
                <a16:creationId xmlns:a16="http://schemas.microsoft.com/office/drawing/2014/main" id="{AA3B7426-3E4F-4F80-9458-B809C052E079}"/>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7F094EB4-4321-48C1-8EC4-613416F02830}"/>
              </a:ext>
            </a:extLst>
          </p:cNvPr>
          <p:cNvSpPr>
            <a:spLocks noGrp="1"/>
          </p:cNvSpPr>
          <p:nvPr>
            <p:ph type="body" sz="quarter" idx="16"/>
          </p:nvPr>
        </p:nvSpPr>
        <p:spPr/>
        <p:txBody>
          <a:bodyPr/>
          <a:lstStyle/>
          <a:p>
            <a:endParaRPr lang="fr-FR"/>
          </a:p>
        </p:txBody>
      </p:sp>
      <p:pic>
        <p:nvPicPr>
          <p:cNvPr id="6" name="Image 5">
            <a:extLst>
              <a:ext uri="{FF2B5EF4-FFF2-40B4-BE49-F238E27FC236}">
                <a16:creationId xmlns:a16="http://schemas.microsoft.com/office/drawing/2014/main" id="{993979BA-7CD7-4B8F-AEE0-C579FC8109A5}"/>
              </a:ext>
            </a:extLst>
          </p:cNvPr>
          <p:cNvPicPr>
            <a:picLocks noChangeAspect="1"/>
          </p:cNvPicPr>
          <p:nvPr/>
        </p:nvPicPr>
        <p:blipFill>
          <a:blip r:embed="rId2"/>
          <a:stretch>
            <a:fillRect/>
          </a:stretch>
        </p:blipFill>
        <p:spPr>
          <a:xfrm>
            <a:off x="695325" y="1388669"/>
            <a:ext cx="1654362" cy="2340000"/>
          </a:xfrm>
          <a:prstGeom prst="rect">
            <a:avLst/>
          </a:prstGeom>
        </p:spPr>
      </p:pic>
    </p:spTree>
    <p:extLst>
      <p:ext uri="{BB962C8B-B14F-4D97-AF65-F5344CB8AC3E}">
        <p14:creationId xmlns:p14="http://schemas.microsoft.com/office/powerpoint/2010/main" val="378918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94A497FD-5E7E-4035-8558-5D31C8FF448C}"/>
              </a:ext>
            </a:extLst>
          </p:cNvPr>
          <p:cNvSpPr>
            <a:spLocks noGrp="1"/>
          </p:cNvSpPr>
          <p:nvPr>
            <p:ph idx="17"/>
          </p:nvPr>
        </p:nvSpPr>
        <p:spPr>
          <a:xfrm>
            <a:off x="2700000" y="1388669"/>
            <a:ext cx="8640000" cy="4860000"/>
          </a:xfrm>
        </p:spPr>
        <p:txBody>
          <a:bodyPr/>
          <a:lstStyle/>
          <a:p>
            <a:r>
              <a:rPr lang="fr-FR" b="1" dirty="0"/>
              <a:t>Pour les demandes d’adhésion en cours qui seraient concernées par la suppression du questionnaire de santé (slide précédente) :</a:t>
            </a:r>
          </a:p>
          <a:p>
            <a:pPr lvl="1"/>
            <a:r>
              <a:rPr lang="fr-FR" dirty="0">
                <a:solidFill>
                  <a:srgbClr val="FF0000"/>
                </a:solidFill>
              </a:rPr>
              <a:t>Le parcours d’adhésion doit être bouclé avant le 31 mai, c’est-à-dire bulletin d’adhésion signé quelque soit le canal (CNPnet, agence ou papier).</a:t>
            </a:r>
          </a:p>
          <a:p>
            <a:pPr lvl="2"/>
            <a:r>
              <a:rPr lang="fr-FR" sz="1400" dirty="0"/>
              <a:t>Pour les demandes d’adhésion en cours, vous devez informer vos clients sur le respect de cette date.</a:t>
            </a:r>
          </a:p>
          <a:p>
            <a:pPr lvl="2"/>
            <a:r>
              <a:rPr lang="fr-FR" sz="1400" dirty="0"/>
              <a:t>Passé cette date, le dossier sera bloqué et un message demandera d’effectuer une nouvelle adhésion.</a:t>
            </a:r>
            <a:endParaRPr lang="fr-FR" dirty="0"/>
          </a:p>
          <a:p>
            <a:endParaRPr lang="fr-FR" dirty="0"/>
          </a:p>
          <a:p>
            <a:endParaRPr lang="fr-FR" dirty="0"/>
          </a:p>
          <a:p>
            <a:pPr marL="0" indent="0">
              <a:buNone/>
            </a:pPr>
            <a:r>
              <a:rPr lang="fr-FR" b="1" dirty="0">
                <a:sym typeface="Wingdings" panose="05000000000000000000" pitchFamily="2" charset="2"/>
              </a:rPr>
              <a:t></a:t>
            </a:r>
            <a:r>
              <a:rPr lang="fr-FR" b="1" dirty="0"/>
              <a:t> Fichier mis à disposition</a:t>
            </a:r>
          </a:p>
          <a:p>
            <a:pPr lvl="1"/>
            <a:r>
              <a:rPr lang="fr-FR" dirty="0"/>
              <a:t>Un fichier hebdomadaire des demandes d’adhésion en cours est fourni par CNP ;</a:t>
            </a:r>
          </a:p>
          <a:p>
            <a:pPr lvl="1"/>
            <a:r>
              <a:rPr lang="fr-FR" dirty="0"/>
              <a:t>Il sera adressé aux DA en début de chaque semaine pour vous permettre de relancer les clients et ainsi respecter la date butoir ;</a:t>
            </a:r>
          </a:p>
          <a:p>
            <a:pPr lvl="1"/>
            <a:r>
              <a:rPr lang="fr-FR" dirty="0"/>
              <a:t>Le tri du fichier est possible sur les colonnes code agence et email conseiller.</a:t>
            </a:r>
          </a:p>
        </p:txBody>
      </p:sp>
      <p:sp>
        <p:nvSpPr>
          <p:cNvPr id="3" name="Espace réservé du texte 2">
            <a:extLst>
              <a:ext uri="{FF2B5EF4-FFF2-40B4-BE49-F238E27FC236}">
                <a16:creationId xmlns:a16="http://schemas.microsoft.com/office/drawing/2014/main" id="{896143DC-9D52-4FAF-A1C4-CFDF9F23EFCC}"/>
              </a:ext>
            </a:extLst>
          </p:cNvPr>
          <p:cNvSpPr>
            <a:spLocks noGrp="1"/>
          </p:cNvSpPr>
          <p:nvPr>
            <p:ph type="body" sz="quarter" idx="12"/>
          </p:nvPr>
        </p:nvSpPr>
        <p:spPr/>
        <p:txBody>
          <a:bodyPr/>
          <a:lstStyle/>
          <a:p>
            <a:r>
              <a:rPr lang="fr-FR" dirty="0"/>
              <a:t>Les demandes d’adhésion en cours</a:t>
            </a:r>
          </a:p>
        </p:txBody>
      </p:sp>
      <p:sp>
        <p:nvSpPr>
          <p:cNvPr id="4" name="Espace réservé du texte 3">
            <a:extLst>
              <a:ext uri="{FF2B5EF4-FFF2-40B4-BE49-F238E27FC236}">
                <a16:creationId xmlns:a16="http://schemas.microsoft.com/office/drawing/2014/main" id="{AA3B7426-3E4F-4F80-9458-B809C052E079}"/>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7F094EB4-4321-48C1-8EC4-613416F02830}"/>
              </a:ext>
            </a:extLst>
          </p:cNvPr>
          <p:cNvSpPr>
            <a:spLocks noGrp="1"/>
          </p:cNvSpPr>
          <p:nvPr>
            <p:ph type="body" sz="quarter" idx="16"/>
          </p:nvPr>
        </p:nvSpPr>
        <p:spPr/>
        <p:txBody>
          <a:bodyPr/>
          <a:lstStyle/>
          <a:p>
            <a:endParaRPr lang="fr-FR"/>
          </a:p>
        </p:txBody>
      </p:sp>
      <p:pic>
        <p:nvPicPr>
          <p:cNvPr id="7" name="Image 6">
            <a:extLst>
              <a:ext uri="{FF2B5EF4-FFF2-40B4-BE49-F238E27FC236}">
                <a16:creationId xmlns:a16="http://schemas.microsoft.com/office/drawing/2014/main" id="{C728A255-8DE7-4688-B3AA-A719CFCED744}"/>
              </a:ext>
            </a:extLst>
          </p:cNvPr>
          <p:cNvPicPr>
            <a:picLocks noChangeAspect="1"/>
          </p:cNvPicPr>
          <p:nvPr/>
        </p:nvPicPr>
        <p:blipFill>
          <a:blip r:embed="rId2"/>
          <a:stretch>
            <a:fillRect/>
          </a:stretch>
        </p:blipFill>
        <p:spPr>
          <a:xfrm>
            <a:off x="468000" y="1389600"/>
            <a:ext cx="2109987" cy="2340000"/>
          </a:xfrm>
          <a:prstGeom prst="rect">
            <a:avLst/>
          </a:prstGeom>
        </p:spPr>
      </p:pic>
      <p:pic>
        <p:nvPicPr>
          <p:cNvPr id="8" name="Picture 4" descr="https://christianchakra.files.wordpress.com/2012/07/warning-sign12.jpg">
            <a:extLst>
              <a:ext uri="{FF2B5EF4-FFF2-40B4-BE49-F238E27FC236}">
                <a16:creationId xmlns:a16="http://schemas.microsoft.com/office/drawing/2014/main" id="{3D4C73EB-5419-4D85-8EF1-E24591659959}"/>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6445" b="89941" l="7891" r="90000"/>
                    </a14:imgEffect>
                  </a14:imgLayer>
                </a14:imgProps>
              </a:ext>
              <a:ext uri="{28A0092B-C50C-407E-A947-70E740481C1C}">
                <a14:useLocalDpi xmlns:a14="http://schemas.microsoft.com/office/drawing/2010/main" val="0"/>
              </a:ext>
            </a:extLst>
          </a:blip>
          <a:srcRect/>
          <a:stretch>
            <a:fillRect/>
          </a:stretch>
        </p:blipFill>
        <p:spPr bwMode="auto">
          <a:xfrm>
            <a:off x="1530000" y="2160000"/>
            <a:ext cx="2027834" cy="16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6780"/>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2.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3.xml><?xml version="1.0" encoding="utf-8"?>
<ds:datastoreItem xmlns:ds="http://schemas.openxmlformats.org/officeDocument/2006/customXml" ds:itemID="{AB1515AA-57AE-4459-BE05-37022DA03708}">
  <ds:schemaRefs>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www.w3.org/XML/1998/namespace"/>
    <ds:schemaRef ds:uri="http://purl.org/dc/elements/1.1/"/>
    <ds:schemaRef ds:uri="http://schemas.microsoft.com/office/infopath/2007/PartnerControls"/>
    <ds:schemaRef ds:uri="402bd0e2-1d78-4f7d-9dde-91cd55d66e87"/>
    <ds:schemaRef ds:uri="http://purl.org/dc/dcmitype/"/>
  </ds:schemaRefs>
</ds:datastoreItem>
</file>

<file path=customXml/itemProps4.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13723</TotalTime>
  <Words>940</Words>
  <Application>Microsoft Office PowerPoint</Application>
  <PresentationFormat>Grand écran</PresentationFormat>
  <Paragraphs>82</Paragraphs>
  <Slides>7</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7</vt:i4>
      </vt:variant>
    </vt:vector>
  </HeadingPairs>
  <TitlesOfParts>
    <vt:vector size="12" baseType="lpstr">
      <vt:lpstr>Arial</vt:lpstr>
      <vt:lpstr>Arial Black</vt:lpstr>
      <vt:lpstr>Montserrat Black</vt:lpstr>
      <vt:lpstr>Wingdings</vt:lpstr>
      <vt:lpstr>Thème Office</vt:lpstr>
      <vt:lpstr>Assurance des emprunteurs Dossier spécial Loi Lemoine</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LAURENT Thierry [CEGEE]</cp:lastModifiedBy>
  <cp:revision>2217</cp:revision>
  <cp:lastPrinted>2022-05-12T13:04:33Z</cp:lastPrinted>
  <dcterms:created xsi:type="dcterms:W3CDTF">2020-06-24T09:20:11Z</dcterms:created>
  <dcterms:modified xsi:type="dcterms:W3CDTF">2022-05-16T06:06:17Z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