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888" r:id="rId6"/>
    <p:sldId id="2889" r:id="rId7"/>
    <p:sldId id="2892" r:id="rId8"/>
    <p:sldId id="2890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1D9F"/>
    <a:srgbClr val="5214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845142-C486-4490-982F-6CD31B7926E5}" v="31" dt="2020-12-08T08:44:06.7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892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rraa Sonia" userId="2b81d3f6-0b86-499e-b1e1-00cf77f5048a" providerId="ADAL" clId="{70845142-C486-4490-982F-6CD31B7926E5}"/>
    <pc:docChg chg="undo custSel delSld modSld sldOrd modMainMaster">
      <pc:chgData name="Zarraa Sonia" userId="2b81d3f6-0b86-499e-b1e1-00cf77f5048a" providerId="ADAL" clId="{70845142-C486-4490-982F-6CD31B7926E5}" dt="2020-12-08T14:09:25.358" v="770" actId="20577"/>
      <pc:docMkLst>
        <pc:docMk/>
      </pc:docMkLst>
      <pc:sldChg chg="addSp delSp modSp">
        <pc:chgData name="Zarraa Sonia" userId="2b81d3f6-0b86-499e-b1e1-00cf77f5048a" providerId="ADAL" clId="{70845142-C486-4490-982F-6CD31B7926E5}" dt="2020-12-08T08:44:02.688" v="749"/>
        <pc:sldMkLst>
          <pc:docMk/>
          <pc:sldMk cId="83790034" sldId="2888"/>
        </pc:sldMkLst>
        <pc:spChg chg="add mod">
          <ac:chgData name="Zarraa Sonia" userId="2b81d3f6-0b86-499e-b1e1-00cf77f5048a" providerId="ADAL" clId="{70845142-C486-4490-982F-6CD31B7926E5}" dt="2020-12-01T09:37:49.845" v="434" actId="12788"/>
          <ac:spMkLst>
            <pc:docMk/>
            <pc:sldMk cId="83790034" sldId="2888"/>
            <ac:spMk id="4" creationId="{D0A76FA2-34F2-497E-A065-BF86C80BD2EB}"/>
          </ac:spMkLst>
        </pc:spChg>
        <pc:spChg chg="add del mod">
          <ac:chgData name="Zarraa Sonia" userId="2b81d3f6-0b86-499e-b1e1-00cf77f5048a" providerId="ADAL" clId="{70845142-C486-4490-982F-6CD31B7926E5}" dt="2020-12-08T08:44:02.688" v="749"/>
          <ac:spMkLst>
            <pc:docMk/>
            <pc:sldMk cId="83790034" sldId="2888"/>
            <ac:spMk id="6" creationId="{ACCC64F5-B350-4081-B044-E08A1FDBA8CC}"/>
          </ac:spMkLst>
        </pc:spChg>
      </pc:sldChg>
      <pc:sldChg chg="addSp delSp modSp">
        <pc:chgData name="Zarraa Sonia" userId="2b81d3f6-0b86-499e-b1e1-00cf77f5048a" providerId="ADAL" clId="{70845142-C486-4490-982F-6CD31B7926E5}" dt="2020-12-08T08:45:08.131" v="760" actId="2711"/>
        <pc:sldMkLst>
          <pc:docMk/>
          <pc:sldMk cId="3228716128" sldId="2889"/>
        </pc:sldMkLst>
        <pc:spChg chg="mod">
          <ac:chgData name="Zarraa Sonia" userId="2b81d3f6-0b86-499e-b1e1-00cf77f5048a" providerId="ADAL" clId="{70845142-C486-4490-982F-6CD31B7926E5}" dt="2020-12-01T09:42:48.388" v="654" actId="207"/>
          <ac:spMkLst>
            <pc:docMk/>
            <pc:sldMk cId="3228716128" sldId="2889"/>
            <ac:spMk id="15" creationId="{3EFFC768-3640-4B43-BF75-75688BA9639B}"/>
          </ac:spMkLst>
        </pc:spChg>
        <pc:spChg chg="mod">
          <ac:chgData name="Zarraa Sonia" userId="2b81d3f6-0b86-499e-b1e1-00cf77f5048a" providerId="ADAL" clId="{70845142-C486-4490-982F-6CD31B7926E5}" dt="2020-12-01T09:43:16.422" v="657" actId="20577"/>
          <ac:spMkLst>
            <pc:docMk/>
            <pc:sldMk cId="3228716128" sldId="2889"/>
            <ac:spMk id="20" creationId="{B6880734-BC02-4A4D-AAC3-5FDD3240D5F7}"/>
          </ac:spMkLst>
        </pc:spChg>
        <pc:spChg chg="del mod">
          <ac:chgData name="Zarraa Sonia" userId="2b81d3f6-0b86-499e-b1e1-00cf77f5048a" providerId="ADAL" clId="{70845142-C486-4490-982F-6CD31B7926E5}" dt="2020-12-08T08:44:21.318" v="752" actId="478"/>
          <ac:spMkLst>
            <pc:docMk/>
            <pc:sldMk cId="3228716128" sldId="2889"/>
            <ac:spMk id="26" creationId="{02B33234-73C5-4FDD-9262-D44D0ABA4ECF}"/>
          </ac:spMkLst>
        </pc:spChg>
        <pc:spChg chg="add">
          <ac:chgData name="Zarraa Sonia" userId="2b81d3f6-0b86-499e-b1e1-00cf77f5048a" providerId="ADAL" clId="{70845142-C486-4490-982F-6CD31B7926E5}" dt="2020-12-08T08:43:10.490" v="746"/>
          <ac:spMkLst>
            <pc:docMk/>
            <pc:sldMk cId="3228716128" sldId="2889"/>
            <ac:spMk id="29" creationId="{20340612-8C89-4E49-B510-85DEC34156E9}"/>
          </ac:spMkLst>
        </pc:spChg>
        <pc:spChg chg="add mod">
          <ac:chgData name="Zarraa Sonia" userId="2b81d3f6-0b86-499e-b1e1-00cf77f5048a" providerId="ADAL" clId="{70845142-C486-4490-982F-6CD31B7926E5}" dt="2020-12-08T08:45:08.131" v="760" actId="2711"/>
          <ac:spMkLst>
            <pc:docMk/>
            <pc:sldMk cId="3228716128" sldId="2889"/>
            <ac:spMk id="30" creationId="{4463F637-CAD4-4606-92CE-BC6B5FFE9448}"/>
          </ac:spMkLst>
        </pc:spChg>
      </pc:sldChg>
      <pc:sldChg chg="addSp delSp modSp ord">
        <pc:chgData name="Zarraa Sonia" userId="2b81d3f6-0b86-499e-b1e1-00cf77f5048a" providerId="ADAL" clId="{70845142-C486-4490-982F-6CD31B7926E5}" dt="2020-12-08T14:09:25.358" v="770" actId="20577"/>
        <pc:sldMkLst>
          <pc:docMk/>
          <pc:sldMk cId="2669352115" sldId="2890"/>
        </pc:sldMkLst>
        <pc:spChg chg="mod">
          <ac:chgData name="Zarraa Sonia" userId="2b81d3f6-0b86-499e-b1e1-00cf77f5048a" providerId="ADAL" clId="{70845142-C486-4490-982F-6CD31B7926E5}" dt="2020-12-08T14:09:25.358" v="770" actId="20577"/>
          <ac:spMkLst>
            <pc:docMk/>
            <pc:sldMk cId="2669352115" sldId="2890"/>
            <ac:spMk id="3" creationId="{C85CC825-AA09-49C3-B399-9176DA5FC2C0}"/>
          </ac:spMkLst>
        </pc:spChg>
        <pc:spChg chg="add">
          <ac:chgData name="Zarraa Sonia" userId="2b81d3f6-0b86-499e-b1e1-00cf77f5048a" providerId="ADAL" clId="{70845142-C486-4490-982F-6CD31B7926E5}" dt="2020-12-08T08:43:15.168" v="748"/>
          <ac:spMkLst>
            <pc:docMk/>
            <pc:sldMk cId="2669352115" sldId="2890"/>
            <ac:spMk id="26" creationId="{A11B3459-808D-4F0C-BA70-5F9664CC619E}"/>
          </ac:spMkLst>
        </pc:spChg>
        <pc:picChg chg="del">
          <ac:chgData name="Zarraa Sonia" userId="2b81d3f6-0b86-499e-b1e1-00cf77f5048a" providerId="ADAL" clId="{70845142-C486-4490-982F-6CD31B7926E5}" dt="2020-12-01T09:20:30.038" v="0" actId="478"/>
          <ac:picMkLst>
            <pc:docMk/>
            <pc:sldMk cId="2669352115" sldId="2890"/>
            <ac:picMk id="41" creationId="{82670C45-A4C0-4819-8527-F21F6FE50415}"/>
          </ac:picMkLst>
        </pc:picChg>
      </pc:sldChg>
      <pc:sldChg chg="del">
        <pc:chgData name="Zarraa Sonia" userId="2b81d3f6-0b86-499e-b1e1-00cf77f5048a" providerId="ADAL" clId="{70845142-C486-4490-982F-6CD31B7926E5}" dt="2020-12-01T09:35:14.188" v="354" actId="2696"/>
        <pc:sldMkLst>
          <pc:docMk/>
          <pc:sldMk cId="3122486344" sldId="2891"/>
        </pc:sldMkLst>
      </pc:sldChg>
      <pc:sldChg chg="addSp delSp modSp">
        <pc:chgData name="Zarraa Sonia" userId="2b81d3f6-0b86-499e-b1e1-00cf77f5048a" providerId="ADAL" clId="{70845142-C486-4490-982F-6CD31B7926E5}" dt="2020-12-08T08:43:12.956" v="747"/>
        <pc:sldMkLst>
          <pc:docMk/>
          <pc:sldMk cId="1260666169" sldId="2892"/>
        </pc:sldMkLst>
        <pc:spChg chg="add mod">
          <ac:chgData name="Zarraa Sonia" userId="2b81d3f6-0b86-499e-b1e1-00cf77f5048a" providerId="ADAL" clId="{70845142-C486-4490-982F-6CD31B7926E5}" dt="2020-12-01T09:36:22.528" v="363" actId="14861"/>
          <ac:spMkLst>
            <pc:docMk/>
            <pc:sldMk cId="1260666169" sldId="2892"/>
            <ac:spMk id="2" creationId="{92F0D568-6DBA-4C10-8FD9-765AAACD509D}"/>
          </ac:spMkLst>
        </pc:spChg>
        <pc:spChg chg="mod">
          <ac:chgData name="Zarraa Sonia" userId="2b81d3f6-0b86-499e-b1e1-00cf77f5048a" providerId="ADAL" clId="{70845142-C486-4490-982F-6CD31B7926E5}" dt="2020-12-01T10:09:31.535" v="745" actId="113"/>
          <ac:spMkLst>
            <pc:docMk/>
            <pc:sldMk cId="1260666169" sldId="2892"/>
            <ac:spMk id="4" creationId="{924B946F-F488-41CD-8AC6-85896D374CEA}"/>
          </ac:spMkLst>
        </pc:spChg>
        <pc:spChg chg="add mod">
          <ac:chgData name="Zarraa Sonia" userId="2b81d3f6-0b86-499e-b1e1-00cf77f5048a" providerId="ADAL" clId="{70845142-C486-4490-982F-6CD31B7926E5}" dt="2020-12-01T09:36:36.287" v="371" actId="1035"/>
          <ac:spMkLst>
            <pc:docMk/>
            <pc:sldMk cId="1260666169" sldId="2892"/>
            <ac:spMk id="14" creationId="{8A9D69BB-F281-4B82-95DE-661D84653825}"/>
          </ac:spMkLst>
        </pc:spChg>
        <pc:spChg chg="add mod">
          <ac:chgData name="Zarraa Sonia" userId="2b81d3f6-0b86-499e-b1e1-00cf77f5048a" providerId="ADAL" clId="{70845142-C486-4490-982F-6CD31B7926E5}" dt="2020-12-01T10:07:59.072" v="742" actId="20577"/>
          <ac:spMkLst>
            <pc:docMk/>
            <pc:sldMk cId="1260666169" sldId="2892"/>
            <ac:spMk id="15" creationId="{E8D1E9B8-6650-404F-97E3-4CA4B55025F6}"/>
          </ac:spMkLst>
        </pc:spChg>
        <pc:spChg chg="add">
          <ac:chgData name="Zarraa Sonia" userId="2b81d3f6-0b86-499e-b1e1-00cf77f5048a" providerId="ADAL" clId="{70845142-C486-4490-982F-6CD31B7926E5}" dt="2020-12-08T08:43:12.956" v="747"/>
          <ac:spMkLst>
            <pc:docMk/>
            <pc:sldMk cId="1260666169" sldId="2892"/>
            <ac:spMk id="16" creationId="{B4752162-0439-4653-84DF-4D3E47D1ABBD}"/>
          </ac:spMkLst>
        </pc:spChg>
        <pc:spChg chg="mod">
          <ac:chgData name="Zarraa Sonia" userId="2b81d3f6-0b86-499e-b1e1-00cf77f5048a" providerId="ADAL" clId="{70845142-C486-4490-982F-6CD31B7926E5}" dt="2020-12-01T09:35:04.038" v="352" actId="947"/>
          <ac:spMkLst>
            <pc:docMk/>
            <pc:sldMk cId="1260666169" sldId="2892"/>
            <ac:spMk id="18" creationId="{9F02BF0E-9AF5-4927-9E29-DF5A29DB6C38}"/>
          </ac:spMkLst>
        </pc:spChg>
        <pc:picChg chg="del mod">
          <ac:chgData name="Zarraa Sonia" userId="2b81d3f6-0b86-499e-b1e1-00cf77f5048a" providerId="ADAL" clId="{70845142-C486-4490-982F-6CD31B7926E5}" dt="2020-12-01T09:29:06.520" v="247" actId="478"/>
          <ac:picMkLst>
            <pc:docMk/>
            <pc:sldMk cId="1260666169" sldId="2892"/>
            <ac:picMk id="13" creationId="{7672166E-FA0C-4D6B-9AC6-3058FB4EAFEB}"/>
          </ac:picMkLst>
        </pc:picChg>
      </pc:sldChg>
      <pc:sldMasterChg chg="addSp modSp">
        <pc:chgData name="Zarraa Sonia" userId="2b81d3f6-0b86-499e-b1e1-00cf77f5048a" providerId="ADAL" clId="{70845142-C486-4490-982F-6CD31B7926E5}" dt="2020-12-01T09:48:44.449" v="688"/>
        <pc:sldMasterMkLst>
          <pc:docMk/>
          <pc:sldMasterMk cId="2873231194" sldId="2147483648"/>
        </pc:sldMasterMkLst>
        <pc:spChg chg="add mod ord modVis">
          <ac:chgData name="Zarraa Sonia" userId="2b81d3f6-0b86-499e-b1e1-00cf77f5048a" providerId="ADAL" clId="{70845142-C486-4490-982F-6CD31B7926E5}" dt="2020-12-01T09:48:44.449" v="688"/>
          <ac:spMkLst>
            <pc:docMk/>
            <pc:sldMasterMk cId="2873231194" sldId="2147483648"/>
            <ac:spMk id="7" creationId="{3BF4F4DB-46F3-4D51-8E8A-EFAA53C396EE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F9EDBE-A68F-40F9-B39F-2EAE3DE3A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9F21072-F33A-452A-8D59-CEF41A89D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EEE361-7907-4594-ADBF-11CA6D0B7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3FFA-0B89-4EE3-97AA-9AAF41E492A7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234443-EA8A-4232-AFBC-9D02D294A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5604B1-A6EE-4E4D-B5FD-87D999CF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A878C-C76C-4B63-916A-5A1A689451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61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D23490-D9A2-422D-A5D8-331EB8015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CE0D1C-7389-45F8-A7ED-7F6270DA9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96E2FA-B59F-47E5-ADE8-29839A845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3FFA-0B89-4EE3-97AA-9AAF41E492A7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09C9A7-87CF-4859-A528-97731294C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7E22F6-D349-413D-A5F6-DFC299CDA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A878C-C76C-4B63-916A-5A1A689451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66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E4D92F-B824-4DA3-A779-FE87C1938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F0E9C8-87CB-4072-971D-EE5919571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6C826F-4A3B-4578-9C22-B93DA86A1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3FFA-0B89-4EE3-97AA-9AAF41E492A7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754069-F3F4-4FE3-9A80-B31E6BF51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31166E-751F-4ADC-83BA-D3ED56652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A878C-C76C-4B63-916A-5A1A689451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12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1F583-C382-4BF3-B928-901AFEDE8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A5CD1C-16AD-495B-9DBD-29A3C351B8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C75DB74-019B-42AB-86AF-261176C15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83F919-158C-4146-8E4C-468BC5E04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3FFA-0B89-4EE3-97AA-9AAF41E492A7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9A0215-1D9A-42F2-9096-0129A341A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0767BD-7683-4CD5-B36F-17B4DE3A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A878C-C76C-4B63-916A-5A1A689451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06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D422FE-8DC0-4AE3-AB20-6B16F418A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60703D-A5C2-4B90-89C1-CE4C244E6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5908E-ECB5-4F89-8CFA-56C81FEC4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7562CE-6042-492D-8975-B3E3A7DDD7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1997B8D-4BC6-4BA6-8156-BC6BC30048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DB5255D-AFC8-4BB5-BCFC-E9C433279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3FFA-0B89-4EE3-97AA-9AAF41E492A7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6C60CF-7342-43DC-BABD-CDEED689D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90C66D3-D49C-489F-A94F-79071F5D4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A878C-C76C-4B63-916A-5A1A689451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40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683AA-1DF3-4A30-86C5-6A0733211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987A16B-D778-4D53-AEDE-BBB322FEF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3FFA-0B89-4EE3-97AA-9AAF41E492A7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6E5998-DEB2-462B-B17B-8D5464309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AE7E703-1F5F-487B-8926-C097BBA2D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A878C-C76C-4B63-916A-5A1A689451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953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821BFC8-B911-4709-A727-A4DAD0D88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3FFA-0B89-4EE3-97AA-9AAF41E492A7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175CA1-5E83-4DFF-8D37-97683C830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B3A5DE-4619-4C92-980D-28CCA1D45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A878C-C76C-4B63-916A-5A1A689451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574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9E7868-A204-4C26-A216-711A7DBAC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41C9ED-D4CE-4548-ACAC-2C7014D5E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1850D4-4385-4E2F-A565-664727441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51D6C8-7513-4201-8DCD-9DA2F1DD1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3FFA-0B89-4EE3-97AA-9AAF41E492A7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AFA440D-B035-4819-BF37-55DC30852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7776C5-33E8-4C56-82E2-1C93DD789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A878C-C76C-4B63-916A-5A1A689451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778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AA5E71-7FB6-4083-8BC4-A76B436A1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34867B8-9A82-4C2C-8314-1F1146CDA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1F1ADBC-0DCF-4CB2-B166-9A0C638C9C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6769F9-D0EB-470C-8DA7-BA515A3CC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3FFA-0B89-4EE3-97AA-9AAF41E492A7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613222-C360-4847-A21B-9CF9B76B2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878E34-C057-4508-930B-68D657A6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A878C-C76C-4B63-916A-5A1A689451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6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EF6A66-A05C-4CE2-AE31-D8B911091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8CD5C42-F82C-4BC6-91CD-A6EB81680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864C4E-59ED-4C64-A3E4-2E2865C35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3FFA-0B89-4EE3-97AA-9AAF41E492A7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EE4533-9EFB-4333-9F65-F5EB354D6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3B4B5F-8299-40B1-84DB-05E75DAE2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A878C-C76C-4B63-916A-5A1A689451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62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5073F49-AC47-4543-83C9-58DA6DF97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3257948-2837-4560-9F2E-AC13CA541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EF3294-347F-44D1-85A5-58997133A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3FFA-0B89-4EE3-97AA-9AAF41E492A7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D11DDC-B47B-4F4F-B703-2E94A87E2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1DB8B8-048B-4FB5-97F1-04DE2F26F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A878C-C76C-4B63-916A-5A1A689451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100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9A8B38E-A725-4050-A095-7F5A550D9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88A48F-8242-4B14-97DB-DC1AD5E58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E4D643-619B-4F73-883E-16E4A95DD0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B3FFA-0B89-4EE3-97AA-9AAF41E492A7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2B428D-9DF2-48B6-833F-DA023DA05E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133293-9837-40E1-9F10-169CBE1DA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A878C-C76C-4B63-916A-5A1A6894517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3BF4F4DB-46F3-4D51-8E8A-EFAA53C396EE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287323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e 36">
            <a:extLst>
              <a:ext uri="{FF2B5EF4-FFF2-40B4-BE49-F238E27FC236}">
                <a16:creationId xmlns:a16="http://schemas.microsoft.com/office/drawing/2014/main" id="{AED68E16-39C1-43DF-AD46-FC3DE581738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F126994-9673-4880-9655-9168D0BF1BD0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B671BE2-C872-473A-8228-43DD5C711203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5214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FD715C8-D687-4487-9E68-72BFDE893DD7}"/>
                  </a:ext>
                </a:extLst>
              </p:cNvPr>
              <p:cNvSpPr/>
              <p:nvPr/>
            </p:nvSpPr>
            <p:spPr>
              <a:xfrm>
                <a:off x="231618" y="260287"/>
                <a:ext cx="11728764" cy="63374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A982DB1-9125-4650-8D25-8723F3DA1BE5}"/>
                </a:ext>
              </a:extLst>
            </p:cNvPr>
            <p:cNvGrpSpPr/>
            <p:nvPr/>
          </p:nvGrpSpPr>
          <p:grpSpPr>
            <a:xfrm>
              <a:off x="918329" y="2618027"/>
              <a:ext cx="10283550" cy="1632963"/>
              <a:chOff x="918329" y="2218277"/>
              <a:chExt cx="10283550" cy="1632963"/>
            </a:xfrm>
          </p:grpSpPr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AAE2106B-EBAC-4ADC-BBAA-8B2178951A48}"/>
                  </a:ext>
                </a:extLst>
              </p:cNvPr>
              <p:cNvSpPr/>
              <p:nvPr/>
            </p:nvSpPr>
            <p:spPr>
              <a:xfrm rot="10800000">
                <a:off x="918329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BEB1816-B464-4579-A295-711FC9D8A9B0}"/>
                  </a:ext>
                </a:extLst>
              </p:cNvPr>
              <p:cNvSpPr/>
              <p:nvPr/>
            </p:nvSpPr>
            <p:spPr>
              <a:xfrm rot="10800000">
                <a:off x="3801858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1D821E-9CAF-458F-8DA1-A805DECC8ABE}"/>
                  </a:ext>
                </a:extLst>
              </p:cNvPr>
              <p:cNvSpPr/>
              <p:nvPr/>
            </p:nvSpPr>
            <p:spPr>
              <a:xfrm rot="10800000">
                <a:off x="6685387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5A798E88-14FE-40C5-ACB5-8D218C3FB4DA}"/>
                  </a:ext>
                </a:extLst>
              </p:cNvPr>
              <p:cNvSpPr/>
              <p:nvPr/>
            </p:nvSpPr>
            <p:spPr>
              <a:xfrm rot="10800000">
                <a:off x="9568916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65BC05B-82CC-4D2A-BBEE-189E7F29EAD3}"/>
              </a:ext>
            </a:extLst>
          </p:cNvPr>
          <p:cNvSpPr txBox="1"/>
          <p:nvPr/>
        </p:nvSpPr>
        <p:spPr>
          <a:xfrm>
            <a:off x="521329" y="584878"/>
            <a:ext cx="22565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i="0" kern="1200" cap="none" baseline="0" dirty="0">
                <a:solidFill>
                  <a:srgbClr val="52146E"/>
                </a:solidFill>
                <a:effectLst/>
                <a:latin typeface="Montserrat SemiBold" charset="0"/>
                <a:ea typeface="Montserrat SemiBold" charset="0"/>
                <a:cs typeface="Montserrat SemiBold" charset="0"/>
              </a:rPr>
              <a:t>FICHE MEMO</a:t>
            </a:r>
            <a:endParaRPr lang="fr-FR" dirty="0">
              <a:solidFill>
                <a:srgbClr val="52146E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4BAA04-9FAC-4CD6-AFEA-04921735837B}"/>
              </a:ext>
            </a:extLst>
          </p:cNvPr>
          <p:cNvSpPr txBox="1"/>
          <p:nvPr/>
        </p:nvSpPr>
        <p:spPr>
          <a:xfrm>
            <a:off x="521329" y="1325753"/>
            <a:ext cx="611486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i="0" kern="1200" cap="none" baseline="0" dirty="0">
                <a:solidFill>
                  <a:srgbClr val="52146E"/>
                </a:solidFill>
                <a:effectLst/>
                <a:latin typeface="Montserrat SemiBold" charset="0"/>
                <a:ea typeface="Montserrat SemiBold" charset="0"/>
                <a:cs typeface="Montserrat SemiBold" charset="0"/>
              </a:rPr>
              <a:t>L’offre ADE, </a:t>
            </a:r>
          </a:p>
          <a:p>
            <a:r>
              <a:rPr lang="fr-FR" sz="4400" b="1" dirty="0">
                <a:solidFill>
                  <a:srgbClr val="52146E"/>
                </a:solidFill>
                <a:latin typeface="Montserrat SemiBold" charset="0"/>
              </a:rPr>
              <a:t>ses garanties et</a:t>
            </a:r>
          </a:p>
          <a:p>
            <a:r>
              <a:rPr lang="fr-FR" sz="4400" b="1" dirty="0">
                <a:solidFill>
                  <a:srgbClr val="52146E"/>
                </a:solidFill>
                <a:latin typeface="Montserrat SemiBold" charset="0"/>
              </a:rPr>
              <a:t>ses options</a:t>
            </a:r>
            <a:endParaRPr lang="fr-FR" sz="4400" dirty="0">
              <a:solidFill>
                <a:srgbClr val="52146E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3E502AD-6928-41AD-AE03-E7537648FD72}"/>
              </a:ext>
            </a:extLst>
          </p:cNvPr>
          <p:cNvCxnSpPr>
            <a:cxnSpLocks/>
          </p:cNvCxnSpPr>
          <p:nvPr/>
        </p:nvCxnSpPr>
        <p:spPr>
          <a:xfrm>
            <a:off x="629969" y="1122630"/>
            <a:ext cx="307818" cy="0"/>
          </a:xfrm>
          <a:prstGeom prst="line">
            <a:avLst/>
          </a:prstGeom>
          <a:ln w="28575">
            <a:solidFill>
              <a:srgbClr val="521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BC13A567-91D6-41F8-A632-E818591866DD}"/>
              </a:ext>
            </a:extLst>
          </p:cNvPr>
          <p:cNvSpPr txBox="1"/>
          <p:nvPr/>
        </p:nvSpPr>
        <p:spPr>
          <a:xfrm>
            <a:off x="6280842" y="1635080"/>
            <a:ext cx="26006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kern="1200" cap="none" baseline="0" dirty="0">
                <a:effectLst/>
                <a:latin typeface="Calibri Light" panose="020F0302020204030204" pitchFamily="34" charset="0"/>
                <a:ea typeface="Montserrat SemiBold" charset="0"/>
                <a:cs typeface="Calibri Light" panose="020F0302020204030204" pitchFamily="34" charset="0"/>
              </a:rPr>
              <a:t>Image fond + Super ADE</a:t>
            </a:r>
            <a:endParaRPr lang="fr-FR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Image 7" descr="Une image contenant bâtiment, personne, fenêtre, femme&#10;&#10;Description générée automatiquement">
            <a:extLst>
              <a:ext uri="{FF2B5EF4-FFF2-40B4-BE49-F238E27FC236}">
                <a16:creationId xmlns:a16="http://schemas.microsoft.com/office/drawing/2014/main" id="{021C4024-B995-485D-B13C-8EF5769853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r="10191"/>
          <a:stretch/>
        </p:blipFill>
        <p:spPr>
          <a:xfrm>
            <a:off x="6183515" y="1551181"/>
            <a:ext cx="5585989" cy="4843605"/>
          </a:xfrm>
          <a:prstGeom prst="rect">
            <a:avLst/>
          </a:prstGeom>
        </p:spPr>
      </p:pic>
      <p:pic>
        <p:nvPicPr>
          <p:cNvPr id="10" name="Image 9" descr="Une image contenant objet, horloge&#10;&#10;Description générée automatiquement">
            <a:extLst>
              <a:ext uri="{FF2B5EF4-FFF2-40B4-BE49-F238E27FC236}">
                <a16:creationId xmlns:a16="http://schemas.microsoft.com/office/drawing/2014/main" id="{E5988C3D-56C1-4080-B715-658E92B212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29" y="6055357"/>
            <a:ext cx="1319410" cy="266520"/>
          </a:xfrm>
          <a:prstGeom prst="rect">
            <a:avLst/>
          </a:prstGeom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F26EE989-EF61-408F-B7A7-E885FF9D8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996" y="5891183"/>
            <a:ext cx="828592" cy="59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0A76FA2-34F2-497E-A065-BF86C80BD2EB}"/>
              </a:ext>
            </a:extLst>
          </p:cNvPr>
          <p:cNvSpPr txBox="1"/>
          <p:nvPr/>
        </p:nvSpPr>
        <p:spPr>
          <a:xfrm>
            <a:off x="2707437" y="6518709"/>
            <a:ext cx="677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SUPPORT A USAGE STRICTEMENT 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83790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e 36">
            <a:extLst>
              <a:ext uri="{FF2B5EF4-FFF2-40B4-BE49-F238E27FC236}">
                <a16:creationId xmlns:a16="http://schemas.microsoft.com/office/drawing/2014/main" id="{AED68E16-39C1-43DF-AD46-FC3DE581738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F126994-9673-4880-9655-9168D0BF1BD0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B671BE2-C872-473A-8228-43DD5C711203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5214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FD715C8-D687-4487-9E68-72BFDE893DD7}"/>
                  </a:ext>
                </a:extLst>
              </p:cNvPr>
              <p:cNvSpPr/>
              <p:nvPr/>
            </p:nvSpPr>
            <p:spPr>
              <a:xfrm>
                <a:off x="231618" y="260287"/>
                <a:ext cx="11728764" cy="63374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A982DB1-9125-4650-8D25-8723F3DA1BE5}"/>
                </a:ext>
              </a:extLst>
            </p:cNvPr>
            <p:cNvGrpSpPr/>
            <p:nvPr/>
          </p:nvGrpSpPr>
          <p:grpSpPr>
            <a:xfrm>
              <a:off x="918329" y="2618027"/>
              <a:ext cx="10283550" cy="1632963"/>
              <a:chOff x="918329" y="2218277"/>
              <a:chExt cx="10283550" cy="1632963"/>
            </a:xfrm>
          </p:grpSpPr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AAE2106B-EBAC-4ADC-BBAA-8B2178951A48}"/>
                  </a:ext>
                </a:extLst>
              </p:cNvPr>
              <p:cNvSpPr/>
              <p:nvPr/>
            </p:nvSpPr>
            <p:spPr>
              <a:xfrm rot="10800000">
                <a:off x="918329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BEB1816-B464-4579-A295-711FC9D8A9B0}"/>
                  </a:ext>
                </a:extLst>
              </p:cNvPr>
              <p:cNvSpPr/>
              <p:nvPr/>
            </p:nvSpPr>
            <p:spPr>
              <a:xfrm rot="10800000">
                <a:off x="3801858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1D821E-9CAF-458F-8DA1-A805DECC8ABE}"/>
                  </a:ext>
                </a:extLst>
              </p:cNvPr>
              <p:cNvSpPr/>
              <p:nvPr/>
            </p:nvSpPr>
            <p:spPr>
              <a:xfrm rot="10800000">
                <a:off x="6685387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5A798E88-14FE-40C5-ACB5-8D218C3FB4DA}"/>
                  </a:ext>
                </a:extLst>
              </p:cNvPr>
              <p:cNvSpPr/>
              <p:nvPr/>
            </p:nvSpPr>
            <p:spPr>
              <a:xfrm rot="10800000">
                <a:off x="9568916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</p:grpSp>
      </p:grp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0F44132-0416-40D0-8864-37806B22BF67}"/>
              </a:ext>
            </a:extLst>
          </p:cNvPr>
          <p:cNvCxnSpPr>
            <a:cxnSpLocks/>
          </p:cNvCxnSpPr>
          <p:nvPr/>
        </p:nvCxnSpPr>
        <p:spPr>
          <a:xfrm>
            <a:off x="6092982" y="500122"/>
            <a:ext cx="3018" cy="5871172"/>
          </a:xfrm>
          <a:prstGeom prst="line">
            <a:avLst/>
          </a:prstGeom>
          <a:ln w="28575">
            <a:solidFill>
              <a:srgbClr val="521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3EFFC768-3640-4B43-BF75-75688BA9639B}"/>
              </a:ext>
            </a:extLst>
          </p:cNvPr>
          <p:cNvSpPr txBox="1"/>
          <p:nvPr/>
        </p:nvSpPr>
        <p:spPr>
          <a:xfrm>
            <a:off x="1131682" y="1117524"/>
            <a:ext cx="4855094" cy="506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latin typeface="Montserrat Medium" panose="00000600000000000000" pitchFamily="2" charset="0"/>
              </a:rPr>
              <a:t>EN CAS DE DÉCÈS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latin typeface="Montserrat Medium" panose="00000600000000000000" pitchFamily="2" charset="0"/>
              </a:rPr>
              <a:t>L’assureur rembourse à la banque le capital restant dû, modulé de la quotité d’assurance.</a:t>
            </a:r>
          </a:p>
          <a:p>
            <a:r>
              <a:rPr lang="fr-FR" sz="1200" dirty="0">
                <a:latin typeface="Montserrat Medium" panose="00000600000000000000" pitchFamily="2" charset="0"/>
              </a:rPr>
              <a:t>- La garantie couvre l’assuré </a:t>
            </a:r>
            <a:r>
              <a:rPr lang="fr-FR" sz="1200" b="1" dirty="0">
                <a:latin typeface="Montserrat Medium" panose="00000600000000000000" pitchFamily="2" charset="0"/>
              </a:rPr>
              <a:t>durant toute la durée du prêt</a:t>
            </a:r>
          </a:p>
          <a:p>
            <a:pPr marL="111125" indent="-111125">
              <a:buFontTx/>
              <a:buChar char="-"/>
            </a:pPr>
            <a:r>
              <a:rPr lang="fr-FR" sz="1200" dirty="0">
                <a:latin typeface="Montserrat Medium" panose="00000600000000000000" pitchFamily="2" charset="0"/>
              </a:rPr>
              <a:t>La garantie décès </a:t>
            </a:r>
            <a:r>
              <a:rPr lang="fr-FR" sz="1200" b="1" dirty="0">
                <a:latin typeface="Montserrat Medium" panose="00000600000000000000" pitchFamily="2" charset="0"/>
              </a:rPr>
              <a:t>cesse au 80e anniversaire de l'assuré</a:t>
            </a:r>
          </a:p>
          <a:p>
            <a:r>
              <a:rPr lang="fr-FR" sz="1200" b="1" dirty="0">
                <a:latin typeface="Montserrat Medium" panose="00000600000000000000" pitchFamily="2" charset="0"/>
              </a:rPr>
              <a:t>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EN CAS DE PTIA </a:t>
            </a:r>
            <a:r>
              <a:rPr lang="fr-FR" sz="1200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(Perte Totale et Irréversible d’Autonomie)</a:t>
            </a:r>
          </a:p>
          <a:p>
            <a:r>
              <a:rPr lang="fr-FR" sz="1200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La garantie intervient lorsque l'assuré se trouve dans l'impossibilité totale et définitive de se livrer à une occupation ou un travail rémunéré et doit recourir à l’aide d’une tierce personne. L'assureur rembourse à la banque le capital restant dû. </a:t>
            </a:r>
          </a:p>
          <a:p>
            <a:r>
              <a:rPr lang="fr-FR" sz="1200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- La garantie couvre l’assuré </a:t>
            </a:r>
            <a:r>
              <a:rPr lang="fr-FR" sz="1200" b="1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durant toute la durée du prêt</a:t>
            </a:r>
          </a:p>
          <a:p>
            <a:r>
              <a:rPr lang="fr-FR" sz="1200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- La garantie PTIA </a:t>
            </a:r>
            <a:r>
              <a:rPr lang="fr-FR" sz="1200" b="1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cesse au 67e anniversaire de l'assuré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fr-FR" sz="1200" dirty="0">
              <a:solidFill>
                <a:schemeClr val="bg1">
                  <a:lumMod val="75000"/>
                </a:schemeClr>
              </a:solidFill>
              <a:latin typeface="Montserrat Medium" panose="00000600000000000000" pitchFamily="2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latin typeface="Montserrat Medium" panose="00000600000000000000" pitchFamily="2" charset="0"/>
              </a:rPr>
              <a:t>EN CAS D’ITT (Incapacité Temporaire Totale)</a:t>
            </a:r>
          </a:p>
          <a:p>
            <a:pPr algn="just">
              <a:spcBef>
                <a:spcPts val="300"/>
              </a:spcBef>
            </a:pPr>
            <a:r>
              <a:rPr lang="fr-FR" sz="1200" dirty="0">
                <a:latin typeface="Montserrat Medium" panose="00000600000000000000" pitchFamily="2" charset="0"/>
              </a:rPr>
              <a:t>L'assurance prend en charge </a:t>
            </a:r>
            <a:r>
              <a:rPr lang="fr-FR" sz="1200" b="1" dirty="0">
                <a:latin typeface="Montserrat Medium" panose="00000600000000000000" pitchFamily="2" charset="0"/>
              </a:rPr>
              <a:t>tout ou partie de l'échéance du prêt**</a:t>
            </a:r>
            <a:r>
              <a:rPr lang="fr-FR" sz="1200" dirty="0">
                <a:latin typeface="Montserrat Medium" panose="00000600000000000000" pitchFamily="2" charset="0"/>
              </a:rPr>
              <a:t> si l'assuré est dans l'impossibilité d'exercer son activité professionnelle après un délai de franchise de </a:t>
            </a:r>
            <a:r>
              <a:rPr lang="fr-FR" sz="1200" b="1" dirty="0">
                <a:latin typeface="Montserrat Medium" panose="00000600000000000000" pitchFamily="2" charset="0"/>
              </a:rPr>
              <a:t>90 jours</a:t>
            </a:r>
            <a:r>
              <a:rPr lang="fr-FR" sz="1200" dirty="0">
                <a:latin typeface="Montserrat Medium" panose="00000600000000000000" pitchFamily="2" charset="0"/>
              </a:rPr>
              <a:t>*. </a:t>
            </a:r>
            <a:r>
              <a:rPr lang="fr-FR" sz="1200" b="1" dirty="0">
                <a:latin typeface="Montserrat Medium" panose="00000600000000000000" pitchFamily="2" charset="0"/>
              </a:rPr>
              <a:t>La garantie ITT cesse au 67e anniversaire de l'assuré.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fr-FR" sz="1200" b="1" dirty="0">
              <a:latin typeface="Montserrat Medium" panose="00000600000000000000" pitchFamily="2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EN CAS D’IPT </a:t>
            </a:r>
            <a:r>
              <a:rPr lang="fr-FR" sz="1200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(Invalidité Permanente Totale)</a:t>
            </a:r>
          </a:p>
          <a:p>
            <a:r>
              <a:rPr lang="fr-FR" sz="1200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L’assurance prend en charge tout ou partie des échéances de crédit en fonction du taux global d’incapacité (au moins 66 %). La garantie IPT </a:t>
            </a:r>
            <a:r>
              <a:rPr lang="fr-FR" sz="1200" b="1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cesse au 67e anniversaire de l'assuré.</a:t>
            </a:r>
            <a:endParaRPr lang="fr-FR" sz="1200" dirty="0">
              <a:solidFill>
                <a:schemeClr val="bg1">
                  <a:lumMod val="65000"/>
                </a:schemeClr>
              </a:solidFill>
              <a:latin typeface="Montserrat Medium" panose="00000600000000000000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F02BF0E-9AF5-4927-9E29-DF5A29DB6C38}"/>
              </a:ext>
            </a:extLst>
          </p:cNvPr>
          <p:cNvSpPr txBox="1"/>
          <p:nvPr/>
        </p:nvSpPr>
        <p:spPr>
          <a:xfrm>
            <a:off x="568104" y="575118"/>
            <a:ext cx="3524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>
                <a:solidFill>
                  <a:srgbClr val="52146E"/>
                </a:solidFill>
                <a:latin typeface="Montserrat SemiBold" charset="0"/>
              </a:rPr>
              <a:t>Les garanties socle</a:t>
            </a:r>
            <a:endParaRPr lang="fr-FR" b="1" dirty="0">
              <a:solidFill>
                <a:srgbClr val="52146E"/>
              </a:solidFill>
              <a:latin typeface="Montserrat SemiBold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55487F5-197C-4A49-B0BB-CC8D8E2E976A}"/>
              </a:ext>
            </a:extLst>
          </p:cNvPr>
          <p:cNvSpPr txBox="1"/>
          <p:nvPr/>
        </p:nvSpPr>
        <p:spPr>
          <a:xfrm>
            <a:off x="6472196" y="573611"/>
            <a:ext cx="4187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>
                <a:solidFill>
                  <a:srgbClr val="52146E"/>
                </a:solidFill>
                <a:latin typeface="Montserrat SemiBold" charset="0"/>
              </a:rPr>
              <a:t>Les garanties additionnelles</a:t>
            </a:r>
            <a:endParaRPr lang="fr-FR" b="1" dirty="0">
              <a:solidFill>
                <a:srgbClr val="52146E"/>
              </a:solidFill>
              <a:latin typeface="Montserrat SemiBold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6AC73B-F0AD-4233-A2DF-4C1FB1684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20" y="1094552"/>
            <a:ext cx="624934" cy="62493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42304E-B9D2-41E4-AE14-794B56C7D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17" y="2419997"/>
            <a:ext cx="624934" cy="62493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50EB9A-BF7A-4D69-B000-B949FED6E7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17" y="5583115"/>
            <a:ext cx="518728" cy="518728"/>
          </a:xfrm>
          <a:prstGeom prst="rect">
            <a:avLst/>
          </a:prstGeom>
        </p:spPr>
      </p:pic>
      <p:pic>
        <p:nvPicPr>
          <p:cNvPr id="14" name="Image 13" descr="Une image contenant jouet&#10;&#10;Description générée automatiquement">
            <a:extLst>
              <a:ext uri="{FF2B5EF4-FFF2-40B4-BE49-F238E27FC236}">
                <a16:creationId xmlns:a16="http://schemas.microsoft.com/office/drawing/2014/main" id="{F0A97616-FD5F-4DCD-8105-F28063962D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17" y="4058164"/>
            <a:ext cx="624934" cy="62493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6880734-BC02-4A4D-AAC3-5FDD3240D5F7}"/>
              </a:ext>
            </a:extLst>
          </p:cNvPr>
          <p:cNvSpPr txBox="1"/>
          <p:nvPr/>
        </p:nvSpPr>
        <p:spPr>
          <a:xfrm>
            <a:off x="6913633" y="1116140"/>
            <a:ext cx="4893392" cy="470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latin typeface="Montserrat Medium" panose="00000600000000000000" pitchFamily="2" charset="0"/>
              </a:rPr>
              <a:t>FRANCHISE 30 JOURS EN CAS D’ARRÊT DE TRAVAIL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latin typeface="Montserrat Medium" panose="00000600000000000000" pitchFamily="2" charset="0"/>
              </a:rPr>
              <a:t>Sans cette option, si l’assuré subit un arrêt de travail de trois mois, il ne sera pas pris en charge car l’assureur intervient à compter du 91</a:t>
            </a:r>
            <a:r>
              <a:rPr lang="fr-FR" sz="1200" baseline="30000" dirty="0">
                <a:latin typeface="Montserrat Medium" panose="00000600000000000000" pitchFamily="2" charset="0"/>
              </a:rPr>
              <a:t>ème</a:t>
            </a:r>
            <a:r>
              <a:rPr lang="fr-FR" sz="1200" dirty="0">
                <a:latin typeface="Montserrat Medium" panose="00000600000000000000" pitchFamily="2" charset="0"/>
              </a:rPr>
              <a:t> jour. En revanche, si l’assuré a opté pour la «</a:t>
            </a:r>
            <a:r>
              <a:rPr lang="fr-FR" sz="1200" b="1" dirty="0">
                <a:latin typeface="Montserrat Medium" panose="00000600000000000000" pitchFamily="2" charset="0"/>
              </a:rPr>
              <a:t> Franchise 30 jours </a:t>
            </a:r>
            <a:r>
              <a:rPr lang="fr-FR" sz="1200" dirty="0">
                <a:latin typeface="Montserrat Medium" panose="00000600000000000000" pitchFamily="2" charset="0"/>
              </a:rPr>
              <a:t>», il sera pris en charge à compter du </a:t>
            </a:r>
            <a:r>
              <a:rPr lang="fr-FR" sz="1200" b="1" dirty="0">
                <a:latin typeface="Montserrat Medium" panose="00000600000000000000" pitchFamily="2" charset="0"/>
              </a:rPr>
              <a:t>31ème jour d’arrêt de travail</a:t>
            </a:r>
            <a:r>
              <a:rPr lang="fr-FR" sz="1200" dirty="0">
                <a:latin typeface="Montserrat Medium" panose="00000600000000000000" pitchFamily="2" charset="0"/>
              </a:rPr>
              <a:t>. </a:t>
            </a:r>
            <a:r>
              <a:rPr lang="fr-FR" sz="1200" b="1" dirty="0">
                <a:latin typeface="Montserrat Medium" panose="00000600000000000000" pitchFamily="2" charset="0"/>
              </a:rPr>
              <a:t>Ses échéances de prêt seront donc prises en charge pendant deux mois*.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latin typeface="Montserrat Medium" panose="00000600000000000000" pitchFamily="2" charset="0"/>
              </a:rPr>
              <a:t>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REMBOURSEMENT FORFAITAIRE EN CAS D’IPT OU D’ITT</a:t>
            </a:r>
            <a:endParaRPr lang="fr-FR" sz="1200" dirty="0">
              <a:solidFill>
                <a:schemeClr val="bg1">
                  <a:lumMod val="65000"/>
                </a:schemeClr>
              </a:solidFill>
              <a:latin typeface="Montserrat Medium" panose="00000600000000000000" pitchFamily="2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Avec cette option, l’assureur prend en charge la totalité des échéances de crédit sans tenir compte du salaire de l’assuré.</a:t>
            </a:r>
            <a:endParaRPr lang="fr-FR" sz="1200" b="1" dirty="0">
              <a:solidFill>
                <a:schemeClr val="bg1">
                  <a:lumMod val="65000"/>
                </a:schemeClr>
              </a:solidFill>
              <a:latin typeface="Montserrat Medium" panose="00000600000000000000" pitchFamily="2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fr-FR" sz="1200" dirty="0">
              <a:solidFill>
                <a:schemeClr val="bg1">
                  <a:lumMod val="75000"/>
                </a:schemeClr>
              </a:solidFill>
              <a:latin typeface="Montserrat Medium" panose="00000600000000000000" pitchFamily="2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latin typeface="Montserrat Medium" panose="00000600000000000000" pitchFamily="2" charset="0"/>
              </a:rPr>
              <a:t>INVALIDITÉ PARTIELLE 33 %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latin typeface="Montserrat Medium" panose="00000600000000000000" pitchFamily="2" charset="0"/>
              </a:rPr>
              <a:t>L'assuré bénéficie d'une </a:t>
            </a:r>
            <a:r>
              <a:rPr lang="fr-FR" sz="1200" b="1" dirty="0">
                <a:latin typeface="Montserrat Medium" panose="00000600000000000000" pitchFamily="2" charset="0"/>
              </a:rPr>
              <a:t>prise en charge à partir d'une invalidité partielle d’au moins 33 %</a:t>
            </a:r>
            <a:r>
              <a:rPr lang="fr-FR" sz="1200" dirty="0">
                <a:latin typeface="Montserrat Medium" panose="00000600000000000000" pitchFamily="2" charset="0"/>
              </a:rPr>
              <a:t>. Dans les conditions standards, une invalidité totale est requise (66 %). Concrètement, cela peut induire une prise en charge qui n'aurait pas lieu sans avoir souscrit la garantie additionnelle.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fr-FR" sz="1200" b="1" dirty="0">
              <a:latin typeface="Montserrat Medium" panose="00000600000000000000" pitchFamily="2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EN CAS DE PERTE D’EMPLOI</a:t>
            </a:r>
            <a:endParaRPr lang="fr-FR" sz="1200" dirty="0">
              <a:solidFill>
                <a:schemeClr val="bg1">
                  <a:lumMod val="65000"/>
                </a:schemeClr>
              </a:solidFill>
              <a:latin typeface="Montserrat Medium" panose="00000600000000000000" pitchFamily="2" charset="0"/>
            </a:endParaRPr>
          </a:p>
          <a:p>
            <a:r>
              <a:rPr lang="fr-FR" sz="1200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En cas de</a:t>
            </a:r>
            <a:r>
              <a:rPr lang="fr-FR" sz="1200" b="1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 licenciement économique</a:t>
            </a:r>
            <a:r>
              <a:rPr lang="fr-FR" sz="1200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, l’assureur verse chaque mois, durant 1 an maximum, le </a:t>
            </a:r>
            <a:r>
              <a:rPr lang="fr-FR" sz="1200" b="1" dirty="0">
                <a:solidFill>
                  <a:schemeClr val="bg1">
                    <a:lumMod val="65000"/>
                  </a:schemeClr>
                </a:solidFill>
                <a:latin typeface="Montserrat Medium" panose="00000600000000000000" pitchFamily="2" charset="0"/>
              </a:rPr>
              <a:t>montant forfaitaire choisi par l'assuré lors de son adhésion.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14BBB3A3-BCBC-4EC0-AC53-9C3878D06C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52604" y="5266351"/>
            <a:ext cx="624933" cy="624933"/>
          </a:xfrm>
          <a:prstGeom prst="rect">
            <a:avLst/>
          </a:prstGeom>
        </p:spPr>
      </p:pic>
      <p:pic>
        <p:nvPicPr>
          <p:cNvPr id="4" name="Graphique 3">
            <a:extLst>
              <a:ext uri="{FF2B5EF4-FFF2-40B4-BE49-F238E27FC236}">
                <a16:creationId xmlns:a16="http://schemas.microsoft.com/office/drawing/2014/main" id="{AEBDAD52-C5CC-465D-9997-7EC3A5BD5E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15334" y="1184579"/>
            <a:ext cx="538588" cy="538588"/>
          </a:xfrm>
          <a:prstGeom prst="rect">
            <a:avLst/>
          </a:prstGeom>
        </p:spPr>
      </p:pic>
      <p:pic>
        <p:nvPicPr>
          <p:cNvPr id="10" name="Image 9" descr="Une image contenant horloge&#10;&#10;Description générée automatiquement">
            <a:extLst>
              <a:ext uri="{FF2B5EF4-FFF2-40B4-BE49-F238E27FC236}">
                <a16:creationId xmlns:a16="http://schemas.microsoft.com/office/drawing/2014/main" id="{2C5581A7-0C56-4670-8182-D023972F8C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581" y="3841430"/>
            <a:ext cx="493341" cy="493341"/>
          </a:xfrm>
          <a:prstGeom prst="rect">
            <a:avLst/>
          </a:prstGeom>
        </p:spPr>
      </p:pic>
      <p:pic>
        <p:nvPicPr>
          <p:cNvPr id="19" name="Image 18" descr="Une image contenant signe&#10;&#10;Description générée automatiquement">
            <a:extLst>
              <a:ext uri="{FF2B5EF4-FFF2-40B4-BE49-F238E27FC236}">
                <a16:creationId xmlns:a16="http://schemas.microsoft.com/office/drawing/2014/main" id="{DB6CE732-7104-4F68-BBDB-6C5A5844A5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155" y="2880739"/>
            <a:ext cx="452245" cy="452245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20340612-8C89-4E49-B510-85DEC34156E9}"/>
              </a:ext>
            </a:extLst>
          </p:cNvPr>
          <p:cNvSpPr txBox="1"/>
          <p:nvPr/>
        </p:nvSpPr>
        <p:spPr>
          <a:xfrm>
            <a:off x="2707437" y="6518709"/>
            <a:ext cx="677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SUPPORT A USAGE STRICTEMENT  INTERNE – NE PAS DIFFUSER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463F637-CAD4-4606-92CE-BC6B5FFE9448}"/>
              </a:ext>
            </a:extLst>
          </p:cNvPr>
          <p:cNvSpPr txBox="1"/>
          <p:nvPr/>
        </p:nvSpPr>
        <p:spPr>
          <a:xfrm>
            <a:off x="7166490" y="5953233"/>
            <a:ext cx="4804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Montserrat Medium" panose="00000600000000000000"/>
              </a:rPr>
              <a:t>Les garanties s’appliquent en fonction des limites conditions et exclusions prévues au contrat</a:t>
            </a:r>
          </a:p>
        </p:txBody>
      </p:sp>
    </p:spTree>
    <p:extLst>
      <p:ext uri="{BB962C8B-B14F-4D97-AF65-F5344CB8AC3E}">
        <p14:creationId xmlns:p14="http://schemas.microsoft.com/office/powerpoint/2010/main" val="322871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e 36">
            <a:extLst>
              <a:ext uri="{FF2B5EF4-FFF2-40B4-BE49-F238E27FC236}">
                <a16:creationId xmlns:a16="http://schemas.microsoft.com/office/drawing/2014/main" id="{AED68E16-39C1-43DF-AD46-FC3DE581738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F126994-9673-4880-9655-9168D0BF1BD0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B671BE2-C872-473A-8228-43DD5C711203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5214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FD715C8-D687-4487-9E68-72BFDE893DD7}"/>
                  </a:ext>
                </a:extLst>
              </p:cNvPr>
              <p:cNvSpPr/>
              <p:nvPr/>
            </p:nvSpPr>
            <p:spPr>
              <a:xfrm>
                <a:off x="231618" y="260287"/>
                <a:ext cx="11728764" cy="63374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A982DB1-9125-4650-8D25-8723F3DA1BE5}"/>
                </a:ext>
              </a:extLst>
            </p:cNvPr>
            <p:cNvGrpSpPr/>
            <p:nvPr/>
          </p:nvGrpSpPr>
          <p:grpSpPr>
            <a:xfrm>
              <a:off x="918329" y="2618027"/>
              <a:ext cx="10283550" cy="1632963"/>
              <a:chOff x="918329" y="2218277"/>
              <a:chExt cx="10283550" cy="1632963"/>
            </a:xfrm>
          </p:grpSpPr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AAE2106B-EBAC-4ADC-BBAA-8B2178951A48}"/>
                  </a:ext>
                </a:extLst>
              </p:cNvPr>
              <p:cNvSpPr/>
              <p:nvPr/>
            </p:nvSpPr>
            <p:spPr>
              <a:xfrm rot="10800000">
                <a:off x="918329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BEB1816-B464-4579-A295-711FC9D8A9B0}"/>
                  </a:ext>
                </a:extLst>
              </p:cNvPr>
              <p:cNvSpPr/>
              <p:nvPr/>
            </p:nvSpPr>
            <p:spPr>
              <a:xfrm rot="10800000">
                <a:off x="3801858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1D821E-9CAF-458F-8DA1-A805DECC8ABE}"/>
                  </a:ext>
                </a:extLst>
              </p:cNvPr>
              <p:cNvSpPr/>
              <p:nvPr/>
            </p:nvSpPr>
            <p:spPr>
              <a:xfrm rot="10800000">
                <a:off x="6685387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5A798E88-14FE-40C5-ACB5-8D218C3FB4DA}"/>
                  </a:ext>
                </a:extLst>
              </p:cNvPr>
              <p:cNvSpPr/>
              <p:nvPr/>
            </p:nvSpPr>
            <p:spPr>
              <a:xfrm rot="10800000">
                <a:off x="9568916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9F02BF0E-9AF5-4927-9E29-DF5A29DB6C38}"/>
              </a:ext>
            </a:extLst>
          </p:cNvPr>
          <p:cNvSpPr txBox="1"/>
          <p:nvPr/>
        </p:nvSpPr>
        <p:spPr>
          <a:xfrm>
            <a:off x="239474" y="284870"/>
            <a:ext cx="11711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b="1" cap="all" dirty="0">
                <a:solidFill>
                  <a:srgbClr val="52146E"/>
                </a:solidFill>
                <a:latin typeface="Montserrat SemiBold" charset="0"/>
              </a:rPr>
              <a:t>Zoom sur les exclusions</a:t>
            </a:r>
            <a:endParaRPr lang="fr-FR" b="1" cap="all" dirty="0">
              <a:solidFill>
                <a:srgbClr val="52146E"/>
              </a:solidFill>
              <a:latin typeface="Montserrat SemiBold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24B946F-F488-41CD-8AC6-85896D374CEA}"/>
              </a:ext>
            </a:extLst>
          </p:cNvPr>
          <p:cNvSpPr/>
          <p:nvPr/>
        </p:nvSpPr>
        <p:spPr>
          <a:xfrm>
            <a:off x="608243" y="634790"/>
            <a:ext cx="10974053" cy="171359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tx1"/>
                </a:solidFill>
                <a:latin typeface="Montserrat Medium" panose="00000600000000000000" pitchFamily="2" charset="0"/>
              </a:rPr>
              <a:t>Les exclusions </a:t>
            </a:r>
            <a:r>
              <a:rPr lang="fr-FR" sz="1600" b="1" dirty="0">
                <a:solidFill>
                  <a:schemeClr val="tx1"/>
                </a:solidFill>
                <a:latin typeface="Montserrat Medium" panose="00000600000000000000" pitchFamily="2" charset="0"/>
              </a:rPr>
              <a:t>limitent la mise en œuvre des garanties</a:t>
            </a:r>
            <a:r>
              <a:rPr lang="fr-FR" sz="1600" dirty="0">
                <a:solidFill>
                  <a:schemeClr val="tx1"/>
                </a:solidFill>
                <a:latin typeface="Montserrat Medium" panose="00000600000000000000" pitchFamily="2" charset="0"/>
              </a:rPr>
              <a:t>. Une garantie peut être très prometteuse (franchise 15 jours par exemple), mais voir sa </a:t>
            </a:r>
            <a:r>
              <a:rPr lang="fr-FR" sz="1600" b="1" dirty="0">
                <a:solidFill>
                  <a:schemeClr val="tx1"/>
                </a:solidFill>
                <a:latin typeface="Montserrat Medium" panose="00000600000000000000" pitchFamily="2" charset="0"/>
              </a:rPr>
              <a:t>mise en jeu très hypothétique du fait d'un nombre important d’exclusions.</a:t>
            </a:r>
          </a:p>
          <a:p>
            <a:endParaRPr lang="fr-FR" sz="1600" b="1" dirty="0">
              <a:solidFill>
                <a:schemeClr val="tx1"/>
              </a:solidFill>
              <a:latin typeface="Montserrat Medium" panose="00000600000000000000" pitchFamily="2" charset="0"/>
            </a:endParaRPr>
          </a:p>
          <a:p>
            <a:r>
              <a:rPr lang="fr-FR" sz="1600" dirty="0">
                <a:solidFill>
                  <a:schemeClr val="tx1"/>
                </a:solidFill>
                <a:latin typeface="Montserrat Medium" panose="00000600000000000000" pitchFamily="2" charset="0"/>
              </a:rPr>
              <a:t>Pour nos clients emprunteurs assurés au contrat groupe, c'est simple : seuls les risques ci-dessous sont exclus !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A9D69BB-F281-4B82-95DE-661D84653825}"/>
              </a:ext>
            </a:extLst>
          </p:cNvPr>
          <p:cNvSpPr txBox="1"/>
          <p:nvPr/>
        </p:nvSpPr>
        <p:spPr>
          <a:xfrm>
            <a:off x="239474" y="5459059"/>
            <a:ext cx="11711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b="1" cap="all" dirty="0">
                <a:solidFill>
                  <a:srgbClr val="52146E"/>
                </a:solidFill>
                <a:latin typeface="Montserrat SemiBold" charset="0"/>
              </a:rPr>
              <a:t>Les conditions d’adhésion</a:t>
            </a:r>
            <a:endParaRPr lang="fr-FR" b="1" cap="all" dirty="0">
              <a:solidFill>
                <a:srgbClr val="52146E"/>
              </a:solidFill>
              <a:latin typeface="Montserrat SemiBold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8D1E9B8-6650-404F-97E3-4CA4B55025F6}"/>
              </a:ext>
            </a:extLst>
          </p:cNvPr>
          <p:cNvSpPr/>
          <p:nvPr/>
        </p:nvSpPr>
        <p:spPr>
          <a:xfrm>
            <a:off x="1754047" y="5943468"/>
            <a:ext cx="8682446" cy="541963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Montserrat Medium" panose="00000600000000000000" pitchFamily="2" charset="0"/>
              </a:rPr>
              <a:t>Les assurés peuvent souscrire l’offre ADE jusqu’à leur 65</a:t>
            </a:r>
            <a:r>
              <a:rPr lang="fr-FR" sz="1600" baseline="30000" dirty="0">
                <a:solidFill>
                  <a:schemeClr val="tx1"/>
                </a:solidFill>
                <a:latin typeface="Montserrat Medium" panose="00000600000000000000" pitchFamily="2" charset="0"/>
              </a:rPr>
              <a:t>e</a:t>
            </a:r>
            <a:r>
              <a:rPr lang="fr-FR" sz="1600" dirty="0">
                <a:solidFill>
                  <a:schemeClr val="tx1"/>
                </a:solidFill>
                <a:latin typeface="Montserrat Medium" panose="00000600000000000000" pitchFamily="2" charset="0"/>
              </a:rPr>
              <a:t> anniversaire.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Montserrat Medium" panose="00000600000000000000" pitchFamily="2" charset="0"/>
              </a:rPr>
              <a:t>L’adhésion est soumise à sélection médicale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2F0D568-6DBA-4C10-8FD9-765AAACD509D}"/>
              </a:ext>
            </a:extLst>
          </p:cNvPr>
          <p:cNvSpPr txBox="1"/>
          <p:nvPr/>
        </p:nvSpPr>
        <p:spPr>
          <a:xfrm>
            <a:off x="1033412" y="2401695"/>
            <a:ext cx="10123714" cy="2569934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fr-FR" sz="1400" u="sng" dirty="0"/>
              <a:t>ARTICLE 25 – RISQUES EXCLUS</a:t>
            </a:r>
          </a:p>
          <a:p>
            <a:pPr>
              <a:spcBef>
                <a:spcPts val="300"/>
              </a:spcBef>
            </a:pPr>
            <a:r>
              <a:rPr lang="fr-FR" sz="1200" b="1" dirty="0">
                <a:latin typeface="Montserrat Medium" panose="00000600000000000000" pitchFamily="2" charset="0"/>
              </a:rPr>
              <a:t>Les risques suivants ne donnent pas lieu à garantie et n’entraînent aucun paiement à la charge de l’Assureur lorsqu’ils résultent des cas suivants :</a:t>
            </a:r>
          </a:p>
          <a:p>
            <a:pPr marL="171450" indent="-171450">
              <a:spcBef>
                <a:spcPts val="300"/>
              </a:spcBef>
              <a:buFontTx/>
              <a:buChar char="-"/>
            </a:pPr>
            <a:r>
              <a:rPr lang="fr-FR" sz="1200" b="1" dirty="0">
                <a:latin typeface="Montserrat Medium" panose="00000600000000000000" pitchFamily="2" charset="0"/>
              </a:rPr>
              <a:t>Le suicide de l’Assuré </a:t>
            </a:r>
            <a:r>
              <a:rPr lang="fr-FR" sz="1200" dirty="0">
                <a:latin typeface="Montserrat Medium" panose="00000600000000000000" pitchFamily="2" charset="0"/>
              </a:rPr>
              <a:t>qui survient dans la première année d’assurance à compter de la prise d’effet des garanties. Toutefois, pour les prêts destinés à l’acquisition du logement principal de l’Assuré, le suicide est couvert la première année, dans la limite d’un plafond de 120 000 euros,</a:t>
            </a:r>
          </a:p>
          <a:p>
            <a:pPr marL="171450" indent="-171450">
              <a:spcBef>
                <a:spcPts val="300"/>
              </a:spcBef>
              <a:buFontTx/>
              <a:buChar char="-"/>
            </a:pPr>
            <a:r>
              <a:rPr lang="fr-FR" sz="1200" b="1" dirty="0">
                <a:latin typeface="Montserrat Medium" panose="00000600000000000000" pitchFamily="2" charset="0"/>
              </a:rPr>
              <a:t>Les sinistres résultant d’une faute intentionnelle ou dolosive de l’Assuré </a:t>
            </a:r>
            <a:r>
              <a:rPr lang="fr-FR" sz="1200" dirty="0">
                <a:latin typeface="Montserrat Medium" panose="00000600000000000000" pitchFamily="2" charset="0"/>
              </a:rPr>
              <a:t>visés à l’article L.113-1 du code des assurances,</a:t>
            </a:r>
          </a:p>
          <a:p>
            <a:pPr marL="171450" indent="-171450">
              <a:spcBef>
                <a:spcPts val="300"/>
              </a:spcBef>
              <a:buFontTx/>
              <a:buChar char="-"/>
            </a:pPr>
            <a:r>
              <a:rPr lang="fr-FR" sz="1200" b="1" dirty="0">
                <a:latin typeface="Montserrat Medium" panose="00000600000000000000" pitchFamily="2" charset="0"/>
              </a:rPr>
              <a:t>Les conséquences de faits de guerre civile ou étrangère</a:t>
            </a:r>
            <a:r>
              <a:rPr lang="fr-FR" sz="1200" dirty="0">
                <a:latin typeface="Montserrat Medium" panose="00000600000000000000" pitchFamily="2" charset="0"/>
              </a:rPr>
              <a:t>, quels qu’en soient le lieu et les protagonistes, dès l’instant où l’Assuré y prend une part active. Les gendarmes, les militaires, les policiers, les pompiers y compris volontaires et les démineurs dans l’exercice de leur profession ou de leur fonction, ne sont pas visés par cette exclusion,</a:t>
            </a:r>
          </a:p>
          <a:p>
            <a:pPr marL="171450" indent="-171450">
              <a:spcBef>
                <a:spcPts val="300"/>
              </a:spcBef>
              <a:buFontTx/>
              <a:buChar char="-"/>
            </a:pPr>
            <a:r>
              <a:rPr lang="fr-FR" sz="1200" b="1" dirty="0">
                <a:latin typeface="Montserrat Medium" panose="00000600000000000000" pitchFamily="2" charset="0"/>
              </a:rPr>
              <a:t>Les conséquences de faits d’émeutes, d’insurrections, d’attentats et d’actes de terrorisme</a:t>
            </a:r>
            <a:r>
              <a:rPr lang="fr-FR" sz="1200" dirty="0">
                <a:latin typeface="Montserrat Medium" panose="00000600000000000000" pitchFamily="2" charset="0"/>
              </a:rPr>
              <a:t>, quels qu’en soient le lieu et les protagonistes, dès l’instant où l’Assuré y prend une part active. Les gendarmes, les militaires, les policiers, les pompiers y compris volontaires et les démineurs dans l’exercice de leur profession ou de leur fonction, ne sont pas visés par cette exclusion,</a:t>
            </a:r>
          </a:p>
          <a:p>
            <a:pPr marL="171450" indent="-171450">
              <a:spcBef>
                <a:spcPts val="300"/>
              </a:spcBef>
              <a:buFontTx/>
              <a:buChar char="-"/>
            </a:pPr>
            <a:r>
              <a:rPr lang="fr-FR" sz="1200" b="1" dirty="0">
                <a:latin typeface="Montserrat Medium" panose="00000600000000000000" pitchFamily="2" charset="0"/>
              </a:rPr>
              <a:t>Les effets directs ou indirects d’explosion, de dégagements de chaleur, d’inhalations ou d’irradiation provenant de transmutations de noyaux d’atomes.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4752162-0439-4653-84DF-4D3E47D1ABBD}"/>
              </a:ext>
            </a:extLst>
          </p:cNvPr>
          <p:cNvSpPr txBox="1"/>
          <p:nvPr/>
        </p:nvSpPr>
        <p:spPr>
          <a:xfrm>
            <a:off x="2707437" y="6518709"/>
            <a:ext cx="677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SUPPORT A USAGE STRICTEMENT 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260666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e 36">
            <a:extLst>
              <a:ext uri="{FF2B5EF4-FFF2-40B4-BE49-F238E27FC236}">
                <a16:creationId xmlns:a16="http://schemas.microsoft.com/office/drawing/2014/main" id="{AED68E16-39C1-43DF-AD46-FC3DE581738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F126994-9673-4880-9655-9168D0BF1BD0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B671BE2-C872-473A-8228-43DD5C711203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5214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FD715C8-D687-4487-9E68-72BFDE893DD7}"/>
                  </a:ext>
                </a:extLst>
              </p:cNvPr>
              <p:cNvSpPr/>
              <p:nvPr/>
            </p:nvSpPr>
            <p:spPr>
              <a:xfrm>
                <a:off x="231618" y="260287"/>
                <a:ext cx="11728764" cy="63374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A982DB1-9125-4650-8D25-8723F3DA1BE5}"/>
                </a:ext>
              </a:extLst>
            </p:cNvPr>
            <p:cNvGrpSpPr/>
            <p:nvPr/>
          </p:nvGrpSpPr>
          <p:grpSpPr>
            <a:xfrm>
              <a:off x="918329" y="2618027"/>
              <a:ext cx="10283550" cy="1632963"/>
              <a:chOff x="918329" y="2218277"/>
              <a:chExt cx="10283550" cy="1632963"/>
            </a:xfrm>
          </p:grpSpPr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AAE2106B-EBAC-4ADC-BBAA-8B2178951A48}"/>
                  </a:ext>
                </a:extLst>
              </p:cNvPr>
              <p:cNvSpPr/>
              <p:nvPr/>
            </p:nvSpPr>
            <p:spPr>
              <a:xfrm rot="10800000">
                <a:off x="918329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BEB1816-B464-4579-A295-711FC9D8A9B0}"/>
                  </a:ext>
                </a:extLst>
              </p:cNvPr>
              <p:cNvSpPr/>
              <p:nvPr/>
            </p:nvSpPr>
            <p:spPr>
              <a:xfrm rot="10800000">
                <a:off x="3801858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1D821E-9CAF-458F-8DA1-A805DECC8ABE}"/>
                  </a:ext>
                </a:extLst>
              </p:cNvPr>
              <p:cNvSpPr/>
              <p:nvPr/>
            </p:nvSpPr>
            <p:spPr>
              <a:xfrm rot="10800000">
                <a:off x="6685387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5A798E88-14FE-40C5-ACB5-8D218C3FB4DA}"/>
                  </a:ext>
                </a:extLst>
              </p:cNvPr>
              <p:cNvSpPr/>
              <p:nvPr/>
            </p:nvSpPr>
            <p:spPr>
              <a:xfrm rot="10800000">
                <a:off x="9568916" y="2218277"/>
                <a:ext cx="1632963" cy="163296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67" dirty="0"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9F02BF0E-9AF5-4927-9E29-DF5A29DB6C38}"/>
              </a:ext>
            </a:extLst>
          </p:cNvPr>
          <p:cNvSpPr txBox="1"/>
          <p:nvPr/>
        </p:nvSpPr>
        <p:spPr>
          <a:xfrm>
            <a:off x="239474" y="480817"/>
            <a:ext cx="11711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b="1" dirty="0">
                <a:solidFill>
                  <a:srgbClr val="52146E"/>
                </a:solidFill>
                <a:latin typeface="Montserrat SemiBold" charset="0"/>
              </a:rPr>
              <a:t>Des atouts...</a:t>
            </a:r>
            <a:endParaRPr lang="fr-FR" b="1" dirty="0">
              <a:solidFill>
                <a:srgbClr val="52146E"/>
              </a:solidFill>
              <a:latin typeface="Montserrat SemiBold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68087E0-1F15-4084-B4F2-E0E87611EF11}"/>
              </a:ext>
            </a:extLst>
          </p:cNvPr>
          <p:cNvSpPr/>
          <p:nvPr/>
        </p:nvSpPr>
        <p:spPr>
          <a:xfrm>
            <a:off x="3625223" y="1830280"/>
            <a:ext cx="1707159" cy="1707159"/>
          </a:xfrm>
          <a:prstGeom prst="ellipse">
            <a:avLst/>
          </a:prstGeom>
          <a:noFill/>
          <a:ln w="57150">
            <a:solidFill>
              <a:srgbClr val="9A4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2D7D00B-696D-4EC2-9374-7BD313B8C67E}"/>
              </a:ext>
            </a:extLst>
          </p:cNvPr>
          <p:cNvSpPr/>
          <p:nvPr/>
        </p:nvSpPr>
        <p:spPr>
          <a:xfrm>
            <a:off x="6870106" y="1830281"/>
            <a:ext cx="1707160" cy="1707160"/>
          </a:xfrm>
          <a:prstGeom prst="ellipse">
            <a:avLst/>
          </a:prstGeom>
          <a:noFill/>
          <a:ln w="57150">
            <a:solidFill>
              <a:srgbClr val="B697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4161A43-DC67-4D5C-80FE-39BDE536A060}"/>
              </a:ext>
            </a:extLst>
          </p:cNvPr>
          <p:cNvSpPr/>
          <p:nvPr/>
        </p:nvSpPr>
        <p:spPr>
          <a:xfrm>
            <a:off x="9749191" y="1830280"/>
            <a:ext cx="1707159" cy="1707159"/>
          </a:xfrm>
          <a:prstGeom prst="ellipse">
            <a:avLst/>
          </a:prstGeom>
          <a:noFill/>
          <a:ln w="57150">
            <a:solidFill>
              <a:srgbClr val="8F5D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 descr="Une image contenant signe, arrêt, trafic&#10;&#10;Description générée automatiquement">
            <a:extLst>
              <a:ext uri="{FF2B5EF4-FFF2-40B4-BE49-F238E27FC236}">
                <a16:creationId xmlns:a16="http://schemas.microsoft.com/office/drawing/2014/main" id="{5BB0BCD5-72CF-40BF-BFB2-86D9D96AF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654" y="2138738"/>
            <a:ext cx="1048216" cy="1048216"/>
          </a:xfrm>
          <a:prstGeom prst="rect">
            <a:avLst/>
          </a:prstGeom>
        </p:spPr>
      </p:pic>
      <p:pic>
        <p:nvPicPr>
          <p:cNvPr id="39" name="Image 38" descr="Une image contenant signe&#10;&#10;Description générée automatiquement">
            <a:extLst>
              <a:ext uri="{FF2B5EF4-FFF2-40B4-BE49-F238E27FC236}">
                <a16:creationId xmlns:a16="http://schemas.microsoft.com/office/drawing/2014/main" id="{D2D30FB4-5203-4E22-ADC4-EB701F185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477" y="2143054"/>
            <a:ext cx="982449" cy="982449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950F3242-20CF-4406-85EC-1DDF7EA5A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649" y="2138738"/>
            <a:ext cx="1090242" cy="1090242"/>
          </a:xfrm>
          <a:prstGeom prst="rect">
            <a:avLst/>
          </a:prstGeom>
        </p:spPr>
      </p:pic>
      <p:sp>
        <p:nvSpPr>
          <p:cNvPr id="45" name="Ellipse 44">
            <a:extLst>
              <a:ext uri="{FF2B5EF4-FFF2-40B4-BE49-F238E27FC236}">
                <a16:creationId xmlns:a16="http://schemas.microsoft.com/office/drawing/2014/main" id="{5A2BEBED-EA17-4AB8-9126-2886F3D7D2C6}"/>
              </a:ext>
            </a:extLst>
          </p:cNvPr>
          <p:cNvSpPr/>
          <p:nvPr/>
        </p:nvSpPr>
        <p:spPr>
          <a:xfrm>
            <a:off x="697976" y="1830279"/>
            <a:ext cx="1707159" cy="1707159"/>
          </a:xfrm>
          <a:prstGeom prst="ellipse">
            <a:avLst/>
          </a:prstGeom>
          <a:noFill/>
          <a:ln w="57150">
            <a:solidFill>
              <a:srgbClr val="5214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31FD292D-2F4D-4C4F-AC70-31CD47BAF2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7509" y="2180889"/>
            <a:ext cx="1048091" cy="1048091"/>
          </a:xfrm>
          <a:prstGeom prst="rect">
            <a:avLst/>
          </a:prstGeom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4BC68053-9980-4EE6-A145-68835F970C86}"/>
              </a:ext>
            </a:extLst>
          </p:cNvPr>
          <p:cNvSpPr txBox="1"/>
          <p:nvPr/>
        </p:nvSpPr>
        <p:spPr>
          <a:xfrm>
            <a:off x="239474" y="3643747"/>
            <a:ext cx="2624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800" b="1" dirty="0">
                <a:latin typeface="Montserrat Medium" panose="00000600000000000000" pitchFamily="2" charset="0"/>
              </a:rPr>
              <a:t>PEU D’EXCLUSIONS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CAC0A4BE-A451-4656-88AC-F49A62C826ED}"/>
              </a:ext>
            </a:extLst>
          </p:cNvPr>
          <p:cNvSpPr txBox="1"/>
          <p:nvPr/>
        </p:nvSpPr>
        <p:spPr>
          <a:xfrm>
            <a:off x="3022628" y="3643747"/>
            <a:ext cx="29102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800" b="1" dirty="0">
                <a:latin typeface="Montserrat Medium" panose="00000600000000000000" pitchFamily="2" charset="0"/>
              </a:rPr>
              <a:t>PERSONNALISABLE ET ADAPTÉE AU CLIENT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B23728D0-E4A7-44AC-85F8-9A971407C521}"/>
              </a:ext>
            </a:extLst>
          </p:cNvPr>
          <p:cNvSpPr txBox="1"/>
          <p:nvPr/>
        </p:nvSpPr>
        <p:spPr>
          <a:xfrm>
            <a:off x="6268552" y="3639433"/>
            <a:ext cx="29102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800" b="1" dirty="0">
                <a:latin typeface="Montserrat Medium" panose="00000600000000000000" pitchFamily="2" charset="0"/>
              </a:rPr>
              <a:t>PAS DE DÉMARCHE POUR LE CLIENT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149445A-3A1C-4949-B987-2E8158804A3A}"/>
              </a:ext>
            </a:extLst>
          </p:cNvPr>
          <p:cNvSpPr txBox="1"/>
          <p:nvPr/>
        </p:nvSpPr>
        <p:spPr>
          <a:xfrm>
            <a:off x="9254474" y="3646443"/>
            <a:ext cx="26965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latin typeface="Montserrat Medium" panose="00000600000000000000" pitchFamily="2" charset="0"/>
              </a:rPr>
              <a:t>TRANQUILLITÉ </a:t>
            </a:r>
          </a:p>
          <a:p>
            <a:pPr algn="ctr"/>
            <a:r>
              <a:rPr lang="fr-FR" sz="1800" b="1" dirty="0">
                <a:latin typeface="Montserrat Medium" panose="00000600000000000000" pitchFamily="2" charset="0"/>
              </a:rPr>
              <a:t>EN CAS DE SINISTRE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85CC825-AA09-49C3-B399-9176DA5FC2C0}"/>
              </a:ext>
            </a:extLst>
          </p:cNvPr>
          <p:cNvSpPr txBox="1"/>
          <p:nvPr/>
        </p:nvSpPr>
        <p:spPr>
          <a:xfrm>
            <a:off x="237634" y="5469912"/>
            <a:ext cx="11711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b="1" dirty="0">
                <a:solidFill>
                  <a:srgbClr val="52146E"/>
                </a:solidFill>
                <a:latin typeface="Montserrat SemiBold" charset="0"/>
              </a:rPr>
              <a:t>Pour des clients super protégés en fonction de leurs besoins </a:t>
            </a:r>
            <a:r>
              <a:rPr lang="da-DK" b="1">
                <a:solidFill>
                  <a:srgbClr val="52146E"/>
                </a:solidFill>
                <a:latin typeface="Montserrat SemiBold" charset="0"/>
              </a:rPr>
              <a:t>et exigences ! </a:t>
            </a:r>
            <a:endParaRPr lang="fr-FR" b="1" dirty="0">
              <a:solidFill>
                <a:srgbClr val="52146E"/>
              </a:solidFill>
              <a:latin typeface="Montserrat SemiBold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11B3459-808D-4F0C-BA70-5F9664CC619E}"/>
              </a:ext>
            </a:extLst>
          </p:cNvPr>
          <p:cNvSpPr txBox="1"/>
          <p:nvPr/>
        </p:nvSpPr>
        <p:spPr>
          <a:xfrm>
            <a:off x="2707437" y="6518709"/>
            <a:ext cx="677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SUPPORT A USAGE STRICTEMENT 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6693521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8729FFFEB91B4F84174D51BC0A4B90" ma:contentTypeVersion="5" ma:contentTypeDescription="Crée un document." ma:contentTypeScope="" ma:versionID="bd89276b875f652643c3c64bea611822">
  <xsd:schema xmlns:xsd="http://www.w3.org/2001/XMLSchema" xmlns:xs="http://www.w3.org/2001/XMLSchema" xmlns:p="http://schemas.microsoft.com/office/2006/metadata/properties" xmlns:ns2="f85c92f5-0f1f-45dc-bde0-926e8e447790" targetNamespace="http://schemas.microsoft.com/office/2006/metadata/properties" ma:root="true" ma:fieldsID="adc02c5c2d411bb6e87ff9c29b07b291" ns2:_="">
    <xsd:import namespace="f85c92f5-0f1f-45dc-bde0-926e8e4477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5c92f5-0f1f-45dc-bde0-926e8e4477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ABF045-3DCE-41B4-BF31-2EC35FA44AD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b6fa99d-c79f-414a-84ff-1b6de2262bd9"/>
    <ds:schemaRef ds:uri="http://schemas.microsoft.com/office/2006/documentManagement/types"/>
    <ds:schemaRef ds:uri="http://schemas.microsoft.com/office/2006/metadata/properties"/>
    <ds:schemaRef ds:uri="200f014b-1015-4ec4-ae89-540d5888c5ac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AF35B56-0017-499F-BDC7-51D846D559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B96753-BD31-4BED-8306-F313FDCC2777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21EFAB8-1647-416A-8FF6-2D0B3888095E}"/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837</Words>
  <Application>Microsoft Office PowerPoint</Application>
  <PresentationFormat>Grand écran</PresentationFormat>
  <Paragraphs>59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Montserrat Medium</vt:lpstr>
      <vt:lpstr>Montserrat SemiBold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Esther Mattler</dc:creator>
  <cp:lastModifiedBy>Zarraa Sonia</cp:lastModifiedBy>
  <cp:revision>25</cp:revision>
  <dcterms:created xsi:type="dcterms:W3CDTF">2020-09-21T09:20:53Z</dcterms:created>
  <dcterms:modified xsi:type="dcterms:W3CDTF">2020-12-08T14:09:29Z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0x010100A68729FFFEB91B4F84174D51BC0A4B90</vt:lpwstr>
  </property>
  <property fmtid="{D5CDD505-2E9C-101B-9397-08002B2CF9AE}" pid="3" name="MSIP_Label_797e4f81-4b1c-4a3a-b237-8636707719dc_Enabled">
    <vt:lpwstr>True</vt:lpwstr>
  </property>
  <property fmtid="{D5CDD505-2E9C-101B-9397-08002B2CF9AE}" pid="4" name="MSIP_Label_797e4f81-4b1c-4a3a-b237-8636707719dc_SiteId">
    <vt:lpwstr>d5bb6d35-8a82-4329-b49a-5030bd6497ab</vt:lpwstr>
  </property>
  <property fmtid="{D5CDD505-2E9C-101B-9397-08002B2CF9AE}" pid="5" name="MSIP_Label_797e4f81-4b1c-4a3a-b237-8636707719dc_Owner">
    <vt:lpwstr>sonia.zarraa@natixis.com</vt:lpwstr>
  </property>
  <property fmtid="{D5CDD505-2E9C-101B-9397-08002B2CF9AE}" pid="6" name="MSIP_Label_797e4f81-4b1c-4a3a-b237-8636707719dc_SetDate">
    <vt:lpwstr>2020-12-01T09:48:44.3421365Z</vt:lpwstr>
  </property>
  <property fmtid="{D5CDD505-2E9C-101B-9397-08002B2CF9AE}" pid="7" name="MSIP_Label_797e4f81-4b1c-4a3a-b237-8636707719dc_Name">
    <vt:lpwstr>C2 - Internal Natixis</vt:lpwstr>
  </property>
  <property fmtid="{D5CDD505-2E9C-101B-9397-08002B2CF9AE}" pid="8" name="MSIP_Label_797e4f81-4b1c-4a3a-b237-8636707719dc_Application">
    <vt:lpwstr>Microsoft Azure Information Protection</vt:lpwstr>
  </property>
  <property fmtid="{D5CDD505-2E9C-101B-9397-08002B2CF9AE}" pid="9" name="MSIP_Label_797e4f81-4b1c-4a3a-b237-8636707719dc_ActionId">
    <vt:lpwstr>b8b38122-1b3c-4343-a98a-ddde4e00a8c2</vt:lpwstr>
  </property>
  <property fmtid="{D5CDD505-2E9C-101B-9397-08002B2CF9AE}" pid="10" name="MSIP_Label_797e4f81-4b1c-4a3a-b237-8636707719dc_Extended_MSFT_Method">
    <vt:lpwstr>Manual</vt:lpwstr>
  </property>
  <property fmtid="{D5CDD505-2E9C-101B-9397-08002B2CF9AE}" pid="11" name="Sensitivity">
    <vt:lpwstr>C2 - Internal Natixis</vt:lpwstr>
  </property>
</Properties>
</file>