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5" r:id="rId6"/>
  </p:sldMasterIdLst>
  <p:sldIdLst>
    <p:sldId id="268" r:id="rId7"/>
    <p:sldId id="267" r:id="rId8"/>
    <p:sldId id="281" r:id="rId9"/>
    <p:sldId id="1368" r:id="rId10"/>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C1DD"/>
    <a:srgbClr val="77BF32"/>
    <a:srgbClr val="77B6D8"/>
    <a:srgbClr val="7DB2CE"/>
    <a:srgbClr val="1D9DD9"/>
    <a:srgbClr val="FFD817"/>
    <a:srgbClr val="3EAB36"/>
    <a:srgbClr val="E60B15"/>
    <a:srgbClr val="1EA3E2"/>
    <a:srgbClr val="3F6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59" d="100"/>
          <a:sy n="59" d="100"/>
        </p:scale>
        <p:origin x="115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presProps" Target="presProps.xml"/><Relationship Id="rId5" Type="http://schemas.openxmlformats.org/officeDocument/2006/relationships/slideMaster" Target="slideMasters/slideMaster1.xml"/><Relationship Id="rId10" Type="http://schemas.openxmlformats.org/officeDocument/2006/relationships/slide" Target="slides/slide4.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88361766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76314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28692897"/>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328133694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185892060"/>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21071694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3528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1.png"/><Relationship Id="rId4" Type="http://schemas.openxmlformats.org/officeDocument/2006/relationships/slideLayout" Target="../slideLayouts/slideLayout11.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113093052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dirty="0"/>
              <a:t>Direction Marketing</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a:t>12 </a:t>
            </a:r>
            <a:r>
              <a:rPr lang="fr-FR" dirty="0"/>
              <a:t>Mai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normAutofit/>
          </a:bodyPr>
          <a:lstStyle/>
          <a:p>
            <a:r>
              <a:rPr lang="fr-FR" dirty="0"/>
              <a:t>Assurance des emprunteurs</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p:txBody>
          <a:bodyPr/>
          <a:lstStyle/>
          <a:p>
            <a:r>
              <a:rPr lang="fr-FR" dirty="0"/>
              <a:t>Direction Marketing</a:t>
            </a: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L’ADE : une étape incontournable du projet immobilier</a:t>
            </a:r>
          </a:p>
        </p:txBody>
      </p:sp>
      <p:sp>
        <p:nvSpPr>
          <p:cNvPr id="4" name="Espace réservé du texte 6">
            <a:extLst>
              <a:ext uri="{FF2B5EF4-FFF2-40B4-BE49-F238E27FC236}">
                <a16:creationId xmlns:a16="http://schemas.microsoft.com/office/drawing/2014/main" id="{6D49AEF0-9FBA-4F91-B1C1-8FB21DF58933}"/>
              </a:ext>
            </a:extLst>
          </p:cNvPr>
          <p:cNvSpPr txBox="1">
            <a:spLocks/>
          </p:cNvSpPr>
          <p:nvPr/>
        </p:nvSpPr>
        <p:spPr>
          <a:xfrm>
            <a:off x="4376057" y="118948"/>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200" b="0" i="0" u="none" strike="noStrike" kern="1200" cap="none" spc="0" normalizeH="0" baseline="0" noProof="0" dirty="0">
                <a:ln>
                  <a:noFill/>
                </a:ln>
                <a:solidFill>
                  <a:prstClr val="white">
                    <a:lumMod val="50000"/>
                  </a:prstClr>
                </a:solidFill>
                <a:effectLst/>
                <a:uLnTx/>
                <a:uFillTx/>
                <a:latin typeface="Arial Black" panose="020B0A04020102020204" pitchFamily="34" charset="0"/>
                <a:ea typeface="+mn-ea"/>
                <a:cs typeface="+mn-cs"/>
              </a:rPr>
              <a:t>Assurance des emprunteur</a:t>
            </a:r>
            <a:r>
              <a:rPr lang="fr-FR" sz="1200" dirty="0">
                <a:solidFill>
                  <a:prstClr val="white">
                    <a:lumMod val="50000"/>
                  </a:prstClr>
                </a:solidFill>
                <a:latin typeface="Arial Black" panose="020B0A04020102020204" pitchFamily="34" charset="0"/>
              </a:rPr>
              <a:t>s</a:t>
            </a:r>
            <a:endParaRPr kumimoji="0" lang="fr-FR" sz="1200" b="0" i="0" u="none" strike="noStrike" kern="1200" cap="none" spc="0" normalizeH="0" baseline="0" noProof="0" dirty="0">
              <a:ln>
                <a:noFill/>
              </a:ln>
              <a:solidFill>
                <a:prstClr val="white">
                  <a:lumMod val="50000"/>
                </a:prstClr>
              </a:solidFill>
              <a:effectLst/>
              <a:uLnTx/>
              <a:uFillTx/>
              <a:latin typeface="Arial Black" panose="020B0A04020102020204" pitchFamily="34" charset="0"/>
              <a:ea typeface="+mn-ea"/>
              <a:cs typeface="+mn-cs"/>
            </a:endParaRPr>
          </a:p>
        </p:txBody>
      </p:sp>
      <p:sp>
        <p:nvSpPr>
          <p:cNvPr id="11" name="Espace réservé du texte 9">
            <a:extLst>
              <a:ext uri="{FF2B5EF4-FFF2-40B4-BE49-F238E27FC236}">
                <a16:creationId xmlns:a16="http://schemas.microsoft.com/office/drawing/2014/main" id="{36DF3596-EB6A-4276-9A6E-1A5F841E3814}"/>
              </a:ext>
            </a:extLst>
          </p:cNvPr>
          <p:cNvSpPr txBox="1">
            <a:spLocks/>
          </p:cNvSpPr>
          <p:nvPr/>
        </p:nvSpPr>
        <p:spPr>
          <a:xfrm>
            <a:off x="341033" y="71614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C31632"/>
              </a:buClr>
              <a:buSzTx/>
              <a:buFont typeface="Arial" panose="020B0604020202020204" pitchFamily="34" charset="0"/>
              <a:buNone/>
              <a:tabLst/>
              <a:defRPr/>
            </a:pPr>
            <a:r>
              <a:rPr kumimoji="0" lang="fr-FR" sz="10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7" name="Espace réservé du contenu 9">
            <a:extLst>
              <a:ext uri="{FF2B5EF4-FFF2-40B4-BE49-F238E27FC236}">
                <a16:creationId xmlns:a16="http://schemas.microsoft.com/office/drawing/2014/main" id="{F94002A2-A49A-4EE8-BF95-7B387B7801B8}"/>
              </a:ext>
            </a:extLst>
          </p:cNvPr>
          <p:cNvSpPr>
            <a:spLocks noGrp="1"/>
          </p:cNvSpPr>
          <p:nvPr>
            <p:ph idx="1"/>
          </p:nvPr>
        </p:nvSpPr>
        <p:spPr>
          <a:xfrm>
            <a:off x="695325" y="1298101"/>
            <a:ext cx="10980738" cy="5021217"/>
          </a:xfrm>
        </p:spPr>
        <p:txBody>
          <a:bodyPr>
            <a:noAutofit/>
          </a:bodyPr>
          <a:lstStyle/>
          <a:p>
            <a:pPr algn="just"/>
            <a:r>
              <a:rPr lang="fr-FR" sz="1500" b="1" dirty="0">
                <a:sym typeface="Wingdings" panose="05000000000000000000" pitchFamily="2" charset="2"/>
              </a:rPr>
              <a:t>Aborder l’assurance emprunteur avec nos clients est une étape incontournable du projet immobilier. </a:t>
            </a:r>
            <a:r>
              <a:rPr lang="fr-FR" sz="1500" dirty="0">
                <a:effectLst/>
                <a:ea typeface="Calibri" panose="020F0502020204030204" pitchFamily="34" charset="0"/>
                <a:cs typeface="Times New Roman" panose="02020603050405020304" pitchFamily="18" charset="0"/>
              </a:rPr>
              <a:t>L’assurance emprunteur (ADE) prend en charge le paiement de tout ou partie des échéances de remboursement du crédit restant dû en cas de survenance de certains événements comme le décès, l’invalidité, l’incapacité de l’assuré. C’est donc une garantie pour la banque mais aussi pour nos clients et leurs proches. En effet, en cas de décès de l’emprunteur avant le terme du prêt immobilier, l'assurance remboursera le capital restant dû de l'emprunt et les proches du disparu pourront hériter du bien sans avoir à s'acquitter des échéances du prêt. A l’inverse, en l’absence d’ADE, les héritiers seront tenus de rembourser le capital restant dû.</a:t>
            </a:r>
          </a:p>
          <a:p>
            <a:pPr algn="just"/>
            <a:endParaRPr lang="fr-FR" sz="500" b="1" dirty="0">
              <a:effectLst/>
              <a:ea typeface="Calibri" panose="020F0502020204030204" pitchFamily="34" charset="0"/>
            </a:endParaRPr>
          </a:p>
          <a:p>
            <a:r>
              <a:rPr lang="fr-FR" sz="1500" b="1" dirty="0">
                <a:effectLst/>
                <a:ea typeface="Calibri" panose="020F0502020204030204" pitchFamily="34" charset="0"/>
                <a:cs typeface="Times New Roman" panose="02020603050405020304" pitchFamily="18" charset="0"/>
              </a:rPr>
              <a:t>Il est donc essentiel de proposer cette assurance à nos clients et, si elle est facultative, de les mettre en garde sur les conséquences d’un défaut d’assurance emprunteur. </a:t>
            </a:r>
            <a:r>
              <a:rPr lang="fr-FR" sz="1500" b="1" dirty="0">
                <a:sym typeface="Wingdings" panose="05000000000000000000" pitchFamily="2" charset="2"/>
              </a:rPr>
              <a:t>Il convient d’y consacrer un rendez-vous ou un temps de parole dédié, dans le cadre du devoir de conseil que nous nous devons de leur apporter. </a:t>
            </a:r>
          </a:p>
          <a:p>
            <a:pPr marL="0" indent="0">
              <a:buNone/>
            </a:pPr>
            <a:endParaRPr lang="fr-FR" sz="500" dirty="0">
              <a:sym typeface="Wingdings" panose="05000000000000000000" pitchFamily="2" charset="2"/>
            </a:endParaRPr>
          </a:p>
          <a:p>
            <a:pPr algn="just"/>
            <a:r>
              <a:rPr lang="fr-FR" sz="1500" dirty="0">
                <a:sym typeface="Wingdings" panose="05000000000000000000" pitchFamily="2" charset="2"/>
              </a:rPr>
              <a:t>Quelques bonnes pratiques à adopter pour se mettre en condition de réussite :</a:t>
            </a:r>
          </a:p>
          <a:p>
            <a:pPr lvl="1" algn="just">
              <a:spcAft>
                <a:spcPts val="0"/>
              </a:spcAft>
            </a:pPr>
            <a:r>
              <a:rPr lang="fr-FR" sz="1500" dirty="0">
                <a:sym typeface="Wingdings" panose="05000000000000000000" pitchFamily="2" charset="2"/>
              </a:rPr>
              <a:t>Maitriser les fondamentaux de l’assurance et de l’offre ;</a:t>
            </a:r>
          </a:p>
          <a:p>
            <a:pPr lvl="1" algn="just">
              <a:lnSpc>
                <a:spcPct val="110000"/>
              </a:lnSpc>
              <a:spcAft>
                <a:spcPts val="0"/>
              </a:spcAft>
            </a:pPr>
            <a:r>
              <a:rPr lang="fr-FR" sz="1500" dirty="0">
                <a:sym typeface="Wingdings" panose="05000000000000000000" pitchFamily="2" charset="2"/>
              </a:rPr>
              <a:t>Préparer son entretien sur les éléments clés permettant de trouver des points d’appui ;</a:t>
            </a:r>
          </a:p>
          <a:p>
            <a:pPr lvl="1" algn="just">
              <a:lnSpc>
                <a:spcPct val="110000"/>
              </a:lnSpc>
              <a:spcAft>
                <a:spcPts val="0"/>
              </a:spcAft>
            </a:pPr>
            <a:r>
              <a:rPr lang="fr-FR" sz="1500" dirty="0">
                <a:sym typeface="Wingdings" panose="05000000000000000000" pitchFamily="2" charset="2"/>
              </a:rPr>
              <a:t>Questionner le client, avec une écoute active, pour bien connaître ses attentes et besoins ;</a:t>
            </a:r>
          </a:p>
          <a:p>
            <a:pPr lvl="1" algn="just">
              <a:lnSpc>
                <a:spcPct val="110000"/>
              </a:lnSpc>
              <a:spcAft>
                <a:spcPts val="0"/>
              </a:spcAft>
            </a:pPr>
            <a:r>
              <a:rPr lang="fr-FR" sz="1500" dirty="0">
                <a:sym typeface="Wingdings" panose="05000000000000000000" pitchFamily="2" charset="2"/>
              </a:rPr>
              <a:t>Mettre en avant les valeurs fortes du contrat CNP - BPCE Vie ;</a:t>
            </a:r>
          </a:p>
          <a:p>
            <a:pPr lvl="1" algn="just">
              <a:lnSpc>
                <a:spcPct val="110000"/>
              </a:lnSpc>
              <a:spcAft>
                <a:spcPts val="0"/>
              </a:spcAft>
            </a:pPr>
            <a:r>
              <a:rPr lang="fr-FR" sz="1500" dirty="0">
                <a:sym typeface="Wingdings" panose="05000000000000000000" pitchFamily="2" charset="2"/>
              </a:rPr>
              <a:t>Personnaliser la proposition avec les garanties additionnelles pour proposer du sur-mesure à chaque emprunteur ;</a:t>
            </a:r>
          </a:p>
          <a:p>
            <a:pPr lvl="1" algn="just">
              <a:lnSpc>
                <a:spcPct val="110000"/>
              </a:lnSpc>
              <a:spcAft>
                <a:spcPts val="0"/>
              </a:spcAft>
            </a:pPr>
            <a:r>
              <a:rPr lang="fr-FR" sz="1500" dirty="0">
                <a:sym typeface="Wingdings" panose="05000000000000000000" pitchFamily="2" charset="2"/>
              </a:rPr>
              <a:t>Le cas échéant, </a:t>
            </a:r>
            <a:r>
              <a:rPr lang="fr-FR" sz="1500" dirty="0"/>
              <a:t>présenter les contrats alternatifs que KEREIS (Ex-CBP) propose sur la plateforme Ecureuil ADE Service.</a:t>
            </a:r>
          </a:p>
        </p:txBody>
      </p:sp>
    </p:spTree>
    <p:extLst>
      <p:ext uri="{BB962C8B-B14F-4D97-AF65-F5344CB8AC3E}">
        <p14:creationId xmlns:p14="http://schemas.microsoft.com/office/powerpoint/2010/main" val="197914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a:xfrm>
            <a:off x="695325" y="1297230"/>
            <a:ext cx="10980738" cy="4733456"/>
          </a:xfrm>
        </p:spPr>
        <p:txBody>
          <a:bodyPr/>
          <a:lstStyle/>
          <a:p>
            <a:pPr algn="just"/>
            <a:r>
              <a:rPr lang="fr-FR" dirty="0"/>
              <a:t>L’offre repose sur un socle solide qui peut être complété et personnalisé par des garanties additionnelles.</a:t>
            </a:r>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Notre contrat </a:t>
            </a:r>
            <a:r>
              <a:rPr lang="fr-FR" dirty="0">
                <a:sym typeface="Wingdings" panose="05000000000000000000" pitchFamily="2" charset="2"/>
              </a:rPr>
              <a:t>CNP - BPCE Vie </a:t>
            </a:r>
            <a:r>
              <a:rPr lang="fr-FR" dirty="0"/>
              <a:t>est complet, solide et personnalisable</a:t>
            </a:r>
          </a:p>
        </p:txBody>
      </p:sp>
      <p:sp>
        <p:nvSpPr>
          <p:cNvPr id="4" name="Espace réservé du texte 6">
            <a:extLst>
              <a:ext uri="{FF2B5EF4-FFF2-40B4-BE49-F238E27FC236}">
                <a16:creationId xmlns:a16="http://schemas.microsoft.com/office/drawing/2014/main" id="{6D49AEF0-9FBA-4F91-B1C1-8FB21DF58933}"/>
              </a:ext>
            </a:extLst>
          </p:cNvPr>
          <p:cNvSpPr txBox="1">
            <a:spLocks/>
          </p:cNvSpPr>
          <p:nvPr/>
        </p:nvSpPr>
        <p:spPr>
          <a:xfrm>
            <a:off x="4376057" y="118948"/>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buClr>
                <a:srgbClr val="EA4E55"/>
              </a:buClr>
              <a:defRPr/>
            </a:pPr>
            <a:r>
              <a:rPr lang="fr-FR" sz="1200" dirty="0">
                <a:solidFill>
                  <a:prstClr val="white">
                    <a:lumMod val="50000"/>
                  </a:prstClr>
                </a:solidFill>
                <a:latin typeface="Arial Black" panose="020B0A04020102020204" pitchFamily="34" charset="0"/>
              </a:rPr>
              <a:t>Assurance des emprunteurs</a:t>
            </a:r>
          </a:p>
        </p:txBody>
      </p:sp>
      <p:sp>
        <p:nvSpPr>
          <p:cNvPr id="11" name="Espace réservé du texte 9">
            <a:extLst>
              <a:ext uri="{FF2B5EF4-FFF2-40B4-BE49-F238E27FC236}">
                <a16:creationId xmlns:a16="http://schemas.microsoft.com/office/drawing/2014/main" id="{36DF3596-EB6A-4276-9A6E-1A5F841E3814}"/>
              </a:ext>
            </a:extLst>
          </p:cNvPr>
          <p:cNvSpPr txBox="1">
            <a:spLocks/>
          </p:cNvSpPr>
          <p:nvPr/>
        </p:nvSpPr>
        <p:spPr>
          <a:xfrm>
            <a:off x="341033" y="71614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C31632"/>
              </a:buClr>
              <a:buSzTx/>
              <a:buFont typeface="Arial" panose="020B0604020202020204" pitchFamily="34" charset="0"/>
              <a:buNone/>
              <a:tabLst/>
              <a:defRPr/>
            </a:pPr>
            <a:r>
              <a:rPr kumimoji="0" lang="fr-FR" sz="10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8" name="Espace réservé du contenu 1">
            <a:extLst>
              <a:ext uri="{FF2B5EF4-FFF2-40B4-BE49-F238E27FC236}">
                <a16:creationId xmlns:a16="http://schemas.microsoft.com/office/drawing/2014/main" id="{CA14D2A8-4570-4FC2-BEBE-2C01E94D5874}"/>
              </a:ext>
            </a:extLst>
          </p:cNvPr>
          <p:cNvSpPr txBox="1">
            <a:spLocks/>
          </p:cNvSpPr>
          <p:nvPr/>
        </p:nvSpPr>
        <p:spPr>
          <a:xfrm>
            <a:off x="6735778" y="1892846"/>
            <a:ext cx="4635374" cy="4501006"/>
          </a:xfrm>
          <a:prstGeom prst="rect">
            <a:avLst/>
          </a:prstGeom>
          <a:gradFill flip="none" rotWithShape="1">
            <a:gsLst>
              <a:gs pos="19000">
                <a:schemeClr val="accent2">
                  <a:lumMod val="40000"/>
                  <a:lumOff val="60000"/>
                </a:schemeClr>
              </a:gs>
              <a:gs pos="100000">
                <a:schemeClr val="bg1"/>
              </a:gs>
            </a:gsLst>
            <a:lin ang="2700000" scaled="1"/>
            <a:tileRect/>
          </a:gra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altLang="fr-FR" sz="1400" b="1" dirty="0">
                <a:latin typeface="Arial" panose="020B0604020202020204" pitchFamily="34" charset="0"/>
              </a:rPr>
              <a:t>Garanties additionnelles :</a:t>
            </a:r>
          </a:p>
          <a:p>
            <a:pPr algn="just"/>
            <a:endParaRPr lang="fr-FR" altLang="fr-FR" sz="1400" dirty="0">
              <a:latin typeface="Arial" panose="020B0604020202020204" pitchFamily="34" charset="0"/>
            </a:endParaRPr>
          </a:p>
          <a:p>
            <a:pPr lvl="1" algn="just"/>
            <a:r>
              <a:rPr lang="fr-FR" altLang="fr-FR" sz="1200" dirty="0">
                <a:latin typeface="Arial" panose="020B0604020202020204" pitchFamily="34" charset="0"/>
              </a:rPr>
              <a:t>La prestation forfaitaire (au lieu d’indemnitaire) ;</a:t>
            </a:r>
          </a:p>
          <a:p>
            <a:pPr lvl="1" algn="just"/>
            <a:r>
              <a:rPr lang="fr-FR" altLang="fr-FR" sz="1200" dirty="0">
                <a:latin typeface="Arial" panose="020B0604020202020204" pitchFamily="34" charset="0"/>
                <a:ea typeface="Times New Roman" panose="02020603050405020304" pitchFamily="18" charset="0"/>
              </a:rPr>
              <a:t>Le délai de franchise de 30 jours (au lieu de 90 jours) ;</a:t>
            </a:r>
          </a:p>
          <a:p>
            <a:pPr lvl="1" algn="just"/>
            <a:r>
              <a:rPr lang="fr-FR" altLang="fr-FR" sz="1200" dirty="0">
                <a:latin typeface="Arial" panose="020B0604020202020204" pitchFamily="34" charset="0"/>
                <a:ea typeface="Times New Roman" panose="02020603050405020304" pitchFamily="18" charset="0"/>
              </a:rPr>
              <a:t>La garantie invalidité permanente partielle à 33% (au lieu de totale à 66%) ;</a:t>
            </a:r>
          </a:p>
          <a:p>
            <a:pPr lvl="1" algn="just"/>
            <a:r>
              <a:rPr lang="fr-FR" altLang="fr-FR" sz="1200" dirty="0">
                <a:latin typeface="Arial" panose="020B0604020202020204" pitchFamily="34" charset="0"/>
                <a:ea typeface="Times New Roman" panose="02020603050405020304" pitchFamily="18" charset="0"/>
              </a:rPr>
              <a:t>L’assurance perte d’emploi.</a:t>
            </a:r>
          </a:p>
        </p:txBody>
      </p:sp>
      <p:sp>
        <p:nvSpPr>
          <p:cNvPr id="9" name="Espace réservé du contenu 1">
            <a:extLst>
              <a:ext uri="{FF2B5EF4-FFF2-40B4-BE49-F238E27FC236}">
                <a16:creationId xmlns:a16="http://schemas.microsoft.com/office/drawing/2014/main" id="{A8BD53CA-CF8E-4EFF-BFB4-9588BAE45EF1}"/>
              </a:ext>
            </a:extLst>
          </p:cNvPr>
          <p:cNvSpPr txBox="1">
            <a:spLocks/>
          </p:cNvSpPr>
          <p:nvPr/>
        </p:nvSpPr>
        <p:spPr>
          <a:xfrm>
            <a:off x="695325" y="1892846"/>
            <a:ext cx="5400675" cy="2134209"/>
          </a:xfrm>
          <a:prstGeom prst="rect">
            <a:avLst/>
          </a:prstGeom>
          <a:gradFill flip="none" rotWithShape="1">
            <a:gsLst>
              <a:gs pos="54000">
                <a:schemeClr val="accent1">
                  <a:lumMod val="20000"/>
                  <a:lumOff val="80000"/>
                </a:schemeClr>
              </a:gs>
              <a:gs pos="100000">
                <a:schemeClr val="bg1"/>
              </a:gs>
            </a:gsLst>
            <a:lin ang="2700000" scaled="1"/>
            <a:tileRect/>
          </a:gra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ltLang="fr-FR" sz="1400" b="1" dirty="0">
                <a:latin typeface="Arial" panose="020B0604020202020204" pitchFamily="34" charset="0"/>
              </a:rPr>
              <a:t>Garanties de base :</a:t>
            </a:r>
          </a:p>
          <a:p>
            <a:pPr lvl="1">
              <a:spcAft>
                <a:spcPts val="0"/>
              </a:spcAft>
            </a:pPr>
            <a:r>
              <a:rPr lang="fr-FR" altLang="fr-FR" dirty="0">
                <a:latin typeface="Arial" panose="020B0604020202020204" pitchFamily="34" charset="0"/>
              </a:rPr>
              <a:t>DC - Décès ;</a:t>
            </a:r>
          </a:p>
          <a:p>
            <a:pPr lvl="1">
              <a:spcAft>
                <a:spcPts val="0"/>
              </a:spcAft>
            </a:pPr>
            <a:r>
              <a:rPr lang="fr-FR" altLang="fr-FR" dirty="0">
                <a:latin typeface="Arial" panose="020B0604020202020204" pitchFamily="34" charset="0"/>
              </a:rPr>
              <a:t>PTIA - Perte totale et irréversible d’autonomie ;</a:t>
            </a:r>
          </a:p>
          <a:p>
            <a:pPr lvl="1">
              <a:spcAft>
                <a:spcPts val="0"/>
              </a:spcAft>
            </a:pPr>
            <a:r>
              <a:rPr lang="fr-FR" altLang="fr-FR" dirty="0">
                <a:latin typeface="Arial" panose="020B0604020202020204" pitchFamily="34" charset="0"/>
              </a:rPr>
              <a:t>IA - Invalidité AERAS ;</a:t>
            </a:r>
          </a:p>
          <a:p>
            <a:pPr lvl="1">
              <a:spcAft>
                <a:spcPts val="0"/>
              </a:spcAft>
            </a:pPr>
            <a:r>
              <a:rPr lang="fr-FR" altLang="fr-FR" dirty="0">
                <a:latin typeface="Arial" panose="020B0604020202020204" pitchFamily="34" charset="0"/>
              </a:rPr>
              <a:t>ITT - Incapacité temporaire totale ;</a:t>
            </a:r>
          </a:p>
          <a:p>
            <a:pPr lvl="1">
              <a:spcAft>
                <a:spcPts val="0"/>
              </a:spcAft>
            </a:pPr>
            <a:r>
              <a:rPr lang="fr-FR" altLang="fr-FR" dirty="0">
                <a:latin typeface="Arial" panose="020B0604020202020204" pitchFamily="34" charset="0"/>
              </a:rPr>
              <a:t>IPT - Invalidité  permanente totale ;</a:t>
            </a:r>
          </a:p>
          <a:p>
            <a:pPr lvl="1">
              <a:spcAft>
                <a:spcPts val="0"/>
              </a:spcAft>
            </a:pPr>
            <a:r>
              <a:rPr lang="fr-FR" altLang="fr-FR" dirty="0">
                <a:latin typeface="Arial" panose="020B0604020202020204" pitchFamily="34" charset="0"/>
              </a:rPr>
              <a:t>IPP - Invalidité  permanente partielle.</a:t>
            </a:r>
          </a:p>
        </p:txBody>
      </p:sp>
      <p:sp>
        <p:nvSpPr>
          <p:cNvPr id="5" name="Rectangle 4">
            <a:extLst>
              <a:ext uri="{FF2B5EF4-FFF2-40B4-BE49-F238E27FC236}">
                <a16:creationId xmlns:a16="http://schemas.microsoft.com/office/drawing/2014/main" id="{A0D9784E-7E48-4947-B33D-613CC4F5EF0C}"/>
              </a:ext>
            </a:extLst>
          </p:cNvPr>
          <p:cNvSpPr/>
          <p:nvPr/>
        </p:nvSpPr>
        <p:spPr>
          <a:xfrm>
            <a:off x="6735778" y="4671148"/>
            <a:ext cx="4635374" cy="461665"/>
          </a:xfrm>
          <a:prstGeom prst="rect">
            <a:avLst/>
          </a:prstGeom>
        </p:spPr>
        <p:txBody>
          <a:bodyPr wrap="square">
            <a:spAutoFit/>
          </a:bodyPr>
          <a:lstStyle/>
          <a:p>
            <a:pPr lvl="1" algn="ctr"/>
            <a:r>
              <a:rPr lang="fr-FR" altLang="fr-FR" sz="1200" b="1" dirty="0">
                <a:solidFill>
                  <a:schemeClr val="tx1">
                    <a:lumMod val="75000"/>
                    <a:lumOff val="25000"/>
                  </a:schemeClr>
                </a:solidFill>
                <a:latin typeface="Arial" panose="020B0604020202020204" pitchFamily="34" charset="0"/>
                <a:ea typeface="Times New Roman" panose="02020603050405020304" pitchFamily="18" charset="0"/>
              </a:rPr>
              <a:t>A noter :</a:t>
            </a:r>
          </a:p>
          <a:p>
            <a:pPr marL="0" lvl="1" algn="ctr"/>
            <a:r>
              <a:rPr lang="fr-FR" altLang="fr-FR" sz="1200" dirty="0">
                <a:solidFill>
                  <a:schemeClr val="tx1">
                    <a:lumMod val="75000"/>
                    <a:lumOff val="25000"/>
                  </a:schemeClr>
                </a:solidFill>
                <a:latin typeface="Arial" panose="020B0604020202020204" pitchFamily="34" charset="0"/>
                <a:ea typeface="Times New Roman" panose="02020603050405020304" pitchFamily="18" charset="0"/>
              </a:rPr>
              <a:t>Les garanties additionnelles n’entrent pas dans le calcul du TAEG</a:t>
            </a:r>
          </a:p>
        </p:txBody>
      </p:sp>
      <p:sp>
        <p:nvSpPr>
          <p:cNvPr id="10" name="Espace réservé du contenu 1">
            <a:extLst>
              <a:ext uri="{FF2B5EF4-FFF2-40B4-BE49-F238E27FC236}">
                <a16:creationId xmlns:a16="http://schemas.microsoft.com/office/drawing/2014/main" id="{1EEE6E6F-C378-439E-9F14-DD996758B4D0}"/>
              </a:ext>
            </a:extLst>
          </p:cNvPr>
          <p:cNvSpPr txBox="1">
            <a:spLocks/>
          </p:cNvSpPr>
          <p:nvPr/>
        </p:nvSpPr>
        <p:spPr>
          <a:xfrm>
            <a:off x="695325" y="4192672"/>
            <a:ext cx="5400675" cy="2201180"/>
          </a:xfrm>
          <a:prstGeom prst="rect">
            <a:avLst/>
          </a:prstGeom>
          <a:gradFill flip="none" rotWithShape="1">
            <a:gsLst>
              <a:gs pos="0">
                <a:schemeClr val="accent3">
                  <a:lumMod val="20000"/>
                  <a:lumOff val="80000"/>
                </a:schemeClr>
              </a:gs>
              <a:gs pos="100000">
                <a:schemeClr val="bg1"/>
              </a:gs>
            </a:gsLst>
            <a:lin ang="2700000" scaled="1"/>
            <a:tileRect/>
          </a:gra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ltLang="fr-FR" sz="1400" b="1" dirty="0">
                <a:latin typeface="Arial" panose="020B0604020202020204" pitchFamily="34" charset="0"/>
              </a:rPr>
              <a:t>Des éléments de différenciation forts par rapport aux autres contrats :</a:t>
            </a:r>
          </a:p>
          <a:p>
            <a:pPr lvl="1">
              <a:spcAft>
                <a:spcPts val="0"/>
              </a:spcAft>
            </a:pPr>
            <a:r>
              <a:rPr lang="fr-FR" altLang="fr-FR" dirty="0">
                <a:latin typeface="Arial" panose="020B0604020202020204" pitchFamily="34" charset="0"/>
              </a:rPr>
              <a:t>Des exclusions réduites au minimum ;</a:t>
            </a:r>
          </a:p>
          <a:p>
            <a:pPr lvl="1">
              <a:spcAft>
                <a:spcPts val="0"/>
              </a:spcAft>
            </a:pPr>
            <a:r>
              <a:rPr lang="fr-FR" altLang="fr-FR" dirty="0">
                <a:latin typeface="Arial" panose="020B0604020202020204" pitchFamily="34" charset="0"/>
              </a:rPr>
              <a:t>Pas de contrainte en cours de vie du contrat ;</a:t>
            </a:r>
          </a:p>
          <a:p>
            <a:pPr lvl="1">
              <a:spcAft>
                <a:spcPts val="0"/>
              </a:spcAft>
            </a:pPr>
            <a:r>
              <a:rPr lang="fr-FR" altLang="fr-FR" dirty="0">
                <a:latin typeface="Arial" panose="020B0604020202020204" pitchFamily="34" charset="0"/>
              </a:rPr>
              <a:t>Un âge de cessation de la garantie décès porté de 75 à 80 ans ;</a:t>
            </a:r>
          </a:p>
          <a:p>
            <a:pPr lvl="1">
              <a:spcAft>
                <a:spcPts val="0"/>
              </a:spcAft>
            </a:pPr>
            <a:r>
              <a:rPr lang="fr-FR" altLang="fr-FR" dirty="0">
                <a:latin typeface="Arial" panose="020B0604020202020204" pitchFamily="34" charset="0"/>
              </a:rPr>
              <a:t>Un âge de cessation des garanties PTIA, IA, ITT, IPT et IPP porté de 65 à 67 ans.</a:t>
            </a:r>
          </a:p>
        </p:txBody>
      </p:sp>
    </p:spTree>
    <p:extLst>
      <p:ext uri="{BB962C8B-B14F-4D97-AF65-F5344CB8AC3E}">
        <p14:creationId xmlns:p14="http://schemas.microsoft.com/office/powerpoint/2010/main" val="1485182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p:txBody>
          <a:bodyPr/>
          <a:lstStyle/>
          <a:p>
            <a:pPr algn="just"/>
            <a:r>
              <a:rPr lang="fr-FR" dirty="0">
                <a:sym typeface="Wingdings" panose="05000000000000000000" pitchFamily="2" charset="2"/>
              </a:rPr>
              <a:t>Le sujet de l’ADE doit être abordé systématiquement pour chaque dossier immobilier et faire l’objet d’un moment dédié pour apporter un conseil personnalisé et adapté à chacun de nos clients.</a:t>
            </a:r>
          </a:p>
          <a:p>
            <a:pPr algn="just"/>
            <a:endParaRPr lang="fr-FR" dirty="0">
              <a:sym typeface="Wingdings" panose="05000000000000000000" pitchFamily="2" charset="2"/>
            </a:endParaRPr>
          </a:p>
          <a:p>
            <a:pPr algn="just"/>
            <a:r>
              <a:rPr lang="fr-FR" dirty="0">
                <a:sym typeface="Wingdings" panose="05000000000000000000" pitchFamily="2" charset="2"/>
              </a:rPr>
              <a:t>Nous faisons le choix de proposer le contrat CNP - BPCE Vie pour la qualité de ses garanties et la sécurité qu’il apporte à l’emprunteur pendant toute la durée de son crédit.</a:t>
            </a:r>
          </a:p>
          <a:p>
            <a:pPr algn="just"/>
            <a:endParaRPr lang="fr-FR" dirty="0">
              <a:sym typeface="Wingdings" panose="05000000000000000000" pitchFamily="2" charset="2"/>
            </a:endParaRPr>
          </a:p>
          <a:p>
            <a:pPr algn="just"/>
            <a:r>
              <a:rPr lang="fr-FR" dirty="0">
                <a:sym typeface="Wingdings" panose="05000000000000000000" pitchFamily="2" charset="2"/>
              </a:rPr>
              <a:t>La proposition, le suivi et la gestion restent en proximité de l’assuré avec un conseiller, une agence et une Caisse d’Epargne à son service.</a:t>
            </a:r>
          </a:p>
          <a:p>
            <a:pPr algn="just"/>
            <a:endParaRPr lang="fr-FR" dirty="0"/>
          </a:p>
          <a:p>
            <a:pPr algn="just"/>
            <a:r>
              <a:rPr lang="fr-FR" dirty="0"/>
              <a:t>Une proposition alternative est possible avec les contrats disponibles sur </a:t>
            </a:r>
            <a:r>
              <a:rPr lang="fr-FR" dirty="0">
                <a:sym typeface="Wingdings" panose="05000000000000000000" pitchFamily="2" charset="2"/>
              </a:rPr>
              <a:t>la plateforme </a:t>
            </a:r>
            <a:r>
              <a:rPr lang="fr-FR" dirty="0">
                <a:latin typeface="Arial" panose="020B0604020202020204" pitchFamily="34" charset="0"/>
              </a:rPr>
              <a:t>Ecureuil ADE Service.</a:t>
            </a:r>
          </a:p>
          <a:p>
            <a:pPr algn="just"/>
            <a:endParaRPr lang="fr-FR" dirty="0">
              <a:latin typeface="Arial" panose="020B0604020202020204" pitchFamily="34" charset="0"/>
            </a:endParaRPr>
          </a:p>
          <a:p>
            <a:pPr algn="just"/>
            <a:r>
              <a:rPr lang="fr-FR" dirty="0">
                <a:latin typeface="Arial" panose="020B0604020202020204" pitchFamily="34" charset="0"/>
              </a:rPr>
              <a:t>Tout autre contrat peut également être choisi dès lors qu’il apporte les garanties équivalentes exigées.</a:t>
            </a:r>
            <a:endParaRPr lang="fr-FR" dirty="0"/>
          </a:p>
          <a:p>
            <a:pPr algn="just"/>
            <a:endParaRPr lang="fr-FR" b="1" dirty="0"/>
          </a:p>
          <a:p>
            <a:pPr algn="just"/>
            <a:r>
              <a:rPr lang="fr-FR" b="1" dirty="0"/>
              <a:t>L’emprunteur a droit au libre-choix de son contrat à la souscription et à la résiliation/substitution pendant toute la durée de ce contrat .</a:t>
            </a:r>
            <a:endParaRPr lang="fr-FR" dirty="0"/>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En synthèse</a:t>
            </a:r>
          </a:p>
        </p:txBody>
      </p:sp>
      <p:sp>
        <p:nvSpPr>
          <p:cNvPr id="4" name="Espace réservé du texte 6">
            <a:extLst>
              <a:ext uri="{FF2B5EF4-FFF2-40B4-BE49-F238E27FC236}">
                <a16:creationId xmlns:a16="http://schemas.microsoft.com/office/drawing/2014/main" id="{6D49AEF0-9FBA-4F91-B1C1-8FB21DF58933}"/>
              </a:ext>
            </a:extLst>
          </p:cNvPr>
          <p:cNvSpPr txBox="1">
            <a:spLocks/>
          </p:cNvSpPr>
          <p:nvPr/>
        </p:nvSpPr>
        <p:spPr>
          <a:xfrm>
            <a:off x="4376057" y="118948"/>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buClr>
                <a:srgbClr val="EA4E55"/>
              </a:buClr>
              <a:defRPr/>
            </a:pPr>
            <a:r>
              <a:rPr lang="fr-FR" sz="1200" dirty="0">
                <a:solidFill>
                  <a:prstClr val="white">
                    <a:lumMod val="50000"/>
                  </a:prstClr>
                </a:solidFill>
                <a:latin typeface="Arial Black" panose="020B0A04020102020204" pitchFamily="34" charset="0"/>
              </a:rPr>
              <a:t>Assurance des emprunteurs</a:t>
            </a:r>
          </a:p>
        </p:txBody>
      </p:sp>
      <p:sp>
        <p:nvSpPr>
          <p:cNvPr id="11" name="Espace réservé du texte 9">
            <a:extLst>
              <a:ext uri="{FF2B5EF4-FFF2-40B4-BE49-F238E27FC236}">
                <a16:creationId xmlns:a16="http://schemas.microsoft.com/office/drawing/2014/main" id="{36DF3596-EB6A-4276-9A6E-1A5F841E3814}"/>
              </a:ext>
            </a:extLst>
          </p:cNvPr>
          <p:cNvSpPr txBox="1">
            <a:spLocks/>
          </p:cNvSpPr>
          <p:nvPr/>
        </p:nvSpPr>
        <p:spPr>
          <a:xfrm>
            <a:off x="341033" y="71614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C31632"/>
              </a:buClr>
              <a:buSzTx/>
              <a:buFont typeface="Arial" panose="020B0604020202020204" pitchFamily="34" charset="0"/>
              <a:buNone/>
              <a:tabLst/>
              <a:defRPr/>
            </a:pPr>
            <a:r>
              <a:rPr lang="fr-FR" dirty="0">
                <a:solidFill>
                  <a:prstClr val="white"/>
                </a:solidFill>
                <a:latin typeface="Arial Black" panose="020B0A04020102020204" pitchFamily="34" charset="0"/>
              </a:rPr>
              <a:t>3</a:t>
            </a:r>
            <a:endParaRPr kumimoji="0" lang="fr-FR" sz="10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
        <p:nvSpPr>
          <p:cNvPr id="5" name="Rectangle 4">
            <a:extLst>
              <a:ext uri="{FF2B5EF4-FFF2-40B4-BE49-F238E27FC236}">
                <a16:creationId xmlns:a16="http://schemas.microsoft.com/office/drawing/2014/main" id="{DC48EA13-ABF0-424D-9867-11BB4726B111}"/>
              </a:ext>
            </a:extLst>
          </p:cNvPr>
          <p:cNvSpPr/>
          <p:nvPr/>
        </p:nvSpPr>
        <p:spPr>
          <a:xfrm>
            <a:off x="695325" y="6054100"/>
            <a:ext cx="10980738" cy="369332"/>
          </a:xfrm>
          <a:prstGeom prst="rect">
            <a:avLst/>
          </a:prstGeom>
        </p:spPr>
        <p:txBody>
          <a:bodyPr wrap="square">
            <a:spAutoFit/>
          </a:bodyPr>
          <a:lstStyle/>
          <a:p>
            <a:pPr algn="ctr"/>
            <a:r>
              <a:rPr lang="fr-FR" b="1" dirty="0">
                <a:solidFill>
                  <a:srgbClr val="C00000"/>
                </a:solidFill>
              </a:rPr>
              <a:t>ADE : Toujours proposée, jamais imposée, au libre choix du client</a:t>
            </a:r>
          </a:p>
        </p:txBody>
      </p:sp>
    </p:spTree>
    <p:extLst>
      <p:ext uri="{BB962C8B-B14F-4D97-AF65-F5344CB8AC3E}">
        <p14:creationId xmlns:p14="http://schemas.microsoft.com/office/powerpoint/2010/main" val="907732260"/>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6527</TotalTime>
  <Words>676</Words>
  <Application>Microsoft Office PowerPoint</Application>
  <PresentationFormat>Grand écran</PresentationFormat>
  <Paragraphs>57</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2</vt:i4>
      </vt:variant>
      <vt:variant>
        <vt:lpstr>Titres des diapositives</vt:lpstr>
      </vt:variant>
      <vt:variant>
        <vt:i4>4</vt:i4>
      </vt:variant>
    </vt:vector>
  </HeadingPairs>
  <TitlesOfParts>
    <vt:vector size="10" baseType="lpstr">
      <vt:lpstr>Arial</vt:lpstr>
      <vt:lpstr>Arial Black</vt:lpstr>
      <vt:lpstr>Montserrat Black</vt:lpstr>
      <vt:lpstr>Wingdings</vt:lpstr>
      <vt:lpstr>Thème Office</vt:lpstr>
      <vt:lpstr>1_Thème Office</vt:lpstr>
      <vt:lpstr>Assurance des emprunteurs</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GERARD Alexandre [CEGEE]</cp:lastModifiedBy>
  <cp:revision>369</cp:revision>
  <cp:lastPrinted>2023-01-10T07:20:24Z</cp:lastPrinted>
  <dcterms:created xsi:type="dcterms:W3CDTF">2020-06-24T09:20:11Z</dcterms:created>
  <dcterms:modified xsi:type="dcterms:W3CDTF">2023-05-23T11:20:41Z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