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9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6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7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4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4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4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4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48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49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52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756" r:id="rId6"/>
  </p:sldMasterIdLst>
  <p:notesMasterIdLst>
    <p:notesMasterId r:id="rId23"/>
  </p:notesMasterIdLst>
  <p:handoutMasterIdLst>
    <p:handoutMasterId r:id="rId24"/>
  </p:handoutMasterIdLst>
  <p:sldIdLst>
    <p:sldId id="258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8" r:id="rId22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C86"/>
    <a:srgbClr val="FFDDED"/>
    <a:srgbClr val="FFDDDD"/>
    <a:srgbClr val="D3CEC3"/>
    <a:srgbClr val="F7DAAF"/>
    <a:srgbClr val="EA9922"/>
    <a:srgbClr val="FFAFD5"/>
    <a:srgbClr val="A6004E"/>
    <a:srgbClr val="E5B1D1"/>
    <a:srgbClr val="581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1" autoAdjust="0"/>
    <p:restoredTop sz="94708" autoAdjust="0"/>
  </p:normalViewPr>
  <p:slideViewPr>
    <p:cSldViewPr snapToGrid="0">
      <p:cViewPr>
        <p:scale>
          <a:sx n="68" d="100"/>
          <a:sy n="68" d="100"/>
        </p:scale>
        <p:origin x="-1938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276480"/>
        <c:axId val="142278016"/>
      </c:barChart>
      <c:catAx>
        <c:axId val="14227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2278016"/>
        <c:crosses val="autoZero"/>
        <c:auto val="1"/>
        <c:lblAlgn val="ctr"/>
        <c:lblOffset val="100"/>
        <c:noMultiLvlLbl val="0"/>
      </c:catAx>
      <c:valAx>
        <c:axId val="142278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22764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925760"/>
        <c:axId val="141935744"/>
      </c:barChart>
      <c:catAx>
        <c:axId val="14192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1935744"/>
        <c:crosses val="autoZero"/>
        <c:auto val="1"/>
        <c:lblAlgn val="ctr"/>
        <c:lblOffset val="100"/>
        <c:noMultiLvlLbl val="0"/>
      </c:catAx>
      <c:valAx>
        <c:axId val="1419357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192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416768"/>
        <c:axId val="144418304"/>
      </c:barChart>
      <c:catAx>
        <c:axId val="144416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4418304"/>
        <c:crosses val="autoZero"/>
        <c:auto val="1"/>
        <c:lblAlgn val="ctr"/>
        <c:lblOffset val="100"/>
        <c:noMultiLvlLbl val="0"/>
      </c:catAx>
      <c:valAx>
        <c:axId val="14441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441676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479744"/>
        <c:axId val="144481280"/>
      </c:barChart>
      <c:catAx>
        <c:axId val="14447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4481280"/>
        <c:crosses val="autoZero"/>
        <c:auto val="1"/>
        <c:lblAlgn val="ctr"/>
        <c:lblOffset val="100"/>
        <c:noMultiLvlLbl val="0"/>
      </c:catAx>
      <c:valAx>
        <c:axId val="1444812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447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647680"/>
        <c:axId val="144649216"/>
      </c:barChart>
      <c:catAx>
        <c:axId val="144647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4649216"/>
        <c:crosses val="autoZero"/>
        <c:auto val="1"/>
        <c:lblAlgn val="ctr"/>
        <c:lblOffset val="100"/>
        <c:noMultiLvlLbl val="0"/>
      </c:catAx>
      <c:valAx>
        <c:axId val="144649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46476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594816"/>
        <c:axId val="146596608"/>
      </c:barChart>
      <c:catAx>
        <c:axId val="146594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6596608"/>
        <c:crosses val="autoZero"/>
        <c:auto val="1"/>
        <c:lblAlgn val="ctr"/>
        <c:lblOffset val="100"/>
        <c:noMultiLvlLbl val="0"/>
      </c:catAx>
      <c:valAx>
        <c:axId val="1465966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659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746752"/>
        <c:axId val="146748544"/>
      </c:barChart>
      <c:catAx>
        <c:axId val="146746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6748544"/>
        <c:crosses val="autoZero"/>
        <c:auto val="1"/>
        <c:lblAlgn val="ctr"/>
        <c:lblOffset val="100"/>
        <c:noMultiLvlLbl val="0"/>
      </c:catAx>
      <c:valAx>
        <c:axId val="146748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67467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826368"/>
        <c:axId val="146827904"/>
      </c:barChart>
      <c:catAx>
        <c:axId val="14682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6827904"/>
        <c:crosses val="autoZero"/>
        <c:auto val="1"/>
        <c:lblAlgn val="ctr"/>
        <c:lblOffset val="100"/>
        <c:noMultiLvlLbl val="0"/>
      </c:catAx>
      <c:valAx>
        <c:axId val="1468279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682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404864"/>
        <c:axId val="146406400"/>
      </c:barChart>
      <c:catAx>
        <c:axId val="146404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6406400"/>
        <c:crosses val="autoZero"/>
        <c:auto val="1"/>
        <c:lblAlgn val="ctr"/>
        <c:lblOffset val="100"/>
        <c:noMultiLvlLbl val="0"/>
      </c:catAx>
      <c:valAx>
        <c:axId val="14640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64048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955264"/>
        <c:axId val="146957056"/>
      </c:barChart>
      <c:catAx>
        <c:axId val="146955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6957056"/>
        <c:crosses val="autoZero"/>
        <c:auto val="1"/>
        <c:lblAlgn val="ctr"/>
        <c:lblOffset val="100"/>
        <c:noMultiLvlLbl val="0"/>
      </c:catAx>
      <c:valAx>
        <c:axId val="14695705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695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896064"/>
        <c:axId val="151897600"/>
      </c:barChart>
      <c:catAx>
        <c:axId val="151896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1897600"/>
        <c:crosses val="autoZero"/>
        <c:auto val="1"/>
        <c:lblAlgn val="ctr"/>
        <c:lblOffset val="100"/>
        <c:noMultiLvlLbl val="0"/>
      </c:catAx>
      <c:valAx>
        <c:axId val="15189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1896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036864"/>
        <c:axId val="152038400"/>
      </c:barChart>
      <c:catAx>
        <c:axId val="15203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2038400"/>
        <c:crosses val="autoZero"/>
        <c:auto val="1"/>
        <c:lblAlgn val="ctr"/>
        <c:lblOffset val="100"/>
        <c:noMultiLvlLbl val="0"/>
      </c:catAx>
      <c:valAx>
        <c:axId val="1520384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20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766912"/>
        <c:axId val="151768448"/>
      </c:barChart>
      <c:catAx>
        <c:axId val="151766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1768448"/>
        <c:crosses val="autoZero"/>
        <c:auto val="1"/>
        <c:lblAlgn val="ctr"/>
        <c:lblOffset val="100"/>
        <c:noMultiLvlLbl val="0"/>
      </c:catAx>
      <c:valAx>
        <c:axId val="151768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176691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784832"/>
        <c:axId val="151790720"/>
      </c:barChart>
      <c:catAx>
        <c:axId val="151784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1790720"/>
        <c:crosses val="autoZero"/>
        <c:auto val="1"/>
        <c:lblAlgn val="ctr"/>
        <c:lblOffset val="100"/>
        <c:noMultiLvlLbl val="0"/>
      </c:catAx>
      <c:valAx>
        <c:axId val="1517907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178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DC-4380-AE85-0A5DA8ABD6C6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DC-4380-AE85-0A5DA8ABD6C6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DC-4380-AE85-0A5DA8ABD6C6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DC-4380-AE85-0A5DA8ABD6C6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DC-4380-AE85-0A5DA8AB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C-4D03-8D5E-04C5B0D0507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BC-4D03-8D5E-04C5B0D0507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BC-4D03-8D5E-04C5B0D05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466752"/>
        <c:axId val="153468288"/>
      </c:barChart>
      <c:catAx>
        <c:axId val="153466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3468288"/>
        <c:crosses val="autoZero"/>
        <c:auto val="1"/>
        <c:lblAlgn val="ctr"/>
        <c:lblOffset val="100"/>
        <c:noMultiLvlLbl val="0"/>
      </c:catAx>
      <c:valAx>
        <c:axId val="153468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34667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B7-4363-BDEF-DF3FC0E49900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B7-4363-BDEF-DF3FC0E49900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0B7-4363-BDEF-DF3FC0E49900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0B7-4363-BDEF-DF3FC0E499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B7-4363-BDEF-DF3FC0E49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C-4CFA-B388-8B6A18DC13C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3C-4CFA-B388-8B6A18DC13C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3C-4CFA-B388-8B6A18DC1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921792"/>
        <c:axId val="155931776"/>
      </c:barChart>
      <c:catAx>
        <c:axId val="15592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5931776"/>
        <c:crosses val="autoZero"/>
        <c:auto val="1"/>
        <c:lblAlgn val="ctr"/>
        <c:lblOffset val="100"/>
        <c:noMultiLvlLbl val="0"/>
      </c:catAx>
      <c:valAx>
        <c:axId val="1559317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592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9-401E-9DAC-DBB6F72A4FFA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9-401E-9DAC-DBB6F72A4FFA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C9-401E-9DAC-DBB6F72A4FFA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C9-401E-9DAC-DBB6F72A4FF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C9-401E-9DAC-DBB6F72A4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6D-4B37-98E7-70C1B63A92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6D-4B37-98E7-70C1B63A92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6D-4B37-98E7-70C1B63A9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30560"/>
        <c:axId val="158208768"/>
      </c:barChart>
      <c:catAx>
        <c:axId val="158530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8208768"/>
        <c:crosses val="autoZero"/>
        <c:auto val="1"/>
        <c:lblAlgn val="ctr"/>
        <c:lblOffset val="100"/>
        <c:noMultiLvlLbl val="0"/>
      </c:catAx>
      <c:valAx>
        <c:axId val="158208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85305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41-495A-8D59-CE32DAB30A0F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41-495A-8D59-CE32DAB30A0F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541-495A-8D59-CE32DAB30A0F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541-495A-8D59-CE32DAB30A0F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41-495A-8D59-CE32DAB30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D-46FB-B687-124148CD40D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D-46FB-B687-124148CD40D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FD-46FB-B687-124148CD4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311168"/>
        <c:axId val="158312704"/>
      </c:barChart>
      <c:catAx>
        <c:axId val="158311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8312704"/>
        <c:crosses val="autoZero"/>
        <c:auto val="1"/>
        <c:lblAlgn val="ctr"/>
        <c:lblOffset val="100"/>
        <c:noMultiLvlLbl val="0"/>
      </c:catAx>
      <c:valAx>
        <c:axId val="1583127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831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CA-4DA7-AA7E-1F1F64142CC9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CA-4DA7-AA7E-1F1F64142CC9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CA-4DA7-AA7E-1F1F64142CC9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CA-4DA7-AA7E-1F1F64142CC9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CA-4DA7-AA7E-1F1F6414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5-4139-8072-335606CD829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5-4139-8072-335606CD829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5-4139-8072-335606CD8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710016"/>
        <c:axId val="154711552"/>
      </c:barChart>
      <c:catAx>
        <c:axId val="15471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4711552"/>
        <c:crosses val="autoZero"/>
        <c:auto val="1"/>
        <c:lblAlgn val="ctr"/>
        <c:lblOffset val="100"/>
        <c:noMultiLvlLbl val="0"/>
      </c:catAx>
      <c:valAx>
        <c:axId val="154711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47100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97-4CE0-B3D5-2481FAAD41D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97-4CE0-B3D5-2481FAAD41D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97-4CE0-B3D5-2481FAAD41D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D97-4CE0-B3D5-2481FAAD41D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97-4CE0-B3D5-2481FAAD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B-45D0-9125-45B8F52AE00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2B-45D0-9125-45B8F52AE00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2B-45D0-9125-45B8F52AE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57696"/>
        <c:axId val="158559232"/>
      </c:barChart>
      <c:catAx>
        <c:axId val="158557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8559232"/>
        <c:crosses val="autoZero"/>
        <c:auto val="1"/>
        <c:lblAlgn val="ctr"/>
        <c:lblOffset val="100"/>
        <c:noMultiLvlLbl val="0"/>
      </c:catAx>
      <c:valAx>
        <c:axId val="1585592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85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95-4CA0-9880-EBB339E25CE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95-4CA0-9880-EBB339E25CE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95-4CA0-9880-EBB339E25CE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95-4CA0-9880-EBB339E25CE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95-4CA0-9880-EBB339E25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97-449D-AE67-F7C9C27556F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97-449D-AE67-F7C9C27556F1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97-449D-AE67-F7C9C275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279168"/>
        <c:axId val="178280704"/>
      </c:barChart>
      <c:catAx>
        <c:axId val="178279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8280704"/>
        <c:crosses val="autoZero"/>
        <c:auto val="1"/>
        <c:lblAlgn val="ctr"/>
        <c:lblOffset val="100"/>
        <c:noMultiLvlLbl val="0"/>
      </c:catAx>
      <c:valAx>
        <c:axId val="178280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827916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3-47A5-A2D0-B30F8E00FC28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3-47A5-A2D0-B30F8E00FC28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83-47A5-A2D0-B30F8E00FC28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F83-47A5-A2D0-B30F8E00FC2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83-47A5-A2D0-B30F8E00F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9-4EB2-843B-FAD08E764D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D9-4EB2-843B-FAD08E764D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D9-4EB2-843B-FAD08E76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383104"/>
        <c:axId val="178384896"/>
      </c:barChart>
      <c:catAx>
        <c:axId val="17838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8384896"/>
        <c:crosses val="autoZero"/>
        <c:auto val="1"/>
        <c:lblAlgn val="ctr"/>
        <c:lblOffset val="100"/>
        <c:noMultiLvlLbl val="0"/>
      </c:catAx>
      <c:valAx>
        <c:axId val="1783848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83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D3-47D2-AF98-A022310B05A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3-47D2-AF98-A022310B05A5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D3-47D2-AF98-A022310B05A5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D3-47D2-AF98-A022310B05A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D3-47D2-AF98-A022310B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9-4FDC-9E53-623EBD4FD0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19-4FDC-9E53-623EBD4FD0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19-4FDC-9E53-623EBD4F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620288"/>
        <c:axId val="178621824"/>
      </c:barChart>
      <c:catAx>
        <c:axId val="178620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8621824"/>
        <c:crosses val="autoZero"/>
        <c:auto val="1"/>
        <c:lblAlgn val="ctr"/>
        <c:lblOffset val="100"/>
        <c:noMultiLvlLbl val="0"/>
      </c:catAx>
      <c:valAx>
        <c:axId val="17862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86202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94-4219-A99D-327B8520D33C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94-4219-A99D-327B8520D33C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94-4219-A99D-327B8520D33C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94-4219-A99D-327B8520D33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94-4219-A99D-327B8520D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A0-47C1-A2FF-74409462C5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A0-47C1-A2FF-74409462C51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A0-47C1-A2FF-74409462C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695552"/>
        <c:axId val="178697344"/>
      </c:barChart>
      <c:catAx>
        <c:axId val="17869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8697344"/>
        <c:crosses val="autoZero"/>
        <c:auto val="1"/>
        <c:lblAlgn val="ctr"/>
        <c:lblOffset val="100"/>
        <c:noMultiLvlLbl val="0"/>
      </c:catAx>
      <c:valAx>
        <c:axId val="1786973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86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9-44EB-88CE-9DB7AB57F33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9-44EB-88CE-9DB7AB57F337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9-44EB-88CE-9DB7AB57F337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9-44EB-88CE-9DB7AB57F337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B9-44EB-88CE-9DB7AB57F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BBA-9DDE-66EFCA3E5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BBA-9DDE-66EFCA3E5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D-4BBA-9DDE-66EFCA3E5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924544"/>
        <c:axId val="178938624"/>
      </c:barChart>
      <c:catAx>
        <c:axId val="178924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78938624"/>
        <c:crosses val="autoZero"/>
        <c:auto val="1"/>
        <c:lblAlgn val="ctr"/>
        <c:lblOffset val="100"/>
        <c:noMultiLvlLbl val="0"/>
      </c:catAx>
      <c:valAx>
        <c:axId val="178938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7892454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C0-464E-8625-017B986E293A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C0-464E-8625-017B986E293A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C0-464E-8625-017B986E293A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8C0-464E-8625-017B986E293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C0-464E-8625-017B986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2-4BB6-BC4E-79886D0BC97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C2-4BB6-BC4E-79886D0BC97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C2-4BB6-BC4E-79886D0B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097792"/>
        <c:axId val="180099328"/>
      </c:barChart>
      <c:catAx>
        <c:axId val="180097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0099328"/>
        <c:crosses val="autoZero"/>
        <c:auto val="1"/>
        <c:lblAlgn val="ctr"/>
        <c:lblOffset val="100"/>
        <c:noMultiLvlLbl val="0"/>
      </c:catAx>
      <c:valAx>
        <c:axId val="1800993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009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9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0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4453C83F-9398-4909-B8EC-DB155D64BAFB}" type="slidenum">
              <a:rPr lang="fr-FR" altLang="fr-FR" smtClean="0"/>
              <a:pPr algn="r" eaLnBrk="1" hangingPunct="1">
                <a:defRPr/>
              </a:pPr>
              <a:t>8</a:t>
            </a:fld>
            <a:endParaRPr lang="fr-FR" altLang="fr-FR"/>
          </a:p>
        </p:txBody>
      </p:sp>
      <p:sp>
        <p:nvSpPr>
          <p:cNvPr id="22533" name="Espace réservé de la date 4"/>
          <p:cNvSpPr>
            <a:spLocks noGrp="1"/>
          </p:cNvSpPr>
          <p:nvPr>
            <p:ph type="dt" sz="quarter" idx="1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fr-FR" altLang="fr-FR"/>
              <a:t>30/11/2016</a:t>
            </a:r>
          </a:p>
        </p:txBody>
      </p:sp>
      <p:sp>
        <p:nvSpPr>
          <p:cNvPr id="22534" name="Espace réservé du pied de page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fr-FR" altLang="fr-FR"/>
              <a:t>Etude Bouquet Liberté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79895B9C-F734-4DC8-9FD9-E25DD24AA4F6}" type="slidenum">
              <a:rPr lang="fr-FR" altLang="fr-FR" smtClean="0"/>
              <a:pPr algn="r" eaLnBrk="1" hangingPunct="1">
                <a:defRPr/>
              </a:pPr>
              <a:t>9</a:t>
            </a:fld>
            <a:endParaRPr lang="fr-FR" altLang="fr-FR"/>
          </a:p>
        </p:txBody>
      </p:sp>
      <p:sp>
        <p:nvSpPr>
          <p:cNvPr id="23557" name="Espace réservé de la date 4"/>
          <p:cNvSpPr>
            <a:spLocks noGrp="1"/>
          </p:cNvSpPr>
          <p:nvPr>
            <p:ph type="dt" sz="quarter" idx="1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fr-FR" altLang="fr-FR"/>
              <a:t>30/11/2016</a:t>
            </a:r>
          </a:p>
        </p:txBody>
      </p:sp>
      <p:sp>
        <p:nvSpPr>
          <p:cNvPr id="23558" name="Espace réservé du pied de page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fr-FR" altLang="fr-FR"/>
              <a:t>Etude Bouquet Liberté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4447349D-3EC6-4335-B922-3E4EC5E5B4D4}" type="slidenum">
              <a:rPr lang="fr-FR" altLang="fr-FR" smtClean="0"/>
              <a:pPr algn="r" eaLnBrk="1" hangingPunct="1">
                <a:defRPr/>
              </a:pPr>
              <a:t>10</a:t>
            </a:fld>
            <a:endParaRPr lang="fr-FR" altLang="fr-FR"/>
          </a:p>
        </p:txBody>
      </p:sp>
      <p:sp>
        <p:nvSpPr>
          <p:cNvPr id="25605" name="Espace réservé de la date 4"/>
          <p:cNvSpPr>
            <a:spLocks noGrp="1"/>
          </p:cNvSpPr>
          <p:nvPr>
            <p:ph type="dt" sz="quarter" idx="1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fr-FR" altLang="fr-FR"/>
              <a:t>30/11/2016</a:t>
            </a:r>
          </a:p>
        </p:txBody>
      </p:sp>
      <p:sp>
        <p:nvSpPr>
          <p:cNvPr id="25606" name="Espace réservé du pied de page 5"/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fr-FR" altLang="fr-FR"/>
              <a:t>Etude Bouquet Liberté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93" y="285155"/>
            <a:ext cx="8643960" cy="5559552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1" name="ZoneTexte 20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pic>
        <p:nvPicPr>
          <p:cNvPr id="24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" y="297367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0" y="10119"/>
            <a:ext cx="9028665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9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1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2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45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6" y="27738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12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306183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91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3" y="278214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05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95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</a:p>
        </p:txBody>
      </p:sp>
    </p:spTree>
    <p:extLst>
      <p:ext uri="{BB962C8B-B14F-4D97-AF65-F5344CB8AC3E}">
        <p14:creationId xmlns:p14="http://schemas.microsoft.com/office/powerpoint/2010/main" val="4075756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297368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-4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9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55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5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44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555230325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25019918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19748261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974381636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pic>
        <p:nvPicPr>
          <p:cNvPr id="33" name="Image 32" descr="Griffetaupe.pdf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75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0" name="Image 9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394419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</a:p>
        </p:txBody>
      </p:sp>
    </p:spTree>
    <p:extLst>
      <p:ext uri="{BB962C8B-B14F-4D97-AF65-F5344CB8AC3E}">
        <p14:creationId xmlns:p14="http://schemas.microsoft.com/office/powerpoint/2010/main" val="3543188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422" y="289363"/>
            <a:ext cx="8659724" cy="555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299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735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" y="301401"/>
            <a:ext cx="8644128" cy="554696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09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2" name="Image 11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4368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11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54569"/>
            <a:ext cx="4162569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54569"/>
            <a:ext cx="4027813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501505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0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60242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5720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124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880834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339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438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176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0" y="3898065"/>
            <a:ext cx="4162569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29" y="3898065"/>
            <a:ext cx="4027813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195806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534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8260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699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535255"/>
            <a:ext cx="4162569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535255"/>
            <a:ext cx="4027813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099258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04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3386162" y="3244334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1227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Image PPT_archi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0" y="-1"/>
            <a:ext cx="9144000" cy="574279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3386162" y="3244334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7748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7853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7851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1" name="Image 3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440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6467776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ENTREPRISES</a:t>
            </a:r>
          </a:p>
        </p:txBody>
      </p:sp>
    </p:spTree>
    <p:extLst>
      <p:ext uri="{BB962C8B-B14F-4D97-AF65-F5344CB8AC3E}">
        <p14:creationId xmlns:p14="http://schemas.microsoft.com/office/powerpoint/2010/main" val="21201005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09187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0" name="Rectangle 29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3" name="ZoneTexte 3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4791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61604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796512"/>
            <a:ext cx="4162569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796512"/>
            <a:ext cx="4027813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8852004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ONOMIE SO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731580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</p:spTree>
    <p:extLst>
      <p:ext uri="{BB962C8B-B14F-4D97-AF65-F5344CB8AC3E}">
        <p14:creationId xmlns:p14="http://schemas.microsoft.com/office/powerpoint/2010/main" val="7659320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31722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0277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804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41232816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NES PROTEG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PERSONNES PROTEGEES</a:t>
            </a:r>
          </a:p>
        </p:txBody>
      </p:sp>
    </p:spTree>
    <p:extLst>
      <p:ext uri="{BB962C8B-B14F-4D97-AF65-F5344CB8AC3E}">
        <p14:creationId xmlns:p14="http://schemas.microsoft.com/office/powerpoint/2010/main" val="10705438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3" name="ZoneTexte 1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4589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ZoneTexte 29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48335"/>
            <a:ext cx="8059406" cy="7184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8237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2571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41340002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OBILIER PROFESSI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700049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</p:spTree>
    <p:extLst>
      <p:ext uri="{BB962C8B-B14F-4D97-AF65-F5344CB8AC3E}">
        <p14:creationId xmlns:p14="http://schemas.microsoft.com/office/powerpoint/2010/main" val="31624844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9153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8735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267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91845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20" hasCustomPrompt="1"/>
          </p:nvPr>
        </p:nvSpPr>
        <p:spPr>
          <a:xfrm>
            <a:off x="4857078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6055937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EMENT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</a:t>
            </a:r>
            <a:b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ET ECONOMIE MIXTE</a:t>
            </a:r>
          </a:p>
        </p:txBody>
      </p:sp>
    </p:spTree>
    <p:extLst>
      <p:ext uri="{BB962C8B-B14F-4D97-AF65-F5344CB8AC3E}">
        <p14:creationId xmlns:p14="http://schemas.microsoft.com/office/powerpoint/2010/main" val="29080668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8657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8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358968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0030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4443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91518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75768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75767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9856610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EUR 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</p:spTree>
    <p:extLst>
      <p:ext uri="{BB962C8B-B14F-4D97-AF65-F5344CB8AC3E}">
        <p14:creationId xmlns:p14="http://schemas.microsoft.com/office/powerpoint/2010/main" val="11864096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852780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299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415176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7766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4442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289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40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38" y="0"/>
            <a:ext cx="8958262" cy="9810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8" y="1152525"/>
            <a:ext cx="8958262" cy="5116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37959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6984775" cy="4320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 baseline="0"/>
            </a:lvl1pPr>
          </a:lstStyle>
          <a:p>
            <a:r>
              <a:rPr lang="fr-FR" dirty="0"/>
              <a:t>CLIQUEZ POUR MODIFIER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179512" y="763571"/>
            <a:ext cx="8634549" cy="5571241"/>
          </a:xfrm>
          <a:prstGeom prst="rect">
            <a:avLst/>
          </a:prstGeom>
        </p:spPr>
        <p:txBody>
          <a:bodyPr/>
          <a:lstStyle>
            <a:lvl1pPr marL="342900" indent="-342900">
              <a:buSzPct val="100000"/>
              <a:buFontTx/>
              <a:buBlip>
                <a:blip r:embed="rId2"/>
              </a:buBlip>
              <a:defRPr sz="2800">
                <a:solidFill>
                  <a:srgbClr val="3E464B"/>
                </a:solidFill>
                <a:latin typeface="Arial"/>
                <a:cs typeface="Arial"/>
              </a:defRPr>
            </a:lvl1pPr>
            <a:lvl2pPr marL="742950" indent="-285750">
              <a:buClrTx/>
              <a:buSzPct val="100000"/>
              <a:buFontTx/>
              <a:buBlip>
                <a:blip r:embed="rId3"/>
              </a:buBlip>
              <a:defRPr>
                <a:solidFill>
                  <a:srgbClr val="3E464B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>
                <a:solidFill>
                  <a:srgbClr val="3E464B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>
                <a:solidFill>
                  <a:srgbClr val="3E464B"/>
                </a:solidFill>
                <a:latin typeface="Arial"/>
                <a:cs typeface="Arial"/>
              </a:defRPr>
            </a:lvl4pPr>
            <a:lvl5pPr marL="2057400" indent="-228600">
              <a:buClrTx/>
              <a:buSzPct val="110000"/>
              <a:buFontTx/>
              <a:buBlip>
                <a:blip r:embed="rId6"/>
              </a:buBlip>
              <a:defRPr>
                <a:solidFill>
                  <a:srgbClr val="3E464B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90576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Logo Alptis_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t="43060" r="21153" b="45952"/>
          <a:stretch>
            <a:fillRect/>
          </a:stretch>
        </p:blipFill>
        <p:spPr bwMode="auto">
          <a:xfrm>
            <a:off x="7400925" y="169863"/>
            <a:ext cx="157321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r 17"/>
          <p:cNvGrpSpPr>
            <a:grpSpLocks/>
          </p:cNvGrpSpPr>
          <p:nvPr userDrawn="1"/>
        </p:nvGrpSpPr>
        <p:grpSpPr bwMode="auto">
          <a:xfrm>
            <a:off x="161925" y="155575"/>
            <a:ext cx="7038975" cy="438150"/>
            <a:chOff x="2385793" y="142657"/>
            <a:chExt cx="7039258" cy="439413"/>
          </a:xfrm>
        </p:grpSpPr>
        <p:sp>
          <p:nvSpPr>
            <p:cNvPr id="6" name="Rectangle 5"/>
            <p:cNvSpPr/>
            <p:nvPr userDrawn="1"/>
          </p:nvSpPr>
          <p:spPr>
            <a:xfrm>
              <a:off x="2385793" y="145841"/>
              <a:ext cx="6805887" cy="436229"/>
            </a:xfrm>
            <a:prstGeom prst="rect">
              <a:avLst/>
            </a:prstGeom>
            <a:solidFill>
              <a:srgbClr val="1778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 flipH="1">
              <a:off x="9099601" y="376693"/>
              <a:ext cx="325450" cy="205377"/>
            </a:xfrm>
            <a:prstGeom prst="rect">
              <a:avLst/>
            </a:prstGeom>
            <a:solidFill>
              <a:srgbClr val="1778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  <p:sp>
          <p:nvSpPr>
            <p:cNvPr id="8" name="Triangle rectangle 7"/>
            <p:cNvSpPr/>
            <p:nvPr userDrawn="1"/>
          </p:nvSpPr>
          <p:spPr>
            <a:xfrm>
              <a:off x="9191680" y="142657"/>
              <a:ext cx="233371" cy="234036"/>
            </a:xfrm>
            <a:prstGeom prst="rtTriangle">
              <a:avLst/>
            </a:prstGeom>
            <a:solidFill>
              <a:srgbClr val="008D3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er 21"/>
          <p:cNvGrpSpPr>
            <a:grpSpLocks/>
          </p:cNvGrpSpPr>
          <p:nvPr userDrawn="1"/>
        </p:nvGrpSpPr>
        <p:grpSpPr bwMode="auto">
          <a:xfrm>
            <a:off x="161925" y="6356350"/>
            <a:ext cx="8278813" cy="352425"/>
            <a:chOff x="1009618" y="142657"/>
            <a:chExt cx="12058771" cy="507173"/>
          </a:xfrm>
        </p:grpSpPr>
        <p:sp>
          <p:nvSpPr>
            <p:cNvPr id="10" name="Rectangle 9"/>
            <p:cNvSpPr/>
            <p:nvPr userDrawn="1"/>
          </p:nvSpPr>
          <p:spPr>
            <a:xfrm>
              <a:off x="1009618" y="144942"/>
              <a:ext cx="11825226" cy="50488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 flipH="1">
              <a:off x="12742351" y="375682"/>
              <a:ext cx="326038" cy="27414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  <p:sp>
          <p:nvSpPr>
            <p:cNvPr id="12" name="Triangle rectangle 11"/>
            <p:cNvSpPr/>
            <p:nvPr userDrawn="1"/>
          </p:nvSpPr>
          <p:spPr>
            <a:xfrm>
              <a:off x="12834844" y="142657"/>
              <a:ext cx="233545" cy="233025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</p:grpSp>
      <p:sp>
        <p:nvSpPr>
          <p:cNvPr id="13" name="Ellipse 12"/>
          <p:cNvSpPr/>
          <p:nvPr userDrawn="1"/>
        </p:nvSpPr>
        <p:spPr>
          <a:xfrm>
            <a:off x="8616950" y="6357938"/>
            <a:ext cx="347663" cy="347662"/>
          </a:xfrm>
          <a:prstGeom prst="ellipse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14" name="ZoneTexte 26"/>
          <p:cNvSpPr txBox="1">
            <a:spLocks noChangeArrowheads="1"/>
          </p:cNvSpPr>
          <p:nvPr userDrawn="1"/>
        </p:nvSpPr>
        <p:spPr bwMode="auto">
          <a:xfrm>
            <a:off x="188913" y="6396038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94590A8-390C-4B49-8114-7D57C7043161}" type="datetime1">
              <a:rPr lang="fr-FR" altLang="fr-FR" sz="1200">
                <a:solidFill>
                  <a:srgbClr val="A6A6A6"/>
                </a:solidFill>
                <a:latin typeface="Arial" charset="0"/>
              </a:rPr>
              <a:pPr eaLnBrk="1" hangingPunct="1"/>
              <a:t>14/06/2021</a:t>
            </a:fld>
            <a:endParaRPr lang="fr-FR" altLang="fr-FR" sz="1200">
              <a:solidFill>
                <a:srgbClr val="A6A6A6"/>
              </a:solidFill>
              <a:latin typeface="Arial" charset="0"/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225425" y="244475"/>
            <a:ext cx="6170613" cy="2540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fr-FR" sz="2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225425" y="239713"/>
            <a:ext cx="6170613" cy="2540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fr-FR" sz="2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4841" y="169982"/>
            <a:ext cx="6741483" cy="40138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50" name="Espace réservé du contenu 49"/>
          <p:cNvSpPr>
            <a:spLocks noGrp="1"/>
          </p:cNvSpPr>
          <p:nvPr>
            <p:ph sz="quarter" idx="13"/>
          </p:nvPr>
        </p:nvSpPr>
        <p:spPr>
          <a:xfrm>
            <a:off x="1533156" y="2190202"/>
            <a:ext cx="6077688" cy="260409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3E464B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585200" y="6369050"/>
            <a:ext cx="40481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A6A6A6"/>
                </a:solidFill>
                <a:latin typeface="Arial" charset="0"/>
              </a:defRPr>
            </a:lvl1pPr>
          </a:lstStyle>
          <a:p>
            <a:fld id="{7F4DD9B1-2D84-4697-BD6B-71693DF36488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78121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Logo Alptis_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t="43060" r="21153" b="45952"/>
          <a:stretch>
            <a:fillRect/>
          </a:stretch>
        </p:blipFill>
        <p:spPr bwMode="auto">
          <a:xfrm>
            <a:off x="7400925" y="169863"/>
            <a:ext cx="157321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r 17"/>
          <p:cNvGrpSpPr>
            <a:grpSpLocks/>
          </p:cNvGrpSpPr>
          <p:nvPr userDrawn="1"/>
        </p:nvGrpSpPr>
        <p:grpSpPr bwMode="auto">
          <a:xfrm>
            <a:off x="161925" y="155575"/>
            <a:ext cx="7038975" cy="438150"/>
            <a:chOff x="2385793" y="142657"/>
            <a:chExt cx="7039258" cy="439413"/>
          </a:xfrm>
        </p:grpSpPr>
        <p:sp>
          <p:nvSpPr>
            <p:cNvPr id="6" name="Rectangle 5"/>
            <p:cNvSpPr/>
            <p:nvPr userDrawn="1"/>
          </p:nvSpPr>
          <p:spPr>
            <a:xfrm>
              <a:off x="2385793" y="145841"/>
              <a:ext cx="6805887" cy="436229"/>
            </a:xfrm>
            <a:prstGeom prst="rect">
              <a:avLst/>
            </a:prstGeom>
            <a:solidFill>
              <a:srgbClr val="1778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 flipH="1">
              <a:off x="9099601" y="376693"/>
              <a:ext cx="325450" cy="205377"/>
            </a:xfrm>
            <a:prstGeom prst="rect">
              <a:avLst/>
            </a:prstGeom>
            <a:solidFill>
              <a:srgbClr val="1778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  <p:sp>
          <p:nvSpPr>
            <p:cNvPr id="8" name="Triangle rectangle 7"/>
            <p:cNvSpPr/>
            <p:nvPr userDrawn="1"/>
          </p:nvSpPr>
          <p:spPr>
            <a:xfrm>
              <a:off x="9191680" y="142657"/>
              <a:ext cx="233371" cy="234036"/>
            </a:xfrm>
            <a:prstGeom prst="rtTriangle">
              <a:avLst/>
            </a:prstGeom>
            <a:solidFill>
              <a:srgbClr val="008D3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er 21"/>
          <p:cNvGrpSpPr>
            <a:grpSpLocks/>
          </p:cNvGrpSpPr>
          <p:nvPr userDrawn="1"/>
        </p:nvGrpSpPr>
        <p:grpSpPr bwMode="auto">
          <a:xfrm>
            <a:off x="161925" y="6356350"/>
            <a:ext cx="8278813" cy="352425"/>
            <a:chOff x="1009618" y="142657"/>
            <a:chExt cx="12058771" cy="507173"/>
          </a:xfrm>
        </p:grpSpPr>
        <p:sp>
          <p:nvSpPr>
            <p:cNvPr id="10" name="Rectangle 9"/>
            <p:cNvSpPr/>
            <p:nvPr userDrawn="1"/>
          </p:nvSpPr>
          <p:spPr>
            <a:xfrm>
              <a:off x="1009618" y="144942"/>
              <a:ext cx="11825226" cy="50488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 flipH="1">
              <a:off x="12742351" y="375682"/>
              <a:ext cx="326038" cy="27414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  <p:sp>
          <p:nvSpPr>
            <p:cNvPr id="12" name="Triangle rectangle 11"/>
            <p:cNvSpPr/>
            <p:nvPr userDrawn="1"/>
          </p:nvSpPr>
          <p:spPr>
            <a:xfrm>
              <a:off x="12834844" y="142657"/>
              <a:ext cx="233545" cy="233025"/>
            </a:xfrm>
            <a:prstGeom prst="rt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D9D9D9"/>
                </a:solidFill>
              </a:endParaRPr>
            </a:p>
          </p:txBody>
        </p:sp>
      </p:grpSp>
      <p:sp>
        <p:nvSpPr>
          <p:cNvPr id="13" name="Ellipse 12"/>
          <p:cNvSpPr/>
          <p:nvPr userDrawn="1"/>
        </p:nvSpPr>
        <p:spPr>
          <a:xfrm>
            <a:off x="8616950" y="6357938"/>
            <a:ext cx="347663" cy="347662"/>
          </a:xfrm>
          <a:prstGeom prst="ellipse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14" name="ZoneTexte 26"/>
          <p:cNvSpPr txBox="1">
            <a:spLocks noChangeArrowheads="1"/>
          </p:cNvSpPr>
          <p:nvPr userDrawn="1"/>
        </p:nvSpPr>
        <p:spPr bwMode="auto">
          <a:xfrm>
            <a:off x="188913" y="6396038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94590A8-390C-4B49-8114-7D57C7043161}" type="datetime1">
              <a:rPr lang="fr-FR" altLang="fr-FR" sz="1200">
                <a:solidFill>
                  <a:srgbClr val="A6A6A6"/>
                </a:solidFill>
                <a:latin typeface="Arial" charset="0"/>
              </a:rPr>
              <a:pPr eaLnBrk="1" hangingPunct="1"/>
              <a:t>14/06/2021</a:t>
            </a:fld>
            <a:endParaRPr lang="fr-FR" altLang="fr-FR" sz="1200">
              <a:solidFill>
                <a:srgbClr val="A6A6A6"/>
              </a:solidFill>
              <a:latin typeface="Arial" charset="0"/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225425" y="244475"/>
            <a:ext cx="6170613" cy="2540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fr-FR" sz="2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225425" y="239713"/>
            <a:ext cx="6170613" cy="2540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fr-FR" sz="2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4841" y="169982"/>
            <a:ext cx="6741483" cy="40138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50" name="Espace réservé du contenu 49"/>
          <p:cNvSpPr>
            <a:spLocks noGrp="1"/>
          </p:cNvSpPr>
          <p:nvPr>
            <p:ph sz="quarter" idx="13"/>
          </p:nvPr>
        </p:nvSpPr>
        <p:spPr>
          <a:xfrm>
            <a:off x="1533156" y="2190202"/>
            <a:ext cx="6077688" cy="260409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3E464B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585200" y="6369050"/>
            <a:ext cx="40481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A6A6A6"/>
                </a:solidFill>
                <a:latin typeface="Arial" charset="0"/>
              </a:defRPr>
            </a:lvl1pPr>
          </a:lstStyle>
          <a:p>
            <a:fld id="{7F4DD9B1-2D84-4697-BD6B-71693DF36488}" type="slidenum">
              <a:rPr lang="en-US" altLang="fr-FR"/>
              <a:pPr/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9375554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332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0420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2348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3920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2465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3002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6058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782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7525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50553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01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753" r:id="rId7"/>
    <p:sldLayoutId id="2147483688" r:id="rId8"/>
    <p:sldLayoutId id="2147483689" r:id="rId9"/>
    <p:sldLayoutId id="2147483690" r:id="rId10"/>
    <p:sldLayoutId id="2147483737" r:id="rId11"/>
    <p:sldLayoutId id="2147483687" r:id="rId12"/>
    <p:sldLayoutId id="2147483738" r:id="rId13"/>
    <p:sldLayoutId id="2147483682" r:id="rId14"/>
    <p:sldLayoutId id="2147483693" r:id="rId15"/>
    <p:sldLayoutId id="2147483694" r:id="rId16"/>
    <p:sldLayoutId id="2147483704" r:id="rId17"/>
    <p:sldLayoutId id="2147483692" r:id="rId18"/>
    <p:sldLayoutId id="2147483683" r:id="rId19"/>
    <p:sldLayoutId id="2147483684" r:id="rId20"/>
    <p:sldLayoutId id="2147483685" r:id="rId21"/>
    <p:sldLayoutId id="2147483695" r:id="rId22"/>
    <p:sldLayoutId id="2147483696" r:id="rId23"/>
    <p:sldLayoutId id="2147483751" r:id="rId24"/>
    <p:sldLayoutId id="2147483705" r:id="rId25"/>
    <p:sldLayoutId id="2147483698" r:id="rId26"/>
    <p:sldLayoutId id="2147483699" r:id="rId27"/>
    <p:sldLayoutId id="2147483706" r:id="rId28"/>
    <p:sldLayoutId id="2147483741" r:id="rId29"/>
    <p:sldLayoutId id="2147483700" r:id="rId30"/>
    <p:sldLayoutId id="2147483701" r:id="rId31"/>
    <p:sldLayoutId id="2147483707" r:id="rId32"/>
    <p:sldLayoutId id="2147483742" r:id="rId33"/>
    <p:sldLayoutId id="2147483702" r:id="rId34"/>
    <p:sldLayoutId id="2147483703" r:id="rId35"/>
    <p:sldLayoutId id="2147483708" r:id="rId36"/>
    <p:sldLayoutId id="2147483743" r:id="rId37"/>
    <p:sldLayoutId id="2147483709" r:id="rId38"/>
    <p:sldLayoutId id="2147483740" r:id="rId39"/>
    <p:sldLayoutId id="2147483752" r:id="rId40"/>
    <p:sldLayoutId id="2147483710" r:id="rId41"/>
    <p:sldLayoutId id="2147483711" r:id="rId42"/>
    <p:sldLayoutId id="2147483712" r:id="rId43"/>
    <p:sldLayoutId id="2147483744" r:id="rId44"/>
    <p:sldLayoutId id="2147483722" r:id="rId45"/>
    <p:sldLayoutId id="2147483713" r:id="rId46"/>
    <p:sldLayoutId id="2147483714" r:id="rId47"/>
    <p:sldLayoutId id="2147483715" r:id="rId48"/>
    <p:sldLayoutId id="2147483745" r:id="rId49"/>
    <p:sldLayoutId id="2147483724" r:id="rId50"/>
    <p:sldLayoutId id="2147483716" r:id="rId51"/>
    <p:sldLayoutId id="2147483717" r:id="rId52"/>
    <p:sldLayoutId id="2147483718" r:id="rId53"/>
    <p:sldLayoutId id="2147483746" r:id="rId54"/>
    <p:sldLayoutId id="2147483723" r:id="rId55"/>
    <p:sldLayoutId id="2147483719" r:id="rId56"/>
    <p:sldLayoutId id="2147483720" r:id="rId57"/>
    <p:sldLayoutId id="2147483721" r:id="rId58"/>
    <p:sldLayoutId id="2147483747" r:id="rId59"/>
    <p:sldLayoutId id="2147483725" r:id="rId60"/>
    <p:sldLayoutId id="2147483726" r:id="rId61"/>
    <p:sldLayoutId id="2147483727" r:id="rId62"/>
    <p:sldLayoutId id="2147483728" r:id="rId63"/>
    <p:sldLayoutId id="2147483748" r:id="rId64"/>
    <p:sldLayoutId id="2147483729" r:id="rId65"/>
    <p:sldLayoutId id="2147483730" r:id="rId66"/>
    <p:sldLayoutId id="2147483731" r:id="rId67"/>
    <p:sldLayoutId id="2147483732" r:id="rId68"/>
    <p:sldLayoutId id="2147483749" r:id="rId69"/>
    <p:sldLayoutId id="2147483733" r:id="rId70"/>
    <p:sldLayoutId id="2147483734" r:id="rId71"/>
    <p:sldLayoutId id="2147483735" r:id="rId72"/>
    <p:sldLayoutId id="2147483736" r:id="rId73"/>
    <p:sldLayoutId id="2147483750" r:id="rId74"/>
    <p:sldLayoutId id="2147483697" r:id="rId75"/>
    <p:sldLayoutId id="2147483755" r:id="rId76"/>
    <p:sldLayoutId id="2147483768" r:id="rId77"/>
    <p:sldLayoutId id="2147483769" r:id="rId78"/>
    <p:sldLayoutId id="2147483770" r:id="rId79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B4633-1C83-41BE-B83A-0F5FA91552FE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D879-198B-4961-BC37-6E551E941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08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asfe-expat.com" TargetMode="External"/><Relationship Id="rId2" Type="http://schemas.openxmlformats.org/officeDocument/2006/relationships/hyperlink" Target="http://www.asfe-expat.com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bpce@msh-intl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135088" y="6254216"/>
            <a:ext cx="7391119" cy="421940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FF0000"/>
                </a:solidFill>
              </a:rPr>
              <a:t>Document Confidentiel à usage interne - Ne pas diffuser – 05 janvier 2017</a:t>
            </a:r>
            <a:endParaRPr lang="fr-FR" sz="1200" b="0" dirty="0">
              <a:solidFill>
                <a:srgbClr val="FF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START’EXPAT </a:t>
            </a:r>
          </a:p>
          <a:p>
            <a:r>
              <a:rPr lang="fr-FR" dirty="0"/>
              <a:t>Kit de marché 2017</a:t>
            </a:r>
          </a:p>
        </p:txBody>
      </p:sp>
    </p:spTree>
    <p:extLst>
      <p:ext uri="{BB962C8B-B14F-4D97-AF65-F5344CB8AC3E}">
        <p14:creationId xmlns:p14="http://schemas.microsoft.com/office/powerpoint/2010/main" val="117965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altLang="fr-FR" dirty="0"/>
              <a:t>La nouvelle offre </a:t>
            </a:r>
            <a:r>
              <a:rPr lang="fr-FR" altLang="fr-FR" dirty="0" err="1"/>
              <a:t>Start’Expat</a:t>
            </a:r>
            <a:endParaRPr lang="fr-FR" dirty="0"/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371474" y="1574314"/>
            <a:ext cx="8229600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Un changement de nom, </a:t>
            </a:r>
            <a:r>
              <a:rPr lang="fr-FR" sz="1400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Junior’Expat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devient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START’EXPAT dès le 03 janvier 2017 </a:t>
            </a: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Un élargissement des conditions de souscription :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16 à 65 ans </a:t>
            </a:r>
            <a:r>
              <a:rPr lang="fr-FR" sz="1400" i="1" kern="0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(au lieu de 18 à 36 ans)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1 mois à 12 mois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, renouvelable 1 ou 2 fois selon conditions figurant aux Conditions Générales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 24 mois pour les PVT* au </a:t>
            </a:r>
            <a:r>
              <a:rPr lang="fr-FR" sz="1400" i="1" kern="0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Canada (au lieu de 3 à 12 mois) </a:t>
            </a: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 nouvelles garanties et une augmentation de certains plafonds :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Plafond de la Garantie santé à hauteur de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250 000€ </a:t>
            </a:r>
            <a:r>
              <a:rPr lang="fr-FR" sz="1400" i="1" kern="0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au lieu de 200 000€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Rajout de nouvelles garanties Santé :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optique et prothèses 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Plafond de la Garantie RC Vie Privée à hauteur de 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4 500 000€ </a:t>
            </a:r>
            <a:r>
              <a:rPr lang="fr-FR" sz="1400" i="1" kern="0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au lieu de 1 524 500€</a:t>
            </a:r>
          </a:p>
          <a:p>
            <a:pPr marL="727075" lvl="3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Plafond de la Garantie IA (Prévoyance) pour le capital IPT passe à 50 000€ </a:t>
            </a:r>
            <a:r>
              <a:rPr lang="fr-FR" sz="1400" i="1" kern="0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au lieu de 15 000€</a:t>
            </a: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endParaRPr lang="fr-FR" sz="1400" kern="0" dirty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 marL="342900" lvl="2" indent="-342900" eaLnBrk="0" hangingPunct="0">
              <a:spcBef>
                <a:spcPct val="20000"/>
              </a:spcBef>
              <a:buClr>
                <a:srgbClr val="581D74"/>
              </a:buClr>
              <a:buSzPct val="80000"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2" indent="-34290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Char char="l"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9625" lvl="1" indent="-266700"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Arial" charset="0"/>
              <a:buNone/>
              <a:tabLst>
                <a:tab pos="7354888" algn="l"/>
              </a:tabLst>
              <a:defRPr/>
            </a:pPr>
            <a:endParaRPr lang="fr-FR" sz="1400" b="1" kern="0" dirty="0">
              <a:solidFill>
                <a:schemeClr val="folHlin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409574" y="1385890"/>
            <a:ext cx="8277225" cy="2580468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371474" y="4495571"/>
            <a:ext cx="8334376" cy="1616471"/>
          </a:xfrm>
          <a:prstGeom prst="roundRect">
            <a:avLst>
              <a:gd name="adj" fmla="val 8641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142875" y="1117600"/>
            <a:ext cx="5884863" cy="425450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fr-FR" sz="14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offre qui s’améliore avec plus de garanties et une cible plus large</a:t>
            </a:r>
          </a:p>
          <a:p>
            <a:pPr>
              <a:defRPr/>
            </a:pPr>
            <a:r>
              <a:rPr lang="fr-FR"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476250" y="4549775"/>
            <a:ext cx="822960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Une offre 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Multirisque</a:t>
            </a:r>
            <a:r>
              <a:rPr lang="fr-FR" sz="14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complète offrant un package de garanties et de prestations haut de gamme :  Garantie Santé, Garantie Bagages et Effets Personnels, RC Locative, RC Vie Privée, Prévoyance, Assistance Rapatriement, Assistance Voyage, Retour anticipé… </a:t>
            </a: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Externalisation de la souscription</a:t>
            </a:r>
            <a:r>
              <a:rPr lang="fr-FR" sz="14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sur le site ASFE - MSH International  (Full Web) </a:t>
            </a:r>
          </a:p>
          <a:p>
            <a:pPr marL="498475" lvl="3" eaLnBrk="0" hangingPunct="0">
              <a:lnSpc>
                <a:spcPct val="90000"/>
              </a:lnSpc>
              <a:spcBef>
                <a:spcPct val="20000"/>
              </a:spcBef>
              <a:buClr>
                <a:srgbClr val="C1A7C4"/>
              </a:buClr>
              <a:buSzPct val="100000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  <a:sym typeface="Wingdings"/>
              </a:rPr>
              <a:t> Pas de contractualisation par le réseau</a:t>
            </a:r>
            <a:endParaRPr lang="fr-FR" sz="1400" kern="0" dirty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Le réseau CE reste apporteur d’affaire et touche une 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commission de 20%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des primes nettes soit une moyenne de 53€ par contrat</a:t>
            </a: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161925" y="4117975"/>
            <a:ext cx="4171950" cy="3937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toujours  </a:t>
            </a:r>
          </a:p>
        </p:txBody>
      </p:sp>
      <p:pic>
        <p:nvPicPr>
          <p:cNvPr id="718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58800"/>
            <a:ext cx="22621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ZoneTexte 9"/>
          <p:cNvSpPr txBox="1">
            <a:spLocks noChangeArrowheads="1"/>
          </p:cNvSpPr>
          <p:nvPr/>
        </p:nvSpPr>
        <p:spPr bwMode="auto">
          <a:xfrm>
            <a:off x="1039813" y="6159500"/>
            <a:ext cx="5132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000"/>
              <a:t>* PVT (Programme Vacances Travail ) ou WHV Working Holiday Visa </a:t>
            </a:r>
          </a:p>
        </p:txBody>
      </p:sp>
    </p:spTree>
    <p:extLst>
      <p:ext uri="{BB962C8B-B14F-4D97-AF65-F5344CB8AC3E}">
        <p14:creationId xmlns:p14="http://schemas.microsoft.com/office/powerpoint/2010/main" val="103116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 CONTEXTE</a:t>
            </a: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57200" y="1543050"/>
            <a:ext cx="82296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Ce partenariat sur le produit Multirisque Santé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Expat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’ existe depuis 2012 entre MSH International, filiale spécialisée dans la santé à l’étranger du courtier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Siaci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Saint Honoré (S2H) et BP-CE. 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La multirisque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Start’Expat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d’ASFE (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Association of services for expatriates)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est souscrit: </a:t>
            </a:r>
          </a:p>
          <a:p>
            <a:pPr marL="285750" indent="-285750">
              <a:buFontTx/>
              <a:buChar char="-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auprès </a:t>
            </a:r>
            <a:r>
              <a:rPr lang="fr-FR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d’Axa France Vie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la partie Santé </a:t>
            </a:r>
          </a:p>
          <a:p>
            <a:pPr marL="285750" indent="-285750">
              <a:buFontTx/>
              <a:buChar char="-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auprès </a:t>
            </a:r>
            <a:r>
              <a:rPr lang="fr-FR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d’Europ Assistance France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la partie Assistance Rapatriement, RC et Prévoyance</a:t>
            </a:r>
          </a:p>
          <a:p>
            <a:pPr marL="269875" lvl="2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581D74"/>
              </a:buClr>
              <a:buSzPct val="100000"/>
              <a:buFont typeface="Arial" pitchFamily="34" charset="0"/>
              <a:buChar char="•"/>
              <a:tabLst>
                <a:tab pos="1073150" algn="l"/>
              </a:tabLst>
              <a:defRPr/>
            </a:pPr>
            <a:endParaRPr lang="fr-FR" sz="1400" kern="0" dirty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 marL="342900" lvl="2" indent="-342900" eaLnBrk="0" hangingPunct="0">
              <a:spcBef>
                <a:spcPct val="20000"/>
              </a:spcBef>
              <a:buClr>
                <a:srgbClr val="581D74"/>
              </a:buClr>
              <a:buSzPct val="80000"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2" indent="-34290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Char char="l"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9625" lvl="1" indent="-266700"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Arial" charset="0"/>
              <a:buNone/>
              <a:tabLst>
                <a:tab pos="7354888" algn="l"/>
              </a:tabLst>
              <a:defRPr/>
            </a:pPr>
            <a:endParaRPr lang="fr-FR" sz="1400" b="1" kern="0" dirty="0">
              <a:solidFill>
                <a:schemeClr val="folHlin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409574" y="1385890"/>
            <a:ext cx="8277225" cy="1315374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409574" y="3202436"/>
            <a:ext cx="8334376" cy="3150863"/>
          </a:xfrm>
          <a:prstGeom prst="roundRect">
            <a:avLst>
              <a:gd name="adj" fmla="val 8641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142875" y="1117600"/>
            <a:ext cx="4191000" cy="368300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partenariat de qualité depuis 2012</a:t>
            </a: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457200" y="3302000"/>
            <a:ext cx="82296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Char char="v"/>
              <a:defRPr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Les séjours Etudes/Stages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 : une population qui s’accroit avec des besoins mal couverts en termes de prise en charge des frais de santé à l’étranger 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de 300 000* jeunes Français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séjournent chaque année à l’étranger (études , stages, PVT)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	Durée moyenne des séjours à l’étranger des Français partis avec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Erasmus (275 000 jeunes) </a:t>
            </a:r>
            <a:r>
              <a:rPr lang="fr-FR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3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Semestre d’étude à l’étranger = 6,9 mois</a:t>
            </a:r>
          </a:p>
          <a:p>
            <a:pPr lvl="3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Stage à l’étranger = 5,2 mois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	Âge moyen des étudiants Français partis dans le cadre d’Erasmus : 22,6 ans</a:t>
            </a:r>
          </a:p>
          <a:p>
            <a:pPr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	Répartition des étudiants Français à l’étranger : Europe à 61 %, Amérique du Nord à 19%, 	Asie/Moyen Orient à 12 %, Reste du Monde à 8%</a:t>
            </a:r>
          </a:p>
          <a:p>
            <a:pPr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Les séjours professionnels et/ou privés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: missions, loisirs, professionnels, indépendants… ou les jeunes retraités s’installant à l’étranger 6 mois dans l’année (15%) </a:t>
            </a:r>
          </a:p>
          <a:p>
            <a:pPr lvl="3">
              <a:defRPr/>
            </a:pP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de 2,5 millions* de français partent travailler ou s’installer à l’étranger </a:t>
            </a: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tabLst>
                <a:tab pos="7354888" algn="l"/>
              </a:tabLst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*Données du Ministère des Affaires Etrangères </a:t>
            </a:r>
          </a:p>
          <a:p>
            <a:pPr marL="363538" indent="-361950" eaLnBrk="0" hangingPunct="0">
              <a:spcBef>
                <a:spcPct val="20000"/>
              </a:spcBef>
              <a:buClr>
                <a:srgbClr val="7030A0"/>
              </a:buClr>
              <a:buSzPct val="80000"/>
              <a:buFont typeface="Wingdings" pitchFamily="2" charset="2"/>
              <a:buNone/>
              <a:tabLst>
                <a:tab pos="7354888" algn="l"/>
              </a:tabLst>
              <a:defRPr/>
            </a:pPr>
            <a:endParaRPr lang="fr-FR" sz="1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173038" y="2859088"/>
            <a:ext cx="5527675" cy="3937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Quelques données générales sur la mobilité internationale</a:t>
            </a:r>
          </a:p>
        </p:txBody>
      </p:sp>
      <p:pic>
        <p:nvPicPr>
          <p:cNvPr id="820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3" y="1868488"/>
            <a:ext cx="7048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2247900"/>
            <a:ext cx="51117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979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 contexte</a:t>
            </a:r>
          </a:p>
        </p:txBody>
      </p:sp>
      <p:pic>
        <p:nvPicPr>
          <p:cNvPr id="9219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2736850"/>
            <a:ext cx="5878513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ZoneTexte 4"/>
          <p:cNvSpPr txBox="1">
            <a:spLocks noChangeArrowheads="1"/>
          </p:cNvSpPr>
          <p:nvPr/>
        </p:nvSpPr>
        <p:spPr bwMode="auto">
          <a:xfrm>
            <a:off x="377825" y="6159500"/>
            <a:ext cx="3686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800" b="0">
                <a:solidFill>
                  <a:schemeClr val="tx1"/>
                </a:solidFill>
                <a:latin typeface="Arial" charset="0"/>
              </a:rPr>
              <a:t>Données 2015 du Ministère des Affaires Etrangères </a:t>
            </a: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195262" y="1414171"/>
            <a:ext cx="8277225" cy="901517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142875" y="1117600"/>
            <a:ext cx="4191000" cy="3683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Génération </a:t>
            </a:r>
            <a:r>
              <a:rPr lang="fr-FR" sz="1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Expat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384175" y="1603375"/>
            <a:ext cx="7359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fr-FR" altLang="fr-FR" sz="1400" b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75% des expatriés français ont plus de 18 ans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fr-FR" altLang="fr-FR" sz="1400" b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La moitié des expatriés français sont âgés entre 26 et 60 ans</a:t>
            </a:r>
          </a:p>
        </p:txBody>
      </p:sp>
    </p:spTree>
    <p:extLst>
      <p:ext uri="{BB962C8B-B14F-4D97-AF65-F5344CB8AC3E}">
        <p14:creationId xmlns:p14="http://schemas.microsoft.com/office/powerpoint/2010/main" val="20099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2574477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fr-FR" sz="1400" b="0" dirty="0">
                <a:latin typeface="Calibri" panose="020F0502020204030204" pitchFamily="34" charset="0"/>
                <a:cs typeface="Calibri" panose="020F0502020204030204" pitchFamily="34" charset="0"/>
              </a:rPr>
              <a:t>épondre à la tendance très forte à la mobilité internationale 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entre 2 et 2,5% de français partent chaque année s’installer, travailler ou étudier à l’étranger de manière temporaire </a:t>
            </a:r>
          </a:p>
          <a:p>
            <a:pPr eaLnBrk="1" hangingPunct="1">
              <a:defRPr/>
            </a:pPr>
            <a:r>
              <a:rPr lang="fr-F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Répondre à ce phénomène de société lié à la crise et apporter une solution en adéquation avec le marché de la mobilité internationale </a:t>
            </a:r>
            <a:r>
              <a:rPr lang="fr-FR" sz="1400" b="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répondre à un besoin et à une attente Client 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fr-FR" sz="1400" b="0" dirty="0">
                <a:latin typeface="Calibri" panose="020F0502020204030204" pitchFamily="34" charset="0"/>
                <a:cs typeface="Calibri" panose="020F0502020204030204" pitchFamily="34" charset="0"/>
              </a:rPr>
              <a:t> Proposer une offre complète et complémentaire aux cibles  Marchés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ERASMUS avec une nouvelle offre de prêt Etudiants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RETRAITS  A L’INTERNATIONAL pour les jeunes de 18 à 25 ans pour 1 € de plus  (illimité en zone Euro ) </a:t>
            </a:r>
          </a:p>
          <a:p>
            <a:pPr lvl="1" eaLnBrk="1" hangingPunct="1">
              <a:buFont typeface="Wingdings" pitchFamily="2" charset="2"/>
              <a:buChar char="v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EXPATRIES avec l’offre bancaire internationale  (Visa Premier et Visa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Platinium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) : facilités pour les retraits </a:t>
            </a:r>
            <a:r>
              <a:rPr lang="fr-FR" sz="1400">
                <a:latin typeface="Calibri" panose="020F0502020204030204" pitchFamily="34" charset="0"/>
                <a:cs typeface="Calibri" panose="020F0502020204030204" pitchFamily="34" charset="0"/>
              </a:rPr>
              <a:t>et paiements à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l’international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Les enjeux</a:t>
            </a: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95262" y="1401284"/>
            <a:ext cx="8841860" cy="2629296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42875" y="1117600"/>
            <a:ext cx="4191000" cy="3683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enjeux pour les Caisses d’Epargne</a:t>
            </a: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191246" y="4561684"/>
            <a:ext cx="8841860" cy="1442101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138113" y="4278313"/>
            <a:ext cx="4191000" cy="368300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rgbClr val="A778AE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cœur de cible</a:t>
            </a: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296246" y="4541497"/>
            <a:ext cx="8582112" cy="1606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séjours hors Europe </a:t>
            </a:r>
          </a:p>
          <a:p>
            <a:pPr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séjours supérieurs à 3 mois </a:t>
            </a:r>
          </a:p>
          <a:p>
            <a:pPr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 marché des Jeunes (Etudes, Stages, PVT…) et des Séniors  (Installation à l’étranger au moins 6 mois dans l’année)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27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>
          <a:xfrm>
            <a:off x="298594" y="1491089"/>
            <a:ext cx="8527801" cy="174710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fr-FR" altLang="fr-FR" sz="14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 Europe, La  Carte Européenne d’Assurance Maladie permet  une prise en charge partielle des dépenses de santé selon la législation sociale et les formalités en vigueur dans le pays de séjour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fr-FR" altLang="fr-FR" sz="14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Hors Europe, les personnes en mobilité ne sont pas couvertes sauf si elles ont souscrit un contrat d’assurance santé à l’étranger ou qu’elles ont cotisé auprès de la CFE (Caisse des Français à l’Etranger, extension de la Sécurité Sociale pour les Expatriés et les Détachés)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fr-FR" altLang="fr-FR" sz="14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Les soins à l’étranger sont parfois très couteux dans certaines zones ou pays : Amérique du Nord, Japon, Singapour, Hong Kong…</a:t>
            </a:r>
          </a:p>
          <a:p>
            <a:pPr marL="457200" lvl="1" indent="0" eaLnBrk="1" hangingPunct="1">
              <a:buFont typeface="Verdana" pitchFamily="34" charset="0"/>
              <a:buNone/>
            </a:pPr>
            <a:endParaRPr lang="fr-FR" altLang="fr-FR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LES PRINCIPAUX ARGUMENTS</a:t>
            </a: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95262" y="1397516"/>
            <a:ext cx="8841860" cy="1840678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42875" y="1090613"/>
            <a:ext cx="7504113" cy="368300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 Sécurité Sociale ne prend pas ou peu les frais de santé engagés à l’étranger </a:t>
            </a: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217037" y="3841635"/>
            <a:ext cx="8841860" cy="886764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La </a:t>
            </a:r>
            <a:r>
              <a:rPr lang="fr-FR" altLang="fr-FR" sz="1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Garantie Santé Coté JE, NOUS, MASTER de la CE </a:t>
            </a: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prend en charge les frais médicaux et d’hospitalisation pour les séjours n’excédant pas 90 jours dès lors qu’il y a une prise en charge par le Régime Obligatoire Français</a:t>
            </a: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217488" y="3535363"/>
            <a:ext cx="7429500" cy="3937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Les garanties Santé Caisse d’Epargne</a:t>
            </a:r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249117" y="5317555"/>
            <a:ext cx="8841860" cy="886764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A79C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Le marché des Mutuelles prend en charge les frais médicaux et d’hospitalisation pour des séjours n’excédant pas 90 jours dès lors qu’il y a une prise en charge par le Régime Obligatoire Français sur certains contrats haut de gamme</a:t>
            </a:r>
          </a:p>
        </p:txBody>
      </p:sp>
      <p:sp>
        <p:nvSpPr>
          <p:cNvPr id="10" name="Rectangle à coins arrondis 9"/>
          <p:cNvSpPr/>
          <p:nvPr/>
        </p:nvSpPr>
        <p:spPr bwMode="auto">
          <a:xfrm>
            <a:off x="249238" y="5011738"/>
            <a:ext cx="7429500" cy="393700"/>
          </a:xfrm>
          <a:prstGeom prst="round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Les Mutuelles</a:t>
            </a:r>
          </a:p>
        </p:txBody>
      </p:sp>
    </p:spTree>
    <p:extLst>
      <p:ext uri="{BB962C8B-B14F-4D97-AF65-F5344CB8AC3E}">
        <p14:creationId xmlns:p14="http://schemas.microsoft.com/office/powerpoint/2010/main" val="4293760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fr-FR" altLang="fr-FR" sz="1400">
                <a:latin typeface="Calibri" pitchFamily="34" charset="0"/>
                <a:cs typeface="Calibri" pitchFamily="34" charset="0"/>
              </a:rPr>
              <a:t>Les Cartes bancaires ont des garanties d’assurance et surtout des prestations d’assistance </a:t>
            </a:r>
          </a:p>
          <a:p>
            <a:pPr lvl="1" eaLnBrk="1" hangingPunct="1">
              <a:buFont typeface="Wingdings" pitchFamily="2" charset="2"/>
              <a:buChar char="v"/>
            </a:pPr>
            <a:endParaRPr lang="fr-FR" altLang="fr-FR" sz="1200"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v"/>
            </a:pPr>
            <a:r>
              <a:rPr lang="fr-FR" altLang="fr-FR" sz="1400" b="1">
                <a:latin typeface="Calibri" pitchFamily="34" charset="0"/>
                <a:cs typeface="Calibri" pitchFamily="34" charset="0"/>
              </a:rPr>
              <a:t>Pas de garantie Santé dans les cartes bancaires </a:t>
            </a:r>
            <a:r>
              <a:rPr lang="fr-FR" altLang="fr-FR" sz="1400">
                <a:latin typeface="Calibri" pitchFamily="34" charset="0"/>
                <a:cs typeface="Calibri" pitchFamily="34" charset="0"/>
              </a:rPr>
              <a:t>même haut de gamme (Premier, Infinite) , uniquement de l’assistance rapatriement avec une partie Frais médicaux et Fais d’hospitalisation suite à une maladie grave, un accident grave ou une blessure: </a:t>
            </a:r>
          </a:p>
          <a:p>
            <a:pPr lvl="2" eaLnBrk="1" hangingPunct="1">
              <a:buFont typeface="Wingdings" pitchFamily="2" charset="2"/>
              <a:buChar char="v"/>
            </a:pPr>
            <a:r>
              <a:rPr lang="fr-FR" altLang="fr-FR" sz="1300">
                <a:latin typeface="Calibri" pitchFamily="34" charset="0"/>
                <a:cs typeface="Calibri" pitchFamily="34" charset="0"/>
              </a:rPr>
              <a:t>Avance sur frais d’hospitalisation et remboursement complémentaire des frais médicaux </a:t>
            </a:r>
            <a:r>
              <a:rPr lang="fr-FR" altLang="fr-FR" sz="1300" b="1">
                <a:latin typeface="Calibri" pitchFamily="34" charset="0"/>
                <a:cs typeface="Calibri" pitchFamily="34" charset="0"/>
              </a:rPr>
              <a:t>que dans des situations d’urgence et après accord préalable de l’assisteur de la carte bancaire  </a:t>
            </a:r>
          </a:p>
          <a:p>
            <a:pPr lvl="2" eaLnBrk="1" hangingPunct="1">
              <a:buFont typeface="Wingdings" pitchFamily="2" charset="2"/>
              <a:buChar char="v"/>
            </a:pPr>
            <a:r>
              <a:rPr lang="fr-FR" altLang="fr-FR" sz="1300">
                <a:latin typeface="Calibri" pitchFamily="34" charset="0"/>
                <a:cs typeface="Calibri" pitchFamily="34" charset="0"/>
              </a:rPr>
              <a:t>Par exemple, les consultations pour un médecin généraliste pour une grippe ne seront pas pris en charge par les cartes bancaires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fr-FR" altLang="fr-FR" sz="1400">
                <a:latin typeface="Calibri" pitchFamily="34" charset="0"/>
                <a:cs typeface="Calibri" pitchFamily="34" charset="0"/>
              </a:rPr>
              <a:t>Les prestations d’assistance et les garanties d’assurance (Individuelle Accidents de voyage, RC et Bagages pour la Premier) ne sont valables que </a:t>
            </a:r>
            <a:r>
              <a:rPr lang="fr-FR" altLang="fr-FR" sz="1400" b="1">
                <a:latin typeface="Calibri" pitchFamily="34" charset="0"/>
                <a:cs typeface="Calibri" pitchFamily="34" charset="0"/>
              </a:rPr>
              <a:t>pour 90 jours consécutifs 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fr-FR" altLang="fr-FR" sz="1400">
                <a:latin typeface="Calibri" pitchFamily="34" charset="0"/>
                <a:cs typeface="Calibri" pitchFamily="34" charset="0"/>
              </a:rPr>
              <a:t>Les </a:t>
            </a:r>
            <a:r>
              <a:rPr lang="fr-FR" altLang="fr-FR" sz="1400" b="1">
                <a:latin typeface="Calibri" pitchFamily="34" charset="0"/>
                <a:cs typeface="Calibri" pitchFamily="34" charset="0"/>
              </a:rPr>
              <a:t>plafonds d’indemnisation </a:t>
            </a:r>
            <a:r>
              <a:rPr lang="fr-FR" altLang="fr-FR" sz="1400">
                <a:latin typeface="Calibri" pitchFamily="34" charset="0"/>
                <a:cs typeface="Calibri" pitchFamily="34" charset="0"/>
              </a:rPr>
              <a:t>des cartes bancaires restent insuffisants; seul le bénéficiaire de la carte est assuré et il doit au moins régler partiellement son séjour avec sa carte bancaire pour que les garanties entrent en jeu</a:t>
            </a:r>
          </a:p>
          <a:p>
            <a:pPr lvl="2" eaLnBrk="1" hangingPunct="1"/>
            <a:r>
              <a:rPr lang="fr-FR" altLang="fr-FR" sz="1400">
                <a:latin typeface="Calibri" pitchFamily="34" charset="0"/>
                <a:cs typeface="Calibri" pitchFamily="34" charset="0"/>
              </a:rPr>
              <a:t>Avec la Carte Visa Classic, le </a:t>
            </a:r>
            <a:r>
              <a:rPr lang="fr-FR" altLang="fr-FR" sz="1400" b="1">
                <a:latin typeface="Calibri" pitchFamily="34" charset="0"/>
                <a:cs typeface="Calibri" pitchFamily="34" charset="0"/>
              </a:rPr>
              <a:t>remboursement complémentaire des frais médicaux et d’hospitalisation en cas d’urgence (maladie, blessure ou accident grave) </a:t>
            </a:r>
            <a:r>
              <a:rPr lang="fr-FR" altLang="fr-FR" sz="1400">
                <a:latin typeface="Calibri" pitchFamily="34" charset="0"/>
                <a:cs typeface="Calibri" pitchFamily="34" charset="0"/>
              </a:rPr>
              <a:t>est pris en charge à concurrence de </a:t>
            </a:r>
            <a:r>
              <a:rPr lang="fr-FR" altLang="fr-FR" sz="1400" b="1">
                <a:latin typeface="Calibri" pitchFamily="34" charset="0"/>
                <a:cs typeface="Calibri" pitchFamily="34" charset="0"/>
              </a:rPr>
              <a:t>11 000€ </a:t>
            </a:r>
          </a:p>
          <a:p>
            <a:pPr lvl="2" eaLnBrk="1" hangingPunct="1"/>
            <a:r>
              <a:rPr lang="fr-FR" altLang="fr-FR" sz="1400">
                <a:latin typeface="Calibri" pitchFamily="34" charset="0"/>
                <a:cs typeface="Calibri" pitchFamily="34" charset="0"/>
              </a:rPr>
              <a:t>Avec la Carte Visa Premier, le plafond d’indemnisation est de </a:t>
            </a:r>
            <a:r>
              <a:rPr lang="fr-FR" altLang="fr-FR" sz="1400" b="1">
                <a:latin typeface="Calibri" pitchFamily="34" charset="0"/>
                <a:cs typeface="Calibri" pitchFamily="34" charset="0"/>
              </a:rPr>
              <a:t>155 000€</a:t>
            </a:r>
            <a:endParaRPr lang="fr-FR" altLang="fr-FR" sz="1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Les principaux arguments</a:t>
            </a: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95262" y="1686284"/>
            <a:ext cx="8841860" cy="4137000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42875" y="1379538"/>
            <a:ext cx="7504113" cy="3683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Les cartes bancaires</a:t>
            </a:r>
          </a:p>
        </p:txBody>
      </p:sp>
    </p:spTree>
    <p:extLst>
      <p:ext uri="{BB962C8B-B14F-4D97-AF65-F5344CB8AC3E}">
        <p14:creationId xmlns:p14="http://schemas.microsoft.com/office/powerpoint/2010/main" val="108020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LES PLUS DE L’OFFRE EXPAT – Généralités</a:t>
            </a:r>
          </a:p>
        </p:txBody>
      </p:sp>
      <p:sp>
        <p:nvSpPr>
          <p:cNvPr id="13315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092825"/>
            <a:ext cx="288925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701ADEE8-112C-42F6-8FE0-EE8BEC9B4015}" type="slidenum">
              <a:rPr lang="fr-FR" altLang="fr-FR" sz="800" b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FR" altLang="fr-FR" sz="800" b="0">
              <a:solidFill>
                <a:srgbClr val="FFFFFF"/>
              </a:solidFill>
            </a:endParaRPr>
          </a:p>
        </p:txBody>
      </p:sp>
      <p:sp>
        <p:nvSpPr>
          <p:cNvPr id="13316" name="ZoneTexte 2"/>
          <p:cNvSpPr txBox="1">
            <a:spLocks noChangeArrowheads="1"/>
          </p:cNvSpPr>
          <p:nvPr/>
        </p:nvSpPr>
        <p:spPr bwMode="auto">
          <a:xfrm>
            <a:off x="1758950" y="1066800"/>
            <a:ext cx="566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JUNIOR’EXPAT devient START’EXPAT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à compter du 03 janvier 2017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758950" y="2251075"/>
            <a:ext cx="2405063" cy="939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100"/>
          </a:p>
        </p:txBody>
      </p:sp>
      <p:sp>
        <p:nvSpPr>
          <p:cNvPr id="12" name="ZoneTexte 11"/>
          <p:cNvSpPr txBox="1"/>
          <p:nvPr/>
        </p:nvSpPr>
        <p:spPr>
          <a:xfrm>
            <a:off x="1927225" y="2333625"/>
            <a:ext cx="2068513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200" dirty="0">
                <a:latin typeface="+mn-lt"/>
                <a:cs typeface="+mn-cs"/>
              </a:rPr>
              <a:t>Toute personne âgée de </a:t>
            </a:r>
            <a:r>
              <a:rPr lang="fr-FR" sz="1200" b="1" u="sng" dirty="0">
                <a:solidFill>
                  <a:srgbClr val="C00000"/>
                </a:solidFill>
                <a:latin typeface="+mn-lt"/>
                <a:cs typeface="+mn-cs"/>
              </a:rPr>
              <a:t>16  ans à 65 ans</a:t>
            </a:r>
            <a:r>
              <a:rPr lang="fr-FR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fr-FR" sz="1200" dirty="0">
                <a:latin typeface="+mn-lt"/>
                <a:cs typeface="+mn-cs"/>
              </a:rPr>
              <a:t>en déplacement  temporaire professionnel ou privé à l’étranger </a:t>
            </a:r>
          </a:p>
          <a:p>
            <a:pPr algn="ctr">
              <a:defRPr/>
            </a:pPr>
            <a:endParaRPr lang="fr-FR" sz="1200" dirty="0">
              <a:latin typeface="+mn-lt"/>
              <a:cs typeface="+mn-cs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758950" y="3332163"/>
            <a:ext cx="2405063" cy="1930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chemeClr val="tx1"/>
                </a:solidFill>
              </a:rPr>
              <a:t>Le contrat est souscrit pour une durée de </a:t>
            </a:r>
            <a:r>
              <a:rPr lang="fr-FR" sz="1200" b="1" u="sng" dirty="0">
                <a:solidFill>
                  <a:srgbClr val="C00000"/>
                </a:solidFill>
              </a:rPr>
              <a:t>1 à 12 mois </a:t>
            </a:r>
            <a:r>
              <a:rPr lang="fr-FR" sz="1200" dirty="0">
                <a:solidFill>
                  <a:schemeClr val="tx1"/>
                </a:solidFill>
              </a:rPr>
              <a:t>ou de </a:t>
            </a:r>
            <a:r>
              <a:rPr lang="fr-FR" sz="1200" b="1" dirty="0">
                <a:solidFill>
                  <a:schemeClr val="tx1"/>
                </a:solidFill>
              </a:rPr>
              <a:t>24 mois </a:t>
            </a:r>
            <a:r>
              <a:rPr lang="fr-FR" sz="1200" dirty="0">
                <a:solidFill>
                  <a:schemeClr val="tx1"/>
                </a:solidFill>
              </a:rPr>
              <a:t>dans le cas exclusif d’un </a:t>
            </a:r>
            <a:r>
              <a:rPr lang="fr-FR" sz="1200" b="1" dirty="0">
                <a:solidFill>
                  <a:schemeClr val="tx1"/>
                </a:solidFill>
              </a:rPr>
              <a:t>Programme Vacances Travail (PVT) ou </a:t>
            </a:r>
            <a:r>
              <a:rPr lang="fr-FR" sz="1200" b="1" dirty="0" err="1">
                <a:solidFill>
                  <a:schemeClr val="tx1"/>
                </a:solidFill>
              </a:rPr>
              <a:t>Working</a:t>
            </a:r>
            <a:r>
              <a:rPr lang="fr-FR" sz="1200" b="1" dirty="0">
                <a:solidFill>
                  <a:schemeClr val="tx1"/>
                </a:solidFill>
              </a:rPr>
              <a:t> Holiday Visa (WHV) au Canada</a:t>
            </a:r>
          </a:p>
          <a:p>
            <a:pPr algn="ctr">
              <a:defRPr/>
            </a:pPr>
            <a:r>
              <a:rPr lang="fr-FR" sz="1200" dirty="0">
                <a:solidFill>
                  <a:schemeClr val="tx1"/>
                </a:solidFill>
              </a:rPr>
              <a:t>Contrat renouvelable 2 fois pour la tranche d’âge 16-30 ans et 1 fois pour la tranche d’âge 31-65 ans </a:t>
            </a:r>
          </a:p>
        </p:txBody>
      </p:sp>
      <p:sp>
        <p:nvSpPr>
          <p:cNvPr id="13320" name="ZoneTexte 12"/>
          <p:cNvSpPr txBox="1">
            <a:spLocks noChangeArrowheads="1"/>
          </p:cNvSpPr>
          <p:nvPr/>
        </p:nvSpPr>
        <p:spPr bwMode="auto">
          <a:xfrm>
            <a:off x="293688" y="2470150"/>
            <a:ext cx="1012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>
                <a:solidFill>
                  <a:schemeClr val="tx1"/>
                </a:solidFill>
                <a:latin typeface="Arial" charset="0"/>
              </a:rPr>
              <a:t>Assuré</a:t>
            </a:r>
          </a:p>
        </p:txBody>
      </p:sp>
      <p:sp>
        <p:nvSpPr>
          <p:cNvPr id="13321" name="ZoneTexte 15"/>
          <p:cNvSpPr txBox="1">
            <a:spLocks noChangeArrowheads="1"/>
          </p:cNvSpPr>
          <p:nvPr/>
        </p:nvSpPr>
        <p:spPr bwMode="auto">
          <a:xfrm>
            <a:off x="254000" y="3732213"/>
            <a:ext cx="1012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>
                <a:solidFill>
                  <a:schemeClr val="tx1"/>
                </a:solidFill>
                <a:latin typeface="Arial" charset="0"/>
              </a:rPr>
              <a:t>Durée des garanties</a:t>
            </a:r>
          </a:p>
        </p:txBody>
      </p:sp>
      <p:sp>
        <p:nvSpPr>
          <p:cNvPr id="13322" name="ZoneTexte 16"/>
          <p:cNvSpPr txBox="1">
            <a:spLocks noChangeArrowheads="1"/>
          </p:cNvSpPr>
          <p:nvPr/>
        </p:nvSpPr>
        <p:spPr bwMode="auto">
          <a:xfrm>
            <a:off x="254000" y="5421313"/>
            <a:ext cx="1012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>
                <a:solidFill>
                  <a:schemeClr val="tx1"/>
                </a:solidFill>
                <a:latin typeface="Arial" charset="0"/>
              </a:rPr>
              <a:t>Zone de couverture 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1758950" y="5421313"/>
            <a:ext cx="2405063" cy="7445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324" name="ZoneTexte 14"/>
          <p:cNvSpPr txBox="1">
            <a:spLocks noChangeArrowheads="1"/>
          </p:cNvSpPr>
          <p:nvPr/>
        </p:nvSpPr>
        <p:spPr bwMode="auto">
          <a:xfrm>
            <a:off x="1927225" y="5608638"/>
            <a:ext cx="1828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 dirty="0">
                <a:solidFill>
                  <a:schemeClr val="tx1"/>
                </a:solidFill>
                <a:latin typeface="Arial" charset="0"/>
              </a:rPr>
              <a:t>Monde entier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5308600" y="2500313"/>
            <a:ext cx="2992438" cy="34131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050" dirty="0"/>
          </a:p>
        </p:txBody>
      </p:sp>
      <p:sp>
        <p:nvSpPr>
          <p:cNvPr id="13326" name="Rectangle 24"/>
          <p:cNvSpPr>
            <a:spLocks noChangeArrowheads="1"/>
          </p:cNvSpPr>
          <p:nvPr/>
        </p:nvSpPr>
        <p:spPr bwMode="auto">
          <a:xfrm>
            <a:off x="5502275" y="2603500"/>
            <a:ext cx="260508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Vous avez entre </a:t>
            </a:r>
            <a:r>
              <a:rPr lang="fr-FR" altLang="fr-FR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16 et 65 ans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Vous partez à l’étranger pour une durée minimale  </a:t>
            </a:r>
            <a:r>
              <a:rPr lang="fr-FR" altLang="fr-FR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d’un mois et jusqu’à 12 mois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Vous partez pour réaliser un voyage touristique, un stage, des études, une mission, un </a:t>
            </a:r>
            <a:r>
              <a:rPr lang="fr-FR" altLang="fr-FR" sz="1200" b="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Working</a:t>
            </a: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Holiday Visa (ou PVT*) ou pour toute autre raison personnelle ou professionnelle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L’assurance </a:t>
            </a:r>
            <a:r>
              <a:rPr lang="fr-FR" altLang="fr-FR" sz="1200" b="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Start’Expat</a:t>
            </a: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ne peut être souscrite </a:t>
            </a:r>
            <a:r>
              <a:rPr lang="fr-FR" altLang="fr-FR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qu’à titre individuel</a:t>
            </a:r>
            <a:r>
              <a:rPr lang="fr-FR" altLang="fr-FR" sz="12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; si vous partez en couple, merci de procéder à deux adhésions séparées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20602528">
            <a:off x="3690938" y="2878138"/>
            <a:ext cx="1144587" cy="3365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Evolution de la garantie</a:t>
            </a:r>
          </a:p>
        </p:txBody>
      </p:sp>
      <p:sp>
        <p:nvSpPr>
          <p:cNvPr id="19" name="Rectangle 18"/>
          <p:cNvSpPr/>
          <p:nvPr/>
        </p:nvSpPr>
        <p:spPr>
          <a:xfrm rot="20602528">
            <a:off x="3843338" y="4833938"/>
            <a:ext cx="1144587" cy="3365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Evolution de la garantie</a:t>
            </a:r>
          </a:p>
        </p:txBody>
      </p:sp>
      <p:sp>
        <p:nvSpPr>
          <p:cNvPr id="13329" name="Rectangle à coins arrondis 2"/>
          <p:cNvSpPr>
            <a:spLocks noChangeArrowheads="1"/>
          </p:cNvSpPr>
          <p:nvPr/>
        </p:nvSpPr>
        <p:spPr bwMode="auto">
          <a:xfrm>
            <a:off x="5454650" y="2268538"/>
            <a:ext cx="2119313" cy="35718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En résumé</a:t>
            </a:r>
          </a:p>
        </p:txBody>
      </p:sp>
      <p:sp>
        <p:nvSpPr>
          <p:cNvPr id="13330" name="Rectangle à coins arrondis 21"/>
          <p:cNvSpPr>
            <a:spLocks noChangeArrowheads="1"/>
          </p:cNvSpPr>
          <p:nvPr/>
        </p:nvSpPr>
        <p:spPr bwMode="auto">
          <a:xfrm>
            <a:off x="1758950" y="1828800"/>
            <a:ext cx="2405063" cy="35718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START’EXPAT</a:t>
            </a:r>
          </a:p>
        </p:txBody>
      </p:sp>
      <p:sp>
        <p:nvSpPr>
          <p:cNvPr id="13331" name="ZoneTexte 1"/>
          <p:cNvSpPr txBox="1">
            <a:spLocks noChangeArrowheads="1"/>
          </p:cNvSpPr>
          <p:nvPr/>
        </p:nvSpPr>
        <p:spPr bwMode="auto">
          <a:xfrm>
            <a:off x="5454650" y="6019800"/>
            <a:ext cx="3148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000"/>
              <a:t>* Programme Vacances Travail </a:t>
            </a:r>
          </a:p>
        </p:txBody>
      </p:sp>
    </p:spTree>
    <p:extLst>
      <p:ext uri="{BB962C8B-B14F-4D97-AF65-F5344CB8AC3E}">
        <p14:creationId xmlns:p14="http://schemas.microsoft.com/office/powerpoint/2010/main" val="71054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 bwMode="auto">
          <a:xfrm>
            <a:off x="1443038" y="3328988"/>
            <a:ext cx="7204075" cy="122122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Les plus de l’offre </a:t>
            </a:r>
            <a:r>
              <a:rPr lang="fr-FR" dirty="0" err="1"/>
              <a:t>expat</a:t>
            </a:r>
            <a:r>
              <a:rPr lang="fr-FR" dirty="0"/>
              <a:t> – garanties</a:t>
            </a:r>
          </a:p>
        </p:txBody>
      </p:sp>
      <p:sp>
        <p:nvSpPr>
          <p:cNvPr id="14339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092825"/>
            <a:ext cx="288925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80D1B79D-27F8-4F9B-865F-6008CE12F82A}" type="slidenum">
              <a:rPr lang="fr-FR" altLang="fr-FR" sz="800" b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fr-FR" altLang="fr-FR" sz="800" b="0">
              <a:solidFill>
                <a:srgbClr val="FFFFFF"/>
              </a:solidFill>
            </a:endParaRPr>
          </a:p>
        </p:txBody>
      </p:sp>
      <p:sp>
        <p:nvSpPr>
          <p:cNvPr id="14340" name="ZoneTexte 2"/>
          <p:cNvSpPr txBox="1">
            <a:spLocks noChangeArrowheads="1"/>
          </p:cNvSpPr>
          <p:nvPr/>
        </p:nvSpPr>
        <p:spPr bwMode="auto">
          <a:xfrm>
            <a:off x="1758950" y="994485"/>
            <a:ext cx="566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JUNIOR’EXPAT devient START’EXPAT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Les Garanties… ce qui change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1443038" y="1646238"/>
            <a:ext cx="7113587" cy="16049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Garantie Santé </a:t>
            </a:r>
          </a:p>
          <a:p>
            <a:pPr>
              <a:defRPr/>
            </a:pP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Prise en charge à 100% des frais réels et à hauteur du plafond maximum de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250 000€ </a:t>
            </a:r>
          </a:p>
          <a:p>
            <a:pPr>
              <a:defRPr/>
            </a:pPr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les frais médicaux et frais d’hospitalisations </a:t>
            </a:r>
          </a:p>
          <a:p>
            <a:pPr marL="628650" lvl="1" indent="-171450">
              <a:buFontTx/>
              <a:buChar char="-"/>
              <a:defRPr/>
            </a:pPr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médicaux, Pharmacie, examens, analyses, IRM, Consultations de médecins et spécialistes, Frais de transport en ambulance… </a:t>
            </a:r>
          </a:p>
          <a:p>
            <a:pPr marL="171450" indent="-171450">
              <a:buFontTx/>
              <a:buChar char="-"/>
              <a:defRPr/>
            </a:pPr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Soins dentaires suite à accident ou une urgence </a:t>
            </a:r>
          </a:p>
          <a:p>
            <a:pPr marL="171450" indent="-171450">
              <a:buFontTx/>
              <a:buChar char="-"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Prothèses dentaires et autres prothèses</a:t>
            </a:r>
          </a:p>
          <a:p>
            <a:pPr marL="171450" indent="-171450">
              <a:buFontTx/>
              <a:buChar char="-"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Optique suite à accident</a:t>
            </a:r>
          </a:p>
          <a:p>
            <a:pPr marL="171450" indent="-171450">
              <a:buFontTx/>
              <a:buChar char="-"/>
              <a:defRPr/>
            </a:pPr>
            <a:endParaRPr lang="fr-F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089150"/>
            <a:ext cx="7810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5051476"/>
            <a:ext cx="7810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1443038" y="4622851"/>
            <a:ext cx="7204075" cy="18653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Prévoyance </a:t>
            </a:r>
          </a:p>
          <a:p>
            <a:pPr>
              <a:defRPr/>
            </a:pPr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Garantie Individuelle Accidents de Voyage qui prévoit le paiement d’indemnités en cas d'Accident corporel pouvant atteindre l'Assuré pendant la période de validité de son contrat : </a:t>
            </a:r>
          </a:p>
          <a:p>
            <a:pPr>
              <a:defRPr/>
            </a:pPr>
            <a:endParaRPr lang="fr-FR"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Capital Décès de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10 000€ </a:t>
            </a: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maximum</a:t>
            </a:r>
          </a:p>
          <a:p>
            <a:pPr>
              <a:defRPr/>
            </a:pP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Capital Invalidité Permanente Totale de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55 000€</a:t>
            </a: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maximum </a:t>
            </a:r>
          </a:p>
          <a:p>
            <a:pPr>
              <a:defRPr/>
            </a:pPr>
            <a:endParaRPr lang="fr-FR"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Responsabilité Civile </a:t>
            </a:r>
          </a:p>
          <a:p>
            <a:pPr>
              <a:defRPr/>
            </a:pP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 Vie Privée à hauteur de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4 500 000€</a:t>
            </a: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maximum </a:t>
            </a:r>
          </a:p>
          <a:p>
            <a:pPr>
              <a:defRPr/>
            </a:pP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 Locative à hauteur de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100 000€ </a:t>
            </a:r>
            <a:r>
              <a:rPr lang="fr-FR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</a:p>
          <a:p>
            <a:pPr marL="171450" indent="-171450">
              <a:buFontTx/>
              <a:buChar char="-"/>
              <a:defRPr/>
            </a:pPr>
            <a:endParaRPr lang="fr-F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Tx/>
              <a:buChar char="-"/>
              <a:defRPr/>
            </a:pPr>
            <a:endParaRPr lang="fr-F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43038" y="3257550"/>
            <a:ext cx="70358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Assurance au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fr-FR" sz="1200" b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euro 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Aucune avance de frais </a:t>
            </a:r>
            <a:r>
              <a:rPr lang="fr-FR" alt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d’hospitalisation &gt; 24 h ou pour des soins &gt; 400€</a:t>
            </a:r>
          </a:p>
          <a:p>
            <a:pPr marL="171450" lvl="1" indent="-1714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service de gestion disponible </a:t>
            </a:r>
            <a:r>
              <a:rPr lang="fr-FR" alt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24h/24, 7j/7 </a:t>
            </a:r>
          </a:p>
          <a:p>
            <a:pPr marL="171450" lvl="1" indent="-171450">
              <a:buFont typeface="Wingdings" panose="05000000000000000000" pitchFamily="2" charset="2"/>
              <a:buChar char="ü"/>
              <a:defRPr/>
            </a:pPr>
            <a:r>
              <a:rPr lang="fr-FR" alt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application Full Web et Mobile </a:t>
            </a:r>
            <a:r>
              <a:rPr lang="fr-FR" alt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déclarer un sinistre, demander une prise en charge, consulter vos demandes de remboursement, accès au réseau médical MSH… 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20602528">
            <a:off x="7907338" y="1684338"/>
            <a:ext cx="1144587" cy="3365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Evolution de la garantie</a:t>
            </a:r>
          </a:p>
        </p:txBody>
      </p:sp>
      <p:sp>
        <p:nvSpPr>
          <p:cNvPr id="19" name="Rectangle 18"/>
          <p:cNvSpPr/>
          <p:nvPr/>
        </p:nvSpPr>
        <p:spPr>
          <a:xfrm rot="20602528">
            <a:off x="7908925" y="2774950"/>
            <a:ext cx="1030288" cy="33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Nouveauté</a:t>
            </a:r>
          </a:p>
        </p:txBody>
      </p:sp>
      <p:sp>
        <p:nvSpPr>
          <p:cNvPr id="20" name="Rectangle 19"/>
          <p:cNvSpPr/>
          <p:nvPr/>
        </p:nvSpPr>
        <p:spPr>
          <a:xfrm rot="20602528">
            <a:off x="7851775" y="5992864"/>
            <a:ext cx="1144588" cy="3365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Evolution de la garantie</a:t>
            </a:r>
          </a:p>
        </p:txBody>
      </p:sp>
      <p:sp>
        <p:nvSpPr>
          <p:cNvPr id="21" name="Rectangle 20"/>
          <p:cNvSpPr/>
          <p:nvPr/>
        </p:nvSpPr>
        <p:spPr>
          <a:xfrm rot="20602528">
            <a:off x="7773988" y="5376914"/>
            <a:ext cx="1144587" cy="3365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/>
              <a:t>Evolution de la garantie</a:t>
            </a:r>
          </a:p>
        </p:txBody>
      </p:sp>
      <p:sp>
        <p:nvSpPr>
          <p:cNvPr id="22" name="Rectangle 21"/>
          <p:cNvSpPr/>
          <p:nvPr/>
        </p:nvSpPr>
        <p:spPr>
          <a:xfrm rot="20602528">
            <a:off x="128588" y="3721100"/>
            <a:ext cx="1030287" cy="33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>
                <a:solidFill>
                  <a:schemeClr val="tx1"/>
                </a:solidFill>
              </a:rPr>
              <a:t>Les PLUS en SANTE </a:t>
            </a:r>
          </a:p>
        </p:txBody>
      </p:sp>
    </p:spTree>
    <p:extLst>
      <p:ext uri="{BB962C8B-B14F-4D97-AF65-F5344CB8AC3E}">
        <p14:creationId xmlns:p14="http://schemas.microsoft.com/office/powerpoint/2010/main" val="2023371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092825"/>
            <a:ext cx="288925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E3E8A22C-1C43-46BA-B0EB-7AB91303B4C6}" type="slidenum">
              <a:rPr lang="fr-FR" altLang="fr-FR" sz="800" b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FR" altLang="fr-FR" sz="800" b="0">
              <a:solidFill>
                <a:srgbClr val="FFFFFF"/>
              </a:solidFill>
            </a:endParaRPr>
          </a:p>
        </p:txBody>
      </p:sp>
      <p:sp>
        <p:nvSpPr>
          <p:cNvPr id="15364" name="ZoneTexte 2"/>
          <p:cNvSpPr txBox="1">
            <a:spLocks noChangeArrowheads="1"/>
          </p:cNvSpPr>
          <p:nvPr/>
        </p:nvSpPr>
        <p:spPr bwMode="auto">
          <a:xfrm>
            <a:off x="1758950" y="1125538"/>
            <a:ext cx="566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JUNIOR’EXPAT devient START’EXPAT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Les Garanties… et toujours 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1384300" y="2180484"/>
            <a:ext cx="6845300" cy="35406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3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Assistance Rapatriement </a:t>
            </a:r>
          </a:p>
          <a:p>
            <a:pPr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Assistance suite à maladie, blessure ou décès: contact, transport, rapatriement</a:t>
            </a:r>
          </a:p>
          <a:p>
            <a:pPr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Assistance voyage (avance caution pénale, prise en charge honoraires avocat…)</a:t>
            </a:r>
          </a:p>
          <a:p>
            <a:pPr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Retour anticipé en cas d’hospitalisation ou de décès d’un membre de la famille, en cas de sinistre au domicile… </a:t>
            </a:r>
          </a:p>
          <a:p>
            <a:pPr marL="171450" indent="-171450">
              <a:buFontTx/>
              <a:buChar char="-"/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Soutien psychologique suite à agression, décès d’un proche, attentat… </a:t>
            </a:r>
          </a:p>
          <a:p>
            <a:pPr marL="171450" indent="-171450">
              <a:buFontTx/>
              <a:buChar char="-"/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Assistance au domicile suite rapatriement</a:t>
            </a:r>
          </a:p>
          <a:p>
            <a:pPr>
              <a:defRPr/>
            </a:pPr>
            <a:endParaRPr lang="fr-FR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Bagages et Effets Personnels </a:t>
            </a:r>
          </a:p>
          <a:p>
            <a:pPr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Vol, perte ou dommage aux bagages à hauteur de </a:t>
            </a:r>
            <a:r>
              <a:rPr lang="fr-FR" sz="1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2000€ </a:t>
            </a:r>
          </a:p>
          <a:p>
            <a:pPr marL="171450" indent="-171450">
              <a:buFontTx/>
              <a:buChar char="-"/>
              <a:defRPr/>
            </a:pPr>
            <a:r>
              <a:rPr lang="fr-FR" sz="13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Retard de livraison des bagages de plus de 24h, </a:t>
            </a:r>
            <a:r>
              <a:rPr lang="fr-FR" sz="1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indemnité forfaitaire de 300€ </a:t>
            </a:r>
          </a:p>
          <a:p>
            <a:pPr marL="171450" indent="-171450">
              <a:buFontTx/>
              <a:buChar char="-"/>
              <a:defRPr/>
            </a:pPr>
            <a:endParaRPr lang="fr-FR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3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fr-FR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endParaRPr lang="fr-FR" sz="13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endParaRPr lang="fr-FR" sz="13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028316"/>
            <a:ext cx="8382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24" descr="D:\Profiles\LARRERE\Pictures\valis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4787901"/>
            <a:ext cx="838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</p:spPr>
        <p:txBody>
          <a:bodyPr/>
          <a:lstStyle/>
          <a:p>
            <a:pPr algn="l"/>
            <a:r>
              <a:rPr lang="fr-FR" dirty="0"/>
              <a:t>LES PLUS DE L’OFFRE EXPAT – garanties</a:t>
            </a:r>
          </a:p>
        </p:txBody>
      </p:sp>
    </p:spTree>
    <p:extLst>
      <p:ext uri="{BB962C8B-B14F-4D97-AF65-F5344CB8AC3E}">
        <p14:creationId xmlns:p14="http://schemas.microsoft.com/office/powerpoint/2010/main" val="154239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Pour le réseau 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Guide de présentation – Kit Marché </a:t>
            </a:r>
          </a:p>
          <a:p>
            <a:pPr lvl="1" eaLnBrk="1" hangingPunct="1"/>
            <a:r>
              <a:rPr lang="fr-FR" altLang="fr-FR" sz="1400" dirty="0" err="1">
                <a:latin typeface="Calibri" pitchFamily="34" charset="0"/>
                <a:cs typeface="Calibri" pitchFamily="34" charset="0"/>
              </a:rPr>
              <a:t>Brief</a:t>
            </a: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 Agence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Fiche prose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Fiche Mémo Client</a:t>
            </a:r>
          </a:p>
          <a:p>
            <a:pPr eaLnBrk="1" hangingPunct="1"/>
            <a:endParaRPr lang="fr-FR" altLang="fr-FR" sz="1400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Pour le client uniquement en ligne (Caisse d’Epargne et MSH International) 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Brochure MSH 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Conditions Générales </a:t>
            </a:r>
            <a:r>
              <a:rPr lang="fr-FR" altLang="fr-FR" sz="1400" dirty="0" err="1">
                <a:latin typeface="Calibri" pitchFamily="34" charset="0"/>
                <a:cs typeface="Calibri" pitchFamily="34" charset="0"/>
              </a:rPr>
              <a:t>Start’Expat</a:t>
            </a: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 eaLnBrk="1" hangingPunct="1"/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Pour plus d’information, renvoi sur  MSH INTERNATIONAL (téléphone ou site de souscription en ligne) </a:t>
            </a:r>
          </a:p>
          <a:p>
            <a:endParaRPr lang="fr-FR" altLang="fr-FR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Dispositif de mise en marché 2017</a:t>
            </a: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350" y="4056400"/>
            <a:ext cx="1477963" cy="209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4056400"/>
            <a:ext cx="1404938" cy="209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053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594" y="1842789"/>
            <a:ext cx="8527801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 commissionnement pour la caisse de 20% de la prime nette </a:t>
            </a:r>
            <a:r>
              <a:rPr lang="fr-FR" altLang="fr-FR" sz="1400" b="0" dirty="0">
                <a:latin typeface="Calibri" panose="020F0502020204030204" pitchFamily="34" charset="0"/>
                <a:cs typeface="Calibri" panose="020F0502020204030204" pitchFamily="34" charset="0"/>
              </a:rPr>
              <a:t>(hors frais adhésion et hors TVA Assistance)  soit en moyenne: 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Une prime moyenne constatée de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280 €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par contrat avec une durée moyenne de 7 mois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Une commission moyenne de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53€ 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par contrat 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 versement trimestriel via un bordereau de commission directement auprès des Directions Régionales de la Caisse d’Epargne (un code apporteur d’affaire par Caisse)</a:t>
            </a:r>
          </a:p>
          <a:p>
            <a:pPr lvl="1">
              <a:buFont typeface="Arial Black" pitchFamily="34" charset="0"/>
              <a:buNone/>
              <a:defRPr/>
            </a:pPr>
            <a:endParaRPr lang="fr-FR" altLang="fr-F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PNB attendu 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 potentiel entre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7 000 et 9 000 ventes 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par an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Un PNB moyen attendu entre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500 000 € et 750 000 € 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par an </a:t>
            </a:r>
          </a:p>
          <a:p>
            <a:pPr lvl="1">
              <a:defRPr/>
            </a:pPr>
            <a:endParaRPr lang="fr-F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Les Caisses d’Epargne reste apporteur d’affaire, seul le courtier MSH International reste apériteur du contrat d’assurance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Start’Expat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2" indent="0">
              <a:buSzPct val="80000"/>
              <a:buNone/>
              <a:defRPr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Aucune transmission de données personnelles et bancaires n’est transmise à MSH; le client est dirigé vers MSH pour information et souscription directement auprès de MSH</a:t>
            </a:r>
          </a:p>
          <a:p>
            <a:pPr lvl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Commissionnement et pnb attendu</a:t>
            </a: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95262" y="1520034"/>
            <a:ext cx="8841860" cy="4310744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42875" y="1260475"/>
            <a:ext cx="7504113" cy="3683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Votre rémunération</a:t>
            </a:r>
          </a:p>
        </p:txBody>
      </p:sp>
    </p:spTree>
    <p:extLst>
      <p:ext uri="{BB962C8B-B14F-4D97-AF65-F5344CB8AC3E}">
        <p14:creationId xmlns:p14="http://schemas.microsoft.com/office/powerpoint/2010/main" val="312237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5262" y="1403350"/>
            <a:ext cx="8527801" cy="4351338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Lien URL sur chaque site Caisse </a:t>
            </a:r>
            <a:r>
              <a:rPr lang="fr-FR" sz="1400">
                <a:latin typeface="Calibri" panose="020F0502020204030204" pitchFamily="34" charset="0"/>
                <a:cs typeface="Calibri" panose="020F0502020204030204" pitchFamily="34" charset="0"/>
              </a:rPr>
              <a:t>d’Epargne renvoyant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 client vers MSH International</a:t>
            </a:r>
          </a:p>
          <a:p>
            <a:pPr lvl="2" eaLnBrk="1" hangingPunct="1">
              <a:defRPr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Souscription Full Web sur le site de MSH International </a:t>
            </a:r>
            <a:r>
              <a:rPr lang="fr-FR" sz="1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www.asfe-expat.com</a:t>
            </a:r>
          </a:p>
          <a:p>
            <a:pPr lvl="2" eaLnBrk="1" hangingPunct="1">
              <a:defRPr/>
            </a:pPr>
            <a:r>
              <a:rPr lang="fr-FR" sz="1300" dirty="0">
                <a:latin typeface="Calibri" panose="020F0502020204030204" pitchFamily="34" charset="0"/>
                <a:cs typeface="Calibri" panose="020F0502020204030204" pitchFamily="34" charset="0"/>
              </a:rPr>
              <a:t>Souscription par téléphone au </a:t>
            </a:r>
            <a:r>
              <a:rPr lang="fr-FR" sz="1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+33 (0)1 44 20 48 77 </a:t>
            </a:r>
          </a:p>
          <a:p>
            <a:pPr lvl="1" eaLnBrk="1" hangingPunct="1"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L’identification de l’apporteur  d’affaire est réalisée grâce à un code apporteur véhiculé dans l’URL renvoyant vers le site de souscription MSH INTERNATIONAL.  Chaque Caisse d’épargne a un code apporteur d’affaire spécifique afin de recevoir la rétrocession des commissions </a:t>
            </a:r>
          </a:p>
          <a:p>
            <a:pPr lvl="1" eaLnBrk="1" hangingPunct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FontTx/>
              <a:buNone/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Modalités de souscription</a:t>
            </a:r>
          </a:p>
        </p:txBody>
      </p:sp>
      <p:sp>
        <p:nvSpPr>
          <p:cNvPr id="4" name="Rectangle à coins arrondis 3"/>
          <p:cNvSpPr/>
          <p:nvPr/>
        </p:nvSpPr>
        <p:spPr bwMode="auto">
          <a:xfrm>
            <a:off x="195262" y="1392885"/>
            <a:ext cx="8841860" cy="1935679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 bwMode="auto">
          <a:xfrm>
            <a:off x="142875" y="1133526"/>
            <a:ext cx="7504113" cy="368300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Externalisation de la souscription via le site de MSH International </a:t>
            </a: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371474" y="3850167"/>
            <a:ext cx="8665648" cy="2339617"/>
          </a:xfrm>
          <a:prstGeom prst="roundRect">
            <a:avLst>
              <a:gd name="adj" fmla="val 8641"/>
            </a:avLst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rgbClr val="C1A7C4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161925" y="3550191"/>
            <a:ext cx="7485063" cy="336548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gestion et un suivi des contrats par MSH International 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0" y="3653216"/>
            <a:ext cx="8764172" cy="2175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Service de gestion disponible 24h/24 7j/7, certifié ISO 9001, 4 sièges régionaux (Paris, Calgary, Dubaï et Shanghai), 10 implantations locales (Toronto, Houston, Lyon, Genève, Abu Dhabi, Bangkok, Beijing, Shenzhen, Guangzhou et Singapour)</a:t>
            </a:r>
          </a:p>
          <a:p>
            <a:pPr lvl="1"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Mise à disposition d’un espace personnalisé et sécurisé Client : déclaration des sinistres en ligne, consultation des demandes de remboursement, demande d’une prise en charge, accès au réseau mondial de professionnels de Santé MSH, demande d’une nouvelle carte d’assuré </a:t>
            </a:r>
          </a:p>
          <a:p>
            <a:pPr lvl="1"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Application Mobile disponible également pour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géolocaliser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 les professionnels de Santé du réseau MSH à proximité, consulter vos demandes de remboursement… </a:t>
            </a:r>
          </a:p>
          <a:p>
            <a:pPr lvl="1">
              <a:defRPr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FontTx/>
              <a:buNone/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00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Parcours client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843225"/>
              </p:ext>
            </p:extLst>
          </p:nvPr>
        </p:nvGraphicFramePr>
        <p:xfrm>
          <a:off x="700088" y="1237956"/>
          <a:ext cx="7720012" cy="407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>
                          <a:effectLst/>
                        </a:rPr>
                        <a:t>Site Web</a:t>
                      </a:r>
                      <a:endParaRPr lang="fr-FR" sz="1100" dirty="0">
                        <a:effectLst/>
                        <a:latin typeface="Verdana"/>
                        <a:ea typeface="Verdana"/>
                        <a:cs typeface="Times New Roman"/>
                      </a:endParaRPr>
                    </a:p>
                  </a:txBody>
                  <a:tcPr marL="91452" marR="91452" marT="45713" marB="45713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kern="1200" dirty="0">
                          <a:effectLst/>
                        </a:rPr>
                        <a:t>Site  Agence</a:t>
                      </a:r>
                      <a:endParaRPr lang="fr-FR" sz="1100" dirty="0">
                        <a:effectLst/>
                        <a:latin typeface="Verdana"/>
                        <a:ea typeface="Verdana"/>
                        <a:cs typeface="Times New Roman"/>
                      </a:endParaRPr>
                    </a:p>
                  </a:txBody>
                  <a:tcPr marL="91452" marR="91452" marT="45713" marB="45713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3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Une page dédiée contenant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1/ Un descriptif de l’offre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kern="1200" dirty="0">
                          <a:effectLst/>
                        </a:rPr>
                        <a:t>avec l’accès par lien au détail des garanties : Conditions Générales, Brochure Client </a:t>
                      </a:r>
                      <a:endParaRPr lang="fr-FR" sz="1200" dirty="0">
                        <a:effectLst/>
                      </a:endParaRPr>
                    </a:p>
                    <a:p>
                      <a:pPr marL="356870"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2/ Un numéro de téléphone permettant de souscrire l’offre directement auprès d’un conseiller MSH : Le script téléphonique d’accueil de la plateforme téléphonique est modifié par MSH pour demander la provenance du client.</a:t>
                      </a:r>
                      <a:endParaRPr lang="fr-F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effectLst/>
                        </a:rPr>
                        <a:t>3/ Un lien url direct à l’extranet de souscription en ligne de 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MSH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 </a:t>
                      </a:r>
                      <a:r>
                        <a:rPr lang="fr-FR" sz="12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www.asfe-expat.com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</a:endParaRPr>
                    </a:p>
                    <a:p>
                      <a:pPr algn="l" eaLnBrk="0" fontAlgn="base" hangingPunct="0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Verdana"/>
                        <a:ea typeface="Verdana"/>
                        <a:cs typeface="Times New Roman"/>
                      </a:endParaRPr>
                    </a:p>
                  </a:txBody>
                  <a:tcPr marL="91452" marR="91452" marT="45713" marB="4571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Pas de souscription depuis le poste de travail.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fr-FR" sz="1200" kern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fr-FR" sz="1200" kern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Le conseiller oriente le client vers MSH International pour avoir des informations ou pour souscrire la formule </a:t>
                      </a:r>
                      <a:r>
                        <a:rPr lang="fr-FR" sz="1200" kern="1200" dirty="0" err="1">
                          <a:effectLst/>
                        </a:rPr>
                        <a:t>Start’Expat</a:t>
                      </a:r>
                      <a:r>
                        <a:rPr lang="fr-FR" sz="1200" kern="1200" dirty="0">
                          <a:effectLst/>
                        </a:rPr>
                        <a:t>:</a:t>
                      </a:r>
                      <a:r>
                        <a:rPr lang="fr-FR" sz="1200" kern="1200" baseline="0" dirty="0">
                          <a:effectLst/>
                        </a:rPr>
                        <a:t> </a:t>
                      </a:r>
                      <a:r>
                        <a:rPr lang="fr-FR" sz="1200" kern="1200" dirty="0">
                          <a:effectLst/>
                        </a:rPr>
                        <a:t> </a:t>
                      </a:r>
                      <a:endParaRPr lang="fr-F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1/ Orienter le client vers la page dédiée sur le site Banque Populaire ou Caisse d’Epargne </a:t>
                      </a:r>
                      <a:endParaRPr lang="fr-F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effectLst/>
                        </a:rPr>
                        <a:t>2/ Communiquer au client les coordonnées</a:t>
                      </a:r>
                      <a:r>
                        <a:rPr lang="fr-FR" sz="1200" kern="1200" baseline="0" dirty="0">
                          <a:effectLst/>
                        </a:rPr>
                        <a:t> </a:t>
                      </a:r>
                      <a:r>
                        <a:rPr lang="fr-FR" sz="1200" kern="1200" dirty="0">
                          <a:effectLst/>
                        </a:rPr>
                        <a:t>de MSH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/>
                        </a:rPr>
                        <a:t> </a:t>
                      </a:r>
                      <a:r>
                        <a:rPr lang="fr-FR" sz="12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+33 (0)1 44 20 48 77 </a:t>
                      </a: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r>
                        <a:rPr lang="fr-FR" sz="12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 </a:t>
                      </a:r>
                      <a:r>
                        <a:rPr lang="fr-FR" sz="12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www.asfe-expat.com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l" eaLnBrk="0" fontAlgn="base" hangingPunct="0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Pour toute information ou question</a:t>
                      </a:r>
                      <a:r>
                        <a:rPr lang="fr-FR" sz="1200" kern="1200" baseline="0" dirty="0">
                          <a:effectLst/>
                        </a:rPr>
                        <a:t> </a:t>
                      </a:r>
                      <a:r>
                        <a:rPr lang="fr-FR" sz="1200" kern="1200" dirty="0">
                          <a:effectLst/>
                        </a:rPr>
                        <a:t>sur l’offre, </a:t>
                      </a:r>
                      <a:r>
                        <a:rPr lang="fr-FR" sz="1200" b="1" kern="1200" dirty="0">
                          <a:effectLst/>
                        </a:rPr>
                        <a:t>le client doit s’adresser exclusivement à MSH INTERNATIONAL. </a:t>
                      </a:r>
                      <a:endParaRPr lang="fr-FR" sz="1200" b="1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Verdana"/>
                        <a:ea typeface="Verdana"/>
                        <a:cs typeface="Times New Roman"/>
                      </a:endParaRPr>
                    </a:p>
                  </a:txBody>
                  <a:tcPr marL="91452" marR="91452"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67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Espace réservé du contenu 2"/>
          <p:cNvSpPr>
            <a:spLocks noGrp="1"/>
          </p:cNvSpPr>
          <p:nvPr>
            <p:ph idx="1"/>
          </p:nvPr>
        </p:nvSpPr>
        <p:spPr>
          <a:xfrm>
            <a:off x="298594" y="1378545"/>
            <a:ext cx="8527801" cy="4351338"/>
          </a:xfrm>
        </p:spPr>
        <p:txBody>
          <a:bodyPr>
            <a:noAutofit/>
          </a:bodyPr>
          <a:lstStyle/>
          <a:p>
            <a:pPr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En cas de questions du client,  le renvoyer vers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MSH INTERNATIONAL </a:t>
            </a:r>
          </a:p>
          <a:p>
            <a:pPr lvl="1">
              <a:defRPr/>
            </a:pP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 :  </a:t>
            </a:r>
            <a:r>
              <a:rPr lang="fr-FR" alt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+33 (0)1 44 20 48 77</a:t>
            </a:r>
          </a:p>
          <a:p>
            <a:pPr lvl="1"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Site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www.asfe-expat.com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E-mail :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contact@asfe-expat.com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bpce@msh-intl.com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Internet : </a:t>
            </a:r>
            <a:r>
              <a:rPr lang="fr-FR" alt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www.caisse-epargne.fr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 -  Rubrique S’assurer</a:t>
            </a:r>
          </a:p>
          <a:p>
            <a:pPr>
              <a:buFont typeface="Wingdings" pitchFamily="2" charset="2"/>
              <a:buNone/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Information: rappel du contact d’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Europ Assistance  France (EAF)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vos clients uniquement et ce, avant toute prise d’initiative personnelle de leur part, </a:t>
            </a: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24h/24, 7j/7 </a:t>
            </a:r>
          </a:p>
          <a:p>
            <a:pPr lvl="1"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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33 1 41 85 87 45</a:t>
            </a:r>
          </a:p>
          <a:p>
            <a:pPr lvl="1">
              <a:defRPr/>
            </a:pPr>
            <a:r>
              <a:rPr lang="sv-SE" sz="1400" dirty="0">
                <a:latin typeface="Calibri" panose="020F0502020204030204" pitchFamily="34" charset="0"/>
                <a:cs typeface="Calibri" panose="020F0502020204030204" pitchFamily="34" charset="0"/>
              </a:rPr>
              <a:t>Votre client doit communiquer les informations suivantes à EAF: son nom, le lieu, le contrat ASFE Start’Expat n° 58.662.562 et la carte ASFE</a:t>
            </a:r>
          </a:p>
          <a:p>
            <a:pPr marL="457200" lvl="1" indent="0">
              <a:buFont typeface="Verdana" pitchFamily="34" charset="0"/>
              <a:buNone/>
              <a:defRPr/>
            </a:pPr>
            <a:endParaRPr lang="fr-FR" altLang="fr-FR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Vos contacts au sein de BPCE SA </a:t>
            </a:r>
          </a:p>
          <a:p>
            <a:pPr lvl="1"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Sandrine LARRERE (Responsable Offre Assurance Non Vie CE) </a:t>
            </a:r>
          </a:p>
          <a:p>
            <a:pPr lvl="1"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Jacques BARMAT (Responsable Offre Assurance Non Vie BP)</a:t>
            </a:r>
          </a:p>
          <a:p>
            <a:pPr lvl="1" eaLnBrk="1" hangingPunct="1">
              <a:defRPr/>
            </a:pP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Yasmine HACHEMI (Département Offre Assurance Non Vie CE) </a:t>
            </a:r>
          </a:p>
          <a:p>
            <a:pPr marL="0" indent="0">
              <a:buFont typeface="Wingdings" pitchFamily="2" charset="2"/>
              <a:buNone/>
              <a:defRPr/>
            </a:pPr>
            <a:br>
              <a:rPr lang="fr-FR" sz="1400" dirty="0"/>
            </a:b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br>
              <a:rPr lang="fr-FR" altLang="fr-FR" sz="1400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1400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</a:t>
            </a:r>
          </a:p>
          <a:p>
            <a:pPr lvl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 Black" pitchFamily="34" charset="0"/>
              <a:buNone/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contacts</a:t>
            </a: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195262" y="1434905"/>
            <a:ext cx="8841860" cy="4754880"/>
          </a:xfrm>
          <a:prstGeom prst="roundRect">
            <a:avLst>
              <a:gd name="adj" fmla="val 775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269875" lvl="2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/>
            </a:pPr>
            <a:endParaRPr lang="fr-FR" sz="1400" kern="0" dirty="0">
              <a:solidFill>
                <a:srgbClr val="000000"/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142875" y="1133526"/>
            <a:ext cx="5160645" cy="368300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Vos contacts … </a:t>
            </a:r>
          </a:p>
        </p:txBody>
      </p:sp>
    </p:spTree>
    <p:extLst>
      <p:ext uri="{BB962C8B-B14F-4D97-AF65-F5344CB8AC3E}">
        <p14:creationId xmlns:p14="http://schemas.microsoft.com/office/powerpoint/2010/main" val="3609541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r>
              <a:rPr lang="fr-FR" sz="1200" b="1" dirty="0">
                <a:solidFill>
                  <a:srgbClr val="FF0000"/>
                </a:solidFill>
              </a:rPr>
              <a:t>Zone 1 : Monde hors USA </a:t>
            </a:r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800" b="1" dirty="0"/>
          </a:p>
          <a:p>
            <a:pPr>
              <a:defRPr/>
            </a:pPr>
            <a:endParaRPr lang="fr-FR" sz="12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2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2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fr-FR" sz="1200" b="1" dirty="0">
                <a:solidFill>
                  <a:srgbClr val="FF0000"/>
                </a:solidFill>
              </a:rPr>
              <a:t>Zone 2: Monde entier </a:t>
            </a:r>
            <a:endParaRPr lang="fr-FR" sz="1200" dirty="0"/>
          </a:p>
          <a:p>
            <a:pPr>
              <a:buFont typeface="Wingdings" pitchFamily="2" charset="2"/>
              <a:buNone/>
              <a:defRPr/>
            </a:pPr>
            <a:r>
              <a:rPr lang="fr-FR" dirty="0"/>
              <a:t>		</a:t>
            </a:r>
          </a:p>
          <a:p>
            <a:pPr>
              <a:buFont typeface="Wingdings" pitchFamily="2" charset="2"/>
              <a:buNone/>
              <a:defRPr/>
            </a:pP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fr-FR" dirty="0"/>
              <a:t>La tarification </a:t>
            </a:r>
          </a:p>
        </p:txBody>
      </p:sp>
      <p:sp>
        <p:nvSpPr>
          <p:cNvPr id="12292" name="ZoneTexte 4"/>
          <p:cNvSpPr txBox="1">
            <a:spLocks noChangeArrowheads="1"/>
          </p:cNvSpPr>
          <p:nvPr/>
        </p:nvSpPr>
        <p:spPr bwMode="auto">
          <a:xfrm>
            <a:off x="457371" y="2285879"/>
            <a:ext cx="8320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SzPct val="80000"/>
              <a:buFont typeface="Wingdings" pitchFamily="2" charset="2"/>
              <a:buChar char="l"/>
              <a:defRPr sz="2200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Char char="o"/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Arial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1200" i="1" dirty="0">
                <a:solidFill>
                  <a:schemeClr val="tx1"/>
                </a:solidFill>
                <a:latin typeface="Arial Narrow" pitchFamily="34" charset="0"/>
              </a:rPr>
              <a:t>Prime, payable en une seule fois  (nota: lorsque le pays du souscripteur utilise une devise locale, le paiement se fera en euros par carte bancaire).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2" y="2641159"/>
            <a:ext cx="8904018" cy="160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2" y="4670475"/>
            <a:ext cx="8904018" cy="157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16"/>
          <p:cNvSpPr txBox="1">
            <a:spLocks noChangeArrowheads="1"/>
          </p:cNvSpPr>
          <p:nvPr/>
        </p:nvSpPr>
        <p:spPr bwMode="auto">
          <a:xfrm>
            <a:off x="1100308" y="1404418"/>
            <a:ext cx="70342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l"/>
              <a:defRPr sz="2000" b="1">
                <a:solidFill>
                  <a:schemeClr val="accent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47920"/>
              </a:buClr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DCF41"/>
              </a:buClr>
              <a:buSzPct val="80000"/>
              <a:buFont typeface="Courier New" pitchFamily="49" charset="0"/>
              <a:buChar char="o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006C"/>
              </a:buClr>
              <a:buFont typeface="Arial" charset="0"/>
              <a:buChar char="»"/>
              <a:defRPr sz="11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Nouvelle Tarification en fonction de la durée, de la destination et de la tranche d’âge </a:t>
            </a:r>
          </a:p>
        </p:txBody>
      </p:sp>
      <p:pic>
        <p:nvPicPr>
          <p:cNvPr id="9" name="Picture 2" descr="D:\Profiles\LARRERE\AppData\Local\Microsoft\Windows\Temporary Internet Files\Content.IE5\83VZDONU\481px-Icon_attention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3412"/>
            <a:ext cx="566738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255325"/>
            <a:ext cx="63023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3478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9B0886F47D5B4CB5BD97950F487612" ma:contentTypeVersion="4" ma:contentTypeDescription="Crée un document." ma:contentTypeScope="" ma:versionID="4a937ebf673f0a79e95a7744d59aea7c">
  <xsd:schema xmlns:xsd="http://www.w3.org/2001/XMLSchema" xmlns:xs="http://www.w3.org/2001/XMLSchema" xmlns:p="http://schemas.microsoft.com/office/2006/metadata/properties" xmlns:ns2="c492953b-08ef-4003-bba4-536c3d59f955" targetNamespace="http://schemas.microsoft.com/office/2006/metadata/properties" ma:root="true" ma:fieldsID="46eed53d35f1ffac2bb77da0a2b0d0bb" ns2:_="">
    <xsd:import namespace="c492953b-08ef-4003-bba4-536c3d59f9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2953b-08ef-4003-bba4-536c3d59f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B1E90943-170B-440D-84CB-1216137742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F5F076-003C-4A95-AA98-346503E23E1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30F7124-4744-4260-9496-A59B69A5CF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92953b-08ef-4003-bba4-536c3d59f9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22755E2-F783-480A-913D-3426616F2D0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1603</TotalTime>
  <Words>2226</Words>
  <Application>Microsoft Office PowerPoint</Application>
  <PresentationFormat>Affichage à l'écran (4:3)</PresentationFormat>
  <Paragraphs>289</Paragraphs>
  <Slides>16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18" baseType="lpstr"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BARMAT</cp:lastModifiedBy>
  <cp:revision>325</cp:revision>
  <cp:lastPrinted>2016-06-08T07:52:15Z</cp:lastPrinted>
  <dcterms:created xsi:type="dcterms:W3CDTF">2016-06-03T08:10:53Z</dcterms:created>
  <dcterms:modified xsi:type="dcterms:W3CDTF">2021-06-14T20:09:23Z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0x010100149B0886F47D5B4CB5BD97950F487612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2021-06-08T13:40:40Z</vt:lpwstr>
  </property>
  <property fmtid="{D5CDD505-2E9C-101B-9397-08002B2CF9AE}" pid="5" name="MSIP_Label_48a19f0c-bea1-442e-a475-ed109d9ec508_Method">
    <vt:lpwstr>Privileged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ActionId">
    <vt:lpwstr>2225ed80-a5b1-494e-9162-13c0fefb47ab</vt:lpwstr>
  </property>
  <property fmtid="{D5CDD505-2E9C-101B-9397-08002B2CF9AE}" pid="9" name="MSIP_Label_48a19f0c-bea1-442e-a475-ed109d9ec508_ContentBits">
    <vt:lpwstr>0</vt:lpwstr>
  </property>
</Properties>
</file>