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ags/tag79.xml" ContentType="application/vnd.openxmlformats-officedocument.presentationml.tags+xml"/>
  <Override PartName="/ppt/tags/tag80.xml" ContentType="application/vnd.openxmlformats-officedocument.presentationml.tags+xml"/>
  <Override PartName="/ppt/theme/themeOverride1.xml" ContentType="application/vnd.openxmlformats-officedocument.themeOverride+xml"/>
  <Override PartName="/ppt/tags/tag81.xml" ContentType="application/vnd.openxmlformats-officedocument.presentationml.tags+xml"/>
  <Override PartName="/ppt/tags/tag82.xml" ContentType="application/vnd.openxmlformats-officedocument.presentationml.tags+xml"/>
  <Override PartName="/ppt/theme/themeOverride2.xml" ContentType="application/vnd.openxmlformats-officedocument.themeOverride+xml"/>
  <Override PartName="/ppt/tags/tag83.xml" ContentType="application/vnd.openxmlformats-officedocument.presentationml.tags+xml"/>
  <Override PartName="/ppt/tags/tag84.xml" ContentType="application/vnd.openxmlformats-officedocument.presentationml.tags+xml"/>
  <Override PartName="/ppt/theme/themeOverride3.xml" ContentType="application/vnd.openxmlformats-officedocument.themeOverride+xml"/>
  <Override PartName="/ppt/tags/tag85.xml" ContentType="application/vnd.openxmlformats-officedocument.presentationml.tags+xml"/>
  <Override PartName="/ppt/tags/tag86.xml" ContentType="application/vnd.openxmlformats-officedocument.presentationml.tags+xml"/>
  <Override PartName="/ppt/theme/themeOverride4.xml" ContentType="application/vnd.openxmlformats-officedocument.themeOverride+xml"/>
  <Override PartName="/ppt/tags/tag87.xml" ContentType="application/vnd.openxmlformats-officedocument.presentationml.tags+xml"/>
  <Override PartName="/ppt/tags/tag88.xml" ContentType="application/vnd.openxmlformats-officedocument.presentationml.tags+xml"/>
  <Override PartName="/ppt/theme/themeOverride5.xml" ContentType="application/vnd.openxmlformats-officedocument.themeOverr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heme/themeOverride6.xml" ContentType="application/vnd.openxmlformats-officedocument.themeOverride+xml"/>
  <Override PartName="/ppt/tags/tag95.xml" ContentType="application/vnd.openxmlformats-officedocument.presentationml.tags+xml"/>
  <Override PartName="/ppt/tags/tag96.xml" ContentType="application/vnd.openxmlformats-officedocument.presentationml.tags+xml"/>
  <Override PartName="/ppt/theme/themeOverride7.xml" ContentType="application/vnd.openxmlformats-officedocument.themeOverr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heme/themeOverride8.xml" ContentType="application/vnd.openxmlformats-officedocument.themeOverr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tags/tag107.xml" ContentType="application/vnd.openxmlformats-officedocument.presentationml.tags+xml"/>
  <Override PartName="/ppt/tags/tag108.xml" ContentType="application/vnd.openxmlformats-officedocument.presentationml.tags+xml"/>
  <Override PartName="/ppt/theme/themeOverride9.xml" ContentType="application/vnd.openxmlformats-officedocument.themeOverride+xml"/>
  <Override PartName="/ppt/tags/tag109.xml" ContentType="application/vnd.openxmlformats-officedocument.presentationml.tags+xml"/>
  <Override PartName="/ppt/tags/tag110.xml" ContentType="application/vnd.openxmlformats-officedocument.presentationml.tags+xml"/>
  <Override PartName="/ppt/theme/themeOverride10.xml" ContentType="application/vnd.openxmlformats-officedocument.themeOverride+xml"/>
  <Override PartName="/ppt/tags/tag111.xml" ContentType="application/vnd.openxmlformats-officedocument.presentationml.tags+xml"/>
  <Override PartName="/ppt/tags/tag112.xml" ContentType="application/vnd.openxmlformats-officedocument.presentationml.tags+xml"/>
  <Override PartName="/ppt/theme/themeOverride11.xml" ContentType="application/vnd.openxmlformats-officedocument.themeOverride+xml"/>
  <Override PartName="/ppt/tags/tag113.xml" ContentType="application/vnd.openxmlformats-officedocument.presentationml.tags+xml"/>
  <Override PartName="/ppt/tags/tag114.xml" ContentType="application/vnd.openxmlformats-officedocument.presentationml.tags+xml"/>
  <Override PartName="/ppt/theme/themeOverride12.xml" ContentType="application/vnd.openxmlformats-officedocument.themeOverride+xml"/>
  <Override PartName="/ppt/tags/tag115.xml" ContentType="application/vnd.openxmlformats-officedocument.presentationml.tags+xml"/>
  <Override PartName="/ppt/tags/tag116.xml" ContentType="application/vnd.openxmlformats-officedocument.presentationml.tags+xml"/>
  <Override PartName="/ppt/theme/themeOverride13.xml" ContentType="application/vnd.openxmlformats-officedocument.themeOverr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heme/themeOverride14.xml" ContentType="application/vnd.openxmlformats-officedocument.themeOverride+xml"/>
  <Override PartName="/ppt/tags/tag123.xml" ContentType="application/vnd.openxmlformats-officedocument.presentationml.tags+xml"/>
  <Override PartName="/ppt/tags/tag124.xml" ContentType="application/vnd.openxmlformats-officedocument.presentationml.tags+xml"/>
  <Override PartName="/ppt/theme/themeOverride15.xml" ContentType="application/vnd.openxmlformats-officedocument.themeOverr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heme/themeOverride16.xml" ContentType="application/vnd.openxmlformats-officedocument.themeOverr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9.xml" ContentType="application/vnd.openxmlformats-officedocument.them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1.xml" ContentType="application/vnd.openxmlformats-officedocument.them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3.xml" ContentType="application/vnd.openxmlformats-officedocument.them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4.xml" ContentType="application/vnd.openxmlformats-officedocument.them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5.xml" ContentType="application/vnd.openxmlformats-officedocument.them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6.xml" ContentType="application/vnd.openxmlformats-officedocument.them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7.xml" ContentType="application/vnd.openxmlformats-officedocument.them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8.xml" ContentType="application/vnd.openxmlformats-officedocument.theme+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9.xml" ContentType="application/vnd.openxmlformats-officedocument.them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heme/theme20.xml" ContentType="application/vnd.openxmlformats-officedocument.theme+xml"/>
  <Override PartName="/ppt/tags/tag351.xml" ContentType="application/vnd.openxmlformats-officedocument.presentationml.tags+xml"/>
  <Override PartName="/ppt/tags/tag352.xml" ContentType="application/vnd.openxmlformats-officedocument.presentationml.tags+xml"/>
  <Override PartName="/ppt/notesSlides/notesSlide1.xml" ContentType="application/vnd.openxmlformats-officedocument.presentationml.notesSlide+xml"/>
  <Override PartName="/ppt/tags/tag353.xml" ContentType="application/vnd.openxmlformats-officedocument.presentationml.tags+xml"/>
  <Override PartName="/ppt/tags/tag354.xml" ContentType="application/vnd.openxmlformats-officedocument.presentationml.tags+xml"/>
  <Override PartName="/ppt/notesSlides/notesSlide2.xml" ContentType="application/vnd.openxmlformats-officedocument.presentationml.notesSlide+xml"/>
  <Override PartName="/ppt/tags/tag355.xml" ContentType="application/vnd.openxmlformats-officedocument.presentationml.tags+xml"/>
  <Override PartName="/ppt/tags/tag35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57.xml" ContentType="application/vnd.openxmlformats-officedocument.presentationml.tags+xml"/>
  <Override PartName="/ppt/tags/tag35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59.xml" ContentType="application/vnd.openxmlformats-officedocument.presentationml.tags+xml"/>
  <Override PartName="/ppt/tags/tag360.xml" ContentType="application/vnd.openxmlformats-officedocument.presentationml.tags+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0" r:id="rId5"/>
    <p:sldMasterId id="2147483848" r:id="rId6"/>
    <p:sldMasterId id="2147483884" r:id="rId7"/>
    <p:sldMasterId id="2147483922" r:id="rId8"/>
    <p:sldMasterId id="2147483930" r:id="rId9"/>
    <p:sldMasterId id="2147483945" r:id="rId10"/>
    <p:sldMasterId id="2147483960" r:id="rId11"/>
    <p:sldMasterId id="2147483971" r:id="rId12"/>
    <p:sldMasterId id="2147484010" r:id="rId13"/>
    <p:sldMasterId id="2147484018" r:id="rId14"/>
    <p:sldMasterId id="2147484041" r:id="rId15"/>
    <p:sldMasterId id="2147484108" r:id="rId16"/>
    <p:sldMasterId id="2147484118" r:id="rId17"/>
    <p:sldMasterId id="2147484128" r:id="rId18"/>
    <p:sldMasterId id="2147484138" r:id="rId19"/>
    <p:sldMasterId id="2147484176" r:id="rId20"/>
    <p:sldMasterId id="2147484188" r:id="rId21"/>
    <p:sldMasterId id="2147484213" r:id="rId22"/>
  </p:sldMasterIdLst>
  <p:notesMasterIdLst>
    <p:notesMasterId r:id="rId47"/>
  </p:notesMasterIdLst>
  <p:sldIdLst>
    <p:sldId id="266" r:id="rId23"/>
    <p:sldId id="5680" r:id="rId24"/>
    <p:sldId id="273" r:id="rId25"/>
    <p:sldId id="276" r:id="rId26"/>
    <p:sldId id="5694" r:id="rId27"/>
    <p:sldId id="1353" r:id="rId28"/>
    <p:sldId id="1354" r:id="rId29"/>
    <p:sldId id="5734" r:id="rId30"/>
    <p:sldId id="5661" r:id="rId31"/>
    <p:sldId id="314" r:id="rId32"/>
    <p:sldId id="5533" r:id="rId33"/>
    <p:sldId id="401" r:id="rId34"/>
    <p:sldId id="2147468744" r:id="rId35"/>
    <p:sldId id="5637" r:id="rId36"/>
    <p:sldId id="2147468747" r:id="rId37"/>
    <p:sldId id="2147468746" r:id="rId38"/>
    <p:sldId id="2147468748" r:id="rId39"/>
    <p:sldId id="2147468750" r:id="rId40"/>
    <p:sldId id="2147468749" r:id="rId41"/>
    <p:sldId id="2147468745" r:id="rId42"/>
    <p:sldId id="5733" r:id="rId43"/>
    <p:sldId id="5615" r:id="rId44"/>
    <p:sldId id="5788" r:id="rId45"/>
    <p:sldId id="313" r:id="rId4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56" userDrawn="1">
          <p15:clr>
            <a:srgbClr val="A4A3A4"/>
          </p15:clr>
        </p15:guide>
        <p15:guide id="2" pos="3840" userDrawn="1">
          <p15:clr>
            <a:srgbClr val="A4A3A4"/>
          </p15:clr>
        </p15:guide>
        <p15:guide id="3" orient="horz" pos="417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5E540D-2BB6-3722-8EEC-FFFAF9632E9A}" name="CANTAFIO Kevin" initials="CK" userId="S::kevin.cantafio@perial.com::adf81dda-489c-40bd-a08b-0e4155dcf870" providerId="AD"/>
  <p188:author id="{AF71B5BF-FA8F-64DE-5804-15E381597B6A}" name="CANTAFIO Kevin" initials="CK" userId="CANTAFIO Kevin" providerId="None"/>
  <p188:author id="{EFF311C5-C897-6860-B911-26250D46EF11}" name="CHATEAUX Justine" initials="CJ" userId="S::justine.chateaux@perial.com::d4971bda-444b-4c0a-845a-9f066243954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638"/>
    <a:srgbClr val="2E7173"/>
    <a:srgbClr val="9ACA54"/>
    <a:srgbClr val="F5A804"/>
    <a:srgbClr val="BC3A8E"/>
    <a:srgbClr val="EBCAD4"/>
    <a:srgbClr val="00589C"/>
    <a:srgbClr val="30AA73"/>
    <a:srgbClr val="68C0B4"/>
    <a:srgbClr val="00A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96"/>
      </p:cViewPr>
      <p:guideLst>
        <p:guide orient="horz" pos="4156"/>
        <p:guide pos="3840"/>
        <p:guide orient="horz" pos="417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4.xml"/><Relationship Id="rId39"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Master" Target="slideMasters/slideMaster18.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7.xml"/><Relationship Id="rId41"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9.xml"/><Relationship Id="rId44" Type="http://schemas.openxmlformats.org/officeDocument/2006/relationships/slide" Target="slides/slide22.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0.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4908D4-4AC3-4794-B45B-462CA526825A}" type="datetimeFigureOut">
              <a:rPr lang="fr-FR" smtClean="0"/>
              <a:t>29/12/2022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586D4E-D717-4026-863F-58C5097561B8}" type="slidenum">
              <a:rPr lang="fr-FR" smtClean="0"/>
              <a:t>‹N°›</a:t>
            </a:fld>
            <a:endParaRPr lang="fr-FR"/>
          </a:p>
        </p:txBody>
      </p:sp>
    </p:spTree>
    <p:extLst>
      <p:ext uri="{BB962C8B-B14F-4D97-AF65-F5344CB8AC3E}">
        <p14:creationId xmlns:p14="http://schemas.microsoft.com/office/powerpoint/2010/main" val="4030478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452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042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8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061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8871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328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061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4281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https://www.perial.com/sites/default/files/2022-06/ref21_pfo2.pdf</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0297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897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8792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29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606A0-C315-4F79-971E-D8F2BE810766}"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7063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178A4-E89E-4E6B-AA67-B322B1B8631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213648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4.xml"/><Relationship Id="rId7" Type="http://schemas.openxmlformats.org/officeDocument/2006/relationships/image" Target="../media/image1.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4.jpeg"/><Relationship Id="rId10" Type="http://schemas.openxmlformats.org/officeDocument/2006/relationships/image" Target="../media/image7.jpeg"/><Relationship Id="rId4" Type="http://schemas.openxmlformats.org/officeDocument/2006/relationships/slideMaster" Target="../slideMasters/slideMaster1.xml"/><Relationship Id="rId9"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8.jpeg"/><Relationship Id="rId4" Type="http://schemas.openxmlformats.org/officeDocument/2006/relationships/slideMaster" Target="../slideMasters/slideMaster1.xml"/><Relationship Id="rId9"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8.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8.jpeg"/><Relationship Id="rId4" Type="http://schemas.openxmlformats.org/officeDocument/2006/relationships/slideMaster" Target="../slideMasters/slideMaster1.xml"/><Relationship Id="rId9"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xml"/><Relationship Id="rId7" Type="http://schemas.openxmlformats.org/officeDocument/2006/relationships/image" Target="../media/image1.e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8.jpeg"/><Relationship Id="rId4" Type="http://schemas.openxmlformats.org/officeDocument/2006/relationships/slideMaster" Target="../slideMasters/slideMaster1.xml"/><Relationship Id="rId9"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2.xml"/><Relationship Id="rId7" Type="http://schemas.openxmlformats.org/officeDocument/2006/relationships/image" Target="../media/image1.emf"/><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image" Target="../media/image8.jpeg"/><Relationship Id="rId4" Type="http://schemas.openxmlformats.org/officeDocument/2006/relationships/slideMaster" Target="../slideMasters/slideMaster1.xml"/><Relationship Id="rId9"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9.png"/><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6.xml"/><Relationship Id="rId7" Type="http://schemas.openxmlformats.org/officeDocument/2006/relationships/image" Target="../media/image1.emf"/><Relationship Id="rId2" Type="http://schemas.openxmlformats.org/officeDocument/2006/relationships/tags" Target="../tags/tag15.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image" Target="../media/image10.jpe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12.png"/><Relationship Id="rId2" Type="http://schemas.openxmlformats.org/officeDocument/2006/relationships/tags" Target="../tags/tag19.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22.xml"/><Relationship Id="rId7" Type="http://schemas.openxmlformats.org/officeDocument/2006/relationships/image" Target="../media/image1.emf"/><Relationship Id="rId2" Type="http://schemas.openxmlformats.org/officeDocument/2006/relationships/tags" Target="../tags/tag21.xml"/><Relationship Id="rId1" Type="http://schemas.openxmlformats.org/officeDocument/2006/relationships/vmlDrawing" Target="../drawings/vmlDrawing11.vml"/><Relationship Id="rId6" Type="http://schemas.openxmlformats.org/officeDocument/2006/relationships/oleObject" Target="../embeddings/oleObject10.bin"/><Relationship Id="rId5" Type="http://schemas.openxmlformats.org/officeDocument/2006/relationships/image" Target="../media/image4.jpeg"/><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6.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vmlDrawing" Target="../drawings/vmlDrawing13.vml"/><Relationship Id="rId6" Type="http://schemas.openxmlformats.org/officeDocument/2006/relationships/oleObject" Target="../embeddings/oleObject12.bin"/><Relationship Id="rId5" Type="http://schemas.openxmlformats.org/officeDocument/2006/relationships/image" Target="../media/image15.jpeg"/><Relationship Id="rId4" Type="http://schemas.openxmlformats.org/officeDocument/2006/relationships/slideMaster" Target="../slideMasters/slideMaster2.xml"/><Relationship Id="rId9" Type="http://schemas.openxmlformats.org/officeDocument/2006/relationships/image" Target="../media/image16.svg"/></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32.xml"/><Relationship Id="rId7" Type="http://schemas.openxmlformats.org/officeDocument/2006/relationships/image" Target="../media/image5.png"/><Relationship Id="rId2" Type="http://schemas.openxmlformats.org/officeDocument/2006/relationships/tags" Target="../tags/tag31.xml"/><Relationship Id="rId1" Type="http://schemas.openxmlformats.org/officeDocument/2006/relationships/vmlDrawing" Target="../drawings/vmlDrawing16.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17.png"/><Relationship Id="rId2" Type="http://schemas.openxmlformats.org/officeDocument/2006/relationships/tags" Target="../tags/tag33.xml"/><Relationship Id="rId1" Type="http://schemas.openxmlformats.org/officeDocument/2006/relationships/vmlDrawing" Target="../drawings/vmlDrawing17.vml"/><Relationship Id="rId6" Type="http://schemas.openxmlformats.org/officeDocument/2006/relationships/image" Target="../media/image1.emf"/><Relationship Id="rId5" Type="http://schemas.openxmlformats.org/officeDocument/2006/relationships/oleObject" Target="../embeddings/oleObject16.bin"/><Relationship Id="rId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6.xml"/><Relationship Id="rId7" Type="http://schemas.openxmlformats.org/officeDocument/2006/relationships/image" Target="../media/image1.emf"/><Relationship Id="rId2" Type="http://schemas.openxmlformats.org/officeDocument/2006/relationships/tags" Target="../tags/tag35.xml"/><Relationship Id="rId1" Type="http://schemas.openxmlformats.org/officeDocument/2006/relationships/vmlDrawing" Target="../drawings/vmlDrawing18.vml"/><Relationship Id="rId6" Type="http://schemas.openxmlformats.org/officeDocument/2006/relationships/oleObject" Target="../embeddings/oleObject17.bin"/><Relationship Id="rId5" Type="http://schemas.openxmlformats.org/officeDocument/2006/relationships/image" Target="../media/image4.jpeg"/><Relationship Id="rId4" Type="http://schemas.openxmlformats.org/officeDocument/2006/relationships/slideMaster" Target="../slideMasters/slideMaster2.xml"/><Relationship Id="rId9" Type="http://schemas.openxmlformats.org/officeDocument/2006/relationships/image" Target="../media/image3.sv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40.xml"/><Relationship Id="rId7" Type="http://schemas.openxmlformats.org/officeDocument/2006/relationships/image" Target="../media/image1.emf"/><Relationship Id="rId2" Type="http://schemas.openxmlformats.org/officeDocument/2006/relationships/tags" Target="../tags/tag39.xml"/><Relationship Id="rId1" Type="http://schemas.openxmlformats.org/officeDocument/2006/relationships/vmlDrawing" Target="../drawings/vmlDrawing20.vml"/><Relationship Id="rId6" Type="http://schemas.openxmlformats.org/officeDocument/2006/relationships/oleObject" Target="../embeddings/oleObject19.bin"/><Relationship Id="rId5" Type="http://schemas.openxmlformats.org/officeDocument/2006/relationships/image" Target="../media/image18.jpeg"/><Relationship Id="rId4" Type="http://schemas.openxmlformats.org/officeDocument/2006/relationships/slideMaster" Target="../slideMasters/slideMaster3.xml"/><Relationship Id="rId9" Type="http://schemas.openxmlformats.org/officeDocument/2006/relationships/image" Target="../media/image16.svg"/></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vmlDrawing" Target="../drawings/vmlDrawing22.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46.xml"/><Relationship Id="rId7" Type="http://schemas.openxmlformats.org/officeDocument/2006/relationships/image" Target="../media/image5.png"/><Relationship Id="rId2" Type="http://schemas.openxmlformats.org/officeDocument/2006/relationships/tags" Target="../tags/tag45.xml"/><Relationship Id="rId1" Type="http://schemas.openxmlformats.org/officeDocument/2006/relationships/vmlDrawing" Target="../drawings/vmlDrawing23.v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image" Target="../media/image19.png"/><Relationship Id="rId2" Type="http://schemas.openxmlformats.org/officeDocument/2006/relationships/tags" Target="../tags/tag47.xml"/><Relationship Id="rId1" Type="http://schemas.openxmlformats.org/officeDocument/2006/relationships/vmlDrawing" Target="../drawings/vmlDrawing24.vml"/><Relationship Id="rId6" Type="http://schemas.openxmlformats.org/officeDocument/2006/relationships/image" Target="../media/image1.emf"/><Relationship Id="rId5" Type="http://schemas.openxmlformats.org/officeDocument/2006/relationships/oleObject" Target="../embeddings/oleObject23.bin"/><Relationship Id="rId4"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0.xml"/><Relationship Id="rId7" Type="http://schemas.openxmlformats.org/officeDocument/2006/relationships/image" Target="../media/image1.emf"/><Relationship Id="rId2" Type="http://schemas.openxmlformats.org/officeDocument/2006/relationships/tags" Target="../tags/tag49.xml"/><Relationship Id="rId1" Type="http://schemas.openxmlformats.org/officeDocument/2006/relationships/vmlDrawing" Target="../drawings/vmlDrawing25.vml"/><Relationship Id="rId6" Type="http://schemas.openxmlformats.org/officeDocument/2006/relationships/oleObject" Target="../embeddings/oleObject24.bin"/><Relationship Id="rId5" Type="http://schemas.openxmlformats.org/officeDocument/2006/relationships/image" Target="../media/image20.jpeg"/><Relationship Id="rId4" Type="http://schemas.openxmlformats.org/officeDocument/2006/relationships/slideMaster" Target="../slideMasters/slideMaster3.xml"/><Relationship Id="rId9" Type="http://schemas.openxmlformats.org/officeDocument/2006/relationships/image" Target="../media/image3.sv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54.xml"/><Relationship Id="rId7" Type="http://schemas.openxmlformats.org/officeDocument/2006/relationships/image" Target="../media/image1.emf"/><Relationship Id="rId2" Type="http://schemas.openxmlformats.org/officeDocument/2006/relationships/tags" Target="../tags/tag53.xml"/><Relationship Id="rId1" Type="http://schemas.openxmlformats.org/officeDocument/2006/relationships/vmlDrawing" Target="../drawings/vmlDrawing27.vml"/><Relationship Id="rId6" Type="http://schemas.openxmlformats.org/officeDocument/2006/relationships/oleObject" Target="../embeddings/oleObject26.bin"/><Relationship Id="rId5" Type="http://schemas.openxmlformats.org/officeDocument/2006/relationships/image" Target="../media/image21.jpeg"/><Relationship Id="rId4" Type="http://schemas.openxmlformats.org/officeDocument/2006/relationships/slideMaster" Target="../slideMasters/slideMaster4.xml"/><Relationship Id="rId9" Type="http://schemas.openxmlformats.org/officeDocument/2006/relationships/image" Target="../media/image16.svg"/></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vmlDrawing" Target="../drawings/vmlDrawing28.vml"/><Relationship Id="rId6" Type="http://schemas.openxmlformats.org/officeDocument/2006/relationships/image" Target="../media/image1.emf"/><Relationship Id="rId5" Type="http://schemas.openxmlformats.org/officeDocument/2006/relationships/oleObject" Target="../embeddings/oleObject27.bin"/><Relationship Id="rId4"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vmlDrawing" Target="../drawings/vmlDrawing29.v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60.xml"/><Relationship Id="rId7" Type="http://schemas.openxmlformats.org/officeDocument/2006/relationships/image" Target="../media/image5.png"/><Relationship Id="rId2" Type="http://schemas.openxmlformats.org/officeDocument/2006/relationships/tags" Target="../tags/tag59.xml"/><Relationship Id="rId1" Type="http://schemas.openxmlformats.org/officeDocument/2006/relationships/vmlDrawing" Target="../drawings/vmlDrawing30.vml"/><Relationship Id="rId6" Type="http://schemas.openxmlformats.org/officeDocument/2006/relationships/image" Target="../media/image1.emf"/><Relationship Id="rId5" Type="http://schemas.openxmlformats.org/officeDocument/2006/relationships/oleObject" Target="../embeddings/oleObject29.bin"/><Relationship Id="rId4"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62.xml"/><Relationship Id="rId7" Type="http://schemas.openxmlformats.org/officeDocument/2006/relationships/image" Target="../media/image22.png"/><Relationship Id="rId2" Type="http://schemas.openxmlformats.org/officeDocument/2006/relationships/tags" Target="../tags/tag61.xml"/><Relationship Id="rId1" Type="http://schemas.openxmlformats.org/officeDocument/2006/relationships/vmlDrawing" Target="../drawings/vmlDrawing31.vml"/><Relationship Id="rId6" Type="http://schemas.openxmlformats.org/officeDocument/2006/relationships/image" Target="../media/image1.emf"/><Relationship Id="rId5" Type="http://schemas.openxmlformats.org/officeDocument/2006/relationships/oleObject" Target="../embeddings/oleObject30.bin"/><Relationship Id="rId4"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4.xml"/><Relationship Id="rId7" Type="http://schemas.openxmlformats.org/officeDocument/2006/relationships/image" Target="../media/image1.emf"/><Relationship Id="rId2" Type="http://schemas.openxmlformats.org/officeDocument/2006/relationships/tags" Target="../tags/tag63.xml"/><Relationship Id="rId1" Type="http://schemas.openxmlformats.org/officeDocument/2006/relationships/vmlDrawing" Target="../drawings/vmlDrawing32.vml"/><Relationship Id="rId6" Type="http://schemas.openxmlformats.org/officeDocument/2006/relationships/oleObject" Target="../embeddings/oleObject31.bin"/><Relationship Id="rId5" Type="http://schemas.openxmlformats.org/officeDocument/2006/relationships/image" Target="../media/image21.jpeg"/><Relationship Id="rId4" Type="http://schemas.openxmlformats.org/officeDocument/2006/relationships/slideMaster" Target="../slideMasters/slideMaster4.xml"/><Relationship Id="rId9" Type="http://schemas.openxmlformats.org/officeDocument/2006/relationships/image" Target="../media/image3.sv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68.xml"/><Relationship Id="rId7" Type="http://schemas.openxmlformats.org/officeDocument/2006/relationships/image" Target="../media/image1.emf"/><Relationship Id="rId2" Type="http://schemas.openxmlformats.org/officeDocument/2006/relationships/tags" Target="../tags/tag67.xml"/><Relationship Id="rId1" Type="http://schemas.openxmlformats.org/officeDocument/2006/relationships/vmlDrawing" Target="../drawings/vmlDrawing34.vml"/><Relationship Id="rId6" Type="http://schemas.openxmlformats.org/officeDocument/2006/relationships/oleObject" Target="../embeddings/oleObject33.bin"/><Relationship Id="rId5" Type="http://schemas.openxmlformats.org/officeDocument/2006/relationships/image" Target="../media/image23.jpeg"/><Relationship Id="rId4" Type="http://schemas.openxmlformats.org/officeDocument/2006/relationships/slideMaster" Target="../slideMasters/slideMaster5.xml"/><Relationship Id="rId9" Type="http://schemas.openxmlformats.org/officeDocument/2006/relationships/image" Target="../media/image16.svg"/></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vmlDrawing" Target="../drawings/vmlDrawing35.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vmlDrawing" Target="../drawings/vmlDrawing36.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74.xml"/><Relationship Id="rId7" Type="http://schemas.openxmlformats.org/officeDocument/2006/relationships/image" Target="../media/image5.png"/><Relationship Id="rId2" Type="http://schemas.openxmlformats.org/officeDocument/2006/relationships/tags" Target="../tags/tag73.xml"/><Relationship Id="rId1" Type="http://schemas.openxmlformats.org/officeDocument/2006/relationships/vmlDrawing" Target="../drawings/vmlDrawing37.vml"/><Relationship Id="rId6" Type="http://schemas.openxmlformats.org/officeDocument/2006/relationships/image" Target="../media/image1.emf"/><Relationship Id="rId5" Type="http://schemas.openxmlformats.org/officeDocument/2006/relationships/oleObject" Target="../embeddings/oleObject34.bin"/><Relationship Id="rId4"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76.xml"/><Relationship Id="rId7" Type="http://schemas.openxmlformats.org/officeDocument/2006/relationships/image" Target="../media/image24.png"/><Relationship Id="rId2" Type="http://schemas.openxmlformats.org/officeDocument/2006/relationships/tags" Target="../tags/tag75.xml"/><Relationship Id="rId1" Type="http://schemas.openxmlformats.org/officeDocument/2006/relationships/vmlDrawing" Target="../drawings/vmlDrawing38.vml"/><Relationship Id="rId6" Type="http://schemas.openxmlformats.org/officeDocument/2006/relationships/image" Target="../media/image1.emf"/><Relationship Id="rId5" Type="http://schemas.openxmlformats.org/officeDocument/2006/relationships/oleObject" Target="../embeddings/oleObject35.bin"/><Relationship Id="rId4"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8.xml"/><Relationship Id="rId7" Type="http://schemas.openxmlformats.org/officeDocument/2006/relationships/image" Target="../media/image1.emf"/><Relationship Id="rId2" Type="http://schemas.openxmlformats.org/officeDocument/2006/relationships/tags" Target="../tags/tag77.xml"/><Relationship Id="rId1" Type="http://schemas.openxmlformats.org/officeDocument/2006/relationships/vmlDrawing" Target="../drawings/vmlDrawing39.vml"/><Relationship Id="rId6" Type="http://schemas.openxmlformats.org/officeDocument/2006/relationships/oleObject" Target="../embeddings/oleObject36.bin"/><Relationship Id="rId5" Type="http://schemas.openxmlformats.org/officeDocument/2006/relationships/image" Target="../media/image25.jpeg"/><Relationship Id="rId4" Type="http://schemas.openxmlformats.org/officeDocument/2006/relationships/slideMaster" Target="../slideMasters/slideMaster5.xml"/><Relationship Id="rId9" Type="http://schemas.openxmlformats.org/officeDocument/2006/relationships/image" Target="../media/image3.sv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81.xml"/><Relationship Id="rId7" Type="http://schemas.openxmlformats.org/officeDocument/2006/relationships/oleObject" Target="../embeddings/oleObject38.bin"/><Relationship Id="rId2" Type="http://schemas.openxmlformats.org/officeDocument/2006/relationships/vmlDrawing" Target="../drawings/vmlDrawing41.vml"/><Relationship Id="rId1" Type="http://schemas.openxmlformats.org/officeDocument/2006/relationships/themeOverride" Target="../theme/themeOverride1.xml"/><Relationship Id="rId6" Type="http://schemas.openxmlformats.org/officeDocument/2006/relationships/image" Target="../media/image25.jpeg"/><Relationship Id="rId5" Type="http://schemas.openxmlformats.org/officeDocument/2006/relationships/slideMaster" Target="../slideMasters/slideMaster6.xml"/><Relationship Id="rId10" Type="http://schemas.openxmlformats.org/officeDocument/2006/relationships/image" Target="../media/image6.svg"/><Relationship Id="rId4" Type="http://schemas.openxmlformats.org/officeDocument/2006/relationships/tags" Target="../tags/tag82.xml"/><Relationship Id="rId9"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83.xml"/><Relationship Id="rId7" Type="http://schemas.openxmlformats.org/officeDocument/2006/relationships/oleObject" Target="../embeddings/oleObject39.bin"/><Relationship Id="rId2" Type="http://schemas.openxmlformats.org/officeDocument/2006/relationships/vmlDrawing" Target="../drawings/vmlDrawing42.vml"/><Relationship Id="rId1" Type="http://schemas.openxmlformats.org/officeDocument/2006/relationships/themeOverride" Target="../theme/themeOverride2.xml"/><Relationship Id="rId6" Type="http://schemas.openxmlformats.org/officeDocument/2006/relationships/image" Target="../media/image26.jpeg"/><Relationship Id="rId5" Type="http://schemas.openxmlformats.org/officeDocument/2006/relationships/slideMaster" Target="../slideMasters/slideMaster6.xml"/><Relationship Id="rId10" Type="http://schemas.openxmlformats.org/officeDocument/2006/relationships/image" Target="../media/image3.svg"/><Relationship Id="rId4" Type="http://schemas.openxmlformats.org/officeDocument/2006/relationships/tags" Target="../tags/tag84.xml"/><Relationship Id="rId9" Type="http://schemas.openxmlformats.org/officeDocument/2006/relationships/image" Target="../media/image2.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85.xml"/><Relationship Id="rId7" Type="http://schemas.openxmlformats.org/officeDocument/2006/relationships/oleObject" Target="../embeddings/oleObject40.bin"/><Relationship Id="rId2" Type="http://schemas.openxmlformats.org/officeDocument/2006/relationships/vmlDrawing" Target="../drawings/vmlDrawing43.vml"/><Relationship Id="rId1" Type="http://schemas.openxmlformats.org/officeDocument/2006/relationships/themeOverride" Target="../theme/themeOverride3.xml"/><Relationship Id="rId6" Type="http://schemas.openxmlformats.org/officeDocument/2006/relationships/image" Target="../media/image26.jpeg"/><Relationship Id="rId5" Type="http://schemas.openxmlformats.org/officeDocument/2006/relationships/slideMaster" Target="../slideMasters/slideMaster6.xml"/><Relationship Id="rId10" Type="http://schemas.openxmlformats.org/officeDocument/2006/relationships/image" Target="../media/image3.svg"/><Relationship Id="rId4" Type="http://schemas.openxmlformats.org/officeDocument/2006/relationships/tags" Target="../tags/tag86.xml"/><Relationship Id="rId9"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87.xml"/><Relationship Id="rId7" Type="http://schemas.openxmlformats.org/officeDocument/2006/relationships/oleObject" Target="../embeddings/oleObject41.bin"/><Relationship Id="rId2" Type="http://schemas.openxmlformats.org/officeDocument/2006/relationships/vmlDrawing" Target="../drawings/vmlDrawing44.vml"/><Relationship Id="rId1" Type="http://schemas.openxmlformats.org/officeDocument/2006/relationships/themeOverride" Target="../theme/themeOverride4.xml"/><Relationship Id="rId6" Type="http://schemas.openxmlformats.org/officeDocument/2006/relationships/image" Target="../media/image26.jpeg"/><Relationship Id="rId5" Type="http://schemas.openxmlformats.org/officeDocument/2006/relationships/slideMaster" Target="../slideMasters/slideMaster6.xml"/><Relationship Id="rId10" Type="http://schemas.openxmlformats.org/officeDocument/2006/relationships/image" Target="../media/image3.svg"/><Relationship Id="rId4" Type="http://schemas.openxmlformats.org/officeDocument/2006/relationships/tags" Target="../tags/tag88.xml"/><Relationship Id="rId9"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89.xml"/><Relationship Id="rId7" Type="http://schemas.openxmlformats.org/officeDocument/2006/relationships/oleObject" Target="../embeddings/oleObject42.bin"/><Relationship Id="rId2" Type="http://schemas.openxmlformats.org/officeDocument/2006/relationships/vmlDrawing" Target="../drawings/vmlDrawing45.vml"/><Relationship Id="rId1" Type="http://schemas.openxmlformats.org/officeDocument/2006/relationships/themeOverride" Target="../theme/themeOverride5.xml"/><Relationship Id="rId6" Type="http://schemas.openxmlformats.org/officeDocument/2006/relationships/image" Target="../media/image26.jpeg"/><Relationship Id="rId5" Type="http://schemas.openxmlformats.org/officeDocument/2006/relationships/slideMaster" Target="../slideMasters/slideMaster6.xml"/><Relationship Id="rId10" Type="http://schemas.openxmlformats.org/officeDocument/2006/relationships/image" Target="../media/image3.svg"/><Relationship Id="rId4" Type="http://schemas.openxmlformats.org/officeDocument/2006/relationships/tags" Target="../tags/tag90.xml"/><Relationship Id="rId9"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vmlDrawing" Target="../drawings/vmlDrawing46.vml"/><Relationship Id="rId6" Type="http://schemas.openxmlformats.org/officeDocument/2006/relationships/image" Target="../media/image1.emf"/><Relationship Id="rId5" Type="http://schemas.openxmlformats.org/officeDocument/2006/relationships/oleObject" Target="../embeddings/oleObject43.bin"/><Relationship Id="rId4"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vmlDrawing" Target="../drawings/vmlDrawing47.vml"/><Relationship Id="rId6" Type="http://schemas.openxmlformats.org/officeDocument/2006/relationships/image" Target="../media/image1.emf"/><Relationship Id="rId5" Type="http://schemas.openxmlformats.org/officeDocument/2006/relationships/oleObject" Target="../embeddings/oleObject44.bin"/><Relationship Id="rId4"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95.xml"/><Relationship Id="rId7" Type="http://schemas.openxmlformats.org/officeDocument/2006/relationships/oleObject" Target="../embeddings/oleObject45.bin"/><Relationship Id="rId2" Type="http://schemas.openxmlformats.org/officeDocument/2006/relationships/vmlDrawing" Target="../drawings/vmlDrawing48.vml"/><Relationship Id="rId1" Type="http://schemas.openxmlformats.org/officeDocument/2006/relationships/themeOverride" Target="../theme/themeOverride6.xml"/><Relationship Id="rId6" Type="http://schemas.openxmlformats.org/officeDocument/2006/relationships/image" Target="../media/image27.jpeg"/><Relationship Id="rId5" Type="http://schemas.openxmlformats.org/officeDocument/2006/relationships/slideMaster" Target="../slideMasters/slideMaster6.xml"/><Relationship Id="rId10" Type="http://schemas.openxmlformats.org/officeDocument/2006/relationships/image" Target="../media/image16.svg"/><Relationship Id="rId4" Type="http://schemas.openxmlformats.org/officeDocument/2006/relationships/tags" Target="../tags/tag96.xml"/><Relationship Id="rId9"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97.xml"/><Relationship Id="rId7" Type="http://schemas.openxmlformats.org/officeDocument/2006/relationships/oleObject" Target="../embeddings/oleObject46.bin"/><Relationship Id="rId2" Type="http://schemas.openxmlformats.org/officeDocument/2006/relationships/vmlDrawing" Target="../drawings/vmlDrawing49.vml"/><Relationship Id="rId1" Type="http://schemas.openxmlformats.org/officeDocument/2006/relationships/themeOverride" Target="../theme/themeOverride7.xml"/><Relationship Id="rId6" Type="http://schemas.openxmlformats.org/officeDocument/2006/relationships/image" Target="../media/image28.jpeg"/><Relationship Id="rId5" Type="http://schemas.openxmlformats.org/officeDocument/2006/relationships/slideMaster" Target="../slideMasters/slideMaster6.xml"/><Relationship Id="rId10" Type="http://schemas.openxmlformats.org/officeDocument/2006/relationships/image" Target="../media/image16.svg"/><Relationship Id="rId4" Type="http://schemas.openxmlformats.org/officeDocument/2006/relationships/tags" Target="../tags/tag98.xml"/><Relationship Id="rId9"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vmlDrawing" Target="../drawings/vmlDrawing50.vml"/><Relationship Id="rId6" Type="http://schemas.openxmlformats.org/officeDocument/2006/relationships/image" Target="../media/image1.emf"/><Relationship Id="rId5" Type="http://schemas.openxmlformats.org/officeDocument/2006/relationships/oleObject" Target="../embeddings/oleObject47.bin"/><Relationship Id="rId4"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vmlDrawing" Target="../drawings/vmlDrawing51.vml"/><Relationship Id="rId6" Type="http://schemas.openxmlformats.org/officeDocument/2006/relationships/image" Target="../media/image1.emf"/><Relationship Id="rId5" Type="http://schemas.openxmlformats.org/officeDocument/2006/relationships/oleObject" Target="../embeddings/oleObject48.bin"/><Relationship Id="rId4"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3.xml"/><Relationship Id="rId7" Type="http://schemas.openxmlformats.org/officeDocument/2006/relationships/oleObject" Target="../embeddings/oleObject49.bin"/><Relationship Id="rId2" Type="http://schemas.openxmlformats.org/officeDocument/2006/relationships/vmlDrawing" Target="../drawings/vmlDrawing52.vml"/><Relationship Id="rId1" Type="http://schemas.openxmlformats.org/officeDocument/2006/relationships/themeOverride" Target="../theme/themeOverride8.xml"/><Relationship Id="rId6" Type="http://schemas.openxmlformats.org/officeDocument/2006/relationships/image" Target="../media/image25.jpeg"/><Relationship Id="rId5" Type="http://schemas.openxmlformats.org/officeDocument/2006/relationships/slideMaster" Target="../slideMasters/slideMaster6.xml"/><Relationship Id="rId10" Type="http://schemas.openxmlformats.org/officeDocument/2006/relationships/image" Target="../media/image3.svg"/><Relationship Id="rId4" Type="http://schemas.openxmlformats.org/officeDocument/2006/relationships/tags" Target="../tags/tag104.xml"/><Relationship Id="rId9"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vmlDrawing" Target="../drawings/vmlDrawing53.vml"/><Relationship Id="rId6" Type="http://schemas.openxmlformats.org/officeDocument/2006/relationships/image" Target="../media/image1.emf"/><Relationship Id="rId5" Type="http://schemas.openxmlformats.org/officeDocument/2006/relationships/oleObject" Target="../embeddings/oleObject50.bin"/><Relationship Id="rId4"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9.xml"/><Relationship Id="rId7" Type="http://schemas.openxmlformats.org/officeDocument/2006/relationships/oleObject" Target="../embeddings/oleObject52.bin"/><Relationship Id="rId2" Type="http://schemas.openxmlformats.org/officeDocument/2006/relationships/vmlDrawing" Target="../drawings/vmlDrawing55.vml"/><Relationship Id="rId1" Type="http://schemas.openxmlformats.org/officeDocument/2006/relationships/themeOverride" Target="../theme/themeOverride9.xml"/><Relationship Id="rId6" Type="http://schemas.openxmlformats.org/officeDocument/2006/relationships/image" Target="../media/image25.jpeg"/><Relationship Id="rId5" Type="http://schemas.openxmlformats.org/officeDocument/2006/relationships/slideMaster" Target="../slideMasters/slideMaster7.xml"/><Relationship Id="rId10" Type="http://schemas.openxmlformats.org/officeDocument/2006/relationships/image" Target="../media/image6.svg"/><Relationship Id="rId4" Type="http://schemas.openxmlformats.org/officeDocument/2006/relationships/tags" Target="../tags/tag110.xml"/><Relationship Id="rId9"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11.xml"/><Relationship Id="rId7" Type="http://schemas.openxmlformats.org/officeDocument/2006/relationships/oleObject" Target="../embeddings/oleObject53.bin"/><Relationship Id="rId2" Type="http://schemas.openxmlformats.org/officeDocument/2006/relationships/vmlDrawing" Target="../drawings/vmlDrawing56.vml"/><Relationship Id="rId1" Type="http://schemas.openxmlformats.org/officeDocument/2006/relationships/themeOverride" Target="../theme/themeOverride10.xml"/><Relationship Id="rId6" Type="http://schemas.openxmlformats.org/officeDocument/2006/relationships/image" Target="../media/image26.jpeg"/><Relationship Id="rId5" Type="http://schemas.openxmlformats.org/officeDocument/2006/relationships/slideMaster" Target="../slideMasters/slideMaster7.xml"/><Relationship Id="rId10" Type="http://schemas.openxmlformats.org/officeDocument/2006/relationships/image" Target="../media/image3.svg"/><Relationship Id="rId4" Type="http://schemas.openxmlformats.org/officeDocument/2006/relationships/tags" Target="../tags/tag112.xml"/><Relationship Id="rId9"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13.xml"/><Relationship Id="rId7" Type="http://schemas.openxmlformats.org/officeDocument/2006/relationships/oleObject" Target="../embeddings/oleObject54.bin"/><Relationship Id="rId2" Type="http://schemas.openxmlformats.org/officeDocument/2006/relationships/vmlDrawing" Target="../drawings/vmlDrawing57.vml"/><Relationship Id="rId1" Type="http://schemas.openxmlformats.org/officeDocument/2006/relationships/themeOverride" Target="../theme/themeOverride11.xml"/><Relationship Id="rId6" Type="http://schemas.openxmlformats.org/officeDocument/2006/relationships/image" Target="../media/image26.jpeg"/><Relationship Id="rId5" Type="http://schemas.openxmlformats.org/officeDocument/2006/relationships/slideMaster" Target="../slideMasters/slideMaster7.xml"/><Relationship Id="rId10" Type="http://schemas.openxmlformats.org/officeDocument/2006/relationships/image" Target="../media/image3.svg"/><Relationship Id="rId4" Type="http://schemas.openxmlformats.org/officeDocument/2006/relationships/tags" Target="../tags/tag114.xml"/><Relationship Id="rId9"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15.xml"/><Relationship Id="rId7" Type="http://schemas.openxmlformats.org/officeDocument/2006/relationships/oleObject" Target="../embeddings/oleObject55.bin"/><Relationship Id="rId2" Type="http://schemas.openxmlformats.org/officeDocument/2006/relationships/vmlDrawing" Target="../drawings/vmlDrawing58.vml"/><Relationship Id="rId1" Type="http://schemas.openxmlformats.org/officeDocument/2006/relationships/themeOverride" Target="../theme/themeOverride12.xml"/><Relationship Id="rId6" Type="http://schemas.openxmlformats.org/officeDocument/2006/relationships/image" Target="../media/image26.jpeg"/><Relationship Id="rId5" Type="http://schemas.openxmlformats.org/officeDocument/2006/relationships/slideMaster" Target="../slideMasters/slideMaster7.xml"/><Relationship Id="rId10" Type="http://schemas.openxmlformats.org/officeDocument/2006/relationships/image" Target="../media/image3.svg"/><Relationship Id="rId4" Type="http://schemas.openxmlformats.org/officeDocument/2006/relationships/tags" Target="../tags/tag116.xml"/><Relationship Id="rId9" Type="http://schemas.openxmlformats.org/officeDocument/2006/relationships/image" Target="../media/image2.png"/></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17.xml"/><Relationship Id="rId7" Type="http://schemas.openxmlformats.org/officeDocument/2006/relationships/oleObject" Target="../embeddings/oleObject56.bin"/><Relationship Id="rId2" Type="http://schemas.openxmlformats.org/officeDocument/2006/relationships/vmlDrawing" Target="../drawings/vmlDrawing59.vml"/><Relationship Id="rId1" Type="http://schemas.openxmlformats.org/officeDocument/2006/relationships/themeOverride" Target="../theme/themeOverride13.xml"/><Relationship Id="rId6" Type="http://schemas.openxmlformats.org/officeDocument/2006/relationships/image" Target="../media/image26.jpeg"/><Relationship Id="rId5" Type="http://schemas.openxmlformats.org/officeDocument/2006/relationships/slideMaster" Target="../slideMasters/slideMaster7.xml"/><Relationship Id="rId10" Type="http://schemas.openxmlformats.org/officeDocument/2006/relationships/image" Target="../media/image3.svg"/><Relationship Id="rId4" Type="http://schemas.openxmlformats.org/officeDocument/2006/relationships/tags" Target="../tags/tag118.xml"/><Relationship Id="rId9"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vmlDrawing" Target="../drawings/vmlDrawing60.vml"/><Relationship Id="rId6" Type="http://schemas.openxmlformats.org/officeDocument/2006/relationships/image" Target="../media/image1.emf"/><Relationship Id="rId5" Type="http://schemas.openxmlformats.org/officeDocument/2006/relationships/oleObject" Target="../embeddings/oleObject57.bin"/><Relationship Id="rId4"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vmlDrawing" Target="../drawings/vmlDrawing61.vml"/><Relationship Id="rId6" Type="http://schemas.openxmlformats.org/officeDocument/2006/relationships/image" Target="../media/image1.emf"/><Relationship Id="rId5" Type="http://schemas.openxmlformats.org/officeDocument/2006/relationships/oleObject" Target="../embeddings/oleObject58.bin"/><Relationship Id="rId4"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23.xml"/><Relationship Id="rId7" Type="http://schemas.openxmlformats.org/officeDocument/2006/relationships/oleObject" Target="../embeddings/oleObject59.bin"/><Relationship Id="rId2" Type="http://schemas.openxmlformats.org/officeDocument/2006/relationships/vmlDrawing" Target="../drawings/vmlDrawing62.vml"/><Relationship Id="rId1" Type="http://schemas.openxmlformats.org/officeDocument/2006/relationships/themeOverride" Target="../theme/themeOverride14.xml"/><Relationship Id="rId6" Type="http://schemas.openxmlformats.org/officeDocument/2006/relationships/image" Target="../media/image27.jpeg"/><Relationship Id="rId5" Type="http://schemas.openxmlformats.org/officeDocument/2006/relationships/slideMaster" Target="../slideMasters/slideMaster7.xml"/><Relationship Id="rId10" Type="http://schemas.openxmlformats.org/officeDocument/2006/relationships/image" Target="../media/image16.svg"/><Relationship Id="rId4" Type="http://schemas.openxmlformats.org/officeDocument/2006/relationships/tags" Target="../tags/tag124.xml"/><Relationship Id="rId9" Type="http://schemas.openxmlformats.org/officeDocument/2006/relationships/image" Target="../media/image5.png"/></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25.xml"/><Relationship Id="rId7" Type="http://schemas.openxmlformats.org/officeDocument/2006/relationships/oleObject" Target="../embeddings/oleObject60.bin"/><Relationship Id="rId2" Type="http://schemas.openxmlformats.org/officeDocument/2006/relationships/vmlDrawing" Target="../drawings/vmlDrawing63.vml"/><Relationship Id="rId1" Type="http://schemas.openxmlformats.org/officeDocument/2006/relationships/themeOverride" Target="../theme/themeOverride15.xml"/><Relationship Id="rId6" Type="http://schemas.openxmlformats.org/officeDocument/2006/relationships/image" Target="../media/image28.jpeg"/><Relationship Id="rId5" Type="http://schemas.openxmlformats.org/officeDocument/2006/relationships/slideMaster" Target="../slideMasters/slideMaster7.xml"/><Relationship Id="rId10" Type="http://schemas.openxmlformats.org/officeDocument/2006/relationships/image" Target="../media/image16.svg"/><Relationship Id="rId4" Type="http://schemas.openxmlformats.org/officeDocument/2006/relationships/tags" Target="../tags/tag126.xml"/><Relationship Id="rId9"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vmlDrawing" Target="../drawings/vmlDrawing64.vml"/><Relationship Id="rId6" Type="http://schemas.openxmlformats.org/officeDocument/2006/relationships/image" Target="../media/image1.emf"/><Relationship Id="rId5" Type="http://schemas.openxmlformats.org/officeDocument/2006/relationships/oleObject" Target="../embeddings/oleObject61.bin"/><Relationship Id="rId4"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vmlDrawing" Target="../drawings/vmlDrawing65.vml"/><Relationship Id="rId6" Type="http://schemas.openxmlformats.org/officeDocument/2006/relationships/image" Target="../media/image1.emf"/><Relationship Id="rId5" Type="http://schemas.openxmlformats.org/officeDocument/2006/relationships/oleObject" Target="../embeddings/oleObject62.bin"/><Relationship Id="rId4"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31.xml"/><Relationship Id="rId7" Type="http://schemas.openxmlformats.org/officeDocument/2006/relationships/oleObject" Target="../embeddings/oleObject63.bin"/><Relationship Id="rId2" Type="http://schemas.openxmlformats.org/officeDocument/2006/relationships/vmlDrawing" Target="../drawings/vmlDrawing66.vml"/><Relationship Id="rId1" Type="http://schemas.openxmlformats.org/officeDocument/2006/relationships/themeOverride" Target="../theme/themeOverride16.xml"/><Relationship Id="rId6" Type="http://schemas.openxmlformats.org/officeDocument/2006/relationships/image" Target="../media/image25.jpeg"/><Relationship Id="rId5" Type="http://schemas.openxmlformats.org/officeDocument/2006/relationships/slideMaster" Target="../slideMasters/slideMaster7.xml"/><Relationship Id="rId10" Type="http://schemas.openxmlformats.org/officeDocument/2006/relationships/image" Target="../media/image3.svg"/><Relationship Id="rId4" Type="http://schemas.openxmlformats.org/officeDocument/2006/relationships/tags" Target="../tags/tag132.xml"/><Relationship Id="rId9"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vmlDrawing" Target="../drawings/vmlDrawing67.vml"/><Relationship Id="rId6" Type="http://schemas.openxmlformats.org/officeDocument/2006/relationships/image" Target="../media/image1.emf"/><Relationship Id="rId5" Type="http://schemas.openxmlformats.org/officeDocument/2006/relationships/oleObject" Target="../embeddings/oleObject64.bin"/><Relationship Id="rId4"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38.xml"/><Relationship Id="rId7" Type="http://schemas.openxmlformats.org/officeDocument/2006/relationships/image" Target="../media/image1.emf"/><Relationship Id="rId2" Type="http://schemas.openxmlformats.org/officeDocument/2006/relationships/tags" Target="../tags/tag137.xml"/><Relationship Id="rId1" Type="http://schemas.openxmlformats.org/officeDocument/2006/relationships/vmlDrawing" Target="../drawings/vmlDrawing69.vml"/><Relationship Id="rId6" Type="http://schemas.openxmlformats.org/officeDocument/2006/relationships/oleObject" Target="../embeddings/oleObject66.bin"/><Relationship Id="rId5" Type="http://schemas.openxmlformats.org/officeDocument/2006/relationships/image" Target="../media/image29.png"/><Relationship Id="rId4" Type="http://schemas.openxmlformats.org/officeDocument/2006/relationships/slideMaster" Target="../slideMasters/slideMaster8.xml"/><Relationship Id="rId9" Type="http://schemas.openxmlformats.org/officeDocument/2006/relationships/image" Target="../media/image16.svg"/></Relationships>
</file>

<file path=ppt/slideLayouts/_rels/slideLayout70.xml.rels><?xml version="1.0" encoding="UTF-8" standalone="yes"?>
<Relationships xmlns="http://schemas.openxmlformats.org/package/2006/relationships"><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vmlDrawing" Target="../drawings/vmlDrawing70.vml"/><Relationship Id="rId6" Type="http://schemas.openxmlformats.org/officeDocument/2006/relationships/image" Target="../media/image1.emf"/><Relationship Id="rId5" Type="http://schemas.openxmlformats.org/officeDocument/2006/relationships/oleObject" Target="../embeddings/oleObject67.bin"/><Relationship Id="rId4"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vmlDrawing" Target="../drawings/vmlDrawing71.vml"/><Relationship Id="rId6" Type="http://schemas.openxmlformats.org/officeDocument/2006/relationships/image" Target="../media/image1.emf"/><Relationship Id="rId5" Type="http://schemas.openxmlformats.org/officeDocument/2006/relationships/oleObject" Target="../embeddings/oleObject68.bin"/><Relationship Id="rId4"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144.xml"/><Relationship Id="rId7" Type="http://schemas.openxmlformats.org/officeDocument/2006/relationships/image" Target="../media/image5.png"/><Relationship Id="rId2" Type="http://schemas.openxmlformats.org/officeDocument/2006/relationships/tags" Target="../tags/tag143.xml"/><Relationship Id="rId1" Type="http://schemas.openxmlformats.org/officeDocument/2006/relationships/vmlDrawing" Target="../drawings/vmlDrawing72.vml"/><Relationship Id="rId6" Type="http://schemas.openxmlformats.org/officeDocument/2006/relationships/image" Target="../media/image1.emf"/><Relationship Id="rId5" Type="http://schemas.openxmlformats.org/officeDocument/2006/relationships/oleObject" Target="../embeddings/oleObject69.bin"/><Relationship Id="rId4"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tags" Target="../tags/tag146.xml"/><Relationship Id="rId7" Type="http://schemas.openxmlformats.org/officeDocument/2006/relationships/image" Target="../media/image30.png"/><Relationship Id="rId2" Type="http://schemas.openxmlformats.org/officeDocument/2006/relationships/tags" Target="../tags/tag145.xml"/><Relationship Id="rId1" Type="http://schemas.openxmlformats.org/officeDocument/2006/relationships/vmlDrawing" Target="../drawings/vmlDrawing73.vml"/><Relationship Id="rId6" Type="http://schemas.openxmlformats.org/officeDocument/2006/relationships/image" Target="../media/image1.emf"/><Relationship Id="rId5" Type="http://schemas.openxmlformats.org/officeDocument/2006/relationships/oleObject" Target="../embeddings/oleObject70.bin"/><Relationship Id="rId4"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48.xml"/><Relationship Id="rId7" Type="http://schemas.openxmlformats.org/officeDocument/2006/relationships/image" Target="../media/image1.emf"/><Relationship Id="rId2" Type="http://schemas.openxmlformats.org/officeDocument/2006/relationships/tags" Target="../tags/tag147.xml"/><Relationship Id="rId1" Type="http://schemas.openxmlformats.org/officeDocument/2006/relationships/vmlDrawing" Target="../drawings/vmlDrawing74.vml"/><Relationship Id="rId6" Type="http://schemas.openxmlformats.org/officeDocument/2006/relationships/oleObject" Target="../embeddings/oleObject71.bin"/><Relationship Id="rId5" Type="http://schemas.openxmlformats.org/officeDocument/2006/relationships/image" Target="../media/image31.png"/><Relationship Id="rId4" Type="http://schemas.openxmlformats.org/officeDocument/2006/relationships/slideMaster" Target="../slideMasters/slideMaster8.xml"/><Relationship Id="rId9" Type="http://schemas.openxmlformats.org/officeDocument/2006/relationships/image" Target="../media/image3.svg"/></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52.xml"/><Relationship Id="rId7" Type="http://schemas.openxmlformats.org/officeDocument/2006/relationships/image" Target="../media/image1.emf"/><Relationship Id="rId2" Type="http://schemas.openxmlformats.org/officeDocument/2006/relationships/tags" Target="../tags/tag151.xml"/><Relationship Id="rId1" Type="http://schemas.openxmlformats.org/officeDocument/2006/relationships/vmlDrawing" Target="../drawings/vmlDrawing76.vml"/><Relationship Id="rId6" Type="http://schemas.openxmlformats.org/officeDocument/2006/relationships/oleObject" Target="../embeddings/oleObject73.bin"/><Relationship Id="rId5" Type="http://schemas.openxmlformats.org/officeDocument/2006/relationships/image" Target="../media/image25.jpeg"/><Relationship Id="rId4" Type="http://schemas.openxmlformats.org/officeDocument/2006/relationships/slideMaster" Target="../slideMasters/slideMaster9.xml"/><Relationship Id="rId9" Type="http://schemas.openxmlformats.org/officeDocument/2006/relationships/image" Target="../media/image6.svg"/></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54.xml"/><Relationship Id="rId7" Type="http://schemas.openxmlformats.org/officeDocument/2006/relationships/image" Target="../media/image1.emf"/><Relationship Id="rId2" Type="http://schemas.openxmlformats.org/officeDocument/2006/relationships/tags" Target="../tags/tag153.xml"/><Relationship Id="rId1" Type="http://schemas.openxmlformats.org/officeDocument/2006/relationships/vmlDrawing" Target="../drawings/vmlDrawing77.vml"/><Relationship Id="rId6" Type="http://schemas.openxmlformats.org/officeDocument/2006/relationships/oleObject" Target="../embeddings/oleObject74.bin"/><Relationship Id="rId5" Type="http://schemas.openxmlformats.org/officeDocument/2006/relationships/image" Target="../media/image26.jpeg"/><Relationship Id="rId4" Type="http://schemas.openxmlformats.org/officeDocument/2006/relationships/slideMaster" Target="../slideMasters/slideMaster9.xml"/><Relationship Id="rId9" Type="http://schemas.openxmlformats.org/officeDocument/2006/relationships/image" Target="../media/image3.sv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56.xml"/><Relationship Id="rId7" Type="http://schemas.openxmlformats.org/officeDocument/2006/relationships/image" Target="../media/image1.emf"/><Relationship Id="rId2" Type="http://schemas.openxmlformats.org/officeDocument/2006/relationships/tags" Target="../tags/tag155.xml"/><Relationship Id="rId1" Type="http://schemas.openxmlformats.org/officeDocument/2006/relationships/vmlDrawing" Target="../drawings/vmlDrawing78.vml"/><Relationship Id="rId6" Type="http://schemas.openxmlformats.org/officeDocument/2006/relationships/oleObject" Target="../embeddings/oleObject75.bin"/><Relationship Id="rId5" Type="http://schemas.openxmlformats.org/officeDocument/2006/relationships/image" Target="../media/image26.jpeg"/><Relationship Id="rId4" Type="http://schemas.openxmlformats.org/officeDocument/2006/relationships/slideMaster" Target="../slideMasters/slideMaster9.xml"/><Relationship Id="rId9" Type="http://schemas.openxmlformats.org/officeDocument/2006/relationships/image" Target="../media/image3.svg"/></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58.xml"/><Relationship Id="rId7" Type="http://schemas.openxmlformats.org/officeDocument/2006/relationships/image" Target="../media/image1.emf"/><Relationship Id="rId2" Type="http://schemas.openxmlformats.org/officeDocument/2006/relationships/tags" Target="../tags/tag157.xml"/><Relationship Id="rId1" Type="http://schemas.openxmlformats.org/officeDocument/2006/relationships/vmlDrawing" Target="../drawings/vmlDrawing79.vml"/><Relationship Id="rId6" Type="http://schemas.openxmlformats.org/officeDocument/2006/relationships/oleObject" Target="../embeddings/oleObject76.bin"/><Relationship Id="rId5" Type="http://schemas.openxmlformats.org/officeDocument/2006/relationships/image" Target="../media/image26.jpeg"/><Relationship Id="rId4" Type="http://schemas.openxmlformats.org/officeDocument/2006/relationships/slideMaster" Target="../slideMasters/slideMaster9.xml"/><Relationship Id="rId9" Type="http://schemas.openxmlformats.org/officeDocument/2006/relationships/image" Target="../media/image3.svg"/></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60.xml"/><Relationship Id="rId7" Type="http://schemas.openxmlformats.org/officeDocument/2006/relationships/image" Target="../media/image1.emf"/><Relationship Id="rId2" Type="http://schemas.openxmlformats.org/officeDocument/2006/relationships/tags" Target="../tags/tag159.xml"/><Relationship Id="rId1" Type="http://schemas.openxmlformats.org/officeDocument/2006/relationships/vmlDrawing" Target="../drawings/vmlDrawing80.vml"/><Relationship Id="rId6" Type="http://schemas.openxmlformats.org/officeDocument/2006/relationships/oleObject" Target="../embeddings/oleObject77.bin"/><Relationship Id="rId5" Type="http://schemas.openxmlformats.org/officeDocument/2006/relationships/image" Target="../media/image26.jpeg"/><Relationship Id="rId4" Type="http://schemas.openxmlformats.org/officeDocument/2006/relationships/slideMaster" Target="../slideMasters/slideMaster9.xml"/><Relationship Id="rId9" Type="http://schemas.openxmlformats.org/officeDocument/2006/relationships/image" Target="../media/image3.svg"/></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vmlDrawing" Target="../drawings/vmlDrawing81.vml"/><Relationship Id="rId6" Type="http://schemas.openxmlformats.org/officeDocument/2006/relationships/image" Target="../media/image1.emf"/><Relationship Id="rId5" Type="http://schemas.openxmlformats.org/officeDocument/2006/relationships/oleObject" Target="../embeddings/oleObject78.bin"/><Relationship Id="rId4"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64.xml"/><Relationship Id="rId7" Type="http://schemas.openxmlformats.org/officeDocument/2006/relationships/image" Target="../media/image1.emf"/><Relationship Id="rId2" Type="http://schemas.openxmlformats.org/officeDocument/2006/relationships/tags" Target="../tags/tag163.xml"/><Relationship Id="rId1" Type="http://schemas.openxmlformats.org/officeDocument/2006/relationships/vmlDrawing" Target="../drawings/vmlDrawing82.vml"/><Relationship Id="rId6" Type="http://schemas.openxmlformats.org/officeDocument/2006/relationships/oleObject" Target="../embeddings/oleObject79.bin"/><Relationship Id="rId5" Type="http://schemas.openxmlformats.org/officeDocument/2006/relationships/image" Target="../media/image27.jpeg"/><Relationship Id="rId4" Type="http://schemas.openxmlformats.org/officeDocument/2006/relationships/slideMaster" Target="../slideMasters/slideMaster9.xml"/><Relationship Id="rId9" Type="http://schemas.openxmlformats.org/officeDocument/2006/relationships/image" Target="../media/image16.svg"/></Relationships>
</file>

<file path=ppt/slideLayouts/_rels/slideLayout83.xml.rels><?xml version="1.0" encoding="UTF-8" standalone="yes"?>
<Relationships xmlns="http://schemas.openxmlformats.org/package/2006/relationships"><Relationship Id="rId3" Type="http://schemas.openxmlformats.org/officeDocument/2006/relationships/tags" Target="../tags/tag166.xml"/><Relationship Id="rId2" Type="http://schemas.openxmlformats.org/officeDocument/2006/relationships/tags" Target="../tags/tag165.xml"/><Relationship Id="rId1" Type="http://schemas.openxmlformats.org/officeDocument/2006/relationships/vmlDrawing" Target="../drawings/vmlDrawing83.vml"/><Relationship Id="rId6" Type="http://schemas.openxmlformats.org/officeDocument/2006/relationships/image" Target="../media/image1.emf"/><Relationship Id="rId5" Type="http://schemas.openxmlformats.org/officeDocument/2006/relationships/oleObject" Target="../embeddings/oleObject80.bin"/><Relationship Id="rId4"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168.xml"/><Relationship Id="rId7" Type="http://schemas.openxmlformats.org/officeDocument/2006/relationships/image" Target="../media/image5.png"/><Relationship Id="rId2" Type="http://schemas.openxmlformats.org/officeDocument/2006/relationships/tags" Target="../tags/tag167.xml"/><Relationship Id="rId1" Type="http://schemas.openxmlformats.org/officeDocument/2006/relationships/vmlDrawing" Target="../drawings/vmlDrawing84.vml"/><Relationship Id="rId6" Type="http://schemas.openxmlformats.org/officeDocument/2006/relationships/image" Target="../media/image1.emf"/><Relationship Id="rId5" Type="http://schemas.openxmlformats.org/officeDocument/2006/relationships/oleObject" Target="../embeddings/oleObject81.bin"/><Relationship Id="rId4"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70.xml"/><Relationship Id="rId7" Type="http://schemas.openxmlformats.org/officeDocument/2006/relationships/image" Target="../media/image1.emf"/><Relationship Id="rId2" Type="http://schemas.openxmlformats.org/officeDocument/2006/relationships/tags" Target="../tags/tag169.xml"/><Relationship Id="rId1" Type="http://schemas.openxmlformats.org/officeDocument/2006/relationships/vmlDrawing" Target="../drawings/vmlDrawing85.vml"/><Relationship Id="rId6" Type="http://schemas.openxmlformats.org/officeDocument/2006/relationships/oleObject" Target="../embeddings/oleObject82.bin"/><Relationship Id="rId5" Type="http://schemas.openxmlformats.org/officeDocument/2006/relationships/image" Target="../media/image25.jpeg"/><Relationship Id="rId4" Type="http://schemas.openxmlformats.org/officeDocument/2006/relationships/slideMaster" Target="../slideMasters/slideMaster9.xml"/><Relationship Id="rId9" Type="http://schemas.openxmlformats.org/officeDocument/2006/relationships/image" Target="../media/image3.svg"/></Relationships>
</file>

<file path=ppt/slideLayouts/_rels/slideLayout87.xml.rels><?xml version="1.0" encoding="UTF-8" standalone="yes"?>
<Relationships xmlns="http://schemas.openxmlformats.org/package/2006/relationships"><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vmlDrawing" Target="../drawings/vmlDrawing86.vml"/><Relationship Id="rId6" Type="http://schemas.openxmlformats.org/officeDocument/2006/relationships/image" Target="../media/image1.emf"/><Relationship Id="rId5" Type="http://schemas.openxmlformats.org/officeDocument/2006/relationships/oleObject" Target="../embeddings/oleObject83.bin"/><Relationship Id="rId4"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76.xml"/><Relationship Id="rId7" Type="http://schemas.openxmlformats.org/officeDocument/2006/relationships/image" Target="../media/image1.emf"/><Relationship Id="rId2" Type="http://schemas.openxmlformats.org/officeDocument/2006/relationships/tags" Target="../tags/tag175.xml"/><Relationship Id="rId1" Type="http://schemas.openxmlformats.org/officeDocument/2006/relationships/vmlDrawing" Target="../drawings/vmlDrawing88.vml"/><Relationship Id="rId6" Type="http://schemas.openxmlformats.org/officeDocument/2006/relationships/oleObject" Target="../embeddings/oleObject85.bin"/><Relationship Id="rId5" Type="http://schemas.openxmlformats.org/officeDocument/2006/relationships/image" Target="../media/image27.jpeg"/><Relationship Id="rId4" Type="http://schemas.openxmlformats.org/officeDocument/2006/relationships/slideMaster" Target="../slideMasters/slideMaster10.xml"/><Relationship Id="rId9" Type="http://schemas.openxmlformats.org/officeDocument/2006/relationships/image" Target="../media/image16.svg"/></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vmlDrawing" Target="../drawings/vmlDrawing89.vml"/><Relationship Id="rId6" Type="http://schemas.openxmlformats.org/officeDocument/2006/relationships/image" Target="../media/image1.emf"/><Relationship Id="rId5" Type="http://schemas.openxmlformats.org/officeDocument/2006/relationships/oleObject" Target="../embeddings/oleObject86.bin"/><Relationship Id="rId4"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vmlDrawing" Target="../drawings/vmlDrawing90.vml"/><Relationship Id="rId6" Type="http://schemas.openxmlformats.org/officeDocument/2006/relationships/image" Target="../media/image1.emf"/><Relationship Id="rId5" Type="http://schemas.openxmlformats.org/officeDocument/2006/relationships/oleObject" Target="../embeddings/oleObject87.bin"/><Relationship Id="rId4"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182.xml"/><Relationship Id="rId7" Type="http://schemas.openxmlformats.org/officeDocument/2006/relationships/image" Target="../media/image5.png"/><Relationship Id="rId2" Type="http://schemas.openxmlformats.org/officeDocument/2006/relationships/tags" Target="../tags/tag181.xml"/><Relationship Id="rId1" Type="http://schemas.openxmlformats.org/officeDocument/2006/relationships/vmlDrawing" Target="../drawings/vmlDrawing91.vml"/><Relationship Id="rId6" Type="http://schemas.openxmlformats.org/officeDocument/2006/relationships/image" Target="../media/image1.emf"/><Relationship Id="rId5" Type="http://schemas.openxmlformats.org/officeDocument/2006/relationships/oleObject" Target="../embeddings/oleObject88.bin"/><Relationship Id="rId4"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3" Type="http://schemas.openxmlformats.org/officeDocument/2006/relationships/tags" Target="../tags/tag184.xml"/><Relationship Id="rId7" Type="http://schemas.openxmlformats.org/officeDocument/2006/relationships/image" Target="../media/image19.png"/><Relationship Id="rId2" Type="http://schemas.openxmlformats.org/officeDocument/2006/relationships/tags" Target="../tags/tag183.xml"/><Relationship Id="rId1" Type="http://schemas.openxmlformats.org/officeDocument/2006/relationships/vmlDrawing" Target="../drawings/vmlDrawing92.vml"/><Relationship Id="rId6" Type="http://schemas.openxmlformats.org/officeDocument/2006/relationships/image" Target="../media/image1.emf"/><Relationship Id="rId5" Type="http://schemas.openxmlformats.org/officeDocument/2006/relationships/oleObject" Target="../embeddings/oleObject89.bin"/><Relationship Id="rId4"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86.xml"/><Relationship Id="rId7" Type="http://schemas.openxmlformats.org/officeDocument/2006/relationships/image" Target="../media/image1.emf"/><Relationship Id="rId2" Type="http://schemas.openxmlformats.org/officeDocument/2006/relationships/tags" Target="../tags/tag185.xml"/><Relationship Id="rId1" Type="http://schemas.openxmlformats.org/officeDocument/2006/relationships/vmlDrawing" Target="../drawings/vmlDrawing93.vml"/><Relationship Id="rId6" Type="http://schemas.openxmlformats.org/officeDocument/2006/relationships/oleObject" Target="../embeddings/oleObject90.bin"/><Relationship Id="rId5" Type="http://schemas.openxmlformats.org/officeDocument/2006/relationships/image" Target="../media/image25.jpeg"/><Relationship Id="rId4" Type="http://schemas.openxmlformats.org/officeDocument/2006/relationships/slideMaster" Target="../slideMasters/slideMaster10.xml"/><Relationship Id="rId9" Type="http://schemas.openxmlformats.org/officeDocument/2006/relationships/image" Target="../media/image3.svg"/></Relationships>
</file>

<file path=ppt/slideLayouts/_rels/slideLayout9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90.xml"/><Relationship Id="rId7" Type="http://schemas.openxmlformats.org/officeDocument/2006/relationships/image" Target="../media/image1.emf"/><Relationship Id="rId2" Type="http://schemas.openxmlformats.org/officeDocument/2006/relationships/tags" Target="../tags/tag189.xml"/><Relationship Id="rId1" Type="http://schemas.openxmlformats.org/officeDocument/2006/relationships/vmlDrawing" Target="../drawings/vmlDrawing95.vml"/><Relationship Id="rId6" Type="http://schemas.openxmlformats.org/officeDocument/2006/relationships/oleObject" Target="../embeddings/oleObject92.bin"/><Relationship Id="rId5" Type="http://schemas.openxmlformats.org/officeDocument/2006/relationships/image" Target="../media/image27.jpeg"/><Relationship Id="rId4" Type="http://schemas.openxmlformats.org/officeDocument/2006/relationships/slideMaster" Target="../slideMasters/slideMaster11.xml"/><Relationship Id="rId9" Type="http://schemas.openxmlformats.org/officeDocument/2006/relationships/image" Target="../media/image16.svg"/></Relationships>
</file>

<file path=ppt/slideLayouts/_rels/slideLayout96.xml.rels><?xml version="1.0" encoding="UTF-8" standalone="yes"?>
<Relationships xmlns="http://schemas.openxmlformats.org/package/2006/relationships"><Relationship Id="rId3" Type="http://schemas.openxmlformats.org/officeDocument/2006/relationships/tags" Target="../tags/tag192.xml"/><Relationship Id="rId2" Type="http://schemas.openxmlformats.org/officeDocument/2006/relationships/tags" Target="../tags/tag191.xml"/><Relationship Id="rId1" Type="http://schemas.openxmlformats.org/officeDocument/2006/relationships/vmlDrawing" Target="../drawings/vmlDrawing96.vml"/><Relationship Id="rId6" Type="http://schemas.openxmlformats.org/officeDocument/2006/relationships/image" Target="../media/image1.emf"/><Relationship Id="rId5" Type="http://schemas.openxmlformats.org/officeDocument/2006/relationships/oleObject" Target="../embeddings/oleObject93.bin"/><Relationship Id="rId4"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vmlDrawing" Target="../drawings/vmlDrawing97.vml"/><Relationship Id="rId6" Type="http://schemas.openxmlformats.org/officeDocument/2006/relationships/image" Target="../media/image1.emf"/><Relationship Id="rId5" Type="http://schemas.openxmlformats.org/officeDocument/2006/relationships/oleObject" Target="../embeddings/oleObject94.bin"/><Relationship Id="rId4"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196.xml"/><Relationship Id="rId7" Type="http://schemas.openxmlformats.org/officeDocument/2006/relationships/image" Target="../media/image5.png"/><Relationship Id="rId2" Type="http://schemas.openxmlformats.org/officeDocument/2006/relationships/tags" Target="../tags/tag195.xml"/><Relationship Id="rId1" Type="http://schemas.openxmlformats.org/officeDocument/2006/relationships/vmlDrawing" Target="../drawings/vmlDrawing98.vml"/><Relationship Id="rId6" Type="http://schemas.openxmlformats.org/officeDocument/2006/relationships/image" Target="../media/image1.emf"/><Relationship Id="rId5" Type="http://schemas.openxmlformats.org/officeDocument/2006/relationships/oleObject" Target="../embeddings/oleObject95.bin"/><Relationship Id="rId4"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3" Type="http://schemas.openxmlformats.org/officeDocument/2006/relationships/tags" Target="../tags/tag198.xml"/><Relationship Id="rId7" Type="http://schemas.openxmlformats.org/officeDocument/2006/relationships/image" Target="../media/image19.png"/><Relationship Id="rId2" Type="http://schemas.openxmlformats.org/officeDocument/2006/relationships/tags" Target="../tags/tag197.xml"/><Relationship Id="rId1" Type="http://schemas.openxmlformats.org/officeDocument/2006/relationships/vmlDrawing" Target="../drawings/vmlDrawing99.vml"/><Relationship Id="rId6" Type="http://schemas.openxmlformats.org/officeDocument/2006/relationships/image" Target="../media/image1.emf"/><Relationship Id="rId5" Type="http://schemas.openxmlformats.org/officeDocument/2006/relationships/oleObject" Target="../embeddings/oleObject96.bin"/><Relationship Id="rId4"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00.xml"/><Relationship Id="rId7" Type="http://schemas.openxmlformats.org/officeDocument/2006/relationships/image" Target="../media/image1.emf"/><Relationship Id="rId2" Type="http://schemas.openxmlformats.org/officeDocument/2006/relationships/tags" Target="../tags/tag199.xml"/><Relationship Id="rId1" Type="http://schemas.openxmlformats.org/officeDocument/2006/relationships/vmlDrawing" Target="../drawings/vmlDrawing100.vml"/><Relationship Id="rId6" Type="http://schemas.openxmlformats.org/officeDocument/2006/relationships/oleObject" Target="../embeddings/oleObject97.bin"/><Relationship Id="rId5" Type="http://schemas.openxmlformats.org/officeDocument/2006/relationships/image" Target="../media/image25.jpeg"/><Relationship Id="rId4" Type="http://schemas.openxmlformats.org/officeDocument/2006/relationships/slideMaster" Target="../slideMasters/slideMaster11.xml"/><Relationship Id="rId9" Type="http://schemas.openxmlformats.org/officeDocument/2006/relationships/image" Target="../media/image3.svg"/></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04.xml"/><Relationship Id="rId7" Type="http://schemas.openxmlformats.org/officeDocument/2006/relationships/image" Target="../media/image1.emf"/><Relationship Id="rId2" Type="http://schemas.openxmlformats.org/officeDocument/2006/relationships/tags" Target="../tags/tag203.xml"/><Relationship Id="rId1" Type="http://schemas.openxmlformats.org/officeDocument/2006/relationships/vmlDrawing" Target="../drawings/vmlDrawing102.vml"/><Relationship Id="rId6" Type="http://schemas.openxmlformats.org/officeDocument/2006/relationships/oleObject" Target="../embeddings/oleObject99.bin"/><Relationship Id="rId5" Type="http://schemas.openxmlformats.org/officeDocument/2006/relationships/image" Target="../media/image27.jpeg"/><Relationship Id="rId4" Type="http://schemas.openxmlformats.org/officeDocument/2006/relationships/slideMaster" Target="../slideMasters/slideMaster12.xml"/><Relationship Id="rId9" Type="http://schemas.openxmlformats.org/officeDocument/2006/relationships/image" Target="../media/image16.svg"/></Relationships>
</file>

<file path=ppt/slideLayouts/_rels/slideLayout103.xml.rels><?xml version="1.0" encoding="UTF-8" standalone="yes"?>
<Relationships xmlns="http://schemas.openxmlformats.org/package/2006/relationships"><Relationship Id="rId3" Type="http://schemas.openxmlformats.org/officeDocument/2006/relationships/tags" Target="../tags/tag206.xml"/><Relationship Id="rId2" Type="http://schemas.openxmlformats.org/officeDocument/2006/relationships/tags" Target="../tags/tag205.xml"/><Relationship Id="rId1" Type="http://schemas.openxmlformats.org/officeDocument/2006/relationships/vmlDrawing" Target="../drawings/vmlDrawing103.vml"/><Relationship Id="rId6" Type="http://schemas.openxmlformats.org/officeDocument/2006/relationships/image" Target="../media/image1.emf"/><Relationship Id="rId5" Type="http://schemas.openxmlformats.org/officeDocument/2006/relationships/oleObject" Target="../embeddings/oleObject100.bin"/><Relationship Id="rId4"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3" Type="http://schemas.openxmlformats.org/officeDocument/2006/relationships/tags" Target="../tags/tag208.xml"/><Relationship Id="rId2" Type="http://schemas.openxmlformats.org/officeDocument/2006/relationships/tags" Target="../tags/tag207.xml"/><Relationship Id="rId1" Type="http://schemas.openxmlformats.org/officeDocument/2006/relationships/vmlDrawing" Target="../drawings/vmlDrawing104.vml"/><Relationship Id="rId6" Type="http://schemas.openxmlformats.org/officeDocument/2006/relationships/image" Target="../media/image1.emf"/><Relationship Id="rId5" Type="http://schemas.openxmlformats.org/officeDocument/2006/relationships/oleObject" Target="../embeddings/oleObject101.bin"/><Relationship Id="rId4"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210.xml"/><Relationship Id="rId7" Type="http://schemas.openxmlformats.org/officeDocument/2006/relationships/image" Target="../media/image5.png"/><Relationship Id="rId2" Type="http://schemas.openxmlformats.org/officeDocument/2006/relationships/tags" Target="../tags/tag209.xml"/><Relationship Id="rId1" Type="http://schemas.openxmlformats.org/officeDocument/2006/relationships/vmlDrawing" Target="../drawings/vmlDrawing105.vml"/><Relationship Id="rId6" Type="http://schemas.openxmlformats.org/officeDocument/2006/relationships/image" Target="../media/image1.emf"/><Relationship Id="rId5" Type="http://schemas.openxmlformats.org/officeDocument/2006/relationships/oleObject" Target="../embeddings/oleObject102.bin"/><Relationship Id="rId4"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3" Type="http://schemas.openxmlformats.org/officeDocument/2006/relationships/tags" Target="../tags/tag212.xml"/><Relationship Id="rId7" Type="http://schemas.openxmlformats.org/officeDocument/2006/relationships/image" Target="../media/image19.png"/><Relationship Id="rId2" Type="http://schemas.openxmlformats.org/officeDocument/2006/relationships/tags" Target="../tags/tag211.xml"/><Relationship Id="rId1" Type="http://schemas.openxmlformats.org/officeDocument/2006/relationships/vmlDrawing" Target="../drawings/vmlDrawing106.vml"/><Relationship Id="rId6" Type="http://schemas.openxmlformats.org/officeDocument/2006/relationships/image" Target="../media/image1.emf"/><Relationship Id="rId5" Type="http://schemas.openxmlformats.org/officeDocument/2006/relationships/oleObject" Target="../embeddings/oleObject103.bin"/><Relationship Id="rId4"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14.xml"/><Relationship Id="rId7" Type="http://schemas.openxmlformats.org/officeDocument/2006/relationships/image" Target="../media/image1.emf"/><Relationship Id="rId2" Type="http://schemas.openxmlformats.org/officeDocument/2006/relationships/tags" Target="../tags/tag213.xml"/><Relationship Id="rId1" Type="http://schemas.openxmlformats.org/officeDocument/2006/relationships/vmlDrawing" Target="../drawings/vmlDrawing107.vml"/><Relationship Id="rId6" Type="http://schemas.openxmlformats.org/officeDocument/2006/relationships/oleObject" Target="../embeddings/oleObject104.bin"/><Relationship Id="rId5" Type="http://schemas.openxmlformats.org/officeDocument/2006/relationships/image" Target="../media/image25.jpeg"/><Relationship Id="rId4" Type="http://schemas.openxmlformats.org/officeDocument/2006/relationships/slideMaster" Target="../slideMasters/slideMaster12.xml"/><Relationship Id="rId9" Type="http://schemas.openxmlformats.org/officeDocument/2006/relationships/image" Target="../media/image3.svg"/></Relationships>
</file>

<file path=ppt/slideLayouts/_rels/slideLayout10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18.xml"/><Relationship Id="rId7" Type="http://schemas.openxmlformats.org/officeDocument/2006/relationships/image" Target="../media/image1.emf"/><Relationship Id="rId2" Type="http://schemas.openxmlformats.org/officeDocument/2006/relationships/tags" Target="../tags/tag217.xml"/><Relationship Id="rId1" Type="http://schemas.openxmlformats.org/officeDocument/2006/relationships/vmlDrawing" Target="../drawings/vmlDrawing109.vml"/><Relationship Id="rId6" Type="http://schemas.openxmlformats.org/officeDocument/2006/relationships/oleObject" Target="../embeddings/oleObject106.bin"/><Relationship Id="rId5" Type="http://schemas.openxmlformats.org/officeDocument/2006/relationships/image" Target="../media/image29.png"/><Relationship Id="rId4" Type="http://schemas.openxmlformats.org/officeDocument/2006/relationships/slideMaster" Target="../slideMasters/slideMaster13.xml"/><Relationship Id="rId9" Type="http://schemas.openxmlformats.org/officeDocument/2006/relationships/image" Target="../media/image16.svg"/></Relationships>
</file>

<file path=ppt/slideLayouts/_rels/slideLayout110.xml.rels><?xml version="1.0" encoding="UTF-8" standalone="yes"?>
<Relationships xmlns="http://schemas.openxmlformats.org/package/2006/relationships"><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vmlDrawing" Target="../drawings/vmlDrawing110.vml"/><Relationship Id="rId6" Type="http://schemas.openxmlformats.org/officeDocument/2006/relationships/image" Target="../media/image1.emf"/><Relationship Id="rId5" Type="http://schemas.openxmlformats.org/officeDocument/2006/relationships/oleObject" Target="../embeddings/oleObject107.bin"/><Relationship Id="rId4"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3" Type="http://schemas.openxmlformats.org/officeDocument/2006/relationships/tags" Target="../tags/tag222.xml"/><Relationship Id="rId2" Type="http://schemas.openxmlformats.org/officeDocument/2006/relationships/tags" Target="../tags/tag221.xml"/><Relationship Id="rId1" Type="http://schemas.openxmlformats.org/officeDocument/2006/relationships/vmlDrawing" Target="../drawings/vmlDrawing111.vml"/><Relationship Id="rId6" Type="http://schemas.openxmlformats.org/officeDocument/2006/relationships/image" Target="../media/image1.emf"/><Relationship Id="rId5" Type="http://schemas.openxmlformats.org/officeDocument/2006/relationships/oleObject" Target="../embeddings/oleObject108.bin"/><Relationship Id="rId4"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224.xml"/><Relationship Id="rId7" Type="http://schemas.openxmlformats.org/officeDocument/2006/relationships/image" Target="../media/image5.png"/><Relationship Id="rId2" Type="http://schemas.openxmlformats.org/officeDocument/2006/relationships/tags" Target="../tags/tag223.xml"/><Relationship Id="rId1" Type="http://schemas.openxmlformats.org/officeDocument/2006/relationships/vmlDrawing" Target="../drawings/vmlDrawing112.vml"/><Relationship Id="rId6" Type="http://schemas.openxmlformats.org/officeDocument/2006/relationships/image" Target="../media/image1.emf"/><Relationship Id="rId5" Type="http://schemas.openxmlformats.org/officeDocument/2006/relationships/oleObject" Target="../embeddings/oleObject109.bin"/><Relationship Id="rId4"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3" Type="http://schemas.openxmlformats.org/officeDocument/2006/relationships/tags" Target="../tags/tag226.xml"/><Relationship Id="rId7" Type="http://schemas.openxmlformats.org/officeDocument/2006/relationships/image" Target="../media/image30.png"/><Relationship Id="rId2" Type="http://schemas.openxmlformats.org/officeDocument/2006/relationships/tags" Target="../tags/tag225.xml"/><Relationship Id="rId1" Type="http://schemas.openxmlformats.org/officeDocument/2006/relationships/vmlDrawing" Target="../drawings/vmlDrawing113.vml"/><Relationship Id="rId6" Type="http://schemas.openxmlformats.org/officeDocument/2006/relationships/image" Target="../media/image1.emf"/><Relationship Id="rId5" Type="http://schemas.openxmlformats.org/officeDocument/2006/relationships/oleObject" Target="../embeddings/oleObject110.bin"/><Relationship Id="rId4"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28.xml"/><Relationship Id="rId7" Type="http://schemas.openxmlformats.org/officeDocument/2006/relationships/image" Target="../media/image1.emf"/><Relationship Id="rId2" Type="http://schemas.openxmlformats.org/officeDocument/2006/relationships/tags" Target="../tags/tag227.xml"/><Relationship Id="rId1" Type="http://schemas.openxmlformats.org/officeDocument/2006/relationships/vmlDrawing" Target="../drawings/vmlDrawing114.vml"/><Relationship Id="rId6" Type="http://schemas.openxmlformats.org/officeDocument/2006/relationships/oleObject" Target="../embeddings/oleObject111.bin"/><Relationship Id="rId5" Type="http://schemas.openxmlformats.org/officeDocument/2006/relationships/image" Target="../media/image31.png"/><Relationship Id="rId4" Type="http://schemas.openxmlformats.org/officeDocument/2006/relationships/slideMaster" Target="../slideMasters/slideMaster13.xml"/><Relationship Id="rId9" Type="http://schemas.openxmlformats.org/officeDocument/2006/relationships/image" Target="../media/image3.svg"/></Relationships>
</file>

<file path=ppt/slideLayouts/_rels/slideLayout116.xml.rels><?xml version="1.0" encoding="UTF-8" standalone="yes"?>
<Relationships xmlns="http://schemas.openxmlformats.org/package/2006/relationships"><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vmlDrawing" Target="../drawings/vmlDrawing115.vml"/><Relationship Id="rId6" Type="http://schemas.openxmlformats.org/officeDocument/2006/relationships/image" Target="../media/image1.emf"/><Relationship Id="rId5" Type="http://schemas.openxmlformats.org/officeDocument/2006/relationships/oleObject" Target="../embeddings/oleObject112.bin"/><Relationship Id="rId4"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34.xml"/><Relationship Id="rId7" Type="http://schemas.openxmlformats.org/officeDocument/2006/relationships/image" Target="../media/image1.emf"/><Relationship Id="rId2" Type="http://schemas.openxmlformats.org/officeDocument/2006/relationships/tags" Target="../tags/tag233.xml"/><Relationship Id="rId1" Type="http://schemas.openxmlformats.org/officeDocument/2006/relationships/vmlDrawing" Target="../drawings/vmlDrawing117.vml"/><Relationship Id="rId6" Type="http://schemas.openxmlformats.org/officeDocument/2006/relationships/oleObject" Target="../embeddings/oleObject114.bin"/><Relationship Id="rId5" Type="http://schemas.openxmlformats.org/officeDocument/2006/relationships/image" Target="../media/image29.png"/><Relationship Id="rId4" Type="http://schemas.openxmlformats.org/officeDocument/2006/relationships/slideMaster" Target="../slideMasters/slideMaster14.xml"/><Relationship Id="rId9" Type="http://schemas.openxmlformats.org/officeDocument/2006/relationships/image" Target="../media/image16.svg"/></Relationships>
</file>

<file path=ppt/slideLayouts/_rels/slideLayout118.xml.rels><?xml version="1.0" encoding="UTF-8" standalone="yes"?>
<Relationships xmlns="http://schemas.openxmlformats.org/package/2006/relationships"><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vmlDrawing" Target="../drawings/vmlDrawing118.vml"/><Relationship Id="rId6" Type="http://schemas.openxmlformats.org/officeDocument/2006/relationships/image" Target="../media/image1.emf"/><Relationship Id="rId5" Type="http://schemas.openxmlformats.org/officeDocument/2006/relationships/oleObject" Target="../embeddings/oleObject115.bin"/><Relationship Id="rId4"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3" Type="http://schemas.openxmlformats.org/officeDocument/2006/relationships/tags" Target="../tags/tag238.xml"/><Relationship Id="rId2" Type="http://schemas.openxmlformats.org/officeDocument/2006/relationships/tags" Target="../tags/tag237.xml"/><Relationship Id="rId1" Type="http://schemas.openxmlformats.org/officeDocument/2006/relationships/vmlDrawing" Target="../drawings/vmlDrawing119.vml"/><Relationship Id="rId6" Type="http://schemas.openxmlformats.org/officeDocument/2006/relationships/image" Target="../media/image1.emf"/><Relationship Id="rId5" Type="http://schemas.openxmlformats.org/officeDocument/2006/relationships/oleObject" Target="../embeddings/oleObject116.bin"/><Relationship Id="rId4"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240.xml"/><Relationship Id="rId7" Type="http://schemas.openxmlformats.org/officeDocument/2006/relationships/image" Target="../media/image5.png"/><Relationship Id="rId2" Type="http://schemas.openxmlformats.org/officeDocument/2006/relationships/tags" Target="../tags/tag239.xml"/><Relationship Id="rId1" Type="http://schemas.openxmlformats.org/officeDocument/2006/relationships/vmlDrawing" Target="../drawings/vmlDrawing120.vml"/><Relationship Id="rId6" Type="http://schemas.openxmlformats.org/officeDocument/2006/relationships/image" Target="../media/image1.emf"/><Relationship Id="rId5" Type="http://schemas.openxmlformats.org/officeDocument/2006/relationships/oleObject" Target="../embeddings/oleObject117.bin"/><Relationship Id="rId4"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3" Type="http://schemas.openxmlformats.org/officeDocument/2006/relationships/tags" Target="../tags/tag242.xml"/><Relationship Id="rId7" Type="http://schemas.openxmlformats.org/officeDocument/2006/relationships/image" Target="../media/image30.png"/><Relationship Id="rId2" Type="http://schemas.openxmlformats.org/officeDocument/2006/relationships/tags" Target="../tags/tag241.xml"/><Relationship Id="rId1" Type="http://schemas.openxmlformats.org/officeDocument/2006/relationships/vmlDrawing" Target="../drawings/vmlDrawing121.vml"/><Relationship Id="rId6" Type="http://schemas.openxmlformats.org/officeDocument/2006/relationships/image" Target="../media/image1.emf"/><Relationship Id="rId5" Type="http://schemas.openxmlformats.org/officeDocument/2006/relationships/oleObject" Target="../embeddings/oleObject118.bin"/><Relationship Id="rId4"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44.xml"/><Relationship Id="rId7" Type="http://schemas.openxmlformats.org/officeDocument/2006/relationships/image" Target="../media/image1.emf"/><Relationship Id="rId2" Type="http://schemas.openxmlformats.org/officeDocument/2006/relationships/tags" Target="../tags/tag243.xml"/><Relationship Id="rId1" Type="http://schemas.openxmlformats.org/officeDocument/2006/relationships/vmlDrawing" Target="../drawings/vmlDrawing122.vml"/><Relationship Id="rId6" Type="http://schemas.openxmlformats.org/officeDocument/2006/relationships/oleObject" Target="../embeddings/oleObject119.bin"/><Relationship Id="rId5" Type="http://schemas.openxmlformats.org/officeDocument/2006/relationships/image" Target="../media/image31.png"/><Relationship Id="rId4" Type="http://schemas.openxmlformats.org/officeDocument/2006/relationships/slideMaster" Target="../slideMasters/slideMaster14.xml"/><Relationship Id="rId9" Type="http://schemas.openxmlformats.org/officeDocument/2006/relationships/image" Target="../media/image3.svg"/></Relationships>
</file>

<file path=ppt/slideLayouts/_rels/slideLayout124.xml.rels><?xml version="1.0" encoding="UTF-8" standalone="yes"?>
<Relationships xmlns="http://schemas.openxmlformats.org/package/2006/relationships"><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vmlDrawing" Target="../drawings/vmlDrawing123.vml"/><Relationship Id="rId6" Type="http://schemas.openxmlformats.org/officeDocument/2006/relationships/image" Target="../media/image1.emf"/><Relationship Id="rId5" Type="http://schemas.openxmlformats.org/officeDocument/2006/relationships/oleObject" Target="../embeddings/oleObject120.bin"/><Relationship Id="rId4"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3" Type="http://schemas.openxmlformats.org/officeDocument/2006/relationships/tags" Target="../tags/tag248.xml"/><Relationship Id="rId2" Type="http://schemas.openxmlformats.org/officeDocument/2006/relationships/tags" Target="../tags/tag247.xml"/><Relationship Id="rId1" Type="http://schemas.openxmlformats.org/officeDocument/2006/relationships/vmlDrawing" Target="../drawings/vmlDrawing124.vml"/><Relationship Id="rId6" Type="http://schemas.openxmlformats.org/officeDocument/2006/relationships/image" Target="../media/image1.emf"/><Relationship Id="rId5" Type="http://schemas.openxmlformats.org/officeDocument/2006/relationships/oleObject" Target="../embeddings/oleObject121.bin"/><Relationship Id="rId4"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52.xml"/><Relationship Id="rId7" Type="http://schemas.openxmlformats.org/officeDocument/2006/relationships/image" Target="../media/image1.emf"/><Relationship Id="rId2" Type="http://schemas.openxmlformats.org/officeDocument/2006/relationships/tags" Target="../tags/tag251.xml"/><Relationship Id="rId1" Type="http://schemas.openxmlformats.org/officeDocument/2006/relationships/vmlDrawing" Target="../drawings/vmlDrawing126.vml"/><Relationship Id="rId6" Type="http://schemas.openxmlformats.org/officeDocument/2006/relationships/oleObject" Target="../embeddings/oleObject123.bin"/><Relationship Id="rId5" Type="http://schemas.openxmlformats.org/officeDocument/2006/relationships/image" Target="../media/image29.png"/><Relationship Id="rId4" Type="http://schemas.openxmlformats.org/officeDocument/2006/relationships/slideMaster" Target="../slideMasters/slideMaster15.xml"/><Relationship Id="rId9" Type="http://schemas.openxmlformats.org/officeDocument/2006/relationships/image" Target="../media/image16.svg"/></Relationships>
</file>

<file path=ppt/slideLayouts/_rels/slideLayout127.xml.rels><?xml version="1.0" encoding="UTF-8" standalone="yes"?>
<Relationships xmlns="http://schemas.openxmlformats.org/package/2006/relationships"><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vmlDrawing" Target="../drawings/vmlDrawing127.vml"/><Relationship Id="rId6" Type="http://schemas.openxmlformats.org/officeDocument/2006/relationships/image" Target="../media/image1.emf"/><Relationship Id="rId5" Type="http://schemas.openxmlformats.org/officeDocument/2006/relationships/oleObject" Target="../embeddings/oleObject124.bin"/><Relationship Id="rId4"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3" Type="http://schemas.openxmlformats.org/officeDocument/2006/relationships/tags" Target="../tags/tag256.xml"/><Relationship Id="rId2" Type="http://schemas.openxmlformats.org/officeDocument/2006/relationships/tags" Target="../tags/tag255.xml"/><Relationship Id="rId1" Type="http://schemas.openxmlformats.org/officeDocument/2006/relationships/vmlDrawing" Target="../drawings/vmlDrawing128.vml"/><Relationship Id="rId6" Type="http://schemas.openxmlformats.org/officeDocument/2006/relationships/image" Target="../media/image1.emf"/><Relationship Id="rId5" Type="http://schemas.openxmlformats.org/officeDocument/2006/relationships/oleObject" Target="../embeddings/oleObject125.bin"/><Relationship Id="rId4"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258.xml"/><Relationship Id="rId7" Type="http://schemas.openxmlformats.org/officeDocument/2006/relationships/image" Target="../media/image5.png"/><Relationship Id="rId2" Type="http://schemas.openxmlformats.org/officeDocument/2006/relationships/tags" Target="../tags/tag257.xml"/><Relationship Id="rId1" Type="http://schemas.openxmlformats.org/officeDocument/2006/relationships/vmlDrawing" Target="../drawings/vmlDrawing129.vml"/><Relationship Id="rId6" Type="http://schemas.openxmlformats.org/officeDocument/2006/relationships/image" Target="../media/image1.emf"/><Relationship Id="rId5" Type="http://schemas.openxmlformats.org/officeDocument/2006/relationships/oleObject" Target="../embeddings/oleObject126.bin"/><Relationship Id="rId4"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3" Type="http://schemas.openxmlformats.org/officeDocument/2006/relationships/tags" Target="../tags/tag260.xml"/><Relationship Id="rId7" Type="http://schemas.openxmlformats.org/officeDocument/2006/relationships/image" Target="../media/image30.png"/><Relationship Id="rId2" Type="http://schemas.openxmlformats.org/officeDocument/2006/relationships/tags" Target="../tags/tag259.xml"/><Relationship Id="rId1" Type="http://schemas.openxmlformats.org/officeDocument/2006/relationships/vmlDrawing" Target="../drawings/vmlDrawing130.vml"/><Relationship Id="rId6" Type="http://schemas.openxmlformats.org/officeDocument/2006/relationships/image" Target="../media/image1.emf"/><Relationship Id="rId5" Type="http://schemas.openxmlformats.org/officeDocument/2006/relationships/oleObject" Target="../embeddings/oleObject127.bin"/><Relationship Id="rId4"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62.xml"/><Relationship Id="rId7" Type="http://schemas.openxmlformats.org/officeDocument/2006/relationships/image" Target="../media/image1.emf"/><Relationship Id="rId2" Type="http://schemas.openxmlformats.org/officeDocument/2006/relationships/tags" Target="../tags/tag261.xml"/><Relationship Id="rId1" Type="http://schemas.openxmlformats.org/officeDocument/2006/relationships/vmlDrawing" Target="../drawings/vmlDrawing131.vml"/><Relationship Id="rId6" Type="http://schemas.openxmlformats.org/officeDocument/2006/relationships/oleObject" Target="../embeddings/oleObject128.bin"/><Relationship Id="rId5" Type="http://schemas.openxmlformats.org/officeDocument/2006/relationships/image" Target="../media/image31.png"/><Relationship Id="rId4" Type="http://schemas.openxmlformats.org/officeDocument/2006/relationships/slideMaster" Target="../slideMasters/slideMaster15.xml"/><Relationship Id="rId9" Type="http://schemas.openxmlformats.org/officeDocument/2006/relationships/image" Target="../media/image3.svg"/></Relationships>
</file>

<file path=ppt/slideLayouts/_rels/slideLayout133.xml.rels><?xml version="1.0" encoding="UTF-8" standalone="yes"?>
<Relationships xmlns="http://schemas.openxmlformats.org/package/2006/relationships"><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vmlDrawing" Target="../drawings/vmlDrawing132.vml"/><Relationship Id="rId6" Type="http://schemas.openxmlformats.org/officeDocument/2006/relationships/image" Target="../media/image1.emf"/><Relationship Id="rId5" Type="http://schemas.openxmlformats.org/officeDocument/2006/relationships/oleObject" Target="../embeddings/oleObject129.bin"/><Relationship Id="rId4"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3" Type="http://schemas.openxmlformats.org/officeDocument/2006/relationships/tags" Target="../tags/tag266.xml"/><Relationship Id="rId2" Type="http://schemas.openxmlformats.org/officeDocument/2006/relationships/tags" Target="../tags/tag265.xml"/><Relationship Id="rId1" Type="http://schemas.openxmlformats.org/officeDocument/2006/relationships/vmlDrawing" Target="../drawings/vmlDrawing133.vml"/><Relationship Id="rId6" Type="http://schemas.openxmlformats.org/officeDocument/2006/relationships/image" Target="../media/image1.emf"/><Relationship Id="rId5" Type="http://schemas.openxmlformats.org/officeDocument/2006/relationships/oleObject" Target="../embeddings/oleObject130.bin"/><Relationship Id="rId4"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70.xml"/><Relationship Id="rId7" Type="http://schemas.openxmlformats.org/officeDocument/2006/relationships/image" Target="../media/image1.emf"/><Relationship Id="rId2" Type="http://schemas.openxmlformats.org/officeDocument/2006/relationships/tags" Target="../tags/tag269.xml"/><Relationship Id="rId1" Type="http://schemas.openxmlformats.org/officeDocument/2006/relationships/vmlDrawing" Target="../drawings/vmlDrawing135.vml"/><Relationship Id="rId6" Type="http://schemas.openxmlformats.org/officeDocument/2006/relationships/oleObject" Target="../embeddings/oleObject132.bin"/><Relationship Id="rId5" Type="http://schemas.openxmlformats.org/officeDocument/2006/relationships/image" Target="../media/image25.jpeg"/><Relationship Id="rId4" Type="http://schemas.openxmlformats.org/officeDocument/2006/relationships/slideMaster" Target="../slideMasters/slideMaster16.xml"/><Relationship Id="rId9" Type="http://schemas.openxmlformats.org/officeDocument/2006/relationships/image" Target="../media/image6.sv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72.xml"/><Relationship Id="rId7" Type="http://schemas.openxmlformats.org/officeDocument/2006/relationships/image" Target="../media/image1.emf"/><Relationship Id="rId2" Type="http://schemas.openxmlformats.org/officeDocument/2006/relationships/tags" Target="../tags/tag271.xml"/><Relationship Id="rId1" Type="http://schemas.openxmlformats.org/officeDocument/2006/relationships/vmlDrawing" Target="../drawings/vmlDrawing136.vml"/><Relationship Id="rId6" Type="http://schemas.openxmlformats.org/officeDocument/2006/relationships/oleObject" Target="../embeddings/oleObject133.bin"/><Relationship Id="rId5" Type="http://schemas.openxmlformats.org/officeDocument/2006/relationships/image" Target="../media/image26.jpeg"/><Relationship Id="rId4" Type="http://schemas.openxmlformats.org/officeDocument/2006/relationships/slideMaster" Target="../slideMasters/slideMaster16.xml"/><Relationship Id="rId9" Type="http://schemas.openxmlformats.org/officeDocument/2006/relationships/image" Target="../media/image3.svg"/></Relationships>
</file>

<file path=ppt/slideLayouts/_rels/slideLayout13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74.xml"/><Relationship Id="rId7" Type="http://schemas.openxmlformats.org/officeDocument/2006/relationships/image" Target="../media/image1.emf"/><Relationship Id="rId2" Type="http://schemas.openxmlformats.org/officeDocument/2006/relationships/tags" Target="../tags/tag273.xml"/><Relationship Id="rId1" Type="http://schemas.openxmlformats.org/officeDocument/2006/relationships/vmlDrawing" Target="../drawings/vmlDrawing137.vml"/><Relationship Id="rId6" Type="http://schemas.openxmlformats.org/officeDocument/2006/relationships/oleObject" Target="../embeddings/oleObject134.bin"/><Relationship Id="rId5" Type="http://schemas.openxmlformats.org/officeDocument/2006/relationships/image" Target="../media/image26.jpeg"/><Relationship Id="rId4" Type="http://schemas.openxmlformats.org/officeDocument/2006/relationships/slideMaster" Target="../slideMasters/slideMaster16.xml"/><Relationship Id="rId9" Type="http://schemas.openxmlformats.org/officeDocument/2006/relationships/image" Target="../media/image3.svg"/></Relationships>
</file>

<file path=ppt/slideLayouts/_rels/slideLayout13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76.xml"/><Relationship Id="rId7" Type="http://schemas.openxmlformats.org/officeDocument/2006/relationships/image" Target="../media/image1.emf"/><Relationship Id="rId2" Type="http://schemas.openxmlformats.org/officeDocument/2006/relationships/tags" Target="../tags/tag275.xml"/><Relationship Id="rId1" Type="http://schemas.openxmlformats.org/officeDocument/2006/relationships/vmlDrawing" Target="../drawings/vmlDrawing138.vml"/><Relationship Id="rId6" Type="http://schemas.openxmlformats.org/officeDocument/2006/relationships/oleObject" Target="../embeddings/oleObject135.bin"/><Relationship Id="rId5" Type="http://schemas.openxmlformats.org/officeDocument/2006/relationships/image" Target="../media/image26.jpeg"/><Relationship Id="rId4" Type="http://schemas.openxmlformats.org/officeDocument/2006/relationships/slideMaster" Target="../slideMasters/slideMaster16.xml"/><Relationship Id="rId9" Type="http://schemas.openxmlformats.org/officeDocument/2006/relationships/image" Target="../media/image3.svg"/></Relationships>
</file>

<file path=ppt/slideLayouts/_rels/slideLayout13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78.xml"/><Relationship Id="rId7" Type="http://schemas.openxmlformats.org/officeDocument/2006/relationships/image" Target="../media/image1.emf"/><Relationship Id="rId2" Type="http://schemas.openxmlformats.org/officeDocument/2006/relationships/tags" Target="../tags/tag277.xml"/><Relationship Id="rId1" Type="http://schemas.openxmlformats.org/officeDocument/2006/relationships/vmlDrawing" Target="../drawings/vmlDrawing139.vml"/><Relationship Id="rId6" Type="http://schemas.openxmlformats.org/officeDocument/2006/relationships/oleObject" Target="../embeddings/oleObject136.bin"/><Relationship Id="rId5" Type="http://schemas.openxmlformats.org/officeDocument/2006/relationships/image" Target="../media/image26.jpeg"/><Relationship Id="rId4" Type="http://schemas.openxmlformats.org/officeDocument/2006/relationships/slideMaster" Target="../slideMasters/slideMaster16.xml"/><Relationship Id="rId9" Type="http://schemas.openxmlformats.org/officeDocument/2006/relationships/image" Target="../media/image3.svg"/></Relationships>
</file>

<file path=ppt/slideLayouts/_rels/slideLayout140.xml.rels><?xml version="1.0" encoding="UTF-8" standalone="yes"?>
<Relationships xmlns="http://schemas.openxmlformats.org/package/2006/relationships"><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vmlDrawing" Target="../drawings/vmlDrawing140.vml"/><Relationship Id="rId6" Type="http://schemas.openxmlformats.org/officeDocument/2006/relationships/image" Target="../media/image1.emf"/><Relationship Id="rId5" Type="http://schemas.openxmlformats.org/officeDocument/2006/relationships/oleObject" Target="../embeddings/oleObject137.bin"/><Relationship Id="rId4"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82.xml"/><Relationship Id="rId7" Type="http://schemas.openxmlformats.org/officeDocument/2006/relationships/image" Target="../media/image1.emf"/><Relationship Id="rId2" Type="http://schemas.openxmlformats.org/officeDocument/2006/relationships/tags" Target="../tags/tag281.xml"/><Relationship Id="rId1" Type="http://schemas.openxmlformats.org/officeDocument/2006/relationships/vmlDrawing" Target="../drawings/vmlDrawing141.vml"/><Relationship Id="rId6" Type="http://schemas.openxmlformats.org/officeDocument/2006/relationships/oleObject" Target="../embeddings/oleObject138.bin"/><Relationship Id="rId5" Type="http://schemas.openxmlformats.org/officeDocument/2006/relationships/image" Target="../media/image27.jpeg"/><Relationship Id="rId4" Type="http://schemas.openxmlformats.org/officeDocument/2006/relationships/slideMaster" Target="../slideMasters/slideMaster16.xml"/><Relationship Id="rId9" Type="http://schemas.openxmlformats.org/officeDocument/2006/relationships/image" Target="../media/image16.svg"/></Relationships>
</file>

<file path=ppt/slideLayouts/_rels/slideLayout142.xml.rels><?xml version="1.0" encoding="UTF-8" standalone="yes"?>
<Relationships xmlns="http://schemas.openxmlformats.org/package/2006/relationships"><Relationship Id="rId3" Type="http://schemas.openxmlformats.org/officeDocument/2006/relationships/tags" Target="../tags/tag284.xml"/><Relationship Id="rId2" Type="http://schemas.openxmlformats.org/officeDocument/2006/relationships/tags" Target="../tags/tag283.xml"/><Relationship Id="rId1" Type="http://schemas.openxmlformats.org/officeDocument/2006/relationships/vmlDrawing" Target="../drawings/vmlDrawing142.vml"/><Relationship Id="rId6" Type="http://schemas.openxmlformats.org/officeDocument/2006/relationships/image" Target="../media/image1.emf"/><Relationship Id="rId5" Type="http://schemas.openxmlformats.org/officeDocument/2006/relationships/oleObject" Target="../embeddings/oleObject139.bin"/><Relationship Id="rId4"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286.xml"/><Relationship Id="rId7" Type="http://schemas.openxmlformats.org/officeDocument/2006/relationships/image" Target="../media/image5.png"/><Relationship Id="rId2" Type="http://schemas.openxmlformats.org/officeDocument/2006/relationships/tags" Target="../tags/tag285.xml"/><Relationship Id="rId1" Type="http://schemas.openxmlformats.org/officeDocument/2006/relationships/vmlDrawing" Target="../drawings/vmlDrawing143.vml"/><Relationship Id="rId6" Type="http://schemas.openxmlformats.org/officeDocument/2006/relationships/image" Target="../media/image1.emf"/><Relationship Id="rId5" Type="http://schemas.openxmlformats.org/officeDocument/2006/relationships/oleObject" Target="../embeddings/oleObject140.bin"/><Relationship Id="rId4"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88.xml"/><Relationship Id="rId7" Type="http://schemas.openxmlformats.org/officeDocument/2006/relationships/image" Target="../media/image1.emf"/><Relationship Id="rId2" Type="http://schemas.openxmlformats.org/officeDocument/2006/relationships/tags" Target="../tags/tag287.xml"/><Relationship Id="rId1" Type="http://schemas.openxmlformats.org/officeDocument/2006/relationships/vmlDrawing" Target="../drawings/vmlDrawing144.vml"/><Relationship Id="rId6" Type="http://schemas.openxmlformats.org/officeDocument/2006/relationships/oleObject" Target="../embeddings/oleObject141.bin"/><Relationship Id="rId5" Type="http://schemas.openxmlformats.org/officeDocument/2006/relationships/image" Target="../media/image25.jpeg"/><Relationship Id="rId4" Type="http://schemas.openxmlformats.org/officeDocument/2006/relationships/slideMaster" Target="../slideMasters/slideMaster16.xml"/><Relationship Id="rId9" Type="http://schemas.openxmlformats.org/officeDocument/2006/relationships/image" Target="../media/image3.svg"/></Relationships>
</file>

<file path=ppt/slideLayouts/_rels/slideLayout146.xml.rels><?xml version="1.0" encoding="UTF-8" standalone="yes"?>
<Relationships xmlns="http://schemas.openxmlformats.org/package/2006/relationships"><Relationship Id="rId3" Type="http://schemas.openxmlformats.org/officeDocument/2006/relationships/tags" Target="../tags/tag290.xml"/><Relationship Id="rId2" Type="http://schemas.openxmlformats.org/officeDocument/2006/relationships/tags" Target="../tags/tag289.xml"/><Relationship Id="rId1" Type="http://schemas.openxmlformats.org/officeDocument/2006/relationships/vmlDrawing" Target="../drawings/vmlDrawing145.vml"/><Relationship Id="rId6" Type="http://schemas.openxmlformats.org/officeDocument/2006/relationships/image" Target="../media/image1.emf"/><Relationship Id="rId5" Type="http://schemas.openxmlformats.org/officeDocument/2006/relationships/oleObject" Target="../embeddings/oleObject142.bin"/><Relationship Id="rId4" Type="http://schemas.openxmlformats.org/officeDocument/2006/relationships/slideMaster" Target="../slideMasters/slideMaster16.xml"/></Relationships>
</file>

<file path=ppt/slideLayouts/_rels/slideLayout14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94.xml"/><Relationship Id="rId7" Type="http://schemas.openxmlformats.org/officeDocument/2006/relationships/image" Target="../media/image1.emf"/><Relationship Id="rId2" Type="http://schemas.openxmlformats.org/officeDocument/2006/relationships/tags" Target="../tags/tag293.xml"/><Relationship Id="rId1" Type="http://schemas.openxmlformats.org/officeDocument/2006/relationships/vmlDrawing" Target="../drawings/vmlDrawing147.vml"/><Relationship Id="rId6" Type="http://schemas.openxmlformats.org/officeDocument/2006/relationships/oleObject" Target="../embeddings/oleObject144.bin"/><Relationship Id="rId5" Type="http://schemas.openxmlformats.org/officeDocument/2006/relationships/image" Target="../media/image4.jpeg"/><Relationship Id="rId4" Type="http://schemas.openxmlformats.org/officeDocument/2006/relationships/slideMaster" Target="../slideMasters/slideMaster17.xml"/><Relationship Id="rId9" Type="http://schemas.openxmlformats.org/officeDocument/2006/relationships/image" Target="../media/image33.svg"/></Relationships>
</file>

<file path=ppt/slideLayouts/_rels/slideLayout14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96.xml"/><Relationship Id="rId7" Type="http://schemas.openxmlformats.org/officeDocument/2006/relationships/image" Target="../media/image1.emf"/><Relationship Id="rId2" Type="http://schemas.openxmlformats.org/officeDocument/2006/relationships/tags" Target="../tags/tag295.xml"/><Relationship Id="rId1" Type="http://schemas.openxmlformats.org/officeDocument/2006/relationships/vmlDrawing" Target="../drawings/vmlDrawing148.vml"/><Relationship Id="rId6" Type="http://schemas.openxmlformats.org/officeDocument/2006/relationships/oleObject" Target="../embeddings/oleObject145.bin"/><Relationship Id="rId5" Type="http://schemas.openxmlformats.org/officeDocument/2006/relationships/image" Target="../media/image8.jpeg"/><Relationship Id="rId4" Type="http://schemas.openxmlformats.org/officeDocument/2006/relationships/slideMaster" Target="../slideMasters/slideMaster17.xml"/><Relationship Id="rId9" Type="http://schemas.openxmlformats.org/officeDocument/2006/relationships/image" Target="../media/image32.svg"/></Relationships>
</file>

<file path=ppt/slideLayouts/_rels/slideLayout14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98.xml"/><Relationship Id="rId7" Type="http://schemas.openxmlformats.org/officeDocument/2006/relationships/image" Target="../media/image1.emf"/><Relationship Id="rId2" Type="http://schemas.openxmlformats.org/officeDocument/2006/relationships/tags" Target="../tags/tag297.xml"/><Relationship Id="rId1" Type="http://schemas.openxmlformats.org/officeDocument/2006/relationships/vmlDrawing" Target="../drawings/vmlDrawing149.vml"/><Relationship Id="rId6" Type="http://schemas.openxmlformats.org/officeDocument/2006/relationships/oleObject" Target="../embeddings/oleObject146.bin"/><Relationship Id="rId5" Type="http://schemas.openxmlformats.org/officeDocument/2006/relationships/image" Target="../media/image8.jpeg"/><Relationship Id="rId4" Type="http://schemas.openxmlformats.org/officeDocument/2006/relationships/slideMaster" Target="../slideMasters/slideMaster17.xml"/><Relationship Id="rId9" Type="http://schemas.openxmlformats.org/officeDocument/2006/relationships/image" Target="../media/image32.svg"/></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00.xml"/><Relationship Id="rId7" Type="http://schemas.openxmlformats.org/officeDocument/2006/relationships/image" Target="../media/image1.emf"/><Relationship Id="rId2" Type="http://schemas.openxmlformats.org/officeDocument/2006/relationships/tags" Target="../tags/tag299.xml"/><Relationship Id="rId1" Type="http://schemas.openxmlformats.org/officeDocument/2006/relationships/vmlDrawing" Target="../drawings/vmlDrawing150.vml"/><Relationship Id="rId6" Type="http://schemas.openxmlformats.org/officeDocument/2006/relationships/oleObject" Target="../embeddings/oleObject147.bin"/><Relationship Id="rId5" Type="http://schemas.openxmlformats.org/officeDocument/2006/relationships/image" Target="../media/image8.jpeg"/><Relationship Id="rId4" Type="http://schemas.openxmlformats.org/officeDocument/2006/relationships/slideMaster" Target="../slideMasters/slideMaster17.xml"/><Relationship Id="rId9" Type="http://schemas.openxmlformats.org/officeDocument/2006/relationships/image" Target="../media/image32.svg"/></Relationships>
</file>

<file path=ppt/slideLayouts/_rels/slideLayout15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02.xml"/><Relationship Id="rId7" Type="http://schemas.openxmlformats.org/officeDocument/2006/relationships/image" Target="../media/image1.emf"/><Relationship Id="rId2" Type="http://schemas.openxmlformats.org/officeDocument/2006/relationships/tags" Target="../tags/tag301.xml"/><Relationship Id="rId1" Type="http://schemas.openxmlformats.org/officeDocument/2006/relationships/vmlDrawing" Target="../drawings/vmlDrawing151.vml"/><Relationship Id="rId6" Type="http://schemas.openxmlformats.org/officeDocument/2006/relationships/oleObject" Target="../embeddings/oleObject148.bin"/><Relationship Id="rId5" Type="http://schemas.openxmlformats.org/officeDocument/2006/relationships/image" Target="../media/image8.jpeg"/><Relationship Id="rId4" Type="http://schemas.openxmlformats.org/officeDocument/2006/relationships/slideMaster" Target="../slideMasters/slideMaster17.xml"/><Relationship Id="rId9" Type="http://schemas.openxmlformats.org/officeDocument/2006/relationships/image" Target="../media/image32.svg"/></Relationships>
</file>

<file path=ppt/slideLayouts/_rels/slideLayout152.xml.rels><?xml version="1.0" encoding="UTF-8" standalone="yes"?>
<Relationships xmlns="http://schemas.openxmlformats.org/package/2006/relationships"><Relationship Id="rId3" Type="http://schemas.openxmlformats.org/officeDocument/2006/relationships/tags" Target="../tags/tag304.xml"/><Relationship Id="rId2" Type="http://schemas.openxmlformats.org/officeDocument/2006/relationships/tags" Target="../tags/tag303.xml"/><Relationship Id="rId1" Type="http://schemas.openxmlformats.org/officeDocument/2006/relationships/vmlDrawing" Target="../drawings/vmlDrawing152.vml"/><Relationship Id="rId6" Type="http://schemas.openxmlformats.org/officeDocument/2006/relationships/image" Target="../media/image1.emf"/><Relationship Id="rId5" Type="http://schemas.openxmlformats.org/officeDocument/2006/relationships/oleObject" Target="../embeddings/oleObject149.bin"/><Relationship Id="rId4" Type="http://schemas.openxmlformats.org/officeDocument/2006/relationships/slideMaster" Target="../slideMasters/slideMaster17.xml"/></Relationships>
</file>

<file path=ppt/slideLayouts/_rels/slideLayout15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06.xml"/><Relationship Id="rId7" Type="http://schemas.openxmlformats.org/officeDocument/2006/relationships/image" Target="../media/image1.emf"/><Relationship Id="rId2" Type="http://schemas.openxmlformats.org/officeDocument/2006/relationships/tags" Target="../tags/tag305.xml"/><Relationship Id="rId1" Type="http://schemas.openxmlformats.org/officeDocument/2006/relationships/vmlDrawing" Target="../drawings/vmlDrawing153.vml"/><Relationship Id="rId6" Type="http://schemas.openxmlformats.org/officeDocument/2006/relationships/oleObject" Target="../embeddings/oleObject150.bin"/><Relationship Id="rId5" Type="http://schemas.openxmlformats.org/officeDocument/2006/relationships/image" Target="../media/image10.jpeg"/><Relationship Id="rId4" Type="http://schemas.openxmlformats.org/officeDocument/2006/relationships/slideMaster" Target="../slideMasters/slideMaster17.xml"/><Relationship Id="rId9" Type="http://schemas.openxmlformats.org/officeDocument/2006/relationships/image" Target="../media/image34.svg"/></Relationships>
</file>

<file path=ppt/slideLayouts/_rels/slideLayout154.xml.rels><?xml version="1.0" encoding="UTF-8" standalone="yes"?>
<Relationships xmlns="http://schemas.openxmlformats.org/package/2006/relationships"><Relationship Id="rId3" Type="http://schemas.openxmlformats.org/officeDocument/2006/relationships/tags" Target="../tags/tag308.xml"/><Relationship Id="rId2" Type="http://schemas.openxmlformats.org/officeDocument/2006/relationships/tags" Target="../tags/tag307.xml"/><Relationship Id="rId1" Type="http://schemas.openxmlformats.org/officeDocument/2006/relationships/vmlDrawing" Target="../drawings/vmlDrawing154.vml"/><Relationship Id="rId6" Type="http://schemas.openxmlformats.org/officeDocument/2006/relationships/image" Target="../media/image1.emf"/><Relationship Id="rId5" Type="http://schemas.openxmlformats.org/officeDocument/2006/relationships/oleObject" Target="../embeddings/oleObject151.bin"/><Relationship Id="rId4" Type="http://schemas.openxmlformats.org/officeDocument/2006/relationships/slideMaster" Target="../slideMasters/slideMaster17.xml"/></Relationships>
</file>

<file path=ppt/slideLayouts/_rels/slideLayout15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tags" Target="../tags/tag310.xml"/><Relationship Id="rId7" Type="http://schemas.openxmlformats.org/officeDocument/2006/relationships/image" Target="../media/image5.png"/><Relationship Id="rId2" Type="http://schemas.openxmlformats.org/officeDocument/2006/relationships/tags" Target="../tags/tag309.xml"/><Relationship Id="rId1" Type="http://schemas.openxmlformats.org/officeDocument/2006/relationships/vmlDrawing" Target="../drawings/vmlDrawing155.vml"/><Relationship Id="rId6" Type="http://schemas.openxmlformats.org/officeDocument/2006/relationships/image" Target="../media/image1.emf"/><Relationship Id="rId5" Type="http://schemas.openxmlformats.org/officeDocument/2006/relationships/oleObject" Target="../embeddings/oleObject152.bin"/><Relationship Id="rId4" Type="http://schemas.openxmlformats.org/officeDocument/2006/relationships/slideMaster" Target="../slideMasters/slideMaster1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12.xml"/><Relationship Id="rId7" Type="http://schemas.openxmlformats.org/officeDocument/2006/relationships/image" Target="../media/image1.emf"/><Relationship Id="rId2" Type="http://schemas.openxmlformats.org/officeDocument/2006/relationships/tags" Target="../tags/tag311.xml"/><Relationship Id="rId1" Type="http://schemas.openxmlformats.org/officeDocument/2006/relationships/vmlDrawing" Target="../drawings/vmlDrawing156.vml"/><Relationship Id="rId6" Type="http://schemas.openxmlformats.org/officeDocument/2006/relationships/oleObject" Target="../embeddings/oleObject153.bin"/><Relationship Id="rId5" Type="http://schemas.openxmlformats.org/officeDocument/2006/relationships/image" Target="../media/image4.jpeg"/><Relationship Id="rId4" Type="http://schemas.openxmlformats.org/officeDocument/2006/relationships/slideMaster" Target="../slideMasters/slideMaster17.xml"/><Relationship Id="rId9" Type="http://schemas.openxmlformats.org/officeDocument/2006/relationships/image" Target="../media/image32.svg"/></Relationships>
</file>

<file path=ppt/slideLayouts/_rels/slideLayout15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16.xml"/><Relationship Id="rId7" Type="http://schemas.openxmlformats.org/officeDocument/2006/relationships/image" Target="../media/image1.emf"/><Relationship Id="rId2" Type="http://schemas.openxmlformats.org/officeDocument/2006/relationships/tags" Target="../tags/tag315.xml"/><Relationship Id="rId1" Type="http://schemas.openxmlformats.org/officeDocument/2006/relationships/vmlDrawing" Target="../drawings/vmlDrawing158.vml"/><Relationship Id="rId6" Type="http://schemas.openxmlformats.org/officeDocument/2006/relationships/oleObject" Target="../embeddings/oleObject155.bin"/><Relationship Id="rId5" Type="http://schemas.openxmlformats.org/officeDocument/2006/relationships/image" Target="../media/image25.jpeg"/><Relationship Id="rId4" Type="http://schemas.openxmlformats.org/officeDocument/2006/relationships/slideMaster" Target="../slideMasters/slideMaster18.xml"/><Relationship Id="rId9" Type="http://schemas.openxmlformats.org/officeDocument/2006/relationships/image" Target="../media/image33.sv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18.xml"/><Relationship Id="rId7" Type="http://schemas.openxmlformats.org/officeDocument/2006/relationships/image" Target="../media/image1.emf"/><Relationship Id="rId2" Type="http://schemas.openxmlformats.org/officeDocument/2006/relationships/tags" Target="../tags/tag317.xml"/><Relationship Id="rId1" Type="http://schemas.openxmlformats.org/officeDocument/2006/relationships/vmlDrawing" Target="../drawings/vmlDrawing159.vml"/><Relationship Id="rId6" Type="http://schemas.openxmlformats.org/officeDocument/2006/relationships/oleObject" Target="../embeddings/oleObject156.bin"/><Relationship Id="rId5" Type="http://schemas.openxmlformats.org/officeDocument/2006/relationships/image" Target="../media/image26.jpeg"/><Relationship Id="rId4" Type="http://schemas.openxmlformats.org/officeDocument/2006/relationships/slideMaster" Target="../slideMasters/slideMaster18.xml"/><Relationship Id="rId9" Type="http://schemas.openxmlformats.org/officeDocument/2006/relationships/image" Target="../media/image3.svg"/></Relationships>
</file>

<file path=ppt/slideLayouts/_rels/slideLayout16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20.xml"/><Relationship Id="rId7" Type="http://schemas.openxmlformats.org/officeDocument/2006/relationships/image" Target="../media/image1.emf"/><Relationship Id="rId2" Type="http://schemas.openxmlformats.org/officeDocument/2006/relationships/tags" Target="../tags/tag319.xml"/><Relationship Id="rId1" Type="http://schemas.openxmlformats.org/officeDocument/2006/relationships/vmlDrawing" Target="../drawings/vmlDrawing160.vml"/><Relationship Id="rId6" Type="http://schemas.openxmlformats.org/officeDocument/2006/relationships/oleObject" Target="../embeddings/oleObject157.bin"/><Relationship Id="rId5" Type="http://schemas.openxmlformats.org/officeDocument/2006/relationships/image" Target="../media/image26.jpeg"/><Relationship Id="rId4" Type="http://schemas.openxmlformats.org/officeDocument/2006/relationships/slideMaster" Target="../slideMasters/slideMaster18.xml"/><Relationship Id="rId9" Type="http://schemas.openxmlformats.org/officeDocument/2006/relationships/image" Target="../media/image3.svg"/></Relationships>
</file>

<file path=ppt/slideLayouts/_rels/slideLayout16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22.xml"/><Relationship Id="rId7" Type="http://schemas.openxmlformats.org/officeDocument/2006/relationships/image" Target="../media/image1.emf"/><Relationship Id="rId2" Type="http://schemas.openxmlformats.org/officeDocument/2006/relationships/tags" Target="../tags/tag321.xml"/><Relationship Id="rId1" Type="http://schemas.openxmlformats.org/officeDocument/2006/relationships/vmlDrawing" Target="../drawings/vmlDrawing161.vml"/><Relationship Id="rId6" Type="http://schemas.openxmlformats.org/officeDocument/2006/relationships/oleObject" Target="../embeddings/oleObject158.bin"/><Relationship Id="rId5" Type="http://schemas.openxmlformats.org/officeDocument/2006/relationships/image" Target="../media/image26.jpeg"/><Relationship Id="rId4" Type="http://schemas.openxmlformats.org/officeDocument/2006/relationships/slideMaster" Target="../slideMasters/slideMaster18.xml"/><Relationship Id="rId9" Type="http://schemas.openxmlformats.org/officeDocument/2006/relationships/image" Target="../media/image3.svg"/></Relationships>
</file>

<file path=ppt/slideLayouts/_rels/slideLayout16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24.xml"/><Relationship Id="rId7" Type="http://schemas.openxmlformats.org/officeDocument/2006/relationships/image" Target="../media/image1.emf"/><Relationship Id="rId2" Type="http://schemas.openxmlformats.org/officeDocument/2006/relationships/tags" Target="../tags/tag323.xml"/><Relationship Id="rId1" Type="http://schemas.openxmlformats.org/officeDocument/2006/relationships/vmlDrawing" Target="../drawings/vmlDrawing162.vml"/><Relationship Id="rId6" Type="http://schemas.openxmlformats.org/officeDocument/2006/relationships/oleObject" Target="../embeddings/oleObject159.bin"/><Relationship Id="rId5" Type="http://schemas.openxmlformats.org/officeDocument/2006/relationships/image" Target="../media/image26.jpeg"/><Relationship Id="rId4" Type="http://schemas.openxmlformats.org/officeDocument/2006/relationships/slideMaster" Target="../slideMasters/slideMaster18.xml"/><Relationship Id="rId9" Type="http://schemas.openxmlformats.org/officeDocument/2006/relationships/image" Target="../media/image3.svg"/></Relationships>
</file>

<file path=ppt/slideLayouts/_rels/slideLayout163.xml.rels><?xml version="1.0" encoding="UTF-8" standalone="yes"?>
<Relationships xmlns="http://schemas.openxmlformats.org/package/2006/relationships"><Relationship Id="rId3" Type="http://schemas.openxmlformats.org/officeDocument/2006/relationships/tags" Target="../tags/tag326.xml"/><Relationship Id="rId2" Type="http://schemas.openxmlformats.org/officeDocument/2006/relationships/tags" Target="../tags/tag325.xml"/><Relationship Id="rId1" Type="http://schemas.openxmlformats.org/officeDocument/2006/relationships/vmlDrawing" Target="../drawings/vmlDrawing163.vml"/><Relationship Id="rId6" Type="http://schemas.openxmlformats.org/officeDocument/2006/relationships/image" Target="../media/image1.emf"/><Relationship Id="rId5" Type="http://schemas.openxmlformats.org/officeDocument/2006/relationships/oleObject" Target="../embeddings/oleObject160.bin"/><Relationship Id="rId4" Type="http://schemas.openxmlformats.org/officeDocument/2006/relationships/slideMaster" Target="../slideMasters/slideMaster18.xml"/></Relationships>
</file>

<file path=ppt/slideLayouts/_rels/slideLayout16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28.xml"/><Relationship Id="rId7" Type="http://schemas.openxmlformats.org/officeDocument/2006/relationships/image" Target="../media/image1.emf"/><Relationship Id="rId2" Type="http://schemas.openxmlformats.org/officeDocument/2006/relationships/tags" Target="../tags/tag327.xml"/><Relationship Id="rId1" Type="http://schemas.openxmlformats.org/officeDocument/2006/relationships/vmlDrawing" Target="../drawings/vmlDrawing164.vml"/><Relationship Id="rId6" Type="http://schemas.openxmlformats.org/officeDocument/2006/relationships/oleObject" Target="../embeddings/oleObject161.bin"/><Relationship Id="rId5" Type="http://schemas.openxmlformats.org/officeDocument/2006/relationships/image" Target="../media/image27.jpeg"/><Relationship Id="rId4" Type="http://schemas.openxmlformats.org/officeDocument/2006/relationships/slideMaster" Target="../slideMasters/slideMaster18.xml"/><Relationship Id="rId9" Type="http://schemas.openxmlformats.org/officeDocument/2006/relationships/image" Target="../media/image16.svg"/></Relationships>
</file>

<file path=ppt/slideLayouts/_rels/slideLayout165.xml.rels><?xml version="1.0" encoding="UTF-8" standalone="yes"?>
<Relationships xmlns="http://schemas.openxmlformats.org/package/2006/relationships"><Relationship Id="rId3" Type="http://schemas.openxmlformats.org/officeDocument/2006/relationships/tags" Target="../tags/tag330.xml"/><Relationship Id="rId2" Type="http://schemas.openxmlformats.org/officeDocument/2006/relationships/tags" Target="../tags/tag329.xml"/><Relationship Id="rId1" Type="http://schemas.openxmlformats.org/officeDocument/2006/relationships/vmlDrawing" Target="../drawings/vmlDrawing165.vml"/><Relationship Id="rId6" Type="http://schemas.openxmlformats.org/officeDocument/2006/relationships/image" Target="../media/image1.emf"/><Relationship Id="rId5" Type="http://schemas.openxmlformats.org/officeDocument/2006/relationships/oleObject" Target="../embeddings/oleObject162.bin"/><Relationship Id="rId4" Type="http://schemas.openxmlformats.org/officeDocument/2006/relationships/slideMaster" Target="../slideMasters/slideMaster18.xml"/></Relationships>
</file>

<file path=ppt/slideLayouts/_rels/slideLayout16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tags" Target="../tags/tag332.xml"/><Relationship Id="rId7" Type="http://schemas.openxmlformats.org/officeDocument/2006/relationships/image" Target="../media/image5.png"/><Relationship Id="rId2" Type="http://schemas.openxmlformats.org/officeDocument/2006/relationships/tags" Target="../tags/tag331.xml"/><Relationship Id="rId1" Type="http://schemas.openxmlformats.org/officeDocument/2006/relationships/vmlDrawing" Target="../drawings/vmlDrawing166.vml"/><Relationship Id="rId6" Type="http://schemas.openxmlformats.org/officeDocument/2006/relationships/image" Target="../media/image1.emf"/><Relationship Id="rId5" Type="http://schemas.openxmlformats.org/officeDocument/2006/relationships/oleObject" Target="../embeddings/oleObject163.bin"/><Relationship Id="rId4" Type="http://schemas.openxmlformats.org/officeDocument/2006/relationships/slideMaster" Target="../slideMasters/slideMaster1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34.xml"/><Relationship Id="rId7" Type="http://schemas.openxmlformats.org/officeDocument/2006/relationships/image" Target="../media/image1.emf"/><Relationship Id="rId2" Type="http://schemas.openxmlformats.org/officeDocument/2006/relationships/tags" Target="../tags/tag333.xml"/><Relationship Id="rId1" Type="http://schemas.openxmlformats.org/officeDocument/2006/relationships/vmlDrawing" Target="../drawings/vmlDrawing167.vml"/><Relationship Id="rId6" Type="http://schemas.openxmlformats.org/officeDocument/2006/relationships/oleObject" Target="../embeddings/oleObject164.bin"/><Relationship Id="rId5" Type="http://schemas.openxmlformats.org/officeDocument/2006/relationships/image" Target="../media/image25.jpeg"/><Relationship Id="rId4" Type="http://schemas.openxmlformats.org/officeDocument/2006/relationships/slideMaster" Target="../slideMasters/slideMaster18.xml"/><Relationship Id="rId9" Type="http://schemas.openxmlformats.org/officeDocument/2006/relationships/image" Target="../media/image3.svg"/></Relationships>
</file>

<file path=ppt/slideLayouts/_rels/slideLayout16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38.xml"/><Relationship Id="rId7" Type="http://schemas.openxmlformats.org/officeDocument/2006/relationships/image" Target="../media/image1.emf"/><Relationship Id="rId2" Type="http://schemas.openxmlformats.org/officeDocument/2006/relationships/tags" Target="../tags/tag337.xml"/><Relationship Id="rId1" Type="http://schemas.openxmlformats.org/officeDocument/2006/relationships/vmlDrawing" Target="../drawings/vmlDrawing169.vml"/><Relationship Id="rId6" Type="http://schemas.openxmlformats.org/officeDocument/2006/relationships/oleObject" Target="../embeddings/oleObject166.bin"/><Relationship Id="rId5" Type="http://schemas.openxmlformats.org/officeDocument/2006/relationships/image" Target="../media/image15.jpeg"/><Relationship Id="rId4" Type="http://schemas.openxmlformats.org/officeDocument/2006/relationships/slideMaster" Target="../slideMasters/slideMaster19.xml"/><Relationship Id="rId9" Type="http://schemas.openxmlformats.org/officeDocument/2006/relationships/image" Target="../media/image16.svg"/></Relationships>
</file>

<file path=ppt/slideLayouts/_rels/slideLayout170.xml.rels><?xml version="1.0" encoding="UTF-8" standalone="yes"?>
<Relationships xmlns="http://schemas.openxmlformats.org/package/2006/relationships"><Relationship Id="rId3" Type="http://schemas.openxmlformats.org/officeDocument/2006/relationships/tags" Target="../tags/tag340.xml"/><Relationship Id="rId2" Type="http://schemas.openxmlformats.org/officeDocument/2006/relationships/tags" Target="../tags/tag339.xml"/><Relationship Id="rId1" Type="http://schemas.openxmlformats.org/officeDocument/2006/relationships/vmlDrawing" Target="../drawings/vmlDrawing170.vml"/><Relationship Id="rId6" Type="http://schemas.openxmlformats.org/officeDocument/2006/relationships/image" Target="../media/image1.emf"/><Relationship Id="rId5" Type="http://schemas.openxmlformats.org/officeDocument/2006/relationships/oleObject" Target="../embeddings/oleObject167.bin"/><Relationship Id="rId4" Type="http://schemas.openxmlformats.org/officeDocument/2006/relationships/slideMaster" Target="../slideMasters/slideMaster19.xml"/></Relationships>
</file>

<file path=ppt/slideLayouts/_rels/slideLayout171.xml.rels><?xml version="1.0" encoding="UTF-8" standalone="yes"?>
<Relationships xmlns="http://schemas.openxmlformats.org/package/2006/relationships"><Relationship Id="rId3" Type="http://schemas.openxmlformats.org/officeDocument/2006/relationships/tags" Target="../tags/tag342.xml"/><Relationship Id="rId2" Type="http://schemas.openxmlformats.org/officeDocument/2006/relationships/tags" Target="../tags/tag341.xml"/><Relationship Id="rId1" Type="http://schemas.openxmlformats.org/officeDocument/2006/relationships/vmlDrawing" Target="../drawings/vmlDrawing171.vml"/><Relationship Id="rId6" Type="http://schemas.openxmlformats.org/officeDocument/2006/relationships/image" Target="../media/image1.emf"/><Relationship Id="rId5" Type="http://schemas.openxmlformats.org/officeDocument/2006/relationships/oleObject" Target="../embeddings/oleObject168.bin"/><Relationship Id="rId4" Type="http://schemas.openxmlformats.org/officeDocument/2006/relationships/slideMaster" Target="../slideMasters/slideMaster19.xml"/></Relationships>
</file>

<file path=ppt/slideLayouts/_rels/slideLayout17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344.xml"/><Relationship Id="rId7" Type="http://schemas.openxmlformats.org/officeDocument/2006/relationships/image" Target="../media/image5.png"/><Relationship Id="rId2" Type="http://schemas.openxmlformats.org/officeDocument/2006/relationships/tags" Target="../tags/tag343.xml"/><Relationship Id="rId1" Type="http://schemas.openxmlformats.org/officeDocument/2006/relationships/vmlDrawing" Target="../drawings/vmlDrawing172.vml"/><Relationship Id="rId6" Type="http://schemas.openxmlformats.org/officeDocument/2006/relationships/image" Target="../media/image1.emf"/><Relationship Id="rId5" Type="http://schemas.openxmlformats.org/officeDocument/2006/relationships/oleObject" Target="../embeddings/oleObject169.bin"/><Relationship Id="rId4" Type="http://schemas.openxmlformats.org/officeDocument/2006/relationships/slideMaster" Target="../slideMasters/slideMaster19.xml"/></Relationships>
</file>

<file path=ppt/slideLayouts/_rels/slideLayout173.xml.rels><?xml version="1.0" encoding="UTF-8" standalone="yes"?>
<Relationships xmlns="http://schemas.openxmlformats.org/package/2006/relationships"><Relationship Id="rId3" Type="http://schemas.openxmlformats.org/officeDocument/2006/relationships/tags" Target="../tags/tag346.xml"/><Relationship Id="rId7" Type="http://schemas.openxmlformats.org/officeDocument/2006/relationships/image" Target="../media/image17.png"/><Relationship Id="rId2" Type="http://schemas.openxmlformats.org/officeDocument/2006/relationships/tags" Target="../tags/tag345.xml"/><Relationship Id="rId1" Type="http://schemas.openxmlformats.org/officeDocument/2006/relationships/vmlDrawing" Target="../drawings/vmlDrawing173.vml"/><Relationship Id="rId6" Type="http://schemas.openxmlformats.org/officeDocument/2006/relationships/image" Target="../media/image1.emf"/><Relationship Id="rId5" Type="http://schemas.openxmlformats.org/officeDocument/2006/relationships/oleObject" Target="../embeddings/oleObject170.bin"/><Relationship Id="rId4" Type="http://schemas.openxmlformats.org/officeDocument/2006/relationships/slideMaster" Target="../slideMasters/slideMaster1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48.xml"/><Relationship Id="rId7" Type="http://schemas.openxmlformats.org/officeDocument/2006/relationships/image" Target="../media/image1.emf"/><Relationship Id="rId2" Type="http://schemas.openxmlformats.org/officeDocument/2006/relationships/tags" Target="../tags/tag347.xml"/><Relationship Id="rId1" Type="http://schemas.openxmlformats.org/officeDocument/2006/relationships/vmlDrawing" Target="../drawings/vmlDrawing174.vml"/><Relationship Id="rId6" Type="http://schemas.openxmlformats.org/officeDocument/2006/relationships/oleObject" Target="../embeddings/oleObject171.bin"/><Relationship Id="rId5" Type="http://schemas.openxmlformats.org/officeDocument/2006/relationships/image" Target="../media/image4.jpeg"/><Relationship Id="rId4" Type="http://schemas.openxmlformats.org/officeDocument/2006/relationships/slideMaster" Target="../slideMasters/slideMaster19.xml"/><Relationship Id="rId9" Type="http://schemas.openxmlformats.org/officeDocument/2006/relationships/image" Target="../media/image3.svg"/></Relationships>
</file>

<file path=ppt/slideLayouts/_rels/slideLayout176.xml.rels><?xml version="1.0" encoding="UTF-8" standalone="yes"?>
<Relationships xmlns="http://schemas.openxmlformats.org/package/2006/relationships"><Relationship Id="rId3" Type="http://schemas.openxmlformats.org/officeDocument/2006/relationships/tags" Target="../tags/tag350.xml"/><Relationship Id="rId2" Type="http://schemas.openxmlformats.org/officeDocument/2006/relationships/tags" Target="../tags/tag349.xml"/><Relationship Id="rId1" Type="http://schemas.openxmlformats.org/officeDocument/2006/relationships/vmlDrawing" Target="../drawings/vmlDrawing175.vml"/><Relationship Id="rId6" Type="http://schemas.openxmlformats.org/officeDocument/2006/relationships/image" Target="../media/image1.emf"/><Relationship Id="rId5" Type="http://schemas.openxmlformats.org/officeDocument/2006/relationships/oleObject" Target="../embeddings/oleObject172.bin"/><Relationship Id="rId4"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C43AE7E4-FC39-4949-A184-ED5E540A6BAE}"/>
              </a:ext>
            </a:extLst>
          </p:cNvPr>
          <p:cNvGraphicFramePr>
            <a:graphicFrameLocks noChangeAspect="1"/>
          </p:cNvGraphicFramePr>
          <p:nvPr userDrawn="1">
            <p:custDataLst>
              <p:tags r:id="rId2"/>
            </p:custDataLst>
            <p:extLst>
              <p:ext uri="{D42A27DB-BD31-4B8C-83A1-F6EECF244321}">
                <p14:modId xmlns:p14="http://schemas.microsoft.com/office/powerpoint/2010/main" val="4244514130"/>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2055" name="think-cell Slide" r:id="rId6" imgW="532" imgH="530" progId="TCLayout.ActiveDocument.1">
                  <p:embed/>
                </p:oleObj>
              </mc:Choice>
              <mc:Fallback>
                <p:oleObj name="think-cell Slide" r:id="rId6" imgW="532" imgH="530" progId="TCLayout.ActiveDocument.1">
                  <p:embed/>
                  <p:pic>
                    <p:nvPicPr>
                      <p:cNvPr id="20" name="Object 19" hidden="1">
                        <a:extLst>
                          <a:ext uri="{FF2B5EF4-FFF2-40B4-BE49-F238E27FC236}">
                            <a16:creationId xmlns:a16="http://schemas.microsoft.com/office/drawing/2014/main" id="{C43AE7E4-FC39-4949-A184-ED5E540A6BAE}"/>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03F3344F-4F9C-4108-8E70-ED197A8EA0CD}"/>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6000" b="0" i="0" baseline="0">
              <a:latin typeface="Ubuntu Medium" panose="020B0604030602030204" pitchFamily="34" charset="0"/>
              <a:ea typeface="+mj-ea"/>
              <a:cs typeface="+mj-cs"/>
              <a:sym typeface="Ubuntu Medium" panose="020B0604030602030204" pitchFamily="34" charset="0"/>
            </a:endParaRPr>
          </a:p>
        </p:txBody>
      </p:sp>
      <p:sp>
        <p:nvSpPr>
          <p:cNvPr id="10" name="Freeform: Shape 9">
            <a:extLst>
              <a:ext uri="{FF2B5EF4-FFF2-40B4-BE49-F238E27FC236}">
                <a16:creationId xmlns:a16="http://schemas.microsoft.com/office/drawing/2014/main" id="{0E483088-91C7-4570-8323-CC93400F02E2}"/>
              </a:ext>
            </a:extLst>
          </p:cNvPr>
          <p:cNvSpPr/>
          <p:nvPr userDrawn="1"/>
        </p:nvSpPr>
        <p:spPr>
          <a:xfrm>
            <a:off x="0" y="0"/>
            <a:ext cx="12192000" cy="6858000"/>
          </a:xfrm>
          <a:custGeom>
            <a:avLst/>
            <a:gdLst>
              <a:gd name="connsiteX0" fmla="*/ 4408187 w 12192000"/>
              <a:gd name="connsiteY0" fmla="*/ 2286739 h 6858000"/>
              <a:gd name="connsiteX1" fmla="*/ 3362327 w 12192000"/>
              <a:gd name="connsiteY1" fmla="*/ 2523502 h 6858000"/>
              <a:gd name="connsiteX2" fmla="*/ 3149266 w 12192000"/>
              <a:gd name="connsiteY2" fmla="*/ 3455730 h 6858000"/>
              <a:gd name="connsiteX3" fmla="*/ 3364990 w 12192000"/>
              <a:gd name="connsiteY3" fmla="*/ 4406068 h 6858000"/>
              <a:gd name="connsiteX4" fmla="*/ 4408098 w 12192000"/>
              <a:gd name="connsiteY4" fmla="*/ 4622768 h 6858000"/>
              <a:gd name="connsiteX5" fmla="*/ 5467186 w 12192000"/>
              <a:gd name="connsiteY5" fmla="*/ 4401186 h 6858000"/>
              <a:gd name="connsiteX6" fmla="*/ 5670658 w 12192000"/>
              <a:gd name="connsiteY6" fmla="*/ 3457506 h 6858000"/>
              <a:gd name="connsiteX7" fmla="*/ 5458929 w 12192000"/>
              <a:gd name="connsiteY7" fmla="*/ 2523236 h 6858000"/>
              <a:gd name="connsiteX8" fmla="*/ 4408187 w 12192000"/>
              <a:gd name="connsiteY8" fmla="*/ 2286739 h 6858000"/>
              <a:gd name="connsiteX9" fmla="*/ 0 w 12192000"/>
              <a:gd name="connsiteY9" fmla="*/ 0 h 6858000"/>
              <a:gd name="connsiteX10" fmla="*/ 12192000 w 12192000"/>
              <a:gd name="connsiteY10" fmla="*/ 0 h 6858000"/>
              <a:gd name="connsiteX11" fmla="*/ 12192000 w 12192000"/>
              <a:gd name="connsiteY11" fmla="*/ 6858000 h 6858000"/>
              <a:gd name="connsiteX12" fmla="*/ 0 w 12192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6858000">
                <a:moveTo>
                  <a:pt x="4408187" y="2286739"/>
                </a:moveTo>
                <a:cubicBezTo>
                  <a:pt x="3984995" y="2288603"/>
                  <a:pt x="3535705" y="2346396"/>
                  <a:pt x="3362327" y="2523502"/>
                </a:cubicBezTo>
                <a:cubicBezTo>
                  <a:pt x="3155303" y="2734876"/>
                  <a:pt x="3149266" y="3455730"/>
                  <a:pt x="3149266" y="3455730"/>
                </a:cubicBezTo>
                <a:cubicBezTo>
                  <a:pt x="3149266" y="3455730"/>
                  <a:pt x="3144117" y="4173565"/>
                  <a:pt x="3364990" y="4406068"/>
                </a:cubicBezTo>
                <a:cubicBezTo>
                  <a:pt x="3503746" y="4554589"/>
                  <a:pt x="3990500" y="4624544"/>
                  <a:pt x="4408098" y="4622768"/>
                </a:cubicBezTo>
                <a:cubicBezTo>
                  <a:pt x="4836971" y="4620993"/>
                  <a:pt x="5351600" y="4546332"/>
                  <a:pt x="5467186" y="4401186"/>
                </a:cubicBezTo>
                <a:cubicBezTo>
                  <a:pt x="5650240" y="4171346"/>
                  <a:pt x="5670126" y="3803729"/>
                  <a:pt x="5670658" y="3457506"/>
                </a:cubicBezTo>
                <a:cubicBezTo>
                  <a:pt x="5670658" y="3457506"/>
                  <a:pt x="5683442" y="2745262"/>
                  <a:pt x="5458929" y="2523236"/>
                </a:cubicBezTo>
                <a:cubicBezTo>
                  <a:pt x="5274810" y="2341069"/>
                  <a:pt x="4831467" y="2284875"/>
                  <a:pt x="4408187" y="2286739"/>
                </a:cubicBezTo>
                <a:close/>
                <a:moveTo>
                  <a:pt x="0" y="0"/>
                </a:moveTo>
                <a:lnTo>
                  <a:pt x="12192000" y="0"/>
                </a:lnTo>
                <a:lnTo>
                  <a:pt x="12192000" y="6858000"/>
                </a:lnTo>
                <a:lnTo>
                  <a:pt x="0" y="6858000"/>
                </a:lnTo>
                <a:close/>
              </a:path>
            </a:pathLst>
          </a:custGeom>
          <a:solidFill>
            <a:srgbClr val="66BF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12" name="Footer Placeholder 11">
            <a:extLst>
              <a:ext uri="{FF2B5EF4-FFF2-40B4-BE49-F238E27FC236}">
                <a16:creationId xmlns:a16="http://schemas.microsoft.com/office/drawing/2014/main" id="{DCAC16EA-756A-4D03-BE42-D109F2849254}"/>
              </a:ext>
            </a:extLst>
          </p:cNvPr>
          <p:cNvSpPr>
            <a:spLocks noGrp="1"/>
          </p:cNvSpPr>
          <p:nvPr>
            <p:ph type="ftr" sz="quarter" idx="10"/>
          </p:nvPr>
        </p:nvSpPr>
        <p:spPr>
          <a:xfrm>
            <a:off x="68516" y="6858001"/>
            <a:ext cx="10029793" cy="64185"/>
          </a:xfrm>
        </p:spPr>
        <p:txBody>
          <a:bodyPr/>
          <a:lstStyle>
            <a:lvl1pPr>
              <a:defRPr sz="133">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618F6DEC-C37F-44DE-A098-5FBC39A9B7EB}"/>
              </a:ext>
            </a:extLst>
          </p:cNvPr>
          <p:cNvSpPr>
            <a:spLocks noGrp="1"/>
          </p:cNvSpPr>
          <p:nvPr>
            <p:ph type="sldNum" sz="quarter" idx="11"/>
          </p:nvPr>
        </p:nvSpPr>
        <p:spPr>
          <a:xfrm>
            <a:off x="0" y="6858001"/>
            <a:ext cx="68515" cy="64185"/>
          </a:xfrm>
          <a:noFill/>
        </p:spPr>
        <p:txBody>
          <a:bodyPr/>
          <a:lstStyle>
            <a:lvl1pPr>
              <a:defRPr>
                <a:noFill/>
              </a:defRPr>
            </a:lvl1pPr>
          </a:lstStyle>
          <a:p>
            <a:fld id="{65E4BD24-FA48-479F-9DD5-C458B8898F23}" type="slidenum">
              <a:rPr lang="fr-FR" smtClean="0"/>
              <a:pPr/>
              <a:t>‹N°›</a:t>
            </a:fld>
            <a:endParaRPr lang="fr-FR"/>
          </a:p>
        </p:txBody>
      </p:sp>
      <p:sp>
        <p:nvSpPr>
          <p:cNvPr id="21" name="Title 20">
            <a:extLst>
              <a:ext uri="{FF2B5EF4-FFF2-40B4-BE49-F238E27FC236}">
                <a16:creationId xmlns:a16="http://schemas.microsoft.com/office/drawing/2014/main" id="{78A63EE5-98B4-46A5-8F54-353738BF709C}"/>
              </a:ext>
            </a:extLst>
          </p:cNvPr>
          <p:cNvSpPr>
            <a:spLocks noGrp="1"/>
          </p:cNvSpPr>
          <p:nvPr>
            <p:ph type="ctrTitle"/>
          </p:nvPr>
        </p:nvSpPr>
        <p:spPr>
          <a:xfrm>
            <a:off x="4298781" y="2552857"/>
            <a:ext cx="3594441" cy="3330115"/>
          </a:xfrm>
          <a:custGeom>
            <a:avLst/>
            <a:gdLst>
              <a:gd name="connsiteX0" fmla="*/ 1794602 w 3594441"/>
              <a:gd name="connsiteY0" fmla="*/ 64 h 3330114"/>
              <a:gd name="connsiteX1" fmla="*/ 3292433 w 3594441"/>
              <a:gd name="connsiteY1" fmla="*/ 337190 h 3330114"/>
              <a:gd name="connsiteX2" fmla="*/ 3594251 w 3594441"/>
              <a:gd name="connsiteY2" fmla="*/ 1668989 h 3330114"/>
              <a:gd name="connsiteX3" fmla="*/ 3304203 w 3594441"/>
              <a:gd name="connsiteY3" fmla="*/ 3014202 h 3330114"/>
              <a:gd name="connsiteX4" fmla="*/ 1794476 w 3594441"/>
              <a:gd name="connsiteY4" fmla="*/ 3330067 h 3330114"/>
              <a:gd name="connsiteX5" fmla="*/ 307528 w 3594441"/>
              <a:gd name="connsiteY5" fmla="*/ 3021161 h 3330114"/>
              <a:gd name="connsiteX6" fmla="*/ 15 w 3594441"/>
              <a:gd name="connsiteY6" fmla="*/ 1666458 h 3330114"/>
              <a:gd name="connsiteX7" fmla="*/ 303732 w 3594441"/>
              <a:gd name="connsiteY7" fmla="*/ 337570 h 3330114"/>
              <a:gd name="connsiteX8" fmla="*/ 1794602 w 3594441"/>
              <a:gd name="connsiteY8" fmla="*/ 64 h 333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4441" h="3330114">
                <a:moveTo>
                  <a:pt x="1794602" y="64"/>
                </a:moveTo>
                <a:cubicBezTo>
                  <a:pt x="2397986" y="-2593"/>
                  <a:pt x="3029971" y="77512"/>
                  <a:pt x="3292433" y="337190"/>
                </a:cubicBezTo>
                <a:cubicBezTo>
                  <a:pt x="3612475" y="653688"/>
                  <a:pt x="3594251" y="1668989"/>
                  <a:pt x="3594251" y="1668989"/>
                </a:cubicBezTo>
                <a:cubicBezTo>
                  <a:pt x="3593493" y="2162529"/>
                  <a:pt x="3565146" y="2686567"/>
                  <a:pt x="3304203" y="3014202"/>
                </a:cubicBezTo>
                <a:cubicBezTo>
                  <a:pt x="3139436" y="3221108"/>
                  <a:pt x="2405833" y="3327537"/>
                  <a:pt x="1794476" y="3330067"/>
                </a:cubicBezTo>
                <a:cubicBezTo>
                  <a:pt x="1199191" y="3332599"/>
                  <a:pt x="505324" y="3232879"/>
                  <a:pt x="307528" y="3021161"/>
                </a:cubicBezTo>
                <a:cubicBezTo>
                  <a:pt x="-7326" y="2689730"/>
                  <a:pt x="15" y="1666458"/>
                  <a:pt x="15" y="1666458"/>
                </a:cubicBezTo>
                <a:cubicBezTo>
                  <a:pt x="15" y="1666458"/>
                  <a:pt x="8620" y="638882"/>
                  <a:pt x="303732" y="337570"/>
                </a:cubicBezTo>
                <a:cubicBezTo>
                  <a:pt x="550881" y="85105"/>
                  <a:pt x="1191344" y="2721"/>
                  <a:pt x="1794602" y="64"/>
                </a:cubicBezTo>
                <a:close/>
              </a:path>
            </a:pathLst>
          </a:custGeom>
          <a:solidFill>
            <a:schemeClr val="bg1"/>
          </a:solidFill>
        </p:spPr>
        <p:txBody>
          <a:bodyPr wrap="square" lIns="180000" tIns="180000" bIns="180000" anchor="ctr">
            <a:normAutofit/>
          </a:bodyPr>
          <a:lstStyle>
            <a:lvl1pPr algn="ctr">
              <a:lnSpc>
                <a:spcPct val="100000"/>
              </a:lnSpc>
              <a:defRPr sz="3200" cap="none" spc="0" baseline="0">
                <a:solidFill>
                  <a:schemeClr val="bg1"/>
                </a:solidFill>
              </a:defRPr>
            </a:lvl1pPr>
          </a:lstStyle>
          <a:p>
            <a:r>
              <a:rPr lang="fr-FR"/>
              <a:t>Modifiez le style du titre</a:t>
            </a:r>
          </a:p>
        </p:txBody>
      </p:sp>
      <p:sp>
        <p:nvSpPr>
          <p:cNvPr id="23" name="Subtitle 22">
            <a:extLst>
              <a:ext uri="{FF2B5EF4-FFF2-40B4-BE49-F238E27FC236}">
                <a16:creationId xmlns:a16="http://schemas.microsoft.com/office/drawing/2014/main" id="{6F609500-BFB1-43F6-A008-11B077455F28}"/>
              </a:ext>
            </a:extLst>
          </p:cNvPr>
          <p:cNvSpPr>
            <a:spLocks noGrp="1"/>
          </p:cNvSpPr>
          <p:nvPr>
            <p:ph type="subTitle" idx="1" hasCustomPrompt="1"/>
          </p:nvPr>
        </p:nvSpPr>
        <p:spPr>
          <a:xfrm>
            <a:off x="6927508" y="2286694"/>
            <a:ext cx="1432181" cy="1326863"/>
          </a:xfrm>
          <a:custGeom>
            <a:avLst/>
            <a:gdLst>
              <a:gd name="connsiteX0" fmla="*/ 715048 w 1432181"/>
              <a:gd name="connsiteY0" fmla="*/ 26 h 1326862"/>
              <a:gd name="connsiteX1" fmla="*/ 1311849 w 1432181"/>
              <a:gd name="connsiteY1" fmla="*/ 134351 h 1326862"/>
              <a:gd name="connsiteX2" fmla="*/ 1432106 w 1432181"/>
              <a:gd name="connsiteY2" fmla="*/ 664998 h 1326862"/>
              <a:gd name="connsiteX3" fmla="*/ 1316539 w 1432181"/>
              <a:gd name="connsiteY3" fmla="*/ 1200990 h 1326862"/>
              <a:gd name="connsiteX4" fmla="*/ 714998 w 1432181"/>
              <a:gd name="connsiteY4" fmla="*/ 1326844 h 1326862"/>
              <a:gd name="connsiteX5" fmla="*/ 122533 w 1432181"/>
              <a:gd name="connsiteY5" fmla="*/ 1203762 h 1326862"/>
              <a:gd name="connsiteX6" fmla="*/ 6 w 1432181"/>
              <a:gd name="connsiteY6" fmla="*/ 663989 h 1326862"/>
              <a:gd name="connsiteX7" fmla="*/ 121020 w 1432181"/>
              <a:gd name="connsiteY7" fmla="*/ 134503 h 1326862"/>
              <a:gd name="connsiteX8" fmla="*/ 715048 w 1432181"/>
              <a:gd name="connsiteY8" fmla="*/ 26 h 132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181" h="1326862">
                <a:moveTo>
                  <a:pt x="715048" y="26"/>
                </a:moveTo>
                <a:cubicBezTo>
                  <a:pt x="955462" y="-1033"/>
                  <a:pt x="1207273" y="30884"/>
                  <a:pt x="1311849" y="134351"/>
                </a:cubicBezTo>
                <a:cubicBezTo>
                  <a:pt x="1439368" y="260458"/>
                  <a:pt x="1432106" y="664998"/>
                  <a:pt x="1432106" y="664998"/>
                </a:cubicBezTo>
                <a:cubicBezTo>
                  <a:pt x="1431804" y="861646"/>
                  <a:pt x="1420510" y="1070445"/>
                  <a:pt x="1316539" y="1200990"/>
                </a:cubicBezTo>
                <a:cubicBezTo>
                  <a:pt x="1250888" y="1283430"/>
                  <a:pt x="958589" y="1325836"/>
                  <a:pt x="714998" y="1326844"/>
                </a:cubicBezTo>
                <a:cubicBezTo>
                  <a:pt x="477810" y="1327853"/>
                  <a:pt x="201343" y="1288120"/>
                  <a:pt x="122533" y="1203762"/>
                </a:cubicBezTo>
                <a:cubicBezTo>
                  <a:pt x="-2919" y="1071706"/>
                  <a:pt x="6" y="663989"/>
                  <a:pt x="6" y="663989"/>
                </a:cubicBezTo>
                <a:cubicBezTo>
                  <a:pt x="6" y="663989"/>
                  <a:pt x="3435" y="254558"/>
                  <a:pt x="121020" y="134503"/>
                </a:cubicBezTo>
                <a:cubicBezTo>
                  <a:pt x="219495" y="33909"/>
                  <a:pt x="474684" y="1084"/>
                  <a:pt x="715048" y="26"/>
                </a:cubicBezTo>
                <a:close/>
              </a:path>
            </a:pathLst>
          </a:custGeom>
          <a:solidFill>
            <a:schemeClr val="bg1"/>
          </a:solidFill>
        </p:spPr>
        <p:txBody>
          <a:bodyPr wrap="square" anchor="ctr">
            <a:noAutofit/>
          </a:bodyPr>
          <a:lstStyle>
            <a:lvl1pPr marL="0" indent="0" algn="ctr">
              <a:buNone/>
              <a:defRPr sz="1200" cap="all" baseline="0">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Date</a:t>
            </a:r>
          </a:p>
        </p:txBody>
      </p:sp>
      <p:pic>
        <p:nvPicPr>
          <p:cNvPr id="11" name="Graphique 6">
            <a:extLst>
              <a:ext uri="{FF2B5EF4-FFF2-40B4-BE49-F238E27FC236}">
                <a16:creationId xmlns:a16="http://schemas.microsoft.com/office/drawing/2014/main" id="{8CF4F272-4AA4-416A-9E06-A6D6B8CB80E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956175" y="443201"/>
            <a:ext cx="2279651" cy="1554307"/>
          </a:xfrm>
          <a:prstGeom prst="rect">
            <a:avLst/>
          </a:prstGeom>
        </p:spPr>
      </p:pic>
      <p:pic>
        <p:nvPicPr>
          <p:cNvPr id="14" name="Image 13" descr="Une image contenant texte&#10;&#10;Description générée automatiquement">
            <a:extLst>
              <a:ext uri="{FF2B5EF4-FFF2-40B4-BE49-F238E27FC236}">
                <a16:creationId xmlns:a16="http://schemas.microsoft.com/office/drawing/2014/main" id="{47D6101B-59DE-3C33-BFA9-40A5F929D58F}"/>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529272" y="3640915"/>
            <a:ext cx="3255948" cy="1002887"/>
          </a:xfrm>
          <a:prstGeom prst="rect">
            <a:avLst/>
          </a:prstGeom>
        </p:spPr>
      </p:pic>
    </p:spTree>
    <p:extLst>
      <p:ext uri="{BB962C8B-B14F-4D97-AF65-F5344CB8AC3E}">
        <p14:creationId xmlns:p14="http://schemas.microsoft.com/office/powerpoint/2010/main" val="394621966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x3">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26107214"/>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3079"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71008"/>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2" y="246841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3" y="2760750"/>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8" y="250703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70" y="2507033"/>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50" y="2799367"/>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6" y="2545650"/>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7" y="246841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7" y="2760750"/>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2" y="250703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pic>
        <p:nvPicPr>
          <p:cNvPr id="25" name="Graphique 16">
            <a:extLst>
              <a:ext uri="{FF2B5EF4-FFF2-40B4-BE49-F238E27FC236}">
                <a16:creationId xmlns:a16="http://schemas.microsoft.com/office/drawing/2014/main" id="{2FA7DFDA-0968-41F5-833F-B2AC03E762C2}"/>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2"/>
            <a:ext cx="898525" cy="612631"/>
          </a:xfrm>
          <a:prstGeom prst="rect">
            <a:avLst/>
          </a:prstGeom>
        </p:spPr>
      </p:pic>
    </p:spTree>
    <p:extLst>
      <p:ext uri="{BB962C8B-B14F-4D97-AF65-F5344CB8AC3E}">
        <p14:creationId xmlns:p14="http://schemas.microsoft.com/office/powerpoint/2010/main" val="40151946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x4">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165656414"/>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410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71008"/>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2" y="1423267"/>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3" y="1715602"/>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8"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5940346" y="1461884"/>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6214026" y="1754218"/>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5828082" y="1500501"/>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3864747" y="3957361"/>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4138427" y="424969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3752483" y="3995978"/>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4" name="Graphique 4">
            <a:extLst>
              <a:ext uri="{FF2B5EF4-FFF2-40B4-BE49-F238E27FC236}">
                <a16:creationId xmlns:a16="http://schemas.microsoft.com/office/drawing/2014/main" id="{FEA7E844-B2A3-402F-97A0-023A008AA9E2}"/>
              </a:ext>
            </a:extLst>
          </p:cNvPr>
          <p:cNvSpPr/>
          <p:nvPr userDrawn="1"/>
        </p:nvSpPr>
        <p:spPr>
          <a:xfrm>
            <a:off x="8107790" y="3957361"/>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D6A31A21-B9FB-47C7-A784-F85CE313CFAF}"/>
              </a:ext>
            </a:extLst>
          </p:cNvPr>
          <p:cNvSpPr>
            <a:spLocks noGrp="1"/>
          </p:cNvSpPr>
          <p:nvPr>
            <p:ph sz="quarter" idx="19" hasCustomPrompt="1"/>
          </p:nvPr>
        </p:nvSpPr>
        <p:spPr>
          <a:xfrm>
            <a:off x="8381471" y="424969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6" name="Text Placeholder 22">
            <a:extLst>
              <a:ext uri="{FF2B5EF4-FFF2-40B4-BE49-F238E27FC236}">
                <a16:creationId xmlns:a16="http://schemas.microsoft.com/office/drawing/2014/main" id="{6416C1A4-6A8B-4410-BF99-BFBA1C099247}"/>
              </a:ext>
            </a:extLst>
          </p:cNvPr>
          <p:cNvSpPr>
            <a:spLocks noGrp="1"/>
          </p:cNvSpPr>
          <p:nvPr>
            <p:ph type="body" sz="quarter" idx="20" hasCustomPrompt="1"/>
          </p:nvPr>
        </p:nvSpPr>
        <p:spPr>
          <a:xfrm>
            <a:off x="7995526" y="3995978"/>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pic>
        <p:nvPicPr>
          <p:cNvPr id="28" name="Graphique 16">
            <a:extLst>
              <a:ext uri="{FF2B5EF4-FFF2-40B4-BE49-F238E27FC236}">
                <a16:creationId xmlns:a16="http://schemas.microsoft.com/office/drawing/2014/main" id="{96882254-BF2A-4F36-9DB0-4C2E9D80B05D}"/>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2"/>
            <a:ext cx="898525" cy="612631"/>
          </a:xfrm>
          <a:prstGeom prst="rect">
            <a:avLst/>
          </a:prstGeom>
        </p:spPr>
      </p:pic>
    </p:spTree>
    <p:extLst>
      <p:ext uri="{BB962C8B-B14F-4D97-AF65-F5344CB8AC3E}">
        <p14:creationId xmlns:p14="http://schemas.microsoft.com/office/powerpoint/2010/main" val="327042196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x5">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502569941"/>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5127"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71008"/>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2"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3" y="167698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8" y="142326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70" y="1423267"/>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50" y="1715602"/>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6"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7"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7" y="167698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2" y="142326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3472754" y="3957361"/>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3746435" y="424969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3360490" y="3995978"/>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6713070" y="3957361"/>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6986750" y="424969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6600806" y="3995978"/>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pic>
        <p:nvPicPr>
          <p:cNvPr id="25" name="Graphique 16">
            <a:extLst>
              <a:ext uri="{FF2B5EF4-FFF2-40B4-BE49-F238E27FC236}">
                <a16:creationId xmlns:a16="http://schemas.microsoft.com/office/drawing/2014/main" id="{6EDCE994-B1B6-41B9-A3EF-38A507837F9E}"/>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2"/>
            <a:ext cx="898525" cy="612631"/>
          </a:xfrm>
          <a:prstGeom prst="rect">
            <a:avLst/>
          </a:prstGeom>
        </p:spPr>
      </p:pic>
    </p:spTree>
    <p:extLst>
      <p:ext uri="{BB962C8B-B14F-4D97-AF65-F5344CB8AC3E}">
        <p14:creationId xmlns:p14="http://schemas.microsoft.com/office/powerpoint/2010/main" val="4261339948"/>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x6">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1111542180"/>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6151"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71008"/>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2"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3" y="167698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8" y="142326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70" y="1423267"/>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50" y="1715602"/>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6"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7"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7" y="167698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2" y="142326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1697302" y="3957361"/>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1970983" y="424969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1585038" y="3995978"/>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4937618" y="3957361"/>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5211298" y="424969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4825354" y="3995978"/>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sp>
        <p:nvSpPr>
          <p:cNvPr id="24" name="Graphique 4">
            <a:extLst>
              <a:ext uri="{FF2B5EF4-FFF2-40B4-BE49-F238E27FC236}">
                <a16:creationId xmlns:a16="http://schemas.microsoft.com/office/drawing/2014/main" id="{23A5B6EF-FD31-4F09-9D57-B4C54370D135}"/>
              </a:ext>
            </a:extLst>
          </p:cNvPr>
          <p:cNvSpPr/>
          <p:nvPr userDrawn="1"/>
        </p:nvSpPr>
        <p:spPr>
          <a:xfrm>
            <a:off x="8165837" y="3957361"/>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ED6362E1-AA0D-487A-9D49-81EFCA38FDD1}"/>
              </a:ext>
            </a:extLst>
          </p:cNvPr>
          <p:cNvSpPr>
            <a:spLocks noGrp="1"/>
          </p:cNvSpPr>
          <p:nvPr>
            <p:ph sz="quarter" idx="23" hasCustomPrompt="1"/>
          </p:nvPr>
        </p:nvSpPr>
        <p:spPr>
          <a:xfrm>
            <a:off x="8439517" y="4249695"/>
            <a:ext cx="1781500" cy="1572935"/>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2" name="Text Placeholder 22">
            <a:extLst>
              <a:ext uri="{FF2B5EF4-FFF2-40B4-BE49-F238E27FC236}">
                <a16:creationId xmlns:a16="http://schemas.microsoft.com/office/drawing/2014/main" id="{1886B4CA-BEEA-47BA-BCC6-4FD4F8480AE1}"/>
              </a:ext>
            </a:extLst>
          </p:cNvPr>
          <p:cNvSpPr>
            <a:spLocks noGrp="1"/>
          </p:cNvSpPr>
          <p:nvPr>
            <p:ph type="body" sz="quarter" idx="24" hasCustomPrompt="1"/>
          </p:nvPr>
        </p:nvSpPr>
        <p:spPr>
          <a:xfrm>
            <a:off x="8053572" y="3995978"/>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#6</a:t>
            </a:r>
          </a:p>
        </p:txBody>
      </p:sp>
      <p:pic>
        <p:nvPicPr>
          <p:cNvPr id="34" name="Graphique 16">
            <a:extLst>
              <a:ext uri="{FF2B5EF4-FFF2-40B4-BE49-F238E27FC236}">
                <a16:creationId xmlns:a16="http://schemas.microsoft.com/office/drawing/2014/main" id="{811FAE2F-1A51-4441-8EDF-FE6D63DB39ED}"/>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2"/>
            <a:ext cx="898525" cy="612631"/>
          </a:xfrm>
          <a:prstGeom prst="rect">
            <a:avLst/>
          </a:prstGeom>
        </p:spPr>
      </p:pic>
    </p:spTree>
    <p:extLst>
      <p:ext uri="{BB962C8B-B14F-4D97-AF65-F5344CB8AC3E}">
        <p14:creationId xmlns:p14="http://schemas.microsoft.com/office/powerpoint/2010/main" val="198720231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3065828517"/>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7175"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lvl1pPr>
              <a:defRPr lang="fr-FR" sz="1400" kern="1200" dirty="0">
                <a:solidFill>
                  <a:schemeClr val="tx2"/>
                </a:solidFill>
                <a:latin typeface="+mn-lt"/>
                <a:ea typeface="+mn-ea"/>
                <a:cs typeface="+mn-cs"/>
              </a:defRPr>
            </a:lvl1pPr>
            <a:lvl2pPr>
              <a:defRPr lang="fr-FR" sz="1400" kern="1200" dirty="0">
                <a:solidFill>
                  <a:schemeClr val="tx2"/>
                </a:solidFill>
                <a:latin typeface="+mn-lt"/>
                <a:ea typeface="+mn-ea"/>
                <a:cs typeface="+mn-cs"/>
              </a:defRPr>
            </a:lvl2pPr>
            <a:lvl3pPr>
              <a:defRPr lang="fr-FR" sz="1400" kern="1200" dirty="0">
                <a:solidFill>
                  <a:schemeClr val="tx2"/>
                </a:solidFill>
                <a:latin typeface="+mn-lt"/>
                <a:ea typeface="+mn-ea"/>
                <a:cs typeface="+mn-cs"/>
              </a:defRPr>
            </a:lvl3pPr>
            <a:lvl4pPr>
              <a:defRPr lang="fr-FR" sz="1400" kern="1200" dirty="0">
                <a:solidFill>
                  <a:schemeClr val="tx2"/>
                </a:solidFill>
                <a:latin typeface="+mn-lt"/>
                <a:ea typeface="+mn-ea"/>
                <a:cs typeface="+mn-cs"/>
              </a:defRPr>
            </a:lvl4pPr>
            <a:lvl5pPr>
              <a:defRPr lang="fr-FR" sz="1400" kern="1200" dirty="0">
                <a:solidFill>
                  <a:schemeClr val="tx2"/>
                </a:solidFill>
                <a:latin typeface="+mn-lt"/>
                <a:ea typeface="+mn-ea"/>
                <a:cs typeface="+mn-cs"/>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3"/>
            <a:ext cx="2426107"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lvl1pPr>
              <a:defRPr lang="fr-FR" sz="2800" kern="1200" cap="all" spc="300" baseline="0" dirty="0">
                <a:solidFill>
                  <a:schemeClr val="accent1"/>
                </a:solidFill>
                <a:latin typeface="+mj-lt"/>
                <a:ea typeface="+mj-ea"/>
                <a:cs typeface="+mj-cs"/>
              </a:defRPr>
            </a:lvl1pPr>
          </a:lstStyle>
          <a:p>
            <a:r>
              <a:rPr lang="fr-FR"/>
              <a:t>Click to </a:t>
            </a:r>
            <a:r>
              <a:rPr lang="fr-FR" err="1"/>
              <a:t>edit</a:t>
            </a:r>
            <a:r>
              <a:rPr lang="fr-FR"/>
              <a:t> Master </a:t>
            </a:r>
            <a:r>
              <a:rPr lang="fr-FR" err="1"/>
              <a:t>title</a:t>
            </a:r>
            <a:r>
              <a:rPr lang="fr-FR"/>
              <a:t>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
        <p:nvSpPr>
          <p:cNvPr id="10" name="Rectangle 9">
            <a:extLst>
              <a:ext uri="{FF2B5EF4-FFF2-40B4-BE49-F238E27FC236}">
                <a16:creationId xmlns:a16="http://schemas.microsoft.com/office/drawing/2014/main" id="{EDA4DE22-C31D-4A06-B2FF-144118954B08}"/>
              </a:ext>
            </a:extLst>
          </p:cNvPr>
          <p:cNvSpPr/>
          <p:nvPr userDrawn="1"/>
        </p:nvSpPr>
        <p:spPr>
          <a:xfrm>
            <a:off x="12377796" y="-49159"/>
            <a:ext cx="1788029" cy="144921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tIns="108000" bIns="108000" rtlCol="0" anchor="t">
            <a:spAutoFit/>
          </a:bodyPr>
          <a:lstStyle/>
          <a:p>
            <a:r>
              <a:rPr lang="fr-FR" sz="1000" b="1">
                <a:solidFill>
                  <a:schemeClr val="accent1"/>
                </a:solidFill>
              </a:rPr>
              <a:t>Pour passer d’un niveau de puce à l’autre :</a:t>
            </a:r>
          </a:p>
          <a:p>
            <a:pPr marL="174621" indent="-174621">
              <a:buClr>
                <a:schemeClr val="accent1"/>
              </a:buClr>
              <a:buFont typeface="Arial" panose="020B0604020202020204" pitchFamily="34" charset="0"/>
              <a:buChar char="•"/>
            </a:pPr>
            <a:r>
              <a:rPr lang="fr-FR" sz="1000">
                <a:solidFill>
                  <a:schemeClr val="tx1"/>
                </a:solidFill>
              </a:rPr>
              <a:t>Sélectionner la ligne souhaitée et utiliser la tabulation vers l’avant ou vers l’arrière</a:t>
            </a:r>
          </a:p>
          <a:p>
            <a:pPr marL="0" indent="0">
              <a:buFont typeface="Arial" panose="020B0604020202020204" pitchFamily="34" charset="0"/>
              <a:buNone/>
            </a:pPr>
            <a:endParaRPr lang="fr-FR" sz="1000">
              <a:solidFill>
                <a:schemeClr val="tx1"/>
              </a:solidFill>
            </a:endParaRPr>
          </a:p>
          <a:p>
            <a:pPr marL="0" indent="0">
              <a:buFont typeface="Arial" panose="020B0604020202020204" pitchFamily="34" charset="0"/>
              <a:buNone/>
            </a:pPr>
            <a:endParaRPr lang="fr-FR" sz="1000">
              <a:solidFill>
                <a:schemeClr val="tx1"/>
              </a:solidFill>
            </a:endParaRPr>
          </a:p>
        </p:txBody>
      </p:sp>
      <p:pic>
        <p:nvPicPr>
          <p:cNvPr id="2" name="Image 1">
            <a:extLst>
              <a:ext uri="{FF2B5EF4-FFF2-40B4-BE49-F238E27FC236}">
                <a16:creationId xmlns:a16="http://schemas.microsoft.com/office/drawing/2014/main" id="{70AE88A2-7BD7-4224-8EF2-706EC81E3718}"/>
              </a:ext>
            </a:extLst>
          </p:cNvPr>
          <p:cNvPicPr>
            <a:picLocks noChangeAspect="1"/>
          </p:cNvPicPr>
          <p:nvPr userDrawn="1"/>
        </p:nvPicPr>
        <p:blipFill>
          <a:blip r:embed="rId7"/>
          <a:stretch>
            <a:fillRect/>
          </a:stretch>
        </p:blipFill>
        <p:spPr>
          <a:xfrm>
            <a:off x="12671736" y="1020687"/>
            <a:ext cx="600075" cy="304800"/>
          </a:xfrm>
          <a:prstGeom prst="rect">
            <a:avLst/>
          </a:prstGeom>
        </p:spPr>
      </p:pic>
    </p:spTree>
    <p:extLst>
      <p:ext uri="{BB962C8B-B14F-4D97-AF65-F5344CB8AC3E}">
        <p14:creationId xmlns:p14="http://schemas.microsoft.com/office/powerpoint/2010/main" val="330753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3764322765"/>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8199"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1" y="3638550"/>
            <a:ext cx="10515600" cy="1530351"/>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6" y="6858001"/>
            <a:ext cx="10029793" cy="64185"/>
          </a:xfrm>
        </p:spPr>
        <p:txBody>
          <a:bodyPr/>
          <a:lstStyle>
            <a:lvl1pPr>
              <a:defRPr sz="133">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1"/>
            <a:ext cx="68515"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677665" y="2141829"/>
            <a:ext cx="2836673" cy="2422201"/>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#1</a:t>
            </a:r>
          </a:p>
        </p:txBody>
      </p:sp>
      <p:cxnSp>
        <p:nvCxnSpPr>
          <p:cNvPr id="17" name="Connecteur droit 28">
            <a:extLst>
              <a:ext uri="{FF2B5EF4-FFF2-40B4-BE49-F238E27FC236}">
                <a16:creationId xmlns:a16="http://schemas.microsoft.com/office/drawing/2014/main" id="{B7886CEB-5E3D-4731-AE8F-9E2CDDAD97EA}"/>
              </a:ext>
            </a:extLst>
          </p:cNvPr>
          <p:cNvCxnSpPr>
            <a:cxnSpLocks/>
          </p:cNvCxnSpPr>
          <p:nvPr userDrawn="1"/>
        </p:nvCxnSpPr>
        <p:spPr>
          <a:xfrm>
            <a:off x="2509487" y="0"/>
            <a:ext cx="0" cy="6858000"/>
          </a:xfrm>
          <a:prstGeom prst="line">
            <a:avLst/>
          </a:prstGeom>
          <a:ln w="12700">
            <a:solidFill>
              <a:srgbClr val="B83188"/>
            </a:solidFill>
          </a:ln>
        </p:spPr>
        <p:style>
          <a:lnRef idx="1">
            <a:schemeClr val="accent1"/>
          </a:lnRef>
          <a:fillRef idx="0">
            <a:schemeClr val="accent1"/>
          </a:fillRef>
          <a:effectRef idx="0">
            <a:schemeClr val="accent1"/>
          </a:effectRef>
          <a:fontRef idx="minor">
            <a:schemeClr val="tx1"/>
          </a:fontRef>
        </p:style>
      </p:cxnSp>
      <p:sp useBgFill="1">
        <p:nvSpPr>
          <p:cNvPr id="18" name="Graphique 4">
            <a:extLst>
              <a:ext uri="{FF2B5EF4-FFF2-40B4-BE49-F238E27FC236}">
                <a16:creationId xmlns:a16="http://schemas.microsoft.com/office/drawing/2014/main" id="{B36FCEF6-D50D-4EFB-9BE8-B8E6EE57F101}"/>
              </a:ext>
            </a:extLst>
          </p:cNvPr>
          <p:cNvSpPr/>
          <p:nvPr userDrawn="1"/>
        </p:nvSpPr>
        <p:spPr>
          <a:xfrm>
            <a:off x="1747819" y="1113620"/>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pic>
        <p:nvPicPr>
          <p:cNvPr id="19" name="Image 18">
            <a:extLst>
              <a:ext uri="{FF2B5EF4-FFF2-40B4-BE49-F238E27FC236}">
                <a16:creationId xmlns:a16="http://schemas.microsoft.com/office/drawing/2014/main" id="{CCBD1CD8-BF0B-4A04-9DF1-F241B3B0DC5F}"/>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5102634" y="665889"/>
            <a:ext cx="1840591" cy="1262780"/>
          </a:xfrm>
          <a:prstGeom prst="rect">
            <a:avLst/>
          </a:prstGeom>
        </p:spPr>
      </p:pic>
    </p:spTree>
    <p:extLst>
      <p:ext uri="{BB962C8B-B14F-4D97-AF65-F5344CB8AC3E}">
        <p14:creationId xmlns:p14="http://schemas.microsoft.com/office/powerpoint/2010/main" val="2295346186"/>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729449870"/>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922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3"/>
            <a:ext cx="2426107"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1038239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1"/>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369080141"/>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024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chemeClr val="accent1"/>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3"/>
            <a:ext cx="2426107"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12" name="Image 11">
            <a:extLst>
              <a:ext uri="{FF2B5EF4-FFF2-40B4-BE49-F238E27FC236}">
                <a16:creationId xmlns:a16="http://schemas.microsoft.com/office/drawing/2014/main" id="{3FAD1A64-7B75-4895-9899-E4C8FC057448}"/>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868093" y="5905501"/>
            <a:ext cx="1235127" cy="847387"/>
          </a:xfrm>
          <a:prstGeom prst="rect">
            <a:avLst/>
          </a:prstGeom>
        </p:spPr>
      </p:pic>
    </p:spTree>
    <p:extLst>
      <p:ext uri="{BB962C8B-B14F-4D97-AF65-F5344CB8AC3E}">
        <p14:creationId xmlns:p14="http://schemas.microsoft.com/office/powerpoint/2010/main" val="2759076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286099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1707026693"/>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1271"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71008"/>
          </a:xfrm>
        </p:spPr>
        <p:txBody>
          <a:bodyPr/>
          <a:lstStyle>
            <a:lvl1pPr>
              <a:defRPr sz="5400">
                <a:solidFill>
                  <a:schemeClr val="accent1"/>
                </a:solidFill>
                <a:latin typeface="+mn-lt"/>
              </a:defRPr>
            </a:lvl1pPr>
          </a:lstStyle>
          <a:p>
            <a:r>
              <a:rPr lang="fr-FR"/>
              <a:t>Gros titre</a:t>
            </a:r>
          </a:p>
        </p:txBody>
      </p:sp>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1" y="1463677"/>
            <a:ext cx="4826455" cy="4432300"/>
          </a:xfrm>
        </p:spPr>
        <p:txBody>
          <a:bodyPr/>
          <a:lstStyle>
            <a:lvl1pPr algn="just">
              <a:defRPr lang="fr-FR" sz="1400" kern="1200" dirty="0" smtClean="0">
                <a:solidFill>
                  <a:schemeClr val="tx2"/>
                </a:solidFill>
                <a:latin typeface="+mn-lt"/>
                <a:ea typeface="+mn-ea"/>
                <a:cs typeface="+mn-cs"/>
              </a:defRPr>
            </a:lvl1pPr>
            <a:lvl2pPr algn="just">
              <a:defRPr lang="fr-FR" sz="1400" kern="1200" dirty="0" smtClean="0">
                <a:solidFill>
                  <a:schemeClr val="tx2"/>
                </a:solidFill>
                <a:latin typeface="+mn-lt"/>
                <a:ea typeface="+mn-ea"/>
                <a:cs typeface="+mn-cs"/>
              </a:defRPr>
            </a:lvl2pPr>
            <a:lvl3pPr algn="just">
              <a:defRPr lang="fr-FR" sz="1400" kern="1200" dirty="0" smtClean="0">
                <a:solidFill>
                  <a:schemeClr val="tx2"/>
                </a:solidFill>
                <a:latin typeface="+mn-lt"/>
                <a:ea typeface="+mn-ea"/>
                <a:cs typeface="+mn-cs"/>
              </a:defRPr>
            </a:lvl3pPr>
            <a:lvl4pPr algn="just">
              <a:defRPr lang="fr-FR" sz="1400" kern="1200" dirty="0" smtClean="0">
                <a:solidFill>
                  <a:schemeClr val="tx2"/>
                </a:solidFill>
                <a:latin typeface="+mn-lt"/>
                <a:ea typeface="+mn-ea"/>
                <a:cs typeface="+mn-cs"/>
              </a:defRPr>
            </a:lvl4pPr>
            <a:lvl5pPr algn="just">
              <a:defRPr lang="fr-FR" sz="1400" kern="1200" dirty="0">
                <a:solidFill>
                  <a:schemeClr val="tx2"/>
                </a:solidFill>
                <a:latin typeface="+mn-lt"/>
                <a:ea typeface="+mn-ea"/>
                <a:cs typeface="+mn-cs"/>
              </a:defRPr>
            </a:lvl5pPr>
          </a:lstStyle>
          <a:p>
            <a:pPr lvl="0"/>
            <a:r>
              <a:rPr lang="fr-FR"/>
              <a:t>Click to </a:t>
            </a:r>
            <a:r>
              <a:rPr lang="fr-FR" err="1"/>
              <a:t>edit</a:t>
            </a:r>
            <a:r>
              <a:rPr lang="fr-FR"/>
              <a:t> Master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Fifth</a:t>
            </a:r>
            <a:r>
              <a:rPr lang="fr-FR"/>
              <a:t> </a:t>
            </a:r>
            <a:r>
              <a:rPr lang="fr-FR" err="1"/>
              <a:t>level</a:t>
            </a:r>
            <a:endParaRPr lang="fr-F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5" y="1363930"/>
            <a:ext cx="4416855"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2" y="2838439"/>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1" y="4440710"/>
            <a:ext cx="1946411"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pic>
        <p:nvPicPr>
          <p:cNvPr id="16" name="Image 15">
            <a:extLst>
              <a:ext uri="{FF2B5EF4-FFF2-40B4-BE49-F238E27FC236}">
                <a16:creationId xmlns:a16="http://schemas.microsoft.com/office/drawing/2014/main" id="{CD0CD71D-9DDB-4612-9BE3-5D4C78CEB61A}"/>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0852994" y="5895831"/>
            <a:ext cx="1265855" cy="868468"/>
          </a:xfrm>
          <a:prstGeom prst="rect">
            <a:avLst/>
          </a:prstGeom>
        </p:spPr>
      </p:pic>
    </p:spTree>
    <p:extLst>
      <p:ext uri="{BB962C8B-B14F-4D97-AF65-F5344CB8AC3E}">
        <p14:creationId xmlns:p14="http://schemas.microsoft.com/office/powerpoint/2010/main" val="85860152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leine largeur">
    <p:spTree>
      <p:nvGrpSpPr>
        <p:cNvPr id="1" name=""/>
        <p:cNvGrpSpPr/>
        <p:nvPr/>
      </p:nvGrpSpPr>
      <p:grpSpPr>
        <a:xfrm>
          <a:off x="0" y="0"/>
          <a:ext cx="0" cy="0"/>
          <a:chOff x="0" y="0"/>
          <a:chExt cx="0" cy="0"/>
        </a:xfrm>
      </p:grpSpPr>
      <p:sp>
        <p:nvSpPr>
          <p:cNvPr id="12" name="Rectangle 11"/>
          <p:cNvSpPr/>
          <p:nvPr userDrawn="1"/>
        </p:nvSpPr>
        <p:spPr>
          <a:xfrm>
            <a:off x="0" y="2"/>
            <a:ext cx="12192000" cy="895916"/>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Rectangle 13"/>
          <p:cNvSpPr/>
          <p:nvPr userDrawn="1"/>
        </p:nvSpPr>
        <p:spPr>
          <a:xfrm rot="16200000">
            <a:off x="11287245" y="-8845"/>
            <a:ext cx="895916" cy="913599"/>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5" name="Image 14"/>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a:xfrm>
            <a:off x="335360" y="119815"/>
            <a:ext cx="490477" cy="477496"/>
          </a:xfrm>
          <a:prstGeom prst="rect">
            <a:avLst/>
          </a:prstGeom>
        </p:spPr>
      </p:pic>
      <p:sp>
        <p:nvSpPr>
          <p:cNvPr id="17" name="Espace réservé du pied de page 4"/>
          <p:cNvSpPr>
            <a:spLocks noGrp="1"/>
          </p:cNvSpPr>
          <p:nvPr>
            <p:ph type="ftr" sz="quarter" idx="3"/>
          </p:nvPr>
        </p:nvSpPr>
        <p:spPr>
          <a:xfrm>
            <a:off x="2351584" y="265396"/>
            <a:ext cx="3860800" cy="365125"/>
          </a:xfrm>
          <a:prstGeom prst="rect">
            <a:avLst/>
          </a:prstGeom>
        </p:spPr>
        <p:txBody>
          <a:bodyPr vert="horz" lIns="91440" tIns="45720" rIns="91440" bIns="45720" rtlCol="0" anchor="ctr"/>
          <a:lstStyle>
            <a:lvl1pPr algn="l">
              <a:defRPr lang="fr-FR" sz="1333"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fr-FR"/>
              <a:t>Document à usage strictement interne - Ne pas diffuser</a:t>
            </a:r>
          </a:p>
        </p:txBody>
      </p:sp>
      <p:sp>
        <p:nvSpPr>
          <p:cNvPr id="18" name="Espace réservé de la date 3"/>
          <p:cNvSpPr>
            <a:spLocks noGrp="1"/>
          </p:cNvSpPr>
          <p:nvPr>
            <p:ph type="dt" sz="half" idx="2"/>
          </p:nvPr>
        </p:nvSpPr>
        <p:spPr>
          <a:xfrm>
            <a:off x="968192" y="265391"/>
            <a:ext cx="1383392" cy="365125"/>
          </a:xfrm>
          <a:prstGeom prst="rect">
            <a:avLst/>
          </a:prstGeom>
        </p:spPr>
        <p:txBody>
          <a:bodyPr vert="horz" lIns="91440" tIns="45720" rIns="91440" bIns="45720" rtlCol="0" anchor="ctr"/>
          <a:lstStyle>
            <a:lvl1pPr algn="l">
              <a:defRPr lang="fr-FR" sz="106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endParaRPr lang="fr-FR"/>
          </a:p>
        </p:txBody>
      </p:sp>
      <p:sp>
        <p:nvSpPr>
          <p:cNvPr id="19" name="Espace réservé du numéro de diapositive 5"/>
          <p:cNvSpPr>
            <a:spLocks noGrp="1"/>
          </p:cNvSpPr>
          <p:nvPr>
            <p:ph type="sldNum" sz="quarter" idx="4"/>
          </p:nvPr>
        </p:nvSpPr>
        <p:spPr>
          <a:xfrm>
            <a:off x="11420758" y="265391"/>
            <a:ext cx="628887" cy="365125"/>
          </a:xfrm>
          <a:prstGeom prst="rect">
            <a:avLst/>
          </a:prstGeom>
        </p:spPr>
        <p:txBody>
          <a:bodyPr vert="horz" lIns="91440" tIns="45720" rIns="91440" bIns="45720" rtlCol="0" anchor="ctr"/>
          <a:lstStyle>
            <a:lvl1pPr marL="0" algn="ctr" defTabSz="1219170" rtl="0" eaLnBrk="1" latinLnBrk="0" hangingPunct="1">
              <a:defRPr lang="fr-FR" sz="106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a:p>
        </p:txBody>
      </p:sp>
      <p:sp>
        <p:nvSpPr>
          <p:cNvPr id="4" name="Espace réservé du texte 3"/>
          <p:cNvSpPr>
            <a:spLocks noGrp="1"/>
          </p:cNvSpPr>
          <p:nvPr>
            <p:ph type="body" sz="quarter" idx="10" hasCustomPrompt="1"/>
          </p:nvPr>
        </p:nvSpPr>
        <p:spPr>
          <a:xfrm>
            <a:off x="767915" y="1604797"/>
            <a:ext cx="10510488" cy="864000"/>
          </a:xfr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lang="fr-FR" sz="2400"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a:p>
        </p:txBody>
      </p:sp>
      <p:sp>
        <p:nvSpPr>
          <p:cNvPr id="21" name="Espace réservé du texte 20"/>
          <p:cNvSpPr>
            <a:spLocks noGrp="1"/>
          </p:cNvSpPr>
          <p:nvPr>
            <p:ph type="body" sz="quarter" idx="14"/>
          </p:nvPr>
        </p:nvSpPr>
        <p:spPr>
          <a:xfrm>
            <a:off x="768000" y="2570131"/>
            <a:ext cx="10510403" cy="3835200"/>
          </a:xfrm>
        </p:spPr>
        <p:txBody>
          <a:bodyPr/>
          <a:lstStyle>
            <a:lvl1pPr marL="457189" indent="-457189">
              <a:lnSpc>
                <a:spcPct val="150000"/>
              </a:lnSpc>
              <a:buClr>
                <a:srgbClr val="00B050"/>
              </a:buClr>
              <a:buFont typeface="Arial" panose="020B0604020202020204" pitchFamily="34" charset="0"/>
              <a:buChar char="●"/>
              <a:defRPr sz="1600">
                <a:solidFill>
                  <a:srgbClr val="4C4C4E"/>
                </a:solidFill>
                <a:latin typeface="Arial" panose="020B0604020202020204" pitchFamily="34" charset="0"/>
                <a:cs typeface="Arial" panose="020B0604020202020204" pitchFamily="34" charset="0"/>
              </a:defRPr>
            </a:lvl1pPr>
            <a:lvl2pPr marL="990575" indent="-380990">
              <a:lnSpc>
                <a:spcPct val="150000"/>
              </a:lnSpc>
              <a:buClr>
                <a:srgbClr val="00589C"/>
              </a:buClr>
              <a:buFont typeface="Arial" panose="020B0604020202020204" pitchFamily="34" charset="0"/>
              <a:buChar char="•"/>
              <a:defRPr sz="1333">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333"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1067">
                <a:solidFill>
                  <a:srgbClr val="4C4C4E"/>
                </a:solidFill>
                <a:latin typeface="Arial" panose="020B0604020202020204" pitchFamily="34" charset="0"/>
                <a:cs typeface="Arial" panose="020B0604020202020204" pitchFamily="34" charset="0"/>
              </a:defRPr>
            </a:lvl4pPr>
            <a:lvl5pPr>
              <a:lnSpc>
                <a:spcPct val="150000"/>
              </a:lnSpc>
              <a:defRPr sz="1067">
                <a:solidFill>
                  <a:srgbClr val="4C4C4E"/>
                </a:solidFill>
                <a:latin typeface="Arial" panose="020B0604020202020204" pitchFamily="34" charset="0"/>
                <a:cs typeface="Arial" panose="020B06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87991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784017884"/>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3319"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3" y="878048"/>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1" y="3638550"/>
            <a:ext cx="10515600" cy="1530351"/>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1"/>
            <a:ext cx="68515"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677665" y="2141829"/>
            <a:ext cx="2836673" cy="2422201"/>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#1</a:t>
            </a:r>
          </a:p>
        </p:txBody>
      </p:sp>
      <p:cxnSp>
        <p:nvCxnSpPr>
          <p:cNvPr id="11" name="Connecteur droit 28">
            <a:extLst>
              <a:ext uri="{FF2B5EF4-FFF2-40B4-BE49-F238E27FC236}">
                <a16:creationId xmlns:a16="http://schemas.microsoft.com/office/drawing/2014/main" id="{86F9A52B-7E02-417D-A03A-9EE6116A6628}"/>
              </a:ext>
            </a:extLst>
          </p:cNvPr>
          <p:cNvCxnSpPr>
            <a:cxnSpLocks/>
          </p:cNvCxnSpPr>
          <p:nvPr userDrawn="1"/>
        </p:nvCxnSpPr>
        <p:spPr>
          <a:xfrm>
            <a:off x="2509487" y="0"/>
            <a:ext cx="0" cy="6858000"/>
          </a:xfrm>
          <a:prstGeom prst="line">
            <a:avLst/>
          </a:prstGeom>
          <a:ln w="12700">
            <a:solidFill>
              <a:srgbClr val="B83188"/>
            </a:solidFill>
          </a:ln>
        </p:spPr>
        <p:style>
          <a:lnRef idx="1">
            <a:schemeClr val="accent1"/>
          </a:lnRef>
          <a:fillRef idx="0">
            <a:schemeClr val="accent1"/>
          </a:fillRef>
          <a:effectRef idx="0">
            <a:schemeClr val="accent1"/>
          </a:effectRef>
          <a:fontRef idx="minor">
            <a:schemeClr val="tx1"/>
          </a:fontRef>
        </p:style>
      </p:cxnSp>
      <p:sp useBgFill="1">
        <p:nvSpPr>
          <p:cNvPr id="15" name="Graphique 4">
            <a:extLst>
              <a:ext uri="{FF2B5EF4-FFF2-40B4-BE49-F238E27FC236}">
                <a16:creationId xmlns:a16="http://schemas.microsoft.com/office/drawing/2014/main" id="{F0E8838E-7EBC-43D5-8313-775678FB0261}"/>
              </a:ext>
            </a:extLst>
          </p:cNvPr>
          <p:cNvSpPr/>
          <p:nvPr userDrawn="1"/>
        </p:nvSpPr>
        <p:spPr>
          <a:xfrm>
            <a:off x="1747819" y="1113620"/>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1079042747"/>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3843808550"/>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4343"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3"/>
            <a:ext cx="2426107"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642959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122855375"/>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536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3"/>
            <a:ext cx="2426107"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74925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955168381"/>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639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3"/>
            <a:ext cx="2426107"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8E3DE53F-9F04-44D6-9556-F784BEC817E1}"/>
              </a:ext>
            </a:extLst>
          </p:cNvPr>
          <p:cNvPicPr>
            <a:picLocks noChangeAspect="1"/>
          </p:cNvPicPr>
          <p:nvPr userDrawn="1"/>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036300" y="6078682"/>
            <a:ext cx="898525" cy="612631"/>
          </a:xfrm>
          <a:prstGeom prst="rect">
            <a:avLst/>
          </a:prstGeom>
        </p:spPr>
      </p:pic>
    </p:spTree>
    <p:extLst>
      <p:ext uri="{BB962C8B-B14F-4D97-AF65-F5344CB8AC3E}">
        <p14:creationId xmlns:p14="http://schemas.microsoft.com/office/powerpoint/2010/main" val="4154060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192857199"/>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741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9" y="1589"/>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11" name="Image 10">
            <a:extLst>
              <a:ext uri="{FF2B5EF4-FFF2-40B4-BE49-F238E27FC236}">
                <a16:creationId xmlns:a16="http://schemas.microsoft.com/office/drawing/2014/main" id="{FA3C0B0C-4E6B-4D8E-B6FA-973D88388D40}"/>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36715" y="504824"/>
            <a:ext cx="2239823" cy="1189133"/>
          </a:xfrm>
          <a:prstGeom prst="rect">
            <a:avLst/>
          </a:prstGeom>
        </p:spPr>
      </p:pic>
    </p:spTree>
    <p:extLst>
      <p:ext uri="{BB962C8B-B14F-4D97-AF65-F5344CB8AC3E}">
        <p14:creationId xmlns:p14="http://schemas.microsoft.com/office/powerpoint/2010/main" val="21332692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820856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870014160"/>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8439"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71008"/>
          </a:xfrm>
        </p:spPr>
        <p:txBody>
          <a:bodyPr/>
          <a:lstStyle>
            <a:lvl1pPr>
              <a:defRPr sz="5400">
                <a:solidFill>
                  <a:schemeClr val="accent2"/>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2"/>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1" y="1463677"/>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5" y="1363930"/>
            <a:ext cx="4416855"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2" y="2838439"/>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1" y="4440710"/>
            <a:ext cx="1946411"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330850476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rgbClr val="0D5367">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37604980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7"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a:prstGeom prst="rect">
            <a:avLst/>
          </a:prstGeo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cxnSp>
        <p:nvCxnSpPr>
          <p:cNvPr id="17" name="Connecteur droit 28">
            <a:extLst>
              <a:ext uri="{FF2B5EF4-FFF2-40B4-BE49-F238E27FC236}">
                <a16:creationId xmlns:a16="http://schemas.microsoft.com/office/drawing/2014/main" id="{356FA726-80E3-471B-91D4-497CD74BAAFE}"/>
              </a:ext>
            </a:extLst>
          </p:cNvPr>
          <p:cNvCxnSpPr>
            <a:cxnSpLocks/>
          </p:cNvCxnSpPr>
          <p:nvPr userDrawn="1"/>
        </p:nvCxnSpPr>
        <p:spPr>
          <a:xfrm>
            <a:off x="2509486" y="0"/>
            <a:ext cx="0" cy="6858000"/>
          </a:xfrm>
          <a:prstGeom prst="line">
            <a:avLst/>
          </a:prstGeom>
          <a:ln w="12700">
            <a:solidFill>
              <a:srgbClr val="B577EB"/>
            </a:solidFill>
          </a:ln>
        </p:spPr>
        <p:style>
          <a:lnRef idx="1">
            <a:schemeClr val="accent1"/>
          </a:lnRef>
          <a:fillRef idx="0">
            <a:schemeClr val="accent1"/>
          </a:fillRef>
          <a:effectRef idx="0">
            <a:schemeClr val="accent1"/>
          </a:effectRef>
          <a:fontRef idx="minor">
            <a:schemeClr val="tx1"/>
          </a:fontRef>
        </p:style>
      </p:cxnSp>
      <p:sp useBgFill="1">
        <p:nvSpPr>
          <p:cNvPr id="18" name="Graphique 4">
            <a:extLst>
              <a:ext uri="{FF2B5EF4-FFF2-40B4-BE49-F238E27FC236}">
                <a16:creationId xmlns:a16="http://schemas.microsoft.com/office/drawing/2014/main" id="{04B844AF-B893-4656-9CFF-28FDE6F7865C}"/>
              </a:ext>
            </a:extLst>
          </p:cNvPr>
          <p:cNvSpPr/>
          <p:nvPr userDrawn="1"/>
        </p:nvSpPr>
        <p:spPr>
          <a:xfrm>
            <a:off x="1747818" y="1113618"/>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1620956147"/>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3165861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11"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lvl1pPr>
              <a:defRPr lang="fr-FR" sz="2800" kern="1200" cap="all" spc="300" baseline="0" dirty="0">
                <a:solidFill>
                  <a:srgbClr val="0D5367"/>
                </a:solidFill>
                <a:latin typeface="+mj-lt"/>
                <a:ea typeface="+mj-ea"/>
                <a:cs typeface="+mj-cs"/>
              </a:defRPr>
            </a:lvl1pPr>
          </a:lstStyle>
          <a:p>
            <a:r>
              <a:rPr lang="fr-FR"/>
              <a:t>Click to </a:t>
            </a:r>
            <a:r>
              <a:rPr lang="fr-FR" err="1"/>
              <a:t>edit</a:t>
            </a:r>
            <a:r>
              <a:rPr lang="fr-FR"/>
              <a:t> Master </a:t>
            </a:r>
            <a:r>
              <a:rPr lang="fr-FR" err="1"/>
              <a:t>title</a:t>
            </a:r>
            <a:r>
              <a:rPr lang="fr-FR"/>
              <a:t>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661326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236895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lang="en-US" sz="2800" kern="1200" cap="all" spc="300" baseline="0" dirty="0">
                <a:solidFill>
                  <a:srgbClr val="0D5367"/>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12851019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rgbClr val="135567"/>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062587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3CC6169E-5965-4AF8-B202-347D10B179E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1787764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8469974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8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8" name="Image 83">
            <a:extLst>
              <a:ext uri="{FF2B5EF4-FFF2-40B4-BE49-F238E27FC236}">
                <a16:creationId xmlns:a16="http://schemas.microsoft.com/office/drawing/2014/main" id="{CBB61F84-B088-4821-A597-4A04AEBAF2F6}"/>
              </a:ext>
            </a:extLst>
          </p:cNvPr>
          <p:cNvPicPr>
            <a:picLocks noChangeAspect="1"/>
          </p:cNvPicPr>
          <p:nvPr userDrawn="1"/>
        </p:nvPicPr>
        <p:blipFill>
          <a:blip r:embed="rId7"/>
          <a:stretch>
            <a:fillRect/>
          </a:stretch>
        </p:blipFill>
        <p:spPr>
          <a:xfrm>
            <a:off x="559199" y="506145"/>
            <a:ext cx="3255296" cy="1189305"/>
          </a:xfrm>
          <a:prstGeom prst="rect">
            <a:avLst/>
          </a:prstGeom>
        </p:spPr>
      </p:pic>
    </p:spTree>
    <p:extLst>
      <p:ext uri="{BB962C8B-B14F-4D97-AF65-F5344CB8AC3E}">
        <p14:creationId xmlns:p14="http://schemas.microsoft.com/office/powerpoint/2010/main" val="2518293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3628678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24429661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7"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a:xfrm>
            <a:off x="223155" y="6413499"/>
            <a:ext cx="282997" cy="265112"/>
          </a:xfrm>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rgbClr val="0D5367"/>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1121176582"/>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2637203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55"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25144321" y="6841958"/>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cxnSp>
        <p:nvCxnSpPr>
          <p:cNvPr id="11" name="Connecteur droit 28">
            <a:extLst>
              <a:ext uri="{FF2B5EF4-FFF2-40B4-BE49-F238E27FC236}">
                <a16:creationId xmlns:a16="http://schemas.microsoft.com/office/drawing/2014/main" id="{CB058D28-FC20-45C9-9DC3-9630BECEFBD2}"/>
              </a:ext>
            </a:extLst>
          </p:cNvPr>
          <p:cNvCxnSpPr>
            <a:cxnSpLocks/>
          </p:cNvCxnSpPr>
          <p:nvPr userDrawn="1"/>
        </p:nvCxnSpPr>
        <p:spPr>
          <a:xfrm>
            <a:off x="2509486" y="0"/>
            <a:ext cx="0" cy="6858000"/>
          </a:xfrm>
          <a:prstGeom prst="line">
            <a:avLst/>
          </a:prstGeom>
          <a:ln w="12700">
            <a:solidFill>
              <a:srgbClr val="B577EB"/>
            </a:solidFill>
          </a:ln>
        </p:spPr>
        <p:style>
          <a:lnRef idx="1">
            <a:schemeClr val="accent1"/>
          </a:lnRef>
          <a:fillRef idx="0">
            <a:schemeClr val="accent1"/>
          </a:fillRef>
          <a:effectRef idx="0">
            <a:schemeClr val="accent1"/>
          </a:effectRef>
          <a:fontRef idx="minor">
            <a:schemeClr val="tx1"/>
          </a:fontRef>
        </p:style>
      </p:cxnSp>
      <p:sp useBgFill="1">
        <p:nvSpPr>
          <p:cNvPr id="15" name="Graphique 4">
            <a:extLst>
              <a:ext uri="{FF2B5EF4-FFF2-40B4-BE49-F238E27FC236}">
                <a16:creationId xmlns:a16="http://schemas.microsoft.com/office/drawing/2014/main" id="{41084CC9-7E18-4040-8850-BED33E2D5549}"/>
              </a:ext>
            </a:extLst>
          </p:cNvPr>
          <p:cNvSpPr/>
          <p:nvPr userDrawn="1"/>
        </p:nvSpPr>
        <p:spPr>
          <a:xfrm>
            <a:off x="1747818" y="1113618"/>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10928646"/>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36032157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679"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685330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1058919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0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919095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2672017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8E3DE53F-9F04-44D6-9556-F784BEC817E1}"/>
              </a:ext>
            </a:extLst>
          </p:cNvPr>
          <p:cNvPicPr>
            <a:picLocks noChangeAspect="1"/>
          </p:cNvPicPr>
          <p:nvPr userDrawn="1"/>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167579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1657277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5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3" name="Image 2">
            <a:extLst>
              <a:ext uri="{FF2B5EF4-FFF2-40B4-BE49-F238E27FC236}">
                <a16:creationId xmlns:a16="http://schemas.microsoft.com/office/drawing/2014/main" id="{509CAFCC-FAFC-47B6-A492-8ACE0B04D750}"/>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44253" y="506145"/>
            <a:ext cx="1934032" cy="1189305"/>
          </a:xfrm>
          <a:prstGeom prst="rect">
            <a:avLst/>
          </a:prstGeom>
        </p:spPr>
      </p:pic>
    </p:spTree>
    <p:extLst>
      <p:ext uri="{BB962C8B-B14F-4D97-AF65-F5344CB8AC3E}">
        <p14:creationId xmlns:p14="http://schemas.microsoft.com/office/powerpoint/2010/main" val="1566068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6257896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28546122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75"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a:xfrm>
            <a:off x="223155" y="6413499"/>
            <a:ext cx="282997" cy="265112"/>
          </a:xfrm>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2"/>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1211287844"/>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1879622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23"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cxnSp>
        <p:nvCxnSpPr>
          <p:cNvPr id="11" name="Connecteur droit 28">
            <a:extLst>
              <a:ext uri="{FF2B5EF4-FFF2-40B4-BE49-F238E27FC236}">
                <a16:creationId xmlns:a16="http://schemas.microsoft.com/office/drawing/2014/main" id="{86F9A52B-7E02-417D-A03A-9EE6116A6628}"/>
              </a:ext>
            </a:extLst>
          </p:cNvPr>
          <p:cNvCxnSpPr>
            <a:cxnSpLocks/>
          </p:cNvCxnSpPr>
          <p:nvPr userDrawn="1"/>
        </p:nvCxnSpPr>
        <p:spPr>
          <a:xfrm>
            <a:off x="2509486" y="0"/>
            <a:ext cx="0" cy="6858000"/>
          </a:xfrm>
          <a:prstGeom prst="line">
            <a:avLst/>
          </a:prstGeom>
          <a:ln w="12700">
            <a:solidFill>
              <a:srgbClr val="B577EB"/>
            </a:solidFill>
          </a:ln>
        </p:spPr>
        <p:style>
          <a:lnRef idx="1">
            <a:schemeClr val="accent1"/>
          </a:lnRef>
          <a:fillRef idx="0">
            <a:schemeClr val="accent1"/>
          </a:fillRef>
          <a:effectRef idx="0">
            <a:schemeClr val="accent1"/>
          </a:effectRef>
          <a:fontRef idx="minor">
            <a:schemeClr val="tx1"/>
          </a:fontRef>
        </p:style>
      </p:cxnSp>
      <p:sp useBgFill="1">
        <p:nvSpPr>
          <p:cNvPr id="15" name="Graphique 4">
            <a:extLst>
              <a:ext uri="{FF2B5EF4-FFF2-40B4-BE49-F238E27FC236}">
                <a16:creationId xmlns:a16="http://schemas.microsoft.com/office/drawing/2014/main" id="{F0E8838E-7EBC-43D5-8313-775678FB0261}"/>
              </a:ext>
            </a:extLst>
          </p:cNvPr>
          <p:cNvSpPr/>
          <p:nvPr userDrawn="1"/>
        </p:nvSpPr>
        <p:spPr>
          <a:xfrm>
            <a:off x="1747818" y="1113618"/>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436292346"/>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290097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7"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1157158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040329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7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840736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0210003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9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8E3DE53F-9F04-44D6-9556-F784BEC817E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5703631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209462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1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11" name="Image 10">
            <a:extLst>
              <a:ext uri="{FF2B5EF4-FFF2-40B4-BE49-F238E27FC236}">
                <a16:creationId xmlns:a16="http://schemas.microsoft.com/office/drawing/2014/main" id="{FA3C0B0C-4E6B-4D8E-B6FA-973D88388D4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36715" y="504824"/>
            <a:ext cx="2239822" cy="1189133"/>
          </a:xfrm>
          <a:prstGeom prst="rect">
            <a:avLst/>
          </a:prstGeom>
        </p:spPr>
      </p:pic>
    </p:spTree>
    <p:extLst>
      <p:ext uri="{BB962C8B-B14F-4D97-AF65-F5344CB8AC3E}">
        <p14:creationId xmlns:p14="http://schemas.microsoft.com/office/powerpoint/2010/main" val="42280725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35242073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4126642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4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2"/>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2108144964"/>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C43AE7E4-FC39-4949-A184-ED5E540A6BAE}"/>
              </a:ext>
            </a:extLst>
          </p:cNvPr>
          <p:cNvGraphicFramePr>
            <a:graphicFrameLocks noChangeAspect="1"/>
          </p:cNvGraphicFramePr>
          <p:nvPr userDrawn="1">
            <p:custDataLst>
              <p:tags r:id="rId3"/>
            </p:custDataLst>
            <p:extLst>
              <p:ext uri="{D42A27DB-BD31-4B8C-83A1-F6EECF244321}">
                <p14:modId xmlns:p14="http://schemas.microsoft.com/office/powerpoint/2010/main" val="3834013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991" name="think-cell Slide" r:id="rId7" imgW="532" imgH="530" progId="TCLayout.ActiveDocument.1">
                  <p:embed/>
                </p:oleObj>
              </mc:Choice>
              <mc:Fallback>
                <p:oleObj name="think-cell Slide" r:id="rId7" imgW="532" imgH="530" progId="TCLayout.ActiveDocument.1">
                  <p:embed/>
                  <p:pic>
                    <p:nvPicPr>
                      <p:cNvPr id="20" name="Object 19" hidden="1">
                        <a:extLst>
                          <a:ext uri="{FF2B5EF4-FFF2-40B4-BE49-F238E27FC236}">
                            <a16:creationId xmlns:a16="http://schemas.microsoft.com/office/drawing/2014/main" id="{C43AE7E4-FC39-4949-A184-ED5E540A6BA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03F3344F-4F9C-4108-8E70-ED197A8EA0CD}"/>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6000" b="0" i="0" baseline="0">
              <a:latin typeface="Ubuntu Medium" panose="020B0604030602030204" pitchFamily="34" charset="0"/>
              <a:ea typeface="+mj-ea"/>
              <a:cs typeface="+mj-cs"/>
              <a:sym typeface="Ubuntu Medium" panose="020B0604030602030204" pitchFamily="34" charset="0"/>
            </a:endParaRPr>
          </a:p>
        </p:txBody>
      </p:sp>
      <p:sp>
        <p:nvSpPr>
          <p:cNvPr id="10" name="Freeform: Shape 9">
            <a:extLst>
              <a:ext uri="{FF2B5EF4-FFF2-40B4-BE49-F238E27FC236}">
                <a16:creationId xmlns:a16="http://schemas.microsoft.com/office/drawing/2014/main" id="{0E483088-91C7-4570-8323-CC93400F02E2}"/>
              </a:ext>
            </a:extLst>
          </p:cNvPr>
          <p:cNvSpPr/>
          <p:nvPr userDrawn="1"/>
        </p:nvSpPr>
        <p:spPr>
          <a:xfrm>
            <a:off x="0" y="0"/>
            <a:ext cx="12192000" cy="6858000"/>
          </a:xfrm>
          <a:custGeom>
            <a:avLst/>
            <a:gdLst>
              <a:gd name="connsiteX0" fmla="*/ 4408187 w 12192000"/>
              <a:gd name="connsiteY0" fmla="*/ 2286739 h 6858000"/>
              <a:gd name="connsiteX1" fmla="*/ 3362327 w 12192000"/>
              <a:gd name="connsiteY1" fmla="*/ 2523502 h 6858000"/>
              <a:gd name="connsiteX2" fmla="*/ 3149266 w 12192000"/>
              <a:gd name="connsiteY2" fmla="*/ 3455730 h 6858000"/>
              <a:gd name="connsiteX3" fmla="*/ 3364990 w 12192000"/>
              <a:gd name="connsiteY3" fmla="*/ 4406068 h 6858000"/>
              <a:gd name="connsiteX4" fmla="*/ 4408098 w 12192000"/>
              <a:gd name="connsiteY4" fmla="*/ 4622768 h 6858000"/>
              <a:gd name="connsiteX5" fmla="*/ 5467186 w 12192000"/>
              <a:gd name="connsiteY5" fmla="*/ 4401186 h 6858000"/>
              <a:gd name="connsiteX6" fmla="*/ 5670658 w 12192000"/>
              <a:gd name="connsiteY6" fmla="*/ 3457506 h 6858000"/>
              <a:gd name="connsiteX7" fmla="*/ 5458929 w 12192000"/>
              <a:gd name="connsiteY7" fmla="*/ 2523236 h 6858000"/>
              <a:gd name="connsiteX8" fmla="*/ 4408187 w 12192000"/>
              <a:gd name="connsiteY8" fmla="*/ 2286739 h 6858000"/>
              <a:gd name="connsiteX9" fmla="*/ 0 w 12192000"/>
              <a:gd name="connsiteY9" fmla="*/ 0 h 6858000"/>
              <a:gd name="connsiteX10" fmla="*/ 12192000 w 12192000"/>
              <a:gd name="connsiteY10" fmla="*/ 0 h 6858000"/>
              <a:gd name="connsiteX11" fmla="*/ 12192000 w 12192000"/>
              <a:gd name="connsiteY11" fmla="*/ 6858000 h 6858000"/>
              <a:gd name="connsiteX12" fmla="*/ 0 w 12192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6858000">
                <a:moveTo>
                  <a:pt x="4408187" y="2286739"/>
                </a:moveTo>
                <a:cubicBezTo>
                  <a:pt x="3984995" y="2288603"/>
                  <a:pt x="3535705" y="2346396"/>
                  <a:pt x="3362327" y="2523502"/>
                </a:cubicBezTo>
                <a:cubicBezTo>
                  <a:pt x="3155303" y="2734876"/>
                  <a:pt x="3149266" y="3455730"/>
                  <a:pt x="3149266" y="3455730"/>
                </a:cubicBezTo>
                <a:cubicBezTo>
                  <a:pt x="3149266" y="3455730"/>
                  <a:pt x="3144117" y="4173565"/>
                  <a:pt x="3364990" y="4406068"/>
                </a:cubicBezTo>
                <a:cubicBezTo>
                  <a:pt x="3503746" y="4554589"/>
                  <a:pt x="3990500" y="4624544"/>
                  <a:pt x="4408098" y="4622768"/>
                </a:cubicBezTo>
                <a:cubicBezTo>
                  <a:pt x="4836971" y="4620993"/>
                  <a:pt x="5351600" y="4546332"/>
                  <a:pt x="5467186" y="4401186"/>
                </a:cubicBezTo>
                <a:cubicBezTo>
                  <a:pt x="5650240" y="4171346"/>
                  <a:pt x="5670126" y="3803729"/>
                  <a:pt x="5670658" y="3457506"/>
                </a:cubicBezTo>
                <a:cubicBezTo>
                  <a:pt x="5670658" y="3457506"/>
                  <a:pt x="5683442" y="2745262"/>
                  <a:pt x="5458929" y="2523236"/>
                </a:cubicBezTo>
                <a:cubicBezTo>
                  <a:pt x="5274810" y="2341069"/>
                  <a:pt x="4831467" y="2284875"/>
                  <a:pt x="4408187" y="2286739"/>
                </a:cubicBezTo>
                <a:close/>
                <a:moveTo>
                  <a:pt x="0" y="0"/>
                </a:moveTo>
                <a:lnTo>
                  <a:pt x="12192000" y="0"/>
                </a:lnTo>
                <a:lnTo>
                  <a:pt x="12192000" y="6858000"/>
                </a:lnTo>
                <a:lnTo>
                  <a:pt x="0" y="6858000"/>
                </a:lnTo>
                <a:close/>
              </a:path>
            </a:pathLst>
          </a:custGeom>
          <a:solidFill>
            <a:schemeClr val="accent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 name="Footer Placeholder 11">
            <a:extLst>
              <a:ext uri="{FF2B5EF4-FFF2-40B4-BE49-F238E27FC236}">
                <a16:creationId xmlns:a16="http://schemas.microsoft.com/office/drawing/2014/main" id="{DCAC16EA-756A-4D03-BE42-D109F2849254}"/>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618F6DEC-C37F-44DE-A098-5FBC39A9B7EB}"/>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pic>
        <p:nvPicPr>
          <p:cNvPr id="15" name="Graphique 6">
            <a:extLst>
              <a:ext uri="{FF2B5EF4-FFF2-40B4-BE49-F238E27FC236}">
                <a16:creationId xmlns:a16="http://schemas.microsoft.com/office/drawing/2014/main" id="{25C91B03-5B83-4DE8-A7BB-F248B23F700B}"/>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4956175" y="443202"/>
            <a:ext cx="2279650" cy="1554306"/>
          </a:xfrm>
          <a:prstGeom prst="rect">
            <a:avLst/>
          </a:prstGeom>
        </p:spPr>
      </p:pic>
      <p:sp>
        <p:nvSpPr>
          <p:cNvPr id="18" name="ZoneTexte 10">
            <a:extLst>
              <a:ext uri="{FF2B5EF4-FFF2-40B4-BE49-F238E27FC236}">
                <a16:creationId xmlns:a16="http://schemas.microsoft.com/office/drawing/2014/main" id="{0EDDA642-2BBA-4C4E-8568-AC7F7DCA51FB}"/>
              </a:ext>
            </a:extLst>
          </p:cNvPr>
          <p:cNvSpPr txBox="1"/>
          <p:nvPr userDrawn="1"/>
        </p:nvSpPr>
        <p:spPr>
          <a:xfrm>
            <a:off x="2682617" y="6057857"/>
            <a:ext cx="6826766" cy="646331"/>
          </a:xfrm>
          <a:prstGeom prst="rect">
            <a:avLst/>
          </a:prstGeom>
          <a:noFill/>
        </p:spPr>
        <p:txBody>
          <a:bodyPr wrap="square">
            <a:spAutoFit/>
          </a:bodyPr>
          <a:lstStyle/>
          <a:p>
            <a:pPr algn="ctr"/>
            <a:r>
              <a:rPr lang="fr-FR" sz="900">
                <a:solidFill>
                  <a:schemeClr val="bg1"/>
                </a:solidFill>
                <a:latin typeface="Ubuntu Light" panose="020B0304030602030204" pitchFamily="34" charset="0"/>
              </a:rPr>
              <a:t>Ce document est destiné aux partenaires commerciaux de PERIAL AM.</a:t>
            </a:r>
          </a:p>
          <a:p>
            <a:pPr algn="ctr"/>
            <a:r>
              <a:rPr lang="fr-FR" sz="900">
                <a:solidFill>
                  <a:schemeClr val="bg1"/>
                </a:solidFill>
                <a:latin typeface="Ubuntu Light" panose="020B0304030602030204" pitchFamily="34" charset="0"/>
              </a:rPr>
              <a:t>Le présent document ne saurait constituer une offre en vue de la souscription de parts d’un fonds géré par PERIAL AM, </a:t>
            </a:r>
            <a:br>
              <a:rPr lang="fr-FR" sz="900">
                <a:solidFill>
                  <a:schemeClr val="bg1"/>
                </a:solidFill>
                <a:latin typeface="Ubuntu Light" panose="020B0304030602030204" pitchFamily="34" charset="0"/>
              </a:rPr>
            </a:br>
            <a:r>
              <a:rPr lang="fr-FR" sz="900">
                <a:solidFill>
                  <a:schemeClr val="bg1"/>
                </a:solidFill>
                <a:latin typeface="Ubuntu Light" panose="020B0304030602030204" pitchFamily="34" charset="0"/>
              </a:rPr>
              <a:t>ou comme une offre de services financiers émanant de PERIAL AM ou comme un conseil financier personnalisé. </a:t>
            </a:r>
            <a:br>
              <a:rPr lang="fr-FR" sz="900">
                <a:solidFill>
                  <a:schemeClr val="bg1"/>
                </a:solidFill>
                <a:latin typeface="Ubuntu Light" panose="020B0304030602030204" pitchFamily="34" charset="0"/>
              </a:rPr>
            </a:br>
            <a:r>
              <a:rPr lang="fr-FR" sz="900">
                <a:solidFill>
                  <a:schemeClr val="bg1"/>
                </a:solidFill>
                <a:latin typeface="Ubuntu Light" panose="020B0304030602030204" pitchFamily="34" charset="0"/>
              </a:rPr>
              <a:t>Ce document n’a pas vocation a être distribué à tout autre investisseur potentiel.</a:t>
            </a:r>
          </a:p>
        </p:txBody>
      </p:sp>
      <p:sp>
        <p:nvSpPr>
          <p:cNvPr id="21" name="Title 20">
            <a:extLst>
              <a:ext uri="{FF2B5EF4-FFF2-40B4-BE49-F238E27FC236}">
                <a16:creationId xmlns:a16="http://schemas.microsoft.com/office/drawing/2014/main" id="{78A63EE5-98B4-46A5-8F54-353738BF709C}"/>
              </a:ext>
            </a:extLst>
          </p:cNvPr>
          <p:cNvSpPr>
            <a:spLocks noGrp="1"/>
          </p:cNvSpPr>
          <p:nvPr>
            <p:ph type="ctrTitle"/>
          </p:nvPr>
        </p:nvSpPr>
        <p:spPr>
          <a:xfrm>
            <a:off x="4298780" y="2552858"/>
            <a:ext cx="3594441" cy="3330114"/>
          </a:xfrm>
          <a:custGeom>
            <a:avLst/>
            <a:gdLst>
              <a:gd name="connsiteX0" fmla="*/ 1794602 w 3594441"/>
              <a:gd name="connsiteY0" fmla="*/ 64 h 3330114"/>
              <a:gd name="connsiteX1" fmla="*/ 3292433 w 3594441"/>
              <a:gd name="connsiteY1" fmla="*/ 337190 h 3330114"/>
              <a:gd name="connsiteX2" fmla="*/ 3594251 w 3594441"/>
              <a:gd name="connsiteY2" fmla="*/ 1668989 h 3330114"/>
              <a:gd name="connsiteX3" fmla="*/ 3304203 w 3594441"/>
              <a:gd name="connsiteY3" fmla="*/ 3014202 h 3330114"/>
              <a:gd name="connsiteX4" fmla="*/ 1794476 w 3594441"/>
              <a:gd name="connsiteY4" fmla="*/ 3330067 h 3330114"/>
              <a:gd name="connsiteX5" fmla="*/ 307528 w 3594441"/>
              <a:gd name="connsiteY5" fmla="*/ 3021161 h 3330114"/>
              <a:gd name="connsiteX6" fmla="*/ 15 w 3594441"/>
              <a:gd name="connsiteY6" fmla="*/ 1666458 h 3330114"/>
              <a:gd name="connsiteX7" fmla="*/ 303732 w 3594441"/>
              <a:gd name="connsiteY7" fmla="*/ 337570 h 3330114"/>
              <a:gd name="connsiteX8" fmla="*/ 1794602 w 3594441"/>
              <a:gd name="connsiteY8" fmla="*/ 64 h 333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4441" h="3330114">
                <a:moveTo>
                  <a:pt x="1794602" y="64"/>
                </a:moveTo>
                <a:cubicBezTo>
                  <a:pt x="2397986" y="-2593"/>
                  <a:pt x="3029971" y="77512"/>
                  <a:pt x="3292433" y="337190"/>
                </a:cubicBezTo>
                <a:cubicBezTo>
                  <a:pt x="3612475" y="653688"/>
                  <a:pt x="3594251" y="1668989"/>
                  <a:pt x="3594251" y="1668989"/>
                </a:cubicBezTo>
                <a:cubicBezTo>
                  <a:pt x="3593493" y="2162529"/>
                  <a:pt x="3565146" y="2686567"/>
                  <a:pt x="3304203" y="3014202"/>
                </a:cubicBezTo>
                <a:cubicBezTo>
                  <a:pt x="3139436" y="3221108"/>
                  <a:pt x="2405833" y="3327537"/>
                  <a:pt x="1794476" y="3330067"/>
                </a:cubicBezTo>
                <a:cubicBezTo>
                  <a:pt x="1199191" y="3332599"/>
                  <a:pt x="505324" y="3232879"/>
                  <a:pt x="307528" y="3021161"/>
                </a:cubicBezTo>
                <a:cubicBezTo>
                  <a:pt x="-7326" y="2689730"/>
                  <a:pt x="15" y="1666458"/>
                  <a:pt x="15" y="1666458"/>
                </a:cubicBezTo>
                <a:cubicBezTo>
                  <a:pt x="15" y="1666458"/>
                  <a:pt x="8620" y="638882"/>
                  <a:pt x="303732" y="337570"/>
                </a:cubicBezTo>
                <a:cubicBezTo>
                  <a:pt x="550881" y="85105"/>
                  <a:pt x="1191344" y="2721"/>
                  <a:pt x="1794602" y="64"/>
                </a:cubicBezTo>
                <a:close/>
              </a:path>
            </a:pathLst>
          </a:custGeom>
          <a:solidFill>
            <a:schemeClr val="accent3"/>
          </a:solidFill>
        </p:spPr>
        <p:txBody>
          <a:bodyPr wrap="square" lIns="180000" tIns="180000" bIns="180000" anchor="ctr">
            <a:normAutofit/>
          </a:bodyPr>
          <a:lstStyle>
            <a:lvl1pPr algn="ctr">
              <a:lnSpc>
                <a:spcPct val="100000"/>
              </a:lnSpc>
              <a:defRPr sz="3200" cap="none" spc="0" baseline="0">
                <a:solidFill>
                  <a:schemeClr val="bg1"/>
                </a:solidFill>
              </a:defRPr>
            </a:lvl1pPr>
          </a:lstStyle>
          <a:p>
            <a:r>
              <a:rPr lang="fr-FR"/>
              <a:t>Modifiez le style du titre</a:t>
            </a:r>
          </a:p>
        </p:txBody>
      </p:sp>
      <p:sp>
        <p:nvSpPr>
          <p:cNvPr id="23" name="Subtitle 22">
            <a:extLst>
              <a:ext uri="{FF2B5EF4-FFF2-40B4-BE49-F238E27FC236}">
                <a16:creationId xmlns:a16="http://schemas.microsoft.com/office/drawing/2014/main" id="{6F609500-BFB1-43F6-A008-11B077455F28}"/>
              </a:ext>
            </a:extLst>
          </p:cNvPr>
          <p:cNvSpPr>
            <a:spLocks noGrp="1"/>
          </p:cNvSpPr>
          <p:nvPr>
            <p:ph type="subTitle" idx="1" hasCustomPrompt="1"/>
          </p:nvPr>
        </p:nvSpPr>
        <p:spPr>
          <a:xfrm>
            <a:off x="6927508" y="2286693"/>
            <a:ext cx="1432181" cy="1326862"/>
          </a:xfrm>
          <a:custGeom>
            <a:avLst/>
            <a:gdLst>
              <a:gd name="connsiteX0" fmla="*/ 715048 w 1432181"/>
              <a:gd name="connsiteY0" fmla="*/ 26 h 1326862"/>
              <a:gd name="connsiteX1" fmla="*/ 1311849 w 1432181"/>
              <a:gd name="connsiteY1" fmla="*/ 134351 h 1326862"/>
              <a:gd name="connsiteX2" fmla="*/ 1432106 w 1432181"/>
              <a:gd name="connsiteY2" fmla="*/ 664998 h 1326862"/>
              <a:gd name="connsiteX3" fmla="*/ 1316539 w 1432181"/>
              <a:gd name="connsiteY3" fmla="*/ 1200990 h 1326862"/>
              <a:gd name="connsiteX4" fmla="*/ 714998 w 1432181"/>
              <a:gd name="connsiteY4" fmla="*/ 1326844 h 1326862"/>
              <a:gd name="connsiteX5" fmla="*/ 122533 w 1432181"/>
              <a:gd name="connsiteY5" fmla="*/ 1203762 h 1326862"/>
              <a:gd name="connsiteX6" fmla="*/ 6 w 1432181"/>
              <a:gd name="connsiteY6" fmla="*/ 663989 h 1326862"/>
              <a:gd name="connsiteX7" fmla="*/ 121020 w 1432181"/>
              <a:gd name="connsiteY7" fmla="*/ 134503 h 1326862"/>
              <a:gd name="connsiteX8" fmla="*/ 715048 w 1432181"/>
              <a:gd name="connsiteY8" fmla="*/ 26 h 132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181" h="1326862">
                <a:moveTo>
                  <a:pt x="715048" y="26"/>
                </a:moveTo>
                <a:cubicBezTo>
                  <a:pt x="955462" y="-1033"/>
                  <a:pt x="1207273" y="30884"/>
                  <a:pt x="1311849" y="134351"/>
                </a:cubicBezTo>
                <a:cubicBezTo>
                  <a:pt x="1439368" y="260458"/>
                  <a:pt x="1432106" y="664998"/>
                  <a:pt x="1432106" y="664998"/>
                </a:cubicBezTo>
                <a:cubicBezTo>
                  <a:pt x="1431804" y="861646"/>
                  <a:pt x="1420510" y="1070445"/>
                  <a:pt x="1316539" y="1200990"/>
                </a:cubicBezTo>
                <a:cubicBezTo>
                  <a:pt x="1250888" y="1283430"/>
                  <a:pt x="958589" y="1325836"/>
                  <a:pt x="714998" y="1326844"/>
                </a:cubicBezTo>
                <a:cubicBezTo>
                  <a:pt x="477810" y="1327853"/>
                  <a:pt x="201343" y="1288120"/>
                  <a:pt x="122533" y="1203762"/>
                </a:cubicBezTo>
                <a:cubicBezTo>
                  <a:pt x="-2919" y="1071706"/>
                  <a:pt x="6" y="663989"/>
                  <a:pt x="6" y="663989"/>
                </a:cubicBezTo>
                <a:cubicBezTo>
                  <a:pt x="6" y="663989"/>
                  <a:pt x="3435" y="254558"/>
                  <a:pt x="121020" y="134503"/>
                </a:cubicBezTo>
                <a:cubicBezTo>
                  <a:pt x="219495" y="33909"/>
                  <a:pt x="474684" y="1084"/>
                  <a:pt x="715048" y="26"/>
                </a:cubicBezTo>
                <a:close/>
              </a:path>
            </a:pathLst>
          </a:custGeom>
          <a:solidFill>
            <a:schemeClr val="bg1"/>
          </a:solidFill>
        </p:spPr>
        <p:txBody>
          <a:bodyPr wrap="square" anchor="ctr">
            <a:noAutofit/>
          </a:bodyPr>
          <a:lstStyle>
            <a:lvl1pPr marL="0" indent="0" algn="ctr">
              <a:buNone/>
              <a:defRPr sz="1200"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spTree>
    <p:extLst>
      <p:ext uri="{BB962C8B-B14F-4D97-AF65-F5344CB8AC3E}">
        <p14:creationId xmlns:p14="http://schemas.microsoft.com/office/powerpoint/2010/main" val="1946445040"/>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ommaire x3">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3"/>
            </p:custDataLst>
            <p:extLst>
              <p:ext uri="{D42A27DB-BD31-4B8C-83A1-F6EECF244321}">
                <p14:modId xmlns:p14="http://schemas.microsoft.com/office/powerpoint/2010/main" val="3821017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15"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2507032"/>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2799367"/>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2545649"/>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pic>
        <p:nvPicPr>
          <p:cNvPr id="2" name="Graphique 16">
            <a:extLst>
              <a:ext uri="{FF2B5EF4-FFF2-40B4-BE49-F238E27FC236}">
                <a16:creationId xmlns:a16="http://schemas.microsoft.com/office/drawing/2014/main" id="{E352FC78-A5EA-489A-B26B-DBCEF7E4F61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229758300"/>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ommaire x4">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3"/>
            </p:custDataLst>
            <p:extLst>
              <p:ext uri="{D42A27DB-BD31-4B8C-83A1-F6EECF244321}">
                <p14:modId xmlns:p14="http://schemas.microsoft.com/office/powerpoint/2010/main" val="13728381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39"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5940344" y="1461883"/>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6214025" y="1754218"/>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5828080" y="1500500"/>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386474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413842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375248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4" name="Graphique 4">
            <a:extLst>
              <a:ext uri="{FF2B5EF4-FFF2-40B4-BE49-F238E27FC236}">
                <a16:creationId xmlns:a16="http://schemas.microsoft.com/office/drawing/2014/main" id="{FEA7E844-B2A3-402F-97A0-023A008AA9E2}"/>
              </a:ext>
            </a:extLst>
          </p:cNvPr>
          <p:cNvSpPr/>
          <p:nvPr userDrawn="1"/>
        </p:nvSpPr>
        <p:spPr>
          <a:xfrm>
            <a:off x="8107789"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D6A31A21-B9FB-47C7-A784-F85CE313CFAF}"/>
              </a:ext>
            </a:extLst>
          </p:cNvPr>
          <p:cNvSpPr>
            <a:spLocks noGrp="1"/>
          </p:cNvSpPr>
          <p:nvPr>
            <p:ph sz="quarter" idx="19" hasCustomPrompt="1"/>
          </p:nvPr>
        </p:nvSpPr>
        <p:spPr>
          <a:xfrm>
            <a:off x="8381470"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6" name="Text Placeholder 22">
            <a:extLst>
              <a:ext uri="{FF2B5EF4-FFF2-40B4-BE49-F238E27FC236}">
                <a16:creationId xmlns:a16="http://schemas.microsoft.com/office/drawing/2014/main" id="{6416C1A4-6A8B-4410-BF99-BFBA1C099247}"/>
              </a:ext>
            </a:extLst>
          </p:cNvPr>
          <p:cNvSpPr>
            <a:spLocks noGrp="1"/>
          </p:cNvSpPr>
          <p:nvPr>
            <p:ph type="body" sz="quarter" idx="20" hasCustomPrompt="1"/>
          </p:nvPr>
        </p:nvSpPr>
        <p:spPr>
          <a:xfrm>
            <a:off x="7995525"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pic>
        <p:nvPicPr>
          <p:cNvPr id="2" name="Graphique 16">
            <a:extLst>
              <a:ext uri="{FF2B5EF4-FFF2-40B4-BE49-F238E27FC236}">
                <a16:creationId xmlns:a16="http://schemas.microsoft.com/office/drawing/2014/main" id="{764D145D-CBD0-4AF2-8269-F4C0BDB121A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078176565"/>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ommaire x5">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3"/>
            </p:custDataLst>
            <p:extLst>
              <p:ext uri="{D42A27DB-BD31-4B8C-83A1-F6EECF244321}">
                <p14:modId xmlns:p14="http://schemas.microsoft.com/office/powerpoint/2010/main" val="26797677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063"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3472753"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3746434"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3360489"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6713068"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6986749"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6600804"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pic>
        <p:nvPicPr>
          <p:cNvPr id="2" name="Graphique 16">
            <a:extLst>
              <a:ext uri="{FF2B5EF4-FFF2-40B4-BE49-F238E27FC236}">
                <a16:creationId xmlns:a16="http://schemas.microsoft.com/office/drawing/2014/main" id="{7E1BAB37-3A24-4127-964E-8B174C800F6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051620743"/>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ommaire x6">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3"/>
            </p:custDataLst>
            <p:extLst>
              <p:ext uri="{D42A27DB-BD31-4B8C-83A1-F6EECF244321}">
                <p14:modId xmlns:p14="http://schemas.microsoft.com/office/powerpoint/2010/main" val="24446385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087"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1697301"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1970982"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1585037"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493761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521129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482535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sp>
        <p:nvSpPr>
          <p:cNvPr id="24" name="Graphique 4">
            <a:extLst>
              <a:ext uri="{FF2B5EF4-FFF2-40B4-BE49-F238E27FC236}">
                <a16:creationId xmlns:a16="http://schemas.microsoft.com/office/drawing/2014/main" id="{23A5B6EF-FD31-4F09-9D57-B4C54370D135}"/>
              </a:ext>
            </a:extLst>
          </p:cNvPr>
          <p:cNvSpPr/>
          <p:nvPr userDrawn="1"/>
        </p:nvSpPr>
        <p:spPr>
          <a:xfrm>
            <a:off x="8165835"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ED6362E1-AA0D-487A-9D49-81EFCA38FDD1}"/>
              </a:ext>
            </a:extLst>
          </p:cNvPr>
          <p:cNvSpPr>
            <a:spLocks noGrp="1"/>
          </p:cNvSpPr>
          <p:nvPr>
            <p:ph sz="quarter" idx="23" hasCustomPrompt="1"/>
          </p:nvPr>
        </p:nvSpPr>
        <p:spPr>
          <a:xfrm>
            <a:off x="8439516"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2" name="Text Placeholder 22">
            <a:extLst>
              <a:ext uri="{FF2B5EF4-FFF2-40B4-BE49-F238E27FC236}">
                <a16:creationId xmlns:a16="http://schemas.microsoft.com/office/drawing/2014/main" id="{1886B4CA-BEEA-47BA-BCC6-4FD4F8480AE1}"/>
              </a:ext>
            </a:extLst>
          </p:cNvPr>
          <p:cNvSpPr>
            <a:spLocks noGrp="1"/>
          </p:cNvSpPr>
          <p:nvPr>
            <p:ph type="body" sz="quarter" idx="24" hasCustomPrompt="1"/>
          </p:nvPr>
        </p:nvSpPr>
        <p:spPr>
          <a:xfrm>
            <a:off x="8053571"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#6</a:t>
            </a:r>
          </a:p>
        </p:txBody>
      </p:sp>
      <p:pic>
        <p:nvPicPr>
          <p:cNvPr id="2" name="Graphique 16">
            <a:extLst>
              <a:ext uri="{FF2B5EF4-FFF2-40B4-BE49-F238E27FC236}">
                <a16:creationId xmlns:a16="http://schemas.microsoft.com/office/drawing/2014/main" id="{DBE8E207-897F-4AD1-9FA2-09B471187CB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930231757"/>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35557626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11"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6182045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6646348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135"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lvl1pPr>
              <a:defRPr>
                <a:solidFill>
                  <a:schemeClr val="accent5"/>
                </a:solidFill>
              </a:defRPr>
            </a:lvl1p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
        <p:nvSpPr>
          <p:cNvPr id="11" name="Text Placeholder 11">
            <a:extLst>
              <a:ext uri="{FF2B5EF4-FFF2-40B4-BE49-F238E27FC236}">
                <a16:creationId xmlns:a16="http://schemas.microsoft.com/office/drawing/2014/main" id="{4AD76F75-785D-4A34-BC15-81B58A00D768}"/>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6"/>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6614337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hapitre V1">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3">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3"/>
            </p:custDataLst>
            <p:extLst>
              <p:ext uri="{D42A27DB-BD31-4B8C-83A1-F6EECF244321}">
                <p14:modId xmlns:p14="http://schemas.microsoft.com/office/powerpoint/2010/main" val="23771277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159" name="think-cell Slide" r:id="rId7" imgW="532" imgH="530" progId="TCLayout.ActiveDocument.1">
                  <p:embed/>
                </p:oleObj>
              </mc:Choice>
              <mc:Fallback>
                <p:oleObj name="think-cell Slide" r:id="rId7"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467872702"/>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hapitre V2">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C7D59559-4163-4B51-905B-7577C52CE7AF}"/>
              </a:ext>
            </a:extLst>
          </p:cNvPr>
          <p:cNvSpPr/>
          <p:nvPr userDrawn="1"/>
        </p:nvSpPr>
        <p:spPr>
          <a:xfrm>
            <a:off x="0" y="0"/>
            <a:ext cx="12192000" cy="6858000"/>
          </a:xfrm>
          <a:prstGeom prst="rect">
            <a:avLst/>
          </a:prstGeom>
          <a:solidFill>
            <a:srgbClr val="0E536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3"/>
            </p:custDataLst>
            <p:extLst>
              <p:ext uri="{D42A27DB-BD31-4B8C-83A1-F6EECF244321}">
                <p14:modId xmlns:p14="http://schemas.microsoft.com/office/powerpoint/2010/main" val="27503564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183" name="think-cell Slide" r:id="rId7" imgW="532" imgH="530" progId="TCLayout.ActiveDocument.1">
                  <p:embed/>
                </p:oleObj>
              </mc:Choice>
              <mc:Fallback>
                <p:oleObj name="think-cell Slide" r:id="rId7"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2659551750"/>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re seul - Bleu roi">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332434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0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19157128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re seul - Bleu cie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0922140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23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accent6"/>
          </a:solidFill>
        </p:spPr>
        <p:txBody>
          <a:bodyPr/>
          <a:lstStyle/>
          <a:p>
            <a:pPr algn="ctr"/>
            <a:fld id="{65E4BD24-FA48-479F-9DD5-C458B8898F23}" type="slidenum">
              <a:rPr lang="fr-FR" smtClean="0"/>
              <a:pPr algn="ct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5"/>
                </a:solidFill>
              </a:defRPr>
            </a:lvl1pPr>
          </a:lstStyle>
          <a:p>
            <a:r>
              <a:rPr lang="fr-FR"/>
              <a:t>Click to edit Master title style</a:t>
            </a:r>
          </a:p>
        </p:txBody>
      </p:sp>
      <p:sp>
        <p:nvSpPr>
          <p:cNvPr id="13" name="Text Placeholder 11">
            <a:extLst>
              <a:ext uri="{FF2B5EF4-FFF2-40B4-BE49-F238E27FC236}">
                <a16:creationId xmlns:a16="http://schemas.microsoft.com/office/drawing/2014/main" id="{39E2E735-8A12-4746-8214-D76509D57135}"/>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6"/>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33105609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3"/>
            </p:custDataLst>
            <p:extLst>
              <p:ext uri="{D42A27DB-BD31-4B8C-83A1-F6EECF244321}">
                <p14:modId xmlns:p14="http://schemas.microsoft.com/office/powerpoint/2010/main" val="2243237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255"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2FF11C4E-E8A2-43A9-AAC8-57E1F2D42F99}"/>
              </a:ext>
            </a:extLst>
          </p:cNvPr>
          <p:cNvSpPr>
            <a:spLocks noGrp="1"/>
          </p:cNvSpPr>
          <p:nvPr>
            <p:ph type="ftr" sz="quarter" idx="11"/>
          </p:nvPr>
        </p:nvSpPr>
        <p:spPr/>
        <p:txBody>
          <a:bodyPr/>
          <a:lstStyle/>
          <a:p>
            <a:r>
              <a:rPr lang="fr-FR"/>
              <a:t>Document à usage strictement interne - Ne pas diffuser</a:t>
            </a: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3591933956"/>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D1A1D84-FC9A-419B-B3F2-BA4924A9F01B}"/>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5748441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9353231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27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207944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C43AE7E4-FC39-4949-A184-ED5E540A6BAE}"/>
              </a:ext>
            </a:extLst>
          </p:cNvPr>
          <p:cNvGraphicFramePr>
            <a:graphicFrameLocks noChangeAspect="1"/>
          </p:cNvGraphicFramePr>
          <p:nvPr userDrawn="1">
            <p:custDataLst>
              <p:tags r:id="rId3"/>
            </p:custDataLst>
            <p:extLst>
              <p:ext uri="{D42A27DB-BD31-4B8C-83A1-F6EECF244321}">
                <p14:modId xmlns:p14="http://schemas.microsoft.com/office/powerpoint/2010/main" val="27677281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6327" name="think-cell Slide" r:id="rId7" imgW="532" imgH="530" progId="TCLayout.ActiveDocument.1">
                  <p:embed/>
                </p:oleObj>
              </mc:Choice>
              <mc:Fallback>
                <p:oleObj name="think-cell Slide" r:id="rId7" imgW="532" imgH="530" progId="TCLayout.ActiveDocument.1">
                  <p:embed/>
                  <p:pic>
                    <p:nvPicPr>
                      <p:cNvPr id="20" name="Object 19" hidden="1">
                        <a:extLst>
                          <a:ext uri="{FF2B5EF4-FFF2-40B4-BE49-F238E27FC236}">
                            <a16:creationId xmlns:a16="http://schemas.microsoft.com/office/drawing/2014/main" id="{C43AE7E4-FC39-4949-A184-ED5E540A6BA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03F3344F-4F9C-4108-8E70-ED197A8EA0CD}"/>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6000" b="0" i="0" baseline="0">
              <a:latin typeface="Ubuntu Medium" panose="020B0604030602030204" pitchFamily="34" charset="0"/>
              <a:ea typeface="+mj-ea"/>
              <a:cs typeface="+mj-cs"/>
              <a:sym typeface="Ubuntu Medium" panose="020B0604030602030204" pitchFamily="34" charset="0"/>
            </a:endParaRPr>
          </a:p>
        </p:txBody>
      </p:sp>
      <p:sp>
        <p:nvSpPr>
          <p:cNvPr id="10" name="Freeform: Shape 9">
            <a:extLst>
              <a:ext uri="{FF2B5EF4-FFF2-40B4-BE49-F238E27FC236}">
                <a16:creationId xmlns:a16="http://schemas.microsoft.com/office/drawing/2014/main" id="{0E483088-91C7-4570-8323-CC93400F02E2}"/>
              </a:ext>
            </a:extLst>
          </p:cNvPr>
          <p:cNvSpPr/>
          <p:nvPr userDrawn="1"/>
        </p:nvSpPr>
        <p:spPr>
          <a:xfrm>
            <a:off x="0" y="0"/>
            <a:ext cx="12192000" cy="6858000"/>
          </a:xfrm>
          <a:custGeom>
            <a:avLst/>
            <a:gdLst>
              <a:gd name="connsiteX0" fmla="*/ 4408187 w 12192000"/>
              <a:gd name="connsiteY0" fmla="*/ 2286739 h 6858000"/>
              <a:gd name="connsiteX1" fmla="*/ 3362327 w 12192000"/>
              <a:gd name="connsiteY1" fmla="*/ 2523502 h 6858000"/>
              <a:gd name="connsiteX2" fmla="*/ 3149266 w 12192000"/>
              <a:gd name="connsiteY2" fmla="*/ 3455730 h 6858000"/>
              <a:gd name="connsiteX3" fmla="*/ 3364990 w 12192000"/>
              <a:gd name="connsiteY3" fmla="*/ 4406068 h 6858000"/>
              <a:gd name="connsiteX4" fmla="*/ 4408098 w 12192000"/>
              <a:gd name="connsiteY4" fmla="*/ 4622768 h 6858000"/>
              <a:gd name="connsiteX5" fmla="*/ 5467186 w 12192000"/>
              <a:gd name="connsiteY5" fmla="*/ 4401186 h 6858000"/>
              <a:gd name="connsiteX6" fmla="*/ 5670658 w 12192000"/>
              <a:gd name="connsiteY6" fmla="*/ 3457506 h 6858000"/>
              <a:gd name="connsiteX7" fmla="*/ 5458929 w 12192000"/>
              <a:gd name="connsiteY7" fmla="*/ 2523236 h 6858000"/>
              <a:gd name="connsiteX8" fmla="*/ 4408187 w 12192000"/>
              <a:gd name="connsiteY8" fmla="*/ 2286739 h 6858000"/>
              <a:gd name="connsiteX9" fmla="*/ 0 w 12192000"/>
              <a:gd name="connsiteY9" fmla="*/ 0 h 6858000"/>
              <a:gd name="connsiteX10" fmla="*/ 12192000 w 12192000"/>
              <a:gd name="connsiteY10" fmla="*/ 0 h 6858000"/>
              <a:gd name="connsiteX11" fmla="*/ 12192000 w 12192000"/>
              <a:gd name="connsiteY11" fmla="*/ 6858000 h 6858000"/>
              <a:gd name="connsiteX12" fmla="*/ 0 w 12192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6858000">
                <a:moveTo>
                  <a:pt x="4408187" y="2286739"/>
                </a:moveTo>
                <a:cubicBezTo>
                  <a:pt x="3984995" y="2288603"/>
                  <a:pt x="3535705" y="2346396"/>
                  <a:pt x="3362327" y="2523502"/>
                </a:cubicBezTo>
                <a:cubicBezTo>
                  <a:pt x="3155303" y="2734876"/>
                  <a:pt x="3149266" y="3455730"/>
                  <a:pt x="3149266" y="3455730"/>
                </a:cubicBezTo>
                <a:cubicBezTo>
                  <a:pt x="3149266" y="3455730"/>
                  <a:pt x="3144117" y="4173565"/>
                  <a:pt x="3364990" y="4406068"/>
                </a:cubicBezTo>
                <a:cubicBezTo>
                  <a:pt x="3503746" y="4554589"/>
                  <a:pt x="3990500" y="4624544"/>
                  <a:pt x="4408098" y="4622768"/>
                </a:cubicBezTo>
                <a:cubicBezTo>
                  <a:pt x="4836971" y="4620993"/>
                  <a:pt x="5351600" y="4546332"/>
                  <a:pt x="5467186" y="4401186"/>
                </a:cubicBezTo>
                <a:cubicBezTo>
                  <a:pt x="5650240" y="4171346"/>
                  <a:pt x="5670126" y="3803729"/>
                  <a:pt x="5670658" y="3457506"/>
                </a:cubicBezTo>
                <a:cubicBezTo>
                  <a:pt x="5670658" y="3457506"/>
                  <a:pt x="5683442" y="2745262"/>
                  <a:pt x="5458929" y="2523236"/>
                </a:cubicBezTo>
                <a:cubicBezTo>
                  <a:pt x="5274810" y="2341069"/>
                  <a:pt x="4831467" y="2284875"/>
                  <a:pt x="4408187" y="2286739"/>
                </a:cubicBezTo>
                <a:close/>
                <a:moveTo>
                  <a:pt x="0" y="0"/>
                </a:moveTo>
                <a:lnTo>
                  <a:pt x="12192000" y="0"/>
                </a:lnTo>
                <a:lnTo>
                  <a:pt x="12192000" y="6858000"/>
                </a:lnTo>
                <a:lnTo>
                  <a:pt x="0" y="6858000"/>
                </a:lnTo>
                <a:close/>
              </a:path>
            </a:pathLst>
          </a:custGeom>
          <a:solidFill>
            <a:schemeClr val="accent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 name="Footer Placeholder 11">
            <a:extLst>
              <a:ext uri="{FF2B5EF4-FFF2-40B4-BE49-F238E27FC236}">
                <a16:creationId xmlns:a16="http://schemas.microsoft.com/office/drawing/2014/main" id="{DCAC16EA-756A-4D03-BE42-D109F2849254}"/>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618F6DEC-C37F-44DE-A098-5FBC39A9B7EB}"/>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pic>
        <p:nvPicPr>
          <p:cNvPr id="15" name="Graphique 6">
            <a:extLst>
              <a:ext uri="{FF2B5EF4-FFF2-40B4-BE49-F238E27FC236}">
                <a16:creationId xmlns:a16="http://schemas.microsoft.com/office/drawing/2014/main" id="{25C91B03-5B83-4DE8-A7BB-F248B23F700B}"/>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4956175" y="443202"/>
            <a:ext cx="2279650" cy="1554306"/>
          </a:xfrm>
          <a:prstGeom prst="rect">
            <a:avLst/>
          </a:prstGeom>
        </p:spPr>
      </p:pic>
      <p:sp>
        <p:nvSpPr>
          <p:cNvPr id="18" name="ZoneTexte 10">
            <a:extLst>
              <a:ext uri="{FF2B5EF4-FFF2-40B4-BE49-F238E27FC236}">
                <a16:creationId xmlns:a16="http://schemas.microsoft.com/office/drawing/2014/main" id="{0EDDA642-2BBA-4C4E-8568-AC7F7DCA51FB}"/>
              </a:ext>
            </a:extLst>
          </p:cNvPr>
          <p:cNvSpPr txBox="1"/>
          <p:nvPr userDrawn="1"/>
        </p:nvSpPr>
        <p:spPr>
          <a:xfrm>
            <a:off x="2682617" y="6057857"/>
            <a:ext cx="6826766" cy="646331"/>
          </a:xfrm>
          <a:prstGeom prst="rect">
            <a:avLst/>
          </a:prstGeom>
          <a:noFill/>
        </p:spPr>
        <p:txBody>
          <a:bodyPr wrap="square">
            <a:spAutoFit/>
          </a:bodyPr>
          <a:lstStyle/>
          <a:p>
            <a:pPr algn="ctr"/>
            <a:r>
              <a:rPr lang="fr-FR" sz="900">
                <a:solidFill>
                  <a:schemeClr val="bg1"/>
                </a:solidFill>
                <a:latin typeface="Ubuntu Light" panose="020B0304030602030204" pitchFamily="34" charset="0"/>
              </a:rPr>
              <a:t>Ce document est destiné aux partenaires commerciaux de PERIAL AM.</a:t>
            </a:r>
          </a:p>
          <a:p>
            <a:pPr algn="ctr"/>
            <a:r>
              <a:rPr lang="fr-FR" sz="900">
                <a:solidFill>
                  <a:schemeClr val="bg1"/>
                </a:solidFill>
                <a:latin typeface="Ubuntu Light" panose="020B0304030602030204" pitchFamily="34" charset="0"/>
              </a:rPr>
              <a:t>Le présent document ne saurait constituer une offre en vue de la souscription de parts d’un fonds géré par PERIAL AM, </a:t>
            </a:r>
            <a:br>
              <a:rPr lang="fr-FR" sz="900">
                <a:solidFill>
                  <a:schemeClr val="bg1"/>
                </a:solidFill>
                <a:latin typeface="Ubuntu Light" panose="020B0304030602030204" pitchFamily="34" charset="0"/>
              </a:rPr>
            </a:br>
            <a:r>
              <a:rPr lang="fr-FR" sz="900">
                <a:solidFill>
                  <a:schemeClr val="bg1"/>
                </a:solidFill>
                <a:latin typeface="Ubuntu Light" panose="020B0304030602030204" pitchFamily="34" charset="0"/>
              </a:rPr>
              <a:t>ou comme une offre de services financiers émanant de PERIAL AM ou comme un conseil financier personnalisé. </a:t>
            </a:r>
            <a:br>
              <a:rPr lang="fr-FR" sz="900">
                <a:solidFill>
                  <a:schemeClr val="bg1"/>
                </a:solidFill>
                <a:latin typeface="Ubuntu Light" panose="020B0304030602030204" pitchFamily="34" charset="0"/>
              </a:rPr>
            </a:br>
            <a:r>
              <a:rPr lang="fr-FR" sz="900">
                <a:solidFill>
                  <a:schemeClr val="bg1"/>
                </a:solidFill>
                <a:latin typeface="Ubuntu Light" panose="020B0304030602030204" pitchFamily="34" charset="0"/>
              </a:rPr>
              <a:t>Ce document n’a pas vocation a être distribué à tout autre investisseur potentiel.</a:t>
            </a:r>
          </a:p>
        </p:txBody>
      </p:sp>
      <p:sp>
        <p:nvSpPr>
          <p:cNvPr id="21" name="Title 20">
            <a:extLst>
              <a:ext uri="{FF2B5EF4-FFF2-40B4-BE49-F238E27FC236}">
                <a16:creationId xmlns:a16="http://schemas.microsoft.com/office/drawing/2014/main" id="{78A63EE5-98B4-46A5-8F54-353738BF709C}"/>
              </a:ext>
            </a:extLst>
          </p:cNvPr>
          <p:cNvSpPr>
            <a:spLocks noGrp="1"/>
          </p:cNvSpPr>
          <p:nvPr>
            <p:ph type="ctrTitle"/>
          </p:nvPr>
        </p:nvSpPr>
        <p:spPr>
          <a:xfrm>
            <a:off x="4298780" y="2552858"/>
            <a:ext cx="3594441" cy="3330114"/>
          </a:xfrm>
          <a:custGeom>
            <a:avLst/>
            <a:gdLst>
              <a:gd name="connsiteX0" fmla="*/ 1794602 w 3594441"/>
              <a:gd name="connsiteY0" fmla="*/ 64 h 3330114"/>
              <a:gd name="connsiteX1" fmla="*/ 3292433 w 3594441"/>
              <a:gd name="connsiteY1" fmla="*/ 337190 h 3330114"/>
              <a:gd name="connsiteX2" fmla="*/ 3594251 w 3594441"/>
              <a:gd name="connsiteY2" fmla="*/ 1668989 h 3330114"/>
              <a:gd name="connsiteX3" fmla="*/ 3304203 w 3594441"/>
              <a:gd name="connsiteY3" fmla="*/ 3014202 h 3330114"/>
              <a:gd name="connsiteX4" fmla="*/ 1794476 w 3594441"/>
              <a:gd name="connsiteY4" fmla="*/ 3330067 h 3330114"/>
              <a:gd name="connsiteX5" fmla="*/ 307528 w 3594441"/>
              <a:gd name="connsiteY5" fmla="*/ 3021161 h 3330114"/>
              <a:gd name="connsiteX6" fmla="*/ 15 w 3594441"/>
              <a:gd name="connsiteY6" fmla="*/ 1666458 h 3330114"/>
              <a:gd name="connsiteX7" fmla="*/ 303732 w 3594441"/>
              <a:gd name="connsiteY7" fmla="*/ 337570 h 3330114"/>
              <a:gd name="connsiteX8" fmla="*/ 1794602 w 3594441"/>
              <a:gd name="connsiteY8" fmla="*/ 64 h 333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4441" h="3330114">
                <a:moveTo>
                  <a:pt x="1794602" y="64"/>
                </a:moveTo>
                <a:cubicBezTo>
                  <a:pt x="2397986" y="-2593"/>
                  <a:pt x="3029971" y="77512"/>
                  <a:pt x="3292433" y="337190"/>
                </a:cubicBezTo>
                <a:cubicBezTo>
                  <a:pt x="3612475" y="653688"/>
                  <a:pt x="3594251" y="1668989"/>
                  <a:pt x="3594251" y="1668989"/>
                </a:cubicBezTo>
                <a:cubicBezTo>
                  <a:pt x="3593493" y="2162529"/>
                  <a:pt x="3565146" y="2686567"/>
                  <a:pt x="3304203" y="3014202"/>
                </a:cubicBezTo>
                <a:cubicBezTo>
                  <a:pt x="3139436" y="3221108"/>
                  <a:pt x="2405833" y="3327537"/>
                  <a:pt x="1794476" y="3330067"/>
                </a:cubicBezTo>
                <a:cubicBezTo>
                  <a:pt x="1199191" y="3332599"/>
                  <a:pt x="505324" y="3232879"/>
                  <a:pt x="307528" y="3021161"/>
                </a:cubicBezTo>
                <a:cubicBezTo>
                  <a:pt x="-7326" y="2689730"/>
                  <a:pt x="15" y="1666458"/>
                  <a:pt x="15" y="1666458"/>
                </a:cubicBezTo>
                <a:cubicBezTo>
                  <a:pt x="15" y="1666458"/>
                  <a:pt x="8620" y="638882"/>
                  <a:pt x="303732" y="337570"/>
                </a:cubicBezTo>
                <a:cubicBezTo>
                  <a:pt x="550881" y="85105"/>
                  <a:pt x="1191344" y="2721"/>
                  <a:pt x="1794602" y="64"/>
                </a:cubicBezTo>
                <a:close/>
              </a:path>
            </a:pathLst>
          </a:custGeom>
          <a:solidFill>
            <a:schemeClr val="accent3"/>
          </a:solidFill>
        </p:spPr>
        <p:txBody>
          <a:bodyPr wrap="square" lIns="180000" tIns="180000" bIns="180000" anchor="ctr">
            <a:normAutofit/>
          </a:bodyPr>
          <a:lstStyle>
            <a:lvl1pPr algn="ctr">
              <a:lnSpc>
                <a:spcPct val="100000"/>
              </a:lnSpc>
              <a:defRPr sz="3200" cap="none" spc="0" baseline="0">
                <a:solidFill>
                  <a:schemeClr val="bg1"/>
                </a:solidFill>
              </a:defRPr>
            </a:lvl1pPr>
          </a:lstStyle>
          <a:p>
            <a:r>
              <a:rPr lang="fr-FR"/>
              <a:t>Modifiez le style du titre</a:t>
            </a:r>
          </a:p>
        </p:txBody>
      </p:sp>
      <p:sp>
        <p:nvSpPr>
          <p:cNvPr id="23" name="Subtitle 22">
            <a:extLst>
              <a:ext uri="{FF2B5EF4-FFF2-40B4-BE49-F238E27FC236}">
                <a16:creationId xmlns:a16="http://schemas.microsoft.com/office/drawing/2014/main" id="{6F609500-BFB1-43F6-A008-11B077455F28}"/>
              </a:ext>
            </a:extLst>
          </p:cNvPr>
          <p:cNvSpPr>
            <a:spLocks noGrp="1"/>
          </p:cNvSpPr>
          <p:nvPr>
            <p:ph type="subTitle" idx="1" hasCustomPrompt="1"/>
          </p:nvPr>
        </p:nvSpPr>
        <p:spPr>
          <a:xfrm>
            <a:off x="6927508" y="2286693"/>
            <a:ext cx="1432181" cy="1326862"/>
          </a:xfrm>
          <a:custGeom>
            <a:avLst/>
            <a:gdLst>
              <a:gd name="connsiteX0" fmla="*/ 715048 w 1432181"/>
              <a:gd name="connsiteY0" fmla="*/ 26 h 1326862"/>
              <a:gd name="connsiteX1" fmla="*/ 1311849 w 1432181"/>
              <a:gd name="connsiteY1" fmla="*/ 134351 h 1326862"/>
              <a:gd name="connsiteX2" fmla="*/ 1432106 w 1432181"/>
              <a:gd name="connsiteY2" fmla="*/ 664998 h 1326862"/>
              <a:gd name="connsiteX3" fmla="*/ 1316539 w 1432181"/>
              <a:gd name="connsiteY3" fmla="*/ 1200990 h 1326862"/>
              <a:gd name="connsiteX4" fmla="*/ 714998 w 1432181"/>
              <a:gd name="connsiteY4" fmla="*/ 1326844 h 1326862"/>
              <a:gd name="connsiteX5" fmla="*/ 122533 w 1432181"/>
              <a:gd name="connsiteY5" fmla="*/ 1203762 h 1326862"/>
              <a:gd name="connsiteX6" fmla="*/ 6 w 1432181"/>
              <a:gd name="connsiteY6" fmla="*/ 663989 h 1326862"/>
              <a:gd name="connsiteX7" fmla="*/ 121020 w 1432181"/>
              <a:gd name="connsiteY7" fmla="*/ 134503 h 1326862"/>
              <a:gd name="connsiteX8" fmla="*/ 715048 w 1432181"/>
              <a:gd name="connsiteY8" fmla="*/ 26 h 132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181" h="1326862">
                <a:moveTo>
                  <a:pt x="715048" y="26"/>
                </a:moveTo>
                <a:cubicBezTo>
                  <a:pt x="955462" y="-1033"/>
                  <a:pt x="1207273" y="30884"/>
                  <a:pt x="1311849" y="134351"/>
                </a:cubicBezTo>
                <a:cubicBezTo>
                  <a:pt x="1439368" y="260458"/>
                  <a:pt x="1432106" y="664998"/>
                  <a:pt x="1432106" y="664998"/>
                </a:cubicBezTo>
                <a:cubicBezTo>
                  <a:pt x="1431804" y="861646"/>
                  <a:pt x="1420510" y="1070445"/>
                  <a:pt x="1316539" y="1200990"/>
                </a:cubicBezTo>
                <a:cubicBezTo>
                  <a:pt x="1250888" y="1283430"/>
                  <a:pt x="958589" y="1325836"/>
                  <a:pt x="714998" y="1326844"/>
                </a:cubicBezTo>
                <a:cubicBezTo>
                  <a:pt x="477810" y="1327853"/>
                  <a:pt x="201343" y="1288120"/>
                  <a:pt x="122533" y="1203762"/>
                </a:cubicBezTo>
                <a:cubicBezTo>
                  <a:pt x="-2919" y="1071706"/>
                  <a:pt x="6" y="663989"/>
                  <a:pt x="6" y="663989"/>
                </a:cubicBezTo>
                <a:cubicBezTo>
                  <a:pt x="6" y="663989"/>
                  <a:pt x="3435" y="254558"/>
                  <a:pt x="121020" y="134503"/>
                </a:cubicBezTo>
                <a:cubicBezTo>
                  <a:pt x="219495" y="33909"/>
                  <a:pt x="474684" y="1084"/>
                  <a:pt x="715048" y="26"/>
                </a:cubicBezTo>
                <a:close/>
              </a:path>
            </a:pathLst>
          </a:custGeom>
          <a:solidFill>
            <a:schemeClr val="bg1"/>
          </a:solidFill>
        </p:spPr>
        <p:txBody>
          <a:bodyPr wrap="square" anchor="ctr">
            <a:noAutofit/>
          </a:bodyPr>
          <a:lstStyle>
            <a:lvl1pPr marL="0" indent="0" algn="ctr">
              <a:buNone/>
              <a:defRPr sz="1200"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spTree>
    <p:extLst>
      <p:ext uri="{BB962C8B-B14F-4D97-AF65-F5344CB8AC3E}">
        <p14:creationId xmlns:p14="http://schemas.microsoft.com/office/powerpoint/2010/main" val="2576421361"/>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ommaire x3">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3"/>
            </p:custDataLst>
            <p:extLst>
              <p:ext uri="{D42A27DB-BD31-4B8C-83A1-F6EECF244321}">
                <p14:modId xmlns:p14="http://schemas.microsoft.com/office/powerpoint/2010/main" val="31915885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7351"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2507032"/>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2799367"/>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2545649"/>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pic>
        <p:nvPicPr>
          <p:cNvPr id="2" name="Graphique 16">
            <a:extLst>
              <a:ext uri="{FF2B5EF4-FFF2-40B4-BE49-F238E27FC236}">
                <a16:creationId xmlns:a16="http://schemas.microsoft.com/office/drawing/2014/main" id="{E352FC78-A5EA-489A-B26B-DBCEF7E4F616}"/>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382869495"/>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ommaire x4">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3"/>
            </p:custDataLst>
            <p:extLst>
              <p:ext uri="{D42A27DB-BD31-4B8C-83A1-F6EECF244321}">
                <p14:modId xmlns:p14="http://schemas.microsoft.com/office/powerpoint/2010/main" val="10321677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8375"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5940344" y="1461883"/>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6214025" y="1754218"/>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5828080" y="1500500"/>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386474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413842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375248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4" name="Graphique 4">
            <a:extLst>
              <a:ext uri="{FF2B5EF4-FFF2-40B4-BE49-F238E27FC236}">
                <a16:creationId xmlns:a16="http://schemas.microsoft.com/office/drawing/2014/main" id="{FEA7E844-B2A3-402F-97A0-023A008AA9E2}"/>
              </a:ext>
            </a:extLst>
          </p:cNvPr>
          <p:cNvSpPr/>
          <p:nvPr userDrawn="1"/>
        </p:nvSpPr>
        <p:spPr>
          <a:xfrm>
            <a:off x="8107789"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D6A31A21-B9FB-47C7-A784-F85CE313CFAF}"/>
              </a:ext>
            </a:extLst>
          </p:cNvPr>
          <p:cNvSpPr>
            <a:spLocks noGrp="1"/>
          </p:cNvSpPr>
          <p:nvPr>
            <p:ph sz="quarter" idx="19" hasCustomPrompt="1"/>
          </p:nvPr>
        </p:nvSpPr>
        <p:spPr>
          <a:xfrm>
            <a:off x="8381470"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6" name="Text Placeholder 22">
            <a:extLst>
              <a:ext uri="{FF2B5EF4-FFF2-40B4-BE49-F238E27FC236}">
                <a16:creationId xmlns:a16="http://schemas.microsoft.com/office/drawing/2014/main" id="{6416C1A4-6A8B-4410-BF99-BFBA1C099247}"/>
              </a:ext>
            </a:extLst>
          </p:cNvPr>
          <p:cNvSpPr>
            <a:spLocks noGrp="1"/>
          </p:cNvSpPr>
          <p:nvPr>
            <p:ph type="body" sz="quarter" idx="20" hasCustomPrompt="1"/>
          </p:nvPr>
        </p:nvSpPr>
        <p:spPr>
          <a:xfrm>
            <a:off x="7995525"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pic>
        <p:nvPicPr>
          <p:cNvPr id="2" name="Graphique 16">
            <a:extLst>
              <a:ext uri="{FF2B5EF4-FFF2-40B4-BE49-F238E27FC236}">
                <a16:creationId xmlns:a16="http://schemas.microsoft.com/office/drawing/2014/main" id="{764D145D-CBD0-4AF2-8269-F4C0BDB121A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507826298"/>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ommaire x5">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3"/>
            </p:custDataLst>
            <p:extLst>
              <p:ext uri="{D42A27DB-BD31-4B8C-83A1-F6EECF244321}">
                <p14:modId xmlns:p14="http://schemas.microsoft.com/office/powerpoint/2010/main" val="3552936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9399"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3472753"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3746434"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3360489"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6713068"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6986749"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6600804"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pic>
        <p:nvPicPr>
          <p:cNvPr id="2" name="Graphique 16">
            <a:extLst>
              <a:ext uri="{FF2B5EF4-FFF2-40B4-BE49-F238E27FC236}">
                <a16:creationId xmlns:a16="http://schemas.microsoft.com/office/drawing/2014/main" id="{7E1BAB37-3A24-4127-964E-8B174C800F6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59519308"/>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ommaire x6">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3"/>
            </p:custDataLst>
            <p:extLst>
              <p:ext uri="{D42A27DB-BD31-4B8C-83A1-F6EECF244321}">
                <p14:modId xmlns:p14="http://schemas.microsoft.com/office/powerpoint/2010/main" val="1148811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0423"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1697301"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1970982"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1585037"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493761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521129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482535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sp>
        <p:nvSpPr>
          <p:cNvPr id="24" name="Graphique 4">
            <a:extLst>
              <a:ext uri="{FF2B5EF4-FFF2-40B4-BE49-F238E27FC236}">
                <a16:creationId xmlns:a16="http://schemas.microsoft.com/office/drawing/2014/main" id="{23A5B6EF-FD31-4F09-9D57-B4C54370D135}"/>
              </a:ext>
            </a:extLst>
          </p:cNvPr>
          <p:cNvSpPr/>
          <p:nvPr userDrawn="1"/>
        </p:nvSpPr>
        <p:spPr>
          <a:xfrm>
            <a:off x="8165835"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ED6362E1-AA0D-487A-9D49-81EFCA38FDD1}"/>
              </a:ext>
            </a:extLst>
          </p:cNvPr>
          <p:cNvSpPr>
            <a:spLocks noGrp="1"/>
          </p:cNvSpPr>
          <p:nvPr>
            <p:ph sz="quarter" idx="23" hasCustomPrompt="1"/>
          </p:nvPr>
        </p:nvSpPr>
        <p:spPr>
          <a:xfrm>
            <a:off x="8439516"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2" name="Text Placeholder 22">
            <a:extLst>
              <a:ext uri="{FF2B5EF4-FFF2-40B4-BE49-F238E27FC236}">
                <a16:creationId xmlns:a16="http://schemas.microsoft.com/office/drawing/2014/main" id="{1886B4CA-BEEA-47BA-BCC6-4FD4F8480AE1}"/>
              </a:ext>
            </a:extLst>
          </p:cNvPr>
          <p:cNvSpPr>
            <a:spLocks noGrp="1"/>
          </p:cNvSpPr>
          <p:nvPr>
            <p:ph type="body" sz="quarter" idx="24" hasCustomPrompt="1"/>
          </p:nvPr>
        </p:nvSpPr>
        <p:spPr>
          <a:xfrm>
            <a:off x="8053571"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#6</a:t>
            </a:r>
          </a:p>
        </p:txBody>
      </p:sp>
      <p:pic>
        <p:nvPicPr>
          <p:cNvPr id="2" name="Graphique 16">
            <a:extLst>
              <a:ext uri="{FF2B5EF4-FFF2-40B4-BE49-F238E27FC236}">
                <a16:creationId xmlns:a16="http://schemas.microsoft.com/office/drawing/2014/main" id="{DBE8E207-897F-4AD1-9FA2-09B471187CB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865849112"/>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4992812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47"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1766554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3332526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471"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lvl1pPr>
              <a:defRPr>
                <a:solidFill>
                  <a:schemeClr val="accent5"/>
                </a:solidFill>
              </a:defRPr>
            </a:lvl1p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
        <p:nvSpPr>
          <p:cNvPr id="11" name="Text Placeholder 11">
            <a:extLst>
              <a:ext uri="{FF2B5EF4-FFF2-40B4-BE49-F238E27FC236}">
                <a16:creationId xmlns:a16="http://schemas.microsoft.com/office/drawing/2014/main" id="{4AD76F75-785D-4A34-BC15-81B58A00D768}"/>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6"/>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10412194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apitre V1">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3">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3"/>
            </p:custDataLst>
            <p:extLst>
              <p:ext uri="{D42A27DB-BD31-4B8C-83A1-F6EECF244321}">
                <p14:modId xmlns:p14="http://schemas.microsoft.com/office/powerpoint/2010/main" val="13631511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3495" name="think-cell Slide" r:id="rId7" imgW="532" imgH="530" progId="TCLayout.ActiveDocument.1">
                  <p:embed/>
                </p:oleObj>
              </mc:Choice>
              <mc:Fallback>
                <p:oleObj name="think-cell Slide" r:id="rId7"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3352175425"/>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hapitre V2">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C7D59559-4163-4B51-905B-7577C52CE7AF}"/>
              </a:ext>
            </a:extLst>
          </p:cNvPr>
          <p:cNvSpPr/>
          <p:nvPr userDrawn="1"/>
        </p:nvSpPr>
        <p:spPr>
          <a:xfrm>
            <a:off x="0" y="0"/>
            <a:ext cx="12192000" cy="6858000"/>
          </a:xfrm>
          <a:prstGeom prst="rect">
            <a:avLst/>
          </a:prstGeom>
          <a:solidFill>
            <a:srgbClr val="0E536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3"/>
            </p:custDataLst>
            <p:extLst>
              <p:ext uri="{D42A27DB-BD31-4B8C-83A1-F6EECF244321}">
                <p14:modId xmlns:p14="http://schemas.microsoft.com/office/powerpoint/2010/main" val="3736115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519" name="think-cell Slide" r:id="rId7" imgW="532" imgH="530" progId="TCLayout.ActiveDocument.1">
                  <p:embed/>
                </p:oleObj>
              </mc:Choice>
              <mc:Fallback>
                <p:oleObj name="think-cell Slide" r:id="rId7"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1554732724"/>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re seul - Bleu roi">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15190810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554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11555076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re seul - Bleu cie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636112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656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accent6"/>
          </a:solidFill>
        </p:spPr>
        <p:txBody>
          <a:bodyPr/>
          <a:lstStyle/>
          <a:p>
            <a:pPr algn="ctr"/>
            <a:fld id="{65E4BD24-FA48-479F-9DD5-C458B8898F23}" type="slidenum">
              <a:rPr lang="fr-FR" smtClean="0"/>
              <a:pPr algn="ct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5"/>
                </a:solidFill>
              </a:defRPr>
            </a:lvl1pPr>
          </a:lstStyle>
          <a:p>
            <a:r>
              <a:rPr lang="fr-FR"/>
              <a:t>Click to edit Master title style</a:t>
            </a:r>
          </a:p>
        </p:txBody>
      </p:sp>
      <p:sp>
        <p:nvSpPr>
          <p:cNvPr id="13" name="Text Placeholder 11">
            <a:extLst>
              <a:ext uri="{FF2B5EF4-FFF2-40B4-BE49-F238E27FC236}">
                <a16:creationId xmlns:a16="http://schemas.microsoft.com/office/drawing/2014/main" id="{39E2E735-8A12-4746-8214-D76509D57135}"/>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6"/>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41632943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6">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3"/>
            </p:custDataLst>
            <p:extLst>
              <p:ext uri="{D42A27DB-BD31-4B8C-83A1-F6EECF244321}">
                <p14:modId xmlns:p14="http://schemas.microsoft.com/office/powerpoint/2010/main" val="443443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7591" name="think-cell Slide" r:id="rId7" imgW="532" imgH="530" progId="TCLayout.ActiveDocument.1">
                  <p:embed/>
                </p:oleObj>
              </mc:Choice>
              <mc:Fallback>
                <p:oleObj name="think-cell Slide" r:id="rId7"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2FF11C4E-E8A2-43A9-AAC8-57E1F2D42F99}"/>
              </a:ext>
            </a:extLst>
          </p:cNvPr>
          <p:cNvSpPr>
            <a:spLocks noGrp="1"/>
          </p:cNvSpPr>
          <p:nvPr>
            <p:ph type="ftr" sz="quarter" idx="11"/>
          </p:nvPr>
        </p:nvSpPr>
        <p:spPr/>
        <p:txBody>
          <a:bodyPr/>
          <a:lstStyle/>
          <a:p>
            <a:r>
              <a:rPr lang="fr-FR"/>
              <a:t>Document à usage strictement interne - Ne pas diffuser</a:t>
            </a: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2751741998"/>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D1A1D84-FC9A-419B-B3F2-BA4924A9F01B}"/>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4233554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534505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61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62198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635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4188597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0663"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cxnSp>
        <p:nvCxnSpPr>
          <p:cNvPr id="11" name="Connecteur droit 28">
            <a:extLst>
              <a:ext uri="{FF2B5EF4-FFF2-40B4-BE49-F238E27FC236}">
                <a16:creationId xmlns:a16="http://schemas.microsoft.com/office/drawing/2014/main" id="{3915594F-D40D-4245-A991-522356A378E4}"/>
              </a:ext>
            </a:extLst>
          </p:cNvPr>
          <p:cNvCxnSpPr>
            <a:cxnSpLocks/>
          </p:cNvCxnSpPr>
          <p:nvPr userDrawn="1"/>
        </p:nvCxnSpPr>
        <p:spPr>
          <a:xfrm>
            <a:off x="2509486" y="0"/>
            <a:ext cx="0" cy="6858000"/>
          </a:xfrm>
          <a:prstGeom prst="line">
            <a:avLst/>
          </a:prstGeom>
          <a:ln w="12700">
            <a:solidFill>
              <a:srgbClr val="B577EB"/>
            </a:solidFill>
          </a:ln>
        </p:spPr>
        <p:style>
          <a:lnRef idx="1">
            <a:schemeClr val="accent1"/>
          </a:lnRef>
          <a:fillRef idx="0">
            <a:schemeClr val="accent1"/>
          </a:fillRef>
          <a:effectRef idx="0">
            <a:schemeClr val="accent1"/>
          </a:effectRef>
          <a:fontRef idx="minor">
            <a:schemeClr val="tx1"/>
          </a:fontRef>
        </p:style>
      </p:cxnSp>
      <p:sp useBgFill="1">
        <p:nvSpPr>
          <p:cNvPr id="15" name="Graphique 4">
            <a:extLst>
              <a:ext uri="{FF2B5EF4-FFF2-40B4-BE49-F238E27FC236}">
                <a16:creationId xmlns:a16="http://schemas.microsoft.com/office/drawing/2014/main" id="{D206A9D1-7015-4666-90ED-706284CE93E5}"/>
              </a:ext>
            </a:extLst>
          </p:cNvPr>
          <p:cNvSpPr/>
          <p:nvPr userDrawn="1"/>
        </p:nvSpPr>
        <p:spPr>
          <a:xfrm>
            <a:off x="1747818" y="1113618"/>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2520727684"/>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09068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687"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8704984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845614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71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805119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9201962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373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8E3DE53F-9F04-44D6-9556-F784BEC817E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8474429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7941719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475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12" name="Image 11" descr="Une image contenant texte&#10;&#10;Description générée automatiquement">
            <a:extLst>
              <a:ext uri="{FF2B5EF4-FFF2-40B4-BE49-F238E27FC236}">
                <a16:creationId xmlns:a16="http://schemas.microsoft.com/office/drawing/2014/main" id="{1501F6B1-4430-4B53-8936-21BE1162002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37178" y="506640"/>
            <a:ext cx="3780822" cy="1188059"/>
          </a:xfrm>
          <a:prstGeom prst="rect">
            <a:avLst/>
          </a:prstGeom>
        </p:spPr>
      </p:pic>
    </p:spTree>
    <p:extLst>
      <p:ext uri="{BB962C8B-B14F-4D97-AF65-F5344CB8AC3E}">
        <p14:creationId xmlns:p14="http://schemas.microsoft.com/office/powerpoint/2010/main" val="19557057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8310376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13865506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578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a:xfrm>
            <a:off x="223155" y="6413499"/>
            <a:ext cx="282997" cy="265112"/>
          </a:xfrm>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2578197235"/>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C43AE7E4-FC39-4949-A184-ED5E540A6BAE}"/>
              </a:ext>
            </a:extLst>
          </p:cNvPr>
          <p:cNvGraphicFramePr>
            <a:graphicFrameLocks noChangeAspect="1"/>
          </p:cNvGraphicFramePr>
          <p:nvPr userDrawn="1">
            <p:custDataLst>
              <p:tags r:id="rId2"/>
            </p:custDataLst>
            <p:extLst>
              <p:ext uri="{D42A27DB-BD31-4B8C-83A1-F6EECF244321}">
                <p14:modId xmlns:p14="http://schemas.microsoft.com/office/powerpoint/2010/main" val="22940748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7831" name="think-cell Slide" r:id="rId6" imgW="532" imgH="530" progId="TCLayout.ActiveDocument.1">
                  <p:embed/>
                </p:oleObj>
              </mc:Choice>
              <mc:Fallback>
                <p:oleObj name="think-cell Slide" r:id="rId6" imgW="532" imgH="530" progId="TCLayout.ActiveDocument.1">
                  <p:embed/>
                  <p:pic>
                    <p:nvPicPr>
                      <p:cNvPr id="20" name="Object 19" hidden="1">
                        <a:extLst>
                          <a:ext uri="{FF2B5EF4-FFF2-40B4-BE49-F238E27FC236}">
                            <a16:creationId xmlns:a16="http://schemas.microsoft.com/office/drawing/2014/main" id="{C43AE7E4-FC39-4949-A184-ED5E540A6BA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03F3344F-4F9C-4108-8E70-ED197A8EA0CD}"/>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6000" b="0" i="0" baseline="0">
              <a:latin typeface="Ubuntu Medium" panose="020B0604030602030204" pitchFamily="34" charset="0"/>
              <a:ea typeface="+mj-ea"/>
              <a:cs typeface="+mj-cs"/>
              <a:sym typeface="Ubuntu Medium" panose="020B0604030602030204" pitchFamily="34" charset="0"/>
            </a:endParaRPr>
          </a:p>
        </p:txBody>
      </p:sp>
      <p:sp>
        <p:nvSpPr>
          <p:cNvPr id="10" name="Freeform: Shape 9">
            <a:extLst>
              <a:ext uri="{FF2B5EF4-FFF2-40B4-BE49-F238E27FC236}">
                <a16:creationId xmlns:a16="http://schemas.microsoft.com/office/drawing/2014/main" id="{0E483088-91C7-4570-8323-CC93400F02E2}"/>
              </a:ext>
            </a:extLst>
          </p:cNvPr>
          <p:cNvSpPr/>
          <p:nvPr userDrawn="1"/>
        </p:nvSpPr>
        <p:spPr>
          <a:xfrm>
            <a:off x="0" y="0"/>
            <a:ext cx="12192000" cy="6858000"/>
          </a:xfrm>
          <a:custGeom>
            <a:avLst/>
            <a:gdLst>
              <a:gd name="connsiteX0" fmla="*/ 4408187 w 12192000"/>
              <a:gd name="connsiteY0" fmla="*/ 2286739 h 6858000"/>
              <a:gd name="connsiteX1" fmla="*/ 3362327 w 12192000"/>
              <a:gd name="connsiteY1" fmla="*/ 2523502 h 6858000"/>
              <a:gd name="connsiteX2" fmla="*/ 3149266 w 12192000"/>
              <a:gd name="connsiteY2" fmla="*/ 3455730 h 6858000"/>
              <a:gd name="connsiteX3" fmla="*/ 3364990 w 12192000"/>
              <a:gd name="connsiteY3" fmla="*/ 4406068 h 6858000"/>
              <a:gd name="connsiteX4" fmla="*/ 4408098 w 12192000"/>
              <a:gd name="connsiteY4" fmla="*/ 4622768 h 6858000"/>
              <a:gd name="connsiteX5" fmla="*/ 5467186 w 12192000"/>
              <a:gd name="connsiteY5" fmla="*/ 4401186 h 6858000"/>
              <a:gd name="connsiteX6" fmla="*/ 5670658 w 12192000"/>
              <a:gd name="connsiteY6" fmla="*/ 3457506 h 6858000"/>
              <a:gd name="connsiteX7" fmla="*/ 5458929 w 12192000"/>
              <a:gd name="connsiteY7" fmla="*/ 2523236 h 6858000"/>
              <a:gd name="connsiteX8" fmla="*/ 4408187 w 12192000"/>
              <a:gd name="connsiteY8" fmla="*/ 2286739 h 6858000"/>
              <a:gd name="connsiteX9" fmla="*/ 0 w 12192000"/>
              <a:gd name="connsiteY9" fmla="*/ 0 h 6858000"/>
              <a:gd name="connsiteX10" fmla="*/ 12192000 w 12192000"/>
              <a:gd name="connsiteY10" fmla="*/ 0 h 6858000"/>
              <a:gd name="connsiteX11" fmla="*/ 12192000 w 12192000"/>
              <a:gd name="connsiteY11" fmla="*/ 6858000 h 6858000"/>
              <a:gd name="connsiteX12" fmla="*/ 0 w 12192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6858000">
                <a:moveTo>
                  <a:pt x="4408187" y="2286739"/>
                </a:moveTo>
                <a:cubicBezTo>
                  <a:pt x="3984995" y="2288603"/>
                  <a:pt x="3535705" y="2346396"/>
                  <a:pt x="3362327" y="2523502"/>
                </a:cubicBezTo>
                <a:cubicBezTo>
                  <a:pt x="3155303" y="2734876"/>
                  <a:pt x="3149266" y="3455730"/>
                  <a:pt x="3149266" y="3455730"/>
                </a:cubicBezTo>
                <a:cubicBezTo>
                  <a:pt x="3149266" y="3455730"/>
                  <a:pt x="3144117" y="4173565"/>
                  <a:pt x="3364990" y="4406068"/>
                </a:cubicBezTo>
                <a:cubicBezTo>
                  <a:pt x="3503746" y="4554589"/>
                  <a:pt x="3990500" y="4624544"/>
                  <a:pt x="4408098" y="4622768"/>
                </a:cubicBezTo>
                <a:cubicBezTo>
                  <a:pt x="4836971" y="4620993"/>
                  <a:pt x="5351600" y="4546332"/>
                  <a:pt x="5467186" y="4401186"/>
                </a:cubicBezTo>
                <a:cubicBezTo>
                  <a:pt x="5650240" y="4171346"/>
                  <a:pt x="5670126" y="3803729"/>
                  <a:pt x="5670658" y="3457506"/>
                </a:cubicBezTo>
                <a:cubicBezTo>
                  <a:pt x="5670658" y="3457506"/>
                  <a:pt x="5683442" y="2745262"/>
                  <a:pt x="5458929" y="2523236"/>
                </a:cubicBezTo>
                <a:cubicBezTo>
                  <a:pt x="5274810" y="2341069"/>
                  <a:pt x="4831467" y="2284875"/>
                  <a:pt x="4408187" y="2286739"/>
                </a:cubicBezTo>
                <a:close/>
                <a:moveTo>
                  <a:pt x="0" y="0"/>
                </a:moveTo>
                <a:lnTo>
                  <a:pt x="12192000" y="0"/>
                </a:lnTo>
                <a:lnTo>
                  <a:pt x="12192000" y="6858000"/>
                </a:lnTo>
                <a:lnTo>
                  <a:pt x="0" y="6858000"/>
                </a:lnTo>
                <a:close/>
              </a:path>
            </a:pathLst>
          </a:custGeom>
          <a:solidFill>
            <a:schemeClr val="accent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 name="Footer Placeholder 11">
            <a:extLst>
              <a:ext uri="{FF2B5EF4-FFF2-40B4-BE49-F238E27FC236}">
                <a16:creationId xmlns:a16="http://schemas.microsoft.com/office/drawing/2014/main" id="{DCAC16EA-756A-4D03-BE42-D109F2849254}"/>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618F6DEC-C37F-44DE-A098-5FBC39A9B7EB}"/>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pic>
        <p:nvPicPr>
          <p:cNvPr id="15" name="Graphique 6">
            <a:extLst>
              <a:ext uri="{FF2B5EF4-FFF2-40B4-BE49-F238E27FC236}">
                <a16:creationId xmlns:a16="http://schemas.microsoft.com/office/drawing/2014/main" id="{25C91B03-5B83-4DE8-A7BB-F248B23F700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956175" y="443202"/>
            <a:ext cx="2279650" cy="1554306"/>
          </a:xfrm>
          <a:prstGeom prst="rect">
            <a:avLst/>
          </a:prstGeom>
        </p:spPr>
      </p:pic>
      <p:sp>
        <p:nvSpPr>
          <p:cNvPr id="18" name="ZoneTexte 10">
            <a:extLst>
              <a:ext uri="{FF2B5EF4-FFF2-40B4-BE49-F238E27FC236}">
                <a16:creationId xmlns:a16="http://schemas.microsoft.com/office/drawing/2014/main" id="{0EDDA642-2BBA-4C4E-8568-AC7F7DCA51FB}"/>
              </a:ext>
            </a:extLst>
          </p:cNvPr>
          <p:cNvSpPr txBox="1"/>
          <p:nvPr userDrawn="1"/>
        </p:nvSpPr>
        <p:spPr>
          <a:xfrm>
            <a:off x="-35935" y="5882972"/>
            <a:ext cx="12192000" cy="954107"/>
          </a:xfrm>
          <a:prstGeom prst="rect">
            <a:avLst/>
          </a:prstGeom>
          <a:noFill/>
        </p:spPr>
        <p:txBody>
          <a:bodyPr wrap="square">
            <a:spAutoFit/>
          </a:bodyPr>
          <a:lstStyle/>
          <a:p>
            <a:pPr algn="ctr"/>
            <a:r>
              <a:rPr lang="fr-FR" sz="1400">
                <a:solidFill>
                  <a:schemeClr val="bg1"/>
                </a:solidFill>
                <a:latin typeface="Ubuntu Light" panose="020B0304030602030204" pitchFamily="34" charset="0"/>
              </a:rPr>
              <a:t>Ce document est destiné aux partenaires commerciaux de PERIAL AM.</a:t>
            </a:r>
          </a:p>
          <a:p>
            <a:pPr algn="ctr"/>
            <a:r>
              <a:rPr lang="fr-FR" sz="1400">
                <a:solidFill>
                  <a:schemeClr val="bg1"/>
                </a:solidFill>
                <a:latin typeface="Ubuntu Light" panose="020B0304030602030204" pitchFamily="34" charset="0"/>
              </a:rPr>
              <a:t>Le présent document ne saurait constituer une offre en vue de la souscription de parts d’un fonds géré par PERIAL AM, </a:t>
            </a:r>
            <a:br>
              <a:rPr lang="fr-FR" sz="1400">
                <a:solidFill>
                  <a:schemeClr val="bg1"/>
                </a:solidFill>
                <a:latin typeface="Ubuntu Light" panose="020B0304030602030204" pitchFamily="34" charset="0"/>
              </a:rPr>
            </a:br>
            <a:r>
              <a:rPr lang="fr-FR" sz="1400">
                <a:solidFill>
                  <a:schemeClr val="bg1"/>
                </a:solidFill>
                <a:latin typeface="Ubuntu Light" panose="020B0304030602030204" pitchFamily="34" charset="0"/>
              </a:rPr>
              <a:t>ou comme une offre de services financiers émanant de PERIAL AM ou comme un conseil financier personnalisé. </a:t>
            </a:r>
            <a:br>
              <a:rPr lang="fr-FR" sz="1400">
                <a:solidFill>
                  <a:schemeClr val="bg1"/>
                </a:solidFill>
                <a:latin typeface="Ubuntu Light" panose="020B0304030602030204" pitchFamily="34" charset="0"/>
              </a:rPr>
            </a:br>
            <a:r>
              <a:rPr lang="fr-FR" sz="1400">
                <a:solidFill>
                  <a:schemeClr val="bg1"/>
                </a:solidFill>
                <a:latin typeface="Ubuntu Light" panose="020B0304030602030204" pitchFamily="34" charset="0"/>
              </a:rPr>
              <a:t>Ce document n’a pas vocation a être distribué à tout autre investisseur potentiel.</a:t>
            </a:r>
          </a:p>
        </p:txBody>
      </p:sp>
      <p:sp>
        <p:nvSpPr>
          <p:cNvPr id="21" name="Title 20">
            <a:extLst>
              <a:ext uri="{FF2B5EF4-FFF2-40B4-BE49-F238E27FC236}">
                <a16:creationId xmlns:a16="http://schemas.microsoft.com/office/drawing/2014/main" id="{78A63EE5-98B4-46A5-8F54-353738BF709C}"/>
              </a:ext>
            </a:extLst>
          </p:cNvPr>
          <p:cNvSpPr>
            <a:spLocks noGrp="1"/>
          </p:cNvSpPr>
          <p:nvPr>
            <p:ph type="ctrTitle"/>
          </p:nvPr>
        </p:nvSpPr>
        <p:spPr>
          <a:xfrm>
            <a:off x="4298780" y="2552858"/>
            <a:ext cx="3594441" cy="3330114"/>
          </a:xfrm>
          <a:custGeom>
            <a:avLst/>
            <a:gdLst>
              <a:gd name="connsiteX0" fmla="*/ 1794602 w 3594441"/>
              <a:gd name="connsiteY0" fmla="*/ 64 h 3330114"/>
              <a:gd name="connsiteX1" fmla="*/ 3292433 w 3594441"/>
              <a:gd name="connsiteY1" fmla="*/ 337190 h 3330114"/>
              <a:gd name="connsiteX2" fmla="*/ 3594251 w 3594441"/>
              <a:gd name="connsiteY2" fmla="*/ 1668989 h 3330114"/>
              <a:gd name="connsiteX3" fmla="*/ 3304203 w 3594441"/>
              <a:gd name="connsiteY3" fmla="*/ 3014202 h 3330114"/>
              <a:gd name="connsiteX4" fmla="*/ 1794476 w 3594441"/>
              <a:gd name="connsiteY4" fmla="*/ 3330067 h 3330114"/>
              <a:gd name="connsiteX5" fmla="*/ 307528 w 3594441"/>
              <a:gd name="connsiteY5" fmla="*/ 3021161 h 3330114"/>
              <a:gd name="connsiteX6" fmla="*/ 15 w 3594441"/>
              <a:gd name="connsiteY6" fmla="*/ 1666458 h 3330114"/>
              <a:gd name="connsiteX7" fmla="*/ 303732 w 3594441"/>
              <a:gd name="connsiteY7" fmla="*/ 337570 h 3330114"/>
              <a:gd name="connsiteX8" fmla="*/ 1794602 w 3594441"/>
              <a:gd name="connsiteY8" fmla="*/ 64 h 333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4441" h="3330114">
                <a:moveTo>
                  <a:pt x="1794602" y="64"/>
                </a:moveTo>
                <a:cubicBezTo>
                  <a:pt x="2397986" y="-2593"/>
                  <a:pt x="3029971" y="77512"/>
                  <a:pt x="3292433" y="337190"/>
                </a:cubicBezTo>
                <a:cubicBezTo>
                  <a:pt x="3612475" y="653688"/>
                  <a:pt x="3594251" y="1668989"/>
                  <a:pt x="3594251" y="1668989"/>
                </a:cubicBezTo>
                <a:cubicBezTo>
                  <a:pt x="3593493" y="2162529"/>
                  <a:pt x="3565146" y="2686567"/>
                  <a:pt x="3304203" y="3014202"/>
                </a:cubicBezTo>
                <a:cubicBezTo>
                  <a:pt x="3139436" y="3221108"/>
                  <a:pt x="2405833" y="3327537"/>
                  <a:pt x="1794476" y="3330067"/>
                </a:cubicBezTo>
                <a:cubicBezTo>
                  <a:pt x="1199191" y="3332599"/>
                  <a:pt x="505324" y="3232879"/>
                  <a:pt x="307528" y="3021161"/>
                </a:cubicBezTo>
                <a:cubicBezTo>
                  <a:pt x="-7326" y="2689730"/>
                  <a:pt x="15" y="1666458"/>
                  <a:pt x="15" y="1666458"/>
                </a:cubicBezTo>
                <a:cubicBezTo>
                  <a:pt x="15" y="1666458"/>
                  <a:pt x="8620" y="638882"/>
                  <a:pt x="303732" y="337570"/>
                </a:cubicBezTo>
                <a:cubicBezTo>
                  <a:pt x="550881" y="85105"/>
                  <a:pt x="1191344" y="2721"/>
                  <a:pt x="1794602" y="64"/>
                </a:cubicBezTo>
                <a:close/>
              </a:path>
            </a:pathLst>
          </a:custGeom>
          <a:solidFill>
            <a:schemeClr val="accent2"/>
          </a:solidFill>
        </p:spPr>
        <p:txBody>
          <a:bodyPr wrap="square" lIns="180000" tIns="180000" bIns="180000" anchor="ctr">
            <a:normAutofit/>
          </a:bodyPr>
          <a:lstStyle>
            <a:lvl1pPr algn="ctr">
              <a:lnSpc>
                <a:spcPct val="100000"/>
              </a:lnSpc>
              <a:defRPr sz="3200" cap="none" spc="0" baseline="0">
                <a:solidFill>
                  <a:schemeClr val="bg1"/>
                </a:solidFill>
              </a:defRPr>
            </a:lvl1pPr>
          </a:lstStyle>
          <a:p>
            <a:r>
              <a:rPr lang="fr-FR"/>
              <a:t>Modifiez le style du titre</a:t>
            </a:r>
          </a:p>
        </p:txBody>
      </p:sp>
      <p:sp>
        <p:nvSpPr>
          <p:cNvPr id="23" name="Subtitle 22">
            <a:extLst>
              <a:ext uri="{FF2B5EF4-FFF2-40B4-BE49-F238E27FC236}">
                <a16:creationId xmlns:a16="http://schemas.microsoft.com/office/drawing/2014/main" id="{6F609500-BFB1-43F6-A008-11B077455F28}"/>
              </a:ext>
            </a:extLst>
          </p:cNvPr>
          <p:cNvSpPr>
            <a:spLocks noGrp="1"/>
          </p:cNvSpPr>
          <p:nvPr>
            <p:ph type="subTitle" idx="1" hasCustomPrompt="1"/>
          </p:nvPr>
        </p:nvSpPr>
        <p:spPr>
          <a:xfrm>
            <a:off x="6927508" y="2286693"/>
            <a:ext cx="1432181" cy="1326862"/>
          </a:xfrm>
          <a:custGeom>
            <a:avLst/>
            <a:gdLst>
              <a:gd name="connsiteX0" fmla="*/ 715048 w 1432181"/>
              <a:gd name="connsiteY0" fmla="*/ 26 h 1326862"/>
              <a:gd name="connsiteX1" fmla="*/ 1311849 w 1432181"/>
              <a:gd name="connsiteY1" fmla="*/ 134351 h 1326862"/>
              <a:gd name="connsiteX2" fmla="*/ 1432106 w 1432181"/>
              <a:gd name="connsiteY2" fmla="*/ 664998 h 1326862"/>
              <a:gd name="connsiteX3" fmla="*/ 1316539 w 1432181"/>
              <a:gd name="connsiteY3" fmla="*/ 1200990 h 1326862"/>
              <a:gd name="connsiteX4" fmla="*/ 714998 w 1432181"/>
              <a:gd name="connsiteY4" fmla="*/ 1326844 h 1326862"/>
              <a:gd name="connsiteX5" fmla="*/ 122533 w 1432181"/>
              <a:gd name="connsiteY5" fmla="*/ 1203762 h 1326862"/>
              <a:gd name="connsiteX6" fmla="*/ 6 w 1432181"/>
              <a:gd name="connsiteY6" fmla="*/ 663989 h 1326862"/>
              <a:gd name="connsiteX7" fmla="*/ 121020 w 1432181"/>
              <a:gd name="connsiteY7" fmla="*/ 134503 h 1326862"/>
              <a:gd name="connsiteX8" fmla="*/ 715048 w 1432181"/>
              <a:gd name="connsiteY8" fmla="*/ 26 h 132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181" h="1326862">
                <a:moveTo>
                  <a:pt x="715048" y="26"/>
                </a:moveTo>
                <a:cubicBezTo>
                  <a:pt x="955462" y="-1033"/>
                  <a:pt x="1207273" y="30884"/>
                  <a:pt x="1311849" y="134351"/>
                </a:cubicBezTo>
                <a:cubicBezTo>
                  <a:pt x="1439368" y="260458"/>
                  <a:pt x="1432106" y="664998"/>
                  <a:pt x="1432106" y="664998"/>
                </a:cubicBezTo>
                <a:cubicBezTo>
                  <a:pt x="1431804" y="861646"/>
                  <a:pt x="1420510" y="1070445"/>
                  <a:pt x="1316539" y="1200990"/>
                </a:cubicBezTo>
                <a:cubicBezTo>
                  <a:pt x="1250888" y="1283430"/>
                  <a:pt x="958589" y="1325836"/>
                  <a:pt x="714998" y="1326844"/>
                </a:cubicBezTo>
                <a:cubicBezTo>
                  <a:pt x="477810" y="1327853"/>
                  <a:pt x="201343" y="1288120"/>
                  <a:pt x="122533" y="1203762"/>
                </a:cubicBezTo>
                <a:cubicBezTo>
                  <a:pt x="-2919" y="1071706"/>
                  <a:pt x="6" y="663989"/>
                  <a:pt x="6" y="663989"/>
                </a:cubicBezTo>
                <a:cubicBezTo>
                  <a:pt x="6" y="663989"/>
                  <a:pt x="3435" y="254558"/>
                  <a:pt x="121020" y="134503"/>
                </a:cubicBezTo>
                <a:cubicBezTo>
                  <a:pt x="219495" y="33909"/>
                  <a:pt x="474684" y="1084"/>
                  <a:pt x="715048" y="26"/>
                </a:cubicBezTo>
                <a:close/>
              </a:path>
            </a:pathLst>
          </a:custGeom>
          <a:solidFill>
            <a:schemeClr val="bg1"/>
          </a:solidFill>
        </p:spPr>
        <p:txBody>
          <a:bodyPr wrap="square" anchor="ctr">
            <a:noAutofit/>
          </a:bodyPr>
          <a:lstStyle>
            <a:lvl1pPr marL="0" indent="0" algn="ctr">
              <a:buNone/>
              <a:defRPr sz="1200"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spTree>
    <p:extLst>
      <p:ext uri="{BB962C8B-B14F-4D97-AF65-F5344CB8AC3E}">
        <p14:creationId xmlns:p14="http://schemas.microsoft.com/office/powerpoint/2010/main" val="150907488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ommaire x3">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860710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8855"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2507032"/>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2799367"/>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2545649"/>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pic>
        <p:nvPicPr>
          <p:cNvPr id="25" name="Graphique 16">
            <a:extLst>
              <a:ext uri="{FF2B5EF4-FFF2-40B4-BE49-F238E27FC236}">
                <a16:creationId xmlns:a16="http://schemas.microsoft.com/office/drawing/2014/main" id="{66121282-F442-424F-8E86-D2FA35016EE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484475031"/>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ommaire x4">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32118690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9879"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5940344" y="1461883"/>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6214025" y="1754218"/>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5828080" y="1500500"/>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386474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413842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375248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4" name="Graphique 4">
            <a:extLst>
              <a:ext uri="{FF2B5EF4-FFF2-40B4-BE49-F238E27FC236}">
                <a16:creationId xmlns:a16="http://schemas.microsoft.com/office/drawing/2014/main" id="{FEA7E844-B2A3-402F-97A0-023A008AA9E2}"/>
              </a:ext>
            </a:extLst>
          </p:cNvPr>
          <p:cNvSpPr/>
          <p:nvPr userDrawn="1"/>
        </p:nvSpPr>
        <p:spPr>
          <a:xfrm>
            <a:off x="8107789"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D6A31A21-B9FB-47C7-A784-F85CE313CFAF}"/>
              </a:ext>
            </a:extLst>
          </p:cNvPr>
          <p:cNvSpPr>
            <a:spLocks noGrp="1"/>
          </p:cNvSpPr>
          <p:nvPr>
            <p:ph sz="quarter" idx="19" hasCustomPrompt="1"/>
          </p:nvPr>
        </p:nvSpPr>
        <p:spPr>
          <a:xfrm>
            <a:off x="8381470"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6" name="Text Placeholder 22">
            <a:extLst>
              <a:ext uri="{FF2B5EF4-FFF2-40B4-BE49-F238E27FC236}">
                <a16:creationId xmlns:a16="http://schemas.microsoft.com/office/drawing/2014/main" id="{6416C1A4-6A8B-4410-BF99-BFBA1C099247}"/>
              </a:ext>
            </a:extLst>
          </p:cNvPr>
          <p:cNvSpPr>
            <a:spLocks noGrp="1"/>
          </p:cNvSpPr>
          <p:nvPr>
            <p:ph type="body" sz="quarter" idx="20" hasCustomPrompt="1"/>
          </p:nvPr>
        </p:nvSpPr>
        <p:spPr>
          <a:xfrm>
            <a:off x="7995525"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pic>
        <p:nvPicPr>
          <p:cNvPr id="28" name="Graphique 16">
            <a:extLst>
              <a:ext uri="{FF2B5EF4-FFF2-40B4-BE49-F238E27FC236}">
                <a16:creationId xmlns:a16="http://schemas.microsoft.com/office/drawing/2014/main" id="{2AB876BA-B49C-4F5E-9F69-E1DF3EE6386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776933992"/>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ommaire x5">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29767942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090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3472753"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3746434"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3360489"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6713068"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6986749"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6600804"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pic>
        <p:nvPicPr>
          <p:cNvPr id="25" name="Graphique 16">
            <a:extLst>
              <a:ext uri="{FF2B5EF4-FFF2-40B4-BE49-F238E27FC236}">
                <a16:creationId xmlns:a16="http://schemas.microsoft.com/office/drawing/2014/main" id="{18B70511-6FDE-4D74-AE12-87C36971C03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197104663"/>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ommaire x6">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42328050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27"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1697301"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1970982"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1585037"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493761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521129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482535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sp>
        <p:nvSpPr>
          <p:cNvPr id="24" name="Graphique 4">
            <a:extLst>
              <a:ext uri="{FF2B5EF4-FFF2-40B4-BE49-F238E27FC236}">
                <a16:creationId xmlns:a16="http://schemas.microsoft.com/office/drawing/2014/main" id="{23A5B6EF-FD31-4F09-9D57-B4C54370D135}"/>
              </a:ext>
            </a:extLst>
          </p:cNvPr>
          <p:cNvSpPr/>
          <p:nvPr userDrawn="1"/>
        </p:nvSpPr>
        <p:spPr>
          <a:xfrm>
            <a:off x="8165835"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ED6362E1-AA0D-487A-9D49-81EFCA38FDD1}"/>
              </a:ext>
            </a:extLst>
          </p:cNvPr>
          <p:cNvSpPr>
            <a:spLocks noGrp="1"/>
          </p:cNvSpPr>
          <p:nvPr>
            <p:ph sz="quarter" idx="23" hasCustomPrompt="1"/>
          </p:nvPr>
        </p:nvSpPr>
        <p:spPr>
          <a:xfrm>
            <a:off x="8439516"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2" name="Text Placeholder 22">
            <a:extLst>
              <a:ext uri="{FF2B5EF4-FFF2-40B4-BE49-F238E27FC236}">
                <a16:creationId xmlns:a16="http://schemas.microsoft.com/office/drawing/2014/main" id="{1886B4CA-BEEA-47BA-BCC6-4FD4F8480AE1}"/>
              </a:ext>
            </a:extLst>
          </p:cNvPr>
          <p:cNvSpPr>
            <a:spLocks noGrp="1"/>
          </p:cNvSpPr>
          <p:nvPr>
            <p:ph type="body" sz="quarter" idx="24" hasCustomPrompt="1"/>
          </p:nvPr>
        </p:nvSpPr>
        <p:spPr>
          <a:xfrm>
            <a:off x="8053571"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#6</a:t>
            </a:r>
          </a:p>
        </p:txBody>
      </p:sp>
      <p:pic>
        <p:nvPicPr>
          <p:cNvPr id="34" name="Graphique 16">
            <a:extLst>
              <a:ext uri="{FF2B5EF4-FFF2-40B4-BE49-F238E27FC236}">
                <a16:creationId xmlns:a16="http://schemas.microsoft.com/office/drawing/2014/main" id="{6CE17009-F79C-4A0A-8D89-995F6235143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875981263"/>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21375149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951"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0491318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10716993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3975"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2863646000"/>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6486131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499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5420262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1"/>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0073239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602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chemeClr val="accent1"/>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B0F6EB7A-24B9-4CE1-B06C-7B27BCDB53E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5597707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D1A1D84-FC9A-419B-B3F2-BA4924A9F01B}"/>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40197066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2333341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7047"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2FF11C4E-E8A2-43A9-AAC8-57E1F2D42F99}"/>
              </a:ext>
            </a:extLst>
          </p:cNvPr>
          <p:cNvSpPr>
            <a:spLocks noGrp="1"/>
          </p:cNvSpPr>
          <p:nvPr>
            <p:ph type="ftr" sz="quarter" idx="11"/>
          </p:nvPr>
        </p:nvSpPr>
        <p:spPr/>
        <p:txBody>
          <a:bodyPr/>
          <a:lstStyle/>
          <a:p>
            <a:r>
              <a:rPr lang="fr-FR"/>
              <a:t>Document à usage strictement interne - Ne pas diffuser</a:t>
            </a: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Gros titre</a:t>
            </a:r>
          </a:p>
        </p:txBody>
      </p:sp>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pic>
        <p:nvPicPr>
          <p:cNvPr id="15" name="Graphique 16">
            <a:extLst>
              <a:ext uri="{FF2B5EF4-FFF2-40B4-BE49-F238E27FC236}">
                <a16:creationId xmlns:a16="http://schemas.microsoft.com/office/drawing/2014/main" id="{69E63636-5D73-4518-9673-64D065633A6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772140425"/>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285622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807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8634565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7265995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0119"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4034109219"/>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53911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1143"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9633952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150128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6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56213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2140397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319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3CC6169E-5965-4AF8-B202-347D10B179E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06464192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1898403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421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8" name="Image 83">
            <a:extLst>
              <a:ext uri="{FF2B5EF4-FFF2-40B4-BE49-F238E27FC236}">
                <a16:creationId xmlns:a16="http://schemas.microsoft.com/office/drawing/2014/main" id="{CBB61F84-B088-4821-A597-4A04AEBAF2F6}"/>
              </a:ext>
            </a:extLst>
          </p:cNvPr>
          <p:cNvPicPr>
            <a:picLocks noChangeAspect="1"/>
          </p:cNvPicPr>
          <p:nvPr userDrawn="1"/>
        </p:nvPicPr>
        <p:blipFill>
          <a:blip r:embed="rId7"/>
          <a:stretch>
            <a:fillRect/>
          </a:stretch>
        </p:blipFill>
        <p:spPr>
          <a:xfrm>
            <a:off x="559199" y="506145"/>
            <a:ext cx="3255296" cy="1189305"/>
          </a:xfrm>
          <a:prstGeom prst="rect">
            <a:avLst/>
          </a:prstGeom>
        </p:spPr>
      </p:pic>
    </p:spTree>
    <p:extLst>
      <p:ext uri="{BB962C8B-B14F-4D97-AF65-F5344CB8AC3E}">
        <p14:creationId xmlns:p14="http://schemas.microsoft.com/office/powerpoint/2010/main" val="387084423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D1A1D84-FC9A-419B-B3F2-BA4924A9F01B}"/>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4954802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7104225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5239"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2FF11C4E-E8A2-43A9-AAC8-57E1F2D42F99}"/>
              </a:ext>
            </a:extLst>
          </p:cNvPr>
          <p:cNvSpPr>
            <a:spLocks noGrp="1"/>
          </p:cNvSpPr>
          <p:nvPr>
            <p:ph type="ftr" sz="quarter" idx="11"/>
          </p:nvPr>
        </p:nvSpPr>
        <p:spPr/>
        <p:txBody>
          <a:bodyPr/>
          <a:lstStyle/>
          <a:p>
            <a:r>
              <a:rPr lang="fr-FR"/>
              <a:t>Document à usage strictement interne - Ne pas diffuser</a:t>
            </a: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tx2"/>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2399896720"/>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36974066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7287"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3882789381"/>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35084017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8311"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306881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9761975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933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6617896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8789209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035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3CC6169E-5965-4AF8-B202-347D10B179E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6462163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1819622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138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8" name="Image 83">
            <a:extLst>
              <a:ext uri="{FF2B5EF4-FFF2-40B4-BE49-F238E27FC236}">
                <a16:creationId xmlns:a16="http://schemas.microsoft.com/office/drawing/2014/main" id="{CBB61F84-B088-4821-A597-4A04AEBAF2F6}"/>
              </a:ext>
            </a:extLst>
          </p:cNvPr>
          <p:cNvPicPr>
            <a:picLocks noChangeAspect="1"/>
          </p:cNvPicPr>
          <p:nvPr userDrawn="1"/>
        </p:nvPicPr>
        <p:blipFill>
          <a:blip r:embed="rId7"/>
          <a:stretch>
            <a:fillRect/>
          </a:stretch>
        </p:blipFill>
        <p:spPr>
          <a:xfrm>
            <a:off x="559199" y="506145"/>
            <a:ext cx="3255296" cy="1189305"/>
          </a:xfrm>
          <a:prstGeom prst="rect">
            <a:avLst/>
          </a:prstGeom>
        </p:spPr>
      </p:pic>
    </p:spTree>
    <p:extLst>
      <p:ext uri="{BB962C8B-B14F-4D97-AF65-F5344CB8AC3E}">
        <p14:creationId xmlns:p14="http://schemas.microsoft.com/office/powerpoint/2010/main" val="16350030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D1A1D84-FC9A-419B-B3F2-BA4924A9F01B}"/>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63924696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8017324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07"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2FF11C4E-E8A2-43A9-AAC8-57E1F2D42F99}"/>
              </a:ext>
            </a:extLst>
          </p:cNvPr>
          <p:cNvSpPr>
            <a:spLocks noGrp="1"/>
          </p:cNvSpPr>
          <p:nvPr>
            <p:ph type="ftr" sz="quarter" idx="11"/>
          </p:nvPr>
        </p:nvSpPr>
        <p:spPr/>
        <p:txBody>
          <a:bodyPr/>
          <a:lstStyle/>
          <a:p>
            <a:r>
              <a:rPr lang="fr-FR"/>
              <a:t>Document à usage strictement interne - Ne pas diffuser</a:t>
            </a: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tx2"/>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38066321"/>
      </p:ext>
    </p:extLst>
  </p:cSld>
  <p:clrMapOvr>
    <a:overrideClrMapping bg1="lt1" tx1="dk1" bg2="lt2" tx2="dk2" accent1="accent1" accent2="accent2" accent3="accent3" accent4="accent4" accent5="accent5" accent6="accent6" hlink="hlink" folHlink="folHlink"/>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431072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455"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3798361861"/>
      </p:ext>
    </p:extLst>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2193909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479"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05872450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095996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650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075870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2022611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752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3CC6169E-5965-4AF8-B202-347D10B179E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5309815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0545703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855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8" name="Image 83">
            <a:extLst>
              <a:ext uri="{FF2B5EF4-FFF2-40B4-BE49-F238E27FC236}">
                <a16:creationId xmlns:a16="http://schemas.microsoft.com/office/drawing/2014/main" id="{CBB61F84-B088-4821-A597-4A04AEBAF2F6}"/>
              </a:ext>
            </a:extLst>
          </p:cNvPr>
          <p:cNvPicPr>
            <a:picLocks noChangeAspect="1"/>
          </p:cNvPicPr>
          <p:nvPr userDrawn="1"/>
        </p:nvPicPr>
        <p:blipFill>
          <a:blip r:embed="rId7"/>
          <a:stretch>
            <a:fillRect/>
          </a:stretch>
        </p:blipFill>
        <p:spPr>
          <a:xfrm>
            <a:off x="559199" y="506145"/>
            <a:ext cx="3255296" cy="1189305"/>
          </a:xfrm>
          <a:prstGeom prst="rect">
            <a:avLst/>
          </a:prstGeom>
        </p:spPr>
      </p:pic>
    </p:spTree>
    <p:extLst>
      <p:ext uri="{BB962C8B-B14F-4D97-AF65-F5344CB8AC3E}">
        <p14:creationId xmlns:p14="http://schemas.microsoft.com/office/powerpoint/2010/main" val="177293620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D1A1D84-FC9A-419B-B3F2-BA4924A9F01B}"/>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377365867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11605141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9575"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2FF11C4E-E8A2-43A9-AAC8-57E1F2D42F99}"/>
              </a:ext>
            </a:extLst>
          </p:cNvPr>
          <p:cNvSpPr>
            <a:spLocks noGrp="1"/>
          </p:cNvSpPr>
          <p:nvPr>
            <p:ph type="ftr" sz="quarter" idx="11"/>
          </p:nvPr>
        </p:nvSpPr>
        <p:spPr/>
        <p:txBody>
          <a:bodyPr/>
          <a:lstStyle/>
          <a:p>
            <a:r>
              <a:rPr lang="fr-FR"/>
              <a:t>Document à usage strictement interne - Ne pas diffuser</a:t>
            </a: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tx2"/>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3434593116"/>
      </p:ext>
    </p:extLst>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635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876879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1623"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cxnSp>
        <p:nvCxnSpPr>
          <p:cNvPr id="11" name="Connecteur droit 28">
            <a:extLst>
              <a:ext uri="{FF2B5EF4-FFF2-40B4-BE49-F238E27FC236}">
                <a16:creationId xmlns:a16="http://schemas.microsoft.com/office/drawing/2014/main" id="{3915594F-D40D-4245-A991-522356A378E4}"/>
              </a:ext>
            </a:extLst>
          </p:cNvPr>
          <p:cNvCxnSpPr>
            <a:cxnSpLocks/>
          </p:cNvCxnSpPr>
          <p:nvPr userDrawn="1"/>
        </p:nvCxnSpPr>
        <p:spPr>
          <a:xfrm>
            <a:off x="2509486" y="0"/>
            <a:ext cx="0" cy="6858000"/>
          </a:xfrm>
          <a:prstGeom prst="line">
            <a:avLst/>
          </a:prstGeom>
          <a:ln w="12700">
            <a:solidFill>
              <a:srgbClr val="B577EB"/>
            </a:solidFill>
          </a:ln>
        </p:spPr>
        <p:style>
          <a:lnRef idx="1">
            <a:schemeClr val="accent1"/>
          </a:lnRef>
          <a:fillRef idx="0">
            <a:schemeClr val="accent1"/>
          </a:fillRef>
          <a:effectRef idx="0">
            <a:schemeClr val="accent1"/>
          </a:effectRef>
          <a:fontRef idx="minor">
            <a:schemeClr val="tx1"/>
          </a:fontRef>
        </p:style>
      </p:cxnSp>
      <p:sp useBgFill="1">
        <p:nvSpPr>
          <p:cNvPr id="15" name="Graphique 4">
            <a:extLst>
              <a:ext uri="{FF2B5EF4-FFF2-40B4-BE49-F238E27FC236}">
                <a16:creationId xmlns:a16="http://schemas.microsoft.com/office/drawing/2014/main" id="{D206A9D1-7015-4666-90ED-706284CE93E5}"/>
              </a:ext>
            </a:extLst>
          </p:cNvPr>
          <p:cNvSpPr/>
          <p:nvPr userDrawn="1"/>
        </p:nvSpPr>
        <p:spPr>
          <a:xfrm>
            <a:off x="1747818" y="1113618"/>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4275861041"/>
      </p:ext>
    </p:extLst>
  </p:cSld>
  <p:clrMapOvr>
    <a:overrideClrMapping bg1="lt1" tx1="dk1" bg2="lt2" tx2="dk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97577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47"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38861951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14210095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67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9383498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1185195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469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8E3DE53F-9F04-44D6-9556-F784BEC817E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55334911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6894186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571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12" name="Image 11" descr="Une image contenant texte&#10;&#10;Description générée automatiquement">
            <a:extLst>
              <a:ext uri="{FF2B5EF4-FFF2-40B4-BE49-F238E27FC236}">
                <a16:creationId xmlns:a16="http://schemas.microsoft.com/office/drawing/2014/main" id="{1501F6B1-4430-4B53-8936-21BE1162002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37178" y="506640"/>
            <a:ext cx="3780822" cy="1188059"/>
          </a:xfrm>
          <a:prstGeom prst="rect">
            <a:avLst/>
          </a:prstGeom>
        </p:spPr>
      </p:pic>
    </p:spTree>
    <p:extLst>
      <p:ext uri="{BB962C8B-B14F-4D97-AF65-F5344CB8AC3E}">
        <p14:creationId xmlns:p14="http://schemas.microsoft.com/office/powerpoint/2010/main" val="280529025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44975608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3103726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674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a:xfrm>
            <a:off x="223155" y="6413499"/>
            <a:ext cx="282997" cy="265112"/>
          </a:xfrm>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2575701137"/>
      </p:ext>
    </p:extLst>
  </p:cSld>
  <p:clrMapOvr>
    <a:overrideClrMapping bg1="lt1" tx1="dk1" bg2="lt2" tx2="dk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2264908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776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152811766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635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35021554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9815"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cxnSp>
        <p:nvCxnSpPr>
          <p:cNvPr id="11" name="Connecteur droit 28">
            <a:extLst>
              <a:ext uri="{FF2B5EF4-FFF2-40B4-BE49-F238E27FC236}">
                <a16:creationId xmlns:a16="http://schemas.microsoft.com/office/drawing/2014/main" id="{3915594F-D40D-4245-A991-522356A378E4}"/>
              </a:ext>
            </a:extLst>
          </p:cNvPr>
          <p:cNvCxnSpPr>
            <a:cxnSpLocks/>
          </p:cNvCxnSpPr>
          <p:nvPr userDrawn="1"/>
        </p:nvCxnSpPr>
        <p:spPr>
          <a:xfrm>
            <a:off x="2509486" y="0"/>
            <a:ext cx="0" cy="6858000"/>
          </a:xfrm>
          <a:prstGeom prst="line">
            <a:avLst/>
          </a:prstGeom>
          <a:ln w="12700">
            <a:solidFill>
              <a:srgbClr val="B577EB"/>
            </a:solidFill>
          </a:ln>
        </p:spPr>
        <p:style>
          <a:lnRef idx="1">
            <a:schemeClr val="accent1"/>
          </a:lnRef>
          <a:fillRef idx="0">
            <a:schemeClr val="accent1"/>
          </a:fillRef>
          <a:effectRef idx="0">
            <a:schemeClr val="accent1"/>
          </a:effectRef>
          <a:fontRef idx="minor">
            <a:schemeClr val="tx1"/>
          </a:fontRef>
        </p:style>
      </p:cxnSp>
      <p:sp useBgFill="1">
        <p:nvSpPr>
          <p:cNvPr id="15" name="Graphique 4">
            <a:extLst>
              <a:ext uri="{FF2B5EF4-FFF2-40B4-BE49-F238E27FC236}">
                <a16:creationId xmlns:a16="http://schemas.microsoft.com/office/drawing/2014/main" id="{D206A9D1-7015-4666-90ED-706284CE93E5}"/>
              </a:ext>
            </a:extLst>
          </p:cNvPr>
          <p:cNvSpPr/>
          <p:nvPr userDrawn="1"/>
        </p:nvSpPr>
        <p:spPr>
          <a:xfrm>
            <a:off x="1747818" y="1113618"/>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417132610"/>
      </p:ext>
    </p:extLst>
  </p:cSld>
  <p:clrMapOvr>
    <a:overrideClrMapping bg1="lt1" tx1="dk1" bg2="lt2" tx2="dk2" accent1="accent1" accent2="accent2" accent3="accent3" accent4="accent4" accent5="accent5" accent6="accent6" hlink="hlink" folHlink="folHlink"/>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3175337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0839"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78793782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771037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186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572081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67771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88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8E3DE53F-9F04-44D6-9556-F784BEC817E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05438643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1753313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91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12" name="Image 11" descr="Une image contenant texte&#10;&#10;Description générée automatiquement">
            <a:extLst>
              <a:ext uri="{FF2B5EF4-FFF2-40B4-BE49-F238E27FC236}">
                <a16:creationId xmlns:a16="http://schemas.microsoft.com/office/drawing/2014/main" id="{1501F6B1-4430-4B53-8936-21BE1162002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37178" y="506640"/>
            <a:ext cx="3780822" cy="1188059"/>
          </a:xfrm>
          <a:prstGeom prst="rect">
            <a:avLst/>
          </a:prstGeom>
        </p:spPr>
      </p:pic>
    </p:spTree>
    <p:extLst>
      <p:ext uri="{BB962C8B-B14F-4D97-AF65-F5344CB8AC3E}">
        <p14:creationId xmlns:p14="http://schemas.microsoft.com/office/powerpoint/2010/main" val="392222348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305178890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2079548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4935"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a:xfrm>
            <a:off x="223155" y="6413499"/>
            <a:ext cx="282997" cy="265112"/>
          </a:xfrm>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3815264510"/>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re seul - Bleu cie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3318606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595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accent6"/>
          </a:solidFill>
        </p:spPr>
        <p:txBody>
          <a:bodyPr/>
          <a:lstStyle/>
          <a:p>
            <a:pPr algn="ctr"/>
            <a:fld id="{65E4BD24-FA48-479F-9DD5-C458B8898F23}" type="slidenum">
              <a:rPr lang="fr-FR" smtClean="0"/>
              <a:pPr algn="ct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5"/>
                </a:solidFill>
              </a:defRPr>
            </a:lvl1pPr>
          </a:lstStyle>
          <a:p>
            <a:r>
              <a:rPr lang="fr-FR"/>
              <a:t>Click to edit Master title style</a:t>
            </a:r>
          </a:p>
        </p:txBody>
      </p:sp>
      <p:sp>
        <p:nvSpPr>
          <p:cNvPr id="13" name="Text Placeholder 11">
            <a:extLst>
              <a:ext uri="{FF2B5EF4-FFF2-40B4-BE49-F238E27FC236}">
                <a16:creationId xmlns:a16="http://schemas.microsoft.com/office/drawing/2014/main" id="{39E2E735-8A12-4746-8214-D76509D57135}"/>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6"/>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155101831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700758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698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306861959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635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4188597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9031"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cxnSp>
        <p:nvCxnSpPr>
          <p:cNvPr id="11" name="Connecteur droit 28">
            <a:extLst>
              <a:ext uri="{FF2B5EF4-FFF2-40B4-BE49-F238E27FC236}">
                <a16:creationId xmlns:a16="http://schemas.microsoft.com/office/drawing/2014/main" id="{3915594F-D40D-4245-A991-522356A378E4}"/>
              </a:ext>
            </a:extLst>
          </p:cNvPr>
          <p:cNvCxnSpPr>
            <a:cxnSpLocks/>
          </p:cNvCxnSpPr>
          <p:nvPr userDrawn="1"/>
        </p:nvCxnSpPr>
        <p:spPr>
          <a:xfrm>
            <a:off x="2509486" y="0"/>
            <a:ext cx="0" cy="6858000"/>
          </a:xfrm>
          <a:prstGeom prst="line">
            <a:avLst/>
          </a:prstGeom>
          <a:ln w="12700">
            <a:solidFill>
              <a:srgbClr val="B577EB"/>
            </a:solidFill>
          </a:ln>
        </p:spPr>
        <p:style>
          <a:lnRef idx="1">
            <a:schemeClr val="accent1"/>
          </a:lnRef>
          <a:fillRef idx="0">
            <a:schemeClr val="accent1"/>
          </a:fillRef>
          <a:effectRef idx="0">
            <a:schemeClr val="accent1"/>
          </a:effectRef>
          <a:fontRef idx="minor">
            <a:schemeClr val="tx1"/>
          </a:fontRef>
        </p:style>
      </p:cxnSp>
      <p:sp useBgFill="1">
        <p:nvSpPr>
          <p:cNvPr id="15" name="Graphique 4">
            <a:extLst>
              <a:ext uri="{FF2B5EF4-FFF2-40B4-BE49-F238E27FC236}">
                <a16:creationId xmlns:a16="http://schemas.microsoft.com/office/drawing/2014/main" id="{D206A9D1-7015-4666-90ED-706284CE93E5}"/>
              </a:ext>
            </a:extLst>
          </p:cNvPr>
          <p:cNvSpPr/>
          <p:nvPr userDrawn="1"/>
        </p:nvSpPr>
        <p:spPr>
          <a:xfrm>
            <a:off x="1747818" y="1113618"/>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2775235867"/>
      </p:ext>
    </p:extLst>
  </p:cSld>
  <p:clrMapOvr>
    <a:overrideClrMapping bg1="lt1" tx1="dk1" bg2="lt2" tx2="dk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09068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0055"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4070858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845614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107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1784599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9201962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210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8E3DE53F-9F04-44D6-9556-F784BEC817E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97789069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7941719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2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12" name="Image 11" descr="Une image contenant texte&#10;&#10;Description générée automatiquement">
            <a:extLst>
              <a:ext uri="{FF2B5EF4-FFF2-40B4-BE49-F238E27FC236}">
                <a16:creationId xmlns:a16="http://schemas.microsoft.com/office/drawing/2014/main" id="{1501F6B1-4430-4B53-8936-21BE1162002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37178" y="506640"/>
            <a:ext cx="3780822" cy="1188059"/>
          </a:xfrm>
          <a:prstGeom prst="rect">
            <a:avLst/>
          </a:prstGeom>
        </p:spPr>
      </p:pic>
    </p:spTree>
    <p:extLst>
      <p:ext uri="{BB962C8B-B14F-4D97-AF65-F5344CB8AC3E}">
        <p14:creationId xmlns:p14="http://schemas.microsoft.com/office/powerpoint/2010/main" val="35991598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37827232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13865506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151"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a:xfrm>
            <a:off x="223155" y="6413499"/>
            <a:ext cx="282997" cy="265112"/>
          </a:xfrm>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399573577"/>
      </p:ext>
    </p:extLst>
  </p:cSld>
  <p:clrMapOvr>
    <a:overrideClrMapping bg1="lt1" tx1="dk1" bg2="lt2" tx2="dk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Titre seul - Bleu cie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1573886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517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accent6"/>
          </a:solidFill>
        </p:spPr>
        <p:txBody>
          <a:bodyPr/>
          <a:lstStyle/>
          <a:p>
            <a:pPr algn="ctr"/>
            <a:fld id="{65E4BD24-FA48-479F-9DD5-C458B8898F23}" type="slidenum">
              <a:rPr lang="fr-FR" smtClean="0"/>
              <a:pPr algn="ct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5"/>
                </a:solidFill>
              </a:defRPr>
            </a:lvl1pPr>
          </a:lstStyle>
          <a:p>
            <a:r>
              <a:rPr lang="fr-FR"/>
              <a:t>Click to edit Master title style</a:t>
            </a:r>
          </a:p>
        </p:txBody>
      </p:sp>
      <p:sp>
        <p:nvSpPr>
          <p:cNvPr id="13" name="Text Placeholder 11">
            <a:extLst>
              <a:ext uri="{FF2B5EF4-FFF2-40B4-BE49-F238E27FC236}">
                <a16:creationId xmlns:a16="http://schemas.microsoft.com/office/drawing/2014/main" id="{39E2E735-8A12-4746-8214-D76509D57135}"/>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6"/>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23965054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092864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619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319052931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C43AE7E4-FC39-4949-A184-ED5E540A6BAE}"/>
              </a:ext>
            </a:extLst>
          </p:cNvPr>
          <p:cNvGraphicFramePr>
            <a:graphicFrameLocks noChangeAspect="1"/>
          </p:cNvGraphicFramePr>
          <p:nvPr userDrawn="1">
            <p:custDataLst>
              <p:tags r:id="rId2"/>
            </p:custDataLst>
            <p:extLst>
              <p:ext uri="{D42A27DB-BD31-4B8C-83A1-F6EECF244321}">
                <p14:modId xmlns:p14="http://schemas.microsoft.com/office/powerpoint/2010/main" val="27808165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8247" name="think-cell Slide" r:id="rId6" imgW="532" imgH="530" progId="TCLayout.ActiveDocument.1">
                  <p:embed/>
                </p:oleObj>
              </mc:Choice>
              <mc:Fallback>
                <p:oleObj name="think-cell Slide" r:id="rId6" imgW="532" imgH="530" progId="TCLayout.ActiveDocument.1">
                  <p:embed/>
                  <p:pic>
                    <p:nvPicPr>
                      <p:cNvPr id="20" name="Object 19" hidden="1">
                        <a:extLst>
                          <a:ext uri="{FF2B5EF4-FFF2-40B4-BE49-F238E27FC236}">
                            <a16:creationId xmlns:a16="http://schemas.microsoft.com/office/drawing/2014/main" id="{C43AE7E4-FC39-4949-A184-ED5E540A6BA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03F3344F-4F9C-4108-8E70-ED197A8EA0CD}"/>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6000" b="0" i="0" baseline="0">
              <a:latin typeface="Ubuntu Medium" panose="020B0604030602030204" pitchFamily="34" charset="0"/>
              <a:ea typeface="+mj-ea"/>
              <a:cs typeface="+mj-cs"/>
              <a:sym typeface="Ubuntu Medium" panose="020B0604030602030204" pitchFamily="34" charset="0"/>
            </a:endParaRPr>
          </a:p>
        </p:txBody>
      </p:sp>
      <p:sp>
        <p:nvSpPr>
          <p:cNvPr id="10" name="Freeform: Shape 9">
            <a:extLst>
              <a:ext uri="{FF2B5EF4-FFF2-40B4-BE49-F238E27FC236}">
                <a16:creationId xmlns:a16="http://schemas.microsoft.com/office/drawing/2014/main" id="{0E483088-91C7-4570-8323-CC93400F02E2}"/>
              </a:ext>
            </a:extLst>
          </p:cNvPr>
          <p:cNvSpPr/>
          <p:nvPr userDrawn="1"/>
        </p:nvSpPr>
        <p:spPr>
          <a:xfrm>
            <a:off x="0" y="0"/>
            <a:ext cx="12192000" cy="6858000"/>
          </a:xfrm>
          <a:custGeom>
            <a:avLst/>
            <a:gdLst>
              <a:gd name="connsiteX0" fmla="*/ 4408187 w 12192000"/>
              <a:gd name="connsiteY0" fmla="*/ 2286739 h 6858000"/>
              <a:gd name="connsiteX1" fmla="*/ 3362327 w 12192000"/>
              <a:gd name="connsiteY1" fmla="*/ 2523502 h 6858000"/>
              <a:gd name="connsiteX2" fmla="*/ 3149266 w 12192000"/>
              <a:gd name="connsiteY2" fmla="*/ 3455730 h 6858000"/>
              <a:gd name="connsiteX3" fmla="*/ 3364990 w 12192000"/>
              <a:gd name="connsiteY3" fmla="*/ 4406068 h 6858000"/>
              <a:gd name="connsiteX4" fmla="*/ 4408098 w 12192000"/>
              <a:gd name="connsiteY4" fmla="*/ 4622768 h 6858000"/>
              <a:gd name="connsiteX5" fmla="*/ 5467186 w 12192000"/>
              <a:gd name="connsiteY5" fmla="*/ 4401186 h 6858000"/>
              <a:gd name="connsiteX6" fmla="*/ 5670658 w 12192000"/>
              <a:gd name="connsiteY6" fmla="*/ 3457506 h 6858000"/>
              <a:gd name="connsiteX7" fmla="*/ 5458929 w 12192000"/>
              <a:gd name="connsiteY7" fmla="*/ 2523236 h 6858000"/>
              <a:gd name="connsiteX8" fmla="*/ 4408187 w 12192000"/>
              <a:gd name="connsiteY8" fmla="*/ 2286739 h 6858000"/>
              <a:gd name="connsiteX9" fmla="*/ 0 w 12192000"/>
              <a:gd name="connsiteY9" fmla="*/ 0 h 6858000"/>
              <a:gd name="connsiteX10" fmla="*/ 12192000 w 12192000"/>
              <a:gd name="connsiteY10" fmla="*/ 0 h 6858000"/>
              <a:gd name="connsiteX11" fmla="*/ 12192000 w 12192000"/>
              <a:gd name="connsiteY11" fmla="*/ 6858000 h 6858000"/>
              <a:gd name="connsiteX12" fmla="*/ 0 w 12192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6858000">
                <a:moveTo>
                  <a:pt x="4408187" y="2286739"/>
                </a:moveTo>
                <a:cubicBezTo>
                  <a:pt x="3984995" y="2288603"/>
                  <a:pt x="3535705" y="2346396"/>
                  <a:pt x="3362327" y="2523502"/>
                </a:cubicBezTo>
                <a:cubicBezTo>
                  <a:pt x="3155303" y="2734876"/>
                  <a:pt x="3149266" y="3455730"/>
                  <a:pt x="3149266" y="3455730"/>
                </a:cubicBezTo>
                <a:cubicBezTo>
                  <a:pt x="3149266" y="3455730"/>
                  <a:pt x="3144117" y="4173565"/>
                  <a:pt x="3364990" y="4406068"/>
                </a:cubicBezTo>
                <a:cubicBezTo>
                  <a:pt x="3503746" y="4554589"/>
                  <a:pt x="3990500" y="4624544"/>
                  <a:pt x="4408098" y="4622768"/>
                </a:cubicBezTo>
                <a:cubicBezTo>
                  <a:pt x="4836971" y="4620993"/>
                  <a:pt x="5351600" y="4546332"/>
                  <a:pt x="5467186" y="4401186"/>
                </a:cubicBezTo>
                <a:cubicBezTo>
                  <a:pt x="5650240" y="4171346"/>
                  <a:pt x="5670126" y="3803729"/>
                  <a:pt x="5670658" y="3457506"/>
                </a:cubicBezTo>
                <a:cubicBezTo>
                  <a:pt x="5670658" y="3457506"/>
                  <a:pt x="5683442" y="2745262"/>
                  <a:pt x="5458929" y="2523236"/>
                </a:cubicBezTo>
                <a:cubicBezTo>
                  <a:pt x="5274810" y="2341069"/>
                  <a:pt x="4831467" y="2284875"/>
                  <a:pt x="4408187" y="2286739"/>
                </a:cubicBezTo>
                <a:close/>
                <a:moveTo>
                  <a:pt x="0" y="0"/>
                </a:moveTo>
                <a:lnTo>
                  <a:pt x="12192000" y="0"/>
                </a:lnTo>
                <a:lnTo>
                  <a:pt x="12192000" y="6858000"/>
                </a:lnTo>
                <a:lnTo>
                  <a:pt x="0" y="6858000"/>
                </a:lnTo>
                <a:close/>
              </a:path>
            </a:pathLst>
          </a:custGeom>
          <a:solidFill>
            <a:schemeClr val="accent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 name="Footer Placeholder 11">
            <a:extLst>
              <a:ext uri="{FF2B5EF4-FFF2-40B4-BE49-F238E27FC236}">
                <a16:creationId xmlns:a16="http://schemas.microsoft.com/office/drawing/2014/main" id="{DCAC16EA-756A-4D03-BE42-D109F2849254}"/>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618F6DEC-C37F-44DE-A098-5FBC39A9B7EB}"/>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pic>
        <p:nvPicPr>
          <p:cNvPr id="15" name="Graphique 6">
            <a:extLst>
              <a:ext uri="{FF2B5EF4-FFF2-40B4-BE49-F238E27FC236}">
                <a16:creationId xmlns:a16="http://schemas.microsoft.com/office/drawing/2014/main" id="{25C91B03-5B83-4DE8-A7BB-F248B23F700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956175" y="443202"/>
            <a:ext cx="2279650" cy="1554306"/>
          </a:xfrm>
          <a:prstGeom prst="rect">
            <a:avLst/>
          </a:prstGeom>
        </p:spPr>
      </p:pic>
      <p:sp>
        <p:nvSpPr>
          <p:cNvPr id="18" name="ZoneTexte 10">
            <a:extLst>
              <a:ext uri="{FF2B5EF4-FFF2-40B4-BE49-F238E27FC236}">
                <a16:creationId xmlns:a16="http://schemas.microsoft.com/office/drawing/2014/main" id="{0EDDA642-2BBA-4C4E-8568-AC7F7DCA51FB}"/>
              </a:ext>
            </a:extLst>
          </p:cNvPr>
          <p:cNvSpPr txBox="1"/>
          <p:nvPr userDrawn="1"/>
        </p:nvSpPr>
        <p:spPr>
          <a:xfrm>
            <a:off x="1759227" y="5984342"/>
            <a:ext cx="8975035" cy="830997"/>
          </a:xfrm>
          <a:prstGeom prst="rect">
            <a:avLst/>
          </a:prstGeom>
          <a:noFill/>
        </p:spPr>
        <p:txBody>
          <a:bodyPr wrap="square">
            <a:spAutoFit/>
          </a:bodyPr>
          <a:lstStyle/>
          <a:p>
            <a:pPr algn="ctr"/>
            <a:r>
              <a:rPr lang="fr-FR" sz="1200">
                <a:solidFill>
                  <a:schemeClr val="bg1"/>
                </a:solidFill>
                <a:latin typeface="Ubuntu Light" panose="020B0304030602030204" pitchFamily="34" charset="0"/>
              </a:rPr>
              <a:t>Ce document est destiné aux partenaires commerciaux de PERIAL AM.</a:t>
            </a:r>
          </a:p>
          <a:p>
            <a:pPr algn="ctr"/>
            <a:r>
              <a:rPr lang="fr-FR" sz="1200">
                <a:solidFill>
                  <a:schemeClr val="bg1"/>
                </a:solidFill>
                <a:latin typeface="Ubuntu Light" panose="020B0304030602030204" pitchFamily="34" charset="0"/>
              </a:rPr>
              <a:t>Le présent document ne saurait constituer une offre en vue de la souscription de parts d’un fonds géré par PERIAL AM, </a:t>
            </a:r>
            <a:br>
              <a:rPr lang="fr-FR" sz="1200">
                <a:solidFill>
                  <a:schemeClr val="bg1"/>
                </a:solidFill>
                <a:latin typeface="Ubuntu Light" panose="020B0304030602030204" pitchFamily="34" charset="0"/>
              </a:rPr>
            </a:br>
            <a:r>
              <a:rPr lang="fr-FR" sz="1200">
                <a:solidFill>
                  <a:schemeClr val="bg1"/>
                </a:solidFill>
                <a:latin typeface="Ubuntu Light" panose="020B0304030602030204" pitchFamily="34" charset="0"/>
              </a:rPr>
              <a:t>ou comme une offre de services financiers émanant de PERIAL AM ou comme un conseil financier personnalisé. </a:t>
            </a:r>
            <a:br>
              <a:rPr lang="fr-FR" sz="1200">
                <a:solidFill>
                  <a:schemeClr val="bg1"/>
                </a:solidFill>
                <a:latin typeface="Ubuntu Light" panose="020B0304030602030204" pitchFamily="34" charset="0"/>
              </a:rPr>
            </a:br>
            <a:r>
              <a:rPr lang="fr-FR" sz="1200">
                <a:solidFill>
                  <a:schemeClr val="bg1"/>
                </a:solidFill>
                <a:latin typeface="Ubuntu Light" panose="020B0304030602030204" pitchFamily="34" charset="0"/>
              </a:rPr>
              <a:t>Ce document n’a pas vocation a être distribué à tout autre investisseur potentiel.</a:t>
            </a:r>
          </a:p>
        </p:txBody>
      </p:sp>
      <p:sp>
        <p:nvSpPr>
          <p:cNvPr id="21" name="Title 20">
            <a:extLst>
              <a:ext uri="{FF2B5EF4-FFF2-40B4-BE49-F238E27FC236}">
                <a16:creationId xmlns:a16="http://schemas.microsoft.com/office/drawing/2014/main" id="{78A63EE5-98B4-46A5-8F54-353738BF709C}"/>
              </a:ext>
            </a:extLst>
          </p:cNvPr>
          <p:cNvSpPr>
            <a:spLocks noGrp="1"/>
          </p:cNvSpPr>
          <p:nvPr>
            <p:ph type="ctrTitle"/>
          </p:nvPr>
        </p:nvSpPr>
        <p:spPr>
          <a:xfrm>
            <a:off x="4298780" y="2552858"/>
            <a:ext cx="3594441" cy="3330114"/>
          </a:xfrm>
          <a:custGeom>
            <a:avLst/>
            <a:gdLst>
              <a:gd name="connsiteX0" fmla="*/ 1794602 w 3594441"/>
              <a:gd name="connsiteY0" fmla="*/ 64 h 3330114"/>
              <a:gd name="connsiteX1" fmla="*/ 3292433 w 3594441"/>
              <a:gd name="connsiteY1" fmla="*/ 337190 h 3330114"/>
              <a:gd name="connsiteX2" fmla="*/ 3594251 w 3594441"/>
              <a:gd name="connsiteY2" fmla="*/ 1668989 h 3330114"/>
              <a:gd name="connsiteX3" fmla="*/ 3304203 w 3594441"/>
              <a:gd name="connsiteY3" fmla="*/ 3014202 h 3330114"/>
              <a:gd name="connsiteX4" fmla="*/ 1794476 w 3594441"/>
              <a:gd name="connsiteY4" fmla="*/ 3330067 h 3330114"/>
              <a:gd name="connsiteX5" fmla="*/ 307528 w 3594441"/>
              <a:gd name="connsiteY5" fmla="*/ 3021161 h 3330114"/>
              <a:gd name="connsiteX6" fmla="*/ 15 w 3594441"/>
              <a:gd name="connsiteY6" fmla="*/ 1666458 h 3330114"/>
              <a:gd name="connsiteX7" fmla="*/ 303732 w 3594441"/>
              <a:gd name="connsiteY7" fmla="*/ 337570 h 3330114"/>
              <a:gd name="connsiteX8" fmla="*/ 1794602 w 3594441"/>
              <a:gd name="connsiteY8" fmla="*/ 64 h 333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4441" h="3330114">
                <a:moveTo>
                  <a:pt x="1794602" y="64"/>
                </a:moveTo>
                <a:cubicBezTo>
                  <a:pt x="2397986" y="-2593"/>
                  <a:pt x="3029971" y="77512"/>
                  <a:pt x="3292433" y="337190"/>
                </a:cubicBezTo>
                <a:cubicBezTo>
                  <a:pt x="3612475" y="653688"/>
                  <a:pt x="3594251" y="1668989"/>
                  <a:pt x="3594251" y="1668989"/>
                </a:cubicBezTo>
                <a:cubicBezTo>
                  <a:pt x="3593493" y="2162529"/>
                  <a:pt x="3565146" y="2686567"/>
                  <a:pt x="3304203" y="3014202"/>
                </a:cubicBezTo>
                <a:cubicBezTo>
                  <a:pt x="3139436" y="3221108"/>
                  <a:pt x="2405833" y="3327537"/>
                  <a:pt x="1794476" y="3330067"/>
                </a:cubicBezTo>
                <a:cubicBezTo>
                  <a:pt x="1199191" y="3332599"/>
                  <a:pt x="505324" y="3232879"/>
                  <a:pt x="307528" y="3021161"/>
                </a:cubicBezTo>
                <a:cubicBezTo>
                  <a:pt x="-7326" y="2689730"/>
                  <a:pt x="15" y="1666458"/>
                  <a:pt x="15" y="1666458"/>
                </a:cubicBezTo>
                <a:cubicBezTo>
                  <a:pt x="15" y="1666458"/>
                  <a:pt x="8620" y="638882"/>
                  <a:pt x="303732" y="337570"/>
                </a:cubicBezTo>
                <a:cubicBezTo>
                  <a:pt x="550881" y="85105"/>
                  <a:pt x="1191344" y="2721"/>
                  <a:pt x="1794602" y="64"/>
                </a:cubicBezTo>
                <a:close/>
              </a:path>
            </a:pathLst>
          </a:custGeom>
          <a:solidFill>
            <a:schemeClr val="accent2"/>
          </a:solidFill>
        </p:spPr>
        <p:txBody>
          <a:bodyPr wrap="square" lIns="180000" tIns="180000" bIns="180000" anchor="ctr">
            <a:normAutofit/>
          </a:bodyPr>
          <a:lstStyle>
            <a:lvl1pPr algn="ctr">
              <a:lnSpc>
                <a:spcPct val="100000"/>
              </a:lnSpc>
              <a:defRPr sz="3200" cap="none" spc="0" baseline="0">
                <a:solidFill>
                  <a:schemeClr val="bg1"/>
                </a:solidFill>
              </a:defRPr>
            </a:lvl1pPr>
          </a:lstStyle>
          <a:p>
            <a:r>
              <a:rPr lang="fr-FR"/>
              <a:t>Modifiez le style du titre</a:t>
            </a:r>
          </a:p>
        </p:txBody>
      </p:sp>
      <p:sp>
        <p:nvSpPr>
          <p:cNvPr id="23" name="Subtitle 22">
            <a:extLst>
              <a:ext uri="{FF2B5EF4-FFF2-40B4-BE49-F238E27FC236}">
                <a16:creationId xmlns:a16="http://schemas.microsoft.com/office/drawing/2014/main" id="{6F609500-BFB1-43F6-A008-11B077455F28}"/>
              </a:ext>
            </a:extLst>
          </p:cNvPr>
          <p:cNvSpPr>
            <a:spLocks noGrp="1"/>
          </p:cNvSpPr>
          <p:nvPr>
            <p:ph type="subTitle" idx="1" hasCustomPrompt="1"/>
          </p:nvPr>
        </p:nvSpPr>
        <p:spPr>
          <a:xfrm>
            <a:off x="6927508" y="2286693"/>
            <a:ext cx="1432181" cy="1326862"/>
          </a:xfrm>
          <a:custGeom>
            <a:avLst/>
            <a:gdLst>
              <a:gd name="connsiteX0" fmla="*/ 715048 w 1432181"/>
              <a:gd name="connsiteY0" fmla="*/ 26 h 1326862"/>
              <a:gd name="connsiteX1" fmla="*/ 1311849 w 1432181"/>
              <a:gd name="connsiteY1" fmla="*/ 134351 h 1326862"/>
              <a:gd name="connsiteX2" fmla="*/ 1432106 w 1432181"/>
              <a:gd name="connsiteY2" fmla="*/ 664998 h 1326862"/>
              <a:gd name="connsiteX3" fmla="*/ 1316539 w 1432181"/>
              <a:gd name="connsiteY3" fmla="*/ 1200990 h 1326862"/>
              <a:gd name="connsiteX4" fmla="*/ 714998 w 1432181"/>
              <a:gd name="connsiteY4" fmla="*/ 1326844 h 1326862"/>
              <a:gd name="connsiteX5" fmla="*/ 122533 w 1432181"/>
              <a:gd name="connsiteY5" fmla="*/ 1203762 h 1326862"/>
              <a:gd name="connsiteX6" fmla="*/ 6 w 1432181"/>
              <a:gd name="connsiteY6" fmla="*/ 663989 h 1326862"/>
              <a:gd name="connsiteX7" fmla="*/ 121020 w 1432181"/>
              <a:gd name="connsiteY7" fmla="*/ 134503 h 1326862"/>
              <a:gd name="connsiteX8" fmla="*/ 715048 w 1432181"/>
              <a:gd name="connsiteY8" fmla="*/ 26 h 132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181" h="1326862">
                <a:moveTo>
                  <a:pt x="715048" y="26"/>
                </a:moveTo>
                <a:cubicBezTo>
                  <a:pt x="955462" y="-1033"/>
                  <a:pt x="1207273" y="30884"/>
                  <a:pt x="1311849" y="134351"/>
                </a:cubicBezTo>
                <a:cubicBezTo>
                  <a:pt x="1439368" y="260458"/>
                  <a:pt x="1432106" y="664998"/>
                  <a:pt x="1432106" y="664998"/>
                </a:cubicBezTo>
                <a:cubicBezTo>
                  <a:pt x="1431804" y="861646"/>
                  <a:pt x="1420510" y="1070445"/>
                  <a:pt x="1316539" y="1200990"/>
                </a:cubicBezTo>
                <a:cubicBezTo>
                  <a:pt x="1250888" y="1283430"/>
                  <a:pt x="958589" y="1325836"/>
                  <a:pt x="714998" y="1326844"/>
                </a:cubicBezTo>
                <a:cubicBezTo>
                  <a:pt x="477810" y="1327853"/>
                  <a:pt x="201343" y="1288120"/>
                  <a:pt x="122533" y="1203762"/>
                </a:cubicBezTo>
                <a:cubicBezTo>
                  <a:pt x="-2919" y="1071706"/>
                  <a:pt x="6" y="663989"/>
                  <a:pt x="6" y="663989"/>
                </a:cubicBezTo>
                <a:cubicBezTo>
                  <a:pt x="6" y="663989"/>
                  <a:pt x="3435" y="254558"/>
                  <a:pt x="121020" y="134503"/>
                </a:cubicBezTo>
                <a:cubicBezTo>
                  <a:pt x="219495" y="33909"/>
                  <a:pt x="474684" y="1084"/>
                  <a:pt x="715048" y="26"/>
                </a:cubicBezTo>
                <a:close/>
              </a:path>
            </a:pathLst>
          </a:custGeom>
          <a:solidFill>
            <a:schemeClr val="bg1"/>
          </a:solidFill>
        </p:spPr>
        <p:txBody>
          <a:bodyPr wrap="square" anchor="ctr">
            <a:noAutofit/>
          </a:bodyPr>
          <a:lstStyle>
            <a:lvl1pPr marL="0" indent="0" algn="ctr">
              <a:buNone/>
              <a:defRPr sz="1200"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spTree>
    <p:extLst>
      <p:ext uri="{BB962C8B-B14F-4D97-AF65-F5344CB8AC3E}">
        <p14:creationId xmlns:p14="http://schemas.microsoft.com/office/powerpoint/2010/main" val="1589646176"/>
      </p:ext>
    </p:extLst>
  </p:cSld>
  <p:clrMapOvr>
    <a:overrideClrMapping bg1="lt1" tx1="dk1" bg2="lt2" tx2="dk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ommaire x3">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9226210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9271"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2507032"/>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2799367"/>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2545649"/>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pic>
        <p:nvPicPr>
          <p:cNvPr id="25" name="Graphique 16">
            <a:extLst>
              <a:ext uri="{FF2B5EF4-FFF2-40B4-BE49-F238E27FC236}">
                <a16:creationId xmlns:a16="http://schemas.microsoft.com/office/drawing/2014/main" id="{66121282-F442-424F-8E86-D2FA35016EE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166193393"/>
      </p:ext>
    </p:extLst>
  </p:cSld>
  <p:clrMapOvr>
    <a:overrideClrMapping bg1="lt1" tx1="dk1" bg2="lt2" tx2="dk2" accent1="accent1" accent2="accent2" accent3="accent3" accent4="accent4" accent5="accent5" accent6="accent6" hlink="hlink" folHlink="folHlink"/>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ommaire x4">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3642267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0295"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5940344" y="1461883"/>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6214025" y="1754218"/>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5828080" y="1500500"/>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386474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413842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375248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4" name="Graphique 4">
            <a:extLst>
              <a:ext uri="{FF2B5EF4-FFF2-40B4-BE49-F238E27FC236}">
                <a16:creationId xmlns:a16="http://schemas.microsoft.com/office/drawing/2014/main" id="{FEA7E844-B2A3-402F-97A0-023A008AA9E2}"/>
              </a:ext>
            </a:extLst>
          </p:cNvPr>
          <p:cNvSpPr/>
          <p:nvPr userDrawn="1"/>
        </p:nvSpPr>
        <p:spPr>
          <a:xfrm>
            <a:off x="8107789"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D6A31A21-B9FB-47C7-A784-F85CE313CFAF}"/>
              </a:ext>
            </a:extLst>
          </p:cNvPr>
          <p:cNvSpPr>
            <a:spLocks noGrp="1"/>
          </p:cNvSpPr>
          <p:nvPr>
            <p:ph sz="quarter" idx="19" hasCustomPrompt="1"/>
          </p:nvPr>
        </p:nvSpPr>
        <p:spPr>
          <a:xfrm>
            <a:off x="8381470"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6" name="Text Placeholder 22">
            <a:extLst>
              <a:ext uri="{FF2B5EF4-FFF2-40B4-BE49-F238E27FC236}">
                <a16:creationId xmlns:a16="http://schemas.microsoft.com/office/drawing/2014/main" id="{6416C1A4-6A8B-4410-BF99-BFBA1C099247}"/>
              </a:ext>
            </a:extLst>
          </p:cNvPr>
          <p:cNvSpPr>
            <a:spLocks noGrp="1"/>
          </p:cNvSpPr>
          <p:nvPr>
            <p:ph type="body" sz="quarter" idx="20" hasCustomPrompt="1"/>
          </p:nvPr>
        </p:nvSpPr>
        <p:spPr>
          <a:xfrm>
            <a:off x="7995525"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pic>
        <p:nvPicPr>
          <p:cNvPr id="28" name="Graphique 16">
            <a:extLst>
              <a:ext uri="{FF2B5EF4-FFF2-40B4-BE49-F238E27FC236}">
                <a16:creationId xmlns:a16="http://schemas.microsoft.com/office/drawing/2014/main" id="{2AB876BA-B49C-4F5E-9F69-E1DF3EE6386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253410830"/>
      </p:ext>
    </p:extLst>
  </p:cSld>
  <p:clrMapOvr>
    <a:overrideClrMapping bg1="lt1" tx1="dk1" bg2="lt2" tx2="dk2" accent1="accent1" accent2="accent2" accent3="accent3" accent4="accent4" accent5="accent5" accent6="accent6" hlink="hlink" folHlink="folHlink"/>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ommaire x5">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2095656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1319"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3472753"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3746434"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3360489"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6713068"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6986749"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6600804"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pic>
        <p:nvPicPr>
          <p:cNvPr id="25" name="Graphique 16">
            <a:extLst>
              <a:ext uri="{FF2B5EF4-FFF2-40B4-BE49-F238E27FC236}">
                <a16:creationId xmlns:a16="http://schemas.microsoft.com/office/drawing/2014/main" id="{18B70511-6FDE-4D74-AE12-87C36971C03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916689335"/>
      </p:ext>
    </p:extLst>
  </p:cSld>
  <p:clrMapOvr>
    <a:overrideClrMapping bg1="lt1" tx1="dk1" bg2="lt2" tx2="dk2" accent1="accent1" accent2="accent2" accent3="accent3" accent4="accent4" accent5="accent5" accent6="accent6" hlink="hlink" folHlink="folHlink"/>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ommaire x6">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3787488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234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1697301"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1970982"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1585037"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493761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521129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482535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sp>
        <p:nvSpPr>
          <p:cNvPr id="24" name="Graphique 4">
            <a:extLst>
              <a:ext uri="{FF2B5EF4-FFF2-40B4-BE49-F238E27FC236}">
                <a16:creationId xmlns:a16="http://schemas.microsoft.com/office/drawing/2014/main" id="{23A5B6EF-FD31-4F09-9D57-B4C54370D135}"/>
              </a:ext>
            </a:extLst>
          </p:cNvPr>
          <p:cNvSpPr/>
          <p:nvPr userDrawn="1"/>
        </p:nvSpPr>
        <p:spPr>
          <a:xfrm>
            <a:off x="8165835"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ED6362E1-AA0D-487A-9D49-81EFCA38FDD1}"/>
              </a:ext>
            </a:extLst>
          </p:cNvPr>
          <p:cNvSpPr>
            <a:spLocks noGrp="1"/>
          </p:cNvSpPr>
          <p:nvPr>
            <p:ph sz="quarter" idx="23" hasCustomPrompt="1"/>
          </p:nvPr>
        </p:nvSpPr>
        <p:spPr>
          <a:xfrm>
            <a:off x="8439516"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2" name="Text Placeholder 22">
            <a:extLst>
              <a:ext uri="{FF2B5EF4-FFF2-40B4-BE49-F238E27FC236}">
                <a16:creationId xmlns:a16="http://schemas.microsoft.com/office/drawing/2014/main" id="{1886B4CA-BEEA-47BA-BCC6-4FD4F8480AE1}"/>
              </a:ext>
            </a:extLst>
          </p:cNvPr>
          <p:cNvSpPr>
            <a:spLocks noGrp="1"/>
          </p:cNvSpPr>
          <p:nvPr>
            <p:ph type="body" sz="quarter" idx="24" hasCustomPrompt="1"/>
          </p:nvPr>
        </p:nvSpPr>
        <p:spPr>
          <a:xfrm>
            <a:off x="8053571"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#6</a:t>
            </a:r>
          </a:p>
        </p:txBody>
      </p:sp>
      <p:pic>
        <p:nvPicPr>
          <p:cNvPr id="34" name="Graphique 16">
            <a:extLst>
              <a:ext uri="{FF2B5EF4-FFF2-40B4-BE49-F238E27FC236}">
                <a16:creationId xmlns:a16="http://schemas.microsoft.com/office/drawing/2014/main" id="{6CE17009-F79C-4A0A-8D89-995F6235143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585830135"/>
      </p:ext>
    </p:extLst>
  </p:cSld>
  <p:clrMapOvr>
    <a:overrideClrMapping bg1="lt1" tx1="dk1" bg2="lt2" tx2="dk2" accent1="accent1" accent2="accent2" accent3="accent3" accent4="accent4" accent5="accent5" accent6="accent6" hlink="hlink" folHlink="folHlink"/>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7327012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367"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63884909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25998182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391"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3058742569"/>
      </p:ext>
    </p:extLst>
  </p:cSld>
  <p:clrMapOvr>
    <a:overrideClrMapping bg1="lt1" tx1="dk1" bg2="lt2" tx2="dk2" accent1="accent1" accent2="accent2" accent3="accent3" accent4="accent4" accent5="accent5" accent6="accent6" hlink="hlink" folHlink="folHlink"/>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013887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541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257989153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1"/>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437870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643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chemeClr val="accent1"/>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B0F6EB7A-24B9-4CE1-B06C-7B27BCDB53E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44913961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D1A1D84-FC9A-419B-B3F2-BA4924A9F01B}"/>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313485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454834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746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2FF11C4E-E8A2-43A9-AAC8-57E1F2D42F99}"/>
              </a:ext>
            </a:extLst>
          </p:cNvPr>
          <p:cNvSpPr>
            <a:spLocks noGrp="1"/>
          </p:cNvSpPr>
          <p:nvPr>
            <p:ph type="ftr" sz="quarter" idx="11"/>
          </p:nvPr>
        </p:nvSpPr>
        <p:spPr/>
        <p:txBody>
          <a:bodyPr/>
          <a:lstStyle/>
          <a:p>
            <a:r>
              <a:rPr lang="fr-FR"/>
              <a:t>Document à usage strictement interne - Ne pas diffuser</a:t>
            </a: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Gros titre</a:t>
            </a:r>
          </a:p>
        </p:txBody>
      </p:sp>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pic>
        <p:nvPicPr>
          <p:cNvPr id="15" name="Graphique 16">
            <a:extLst>
              <a:ext uri="{FF2B5EF4-FFF2-40B4-BE49-F238E27FC236}">
                <a16:creationId xmlns:a16="http://schemas.microsoft.com/office/drawing/2014/main" id="{69E63636-5D73-4518-9673-64D065633A6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617987635"/>
      </p:ext>
    </p:extLst>
  </p:cSld>
  <p:clrMapOvr>
    <a:overrideClrMapping bg1="lt1" tx1="dk1" bg2="lt2" tx2="dk2" accent1="accent1" accent2="accent2" accent3="accent3" accent4="accent4" accent5="accent5" accent6="accent6" hlink="hlink" folHlink="folHlink"/>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Titre seul - Bleu roi">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187895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848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228850472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C43AE7E4-FC39-4949-A184-ED5E540A6BAE}"/>
              </a:ext>
            </a:extLst>
          </p:cNvPr>
          <p:cNvGraphicFramePr>
            <a:graphicFrameLocks noChangeAspect="1"/>
          </p:cNvGraphicFramePr>
          <p:nvPr userDrawn="1">
            <p:custDataLst>
              <p:tags r:id="rId2"/>
            </p:custDataLst>
            <p:extLst>
              <p:ext uri="{D42A27DB-BD31-4B8C-83A1-F6EECF244321}">
                <p14:modId xmlns:p14="http://schemas.microsoft.com/office/powerpoint/2010/main" val="40794144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0535" name="think-cell Slide" r:id="rId6" imgW="532" imgH="530" progId="TCLayout.ActiveDocument.1">
                  <p:embed/>
                </p:oleObj>
              </mc:Choice>
              <mc:Fallback>
                <p:oleObj name="think-cell Slide" r:id="rId6" imgW="532" imgH="530" progId="TCLayout.ActiveDocument.1">
                  <p:embed/>
                  <p:pic>
                    <p:nvPicPr>
                      <p:cNvPr id="20" name="Object 19" hidden="1">
                        <a:extLst>
                          <a:ext uri="{FF2B5EF4-FFF2-40B4-BE49-F238E27FC236}">
                            <a16:creationId xmlns:a16="http://schemas.microsoft.com/office/drawing/2014/main" id="{C43AE7E4-FC39-4949-A184-ED5E540A6BA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03F3344F-4F9C-4108-8E70-ED197A8EA0CD}"/>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6000" b="0" i="0" baseline="0">
              <a:latin typeface="Ubuntu Medium" panose="020B0604030602030204" pitchFamily="34" charset="0"/>
              <a:ea typeface="+mj-ea"/>
              <a:cs typeface="+mj-cs"/>
              <a:sym typeface="Ubuntu Medium" panose="020B0604030602030204" pitchFamily="34" charset="0"/>
            </a:endParaRPr>
          </a:p>
        </p:txBody>
      </p:sp>
      <p:sp>
        <p:nvSpPr>
          <p:cNvPr id="10" name="Freeform: Shape 9">
            <a:extLst>
              <a:ext uri="{FF2B5EF4-FFF2-40B4-BE49-F238E27FC236}">
                <a16:creationId xmlns:a16="http://schemas.microsoft.com/office/drawing/2014/main" id="{0E483088-91C7-4570-8323-CC93400F02E2}"/>
              </a:ext>
            </a:extLst>
          </p:cNvPr>
          <p:cNvSpPr/>
          <p:nvPr userDrawn="1"/>
        </p:nvSpPr>
        <p:spPr>
          <a:xfrm>
            <a:off x="0" y="0"/>
            <a:ext cx="12192000" cy="6858000"/>
          </a:xfrm>
          <a:custGeom>
            <a:avLst/>
            <a:gdLst>
              <a:gd name="connsiteX0" fmla="*/ 4408187 w 12192000"/>
              <a:gd name="connsiteY0" fmla="*/ 2286739 h 6858000"/>
              <a:gd name="connsiteX1" fmla="*/ 3362327 w 12192000"/>
              <a:gd name="connsiteY1" fmla="*/ 2523502 h 6858000"/>
              <a:gd name="connsiteX2" fmla="*/ 3149266 w 12192000"/>
              <a:gd name="connsiteY2" fmla="*/ 3455730 h 6858000"/>
              <a:gd name="connsiteX3" fmla="*/ 3364990 w 12192000"/>
              <a:gd name="connsiteY3" fmla="*/ 4406068 h 6858000"/>
              <a:gd name="connsiteX4" fmla="*/ 4408098 w 12192000"/>
              <a:gd name="connsiteY4" fmla="*/ 4622768 h 6858000"/>
              <a:gd name="connsiteX5" fmla="*/ 5467186 w 12192000"/>
              <a:gd name="connsiteY5" fmla="*/ 4401186 h 6858000"/>
              <a:gd name="connsiteX6" fmla="*/ 5670658 w 12192000"/>
              <a:gd name="connsiteY6" fmla="*/ 3457506 h 6858000"/>
              <a:gd name="connsiteX7" fmla="*/ 5458929 w 12192000"/>
              <a:gd name="connsiteY7" fmla="*/ 2523236 h 6858000"/>
              <a:gd name="connsiteX8" fmla="*/ 4408187 w 12192000"/>
              <a:gd name="connsiteY8" fmla="*/ 2286739 h 6858000"/>
              <a:gd name="connsiteX9" fmla="*/ 0 w 12192000"/>
              <a:gd name="connsiteY9" fmla="*/ 0 h 6858000"/>
              <a:gd name="connsiteX10" fmla="*/ 12192000 w 12192000"/>
              <a:gd name="connsiteY10" fmla="*/ 0 h 6858000"/>
              <a:gd name="connsiteX11" fmla="*/ 12192000 w 12192000"/>
              <a:gd name="connsiteY11" fmla="*/ 6858000 h 6858000"/>
              <a:gd name="connsiteX12" fmla="*/ 0 w 12192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6858000">
                <a:moveTo>
                  <a:pt x="4408187" y="2286739"/>
                </a:moveTo>
                <a:cubicBezTo>
                  <a:pt x="3984995" y="2288603"/>
                  <a:pt x="3535705" y="2346396"/>
                  <a:pt x="3362327" y="2523502"/>
                </a:cubicBezTo>
                <a:cubicBezTo>
                  <a:pt x="3155303" y="2734876"/>
                  <a:pt x="3149266" y="3455730"/>
                  <a:pt x="3149266" y="3455730"/>
                </a:cubicBezTo>
                <a:cubicBezTo>
                  <a:pt x="3149266" y="3455730"/>
                  <a:pt x="3144117" y="4173565"/>
                  <a:pt x="3364990" y="4406068"/>
                </a:cubicBezTo>
                <a:cubicBezTo>
                  <a:pt x="3503746" y="4554589"/>
                  <a:pt x="3990500" y="4624544"/>
                  <a:pt x="4408098" y="4622768"/>
                </a:cubicBezTo>
                <a:cubicBezTo>
                  <a:pt x="4836971" y="4620993"/>
                  <a:pt x="5351600" y="4546332"/>
                  <a:pt x="5467186" y="4401186"/>
                </a:cubicBezTo>
                <a:cubicBezTo>
                  <a:pt x="5650240" y="4171346"/>
                  <a:pt x="5670126" y="3803729"/>
                  <a:pt x="5670658" y="3457506"/>
                </a:cubicBezTo>
                <a:cubicBezTo>
                  <a:pt x="5670658" y="3457506"/>
                  <a:pt x="5683442" y="2745262"/>
                  <a:pt x="5458929" y="2523236"/>
                </a:cubicBezTo>
                <a:cubicBezTo>
                  <a:pt x="5274810" y="2341069"/>
                  <a:pt x="4831467" y="2284875"/>
                  <a:pt x="4408187" y="2286739"/>
                </a:cubicBezTo>
                <a:close/>
                <a:moveTo>
                  <a:pt x="0" y="0"/>
                </a:moveTo>
                <a:lnTo>
                  <a:pt x="12192000" y="0"/>
                </a:lnTo>
                <a:lnTo>
                  <a:pt x="12192000" y="6858000"/>
                </a:lnTo>
                <a:lnTo>
                  <a:pt x="0" y="6858000"/>
                </a:lnTo>
                <a:close/>
              </a:path>
            </a:pathLst>
          </a:custGeom>
          <a:solidFill>
            <a:schemeClr val="accent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 name="Footer Placeholder 11">
            <a:extLst>
              <a:ext uri="{FF2B5EF4-FFF2-40B4-BE49-F238E27FC236}">
                <a16:creationId xmlns:a16="http://schemas.microsoft.com/office/drawing/2014/main" id="{DCAC16EA-756A-4D03-BE42-D109F2849254}"/>
              </a:ext>
            </a:extLst>
          </p:cNvPr>
          <p:cNvSpPr>
            <a:spLocks noGrp="1"/>
          </p:cNvSpPr>
          <p:nvPr>
            <p:ph type="ftr" sz="quarter" idx="10"/>
          </p:nvPr>
        </p:nvSpPr>
        <p:spPr>
          <a:xfrm>
            <a:off x="68514" y="6858000"/>
            <a:ext cx="10029793" cy="64185"/>
          </a:xfrm>
          <a:prstGeom prst="rect">
            <a:avLst/>
          </a:prstGeo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618F6DEC-C37F-44DE-A098-5FBC39A9B7EB}"/>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pic>
        <p:nvPicPr>
          <p:cNvPr id="15" name="Graphique 6">
            <a:extLst>
              <a:ext uri="{FF2B5EF4-FFF2-40B4-BE49-F238E27FC236}">
                <a16:creationId xmlns:a16="http://schemas.microsoft.com/office/drawing/2014/main" id="{25C91B03-5B83-4DE8-A7BB-F248B23F700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956175" y="443202"/>
            <a:ext cx="2279650" cy="1554306"/>
          </a:xfrm>
          <a:prstGeom prst="rect">
            <a:avLst/>
          </a:prstGeom>
        </p:spPr>
      </p:pic>
      <p:sp>
        <p:nvSpPr>
          <p:cNvPr id="21" name="Title 20">
            <a:extLst>
              <a:ext uri="{FF2B5EF4-FFF2-40B4-BE49-F238E27FC236}">
                <a16:creationId xmlns:a16="http://schemas.microsoft.com/office/drawing/2014/main" id="{78A63EE5-98B4-46A5-8F54-353738BF709C}"/>
              </a:ext>
            </a:extLst>
          </p:cNvPr>
          <p:cNvSpPr>
            <a:spLocks noGrp="1"/>
          </p:cNvSpPr>
          <p:nvPr>
            <p:ph type="ctrTitle"/>
          </p:nvPr>
        </p:nvSpPr>
        <p:spPr>
          <a:xfrm>
            <a:off x="4298780" y="2552858"/>
            <a:ext cx="3594441" cy="3330114"/>
          </a:xfrm>
          <a:custGeom>
            <a:avLst/>
            <a:gdLst>
              <a:gd name="connsiteX0" fmla="*/ 1794602 w 3594441"/>
              <a:gd name="connsiteY0" fmla="*/ 64 h 3330114"/>
              <a:gd name="connsiteX1" fmla="*/ 3292433 w 3594441"/>
              <a:gd name="connsiteY1" fmla="*/ 337190 h 3330114"/>
              <a:gd name="connsiteX2" fmla="*/ 3594251 w 3594441"/>
              <a:gd name="connsiteY2" fmla="*/ 1668989 h 3330114"/>
              <a:gd name="connsiteX3" fmla="*/ 3304203 w 3594441"/>
              <a:gd name="connsiteY3" fmla="*/ 3014202 h 3330114"/>
              <a:gd name="connsiteX4" fmla="*/ 1794476 w 3594441"/>
              <a:gd name="connsiteY4" fmla="*/ 3330067 h 3330114"/>
              <a:gd name="connsiteX5" fmla="*/ 307528 w 3594441"/>
              <a:gd name="connsiteY5" fmla="*/ 3021161 h 3330114"/>
              <a:gd name="connsiteX6" fmla="*/ 15 w 3594441"/>
              <a:gd name="connsiteY6" fmla="*/ 1666458 h 3330114"/>
              <a:gd name="connsiteX7" fmla="*/ 303732 w 3594441"/>
              <a:gd name="connsiteY7" fmla="*/ 337570 h 3330114"/>
              <a:gd name="connsiteX8" fmla="*/ 1794602 w 3594441"/>
              <a:gd name="connsiteY8" fmla="*/ 64 h 333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4441" h="3330114">
                <a:moveTo>
                  <a:pt x="1794602" y="64"/>
                </a:moveTo>
                <a:cubicBezTo>
                  <a:pt x="2397986" y="-2593"/>
                  <a:pt x="3029971" y="77512"/>
                  <a:pt x="3292433" y="337190"/>
                </a:cubicBezTo>
                <a:cubicBezTo>
                  <a:pt x="3612475" y="653688"/>
                  <a:pt x="3594251" y="1668989"/>
                  <a:pt x="3594251" y="1668989"/>
                </a:cubicBezTo>
                <a:cubicBezTo>
                  <a:pt x="3593493" y="2162529"/>
                  <a:pt x="3565146" y="2686567"/>
                  <a:pt x="3304203" y="3014202"/>
                </a:cubicBezTo>
                <a:cubicBezTo>
                  <a:pt x="3139436" y="3221108"/>
                  <a:pt x="2405833" y="3327537"/>
                  <a:pt x="1794476" y="3330067"/>
                </a:cubicBezTo>
                <a:cubicBezTo>
                  <a:pt x="1199191" y="3332599"/>
                  <a:pt x="505324" y="3232879"/>
                  <a:pt x="307528" y="3021161"/>
                </a:cubicBezTo>
                <a:cubicBezTo>
                  <a:pt x="-7326" y="2689730"/>
                  <a:pt x="15" y="1666458"/>
                  <a:pt x="15" y="1666458"/>
                </a:cubicBezTo>
                <a:cubicBezTo>
                  <a:pt x="15" y="1666458"/>
                  <a:pt x="8620" y="638882"/>
                  <a:pt x="303732" y="337570"/>
                </a:cubicBezTo>
                <a:cubicBezTo>
                  <a:pt x="550881" y="85105"/>
                  <a:pt x="1191344" y="2721"/>
                  <a:pt x="1794602" y="64"/>
                </a:cubicBezTo>
                <a:close/>
              </a:path>
            </a:pathLst>
          </a:custGeom>
          <a:solidFill>
            <a:schemeClr val="accent2"/>
          </a:solidFill>
        </p:spPr>
        <p:txBody>
          <a:bodyPr wrap="square" lIns="180000" tIns="180000" bIns="180000" anchor="ctr">
            <a:normAutofit/>
          </a:bodyPr>
          <a:lstStyle>
            <a:lvl1pPr algn="ctr">
              <a:lnSpc>
                <a:spcPct val="100000"/>
              </a:lnSpc>
              <a:defRPr sz="3200" cap="none" spc="0" baseline="0">
                <a:solidFill>
                  <a:schemeClr val="bg1"/>
                </a:solidFill>
              </a:defRPr>
            </a:lvl1pPr>
          </a:lstStyle>
          <a:p>
            <a:r>
              <a:rPr lang="fr-FR"/>
              <a:t>Modifiez le style du titre</a:t>
            </a:r>
          </a:p>
        </p:txBody>
      </p:sp>
      <p:sp>
        <p:nvSpPr>
          <p:cNvPr id="23" name="Subtitle 22">
            <a:extLst>
              <a:ext uri="{FF2B5EF4-FFF2-40B4-BE49-F238E27FC236}">
                <a16:creationId xmlns:a16="http://schemas.microsoft.com/office/drawing/2014/main" id="{6F609500-BFB1-43F6-A008-11B077455F28}"/>
              </a:ext>
            </a:extLst>
          </p:cNvPr>
          <p:cNvSpPr>
            <a:spLocks noGrp="1"/>
          </p:cNvSpPr>
          <p:nvPr>
            <p:ph type="subTitle" idx="1" hasCustomPrompt="1"/>
          </p:nvPr>
        </p:nvSpPr>
        <p:spPr>
          <a:xfrm>
            <a:off x="6927508" y="2286693"/>
            <a:ext cx="1432181" cy="1326862"/>
          </a:xfrm>
          <a:custGeom>
            <a:avLst/>
            <a:gdLst>
              <a:gd name="connsiteX0" fmla="*/ 715048 w 1432181"/>
              <a:gd name="connsiteY0" fmla="*/ 26 h 1326862"/>
              <a:gd name="connsiteX1" fmla="*/ 1311849 w 1432181"/>
              <a:gd name="connsiteY1" fmla="*/ 134351 h 1326862"/>
              <a:gd name="connsiteX2" fmla="*/ 1432106 w 1432181"/>
              <a:gd name="connsiteY2" fmla="*/ 664998 h 1326862"/>
              <a:gd name="connsiteX3" fmla="*/ 1316539 w 1432181"/>
              <a:gd name="connsiteY3" fmla="*/ 1200990 h 1326862"/>
              <a:gd name="connsiteX4" fmla="*/ 714998 w 1432181"/>
              <a:gd name="connsiteY4" fmla="*/ 1326844 h 1326862"/>
              <a:gd name="connsiteX5" fmla="*/ 122533 w 1432181"/>
              <a:gd name="connsiteY5" fmla="*/ 1203762 h 1326862"/>
              <a:gd name="connsiteX6" fmla="*/ 6 w 1432181"/>
              <a:gd name="connsiteY6" fmla="*/ 663989 h 1326862"/>
              <a:gd name="connsiteX7" fmla="*/ 121020 w 1432181"/>
              <a:gd name="connsiteY7" fmla="*/ 134503 h 1326862"/>
              <a:gd name="connsiteX8" fmla="*/ 715048 w 1432181"/>
              <a:gd name="connsiteY8" fmla="*/ 26 h 132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181" h="1326862">
                <a:moveTo>
                  <a:pt x="715048" y="26"/>
                </a:moveTo>
                <a:cubicBezTo>
                  <a:pt x="955462" y="-1033"/>
                  <a:pt x="1207273" y="30884"/>
                  <a:pt x="1311849" y="134351"/>
                </a:cubicBezTo>
                <a:cubicBezTo>
                  <a:pt x="1439368" y="260458"/>
                  <a:pt x="1432106" y="664998"/>
                  <a:pt x="1432106" y="664998"/>
                </a:cubicBezTo>
                <a:cubicBezTo>
                  <a:pt x="1431804" y="861646"/>
                  <a:pt x="1420510" y="1070445"/>
                  <a:pt x="1316539" y="1200990"/>
                </a:cubicBezTo>
                <a:cubicBezTo>
                  <a:pt x="1250888" y="1283430"/>
                  <a:pt x="958589" y="1325836"/>
                  <a:pt x="714998" y="1326844"/>
                </a:cubicBezTo>
                <a:cubicBezTo>
                  <a:pt x="477810" y="1327853"/>
                  <a:pt x="201343" y="1288120"/>
                  <a:pt x="122533" y="1203762"/>
                </a:cubicBezTo>
                <a:cubicBezTo>
                  <a:pt x="-2919" y="1071706"/>
                  <a:pt x="6" y="663989"/>
                  <a:pt x="6" y="663989"/>
                </a:cubicBezTo>
                <a:cubicBezTo>
                  <a:pt x="6" y="663989"/>
                  <a:pt x="3435" y="254558"/>
                  <a:pt x="121020" y="134503"/>
                </a:cubicBezTo>
                <a:cubicBezTo>
                  <a:pt x="219495" y="33909"/>
                  <a:pt x="474684" y="1084"/>
                  <a:pt x="715048" y="26"/>
                </a:cubicBezTo>
                <a:close/>
              </a:path>
            </a:pathLst>
          </a:custGeom>
          <a:solidFill>
            <a:schemeClr val="bg1"/>
          </a:solidFill>
        </p:spPr>
        <p:txBody>
          <a:bodyPr wrap="square" anchor="ctr">
            <a:noAutofit/>
          </a:bodyPr>
          <a:lstStyle>
            <a:lvl1pPr marL="0" indent="0" algn="ctr">
              <a:buNone/>
              <a:defRPr sz="1200"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spTree>
    <p:extLst>
      <p:ext uri="{BB962C8B-B14F-4D97-AF65-F5344CB8AC3E}">
        <p14:creationId xmlns:p14="http://schemas.microsoft.com/office/powerpoint/2010/main" val="77505806"/>
      </p:ext>
    </p:extLst>
  </p:cSld>
  <p:clrMapOvr>
    <a:overrideClrMapping bg1="lt1" tx1="dk1" bg2="lt2" tx2="dk2" accent1="accent1" accent2="accent2" accent3="accent3" accent4="accent4" accent5="accent5" accent6="accent6" hlink="hlink" folHlink="folHlink"/>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ommaire x3">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18001148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1559"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2507032"/>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2799367"/>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2545649"/>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pic>
        <p:nvPicPr>
          <p:cNvPr id="25" name="Graphique 16">
            <a:extLst>
              <a:ext uri="{FF2B5EF4-FFF2-40B4-BE49-F238E27FC236}">
                <a16:creationId xmlns:a16="http://schemas.microsoft.com/office/drawing/2014/main" id="{66121282-F442-424F-8E86-D2FA35016EE9}"/>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134054443"/>
      </p:ext>
    </p:extLst>
  </p:cSld>
  <p:clrMapOvr>
    <a:overrideClrMapping bg1="lt1" tx1="dk1" bg2="lt2" tx2="dk2" accent1="accent1" accent2="accent2" accent3="accent3" accent4="accent4" accent5="accent5" accent6="accent6" hlink="hlink" folHlink="folHlink"/>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ommaire x4">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24041606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258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5940344" y="1461883"/>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6214025" y="1754218"/>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5828080" y="1500500"/>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386474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413842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375248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4" name="Graphique 4">
            <a:extLst>
              <a:ext uri="{FF2B5EF4-FFF2-40B4-BE49-F238E27FC236}">
                <a16:creationId xmlns:a16="http://schemas.microsoft.com/office/drawing/2014/main" id="{FEA7E844-B2A3-402F-97A0-023A008AA9E2}"/>
              </a:ext>
            </a:extLst>
          </p:cNvPr>
          <p:cNvSpPr/>
          <p:nvPr userDrawn="1"/>
        </p:nvSpPr>
        <p:spPr>
          <a:xfrm>
            <a:off x="8107789"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D6A31A21-B9FB-47C7-A784-F85CE313CFAF}"/>
              </a:ext>
            </a:extLst>
          </p:cNvPr>
          <p:cNvSpPr>
            <a:spLocks noGrp="1"/>
          </p:cNvSpPr>
          <p:nvPr>
            <p:ph sz="quarter" idx="19" hasCustomPrompt="1"/>
          </p:nvPr>
        </p:nvSpPr>
        <p:spPr>
          <a:xfrm>
            <a:off x="8381470"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6" name="Text Placeholder 22">
            <a:extLst>
              <a:ext uri="{FF2B5EF4-FFF2-40B4-BE49-F238E27FC236}">
                <a16:creationId xmlns:a16="http://schemas.microsoft.com/office/drawing/2014/main" id="{6416C1A4-6A8B-4410-BF99-BFBA1C099247}"/>
              </a:ext>
            </a:extLst>
          </p:cNvPr>
          <p:cNvSpPr>
            <a:spLocks noGrp="1"/>
          </p:cNvSpPr>
          <p:nvPr>
            <p:ph type="body" sz="quarter" idx="20" hasCustomPrompt="1"/>
          </p:nvPr>
        </p:nvSpPr>
        <p:spPr>
          <a:xfrm>
            <a:off x="7995525"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pic>
        <p:nvPicPr>
          <p:cNvPr id="28" name="Graphique 16">
            <a:extLst>
              <a:ext uri="{FF2B5EF4-FFF2-40B4-BE49-F238E27FC236}">
                <a16:creationId xmlns:a16="http://schemas.microsoft.com/office/drawing/2014/main" id="{2AB876BA-B49C-4F5E-9F69-E1DF3EE63869}"/>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561333610"/>
      </p:ext>
    </p:extLst>
  </p:cSld>
  <p:clrMapOvr>
    <a:overrideClrMapping bg1="lt1" tx1="dk1" bg2="lt2" tx2="dk2" accent1="accent1" accent2="accent2" accent3="accent3" accent4="accent4" accent5="accent5" accent6="accent6" hlink="hlink" folHlink="folHlink"/>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Sommaire x5">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1235882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07"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3472753"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3746434"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3360489"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6713068"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6986749"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6600804"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pic>
        <p:nvPicPr>
          <p:cNvPr id="25" name="Graphique 16">
            <a:extLst>
              <a:ext uri="{FF2B5EF4-FFF2-40B4-BE49-F238E27FC236}">
                <a16:creationId xmlns:a16="http://schemas.microsoft.com/office/drawing/2014/main" id="{18B70511-6FDE-4D74-AE12-87C36971C03B}"/>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059310719"/>
      </p:ext>
    </p:extLst>
  </p:cSld>
  <p:clrMapOvr>
    <a:overrideClrMapping bg1="lt1" tx1="dk1" bg2="lt2" tx2="dk2" accent1="accent1" accent2="accent2" accent3="accent3" accent4="accent4" accent5="accent5" accent6="accent6" hlink="hlink" folHlink="folHlink"/>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ommaire x6">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23484444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4631"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1697301"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1970982"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1585037"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493761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521129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482535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sp>
        <p:nvSpPr>
          <p:cNvPr id="24" name="Graphique 4">
            <a:extLst>
              <a:ext uri="{FF2B5EF4-FFF2-40B4-BE49-F238E27FC236}">
                <a16:creationId xmlns:a16="http://schemas.microsoft.com/office/drawing/2014/main" id="{23A5B6EF-FD31-4F09-9D57-B4C54370D135}"/>
              </a:ext>
            </a:extLst>
          </p:cNvPr>
          <p:cNvSpPr/>
          <p:nvPr userDrawn="1"/>
        </p:nvSpPr>
        <p:spPr>
          <a:xfrm>
            <a:off x="8165835"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ED6362E1-AA0D-487A-9D49-81EFCA38FDD1}"/>
              </a:ext>
            </a:extLst>
          </p:cNvPr>
          <p:cNvSpPr>
            <a:spLocks noGrp="1"/>
          </p:cNvSpPr>
          <p:nvPr>
            <p:ph sz="quarter" idx="23" hasCustomPrompt="1"/>
          </p:nvPr>
        </p:nvSpPr>
        <p:spPr>
          <a:xfrm>
            <a:off x="8439516"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2" name="Text Placeholder 22">
            <a:extLst>
              <a:ext uri="{FF2B5EF4-FFF2-40B4-BE49-F238E27FC236}">
                <a16:creationId xmlns:a16="http://schemas.microsoft.com/office/drawing/2014/main" id="{1886B4CA-BEEA-47BA-BCC6-4FD4F8480AE1}"/>
              </a:ext>
            </a:extLst>
          </p:cNvPr>
          <p:cNvSpPr>
            <a:spLocks noGrp="1"/>
          </p:cNvSpPr>
          <p:nvPr>
            <p:ph type="body" sz="quarter" idx="24" hasCustomPrompt="1"/>
          </p:nvPr>
        </p:nvSpPr>
        <p:spPr>
          <a:xfrm>
            <a:off x="8053571"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#6</a:t>
            </a:r>
          </a:p>
        </p:txBody>
      </p:sp>
      <p:pic>
        <p:nvPicPr>
          <p:cNvPr id="34" name="Graphique 16">
            <a:extLst>
              <a:ext uri="{FF2B5EF4-FFF2-40B4-BE49-F238E27FC236}">
                <a16:creationId xmlns:a16="http://schemas.microsoft.com/office/drawing/2014/main" id="{6CE17009-F79C-4A0A-8D89-995F6235143C}"/>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08055293"/>
      </p:ext>
    </p:extLst>
  </p:cSld>
  <p:clrMapOvr>
    <a:overrideClrMapping bg1="lt1" tx1="dk1" bg2="lt2" tx2="dk2" accent1="accent1" accent2="accent2" accent3="accent3" accent4="accent4" accent5="accent5" accent6="accent6" hlink="hlink" folHlink="folHlink"/>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1225750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5655"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lvl1pPr>
              <a:defRPr lang="fr-FR" sz="2800" kern="1200" cap="all" spc="300" baseline="0" dirty="0">
                <a:solidFill>
                  <a:schemeClr val="accent1"/>
                </a:solidFill>
                <a:latin typeface="+mj-lt"/>
                <a:ea typeface="+mj-ea"/>
                <a:cs typeface="+mj-cs"/>
              </a:defRPr>
            </a:lvl1pPr>
          </a:lstStyle>
          <a:p>
            <a:r>
              <a:rPr lang="fr-FR"/>
              <a:t>Click to </a:t>
            </a:r>
            <a:r>
              <a:rPr lang="fr-FR" err="1"/>
              <a:t>edit</a:t>
            </a:r>
            <a:r>
              <a:rPr lang="fr-FR"/>
              <a:t> Master </a:t>
            </a:r>
            <a:r>
              <a:rPr lang="fr-FR" err="1"/>
              <a:t>title</a:t>
            </a:r>
            <a:r>
              <a:rPr lang="fr-FR"/>
              <a:t>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99560113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40980482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6679"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a:prstGeom prst="rect">
            <a:avLst/>
          </a:prstGeo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cxnSp>
        <p:nvCxnSpPr>
          <p:cNvPr id="17" name="Connecteur droit 28">
            <a:extLst>
              <a:ext uri="{FF2B5EF4-FFF2-40B4-BE49-F238E27FC236}">
                <a16:creationId xmlns:a16="http://schemas.microsoft.com/office/drawing/2014/main" id="{B7886CEB-5E3D-4731-AE8F-9E2CDDAD97EA}"/>
              </a:ext>
            </a:extLst>
          </p:cNvPr>
          <p:cNvCxnSpPr>
            <a:cxnSpLocks/>
          </p:cNvCxnSpPr>
          <p:nvPr userDrawn="1"/>
        </p:nvCxnSpPr>
        <p:spPr>
          <a:xfrm>
            <a:off x="2509486" y="0"/>
            <a:ext cx="0" cy="6858000"/>
          </a:xfrm>
          <a:prstGeom prst="line">
            <a:avLst/>
          </a:prstGeom>
          <a:ln w="12700">
            <a:solidFill>
              <a:srgbClr val="B83188"/>
            </a:solidFill>
          </a:ln>
        </p:spPr>
        <p:style>
          <a:lnRef idx="1">
            <a:schemeClr val="accent1"/>
          </a:lnRef>
          <a:fillRef idx="0">
            <a:schemeClr val="accent1"/>
          </a:fillRef>
          <a:effectRef idx="0">
            <a:schemeClr val="accent1"/>
          </a:effectRef>
          <a:fontRef idx="minor">
            <a:schemeClr val="tx1"/>
          </a:fontRef>
        </p:style>
      </p:cxnSp>
      <p:sp useBgFill="1">
        <p:nvSpPr>
          <p:cNvPr id="18" name="Graphique 4">
            <a:extLst>
              <a:ext uri="{FF2B5EF4-FFF2-40B4-BE49-F238E27FC236}">
                <a16:creationId xmlns:a16="http://schemas.microsoft.com/office/drawing/2014/main" id="{B36FCEF6-D50D-4EFB-9BE8-B8E6EE57F101}"/>
              </a:ext>
            </a:extLst>
          </p:cNvPr>
          <p:cNvSpPr/>
          <p:nvPr userDrawn="1"/>
        </p:nvSpPr>
        <p:spPr>
          <a:xfrm>
            <a:off x="1747818" y="1113618"/>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169159715"/>
      </p:ext>
    </p:extLst>
  </p:cSld>
  <p:clrMapOvr>
    <a:overrideClrMapping bg1="lt1" tx1="dk1" bg2="lt2" tx2="dk2" accent1="accent1" accent2="accent2" accent3="accent3" accent4="accent4" accent5="accent5" accent6="accent6" hlink="hlink" folHlink="folHlink"/>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9100169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7703"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91112752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1"/>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36903735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872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chemeClr val="accent1"/>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B0F6EB7A-24B9-4CE1-B06C-7B27BCDB53EF}"/>
              </a:ext>
            </a:extLst>
          </p:cNvPr>
          <p:cNvPicPr>
            <a:picLocks noChangeAspect="1"/>
          </p:cNvPicPr>
          <p:nvPr userDrawn="1"/>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6706396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248445219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37700328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9751"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a:t>
            </a:r>
            <a:r>
              <a:rPr lang="fr-FR" err="1"/>
              <a:t>edit</a:t>
            </a:r>
            <a:r>
              <a:rPr lang="fr-FR"/>
              <a:t> Master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Fifth</a:t>
            </a:r>
            <a:r>
              <a:rPr lang="fr-FR"/>
              <a:t> </a:t>
            </a:r>
            <a:r>
              <a:rPr lang="fr-FR" err="1"/>
              <a:t>level</a:t>
            </a:r>
            <a:endParaRPr lang="fr-F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pic>
        <p:nvPicPr>
          <p:cNvPr id="15" name="Graphique 16">
            <a:extLst>
              <a:ext uri="{FF2B5EF4-FFF2-40B4-BE49-F238E27FC236}">
                <a16:creationId xmlns:a16="http://schemas.microsoft.com/office/drawing/2014/main" id="{69E63636-5D73-4518-9673-64D065633A64}"/>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2" name="Title 7">
            <a:extLst>
              <a:ext uri="{FF2B5EF4-FFF2-40B4-BE49-F238E27FC236}">
                <a16:creationId xmlns:a16="http://schemas.microsoft.com/office/drawing/2014/main" id="{D3837F43-97A7-4897-8508-5DB9C538032B}"/>
              </a:ext>
            </a:extLst>
          </p:cNvPr>
          <p:cNvSpPr>
            <a:spLocks noGrp="1"/>
          </p:cNvSpPr>
          <p:nvPr>
            <p:ph type="title" hasCustomPrompt="1"/>
          </p:nvPr>
        </p:nvSpPr>
        <p:spPr>
          <a:xfrm>
            <a:off x="264956" y="633963"/>
            <a:ext cx="11531600" cy="480131"/>
          </a:xfrm>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B5D39083-2AF0-40F3-BED4-954239F9EE0E}"/>
              </a:ext>
            </a:extLst>
          </p:cNvPr>
          <p:cNvSpPr>
            <a:spLocks noGrp="1"/>
          </p:cNvSpPr>
          <p:nvPr>
            <p:ph type="body" sz="quarter" idx="16"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2353785918"/>
      </p:ext>
    </p:extLst>
  </p:cSld>
  <p:clrMapOvr>
    <a:overrideClrMapping bg1="lt1" tx1="dk1" bg2="lt2" tx2="dk2" accent1="accent1" accent2="accent2" accent3="accent3" accent4="accent4" accent5="accent5" accent6="accent6" hlink="hlink" folHlink="folHlink"/>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C43AE7E4-FC39-4949-A184-ED5E540A6BAE}"/>
              </a:ext>
            </a:extLst>
          </p:cNvPr>
          <p:cNvGraphicFramePr>
            <a:graphicFrameLocks noChangeAspect="1"/>
          </p:cNvGraphicFramePr>
          <p:nvPr userDrawn="1">
            <p:custDataLst>
              <p:tags r:id="rId2"/>
            </p:custDataLst>
            <p:extLst>
              <p:ext uri="{D42A27DB-BD31-4B8C-83A1-F6EECF244321}">
                <p14:modId xmlns:p14="http://schemas.microsoft.com/office/powerpoint/2010/main" val="22940748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1799" name="think-cell Slide" r:id="rId6" imgW="532" imgH="530" progId="TCLayout.ActiveDocument.1">
                  <p:embed/>
                </p:oleObj>
              </mc:Choice>
              <mc:Fallback>
                <p:oleObj name="think-cell Slide" r:id="rId6" imgW="532" imgH="530" progId="TCLayout.ActiveDocument.1">
                  <p:embed/>
                  <p:pic>
                    <p:nvPicPr>
                      <p:cNvPr id="20" name="Object 19" hidden="1">
                        <a:extLst>
                          <a:ext uri="{FF2B5EF4-FFF2-40B4-BE49-F238E27FC236}">
                            <a16:creationId xmlns:a16="http://schemas.microsoft.com/office/drawing/2014/main" id="{C43AE7E4-FC39-4949-A184-ED5E540A6BA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03F3344F-4F9C-4108-8E70-ED197A8EA0CD}"/>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6000" b="0" i="0" baseline="0">
              <a:latin typeface="Ubuntu Medium" panose="020B0604030602030204" pitchFamily="34" charset="0"/>
              <a:ea typeface="+mj-ea"/>
              <a:cs typeface="+mj-cs"/>
              <a:sym typeface="Ubuntu Medium" panose="020B0604030602030204" pitchFamily="34" charset="0"/>
            </a:endParaRPr>
          </a:p>
        </p:txBody>
      </p:sp>
      <p:sp>
        <p:nvSpPr>
          <p:cNvPr id="10" name="Freeform: Shape 9">
            <a:extLst>
              <a:ext uri="{FF2B5EF4-FFF2-40B4-BE49-F238E27FC236}">
                <a16:creationId xmlns:a16="http://schemas.microsoft.com/office/drawing/2014/main" id="{0E483088-91C7-4570-8323-CC93400F02E2}"/>
              </a:ext>
            </a:extLst>
          </p:cNvPr>
          <p:cNvSpPr/>
          <p:nvPr userDrawn="1"/>
        </p:nvSpPr>
        <p:spPr>
          <a:xfrm>
            <a:off x="0" y="0"/>
            <a:ext cx="12192000" cy="6858000"/>
          </a:xfrm>
          <a:custGeom>
            <a:avLst/>
            <a:gdLst>
              <a:gd name="connsiteX0" fmla="*/ 4408187 w 12192000"/>
              <a:gd name="connsiteY0" fmla="*/ 2286739 h 6858000"/>
              <a:gd name="connsiteX1" fmla="*/ 3362327 w 12192000"/>
              <a:gd name="connsiteY1" fmla="*/ 2523502 h 6858000"/>
              <a:gd name="connsiteX2" fmla="*/ 3149266 w 12192000"/>
              <a:gd name="connsiteY2" fmla="*/ 3455730 h 6858000"/>
              <a:gd name="connsiteX3" fmla="*/ 3364990 w 12192000"/>
              <a:gd name="connsiteY3" fmla="*/ 4406068 h 6858000"/>
              <a:gd name="connsiteX4" fmla="*/ 4408098 w 12192000"/>
              <a:gd name="connsiteY4" fmla="*/ 4622768 h 6858000"/>
              <a:gd name="connsiteX5" fmla="*/ 5467186 w 12192000"/>
              <a:gd name="connsiteY5" fmla="*/ 4401186 h 6858000"/>
              <a:gd name="connsiteX6" fmla="*/ 5670658 w 12192000"/>
              <a:gd name="connsiteY6" fmla="*/ 3457506 h 6858000"/>
              <a:gd name="connsiteX7" fmla="*/ 5458929 w 12192000"/>
              <a:gd name="connsiteY7" fmla="*/ 2523236 h 6858000"/>
              <a:gd name="connsiteX8" fmla="*/ 4408187 w 12192000"/>
              <a:gd name="connsiteY8" fmla="*/ 2286739 h 6858000"/>
              <a:gd name="connsiteX9" fmla="*/ 0 w 12192000"/>
              <a:gd name="connsiteY9" fmla="*/ 0 h 6858000"/>
              <a:gd name="connsiteX10" fmla="*/ 12192000 w 12192000"/>
              <a:gd name="connsiteY10" fmla="*/ 0 h 6858000"/>
              <a:gd name="connsiteX11" fmla="*/ 12192000 w 12192000"/>
              <a:gd name="connsiteY11" fmla="*/ 6858000 h 6858000"/>
              <a:gd name="connsiteX12" fmla="*/ 0 w 12192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6858000">
                <a:moveTo>
                  <a:pt x="4408187" y="2286739"/>
                </a:moveTo>
                <a:cubicBezTo>
                  <a:pt x="3984995" y="2288603"/>
                  <a:pt x="3535705" y="2346396"/>
                  <a:pt x="3362327" y="2523502"/>
                </a:cubicBezTo>
                <a:cubicBezTo>
                  <a:pt x="3155303" y="2734876"/>
                  <a:pt x="3149266" y="3455730"/>
                  <a:pt x="3149266" y="3455730"/>
                </a:cubicBezTo>
                <a:cubicBezTo>
                  <a:pt x="3149266" y="3455730"/>
                  <a:pt x="3144117" y="4173565"/>
                  <a:pt x="3364990" y="4406068"/>
                </a:cubicBezTo>
                <a:cubicBezTo>
                  <a:pt x="3503746" y="4554589"/>
                  <a:pt x="3990500" y="4624544"/>
                  <a:pt x="4408098" y="4622768"/>
                </a:cubicBezTo>
                <a:cubicBezTo>
                  <a:pt x="4836971" y="4620993"/>
                  <a:pt x="5351600" y="4546332"/>
                  <a:pt x="5467186" y="4401186"/>
                </a:cubicBezTo>
                <a:cubicBezTo>
                  <a:pt x="5650240" y="4171346"/>
                  <a:pt x="5670126" y="3803729"/>
                  <a:pt x="5670658" y="3457506"/>
                </a:cubicBezTo>
                <a:cubicBezTo>
                  <a:pt x="5670658" y="3457506"/>
                  <a:pt x="5683442" y="2745262"/>
                  <a:pt x="5458929" y="2523236"/>
                </a:cubicBezTo>
                <a:cubicBezTo>
                  <a:pt x="5274810" y="2341069"/>
                  <a:pt x="4831467" y="2284875"/>
                  <a:pt x="4408187" y="2286739"/>
                </a:cubicBezTo>
                <a:close/>
                <a:moveTo>
                  <a:pt x="0" y="0"/>
                </a:moveTo>
                <a:lnTo>
                  <a:pt x="12192000" y="0"/>
                </a:lnTo>
                <a:lnTo>
                  <a:pt x="12192000" y="6858000"/>
                </a:lnTo>
                <a:lnTo>
                  <a:pt x="0" y="6858000"/>
                </a:lnTo>
                <a:close/>
              </a:path>
            </a:pathLst>
          </a:custGeom>
          <a:solidFill>
            <a:schemeClr val="accent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 name="Footer Placeholder 11">
            <a:extLst>
              <a:ext uri="{FF2B5EF4-FFF2-40B4-BE49-F238E27FC236}">
                <a16:creationId xmlns:a16="http://schemas.microsoft.com/office/drawing/2014/main" id="{DCAC16EA-756A-4D03-BE42-D109F2849254}"/>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618F6DEC-C37F-44DE-A098-5FBC39A9B7EB}"/>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pic>
        <p:nvPicPr>
          <p:cNvPr id="15" name="Graphique 6">
            <a:extLst>
              <a:ext uri="{FF2B5EF4-FFF2-40B4-BE49-F238E27FC236}">
                <a16:creationId xmlns:a16="http://schemas.microsoft.com/office/drawing/2014/main" id="{25C91B03-5B83-4DE8-A7BB-F248B23F700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956175" y="443202"/>
            <a:ext cx="2279650" cy="1554306"/>
          </a:xfrm>
          <a:prstGeom prst="rect">
            <a:avLst/>
          </a:prstGeom>
        </p:spPr>
      </p:pic>
      <p:sp>
        <p:nvSpPr>
          <p:cNvPr id="18" name="ZoneTexte 10">
            <a:extLst>
              <a:ext uri="{FF2B5EF4-FFF2-40B4-BE49-F238E27FC236}">
                <a16:creationId xmlns:a16="http://schemas.microsoft.com/office/drawing/2014/main" id="{0EDDA642-2BBA-4C4E-8568-AC7F7DCA51FB}"/>
              </a:ext>
            </a:extLst>
          </p:cNvPr>
          <p:cNvSpPr txBox="1"/>
          <p:nvPr userDrawn="1"/>
        </p:nvSpPr>
        <p:spPr>
          <a:xfrm>
            <a:off x="572568" y="5927377"/>
            <a:ext cx="10947163" cy="646331"/>
          </a:xfrm>
          <a:prstGeom prst="rect">
            <a:avLst/>
          </a:prstGeom>
          <a:noFill/>
        </p:spPr>
        <p:txBody>
          <a:bodyPr wrap="square">
            <a:spAutoFit/>
          </a:bodyPr>
          <a:lstStyle/>
          <a:p>
            <a:pPr algn="ctr"/>
            <a:r>
              <a:rPr lang="fr-FR" sz="1200">
                <a:solidFill>
                  <a:schemeClr val="bg1"/>
                </a:solidFill>
                <a:latin typeface="Ubuntu Light" panose="020B0304030602030204" pitchFamily="34" charset="0"/>
              </a:rPr>
              <a:t>Ce document est destiné aux partenaires commerciaux de PERIAL AM. Le présent document ne saurait constituer une offre en vue de la souscription de parts d’un fonds géré par PERIAL AM, ou comme une offre de services financiers émanant de PERIAL AM ou comme un conseil financier personnalisé. </a:t>
            </a:r>
          </a:p>
          <a:p>
            <a:pPr algn="ctr"/>
            <a:r>
              <a:rPr lang="fr-FR" sz="1200">
                <a:solidFill>
                  <a:schemeClr val="bg1"/>
                </a:solidFill>
                <a:latin typeface="Ubuntu Light" panose="020B0304030602030204" pitchFamily="34" charset="0"/>
              </a:rPr>
              <a:t>Ce document n’a pas vocation a être distribué à tout autre investisseur potentiel ni à être diffusé sans accord préalable de PERIAL AM.</a:t>
            </a:r>
          </a:p>
        </p:txBody>
      </p:sp>
      <p:sp>
        <p:nvSpPr>
          <p:cNvPr id="21" name="Title 20">
            <a:extLst>
              <a:ext uri="{FF2B5EF4-FFF2-40B4-BE49-F238E27FC236}">
                <a16:creationId xmlns:a16="http://schemas.microsoft.com/office/drawing/2014/main" id="{78A63EE5-98B4-46A5-8F54-353738BF709C}"/>
              </a:ext>
            </a:extLst>
          </p:cNvPr>
          <p:cNvSpPr>
            <a:spLocks noGrp="1"/>
          </p:cNvSpPr>
          <p:nvPr>
            <p:ph type="ctrTitle"/>
          </p:nvPr>
        </p:nvSpPr>
        <p:spPr>
          <a:xfrm>
            <a:off x="4298780" y="2552858"/>
            <a:ext cx="3594441" cy="3330114"/>
          </a:xfrm>
          <a:custGeom>
            <a:avLst/>
            <a:gdLst>
              <a:gd name="connsiteX0" fmla="*/ 1794602 w 3594441"/>
              <a:gd name="connsiteY0" fmla="*/ 64 h 3330114"/>
              <a:gd name="connsiteX1" fmla="*/ 3292433 w 3594441"/>
              <a:gd name="connsiteY1" fmla="*/ 337190 h 3330114"/>
              <a:gd name="connsiteX2" fmla="*/ 3594251 w 3594441"/>
              <a:gd name="connsiteY2" fmla="*/ 1668989 h 3330114"/>
              <a:gd name="connsiteX3" fmla="*/ 3304203 w 3594441"/>
              <a:gd name="connsiteY3" fmla="*/ 3014202 h 3330114"/>
              <a:gd name="connsiteX4" fmla="*/ 1794476 w 3594441"/>
              <a:gd name="connsiteY4" fmla="*/ 3330067 h 3330114"/>
              <a:gd name="connsiteX5" fmla="*/ 307528 w 3594441"/>
              <a:gd name="connsiteY5" fmla="*/ 3021161 h 3330114"/>
              <a:gd name="connsiteX6" fmla="*/ 15 w 3594441"/>
              <a:gd name="connsiteY6" fmla="*/ 1666458 h 3330114"/>
              <a:gd name="connsiteX7" fmla="*/ 303732 w 3594441"/>
              <a:gd name="connsiteY7" fmla="*/ 337570 h 3330114"/>
              <a:gd name="connsiteX8" fmla="*/ 1794602 w 3594441"/>
              <a:gd name="connsiteY8" fmla="*/ 64 h 333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4441" h="3330114">
                <a:moveTo>
                  <a:pt x="1794602" y="64"/>
                </a:moveTo>
                <a:cubicBezTo>
                  <a:pt x="2397986" y="-2593"/>
                  <a:pt x="3029971" y="77512"/>
                  <a:pt x="3292433" y="337190"/>
                </a:cubicBezTo>
                <a:cubicBezTo>
                  <a:pt x="3612475" y="653688"/>
                  <a:pt x="3594251" y="1668989"/>
                  <a:pt x="3594251" y="1668989"/>
                </a:cubicBezTo>
                <a:cubicBezTo>
                  <a:pt x="3593493" y="2162529"/>
                  <a:pt x="3565146" y="2686567"/>
                  <a:pt x="3304203" y="3014202"/>
                </a:cubicBezTo>
                <a:cubicBezTo>
                  <a:pt x="3139436" y="3221108"/>
                  <a:pt x="2405833" y="3327537"/>
                  <a:pt x="1794476" y="3330067"/>
                </a:cubicBezTo>
                <a:cubicBezTo>
                  <a:pt x="1199191" y="3332599"/>
                  <a:pt x="505324" y="3232879"/>
                  <a:pt x="307528" y="3021161"/>
                </a:cubicBezTo>
                <a:cubicBezTo>
                  <a:pt x="-7326" y="2689730"/>
                  <a:pt x="15" y="1666458"/>
                  <a:pt x="15" y="1666458"/>
                </a:cubicBezTo>
                <a:cubicBezTo>
                  <a:pt x="15" y="1666458"/>
                  <a:pt x="8620" y="638882"/>
                  <a:pt x="303732" y="337570"/>
                </a:cubicBezTo>
                <a:cubicBezTo>
                  <a:pt x="550881" y="85105"/>
                  <a:pt x="1191344" y="2721"/>
                  <a:pt x="1794602" y="64"/>
                </a:cubicBezTo>
                <a:close/>
              </a:path>
            </a:pathLst>
          </a:custGeom>
          <a:solidFill>
            <a:schemeClr val="accent2"/>
          </a:solidFill>
        </p:spPr>
        <p:txBody>
          <a:bodyPr wrap="square" lIns="180000" tIns="180000" bIns="180000" anchor="ctr">
            <a:normAutofit/>
          </a:bodyPr>
          <a:lstStyle>
            <a:lvl1pPr algn="ctr">
              <a:lnSpc>
                <a:spcPct val="100000"/>
              </a:lnSpc>
              <a:defRPr sz="3200" cap="none" spc="0" baseline="0">
                <a:solidFill>
                  <a:schemeClr val="bg1"/>
                </a:solidFill>
              </a:defRPr>
            </a:lvl1pPr>
          </a:lstStyle>
          <a:p>
            <a:r>
              <a:rPr lang="fr-FR"/>
              <a:t>Modifiez le style du titre</a:t>
            </a:r>
          </a:p>
        </p:txBody>
      </p:sp>
      <p:sp>
        <p:nvSpPr>
          <p:cNvPr id="23" name="Subtitle 22">
            <a:extLst>
              <a:ext uri="{FF2B5EF4-FFF2-40B4-BE49-F238E27FC236}">
                <a16:creationId xmlns:a16="http://schemas.microsoft.com/office/drawing/2014/main" id="{6F609500-BFB1-43F6-A008-11B077455F28}"/>
              </a:ext>
            </a:extLst>
          </p:cNvPr>
          <p:cNvSpPr>
            <a:spLocks noGrp="1"/>
          </p:cNvSpPr>
          <p:nvPr>
            <p:ph type="subTitle" idx="1" hasCustomPrompt="1"/>
          </p:nvPr>
        </p:nvSpPr>
        <p:spPr>
          <a:xfrm>
            <a:off x="6927508" y="2286693"/>
            <a:ext cx="1432181" cy="1326862"/>
          </a:xfrm>
          <a:custGeom>
            <a:avLst/>
            <a:gdLst>
              <a:gd name="connsiteX0" fmla="*/ 715048 w 1432181"/>
              <a:gd name="connsiteY0" fmla="*/ 26 h 1326862"/>
              <a:gd name="connsiteX1" fmla="*/ 1311849 w 1432181"/>
              <a:gd name="connsiteY1" fmla="*/ 134351 h 1326862"/>
              <a:gd name="connsiteX2" fmla="*/ 1432106 w 1432181"/>
              <a:gd name="connsiteY2" fmla="*/ 664998 h 1326862"/>
              <a:gd name="connsiteX3" fmla="*/ 1316539 w 1432181"/>
              <a:gd name="connsiteY3" fmla="*/ 1200990 h 1326862"/>
              <a:gd name="connsiteX4" fmla="*/ 714998 w 1432181"/>
              <a:gd name="connsiteY4" fmla="*/ 1326844 h 1326862"/>
              <a:gd name="connsiteX5" fmla="*/ 122533 w 1432181"/>
              <a:gd name="connsiteY5" fmla="*/ 1203762 h 1326862"/>
              <a:gd name="connsiteX6" fmla="*/ 6 w 1432181"/>
              <a:gd name="connsiteY6" fmla="*/ 663989 h 1326862"/>
              <a:gd name="connsiteX7" fmla="*/ 121020 w 1432181"/>
              <a:gd name="connsiteY7" fmla="*/ 134503 h 1326862"/>
              <a:gd name="connsiteX8" fmla="*/ 715048 w 1432181"/>
              <a:gd name="connsiteY8" fmla="*/ 26 h 132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181" h="1326862">
                <a:moveTo>
                  <a:pt x="715048" y="26"/>
                </a:moveTo>
                <a:cubicBezTo>
                  <a:pt x="955462" y="-1033"/>
                  <a:pt x="1207273" y="30884"/>
                  <a:pt x="1311849" y="134351"/>
                </a:cubicBezTo>
                <a:cubicBezTo>
                  <a:pt x="1439368" y="260458"/>
                  <a:pt x="1432106" y="664998"/>
                  <a:pt x="1432106" y="664998"/>
                </a:cubicBezTo>
                <a:cubicBezTo>
                  <a:pt x="1431804" y="861646"/>
                  <a:pt x="1420510" y="1070445"/>
                  <a:pt x="1316539" y="1200990"/>
                </a:cubicBezTo>
                <a:cubicBezTo>
                  <a:pt x="1250888" y="1283430"/>
                  <a:pt x="958589" y="1325836"/>
                  <a:pt x="714998" y="1326844"/>
                </a:cubicBezTo>
                <a:cubicBezTo>
                  <a:pt x="477810" y="1327853"/>
                  <a:pt x="201343" y="1288120"/>
                  <a:pt x="122533" y="1203762"/>
                </a:cubicBezTo>
                <a:cubicBezTo>
                  <a:pt x="-2919" y="1071706"/>
                  <a:pt x="6" y="663989"/>
                  <a:pt x="6" y="663989"/>
                </a:cubicBezTo>
                <a:cubicBezTo>
                  <a:pt x="6" y="663989"/>
                  <a:pt x="3435" y="254558"/>
                  <a:pt x="121020" y="134503"/>
                </a:cubicBezTo>
                <a:cubicBezTo>
                  <a:pt x="219495" y="33909"/>
                  <a:pt x="474684" y="1084"/>
                  <a:pt x="715048" y="26"/>
                </a:cubicBezTo>
                <a:close/>
              </a:path>
            </a:pathLst>
          </a:custGeom>
          <a:solidFill>
            <a:schemeClr val="bg1"/>
          </a:solidFill>
        </p:spPr>
        <p:txBody>
          <a:bodyPr wrap="square" anchor="ctr">
            <a:noAutofit/>
          </a:bodyPr>
          <a:lstStyle>
            <a:lvl1pPr marL="0" indent="0" algn="ctr">
              <a:buNone/>
              <a:defRPr sz="1200"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spTree>
    <p:extLst>
      <p:ext uri="{BB962C8B-B14F-4D97-AF65-F5344CB8AC3E}">
        <p14:creationId xmlns:p14="http://schemas.microsoft.com/office/powerpoint/2010/main" val="3805175963"/>
      </p:ext>
    </p:extLst>
  </p:cSld>
  <p:clrMapOvr>
    <a:overrideClrMapping bg1="lt1" tx1="dk1" bg2="lt2" tx2="dk2" accent1="accent1" accent2="accent2" accent3="accent3" accent4="accent4" accent5="accent5" accent6="accent6" hlink="hlink" folHlink="folHlink"/>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ommaire x3">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860710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282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2507032"/>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2799367"/>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2545649"/>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2468415"/>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2760750"/>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2507032"/>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pic>
        <p:nvPicPr>
          <p:cNvPr id="25" name="Graphique 16">
            <a:extLst>
              <a:ext uri="{FF2B5EF4-FFF2-40B4-BE49-F238E27FC236}">
                <a16:creationId xmlns:a16="http://schemas.microsoft.com/office/drawing/2014/main" id="{66121282-F442-424F-8E86-D2FA35016EE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051713354"/>
      </p:ext>
    </p:extLst>
  </p:cSld>
  <p:clrMapOvr>
    <a:overrideClrMapping bg1="lt1" tx1="dk1" bg2="lt2" tx2="dk2" accent1="accent1" accent2="accent2" accent3="accent3" accent4="accent4" accent5="accent5" accent6="accent6" hlink="hlink" folHlink="folHlink"/>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ommaire x4">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32118690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47"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5940344" y="1461883"/>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6214025" y="1754218"/>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5828080" y="1500500"/>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3864746"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4138427"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3752482"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4" name="Graphique 4">
            <a:extLst>
              <a:ext uri="{FF2B5EF4-FFF2-40B4-BE49-F238E27FC236}">
                <a16:creationId xmlns:a16="http://schemas.microsoft.com/office/drawing/2014/main" id="{FEA7E844-B2A3-402F-97A0-023A008AA9E2}"/>
              </a:ext>
            </a:extLst>
          </p:cNvPr>
          <p:cNvSpPr/>
          <p:nvPr userDrawn="1"/>
        </p:nvSpPr>
        <p:spPr>
          <a:xfrm>
            <a:off x="8107789"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5" name="Content Placeholder 14">
            <a:extLst>
              <a:ext uri="{FF2B5EF4-FFF2-40B4-BE49-F238E27FC236}">
                <a16:creationId xmlns:a16="http://schemas.microsoft.com/office/drawing/2014/main" id="{D6A31A21-B9FB-47C7-A784-F85CE313CFAF}"/>
              </a:ext>
            </a:extLst>
          </p:cNvPr>
          <p:cNvSpPr>
            <a:spLocks noGrp="1"/>
          </p:cNvSpPr>
          <p:nvPr>
            <p:ph sz="quarter" idx="19" hasCustomPrompt="1"/>
          </p:nvPr>
        </p:nvSpPr>
        <p:spPr>
          <a:xfrm>
            <a:off x="8381470"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6" name="Text Placeholder 22">
            <a:extLst>
              <a:ext uri="{FF2B5EF4-FFF2-40B4-BE49-F238E27FC236}">
                <a16:creationId xmlns:a16="http://schemas.microsoft.com/office/drawing/2014/main" id="{6416C1A4-6A8B-4410-BF99-BFBA1C099247}"/>
              </a:ext>
            </a:extLst>
          </p:cNvPr>
          <p:cNvSpPr>
            <a:spLocks noGrp="1"/>
          </p:cNvSpPr>
          <p:nvPr>
            <p:ph type="body" sz="quarter" idx="20" hasCustomPrompt="1"/>
          </p:nvPr>
        </p:nvSpPr>
        <p:spPr>
          <a:xfrm>
            <a:off x="7995525"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pic>
        <p:nvPicPr>
          <p:cNvPr id="28" name="Graphique 16">
            <a:extLst>
              <a:ext uri="{FF2B5EF4-FFF2-40B4-BE49-F238E27FC236}">
                <a16:creationId xmlns:a16="http://schemas.microsoft.com/office/drawing/2014/main" id="{2AB876BA-B49C-4F5E-9F69-E1DF3EE6386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701846655"/>
      </p:ext>
    </p:extLst>
  </p:cSld>
  <p:clrMapOvr>
    <a:overrideClrMapping bg1="lt1" tx1="dk1" bg2="lt2" tx2="dk2" accent1="accent1" accent2="accent2" accent3="accent3" accent4="accent4" accent5="accent5" accent6="accent6" hlink="hlink" folHlink="folHlink"/>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ommaire x5">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29767942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871"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sp>
        <p:nvSpPr>
          <p:cNvPr id="10" name="Graphique 4">
            <a:extLst>
              <a:ext uri="{FF2B5EF4-FFF2-40B4-BE49-F238E27FC236}">
                <a16:creationId xmlns:a16="http://schemas.microsoft.com/office/drawing/2014/main" id="{87C8D3E0-0B33-4D8C-8B7B-5307D7159845}"/>
              </a:ext>
            </a:extLst>
          </p:cNvPr>
          <p:cNvSpPr/>
          <p:nvPr userDrawn="1"/>
        </p:nvSpPr>
        <p:spPr>
          <a:xfrm>
            <a:off x="1697301"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5" name="Content Placeholder 14">
            <a:extLst>
              <a:ext uri="{FF2B5EF4-FFF2-40B4-BE49-F238E27FC236}">
                <a16:creationId xmlns:a16="http://schemas.microsoft.com/office/drawing/2014/main" id="{CF8E9473-4CA1-4F78-B422-7315D1AA4F84}"/>
              </a:ext>
            </a:extLst>
          </p:cNvPr>
          <p:cNvSpPr>
            <a:spLocks noGrp="1"/>
          </p:cNvSpPr>
          <p:nvPr>
            <p:ph sz="quarter" idx="12" hasCustomPrompt="1"/>
          </p:nvPr>
        </p:nvSpPr>
        <p:spPr>
          <a:xfrm>
            <a:off x="1970982"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17" name="Text Placeholder 16">
            <a:extLst>
              <a:ext uri="{FF2B5EF4-FFF2-40B4-BE49-F238E27FC236}">
                <a16:creationId xmlns:a16="http://schemas.microsoft.com/office/drawing/2014/main" id="{E96ADAFE-FCB6-4906-B0BF-BF60A405D290}"/>
              </a:ext>
            </a:extLst>
          </p:cNvPr>
          <p:cNvSpPr>
            <a:spLocks noGrp="1"/>
          </p:cNvSpPr>
          <p:nvPr>
            <p:ph type="body" sz="quarter" idx="14" hasCustomPrompt="1"/>
          </p:nvPr>
        </p:nvSpPr>
        <p:spPr>
          <a:xfrm>
            <a:off x="1585037"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#1</a:t>
            </a:r>
          </a:p>
        </p:txBody>
      </p:sp>
      <p:sp>
        <p:nvSpPr>
          <p:cNvPr id="18" name="Graphique 4">
            <a:extLst>
              <a:ext uri="{FF2B5EF4-FFF2-40B4-BE49-F238E27FC236}">
                <a16:creationId xmlns:a16="http://schemas.microsoft.com/office/drawing/2014/main" id="{16C67D08-C29C-4CE0-A632-A1E6431E1AC8}"/>
              </a:ext>
            </a:extLst>
          </p:cNvPr>
          <p:cNvSpPr/>
          <p:nvPr userDrawn="1"/>
        </p:nvSpPr>
        <p:spPr>
          <a:xfrm>
            <a:off x="4931568" y="1423266"/>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19" name="Content Placeholder 14">
            <a:extLst>
              <a:ext uri="{FF2B5EF4-FFF2-40B4-BE49-F238E27FC236}">
                <a16:creationId xmlns:a16="http://schemas.microsoft.com/office/drawing/2014/main" id="{0FDF681F-48A9-4FDB-9471-4823366D9B82}"/>
              </a:ext>
            </a:extLst>
          </p:cNvPr>
          <p:cNvSpPr>
            <a:spLocks noGrp="1"/>
          </p:cNvSpPr>
          <p:nvPr>
            <p:ph sz="quarter" idx="15" hasCustomPrompt="1"/>
          </p:nvPr>
        </p:nvSpPr>
        <p:spPr>
          <a:xfrm>
            <a:off x="5205249" y="1715601"/>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0" name="Text Placeholder 19">
            <a:extLst>
              <a:ext uri="{FF2B5EF4-FFF2-40B4-BE49-F238E27FC236}">
                <a16:creationId xmlns:a16="http://schemas.microsoft.com/office/drawing/2014/main" id="{C35A67A5-050E-4062-9CE9-CF0BC6037AD1}"/>
              </a:ext>
            </a:extLst>
          </p:cNvPr>
          <p:cNvSpPr>
            <a:spLocks noGrp="1"/>
          </p:cNvSpPr>
          <p:nvPr>
            <p:ph type="body" sz="quarter" idx="16" hasCustomPrompt="1"/>
          </p:nvPr>
        </p:nvSpPr>
        <p:spPr>
          <a:xfrm>
            <a:off x="4819304" y="1461883"/>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#2</a:t>
            </a:r>
          </a:p>
        </p:txBody>
      </p:sp>
      <p:sp>
        <p:nvSpPr>
          <p:cNvPr id="21" name="Graphique 4">
            <a:extLst>
              <a:ext uri="{FF2B5EF4-FFF2-40B4-BE49-F238E27FC236}">
                <a16:creationId xmlns:a16="http://schemas.microsoft.com/office/drawing/2014/main" id="{86B506A1-ED6C-46D6-8ACD-F70D591C498C}"/>
              </a:ext>
            </a:extLst>
          </p:cNvPr>
          <p:cNvSpPr/>
          <p:nvPr userDrawn="1"/>
        </p:nvSpPr>
        <p:spPr>
          <a:xfrm>
            <a:off x="8165835" y="1384649"/>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2" name="Content Placeholder 14">
            <a:extLst>
              <a:ext uri="{FF2B5EF4-FFF2-40B4-BE49-F238E27FC236}">
                <a16:creationId xmlns:a16="http://schemas.microsoft.com/office/drawing/2014/main" id="{41440629-AE66-438D-955B-7C1B272471DE}"/>
              </a:ext>
            </a:extLst>
          </p:cNvPr>
          <p:cNvSpPr>
            <a:spLocks noGrp="1"/>
          </p:cNvSpPr>
          <p:nvPr>
            <p:ph sz="quarter" idx="17" hasCustomPrompt="1"/>
          </p:nvPr>
        </p:nvSpPr>
        <p:spPr>
          <a:xfrm>
            <a:off x="8439516" y="1676984"/>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3" name="Text Placeholder 22">
            <a:extLst>
              <a:ext uri="{FF2B5EF4-FFF2-40B4-BE49-F238E27FC236}">
                <a16:creationId xmlns:a16="http://schemas.microsoft.com/office/drawing/2014/main" id="{36ABBC59-EC4D-44F9-BE8B-C85535118E8D}"/>
              </a:ext>
            </a:extLst>
          </p:cNvPr>
          <p:cNvSpPr>
            <a:spLocks noGrp="1"/>
          </p:cNvSpPr>
          <p:nvPr>
            <p:ph type="body" sz="quarter" idx="18" hasCustomPrompt="1"/>
          </p:nvPr>
        </p:nvSpPr>
        <p:spPr>
          <a:xfrm>
            <a:off x="8053571" y="1423266"/>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#3</a:t>
            </a:r>
          </a:p>
        </p:txBody>
      </p:sp>
      <p:sp>
        <p:nvSpPr>
          <p:cNvPr id="26" name="Graphique 4">
            <a:extLst>
              <a:ext uri="{FF2B5EF4-FFF2-40B4-BE49-F238E27FC236}">
                <a16:creationId xmlns:a16="http://schemas.microsoft.com/office/drawing/2014/main" id="{601639E6-497A-4F08-8870-9CE9D4954F5F}"/>
              </a:ext>
            </a:extLst>
          </p:cNvPr>
          <p:cNvSpPr/>
          <p:nvPr userDrawn="1"/>
        </p:nvSpPr>
        <p:spPr>
          <a:xfrm>
            <a:off x="3472753"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27" name="Content Placeholder 14">
            <a:extLst>
              <a:ext uri="{FF2B5EF4-FFF2-40B4-BE49-F238E27FC236}">
                <a16:creationId xmlns:a16="http://schemas.microsoft.com/office/drawing/2014/main" id="{2EE2B8B1-345D-4B0E-9AEC-DA980C45105F}"/>
              </a:ext>
            </a:extLst>
          </p:cNvPr>
          <p:cNvSpPr>
            <a:spLocks noGrp="1"/>
          </p:cNvSpPr>
          <p:nvPr>
            <p:ph sz="quarter" idx="19" hasCustomPrompt="1"/>
          </p:nvPr>
        </p:nvSpPr>
        <p:spPr>
          <a:xfrm>
            <a:off x="3746434"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28" name="Text Placeholder 22">
            <a:extLst>
              <a:ext uri="{FF2B5EF4-FFF2-40B4-BE49-F238E27FC236}">
                <a16:creationId xmlns:a16="http://schemas.microsoft.com/office/drawing/2014/main" id="{EA1562A6-2B8A-4D9C-8862-523930CF62DE}"/>
              </a:ext>
            </a:extLst>
          </p:cNvPr>
          <p:cNvSpPr>
            <a:spLocks noGrp="1"/>
          </p:cNvSpPr>
          <p:nvPr>
            <p:ph type="body" sz="quarter" idx="20" hasCustomPrompt="1"/>
          </p:nvPr>
        </p:nvSpPr>
        <p:spPr>
          <a:xfrm>
            <a:off x="3360489"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#4</a:t>
            </a:r>
          </a:p>
        </p:txBody>
      </p:sp>
      <p:sp>
        <p:nvSpPr>
          <p:cNvPr id="29" name="Graphique 4">
            <a:extLst>
              <a:ext uri="{FF2B5EF4-FFF2-40B4-BE49-F238E27FC236}">
                <a16:creationId xmlns:a16="http://schemas.microsoft.com/office/drawing/2014/main" id="{BB6916CF-9622-4250-A109-A0FAFFAA7553}"/>
              </a:ext>
            </a:extLst>
          </p:cNvPr>
          <p:cNvSpPr/>
          <p:nvPr userDrawn="1"/>
        </p:nvSpPr>
        <p:spPr>
          <a:xfrm>
            <a:off x="6713068" y="3957360"/>
            <a:ext cx="2328863" cy="215760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ctr"/>
            <a:endParaRPr lang="fr-FR" sz="1400">
              <a:ln w="73025">
                <a:noFill/>
              </a:ln>
              <a:solidFill>
                <a:schemeClr val="accent3"/>
              </a:solidFill>
              <a:latin typeface="Ubuntu Medium" panose="020B0604030602030204" pitchFamily="34" charset="0"/>
            </a:endParaRPr>
          </a:p>
        </p:txBody>
      </p:sp>
      <p:sp>
        <p:nvSpPr>
          <p:cNvPr id="30" name="Content Placeholder 14">
            <a:extLst>
              <a:ext uri="{FF2B5EF4-FFF2-40B4-BE49-F238E27FC236}">
                <a16:creationId xmlns:a16="http://schemas.microsoft.com/office/drawing/2014/main" id="{0D9C1421-DA71-45DA-B656-33DCE9A2C5B4}"/>
              </a:ext>
            </a:extLst>
          </p:cNvPr>
          <p:cNvSpPr>
            <a:spLocks noGrp="1"/>
          </p:cNvSpPr>
          <p:nvPr>
            <p:ph sz="quarter" idx="21" hasCustomPrompt="1"/>
          </p:nvPr>
        </p:nvSpPr>
        <p:spPr>
          <a:xfrm>
            <a:off x="6986749" y="4249695"/>
            <a:ext cx="1781500" cy="1572934"/>
          </a:xfrm>
        </p:spPr>
        <p:txBody>
          <a:bodyPr anchor="ctr"/>
          <a:lstStyle>
            <a:lvl1pPr algn="ctr">
              <a:buNone/>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fr-FR"/>
              <a:t>Titre de la partie</a:t>
            </a:r>
          </a:p>
        </p:txBody>
      </p:sp>
      <p:sp>
        <p:nvSpPr>
          <p:cNvPr id="31" name="Text Placeholder 22">
            <a:extLst>
              <a:ext uri="{FF2B5EF4-FFF2-40B4-BE49-F238E27FC236}">
                <a16:creationId xmlns:a16="http://schemas.microsoft.com/office/drawing/2014/main" id="{E2442C60-0F7C-4BAC-811B-9FF9054DBC3D}"/>
              </a:ext>
            </a:extLst>
          </p:cNvPr>
          <p:cNvSpPr>
            <a:spLocks noGrp="1"/>
          </p:cNvSpPr>
          <p:nvPr>
            <p:ph type="body" sz="quarter" idx="22" hasCustomPrompt="1"/>
          </p:nvPr>
        </p:nvSpPr>
        <p:spPr>
          <a:xfrm>
            <a:off x="6600804" y="3995977"/>
            <a:ext cx="649503" cy="601740"/>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none" lIns="360000" tIns="360000" rIns="360000" bIns="360000" anchor="ctr">
            <a:noAutofit/>
          </a:bodyPr>
          <a:lstStyle>
            <a:lvl1pPr algn="ctr">
              <a:buFontTx/>
              <a:buNone/>
              <a:defRPr sz="2000" b="1">
                <a:solidFill>
                  <a:schemeClr val="bg1"/>
                </a:solidFill>
                <a:latin typeface="+mj-lt"/>
              </a:defRPr>
            </a:lvl1pPr>
          </a:lstStyle>
          <a:p>
            <a:pPr lvl="0"/>
            <a:r>
              <a:rPr lang="fr-FR"/>
              <a:t>#5</a:t>
            </a:r>
          </a:p>
        </p:txBody>
      </p:sp>
      <p:pic>
        <p:nvPicPr>
          <p:cNvPr id="25" name="Graphique 16">
            <a:extLst>
              <a:ext uri="{FF2B5EF4-FFF2-40B4-BE49-F238E27FC236}">
                <a16:creationId xmlns:a16="http://schemas.microsoft.com/office/drawing/2014/main" id="{18B70511-6FDE-4D74-AE12-87C36971C03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225060134"/>
      </p:ext>
    </p:extLst>
  </p:cSld>
  <p:clrMapOvr>
    <a:overrideClrMapping bg1="lt1" tx1="dk1" bg2="lt2" tx2="dk2" accent1="accent1" accent2="accent2" accent3="accent3" accent4="accent4" accent5="accent5" accent6="accent6" hlink="hlink" folHlink="folHlink"/>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Sommaire x6">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1F23FE3-0DCE-4AE1-ACED-A05092BB69BE}"/>
              </a:ext>
            </a:extLst>
          </p:cNvPr>
          <p:cNvGraphicFramePr>
            <a:graphicFrameLocks noChangeAspect="1"/>
          </p:cNvGraphicFramePr>
          <p:nvPr userDrawn="1">
            <p:custDataLst>
              <p:tags r:id="rId2"/>
            </p:custDataLst>
            <p:extLst>
              <p:ext uri="{D42A27DB-BD31-4B8C-83A1-F6EECF244321}">
                <p14:modId xmlns:p14="http://schemas.microsoft.com/office/powerpoint/2010/main" val="42328050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5895"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91F23FE3-0DCE-4AE1-ACED-A05092BB69B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85BDE0E-9E14-4D01-BDD9-BC78ACF6220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Rectangle 5">
            <a:extLst>
              <a:ext uri="{FF2B5EF4-FFF2-40B4-BE49-F238E27FC236}">
                <a16:creationId xmlns:a16="http://schemas.microsoft.com/office/drawing/2014/main" id="{7AE1EC3B-A36B-4584-8CF1-713A3BC99485}"/>
              </a:ext>
            </a:extLst>
          </p:cNvPr>
          <p:cNvSpPr/>
          <p:nvPr userDrawn="1"/>
        </p:nvSpPr>
        <p:spPr>
          <a:xfrm>
            <a:off x="0" y="0"/>
            <a:ext cx="12192000" cy="68580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762BDC8C-3B97-4D2A-BB89-632BF4D555BA}"/>
              </a:ext>
            </a:extLst>
          </p:cNvPr>
          <p:cNvSpPr>
            <a:spLocks noGrp="1"/>
          </p:cNvSpPr>
          <p:nvPr>
            <p:ph type="sldNum" sz="quarter" idx="10"/>
          </p:nvPr>
        </p:nvSpPr>
        <p:spPr/>
        <p:txBody>
          <a:bodyPr/>
          <a:lstStyle/>
          <a:p>
            <a:pPr algn="ctr"/>
            <a:fld id="{65E4BD24-FA48-479F-9DD5-C458B8898F23}" type="slidenum">
              <a:rPr lang="fr-FR" smtClean="0"/>
              <a:pPr algn="ctr"/>
              <a:t>‹N°›</a:t>
            </a:fld>
            <a:endParaRPr lang="fr-FR"/>
          </a:p>
        </p:txBody>
      </p:sp>
      <p:sp>
        <p:nvSpPr>
          <p:cNvPr id="4" name="Footer Placeholder 3">
            <a:extLst>
              <a:ext uri="{FF2B5EF4-FFF2-40B4-BE49-F238E27FC236}">
                <a16:creationId xmlns:a16="http://schemas.microsoft.com/office/drawing/2014/main" id="{9ADF9B68-9771-4246-ABA0-E6A5185AE559}"/>
              </a:ext>
            </a:extLst>
          </p:cNvPr>
          <p:cNvSpPr>
            <a:spLocks noGrp="1"/>
          </p:cNvSpPr>
          <p:nvPr>
            <p:ph type="ftr" sz="quarter" idx="11"/>
          </p:nvPr>
        </p:nvSpPr>
        <p:spPr/>
        <p:txBody>
          <a:bodyPr/>
          <a:lstStyle/>
          <a:p>
            <a:r>
              <a:rPr lang="fr-FR"/>
              <a:t>Document à usage strictement interne - Ne pas diffuser</a:t>
            </a:r>
          </a:p>
        </p:txBody>
      </p:sp>
      <p:sp>
        <p:nvSpPr>
          <p:cNvPr id="9" name="Title 1">
            <a:extLst>
              <a:ext uri="{FF2B5EF4-FFF2-40B4-BE49-F238E27FC236}">
                <a16:creationId xmlns:a16="http://schemas.microsoft.com/office/drawing/2014/main" id="{91258E6F-022A-4850-BE35-F3C62532A7B6}"/>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Sommaire</a:t>
            </a:r>
          </a:p>
        </p:txBody>
      </p:sp>
      <p:pic>
        <p:nvPicPr>
          <p:cNvPr id="34" name="Graphique 16">
            <a:extLst>
              <a:ext uri="{FF2B5EF4-FFF2-40B4-BE49-F238E27FC236}">
                <a16:creationId xmlns:a16="http://schemas.microsoft.com/office/drawing/2014/main" id="{6CE17009-F79C-4A0A-8D89-995F6235143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135542480"/>
      </p:ext>
    </p:extLst>
  </p:cSld>
  <p:clrMapOvr>
    <a:overrideClrMapping bg1="lt1" tx1="dk1" bg2="lt2" tx2="dk2" accent1="accent1" accent2="accent2" accent3="accent3" accent4="accent4" accent5="accent5" accent6="accent6" hlink="hlink" folHlink="folHlink"/>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21375149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6919"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6" name="Footer Placeholder 15">
            <a:extLst>
              <a:ext uri="{FF2B5EF4-FFF2-40B4-BE49-F238E27FC236}">
                <a16:creationId xmlns:a16="http://schemas.microsoft.com/office/drawing/2014/main" id="{00C3F778-2D6D-4C3E-B07D-2B629911CFB9}"/>
              </a:ext>
            </a:extLst>
          </p:cNvPr>
          <p:cNvSpPr>
            <a:spLocks noGrp="1"/>
          </p:cNvSpPr>
          <p:nvPr>
            <p:ph type="ftr" sz="quarter" idx="14"/>
          </p:nvPr>
        </p:nvSpPr>
        <p:spPr/>
        <p:txBody>
          <a:bodyPr/>
          <a:lstStyle>
            <a:lvl1pPr>
              <a:defRPr>
                <a:solidFill>
                  <a:schemeClr val="bg1">
                    <a:lumMod val="50000"/>
                  </a:schemeClr>
                </a:solidFill>
              </a:defRPr>
            </a:lvl1pPr>
          </a:lstStyle>
          <a:p>
            <a:r>
              <a:rPr lang="fr-FR"/>
              <a:t>Document à usage strictement interne - Ne pas diffuser</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380133119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10716993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7943"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2" name="Footer Placeholder 11">
            <a:extLst>
              <a:ext uri="{FF2B5EF4-FFF2-40B4-BE49-F238E27FC236}">
                <a16:creationId xmlns:a16="http://schemas.microsoft.com/office/drawing/2014/main" id="{2EF65397-DE26-4636-84E3-1C20138DDDFA}"/>
              </a:ext>
            </a:extLst>
          </p:cNvPr>
          <p:cNvSpPr>
            <a:spLocks noGrp="1"/>
          </p:cNvSpPr>
          <p:nvPr>
            <p:ph type="ftr" sz="quarter" idx="10"/>
          </p:nvPr>
        </p:nvSpPr>
        <p:spPr>
          <a:xfrm>
            <a:off x="68514" y="6858000"/>
            <a:ext cx="10029793" cy="64185"/>
          </a:xfrm>
        </p:spPr>
        <p:txBody>
          <a:bodyPr/>
          <a:lstStyle>
            <a:lvl1pPr>
              <a:defRPr sz="100">
                <a:noFill/>
              </a:defRPr>
            </a:lvl1pPr>
          </a:lstStyle>
          <a:p>
            <a:r>
              <a:rPr lang="fr-FR">
                <a:noFill/>
              </a:rPr>
              <a:t>Document à usage strictement interne - Ne pas diffuser</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spTree>
    <p:extLst>
      <p:ext uri="{BB962C8B-B14F-4D97-AF65-F5344CB8AC3E}">
        <p14:creationId xmlns:p14="http://schemas.microsoft.com/office/powerpoint/2010/main" val="386152344"/>
      </p:ext>
    </p:extLst>
  </p:cSld>
  <p:clrMapOvr>
    <a:overrideClrMapping bg1="lt1" tx1="dk1" bg2="lt2" tx2="dk2" accent1="accent1" accent2="accent2" accent3="accent3" accent4="accent4" accent5="accent5" accent6="accent6" hlink="hlink" folHlink="folHlink"/>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26486131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896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387031212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1"/>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0073239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999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6" name="Footer Placeholder 5">
            <a:extLst>
              <a:ext uri="{FF2B5EF4-FFF2-40B4-BE49-F238E27FC236}">
                <a16:creationId xmlns:a16="http://schemas.microsoft.com/office/drawing/2014/main" id="{AA50436D-1238-4431-8CD1-1B411A84D61C}"/>
              </a:ext>
            </a:extLst>
          </p:cNvPr>
          <p:cNvSpPr>
            <a:spLocks noGrp="1"/>
          </p:cNvSpPr>
          <p:nvPr>
            <p:ph type="ftr" sz="quarter" idx="10"/>
          </p:nvPr>
        </p:nvSpPr>
        <p:spPr>
          <a:xfrm>
            <a:off x="558854" y="5889076"/>
            <a:ext cx="10409093" cy="365125"/>
          </a:xfrm>
        </p:spPr>
        <p:txBody>
          <a:bodyPr/>
          <a:lstStyle>
            <a:lvl1pPr>
              <a:defRPr>
                <a:solidFill>
                  <a:schemeClr val="bg1">
                    <a:lumMod val="50000"/>
                  </a:schemeClr>
                </a:solidFill>
              </a:defRPr>
            </a:lvl1pPr>
          </a:lstStyle>
          <a:p>
            <a:r>
              <a:rPr lang="fr-FR"/>
              <a:t>Document à usage strictement interne - Ne pas diffuser</a:t>
            </a: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xfrm>
            <a:off x="264956" y="5946225"/>
            <a:ext cx="282997" cy="265112"/>
          </a:xfrm>
          <a:solidFill>
            <a:schemeClr val="bg1"/>
          </a:solidFill>
        </p:spPr>
        <p:txBody>
          <a:bodyPr/>
          <a:lstStyle>
            <a:lvl1pPr>
              <a:defRPr sz="700">
                <a:solidFill>
                  <a:schemeClr val="accent1"/>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B0F6EB7A-24B9-4CE1-B06C-7B27BCDB53E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078101" y="5611406"/>
            <a:ext cx="898525" cy="612631"/>
          </a:xfrm>
          <a:prstGeom prst="rect">
            <a:avLst/>
          </a:prstGeom>
        </p:spPr>
      </p:pic>
    </p:spTree>
    <p:extLst>
      <p:ext uri="{BB962C8B-B14F-4D97-AF65-F5344CB8AC3E}">
        <p14:creationId xmlns:p14="http://schemas.microsoft.com/office/powerpoint/2010/main" val="237290563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D1A1D84-FC9A-419B-B3F2-BA4924A9F01B}"/>
              </a:ext>
            </a:extLst>
          </p:cNvPr>
          <p:cNvSpPr>
            <a:spLocks noGrp="1"/>
          </p:cNvSpPr>
          <p:nvPr>
            <p:ph type="ftr" sz="quarter" idx="10"/>
          </p:nvPr>
        </p:nvSpPr>
        <p:spPr/>
        <p:txBody>
          <a:bodyPr/>
          <a:lstStyle>
            <a:lvl1pPr>
              <a:defRPr>
                <a:solidFill>
                  <a:schemeClr val="bg1">
                    <a:lumMod val="50000"/>
                  </a:schemeClr>
                </a:solidFill>
              </a:defRPr>
            </a:lvl1pPr>
          </a:lstStyle>
          <a:p>
            <a:r>
              <a:rPr lang="fr-FR"/>
              <a:t>Document à usage strictement interne - Ne pas diffuser</a:t>
            </a:r>
          </a:p>
        </p:txBody>
      </p:sp>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421716368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2333341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1015"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4" name="Footer Placeholder 3">
            <a:extLst>
              <a:ext uri="{FF2B5EF4-FFF2-40B4-BE49-F238E27FC236}">
                <a16:creationId xmlns:a16="http://schemas.microsoft.com/office/drawing/2014/main" id="{2FF11C4E-E8A2-43A9-AAC8-57E1F2D42F99}"/>
              </a:ext>
            </a:extLst>
          </p:cNvPr>
          <p:cNvSpPr>
            <a:spLocks noGrp="1"/>
          </p:cNvSpPr>
          <p:nvPr>
            <p:ph type="ftr" sz="quarter" idx="11"/>
          </p:nvPr>
        </p:nvSpPr>
        <p:spPr/>
        <p:txBody>
          <a:bodyPr/>
          <a:lstStyle/>
          <a:p>
            <a:r>
              <a:rPr lang="fr-FR"/>
              <a:t>Document à usage strictement interne - Ne pas diffuser</a:t>
            </a: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1"/>
                </a:solidFill>
                <a:latin typeface="+mn-lt"/>
              </a:defRPr>
            </a:lvl1pPr>
          </a:lstStyle>
          <a:p>
            <a:r>
              <a:rPr lang="fr-FR"/>
              <a:t>Gros titre</a:t>
            </a:r>
          </a:p>
        </p:txBody>
      </p:sp>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pic>
        <p:nvPicPr>
          <p:cNvPr id="15" name="Graphique 16">
            <a:extLst>
              <a:ext uri="{FF2B5EF4-FFF2-40B4-BE49-F238E27FC236}">
                <a16:creationId xmlns:a16="http://schemas.microsoft.com/office/drawing/2014/main" id="{69E63636-5D73-4518-9673-64D065633A6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530635445"/>
      </p:ext>
    </p:extLst>
  </p:cSld>
  <p:clrMapOvr>
    <a:overrideClrMapping bg1="lt1" tx1="dk1" bg2="lt2" tx2="dk2" accent1="accent1" accent2="accent2" accent3="accent3" accent4="accent4" accent5="accent5" accent6="accent6" hlink="hlink" folHlink="folHlink"/>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hapitre">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062C8A-D72E-450D-9FC0-A55D86A2A059}"/>
              </a:ext>
            </a:extLst>
          </p:cNvPr>
          <p:cNvSpPr/>
          <p:nvPr userDrawn="1"/>
        </p:nvSpPr>
        <p:spPr>
          <a:xfrm>
            <a:off x="0" y="0"/>
            <a:ext cx="121920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aphicFrame>
        <p:nvGraphicFramePr>
          <p:cNvPr id="5" name="Object 4" hidden="1">
            <a:extLst>
              <a:ext uri="{FF2B5EF4-FFF2-40B4-BE49-F238E27FC236}">
                <a16:creationId xmlns:a16="http://schemas.microsoft.com/office/drawing/2014/main" id="{877E0E6B-7C55-4013-A771-09B08BA0191B}"/>
              </a:ext>
            </a:extLst>
          </p:cNvPr>
          <p:cNvGraphicFramePr>
            <a:graphicFrameLocks noChangeAspect="1"/>
          </p:cNvGraphicFramePr>
          <p:nvPr userDrawn="1">
            <p:custDataLst>
              <p:tags r:id="rId2"/>
            </p:custDataLst>
            <p:extLst>
              <p:ext uri="{D42A27DB-BD31-4B8C-83A1-F6EECF244321}">
                <p14:modId xmlns:p14="http://schemas.microsoft.com/office/powerpoint/2010/main" val="555012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3063" name="think-cell Slide" r:id="rId6" imgW="532" imgH="530" progId="TCLayout.ActiveDocument.1">
                  <p:embed/>
                </p:oleObj>
              </mc:Choice>
              <mc:Fallback>
                <p:oleObj name="think-cell Slide" r:id="rId6" imgW="532" imgH="530" progId="TCLayout.ActiveDocument.1">
                  <p:embed/>
                  <p:pic>
                    <p:nvPicPr>
                      <p:cNvPr id="5" name="Object 4" hidden="1">
                        <a:extLst>
                          <a:ext uri="{FF2B5EF4-FFF2-40B4-BE49-F238E27FC236}">
                            <a16:creationId xmlns:a16="http://schemas.microsoft.com/office/drawing/2014/main" id="{877E0E6B-7C55-4013-A771-09B08BA019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BEFE58-F41B-4432-A1B6-EEA9963664E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4400" b="0" i="0" baseline="0">
              <a:latin typeface="Ubuntu Medium" panose="020B0604030602030204" pitchFamily="34" charset="0"/>
              <a:ea typeface="+mj-ea"/>
              <a:cs typeface="+mj-cs"/>
              <a:sym typeface="Ubuntu Medium" panose="020B0604030602030204" pitchFamily="34" charset="0"/>
            </a:endParaRPr>
          </a:p>
        </p:txBody>
      </p:sp>
      <p:pic>
        <p:nvPicPr>
          <p:cNvPr id="10" name="Graphique 15">
            <a:extLst>
              <a:ext uri="{FF2B5EF4-FFF2-40B4-BE49-F238E27FC236}">
                <a16:creationId xmlns:a16="http://schemas.microsoft.com/office/drawing/2014/main" id="{E922F555-0847-4AEF-9904-29D804643CD0}"/>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365922" y="878046"/>
            <a:ext cx="1460156" cy="995561"/>
          </a:xfrm>
          <a:prstGeom prst="rect">
            <a:avLst/>
          </a:prstGeom>
        </p:spPr>
      </p:pic>
      <p:sp>
        <p:nvSpPr>
          <p:cNvPr id="2" name="Titre 1">
            <a:extLst>
              <a:ext uri="{FF2B5EF4-FFF2-40B4-BE49-F238E27FC236}">
                <a16:creationId xmlns:a16="http://schemas.microsoft.com/office/drawing/2014/main" id="{AF41657B-5560-4DF6-B47F-FDD5A5E3F9D5}"/>
              </a:ext>
            </a:extLst>
          </p:cNvPr>
          <p:cNvSpPr>
            <a:spLocks noGrp="1"/>
          </p:cNvSpPr>
          <p:nvPr>
            <p:ph type="title"/>
          </p:nvPr>
        </p:nvSpPr>
        <p:spPr>
          <a:xfrm>
            <a:off x="831850" y="3638550"/>
            <a:ext cx="10515600" cy="1530350"/>
          </a:xfrm>
          <a:prstGeom prst="rect">
            <a:avLst/>
          </a:prstGeom>
        </p:spPr>
        <p:txBody>
          <a:bodyPr anchor="t">
            <a:normAutofit/>
          </a:bodyPr>
          <a:lstStyle>
            <a:lvl1pPr algn="ctr">
              <a:defRPr sz="4400" cap="none" spc="0" baseline="0">
                <a:solidFill>
                  <a:schemeClr val="bg1"/>
                </a:solidFill>
              </a:defRPr>
            </a:lvl1pPr>
          </a:lstStyle>
          <a:p>
            <a:r>
              <a:rPr lang="fr-FR"/>
              <a:t>Modifiez le style du titre</a:t>
            </a:r>
          </a:p>
        </p:txBody>
      </p:sp>
      <p:sp>
        <p:nvSpPr>
          <p:cNvPr id="13" name="Slide Number Placeholder 12">
            <a:extLst>
              <a:ext uri="{FF2B5EF4-FFF2-40B4-BE49-F238E27FC236}">
                <a16:creationId xmlns:a16="http://schemas.microsoft.com/office/drawing/2014/main" id="{0C7C8D5B-7B40-4874-A5FC-70038FB72EEC}"/>
              </a:ext>
            </a:extLst>
          </p:cNvPr>
          <p:cNvSpPr>
            <a:spLocks noGrp="1"/>
          </p:cNvSpPr>
          <p:nvPr>
            <p:ph type="sldNum" sz="quarter" idx="11"/>
          </p:nvPr>
        </p:nvSpPr>
        <p:spPr>
          <a:xfrm>
            <a:off x="0" y="6858000"/>
            <a:ext cx="68514" cy="64185"/>
          </a:xfrm>
          <a:noFill/>
        </p:spPr>
        <p:txBody>
          <a:bodyPr/>
          <a:lstStyle>
            <a:lvl1pPr>
              <a:defRPr>
                <a:noFill/>
              </a:defRPr>
            </a:lvl1pPr>
          </a:lstStyle>
          <a:p>
            <a:fld id="{65E4BD24-FA48-479F-9DD5-C458B8898F23}" type="slidenum">
              <a:rPr lang="fr-FR" smtClean="0"/>
              <a:pPr/>
              <a:t>‹N°›</a:t>
            </a:fld>
            <a:endParaRPr lang="fr-FR"/>
          </a:p>
        </p:txBody>
      </p:sp>
      <p:sp>
        <p:nvSpPr>
          <p:cNvPr id="16" name="Espace réservé du texte 2">
            <a:extLst>
              <a:ext uri="{FF2B5EF4-FFF2-40B4-BE49-F238E27FC236}">
                <a16:creationId xmlns:a16="http://schemas.microsoft.com/office/drawing/2014/main" id="{E5CFA3DE-531D-4E0A-BF86-E49D9759DFCB}"/>
              </a:ext>
            </a:extLst>
          </p:cNvPr>
          <p:cNvSpPr>
            <a:spLocks noGrp="1"/>
          </p:cNvSpPr>
          <p:nvPr>
            <p:ph type="body" idx="1" hasCustomPrompt="1"/>
          </p:nvPr>
        </p:nvSpPr>
        <p:spPr>
          <a:xfrm>
            <a:off x="4708441" y="2141828"/>
            <a:ext cx="2775119" cy="2391424"/>
          </a:xfrm>
        </p:spPr>
        <p:txBody>
          <a:bodyPr wrap="none">
            <a:spAutoFit/>
          </a:bodyPr>
          <a:lstStyle>
            <a:lvl1pPr marL="0" indent="0" algn="ctr">
              <a:buNone/>
              <a:defRPr sz="16600" b="1">
                <a:gradFill>
                  <a:gsLst>
                    <a:gs pos="0">
                      <a:schemeClr val="bg1">
                        <a:alpha val="19000"/>
                      </a:schemeClr>
                    </a:gs>
                    <a:gs pos="100000">
                      <a:schemeClr val="bg1">
                        <a:alpha val="0"/>
                      </a:schemeClr>
                    </a:gs>
                  </a:gsLst>
                  <a:lin ang="5400000" scaled="0"/>
                </a:gra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#1</a:t>
            </a:r>
          </a:p>
        </p:txBody>
      </p:sp>
      <p:cxnSp>
        <p:nvCxnSpPr>
          <p:cNvPr id="11" name="Connecteur droit 28">
            <a:extLst>
              <a:ext uri="{FF2B5EF4-FFF2-40B4-BE49-F238E27FC236}">
                <a16:creationId xmlns:a16="http://schemas.microsoft.com/office/drawing/2014/main" id="{86F9A52B-7E02-417D-A03A-9EE6116A6628}"/>
              </a:ext>
            </a:extLst>
          </p:cNvPr>
          <p:cNvCxnSpPr>
            <a:cxnSpLocks/>
          </p:cNvCxnSpPr>
          <p:nvPr userDrawn="1"/>
        </p:nvCxnSpPr>
        <p:spPr>
          <a:xfrm>
            <a:off x="2509486" y="0"/>
            <a:ext cx="0" cy="6858000"/>
          </a:xfrm>
          <a:prstGeom prst="line">
            <a:avLst/>
          </a:prstGeom>
          <a:ln w="12700">
            <a:solidFill>
              <a:srgbClr val="B83188"/>
            </a:solidFill>
          </a:ln>
        </p:spPr>
        <p:style>
          <a:lnRef idx="1">
            <a:schemeClr val="accent1"/>
          </a:lnRef>
          <a:fillRef idx="0">
            <a:schemeClr val="accent1"/>
          </a:fillRef>
          <a:effectRef idx="0">
            <a:schemeClr val="accent1"/>
          </a:effectRef>
          <a:fontRef idx="minor">
            <a:schemeClr val="tx1"/>
          </a:fontRef>
        </p:style>
      </p:cxnSp>
      <p:sp useBgFill="1">
        <p:nvSpPr>
          <p:cNvPr id="15" name="Graphique 4">
            <a:extLst>
              <a:ext uri="{FF2B5EF4-FFF2-40B4-BE49-F238E27FC236}">
                <a16:creationId xmlns:a16="http://schemas.microsoft.com/office/drawing/2014/main" id="{F0E8838E-7EBC-43D5-8313-775678FB0261}"/>
              </a:ext>
            </a:extLst>
          </p:cNvPr>
          <p:cNvSpPr/>
          <p:nvPr userDrawn="1"/>
        </p:nvSpPr>
        <p:spPr>
          <a:xfrm>
            <a:off x="1747818" y="1113618"/>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algn="ctr">
              <a:lnSpc>
                <a:spcPct val="100000"/>
              </a:lnSpc>
              <a:spcBef>
                <a:spcPts val="100"/>
              </a:spcBef>
            </a:pPr>
            <a:endParaRPr lang="fr-FR" sz="1400" spc="-15">
              <a:solidFill>
                <a:schemeClr val="accent3"/>
              </a:solidFill>
              <a:latin typeface="Ubuntu Light" panose="020B0304030602030204" pitchFamily="34" charset="0"/>
            </a:endParaRPr>
          </a:p>
        </p:txBody>
      </p:sp>
    </p:spTree>
    <p:extLst>
      <p:ext uri="{BB962C8B-B14F-4D97-AF65-F5344CB8AC3E}">
        <p14:creationId xmlns:p14="http://schemas.microsoft.com/office/powerpoint/2010/main" val="3793424659"/>
      </p:ext>
    </p:extLst>
  </p:cSld>
  <p:clrMapOvr>
    <a:overrideClrMapping bg1="lt1" tx1="dk1" bg2="lt2" tx2="dk2" accent1="accent1" accent2="accent2" accent3="accent3" accent4="accent4" accent5="accent5" accent6="accent6" hlink="hlink" folHlink="folHlink"/>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079643D-91FC-4085-A0A6-6C8E272A8D94}"/>
              </a:ext>
            </a:extLst>
          </p:cNvPr>
          <p:cNvGraphicFramePr>
            <a:graphicFrameLocks noChangeAspect="1"/>
          </p:cNvGraphicFramePr>
          <p:nvPr userDrawn="1">
            <p:custDataLst>
              <p:tags r:id="rId2"/>
            </p:custDataLst>
            <p:extLst>
              <p:ext uri="{D42A27DB-BD31-4B8C-83A1-F6EECF244321}">
                <p14:modId xmlns:p14="http://schemas.microsoft.com/office/powerpoint/2010/main" val="38983593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087" name="think-cell Slide" r:id="rId5" imgW="532" imgH="530" progId="TCLayout.ActiveDocument.1">
                  <p:embed/>
                </p:oleObj>
              </mc:Choice>
              <mc:Fallback>
                <p:oleObj name="think-cell Slide" r:id="rId5" imgW="532" imgH="530" progId="TCLayout.ActiveDocument.1">
                  <p:embed/>
                  <p:pic>
                    <p:nvPicPr>
                      <p:cNvPr id="9" name="Object 8" hidden="1">
                        <a:extLst>
                          <a:ext uri="{FF2B5EF4-FFF2-40B4-BE49-F238E27FC236}">
                            <a16:creationId xmlns:a16="http://schemas.microsoft.com/office/drawing/2014/main" id="{F079643D-91FC-4085-A0A6-6C8E272A8D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B2089C4-8C68-4F0D-9900-9A7EED02DD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3" name="Espace réservé du contenu 2">
            <a:extLst>
              <a:ext uri="{FF2B5EF4-FFF2-40B4-BE49-F238E27FC236}">
                <a16:creationId xmlns:a16="http://schemas.microsoft.com/office/drawing/2014/main" id="{23C05878-D2F6-4DF6-B25A-267A0B7E73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ext Placeholder 11">
            <a:extLst>
              <a:ext uri="{FF2B5EF4-FFF2-40B4-BE49-F238E27FC236}">
                <a16:creationId xmlns:a16="http://schemas.microsoft.com/office/drawing/2014/main" id="{63047910-4299-4672-8762-27B94372580D}"/>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15" name="Title 14">
            <a:extLst>
              <a:ext uri="{FF2B5EF4-FFF2-40B4-BE49-F238E27FC236}">
                <a16:creationId xmlns:a16="http://schemas.microsoft.com/office/drawing/2014/main" id="{24716EDC-3029-4120-A07A-287D8615E46A}"/>
              </a:ext>
            </a:extLst>
          </p:cNvPr>
          <p:cNvSpPr>
            <a:spLocks noGrp="1"/>
          </p:cNvSpPr>
          <p:nvPr>
            <p:ph type="title" hasCustomPrompt="1"/>
          </p:nvPr>
        </p:nvSpPr>
        <p:spPr/>
        <p:txBody>
          <a:bodyPr/>
          <a:lstStyle/>
          <a:p>
            <a:r>
              <a:rPr lang="fr-FR"/>
              <a:t>Click to edit Master title style</a:t>
            </a:r>
          </a:p>
        </p:txBody>
      </p:sp>
      <p:sp>
        <p:nvSpPr>
          <p:cNvPr id="17" name="Slide Number Placeholder 16">
            <a:extLst>
              <a:ext uri="{FF2B5EF4-FFF2-40B4-BE49-F238E27FC236}">
                <a16:creationId xmlns:a16="http://schemas.microsoft.com/office/drawing/2014/main" id="{714D34D9-5C90-40F2-AC5D-C8804B988F56}"/>
              </a:ext>
            </a:extLst>
          </p:cNvPr>
          <p:cNvSpPr>
            <a:spLocks noGrp="1"/>
          </p:cNvSpPr>
          <p:nvPr>
            <p:ph type="sldNum" sz="quarter" idx="15"/>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191661119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re seul ">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0309037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5111"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574226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Titre seul - fond couleur">
    <p:bg>
      <p:bgPr>
        <a:solidFill>
          <a:schemeClr val="accent2"/>
        </a:solidFill>
        <a:effectLst/>
      </p:bgPr>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10314679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6135"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a:solidFill>
            <a:schemeClr val="bg1"/>
          </a:solidFill>
        </p:spPr>
        <p:txBody>
          <a:bodyPr/>
          <a:lstStyle>
            <a:lvl1pPr>
              <a:defRPr sz="700">
                <a:solidFill>
                  <a:srgbClr val="2C7272"/>
                </a:solidFill>
              </a:defRPr>
            </a:lvl1pPr>
          </a:lstStyle>
          <a:p>
            <a:fld id="{65E4BD24-FA48-479F-9DD5-C458B8898F23}" type="slidenum">
              <a:rPr lang="fr-FR" smtClean="0"/>
              <a:pPr/>
              <a:t>‹N°›</a:t>
            </a:fld>
            <a:endParaRPr lang="fr-F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bg1"/>
          </a:solidFill>
        </p:spPr>
        <p:txBody>
          <a:bodyPr wrap="none" tIns="36000" rIns="144000" bIns="0" anchor="ctr" anchorCtr="0">
            <a:spAutoFit/>
          </a:bodyPr>
          <a:lstStyle>
            <a:lvl1pPr>
              <a:defRPr cap="all" spc="300" baseline="0">
                <a:solidFill>
                  <a:schemeClr val="accent2"/>
                </a:solidFill>
                <a:latin typeface="+mj-lt"/>
              </a:defRPr>
            </a:lvl1pPr>
          </a:lstStyle>
          <a:p>
            <a:pPr lvl="0"/>
            <a:r>
              <a:rPr lang="fr-FR"/>
              <a:t>Votre texte ici</a:t>
            </a:r>
          </a:p>
        </p:txBody>
      </p:sp>
      <p:sp>
        <p:nvSpPr>
          <p:cNvPr id="2" name="Title 1">
            <a:extLst>
              <a:ext uri="{FF2B5EF4-FFF2-40B4-BE49-F238E27FC236}">
                <a16:creationId xmlns:a16="http://schemas.microsoft.com/office/drawing/2014/main" id="{6B9BB72A-05E8-4409-A603-7FFFCDAED8C7}"/>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8" name="Graphique 16">
            <a:extLst>
              <a:ext uri="{FF2B5EF4-FFF2-40B4-BE49-F238E27FC236}">
                <a16:creationId xmlns:a16="http://schemas.microsoft.com/office/drawing/2014/main" id="{8E3DE53F-9F04-44D6-9556-F784BEC817E1}"/>
              </a:ext>
            </a:extLst>
          </p:cNvPr>
          <p:cNvPicPr>
            <a:picLocks noChangeAspect="1"/>
          </p:cNvPicPr>
          <p:nvPr userDrawn="1"/>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09581621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F Grand Pari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41540672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7159"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pic>
        <p:nvPicPr>
          <p:cNvPr id="11" name="Image 10">
            <a:extLst>
              <a:ext uri="{FF2B5EF4-FFF2-40B4-BE49-F238E27FC236}">
                <a16:creationId xmlns:a16="http://schemas.microsoft.com/office/drawing/2014/main" id="{FA3C0B0C-4E6B-4D8E-B6FA-973D88388D40}"/>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36715" y="504824"/>
            <a:ext cx="2239822" cy="1189133"/>
          </a:xfrm>
          <a:prstGeom prst="rect">
            <a:avLst/>
          </a:prstGeom>
        </p:spPr>
      </p:pic>
    </p:spTree>
    <p:extLst>
      <p:ext uri="{BB962C8B-B14F-4D97-AF65-F5344CB8AC3E}">
        <p14:creationId xmlns:p14="http://schemas.microsoft.com/office/powerpoint/2010/main" val="247569655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50A74F-A6C6-43A3-9EC7-B0FD715656E0}"/>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Tree>
    <p:extLst>
      <p:ext uri="{BB962C8B-B14F-4D97-AF65-F5344CB8AC3E}">
        <p14:creationId xmlns:p14="http://schemas.microsoft.com/office/powerpoint/2010/main" val="385546038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A450276-9385-47C3-AAD6-30571E97B708}"/>
              </a:ext>
            </a:extLst>
          </p:cNvPr>
          <p:cNvGraphicFramePr>
            <a:graphicFrameLocks noChangeAspect="1"/>
          </p:cNvGraphicFramePr>
          <p:nvPr userDrawn="1">
            <p:custDataLst>
              <p:tags r:id="rId2"/>
            </p:custDataLst>
            <p:extLst>
              <p:ext uri="{D42A27DB-BD31-4B8C-83A1-F6EECF244321}">
                <p14:modId xmlns:p14="http://schemas.microsoft.com/office/powerpoint/2010/main" val="30439659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8183" name="think-cell Slide" r:id="rId6" imgW="532" imgH="530" progId="TCLayout.ActiveDocument.1">
                  <p:embed/>
                </p:oleObj>
              </mc:Choice>
              <mc:Fallback>
                <p:oleObj name="think-cell Slide" r:id="rId6" imgW="532" imgH="530" progId="TCLayout.ActiveDocument.1">
                  <p:embed/>
                  <p:pic>
                    <p:nvPicPr>
                      <p:cNvPr id="8" name="Object 7" hidden="1">
                        <a:extLst>
                          <a:ext uri="{FF2B5EF4-FFF2-40B4-BE49-F238E27FC236}">
                            <a16:creationId xmlns:a16="http://schemas.microsoft.com/office/drawing/2014/main" id="{FA450276-9385-47C3-AAD6-30571E97B7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1783BCC-3333-41AD-99F2-8A777762BE7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5400" b="0" i="0" baseline="0">
              <a:latin typeface="Ubuntu Light" panose="020B0304030602030204" pitchFamily="34" charset="0"/>
              <a:ea typeface="+mj-ea"/>
              <a:cs typeface="+mj-cs"/>
              <a:sym typeface="Ubuntu Light" panose="020B0304030602030204" pitchFamily="34" charset="0"/>
            </a:endParaRPr>
          </a:p>
        </p:txBody>
      </p:sp>
      <p:sp>
        <p:nvSpPr>
          <p:cNvPr id="6" name="Rectangle 5">
            <a:extLst>
              <a:ext uri="{FF2B5EF4-FFF2-40B4-BE49-F238E27FC236}">
                <a16:creationId xmlns:a16="http://schemas.microsoft.com/office/drawing/2014/main" id="{82516284-0F64-46A4-A766-253A6E3DE8DB}"/>
              </a:ext>
            </a:extLst>
          </p:cNvPr>
          <p:cNvSpPr/>
          <p:nvPr userDrawn="1"/>
        </p:nvSpPr>
        <p:spPr>
          <a:xfrm>
            <a:off x="0" y="0"/>
            <a:ext cx="12192000"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lide Number Placeholder 2">
            <a:extLst>
              <a:ext uri="{FF2B5EF4-FFF2-40B4-BE49-F238E27FC236}">
                <a16:creationId xmlns:a16="http://schemas.microsoft.com/office/drawing/2014/main" id="{0860BBD7-7BC4-4048-96E2-0B203838AB25}"/>
              </a:ext>
            </a:extLst>
          </p:cNvPr>
          <p:cNvSpPr>
            <a:spLocks noGrp="1"/>
          </p:cNvSpPr>
          <p:nvPr>
            <p:ph type="sldNum" sz="quarter" idx="10"/>
          </p:nvPr>
        </p:nvSpPr>
        <p:spPr/>
        <p:txBody>
          <a:bodyPr/>
          <a:lstStyle>
            <a:lvl1pPr>
              <a:defRPr sz="700"/>
            </a:lvl1pPr>
          </a:lstStyle>
          <a:p>
            <a:fld id="{65E4BD24-FA48-479F-9DD5-C458B8898F23}" type="slidenum">
              <a:rPr lang="fr-FR" smtClean="0"/>
              <a:pPr/>
              <a:t>‹N°›</a:t>
            </a:fld>
            <a:endParaRPr lang="fr-FR"/>
          </a:p>
        </p:txBody>
      </p:sp>
      <p:sp>
        <p:nvSpPr>
          <p:cNvPr id="10" name="Title 1">
            <a:extLst>
              <a:ext uri="{FF2B5EF4-FFF2-40B4-BE49-F238E27FC236}">
                <a16:creationId xmlns:a16="http://schemas.microsoft.com/office/drawing/2014/main" id="{F513B8C4-D4BB-4E9C-8BA3-BF0BAB7255BE}"/>
              </a:ext>
            </a:extLst>
          </p:cNvPr>
          <p:cNvSpPr>
            <a:spLocks noGrp="1"/>
          </p:cNvSpPr>
          <p:nvPr>
            <p:ph type="title" hasCustomPrompt="1"/>
          </p:nvPr>
        </p:nvSpPr>
        <p:spPr>
          <a:xfrm>
            <a:off x="479648" y="276225"/>
            <a:ext cx="11531600" cy="840230"/>
          </a:xfrm>
        </p:spPr>
        <p:txBody>
          <a:bodyPr/>
          <a:lstStyle>
            <a:lvl1pPr>
              <a:defRPr sz="5400">
                <a:solidFill>
                  <a:schemeClr val="accent2"/>
                </a:solidFill>
                <a:latin typeface="+mn-lt"/>
              </a:defRPr>
            </a:lvl1pPr>
          </a:lstStyle>
          <a:p>
            <a:r>
              <a:rPr lang="fr-FR"/>
              <a:t>Gros titre</a:t>
            </a:r>
          </a:p>
        </p:txBody>
      </p:sp>
      <p:pic>
        <p:nvPicPr>
          <p:cNvPr id="11" name="Graphique 5">
            <a:extLst>
              <a:ext uri="{FF2B5EF4-FFF2-40B4-BE49-F238E27FC236}">
                <a16:creationId xmlns:a16="http://schemas.microsoft.com/office/drawing/2014/main" id="{B175F4E6-5DF4-4ED3-B3EA-082DDA1B4039}"/>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036300" y="6078680"/>
            <a:ext cx="898525" cy="612631"/>
          </a:xfrm>
          <a:prstGeom prst="rect">
            <a:avLst/>
          </a:prstGeom>
        </p:spPr>
      </p:pic>
      <p:sp>
        <p:nvSpPr>
          <p:cNvPr id="14" name="Text Placeholder 13">
            <a:extLst>
              <a:ext uri="{FF2B5EF4-FFF2-40B4-BE49-F238E27FC236}">
                <a16:creationId xmlns:a16="http://schemas.microsoft.com/office/drawing/2014/main" id="{86377BA0-6C00-434F-9499-35C8277BB124}"/>
              </a:ext>
            </a:extLst>
          </p:cNvPr>
          <p:cNvSpPr>
            <a:spLocks noGrp="1"/>
          </p:cNvSpPr>
          <p:nvPr>
            <p:ph type="body" sz="quarter" idx="12" hasCustomPrompt="1"/>
          </p:nvPr>
        </p:nvSpPr>
        <p:spPr>
          <a:xfrm>
            <a:off x="7184570" y="1463676"/>
            <a:ext cx="4826455" cy="4432300"/>
          </a:xfrm>
        </p:spPr>
        <p:txBody>
          <a:bodyPr/>
          <a:lstStyle>
            <a:lvl1pPr algn="just">
              <a:defRPr/>
            </a:lvl1pPr>
            <a:lvl2pPr algn="just">
              <a:defRPr/>
            </a:lvl2pPr>
            <a:lvl3pPr algn="just">
              <a:defRPr/>
            </a:lvl3pPr>
            <a:lvl4pPr algn="just">
              <a:defRPr/>
            </a:lvl4pPr>
            <a:lvl5pPr algn="just">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18" name="Picture Placeholder 17">
            <a:extLst>
              <a:ext uri="{FF2B5EF4-FFF2-40B4-BE49-F238E27FC236}">
                <a16:creationId xmlns:a16="http://schemas.microsoft.com/office/drawing/2014/main" id="{5A45C052-5420-440A-A224-D6D55B0BC378}"/>
              </a:ext>
            </a:extLst>
          </p:cNvPr>
          <p:cNvSpPr>
            <a:spLocks noGrp="1"/>
          </p:cNvSpPr>
          <p:nvPr>
            <p:ph type="pic" sz="quarter" idx="13" hasCustomPrompt="1"/>
          </p:nvPr>
        </p:nvSpPr>
        <p:spPr>
          <a:xfrm>
            <a:off x="2458824" y="1363928"/>
            <a:ext cx="4416854" cy="4092047"/>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txBody>
          <a:bodyPr wrap="square">
            <a:noAutofit/>
          </a:bodyPr>
          <a:lstStyle>
            <a:lvl1pPr>
              <a:defRPr/>
            </a:lvl1pPr>
          </a:lstStyle>
          <a:p>
            <a:r>
              <a:rPr lang="fr-FR"/>
              <a:t> </a:t>
            </a:r>
          </a:p>
        </p:txBody>
      </p:sp>
      <p:sp>
        <p:nvSpPr>
          <p:cNvPr id="22" name="Text Placeholder 21">
            <a:extLst>
              <a:ext uri="{FF2B5EF4-FFF2-40B4-BE49-F238E27FC236}">
                <a16:creationId xmlns:a16="http://schemas.microsoft.com/office/drawing/2014/main" id="{A85D2138-7D5D-46AF-896F-CCF04D736069}"/>
              </a:ext>
            </a:extLst>
          </p:cNvPr>
          <p:cNvSpPr>
            <a:spLocks noGrp="1"/>
          </p:cNvSpPr>
          <p:nvPr>
            <p:ph type="body" sz="quarter" idx="14" hasCustomPrompt="1"/>
          </p:nvPr>
        </p:nvSpPr>
        <p:spPr>
          <a:xfrm>
            <a:off x="391901" y="2838438"/>
            <a:ext cx="3189501" cy="2954951"/>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accent1"/>
          </a:solidFill>
        </p:spPr>
        <p:txBody>
          <a:bodyPr wrap="square" lIns="360000" tIns="360000" rIns="360000" bIns="360000" anchor="ctr">
            <a:normAutofit/>
          </a:bodyPr>
          <a:lstStyle>
            <a:lvl1pPr algn="ctr">
              <a:buFontTx/>
              <a:buNone/>
              <a:defRPr sz="1100">
                <a:solidFill>
                  <a:schemeClr val="bg1"/>
                </a:solidFill>
              </a:defRPr>
            </a:lvl1pPr>
          </a:lstStyle>
          <a:p>
            <a:pPr lvl="0"/>
            <a:r>
              <a:rPr lang="fr-FR"/>
              <a:t>Votre texte ici</a:t>
            </a:r>
          </a:p>
        </p:txBody>
      </p:sp>
      <p:sp>
        <p:nvSpPr>
          <p:cNvPr id="24" name="Text Placeholder 23">
            <a:extLst>
              <a:ext uri="{FF2B5EF4-FFF2-40B4-BE49-F238E27FC236}">
                <a16:creationId xmlns:a16="http://schemas.microsoft.com/office/drawing/2014/main" id="{491F70DE-2399-4526-998F-1A4614827F5A}"/>
              </a:ext>
            </a:extLst>
          </p:cNvPr>
          <p:cNvSpPr>
            <a:spLocks noGrp="1"/>
          </p:cNvSpPr>
          <p:nvPr>
            <p:ph type="body" sz="quarter" idx="15" hasCustomPrompt="1"/>
          </p:nvPr>
        </p:nvSpPr>
        <p:spPr>
          <a:xfrm>
            <a:off x="3219122" y="4440709"/>
            <a:ext cx="1946410" cy="1803276"/>
          </a:xfrm>
          <a:custGeom>
            <a:avLst/>
            <a:gdLst>
              <a:gd name="connsiteX0" fmla="*/ 1592427 w 3189501"/>
              <a:gd name="connsiteY0" fmla="*/ 57 h 2954951"/>
              <a:gd name="connsiteX1" fmla="*/ 2921515 w 3189501"/>
              <a:gd name="connsiteY1" fmla="*/ 299203 h 2954951"/>
              <a:gd name="connsiteX2" fmla="*/ 3189332 w 3189501"/>
              <a:gd name="connsiteY2" fmla="*/ 1480965 h 2954951"/>
              <a:gd name="connsiteX3" fmla="*/ 2931959 w 3189501"/>
              <a:gd name="connsiteY3" fmla="*/ 2674630 h 2954951"/>
              <a:gd name="connsiteX4" fmla="*/ 1592314 w 3189501"/>
              <a:gd name="connsiteY4" fmla="*/ 2954910 h 2954951"/>
              <a:gd name="connsiteX5" fmla="*/ 272882 w 3189501"/>
              <a:gd name="connsiteY5" fmla="*/ 2680805 h 2954951"/>
              <a:gd name="connsiteX6" fmla="*/ 13 w 3189501"/>
              <a:gd name="connsiteY6" fmla="*/ 1478719 h 2954951"/>
              <a:gd name="connsiteX7" fmla="*/ 269514 w 3189501"/>
              <a:gd name="connsiteY7" fmla="*/ 299540 h 2954951"/>
              <a:gd name="connsiteX8" fmla="*/ 1592427 w 3189501"/>
              <a:gd name="connsiteY8" fmla="*/ 57 h 295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9501" h="2954951">
                <a:moveTo>
                  <a:pt x="1592427" y="57"/>
                </a:moveTo>
                <a:cubicBezTo>
                  <a:pt x="2127835" y="-2301"/>
                  <a:pt x="2688622" y="68779"/>
                  <a:pt x="2921515" y="299203"/>
                </a:cubicBezTo>
                <a:cubicBezTo>
                  <a:pt x="3205503" y="580045"/>
                  <a:pt x="3189332" y="1480965"/>
                  <a:pt x="3189332" y="1480965"/>
                </a:cubicBezTo>
                <a:cubicBezTo>
                  <a:pt x="3188658" y="1918904"/>
                  <a:pt x="3163505" y="2383905"/>
                  <a:pt x="2931959" y="2674630"/>
                </a:cubicBezTo>
                <a:cubicBezTo>
                  <a:pt x="2785754" y="2858227"/>
                  <a:pt x="2134798" y="2952665"/>
                  <a:pt x="1592314" y="2954910"/>
                </a:cubicBezTo>
                <a:cubicBezTo>
                  <a:pt x="1064093" y="2957157"/>
                  <a:pt x="448395" y="2868671"/>
                  <a:pt x="272882" y="2680805"/>
                </a:cubicBezTo>
                <a:cubicBezTo>
                  <a:pt x="-6500" y="2386712"/>
                  <a:pt x="13" y="1478719"/>
                  <a:pt x="13" y="1478719"/>
                </a:cubicBezTo>
                <a:cubicBezTo>
                  <a:pt x="13" y="1478719"/>
                  <a:pt x="7649" y="566907"/>
                  <a:pt x="269514" y="299540"/>
                </a:cubicBezTo>
                <a:cubicBezTo>
                  <a:pt x="488820" y="75517"/>
                  <a:pt x="1057130" y="2415"/>
                  <a:pt x="1592427" y="57"/>
                </a:cubicBezTo>
                <a:close/>
              </a:path>
            </a:pathLst>
          </a:custGeom>
          <a:solidFill>
            <a:schemeClr val="bg1"/>
          </a:solidFill>
          <a:effectLst>
            <a:outerShdw blurRad="431800" dist="114300" dir="5400000" algn="ctr" rotWithShape="0">
              <a:schemeClr val="accent1">
                <a:lumMod val="75000"/>
                <a:alpha val="12000"/>
              </a:schemeClr>
            </a:outerShdw>
          </a:effectLst>
        </p:spPr>
        <p:txBody>
          <a:bodyPr wrap="square" lIns="144000" tIns="144000" rIns="144000" bIns="144000" anchor="ctr">
            <a:normAutofit/>
          </a:bodyPr>
          <a:lstStyle>
            <a:lvl1pPr algn="ctr">
              <a:buFontTx/>
              <a:buNone/>
              <a:defRPr sz="1100">
                <a:solidFill>
                  <a:schemeClr val="accent1"/>
                </a:solidFill>
              </a:defRPr>
            </a:lvl1pPr>
          </a:lstStyle>
          <a:p>
            <a:pPr lvl="0"/>
            <a:r>
              <a:rPr lang="fr-FR"/>
              <a:t>Votre texte ici</a:t>
            </a:r>
          </a:p>
        </p:txBody>
      </p:sp>
    </p:spTree>
    <p:extLst>
      <p:ext uri="{BB962C8B-B14F-4D97-AF65-F5344CB8AC3E}">
        <p14:creationId xmlns:p14="http://schemas.microsoft.com/office/powerpoint/2010/main" val="467874069"/>
      </p:ext>
    </p:extLst>
  </p:cSld>
  <p:clrMapOvr>
    <a:overrideClrMapping bg1="lt1" tx1="dk1" bg2="lt2" tx2="dk2" accent1="accent1" accent2="accent2" accent3="accent3" accent4="accent4" accent5="accent5" accent6="accent6" hlink="hlink" folHlink="folHlink"/>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824A0D8-4BBD-4BFA-B2DA-D5284A46432F}"/>
              </a:ext>
            </a:extLst>
          </p:cNvPr>
          <p:cNvGraphicFramePr>
            <a:graphicFrameLocks noChangeAspect="1"/>
          </p:cNvGraphicFramePr>
          <p:nvPr userDrawn="1">
            <p:custDataLst>
              <p:tags r:id="rId2"/>
            </p:custDataLst>
            <p:extLst>
              <p:ext uri="{D42A27DB-BD31-4B8C-83A1-F6EECF244321}">
                <p14:modId xmlns:p14="http://schemas.microsoft.com/office/powerpoint/2010/main" val="9743371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9207" name="think-cell Slide" r:id="rId5" imgW="532" imgH="530" progId="TCLayout.ActiveDocument.1">
                  <p:embed/>
                </p:oleObj>
              </mc:Choice>
              <mc:Fallback>
                <p:oleObj name="think-cell Slide" r:id="rId5" imgW="532" imgH="530" progId="TCLayout.ActiveDocument.1">
                  <p:embed/>
                  <p:pic>
                    <p:nvPicPr>
                      <p:cNvPr id="10" name="Object 9" hidden="1">
                        <a:extLst>
                          <a:ext uri="{FF2B5EF4-FFF2-40B4-BE49-F238E27FC236}">
                            <a16:creationId xmlns:a16="http://schemas.microsoft.com/office/drawing/2014/main" id="{3824A0D8-4BBD-4BFA-B2DA-D5284A46432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3668DB3-0077-4F8E-BA89-77482477F58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7" name="Slide Number Placeholder 6">
            <a:extLst>
              <a:ext uri="{FF2B5EF4-FFF2-40B4-BE49-F238E27FC236}">
                <a16:creationId xmlns:a16="http://schemas.microsoft.com/office/drawing/2014/main" id="{D6AAD578-1CD5-4FD7-B0BF-C81FB8904C4E}"/>
              </a:ext>
            </a:extLst>
          </p:cNvPr>
          <p:cNvSpPr>
            <a:spLocks noGrp="1"/>
          </p:cNvSpPr>
          <p:nvPr>
            <p:ph type="sldNum" sz="quarter" idx="11"/>
          </p:nvPr>
        </p:nvSpPr>
        <p:spPr/>
        <p:txBody>
          <a:bodyPr/>
          <a:lstStyle>
            <a:lvl1pPr>
              <a:defRPr sz="700"/>
            </a:lvl1pPr>
          </a:lstStyle>
          <a:p>
            <a:fld id="{65E4BD24-FA48-479F-9DD5-C458B8898F23}" type="slidenum">
              <a:rPr lang="fr-FR" smtClean="0"/>
              <a:pPr/>
              <a:t>‹N°›</a:t>
            </a:fld>
            <a:endParaRPr lang="fr-FR"/>
          </a:p>
        </p:txBody>
      </p:sp>
      <p:sp>
        <p:nvSpPr>
          <p:cNvPr id="8" name="Title 7">
            <a:extLst>
              <a:ext uri="{FF2B5EF4-FFF2-40B4-BE49-F238E27FC236}">
                <a16:creationId xmlns:a16="http://schemas.microsoft.com/office/drawing/2014/main" id="{4339B56A-72C5-416C-B7C1-843204F1A19F}"/>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Master </a:t>
            </a:r>
            <a:r>
              <a:rPr lang="fr-FR" err="1"/>
              <a:t>title</a:t>
            </a:r>
            <a:r>
              <a:rPr lang="fr-FR"/>
              <a:t> style</a:t>
            </a:r>
          </a:p>
        </p:txBody>
      </p:sp>
      <p:sp>
        <p:nvSpPr>
          <p:cNvPr id="13" name="Text Placeholder 11">
            <a:extLst>
              <a:ext uri="{FF2B5EF4-FFF2-40B4-BE49-F238E27FC236}">
                <a16:creationId xmlns:a16="http://schemas.microsoft.com/office/drawing/2014/main" id="{3F31B839-6CE4-4F7C-A33C-59A33D5802DB}"/>
              </a:ext>
            </a:extLst>
          </p:cNvPr>
          <p:cNvSpPr>
            <a:spLocks noGrp="1"/>
          </p:cNvSpPr>
          <p:nvPr>
            <p:ph type="body" sz="quarter" idx="13" hasCustomPrompt="1"/>
          </p:nvPr>
        </p:nvSpPr>
        <p:spPr>
          <a:xfrm>
            <a:off x="446260" y="287702"/>
            <a:ext cx="2426773" cy="323776"/>
          </a:xfrm>
          <a:prstGeom prst="roundRect">
            <a:avLst>
              <a:gd name="adj" fmla="val 50000"/>
            </a:avLst>
          </a:prstGeom>
          <a:solidFill>
            <a:schemeClr val="accent1"/>
          </a:solidFill>
        </p:spPr>
        <p:txBody>
          <a:bodyPr wrap="none" tIns="36000" rIns="144000" bIns="0" anchor="ctr" anchorCtr="0">
            <a:spAutoFit/>
          </a:bodyPr>
          <a:lstStyle>
            <a:lvl1pPr>
              <a:defRPr cap="all" spc="300" baseline="0">
                <a:solidFill>
                  <a:schemeClr val="bg1"/>
                </a:solidFill>
                <a:latin typeface="+mj-lt"/>
              </a:defRPr>
            </a:lvl1pPr>
          </a:lstStyle>
          <a:p>
            <a:pPr lvl="0"/>
            <a:r>
              <a:rPr lang="fr-FR"/>
              <a:t>Votre texte ici</a:t>
            </a:r>
          </a:p>
        </p:txBody>
      </p:sp>
    </p:spTree>
    <p:extLst>
      <p:ext uri="{BB962C8B-B14F-4D97-AF65-F5344CB8AC3E}">
        <p14:creationId xmlns:p14="http://schemas.microsoft.com/office/powerpoint/2010/main" val="3150255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2.xml"/><Relationship Id="rId20" Type="http://schemas.openxmlformats.org/officeDocument/2006/relationships/image" Target="../media/image3.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oleObject" Target="../embeddings/oleObject11.bin"/><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ags" Target="../tags/tag24.xml"/><Relationship Id="rId5" Type="http://schemas.openxmlformats.org/officeDocument/2006/relationships/slideLayout" Target="../slideLayouts/slideLayout17.xml"/><Relationship Id="rId15" Type="http://schemas.openxmlformats.org/officeDocument/2006/relationships/image" Target="../media/image3.svg"/><Relationship Id="rId10" Type="http://schemas.openxmlformats.org/officeDocument/2006/relationships/tags" Target="../tags/tag23.xml"/><Relationship Id="rId4" Type="http://schemas.openxmlformats.org/officeDocument/2006/relationships/slideLayout" Target="../slideLayouts/slideLayout16.xml"/><Relationship Id="rId9" Type="http://schemas.openxmlformats.org/officeDocument/2006/relationships/vmlDrawing" Target="../drawings/vmlDrawing12.v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13" Type="http://schemas.openxmlformats.org/officeDocument/2006/relationships/image" Target="../media/image1.emf"/><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oleObject" Target="../embeddings/oleObject18.bin"/><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ags" Target="../tags/tag38.xml"/><Relationship Id="rId5" Type="http://schemas.openxmlformats.org/officeDocument/2006/relationships/slideLayout" Target="../slideLayouts/slideLayout24.xml"/><Relationship Id="rId15" Type="http://schemas.openxmlformats.org/officeDocument/2006/relationships/image" Target="../media/image3.svg"/><Relationship Id="rId10" Type="http://schemas.openxmlformats.org/officeDocument/2006/relationships/tags" Target="../tags/tag37.xml"/><Relationship Id="rId4" Type="http://schemas.openxmlformats.org/officeDocument/2006/relationships/slideLayout" Target="../slideLayouts/slideLayout23.xml"/><Relationship Id="rId9" Type="http://schemas.openxmlformats.org/officeDocument/2006/relationships/vmlDrawing" Target="../drawings/vmlDrawing19.v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13" Type="http://schemas.openxmlformats.org/officeDocument/2006/relationships/image" Target="../media/image1.emf"/><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oleObject" Target="../embeddings/oleObject25.bin"/><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ags" Target="../tags/tag52.xml"/><Relationship Id="rId5" Type="http://schemas.openxmlformats.org/officeDocument/2006/relationships/slideLayout" Target="../slideLayouts/slideLayout31.xml"/><Relationship Id="rId15" Type="http://schemas.openxmlformats.org/officeDocument/2006/relationships/image" Target="../media/image3.svg"/><Relationship Id="rId10" Type="http://schemas.openxmlformats.org/officeDocument/2006/relationships/tags" Target="../tags/tag51.xml"/><Relationship Id="rId4" Type="http://schemas.openxmlformats.org/officeDocument/2006/relationships/slideLayout" Target="../slideLayouts/slideLayout30.xml"/><Relationship Id="rId9" Type="http://schemas.openxmlformats.org/officeDocument/2006/relationships/vmlDrawing" Target="../drawings/vmlDrawing26.v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13" Type="http://schemas.openxmlformats.org/officeDocument/2006/relationships/image" Target="../media/image1.em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oleObject" Target="../embeddings/oleObject32.bin"/><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ags" Target="../tags/tag66.xml"/><Relationship Id="rId5" Type="http://schemas.openxmlformats.org/officeDocument/2006/relationships/slideLayout" Target="../slideLayouts/slideLayout38.xml"/><Relationship Id="rId15" Type="http://schemas.openxmlformats.org/officeDocument/2006/relationships/image" Target="../media/image3.svg"/><Relationship Id="rId10" Type="http://schemas.openxmlformats.org/officeDocument/2006/relationships/tags" Target="../tags/tag65.xml"/><Relationship Id="rId4" Type="http://schemas.openxmlformats.org/officeDocument/2006/relationships/slideLayout" Target="../slideLayouts/slideLayout37.xml"/><Relationship Id="rId9" Type="http://schemas.openxmlformats.org/officeDocument/2006/relationships/vmlDrawing" Target="../drawings/vmlDrawing33.v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ags" Target="../tags/tag80.xml"/><Relationship Id="rId3" Type="http://schemas.openxmlformats.org/officeDocument/2006/relationships/slideLayout" Target="../slideLayouts/slideLayout43.xml"/><Relationship Id="rId21" Type="http://schemas.openxmlformats.org/officeDocument/2006/relationships/image" Target="../media/image2.png"/><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tags" Target="../tags/tag79.xml"/><Relationship Id="rId2" Type="http://schemas.openxmlformats.org/officeDocument/2006/relationships/slideLayout" Target="../slideLayouts/slideLayout42.xml"/><Relationship Id="rId16" Type="http://schemas.openxmlformats.org/officeDocument/2006/relationships/vmlDrawing" Target="../drawings/vmlDrawing40.vml"/><Relationship Id="rId20" Type="http://schemas.openxmlformats.org/officeDocument/2006/relationships/image" Target="../media/image1.emf"/><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theme" Target="../theme/theme6.xml"/><Relationship Id="rId10" Type="http://schemas.openxmlformats.org/officeDocument/2006/relationships/slideLayout" Target="../slideLayouts/slideLayout50.xml"/><Relationship Id="rId19" Type="http://schemas.openxmlformats.org/officeDocument/2006/relationships/oleObject" Target="../embeddings/oleObject37.bin"/><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image" Target="../media/image3.sv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tags" Target="../tags/tag108.xml"/><Relationship Id="rId3" Type="http://schemas.openxmlformats.org/officeDocument/2006/relationships/slideLayout" Target="../slideLayouts/slideLayout57.xml"/><Relationship Id="rId21" Type="http://schemas.openxmlformats.org/officeDocument/2006/relationships/image" Target="../media/image2.png"/><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tags" Target="../tags/tag107.xml"/><Relationship Id="rId2" Type="http://schemas.openxmlformats.org/officeDocument/2006/relationships/slideLayout" Target="../slideLayouts/slideLayout56.xml"/><Relationship Id="rId16" Type="http://schemas.openxmlformats.org/officeDocument/2006/relationships/vmlDrawing" Target="../drawings/vmlDrawing54.vml"/><Relationship Id="rId20" Type="http://schemas.openxmlformats.org/officeDocument/2006/relationships/image" Target="../media/image1.emf"/><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theme" Target="../theme/theme7.xml"/><Relationship Id="rId10" Type="http://schemas.openxmlformats.org/officeDocument/2006/relationships/slideLayout" Target="../slideLayouts/slideLayout64.xml"/><Relationship Id="rId19" Type="http://schemas.openxmlformats.org/officeDocument/2006/relationships/oleObject" Target="../embeddings/oleObject51.bin"/><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3.sv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13" Type="http://schemas.openxmlformats.org/officeDocument/2006/relationships/image" Target="../media/image1.emf"/><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oleObject" Target="../embeddings/oleObject65.bin"/><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tags" Target="../tags/tag136.xml"/><Relationship Id="rId5" Type="http://schemas.openxmlformats.org/officeDocument/2006/relationships/slideLayout" Target="../slideLayouts/slideLayout73.xml"/><Relationship Id="rId15" Type="http://schemas.openxmlformats.org/officeDocument/2006/relationships/image" Target="../media/image3.svg"/><Relationship Id="rId10" Type="http://schemas.openxmlformats.org/officeDocument/2006/relationships/tags" Target="../tags/tag135.xml"/><Relationship Id="rId4" Type="http://schemas.openxmlformats.org/officeDocument/2006/relationships/slideLayout" Target="../slideLayouts/slideLayout72.xml"/><Relationship Id="rId9" Type="http://schemas.openxmlformats.org/officeDocument/2006/relationships/vmlDrawing" Target="../drawings/vmlDrawing68.vml"/><Relationship Id="rId1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theme" Target="../theme/theme9.xml"/><Relationship Id="rId18" Type="http://schemas.openxmlformats.org/officeDocument/2006/relationships/image" Target="../media/image1.emf"/><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oleObject" Target="../embeddings/oleObject72.bin"/><Relationship Id="rId2" Type="http://schemas.openxmlformats.org/officeDocument/2006/relationships/slideLayout" Target="../slideLayouts/slideLayout77.xml"/><Relationship Id="rId16" Type="http://schemas.openxmlformats.org/officeDocument/2006/relationships/tags" Target="../tags/tag150.xml"/><Relationship Id="rId20" Type="http://schemas.openxmlformats.org/officeDocument/2006/relationships/image" Target="../media/image3.sv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tags" Target="../tags/tag149.xml"/><Relationship Id="rId10" Type="http://schemas.openxmlformats.org/officeDocument/2006/relationships/slideLayout" Target="../slideLayouts/slideLayout85.xml"/><Relationship Id="rId19" Type="http://schemas.openxmlformats.org/officeDocument/2006/relationships/image" Target="../media/image2.png"/><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vmlDrawing" Target="../drawings/vmlDrawing75.v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13" Type="http://schemas.openxmlformats.org/officeDocument/2006/relationships/image" Target="../media/image1.emf"/><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oleObject" Target="../embeddings/oleObject84.bin"/><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tags" Target="../tags/tag174.xml"/><Relationship Id="rId5" Type="http://schemas.openxmlformats.org/officeDocument/2006/relationships/slideLayout" Target="../slideLayouts/slideLayout92.xml"/><Relationship Id="rId15" Type="http://schemas.openxmlformats.org/officeDocument/2006/relationships/image" Target="../media/image3.svg"/><Relationship Id="rId10" Type="http://schemas.openxmlformats.org/officeDocument/2006/relationships/tags" Target="../tags/tag173.xml"/><Relationship Id="rId4" Type="http://schemas.openxmlformats.org/officeDocument/2006/relationships/slideLayout" Target="../slideLayouts/slideLayout91.xml"/><Relationship Id="rId9" Type="http://schemas.openxmlformats.org/officeDocument/2006/relationships/vmlDrawing" Target="../drawings/vmlDrawing87.vml"/><Relationship Id="rId14" Type="http://schemas.openxmlformats.org/officeDocument/2006/relationships/image" Target="../media/image2.png"/></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13" Type="http://schemas.openxmlformats.org/officeDocument/2006/relationships/image" Target="../media/image1.emf"/><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oleObject" Target="../embeddings/oleObject91.bin"/><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tags" Target="../tags/tag188.xml"/><Relationship Id="rId5" Type="http://schemas.openxmlformats.org/officeDocument/2006/relationships/slideLayout" Target="../slideLayouts/slideLayout99.xml"/><Relationship Id="rId15" Type="http://schemas.openxmlformats.org/officeDocument/2006/relationships/image" Target="../media/image3.svg"/><Relationship Id="rId10" Type="http://schemas.openxmlformats.org/officeDocument/2006/relationships/tags" Target="../tags/tag187.xml"/><Relationship Id="rId4" Type="http://schemas.openxmlformats.org/officeDocument/2006/relationships/slideLayout" Target="../slideLayouts/slideLayout98.xml"/><Relationship Id="rId9" Type="http://schemas.openxmlformats.org/officeDocument/2006/relationships/vmlDrawing" Target="../drawings/vmlDrawing94.vml"/><Relationship Id="rId1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13" Type="http://schemas.openxmlformats.org/officeDocument/2006/relationships/image" Target="../media/image1.emf"/><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oleObject" Target="../embeddings/oleObject98.bin"/><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tags" Target="../tags/tag202.xml"/><Relationship Id="rId5" Type="http://schemas.openxmlformats.org/officeDocument/2006/relationships/slideLayout" Target="../slideLayouts/slideLayout106.xml"/><Relationship Id="rId15" Type="http://schemas.openxmlformats.org/officeDocument/2006/relationships/image" Target="../media/image32.svg"/><Relationship Id="rId10" Type="http://schemas.openxmlformats.org/officeDocument/2006/relationships/tags" Target="../tags/tag201.xml"/><Relationship Id="rId4" Type="http://schemas.openxmlformats.org/officeDocument/2006/relationships/slideLayout" Target="../slideLayouts/slideLayout105.xml"/><Relationship Id="rId9" Type="http://schemas.openxmlformats.org/officeDocument/2006/relationships/vmlDrawing" Target="../drawings/vmlDrawing101.vml"/><Relationship Id="rId14" Type="http://schemas.openxmlformats.org/officeDocument/2006/relationships/image" Target="../media/image2.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oleObject" Target="../embeddings/oleObject105.bin"/><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tags" Target="../tags/tag216.xml"/><Relationship Id="rId2" Type="http://schemas.openxmlformats.org/officeDocument/2006/relationships/slideLayout" Target="../slideLayouts/slideLayout110.xml"/><Relationship Id="rId16" Type="http://schemas.openxmlformats.org/officeDocument/2006/relationships/image" Target="../media/image32.sv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tags" Target="../tags/tag215.xml"/><Relationship Id="rId5" Type="http://schemas.openxmlformats.org/officeDocument/2006/relationships/slideLayout" Target="../slideLayouts/slideLayout113.xml"/><Relationship Id="rId15" Type="http://schemas.openxmlformats.org/officeDocument/2006/relationships/image" Target="../media/image2.png"/><Relationship Id="rId10" Type="http://schemas.openxmlformats.org/officeDocument/2006/relationships/vmlDrawing" Target="../drawings/vmlDrawing108.vml"/><Relationship Id="rId4" Type="http://schemas.openxmlformats.org/officeDocument/2006/relationships/slideLayout" Target="../slideLayouts/slideLayout112.xml"/><Relationship Id="rId9" Type="http://schemas.openxmlformats.org/officeDocument/2006/relationships/theme" Target="../theme/theme13.xml"/><Relationship Id="rId14" Type="http://schemas.openxmlformats.org/officeDocument/2006/relationships/image" Target="../media/image1.emf"/></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tags" Target="../tags/tag232.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ags" Target="../tags/tag231.xml"/><Relationship Id="rId17" Type="http://schemas.openxmlformats.org/officeDocument/2006/relationships/image" Target="../media/image3.svg"/><Relationship Id="rId2" Type="http://schemas.openxmlformats.org/officeDocument/2006/relationships/slideLayout" Target="../slideLayouts/slideLayout118.xml"/><Relationship Id="rId16" Type="http://schemas.openxmlformats.org/officeDocument/2006/relationships/image" Target="../media/image2.png"/><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vmlDrawing" Target="../drawings/vmlDrawing116.vml"/><Relationship Id="rId5" Type="http://schemas.openxmlformats.org/officeDocument/2006/relationships/slideLayout" Target="../slideLayouts/slideLayout121.xml"/><Relationship Id="rId15" Type="http://schemas.openxmlformats.org/officeDocument/2006/relationships/image" Target="../media/image1.emf"/><Relationship Id="rId10" Type="http://schemas.openxmlformats.org/officeDocument/2006/relationships/theme" Target="../theme/theme14.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oleObject" Target="../embeddings/oleObject113.bin"/></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tags" Target="../tags/tag250.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ags" Target="../tags/tag249.xml"/><Relationship Id="rId17" Type="http://schemas.openxmlformats.org/officeDocument/2006/relationships/image" Target="../media/image3.svg"/><Relationship Id="rId2" Type="http://schemas.openxmlformats.org/officeDocument/2006/relationships/slideLayout" Target="../slideLayouts/slideLayout127.xml"/><Relationship Id="rId16" Type="http://schemas.openxmlformats.org/officeDocument/2006/relationships/image" Target="../media/image2.png"/><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vmlDrawing" Target="../drawings/vmlDrawing125.vml"/><Relationship Id="rId5" Type="http://schemas.openxmlformats.org/officeDocument/2006/relationships/slideLayout" Target="../slideLayouts/slideLayout130.xml"/><Relationship Id="rId15" Type="http://schemas.openxmlformats.org/officeDocument/2006/relationships/image" Target="../media/image1.emf"/><Relationship Id="rId10" Type="http://schemas.openxmlformats.org/officeDocument/2006/relationships/theme" Target="../theme/theme1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oleObject" Target="../embeddings/oleObject122.bin"/></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theme" Target="../theme/theme16.xml"/><Relationship Id="rId18" Type="http://schemas.openxmlformats.org/officeDocument/2006/relationships/image" Target="../media/image1.emf"/><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oleObject" Target="../embeddings/oleObject131.bin"/><Relationship Id="rId2" Type="http://schemas.openxmlformats.org/officeDocument/2006/relationships/slideLayout" Target="../slideLayouts/slideLayout136.xml"/><Relationship Id="rId16" Type="http://schemas.openxmlformats.org/officeDocument/2006/relationships/tags" Target="../tags/tag268.xml"/><Relationship Id="rId20" Type="http://schemas.openxmlformats.org/officeDocument/2006/relationships/image" Target="../media/image3.svg"/><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tags" Target="../tags/tag267.xml"/><Relationship Id="rId10" Type="http://schemas.openxmlformats.org/officeDocument/2006/relationships/slideLayout" Target="../slideLayouts/slideLayout144.xml"/><Relationship Id="rId19" Type="http://schemas.openxmlformats.org/officeDocument/2006/relationships/image" Target="../media/image2.png"/><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vmlDrawing" Target="../drawings/vmlDrawing134.v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vmlDrawing" Target="../drawings/vmlDrawing146.vml"/><Relationship Id="rId18" Type="http://schemas.openxmlformats.org/officeDocument/2006/relationships/image" Target="../media/image2.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7.xml"/><Relationship Id="rId17" Type="http://schemas.openxmlformats.org/officeDocument/2006/relationships/image" Target="../media/image1.emf"/><Relationship Id="rId2" Type="http://schemas.openxmlformats.org/officeDocument/2006/relationships/slideLayout" Target="../slideLayouts/slideLayout148.xml"/><Relationship Id="rId16" Type="http://schemas.openxmlformats.org/officeDocument/2006/relationships/oleObject" Target="../embeddings/oleObject143.bin"/><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5" Type="http://schemas.openxmlformats.org/officeDocument/2006/relationships/tags" Target="../tags/tag292.xml"/><Relationship Id="rId10" Type="http://schemas.openxmlformats.org/officeDocument/2006/relationships/slideLayout" Target="../slideLayouts/slideLayout156.xml"/><Relationship Id="rId19" Type="http://schemas.openxmlformats.org/officeDocument/2006/relationships/image" Target="../media/image32.svg"/><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tags" Target="../tags/tag291.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vmlDrawing" Target="../drawings/vmlDrawing157.vml"/><Relationship Id="rId18" Type="http://schemas.openxmlformats.org/officeDocument/2006/relationships/image" Target="../media/image2.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8.xml"/><Relationship Id="rId17" Type="http://schemas.openxmlformats.org/officeDocument/2006/relationships/image" Target="../media/image1.emf"/><Relationship Id="rId2" Type="http://schemas.openxmlformats.org/officeDocument/2006/relationships/slideLayout" Target="../slideLayouts/slideLayout159.xml"/><Relationship Id="rId16" Type="http://schemas.openxmlformats.org/officeDocument/2006/relationships/oleObject" Target="../embeddings/oleObject154.bin"/><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5" Type="http://schemas.openxmlformats.org/officeDocument/2006/relationships/tags" Target="../tags/tag314.xml"/><Relationship Id="rId10" Type="http://schemas.openxmlformats.org/officeDocument/2006/relationships/slideLayout" Target="../slideLayouts/slideLayout167.xml"/><Relationship Id="rId19" Type="http://schemas.openxmlformats.org/officeDocument/2006/relationships/image" Target="../media/image3.svg"/><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tags" Target="../tags/tag31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oleObject" Target="../embeddings/oleObject165.bin"/><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ags" Target="../tags/tag336.xml"/><Relationship Id="rId2" Type="http://schemas.openxmlformats.org/officeDocument/2006/relationships/slideLayout" Target="../slideLayouts/slideLayout170.xml"/><Relationship Id="rId16" Type="http://schemas.openxmlformats.org/officeDocument/2006/relationships/image" Target="../media/image32.svg"/><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tags" Target="../tags/tag335.xml"/><Relationship Id="rId5" Type="http://schemas.openxmlformats.org/officeDocument/2006/relationships/slideLayout" Target="../slideLayouts/slideLayout173.xml"/><Relationship Id="rId15" Type="http://schemas.openxmlformats.org/officeDocument/2006/relationships/image" Target="../media/image2.png"/><Relationship Id="rId10" Type="http://schemas.openxmlformats.org/officeDocument/2006/relationships/vmlDrawing" Target="../drawings/vmlDrawing168.vml"/><Relationship Id="rId4" Type="http://schemas.openxmlformats.org/officeDocument/2006/relationships/slideLayout" Target="../slideLayouts/slideLayout172.xml"/><Relationship Id="rId9" Type="http://schemas.openxmlformats.org/officeDocument/2006/relationships/theme" Target="../theme/theme1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5"/>
            </p:custDataLst>
            <p:extLst>
              <p:ext uri="{D42A27DB-BD31-4B8C-83A1-F6EECF244321}">
                <p14:modId xmlns:p14="http://schemas.microsoft.com/office/powerpoint/2010/main" val="2495524412"/>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031" name="think-cell Slide" r:id="rId17" imgW="532" imgH="530" progId="TCLayout.ActiveDocument.1">
                  <p:embed/>
                </p:oleObj>
              </mc:Choice>
              <mc:Fallback>
                <p:oleObj name="think-cell Slide" r:id="rId17"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8"/>
                      <a:stretch>
                        <a:fillRect/>
                      </a:stretch>
                    </p:blipFill>
                    <p:spPr>
                      <a:xfrm>
                        <a:off x="1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6"/>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6"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2" y="1825625"/>
            <a:ext cx="11531599" cy="435133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77602CAE-78A8-42B3-ACB1-B20BB0E13050}"/>
              </a:ext>
            </a:extLst>
          </p:cNvPr>
          <p:cNvSpPr>
            <a:spLocks noGrp="1"/>
          </p:cNvSpPr>
          <p:nvPr>
            <p:ph type="ftr" sz="quarter" idx="3"/>
          </p:nvPr>
        </p:nvSpPr>
        <p:spPr>
          <a:xfrm>
            <a:off x="517054" y="6356351"/>
            <a:ext cx="10409093" cy="365125"/>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fr-FR"/>
              <a:t>Document à usage strictement interne - Ne pas diffuser</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4"/>
            <a:ext cx="11531600" cy="480131"/>
          </a:xfrm>
          <a:prstGeom prst="rect">
            <a:avLst/>
          </a:prstGeom>
        </p:spPr>
        <p:txBody>
          <a:bodyPr vert="horz" lIns="180000" tIns="45720" rIns="180000" bIns="45720" rtlCol="0" anchor="t">
            <a:spAutoFit/>
          </a:bodyPr>
          <a:lstStyle/>
          <a:p>
            <a:r>
              <a:rPr lang="fr-FR"/>
              <a:t>Modifiez le style du titre</a:t>
            </a:r>
          </a:p>
        </p:txBody>
      </p:sp>
      <p:pic>
        <p:nvPicPr>
          <p:cNvPr id="9" name="Graphique 16">
            <a:extLst>
              <a:ext uri="{FF2B5EF4-FFF2-40B4-BE49-F238E27FC236}">
                <a16:creationId xmlns:a16="http://schemas.microsoft.com/office/drawing/2014/main" id="{D5547136-2587-4791-89BE-579F06071E73}"/>
              </a:ext>
            </a:extLst>
          </p:cNvPr>
          <p:cNvPicPr>
            <a:picLocks noChangeAspect="1"/>
          </p:cNvPicPr>
          <p:nvPr userDrawn="1"/>
        </p:nvPicPr>
        <p:blipFill>
          <a:blip r:embed="rId19" cstate="email">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1036300" y="6078682"/>
            <a:ext cx="898525" cy="612631"/>
          </a:xfrm>
          <a:prstGeom prst="rect">
            <a:avLst/>
          </a:prstGeom>
        </p:spPr>
      </p:pic>
    </p:spTree>
    <p:extLst>
      <p:ext uri="{BB962C8B-B14F-4D97-AF65-F5344CB8AC3E}">
        <p14:creationId xmlns:p14="http://schemas.microsoft.com/office/powerpoint/2010/main" val="4095728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08" r:id="rId12"/>
  </p:sldLayoutIdLst>
  <p:hf hdr="0" dt="0"/>
  <p:txStyles>
    <p:titleStyle>
      <a:lvl1pPr algn="l" defTabSz="914377"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6" indent="-90486" algn="l" defTabSz="914377" rtl="0" eaLnBrk="1" latinLnBrk="0" hangingPunct="1">
        <a:lnSpc>
          <a:spcPct val="90000"/>
        </a:lnSpc>
        <a:spcBef>
          <a:spcPts val="1000"/>
        </a:spcBef>
        <a:buFont typeface="Ubuntu Light" panose="020B0304030602030204" pitchFamily="34" charset="0"/>
        <a:buChar char=" "/>
        <a:defRPr lang="fr-FR" sz="1400" kern="1200" dirty="0">
          <a:solidFill>
            <a:schemeClr val="tx2"/>
          </a:solidFill>
          <a:latin typeface="+mn-lt"/>
          <a:ea typeface="+mn-ea"/>
          <a:cs typeface="+mn-cs"/>
        </a:defRPr>
      </a:lvl1pPr>
      <a:lvl2pPr marL="361942" indent="-180970" algn="l" defTabSz="914377" rtl="0" eaLnBrk="1" latinLnBrk="0" hangingPunct="1">
        <a:lnSpc>
          <a:spcPct val="90000"/>
        </a:lnSpc>
        <a:spcBef>
          <a:spcPts val="500"/>
        </a:spcBef>
        <a:buFont typeface="Brandon Grotesque Medium" panose="020B0603020203060202" pitchFamily="34" charset="0"/>
        <a:buChar char="–"/>
        <a:defRPr lang="fr-FR" sz="1400" kern="1200" dirty="0">
          <a:solidFill>
            <a:schemeClr val="tx2"/>
          </a:solidFill>
          <a:latin typeface="+mn-lt"/>
          <a:ea typeface="+mn-ea"/>
          <a:cs typeface="+mn-cs"/>
        </a:defRPr>
      </a:lvl2pPr>
      <a:lvl3pPr marL="622284" indent="-169858" algn="l" defTabSz="914377" rtl="0" eaLnBrk="1" latinLnBrk="0" hangingPunct="1">
        <a:lnSpc>
          <a:spcPct val="90000"/>
        </a:lnSpc>
        <a:spcBef>
          <a:spcPts val="500"/>
        </a:spcBef>
        <a:buFont typeface="Arial" panose="020B0604020202020204" pitchFamily="34" charset="0"/>
        <a:buChar char="•"/>
        <a:defRPr lang="fr-FR" sz="1400" kern="1200" dirty="0">
          <a:solidFill>
            <a:schemeClr val="tx2"/>
          </a:solidFill>
          <a:latin typeface="+mn-lt"/>
          <a:ea typeface="+mn-ea"/>
          <a:cs typeface="+mn-cs"/>
        </a:defRPr>
      </a:lvl3pPr>
      <a:lvl4pPr marL="893740" indent="-180970" algn="l" defTabSz="914377" rtl="0" eaLnBrk="1" latinLnBrk="0" hangingPunct="1">
        <a:lnSpc>
          <a:spcPct val="90000"/>
        </a:lnSpc>
        <a:spcBef>
          <a:spcPts val="500"/>
        </a:spcBef>
        <a:buFont typeface="Arial" panose="020B0604020202020204" pitchFamily="34" charset="0"/>
        <a:buChar char="•"/>
        <a:defRPr lang="fr-FR" sz="1400" kern="1200" dirty="0">
          <a:solidFill>
            <a:schemeClr val="tx2"/>
          </a:solidFill>
          <a:latin typeface="+mn-lt"/>
          <a:ea typeface="+mn-ea"/>
          <a:cs typeface="+mn-cs"/>
        </a:defRPr>
      </a:lvl4pPr>
      <a:lvl5pPr marL="1165196" indent="-180970" algn="l" defTabSz="914377" rtl="0" eaLnBrk="1" latinLnBrk="0" hangingPunct="1">
        <a:lnSpc>
          <a:spcPct val="90000"/>
        </a:lnSpc>
        <a:spcBef>
          <a:spcPts val="500"/>
        </a:spcBef>
        <a:buFont typeface="Arial" panose="020B0604020202020204" pitchFamily="34" charset="0"/>
        <a:buChar char="•"/>
        <a:defRPr lang="fr-FR" sz="1400" kern="1200" dirty="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0"/>
            </p:custDataLst>
            <p:extLst>
              <p:ext uri="{D42A27DB-BD31-4B8C-83A1-F6EECF244321}">
                <p14:modId xmlns:p14="http://schemas.microsoft.com/office/powerpoint/2010/main" val="1768267643"/>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2295" name="think-cell Slide" r:id="rId12" imgW="532" imgH="530" progId="TCLayout.ActiveDocument.1">
                  <p:embed/>
                </p:oleObj>
              </mc:Choice>
              <mc:Fallback>
                <p:oleObj name="think-cell Slide" r:id="rId12"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3"/>
                      <a:stretch>
                        <a:fillRect/>
                      </a:stretch>
                    </p:blipFill>
                    <p:spPr>
                      <a:xfrm>
                        <a:off x="1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1"/>
            </p:custDataLst>
          </p:nvPr>
        </p:nvSpPr>
        <p:spPr>
          <a:xfrm>
            <a:off x="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6"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2" y="1825625"/>
            <a:ext cx="11531599" cy="435133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4"/>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1036300" y="6078682"/>
            <a:ext cx="898525" cy="612631"/>
          </a:xfrm>
          <a:prstGeom prst="rect">
            <a:avLst/>
          </a:prstGeom>
        </p:spPr>
      </p:pic>
    </p:spTree>
    <p:extLst>
      <p:ext uri="{BB962C8B-B14F-4D97-AF65-F5344CB8AC3E}">
        <p14:creationId xmlns:p14="http://schemas.microsoft.com/office/powerpoint/2010/main" val="14574265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Lst>
  <p:hf hdr="0" dt="0"/>
  <p:txStyles>
    <p:titleStyle>
      <a:lvl1pPr algn="l" defTabSz="914377"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6" indent="-90486" algn="l" defTabSz="914377" rtl="0" eaLnBrk="1" latinLnBrk="0" hangingPunct="1">
        <a:lnSpc>
          <a:spcPct val="90000"/>
        </a:lnSpc>
        <a:spcBef>
          <a:spcPts val="1000"/>
        </a:spcBef>
        <a:buFont typeface="Ubuntu Light" panose="020B0304030602030204" pitchFamily="34" charset="0"/>
        <a:buChar char=" "/>
        <a:defRPr sz="1400" kern="1200">
          <a:solidFill>
            <a:schemeClr val="tx1"/>
          </a:solidFill>
          <a:latin typeface="+mn-lt"/>
          <a:ea typeface="+mn-ea"/>
          <a:cs typeface="+mn-cs"/>
        </a:defRPr>
      </a:lvl1pPr>
      <a:lvl2pPr marL="361942" indent="-180970" algn="l" defTabSz="914377" rtl="0" eaLnBrk="1" latinLnBrk="0" hangingPunct="1">
        <a:lnSpc>
          <a:spcPct val="90000"/>
        </a:lnSpc>
        <a:spcBef>
          <a:spcPts val="500"/>
        </a:spcBef>
        <a:buFont typeface="Brandon Grotesque Medium" panose="020B0603020203060202" pitchFamily="34" charset="0"/>
        <a:buChar char="–"/>
        <a:defRPr sz="1200" kern="1200">
          <a:solidFill>
            <a:schemeClr val="tx1"/>
          </a:solidFill>
          <a:latin typeface="+mn-lt"/>
          <a:ea typeface="+mn-ea"/>
          <a:cs typeface="+mn-cs"/>
        </a:defRPr>
      </a:lvl2pPr>
      <a:lvl3pPr marL="622284" indent="-169858" algn="l" defTabSz="914377"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893740" indent="-180970" algn="l" defTabSz="914377" rtl="0" eaLnBrk="1" latinLnBrk="0" hangingPunct="1">
        <a:lnSpc>
          <a:spcPct val="90000"/>
        </a:lnSpc>
        <a:spcBef>
          <a:spcPts val="500"/>
        </a:spcBef>
        <a:buFont typeface="Arial" panose="020B0604020202020204" pitchFamily="34" charset="0"/>
        <a:buChar char="•"/>
        <a:defRPr sz="1051" kern="1200">
          <a:solidFill>
            <a:schemeClr val="tx1"/>
          </a:solidFill>
          <a:latin typeface="+mn-lt"/>
          <a:ea typeface="+mn-ea"/>
          <a:cs typeface="+mn-cs"/>
        </a:defRPr>
      </a:lvl4pPr>
      <a:lvl5pPr marL="1165196" indent="-180970" algn="l" defTabSz="914377" rtl="0" eaLnBrk="1" latinLnBrk="0" hangingPunct="1">
        <a:lnSpc>
          <a:spcPct val="90000"/>
        </a:lnSpc>
        <a:spcBef>
          <a:spcPts val="500"/>
        </a:spcBef>
        <a:buFont typeface="Arial" panose="020B0604020202020204" pitchFamily="34" charset="0"/>
        <a:buChar char="•"/>
        <a:defRPr sz="1051"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0"/>
            </p:custDataLst>
            <p:extLst>
              <p:ext uri="{D42A27DB-BD31-4B8C-83A1-F6EECF244321}">
                <p14:modId xmlns:p14="http://schemas.microsoft.com/office/powerpoint/2010/main" val="25252745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63" name="think-cell Slide" r:id="rId12" imgW="532" imgH="530" progId="TCLayout.ActiveDocument.1">
                  <p:embed/>
                </p:oleObj>
              </mc:Choice>
              <mc:Fallback>
                <p:oleObj name="think-cell Slide" r:id="rId12"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963291203"/>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Lst>
  <p:hf hdr="0" dt="0"/>
  <p:txStyles>
    <p:titleStyle>
      <a:lvl1pPr algn="l" defTabSz="914400" rtl="0" eaLnBrk="1" latinLnBrk="0" hangingPunct="1">
        <a:lnSpc>
          <a:spcPct val="90000"/>
        </a:lnSpc>
        <a:spcBef>
          <a:spcPct val="0"/>
        </a:spcBef>
        <a:buNone/>
        <a:defRPr sz="2800" kern="1200" cap="all" spc="300" baseline="0">
          <a:solidFill>
            <a:srgbClr val="0D5367"/>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0"/>
            </p:custDataLst>
            <p:extLst>
              <p:ext uri="{D42A27DB-BD31-4B8C-83A1-F6EECF244321}">
                <p14:modId xmlns:p14="http://schemas.microsoft.com/office/powerpoint/2010/main" val="6363154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31" name="think-cell Slide" r:id="rId12" imgW="532" imgH="530" progId="TCLayout.ActiveDocument.1">
                  <p:embed/>
                </p:oleObj>
              </mc:Choice>
              <mc:Fallback>
                <p:oleObj name="think-cell Slide" r:id="rId12"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041528182"/>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1"/>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1"/>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0"/>
            </p:custDataLst>
            <p:extLst>
              <p:ext uri="{D42A27DB-BD31-4B8C-83A1-F6EECF244321}">
                <p14:modId xmlns:p14="http://schemas.microsoft.com/office/powerpoint/2010/main" val="11427102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9" name="think-cell Slide" r:id="rId12" imgW="532" imgH="530" progId="TCLayout.ActiveDocument.1">
                  <p:embed/>
                </p:oleObj>
              </mc:Choice>
              <mc:Fallback>
                <p:oleObj name="think-cell Slide" r:id="rId12"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788021455"/>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1"/>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1"/>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7"/>
            </p:custDataLst>
            <p:extLst>
              <p:ext uri="{D42A27DB-BD31-4B8C-83A1-F6EECF244321}">
                <p14:modId xmlns:p14="http://schemas.microsoft.com/office/powerpoint/2010/main" val="1583148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67" name="think-cell Slide" r:id="rId19" imgW="532" imgH="530" progId="TCLayout.ActiveDocument.1">
                  <p:embed/>
                </p:oleObj>
              </mc:Choice>
              <mc:Fallback>
                <p:oleObj name="think-cell Slide" r:id="rId19"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77602CAE-78A8-42B3-ACB1-B20BB0E13050}"/>
              </a:ext>
            </a:extLst>
          </p:cNvPr>
          <p:cNvSpPr>
            <a:spLocks noGrp="1"/>
          </p:cNvSpPr>
          <p:nvPr>
            <p:ph type="ftr" sz="quarter" idx="3"/>
          </p:nvPr>
        </p:nvSpPr>
        <p:spPr>
          <a:xfrm>
            <a:off x="517053" y="6356350"/>
            <a:ext cx="10409093" cy="365125"/>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fr-FR"/>
              <a:t>Document à usage strictement interne - Ne pas diffuser</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311605635"/>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Lst>
  <p:hf hdr="0" dt="0"/>
  <p:txStyles>
    <p:titleStyle>
      <a:lvl1pPr algn="l" defTabSz="914400" rtl="0" eaLnBrk="1" latinLnBrk="0" hangingPunct="1">
        <a:lnSpc>
          <a:spcPct val="90000"/>
        </a:lnSpc>
        <a:spcBef>
          <a:spcPct val="0"/>
        </a:spcBef>
        <a:buNone/>
        <a:defRPr sz="2800" kern="1200" cap="all" spc="300" baseline="0">
          <a:solidFill>
            <a:schemeClr val="accent3"/>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accent1"/>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accent1"/>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accent1"/>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accent1"/>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7"/>
            </p:custDataLst>
            <p:extLst>
              <p:ext uri="{D42A27DB-BD31-4B8C-83A1-F6EECF244321}">
                <p14:modId xmlns:p14="http://schemas.microsoft.com/office/powerpoint/2010/main" val="18717156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5303" name="think-cell Slide" r:id="rId19" imgW="532" imgH="530" progId="TCLayout.ActiveDocument.1">
                  <p:embed/>
                </p:oleObj>
              </mc:Choice>
              <mc:Fallback>
                <p:oleObj name="think-cell Slide" r:id="rId19"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77602CAE-78A8-42B3-ACB1-B20BB0E13050}"/>
              </a:ext>
            </a:extLst>
          </p:cNvPr>
          <p:cNvSpPr>
            <a:spLocks noGrp="1"/>
          </p:cNvSpPr>
          <p:nvPr>
            <p:ph type="ftr" sz="quarter" idx="3"/>
          </p:nvPr>
        </p:nvSpPr>
        <p:spPr>
          <a:xfrm>
            <a:off x="517053" y="6356350"/>
            <a:ext cx="10409093" cy="365125"/>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fr-FR"/>
              <a:t>Document à usage strictement interne - Ne pas diffuser</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465046911"/>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Lst>
  <p:hf hdr="0" dt="0"/>
  <p:txStyles>
    <p:titleStyle>
      <a:lvl1pPr algn="l" defTabSz="914400" rtl="0" eaLnBrk="1" latinLnBrk="0" hangingPunct="1">
        <a:lnSpc>
          <a:spcPct val="90000"/>
        </a:lnSpc>
        <a:spcBef>
          <a:spcPct val="0"/>
        </a:spcBef>
        <a:buNone/>
        <a:defRPr sz="2800" kern="1200" cap="all" spc="300" baseline="0">
          <a:solidFill>
            <a:schemeClr val="accent3"/>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accent1"/>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accent1"/>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accent1"/>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accent1"/>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0"/>
            </p:custDataLst>
            <p:extLst>
              <p:ext uri="{D42A27DB-BD31-4B8C-83A1-F6EECF244321}">
                <p14:modId xmlns:p14="http://schemas.microsoft.com/office/powerpoint/2010/main" val="270645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639" name="think-cell Slide" r:id="rId12" imgW="532" imgH="530" progId="TCLayout.ActiveDocument.1">
                  <p:embed/>
                </p:oleObj>
              </mc:Choice>
              <mc:Fallback>
                <p:oleObj name="think-cell Slide" r:id="rId12"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223832974"/>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5"/>
            </p:custDataLst>
            <p:extLst>
              <p:ext uri="{D42A27DB-BD31-4B8C-83A1-F6EECF244321}">
                <p14:modId xmlns:p14="http://schemas.microsoft.com/office/powerpoint/2010/main" val="3082275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6807" name="think-cell Slide" r:id="rId17" imgW="532" imgH="530" progId="TCLayout.ActiveDocument.1">
                  <p:embed/>
                </p:oleObj>
              </mc:Choice>
              <mc:Fallback>
                <p:oleObj name="think-cell Slide" r:id="rId17"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77602CAE-78A8-42B3-ACB1-B20BB0E13050}"/>
              </a:ext>
            </a:extLst>
          </p:cNvPr>
          <p:cNvSpPr>
            <a:spLocks noGrp="1"/>
          </p:cNvSpPr>
          <p:nvPr>
            <p:ph type="ftr" sz="quarter" idx="3"/>
          </p:nvPr>
        </p:nvSpPr>
        <p:spPr>
          <a:xfrm>
            <a:off x="517053" y="6356350"/>
            <a:ext cx="10409093" cy="365125"/>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fr-FR"/>
              <a:t>Document à usage strictement interne - Ne pas diffuser</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2" name="Graphique 16">
            <a:extLst>
              <a:ext uri="{FF2B5EF4-FFF2-40B4-BE49-F238E27FC236}">
                <a16:creationId xmlns:a16="http://schemas.microsoft.com/office/drawing/2014/main" id="{04C79B60-BE66-41DF-B013-FD565D67AC44}"/>
              </a:ext>
            </a:extLst>
          </p:cNvPr>
          <p:cNvPicPr>
            <a:picLocks noChangeAspect="1"/>
          </p:cNvPicPr>
          <p:nvPr userDrawn="1"/>
        </p:nvPicPr>
        <p:blipFill>
          <a:blip r:embed="rId19">
            <a:extLst>
              <a:ext uri="{96DAC541-7B7A-43D3-8B79-37D633B846F1}">
                <asvg:svgBlip xmlns:asvg="http://schemas.microsoft.com/office/drawing/2016/SVG/main" r:embed="rId2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229200295"/>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0"/>
            </p:custDataLst>
            <p:extLst>
              <p:ext uri="{D42A27DB-BD31-4B8C-83A1-F6EECF244321}">
                <p14:modId xmlns:p14="http://schemas.microsoft.com/office/powerpoint/2010/main" val="40678599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9095" name="think-cell Slide" r:id="rId12" imgW="532" imgH="530" progId="TCLayout.ActiveDocument.1">
                  <p:embed/>
                </p:oleObj>
              </mc:Choice>
              <mc:Fallback>
                <p:oleObj name="think-cell Slide" r:id="rId12"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77602CAE-78A8-42B3-ACB1-B20BB0E13050}"/>
              </a:ext>
            </a:extLst>
          </p:cNvPr>
          <p:cNvSpPr>
            <a:spLocks noGrp="1"/>
          </p:cNvSpPr>
          <p:nvPr>
            <p:ph type="ftr" sz="quarter" idx="3"/>
          </p:nvPr>
        </p:nvSpPr>
        <p:spPr>
          <a:xfrm>
            <a:off x="517053" y="6356350"/>
            <a:ext cx="10409093" cy="365125"/>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fr-FR"/>
              <a:t>Document à usage strictement interne - Ne pas diffuser</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29393987"/>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0"/>
            </p:custDataLst>
            <p:extLst>
              <p:ext uri="{D42A27DB-BD31-4B8C-83A1-F6EECF244321}">
                <p14:modId xmlns:p14="http://schemas.microsoft.com/office/powerpoint/2010/main" val="827952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6263" name="think-cell Slide" r:id="rId12" imgW="532" imgH="530" progId="TCLayout.ActiveDocument.1">
                  <p:embed/>
                </p:oleObj>
              </mc:Choice>
              <mc:Fallback>
                <p:oleObj name="think-cell Slide" r:id="rId12"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77602CAE-78A8-42B3-ACB1-B20BB0E13050}"/>
              </a:ext>
            </a:extLst>
          </p:cNvPr>
          <p:cNvSpPr>
            <a:spLocks noGrp="1"/>
          </p:cNvSpPr>
          <p:nvPr>
            <p:ph type="ftr" sz="quarter" idx="3"/>
          </p:nvPr>
        </p:nvSpPr>
        <p:spPr>
          <a:xfrm>
            <a:off x="517053" y="6356350"/>
            <a:ext cx="10409093" cy="365125"/>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fr-FR"/>
              <a:t>Document à usage strictement interne - Ne pas diffuser</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616047231"/>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0"/>
            </p:custDataLst>
            <p:extLst>
              <p:ext uri="{D42A27DB-BD31-4B8C-83A1-F6EECF244321}">
                <p14:modId xmlns:p14="http://schemas.microsoft.com/office/powerpoint/2010/main" val="7070201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431" name="think-cell Slide" r:id="rId12" imgW="532" imgH="530" progId="TCLayout.ActiveDocument.1">
                  <p:embed/>
                </p:oleObj>
              </mc:Choice>
              <mc:Fallback>
                <p:oleObj name="think-cell Slide" r:id="rId12"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77602CAE-78A8-42B3-ACB1-B20BB0E13050}"/>
              </a:ext>
            </a:extLst>
          </p:cNvPr>
          <p:cNvSpPr>
            <a:spLocks noGrp="1"/>
          </p:cNvSpPr>
          <p:nvPr>
            <p:ph type="ftr" sz="quarter" idx="3"/>
          </p:nvPr>
        </p:nvSpPr>
        <p:spPr>
          <a:xfrm>
            <a:off x="517053" y="6356350"/>
            <a:ext cx="10409093" cy="365125"/>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fr-FR"/>
              <a:t>Document à usage strictement interne - Ne pas diffuser</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562944304"/>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1"/>
            </p:custDataLst>
            <p:extLst>
              <p:ext uri="{D42A27DB-BD31-4B8C-83A1-F6EECF244321}">
                <p14:modId xmlns:p14="http://schemas.microsoft.com/office/powerpoint/2010/main" val="3359858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0599" name="think-cell Slide" r:id="rId13" imgW="532" imgH="530" progId="TCLayout.ActiveDocument.1">
                  <p:embed/>
                </p:oleObj>
              </mc:Choice>
              <mc:Fallback>
                <p:oleObj name="think-cell Slide" r:id="rId13"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223879725"/>
      </p:ext>
    </p:extLst>
  </p:cSld>
  <p:clrMap bg1="lt1" tx1="dk1" bg2="lt2" tx2="dk2" accent1="accent1" accent2="accent2" accent3="accent3" accent4="accent4" accent5="accent5" accent6="accent6" hlink="hlink" folHlink="folHlink"/>
  <p:sldLayoutIdLst>
    <p:sldLayoutId id="2147484109" r:id="rId1"/>
    <p:sldLayoutId id="2147484110" r:id="rId2"/>
    <p:sldLayoutId id="2147484111" r:id="rId3"/>
    <p:sldLayoutId id="2147484112" r:id="rId4"/>
    <p:sldLayoutId id="2147484113" r:id="rId5"/>
    <p:sldLayoutId id="2147484114" r:id="rId6"/>
    <p:sldLayoutId id="2147484115" r:id="rId7"/>
    <p:sldLayoutId id="2147484117" r:id="rId8"/>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2"/>
            </p:custDataLst>
            <p:extLst>
              <p:ext uri="{D42A27DB-BD31-4B8C-83A1-F6EECF244321}">
                <p14:modId xmlns:p14="http://schemas.microsoft.com/office/powerpoint/2010/main" val="2532213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8791" name="think-cell Slide" r:id="rId14" imgW="532" imgH="530" progId="TCLayout.ActiveDocument.1">
                  <p:embed/>
                </p:oleObj>
              </mc:Choice>
              <mc:Fallback>
                <p:oleObj name="think-cell Slide" r:id="rId14"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890526432"/>
      </p:ext>
    </p:extLst>
  </p:cSld>
  <p:clrMap bg1="lt1" tx1="dk1" bg2="lt2" tx2="dk2" accent1="accent1" accent2="accent2" accent3="accent3" accent4="accent4" accent5="accent5" accent6="accent6" hlink="hlink" folHlink="folHlink"/>
  <p:sldLayoutIdLst>
    <p:sldLayoutId id="2147484119" r:id="rId1"/>
    <p:sldLayoutId id="2147484120" r:id="rId2"/>
    <p:sldLayoutId id="2147484121" r:id="rId3"/>
    <p:sldLayoutId id="2147484122" r:id="rId4"/>
    <p:sldLayoutId id="2147484123" r:id="rId5"/>
    <p:sldLayoutId id="2147484124" r:id="rId6"/>
    <p:sldLayoutId id="2147484125" r:id="rId7"/>
    <p:sldLayoutId id="2147484126" r:id="rId8"/>
    <p:sldLayoutId id="2147484127" r:id="rId9"/>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2"/>
            </p:custDataLst>
            <p:extLst>
              <p:ext uri="{D42A27DB-BD31-4B8C-83A1-F6EECF244321}">
                <p14:modId xmlns:p14="http://schemas.microsoft.com/office/powerpoint/2010/main" val="270645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8007" name="think-cell Slide" r:id="rId14" imgW="532" imgH="530" progId="TCLayout.ActiveDocument.1">
                  <p:embed/>
                </p:oleObj>
              </mc:Choice>
              <mc:Fallback>
                <p:oleObj name="think-cell Slide" r:id="rId14"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4035245634"/>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5"/>
            </p:custDataLst>
            <p:extLst>
              <p:ext uri="{D42A27DB-BD31-4B8C-83A1-F6EECF244321}">
                <p14:modId xmlns:p14="http://schemas.microsoft.com/office/powerpoint/2010/main" val="35760903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7223" name="think-cell Slide" r:id="rId17" imgW="532" imgH="530" progId="TCLayout.ActiveDocument.1">
                  <p:embed/>
                </p:oleObj>
              </mc:Choice>
              <mc:Fallback>
                <p:oleObj name="think-cell Slide" r:id="rId17"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77602CAE-78A8-42B3-ACB1-B20BB0E13050}"/>
              </a:ext>
            </a:extLst>
          </p:cNvPr>
          <p:cNvSpPr>
            <a:spLocks noGrp="1"/>
          </p:cNvSpPr>
          <p:nvPr>
            <p:ph type="ftr" sz="quarter" idx="3"/>
          </p:nvPr>
        </p:nvSpPr>
        <p:spPr>
          <a:xfrm>
            <a:off x="517053" y="6356350"/>
            <a:ext cx="10409093" cy="365125"/>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fr-FR"/>
              <a:t>Document à usage strictement interne - Ne pas diffuser</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2" name="Graphique 16">
            <a:extLst>
              <a:ext uri="{FF2B5EF4-FFF2-40B4-BE49-F238E27FC236}">
                <a16:creationId xmlns:a16="http://schemas.microsoft.com/office/drawing/2014/main" id="{04C79B60-BE66-41DF-B013-FD565D67AC44}"/>
              </a:ext>
            </a:extLst>
          </p:cNvPr>
          <p:cNvPicPr>
            <a:picLocks noChangeAspect="1"/>
          </p:cNvPicPr>
          <p:nvPr userDrawn="1"/>
        </p:nvPicPr>
        <p:blipFill>
          <a:blip r:embed="rId19">
            <a:extLst>
              <a:ext uri="{96DAC541-7B7A-43D3-8B79-37D633B846F1}">
                <asvg:svgBlip xmlns:asvg="http://schemas.microsoft.com/office/drawing/2016/SVG/main" r:embed="rId20"/>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092686976"/>
      </p:ext>
    </p:extLst>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 id="2147484150" r:id="rId12"/>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4"/>
            </p:custDataLst>
            <p:extLst>
              <p:ext uri="{D42A27DB-BD31-4B8C-83A1-F6EECF244321}">
                <p14:modId xmlns:p14="http://schemas.microsoft.com/office/powerpoint/2010/main" val="2359978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9511" name="think-cell Slide" r:id="rId16" imgW="532" imgH="530" progId="TCLayout.ActiveDocument.1">
                  <p:embed/>
                </p:oleObj>
              </mc:Choice>
              <mc:Fallback>
                <p:oleObj name="think-cell Slide" r:id="rId16"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2" name="Graphique 16">
            <a:extLst>
              <a:ext uri="{FF2B5EF4-FFF2-40B4-BE49-F238E27FC236}">
                <a16:creationId xmlns:a16="http://schemas.microsoft.com/office/drawing/2014/main" id="{04C79B60-BE66-41DF-B013-FD565D67AC44}"/>
              </a:ext>
            </a:extLst>
          </p:cNvPr>
          <p:cNvPicPr>
            <a:picLocks noChangeAspect="1"/>
          </p:cNvPicPr>
          <p:nvPr userDrawn="1"/>
        </p:nvPicPr>
        <p:blipFill>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1301976338"/>
      </p:ext>
    </p:extLst>
  </p:cSld>
  <p:clrMap bg1="lt1" tx1="dk1" bg2="lt2" tx2="dk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4"/>
            </p:custDataLst>
            <p:extLst>
              <p:ext uri="{D42A27DB-BD31-4B8C-83A1-F6EECF244321}">
                <p14:modId xmlns:p14="http://schemas.microsoft.com/office/powerpoint/2010/main" val="3082275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0775" name="think-cell Slide" r:id="rId16" imgW="532" imgH="530" progId="TCLayout.ActiveDocument.1">
                  <p:embed/>
                </p:oleObj>
              </mc:Choice>
              <mc:Fallback>
                <p:oleObj name="think-cell Slide" r:id="rId16"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77602CAE-78A8-42B3-ACB1-B20BB0E13050}"/>
              </a:ext>
            </a:extLst>
          </p:cNvPr>
          <p:cNvSpPr>
            <a:spLocks noGrp="1"/>
          </p:cNvSpPr>
          <p:nvPr>
            <p:ph type="ftr" sz="quarter" idx="3"/>
          </p:nvPr>
        </p:nvSpPr>
        <p:spPr>
          <a:xfrm>
            <a:off x="517053" y="6356350"/>
            <a:ext cx="10409093" cy="365125"/>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fr-FR"/>
              <a:t>Document à usage strictement interne - Ne pas diffuser</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2" name="Graphique 16">
            <a:extLst>
              <a:ext uri="{FF2B5EF4-FFF2-40B4-BE49-F238E27FC236}">
                <a16:creationId xmlns:a16="http://schemas.microsoft.com/office/drawing/2014/main" id="{04C79B60-BE66-41DF-B013-FD565D67AC44}"/>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3684109265"/>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2"/>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2"/>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2"/>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C93449E-18A4-46AD-B984-9782F33F15AD}"/>
              </a:ext>
            </a:extLst>
          </p:cNvPr>
          <p:cNvGraphicFramePr>
            <a:graphicFrameLocks noChangeAspect="1"/>
          </p:cNvGraphicFramePr>
          <p:nvPr userDrawn="1">
            <p:custDataLst>
              <p:tags r:id="rId11"/>
            </p:custDataLst>
            <p:extLst>
              <p:ext uri="{D42A27DB-BD31-4B8C-83A1-F6EECF244321}">
                <p14:modId xmlns:p14="http://schemas.microsoft.com/office/powerpoint/2010/main" val="2159295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2039" name="think-cell Slide" r:id="rId13" imgW="532" imgH="530" progId="TCLayout.ActiveDocument.1">
                  <p:embed/>
                </p:oleObj>
              </mc:Choice>
              <mc:Fallback>
                <p:oleObj name="think-cell Slide" r:id="rId13" imgW="532" imgH="530" progId="TCLayout.ActiveDocument.1">
                  <p:embed/>
                  <p:pic>
                    <p:nvPicPr>
                      <p:cNvPr id="8" name="Object 7" hidden="1">
                        <a:extLst>
                          <a:ext uri="{FF2B5EF4-FFF2-40B4-BE49-F238E27FC236}">
                            <a16:creationId xmlns:a16="http://schemas.microsoft.com/office/drawing/2014/main" id="{BC93449E-18A4-46AD-B984-9782F33F15AD}"/>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0388461A-023B-4770-98E5-F3D5024A1C3B}"/>
              </a:ext>
            </a:extLst>
          </p:cNvPr>
          <p:cNvSpPr/>
          <p:nvPr userDrawn="1">
            <p:custDataLst>
              <p:tags r:id="rId1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2800" b="0" i="0" baseline="0">
              <a:latin typeface="Ubuntu Medium" panose="020B0604030602030204" pitchFamily="34" charset="0"/>
              <a:ea typeface="+mj-ea"/>
              <a:cs typeface="+mj-cs"/>
              <a:sym typeface="Ubuntu Medium" panose="020B0604030602030204" pitchFamily="34" charset="0"/>
            </a:endParaRPr>
          </a:p>
        </p:txBody>
      </p:sp>
      <p:sp>
        <p:nvSpPr>
          <p:cNvPr id="17" name="Slide Number Placeholder 16">
            <a:extLst>
              <a:ext uri="{FF2B5EF4-FFF2-40B4-BE49-F238E27FC236}">
                <a16:creationId xmlns:a16="http://schemas.microsoft.com/office/drawing/2014/main" id="{F61473F2-F848-4A67-8D68-90DF75CA6848}"/>
              </a:ext>
            </a:extLst>
          </p:cNvPr>
          <p:cNvSpPr>
            <a:spLocks noGrp="1"/>
          </p:cNvSpPr>
          <p:nvPr>
            <p:ph type="sldNum" sz="quarter" idx="4"/>
          </p:nvPr>
        </p:nvSpPr>
        <p:spPr>
          <a:xfrm>
            <a:off x="223155" y="6413499"/>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Autofit/>
          </a:bodyPr>
          <a:lstStyle>
            <a:lvl1pPr algn="ctr">
              <a:defRPr sz="700">
                <a:solidFill>
                  <a:schemeClr val="bg1"/>
                </a:solidFill>
              </a:defRPr>
            </a:lvl1pPr>
          </a:lstStyle>
          <a:p>
            <a:fld id="{65E4BD24-FA48-479F-9DD5-C458B8898F23}" type="slidenum">
              <a:rPr lang="fr-FR" smtClean="0"/>
              <a:pPr/>
              <a:t>‹N°›</a:t>
            </a:fld>
            <a:endParaRPr lang="fr-FR"/>
          </a:p>
        </p:txBody>
      </p:sp>
      <p:sp>
        <p:nvSpPr>
          <p:cNvPr id="3" name="Espace réservé du texte 2">
            <a:extLst>
              <a:ext uri="{FF2B5EF4-FFF2-40B4-BE49-F238E27FC236}">
                <a16:creationId xmlns:a16="http://schemas.microsoft.com/office/drawing/2014/main" id="{CFD98838-522F-4E49-AA05-EAC56A5B3E70}"/>
              </a:ext>
            </a:extLst>
          </p:cNvPr>
          <p:cNvSpPr>
            <a:spLocks noGrp="1"/>
          </p:cNvSpPr>
          <p:nvPr>
            <p:ph type="body" idx="1"/>
          </p:nvPr>
        </p:nvSpPr>
        <p:spPr>
          <a:xfrm>
            <a:off x="330200" y="1825625"/>
            <a:ext cx="11531599"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itre 1">
            <a:extLst>
              <a:ext uri="{FF2B5EF4-FFF2-40B4-BE49-F238E27FC236}">
                <a16:creationId xmlns:a16="http://schemas.microsoft.com/office/drawing/2014/main" id="{A6E04C97-6875-41C6-8A08-64AE113697CB}"/>
              </a:ext>
            </a:extLst>
          </p:cNvPr>
          <p:cNvSpPr>
            <a:spLocks noGrp="1"/>
          </p:cNvSpPr>
          <p:nvPr>
            <p:ph type="title"/>
          </p:nvPr>
        </p:nvSpPr>
        <p:spPr>
          <a:xfrm>
            <a:off x="264956" y="633963"/>
            <a:ext cx="11531600" cy="480131"/>
          </a:xfrm>
          <a:prstGeom prst="rect">
            <a:avLst/>
          </a:prstGeom>
        </p:spPr>
        <p:txBody>
          <a:bodyPr vert="horz" lIns="180000" tIns="45720" rIns="180000" bIns="45720" rtlCol="0" anchor="t">
            <a:spAutoFit/>
          </a:bodyPr>
          <a:lstStyle/>
          <a:p>
            <a:r>
              <a:rPr lang="fr-FR"/>
              <a:t>Modifiez le style du titre</a:t>
            </a:r>
          </a:p>
        </p:txBody>
      </p:sp>
      <p:pic>
        <p:nvPicPr>
          <p:cNvPr id="16" name="Graphique 16">
            <a:extLst>
              <a:ext uri="{FF2B5EF4-FFF2-40B4-BE49-F238E27FC236}">
                <a16:creationId xmlns:a16="http://schemas.microsoft.com/office/drawing/2014/main" id="{991E4622-6491-48D2-89A4-7619239ADE24}"/>
              </a:ext>
            </a:extLst>
          </p:cNvPr>
          <p:cNvPicPr>
            <a:picLocks noChangeAspect="1"/>
          </p:cNvPicPr>
          <p:nvPr userDrawn="1"/>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1036300" y="6078680"/>
            <a:ext cx="898525" cy="612631"/>
          </a:xfrm>
          <a:prstGeom prst="rect">
            <a:avLst/>
          </a:prstGeom>
        </p:spPr>
      </p:pic>
    </p:spTree>
    <p:extLst>
      <p:ext uri="{BB962C8B-B14F-4D97-AF65-F5344CB8AC3E}">
        <p14:creationId xmlns:p14="http://schemas.microsoft.com/office/powerpoint/2010/main" val="2660805314"/>
      </p:ext>
    </p:extLst>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 id="2147484222" r:id="rId8"/>
  </p:sldLayoutIdLst>
  <p:hf hdr="0" dt="0"/>
  <p:txStyles>
    <p:titleStyle>
      <a:lvl1pPr algn="l" defTabSz="914400" rtl="0" eaLnBrk="1" latinLnBrk="0" hangingPunct="1">
        <a:lnSpc>
          <a:spcPct val="90000"/>
        </a:lnSpc>
        <a:spcBef>
          <a:spcPct val="0"/>
        </a:spcBef>
        <a:buNone/>
        <a:defRPr sz="2800" kern="1200" cap="all" spc="300" baseline="0">
          <a:solidFill>
            <a:schemeClr val="accent2"/>
          </a:solidFill>
          <a:latin typeface="+mj-lt"/>
          <a:ea typeface="+mj-ea"/>
          <a:cs typeface="+mj-cs"/>
        </a:defRPr>
      </a:lvl1pPr>
    </p:titleStyle>
    <p:body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1"/>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1"/>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52.xml"/><Relationship Id="rId7" Type="http://schemas.openxmlformats.org/officeDocument/2006/relationships/image" Target="../media/image1.emf"/><Relationship Id="rId2" Type="http://schemas.openxmlformats.org/officeDocument/2006/relationships/tags" Target="../tags/tag351.xml"/><Relationship Id="rId1" Type="http://schemas.openxmlformats.org/officeDocument/2006/relationships/vmlDrawing" Target="../drawings/vmlDrawing176.vml"/><Relationship Id="rId6" Type="http://schemas.openxmlformats.org/officeDocument/2006/relationships/oleObject" Target="../embeddings/oleObject173.bin"/><Relationship Id="rId5" Type="http://schemas.openxmlformats.org/officeDocument/2006/relationships/notesSlide" Target="../notesSlides/notesSlide1.xml"/><Relationship Id="rId4"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3" Type="http://schemas.openxmlformats.org/officeDocument/2006/relationships/tags" Target="../tags/tag354.xml"/><Relationship Id="rId7" Type="http://schemas.openxmlformats.org/officeDocument/2006/relationships/image" Target="../media/image1.emf"/><Relationship Id="rId2" Type="http://schemas.openxmlformats.org/officeDocument/2006/relationships/tags" Target="../tags/tag353.xml"/><Relationship Id="rId1" Type="http://schemas.openxmlformats.org/officeDocument/2006/relationships/vmlDrawing" Target="../drawings/vmlDrawing177.vml"/><Relationship Id="rId6" Type="http://schemas.openxmlformats.org/officeDocument/2006/relationships/oleObject" Target="../embeddings/oleObject174.bin"/><Relationship Id="rId5" Type="http://schemas.openxmlformats.org/officeDocument/2006/relationships/notesSlide" Target="../notesSlides/notesSlide2.xml"/><Relationship Id="rId4"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tags" Target="../tags/tag356.xml"/><Relationship Id="rId7" Type="http://schemas.openxmlformats.org/officeDocument/2006/relationships/image" Target="../media/image1.emf"/><Relationship Id="rId2" Type="http://schemas.openxmlformats.org/officeDocument/2006/relationships/tags" Target="../tags/tag355.xml"/><Relationship Id="rId1" Type="http://schemas.openxmlformats.org/officeDocument/2006/relationships/vmlDrawing" Target="../drawings/vmlDrawing178.vml"/><Relationship Id="rId6" Type="http://schemas.openxmlformats.org/officeDocument/2006/relationships/oleObject" Target="../embeddings/oleObject175.bin"/><Relationship Id="rId5" Type="http://schemas.openxmlformats.org/officeDocument/2006/relationships/notesSlide" Target="../notesSlides/notesSlide3.xml"/><Relationship Id="rId4" Type="http://schemas.openxmlformats.org/officeDocument/2006/relationships/slideLayout" Target="../slideLayouts/slideLayout82.xml"/></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83.xml"/><Relationship Id="rId5" Type="http://schemas.openxmlformats.org/officeDocument/2006/relationships/image" Target="../media/image1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5.png"/><Relationship Id="rId7" Type="http://schemas.openxmlformats.org/officeDocument/2006/relationships/image" Target="../media/image39.svg"/><Relationship Id="rId2" Type="http://schemas.openxmlformats.org/officeDocument/2006/relationships/notesSlide" Target="../notesSlides/notesSlide4.xml"/><Relationship Id="rId1" Type="http://schemas.openxmlformats.org/officeDocument/2006/relationships/slideLayout" Target="../slideLayouts/slideLayout8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tags" Target="../tags/tag358.xml"/><Relationship Id="rId7" Type="http://schemas.openxmlformats.org/officeDocument/2006/relationships/image" Target="../media/image1.emf"/><Relationship Id="rId2" Type="http://schemas.openxmlformats.org/officeDocument/2006/relationships/tags" Target="../tags/tag357.xml"/><Relationship Id="rId1" Type="http://schemas.openxmlformats.org/officeDocument/2006/relationships/vmlDrawing" Target="../drawings/vmlDrawing179.vml"/><Relationship Id="rId6" Type="http://schemas.openxmlformats.org/officeDocument/2006/relationships/oleObject" Target="../embeddings/oleObject176.bin"/><Relationship Id="rId5" Type="http://schemas.openxmlformats.org/officeDocument/2006/relationships/notesSlide" Target="../notesSlides/notesSlide5.xml"/><Relationship Id="rId4"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142.xml"/><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16.svg"/><Relationship Id="rId4" Type="http://schemas.openxmlformats.org/officeDocument/2006/relationships/image" Target="../media/image42.svg"/><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142.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png"/><Relationship Id="rId3" Type="http://schemas.openxmlformats.org/officeDocument/2006/relationships/image" Target="../media/image57.jpe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image" Target="../media/image56.jpeg"/><Relationship Id="rId1" Type="http://schemas.openxmlformats.org/officeDocument/2006/relationships/slideLayout" Target="../slideLayouts/slideLayout142.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jpe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jpeg"/></Relationships>
</file>

<file path=ppt/slides/_rels/slide11.xml.rels><?xml version="1.0" encoding="UTF-8" standalone="yes"?>
<Relationships xmlns="http://schemas.openxmlformats.org/package/2006/relationships"><Relationship Id="rId8" Type="http://schemas.openxmlformats.org/officeDocument/2006/relationships/hyperlink" Target="https://www.lelabelisr.fr/" TargetMode="External"/><Relationship Id="rId3" Type="http://schemas.openxmlformats.org/officeDocument/2006/relationships/image" Target="../media/image5.png"/><Relationship Id="rId7" Type="http://schemas.openxmlformats.org/officeDocument/2006/relationships/image" Target="../media/image69.svg"/><Relationship Id="rId2" Type="http://schemas.openxmlformats.org/officeDocument/2006/relationships/notesSlide" Target="../notesSlides/notesSlide7.xml"/><Relationship Id="rId1" Type="http://schemas.openxmlformats.org/officeDocument/2006/relationships/slideLayout" Target="../slideLayouts/slideLayout83.xml"/><Relationship Id="rId6" Type="http://schemas.openxmlformats.org/officeDocument/2006/relationships/image" Target="../media/image68.png"/><Relationship Id="rId5" Type="http://schemas.openxmlformats.org/officeDocument/2006/relationships/hyperlink" Target="https://www.perial.com/perial-positive-2030" TargetMode="External"/><Relationship Id="rId10" Type="http://schemas.openxmlformats.org/officeDocument/2006/relationships/image" Target="../media/image71.png"/><Relationship Id="rId4" Type="http://schemas.openxmlformats.org/officeDocument/2006/relationships/image" Target="../media/image16.svg"/><Relationship Id="rId9" Type="http://schemas.openxmlformats.org/officeDocument/2006/relationships/image" Target="../media/image70.png"/></Relationships>
</file>

<file path=ppt/slides/_rels/slide1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2.png"/><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png"/><Relationship Id="rId3" Type="http://schemas.openxmlformats.org/officeDocument/2006/relationships/image" Target="../media/image73.png"/><Relationship Id="rId7" Type="http://schemas.openxmlformats.org/officeDocument/2006/relationships/image" Target="../media/image67.png"/><Relationship Id="rId12" Type="http://schemas.openxmlformats.org/officeDocument/2006/relationships/image" Target="../media/image81.png"/><Relationship Id="rId2" Type="http://schemas.openxmlformats.org/officeDocument/2006/relationships/notesSlide" Target="../notesSlides/notesSlide8.xml"/><Relationship Id="rId16" Type="http://schemas.openxmlformats.org/officeDocument/2006/relationships/image" Target="../media/image85.png"/><Relationship Id="rId1" Type="http://schemas.openxmlformats.org/officeDocument/2006/relationships/slideLayout" Target="../slideLayouts/slideLayout51.xml"/><Relationship Id="rId6" Type="http://schemas.openxmlformats.org/officeDocument/2006/relationships/image" Target="../media/image76.png"/><Relationship Id="rId11" Type="http://schemas.openxmlformats.org/officeDocument/2006/relationships/image" Target="../media/image80.png"/><Relationship Id="rId5" Type="http://schemas.openxmlformats.org/officeDocument/2006/relationships/image" Target="../media/image75.svg"/><Relationship Id="rId15" Type="http://schemas.openxmlformats.org/officeDocument/2006/relationships/image" Target="../media/image84.png"/><Relationship Id="rId10" Type="http://schemas.openxmlformats.org/officeDocument/2006/relationships/image" Target="../media/image79.png"/><Relationship Id="rId4" Type="http://schemas.openxmlformats.org/officeDocument/2006/relationships/image" Target="../media/image74.png"/><Relationship Id="rId9" Type="http://schemas.openxmlformats.org/officeDocument/2006/relationships/image" Target="../media/image78.jpeg"/><Relationship Id="rId14" Type="http://schemas.openxmlformats.org/officeDocument/2006/relationships/image" Target="../media/image83.png"/></Relationships>
</file>

<file path=ppt/slides/_rels/slide1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6.png"/><Relationship Id="rId7" Type="http://schemas.openxmlformats.org/officeDocument/2006/relationships/image" Target="../media/image89.png"/><Relationship Id="rId2" Type="http://schemas.openxmlformats.org/officeDocument/2006/relationships/notesSlide" Target="../notesSlides/notesSlide9.xml"/><Relationship Id="rId1" Type="http://schemas.openxmlformats.org/officeDocument/2006/relationships/slideLayout" Target="../slideLayouts/slideLayout46.xml"/><Relationship Id="rId6" Type="http://schemas.openxmlformats.org/officeDocument/2006/relationships/image" Target="../media/image88.png"/><Relationship Id="rId5" Type="http://schemas.openxmlformats.org/officeDocument/2006/relationships/hyperlink" Target="https://www.perial.com/sites/default/files/2022-06/ref21_pfo2.pdf" TargetMode="External"/><Relationship Id="rId10" Type="http://schemas.openxmlformats.org/officeDocument/2006/relationships/image" Target="../media/image67.png"/><Relationship Id="rId4" Type="http://schemas.openxmlformats.org/officeDocument/2006/relationships/image" Target="../media/image87.png"/><Relationship Id="rId9" Type="http://schemas.openxmlformats.org/officeDocument/2006/relationships/image" Target="../media/image91.png"/></Relationships>
</file>

<file path=ppt/slides/_rels/slide15.xml.rels><?xml version="1.0" encoding="UTF-8" standalone="yes"?>
<Relationships xmlns="http://schemas.openxmlformats.org/package/2006/relationships"><Relationship Id="rId3" Type="http://schemas.openxmlformats.org/officeDocument/2006/relationships/hyperlink" Target="https://www.primonial.com/" TargetMode="External"/><Relationship Id="rId2" Type="http://schemas.openxmlformats.org/officeDocument/2006/relationships/hyperlink" Target="https://www.caisse-epargne.fr/documents-informations-cles-investisseur" TargetMode="Externa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xml"/><Relationship Id="rId1" Type="http://schemas.openxmlformats.org/officeDocument/2006/relationships/slideLayout" Target="../slideLayouts/slideLayout65.xml"/><Relationship Id="rId5" Type="http://schemas.openxmlformats.org/officeDocument/2006/relationships/image" Target="../media/image94.jpeg"/><Relationship Id="rId4" Type="http://schemas.openxmlformats.org/officeDocument/2006/relationships/image" Target="../media/image93.png"/></Relationships>
</file>

<file path=ppt/slides/_rels/slide21.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png"/><Relationship Id="rId7" Type="http://schemas.openxmlformats.org/officeDocument/2006/relationships/image" Target="../media/image99.jpeg"/><Relationship Id="rId2" Type="http://schemas.openxmlformats.org/officeDocument/2006/relationships/notesSlide" Target="../notesSlides/notesSlide11.xml"/><Relationship Id="rId1" Type="http://schemas.openxmlformats.org/officeDocument/2006/relationships/slideLayout" Target="../slideLayouts/slideLayout65.xml"/><Relationship Id="rId6" Type="http://schemas.openxmlformats.org/officeDocument/2006/relationships/image" Target="../media/image98.svg"/><Relationship Id="rId11" Type="http://schemas.openxmlformats.org/officeDocument/2006/relationships/image" Target="../media/image102.svg"/><Relationship Id="rId5" Type="http://schemas.openxmlformats.org/officeDocument/2006/relationships/image" Target="../media/image97.png"/><Relationship Id="rId10" Type="http://schemas.openxmlformats.org/officeDocument/2006/relationships/image" Target="../media/image101.png"/><Relationship Id="rId4" Type="http://schemas.openxmlformats.org/officeDocument/2006/relationships/image" Target="../media/image96.svg"/><Relationship Id="rId9" Type="http://schemas.openxmlformats.org/officeDocument/2006/relationships/image" Target="../media/image92.jpeg"/></Relationships>
</file>

<file path=ppt/slides/_rels/slide2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3.jpeg"/><Relationship Id="rId7" Type="http://schemas.openxmlformats.org/officeDocument/2006/relationships/image" Target="../media/image105.png"/><Relationship Id="rId2" Type="http://schemas.openxmlformats.org/officeDocument/2006/relationships/notesSlide" Target="../notesSlides/notesSlide12.xml"/><Relationship Id="rId1" Type="http://schemas.openxmlformats.org/officeDocument/2006/relationships/slideLayout" Target="../slideLayouts/slideLayout65.xml"/><Relationship Id="rId6" Type="http://schemas.openxmlformats.org/officeDocument/2006/relationships/image" Target="../media/image16.svg"/><Relationship Id="rId5" Type="http://schemas.openxmlformats.org/officeDocument/2006/relationships/image" Target="../media/image5.png"/><Relationship Id="rId4" Type="http://schemas.openxmlformats.org/officeDocument/2006/relationships/image" Target="../media/image104.png"/><Relationship Id="rId9" Type="http://schemas.openxmlformats.org/officeDocument/2006/relationships/image" Target="../media/image10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4.xml"/></Relationships>
</file>

<file path=ppt/slides/_rels/slide24.xml.rels><?xml version="1.0" encoding="UTF-8" standalone="yes"?>
<Relationships xmlns="http://schemas.openxmlformats.org/package/2006/relationships"><Relationship Id="rId3" Type="http://schemas.openxmlformats.org/officeDocument/2006/relationships/tags" Target="../tags/tag360.xml"/><Relationship Id="rId7" Type="http://schemas.openxmlformats.org/officeDocument/2006/relationships/image" Target="../media/image1.emf"/><Relationship Id="rId2" Type="http://schemas.openxmlformats.org/officeDocument/2006/relationships/tags" Target="../tags/tag359.xml"/><Relationship Id="rId1" Type="http://schemas.openxmlformats.org/officeDocument/2006/relationships/vmlDrawing" Target="../drawings/vmlDrawing180.vml"/><Relationship Id="rId6" Type="http://schemas.openxmlformats.org/officeDocument/2006/relationships/oleObject" Target="../embeddings/oleObject177.bin"/><Relationship Id="rId5" Type="http://schemas.openxmlformats.org/officeDocument/2006/relationships/notesSlide" Target="../notesSlides/notesSlide14.xml"/><Relationship Id="rId4" Type="http://schemas.openxmlformats.org/officeDocument/2006/relationships/slideLayout" Target="../slideLayouts/slideLayout1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A49670B-EA08-4EE8-BE8A-C788D138771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0231" name="think-cell Slide" r:id="rId6" imgW="532" imgH="530" progId="TCLayout.ActiveDocument.1">
                  <p:embed/>
                </p:oleObj>
              </mc:Choice>
              <mc:Fallback>
                <p:oleObj name="think-cell Slide" r:id="rId6" imgW="532" imgH="530" progId="TCLayout.ActiveDocument.1">
                  <p:embed/>
                  <p:pic>
                    <p:nvPicPr>
                      <p:cNvPr id="7" name="Object 6" hidden="1">
                        <a:extLst>
                          <a:ext uri="{FF2B5EF4-FFF2-40B4-BE49-F238E27FC236}">
                            <a16:creationId xmlns:a16="http://schemas.microsoft.com/office/drawing/2014/main" id="{0A49670B-EA08-4EE8-BE8A-C788D1387714}"/>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2404E05-10FE-4D58-9421-F321C2DB552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sym typeface="Ubuntu Medium" panose="020B0604030602030204" pitchFamily="34" charset="0"/>
            </a:endParaRPr>
          </a:p>
        </p:txBody>
      </p:sp>
      <p:sp>
        <p:nvSpPr>
          <p:cNvPr id="5" name="Title 4">
            <a:extLst>
              <a:ext uri="{FF2B5EF4-FFF2-40B4-BE49-F238E27FC236}">
                <a16:creationId xmlns:a16="http://schemas.microsoft.com/office/drawing/2014/main" id="{6AC1C45F-1793-4B9F-8976-D649379B3A9B}"/>
              </a:ext>
            </a:extLst>
          </p:cNvPr>
          <p:cNvSpPr>
            <a:spLocks noGrp="1"/>
          </p:cNvSpPr>
          <p:nvPr>
            <p:ph type="ctrTitle"/>
          </p:nvPr>
        </p:nvSpPr>
        <p:spPr/>
        <p:txBody>
          <a:bodyPr/>
          <a:lstStyle/>
          <a:p>
            <a:r>
              <a:rPr lang="fr-FR" dirty="0">
                <a:latin typeface="Ubuntu Medium" panose="020B0604030602030204" pitchFamily="34" charset="0"/>
              </a:rPr>
              <a:t>ECUREUIL VIE</a:t>
            </a:r>
            <a:endParaRPr lang="fr-FR" sz="3200" dirty="0">
              <a:solidFill>
                <a:schemeClr val="bg1"/>
              </a:solidFill>
              <a:latin typeface="Ubuntu Medium" panose="020B0604030602030204" pitchFamily="34" charset="0"/>
            </a:endParaRPr>
          </a:p>
        </p:txBody>
      </p:sp>
      <p:sp>
        <p:nvSpPr>
          <p:cNvPr id="6" name="Subtitle 5">
            <a:extLst>
              <a:ext uri="{FF2B5EF4-FFF2-40B4-BE49-F238E27FC236}">
                <a16:creationId xmlns:a16="http://schemas.microsoft.com/office/drawing/2014/main" id="{E562E4B3-042D-4B14-8DD6-7593DE21DA77}"/>
              </a:ext>
            </a:extLst>
          </p:cNvPr>
          <p:cNvSpPr>
            <a:spLocks noGrp="1"/>
          </p:cNvSpPr>
          <p:nvPr>
            <p:ph type="subTitle" idx="1"/>
          </p:nvPr>
        </p:nvSpPr>
        <p:spPr/>
        <p:txBody>
          <a:bodyPr/>
          <a:lstStyle/>
          <a:p>
            <a:r>
              <a:rPr lang="fr-FR" dirty="0"/>
              <a:t>23/11/2022</a:t>
            </a:r>
          </a:p>
        </p:txBody>
      </p:sp>
      <p:sp>
        <p:nvSpPr>
          <p:cNvPr id="10" name="Slide Number Placeholder 9">
            <a:extLst>
              <a:ext uri="{FF2B5EF4-FFF2-40B4-BE49-F238E27FC236}">
                <a16:creationId xmlns:a16="http://schemas.microsoft.com/office/drawing/2014/main" id="{0C333193-816E-49CA-9CA0-5FA7DAC4C52F}"/>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no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fr-FR" sz="700" b="0" i="0" u="none" strike="noStrike" kern="1200" cap="none" spc="0" normalizeH="0" baseline="0" noProof="0">
              <a:ln>
                <a:noFill/>
              </a:ln>
              <a:noFill/>
              <a:effectLst/>
              <a:uLnTx/>
              <a:uFillTx/>
              <a:latin typeface="Ubuntu Light"/>
              <a:ea typeface="+mn-ea"/>
              <a:cs typeface="+mn-cs"/>
            </a:endParaRPr>
          </a:p>
        </p:txBody>
      </p:sp>
      <p:sp>
        <p:nvSpPr>
          <p:cNvPr id="2" name="Espace réservé du pied de page 1">
            <a:extLst>
              <a:ext uri="{FF2B5EF4-FFF2-40B4-BE49-F238E27FC236}">
                <a16:creationId xmlns:a16="http://schemas.microsoft.com/office/drawing/2014/main" id="{AC0C24BF-CB89-467A-B5A6-D837D64EA5F4}"/>
              </a:ext>
            </a:extLst>
          </p:cNvPr>
          <p:cNvSpPr>
            <a:spLocks noGrp="1"/>
          </p:cNvSpPr>
          <p:nvPr>
            <p:ph type="ftr" sz="quarter" idx="10"/>
          </p:nvPr>
        </p:nvSpPr>
        <p:spPr/>
        <p:txBody>
          <a:bodyPr/>
          <a:lstStyle/>
          <a:p>
            <a:r>
              <a:rPr lang="fr-FR">
                <a:noFill/>
              </a:rPr>
              <a:t>Document à usage strictement interne - Ne pas diffuser</a:t>
            </a:r>
          </a:p>
        </p:txBody>
      </p:sp>
    </p:spTree>
    <p:extLst>
      <p:ext uri="{BB962C8B-B14F-4D97-AF65-F5344CB8AC3E}">
        <p14:creationId xmlns:p14="http://schemas.microsoft.com/office/powerpoint/2010/main" val="125322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245D901B-CC69-408D-9AFF-434C034CEFF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1255" name="think-cell Slide" r:id="rId6" imgW="532" imgH="530" progId="TCLayout.ActiveDocument.1">
                  <p:embed/>
                </p:oleObj>
              </mc:Choice>
              <mc:Fallback>
                <p:oleObj name="think-cell Slide" r:id="rId6" imgW="532" imgH="530" progId="TCLayout.ActiveDocument.1">
                  <p:embed/>
                  <p:pic>
                    <p:nvPicPr>
                      <p:cNvPr id="12" name="Object 11" hidden="1">
                        <a:extLst>
                          <a:ext uri="{FF2B5EF4-FFF2-40B4-BE49-F238E27FC236}">
                            <a16:creationId xmlns:a16="http://schemas.microsoft.com/office/drawing/2014/main" id="{245D901B-CC69-408D-9AFF-434C034CEFF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3" name="Rectangle 12" hidden="1">
            <a:extLst>
              <a:ext uri="{FF2B5EF4-FFF2-40B4-BE49-F238E27FC236}">
                <a16:creationId xmlns:a16="http://schemas.microsoft.com/office/drawing/2014/main" id="{9B7D3CF2-5DE4-41BF-8F8C-09F1421E3F9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5400" b="0" i="0" u="none" strike="noStrike" kern="1200" cap="none" spc="0" normalizeH="0" baseline="0" noProof="0">
              <a:ln>
                <a:noFill/>
              </a:ln>
              <a:solidFill>
                <a:prstClr val="white"/>
              </a:solidFill>
              <a:effectLst/>
              <a:uLnTx/>
              <a:uFillTx/>
              <a:latin typeface="Ubuntu Light" panose="020B0304030602030204" pitchFamily="34" charset="0"/>
              <a:ea typeface="+mn-ea"/>
              <a:cs typeface="+mn-cs"/>
              <a:sym typeface="Ubuntu Light" panose="020B0304030602030204" pitchFamily="34" charset="0"/>
            </a:endParaRPr>
          </a:p>
        </p:txBody>
      </p:sp>
      <p:sp>
        <p:nvSpPr>
          <p:cNvPr id="6" name="Slide Number Placeholder 5">
            <a:extLst>
              <a:ext uri="{FF2B5EF4-FFF2-40B4-BE49-F238E27FC236}">
                <a16:creationId xmlns:a16="http://schemas.microsoft.com/office/drawing/2014/main" id="{3DCB8281-08FE-40E2-85A8-7DF6043E7E51}"/>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prstClr val="white"/>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7" name="Title 6">
            <a:extLst>
              <a:ext uri="{FF2B5EF4-FFF2-40B4-BE49-F238E27FC236}">
                <a16:creationId xmlns:a16="http://schemas.microsoft.com/office/drawing/2014/main" id="{A4D113E7-DCC3-4DB9-AA67-67971061D74E}"/>
              </a:ext>
            </a:extLst>
          </p:cNvPr>
          <p:cNvSpPr>
            <a:spLocks noGrp="1"/>
          </p:cNvSpPr>
          <p:nvPr>
            <p:ph type="title"/>
          </p:nvPr>
        </p:nvSpPr>
        <p:spPr/>
        <p:txBody>
          <a:bodyPr/>
          <a:lstStyle/>
          <a:p>
            <a:r>
              <a:rPr lang="fr-FR"/>
              <a:t>Avertissements SCPI</a:t>
            </a:r>
          </a:p>
        </p:txBody>
      </p:sp>
      <p:sp>
        <p:nvSpPr>
          <p:cNvPr id="8" name="Text Placeholder 7">
            <a:extLst>
              <a:ext uri="{FF2B5EF4-FFF2-40B4-BE49-F238E27FC236}">
                <a16:creationId xmlns:a16="http://schemas.microsoft.com/office/drawing/2014/main" id="{F5D28F4F-2080-4EFF-86B9-493A2A16E8FB}"/>
              </a:ext>
            </a:extLst>
          </p:cNvPr>
          <p:cNvSpPr>
            <a:spLocks noGrp="1"/>
          </p:cNvSpPr>
          <p:nvPr>
            <p:ph type="body" sz="quarter" idx="12"/>
          </p:nvPr>
        </p:nvSpPr>
        <p:spPr>
          <a:xfrm>
            <a:off x="364654" y="1307592"/>
            <a:ext cx="8267282" cy="5005894"/>
          </a:xfrm>
        </p:spPr>
        <p:txBody>
          <a:bodyPr>
            <a:normAutofit fontScale="92500" lnSpcReduction="10000"/>
          </a:bodyPr>
          <a:lstStyle/>
          <a:p>
            <a:pPr>
              <a:lnSpc>
                <a:spcPct val="110000"/>
              </a:lnSpc>
            </a:pPr>
            <a:r>
              <a:rPr lang="fr-FR" sz="2000" baseline="30000">
                <a:latin typeface="+mj-lt"/>
              </a:rPr>
              <a:t>Avant d’investir dans une Société Civile de Placement Immobilier (SCPI), vous devez tenir compte des éléments et risques suivants </a:t>
            </a:r>
            <a:r>
              <a:rPr lang="fr-FR" sz="2000" baseline="30000"/>
              <a:t>: </a:t>
            </a:r>
          </a:p>
          <a:p>
            <a:pPr>
              <a:lnSpc>
                <a:spcPct val="110000"/>
              </a:lnSpc>
            </a:pPr>
            <a:r>
              <a:rPr lang="fr-FR" sz="2000" baseline="30000"/>
              <a:t>L’investissement dans une SCPI est un placement à long terme dont les performances sont liées à l’évolution du marché immobilier, par nature cyclique, et qui doit être adapté à votre objectif patrimonial dans une optique de diversification. La durée de détention recommandée est de 8 ans au minimum. Le montant qu’il est raisonnable d’investir dans la SCPI dépend de votre patrimoine personnel, de votre horizon d’investissement et de votre souhait de prendre les risques spécifiques à un investissement dans l’immobilier, notamment le risque de faible liquidité de ce type d’investissement. </a:t>
            </a:r>
          </a:p>
          <a:p>
            <a:pPr>
              <a:lnSpc>
                <a:spcPct val="110000"/>
              </a:lnSpc>
            </a:pPr>
            <a:r>
              <a:rPr lang="fr-FR" sz="2000" baseline="30000"/>
              <a:t>L’investissement dans des parts de SCPI présente un risque de perte en capital. La rentabilité d’un investissement dans une SCPI dépend des dividendes potentiels qui vous seront versés et de l’évolution de la valeur de la part : le versement des dividendes potentiels n’est pas garanti et peut évoluer de manière aléatoire, à la hausse comme à la baisse, en fonction notamment des conditions de location des immeubles, du niveau de loyer et du taux de vacance ; le délai de retrait (vente) des parts dépend de l’existence de nouvelles souscriptions ; la SCPI ne garantit ni le rachat de vos parts ni la vente ni le prix de vente. </a:t>
            </a:r>
          </a:p>
          <a:p>
            <a:pPr>
              <a:lnSpc>
                <a:spcPct val="110000"/>
              </a:lnSpc>
            </a:pPr>
            <a:r>
              <a:rPr lang="fr-FR" sz="2000" baseline="30000"/>
              <a:t>La SCPI peut avoir recours à l’endettement dans la limite de l’autorisation donnée par l’assemblée générale; en cas de recours à l’endettement le risque de perte de votre capital serait accru. En cas de souscription de vos parts par recours à l’endettement et en cas de retrait, le produit de la cession de vos parts pourrait être insuffisant pour rembourser votre endettement. En outre, en cas de défaillance au remboursement du prêt consenti, les parts de la SCPI pourraient devoir être vendues, pouvant entraîner une perte de capital. Votre responsabilité à l’égard des tiers est limitée au montant de votre part dans le capital de la société. </a:t>
            </a:r>
          </a:p>
          <a:p>
            <a:pPr>
              <a:lnSpc>
                <a:spcPct val="110000"/>
              </a:lnSpc>
            </a:pPr>
            <a:r>
              <a:rPr lang="fr-FR" sz="2000" baseline="30000">
                <a:latin typeface="+mj-lt"/>
              </a:rPr>
              <a:t>La stratégie d’investissement de la SCPI est décrite dans la Note d’information. Vous êtes invités à vous y reporter.</a:t>
            </a:r>
          </a:p>
        </p:txBody>
      </p:sp>
      <p:sp>
        <p:nvSpPr>
          <p:cNvPr id="10" name="Text Placeholder 9">
            <a:extLst>
              <a:ext uri="{FF2B5EF4-FFF2-40B4-BE49-F238E27FC236}">
                <a16:creationId xmlns:a16="http://schemas.microsoft.com/office/drawing/2014/main" id="{C4C825A3-4D12-460E-868B-64BBA7E86F18}"/>
              </a:ext>
            </a:extLst>
          </p:cNvPr>
          <p:cNvSpPr>
            <a:spLocks noGrp="1"/>
          </p:cNvSpPr>
          <p:nvPr>
            <p:ph type="body" sz="quarter" idx="14"/>
          </p:nvPr>
        </p:nvSpPr>
        <p:spPr>
          <a:xfrm>
            <a:off x="9091628" y="2282297"/>
            <a:ext cx="2475446" cy="2293406"/>
          </a:xfrm>
        </p:spPr>
        <p:txBody>
          <a:bodyPr>
            <a:noAutofit/>
          </a:bodyPr>
          <a:lstStyle/>
          <a:p>
            <a:r>
              <a:rPr lang="fr-FR" sz="1200"/>
              <a:t>Les performances passées ne préjugent pas des performances futures, elles ne sont pas constantes dans le temps et ne constituent en aucun cas une garantie future </a:t>
            </a:r>
            <a:br>
              <a:rPr lang="fr-FR" sz="1200"/>
            </a:br>
            <a:r>
              <a:rPr lang="fr-FR" sz="1200"/>
              <a:t>de performance ou de capital </a:t>
            </a:r>
          </a:p>
        </p:txBody>
      </p:sp>
      <p:sp>
        <p:nvSpPr>
          <p:cNvPr id="11" name="Text Placeholder 10">
            <a:extLst>
              <a:ext uri="{FF2B5EF4-FFF2-40B4-BE49-F238E27FC236}">
                <a16:creationId xmlns:a16="http://schemas.microsoft.com/office/drawing/2014/main" id="{72B827F0-2A62-4805-BF3C-893C3F67CDD7}"/>
              </a:ext>
            </a:extLst>
          </p:cNvPr>
          <p:cNvSpPr>
            <a:spLocks noGrp="1"/>
          </p:cNvSpPr>
          <p:nvPr>
            <p:ph type="body" sz="quarter" idx="15"/>
          </p:nvPr>
        </p:nvSpPr>
        <p:spPr>
          <a:xfrm>
            <a:off x="9880936" y="4273800"/>
            <a:ext cx="1946410" cy="1803276"/>
          </a:xfrm>
        </p:spPr>
        <p:txBody>
          <a:bodyPr/>
          <a:lstStyle/>
          <a:p>
            <a:r>
              <a:rPr lang="fr-FR"/>
              <a:t>www.perial.com </a:t>
            </a:r>
          </a:p>
          <a:p>
            <a:pPr marL="0" indent="0"/>
            <a:r>
              <a:rPr lang="fr-FR"/>
              <a:t> </a:t>
            </a:r>
            <a:br>
              <a:rPr lang="fr-FR"/>
            </a:br>
            <a:r>
              <a:rPr lang="fr-FR">
                <a:latin typeface="+mj-lt"/>
              </a:rPr>
              <a:t>Siège social</a:t>
            </a:r>
            <a:br>
              <a:rPr lang="fr-FR">
                <a:latin typeface="+mj-lt"/>
              </a:rPr>
            </a:br>
            <a:r>
              <a:rPr lang="fr-FR">
                <a:latin typeface="+mj-lt"/>
              </a:rPr>
              <a:t>de PERIAL AM</a:t>
            </a:r>
            <a:br>
              <a:rPr lang="fr-FR"/>
            </a:br>
            <a:r>
              <a:rPr lang="fr-FR"/>
              <a:t>34 rue Guersant</a:t>
            </a:r>
            <a:br>
              <a:rPr lang="fr-FR"/>
            </a:br>
            <a:r>
              <a:rPr lang="fr-FR"/>
              <a:t>75017 Paris</a:t>
            </a:r>
          </a:p>
        </p:txBody>
      </p:sp>
      <p:sp>
        <p:nvSpPr>
          <p:cNvPr id="14" name="Footer Placeholder 4">
            <a:extLst>
              <a:ext uri="{FF2B5EF4-FFF2-40B4-BE49-F238E27FC236}">
                <a16:creationId xmlns:a16="http://schemas.microsoft.com/office/drawing/2014/main" id="{CDDE22D4-3198-49B7-9C73-EAE69C2481B3}"/>
              </a:ext>
            </a:extLst>
          </p:cNvPr>
          <p:cNvSpPr txBox="1">
            <a:spLocks/>
          </p:cNvSpPr>
          <p:nvPr/>
        </p:nvSpPr>
        <p:spPr>
          <a:xfrm>
            <a:off x="506152" y="6355393"/>
            <a:ext cx="10409093"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lumMod val="50000"/>
                  </a:prstClr>
                </a:solidFill>
                <a:effectLst/>
                <a:uLnTx/>
                <a:uFillTx/>
                <a:latin typeface="Ubuntu Light"/>
                <a:ea typeface="+mn-ea"/>
                <a:cs typeface="+mn-cs"/>
              </a:rPr>
              <a:t>e document est destiné aux partenaires commerciaux. </a:t>
            </a:r>
          </a:p>
        </p:txBody>
      </p:sp>
    </p:spTree>
    <p:extLst>
      <p:ext uri="{BB962C8B-B14F-4D97-AF65-F5344CB8AC3E}">
        <p14:creationId xmlns:p14="http://schemas.microsoft.com/office/powerpoint/2010/main" val="3588484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4FFC1C51-472D-45A8-920F-82BB222A1A2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2279" name="think-cell Slide" r:id="rId6" imgW="532" imgH="530" progId="TCLayout.ActiveDocument.1">
                  <p:embed/>
                </p:oleObj>
              </mc:Choice>
              <mc:Fallback>
                <p:oleObj name="think-cell Slide" r:id="rId6" imgW="532" imgH="530" progId="TCLayout.ActiveDocument.1">
                  <p:embed/>
                  <p:pic>
                    <p:nvPicPr>
                      <p:cNvPr id="9" name="Object 8" hidden="1">
                        <a:extLst>
                          <a:ext uri="{FF2B5EF4-FFF2-40B4-BE49-F238E27FC236}">
                            <a16:creationId xmlns:a16="http://schemas.microsoft.com/office/drawing/2014/main" id="{4FFC1C51-472D-45A8-920F-82BB222A1A2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1723FBAD-A70B-4B4F-9C86-26D0F0B5CA9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sym typeface="Ubuntu Medium" panose="020B0604030602030204" pitchFamily="34" charset="0"/>
            </a:endParaRPr>
          </a:p>
        </p:txBody>
      </p:sp>
      <p:sp>
        <p:nvSpPr>
          <p:cNvPr id="7" name="Title 6">
            <a:extLst>
              <a:ext uri="{FF2B5EF4-FFF2-40B4-BE49-F238E27FC236}">
                <a16:creationId xmlns:a16="http://schemas.microsoft.com/office/drawing/2014/main" id="{2A1CAA5B-B302-4211-A3A9-CFE200A6256B}"/>
              </a:ext>
            </a:extLst>
          </p:cNvPr>
          <p:cNvSpPr>
            <a:spLocks noGrp="1"/>
          </p:cNvSpPr>
          <p:nvPr>
            <p:ph type="title"/>
          </p:nvPr>
        </p:nvSpPr>
        <p:spPr>
          <a:xfrm>
            <a:off x="831850" y="3638549"/>
            <a:ext cx="10515600" cy="2327239"/>
          </a:xfrm>
        </p:spPr>
        <p:txBody>
          <a:bodyPr>
            <a:normAutofit/>
          </a:bodyPr>
          <a:lstStyle/>
          <a:p>
            <a:r>
              <a:rPr lang="fr-FR" dirty="0"/>
              <a:t>Le groupe PERIAL</a:t>
            </a:r>
          </a:p>
        </p:txBody>
      </p:sp>
      <p:sp>
        <p:nvSpPr>
          <p:cNvPr id="5" name="Footer Placeholder 4">
            <a:extLst>
              <a:ext uri="{FF2B5EF4-FFF2-40B4-BE49-F238E27FC236}">
                <a16:creationId xmlns:a16="http://schemas.microsoft.com/office/drawing/2014/main" id="{A134AFF0-ECEB-4782-96CE-F415A44A66D0}"/>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 b="0" i="0" u="none" strike="noStrike" kern="1200" cap="none" spc="0" normalizeH="0" baseline="0" noProof="0">
                <a:ln>
                  <a:noFill/>
                </a:ln>
                <a:noFill/>
                <a:effectLst/>
                <a:uLnTx/>
                <a:uFillTx/>
                <a:latin typeface="Ubuntu Light"/>
                <a:ea typeface="+mn-ea"/>
                <a:cs typeface="+mn-cs"/>
              </a:rPr>
              <a:t>Document à usage strictement interne - Ne pas diffuser</a:t>
            </a:r>
            <a:endParaRPr kumimoji="0" lang="fr-FR" sz="100" b="0" i="0" u="none" strike="noStrike" kern="1200" cap="none" spc="0" normalizeH="0" baseline="0" noProof="0" dirty="0">
              <a:ln>
                <a:noFill/>
              </a:ln>
              <a:noFill/>
              <a:effectLst/>
              <a:uLnTx/>
              <a:uFillTx/>
              <a:latin typeface="Ubuntu Light"/>
              <a:ea typeface="+mn-ea"/>
              <a:cs typeface="+mn-cs"/>
            </a:endParaRPr>
          </a:p>
        </p:txBody>
      </p:sp>
      <p:sp>
        <p:nvSpPr>
          <p:cNvPr id="6" name="Slide Number Placeholder 5">
            <a:extLst>
              <a:ext uri="{FF2B5EF4-FFF2-40B4-BE49-F238E27FC236}">
                <a16:creationId xmlns:a16="http://schemas.microsoft.com/office/drawing/2014/main" id="{A221EE47-C377-4B40-AC4C-F42F6F0FFD26}"/>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no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fr-FR" sz="700" b="0" i="0" u="none" strike="noStrike" kern="1200" cap="none" spc="0" normalizeH="0" baseline="0" noProof="0">
              <a:ln>
                <a:noFill/>
              </a:ln>
              <a:noFill/>
              <a:effectLst/>
              <a:uLnTx/>
              <a:uFillTx/>
              <a:latin typeface="Ubuntu Light"/>
              <a:ea typeface="+mn-ea"/>
              <a:cs typeface="+mn-cs"/>
            </a:endParaRPr>
          </a:p>
        </p:txBody>
      </p:sp>
      <p:cxnSp>
        <p:nvCxnSpPr>
          <p:cNvPr id="11" name="Connecteur droit 28">
            <a:extLst>
              <a:ext uri="{FF2B5EF4-FFF2-40B4-BE49-F238E27FC236}">
                <a16:creationId xmlns:a16="http://schemas.microsoft.com/office/drawing/2014/main" id="{8EA4FEE9-8C3C-4829-9897-33212A8A31BE}"/>
              </a:ext>
            </a:extLst>
          </p:cNvPr>
          <p:cNvCxnSpPr>
            <a:cxnSpLocks/>
          </p:cNvCxnSpPr>
          <p:nvPr/>
        </p:nvCxnSpPr>
        <p:spPr>
          <a:xfrm>
            <a:off x="2509486" y="0"/>
            <a:ext cx="0" cy="6858000"/>
          </a:xfrm>
          <a:prstGeom prst="line">
            <a:avLst/>
          </a:prstGeom>
          <a:ln w="12700">
            <a:solidFill>
              <a:srgbClr val="B577EB"/>
            </a:solidFill>
          </a:ln>
        </p:spPr>
        <p:style>
          <a:lnRef idx="1">
            <a:schemeClr val="accent1"/>
          </a:lnRef>
          <a:fillRef idx="0">
            <a:schemeClr val="accent1"/>
          </a:fillRef>
          <a:effectRef idx="0">
            <a:schemeClr val="accent1"/>
          </a:effectRef>
          <a:fontRef idx="minor">
            <a:schemeClr val="tx1"/>
          </a:fontRef>
        </p:style>
      </p:cxnSp>
      <p:sp useBgFill="1">
        <p:nvSpPr>
          <p:cNvPr id="12" name="Graphique 4">
            <a:extLst>
              <a:ext uri="{FF2B5EF4-FFF2-40B4-BE49-F238E27FC236}">
                <a16:creationId xmlns:a16="http://schemas.microsoft.com/office/drawing/2014/main" id="{010292BC-A361-4693-B895-75AF3473D75F}"/>
              </a:ext>
            </a:extLst>
          </p:cNvPr>
          <p:cNvSpPr/>
          <p:nvPr/>
        </p:nvSpPr>
        <p:spPr>
          <a:xfrm>
            <a:off x="1735118" y="1066800"/>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endParaRPr kumimoji="0" lang="fr-FR" sz="1400" b="0" i="0" u="none" strike="noStrike" kern="1200" cap="none" spc="-15" normalizeH="0" baseline="0" noProof="0">
              <a:ln>
                <a:noFill/>
              </a:ln>
              <a:solidFill>
                <a:srgbClr val="68273B"/>
              </a:solidFill>
              <a:effectLst/>
              <a:uLnTx/>
              <a:uFillTx/>
              <a:latin typeface="Ubuntu Light" panose="020B0304030602030204" pitchFamily="34" charset="0"/>
              <a:ea typeface="+mn-ea"/>
              <a:cs typeface="+mn-cs"/>
            </a:endParaRPr>
          </a:p>
        </p:txBody>
      </p:sp>
    </p:spTree>
    <p:extLst>
      <p:ext uri="{BB962C8B-B14F-4D97-AF65-F5344CB8AC3E}">
        <p14:creationId xmlns:p14="http://schemas.microsoft.com/office/powerpoint/2010/main" val="2168406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D96E79FE-7A42-49D7-AA35-EA405DAE8659}"/>
              </a:ext>
            </a:extLst>
          </p:cNvPr>
          <p:cNvSpPr/>
          <p:nvPr/>
        </p:nvSpPr>
        <p:spPr>
          <a:xfrm>
            <a:off x="5617030" y="0"/>
            <a:ext cx="65749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65" name="Graphique 4">
            <a:extLst>
              <a:ext uri="{FF2B5EF4-FFF2-40B4-BE49-F238E27FC236}">
                <a16:creationId xmlns:a16="http://schemas.microsoft.com/office/drawing/2014/main" id="{3B2760C4-8B36-4877-868C-23C1730AEB85}"/>
              </a:ext>
            </a:extLst>
          </p:cNvPr>
          <p:cNvSpPr/>
          <p:nvPr/>
        </p:nvSpPr>
        <p:spPr>
          <a:xfrm>
            <a:off x="10018389" y="1199548"/>
            <a:ext cx="1790687" cy="1659004"/>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blipFill>
            <a:blip r:embed="rId2" cstate="screen">
              <a:extLst>
                <a:ext uri="{28A0092B-C50C-407E-A947-70E740481C1C}">
                  <a14:useLocalDpi xmlns:a14="http://schemas.microsoft.com/office/drawing/2010/main"/>
                </a:ext>
              </a:extLst>
            </a:blip>
            <a:srcRect/>
            <a:stretch>
              <a:fillRect/>
            </a:stretch>
          </a:blip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endParaRPr kumimoji="0" lang="fr-FR" sz="1400" b="0" i="0" u="none" strike="noStrike" kern="1200" cap="none" spc="-15" normalizeH="0" baseline="0" noProof="0">
              <a:ln>
                <a:noFill/>
              </a:ln>
              <a:solidFill>
                <a:srgbClr val="68273B"/>
              </a:solidFill>
              <a:effectLst/>
              <a:uLnTx/>
              <a:uFillTx/>
              <a:latin typeface="Ubuntu Light" panose="020B0304030602030204" pitchFamily="34" charset="0"/>
              <a:ea typeface="+mn-ea"/>
              <a:cs typeface="+mn-cs"/>
            </a:endParaRPr>
          </a:p>
        </p:txBody>
      </p:sp>
      <p:sp>
        <p:nvSpPr>
          <p:cNvPr id="17" name="Graphique 4">
            <a:extLst>
              <a:ext uri="{FF2B5EF4-FFF2-40B4-BE49-F238E27FC236}">
                <a16:creationId xmlns:a16="http://schemas.microsoft.com/office/drawing/2014/main" id="{781B8242-6DA4-4420-B6C1-E8A1BE4B3802}"/>
              </a:ext>
            </a:extLst>
          </p:cNvPr>
          <p:cNvSpPr/>
          <p:nvPr/>
        </p:nvSpPr>
        <p:spPr>
          <a:xfrm>
            <a:off x="8535833" y="2458172"/>
            <a:ext cx="2612338" cy="2420232"/>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accent2"/>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400" b="0" i="0" u="none" strike="noStrike" kern="1200" cap="none" spc="-15" normalizeH="0" baseline="0" noProof="0">
                <a:ln>
                  <a:noFill/>
                </a:ln>
                <a:solidFill>
                  <a:prstClr val="white"/>
                </a:solidFill>
                <a:effectLst/>
                <a:uLnTx/>
                <a:uFillTx/>
                <a:latin typeface="Ubuntu Light" panose="020B0304030602030204" pitchFamily="34" charset="0"/>
                <a:ea typeface="+mn-ea"/>
                <a:cs typeface="+mn-cs"/>
              </a:rPr>
              <a:t>Un acteur engagé pour</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400" b="0" i="0" u="none" strike="noStrike" kern="1200" cap="none" spc="-15" normalizeH="0" baseline="0" noProof="0">
                <a:ln>
                  <a:noFill/>
                </a:ln>
                <a:solidFill>
                  <a:prstClr val="white"/>
                </a:solidFill>
                <a:effectLst/>
                <a:uLnTx/>
                <a:uFillTx/>
                <a:latin typeface="Ubuntu Medium" panose="020B0604030602030204" pitchFamily="34" charset="0"/>
                <a:ea typeface="+mn-ea"/>
                <a:cs typeface="+mn-cs"/>
              </a:rPr>
              <a:t>le développement </a:t>
            </a:r>
            <a:br>
              <a:rPr kumimoji="0" lang="fr-FR" sz="1400" b="0" i="0" u="none" strike="noStrike" kern="1200" cap="none" spc="-15" normalizeH="0" baseline="0" noProof="0">
                <a:ln>
                  <a:noFill/>
                </a:ln>
                <a:solidFill>
                  <a:prstClr val="white"/>
                </a:solidFill>
                <a:effectLst/>
                <a:uLnTx/>
                <a:uFillTx/>
                <a:latin typeface="Ubuntu Medium" panose="020B0604030602030204" pitchFamily="34" charset="0"/>
                <a:ea typeface="+mn-ea"/>
                <a:cs typeface="+mn-cs"/>
              </a:rPr>
            </a:br>
            <a:r>
              <a:rPr kumimoji="0" lang="fr-FR" sz="1400" b="0" i="0" u="none" strike="noStrike" kern="1200" cap="none" spc="-15" normalizeH="0" baseline="0" noProof="0">
                <a:ln>
                  <a:noFill/>
                </a:ln>
                <a:solidFill>
                  <a:prstClr val="white"/>
                </a:solidFill>
                <a:effectLst/>
                <a:uLnTx/>
                <a:uFillTx/>
                <a:latin typeface="Ubuntu Medium" panose="020B0604030602030204" pitchFamily="34" charset="0"/>
                <a:ea typeface="+mn-ea"/>
                <a:cs typeface="+mn-cs"/>
              </a:rPr>
              <a:t>durable </a:t>
            </a:r>
            <a:br>
              <a:rPr kumimoji="0" lang="fr-FR" sz="1400" b="0" i="0" u="none" strike="noStrike" kern="1200" cap="none" spc="-15" normalizeH="0" baseline="0" noProof="0">
                <a:ln>
                  <a:noFill/>
                </a:ln>
                <a:solidFill>
                  <a:prstClr val="white"/>
                </a:solidFill>
                <a:effectLst/>
                <a:uLnTx/>
                <a:uFillTx/>
                <a:latin typeface="Ubuntu Light" panose="020B0304030602030204" pitchFamily="34" charset="0"/>
                <a:ea typeface="+mn-ea"/>
                <a:cs typeface="+mn-cs"/>
              </a:rPr>
            </a:br>
            <a:r>
              <a:rPr kumimoji="0" lang="fr-FR" sz="1400" b="0" i="0" u="none" strike="noStrike" kern="1200" cap="none" spc="-15" normalizeH="0" baseline="0" noProof="0">
                <a:ln>
                  <a:noFill/>
                </a:ln>
                <a:solidFill>
                  <a:prstClr val="white"/>
                </a:solidFill>
                <a:effectLst/>
                <a:uLnTx/>
                <a:uFillTx/>
                <a:latin typeface="Ubuntu Light" panose="020B0304030602030204" pitchFamily="34" charset="0"/>
                <a:ea typeface="+mn-ea"/>
                <a:cs typeface="+mn-cs"/>
              </a:rPr>
              <a:t>et </a:t>
            </a:r>
            <a:r>
              <a:rPr kumimoji="0" lang="fr-FR" sz="1400" b="0" i="0" u="none" strike="noStrike" kern="1200" cap="none" spc="-15" normalizeH="0" baseline="0" noProof="0">
                <a:ln>
                  <a:noFill/>
                </a:ln>
                <a:solidFill>
                  <a:prstClr val="white"/>
                </a:solidFill>
                <a:effectLst/>
                <a:uLnTx/>
                <a:uFillTx/>
                <a:latin typeface="Ubuntu Medium" panose="020B0604030602030204" pitchFamily="34" charset="0"/>
                <a:ea typeface="+mn-ea"/>
                <a:cs typeface="+mn-cs"/>
              </a:rPr>
              <a:t>l’investissement </a:t>
            </a:r>
            <a:br>
              <a:rPr kumimoji="0" lang="fr-FR" sz="1400" b="0" i="0" u="none" strike="noStrike" kern="1200" cap="none" spc="-15" normalizeH="0" baseline="0" noProof="0">
                <a:ln>
                  <a:noFill/>
                </a:ln>
                <a:solidFill>
                  <a:prstClr val="white"/>
                </a:solidFill>
                <a:effectLst/>
                <a:uLnTx/>
                <a:uFillTx/>
                <a:latin typeface="Ubuntu Medium" panose="020B0604030602030204" pitchFamily="34" charset="0"/>
                <a:ea typeface="+mn-ea"/>
                <a:cs typeface="+mn-cs"/>
              </a:rPr>
            </a:br>
            <a:r>
              <a:rPr kumimoji="0" lang="fr-FR" sz="1400" b="0" i="0" u="none" strike="noStrike" kern="1200" cap="none" spc="-15" normalizeH="0" baseline="0" noProof="0">
                <a:ln>
                  <a:noFill/>
                </a:ln>
                <a:solidFill>
                  <a:prstClr val="white"/>
                </a:solidFill>
                <a:effectLst/>
                <a:uLnTx/>
                <a:uFillTx/>
                <a:latin typeface="Ubuntu Medium" panose="020B0604030602030204" pitchFamily="34" charset="0"/>
                <a:ea typeface="+mn-ea"/>
                <a:cs typeface="+mn-cs"/>
              </a:rPr>
              <a:t>responsable</a:t>
            </a:r>
          </a:p>
        </p:txBody>
      </p:sp>
      <p:sp>
        <p:nvSpPr>
          <p:cNvPr id="11" name="Forme libre : forme 10">
            <a:extLst>
              <a:ext uri="{FF2B5EF4-FFF2-40B4-BE49-F238E27FC236}">
                <a16:creationId xmlns:a16="http://schemas.microsoft.com/office/drawing/2014/main" id="{22100F35-B7D2-48C2-B64B-CA16F7DB01CE}"/>
              </a:ext>
            </a:extLst>
          </p:cNvPr>
          <p:cNvSpPr/>
          <p:nvPr/>
        </p:nvSpPr>
        <p:spPr>
          <a:xfrm>
            <a:off x="2418443" y="2347349"/>
            <a:ext cx="3672126" cy="3402085"/>
          </a:xfrm>
          <a:custGeom>
            <a:avLst/>
            <a:gdLst>
              <a:gd name="connsiteX0" fmla="*/ 1833388 w 3672126"/>
              <a:gd name="connsiteY0" fmla="*/ 65 h 3402085"/>
              <a:gd name="connsiteX1" fmla="*/ 3363591 w 3672126"/>
              <a:gd name="connsiteY1" fmla="*/ 344477 h 3402085"/>
              <a:gd name="connsiteX2" fmla="*/ 3671932 w 3672126"/>
              <a:gd name="connsiteY2" fmla="*/ 1705059 h 3402085"/>
              <a:gd name="connsiteX3" fmla="*/ 3375615 w 3672126"/>
              <a:gd name="connsiteY3" fmla="*/ 3079346 h 3402085"/>
              <a:gd name="connsiteX4" fmla="*/ 1833259 w 3672126"/>
              <a:gd name="connsiteY4" fmla="*/ 3402037 h 3402085"/>
              <a:gd name="connsiteX5" fmla="*/ 314174 w 3672126"/>
              <a:gd name="connsiteY5" fmla="*/ 3086455 h 3402085"/>
              <a:gd name="connsiteX6" fmla="*/ 15 w 3672126"/>
              <a:gd name="connsiteY6" fmla="*/ 1702473 h 3402085"/>
              <a:gd name="connsiteX7" fmla="*/ 310296 w 3672126"/>
              <a:gd name="connsiteY7" fmla="*/ 344865 h 3402085"/>
              <a:gd name="connsiteX8" fmla="*/ 1833388 w 3672126"/>
              <a:gd name="connsiteY8" fmla="*/ 65 h 340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2126" h="3402085">
                <a:moveTo>
                  <a:pt x="1833388" y="65"/>
                </a:moveTo>
                <a:cubicBezTo>
                  <a:pt x="2449813" y="-2649"/>
                  <a:pt x="3095457" y="79187"/>
                  <a:pt x="3363591" y="344477"/>
                </a:cubicBezTo>
                <a:cubicBezTo>
                  <a:pt x="3690550" y="667815"/>
                  <a:pt x="3671932" y="1705059"/>
                  <a:pt x="3671932" y="1705059"/>
                </a:cubicBezTo>
                <a:cubicBezTo>
                  <a:pt x="3671157" y="2209266"/>
                  <a:pt x="3642197" y="2744629"/>
                  <a:pt x="3375615" y="3079346"/>
                </a:cubicBezTo>
                <a:cubicBezTo>
                  <a:pt x="3207287" y="3290724"/>
                  <a:pt x="2457829" y="3399452"/>
                  <a:pt x="1833259" y="3402037"/>
                </a:cubicBezTo>
                <a:cubicBezTo>
                  <a:pt x="1225108" y="3404624"/>
                  <a:pt x="516245" y="3302748"/>
                  <a:pt x="314174" y="3086455"/>
                </a:cubicBezTo>
                <a:cubicBezTo>
                  <a:pt x="-7484" y="2747861"/>
                  <a:pt x="15" y="1702473"/>
                  <a:pt x="15" y="1702473"/>
                </a:cubicBezTo>
                <a:cubicBezTo>
                  <a:pt x="15" y="1702473"/>
                  <a:pt x="8806" y="652690"/>
                  <a:pt x="310296" y="344865"/>
                </a:cubicBezTo>
                <a:cubicBezTo>
                  <a:pt x="562787" y="86944"/>
                  <a:pt x="1217092" y="2780"/>
                  <a:pt x="1833388" y="65"/>
                </a:cubicBezTo>
                <a:close/>
              </a:path>
            </a:pathLst>
          </a:cu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8393B"/>
              </a:solidFill>
              <a:effectLst/>
              <a:uLnTx/>
              <a:uFillTx/>
              <a:latin typeface="Montserrat"/>
              <a:ea typeface="+mn-ea"/>
              <a:cs typeface="+mn-cs"/>
            </a:endParaRPr>
          </a:p>
        </p:txBody>
      </p:sp>
      <p:sp>
        <p:nvSpPr>
          <p:cNvPr id="2" name="Espace réservé du pied de page 1">
            <a:extLst>
              <a:ext uri="{FF2B5EF4-FFF2-40B4-BE49-F238E27FC236}">
                <a16:creationId xmlns:a16="http://schemas.microsoft.com/office/drawing/2014/main" id="{044AB383-60B1-4C8C-AE9D-640761CD471A}"/>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lumMod val="50000"/>
                  </a:prstClr>
                </a:solidFill>
                <a:effectLst/>
                <a:uLnTx/>
                <a:uFillTx/>
                <a:latin typeface="Ubuntu Light"/>
                <a:ea typeface="+mn-ea"/>
                <a:cs typeface="+mn-cs"/>
              </a:rPr>
              <a:t>Document à usage strictement interne - Ne pas diffuser</a:t>
            </a:r>
            <a:endPar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endParaRPr>
          </a:p>
        </p:txBody>
      </p:sp>
      <p:sp>
        <p:nvSpPr>
          <p:cNvPr id="3" name="Espace réservé du numéro de diapositive 2">
            <a:extLst>
              <a:ext uri="{FF2B5EF4-FFF2-40B4-BE49-F238E27FC236}">
                <a16:creationId xmlns:a16="http://schemas.microsoft.com/office/drawing/2014/main" id="{CDAFB9F3-C390-4949-8D61-5DE78E97156F}"/>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prstClr val="white"/>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4" name="Titre 3">
            <a:extLst>
              <a:ext uri="{FF2B5EF4-FFF2-40B4-BE49-F238E27FC236}">
                <a16:creationId xmlns:a16="http://schemas.microsoft.com/office/drawing/2014/main" id="{99F4F0EF-5B08-446E-A069-D3A5DFA985F0}"/>
              </a:ext>
            </a:extLst>
          </p:cNvPr>
          <p:cNvSpPr>
            <a:spLocks noGrp="1"/>
          </p:cNvSpPr>
          <p:nvPr>
            <p:ph type="title"/>
          </p:nvPr>
        </p:nvSpPr>
        <p:spPr/>
        <p:txBody>
          <a:bodyPr/>
          <a:lstStyle/>
          <a:p>
            <a:r>
              <a:rPr lang="fr-FR"/>
              <a:t>un acteur immobilier</a:t>
            </a:r>
            <a:br>
              <a:rPr lang="fr-FR"/>
            </a:br>
            <a:r>
              <a:rPr lang="fr-FR"/>
              <a:t>global</a:t>
            </a:r>
          </a:p>
        </p:txBody>
      </p:sp>
      <p:sp>
        <p:nvSpPr>
          <p:cNvPr id="5" name="Espace réservé du texte 4">
            <a:extLst>
              <a:ext uri="{FF2B5EF4-FFF2-40B4-BE49-F238E27FC236}">
                <a16:creationId xmlns:a16="http://schemas.microsoft.com/office/drawing/2014/main" id="{3DDE05DC-BB67-4CD0-8035-5A3E8A935501}"/>
              </a:ext>
            </a:extLst>
          </p:cNvPr>
          <p:cNvSpPr>
            <a:spLocks noGrp="1"/>
          </p:cNvSpPr>
          <p:nvPr>
            <p:ph type="body" sz="quarter" idx="13"/>
          </p:nvPr>
        </p:nvSpPr>
        <p:spPr>
          <a:xfrm>
            <a:off x="446260" y="287702"/>
            <a:ext cx="2633460" cy="323776"/>
          </a:xfrm>
        </p:spPr>
        <p:txBody>
          <a:bodyPr/>
          <a:lstStyle/>
          <a:p>
            <a:r>
              <a:rPr lang="fr-FR" dirty="0"/>
              <a:t>Le GROUPE PERIAL</a:t>
            </a:r>
          </a:p>
        </p:txBody>
      </p:sp>
      <p:sp>
        <p:nvSpPr>
          <p:cNvPr id="15" name="Graphique 4">
            <a:extLst>
              <a:ext uri="{FF2B5EF4-FFF2-40B4-BE49-F238E27FC236}">
                <a16:creationId xmlns:a16="http://schemas.microsoft.com/office/drawing/2014/main" id="{823AC6CA-626E-48B4-8D04-A0FC999488B1}"/>
              </a:ext>
            </a:extLst>
          </p:cNvPr>
          <p:cNvSpPr/>
          <p:nvPr/>
        </p:nvSpPr>
        <p:spPr>
          <a:xfrm>
            <a:off x="360827" y="1920551"/>
            <a:ext cx="2877574" cy="266596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accent1"/>
          </a:solidFill>
          <a:ln w="9525" cap="flat">
            <a:noFill/>
            <a:prstDash val="solid"/>
            <a:miter/>
          </a:ln>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t>PERIAL est présent </a:t>
            </a:r>
            <a:b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br>
            <a: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t>sur l’ensemble </a:t>
            </a:r>
            <a:b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br>
            <a: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t>de la chaîne </a:t>
            </a:r>
            <a:b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br>
            <a: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t>de valeur de l’immobilier </a:t>
            </a:r>
            <a:b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br>
            <a: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t>et met à profit </a:t>
            </a:r>
            <a:b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br>
            <a: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t>cette synergie </a:t>
            </a:r>
            <a:b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br>
            <a:r>
              <a:rPr kumimoji="0" lang="fr-FR" sz="1600" b="0" i="0" u="none" strike="noStrike" kern="1200" cap="none" spc="-15" normalizeH="0" baseline="0" noProof="0" dirty="0">
                <a:ln>
                  <a:noFill/>
                </a:ln>
                <a:solidFill>
                  <a:prstClr val="white"/>
                </a:solidFill>
                <a:effectLst/>
                <a:uLnTx/>
                <a:uFillTx/>
                <a:latin typeface="Ubuntu Medium" panose="020B0604030602030204" pitchFamily="34" charset="0"/>
                <a:ea typeface="+mn-ea"/>
                <a:cs typeface="+mn-cs"/>
              </a:rPr>
              <a:t>des compétences</a:t>
            </a:r>
          </a:p>
        </p:txBody>
      </p:sp>
      <p:grpSp>
        <p:nvGrpSpPr>
          <p:cNvPr id="42" name="Groupe 41">
            <a:extLst>
              <a:ext uri="{FF2B5EF4-FFF2-40B4-BE49-F238E27FC236}">
                <a16:creationId xmlns:a16="http://schemas.microsoft.com/office/drawing/2014/main" id="{B3123BA1-FC14-4EB9-8619-761B9B83009D}"/>
              </a:ext>
            </a:extLst>
          </p:cNvPr>
          <p:cNvGrpSpPr/>
          <p:nvPr/>
        </p:nvGrpSpPr>
        <p:grpSpPr>
          <a:xfrm>
            <a:off x="10282218" y="4501905"/>
            <a:ext cx="1360580" cy="1260526"/>
            <a:chOff x="8706165" y="2447873"/>
            <a:chExt cx="1360580" cy="1260526"/>
          </a:xfrm>
        </p:grpSpPr>
        <p:sp>
          <p:nvSpPr>
            <p:cNvPr id="41" name="Graphique 4">
              <a:extLst>
                <a:ext uri="{FF2B5EF4-FFF2-40B4-BE49-F238E27FC236}">
                  <a16:creationId xmlns:a16="http://schemas.microsoft.com/office/drawing/2014/main" id="{D8B81566-0688-48A5-875A-AA5FCE541791}"/>
                </a:ext>
              </a:extLst>
            </p:cNvPr>
            <p:cNvSpPr/>
            <p:nvPr/>
          </p:nvSpPr>
          <p:spPr>
            <a:xfrm>
              <a:off x="8706165" y="2447873"/>
              <a:ext cx="1360580" cy="1260526"/>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endParaRPr kumimoji="0" lang="fr-FR" sz="1400" b="0" i="0" u="none" strike="noStrike" kern="1200" cap="none" spc="-15" normalizeH="0" baseline="0" noProof="0">
                <a:ln>
                  <a:noFill/>
                </a:ln>
                <a:solidFill>
                  <a:srgbClr val="68273B"/>
                </a:solidFill>
                <a:effectLst/>
                <a:uLnTx/>
                <a:uFillTx/>
                <a:latin typeface="Ubuntu Light" panose="020B0304030602030204" pitchFamily="34" charset="0"/>
                <a:ea typeface="+mn-ea"/>
                <a:cs typeface="+mn-cs"/>
              </a:endParaRPr>
            </a:p>
          </p:txBody>
        </p:sp>
        <p:grpSp>
          <p:nvGrpSpPr>
            <p:cNvPr id="21" name="Graphique 19">
              <a:extLst>
                <a:ext uri="{FF2B5EF4-FFF2-40B4-BE49-F238E27FC236}">
                  <a16:creationId xmlns:a16="http://schemas.microsoft.com/office/drawing/2014/main" id="{8448F8FB-AC35-4046-8E32-57A58ED2E0C5}"/>
                </a:ext>
              </a:extLst>
            </p:cNvPr>
            <p:cNvGrpSpPr/>
            <p:nvPr/>
          </p:nvGrpSpPr>
          <p:grpSpPr>
            <a:xfrm>
              <a:off x="9042160" y="2749966"/>
              <a:ext cx="688588" cy="656340"/>
              <a:chOff x="5586114" y="3286126"/>
              <a:chExt cx="754171" cy="718853"/>
            </a:xfrm>
            <a:noFill/>
          </p:grpSpPr>
          <p:grpSp>
            <p:nvGrpSpPr>
              <p:cNvPr id="22" name="Graphique 19">
                <a:extLst>
                  <a:ext uri="{FF2B5EF4-FFF2-40B4-BE49-F238E27FC236}">
                    <a16:creationId xmlns:a16="http://schemas.microsoft.com/office/drawing/2014/main" id="{8448F8FB-AC35-4046-8E32-57A58ED2E0C5}"/>
                  </a:ext>
                </a:extLst>
              </p:cNvPr>
              <p:cNvGrpSpPr/>
              <p:nvPr/>
            </p:nvGrpSpPr>
            <p:grpSpPr>
              <a:xfrm>
                <a:off x="5586114" y="3701895"/>
                <a:ext cx="743502" cy="303084"/>
                <a:chOff x="5586114" y="3701895"/>
                <a:chExt cx="743502" cy="303084"/>
              </a:xfrm>
              <a:noFill/>
            </p:grpSpPr>
            <p:sp>
              <p:nvSpPr>
                <p:cNvPr id="23" name="Forme libre : forme 22">
                  <a:extLst>
                    <a:ext uri="{FF2B5EF4-FFF2-40B4-BE49-F238E27FC236}">
                      <a16:creationId xmlns:a16="http://schemas.microsoft.com/office/drawing/2014/main" id="{A3F609C8-1A87-40D7-80A1-3668A3AF382E}"/>
                    </a:ext>
                  </a:extLst>
                </p:cNvPr>
                <p:cNvSpPr/>
                <p:nvPr/>
              </p:nvSpPr>
              <p:spPr>
                <a:xfrm>
                  <a:off x="5677808" y="3701895"/>
                  <a:ext cx="651808" cy="303084"/>
                </a:xfrm>
                <a:custGeom>
                  <a:avLst/>
                  <a:gdLst>
                    <a:gd name="connsiteX0" fmla="*/ 444869 w 651808"/>
                    <a:gd name="connsiteY0" fmla="*/ 75605 h 303084"/>
                    <a:gd name="connsiteX1" fmla="*/ 578242 w 651808"/>
                    <a:gd name="connsiteY1" fmla="*/ 7492 h 303084"/>
                    <a:gd name="connsiteX2" fmla="*/ 646683 w 651808"/>
                    <a:gd name="connsiteY2" fmla="*/ 22409 h 303084"/>
                    <a:gd name="connsiteX3" fmla="*/ 622444 w 651808"/>
                    <a:gd name="connsiteY3" fmla="*/ 89754 h 303084"/>
                    <a:gd name="connsiteX4" fmla="*/ 345717 w 651808"/>
                    <a:gd name="connsiteY4" fmla="*/ 237933 h 303084"/>
                    <a:gd name="connsiteX5" fmla="*/ 331129 w 651808"/>
                    <a:gd name="connsiteY5" fmla="*/ 241553 h 303084"/>
                    <a:gd name="connsiteX6" fmla="*/ 73158 w 651808"/>
                    <a:gd name="connsiteY6" fmla="*/ 248573 h 303084"/>
                    <a:gd name="connsiteX7" fmla="*/ 0 w 651808"/>
                    <a:gd name="connsiteY7" fmla="*/ 303084 h 30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808" h="303084">
                      <a:moveTo>
                        <a:pt x="444869" y="75605"/>
                      </a:moveTo>
                      <a:lnTo>
                        <a:pt x="578242" y="7492"/>
                      </a:lnTo>
                      <a:cubicBezTo>
                        <a:pt x="604017" y="-6328"/>
                        <a:pt x="634289" y="-843"/>
                        <a:pt x="646683" y="22409"/>
                      </a:cubicBezTo>
                      <a:cubicBezTo>
                        <a:pt x="659077" y="45662"/>
                        <a:pt x="648219" y="75934"/>
                        <a:pt x="622444" y="89754"/>
                      </a:cubicBezTo>
                      <a:lnTo>
                        <a:pt x="345717" y="237933"/>
                      </a:lnTo>
                      <a:lnTo>
                        <a:pt x="331129" y="241553"/>
                      </a:lnTo>
                      <a:lnTo>
                        <a:pt x="73158" y="248573"/>
                      </a:lnTo>
                      <a:cubicBezTo>
                        <a:pt x="73158" y="248573"/>
                        <a:pt x="39924" y="257895"/>
                        <a:pt x="0" y="303084"/>
                      </a:cubicBezTo>
                    </a:path>
                  </a:pathLst>
                </a:custGeom>
                <a:noFill/>
                <a:ln w="23813"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4" name="Forme libre : forme 23">
                  <a:extLst>
                    <a:ext uri="{FF2B5EF4-FFF2-40B4-BE49-F238E27FC236}">
                      <a16:creationId xmlns:a16="http://schemas.microsoft.com/office/drawing/2014/main" id="{9AAA501B-536F-45F8-8D62-36B7F2825724}"/>
                    </a:ext>
                  </a:extLst>
                </p:cNvPr>
                <p:cNvSpPr/>
                <p:nvPr/>
              </p:nvSpPr>
              <p:spPr>
                <a:xfrm>
                  <a:off x="5586114" y="3738526"/>
                  <a:ext cx="491922" cy="130886"/>
                </a:xfrm>
                <a:custGeom>
                  <a:avLst/>
                  <a:gdLst>
                    <a:gd name="connsiteX0" fmla="*/ 0 w 491922"/>
                    <a:gd name="connsiteY0" fmla="*/ 130887 h 130886"/>
                    <a:gd name="connsiteX1" fmla="*/ 117030 w 491922"/>
                    <a:gd name="connsiteY1" fmla="*/ 23179 h 130886"/>
                    <a:gd name="connsiteX2" fmla="*/ 242067 w 491922"/>
                    <a:gd name="connsiteY2" fmla="*/ 5850 h 130886"/>
                    <a:gd name="connsiteX3" fmla="*/ 335845 w 491922"/>
                    <a:gd name="connsiteY3" fmla="*/ 16489 h 130886"/>
                    <a:gd name="connsiteX4" fmla="*/ 437082 w 491922"/>
                    <a:gd name="connsiteY4" fmla="*/ 16489 h 130886"/>
                    <a:gd name="connsiteX5" fmla="*/ 491922 w 491922"/>
                    <a:gd name="connsiteY5" fmla="*/ 64310 h 130886"/>
                    <a:gd name="connsiteX6" fmla="*/ 437082 w 491922"/>
                    <a:gd name="connsiteY6" fmla="*/ 112241 h 130886"/>
                    <a:gd name="connsiteX7" fmla="*/ 297018 w 491922"/>
                    <a:gd name="connsiteY7" fmla="*/ 112241 h 13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922" h="130886">
                      <a:moveTo>
                        <a:pt x="0" y="130887"/>
                      </a:moveTo>
                      <a:lnTo>
                        <a:pt x="117030" y="23179"/>
                      </a:lnTo>
                      <a:cubicBezTo>
                        <a:pt x="174175" y="-15429"/>
                        <a:pt x="242067" y="5850"/>
                        <a:pt x="242067" y="5850"/>
                      </a:cubicBezTo>
                      <a:cubicBezTo>
                        <a:pt x="274862" y="14515"/>
                        <a:pt x="335845" y="16489"/>
                        <a:pt x="335845" y="16489"/>
                      </a:cubicBezTo>
                      <a:lnTo>
                        <a:pt x="437082" y="16489"/>
                      </a:lnTo>
                      <a:cubicBezTo>
                        <a:pt x="467244" y="16489"/>
                        <a:pt x="491922" y="37986"/>
                        <a:pt x="491922" y="64310"/>
                      </a:cubicBezTo>
                      <a:cubicBezTo>
                        <a:pt x="491922" y="90634"/>
                        <a:pt x="467244" y="112241"/>
                        <a:pt x="437082" y="112241"/>
                      </a:cubicBezTo>
                      <a:lnTo>
                        <a:pt x="297018" y="112241"/>
                      </a:lnTo>
                    </a:path>
                  </a:pathLst>
                </a:custGeom>
                <a:noFill/>
                <a:ln w="23813"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nvGrpSpPr>
              <p:cNvPr id="25" name="Graphique 19">
                <a:extLst>
                  <a:ext uri="{FF2B5EF4-FFF2-40B4-BE49-F238E27FC236}">
                    <a16:creationId xmlns:a16="http://schemas.microsoft.com/office/drawing/2014/main" id="{8448F8FB-AC35-4046-8E32-57A58ED2E0C5}"/>
                  </a:ext>
                </a:extLst>
              </p:cNvPr>
              <p:cNvGrpSpPr/>
              <p:nvPr/>
            </p:nvGrpSpPr>
            <p:grpSpPr>
              <a:xfrm>
                <a:off x="5764219" y="3286126"/>
                <a:ext cx="576066" cy="416351"/>
                <a:chOff x="5764219" y="3286126"/>
                <a:chExt cx="576066" cy="416351"/>
              </a:xfrm>
              <a:noFill/>
            </p:grpSpPr>
            <p:sp>
              <p:nvSpPr>
                <p:cNvPr id="26" name="Forme libre : forme 25">
                  <a:extLst>
                    <a:ext uri="{FF2B5EF4-FFF2-40B4-BE49-F238E27FC236}">
                      <a16:creationId xmlns:a16="http://schemas.microsoft.com/office/drawing/2014/main" id="{5E49CB7D-127B-470E-BD49-1DF58176E577}"/>
                    </a:ext>
                  </a:extLst>
                </p:cNvPr>
                <p:cNvSpPr/>
                <p:nvPr/>
              </p:nvSpPr>
              <p:spPr>
                <a:xfrm>
                  <a:off x="5881158" y="3469075"/>
                  <a:ext cx="58679" cy="233402"/>
                </a:xfrm>
                <a:custGeom>
                  <a:avLst/>
                  <a:gdLst>
                    <a:gd name="connsiteX0" fmla="*/ 0 w 58679"/>
                    <a:gd name="connsiteY0" fmla="*/ 0 h 233402"/>
                    <a:gd name="connsiteX1" fmla="*/ 58680 w 58679"/>
                    <a:gd name="connsiteY1" fmla="*/ 233402 h 233402"/>
                  </a:gdLst>
                  <a:ahLst/>
                  <a:cxnLst>
                    <a:cxn ang="0">
                      <a:pos x="connsiteX0" y="connsiteY0"/>
                    </a:cxn>
                    <a:cxn ang="0">
                      <a:pos x="connsiteX1" y="connsiteY1"/>
                    </a:cxn>
                  </a:cxnLst>
                  <a:rect l="l" t="t" r="r" b="b"/>
                  <a:pathLst>
                    <a:path w="58679" h="233402">
                      <a:moveTo>
                        <a:pt x="0" y="0"/>
                      </a:moveTo>
                      <a:cubicBezTo>
                        <a:pt x="21607" y="40143"/>
                        <a:pt x="48370" y="112424"/>
                        <a:pt x="58680" y="233402"/>
                      </a:cubicBezTo>
                    </a:path>
                  </a:pathLst>
                </a:custGeom>
                <a:noFill/>
                <a:ln w="23813"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7" name="Forme libre : forme 26">
                  <a:extLst>
                    <a:ext uri="{FF2B5EF4-FFF2-40B4-BE49-F238E27FC236}">
                      <a16:creationId xmlns:a16="http://schemas.microsoft.com/office/drawing/2014/main" id="{FA0CB3F7-5AB4-45E5-8296-97961CA60B12}"/>
                    </a:ext>
                  </a:extLst>
                </p:cNvPr>
                <p:cNvSpPr/>
                <p:nvPr/>
              </p:nvSpPr>
              <p:spPr>
                <a:xfrm>
                  <a:off x="5764219" y="3286126"/>
                  <a:ext cx="133720" cy="188741"/>
                </a:xfrm>
                <a:custGeom>
                  <a:avLst/>
                  <a:gdLst>
                    <a:gd name="connsiteX0" fmla="*/ 115623 w 133720"/>
                    <a:gd name="connsiteY0" fmla="*/ 183607 h 188741"/>
                    <a:gd name="connsiteX1" fmla="*/ 11754 w 133720"/>
                    <a:gd name="connsiteY1" fmla="*/ 113959 h 188741"/>
                    <a:gd name="connsiteX2" fmla="*/ 5064 w 133720"/>
                    <a:gd name="connsiteY2" fmla="*/ 0 h 188741"/>
                    <a:gd name="connsiteX3" fmla="*/ 102132 w 133720"/>
                    <a:gd name="connsiteY3" fmla="*/ 59338 h 188741"/>
                    <a:gd name="connsiteX4" fmla="*/ 115623 w 133720"/>
                    <a:gd name="connsiteY4" fmla="*/ 183607 h 188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0" h="188741">
                      <a:moveTo>
                        <a:pt x="115623" y="183607"/>
                      </a:moveTo>
                      <a:cubicBezTo>
                        <a:pt x="84693" y="202911"/>
                        <a:pt x="28645" y="165181"/>
                        <a:pt x="11754" y="113959"/>
                      </a:cubicBezTo>
                      <a:cubicBezTo>
                        <a:pt x="-9963" y="47931"/>
                        <a:pt x="5064" y="0"/>
                        <a:pt x="5064" y="0"/>
                      </a:cubicBezTo>
                      <a:cubicBezTo>
                        <a:pt x="5064" y="0"/>
                        <a:pt x="58040" y="13710"/>
                        <a:pt x="102132" y="59338"/>
                      </a:cubicBezTo>
                      <a:cubicBezTo>
                        <a:pt x="139753" y="97946"/>
                        <a:pt x="143153" y="166497"/>
                        <a:pt x="115623" y="183607"/>
                      </a:cubicBezTo>
                      <a:close/>
                    </a:path>
                  </a:pathLst>
                </a:custGeom>
                <a:noFill/>
                <a:ln w="23813"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8" name="Forme libre : forme 27">
                  <a:extLst>
                    <a:ext uri="{FF2B5EF4-FFF2-40B4-BE49-F238E27FC236}">
                      <a16:creationId xmlns:a16="http://schemas.microsoft.com/office/drawing/2014/main" id="{72998A76-C46A-440C-97B5-6A8D74A70BA5}"/>
                    </a:ext>
                  </a:extLst>
                </p:cNvPr>
                <p:cNvSpPr/>
                <p:nvPr/>
              </p:nvSpPr>
              <p:spPr>
                <a:xfrm>
                  <a:off x="5992808" y="3335843"/>
                  <a:ext cx="347478" cy="278234"/>
                </a:xfrm>
                <a:custGeom>
                  <a:avLst/>
                  <a:gdLst>
                    <a:gd name="connsiteX0" fmla="*/ 225512 w 347478"/>
                    <a:gd name="connsiteY0" fmla="*/ 236004 h 278234"/>
                    <a:gd name="connsiteX1" fmla="*/ 19969 w 347478"/>
                    <a:gd name="connsiteY1" fmla="*/ 209900 h 278234"/>
                    <a:gd name="connsiteX2" fmla="*/ 88191 w 347478"/>
                    <a:gd name="connsiteY2" fmla="*/ 15435 h 278234"/>
                    <a:gd name="connsiteX3" fmla="*/ 347478 w 347478"/>
                    <a:gd name="connsiteY3" fmla="*/ 9183 h 278234"/>
                    <a:gd name="connsiteX4" fmla="*/ 225512 w 347478"/>
                    <a:gd name="connsiteY4" fmla="*/ 236004 h 27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78" h="278234">
                      <a:moveTo>
                        <a:pt x="225512" y="236004"/>
                      </a:moveTo>
                      <a:cubicBezTo>
                        <a:pt x="136889" y="314317"/>
                        <a:pt x="55505" y="270773"/>
                        <a:pt x="19969" y="209900"/>
                      </a:cubicBezTo>
                      <a:cubicBezTo>
                        <a:pt x="-15568" y="149137"/>
                        <a:pt x="-9865" y="55907"/>
                        <a:pt x="88191" y="15435"/>
                      </a:cubicBezTo>
                      <a:cubicBezTo>
                        <a:pt x="162335" y="-15166"/>
                        <a:pt x="347478" y="9183"/>
                        <a:pt x="347478" y="9183"/>
                      </a:cubicBezTo>
                      <a:cubicBezTo>
                        <a:pt x="347478" y="9183"/>
                        <a:pt x="289786" y="179189"/>
                        <a:pt x="225512" y="236004"/>
                      </a:cubicBezTo>
                      <a:close/>
                    </a:path>
                  </a:pathLst>
                </a:custGeom>
                <a:noFill/>
                <a:ln w="23813"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 name="Forme libre : forme 28">
                  <a:extLst>
                    <a:ext uri="{FF2B5EF4-FFF2-40B4-BE49-F238E27FC236}">
                      <a16:creationId xmlns:a16="http://schemas.microsoft.com/office/drawing/2014/main" id="{075EEA26-BD01-4D41-A9AA-43C7E84C7A4C}"/>
                    </a:ext>
                  </a:extLst>
                </p:cNvPr>
                <p:cNvSpPr/>
                <p:nvPr/>
              </p:nvSpPr>
              <p:spPr>
                <a:xfrm>
                  <a:off x="6080450" y="3508561"/>
                  <a:ext cx="70086" cy="35427"/>
                </a:xfrm>
                <a:custGeom>
                  <a:avLst/>
                  <a:gdLst>
                    <a:gd name="connsiteX0" fmla="*/ 0 w 70086"/>
                    <a:gd name="connsiteY0" fmla="*/ 0 h 35427"/>
                    <a:gd name="connsiteX1" fmla="*/ 70087 w 70086"/>
                    <a:gd name="connsiteY1" fmla="*/ 35427 h 35427"/>
                  </a:gdLst>
                  <a:ahLst/>
                  <a:cxnLst>
                    <a:cxn ang="0">
                      <a:pos x="connsiteX0" y="connsiteY0"/>
                    </a:cxn>
                    <a:cxn ang="0">
                      <a:pos x="connsiteX1" y="connsiteY1"/>
                    </a:cxn>
                  </a:cxnLst>
                  <a:rect l="l" t="t" r="r" b="b"/>
                  <a:pathLst>
                    <a:path w="70086" h="35427">
                      <a:moveTo>
                        <a:pt x="0" y="0"/>
                      </a:moveTo>
                      <a:lnTo>
                        <a:pt x="70087" y="35427"/>
                      </a:lnTo>
                    </a:path>
                  </a:pathLst>
                </a:custGeom>
                <a:noFill/>
                <a:ln w="23813"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 name="Forme libre : forme 29">
                  <a:extLst>
                    <a:ext uri="{FF2B5EF4-FFF2-40B4-BE49-F238E27FC236}">
                      <a16:creationId xmlns:a16="http://schemas.microsoft.com/office/drawing/2014/main" id="{0696A2DC-74BE-4354-806A-F23F0903ADDD}"/>
                    </a:ext>
                  </a:extLst>
                </p:cNvPr>
                <p:cNvSpPr/>
                <p:nvPr/>
              </p:nvSpPr>
              <p:spPr>
                <a:xfrm>
                  <a:off x="6138581" y="3412041"/>
                  <a:ext cx="1974" cy="53195"/>
                </a:xfrm>
                <a:custGeom>
                  <a:avLst/>
                  <a:gdLst>
                    <a:gd name="connsiteX0" fmla="*/ 0 w 1974"/>
                    <a:gd name="connsiteY0" fmla="*/ 53196 h 53195"/>
                    <a:gd name="connsiteX1" fmla="*/ 1974 w 1974"/>
                    <a:gd name="connsiteY1" fmla="*/ 0 h 53195"/>
                  </a:gdLst>
                  <a:ahLst/>
                  <a:cxnLst>
                    <a:cxn ang="0">
                      <a:pos x="connsiteX0" y="connsiteY0"/>
                    </a:cxn>
                    <a:cxn ang="0">
                      <a:pos x="connsiteX1" y="connsiteY1"/>
                    </a:cxn>
                  </a:cxnLst>
                  <a:rect l="l" t="t" r="r" b="b"/>
                  <a:pathLst>
                    <a:path w="1974" h="53195">
                      <a:moveTo>
                        <a:pt x="0" y="53196"/>
                      </a:moveTo>
                      <a:lnTo>
                        <a:pt x="1974" y="0"/>
                      </a:lnTo>
                    </a:path>
                  </a:pathLst>
                </a:custGeom>
                <a:noFill/>
                <a:ln w="23813"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 name="Forme libre : forme 30">
                  <a:extLst>
                    <a:ext uri="{FF2B5EF4-FFF2-40B4-BE49-F238E27FC236}">
                      <a16:creationId xmlns:a16="http://schemas.microsoft.com/office/drawing/2014/main" id="{F955E14C-CF5B-4843-B86A-16B78C5C3ADD}"/>
                    </a:ext>
                  </a:extLst>
                </p:cNvPr>
                <p:cNvSpPr/>
                <p:nvPr/>
              </p:nvSpPr>
              <p:spPr>
                <a:xfrm>
                  <a:off x="5934134" y="3410944"/>
                  <a:ext cx="298553" cy="217498"/>
                </a:xfrm>
                <a:custGeom>
                  <a:avLst/>
                  <a:gdLst>
                    <a:gd name="connsiteX0" fmla="*/ 298554 w 298553"/>
                    <a:gd name="connsiteY0" fmla="*/ 0 h 217498"/>
                    <a:gd name="connsiteX1" fmla="*/ 69867 w 298553"/>
                    <a:gd name="connsiteY1" fmla="*/ 142147 h 217498"/>
                    <a:gd name="connsiteX2" fmla="*/ 0 w 298553"/>
                    <a:gd name="connsiteY2" fmla="*/ 217499 h 217498"/>
                  </a:gdLst>
                  <a:ahLst/>
                  <a:cxnLst>
                    <a:cxn ang="0">
                      <a:pos x="connsiteX0" y="connsiteY0"/>
                    </a:cxn>
                    <a:cxn ang="0">
                      <a:pos x="connsiteX1" y="connsiteY1"/>
                    </a:cxn>
                    <a:cxn ang="0">
                      <a:pos x="connsiteX2" y="connsiteY2"/>
                    </a:cxn>
                  </a:cxnLst>
                  <a:rect l="l" t="t" r="r" b="b"/>
                  <a:pathLst>
                    <a:path w="298553" h="217498">
                      <a:moveTo>
                        <a:pt x="298554" y="0"/>
                      </a:moveTo>
                      <a:lnTo>
                        <a:pt x="69867" y="142147"/>
                      </a:lnTo>
                      <a:cubicBezTo>
                        <a:pt x="69867" y="142147"/>
                        <a:pt x="19414" y="179220"/>
                        <a:pt x="0" y="217499"/>
                      </a:cubicBezTo>
                    </a:path>
                  </a:pathLst>
                </a:custGeom>
                <a:noFill/>
                <a:ln w="23813"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pic>
        <p:nvPicPr>
          <p:cNvPr id="57" name="Graphique 16">
            <a:extLst>
              <a:ext uri="{FF2B5EF4-FFF2-40B4-BE49-F238E27FC236}">
                <a16:creationId xmlns:a16="http://schemas.microsoft.com/office/drawing/2014/main" id="{9694A819-BAFA-417E-BB7C-A0FD1608DC7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36300" y="6078680"/>
            <a:ext cx="898525" cy="612631"/>
          </a:xfrm>
          <a:prstGeom prst="rect">
            <a:avLst/>
          </a:prstGeom>
        </p:spPr>
      </p:pic>
      <p:grpSp>
        <p:nvGrpSpPr>
          <p:cNvPr id="66" name="Groupe 65">
            <a:extLst>
              <a:ext uri="{FF2B5EF4-FFF2-40B4-BE49-F238E27FC236}">
                <a16:creationId xmlns:a16="http://schemas.microsoft.com/office/drawing/2014/main" id="{3CB4B555-AFC1-4DCB-AA6C-7EEBC1EEDE12}"/>
              </a:ext>
            </a:extLst>
          </p:cNvPr>
          <p:cNvGrpSpPr/>
          <p:nvPr/>
        </p:nvGrpSpPr>
        <p:grpSpPr>
          <a:xfrm>
            <a:off x="6106014" y="1530379"/>
            <a:ext cx="2428140" cy="4258316"/>
            <a:chOff x="6076985" y="1661008"/>
            <a:chExt cx="2428140" cy="4258316"/>
          </a:xfrm>
        </p:grpSpPr>
        <p:sp>
          <p:nvSpPr>
            <p:cNvPr id="33" name="object 10">
              <a:extLst>
                <a:ext uri="{FF2B5EF4-FFF2-40B4-BE49-F238E27FC236}">
                  <a16:creationId xmlns:a16="http://schemas.microsoft.com/office/drawing/2014/main" id="{FBE1AC82-4F84-4EF5-AB86-5D670FDDA30A}"/>
                </a:ext>
              </a:extLst>
            </p:cNvPr>
            <p:cNvSpPr txBox="1"/>
            <p:nvPr/>
          </p:nvSpPr>
          <p:spPr>
            <a:xfrm>
              <a:off x="6216053" y="3351197"/>
              <a:ext cx="2150004" cy="566822"/>
            </a:xfrm>
            <a:prstGeom prst="rect">
              <a:avLst/>
            </a:prstGeom>
          </p:spPr>
          <p:txBody>
            <a:bodyPr vert="horz" wrap="square" lIns="0" tIns="12700" rIns="0" bIns="0" rtlCol="0">
              <a:spAutoFit/>
            </a:bodyPr>
            <a:lstStyle/>
            <a:p>
              <a:pPr marL="64135" marR="5080" lvl="0" indent="-52069" algn="ctr" defTabSz="914400" rtl="0" eaLnBrk="1" fontAlgn="auto" latinLnBrk="0" hangingPunct="1">
                <a:lnSpc>
                  <a:spcPct val="100000"/>
                </a:lnSpc>
                <a:spcBef>
                  <a:spcPts val="10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Light"/>
                  <a:ea typeface="+mn-ea"/>
                  <a:cs typeface="Gotham Book"/>
                </a:rPr>
                <a:t>Plus de 55 ans</a:t>
              </a:r>
              <a:br>
                <a:rPr kumimoji="0" lang="fr-FR" sz="1800" b="0" i="0" u="none" strike="noStrike" kern="1200" cap="none" spc="0" normalizeH="0" baseline="0" noProof="0">
                  <a:ln>
                    <a:noFill/>
                  </a:ln>
                  <a:solidFill>
                    <a:prstClr val="white"/>
                  </a:solidFill>
                  <a:effectLst/>
                  <a:uLnTx/>
                  <a:uFillTx/>
                  <a:latin typeface="Ubuntu Medium"/>
                  <a:ea typeface="+mn-ea"/>
                  <a:cs typeface="Gotham Book"/>
                </a:rPr>
              </a:br>
              <a:r>
                <a:rPr kumimoji="0" lang="fr-FR" sz="1800" b="0" i="0" u="none" strike="noStrike" kern="1200" cap="none" spc="0" normalizeH="0" baseline="0" noProof="0">
                  <a:ln>
                    <a:noFill/>
                  </a:ln>
                  <a:solidFill>
                    <a:prstClr val="white"/>
                  </a:solidFill>
                  <a:effectLst/>
                  <a:uLnTx/>
                  <a:uFillTx/>
                  <a:latin typeface="Ubuntu Medium"/>
                  <a:ea typeface="+mn-ea"/>
                  <a:cs typeface="+mn-cs"/>
                </a:rPr>
                <a:t>d’expérience</a:t>
              </a:r>
            </a:p>
          </p:txBody>
        </p:sp>
        <p:sp>
          <p:nvSpPr>
            <p:cNvPr id="35" name="object 11">
              <a:extLst>
                <a:ext uri="{FF2B5EF4-FFF2-40B4-BE49-F238E27FC236}">
                  <a16:creationId xmlns:a16="http://schemas.microsoft.com/office/drawing/2014/main" id="{55A72EAC-5731-45C8-B565-EB4EFE57CD29}"/>
                </a:ext>
              </a:extLst>
            </p:cNvPr>
            <p:cNvSpPr txBox="1"/>
            <p:nvPr/>
          </p:nvSpPr>
          <p:spPr>
            <a:xfrm>
              <a:off x="6305416" y="2350545"/>
              <a:ext cx="1971278" cy="638636"/>
            </a:xfrm>
            <a:prstGeom prst="rect">
              <a:avLst/>
            </a:prstGeom>
          </p:spPr>
          <p:txBody>
            <a:bodyPr vert="horz" wrap="square" lIns="0" tIns="83820" rIns="0" bIns="0" rtlCol="0">
              <a:spAutoFit/>
            </a:bodyPr>
            <a:lstStyle/>
            <a:p>
              <a:pPr marL="635" marR="0" lvl="0" indent="0" algn="ctr" defTabSz="914400" rtl="0" eaLnBrk="1" fontAlgn="auto" latinLnBrk="0" hangingPunct="1">
                <a:lnSpc>
                  <a:spcPct val="100000"/>
                </a:lnSpc>
                <a:spcBef>
                  <a:spcPts val="66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Light"/>
                  <a:ea typeface="+mn-ea"/>
                  <a:cs typeface="Gotham Book"/>
                </a:rPr>
                <a:t>Un expert</a:t>
              </a:r>
              <a:br>
                <a:rPr kumimoji="0" lang="fr-FR" sz="1800" b="0" i="0" u="none" strike="noStrike" kern="1200" cap="none" spc="0" normalizeH="0" baseline="0" noProof="0">
                  <a:ln>
                    <a:noFill/>
                  </a:ln>
                  <a:solidFill>
                    <a:prstClr val="white"/>
                  </a:solidFill>
                  <a:effectLst/>
                  <a:uLnTx/>
                  <a:uFillTx/>
                  <a:latin typeface="Ubuntu Light"/>
                  <a:ea typeface="+mn-ea"/>
                  <a:cs typeface="Gotham Book"/>
                </a:rPr>
              </a:br>
              <a:r>
                <a:rPr kumimoji="0" lang="fr-FR" sz="1800" b="0" i="0" u="none" strike="noStrike" kern="1200" cap="none" spc="0" normalizeH="0" baseline="0" noProof="0">
                  <a:ln>
                    <a:noFill/>
                  </a:ln>
                  <a:solidFill>
                    <a:prstClr val="white"/>
                  </a:solidFill>
                  <a:effectLst/>
                  <a:uLnTx/>
                  <a:uFillTx/>
                  <a:latin typeface="Ubuntu Medium"/>
                  <a:ea typeface="+mn-ea"/>
                  <a:cs typeface="Gotham Bold"/>
                </a:rPr>
                <a:t>indépendant</a:t>
              </a:r>
            </a:p>
          </p:txBody>
        </p:sp>
        <p:sp>
          <p:nvSpPr>
            <p:cNvPr id="37" name="object 12">
              <a:extLst>
                <a:ext uri="{FF2B5EF4-FFF2-40B4-BE49-F238E27FC236}">
                  <a16:creationId xmlns:a16="http://schemas.microsoft.com/office/drawing/2014/main" id="{DF177B3E-8D0C-450E-8A5E-0634183DA2B1}"/>
                </a:ext>
              </a:extLst>
            </p:cNvPr>
            <p:cNvSpPr txBox="1"/>
            <p:nvPr/>
          </p:nvSpPr>
          <p:spPr>
            <a:xfrm>
              <a:off x="6152599" y="4280035"/>
              <a:ext cx="2276912" cy="638636"/>
            </a:xfrm>
            <a:prstGeom prst="rect">
              <a:avLst/>
            </a:prstGeom>
          </p:spPr>
          <p:txBody>
            <a:bodyPr vert="horz" wrap="square" lIns="0" tIns="83820" rIns="0" bIns="0" rtlCol="0">
              <a:spAutoFit/>
            </a:bodyPr>
            <a:lstStyle/>
            <a:p>
              <a:pPr marL="0" marR="0" lvl="0" indent="0" algn="ctr" defTabSz="914400" rtl="0" eaLnBrk="1" fontAlgn="auto" latinLnBrk="0" hangingPunct="1">
                <a:lnSpc>
                  <a:spcPct val="100000"/>
                </a:lnSpc>
                <a:spcBef>
                  <a:spcPts val="56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Medium"/>
                  <a:ea typeface="+mn-ea"/>
                  <a:cs typeface="+mn-cs"/>
                </a:rPr>
                <a:t>Une</a:t>
              </a:r>
              <a:r>
                <a:rPr kumimoji="0" lang="fr-FR" sz="1800" b="0" i="0" u="none" strike="noStrike" kern="1200" cap="none" spc="0" normalizeH="0" baseline="0" noProof="0">
                  <a:ln>
                    <a:noFill/>
                  </a:ln>
                  <a:solidFill>
                    <a:prstClr val="white"/>
                  </a:solidFill>
                  <a:effectLst/>
                  <a:uLnTx/>
                  <a:uFillTx/>
                  <a:latin typeface="Ubuntu Medium"/>
                  <a:ea typeface="+mn-ea"/>
                  <a:cs typeface="Gotham Book"/>
                </a:rPr>
                <a:t> </a:t>
              </a:r>
              <a:r>
                <a:rPr kumimoji="0" lang="fr-FR" sz="1800" b="0" i="0" u="none" strike="noStrike" kern="1200" cap="none" spc="0" normalizeH="0" baseline="0" noProof="0">
                  <a:ln>
                    <a:noFill/>
                  </a:ln>
                  <a:solidFill>
                    <a:prstClr val="white"/>
                  </a:solidFill>
                  <a:effectLst/>
                  <a:uLnTx/>
                  <a:uFillTx/>
                  <a:latin typeface="Ubuntu Medium"/>
                  <a:ea typeface="+mn-ea"/>
                  <a:cs typeface="+mn-cs"/>
                </a:rPr>
                <a:t>vision 360°</a:t>
              </a:r>
              <a:br>
                <a:rPr kumimoji="0" lang="fr-FR" sz="1800" b="0" i="0" u="none" strike="noStrike" kern="1200" cap="none" spc="0" normalizeH="0" baseline="0" noProof="0">
                  <a:ln>
                    <a:noFill/>
                  </a:ln>
                  <a:solidFill>
                    <a:prstClr val="white"/>
                  </a:solidFill>
                  <a:effectLst/>
                  <a:uLnTx/>
                  <a:uFillTx/>
                  <a:latin typeface="Ubuntu Medium"/>
                  <a:ea typeface="+mn-ea"/>
                  <a:cs typeface="+mn-cs"/>
                </a:rPr>
              </a:br>
              <a:r>
                <a:rPr kumimoji="0" lang="fr-FR" sz="1800" b="0" i="0" u="none" strike="noStrike" kern="1200" cap="none" spc="0" normalizeH="0" baseline="0" noProof="0">
                  <a:ln>
                    <a:noFill/>
                  </a:ln>
                  <a:solidFill>
                    <a:prstClr val="white"/>
                  </a:solidFill>
                  <a:effectLst/>
                  <a:uLnTx/>
                  <a:uFillTx/>
                  <a:latin typeface="Ubuntu Light"/>
                  <a:ea typeface="+mn-ea"/>
                  <a:cs typeface="Gotham Book"/>
                </a:rPr>
                <a:t>de l’immobilier</a:t>
              </a:r>
            </a:p>
          </p:txBody>
        </p:sp>
        <p:sp>
          <p:nvSpPr>
            <p:cNvPr id="39" name="object 13">
              <a:extLst>
                <a:ext uri="{FF2B5EF4-FFF2-40B4-BE49-F238E27FC236}">
                  <a16:creationId xmlns:a16="http://schemas.microsoft.com/office/drawing/2014/main" id="{C2FD11F7-54B9-415F-87BA-DFF91335CF91}"/>
                </a:ext>
              </a:extLst>
            </p:cNvPr>
            <p:cNvSpPr txBox="1"/>
            <p:nvPr/>
          </p:nvSpPr>
          <p:spPr>
            <a:xfrm>
              <a:off x="6076985" y="5280688"/>
              <a:ext cx="2428140" cy="638636"/>
            </a:xfrm>
            <a:prstGeom prst="rect">
              <a:avLst/>
            </a:prstGeom>
          </p:spPr>
          <p:txBody>
            <a:bodyPr vert="horz" wrap="square" lIns="0" tIns="83820" rIns="0" bIns="0" rtlCol="0">
              <a:spAutoFit/>
            </a:bodyPr>
            <a:lstStyle/>
            <a:p>
              <a:pPr marL="0" marR="0" lvl="0" indent="0" algn="ctr" defTabSz="914400" rtl="0" eaLnBrk="1" fontAlgn="auto" latinLnBrk="0" hangingPunct="1">
                <a:lnSpc>
                  <a:spcPct val="100000"/>
                </a:lnSpc>
                <a:spcBef>
                  <a:spcPts val="66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Light"/>
                  <a:ea typeface="+mn-ea"/>
                  <a:cs typeface="Gotham Book"/>
                </a:rPr>
                <a:t>Une exigence </a:t>
              </a:r>
              <a:br>
                <a:rPr kumimoji="0" lang="fr-FR" sz="1800" b="0" i="0" u="none" strike="noStrike" kern="1200" cap="none" spc="0" normalizeH="0" baseline="0" noProof="0">
                  <a:ln>
                    <a:noFill/>
                  </a:ln>
                  <a:solidFill>
                    <a:prstClr val="white"/>
                  </a:solidFill>
                  <a:effectLst/>
                  <a:uLnTx/>
                  <a:uFillTx/>
                  <a:latin typeface="Ubuntu Light"/>
                  <a:ea typeface="+mn-ea"/>
                  <a:cs typeface="Gotham Book"/>
                </a:rPr>
              </a:br>
              <a:r>
                <a:rPr kumimoji="0" lang="fr-FR" sz="1800" b="0" i="0" u="none" strike="noStrike" kern="1200" cap="none" spc="0" normalizeH="0" baseline="0" noProof="0">
                  <a:ln>
                    <a:noFill/>
                  </a:ln>
                  <a:solidFill>
                    <a:prstClr val="white"/>
                  </a:solidFill>
                  <a:effectLst/>
                  <a:uLnTx/>
                  <a:uFillTx/>
                  <a:latin typeface="Ubuntu Medium"/>
                  <a:ea typeface="+mn-ea"/>
                  <a:cs typeface="+mn-cs"/>
                </a:rPr>
                <a:t>de qualité</a:t>
              </a:r>
            </a:p>
          </p:txBody>
        </p:sp>
        <p:cxnSp>
          <p:nvCxnSpPr>
            <p:cNvPr id="47" name="Connecteur droit 46">
              <a:extLst>
                <a:ext uri="{FF2B5EF4-FFF2-40B4-BE49-F238E27FC236}">
                  <a16:creationId xmlns:a16="http://schemas.microsoft.com/office/drawing/2014/main" id="{E14F3354-6BC2-4396-BF20-CE17A2D8943A}"/>
                </a:ext>
              </a:extLst>
            </p:cNvPr>
            <p:cNvCxnSpPr/>
            <p:nvPr/>
          </p:nvCxnSpPr>
          <p:spPr>
            <a:xfrm>
              <a:off x="6913984" y="3181739"/>
              <a:ext cx="7651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D34B2ACD-2F94-4968-ADD6-A9BB4A303F03}"/>
                </a:ext>
              </a:extLst>
            </p:cNvPr>
            <p:cNvCxnSpPr/>
            <p:nvPr/>
          </p:nvCxnSpPr>
          <p:spPr>
            <a:xfrm>
              <a:off x="6913984" y="4152122"/>
              <a:ext cx="7651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necteur droit 48">
              <a:extLst>
                <a:ext uri="{FF2B5EF4-FFF2-40B4-BE49-F238E27FC236}">
                  <a16:creationId xmlns:a16="http://schemas.microsoft.com/office/drawing/2014/main" id="{3F9FBA19-2D05-467C-93EA-98267E50C3AF}"/>
                </a:ext>
              </a:extLst>
            </p:cNvPr>
            <p:cNvCxnSpPr/>
            <p:nvPr/>
          </p:nvCxnSpPr>
          <p:spPr>
            <a:xfrm>
              <a:off x="6913984" y="5122505"/>
              <a:ext cx="7651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9" name="Graphique 44">
              <a:extLst>
                <a:ext uri="{FF2B5EF4-FFF2-40B4-BE49-F238E27FC236}">
                  <a16:creationId xmlns:a16="http://schemas.microsoft.com/office/drawing/2014/main" id="{C0D6771F-684D-44DF-A608-F11F9ECFA94E}"/>
                </a:ext>
              </a:extLst>
            </p:cNvPr>
            <p:cNvGrpSpPr/>
            <p:nvPr/>
          </p:nvGrpSpPr>
          <p:grpSpPr>
            <a:xfrm>
              <a:off x="6685043" y="1661008"/>
              <a:ext cx="1211421" cy="627240"/>
              <a:chOff x="6685043" y="1661008"/>
              <a:chExt cx="1211421" cy="627240"/>
            </a:xfrm>
            <a:noFill/>
          </p:grpSpPr>
          <p:sp>
            <p:nvSpPr>
              <p:cNvPr id="60" name="Forme libre : forme 59">
                <a:extLst>
                  <a:ext uri="{FF2B5EF4-FFF2-40B4-BE49-F238E27FC236}">
                    <a16:creationId xmlns:a16="http://schemas.microsoft.com/office/drawing/2014/main" id="{803EDA11-A1B0-4C46-B1B0-A10B98FC1579}"/>
                  </a:ext>
                </a:extLst>
              </p:cNvPr>
              <p:cNvSpPr/>
              <p:nvPr/>
            </p:nvSpPr>
            <p:spPr>
              <a:xfrm>
                <a:off x="6970056" y="1678322"/>
                <a:ext cx="641393" cy="609925"/>
              </a:xfrm>
              <a:custGeom>
                <a:avLst/>
                <a:gdLst>
                  <a:gd name="connsiteX0" fmla="*/ 320697 w 641393"/>
                  <a:gd name="connsiteY0" fmla="*/ 0 h 609925"/>
                  <a:gd name="connsiteX1" fmla="*/ 413895 w 641393"/>
                  <a:gd name="connsiteY1" fmla="*/ 208829 h 609925"/>
                  <a:gd name="connsiteX2" fmla="*/ 641394 w 641393"/>
                  <a:gd name="connsiteY2" fmla="*/ 232919 h 609925"/>
                  <a:gd name="connsiteX3" fmla="*/ 471409 w 641393"/>
                  <a:gd name="connsiteY3" fmla="*/ 386191 h 609925"/>
                  <a:gd name="connsiteX4" fmla="*/ 518836 w 641393"/>
                  <a:gd name="connsiteY4" fmla="*/ 609926 h 609925"/>
                  <a:gd name="connsiteX5" fmla="*/ 320697 w 641393"/>
                  <a:gd name="connsiteY5" fmla="*/ 495650 h 609925"/>
                  <a:gd name="connsiteX6" fmla="*/ 122407 w 641393"/>
                  <a:gd name="connsiteY6" fmla="*/ 609926 h 609925"/>
                  <a:gd name="connsiteX7" fmla="*/ 169834 w 641393"/>
                  <a:gd name="connsiteY7" fmla="*/ 386191 h 609925"/>
                  <a:gd name="connsiteX8" fmla="*/ 0 w 641393"/>
                  <a:gd name="connsiteY8" fmla="*/ 232919 h 609925"/>
                  <a:gd name="connsiteX9" fmla="*/ 227499 w 641393"/>
                  <a:gd name="connsiteY9" fmla="*/ 208829 h 6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393" h="609925">
                    <a:moveTo>
                      <a:pt x="320697" y="0"/>
                    </a:moveTo>
                    <a:lnTo>
                      <a:pt x="413895" y="208829"/>
                    </a:lnTo>
                    <a:lnTo>
                      <a:pt x="641394" y="232919"/>
                    </a:lnTo>
                    <a:lnTo>
                      <a:pt x="471409" y="386191"/>
                    </a:lnTo>
                    <a:lnTo>
                      <a:pt x="518836" y="609926"/>
                    </a:lnTo>
                    <a:lnTo>
                      <a:pt x="320697" y="495650"/>
                    </a:lnTo>
                    <a:lnTo>
                      <a:pt x="122407" y="609926"/>
                    </a:lnTo>
                    <a:lnTo>
                      <a:pt x="169834" y="386191"/>
                    </a:lnTo>
                    <a:lnTo>
                      <a:pt x="0" y="232919"/>
                    </a:lnTo>
                    <a:lnTo>
                      <a:pt x="227499" y="208829"/>
                    </a:lnTo>
                    <a:close/>
                  </a:path>
                </a:pathLst>
              </a:custGeom>
              <a:noFill/>
              <a:ln w="3175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61" name="Graphique 44">
                <a:extLst>
                  <a:ext uri="{FF2B5EF4-FFF2-40B4-BE49-F238E27FC236}">
                    <a16:creationId xmlns:a16="http://schemas.microsoft.com/office/drawing/2014/main" id="{C0D6771F-684D-44DF-A608-F11F9ECFA94E}"/>
                  </a:ext>
                </a:extLst>
              </p:cNvPr>
              <p:cNvGrpSpPr/>
              <p:nvPr/>
            </p:nvGrpSpPr>
            <p:grpSpPr>
              <a:xfrm>
                <a:off x="6685043" y="1661008"/>
                <a:ext cx="1211421" cy="429101"/>
                <a:chOff x="6685043" y="1661008"/>
                <a:chExt cx="1211421" cy="429101"/>
              </a:xfrm>
              <a:noFill/>
            </p:grpSpPr>
            <p:sp>
              <p:nvSpPr>
                <p:cNvPr id="62" name="Forme libre : forme 61">
                  <a:extLst>
                    <a:ext uri="{FF2B5EF4-FFF2-40B4-BE49-F238E27FC236}">
                      <a16:creationId xmlns:a16="http://schemas.microsoft.com/office/drawing/2014/main" id="{A81FE30B-297C-4835-9A9B-21FEEE8B6C34}"/>
                    </a:ext>
                  </a:extLst>
                </p:cNvPr>
                <p:cNvSpPr/>
                <p:nvPr/>
              </p:nvSpPr>
              <p:spPr>
                <a:xfrm>
                  <a:off x="6685043" y="1661008"/>
                  <a:ext cx="387546" cy="429101"/>
                </a:xfrm>
                <a:custGeom>
                  <a:avLst/>
                  <a:gdLst>
                    <a:gd name="connsiteX0" fmla="*/ 387546 w 387546"/>
                    <a:gd name="connsiteY0" fmla="*/ 157187 h 429101"/>
                    <a:gd name="connsiteX1" fmla="*/ 291187 w 387546"/>
                    <a:gd name="connsiteY1" fmla="*/ 146948 h 429101"/>
                    <a:gd name="connsiteX2" fmla="*/ 225692 w 387546"/>
                    <a:gd name="connsiteY2" fmla="*/ 0 h 429101"/>
                    <a:gd name="connsiteX3" fmla="*/ 160047 w 387546"/>
                    <a:gd name="connsiteY3" fmla="*/ 146948 h 429101"/>
                    <a:gd name="connsiteX4" fmla="*/ 0 w 387546"/>
                    <a:gd name="connsiteY4" fmla="*/ 163962 h 429101"/>
                    <a:gd name="connsiteX5" fmla="*/ 119546 w 387546"/>
                    <a:gd name="connsiteY5" fmla="*/ 271764 h 429101"/>
                    <a:gd name="connsiteX6" fmla="*/ 86121 w 387546"/>
                    <a:gd name="connsiteY6" fmla="*/ 429101 h 429101"/>
                    <a:gd name="connsiteX7" fmla="*/ 225692 w 387546"/>
                    <a:gd name="connsiteY7" fmla="*/ 348852 h 429101"/>
                    <a:gd name="connsiteX8" fmla="*/ 333495 w 387546"/>
                    <a:gd name="connsiteY8" fmla="*/ 410883 h 42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546" h="429101">
                      <a:moveTo>
                        <a:pt x="387546" y="157187"/>
                      </a:moveTo>
                      <a:lnTo>
                        <a:pt x="291187" y="146948"/>
                      </a:lnTo>
                      <a:lnTo>
                        <a:pt x="225692" y="0"/>
                      </a:lnTo>
                      <a:lnTo>
                        <a:pt x="160047" y="146948"/>
                      </a:lnTo>
                      <a:lnTo>
                        <a:pt x="0" y="163962"/>
                      </a:lnTo>
                      <a:lnTo>
                        <a:pt x="119546" y="271764"/>
                      </a:lnTo>
                      <a:lnTo>
                        <a:pt x="86121" y="429101"/>
                      </a:lnTo>
                      <a:lnTo>
                        <a:pt x="225692" y="348852"/>
                      </a:lnTo>
                      <a:lnTo>
                        <a:pt x="333495" y="410883"/>
                      </a:lnTo>
                    </a:path>
                  </a:pathLst>
                </a:custGeom>
                <a:noFill/>
                <a:ln w="31750" cap="rnd">
                  <a:solidFill>
                    <a:srgbClr val="2BA2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63" name="Forme libre : forme 62">
                  <a:extLst>
                    <a:ext uri="{FF2B5EF4-FFF2-40B4-BE49-F238E27FC236}">
                      <a16:creationId xmlns:a16="http://schemas.microsoft.com/office/drawing/2014/main" id="{B8F6BCD9-E4D4-4DBF-B29D-8F6A704A6A7D}"/>
                    </a:ext>
                  </a:extLst>
                </p:cNvPr>
                <p:cNvSpPr/>
                <p:nvPr/>
              </p:nvSpPr>
              <p:spPr>
                <a:xfrm>
                  <a:off x="7508918" y="1661008"/>
                  <a:ext cx="387546" cy="429101"/>
                </a:xfrm>
                <a:custGeom>
                  <a:avLst/>
                  <a:gdLst>
                    <a:gd name="connsiteX0" fmla="*/ 0 w 387546"/>
                    <a:gd name="connsiteY0" fmla="*/ 157187 h 429101"/>
                    <a:gd name="connsiteX1" fmla="*/ 96360 w 387546"/>
                    <a:gd name="connsiteY1" fmla="*/ 146948 h 429101"/>
                    <a:gd name="connsiteX2" fmla="*/ 161854 w 387546"/>
                    <a:gd name="connsiteY2" fmla="*/ 0 h 429101"/>
                    <a:gd name="connsiteX3" fmla="*/ 227499 w 387546"/>
                    <a:gd name="connsiteY3" fmla="*/ 146948 h 429101"/>
                    <a:gd name="connsiteX4" fmla="*/ 387546 w 387546"/>
                    <a:gd name="connsiteY4" fmla="*/ 163962 h 429101"/>
                    <a:gd name="connsiteX5" fmla="*/ 268000 w 387546"/>
                    <a:gd name="connsiteY5" fmla="*/ 271764 h 429101"/>
                    <a:gd name="connsiteX6" fmla="*/ 301274 w 387546"/>
                    <a:gd name="connsiteY6" fmla="*/ 429101 h 429101"/>
                    <a:gd name="connsiteX7" fmla="*/ 161854 w 387546"/>
                    <a:gd name="connsiteY7" fmla="*/ 348852 h 429101"/>
                    <a:gd name="connsiteX8" fmla="*/ 54052 w 387546"/>
                    <a:gd name="connsiteY8" fmla="*/ 410883 h 42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546" h="429101">
                      <a:moveTo>
                        <a:pt x="0" y="157187"/>
                      </a:moveTo>
                      <a:lnTo>
                        <a:pt x="96360" y="146948"/>
                      </a:lnTo>
                      <a:lnTo>
                        <a:pt x="161854" y="0"/>
                      </a:lnTo>
                      <a:lnTo>
                        <a:pt x="227499" y="146948"/>
                      </a:lnTo>
                      <a:lnTo>
                        <a:pt x="387546" y="163962"/>
                      </a:lnTo>
                      <a:lnTo>
                        <a:pt x="268000" y="271764"/>
                      </a:lnTo>
                      <a:lnTo>
                        <a:pt x="301274" y="429101"/>
                      </a:lnTo>
                      <a:lnTo>
                        <a:pt x="161854" y="348852"/>
                      </a:lnTo>
                      <a:lnTo>
                        <a:pt x="54052" y="410883"/>
                      </a:lnTo>
                    </a:path>
                  </a:pathLst>
                </a:custGeom>
                <a:noFill/>
                <a:ln w="31750" cap="rnd">
                  <a:solidFill>
                    <a:srgbClr val="2BA2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sp>
        <p:nvSpPr>
          <p:cNvPr id="38" name="ZoneTexte 37">
            <a:extLst>
              <a:ext uri="{FF2B5EF4-FFF2-40B4-BE49-F238E27FC236}">
                <a16:creationId xmlns:a16="http://schemas.microsoft.com/office/drawing/2014/main" id="{4CC051B1-E594-44AB-A52F-D26926BC72D3}"/>
              </a:ext>
            </a:extLst>
          </p:cNvPr>
          <p:cNvSpPr txBox="1"/>
          <p:nvPr/>
        </p:nvSpPr>
        <p:spPr>
          <a:xfrm>
            <a:off x="4787900" y="6423496"/>
            <a:ext cx="6060247" cy="230832"/>
          </a:xfrm>
          <a:prstGeom prst="rect">
            <a:avLst/>
          </a:prstGeom>
          <a:noFill/>
        </p:spPr>
        <p:txBody>
          <a:bodyPr wrap="square"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40" normalizeH="0" baseline="0" noProof="0" dirty="0">
                <a:ln>
                  <a:noFill/>
                </a:ln>
                <a:solidFill>
                  <a:prstClr val="white">
                    <a:lumMod val="65000"/>
                  </a:prstClr>
                </a:solidFill>
                <a:effectLst/>
                <a:uLnTx/>
                <a:uFillTx/>
                <a:latin typeface="Ubuntu Light"/>
                <a:ea typeface="+mn-ea"/>
                <a:cs typeface="Gotham Book"/>
              </a:rPr>
              <a:t>Source : PERIAL AM </a:t>
            </a:r>
          </a:p>
        </p:txBody>
      </p:sp>
    </p:spTree>
    <p:extLst>
      <p:ext uri="{BB962C8B-B14F-4D97-AF65-F5344CB8AC3E}">
        <p14:creationId xmlns:p14="http://schemas.microsoft.com/office/powerpoint/2010/main" val="295084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DD6A3AF-23C3-4F42-8A75-97040127B9C1}"/>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solidFill>
                <a:effectLst/>
                <a:uLnTx/>
                <a:uFillTx/>
                <a:latin typeface="Ubuntu Light"/>
                <a:ea typeface="+mn-ea"/>
                <a:cs typeface="+mn-cs"/>
              </a:rPr>
              <a:t>Document à usage strictement interne - Ne pas diffuser</a:t>
            </a:r>
            <a:endParaRPr kumimoji="0" lang="fr-FR" sz="900" b="0" i="0" u="none" strike="noStrike" kern="1200" cap="none" spc="0" normalizeH="0" baseline="0" noProof="0" dirty="0">
              <a:ln>
                <a:noFill/>
              </a:ln>
              <a:solidFill>
                <a:prstClr val="white"/>
              </a:solidFill>
              <a:effectLst/>
              <a:uLnTx/>
              <a:uFillTx/>
              <a:latin typeface="Ubuntu Light"/>
              <a:ea typeface="+mn-ea"/>
              <a:cs typeface="+mn-cs"/>
            </a:endParaRPr>
          </a:p>
        </p:txBody>
      </p:sp>
      <p:sp>
        <p:nvSpPr>
          <p:cNvPr id="3" name="Espace réservé du numéro de diapositive 2">
            <a:extLst>
              <a:ext uri="{FF2B5EF4-FFF2-40B4-BE49-F238E27FC236}">
                <a16:creationId xmlns:a16="http://schemas.microsoft.com/office/drawing/2014/main" id="{FE037B43-0E6F-49EB-96B9-65627A6C52C0}"/>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srgbClr val="00589C"/>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fr-FR" sz="700" b="0" i="0" u="none" strike="noStrike" kern="1200" cap="none" spc="0" normalizeH="0" baseline="0" noProof="0">
              <a:ln>
                <a:noFill/>
              </a:ln>
              <a:solidFill>
                <a:srgbClr val="00589C"/>
              </a:solidFill>
              <a:effectLst/>
              <a:uLnTx/>
              <a:uFillTx/>
              <a:latin typeface="Ubuntu Light"/>
              <a:ea typeface="+mn-ea"/>
              <a:cs typeface="+mn-cs"/>
            </a:endParaRPr>
          </a:p>
        </p:txBody>
      </p:sp>
      <p:sp>
        <p:nvSpPr>
          <p:cNvPr id="4" name="Espace réservé du texte 3">
            <a:extLst>
              <a:ext uri="{FF2B5EF4-FFF2-40B4-BE49-F238E27FC236}">
                <a16:creationId xmlns:a16="http://schemas.microsoft.com/office/drawing/2014/main" id="{07EE2DAD-42FD-4F15-91D7-AACCAE7C827A}"/>
              </a:ext>
            </a:extLst>
          </p:cNvPr>
          <p:cNvSpPr>
            <a:spLocks noGrp="1"/>
          </p:cNvSpPr>
          <p:nvPr>
            <p:ph type="body" sz="quarter" idx="13"/>
          </p:nvPr>
        </p:nvSpPr>
        <p:spPr>
          <a:xfrm>
            <a:off x="446260" y="287702"/>
            <a:ext cx="2633460" cy="323776"/>
          </a:xfrm>
        </p:spPr>
        <p:txBody>
          <a:bodyPr/>
          <a:lstStyle/>
          <a:p>
            <a:r>
              <a:rPr lang="fr-FR" dirty="0"/>
              <a:t>LE GROUPE PERIAL</a:t>
            </a:r>
          </a:p>
        </p:txBody>
      </p:sp>
      <p:sp>
        <p:nvSpPr>
          <p:cNvPr id="5" name="Titre 4">
            <a:extLst>
              <a:ext uri="{FF2B5EF4-FFF2-40B4-BE49-F238E27FC236}">
                <a16:creationId xmlns:a16="http://schemas.microsoft.com/office/drawing/2014/main" id="{18DADE45-94AA-4ED7-98D0-B942266C1114}"/>
              </a:ext>
            </a:extLst>
          </p:cNvPr>
          <p:cNvSpPr>
            <a:spLocks noGrp="1"/>
          </p:cNvSpPr>
          <p:nvPr>
            <p:ph type="title"/>
          </p:nvPr>
        </p:nvSpPr>
        <p:spPr/>
        <p:txBody>
          <a:bodyPr/>
          <a:lstStyle/>
          <a:p>
            <a:r>
              <a:rPr lang="fr-FR"/>
              <a:t>NOTRE RAISON D’ÊTRE</a:t>
            </a:r>
          </a:p>
        </p:txBody>
      </p:sp>
      <p:sp>
        <p:nvSpPr>
          <p:cNvPr id="7" name="ZoneTexte 6">
            <a:extLst>
              <a:ext uri="{FF2B5EF4-FFF2-40B4-BE49-F238E27FC236}">
                <a16:creationId xmlns:a16="http://schemas.microsoft.com/office/drawing/2014/main" id="{86BCFB05-E11F-4E61-A9AD-BB43A199618D}"/>
              </a:ext>
            </a:extLst>
          </p:cNvPr>
          <p:cNvSpPr txBox="1"/>
          <p:nvPr/>
        </p:nvSpPr>
        <p:spPr>
          <a:xfrm>
            <a:off x="420852" y="1956321"/>
            <a:ext cx="11350296" cy="294535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rPr>
              <a:t>Être moteur de la </a:t>
            </a:r>
            <a:r>
              <a:rPr kumimoji="0" lang="fr-FR" sz="3200" b="1" i="1" u="none" strike="noStrike" kern="1200" cap="none" spc="0" normalizeH="0" baseline="0" noProof="0">
                <a:ln>
                  <a:noFill/>
                </a:ln>
                <a:solidFill>
                  <a:prstClr val="white"/>
                </a:solidFill>
                <a:effectLst/>
                <a:uLnTx/>
                <a:uFillTx/>
                <a:latin typeface="Ubuntu Medium"/>
                <a:ea typeface="+mn-ea"/>
                <a:cs typeface="+mn-cs"/>
              </a:rPr>
              <a:t>transformation</a:t>
            </a:r>
            <a:r>
              <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rPr>
              <a:t> </a:t>
            </a:r>
            <a:br>
              <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rPr>
            </a:br>
            <a:r>
              <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rPr>
              <a:t>vers </a:t>
            </a:r>
            <a:r>
              <a:rPr kumimoji="0" lang="fr-FR" sz="3200" b="1" i="1" u="none" strike="noStrike" kern="1200" cap="none" spc="0" normalizeH="0" baseline="0" noProof="0">
                <a:ln>
                  <a:noFill/>
                </a:ln>
                <a:solidFill>
                  <a:prstClr val="white"/>
                </a:solidFill>
                <a:effectLst/>
                <a:uLnTx/>
                <a:uFillTx/>
                <a:latin typeface="Ubuntu Medium"/>
                <a:ea typeface="+mn-ea"/>
                <a:cs typeface="+mn-cs"/>
              </a:rPr>
              <a:t>l’épargne</a:t>
            </a:r>
            <a:r>
              <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rPr>
              <a:t> et </a:t>
            </a:r>
            <a:r>
              <a:rPr kumimoji="0" lang="fr-FR" sz="3200" b="1" i="1" u="none" strike="noStrike" kern="1200" cap="none" spc="0" normalizeH="0" baseline="0" noProof="0">
                <a:ln>
                  <a:noFill/>
                </a:ln>
                <a:solidFill>
                  <a:prstClr val="white"/>
                </a:solidFill>
                <a:effectLst/>
                <a:uLnTx/>
                <a:uFillTx/>
                <a:latin typeface="Ubuntu Medium"/>
                <a:ea typeface="+mn-ea"/>
                <a:cs typeface="+mn-cs"/>
              </a:rPr>
              <a:t>l’immobilier</a:t>
            </a:r>
            <a:r>
              <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rPr>
              <a:t> responsables, pour accompagner chacun de nos </a:t>
            </a:r>
            <a:r>
              <a:rPr kumimoji="0" lang="fr-FR" sz="3200" b="1" i="1" u="none" strike="noStrike" kern="1200" cap="none" spc="0" normalizeH="0" baseline="0" noProof="0">
                <a:ln>
                  <a:noFill/>
                </a:ln>
                <a:solidFill>
                  <a:prstClr val="white"/>
                </a:solidFill>
                <a:effectLst/>
                <a:uLnTx/>
                <a:uFillTx/>
                <a:latin typeface="Ubuntu Medium"/>
                <a:ea typeface="+mn-ea"/>
                <a:cs typeface="+mn-cs"/>
              </a:rPr>
              <a:t>clients </a:t>
            </a:r>
            <a:r>
              <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rPr>
              <a:t>et construire, tous </a:t>
            </a:r>
            <a:r>
              <a:rPr kumimoji="0" lang="fr-FR" sz="3200" b="1" i="1" u="none" strike="noStrike" kern="1200" cap="none" spc="0" normalizeH="0" baseline="0" noProof="0">
                <a:ln>
                  <a:noFill/>
                </a:ln>
                <a:solidFill>
                  <a:prstClr val="white"/>
                </a:solidFill>
                <a:effectLst/>
                <a:uLnTx/>
                <a:uFillTx/>
                <a:latin typeface="Ubuntu Medium"/>
                <a:ea typeface="+mn-ea"/>
                <a:cs typeface="+mn-cs"/>
              </a:rPr>
              <a:t>ensemble</a:t>
            </a:r>
            <a:r>
              <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rPr>
              <a:t>, un </a:t>
            </a:r>
            <a:r>
              <a:rPr kumimoji="0" lang="fr-FR" sz="3200" b="1" i="1" u="none" strike="noStrike" kern="1200" cap="none" spc="0" normalizeH="0" baseline="0" noProof="0">
                <a:ln>
                  <a:noFill/>
                </a:ln>
                <a:solidFill>
                  <a:prstClr val="white"/>
                </a:solidFill>
                <a:effectLst/>
                <a:uLnTx/>
                <a:uFillTx/>
                <a:latin typeface="Ubuntu Medium"/>
                <a:ea typeface="+mn-ea"/>
                <a:cs typeface="+mn-cs"/>
              </a:rPr>
              <a:t>avenir</a:t>
            </a:r>
            <a:r>
              <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rPr>
              <a:t> </a:t>
            </a:r>
            <a:r>
              <a:rPr kumimoji="0" lang="fr-FR" sz="3200" b="1" i="1" u="none" strike="noStrike" kern="1200" cap="none" spc="0" normalizeH="0" baseline="0" noProof="0">
                <a:ln>
                  <a:noFill/>
                </a:ln>
                <a:solidFill>
                  <a:prstClr val="white"/>
                </a:solidFill>
                <a:effectLst/>
                <a:uLnTx/>
                <a:uFillTx/>
                <a:latin typeface="Ubuntu Medium"/>
                <a:ea typeface="+mn-ea"/>
                <a:cs typeface="+mn-cs"/>
              </a:rPr>
              <a:t>durable</a:t>
            </a:r>
            <a:endParaRPr kumimoji="0" lang="fr-FR" sz="3200" b="1" i="1" u="none" strike="noStrike" kern="1200" cap="none" spc="0" normalizeH="0" baseline="0" noProof="0">
              <a:ln>
                <a:noFill/>
              </a:ln>
              <a:solidFill>
                <a:prstClr val="white"/>
              </a:solidFill>
              <a:effectLst/>
              <a:uLnTx/>
              <a:uFillTx/>
              <a:latin typeface="Ubuntu Medium"/>
              <a:ea typeface="Calibri" panose="020F0502020204030204" pitchFamily="34" charset="0"/>
              <a:cs typeface="+mn-cs"/>
            </a:endParaRPr>
          </a:p>
        </p:txBody>
      </p:sp>
    </p:spTree>
    <p:extLst>
      <p:ext uri="{BB962C8B-B14F-4D97-AF65-F5344CB8AC3E}">
        <p14:creationId xmlns:p14="http://schemas.microsoft.com/office/powerpoint/2010/main" val="408761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D884D5-7E04-4D32-8EA3-30A5D6C28435}"/>
              </a:ext>
            </a:extLst>
          </p:cNvPr>
          <p:cNvSpPr/>
          <p:nvPr/>
        </p:nvSpPr>
        <p:spPr>
          <a:xfrm rot="10800000">
            <a:off x="0" y="1524377"/>
            <a:ext cx="12198936" cy="539336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123" name="Rectangle 122">
            <a:extLst>
              <a:ext uri="{FF2B5EF4-FFF2-40B4-BE49-F238E27FC236}">
                <a16:creationId xmlns:a16="http://schemas.microsoft.com/office/drawing/2014/main" id="{14D0FB4C-F2CA-4C3A-82D3-ECD68C5D9374}"/>
              </a:ext>
            </a:extLst>
          </p:cNvPr>
          <p:cNvSpPr/>
          <p:nvPr/>
        </p:nvSpPr>
        <p:spPr>
          <a:xfrm>
            <a:off x="-20565" y="1516428"/>
            <a:ext cx="2945511" cy="5412129"/>
          </a:xfrm>
          <a:prstGeom prst="rect">
            <a:avLst/>
          </a:prstGeom>
          <a:solidFill>
            <a:schemeClr val="accent1">
              <a:lumMod val="60000"/>
              <a:lumOff val="4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3" name="Espace réservé du numéro de diapositive 2">
            <a:extLst>
              <a:ext uri="{FF2B5EF4-FFF2-40B4-BE49-F238E27FC236}">
                <a16:creationId xmlns:a16="http://schemas.microsoft.com/office/drawing/2014/main" id="{579C5CD4-C319-4941-912F-65D45231BF2E}"/>
              </a:ext>
            </a:extLst>
          </p:cNvPr>
          <p:cNvSpPr>
            <a:spLocks noGrp="1"/>
          </p:cNvSpPr>
          <p:nvPr>
            <p:ph type="sldNum" sz="quarter" idx="11"/>
          </p:nvPr>
        </p:nvSpPr>
        <p:spPr>
          <a:solidFill>
            <a:schemeClr val="accent1"/>
          </a:solidFill>
        </p:spPr>
        <p: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a:ln>
                  <a:noFill/>
                </a:ln>
                <a:solidFill>
                  <a:prstClr val="white"/>
                </a:solidFill>
                <a:effectLst/>
                <a:uLnTx/>
                <a:uFillTx/>
                <a:latin typeface="Ubuntu Light"/>
                <a:ea typeface="+mn-ea"/>
                <a:cs typeface="+mn-cs"/>
              </a:rPr>
              <a:pPr marL="0" marR="0" lvl="0" indent="0" algn="ctr" defTabSz="914377" rtl="0" eaLnBrk="1" fontAlgn="auto" latinLnBrk="0" hangingPunct="1">
                <a:lnSpc>
                  <a:spcPct val="100000"/>
                </a:lnSpc>
                <a:spcBef>
                  <a:spcPts val="0"/>
                </a:spcBef>
                <a:spcAft>
                  <a:spcPts val="0"/>
                </a:spcAft>
                <a:buClrTx/>
                <a:buSzTx/>
                <a:buFontTx/>
                <a:buNone/>
                <a:tabLst/>
                <a:defRPr/>
              </a:pPr>
              <a:t>6</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4" name="Titre 3">
            <a:extLst>
              <a:ext uri="{FF2B5EF4-FFF2-40B4-BE49-F238E27FC236}">
                <a16:creationId xmlns:a16="http://schemas.microsoft.com/office/drawing/2014/main" id="{55C5B3B5-E6CA-4E45-BC31-F43900351408}"/>
              </a:ext>
            </a:extLst>
          </p:cNvPr>
          <p:cNvSpPr>
            <a:spLocks noGrp="1"/>
          </p:cNvSpPr>
          <p:nvPr>
            <p:ph type="title"/>
          </p:nvPr>
        </p:nvSpPr>
        <p:spPr>
          <a:xfrm>
            <a:off x="264956" y="633963"/>
            <a:ext cx="11669869" cy="480131"/>
          </a:xfrm>
        </p:spPr>
        <p:txBody>
          <a:bodyPr/>
          <a:lstStyle/>
          <a:p>
            <a:r>
              <a:rPr lang="fr-FR"/>
              <a:t>vers des activités à impacts positifs</a:t>
            </a:r>
          </a:p>
        </p:txBody>
      </p:sp>
      <p:pic>
        <p:nvPicPr>
          <p:cNvPr id="10" name="Graphique 16">
            <a:extLst>
              <a:ext uri="{FF2B5EF4-FFF2-40B4-BE49-F238E27FC236}">
                <a16:creationId xmlns:a16="http://schemas.microsoft.com/office/drawing/2014/main" id="{374C9AA6-658A-4FB6-9BEF-1E143D66A6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36300" y="6078682"/>
            <a:ext cx="898525" cy="612631"/>
          </a:xfrm>
          <a:prstGeom prst="rect">
            <a:avLst/>
          </a:prstGeom>
        </p:spPr>
      </p:pic>
      <p:sp>
        <p:nvSpPr>
          <p:cNvPr id="120" name="ZoneTexte 119">
            <a:extLst>
              <a:ext uri="{FF2B5EF4-FFF2-40B4-BE49-F238E27FC236}">
                <a16:creationId xmlns:a16="http://schemas.microsoft.com/office/drawing/2014/main" id="{624092E8-DD1C-401D-A980-0F40DDBBF5F0}"/>
              </a:ext>
            </a:extLst>
          </p:cNvPr>
          <p:cNvSpPr txBox="1"/>
          <p:nvPr/>
        </p:nvSpPr>
        <p:spPr>
          <a:xfrm>
            <a:off x="68013" y="2636012"/>
            <a:ext cx="2817131" cy="3170099"/>
          </a:xfrm>
          <a:prstGeom prst="rect">
            <a:avLst/>
          </a:prstGeom>
          <a:noFill/>
        </p:spPr>
        <p:txBody>
          <a:bodyPr wrap="square" lIns="91440" tIns="45720" rIns="91440" bIns="45720" anchor="t">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white"/>
                </a:solidFill>
                <a:effectLst/>
                <a:uLnTx/>
                <a:uFillTx/>
                <a:latin typeface="Ubuntu Medium"/>
                <a:ea typeface="+mn-ea"/>
                <a:cs typeface="+mn-cs"/>
              </a:rPr>
              <a:t>PERIAL Positive 2030, </a:t>
            </a:r>
            <a:br>
              <a:rPr kumimoji="0" lang="fr-FR" sz="2800" b="0" i="0" u="none" strike="noStrike" kern="1200" cap="none" spc="0" normalizeH="0" baseline="0" noProof="0" dirty="0">
                <a:ln>
                  <a:noFill/>
                </a:ln>
                <a:solidFill>
                  <a:prstClr val="white"/>
                </a:solidFill>
                <a:effectLst/>
                <a:uLnTx/>
                <a:uFillTx/>
                <a:latin typeface="Ubuntu Medium"/>
                <a:ea typeface="+mn-ea"/>
                <a:cs typeface="+mn-cs"/>
              </a:rPr>
            </a:br>
            <a:r>
              <a:rPr kumimoji="0" lang="fr-FR" sz="2800" b="0" i="0" u="none" strike="noStrike" kern="1200" cap="none" spc="0" normalizeH="0" baseline="0" noProof="0" dirty="0">
                <a:ln>
                  <a:noFill/>
                </a:ln>
                <a:solidFill>
                  <a:prstClr val="white"/>
                </a:solidFill>
                <a:effectLst/>
                <a:uLnTx/>
                <a:uFillTx/>
                <a:latin typeface="Ubuntu Medium"/>
                <a:ea typeface="+mn-ea"/>
                <a:cs typeface="+mn-cs"/>
              </a:rPr>
              <a:t>le programme RSE </a:t>
            </a:r>
            <a:br>
              <a:rPr kumimoji="0" lang="fr-FR" sz="2800" b="0" i="0" u="none" strike="noStrike" kern="1200" cap="none" spc="0" normalizeH="0" baseline="0" noProof="0" dirty="0">
                <a:ln>
                  <a:noFill/>
                </a:ln>
                <a:solidFill>
                  <a:prstClr val="white"/>
                </a:solidFill>
                <a:effectLst/>
                <a:uLnTx/>
                <a:uFillTx/>
                <a:latin typeface="Ubuntu Medium"/>
                <a:ea typeface="+mn-ea"/>
                <a:cs typeface="+mn-cs"/>
              </a:rPr>
            </a:br>
            <a:r>
              <a:rPr kumimoji="0" lang="fr-FR" sz="2800" b="0" i="0" u="none" strike="noStrike" kern="1200" cap="none" spc="0" normalizeH="0" baseline="0" noProof="0" dirty="0">
                <a:ln>
                  <a:noFill/>
                </a:ln>
                <a:solidFill>
                  <a:prstClr val="white"/>
                </a:solidFill>
                <a:effectLst/>
                <a:uLnTx/>
                <a:uFillTx/>
                <a:latin typeface="Ubuntu Medium"/>
                <a:ea typeface="+mn-ea"/>
                <a:cs typeface="+mn-cs"/>
              </a:rPr>
              <a:t>du Groupe PERIAL</a:t>
            </a:r>
            <a:endParaRPr kumimoji="0" lang="fr-FR" sz="2400" b="0" i="0" u="none" strike="noStrike" kern="1200" cap="none" spc="0" normalizeH="0" baseline="0" noProof="0" dirty="0">
              <a:ln>
                <a:noFill/>
              </a:ln>
              <a:solidFill>
                <a:prstClr val="white"/>
              </a:solidFill>
              <a:effectLst/>
              <a:uLnTx/>
              <a:uFillTx/>
              <a:latin typeface="Ubuntu Light"/>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dirty="0">
              <a:ln>
                <a:noFill/>
              </a:ln>
              <a:solidFill>
                <a:srgbClr val="00589C"/>
              </a:solidFill>
              <a:effectLst/>
              <a:uLnTx/>
              <a:uFillTx/>
              <a:latin typeface="Ubuntu Light"/>
              <a:ea typeface="+mn-ea"/>
              <a:cs typeface="+mn-cs"/>
            </a:endParaRPr>
          </a:p>
        </p:txBody>
      </p:sp>
      <p:grpSp>
        <p:nvGrpSpPr>
          <p:cNvPr id="121" name="Groupe 120">
            <a:extLst>
              <a:ext uri="{FF2B5EF4-FFF2-40B4-BE49-F238E27FC236}">
                <a16:creationId xmlns:a16="http://schemas.microsoft.com/office/drawing/2014/main" id="{85CE6AFC-8B2F-4326-9512-719D984516AC}"/>
              </a:ext>
            </a:extLst>
          </p:cNvPr>
          <p:cNvGrpSpPr/>
          <p:nvPr/>
        </p:nvGrpSpPr>
        <p:grpSpPr>
          <a:xfrm>
            <a:off x="2785238" y="2194194"/>
            <a:ext cx="234845" cy="3877412"/>
            <a:chOff x="2089918" y="4076729"/>
            <a:chExt cx="147926" cy="2062035"/>
          </a:xfrm>
        </p:grpSpPr>
        <p:cxnSp>
          <p:nvCxnSpPr>
            <p:cNvPr id="125" name="Connecteur droit 124">
              <a:extLst>
                <a:ext uri="{FF2B5EF4-FFF2-40B4-BE49-F238E27FC236}">
                  <a16:creationId xmlns:a16="http://schemas.microsoft.com/office/drawing/2014/main" id="{433F6CC3-653C-4233-8E79-2474C942CA46}"/>
                </a:ext>
              </a:extLst>
            </p:cNvPr>
            <p:cNvCxnSpPr>
              <a:cxnSpLocks/>
            </p:cNvCxnSpPr>
            <p:nvPr/>
          </p:nvCxnSpPr>
          <p:spPr>
            <a:xfrm>
              <a:off x="2179638" y="4076729"/>
              <a:ext cx="0" cy="768050"/>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26" name="Connecteur droit 125">
              <a:extLst>
                <a:ext uri="{FF2B5EF4-FFF2-40B4-BE49-F238E27FC236}">
                  <a16:creationId xmlns:a16="http://schemas.microsoft.com/office/drawing/2014/main" id="{089F25AD-B0E6-453E-8ED1-DCCF253FA159}"/>
                </a:ext>
              </a:extLst>
            </p:cNvPr>
            <p:cNvCxnSpPr>
              <a:cxnSpLocks/>
            </p:cNvCxnSpPr>
            <p:nvPr/>
          </p:nvCxnSpPr>
          <p:spPr>
            <a:xfrm>
              <a:off x="2179638" y="5099626"/>
              <a:ext cx="0" cy="1039138"/>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27" name="Groupe 126">
              <a:extLst>
                <a:ext uri="{FF2B5EF4-FFF2-40B4-BE49-F238E27FC236}">
                  <a16:creationId xmlns:a16="http://schemas.microsoft.com/office/drawing/2014/main" id="{DE4D7C6E-F515-43B4-9891-37C1B0B44CF4}"/>
                </a:ext>
              </a:extLst>
            </p:cNvPr>
            <p:cNvGrpSpPr/>
            <p:nvPr/>
          </p:nvGrpSpPr>
          <p:grpSpPr>
            <a:xfrm>
              <a:off x="2089918" y="4938847"/>
              <a:ext cx="147926" cy="72701"/>
              <a:chOff x="2270893" y="4970597"/>
              <a:chExt cx="147926" cy="72701"/>
            </a:xfrm>
          </p:grpSpPr>
          <p:sp>
            <p:nvSpPr>
              <p:cNvPr id="128" name="Rectangle 85">
                <a:extLst>
                  <a:ext uri="{FF2B5EF4-FFF2-40B4-BE49-F238E27FC236}">
                    <a16:creationId xmlns:a16="http://schemas.microsoft.com/office/drawing/2014/main" id="{8A562549-B779-4785-B86B-72DB81227FFA}"/>
                  </a:ext>
                </a:extLst>
              </p:cNvPr>
              <p:cNvSpPr/>
              <p:nvPr/>
            </p:nvSpPr>
            <p:spPr>
              <a:xfrm rot="2700000">
                <a:off x="2270893" y="4970597"/>
                <a:ext cx="72701" cy="72701"/>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prstClr val="white"/>
                  </a:solidFill>
                  <a:effectLst/>
                  <a:uLnTx/>
                  <a:uFillTx/>
                  <a:latin typeface="Ubuntu Light"/>
                  <a:ea typeface="+mn-ea"/>
                  <a:cs typeface="+mn-cs"/>
                </a:endParaRPr>
              </a:p>
            </p:txBody>
          </p:sp>
          <p:sp>
            <p:nvSpPr>
              <p:cNvPr id="129" name="Rectangle 85">
                <a:extLst>
                  <a:ext uri="{FF2B5EF4-FFF2-40B4-BE49-F238E27FC236}">
                    <a16:creationId xmlns:a16="http://schemas.microsoft.com/office/drawing/2014/main" id="{05926D08-4D3C-46ED-BDB2-671A025211A7}"/>
                  </a:ext>
                </a:extLst>
              </p:cNvPr>
              <p:cNvSpPr/>
              <p:nvPr/>
            </p:nvSpPr>
            <p:spPr>
              <a:xfrm rot="2700000">
                <a:off x="2346118" y="4970597"/>
                <a:ext cx="72701" cy="72701"/>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prstClr val="white"/>
                  </a:solidFill>
                  <a:effectLst/>
                  <a:uLnTx/>
                  <a:uFillTx/>
                  <a:latin typeface="Ubuntu Light"/>
                  <a:ea typeface="+mn-ea"/>
                  <a:cs typeface="+mn-cs"/>
                </a:endParaRPr>
              </a:p>
            </p:txBody>
          </p:sp>
        </p:grpSp>
      </p:grpSp>
      <p:sp>
        <p:nvSpPr>
          <p:cNvPr id="131" name="ZoneTexte 130">
            <a:extLst>
              <a:ext uri="{FF2B5EF4-FFF2-40B4-BE49-F238E27FC236}">
                <a16:creationId xmlns:a16="http://schemas.microsoft.com/office/drawing/2014/main" id="{296FA518-5EDA-416B-96D7-2C21986D6A8F}"/>
              </a:ext>
            </a:extLst>
          </p:cNvPr>
          <p:cNvSpPr txBox="1"/>
          <p:nvPr/>
        </p:nvSpPr>
        <p:spPr>
          <a:xfrm>
            <a:off x="3084345" y="3992553"/>
            <a:ext cx="3171439" cy="2046714"/>
          </a:xfrm>
          <a:prstGeom prst="rect">
            <a:avLst/>
          </a:prstGeom>
          <a:noFill/>
        </p:spPr>
        <p:txBody>
          <a:bodyPr wrap="square" rtlCol="0">
            <a:spAutoFit/>
          </a:bodyPr>
          <a:lstStyle/>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200" b="1" i="0" u="none" strike="noStrike" kern="1200" cap="none" spc="0" normalizeH="0" baseline="0" noProof="0">
                <a:ln>
                  <a:noFill/>
                </a:ln>
                <a:solidFill>
                  <a:prstClr val="white"/>
                </a:solidFill>
                <a:effectLst/>
                <a:uLnTx/>
                <a:uFillTx/>
                <a:latin typeface="Ubuntu Light"/>
                <a:ea typeface="+mn-ea"/>
                <a:cs typeface="+mn-cs"/>
              </a:rPr>
              <a:t>Réduire la consommation d’énergie </a:t>
            </a:r>
            <a:r>
              <a:rPr kumimoji="0" lang="fr-FR" sz="1100" b="0" i="0" u="none" strike="noStrike" kern="1200" cap="none" spc="0" normalizeH="0" baseline="0" noProof="0">
                <a:ln>
                  <a:noFill/>
                </a:ln>
                <a:solidFill>
                  <a:prstClr val="white"/>
                </a:solidFill>
                <a:effectLst/>
                <a:uLnTx/>
                <a:uFillTx/>
                <a:latin typeface="Ubuntu Light"/>
                <a:ea typeface="+mn-ea"/>
                <a:cs typeface="+mn-cs"/>
              </a:rPr>
              <a:t>et tendre vers une </a:t>
            </a:r>
            <a:r>
              <a:rPr kumimoji="0" lang="fr-FR" sz="1200" b="1" i="0" u="none" strike="noStrike" kern="1200" cap="none" spc="0" normalizeH="0" baseline="0" noProof="0">
                <a:ln>
                  <a:noFill/>
                </a:ln>
                <a:solidFill>
                  <a:prstClr val="white"/>
                </a:solidFill>
                <a:effectLst/>
                <a:uLnTx/>
                <a:uFillTx/>
                <a:latin typeface="Ubuntu Light"/>
                <a:ea typeface="+mn-ea"/>
                <a:cs typeface="+mn-cs"/>
              </a:rPr>
              <a:t>empreinte carbone neutre. </a:t>
            </a:r>
          </a:p>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200" b="1" i="0" u="none" strike="noStrike" kern="1200" cap="none" spc="0" normalizeH="0" baseline="0" noProof="0">
                <a:ln>
                  <a:noFill/>
                </a:ln>
                <a:solidFill>
                  <a:prstClr val="white"/>
                </a:solidFill>
                <a:effectLst/>
                <a:uLnTx/>
                <a:uFillTx/>
                <a:latin typeface="Ubuntu Light"/>
                <a:ea typeface="+mn-ea"/>
                <a:cs typeface="+mn-cs"/>
              </a:rPr>
              <a:t>Réduire la consommation d’eau </a:t>
            </a:r>
            <a:r>
              <a:rPr kumimoji="0" lang="fr-FR" sz="1100" b="0" i="0" u="none" strike="noStrike" kern="1200" cap="none" spc="0" normalizeH="0" baseline="0" noProof="0">
                <a:ln>
                  <a:noFill/>
                </a:ln>
                <a:solidFill>
                  <a:prstClr val="white"/>
                </a:solidFill>
                <a:effectLst/>
                <a:uLnTx/>
                <a:uFillTx/>
                <a:latin typeface="Ubuntu Light"/>
                <a:ea typeface="+mn-ea"/>
                <a:cs typeface="+mn-cs"/>
              </a:rPr>
              <a:t>potable et non potable. </a:t>
            </a:r>
          </a:p>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200" b="1" i="0" u="none" strike="noStrike" kern="1200" cap="none" spc="0" normalizeH="0" baseline="0" noProof="0">
                <a:ln>
                  <a:noFill/>
                </a:ln>
                <a:solidFill>
                  <a:prstClr val="white"/>
                </a:solidFill>
                <a:effectLst/>
                <a:uLnTx/>
                <a:uFillTx/>
                <a:latin typeface="Ubuntu Light"/>
                <a:ea typeface="+mn-ea"/>
                <a:cs typeface="+mn-cs"/>
              </a:rPr>
              <a:t>Réduire l’empreinte carbone liée à la mobilité</a:t>
            </a:r>
            <a:r>
              <a:rPr kumimoji="0" lang="fr-FR" sz="1100" b="0" i="0" u="none" strike="noStrike" kern="1200" cap="none" spc="0" normalizeH="0" baseline="0" noProof="0">
                <a:ln>
                  <a:noFill/>
                </a:ln>
                <a:solidFill>
                  <a:prstClr val="white"/>
                </a:solidFill>
                <a:effectLst/>
                <a:uLnTx/>
                <a:uFillTx/>
                <a:latin typeface="Ubuntu Light"/>
                <a:ea typeface="+mn-ea"/>
                <a:cs typeface="+mn-cs"/>
              </a:rPr>
              <a:t> et favoriser les modes de déplacement actifs.</a:t>
            </a:r>
          </a:p>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200" b="1" i="0" u="none" strike="noStrike" kern="1200" cap="none" spc="0" normalizeH="0" baseline="0" noProof="0">
                <a:ln>
                  <a:noFill/>
                </a:ln>
                <a:solidFill>
                  <a:prstClr val="white"/>
                </a:solidFill>
                <a:effectLst/>
                <a:uLnTx/>
                <a:uFillTx/>
                <a:latin typeface="Ubuntu Light"/>
                <a:ea typeface="+mn-ea"/>
                <a:cs typeface="+mn-cs"/>
              </a:rPr>
              <a:t>Réduire l’empreinte carbone liée aux matériaux</a:t>
            </a:r>
            <a:r>
              <a:rPr kumimoji="0" lang="fr-FR" sz="1100" b="0" i="0" u="none" strike="noStrike" kern="1200" cap="none" spc="0" normalizeH="0" baseline="0" noProof="0">
                <a:ln>
                  <a:noFill/>
                </a:ln>
                <a:solidFill>
                  <a:prstClr val="white"/>
                </a:solidFill>
                <a:effectLst/>
                <a:uLnTx/>
                <a:uFillTx/>
                <a:latin typeface="Ubuntu Light"/>
                <a:ea typeface="+mn-ea"/>
                <a:cs typeface="+mn-cs"/>
              </a:rPr>
              <a:t> et permettre le renouvellement des ressources naturelles.</a:t>
            </a:r>
          </a:p>
        </p:txBody>
      </p:sp>
      <p:sp>
        <p:nvSpPr>
          <p:cNvPr id="46" name="Espace réservé du texte 4">
            <a:extLst>
              <a:ext uri="{FF2B5EF4-FFF2-40B4-BE49-F238E27FC236}">
                <a16:creationId xmlns:a16="http://schemas.microsoft.com/office/drawing/2014/main" id="{4FE5C12E-3D13-4165-B209-6F49088B3DBA}"/>
              </a:ext>
            </a:extLst>
          </p:cNvPr>
          <p:cNvSpPr>
            <a:spLocks noGrp="1"/>
          </p:cNvSpPr>
          <p:nvPr>
            <p:ph type="body" sz="quarter" idx="13"/>
          </p:nvPr>
        </p:nvSpPr>
        <p:spPr>
          <a:xfrm>
            <a:off x="446262" y="287705"/>
            <a:ext cx="2633460" cy="323776"/>
          </a:xfrm>
        </p:spPr>
        <p:txBody>
          <a:bodyPr/>
          <a:lstStyle/>
          <a:p>
            <a:r>
              <a:rPr lang="fr-FR" dirty="0"/>
              <a:t>Le groupe </a:t>
            </a:r>
            <a:r>
              <a:rPr lang="fr-FR" dirty="0" err="1"/>
              <a:t>perial</a:t>
            </a:r>
            <a:endParaRPr lang="fr-FR" dirty="0"/>
          </a:p>
        </p:txBody>
      </p:sp>
      <p:grpSp>
        <p:nvGrpSpPr>
          <p:cNvPr id="57" name="Groupe 56">
            <a:extLst>
              <a:ext uri="{FF2B5EF4-FFF2-40B4-BE49-F238E27FC236}">
                <a16:creationId xmlns:a16="http://schemas.microsoft.com/office/drawing/2014/main" id="{669558B3-6140-4A04-B717-7E62DBDF77E4}"/>
              </a:ext>
            </a:extLst>
          </p:cNvPr>
          <p:cNvGrpSpPr/>
          <p:nvPr/>
        </p:nvGrpSpPr>
        <p:grpSpPr>
          <a:xfrm>
            <a:off x="6839128" y="2438957"/>
            <a:ext cx="258531" cy="3860799"/>
            <a:chOff x="2089918" y="3936442"/>
            <a:chExt cx="147926" cy="2209076"/>
          </a:xfrm>
        </p:grpSpPr>
        <p:cxnSp>
          <p:nvCxnSpPr>
            <p:cNvPr id="58" name="Connecteur droit 57">
              <a:extLst>
                <a:ext uri="{FF2B5EF4-FFF2-40B4-BE49-F238E27FC236}">
                  <a16:creationId xmlns:a16="http://schemas.microsoft.com/office/drawing/2014/main" id="{8610D39C-4098-4EC8-8255-61204B162522}"/>
                </a:ext>
              </a:extLst>
            </p:cNvPr>
            <p:cNvCxnSpPr>
              <a:cxnSpLocks/>
            </p:cNvCxnSpPr>
            <p:nvPr/>
          </p:nvCxnSpPr>
          <p:spPr>
            <a:xfrm>
              <a:off x="2179638" y="3936442"/>
              <a:ext cx="0" cy="908337"/>
            </a:xfrm>
            <a:prstGeom prst="line">
              <a:avLst/>
            </a:prstGeom>
            <a:ln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59" name="Connecteur droit 58">
              <a:extLst>
                <a:ext uri="{FF2B5EF4-FFF2-40B4-BE49-F238E27FC236}">
                  <a16:creationId xmlns:a16="http://schemas.microsoft.com/office/drawing/2014/main" id="{9594CA66-14B6-4C3D-B0F4-31DC0352AB14}"/>
                </a:ext>
              </a:extLst>
            </p:cNvPr>
            <p:cNvCxnSpPr>
              <a:cxnSpLocks/>
            </p:cNvCxnSpPr>
            <p:nvPr/>
          </p:nvCxnSpPr>
          <p:spPr>
            <a:xfrm>
              <a:off x="2179638" y="5106380"/>
              <a:ext cx="0" cy="1039138"/>
            </a:xfrm>
            <a:prstGeom prst="line">
              <a:avLst/>
            </a:prstGeom>
            <a:ln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nvGrpSpPr>
            <p:cNvPr id="60" name="Groupe 59">
              <a:extLst>
                <a:ext uri="{FF2B5EF4-FFF2-40B4-BE49-F238E27FC236}">
                  <a16:creationId xmlns:a16="http://schemas.microsoft.com/office/drawing/2014/main" id="{31DC104C-0572-4DEC-A592-6987281AA1E9}"/>
                </a:ext>
              </a:extLst>
            </p:cNvPr>
            <p:cNvGrpSpPr/>
            <p:nvPr/>
          </p:nvGrpSpPr>
          <p:grpSpPr>
            <a:xfrm>
              <a:off x="2089918" y="4938847"/>
              <a:ext cx="147926" cy="72701"/>
              <a:chOff x="2270893" y="4970597"/>
              <a:chExt cx="147926" cy="72701"/>
            </a:xfrm>
          </p:grpSpPr>
          <p:sp>
            <p:nvSpPr>
              <p:cNvPr id="61" name="Rectangle 85">
                <a:extLst>
                  <a:ext uri="{FF2B5EF4-FFF2-40B4-BE49-F238E27FC236}">
                    <a16:creationId xmlns:a16="http://schemas.microsoft.com/office/drawing/2014/main" id="{98CDB756-A167-4BAD-BCFD-5C603F9D24AE}"/>
                  </a:ext>
                </a:extLst>
              </p:cNvPr>
              <p:cNvSpPr/>
              <p:nvPr/>
            </p:nvSpPr>
            <p:spPr>
              <a:xfrm rot="2700000">
                <a:off x="2270893" y="4970597"/>
                <a:ext cx="72701" cy="72701"/>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noFill/>
              <a:ln w="254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prstClr val="white"/>
                  </a:solidFill>
                  <a:effectLst/>
                  <a:uLnTx/>
                  <a:uFillTx/>
                  <a:latin typeface="Ubuntu Light"/>
                  <a:ea typeface="+mn-ea"/>
                  <a:cs typeface="+mn-cs"/>
                </a:endParaRPr>
              </a:p>
            </p:txBody>
          </p:sp>
          <p:sp>
            <p:nvSpPr>
              <p:cNvPr id="62" name="Rectangle 85">
                <a:extLst>
                  <a:ext uri="{FF2B5EF4-FFF2-40B4-BE49-F238E27FC236}">
                    <a16:creationId xmlns:a16="http://schemas.microsoft.com/office/drawing/2014/main" id="{A8A7204C-48EF-4B57-B215-64F7DC9F3B70}"/>
                  </a:ext>
                </a:extLst>
              </p:cNvPr>
              <p:cNvSpPr/>
              <p:nvPr/>
            </p:nvSpPr>
            <p:spPr>
              <a:xfrm rot="2700000">
                <a:off x="2346118" y="4970597"/>
                <a:ext cx="72701" cy="72701"/>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noFill/>
              <a:ln w="254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prstClr val="white"/>
                  </a:solidFill>
                  <a:effectLst/>
                  <a:uLnTx/>
                  <a:uFillTx/>
                  <a:latin typeface="Ubuntu Light"/>
                  <a:ea typeface="+mn-ea"/>
                  <a:cs typeface="+mn-cs"/>
                </a:endParaRPr>
              </a:p>
            </p:txBody>
          </p:sp>
        </p:grpSp>
      </p:grpSp>
      <p:sp>
        <p:nvSpPr>
          <p:cNvPr id="64" name="ZoneTexte 63">
            <a:extLst>
              <a:ext uri="{FF2B5EF4-FFF2-40B4-BE49-F238E27FC236}">
                <a16:creationId xmlns:a16="http://schemas.microsoft.com/office/drawing/2014/main" id="{21902074-F324-42F3-9716-B900C1BB2E87}"/>
              </a:ext>
            </a:extLst>
          </p:cNvPr>
          <p:cNvSpPr txBox="1"/>
          <p:nvPr/>
        </p:nvSpPr>
        <p:spPr>
          <a:xfrm>
            <a:off x="3164872" y="2496872"/>
            <a:ext cx="2779504" cy="120032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Medium"/>
                <a:ea typeface="+mn-ea"/>
                <a:cs typeface="+mn-cs"/>
              </a:rPr>
              <a:t>CLIMAT</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panose="020B0504030602030204" pitchFamily="34" charset="0"/>
                <a:ea typeface="+mn-ea"/>
                <a:cs typeface="+mn-cs"/>
              </a:rPr>
              <a:t>Participer activement à limiter le changement climatique</a:t>
            </a:r>
          </a:p>
        </p:txBody>
      </p:sp>
      <p:cxnSp>
        <p:nvCxnSpPr>
          <p:cNvPr id="65" name="Connecteur droit 64">
            <a:extLst>
              <a:ext uri="{FF2B5EF4-FFF2-40B4-BE49-F238E27FC236}">
                <a16:creationId xmlns:a16="http://schemas.microsoft.com/office/drawing/2014/main" id="{7B7E8435-D74E-4B59-A0D6-E0F2E9BD99E5}"/>
              </a:ext>
            </a:extLst>
          </p:cNvPr>
          <p:cNvCxnSpPr>
            <a:cxnSpLocks/>
          </p:cNvCxnSpPr>
          <p:nvPr/>
        </p:nvCxnSpPr>
        <p:spPr>
          <a:xfrm flipH="1">
            <a:off x="3354595" y="3876296"/>
            <a:ext cx="431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6" name="Graphique 4">
            <a:extLst>
              <a:ext uri="{FF2B5EF4-FFF2-40B4-BE49-F238E27FC236}">
                <a16:creationId xmlns:a16="http://schemas.microsoft.com/office/drawing/2014/main" id="{C37D4112-241F-4B39-8C7A-4E9A9FA622FD}"/>
              </a:ext>
            </a:extLst>
          </p:cNvPr>
          <p:cNvSpPr>
            <a:spLocks noChangeAspect="1"/>
          </p:cNvSpPr>
          <p:nvPr/>
        </p:nvSpPr>
        <p:spPr>
          <a:xfrm>
            <a:off x="3311889" y="1686870"/>
            <a:ext cx="730839" cy="677095"/>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p:spPr>
        <p:txBody>
          <a:bodyPr rtlCol="0" anchor="ctr"/>
          <a:lstStyle/>
          <a:p>
            <a:pPr marL="12700" marR="0" lvl="0" indent="0" algn="ctr" defTabSz="914377" rtl="0" eaLnBrk="1" fontAlgn="auto" latinLnBrk="0" hangingPunct="1">
              <a:lnSpc>
                <a:spcPct val="100000"/>
              </a:lnSpc>
              <a:spcBef>
                <a:spcPts val="100"/>
              </a:spcBef>
              <a:spcAft>
                <a:spcPts val="0"/>
              </a:spcAft>
              <a:buClrTx/>
              <a:buSzTx/>
              <a:buFontTx/>
              <a:buNone/>
              <a:tabLst/>
              <a:defRPr/>
            </a:pPr>
            <a:endParaRPr kumimoji="0" lang="fr-FR" sz="1200" b="0" i="0" u="none" strike="noStrike" kern="1200" cap="none" spc="100" normalizeH="0" baseline="0" noProof="0">
              <a:ln>
                <a:noFill/>
              </a:ln>
              <a:solidFill>
                <a:prstClr val="white"/>
              </a:solidFill>
              <a:effectLst/>
              <a:uLnTx/>
              <a:uFillTx/>
              <a:latin typeface="Ubuntu Medium" panose="020B0604030602030204" pitchFamily="34" charset="0"/>
              <a:ea typeface="+mn-ea"/>
              <a:cs typeface="+mn-cs"/>
            </a:endParaRPr>
          </a:p>
        </p:txBody>
      </p:sp>
      <p:sp>
        <p:nvSpPr>
          <p:cNvPr id="68" name="ZoneTexte 67">
            <a:extLst>
              <a:ext uri="{FF2B5EF4-FFF2-40B4-BE49-F238E27FC236}">
                <a16:creationId xmlns:a16="http://schemas.microsoft.com/office/drawing/2014/main" id="{7C78DD49-61F1-4799-B25A-37D2E41BCC6E}"/>
              </a:ext>
            </a:extLst>
          </p:cNvPr>
          <p:cNvSpPr txBox="1"/>
          <p:nvPr/>
        </p:nvSpPr>
        <p:spPr>
          <a:xfrm>
            <a:off x="6333765" y="3992970"/>
            <a:ext cx="2962636" cy="1862048"/>
          </a:xfrm>
          <a:prstGeom prst="rect">
            <a:avLst/>
          </a:prstGeom>
          <a:noFill/>
        </p:spPr>
        <p:txBody>
          <a:bodyPr wrap="square" rtlCol="0">
            <a:spAutoFit/>
          </a:bodyPr>
          <a:lstStyle/>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100" b="0" i="0" u="none" strike="noStrike" kern="1200" cap="none" spc="0" normalizeH="0" baseline="0" noProof="0">
                <a:ln>
                  <a:noFill/>
                </a:ln>
                <a:solidFill>
                  <a:prstClr val="white"/>
                </a:solidFill>
                <a:effectLst/>
                <a:uLnTx/>
                <a:uFillTx/>
                <a:latin typeface="Ubuntu Light"/>
                <a:ea typeface="+mn-ea"/>
                <a:cs typeface="+mn-cs"/>
              </a:rPr>
              <a:t>Améliorer les conditions de </a:t>
            </a:r>
            <a:r>
              <a:rPr kumimoji="0" lang="fr-FR" sz="1200" b="1" i="0" u="none" strike="noStrike" kern="1200" cap="none" spc="0" normalizeH="0" baseline="0" noProof="0">
                <a:ln>
                  <a:noFill/>
                </a:ln>
                <a:solidFill>
                  <a:prstClr val="white"/>
                </a:solidFill>
                <a:effectLst/>
                <a:uLnTx/>
                <a:uFillTx/>
                <a:latin typeface="Ubuntu Light"/>
                <a:ea typeface="+mn-ea"/>
                <a:cs typeface="+mn-cs"/>
              </a:rPr>
              <a:t>bien-vivre ensemble et de santé</a:t>
            </a:r>
            <a:r>
              <a:rPr kumimoji="0" lang="fr-FR" sz="1100" b="0" i="0" u="none" strike="noStrike" kern="1200" cap="none" spc="0" normalizeH="0" baseline="0" noProof="0">
                <a:ln>
                  <a:noFill/>
                </a:ln>
                <a:solidFill>
                  <a:prstClr val="white"/>
                </a:solidFill>
                <a:effectLst/>
                <a:uLnTx/>
                <a:uFillTx/>
                <a:latin typeface="Ubuntu Light"/>
                <a:ea typeface="+mn-ea"/>
                <a:cs typeface="+mn-cs"/>
              </a:rPr>
              <a:t>.</a:t>
            </a:r>
          </a:p>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100" b="0" i="0" u="none" strike="noStrike" kern="1200" cap="none" spc="0" normalizeH="0" baseline="0" noProof="0">
                <a:ln>
                  <a:noFill/>
                </a:ln>
                <a:solidFill>
                  <a:prstClr val="white"/>
                </a:solidFill>
                <a:effectLst/>
                <a:uLnTx/>
                <a:uFillTx/>
                <a:latin typeface="Ubuntu Light"/>
                <a:ea typeface="+mn-ea"/>
                <a:cs typeface="+mn-cs"/>
              </a:rPr>
              <a:t>Améliorer la </a:t>
            </a:r>
            <a:r>
              <a:rPr kumimoji="0" lang="fr-FR" sz="1200" b="1" i="0" u="none" strike="noStrike" kern="1200" cap="none" spc="0" normalizeH="0" baseline="0" noProof="0">
                <a:ln>
                  <a:noFill/>
                </a:ln>
                <a:solidFill>
                  <a:prstClr val="white"/>
                </a:solidFill>
                <a:effectLst/>
                <a:uLnTx/>
                <a:uFillTx/>
                <a:latin typeface="Ubuntu Light"/>
                <a:ea typeface="+mn-ea"/>
                <a:cs typeface="+mn-cs"/>
              </a:rPr>
              <a:t>mixité</a:t>
            </a:r>
            <a:r>
              <a:rPr kumimoji="0" lang="fr-FR" sz="1100" b="0" i="0" u="none" strike="noStrike" kern="1200" cap="none" spc="0" normalizeH="0" baseline="0" noProof="0">
                <a:ln>
                  <a:noFill/>
                </a:ln>
                <a:solidFill>
                  <a:prstClr val="white"/>
                </a:solidFill>
                <a:effectLst/>
                <a:uLnTx/>
                <a:uFillTx/>
                <a:latin typeface="Ubuntu Light"/>
                <a:ea typeface="+mn-ea"/>
                <a:cs typeface="+mn-cs"/>
              </a:rPr>
              <a:t> et la </a:t>
            </a:r>
            <a:r>
              <a:rPr kumimoji="0" lang="fr-FR" sz="1200" b="1" i="0" u="none" strike="noStrike" kern="1200" cap="none" spc="0" normalizeH="0" baseline="0" noProof="0">
                <a:ln>
                  <a:noFill/>
                </a:ln>
                <a:solidFill>
                  <a:prstClr val="white"/>
                </a:solidFill>
                <a:effectLst/>
                <a:uLnTx/>
                <a:uFillTx/>
                <a:latin typeface="Ubuntu Light"/>
                <a:ea typeface="+mn-ea"/>
                <a:cs typeface="+mn-cs"/>
              </a:rPr>
              <a:t>diversité</a:t>
            </a:r>
            <a:r>
              <a:rPr kumimoji="0" lang="fr-FR" sz="1100" b="0" i="0" u="none" strike="noStrike" kern="1200" cap="none" spc="0" normalizeH="0" baseline="0" noProof="0">
                <a:ln>
                  <a:noFill/>
                </a:ln>
                <a:solidFill>
                  <a:prstClr val="white"/>
                </a:solidFill>
                <a:effectLst/>
                <a:uLnTx/>
                <a:uFillTx/>
                <a:latin typeface="Ubuntu Light"/>
                <a:ea typeface="+mn-ea"/>
                <a:cs typeface="+mn-cs"/>
              </a:rPr>
              <a:t> au sein de la société.</a:t>
            </a:r>
          </a:p>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100" b="0" i="0" u="none" strike="noStrike" kern="1200" cap="none" spc="0" normalizeH="0" baseline="0" noProof="0">
                <a:ln>
                  <a:noFill/>
                </a:ln>
                <a:solidFill>
                  <a:prstClr val="white"/>
                </a:solidFill>
                <a:effectLst/>
                <a:uLnTx/>
                <a:uFillTx/>
                <a:latin typeface="Ubuntu Light"/>
                <a:ea typeface="+mn-ea"/>
                <a:cs typeface="+mn-cs"/>
              </a:rPr>
              <a:t>Permettre à toutes et à tous d’</a:t>
            </a:r>
            <a:r>
              <a:rPr kumimoji="0" lang="fr-FR" sz="1200" b="1" i="0" u="none" strike="noStrike" kern="1200" cap="none" spc="0" normalizeH="0" baseline="0" noProof="0">
                <a:ln>
                  <a:noFill/>
                </a:ln>
                <a:solidFill>
                  <a:prstClr val="white"/>
                </a:solidFill>
                <a:effectLst/>
                <a:uLnTx/>
                <a:uFillTx/>
                <a:latin typeface="Ubuntu Light"/>
                <a:ea typeface="+mn-ea"/>
                <a:cs typeface="+mn-cs"/>
              </a:rPr>
              <a:t>interagir</a:t>
            </a:r>
            <a:r>
              <a:rPr kumimoji="0" lang="fr-FR" sz="1100" b="0" i="0" u="none" strike="noStrike" kern="1200" cap="none" spc="0" normalizeH="0" baseline="0" noProof="0">
                <a:ln>
                  <a:noFill/>
                </a:ln>
                <a:solidFill>
                  <a:prstClr val="white"/>
                </a:solidFill>
                <a:effectLst/>
                <a:uLnTx/>
                <a:uFillTx/>
                <a:latin typeface="Ubuntu Light"/>
                <a:ea typeface="+mn-ea"/>
                <a:cs typeface="+mn-cs"/>
              </a:rPr>
              <a:t> intuitivement à l’échelle physique et digitale.</a:t>
            </a:r>
          </a:p>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100" b="0" i="0" u="none" strike="noStrike" kern="1200" cap="none" spc="0" normalizeH="0" baseline="0" noProof="0">
                <a:ln>
                  <a:noFill/>
                </a:ln>
                <a:solidFill>
                  <a:prstClr val="white"/>
                </a:solidFill>
                <a:effectLst/>
                <a:uLnTx/>
                <a:uFillTx/>
                <a:latin typeface="Ubuntu Light"/>
                <a:ea typeface="+mn-ea"/>
                <a:cs typeface="+mn-cs"/>
              </a:rPr>
              <a:t>Renforcer la </a:t>
            </a:r>
            <a:r>
              <a:rPr kumimoji="0" lang="fr-FR" sz="1200" b="1" i="0" u="none" strike="noStrike" kern="1200" cap="none" spc="0" normalizeH="0" baseline="0" noProof="0">
                <a:ln>
                  <a:noFill/>
                </a:ln>
                <a:solidFill>
                  <a:prstClr val="white"/>
                </a:solidFill>
                <a:effectLst/>
                <a:uLnTx/>
                <a:uFillTx/>
                <a:latin typeface="Ubuntu Light"/>
                <a:ea typeface="+mn-ea"/>
                <a:cs typeface="+mn-cs"/>
              </a:rPr>
              <a:t>dimension servicielle du patrimoine immobilier</a:t>
            </a:r>
            <a:r>
              <a:rPr kumimoji="0" lang="fr-FR" sz="1100" b="0" i="0" u="none" strike="noStrike" kern="1200" cap="none" spc="0" normalizeH="0" baseline="0" noProof="0">
                <a:ln>
                  <a:noFill/>
                </a:ln>
                <a:solidFill>
                  <a:prstClr val="white"/>
                </a:solidFill>
                <a:effectLst/>
                <a:uLnTx/>
                <a:uFillTx/>
                <a:latin typeface="Ubuntu Light"/>
                <a:ea typeface="+mn-ea"/>
                <a:cs typeface="+mn-cs"/>
              </a:rPr>
              <a:t>.</a:t>
            </a:r>
          </a:p>
        </p:txBody>
      </p:sp>
      <p:sp>
        <p:nvSpPr>
          <p:cNvPr id="69" name="ZoneTexte 68">
            <a:extLst>
              <a:ext uri="{FF2B5EF4-FFF2-40B4-BE49-F238E27FC236}">
                <a16:creationId xmlns:a16="http://schemas.microsoft.com/office/drawing/2014/main" id="{DC2D0455-7120-4D36-934F-78E1CEC21F30}"/>
              </a:ext>
            </a:extLst>
          </p:cNvPr>
          <p:cNvSpPr txBox="1"/>
          <p:nvPr/>
        </p:nvSpPr>
        <p:spPr>
          <a:xfrm>
            <a:off x="6371432" y="2498338"/>
            <a:ext cx="2779504" cy="120032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Medium"/>
                <a:ea typeface="+mn-ea"/>
                <a:cs typeface="+mn-cs"/>
              </a:rPr>
              <a:t>COMMUNAUTE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panose="020B0504030602030204" pitchFamily="34" charset="0"/>
                <a:ea typeface="+mn-ea"/>
                <a:cs typeface="+mn-cs"/>
              </a:rPr>
              <a:t>Développer les conditions pour un bien-vivre ensemble pérenne</a:t>
            </a:r>
          </a:p>
        </p:txBody>
      </p:sp>
      <p:cxnSp>
        <p:nvCxnSpPr>
          <p:cNvPr id="70" name="Connecteur droit 69">
            <a:extLst>
              <a:ext uri="{FF2B5EF4-FFF2-40B4-BE49-F238E27FC236}">
                <a16:creationId xmlns:a16="http://schemas.microsoft.com/office/drawing/2014/main" id="{3A499CA7-94E6-4823-88B3-1ADD1813FC83}"/>
              </a:ext>
            </a:extLst>
          </p:cNvPr>
          <p:cNvCxnSpPr>
            <a:cxnSpLocks/>
          </p:cNvCxnSpPr>
          <p:nvPr/>
        </p:nvCxnSpPr>
        <p:spPr>
          <a:xfrm flipH="1">
            <a:off x="6561155" y="3877761"/>
            <a:ext cx="431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Graphique 4">
            <a:extLst>
              <a:ext uri="{FF2B5EF4-FFF2-40B4-BE49-F238E27FC236}">
                <a16:creationId xmlns:a16="http://schemas.microsoft.com/office/drawing/2014/main" id="{DFC37868-BC08-4917-860C-3FD0072E1E4C}"/>
              </a:ext>
            </a:extLst>
          </p:cNvPr>
          <p:cNvSpPr>
            <a:spLocks noChangeAspect="1"/>
          </p:cNvSpPr>
          <p:nvPr/>
        </p:nvSpPr>
        <p:spPr>
          <a:xfrm>
            <a:off x="6518449" y="1688335"/>
            <a:ext cx="730839" cy="677095"/>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p:spPr>
        <p:txBody>
          <a:bodyPr rtlCol="0" anchor="ctr"/>
          <a:lstStyle/>
          <a:p>
            <a:pPr marL="12700" marR="0" lvl="0" indent="0" algn="ctr" defTabSz="914377" rtl="0" eaLnBrk="1" fontAlgn="auto" latinLnBrk="0" hangingPunct="1">
              <a:lnSpc>
                <a:spcPct val="100000"/>
              </a:lnSpc>
              <a:spcBef>
                <a:spcPts val="100"/>
              </a:spcBef>
              <a:spcAft>
                <a:spcPts val="0"/>
              </a:spcAft>
              <a:buClrTx/>
              <a:buSzTx/>
              <a:buFontTx/>
              <a:buNone/>
              <a:tabLst/>
              <a:defRPr/>
            </a:pPr>
            <a:endParaRPr kumimoji="0" lang="fr-FR" sz="1200" b="0" i="0" u="none" strike="noStrike" kern="1200" cap="none" spc="100" normalizeH="0" baseline="0" noProof="0">
              <a:ln>
                <a:noFill/>
              </a:ln>
              <a:solidFill>
                <a:prstClr val="white"/>
              </a:solidFill>
              <a:effectLst/>
              <a:uLnTx/>
              <a:uFillTx/>
              <a:latin typeface="Ubuntu Medium" panose="020B0604030602030204" pitchFamily="34" charset="0"/>
              <a:ea typeface="+mn-ea"/>
              <a:cs typeface="+mn-cs"/>
            </a:endParaRPr>
          </a:p>
        </p:txBody>
      </p:sp>
      <p:sp>
        <p:nvSpPr>
          <p:cNvPr id="73" name="ZoneTexte 72">
            <a:extLst>
              <a:ext uri="{FF2B5EF4-FFF2-40B4-BE49-F238E27FC236}">
                <a16:creationId xmlns:a16="http://schemas.microsoft.com/office/drawing/2014/main" id="{62779E00-A899-4CF5-B92E-68D0E4D133CF}"/>
              </a:ext>
            </a:extLst>
          </p:cNvPr>
          <p:cNvSpPr txBox="1"/>
          <p:nvPr/>
        </p:nvSpPr>
        <p:spPr>
          <a:xfrm>
            <a:off x="9381465" y="3992970"/>
            <a:ext cx="2733215" cy="1677382"/>
          </a:xfrm>
          <a:prstGeom prst="rect">
            <a:avLst/>
          </a:prstGeom>
          <a:noFill/>
        </p:spPr>
        <p:txBody>
          <a:bodyPr wrap="square" rtlCol="0">
            <a:spAutoFit/>
          </a:bodyPr>
          <a:lstStyle/>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100" b="0" i="0" u="none" strike="noStrike" kern="1200" cap="none" spc="0" normalizeH="0" baseline="0" noProof="0">
                <a:ln>
                  <a:noFill/>
                </a:ln>
                <a:solidFill>
                  <a:prstClr val="white"/>
                </a:solidFill>
                <a:effectLst/>
                <a:uLnTx/>
                <a:uFillTx/>
                <a:latin typeface="Ubuntu Light"/>
                <a:ea typeface="+mn-ea"/>
                <a:cs typeface="+mn-cs"/>
              </a:rPr>
              <a:t>Favoriser l’</a:t>
            </a:r>
            <a:r>
              <a:rPr kumimoji="0" lang="fr-FR" sz="1200" b="1" i="0" u="none" strike="noStrike" kern="1200" cap="none" spc="0" normalizeH="0" baseline="0" noProof="0">
                <a:ln>
                  <a:noFill/>
                </a:ln>
                <a:solidFill>
                  <a:prstClr val="white"/>
                </a:solidFill>
                <a:effectLst/>
                <a:uLnTx/>
                <a:uFillTx/>
                <a:latin typeface="Ubuntu Light"/>
                <a:ea typeface="+mn-ea"/>
                <a:cs typeface="+mn-cs"/>
              </a:rPr>
              <a:t>accès à l’art et à la culture </a:t>
            </a:r>
            <a:r>
              <a:rPr kumimoji="0" lang="fr-FR" sz="1100" b="0" i="0" u="none" strike="noStrike" kern="1200" cap="none" spc="0" normalizeH="0" baseline="0" noProof="0">
                <a:ln>
                  <a:noFill/>
                </a:ln>
                <a:solidFill>
                  <a:prstClr val="white"/>
                </a:solidFill>
                <a:effectLst/>
                <a:uLnTx/>
                <a:uFillTx/>
                <a:latin typeface="Ubuntu Light"/>
                <a:ea typeface="+mn-ea"/>
                <a:cs typeface="+mn-cs"/>
              </a:rPr>
              <a:t>grâce au patrimoine immobilier.</a:t>
            </a:r>
          </a:p>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200" b="1" i="0" u="none" strike="noStrike" kern="1200" cap="none" spc="0" normalizeH="0" baseline="0" noProof="0">
                <a:ln>
                  <a:noFill/>
                </a:ln>
                <a:solidFill>
                  <a:prstClr val="white"/>
                </a:solidFill>
                <a:effectLst/>
                <a:uLnTx/>
                <a:uFillTx/>
                <a:latin typeface="Ubuntu Light"/>
                <a:ea typeface="+mn-ea"/>
                <a:cs typeface="+mn-cs"/>
              </a:rPr>
              <a:t>Protéger et restaurer la biodiversité </a:t>
            </a:r>
            <a:r>
              <a:rPr kumimoji="0" lang="fr-FR" sz="1100" b="0" i="0" u="none" strike="noStrike" kern="1200" cap="none" spc="0" normalizeH="0" baseline="0" noProof="0">
                <a:ln>
                  <a:noFill/>
                </a:ln>
                <a:solidFill>
                  <a:prstClr val="white"/>
                </a:solidFill>
                <a:effectLst/>
                <a:uLnTx/>
                <a:uFillTx/>
                <a:latin typeface="Ubuntu Light"/>
                <a:ea typeface="+mn-ea"/>
                <a:cs typeface="+mn-cs"/>
              </a:rPr>
              <a:t>locale et les zones naturelles.</a:t>
            </a:r>
          </a:p>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200" b="1" i="0" u="none" strike="noStrike" kern="1200" cap="none" spc="0" normalizeH="0" baseline="0" noProof="0">
                <a:ln>
                  <a:noFill/>
                </a:ln>
                <a:solidFill>
                  <a:prstClr val="white"/>
                </a:solidFill>
                <a:effectLst/>
                <a:uLnTx/>
                <a:uFillTx/>
                <a:latin typeface="Ubuntu Light"/>
                <a:ea typeface="+mn-ea"/>
                <a:cs typeface="+mn-cs"/>
              </a:rPr>
              <a:t>Optimiser</a:t>
            </a:r>
            <a:r>
              <a:rPr kumimoji="0" lang="fr-FR" sz="1100" b="0" i="0" u="none" strike="noStrike" kern="1200" cap="none" spc="0" normalizeH="0" baseline="0" noProof="0">
                <a:ln>
                  <a:noFill/>
                </a:ln>
                <a:solidFill>
                  <a:prstClr val="white"/>
                </a:solidFill>
                <a:effectLst/>
                <a:uLnTx/>
                <a:uFillTx/>
                <a:latin typeface="Ubuntu Light"/>
                <a:ea typeface="+mn-ea"/>
                <a:cs typeface="+mn-cs"/>
              </a:rPr>
              <a:t> l’utilisation des </a:t>
            </a:r>
            <a:r>
              <a:rPr kumimoji="0" lang="fr-FR" sz="1200" b="1" i="0" u="none" strike="noStrike" kern="1200" cap="none" spc="0" normalizeH="0" baseline="0" noProof="0">
                <a:ln>
                  <a:noFill/>
                </a:ln>
                <a:solidFill>
                  <a:prstClr val="white"/>
                </a:solidFill>
                <a:effectLst/>
                <a:uLnTx/>
                <a:uFillTx/>
                <a:latin typeface="Ubuntu Light"/>
                <a:ea typeface="+mn-ea"/>
                <a:cs typeface="+mn-cs"/>
              </a:rPr>
              <a:t>espaces </a:t>
            </a:r>
            <a:r>
              <a:rPr kumimoji="0" lang="fr-FR" sz="1100" b="0" i="0" u="none" strike="noStrike" kern="1200" cap="none" spc="0" normalizeH="0" baseline="0" noProof="0">
                <a:ln>
                  <a:noFill/>
                </a:ln>
                <a:solidFill>
                  <a:prstClr val="white"/>
                </a:solidFill>
                <a:effectLst/>
                <a:uLnTx/>
                <a:uFillTx/>
                <a:latin typeface="Ubuntu Light"/>
                <a:ea typeface="+mn-ea"/>
                <a:cs typeface="+mn-cs"/>
              </a:rPr>
              <a:t>et des </a:t>
            </a:r>
            <a:r>
              <a:rPr kumimoji="0" lang="fr-FR" sz="1200" b="1" i="0" u="none" strike="noStrike" kern="1200" cap="none" spc="0" normalizeH="0" baseline="0" noProof="0">
                <a:ln>
                  <a:noFill/>
                </a:ln>
                <a:solidFill>
                  <a:prstClr val="white"/>
                </a:solidFill>
                <a:effectLst/>
                <a:uLnTx/>
                <a:uFillTx/>
                <a:latin typeface="Ubuntu Light"/>
                <a:ea typeface="+mn-ea"/>
                <a:cs typeface="+mn-cs"/>
              </a:rPr>
              <a:t>services</a:t>
            </a:r>
            <a:r>
              <a:rPr kumimoji="0" lang="fr-FR" sz="1100" b="0" i="0" u="none" strike="noStrike" kern="1200" cap="none" spc="0" normalizeH="0" baseline="0" noProof="0">
                <a:ln>
                  <a:noFill/>
                </a:ln>
                <a:solidFill>
                  <a:prstClr val="white"/>
                </a:solidFill>
                <a:effectLst/>
                <a:uLnTx/>
                <a:uFillTx/>
                <a:latin typeface="Ubuntu Light"/>
                <a:ea typeface="+mn-ea"/>
                <a:cs typeface="+mn-cs"/>
              </a:rPr>
              <a:t> disponibles.</a:t>
            </a:r>
          </a:p>
          <a:p>
            <a:pPr marL="85723" marR="0" lvl="0" indent="-85723" algn="l" defTabSz="914377"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fr-FR" sz="1200" b="1" i="0" u="none" strike="noStrike" kern="1200" cap="none" spc="0" normalizeH="0" baseline="0" noProof="0">
                <a:ln>
                  <a:noFill/>
                </a:ln>
                <a:solidFill>
                  <a:prstClr val="white"/>
                </a:solidFill>
                <a:effectLst/>
                <a:uLnTx/>
                <a:uFillTx/>
                <a:latin typeface="Ubuntu Light"/>
                <a:ea typeface="+mn-ea"/>
                <a:cs typeface="+mn-cs"/>
              </a:rPr>
              <a:t>Anticiper </a:t>
            </a:r>
            <a:r>
              <a:rPr kumimoji="0" lang="fr-FR" sz="1100" b="0" i="0" u="none" strike="noStrike" kern="1200" cap="none" spc="0" normalizeH="0" baseline="0" noProof="0">
                <a:ln>
                  <a:noFill/>
                </a:ln>
                <a:solidFill>
                  <a:prstClr val="white"/>
                </a:solidFill>
                <a:effectLst/>
                <a:uLnTx/>
                <a:uFillTx/>
                <a:latin typeface="Ubuntu Light"/>
                <a:ea typeface="+mn-ea"/>
                <a:cs typeface="+mn-cs"/>
              </a:rPr>
              <a:t>les mesures face aux risques climatiques, sanitaires et sécuritaires. </a:t>
            </a:r>
          </a:p>
        </p:txBody>
      </p:sp>
      <p:sp>
        <p:nvSpPr>
          <p:cNvPr id="74" name="ZoneTexte 73">
            <a:extLst>
              <a:ext uri="{FF2B5EF4-FFF2-40B4-BE49-F238E27FC236}">
                <a16:creationId xmlns:a16="http://schemas.microsoft.com/office/drawing/2014/main" id="{9000C433-A588-4803-B261-948E68F8585F}"/>
              </a:ext>
            </a:extLst>
          </p:cNvPr>
          <p:cNvSpPr txBox="1"/>
          <p:nvPr/>
        </p:nvSpPr>
        <p:spPr>
          <a:xfrm>
            <a:off x="9402456" y="2487529"/>
            <a:ext cx="2779504" cy="92333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Medium"/>
                <a:ea typeface="+mn-ea"/>
                <a:cs typeface="+mn-cs"/>
              </a:rPr>
              <a:t>TERRITOIRE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Ubuntu" panose="020B0504030602030204" pitchFamily="34" charset="0"/>
                <a:ea typeface="+mn-ea"/>
                <a:cs typeface="+mn-cs"/>
              </a:rPr>
              <a:t>Être un acteur de territoires plus inclusifs</a:t>
            </a:r>
          </a:p>
        </p:txBody>
      </p:sp>
      <p:cxnSp>
        <p:nvCxnSpPr>
          <p:cNvPr id="75" name="Connecteur droit 74">
            <a:extLst>
              <a:ext uri="{FF2B5EF4-FFF2-40B4-BE49-F238E27FC236}">
                <a16:creationId xmlns:a16="http://schemas.microsoft.com/office/drawing/2014/main" id="{1735FF13-52CD-485F-89E5-14F9B3624D33}"/>
              </a:ext>
            </a:extLst>
          </p:cNvPr>
          <p:cNvCxnSpPr>
            <a:cxnSpLocks/>
          </p:cNvCxnSpPr>
          <p:nvPr/>
        </p:nvCxnSpPr>
        <p:spPr>
          <a:xfrm flipH="1">
            <a:off x="9609155" y="3877761"/>
            <a:ext cx="431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Graphique 4">
            <a:extLst>
              <a:ext uri="{FF2B5EF4-FFF2-40B4-BE49-F238E27FC236}">
                <a16:creationId xmlns:a16="http://schemas.microsoft.com/office/drawing/2014/main" id="{DE69DEC6-461D-40D1-8B3B-A19DCC60CECC}"/>
              </a:ext>
            </a:extLst>
          </p:cNvPr>
          <p:cNvSpPr>
            <a:spLocks noChangeAspect="1"/>
          </p:cNvSpPr>
          <p:nvPr/>
        </p:nvSpPr>
        <p:spPr>
          <a:xfrm>
            <a:off x="9566449" y="1688335"/>
            <a:ext cx="730839" cy="677095"/>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p:spPr>
        <p:txBody>
          <a:bodyPr rtlCol="0" anchor="ctr"/>
          <a:lstStyle/>
          <a:p>
            <a:pPr marL="12700" marR="0" lvl="0" indent="0" algn="ctr" defTabSz="914377" rtl="0" eaLnBrk="1" fontAlgn="auto" latinLnBrk="0" hangingPunct="1">
              <a:lnSpc>
                <a:spcPct val="100000"/>
              </a:lnSpc>
              <a:spcBef>
                <a:spcPts val="100"/>
              </a:spcBef>
              <a:spcAft>
                <a:spcPts val="0"/>
              </a:spcAft>
              <a:buClrTx/>
              <a:buSzTx/>
              <a:buFontTx/>
              <a:buNone/>
              <a:tabLst/>
              <a:defRPr/>
            </a:pPr>
            <a:endParaRPr kumimoji="0" lang="fr-FR" sz="1200" b="0" i="0" u="none" strike="noStrike" kern="1200" cap="none" spc="100" normalizeH="0" baseline="0" noProof="0">
              <a:ln>
                <a:noFill/>
              </a:ln>
              <a:solidFill>
                <a:prstClr val="white"/>
              </a:solidFill>
              <a:effectLst/>
              <a:uLnTx/>
              <a:uFillTx/>
              <a:latin typeface="Ubuntu Medium" panose="020B0604030602030204" pitchFamily="34" charset="0"/>
              <a:ea typeface="+mn-ea"/>
              <a:cs typeface="+mn-cs"/>
            </a:endParaRPr>
          </a:p>
        </p:txBody>
      </p:sp>
      <p:pic>
        <p:nvPicPr>
          <p:cNvPr id="1026" name="Picture 2" descr="Symbole du plan pour l">
            <a:extLst>
              <a:ext uri="{FF2B5EF4-FFF2-40B4-BE49-F238E27FC236}">
                <a16:creationId xmlns:a16="http://schemas.microsoft.com/office/drawing/2014/main" id="{141915C3-BF73-457A-AF80-FC3494C4A23D}"/>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72172" y="1854543"/>
            <a:ext cx="410269" cy="31344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8" name="Graphique 77">
            <a:extLst>
              <a:ext uri="{FF2B5EF4-FFF2-40B4-BE49-F238E27FC236}">
                <a16:creationId xmlns:a16="http://schemas.microsoft.com/office/drawing/2014/main" id="{898830D2-E2CF-4263-B864-A5B5D4C0B8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82629" y="1783710"/>
            <a:ext cx="498475" cy="469991"/>
          </a:xfrm>
          <a:prstGeom prst="rect">
            <a:avLst/>
          </a:prstGeom>
        </p:spPr>
      </p:pic>
      <p:pic>
        <p:nvPicPr>
          <p:cNvPr id="1028" name="Picture 4" descr="Communauté, Quatre, Personnes, Mains Tenant, Ensemble">
            <a:extLst>
              <a:ext uri="{FF2B5EF4-FFF2-40B4-BE49-F238E27FC236}">
                <a16:creationId xmlns:a16="http://schemas.microsoft.com/office/drawing/2014/main" id="{33F05176-4C33-4457-A957-1E6B1C0FAA8C}"/>
              </a:ext>
            </a:extLst>
          </p:cNvPr>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69125" y="1803851"/>
            <a:ext cx="429487" cy="429708"/>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pied de page 1">
            <a:extLst>
              <a:ext uri="{FF2B5EF4-FFF2-40B4-BE49-F238E27FC236}">
                <a16:creationId xmlns:a16="http://schemas.microsoft.com/office/drawing/2014/main" id="{2566B172-B356-49F8-B610-DF4B5291B4D8}"/>
              </a:ext>
            </a:extLst>
          </p:cNvPr>
          <p:cNvSpPr>
            <a:spLocks noGrp="1"/>
          </p:cNvSpPr>
          <p:nvPr>
            <p:ph type="ftr" sz="quarter" idx="10"/>
          </p:nvPr>
        </p:nvSpPr>
        <p:spPr/>
        <p:txBody>
          <a:bodyPr/>
          <a:lstStyle/>
          <a:p>
            <a:r>
              <a:rPr lang="fr-FR"/>
              <a:t>Document à usage strictement interne - Ne pas diffuser</a:t>
            </a:r>
          </a:p>
        </p:txBody>
      </p:sp>
    </p:spTree>
    <p:extLst>
      <p:ext uri="{BB962C8B-B14F-4D97-AF65-F5344CB8AC3E}">
        <p14:creationId xmlns:p14="http://schemas.microsoft.com/office/powerpoint/2010/main" val="1566663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4FFC1C51-472D-45A8-920F-82BB222A1A2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3303" name="think-cell Slide" r:id="rId6" imgW="532" imgH="530" progId="TCLayout.ActiveDocument.1">
                  <p:embed/>
                </p:oleObj>
              </mc:Choice>
              <mc:Fallback>
                <p:oleObj name="think-cell Slide" r:id="rId6" imgW="532" imgH="530" progId="TCLayout.ActiveDocument.1">
                  <p:embed/>
                  <p:pic>
                    <p:nvPicPr>
                      <p:cNvPr id="9" name="Object 8" hidden="1">
                        <a:extLst>
                          <a:ext uri="{FF2B5EF4-FFF2-40B4-BE49-F238E27FC236}">
                            <a16:creationId xmlns:a16="http://schemas.microsoft.com/office/drawing/2014/main" id="{4FFC1C51-472D-45A8-920F-82BB222A1A2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1723FBAD-A70B-4B4F-9C86-26D0F0B5CA9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sym typeface="Ubuntu Medium" panose="020B0604030602030204" pitchFamily="34" charset="0"/>
            </a:endParaRPr>
          </a:p>
        </p:txBody>
      </p:sp>
      <p:sp>
        <p:nvSpPr>
          <p:cNvPr id="7" name="Title 6">
            <a:extLst>
              <a:ext uri="{FF2B5EF4-FFF2-40B4-BE49-F238E27FC236}">
                <a16:creationId xmlns:a16="http://schemas.microsoft.com/office/drawing/2014/main" id="{2A1CAA5B-B302-4211-A3A9-CFE200A6256B}"/>
              </a:ext>
            </a:extLst>
          </p:cNvPr>
          <p:cNvSpPr>
            <a:spLocks noGrp="1"/>
          </p:cNvSpPr>
          <p:nvPr>
            <p:ph type="title"/>
          </p:nvPr>
        </p:nvSpPr>
        <p:spPr>
          <a:xfrm>
            <a:off x="831850" y="3638549"/>
            <a:ext cx="10515600" cy="2327239"/>
          </a:xfrm>
        </p:spPr>
        <p:txBody>
          <a:bodyPr>
            <a:normAutofit/>
          </a:bodyPr>
          <a:lstStyle/>
          <a:p>
            <a:r>
              <a:rPr lang="fr-FR"/>
              <a:t>PERIAL Asset Management</a:t>
            </a:r>
          </a:p>
        </p:txBody>
      </p:sp>
      <p:sp>
        <p:nvSpPr>
          <p:cNvPr id="5" name="Footer Placeholder 4">
            <a:extLst>
              <a:ext uri="{FF2B5EF4-FFF2-40B4-BE49-F238E27FC236}">
                <a16:creationId xmlns:a16="http://schemas.microsoft.com/office/drawing/2014/main" id="{A134AFF0-ECEB-4782-96CE-F415A44A66D0}"/>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 b="0" i="0" u="none" strike="noStrike" kern="1200" cap="none" spc="0" normalizeH="0" baseline="0" noProof="0">
                <a:ln>
                  <a:noFill/>
                </a:ln>
                <a:noFill/>
                <a:effectLst/>
                <a:uLnTx/>
                <a:uFillTx/>
                <a:latin typeface="Ubuntu Light"/>
                <a:ea typeface="+mn-ea"/>
                <a:cs typeface="+mn-cs"/>
              </a:rPr>
              <a:t>Document à usage strictement interne - Ne pas diffuser</a:t>
            </a:r>
          </a:p>
        </p:txBody>
      </p:sp>
      <p:sp>
        <p:nvSpPr>
          <p:cNvPr id="6" name="Slide Number Placeholder 5">
            <a:extLst>
              <a:ext uri="{FF2B5EF4-FFF2-40B4-BE49-F238E27FC236}">
                <a16:creationId xmlns:a16="http://schemas.microsoft.com/office/drawing/2014/main" id="{A221EE47-C377-4B40-AC4C-F42F6F0FFD26}"/>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no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fr-FR" sz="700" b="0" i="0" u="none" strike="noStrike" kern="1200" cap="none" spc="0" normalizeH="0" baseline="0" noProof="0">
              <a:ln>
                <a:noFill/>
              </a:ln>
              <a:noFill/>
              <a:effectLst/>
              <a:uLnTx/>
              <a:uFillTx/>
              <a:latin typeface="Ubuntu Light"/>
              <a:ea typeface="+mn-ea"/>
              <a:cs typeface="+mn-cs"/>
            </a:endParaRPr>
          </a:p>
        </p:txBody>
      </p:sp>
      <p:cxnSp>
        <p:nvCxnSpPr>
          <p:cNvPr id="11" name="Connecteur droit 28">
            <a:extLst>
              <a:ext uri="{FF2B5EF4-FFF2-40B4-BE49-F238E27FC236}">
                <a16:creationId xmlns:a16="http://schemas.microsoft.com/office/drawing/2014/main" id="{8EA4FEE9-8C3C-4829-9897-33212A8A31BE}"/>
              </a:ext>
            </a:extLst>
          </p:cNvPr>
          <p:cNvCxnSpPr>
            <a:cxnSpLocks/>
          </p:cNvCxnSpPr>
          <p:nvPr/>
        </p:nvCxnSpPr>
        <p:spPr>
          <a:xfrm>
            <a:off x="2509486" y="0"/>
            <a:ext cx="0" cy="6858000"/>
          </a:xfrm>
          <a:prstGeom prst="line">
            <a:avLst/>
          </a:prstGeom>
          <a:ln w="12700">
            <a:solidFill>
              <a:srgbClr val="B577EB"/>
            </a:solidFill>
          </a:ln>
        </p:spPr>
        <p:style>
          <a:lnRef idx="1">
            <a:schemeClr val="accent1"/>
          </a:lnRef>
          <a:fillRef idx="0">
            <a:schemeClr val="accent1"/>
          </a:fillRef>
          <a:effectRef idx="0">
            <a:schemeClr val="accent1"/>
          </a:effectRef>
          <a:fontRef idx="minor">
            <a:schemeClr val="tx1"/>
          </a:fontRef>
        </p:style>
      </p:cxnSp>
      <p:sp useBgFill="1">
        <p:nvSpPr>
          <p:cNvPr id="12" name="Graphique 4">
            <a:extLst>
              <a:ext uri="{FF2B5EF4-FFF2-40B4-BE49-F238E27FC236}">
                <a16:creationId xmlns:a16="http://schemas.microsoft.com/office/drawing/2014/main" id="{010292BC-A361-4693-B895-75AF3473D75F}"/>
              </a:ext>
            </a:extLst>
          </p:cNvPr>
          <p:cNvSpPr/>
          <p:nvPr/>
        </p:nvSpPr>
        <p:spPr>
          <a:xfrm>
            <a:off x="1735118" y="1066800"/>
            <a:ext cx="1523336" cy="141131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endParaRPr kumimoji="0" lang="fr-FR" sz="1400" b="0" i="0" u="none" strike="noStrike" kern="1200" cap="none" spc="-15" normalizeH="0" baseline="0" noProof="0">
              <a:ln>
                <a:noFill/>
              </a:ln>
              <a:solidFill>
                <a:srgbClr val="68273B"/>
              </a:solidFill>
              <a:effectLst/>
              <a:uLnTx/>
              <a:uFillTx/>
              <a:latin typeface="Ubuntu Light" panose="020B0304030602030204" pitchFamily="34" charset="0"/>
              <a:ea typeface="+mn-ea"/>
              <a:cs typeface="+mn-cs"/>
            </a:endParaRPr>
          </a:p>
        </p:txBody>
      </p:sp>
    </p:spTree>
    <p:extLst>
      <p:ext uri="{BB962C8B-B14F-4D97-AF65-F5344CB8AC3E}">
        <p14:creationId xmlns:p14="http://schemas.microsoft.com/office/powerpoint/2010/main" val="628181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FD8B5669-7FC1-485C-BEB3-9F839DC55393}"/>
              </a:ext>
            </a:extLst>
          </p:cNvPr>
          <p:cNvSpPr>
            <a:spLocks noGrp="1"/>
          </p:cNvSpPr>
          <p:nvPr>
            <p:ph type="sldNum" sz="quarter" idx="11"/>
          </p:nvPr>
        </p:nvSpPr>
        <p:spPr>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srgbClr val="00589C"/>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fr-FR" sz="700" b="0" i="0" u="none" strike="noStrike" kern="1200" cap="none" spc="0" normalizeH="0" baseline="0" noProof="0">
              <a:ln>
                <a:noFill/>
              </a:ln>
              <a:solidFill>
                <a:srgbClr val="00589C"/>
              </a:solidFill>
              <a:effectLst/>
              <a:uLnTx/>
              <a:uFillTx/>
              <a:latin typeface="Ubuntu Light"/>
              <a:ea typeface="+mn-ea"/>
              <a:cs typeface="+mn-cs"/>
            </a:endParaRPr>
          </a:p>
        </p:txBody>
      </p:sp>
      <p:sp>
        <p:nvSpPr>
          <p:cNvPr id="4" name="Titre 3">
            <a:extLst>
              <a:ext uri="{FF2B5EF4-FFF2-40B4-BE49-F238E27FC236}">
                <a16:creationId xmlns:a16="http://schemas.microsoft.com/office/drawing/2014/main" id="{B45C35B4-7BAA-4A3F-89E3-5C89FF909E66}"/>
              </a:ext>
            </a:extLst>
          </p:cNvPr>
          <p:cNvSpPr>
            <a:spLocks noGrp="1"/>
          </p:cNvSpPr>
          <p:nvPr>
            <p:ph type="title"/>
          </p:nvPr>
        </p:nvSpPr>
        <p:spPr/>
        <p:txBody>
          <a:bodyPr/>
          <a:lstStyle/>
          <a:p>
            <a:r>
              <a:rPr lang="fr-FR">
                <a:solidFill>
                  <a:schemeClr val="bg1"/>
                </a:solidFill>
              </a:rPr>
              <a:t>Chiffres clés S1 2022</a:t>
            </a:r>
          </a:p>
        </p:txBody>
      </p:sp>
      <p:sp>
        <p:nvSpPr>
          <p:cNvPr id="5" name="Espace réservé du texte 4">
            <a:extLst>
              <a:ext uri="{FF2B5EF4-FFF2-40B4-BE49-F238E27FC236}">
                <a16:creationId xmlns:a16="http://schemas.microsoft.com/office/drawing/2014/main" id="{F7A5CEE8-7D1F-44F8-BB8D-E3116493B734}"/>
              </a:ext>
            </a:extLst>
          </p:cNvPr>
          <p:cNvSpPr>
            <a:spLocks noGrp="1"/>
          </p:cNvSpPr>
          <p:nvPr>
            <p:ph type="body" sz="quarter" idx="13"/>
          </p:nvPr>
        </p:nvSpPr>
        <p:spPr>
          <a:xfrm>
            <a:off x="446261" y="287702"/>
            <a:ext cx="1698579" cy="323776"/>
          </a:xfrm>
          <a:solidFill>
            <a:schemeClr val="bg1"/>
          </a:solidFill>
        </p:spPr>
        <p:txBody>
          <a:bodyPr/>
          <a:lstStyle/>
          <a:p>
            <a:r>
              <a:rPr lang="fr-FR">
                <a:solidFill>
                  <a:schemeClr val="accent1"/>
                </a:solidFill>
              </a:rPr>
              <a:t>PERIAL AM</a:t>
            </a:r>
          </a:p>
        </p:txBody>
      </p:sp>
      <p:sp>
        <p:nvSpPr>
          <p:cNvPr id="9" name="ZoneTexte 8">
            <a:extLst>
              <a:ext uri="{FF2B5EF4-FFF2-40B4-BE49-F238E27FC236}">
                <a16:creationId xmlns:a16="http://schemas.microsoft.com/office/drawing/2014/main" id="{6076BBB4-8367-4B55-A4A7-9756B9715AB2}"/>
              </a:ext>
            </a:extLst>
          </p:cNvPr>
          <p:cNvSpPr txBox="1"/>
          <p:nvPr/>
        </p:nvSpPr>
        <p:spPr>
          <a:xfrm>
            <a:off x="2286389" y="5655571"/>
            <a:ext cx="780972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200" normalizeH="0" baseline="0" noProof="0">
                <a:ln>
                  <a:noFill/>
                </a:ln>
                <a:solidFill>
                  <a:prstClr val="white"/>
                </a:solidFill>
                <a:effectLst/>
                <a:uLnTx/>
                <a:uFillTx/>
                <a:latin typeface="Ubuntu Medium" panose="020B0604030602030204" pitchFamily="34" charset="0"/>
                <a:ea typeface="+mn-ea"/>
                <a:cs typeface="+mn-cs"/>
              </a:rPr>
              <a:t>LES PERFORMANCES PASSÉES NE PRÉJUGENT PAS DES PERFORMANCES FUTURES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200" normalizeH="0" baseline="0" noProof="0">
                <a:ln>
                  <a:noFill/>
                </a:ln>
                <a:solidFill>
                  <a:prstClr val="white"/>
                </a:solidFill>
                <a:effectLst/>
                <a:uLnTx/>
                <a:uFillTx/>
                <a:latin typeface="Ubuntu Medium" panose="020B0604030602030204" pitchFamily="34" charset="0"/>
                <a:ea typeface="+mn-ea"/>
                <a:cs typeface="+mn-cs"/>
              </a:rPr>
              <a:t>ELLES NE SONT PAS CONSTANTES DANS LE TEMPS ET NE CONSTITUENT </a:t>
            </a:r>
            <a:br>
              <a:rPr kumimoji="0" lang="fr-FR" sz="1200" b="0" i="0" u="none" strike="noStrike" kern="1200" cap="none" spc="200" normalizeH="0" baseline="0" noProof="0">
                <a:ln>
                  <a:noFill/>
                </a:ln>
                <a:solidFill>
                  <a:prstClr val="white"/>
                </a:solidFill>
                <a:effectLst/>
                <a:uLnTx/>
                <a:uFillTx/>
                <a:latin typeface="Ubuntu Medium" panose="020B0604030602030204" pitchFamily="34" charset="0"/>
                <a:ea typeface="+mn-ea"/>
                <a:cs typeface="+mn-cs"/>
              </a:rPr>
            </a:br>
            <a:r>
              <a:rPr kumimoji="0" lang="fr-FR" sz="1200" b="0" i="0" u="none" strike="noStrike" kern="1200" cap="none" spc="200" normalizeH="0" baseline="0" noProof="0">
                <a:ln>
                  <a:noFill/>
                </a:ln>
                <a:solidFill>
                  <a:prstClr val="white"/>
                </a:solidFill>
                <a:effectLst/>
                <a:uLnTx/>
                <a:uFillTx/>
                <a:latin typeface="Ubuntu Medium" panose="020B0604030602030204" pitchFamily="34" charset="0"/>
                <a:ea typeface="+mn-ea"/>
                <a:cs typeface="+mn-cs"/>
              </a:rPr>
              <a:t>EN AUCUN CAS UNE GARANTIE FUTURE DE PERFORMANCE OU DE CAPITAL</a:t>
            </a:r>
          </a:p>
        </p:txBody>
      </p:sp>
      <p:sp>
        <p:nvSpPr>
          <p:cNvPr id="11" name="ZoneTexte 10">
            <a:extLst>
              <a:ext uri="{FF2B5EF4-FFF2-40B4-BE49-F238E27FC236}">
                <a16:creationId xmlns:a16="http://schemas.microsoft.com/office/drawing/2014/main" id="{F33F20F5-54A8-4903-A8F5-003E29110B54}"/>
              </a:ext>
            </a:extLst>
          </p:cNvPr>
          <p:cNvSpPr txBox="1"/>
          <p:nvPr/>
        </p:nvSpPr>
        <p:spPr>
          <a:xfrm>
            <a:off x="4774941" y="6409711"/>
            <a:ext cx="6097554" cy="21544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srgbClr val="00589C"/>
                </a:solidFill>
                <a:effectLst/>
                <a:uLnTx/>
                <a:uFillTx/>
                <a:latin typeface="Ubuntu Light"/>
                <a:ea typeface="+mn-ea"/>
                <a:cs typeface="Arial" panose="020B0604020202020204" pitchFamily="34" charset="0"/>
              </a:rPr>
              <a:t>Données PERIAL au 30/06/2020</a:t>
            </a:r>
          </a:p>
        </p:txBody>
      </p:sp>
      <p:grpSp>
        <p:nvGrpSpPr>
          <p:cNvPr id="41" name="Groupe 40">
            <a:extLst>
              <a:ext uri="{FF2B5EF4-FFF2-40B4-BE49-F238E27FC236}">
                <a16:creationId xmlns:a16="http://schemas.microsoft.com/office/drawing/2014/main" id="{931751BF-B532-4A60-974C-AF96187EF13E}"/>
              </a:ext>
            </a:extLst>
          </p:cNvPr>
          <p:cNvGrpSpPr/>
          <p:nvPr/>
        </p:nvGrpSpPr>
        <p:grpSpPr>
          <a:xfrm>
            <a:off x="419728" y="1708811"/>
            <a:ext cx="2558358" cy="2370222"/>
            <a:chOff x="559428" y="1688595"/>
            <a:chExt cx="2558358" cy="2370222"/>
          </a:xfrm>
        </p:grpSpPr>
        <p:sp>
          <p:nvSpPr>
            <p:cNvPr id="13" name="Graphique 4">
              <a:extLst>
                <a:ext uri="{FF2B5EF4-FFF2-40B4-BE49-F238E27FC236}">
                  <a16:creationId xmlns:a16="http://schemas.microsoft.com/office/drawing/2014/main" id="{736F9548-36FC-4119-82AE-1E2A4ABF23D7}"/>
                </a:ext>
              </a:extLst>
            </p:cNvPr>
            <p:cNvSpPr/>
            <p:nvPr/>
          </p:nvSpPr>
          <p:spPr>
            <a:xfrm>
              <a:off x="559428" y="1688595"/>
              <a:ext cx="2558358" cy="2370222"/>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tIns="324000" bIns="396000" rtlCol="0" anchor="b" anchorCtr="0"/>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3600" b="0" i="0" u="none" strike="noStrike" kern="1200" cap="none" spc="-15" normalizeH="0" baseline="0" noProof="0">
                  <a:ln>
                    <a:noFill/>
                  </a:ln>
                  <a:solidFill>
                    <a:srgbClr val="00589C"/>
                  </a:solidFill>
                  <a:effectLst/>
                  <a:uLnTx/>
                  <a:uFillTx/>
                  <a:latin typeface="Ubuntu Medium"/>
                  <a:ea typeface="UD Digi Kyokasho N-R" panose="020B0400000000000000" pitchFamily="18" charset="-128"/>
                  <a:cs typeface="+mn-cs"/>
                </a:rPr>
                <a:t>5,7 Mds€</a:t>
              </a:r>
              <a:br>
                <a:rPr kumimoji="0" lang="fr-FR" sz="3600" b="1" i="0" u="none" strike="noStrike" kern="1200" cap="none" spc="-15" normalizeH="0" baseline="0" noProof="0">
                  <a:ln>
                    <a:noFill/>
                  </a:ln>
                  <a:solidFill>
                    <a:srgbClr val="00589C"/>
                  </a:solidFill>
                  <a:effectLst/>
                  <a:uLnTx/>
                  <a:uFillTx/>
                  <a:latin typeface="Ubuntu Light"/>
                  <a:ea typeface="+mn-ea"/>
                  <a:cs typeface="+mn-cs"/>
                </a:rPr>
              </a:br>
              <a:r>
                <a:rPr kumimoji="0" lang="fr-FR" sz="2000" b="0" i="0" u="none" strike="noStrike" kern="1200" cap="none" spc="-15" normalizeH="0" baseline="0" noProof="0">
                  <a:ln>
                    <a:noFill/>
                  </a:ln>
                  <a:solidFill>
                    <a:srgbClr val="042D59"/>
                  </a:solidFill>
                  <a:effectLst/>
                  <a:uLnTx/>
                  <a:uFillTx/>
                  <a:latin typeface="Ubuntu Light"/>
                  <a:ea typeface="+mn-ea"/>
                  <a:cs typeface="+mn-cs"/>
                </a:rPr>
                <a:t>d’actifs sous gestion</a:t>
              </a:r>
            </a:p>
          </p:txBody>
        </p:sp>
        <p:grpSp>
          <p:nvGrpSpPr>
            <p:cNvPr id="15" name="Graphique 13">
              <a:extLst>
                <a:ext uri="{FF2B5EF4-FFF2-40B4-BE49-F238E27FC236}">
                  <a16:creationId xmlns:a16="http://schemas.microsoft.com/office/drawing/2014/main" id="{7F8366DD-8894-42AC-B64C-4C0D300C7CD4}"/>
                </a:ext>
              </a:extLst>
            </p:cNvPr>
            <p:cNvGrpSpPr/>
            <p:nvPr/>
          </p:nvGrpSpPr>
          <p:grpSpPr>
            <a:xfrm>
              <a:off x="1367906" y="1968760"/>
              <a:ext cx="894897" cy="919408"/>
              <a:chOff x="1265269" y="2733870"/>
              <a:chExt cx="894897" cy="919408"/>
            </a:xfrm>
          </p:grpSpPr>
          <p:grpSp>
            <p:nvGrpSpPr>
              <p:cNvPr id="16" name="Graphique 13">
                <a:extLst>
                  <a:ext uri="{FF2B5EF4-FFF2-40B4-BE49-F238E27FC236}">
                    <a16:creationId xmlns:a16="http://schemas.microsoft.com/office/drawing/2014/main" id="{7F8366DD-8894-42AC-B64C-4C0D300C7CD4}"/>
                  </a:ext>
                </a:extLst>
              </p:cNvPr>
              <p:cNvGrpSpPr/>
              <p:nvPr/>
            </p:nvGrpSpPr>
            <p:grpSpPr>
              <a:xfrm>
                <a:off x="1265269" y="2733870"/>
                <a:ext cx="894897" cy="919408"/>
                <a:chOff x="1265269" y="2733870"/>
                <a:chExt cx="894897" cy="919408"/>
              </a:xfrm>
              <a:noFill/>
            </p:grpSpPr>
            <p:sp>
              <p:nvSpPr>
                <p:cNvPr id="17" name="Forme libre : forme 16">
                  <a:extLst>
                    <a:ext uri="{FF2B5EF4-FFF2-40B4-BE49-F238E27FC236}">
                      <a16:creationId xmlns:a16="http://schemas.microsoft.com/office/drawing/2014/main" id="{4E691130-9586-48A6-8F51-3CD849C23F6F}"/>
                    </a:ext>
                  </a:extLst>
                </p:cNvPr>
                <p:cNvSpPr/>
                <p:nvPr/>
              </p:nvSpPr>
              <p:spPr>
                <a:xfrm>
                  <a:off x="1699202" y="3192190"/>
                  <a:ext cx="460964" cy="461088"/>
                </a:xfrm>
                <a:custGeom>
                  <a:avLst/>
                  <a:gdLst>
                    <a:gd name="connsiteX0" fmla="*/ 108979 w 460964"/>
                    <a:gd name="connsiteY0" fmla="*/ 34653 h 461088"/>
                    <a:gd name="connsiteX1" fmla="*/ 201256 w 460964"/>
                    <a:gd name="connsiteY1" fmla="*/ 1884 h 461088"/>
                    <a:gd name="connsiteX2" fmla="*/ 459080 w 460964"/>
                    <a:gd name="connsiteY2" fmla="*/ 201249 h 461088"/>
                    <a:gd name="connsiteX3" fmla="*/ 259715 w 460964"/>
                    <a:gd name="connsiteY3" fmla="*/ 459204 h 461088"/>
                    <a:gd name="connsiteX4" fmla="*/ 1891 w 460964"/>
                    <a:gd name="connsiteY4" fmla="*/ 259839 h 461088"/>
                    <a:gd name="connsiteX5" fmla="*/ 50388 w 460964"/>
                    <a:gd name="connsiteY5" fmla="*/ 86689 h 46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964" h="461088">
                      <a:moveTo>
                        <a:pt x="108979" y="34653"/>
                      </a:moveTo>
                      <a:cubicBezTo>
                        <a:pt x="136243" y="17744"/>
                        <a:pt x="167438" y="6209"/>
                        <a:pt x="201256" y="1884"/>
                      </a:cubicBezTo>
                      <a:cubicBezTo>
                        <a:pt x="327481" y="-14238"/>
                        <a:pt x="442958" y="74893"/>
                        <a:pt x="459080" y="201249"/>
                      </a:cubicBezTo>
                      <a:cubicBezTo>
                        <a:pt x="475203" y="327605"/>
                        <a:pt x="386072" y="442951"/>
                        <a:pt x="259715" y="459204"/>
                      </a:cubicBezTo>
                      <a:cubicBezTo>
                        <a:pt x="133490" y="475327"/>
                        <a:pt x="18013" y="386196"/>
                        <a:pt x="1891" y="259839"/>
                      </a:cubicBezTo>
                      <a:cubicBezTo>
                        <a:pt x="-6367" y="195350"/>
                        <a:pt x="12901" y="133745"/>
                        <a:pt x="50388" y="86689"/>
                      </a:cubicBez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8" name="Forme libre : forme 17">
                  <a:extLst>
                    <a:ext uri="{FF2B5EF4-FFF2-40B4-BE49-F238E27FC236}">
                      <a16:creationId xmlns:a16="http://schemas.microsoft.com/office/drawing/2014/main" id="{11786954-33BC-4274-AECD-E8FF3D432607}"/>
                    </a:ext>
                  </a:extLst>
                </p:cNvPr>
                <p:cNvSpPr/>
                <p:nvPr/>
              </p:nvSpPr>
              <p:spPr>
                <a:xfrm>
                  <a:off x="1265269" y="2733870"/>
                  <a:ext cx="13107" cy="13107"/>
                </a:xfrm>
                <a:custGeom>
                  <a:avLst/>
                  <a:gdLst/>
                  <a:ahLst/>
                  <a:cxnLst/>
                  <a:rect l="l" t="t" r="r" b="b"/>
                  <a:pathLst>
                    <a:path w="13107" h="13107"/>
                  </a:pathLst>
                </a:custGeom>
                <a:noFill/>
                <a:ln w="28575" cap="rnd">
                  <a:solidFill>
                    <a:srgbClr val="00589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9" name="Forme libre : forme 18">
                  <a:extLst>
                    <a:ext uri="{FF2B5EF4-FFF2-40B4-BE49-F238E27FC236}">
                      <a16:creationId xmlns:a16="http://schemas.microsoft.com/office/drawing/2014/main" id="{53E84510-5BE1-48A6-91A2-8F188689584A}"/>
                    </a:ext>
                  </a:extLst>
                </p:cNvPr>
                <p:cNvSpPr/>
                <p:nvPr/>
              </p:nvSpPr>
              <p:spPr>
                <a:xfrm>
                  <a:off x="1265269" y="2733870"/>
                  <a:ext cx="13107" cy="13107"/>
                </a:xfrm>
                <a:custGeom>
                  <a:avLst/>
                  <a:gdLst/>
                  <a:ahLst/>
                  <a:cxnLst/>
                  <a:rect l="l" t="t" r="r" b="b"/>
                  <a:pathLst>
                    <a:path w="13107" h="13107"/>
                  </a:pathLst>
                </a:custGeom>
                <a:noFill/>
                <a:ln w="28575" cap="rnd">
                  <a:solidFill>
                    <a:srgbClr val="00589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0" name="Forme libre : forme 19">
                  <a:extLst>
                    <a:ext uri="{FF2B5EF4-FFF2-40B4-BE49-F238E27FC236}">
                      <a16:creationId xmlns:a16="http://schemas.microsoft.com/office/drawing/2014/main" id="{104936C4-DB2C-4A1F-87A2-5BE7929D8FE6}"/>
                    </a:ext>
                  </a:extLst>
                </p:cNvPr>
                <p:cNvSpPr/>
                <p:nvPr/>
              </p:nvSpPr>
              <p:spPr>
                <a:xfrm>
                  <a:off x="1598854" y="3424241"/>
                  <a:ext cx="54002" cy="11403"/>
                </a:xfrm>
                <a:custGeom>
                  <a:avLst/>
                  <a:gdLst>
                    <a:gd name="connsiteX0" fmla="*/ 54003 w 54002"/>
                    <a:gd name="connsiteY0" fmla="*/ 11404 h 11403"/>
                    <a:gd name="connsiteX1" fmla="*/ 0 w 54002"/>
                    <a:gd name="connsiteY1" fmla="*/ 0 h 11403"/>
                  </a:gdLst>
                  <a:ahLst/>
                  <a:cxnLst>
                    <a:cxn ang="0">
                      <a:pos x="connsiteX0" y="connsiteY0"/>
                    </a:cxn>
                    <a:cxn ang="0">
                      <a:pos x="connsiteX1" y="connsiteY1"/>
                    </a:cxn>
                  </a:cxnLst>
                  <a:rect l="l" t="t" r="r" b="b"/>
                  <a:pathLst>
                    <a:path w="54002" h="11403">
                      <a:moveTo>
                        <a:pt x="54003" y="11404"/>
                      </a:moveTo>
                      <a:cubicBezTo>
                        <a:pt x="33293" y="9306"/>
                        <a:pt x="16778" y="5374"/>
                        <a:pt x="0" y="0"/>
                      </a:cubicBez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1" name="Forme libre : forme 20">
                  <a:extLst>
                    <a:ext uri="{FF2B5EF4-FFF2-40B4-BE49-F238E27FC236}">
                      <a16:creationId xmlns:a16="http://schemas.microsoft.com/office/drawing/2014/main" id="{2A3DD138-E4FB-452C-9C25-95FFB6045640}"/>
                    </a:ext>
                  </a:extLst>
                </p:cNvPr>
                <p:cNvSpPr/>
                <p:nvPr/>
              </p:nvSpPr>
              <p:spPr>
                <a:xfrm>
                  <a:off x="1595315" y="3332751"/>
                  <a:ext cx="63440" cy="11796"/>
                </a:xfrm>
                <a:custGeom>
                  <a:avLst/>
                  <a:gdLst>
                    <a:gd name="connsiteX0" fmla="*/ 63440 w 63440"/>
                    <a:gd name="connsiteY0" fmla="*/ 11797 h 11796"/>
                    <a:gd name="connsiteX1" fmla="*/ 0 w 63440"/>
                    <a:gd name="connsiteY1" fmla="*/ 0 h 11796"/>
                  </a:gdLst>
                  <a:ahLst/>
                  <a:cxnLst>
                    <a:cxn ang="0">
                      <a:pos x="connsiteX0" y="connsiteY0"/>
                    </a:cxn>
                    <a:cxn ang="0">
                      <a:pos x="connsiteX1" y="connsiteY1"/>
                    </a:cxn>
                  </a:cxnLst>
                  <a:rect l="l" t="t" r="r" b="b"/>
                  <a:pathLst>
                    <a:path w="63440" h="11796">
                      <a:moveTo>
                        <a:pt x="63440" y="11797"/>
                      </a:moveTo>
                      <a:cubicBezTo>
                        <a:pt x="44041" y="9437"/>
                        <a:pt x="15729" y="5374"/>
                        <a:pt x="0" y="0"/>
                      </a:cubicBez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2" name="Forme libre : forme 21">
                  <a:extLst>
                    <a:ext uri="{FF2B5EF4-FFF2-40B4-BE49-F238E27FC236}">
                      <a16:creationId xmlns:a16="http://schemas.microsoft.com/office/drawing/2014/main" id="{E27F10BE-C3F0-4FBE-9356-A7778124134D}"/>
                    </a:ext>
                  </a:extLst>
                </p:cNvPr>
                <p:cNvSpPr/>
                <p:nvPr/>
              </p:nvSpPr>
              <p:spPr>
                <a:xfrm>
                  <a:off x="1597413" y="3243227"/>
                  <a:ext cx="93456" cy="13500"/>
                </a:xfrm>
                <a:custGeom>
                  <a:avLst/>
                  <a:gdLst>
                    <a:gd name="connsiteX0" fmla="*/ 93456 w 93456"/>
                    <a:gd name="connsiteY0" fmla="*/ 13501 h 13500"/>
                    <a:gd name="connsiteX1" fmla="*/ 0 w 93456"/>
                    <a:gd name="connsiteY1" fmla="*/ 0 h 13500"/>
                  </a:gdLst>
                  <a:ahLst/>
                  <a:cxnLst>
                    <a:cxn ang="0">
                      <a:pos x="connsiteX0" y="connsiteY0"/>
                    </a:cxn>
                    <a:cxn ang="0">
                      <a:pos x="connsiteX1" y="connsiteY1"/>
                    </a:cxn>
                  </a:cxnLst>
                  <a:rect l="l" t="t" r="r" b="b"/>
                  <a:pathLst>
                    <a:path w="93456" h="13500">
                      <a:moveTo>
                        <a:pt x="93456" y="13501"/>
                      </a:moveTo>
                      <a:cubicBezTo>
                        <a:pt x="62654" y="12714"/>
                        <a:pt x="23593" y="7864"/>
                        <a:pt x="0" y="0"/>
                      </a:cubicBez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23" name="Graphique 13">
                  <a:extLst>
                    <a:ext uri="{FF2B5EF4-FFF2-40B4-BE49-F238E27FC236}">
                      <a16:creationId xmlns:a16="http://schemas.microsoft.com/office/drawing/2014/main" id="{7F8366DD-8894-42AC-B64C-4C0D300C7CD4}"/>
                    </a:ext>
                  </a:extLst>
                </p:cNvPr>
                <p:cNvGrpSpPr/>
                <p:nvPr/>
              </p:nvGrpSpPr>
              <p:grpSpPr>
                <a:xfrm>
                  <a:off x="1281653" y="2750254"/>
                  <a:ext cx="564015" cy="788546"/>
                  <a:chOff x="1281653" y="2750254"/>
                  <a:chExt cx="564015" cy="788546"/>
                </a:xfrm>
                <a:noFill/>
              </p:grpSpPr>
              <p:sp>
                <p:nvSpPr>
                  <p:cNvPr id="24" name="Forme libre : forme 23">
                    <a:extLst>
                      <a:ext uri="{FF2B5EF4-FFF2-40B4-BE49-F238E27FC236}">
                        <a16:creationId xmlns:a16="http://schemas.microsoft.com/office/drawing/2014/main" id="{A084D26E-5730-41EE-B9FF-B9640FDE350F}"/>
                      </a:ext>
                    </a:extLst>
                  </p:cNvPr>
                  <p:cNvSpPr/>
                  <p:nvPr/>
                </p:nvSpPr>
                <p:spPr>
                  <a:xfrm>
                    <a:off x="1530433" y="2750254"/>
                    <a:ext cx="315104" cy="145755"/>
                  </a:xfrm>
                  <a:custGeom>
                    <a:avLst/>
                    <a:gdLst>
                      <a:gd name="connsiteX0" fmla="*/ 315104 w 315104"/>
                      <a:gd name="connsiteY0" fmla="*/ 72878 h 145755"/>
                      <a:gd name="connsiteX1" fmla="*/ 157552 w 315104"/>
                      <a:gd name="connsiteY1" fmla="*/ 145755 h 145755"/>
                      <a:gd name="connsiteX2" fmla="*/ 0 w 315104"/>
                      <a:gd name="connsiteY2" fmla="*/ 72878 h 145755"/>
                      <a:gd name="connsiteX3" fmla="*/ 157552 w 315104"/>
                      <a:gd name="connsiteY3" fmla="*/ 0 h 145755"/>
                      <a:gd name="connsiteX4" fmla="*/ 315104 w 315104"/>
                      <a:gd name="connsiteY4" fmla="*/ 72878 h 145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104" h="145755">
                        <a:moveTo>
                          <a:pt x="315104" y="72878"/>
                        </a:moveTo>
                        <a:cubicBezTo>
                          <a:pt x="315104" y="113118"/>
                          <a:pt x="244586" y="145755"/>
                          <a:pt x="157552" y="145755"/>
                        </a:cubicBezTo>
                        <a:cubicBezTo>
                          <a:pt x="70518" y="145755"/>
                          <a:pt x="0" y="113118"/>
                          <a:pt x="0" y="72878"/>
                        </a:cubicBezTo>
                        <a:cubicBezTo>
                          <a:pt x="0" y="32638"/>
                          <a:pt x="70518" y="0"/>
                          <a:pt x="157552" y="0"/>
                        </a:cubicBezTo>
                        <a:cubicBezTo>
                          <a:pt x="244586" y="0"/>
                          <a:pt x="315104" y="32638"/>
                          <a:pt x="315104" y="72878"/>
                        </a:cubicBezTo>
                        <a:close/>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5" name="Forme libre : forme 24">
                    <a:extLst>
                      <a:ext uri="{FF2B5EF4-FFF2-40B4-BE49-F238E27FC236}">
                        <a16:creationId xmlns:a16="http://schemas.microsoft.com/office/drawing/2014/main" id="{837AEE82-8BE5-435F-A4C1-FD14F537D13C}"/>
                      </a:ext>
                    </a:extLst>
                  </p:cNvPr>
                  <p:cNvSpPr/>
                  <p:nvPr/>
                </p:nvSpPr>
                <p:spPr>
                  <a:xfrm>
                    <a:off x="1530564" y="2913573"/>
                    <a:ext cx="315104" cy="72877"/>
                  </a:xfrm>
                  <a:custGeom>
                    <a:avLst/>
                    <a:gdLst>
                      <a:gd name="connsiteX0" fmla="*/ 0 w 315104"/>
                      <a:gd name="connsiteY0" fmla="*/ 0 h 72877"/>
                      <a:gd name="connsiteX1" fmla="*/ 157552 w 315104"/>
                      <a:gd name="connsiteY1" fmla="*/ 72878 h 72877"/>
                      <a:gd name="connsiteX2" fmla="*/ 315104 w 315104"/>
                      <a:gd name="connsiteY2" fmla="*/ 0 h 72877"/>
                    </a:gdLst>
                    <a:ahLst/>
                    <a:cxnLst>
                      <a:cxn ang="0">
                        <a:pos x="connsiteX0" y="connsiteY0"/>
                      </a:cxn>
                      <a:cxn ang="0">
                        <a:pos x="connsiteX1" y="connsiteY1"/>
                      </a:cxn>
                      <a:cxn ang="0">
                        <a:pos x="connsiteX2" y="connsiteY2"/>
                      </a:cxn>
                    </a:cxnLst>
                    <a:rect l="l" t="t" r="r" b="b"/>
                    <a:pathLst>
                      <a:path w="315104" h="72877">
                        <a:moveTo>
                          <a:pt x="0" y="0"/>
                        </a:moveTo>
                        <a:cubicBezTo>
                          <a:pt x="0" y="40240"/>
                          <a:pt x="70518" y="72878"/>
                          <a:pt x="157552" y="72878"/>
                        </a:cubicBezTo>
                        <a:cubicBezTo>
                          <a:pt x="244586" y="72878"/>
                          <a:pt x="315104" y="40240"/>
                          <a:pt x="315104" y="0"/>
                        </a:cubicBez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6" name="Forme libre : forme 25">
                    <a:extLst>
                      <a:ext uri="{FF2B5EF4-FFF2-40B4-BE49-F238E27FC236}">
                        <a16:creationId xmlns:a16="http://schemas.microsoft.com/office/drawing/2014/main" id="{8A1A845B-5C0D-42D9-881E-72B280AEC53B}"/>
                      </a:ext>
                    </a:extLst>
                  </p:cNvPr>
                  <p:cNvSpPr/>
                  <p:nvPr/>
                </p:nvSpPr>
                <p:spPr>
                  <a:xfrm>
                    <a:off x="1530433" y="3004146"/>
                    <a:ext cx="315104" cy="72877"/>
                  </a:xfrm>
                  <a:custGeom>
                    <a:avLst/>
                    <a:gdLst>
                      <a:gd name="connsiteX0" fmla="*/ 315104 w 315104"/>
                      <a:gd name="connsiteY0" fmla="*/ 0 h 72877"/>
                      <a:gd name="connsiteX1" fmla="*/ 157552 w 315104"/>
                      <a:gd name="connsiteY1" fmla="*/ 72878 h 72877"/>
                      <a:gd name="connsiteX2" fmla="*/ 0 w 315104"/>
                      <a:gd name="connsiteY2" fmla="*/ 0 h 72877"/>
                    </a:gdLst>
                    <a:ahLst/>
                    <a:cxnLst>
                      <a:cxn ang="0">
                        <a:pos x="connsiteX0" y="connsiteY0"/>
                      </a:cxn>
                      <a:cxn ang="0">
                        <a:pos x="connsiteX1" y="connsiteY1"/>
                      </a:cxn>
                      <a:cxn ang="0">
                        <a:pos x="connsiteX2" y="connsiteY2"/>
                      </a:cxn>
                    </a:cxnLst>
                    <a:rect l="l" t="t" r="r" b="b"/>
                    <a:pathLst>
                      <a:path w="315104" h="72877">
                        <a:moveTo>
                          <a:pt x="315104" y="0"/>
                        </a:moveTo>
                        <a:cubicBezTo>
                          <a:pt x="315104" y="40240"/>
                          <a:pt x="244586" y="72878"/>
                          <a:pt x="157552" y="72878"/>
                        </a:cubicBezTo>
                        <a:cubicBezTo>
                          <a:pt x="70518" y="72878"/>
                          <a:pt x="0" y="40240"/>
                          <a:pt x="0" y="0"/>
                        </a:cubicBez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7" name="Forme libre : forme 26">
                    <a:extLst>
                      <a:ext uri="{FF2B5EF4-FFF2-40B4-BE49-F238E27FC236}">
                        <a16:creationId xmlns:a16="http://schemas.microsoft.com/office/drawing/2014/main" id="{F0403126-5805-4C64-AB9A-2C48F4A3B89E}"/>
                      </a:ext>
                    </a:extLst>
                  </p:cNvPr>
                  <p:cNvSpPr/>
                  <p:nvPr/>
                </p:nvSpPr>
                <p:spPr>
                  <a:xfrm>
                    <a:off x="1653644" y="3094588"/>
                    <a:ext cx="191893" cy="72877"/>
                  </a:xfrm>
                  <a:custGeom>
                    <a:avLst/>
                    <a:gdLst>
                      <a:gd name="connsiteX0" fmla="*/ 191894 w 191893"/>
                      <a:gd name="connsiteY0" fmla="*/ 0 h 72877"/>
                      <a:gd name="connsiteX1" fmla="*/ 34342 w 191893"/>
                      <a:gd name="connsiteY1" fmla="*/ 72878 h 72877"/>
                      <a:gd name="connsiteX2" fmla="*/ 0 w 191893"/>
                      <a:gd name="connsiteY2" fmla="*/ 71174 h 72877"/>
                    </a:gdLst>
                    <a:ahLst/>
                    <a:cxnLst>
                      <a:cxn ang="0">
                        <a:pos x="connsiteX0" y="connsiteY0"/>
                      </a:cxn>
                      <a:cxn ang="0">
                        <a:pos x="connsiteX1" y="connsiteY1"/>
                      </a:cxn>
                      <a:cxn ang="0">
                        <a:pos x="connsiteX2" y="connsiteY2"/>
                      </a:cxn>
                    </a:cxnLst>
                    <a:rect l="l" t="t" r="r" b="b"/>
                    <a:pathLst>
                      <a:path w="191893" h="72877">
                        <a:moveTo>
                          <a:pt x="191894" y="0"/>
                        </a:moveTo>
                        <a:cubicBezTo>
                          <a:pt x="191894" y="40240"/>
                          <a:pt x="121375" y="72878"/>
                          <a:pt x="34342" y="72878"/>
                        </a:cubicBezTo>
                        <a:cubicBezTo>
                          <a:pt x="22545" y="72878"/>
                          <a:pt x="11010" y="72222"/>
                          <a:pt x="0" y="71174"/>
                        </a:cubicBez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8" name="Forme libre : forme 27">
                    <a:extLst>
                      <a:ext uri="{FF2B5EF4-FFF2-40B4-BE49-F238E27FC236}">
                        <a16:creationId xmlns:a16="http://schemas.microsoft.com/office/drawing/2014/main" id="{96A071DE-42F5-4EF6-A9B2-D7891A7D4576}"/>
                      </a:ext>
                    </a:extLst>
                  </p:cNvPr>
                  <p:cNvSpPr/>
                  <p:nvPr/>
                </p:nvSpPr>
                <p:spPr>
                  <a:xfrm>
                    <a:off x="1845538" y="2826015"/>
                    <a:ext cx="13107" cy="373039"/>
                  </a:xfrm>
                  <a:custGeom>
                    <a:avLst/>
                    <a:gdLst>
                      <a:gd name="connsiteX0" fmla="*/ 0 w 13107"/>
                      <a:gd name="connsiteY0" fmla="*/ 373039 h 373039"/>
                      <a:gd name="connsiteX1" fmla="*/ 0 w 13107"/>
                      <a:gd name="connsiteY1" fmla="*/ 0 h 373039"/>
                    </a:gdLst>
                    <a:ahLst/>
                    <a:cxnLst>
                      <a:cxn ang="0">
                        <a:pos x="connsiteX0" y="connsiteY0"/>
                      </a:cxn>
                      <a:cxn ang="0">
                        <a:pos x="connsiteX1" y="connsiteY1"/>
                      </a:cxn>
                    </a:cxnLst>
                    <a:rect l="l" t="t" r="r" b="b"/>
                    <a:pathLst>
                      <a:path w="13107" h="373039">
                        <a:moveTo>
                          <a:pt x="0" y="373039"/>
                        </a:moveTo>
                        <a:lnTo>
                          <a:pt x="0" y="0"/>
                        </a:lnTo>
                      </a:path>
                    </a:pathLst>
                  </a:custGeom>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 name="Forme libre : forme 28">
                    <a:extLst>
                      <a:ext uri="{FF2B5EF4-FFF2-40B4-BE49-F238E27FC236}">
                        <a16:creationId xmlns:a16="http://schemas.microsoft.com/office/drawing/2014/main" id="{083082B6-EBE3-4555-BC7A-AE0C677DCCDA}"/>
                      </a:ext>
                    </a:extLst>
                  </p:cNvPr>
                  <p:cNvSpPr/>
                  <p:nvPr/>
                </p:nvSpPr>
                <p:spPr>
                  <a:xfrm>
                    <a:off x="1281653" y="3120934"/>
                    <a:ext cx="315104" cy="145755"/>
                  </a:xfrm>
                  <a:custGeom>
                    <a:avLst/>
                    <a:gdLst>
                      <a:gd name="connsiteX0" fmla="*/ 315104 w 315104"/>
                      <a:gd name="connsiteY0" fmla="*/ 72878 h 145755"/>
                      <a:gd name="connsiteX1" fmla="*/ 157552 w 315104"/>
                      <a:gd name="connsiteY1" fmla="*/ 145755 h 145755"/>
                      <a:gd name="connsiteX2" fmla="*/ 0 w 315104"/>
                      <a:gd name="connsiteY2" fmla="*/ 72878 h 145755"/>
                      <a:gd name="connsiteX3" fmla="*/ 157552 w 315104"/>
                      <a:gd name="connsiteY3" fmla="*/ 0 h 145755"/>
                      <a:gd name="connsiteX4" fmla="*/ 315104 w 315104"/>
                      <a:gd name="connsiteY4" fmla="*/ 72878 h 145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104" h="145755">
                        <a:moveTo>
                          <a:pt x="315104" y="72878"/>
                        </a:moveTo>
                        <a:cubicBezTo>
                          <a:pt x="315104" y="113118"/>
                          <a:pt x="244586" y="145755"/>
                          <a:pt x="157552" y="145755"/>
                        </a:cubicBezTo>
                        <a:cubicBezTo>
                          <a:pt x="70518" y="145755"/>
                          <a:pt x="0" y="113118"/>
                          <a:pt x="0" y="72878"/>
                        </a:cubicBezTo>
                        <a:cubicBezTo>
                          <a:pt x="0" y="32638"/>
                          <a:pt x="70518" y="0"/>
                          <a:pt x="157552" y="0"/>
                        </a:cubicBezTo>
                        <a:cubicBezTo>
                          <a:pt x="244586" y="0"/>
                          <a:pt x="315104" y="32638"/>
                          <a:pt x="315104" y="72878"/>
                        </a:cubicBezTo>
                        <a:close/>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 name="Forme libre : forme 29">
                    <a:extLst>
                      <a:ext uri="{FF2B5EF4-FFF2-40B4-BE49-F238E27FC236}">
                        <a16:creationId xmlns:a16="http://schemas.microsoft.com/office/drawing/2014/main" id="{E27FB93E-CF63-4131-8945-7DE8C15EC7CA}"/>
                      </a:ext>
                    </a:extLst>
                  </p:cNvPr>
                  <p:cNvSpPr/>
                  <p:nvPr/>
                </p:nvSpPr>
                <p:spPr>
                  <a:xfrm>
                    <a:off x="1281653" y="3284253"/>
                    <a:ext cx="315104" cy="72877"/>
                  </a:xfrm>
                  <a:custGeom>
                    <a:avLst/>
                    <a:gdLst>
                      <a:gd name="connsiteX0" fmla="*/ 0 w 315104"/>
                      <a:gd name="connsiteY0" fmla="*/ 0 h 72877"/>
                      <a:gd name="connsiteX1" fmla="*/ 157552 w 315104"/>
                      <a:gd name="connsiteY1" fmla="*/ 72878 h 72877"/>
                      <a:gd name="connsiteX2" fmla="*/ 315104 w 315104"/>
                      <a:gd name="connsiteY2" fmla="*/ 0 h 72877"/>
                    </a:gdLst>
                    <a:ahLst/>
                    <a:cxnLst>
                      <a:cxn ang="0">
                        <a:pos x="connsiteX0" y="connsiteY0"/>
                      </a:cxn>
                      <a:cxn ang="0">
                        <a:pos x="connsiteX1" y="connsiteY1"/>
                      </a:cxn>
                      <a:cxn ang="0">
                        <a:pos x="connsiteX2" y="connsiteY2"/>
                      </a:cxn>
                    </a:cxnLst>
                    <a:rect l="l" t="t" r="r" b="b"/>
                    <a:pathLst>
                      <a:path w="315104" h="72877">
                        <a:moveTo>
                          <a:pt x="0" y="0"/>
                        </a:moveTo>
                        <a:cubicBezTo>
                          <a:pt x="0" y="40240"/>
                          <a:pt x="70518" y="72878"/>
                          <a:pt x="157552" y="72878"/>
                        </a:cubicBezTo>
                        <a:cubicBezTo>
                          <a:pt x="244586" y="72878"/>
                          <a:pt x="315104" y="40240"/>
                          <a:pt x="315104" y="0"/>
                        </a:cubicBez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 name="Forme libre : forme 30">
                    <a:extLst>
                      <a:ext uri="{FF2B5EF4-FFF2-40B4-BE49-F238E27FC236}">
                        <a16:creationId xmlns:a16="http://schemas.microsoft.com/office/drawing/2014/main" id="{EDE1FE0C-D370-45A7-904A-644C406C681E}"/>
                      </a:ext>
                    </a:extLst>
                  </p:cNvPr>
                  <p:cNvSpPr/>
                  <p:nvPr/>
                </p:nvSpPr>
                <p:spPr>
                  <a:xfrm>
                    <a:off x="1282046" y="3374695"/>
                    <a:ext cx="314711" cy="72877"/>
                  </a:xfrm>
                  <a:custGeom>
                    <a:avLst/>
                    <a:gdLst>
                      <a:gd name="connsiteX0" fmla="*/ 314711 w 314711"/>
                      <a:gd name="connsiteY0" fmla="*/ 0 h 72877"/>
                      <a:gd name="connsiteX1" fmla="*/ 157159 w 314711"/>
                      <a:gd name="connsiteY1" fmla="*/ 72878 h 72877"/>
                      <a:gd name="connsiteX2" fmla="*/ 0 w 314711"/>
                      <a:gd name="connsiteY2" fmla="*/ 0 h 72877"/>
                    </a:gdLst>
                    <a:ahLst/>
                    <a:cxnLst>
                      <a:cxn ang="0">
                        <a:pos x="connsiteX0" y="connsiteY0"/>
                      </a:cxn>
                      <a:cxn ang="0">
                        <a:pos x="connsiteX1" y="connsiteY1"/>
                      </a:cxn>
                      <a:cxn ang="0">
                        <a:pos x="connsiteX2" y="connsiteY2"/>
                      </a:cxn>
                    </a:cxnLst>
                    <a:rect l="l" t="t" r="r" b="b"/>
                    <a:pathLst>
                      <a:path w="314711" h="72877">
                        <a:moveTo>
                          <a:pt x="314711" y="0"/>
                        </a:moveTo>
                        <a:cubicBezTo>
                          <a:pt x="314711" y="40240"/>
                          <a:pt x="244193" y="72878"/>
                          <a:pt x="157159" y="72878"/>
                        </a:cubicBezTo>
                        <a:cubicBezTo>
                          <a:pt x="70125" y="72878"/>
                          <a:pt x="0" y="40240"/>
                          <a:pt x="0" y="0"/>
                        </a:cubicBez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 name="Forme libre : forme 31">
                    <a:extLst>
                      <a:ext uri="{FF2B5EF4-FFF2-40B4-BE49-F238E27FC236}">
                        <a16:creationId xmlns:a16="http://schemas.microsoft.com/office/drawing/2014/main" id="{8612B4C1-FE06-493B-B69B-8619460E8F37}"/>
                      </a:ext>
                    </a:extLst>
                  </p:cNvPr>
                  <p:cNvSpPr/>
                  <p:nvPr/>
                </p:nvSpPr>
                <p:spPr>
                  <a:xfrm>
                    <a:off x="1530564" y="2899155"/>
                    <a:ext cx="13107" cy="181538"/>
                  </a:xfrm>
                  <a:custGeom>
                    <a:avLst/>
                    <a:gdLst>
                      <a:gd name="connsiteX0" fmla="*/ 0 w 13107"/>
                      <a:gd name="connsiteY0" fmla="*/ 0 h 181538"/>
                      <a:gd name="connsiteX1" fmla="*/ 0 w 13107"/>
                      <a:gd name="connsiteY1" fmla="*/ 181539 h 181538"/>
                    </a:gdLst>
                    <a:ahLst/>
                    <a:cxnLst>
                      <a:cxn ang="0">
                        <a:pos x="connsiteX0" y="connsiteY0"/>
                      </a:cxn>
                      <a:cxn ang="0">
                        <a:pos x="connsiteX1" y="connsiteY1"/>
                      </a:cxn>
                    </a:cxnLst>
                    <a:rect l="l" t="t" r="r" b="b"/>
                    <a:pathLst>
                      <a:path w="13107" h="181538">
                        <a:moveTo>
                          <a:pt x="0" y="0"/>
                        </a:moveTo>
                        <a:lnTo>
                          <a:pt x="0" y="181539"/>
                        </a:lnTo>
                      </a:path>
                    </a:pathLst>
                  </a:custGeom>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 name="Forme libre : forme 32">
                    <a:extLst>
                      <a:ext uri="{FF2B5EF4-FFF2-40B4-BE49-F238E27FC236}">
                        <a16:creationId xmlns:a16="http://schemas.microsoft.com/office/drawing/2014/main" id="{EC8F1263-A063-4946-93F8-8473B152A2C7}"/>
                      </a:ext>
                    </a:extLst>
                  </p:cNvPr>
                  <p:cNvSpPr/>
                  <p:nvPr/>
                </p:nvSpPr>
                <p:spPr>
                  <a:xfrm>
                    <a:off x="1281653" y="3194991"/>
                    <a:ext cx="315104" cy="343809"/>
                  </a:xfrm>
                  <a:custGeom>
                    <a:avLst/>
                    <a:gdLst>
                      <a:gd name="connsiteX0" fmla="*/ 315104 w 315104"/>
                      <a:gd name="connsiteY0" fmla="*/ 0 h 343809"/>
                      <a:gd name="connsiteX1" fmla="*/ 315104 w 315104"/>
                      <a:gd name="connsiteY1" fmla="*/ 270801 h 343809"/>
                      <a:gd name="connsiteX2" fmla="*/ 157552 w 315104"/>
                      <a:gd name="connsiteY2" fmla="*/ 343810 h 343809"/>
                      <a:gd name="connsiteX3" fmla="*/ 0 w 315104"/>
                      <a:gd name="connsiteY3" fmla="*/ 270801 h 343809"/>
                      <a:gd name="connsiteX4" fmla="*/ 0 w 315104"/>
                      <a:gd name="connsiteY4" fmla="*/ 75892 h 343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104" h="343809">
                        <a:moveTo>
                          <a:pt x="315104" y="0"/>
                        </a:moveTo>
                        <a:lnTo>
                          <a:pt x="315104" y="270801"/>
                        </a:lnTo>
                        <a:cubicBezTo>
                          <a:pt x="315104" y="311041"/>
                          <a:pt x="244586" y="343810"/>
                          <a:pt x="157552" y="343810"/>
                        </a:cubicBezTo>
                        <a:cubicBezTo>
                          <a:pt x="70518" y="343810"/>
                          <a:pt x="0" y="311172"/>
                          <a:pt x="0" y="270801"/>
                        </a:cubicBezTo>
                        <a:lnTo>
                          <a:pt x="0" y="75892"/>
                        </a:lnTo>
                      </a:path>
                    </a:pathLst>
                  </a:custGeom>
                  <a:noFill/>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nvGrpSpPr>
              <p:cNvPr id="34" name="Graphique 13">
                <a:extLst>
                  <a:ext uri="{FF2B5EF4-FFF2-40B4-BE49-F238E27FC236}">
                    <a16:creationId xmlns:a16="http://schemas.microsoft.com/office/drawing/2014/main" id="{7F8366DD-8894-42AC-B64C-4C0D300C7CD4}"/>
                  </a:ext>
                </a:extLst>
              </p:cNvPr>
              <p:cNvGrpSpPr/>
              <p:nvPr/>
            </p:nvGrpSpPr>
            <p:grpSpPr>
              <a:xfrm>
                <a:off x="1779345" y="3300638"/>
                <a:ext cx="234624" cy="244323"/>
                <a:chOff x="1779345" y="3300638"/>
                <a:chExt cx="234624" cy="244323"/>
              </a:xfrm>
              <a:noFill/>
            </p:grpSpPr>
            <p:grpSp>
              <p:nvGrpSpPr>
                <p:cNvPr id="35" name="Graphique 13">
                  <a:extLst>
                    <a:ext uri="{FF2B5EF4-FFF2-40B4-BE49-F238E27FC236}">
                      <a16:creationId xmlns:a16="http://schemas.microsoft.com/office/drawing/2014/main" id="{7F8366DD-8894-42AC-B64C-4C0D300C7CD4}"/>
                    </a:ext>
                  </a:extLst>
                </p:cNvPr>
                <p:cNvGrpSpPr/>
                <p:nvPr/>
              </p:nvGrpSpPr>
              <p:grpSpPr>
                <a:xfrm>
                  <a:off x="1779345" y="3395929"/>
                  <a:ext cx="170397" cy="53609"/>
                  <a:chOff x="1779345" y="3395929"/>
                  <a:chExt cx="170397" cy="53609"/>
                </a:xfrm>
              </p:grpSpPr>
              <p:sp>
                <p:nvSpPr>
                  <p:cNvPr id="36" name="Forme libre : forme 35">
                    <a:extLst>
                      <a:ext uri="{FF2B5EF4-FFF2-40B4-BE49-F238E27FC236}">
                        <a16:creationId xmlns:a16="http://schemas.microsoft.com/office/drawing/2014/main" id="{9A741288-EB05-4848-A911-BB027535518A}"/>
                      </a:ext>
                    </a:extLst>
                  </p:cNvPr>
                  <p:cNvSpPr/>
                  <p:nvPr/>
                </p:nvSpPr>
                <p:spPr>
                  <a:xfrm>
                    <a:off x="1779345" y="3395929"/>
                    <a:ext cx="170397" cy="13107"/>
                  </a:xfrm>
                  <a:custGeom>
                    <a:avLst/>
                    <a:gdLst>
                      <a:gd name="connsiteX0" fmla="*/ 0 w 170397"/>
                      <a:gd name="connsiteY0" fmla="*/ 0 h 13107"/>
                      <a:gd name="connsiteX1" fmla="*/ 170398 w 170397"/>
                      <a:gd name="connsiteY1" fmla="*/ 0 h 13107"/>
                    </a:gdLst>
                    <a:ahLst/>
                    <a:cxnLst>
                      <a:cxn ang="0">
                        <a:pos x="connsiteX0" y="connsiteY0"/>
                      </a:cxn>
                      <a:cxn ang="0">
                        <a:pos x="connsiteX1" y="connsiteY1"/>
                      </a:cxn>
                    </a:cxnLst>
                    <a:rect l="l" t="t" r="r" b="b"/>
                    <a:pathLst>
                      <a:path w="170397" h="13107">
                        <a:moveTo>
                          <a:pt x="0" y="0"/>
                        </a:moveTo>
                        <a:lnTo>
                          <a:pt x="170398" y="0"/>
                        </a:lnTo>
                      </a:path>
                    </a:pathLst>
                  </a:custGeom>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 name="Forme libre : forme 36">
                    <a:extLst>
                      <a:ext uri="{FF2B5EF4-FFF2-40B4-BE49-F238E27FC236}">
                        <a16:creationId xmlns:a16="http://schemas.microsoft.com/office/drawing/2014/main" id="{96647CB7-5DD6-4755-B394-37263465DA0A}"/>
                      </a:ext>
                    </a:extLst>
                  </p:cNvPr>
                  <p:cNvSpPr/>
                  <p:nvPr/>
                </p:nvSpPr>
                <p:spPr>
                  <a:xfrm>
                    <a:off x="1779345" y="3449539"/>
                    <a:ext cx="146148" cy="13107"/>
                  </a:xfrm>
                  <a:custGeom>
                    <a:avLst/>
                    <a:gdLst>
                      <a:gd name="connsiteX0" fmla="*/ 0 w 146148"/>
                      <a:gd name="connsiteY0" fmla="*/ 0 h 13107"/>
                      <a:gd name="connsiteX1" fmla="*/ 146149 w 146148"/>
                      <a:gd name="connsiteY1" fmla="*/ 0 h 13107"/>
                    </a:gdLst>
                    <a:ahLst/>
                    <a:cxnLst>
                      <a:cxn ang="0">
                        <a:pos x="connsiteX0" y="connsiteY0"/>
                      </a:cxn>
                      <a:cxn ang="0">
                        <a:pos x="connsiteX1" y="connsiteY1"/>
                      </a:cxn>
                    </a:cxnLst>
                    <a:rect l="l" t="t" r="r" b="b"/>
                    <a:pathLst>
                      <a:path w="146148" h="13107">
                        <a:moveTo>
                          <a:pt x="0" y="0"/>
                        </a:moveTo>
                        <a:lnTo>
                          <a:pt x="146149" y="0"/>
                        </a:lnTo>
                      </a:path>
                    </a:pathLst>
                  </a:custGeom>
                  <a:ln w="28575" cap="rnd">
                    <a:solidFill>
                      <a:srgbClr val="00589C"/>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38" name="Forme libre : forme 37">
                  <a:extLst>
                    <a:ext uri="{FF2B5EF4-FFF2-40B4-BE49-F238E27FC236}">
                      <a16:creationId xmlns:a16="http://schemas.microsoft.com/office/drawing/2014/main" id="{D104108A-3B76-4E91-992E-96DF37FB1E8E}"/>
                    </a:ext>
                  </a:extLst>
                </p:cNvPr>
                <p:cNvSpPr/>
                <p:nvPr/>
              </p:nvSpPr>
              <p:spPr>
                <a:xfrm>
                  <a:off x="1823255" y="3300638"/>
                  <a:ext cx="190714" cy="244323"/>
                </a:xfrm>
                <a:custGeom>
                  <a:avLst/>
                  <a:gdLst>
                    <a:gd name="connsiteX0" fmla="*/ 190714 w 190714"/>
                    <a:gd name="connsiteY0" fmla="*/ 21103 h 244323"/>
                    <a:gd name="connsiteX1" fmla="*/ 122162 w 190714"/>
                    <a:gd name="connsiteY1" fmla="*/ 0 h 244323"/>
                    <a:gd name="connsiteX2" fmla="*/ 0 w 190714"/>
                    <a:gd name="connsiteY2" fmla="*/ 122162 h 244323"/>
                    <a:gd name="connsiteX3" fmla="*/ 122162 w 190714"/>
                    <a:gd name="connsiteY3" fmla="*/ 244324 h 244323"/>
                    <a:gd name="connsiteX4" fmla="*/ 190714 w 190714"/>
                    <a:gd name="connsiteY4" fmla="*/ 223221 h 24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4" h="244323">
                      <a:moveTo>
                        <a:pt x="190714" y="21103"/>
                      </a:moveTo>
                      <a:cubicBezTo>
                        <a:pt x="171184" y="7733"/>
                        <a:pt x="147590" y="0"/>
                        <a:pt x="122162" y="0"/>
                      </a:cubicBezTo>
                      <a:cubicBezTo>
                        <a:pt x="54658" y="0"/>
                        <a:pt x="0" y="54658"/>
                        <a:pt x="0" y="122162"/>
                      </a:cubicBezTo>
                      <a:cubicBezTo>
                        <a:pt x="0" y="189665"/>
                        <a:pt x="54658" y="244324"/>
                        <a:pt x="122162" y="244324"/>
                      </a:cubicBezTo>
                      <a:cubicBezTo>
                        <a:pt x="147590" y="244324"/>
                        <a:pt x="171184" y="236459"/>
                        <a:pt x="190714" y="223221"/>
                      </a:cubicBezTo>
                    </a:path>
                  </a:pathLst>
                </a:custGeom>
                <a:noFill/>
                <a:ln w="28575" cap="rnd">
                  <a:solidFill>
                    <a:srgbClr val="00589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grpSp>
        <p:nvGrpSpPr>
          <p:cNvPr id="42" name="Groupe 41">
            <a:extLst>
              <a:ext uri="{FF2B5EF4-FFF2-40B4-BE49-F238E27FC236}">
                <a16:creationId xmlns:a16="http://schemas.microsoft.com/office/drawing/2014/main" id="{CA8A3B13-6199-43C0-AD4A-670893005A1F}"/>
              </a:ext>
            </a:extLst>
          </p:cNvPr>
          <p:cNvGrpSpPr/>
          <p:nvPr/>
        </p:nvGrpSpPr>
        <p:grpSpPr>
          <a:xfrm>
            <a:off x="9078922" y="2708072"/>
            <a:ext cx="2828537" cy="2620533"/>
            <a:chOff x="8761445" y="2549417"/>
            <a:chExt cx="2828537" cy="2620533"/>
          </a:xfrm>
        </p:grpSpPr>
        <p:sp>
          <p:nvSpPr>
            <p:cNvPr id="39" name="Graphique 4">
              <a:extLst>
                <a:ext uri="{FF2B5EF4-FFF2-40B4-BE49-F238E27FC236}">
                  <a16:creationId xmlns:a16="http://schemas.microsoft.com/office/drawing/2014/main" id="{85243E53-1806-4147-824C-112BBF0A22F5}"/>
                </a:ext>
              </a:extLst>
            </p:cNvPr>
            <p:cNvSpPr/>
            <p:nvPr/>
          </p:nvSpPr>
          <p:spPr>
            <a:xfrm>
              <a:off x="8761445" y="2549417"/>
              <a:ext cx="2828537" cy="262053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accent2"/>
            </a:solidFill>
            <a:ln w="9525" cap="flat">
              <a:noFill/>
              <a:prstDash val="solid"/>
              <a:miter/>
            </a:ln>
            <a:effectLst/>
          </p:spPr>
          <p:txBody>
            <a:bodyPr tIns="324000" bIns="396000" rtlCol="0" anchor="b" anchorCtr="0"/>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3600" b="1" i="0" u="none" strike="noStrike" kern="1200" cap="none" spc="-15" normalizeH="0" baseline="0" noProof="0">
                  <a:ln>
                    <a:noFill/>
                  </a:ln>
                  <a:solidFill>
                    <a:prstClr val="white"/>
                  </a:solidFill>
                  <a:effectLst/>
                  <a:uLnTx/>
                  <a:uFillTx/>
                  <a:latin typeface="Ubuntu Medium" panose="020B0604030602030204" pitchFamily="34" charset="0"/>
                  <a:ea typeface="+mn-ea"/>
                  <a:cs typeface="+mn-cs"/>
                </a:rPr>
                <a:t>~</a:t>
              </a:r>
              <a:r>
                <a:rPr kumimoji="0" lang="fr-FR" sz="3600" b="0" i="0" u="none" strike="noStrike" kern="1200" cap="none" spc="-15" normalizeH="0" baseline="0" noProof="0">
                  <a:ln>
                    <a:noFill/>
                  </a:ln>
                  <a:solidFill>
                    <a:prstClr val="white"/>
                  </a:solidFill>
                  <a:effectLst/>
                  <a:uLnTx/>
                  <a:uFillTx/>
                  <a:latin typeface="Ubuntu Medium" panose="020B0604030602030204" pitchFamily="34" charset="0"/>
                  <a:ea typeface="+mn-ea"/>
                  <a:cs typeface="+mn-cs"/>
                </a:rPr>
                <a:t>500</a:t>
              </a:r>
              <a:br>
                <a:rPr kumimoji="0" lang="fr-FR" sz="1400" b="0" i="0" u="none" strike="noStrike" kern="1200" cap="none" spc="-15" normalizeH="0" baseline="0" noProof="0">
                  <a:ln>
                    <a:noFill/>
                  </a:ln>
                  <a:solidFill>
                    <a:prstClr val="white"/>
                  </a:solidFill>
                  <a:effectLst/>
                  <a:uLnTx/>
                  <a:uFillTx/>
                  <a:latin typeface="Ubuntu Medium" panose="020B0604030602030204" pitchFamily="34" charset="0"/>
                  <a:ea typeface="+mn-ea"/>
                  <a:cs typeface="+mn-cs"/>
                </a:rPr>
              </a:br>
              <a:r>
                <a:rPr kumimoji="0" lang="fr-FR" sz="1400" b="0" i="0" u="none" strike="noStrike" kern="1200" cap="none" spc="-15" normalizeH="0" baseline="0" noProof="0">
                  <a:ln>
                    <a:noFill/>
                  </a:ln>
                  <a:solidFill>
                    <a:prstClr val="white"/>
                  </a:solidFill>
                  <a:effectLst/>
                  <a:uLnTx/>
                  <a:uFillTx/>
                  <a:latin typeface="Ubuntu Light"/>
                  <a:ea typeface="+mn-ea"/>
                  <a:cs typeface="+mn-cs"/>
                </a:rPr>
                <a:t>immeubles en portefeuille </a:t>
              </a:r>
              <a:br>
                <a:rPr kumimoji="0" lang="fr-FR" sz="1400" b="0" i="0" u="none" strike="noStrike" kern="1200" cap="none" spc="-15" normalizeH="0" baseline="0" noProof="0">
                  <a:ln>
                    <a:noFill/>
                  </a:ln>
                  <a:solidFill>
                    <a:prstClr val="white"/>
                  </a:solidFill>
                  <a:effectLst/>
                  <a:uLnTx/>
                  <a:uFillTx/>
                  <a:latin typeface="Ubuntu Light"/>
                  <a:ea typeface="+mn-ea"/>
                  <a:cs typeface="+mn-cs"/>
                </a:rPr>
              </a:br>
              <a:r>
                <a:rPr kumimoji="0" lang="fr-FR" sz="1400" b="0" i="0" u="none" strike="noStrike" kern="1200" cap="none" spc="-15" normalizeH="0" baseline="0" noProof="0">
                  <a:ln>
                    <a:noFill/>
                  </a:ln>
                  <a:solidFill>
                    <a:prstClr val="white"/>
                  </a:solidFill>
                  <a:effectLst/>
                  <a:uLnTx/>
                  <a:uFillTx/>
                  <a:latin typeface="Ubuntu Light"/>
                  <a:ea typeface="+mn-ea"/>
                  <a:cs typeface="+mn-cs"/>
                </a:rPr>
                <a:t>pour les fonds gérés</a:t>
              </a:r>
            </a:p>
          </p:txBody>
        </p:sp>
        <p:pic>
          <p:nvPicPr>
            <p:cNvPr id="40" name="Graphique 39">
              <a:extLst>
                <a:ext uri="{FF2B5EF4-FFF2-40B4-BE49-F238E27FC236}">
                  <a16:creationId xmlns:a16="http://schemas.microsoft.com/office/drawing/2014/main" id="{90D14375-E7E0-45E3-B3B5-424DAF61AE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47767" y="2939143"/>
              <a:ext cx="794268" cy="794268"/>
            </a:xfrm>
            <a:prstGeom prst="rect">
              <a:avLst/>
            </a:prstGeom>
          </p:spPr>
        </p:pic>
      </p:grpSp>
      <p:sp>
        <p:nvSpPr>
          <p:cNvPr id="47" name="ZoneTexte 46">
            <a:extLst>
              <a:ext uri="{FF2B5EF4-FFF2-40B4-BE49-F238E27FC236}">
                <a16:creationId xmlns:a16="http://schemas.microsoft.com/office/drawing/2014/main" id="{0E136B21-61CF-4BDD-8DD9-34EB66A5593B}"/>
              </a:ext>
            </a:extLst>
          </p:cNvPr>
          <p:cNvSpPr txBox="1"/>
          <p:nvPr/>
        </p:nvSpPr>
        <p:spPr>
          <a:xfrm>
            <a:off x="3080758" y="2069061"/>
            <a:ext cx="196720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 de 50 000</a:t>
            </a:r>
            <a:br>
              <a:rPr kumimoji="0" lang="fr-FR" sz="18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br>
            <a:r>
              <a:rPr kumimoji="0" lang="fr-FR" sz="1200" b="0" i="0" u="none" strike="noStrike" kern="1200" cap="none" spc="0" normalizeH="0" baseline="0" noProof="0">
                <a:ln>
                  <a:noFill/>
                </a:ln>
                <a:solidFill>
                  <a:prstClr val="white"/>
                </a:solidFill>
                <a:effectLst/>
                <a:uLnTx/>
                <a:uFillTx/>
                <a:latin typeface="Ubuntu Light"/>
                <a:ea typeface="+mn-ea"/>
                <a:cs typeface="+mn-cs"/>
              </a:rPr>
              <a:t>associés porteurs de parts</a:t>
            </a:r>
          </a:p>
        </p:txBody>
      </p:sp>
      <p:sp>
        <p:nvSpPr>
          <p:cNvPr id="50" name="ZoneTexte 49">
            <a:extLst>
              <a:ext uri="{FF2B5EF4-FFF2-40B4-BE49-F238E27FC236}">
                <a16:creationId xmlns:a16="http://schemas.microsoft.com/office/drawing/2014/main" id="{4D070541-01EA-4563-B47D-CA71162B4606}"/>
              </a:ext>
            </a:extLst>
          </p:cNvPr>
          <p:cNvSpPr txBox="1"/>
          <p:nvPr/>
        </p:nvSpPr>
        <p:spPr>
          <a:xfrm>
            <a:off x="5159263" y="2069061"/>
            <a:ext cx="155363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40 clients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Ubuntu Light"/>
                <a:ea typeface="+mn-ea"/>
                <a:cs typeface="+mn-cs"/>
              </a:rPr>
              <a:t>institutionnels</a:t>
            </a:r>
          </a:p>
        </p:txBody>
      </p:sp>
      <p:sp>
        <p:nvSpPr>
          <p:cNvPr id="51" name="ZoneTexte 50">
            <a:extLst>
              <a:ext uri="{FF2B5EF4-FFF2-40B4-BE49-F238E27FC236}">
                <a16:creationId xmlns:a16="http://schemas.microsoft.com/office/drawing/2014/main" id="{5810F22E-1111-4FC7-9E93-EC219E45D005}"/>
              </a:ext>
            </a:extLst>
          </p:cNvPr>
          <p:cNvSpPr txBox="1"/>
          <p:nvPr/>
        </p:nvSpPr>
        <p:spPr>
          <a:xfrm>
            <a:off x="6980548" y="1448671"/>
            <a:ext cx="1338828" cy="132343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4 </a:t>
            </a:r>
            <a:r>
              <a:rPr kumimoji="0" lang="fr-FR" sz="1600" b="0" i="0" u="none" strike="noStrike" kern="1200" cap="none" spc="0" normalizeH="0" baseline="0" noProof="0">
                <a:ln>
                  <a:noFill/>
                </a:ln>
                <a:solidFill>
                  <a:prstClr val="white"/>
                </a:solidFill>
                <a:effectLst/>
                <a:uLnTx/>
                <a:uFillTx/>
                <a:latin typeface="Ubuntu Light"/>
                <a:ea typeface="+mn-ea"/>
                <a:cs typeface="+mn-cs"/>
              </a:rPr>
              <a:t>SCPI</a:t>
            </a:r>
            <a:endParaRPr kumimoji="0" lang="fr-FR" sz="2000" b="0" i="0" u="none" strike="noStrike" kern="1200" cap="none" spc="0" normalizeH="0" baseline="0" noProof="0">
              <a:ln>
                <a:noFill/>
              </a:ln>
              <a:solidFill>
                <a:prstClr val="white"/>
              </a:solidFill>
              <a:effectLst/>
              <a:uLnTx/>
              <a:uFillTx/>
              <a:latin typeface="Ubuntu Ligh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1 </a:t>
            </a:r>
            <a:r>
              <a:rPr kumimoji="0" lang="fr-FR" sz="1600" b="0" i="0" u="none" strike="noStrike" kern="1200" cap="none" spc="0" normalizeH="0" baseline="0" noProof="0">
                <a:ln>
                  <a:noFill/>
                </a:ln>
                <a:solidFill>
                  <a:prstClr val="white"/>
                </a:solidFill>
                <a:effectLst/>
                <a:uLnTx/>
                <a:uFillTx/>
                <a:latin typeface="Ubuntu Light"/>
                <a:ea typeface="+mn-ea"/>
                <a:cs typeface="+mn-cs"/>
              </a:rPr>
              <a:t>OPPCI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1</a:t>
            </a:r>
            <a:r>
              <a:rPr kumimoji="0" lang="fr-FR" sz="1600" b="0" i="0" u="none" strike="noStrike" kern="1200" cap="none" spc="0" normalizeH="0" baseline="0" noProof="0">
                <a:ln>
                  <a:noFill/>
                </a:ln>
                <a:solidFill>
                  <a:prstClr val="white"/>
                </a:solidFill>
                <a:effectLst/>
                <a:uLnTx/>
                <a:uFillTx/>
                <a:latin typeface="Ubuntu Light"/>
                <a:ea typeface="+mn-ea"/>
                <a:cs typeface="+mn-cs"/>
              </a:rPr>
              <a:t> SCI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2 </a:t>
            </a:r>
            <a:r>
              <a:rPr kumimoji="0" lang="fr-FR" sz="1600" b="0" i="0" u="none" strike="noStrike" kern="1200" cap="none" spc="0" normalizeH="0" baseline="0" noProof="0">
                <a:ln>
                  <a:noFill/>
                </a:ln>
                <a:solidFill>
                  <a:prstClr val="white"/>
                </a:solidFill>
                <a:effectLst/>
                <a:uLnTx/>
                <a:uFillTx/>
                <a:latin typeface="Ubuntu Light"/>
                <a:ea typeface="+mn-ea"/>
                <a:cs typeface="+mn-cs"/>
              </a:rPr>
              <a:t>MANDATS</a:t>
            </a:r>
            <a:endParaRPr kumimoji="0" lang="fr-FR" sz="1400" b="0" i="0" u="none" strike="noStrike" kern="1200" cap="none" spc="0" normalizeH="0" baseline="0" noProof="0">
              <a:ln>
                <a:noFill/>
              </a:ln>
              <a:solidFill>
                <a:prstClr val="white"/>
              </a:solidFill>
              <a:effectLst/>
              <a:uLnTx/>
              <a:uFillTx/>
              <a:latin typeface="Ubuntu Light"/>
              <a:ea typeface="+mn-ea"/>
              <a:cs typeface="+mn-cs"/>
            </a:endParaRPr>
          </a:p>
        </p:txBody>
      </p:sp>
      <p:cxnSp>
        <p:nvCxnSpPr>
          <p:cNvPr id="53" name="Connecteur droit 52">
            <a:extLst>
              <a:ext uri="{FF2B5EF4-FFF2-40B4-BE49-F238E27FC236}">
                <a16:creationId xmlns:a16="http://schemas.microsoft.com/office/drawing/2014/main" id="{A3600E9F-D076-4189-BD87-DCBDC0B4902E}"/>
              </a:ext>
            </a:extLst>
          </p:cNvPr>
          <p:cNvCxnSpPr/>
          <p:nvPr/>
        </p:nvCxnSpPr>
        <p:spPr>
          <a:xfrm>
            <a:off x="5103846" y="1600459"/>
            <a:ext cx="0" cy="1082351"/>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6180F966-73F8-457B-836A-B058C7F34C7A}"/>
              </a:ext>
            </a:extLst>
          </p:cNvPr>
          <p:cNvCxnSpPr/>
          <p:nvPr/>
        </p:nvCxnSpPr>
        <p:spPr>
          <a:xfrm>
            <a:off x="6876662" y="1600459"/>
            <a:ext cx="0" cy="1082351"/>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81" name="Groupe 80">
            <a:extLst>
              <a:ext uri="{FF2B5EF4-FFF2-40B4-BE49-F238E27FC236}">
                <a16:creationId xmlns:a16="http://schemas.microsoft.com/office/drawing/2014/main" id="{DE2526F1-7541-4B0A-9828-86BA87C2E36D}"/>
              </a:ext>
            </a:extLst>
          </p:cNvPr>
          <p:cNvGrpSpPr/>
          <p:nvPr/>
        </p:nvGrpSpPr>
        <p:grpSpPr>
          <a:xfrm>
            <a:off x="10137167" y="1226330"/>
            <a:ext cx="1784792" cy="1682054"/>
            <a:chOff x="9338463" y="559837"/>
            <a:chExt cx="2092734" cy="1938836"/>
          </a:xfrm>
        </p:grpSpPr>
        <p:sp>
          <p:nvSpPr>
            <p:cNvPr id="74" name="Graphique 4">
              <a:extLst>
                <a:ext uri="{FF2B5EF4-FFF2-40B4-BE49-F238E27FC236}">
                  <a16:creationId xmlns:a16="http://schemas.microsoft.com/office/drawing/2014/main" id="{DC2DB4DF-42D6-4890-8E6F-4366BB5D7B74}"/>
                </a:ext>
              </a:extLst>
            </p:cNvPr>
            <p:cNvSpPr/>
            <p:nvPr/>
          </p:nvSpPr>
          <p:spPr>
            <a:xfrm>
              <a:off x="9338463" y="559837"/>
              <a:ext cx="2092734" cy="1938836"/>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endParaRPr kumimoji="0" lang="fr-FR" sz="1100" b="0" i="0" u="none" strike="noStrike" kern="1200" cap="none" spc="-15" normalizeH="0" baseline="0" noProof="0">
                <a:ln>
                  <a:noFill/>
                </a:ln>
                <a:solidFill>
                  <a:srgbClr val="68273B"/>
                </a:solidFill>
                <a:effectLst/>
                <a:uLnTx/>
                <a:uFillTx/>
                <a:latin typeface="Ubuntu Light" panose="020B0304030602030204" pitchFamily="34" charset="0"/>
                <a:ea typeface="+mn-ea"/>
                <a:cs typeface="+mn-cs"/>
              </a:endParaRPr>
            </a:p>
          </p:txBody>
        </p:sp>
        <p:grpSp>
          <p:nvGrpSpPr>
            <p:cNvPr id="67" name="Groupe 66">
              <a:extLst>
                <a:ext uri="{FF2B5EF4-FFF2-40B4-BE49-F238E27FC236}">
                  <a16:creationId xmlns:a16="http://schemas.microsoft.com/office/drawing/2014/main" id="{EC99D8E2-D941-46F1-855F-15BAECE45BC2}"/>
                </a:ext>
              </a:extLst>
            </p:cNvPr>
            <p:cNvGrpSpPr/>
            <p:nvPr/>
          </p:nvGrpSpPr>
          <p:grpSpPr>
            <a:xfrm>
              <a:off x="9729496" y="892523"/>
              <a:ext cx="1308618" cy="1310456"/>
              <a:chOff x="9505562" y="957837"/>
              <a:chExt cx="1308618" cy="1310456"/>
            </a:xfrm>
          </p:grpSpPr>
          <p:grpSp>
            <p:nvGrpSpPr>
              <p:cNvPr id="65" name="Groupe 64">
                <a:extLst>
                  <a:ext uri="{FF2B5EF4-FFF2-40B4-BE49-F238E27FC236}">
                    <a16:creationId xmlns:a16="http://schemas.microsoft.com/office/drawing/2014/main" id="{90903316-F1AD-46B5-9C33-1E85261A4446}"/>
                  </a:ext>
                </a:extLst>
              </p:cNvPr>
              <p:cNvGrpSpPr/>
              <p:nvPr/>
            </p:nvGrpSpPr>
            <p:grpSpPr>
              <a:xfrm rot="19800000">
                <a:off x="9541738" y="957837"/>
                <a:ext cx="1272442" cy="1310456"/>
                <a:chOff x="9274291" y="682400"/>
                <a:chExt cx="1807336" cy="1861330"/>
              </a:xfrm>
            </p:grpSpPr>
            <p:sp>
              <p:nvSpPr>
                <p:cNvPr id="58" name="ZoneTexte 57">
                  <a:extLst>
                    <a:ext uri="{FF2B5EF4-FFF2-40B4-BE49-F238E27FC236}">
                      <a16:creationId xmlns:a16="http://schemas.microsoft.com/office/drawing/2014/main" id="{E8B87B44-4876-4EA4-AB1C-9920DE3CD161}"/>
                    </a:ext>
                  </a:extLst>
                </p:cNvPr>
                <p:cNvSpPr txBox="1"/>
                <p:nvPr/>
              </p:nvSpPr>
              <p:spPr>
                <a:xfrm rot="20667257">
                  <a:off x="9281627" y="743730"/>
                  <a:ext cx="1800000" cy="1800000"/>
                </a:xfrm>
                <a:prstGeom prst="rect">
                  <a:avLst/>
                </a:prstGeom>
                <a:noFill/>
              </p:spPr>
              <p:txBody>
                <a:bodyPr wrap="square">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300" normalizeH="0" baseline="0" noProof="0">
                      <a:ln>
                        <a:noFill/>
                      </a:ln>
                      <a:solidFill>
                        <a:prstClr val="black"/>
                      </a:solidFill>
                      <a:effectLst/>
                      <a:uLnTx/>
                      <a:uFillTx/>
                      <a:latin typeface="Ubuntu Medium"/>
                      <a:ea typeface="+mn-ea"/>
                      <a:cs typeface="+mn-cs"/>
                    </a:rPr>
                    <a:t> CRÉATION</a:t>
                  </a:r>
                </a:p>
              </p:txBody>
            </p:sp>
            <p:sp>
              <p:nvSpPr>
                <p:cNvPr id="64" name="Arc 63">
                  <a:extLst>
                    <a:ext uri="{FF2B5EF4-FFF2-40B4-BE49-F238E27FC236}">
                      <a16:creationId xmlns:a16="http://schemas.microsoft.com/office/drawing/2014/main" id="{08A50CF1-BBC2-4CC4-8C25-ADD2066C0833}"/>
                    </a:ext>
                  </a:extLst>
                </p:cNvPr>
                <p:cNvSpPr/>
                <p:nvPr/>
              </p:nvSpPr>
              <p:spPr>
                <a:xfrm>
                  <a:off x="9274291" y="682400"/>
                  <a:ext cx="1790213" cy="1790213"/>
                </a:xfrm>
                <a:prstGeom prst="arc">
                  <a:avLst>
                    <a:gd name="adj1" fmla="val 18765021"/>
                    <a:gd name="adj2" fmla="val 12022476"/>
                  </a:avLst>
                </a:prstGeom>
                <a:ln w="28575" cap="rnd"/>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62" name="ZoneTexte 61">
                <a:extLst>
                  <a:ext uri="{FF2B5EF4-FFF2-40B4-BE49-F238E27FC236}">
                    <a16:creationId xmlns:a16="http://schemas.microsoft.com/office/drawing/2014/main" id="{2C687C5E-9545-42AD-B6DE-6477B97B2764}"/>
                  </a:ext>
                </a:extLst>
              </p:cNvPr>
              <p:cNvSpPr txBox="1"/>
              <p:nvPr/>
            </p:nvSpPr>
            <p:spPr>
              <a:xfrm>
                <a:off x="9505562" y="1284905"/>
                <a:ext cx="1252634" cy="52914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589C"/>
                    </a:solidFill>
                    <a:effectLst/>
                    <a:uLnTx/>
                    <a:uFillTx/>
                    <a:latin typeface="Ubuntu Medium"/>
                    <a:ea typeface="+mn-ea"/>
                    <a:cs typeface="+mn-cs"/>
                  </a:rPr>
                  <a:t>1966</a:t>
                </a:r>
              </a:p>
            </p:txBody>
          </p:sp>
        </p:grpSp>
      </p:grpSp>
      <p:grpSp>
        <p:nvGrpSpPr>
          <p:cNvPr id="117" name="Groupe 116">
            <a:extLst>
              <a:ext uri="{FF2B5EF4-FFF2-40B4-BE49-F238E27FC236}">
                <a16:creationId xmlns:a16="http://schemas.microsoft.com/office/drawing/2014/main" id="{32F62778-C357-4621-A0DF-04FF15158B60}"/>
              </a:ext>
            </a:extLst>
          </p:cNvPr>
          <p:cNvGrpSpPr/>
          <p:nvPr/>
        </p:nvGrpSpPr>
        <p:grpSpPr>
          <a:xfrm>
            <a:off x="3162300" y="2849415"/>
            <a:ext cx="5588000" cy="1147666"/>
            <a:chOff x="3433665" y="2760515"/>
            <a:chExt cx="5019870" cy="1147666"/>
          </a:xfrm>
        </p:grpSpPr>
        <p:cxnSp>
          <p:nvCxnSpPr>
            <p:cNvPr id="44" name="Connecteur droit 43">
              <a:extLst>
                <a:ext uri="{FF2B5EF4-FFF2-40B4-BE49-F238E27FC236}">
                  <a16:creationId xmlns:a16="http://schemas.microsoft.com/office/drawing/2014/main" id="{80B7BA77-CF0C-4E99-BC8A-F86EF998F6BC}"/>
                </a:ext>
              </a:extLst>
            </p:cNvPr>
            <p:cNvCxnSpPr>
              <a:cxnSpLocks/>
            </p:cNvCxnSpPr>
            <p:nvPr/>
          </p:nvCxnSpPr>
          <p:spPr>
            <a:xfrm>
              <a:off x="3433665" y="2760515"/>
              <a:ext cx="5019870" cy="0"/>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79AF0837-29BE-4396-9BB3-9A13765DBE81}"/>
                </a:ext>
              </a:extLst>
            </p:cNvPr>
            <p:cNvCxnSpPr>
              <a:cxnSpLocks/>
            </p:cNvCxnSpPr>
            <p:nvPr/>
          </p:nvCxnSpPr>
          <p:spPr>
            <a:xfrm>
              <a:off x="3433665" y="3908181"/>
              <a:ext cx="5019870" cy="0"/>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cxnSp>
        <p:nvCxnSpPr>
          <p:cNvPr id="69" name="Connecteur droit 68">
            <a:extLst>
              <a:ext uri="{FF2B5EF4-FFF2-40B4-BE49-F238E27FC236}">
                <a16:creationId xmlns:a16="http://schemas.microsoft.com/office/drawing/2014/main" id="{13F7F27E-1156-4B49-8A23-8205BCBE65B6}"/>
              </a:ext>
            </a:extLst>
          </p:cNvPr>
          <p:cNvCxnSpPr>
            <a:cxnSpLocks/>
          </p:cNvCxnSpPr>
          <p:nvPr/>
        </p:nvCxnSpPr>
        <p:spPr>
          <a:xfrm>
            <a:off x="5892800" y="3018712"/>
            <a:ext cx="0" cy="858417"/>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1EDF2B45-D717-4BE6-8F88-8C8C6C8AD87A}"/>
              </a:ext>
            </a:extLst>
          </p:cNvPr>
          <p:cNvCxnSpPr>
            <a:cxnSpLocks/>
          </p:cNvCxnSpPr>
          <p:nvPr/>
        </p:nvCxnSpPr>
        <p:spPr>
          <a:xfrm>
            <a:off x="6176039" y="4152900"/>
            <a:ext cx="0" cy="1002523"/>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84" name="Graphique 19">
            <a:extLst>
              <a:ext uri="{FF2B5EF4-FFF2-40B4-BE49-F238E27FC236}">
                <a16:creationId xmlns:a16="http://schemas.microsoft.com/office/drawing/2014/main" id="{7BCE6627-474A-45F6-8FC1-FE333F4AE6CC}"/>
              </a:ext>
            </a:extLst>
          </p:cNvPr>
          <p:cNvGrpSpPr/>
          <p:nvPr/>
        </p:nvGrpSpPr>
        <p:grpSpPr>
          <a:xfrm>
            <a:off x="8397551" y="1373092"/>
            <a:ext cx="1371930" cy="1260328"/>
            <a:chOff x="5736431" y="3098006"/>
            <a:chExt cx="715422" cy="657225"/>
          </a:xfrm>
          <a:noFill/>
        </p:grpSpPr>
        <p:grpSp>
          <p:nvGrpSpPr>
            <p:cNvPr id="85" name="Graphique 19">
              <a:extLst>
                <a:ext uri="{FF2B5EF4-FFF2-40B4-BE49-F238E27FC236}">
                  <a16:creationId xmlns:a16="http://schemas.microsoft.com/office/drawing/2014/main" id="{F147DE99-B032-4980-95F3-F49EF394FEAC}"/>
                </a:ext>
              </a:extLst>
            </p:cNvPr>
            <p:cNvGrpSpPr/>
            <p:nvPr/>
          </p:nvGrpSpPr>
          <p:grpSpPr>
            <a:xfrm>
              <a:off x="5736431" y="3098006"/>
              <a:ext cx="715422" cy="657225"/>
              <a:chOff x="5736431" y="3098006"/>
              <a:chExt cx="715422" cy="657225"/>
            </a:xfrm>
            <a:noFill/>
          </p:grpSpPr>
          <p:grpSp>
            <p:nvGrpSpPr>
              <p:cNvPr id="90" name="Graphique 19">
                <a:extLst>
                  <a:ext uri="{FF2B5EF4-FFF2-40B4-BE49-F238E27FC236}">
                    <a16:creationId xmlns:a16="http://schemas.microsoft.com/office/drawing/2014/main" id="{20DA37C1-82A6-4578-AA68-FB5DBFC06C1C}"/>
                  </a:ext>
                </a:extLst>
              </p:cNvPr>
              <p:cNvGrpSpPr/>
              <p:nvPr/>
            </p:nvGrpSpPr>
            <p:grpSpPr>
              <a:xfrm>
                <a:off x="5736431" y="3755231"/>
                <a:ext cx="715422" cy="9525"/>
                <a:chOff x="5736431" y="3755231"/>
                <a:chExt cx="715422" cy="9525"/>
              </a:xfrm>
            </p:grpSpPr>
            <p:sp>
              <p:nvSpPr>
                <p:cNvPr id="111" name="Forme libre : forme 110">
                  <a:extLst>
                    <a:ext uri="{FF2B5EF4-FFF2-40B4-BE49-F238E27FC236}">
                      <a16:creationId xmlns:a16="http://schemas.microsoft.com/office/drawing/2014/main" id="{7C16E9D4-783C-4770-B79B-6321EBDBEBA5}"/>
                    </a:ext>
                  </a:extLst>
                </p:cNvPr>
                <p:cNvSpPr/>
                <p:nvPr/>
              </p:nvSpPr>
              <p:spPr>
                <a:xfrm>
                  <a:off x="6418992" y="3755231"/>
                  <a:ext cx="32861" cy="9525"/>
                </a:xfrm>
                <a:custGeom>
                  <a:avLst/>
                  <a:gdLst>
                    <a:gd name="connsiteX0" fmla="*/ 0 w 32861"/>
                    <a:gd name="connsiteY0" fmla="*/ 0 h 9525"/>
                    <a:gd name="connsiteX1" fmla="*/ 32861 w 32861"/>
                    <a:gd name="connsiteY1" fmla="*/ 0 h 9525"/>
                  </a:gdLst>
                  <a:ahLst/>
                  <a:cxnLst>
                    <a:cxn ang="0">
                      <a:pos x="connsiteX0" y="connsiteY0"/>
                    </a:cxn>
                    <a:cxn ang="0">
                      <a:pos x="connsiteX1" y="connsiteY1"/>
                    </a:cxn>
                  </a:cxnLst>
                  <a:rect l="l" t="t" r="r" b="b"/>
                  <a:pathLst>
                    <a:path w="32861" h="9525">
                      <a:moveTo>
                        <a:pt x="0" y="0"/>
                      </a:moveTo>
                      <a:lnTo>
                        <a:pt x="32861"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12" name="Forme libre : forme 111">
                  <a:extLst>
                    <a:ext uri="{FF2B5EF4-FFF2-40B4-BE49-F238E27FC236}">
                      <a16:creationId xmlns:a16="http://schemas.microsoft.com/office/drawing/2014/main" id="{AB36C84F-F793-4B12-AF36-7389F286F837}"/>
                    </a:ext>
                  </a:extLst>
                </p:cNvPr>
                <p:cNvSpPr/>
                <p:nvPr/>
              </p:nvSpPr>
              <p:spPr>
                <a:xfrm>
                  <a:off x="5736431" y="3755231"/>
                  <a:ext cx="638937" cy="9525"/>
                </a:xfrm>
                <a:custGeom>
                  <a:avLst/>
                  <a:gdLst>
                    <a:gd name="connsiteX0" fmla="*/ 0 w 638937"/>
                    <a:gd name="connsiteY0" fmla="*/ 0 h 9525"/>
                    <a:gd name="connsiteX1" fmla="*/ 638937 w 638937"/>
                    <a:gd name="connsiteY1" fmla="*/ 0 h 9525"/>
                  </a:gdLst>
                  <a:ahLst/>
                  <a:cxnLst>
                    <a:cxn ang="0">
                      <a:pos x="connsiteX0" y="connsiteY0"/>
                    </a:cxn>
                    <a:cxn ang="0">
                      <a:pos x="connsiteX1" y="connsiteY1"/>
                    </a:cxn>
                  </a:cxnLst>
                  <a:rect l="l" t="t" r="r" b="b"/>
                  <a:pathLst>
                    <a:path w="638937" h="9525">
                      <a:moveTo>
                        <a:pt x="0" y="0"/>
                      </a:moveTo>
                      <a:lnTo>
                        <a:pt x="638937" y="0"/>
                      </a:lnTo>
                    </a:path>
                  </a:pathLst>
                </a:custGeom>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91" name="Forme libre : forme 90">
                <a:extLst>
                  <a:ext uri="{FF2B5EF4-FFF2-40B4-BE49-F238E27FC236}">
                    <a16:creationId xmlns:a16="http://schemas.microsoft.com/office/drawing/2014/main" id="{2AF47DB9-663C-464D-878A-61A7F8646D5D}"/>
                  </a:ext>
                </a:extLst>
              </p:cNvPr>
              <p:cNvSpPr/>
              <p:nvPr/>
            </p:nvSpPr>
            <p:spPr>
              <a:xfrm>
                <a:off x="6013704" y="3331654"/>
                <a:ext cx="138588" cy="9525"/>
              </a:xfrm>
              <a:custGeom>
                <a:avLst/>
                <a:gdLst>
                  <a:gd name="connsiteX0" fmla="*/ 0 w 138588"/>
                  <a:gd name="connsiteY0" fmla="*/ 0 h 9525"/>
                  <a:gd name="connsiteX1" fmla="*/ 138589 w 138588"/>
                  <a:gd name="connsiteY1" fmla="*/ 0 h 9525"/>
                </a:gdLst>
                <a:ahLst/>
                <a:cxnLst>
                  <a:cxn ang="0">
                    <a:pos x="connsiteX0" y="connsiteY0"/>
                  </a:cxn>
                  <a:cxn ang="0">
                    <a:pos x="connsiteX1" y="connsiteY1"/>
                  </a:cxn>
                </a:cxnLst>
                <a:rect l="l" t="t" r="r" b="b"/>
                <a:pathLst>
                  <a:path w="138588" h="9525">
                    <a:moveTo>
                      <a:pt x="0" y="0"/>
                    </a:moveTo>
                    <a:lnTo>
                      <a:pt x="138589"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92" name="Forme libre : forme 91">
                <a:extLst>
                  <a:ext uri="{FF2B5EF4-FFF2-40B4-BE49-F238E27FC236}">
                    <a16:creationId xmlns:a16="http://schemas.microsoft.com/office/drawing/2014/main" id="{9B4D8AEA-8A7E-46F0-B8E7-B1682BF61D54}"/>
                  </a:ext>
                </a:extLst>
              </p:cNvPr>
              <p:cNvSpPr/>
              <p:nvPr/>
            </p:nvSpPr>
            <p:spPr>
              <a:xfrm>
                <a:off x="6013704" y="3402234"/>
                <a:ext cx="138588" cy="9525"/>
              </a:xfrm>
              <a:custGeom>
                <a:avLst/>
                <a:gdLst>
                  <a:gd name="connsiteX0" fmla="*/ 0 w 138588"/>
                  <a:gd name="connsiteY0" fmla="*/ 0 h 9525"/>
                  <a:gd name="connsiteX1" fmla="*/ 138589 w 138588"/>
                  <a:gd name="connsiteY1" fmla="*/ 0 h 9525"/>
                </a:gdLst>
                <a:ahLst/>
                <a:cxnLst>
                  <a:cxn ang="0">
                    <a:pos x="connsiteX0" y="connsiteY0"/>
                  </a:cxn>
                  <a:cxn ang="0">
                    <a:pos x="connsiteX1" y="connsiteY1"/>
                  </a:cxn>
                </a:cxnLst>
                <a:rect l="l" t="t" r="r" b="b"/>
                <a:pathLst>
                  <a:path w="138588" h="9525">
                    <a:moveTo>
                      <a:pt x="0" y="0"/>
                    </a:moveTo>
                    <a:lnTo>
                      <a:pt x="138589"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93" name="Forme libre : forme 92">
                <a:extLst>
                  <a:ext uri="{FF2B5EF4-FFF2-40B4-BE49-F238E27FC236}">
                    <a16:creationId xmlns:a16="http://schemas.microsoft.com/office/drawing/2014/main" id="{ABF4E85C-1983-4763-8C42-B53AB4F73F6D}"/>
                  </a:ext>
                </a:extLst>
              </p:cNvPr>
              <p:cNvSpPr/>
              <p:nvPr/>
            </p:nvSpPr>
            <p:spPr>
              <a:xfrm>
                <a:off x="6013704" y="3472910"/>
                <a:ext cx="138588" cy="9525"/>
              </a:xfrm>
              <a:custGeom>
                <a:avLst/>
                <a:gdLst>
                  <a:gd name="connsiteX0" fmla="*/ 0 w 138588"/>
                  <a:gd name="connsiteY0" fmla="*/ 0 h 9525"/>
                  <a:gd name="connsiteX1" fmla="*/ 138589 w 138588"/>
                  <a:gd name="connsiteY1" fmla="*/ 0 h 9525"/>
                </a:gdLst>
                <a:ahLst/>
                <a:cxnLst>
                  <a:cxn ang="0">
                    <a:pos x="connsiteX0" y="connsiteY0"/>
                  </a:cxn>
                  <a:cxn ang="0">
                    <a:pos x="connsiteX1" y="connsiteY1"/>
                  </a:cxn>
                </a:cxnLst>
                <a:rect l="l" t="t" r="r" b="b"/>
                <a:pathLst>
                  <a:path w="138588" h="9525">
                    <a:moveTo>
                      <a:pt x="0" y="0"/>
                    </a:moveTo>
                    <a:lnTo>
                      <a:pt x="138589"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94" name="Forme libre : forme 93">
                <a:extLst>
                  <a:ext uri="{FF2B5EF4-FFF2-40B4-BE49-F238E27FC236}">
                    <a16:creationId xmlns:a16="http://schemas.microsoft.com/office/drawing/2014/main" id="{3F23F8A2-5535-4EA9-8C50-0A4745B0E047}"/>
                  </a:ext>
                </a:extLst>
              </p:cNvPr>
              <p:cNvSpPr/>
              <p:nvPr/>
            </p:nvSpPr>
            <p:spPr>
              <a:xfrm>
                <a:off x="6013704" y="3614166"/>
                <a:ext cx="138588" cy="9525"/>
              </a:xfrm>
              <a:custGeom>
                <a:avLst/>
                <a:gdLst>
                  <a:gd name="connsiteX0" fmla="*/ 0 w 138588"/>
                  <a:gd name="connsiteY0" fmla="*/ 0 h 9525"/>
                  <a:gd name="connsiteX1" fmla="*/ 138589 w 138588"/>
                  <a:gd name="connsiteY1" fmla="*/ 0 h 9525"/>
                </a:gdLst>
                <a:ahLst/>
                <a:cxnLst>
                  <a:cxn ang="0">
                    <a:pos x="connsiteX0" y="connsiteY0"/>
                  </a:cxn>
                  <a:cxn ang="0">
                    <a:pos x="connsiteX1" y="connsiteY1"/>
                  </a:cxn>
                </a:cxnLst>
                <a:rect l="l" t="t" r="r" b="b"/>
                <a:pathLst>
                  <a:path w="138588" h="9525">
                    <a:moveTo>
                      <a:pt x="0" y="0"/>
                    </a:moveTo>
                    <a:lnTo>
                      <a:pt x="138589"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95" name="Forme libre : forme 94">
                <a:extLst>
                  <a:ext uri="{FF2B5EF4-FFF2-40B4-BE49-F238E27FC236}">
                    <a16:creationId xmlns:a16="http://schemas.microsoft.com/office/drawing/2014/main" id="{E7728541-9E68-4A7C-B45A-3901F973B92A}"/>
                  </a:ext>
                </a:extLst>
              </p:cNvPr>
              <p:cNvSpPr/>
              <p:nvPr/>
            </p:nvSpPr>
            <p:spPr>
              <a:xfrm>
                <a:off x="6013704" y="3684746"/>
                <a:ext cx="138588" cy="9525"/>
              </a:xfrm>
              <a:custGeom>
                <a:avLst/>
                <a:gdLst>
                  <a:gd name="connsiteX0" fmla="*/ 0 w 138588"/>
                  <a:gd name="connsiteY0" fmla="*/ 0 h 9525"/>
                  <a:gd name="connsiteX1" fmla="*/ 138589 w 138588"/>
                  <a:gd name="connsiteY1" fmla="*/ 0 h 9525"/>
                </a:gdLst>
                <a:ahLst/>
                <a:cxnLst>
                  <a:cxn ang="0">
                    <a:pos x="connsiteX0" y="connsiteY0"/>
                  </a:cxn>
                  <a:cxn ang="0">
                    <a:pos x="connsiteX1" y="connsiteY1"/>
                  </a:cxn>
                </a:cxnLst>
                <a:rect l="l" t="t" r="r" b="b"/>
                <a:pathLst>
                  <a:path w="138588" h="9525">
                    <a:moveTo>
                      <a:pt x="0" y="0"/>
                    </a:moveTo>
                    <a:lnTo>
                      <a:pt x="138589"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96" name="Forme libre : forme 95">
                <a:extLst>
                  <a:ext uri="{FF2B5EF4-FFF2-40B4-BE49-F238E27FC236}">
                    <a16:creationId xmlns:a16="http://schemas.microsoft.com/office/drawing/2014/main" id="{071E54DB-72A8-4BFD-AC44-AE474E0035DC}"/>
                  </a:ext>
                </a:extLst>
              </p:cNvPr>
              <p:cNvSpPr/>
              <p:nvPr/>
            </p:nvSpPr>
            <p:spPr>
              <a:xfrm>
                <a:off x="6013704" y="3543490"/>
                <a:ext cx="138588" cy="9525"/>
              </a:xfrm>
              <a:custGeom>
                <a:avLst/>
                <a:gdLst>
                  <a:gd name="connsiteX0" fmla="*/ 0 w 138588"/>
                  <a:gd name="connsiteY0" fmla="*/ 0 h 9525"/>
                  <a:gd name="connsiteX1" fmla="*/ 138589 w 138588"/>
                  <a:gd name="connsiteY1" fmla="*/ 0 h 9525"/>
                </a:gdLst>
                <a:ahLst/>
                <a:cxnLst>
                  <a:cxn ang="0">
                    <a:pos x="connsiteX0" y="connsiteY0"/>
                  </a:cxn>
                  <a:cxn ang="0">
                    <a:pos x="connsiteX1" y="connsiteY1"/>
                  </a:cxn>
                </a:cxnLst>
                <a:rect l="l" t="t" r="r" b="b"/>
                <a:pathLst>
                  <a:path w="138588" h="9525">
                    <a:moveTo>
                      <a:pt x="0" y="0"/>
                    </a:moveTo>
                    <a:lnTo>
                      <a:pt x="138589"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97" name="Forme libre : forme 96">
                <a:extLst>
                  <a:ext uri="{FF2B5EF4-FFF2-40B4-BE49-F238E27FC236}">
                    <a16:creationId xmlns:a16="http://schemas.microsoft.com/office/drawing/2014/main" id="{98683902-46F6-4D3F-BDCF-79685EC0F2AE}"/>
                  </a:ext>
                </a:extLst>
              </p:cNvPr>
              <p:cNvSpPr/>
              <p:nvPr/>
            </p:nvSpPr>
            <p:spPr>
              <a:xfrm>
                <a:off x="6082950" y="3098006"/>
                <a:ext cx="9525" cy="55245"/>
              </a:xfrm>
              <a:custGeom>
                <a:avLst/>
                <a:gdLst>
                  <a:gd name="connsiteX0" fmla="*/ 0 w 9525"/>
                  <a:gd name="connsiteY0" fmla="*/ 0 h 55245"/>
                  <a:gd name="connsiteX1" fmla="*/ 0 w 9525"/>
                  <a:gd name="connsiteY1" fmla="*/ 55245 h 55245"/>
                </a:gdLst>
                <a:ahLst/>
                <a:cxnLst>
                  <a:cxn ang="0">
                    <a:pos x="connsiteX0" y="connsiteY0"/>
                  </a:cxn>
                  <a:cxn ang="0">
                    <a:pos x="connsiteX1" y="connsiteY1"/>
                  </a:cxn>
                </a:cxnLst>
                <a:rect l="l" t="t" r="r" b="b"/>
                <a:pathLst>
                  <a:path w="9525" h="55245">
                    <a:moveTo>
                      <a:pt x="0" y="0"/>
                    </a:moveTo>
                    <a:lnTo>
                      <a:pt x="0" y="55245"/>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98" name="Forme libre : forme 97">
                <a:extLst>
                  <a:ext uri="{FF2B5EF4-FFF2-40B4-BE49-F238E27FC236}">
                    <a16:creationId xmlns:a16="http://schemas.microsoft.com/office/drawing/2014/main" id="{588B287A-3004-4871-885E-5D87722121CE}"/>
                  </a:ext>
                </a:extLst>
              </p:cNvPr>
              <p:cNvSpPr/>
              <p:nvPr/>
            </p:nvSpPr>
            <p:spPr>
              <a:xfrm>
                <a:off x="5963888" y="3263360"/>
                <a:ext cx="238220" cy="490442"/>
              </a:xfrm>
              <a:custGeom>
                <a:avLst/>
                <a:gdLst>
                  <a:gd name="connsiteX0" fmla="*/ 0 w 238220"/>
                  <a:gd name="connsiteY0" fmla="*/ 490442 h 490442"/>
                  <a:gd name="connsiteX1" fmla="*/ 0 w 238220"/>
                  <a:gd name="connsiteY1" fmla="*/ 0 h 490442"/>
                  <a:gd name="connsiteX2" fmla="*/ 238220 w 238220"/>
                  <a:gd name="connsiteY2" fmla="*/ 0 h 490442"/>
                  <a:gd name="connsiteX3" fmla="*/ 238220 w 238220"/>
                  <a:gd name="connsiteY3" fmla="*/ 490442 h 490442"/>
                </a:gdLst>
                <a:ahLst/>
                <a:cxnLst>
                  <a:cxn ang="0">
                    <a:pos x="connsiteX0" y="connsiteY0"/>
                  </a:cxn>
                  <a:cxn ang="0">
                    <a:pos x="connsiteX1" y="connsiteY1"/>
                  </a:cxn>
                  <a:cxn ang="0">
                    <a:pos x="connsiteX2" y="connsiteY2"/>
                  </a:cxn>
                  <a:cxn ang="0">
                    <a:pos x="connsiteX3" y="connsiteY3"/>
                  </a:cxn>
                </a:cxnLst>
                <a:rect l="l" t="t" r="r" b="b"/>
                <a:pathLst>
                  <a:path w="238220" h="490442">
                    <a:moveTo>
                      <a:pt x="0" y="490442"/>
                    </a:moveTo>
                    <a:lnTo>
                      <a:pt x="0" y="0"/>
                    </a:lnTo>
                    <a:lnTo>
                      <a:pt x="238220" y="0"/>
                    </a:lnTo>
                    <a:lnTo>
                      <a:pt x="238220" y="490442"/>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99" name="Forme libre : forme 98">
                <a:extLst>
                  <a:ext uri="{FF2B5EF4-FFF2-40B4-BE49-F238E27FC236}">
                    <a16:creationId xmlns:a16="http://schemas.microsoft.com/office/drawing/2014/main" id="{AAC94FEE-9564-4EB5-A8F8-0FB6E7B36F08}"/>
                  </a:ext>
                </a:extLst>
              </p:cNvPr>
              <p:cNvSpPr/>
              <p:nvPr/>
            </p:nvSpPr>
            <p:spPr>
              <a:xfrm>
                <a:off x="6006465" y="3205448"/>
                <a:ext cx="153066" cy="56197"/>
              </a:xfrm>
              <a:custGeom>
                <a:avLst/>
                <a:gdLst>
                  <a:gd name="connsiteX0" fmla="*/ 0 w 153066"/>
                  <a:gd name="connsiteY0" fmla="*/ 56198 h 56197"/>
                  <a:gd name="connsiteX1" fmla="*/ 0 w 153066"/>
                  <a:gd name="connsiteY1" fmla="*/ 0 h 56197"/>
                  <a:gd name="connsiteX2" fmla="*/ 153067 w 153066"/>
                  <a:gd name="connsiteY2" fmla="*/ 0 h 56197"/>
                  <a:gd name="connsiteX3" fmla="*/ 153067 w 153066"/>
                  <a:gd name="connsiteY3" fmla="*/ 56198 h 56197"/>
                </a:gdLst>
                <a:ahLst/>
                <a:cxnLst>
                  <a:cxn ang="0">
                    <a:pos x="connsiteX0" y="connsiteY0"/>
                  </a:cxn>
                  <a:cxn ang="0">
                    <a:pos x="connsiteX1" y="connsiteY1"/>
                  </a:cxn>
                  <a:cxn ang="0">
                    <a:pos x="connsiteX2" y="connsiteY2"/>
                  </a:cxn>
                  <a:cxn ang="0">
                    <a:pos x="connsiteX3" y="connsiteY3"/>
                  </a:cxn>
                </a:cxnLst>
                <a:rect l="l" t="t" r="r" b="b"/>
                <a:pathLst>
                  <a:path w="153066" h="56197">
                    <a:moveTo>
                      <a:pt x="0" y="56198"/>
                    </a:moveTo>
                    <a:lnTo>
                      <a:pt x="0" y="0"/>
                    </a:lnTo>
                    <a:lnTo>
                      <a:pt x="153067" y="0"/>
                    </a:lnTo>
                    <a:lnTo>
                      <a:pt x="153067" y="56198"/>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0" name="Forme libre : forme 99">
                <a:extLst>
                  <a:ext uri="{FF2B5EF4-FFF2-40B4-BE49-F238E27FC236}">
                    <a16:creationId xmlns:a16="http://schemas.microsoft.com/office/drawing/2014/main" id="{9D7A6393-469F-484E-B02D-D6DF84A14BB2}"/>
                  </a:ext>
                </a:extLst>
              </p:cNvPr>
              <p:cNvSpPr/>
              <p:nvPr/>
            </p:nvSpPr>
            <p:spPr>
              <a:xfrm>
                <a:off x="6039612" y="3155060"/>
                <a:ext cx="86772" cy="49053"/>
              </a:xfrm>
              <a:custGeom>
                <a:avLst/>
                <a:gdLst>
                  <a:gd name="connsiteX0" fmla="*/ 0 w 86772"/>
                  <a:gd name="connsiteY0" fmla="*/ 0 h 49053"/>
                  <a:gd name="connsiteX1" fmla="*/ 86773 w 86772"/>
                  <a:gd name="connsiteY1" fmla="*/ 0 h 49053"/>
                  <a:gd name="connsiteX2" fmla="*/ 86773 w 86772"/>
                  <a:gd name="connsiteY2" fmla="*/ 49054 h 49053"/>
                </a:gdLst>
                <a:ahLst/>
                <a:cxnLst>
                  <a:cxn ang="0">
                    <a:pos x="connsiteX0" y="connsiteY0"/>
                  </a:cxn>
                  <a:cxn ang="0">
                    <a:pos x="connsiteX1" y="connsiteY1"/>
                  </a:cxn>
                  <a:cxn ang="0">
                    <a:pos x="connsiteX2" y="connsiteY2"/>
                  </a:cxn>
                </a:cxnLst>
                <a:rect l="l" t="t" r="r" b="b"/>
                <a:pathLst>
                  <a:path w="86772" h="49053">
                    <a:moveTo>
                      <a:pt x="0" y="0"/>
                    </a:moveTo>
                    <a:lnTo>
                      <a:pt x="86773" y="0"/>
                    </a:lnTo>
                    <a:lnTo>
                      <a:pt x="86773" y="49054"/>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1" name="Forme libre : forme 100">
                <a:extLst>
                  <a:ext uri="{FF2B5EF4-FFF2-40B4-BE49-F238E27FC236}">
                    <a16:creationId xmlns:a16="http://schemas.microsoft.com/office/drawing/2014/main" id="{2C1E157A-429F-4026-900A-9D0BCD894B9E}"/>
                  </a:ext>
                </a:extLst>
              </p:cNvPr>
              <p:cNvSpPr/>
              <p:nvPr/>
            </p:nvSpPr>
            <p:spPr>
              <a:xfrm>
                <a:off x="5783675" y="3462528"/>
                <a:ext cx="132016" cy="249459"/>
              </a:xfrm>
              <a:custGeom>
                <a:avLst/>
                <a:gdLst>
                  <a:gd name="connsiteX0" fmla="*/ 0 w 132016"/>
                  <a:gd name="connsiteY0" fmla="*/ 249460 h 249459"/>
                  <a:gd name="connsiteX1" fmla="*/ 0 w 132016"/>
                  <a:gd name="connsiteY1" fmla="*/ 0 h 249459"/>
                  <a:gd name="connsiteX2" fmla="*/ 132017 w 132016"/>
                  <a:gd name="connsiteY2" fmla="*/ 0 h 249459"/>
                </a:gdLst>
                <a:ahLst/>
                <a:cxnLst>
                  <a:cxn ang="0">
                    <a:pos x="connsiteX0" y="connsiteY0"/>
                  </a:cxn>
                  <a:cxn ang="0">
                    <a:pos x="connsiteX1" y="connsiteY1"/>
                  </a:cxn>
                  <a:cxn ang="0">
                    <a:pos x="connsiteX2" y="connsiteY2"/>
                  </a:cxn>
                </a:cxnLst>
                <a:rect l="l" t="t" r="r" b="b"/>
                <a:pathLst>
                  <a:path w="132016" h="249459">
                    <a:moveTo>
                      <a:pt x="0" y="249460"/>
                    </a:moveTo>
                    <a:lnTo>
                      <a:pt x="0" y="0"/>
                    </a:lnTo>
                    <a:lnTo>
                      <a:pt x="132017" y="0"/>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2" name="Forme libre : forme 101">
                <a:extLst>
                  <a:ext uri="{FF2B5EF4-FFF2-40B4-BE49-F238E27FC236}">
                    <a16:creationId xmlns:a16="http://schemas.microsoft.com/office/drawing/2014/main" id="{17EF119B-D7F9-4573-9818-4F88D48B55D7}"/>
                  </a:ext>
                </a:extLst>
              </p:cNvPr>
              <p:cNvSpPr/>
              <p:nvPr/>
            </p:nvSpPr>
            <p:spPr>
              <a:xfrm>
                <a:off x="5903499" y="3610070"/>
                <a:ext cx="9525" cy="46386"/>
              </a:xfrm>
              <a:custGeom>
                <a:avLst/>
                <a:gdLst>
                  <a:gd name="connsiteX0" fmla="*/ 0 w 9525"/>
                  <a:gd name="connsiteY0" fmla="*/ 0 h 46386"/>
                  <a:gd name="connsiteX1" fmla="*/ 0 w 9525"/>
                  <a:gd name="connsiteY1" fmla="*/ 46387 h 46386"/>
                </a:gdLst>
                <a:ahLst/>
                <a:cxnLst>
                  <a:cxn ang="0">
                    <a:pos x="connsiteX0" y="connsiteY0"/>
                  </a:cxn>
                  <a:cxn ang="0">
                    <a:pos x="connsiteX1" y="connsiteY1"/>
                  </a:cxn>
                </a:cxnLst>
                <a:rect l="l" t="t" r="r" b="b"/>
                <a:pathLst>
                  <a:path w="9525" h="46386">
                    <a:moveTo>
                      <a:pt x="0" y="0"/>
                    </a:moveTo>
                    <a:lnTo>
                      <a:pt x="0" y="46387"/>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3" name="Forme libre : forme 102">
                <a:extLst>
                  <a:ext uri="{FF2B5EF4-FFF2-40B4-BE49-F238E27FC236}">
                    <a16:creationId xmlns:a16="http://schemas.microsoft.com/office/drawing/2014/main" id="{0595B988-98D9-41C5-92F3-D37732671A4F}"/>
                  </a:ext>
                </a:extLst>
              </p:cNvPr>
              <p:cNvSpPr/>
              <p:nvPr/>
            </p:nvSpPr>
            <p:spPr>
              <a:xfrm>
                <a:off x="5848064" y="3610070"/>
                <a:ext cx="9525" cy="46386"/>
              </a:xfrm>
              <a:custGeom>
                <a:avLst/>
                <a:gdLst>
                  <a:gd name="connsiteX0" fmla="*/ 0 w 9525"/>
                  <a:gd name="connsiteY0" fmla="*/ 0 h 46386"/>
                  <a:gd name="connsiteX1" fmla="*/ 0 w 9525"/>
                  <a:gd name="connsiteY1" fmla="*/ 46387 h 46386"/>
                </a:gdLst>
                <a:ahLst/>
                <a:cxnLst>
                  <a:cxn ang="0">
                    <a:pos x="connsiteX0" y="connsiteY0"/>
                  </a:cxn>
                  <a:cxn ang="0">
                    <a:pos x="connsiteX1" y="connsiteY1"/>
                  </a:cxn>
                </a:cxnLst>
                <a:rect l="l" t="t" r="r" b="b"/>
                <a:pathLst>
                  <a:path w="9525" h="46386">
                    <a:moveTo>
                      <a:pt x="0" y="0"/>
                    </a:moveTo>
                    <a:lnTo>
                      <a:pt x="0" y="46387"/>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4" name="Forme libre : forme 103">
                <a:extLst>
                  <a:ext uri="{FF2B5EF4-FFF2-40B4-BE49-F238E27FC236}">
                    <a16:creationId xmlns:a16="http://schemas.microsoft.com/office/drawing/2014/main" id="{7D051428-E70F-4634-98BE-319065D41BCF}"/>
                  </a:ext>
                </a:extLst>
              </p:cNvPr>
              <p:cNvSpPr/>
              <p:nvPr/>
            </p:nvSpPr>
            <p:spPr>
              <a:xfrm>
                <a:off x="5903499" y="3517773"/>
                <a:ext cx="9525" cy="46291"/>
              </a:xfrm>
              <a:custGeom>
                <a:avLst/>
                <a:gdLst>
                  <a:gd name="connsiteX0" fmla="*/ 0 w 9525"/>
                  <a:gd name="connsiteY0" fmla="*/ 0 h 46291"/>
                  <a:gd name="connsiteX1" fmla="*/ 0 w 9525"/>
                  <a:gd name="connsiteY1" fmla="*/ 46292 h 46291"/>
                </a:gdLst>
                <a:ahLst/>
                <a:cxnLst>
                  <a:cxn ang="0">
                    <a:pos x="connsiteX0" y="connsiteY0"/>
                  </a:cxn>
                  <a:cxn ang="0">
                    <a:pos x="connsiteX1" y="connsiteY1"/>
                  </a:cxn>
                </a:cxnLst>
                <a:rect l="l" t="t" r="r" b="b"/>
                <a:pathLst>
                  <a:path w="9525" h="46291">
                    <a:moveTo>
                      <a:pt x="0" y="0"/>
                    </a:moveTo>
                    <a:lnTo>
                      <a:pt x="0" y="46292"/>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5" name="Forme libre : forme 104">
                <a:extLst>
                  <a:ext uri="{FF2B5EF4-FFF2-40B4-BE49-F238E27FC236}">
                    <a16:creationId xmlns:a16="http://schemas.microsoft.com/office/drawing/2014/main" id="{C2A4B9C1-A137-4DC2-B60C-C2EF2B40476E}"/>
                  </a:ext>
                </a:extLst>
              </p:cNvPr>
              <p:cNvSpPr/>
              <p:nvPr/>
            </p:nvSpPr>
            <p:spPr>
              <a:xfrm>
                <a:off x="5848064" y="3517773"/>
                <a:ext cx="9525" cy="46291"/>
              </a:xfrm>
              <a:custGeom>
                <a:avLst/>
                <a:gdLst>
                  <a:gd name="connsiteX0" fmla="*/ 0 w 9525"/>
                  <a:gd name="connsiteY0" fmla="*/ 0 h 46291"/>
                  <a:gd name="connsiteX1" fmla="*/ 0 w 9525"/>
                  <a:gd name="connsiteY1" fmla="*/ 46292 h 46291"/>
                </a:gdLst>
                <a:ahLst/>
                <a:cxnLst>
                  <a:cxn ang="0">
                    <a:pos x="connsiteX0" y="connsiteY0"/>
                  </a:cxn>
                  <a:cxn ang="0">
                    <a:pos x="connsiteX1" y="connsiteY1"/>
                  </a:cxn>
                </a:cxnLst>
                <a:rect l="l" t="t" r="r" b="b"/>
                <a:pathLst>
                  <a:path w="9525" h="46291">
                    <a:moveTo>
                      <a:pt x="0" y="0"/>
                    </a:moveTo>
                    <a:lnTo>
                      <a:pt x="0" y="46292"/>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6" name="Forme libre : forme 105">
                <a:extLst>
                  <a:ext uri="{FF2B5EF4-FFF2-40B4-BE49-F238E27FC236}">
                    <a16:creationId xmlns:a16="http://schemas.microsoft.com/office/drawing/2014/main" id="{16394495-B714-4208-A44A-B94D17CE140B}"/>
                  </a:ext>
                </a:extLst>
              </p:cNvPr>
              <p:cNvSpPr/>
              <p:nvPr/>
            </p:nvSpPr>
            <p:spPr>
              <a:xfrm>
                <a:off x="5903499" y="3702367"/>
                <a:ext cx="9525" cy="50958"/>
              </a:xfrm>
              <a:custGeom>
                <a:avLst/>
                <a:gdLst>
                  <a:gd name="connsiteX0" fmla="*/ 0 w 9525"/>
                  <a:gd name="connsiteY0" fmla="*/ 0 h 50958"/>
                  <a:gd name="connsiteX1" fmla="*/ 0 w 9525"/>
                  <a:gd name="connsiteY1" fmla="*/ 50959 h 50958"/>
                </a:gdLst>
                <a:ahLst/>
                <a:cxnLst>
                  <a:cxn ang="0">
                    <a:pos x="connsiteX0" y="connsiteY0"/>
                  </a:cxn>
                  <a:cxn ang="0">
                    <a:pos x="connsiteX1" y="connsiteY1"/>
                  </a:cxn>
                </a:cxnLst>
                <a:rect l="l" t="t" r="r" b="b"/>
                <a:pathLst>
                  <a:path w="9525" h="50958">
                    <a:moveTo>
                      <a:pt x="0" y="0"/>
                    </a:moveTo>
                    <a:lnTo>
                      <a:pt x="0" y="50959"/>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7" name="Forme libre : forme 106">
                <a:extLst>
                  <a:ext uri="{FF2B5EF4-FFF2-40B4-BE49-F238E27FC236}">
                    <a16:creationId xmlns:a16="http://schemas.microsoft.com/office/drawing/2014/main" id="{C07A8565-3E0B-4CCF-B642-354E25B57610}"/>
                  </a:ext>
                </a:extLst>
              </p:cNvPr>
              <p:cNvSpPr/>
              <p:nvPr/>
            </p:nvSpPr>
            <p:spPr>
              <a:xfrm>
                <a:off x="5848064" y="3702367"/>
                <a:ext cx="9525" cy="50958"/>
              </a:xfrm>
              <a:custGeom>
                <a:avLst/>
                <a:gdLst>
                  <a:gd name="connsiteX0" fmla="*/ 0 w 9525"/>
                  <a:gd name="connsiteY0" fmla="*/ 0 h 50958"/>
                  <a:gd name="connsiteX1" fmla="*/ 0 w 9525"/>
                  <a:gd name="connsiteY1" fmla="*/ 50959 h 50958"/>
                </a:gdLst>
                <a:ahLst/>
                <a:cxnLst>
                  <a:cxn ang="0">
                    <a:pos x="connsiteX0" y="connsiteY0"/>
                  </a:cxn>
                  <a:cxn ang="0">
                    <a:pos x="connsiteX1" y="connsiteY1"/>
                  </a:cxn>
                </a:cxnLst>
                <a:rect l="l" t="t" r="r" b="b"/>
                <a:pathLst>
                  <a:path w="9525" h="50958">
                    <a:moveTo>
                      <a:pt x="0" y="0"/>
                    </a:moveTo>
                    <a:lnTo>
                      <a:pt x="0" y="50959"/>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8" name="Forme libre : forme 107">
                <a:extLst>
                  <a:ext uri="{FF2B5EF4-FFF2-40B4-BE49-F238E27FC236}">
                    <a16:creationId xmlns:a16="http://schemas.microsoft.com/office/drawing/2014/main" id="{BE5FFC1C-B3FC-4C8B-8B24-5DEF50A6AC78}"/>
                  </a:ext>
                </a:extLst>
              </p:cNvPr>
              <p:cNvSpPr/>
              <p:nvPr/>
            </p:nvSpPr>
            <p:spPr>
              <a:xfrm>
                <a:off x="6253162" y="3555777"/>
                <a:ext cx="72580" cy="198024"/>
              </a:xfrm>
              <a:custGeom>
                <a:avLst/>
                <a:gdLst>
                  <a:gd name="connsiteX0" fmla="*/ 72580 w 72580"/>
                  <a:gd name="connsiteY0" fmla="*/ 198025 h 198024"/>
                  <a:gd name="connsiteX1" fmla="*/ 72580 w 72580"/>
                  <a:gd name="connsiteY1" fmla="*/ 0 h 198024"/>
                  <a:gd name="connsiteX2" fmla="*/ 0 w 72580"/>
                  <a:gd name="connsiteY2" fmla="*/ 0 h 198024"/>
                </a:gdLst>
                <a:ahLst/>
                <a:cxnLst>
                  <a:cxn ang="0">
                    <a:pos x="connsiteX0" y="connsiteY0"/>
                  </a:cxn>
                  <a:cxn ang="0">
                    <a:pos x="connsiteX1" y="connsiteY1"/>
                  </a:cxn>
                  <a:cxn ang="0">
                    <a:pos x="connsiteX2" y="connsiteY2"/>
                  </a:cxn>
                </a:cxnLst>
                <a:rect l="l" t="t" r="r" b="b"/>
                <a:pathLst>
                  <a:path w="72580" h="198024">
                    <a:moveTo>
                      <a:pt x="72580" y="198025"/>
                    </a:moveTo>
                    <a:lnTo>
                      <a:pt x="72580" y="0"/>
                    </a:lnTo>
                    <a:lnTo>
                      <a:pt x="0" y="0"/>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09" name="Forme libre : forme 108">
                <a:extLst>
                  <a:ext uri="{FF2B5EF4-FFF2-40B4-BE49-F238E27FC236}">
                    <a16:creationId xmlns:a16="http://schemas.microsoft.com/office/drawing/2014/main" id="{D491DB1E-5774-410E-8768-635D14779DBF}"/>
                  </a:ext>
                </a:extLst>
              </p:cNvPr>
              <p:cNvSpPr/>
              <p:nvPr/>
            </p:nvSpPr>
            <p:spPr>
              <a:xfrm>
                <a:off x="6265259" y="3610070"/>
                <a:ext cx="9525" cy="46386"/>
              </a:xfrm>
              <a:custGeom>
                <a:avLst/>
                <a:gdLst>
                  <a:gd name="connsiteX0" fmla="*/ 0 w 9525"/>
                  <a:gd name="connsiteY0" fmla="*/ 0 h 46386"/>
                  <a:gd name="connsiteX1" fmla="*/ 0 w 9525"/>
                  <a:gd name="connsiteY1" fmla="*/ 46387 h 46386"/>
                </a:gdLst>
                <a:ahLst/>
                <a:cxnLst>
                  <a:cxn ang="0">
                    <a:pos x="connsiteX0" y="connsiteY0"/>
                  </a:cxn>
                  <a:cxn ang="0">
                    <a:pos x="connsiteX1" y="connsiteY1"/>
                  </a:cxn>
                </a:cxnLst>
                <a:rect l="l" t="t" r="r" b="b"/>
                <a:pathLst>
                  <a:path w="9525" h="46386">
                    <a:moveTo>
                      <a:pt x="0" y="0"/>
                    </a:moveTo>
                    <a:lnTo>
                      <a:pt x="0" y="46387"/>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10" name="Forme libre : forme 109">
                <a:extLst>
                  <a:ext uri="{FF2B5EF4-FFF2-40B4-BE49-F238E27FC236}">
                    <a16:creationId xmlns:a16="http://schemas.microsoft.com/office/drawing/2014/main" id="{159742F1-C457-49F5-A0D2-F12339B628F8}"/>
                  </a:ext>
                </a:extLst>
              </p:cNvPr>
              <p:cNvSpPr/>
              <p:nvPr/>
            </p:nvSpPr>
            <p:spPr>
              <a:xfrm>
                <a:off x="6265259" y="3702367"/>
                <a:ext cx="9525" cy="50958"/>
              </a:xfrm>
              <a:custGeom>
                <a:avLst/>
                <a:gdLst>
                  <a:gd name="connsiteX0" fmla="*/ 0 w 9525"/>
                  <a:gd name="connsiteY0" fmla="*/ 0 h 50958"/>
                  <a:gd name="connsiteX1" fmla="*/ 0 w 9525"/>
                  <a:gd name="connsiteY1" fmla="*/ 50959 h 50958"/>
                </a:gdLst>
                <a:ahLst/>
                <a:cxnLst>
                  <a:cxn ang="0">
                    <a:pos x="connsiteX0" y="connsiteY0"/>
                  </a:cxn>
                  <a:cxn ang="0">
                    <a:pos x="connsiteX1" y="connsiteY1"/>
                  </a:cxn>
                </a:cxnLst>
                <a:rect l="l" t="t" r="r" b="b"/>
                <a:pathLst>
                  <a:path w="9525" h="50958">
                    <a:moveTo>
                      <a:pt x="0" y="0"/>
                    </a:moveTo>
                    <a:lnTo>
                      <a:pt x="0" y="50959"/>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86" name="Forme libre : forme 85">
              <a:extLst>
                <a:ext uri="{FF2B5EF4-FFF2-40B4-BE49-F238E27FC236}">
                  <a16:creationId xmlns:a16="http://schemas.microsoft.com/office/drawing/2014/main" id="{94DF8951-5C08-4FFE-9832-525D30F16923}"/>
                </a:ext>
              </a:extLst>
            </p:cNvPr>
            <p:cNvSpPr/>
            <p:nvPr/>
          </p:nvSpPr>
          <p:spPr>
            <a:xfrm>
              <a:off x="5778912" y="3174110"/>
              <a:ext cx="141541" cy="32480"/>
            </a:xfrm>
            <a:custGeom>
              <a:avLst/>
              <a:gdLst>
                <a:gd name="connsiteX0" fmla="*/ 0 w 141541"/>
                <a:gd name="connsiteY0" fmla="*/ 32480 h 32480"/>
                <a:gd name="connsiteX1" fmla="*/ 47720 w 141541"/>
                <a:gd name="connsiteY1" fmla="*/ 32480 h 32480"/>
                <a:gd name="connsiteX2" fmla="*/ 80201 w 141541"/>
                <a:gd name="connsiteY2" fmla="*/ 0 h 32480"/>
                <a:gd name="connsiteX3" fmla="*/ 112681 w 141541"/>
                <a:gd name="connsiteY3" fmla="*/ 32480 h 32480"/>
                <a:gd name="connsiteX4" fmla="*/ 141542 w 141541"/>
                <a:gd name="connsiteY4" fmla="*/ 32480 h 32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41" h="32480">
                  <a:moveTo>
                    <a:pt x="0" y="32480"/>
                  </a:moveTo>
                  <a:lnTo>
                    <a:pt x="47720" y="32480"/>
                  </a:lnTo>
                  <a:cubicBezTo>
                    <a:pt x="47720" y="14573"/>
                    <a:pt x="62294" y="0"/>
                    <a:pt x="80201" y="0"/>
                  </a:cubicBezTo>
                  <a:cubicBezTo>
                    <a:pt x="98203" y="0"/>
                    <a:pt x="112681" y="14573"/>
                    <a:pt x="112681" y="32480"/>
                  </a:cubicBezTo>
                  <a:lnTo>
                    <a:pt x="141542" y="32480"/>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87" name="Forme libre : forme 86">
              <a:extLst>
                <a:ext uri="{FF2B5EF4-FFF2-40B4-BE49-F238E27FC236}">
                  <a16:creationId xmlns:a16="http://schemas.microsoft.com/office/drawing/2014/main" id="{50061066-3A69-41FC-91D7-8A8A96591FA8}"/>
                </a:ext>
              </a:extLst>
            </p:cNvPr>
            <p:cNvSpPr/>
            <p:nvPr/>
          </p:nvSpPr>
          <p:spPr>
            <a:xfrm>
              <a:off x="6255543" y="3365563"/>
              <a:ext cx="127063" cy="26574"/>
            </a:xfrm>
            <a:custGeom>
              <a:avLst/>
              <a:gdLst>
                <a:gd name="connsiteX0" fmla="*/ 127063 w 127063"/>
                <a:gd name="connsiteY0" fmla="*/ 26575 h 26574"/>
                <a:gd name="connsiteX1" fmla="*/ 101346 w 127063"/>
                <a:gd name="connsiteY1" fmla="*/ 26575 h 26574"/>
                <a:gd name="connsiteX2" fmla="*/ 74771 w 127063"/>
                <a:gd name="connsiteY2" fmla="*/ 0 h 26574"/>
                <a:gd name="connsiteX3" fmla="*/ 48197 w 127063"/>
                <a:gd name="connsiteY3" fmla="*/ 26575 h 26574"/>
                <a:gd name="connsiteX4" fmla="*/ 0 w 127063"/>
                <a:gd name="connsiteY4" fmla="*/ 26575 h 26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63" h="26574">
                  <a:moveTo>
                    <a:pt x="127063" y="26575"/>
                  </a:moveTo>
                  <a:lnTo>
                    <a:pt x="101346" y="26575"/>
                  </a:lnTo>
                  <a:cubicBezTo>
                    <a:pt x="101346" y="11906"/>
                    <a:pt x="89440" y="0"/>
                    <a:pt x="74771" y="0"/>
                  </a:cubicBezTo>
                  <a:cubicBezTo>
                    <a:pt x="60103" y="0"/>
                    <a:pt x="48197" y="11906"/>
                    <a:pt x="48197" y="26575"/>
                  </a:cubicBezTo>
                  <a:lnTo>
                    <a:pt x="0" y="26575"/>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88" name="Forme libre : forme 87">
              <a:extLst>
                <a:ext uri="{FF2B5EF4-FFF2-40B4-BE49-F238E27FC236}">
                  <a16:creationId xmlns:a16="http://schemas.microsoft.com/office/drawing/2014/main" id="{718DF883-9467-4212-8F1F-89AEFB895510}"/>
                </a:ext>
              </a:extLst>
            </p:cNvPr>
            <p:cNvSpPr/>
            <p:nvPr/>
          </p:nvSpPr>
          <p:spPr>
            <a:xfrm>
              <a:off x="6370510" y="3436239"/>
              <a:ext cx="53054" cy="9525"/>
            </a:xfrm>
            <a:custGeom>
              <a:avLst/>
              <a:gdLst>
                <a:gd name="connsiteX0" fmla="*/ 0 w 53054"/>
                <a:gd name="connsiteY0" fmla="*/ 0 h 9525"/>
                <a:gd name="connsiteX1" fmla="*/ 53054 w 53054"/>
                <a:gd name="connsiteY1" fmla="*/ 0 h 9525"/>
              </a:gdLst>
              <a:ahLst/>
              <a:cxnLst>
                <a:cxn ang="0">
                  <a:pos x="connsiteX0" y="connsiteY0"/>
                </a:cxn>
                <a:cxn ang="0">
                  <a:pos x="connsiteX1" y="connsiteY1"/>
                </a:cxn>
              </a:cxnLst>
              <a:rect l="l" t="t" r="r" b="b"/>
              <a:pathLst>
                <a:path w="53054" h="9525">
                  <a:moveTo>
                    <a:pt x="0" y="0"/>
                  </a:moveTo>
                  <a:lnTo>
                    <a:pt x="53054" y="0"/>
                  </a:lnTo>
                </a:path>
              </a:pathLst>
            </a:custGeom>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89" name="Forme libre : forme 88">
              <a:extLst>
                <a:ext uri="{FF2B5EF4-FFF2-40B4-BE49-F238E27FC236}">
                  <a16:creationId xmlns:a16="http://schemas.microsoft.com/office/drawing/2014/main" id="{741BD2BE-8478-49E7-9EBF-90688933CAD6}"/>
                </a:ext>
              </a:extLst>
            </p:cNvPr>
            <p:cNvSpPr/>
            <p:nvPr/>
          </p:nvSpPr>
          <p:spPr>
            <a:xfrm>
              <a:off x="6296406" y="3447002"/>
              <a:ext cx="22098" cy="9525"/>
            </a:xfrm>
            <a:custGeom>
              <a:avLst/>
              <a:gdLst>
                <a:gd name="connsiteX0" fmla="*/ 0 w 22098"/>
                <a:gd name="connsiteY0" fmla="*/ 0 h 9525"/>
                <a:gd name="connsiteX1" fmla="*/ 22098 w 22098"/>
                <a:gd name="connsiteY1" fmla="*/ 0 h 9525"/>
              </a:gdLst>
              <a:ahLst/>
              <a:cxnLst>
                <a:cxn ang="0">
                  <a:pos x="connsiteX0" y="connsiteY0"/>
                </a:cxn>
                <a:cxn ang="0">
                  <a:pos x="connsiteX1" y="connsiteY1"/>
                </a:cxn>
              </a:cxnLst>
              <a:rect l="l" t="t" r="r" b="b"/>
              <a:pathLst>
                <a:path w="22098" h="9525">
                  <a:moveTo>
                    <a:pt x="0" y="0"/>
                  </a:moveTo>
                  <a:lnTo>
                    <a:pt x="22098" y="0"/>
                  </a:lnTo>
                </a:path>
              </a:pathLst>
            </a:custGeom>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pic>
        <p:nvPicPr>
          <p:cNvPr id="114" name="Graphique 113">
            <a:extLst>
              <a:ext uri="{FF2B5EF4-FFF2-40B4-BE49-F238E27FC236}">
                <a16:creationId xmlns:a16="http://schemas.microsoft.com/office/drawing/2014/main" id="{243156DA-2E3E-408A-9488-E398A24605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9750" y="1487487"/>
            <a:ext cx="571500" cy="581025"/>
          </a:xfrm>
          <a:prstGeom prst="rect">
            <a:avLst/>
          </a:prstGeom>
        </p:spPr>
      </p:pic>
      <p:grpSp>
        <p:nvGrpSpPr>
          <p:cNvPr id="130" name="Graphique 112">
            <a:extLst>
              <a:ext uri="{FF2B5EF4-FFF2-40B4-BE49-F238E27FC236}">
                <a16:creationId xmlns:a16="http://schemas.microsoft.com/office/drawing/2014/main" id="{4400EB75-FC2C-4E51-B318-3ABC67523632}"/>
              </a:ext>
            </a:extLst>
          </p:cNvPr>
          <p:cNvGrpSpPr/>
          <p:nvPr/>
        </p:nvGrpSpPr>
        <p:grpSpPr>
          <a:xfrm>
            <a:off x="3602037" y="1647031"/>
            <a:ext cx="693610" cy="418291"/>
            <a:chOff x="3602037" y="1558131"/>
            <a:chExt cx="693610" cy="418291"/>
          </a:xfrm>
          <a:noFill/>
        </p:grpSpPr>
        <p:sp>
          <p:nvSpPr>
            <p:cNvPr id="131" name="Forme libre : forme 130">
              <a:extLst>
                <a:ext uri="{FF2B5EF4-FFF2-40B4-BE49-F238E27FC236}">
                  <a16:creationId xmlns:a16="http://schemas.microsoft.com/office/drawing/2014/main" id="{BCE50CAA-8D32-41DF-AED2-6D14D76F7CD4}"/>
                </a:ext>
              </a:extLst>
            </p:cNvPr>
            <p:cNvSpPr/>
            <p:nvPr/>
          </p:nvSpPr>
          <p:spPr>
            <a:xfrm>
              <a:off x="4115148" y="1872932"/>
              <a:ext cx="81629" cy="9525"/>
            </a:xfrm>
            <a:custGeom>
              <a:avLst/>
              <a:gdLst>
                <a:gd name="connsiteX0" fmla="*/ 0 w 81629"/>
                <a:gd name="connsiteY0" fmla="*/ 0 h 9525"/>
                <a:gd name="connsiteX1" fmla="*/ 81629 w 81629"/>
                <a:gd name="connsiteY1" fmla="*/ 0 h 9525"/>
              </a:gdLst>
              <a:ahLst/>
              <a:cxnLst>
                <a:cxn ang="0">
                  <a:pos x="connsiteX0" y="connsiteY0"/>
                </a:cxn>
                <a:cxn ang="0">
                  <a:pos x="connsiteX1" y="connsiteY1"/>
                </a:cxn>
              </a:cxnLst>
              <a:rect l="l" t="t" r="r" b="b"/>
              <a:pathLst>
                <a:path w="81629" h="9525">
                  <a:moveTo>
                    <a:pt x="0" y="0"/>
                  </a:moveTo>
                  <a:lnTo>
                    <a:pt x="81629" y="0"/>
                  </a:lnTo>
                </a:path>
              </a:pathLst>
            </a:custGeom>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2" name="Forme libre : forme 131">
              <a:extLst>
                <a:ext uri="{FF2B5EF4-FFF2-40B4-BE49-F238E27FC236}">
                  <a16:creationId xmlns:a16="http://schemas.microsoft.com/office/drawing/2014/main" id="{6372A32D-0F9C-4AEE-843A-A6647C42620B}"/>
                </a:ext>
              </a:extLst>
            </p:cNvPr>
            <p:cNvSpPr/>
            <p:nvPr/>
          </p:nvSpPr>
          <p:spPr>
            <a:xfrm>
              <a:off x="3703002" y="1834737"/>
              <a:ext cx="162782" cy="141685"/>
            </a:xfrm>
            <a:custGeom>
              <a:avLst/>
              <a:gdLst>
                <a:gd name="connsiteX0" fmla="*/ 162782 w 162782"/>
                <a:gd name="connsiteY0" fmla="*/ 140494 h 141685"/>
                <a:gd name="connsiteX1" fmla="*/ 109633 w 162782"/>
                <a:gd name="connsiteY1" fmla="*/ 117062 h 141685"/>
                <a:gd name="connsiteX2" fmla="*/ 41434 w 162782"/>
                <a:gd name="connsiteY2" fmla="*/ 0 h 141685"/>
                <a:gd name="connsiteX3" fmla="*/ 0 w 162782"/>
                <a:gd name="connsiteY3" fmla="*/ 0 h 141685"/>
              </a:gdLst>
              <a:ahLst/>
              <a:cxnLst>
                <a:cxn ang="0">
                  <a:pos x="connsiteX0" y="connsiteY0"/>
                </a:cxn>
                <a:cxn ang="0">
                  <a:pos x="connsiteX1" y="connsiteY1"/>
                </a:cxn>
                <a:cxn ang="0">
                  <a:pos x="connsiteX2" y="connsiteY2"/>
                </a:cxn>
                <a:cxn ang="0">
                  <a:pos x="connsiteX3" y="connsiteY3"/>
                </a:cxn>
              </a:cxnLst>
              <a:rect l="l" t="t" r="r" b="b"/>
              <a:pathLst>
                <a:path w="162782" h="141685">
                  <a:moveTo>
                    <a:pt x="162782" y="140494"/>
                  </a:moveTo>
                  <a:cubicBezTo>
                    <a:pt x="151162" y="142875"/>
                    <a:pt x="125730" y="144399"/>
                    <a:pt x="109633" y="117062"/>
                  </a:cubicBezTo>
                  <a:lnTo>
                    <a:pt x="41434" y="0"/>
                  </a:lnTo>
                  <a:lnTo>
                    <a:pt x="0" y="0"/>
                  </a:lnTo>
                </a:path>
              </a:pathLst>
            </a:custGeom>
            <a:noFill/>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3" name="Forme libre : forme 132">
              <a:extLst>
                <a:ext uri="{FF2B5EF4-FFF2-40B4-BE49-F238E27FC236}">
                  <a16:creationId xmlns:a16="http://schemas.microsoft.com/office/drawing/2014/main" id="{7E17826F-5D78-4BB6-ABB0-84FB74808C93}"/>
                </a:ext>
              </a:extLst>
            </p:cNvPr>
            <p:cNvSpPr/>
            <p:nvPr/>
          </p:nvSpPr>
          <p:spPr>
            <a:xfrm>
              <a:off x="3932364" y="1853977"/>
              <a:ext cx="40862" cy="73628"/>
            </a:xfrm>
            <a:custGeom>
              <a:avLst/>
              <a:gdLst>
                <a:gd name="connsiteX0" fmla="*/ 0 w 40862"/>
                <a:gd name="connsiteY0" fmla="*/ 0 h 73628"/>
                <a:gd name="connsiteX1" fmla="*/ 40862 w 40862"/>
                <a:gd name="connsiteY1" fmla="*/ 73628 h 73628"/>
              </a:gdLst>
              <a:ahLst/>
              <a:cxnLst>
                <a:cxn ang="0">
                  <a:pos x="connsiteX0" y="connsiteY0"/>
                </a:cxn>
                <a:cxn ang="0">
                  <a:pos x="connsiteX1" y="connsiteY1"/>
                </a:cxn>
              </a:cxnLst>
              <a:rect l="l" t="t" r="r" b="b"/>
              <a:pathLst>
                <a:path w="40862" h="73628">
                  <a:moveTo>
                    <a:pt x="0" y="0"/>
                  </a:moveTo>
                  <a:lnTo>
                    <a:pt x="40862" y="73628"/>
                  </a:lnTo>
                </a:path>
              </a:pathLst>
            </a:custGeom>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4" name="Forme libre : forme 133">
              <a:extLst>
                <a:ext uri="{FF2B5EF4-FFF2-40B4-BE49-F238E27FC236}">
                  <a16:creationId xmlns:a16="http://schemas.microsoft.com/office/drawing/2014/main" id="{96BB37AA-846C-4F45-B17A-257ED9B5C761}"/>
                </a:ext>
              </a:extLst>
            </p:cNvPr>
            <p:cNvSpPr/>
            <p:nvPr/>
          </p:nvSpPr>
          <p:spPr>
            <a:xfrm>
              <a:off x="3873309" y="1902079"/>
              <a:ext cx="26479" cy="46101"/>
            </a:xfrm>
            <a:custGeom>
              <a:avLst/>
              <a:gdLst>
                <a:gd name="connsiteX0" fmla="*/ 0 w 26479"/>
                <a:gd name="connsiteY0" fmla="*/ 0 h 46101"/>
                <a:gd name="connsiteX1" fmla="*/ 26480 w 26479"/>
                <a:gd name="connsiteY1" fmla="*/ 46101 h 46101"/>
              </a:gdLst>
              <a:ahLst/>
              <a:cxnLst>
                <a:cxn ang="0">
                  <a:pos x="connsiteX0" y="connsiteY0"/>
                </a:cxn>
                <a:cxn ang="0">
                  <a:pos x="connsiteX1" y="connsiteY1"/>
                </a:cxn>
              </a:cxnLst>
              <a:rect l="l" t="t" r="r" b="b"/>
              <a:pathLst>
                <a:path w="26479" h="46101">
                  <a:moveTo>
                    <a:pt x="0" y="0"/>
                  </a:moveTo>
                  <a:lnTo>
                    <a:pt x="26480" y="46101"/>
                  </a:lnTo>
                </a:path>
              </a:pathLst>
            </a:custGeom>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5" name="Forme libre : forme 134">
              <a:extLst>
                <a:ext uri="{FF2B5EF4-FFF2-40B4-BE49-F238E27FC236}">
                  <a16:creationId xmlns:a16="http://schemas.microsoft.com/office/drawing/2014/main" id="{7E9D9001-8187-4C43-8B32-5D6B3B297DFF}"/>
                </a:ext>
              </a:extLst>
            </p:cNvPr>
            <p:cNvSpPr/>
            <p:nvPr/>
          </p:nvSpPr>
          <p:spPr>
            <a:xfrm>
              <a:off x="3973035" y="1927320"/>
              <a:ext cx="52958" cy="22396"/>
            </a:xfrm>
            <a:custGeom>
              <a:avLst/>
              <a:gdLst>
                <a:gd name="connsiteX0" fmla="*/ 52959 w 52958"/>
                <a:gd name="connsiteY0" fmla="*/ 17050 h 22396"/>
                <a:gd name="connsiteX1" fmla="*/ 0 w 52958"/>
                <a:gd name="connsiteY1" fmla="*/ 0 h 22396"/>
              </a:gdLst>
              <a:ahLst/>
              <a:cxnLst>
                <a:cxn ang="0">
                  <a:pos x="connsiteX0" y="connsiteY0"/>
                </a:cxn>
                <a:cxn ang="0">
                  <a:pos x="connsiteX1" y="connsiteY1"/>
                </a:cxn>
              </a:cxnLst>
              <a:rect l="l" t="t" r="r" b="b"/>
              <a:pathLst>
                <a:path w="52958" h="22396">
                  <a:moveTo>
                    <a:pt x="52959" y="17050"/>
                  </a:moveTo>
                  <a:cubicBezTo>
                    <a:pt x="41053" y="22098"/>
                    <a:pt x="18288" y="31528"/>
                    <a:pt x="0" y="0"/>
                  </a:cubicBezTo>
                </a:path>
              </a:pathLst>
            </a:custGeom>
            <a:noFill/>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6" name="Forme libre : forme 135">
              <a:extLst>
                <a:ext uri="{FF2B5EF4-FFF2-40B4-BE49-F238E27FC236}">
                  <a16:creationId xmlns:a16="http://schemas.microsoft.com/office/drawing/2014/main" id="{C2266BB7-EA83-4D15-88C7-B1E337BCE6D4}"/>
                </a:ext>
              </a:extLst>
            </p:cNvPr>
            <p:cNvSpPr/>
            <p:nvPr/>
          </p:nvSpPr>
          <p:spPr>
            <a:xfrm>
              <a:off x="3899883" y="1948180"/>
              <a:ext cx="42957" cy="20352"/>
            </a:xfrm>
            <a:custGeom>
              <a:avLst/>
              <a:gdLst>
                <a:gd name="connsiteX0" fmla="*/ 42958 w 42957"/>
                <a:gd name="connsiteY0" fmla="*/ 15907 h 20352"/>
                <a:gd name="connsiteX1" fmla="*/ 0 w 42957"/>
                <a:gd name="connsiteY1" fmla="*/ 0 h 20352"/>
              </a:gdLst>
              <a:ahLst/>
              <a:cxnLst>
                <a:cxn ang="0">
                  <a:pos x="connsiteX0" y="connsiteY0"/>
                </a:cxn>
                <a:cxn ang="0">
                  <a:pos x="connsiteX1" y="connsiteY1"/>
                </a:cxn>
              </a:cxnLst>
              <a:rect l="l" t="t" r="r" b="b"/>
              <a:pathLst>
                <a:path w="42957" h="20352">
                  <a:moveTo>
                    <a:pt x="42958" y="15907"/>
                  </a:moveTo>
                  <a:cubicBezTo>
                    <a:pt x="42958" y="15907"/>
                    <a:pt x="18097" y="33052"/>
                    <a:pt x="0" y="0"/>
                  </a:cubicBezTo>
                </a:path>
              </a:pathLst>
            </a:custGeom>
            <a:noFill/>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7" name="Forme libre : forme 136">
              <a:extLst>
                <a:ext uri="{FF2B5EF4-FFF2-40B4-BE49-F238E27FC236}">
                  <a16:creationId xmlns:a16="http://schemas.microsoft.com/office/drawing/2014/main" id="{A7B1B4DD-31D4-435C-A8A7-EE2FD7819CA7}"/>
                </a:ext>
              </a:extLst>
            </p:cNvPr>
            <p:cNvSpPr/>
            <p:nvPr/>
          </p:nvSpPr>
          <p:spPr>
            <a:xfrm>
              <a:off x="3702811" y="1597088"/>
              <a:ext cx="134683" cy="9525"/>
            </a:xfrm>
            <a:custGeom>
              <a:avLst/>
              <a:gdLst>
                <a:gd name="connsiteX0" fmla="*/ 0 w 134683"/>
                <a:gd name="connsiteY0" fmla="*/ 0 h 9525"/>
                <a:gd name="connsiteX1" fmla="*/ 134684 w 134683"/>
                <a:gd name="connsiteY1" fmla="*/ 0 h 9525"/>
              </a:gdLst>
              <a:ahLst/>
              <a:cxnLst>
                <a:cxn ang="0">
                  <a:pos x="connsiteX0" y="connsiteY0"/>
                </a:cxn>
                <a:cxn ang="0">
                  <a:pos x="connsiteX1" y="connsiteY1"/>
                </a:cxn>
              </a:cxnLst>
              <a:rect l="l" t="t" r="r" b="b"/>
              <a:pathLst>
                <a:path w="134683" h="9525">
                  <a:moveTo>
                    <a:pt x="0" y="0"/>
                  </a:moveTo>
                  <a:lnTo>
                    <a:pt x="134684" y="0"/>
                  </a:lnTo>
                </a:path>
              </a:pathLst>
            </a:custGeom>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8" name="Forme libre : forme 137">
              <a:extLst>
                <a:ext uri="{FF2B5EF4-FFF2-40B4-BE49-F238E27FC236}">
                  <a16:creationId xmlns:a16="http://schemas.microsoft.com/office/drawing/2014/main" id="{12CA5C39-F9B0-438F-B4DE-100D0056C938}"/>
                </a:ext>
              </a:extLst>
            </p:cNvPr>
            <p:cNvSpPr/>
            <p:nvPr/>
          </p:nvSpPr>
          <p:spPr>
            <a:xfrm>
              <a:off x="3602037" y="1558131"/>
              <a:ext cx="98107" cy="319563"/>
            </a:xfrm>
            <a:custGeom>
              <a:avLst/>
              <a:gdLst>
                <a:gd name="connsiteX0" fmla="*/ 762 w 98107"/>
                <a:gd name="connsiteY0" fmla="*/ 0 h 319563"/>
                <a:gd name="connsiteX1" fmla="*/ 98108 w 98107"/>
                <a:gd name="connsiteY1" fmla="*/ 0 h 319563"/>
                <a:gd name="connsiteX2" fmla="*/ 98108 w 98107"/>
                <a:gd name="connsiteY2" fmla="*/ 319564 h 319563"/>
                <a:gd name="connsiteX3" fmla="*/ 0 w 98107"/>
                <a:gd name="connsiteY3" fmla="*/ 319564 h 319563"/>
              </a:gdLst>
              <a:ahLst/>
              <a:cxnLst>
                <a:cxn ang="0">
                  <a:pos x="connsiteX0" y="connsiteY0"/>
                </a:cxn>
                <a:cxn ang="0">
                  <a:pos x="connsiteX1" y="connsiteY1"/>
                </a:cxn>
                <a:cxn ang="0">
                  <a:pos x="connsiteX2" y="connsiteY2"/>
                </a:cxn>
                <a:cxn ang="0">
                  <a:pos x="connsiteX3" y="connsiteY3"/>
                </a:cxn>
              </a:cxnLst>
              <a:rect l="l" t="t" r="r" b="b"/>
              <a:pathLst>
                <a:path w="98107" h="319563">
                  <a:moveTo>
                    <a:pt x="762" y="0"/>
                  </a:moveTo>
                  <a:lnTo>
                    <a:pt x="98108" y="0"/>
                  </a:lnTo>
                  <a:lnTo>
                    <a:pt x="98108" y="319564"/>
                  </a:lnTo>
                  <a:lnTo>
                    <a:pt x="0" y="319564"/>
                  </a:lnTo>
                </a:path>
              </a:pathLst>
            </a:custGeom>
            <a:noFill/>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9" name="Forme libre : forme 138">
              <a:extLst>
                <a:ext uri="{FF2B5EF4-FFF2-40B4-BE49-F238E27FC236}">
                  <a16:creationId xmlns:a16="http://schemas.microsoft.com/office/drawing/2014/main" id="{D95ABD72-3255-4ABE-8F12-3DFC97E768DB}"/>
                </a:ext>
              </a:extLst>
            </p:cNvPr>
            <p:cNvSpPr/>
            <p:nvPr/>
          </p:nvSpPr>
          <p:spPr>
            <a:xfrm>
              <a:off x="4197540" y="1585658"/>
              <a:ext cx="98107" cy="319563"/>
            </a:xfrm>
            <a:custGeom>
              <a:avLst/>
              <a:gdLst>
                <a:gd name="connsiteX0" fmla="*/ 97345 w 98107"/>
                <a:gd name="connsiteY0" fmla="*/ 0 h 319563"/>
                <a:gd name="connsiteX1" fmla="*/ 0 w 98107"/>
                <a:gd name="connsiteY1" fmla="*/ 0 h 319563"/>
                <a:gd name="connsiteX2" fmla="*/ 0 w 98107"/>
                <a:gd name="connsiteY2" fmla="*/ 319564 h 319563"/>
                <a:gd name="connsiteX3" fmla="*/ 98107 w 98107"/>
                <a:gd name="connsiteY3" fmla="*/ 319564 h 319563"/>
              </a:gdLst>
              <a:ahLst/>
              <a:cxnLst>
                <a:cxn ang="0">
                  <a:pos x="connsiteX0" y="connsiteY0"/>
                </a:cxn>
                <a:cxn ang="0">
                  <a:pos x="connsiteX1" y="connsiteY1"/>
                </a:cxn>
                <a:cxn ang="0">
                  <a:pos x="connsiteX2" y="connsiteY2"/>
                </a:cxn>
                <a:cxn ang="0">
                  <a:pos x="connsiteX3" y="connsiteY3"/>
                </a:cxn>
              </a:cxnLst>
              <a:rect l="l" t="t" r="r" b="b"/>
              <a:pathLst>
                <a:path w="98107" h="319563">
                  <a:moveTo>
                    <a:pt x="97345" y="0"/>
                  </a:moveTo>
                  <a:lnTo>
                    <a:pt x="0" y="0"/>
                  </a:lnTo>
                  <a:lnTo>
                    <a:pt x="0" y="319564"/>
                  </a:lnTo>
                  <a:lnTo>
                    <a:pt x="98107" y="319564"/>
                  </a:lnTo>
                </a:path>
              </a:pathLst>
            </a:custGeom>
            <a:noFill/>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40" name="Forme libre : forme 139">
              <a:extLst>
                <a:ext uri="{FF2B5EF4-FFF2-40B4-BE49-F238E27FC236}">
                  <a16:creationId xmlns:a16="http://schemas.microsoft.com/office/drawing/2014/main" id="{D6D1FF9A-F3A7-4194-9E72-54CB16FA9AE5}"/>
                </a:ext>
              </a:extLst>
            </p:cNvPr>
            <p:cNvSpPr/>
            <p:nvPr/>
          </p:nvSpPr>
          <p:spPr>
            <a:xfrm>
              <a:off x="3807395" y="1573085"/>
              <a:ext cx="388524" cy="312705"/>
            </a:xfrm>
            <a:custGeom>
              <a:avLst/>
              <a:gdLst>
                <a:gd name="connsiteX0" fmla="*/ 315849 w 388524"/>
                <a:gd name="connsiteY0" fmla="*/ 312706 h 312705"/>
                <a:gd name="connsiteX1" fmla="*/ 205740 w 388524"/>
                <a:gd name="connsiteY1" fmla="*/ 102965 h 312705"/>
                <a:gd name="connsiteX2" fmla="*/ 148971 w 388524"/>
                <a:gd name="connsiteY2" fmla="*/ 98108 h 312705"/>
                <a:gd name="connsiteX3" fmla="*/ 83915 w 388524"/>
                <a:gd name="connsiteY3" fmla="*/ 164116 h 312705"/>
                <a:gd name="connsiteX4" fmla="*/ 0 w 388524"/>
                <a:gd name="connsiteY4" fmla="*/ 144494 h 312705"/>
                <a:gd name="connsiteX5" fmla="*/ 83534 w 388524"/>
                <a:gd name="connsiteY5" fmla="*/ 35624 h 312705"/>
                <a:gd name="connsiteX6" fmla="*/ 139732 w 388524"/>
                <a:gd name="connsiteY6" fmla="*/ 0 h 312705"/>
                <a:gd name="connsiteX7" fmla="*/ 265462 w 388524"/>
                <a:gd name="connsiteY7" fmla="*/ 190 h 312705"/>
                <a:gd name="connsiteX8" fmla="*/ 388525 w 388524"/>
                <a:gd name="connsiteY8" fmla="*/ 53721 h 31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8524" h="312705">
                  <a:moveTo>
                    <a:pt x="315849" y="312706"/>
                  </a:moveTo>
                  <a:lnTo>
                    <a:pt x="205740" y="102965"/>
                  </a:lnTo>
                  <a:cubicBezTo>
                    <a:pt x="196406" y="102394"/>
                    <a:pt x="148971" y="98108"/>
                    <a:pt x="148971" y="98108"/>
                  </a:cubicBezTo>
                  <a:lnTo>
                    <a:pt x="83915" y="164116"/>
                  </a:lnTo>
                  <a:cubicBezTo>
                    <a:pt x="29623" y="205550"/>
                    <a:pt x="0" y="144494"/>
                    <a:pt x="0" y="144494"/>
                  </a:cubicBezTo>
                  <a:lnTo>
                    <a:pt x="83534" y="35624"/>
                  </a:lnTo>
                  <a:cubicBezTo>
                    <a:pt x="111538" y="381"/>
                    <a:pt x="139732" y="0"/>
                    <a:pt x="139732" y="0"/>
                  </a:cubicBezTo>
                  <a:lnTo>
                    <a:pt x="265462" y="190"/>
                  </a:lnTo>
                  <a:lnTo>
                    <a:pt x="388525" y="53721"/>
                  </a:lnTo>
                </a:path>
              </a:pathLst>
            </a:custGeom>
            <a:noFill/>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41" name="Forme libre : forme 140">
              <a:extLst>
                <a:ext uri="{FF2B5EF4-FFF2-40B4-BE49-F238E27FC236}">
                  <a16:creationId xmlns:a16="http://schemas.microsoft.com/office/drawing/2014/main" id="{0BCF96FB-B9A3-483C-BF9A-F7D5D85B2C2B}"/>
                </a:ext>
              </a:extLst>
            </p:cNvPr>
            <p:cNvSpPr/>
            <p:nvPr/>
          </p:nvSpPr>
          <p:spPr>
            <a:xfrm>
              <a:off x="3994467" y="1811591"/>
              <a:ext cx="136016" cy="119578"/>
            </a:xfrm>
            <a:custGeom>
              <a:avLst/>
              <a:gdLst>
                <a:gd name="connsiteX0" fmla="*/ 136017 w 136016"/>
                <a:gd name="connsiteY0" fmla="*/ 65913 h 119578"/>
                <a:gd name="connsiteX1" fmla="*/ 57626 w 136016"/>
                <a:gd name="connsiteY1" fmla="*/ 90297 h 119578"/>
                <a:gd name="connsiteX2" fmla="*/ 0 w 136016"/>
                <a:gd name="connsiteY2" fmla="*/ 0 h 119578"/>
              </a:gdLst>
              <a:ahLst/>
              <a:cxnLst>
                <a:cxn ang="0">
                  <a:pos x="connsiteX0" y="connsiteY0"/>
                </a:cxn>
                <a:cxn ang="0">
                  <a:pos x="connsiteX1" y="connsiteY1"/>
                </a:cxn>
                <a:cxn ang="0">
                  <a:pos x="connsiteX2" y="connsiteY2"/>
                </a:cxn>
              </a:cxnLst>
              <a:rect l="l" t="t" r="r" b="b"/>
              <a:pathLst>
                <a:path w="136016" h="119578">
                  <a:moveTo>
                    <a:pt x="136017" y="65913"/>
                  </a:moveTo>
                  <a:cubicBezTo>
                    <a:pt x="131064" y="80010"/>
                    <a:pt x="98965" y="162592"/>
                    <a:pt x="57626" y="90297"/>
                  </a:cubicBezTo>
                  <a:lnTo>
                    <a:pt x="0" y="0"/>
                  </a:lnTo>
                </a:path>
              </a:pathLst>
            </a:custGeom>
            <a:noFill/>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42" name="Forme libre : forme 141">
              <a:extLst>
                <a:ext uri="{FF2B5EF4-FFF2-40B4-BE49-F238E27FC236}">
                  <a16:creationId xmlns:a16="http://schemas.microsoft.com/office/drawing/2014/main" id="{C018EDCE-7744-4CF7-AD61-7A79842FDA6F}"/>
                </a:ext>
              </a:extLst>
            </p:cNvPr>
            <p:cNvSpPr/>
            <p:nvPr/>
          </p:nvSpPr>
          <p:spPr>
            <a:xfrm>
              <a:off x="4266882" y="1818068"/>
              <a:ext cx="14858" cy="14858"/>
            </a:xfrm>
            <a:custGeom>
              <a:avLst/>
              <a:gdLst>
                <a:gd name="connsiteX0" fmla="*/ 14859 w 14858"/>
                <a:gd name="connsiteY0" fmla="*/ 7429 h 14858"/>
                <a:gd name="connsiteX1" fmla="*/ 7429 w 14858"/>
                <a:gd name="connsiteY1" fmla="*/ 14859 h 14858"/>
                <a:gd name="connsiteX2" fmla="*/ 0 w 14858"/>
                <a:gd name="connsiteY2" fmla="*/ 7429 h 14858"/>
                <a:gd name="connsiteX3" fmla="*/ 7429 w 14858"/>
                <a:gd name="connsiteY3" fmla="*/ 0 h 14858"/>
                <a:gd name="connsiteX4" fmla="*/ 14859 w 14858"/>
                <a:gd name="connsiteY4" fmla="*/ 7429 h 14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58" h="14858">
                  <a:moveTo>
                    <a:pt x="14859" y="7429"/>
                  </a:moveTo>
                  <a:cubicBezTo>
                    <a:pt x="14859" y="11525"/>
                    <a:pt x="11525" y="14859"/>
                    <a:pt x="7429" y="14859"/>
                  </a:cubicBezTo>
                  <a:cubicBezTo>
                    <a:pt x="3334" y="14859"/>
                    <a:pt x="0" y="11525"/>
                    <a:pt x="0" y="7429"/>
                  </a:cubicBezTo>
                  <a:cubicBezTo>
                    <a:pt x="0" y="3334"/>
                    <a:pt x="3334" y="0"/>
                    <a:pt x="7429" y="0"/>
                  </a:cubicBezTo>
                  <a:cubicBezTo>
                    <a:pt x="11525" y="95"/>
                    <a:pt x="14859" y="3334"/>
                    <a:pt x="14859" y="7429"/>
                  </a:cubicBezTo>
                  <a:close/>
                </a:path>
              </a:pathLst>
            </a:custGeom>
            <a:noFill/>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43" name="Forme libre : forme 142">
              <a:extLst>
                <a:ext uri="{FF2B5EF4-FFF2-40B4-BE49-F238E27FC236}">
                  <a16:creationId xmlns:a16="http://schemas.microsoft.com/office/drawing/2014/main" id="{D42E462E-D949-4D11-BFB6-589298F10E4D}"/>
                </a:ext>
              </a:extLst>
            </p:cNvPr>
            <p:cNvSpPr/>
            <p:nvPr/>
          </p:nvSpPr>
          <p:spPr>
            <a:xfrm>
              <a:off x="3615753" y="1789683"/>
              <a:ext cx="14858" cy="14859"/>
            </a:xfrm>
            <a:custGeom>
              <a:avLst/>
              <a:gdLst>
                <a:gd name="connsiteX0" fmla="*/ 14859 w 14858"/>
                <a:gd name="connsiteY0" fmla="*/ 7430 h 14859"/>
                <a:gd name="connsiteX1" fmla="*/ 7429 w 14858"/>
                <a:gd name="connsiteY1" fmla="*/ 14859 h 14859"/>
                <a:gd name="connsiteX2" fmla="*/ 0 w 14858"/>
                <a:gd name="connsiteY2" fmla="*/ 7430 h 14859"/>
                <a:gd name="connsiteX3" fmla="*/ 7429 w 14858"/>
                <a:gd name="connsiteY3" fmla="*/ 0 h 14859"/>
                <a:gd name="connsiteX4" fmla="*/ 14859 w 14858"/>
                <a:gd name="connsiteY4" fmla="*/ 7430 h 14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58" h="14859">
                  <a:moveTo>
                    <a:pt x="14859" y="7430"/>
                  </a:moveTo>
                  <a:cubicBezTo>
                    <a:pt x="14859" y="11525"/>
                    <a:pt x="11525" y="14859"/>
                    <a:pt x="7429" y="14859"/>
                  </a:cubicBezTo>
                  <a:cubicBezTo>
                    <a:pt x="3334" y="14859"/>
                    <a:pt x="0" y="11525"/>
                    <a:pt x="0" y="7430"/>
                  </a:cubicBezTo>
                  <a:cubicBezTo>
                    <a:pt x="0" y="3334"/>
                    <a:pt x="3334" y="0"/>
                    <a:pt x="7429" y="0"/>
                  </a:cubicBezTo>
                  <a:cubicBezTo>
                    <a:pt x="11525" y="0"/>
                    <a:pt x="14859" y="3239"/>
                    <a:pt x="14859" y="7430"/>
                  </a:cubicBezTo>
                  <a:close/>
                </a:path>
              </a:pathLst>
            </a:custGeom>
            <a:noFill/>
            <a:ln w="2222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pic>
        <p:nvPicPr>
          <p:cNvPr id="144" name="Graphique 143">
            <a:extLst>
              <a:ext uri="{FF2B5EF4-FFF2-40B4-BE49-F238E27FC236}">
                <a16:creationId xmlns:a16="http://schemas.microsoft.com/office/drawing/2014/main" id="{784B8EA1-BDB9-477B-ACB8-AB3803E2412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956784">
            <a:off x="8073877" y="3056056"/>
            <a:ext cx="715962" cy="638858"/>
          </a:xfrm>
          <a:prstGeom prst="rect">
            <a:avLst/>
          </a:prstGeom>
        </p:spPr>
      </p:pic>
      <p:sp>
        <p:nvSpPr>
          <p:cNvPr id="145" name="ZoneTexte 144">
            <a:extLst>
              <a:ext uri="{FF2B5EF4-FFF2-40B4-BE49-F238E27FC236}">
                <a16:creationId xmlns:a16="http://schemas.microsoft.com/office/drawing/2014/main" id="{D38508B0-1E42-4539-9C91-EF959003D49D}"/>
              </a:ext>
            </a:extLst>
          </p:cNvPr>
          <p:cNvSpPr txBox="1"/>
          <p:nvPr/>
        </p:nvSpPr>
        <p:spPr>
          <a:xfrm>
            <a:off x="6014275" y="3046968"/>
            <a:ext cx="2007281" cy="757130"/>
          </a:xfrm>
          <a:prstGeom prst="rect">
            <a:avLst/>
          </a:prstGeom>
          <a:noFill/>
        </p:spPr>
        <p:txBody>
          <a:bodyPr wrap="non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Ubuntu Light"/>
                <a:ea typeface="+mn-ea"/>
                <a:cs typeface="+mn-cs"/>
              </a:rPr>
              <a:t>Plus de </a:t>
            </a:r>
            <a:br>
              <a:rPr kumimoji="0" lang="fr-FR" sz="1200" b="0" i="0" u="none" strike="noStrike" kern="1200" cap="none" spc="0" normalizeH="0" baseline="0" noProof="0">
                <a:ln>
                  <a:noFill/>
                </a:ln>
                <a:solidFill>
                  <a:prstClr val="white"/>
                </a:solidFill>
                <a:effectLst/>
                <a:uLnTx/>
                <a:uFillTx/>
                <a:latin typeface="Ubuntu Light"/>
                <a:ea typeface="+mn-ea"/>
                <a:cs typeface="+mn-cs"/>
              </a:rPr>
            </a:br>
            <a:r>
              <a:rPr kumimoji="0" lang="fr-FR" sz="24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1 800 000 m</a:t>
            </a:r>
            <a:r>
              <a:rPr kumimoji="0" lang="fr-FR" sz="2400" b="0" i="0" u="none" strike="noStrike" kern="1200" cap="none" spc="0" normalizeH="0" baseline="30000" noProof="0">
                <a:ln>
                  <a:noFill/>
                </a:ln>
                <a:solidFill>
                  <a:prstClr val="white"/>
                </a:solidFill>
                <a:effectLst/>
                <a:uLnTx/>
                <a:uFillTx/>
                <a:latin typeface="Ubuntu Medium" panose="020B0604030602030204" pitchFamily="34" charset="0"/>
                <a:ea typeface="+mn-ea"/>
                <a:cs typeface="+mn-cs"/>
              </a:rPr>
              <a:t>2</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Ubuntu Light"/>
                <a:ea typeface="+mn-ea"/>
                <a:cs typeface="+mn-cs"/>
              </a:rPr>
              <a:t>gérés par PERIAL AM</a:t>
            </a:r>
          </a:p>
        </p:txBody>
      </p:sp>
      <p:grpSp>
        <p:nvGrpSpPr>
          <p:cNvPr id="147" name="Graphique 145">
            <a:extLst>
              <a:ext uri="{FF2B5EF4-FFF2-40B4-BE49-F238E27FC236}">
                <a16:creationId xmlns:a16="http://schemas.microsoft.com/office/drawing/2014/main" id="{77AF9213-26F3-4667-BAB4-C361406179D6}"/>
              </a:ext>
            </a:extLst>
          </p:cNvPr>
          <p:cNvGrpSpPr/>
          <p:nvPr/>
        </p:nvGrpSpPr>
        <p:grpSpPr>
          <a:xfrm>
            <a:off x="4928225" y="4242592"/>
            <a:ext cx="1157790" cy="905174"/>
            <a:chOff x="5784680" y="2769392"/>
            <a:chExt cx="1157790" cy="905174"/>
          </a:xfrm>
          <a:noFill/>
        </p:grpSpPr>
        <p:grpSp>
          <p:nvGrpSpPr>
            <p:cNvPr id="148" name="Graphique 145">
              <a:extLst>
                <a:ext uri="{FF2B5EF4-FFF2-40B4-BE49-F238E27FC236}">
                  <a16:creationId xmlns:a16="http://schemas.microsoft.com/office/drawing/2014/main" id="{77AF9213-26F3-4667-BAB4-C361406179D6}"/>
                </a:ext>
              </a:extLst>
            </p:cNvPr>
            <p:cNvGrpSpPr/>
            <p:nvPr/>
          </p:nvGrpSpPr>
          <p:grpSpPr>
            <a:xfrm>
              <a:off x="5784680" y="2769392"/>
              <a:ext cx="496786" cy="905174"/>
              <a:chOff x="5784680" y="2769392"/>
              <a:chExt cx="496786" cy="905174"/>
            </a:xfrm>
            <a:noFill/>
          </p:grpSpPr>
          <p:sp>
            <p:nvSpPr>
              <p:cNvPr id="149" name="Forme libre : forme 148">
                <a:extLst>
                  <a:ext uri="{FF2B5EF4-FFF2-40B4-BE49-F238E27FC236}">
                    <a16:creationId xmlns:a16="http://schemas.microsoft.com/office/drawing/2014/main" id="{81A3FF0D-0720-476B-90E5-443714131D60}"/>
                  </a:ext>
                </a:extLst>
              </p:cNvPr>
              <p:cNvSpPr/>
              <p:nvPr/>
            </p:nvSpPr>
            <p:spPr>
              <a:xfrm>
                <a:off x="5925290" y="3495185"/>
                <a:ext cx="261575" cy="157197"/>
              </a:xfrm>
              <a:custGeom>
                <a:avLst/>
                <a:gdLst>
                  <a:gd name="connsiteX0" fmla="*/ 261576 w 261575"/>
                  <a:gd name="connsiteY0" fmla="*/ 134407 h 157197"/>
                  <a:gd name="connsiteX1" fmla="*/ 102011 w 261575"/>
                  <a:gd name="connsiteY1" fmla="*/ 145952 h 157197"/>
                  <a:gd name="connsiteX2" fmla="*/ 0 w 261575"/>
                  <a:gd name="connsiteY2" fmla="*/ 22747 h 157197"/>
                  <a:gd name="connsiteX3" fmla="*/ 101149 w 261575"/>
                  <a:gd name="connsiteY3" fmla="*/ 1 h 157197"/>
                  <a:gd name="connsiteX4" fmla="*/ 159565 w 261575"/>
                  <a:gd name="connsiteY4" fmla="*/ 11202 h 157197"/>
                  <a:gd name="connsiteX5" fmla="*/ 261576 w 261575"/>
                  <a:gd name="connsiteY5" fmla="*/ 134407 h 157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575" h="157197">
                    <a:moveTo>
                      <a:pt x="261576" y="134407"/>
                    </a:moveTo>
                    <a:cubicBezTo>
                      <a:pt x="261576" y="134407"/>
                      <a:pt x="174211" y="176797"/>
                      <a:pt x="102011" y="145952"/>
                    </a:cubicBezTo>
                    <a:cubicBezTo>
                      <a:pt x="29811" y="115108"/>
                      <a:pt x="0" y="22747"/>
                      <a:pt x="0" y="22747"/>
                    </a:cubicBezTo>
                    <a:cubicBezTo>
                      <a:pt x="0" y="22747"/>
                      <a:pt x="47387" y="-171"/>
                      <a:pt x="101149" y="1"/>
                    </a:cubicBezTo>
                    <a:cubicBezTo>
                      <a:pt x="120449" y="1"/>
                      <a:pt x="140437" y="3103"/>
                      <a:pt x="159565" y="11202"/>
                    </a:cubicBezTo>
                    <a:cubicBezTo>
                      <a:pt x="231765" y="42046"/>
                      <a:pt x="261576" y="134407"/>
                      <a:pt x="261576" y="134407"/>
                    </a:cubicBezTo>
                    <a:close/>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50" name="Forme libre : forme 149">
                <a:extLst>
                  <a:ext uri="{FF2B5EF4-FFF2-40B4-BE49-F238E27FC236}">
                    <a16:creationId xmlns:a16="http://schemas.microsoft.com/office/drawing/2014/main" id="{36B9C74E-D21A-4CB0-B5EF-E6EDE5910C02}"/>
                  </a:ext>
                </a:extLst>
              </p:cNvPr>
              <p:cNvSpPr/>
              <p:nvPr/>
            </p:nvSpPr>
            <p:spPr>
              <a:xfrm>
                <a:off x="5842750" y="3319944"/>
                <a:ext cx="231764" cy="121995"/>
              </a:xfrm>
              <a:custGeom>
                <a:avLst/>
                <a:gdLst>
                  <a:gd name="connsiteX0" fmla="*/ 55830 w 231764"/>
                  <a:gd name="connsiteY0" fmla="*/ 121996 h 121995"/>
                  <a:gd name="connsiteX1" fmla="*/ 0 w 231764"/>
                  <a:gd name="connsiteY1" fmla="*/ 12403 h 121995"/>
                  <a:gd name="connsiteX2" fmla="*/ 159737 w 231764"/>
                  <a:gd name="connsiteY2" fmla="*/ 19295 h 121995"/>
                  <a:gd name="connsiteX3" fmla="*/ 231765 w 231764"/>
                  <a:gd name="connsiteY3" fmla="*/ 107521 h 121995"/>
                </a:gdLst>
                <a:ahLst/>
                <a:cxnLst>
                  <a:cxn ang="0">
                    <a:pos x="connsiteX0" y="connsiteY0"/>
                  </a:cxn>
                  <a:cxn ang="0">
                    <a:pos x="connsiteX1" y="connsiteY1"/>
                  </a:cxn>
                  <a:cxn ang="0">
                    <a:pos x="connsiteX2" y="connsiteY2"/>
                  </a:cxn>
                  <a:cxn ang="0">
                    <a:pos x="connsiteX3" y="connsiteY3"/>
                  </a:cxn>
                </a:cxnLst>
                <a:rect l="l" t="t" r="r" b="b"/>
                <a:pathLst>
                  <a:path w="231764" h="121995">
                    <a:moveTo>
                      <a:pt x="55830" y="121996"/>
                    </a:moveTo>
                    <a:cubicBezTo>
                      <a:pt x="12924" y="77366"/>
                      <a:pt x="0" y="12403"/>
                      <a:pt x="0" y="12403"/>
                    </a:cubicBezTo>
                    <a:cubicBezTo>
                      <a:pt x="0" y="12403"/>
                      <a:pt x="91672" y="-19648"/>
                      <a:pt x="159737" y="19295"/>
                    </a:cubicBezTo>
                    <a:cubicBezTo>
                      <a:pt x="196440" y="40318"/>
                      <a:pt x="218841" y="77538"/>
                      <a:pt x="231765" y="107521"/>
                    </a:cubicBezTo>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51" name="Forme libre : forme 150">
                <a:extLst>
                  <a:ext uri="{FF2B5EF4-FFF2-40B4-BE49-F238E27FC236}">
                    <a16:creationId xmlns:a16="http://schemas.microsoft.com/office/drawing/2014/main" id="{E75FD461-3D9C-470B-99A9-7D303A78B7D3}"/>
                  </a:ext>
                </a:extLst>
              </p:cNvPr>
              <p:cNvSpPr/>
              <p:nvPr/>
            </p:nvSpPr>
            <p:spPr>
              <a:xfrm>
                <a:off x="5784680" y="3127282"/>
                <a:ext cx="194372" cy="129246"/>
              </a:xfrm>
              <a:custGeom>
                <a:avLst/>
                <a:gdLst>
                  <a:gd name="connsiteX0" fmla="*/ 31878 w 194372"/>
                  <a:gd name="connsiteY0" fmla="*/ 129247 h 129246"/>
                  <a:gd name="connsiteX1" fmla="*/ 0 w 194372"/>
                  <a:gd name="connsiteY1" fmla="*/ 354 h 129246"/>
                  <a:gd name="connsiteX2" fmla="*/ 152672 w 194372"/>
                  <a:gd name="connsiteY2" fmla="*/ 47741 h 129246"/>
                  <a:gd name="connsiteX3" fmla="*/ 194372 w 194372"/>
                  <a:gd name="connsiteY3" fmla="*/ 124939 h 129246"/>
                </a:gdLst>
                <a:ahLst/>
                <a:cxnLst>
                  <a:cxn ang="0">
                    <a:pos x="connsiteX0" y="connsiteY0"/>
                  </a:cxn>
                  <a:cxn ang="0">
                    <a:pos x="connsiteX1" y="connsiteY1"/>
                  </a:cxn>
                  <a:cxn ang="0">
                    <a:pos x="connsiteX2" y="connsiteY2"/>
                  </a:cxn>
                  <a:cxn ang="0">
                    <a:pos x="connsiteX3" y="connsiteY3"/>
                  </a:cxn>
                </a:cxnLst>
                <a:rect l="l" t="t" r="r" b="b"/>
                <a:pathLst>
                  <a:path w="194372" h="129246">
                    <a:moveTo>
                      <a:pt x="31878" y="129247"/>
                    </a:moveTo>
                    <a:cubicBezTo>
                      <a:pt x="1723" y="75312"/>
                      <a:pt x="0" y="354"/>
                      <a:pt x="0" y="354"/>
                    </a:cubicBezTo>
                    <a:cubicBezTo>
                      <a:pt x="0" y="354"/>
                      <a:pt x="96669" y="-7227"/>
                      <a:pt x="152672" y="47741"/>
                    </a:cubicBezTo>
                    <a:cubicBezTo>
                      <a:pt x="175073" y="69798"/>
                      <a:pt x="187480" y="98402"/>
                      <a:pt x="194372" y="124939"/>
                    </a:cubicBezTo>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52" name="Forme libre : forme 151">
                <a:extLst>
                  <a:ext uri="{FF2B5EF4-FFF2-40B4-BE49-F238E27FC236}">
                    <a16:creationId xmlns:a16="http://schemas.microsoft.com/office/drawing/2014/main" id="{2E150750-80AD-4543-A7A7-950435EF729C}"/>
                  </a:ext>
                </a:extLst>
              </p:cNvPr>
              <p:cNvSpPr/>
              <p:nvPr/>
            </p:nvSpPr>
            <p:spPr>
              <a:xfrm>
                <a:off x="5837645" y="2961179"/>
                <a:ext cx="188886" cy="196956"/>
              </a:xfrm>
              <a:custGeom>
                <a:avLst/>
                <a:gdLst>
                  <a:gd name="connsiteX0" fmla="*/ 7173 w 188886"/>
                  <a:gd name="connsiteY0" fmla="*/ 96325 h 196956"/>
                  <a:gd name="connsiteX1" fmla="*/ 1486 w 188886"/>
                  <a:gd name="connsiteY1" fmla="*/ 0 h 196956"/>
                  <a:gd name="connsiteX2" fmla="*/ 149850 w 188886"/>
                  <a:gd name="connsiteY2" fmla="*/ 59794 h 196956"/>
                  <a:gd name="connsiteX3" fmla="*/ 188621 w 188886"/>
                  <a:gd name="connsiteY3" fmla="*/ 196957 h 196956"/>
                </a:gdLst>
                <a:ahLst/>
                <a:cxnLst>
                  <a:cxn ang="0">
                    <a:pos x="connsiteX0" y="connsiteY0"/>
                  </a:cxn>
                  <a:cxn ang="0">
                    <a:pos x="connsiteX1" y="connsiteY1"/>
                  </a:cxn>
                  <a:cxn ang="0">
                    <a:pos x="connsiteX2" y="connsiteY2"/>
                  </a:cxn>
                  <a:cxn ang="0">
                    <a:pos x="connsiteX3" y="connsiteY3"/>
                  </a:cxn>
                </a:cxnLst>
                <a:rect l="l" t="t" r="r" b="b"/>
                <a:pathLst>
                  <a:path w="188886" h="196956">
                    <a:moveTo>
                      <a:pt x="7173" y="96325"/>
                    </a:moveTo>
                    <a:cubicBezTo>
                      <a:pt x="-4372" y="49799"/>
                      <a:pt x="1486" y="0"/>
                      <a:pt x="1486" y="0"/>
                    </a:cubicBezTo>
                    <a:cubicBezTo>
                      <a:pt x="1486" y="0"/>
                      <a:pt x="98500" y="345"/>
                      <a:pt x="149850" y="59794"/>
                    </a:cubicBezTo>
                    <a:cubicBezTo>
                      <a:pt x="187243" y="103217"/>
                      <a:pt x="190000" y="166112"/>
                      <a:pt x="188621" y="196957"/>
                    </a:cubicBezTo>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53" name="Forme libre : forme 152">
                <a:extLst>
                  <a:ext uri="{FF2B5EF4-FFF2-40B4-BE49-F238E27FC236}">
                    <a16:creationId xmlns:a16="http://schemas.microsoft.com/office/drawing/2014/main" id="{6116975C-6A4B-454A-9972-E0E435C3EB86}"/>
                  </a:ext>
                </a:extLst>
              </p:cNvPr>
              <p:cNvSpPr/>
              <p:nvPr/>
            </p:nvSpPr>
            <p:spPr>
              <a:xfrm>
                <a:off x="5898953" y="2769392"/>
                <a:ext cx="157229" cy="205572"/>
              </a:xfrm>
              <a:custGeom>
                <a:avLst/>
                <a:gdLst>
                  <a:gd name="connsiteX0" fmla="*/ 2901 w 157229"/>
                  <a:gd name="connsiteY0" fmla="*/ 131994 h 205572"/>
                  <a:gd name="connsiteX1" fmla="*/ 22718 w 157229"/>
                  <a:gd name="connsiteY1" fmla="*/ 0 h 205572"/>
                  <a:gd name="connsiteX2" fmla="*/ 145924 w 157229"/>
                  <a:gd name="connsiteY2" fmla="*/ 101839 h 205572"/>
                  <a:gd name="connsiteX3" fmla="*/ 152472 w 157229"/>
                  <a:gd name="connsiteY3" fmla="*/ 205573 h 205572"/>
                </a:gdLst>
                <a:ahLst/>
                <a:cxnLst>
                  <a:cxn ang="0">
                    <a:pos x="connsiteX0" y="connsiteY0"/>
                  </a:cxn>
                  <a:cxn ang="0">
                    <a:pos x="connsiteX1" y="connsiteY1"/>
                  </a:cxn>
                  <a:cxn ang="0">
                    <a:pos x="connsiteX2" y="connsiteY2"/>
                  </a:cxn>
                  <a:cxn ang="0">
                    <a:pos x="connsiteX3" y="connsiteY3"/>
                  </a:cxn>
                </a:cxnLst>
                <a:rect l="l" t="t" r="r" b="b"/>
                <a:pathLst>
                  <a:path w="157229" h="205572">
                    <a:moveTo>
                      <a:pt x="2901" y="131994"/>
                    </a:moveTo>
                    <a:cubicBezTo>
                      <a:pt x="-9678" y="66859"/>
                      <a:pt x="22718" y="0"/>
                      <a:pt x="22718" y="0"/>
                    </a:cubicBezTo>
                    <a:cubicBezTo>
                      <a:pt x="22718" y="0"/>
                      <a:pt x="115079" y="29638"/>
                      <a:pt x="145924" y="101839"/>
                    </a:cubicBezTo>
                    <a:cubicBezTo>
                      <a:pt x="160915" y="136646"/>
                      <a:pt x="158675" y="175073"/>
                      <a:pt x="152472" y="205573"/>
                    </a:cubicBezTo>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54" name="Forme libre : forme 153">
                <a:extLst>
                  <a:ext uri="{FF2B5EF4-FFF2-40B4-BE49-F238E27FC236}">
                    <a16:creationId xmlns:a16="http://schemas.microsoft.com/office/drawing/2014/main" id="{D8406A07-5C41-489D-A258-490079D2806E}"/>
                  </a:ext>
                </a:extLst>
              </p:cNvPr>
              <p:cNvSpPr/>
              <p:nvPr/>
            </p:nvSpPr>
            <p:spPr>
              <a:xfrm>
                <a:off x="6188244" y="3630626"/>
                <a:ext cx="93222" cy="43940"/>
              </a:xfrm>
              <a:custGeom>
                <a:avLst/>
                <a:gdLst>
                  <a:gd name="connsiteX0" fmla="*/ 0 w 93222"/>
                  <a:gd name="connsiteY0" fmla="*/ 0 h 43940"/>
                  <a:gd name="connsiteX1" fmla="*/ 93223 w 93222"/>
                  <a:gd name="connsiteY1" fmla="*/ 43941 h 43940"/>
                </a:gdLst>
                <a:ahLst/>
                <a:cxnLst>
                  <a:cxn ang="0">
                    <a:pos x="connsiteX0" y="connsiteY0"/>
                  </a:cxn>
                  <a:cxn ang="0">
                    <a:pos x="connsiteX1" y="connsiteY1"/>
                  </a:cxn>
                </a:cxnLst>
                <a:rect l="l" t="t" r="r" b="b"/>
                <a:pathLst>
                  <a:path w="93222" h="43940">
                    <a:moveTo>
                      <a:pt x="0" y="0"/>
                    </a:moveTo>
                    <a:lnTo>
                      <a:pt x="93223" y="43941"/>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155" name="Forme libre : forme 154">
              <a:extLst>
                <a:ext uri="{FF2B5EF4-FFF2-40B4-BE49-F238E27FC236}">
                  <a16:creationId xmlns:a16="http://schemas.microsoft.com/office/drawing/2014/main" id="{C3215B97-8372-4B95-AEF7-A602A3D0B87C}"/>
                </a:ext>
              </a:extLst>
            </p:cNvPr>
            <p:cNvSpPr/>
            <p:nvPr/>
          </p:nvSpPr>
          <p:spPr>
            <a:xfrm>
              <a:off x="6212540" y="2938987"/>
              <a:ext cx="327572" cy="493340"/>
            </a:xfrm>
            <a:custGeom>
              <a:avLst/>
              <a:gdLst>
                <a:gd name="connsiteX0" fmla="*/ 124757 w 327572"/>
                <a:gd name="connsiteY0" fmla="*/ 133200 h 493340"/>
                <a:gd name="connsiteX1" fmla="*/ 0 w 327572"/>
                <a:gd name="connsiteY1" fmla="*/ 133200 h 493340"/>
                <a:gd name="connsiteX2" fmla="*/ 0 w 327572"/>
                <a:gd name="connsiteY2" fmla="*/ 74268 h 493340"/>
                <a:gd name="connsiteX3" fmla="*/ 124757 w 327572"/>
                <a:gd name="connsiteY3" fmla="*/ 0 h 493340"/>
                <a:gd name="connsiteX4" fmla="*/ 241759 w 327572"/>
                <a:gd name="connsiteY4" fmla="*/ 0 h 493340"/>
                <a:gd name="connsiteX5" fmla="*/ 241759 w 327572"/>
                <a:gd name="connsiteY5" fmla="*/ 393052 h 493340"/>
                <a:gd name="connsiteX6" fmla="*/ 327572 w 327572"/>
                <a:gd name="connsiteY6" fmla="*/ 435097 h 493340"/>
                <a:gd name="connsiteX7" fmla="*/ 327572 w 327572"/>
                <a:gd name="connsiteY7" fmla="*/ 493340 h 493340"/>
                <a:gd name="connsiteX8" fmla="*/ 23435 w 327572"/>
                <a:gd name="connsiteY8" fmla="*/ 493340 h 493340"/>
                <a:gd name="connsiteX9" fmla="*/ 23435 w 327572"/>
                <a:gd name="connsiteY9" fmla="*/ 435097 h 493340"/>
                <a:gd name="connsiteX10" fmla="*/ 124757 w 327572"/>
                <a:gd name="connsiteY10" fmla="*/ 393052 h 493340"/>
                <a:gd name="connsiteX11" fmla="*/ 124757 w 327572"/>
                <a:gd name="connsiteY11" fmla="*/ 133200 h 49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7572" h="493340">
                  <a:moveTo>
                    <a:pt x="124757" y="133200"/>
                  </a:moveTo>
                  <a:lnTo>
                    <a:pt x="0" y="133200"/>
                  </a:lnTo>
                  <a:lnTo>
                    <a:pt x="0" y="74268"/>
                  </a:lnTo>
                  <a:cubicBezTo>
                    <a:pt x="0" y="74268"/>
                    <a:pt x="88053" y="36531"/>
                    <a:pt x="124757" y="0"/>
                  </a:cubicBezTo>
                  <a:lnTo>
                    <a:pt x="241759" y="0"/>
                  </a:lnTo>
                  <a:lnTo>
                    <a:pt x="241759" y="393052"/>
                  </a:lnTo>
                  <a:lnTo>
                    <a:pt x="327572" y="435097"/>
                  </a:lnTo>
                  <a:lnTo>
                    <a:pt x="327572" y="493340"/>
                  </a:lnTo>
                  <a:lnTo>
                    <a:pt x="23435" y="493340"/>
                  </a:lnTo>
                  <a:lnTo>
                    <a:pt x="23435" y="435097"/>
                  </a:lnTo>
                  <a:lnTo>
                    <a:pt x="124757" y="393052"/>
                  </a:lnTo>
                  <a:lnTo>
                    <a:pt x="124757" y="133200"/>
                  </a:lnTo>
                  <a:close/>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156" name="Graphique 145">
              <a:extLst>
                <a:ext uri="{FF2B5EF4-FFF2-40B4-BE49-F238E27FC236}">
                  <a16:creationId xmlns:a16="http://schemas.microsoft.com/office/drawing/2014/main" id="{77AF9213-26F3-4667-BAB4-C361406179D6}"/>
                </a:ext>
              </a:extLst>
            </p:cNvPr>
            <p:cNvGrpSpPr/>
            <p:nvPr/>
          </p:nvGrpSpPr>
          <p:grpSpPr>
            <a:xfrm>
              <a:off x="6445856" y="2769392"/>
              <a:ext cx="496614" cy="905174"/>
              <a:chOff x="6445856" y="2769392"/>
              <a:chExt cx="496614" cy="905174"/>
            </a:xfrm>
            <a:noFill/>
          </p:grpSpPr>
          <p:sp>
            <p:nvSpPr>
              <p:cNvPr id="157" name="Forme libre : forme 156">
                <a:extLst>
                  <a:ext uri="{FF2B5EF4-FFF2-40B4-BE49-F238E27FC236}">
                    <a16:creationId xmlns:a16="http://schemas.microsoft.com/office/drawing/2014/main" id="{A3686133-2DEA-4A39-8814-439C6E711F63}"/>
                  </a:ext>
                </a:extLst>
              </p:cNvPr>
              <p:cNvSpPr/>
              <p:nvPr/>
            </p:nvSpPr>
            <p:spPr>
              <a:xfrm>
                <a:off x="6540285" y="3495185"/>
                <a:ext cx="261575" cy="157197"/>
              </a:xfrm>
              <a:custGeom>
                <a:avLst/>
                <a:gdLst>
                  <a:gd name="connsiteX0" fmla="*/ 0 w 261575"/>
                  <a:gd name="connsiteY0" fmla="*/ 134407 h 157197"/>
                  <a:gd name="connsiteX1" fmla="*/ 159564 w 261575"/>
                  <a:gd name="connsiteY1" fmla="*/ 145952 h 157197"/>
                  <a:gd name="connsiteX2" fmla="*/ 261575 w 261575"/>
                  <a:gd name="connsiteY2" fmla="*/ 22747 h 157197"/>
                  <a:gd name="connsiteX3" fmla="*/ 160426 w 261575"/>
                  <a:gd name="connsiteY3" fmla="*/ 1 h 157197"/>
                  <a:gd name="connsiteX4" fmla="*/ 102011 w 261575"/>
                  <a:gd name="connsiteY4" fmla="*/ 11202 h 157197"/>
                  <a:gd name="connsiteX5" fmla="*/ 0 w 261575"/>
                  <a:gd name="connsiteY5" fmla="*/ 134407 h 157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575" h="157197">
                    <a:moveTo>
                      <a:pt x="0" y="134407"/>
                    </a:moveTo>
                    <a:cubicBezTo>
                      <a:pt x="0" y="134407"/>
                      <a:pt x="87364" y="176797"/>
                      <a:pt x="159564" y="145952"/>
                    </a:cubicBezTo>
                    <a:cubicBezTo>
                      <a:pt x="231765" y="115108"/>
                      <a:pt x="261575" y="22747"/>
                      <a:pt x="261575" y="22747"/>
                    </a:cubicBezTo>
                    <a:cubicBezTo>
                      <a:pt x="261575" y="22747"/>
                      <a:pt x="214189" y="-171"/>
                      <a:pt x="160426" y="1"/>
                    </a:cubicBezTo>
                    <a:cubicBezTo>
                      <a:pt x="141127" y="1"/>
                      <a:pt x="121138" y="3103"/>
                      <a:pt x="102011" y="11202"/>
                    </a:cubicBezTo>
                    <a:cubicBezTo>
                      <a:pt x="29811" y="42046"/>
                      <a:pt x="0" y="134407"/>
                      <a:pt x="0" y="134407"/>
                    </a:cubicBezTo>
                    <a:close/>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58" name="Forme libre : forme 157">
                <a:extLst>
                  <a:ext uri="{FF2B5EF4-FFF2-40B4-BE49-F238E27FC236}">
                    <a16:creationId xmlns:a16="http://schemas.microsoft.com/office/drawing/2014/main" id="{AFA356FB-9413-49ED-AB3B-616FAA4EB8ED}"/>
                  </a:ext>
                </a:extLst>
              </p:cNvPr>
              <p:cNvSpPr/>
              <p:nvPr/>
            </p:nvSpPr>
            <p:spPr>
              <a:xfrm>
                <a:off x="6652635" y="3319944"/>
                <a:ext cx="231764" cy="121995"/>
              </a:xfrm>
              <a:custGeom>
                <a:avLst/>
                <a:gdLst>
                  <a:gd name="connsiteX0" fmla="*/ 175934 w 231764"/>
                  <a:gd name="connsiteY0" fmla="*/ 121996 h 121995"/>
                  <a:gd name="connsiteX1" fmla="*/ 231765 w 231764"/>
                  <a:gd name="connsiteY1" fmla="*/ 12403 h 121995"/>
                  <a:gd name="connsiteX2" fmla="*/ 72028 w 231764"/>
                  <a:gd name="connsiteY2" fmla="*/ 19295 h 121995"/>
                  <a:gd name="connsiteX3" fmla="*/ 0 w 231764"/>
                  <a:gd name="connsiteY3" fmla="*/ 107521 h 121995"/>
                </a:gdLst>
                <a:ahLst/>
                <a:cxnLst>
                  <a:cxn ang="0">
                    <a:pos x="connsiteX0" y="connsiteY0"/>
                  </a:cxn>
                  <a:cxn ang="0">
                    <a:pos x="connsiteX1" y="connsiteY1"/>
                  </a:cxn>
                  <a:cxn ang="0">
                    <a:pos x="connsiteX2" y="connsiteY2"/>
                  </a:cxn>
                  <a:cxn ang="0">
                    <a:pos x="connsiteX3" y="connsiteY3"/>
                  </a:cxn>
                </a:cxnLst>
                <a:rect l="l" t="t" r="r" b="b"/>
                <a:pathLst>
                  <a:path w="231764" h="121995">
                    <a:moveTo>
                      <a:pt x="175934" y="121996"/>
                    </a:moveTo>
                    <a:cubicBezTo>
                      <a:pt x="218841" y="77366"/>
                      <a:pt x="231765" y="12403"/>
                      <a:pt x="231765" y="12403"/>
                    </a:cubicBezTo>
                    <a:cubicBezTo>
                      <a:pt x="231765" y="12403"/>
                      <a:pt x="140093" y="-19648"/>
                      <a:pt x="72028" y="19295"/>
                    </a:cubicBezTo>
                    <a:cubicBezTo>
                      <a:pt x="35325" y="40318"/>
                      <a:pt x="12924" y="77538"/>
                      <a:pt x="0" y="107521"/>
                    </a:cubicBezTo>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59" name="Forme libre : forme 158">
                <a:extLst>
                  <a:ext uri="{FF2B5EF4-FFF2-40B4-BE49-F238E27FC236}">
                    <a16:creationId xmlns:a16="http://schemas.microsoft.com/office/drawing/2014/main" id="{0BCCD355-23F0-42D4-8808-43FAFD34602F}"/>
                  </a:ext>
                </a:extLst>
              </p:cNvPr>
              <p:cNvSpPr/>
              <p:nvPr/>
            </p:nvSpPr>
            <p:spPr>
              <a:xfrm>
                <a:off x="6748098" y="3127282"/>
                <a:ext cx="194372" cy="129246"/>
              </a:xfrm>
              <a:custGeom>
                <a:avLst/>
                <a:gdLst>
                  <a:gd name="connsiteX0" fmla="*/ 162494 w 194372"/>
                  <a:gd name="connsiteY0" fmla="*/ 129247 h 129246"/>
                  <a:gd name="connsiteX1" fmla="*/ 194372 w 194372"/>
                  <a:gd name="connsiteY1" fmla="*/ 354 h 129246"/>
                  <a:gd name="connsiteX2" fmla="*/ 41700 w 194372"/>
                  <a:gd name="connsiteY2" fmla="*/ 47741 h 129246"/>
                  <a:gd name="connsiteX3" fmla="*/ 0 w 194372"/>
                  <a:gd name="connsiteY3" fmla="*/ 124939 h 129246"/>
                </a:gdLst>
                <a:ahLst/>
                <a:cxnLst>
                  <a:cxn ang="0">
                    <a:pos x="connsiteX0" y="connsiteY0"/>
                  </a:cxn>
                  <a:cxn ang="0">
                    <a:pos x="connsiteX1" y="connsiteY1"/>
                  </a:cxn>
                  <a:cxn ang="0">
                    <a:pos x="connsiteX2" y="connsiteY2"/>
                  </a:cxn>
                  <a:cxn ang="0">
                    <a:pos x="connsiteX3" y="connsiteY3"/>
                  </a:cxn>
                </a:cxnLst>
                <a:rect l="l" t="t" r="r" b="b"/>
                <a:pathLst>
                  <a:path w="194372" h="129246">
                    <a:moveTo>
                      <a:pt x="162494" y="129247"/>
                    </a:moveTo>
                    <a:cubicBezTo>
                      <a:pt x="192649" y="75312"/>
                      <a:pt x="194372" y="354"/>
                      <a:pt x="194372" y="354"/>
                    </a:cubicBezTo>
                    <a:cubicBezTo>
                      <a:pt x="194372" y="354"/>
                      <a:pt x="97703" y="-7227"/>
                      <a:pt x="41700" y="47741"/>
                    </a:cubicBezTo>
                    <a:cubicBezTo>
                      <a:pt x="19299" y="69798"/>
                      <a:pt x="6893" y="98402"/>
                      <a:pt x="0" y="124939"/>
                    </a:cubicBezTo>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60" name="Forme libre : forme 159">
                <a:extLst>
                  <a:ext uri="{FF2B5EF4-FFF2-40B4-BE49-F238E27FC236}">
                    <a16:creationId xmlns:a16="http://schemas.microsoft.com/office/drawing/2014/main" id="{ED480DD0-0622-45BA-A92E-F7E3F1992A2D}"/>
                  </a:ext>
                </a:extLst>
              </p:cNvPr>
              <p:cNvSpPr/>
              <p:nvPr/>
            </p:nvSpPr>
            <p:spPr>
              <a:xfrm>
                <a:off x="6700618" y="2961179"/>
                <a:ext cx="188886" cy="196956"/>
              </a:xfrm>
              <a:custGeom>
                <a:avLst/>
                <a:gdLst>
                  <a:gd name="connsiteX0" fmla="*/ 181714 w 188886"/>
                  <a:gd name="connsiteY0" fmla="*/ 96325 h 196956"/>
                  <a:gd name="connsiteX1" fmla="*/ 187400 w 188886"/>
                  <a:gd name="connsiteY1" fmla="*/ 0 h 196956"/>
                  <a:gd name="connsiteX2" fmla="*/ 39036 w 188886"/>
                  <a:gd name="connsiteY2" fmla="*/ 59794 h 196956"/>
                  <a:gd name="connsiteX3" fmla="*/ 265 w 188886"/>
                  <a:gd name="connsiteY3" fmla="*/ 196957 h 196956"/>
                </a:gdLst>
                <a:ahLst/>
                <a:cxnLst>
                  <a:cxn ang="0">
                    <a:pos x="connsiteX0" y="connsiteY0"/>
                  </a:cxn>
                  <a:cxn ang="0">
                    <a:pos x="connsiteX1" y="connsiteY1"/>
                  </a:cxn>
                  <a:cxn ang="0">
                    <a:pos x="connsiteX2" y="connsiteY2"/>
                  </a:cxn>
                  <a:cxn ang="0">
                    <a:pos x="connsiteX3" y="connsiteY3"/>
                  </a:cxn>
                </a:cxnLst>
                <a:rect l="l" t="t" r="r" b="b"/>
                <a:pathLst>
                  <a:path w="188886" h="196956">
                    <a:moveTo>
                      <a:pt x="181714" y="96325"/>
                    </a:moveTo>
                    <a:cubicBezTo>
                      <a:pt x="193259" y="49799"/>
                      <a:pt x="187400" y="0"/>
                      <a:pt x="187400" y="0"/>
                    </a:cubicBezTo>
                    <a:cubicBezTo>
                      <a:pt x="187400" y="0"/>
                      <a:pt x="90386" y="345"/>
                      <a:pt x="39036" y="59794"/>
                    </a:cubicBezTo>
                    <a:cubicBezTo>
                      <a:pt x="1644" y="103217"/>
                      <a:pt x="-1113" y="166112"/>
                      <a:pt x="265" y="196957"/>
                    </a:cubicBezTo>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61" name="Forme libre : forme 160">
                <a:extLst>
                  <a:ext uri="{FF2B5EF4-FFF2-40B4-BE49-F238E27FC236}">
                    <a16:creationId xmlns:a16="http://schemas.microsoft.com/office/drawing/2014/main" id="{8364E1CD-1778-440C-B127-42D779C5156D}"/>
                  </a:ext>
                </a:extLst>
              </p:cNvPr>
              <p:cNvSpPr/>
              <p:nvPr/>
            </p:nvSpPr>
            <p:spPr>
              <a:xfrm>
                <a:off x="6670967" y="2769392"/>
                <a:ext cx="157229" cy="205572"/>
              </a:xfrm>
              <a:custGeom>
                <a:avLst/>
                <a:gdLst>
                  <a:gd name="connsiteX0" fmla="*/ 154328 w 157229"/>
                  <a:gd name="connsiteY0" fmla="*/ 131994 h 205572"/>
                  <a:gd name="connsiteX1" fmla="*/ 134512 w 157229"/>
                  <a:gd name="connsiteY1" fmla="*/ 0 h 205572"/>
                  <a:gd name="connsiteX2" fmla="*/ 11306 w 157229"/>
                  <a:gd name="connsiteY2" fmla="*/ 101839 h 205572"/>
                  <a:gd name="connsiteX3" fmla="*/ 4758 w 157229"/>
                  <a:gd name="connsiteY3" fmla="*/ 205573 h 205572"/>
                </a:gdLst>
                <a:ahLst/>
                <a:cxnLst>
                  <a:cxn ang="0">
                    <a:pos x="connsiteX0" y="connsiteY0"/>
                  </a:cxn>
                  <a:cxn ang="0">
                    <a:pos x="connsiteX1" y="connsiteY1"/>
                  </a:cxn>
                  <a:cxn ang="0">
                    <a:pos x="connsiteX2" y="connsiteY2"/>
                  </a:cxn>
                  <a:cxn ang="0">
                    <a:pos x="connsiteX3" y="connsiteY3"/>
                  </a:cxn>
                </a:cxnLst>
                <a:rect l="l" t="t" r="r" b="b"/>
                <a:pathLst>
                  <a:path w="157229" h="205572">
                    <a:moveTo>
                      <a:pt x="154328" y="131994"/>
                    </a:moveTo>
                    <a:cubicBezTo>
                      <a:pt x="166907" y="66859"/>
                      <a:pt x="134512" y="0"/>
                      <a:pt x="134512" y="0"/>
                    </a:cubicBezTo>
                    <a:cubicBezTo>
                      <a:pt x="134512" y="0"/>
                      <a:pt x="42151" y="29638"/>
                      <a:pt x="11306" y="101839"/>
                    </a:cubicBezTo>
                    <a:cubicBezTo>
                      <a:pt x="-3686" y="136646"/>
                      <a:pt x="-1445" y="175073"/>
                      <a:pt x="4758" y="205573"/>
                    </a:cubicBezTo>
                  </a:path>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62" name="Forme libre : forme 161">
                <a:extLst>
                  <a:ext uri="{FF2B5EF4-FFF2-40B4-BE49-F238E27FC236}">
                    <a16:creationId xmlns:a16="http://schemas.microsoft.com/office/drawing/2014/main" id="{FE501EB6-8182-4110-A4FF-88C242B407B9}"/>
                  </a:ext>
                </a:extLst>
              </p:cNvPr>
              <p:cNvSpPr/>
              <p:nvPr/>
            </p:nvSpPr>
            <p:spPr>
              <a:xfrm>
                <a:off x="6445856" y="3630626"/>
                <a:ext cx="93050" cy="43940"/>
              </a:xfrm>
              <a:custGeom>
                <a:avLst/>
                <a:gdLst>
                  <a:gd name="connsiteX0" fmla="*/ 93051 w 93050"/>
                  <a:gd name="connsiteY0" fmla="*/ 0 h 43940"/>
                  <a:gd name="connsiteX1" fmla="*/ 0 w 93050"/>
                  <a:gd name="connsiteY1" fmla="*/ 43941 h 43940"/>
                </a:gdLst>
                <a:ahLst/>
                <a:cxnLst>
                  <a:cxn ang="0">
                    <a:pos x="connsiteX0" y="connsiteY0"/>
                  </a:cxn>
                  <a:cxn ang="0">
                    <a:pos x="connsiteX1" y="connsiteY1"/>
                  </a:cxn>
                </a:cxnLst>
                <a:rect l="l" t="t" r="r" b="b"/>
                <a:pathLst>
                  <a:path w="93050" h="43940">
                    <a:moveTo>
                      <a:pt x="93051" y="0"/>
                    </a:moveTo>
                    <a:lnTo>
                      <a:pt x="0" y="43941"/>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sp>
        <p:nvSpPr>
          <p:cNvPr id="163" name="ZoneTexte 162">
            <a:extLst>
              <a:ext uri="{FF2B5EF4-FFF2-40B4-BE49-F238E27FC236}">
                <a16:creationId xmlns:a16="http://schemas.microsoft.com/office/drawing/2014/main" id="{4DD86D9F-98EB-402E-B6CC-A9C5887161BD}"/>
              </a:ext>
            </a:extLst>
          </p:cNvPr>
          <p:cNvSpPr txBox="1"/>
          <p:nvPr/>
        </p:nvSpPr>
        <p:spPr>
          <a:xfrm>
            <a:off x="2420897" y="4127879"/>
            <a:ext cx="2592376" cy="111415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1</a:t>
            </a:r>
            <a:r>
              <a:rPr kumimoji="0" lang="fr-FR" sz="3600" b="0" i="0" u="none" strike="noStrike" kern="1200" cap="none" spc="0" normalizeH="0" baseline="30000" noProof="0">
                <a:ln>
                  <a:noFill/>
                </a:ln>
                <a:solidFill>
                  <a:prstClr val="white"/>
                </a:solidFill>
                <a:effectLst/>
                <a:uLnTx/>
                <a:uFillTx/>
                <a:latin typeface="Ubuntu Medium" panose="020B0604030602030204" pitchFamily="34" charset="0"/>
                <a:ea typeface="+mn-ea"/>
                <a:cs typeface="+mn-cs"/>
              </a:rPr>
              <a:t>ère </a:t>
            </a:r>
            <a:endParaRPr kumimoji="0" lang="fr-FR" sz="2400" b="0" i="0" u="none" strike="noStrike" kern="1200" cap="none" spc="0" normalizeH="0" baseline="30000" noProof="0">
              <a:ln>
                <a:noFill/>
              </a:ln>
              <a:solidFill>
                <a:prstClr val="white"/>
              </a:solidFill>
              <a:effectLst/>
              <a:uLnTx/>
              <a:uFillTx/>
              <a:latin typeface="Ubuntu Medium" panose="020B0604030602030204" pitchFamily="34" charset="0"/>
              <a:ea typeface="+mn-ea"/>
              <a:cs typeface="+mn-cs"/>
            </a:endParaRPr>
          </a:p>
          <a:p>
            <a:pPr marL="0" marR="0" lvl="0" indent="0" algn="r" defTabSz="914400" rtl="0" eaLnBrk="1" fontAlgn="auto" latinLnBrk="0" hangingPunct="1">
              <a:lnSpc>
                <a:spcPct val="6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Ubuntu Light"/>
                <a:ea typeface="+mn-ea"/>
                <a:cs typeface="+mn-cs"/>
              </a:rPr>
              <a:t>Société</a:t>
            </a:r>
            <a:r>
              <a:rPr kumimoji="0" lang="fr-FR" sz="24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 </a:t>
            </a:r>
            <a:r>
              <a:rPr kumimoji="0" lang="fr-FR" sz="1200" b="0" i="0" u="none" strike="noStrike" kern="1200" cap="none" spc="0" normalizeH="0" baseline="0" noProof="0">
                <a:ln>
                  <a:noFill/>
                </a:ln>
                <a:solidFill>
                  <a:prstClr val="white"/>
                </a:solidFill>
                <a:effectLst/>
                <a:uLnTx/>
                <a:uFillTx/>
                <a:latin typeface="Ubuntu Light"/>
                <a:ea typeface="+mn-ea"/>
                <a:cs typeface="+mn-cs"/>
              </a:rPr>
              <a:t>de Gestion de Portefeuille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certifiée ISO 9001</a:t>
            </a:r>
          </a:p>
        </p:txBody>
      </p:sp>
      <p:sp>
        <p:nvSpPr>
          <p:cNvPr id="164" name="ZoneTexte 163">
            <a:extLst>
              <a:ext uri="{FF2B5EF4-FFF2-40B4-BE49-F238E27FC236}">
                <a16:creationId xmlns:a16="http://schemas.microsoft.com/office/drawing/2014/main" id="{0F8CA14E-6856-4E5F-B94E-0769613A6E4D}"/>
              </a:ext>
            </a:extLst>
          </p:cNvPr>
          <p:cNvSpPr txBox="1"/>
          <p:nvPr/>
        </p:nvSpPr>
        <p:spPr>
          <a:xfrm>
            <a:off x="7043995" y="4183473"/>
            <a:ext cx="223811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+850 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Ubuntu Light"/>
                <a:ea typeface="+mn-ea"/>
                <a:cs typeface="+mn-cs"/>
              </a:rPr>
              <a:t>d’investissements </a:t>
            </a:r>
            <a:br>
              <a:rPr kumimoji="0" lang="fr-FR" sz="1200" b="0" i="0" u="none" strike="noStrike" kern="1200" cap="none" spc="0" normalizeH="0" baseline="0" noProof="0">
                <a:ln>
                  <a:noFill/>
                </a:ln>
                <a:solidFill>
                  <a:prstClr val="white"/>
                </a:solidFill>
                <a:effectLst/>
                <a:uLnTx/>
                <a:uFillTx/>
                <a:latin typeface="Ubuntu Light"/>
                <a:ea typeface="+mn-ea"/>
                <a:cs typeface="+mn-cs"/>
              </a:rPr>
            </a:br>
            <a:r>
              <a:rPr kumimoji="0" lang="fr-FR" sz="1200" b="0" i="0" u="none" strike="noStrike" kern="1200" cap="none" spc="0" normalizeH="0" baseline="0" noProof="0">
                <a:ln>
                  <a:noFill/>
                </a:ln>
                <a:solidFill>
                  <a:prstClr val="white"/>
                </a:solidFill>
                <a:effectLst/>
                <a:uLnTx/>
                <a:uFillTx/>
                <a:latin typeface="Ubuntu Light"/>
                <a:ea typeface="+mn-ea"/>
                <a:cs typeface="+mn-cs"/>
              </a:rPr>
              <a:t>immobiliers signés en 2022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white"/>
              </a:solidFill>
              <a:effectLst/>
              <a:uLnTx/>
              <a:uFillTx/>
              <a:latin typeface="Ubuntu Light"/>
              <a:ea typeface="+mn-ea"/>
              <a:cs typeface="+mn-cs"/>
            </a:endParaRPr>
          </a:p>
        </p:txBody>
      </p:sp>
      <p:pic>
        <p:nvPicPr>
          <p:cNvPr id="8" name="Graphique 16">
            <a:extLst>
              <a:ext uri="{FF2B5EF4-FFF2-40B4-BE49-F238E27FC236}">
                <a16:creationId xmlns:a16="http://schemas.microsoft.com/office/drawing/2014/main" id="{0025659C-A484-4E6E-9B9E-3A08F35BD82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036300" y="6078680"/>
            <a:ext cx="898525" cy="612631"/>
          </a:xfrm>
          <a:prstGeom prst="rect">
            <a:avLst/>
          </a:prstGeom>
        </p:spPr>
      </p:pic>
      <p:grpSp>
        <p:nvGrpSpPr>
          <p:cNvPr id="10" name="Graphique 164">
            <a:extLst>
              <a:ext uri="{FF2B5EF4-FFF2-40B4-BE49-F238E27FC236}">
                <a16:creationId xmlns:a16="http://schemas.microsoft.com/office/drawing/2014/main" id="{97C34BF6-CC5A-4F07-AFD4-BDDA6F9AAA8A}"/>
              </a:ext>
            </a:extLst>
          </p:cNvPr>
          <p:cNvGrpSpPr/>
          <p:nvPr/>
        </p:nvGrpSpPr>
        <p:grpSpPr>
          <a:xfrm>
            <a:off x="6225942" y="4373562"/>
            <a:ext cx="911803" cy="642938"/>
            <a:chOff x="5415972" y="4373562"/>
            <a:chExt cx="911803" cy="642938"/>
          </a:xfrm>
        </p:grpSpPr>
        <p:grpSp>
          <p:nvGrpSpPr>
            <p:cNvPr id="12" name="Graphique 164">
              <a:extLst>
                <a:ext uri="{FF2B5EF4-FFF2-40B4-BE49-F238E27FC236}">
                  <a16:creationId xmlns:a16="http://schemas.microsoft.com/office/drawing/2014/main" id="{97C34BF6-CC5A-4F07-AFD4-BDDA6F9AAA8A}"/>
                </a:ext>
              </a:extLst>
            </p:cNvPr>
            <p:cNvGrpSpPr/>
            <p:nvPr/>
          </p:nvGrpSpPr>
          <p:grpSpPr>
            <a:xfrm>
              <a:off x="5415972" y="4373562"/>
              <a:ext cx="895758" cy="630196"/>
              <a:chOff x="5415972" y="4373562"/>
              <a:chExt cx="895758" cy="630196"/>
            </a:xfrm>
            <a:noFill/>
          </p:grpSpPr>
          <p:grpSp>
            <p:nvGrpSpPr>
              <p:cNvPr id="14" name="Graphique 164">
                <a:extLst>
                  <a:ext uri="{FF2B5EF4-FFF2-40B4-BE49-F238E27FC236}">
                    <a16:creationId xmlns:a16="http://schemas.microsoft.com/office/drawing/2014/main" id="{97C34BF6-CC5A-4F07-AFD4-BDDA6F9AAA8A}"/>
                  </a:ext>
                </a:extLst>
              </p:cNvPr>
              <p:cNvGrpSpPr/>
              <p:nvPr/>
            </p:nvGrpSpPr>
            <p:grpSpPr>
              <a:xfrm>
                <a:off x="5696063" y="4388174"/>
                <a:ext cx="615667" cy="615583"/>
                <a:chOff x="5696063" y="4388174"/>
                <a:chExt cx="615667" cy="615583"/>
              </a:xfrm>
              <a:noFill/>
            </p:grpSpPr>
            <p:sp>
              <p:nvSpPr>
                <p:cNvPr id="43" name="Forme libre : forme 42">
                  <a:extLst>
                    <a:ext uri="{FF2B5EF4-FFF2-40B4-BE49-F238E27FC236}">
                      <a16:creationId xmlns:a16="http://schemas.microsoft.com/office/drawing/2014/main" id="{5A971CE0-F6A4-4365-8885-3333E33E233B}"/>
                    </a:ext>
                  </a:extLst>
                </p:cNvPr>
                <p:cNvSpPr/>
                <p:nvPr/>
              </p:nvSpPr>
              <p:spPr>
                <a:xfrm>
                  <a:off x="5707515" y="4388174"/>
                  <a:ext cx="604215" cy="615583"/>
                </a:xfrm>
                <a:custGeom>
                  <a:avLst/>
                  <a:gdLst>
                    <a:gd name="connsiteX0" fmla="*/ 3741 w 604215"/>
                    <a:gd name="connsiteY0" fmla="*/ 211936 h 615583"/>
                    <a:gd name="connsiteX1" fmla="*/ 78672 w 604215"/>
                    <a:gd name="connsiteY1" fmla="*/ 90128 h 615583"/>
                    <a:gd name="connsiteX2" fmla="*/ 514000 w 604215"/>
                    <a:gd name="connsiteY2" fmla="*/ 90128 h 615583"/>
                    <a:gd name="connsiteX3" fmla="*/ 514000 w 604215"/>
                    <a:gd name="connsiteY3" fmla="*/ 525456 h 615583"/>
                    <a:gd name="connsiteX4" fmla="*/ 78672 w 604215"/>
                    <a:gd name="connsiteY4" fmla="*/ 525456 h 615583"/>
                    <a:gd name="connsiteX5" fmla="*/ 0 w 604215"/>
                    <a:gd name="connsiteY5" fmla="*/ 391491 h 61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4215" h="615583">
                      <a:moveTo>
                        <a:pt x="3741" y="211936"/>
                      </a:moveTo>
                      <a:cubicBezTo>
                        <a:pt x="18236" y="167398"/>
                        <a:pt x="43252" y="125548"/>
                        <a:pt x="78672" y="90128"/>
                      </a:cubicBezTo>
                      <a:cubicBezTo>
                        <a:pt x="198843" y="-30043"/>
                        <a:pt x="393829" y="-30043"/>
                        <a:pt x="514000" y="90128"/>
                      </a:cubicBezTo>
                      <a:cubicBezTo>
                        <a:pt x="634288" y="210299"/>
                        <a:pt x="634288" y="405285"/>
                        <a:pt x="514000" y="525456"/>
                      </a:cubicBezTo>
                      <a:cubicBezTo>
                        <a:pt x="393712" y="645627"/>
                        <a:pt x="198843" y="645627"/>
                        <a:pt x="78672" y="525456"/>
                      </a:cubicBezTo>
                      <a:cubicBezTo>
                        <a:pt x="40096" y="486879"/>
                        <a:pt x="13911" y="440588"/>
                        <a:pt x="0" y="391491"/>
                      </a:cubicBezTo>
                    </a:path>
                  </a:pathLst>
                </a:custGeom>
                <a:noFill/>
                <a:ln w="2857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5" name="Forme libre : forme 44">
                  <a:extLst>
                    <a:ext uri="{FF2B5EF4-FFF2-40B4-BE49-F238E27FC236}">
                      <a16:creationId xmlns:a16="http://schemas.microsoft.com/office/drawing/2014/main" id="{9C60CCD0-A8D3-4C37-A797-CBDFB5016057}"/>
                    </a:ext>
                  </a:extLst>
                </p:cNvPr>
                <p:cNvSpPr/>
                <p:nvPr/>
              </p:nvSpPr>
              <p:spPr>
                <a:xfrm>
                  <a:off x="5696063" y="4652597"/>
                  <a:ext cx="3034" cy="75048"/>
                </a:xfrm>
                <a:custGeom>
                  <a:avLst/>
                  <a:gdLst>
                    <a:gd name="connsiteX0" fmla="*/ 1632 w 3034"/>
                    <a:gd name="connsiteY0" fmla="*/ 75048 h 75048"/>
                    <a:gd name="connsiteX1" fmla="*/ 3035 w 3034"/>
                    <a:gd name="connsiteY1" fmla="*/ 0 h 75048"/>
                  </a:gdLst>
                  <a:ahLst/>
                  <a:cxnLst>
                    <a:cxn ang="0">
                      <a:pos x="connsiteX0" y="connsiteY0"/>
                    </a:cxn>
                    <a:cxn ang="0">
                      <a:pos x="connsiteX1" y="connsiteY1"/>
                    </a:cxn>
                  </a:cxnLst>
                  <a:rect l="l" t="t" r="r" b="b"/>
                  <a:pathLst>
                    <a:path w="3034" h="75048">
                      <a:moveTo>
                        <a:pt x="1632" y="75048"/>
                      </a:moveTo>
                      <a:cubicBezTo>
                        <a:pt x="-940" y="50032"/>
                        <a:pt x="-472" y="24899"/>
                        <a:pt x="3035" y="0"/>
                      </a:cubicBezTo>
                    </a:path>
                  </a:pathLst>
                </a:custGeom>
                <a:noFill/>
                <a:ln w="2857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46" name="Forme libre : forme 45">
                <a:extLst>
                  <a:ext uri="{FF2B5EF4-FFF2-40B4-BE49-F238E27FC236}">
                    <a16:creationId xmlns:a16="http://schemas.microsoft.com/office/drawing/2014/main" id="{B0CDAB5F-B738-4F7E-BDB3-E8249194CCA7}"/>
                  </a:ext>
                </a:extLst>
              </p:cNvPr>
              <p:cNvSpPr/>
              <p:nvPr/>
            </p:nvSpPr>
            <p:spPr>
              <a:xfrm>
                <a:off x="5415972" y="4373562"/>
                <a:ext cx="11689" cy="11689"/>
              </a:xfrm>
              <a:custGeom>
                <a:avLst/>
                <a:gdLst/>
                <a:ahLst/>
                <a:cxnLst/>
                <a:rect l="l" t="t" r="r" b="b"/>
                <a:pathLst>
                  <a:path w="11689" h="11689"/>
                </a:pathLst>
              </a:custGeom>
              <a:noFill/>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8" name="Forme libre : forme 47">
                <a:extLst>
                  <a:ext uri="{FF2B5EF4-FFF2-40B4-BE49-F238E27FC236}">
                    <a16:creationId xmlns:a16="http://schemas.microsoft.com/office/drawing/2014/main" id="{6356E56A-F6F7-4D11-AC17-36611BE77E75}"/>
                  </a:ext>
                </a:extLst>
              </p:cNvPr>
              <p:cNvSpPr/>
              <p:nvPr/>
            </p:nvSpPr>
            <p:spPr>
              <a:xfrm>
                <a:off x="5572147" y="4777794"/>
                <a:ext cx="224326" cy="11689"/>
              </a:xfrm>
              <a:custGeom>
                <a:avLst/>
                <a:gdLst>
                  <a:gd name="connsiteX0" fmla="*/ 224327 w 224326"/>
                  <a:gd name="connsiteY0" fmla="*/ 0 h 11689"/>
                  <a:gd name="connsiteX1" fmla="*/ 0 w 224326"/>
                  <a:gd name="connsiteY1" fmla="*/ 0 h 11689"/>
                </a:gdLst>
                <a:ahLst/>
                <a:cxnLst>
                  <a:cxn ang="0">
                    <a:pos x="connsiteX0" y="connsiteY0"/>
                  </a:cxn>
                  <a:cxn ang="0">
                    <a:pos x="connsiteX1" y="connsiteY1"/>
                  </a:cxn>
                </a:cxnLst>
                <a:rect l="l" t="t" r="r" b="b"/>
                <a:pathLst>
                  <a:path w="224326" h="11689">
                    <a:moveTo>
                      <a:pt x="224327" y="0"/>
                    </a:moveTo>
                    <a:lnTo>
                      <a:pt x="0" y="0"/>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9" name="Forme libre : forme 48">
                <a:extLst>
                  <a:ext uri="{FF2B5EF4-FFF2-40B4-BE49-F238E27FC236}">
                    <a16:creationId xmlns:a16="http://schemas.microsoft.com/office/drawing/2014/main" id="{5DAAAD35-F964-42E5-858D-BB41E5DE421E}"/>
                  </a:ext>
                </a:extLst>
              </p:cNvPr>
              <p:cNvSpPr/>
              <p:nvPr/>
            </p:nvSpPr>
            <p:spPr>
              <a:xfrm>
                <a:off x="5597631" y="4861961"/>
                <a:ext cx="78321" cy="11689"/>
              </a:xfrm>
              <a:custGeom>
                <a:avLst/>
                <a:gdLst>
                  <a:gd name="connsiteX0" fmla="*/ 78322 w 78321"/>
                  <a:gd name="connsiteY0" fmla="*/ 0 h 11689"/>
                  <a:gd name="connsiteX1" fmla="*/ 0 w 78321"/>
                  <a:gd name="connsiteY1" fmla="*/ 0 h 11689"/>
                </a:gdLst>
                <a:ahLst/>
                <a:cxnLst>
                  <a:cxn ang="0">
                    <a:pos x="connsiteX0" y="connsiteY0"/>
                  </a:cxn>
                  <a:cxn ang="0">
                    <a:pos x="connsiteX1" y="connsiteY1"/>
                  </a:cxn>
                </a:cxnLst>
                <a:rect l="l" t="t" r="r" b="b"/>
                <a:pathLst>
                  <a:path w="78321" h="11689">
                    <a:moveTo>
                      <a:pt x="78322" y="0"/>
                    </a:moveTo>
                    <a:lnTo>
                      <a:pt x="0" y="0"/>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52" name="Forme libre : forme 51">
                <a:extLst>
                  <a:ext uri="{FF2B5EF4-FFF2-40B4-BE49-F238E27FC236}">
                    <a16:creationId xmlns:a16="http://schemas.microsoft.com/office/drawing/2014/main" id="{EF6B25A4-CC9C-4A70-A645-C78A38C90111}"/>
                  </a:ext>
                </a:extLst>
              </p:cNvPr>
              <p:cNvSpPr/>
              <p:nvPr/>
            </p:nvSpPr>
            <p:spPr>
              <a:xfrm>
                <a:off x="5519660" y="4530088"/>
                <a:ext cx="145654" cy="11689"/>
              </a:xfrm>
              <a:custGeom>
                <a:avLst/>
                <a:gdLst>
                  <a:gd name="connsiteX0" fmla="*/ 145655 w 145654"/>
                  <a:gd name="connsiteY0" fmla="*/ 0 h 11689"/>
                  <a:gd name="connsiteX1" fmla="*/ 0 w 145654"/>
                  <a:gd name="connsiteY1" fmla="*/ 0 h 11689"/>
                </a:gdLst>
                <a:ahLst/>
                <a:cxnLst>
                  <a:cxn ang="0">
                    <a:pos x="connsiteX0" y="connsiteY0"/>
                  </a:cxn>
                  <a:cxn ang="0">
                    <a:pos x="connsiteX1" y="connsiteY1"/>
                  </a:cxn>
                </a:cxnLst>
                <a:rect l="l" t="t" r="r" b="b"/>
                <a:pathLst>
                  <a:path w="145654" h="11689">
                    <a:moveTo>
                      <a:pt x="145655" y="0"/>
                    </a:moveTo>
                    <a:lnTo>
                      <a:pt x="0" y="0"/>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55" name="Forme libre : forme 54">
                <a:extLst>
                  <a:ext uri="{FF2B5EF4-FFF2-40B4-BE49-F238E27FC236}">
                    <a16:creationId xmlns:a16="http://schemas.microsoft.com/office/drawing/2014/main" id="{23C41012-61EF-440E-B2BD-02456FB7C6ED}"/>
                  </a:ext>
                </a:extLst>
              </p:cNvPr>
              <p:cNvSpPr/>
              <p:nvPr/>
            </p:nvSpPr>
            <p:spPr>
              <a:xfrm>
                <a:off x="5635973" y="4651661"/>
                <a:ext cx="144368" cy="11689"/>
              </a:xfrm>
              <a:custGeom>
                <a:avLst/>
                <a:gdLst>
                  <a:gd name="connsiteX0" fmla="*/ 144369 w 144368"/>
                  <a:gd name="connsiteY0" fmla="*/ 0 h 11689"/>
                  <a:gd name="connsiteX1" fmla="*/ 0 w 144368"/>
                  <a:gd name="connsiteY1" fmla="*/ 0 h 11689"/>
                </a:gdLst>
                <a:ahLst/>
                <a:cxnLst>
                  <a:cxn ang="0">
                    <a:pos x="connsiteX0" y="connsiteY0"/>
                  </a:cxn>
                  <a:cxn ang="0">
                    <a:pos x="connsiteX1" y="connsiteY1"/>
                  </a:cxn>
                </a:cxnLst>
                <a:rect l="l" t="t" r="r" b="b"/>
                <a:pathLst>
                  <a:path w="144368" h="11689">
                    <a:moveTo>
                      <a:pt x="144369" y="0"/>
                    </a:moveTo>
                    <a:lnTo>
                      <a:pt x="0" y="0"/>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56" name="Forme libre : forme 55">
                <a:extLst>
                  <a:ext uri="{FF2B5EF4-FFF2-40B4-BE49-F238E27FC236}">
                    <a16:creationId xmlns:a16="http://schemas.microsoft.com/office/drawing/2014/main" id="{1D9C9A88-0741-4426-9A0C-99800F58B3F8}"/>
                  </a:ext>
                </a:extLst>
              </p:cNvPr>
              <p:cNvSpPr/>
              <p:nvPr/>
            </p:nvSpPr>
            <p:spPr>
              <a:xfrm>
                <a:off x="5484006" y="4861961"/>
                <a:ext cx="55175" cy="11689"/>
              </a:xfrm>
              <a:custGeom>
                <a:avLst/>
                <a:gdLst>
                  <a:gd name="connsiteX0" fmla="*/ 55176 w 55175"/>
                  <a:gd name="connsiteY0" fmla="*/ 0 h 11689"/>
                  <a:gd name="connsiteX1" fmla="*/ 0 w 55175"/>
                  <a:gd name="connsiteY1" fmla="*/ 0 h 11689"/>
                </a:gdLst>
                <a:ahLst/>
                <a:cxnLst>
                  <a:cxn ang="0">
                    <a:pos x="connsiteX0" y="connsiteY0"/>
                  </a:cxn>
                  <a:cxn ang="0">
                    <a:pos x="connsiteX1" y="connsiteY1"/>
                  </a:cxn>
                </a:cxnLst>
                <a:rect l="l" t="t" r="r" b="b"/>
                <a:pathLst>
                  <a:path w="55175" h="11689">
                    <a:moveTo>
                      <a:pt x="55176" y="0"/>
                    </a:moveTo>
                    <a:lnTo>
                      <a:pt x="0" y="0"/>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57" name="Forme libre : forme 56">
                <a:extLst>
                  <a:ext uri="{FF2B5EF4-FFF2-40B4-BE49-F238E27FC236}">
                    <a16:creationId xmlns:a16="http://schemas.microsoft.com/office/drawing/2014/main" id="{ED3E8CE6-6FF2-4F6C-81F1-19F22DB1A614}"/>
                  </a:ext>
                </a:extLst>
              </p:cNvPr>
              <p:cNvSpPr/>
              <p:nvPr/>
            </p:nvSpPr>
            <p:spPr>
              <a:xfrm>
                <a:off x="5522232" y="4651661"/>
                <a:ext cx="55292" cy="11689"/>
              </a:xfrm>
              <a:custGeom>
                <a:avLst/>
                <a:gdLst>
                  <a:gd name="connsiteX0" fmla="*/ 55293 w 55292"/>
                  <a:gd name="connsiteY0" fmla="*/ 0 h 11689"/>
                  <a:gd name="connsiteX1" fmla="*/ 0 w 55292"/>
                  <a:gd name="connsiteY1" fmla="*/ 0 h 11689"/>
                </a:gdLst>
                <a:ahLst/>
                <a:cxnLst>
                  <a:cxn ang="0">
                    <a:pos x="connsiteX0" y="connsiteY0"/>
                  </a:cxn>
                  <a:cxn ang="0">
                    <a:pos x="connsiteX1" y="connsiteY1"/>
                  </a:cxn>
                </a:cxnLst>
                <a:rect l="l" t="t" r="r" b="b"/>
                <a:pathLst>
                  <a:path w="55292" h="11689">
                    <a:moveTo>
                      <a:pt x="55293" y="0"/>
                    </a:moveTo>
                    <a:lnTo>
                      <a:pt x="0" y="0"/>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59" name="Forme libre : forme 58">
                <a:extLst>
                  <a:ext uri="{FF2B5EF4-FFF2-40B4-BE49-F238E27FC236}">
                    <a16:creationId xmlns:a16="http://schemas.microsoft.com/office/drawing/2014/main" id="{40A2CB95-46AE-4408-87E3-05E3BD578288}"/>
                  </a:ext>
                </a:extLst>
              </p:cNvPr>
              <p:cNvSpPr/>
              <p:nvPr/>
            </p:nvSpPr>
            <p:spPr>
              <a:xfrm>
                <a:off x="5430584" y="4651661"/>
                <a:ext cx="33198" cy="11689"/>
              </a:xfrm>
              <a:custGeom>
                <a:avLst/>
                <a:gdLst>
                  <a:gd name="connsiteX0" fmla="*/ 33199 w 33198"/>
                  <a:gd name="connsiteY0" fmla="*/ 0 h 11689"/>
                  <a:gd name="connsiteX1" fmla="*/ 0 w 33198"/>
                  <a:gd name="connsiteY1" fmla="*/ 0 h 11689"/>
                </a:gdLst>
                <a:ahLst/>
                <a:cxnLst>
                  <a:cxn ang="0">
                    <a:pos x="connsiteX0" y="connsiteY0"/>
                  </a:cxn>
                  <a:cxn ang="0">
                    <a:pos x="connsiteX1" y="connsiteY1"/>
                  </a:cxn>
                </a:cxnLst>
                <a:rect l="l" t="t" r="r" b="b"/>
                <a:pathLst>
                  <a:path w="33198" h="11689">
                    <a:moveTo>
                      <a:pt x="33199" y="0"/>
                    </a:moveTo>
                    <a:lnTo>
                      <a:pt x="0" y="0"/>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nvGrpSpPr>
            <p:cNvPr id="60" name="Graphique 164">
              <a:extLst>
                <a:ext uri="{FF2B5EF4-FFF2-40B4-BE49-F238E27FC236}">
                  <a16:creationId xmlns:a16="http://schemas.microsoft.com/office/drawing/2014/main" id="{97C34BF6-CC5A-4F07-AFD4-BDDA6F9AAA8A}"/>
                </a:ext>
              </a:extLst>
            </p:cNvPr>
            <p:cNvGrpSpPr/>
            <p:nvPr/>
          </p:nvGrpSpPr>
          <p:grpSpPr>
            <a:xfrm>
              <a:off x="5854689" y="4569132"/>
              <a:ext cx="251330" cy="261734"/>
              <a:chOff x="5854689" y="4569132"/>
              <a:chExt cx="251330" cy="261734"/>
            </a:xfrm>
            <a:noFill/>
          </p:grpSpPr>
          <p:grpSp>
            <p:nvGrpSpPr>
              <p:cNvPr id="61" name="Graphique 164">
                <a:extLst>
                  <a:ext uri="{FF2B5EF4-FFF2-40B4-BE49-F238E27FC236}">
                    <a16:creationId xmlns:a16="http://schemas.microsoft.com/office/drawing/2014/main" id="{97C34BF6-CC5A-4F07-AFD4-BDDA6F9AAA8A}"/>
                  </a:ext>
                </a:extLst>
              </p:cNvPr>
              <p:cNvGrpSpPr/>
              <p:nvPr/>
            </p:nvGrpSpPr>
            <p:grpSpPr>
              <a:xfrm>
                <a:off x="5854689" y="4671300"/>
                <a:ext cx="182594" cy="57396"/>
                <a:chOff x="5854689" y="4671300"/>
                <a:chExt cx="182594" cy="57396"/>
              </a:xfrm>
            </p:grpSpPr>
            <p:sp>
              <p:nvSpPr>
                <p:cNvPr id="63" name="Forme libre : forme 62">
                  <a:extLst>
                    <a:ext uri="{FF2B5EF4-FFF2-40B4-BE49-F238E27FC236}">
                      <a16:creationId xmlns:a16="http://schemas.microsoft.com/office/drawing/2014/main" id="{FA75A8C2-B8A5-4BB6-B13E-8231DE337767}"/>
                    </a:ext>
                  </a:extLst>
                </p:cNvPr>
                <p:cNvSpPr/>
                <p:nvPr/>
              </p:nvSpPr>
              <p:spPr>
                <a:xfrm>
                  <a:off x="5854689" y="4671300"/>
                  <a:ext cx="182594" cy="11689"/>
                </a:xfrm>
                <a:custGeom>
                  <a:avLst/>
                  <a:gdLst>
                    <a:gd name="connsiteX0" fmla="*/ 0 w 182594"/>
                    <a:gd name="connsiteY0" fmla="*/ 0 h 11689"/>
                    <a:gd name="connsiteX1" fmla="*/ 182594 w 182594"/>
                    <a:gd name="connsiteY1" fmla="*/ 0 h 11689"/>
                  </a:gdLst>
                  <a:ahLst/>
                  <a:cxnLst>
                    <a:cxn ang="0">
                      <a:pos x="connsiteX0" y="connsiteY0"/>
                    </a:cxn>
                    <a:cxn ang="0">
                      <a:pos x="connsiteX1" y="connsiteY1"/>
                    </a:cxn>
                  </a:cxnLst>
                  <a:rect l="l" t="t" r="r" b="b"/>
                  <a:pathLst>
                    <a:path w="182594" h="11689">
                      <a:moveTo>
                        <a:pt x="0" y="0"/>
                      </a:moveTo>
                      <a:lnTo>
                        <a:pt x="182594" y="0"/>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66" name="Forme libre : forme 65">
                  <a:extLst>
                    <a:ext uri="{FF2B5EF4-FFF2-40B4-BE49-F238E27FC236}">
                      <a16:creationId xmlns:a16="http://schemas.microsoft.com/office/drawing/2014/main" id="{2A2CDBA1-EA75-4742-8913-5AEBC74D2579}"/>
                    </a:ext>
                  </a:extLst>
                </p:cNvPr>
                <p:cNvSpPr/>
                <p:nvPr/>
              </p:nvSpPr>
              <p:spPr>
                <a:xfrm>
                  <a:off x="5854689" y="4728697"/>
                  <a:ext cx="156526" cy="11689"/>
                </a:xfrm>
                <a:custGeom>
                  <a:avLst/>
                  <a:gdLst>
                    <a:gd name="connsiteX0" fmla="*/ 0 w 156526"/>
                    <a:gd name="connsiteY0" fmla="*/ 0 h 11689"/>
                    <a:gd name="connsiteX1" fmla="*/ 156526 w 156526"/>
                    <a:gd name="connsiteY1" fmla="*/ 0 h 11689"/>
                  </a:gdLst>
                  <a:ahLst/>
                  <a:cxnLst>
                    <a:cxn ang="0">
                      <a:pos x="connsiteX0" y="connsiteY0"/>
                    </a:cxn>
                    <a:cxn ang="0">
                      <a:pos x="connsiteX1" y="connsiteY1"/>
                    </a:cxn>
                  </a:cxnLst>
                  <a:rect l="l" t="t" r="r" b="b"/>
                  <a:pathLst>
                    <a:path w="156526" h="11689">
                      <a:moveTo>
                        <a:pt x="0" y="0"/>
                      </a:moveTo>
                      <a:lnTo>
                        <a:pt x="156526" y="0"/>
                      </a:lnTo>
                    </a:path>
                  </a:pathLst>
                </a:custGeom>
                <a:ln w="28575"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70" name="Forme libre : forme 69">
                <a:extLst>
                  <a:ext uri="{FF2B5EF4-FFF2-40B4-BE49-F238E27FC236}">
                    <a16:creationId xmlns:a16="http://schemas.microsoft.com/office/drawing/2014/main" id="{C59893D4-48B7-443F-BCD3-22AD5F886240}"/>
                  </a:ext>
                </a:extLst>
              </p:cNvPr>
              <p:cNvSpPr/>
              <p:nvPr/>
            </p:nvSpPr>
            <p:spPr>
              <a:xfrm>
                <a:off x="5901565" y="4569132"/>
                <a:ext cx="204454" cy="261734"/>
              </a:xfrm>
              <a:custGeom>
                <a:avLst/>
                <a:gdLst>
                  <a:gd name="connsiteX0" fmla="*/ 204454 w 204454"/>
                  <a:gd name="connsiteY0" fmla="*/ 22561 h 261734"/>
                  <a:gd name="connsiteX1" fmla="*/ 130926 w 204454"/>
                  <a:gd name="connsiteY1" fmla="*/ 0 h 261734"/>
                  <a:gd name="connsiteX2" fmla="*/ 0 w 204454"/>
                  <a:gd name="connsiteY2" fmla="*/ 130809 h 261734"/>
                  <a:gd name="connsiteX3" fmla="*/ 130926 w 204454"/>
                  <a:gd name="connsiteY3" fmla="*/ 261734 h 261734"/>
                  <a:gd name="connsiteX4" fmla="*/ 204454 w 204454"/>
                  <a:gd name="connsiteY4" fmla="*/ 239056 h 26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54" h="261734">
                    <a:moveTo>
                      <a:pt x="204454" y="22561"/>
                    </a:moveTo>
                    <a:cubicBezTo>
                      <a:pt x="183530" y="8300"/>
                      <a:pt x="158163" y="0"/>
                      <a:pt x="130926" y="0"/>
                    </a:cubicBezTo>
                    <a:cubicBezTo>
                      <a:pt x="58683" y="0"/>
                      <a:pt x="0" y="58566"/>
                      <a:pt x="0" y="130809"/>
                    </a:cubicBezTo>
                    <a:cubicBezTo>
                      <a:pt x="0" y="203052"/>
                      <a:pt x="58566" y="261734"/>
                      <a:pt x="130926" y="261734"/>
                    </a:cubicBezTo>
                    <a:cubicBezTo>
                      <a:pt x="158163" y="261734"/>
                      <a:pt x="183413" y="253318"/>
                      <a:pt x="204454" y="239056"/>
                    </a:cubicBezTo>
                  </a:path>
                </a:pathLst>
              </a:custGeom>
              <a:noFill/>
              <a:ln w="28575"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sp>
        <p:nvSpPr>
          <p:cNvPr id="165" name="ZoneTexte 164">
            <a:extLst>
              <a:ext uri="{FF2B5EF4-FFF2-40B4-BE49-F238E27FC236}">
                <a16:creationId xmlns:a16="http://schemas.microsoft.com/office/drawing/2014/main" id="{22BED64D-5EA3-4550-8275-00E65E9E8D3E}"/>
              </a:ext>
            </a:extLst>
          </p:cNvPr>
          <p:cNvSpPr txBox="1"/>
          <p:nvPr/>
        </p:nvSpPr>
        <p:spPr>
          <a:xfrm>
            <a:off x="4936730" y="6144757"/>
            <a:ext cx="6060247" cy="507831"/>
          </a:xfrm>
          <a:prstGeom prst="rect">
            <a:avLst/>
          </a:prstGeom>
          <a:noFill/>
        </p:spPr>
        <p:txBody>
          <a:bodyPr wrap="square"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fr-FR" sz="900" b="0" i="0" u="none" strike="noStrike" kern="1200" cap="none" spc="-40" normalizeH="0" baseline="0" noProof="0">
                <a:ln>
                  <a:noFill/>
                </a:ln>
                <a:solidFill>
                  <a:prstClr val="white">
                    <a:lumMod val="65000"/>
                  </a:prstClr>
                </a:solidFill>
                <a:effectLst/>
                <a:uLnTx/>
                <a:uFillTx/>
                <a:latin typeface="Ubuntu Light"/>
                <a:ea typeface="+mn-ea"/>
                <a:cs typeface="Gotham Book"/>
              </a:rPr>
            </a:br>
            <a:r>
              <a:rPr kumimoji="0" lang="fr-FR" sz="900" b="0" i="0" u="none" strike="noStrike" kern="1200" cap="none" spc="-40" normalizeH="0" baseline="0" noProof="0">
                <a:ln>
                  <a:noFill/>
                </a:ln>
                <a:solidFill>
                  <a:prstClr val="white"/>
                </a:solidFill>
                <a:effectLst/>
                <a:uLnTx/>
                <a:uFillTx/>
                <a:latin typeface="Ubuntu Light"/>
                <a:ea typeface="+mn-ea"/>
                <a:cs typeface="Gotham Book"/>
              </a:rPr>
              <a:t>Source : PERIAL AM - Chiffres au 30/06/2022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40" normalizeH="0" baseline="0" noProof="0">
                <a:ln>
                  <a:noFill/>
                </a:ln>
                <a:solidFill>
                  <a:prstClr val="white"/>
                </a:solidFill>
                <a:effectLst/>
                <a:uLnTx/>
                <a:uFillTx/>
                <a:latin typeface="Ubuntu Light"/>
                <a:ea typeface="+mn-ea"/>
                <a:cs typeface="Gotham Book"/>
              </a:rPr>
              <a:t>* Montant Acte en main</a:t>
            </a:r>
            <a:r>
              <a:rPr kumimoji="0" lang="fr-FR" sz="900" b="0" i="1" u="none" strike="noStrike" kern="1200" cap="none" spc="-40" normalizeH="0" baseline="0" noProof="0">
                <a:ln>
                  <a:noFill/>
                </a:ln>
                <a:solidFill>
                  <a:prstClr val="white"/>
                </a:solidFill>
                <a:effectLst/>
                <a:uLnTx/>
                <a:uFillTx/>
                <a:latin typeface="Ubuntu Light"/>
                <a:ea typeface="+mn-ea"/>
                <a:cs typeface="Gotham Book"/>
              </a:rPr>
              <a:t> </a:t>
            </a:r>
          </a:p>
        </p:txBody>
      </p:sp>
      <p:sp>
        <p:nvSpPr>
          <p:cNvPr id="166" name="ZoneTexte 165">
            <a:extLst>
              <a:ext uri="{FF2B5EF4-FFF2-40B4-BE49-F238E27FC236}">
                <a16:creationId xmlns:a16="http://schemas.microsoft.com/office/drawing/2014/main" id="{247D4EFF-04D0-44E9-ACD6-D72BA536677E}"/>
              </a:ext>
            </a:extLst>
          </p:cNvPr>
          <p:cNvSpPr txBox="1"/>
          <p:nvPr/>
        </p:nvSpPr>
        <p:spPr>
          <a:xfrm>
            <a:off x="3892249" y="2972172"/>
            <a:ext cx="1699043" cy="923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Ubuntu Light"/>
                <a:ea typeface="+mn-ea"/>
                <a:cs typeface="+mn-cs"/>
              </a:rPr>
              <a:t>Près de </a:t>
            </a:r>
            <a:br>
              <a:rPr kumimoji="0" lang="fr-FR" sz="1200" b="0" i="0" u="none" strike="noStrike" kern="1200" cap="none" spc="0" normalizeH="0" baseline="0" noProof="0">
                <a:ln>
                  <a:noFill/>
                </a:ln>
                <a:solidFill>
                  <a:prstClr val="black"/>
                </a:solidFill>
                <a:effectLst/>
                <a:uLnTx/>
                <a:uFillTx/>
                <a:latin typeface="Ubuntu Light"/>
                <a:ea typeface="+mn-ea"/>
                <a:cs typeface="+mn-cs"/>
              </a:rPr>
            </a:br>
            <a:r>
              <a:rPr kumimoji="0" lang="fr-FR" sz="24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rPr>
              <a:t>1 400 locataires</a:t>
            </a:r>
          </a:p>
        </p:txBody>
      </p:sp>
      <p:grpSp>
        <p:nvGrpSpPr>
          <p:cNvPr id="167" name="Graphique 114">
            <a:extLst>
              <a:ext uri="{FF2B5EF4-FFF2-40B4-BE49-F238E27FC236}">
                <a16:creationId xmlns:a16="http://schemas.microsoft.com/office/drawing/2014/main" id="{098F19D0-4349-4B0D-98DE-C52C58A7312B}"/>
              </a:ext>
            </a:extLst>
          </p:cNvPr>
          <p:cNvGrpSpPr/>
          <p:nvPr/>
        </p:nvGrpSpPr>
        <p:grpSpPr>
          <a:xfrm rot="20932173">
            <a:off x="3147417" y="3048671"/>
            <a:ext cx="653397" cy="798394"/>
            <a:chOff x="3300038" y="2927459"/>
            <a:chExt cx="653397" cy="798394"/>
          </a:xfrm>
          <a:noFill/>
        </p:grpSpPr>
        <p:sp>
          <p:nvSpPr>
            <p:cNvPr id="168" name="Forme libre : forme 167">
              <a:extLst>
                <a:ext uri="{FF2B5EF4-FFF2-40B4-BE49-F238E27FC236}">
                  <a16:creationId xmlns:a16="http://schemas.microsoft.com/office/drawing/2014/main" id="{655BD08B-1A43-4D2A-82FD-733379D5229D}"/>
                </a:ext>
              </a:extLst>
            </p:cNvPr>
            <p:cNvSpPr/>
            <p:nvPr/>
          </p:nvSpPr>
          <p:spPr>
            <a:xfrm>
              <a:off x="3413487" y="3265502"/>
              <a:ext cx="286233" cy="12133"/>
            </a:xfrm>
            <a:custGeom>
              <a:avLst/>
              <a:gdLst>
                <a:gd name="connsiteX0" fmla="*/ 0 w 286233"/>
                <a:gd name="connsiteY0" fmla="*/ 0 h 12133"/>
                <a:gd name="connsiteX1" fmla="*/ 286233 w 286233"/>
                <a:gd name="connsiteY1" fmla="*/ 0 h 12133"/>
              </a:gdLst>
              <a:ahLst/>
              <a:cxnLst>
                <a:cxn ang="0">
                  <a:pos x="connsiteX0" y="connsiteY0"/>
                </a:cxn>
                <a:cxn ang="0">
                  <a:pos x="connsiteX1" y="connsiteY1"/>
                </a:cxn>
              </a:cxnLst>
              <a:rect l="l" t="t" r="r" b="b"/>
              <a:pathLst>
                <a:path w="286233" h="12133">
                  <a:moveTo>
                    <a:pt x="0" y="0"/>
                  </a:moveTo>
                  <a:lnTo>
                    <a:pt x="286233"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69" name="Forme libre : forme 168">
              <a:extLst>
                <a:ext uri="{FF2B5EF4-FFF2-40B4-BE49-F238E27FC236}">
                  <a16:creationId xmlns:a16="http://schemas.microsoft.com/office/drawing/2014/main" id="{310E3AF1-9AD6-430B-8570-3BA2367D7D36}"/>
                </a:ext>
              </a:extLst>
            </p:cNvPr>
            <p:cNvSpPr/>
            <p:nvPr/>
          </p:nvSpPr>
          <p:spPr>
            <a:xfrm>
              <a:off x="3413487" y="3365848"/>
              <a:ext cx="208577" cy="12133"/>
            </a:xfrm>
            <a:custGeom>
              <a:avLst/>
              <a:gdLst>
                <a:gd name="connsiteX0" fmla="*/ 0 w 208577"/>
                <a:gd name="connsiteY0" fmla="*/ 0 h 12133"/>
                <a:gd name="connsiteX1" fmla="*/ 208578 w 208577"/>
                <a:gd name="connsiteY1" fmla="*/ 0 h 12133"/>
              </a:gdLst>
              <a:ahLst/>
              <a:cxnLst>
                <a:cxn ang="0">
                  <a:pos x="connsiteX0" y="connsiteY0"/>
                </a:cxn>
                <a:cxn ang="0">
                  <a:pos x="connsiteX1" y="connsiteY1"/>
                </a:cxn>
              </a:cxnLst>
              <a:rect l="l" t="t" r="r" b="b"/>
              <a:pathLst>
                <a:path w="208577" h="12133">
                  <a:moveTo>
                    <a:pt x="0" y="0"/>
                  </a:moveTo>
                  <a:lnTo>
                    <a:pt x="208578"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70" name="Forme libre : forme 169">
              <a:extLst>
                <a:ext uri="{FF2B5EF4-FFF2-40B4-BE49-F238E27FC236}">
                  <a16:creationId xmlns:a16="http://schemas.microsoft.com/office/drawing/2014/main" id="{021E5090-82FE-454A-8A27-813E0A4312B9}"/>
                </a:ext>
              </a:extLst>
            </p:cNvPr>
            <p:cNvSpPr/>
            <p:nvPr/>
          </p:nvSpPr>
          <p:spPr>
            <a:xfrm>
              <a:off x="3413487" y="3466193"/>
              <a:ext cx="177151" cy="12133"/>
            </a:xfrm>
            <a:custGeom>
              <a:avLst/>
              <a:gdLst>
                <a:gd name="connsiteX0" fmla="*/ 0 w 177151"/>
                <a:gd name="connsiteY0" fmla="*/ 0 h 12133"/>
                <a:gd name="connsiteX1" fmla="*/ 177151 w 177151"/>
                <a:gd name="connsiteY1" fmla="*/ 0 h 12133"/>
              </a:gdLst>
              <a:ahLst/>
              <a:cxnLst>
                <a:cxn ang="0">
                  <a:pos x="connsiteX0" y="connsiteY0"/>
                </a:cxn>
                <a:cxn ang="0">
                  <a:pos x="connsiteX1" y="connsiteY1"/>
                </a:cxn>
              </a:cxnLst>
              <a:rect l="l" t="t" r="r" b="b"/>
              <a:pathLst>
                <a:path w="177151" h="12133">
                  <a:moveTo>
                    <a:pt x="0" y="0"/>
                  </a:moveTo>
                  <a:lnTo>
                    <a:pt x="177151" y="0"/>
                  </a:lnTo>
                </a:path>
              </a:pathLst>
            </a:custGeom>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71" name="Forme libre : forme 170">
              <a:extLst>
                <a:ext uri="{FF2B5EF4-FFF2-40B4-BE49-F238E27FC236}">
                  <a16:creationId xmlns:a16="http://schemas.microsoft.com/office/drawing/2014/main" id="{5CCC69CC-1F0D-447C-8D41-8DE3F26B9E46}"/>
                </a:ext>
              </a:extLst>
            </p:cNvPr>
            <p:cNvSpPr/>
            <p:nvPr/>
          </p:nvSpPr>
          <p:spPr>
            <a:xfrm>
              <a:off x="3365317" y="2993223"/>
              <a:ext cx="90638" cy="90517"/>
            </a:xfrm>
            <a:custGeom>
              <a:avLst/>
              <a:gdLst>
                <a:gd name="connsiteX0" fmla="*/ 90638 w 90638"/>
                <a:gd name="connsiteY0" fmla="*/ 0 h 90517"/>
                <a:gd name="connsiteX1" fmla="*/ 90638 w 90638"/>
                <a:gd name="connsiteY1" fmla="*/ 90517 h 90517"/>
                <a:gd name="connsiteX2" fmla="*/ 0 w 90638"/>
                <a:gd name="connsiteY2" fmla="*/ 90517 h 90517"/>
              </a:gdLst>
              <a:ahLst/>
              <a:cxnLst>
                <a:cxn ang="0">
                  <a:pos x="connsiteX0" y="connsiteY0"/>
                </a:cxn>
                <a:cxn ang="0">
                  <a:pos x="connsiteX1" y="connsiteY1"/>
                </a:cxn>
                <a:cxn ang="0">
                  <a:pos x="connsiteX2" y="connsiteY2"/>
                </a:cxn>
              </a:cxnLst>
              <a:rect l="l" t="t" r="r" b="b"/>
              <a:pathLst>
                <a:path w="90638" h="90517">
                  <a:moveTo>
                    <a:pt x="90638" y="0"/>
                  </a:moveTo>
                  <a:lnTo>
                    <a:pt x="90638" y="90517"/>
                  </a:lnTo>
                  <a:lnTo>
                    <a:pt x="0" y="90517"/>
                  </a:lnTo>
                </a:path>
              </a:pathLst>
            </a:custGeom>
            <a:noFill/>
            <a:ln w="25400" cap="rnd">
              <a:solidFill>
                <a:schemeClr val="accent1">
                  <a:lumMod val="60000"/>
                  <a:lumOff val="4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72" name="Forme libre : forme 171">
              <a:extLst>
                <a:ext uri="{FF2B5EF4-FFF2-40B4-BE49-F238E27FC236}">
                  <a16:creationId xmlns:a16="http://schemas.microsoft.com/office/drawing/2014/main" id="{F7FEE51C-2449-4E90-92ED-7B7665074A28}"/>
                </a:ext>
              </a:extLst>
            </p:cNvPr>
            <p:cNvSpPr/>
            <p:nvPr/>
          </p:nvSpPr>
          <p:spPr>
            <a:xfrm>
              <a:off x="3300038" y="2927459"/>
              <a:ext cx="513011" cy="683125"/>
            </a:xfrm>
            <a:custGeom>
              <a:avLst/>
              <a:gdLst>
                <a:gd name="connsiteX0" fmla="*/ 256506 w 513011"/>
                <a:gd name="connsiteY0" fmla="*/ 683125 h 683125"/>
                <a:gd name="connsiteX1" fmla="*/ 0 w 513011"/>
                <a:gd name="connsiteY1" fmla="*/ 683125 h 683125"/>
                <a:gd name="connsiteX2" fmla="*/ 0 w 513011"/>
                <a:gd name="connsiteY2" fmla="*/ 132500 h 683125"/>
                <a:gd name="connsiteX3" fmla="*/ 132621 w 513011"/>
                <a:gd name="connsiteY3" fmla="*/ 0 h 683125"/>
                <a:gd name="connsiteX4" fmla="*/ 513011 w 513011"/>
                <a:gd name="connsiteY4" fmla="*/ 0 h 683125"/>
                <a:gd name="connsiteX5" fmla="*/ 513011 w 513011"/>
                <a:gd name="connsiteY5" fmla="*/ 365709 h 68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3011" h="683125">
                  <a:moveTo>
                    <a:pt x="256506" y="683125"/>
                  </a:moveTo>
                  <a:lnTo>
                    <a:pt x="0" y="683125"/>
                  </a:lnTo>
                  <a:lnTo>
                    <a:pt x="0" y="132500"/>
                  </a:lnTo>
                  <a:lnTo>
                    <a:pt x="132621" y="0"/>
                  </a:lnTo>
                  <a:lnTo>
                    <a:pt x="513011" y="0"/>
                  </a:lnTo>
                  <a:lnTo>
                    <a:pt x="513011" y="365709"/>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173" name="Graphique 114">
              <a:extLst>
                <a:ext uri="{FF2B5EF4-FFF2-40B4-BE49-F238E27FC236}">
                  <a16:creationId xmlns:a16="http://schemas.microsoft.com/office/drawing/2014/main" id="{27259636-F3FD-4E07-A52F-53A2D32647F7}"/>
                </a:ext>
              </a:extLst>
            </p:cNvPr>
            <p:cNvGrpSpPr/>
            <p:nvPr/>
          </p:nvGrpSpPr>
          <p:grpSpPr>
            <a:xfrm>
              <a:off x="3598040" y="3349103"/>
              <a:ext cx="355394" cy="376750"/>
              <a:chOff x="3598040" y="3349103"/>
              <a:chExt cx="355394" cy="376750"/>
            </a:xfrm>
            <a:noFill/>
          </p:grpSpPr>
          <p:grpSp>
            <p:nvGrpSpPr>
              <p:cNvPr id="174" name="Graphique 114">
                <a:extLst>
                  <a:ext uri="{FF2B5EF4-FFF2-40B4-BE49-F238E27FC236}">
                    <a16:creationId xmlns:a16="http://schemas.microsoft.com/office/drawing/2014/main" id="{7B923C49-6C09-419B-BF84-8EFCFC81CAEE}"/>
                  </a:ext>
                </a:extLst>
              </p:cNvPr>
              <p:cNvGrpSpPr/>
              <p:nvPr/>
            </p:nvGrpSpPr>
            <p:grpSpPr>
              <a:xfrm>
                <a:off x="3598040" y="3543849"/>
                <a:ext cx="355394" cy="182004"/>
                <a:chOff x="3598040" y="3543849"/>
                <a:chExt cx="355394" cy="182004"/>
              </a:xfrm>
              <a:noFill/>
            </p:grpSpPr>
            <p:sp>
              <p:nvSpPr>
                <p:cNvPr id="177" name="Forme libre : forme 176">
                  <a:extLst>
                    <a:ext uri="{FF2B5EF4-FFF2-40B4-BE49-F238E27FC236}">
                      <a16:creationId xmlns:a16="http://schemas.microsoft.com/office/drawing/2014/main" id="{04874547-BC7A-4F77-A70D-C050AE36A236}"/>
                    </a:ext>
                  </a:extLst>
                </p:cNvPr>
                <p:cNvSpPr/>
                <p:nvPr/>
              </p:nvSpPr>
              <p:spPr>
                <a:xfrm>
                  <a:off x="3598040" y="3588379"/>
                  <a:ext cx="154218" cy="137474"/>
                </a:xfrm>
                <a:custGeom>
                  <a:avLst/>
                  <a:gdLst>
                    <a:gd name="connsiteX0" fmla="*/ 154219 w 154218"/>
                    <a:gd name="connsiteY0" fmla="*/ 11284 h 137474"/>
                    <a:gd name="connsiteX1" fmla="*/ 90881 w 154218"/>
                    <a:gd name="connsiteY1" fmla="*/ 137474 h 137474"/>
                    <a:gd name="connsiteX2" fmla="*/ 71953 w 154218"/>
                    <a:gd name="connsiteY2" fmla="*/ 60547 h 137474"/>
                    <a:gd name="connsiteX3" fmla="*/ 0 w 154218"/>
                    <a:gd name="connsiteY3" fmla="*/ 92580 h 137474"/>
                    <a:gd name="connsiteX4" fmla="*/ 46472 w 154218"/>
                    <a:gd name="connsiteY4" fmla="*/ 0 h 137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18" h="137474">
                      <a:moveTo>
                        <a:pt x="154219" y="11284"/>
                      </a:moveTo>
                      <a:lnTo>
                        <a:pt x="90881" y="137474"/>
                      </a:lnTo>
                      <a:lnTo>
                        <a:pt x="71953" y="60547"/>
                      </a:lnTo>
                      <a:lnTo>
                        <a:pt x="0" y="92580"/>
                      </a:lnTo>
                      <a:lnTo>
                        <a:pt x="46472" y="0"/>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78" name="Forme libre : forme 177">
                  <a:extLst>
                    <a:ext uri="{FF2B5EF4-FFF2-40B4-BE49-F238E27FC236}">
                      <a16:creationId xmlns:a16="http://schemas.microsoft.com/office/drawing/2014/main" id="{6E25593C-A3D1-415F-9CA6-B8790D0204F5}"/>
                    </a:ext>
                  </a:extLst>
                </p:cNvPr>
                <p:cNvSpPr/>
                <p:nvPr/>
              </p:nvSpPr>
              <p:spPr>
                <a:xfrm>
                  <a:off x="3799095" y="3543849"/>
                  <a:ext cx="154340" cy="182004"/>
                </a:xfrm>
                <a:custGeom>
                  <a:avLst/>
                  <a:gdLst>
                    <a:gd name="connsiteX0" fmla="*/ 0 w 154340"/>
                    <a:gd name="connsiteY0" fmla="*/ 55451 h 182004"/>
                    <a:gd name="connsiteX1" fmla="*/ 63459 w 154340"/>
                    <a:gd name="connsiteY1" fmla="*/ 182005 h 182004"/>
                    <a:gd name="connsiteX2" fmla="*/ 82388 w 154340"/>
                    <a:gd name="connsiteY2" fmla="*/ 105078 h 182004"/>
                    <a:gd name="connsiteX3" fmla="*/ 154340 w 154340"/>
                    <a:gd name="connsiteY3" fmla="*/ 137110 h 182004"/>
                    <a:gd name="connsiteX4" fmla="*/ 85785 w 154340"/>
                    <a:gd name="connsiteY4" fmla="*/ 0 h 18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0" h="182004">
                      <a:moveTo>
                        <a:pt x="0" y="55451"/>
                      </a:moveTo>
                      <a:lnTo>
                        <a:pt x="63459" y="182005"/>
                      </a:lnTo>
                      <a:lnTo>
                        <a:pt x="82388" y="105078"/>
                      </a:lnTo>
                      <a:lnTo>
                        <a:pt x="154340" y="137110"/>
                      </a:lnTo>
                      <a:lnTo>
                        <a:pt x="85785" y="0"/>
                      </a:ln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175" name="Forme libre : forme 174">
                <a:extLst>
                  <a:ext uri="{FF2B5EF4-FFF2-40B4-BE49-F238E27FC236}">
                    <a16:creationId xmlns:a16="http://schemas.microsoft.com/office/drawing/2014/main" id="{332168D1-7B77-43C2-B62D-055DEFCEC282}"/>
                  </a:ext>
                </a:extLst>
              </p:cNvPr>
              <p:cNvSpPr/>
              <p:nvPr/>
            </p:nvSpPr>
            <p:spPr>
              <a:xfrm>
                <a:off x="3651914" y="3349103"/>
                <a:ext cx="247648" cy="247769"/>
              </a:xfrm>
              <a:custGeom>
                <a:avLst/>
                <a:gdLst>
                  <a:gd name="connsiteX0" fmla="*/ 247648 w 247648"/>
                  <a:gd name="connsiteY0" fmla="*/ 123885 h 247769"/>
                  <a:gd name="connsiteX1" fmla="*/ 123885 w 247648"/>
                  <a:gd name="connsiteY1" fmla="*/ 247769 h 247769"/>
                  <a:gd name="connsiteX2" fmla="*/ 0 w 247648"/>
                  <a:gd name="connsiteY2" fmla="*/ 123885 h 247769"/>
                  <a:gd name="connsiteX3" fmla="*/ 123885 w 247648"/>
                  <a:gd name="connsiteY3" fmla="*/ 0 h 247769"/>
                  <a:gd name="connsiteX4" fmla="*/ 247648 w 247648"/>
                  <a:gd name="connsiteY4" fmla="*/ 123885 h 247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48" h="247769">
                    <a:moveTo>
                      <a:pt x="247648" y="123885"/>
                    </a:moveTo>
                    <a:cubicBezTo>
                      <a:pt x="247648" y="192319"/>
                      <a:pt x="192197" y="247769"/>
                      <a:pt x="123885" y="247769"/>
                    </a:cubicBezTo>
                    <a:cubicBezTo>
                      <a:pt x="55451" y="247769"/>
                      <a:pt x="0" y="192319"/>
                      <a:pt x="0" y="123885"/>
                    </a:cubicBezTo>
                    <a:cubicBezTo>
                      <a:pt x="0" y="55451"/>
                      <a:pt x="55451" y="0"/>
                      <a:pt x="123885" y="0"/>
                    </a:cubicBezTo>
                    <a:cubicBezTo>
                      <a:pt x="192197" y="121"/>
                      <a:pt x="247648" y="55572"/>
                      <a:pt x="247648" y="123885"/>
                    </a:cubicBezTo>
                    <a:close/>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76" name="Forme libre : forme 175">
                <a:extLst>
                  <a:ext uri="{FF2B5EF4-FFF2-40B4-BE49-F238E27FC236}">
                    <a16:creationId xmlns:a16="http://schemas.microsoft.com/office/drawing/2014/main" id="{17042C38-C85D-46D1-B0A6-EC17E21DC7CD}"/>
                  </a:ext>
                </a:extLst>
              </p:cNvPr>
              <p:cNvSpPr/>
              <p:nvPr/>
            </p:nvSpPr>
            <p:spPr>
              <a:xfrm>
                <a:off x="3721682" y="3418993"/>
                <a:ext cx="108110" cy="108232"/>
              </a:xfrm>
              <a:custGeom>
                <a:avLst/>
                <a:gdLst>
                  <a:gd name="connsiteX0" fmla="*/ 54116 w 108110"/>
                  <a:gd name="connsiteY0" fmla="*/ 0 h 108232"/>
                  <a:gd name="connsiteX1" fmla="*/ 108111 w 108110"/>
                  <a:gd name="connsiteY1" fmla="*/ 54116 h 108232"/>
                  <a:gd name="connsiteX2" fmla="*/ 54116 w 108110"/>
                  <a:gd name="connsiteY2" fmla="*/ 108232 h 108232"/>
                  <a:gd name="connsiteX3" fmla="*/ 0 w 108110"/>
                  <a:gd name="connsiteY3" fmla="*/ 54116 h 108232"/>
                  <a:gd name="connsiteX4" fmla="*/ 1820 w 108110"/>
                  <a:gd name="connsiteY4" fmla="*/ 40284 h 108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10" h="108232">
                    <a:moveTo>
                      <a:pt x="54116" y="0"/>
                    </a:moveTo>
                    <a:cubicBezTo>
                      <a:pt x="83965" y="0"/>
                      <a:pt x="108111" y="24146"/>
                      <a:pt x="108111" y="54116"/>
                    </a:cubicBezTo>
                    <a:cubicBezTo>
                      <a:pt x="108111" y="83965"/>
                      <a:pt x="83965" y="108232"/>
                      <a:pt x="54116" y="108232"/>
                    </a:cubicBezTo>
                    <a:cubicBezTo>
                      <a:pt x="24267" y="108232"/>
                      <a:pt x="0" y="84086"/>
                      <a:pt x="0" y="54116"/>
                    </a:cubicBezTo>
                    <a:cubicBezTo>
                      <a:pt x="0" y="49384"/>
                      <a:pt x="607" y="44773"/>
                      <a:pt x="1820" y="40284"/>
                    </a:cubicBezTo>
                  </a:path>
                </a:pathLst>
              </a:custGeom>
              <a:noFill/>
              <a:ln w="25400" cap="rnd">
                <a:solidFill>
                  <a:schemeClr val="accent1">
                    <a:lumMod val="60000"/>
                    <a:lumOff val="4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sp>
        <p:nvSpPr>
          <p:cNvPr id="180" name="Graphique 4">
            <a:extLst>
              <a:ext uri="{FF2B5EF4-FFF2-40B4-BE49-F238E27FC236}">
                <a16:creationId xmlns:a16="http://schemas.microsoft.com/office/drawing/2014/main" id="{9FC49854-4B1E-4117-A53B-E56ECAD2488B}"/>
              </a:ext>
            </a:extLst>
          </p:cNvPr>
          <p:cNvSpPr/>
          <p:nvPr/>
        </p:nvSpPr>
        <p:spPr>
          <a:xfrm>
            <a:off x="163776" y="3899100"/>
            <a:ext cx="2346252" cy="2084717"/>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accent2"/>
          </a:solidFill>
          <a:ln w="9525" cap="flat">
            <a:noFill/>
            <a:prstDash val="solid"/>
            <a:miter/>
          </a:ln>
          <a:effectLst/>
        </p:spPr>
        <p:txBody>
          <a:bodyPr lIns="91440" tIns="324000" rIns="91440" bIns="396000" rtlCol="0" anchor="b" anchorCtr="0"/>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3600" b="0" i="0" u="none" strike="noStrike" kern="1200" cap="none" spc="-15" normalizeH="0" baseline="0" noProof="0">
                <a:ln>
                  <a:noFill/>
                </a:ln>
                <a:solidFill>
                  <a:prstClr val="white"/>
                </a:solidFill>
                <a:effectLst/>
                <a:uLnTx/>
                <a:uFillTx/>
                <a:latin typeface="Ubuntu Medium"/>
                <a:ea typeface="+mn-ea"/>
                <a:cs typeface="+mn-cs"/>
              </a:rPr>
              <a:t>406 M€ </a:t>
            </a:r>
            <a:br>
              <a:rPr kumimoji="0" lang="fr-FR" sz="1400" b="0" i="0" u="none" strike="noStrike" kern="1200" cap="none" spc="-15" normalizeH="0" baseline="0" noProof="0">
                <a:ln>
                  <a:noFill/>
                </a:ln>
                <a:solidFill>
                  <a:prstClr val="white"/>
                </a:solidFill>
                <a:effectLst/>
                <a:uLnTx/>
                <a:uFillTx/>
                <a:latin typeface="Ubuntu Light"/>
                <a:ea typeface="+mn-ea"/>
                <a:cs typeface="+mn-cs"/>
              </a:rPr>
            </a:br>
            <a:r>
              <a:rPr kumimoji="0" lang="fr-FR" sz="2000" b="0" i="0" u="none" strike="noStrike" kern="1200" cap="none" spc="-15" normalizeH="0" baseline="0" noProof="0">
                <a:ln>
                  <a:noFill/>
                </a:ln>
                <a:solidFill>
                  <a:prstClr val="white"/>
                </a:solidFill>
                <a:effectLst/>
                <a:uLnTx/>
                <a:uFillTx/>
                <a:latin typeface="Ubuntu Light"/>
                <a:ea typeface="+mn-ea"/>
                <a:cs typeface="+mn-cs"/>
              </a:rPr>
              <a:t>collecte brute </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Ubuntu Light"/>
                <a:ea typeface="+mn-ea"/>
                <a:cs typeface="+mn-cs"/>
              </a:rPr>
              <a:t>au 30.06.2022</a:t>
            </a:r>
          </a:p>
        </p:txBody>
      </p:sp>
      <p:grpSp>
        <p:nvGrpSpPr>
          <p:cNvPr id="181" name="Graphique 13">
            <a:extLst>
              <a:ext uri="{FF2B5EF4-FFF2-40B4-BE49-F238E27FC236}">
                <a16:creationId xmlns:a16="http://schemas.microsoft.com/office/drawing/2014/main" id="{5FCD830A-2944-4570-B976-2FF6EE22F741}"/>
              </a:ext>
            </a:extLst>
          </p:cNvPr>
          <p:cNvGrpSpPr>
            <a:grpSpLocks noChangeAspect="1"/>
          </p:cNvGrpSpPr>
          <p:nvPr/>
        </p:nvGrpSpPr>
        <p:grpSpPr>
          <a:xfrm>
            <a:off x="1020146" y="3955094"/>
            <a:ext cx="641993" cy="659577"/>
            <a:chOff x="1265269" y="2733870"/>
            <a:chExt cx="894897" cy="919408"/>
          </a:xfrm>
        </p:grpSpPr>
        <p:grpSp>
          <p:nvGrpSpPr>
            <p:cNvPr id="182" name="Graphique 13">
              <a:extLst>
                <a:ext uri="{FF2B5EF4-FFF2-40B4-BE49-F238E27FC236}">
                  <a16:creationId xmlns:a16="http://schemas.microsoft.com/office/drawing/2014/main" id="{F25102A2-0717-4956-BD2C-AA52B895E110}"/>
                </a:ext>
              </a:extLst>
            </p:cNvPr>
            <p:cNvGrpSpPr/>
            <p:nvPr/>
          </p:nvGrpSpPr>
          <p:grpSpPr>
            <a:xfrm>
              <a:off x="1265269" y="2733870"/>
              <a:ext cx="894897" cy="919408"/>
              <a:chOff x="1265269" y="2733870"/>
              <a:chExt cx="894897" cy="919408"/>
            </a:xfrm>
            <a:noFill/>
          </p:grpSpPr>
          <p:sp>
            <p:nvSpPr>
              <p:cNvPr id="188" name="Forme libre : forme 187">
                <a:extLst>
                  <a:ext uri="{FF2B5EF4-FFF2-40B4-BE49-F238E27FC236}">
                    <a16:creationId xmlns:a16="http://schemas.microsoft.com/office/drawing/2014/main" id="{328296EA-C751-4576-8E78-C504FB8CC4F3}"/>
                  </a:ext>
                </a:extLst>
              </p:cNvPr>
              <p:cNvSpPr/>
              <p:nvPr/>
            </p:nvSpPr>
            <p:spPr>
              <a:xfrm>
                <a:off x="1699202" y="3192190"/>
                <a:ext cx="460964" cy="461088"/>
              </a:xfrm>
              <a:custGeom>
                <a:avLst/>
                <a:gdLst>
                  <a:gd name="connsiteX0" fmla="*/ 108979 w 460964"/>
                  <a:gd name="connsiteY0" fmla="*/ 34653 h 461088"/>
                  <a:gd name="connsiteX1" fmla="*/ 201256 w 460964"/>
                  <a:gd name="connsiteY1" fmla="*/ 1884 h 461088"/>
                  <a:gd name="connsiteX2" fmla="*/ 459080 w 460964"/>
                  <a:gd name="connsiteY2" fmla="*/ 201249 h 461088"/>
                  <a:gd name="connsiteX3" fmla="*/ 259715 w 460964"/>
                  <a:gd name="connsiteY3" fmla="*/ 459204 h 461088"/>
                  <a:gd name="connsiteX4" fmla="*/ 1891 w 460964"/>
                  <a:gd name="connsiteY4" fmla="*/ 259839 h 461088"/>
                  <a:gd name="connsiteX5" fmla="*/ 50388 w 460964"/>
                  <a:gd name="connsiteY5" fmla="*/ 86689 h 46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964" h="461088">
                    <a:moveTo>
                      <a:pt x="108979" y="34653"/>
                    </a:moveTo>
                    <a:cubicBezTo>
                      <a:pt x="136243" y="17744"/>
                      <a:pt x="167438" y="6209"/>
                      <a:pt x="201256" y="1884"/>
                    </a:cubicBezTo>
                    <a:cubicBezTo>
                      <a:pt x="327481" y="-14238"/>
                      <a:pt x="442958" y="74893"/>
                      <a:pt x="459080" y="201249"/>
                    </a:cubicBezTo>
                    <a:cubicBezTo>
                      <a:pt x="475203" y="327605"/>
                      <a:pt x="386072" y="442951"/>
                      <a:pt x="259715" y="459204"/>
                    </a:cubicBezTo>
                    <a:cubicBezTo>
                      <a:pt x="133490" y="475327"/>
                      <a:pt x="18013" y="386196"/>
                      <a:pt x="1891" y="259839"/>
                    </a:cubicBezTo>
                    <a:cubicBezTo>
                      <a:pt x="-6367" y="195350"/>
                      <a:pt x="12901" y="133745"/>
                      <a:pt x="50388" y="86689"/>
                    </a:cubicBez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89" name="Forme libre : forme 188">
                <a:extLst>
                  <a:ext uri="{FF2B5EF4-FFF2-40B4-BE49-F238E27FC236}">
                    <a16:creationId xmlns:a16="http://schemas.microsoft.com/office/drawing/2014/main" id="{2828F608-C7CA-4DB0-9BF7-3CE7D57132B9}"/>
                  </a:ext>
                </a:extLst>
              </p:cNvPr>
              <p:cNvSpPr/>
              <p:nvPr/>
            </p:nvSpPr>
            <p:spPr>
              <a:xfrm>
                <a:off x="1265269" y="2733870"/>
                <a:ext cx="13107" cy="13107"/>
              </a:xfrm>
              <a:custGeom>
                <a:avLst/>
                <a:gdLst/>
                <a:ahLst/>
                <a:cxnLst/>
                <a:rect l="l" t="t" r="r" b="b"/>
                <a:pathLst>
                  <a:path w="13107" h="13107"/>
                </a:pathLst>
              </a:custGeom>
              <a:noFill/>
              <a:ln w="28575" cap="rnd">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90" name="Forme libre : forme 189">
                <a:extLst>
                  <a:ext uri="{FF2B5EF4-FFF2-40B4-BE49-F238E27FC236}">
                    <a16:creationId xmlns:a16="http://schemas.microsoft.com/office/drawing/2014/main" id="{1DA6A202-A10F-4A8D-939B-0B77E6BCAA87}"/>
                  </a:ext>
                </a:extLst>
              </p:cNvPr>
              <p:cNvSpPr/>
              <p:nvPr/>
            </p:nvSpPr>
            <p:spPr>
              <a:xfrm>
                <a:off x="1265269" y="2733870"/>
                <a:ext cx="13107" cy="13107"/>
              </a:xfrm>
              <a:custGeom>
                <a:avLst/>
                <a:gdLst/>
                <a:ahLst/>
                <a:cxnLst/>
                <a:rect l="l" t="t" r="r" b="b"/>
                <a:pathLst>
                  <a:path w="13107" h="13107"/>
                </a:pathLst>
              </a:custGeom>
              <a:noFill/>
              <a:ln w="28575" cap="rnd">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91" name="Forme libre : forme 190">
                <a:extLst>
                  <a:ext uri="{FF2B5EF4-FFF2-40B4-BE49-F238E27FC236}">
                    <a16:creationId xmlns:a16="http://schemas.microsoft.com/office/drawing/2014/main" id="{AF2C79FD-9B1F-4659-A1F3-87427D508634}"/>
                  </a:ext>
                </a:extLst>
              </p:cNvPr>
              <p:cNvSpPr/>
              <p:nvPr/>
            </p:nvSpPr>
            <p:spPr>
              <a:xfrm>
                <a:off x="1598854" y="3424241"/>
                <a:ext cx="54002" cy="11403"/>
              </a:xfrm>
              <a:custGeom>
                <a:avLst/>
                <a:gdLst>
                  <a:gd name="connsiteX0" fmla="*/ 54003 w 54002"/>
                  <a:gd name="connsiteY0" fmla="*/ 11404 h 11403"/>
                  <a:gd name="connsiteX1" fmla="*/ 0 w 54002"/>
                  <a:gd name="connsiteY1" fmla="*/ 0 h 11403"/>
                </a:gdLst>
                <a:ahLst/>
                <a:cxnLst>
                  <a:cxn ang="0">
                    <a:pos x="connsiteX0" y="connsiteY0"/>
                  </a:cxn>
                  <a:cxn ang="0">
                    <a:pos x="connsiteX1" y="connsiteY1"/>
                  </a:cxn>
                </a:cxnLst>
                <a:rect l="l" t="t" r="r" b="b"/>
                <a:pathLst>
                  <a:path w="54002" h="11403">
                    <a:moveTo>
                      <a:pt x="54003" y="11404"/>
                    </a:moveTo>
                    <a:cubicBezTo>
                      <a:pt x="33293" y="9306"/>
                      <a:pt x="16778" y="5374"/>
                      <a:pt x="0" y="0"/>
                    </a:cubicBez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92" name="Forme libre : forme 191">
                <a:extLst>
                  <a:ext uri="{FF2B5EF4-FFF2-40B4-BE49-F238E27FC236}">
                    <a16:creationId xmlns:a16="http://schemas.microsoft.com/office/drawing/2014/main" id="{0259A1F2-7992-4BCE-93A7-CF0AD43FDA67}"/>
                  </a:ext>
                </a:extLst>
              </p:cNvPr>
              <p:cNvSpPr/>
              <p:nvPr/>
            </p:nvSpPr>
            <p:spPr>
              <a:xfrm>
                <a:off x="1595315" y="3332751"/>
                <a:ext cx="63440" cy="11796"/>
              </a:xfrm>
              <a:custGeom>
                <a:avLst/>
                <a:gdLst>
                  <a:gd name="connsiteX0" fmla="*/ 63440 w 63440"/>
                  <a:gd name="connsiteY0" fmla="*/ 11797 h 11796"/>
                  <a:gd name="connsiteX1" fmla="*/ 0 w 63440"/>
                  <a:gd name="connsiteY1" fmla="*/ 0 h 11796"/>
                </a:gdLst>
                <a:ahLst/>
                <a:cxnLst>
                  <a:cxn ang="0">
                    <a:pos x="connsiteX0" y="connsiteY0"/>
                  </a:cxn>
                  <a:cxn ang="0">
                    <a:pos x="connsiteX1" y="connsiteY1"/>
                  </a:cxn>
                </a:cxnLst>
                <a:rect l="l" t="t" r="r" b="b"/>
                <a:pathLst>
                  <a:path w="63440" h="11796">
                    <a:moveTo>
                      <a:pt x="63440" y="11797"/>
                    </a:moveTo>
                    <a:cubicBezTo>
                      <a:pt x="44041" y="9437"/>
                      <a:pt x="15729" y="5374"/>
                      <a:pt x="0" y="0"/>
                    </a:cubicBez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93" name="Forme libre : forme 192">
                <a:extLst>
                  <a:ext uri="{FF2B5EF4-FFF2-40B4-BE49-F238E27FC236}">
                    <a16:creationId xmlns:a16="http://schemas.microsoft.com/office/drawing/2014/main" id="{9832F81E-7A43-44D0-9C9B-7043CA808542}"/>
                  </a:ext>
                </a:extLst>
              </p:cNvPr>
              <p:cNvSpPr/>
              <p:nvPr/>
            </p:nvSpPr>
            <p:spPr>
              <a:xfrm>
                <a:off x="1597413" y="3243227"/>
                <a:ext cx="93456" cy="13500"/>
              </a:xfrm>
              <a:custGeom>
                <a:avLst/>
                <a:gdLst>
                  <a:gd name="connsiteX0" fmla="*/ 93456 w 93456"/>
                  <a:gd name="connsiteY0" fmla="*/ 13501 h 13500"/>
                  <a:gd name="connsiteX1" fmla="*/ 0 w 93456"/>
                  <a:gd name="connsiteY1" fmla="*/ 0 h 13500"/>
                </a:gdLst>
                <a:ahLst/>
                <a:cxnLst>
                  <a:cxn ang="0">
                    <a:pos x="connsiteX0" y="connsiteY0"/>
                  </a:cxn>
                  <a:cxn ang="0">
                    <a:pos x="connsiteX1" y="connsiteY1"/>
                  </a:cxn>
                </a:cxnLst>
                <a:rect l="l" t="t" r="r" b="b"/>
                <a:pathLst>
                  <a:path w="93456" h="13500">
                    <a:moveTo>
                      <a:pt x="93456" y="13501"/>
                    </a:moveTo>
                    <a:cubicBezTo>
                      <a:pt x="62654" y="12714"/>
                      <a:pt x="23593" y="7864"/>
                      <a:pt x="0" y="0"/>
                    </a:cubicBez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194" name="Graphique 13">
                <a:extLst>
                  <a:ext uri="{FF2B5EF4-FFF2-40B4-BE49-F238E27FC236}">
                    <a16:creationId xmlns:a16="http://schemas.microsoft.com/office/drawing/2014/main" id="{1872C07E-42EB-4F2A-89F9-C6C43F3A06DE}"/>
                  </a:ext>
                </a:extLst>
              </p:cNvPr>
              <p:cNvGrpSpPr/>
              <p:nvPr/>
            </p:nvGrpSpPr>
            <p:grpSpPr>
              <a:xfrm>
                <a:off x="1281653" y="2750254"/>
                <a:ext cx="576992" cy="788546"/>
                <a:chOff x="1281653" y="2750254"/>
                <a:chExt cx="576992" cy="788546"/>
              </a:xfrm>
              <a:noFill/>
            </p:grpSpPr>
            <p:sp>
              <p:nvSpPr>
                <p:cNvPr id="195" name="Forme libre : forme 194">
                  <a:extLst>
                    <a:ext uri="{FF2B5EF4-FFF2-40B4-BE49-F238E27FC236}">
                      <a16:creationId xmlns:a16="http://schemas.microsoft.com/office/drawing/2014/main" id="{A8B99A50-EF4E-495F-960B-E49FD6B9D511}"/>
                    </a:ext>
                  </a:extLst>
                </p:cNvPr>
                <p:cNvSpPr/>
                <p:nvPr/>
              </p:nvSpPr>
              <p:spPr>
                <a:xfrm>
                  <a:off x="1530433" y="2750254"/>
                  <a:ext cx="315104" cy="145755"/>
                </a:xfrm>
                <a:custGeom>
                  <a:avLst/>
                  <a:gdLst>
                    <a:gd name="connsiteX0" fmla="*/ 315104 w 315104"/>
                    <a:gd name="connsiteY0" fmla="*/ 72878 h 145755"/>
                    <a:gd name="connsiteX1" fmla="*/ 157552 w 315104"/>
                    <a:gd name="connsiteY1" fmla="*/ 145755 h 145755"/>
                    <a:gd name="connsiteX2" fmla="*/ 0 w 315104"/>
                    <a:gd name="connsiteY2" fmla="*/ 72878 h 145755"/>
                    <a:gd name="connsiteX3" fmla="*/ 157552 w 315104"/>
                    <a:gd name="connsiteY3" fmla="*/ 0 h 145755"/>
                    <a:gd name="connsiteX4" fmla="*/ 315104 w 315104"/>
                    <a:gd name="connsiteY4" fmla="*/ 72878 h 145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104" h="145755">
                      <a:moveTo>
                        <a:pt x="315104" y="72878"/>
                      </a:moveTo>
                      <a:cubicBezTo>
                        <a:pt x="315104" y="113118"/>
                        <a:pt x="244586" y="145755"/>
                        <a:pt x="157552" y="145755"/>
                      </a:cubicBezTo>
                      <a:cubicBezTo>
                        <a:pt x="70518" y="145755"/>
                        <a:pt x="0" y="113118"/>
                        <a:pt x="0" y="72878"/>
                      </a:cubicBezTo>
                      <a:cubicBezTo>
                        <a:pt x="0" y="32638"/>
                        <a:pt x="70518" y="0"/>
                        <a:pt x="157552" y="0"/>
                      </a:cubicBezTo>
                      <a:cubicBezTo>
                        <a:pt x="244586" y="0"/>
                        <a:pt x="315104" y="32638"/>
                        <a:pt x="315104" y="72878"/>
                      </a:cubicBezTo>
                      <a:close/>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96" name="Forme libre : forme 195">
                  <a:extLst>
                    <a:ext uri="{FF2B5EF4-FFF2-40B4-BE49-F238E27FC236}">
                      <a16:creationId xmlns:a16="http://schemas.microsoft.com/office/drawing/2014/main" id="{D4001CE3-0098-41B5-9614-CBD8CB950A3A}"/>
                    </a:ext>
                  </a:extLst>
                </p:cNvPr>
                <p:cNvSpPr/>
                <p:nvPr/>
              </p:nvSpPr>
              <p:spPr>
                <a:xfrm>
                  <a:off x="1530564" y="2913573"/>
                  <a:ext cx="315104" cy="72877"/>
                </a:xfrm>
                <a:custGeom>
                  <a:avLst/>
                  <a:gdLst>
                    <a:gd name="connsiteX0" fmla="*/ 0 w 315104"/>
                    <a:gd name="connsiteY0" fmla="*/ 0 h 72877"/>
                    <a:gd name="connsiteX1" fmla="*/ 157552 w 315104"/>
                    <a:gd name="connsiteY1" fmla="*/ 72878 h 72877"/>
                    <a:gd name="connsiteX2" fmla="*/ 315104 w 315104"/>
                    <a:gd name="connsiteY2" fmla="*/ 0 h 72877"/>
                  </a:gdLst>
                  <a:ahLst/>
                  <a:cxnLst>
                    <a:cxn ang="0">
                      <a:pos x="connsiteX0" y="connsiteY0"/>
                    </a:cxn>
                    <a:cxn ang="0">
                      <a:pos x="connsiteX1" y="connsiteY1"/>
                    </a:cxn>
                    <a:cxn ang="0">
                      <a:pos x="connsiteX2" y="connsiteY2"/>
                    </a:cxn>
                  </a:cxnLst>
                  <a:rect l="l" t="t" r="r" b="b"/>
                  <a:pathLst>
                    <a:path w="315104" h="72877">
                      <a:moveTo>
                        <a:pt x="0" y="0"/>
                      </a:moveTo>
                      <a:cubicBezTo>
                        <a:pt x="0" y="40240"/>
                        <a:pt x="70518" y="72878"/>
                        <a:pt x="157552" y="72878"/>
                      </a:cubicBezTo>
                      <a:cubicBezTo>
                        <a:pt x="244586" y="72878"/>
                        <a:pt x="315104" y="40240"/>
                        <a:pt x="315104" y="0"/>
                      </a:cubicBez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97" name="Forme libre : forme 196">
                  <a:extLst>
                    <a:ext uri="{FF2B5EF4-FFF2-40B4-BE49-F238E27FC236}">
                      <a16:creationId xmlns:a16="http://schemas.microsoft.com/office/drawing/2014/main" id="{67DEC9E4-F189-4481-AB21-CBFAC18957CF}"/>
                    </a:ext>
                  </a:extLst>
                </p:cNvPr>
                <p:cNvSpPr/>
                <p:nvPr/>
              </p:nvSpPr>
              <p:spPr>
                <a:xfrm>
                  <a:off x="1530433" y="3004146"/>
                  <a:ext cx="315104" cy="72877"/>
                </a:xfrm>
                <a:custGeom>
                  <a:avLst/>
                  <a:gdLst>
                    <a:gd name="connsiteX0" fmla="*/ 315104 w 315104"/>
                    <a:gd name="connsiteY0" fmla="*/ 0 h 72877"/>
                    <a:gd name="connsiteX1" fmla="*/ 157552 w 315104"/>
                    <a:gd name="connsiteY1" fmla="*/ 72878 h 72877"/>
                    <a:gd name="connsiteX2" fmla="*/ 0 w 315104"/>
                    <a:gd name="connsiteY2" fmla="*/ 0 h 72877"/>
                  </a:gdLst>
                  <a:ahLst/>
                  <a:cxnLst>
                    <a:cxn ang="0">
                      <a:pos x="connsiteX0" y="connsiteY0"/>
                    </a:cxn>
                    <a:cxn ang="0">
                      <a:pos x="connsiteX1" y="connsiteY1"/>
                    </a:cxn>
                    <a:cxn ang="0">
                      <a:pos x="connsiteX2" y="connsiteY2"/>
                    </a:cxn>
                  </a:cxnLst>
                  <a:rect l="l" t="t" r="r" b="b"/>
                  <a:pathLst>
                    <a:path w="315104" h="72877">
                      <a:moveTo>
                        <a:pt x="315104" y="0"/>
                      </a:moveTo>
                      <a:cubicBezTo>
                        <a:pt x="315104" y="40240"/>
                        <a:pt x="244586" y="72878"/>
                        <a:pt x="157552" y="72878"/>
                      </a:cubicBezTo>
                      <a:cubicBezTo>
                        <a:pt x="70518" y="72878"/>
                        <a:pt x="0" y="40240"/>
                        <a:pt x="0" y="0"/>
                      </a:cubicBez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98" name="Forme libre : forme 197">
                  <a:extLst>
                    <a:ext uri="{FF2B5EF4-FFF2-40B4-BE49-F238E27FC236}">
                      <a16:creationId xmlns:a16="http://schemas.microsoft.com/office/drawing/2014/main" id="{97EEF696-4E74-4915-B5BD-60FB8F7F39DF}"/>
                    </a:ext>
                  </a:extLst>
                </p:cNvPr>
                <p:cNvSpPr/>
                <p:nvPr/>
              </p:nvSpPr>
              <p:spPr>
                <a:xfrm>
                  <a:off x="1653644" y="3094588"/>
                  <a:ext cx="191893" cy="72877"/>
                </a:xfrm>
                <a:custGeom>
                  <a:avLst/>
                  <a:gdLst>
                    <a:gd name="connsiteX0" fmla="*/ 191894 w 191893"/>
                    <a:gd name="connsiteY0" fmla="*/ 0 h 72877"/>
                    <a:gd name="connsiteX1" fmla="*/ 34342 w 191893"/>
                    <a:gd name="connsiteY1" fmla="*/ 72878 h 72877"/>
                    <a:gd name="connsiteX2" fmla="*/ 0 w 191893"/>
                    <a:gd name="connsiteY2" fmla="*/ 71174 h 72877"/>
                  </a:gdLst>
                  <a:ahLst/>
                  <a:cxnLst>
                    <a:cxn ang="0">
                      <a:pos x="connsiteX0" y="connsiteY0"/>
                    </a:cxn>
                    <a:cxn ang="0">
                      <a:pos x="connsiteX1" y="connsiteY1"/>
                    </a:cxn>
                    <a:cxn ang="0">
                      <a:pos x="connsiteX2" y="connsiteY2"/>
                    </a:cxn>
                  </a:cxnLst>
                  <a:rect l="l" t="t" r="r" b="b"/>
                  <a:pathLst>
                    <a:path w="191893" h="72877">
                      <a:moveTo>
                        <a:pt x="191894" y="0"/>
                      </a:moveTo>
                      <a:cubicBezTo>
                        <a:pt x="191894" y="40240"/>
                        <a:pt x="121375" y="72878"/>
                        <a:pt x="34342" y="72878"/>
                      </a:cubicBezTo>
                      <a:cubicBezTo>
                        <a:pt x="22545" y="72878"/>
                        <a:pt x="11010" y="72222"/>
                        <a:pt x="0" y="71174"/>
                      </a:cubicBez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99" name="Forme libre : forme 198">
                  <a:extLst>
                    <a:ext uri="{FF2B5EF4-FFF2-40B4-BE49-F238E27FC236}">
                      <a16:creationId xmlns:a16="http://schemas.microsoft.com/office/drawing/2014/main" id="{38C79A32-DFE2-40B6-A909-7B810317ECAC}"/>
                    </a:ext>
                  </a:extLst>
                </p:cNvPr>
                <p:cNvSpPr/>
                <p:nvPr/>
              </p:nvSpPr>
              <p:spPr>
                <a:xfrm>
                  <a:off x="1845538" y="2826015"/>
                  <a:ext cx="13107" cy="373039"/>
                </a:xfrm>
                <a:custGeom>
                  <a:avLst/>
                  <a:gdLst>
                    <a:gd name="connsiteX0" fmla="*/ 0 w 13107"/>
                    <a:gd name="connsiteY0" fmla="*/ 373039 h 373039"/>
                    <a:gd name="connsiteX1" fmla="*/ 0 w 13107"/>
                    <a:gd name="connsiteY1" fmla="*/ 0 h 373039"/>
                  </a:gdLst>
                  <a:ahLst/>
                  <a:cxnLst>
                    <a:cxn ang="0">
                      <a:pos x="connsiteX0" y="connsiteY0"/>
                    </a:cxn>
                    <a:cxn ang="0">
                      <a:pos x="connsiteX1" y="connsiteY1"/>
                    </a:cxn>
                  </a:cxnLst>
                  <a:rect l="l" t="t" r="r" b="b"/>
                  <a:pathLst>
                    <a:path w="13107" h="373039">
                      <a:moveTo>
                        <a:pt x="0" y="373039"/>
                      </a:moveTo>
                      <a:lnTo>
                        <a:pt x="0" y="0"/>
                      </a:lnTo>
                    </a:path>
                  </a:pathLst>
                </a:custGeom>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00" name="Forme libre : forme 199">
                  <a:extLst>
                    <a:ext uri="{FF2B5EF4-FFF2-40B4-BE49-F238E27FC236}">
                      <a16:creationId xmlns:a16="http://schemas.microsoft.com/office/drawing/2014/main" id="{6F87BF38-3DE1-4C53-B823-4503814987CC}"/>
                    </a:ext>
                  </a:extLst>
                </p:cNvPr>
                <p:cNvSpPr/>
                <p:nvPr/>
              </p:nvSpPr>
              <p:spPr>
                <a:xfrm>
                  <a:off x="1281653" y="3120934"/>
                  <a:ext cx="315104" cy="145755"/>
                </a:xfrm>
                <a:custGeom>
                  <a:avLst/>
                  <a:gdLst>
                    <a:gd name="connsiteX0" fmla="*/ 315104 w 315104"/>
                    <a:gd name="connsiteY0" fmla="*/ 72878 h 145755"/>
                    <a:gd name="connsiteX1" fmla="*/ 157552 w 315104"/>
                    <a:gd name="connsiteY1" fmla="*/ 145755 h 145755"/>
                    <a:gd name="connsiteX2" fmla="*/ 0 w 315104"/>
                    <a:gd name="connsiteY2" fmla="*/ 72878 h 145755"/>
                    <a:gd name="connsiteX3" fmla="*/ 157552 w 315104"/>
                    <a:gd name="connsiteY3" fmla="*/ 0 h 145755"/>
                    <a:gd name="connsiteX4" fmla="*/ 315104 w 315104"/>
                    <a:gd name="connsiteY4" fmla="*/ 72878 h 145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104" h="145755">
                      <a:moveTo>
                        <a:pt x="315104" y="72878"/>
                      </a:moveTo>
                      <a:cubicBezTo>
                        <a:pt x="315104" y="113118"/>
                        <a:pt x="244586" y="145755"/>
                        <a:pt x="157552" y="145755"/>
                      </a:cubicBezTo>
                      <a:cubicBezTo>
                        <a:pt x="70518" y="145755"/>
                        <a:pt x="0" y="113118"/>
                        <a:pt x="0" y="72878"/>
                      </a:cubicBezTo>
                      <a:cubicBezTo>
                        <a:pt x="0" y="32638"/>
                        <a:pt x="70518" y="0"/>
                        <a:pt x="157552" y="0"/>
                      </a:cubicBezTo>
                      <a:cubicBezTo>
                        <a:pt x="244586" y="0"/>
                        <a:pt x="315104" y="32638"/>
                        <a:pt x="315104" y="72878"/>
                      </a:cubicBezTo>
                      <a:close/>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01" name="Forme libre : forme 200">
                  <a:extLst>
                    <a:ext uri="{FF2B5EF4-FFF2-40B4-BE49-F238E27FC236}">
                      <a16:creationId xmlns:a16="http://schemas.microsoft.com/office/drawing/2014/main" id="{0190C0A0-0F2C-48D8-BB2D-BFDA4E4E1AC2}"/>
                    </a:ext>
                  </a:extLst>
                </p:cNvPr>
                <p:cNvSpPr/>
                <p:nvPr/>
              </p:nvSpPr>
              <p:spPr>
                <a:xfrm>
                  <a:off x="1281653" y="3284253"/>
                  <a:ext cx="315104" cy="72877"/>
                </a:xfrm>
                <a:custGeom>
                  <a:avLst/>
                  <a:gdLst>
                    <a:gd name="connsiteX0" fmla="*/ 0 w 315104"/>
                    <a:gd name="connsiteY0" fmla="*/ 0 h 72877"/>
                    <a:gd name="connsiteX1" fmla="*/ 157552 w 315104"/>
                    <a:gd name="connsiteY1" fmla="*/ 72878 h 72877"/>
                    <a:gd name="connsiteX2" fmla="*/ 315104 w 315104"/>
                    <a:gd name="connsiteY2" fmla="*/ 0 h 72877"/>
                  </a:gdLst>
                  <a:ahLst/>
                  <a:cxnLst>
                    <a:cxn ang="0">
                      <a:pos x="connsiteX0" y="connsiteY0"/>
                    </a:cxn>
                    <a:cxn ang="0">
                      <a:pos x="connsiteX1" y="connsiteY1"/>
                    </a:cxn>
                    <a:cxn ang="0">
                      <a:pos x="connsiteX2" y="connsiteY2"/>
                    </a:cxn>
                  </a:cxnLst>
                  <a:rect l="l" t="t" r="r" b="b"/>
                  <a:pathLst>
                    <a:path w="315104" h="72877">
                      <a:moveTo>
                        <a:pt x="0" y="0"/>
                      </a:moveTo>
                      <a:cubicBezTo>
                        <a:pt x="0" y="40240"/>
                        <a:pt x="70518" y="72878"/>
                        <a:pt x="157552" y="72878"/>
                      </a:cubicBezTo>
                      <a:cubicBezTo>
                        <a:pt x="244586" y="72878"/>
                        <a:pt x="315104" y="40240"/>
                        <a:pt x="315104" y="0"/>
                      </a:cubicBez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02" name="Forme libre : forme 201">
                  <a:extLst>
                    <a:ext uri="{FF2B5EF4-FFF2-40B4-BE49-F238E27FC236}">
                      <a16:creationId xmlns:a16="http://schemas.microsoft.com/office/drawing/2014/main" id="{C89A99CE-3B5A-4EEB-8737-FC395D32C49E}"/>
                    </a:ext>
                  </a:extLst>
                </p:cNvPr>
                <p:cNvSpPr/>
                <p:nvPr/>
              </p:nvSpPr>
              <p:spPr>
                <a:xfrm>
                  <a:off x="1282046" y="3374695"/>
                  <a:ext cx="314711" cy="72877"/>
                </a:xfrm>
                <a:custGeom>
                  <a:avLst/>
                  <a:gdLst>
                    <a:gd name="connsiteX0" fmla="*/ 314711 w 314711"/>
                    <a:gd name="connsiteY0" fmla="*/ 0 h 72877"/>
                    <a:gd name="connsiteX1" fmla="*/ 157159 w 314711"/>
                    <a:gd name="connsiteY1" fmla="*/ 72878 h 72877"/>
                    <a:gd name="connsiteX2" fmla="*/ 0 w 314711"/>
                    <a:gd name="connsiteY2" fmla="*/ 0 h 72877"/>
                  </a:gdLst>
                  <a:ahLst/>
                  <a:cxnLst>
                    <a:cxn ang="0">
                      <a:pos x="connsiteX0" y="connsiteY0"/>
                    </a:cxn>
                    <a:cxn ang="0">
                      <a:pos x="connsiteX1" y="connsiteY1"/>
                    </a:cxn>
                    <a:cxn ang="0">
                      <a:pos x="connsiteX2" y="connsiteY2"/>
                    </a:cxn>
                  </a:cxnLst>
                  <a:rect l="l" t="t" r="r" b="b"/>
                  <a:pathLst>
                    <a:path w="314711" h="72877">
                      <a:moveTo>
                        <a:pt x="314711" y="0"/>
                      </a:moveTo>
                      <a:cubicBezTo>
                        <a:pt x="314711" y="40240"/>
                        <a:pt x="244193" y="72878"/>
                        <a:pt x="157159" y="72878"/>
                      </a:cubicBezTo>
                      <a:cubicBezTo>
                        <a:pt x="70125" y="72878"/>
                        <a:pt x="0" y="40240"/>
                        <a:pt x="0" y="0"/>
                      </a:cubicBez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03" name="Forme libre : forme 202">
                  <a:extLst>
                    <a:ext uri="{FF2B5EF4-FFF2-40B4-BE49-F238E27FC236}">
                      <a16:creationId xmlns:a16="http://schemas.microsoft.com/office/drawing/2014/main" id="{09F61699-4492-400B-840A-710B8348A060}"/>
                    </a:ext>
                  </a:extLst>
                </p:cNvPr>
                <p:cNvSpPr/>
                <p:nvPr/>
              </p:nvSpPr>
              <p:spPr>
                <a:xfrm>
                  <a:off x="1530564" y="2899155"/>
                  <a:ext cx="13107" cy="181538"/>
                </a:xfrm>
                <a:custGeom>
                  <a:avLst/>
                  <a:gdLst>
                    <a:gd name="connsiteX0" fmla="*/ 0 w 13107"/>
                    <a:gd name="connsiteY0" fmla="*/ 0 h 181538"/>
                    <a:gd name="connsiteX1" fmla="*/ 0 w 13107"/>
                    <a:gd name="connsiteY1" fmla="*/ 181539 h 181538"/>
                  </a:gdLst>
                  <a:ahLst/>
                  <a:cxnLst>
                    <a:cxn ang="0">
                      <a:pos x="connsiteX0" y="connsiteY0"/>
                    </a:cxn>
                    <a:cxn ang="0">
                      <a:pos x="connsiteX1" y="connsiteY1"/>
                    </a:cxn>
                  </a:cxnLst>
                  <a:rect l="l" t="t" r="r" b="b"/>
                  <a:pathLst>
                    <a:path w="13107" h="181538">
                      <a:moveTo>
                        <a:pt x="0" y="0"/>
                      </a:moveTo>
                      <a:lnTo>
                        <a:pt x="0" y="181539"/>
                      </a:lnTo>
                    </a:path>
                  </a:pathLst>
                </a:custGeom>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04" name="Forme libre : forme 203">
                  <a:extLst>
                    <a:ext uri="{FF2B5EF4-FFF2-40B4-BE49-F238E27FC236}">
                      <a16:creationId xmlns:a16="http://schemas.microsoft.com/office/drawing/2014/main" id="{A3030B63-50B7-4983-876D-983D02B61F7D}"/>
                    </a:ext>
                  </a:extLst>
                </p:cNvPr>
                <p:cNvSpPr/>
                <p:nvPr/>
              </p:nvSpPr>
              <p:spPr>
                <a:xfrm>
                  <a:off x="1281653" y="3194991"/>
                  <a:ext cx="315104" cy="343809"/>
                </a:xfrm>
                <a:custGeom>
                  <a:avLst/>
                  <a:gdLst>
                    <a:gd name="connsiteX0" fmla="*/ 315104 w 315104"/>
                    <a:gd name="connsiteY0" fmla="*/ 0 h 343809"/>
                    <a:gd name="connsiteX1" fmla="*/ 315104 w 315104"/>
                    <a:gd name="connsiteY1" fmla="*/ 270801 h 343809"/>
                    <a:gd name="connsiteX2" fmla="*/ 157552 w 315104"/>
                    <a:gd name="connsiteY2" fmla="*/ 343810 h 343809"/>
                    <a:gd name="connsiteX3" fmla="*/ 0 w 315104"/>
                    <a:gd name="connsiteY3" fmla="*/ 270801 h 343809"/>
                    <a:gd name="connsiteX4" fmla="*/ 0 w 315104"/>
                    <a:gd name="connsiteY4" fmla="*/ 75892 h 343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104" h="343809">
                      <a:moveTo>
                        <a:pt x="315104" y="0"/>
                      </a:moveTo>
                      <a:lnTo>
                        <a:pt x="315104" y="270801"/>
                      </a:lnTo>
                      <a:cubicBezTo>
                        <a:pt x="315104" y="311041"/>
                        <a:pt x="244586" y="343810"/>
                        <a:pt x="157552" y="343810"/>
                      </a:cubicBezTo>
                      <a:cubicBezTo>
                        <a:pt x="70518" y="343810"/>
                        <a:pt x="0" y="311172"/>
                        <a:pt x="0" y="270801"/>
                      </a:cubicBezTo>
                      <a:lnTo>
                        <a:pt x="0" y="75892"/>
                      </a:lnTo>
                    </a:path>
                  </a:pathLst>
                </a:custGeom>
                <a:noFill/>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nvGrpSpPr>
            <p:cNvPr id="183" name="Graphique 13">
              <a:extLst>
                <a:ext uri="{FF2B5EF4-FFF2-40B4-BE49-F238E27FC236}">
                  <a16:creationId xmlns:a16="http://schemas.microsoft.com/office/drawing/2014/main" id="{734480B6-086C-45DA-9FDF-A17C5910F4D0}"/>
                </a:ext>
              </a:extLst>
            </p:cNvPr>
            <p:cNvGrpSpPr/>
            <p:nvPr/>
          </p:nvGrpSpPr>
          <p:grpSpPr>
            <a:xfrm>
              <a:off x="1779345" y="3300638"/>
              <a:ext cx="234624" cy="244323"/>
              <a:chOff x="1779345" y="3300638"/>
              <a:chExt cx="234624" cy="244323"/>
            </a:xfrm>
            <a:noFill/>
          </p:grpSpPr>
          <p:grpSp>
            <p:nvGrpSpPr>
              <p:cNvPr id="184" name="Graphique 13">
                <a:extLst>
                  <a:ext uri="{FF2B5EF4-FFF2-40B4-BE49-F238E27FC236}">
                    <a16:creationId xmlns:a16="http://schemas.microsoft.com/office/drawing/2014/main" id="{594E29C9-DE67-4FC2-B61C-03D826C88947}"/>
                  </a:ext>
                </a:extLst>
              </p:cNvPr>
              <p:cNvGrpSpPr/>
              <p:nvPr/>
            </p:nvGrpSpPr>
            <p:grpSpPr>
              <a:xfrm>
                <a:off x="1779345" y="3395929"/>
                <a:ext cx="170397" cy="66717"/>
                <a:chOff x="1779345" y="3395929"/>
                <a:chExt cx="170397" cy="66717"/>
              </a:xfrm>
            </p:grpSpPr>
            <p:sp>
              <p:nvSpPr>
                <p:cNvPr id="186" name="Forme libre : forme 185">
                  <a:extLst>
                    <a:ext uri="{FF2B5EF4-FFF2-40B4-BE49-F238E27FC236}">
                      <a16:creationId xmlns:a16="http://schemas.microsoft.com/office/drawing/2014/main" id="{53DC5074-A6EE-4AD6-8064-6A7F06806B04}"/>
                    </a:ext>
                  </a:extLst>
                </p:cNvPr>
                <p:cNvSpPr/>
                <p:nvPr/>
              </p:nvSpPr>
              <p:spPr>
                <a:xfrm>
                  <a:off x="1779345" y="3395929"/>
                  <a:ext cx="170397" cy="13107"/>
                </a:xfrm>
                <a:custGeom>
                  <a:avLst/>
                  <a:gdLst>
                    <a:gd name="connsiteX0" fmla="*/ 0 w 170397"/>
                    <a:gd name="connsiteY0" fmla="*/ 0 h 13107"/>
                    <a:gd name="connsiteX1" fmla="*/ 170398 w 170397"/>
                    <a:gd name="connsiteY1" fmla="*/ 0 h 13107"/>
                  </a:gdLst>
                  <a:ahLst/>
                  <a:cxnLst>
                    <a:cxn ang="0">
                      <a:pos x="connsiteX0" y="connsiteY0"/>
                    </a:cxn>
                    <a:cxn ang="0">
                      <a:pos x="connsiteX1" y="connsiteY1"/>
                    </a:cxn>
                  </a:cxnLst>
                  <a:rect l="l" t="t" r="r" b="b"/>
                  <a:pathLst>
                    <a:path w="170397" h="13107">
                      <a:moveTo>
                        <a:pt x="0" y="0"/>
                      </a:moveTo>
                      <a:lnTo>
                        <a:pt x="170398" y="0"/>
                      </a:lnTo>
                    </a:path>
                  </a:pathLst>
                </a:custGeom>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87" name="Forme libre : forme 186">
                  <a:extLst>
                    <a:ext uri="{FF2B5EF4-FFF2-40B4-BE49-F238E27FC236}">
                      <a16:creationId xmlns:a16="http://schemas.microsoft.com/office/drawing/2014/main" id="{50BA9BA8-9745-4BC9-91AF-2B9C0FBA5BD2}"/>
                    </a:ext>
                  </a:extLst>
                </p:cNvPr>
                <p:cNvSpPr/>
                <p:nvPr/>
              </p:nvSpPr>
              <p:spPr>
                <a:xfrm>
                  <a:off x="1779345" y="3449539"/>
                  <a:ext cx="146148" cy="13107"/>
                </a:xfrm>
                <a:custGeom>
                  <a:avLst/>
                  <a:gdLst>
                    <a:gd name="connsiteX0" fmla="*/ 0 w 146148"/>
                    <a:gd name="connsiteY0" fmla="*/ 0 h 13107"/>
                    <a:gd name="connsiteX1" fmla="*/ 146149 w 146148"/>
                    <a:gd name="connsiteY1" fmla="*/ 0 h 13107"/>
                  </a:gdLst>
                  <a:ahLst/>
                  <a:cxnLst>
                    <a:cxn ang="0">
                      <a:pos x="connsiteX0" y="connsiteY0"/>
                    </a:cxn>
                    <a:cxn ang="0">
                      <a:pos x="connsiteX1" y="connsiteY1"/>
                    </a:cxn>
                  </a:cxnLst>
                  <a:rect l="l" t="t" r="r" b="b"/>
                  <a:pathLst>
                    <a:path w="146148" h="13107">
                      <a:moveTo>
                        <a:pt x="0" y="0"/>
                      </a:moveTo>
                      <a:lnTo>
                        <a:pt x="146149" y="0"/>
                      </a:lnTo>
                    </a:path>
                  </a:pathLst>
                </a:custGeom>
                <a:ln w="2857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185" name="Forme libre : forme 184">
                <a:extLst>
                  <a:ext uri="{FF2B5EF4-FFF2-40B4-BE49-F238E27FC236}">
                    <a16:creationId xmlns:a16="http://schemas.microsoft.com/office/drawing/2014/main" id="{AA20487F-3877-4CC0-B02A-C77E8E9AB451}"/>
                  </a:ext>
                </a:extLst>
              </p:cNvPr>
              <p:cNvSpPr/>
              <p:nvPr/>
            </p:nvSpPr>
            <p:spPr>
              <a:xfrm>
                <a:off x="1823255" y="3300638"/>
                <a:ext cx="190714" cy="244323"/>
              </a:xfrm>
              <a:custGeom>
                <a:avLst/>
                <a:gdLst>
                  <a:gd name="connsiteX0" fmla="*/ 190714 w 190714"/>
                  <a:gd name="connsiteY0" fmla="*/ 21103 h 244323"/>
                  <a:gd name="connsiteX1" fmla="*/ 122162 w 190714"/>
                  <a:gd name="connsiteY1" fmla="*/ 0 h 244323"/>
                  <a:gd name="connsiteX2" fmla="*/ 0 w 190714"/>
                  <a:gd name="connsiteY2" fmla="*/ 122162 h 244323"/>
                  <a:gd name="connsiteX3" fmla="*/ 122162 w 190714"/>
                  <a:gd name="connsiteY3" fmla="*/ 244324 h 244323"/>
                  <a:gd name="connsiteX4" fmla="*/ 190714 w 190714"/>
                  <a:gd name="connsiteY4" fmla="*/ 223221 h 244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4" h="244323">
                    <a:moveTo>
                      <a:pt x="190714" y="21103"/>
                    </a:moveTo>
                    <a:cubicBezTo>
                      <a:pt x="171184" y="7733"/>
                      <a:pt x="147590" y="0"/>
                      <a:pt x="122162" y="0"/>
                    </a:cubicBezTo>
                    <a:cubicBezTo>
                      <a:pt x="54658" y="0"/>
                      <a:pt x="0" y="54658"/>
                      <a:pt x="0" y="122162"/>
                    </a:cubicBezTo>
                    <a:cubicBezTo>
                      <a:pt x="0" y="189665"/>
                      <a:pt x="54658" y="244324"/>
                      <a:pt x="122162" y="244324"/>
                    </a:cubicBezTo>
                    <a:cubicBezTo>
                      <a:pt x="147590" y="244324"/>
                      <a:pt x="171184" y="236459"/>
                      <a:pt x="190714" y="223221"/>
                    </a:cubicBezTo>
                  </a:path>
                </a:pathLst>
              </a:custGeom>
              <a:noFill/>
              <a:ln w="28575" cap="rnd">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sp>
        <p:nvSpPr>
          <p:cNvPr id="6" name="Footer Placeholder 4">
            <a:extLst>
              <a:ext uri="{FF2B5EF4-FFF2-40B4-BE49-F238E27FC236}">
                <a16:creationId xmlns:a16="http://schemas.microsoft.com/office/drawing/2014/main" id="{40351CA5-6475-DE19-7178-ADFE38227528}"/>
              </a:ext>
            </a:extLst>
          </p:cNvPr>
          <p:cNvSpPr txBox="1">
            <a:spLocks/>
          </p:cNvSpPr>
          <p:nvPr/>
        </p:nvSpPr>
        <p:spPr>
          <a:xfrm>
            <a:off x="506152" y="6355393"/>
            <a:ext cx="10409093"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bg1"/>
                </a:solidFill>
                <a:effectLst/>
                <a:uLnTx/>
                <a:uFillTx/>
                <a:latin typeface="Ubuntu Light"/>
                <a:ea typeface="+mn-ea"/>
                <a:cs typeface="+mn-cs"/>
              </a:rPr>
              <a:t>Ce document est destiné aux partenaires commerciaux. </a:t>
            </a:r>
          </a:p>
        </p:txBody>
      </p:sp>
      <p:sp>
        <p:nvSpPr>
          <p:cNvPr id="2" name="Espace réservé du pied de page 1">
            <a:extLst>
              <a:ext uri="{FF2B5EF4-FFF2-40B4-BE49-F238E27FC236}">
                <a16:creationId xmlns:a16="http://schemas.microsoft.com/office/drawing/2014/main" id="{11B77295-0EFA-4036-BC31-ED7E01110D70}"/>
              </a:ext>
            </a:extLst>
          </p:cNvPr>
          <p:cNvSpPr>
            <a:spLocks noGrp="1"/>
          </p:cNvSpPr>
          <p:nvPr>
            <p:ph type="ftr" sz="quarter" idx="10"/>
          </p:nvPr>
        </p:nvSpPr>
        <p:spPr/>
        <p:txBody>
          <a:bodyPr/>
          <a:lstStyle/>
          <a:p>
            <a:r>
              <a:rPr lang="fr-FR"/>
              <a:t>Document à usage strictement interne - Ne pas diffuser</a:t>
            </a:r>
          </a:p>
        </p:txBody>
      </p:sp>
    </p:spTree>
    <p:extLst>
      <p:ext uri="{BB962C8B-B14F-4D97-AF65-F5344CB8AC3E}">
        <p14:creationId xmlns:p14="http://schemas.microsoft.com/office/powerpoint/2010/main" val="3887566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4" name="Group 4">
            <a:extLst>
              <a:ext uri="{FF2B5EF4-FFF2-40B4-BE49-F238E27FC236}">
                <a16:creationId xmlns:a16="http://schemas.microsoft.com/office/drawing/2014/main" id="{9085FA00-EE58-4191-8239-5CCB3474E6CD}"/>
              </a:ext>
            </a:extLst>
          </p:cNvPr>
          <p:cNvGrpSpPr>
            <a:grpSpLocks noChangeAspect="1"/>
          </p:cNvGrpSpPr>
          <p:nvPr/>
        </p:nvGrpSpPr>
        <p:grpSpPr bwMode="auto">
          <a:xfrm rot="21186576">
            <a:off x="7564847" y="554596"/>
            <a:ext cx="4287867" cy="4688361"/>
            <a:chOff x="298" y="205"/>
            <a:chExt cx="3683" cy="4027"/>
          </a:xfrm>
          <a:solidFill>
            <a:schemeClr val="bg1">
              <a:lumMod val="95000"/>
            </a:schemeClr>
          </a:solidFill>
        </p:grpSpPr>
        <p:sp>
          <p:nvSpPr>
            <p:cNvPr id="286" name="Freeform 6">
              <a:extLst>
                <a:ext uri="{FF2B5EF4-FFF2-40B4-BE49-F238E27FC236}">
                  <a16:creationId xmlns:a16="http://schemas.microsoft.com/office/drawing/2014/main" id="{DC9C615F-605D-4711-AF39-9C42E5555C8F}"/>
                </a:ext>
              </a:extLst>
            </p:cNvPr>
            <p:cNvSpPr>
              <a:spLocks/>
            </p:cNvSpPr>
            <p:nvPr/>
          </p:nvSpPr>
          <p:spPr bwMode="auto">
            <a:xfrm>
              <a:off x="1839" y="2898"/>
              <a:ext cx="366" cy="232"/>
            </a:xfrm>
            <a:custGeom>
              <a:avLst/>
              <a:gdLst>
                <a:gd name="T0" fmla="*/ 363 w 366"/>
                <a:gd name="T1" fmla="*/ 99 h 232"/>
                <a:gd name="T2" fmla="*/ 332 w 366"/>
                <a:gd name="T3" fmla="*/ 104 h 232"/>
                <a:gd name="T4" fmla="*/ 293 w 366"/>
                <a:gd name="T5" fmla="*/ 85 h 232"/>
                <a:gd name="T6" fmla="*/ 308 w 366"/>
                <a:gd name="T7" fmla="*/ 25 h 232"/>
                <a:gd name="T8" fmla="*/ 254 w 366"/>
                <a:gd name="T9" fmla="*/ 5 h 232"/>
                <a:gd name="T10" fmla="*/ 207 w 366"/>
                <a:gd name="T11" fmla="*/ 0 h 232"/>
                <a:gd name="T12" fmla="*/ 202 w 366"/>
                <a:gd name="T13" fmla="*/ 16 h 232"/>
                <a:gd name="T14" fmla="*/ 134 w 366"/>
                <a:gd name="T15" fmla="*/ 24 h 232"/>
                <a:gd name="T16" fmla="*/ 109 w 366"/>
                <a:gd name="T17" fmla="*/ 25 h 232"/>
                <a:gd name="T18" fmla="*/ 85 w 366"/>
                <a:gd name="T19" fmla="*/ 47 h 232"/>
                <a:gd name="T20" fmla="*/ 82 w 366"/>
                <a:gd name="T21" fmla="*/ 64 h 232"/>
                <a:gd name="T22" fmla="*/ 46 w 366"/>
                <a:gd name="T23" fmla="*/ 92 h 232"/>
                <a:gd name="T24" fmla="*/ 1 w 366"/>
                <a:gd name="T25" fmla="*/ 147 h 232"/>
                <a:gd name="T26" fmla="*/ 0 w 366"/>
                <a:gd name="T27" fmla="*/ 170 h 232"/>
                <a:gd name="T28" fmla="*/ 61 w 366"/>
                <a:gd name="T29" fmla="*/ 167 h 232"/>
                <a:gd name="T30" fmla="*/ 74 w 366"/>
                <a:gd name="T31" fmla="*/ 221 h 232"/>
                <a:gd name="T32" fmla="*/ 115 w 366"/>
                <a:gd name="T33" fmla="*/ 231 h 232"/>
                <a:gd name="T34" fmla="*/ 142 w 366"/>
                <a:gd name="T35" fmla="*/ 220 h 232"/>
                <a:gd name="T36" fmla="*/ 159 w 366"/>
                <a:gd name="T37" fmla="*/ 184 h 232"/>
                <a:gd name="T38" fmla="*/ 200 w 366"/>
                <a:gd name="T39" fmla="*/ 167 h 232"/>
                <a:gd name="T40" fmla="*/ 213 w 366"/>
                <a:gd name="T41" fmla="*/ 203 h 232"/>
                <a:gd name="T42" fmla="*/ 250 w 366"/>
                <a:gd name="T43" fmla="*/ 231 h 232"/>
                <a:gd name="T44" fmla="*/ 261 w 366"/>
                <a:gd name="T45" fmla="*/ 232 h 232"/>
                <a:gd name="T46" fmla="*/ 267 w 366"/>
                <a:gd name="T47" fmla="*/ 172 h 232"/>
                <a:gd name="T48" fmla="*/ 275 w 366"/>
                <a:gd name="T49" fmla="*/ 161 h 232"/>
                <a:gd name="T50" fmla="*/ 304 w 366"/>
                <a:gd name="T51" fmla="*/ 177 h 232"/>
                <a:gd name="T52" fmla="*/ 321 w 366"/>
                <a:gd name="T53" fmla="*/ 170 h 232"/>
                <a:gd name="T54" fmla="*/ 339 w 366"/>
                <a:gd name="T55" fmla="*/ 175 h 232"/>
                <a:gd name="T56" fmla="*/ 346 w 366"/>
                <a:gd name="T57" fmla="*/ 141 h 232"/>
                <a:gd name="T58" fmla="*/ 366 w 366"/>
                <a:gd name="T59" fmla="*/ 143 h 232"/>
                <a:gd name="T60" fmla="*/ 352 w 366"/>
                <a:gd name="T61" fmla="*/ 123 h 232"/>
                <a:gd name="T62" fmla="*/ 364 w 366"/>
                <a:gd name="T63" fmla="*/ 115 h 232"/>
                <a:gd name="T64" fmla="*/ 363 w 366"/>
                <a:gd name="T65" fmla="*/ 9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6" h="232">
                  <a:moveTo>
                    <a:pt x="363" y="99"/>
                  </a:moveTo>
                  <a:lnTo>
                    <a:pt x="332" y="104"/>
                  </a:lnTo>
                  <a:lnTo>
                    <a:pt x="293" y="85"/>
                  </a:lnTo>
                  <a:lnTo>
                    <a:pt x="308" y="25"/>
                  </a:lnTo>
                  <a:lnTo>
                    <a:pt x="254" y="5"/>
                  </a:lnTo>
                  <a:lnTo>
                    <a:pt x="207" y="0"/>
                  </a:lnTo>
                  <a:lnTo>
                    <a:pt x="202" y="16"/>
                  </a:lnTo>
                  <a:lnTo>
                    <a:pt x="134" y="24"/>
                  </a:lnTo>
                  <a:lnTo>
                    <a:pt x="109" y="25"/>
                  </a:lnTo>
                  <a:lnTo>
                    <a:pt x="85" y="47"/>
                  </a:lnTo>
                  <a:lnTo>
                    <a:pt x="82" y="64"/>
                  </a:lnTo>
                  <a:lnTo>
                    <a:pt x="46" y="92"/>
                  </a:lnTo>
                  <a:lnTo>
                    <a:pt x="1" y="147"/>
                  </a:lnTo>
                  <a:lnTo>
                    <a:pt x="0" y="170"/>
                  </a:lnTo>
                  <a:lnTo>
                    <a:pt x="61" y="167"/>
                  </a:lnTo>
                  <a:lnTo>
                    <a:pt x="74" y="221"/>
                  </a:lnTo>
                  <a:lnTo>
                    <a:pt x="115" y="231"/>
                  </a:lnTo>
                  <a:lnTo>
                    <a:pt x="142" y="220"/>
                  </a:lnTo>
                  <a:lnTo>
                    <a:pt x="159" y="184"/>
                  </a:lnTo>
                  <a:lnTo>
                    <a:pt x="200" y="167"/>
                  </a:lnTo>
                  <a:lnTo>
                    <a:pt x="213" y="203"/>
                  </a:lnTo>
                  <a:lnTo>
                    <a:pt x="250" y="231"/>
                  </a:lnTo>
                  <a:lnTo>
                    <a:pt x="261" y="232"/>
                  </a:lnTo>
                  <a:lnTo>
                    <a:pt x="267" y="172"/>
                  </a:lnTo>
                  <a:lnTo>
                    <a:pt x="275" y="161"/>
                  </a:lnTo>
                  <a:lnTo>
                    <a:pt x="304" y="177"/>
                  </a:lnTo>
                  <a:lnTo>
                    <a:pt x="321" y="170"/>
                  </a:lnTo>
                  <a:lnTo>
                    <a:pt x="339" y="175"/>
                  </a:lnTo>
                  <a:lnTo>
                    <a:pt x="346" y="141"/>
                  </a:lnTo>
                  <a:lnTo>
                    <a:pt x="366" y="143"/>
                  </a:lnTo>
                  <a:lnTo>
                    <a:pt x="352" y="123"/>
                  </a:lnTo>
                  <a:lnTo>
                    <a:pt x="364" y="115"/>
                  </a:lnTo>
                  <a:lnTo>
                    <a:pt x="363" y="99"/>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88" name="Freeform 8">
              <a:extLst>
                <a:ext uri="{FF2B5EF4-FFF2-40B4-BE49-F238E27FC236}">
                  <a16:creationId xmlns:a16="http://schemas.microsoft.com/office/drawing/2014/main" id="{75BF0C38-6A0D-49BE-8DAF-34063467BCA3}"/>
                </a:ext>
              </a:extLst>
            </p:cNvPr>
            <p:cNvSpPr>
              <a:spLocks/>
            </p:cNvSpPr>
            <p:nvPr/>
          </p:nvSpPr>
          <p:spPr bwMode="auto">
            <a:xfrm>
              <a:off x="2611" y="1726"/>
              <a:ext cx="32" cy="128"/>
            </a:xfrm>
            <a:custGeom>
              <a:avLst/>
              <a:gdLst>
                <a:gd name="T0" fmla="*/ 3 w 32"/>
                <a:gd name="T1" fmla="*/ 75 h 128"/>
                <a:gd name="T2" fmla="*/ 0 w 32"/>
                <a:gd name="T3" fmla="*/ 128 h 128"/>
                <a:gd name="T4" fmla="*/ 17 w 32"/>
                <a:gd name="T5" fmla="*/ 114 h 128"/>
                <a:gd name="T6" fmla="*/ 32 w 32"/>
                <a:gd name="T7" fmla="*/ 28 h 128"/>
                <a:gd name="T8" fmla="*/ 27 w 32"/>
                <a:gd name="T9" fmla="*/ 0 h 128"/>
                <a:gd name="T10" fmla="*/ 26 w 32"/>
                <a:gd name="T11" fmla="*/ 3 h 128"/>
                <a:gd name="T12" fmla="*/ 3 w 32"/>
                <a:gd name="T13" fmla="*/ 75 h 128"/>
              </a:gdLst>
              <a:ahLst/>
              <a:cxnLst>
                <a:cxn ang="0">
                  <a:pos x="T0" y="T1"/>
                </a:cxn>
                <a:cxn ang="0">
                  <a:pos x="T2" y="T3"/>
                </a:cxn>
                <a:cxn ang="0">
                  <a:pos x="T4" y="T5"/>
                </a:cxn>
                <a:cxn ang="0">
                  <a:pos x="T6" y="T7"/>
                </a:cxn>
                <a:cxn ang="0">
                  <a:pos x="T8" y="T9"/>
                </a:cxn>
                <a:cxn ang="0">
                  <a:pos x="T10" y="T11"/>
                </a:cxn>
                <a:cxn ang="0">
                  <a:pos x="T12" y="T13"/>
                </a:cxn>
              </a:cxnLst>
              <a:rect l="0" t="0" r="r" b="b"/>
              <a:pathLst>
                <a:path w="32" h="128">
                  <a:moveTo>
                    <a:pt x="3" y="75"/>
                  </a:moveTo>
                  <a:lnTo>
                    <a:pt x="0" y="128"/>
                  </a:lnTo>
                  <a:lnTo>
                    <a:pt x="17" y="114"/>
                  </a:lnTo>
                  <a:lnTo>
                    <a:pt x="32" y="28"/>
                  </a:lnTo>
                  <a:lnTo>
                    <a:pt x="27" y="0"/>
                  </a:lnTo>
                  <a:lnTo>
                    <a:pt x="26" y="3"/>
                  </a:lnTo>
                  <a:lnTo>
                    <a:pt x="3" y="75"/>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0" name="Freeform 10">
              <a:extLst>
                <a:ext uri="{FF2B5EF4-FFF2-40B4-BE49-F238E27FC236}">
                  <a16:creationId xmlns:a16="http://schemas.microsoft.com/office/drawing/2014/main" id="{D603475C-5877-468D-9CF6-0DAEAE5560DA}"/>
                </a:ext>
              </a:extLst>
            </p:cNvPr>
            <p:cNvSpPr>
              <a:spLocks/>
            </p:cNvSpPr>
            <p:nvPr/>
          </p:nvSpPr>
          <p:spPr bwMode="auto">
            <a:xfrm>
              <a:off x="2459" y="2982"/>
              <a:ext cx="260" cy="201"/>
            </a:xfrm>
            <a:custGeom>
              <a:avLst/>
              <a:gdLst>
                <a:gd name="T0" fmla="*/ 223 w 260"/>
                <a:gd name="T1" fmla="*/ 0 h 201"/>
                <a:gd name="T2" fmla="*/ 195 w 260"/>
                <a:gd name="T3" fmla="*/ 39 h 201"/>
                <a:gd name="T4" fmla="*/ 138 w 260"/>
                <a:gd name="T5" fmla="*/ 39 h 201"/>
                <a:gd name="T6" fmla="*/ 102 w 260"/>
                <a:gd name="T7" fmla="*/ 71 h 201"/>
                <a:gd name="T8" fmla="*/ 31 w 260"/>
                <a:gd name="T9" fmla="*/ 57 h 201"/>
                <a:gd name="T10" fmla="*/ 2 w 260"/>
                <a:gd name="T11" fmla="*/ 72 h 201"/>
                <a:gd name="T12" fmla="*/ 0 w 260"/>
                <a:gd name="T13" fmla="*/ 105 h 201"/>
                <a:gd name="T14" fmla="*/ 22 w 260"/>
                <a:gd name="T15" fmla="*/ 134 h 201"/>
                <a:gd name="T16" fmla="*/ 25 w 260"/>
                <a:gd name="T17" fmla="*/ 161 h 201"/>
                <a:gd name="T18" fmla="*/ 3 w 260"/>
                <a:gd name="T19" fmla="*/ 178 h 201"/>
                <a:gd name="T20" fmla="*/ 11 w 260"/>
                <a:gd name="T21" fmla="*/ 201 h 201"/>
                <a:gd name="T22" fmla="*/ 110 w 260"/>
                <a:gd name="T23" fmla="*/ 142 h 201"/>
                <a:gd name="T24" fmla="*/ 142 w 260"/>
                <a:gd name="T25" fmla="*/ 150 h 201"/>
                <a:gd name="T26" fmla="*/ 164 w 260"/>
                <a:gd name="T27" fmla="*/ 103 h 201"/>
                <a:gd name="T28" fmla="*/ 260 w 260"/>
                <a:gd name="T29" fmla="*/ 66 h 201"/>
                <a:gd name="T30" fmla="*/ 223 w 260"/>
                <a:gd name="T31"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0" h="201">
                  <a:moveTo>
                    <a:pt x="223" y="0"/>
                  </a:moveTo>
                  <a:lnTo>
                    <a:pt x="195" y="39"/>
                  </a:lnTo>
                  <a:lnTo>
                    <a:pt x="138" y="39"/>
                  </a:lnTo>
                  <a:lnTo>
                    <a:pt x="102" y="71"/>
                  </a:lnTo>
                  <a:lnTo>
                    <a:pt x="31" y="57"/>
                  </a:lnTo>
                  <a:lnTo>
                    <a:pt x="2" y="72"/>
                  </a:lnTo>
                  <a:lnTo>
                    <a:pt x="0" y="105"/>
                  </a:lnTo>
                  <a:lnTo>
                    <a:pt x="22" y="134"/>
                  </a:lnTo>
                  <a:lnTo>
                    <a:pt x="25" y="161"/>
                  </a:lnTo>
                  <a:lnTo>
                    <a:pt x="3" y="178"/>
                  </a:lnTo>
                  <a:lnTo>
                    <a:pt x="11" y="201"/>
                  </a:lnTo>
                  <a:lnTo>
                    <a:pt x="110" y="142"/>
                  </a:lnTo>
                  <a:lnTo>
                    <a:pt x="142" y="150"/>
                  </a:lnTo>
                  <a:lnTo>
                    <a:pt x="164" y="103"/>
                  </a:lnTo>
                  <a:lnTo>
                    <a:pt x="260" y="66"/>
                  </a:lnTo>
                  <a:lnTo>
                    <a:pt x="223"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1" name="Freeform 11">
              <a:extLst>
                <a:ext uri="{FF2B5EF4-FFF2-40B4-BE49-F238E27FC236}">
                  <a16:creationId xmlns:a16="http://schemas.microsoft.com/office/drawing/2014/main" id="{4A46C5D4-3175-4B52-99BD-322ABE60D76E}"/>
                </a:ext>
              </a:extLst>
            </p:cNvPr>
            <p:cNvSpPr>
              <a:spLocks/>
            </p:cNvSpPr>
            <p:nvPr/>
          </p:nvSpPr>
          <p:spPr bwMode="auto">
            <a:xfrm>
              <a:off x="2733" y="2617"/>
              <a:ext cx="433" cy="255"/>
            </a:xfrm>
            <a:custGeom>
              <a:avLst/>
              <a:gdLst>
                <a:gd name="T0" fmla="*/ 382 w 433"/>
                <a:gd name="T1" fmla="*/ 2 h 255"/>
                <a:gd name="T2" fmla="*/ 347 w 433"/>
                <a:gd name="T3" fmla="*/ 0 h 255"/>
                <a:gd name="T4" fmla="*/ 321 w 433"/>
                <a:gd name="T5" fmla="*/ 19 h 255"/>
                <a:gd name="T6" fmla="*/ 294 w 433"/>
                <a:gd name="T7" fmla="*/ 16 h 255"/>
                <a:gd name="T8" fmla="*/ 264 w 433"/>
                <a:gd name="T9" fmla="*/ 27 h 255"/>
                <a:gd name="T10" fmla="*/ 245 w 433"/>
                <a:gd name="T11" fmla="*/ 51 h 255"/>
                <a:gd name="T12" fmla="*/ 200 w 433"/>
                <a:gd name="T13" fmla="*/ 34 h 255"/>
                <a:gd name="T14" fmla="*/ 177 w 433"/>
                <a:gd name="T15" fmla="*/ 47 h 255"/>
                <a:gd name="T16" fmla="*/ 166 w 433"/>
                <a:gd name="T17" fmla="*/ 37 h 255"/>
                <a:gd name="T18" fmla="*/ 135 w 433"/>
                <a:gd name="T19" fmla="*/ 50 h 255"/>
                <a:gd name="T20" fmla="*/ 122 w 433"/>
                <a:gd name="T21" fmla="*/ 65 h 255"/>
                <a:gd name="T22" fmla="*/ 100 w 433"/>
                <a:gd name="T23" fmla="*/ 74 h 255"/>
                <a:gd name="T24" fmla="*/ 98 w 433"/>
                <a:gd name="T25" fmla="*/ 77 h 255"/>
                <a:gd name="T26" fmla="*/ 97 w 433"/>
                <a:gd name="T27" fmla="*/ 77 h 255"/>
                <a:gd name="T28" fmla="*/ 88 w 433"/>
                <a:gd name="T29" fmla="*/ 105 h 255"/>
                <a:gd name="T30" fmla="*/ 41 w 433"/>
                <a:gd name="T31" fmla="*/ 132 h 255"/>
                <a:gd name="T32" fmla="*/ 15 w 433"/>
                <a:gd name="T33" fmla="*/ 133 h 255"/>
                <a:gd name="T34" fmla="*/ 12 w 433"/>
                <a:gd name="T35" fmla="*/ 136 h 255"/>
                <a:gd name="T36" fmla="*/ 12 w 433"/>
                <a:gd name="T37" fmla="*/ 136 h 255"/>
                <a:gd name="T38" fmla="*/ 0 w 433"/>
                <a:gd name="T39" fmla="*/ 153 h 255"/>
                <a:gd name="T40" fmla="*/ 18 w 433"/>
                <a:gd name="T41" fmla="*/ 218 h 255"/>
                <a:gd name="T42" fmla="*/ 81 w 433"/>
                <a:gd name="T43" fmla="*/ 255 h 255"/>
                <a:gd name="T44" fmla="*/ 160 w 433"/>
                <a:gd name="T45" fmla="*/ 232 h 255"/>
                <a:gd name="T46" fmla="*/ 157 w 433"/>
                <a:gd name="T47" fmla="*/ 203 h 255"/>
                <a:gd name="T48" fmla="*/ 222 w 433"/>
                <a:gd name="T49" fmla="*/ 179 h 255"/>
                <a:gd name="T50" fmla="*/ 240 w 433"/>
                <a:gd name="T51" fmla="*/ 187 h 255"/>
                <a:gd name="T52" fmla="*/ 284 w 433"/>
                <a:gd name="T53" fmla="*/ 166 h 255"/>
                <a:gd name="T54" fmla="*/ 290 w 433"/>
                <a:gd name="T55" fmla="*/ 136 h 255"/>
                <a:gd name="T56" fmla="*/ 372 w 433"/>
                <a:gd name="T57" fmla="*/ 122 h 255"/>
                <a:gd name="T58" fmla="*/ 399 w 433"/>
                <a:gd name="T59" fmla="*/ 138 h 255"/>
                <a:gd name="T60" fmla="*/ 429 w 433"/>
                <a:gd name="T61" fmla="*/ 135 h 255"/>
                <a:gd name="T62" fmla="*/ 433 w 433"/>
                <a:gd name="T63" fmla="*/ 25 h 255"/>
                <a:gd name="T64" fmla="*/ 382 w 433"/>
                <a:gd name="T65" fmla="*/ 2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3" h="255">
                  <a:moveTo>
                    <a:pt x="382" y="2"/>
                  </a:moveTo>
                  <a:lnTo>
                    <a:pt x="347" y="0"/>
                  </a:lnTo>
                  <a:lnTo>
                    <a:pt x="321" y="19"/>
                  </a:lnTo>
                  <a:lnTo>
                    <a:pt x="294" y="16"/>
                  </a:lnTo>
                  <a:lnTo>
                    <a:pt x="264" y="27"/>
                  </a:lnTo>
                  <a:lnTo>
                    <a:pt x="245" y="51"/>
                  </a:lnTo>
                  <a:lnTo>
                    <a:pt x="200" y="34"/>
                  </a:lnTo>
                  <a:lnTo>
                    <a:pt x="177" y="47"/>
                  </a:lnTo>
                  <a:lnTo>
                    <a:pt x="166" y="37"/>
                  </a:lnTo>
                  <a:lnTo>
                    <a:pt x="135" y="50"/>
                  </a:lnTo>
                  <a:lnTo>
                    <a:pt x="122" y="65"/>
                  </a:lnTo>
                  <a:lnTo>
                    <a:pt x="100" y="74"/>
                  </a:lnTo>
                  <a:lnTo>
                    <a:pt x="98" y="77"/>
                  </a:lnTo>
                  <a:lnTo>
                    <a:pt x="97" y="77"/>
                  </a:lnTo>
                  <a:lnTo>
                    <a:pt x="88" y="105"/>
                  </a:lnTo>
                  <a:lnTo>
                    <a:pt x="41" y="132"/>
                  </a:lnTo>
                  <a:lnTo>
                    <a:pt x="15" y="133"/>
                  </a:lnTo>
                  <a:lnTo>
                    <a:pt x="12" y="136"/>
                  </a:lnTo>
                  <a:lnTo>
                    <a:pt x="12" y="136"/>
                  </a:lnTo>
                  <a:lnTo>
                    <a:pt x="0" y="153"/>
                  </a:lnTo>
                  <a:lnTo>
                    <a:pt x="18" y="218"/>
                  </a:lnTo>
                  <a:lnTo>
                    <a:pt x="81" y="255"/>
                  </a:lnTo>
                  <a:lnTo>
                    <a:pt x="160" y="232"/>
                  </a:lnTo>
                  <a:lnTo>
                    <a:pt x="157" y="203"/>
                  </a:lnTo>
                  <a:lnTo>
                    <a:pt x="222" y="179"/>
                  </a:lnTo>
                  <a:lnTo>
                    <a:pt x="240" y="187"/>
                  </a:lnTo>
                  <a:lnTo>
                    <a:pt x="284" y="166"/>
                  </a:lnTo>
                  <a:lnTo>
                    <a:pt x="290" y="136"/>
                  </a:lnTo>
                  <a:lnTo>
                    <a:pt x="372" y="122"/>
                  </a:lnTo>
                  <a:lnTo>
                    <a:pt x="399" y="138"/>
                  </a:lnTo>
                  <a:lnTo>
                    <a:pt x="429" y="135"/>
                  </a:lnTo>
                  <a:lnTo>
                    <a:pt x="433" y="25"/>
                  </a:lnTo>
                  <a:lnTo>
                    <a:pt x="382" y="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2" name="Freeform 12">
              <a:extLst>
                <a:ext uri="{FF2B5EF4-FFF2-40B4-BE49-F238E27FC236}">
                  <a16:creationId xmlns:a16="http://schemas.microsoft.com/office/drawing/2014/main" id="{F966829D-6B07-4931-AF79-053E35205722}"/>
                </a:ext>
              </a:extLst>
            </p:cNvPr>
            <p:cNvSpPr>
              <a:spLocks/>
            </p:cNvSpPr>
            <p:nvPr/>
          </p:nvSpPr>
          <p:spPr bwMode="auto">
            <a:xfrm>
              <a:off x="2970" y="3062"/>
              <a:ext cx="363" cy="470"/>
            </a:xfrm>
            <a:custGeom>
              <a:avLst/>
              <a:gdLst>
                <a:gd name="T0" fmla="*/ 349 w 363"/>
                <a:gd name="T1" fmla="*/ 298 h 470"/>
                <a:gd name="T2" fmla="*/ 308 w 363"/>
                <a:gd name="T3" fmla="*/ 269 h 470"/>
                <a:gd name="T4" fmla="*/ 300 w 363"/>
                <a:gd name="T5" fmla="*/ 234 h 470"/>
                <a:gd name="T6" fmla="*/ 315 w 363"/>
                <a:gd name="T7" fmla="*/ 198 h 470"/>
                <a:gd name="T8" fmla="*/ 306 w 363"/>
                <a:gd name="T9" fmla="*/ 167 h 470"/>
                <a:gd name="T10" fmla="*/ 192 w 363"/>
                <a:gd name="T11" fmla="*/ 141 h 470"/>
                <a:gd name="T12" fmla="*/ 170 w 363"/>
                <a:gd name="T13" fmla="*/ 90 h 470"/>
                <a:gd name="T14" fmla="*/ 132 w 363"/>
                <a:gd name="T15" fmla="*/ 67 h 470"/>
                <a:gd name="T16" fmla="*/ 99 w 363"/>
                <a:gd name="T17" fmla="*/ 0 h 470"/>
                <a:gd name="T18" fmla="*/ 31 w 363"/>
                <a:gd name="T19" fmla="*/ 3 h 470"/>
                <a:gd name="T20" fmla="*/ 0 w 363"/>
                <a:gd name="T21" fmla="*/ 13 h 470"/>
                <a:gd name="T22" fmla="*/ 28 w 363"/>
                <a:gd name="T23" fmla="*/ 62 h 470"/>
                <a:gd name="T24" fmla="*/ 17 w 363"/>
                <a:gd name="T25" fmla="*/ 87 h 470"/>
                <a:gd name="T26" fmla="*/ 34 w 363"/>
                <a:gd name="T27" fmla="*/ 110 h 470"/>
                <a:gd name="T28" fmla="*/ 36 w 363"/>
                <a:gd name="T29" fmla="*/ 156 h 470"/>
                <a:gd name="T30" fmla="*/ 62 w 363"/>
                <a:gd name="T31" fmla="*/ 181 h 470"/>
                <a:gd name="T32" fmla="*/ 54 w 363"/>
                <a:gd name="T33" fmla="*/ 291 h 470"/>
                <a:gd name="T34" fmla="*/ 85 w 363"/>
                <a:gd name="T35" fmla="*/ 308 h 470"/>
                <a:gd name="T36" fmla="*/ 91 w 363"/>
                <a:gd name="T37" fmla="*/ 340 h 470"/>
                <a:gd name="T38" fmla="*/ 149 w 363"/>
                <a:gd name="T39" fmla="*/ 360 h 470"/>
                <a:gd name="T40" fmla="*/ 133 w 363"/>
                <a:gd name="T41" fmla="*/ 434 h 470"/>
                <a:gd name="T42" fmla="*/ 169 w 363"/>
                <a:gd name="T43" fmla="*/ 470 h 470"/>
                <a:gd name="T44" fmla="*/ 263 w 363"/>
                <a:gd name="T45" fmla="*/ 445 h 470"/>
                <a:gd name="T46" fmla="*/ 348 w 363"/>
                <a:gd name="T47" fmla="*/ 436 h 470"/>
                <a:gd name="T48" fmla="*/ 338 w 363"/>
                <a:gd name="T49" fmla="*/ 346 h 470"/>
                <a:gd name="T50" fmla="*/ 363 w 363"/>
                <a:gd name="T51" fmla="*/ 328 h 470"/>
                <a:gd name="T52" fmla="*/ 349 w 363"/>
                <a:gd name="T53" fmla="*/ 29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3" h="470">
                  <a:moveTo>
                    <a:pt x="349" y="298"/>
                  </a:moveTo>
                  <a:lnTo>
                    <a:pt x="308" y="269"/>
                  </a:lnTo>
                  <a:lnTo>
                    <a:pt x="300" y="234"/>
                  </a:lnTo>
                  <a:lnTo>
                    <a:pt x="315" y="198"/>
                  </a:lnTo>
                  <a:lnTo>
                    <a:pt x="306" y="167"/>
                  </a:lnTo>
                  <a:lnTo>
                    <a:pt x="192" y="141"/>
                  </a:lnTo>
                  <a:lnTo>
                    <a:pt x="170" y="90"/>
                  </a:lnTo>
                  <a:lnTo>
                    <a:pt x="132" y="67"/>
                  </a:lnTo>
                  <a:lnTo>
                    <a:pt x="99" y="0"/>
                  </a:lnTo>
                  <a:lnTo>
                    <a:pt x="31" y="3"/>
                  </a:lnTo>
                  <a:lnTo>
                    <a:pt x="0" y="13"/>
                  </a:lnTo>
                  <a:lnTo>
                    <a:pt x="28" y="62"/>
                  </a:lnTo>
                  <a:lnTo>
                    <a:pt x="17" y="87"/>
                  </a:lnTo>
                  <a:lnTo>
                    <a:pt x="34" y="110"/>
                  </a:lnTo>
                  <a:lnTo>
                    <a:pt x="36" y="156"/>
                  </a:lnTo>
                  <a:lnTo>
                    <a:pt x="62" y="181"/>
                  </a:lnTo>
                  <a:lnTo>
                    <a:pt x="54" y="291"/>
                  </a:lnTo>
                  <a:lnTo>
                    <a:pt x="85" y="308"/>
                  </a:lnTo>
                  <a:lnTo>
                    <a:pt x="91" y="340"/>
                  </a:lnTo>
                  <a:lnTo>
                    <a:pt x="149" y="360"/>
                  </a:lnTo>
                  <a:lnTo>
                    <a:pt x="133" y="434"/>
                  </a:lnTo>
                  <a:lnTo>
                    <a:pt x="169" y="470"/>
                  </a:lnTo>
                  <a:lnTo>
                    <a:pt x="263" y="445"/>
                  </a:lnTo>
                  <a:lnTo>
                    <a:pt x="348" y="436"/>
                  </a:lnTo>
                  <a:lnTo>
                    <a:pt x="338" y="346"/>
                  </a:lnTo>
                  <a:lnTo>
                    <a:pt x="363" y="328"/>
                  </a:lnTo>
                  <a:lnTo>
                    <a:pt x="349" y="298"/>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3" name="Freeform 13">
              <a:extLst>
                <a:ext uri="{FF2B5EF4-FFF2-40B4-BE49-F238E27FC236}">
                  <a16:creationId xmlns:a16="http://schemas.microsoft.com/office/drawing/2014/main" id="{46017E17-A48C-4639-8745-E35A2C23E86E}"/>
                </a:ext>
              </a:extLst>
            </p:cNvPr>
            <p:cNvSpPr>
              <a:spLocks/>
            </p:cNvSpPr>
            <p:nvPr/>
          </p:nvSpPr>
          <p:spPr bwMode="auto">
            <a:xfrm>
              <a:off x="899" y="1865"/>
              <a:ext cx="157" cy="143"/>
            </a:xfrm>
            <a:custGeom>
              <a:avLst/>
              <a:gdLst>
                <a:gd name="T0" fmla="*/ 64 w 157"/>
                <a:gd name="T1" fmla="*/ 97 h 143"/>
                <a:gd name="T2" fmla="*/ 72 w 157"/>
                <a:gd name="T3" fmla="*/ 128 h 143"/>
                <a:gd name="T4" fmla="*/ 100 w 157"/>
                <a:gd name="T5" fmla="*/ 143 h 143"/>
                <a:gd name="T6" fmla="*/ 148 w 157"/>
                <a:gd name="T7" fmla="*/ 134 h 143"/>
                <a:gd name="T8" fmla="*/ 157 w 157"/>
                <a:gd name="T9" fmla="*/ 88 h 143"/>
                <a:gd name="T10" fmla="*/ 137 w 157"/>
                <a:gd name="T11" fmla="*/ 82 h 143"/>
                <a:gd name="T12" fmla="*/ 155 w 157"/>
                <a:gd name="T13" fmla="*/ 69 h 143"/>
                <a:gd name="T14" fmla="*/ 142 w 157"/>
                <a:gd name="T15" fmla="*/ 6 h 143"/>
                <a:gd name="T16" fmla="*/ 92 w 157"/>
                <a:gd name="T17" fmla="*/ 0 h 143"/>
                <a:gd name="T18" fmla="*/ 21 w 157"/>
                <a:gd name="T19" fmla="*/ 28 h 143"/>
                <a:gd name="T20" fmla="*/ 0 w 157"/>
                <a:gd name="T21" fmla="*/ 82 h 143"/>
                <a:gd name="T22" fmla="*/ 34 w 157"/>
                <a:gd name="T23" fmla="*/ 106 h 143"/>
                <a:gd name="T24" fmla="*/ 64 w 157"/>
                <a:gd name="T25" fmla="*/ 9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 h="143">
                  <a:moveTo>
                    <a:pt x="64" y="97"/>
                  </a:moveTo>
                  <a:lnTo>
                    <a:pt x="72" y="128"/>
                  </a:lnTo>
                  <a:lnTo>
                    <a:pt x="100" y="143"/>
                  </a:lnTo>
                  <a:lnTo>
                    <a:pt x="148" y="134"/>
                  </a:lnTo>
                  <a:lnTo>
                    <a:pt x="157" y="88"/>
                  </a:lnTo>
                  <a:lnTo>
                    <a:pt x="137" y="82"/>
                  </a:lnTo>
                  <a:lnTo>
                    <a:pt x="155" y="69"/>
                  </a:lnTo>
                  <a:lnTo>
                    <a:pt x="142" y="6"/>
                  </a:lnTo>
                  <a:lnTo>
                    <a:pt x="92" y="0"/>
                  </a:lnTo>
                  <a:lnTo>
                    <a:pt x="21" y="28"/>
                  </a:lnTo>
                  <a:lnTo>
                    <a:pt x="0" y="82"/>
                  </a:lnTo>
                  <a:lnTo>
                    <a:pt x="34" y="106"/>
                  </a:lnTo>
                  <a:lnTo>
                    <a:pt x="64" y="97"/>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4" name="Freeform 14">
              <a:extLst>
                <a:ext uri="{FF2B5EF4-FFF2-40B4-BE49-F238E27FC236}">
                  <a16:creationId xmlns:a16="http://schemas.microsoft.com/office/drawing/2014/main" id="{05A30B77-EDE0-418D-A3F8-4DBBD25FA411}"/>
                </a:ext>
              </a:extLst>
            </p:cNvPr>
            <p:cNvSpPr>
              <a:spLocks/>
            </p:cNvSpPr>
            <p:nvPr/>
          </p:nvSpPr>
          <p:spPr bwMode="auto">
            <a:xfrm>
              <a:off x="1079" y="1482"/>
              <a:ext cx="62" cy="49"/>
            </a:xfrm>
            <a:custGeom>
              <a:avLst/>
              <a:gdLst>
                <a:gd name="T0" fmla="*/ 62 w 62"/>
                <a:gd name="T1" fmla="*/ 24 h 49"/>
                <a:gd name="T2" fmla="*/ 59 w 62"/>
                <a:gd name="T3" fmla="*/ 0 h 49"/>
                <a:gd name="T4" fmla="*/ 5 w 62"/>
                <a:gd name="T5" fmla="*/ 29 h 49"/>
                <a:gd name="T6" fmla="*/ 0 w 62"/>
                <a:gd name="T7" fmla="*/ 49 h 49"/>
                <a:gd name="T8" fmla="*/ 31 w 62"/>
                <a:gd name="T9" fmla="*/ 48 h 49"/>
                <a:gd name="T10" fmla="*/ 62 w 62"/>
                <a:gd name="T11" fmla="*/ 24 h 49"/>
              </a:gdLst>
              <a:ahLst/>
              <a:cxnLst>
                <a:cxn ang="0">
                  <a:pos x="T0" y="T1"/>
                </a:cxn>
                <a:cxn ang="0">
                  <a:pos x="T2" y="T3"/>
                </a:cxn>
                <a:cxn ang="0">
                  <a:pos x="T4" y="T5"/>
                </a:cxn>
                <a:cxn ang="0">
                  <a:pos x="T6" y="T7"/>
                </a:cxn>
                <a:cxn ang="0">
                  <a:pos x="T8" y="T9"/>
                </a:cxn>
                <a:cxn ang="0">
                  <a:pos x="T10" y="T11"/>
                </a:cxn>
              </a:cxnLst>
              <a:rect l="0" t="0" r="r" b="b"/>
              <a:pathLst>
                <a:path w="62" h="49">
                  <a:moveTo>
                    <a:pt x="62" y="24"/>
                  </a:moveTo>
                  <a:lnTo>
                    <a:pt x="59" y="0"/>
                  </a:lnTo>
                  <a:lnTo>
                    <a:pt x="5" y="29"/>
                  </a:lnTo>
                  <a:lnTo>
                    <a:pt x="0" y="49"/>
                  </a:lnTo>
                  <a:lnTo>
                    <a:pt x="31" y="48"/>
                  </a:lnTo>
                  <a:lnTo>
                    <a:pt x="62" y="2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5" name="Freeform 15">
              <a:extLst>
                <a:ext uri="{FF2B5EF4-FFF2-40B4-BE49-F238E27FC236}">
                  <a16:creationId xmlns:a16="http://schemas.microsoft.com/office/drawing/2014/main" id="{D148FCC3-DDF0-4E28-8B3D-BC62EB4F9898}"/>
                </a:ext>
              </a:extLst>
            </p:cNvPr>
            <p:cNvSpPr>
              <a:spLocks/>
            </p:cNvSpPr>
            <p:nvPr/>
          </p:nvSpPr>
          <p:spPr bwMode="auto">
            <a:xfrm>
              <a:off x="1016" y="1571"/>
              <a:ext cx="31" cy="43"/>
            </a:xfrm>
            <a:custGeom>
              <a:avLst/>
              <a:gdLst>
                <a:gd name="T0" fmla="*/ 31 w 31"/>
                <a:gd name="T1" fmla="*/ 13 h 43"/>
                <a:gd name="T2" fmla="*/ 20 w 31"/>
                <a:gd name="T3" fmla="*/ 0 h 43"/>
                <a:gd name="T4" fmla="*/ 0 w 31"/>
                <a:gd name="T5" fmla="*/ 31 h 43"/>
                <a:gd name="T6" fmla="*/ 6 w 31"/>
                <a:gd name="T7" fmla="*/ 43 h 43"/>
                <a:gd name="T8" fmla="*/ 31 w 31"/>
                <a:gd name="T9" fmla="*/ 13 h 43"/>
              </a:gdLst>
              <a:ahLst/>
              <a:cxnLst>
                <a:cxn ang="0">
                  <a:pos x="T0" y="T1"/>
                </a:cxn>
                <a:cxn ang="0">
                  <a:pos x="T2" y="T3"/>
                </a:cxn>
                <a:cxn ang="0">
                  <a:pos x="T4" y="T5"/>
                </a:cxn>
                <a:cxn ang="0">
                  <a:pos x="T6" y="T7"/>
                </a:cxn>
                <a:cxn ang="0">
                  <a:pos x="T8" y="T9"/>
                </a:cxn>
              </a:cxnLst>
              <a:rect l="0" t="0" r="r" b="b"/>
              <a:pathLst>
                <a:path w="31" h="43">
                  <a:moveTo>
                    <a:pt x="31" y="13"/>
                  </a:moveTo>
                  <a:lnTo>
                    <a:pt x="20" y="0"/>
                  </a:lnTo>
                  <a:lnTo>
                    <a:pt x="0" y="31"/>
                  </a:lnTo>
                  <a:lnTo>
                    <a:pt x="6" y="43"/>
                  </a:lnTo>
                  <a:lnTo>
                    <a:pt x="31" y="1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6" name="Freeform 16">
              <a:extLst>
                <a:ext uri="{FF2B5EF4-FFF2-40B4-BE49-F238E27FC236}">
                  <a16:creationId xmlns:a16="http://schemas.microsoft.com/office/drawing/2014/main" id="{FBC59F68-A5E9-4234-A334-23E8CC586EC5}"/>
                </a:ext>
              </a:extLst>
            </p:cNvPr>
            <p:cNvSpPr>
              <a:spLocks/>
            </p:cNvSpPr>
            <p:nvPr/>
          </p:nvSpPr>
          <p:spPr bwMode="auto">
            <a:xfrm>
              <a:off x="988" y="1638"/>
              <a:ext cx="22" cy="18"/>
            </a:xfrm>
            <a:custGeom>
              <a:avLst/>
              <a:gdLst>
                <a:gd name="T0" fmla="*/ 22 w 22"/>
                <a:gd name="T1" fmla="*/ 10 h 18"/>
                <a:gd name="T2" fmla="*/ 14 w 22"/>
                <a:gd name="T3" fmla="*/ 0 h 18"/>
                <a:gd name="T4" fmla="*/ 0 w 22"/>
                <a:gd name="T5" fmla="*/ 17 h 18"/>
                <a:gd name="T6" fmla="*/ 9 w 22"/>
                <a:gd name="T7" fmla="*/ 18 h 18"/>
                <a:gd name="T8" fmla="*/ 22 w 22"/>
                <a:gd name="T9" fmla="*/ 10 h 18"/>
              </a:gdLst>
              <a:ahLst/>
              <a:cxnLst>
                <a:cxn ang="0">
                  <a:pos x="T0" y="T1"/>
                </a:cxn>
                <a:cxn ang="0">
                  <a:pos x="T2" y="T3"/>
                </a:cxn>
                <a:cxn ang="0">
                  <a:pos x="T4" y="T5"/>
                </a:cxn>
                <a:cxn ang="0">
                  <a:pos x="T6" y="T7"/>
                </a:cxn>
                <a:cxn ang="0">
                  <a:pos x="T8" y="T9"/>
                </a:cxn>
              </a:cxnLst>
              <a:rect l="0" t="0" r="r" b="b"/>
              <a:pathLst>
                <a:path w="22" h="18">
                  <a:moveTo>
                    <a:pt x="22" y="10"/>
                  </a:moveTo>
                  <a:lnTo>
                    <a:pt x="14" y="0"/>
                  </a:lnTo>
                  <a:lnTo>
                    <a:pt x="0" y="17"/>
                  </a:lnTo>
                  <a:lnTo>
                    <a:pt x="9" y="18"/>
                  </a:lnTo>
                  <a:lnTo>
                    <a:pt x="22" y="1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7" name="Freeform 17">
              <a:extLst>
                <a:ext uri="{FF2B5EF4-FFF2-40B4-BE49-F238E27FC236}">
                  <a16:creationId xmlns:a16="http://schemas.microsoft.com/office/drawing/2014/main" id="{2A5E8DEA-4521-43FF-BA2D-614EE6DEFDB1}"/>
                </a:ext>
              </a:extLst>
            </p:cNvPr>
            <p:cNvSpPr>
              <a:spLocks/>
            </p:cNvSpPr>
            <p:nvPr/>
          </p:nvSpPr>
          <p:spPr bwMode="auto">
            <a:xfrm>
              <a:off x="1087" y="1577"/>
              <a:ext cx="37" cy="62"/>
            </a:xfrm>
            <a:custGeom>
              <a:avLst/>
              <a:gdLst>
                <a:gd name="T0" fmla="*/ 37 w 37"/>
                <a:gd name="T1" fmla="*/ 48 h 62"/>
                <a:gd name="T2" fmla="*/ 32 w 37"/>
                <a:gd name="T3" fmla="*/ 0 h 62"/>
                <a:gd name="T4" fmla="*/ 0 w 37"/>
                <a:gd name="T5" fmla="*/ 14 h 62"/>
                <a:gd name="T6" fmla="*/ 18 w 37"/>
                <a:gd name="T7" fmla="*/ 44 h 62"/>
                <a:gd name="T8" fmla="*/ 20 w 37"/>
                <a:gd name="T9" fmla="*/ 62 h 62"/>
                <a:gd name="T10" fmla="*/ 37 w 37"/>
                <a:gd name="T11" fmla="*/ 48 h 62"/>
              </a:gdLst>
              <a:ahLst/>
              <a:cxnLst>
                <a:cxn ang="0">
                  <a:pos x="T0" y="T1"/>
                </a:cxn>
                <a:cxn ang="0">
                  <a:pos x="T2" y="T3"/>
                </a:cxn>
                <a:cxn ang="0">
                  <a:pos x="T4" y="T5"/>
                </a:cxn>
                <a:cxn ang="0">
                  <a:pos x="T6" y="T7"/>
                </a:cxn>
                <a:cxn ang="0">
                  <a:pos x="T8" y="T9"/>
                </a:cxn>
                <a:cxn ang="0">
                  <a:pos x="T10" y="T11"/>
                </a:cxn>
              </a:cxnLst>
              <a:rect l="0" t="0" r="r" b="b"/>
              <a:pathLst>
                <a:path w="37" h="62">
                  <a:moveTo>
                    <a:pt x="37" y="48"/>
                  </a:moveTo>
                  <a:lnTo>
                    <a:pt x="32" y="0"/>
                  </a:lnTo>
                  <a:lnTo>
                    <a:pt x="0" y="14"/>
                  </a:lnTo>
                  <a:lnTo>
                    <a:pt x="18" y="44"/>
                  </a:lnTo>
                  <a:lnTo>
                    <a:pt x="20" y="62"/>
                  </a:lnTo>
                  <a:lnTo>
                    <a:pt x="37" y="48"/>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8" name="Freeform 18">
              <a:extLst>
                <a:ext uri="{FF2B5EF4-FFF2-40B4-BE49-F238E27FC236}">
                  <a16:creationId xmlns:a16="http://schemas.microsoft.com/office/drawing/2014/main" id="{06FC6BD9-976F-4A72-9E23-8781E87BFDD0}"/>
                </a:ext>
              </a:extLst>
            </p:cNvPr>
            <p:cNvSpPr>
              <a:spLocks/>
            </p:cNvSpPr>
            <p:nvPr/>
          </p:nvSpPr>
          <p:spPr bwMode="auto">
            <a:xfrm>
              <a:off x="1041" y="1737"/>
              <a:ext cx="23" cy="23"/>
            </a:xfrm>
            <a:custGeom>
              <a:avLst/>
              <a:gdLst>
                <a:gd name="T0" fmla="*/ 23 w 23"/>
                <a:gd name="T1" fmla="*/ 15 h 23"/>
                <a:gd name="T2" fmla="*/ 15 w 23"/>
                <a:gd name="T3" fmla="*/ 0 h 23"/>
                <a:gd name="T4" fmla="*/ 0 w 23"/>
                <a:gd name="T5" fmla="*/ 9 h 23"/>
                <a:gd name="T6" fmla="*/ 7 w 23"/>
                <a:gd name="T7" fmla="*/ 23 h 23"/>
                <a:gd name="T8" fmla="*/ 23 w 23"/>
                <a:gd name="T9" fmla="*/ 15 h 23"/>
              </a:gdLst>
              <a:ahLst/>
              <a:cxnLst>
                <a:cxn ang="0">
                  <a:pos x="T0" y="T1"/>
                </a:cxn>
                <a:cxn ang="0">
                  <a:pos x="T2" y="T3"/>
                </a:cxn>
                <a:cxn ang="0">
                  <a:pos x="T4" y="T5"/>
                </a:cxn>
                <a:cxn ang="0">
                  <a:pos x="T6" y="T7"/>
                </a:cxn>
                <a:cxn ang="0">
                  <a:pos x="T8" y="T9"/>
                </a:cxn>
              </a:cxnLst>
              <a:rect l="0" t="0" r="r" b="b"/>
              <a:pathLst>
                <a:path w="23" h="23">
                  <a:moveTo>
                    <a:pt x="23" y="15"/>
                  </a:moveTo>
                  <a:lnTo>
                    <a:pt x="15" y="0"/>
                  </a:lnTo>
                  <a:lnTo>
                    <a:pt x="0" y="9"/>
                  </a:lnTo>
                  <a:lnTo>
                    <a:pt x="7" y="23"/>
                  </a:lnTo>
                  <a:lnTo>
                    <a:pt x="23" y="15"/>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99" name="Freeform 19">
              <a:extLst>
                <a:ext uri="{FF2B5EF4-FFF2-40B4-BE49-F238E27FC236}">
                  <a16:creationId xmlns:a16="http://schemas.microsoft.com/office/drawing/2014/main" id="{C6BC3158-081A-42CB-9843-6CACF01BCDDE}"/>
                </a:ext>
              </a:extLst>
            </p:cNvPr>
            <p:cNvSpPr>
              <a:spLocks/>
            </p:cNvSpPr>
            <p:nvPr/>
          </p:nvSpPr>
          <p:spPr bwMode="auto">
            <a:xfrm>
              <a:off x="1034" y="1781"/>
              <a:ext cx="34" cy="34"/>
            </a:xfrm>
            <a:custGeom>
              <a:avLst/>
              <a:gdLst>
                <a:gd name="T0" fmla="*/ 28 w 34"/>
                <a:gd name="T1" fmla="*/ 30 h 34"/>
                <a:gd name="T2" fmla="*/ 34 w 34"/>
                <a:gd name="T3" fmla="*/ 0 h 34"/>
                <a:gd name="T4" fmla="*/ 8 w 34"/>
                <a:gd name="T5" fmla="*/ 3 h 34"/>
                <a:gd name="T6" fmla="*/ 0 w 34"/>
                <a:gd name="T7" fmla="*/ 24 h 34"/>
                <a:gd name="T8" fmla="*/ 13 w 34"/>
                <a:gd name="T9" fmla="*/ 34 h 34"/>
                <a:gd name="T10" fmla="*/ 28 w 34"/>
                <a:gd name="T11" fmla="*/ 30 h 34"/>
              </a:gdLst>
              <a:ahLst/>
              <a:cxnLst>
                <a:cxn ang="0">
                  <a:pos x="T0" y="T1"/>
                </a:cxn>
                <a:cxn ang="0">
                  <a:pos x="T2" y="T3"/>
                </a:cxn>
                <a:cxn ang="0">
                  <a:pos x="T4" y="T5"/>
                </a:cxn>
                <a:cxn ang="0">
                  <a:pos x="T6" y="T7"/>
                </a:cxn>
                <a:cxn ang="0">
                  <a:pos x="T8" y="T9"/>
                </a:cxn>
                <a:cxn ang="0">
                  <a:pos x="T10" y="T11"/>
                </a:cxn>
              </a:cxnLst>
              <a:rect l="0" t="0" r="r" b="b"/>
              <a:pathLst>
                <a:path w="34" h="34">
                  <a:moveTo>
                    <a:pt x="28" y="30"/>
                  </a:moveTo>
                  <a:lnTo>
                    <a:pt x="34" y="0"/>
                  </a:lnTo>
                  <a:lnTo>
                    <a:pt x="8" y="3"/>
                  </a:lnTo>
                  <a:lnTo>
                    <a:pt x="0" y="24"/>
                  </a:lnTo>
                  <a:lnTo>
                    <a:pt x="13" y="34"/>
                  </a:lnTo>
                  <a:lnTo>
                    <a:pt x="28" y="3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0" name="Freeform 20">
              <a:extLst>
                <a:ext uri="{FF2B5EF4-FFF2-40B4-BE49-F238E27FC236}">
                  <a16:creationId xmlns:a16="http://schemas.microsoft.com/office/drawing/2014/main" id="{57610844-FF2D-4128-B4EF-397CFADA74CF}"/>
                </a:ext>
              </a:extLst>
            </p:cNvPr>
            <p:cNvSpPr>
              <a:spLocks/>
            </p:cNvSpPr>
            <p:nvPr/>
          </p:nvSpPr>
          <p:spPr bwMode="auto">
            <a:xfrm>
              <a:off x="937" y="1480"/>
              <a:ext cx="613" cy="1023"/>
            </a:xfrm>
            <a:custGeom>
              <a:avLst/>
              <a:gdLst>
                <a:gd name="T0" fmla="*/ 497 w 613"/>
                <a:gd name="T1" fmla="*/ 734 h 1023"/>
                <a:gd name="T2" fmla="*/ 516 w 613"/>
                <a:gd name="T3" fmla="*/ 672 h 1023"/>
                <a:gd name="T4" fmla="*/ 516 w 613"/>
                <a:gd name="T5" fmla="*/ 647 h 1023"/>
                <a:gd name="T6" fmla="*/ 428 w 613"/>
                <a:gd name="T7" fmla="*/ 484 h 1023"/>
                <a:gd name="T8" fmla="*/ 377 w 613"/>
                <a:gd name="T9" fmla="*/ 338 h 1023"/>
                <a:gd name="T10" fmla="*/ 374 w 613"/>
                <a:gd name="T11" fmla="*/ 312 h 1023"/>
                <a:gd name="T12" fmla="*/ 386 w 613"/>
                <a:gd name="T13" fmla="*/ 275 h 1023"/>
                <a:gd name="T14" fmla="*/ 462 w 613"/>
                <a:gd name="T15" fmla="*/ 156 h 1023"/>
                <a:gd name="T16" fmla="*/ 331 w 613"/>
                <a:gd name="T17" fmla="*/ 114 h 1023"/>
                <a:gd name="T18" fmla="*/ 388 w 613"/>
                <a:gd name="T19" fmla="*/ 53 h 1023"/>
                <a:gd name="T20" fmla="*/ 329 w 613"/>
                <a:gd name="T21" fmla="*/ 17 h 1023"/>
                <a:gd name="T22" fmla="*/ 270 w 613"/>
                <a:gd name="T23" fmla="*/ 28 h 1023"/>
                <a:gd name="T24" fmla="*/ 249 w 613"/>
                <a:gd name="T25" fmla="*/ 46 h 1023"/>
                <a:gd name="T26" fmla="*/ 229 w 613"/>
                <a:gd name="T27" fmla="*/ 73 h 1023"/>
                <a:gd name="T28" fmla="*/ 202 w 613"/>
                <a:gd name="T29" fmla="*/ 150 h 1023"/>
                <a:gd name="T30" fmla="*/ 122 w 613"/>
                <a:gd name="T31" fmla="*/ 236 h 1023"/>
                <a:gd name="T32" fmla="*/ 184 w 613"/>
                <a:gd name="T33" fmla="*/ 261 h 1023"/>
                <a:gd name="T34" fmla="*/ 161 w 613"/>
                <a:gd name="T35" fmla="*/ 329 h 1023"/>
                <a:gd name="T36" fmla="*/ 153 w 613"/>
                <a:gd name="T37" fmla="*/ 379 h 1023"/>
                <a:gd name="T38" fmla="*/ 190 w 613"/>
                <a:gd name="T39" fmla="*/ 315 h 1023"/>
                <a:gd name="T40" fmla="*/ 204 w 613"/>
                <a:gd name="T41" fmla="*/ 343 h 1023"/>
                <a:gd name="T42" fmla="*/ 172 w 613"/>
                <a:gd name="T43" fmla="*/ 428 h 1023"/>
                <a:gd name="T44" fmla="*/ 196 w 613"/>
                <a:gd name="T45" fmla="*/ 461 h 1023"/>
                <a:gd name="T46" fmla="*/ 266 w 613"/>
                <a:gd name="T47" fmla="*/ 451 h 1023"/>
                <a:gd name="T48" fmla="*/ 281 w 613"/>
                <a:gd name="T49" fmla="*/ 470 h 1023"/>
                <a:gd name="T50" fmla="*/ 281 w 613"/>
                <a:gd name="T51" fmla="*/ 547 h 1023"/>
                <a:gd name="T52" fmla="*/ 314 w 613"/>
                <a:gd name="T53" fmla="*/ 575 h 1023"/>
                <a:gd name="T54" fmla="*/ 264 w 613"/>
                <a:gd name="T55" fmla="*/ 652 h 1023"/>
                <a:gd name="T56" fmla="*/ 178 w 613"/>
                <a:gd name="T57" fmla="*/ 660 h 1023"/>
                <a:gd name="T58" fmla="*/ 148 w 613"/>
                <a:gd name="T59" fmla="*/ 706 h 1023"/>
                <a:gd name="T60" fmla="*/ 179 w 613"/>
                <a:gd name="T61" fmla="*/ 743 h 1023"/>
                <a:gd name="T62" fmla="*/ 84 w 613"/>
                <a:gd name="T63" fmla="*/ 788 h 1023"/>
                <a:gd name="T64" fmla="*/ 142 w 613"/>
                <a:gd name="T65" fmla="*/ 825 h 1023"/>
                <a:gd name="T66" fmla="*/ 202 w 613"/>
                <a:gd name="T67" fmla="*/ 882 h 1023"/>
                <a:gd name="T68" fmla="*/ 212 w 613"/>
                <a:gd name="T69" fmla="*/ 907 h 1023"/>
                <a:gd name="T70" fmla="*/ 29 w 613"/>
                <a:gd name="T71" fmla="*/ 981 h 1023"/>
                <a:gd name="T72" fmla="*/ 3 w 613"/>
                <a:gd name="T73" fmla="*/ 1014 h 1023"/>
                <a:gd name="T74" fmla="*/ 43 w 613"/>
                <a:gd name="T75" fmla="*/ 1009 h 1023"/>
                <a:gd name="T76" fmla="*/ 122 w 613"/>
                <a:gd name="T77" fmla="*/ 994 h 1023"/>
                <a:gd name="T78" fmla="*/ 173 w 613"/>
                <a:gd name="T79" fmla="*/ 980 h 1023"/>
                <a:gd name="T80" fmla="*/ 252 w 613"/>
                <a:gd name="T81" fmla="*/ 994 h 1023"/>
                <a:gd name="T82" fmla="*/ 295 w 613"/>
                <a:gd name="T83" fmla="*/ 998 h 1023"/>
                <a:gd name="T84" fmla="*/ 385 w 613"/>
                <a:gd name="T85" fmla="*/ 997 h 1023"/>
                <a:gd name="T86" fmla="*/ 466 w 613"/>
                <a:gd name="T87" fmla="*/ 1006 h 1023"/>
                <a:gd name="T88" fmla="*/ 571 w 613"/>
                <a:gd name="T89" fmla="*/ 938 h 1023"/>
                <a:gd name="T90" fmla="*/ 479 w 613"/>
                <a:gd name="T91" fmla="*/ 922 h 1023"/>
                <a:gd name="T92" fmla="*/ 613 w 613"/>
                <a:gd name="T93" fmla="*/ 839 h 1023"/>
                <a:gd name="T94" fmla="*/ 544 w 613"/>
                <a:gd name="T95" fmla="*/ 737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13" h="1023">
                  <a:moveTo>
                    <a:pt x="511" y="748"/>
                  </a:moveTo>
                  <a:lnTo>
                    <a:pt x="497" y="734"/>
                  </a:lnTo>
                  <a:lnTo>
                    <a:pt x="519" y="702"/>
                  </a:lnTo>
                  <a:lnTo>
                    <a:pt x="516" y="672"/>
                  </a:lnTo>
                  <a:lnTo>
                    <a:pt x="471" y="630"/>
                  </a:lnTo>
                  <a:lnTo>
                    <a:pt x="516" y="647"/>
                  </a:lnTo>
                  <a:lnTo>
                    <a:pt x="477" y="539"/>
                  </a:lnTo>
                  <a:lnTo>
                    <a:pt x="428" y="484"/>
                  </a:lnTo>
                  <a:lnTo>
                    <a:pt x="417" y="400"/>
                  </a:lnTo>
                  <a:lnTo>
                    <a:pt x="377" y="338"/>
                  </a:lnTo>
                  <a:lnTo>
                    <a:pt x="335" y="340"/>
                  </a:lnTo>
                  <a:lnTo>
                    <a:pt x="374" y="312"/>
                  </a:lnTo>
                  <a:lnTo>
                    <a:pt x="366" y="294"/>
                  </a:lnTo>
                  <a:lnTo>
                    <a:pt x="386" y="275"/>
                  </a:lnTo>
                  <a:lnTo>
                    <a:pt x="462" y="182"/>
                  </a:lnTo>
                  <a:lnTo>
                    <a:pt x="462" y="156"/>
                  </a:lnTo>
                  <a:lnTo>
                    <a:pt x="383" y="121"/>
                  </a:lnTo>
                  <a:lnTo>
                    <a:pt x="331" y="114"/>
                  </a:lnTo>
                  <a:lnTo>
                    <a:pt x="340" y="90"/>
                  </a:lnTo>
                  <a:lnTo>
                    <a:pt x="388" y="53"/>
                  </a:lnTo>
                  <a:lnTo>
                    <a:pt x="397" y="25"/>
                  </a:lnTo>
                  <a:lnTo>
                    <a:pt x="329" y="17"/>
                  </a:lnTo>
                  <a:lnTo>
                    <a:pt x="289" y="0"/>
                  </a:lnTo>
                  <a:lnTo>
                    <a:pt x="270" y="28"/>
                  </a:lnTo>
                  <a:lnTo>
                    <a:pt x="272" y="46"/>
                  </a:lnTo>
                  <a:lnTo>
                    <a:pt x="249" y="46"/>
                  </a:lnTo>
                  <a:lnTo>
                    <a:pt x="246" y="84"/>
                  </a:lnTo>
                  <a:lnTo>
                    <a:pt x="229" y="73"/>
                  </a:lnTo>
                  <a:lnTo>
                    <a:pt x="207" y="88"/>
                  </a:lnTo>
                  <a:lnTo>
                    <a:pt x="202" y="150"/>
                  </a:lnTo>
                  <a:lnTo>
                    <a:pt x="161" y="202"/>
                  </a:lnTo>
                  <a:lnTo>
                    <a:pt x="122" y="236"/>
                  </a:lnTo>
                  <a:lnTo>
                    <a:pt x="145" y="266"/>
                  </a:lnTo>
                  <a:lnTo>
                    <a:pt x="184" y="261"/>
                  </a:lnTo>
                  <a:lnTo>
                    <a:pt x="161" y="306"/>
                  </a:lnTo>
                  <a:lnTo>
                    <a:pt x="161" y="329"/>
                  </a:lnTo>
                  <a:lnTo>
                    <a:pt x="133" y="371"/>
                  </a:lnTo>
                  <a:lnTo>
                    <a:pt x="153" y="379"/>
                  </a:lnTo>
                  <a:lnTo>
                    <a:pt x="176" y="349"/>
                  </a:lnTo>
                  <a:lnTo>
                    <a:pt x="190" y="315"/>
                  </a:lnTo>
                  <a:lnTo>
                    <a:pt x="215" y="323"/>
                  </a:lnTo>
                  <a:lnTo>
                    <a:pt x="204" y="343"/>
                  </a:lnTo>
                  <a:lnTo>
                    <a:pt x="213" y="368"/>
                  </a:lnTo>
                  <a:lnTo>
                    <a:pt x="172" y="428"/>
                  </a:lnTo>
                  <a:lnTo>
                    <a:pt x="173" y="464"/>
                  </a:lnTo>
                  <a:lnTo>
                    <a:pt x="196" y="461"/>
                  </a:lnTo>
                  <a:lnTo>
                    <a:pt x="224" y="479"/>
                  </a:lnTo>
                  <a:lnTo>
                    <a:pt x="266" y="451"/>
                  </a:lnTo>
                  <a:lnTo>
                    <a:pt x="307" y="456"/>
                  </a:lnTo>
                  <a:lnTo>
                    <a:pt x="281" y="470"/>
                  </a:lnTo>
                  <a:lnTo>
                    <a:pt x="261" y="491"/>
                  </a:lnTo>
                  <a:lnTo>
                    <a:pt x="281" y="547"/>
                  </a:lnTo>
                  <a:lnTo>
                    <a:pt x="314" y="549"/>
                  </a:lnTo>
                  <a:lnTo>
                    <a:pt x="314" y="575"/>
                  </a:lnTo>
                  <a:lnTo>
                    <a:pt x="276" y="615"/>
                  </a:lnTo>
                  <a:lnTo>
                    <a:pt x="264" y="652"/>
                  </a:lnTo>
                  <a:lnTo>
                    <a:pt x="229" y="647"/>
                  </a:lnTo>
                  <a:lnTo>
                    <a:pt x="178" y="660"/>
                  </a:lnTo>
                  <a:lnTo>
                    <a:pt x="127" y="689"/>
                  </a:lnTo>
                  <a:lnTo>
                    <a:pt x="148" y="706"/>
                  </a:lnTo>
                  <a:lnTo>
                    <a:pt x="176" y="695"/>
                  </a:lnTo>
                  <a:lnTo>
                    <a:pt x="179" y="743"/>
                  </a:lnTo>
                  <a:lnTo>
                    <a:pt x="136" y="776"/>
                  </a:lnTo>
                  <a:lnTo>
                    <a:pt x="84" y="788"/>
                  </a:lnTo>
                  <a:lnTo>
                    <a:pt x="88" y="830"/>
                  </a:lnTo>
                  <a:lnTo>
                    <a:pt x="142" y="825"/>
                  </a:lnTo>
                  <a:lnTo>
                    <a:pt x="141" y="845"/>
                  </a:lnTo>
                  <a:lnTo>
                    <a:pt x="202" y="882"/>
                  </a:lnTo>
                  <a:lnTo>
                    <a:pt x="238" y="876"/>
                  </a:lnTo>
                  <a:lnTo>
                    <a:pt x="212" y="907"/>
                  </a:lnTo>
                  <a:lnTo>
                    <a:pt x="150" y="899"/>
                  </a:lnTo>
                  <a:lnTo>
                    <a:pt x="29" y="981"/>
                  </a:lnTo>
                  <a:lnTo>
                    <a:pt x="0" y="989"/>
                  </a:lnTo>
                  <a:lnTo>
                    <a:pt x="3" y="1014"/>
                  </a:lnTo>
                  <a:lnTo>
                    <a:pt x="31" y="1023"/>
                  </a:lnTo>
                  <a:lnTo>
                    <a:pt x="43" y="1009"/>
                  </a:lnTo>
                  <a:lnTo>
                    <a:pt x="80" y="986"/>
                  </a:lnTo>
                  <a:lnTo>
                    <a:pt x="122" y="994"/>
                  </a:lnTo>
                  <a:lnTo>
                    <a:pt x="158" y="1015"/>
                  </a:lnTo>
                  <a:lnTo>
                    <a:pt x="173" y="980"/>
                  </a:lnTo>
                  <a:lnTo>
                    <a:pt x="230" y="970"/>
                  </a:lnTo>
                  <a:lnTo>
                    <a:pt x="252" y="994"/>
                  </a:lnTo>
                  <a:lnTo>
                    <a:pt x="270" y="987"/>
                  </a:lnTo>
                  <a:lnTo>
                    <a:pt x="295" y="998"/>
                  </a:lnTo>
                  <a:lnTo>
                    <a:pt x="360" y="983"/>
                  </a:lnTo>
                  <a:lnTo>
                    <a:pt x="385" y="997"/>
                  </a:lnTo>
                  <a:lnTo>
                    <a:pt x="411" y="997"/>
                  </a:lnTo>
                  <a:lnTo>
                    <a:pt x="466" y="1006"/>
                  </a:lnTo>
                  <a:lnTo>
                    <a:pt x="562" y="967"/>
                  </a:lnTo>
                  <a:lnTo>
                    <a:pt x="571" y="938"/>
                  </a:lnTo>
                  <a:lnTo>
                    <a:pt x="528" y="933"/>
                  </a:lnTo>
                  <a:lnTo>
                    <a:pt x="479" y="922"/>
                  </a:lnTo>
                  <a:lnTo>
                    <a:pt x="545" y="905"/>
                  </a:lnTo>
                  <a:lnTo>
                    <a:pt x="613" y="839"/>
                  </a:lnTo>
                  <a:lnTo>
                    <a:pt x="608" y="771"/>
                  </a:lnTo>
                  <a:lnTo>
                    <a:pt x="544" y="737"/>
                  </a:lnTo>
                  <a:lnTo>
                    <a:pt x="511" y="748"/>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1" name="Freeform 21">
              <a:extLst>
                <a:ext uri="{FF2B5EF4-FFF2-40B4-BE49-F238E27FC236}">
                  <a16:creationId xmlns:a16="http://schemas.microsoft.com/office/drawing/2014/main" id="{C227F7DF-E1C3-4251-B467-C57A326BE9F8}"/>
                </a:ext>
              </a:extLst>
            </p:cNvPr>
            <p:cNvSpPr>
              <a:spLocks/>
            </p:cNvSpPr>
            <p:nvPr/>
          </p:nvSpPr>
          <p:spPr bwMode="auto">
            <a:xfrm>
              <a:off x="1109" y="1990"/>
              <a:ext cx="37" cy="37"/>
            </a:xfrm>
            <a:custGeom>
              <a:avLst/>
              <a:gdLst>
                <a:gd name="T0" fmla="*/ 37 w 37"/>
                <a:gd name="T1" fmla="*/ 0 h 37"/>
                <a:gd name="T2" fmla="*/ 3 w 37"/>
                <a:gd name="T3" fmla="*/ 18 h 37"/>
                <a:gd name="T4" fmla="*/ 0 w 37"/>
                <a:gd name="T5" fmla="*/ 37 h 37"/>
                <a:gd name="T6" fmla="*/ 27 w 37"/>
                <a:gd name="T7" fmla="*/ 31 h 37"/>
                <a:gd name="T8" fmla="*/ 37 w 37"/>
                <a:gd name="T9" fmla="*/ 0 h 37"/>
              </a:gdLst>
              <a:ahLst/>
              <a:cxnLst>
                <a:cxn ang="0">
                  <a:pos x="T0" y="T1"/>
                </a:cxn>
                <a:cxn ang="0">
                  <a:pos x="T2" y="T3"/>
                </a:cxn>
                <a:cxn ang="0">
                  <a:pos x="T4" y="T5"/>
                </a:cxn>
                <a:cxn ang="0">
                  <a:pos x="T6" y="T7"/>
                </a:cxn>
                <a:cxn ang="0">
                  <a:pos x="T8" y="T9"/>
                </a:cxn>
              </a:cxnLst>
              <a:rect l="0" t="0" r="r" b="b"/>
              <a:pathLst>
                <a:path w="37" h="37">
                  <a:moveTo>
                    <a:pt x="37" y="0"/>
                  </a:moveTo>
                  <a:lnTo>
                    <a:pt x="3" y="18"/>
                  </a:lnTo>
                  <a:lnTo>
                    <a:pt x="0" y="37"/>
                  </a:lnTo>
                  <a:lnTo>
                    <a:pt x="27" y="31"/>
                  </a:lnTo>
                  <a:lnTo>
                    <a:pt x="37"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2" name="Freeform 22">
              <a:extLst>
                <a:ext uri="{FF2B5EF4-FFF2-40B4-BE49-F238E27FC236}">
                  <a16:creationId xmlns:a16="http://schemas.microsoft.com/office/drawing/2014/main" id="{E421932F-CAFF-4837-A4BC-E1317F48B52A}"/>
                </a:ext>
              </a:extLst>
            </p:cNvPr>
            <p:cNvSpPr>
              <a:spLocks/>
            </p:cNvSpPr>
            <p:nvPr/>
          </p:nvSpPr>
          <p:spPr bwMode="auto">
            <a:xfrm>
              <a:off x="1093" y="2086"/>
              <a:ext cx="43" cy="37"/>
            </a:xfrm>
            <a:custGeom>
              <a:avLst/>
              <a:gdLst>
                <a:gd name="T0" fmla="*/ 0 w 43"/>
                <a:gd name="T1" fmla="*/ 31 h 37"/>
                <a:gd name="T2" fmla="*/ 23 w 43"/>
                <a:gd name="T3" fmla="*/ 37 h 37"/>
                <a:gd name="T4" fmla="*/ 43 w 43"/>
                <a:gd name="T5" fmla="*/ 15 h 37"/>
                <a:gd name="T6" fmla="*/ 12 w 43"/>
                <a:gd name="T7" fmla="*/ 0 h 37"/>
                <a:gd name="T8" fmla="*/ 0 w 43"/>
                <a:gd name="T9" fmla="*/ 31 h 37"/>
              </a:gdLst>
              <a:ahLst/>
              <a:cxnLst>
                <a:cxn ang="0">
                  <a:pos x="T0" y="T1"/>
                </a:cxn>
                <a:cxn ang="0">
                  <a:pos x="T2" y="T3"/>
                </a:cxn>
                <a:cxn ang="0">
                  <a:pos x="T4" y="T5"/>
                </a:cxn>
                <a:cxn ang="0">
                  <a:pos x="T6" y="T7"/>
                </a:cxn>
                <a:cxn ang="0">
                  <a:pos x="T8" y="T9"/>
                </a:cxn>
              </a:cxnLst>
              <a:rect l="0" t="0" r="r" b="b"/>
              <a:pathLst>
                <a:path w="43" h="37">
                  <a:moveTo>
                    <a:pt x="0" y="31"/>
                  </a:moveTo>
                  <a:lnTo>
                    <a:pt x="23" y="37"/>
                  </a:lnTo>
                  <a:lnTo>
                    <a:pt x="43" y="15"/>
                  </a:lnTo>
                  <a:lnTo>
                    <a:pt x="12" y="0"/>
                  </a:lnTo>
                  <a:lnTo>
                    <a:pt x="0" y="31"/>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3" name="Freeform 23">
              <a:extLst>
                <a:ext uri="{FF2B5EF4-FFF2-40B4-BE49-F238E27FC236}">
                  <a16:creationId xmlns:a16="http://schemas.microsoft.com/office/drawing/2014/main" id="{60BCB7D6-B050-4D1D-B147-80D8C509E6D0}"/>
                </a:ext>
              </a:extLst>
            </p:cNvPr>
            <p:cNvSpPr>
              <a:spLocks/>
            </p:cNvSpPr>
            <p:nvPr/>
          </p:nvSpPr>
          <p:spPr bwMode="auto">
            <a:xfrm>
              <a:off x="1332" y="1462"/>
              <a:ext cx="33" cy="20"/>
            </a:xfrm>
            <a:custGeom>
              <a:avLst/>
              <a:gdLst>
                <a:gd name="T0" fmla="*/ 33 w 33"/>
                <a:gd name="T1" fmla="*/ 4 h 20"/>
                <a:gd name="T2" fmla="*/ 16 w 33"/>
                <a:gd name="T3" fmla="*/ 0 h 20"/>
                <a:gd name="T4" fmla="*/ 0 w 33"/>
                <a:gd name="T5" fmla="*/ 10 h 20"/>
                <a:gd name="T6" fmla="*/ 14 w 33"/>
                <a:gd name="T7" fmla="*/ 20 h 20"/>
                <a:gd name="T8" fmla="*/ 33 w 33"/>
                <a:gd name="T9" fmla="*/ 4 h 20"/>
              </a:gdLst>
              <a:ahLst/>
              <a:cxnLst>
                <a:cxn ang="0">
                  <a:pos x="T0" y="T1"/>
                </a:cxn>
                <a:cxn ang="0">
                  <a:pos x="T2" y="T3"/>
                </a:cxn>
                <a:cxn ang="0">
                  <a:pos x="T4" y="T5"/>
                </a:cxn>
                <a:cxn ang="0">
                  <a:pos x="T6" y="T7"/>
                </a:cxn>
                <a:cxn ang="0">
                  <a:pos x="T8" y="T9"/>
                </a:cxn>
              </a:cxnLst>
              <a:rect l="0" t="0" r="r" b="b"/>
              <a:pathLst>
                <a:path w="33" h="20">
                  <a:moveTo>
                    <a:pt x="33" y="4"/>
                  </a:moveTo>
                  <a:lnTo>
                    <a:pt x="16" y="0"/>
                  </a:lnTo>
                  <a:lnTo>
                    <a:pt x="0" y="10"/>
                  </a:lnTo>
                  <a:lnTo>
                    <a:pt x="14" y="20"/>
                  </a:lnTo>
                  <a:lnTo>
                    <a:pt x="33" y="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4" name="Freeform 24">
              <a:extLst>
                <a:ext uri="{FF2B5EF4-FFF2-40B4-BE49-F238E27FC236}">
                  <a16:creationId xmlns:a16="http://schemas.microsoft.com/office/drawing/2014/main" id="{946C0E48-E988-40C8-811D-54AC3DD96058}"/>
                </a:ext>
              </a:extLst>
            </p:cNvPr>
            <p:cNvSpPr>
              <a:spLocks/>
            </p:cNvSpPr>
            <p:nvPr/>
          </p:nvSpPr>
          <p:spPr bwMode="auto">
            <a:xfrm>
              <a:off x="1368" y="1420"/>
              <a:ext cx="18" cy="25"/>
            </a:xfrm>
            <a:custGeom>
              <a:avLst/>
              <a:gdLst>
                <a:gd name="T0" fmla="*/ 18 w 18"/>
                <a:gd name="T1" fmla="*/ 11 h 25"/>
                <a:gd name="T2" fmla="*/ 3 w 18"/>
                <a:gd name="T3" fmla="*/ 0 h 25"/>
                <a:gd name="T4" fmla="*/ 0 w 18"/>
                <a:gd name="T5" fmla="*/ 20 h 25"/>
                <a:gd name="T6" fmla="*/ 14 w 18"/>
                <a:gd name="T7" fmla="*/ 25 h 25"/>
                <a:gd name="T8" fmla="*/ 18 w 18"/>
                <a:gd name="T9" fmla="*/ 11 h 25"/>
              </a:gdLst>
              <a:ahLst/>
              <a:cxnLst>
                <a:cxn ang="0">
                  <a:pos x="T0" y="T1"/>
                </a:cxn>
                <a:cxn ang="0">
                  <a:pos x="T2" y="T3"/>
                </a:cxn>
                <a:cxn ang="0">
                  <a:pos x="T4" y="T5"/>
                </a:cxn>
                <a:cxn ang="0">
                  <a:pos x="T6" y="T7"/>
                </a:cxn>
                <a:cxn ang="0">
                  <a:pos x="T8" y="T9"/>
                </a:cxn>
              </a:cxnLst>
              <a:rect l="0" t="0" r="r" b="b"/>
              <a:pathLst>
                <a:path w="18" h="25">
                  <a:moveTo>
                    <a:pt x="18" y="11"/>
                  </a:moveTo>
                  <a:lnTo>
                    <a:pt x="3" y="0"/>
                  </a:lnTo>
                  <a:lnTo>
                    <a:pt x="0" y="20"/>
                  </a:lnTo>
                  <a:lnTo>
                    <a:pt x="14" y="25"/>
                  </a:lnTo>
                  <a:lnTo>
                    <a:pt x="18" y="11"/>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5" name="Freeform 25">
              <a:extLst>
                <a:ext uri="{FF2B5EF4-FFF2-40B4-BE49-F238E27FC236}">
                  <a16:creationId xmlns:a16="http://schemas.microsoft.com/office/drawing/2014/main" id="{C8AC4967-CF77-4749-80CF-B470E57EF86F}"/>
                </a:ext>
              </a:extLst>
            </p:cNvPr>
            <p:cNvSpPr>
              <a:spLocks/>
            </p:cNvSpPr>
            <p:nvPr/>
          </p:nvSpPr>
          <p:spPr bwMode="auto">
            <a:xfrm>
              <a:off x="1470" y="1290"/>
              <a:ext cx="49" cy="100"/>
            </a:xfrm>
            <a:custGeom>
              <a:avLst/>
              <a:gdLst>
                <a:gd name="T0" fmla="*/ 15 w 49"/>
                <a:gd name="T1" fmla="*/ 51 h 100"/>
                <a:gd name="T2" fmla="*/ 14 w 49"/>
                <a:gd name="T3" fmla="*/ 65 h 100"/>
                <a:gd name="T4" fmla="*/ 0 w 49"/>
                <a:gd name="T5" fmla="*/ 88 h 100"/>
                <a:gd name="T6" fmla="*/ 11 w 49"/>
                <a:gd name="T7" fmla="*/ 100 h 100"/>
                <a:gd name="T8" fmla="*/ 49 w 49"/>
                <a:gd name="T9" fmla="*/ 19 h 100"/>
                <a:gd name="T10" fmla="*/ 37 w 49"/>
                <a:gd name="T11" fmla="*/ 0 h 100"/>
                <a:gd name="T12" fmla="*/ 15 w 49"/>
                <a:gd name="T13" fmla="*/ 51 h 100"/>
              </a:gdLst>
              <a:ahLst/>
              <a:cxnLst>
                <a:cxn ang="0">
                  <a:pos x="T0" y="T1"/>
                </a:cxn>
                <a:cxn ang="0">
                  <a:pos x="T2" y="T3"/>
                </a:cxn>
                <a:cxn ang="0">
                  <a:pos x="T4" y="T5"/>
                </a:cxn>
                <a:cxn ang="0">
                  <a:pos x="T6" y="T7"/>
                </a:cxn>
                <a:cxn ang="0">
                  <a:pos x="T8" y="T9"/>
                </a:cxn>
                <a:cxn ang="0">
                  <a:pos x="T10" y="T11"/>
                </a:cxn>
                <a:cxn ang="0">
                  <a:pos x="T12" y="T13"/>
                </a:cxn>
              </a:cxnLst>
              <a:rect l="0" t="0" r="r" b="b"/>
              <a:pathLst>
                <a:path w="49" h="100">
                  <a:moveTo>
                    <a:pt x="15" y="51"/>
                  </a:moveTo>
                  <a:lnTo>
                    <a:pt x="14" y="65"/>
                  </a:lnTo>
                  <a:lnTo>
                    <a:pt x="0" y="88"/>
                  </a:lnTo>
                  <a:lnTo>
                    <a:pt x="11" y="100"/>
                  </a:lnTo>
                  <a:lnTo>
                    <a:pt x="49" y="19"/>
                  </a:lnTo>
                  <a:lnTo>
                    <a:pt x="37" y="0"/>
                  </a:lnTo>
                  <a:lnTo>
                    <a:pt x="15" y="51"/>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6" name="Freeform 26">
              <a:extLst>
                <a:ext uri="{FF2B5EF4-FFF2-40B4-BE49-F238E27FC236}">
                  <a16:creationId xmlns:a16="http://schemas.microsoft.com/office/drawing/2014/main" id="{3F4B3C2B-6A61-4913-9D5C-CBBF5D90180D}"/>
                </a:ext>
              </a:extLst>
            </p:cNvPr>
            <p:cNvSpPr>
              <a:spLocks/>
            </p:cNvSpPr>
            <p:nvPr/>
          </p:nvSpPr>
          <p:spPr bwMode="auto">
            <a:xfrm>
              <a:off x="1519" y="1261"/>
              <a:ext cx="19" cy="29"/>
            </a:xfrm>
            <a:custGeom>
              <a:avLst/>
              <a:gdLst>
                <a:gd name="T0" fmla="*/ 11 w 19"/>
                <a:gd name="T1" fmla="*/ 0 h 29"/>
                <a:gd name="T2" fmla="*/ 0 w 19"/>
                <a:gd name="T3" fmla="*/ 21 h 29"/>
                <a:gd name="T4" fmla="*/ 11 w 19"/>
                <a:gd name="T5" fmla="*/ 29 h 29"/>
                <a:gd name="T6" fmla="*/ 19 w 19"/>
                <a:gd name="T7" fmla="*/ 12 h 29"/>
                <a:gd name="T8" fmla="*/ 11 w 19"/>
                <a:gd name="T9" fmla="*/ 0 h 29"/>
              </a:gdLst>
              <a:ahLst/>
              <a:cxnLst>
                <a:cxn ang="0">
                  <a:pos x="T0" y="T1"/>
                </a:cxn>
                <a:cxn ang="0">
                  <a:pos x="T2" y="T3"/>
                </a:cxn>
                <a:cxn ang="0">
                  <a:pos x="T4" y="T5"/>
                </a:cxn>
                <a:cxn ang="0">
                  <a:pos x="T6" y="T7"/>
                </a:cxn>
                <a:cxn ang="0">
                  <a:pos x="T8" y="T9"/>
                </a:cxn>
              </a:cxnLst>
              <a:rect l="0" t="0" r="r" b="b"/>
              <a:pathLst>
                <a:path w="19" h="29">
                  <a:moveTo>
                    <a:pt x="11" y="0"/>
                  </a:moveTo>
                  <a:lnTo>
                    <a:pt x="0" y="21"/>
                  </a:lnTo>
                  <a:lnTo>
                    <a:pt x="11" y="29"/>
                  </a:lnTo>
                  <a:lnTo>
                    <a:pt x="19" y="12"/>
                  </a:lnTo>
                  <a:lnTo>
                    <a:pt x="11"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7" name="Freeform 27">
              <a:extLst>
                <a:ext uri="{FF2B5EF4-FFF2-40B4-BE49-F238E27FC236}">
                  <a16:creationId xmlns:a16="http://schemas.microsoft.com/office/drawing/2014/main" id="{39054B91-4E1F-48EC-9424-8D5A8D433174}"/>
                </a:ext>
              </a:extLst>
            </p:cNvPr>
            <p:cNvSpPr>
              <a:spLocks/>
            </p:cNvSpPr>
            <p:nvPr/>
          </p:nvSpPr>
          <p:spPr bwMode="auto">
            <a:xfrm>
              <a:off x="3069" y="2699"/>
              <a:ext cx="797" cy="592"/>
            </a:xfrm>
            <a:custGeom>
              <a:avLst/>
              <a:gdLst>
                <a:gd name="T0" fmla="*/ 786 w 797"/>
                <a:gd name="T1" fmla="*/ 280 h 592"/>
                <a:gd name="T2" fmla="*/ 763 w 797"/>
                <a:gd name="T3" fmla="*/ 274 h 592"/>
                <a:gd name="T4" fmla="*/ 732 w 797"/>
                <a:gd name="T5" fmla="*/ 286 h 592"/>
                <a:gd name="T6" fmla="*/ 720 w 797"/>
                <a:gd name="T7" fmla="*/ 311 h 592"/>
                <a:gd name="T8" fmla="*/ 695 w 797"/>
                <a:gd name="T9" fmla="*/ 315 h 592"/>
                <a:gd name="T10" fmla="*/ 667 w 797"/>
                <a:gd name="T11" fmla="*/ 283 h 592"/>
                <a:gd name="T12" fmla="*/ 639 w 797"/>
                <a:gd name="T13" fmla="*/ 232 h 592"/>
                <a:gd name="T14" fmla="*/ 628 w 797"/>
                <a:gd name="T15" fmla="*/ 141 h 592"/>
                <a:gd name="T16" fmla="*/ 553 w 797"/>
                <a:gd name="T17" fmla="*/ 87 h 592"/>
                <a:gd name="T18" fmla="*/ 514 w 797"/>
                <a:gd name="T19" fmla="*/ 33 h 592"/>
                <a:gd name="T20" fmla="*/ 468 w 797"/>
                <a:gd name="T21" fmla="*/ 0 h 592"/>
                <a:gd name="T22" fmla="*/ 446 w 797"/>
                <a:gd name="T23" fmla="*/ 3 h 592"/>
                <a:gd name="T24" fmla="*/ 335 w 797"/>
                <a:gd name="T25" fmla="*/ 71 h 592"/>
                <a:gd name="T26" fmla="*/ 168 w 797"/>
                <a:gd name="T27" fmla="*/ 76 h 592"/>
                <a:gd name="T28" fmla="*/ 147 w 797"/>
                <a:gd name="T29" fmla="*/ 91 h 592"/>
                <a:gd name="T30" fmla="*/ 117 w 797"/>
                <a:gd name="T31" fmla="*/ 135 h 592"/>
                <a:gd name="T32" fmla="*/ 26 w 797"/>
                <a:gd name="T33" fmla="*/ 354 h 592"/>
                <a:gd name="T34" fmla="*/ 0 w 797"/>
                <a:gd name="T35" fmla="*/ 363 h 592"/>
                <a:gd name="T36" fmla="*/ 33 w 797"/>
                <a:gd name="T37" fmla="*/ 430 h 592"/>
                <a:gd name="T38" fmla="*/ 71 w 797"/>
                <a:gd name="T39" fmla="*/ 453 h 592"/>
                <a:gd name="T40" fmla="*/ 93 w 797"/>
                <a:gd name="T41" fmla="*/ 504 h 592"/>
                <a:gd name="T42" fmla="*/ 207 w 797"/>
                <a:gd name="T43" fmla="*/ 530 h 592"/>
                <a:gd name="T44" fmla="*/ 216 w 797"/>
                <a:gd name="T45" fmla="*/ 561 h 592"/>
                <a:gd name="T46" fmla="*/ 239 w 797"/>
                <a:gd name="T47" fmla="*/ 566 h 592"/>
                <a:gd name="T48" fmla="*/ 244 w 797"/>
                <a:gd name="T49" fmla="*/ 592 h 592"/>
                <a:gd name="T50" fmla="*/ 355 w 797"/>
                <a:gd name="T51" fmla="*/ 586 h 592"/>
                <a:gd name="T52" fmla="*/ 456 w 797"/>
                <a:gd name="T53" fmla="*/ 575 h 592"/>
                <a:gd name="T54" fmla="*/ 493 w 797"/>
                <a:gd name="T55" fmla="*/ 547 h 592"/>
                <a:gd name="T56" fmla="*/ 644 w 797"/>
                <a:gd name="T57" fmla="*/ 481 h 592"/>
                <a:gd name="T58" fmla="*/ 676 w 797"/>
                <a:gd name="T59" fmla="*/ 478 h 592"/>
                <a:gd name="T60" fmla="*/ 741 w 797"/>
                <a:gd name="T61" fmla="*/ 487 h 592"/>
                <a:gd name="T62" fmla="*/ 746 w 797"/>
                <a:gd name="T63" fmla="*/ 400 h 592"/>
                <a:gd name="T64" fmla="*/ 763 w 797"/>
                <a:gd name="T65" fmla="*/ 372 h 592"/>
                <a:gd name="T66" fmla="*/ 797 w 797"/>
                <a:gd name="T67" fmla="*/ 349 h 592"/>
                <a:gd name="T68" fmla="*/ 797 w 797"/>
                <a:gd name="T69" fmla="*/ 306 h 592"/>
                <a:gd name="T70" fmla="*/ 786 w 797"/>
                <a:gd name="T71" fmla="*/ 28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7" h="592">
                  <a:moveTo>
                    <a:pt x="786" y="280"/>
                  </a:moveTo>
                  <a:lnTo>
                    <a:pt x="763" y="274"/>
                  </a:lnTo>
                  <a:lnTo>
                    <a:pt x="732" y="286"/>
                  </a:lnTo>
                  <a:lnTo>
                    <a:pt x="720" y="311"/>
                  </a:lnTo>
                  <a:lnTo>
                    <a:pt x="695" y="315"/>
                  </a:lnTo>
                  <a:lnTo>
                    <a:pt x="667" y="283"/>
                  </a:lnTo>
                  <a:lnTo>
                    <a:pt x="639" y="232"/>
                  </a:lnTo>
                  <a:lnTo>
                    <a:pt x="628" y="141"/>
                  </a:lnTo>
                  <a:lnTo>
                    <a:pt x="553" y="87"/>
                  </a:lnTo>
                  <a:lnTo>
                    <a:pt x="514" y="33"/>
                  </a:lnTo>
                  <a:lnTo>
                    <a:pt x="468" y="0"/>
                  </a:lnTo>
                  <a:lnTo>
                    <a:pt x="446" y="3"/>
                  </a:lnTo>
                  <a:lnTo>
                    <a:pt x="335" y="71"/>
                  </a:lnTo>
                  <a:lnTo>
                    <a:pt x="168" y="76"/>
                  </a:lnTo>
                  <a:lnTo>
                    <a:pt x="147" y="91"/>
                  </a:lnTo>
                  <a:lnTo>
                    <a:pt x="117" y="135"/>
                  </a:lnTo>
                  <a:lnTo>
                    <a:pt x="26" y="354"/>
                  </a:lnTo>
                  <a:lnTo>
                    <a:pt x="0" y="363"/>
                  </a:lnTo>
                  <a:lnTo>
                    <a:pt x="33" y="430"/>
                  </a:lnTo>
                  <a:lnTo>
                    <a:pt x="71" y="453"/>
                  </a:lnTo>
                  <a:lnTo>
                    <a:pt x="93" y="504"/>
                  </a:lnTo>
                  <a:lnTo>
                    <a:pt x="207" y="530"/>
                  </a:lnTo>
                  <a:lnTo>
                    <a:pt x="216" y="561"/>
                  </a:lnTo>
                  <a:lnTo>
                    <a:pt x="239" y="566"/>
                  </a:lnTo>
                  <a:lnTo>
                    <a:pt x="244" y="592"/>
                  </a:lnTo>
                  <a:lnTo>
                    <a:pt x="355" y="586"/>
                  </a:lnTo>
                  <a:lnTo>
                    <a:pt x="456" y="575"/>
                  </a:lnTo>
                  <a:lnTo>
                    <a:pt x="493" y="547"/>
                  </a:lnTo>
                  <a:lnTo>
                    <a:pt x="644" y="481"/>
                  </a:lnTo>
                  <a:lnTo>
                    <a:pt x="676" y="478"/>
                  </a:lnTo>
                  <a:lnTo>
                    <a:pt x="741" y="487"/>
                  </a:lnTo>
                  <a:lnTo>
                    <a:pt x="746" y="400"/>
                  </a:lnTo>
                  <a:lnTo>
                    <a:pt x="763" y="372"/>
                  </a:lnTo>
                  <a:lnTo>
                    <a:pt x="797" y="349"/>
                  </a:lnTo>
                  <a:lnTo>
                    <a:pt x="797" y="306"/>
                  </a:lnTo>
                  <a:lnTo>
                    <a:pt x="786" y="28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8" name="Freeform 28">
              <a:extLst>
                <a:ext uri="{FF2B5EF4-FFF2-40B4-BE49-F238E27FC236}">
                  <a16:creationId xmlns:a16="http://schemas.microsoft.com/office/drawing/2014/main" id="{745EB074-DB32-49A1-8E55-1726AB201735}"/>
                </a:ext>
              </a:extLst>
            </p:cNvPr>
            <p:cNvSpPr>
              <a:spLocks/>
            </p:cNvSpPr>
            <p:nvPr/>
          </p:nvSpPr>
          <p:spPr bwMode="auto">
            <a:xfrm>
              <a:off x="2347" y="2487"/>
              <a:ext cx="551" cy="302"/>
            </a:xfrm>
            <a:custGeom>
              <a:avLst/>
              <a:gdLst>
                <a:gd name="T0" fmla="*/ 492 w 551"/>
                <a:gd name="T1" fmla="*/ 121 h 302"/>
                <a:gd name="T2" fmla="*/ 466 w 551"/>
                <a:gd name="T3" fmla="*/ 118 h 302"/>
                <a:gd name="T4" fmla="*/ 427 w 551"/>
                <a:gd name="T5" fmla="*/ 67 h 302"/>
                <a:gd name="T6" fmla="*/ 362 w 551"/>
                <a:gd name="T7" fmla="*/ 59 h 302"/>
                <a:gd name="T8" fmla="*/ 365 w 551"/>
                <a:gd name="T9" fmla="*/ 92 h 302"/>
                <a:gd name="T10" fmla="*/ 344 w 551"/>
                <a:gd name="T11" fmla="*/ 101 h 302"/>
                <a:gd name="T12" fmla="*/ 311 w 551"/>
                <a:gd name="T13" fmla="*/ 65 h 302"/>
                <a:gd name="T14" fmla="*/ 327 w 551"/>
                <a:gd name="T15" fmla="*/ 44 h 302"/>
                <a:gd name="T16" fmla="*/ 313 w 551"/>
                <a:gd name="T17" fmla="*/ 27 h 302"/>
                <a:gd name="T18" fmla="*/ 254 w 551"/>
                <a:gd name="T19" fmla="*/ 27 h 302"/>
                <a:gd name="T20" fmla="*/ 234 w 551"/>
                <a:gd name="T21" fmla="*/ 0 h 302"/>
                <a:gd name="T22" fmla="*/ 211 w 551"/>
                <a:gd name="T23" fmla="*/ 13 h 302"/>
                <a:gd name="T24" fmla="*/ 196 w 551"/>
                <a:gd name="T25" fmla="*/ 22 h 302"/>
                <a:gd name="T26" fmla="*/ 168 w 551"/>
                <a:gd name="T27" fmla="*/ 5 h 302"/>
                <a:gd name="T28" fmla="*/ 149 w 551"/>
                <a:gd name="T29" fmla="*/ 14 h 302"/>
                <a:gd name="T30" fmla="*/ 149 w 551"/>
                <a:gd name="T31" fmla="*/ 41 h 302"/>
                <a:gd name="T32" fmla="*/ 57 w 551"/>
                <a:gd name="T33" fmla="*/ 68 h 302"/>
                <a:gd name="T34" fmla="*/ 0 w 551"/>
                <a:gd name="T35" fmla="*/ 110 h 302"/>
                <a:gd name="T36" fmla="*/ 54 w 551"/>
                <a:gd name="T37" fmla="*/ 226 h 302"/>
                <a:gd name="T38" fmla="*/ 80 w 551"/>
                <a:gd name="T39" fmla="*/ 234 h 302"/>
                <a:gd name="T40" fmla="*/ 142 w 551"/>
                <a:gd name="T41" fmla="*/ 289 h 302"/>
                <a:gd name="T42" fmla="*/ 173 w 551"/>
                <a:gd name="T43" fmla="*/ 302 h 302"/>
                <a:gd name="T44" fmla="*/ 211 w 551"/>
                <a:gd name="T45" fmla="*/ 282 h 302"/>
                <a:gd name="T46" fmla="*/ 211 w 551"/>
                <a:gd name="T47" fmla="*/ 246 h 302"/>
                <a:gd name="T48" fmla="*/ 233 w 551"/>
                <a:gd name="T49" fmla="*/ 240 h 302"/>
                <a:gd name="T50" fmla="*/ 321 w 551"/>
                <a:gd name="T51" fmla="*/ 274 h 302"/>
                <a:gd name="T52" fmla="*/ 352 w 551"/>
                <a:gd name="T53" fmla="*/ 262 h 302"/>
                <a:gd name="T54" fmla="*/ 386 w 551"/>
                <a:gd name="T55" fmla="*/ 282 h 302"/>
                <a:gd name="T56" fmla="*/ 386 w 551"/>
                <a:gd name="T57" fmla="*/ 283 h 302"/>
                <a:gd name="T58" fmla="*/ 398 w 551"/>
                <a:gd name="T59" fmla="*/ 266 h 302"/>
                <a:gd name="T60" fmla="*/ 424 w 551"/>
                <a:gd name="T61" fmla="*/ 265 h 302"/>
                <a:gd name="T62" fmla="*/ 472 w 551"/>
                <a:gd name="T63" fmla="*/ 237 h 302"/>
                <a:gd name="T64" fmla="*/ 483 w 551"/>
                <a:gd name="T65" fmla="*/ 207 h 302"/>
                <a:gd name="T66" fmla="*/ 506 w 551"/>
                <a:gd name="T67" fmla="*/ 198 h 302"/>
                <a:gd name="T68" fmla="*/ 520 w 551"/>
                <a:gd name="T69" fmla="*/ 183 h 302"/>
                <a:gd name="T70" fmla="*/ 551 w 551"/>
                <a:gd name="T71" fmla="*/ 170 h 302"/>
                <a:gd name="T72" fmla="*/ 492 w 551"/>
                <a:gd name="T73" fmla="*/ 121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1" h="302">
                  <a:moveTo>
                    <a:pt x="492" y="121"/>
                  </a:moveTo>
                  <a:lnTo>
                    <a:pt x="466" y="118"/>
                  </a:lnTo>
                  <a:lnTo>
                    <a:pt x="427" y="67"/>
                  </a:lnTo>
                  <a:lnTo>
                    <a:pt x="362" y="59"/>
                  </a:lnTo>
                  <a:lnTo>
                    <a:pt x="365" y="92"/>
                  </a:lnTo>
                  <a:lnTo>
                    <a:pt x="344" y="101"/>
                  </a:lnTo>
                  <a:lnTo>
                    <a:pt x="311" y="65"/>
                  </a:lnTo>
                  <a:lnTo>
                    <a:pt x="327" y="44"/>
                  </a:lnTo>
                  <a:lnTo>
                    <a:pt x="313" y="27"/>
                  </a:lnTo>
                  <a:lnTo>
                    <a:pt x="254" y="27"/>
                  </a:lnTo>
                  <a:lnTo>
                    <a:pt x="234" y="0"/>
                  </a:lnTo>
                  <a:lnTo>
                    <a:pt x="211" y="13"/>
                  </a:lnTo>
                  <a:lnTo>
                    <a:pt x="196" y="22"/>
                  </a:lnTo>
                  <a:lnTo>
                    <a:pt x="168" y="5"/>
                  </a:lnTo>
                  <a:lnTo>
                    <a:pt x="149" y="14"/>
                  </a:lnTo>
                  <a:lnTo>
                    <a:pt x="149" y="41"/>
                  </a:lnTo>
                  <a:lnTo>
                    <a:pt x="57" y="68"/>
                  </a:lnTo>
                  <a:lnTo>
                    <a:pt x="0" y="110"/>
                  </a:lnTo>
                  <a:lnTo>
                    <a:pt x="54" y="226"/>
                  </a:lnTo>
                  <a:lnTo>
                    <a:pt x="80" y="234"/>
                  </a:lnTo>
                  <a:lnTo>
                    <a:pt x="142" y="289"/>
                  </a:lnTo>
                  <a:lnTo>
                    <a:pt x="173" y="302"/>
                  </a:lnTo>
                  <a:lnTo>
                    <a:pt x="211" y="282"/>
                  </a:lnTo>
                  <a:lnTo>
                    <a:pt x="211" y="246"/>
                  </a:lnTo>
                  <a:lnTo>
                    <a:pt x="233" y="240"/>
                  </a:lnTo>
                  <a:lnTo>
                    <a:pt x="321" y="274"/>
                  </a:lnTo>
                  <a:lnTo>
                    <a:pt x="352" y="262"/>
                  </a:lnTo>
                  <a:lnTo>
                    <a:pt x="386" y="282"/>
                  </a:lnTo>
                  <a:lnTo>
                    <a:pt x="386" y="283"/>
                  </a:lnTo>
                  <a:lnTo>
                    <a:pt x="398" y="266"/>
                  </a:lnTo>
                  <a:lnTo>
                    <a:pt x="424" y="265"/>
                  </a:lnTo>
                  <a:lnTo>
                    <a:pt x="472" y="237"/>
                  </a:lnTo>
                  <a:lnTo>
                    <a:pt x="483" y="207"/>
                  </a:lnTo>
                  <a:lnTo>
                    <a:pt x="506" y="198"/>
                  </a:lnTo>
                  <a:lnTo>
                    <a:pt x="520" y="183"/>
                  </a:lnTo>
                  <a:lnTo>
                    <a:pt x="551" y="170"/>
                  </a:lnTo>
                  <a:lnTo>
                    <a:pt x="492" y="121"/>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9" name="Freeform 29">
              <a:extLst>
                <a:ext uri="{FF2B5EF4-FFF2-40B4-BE49-F238E27FC236}">
                  <a16:creationId xmlns:a16="http://schemas.microsoft.com/office/drawing/2014/main" id="{9674EA2F-A43F-4FDC-AAF8-7FA3B6FE90C6}"/>
                </a:ext>
              </a:extLst>
            </p:cNvPr>
            <p:cNvSpPr>
              <a:spLocks/>
            </p:cNvSpPr>
            <p:nvPr/>
          </p:nvSpPr>
          <p:spPr bwMode="auto">
            <a:xfrm>
              <a:off x="298" y="3387"/>
              <a:ext cx="377" cy="616"/>
            </a:xfrm>
            <a:custGeom>
              <a:avLst/>
              <a:gdLst>
                <a:gd name="T0" fmla="*/ 363 w 377"/>
                <a:gd name="T1" fmla="*/ 63 h 616"/>
                <a:gd name="T2" fmla="*/ 323 w 377"/>
                <a:gd name="T3" fmla="*/ 48 h 616"/>
                <a:gd name="T4" fmla="*/ 284 w 377"/>
                <a:gd name="T5" fmla="*/ 55 h 616"/>
                <a:gd name="T6" fmla="*/ 227 w 377"/>
                <a:gd name="T7" fmla="*/ 37 h 616"/>
                <a:gd name="T8" fmla="*/ 219 w 377"/>
                <a:gd name="T9" fmla="*/ 0 h 616"/>
                <a:gd name="T10" fmla="*/ 156 w 377"/>
                <a:gd name="T11" fmla="*/ 7 h 616"/>
                <a:gd name="T12" fmla="*/ 134 w 377"/>
                <a:gd name="T13" fmla="*/ 148 h 616"/>
                <a:gd name="T14" fmla="*/ 25 w 377"/>
                <a:gd name="T15" fmla="*/ 309 h 616"/>
                <a:gd name="T16" fmla="*/ 0 w 377"/>
                <a:gd name="T17" fmla="*/ 369 h 616"/>
                <a:gd name="T18" fmla="*/ 15 w 377"/>
                <a:gd name="T19" fmla="*/ 387 h 616"/>
                <a:gd name="T20" fmla="*/ 15 w 377"/>
                <a:gd name="T21" fmla="*/ 409 h 616"/>
                <a:gd name="T22" fmla="*/ 45 w 377"/>
                <a:gd name="T23" fmla="*/ 415 h 616"/>
                <a:gd name="T24" fmla="*/ 42 w 377"/>
                <a:gd name="T25" fmla="*/ 468 h 616"/>
                <a:gd name="T26" fmla="*/ 8 w 377"/>
                <a:gd name="T27" fmla="*/ 588 h 616"/>
                <a:gd name="T28" fmla="*/ 54 w 377"/>
                <a:gd name="T29" fmla="*/ 585 h 616"/>
                <a:gd name="T30" fmla="*/ 119 w 377"/>
                <a:gd name="T31" fmla="*/ 616 h 616"/>
                <a:gd name="T32" fmla="*/ 174 w 377"/>
                <a:gd name="T33" fmla="*/ 599 h 616"/>
                <a:gd name="T34" fmla="*/ 168 w 377"/>
                <a:gd name="T35" fmla="*/ 556 h 616"/>
                <a:gd name="T36" fmla="*/ 222 w 377"/>
                <a:gd name="T37" fmla="*/ 494 h 616"/>
                <a:gd name="T38" fmla="*/ 204 w 377"/>
                <a:gd name="T39" fmla="*/ 451 h 616"/>
                <a:gd name="T40" fmla="*/ 239 w 377"/>
                <a:gd name="T41" fmla="*/ 392 h 616"/>
                <a:gd name="T42" fmla="*/ 210 w 377"/>
                <a:gd name="T43" fmla="*/ 318 h 616"/>
                <a:gd name="T44" fmla="*/ 269 w 377"/>
                <a:gd name="T45" fmla="*/ 316 h 616"/>
                <a:gd name="T46" fmla="*/ 279 w 377"/>
                <a:gd name="T47" fmla="*/ 279 h 616"/>
                <a:gd name="T48" fmla="*/ 306 w 377"/>
                <a:gd name="T49" fmla="*/ 250 h 616"/>
                <a:gd name="T50" fmla="*/ 310 w 377"/>
                <a:gd name="T51" fmla="*/ 160 h 616"/>
                <a:gd name="T52" fmla="*/ 377 w 377"/>
                <a:gd name="T53" fmla="*/ 89 h 616"/>
                <a:gd name="T54" fmla="*/ 363 w 377"/>
                <a:gd name="T55" fmla="*/ 63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7" h="616">
                  <a:moveTo>
                    <a:pt x="363" y="63"/>
                  </a:moveTo>
                  <a:lnTo>
                    <a:pt x="323" y="48"/>
                  </a:lnTo>
                  <a:lnTo>
                    <a:pt x="284" y="55"/>
                  </a:lnTo>
                  <a:lnTo>
                    <a:pt x="227" y="37"/>
                  </a:lnTo>
                  <a:lnTo>
                    <a:pt x="219" y="0"/>
                  </a:lnTo>
                  <a:lnTo>
                    <a:pt x="156" y="7"/>
                  </a:lnTo>
                  <a:lnTo>
                    <a:pt x="134" y="148"/>
                  </a:lnTo>
                  <a:lnTo>
                    <a:pt x="25" y="309"/>
                  </a:lnTo>
                  <a:lnTo>
                    <a:pt x="0" y="369"/>
                  </a:lnTo>
                  <a:lnTo>
                    <a:pt x="15" y="387"/>
                  </a:lnTo>
                  <a:lnTo>
                    <a:pt x="15" y="409"/>
                  </a:lnTo>
                  <a:lnTo>
                    <a:pt x="45" y="415"/>
                  </a:lnTo>
                  <a:lnTo>
                    <a:pt x="42" y="468"/>
                  </a:lnTo>
                  <a:lnTo>
                    <a:pt x="8" y="588"/>
                  </a:lnTo>
                  <a:lnTo>
                    <a:pt x="54" y="585"/>
                  </a:lnTo>
                  <a:lnTo>
                    <a:pt x="119" y="616"/>
                  </a:lnTo>
                  <a:lnTo>
                    <a:pt x="174" y="599"/>
                  </a:lnTo>
                  <a:lnTo>
                    <a:pt x="168" y="556"/>
                  </a:lnTo>
                  <a:lnTo>
                    <a:pt x="222" y="494"/>
                  </a:lnTo>
                  <a:lnTo>
                    <a:pt x="204" y="451"/>
                  </a:lnTo>
                  <a:lnTo>
                    <a:pt x="239" y="392"/>
                  </a:lnTo>
                  <a:lnTo>
                    <a:pt x="210" y="318"/>
                  </a:lnTo>
                  <a:lnTo>
                    <a:pt x="269" y="316"/>
                  </a:lnTo>
                  <a:lnTo>
                    <a:pt x="279" y="279"/>
                  </a:lnTo>
                  <a:lnTo>
                    <a:pt x="306" y="250"/>
                  </a:lnTo>
                  <a:lnTo>
                    <a:pt x="310" y="160"/>
                  </a:lnTo>
                  <a:lnTo>
                    <a:pt x="377" y="89"/>
                  </a:lnTo>
                  <a:lnTo>
                    <a:pt x="363" y="6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0" name="Freeform 30">
              <a:extLst>
                <a:ext uri="{FF2B5EF4-FFF2-40B4-BE49-F238E27FC236}">
                  <a16:creationId xmlns:a16="http://schemas.microsoft.com/office/drawing/2014/main" id="{E3218029-A94C-48E9-BFA9-B516A493281A}"/>
                </a:ext>
              </a:extLst>
            </p:cNvPr>
            <p:cNvSpPr>
              <a:spLocks/>
            </p:cNvSpPr>
            <p:nvPr/>
          </p:nvSpPr>
          <p:spPr bwMode="auto">
            <a:xfrm>
              <a:off x="2478" y="2015"/>
              <a:ext cx="792" cy="656"/>
            </a:xfrm>
            <a:custGeom>
              <a:avLst/>
              <a:gdLst>
                <a:gd name="T0" fmla="*/ 733 w 792"/>
                <a:gd name="T1" fmla="*/ 330 h 656"/>
                <a:gd name="T2" fmla="*/ 715 w 792"/>
                <a:gd name="T3" fmla="*/ 293 h 656"/>
                <a:gd name="T4" fmla="*/ 719 w 792"/>
                <a:gd name="T5" fmla="*/ 273 h 656"/>
                <a:gd name="T6" fmla="*/ 704 w 792"/>
                <a:gd name="T7" fmla="*/ 259 h 656"/>
                <a:gd name="T8" fmla="*/ 699 w 792"/>
                <a:gd name="T9" fmla="*/ 218 h 656"/>
                <a:gd name="T10" fmla="*/ 721 w 792"/>
                <a:gd name="T11" fmla="*/ 184 h 656"/>
                <a:gd name="T12" fmla="*/ 704 w 792"/>
                <a:gd name="T13" fmla="*/ 123 h 656"/>
                <a:gd name="T14" fmla="*/ 678 w 792"/>
                <a:gd name="T15" fmla="*/ 94 h 656"/>
                <a:gd name="T16" fmla="*/ 678 w 792"/>
                <a:gd name="T17" fmla="*/ 46 h 656"/>
                <a:gd name="T18" fmla="*/ 665 w 792"/>
                <a:gd name="T19" fmla="*/ 27 h 656"/>
                <a:gd name="T20" fmla="*/ 603 w 792"/>
                <a:gd name="T21" fmla="*/ 0 h 656"/>
                <a:gd name="T22" fmla="*/ 583 w 792"/>
                <a:gd name="T23" fmla="*/ 12 h 656"/>
                <a:gd name="T24" fmla="*/ 455 w 792"/>
                <a:gd name="T25" fmla="*/ 29 h 656"/>
                <a:gd name="T26" fmla="*/ 397 w 792"/>
                <a:gd name="T27" fmla="*/ 17 h 656"/>
                <a:gd name="T28" fmla="*/ 355 w 792"/>
                <a:gd name="T29" fmla="*/ 48 h 656"/>
                <a:gd name="T30" fmla="*/ 324 w 792"/>
                <a:gd name="T31" fmla="*/ 54 h 656"/>
                <a:gd name="T32" fmla="*/ 309 w 792"/>
                <a:gd name="T33" fmla="*/ 40 h 656"/>
                <a:gd name="T34" fmla="*/ 313 w 792"/>
                <a:gd name="T35" fmla="*/ 26 h 656"/>
                <a:gd name="T36" fmla="*/ 285 w 792"/>
                <a:gd name="T37" fmla="*/ 7 h 656"/>
                <a:gd name="T38" fmla="*/ 185 w 792"/>
                <a:gd name="T39" fmla="*/ 32 h 656"/>
                <a:gd name="T40" fmla="*/ 92 w 792"/>
                <a:gd name="T41" fmla="*/ 95 h 656"/>
                <a:gd name="T42" fmla="*/ 26 w 792"/>
                <a:gd name="T43" fmla="*/ 126 h 656"/>
                <a:gd name="T44" fmla="*/ 4 w 792"/>
                <a:gd name="T45" fmla="*/ 133 h 656"/>
                <a:gd name="T46" fmla="*/ 15 w 792"/>
                <a:gd name="T47" fmla="*/ 222 h 656"/>
                <a:gd name="T48" fmla="*/ 0 w 792"/>
                <a:gd name="T49" fmla="*/ 262 h 656"/>
                <a:gd name="T50" fmla="*/ 31 w 792"/>
                <a:gd name="T51" fmla="*/ 295 h 656"/>
                <a:gd name="T52" fmla="*/ 54 w 792"/>
                <a:gd name="T53" fmla="*/ 357 h 656"/>
                <a:gd name="T54" fmla="*/ 43 w 792"/>
                <a:gd name="T55" fmla="*/ 403 h 656"/>
                <a:gd name="T56" fmla="*/ 63 w 792"/>
                <a:gd name="T57" fmla="*/ 432 h 656"/>
                <a:gd name="T58" fmla="*/ 80 w 792"/>
                <a:gd name="T59" fmla="*/ 485 h 656"/>
                <a:gd name="T60" fmla="*/ 103 w 792"/>
                <a:gd name="T61" fmla="*/ 472 h 656"/>
                <a:gd name="T62" fmla="*/ 123 w 792"/>
                <a:gd name="T63" fmla="*/ 499 h 656"/>
                <a:gd name="T64" fmla="*/ 182 w 792"/>
                <a:gd name="T65" fmla="*/ 499 h 656"/>
                <a:gd name="T66" fmla="*/ 196 w 792"/>
                <a:gd name="T67" fmla="*/ 516 h 656"/>
                <a:gd name="T68" fmla="*/ 180 w 792"/>
                <a:gd name="T69" fmla="*/ 537 h 656"/>
                <a:gd name="T70" fmla="*/ 213 w 792"/>
                <a:gd name="T71" fmla="*/ 573 h 656"/>
                <a:gd name="T72" fmla="*/ 234 w 792"/>
                <a:gd name="T73" fmla="*/ 564 h 656"/>
                <a:gd name="T74" fmla="*/ 231 w 792"/>
                <a:gd name="T75" fmla="*/ 531 h 656"/>
                <a:gd name="T76" fmla="*/ 296 w 792"/>
                <a:gd name="T77" fmla="*/ 539 h 656"/>
                <a:gd name="T78" fmla="*/ 335 w 792"/>
                <a:gd name="T79" fmla="*/ 590 h 656"/>
                <a:gd name="T80" fmla="*/ 361 w 792"/>
                <a:gd name="T81" fmla="*/ 593 h 656"/>
                <a:gd name="T82" fmla="*/ 429 w 792"/>
                <a:gd name="T83" fmla="*/ 652 h 656"/>
                <a:gd name="T84" fmla="*/ 454 w 792"/>
                <a:gd name="T85" fmla="*/ 639 h 656"/>
                <a:gd name="T86" fmla="*/ 498 w 792"/>
                <a:gd name="T87" fmla="*/ 656 h 656"/>
                <a:gd name="T88" fmla="*/ 517 w 792"/>
                <a:gd name="T89" fmla="*/ 632 h 656"/>
                <a:gd name="T90" fmla="*/ 548 w 792"/>
                <a:gd name="T91" fmla="*/ 621 h 656"/>
                <a:gd name="T92" fmla="*/ 574 w 792"/>
                <a:gd name="T93" fmla="*/ 624 h 656"/>
                <a:gd name="T94" fmla="*/ 602 w 792"/>
                <a:gd name="T95" fmla="*/ 605 h 656"/>
                <a:gd name="T96" fmla="*/ 637 w 792"/>
                <a:gd name="T97" fmla="*/ 607 h 656"/>
                <a:gd name="T98" fmla="*/ 688 w 792"/>
                <a:gd name="T99" fmla="*/ 630 h 656"/>
                <a:gd name="T100" fmla="*/ 719 w 792"/>
                <a:gd name="T101" fmla="*/ 639 h 656"/>
                <a:gd name="T102" fmla="*/ 722 w 792"/>
                <a:gd name="T103" fmla="*/ 621 h 656"/>
                <a:gd name="T104" fmla="*/ 705 w 792"/>
                <a:gd name="T105" fmla="*/ 578 h 656"/>
                <a:gd name="T106" fmla="*/ 755 w 792"/>
                <a:gd name="T107" fmla="*/ 474 h 656"/>
                <a:gd name="T108" fmla="*/ 787 w 792"/>
                <a:gd name="T109" fmla="*/ 482 h 656"/>
                <a:gd name="T110" fmla="*/ 792 w 792"/>
                <a:gd name="T111" fmla="*/ 435 h 656"/>
                <a:gd name="T112" fmla="*/ 733 w 792"/>
                <a:gd name="T113" fmla="*/ 330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2" h="656">
                  <a:moveTo>
                    <a:pt x="733" y="330"/>
                  </a:moveTo>
                  <a:lnTo>
                    <a:pt x="715" y="293"/>
                  </a:lnTo>
                  <a:lnTo>
                    <a:pt x="719" y="273"/>
                  </a:lnTo>
                  <a:lnTo>
                    <a:pt x="704" y="259"/>
                  </a:lnTo>
                  <a:lnTo>
                    <a:pt x="699" y="218"/>
                  </a:lnTo>
                  <a:lnTo>
                    <a:pt x="721" y="184"/>
                  </a:lnTo>
                  <a:lnTo>
                    <a:pt x="704" y="123"/>
                  </a:lnTo>
                  <a:lnTo>
                    <a:pt x="678" y="94"/>
                  </a:lnTo>
                  <a:lnTo>
                    <a:pt x="678" y="46"/>
                  </a:lnTo>
                  <a:lnTo>
                    <a:pt x="665" y="27"/>
                  </a:lnTo>
                  <a:lnTo>
                    <a:pt x="603" y="0"/>
                  </a:lnTo>
                  <a:lnTo>
                    <a:pt x="583" y="12"/>
                  </a:lnTo>
                  <a:lnTo>
                    <a:pt x="455" y="29"/>
                  </a:lnTo>
                  <a:lnTo>
                    <a:pt x="397" y="17"/>
                  </a:lnTo>
                  <a:lnTo>
                    <a:pt x="355" y="48"/>
                  </a:lnTo>
                  <a:lnTo>
                    <a:pt x="324" y="54"/>
                  </a:lnTo>
                  <a:lnTo>
                    <a:pt x="309" y="40"/>
                  </a:lnTo>
                  <a:lnTo>
                    <a:pt x="313" y="26"/>
                  </a:lnTo>
                  <a:lnTo>
                    <a:pt x="285" y="7"/>
                  </a:lnTo>
                  <a:lnTo>
                    <a:pt x="185" y="32"/>
                  </a:lnTo>
                  <a:lnTo>
                    <a:pt x="92" y="95"/>
                  </a:lnTo>
                  <a:lnTo>
                    <a:pt x="26" y="126"/>
                  </a:lnTo>
                  <a:lnTo>
                    <a:pt x="4" y="133"/>
                  </a:lnTo>
                  <a:lnTo>
                    <a:pt x="15" y="222"/>
                  </a:lnTo>
                  <a:lnTo>
                    <a:pt x="0" y="262"/>
                  </a:lnTo>
                  <a:lnTo>
                    <a:pt x="31" y="295"/>
                  </a:lnTo>
                  <a:lnTo>
                    <a:pt x="54" y="357"/>
                  </a:lnTo>
                  <a:lnTo>
                    <a:pt x="43" y="403"/>
                  </a:lnTo>
                  <a:lnTo>
                    <a:pt x="63" y="432"/>
                  </a:lnTo>
                  <a:lnTo>
                    <a:pt x="80" y="485"/>
                  </a:lnTo>
                  <a:lnTo>
                    <a:pt x="103" y="472"/>
                  </a:lnTo>
                  <a:lnTo>
                    <a:pt x="123" y="499"/>
                  </a:lnTo>
                  <a:lnTo>
                    <a:pt x="182" y="499"/>
                  </a:lnTo>
                  <a:lnTo>
                    <a:pt x="196" y="516"/>
                  </a:lnTo>
                  <a:lnTo>
                    <a:pt x="180" y="537"/>
                  </a:lnTo>
                  <a:lnTo>
                    <a:pt x="213" y="573"/>
                  </a:lnTo>
                  <a:lnTo>
                    <a:pt x="234" y="564"/>
                  </a:lnTo>
                  <a:lnTo>
                    <a:pt x="231" y="531"/>
                  </a:lnTo>
                  <a:lnTo>
                    <a:pt x="296" y="539"/>
                  </a:lnTo>
                  <a:lnTo>
                    <a:pt x="335" y="590"/>
                  </a:lnTo>
                  <a:lnTo>
                    <a:pt x="361" y="593"/>
                  </a:lnTo>
                  <a:lnTo>
                    <a:pt x="429" y="652"/>
                  </a:lnTo>
                  <a:lnTo>
                    <a:pt x="454" y="639"/>
                  </a:lnTo>
                  <a:lnTo>
                    <a:pt x="498" y="656"/>
                  </a:lnTo>
                  <a:lnTo>
                    <a:pt x="517" y="632"/>
                  </a:lnTo>
                  <a:lnTo>
                    <a:pt x="548" y="621"/>
                  </a:lnTo>
                  <a:lnTo>
                    <a:pt x="574" y="624"/>
                  </a:lnTo>
                  <a:lnTo>
                    <a:pt x="602" y="605"/>
                  </a:lnTo>
                  <a:lnTo>
                    <a:pt x="637" y="607"/>
                  </a:lnTo>
                  <a:lnTo>
                    <a:pt x="688" y="630"/>
                  </a:lnTo>
                  <a:lnTo>
                    <a:pt x="719" y="639"/>
                  </a:lnTo>
                  <a:lnTo>
                    <a:pt x="722" y="621"/>
                  </a:lnTo>
                  <a:lnTo>
                    <a:pt x="705" y="578"/>
                  </a:lnTo>
                  <a:lnTo>
                    <a:pt x="755" y="474"/>
                  </a:lnTo>
                  <a:lnTo>
                    <a:pt x="787" y="482"/>
                  </a:lnTo>
                  <a:lnTo>
                    <a:pt x="792" y="435"/>
                  </a:lnTo>
                  <a:lnTo>
                    <a:pt x="733" y="33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1" name="Freeform 31">
              <a:extLst>
                <a:ext uri="{FF2B5EF4-FFF2-40B4-BE49-F238E27FC236}">
                  <a16:creationId xmlns:a16="http://schemas.microsoft.com/office/drawing/2014/main" id="{F1C0FFE0-57C7-4E7F-8D35-7C7C490D0A34}"/>
                </a:ext>
              </a:extLst>
            </p:cNvPr>
            <p:cNvSpPr>
              <a:spLocks/>
            </p:cNvSpPr>
            <p:nvPr/>
          </p:nvSpPr>
          <p:spPr bwMode="auto">
            <a:xfrm>
              <a:off x="1669" y="2186"/>
              <a:ext cx="295" cy="346"/>
            </a:xfrm>
            <a:custGeom>
              <a:avLst/>
              <a:gdLst>
                <a:gd name="T0" fmla="*/ 287 w 295"/>
                <a:gd name="T1" fmla="*/ 91 h 346"/>
                <a:gd name="T2" fmla="*/ 295 w 295"/>
                <a:gd name="T3" fmla="*/ 40 h 346"/>
                <a:gd name="T4" fmla="*/ 281 w 295"/>
                <a:gd name="T5" fmla="*/ 11 h 346"/>
                <a:gd name="T6" fmla="*/ 259 w 295"/>
                <a:gd name="T7" fmla="*/ 0 h 346"/>
                <a:gd name="T8" fmla="*/ 198 w 295"/>
                <a:gd name="T9" fmla="*/ 13 h 346"/>
                <a:gd name="T10" fmla="*/ 167 w 295"/>
                <a:gd name="T11" fmla="*/ 50 h 346"/>
                <a:gd name="T12" fmla="*/ 167 w 295"/>
                <a:gd name="T13" fmla="*/ 73 h 346"/>
                <a:gd name="T14" fmla="*/ 181 w 295"/>
                <a:gd name="T15" fmla="*/ 77 h 346"/>
                <a:gd name="T16" fmla="*/ 179 w 295"/>
                <a:gd name="T17" fmla="*/ 105 h 346"/>
                <a:gd name="T18" fmla="*/ 193 w 295"/>
                <a:gd name="T19" fmla="*/ 115 h 346"/>
                <a:gd name="T20" fmla="*/ 136 w 295"/>
                <a:gd name="T21" fmla="*/ 152 h 346"/>
                <a:gd name="T22" fmla="*/ 133 w 295"/>
                <a:gd name="T23" fmla="*/ 118 h 346"/>
                <a:gd name="T24" fmla="*/ 145 w 295"/>
                <a:gd name="T25" fmla="*/ 113 h 346"/>
                <a:gd name="T26" fmla="*/ 150 w 295"/>
                <a:gd name="T27" fmla="*/ 99 h 346"/>
                <a:gd name="T28" fmla="*/ 139 w 295"/>
                <a:gd name="T29" fmla="*/ 93 h 346"/>
                <a:gd name="T30" fmla="*/ 128 w 295"/>
                <a:gd name="T31" fmla="*/ 68 h 346"/>
                <a:gd name="T32" fmla="*/ 111 w 295"/>
                <a:gd name="T33" fmla="*/ 65 h 346"/>
                <a:gd name="T34" fmla="*/ 83 w 295"/>
                <a:gd name="T35" fmla="*/ 139 h 346"/>
                <a:gd name="T36" fmla="*/ 43 w 295"/>
                <a:gd name="T37" fmla="*/ 193 h 346"/>
                <a:gd name="T38" fmla="*/ 45 w 295"/>
                <a:gd name="T39" fmla="*/ 215 h 346"/>
                <a:gd name="T40" fmla="*/ 18 w 295"/>
                <a:gd name="T41" fmla="*/ 227 h 346"/>
                <a:gd name="T42" fmla="*/ 0 w 295"/>
                <a:gd name="T43" fmla="*/ 243 h 346"/>
                <a:gd name="T44" fmla="*/ 35 w 295"/>
                <a:gd name="T45" fmla="*/ 254 h 346"/>
                <a:gd name="T46" fmla="*/ 63 w 295"/>
                <a:gd name="T47" fmla="*/ 252 h 346"/>
                <a:gd name="T48" fmla="*/ 85 w 295"/>
                <a:gd name="T49" fmla="*/ 240 h 346"/>
                <a:gd name="T50" fmla="*/ 114 w 295"/>
                <a:gd name="T51" fmla="*/ 250 h 346"/>
                <a:gd name="T52" fmla="*/ 168 w 295"/>
                <a:gd name="T53" fmla="*/ 292 h 346"/>
                <a:gd name="T54" fmla="*/ 157 w 295"/>
                <a:gd name="T55" fmla="*/ 335 h 346"/>
                <a:gd name="T56" fmla="*/ 194 w 295"/>
                <a:gd name="T57" fmla="*/ 346 h 346"/>
                <a:gd name="T58" fmla="*/ 193 w 295"/>
                <a:gd name="T59" fmla="*/ 308 h 346"/>
                <a:gd name="T60" fmla="*/ 208 w 295"/>
                <a:gd name="T61" fmla="*/ 283 h 346"/>
                <a:gd name="T62" fmla="*/ 202 w 295"/>
                <a:gd name="T63" fmla="*/ 210 h 346"/>
                <a:gd name="T64" fmla="*/ 218 w 295"/>
                <a:gd name="T65" fmla="*/ 199 h 346"/>
                <a:gd name="T66" fmla="*/ 235 w 295"/>
                <a:gd name="T67" fmla="*/ 201 h 346"/>
                <a:gd name="T68" fmla="*/ 265 w 295"/>
                <a:gd name="T69" fmla="*/ 190 h 346"/>
                <a:gd name="T70" fmla="*/ 262 w 295"/>
                <a:gd name="T71" fmla="*/ 172 h 346"/>
                <a:gd name="T72" fmla="*/ 276 w 295"/>
                <a:gd name="T73" fmla="*/ 147 h 346"/>
                <a:gd name="T74" fmla="*/ 276 w 295"/>
                <a:gd name="T75" fmla="*/ 125 h 346"/>
                <a:gd name="T76" fmla="*/ 264 w 295"/>
                <a:gd name="T77" fmla="*/ 116 h 346"/>
                <a:gd name="T78" fmla="*/ 267 w 295"/>
                <a:gd name="T79" fmla="*/ 99 h 346"/>
                <a:gd name="T80" fmla="*/ 287 w 295"/>
                <a:gd name="T81" fmla="*/ 9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5" h="346">
                  <a:moveTo>
                    <a:pt x="287" y="91"/>
                  </a:moveTo>
                  <a:lnTo>
                    <a:pt x="295" y="40"/>
                  </a:lnTo>
                  <a:lnTo>
                    <a:pt x="281" y="11"/>
                  </a:lnTo>
                  <a:lnTo>
                    <a:pt x="259" y="0"/>
                  </a:lnTo>
                  <a:lnTo>
                    <a:pt x="198" y="13"/>
                  </a:lnTo>
                  <a:lnTo>
                    <a:pt x="167" y="50"/>
                  </a:lnTo>
                  <a:lnTo>
                    <a:pt x="167" y="73"/>
                  </a:lnTo>
                  <a:lnTo>
                    <a:pt x="181" y="77"/>
                  </a:lnTo>
                  <a:lnTo>
                    <a:pt x="179" y="105"/>
                  </a:lnTo>
                  <a:lnTo>
                    <a:pt x="193" y="115"/>
                  </a:lnTo>
                  <a:lnTo>
                    <a:pt x="136" y="152"/>
                  </a:lnTo>
                  <a:lnTo>
                    <a:pt x="133" y="118"/>
                  </a:lnTo>
                  <a:lnTo>
                    <a:pt x="145" y="113"/>
                  </a:lnTo>
                  <a:lnTo>
                    <a:pt x="150" y="99"/>
                  </a:lnTo>
                  <a:lnTo>
                    <a:pt x="139" y="93"/>
                  </a:lnTo>
                  <a:lnTo>
                    <a:pt x="128" y="68"/>
                  </a:lnTo>
                  <a:lnTo>
                    <a:pt x="111" y="65"/>
                  </a:lnTo>
                  <a:lnTo>
                    <a:pt x="83" y="139"/>
                  </a:lnTo>
                  <a:lnTo>
                    <a:pt x="43" y="193"/>
                  </a:lnTo>
                  <a:lnTo>
                    <a:pt x="45" y="215"/>
                  </a:lnTo>
                  <a:lnTo>
                    <a:pt x="18" y="227"/>
                  </a:lnTo>
                  <a:lnTo>
                    <a:pt x="0" y="243"/>
                  </a:lnTo>
                  <a:lnTo>
                    <a:pt x="35" y="254"/>
                  </a:lnTo>
                  <a:lnTo>
                    <a:pt x="63" y="252"/>
                  </a:lnTo>
                  <a:lnTo>
                    <a:pt x="85" y="240"/>
                  </a:lnTo>
                  <a:lnTo>
                    <a:pt x="114" y="250"/>
                  </a:lnTo>
                  <a:lnTo>
                    <a:pt x="168" y="292"/>
                  </a:lnTo>
                  <a:lnTo>
                    <a:pt x="157" y="335"/>
                  </a:lnTo>
                  <a:lnTo>
                    <a:pt x="194" y="346"/>
                  </a:lnTo>
                  <a:lnTo>
                    <a:pt x="193" y="308"/>
                  </a:lnTo>
                  <a:lnTo>
                    <a:pt x="208" y="283"/>
                  </a:lnTo>
                  <a:lnTo>
                    <a:pt x="202" y="210"/>
                  </a:lnTo>
                  <a:lnTo>
                    <a:pt x="218" y="199"/>
                  </a:lnTo>
                  <a:lnTo>
                    <a:pt x="235" y="201"/>
                  </a:lnTo>
                  <a:lnTo>
                    <a:pt x="265" y="190"/>
                  </a:lnTo>
                  <a:lnTo>
                    <a:pt x="262" y="172"/>
                  </a:lnTo>
                  <a:lnTo>
                    <a:pt x="276" y="147"/>
                  </a:lnTo>
                  <a:lnTo>
                    <a:pt x="276" y="125"/>
                  </a:lnTo>
                  <a:lnTo>
                    <a:pt x="264" y="116"/>
                  </a:lnTo>
                  <a:lnTo>
                    <a:pt x="267" y="99"/>
                  </a:lnTo>
                  <a:lnTo>
                    <a:pt x="287" y="91"/>
                  </a:lnTo>
                  <a:close/>
                </a:path>
              </a:pathLst>
            </a:custGeom>
            <a:solidFill>
              <a:schemeClr val="accent1">
                <a:lumMod val="60000"/>
                <a:lumOff val="40000"/>
              </a:schemeClr>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2" name="Freeform 32">
              <a:extLst>
                <a:ext uri="{FF2B5EF4-FFF2-40B4-BE49-F238E27FC236}">
                  <a16:creationId xmlns:a16="http://schemas.microsoft.com/office/drawing/2014/main" id="{AACE92B2-3472-4C63-B891-849B0DB3FCB6}"/>
                </a:ext>
              </a:extLst>
            </p:cNvPr>
            <p:cNvSpPr>
              <a:spLocks/>
            </p:cNvSpPr>
            <p:nvPr/>
          </p:nvSpPr>
          <p:spPr bwMode="auto">
            <a:xfrm>
              <a:off x="1783" y="2223"/>
              <a:ext cx="17" cy="20"/>
            </a:xfrm>
            <a:custGeom>
              <a:avLst/>
              <a:gdLst>
                <a:gd name="T0" fmla="*/ 17 w 17"/>
                <a:gd name="T1" fmla="*/ 3 h 20"/>
                <a:gd name="T2" fmla="*/ 9 w 17"/>
                <a:gd name="T3" fmla="*/ 0 h 20"/>
                <a:gd name="T4" fmla="*/ 0 w 17"/>
                <a:gd name="T5" fmla="*/ 19 h 20"/>
                <a:gd name="T6" fmla="*/ 14 w 17"/>
                <a:gd name="T7" fmla="*/ 20 h 20"/>
                <a:gd name="T8" fmla="*/ 17 w 17"/>
                <a:gd name="T9" fmla="*/ 3 h 20"/>
              </a:gdLst>
              <a:ahLst/>
              <a:cxnLst>
                <a:cxn ang="0">
                  <a:pos x="T0" y="T1"/>
                </a:cxn>
                <a:cxn ang="0">
                  <a:pos x="T2" y="T3"/>
                </a:cxn>
                <a:cxn ang="0">
                  <a:pos x="T4" y="T5"/>
                </a:cxn>
                <a:cxn ang="0">
                  <a:pos x="T6" y="T7"/>
                </a:cxn>
                <a:cxn ang="0">
                  <a:pos x="T8" y="T9"/>
                </a:cxn>
              </a:cxnLst>
              <a:rect l="0" t="0" r="r" b="b"/>
              <a:pathLst>
                <a:path w="17" h="20">
                  <a:moveTo>
                    <a:pt x="17" y="3"/>
                  </a:moveTo>
                  <a:lnTo>
                    <a:pt x="9" y="0"/>
                  </a:lnTo>
                  <a:lnTo>
                    <a:pt x="0" y="19"/>
                  </a:lnTo>
                  <a:lnTo>
                    <a:pt x="14" y="20"/>
                  </a:lnTo>
                  <a:lnTo>
                    <a:pt x="17" y="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3" name="Freeform 33">
              <a:extLst>
                <a:ext uri="{FF2B5EF4-FFF2-40B4-BE49-F238E27FC236}">
                  <a16:creationId xmlns:a16="http://schemas.microsoft.com/office/drawing/2014/main" id="{24662D69-F773-4B0B-94DC-A272467ABBBD}"/>
                </a:ext>
              </a:extLst>
            </p:cNvPr>
            <p:cNvSpPr>
              <a:spLocks/>
            </p:cNvSpPr>
            <p:nvPr/>
          </p:nvSpPr>
          <p:spPr bwMode="auto">
            <a:xfrm>
              <a:off x="1797" y="2203"/>
              <a:ext cx="15" cy="13"/>
            </a:xfrm>
            <a:custGeom>
              <a:avLst/>
              <a:gdLst>
                <a:gd name="T0" fmla="*/ 15 w 15"/>
                <a:gd name="T1" fmla="*/ 2 h 13"/>
                <a:gd name="T2" fmla="*/ 11 w 15"/>
                <a:gd name="T3" fmla="*/ 0 h 13"/>
                <a:gd name="T4" fmla="*/ 0 w 15"/>
                <a:gd name="T5" fmla="*/ 11 h 13"/>
                <a:gd name="T6" fmla="*/ 6 w 15"/>
                <a:gd name="T7" fmla="*/ 13 h 13"/>
                <a:gd name="T8" fmla="*/ 15 w 15"/>
                <a:gd name="T9" fmla="*/ 2 h 13"/>
              </a:gdLst>
              <a:ahLst/>
              <a:cxnLst>
                <a:cxn ang="0">
                  <a:pos x="T0" y="T1"/>
                </a:cxn>
                <a:cxn ang="0">
                  <a:pos x="T2" y="T3"/>
                </a:cxn>
                <a:cxn ang="0">
                  <a:pos x="T4" y="T5"/>
                </a:cxn>
                <a:cxn ang="0">
                  <a:pos x="T6" y="T7"/>
                </a:cxn>
                <a:cxn ang="0">
                  <a:pos x="T8" y="T9"/>
                </a:cxn>
              </a:cxnLst>
              <a:rect l="0" t="0" r="r" b="b"/>
              <a:pathLst>
                <a:path w="15" h="13">
                  <a:moveTo>
                    <a:pt x="15" y="2"/>
                  </a:moveTo>
                  <a:lnTo>
                    <a:pt x="11" y="0"/>
                  </a:lnTo>
                  <a:lnTo>
                    <a:pt x="0" y="11"/>
                  </a:lnTo>
                  <a:lnTo>
                    <a:pt x="6" y="13"/>
                  </a:lnTo>
                  <a:lnTo>
                    <a:pt x="15" y="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4" name="Freeform 34">
              <a:extLst>
                <a:ext uri="{FF2B5EF4-FFF2-40B4-BE49-F238E27FC236}">
                  <a16:creationId xmlns:a16="http://schemas.microsoft.com/office/drawing/2014/main" id="{45ABCE08-2222-48FF-97C1-3B49A7EA8FE4}"/>
                </a:ext>
              </a:extLst>
            </p:cNvPr>
            <p:cNvSpPr>
              <a:spLocks/>
            </p:cNvSpPr>
            <p:nvPr/>
          </p:nvSpPr>
          <p:spPr bwMode="auto">
            <a:xfrm>
              <a:off x="1819" y="2189"/>
              <a:ext cx="15" cy="13"/>
            </a:xfrm>
            <a:custGeom>
              <a:avLst/>
              <a:gdLst>
                <a:gd name="T0" fmla="*/ 12 w 15"/>
                <a:gd name="T1" fmla="*/ 0 h 13"/>
                <a:gd name="T2" fmla="*/ 0 w 15"/>
                <a:gd name="T3" fmla="*/ 5 h 13"/>
                <a:gd name="T4" fmla="*/ 0 w 15"/>
                <a:gd name="T5" fmla="*/ 13 h 13"/>
                <a:gd name="T6" fmla="*/ 15 w 15"/>
                <a:gd name="T7" fmla="*/ 6 h 13"/>
                <a:gd name="T8" fmla="*/ 12 w 15"/>
                <a:gd name="T9" fmla="*/ 0 h 13"/>
              </a:gdLst>
              <a:ahLst/>
              <a:cxnLst>
                <a:cxn ang="0">
                  <a:pos x="T0" y="T1"/>
                </a:cxn>
                <a:cxn ang="0">
                  <a:pos x="T2" y="T3"/>
                </a:cxn>
                <a:cxn ang="0">
                  <a:pos x="T4" y="T5"/>
                </a:cxn>
                <a:cxn ang="0">
                  <a:pos x="T6" y="T7"/>
                </a:cxn>
                <a:cxn ang="0">
                  <a:pos x="T8" y="T9"/>
                </a:cxn>
              </a:cxnLst>
              <a:rect l="0" t="0" r="r" b="b"/>
              <a:pathLst>
                <a:path w="15" h="13">
                  <a:moveTo>
                    <a:pt x="12" y="0"/>
                  </a:moveTo>
                  <a:lnTo>
                    <a:pt x="0" y="5"/>
                  </a:lnTo>
                  <a:lnTo>
                    <a:pt x="0" y="13"/>
                  </a:lnTo>
                  <a:lnTo>
                    <a:pt x="15" y="6"/>
                  </a:lnTo>
                  <a:lnTo>
                    <a:pt x="12"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5" name="Freeform 35">
              <a:extLst>
                <a:ext uri="{FF2B5EF4-FFF2-40B4-BE49-F238E27FC236}">
                  <a16:creationId xmlns:a16="http://schemas.microsoft.com/office/drawing/2014/main" id="{629C2BE5-2283-460F-8034-3139B4ADBB1C}"/>
                </a:ext>
              </a:extLst>
            </p:cNvPr>
            <p:cNvSpPr>
              <a:spLocks/>
            </p:cNvSpPr>
            <p:nvPr/>
          </p:nvSpPr>
          <p:spPr bwMode="auto">
            <a:xfrm>
              <a:off x="1843" y="2183"/>
              <a:ext cx="11" cy="9"/>
            </a:xfrm>
            <a:custGeom>
              <a:avLst/>
              <a:gdLst>
                <a:gd name="T0" fmla="*/ 11 w 11"/>
                <a:gd name="T1" fmla="*/ 0 h 9"/>
                <a:gd name="T2" fmla="*/ 2 w 11"/>
                <a:gd name="T3" fmla="*/ 3 h 9"/>
                <a:gd name="T4" fmla="*/ 0 w 11"/>
                <a:gd name="T5" fmla="*/ 9 h 9"/>
                <a:gd name="T6" fmla="*/ 11 w 11"/>
                <a:gd name="T7" fmla="*/ 8 h 9"/>
                <a:gd name="T8" fmla="*/ 11 w 11"/>
                <a:gd name="T9" fmla="*/ 0 h 9"/>
              </a:gdLst>
              <a:ahLst/>
              <a:cxnLst>
                <a:cxn ang="0">
                  <a:pos x="T0" y="T1"/>
                </a:cxn>
                <a:cxn ang="0">
                  <a:pos x="T2" y="T3"/>
                </a:cxn>
                <a:cxn ang="0">
                  <a:pos x="T4" y="T5"/>
                </a:cxn>
                <a:cxn ang="0">
                  <a:pos x="T6" y="T7"/>
                </a:cxn>
                <a:cxn ang="0">
                  <a:pos x="T8" y="T9"/>
                </a:cxn>
              </a:cxnLst>
              <a:rect l="0" t="0" r="r" b="b"/>
              <a:pathLst>
                <a:path w="11" h="9">
                  <a:moveTo>
                    <a:pt x="11" y="0"/>
                  </a:moveTo>
                  <a:lnTo>
                    <a:pt x="2" y="3"/>
                  </a:lnTo>
                  <a:lnTo>
                    <a:pt x="0" y="9"/>
                  </a:lnTo>
                  <a:lnTo>
                    <a:pt x="11" y="8"/>
                  </a:lnTo>
                  <a:lnTo>
                    <a:pt x="11"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6" name="Freeform 36">
              <a:extLst>
                <a:ext uri="{FF2B5EF4-FFF2-40B4-BE49-F238E27FC236}">
                  <a16:creationId xmlns:a16="http://schemas.microsoft.com/office/drawing/2014/main" id="{D34EEF2F-A180-47D8-8449-D984EC1274C4}"/>
                </a:ext>
              </a:extLst>
            </p:cNvPr>
            <p:cNvSpPr>
              <a:spLocks/>
            </p:cNvSpPr>
            <p:nvPr/>
          </p:nvSpPr>
          <p:spPr bwMode="auto">
            <a:xfrm>
              <a:off x="1868" y="2180"/>
              <a:ext cx="11" cy="8"/>
            </a:xfrm>
            <a:custGeom>
              <a:avLst/>
              <a:gdLst>
                <a:gd name="T0" fmla="*/ 11 w 11"/>
                <a:gd name="T1" fmla="*/ 0 h 8"/>
                <a:gd name="T2" fmla="*/ 0 w 11"/>
                <a:gd name="T3" fmla="*/ 3 h 8"/>
                <a:gd name="T4" fmla="*/ 0 w 11"/>
                <a:gd name="T5" fmla="*/ 8 h 8"/>
                <a:gd name="T6" fmla="*/ 11 w 11"/>
                <a:gd name="T7" fmla="*/ 6 h 8"/>
                <a:gd name="T8" fmla="*/ 11 w 11"/>
                <a:gd name="T9" fmla="*/ 0 h 8"/>
              </a:gdLst>
              <a:ahLst/>
              <a:cxnLst>
                <a:cxn ang="0">
                  <a:pos x="T0" y="T1"/>
                </a:cxn>
                <a:cxn ang="0">
                  <a:pos x="T2" y="T3"/>
                </a:cxn>
                <a:cxn ang="0">
                  <a:pos x="T4" y="T5"/>
                </a:cxn>
                <a:cxn ang="0">
                  <a:pos x="T6" y="T7"/>
                </a:cxn>
                <a:cxn ang="0">
                  <a:pos x="T8" y="T9"/>
                </a:cxn>
              </a:cxnLst>
              <a:rect l="0" t="0" r="r" b="b"/>
              <a:pathLst>
                <a:path w="11" h="8">
                  <a:moveTo>
                    <a:pt x="11" y="0"/>
                  </a:moveTo>
                  <a:lnTo>
                    <a:pt x="0" y="3"/>
                  </a:lnTo>
                  <a:lnTo>
                    <a:pt x="0" y="8"/>
                  </a:lnTo>
                  <a:lnTo>
                    <a:pt x="11" y="6"/>
                  </a:lnTo>
                  <a:lnTo>
                    <a:pt x="11"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8" name="Freeform 38">
              <a:extLst>
                <a:ext uri="{FF2B5EF4-FFF2-40B4-BE49-F238E27FC236}">
                  <a16:creationId xmlns:a16="http://schemas.microsoft.com/office/drawing/2014/main" id="{B5C1DB62-F231-490F-9BDE-DA9B4A62E83B}"/>
                </a:ext>
              </a:extLst>
            </p:cNvPr>
            <p:cNvSpPr>
              <a:spLocks/>
            </p:cNvSpPr>
            <p:nvPr/>
          </p:nvSpPr>
          <p:spPr bwMode="auto">
            <a:xfrm>
              <a:off x="2450" y="334"/>
              <a:ext cx="49" cy="55"/>
            </a:xfrm>
            <a:custGeom>
              <a:avLst/>
              <a:gdLst>
                <a:gd name="T0" fmla="*/ 49 w 49"/>
                <a:gd name="T1" fmla="*/ 0 h 55"/>
                <a:gd name="T2" fmla="*/ 34 w 49"/>
                <a:gd name="T3" fmla="*/ 6 h 55"/>
                <a:gd name="T4" fmla="*/ 6 w 49"/>
                <a:gd name="T5" fmla="*/ 21 h 55"/>
                <a:gd name="T6" fmla="*/ 0 w 49"/>
                <a:gd name="T7" fmla="*/ 52 h 55"/>
                <a:gd name="T8" fmla="*/ 20 w 49"/>
                <a:gd name="T9" fmla="*/ 55 h 55"/>
                <a:gd name="T10" fmla="*/ 49 w 49"/>
                <a:gd name="T11" fmla="*/ 0 h 55"/>
              </a:gdLst>
              <a:ahLst/>
              <a:cxnLst>
                <a:cxn ang="0">
                  <a:pos x="T0" y="T1"/>
                </a:cxn>
                <a:cxn ang="0">
                  <a:pos x="T2" y="T3"/>
                </a:cxn>
                <a:cxn ang="0">
                  <a:pos x="T4" y="T5"/>
                </a:cxn>
                <a:cxn ang="0">
                  <a:pos x="T6" y="T7"/>
                </a:cxn>
                <a:cxn ang="0">
                  <a:pos x="T8" y="T9"/>
                </a:cxn>
                <a:cxn ang="0">
                  <a:pos x="T10" y="T11"/>
                </a:cxn>
              </a:cxnLst>
              <a:rect l="0" t="0" r="r" b="b"/>
              <a:pathLst>
                <a:path w="49" h="55">
                  <a:moveTo>
                    <a:pt x="49" y="0"/>
                  </a:moveTo>
                  <a:lnTo>
                    <a:pt x="34" y="6"/>
                  </a:lnTo>
                  <a:lnTo>
                    <a:pt x="6" y="21"/>
                  </a:lnTo>
                  <a:lnTo>
                    <a:pt x="0" y="52"/>
                  </a:lnTo>
                  <a:lnTo>
                    <a:pt x="20" y="55"/>
                  </a:lnTo>
                  <a:lnTo>
                    <a:pt x="49"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9" name="Freeform 39">
              <a:extLst>
                <a:ext uri="{FF2B5EF4-FFF2-40B4-BE49-F238E27FC236}">
                  <a16:creationId xmlns:a16="http://schemas.microsoft.com/office/drawing/2014/main" id="{208EB87B-F33B-4A59-9C8C-4C2A20AF4B50}"/>
                </a:ext>
              </a:extLst>
            </p:cNvPr>
            <p:cNvSpPr>
              <a:spLocks/>
            </p:cNvSpPr>
            <p:nvPr/>
          </p:nvSpPr>
          <p:spPr bwMode="auto">
            <a:xfrm>
              <a:off x="2394" y="368"/>
              <a:ext cx="56" cy="60"/>
            </a:xfrm>
            <a:custGeom>
              <a:avLst/>
              <a:gdLst>
                <a:gd name="T0" fmla="*/ 45 w 56"/>
                <a:gd name="T1" fmla="*/ 0 h 60"/>
                <a:gd name="T2" fmla="*/ 7 w 56"/>
                <a:gd name="T3" fmla="*/ 34 h 60"/>
                <a:gd name="T4" fmla="*/ 0 w 56"/>
                <a:gd name="T5" fmla="*/ 60 h 60"/>
                <a:gd name="T6" fmla="*/ 56 w 56"/>
                <a:gd name="T7" fmla="*/ 18 h 60"/>
                <a:gd name="T8" fmla="*/ 45 w 56"/>
                <a:gd name="T9" fmla="*/ 0 h 60"/>
              </a:gdLst>
              <a:ahLst/>
              <a:cxnLst>
                <a:cxn ang="0">
                  <a:pos x="T0" y="T1"/>
                </a:cxn>
                <a:cxn ang="0">
                  <a:pos x="T2" y="T3"/>
                </a:cxn>
                <a:cxn ang="0">
                  <a:pos x="T4" y="T5"/>
                </a:cxn>
                <a:cxn ang="0">
                  <a:pos x="T6" y="T7"/>
                </a:cxn>
                <a:cxn ang="0">
                  <a:pos x="T8" y="T9"/>
                </a:cxn>
              </a:cxnLst>
              <a:rect l="0" t="0" r="r" b="b"/>
              <a:pathLst>
                <a:path w="56" h="60">
                  <a:moveTo>
                    <a:pt x="45" y="0"/>
                  </a:moveTo>
                  <a:lnTo>
                    <a:pt x="7" y="34"/>
                  </a:lnTo>
                  <a:lnTo>
                    <a:pt x="0" y="60"/>
                  </a:lnTo>
                  <a:lnTo>
                    <a:pt x="56" y="18"/>
                  </a:lnTo>
                  <a:lnTo>
                    <a:pt x="45"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0" name="Freeform 40">
              <a:extLst>
                <a:ext uri="{FF2B5EF4-FFF2-40B4-BE49-F238E27FC236}">
                  <a16:creationId xmlns:a16="http://schemas.microsoft.com/office/drawing/2014/main" id="{00AC9936-7A03-4B86-A736-9EA282FC6941}"/>
                </a:ext>
              </a:extLst>
            </p:cNvPr>
            <p:cNvSpPr>
              <a:spLocks/>
            </p:cNvSpPr>
            <p:nvPr/>
          </p:nvSpPr>
          <p:spPr bwMode="auto">
            <a:xfrm>
              <a:off x="2348" y="434"/>
              <a:ext cx="45" cy="34"/>
            </a:xfrm>
            <a:custGeom>
              <a:avLst/>
              <a:gdLst>
                <a:gd name="T0" fmla="*/ 45 w 45"/>
                <a:gd name="T1" fmla="*/ 0 h 34"/>
                <a:gd name="T2" fmla="*/ 22 w 45"/>
                <a:gd name="T3" fmla="*/ 3 h 34"/>
                <a:gd name="T4" fmla="*/ 0 w 45"/>
                <a:gd name="T5" fmla="*/ 12 h 34"/>
                <a:gd name="T6" fmla="*/ 14 w 45"/>
                <a:gd name="T7" fmla="*/ 34 h 34"/>
                <a:gd name="T8" fmla="*/ 45 w 45"/>
                <a:gd name="T9" fmla="*/ 0 h 34"/>
              </a:gdLst>
              <a:ahLst/>
              <a:cxnLst>
                <a:cxn ang="0">
                  <a:pos x="T0" y="T1"/>
                </a:cxn>
                <a:cxn ang="0">
                  <a:pos x="T2" y="T3"/>
                </a:cxn>
                <a:cxn ang="0">
                  <a:pos x="T4" y="T5"/>
                </a:cxn>
                <a:cxn ang="0">
                  <a:pos x="T6" y="T7"/>
                </a:cxn>
                <a:cxn ang="0">
                  <a:pos x="T8" y="T9"/>
                </a:cxn>
              </a:cxnLst>
              <a:rect l="0" t="0" r="r" b="b"/>
              <a:pathLst>
                <a:path w="45" h="34">
                  <a:moveTo>
                    <a:pt x="45" y="0"/>
                  </a:moveTo>
                  <a:lnTo>
                    <a:pt x="22" y="3"/>
                  </a:lnTo>
                  <a:lnTo>
                    <a:pt x="0" y="12"/>
                  </a:lnTo>
                  <a:lnTo>
                    <a:pt x="14" y="34"/>
                  </a:lnTo>
                  <a:lnTo>
                    <a:pt x="45"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1" name="Freeform 41">
              <a:extLst>
                <a:ext uri="{FF2B5EF4-FFF2-40B4-BE49-F238E27FC236}">
                  <a16:creationId xmlns:a16="http://schemas.microsoft.com/office/drawing/2014/main" id="{BFCCD4BD-93CD-433E-8D71-2F9550136C0F}"/>
                </a:ext>
              </a:extLst>
            </p:cNvPr>
            <p:cNvSpPr>
              <a:spLocks/>
            </p:cNvSpPr>
            <p:nvPr/>
          </p:nvSpPr>
          <p:spPr bwMode="auto">
            <a:xfrm>
              <a:off x="2411" y="286"/>
              <a:ext cx="73" cy="80"/>
            </a:xfrm>
            <a:custGeom>
              <a:avLst/>
              <a:gdLst>
                <a:gd name="T0" fmla="*/ 42 w 73"/>
                <a:gd name="T1" fmla="*/ 45 h 80"/>
                <a:gd name="T2" fmla="*/ 41 w 73"/>
                <a:gd name="T3" fmla="*/ 43 h 80"/>
                <a:gd name="T4" fmla="*/ 73 w 73"/>
                <a:gd name="T5" fmla="*/ 4 h 80"/>
                <a:gd name="T6" fmla="*/ 62 w 73"/>
                <a:gd name="T7" fmla="*/ 0 h 80"/>
                <a:gd name="T8" fmla="*/ 36 w 73"/>
                <a:gd name="T9" fmla="*/ 20 h 80"/>
                <a:gd name="T10" fmla="*/ 39 w 73"/>
                <a:gd name="T11" fmla="*/ 41 h 80"/>
                <a:gd name="T12" fmla="*/ 25 w 73"/>
                <a:gd name="T13" fmla="*/ 34 h 80"/>
                <a:gd name="T14" fmla="*/ 0 w 73"/>
                <a:gd name="T15" fmla="*/ 69 h 80"/>
                <a:gd name="T16" fmla="*/ 14 w 73"/>
                <a:gd name="T17" fmla="*/ 80 h 80"/>
                <a:gd name="T18" fmla="*/ 42 w 73"/>
                <a:gd name="T19" fmla="*/ 4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0">
                  <a:moveTo>
                    <a:pt x="42" y="45"/>
                  </a:moveTo>
                  <a:lnTo>
                    <a:pt x="41" y="43"/>
                  </a:lnTo>
                  <a:lnTo>
                    <a:pt x="73" y="4"/>
                  </a:lnTo>
                  <a:lnTo>
                    <a:pt x="62" y="0"/>
                  </a:lnTo>
                  <a:lnTo>
                    <a:pt x="36" y="20"/>
                  </a:lnTo>
                  <a:lnTo>
                    <a:pt x="39" y="41"/>
                  </a:lnTo>
                  <a:lnTo>
                    <a:pt x="25" y="34"/>
                  </a:lnTo>
                  <a:lnTo>
                    <a:pt x="0" y="69"/>
                  </a:lnTo>
                  <a:lnTo>
                    <a:pt x="14" y="80"/>
                  </a:lnTo>
                  <a:lnTo>
                    <a:pt x="42" y="45"/>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2" name="Freeform 42">
              <a:extLst>
                <a:ext uri="{FF2B5EF4-FFF2-40B4-BE49-F238E27FC236}">
                  <a16:creationId xmlns:a16="http://schemas.microsoft.com/office/drawing/2014/main" id="{BCAA58AC-DD87-41C9-AD81-43B8A57582CE}"/>
                </a:ext>
              </a:extLst>
            </p:cNvPr>
            <p:cNvSpPr>
              <a:spLocks/>
            </p:cNvSpPr>
            <p:nvPr/>
          </p:nvSpPr>
          <p:spPr bwMode="auto">
            <a:xfrm>
              <a:off x="2510" y="239"/>
              <a:ext cx="53" cy="67"/>
            </a:xfrm>
            <a:custGeom>
              <a:avLst/>
              <a:gdLst>
                <a:gd name="T0" fmla="*/ 43 w 53"/>
                <a:gd name="T1" fmla="*/ 44 h 67"/>
                <a:gd name="T2" fmla="*/ 53 w 53"/>
                <a:gd name="T3" fmla="*/ 10 h 67"/>
                <a:gd name="T4" fmla="*/ 25 w 53"/>
                <a:gd name="T5" fmla="*/ 0 h 67"/>
                <a:gd name="T6" fmla="*/ 0 w 53"/>
                <a:gd name="T7" fmla="*/ 33 h 67"/>
                <a:gd name="T8" fmla="*/ 11 w 53"/>
                <a:gd name="T9" fmla="*/ 67 h 67"/>
                <a:gd name="T10" fmla="*/ 43 w 53"/>
                <a:gd name="T11" fmla="*/ 44 h 67"/>
              </a:gdLst>
              <a:ahLst/>
              <a:cxnLst>
                <a:cxn ang="0">
                  <a:pos x="T0" y="T1"/>
                </a:cxn>
                <a:cxn ang="0">
                  <a:pos x="T2" y="T3"/>
                </a:cxn>
                <a:cxn ang="0">
                  <a:pos x="T4" y="T5"/>
                </a:cxn>
                <a:cxn ang="0">
                  <a:pos x="T6" y="T7"/>
                </a:cxn>
                <a:cxn ang="0">
                  <a:pos x="T8" y="T9"/>
                </a:cxn>
                <a:cxn ang="0">
                  <a:pos x="T10" y="T11"/>
                </a:cxn>
              </a:cxnLst>
              <a:rect l="0" t="0" r="r" b="b"/>
              <a:pathLst>
                <a:path w="53" h="67">
                  <a:moveTo>
                    <a:pt x="43" y="44"/>
                  </a:moveTo>
                  <a:lnTo>
                    <a:pt x="53" y="10"/>
                  </a:lnTo>
                  <a:lnTo>
                    <a:pt x="25" y="0"/>
                  </a:lnTo>
                  <a:lnTo>
                    <a:pt x="0" y="33"/>
                  </a:lnTo>
                  <a:lnTo>
                    <a:pt x="11" y="67"/>
                  </a:lnTo>
                  <a:lnTo>
                    <a:pt x="43" y="4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3" name="Freeform 43">
              <a:extLst>
                <a:ext uri="{FF2B5EF4-FFF2-40B4-BE49-F238E27FC236}">
                  <a16:creationId xmlns:a16="http://schemas.microsoft.com/office/drawing/2014/main" id="{FB621B54-322E-4B26-AAA8-C5A6F2B95C6F}"/>
                </a:ext>
              </a:extLst>
            </p:cNvPr>
            <p:cNvSpPr>
              <a:spLocks/>
            </p:cNvSpPr>
            <p:nvPr/>
          </p:nvSpPr>
          <p:spPr bwMode="auto">
            <a:xfrm>
              <a:off x="2550" y="205"/>
              <a:ext cx="14" cy="22"/>
            </a:xfrm>
            <a:custGeom>
              <a:avLst/>
              <a:gdLst>
                <a:gd name="T0" fmla="*/ 0 w 14"/>
                <a:gd name="T1" fmla="*/ 0 h 22"/>
                <a:gd name="T2" fmla="*/ 3 w 14"/>
                <a:gd name="T3" fmla="*/ 22 h 22"/>
                <a:gd name="T4" fmla="*/ 14 w 14"/>
                <a:gd name="T5" fmla="*/ 5 h 22"/>
                <a:gd name="T6" fmla="*/ 0 w 14"/>
                <a:gd name="T7" fmla="*/ 0 h 22"/>
              </a:gdLst>
              <a:ahLst/>
              <a:cxnLst>
                <a:cxn ang="0">
                  <a:pos x="T0" y="T1"/>
                </a:cxn>
                <a:cxn ang="0">
                  <a:pos x="T2" y="T3"/>
                </a:cxn>
                <a:cxn ang="0">
                  <a:pos x="T4" y="T5"/>
                </a:cxn>
                <a:cxn ang="0">
                  <a:pos x="T6" y="T7"/>
                </a:cxn>
              </a:cxnLst>
              <a:rect l="0" t="0" r="r" b="b"/>
              <a:pathLst>
                <a:path w="14" h="22">
                  <a:moveTo>
                    <a:pt x="0" y="0"/>
                  </a:moveTo>
                  <a:lnTo>
                    <a:pt x="3" y="22"/>
                  </a:lnTo>
                  <a:lnTo>
                    <a:pt x="14" y="5"/>
                  </a:lnTo>
                  <a:lnTo>
                    <a:pt x="0"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4" name="Freeform 44">
              <a:extLst>
                <a:ext uri="{FF2B5EF4-FFF2-40B4-BE49-F238E27FC236}">
                  <a16:creationId xmlns:a16="http://schemas.microsoft.com/office/drawing/2014/main" id="{108C7269-7A11-42B7-865A-331E07416F4B}"/>
                </a:ext>
              </a:extLst>
            </p:cNvPr>
            <p:cNvSpPr>
              <a:spLocks/>
            </p:cNvSpPr>
            <p:nvPr/>
          </p:nvSpPr>
          <p:spPr bwMode="auto">
            <a:xfrm>
              <a:off x="2947" y="3399"/>
              <a:ext cx="172" cy="173"/>
            </a:xfrm>
            <a:custGeom>
              <a:avLst/>
              <a:gdLst>
                <a:gd name="T0" fmla="*/ 172 w 172"/>
                <a:gd name="T1" fmla="*/ 23 h 173"/>
                <a:gd name="T2" fmla="*/ 114 w 172"/>
                <a:gd name="T3" fmla="*/ 3 h 173"/>
                <a:gd name="T4" fmla="*/ 87 w 172"/>
                <a:gd name="T5" fmla="*/ 0 h 173"/>
                <a:gd name="T6" fmla="*/ 45 w 172"/>
                <a:gd name="T7" fmla="*/ 76 h 173"/>
                <a:gd name="T8" fmla="*/ 6 w 172"/>
                <a:gd name="T9" fmla="*/ 104 h 173"/>
                <a:gd name="T10" fmla="*/ 0 w 172"/>
                <a:gd name="T11" fmla="*/ 124 h 173"/>
                <a:gd name="T12" fmla="*/ 67 w 172"/>
                <a:gd name="T13" fmla="*/ 173 h 173"/>
                <a:gd name="T14" fmla="*/ 85 w 172"/>
                <a:gd name="T15" fmla="*/ 168 h 173"/>
                <a:gd name="T16" fmla="*/ 82 w 172"/>
                <a:gd name="T17" fmla="*/ 151 h 173"/>
                <a:gd name="T18" fmla="*/ 80 w 172"/>
                <a:gd name="T19" fmla="*/ 114 h 173"/>
                <a:gd name="T20" fmla="*/ 97 w 172"/>
                <a:gd name="T21" fmla="*/ 80 h 173"/>
                <a:gd name="T22" fmla="*/ 113 w 172"/>
                <a:gd name="T23" fmla="*/ 94 h 173"/>
                <a:gd name="T24" fmla="*/ 128 w 172"/>
                <a:gd name="T25" fmla="*/ 82 h 173"/>
                <a:gd name="T26" fmla="*/ 156 w 172"/>
                <a:gd name="T27" fmla="*/ 97 h 173"/>
                <a:gd name="T28" fmla="*/ 156 w 172"/>
                <a:gd name="T29" fmla="*/ 93 h 173"/>
                <a:gd name="T30" fmla="*/ 172 w 172"/>
                <a:gd name="T31" fmla="*/ 2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 h="173">
                  <a:moveTo>
                    <a:pt x="172" y="23"/>
                  </a:moveTo>
                  <a:lnTo>
                    <a:pt x="114" y="3"/>
                  </a:lnTo>
                  <a:lnTo>
                    <a:pt x="87" y="0"/>
                  </a:lnTo>
                  <a:lnTo>
                    <a:pt x="45" y="76"/>
                  </a:lnTo>
                  <a:lnTo>
                    <a:pt x="6" y="104"/>
                  </a:lnTo>
                  <a:lnTo>
                    <a:pt x="0" y="124"/>
                  </a:lnTo>
                  <a:lnTo>
                    <a:pt x="67" y="173"/>
                  </a:lnTo>
                  <a:lnTo>
                    <a:pt x="85" y="168"/>
                  </a:lnTo>
                  <a:lnTo>
                    <a:pt x="82" y="151"/>
                  </a:lnTo>
                  <a:lnTo>
                    <a:pt x="80" y="114"/>
                  </a:lnTo>
                  <a:lnTo>
                    <a:pt x="97" y="80"/>
                  </a:lnTo>
                  <a:lnTo>
                    <a:pt x="113" y="94"/>
                  </a:lnTo>
                  <a:lnTo>
                    <a:pt x="128" y="82"/>
                  </a:lnTo>
                  <a:lnTo>
                    <a:pt x="156" y="97"/>
                  </a:lnTo>
                  <a:lnTo>
                    <a:pt x="156" y="93"/>
                  </a:lnTo>
                  <a:lnTo>
                    <a:pt x="172" y="2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5" name="Freeform 45">
              <a:extLst>
                <a:ext uri="{FF2B5EF4-FFF2-40B4-BE49-F238E27FC236}">
                  <a16:creationId xmlns:a16="http://schemas.microsoft.com/office/drawing/2014/main" id="{B6A6B81F-2AAA-4E03-9EC4-2D34D4E5B50C}"/>
                </a:ext>
              </a:extLst>
            </p:cNvPr>
            <p:cNvSpPr>
              <a:spLocks/>
            </p:cNvSpPr>
            <p:nvPr/>
          </p:nvSpPr>
          <p:spPr bwMode="auto">
            <a:xfrm>
              <a:off x="3537" y="2651"/>
              <a:ext cx="304" cy="331"/>
            </a:xfrm>
            <a:custGeom>
              <a:avLst/>
              <a:gdLst>
                <a:gd name="T0" fmla="*/ 285 w 304"/>
                <a:gd name="T1" fmla="*/ 150 h 331"/>
                <a:gd name="T2" fmla="*/ 253 w 304"/>
                <a:gd name="T3" fmla="*/ 130 h 331"/>
                <a:gd name="T4" fmla="*/ 239 w 304"/>
                <a:gd name="T5" fmla="*/ 82 h 331"/>
                <a:gd name="T6" fmla="*/ 168 w 304"/>
                <a:gd name="T7" fmla="*/ 20 h 331"/>
                <a:gd name="T8" fmla="*/ 139 w 304"/>
                <a:gd name="T9" fmla="*/ 33 h 331"/>
                <a:gd name="T10" fmla="*/ 55 w 304"/>
                <a:gd name="T11" fmla="*/ 0 h 331"/>
                <a:gd name="T12" fmla="*/ 11 w 304"/>
                <a:gd name="T13" fmla="*/ 17 h 331"/>
                <a:gd name="T14" fmla="*/ 0 w 304"/>
                <a:gd name="T15" fmla="*/ 50 h 331"/>
                <a:gd name="T16" fmla="*/ 46 w 304"/>
                <a:gd name="T17" fmla="*/ 81 h 331"/>
                <a:gd name="T18" fmla="*/ 85 w 304"/>
                <a:gd name="T19" fmla="*/ 135 h 331"/>
                <a:gd name="T20" fmla="*/ 160 w 304"/>
                <a:gd name="T21" fmla="*/ 189 h 331"/>
                <a:gd name="T22" fmla="*/ 171 w 304"/>
                <a:gd name="T23" fmla="*/ 280 h 331"/>
                <a:gd name="T24" fmla="*/ 199 w 304"/>
                <a:gd name="T25" fmla="*/ 331 h 331"/>
                <a:gd name="T26" fmla="*/ 214 w 304"/>
                <a:gd name="T27" fmla="*/ 323 h 331"/>
                <a:gd name="T28" fmla="*/ 241 w 304"/>
                <a:gd name="T29" fmla="*/ 274 h 331"/>
                <a:gd name="T30" fmla="*/ 241 w 304"/>
                <a:gd name="T31" fmla="*/ 234 h 331"/>
                <a:gd name="T32" fmla="*/ 290 w 304"/>
                <a:gd name="T33" fmla="*/ 212 h 331"/>
                <a:gd name="T34" fmla="*/ 304 w 304"/>
                <a:gd name="T35" fmla="*/ 181 h 331"/>
                <a:gd name="T36" fmla="*/ 285 w 304"/>
                <a:gd name="T37" fmla="*/ 15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331">
                  <a:moveTo>
                    <a:pt x="285" y="150"/>
                  </a:moveTo>
                  <a:lnTo>
                    <a:pt x="253" y="130"/>
                  </a:lnTo>
                  <a:lnTo>
                    <a:pt x="239" y="82"/>
                  </a:lnTo>
                  <a:lnTo>
                    <a:pt x="168" y="20"/>
                  </a:lnTo>
                  <a:lnTo>
                    <a:pt x="139" y="33"/>
                  </a:lnTo>
                  <a:lnTo>
                    <a:pt x="55" y="0"/>
                  </a:lnTo>
                  <a:lnTo>
                    <a:pt x="11" y="17"/>
                  </a:lnTo>
                  <a:lnTo>
                    <a:pt x="0" y="50"/>
                  </a:lnTo>
                  <a:lnTo>
                    <a:pt x="46" y="81"/>
                  </a:lnTo>
                  <a:lnTo>
                    <a:pt x="85" y="135"/>
                  </a:lnTo>
                  <a:lnTo>
                    <a:pt x="160" y="189"/>
                  </a:lnTo>
                  <a:lnTo>
                    <a:pt x="171" y="280"/>
                  </a:lnTo>
                  <a:lnTo>
                    <a:pt x="199" y="331"/>
                  </a:lnTo>
                  <a:lnTo>
                    <a:pt x="214" y="323"/>
                  </a:lnTo>
                  <a:lnTo>
                    <a:pt x="241" y="274"/>
                  </a:lnTo>
                  <a:lnTo>
                    <a:pt x="241" y="234"/>
                  </a:lnTo>
                  <a:lnTo>
                    <a:pt x="290" y="212"/>
                  </a:lnTo>
                  <a:lnTo>
                    <a:pt x="304" y="181"/>
                  </a:lnTo>
                  <a:lnTo>
                    <a:pt x="285" y="15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6" name="Freeform 46">
              <a:extLst>
                <a:ext uri="{FF2B5EF4-FFF2-40B4-BE49-F238E27FC236}">
                  <a16:creationId xmlns:a16="http://schemas.microsoft.com/office/drawing/2014/main" id="{F22D3219-FE47-4378-ABA8-A38283F9F796}"/>
                </a:ext>
              </a:extLst>
            </p:cNvPr>
            <p:cNvSpPr>
              <a:spLocks/>
            </p:cNvSpPr>
            <p:nvPr/>
          </p:nvSpPr>
          <p:spPr bwMode="auto">
            <a:xfrm>
              <a:off x="3137" y="3498"/>
              <a:ext cx="247" cy="162"/>
            </a:xfrm>
            <a:custGeom>
              <a:avLst/>
              <a:gdLst>
                <a:gd name="T0" fmla="*/ 181 w 247"/>
                <a:gd name="T1" fmla="*/ 0 h 162"/>
                <a:gd name="T2" fmla="*/ 225 w 247"/>
                <a:gd name="T3" fmla="*/ 26 h 162"/>
                <a:gd name="T4" fmla="*/ 247 w 247"/>
                <a:gd name="T5" fmla="*/ 80 h 162"/>
                <a:gd name="T6" fmla="*/ 222 w 247"/>
                <a:gd name="T7" fmla="*/ 108 h 162"/>
                <a:gd name="T8" fmla="*/ 185 w 247"/>
                <a:gd name="T9" fmla="*/ 114 h 162"/>
                <a:gd name="T10" fmla="*/ 156 w 247"/>
                <a:gd name="T11" fmla="*/ 139 h 162"/>
                <a:gd name="T12" fmla="*/ 63 w 247"/>
                <a:gd name="T13" fmla="*/ 162 h 162"/>
                <a:gd name="T14" fmla="*/ 45 w 247"/>
                <a:gd name="T15" fmla="*/ 147 h 162"/>
                <a:gd name="T16" fmla="*/ 28 w 247"/>
                <a:gd name="T17" fmla="*/ 139 h 162"/>
                <a:gd name="T18" fmla="*/ 0 w 247"/>
                <a:gd name="T19" fmla="*/ 93 h 162"/>
                <a:gd name="T20" fmla="*/ 2 w 247"/>
                <a:gd name="T21" fmla="*/ 34 h 162"/>
                <a:gd name="T22" fmla="*/ 96 w 247"/>
                <a:gd name="T23" fmla="*/ 9 h 162"/>
                <a:gd name="T24" fmla="*/ 181 w 247"/>
                <a:gd name="T2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162">
                  <a:moveTo>
                    <a:pt x="181" y="0"/>
                  </a:moveTo>
                  <a:lnTo>
                    <a:pt x="225" y="26"/>
                  </a:lnTo>
                  <a:lnTo>
                    <a:pt x="247" y="80"/>
                  </a:lnTo>
                  <a:lnTo>
                    <a:pt x="222" y="108"/>
                  </a:lnTo>
                  <a:lnTo>
                    <a:pt x="185" y="114"/>
                  </a:lnTo>
                  <a:lnTo>
                    <a:pt x="156" y="139"/>
                  </a:lnTo>
                  <a:lnTo>
                    <a:pt x="63" y="162"/>
                  </a:lnTo>
                  <a:lnTo>
                    <a:pt x="45" y="147"/>
                  </a:lnTo>
                  <a:lnTo>
                    <a:pt x="28" y="139"/>
                  </a:lnTo>
                  <a:lnTo>
                    <a:pt x="0" y="93"/>
                  </a:lnTo>
                  <a:lnTo>
                    <a:pt x="2" y="34"/>
                  </a:lnTo>
                  <a:lnTo>
                    <a:pt x="96" y="9"/>
                  </a:lnTo>
                  <a:lnTo>
                    <a:pt x="181"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7" name="Freeform 47">
              <a:extLst>
                <a:ext uri="{FF2B5EF4-FFF2-40B4-BE49-F238E27FC236}">
                  <a16:creationId xmlns:a16="http://schemas.microsoft.com/office/drawing/2014/main" id="{8589AE9E-7525-40DC-BAB3-48263F8A9C6C}"/>
                </a:ext>
              </a:extLst>
            </p:cNvPr>
            <p:cNvSpPr>
              <a:spLocks/>
            </p:cNvSpPr>
            <p:nvPr/>
          </p:nvSpPr>
          <p:spPr bwMode="auto">
            <a:xfrm>
              <a:off x="1825" y="2600"/>
              <a:ext cx="71" cy="79"/>
            </a:xfrm>
            <a:custGeom>
              <a:avLst/>
              <a:gdLst>
                <a:gd name="T0" fmla="*/ 45 w 71"/>
                <a:gd name="T1" fmla="*/ 28 h 79"/>
                <a:gd name="T2" fmla="*/ 34 w 71"/>
                <a:gd name="T3" fmla="*/ 0 h 79"/>
                <a:gd name="T4" fmla="*/ 15 w 71"/>
                <a:gd name="T5" fmla="*/ 3 h 79"/>
                <a:gd name="T6" fmla="*/ 0 w 71"/>
                <a:gd name="T7" fmla="*/ 39 h 79"/>
                <a:gd name="T8" fmla="*/ 8 w 71"/>
                <a:gd name="T9" fmla="*/ 74 h 79"/>
                <a:gd name="T10" fmla="*/ 60 w 71"/>
                <a:gd name="T11" fmla="*/ 79 h 79"/>
                <a:gd name="T12" fmla="*/ 71 w 71"/>
                <a:gd name="T13" fmla="*/ 53 h 79"/>
                <a:gd name="T14" fmla="*/ 45 w 71"/>
                <a:gd name="T15" fmla="*/ 28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79">
                  <a:moveTo>
                    <a:pt x="45" y="28"/>
                  </a:moveTo>
                  <a:lnTo>
                    <a:pt x="34" y="0"/>
                  </a:lnTo>
                  <a:lnTo>
                    <a:pt x="15" y="3"/>
                  </a:lnTo>
                  <a:lnTo>
                    <a:pt x="0" y="39"/>
                  </a:lnTo>
                  <a:lnTo>
                    <a:pt x="8" y="74"/>
                  </a:lnTo>
                  <a:lnTo>
                    <a:pt x="60" y="79"/>
                  </a:lnTo>
                  <a:lnTo>
                    <a:pt x="71" y="53"/>
                  </a:lnTo>
                  <a:lnTo>
                    <a:pt x="45" y="28"/>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29" name="Freeform 49">
              <a:extLst>
                <a:ext uri="{FF2B5EF4-FFF2-40B4-BE49-F238E27FC236}">
                  <a16:creationId xmlns:a16="http://schemas.microsoft.com/office/drawing/2014/main" id="{2F38BA47-BE6C-496F-8438-58A24B28AD56}"/>
                </a:ext>
              </a:extLst>
            </p:cNvPr>
            <p:cNvSpPr>
              <a:spLocks/>
            </p:cNvSpPr>
            <p:nvPr/>
          </p:nvSpPr>
          <p:spPr bwMode="auto">
            <a:xfrm>
              <a:off x="2130" y="2948"/>
              <a:ext cx="33" cy="46"/>
            </a:xfrm>
            <a:custGeom>
              <a:avLst/>
              <a:gdLst>
                <a:gd name="T0" fmla="*/ 10 w 33"/>
                <a:gd name="T1" fmla="*/ 0 h 46"/>
                <a:gd name="T2" fmla="*/ 33 w 33"/>
                <a:gd name="T3" fmla="*/ 32 h 46"/>
                <a:gd name="T4" fmla="*/ 25 w 33"/>
                <a:gd name="T5" fmla="*/ 46 h 46"/>
                <a:gd name="T6" fmla="*/ 0 w 33"/>
                <a:gd name="T7" fmla="*/ 35 h 46"/>
                <a:gd name="T8" fmla="*/ 10 w 33"/>
                <a:gd name="T9" fmla="*/ 0 h 46"/>
              </a:gdLst>
              <a:ahLst/>
              <a:cxnLst>
                <a:cxn ang="0">
                  <a:pos x="T0" y="T1"/>
                </a:cxn>
                <a:cxn ang="0">
                  <a:pos x="T2" y="T3"/>
                </a:cxn>
                <a:cxn ang="0">
                  <a:pos x="T4" y="T5"/>
                </a:cxn>
                <a:cxn ang="0">
                  <a:pos x="T6" y="T7"/>
                </a:cxn>
                <a:cxn ang="0">
                  <a:pos x="T8" y="T9"/>
                </a:cxn>
              </a:cxnLst>
              <a:rect l="0" t="0" r="r" b="b"/>
              <a:pathLst>
                <a:path w="33" h="46">
                  <a:moveTo>
                    <a:pt x="10" y="0"/>
                  </a:moveTo>
                  <a:lnTo>
                    <a:pt x="33" y="32"/>
                  </a:lnTo>
                  <a:lnTo>
                    <a:pt x="25" y="46"/>
                  </a:lnTo>
                  <a:lnTo>
                    <a:pt x="0" y="35"/>
                  </a:lnTo>
                  <a:lnTo>
                    <a:pt x="10"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1" name="Freeform 51">
              <a:extLst>
                <a:ext uri="{FF2B5EF4-FFF2-40B4-BE49-F238E27FC236}">
                  <a16:creationId xmlns:a16="http://schemas.microsoft.com/office/drawing/2014/main" id="{68EAD3D9-23D0-4B7E-BEA6-C204C90FC6F5}"/>
                </a:ext>
              </a:extLst>
            </p:cNvPr>
            <p:cNvSpPr>
              <a:spLocks/>
            </p:cNvSpPr>
            <p:nvPr/>
          </p:nvSpPr>
          <p:spPr bwMode="auto">
            <a:xfrm>
              <a:off x="1888" y="2976"/>
              <a:ext cx="1081" cy="1097"/>
            </a:xfrm>
            <a:custGeom>
              <a:avLst/>
              <a:gdLst>
                <a:gd name="T0" fmla="*/ 997 w 1081"/>
                <a:gd name="T1" fmla="*/ 740 h 1097"/>
                <a:gd name="T2" fmla="*/ 899 w 1081"/>
                <a:gd name="T3" fmla="*/ 690 h 1097"/>
                <a:gd name="T4" fmla="*/ 829 w 1081"/>
                <a:gd name="T5" fmla="*/ 644 h 1097"/>
                <a:gd name="T6" fmla="*/ 840 w 1081"/>
                <a:gd name="T7" fmla="*/ 615 h 1097"/>
                <a:gd name="T8" fmla="*/ 720 w 1081"/>
                <a:gd name="T9" fmla="*/ 605 h 1097"/>
                <a:gd name="T10" fmla="*/ 601 w 1081"/>
                <a:gd name="T11" fmla="*/ 440 h 1097"/>
                <a:gd name="T12" fmla="*/ 503 w 1081"/>
                <a:gd name="T13" fmla="*/ 375 h 1097"/>
                <a:gd name="T14" fmla="*/ 489 w 1081"/>
                <a:gd name="T15" fmla="*/ 293 h 1097"/>
                <a:gd name="T16" fmla="*/ 506 w 1081"/>
                <a:gd name="T17" fmla="*/ 272 h 1097"/>
                <a:gd name="T18" fmla="*/ 485 w 1081"/>
                <a:gd name="T19" fmla="*/ 222 h 1097"/>
                <a:gd name="T20" fmla="*/ 519 w 1081"/>
                <a:gd name="T21" fmla="*/ 193 h 1097"/>
                <a:gd name="T22" fmla="*/ 562 w 1081"/>
                <a:gd name="T23" fmla="*/ 173 h 1097"/>
                <a:gd name="T24" fmla="*/ 596 w 1081"/>
                <a:gd name="T25" fmla="*/ 167 h 1097"/>
                <a:gd name="T26" fmla="*/ 571 w 1081"/>
                <a:gd name="T27" fmla="*/ 111 h 1097"/>
                <a:gd name="T28" fmla="*/ 557 w 1081"/>
                <a:gd name="T29" fmla="*/ 60 h 1097"/>
                <a:gd name="T30" fmla="*/ 457 w 1081"/>
                <a:gd name="T31" fmla="*/ 14 h 1097"/>
                <a:gd name="T32" fmla="*/ 439 w 1081"/>
                <a:gd name="T33" fmla="*/ 4 h 1097"/>
                <a:gd name="T34" fmla="*/ 372 w 1081"/>
                <a:gd name="T35" fmla="*/ 20 h 1097"/>
                <a:gd name="T36" fmla="*/ 318 w 1081"/>
                <a:gd name="T37" fmla="*/ 37 h 1097"/>
                <a:gd name="T38" fmla="*/ 317 w 1081"/>
                <a:gd name="T39" fmla="*/ 65 h 1097"/>
                <a:gd name="T40" fmla="*/ 290 w 1081"/>
                <a:gd name="T41" fmla="*/ 97 h 1097"/>
                <a:gd name="T42" fmla="*/ 255 w 1081"/>
                <a:gd name="T43" fmla="*/ 99 h 1097"/>
                <a:gd name="T44" fmla="*/ 218 w 1081"/>
                <a:gd name="T45" fmla="*/ 94 h 1097"/>
                <a:gd name="T46" fmla="*/ 201 w 1081"/>
                <a:gd name="T47" fmla="*/ 153 h 1097"/>
                <a:gd name="T48" fmla="*/ 151 w 1081"/>
                <a:gd name="T49" fmla="*/ 89 h 1097"/>
                <a:gd name="T50" fmla="*/ 93 w 1081"/>
                <a:gd name="T51" fmla="*/ 142 h 1097"/>
                <a:gd name="T52" fmla="*/ 25 w 1081"/>
                <a:gd name="T53" fmla="*/ 143 h 1097"/>
                <a:gd name="T54" fmla="*/ 17 w 1081"/>
                <a:gd name="T55" fmla="*/ 219 h 1097"/>
                <a:gd name="T56" fmla="*/ 11 w 1081"/>
                <a:gd name="T57" fmla="*/ 286 h 1097"/>
                <a:gd name="T58" fmla="*/ 33 w 1081"/>
                <a:gd name="T59" fmla="*/ 374 h 1097"/>
                <a:gd name="T60" fmla="*/ 73 w 1081"/>
                <a:gd name="T61" fmla="*/ 403 h 1097"/>
                <a:gd name="T62" fmla="*/ 121 w 1081"/>
                <a:gd name="T63" fmla="*/ 388 h 1097"/>
                <a:gd name="T64" fmla="*/ 190 w 1081"/>
                <a:gd name="T65" fmla="*/ 343 h 1097"/>
                <a:gd name="T66" fmla="*/ 273 w 1081"/>
                <a:gd name="T67" fmla="*/ 384 h 1097"/>
                <a:gd name="T68" fmla="*/ 298 w 1081"/>
                <a:gd name="T69" fmla="*/ 438 h 1097"/>
                <a:gd name="T70" fmla="*/ 315 w 1081"/>
                <a:gd name="T71" fmla="*/ 503 h 1097"/>
                <a:gd name="T72" fmla="*/ 330 w 1081"/>
                <a:gd name="T73" fmla="*/ 519 h 1097"/>
                <a:gd name="T74" fmla="*/ 383 w 1081"/>
                <a:gd name="T75" fmla="*/ 571 h 1097"/>
                <a:gd name="T76" fmla="*/ 411 w 1081"/>
                <a:gd name="T77" fmla="*/ 585 h 1097"/>
                <a:gd name="T78" fmla="*/ 525 w 1081"/>
                <a:gd name="T79" fmla="*/ 681 h 1097"/>
                <a:gd name="T80" fmla="*/ 562 w 1081"/>
                <a:gd name="T81" fmla="*/ 715 h 1097"/>
                <a:gd name="T82" fmla="*/ 579 w 1081"/>
                <a:gd name="T83" fmla="*/ 718 h 1097"/>
                <a:gd name="T84" fmla="*/ 656 w 1081"/>
                <a:gd name="T85" fmla="*/ 741 h 1097"/>
                <a:gd name="T86" fmla="*/ 673 w 1081"/>
                <a:gd name="T87" fmla="*/ 766 h 1097"/>
                <a:gd name="T88" fmla="*/ 716 w 1081"/>
                <a:gd name="T89" fmla="*/ 771 h 1097"/>
                <a:gd name="T90" fmla="*/ 741 w 1081"/>
                <a:gd name="T91" fmla="*/ 817 h 1097"/>
                <a:gd name="T92" fmla="*/ 814 w 1081"/>
                <a:gd name="T93" fmla="*/ 843 h 1097"/>
                <a:gd name="T94" fmla="*/ 854 w 1081"/>
                <a:gd name="T95" fmla="*/ 922 h 1097"/>
                <a:gd name="T96" fmla="*/ 880 w 1081"/>
                <a:gd name="T97" fmla="*/ 990 h 1097"/>
                <a:gd name="T98" fmla="*/ 857 w 1081"/>
                <a:gd name="T99" fmla="*/ 1040 h 1097"/>
                <a:gd name="T100" fmla="*/ 846 w 1081"/>
                <a:gd name="T101" fmla="*/ 1097 h 1097"/>
                <a:gd name="T102" fmla="*/ 906 w 1081"/>
                <a:gd name="T103" fmla="*/ 1047 h 1097"/>
                <a:gd name="T104" fmla="*/ 925 w 1081"/>
                <a:gd name="T105" fmla="*/ 993 h 1097"/>
                <a:gd name="T106" fmla="*/ 965 w 1081"/>
                <a:gd name="T107" fmla="*/ 967 h 1097"/>
                <a:gd name="T108" fmla="*/ 957 w 1081"/>
                <a:gd name="T109" fmla="*/ 913 h 1097"/>
                <a:gd name="T110" fmla="*/ 936 w 1081"/>
                <a:gd name="T111" fmla="*/ 891 h 1097"/>
                <a:gd name="T112" fmla="*/ 909 w 1081"/>
                <a:gd name="T113" fmla="*/ 870 h 1097"/>
                <a:gd name="T114" fmla="*/ 914 w 1081"/>
                <a:gd name="T115" fmla="*/ 834 h 1097"/>
                <a:gd name="T116" fmla="*/ 942 w 1081"/>
                <a:gd name="T117" fmla="*/ 789 h 1097"/>
                <a:gd name="T118" fmla="*/ 1033 w 1081"/>
                <a:gd name="T119" fmla="*/ 826 h 1097"/>
                <a:gd name="T120" fmla="*/ 1070 w 1081"/>
                <a:gd name="T121" fmla="*/ 857 h 1097"/>
                <a:gd name="T122" fmla="*/ 1079 w 1081"/>
                <a:gd name="T123" fmla="*/ 80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1" h="1097">
                  <a:moveTo>
                    <a:pt x="1059" y="788"/>
                  </a:moveTo>
                  <a:lnTo>
                    <a:pt x="997" y="740"/>
                  </a:lnTo>
                  <a:lnTo>
                    <a:pt x="954" y="731"/>
                  </a:lnTo>
                  <a:lnTo>
                    <a:pt x="899" y="690"/>
                  </a:lnTo>
                  <a:lnTo>
                    <a:pt x="829" y="652"/>
                  </a:lnTo>
                  <a:lnTo>
                    <a:pt x="829" y="644"/>
                  </a:lnTo>
                  <a:lnTo>
                    <a:pt x="846" y="630"/>
                  </a:lnTo>
                  <a:lnTo>
                    <a:pt x="840" y="615"/>
                  </a:lnTo>
                  <a:lnTo>
                    <a:pt x="747" y="616"/>
                  </a:lnTo>
                  <a:lnTo>
                    <a:pt x="720" y="605"/>
                  </a:lnTo>
                  <a:lnTo>
                    <a:pt x="652" y="540"/>
                  </a:lnTo>
                  <a:lnTo>
                    <a:pt x="601" y="440"/>
                  </a:lnTo>
                  <a:lnTo>
                    <a:pt x="582" y="423"/>
                  </a:lnTo>
                  <a:lnTo>
                    <a:pt x="503" y="375"/>
                  </a:lnTo>
                  <a:lnTo>
                    <a:pt x="493" y="357"/>
                  </a:lnTo>
                  <a:lnTo>
                    <a:pt x="489" y="293"/>
                  </a:lnTo>
                  <a:lnTo>
                    <a:pt x="502" y="287"/>
                  </a:lnTo>
                  <a:lnTo>
                    <a:pt x="506" y="272"/>
                  </a:lnTo>
                  <a:lnTo>
                    <a:pt x="494" y="259"/>
                  </a:lnTo>
                  <a:lnTo>
                    <a:pt x="485" y="222"/>
                  </a:lnTo>
                  <a:lnTo>
                    <a:pt x="493" y="222"/>
                  </a:lnTo>
                  <a:lnTo>
                    <a:pt x="519" y="193"/>
                  </a:lnTo>
                  <a:lnTo>
                    <a:pt x="542" y="187"/>
                  </a:lnTo>
                  <a:lnTo>
                    <a:pt x="562" y="173"/>
                  </a:lnTo>
                  <a:lnTo>
                    <a:pt x="574" y="184"/>
                  </a:lnTo>
                  <a:lnTo>
                    <a:pt x="596" y="167"/>
                  </a:lnTo>
                  <a:lnTo>
                    <a:pt x="593" y="140"/>
                  </a:lnTo>
                  <a:lnTo>
                    <a:pt x="571" y="111"/>
                  </a:lnTo>
                  <a:lnTo>
                    <a:pt x="573" y="78"/>
                  </a:lnTo>
                  <a:lnTo>
                    <a:pt x="557" y="60"/>
                  </a:lnTo>
                  <a:lnTo>
                    <a:pt x="502" y="55"/>
                  </a:lnTo>
                  <a:lnTo>
                    <a:pt x="457" y="14"/>
                  </a:lnTo>
                  <a:lnTo>
                    <a:pt x="454" y="0"/>
                  </a:lnTo>
                  <a:lnTo>
                    <a:pt x="439" y="4"/>
                  </a:lnTo>
                  <a:lnTo>
                    <a:pt x="408" y="24"/>
                  </a:lnTo>
                  <a:lnTo>
                    <a:pt x="372" y="20"/>
                  </a:lnTo>
                  <a:lnTo>
                    <a:pt x="355" y="43"/>
                  </a:lnTo>
                  <a:lnTo>
                    <a:pt x="318" y="37"/>
                  </a:lnTo>
                  <a:lnTo>
                    <a:pt x="304" y="45"/>
                  </a:lnTo>
                  <a:lnTo>
                    <a:pt x="317" y="65"/>
                  </a:lnTo>
                  <a:lnTo>
                    <a:pt x="298" y="63"/>
                  </a:lnTo>
                  <a:lnTo>
                    <a:pt x="290" y="97"/>
                  </a:lnTo>
                  <a:lnTo>
                    <a:pt x="272" y="92"/>
                  </a:lnTo>
                  <a:lnTo>
                    <a:pt x="255" y="99"/>
                  </a:lnTo>
                  <a:lnTo>
                    <a:pt x="226" y="83"/>
                  </a:lnTo>
                  <a:lnTo>
                    <a:pt x="218" y="94"/>
                  </a:lnTo>
                  <a:lnTo>
                    <a:pt x="212" y="154"/>
                  </a:lnTo>
                  <a:lnTo>
                    <a:pt x="201" y="153"/>
                  </a:lnTo>
                  <a:lnTo>
                    <a:pt x="164" y="125"/>
                  </a:lnTo>
                  <a:lnTo>
                    <a:pt x="151" y="89"/>
                  </a:lnTo>
                  <a:lnTo>
                    <a:pt x="110" y="106"/>
                  </a:lnTo>
                  <a:lnTo>
                    <a:pt x="93" y="142"/>
                  </a:lnTo>
                  <a:lnTo>
                    <a:pt x="66" y="153"/>
                  </a:lnTo>
                  <a:lnTo>
                    <a:pt x="25" y="143"/>
                  </a:lnTo>
                  <a:lnTo>
                    <a:pt x="16" y="179"/>
                  </a:lnTo>
                  <a:lnTo>
                    <a:pt x="17" y="219"/>
                  </a:lnTo>
                  <a:lnTo>
                    <a:pt x="0" y="247"/>
                  </a:lnTo>
                  <a:lnTo>
                    <a:pt x="11" y="286"/>
                  </a:lnTo>
                  <a:lnTo>
                    <a:pt x="16" y="357"/>
                  </a:lnTo>
                  <a:lnTo>
                    <a:pt x="33" y="374"/>
                  </a:lnTo>
                  <a:lnTo>
                    <a:pt x="65" y="378"/>
                  </a:lnTo>
                  <a:lnTo>
                    <a:pt x="73" y="403"/>
                  </a:lnTo>
                  <a:lnTo>
                    <a:pt x="96" y="401"/>
                  </a:lnTo>
                  <a:lnTo>
                    <a:pt x="121" y="388"/>
                  </a:lnTo>
                  <a:lnTo>
                    <a:pt x="161" y="346"/>
                  </a:lnTo>
                  <a:lnTo>
                    <a:pt x="190" y="343"/>
                  </a:lnTo>
                  <a:lnTo>
                    <a:pt x="258" y="384"/>
                  </a:lnTo>
                  <a:lnTo>
                    <a:pt x="273" y="384"/>
                  </a:lnTo>
                  <a:lnTo>
                    <a:pt x="297" y="403"/>
                  </a:lnTo>
                  <a:lnTo>
                    <a:pt x="298" y="438"/>
                  </a:lnTo>
                  <a:lnTo>
                    <a:pt x="318" y="472"/>
                  </a:lnTo>
                  <a:lnTo>
                    <a:pt x="315" y="503"/>
                  </a:lnTo>
                  <a:lnTo>
                    <a:pt x="317" y="516"/>
                  </a:lnTo>
                  <a:lnTo>
                    <a:pt x="330" y="519"/>
                  </a:lnTo>
                  <a:lnTo>
                    <a:pt x="375" y="544"/>
                  </a:lnTo>
                  <a:lnTo>
                    <a:pt x="383" y="571"/>
                  </a:lnTo>
                  <a:lnTo>
                    <a:pt x="388" y="581"/>
                  </a:lnTo>
                  <a:lnTo>
                    <a:pt x="411" y="585"/>
                  </a:lnTo>
                  <a:lnTo>
                    <a:pt x="471" y="630"/>
                  </a:lnTo>
                  <a:lnTo>
                    <a:pt x="525" y="681"/>
                  </a:lnTo>
                  <a:lnTo>
                    <a:pt x="553" y="697"/>
                  </a:lnTo>
                  <a:lnTo>
                    <a:pt x="562" y="715"/>
                  </a:lnTo>
                  <a:lnTo>
                    <a:pt x="570" y="724"/>
                  </a:lnTo>
                  <a:lnTo>
                    <a:pt x="579" y="718"/>
                  </a:lnTo>
                  <a:lnTo>
                    <a:pt x="622" y="715"/>
                  </a:lnTo>
                  <a:lnTo>
                    <a:pt x="656" y="741"/>
                  </a:lnTo>
                  <a:lnTo>
                    <a:pt x="661" y="763"/>
                  </a:lnTo>
                  <a:lnTo>
                    <a:pt x="673" y="766"/>
                  </a:lnTo>
                  <a:lnTo>
                    <a:pt x="676" y="778"/>
                  </a:lnTo>
                  <a:lnTo>
                    <a:pt x="716" y="771"/>
                  </a:lnTo>
                  <a:lnTo>
                    <a:pt x="740" y="795"/>
                  </a:lnTo>
                  <a:lnTo>
                    <a:pt x="741" y="817"/>
                  </a:lnTo>
                  <a:lnTo>
                    <a:pt x="781" y="845"/>
                  </a:lnTo>
                  <a:lnTo>
                    <a:pt x="814" y="843"/>
                  </a:lnTo>
                  <a:lnTo>
                    <a:pt x="832" y="890"/>
                  </a:lnTo>
                  <a:lnTo>
                    <a:pt x="854" y="922"/>
                  </a:lnTo>
                  <a:lnTo>
                    <a:pt x="862" y="956"/>
                  </a:lnTo>
                  <a:lnTo>
                    <a:pt x="880" y="990"/>
                  </a:lnTo>
                  <a:lnTo>
                    <a:pt x="865" y="1007"/>
                  </a:lnTo>
                  <a:lnTo>
                    <a:pt x="857" y="1040"/>
                  </a:lnTo>
                  <a:lnTo>
                    <a:pt x="835" y="1072"/>
                  </a:lnTo>
                  <a:lnTo>
                    <a:pt x="846" y="1097"/>
                  </a:lnTo>
                  <a:lnTo>
                    <a:pt x="877" y="1089"/>
                  </a:lnTo>
                  <a:lnTo>
                    <a:pt x="906" y="1047"/>
                  </a:lnTo>
                  <a:lnTo>
                    <a:pt x="923" y="1038"/>
                  </a:lnTo>
                  <a:lnTo>
                    <a:pt x="925" y="993"/>
                  </a:lnTo>
                  <a:lnTo>
                    <a:pt x="953" y="970"/>
                  </a:lnTo>
                  <a:lnTo>
                    <a:pt x="965" y="967"/>
                  </a:lnTo>
                  <a:lnTo>
                    <a:pt x="970" y="958"/>
                  </a:lnTo>
                  <a:lnTo>
                    <a:pt x="957" y="913"/>
                  </a:lnTo>
                  <a:lnTo>
                    <a:pt x="940" y="902"/>
                  </a:lnTo>
                  <a:lnTo>
                    <a:pt x="936" y="891"/>
                  </a:lnTo>
                  <a:lnTo>
                    <a:pt x="914" y="882"/>
                  </a:lnTo>
                  <a:lnTo>
                    <a:pt x="909" y="870"/>
                  </a:lnTo>
                  <a:lnTo>
                    <a:pt x="912" y="851"/>
                  </a:lnTo>
                  <a:lnTo>
                    <a:pt x="914" y="834"/>
                  </a:lnTo>
                  <a:lnTo>
                    <a:pt x="923" y="802"/>
                  </a:lnTo>
                  <a:lnTo>
                    <a:pt x="942" y="789"/>
                  </a:lnTo>
                  <a:lnTo>
                    <a:pt x="976" y="805"/>
                  </a:lnTo>
                  <a:lnTo>
                    <a:pt x="1033" y="826"/>
                  </a:lnTo>
                  <a:lnTo>
                    <a:pt x="1047" y="849"/>
                  </a:lnTo>
                  <a:lnTo>
                    <a:pt x="1070" y="857"/>
                  </a:lnTo>
                  <a:lnTo>
                    <a:pt x="1081" y="846"/>
                  </a:lnTo>
                  <a:lnTo>
                    <a:pt x="1079" y="805"/>
                  </a:lnTo>
                  <a:lnTo>
                    <a:pt x="1059" y="788"/>
                  </a:lnTo>
                  <a:close/>
                </a:path>
              </a:pathLst>
            </a:custGeom>
            <a:solidFill>
              <a:schemeClr val="accent1">
                <a:lumMod val="20000"/>
                <a:lumOff val="80000"/>
              </a:schemeClr>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2" name="Freeform 52">
              <a:extLst>
                <a:ext uri="{FF2B5EF4-FFF2-40B4-BE49-F238E27FC236}">
                  <a16:creationId xmlns:a16="http://schemas.microsoft.com/office/drawing/2014/main" id="{13529397-67DD-4FAB-B962-C6FF5FCB5DFC}"/>
                </a:ext>
              </a:extLst>
            </p:cNvPr>
            <p:cNvSpPr>
              <a:spLocks/>
            </p:cNvSpPr>
            <p:nvPr/>
          </p:nvSpPr>
          <p:spPr bwMode="auto">
            <a:xfrm>
              <a:off x="1999" y="3694"/>
              <a:ext cx="155" cy="286"/>
            </a:xfrm>
            <a:custGeom>
              <a:avLst/>
              <a:gdLst>
                <a:gd name="T0" fmla="*/ 99 w 155"/>
                <a:gd name="T1" fmla="*/ 0 h 286"/>
                <a:gd name="T2" fmla="*/ 47 w 155"/>
                <a:gd name="T3" fmla="*/ 47 h 286"/>
                <a:gd name="T4" fmla="*/ 28 w 155"/>
                <a:gd name="T5" fmla="*/ 47 h 286"/>
                <a:gd name="T6" fmla="*/ 11 w 155"/>
                <a:gd name="T7" fmla="*/ 36 h 286"/>
                <a:gd name="T8" fmla="*/ 0 w 155"/>
                <a:gd name="T9" fmla="*/ 36 h 286"/>
                <a:gd name="T10" fmla="*/ 2 w 155"/>
                <a:gd name="T11" fmla="*/ 77 h 286"/>
                <a:gd name="T12" fmla="*/ 11 w 155"/>
                <a:gd name="T13" fmla="*/ 82 h 286"/>
                <a:gd name="T14" fmla="*/ 25 w 155"/>
                <a:gd name="T15" fmla="*/ 121 h 286"/>
                <a:gd name="T16" fmla="*/ 25 w 155"/>
                <a:gd name="T17" fmla="*/ 169 h 286"/>
                <a:gd name="T18" fmla="*/ 33 w 155"/>
                <a:gd name="T19" fmla="*/ 164 h 286"/>
                <a:gd name="T20" fmla="*/ 19 w 155"/>
                <a:gd name="T21" fmla="*/ 220 h 286"/>
                <a:gd name="T22" fmla="*/ 19 w 155"/>
                <a:gd name="T23" fmla="*/ 264 h 286"/>
                <a:gd name="T24" fmla="*/ 30 w 155"/>
                <a:gd name="T25" fmla="*/ 271 h 286"/>
                <a:gd name="T26" fmla="*/ 39 w 155"/>
                <a:gd name="T27" fmla="*/ 286 h 286"/>
                <a:gd name="T28" fmla="*/ 51 w 155"/>
                <a:gd name="T29" fmla="*/ 280 h 286"/>
                <a:gd name="T30" fmla="*/ 74 w 155"/>
                <a:gd name="T31" fmla="*/ 274 h 286"/>
                <a:gd name="T32" fmla="*/ 87 w 155"/>
                <a:gd name="T33" fmla="*/ 247 h 286"/>
                <a:gd name="T34" fmla="*/ 127 w 155"/>
                <a:gd name="T35" fmla="*/ 258 h 286"/>
                <a:gd name="T36" fmla="*/ 138 w 155"/>
                <a:gd name="T37" fmla="*/ 254 h 286"/>
                <a:gd name="T38" fmla="*/ 155 w 155"/>
                <a:gd name="T39" fmla="*/ 152 h 286"/>
                <a:gd name="T40" fmla="*/ 152 w 155"/>
                <a:gd name="T41" fmla="*/ 145 h 286"/>
                <a:gd name="T42" fmla="*/ 147 w 155"/>
                <a:gd name="T43" fmla="*/ 119 h 286"/>
                <a:gd name="T44" fmla="*/ 153 w 155"/>
                <a:gd name="T45" fmla="*/ 110 h 286"/>
                <a:gd name="T46" fmla="*/ 155 w 155"/>
                <a:gd name="T47" fmla="*/ 77 h 286"/>
                <a:gd name="T48" fmla="*/ 131 w 155"/>
                <a:gd name="T49" fmla="*/ 25 h 286"/>
                <a:gd name="T50" fmla="*/ 99 w 155"/>
                <a:gd name="T51"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5" h="286">
                  <a:moveTo>
                    <a:pt x="99" y="0"/>
                  </a:moveTo>
                  <a:lnTo>
                    <a:pt x="47" y="47"/>
                  </a:lnTo>
                  <a:lnTo>
                    <a:pt x="28" y="47"/>
                  </a:lnTo>
                  <a:lnTo>
                    <a:pt x="11" y="36"/>
                  </a:lnTo>
                  <a:lnTo>
                    <a:pt x="0" y="36"/>
                  </a:lnTo>
                  <a:lnTo>
                    <a:pt x="2" y="77"/>
                  </a:lnTo>
                  <a:lnTo>
                    <a:pt x="11" y="82"/>
                  </a:lnTo>
                  <a:lnTo>
                    <a:pt x="25" y="121"/>
                  </a:lnTo>
                  <a:lnTo>
                    <a:pt x="25" y="169"/>
                  </a:lnTo>
                  <a:lnTo>
                    <a:pt x="33" y="164"/>
                  </a:lnTo>
                  <a:lnTo>
                    <a:pt x="19" y="220"/>
                  </a:lnTo>
                  <a:lnTo>
                    <a:pt x="19" y="264"/>
                  </a:lnTo>
                  <a:lnTo>
                    <a:pt x="30" y="271"/>
                  </a:lnTo>
                  <a:lnTo>
                    <a:pt x="39" y="286"/>
                  </a:lnTo>
                  <a:lnTo>
                    <a:pt x="51" y="280"/>
                  </a:lnTo>
                  <a:lnTo>
                    <a:pt x="74" y="274"/>
                  </a:lnTo>
                  <a:lnTo>
                    <a:pt x="87" y="247"/>
                  </a:lnTo>
                  <a:lnTo>
                    <a:pt x="127" y="258"/>
                  </a:lnTo>
                  <a:lnTo>
                    <a:pt x="138" y="254"/>
                  </a:lnTo>
                  <a:lnTo>
                    <a:pt x="155" y="152"/>
                  </a:lnTo>
                  <a:lnTo>
                    <a:pt x="152" y="145"/>
                  </a:lnTo>
                  <a:lnTo>
                    <a:pt x="147" y="119"/>
                  </a:lnTo>
                  <a:lnTo>
                    <a:pt x="153" y="110"/>
                  </a:lnTo>
                  <a:lnTo>
                    <a:pt x="155" y="77"/>
                  </a:lnTo>
                  <a:lnTo>
                    <a:pt x="131" y="25"/>
                  </a:lnTo>
                  <a:lnTo>
                    <a:pt x="99" y="0"/>
                  </a:lnTo>
                  <a:close/>
                </a:path>
              </a:pathLst>
            </a:custGeom>
            <a:solidFill>
              <a:schemeClr val="accent1">
                <a:lumMod val="20000"/>
                <a:lumOff val="80000"/>
              </a:schemeClr>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3" name="Freeform 53">
              <a:extLst>
                <a:ext uri="{FF2B5EF4-FFF2-40B4-BE49-F238E27FC236}">
                  <a16:creationId xmlns:a16="http://schemas.microsoft.com/office/drawing/2014/main" id="{0F796A45-6512-4638-B7ED-24005FEA221C}"/>
                </a:ext>
              </a:extLst>
            </p:cNvPr>
            <p:cNvSpPr>
              <a:spLocks/>
            </p:cNvSpPr>
            <p:nvPr/>
          </p:nvSpPr>
          <p:spPr bwMode="auto">
            <a:xfrm>
              <a:off x="1999" y="3705"/>
              <a:ext cx="8" cy="14"/>
            </a:xfrm>
            <a:custGeom>
              <a:avLst/>
              <a:gdLst>
                <a:gd name="T0" fmla="*/ 2 w 8"/>
                <a:gd name="T1" fmla="*/ 0 h 14"/>
                <a:gd name="T2" fmla="*/ 0 w 8"/>
                <a:gd name="T3" fmla="*/ 12 h 14"/>
                <a:gd name="T4" fmla="*/ 8 w 8"/>
                <a:gd name="T5" fmla="*/ 14 h 14"/>
                <a:gd name="T6" fmla="*/ 6 w 8"/>
                <a:gd name="T7" fmla="*/ 6 h 14"/>
                <a:gd name="T8" fmla="*/ 2 w 8"/>
                <a:gd name="T9" fmla="*/ 0 h 14"/>
              </a:gdLst>
              <a:ahLst/>
              <a:cxnLst>
                <a:cxn ang="0">
                  <a:pos x="T0" y="T1"/>
                </a:cxn>
                <a:cxn ang="0">
                  <a:pos x="T2" y="T3"/>
                </a:cxn>
                <a:cxn ang="0">
                  <a:pos x="T4" y="T5"/>
                </a:cxn>
                <a:cxn ang="0">
                  <a:pos x="T6" y="T7"/>
                </a:cxn>
                <a:cxn ang="0">
                  <a:pos x="T8" y="T9"/>
                </a:cxn>
              </a:cxnLst>
              <a:rect l="0" t="0" r="r" b="b"/>
              <a:pathLst>
                <a:path w="8" h="14">
                  <a:moveTo>
                    <a:pt x="2" y="0"/>
                  </a:moveTo>
                  <a:lnTo>
                    <a:pt x="0" y="12"/>
                  </a:lnTo>
                  <a:lnTo>
                    <a:pt x="8" y="14"/>
                  </a:lnTo>
                  <a:lnTo>
                    <a:pt x="6" y="6"/>
                  </a:lnTo>
                  <a:lnTo>
                    <a:pt x="2"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4" name="Freeform 54">
              <a:extLst>
                <a:ext uri="{FF2B5EF4-FFF2-40B4-BE49-F238E27FC236}">
                  <a16:creationId xmlns:a16="http://schemas.microsoft.com/office/drawing/2014/main" id="{721AE7E6-0038-4D3B-84A8-AE905183A55E}"/>
                </a:ext>
              </a:extLst>
            </p:cNvPr>
            <p:cNvSpPr>
              <a:spLocks/>
            </p:cNvSpPr>
            <p:nvPr/>
          </p:nvSpPr>
          <p:spPr bwMode="auto">
            <a:xfrm>
              <a:off x="2410" y="4040"/>
              <a:ext cx="298" cy="192"/>
            </a:xfrm>
            <a:custGeom>
              <a:avLst/>
              <a:gdLst>
                <a:gd name="T0" fmla="*/ 261 w 298"/>
                <a:gd name="T1" fmla="*/ 13 h 192"/>
                <a:gd name="T2" fmla="*/ 233 w 298"/>
                <a:gd name="T3" fmla="*/ 10 h 192"/>
                <a:gd name="T4" fmla="*/ 179 w 298"/>
                <a:gd name="T5" fmla="*/ 34 h 192"/>
                <a:gd name="T6" fmla="*/ 145 w 298"/>
                <a:gd name="T7" fmla="*/ 33 h 192"/>
                <a:gd name="T8" fmla="*/ 106 w 298"/>
                <a:gd name="T9" fmla="*/ 42 h 192"/>
                <a:gd name="T10" fmla="*/ 72 w 298"/>
                <a:gd name="T11" fmla="*/ 23 h 192"/>
                <a:gd name="T12" fmla="*/ 57 w 298"/>
                <a:gd name="T13" fmla="*/ 25 h 192"/>
                <a:gd name="T14" fmla="*/ 49 w 298"/>
                <a:gd name="T15" fmla="*/ 37 h 192"/>
                <a:gd name="T16" fmla="*/ 35 w 298"/>
                <a:gd name="T17" fmla="*/ 34 h 192"/>
                <a:gd name="T18" fmla="*/ 23 w 298"/>
                <a:gd name="T19" fmla="*/ 22 h 192"/>
                <a:gd name="T20" fmla="*/ 22 w 298"/>
                <a:gd name="T21" fmla="*/ 28 h 192"/>
                <a:gd name="T22" fmla="*/ 14 w 298"/>
                <a:gd name="T23" fmla="*/ 31 h 192"/>
                <a:gd name="T24" fmla="*/ 0 w 298"/>
                <a:gd name="T25" fmla="*/ 56 h 192"/>
                <a:gd name="T26" fmla="*/ 5 w 298"/>
                <a:gd name="T27" fmla="*/ 77 h 192"/>
                <a:gd name="T28" fmla="*/ 35 w 298"/>
                <a:gd name="T29" fmla="*/ 102 h 192"/>
                <a:gd name="T30" fmla="*/ 66 w 298"/>
                <a:gd name="T31" fmla="*/ 108 h 192"/>
                <a:gd name="T32" fmla="*/ 82 w 298"/>
                <a:gd name="T33" fmla="*/ 121 h 192"/>
                <a:gd name="T34" fmla="*/ 111 w 298"/>
                <a:gd name="T35" fmla="*/ 132 h 192"/>
                <a:gd name="T36" fmla="*/ 151 w 298"/>
                <a:gd name="T37" fmla="*/ 156 h 192"/>
                <a:gd name="T38" fmla="*/ 190 w 298"/>
                <a:gd name="T39" fmla="*/ 159 h 192"/>
                <a:gd name="T40" fmla="*/ 210 w 298"/>
                <a:gd name="T41" fmla="*/ 179 h 192"/>
                <a:gd name="T42" fmla="*/ 267 w 298"/>
                <a:gd name="T43" fmla="*/ 192 h 192"/>
                <a:gd name="T44" fmla="*/ 275 w 298"/>
                <a:gd name="T45" fmla="*/ 187 h 192"/>
                <a:gd name="T46" fmla="*/ 276 w 298"/>
                <a:gd name="T47" fmla="*/ 155 h 192"/>
                <a:gd name="T48" fmla="*/ 289 w 298"/>
                <a:gd name="T49" fmla="*/ 118 h 192"/>
                <a:gd name="T50" fmla="*/ 278 w 298"/>
                <a:gd name="T51" fmla="*/ 105 h 192"/>
                <a:gd name="T52" fmla="*/ 269 w 298"/>
                <a:gd name="T53" fmla="*/ 82 h 192"/>
                <a:gd name="T54" fmla="*/ 289 w 298"/>
                <a:gd name="T55" fmla="*/ 50 h 192"/>
                <a:gd name="T56" fmla="*/ 298 w 298"/>
                <a:gd name="T57" fmla="*/ 6 h 192"/>
                <a:gd name="T58" fmla="*/ 272 w 298"/>
                <a:gd name="T59" fmla="*/ 0 h 192"/>
                <a:gd name="T60" fmla="*/ 261 w 298"/>
                <a:gd name="T61" fmla="*/ 1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8" h="192">
                  <a:moveTo>
                    <a:pt x="261" y="13"/>
                  </a:moveTo>
                  <a:lnTo>
                    <a:pt x="233" y="10"/>
                  </a:lnTo>
                  <a:lnTo>
                    <a:pt x="179" y="34"/>
                  </a:lnTo>
                  <a:lnTo>
                    <a:pt x="145" y="33"/>
                  </a:lnTo>
                  <a:lnTo>
                    <a:pt x="106" y="42"/>
                  </a:lnTo>
                  <a:lnTo>
                    <a:pt x="72" y="23"/>
                  </a:lnTo>
                  <a:lnTo>
                    <a:pt x="57" y="25"/>
                  </a:lnTo>
                  <a:lnTo>
                    <a:pt x="49" y="37"/>
                  </a:lnTo>
                  <a:lnTo>
                    <a:pt x="35" y="34"/>
                  </a:lnTo>
                  <a:lnTo>
                    <a:pt x="23" y="22"/>
                  </a:lnTo>
                  <a:lnTo>
                    <a:pt x="22" y="28"/>
                  </a:lnTo>
                  <a:lnTo>
                    <a:pt x="14" y="31"/>
                  </a:lnTo>
                  <a:lnTo>
                    <a:pt x="0" y="56"/>
                  </a:lnTo>
                  <a:lnTo>
                    <a:pt x="5" y="77"/>
                  </a:lnTo>
                  <a:lnTo>
                    <a:pt x="35" y="102"/>
                  </a:lnTo>
                  <a:lnTo>
                    <a:pt x="66" y="108"/>
                  </a:lnTo>
                  <a:lnTo>
                    <a:pt x="82" y="121"/>
                  </a:lnTo>
                  <a:lnTo>
                    <a:pt x="111" y="132"/>
                  </a:lnTo>
                  <a:lnTo>
                    <a:pt x="151" y="156"/>
                  </a:lnTo>
                  <a:lnTo>
                    <a:pt x="190" y="159"/>
                  </a:lnTo>
                  <a:lnTo>
                    <a:pt x="210" y="179"/>
                  </a:lnTo>
                  <a:lnTo>
                    <a:pt x="267" y="192"/>
                  </a:lnTo>
                  <a:lnTo>
                    <a:pt x="275" y="187"/>
                  </a:lnTo>
                  <a:lnTo>
                    <a:pt x="276" y="155"/>
                  </a:lnTo>
                  <a:lnTo>
                    <a:pt x="289" y="118"/>
                  </a:lnTo>
                  <a:lnTo>
                    <a:pt x="278" y="105"/>
                  </a:lnTo>
                  <a:lnTo>
                    <a:pt x="269" y="82"/>
                  </a:lnTo>
                  <a:lnTo>
                    <a:pt x="289" y="50"/>
                  </a:lnTo>
                  <a:lnTo>
                    <a:pt x="298" y="6"/>
                  </a:lnTo>
                  <a:lnTo>
                    <a:pt x="272" y="0"/>
                  </a:lnTo>
                  <a:lnTo>
                    <a:pt x="261" y="13"/>
                  </a:lnTo>
                  <a:close/>
                </a:path>
              </a:pathLst>
            </a:custGeom>
            <a:solidFill>
              <a:schemeClr val="accent1">
                <a:lumMod val="20000"/>
                <a:lumOff val="80000"/>
              </a:schemeClr>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5" name="Freeform 55">
              <a:extLst>
                <a:ext uri="{FF2B5EF4-FFF2-40B4-BE49-F238E27FC236}">
                  <a16:creationId xmlns:a16="http://schemas.microsoft.com/office/drawing/2014/main" id="{F51D5DF0-5C1B-476F-B51F-82E8643A4D91}"/>
                </a:ext>
              </a:extLst>
            </p:cNvPr>
            <p:cNvSpPr>
              <a:spLocks/>
            </p:cNvSpPr>
            <p:nvPr/>
          </p:nvSpPr>
          <p:spPr bwMode="auto">
            <a:xfrm>
              <a:off x="631" y="1831"/>
              <a:ext cx="368" cy="422"/>
            </a:xfrm>
            <a:custGeom>
              <a:avLst/>
              <a:gdLst>
                <a:gd name="T0" fmla="*/ 88 w 368"/>
                <a:gd name="T1" fmla="*/ 157 h 422"/>
                <a:gd name="T2" fmla="*/ 118 w 368"/>
                <a:gd name="T3" fmla="*/ 143 h 422"/>
                <a:gd name="T4" fmla="*/ 102 w 368"/>
                <a:gd name="T5" fmla="*/ 117 h 422"/>
                <a:gd name="T6" fmla="*/ 110 w 368"/>
                <a:gd name="T7" fmla="*/ 74 h 422"/>
                <a:gd name="T8" fmla="*/ 195 w 368"/>
                <a:gd name="T9" fmla="*/ 110 h 422"/>
                <a:gd name="T10" fmla="*/ 232 w 368"/>
                <a:gd name="T11" fmla="*/ 76 h 422"/>
                <a:gd name="T12" fmla="*/ 220 w 368"/>
                <a:gd name="T13" fmla="*/ 51 h 422"/>
                <a:gd name="T14" fmla="*/ 241 w 368"/>
                <a:gd name="T15" fmla="*/ 42 h 422"/>
                <a:gd name="T16" fmla="*/ 251 w 368"/>
                <a:gd name="T17" fmla="*/ 15 h 422"/>
                <a:gd name="T18" fmla="*/ 343 w 368"/>
                <a:gd name="T19" fmla="*/ 0 h 422"/>
                <a:gd name="T20" fmla="*/ 360 w 368"/>
                <a:gd name="T21" fmla="*/ 34 h 422"/>
                <a:gd name="T22" fmla="*/ 289 w 368"/>
                <a:gd name="T23" fmla="*/ 62 h 422"/>
                <a:gd name="T24" fmla="*/ 268 w 368"/>
                <a:gd name="T25" fmla="*/ 116 h 422"/>
                <a:gd name="T26" fmla="*/ 302 w 368"/>
                <a:gd name="T27" fmla="*/ 140 h 422"/>
                <a:gd name="T28" fmla="*/ 332 w 368"/>
                <a:gd name="T29" fmla="*/ 131 h 422"/>
                <a:gd name="T30" fmla="*/ 340 w 368"/>
                <a:gd name="T31" fmla="*/ 162 h 422"/>
                <a:gd name="T32" fmla="*/ 368 w 368"/>
                <a:gd name="T33" fmla="*/ 177 h 422"/>
                <a:gd name="T34" fmla="*/ 363 w 368"/>
                <a:gd name="T35" fmla="*/ 245 h 422"/>
                <a:gd name="T36" fmla="*/ 352 w 368"/>
                <a:gd name="T37" fmla="*/ 315 h 422"/>
                <a:gd name="T38" fmla="*/ 311 w 368"/>
                <a:gd name="T39" fmla="*/ 363 h 422"/>
                <a:gd name="T40" fmla="*/ 303 w 368"/>
                <a:gd name="T41" fmla="*/ 386 h 422"/>
                <a:gd name="T42" fmla="*/ 241 w 368"/>
                <a:gd name="T43" fmla="*/ 385 h 422"/>
                <a:gd name="T44" fmla="*/ 124 w 368"/>
                <a:gd name="T45" fmla="*/ 422 h 422"/>
                <a:gd name="T46" fmla="*/ 36 w 368"/>
                <a:gd name="T47" fmla="*/ 409 h 422"/>
                <a:gd name="T48" fmla="*/ 45 w 368"/>
                <a:gd name="T49" fmla="*/ 392 h 422"/>
                <a:gd name="T50" fmla="*/ 13 w 368"/>
                <a:gd name="T51" fmla="*/ 386 h 422"/>
                <a:gd name="T52" fmla="*/ 24 w 368"/>
                <a:gd name="T53" fmla="*/ 366 h 422"/>
                <a:gd name="T54" fmla="*/ 0 w 368"/>
                <a:gd name="T55" fmla="*/ 363 h 422"/>
                <a:gd name="T56" fmla="*/ 7 w 368"/>
                <a:gd name="T57" fmla="*/ 338 h 422"/>
                <a:gd name="T58" fmla="*/ 48 w 368"/>
                <a:gd name="T59" fmla="*/ 337 h 422"/>
                <a:gd name="T60" fmla="*/ 7 w 368"/>
                <a:gd name="T61" fmla="*/ 310 h 422"/>
                <a:gd name="T62" fmla="*/ 17 w 368"/>
                <a:gd name="T63" fmla="*/ 295 h 422"/>
                <a:gd name="T64" fmla="*/ 121 w 368"/>
                <a:gd name="T65" fmla="*/ 292 h 422"/>
                <a:gd name="T66" fmla="*/ 78 w 368"/>
                <a:gd name="T67" fmla="*/ 281 h 422"/>
                <a:gd name="T68" fmla="*/ 115 w 368"/>
                <a:gd name="T69" fmla="*/ 238 h 422"/>
                <a:gd name="T70" fmla="*/ 139 w 368"/>
                <a:gd name="T71" fmla="*/ 228 h 422"/>
                <a:gd name="T72" fmla="*/ 93 w 368"/>
                <a:gd name="T73" fmla="*/ 199 h 422"/>
                <a:gd name="T74" fmla="*/ 79 w 368"/>
                <a:gd name="T75" fmla="*/ 171 h 422"/>
                <a:gd name="T76" fmla="*/ 88 w 368"/>
                <a:gd name="T77" fmla="*/ 157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8" h="422">
                  <a:moveTo>
                    <a:pt x="88" y="157"/>
                  </a:moveTo>
                  <a:lnTo>
                    <a:pt x="118" y="143"/>
                  </a:lnTo>
                  <a:lnTo>
                    <a:pt x="102" y="117"/>
                  </a:lnTo>
                  <a:lnTo>
                    <a:pt x="110" y="74"/>
                  </a:lnTo>
                  <a:lnTo>
                    <a:pt x="195" y="110"/>
                  </a:lnTo>
                  <a:lnTo>
                    <a:pt x="232" y="76"/>
                  </a:lnTo>
                  <a:lnTo>
                    <a:pt x="220" y="51"/>
                  </a:lnTo>
                  <a:lnTo>
                    <a:pt x="241" y="42"/>
                  </a:lnTo>
                  <a:lnTo>
                    <a:pt x="251" y="15"/>
                  </a:lnTo>
                  <a:lnTo>
                    <a:pt x="343" y="0"/>
                  </a:lnTo>
                  <a:lnTo>
                    <a:pt x="360" y="34"/>
                  </a:lnTo>
                  <a:lnTo>
                    <a:pt x="289" y="62"/>
                  </a:lnTo>
                  <a:lnTo>
                    <a:pt x="268" y="116"/>
                  </a:lnTo>
                  <a:lnTo>
                    <a:pt x="302" y="140"/>
                  </a:lnTo>
                  <a:lnTo>
                    <a:pt x="332" y="131"/>
                  </a:lnTo>
                  <a:lnTo>
                    <a:pt x="340" y="162"/>
                  </a:lnTo>
                  <a:lnTo>
                    <a:pt x="368" y="177"/>
                  </a:lnTo>
                  <a:lnTo>
                    <a:pt x="363" y="245"/>
                  </a:lnTo>
                  <a:lnTo>
                    <a:pt x="352" y="315"/>
                  </a:lnTo>
                  <a:lnTo>
                    <a:pt x="311" y="363"/>
                  </a:lnTo>
                  <a:lnTo>
                    <a:pt x="303" y="386"/>
                  </a:lnTo>
                  <a:lnTo>
                    <a:pt x="241" y="385"/>
                  </a:lnTo>
                  <a:lnTo>
                    <a:pt x="124" y="422"/>
                  </a:lnTo>
                  <a:lnTo>
                    <a:pt x="36" y="409"/>
                  </a:lnTo>
                  <a:lnTo>
                    <a:pt x="45" y="392"/>
                  </a:lnTo>
                  <a:lnTo>
                    <a:pt x="13" y="386"/>
                  </a:lnTo>
                  <a:lnTo>
                    <a:pt x="24" y="366"/>
                  </a:lnTo>
                  <a:lnTo>
                    <a:pt x="0" y="363"/>
                  </a:lnTo>
                  <a:lnTo>
                    <a:pt x="7" y="338"/>
                  </a:lnTo>
                  <a:lnTo>
                    <a:pt x="48" y="337"/>
                  </a:lnTo>
                  <a:lnTo>
                    <a:pt x="7" y="310"/>
                  </a:lnTo>
                  <a:lnTo>
                    <a:pt x="17" y="295"/>
                  </a:lnTo>
                  <a:lnTo>
                    <a:pt x="121" y="292"/>
                  </a:lnTo>
                  <a:lnTo>
                    <a:pt x="78" y="281"/>
                  </a:lnTo>
                  <a:lnTo>
                    <a:pt x="115" y="238"/>
                  </a:lnTo>
                  <a:lnTo>
                    <a:pt x="139" y="228"/>
                  </a:lnTo>
                  <a:lnTo>
                    <a:pt x="93" y="199"/>
                  </a:lnTo>
                  <a:lnTo>
                    <a:pt x="79" y="171"/>
                  </a:lnTo>
                  <a:lnTo>
                    <a:pt x="88" y="157"/>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6" name="Freeform 56">
              <a:extLst>
                <a:ext uri="{FF2B5EF4-FFF2-40B4-BE49-F238E27FC236}">
                  <a16:creationId xmlns:a16="http://schemas.microsoft.com/office/drawing/2014/main" id="{C18C82A6-3502-4A99-B348-39AFCD06A3C7}"/>
                </a:ext>
              </a:extLst>
            </p:cNvPr>
            <p:cNvSpPr>
              <a:spLocks/>
            </p:cNvSpPr>
            <p:nvPr/>
          </p:nvSpPr>
          <p:spPr bwMode="auto">
            <a:xfrm>
              <a:off x="2682" y="2739"/>
              <a:ext cx="534" cy="380"/>
            </a:xfrm>
            <a:custGeom>
              <a:avLst/>
              <a:gdLst>
                <a:gd name="T0" fmla="*/ 480 w 534"/>
                <a:gd name="T1" fmla="*/ 13 h 380"/>
                <a:gd name="T2" fmla="*/ 450 w 534"/>
                <a:gd name="T3" fmla="*/ 16 h 380"/>
                <a:gd name="T4" fmla="*/ 423 w 534"/>
                <a:gd name="T5" fmla="*/ 0 h 380"/>
                <a:gd name="T6" fmla="*/ 341 w 534"/>
                <a:gd name="T7" fmla="*/ 14 h 380"/>
                <a:gd name="T8" fmla="*/ 333 w 534"/>
                <a:gd name="T9" fmla="*/ 44 h 380"/>
                <a:gd name="T10" fmla="*/ 291 w 534"/>
                <a:gd name="T11" fmla="*/ 65 h 380"/>
                <a:gd name="T12" fmla="*/ 273 w 534"/>
                <a:gd name="T13" fmla="*/ 57 h 380"/>
                <a:gd name="T14" fmla="*/ 208 w 534"/>
                <a:gd name="T15" fmla="*/ 81 h 380"/>
                <a:gd name="T16" fmla="*/ 211 w 534"/>
                <a:gd name="T17" fmla="*/ 110 h 380"/>
                <a:gd name="T18" fmla="*/ 132 w 534"/>
                <a:gd name="T19" fmla="*/ 133 h 380"/>
                <a:gd name="T20" fmla="*/ 69 w 534"/>
                <a:gd name="T21" fmla="*/ 96 h 380"/>
                <a:gd name="T22" fmla="*/ 58 w 534"/>
                <a:gd name="T23" fmla="*/ 142 h 380"/>
                <a:gd name="T24" fmla="*/ 23 w 534"/>
                <a:gd name="T25" fmla="*/ 141 h 380"/>
                <a:gd name="T26" fmla="*/ 38 w 534"/>
                <a:gd name="T27" fmla="*/ 181 h 380"/>
                <a:gd name="T28" fmla="*/ 24 w 534"/>
                <a:gd name="T29" fmla="*/ 227 h 380"/>
                <a:gd name="T30" fmla="*/ 0 w 534"/>
                <a:gd name="T31" fmla="*/ 243 h 380"/>
                <a:gd name="T32" fmla="*/ 37 w 534"/>
                <a:gd name="T33" fmla="*/ 309 h 380"/>
                <a:gd name="T34" fmla="*/ 98 w 534"/>
                <a:gd name="T35" fmla="*/ 359 h 380"/>
                <a:gd name="T36" fmla="*/ 168 w 534"/>
                <a:gd name="T37" fmla="*/ 366 h 380"/>
                <a:gd name="T38" fmla="*/ 203 w 534"/>
                <a:gd name="T39" fmla="*/ 380 h 380"/>
                <a:gd name="T40" fmla="*/ 288 w 534"/>
                <a:gd name="T41" fmla="*/ 336 h 380"/>
                <a:gd name="T42" fmla="*/ 319 w 534"/>
                <a:gd name="T43" fmla="*/ 326 h 380"/>
                <a:gd name="T44" fmla="*/ 387 w 534"/>
                <a:gd name="T45" fmla="*/ 323 h 380"/>
                <a:gd name="T46" fmla="*/ 413 w 534"/>
                <a:gd name="T47" fmla="*/ 314 h 380"/>
                <a:gd name="T48" fmla="*/ 504 w 534"/>
                <a:gd name="T49" fmla="*/ 95 h 380"/>
                <a:gd name="T50" fmla="*/ 534 w 534"/>
                <a:gd name="T51" fmla="*/ 51 h 380"/>
                <a:gd name="T52" fmla="*/ 480 w 534"/>
                <a:gd name="T53" fmla="*/ 13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4" h="380">
                  <a:moveTo>
                    <a:pt x="480" y="13"/>
                  </a:moveTo>
                  <a:lnTo>
                    <a:pt x="450" y="16"/>
                  </a:lnTo>
                  <a:lnTo>
                    <a:pt x="423" y="0"/>
                  </a:lnTo>
                  <a:lnTo>
                    <a:pt x="341" y="14"/>
                  </a:lnTo>
                  <a:lnTo>
                    <a:pt x="333" y="44"/>
                  </a:lnTo>
                  <a:lnTo>
                    <a:pt x="291" y="65"/>
                  </a:lnTo>
                  <a:lnTo>
                    <a:pt x="273" y="57"/>
                  </a:lnTo>
                  <a:lnTo>
                    <a:pt x="208" y="81"/>
                  </a:lnTo>
                  <a:lnTo>
                    <a:pt x="211" y="110"/>
                  </a:lnTo>
                  <a:lnTo>
                    <a:pt x="132" y="133"/>
                  </a:lnTo>
                  <a:lnTo>
                    <a:pt x="69" y="96"/>
                  </a:lnTo>
                  <a:lnTo>
                    <a:pt x="58" y="142"/>
                  </a:lnTo>
                  <a:lnTo>
                    <a:pt x="23" y="141"/>
                  </a:lnTo>
                  <a:lnTo>
                    <a:pt x="38" y="181"/>
                  </a:lnTo>
                  <a:lnTo>
                    <a:pt x="24" y="227"/>
                  </a:lnTo>
                  <a:lnTo>
                    <a:pt x="0" y="243"/>
                  </a:lnTo>
                  <a:lnTo>
                    <a:pt x="37" y="309"/>
                  </a:lnTo>
                  <a:lnTo>
                    <a:pt x="98" y="359"/>
                  </a:lnTo>
                  <a:lnTo>
                    <a:pt x="168" y="366"/>
                  </a:lnTo>
                  <a:lnTo>
                    <a:pt x="203" y="380"/>
                  </a:lnTo>
                  <a:lnTo>
                    <a:pt x="288" y="336"/>
                  </a:lnTo>
                  <a:lnTo>
                    <a:pt x="319" y="326"/>
                  </a:lnTo>
                  <a:lnTo>
                    <a:pt x="387" y="323"/>
                  </a:lnTo>
                  <a:lnTo>
                    <a:pt x="413" y="314"/>
                  </a:lnTo>
                  <a:lnTo>
                    <a:pt x="504" y="95"/>
                  </a:lnTo>
                  <a:lnTo>
                    <a:pt x="534" y="51"/>
                  </a:lnTo>
                  <a:lnTo>
                    <a:pt x="480" y="1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7" name="Freeform 57">
              <a:extLst>
                <a:ext uri="{FF2B5EF4-FFF2-40B4-BE49-F238E27FC236}">
                  <a16:creationId xmlns:a16="http://schemas.microsoft.com/office/drawing/2014/main" id="{3818070B-57CC-4656-B0DC-AA4101F19C6F}"/>
                </a:ext>
              </a:extLst>
            </p:cNvPr>
            <p:cNvSpPr>
              <a:spLocks/>
            </p:cNvSpPr>
            <p:nvPr/>
          </p:nvSpPr>
          <p:spPr bwMode="auto">
            <a:xfrm>
              <a:off x="3687" y="3754"/>
              <a:ext cx="51" cy="41"/>
            </a:xfrm>
            <a:custGeom>
              <a:avLst/>
              <a:gdLst>
                <a:gd name="T0" fmla="*/ 0 w 51"/>
                <a:gd name="T1" fmla="*/ 20 h 41"/>
                <a:gd name="T2" fmla="*/ 14 w 51"/>
                <a:gd name="T3" fmla="*/ 36 h 41"/>
                <a:gd name="T4" fmla="*/ 51 w 51"/>
                <a:gd name="T5" fmla="*/ 41 h 41"/>
                <a:gd name="T6" fmla="*/ 47 w 51"/>
                <a:gd name="T7" fmla="*/ 16 h 41"/>
                <a:gd name="T8" fmla="*/ 32 w 51"/>
                <a:gd name="T9" fmla="*/ 0 h 41"/>
                <a:gd name="T10" fmla="*/ 0 w 51"/>
                <a:gd name="T11" fmla="*/ 20 h 41"/>
              </a:gdLst>
              <a:ahLst/>
              <a:cxnLst>
                <a:cxn ang="0">
                  <a:pos x="T0" y="T1"/>
                </a:cxn>
                <a:cxn ang="0">
                  <a:pos x="T2" y="T3"/>
                </a:cxn>
                <a:cxn ang="0">
                  <a:pos x="T4" y="T5"/>
                </a:cxn>
                <a:cxn ang="0">
                  <a:pos x="T6" y="T7"/>
                </a:cxn>
                <a:cxn ang="0">
                  <a:pos x="T8" y="T9"/>
                </a:cxn>
                <a:cxn ang="0">
                  <a:pos x="T10" y="T11"/>
                </a:cxn>
              </a:cxnLst>
              <a:rect l="0" t="0" r="r" b="b"/>
              <a:pathLst>
                <a:path w="51" h="41">
                  <a:moveTo>
                    <a:pt x="0" y="20"/>
                  </a:moveTo>
                  <a:lnTo>
                    <a:pt x="14" y="36"/>
                  </a:lnTo>
                  <a:lnTo>
                    <a:pt x="51" y="41"/>
                  </a:lnTo>
                  <a:lnTo>
                    <a:pt x="47" y="16"/>
                  </a:lnTo>
                  <a:lnTo>
                    <a:pt x="32" y="0"/>
                  </a:lnTo>
                  <a:lnTo>
                    <a:pt x="0" y="2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8" name="Freeform 58">
              <a:extLst>
                <a:ext uri="{FF2B5EF4-FFF2-40B4-BE49-F238E27FC236}">
                  <a16:creationId xmlns:a16="http://schemas.microsoft.com/office/drawing/2014/main" id="{FE73D3CF-FD68-4970-AD4A-EC8F51066F5F}"/>
                </a:ext>
              </a:extLst>
            </p:cNvPr>
            <p:cNvSpPr>
              <a:spLocks/>
            </p:cNvSpPr>
            <p:nvPr/>
          </p:nvSpPr>
          <p:spPr bwMode="auto">
            <a:xfrm>
              <a:off x="3705" y="3858"/>
              <a:ext cx="34" cy="40"/>
            </a:xfrm>
            <a:custGeom>
              <a:avLst/>
              <a:gdLst>
                <a:gd name="T0" fmla="*/ 23 w 34"/>
                <a:gd name="T1" fmla="*/ 0 h 40"/>
                <a:gd name="T2" fmla="*/ 0 w 34"/>
                <a:gd name="T3" fmla="*/ 9 h 40"/>
                <a:gd name="T4" fmla="*/ 9 w 34"/>
                <a:gd name="T5" fmla="*/ 40 h 40"/>
                <a:gd name="T6" fmla="*/ 34 w 34"/>
                <a:gd name="T7" fmla="*/ 31 h 40"/>
                <a:gd name="T8" fmla="*/ 23 w 34"/>
                <a:gd name="T9" fmla="*/ 0 h 40"/>
              </a:gdLst>
              <a:ahLst/>
              <a:cxnLst>
                <a:cxn ang="0">
                  <a:pos x="T0" y="T1"/>
                </a:cxn>
                <a:cxn ang="0">
                  <a:pos x="T2" y="T3"/>
                </a:cxn>
                <a:cxn ang="0">
                  <a:pos x="T4" y="T5"/>
                </a:cxn>
                <a:cxn ang="0">
                  <a:pos x="T6" y="T7"/>
                </a:cxn>
                <a:cxn ang="0">
                  <a:pos x="T8" y="T9"/>
                </a:cxn>
              </a:cxnLst>
              <a:rect l="0" t="0" r="r" b="b"/>
              <a:pathLst>
                <a:path w="34" h="40">
                  <a:moveTo>
                    <a:pt x="23" y="0"/>
                  </a:moveTo>
                  <a:lnTo>
                    <a:pt x="0" y="9"/>
                  </a:lnTo>
                  <a:lnTo>
                    <a:pt x="9" y="40"/>
                  </a:lnTo>
                  <a:lnTo>
                    <a:pt x="34" y="31"/>
                  </a:lnTo>
                  <a:lnTo>
                    <a:pt x="23"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9" name="Freeform 59">
              <a:extLst>
                <a:ext uri="{FF2B5EF4-FFF2-40B4-BE49-F238E27FC236}">
                  <a16:creationId xmlns:a16="http://schemas.microsoft.com/office/drawing/2014/main" id="{8D2BE0C6-C1D9-4A4B-9F10-77F71C201F1D}"/>
                </a:ext>
              </a:extLst>
            </p:cNvPr>
            <p:cNvSpPr>
              <a:spLocks/>
            </p:cNvSpPr>
            <p:nvPr/>
          </p:nvSpPr>
          <p:spPr bwMode="auto">
            <a:xfrm>
              <a:off x="3850" y="4043"/>
              <a:ext cx="20" cy="19"/>
            </a:xfrm>
            <a:custGeom>
              <a:avLst/>
              <a:gdLst>
                <a:gd name="T0" fmla="*/ 0 w 20"/>
                <a:gd name="T1" fmla="*/ 19 h 19"/>
                <a:gd name="T2" fmla="*/ 10 w 20"/>
                <a:gd name="T3" fmla="*/ 17 h 19"/>
                <a:gd name="T4" fmla="*/ 20 w 20"/>
                <a:gd name="T5" fmla="*/ 0 h 19"/>
                <a:gd name="T6" fmla="*/ 5 w 20"/>
                <a:gd name="T7" fmla="*/ 5 h 19"/>
                <a:gd name="T8" fmla="*/ 0 w 20"/>
                <a:gd name="T9" fmla="*/ 19 h 19"/>
              </a:gdLst>
              <a:ahLst/>
              <a:cxnLst>
                <a:cxn ang="0">
                  <a:pos x="T0" y="T1"/>
                </a:cxn>
                <a:cxn ang="0">
                  <a:pos x="T2" y="T3"/>
                </a:cxn>
                <a:cxn ang="0">
                  <a:pos x="T4" y="T5"/>
                </a:cxn>
                <a:cxn ang="0">
                  <a:pos x="T6" y="T7"/>
                </a:cxn>
                <a:cxn ang="0">
                  <a:pos x="T8" y="T9"/>
                </a:cxn>
              </a:cxnLst>
              <a:rect l="0" t="0" r="r" b="b"/>
              <a:pathLst>
                <a:path w="20" h="19">
                  <a:moveTo>
                    <a:pt x="0" y="19"/>
                  </a:moveTo>
                  <a:lnTo>
                    <a:pt x="10" y="17"/>
                  </a:lnTo>
                  <a:lnTo>
                    <a:pt x="20" y="0"/>
                  </a:lnTo>
                  <a:lnTo>
                    <a:pt x="5" y="5"/>
                  </a:lnTo>
                  <a:lnTo>
                    <a:pt x="0" y="19"/>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40" name="Freeform 60">
              <a:extLst>
                <a:ext uri="{FF2B5EF4-FFF2-40B4-BE49-F238E27FC236}">
                  <a16:creationId xmlns:a16="http://schemas.microsoft.com/office/drawing/2014/main" id="{5E57DA1C-0F9D-4846-97D3-1CC4939E7376}"/>
                </a:ext>
              </a:extLst>
            </p:cNvPr>
            <p:cNvSpPr>
              <a:spLocks/>
            </p:cNvSpPr>
            <p:nvPr/>
          </p:nvSpPr>
          <p:spPr bwMode="auto">
            <a:xfrm>
              <a:off x="3941" y="4062"/>
              <a:ext cx="40" cy="74"/>
            </a:xfrm>
            <a:custGeom>
              <a:avLst/>
              <a:gdLst>
                <a:gd name="T0" fmla="*/ 3 w 40"/>
                <a:gd name="T1" fmla="*/ 34 h 74"/>
                <a:gd name="T2" fmla="*/ 0 w 40"/>
                <a:gd name="T3" fmla="*/ 63 h 74"/>
                <a:gd name="T4" fmla="*/ 19 w 40"/>
                <a:gd name="T5" fmla="*/ 74 h 74"/>
                <a:gd name="T6" fmla="*/ 40 w 40"/>
                <a:gd name="T7" fmla="*/ 39 h 74"/>
                <a:gd name="T8" fmla="*/ 39 w 40"/>
                <a:gd name="T9" fmla="*/ 0 h 74"/>
                <a:gd name="T10" fmla="*/ 3 w 40"/>
                <a:gd name="T11" fmla="*/ 34 h 74"/>
              </a:gdLst>
              <a:ahLst/>
              <a:cxnLst>
                <a:cxn ang="0">
                  <a:pos x="T0" y="T1"/>
                </a:cxn>
                <a:cxn ang="0">
                  <a:pos x="T2" y="T3"/>
                </a:cxn>
                <a:cxn ang="0">
                  <a:pos x="T4" y="T5"/>
                </a:cxn>
                <a:cxn ang="0">
                  <a:pos x="T6" y="T7"/>
                </a:cxn>
                <a:cxn ang="0">
                  <a:pos x="T8" y="T9"/>
                </a:cxn>
                <a:cxn ang="0">
                  <a:pos x="T10" y="T11"/>
                </a:cxn>
              </a:cxnLst>
              <a:rect l="0" t="0" r="r" b="b"/>
              <a:pathLst>
                <a:path w="40" h="74">
                  <a:moveTo>
                    <a:pt x="3" y="34"/>
                  </a:moveTo>
                  <a:lnTo>
                    <a:pt x="0" y="63"/>
                  </a:lnTo>
                  <a:lnTo>
                    <a:pt x="19" y="74"/>
                  </a:lnTo>
                  <a:lnTo>
                    <a:pt x="40" y="39"/>
                  </a:lnTo>
                  <a:lnTo>
                    <a:pt x="39" y="0"/>
                  </a:lnTo>
                  <a:lnTo>
                    <a:pt x="3" y="3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41" name="Freeform 61">
              <a:extLst>
                <a:ext uri="{FF2B5EF4-FFF2-40B4-BE49-F238E27FC236}">
                  <a16:creationId xmlns:a16="http://schemas.microsoft.com/office/drawing/2014/main" id="{473D287E-599C-4AF2-9A19-5E6A2690B916}"/>
                </a:ext>
              </a:extLst>
            </p:cNvPr>
            <p:cNvSpPr>
              <a:spLocks/>
            </p:cNvSpPr>
            <p:nvPr/>
          </p:nvSpPr>
          <p:spPr bwMode="auto">
            <a:xfrm>
              <a:off x="3898" y="4167"/>
              <a:ext cx="14" cy="34"/>
            </a:xfrm>
            <a:custGeom>
              <a:avLst/>
              <a:gdLst>
                <a:gd name="T0" fmla="*/ 2 w 14"/>
                <a:gd name="T1" fmla="*/ 34 h 34"/>
                <a:gd name="T2" fmla="*/ 14 w 14"/>
                <a:gd name="T3" fmla="*/ 32 h 34"/>
                <a:gd name="T4" fmla="*/ 9 w 14"/>
                <a:gd name="T5" fmla="*/ 0 h 34"/>
                <a:gd name="T6" fmla="*/ 0 w 14"/>
                <a:gd name="T7" fmla="*/ 5 h 34"/>
                <a:gd name="T8" fmla="*/ 2 w 14"/>
                <a:gd name="T9" fmla="*/ 34 h 34"/>
              </a:gdLst>
              <a:ahLst/>
              <a:cxnLst>
                <a:cxn ang="0">
                  <a:pos x="T0" y="T1"/>
                </a:cxn>
                <a:cxn ang="0">
                  <a:pos x="T2" y="T3"/>
                </a:cxn>
                <a:cxn ang="0">
                  <a:pos x="T4" y="T5"/>
                </a:cxn>
                <a:cxn ang="0">
                  <a:pos x="T6" y="T7"/>
                </a:cxn>
                <a:cxn ang="0">
                  <a:pos x="T8" y="T9"/>
                </a:cxn>
              </a:cxnLst>
              <a:rect l="0" t="0" r="r" b="b"/>
              <a:pathLst>
                <a:path w="14" h="34">
                  <a:moveTo>
                    <a:pt x="2" y="34"/>
                  </a:moveTo>
                  <a:lnTo>
                    <a:pt x="14" y="32"/>
                  </a:lnTo>
                  <a:lnTo>
                    <a:pt x="9" y="0"/>
                  </a:lnTo>
                  <a:lnTo>
                    <a:pt x="0" y="5"/>
                  </a:lnTo>
                  <a:lnTo>
                    <a:pt x="2" y="3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42" name="Freeform 62">
              <a:extLst>
                <a:ext uri="{FF2B5EF4-FFF2-40B4-BE49-F238E27FC236}">
                  <a16:creationId xmlns:a16="http://schemas.microsoft.com/office/drawing/2014/main" id="{878F67E5-4243-449C-9B5E-47AFE006879F}"/>
                </a:ext>
              </a:extLst>
            </p:cNvPr>
            <p:cNvSpPr>
              <a:spLocks/>
            </p:cNvSpPr>
            <p:nvPr/>
          </p:nvSpPr>
          <p:spPr bwMode="auto">
            <a:xfrm>
              <a:off x="3867" y="4215"/>
              <a:ext cx="19" cy="8"/>
            </a:xfrm>
            <a:custGeom>
              <a:avLst/>
              <a:gdLst>
                <a:gd name="T0" fmla="*/ 10 w 19"/>
                <a:gd name="T1" fmla="*/ 8 h 8"/>
                <a:gd name="T2" fmla="*/ 19 w 19"/>
                <a:gd name="T3" fmla="*/ 0 h 8"/>
                <a:gd name="T4" fmla="*/ 0 w 19"/>
                <a:gd name="T5" fmla="*/ 6 h 8"/>
                <a:gd name="T6" fmla="*/ 10 w 19"/>
                <a:gd name="T7" fmla="*/ 8 h 8"/>
              </a:gdLst>
              <a:ahLst/>
              <a:cxnLst>
                <a:cxn ang="0">
                  <a:pos x="T0" y="T1"/>
                </a:cxn>
                <a:cxn ang="0">
                  <a:pos x="T2" y="T3"/>
                </a:cxn>
                <a:cxn ang="0">
                  <a:pos x="T4" y="T5"/>
                </a:cxn>
                <a:cxn ang="0">
                  <a:pos x="T6" y="T7"/>
                </a:cxn>
              </a:cxnLst>
              <a:rect l="0" t="0" r="r" b="b"/>
              <a:pathLst>
                <a:path w="19" h="8">
                  <a:moveTo>
                    <a:pt x="10" y="8"/>
                  </a:moveTo>
                  <a:lnTo>
                    <a:pt x="19" y="0"/>
                  </a:lnTo>
                  <a:lnTo>
                    <a:pt x="0" y="6"/>
                  </a:lnTo>
                  <a:lnTo>
                    <a:pt x="10" y="8"/>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44" name="Freeform 64">
              <a:extLst>
                <a:ext uri="{FF2B5EF4-FFF2-40B4-BE49-F238E27FC236}">
                  <a16:creationId xmlns:a16="http://schemas.microsoft.com/office/drawing/2014/main" id="{669C79D4-0FAA-45B1-A1A1-E3D047D47D2F}"/>
                </a:ext>
              </a:extLst>
            </p:cNvPr>
            <p:cNvSpPr>
              <a:spLocks/>
            </p:cNvSpPr>
            <p:nvPr/>
          </p:nvSpPr>
          <p:spPr bwMode="auto">
            <a:xfrm>
              <a:off x="3660" y="4042"/>
              <a:ext cx="50" cy="26"/>
            </a:xfrm>
            <a:custGeom>
              <a:avLst/>
              <a:gdLst>
                <a:gd name="T0" fmla="*/ 50 w 50"/>
                <a:gd name="T1" fmla="*/ 26 h 26"/>
                <a:gd name="T2" fmla="*/ 44 w 50"/>
                <a:gd name="T3" fmla="*/ 0 h 26"/>
                <a:gd name="T4" fmla="*/ 5 w 50"/>
                <a:gd name="T5" fmla="*/ 1 h 26"/>
                <a:gd name="T6" fmla="*/ 0 w 50"/>
                <a:gd name="T7" fmla="*/ 26 h 26"/>
                <a:gd name="T8" fmla="*/ 24 w 50"/>
                <a:gd name="T9" fmla="*/ 21 h 26"/>
                <a:gd name="T10" fmla="*/ 50 w 50"/>
                <a:gd name="T11" fmla="*/ 26 h 26"/>
              </a:gdLst>
              <a:ahLst/>
              <a:cxnLst>
                <a:cxn ang="0">
                  <a:pos x="T0" y="T1"/>
                </a:cxn>
                <a:cxn ang="0">
                  <a:pos x="T2" y="T3"/>
                </a:cxn>
                <a:cxn ang="0">
                  <a:pos x="T4" y="T5"/>
                </a:cxn>
                <a:cxn ang="0">
                  <a:pos x="T6" y="T7"/>
                </a:cxn>
                <a:cxn ang="0">
                  <a:pos x="T8" y="T9"/>
                </a:cxn>
                <a:cxn ang="0">
                  <a:pos x="T10" y="T11"/>
                </a:cxn>
              </a:cxnLst>
              <a:rect l="0" t="0" r="r" b="b"/>
              <a:pathLst>
                <a:path w="50" h="26">
                  <a:moveTo>
                    <a:pt x="50" y="26"/>
                  </a:moveTo>
                  <a:lnTo>
                    <a:pt x="44" y="0"/>
                  </a:lnTo>
                  <a:lnTo>
                    <a:pt x="5" y="1"/>
                  </a:lnTo>
                  <a:lnTo>
                    <a:pt x="0" y="26"/>
                  </a:lnTo>
                  <a:lnTo>
                    <a:pt x="24" y="21"/>
                  </a:lnTo>
                  <a:lnTo>
                    <a:pt x="50" y="26"/>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45" name="Freeform 65">
              <a:extLst>
                <a:ext uri="{FF2B5EF4-FFF2-40B4-BE49-F238E27FC236}">
                  <a16:creationId xmlns:a16="http://schemas.microsoft.com/office/drawing/2014/main" id="{E76B500B-A5CD-472F-9B3A-DBEFF6C3C913}"/>
                </a:ext>
              </a:extLst>
            </p:cNvPr>
            <p:cNvSpPr>
              <a:spLocks/>
            </p:cNvSpPr>
            <p:nvPr/>
          </p:nvSpPr>
          <p:spPr bwMode="auto">
            <a:xfrm>
              <a:off x="3738" y="4050"/>
              <a:ext cx="23" cy="26"/>
            </a:xfrm>
            <a:custGeom>
              <a:avLst/>
              <a:gdLst>
                <a:gd name="T0" fmla="*/ 13 w 23"/>
                <a:gd name="T1" fmla="*/ 0 h 26"/>
                <a:gd name="T2" fmla="*/ 0 w 23"/>
                <a:gd name="T3" fmla="*/ 13 h 26"/>
                <a:gd name="T4" fmla="*/ 1 w 23"/>
                <a:gd name="T5" fmla="*/ 26 h 26"/>
                <a:gd name="T6" fmla="*/ 23 w 23"/>
                <a:gd name="T7" fmla="*/ 17 h 26"/>
                <a:gd name="T8" fmla="*/ 13 w 23"/>
                <a:gd name="T9" fmla="*/ 0 h 26"/>
              </a:gdLst>
              <a:ahLst/>
              <a:cxnLst>
                <a:cxn ang="0">
                  <a:pos x="T0" y="T1"/>
                </a:cxn>
                <a:cxn ang="0">
                  <a:pos x="T2" y="T3"/>
                </a:cxn>
                <a:cxn ang="0">
                  <a:pos x="T4" y="T5"/>
                </a:cxn>
                <a:cxn ang="0">
                  <a:pos x="T6" y="T7"/>
                </a:cxn>
                <a:cxn ang="0">
                  <a:pos x="T8" y="T9"/>
                </a:cxn>
              </a:cxnLst>
              <a:rect l="0" t="0" r="r" b="b"/>
              <a:pathLst>
                <a:path w="23" h="26">
                  <a:moveTo>
                    <a:pt x="13" y="0"/>
                  </a:moveTo>
                  <a:lnTo>
                    <a:pt x="0" y="13"/>
                  </a:lnTo>
                  <a:lnTo>
                    <a:pt x="1" y="26"/>
                  </a:lnTo>
                  <a:lnTo>
                    <a:pt x="23" y="17"/>
                  </a:lnTo>
                  <a:lnTo>
                    <a:pt x="13"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46" name="Freeform 66">
              <a:extLst>
                <a:ext uri="{FF2B5EF4-FFF2-40B4-BE49-F238E27FC236}">
                  <a16:creationId xmlns:a16="http://schemas.microsoft.com/office/drawing/2014/main" id="{21C104BF-0D93-4B3D-94A4-14E6C5EDE7B5}"/>
                </a:ext>
              </a:extLst>
            </p:cNvPr>
            <p:cNvSpPr>
              <a:spLocks/>
            </p:cNvSpPr>
            <p:nvPr/>
          </p:nvSpPr>
          <p:spPr bwMode="auto">
            <a:xfrm>
              <a:off x="3782" y="4070"/>
              <a:ext cx="25" cy="32"/>
            </a:xfrm>
            <a:custGeom>
              <a:avLst/>
              <a:gdLst>
                <a:gd name="T0" fmla="*/ 0 w 25"/>
                <a:gd name="T1" fmla="*/ 12 h 32"/>
                <a:gd name="T2" fmla="*/ 7 w 25"/>
                <a:gd name="T3" fmla="*/ 32 h 32"/>
                <a:gd name="T4" fmla="*/ 25 w 25"/>
                <a:gd name="T5" fmla="*/ 20 h 32"/>
                <a:gd name="T6" fmla="*/ 17 w 25"/>
                <a:gd name="T7" fmla="*/ 0 h 32"/>
                <a:gd name="T8" fmla="*/ 0 w 25"/>
                <a:gd name="T9" fmla="*/ 12 h 32"/>
              </a:gdLst>
              <a:ahLst/>
              <a:cxnLst>
                <a:cxn ang="0">
                  <a:pos x="T0" y="T1"/>
                </a:cxn>
                <a:cxn ang="0">
                  <a:pos x="T2" y="T3"/>
                </a:cxn>
                <a:cxn ang="0">
                  <a:pos x="T4" y="T5"/>
                </a:cxn>
                <a:cxn ang="0">
                  <a:pos x="T6" y="T7"/>
                </a:cxn>
                <a:cxn ang="0">
                  <a:pos x="T8" y="T9"/>
                </a:cxn>
              </a:cxnLst>
              <a:rect l="0" t="0" r="r" b="b"/>
              <a:pathLst>
                <a:path w="25" h="32">
                  <a:moveTo>
                    <a:pt x="0" y="12"/>
                  </a:moveTo>
                  <a:lnTo>
                    <a:pt x="7" y="32"/>
                  </a:lnTo>
                  <a:lnTo>
                    <a:pt x="25" y="20"/>
                  </a:lnTo>
                  <a:lnTo>
                    <a:pt x="17" y="0"/>
                  </a:lnTo>
                  <a:lnTo>
                    <a:pt x="0" y="1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47" name="Freeform 67">
              <a:extLst>
                <a:ext uri="{FF2B5EF4-FFF2-40B4-BE49-F238E27FC236}">
                  <a16:creationId xmlns:a16="http://schemas.microsoft.com/office/drawing/2014/main" id="{C61AB983-3D2E-4784-BA80-DBE9DD994EA5}"/>
                </a:ext>
              </a:extLst>
            </p:cNvPr>
            <p:cNvSpPr>
              <a:spLocks/>
            </p:cNvSpPr>
            <p:nvPr/>
          </p:nvSpPr>
          <p:spPr bwMode="auto">
            <a:xfrm>
              <a:off x="3704" y="4117"/>
              <a:ext cx="21" cy="16"/>
            </a:xfrm>
            <a:custGeom>
              <a:avLst/>
              <a:gdLst>
                <a:gd name="T0" fmla="*/ 21 w 21"/>
                <a:gd name="T1" fmla="*/ 4 h 16"/>
                <a:gd name="T2" fmla="*/ 6 w 21"/>
                <a:gd name="T3" fmla="*/ 0 h 16"/>
                <a:gd name="T4" fmla="*/ 0 w 21"/>
                <a:gd name="T5" fmla="*/ 14 h 16"/>
                <a:gd name="T6" fmla="*/ 17 w 21"/>
                <a:gd name="T7" fmla="*/ 16 h 16"/>
                <a:gd name="T8" fmla="*/ 21 w 21"/>
                <a:gd name="T9" fmla="*/ 4 h 16"/>
              </a:gdLst>
              <a:ahLst/>
              <a:cxnLst>
                <a:cxn ang="0">
                  <a:pos x="T0" y="T1"/>
                </a:cxn>
                <a:cxn ang="0">
                  <a:pos x="T2" y="T3"/>
                </a:cxn>
                <a:cxn ang="0">
                  <a:pos x="T4" y="T5"/>
                </a:cxn>
                <a:cxn ang="0">
                  <a:pos x="T6" y="T7"/>
                </a:cxn>
                <a:cxn ang="0">
                  <a:pos x="T8" y="T9"/>
                </a:cxn>
              </a:cxnLst>
              <a:rect l="0" t="0" r="r" b="b"/>
              <a:pathLst>
                <a:path w="21" h="16">
                  <a:moveTo>
                    <a:pt x="21" y="4"/>
                  </a:moveTo>
                  <a:lnTo>
                    <a:pt x="6" y="0"/>
                  </a:lnTo>
                  <a:lnTo>
                    <a:pt x="0" y="14"/>
                  </a:lnTo>
                  <a:lnTo>
                    <a:pt x="17" y="16"/>
                  </a:lnTo>
                  <a:lnTo>
                    <a:pt x="21" y="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48" name="Freeform 68">
              <a:extLst>
                <a:ext uri="{FF2B5EF4-FFF2-40B4-BE49-F238E27FC236}">
                  <a16:creationId xmlns:a16="http://schemas.microsoft.com/office/drawing/2014/main" id="{15C6901B-CF03-4641-9637-BAF7AF739B8C}"/>
                </a:ext>
              </a:extLst>
            </p:cNvPr>
            <p:cNvSpPr>
              <a:spLocks/>
            </p:cNvSpPr>
            <p:nvPr/>
          </p:nvSpPr>
          <p:spPr bwMode="auto">
            <a:xfrm>
              <a:off x="3648" y="4094"/>
              <a:ext cx="20" cy="25"/>
            </a:xfrm>
            <a:custGeom>
              <a:avLst/>
              <a:gdLst>
                <a:gd name="T0" fmla="*/ 20 w 20"/>
                <a:gd name="T1" fmla="*/ 11 h 25"/>
                <a:gd name="T2" fmla="*/ 9 w 20"/>
                <a:gd name="T3" fmla="*/ 0 h 25"/>
                <a:gd name="T4" fmla="*/ 0 w 20"/>
                <a:gd name="T5" fmla="*/ 20 h 25"/>
                <a:gd name="T6" fmla="*/ 9 w 20"/>
                <a:gd name="T7" fmla="*/ 25 h 25"/>
                <a:gd name="T8" fmla="*/ 20 w 20"/>
                <a:gd name="T9" fmla="*/ 11 h 25"/>
              </a:gdLst>
              <a:ahLst/>
              <a:cxnLst>
                <a:cxn ang="0">
                  <a:pos x="T0" y="T1"/>
                </a:cxn>
                <a:cxn ang="0">
                  <a:pos x="T2" y="T3"/>
                </a:cxn>
                <a:cxn ang="0">
                  <a:pos x="T4" y="T5"/>
                </a:cxn>
                <a:cxn ang="0">
                  <a:pos x="T6" y="T7"/>
                </a:cxn>
                <a:cxn ang="0">
                  <a:pos x="T8" y="T9"/>
                </a:cxn>
              </a:cxnLst>
              <a:rect l="0" t="0" r="r" b="b"/>
              <a:pathLst>
                <a:path w="20" h="25">
                  <a:moveTo>
                    <a:pt x="20" y="11"/>
                  </a:moveTo>
                  <a:lnTo>
                    <a:pt x="9" y="0"/>
                  </a:lnTo>
                  <a:lnTo>
                    <a:pt x="0" y="20"/>
                  </a:lnTo>
                  <a:lnTo>
                    <a:pt x="9" y="25"/>
                  </a:lnTo>
                  <a:lnTo>
                    <a:pt x="20" y="11"/>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49" name="Freeform 69">
              <a:extLst>
                <a:ext uri="{FF2B5EF4-FFF2-40B4-BE49-F238E27FC236}">
                  <a16:creationId xmlns:a16="http://schemas.microsoft.com/office/drawing/2014/main" id="{5EF9AE55-F187-48F6-8F3C-36FA44E70DD7}"/>
                </a:ext>
              </a:extLst>
            </p:cNvPr>
            <p:cNvSpPr>
              <a:spLocks/>
            </p:cNvSpPr>
            <p:nvPr/>
          </p:nvSpPr>
          <p:spPr bwMode="auto">
            <a:xfrm>
              <a:off x="3609" y="4093"/>
              <a:ext cx="19" cy="20"/>
            </a:xfrm>
            <a:custGeom>
              <a:avLst/>
              <a:gdLst>
                <a:gd name="T0" fmla="*/ 0 w 19"/>
                <a:gd name="T1" fmla="*/ 20 h 20"/>
                <a:gd name="T2" fmla="*/ 14 w 19"/>
                <a:gd name="T3" fmla="*/ 18 h 20"/>
                <a:gd name="T4" fmla="*/ 19 w 19"/>
                <a:gd name="T5" fmla="*/ 1 h 20"/>
                <a:gd name="T6" fmla="*/ 4 w 19"/>
                <a:gd name="T7" fmla="*/ 0 h 20"/>
                <a:gd name="T8" fmla="*/ 0 w 19"/>
                <a:gd name="T9" fmla="*/ 20 h 20"/>
              </a:gdLst>
              <a:ahLst/>
              <a:cxnLst>
                <a:cxn ang="0">
                  <a:pos x="T0" y="T1"/>
                </a:cxn>
                <a:cxn ang="0">
                  <a:pos x="T2" y="T3"/>
                </a:cxn>
                <a:cxn ang="0">
                  <a:pos x="T4" y="T5"/>
                </a:cxn>
                <a:cxn ang="0">
                  <a:pos x="T6" y="T7"/>
                </a:cxn>
                <a:cxn ang="0">
                  <a:pos x="T8" y="T9"/>
                </a:cxn>
              </a:cxnLst>
              <a:rect l="0" t="0" r="r" b="b"/>
              <a:pathLst>
                <a:path w="19" h="20">
                  <a:moveTo>
                    <a:pt x="0" y="20"/>
                  </a:moveTo>
                  <a:lnTo>
                    <a:pt x="14" y="18"/>
                  </a:lnTo>
                  <a:lnTo>
                    <a:pt x="19" y="1"/>
                  </a:lnTo>
                  <a:lnTo>
                    <a:pt x="4" y="0"/>
                  </a:lnTo>
                  <a:lnTo>
                    <a:pt x="0" y="2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0" name="Freeform 70">
              <a:extLst>
                <a:ext uri="{FF2B5EF4-FFF2-40B4-BE49-F238E27FC236}">
                  <a16:creationId xmlns:a16="http://schemas.microsoft.com/office/drawing/2014/main" id="{5C6DDE84-D218-441A-805F-CBFAF420148D}"/>
                </a:ext>
              </a:extLst>
            </p:cNvPr>
            <p:cNvSpPr>
              <a:spLocks/>
            </p:cNvSpPr>
            <p:nvPr/>
          </p:nvSpPr>
          <p:spPr bwMode="auto">
            <a:xfrm>
              <a:off x="3606" y="4059"/>
              <a:ext cx="19" cy="18"/>
            </a:xfrm>
            <a:custGeom>
              <a:avLst/>
              <a:gdLst>
                <a:gd name="T0" fmla="*/ 8 w 19"/>
                <a:gd name="T1" fmla="*/ 0 h 18"/>
                <a:gd name="T2" fmla="*/ 0 w 19"/>
                <a:gd name="T3" fmla="*/ 8 h 18"/>
                <a:gd name="T4" fmla="*/ 17 w 19"/>
                <a:gd name="T5" fmla="*/ 18 h 18"/>
                <a:gd name="T6" fmla="*/ 19 w 19"/>
                <a:gd name="T7" fmla="*/ 4 h 18"/>
                <a:gd name="T8" fmla="*/ 8 w 19"/>
                <a:gd name="T9" fmla="*/ 0 h 18"/>
              </a:gdLst>
              <a:ahLst/>
              <a:cxnLst>
                <a:cxn ang="0">
                  <a:pos x="T0" y="T1"/>
                </a:cxn>
                <a:cxn ang="0">
                  <a:pos x="T2" y="T3"/>
                </a:cxn>
                <a:cxn ang="0">
                  <a:pos x="T4" y="T5"/>
                </a:cxn>
                <a:cxn ang="0">
                  <a:pos x="T6" y="T7"/>
                </a:cxn>
                <a:cxn ang="0">
                  <a:pos x="T8" y="T9"/>
                </a:cxn>
              </a:cxnLst>
              <a:rect l="0" t="0" r="r" b="b"/>
              <a:pathLst>
                <a:path w="19" h="18">
                  <a:moveTo>
                    <a:pt x="8" y="0"/>
                  </a:moveTo>
                  <a:lnTo>
                    <a:pt x="0" y="8"/>
                  </a:lnTo>
                  <a:lnTo>
                    <a:pt x="17" y="18"/>
                  </a:lnTo>
                  <a:lnTo>
                    <a:pt x="19" y="4"/>
                  </a:lnTo>
                  <a:lnTo>
                    <a:pt x="8"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1" name="Freeform 71">
              <a:extLst>
                <a:ext uri="{FF2B5EF4-FFF2-40B4-BE49-F238E27FC236}">
                  <a16:creationId xmlns:a16="http://schemas.microsoft.com/office/drawing/2014/main" id="{03636A66-E4BD-47F8-9EBC-30CB67E65C7B}"/>
                </a:ext>
              </a:extLst>
            </p:cNvPr>
            <p:cNvSpPr>
              <a:spLocks/>
            </p:cNvSpPr>
            <p:nvPr/>
          </p:nvSpPr>
          <p:spPr bwMode="auto">
            <a:xfrm>
              <a:off x="3577" y="4019"/>
              <a:ext cx="20" cy="21"/>
            </a:xfrm>
            <a:custGeom>
              <a:avLst/>
              <a:gdLst>
                <a:gd name="T0" fmla="*/ 0 w 20"/>
                <a:gd name="T1" fmla="*/ 12 h 21"/>
                <a:gd name="T2" fmla="*/ 12 w 20"/>
                <a:gd name="T3" fmla="*/ 21 h 21"/>
                <a:gd name="T4" fmla="*/ 20 w 20"/>
                <a:gd name="T5" fmla="*/ 14 h 21"/>
                <a:gd name="T6" fmla="*/ 8 w 20"/>
                <a:gd name="T7" fmla="*/ 0 h 21"/>
                <a:gd name="T8" fmla="*/ 0 w 20"/>
                <a:gd name="T9" fmla="*/ 12 h 21"/>
              </a:gdLst>
              <a:ahLst/>
              <a:cxnLst>
                <a:cxn ang="0">
                  <a:pos x="T0" y="T1"/>
                </a:cxn>
                <a:cxn ang="0">
                  <a:pos x="T2" y="T3"/>
                </a:cxn>
                <a:cxn ang="0">
                  <a:pos x="T4" y="T5"/>
                </a:cxn>
                <a:cxn ang="0">
                  <a:pos x="T6" y="T7"/>
                </a:cxn>
                <a:cxn ang="0">
                  <a:pos x="T8" y="T9"/>
                </a:cxn>
              </a:cxnLst>
              <a:rect l="0" t="0" r="r" b="b"/>
              <a:pathLst>
                <a:path w="20" h="21">
                  <a:moveTo>
                    <a:pt x="0" y="12"/>
                  </a:moveTo>
                  <a:lnTo>
                    <a:pt x="12" y="21"/>
                  </a:lnTo>
                  <a:lnTo>
                    <a:pt x="20" y="14"/>
                  </a:lnTo>
                  <a:lnTo>
                    <a:pt x="8" y="0"/>
                  </a:lnTo>
                  <a:lnTo>
                    <a:pt x="0" y="1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2" name="Freeform 72">
              <a:extLst>
                <a:ext uri="{FF2B5EF4-FFF2-40B4-BE49-F238E27FC236}">
                  <a16:creationId xmlns:a16="http://schemas.microsoft.com/office/drawing/2014/main" id="{AEC200BA-2D58-4856-B810-C87804A939AE}"/>
                </a:ext>
              </a:extLst>
            </p:cNvPr>
            <p:cNvSpPr>
              <a:spLocks/>
            </p:cNvSpPr>
            <p:nvPr/>
          </p:nvSpPr>
          <p:spPr bwMode="auto">
            <a:xfrm>
              <a:off x="3609" y="3958"/>
              <a:ext cx="27" cy="19"/>
            </a:xfrm>
            <a:custGeom>
              <a:avLst/>
              <a:gdLst>
                <a:gd name="T0" fmla="*/ 17 w 27"/>
                <a:gd name="T1" fmla="*/ 0 h 19"/>
                <a:gd name="T2" fmla="*/ 0 w 27"/>
                <a:gd name="T3" fmla="*/ 8 h 19"/>
                <a:gd name="T4" fmla="*/ 5 w 27"/>
                <a:gd name="T5" fmla="*/ 19 h 19"/>
                <a:gd name="T6" fmla="*/ 27 w 27"/>
                <a:gd name="T7" fmla="*/ 11 h 19"/>
                <a:gd name="T8" fmla="*/ 17 w 27"/>
                <a:gd name="T9" fmla="*/ 0 h 19"/>
              </a:gdLst>
              <a:ahLst/>
              <a:cxnLst>
                <a:cxn ang="0">
                  <a:pos x="T0" y="T1"/>
                </a:cxn>
                <a:cxn ang="0">
                  <a:pos x="T2" y="T3"/>
                </a:cxn>
                <a:cxn ang="0">
                  <a:pos x="T4" y="T5"/>
                </a:cxn>
                <a:cxn ang="0">
                  <a:pos x="T6" y="T7"/>
                </a:cxn>
                <a:cxn ang="0">
                  <a:pos x="T8" y="T9"/>
                </a:cxn>
              </a:cxnLst>
              <a:rect l="0" t="0" r="r" b="b"/>
              <a:pathLst>
                <a:path w="27" h="19">
                  <a:moveTo>
                    <a:pt x="17" y="0"/>
                  </a:moveTo>
                  <a:lnTo>
                    <a:pt x="0" y="8"/>
                  </a:lnTo>
                  <a:lnTo>
                    <a:pt x="5" y="19"/>
                  </a:lnTo>
                  <a:lnTo>
                    <a:pt x="27" y="11"/>
                  </a:lnTo>
                  <a:lnTo>
                    <a:pt x="17"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3" name="Freeform 73">
              <a:extLst>
                <a:ext uri="{FF2B5EF4-FFF2-40B4-BE49-F238E27FC236}">
                  <a16:creationId xmlns:a16="http://schemas.microsoft.com/office/drawing/2014/main" id="{C1D0F8DF-1E4C-4B5C-9A1B-8A8788CAF63D}"/>
                </a:ext>
              </a:extLst>
            </p:cNvPr>
            <p:cNvSpPr>
              <a:spLocks/>
            </p:cNvSpPr>
            <p:nvPr/>
          </p:nvSpPr>
          <p:spPr bwMode="auto">
            <a:xfrm>
              <a:off x="3137" y="3476"/>
              <a:ext cx="560" cy="709"/>
            </a:xfrm>
            <a:custGeom>
              <a:avLst/>
              <a:gdLst>
                <a:gd name="T0" fmla="*/ 397 w 560"/>
                <a:gd name="T1" fmla="*/ 519 h 709"/>
                <a:gd name="T2" fmla="*/ 375 w 560"/>
                <a:gd name="T3" fmla="*/ 450 h 709"/>
                <a:gd name="T4" fmla="*/ 249 w 560"/>
                <a:gd name="T5" fmla="*/ 408 h 709"/>
                <a:gd name="T6" fmla="*/ 281 w 560"/>
                <a:gd name="T7" fmla="*/ 391 h 709"/>
                <a:gd name="T8" fmla="*/ 266 w 560"/>
                <a:gd name="T9" fmla="*/ 354 h 709"/>
                <a:gd name="T10" fmla="*/ 309 w 560"/>
                <a:gd name="T11" fmla="*/ 360 h 709"/>
                <a:gd name="T12" fmla="*/ 238 w 560"/>
                <a:gd name="T13" fmla="*/ 271 h 709"/>
                <a:gd name="T14" fmla="*/ 242 w 560"/>
                <a:gd name="T15" fmla="*/ 203 h 709"/>
                <a:gd name="T16" fmla="*/ 272 w 560"/>
                <a:gd name="T17" fmla="*/ 226 h 709"/>
                <a:gd name="T18" fmla="*/ 326 w 560"/>
                <a:gd name="T19" fmla="*/ 265 h 709"/>
                <a:gd name="T20" fmla="*/ 310 w 560"/>
                <a:gd name="T21" fmla="*/ 227 h 709"/>
                <a:gd name="T22" fmla="*/ 352 w 560"/>
                <a:gd name="T23" fmla="*/ 254 h 709"/>
                <a:gd name="T24" fmla="*/ 332 w 560"/>
                <a:gd name="T25" fmla="*/ 221 h 709"/>
                <a:gd name="T26" fmla="*/ 366 w 560"/>
                <a:gd name="T27" fmla="*/ 227 h 709"/>
                <a:gd name="T28" fmla="*/ 380 w 560"/>
                <a:gd name="T29" fmla="*/ 210 h 709"/>
                <a:gd name="T30" fmla="*/ 318 w 560"/>
                <a:gd name="T31" fmla="*/ 158 h 709"/>
                <a:gd name="T32" fmla="*/ 378 w 560"/>
                <a:gd name="T33" fmla="*/ 133 h 709"/>
                <a:gd name="T34" fmla="*/ 426 w 560"/>
                <a:gd name="T35" fmla="*/ 122 h 709"/>
                <a:gd name="T36" fmla="*/ 547 w 560"/>
                <a:gd name="T37" fmla="*/ 102 h 709"/>
                <a:gd name="T38" fmla="*/ 560 w 560"/>
                <a:gd name="T39" fmla="*/ 62 h 709"/>
                <a:gd name="T40" fmla="*/ 539 w 560"/>
                <a:gd name="T41" fmla="*/ 13 h 709"/>
                <a:gd name="T42" fmla="*/ 500 w 560"/>
                <a:gd name="T43" fmla="*/ 39 h 709"/>
                <a:gd name="T44" fmla="*/ 363 w 560"/>
                <a:gd name="T45" fmla="*/ 37 h 709"/>
                <a:gd name="T46" fmla="*/ 296 w 560"/>
                <a:gd name="T47" fmla="*/ 87 h 709"/>
                <a:gd name="T48" fmla="*/ 222 w 560"/>
                <a:gd name="T49" fmla="*/ 130 h 709"/>
                <a:gd name="T50" fmla="*/ 158 w 560"/>
                <a:gd name="T51" fmla="*/ 161 h 709"/>
                <a:gd name="T52" fmla="*/ 68 w 560"/>
                <a:gd name="T53" fmla="*/ 217 h 709"/>
                <a:gd name="T54" fmla="*/ 51 w 560"/>
                <a:gd name="T55" fmla="*/ 265 h 709"/>
                <a:gd name="T56" fmla="*/ 20 w 560"/>
                <a:gd name="T57" fmla="*/ 329 h 709"/>
                <a:gd name="T58" fmla="*/ 15 w 560"/>
                <a:gd name="T59" fmla="*/ 366 h 709"/>
                <a:gd name="T60" fmla="*/ 76 w 560"/>
                <a:gd name="T61" fmla="*/ 438 h 709"/>
                <a:gd name="T62" fmla="*/ 161 w 560"/>
                <a:gd name="T63" fmla="*/ 489 h 709"/>
                <a:gd name="T64" fmla="*/ 213 w 560"/>
                <a:gd name="T65" fmla="*/ 472 h 709"/>
                <a:gd name="T66" fmla="*/ 249 w 560"/>
                <a:gd name="T67" fmla="*/ 479 h 709"/>
                <a:gd name="T68" fmla="*/ 289 w 560"/>
                <a:gd name="T69" fmla="*/ 509 h 709"/>
                <a:gd name="T70" fmla="*/ 131 w 560"/>
                <a:gd name="T71" fmla="*/ 519 h 709"/>
                <a:gd name="T72" fmla="*/ 134 w 560"/>
                <a:gd name="T73" fmla="*/ 569 h 709"/>
                <a:gd name="T74" fmla="*/ 184 w 560"/>
                <a:gd name="T75" fmla="*/ 601 h 709"/>
                <a:gd name="T76" fmla="*/ 204 w 560"/>
                <a:gd name="T77" fmla="*/ 679 h 709"/>
                <a:gd name="T78" fmla="*/ 230 w 560"/>
                <a:gd name="T79" fmla="*/ 669 h 709"/>
                <a:gd name="T80" fmla="*/ 233 w 560"/>
                <a:gd name="T81" fmla="*/ 648 h 709"/>
                <a:gd name="T82" fmla="*/ 273 w 560"/>
                <a:gd name="T83" fmla="*/ 702 h 709"/>
                <a:gd name="T84" fmla="*/ 289 w 560"/>
                <a:gd name="T85" fmla="*/ 658 h 709"/>
                <a:gd name="T86" fmla="*/ 329 w 560"/>
                <a:gd name="T87" fmla="*/ 683 h 709"/>
                <a:gd name="T88" fmla="*/ 340 w 560"/>
                <a:gd name="T89" fmla="*/ 640 h 709"/>
                <a:gd name="T90" fmla="*/ 289 w 560"/>
                <a:gd name="T91" fmla="*/ 577 h 709"/>
                <a:gd name="T92" fmla="*/ 324 w 560"/>
                <a:gd name="T93" fmla="*/ 578 h 709"/>
                <a:gd name="T94" fmla="*/ 355 w 560"/>
                <a:gd name="T95" fmla="*/ 569 h 709"/>
                <a:gd name="T96" fmla="*/ 335 w 560"/>
                <a:gd name="T97" fmla="*/ 506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0" h="709">
                  <a:moveTo>
                    <a:pt x="369" y="515"/>
                  </a:moveTo>
                  <a:lnTo>
                    <a:pt x="397" y="519"/>
                  </a:lnTo>
                  <a:lnTo>
                    <a:pt x="400" y="479"/>
                  </a:lnTo>
                  <a:lnTo>
                    <a:pt x="375" y="450"/>
                  </a:lnTo>
                  <a:lnTo>
                    <a:pt x="278" y="410"/>
                  </a:lnTo>
                  <a:lnTo>
                    <a:pt x="249" y="408"/>
                  </a:lnTo>
                  <a:lnTo>
                    <a:pt x="247" y="397"/>
                  </a:lnTo>
                  <a:lnTo>
                    <a:pt x="281" y="391"/>
                  </a:lnTo>
                  <a:lnTo>
                    <a:pt x="293" y="377"/>
                  </a:lnTo>
                  <a:lnTo>
                    <a:pt x="266" y="354"/>
                  </a:lnTo>
                  <a:lnTo>
                    <a:pt x="276" y="339"/>
                  </a:lnTo>
                  <a:lnTo>
                    <a:pt x="309" y="360"/>
                  </a:lnTo>
                  <a:lnTo>
                    <a:pt x="309" y="339"/>
                  </a:lnTo>
                  <a:lnTo>
                    <a:pt x="238" y="271"/>
                  </a:lnTo>
                  <a:lnTo>
                    <a:pt x="229" y="220"/>
                  </a:lnTo>
                  <a:lnTo>
                    <a:pt x="242" y="203"/>
                  </a:lnTo>
                  <a:lnTo>
                    <a:pt x="249" y="221"/>
                  </a:lnTo>
                  <a:lnTo>
                    <a:pt x="272" y="226"/>
                  </a:lnTo>
                  <a:lnTo>
                    <a:pt x="304" y="261"/>
                  </a:lnTo>
                  <a:lnTo>
                    <a:pt x="326" y="265"/>
                  </a:lnTo>
                  <a:lnTo>
                    <a:pt x="307" y="240"/>
                  </a:lnTo>
                  <a:lnTo>
                    <a:pt x="310" y="227"/>
                  </a:lnTo>
                  <a:lnTo>
                    <a:pt x="332" y="248"/>
                  </a:lnTo>
                  <a:lnTo>
                    <a:pt x="352" y="254"/>
                  </a:lnTo>
                  <a:lnTo>
                    <a:pt x="352" y="238"/>
                  </a:lnTo>
                  <a:lnTo>
                    <a:pt x="332" y="221"/>
                  </a:lnTo>
                  <a:lnTo>
                    <a:pt x="330" y="209"/>
                  </a:lnTo>
                  <a:lnTo>
                    <a:pt x="366" y="227"/>
                  </a:lnTo>
                  <a:lnTo>
                    <a:pt x="380" y="226"/>
                  </a:lnTo>
                  <a:lnTo>
                    <a:pt x="380" y="210"/>
                  </a:lnTo>
                  <a:lnTo>
                    <a:pt x="309" y="170"/>
                  </a:lnTo>
                  <a:lnTo>
                    <a:pt x="318" y="158"/>
                  </a:lnTo>
                  <a:lnTo>
                    <a:pt x="363" y="156"/>
                  </a:lnTo>
                  <a:lnTo>
                    <a:pt x="378" y="133"/>
                  </a:lnTo>
                  <a:lnTo>
                    <a:pt x="406" y="139"/>
                  </a:lnTo>
                  <a:lnTo>
                    <a:pt x="426" y="122"/>
                  </a:lnTo>
                  <a:lnTo>
                    <a:pt x="531" y="127"/>
                  </a:lnTo>
                  <a:lnTo>
                    <a:pt x="547" y="102"/>
                  </a:lnTo>
                  <a:lnTo>
                    <a:pt x="545" y="81"/>
                  </a:lnTo>
                  <a:lnTo>
                    <a:pt x="560" y="62"/>
                  </a:lnTo>
                  <a:lnTo>
                    <a:pt x="557" y="20"/>
                  </a:lnTo>
                  <a:lnTo>
                    <a:pt x="539" y="13"/>
                  </a:lnTo>
                  <a:lnTo>
                    <a:pt x="516" y="0"/>
                  </a:lnTo>
                  <a:lnTo>
                    <a:pt x="500" y="39"/>
                  </a:lnTo>
                  <a:lnTo>
                    <a:pt x="434" y="64"/>
                  </a:lnTo>
                  <a:lnTo>
                    <a:pt x="363" y="37"/>
                  </a:lnTo>
                  <a:lnTo>
                    <a:pt x="343" y="37"/>
                  </a:lnTo>
                  <a:lnTo>
                    <a:pt x="296" y="87"/>
                  </a:lnTo>
                  <a:lnTo>
                    <a:pt x="245" y="102"/>
                  </a:lnTo>
                  <a:lnTo>
                    <a:pt x="222" y="130"/>
                  </a:lnTo>
                  <a:lnTo>
                    <a:pt x="185" y="136"/>
                  </a:lnTo>
                  <a:lnTo>
                    <a:pt x="158" y="161"/>
                  </a:lnTo>
                  <a:lnTo>
                    <a:pt x="63" y="184"/>
                  </a:lnTo>
                  <a:lnTo>
                    <a:pt x="68" y="217"/>
                  </a:lnTo>
                  <a:lnTo>
                    <a:pt x="51" y="231"/>
                  </a:lnTo>
                  <a:lnTo>
                    <a:pt x="51" y="265"/>
                  </a:lnTo>
                  <a:lnTo>
                    <a:pt x="22" y="288"/>
                  </a:lnTo>
                  <a:lnTo>
                    <a:pt x="20" y="329"/>
                  </a:lnTo>
                  <a:lnTo>
                    <a:pt x="0" y="334"/>
                  </a:lnTo>
                  <a:lnTo>
                    <a:pt x="15" y="366"/>
                  </a:lnTo>
                  <a:lnTo>
                    <a:pt x="73" y="417"/>
                  </a:lnTo>
                  <a:lnTo>
                    <a:pt x="76" y="438"/>
                  </a:lnTo>
                  <a:lnTo>
                    <a:pt x="120" y="492"/>
                  </a:lnTo>
                  <a:lnTo>
                    <a:pt x="161" y="489"/>
                  </a:lnTo>
                  <a:lnTo>
                    <a:pt x="179" y="472"/>
                  </a:lnTo>
                  <a:lnTo>
                    <a:pt x="213" y="472"/>
                  </a:lnTo>
                  <a:lnTo>
                    <a:pt x="235" y="465"/>
                  </a:lnTo>
                  <a:lnTo>
                    <a:pt x="249" y="479"/>
                  </a:lnTo>
                  <a:lnTo>
                    <a:pt x="315" y="490"/>
                  </a:lnTo>
                  <a:lnTo>
                    <a:pt x="289" y="509"/>
                  </a:lnTo>
                  <a:lnTo>
                    <a:pt x="188" y="490"/>
                  </a:lnTo>
                  <a:lnTo>
                    <a:pt x="131" y="519"/>
                  </a:lnTo>
                  <a:lnTo>
                    <a:pt x="120" y="543"/>
                  </a:lnTo>
                  <a:lnTo>
                    <a:pt x="134" y="569"/>
                  </a:lnTo>
                  <a:lnTo>
                    <a:pt x="150" y="566"/>
                  </a:lnTo>
                  <a:lnTo>
                    <a:pt x="184" y="601"/>
                  </a:lnTo>
                  <a:lnTo>
                    <a:pt x="184" y="641"/>
                  </a:lnTo>
                  <a:lnTo>
                    <a:pt x="204" y="679"/>
                  </a:lnTo>
                  <a:lnTo>
                    <a:pt x="225" y="688"/>
                  </a:lnTo>
                  <a:lnTo>
                    <a:pt x="230" y="669"/>
                  </a:lnTo>
                  <a:lnTo>
                    <a:pt x="224" y="652"/>
                  </a:lnTo>
                  <a:lnTo>
                    <a:pt x="233" y="648"/>
                  </a:lnTo>
                  <a:lnTo>
                    <a:pt x="256" y="660"/>
                  </a:lnTo>
                  <a:lnTo>
                    <a:pt x="273" y="702"/>
                  </a:lnTo>
                  <a:lnTo>
                    <a:pt x="293" y="709"/>
                  </a:lnTo>
                  <a:lnTo>
                    <a:pt x="289" y="658"/>
                  </a:lnTo>
                  <a:lnTo>
                    <a:pt x="306" y="657"/>
                  </a:lnTo>
                  <a:lnTo>
                    <a:pt x="329" y="683"/>
                  </a:lnTo>
                  <a:lnTo>
                    <a:pt x="352" y="685"/>
                  </a:lnTo>
                  <a:lnTo>
                    <a:pt x="340" y="640"/>
                  </a:lnTo>
                  <a:lnTo>
                    <a:pt x="307" y="586"/>
                  </a:lnTo>
                  <a:lnTo>
                    <a:pt x="289" y="577"/>
                  </a:lnTo>
                  <a:lnTo>
                    <a:pt x="295" y="555"/>
                  </a:lnTo>
                  <a:lnTo>
                    <a:pt x="324" y="578"/>
                  </a:lnTo>
                  <a:lnTo>
                    <a:pt x="340" y="597"/>
                  </a:lnTo>
                  <a:lnTo>
                    <a:pt x="355" y="569"/>
                  </a:lnTo>
                  <a:lnTo>
                    <a:pt x="321" y="518"/>
                  </a:lnTo>
                  <a:lnTo>
                    <a:pt x="335" y="506"/>
                  </a:lnTo>
                  <a:lnTo>
                    <a:pt x="369" y="515"/>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4" name="Freeform 74">
              <a:extLst>
                <a:ext uri="{FF2B5EF4-FFF2-40B4-BE49-F238E27FC236}">
                  <a16:creationId xmlns:a16="http://schemas.microsoft.com/office/drawing/2014/main" id="{39612901-5AEF-419B-955B-42830AD9B426}"/>
                </a:ext>
              </a:extLst>
            </p:cNvPr>
            <p:cNvSpPr>
              <a:spLocks/>
            </p:cNvSpPr>
            <p:nvPr/>
          </p:nvSpPr>
          <p:spPr bwMode="auto">
            <a:xfrm>
              <a:off x="3523" y="3629"/>
              <a:ext cx="32" cy="23"/>
            </a:xfrm>
            <a:custGeom>
              <a:avLst/>
              <a:gdLst>
                <a:gd name="T0" fmla="*/ 20 w 32"/>
                <a:gd name="T1" fmla="*/ 0 h 23"/>
                <a:gd name="T2" fmla="*/ 0 w 32"/>
                <a:gd name="T3" fmla="*/ 5 h 23"/>
                <a:gd name="T4" fmla="*/ 8 w 32"/>
                <a:gd name="T5" fmla="*/ 22 h 23"/>
                <a:gd name="T6" fmla="*/ 22 w 32"/>
                <a:gd name="T7" fmla="*/ 23 h 23"/>
                <a:gd name="T8" fmla="*/ 32 w 32"/>
                <a:gd name="T9" fmla="*/ 11 h 23"/>
                <a:gd name="T10" fmla="*/ 20 w 32"/>
                <a:gd name="T11" fmla="*/ 0 h 23"/>
              </a:gdLst>
              <a:ahLst/>
              <a:cxnLst>
                <a:cxn ang="0">
                  <a:pos x="T0" y="T1"/>
                </a:cxn>
                <a:cxn ang="0">
                  <a:pos x="T2" y="T3"/>
                </a:cxn>
                <a:cxn ang="0">
                  <a:pos x="T4" y="T5"/>
                </a:cxn>
                <a:cxn ang="0">
                  <a:pos x="T6" y="T7"/>
                </a:cxn>
                <a:cxn ang="0">
                  <a:pos x="T8" y="T9"/>
                </a:cxn>
                <a:cxn ang="0">
                  <a:pos x="T10" y="T11"/>
                </a:cxn>
              </a:cxnLst>
              <a:rect l="0" t="0" r="r" b="b"/>
              <a:pathLst>
                <a:path w="32" h="23">
                  <a:moveTo>
                    <a:pt x="20" y="0"/>
                  </a:moveTo>
                  <a:lnTo>
                    <a:pt x="0" y="5"/>
                  </a:lnTo>
                  <a:lnTo>
                    <a:pt x="8" y="22"/>
                  </a:lnTo>
                  <a:lnTo>
                    <a:pt x="22" y="23"/>
                  </a:lnTo>
                  <a:lnTo>
                    <a:pt x="32" y="11"/>
                  </a:lnTo>
                  <a:lnTo>
                    <a:pt x="20"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5" name="Freeform 75">
              <a:extLst>
                <a:ext uri="{FF2B5EF4-FFF2-40B4-BE49-F238E27FC236}">
                  <a16:creationId xmlns:a16="http://schemas.microsoft.com/office/drawing/2014/main" id="{2D37C1D5-85FE-4EAC-8040-51D4BB59093B}"/>
                </a:ext>
              </a:extLst>
            </p:cNvPr>
            <p:cNvSpPr>
              <a:spLocks/>
            </p:cNvSpPr>
            <p:nvPr/>
          </p:nvSpPr>
          <p:spPr bwMode="auto">
            <a:xfrm>
              <a:off x="3619" y="3629"/>
              <a:ext cx="24" cy="22"/>
            </a:xfrm>
            <a:custGeom>
              <a:avLst/>
              <a:gdLst>
                <a:gd name="T0" fmla="*/ 0 w 24"/>
                <a:gd name="T1" fmla="*/ 3 h 22"/>
                <a:gd name="T2" fmla="*/ 0 w 24"/>
                <a:gd name="T3" fmla="*/ 22 h 22"/>
                <a:gd name="T4" fmla="*/ 24 w 24"/>
                <a:gd name="T5" fmla="*/ 10 h 22"/>
                <a:gd name="T6" fmla="*/ 23 w 24"/>
                <a:gd name="T7" fmla="*/ 0 h 22"/>
                <a:gd name="T8" fmla="*/ 0 w 24"/>
                <a:gd name="T9" fmla="*/ 3 h 22"/>
              </a:gdLst>
              <a:ahLst/>
              <a:cxnLst>
                <a:cxn ang="0">
                  <a:pos x="T0" y="T1"/>
                </a:cxn>
                <a:cxn ang="0">
                  <a:pos x="T2" y="T3"/>
                </a:cxn>
                <a:cxn ang="0">
                  <a:pos x="T4" y="T5"/>
                </a:cxn>
                <a:cxn ang="0">
                  <a:pos x="T6" y="T7"/>
                </a:cxn>
                <a:cxn ang="0">
                  <a:pos x="T8" y="T9"/>
                </a:cxn>
              </a:cxnLst>
              <a:rect l="0" t="0" r="r" b="b"/>
              <a:pathLst>
                <a:path w="24" h="22">
                  <a:moveTo>
                    <a:pt x="0" y="3"/>
                  </a:moveTo>
                  <a:lnTo>
                    <a:pt x="0" y="22"/>
                  </a:lnTo>
                  <a:lnTo>
                    <a:pt x="24" y="10"/>
                  </a:lnTo>
                  <a:lnTo>
                    <a:pt x="23" y="0"/>
                  </a:lnTo>
                  <a:lnTo>
                    <a:pt x="0" y="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6" name="Freeform 76">
              <a:extLst>
                <a:ext uri="{FF2B5EF4-FFF2-40B4-BE49-F238E27FC236}">
                  <a16:creationId xmlns:a16="http://schemas.microsoft.com/office/drawing/2014/main" id="{CE8E300D-6287-41A6-A7EA-C05319E73171}"/>
                </a:ext>
              </a:extLst>
            </p:cNvPr>
            <p:cNvSpPr>
              <a:spLocks/>
            </p:cNvSpPr>
            <p:nvPr/>
          </p:nvSpPr>
          <p:spPr bwMode="auto">
            <a:xfrm>
              <a:off x="3582" y="3699"/>
              <a:ext cx="31" cy="29"/>
            </a:xfrm>
            <a:custGeom>
              <a:avLst/>
              <a:gdLst>
                <a:gd name="T0" fmla="*/ 26 w 31"/>
                <a:gd name="T1" fmla="*/ 0 h 29"/>
                <a:gd name="T2" fmla="*/ 0 w 31"/>
                <a:gd name="T3" fmla="*/ 4 h 29"/>
                <a:gd name="T4" fmla="*/ 6 w 31"/>
                <a:gd name="T5" fmla="*/ 21 h 29"/>
                <a:gd name="T6" fmla="*/ 31 w 31"/>
                <a:gd name="T7" fmla="*/ 29 h 29"/>
                <a:gd name="T8" fmla="*/ 26 w 31"/>
                <a:gd name="T9" fmla="*/ 0 h 29"/>
              </a:gdLst>
              <a:ahLst/>
              <a:cxnLst>
                <a:cxn ang="0">
                  <a:pos x="T0" y="T1"/>
                </a:cxn>
                <a:cxn ang="0">
                  <a:pos x="T2" y="T3"/>
                </a:cxn>
                <a:cxn ang="0">
                  <a:pos x="T4" y="T5"/>
                </a:cxn>
                <a:cxn ang="0">
                  <a:pos x="T6" y="T7"/>
                </a:cxn>
                <a:cxn ang="0">
                  <a:pos x="T8" y="T9"/>
                </a:cxn>
              </a:cxnLst>
              <a:rect l="0" t="0" r="r" b="b"/>
              <a:pathLst>
                <a:path w="31" h="29">
                  <a:moveTo>
                    <a:pt x="26" y="0"/>
                  </a:moveTo>
                  <a:lnTo>
                    <a:pt x="0" y="4"/>
                  </a:lnTo>
                  <a:lnTo>
                    <a:pt x="6" y="21"/>
                  </a:lnTo>
                  <a:lnTo>
                    <a:pt x="31" y="29"/>
                  </a:lnTo>
                  <a:lnTo>
                    <a:pt x="26"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7" name="Freeform 77">
              <a:extLst>
                <a:ext uri="{FF2B5EF4-FFF2-40B4-BE49-F238E27FC236}">
                  <a16:creationId xmlns:a16="http://schemas.microsoft.com/office/drawing/2014/main" id="{7BC66DA1-C25B-4E46-BCA9-7C8E66749716}"/>
                </a:ext>
              </a:extLst>
            </p:cNvPr>
            <p:cNvSpPr>
              <a:spLocks/>
            </p:cNvSpPr>
            <p:nvPr/>
          </p:nvSpPr>
          <p:spPr bwMode="auto">
            <a:xfrm>
              <a:off x="3441" y="3849"/>
              <a:ext cx="145" cy="112"/>
            </a:xfrm>
            <a:custGeom>
              <a:avLst/>
              <a:gdLst>
                <a:gd name="T0" fmla="*/ 128 w 145"/>
                <a:gd name="T1" fmla="*/ 80 h 112"/>
                <a:gd name="T2" fmla="*/ 99 w 145"/>
                <a:gd name="T3" fmla="*/ 37 h 112"/>
                <a:gd name="T4" fmla="*/ 36 w 145"/>
                <a:gd name="T5" fmla="*/ 15 h 112"/>
                <a:gd name="T6" fmla="*/ 13 w 145"/>
                <a:gd name="T7" fmla="*/ 0 h 112"/>
                <a:gd name="T8" fmla="*/ 0 w 145"/>
                <a:gd name="T9" fmla="*/ 20 h 112"/>
                <a:gd name="T10" fmla="*/ 2 w 145"/>
                <a:gd name="T11" fmla="*/ 31 h 112"/>
                <a:gd name="T12" fmla="*/ 16 w 145"/>
                <a:gd name="T13" fmla="*/ 27 h 112"/>
                <a:gd name="T14" fmla="*/ 71 w 145"/>
                <a:gd name="T15" fmla="*/ 65 h 112"/>
                <a:gd name="T16" fmla="*/ 94 w 145"/>
                <a:gd name="T17" fmla="*/ 85 h 112"/>
                <a:gd name="T18" fmla="*/ 111 w 145"/>
                <a:gd name="T19" fmla="*/ 88 h 112"/>
                <a:gd name="T20" fmla="*/ 144 w 145"/>
                <a:gd name="T21" fmla="*/ 112 h 112"/>
                <a:gd name="T22" fmla="*/ 145 w 145"/>
                <a:gd name="T23" fmla="*/ 83 h 112"/>
                <a:gd name="T24" fmla="*/ 128 w 145"/>
                <a:gd name="T25" fmla="*/ 8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12">
                  <a:moveTo>
                    <a:pt x="128" y="80"/>
                  </a:moveTo>
                  <a:lnTo>
                    <a:pt x="99" y="37"/>
                  </a:lnTo>
                  <a:lnTo>
                    <a:pt x="36" y="15"/>
                  </a:lnTo>
                  <a:lnTo>
                    <a:pt x="13" y="0"/>
                  </a:lnTo>
                  <a:lnTo>
                    <a:pt x="0" y="20"/>
                  </a:lnTo>
                  <a:lnTo>
                    <a:pt x="2" y="31"/>
                  </a:lnTo>
                  <a:lnTo>
                    <a:pt x="16" y="27"/>
                  </a:lnTo>
                  <a:lnTo>
                    <a:pt x="71" y="65"/>
                  </a:lnTo>
                  <a:lnTo>
                    <a:pt x="94" y="85"/>
                  </a:lnTo>
                  <a:lnTo>
                    <a:pt x="111" y="88"/>
                  </a:lnTo>
                  <a:lnTo>
                    <a:pt x="144" y="112"/>
                  </a:lnTo>
                  <a:lnTo>
                    <a:pt x="145" y="83"/>
                  </a:lnTo>
                  <a:lnTo>
                    <a:pt x="128" y="8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8" name="Freeform 78">
              <a:extLst>
                <a:ext uri="{FF2B5EF4-FFF2-40B4-BE49-F238E27FC236}">
                  <a16:creationId xmlns:a16="http://schemas.microsoft.com/office/drawing/2014/main" id="{63F4EFE4-F700-41D0-BB05-C0485F7726B0}"/>
                </a:ext>
              </a:extLst>
            </p:cNvPr>
            <p:cNvSpPr>
              <a:spLocks/>
            </p:cNvSpPr>
            <p:nvPr/>
          </p:nvSpPr>
          <p:spPr bwMode="auto">
            <a:xfrm>
              <a:off x="3460" y="3821"/>
              <a:ext cx="17" cy="9"/>
            </a:xfrm>
            <a:custGeom>
              <a:avLst/>
              <a:gdLst>
                <a:gd name="T0" fmla="*/ 10 w 17"/>
                <a:gd name="T1" fmla="*/ 0 h 9"/>
                <a:gd name="T2" fmla="*/ 0 w 17"/>
                <a:gd name="T3" fmla="*/ 1 h 9"/>
                <a:gd name="T4" fmla="*/ 3 w 17"/>
                <a:gd name="T5" fmla="*/ 9 h 9"/>
                <a:gd name="T6" fmla="*/ 17 w 17"/>
                <a:gd name="T7" fmla="*/ 8 h 9"/>
                <a:gd name="T8" fmla="*/ 10 w 17"/>
                <a:gd name="T9" fmla="*/ 0 h 9"/>
              </a:gdLst>
              <a:ahLst/>
              <a:cxnLst>
                <a:cxn ang="0">
                  <a:pos x="T0" y="T1"/>
                </a:cxn>
                <a:cxn ang="0">
                  <a:pos x="T2" y="T3"/>
                </a:cxn>
                <a:cxn ang="0">
                  <a:pos x="T4" y="T5"/>
                </a:cxn>
                <a:cxn ang="0">
                  <a:pos x="T6" y="T7"/>
                </a:cxn>
                <a:cxn ang="0">
                  <a:pos x="T8" y="T9"/>
                </a:cxn>
              </a:cxnLst>
              <a:rect l="0" t="0" r="r" b="b"/>
              <a:pathLst>
                <a:path w="17" h="9">
                  <a:moveTo>
                    <a:pt x="10" y="0"/>
                  </a:moveTo>
                  <a:lnTo>
                    <a:pt x="0" y="1"/>
                  </a:lnTo>
                  <a:lnTo>
                    <a:pt x="3" y="9"/>
                  </a:lnTo>
                  <a:lnTo>
                    <a:pt x="17" y="8"/>
                  </a:lnTo>
                  <a:lnTo>
                    <a:pt x="10"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59" name="Freeform 79">
              <a:extLst>
                <a:ext uri="{FF2B5EF4-FFF2-40B4-BE49-F238E27FC236}">
                  <a16:creationId xmlns:a16="http://schemas.microsoft.com/office/drawing/2014/main" id="{F913F9D2-E955-45F3-B0AA-6C645E3DD9E6}"/>
                </a:ext>
              </a:extLst>
            </p:cNvPr>
            <p:cNvSpPr>
              <a:spLocks/>
            </p:cNvSpPr>
            <p:nvPr/>
          </p:nvSpPr>
          <p:spPr bwMode="auto">
            <a:xfrm>
              <a:off x="3489" y="3812"/>
              <a:ext cx="17" cy="15"/>
            </a:xfrm>
            <a:custGeom>
              <a:avLst/>
              <a:gdLst>
                <a:gd name="T0" fmla="*/ 6 w 17"/>
                <a:gd name="T1" fmla="*/ 0 h 15"/>
                <a:gd name="T2" fmla="*/ 0 w 17"/>
                <a:gd name="T3" fmla="*/ 6 h 15"/>
                <a:gd name="T4" fmla="*/ 9 w 17"/>
                <a:gd name="T5" fmla="*/ 15 h 15"/>
                <a:gd name="T6" fmla="*/ 17 w 17"/>
                <a:gd name="T7" fmla="*/ 9 h 15"/>
                <a:gd name="T8" fmla="*/ 6 w 17"/>
                <a:gd name="T9" fmla="*/ 0 h 15"/>
              </a:gdLst>
              <a:ahLst/>
              <a:cxnLst>
                <a:cxn ang="0">
                  <a:pos x="T0" y="T1"/>
                </a:cxn>
                <a:cxn ang="0">
                  <a:pos x="T2" y="T3"/>
                </a:cxn>
                <a:cxn ang="0">
                  <a:pos x="T4" y="T5"/>
                </a:cxn>
                <a:cxn ang="0">
                  <a:pos x="T6" y="T7"/>
                </a:cxn>
                <a:cxn ang="0">
                  <a:pos x="T8" y="T9"/>
                </a:cxn>
              </a:cxnLst>
              <a:rect l="0" t="0" r="r" b="b"/>
              <a:pathLst>
                <a:path w="17" h="15">
                  <a:moveTo>
                    <a:pt x="6" y="0"/>
                  </a:moveTo>
                  <a:lnTo>
                    <a:pt x="0" y="6"/>
                  </a:lnTo>
                  <a:lnTo>
                    <a:pt x="9" y="15"/>
                  </a:lnTo>
                  <a:lnTo>
                    <a:pt x="17" y="9"/>
                  </a:lnTo>
                  <a:lnTo>
                    <a:pt x="6"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60" name="Freeform 80">
              <a:extLst>
                <a:ext uri="{FF2B5EF4-FFF2-40B4-BE49-F238E27FC236}">
                  <a16:creationId xmlns:a16="http://schemas.microsoft.com/office/drawing/2014/main" id="{24B99C9E-D4EE-47D3-8718-FEE69989BD7C}"/>
                </a:ext>
              </a:extLst>
            </p:cNvPr>
            <p:cNvSpPr>
              <a:spLocks/>
            </p:cNvSpPr>
            <p:nvPr/>
          </p:nvSpPr>
          <p:spPr bwMode="auto">
            <a:xfrm>
              <a:off x="3515" y="3790"/>
              <a:ext cx="19" cy="20"/>
            </a:xfrm>
            <a:custGeom>
              <a:avLst/>
              <a:gdLst>
                <a:gd name="T0" fmla="*/ 8 w 19"/>
                <a:gd name="T1" fmla="*/ 0 h 20"/>
                <a:gd name="T2" fmla="*/ 0 w 19"/>
                <a:gd name="T3" fmla="*/ 12 h 20"/>
                <a:gd name="T4" fmla="*/ 2 w 19"/>
                <a:gd name="T5" fmla="*/ 20 h 20"/>
                <a:gd name="T6" fmla="*/ 19 w 19"/>
                <a:gd name="T7" fmla="*/ 6 h 20"/>
                <a:gd name="T8" fmla="*/ 8 w 19"/>
                <a:gd name="T9" fmla="*/ 0 h 20"/>
              </a:gdLst>
              <a:ahLst/>
              <a:cxnLst>
                <a:cxn ang="0">
                  <a:pos x="T0" y="T1"/>
                </a:cxn>
                <a:cxn ang="0">
                  <a:pos x="T2" y="T3"/>
                </a:cxn>
                <a:cxn ang="0">
                  <a:pos x="T4" y="T5"/>
                </a:cxn>
                <a:cxn ang="0">
                  <a:pos x="T6" y="T7"/>
                </a:cxn>
                <a:cxn ang="0">
                  <a:pos x="T8" y="T9"/>
                </a:cxn>
              </a:cxnLst>
              <a:rect l="0" t="0" r="r" b="b"/>
              <a:pathLst>
                <a:path w="19" h="20">
                  <a:moveTo>
                    <a:pt x="8" y="0"/>
                  </a:moveTo>
                  <a:lnTo>
                    <a:pt x="0" y="12"/>
                  </a:lnTo>
                  <a:lnTo>
                    <a:pt x="2" y="20"/>
                  </a:lnTo>
                  <a:lnTo>
                    <a:pt x="19" y="6"/>
                  </a:lnTo>
                  <a:lnTo>
                    <a:pt x="8"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61" name="Freeform 81">
              <a:extLst>
                <a:ext uri="{FF2B5EF4-FFF2-40B4-BE49-F238E27FC236}">
                  <a16:creationId xmlns:a16="http://schemas.microsoft.com/office/drawing/2014/main" id="{C2EC6EC9-9864-4703-B1A3-35779B652A1C}"/>
                </a:ext>
              </a:extLst>
            </p:cNvPr>
            <p:cNvSpPr>
              <a:spLocks/>
            </p:cNvSpPr>
            <p:nvPr/>
          </p:nvSpPr>
          <p:spPr bwMode="auto">
            <a:xfrm>
              <a:off x="3734" y="3954"/>
              <a:ext cx="34" cy="24"/>
            </a:xfrm>
            <a:custGeom>
              <a:avLst/>
              <a:gdLst>
                <a:gd name="T0" fmla="*/ 0 w 34"/>
                <a:gd name="T1" fmla="*/ 24 h 24"/>
                <a:gd name="T2" fmla="*/ 34 w 34"/>
                <a:gd name="T3" fmla="*/ 14 h 24"/>
                <a:gd name="T4" fmla="*/ 31 w 34"/>
                <a:gd name="T5" fmla="*/ 0 h 24"/>
                <a:gd name="T6" fmla="*/ 5 w 34"/>
                <a:gd name="T7" fmla="*/ 11 h 24"/>
                <a:gd name="T8" fmla="*/ 0 w 34"/>
                <a:gd name="T9" fmla="*/ 24 h 24"/>
              </a:gdLst>
              <a:ahLst/>
              <a:cxnLst>
                <a:cxn ang="0">
                  <a:pos x="T0" y="T1"/>
                </a:cxn>
                <a:cxn ang="0">
                  <a:pos x="T2" y="T3"/>
                </a:cxn>
                <a:cxn ang="0">
                  <a:pos x="T4" y="T5"/>
                </a:cxn>
                <a:cxn ang="0">
                  <a:pos x="T6" y="T7"/>
                </a:cxn>
                <a:cxn ang="0">
                  <a:pos x="T8" y="T9"/>
                </a:cxn>
              </a:cxnLst>
              <a:rect l="0" t="0" r="r" b="b"/>
              <a:pathLst>
                <a:path w="34" h="24">
                  <a:moveTo>
                    <a:pt x="0" y="24"/>
                  </a:moveTo>
                  <a:lnTo>
                    <a:pt x="34" y="14"/>
                  </a:lnTo>
                  <a:lnTo>
                    <a:pt x="31" y="0"/>
                  </a:lnTo>
                  <a:lnTo>
                    <a:pt x="5" y="11"/>
                  </a:lnTo>
                  <a:lnTo>
                    <a:pt x="0" y="2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62" name="Freeform 82">
              <a:extLst>
                <a:ext uri="{FF2B5EF4-FFF2-40B4-BE49-F238E27FC236}">
                  <a16:creationId xmlns:a16="http://schemas.microsoft.com/office/drawing/2014/main" id="{7A744490-02F6-4159-A405-F5499D5BB788}"/>
                </a:ext>
              </a:extLst>
            </p:cNvPr>
            <p:cNvSpPr>
              <a:spLocks/>
            </p:cNvSpPr>
            <p:nvPr/>
          </p:nvSpPr>
          <p:spPr bwMode="auto">
            <a:xfrm>
              <a:off x="3472" y="4175"/>
              <a:ext cx="19" cy="31"/>
            </a:xfrm>
            <a:custGeom>
              <a:avLst/>
              <a:gdLst>
                <a:gd name="T0" fmla="*/ 2 w 19"/>
                <a:gd name="T1" fmla="*/ 29 h 31"/>
                <a:gd name="T2" fmla="*/ 19 w 19"/>
                <a:gd name="T3" fmla="*/ 31 h 31"/>
                <a:gd name="T4" fmla="*/ 17 w 19"/>
                <a:gd name="T5" fmla="*/ 10 h 31"/>
                <a:gd name="T6" fmla="*/ 0 w 19"/>
                <a:gd name="T7" fmla="*/ 0 h 31"/>
                <a:gd name="T8" fmla="*/ 2 w 19"/>
                <a:gd name="T9" fmla="*/ 29 h 31"/>
              </a:gdLst>
              <a:ahLst/>
              <a:cxnLst>
                <a:cxn ang="0">
                  <a:pos x="T0" y="T1"/>
                </a:cxn>
                <a:cxn ang="0">
                  <a:pos x="T2" y="T3"/>
                </a:cxn>
                <a:cxn ang="0">
                  <a:pos x="T4" y="T5"/>
                </a:cxn>
                <a:cxn ang="0">
                  <a:pos x="T6" y="T7"/>
                </a:cxn>
                <a:cxn ang="0">
                  <a:pos x="T8" y="T9"/>
                </a:cxn>
              </a:cxnLst>
              <a:rect l="0" t="0" r="r" b="b"/>
              <a:pathLst>
                <a:path w="19" h="31">
                  <a:moveTo>
                    <a:pt x="2" y="29"/>
                  </a:moveTo>
                  <a:lnTo>
                    <a:pt x="19" y="31"/>
                  </a:lnTo>
                  <a:lnTo>
                    <a:pt x="17" y="10"/>
                  </a:lnTo>
                  <a:lnTo>
                    <a:pt x="0" y="0"/>
                  </a:lnTo>
                  <a:lnTo>
                    <a:pt x="2" y="29"/>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63" name="Freeform 83">
              <a:extLst>
                <a:ext uri="{FF2B5EF4-FFF2-40B4-BE49-F238E27FC236}">
                  <a16:creationId xmlns:a16="http://schemas.microsoft.com/office/drawing/2014/main" id="{A0CBFB29-226D-4A81-AE9D-96B9E46B2603}"/>
                </a:ext>
              </a:extLst>
            </p:cNvPr>
            <p:cNvSpPr>
              <a:spLocks/>
            </p:cNvSpPr>
            <p:nvPr/>
          </p:nvSpPr>
          <p:spPr bwMode="auto">
            <a:xfrm>
              <a:off x="3213" y="4020"/>
              <a:ext cx="44" cy="39"/>
            </a:xfrm>
            <a:custGeom>
              <a:avLst/>
              <a:gdLst>
                <a:gd name="T0" fmla="*/ 0 w 44"/>
                <a:gd name="T1" fmla="*/ 16 h 39"/>
                <a:gd name="T2" fmla="*/ 32 w 44"/>
                <a:gd name="T3" fmla="*/ 39 h 39"/>
                <a:gd name="T4" fmla="*/ 44 w 44"/>
                <a:gd name="T5" fmla="*/ 22 h 39"/>
                <a:gd name="T6" fmla="*/ 3 w 44"/>
                <a:gd name="T7" fmla="*/ 0 h 39"/>
                <a:gd name="T8" fmla="*/ 0 w 44"/>
                <a:gd name="T9" fmla="*/ 16 h 39"/>
              </a:gdLst>
              <a:ahLst/>
              <a:cxnLst>
                <a:cxn ang="0">
                  <a:pos x="T0" y="T1"/>
                </a:cxn>
                <a:cxn ang="0">
                  <a:pos x="T2" y="T3"/>
                </a:cxn>
                <a:cxn ang="0">
                  <a:pos x="T4" y="T5"/>
                </a:cxn>
                <a:cxn ang="0">
                  <a:pos x="T6" y="T7"/>
                </a:cxn>
                <a:cxn ang="0">
                  <a:pos x="T8" y="T9"/>
                </a:cxn>
              </a:cxnLst>
              <a:rect l="0" t="0" r="r" b="b"/>
              <a:pathLst>
                <a:path w="44" h="39">
                  <a:moveTo>
                    <a:pt x="0" y="16"/>
                  </a:moveTo>
                  <a:lnTo>
                    <a:pt x="32" y="39"/>
                  </a:lnTo>
                  <a:lnTo>
                    <a:pt x="44" y="22"/>
                  </a:lnTo>
                  <a:lnTo>
                    <a:pt x="3" y="0"/>
                  </a:lnTo>
                  <a:lnTo>
                    <a:pt x="0" y="16"/>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64" name="Freeform 84">
              <a:extLst>
                <a:ext uri="{FF2B5EF4-FFF2-40B4-BE49-F238E27FC236}">
                  <a16:creationId xmlns:a16="http://schemas.microsoft.com/office/drawing/2014/main" id="{95BEC111-1433-421A-8BA4-BFF72DC5A267}"/>
                </a:ext>
              </a:extLst>
            </p:cNvPr>
            <p:cNvSpPr>
              <a:spLocks/>
            </p:cNvSpPr>
            <p:nvPr/>
          </p:nvSpPr>
          <p:spPr bwMode="auto">
            <a:xfrm>
              <a:off x="3180" y="3940"/>
              <a:ext cx="39" cy="52"/>
            </a:xfrm>
            <a:custGeom>
              <a:avLst/>
              <a:gdLst>
                <a:gd name="T0" fmla="*/ 39 w 39"/>
                <a:gd name="T1" fmla="*/ 32 h 52"/>
                <a:gd name="T2" fmla="*/ 33 w 39"/>
                <a:gd name="T3" fmla="*/ 21 h 52"/>
                <a:gd name="T4" fmla="*/ 27 w 39"/>
                <a:gd name="T5" fmla="*/ 0 h 52"/>
                <a:gd name="T6" fmla="*/ 13 w 39"/>
                <a:gd name="T7" fmla="*/ 1 h 52"/>
                <a:gd name="T8" fmla="*/ 14 w 39"/>
                <a:gd name="T9" fmla="*/ 18 h 52"/>
                <a:gd name="T10" fmla="*/ 0 w 39"/>
                <a:gd name="T11" fmla="*/ 38 h 52"/>
                <a:gd name="T12" fmla="*/ 5 w 39"/>
                <a:gd name="T13" fmla="*/ 51 h 52"/>
                <a:gd name="T14" fmla="*/ 30 w 39"/>
                <a:gd name="T15" fmla="*/ 52 h 52"/>
                <a:gd name="T16" fmla="*/ 39 w 39"/>
                <a:gd name="T1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52">
                  <a:moveTo>
                    <a:pt x="39" y="32"/>
                  </a:moveTo>
                  <a:lnTo>
                    <a:pt x="33" y="21"/>
                  </a:lnTo>
                  <a:lnTo>
                    <a:pt x="27" y="0"/>
                  </a:lnTo>
                  <a:lnTo>
                    <a:pt x="13" y="1"/>
                  </a:lnTo>
                  <a:lnTo>
                    <a:pt x="14" y="18"/>
                  </a:lnTo>
                  <a:lnTo>
                    <a:pt x="0" y="38"/>
                  </a:lnTo>
                  <a:lnTo>
                    <a:pt x="5" y="51"/>
                  </a:lnTo>
                  <a:lnTo>
                    <a:pt x="30" y="52"/>
                  </a:lnTo>
                  <a:lnTo>
                    <a:pt x="39" y="3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65" name="Freeform 85">
              <a:extLst>
                <a:ext uri="{FF2B5EF4-FFF2-40B4-BE49-F238E27FC236}">
                  <a16:creationId xmlns:a16="http://schemas.microsoft.com/office/drawing/2014/main" id="{C0D9ED79-63AA-4A34-B983-68A8B5F2213D}"/>
                </a:ext>
              </a:extLst>
            </p:cNvPr>
            <p:cNvSpPr>
              <a:spLocks/>
            </p:cNvSpPr>
            <p:nvPr/>
          </p:nvSpPr>
          <p:spPr bwMode="auto">
            <a:xfrm>
              <a:off x="3097" y="3813"/>
              <a:ext cx="37" cy="43"/>
            </a:xfrm>
            <a:custGeom>
              <a:avLst/>
              <a:gdLst>
                <a:gd name="T0" fmla="*/ 22 w 37"/>
                <a:gd name="T1" fmla="*/ 3 h 43"/>
                <a:gd name="T2" fmla="*/ 9 w 37"/>
                <a:gd name="T3" fmla="*/ 0 h 43"/>
                <a:gd name="T4" fmla="*/ 0 w 37"/>
                <a:gd name="T5" fmla="*/ 14 h 43"/>
                <a:gd name="T6" fmla="*/ 29 w 37"/>
                <a:gd name="T7" fmla="*/ 43 h 43"/>
                <a:gd name="T8" fmla="*/ 37 w 37"/>
                <a:gd name="T9" fmla="*/ 31 h 43"/>
                <a:gd name="T10" fmla="*/ 25 w 37"/>
                <a:gd name="T11" fmla="*/ 20 h 43"/>
                <a:gd name="T12" fmla="*/ 22 w 37"/>
                <a:gd name="T13" fmla="*/ 3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2" y="3"/>
                  </a:moveTo>
                  <a:lnTo>
                    <a:pt x="9" y="0"/>
                  </a:lnTo>
                  <a:lnTo>
                    <a:pt x="0" y="14"/>
                  </a:lnTo>
                  <a:lnTo>
                    <a:pt x="29" y="43"/>
                  </a:lnTo>
                  <a:lnTo>
                    <a:pt x="37" y="31"/>
                  </a:lnTo>
                  <a:lnTo>
                    <a:pt x="25" y="20"/>
                  </a:lnTo>
                  <a:lnTo>
                    <a:pt x="22" y="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66" name="Freeform 86">
              <a:extLst>
                <a:ext uri="{FF2B5EF4-FFF2-40B4-BE49-F238E27FC236}">
                  <a16:creationId xmlns:a16="http://schemas.microsoft.com/office/drawing/2014/main" id="{8607B01B-5F6D-4C5B-BE37-9779F537D4B4}"/>
                </a:ext>
              </a:extLst>
            </p:cNvPr>
            <p:cNvSpPr>
              <a:spLocks/>
            </p:cNvSpPr>
            <p:nvPr/>
          </p:nvSpPr>
          <p:spPr bwMode="auto">
            <a:xfrm>
              <a:off x="962" y="2464"/>
              <a:ext cx="1065" cy="1057"/>
            </a:xfrm>
            <a:custGeom>
              <a:avLst/>
              <a:gdLst>
                <a:gd name="T0" fmla="*/ 992 w 1065"/>
                <a:gd name="T1" fmla="*/ 263 h 1057"/>
                <a:gd name="T2" fmla="*/ 963 w 1065"/>
                <a:gd name="T3" fmla="*/ 257 h 1057"/>
                <a:gd name="T4" fmla="*/ 925 w 1065"/>
                <a:gd name="T5" fmla="*/ 215 h 1057"/>
                <a:gd name="T6" fmla="*/ 843 w 1065"/>
                <a:gd name="T7" fmla="*/ 206 h 1057"/>
                <a:gd name="T8" fmla="*/ 809 w 1065"/>
                <a:gd name="T9" fmla="*/ 187 h 1057"/>
                <a:gd name="T10" fmla="*/ 783 w 1065"/>
                <a:gd name="T11" fmla="*/ 133 h 1057"/>
                <a:gd name="T12" fmla="*/ 742 w 1065"/>
                <a:gd name="T13" fmla="*/ 112 h 1057"/>
                <a:gd name="T14" fmla="*/ 676 w 1065"/>
                <a:gd name="T15" fmla="*/ 39 h 1057"/>
                <a:gd name="T16" fmla="*/ 631 w 1065"/>
                <a:gd name="T17" fmla="*/ 0 h 1057"/>
                <a:gd name="T18" fmla="*/ 545 w 1065"/>
                <a:gd name="T19" fmla="*/ 85 h 1057"/>
                <a:gd name="T20" fmla="*/ 532 w 1065"/>
                <a:gd name="T21" fmla="*/ 116 h 1057"/>
                <a:gd name="T22" fmla="*/ 495 w 1065"/>
                <a:gd name="T23" fmla="*/ 129 h 1057"/>
                <a:gd name="T24" fmla="*/ 412 w 1065"/>
                <a:gd name="T25" fmla="*/ 158 h 1057"/>
                <a:gd name="T26" fmla="*/ 427 w 1065"/>
                <a:gd name="T27" fmla="*/ 186 h 1057"/>
                <a:gd name="T28" fmla="*/ 378 w 1065"/>
                <a:gd name="T29" fmla="*/ 184 h 1057"/>
                <a:gd name="T30" fmla="*/ 315 w 1065"/>
                <a:gd name="T31" fmla="*/ 175 h 1057"/>
                <a:gd name="T32" fmla="*/ 319 w 1065"/>
                <a:gd name="T33" fmla="*/ 132 h 1057"/>
                <a:gd name="T34" fmla="*/ 278 w 1065"/>
                <a:gd name="T35" fmla="*/ 122 h 1057"/>
                <a:gd name="T36" fmla="*/ 255 w 1065"/>
                <a:gd name="T37" fmla="*/ 118 h 1057"/>
                <a:gd name="T38" fmla="*/ 262 w 1065"/>
                <a:gd name="T39" fmla="*/ 178 h 1057"/>
                <a:gd name="T40" fmla="*/ 273 w 1065"/>
                <a:gd name="T41" fmla="*/ 224 h 1057"/>
                <a:gd name="T42" fmla="*/ 264 w 1065"/>
                <a:gd name="T43" fmla="*/ 258 h 1057"/>
                <a:gd name="T44" fmla="*/ 180 w 1065"/>
                <a:gd name="T45" fmla="*/ 249 h 1057"/>
                <a:gd name="T46" fmla="*/ 117 w 1065"/>
                <a:gd name="T47" fmla="*/ 207 h 1057"/>
                <a:gd name="T48" fmla="*/ 40 w 1065"/>
                <a:gd name="T49" fmla="*/ 207 h 1057"/>
                <a:gd name="T50" fmla="*/ 0 w 1065"/>
                <a:gd name="T51" fmla="*/ 247 h 1057"/>
                <a:gd name="T52" fmla="*/ 28 w 1065"/>
                <a:gd name="T53" fmla="*/ 258 h 1057"/>
                <a:gd name="T54" fmla="*/ 8 w 1065"/>
                <a:gd name="T55" fmla="*/ 266 h 1057"/>
                <a:gd name="T56" fmla="*/ 29 w 1065"/>
                <a:gd name="T57" fmla="*/ 274 h 1057"/>
                <a:gd name="T58" fmla="*/ 28 w 1065"/>
                <a:gd name="T59" fmla="*/ 300 h 1057"/>
                <a:gd name="T60" fmla="*/ 49 w 1065"/>
                <a:gd name="T61" fmla="*/ 319 h 1057"/>
                <a:gd name="T62" fmla="*/ 119 w 1065"/>
                <a:gd name="T63" fmla="*/ 371 h 1057"/>
                <a:gd name="T64" fmla="*/ 167 w 1065"/>
                <a:gd name="T65" fmla="*/ 390 h 1057"/>
                <a:gd name="T66" fmla="*/ 205 w 1065"/>
                <a:gd name="T67" fmla="*/ 422 h 1057"/>
                <a:gd name="T68" fmla="*/ 185 w 1065"/>
                <a:gd name="T69" fmla="*/ 434 h 1057"/>
                <a:gd name="T70" fmla="*/ 188 w 1065"/>
                <a:gd name="T71" fmla="*/ 492 h 1057"/>
                <a:gd name="T72" fmla="*/ 245 w 1065"/>
                <a:gd name="T73" fmla="*/ 558 h 1057"/>
                <a:gd name="T74" fmla="*/ 239 w 1065"/>
                <a:gd name="T75" fmla="*/ 623 h 1057"/>
                <a:gd name="T76" fmla="*/ 272 w 1065"/>
                <a:gd name="T77" fmla="*/ 699 h 1057"/>
                <a:gd name="T78" fmla="*/ 236 w 1065"/>
                <a:gd name="T79" fmla="*/ 662 h 1057"/>
                <a:gd name="T80" fmla="*/ 179 w 1065"/>
                <a:gd name="T81" fmla="*/ 876 h 1057"/>
                <a:gd name="T82" fmla="*/ 196 w 1065"/>
                <a:gd name="T83" fmla="*/ 907 h 1057"/>
                <a:gd name="T84" fmla="*/ 234 w 1065"/>
                <a:gd name="T85" fmla="*/ 958 h 1057"/>
                <a:gd name="T86" fmla="*/ 327 w 1065"/>
                <a:gd name="T87" fmla="*/ 998 h 1057"/>
                <a:gd name="T88" fmla="*/ 423 w 1065"/>
                <a:gd name="T89" fmla="*/ 1018 h 1057"/>
                <a:gd name="T90" fmla="*/ 525 w 1065"/>
                <a:gd name="T91" fmla="*/ 1057 h 1057"/>
                <a:gd name="T92" fmla="*/ 576 w 1065"/>
                <a:gd name="T93" fmla="*/ 1005 h 1057"/>
                <a:gd name="T94" fmla="*/ 664 w 1065"/>
                <a:gd name="T95" fmla="*/ 941 h 1057"/>
                <a:gd name="T96" fmla="*/ 784 w 1065"/>
                <a:gd name="T97" fmla="*/ 975 h 1057"/>
                <a:gd name="T98" fmla="*/ 880 w 1065"/>
                <a:gd name="T99" fmla="*/ 1014 h 1057"/>
                <a:gd name="T100" fmla="*/ 912 w 1065"/>
                <a:gd name="T101" fmla="*/ 969 h 1057"/>
                <a:gd name="T102" fmla="*/ 971 w 1065"/>
                <a:gd name="T103" fmla="*/ 930 h 1057"/>
                <a:gd name="T104" fmla="*/ 991 w 1065"/>
                <a:gd name="T105" fmla="*/ 890 h 1057"/>
                <a:gd name="T106" fmla="*/ 942 w 1065"/>
                <a:gd name="T107" fmla="*/ 869 h 1057"/>
                <a:gd name="T108" fmla="*/ 926 w 1065"/>
                <a:gd name="T109" fmla="*/ 759 h 1057"/>
                <a:gd name="T110" fmla="*/ 942 w 1065"/>
                <a:gd name="T111" fmla="*/ 691 h 1057"/>
                <a:gd name="T112" fmla="*/ 938 w 1065"/>
                <a:gd name="T113" fmla="*/ 601 h 1057"/>
                <a:gd name="T114" fmla="*/ 878 w 1065"/>
                <a:gd name="T115" fmla="*/ 581 h 1057"/>
                <a:gd name="T116" fmla="*/ 959 w 1065"/>
                <a:gd name="T117" fmla="*/ 498 h 1057"/>
                <a:gd name="T118" fmla="*/ 986 w 1065"/>
                <a:gd name="T119" fmla="*/ 459 h 1057"/>
                <a:gd name="T120" fmla="*/ 1008 w 1065"/>
                <a:gd name="T121" fmla="*/ 405 h 1057"/>
                <a:gd name="T122" fmla="*/ 1065 w 1065"/>
                <a:gd name="T123" fmla="*/ 295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5" h="1057">
                  <a:moveTo>
                    <a:pt x="1019" y="280"/>
                  </a:moveTo>
                  <a:lnTo>
                    <a:pt x="992" y="263"/>
                  </a:lnTo>
                  <a:lnTo>
                    <a:pt x="980" y="268"/>
                  </a:lnTo>
                  <a:lnTo>
                    <a:pt x="963" y="257"/>
                  </a:lnTo>
                  <a:lnTo>
                    <a:pt x="948" y="258"/>
                  </a:lnTo>
                  <a:lnTo>
                    <a:pt x="925" y="215"/>
                  </a:lnTo>
                  <a:lnTo>
                    <a:pt x="871" y="210"/>
                  </a:lnTo>
                  <a:lnTo>
                    <a:pt x="843" y="206"/>
                  </a:lnTo>
                  <a:lnTo>
                    <a:pt x="827" y="190"/>
                  </a:lnTo>
                  <a:lnTo>
                    <a:pt x="809" y="187"/>
                  </a:lnTo>
                  <a:lnTo>
                    <a:pt x="801" y="133"/>
                  </a:lnTo>
                  <a:lnTo>
                    <a:pt x="783" y="133"/>
                  </a:lnTo>
                  <a:lnTo>
                    <a:pt x="755" y="155"/>
                  </a:lnTo>
                  <a:lnTo>
                    <a:pt x="742" y="112"/>
                  </a:lnTo>
                  <a:lnTo>
                    <a:pt x="704" y="84"/>
                  </a:lnTo>
                  <a:lnTo>
                    <a:pt x="676" y="39"/>
                  </a:lnTo>
                  <a:lnTo>
                    <a:pt x="644" y="42"/>
                  </a:lnTo>
                  <a:lnTo>
                    <a:pt x="631" y="0"/>
                  </a:lnTo>
                  <a:lnTo>
                    <a:pt x="559" y="22"/>
                  </a:lnTo>
                  <a:lnTo>
                    <a:pt x="545" y="85"/>
                  </a:lnTo>
                  <a:lnTo>
                    <a:pt x="526" y="104"/>
                  </a:lnTo>
                  <a:lnTo>
                    <a:pt x="532" y="116"/>
                  </a:lnTo>
                  <a:lnTo>
                    <a:pt x="519" y="113"/>
                  </a:lnTo>
                  <a:lnTo>
                    <a:pt x="495" y="129"/>
                  </a:lnTo>
                  <a:lnTo>
                    <a:pt x="455" y="133"/>
                  </a:lnTo>
                  <a:lnTo>
                    <a:pt x="412" y="158"/>
                  </a:lnTo>
                  <a:lnTo>
                    <a:pt x="407" y="178"/>
                  </a:lnTo>
                  <a:lnTo>
                    <a:pt x="427" y="186"/>
                  </a:lnTo>
                  <a:lnTo>
                    <a:pt x="390" y="184"/>
                  </a:lnTo>
                  <a:lnTo>
                    <a:pt x="378" y="184"/>
                  </a:lnTo>
                  <a:lnTo>
                    <a:pt x="341" y="173"/>
                  </a:lnTo>
                  <a:lnTo>
                    <a:pt x="315" y="175"/>
                  </a:lnTo>
                  <a:lnTo>
                    <a:pt x="315" y="144"/>
                  </a:lnTo>
                  <a:lnTo>
                    <a:pt x="319" y="132"/>
                  </a:lnTo>
                  <a:lnTo>
                    <a:pt x="307" y="121"/>
                  </a:lnTo>
                  <a:lnTo>
                    <a:pt x="278" y="122"/>
                  </a:lnTo>
                  <a:lnTo>
                    <a:pt x="264" y="113"/>
                  </a:lnTo>
                  <a:lnTo>
                    <a:pt x="255" y="118"/>
                  </a:lnTo>
                  <a:lnTo>
                    <a:pt x="261" y="141"/>
                  </a:lnTo>
                  <a:lnTo>
                    <a:pt x="262" y="178"/>
                  </a:lnTo>
                  <a:lnTo>
                    <a:pt x="272" y="190"/>
                  </a:lnTo>
                  <a:lnTo>
                    <a:pt x="273" y="224"/>
                  </a:lnTo>
                  <a:lnTo>
                    <a:pt x="264" y="241"/>
                  </a:lnTo>
                  <a:lnTo>
                    <a:pt x="264" y="258"/>
                  </a:lnTo>
                  <a:lnTo>
                    <a:pt x="214" y="240"/>
                  </a:lnTo>
                  <a:lnTo>
                    <a:pt x="180" y="249"/>
                  </a:lnTo>
                  <a:lnTo>
                    <a:pt x="154" y="212"/>
                  </a:lnTo>
                  <a:lnTo>
                    <a:pt x="117" y="207"/>
                  </a:lnTo>
                  <a:lnTo>
                    <a:pt x="106" y="215"/>
                  </a:lnTo>
                  <a:lnTo>
                    <a:pt x="40" y="207"/>
                  </a:lnTo>
                  <a:lnTo>
                    <a:pt x="4" y="224"/>
                  </a:lnTo>
                  <a:lnTo>
                    <a:pt x="0" y="247"/>
                  </a:lnTo>
                  <a:lnTo>
                    <a:pt x="31" y="251"/>
                  </a:lnTo>
                  <a:lnTo>
                    <a:pt x="28" y="258"/>
                  </a:lnTo>
                  <a:lnTo>
                    <a:pt x="6" y="258"/>
                  </a:lnTo>
                  <a:lnTo>
                    <a:pt x="8" y="266"/>
                  </a:lnTo>
                  <a:lnTo>
                    <a:pt x="25" y="269"/>
                  </a:lnTo>
                  <a:lnTo>
                    <a:pt x="29" y="274"/>
                  </a:lnTo>
                  <a:lnTo>
                    <a:pt x="0" y="286"/>
                  </a:lnTo>
                  <a:lnTo>
                    <a:pt x="28" y="300"/>
                  </a:lnTo>
                  <a:lnTo>
                    <a:pt x="26" y="319"/>
                  </a:lnTo>
                  <a:lnTo>
                    <a:pt x="49" y="319"/>
                  </a:lnTo>
                  <a:lnTo>
                    <a:pt x="77" y="334"/>
                  </a:lnTo>
                  <a:lnTo>
                    <a:pt x="119" y="371"/>
                  </a:lnTo>
                  <a:lnTo>
                    <a:pt x="130" y="391"/>
                  </a:lnTo>
                  <a:lnTo>
                    <a:pt x="167" y="390"/>
                  </a:lnTo>
                  <a:lnTo>
                    <a:pt x="163" y="410"/>
                  </a:lnTo>
                  <a:lnTo>
                    <a:pt x="205" y="422"/>
                  </a:lnTo>
                  <a:lnTo>
                    <a:pt x="184" y="424"/>
                  </a:lnTo>
                  <a:lnTo>
                    <a:pt x="185" y="434"/>
                  </a:lnTo>
                  <a:lnTo>
                    <a:pt x="184" y="448"/>
                  </a:lnTo>
                  <a:lnTo>
                    <a:pt x="188" y="492"/>
                  </a:lnTo>
                  <a:lnTo>
                    <a:pt x="211" y="533"/>
                  </a:lnTo>
                  <a:lnTo>
                    <a:pt x="245" y="558"/>
                  </a:lnTo>
                  <a:lnTo>
                    <a:pt x="245" y="609"/>
                  </a:lnTo>
                  <a:lnTo>
                    <a:pt x="239" y="623"/>
                  </a:lnTo>
                  <a:lnTo>
                    <a:pt x="262" y="652"/>
                  </a:lnTo>
                  <a:lnTo>
                    <a:pt x="272" y="699"/>
                  </a:lnTo>
                  <a:lnTo>
                    <a:pt x="253" y="665"/>
                  </a:lnTo>
                  <a:lnTo>
                    <a:pt x="236" y="662"/>
                  </a:lnTo>
                  <a:lnTo>
                    <a:pt x="216" y="793"/>
                  </a:lnTo>
                  <a:lnTo>
                    <a:pt x="179" y="876"/>
                  </a:lnTo>
                  <a:lnTo>
                    <a:pt x="168" y="892"/>
                  </a:lnTo>
                  <a:lnTo>
                    <a:pt x="196" y="907"/>
                  </a:lnTo>
                  <a:lnTo>
                    <a:pt x="202" y="933"/>
                  </a:lnTo>
                  <a:lnTo>
                    <a:pt x="234" y="958"/>
                  </a:lnTo>
                  <a:lnTo>
                    <a:pt x="261" y="984"/>
                  </a:lnTo>
                  <a:lnTo>
                    <a:pt x="327" y="998"/>
                  </a:lnTo>
                  <a:lnTo>
                    <a:pt x="346" y="989"/>
                  </a:lnTo>
                  <a:lnTo>
                    <a:pt x="423" y="1018"/>
                  </a:lnTo>
                  <a:lnTo>
                    <a:pt x="469" y="1051"/>
                  </a:lnTo>
                  <a:lnTo>
                    <a:pt x="525" y="1057"/>
                  </a:lnTo>
                  <a:lnTo>
                    <a:pt x="571" y="1045"/>
                  </a:lnTo>
                  <a:lnTo>
                    <a:pt x="576" y="1005"/>
                  </a:lnTo>
                  <a:lnTo>
                    <a:pt x="591" y="977"/>
                  </a:lnTo>
                  <a:lnTo>
                    <a:pt x="664" y="941"/>
                  </a:lnTo>
                  <a:lnTo>
                    <a:pt x="727" y="969"/>
                  </a:lnTo>
                  <a:lnTo>
                    <a:pt x="784" y="975"/>
                  </a:lnTo>
                  <a:lnTo>
                    <a:pt x="846" y="1009"/>
                  </a:lnTo>
                  <a:lnTo>
                    <a:pt x="880" y="1014"/>
                  </a:lnTo>
                  <a:lnTo>
                    <a:pt x="909" y="986"/>
                  </a:lnTo>
                  <a:lnTo>
                    <a:pt x="912" y="969"/>
                  </a:lnTo>
                  <a:lnTo>
                    <a:pt x="955" y="949"/>
                  </a:lnTo>
                  <a:lnTo>
                    <a:pt x="971" y="930"/>
                  </a:lnTo>
                  <a:lnTo>
                    <a:pt x="999" y="915"/>
                  </a:lnTo>
                  <a:lnTo>
                    <a:pt x="991" y="890"/>
                  </a:lnTo>
                  <a:lnTo>
                    <a:pt x="959" y="886"/>
                  </a:lnTo>
                  <a:lnTo>
                    <a:pt x="942" y="869"/>
                  </a:lnTo>
                  <a:lnTo>
                    <a:pt x="937" y="798"/>
                  </a:lnTo>
                  <a:lnTo>
                    <a:pt x="926" y="759"/>
                  </a:lnTo>
                  <a:lnTo>
                    <a:pt x="943" y="731"/>
                  </a:lnTo>
                  <a:lnTo>
                    <a:pt x="942" y="691"/>
                  </a:lnTo>
                  <a:lnTo>
                    <a:pt x="951" y="655"/>
                  </a:lnTo>
                  <a:lnTo>
                    <a:pt x="938" y="601"/>
                  </a:lnTo>
                  <a:lnTo>
                    <a:pt x="877" y="604"/>
                  </a:lnTo>
                  <a:lnTo>
                    <a:pt x="878" y="581"/>
                  </a:lnTo>
                  <a:lnTo>
                    <a:pt x="923" y="526"/>
                  </a:lnTo>
                  <a:lnTo>
                    <a:pt x="959" y="498"/>
                  </a:lnTo>
                  <a:lnTo>
                    <a:pt x="962" y="481"/>
                  </a:lnTo>
                  <a:lnTo>
                    <a:pt x="986" y="459"/>
                  </a:lnTo>
                  <a:lnTo>
                    <a:pt x="1011" y="458"/>
                  </a:lnTo>
                  <a:lnTo>
                    <a:pt x="1008" y="405"/>
                  </a:lnTo>
                  <a:lnTo>
                    <a:pt x="1025" y="343"/>
                  </a:lnTo>
                  <a:lnTo>
                    <a:pt x="1065" y="295"/>
                  </a:lnTo>
                  <a:lnTo>
                    <a:pt x="1019" y="280"/>
                  </a:lnTo>
                  <a:close/>
                </a:path>
              </a:pathLst>
            </a:custGeom>
            <a:solidFill>
              <a:schemeClr val="accent1"/>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67" name="Freeform 87">
              <a:extLst>
                <a:ext uri="{FF2B5EF4-FFF2-40B4-BE49-F238E27FC236}">
                  <a16:creationId xmlns:a16="http://schemas.microsoft.com/office/drawing/2014/main" id="{2F15D947-4988-42DD-AA96-CDCB102E4A79}"/>
                </a:ext>
              </a:extLst>
            </p:cNvPr>
            <p:cNvSpPr>
              <a:spLocks/>
            </p:cNvSpPr>
            <p:nvPr/>
          </p:nvSpPr>
          <p:spPr bwMode="auto">
            <a:xfrm>
              <a:off x="2029" y="3475"/>
              <a:ext cx="112" cy="196"/>
            </a:xfrm>
            <a:custGeom>
              <a:avLst/>
              <a:gdLst>
                <a:gd name="T0" fmla="*/ 51 w 112"/>
                <a:gd name="T1" fmla="*/ 196 h 196"/>
                <a:gd name="T2" fmla="*/ 26 w 112"/>
                <a:gd name="T3" fmla="*/ 176 h 196"/>
                <a:gd name="T4" fmla="*/ 32 w 112"/>
                <a:gd name="T5" fmla="*/ 168 h 196"/>
                <a:gd name="T6" fmla="*/ 13 w 112"/>
                <a:gd name="T7" fmla="*/ 162 h 196"/>
                <a:gd name="T8" fmla="*/ 17 w 112"/>
                <a:gd name="T9" fmla="*/ 147 h 196"/>
                <a:gd name="T10" fmla="*/ 6 w 112"/>
                <a:gd name="T11" fmla="*/ 137 h 196"/>
                <a:gd name="T12" fmla="*/ 0 w 112"/>
                <a:gd name="T13" fmla="*/ 92 h 196"/>
                <a:gd name="T14" fmla="*/ 17 w 112"/>
                <a:gd name="T15" fmla="*/ 62 h 196"/>
                <a:gd name="T16" fmla="*/ 57 w 112"/>
                <a:gd name="T17" fmla="*/ 40 h 196"/>
                <a:gd name="T18" fmla="*/ 75 w 112"/>
                <a:gd name="T19" fmla="*/ 46 h 196"/>
                <a:gd name="T20" fmla="*/ 80 w 112"/>
                <a:gd name="T21" fmla="*/ 37 h 196"/>
                <a:gd name="T22" fmla="*/ 78 w 112"/>
                <a:gd name="T23" fmla="*/ 18 h 196"/>
                <a:gd name="T24" fmla="*/ 88 w 112"/>
                <a:gd name="T25" fmla="*/ 0 h 196"/>
                <a:gd name="T26" fmla="*/ 98 w 112"/>
                <a:gd name="T27" fmla="*/ 11 h 196"/>
                <a:gd name="T28" fmla="*/ 112 w 112"/>
                <a:gd name="T29" fmla="*/ 102 h 196"/>
                <a:gd name="T30" fmla="*/ 77 w 112"/>
                <a:gd name="T31" fmla="*/ 170 h 196"/>
                <a:gd name="T32" fmla="*/ 75 w 112"/>
                <a:gd name="T33" fmla="*/ 182 h 196"/>
                <a:gd name="T34" fmla="*/ 60 w 112"/>
                <a:gd name="T35" fmla="*/ 196 h 196"/>
                <a:gd name="T36" fmla="*/ 51 w 112"/>
                <a:gd name="T3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196">
                  <a:moveTo>
                    <a:pt x="51" y="196"/>
                  </a:moveTo>
                  <a:lnTo>
                    <a:pt x="26" y="176"/>
                  </a:lnTo>
                  <a:lnTo>
                    <a:pt x="32" y="168"/>
                  </a:lnTo>
                  <a:lnTo>
                    <a:pt x="13" y="162"/>
                  </a:lnTo>
                  <a:lnTo>
                    <a:pt x="17" y="147"/>
                  </a:lnTo>
                  <a:lnTo>
                    <a:pt x="6" y="137"/>
                  </a:lnTo>
                  <a:lnTo>
                    <a:pt x="0" y="92"/>
                  </a:lnTo>
                  <a:lnTo>
                    <a:pt x="17" y="62"/>
                  </a:lnTo>
                  <a:lnTo>
                    <a:pt x="57" y="40"/>
                  </a:lnTo>
                  <a:lnTo>
                    <a:pt x="75" y="46"/>
                  </a:lnTo>
                  <a:lnTo>
                    <a:pt x="80" y="37"/>
                  </a:lnTo>
                  <a:lnTo>
                    <a:pt x="78" y="18"/>
                  </a:lnTo>
                  <a:lnTo>
                    <a:pt x="88" y="0"/>
                  </a:lnTo>
                  <a:lnTo>
                    <a:pt x="98" y="11"/>
                  </a:lnTo>
                  <a:lnTo>
                    <a:pt x="112" y="102"/>
                  </a:lnTo>
                  <a:lnTo>
                    <a:pt x="77" y="170"/>
                  </a:lnTo>
                  <a:lnTo>
                    <a:pt x="75" y="182"/>
                  </a:lnTo>
                  <a:lnTo>
                    <a:pt x="60" y="196"/>
                  </a:lnTo>
                  <a:lnTo>
                    <a:pt x="51" y="196"/>
                  </a:lnTo>
                  <a:close/>
                </a:path>
              </a:pathLst>
            </a:custGeom>
            <a:solidFill>
              <a:schemeClr val="accent1"/>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69" name="Freeform 89">
              <a:extLst>
                <a:ext uri="{FF2B5EF4-FFF2-40B4-BE49-F238E27FC236}">
                  <a16:creationId xmlns:a16="http://schemas.microsoft.com/office/drawing/2014/main" id="{341DA32E-1339-49F9-973B-250C418F112D}"/>
                </a:ext>
              </a:extLst>
            </p:cNvPr>
            <p:cNvSpPr>
              <a:spLocks/>
            </p:cNvSpPr>
            <p:nvPr/>
          </p:nvSpPr>
          <p:spPr bwMode="auto">
            <a:xfrm>
              <a:off x="2767" y="1339"/>
              <a:ext cx="47" cy="41"/>
            </a:xfrm>
            <a:custGeom>
              <a:avLst/>
              <a:gdLst>
                <a:gd name="T0" fmla="*/ 0 w 47"/>
                <a:gd name="T1" fmla="*/ 27 h 41"/>
                <a:gd name="T2" fmla="*/ 23 w 47"/>
                <a:gd name="T3" fmla="*/ 41 h 41"/>
                <a:gd name="T4" fmla="*/ 47 w 47"/>
                <a:gd name="T5" fmla="*/ 16 h 41"/>
                <a:gd name="T6" fmla="*/ 7 w 47"/>
                <a:gd name="T7" fmla="*/ 0 h 41"/>
                <a:gd name="T8" fmla="*/ 0 w 47"/>
                <a:gd name="T9" fmla="*/ 27 h 41"/>
              </a:gdLst>
              <a:ahLst/>
              <a:cxnLst>
                <a:cxn ang="0">
                  <a:pos x="T0" y="T1"/>
                </a:cxn>
                <a:cxn ang="0">
                  <a:pos x="T2" y="T3"/>
                </a:cxn>
                <a:cxn ang="0">
                  <a:pos x="T4" y="T5"/>
                </a:cxn>
                <a:cxn ang="0">
                  <a:pos x="T6" y="T7"/>
                </a:cxn>
                <a:cxn ang="0">
                  <a:pos x="T8" y="T9"/>
                </a:cxn>
              </a:cxnLst>
              <a:rect l="0" t="0" r="r" b="b"/>
              <a:pathLst>
                <a:path w="47" h="41">
                  <a:moveTo>
                    <a:pt x="0" y="27"/>
                  </a:moveTo>
                  <a:lnTo>
                    <a:pt x="23" y="41"/>
                  </a:lnTo>
                  <a:lnTo>
                    <a:pt x="47" y="16"/>
                  </a:lnTo>
                  <a:lnTo>
                    <a:pt x="7" y="0"/>
                  </a:lnTo>
                  <a:lnTo>
                    <a:pt x="0" y="27"/>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1" name="Freeform 91">
              <a:extLst>
                <a:ext uri="{FF2B5EF4-FFF2-40B4-BE49-F238E27FC236}">
                  <a16:creationId xmlns:a16="http://schemas.microsoft.com/office/drawing/2014/main" id="{592263C9-9584-4BFC-905C-3096FCE5E606}"/>
                </a:ext>
              </a:extLst>
            </p:cNvPr>
            <p:cNvSpPr>
              <a:spLocks/>
            </p:cNvSpPr>
            <p:nvPr/>
          </p:nvSpPr>
          <p:spPr bwMode="auto">
            <a:xfrm>
              <a:off x="2955" y="1514"/>
              <a:ext cx="66" cy="82"/>
            </a:xfrm>
            <a:custGeom>
              <a:avLst/>
              <a:gdLst>
                <a:gd name="T0" fmla="*/ 6 w 66"/>
                <a:gd name="T1" fmla="*/ 82 h 82"/>
                <a:gd name="T2" fmla="*/ 18 w 66"/>
                <a:gd name="T3" fmla="*/ 80 h 82"/>
                <a:gd name="T4" fmla="*/ 20 w 66"/>
                <a:gd name="T5" fmla="*/ 60 h 82"/>
                <a:gd name="T6" fmla="*/ 43 w 66"/>
                <a:gd name="T7" fmla="*/ 34 h 82"/>
                <a:gd name="T8" fmla="*/ 66 w 66"/>
                <a:gd name="T9" fmla="*/ 28 h 82"/>
                <a:gd name="T10" fmla="*/ 63 w 66"/>
                <a:gd name="T11" fmla="*/ 0 h 82"/>
                <a:gd name="T12" fmla="*/ 0 w 66"/>
                <a:gd name="T13" fmla="*/ 29 h 82"/>
                <a:gd name="T14" fmla="*/ 6 w 66"/>
                <a:gd name="T15" fmla="*/ 82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82">
                  <a:moveTo>
                    <a:pt x="6" y="82"/>
                  </a:moveTo>
                  <a:lnTo>
                    <a:pt x="18" y="80"/>
                  </a:lnTo>
                  <a:lnTo>
                    <a:pt x="20" y="60"/>
                  </a:lnTo>
                  <a:lnTo>
                    <a:pt x="43" y="34"/>
                  </a:lnTo>
                  <a:lnTo>
                    <a:pt x="66" y="28"/>
                  </a:lnTo>
                  <a:lnTo>
                    <a:pt x="63" y="0"/>
                  </a:lnTo>
                  <a:lnTo>
                    <a:pt x="0" y="29"/>
                  </a:lnTo>
                  <a:lnTo>
                    <a:pt x="6" y="8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2" name="Freeform 92">
              <a:extLst>
                <a:ext uri="{FF2B5EF4-FFF2-40B4-BE49-F238E27FC236}">
                  <a16:creationId xmlns:a16="http://schemas.microsoft.com/office/drawing/2014/main" id="{89BD81D9-5E8F-4056-BF8E-78DFBEEF696E}"/>
                </a:ext>
              </a:extLst>
            </p:cNvPr>
            <p:cNvSpPr>
              <a:spLocks/>
            </p:cNvSpPr>
            <p:nvPr/>
          </p:nvSpPr>
          <p:spPr bwMode="auto">
            <a:xfrm>
              <a:off x="2964" y="1469"/>
              <a:ext cx="31" cy="39"/>
            </a:xfrm>
            <a:custGeom>
              <a:avLst/>
              <a:gdLst>
                <a:gd name="T0" fmla="*/ 31 w 31"/>
                <a:gd name="T1" fmla="*/ 19 h 39"/>
                <a:gd name="T2" fmla="*/ 19 w 31"/>
                <a:gd name="T3" fmla="*/ 0 h 39"/>
                <a:gd name="T4" fmla="*/ 0 w 31"/>
                <a:gd name="T5" fmla="*/ 22 h 39"/>
                <a:gd name="T6" fmla="*/ 20 w 31"/>
                <a:gd name="T7" fmla="*/ 39 h 39"/>
                <a:gd name="T8" fmla="*/ 31 w 31"/>
                <a:gd name="T9" fmla="*/ 19 h 39"/>
              </a:gdLst>
              <a:ahLst/>
              <a:cxnLst>
                <a:cxn ang="0">
                  <a:pos x="T0" y="T1"/>
                </a:cxn>
                <a:cxn ang="0">
                  <a:pos x="T2" y="T3"/>
                </a:cxn>
                <a:cxn ang="0">
                  <a:pos x="T4" y="T5"/>
                </a:cxn>
                <a:cxn ang="0">
                  <a:pos x="T6" y="T7"/>
                </a:cxn>
                <a:cxn ang="0">
                  <a:pos x="T8" y="T9"/>
                </a:cxn>
              </a:cxnLst>
              <a:rect l="0" t="0" r="r" b="b"/>
              <a:pathLst>
                <a:path w="31" h="39">
                  <a:moveTo>
                    <a:pt x="31" y="19"/>
                  </a:moveTo>
                  <a:lnTo>
                    <a:pt x="19" y="0"/>
                  </a:lnTo>
                  <a:lnTo>
                    <a:pt x="0" y="22"/>
                  </a:lnTo>
                  <a:lnTo>
                    <a:pt x="20" y="39"/>
                  </a:lnTo>
                  <a:lnTo>
                    <a:pt x="31" y="19"/>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3" name="Freeform 93">
              <a:extLst>
                <a:ext uri="{FF2B5EF4-FFF2-40B4-BE49-F238E27FC236}">
                  <a16:creationId xmlns:a16="http://schemas.microsoft.com/office/drawing/2014/main" id="{595C08C2-B489-4FB5-B805-AADB555E6ADD}"/>
                </a:ext>
              </a:extLst>
            </p:cNvPr>
            <p:cNvSpPr>
              <a:spLocks/>
            </p:cNvSpPr>
            <p:nvPr/>
          </p:nvSpPr>
          <p:spPr bwMode="auto">
            <a:xfrm>
              <a:off x="438" y="3200"/>
              <a:ext cx="1115" cy="968"/>
            </a:xfrm>
            <a:custGeom>
              <a:avLst/>
              <a:gdLst>
                <a:gd name="T0" fmla="*/ 1095 w 1115"/>
                <a:gd name="T1" fmla="*/ 309 h 968"/>
                <a:gd name="T2" fmla="*/ 993 w 1115"/>
                <a:gd name="T3" fmla="*/ 315 h 968"/>
                <a:gd name="T4" fmla="*/ 870 w 1115"/>
                <a:gd name="T5" fmla="*/ 253 h 968"/>
                <a:gd name="T6" fmla="*/ 785 w 1115"/>
                <a:gd name="T7" fmla="*/ 248 h 968"/>
                <a:gd name="T8" fmla="*/ 726 w 1115"/>
                <a:gd name="T9" fmla="*/ 197 h 968"/>
                <a:gd name="T10" fmla="*/ 692 w 1115"/>
                <a:gd name="T11" fmla="*/ 156 h 968"/>
                <a:gd name="T12" fmla="*/ 572 w 1115"/>
                <a:gd name="T13" fmla="*/ 122 h 968"/>
                <a:gd name="T14" fmla="*/ 502 w 1115"/>
                <a:gd name="T15" fmla="*/ 105 h 968"/>
                <a:gd name="T16" fmla="*/ 340 w 1115"/>
                <a:gd name="T17" fmla="*/ 54 h 968"/>
                <a:gd name="T18" fmla="*/ 190 w 1115"/>
                <a:gd name="T19" fmla="*/ 18 h 968"/>
                <a:gd name="T20" fmla="*/ 101 w 1115"/>
                <a:gd name="T21" fmla="*/ 17 h 968"/>
                <a:gd name="T22" fmla="*/ 61 w 1115"/>
                <a:gd name="T23" fmla="*/ 31 h 968"/>
                <a:gd name="T24" fmla="*/ 0 w 1115"/>
                <a:gd name="T25" fmla="*/ 74 h 968"/>
                <a:gd name="T26" fmla="*/ 8 w 1115"/>
                <a:gd name="T27" fmla="*/ 108 h 968"/>
                <a:gd name="T28" fmla="*/ 19 w 1115"/>
                <a:gd name="T29" fmla="*/ 139 h 968"/>
                <a:gd name="T30" fmla="*/ 16 w 1115"/>
                <a:gd name="T31" fmla="*/ 164 h 968"/>
                <a:gd name="T32" fmla="*/ 79 w 1115"/>
                <a:gd name="T33" fmla="*/ 187 h 968"/>
                <a:gd name="T34" fmla="*/ 144 w 1115"/>
                <a:gd name="T35" fmla="*/ 244 h 968"/>
                <a:gd name="T36" fmla="*/ 223 w 1115"/>
                <a:gd name="T37" fmla="*/ 250 h 968"/>
                <a:gd name="T38" fmla="*/ 170 w 1115"/>
                <a:gd name="T39" fmla="*/ 347 h 968"/>
                <a:gd name="T40" fmla="*/ 139 w 1115"/>
                <a:gd name="T41" fmla="*/ 466 h 968"/>
                <a:gd name="T42" fmla="*/ 70 w 1115"/>
                <a:gd name="T43" fmla="*/ 505 h 968"/>
                <a:gd name="T44" fmla="*/ 64 w 1115"/>
                <a:gd name="T45" fmla="*/ 638 h 968"/>
                <a:gd name="T46" fmla="*/ 28 w 1115"/>
                <a:gd name="T47" fmla="*/ 743 h 968"/>
                <a:gd name="T48" fmla="*/ 68 w 1115"/>
                <a:gd name="T49" fmla="*/ 802 h 968"/>
                <a:gd name="T50" fmla="*/ 112 w 1115"/>
                <a:gd name="T51" fmla="*/ 893 h 968"/>
                <a:gd name="T52" fmla="*/ 183 w 1115"/>
                <a:gd name="T53" fmla="*/ 968 h 968"/>
                <a:gd name="T54" fmla="*/ 237 w 1115"/>
                <a:gd name="T55" fmla="*/ 936 h 968"/>
                <a:gd name="T56" fmla="*/ 340 w 1115"/>
                <a:gd name="T57" fmla="*/ 907 h 968"/>
                <a:gd name="T58" fmla="*/ 507 w 1115"/>
                <a:gd name="T59" fmla="*/ 924 h 968"/>
                <a:gd name="T60" fmla="*/ 547 w 1115"/>
                <a:gd name="T61" fmla="*/ 941 h 968"/>
                <a:gd name="T62" fmla="*/ 616 w 1115"/>
                <a:gd name="T63" fmla="*/ 870 h 968"/>
                <a:gd name="T64" fmla="*/ 683 w 1115"/>
                <a:gd name="T65" fmla="*/ 839 h 968"/>
                <a:gd name="T66" fmla="*/ 785 w 1115"/>
                <a:gd name="T67" fmla="*/ 738 h 968"/>
                <a:gd name="T68" fmla="*/ 752 w 1115"/>
                <a:gd name="T69" fmla="*/ 636 h 968"/>
                <a:gd name="T70" fmla="*/ 863 w 1115"/>
                <a:gd name="T71" fmla="*/ 522 h 968"/>
                <a:gd name="T72" fmla="*/ 939 w 1115"/>
                <a:gd name="T73" fmla="*/ 459 h 968"/>
                <a:gd name="T74" fmla="*/ 1038 w 1115"/>
                <a:gd name="T75" fmla="*/ 423 h 968"/>
                <a:gd name="T76" fmla="*/ 1110 w 1115"/>
                <a:gd name="T77" fmla="*/ 381 h 968"/>
                <a:gd name="T78" fmla="*/ 1115 w 1115"/>
                <a:gd name="T79" fmla="*/ 343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15" h="968">
                  <a:moveTo>
                    <a:pt x="1115" y="343"/>
                  </a:moveTo>
                  <a:lnTo>
                    <a:pt x="1095" y="309"/>
                  </a:lnTo>
                  <a:lnTo>
                    <a:pt x="1049" y="321"/>
                  </a:lnTo>
                  <a:lnTo>
                    <a:pt x="993" y="315"/>
                  </a:lnTo>
                  <a:lnTo>
                    <a:pt x="947" y="282"/>
                  </a:lnTo>
                  <a:lnTo>
                    <a:pt x="870" y="253"/>
                  </a:lnTo>
                  <a:lnTo>
                    <a:pt x="851" y="262"/>
                  </a:lnTo>
                  <a:lnTo>
                    <a:pt x="785" y="248"/>
                  </a:lnTo>
                  <a:lnTo>
                    <a:pt x="758" y="222"/>
                  </a:lnTo>
                  <a:lnTo>
                    <a:pt x="726" y="197"/>
                  </a:lnTo>
                  <a:lnTo>
                    <a:pt x="720" y="171"/>
                  </a:lnTo>
                  <a:lnTo>
                    <a:pt x="692" y="156"/>
                  </a:lnTo>
                  <a:lnTo>
                    <a:pt x="646" y="165"/>
                  </a:lnTo>
                  <a:lnTo>
                    <a:pt x="572" y="122"/>
                  </a:lnTo>
                  <a:lnTo>
                    <a:pt x="544" y="133"/>
                  </a:lnTo>
                  <a:lnTo>
                    <a:pt x="502" y="105"/>
                  </a:lnTo>
                  <a:lnTo>
                    <a:pt x="474" y="113"/>
                  </a:lnTo>
                  <a:lnTo>
                    <a:pt x="340" y="54"/>
                  </a:lnTo>
                  <a:lnTo>
                    <a:pt x="200" y="37"/>
                  </a:lnTo>
                  <a:lnTo>
                    <a:pt x="190" y="18"/>
                  </a:lnTo>
                  <a:lnTo>
                    <a:pt x="150" y="0"/>
                  </a:lnTo>
                  <a:lnTo>
                    <a:pt x="101" y="17"/>
                  </a:lnTo>
                  <a:lnTo>
                    <a:pt x="99" y="32"/>
                  </a:lnTo>
                  <a:lnTo>
                    <a:pt x="61" y="31"/>
                  </a:lnTo>
                  <a:lnTo>
                    <a:pt x="13" y="40"/>
                  </a:lnTo>
                  <a:lnTo>
                    <a:pt x="0" y="74"/>
                  </a:lnTo>
                  <a:lnTo>
                    <a:pt x="19" y="85"/>
                  </a:lnTo>
                  <a:lnTo>
                    <a:pt x="8" y="108"/>
                  </a:lnTo>
                  <a:lnTo>
                    <a:pt x="30" y="125"/>
                  </a:lnTo>
                  <a:lnTo>
                    <a:pt x="19" y="139"/>
                  </a:lnTo>
                  <a:lnTo>
                    <a:pt x="33" y="150"/>
                  </a:lnTo>
                  <a:lnTo>
                    <a:pt x="16" y="164"/>
                  </a:lnTo>
                  <a:lnTo>
                    <a:pt x="16" y="194"/>
                  </a:lnTo>
                  <a:lnTo>
                    <a:pt x="79" y="187"/>
                  </a:lnTo>
                  <a:lnTo>
                    <a:pt x="87" y="224"/>
                  </a:lnTo>
                  <a:lnTo>
                    <a:pt x="144" y="244"/>
                  </a:lnTo>
                  <a:lnTo>
                    <a:pt x="183" y="235"/>
                  </a:lnTo>
                  <a:lnTo>
                    <a:pt x="223" y="250"/>
                  </a:lnTo>
                  <a:lnTo>
                    <a:pt x="237" y="278"/>
                  </a:lnTo>
                  <a:lnTo>
                    <a:pt x="170" y="347"/>
                  </a:lnTo>
                  <a:lnTo>
                    <a:pt x="166" y="437"/>
                  </a:lnTo>
                  <a:lnTo>
                    <a:pt x="139" y="466"/>
                  </a:lnTo>
                  <a:lnTo>
                    <a:pt x="129" y="503"/>
                  </a:lnTo>
                  <a:lnTo>
                    <a:pt x="70" y="505"/>
                  </a:lnTo>
                  <a:lnTo>
                    <a:pt x="99" y="579"/>
                  </a:lnTo>
                  <a:lnTo>
                    <a:pt x="64" y="638"/>
                  </a:lnTo>
                  <a:lnTo>
                    <a:pt x="82" y="681"/>
                  </a:lnTo>
                  <a:lnTo>
                    <a:pt x="28" y="743"/>
                  </a:lnTo>
                  <a:lnTo>
                    <a:pt x="34" y="786"/>
                  </a:lnTo>
                  <a:lnTo>
                    <a:pt x="68" y="802"/>
                  </a:lnTo>
                  <a:lnTo>
                    <a:pt x="99" y="837"/>
                  </a:lnTo>
                  <a:lnTo>
                    <a:pt x="112" y="893"/>
                  </a:lnTo>
                  <a:lnTo>
                    <a:pt x="144" y="947"/>
                  </a:lnTo>
                  <a:lnTo>
                    <a:pt x="183" y="968"/>
                  </a:lnTo>
                  <a:lnTo>
                    <a:pt x="204" y="962"/>
                  </a:lnTo>
                  <a:lnTo>
                    <a:pt x="237" y="936"/>
                  </a:lnTo>
                  <a:lnTo>
                    <a:pt x="288" y="930"/>
                  </a:lnTo>
                  <a:lnTo>
                    <a:pt x="340" y="907"/>
                  </a:lnTo>
                  <a:lnTo>
                    <a:pt x="476" y="934"/>
                  </a:lnTo>
                  <a:lnTo>
                    <a:pt x="507" y="924"/>
                  </a:lnTo>
                  <a:lnTo>
                    <a:pt x="519" y="944"/>
                  </a:lnTo>
                  <a:lnTo>
                    <a:pt x="547" y="941"/>
                  </a:lnTo>
                  <a:lnTo>
                    <a:pt x="555" y="921"/>
                  </a:lnTo>
                  <a:lnTo>
                    <a:pt x="616" y="870"/>
                  </a:lnTo>
                  <a:lnTo>
                    <a:pt x="689" y="860"/>
                  </a:lnTo>
                  <a:lnTo>
                    <a:pt x="683" y="839"/>
                  </a:lnTo>
                  <a:lnTo>
                    <a:pt x="714" y="774"/>
                  </a:lnTo>
                  <a:lnTo>
                    <a:pt x="785" y="738"/>
                  </a:lnTo>
                  <a:lnTo>
                    <a:pt x="752" y="692"/>
                  </a:lnTo>
                  <a:lnTo>
                    <a:pt x="752" y="636"/>
                  </a:lnTo>
                  <a:lnTo>
                    <a:pt x="833" y="533"/>
                  </a:lnTo>
                  <a:lnTo>
                    <a:pt x="863" y="522"/>
                  </a:lnTo>
                  <a:lnTo>
                    <a:pt x="873" y="490"/>
                  </a:lnTo>
                  <a:lnTo>
                    <a:pt x="939" y="459"/>
                  </a:lnTo>
                  <a:lnTo>
                    <a:pt x="1027" y="440"/>
                  </a:lnTo>
                  <a:lnTo>
                    <a:pt x="1038" y="423"/>
                  </a:lnTo>
                  <a:lnTo>
                    <a:pt x="1073" y="415"/>
                  </a:lnTo>
                  <a:lnTo>
                    <a:pt x="1110" y="381"/>
                  </a:lnTo>
                  <a:lnTo>
                    <a:pt x="1104" y="360"/>
                  </a:lnTo>
                  <a:lnTo>
                    <a:pt x="1115" y="343"/>
                  </a:lnTo>
                  <a:close/>
                </a:path>
              </a:pathLst>
            </a:custGeom>
            <a:solidFill>
              <a:srgbClr val="9BC9FB"/>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4" name="Freeform 94">
              <a:extLst>
                <a:ext uri="{FF2B5EF4-FFF2-40B4-BE49-F238E27FC236}">
                  <a16:creationId xmlns:a16="http://schemas.microsoft.com/office/drawing/2014/main" id="{91F434AB-41CB-433D-9A68-20C8BC684FB6}"/>
                </a:ext>
              </a:extLst>
            </p:cNvPr>
            <p:cNvSpPr>
              <a:spLocks/>
            </p:cNvSpPr>
            <p:nvPr/>
          </p:nvSpPr>
          <p:spPr bwMode="auto">
            <a:xfrm>
              <a:off x="1328" y="3904"/>
              <a:ext cx="44" cy="45"/>
            </a:xfrm>
            <a:custGeom>
              <a:avLst/>
              <a:gdLst>
                <a:gd name="T0" fmla="*/ 17 w 44"/>
                <a:gd name="T1" fmla="*/ 2 h 45"/>
                <a:gd name="T2" fmla="*/ 0 w 44"/>
                <a:gd name="T3" fmla="*/ 28 h 45"/>
                <a:gd name="T4" fmla="*/ 14 w 44"/>
                <a:gd name="T5" fmla="*/ 45 h 45"/>
                <a:gd name="T6" fmla="*/ 23 w 44"/>
                <a:gd name="T7" fmla="*/ 30 h 45"/>
                <a:gd name="T8" fmla="*/ 44 w 44"/>
                <a:gd name="T9" fmla="*/ 16 h 45"/>
                <a:gd name="T10" fmla="*/ 43 w 44"/>
                <a:gd name="T11" fmla="*/ 0 h 45"/>
                <a:gd name="T12" fmla="*/ 17 w 44"/>
                <a:gd name="T13" fmla="*/ 2 h 45"/>
              </a:gdLst>
              <a:ahLst/>
              <a:cxnLst>
                <a:cxn ang="0">
                  <a:pos x="T0" y="T1"/>
                </a:cxn>
                <a:cxn ang="0">
                  <a:pos x="T2" y="T3"/>
                </a:cxn>
                <a:cxn ang="0">
                  <a:pos x="T4" y="T5"/>
                </a:cxn>
                <a:cxn ang="0">
                  <a:pos x="T6" y="T7"/>
                </a:cxn>
                <a:cxn ang="0">
                  <a:pos x="T8" y="T9"/>
                </a:cxn>
                <a:cxn ang="0">
                  <a:pos x="T10" y="T11"/>
                </a:cxn>
                <a:cxn ang="0">
                  <a:pos x="T12" y="T13"/>
                </a:cxn>
              </a:cxnLst>
              <a:rect l="0" t="0" r="r" b="b"/>
              <a:pathLst>
                <a:path w="44" h="45">
                  <a:moveTo>
                    <a:pt x="17" y="2"/>
                  </a:moveTo>
                  <a:lnTo>
                    <a:pt x="0" y="28"/>
                  </a:lnTo>
                  <a:lnTo>
                    <a:pt x="14" y="45"/>
                  </a:lnTo>
                  <a:lnTo>
                    <a:pt x="23" y="30"/>
                  </a:lnTo>
                  <a:lnTo>
                    <a:pt x="44" y="16"/>
                  </a:lnTo>
                  <a:lnTo>
                    <a:pt x="43" y="0"/>
                  </a:lnTo>
                  <a:lnTo>
                    <a:pt x="17" y="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5" name="Freeform 95">
              <a:extLst>
                <a:ext uri="{FF2B5EF4-FFF2-40B4-BE49-F238E27FC236}">
                  <a16:creationId xmlns:a16="http://schemas.microsoft.com/office/drawing/2014/main" id="{BCBA8B68-D7C7-4739-A984-508C71D0E5BB}"/>
                </a:ext>
              </a:extLst>
            </p:cNvPr>
            <p:cNvSpPr>
              <a:spLocks/>
            </p:cNvSpPr>
            <p:nvPr/>
          </p:nvSpPr>
          <p:spPr bwMode="auto">
            <a:xfrm>
              <a:off x="1440" y="3835"/>
              <a:ext cx="110" cy="69"/>
            </a:xfrm>
            <a:custGeom>
              <a:avLst/>
              <a:gdLst>
                <a:gd name="T0" fmla="*/ 7 w 110"/>
                <a:gd name="T1" fmla="*/ 48 h 69"/>
                <a:gd name="T2" fmla="*/ 0 w 110"/>
                <a:gd name="T3" fmla="*/ 29 h 69"/>
                <a:gd name="T4" fmla="*/ 45 w 110"/>
                <a:gd name="T5" fmla="*/ 0 h 69"/>
                <a:gd name="T6" fmla="*/ 61 w 110"/>
                <a:gd name="T7" fmla="*/ 0 h 69"/>
                <a:gd name="T8" fmla="*/ 68 w 110"/>
                <a:gd name="T9" fmla="*/ 9 h 69"/>
                <a:gd name="T10" fmla="*/ 99 w 110"/>
                <a:gd name="T11" fmla="*/ 11 h 69"/>
                <a:gd name="T12" fmla="*/ 110 w 110"/>
                <a:gd name="T13" fmla="*/ 23 h 69"/>
                <a:gd name="T14" fmla="*/ 59 w 110"/>
                <a:gd name="T15" fmla="*/ 69 h 69"/>
                <a:gd name="T16" fmla="*/ 44 w 110"/>
                <a:gd name="T17" fmla="*/ 54 h 69"/>
                <a:gd name="T18" fmla="*/ 25 w 110"/>
                <a:gd name="T19" fmla="*/ 58 h 69"/>
                <a:gd name="T20" fmla="*/ 17 w 110"/>
                <a:gd name="T21" fmla="*/ 43 h 69"/>
                <a:gd name="T22" fmla="*/ 7 w 110"/>
                <a:gd name="T23" fmla="*/ 4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69">
                  <a:moveTo>
                    <a:pt x="7" y="48"/>
                  </a:moveTo>
                  <a:lnTo>
                    <a:pt x="0" y="29"/>
                  </a:lnTo>
                  <a:lnTo>
                    <a:pt x="45" y="0"/>
                  </a:lnTo>
                  <a:lnTo>
                    <a:pt x="61" y="0"/>
                  </a:lnTo>
                  <a:lnTo>
                    <a:pt x="68" y="9"/>
                  </a:lnTo>
                  <a:lnTo>
                    <a:pt x="99" y="11"/>
                  </a:lnTo>
                  <a:lnTo>
                    <a:pt x="110" y="23"/>
                  </a:lnTo>
                  <a:lnTo>
                    <a:pt x="59" y="69"/>
                  </a:lnTo>
                  <a:lnTo>
                    <a:pt x="44" y="54"/>
                  </a:lnTo>
                  <a:lnTo>
                    <a:pt x="25" y="58"/>
                  </a:lnTo>
                  <a:lnTo>
                    <a:pt x="17" y="43"/>
                  </a:lnTo>
                  <a:lnTo>
                    <a:pt x="7" y="48"/>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6" name="Freeform 96">
              <a:extLst>
                <a:ext uri="{FF2B5EF4-FFF2-40B4-BE49-F238E27FC236}">
                  <a16:creationId xmlns:a16="http://schemas.microsoft.com/office/drawing/2014/main" id="{4893BF1C-36C2-4140-954D-C3080832C580}"/>
                </a:ext>
              </a:extLst>
            </p:cNvPr>
            <p:cNvSpPr>
              <a:spLocks/>
            </p:cNvSpPr>
            <p:nvPr/>
          </p:nvSpPr>
          <p:spPr bwMode="auto">
            <a:xfrm>
              <a:off x="1584" y="3822"/>
              <a:ext cx="49" cy="36"/>
            </a:xfrm>
            <a:custGeom>
              <a:avLst/>
              <a:gdLst>
                <a:gd name="T0" fmla="*/ 29 w 49"/>
                <a:gd name="T1" fmla="*/ 0 h 36"/>
                <a:gd name="T2" fmla="*/ 0 w 49"/>
                <a:gd name="T3" fmla="*/ 3 h 36"/>
                <a:gd name="T4" fmla="*/ 0 w 49"/>
                <a:gd name="T5" fmla="*/ 22 h 36"/>
                <a:gd name="T6" fmla="*/ 20 w 49"/>
                <a:gd name="T7" fmla="*/ 22 h 36"/>
                <a:gd name="T8" fmla="*/ 39 w 49"/>
                <a:gd name="T9" fmla="*/ 36 h 36"/>
                <a:gd name="T10" fmla="*/ 49 w 49"/>
                <a:gd name="T11" fmla="*/ 10 h 36"/>
                <a:gd name="T12" fmla="*/ 29 w 49"/>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9" h="36">
                  <a:moveTo>
                    <a:pt x="29" y="0"/>
                  </a:moveTo>
                  <a:lnTo>
                    <a:pt x="0" y="3"/>
                  </a:lnTo>
                  <a:lnTo>
                    <a:pt x="0" y="22"/>
                  </a:lnTo>
                  <a:lnTo>
                    <a:pt x="20" y="22"/>
                  </a:lnTo>
                  <a:lnTo>
                    <a:pt x="39" y="36"/>
                  </a:lnTo>
                  <a:lnTo>
                    <a:pt x="49" y="10"/>
                  </a:lnTo>
                  <a:lnTo>
                    <a:pt x="29"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7" name="Freeform 97">
              <a:extLst>
                <a:ext uri="{FF2B5EF4-FFF2-40B4-BE49-F238E27FC236}">
                  <a16:creationId xmlns:a16="http://schemas.microsoft.com/office/drawing/2014/main" id="{5D168270-B884-48D0-8FD7-71E3C4411D4B}"/>
                </a:ext>
              </a:extLst>
            </p:cNvPr>
            <p:cNvSpPr>
              <a:spLocks/>
            </p:cNvSpPr>
            <p:nvPr/>
          </p:nvSpPr>
          <p:spPr bwMode="auto">
            <a:xfrm>
              <a:off x="2506" y="1981"/>
              <a:ext cx="27" cy="29"/>
            </a:xfrm>
            <a:custGeom>
              <a:avLst/>
              <a:gdLst>
                <a:gd name="T0" fmla="*/ 3 w 27"/>
                <a:gd name="T1" fmla="*/ 0 h 29"/>
                <a:gd name="T2" fmla="*/ 0 w 27"/>
                <a:gd name="T3" fmla="*/ 3 h 29"/>
                <a:gd name="T4" fmla="*/ 3 w 27"/>
                <a:gd name="T5" fmla="*/ 24 h 29"/>
                <a:gd name="T6" fmla="*/ 24 w 27"/>
                <a:gd name="T7" fmla="*/ 29 h 29"/>
                <a:gd name="T8" fmla="*/ 27 w 27"/>
                <a:gd name="T9" fmla="*/ 26 h 29"/>
                <a:gd name="T10" fmla="*/ 24 w 27"/>
                <a:gd name="T11" fmla="*/ 6 h 29"/>
                <a:gd name="T12" fmla="*/ 3 w 27"/>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7" h="29">
                  <a:moveTo>
                    <a:pt x="3" y="0"/>
                  </a:moveTo>
                  <a:lnTo>
                    <a:pt x="0" y="3"/>
                  </a:lnTo>
                  <a:lnTo>
                    <a:pt x="3" y="24"/>
                  </a:lnTo>
                  <a:lnTo>
                    <a:pt x="24" y="29"/>
                  </a:lnTo>
                  <a:lnTo>
                    <a:pt x="27" y="26"/>
                  </a:lnTo>
                  <a:lnTo>
                    <a:pt x="24" y="6"/>
                  </a:lnTo>
                  <a:lnTo>
                    <a:pt x="3"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8" name="Freeform 98">
              <a:extLst>
                <a:ext uri="{FF2B5EF4-FFF2-40B4-BE49-F238E27FC236}">
                  <a16:creationId xmlns:a16="http://schemas.microsoft.com/office/drawing/2014/main" id="{BC4B2E26-E50F-48A4-A97A-5FF9AE5CC3CF}"/>
                </a:ext>
              </a:extLst>
            </p:cNvPr>
            <p:cNvSpPr>
              <a:spLocks/>
            </p:cNvSpPr>
            <p:nvPr/>
          </p:nvSpPr>
          <p:spPr bwMode="auto">
            <a:xfrm>
              <a:off x="2047" y="1772"/>
              <a:ext cx="185" cy="258"/>
            </a:xfrm>
            <a:custGeom>
              <a:avLst/>
              <a:gdLst>
                <a:gd name="T0" fmla="*/ 100 w 185"/>
                <a:gd name="T1" fmla="*/ 212 h 258"/>
                <a:gd name="T2" fmla="*/ 99 w 185"/>
                <a:gd name="T3" fmla="*/ 173 h 258"/>
                <a:gd name="T4" fmla="*/ 124 w 185"/>
                <a:gd name="T5" fmla="*/ 152 h 258"/>
                <a:gd name="T6" fmla="*/ 124 w 185"/>
                <a:gd name="T7" fmla="*/ 133 h 258"/>
                <a:gd name="T8" fmla="*/ 138 w 185"/>
                <a:gd name="T9" fmla="*/ 135 h 258"/>
                <a:gd name="T10" fmla="*/ 142 w 185"/>
                <a:gd name="T11" fmla="*/ 102 h 258"/>
                <a:gd name="T12" fmla="*/ 150 w 185"/>
                <a:gd name="T13" fmla="*/ 91 h 258"/>
                <a:gd name="T14" fmla="*/ 153 w 185"/>
                <a:gd name="T15" fmla="*/ 102 h 258"/>
                <a:gd name="T16" fmla="*/ 176 w 185"/>
                <a:gd name="T17" fmla="*/ 93 h 258"/>
                <a:gd name="T18" fmla="*/ 185 w 185"/>
                <a:gd name="T19" fmla="*/ 76 h 258"/>
                <a:gd name="T20" fmla="*/ 176 w 185"/>
                <a:gd name="T21" fmla="*/ 62 h 258"/>
                <a:gd name="T22" fmla="*/ 148 w 185"/>
                <a:gd name="T23" fmla="*/ 56 h 258"/>
                <a:gd name="T24" fmla="*/ 148 w 185"/>
                <a:gd name="T25" fmla="*/ 46 h 258"/>
                <a:gd name="T26" fmla="*/ 116 w 185"/>
                <a:gd name="T27" fmla="*/ 37 h 258"/>
                <a:gd name="T28" fmla="*/ 147 w 185"/>
                <a:gd name="T29" fmla="*/ 31 h 258"/>
                <a:gd name="T30" fmla="*/ 145 w 185"/>
                <a:gd name="T31" fmla="*/ 14 h 258"/>
                <a:gd name="T32" fmla="*/ 124 w 185"/>
                <a:gd name="T33" fmla="*/ 0 h 258"/>
                <a:gd name="T34" fmla="*/ 91 w 185"/>
                <a:gd name="T35" fmla="*/ 5 h 258"/>
                <a:gd name="T36" fmla="*/ 74 w 185"/>
                <a:gd name="T37" fmla="*/ 14 h 258"/>
                <a:gd name="T38" fmla="*/ 82 w 185"/>
                <a:gd name="T39" fmla="*/ 48 h 258"/>
                <a:gd name="T40" fmla="*/ 68 w 185"/>
                <a:gd name="T41" fmla="*/ 42 h 258"/>
                <a:gd name="T42" fmla="*/ 63 w 185"/>
                <a:gd name="T43" fmla="*/ 23 h 258"/>
                <a:gd name="T44" fmla="*/ 48 w 185"/>
                <a:gd name="T45" fmla="*/ 39 h 258"/>
                <a:gd name="T46" fmla="*/ 40 w 185"/>
                <a:gd name="T47" fmla="*/ 53 h 258"/>
                <a:gd name="T48" fmla="*/ 23 w 185"/>
                <a:gd name="T49" fmla="*/ 51 h 258"/>
                <a:gd name="T50" fmla="*/ 11 w 185"/>
                <a:gd name="T51" fmla="*/ 40 h 258"/>
                <a:gd name="T52" fmla="*/ 5 w 185"/>
                <a:gd name="T53" fmla="*/ 65 h 258"/>
                <a:gd name="T54" fmla="*/ 3 w 185"/>
                <a:gd name="T55" fmla="*/ 104 h 258"/>
                <a:gd name="T56" fmla="*/ 14 w 185"/>
                <a:gd name="T57" fmla="*/ 107 h 258"/>
                <a:gd name="T58" fmla="*/ 16 w 185"/>
                <a:gd name="T59" fmla="*/ 128 h 258"/>
                <a:gd name="T60" fmla="*/ 2 w 185"/>
                <a:gd name="T61" fmla="*/ 124 h 258"/>
                <a:gd name="T62" fmla="*/ 0 w 185"/>
                <a:gd name="T63" fmla="*/ 175 h 258"/>
                <a:gd name="T64" fmla="*/ 12 w 185"/>
                <a:gd name="T65" fmla="*/ 169 h 258"/>
                <a:gd name="T66" fmla="*/ 26 w 185"/>
                <a:gd name="T67" fmla="*/ 184 h 258"/>
                <a:gd name="T68" fmla="*/ 28 w 185"/>
                <a:gd name="T69" fmla="*/ 249 h 258"/>
                <a:gd name="T70" fmla="*/ 51 w 185"/>
                <a:gd name="T71" fmla="*/ 247 h 258"/>
                <a:gd name="T72" fmla="*/ 91 w 185"/>
                <a:gd name="T73" fmla="*/ 258 h 258"/>
                <a:gd name="T74" fmla="*/ 99 w 185"/>
                <a:gd name="T75" fmla="*/ 243 h 258"/>
                <a:gd name="T76" fmla="*/ 91 w 185"/>
                <a:gd name="T77" fmla="*/ 227 h 258"/>
                <a:gd name="T78" fmla="*/ 100 w 185"/>
                <a:gd name="T79" fmla="*/ 212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5" h="258">
                  <a:moveTo>
                    <a:pt x="100" y="212"/>
                  </a:moveTo>
                  <a:lnTo>
                    <a:pt x="99" y="173"/>
                  </a:lnTo>
                  <a:lnTo>
                    <a:pt x="124" y="152"/>
                  </a:lnTo>
                  <a:lnTo>
                    <a:pt x="124" y="133"/>
                  </a:lnTo>
                  <a:lnTo>
                    <a:pt x="138" y="135"/>
                  </a:lnTo>
                  <a:lnTo>
                    <a:pt x="142" y="102"/>
                  </a:lnTo>
                  <a:lnTo>
                    <a:pt x="150" y="91"/>
                  </a:lnTo>
                  <a:lnTo>
                    <a:pt x="153" y="102"/>
                  </a:lnTo>
                  <a:lnTo>
                    <a:pt x="176" y="93"/>
                  </a:lnTo>
                  <a:lnTo>
                    <a:pt x="185" y="76"/>
                  </a:lnTo>
                  <a:lnTo>
                    <a:pt x="176" y="62"/>
                  </a:lnTo>
                  <a:lnTo>
                    <a:pt x="148" y="56"/>
                  </a:lnTo>
                  <a:lnTo>
                    <a:pt x="148" y="46"/>
                  </a:lnTo>
                  <a:lnTo>
                    <a:pt x="116" y="37"/>
                  </a:lnTo>
                  <a:lnTo>
                    <a:pt x="147" y="31"/>
                  </a:lnTo>
                  <a:lnTo>
                    <a:pt x="145" y="14"/>
                  </a:lnTo>
                  <a:lnTo>
                    <a:pt x="124" y="0"/>
                  </a:lnTo>
                  <a:lnTo>
                    <a:pt x="91" y="5"/>
                  </a:lnTo>
                  <a:lnTo>
                    <a:pt x="74" y="14"/>
                  </a:lnTo>
                  <a:lnTo>
                    <a:pt x="82" y="48"/>
                  </a:lnTo>
                  <a:lnTo>
                    <a:pt x="68" y="42"/>
                  </a:lnTo>
                  <a:lnTo>
                    <a:pt x="63" y="23"/>
                  </a:lnTo>
                  <a:lnTo>
                    <a:pt x="48" y="39"/>
                  </a:lnTo>
                  <a:lnTo>
                    <a:pt x="40" y="53"/>
                  </a:lnTo>
                  <a:lnTo>
                    <a:pt x="23" y="51"/>
                  </a:lnTo>
                  <a:lnTo>
                    <a:pt x="11" y="40"/>
                  </a:lnTo>
                  <a:lnTo>
                    <a:pt x="5" y="65"/>
                  </a:lnTo>
                  <a:lnTo>
                    <a:pt x="3" y="104"/>
                  </a:lnTo>
                  <a:lnTo>
                    <a:pt x="14" y="107"/>
                  </a:lnTo>
                  <a:lnTo>
                    <a:pt x="16" y="128"/>
                  </a:lnTo>
                  <a:lnTo>
                    <a:pt x="2" y="124"/>
                  </a:lnTo>
                  <a:lnTo>
                    <a:pt x="0" y="175"/>
                  </a:lnTo>
                  <a:lnTo>
                    <a:pt x="12" y="169"/>
                  </a:lnTo>
                  <a:lnTo>
                    <a:pt x="26" y="184"/>
                  </a:lnTo>
                  <a:lnTo>
                    <a:pt x="28" y="249"/>
                  </a:lnTo>
                  <a:lnTo>
                    <a:pt x="51" y="247"/>
                  </a:lnTo>
                  <a:lnTo>
                    <a:pt x="91" y="258"/>
                  </a:lnTo>
                  <a:lnTo>
                    <a:pt x="99" y="243"/>
                  </a:lnTo>
                  <a:lnTo>
                    <a:pt x="91" y="227"/>
                  </a:lnTo>
                  <a:lnTo>
                    <a:pt x="100" y="21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9" name="Freeform 99">
              <a:extLst>
                <a:ext uri="{FF2B5EF4-FFF2-40B4-BE49-F238E27FC236}">
                  <a16:creationId xmlns:a16="http://schemas.microsoft.com/office/drawing/2014/main" id="{91516B09-6B55-4846-A5CD-471619B524A8}"/>
                </a:ext>
              </a:extLst>
            </p:cNvPr>
            <p:cNvSpPr>
              <a:spLocks/>
            </p:cNvSpPr>
            <p:nvPr/>
          </p:nvSpPr>
          <p:spPr bwMode="auto">
            <a:xfrm>
              <a:off x="2063" y="1696"/>
              <a:ext cx="145" cy="119"/>
            </a:xfrm>
            <a:custGeom>
              <a:avLst/>
              <a:gdLst>
                <a:gd name="T0" fmla="*/ 17 w 145"/>
                <a:gd name="T1" fmla="*/ 104 h 119"/>
                <a:gd name="T2" fmla="*/ 23 w 145"/>
                <a:gd name="T3" fmla="*/ 109 h 119"/>
                <a:gd name="T4" fmla="*/ 40 w 145"/>
                <a:gd name="T5" fmla="*/ 87 h 119"/>
                <a:gd name="T6" fmla="*/ 27 w 145"/>
                <a:gd name="T7" fmla="*/ 85 h 119"/>
                <a:gd name="T8" fmla="*/ 30 w 145"/>
                <a:gd name="T9" fmla="*/ 79 h 119"/>
                <a:gd name="T10" fmla="*/ 77 w 145"/>
                <a:gd name="T11" fmla="*/ 70 h 119"/>
                <a:gd name="T12" fmla="*/ 105 w 145"/>
                <a:gd name="T13" fmla="*/ 64 h 119"/>
                <a:gd name="T14" fmla="*/ 131 w 145"/>
                <a:gd name="T15" fmla="*/ 76 h 119"/>
                <a:gd name="T16" fmla="*/ 142 w 145"/>
                <a:gd name="T17" fmla="*/ 58 h 119"/>
                <a:gd name="T18" fmla="*/ 143 w 145"/>
                <a:gd name="T19" fmla="*/ 30 h 119"/>
                <a:gd name="T20" fmla="*/ 145 w 145"/>
                <a:gd name="T21" fmla="*/ 0 h 119"/>
                <a:gd name="T22" fmla="*/ 101 w 145"/>
                <a:gd name="T23" fmla="*/ 17 h 119"/>
                <a:gd name="T24" fmla="*/ 77 w 145"/>
                <a:gd name="T25" fmla="*/ 58 h 119"/>
                <a:gd name="T26" fmla="*/ 23 w 145"/>
                <a:gd name="T27" fmla="*/ 62 h 119"/>
                <a:gd name="T28" fmla="*/ 0 w 145"/>
                <a:gd name="T29" fmla="*/ 96 h 119"/>
                <a:gd name="T30" fmla="*/ 13 w 145"/>
                <a:gd name="T31" fmla="*/ 119 h 119"/>
                <a:gd name="T32" fmla="*/ 17 w 145"/>
                <a:gd name="T33" fmla="*/ 10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5" h="119">
                  <a:moveTo>
                    <a:pt x="17" y="104"/>
                  </a:moveTo>
                  <a:lnTo>
                    <a:pt x="23" y="109"/>
                  </a:lnTo>
                  <a:lnTo>
                    <a:pt x="40" y="87"/>
                  </a:lnTo>
                  <a:lnTo>
                    <a:pt x="27" y="85"/>
                  </a:lnTo>
                  <a:lnTo>
                    <a:pt x="30" y="79"/>
                  </a:lnTo>
                  <a:lnTo>
                    <a:pt x="77" y="70"/>
                  </a:lnTo>
                  <a:lnTo>
                    <a:pt x="105" y="64"/>
                  </a:lnTo>
                  <a:lnTo>
                    <a:pt x="131" y="76"/>
                  </a:lnTo>
                  <a:lnTo>
                    <a:pt x="142" y="58"/>
                  </a:lnTo>
                  <a:lnTo>
                    <a:pt x="143" y="30"/>
                  </a:lnTo>
                  <a:lnTo>
                    <a:pt x="145" y="0"/>
                  </a:lnTo>
                  <a:lnTo>
                    <a:pt x="101" y="17"/>
                  </a:lnTo>
                  <a:lnTo>
                    <a:pt x="77" y="58"/>
                  </a:lnTo>
                  <a:lnTo>
                    <a:pt x="23" y="62"/>
                  </a:lnTo>
                  <a:lnTo>
                    <a:pt x="0" y="96"/>
                  </a:lnTo>
                  <a:lnTo>
                    <a:pt x="13" y="119"/>
                  </a:lnTo>
                  <a:lnTo>
                    <a:pt x="17" y="10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0" name="Freeform 100">
              <a:extLst>
                <a:ext uri="{FF2B5EF4-FFF2-40B4-BE49-F238E27FC236}">
                  <a16:creationId xmlns:a16="http://schemas.microsoft.com/office/drawing/2014/main" id="{36C0A68F-87FC-4E65-A363-AF36859D1844}"/>
                </a:ext>
              </a:extLst>
            </p:cNvPr>
            <p:cNvSpPr>
              <a:spLocks/>
            </p:cNvSpPr>
            <p:nvPr/>
          </p:nvSpPr>
          <p:spPr bwMode="auto">
            <a:xfrm>
              <a:off x="2158" y="1941"/>
              <a:ext cx="65" cy="64"/>
            </a:xfrm>
            <a:custGeom>
              <a:avLst/>
              <a:gdLst>
                <a:gd name="T0" fmla="*/ 57 w 65"/>
                <a:gd name="T1" fmla="*/ 0 h 64"/>
                <a:gd name="T2" fmla="*/ 40 w 65"/>
                <a:gd name="T3" fmla="*/ 20 h 64"/>
                <a:gd name="T4" fmla="*/ 42 w 65"/>
                <a:gd name="T5" fmla="*/ 1 h 64"/>
                <a:gd name="T6" fmla="*/ 2 w 65"/>
                <a:gd name="T7" fmla="*/ 4 h 64"/>
                <a:gd name="T8" fmla="*/ 0 w 65"/>
                <a:gd name="T9" fmla="*/ 26 h 64"/>
                <a:gd name="T10" fmla="*/ 17 w 65"/>
                <a:gd name="T11" fmla="*/ 58 h 64"/>
                <a:gd name="T12" fmla="*/ 50 w 65"/>
                <a:gd name="T13" fmla="*/ 64 h 64"/>
                <a:gd name="T14" fmla="*/ 65 w 65"/>
                <a:gd name="T15" fmla="*/ 43 h 64"/>
                <a:gd name="T16" fmla="*/ 57 w 65"/>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4">
                  <a:moveTo>
                    <a:pt x="57" y="0"/>
                  </a:moveTo>
                  <a:lnTo>
                    <a:pt x="40" y="20"/>
                  </a:lnTo>
                  <a:lnTo>
                    <a:pt x="42" y="1"/>
                  </a:lnTo>
                  <a:lnTo>
                    <a:pt x="2" y="4"/>
                  </a:lnTo>
                  <a:lnTo>
                    <a:pt x="0" y="26"/>
                  </a:lnTo>
                  <a:lnTo>
                    <a:pt x="17" y="58"/>
                  </a:lnTo>
                  <a:lnTo>
                    <a:pt x="50" y="64"/>
                  </a:lnTo>
                  <a:lnTo>
                    <a:pt x="65" y="43"/>
                  </a:lnTo>
                  <a:lnTo>
                    <a:pt x="57"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1" name="Freeform 101">
              <a:extLst>
                <a:ext uri="{FF2B5EF4-FFF2-40B4-BE49-F238E27FC236}">
                  <a16:creationId xmlns:a16="http://schemas.microsoft.com/office/drawing/2014/main" id="{22321662-B8B2-4D36-81A4-A40EB082F284}"/>
                </a:ext>
              </a:extLst>
            </p:cNvPr>
            <p:cNvSpPr>
              <a:spLocks/>
            </p:cNvSpPr>
            <p:nvPr/>
          </p:nvSpPr>
          <p:spPr bwMode="auto">
            <a:xfrm>
              <a:off x="2231" y="2018"/>
              <a:ext cx="58" cy="37"/>
            </a:xfrm>
            <a:custGeom>
              <a:avLst/>
              <a:gdLst>
                <a:gd name="T0" fmla="*/ 38 w 58"/>
                <a:gd name="T1" fmla="*/ 9 h 37"/>
                <a:gd name="T2" fmla="*/ 12 w 58"/>
                <a:gd name="T3" fmla="*/ 0 h 37"/>
                <a:gd name="T4" fmla="*/ 0 w 58"/>
                <a:gd name="T5" fmla="*/ 17 h 37"/>
                <a:gd name="T6" fmla="*/ 34 w 58"/>
                <a:gd name="T7" fmla="*/ 37 h 37"/>
                <a:gd name="T8" fmla="*/ 55 w 58"/>
                <a:gd name="T9" fmla="*/ 32 h 37"/>
                <a:gd name="T10" fmla="*/ 58 w 58"/>
                <a:gd name="T11" fmla="*/ 20 h 37"/>
                <a:gd name="T12" fmla="*/ 49 w 58"/>
                <a:gd name="T13" fmla="*/ 9 h 37"/>
                <a:gd name="T14" fmla="*/ 38 w 58"/>
                <a:gd name="T15" fmla="*/ 9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7">
                  <a:moveTo>
                    <a:pt x="38" y="9"/>
                  </a:moveTo>
                  <a:lnTo>
                    <a:pt x="12" y="0"/>
                  </a:lnTo>
                  <a:lnTo>
                    <a:pt x="0" y="17"/>
                  </a:lnTo>
                  <a:lnTo>
                    <a:pt x="34" y="37"/>
                  </a:lnTo>
                  <a:lnTo>
                    <a:pt x="55" y="32"/>
                  </a:lnTo>
                  <a:lnTo>
                    <a:pt x="58" y="20"/>
                  </a:lnTo>
                  <a:lnTo>
                    <a:pt x="49" y="9"/>
                  </a:lnTo>
                  <a:lnTo>
                    <a:pt x="38" y="9"/>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2" name="Freeform 102">
              <a:extLst>
                <a:ext uri="{FF2B5EF4-FFF2-40B4-BE49-F238E27FC236}">
                  <a16:creationId xmlns:a16="http://schemas.microsoft.com/office/drawing/2014/main" id="{F96F8082-552B-4B75-9F5A-2AF5C9BB2278}"/>
                </a:ext>
              </a:extLst>
            </p:cNvPr>
            <p:cNvSpPr>
              <a:spLocks/>
            </p:cNvSpPr>
            <p:nvPr/>
          </p:nvSpPr>
          <p:spPr bwMode="auto">
            <a:xfrm>
              <a:off x="2319" y="2008"/>
              <a:ext cx="20" cy="14"/>
            </a:xfrm>
            <a:custGeom>
              <a:avLst/>
              <a:gdLst>
                <a:gd name="T0" fmla="*/ 1 w 20"/>
                <a:gd name="T1" fmla="*/ 5 h 14"/>
                <a:gd name="T2" fmla="*/ 0 w 20"/>
                <a:gd name="T3" fmla="*/ 14 h 14"/>
                <a:gd name="T4" fmla="*/ 20 w 20"/>
                <a:gd name="T5" fmla="*/ 7 h 14"/>
                <a:gd name="T6" fmla="*/ 17 w 20"/>
                <a:gd name="T7" fmla="*/ 0 h 14"/>
                <a:gd name="T8" fmla="*/ 1 w 20"/>
                <a:gd name="T9" fmla="*/ 5 h 14"/>
              </a:gdLst>
              <a:ahLst/>
              <a:cxnLst>
                <a:cxn ang="0">
                  <a:pos x="T0" y="T1"/>
                </a:cxn>
                <a:cxn ang="0">
                  <a:pos x="T2" y="T3"/>
                </a:cxn>
                <a:cxn ang="0">
                  <a:pos x="T4" y="T5"/>
                </a:cxn>
                <a:cxn ang="0">
                  <a:pos x="T6" y="T7"/>
                </a:cxn>
                <a:cxn ang="0">
                  <a:pos x="T8" y="T9"/>
                </a:cxn>
              </a:cxnLst>
              <a:rect l="0" t="0" r="r" b="b"/>
              <a:pathLst>
                <a:path w="20" h="14">
                  <a:moveTo>
                    <a:pt x="1" y="5"/>
                  </a:moveTo>
                  <a:lnTo>
                    <a:pt x="0" y="14"/>
                  </a:lnTo>
                  <a:lnTo>
                    <a:pt x="20" y="7"/>
                  </a:lnTo>
                  <a:lnTo>
                    <a:pt x="17" y="0"/>
                  </a:lnTo>
                  <a:lnTo>
                    <a:pt x="1" y="5"/>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3" name="Freeform 103">
              <a:extLst>
                <a:ext uri="{FF2B5EF4-FFF2-40B4-BE49-F238E27FC236}">
                  <a16:creationId xmlns:a16="http://schemas.microsoft.com/office/drawing/2014/main" id="{ACAF980C-95F9-4F09-B12B-868815BA71E7}"/>
                </a:ext>
              </a:extLst>
            </p:cNvPr>
            <p:cNvSpPr>
              <a:spLocks/>
            </p:cNvSpPr>
            <p:nvPr/>
          </p:nvSpPr>
          <p:spPr bwMode="auto">
            <a:xfrm>
              <a:off x="2245" y="1880"/>
              <a:ext cx="109" cy="133"/>
            </a:xfrm>
            <a:custGeom>
              <a:avLst/>
              <a:gdLst>
                <a:gd name="T0" fmla="*/ 109 w 109"/>
                <a:gd name="T1" fmla="*/ 62 h 133"/>
                <a:gd name="T2" fmla="*/ 89 w 109"/>
                <a:gd name="T3" fmla="*/ 11 h 133"/>
                <a:gd name="T4" fmla="*/ 69 w 109"/>
                <a:gd name="T5" fmla="*/ 0 h 133"/>
                <a:gd name="T6" fmla="*/ 20 w 109"/>
                <a:gd name="T7" fmla="*/ 19 h 133"/>
                <a:gd name="T8" fmla="*/ 29 w 109"/>
                <a:gd name="T9" fmla="*/ 34 h 133"/>
                <a:gd name="T10" fmla="*/ 0 w 109"/>
                <a:gd name="T11" fmla="*/ 59 h 133"/>
                <a:gd name="T12" fmla="*/ 9 w 109"/>
                <a:gd name="T13" fmla="*/ 104 h 133"/>
                <a:gd name="T14" fmla="*/ 41 w 109"/>
                <a:gd name="T15" fmla="*/ 110 h 133"/>
                <a:gd name="T16" fmla="*/ 43 w 109"/>
                <a:gd name="T17" fmla="*/ 124 h 133"/>
                <a:gd name="T18" fmla="*/ 65 w 109"/>
                <a:gd name="T19" fmla="*/ 133 h 133"/>
                <a:gd name="T20" fmla="*/ 71 w 109"/>
                <a:gd name="T21" fmla="*/ 111 h 133"/>
                <a:gd name="T22" fmla="*/ 89 w 109"/>
                <a:gd name="T23" fmla="*/ 96 h 133"/>
                <a:gd name="T24" fmla="*/ 89 w 109"/>
                <a:gd name="T25" fmla="*/ 85 h 133"/>
                <a:gd name="T26" fmla="*/ 80 w 109"/>
                <a:gd name="T27" fmla="*/ 81 h 133"/>
                <a:gd name="T28" fmla="*/ 83 w 109"/>
                <a:gd name="T29" fmla="*/ 68 h 133"/>
                <a:gd name="T30" fmla="*/ 109 w 109"/>
                <a:gd name="T31" fmla="*/ 6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33">
                  <a:moveTo>
                    <a:pt x="109" y="62"/>
                  </a:moveTo>
                  <a:lnTo>
                    <a:pt x="89" y="11"/>
                  </a:lnTo>
                  <a:lnTo>
                    <a:pt x="69" y="0"/>
                  </a:lnTo>
                  <a:lnTo>
                    <a:pt x="20" y="19"/>
                  </a:lnTo>
                  <a:lnTo>
                    <a:pt x="29" y="34"/>
                  </a:lnTo>
                  <a:lnTo>
                    <a:pt x="0" y="59"/>
                  </a:lnTo>
                  <a:lnTo>
                    <a:pt x="9" y="104"/>
                  </a:lnTo>
                  <a:lnTo>
                    <a:pt x="41" y="110"/>
                  </a:lnTo>
                  <a:lnTo>
                    <a:pt x="43" y="124"/>
                  </a:lnTo>
                  <a:lnTo>
                    <a:pt x="65" y="133"/>
                  </a:lnTo>
                  <a:lnTo>
                    <a:pt x="71" y="111"/>
                  </a:lnTo>
                  <a:lnTo>
                    <a:pt x="89" y="96"/>
                  </a:lnTo>
                  <a:lnTo>
                    <a:pt x="89" y="85"/>
                  </a:lnTo>
                  <a:lnTo>
                    <a:pt x="80" y="81"/>
                  </a:lnTo>
                  <a:lnTo>
                    <a:pt x="83" y="68"/>
                  </a:lnTo>
                  <a:lnTo>
                    <a:pt x="109" y="6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4" name="Freeform 104">
              <a:extLst>
                <a:ext uri="{FF2B5EF4-FFF2-40B4-BE49-F238E27FC236}">
                  <a16:creationId xmlns:a16="http://schemas.microsoft.com/office/drawing/2014/main" id="{2D049DB1-C9B0-4D9C-8AD7-636B60CDD428}"/>
                </a:ext>
              </a:extLst>
            </p:cNvPr>
            <p:cNvSpPr>
              <a:spLocks/>
            </p:cNvSpPr>
            <p:nvPr/>
          </p:nvSpPr>
          <p:spPr bwMode="auto">
            <a:xfrm>
              <a:off x="2229" y="1733"/>
              <a:ext cx="27" cy="17"/>
            </a:xfrm>
            <a:custGeom>
              <a:avLst/>
              <a:gdLst>
                <a:gd name="T0" fmla="*/ 27 w 27"/>
                <a:gd name="T1" fmla="*/ 2 h 17"/>
                <a:gd name="T2" fmla="*/ 11 w 27"/>
                <a:gd name="T3" fmla="*/ 0 h 17"/>
                <a:gd name="T4" fmla="*/ 0 w 27"/>
                <a:gd name="T5" fmla="*/ 8 h 17"/>
                <a:gd name="T6" fmla="*/ 11 w 27"/>
                <a:gd name="T7" fmla="*/ 17 h 17"/>
                <a:gd name="T8" fmla="*/ 27 w 27"/>
                <a:gd name="T9" fmla="*/ 2 h 17"/>
              </a:gdLst>
              <a:ahLst/>
              <a:cxnLst>
                <a:cxn ang="0">
                  <a:pos x="T0" y="T1"/>
                </a:cxn>
                <a:cxn ang="0">
                  <a:pos x="T2" y="T3"/>
                </a:cxn>
                <a:cxn ang="0">
                  <a:pos x="T4" y="T5"/>
                </a:cxn>
                <a:cxn ang="0">
                  <a:pos x="T6" y="T7"/>
                </a:cxn>
                <a:cxn ang="0">
                  <a:pos x="T8" y="T9"/>
                </a:cxn>
              </a:cxnLst>
              <a:rect l="0" t="0" r="r" b="b"/>
              <a:pathLst>
                <a:path w="27" h="17">
                  <a:moveTo>
                    <a:pt x="27" y="2"/>
                  </a:moveTo>
                  <a:lnTo>
                    <a:pt x="11" y="0"/>
                  </a:lnTo>
                  <a:lnTo>
                    <a:pt x="0" y="8"/>
                  </a:lnTo>
                  <a:lnTo>
                    <a:pt x="11" y="17"/>
                  </a:lnTo>
                  <a:lnTo>
                    <a:pt x="27" y="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5" name="Freeform 105">
              <a:extLst>
                <a:ext uri="{FF2B5EF4-FFF2-40B4-BE49-F238E27FC236}">
                  <a16:creationId xmlns:a16="http://schemas.microsoft.com/office/drawing/2014/main" id="{0B1217F7-0BA5-4D2B-BAC0-4887B8D68B71}"/>
                </a:ext>
              </a:extLst>
            </p:cNvPr>
            <p:cNvSpPr>
              <a:spLocks/>
            </p:cNvSpPr>
            <p:nvPr/>
          </p:nvSpPr>
          <p:spPr bwMode="auto">
            <a:xfrm>
              <a:off x="2285" y="2016"/>
              <a:ext cx="26" cy="25"/>
            </a:xfrm>
            <a:custGeom>
              <a:avLst/>
              <a:gdLst>
                <a:gd name="T0" fmla="*/ 14 w 26"/>
                <a:gd name="T1" fmla="*/ 6 h 25"/>
                <a:gd name="T2" fmla="*/ 4 w 26"/>
                <a:gd name="T3" fmla="*/ 0 h 25"/>
                <a:gd name="T4" fmla="*/ 0 w 26"/>
                <a:gd name="T5" fmla="*/ 3 h 25"/>
                <a:gd name="T6" fmla="*/ 12 w 26"/>
                <a:gd name="T7" fmla="*/ 16 h 25"/>
                <a:gd name="T8" fmla="*/ 14 w 26"/>
                <a:gd name="T9" fmla="*/ 25 h 25"/>
                <a:gd name="T10" fmla="*/ 26 w 26"/>
                <a:gd name="T11" fmla="*/ 16 h 25"/>
                <a:gd name="T12" fmla="*/ 25 w 26"/>
                <a:gd name="T13" fmla="*/ 8 h 25"/>
                <a:gd name="T14" fmla="*/ 14 w 26"/>
                <a:gd name="T15" fmla="*/ 6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5">
                  <a:moveTo>
                    <a:pt x="14" y="6"/>
                  </a:moveTo>
                  <a:lnTo>
                    <a:pt x="4" y="0"/>
                  </a:lnTo>
                  <a:lnTo>
                    <a:pt x="0" y="3"/>
                  </a:lnTo>
                  <a:lnTo>
                    <a:pt x="12" y="16"/>
                  </a:lnTo>
                  <a:lnTo>
                    <a:pt x="14" y="25"/>
                  </a:lnTo>
                  <a:lnTo>
                    <a:pt x="26" y="16"/>
                  </a:lnTo>
                  <a:lnTo>
                    <a:pt x="25" y="8"/>
                  </a:lnTo>
                  <a:lnTo>
                    <a:pt x="14" y="6"/>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6" name="Freeform 106">
              <a:extLst>
                <a:ext uri="{FF2B5EF4-FFF2-40B4-BE49-F238E27FC236}">
                  <a16:creationId xmlns:a16="http://schemas.microsoft.com/office/drawing/2014/main" id="{285492F9-7A5F-4B04-A43C-B0C85B4FEDF4}"/>
                </a:ext>
              </a:extLst>
            </p:cNvPr>
            <p:cNvSpPr>
              <a:spLocks/>
            </p:cNvSpPr>
            <p:nvPr/>
          </p:nvSpPr>
          <p:spPr bwMode="auto">
            <a:xfrm>
              <a:off x="2202" y="1891"/>
              <a:ext cx="18" cy="29"/>
            </a:xfrm>
            <a:custGeom>
              <a:avLst/>
              <a:gdLst>
                <a:gd name="T0" fmla="*/ 9 w 18"/>
                <a:gd name="T1" fmla="*/ 29 h 29"/>
                <a:gd name="T2" fmla="*/ 13 w 18"/>
                <a:gd name="T3" fmla="*/ 26 h 29"/>
                <a:gd name="T4" fmla="*/ 18 w 18"/>
                <a:gd name="T5" fmla="*/ 12 h 29"/>
                <a:gd name="T6" fmla="*/ 12 w 18"/>
                <a:gd name="T7" fmla="*/ 0 h 29"/>
                <a:gd name="T8" fmla="*/ 0 w 18"/>
                <a:gd name="T9" fmla="*/ 9 h 29"/>
                <a:gd name="T10" fmla="*/ 4 w 18"/>
                <a:gd name="T11" fmla="*/ 17 h 29"/>
                <a:gd name="T12" fmla="*/ 3 w 18"/>
                <a:gd name="T13" fmla="*/ 29 h 29"/>
                <a:gd name="T14" fmla="*/ 9 w 18"/>
                <a:gd name="T15" fmla="*/ 29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9">
                  <a:moveTo>
                    <a:pt x="9" y="29"/>
                  </a:moveTo>
                  <a:lnTo>
                    <a:pt x="13" y="26"/>
                  </a:lnTo>
                  <a:lnTo>
                    <a:pt x="18" y="12"/>
                  </a:lnTo>
                  <a:lnTo>
                    <a:pt x="12" y="0"/>
                  </a:lnTo>
                  <a:lnTo>
                    <a:pt x="0" y="9"/>
                  </a:lnTo>
                  <a:lnTo>
                    <a:pt x="4" y="17"/>
                  </a:lnTo>
                  <a:lnTo>
                    <a:pt x="3" y="29"/>
                  </a:lnTo>
                  <a:lnTo>
                    <a:pt x="9" y="29"/>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7" name="Freeform 107">
              <a:extLst>
                <a:ext uri="{FF2B5EF4-FFF2-40B4-BE49-F238E27FC236}">
                  <a16:creationId xmlns:a16="http://schemas.microsoft.com/office/drawing/2014/main" id="{2CB338FE-3299-4DD9-8183-B37A354F20DD}"/>
                </a:ext>
              </a:extLst>
            </p:cNvPr>
            <p:cNvSpPr>
              <a:spLocks/>
            </p:cNvSpPr>
            <p:nvPr/>
          </p:nvSpPr>
          <p:spPr bwMode="auto">
            <a:xfrm>
              <a:off x="2149" y="1996"/>
              <a:ext cx="22" cy="22"/>
            </a:xfrm>
            <a:custGeom>
              <a:avLst/>
              <a:gdLst>
                <a:gd name="T0" fmla="*/ 6 w 22"/>
                <a:gd name="T1" fmla="*/ 0 h 22"/>
                <a:gd name="T2" fmla="*/ 2 w 22"/>
                <a:gd name="T3" fmla="*/ 5 h 22"/>
                <a:gd name="T4" fmla="*/ 0 w 22"/>
                <a:gd name="T5" fmla="*/ 8 h 22"/>
                <a:gd name="T6" fmla="*/ 9 w 22"/>
                <a:gd name="T7" fmla="*/ 22 h 22"/>
                <a:gd name="T8" fmla="*/ 17 w 22"/>
                <a:gd name="T9" fmla="*/ 22 h 22"/>
                <a:gd name="T10" fmla="*/ 22 w 22"/>
                <a:gd name="T11" fmla="*/ 19 h 22"/>
                <a:gd name="T12" fmla="*/ 17 w 22"/>
                <a:gd name="T13" fmla="*/ 5 h 22"/>
                <a:gd name="T14" fmla="*/ 6 w 2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6" y="0"/>
                  </a:moveTo>
                  <a:lnTo>
                    <a:pt x="2" y="5"/>
                  </a:lnTo>
                  <a:lnTo>
                    <a:pt x="0" y="8"/>
                  </a:lnTo>
                  <a:lnTo>
                    <a:pt x="9" y="22"/>
                  </a:lnTo>
                  <a:lnTo>
                    <a:pt x="17" y="22"/>
                  </a:lnTo>
                  <a:lnTo>
                    <a:pt x="22" y="19"/>
                  </a:lnTo>
                  <a:lnTo>
                    <a:pt x="17" y="5"/>
                  </a:lnTo>
                  <a:lnTo>
                    <a:pt x="6"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8" name="Freeform 108">
              <a:extLst>
                <a:ext uri="{FF2B5EF4-FFF2-40B4-BE49-F238E27FC236}">
                  <a16:creationId xmlns:a16="http://schemas.microsoft.com/office/drawing/2014/main" id="{57783C42-8237-4A6E-820B-A23FAC863B04}"/>
                </a:ext>
              </a:extLst>
            </p:cNvPr>
            <p:cNvSpPr>
              <a:spLocks/>
            </p:cNvSpPr>
            <p:nvPr/>
          </p:nvSpPr>
          <p:spPr bwMode="auto">
            <a:xfrm>
              <a:off x="2183" y="2010"/>
              <a:ext cx="23" cy="22"/>
            </a:xfrm>
            <a:custGeom>
              <a:avLst/>
              <a:gdLst>
                <a:gd name="T0" fmla="*/ 3 w 23"/>
                <a:gd name="T1" fmla="*/ 3 h 22"/>
                <a:gd name="T2" fmla="*/ 0 w 23"/>
                <a:gd name="T3" fmla="*/ 14 h 22"/>
                <a:gd name="T4" fmla="*/ 15 w 23"/>
                <a:gd name="T5" fmla="*/ 22 h 22"/>
                <a:gd name="T6" fmla="*/ 17 w 23"/>
                <a:gd name="T7" fmla="*/ 17 h 22"/>
                <a:gd name="T8" fmla="*/ 20 w 23"/>
                <a:gd name="T9" fmla="*/ 19 h 22"/>
                <a:gd name="T10" fmla="*/ 23 w 23"/>
                <a:gd name="T11" fmla="*/ 12 h 22"/>
                <a:gd name="T12" fmla="*/ 8 w 23"/>
                <a:gd name="T13" fmla="*/ 0 h 22"/>
                <a:gd name="T14" fmla="*/ 3 w 23"/>
                <a:gd name="T15" fmla="*/ 3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2">
                  <a:moveTo>
                    <a:pt x="3" y="3"/>
                  </a:moveTo>
                  <a:lnTo>
                    <a:pt x="0" y="14"/>
                  </a:lnTo>
                  <a:lnTo>
                    <a:pt x="15" y="22"/>
                  </a:lnTo>
                  <a:lnTo>
                    <a:pt x="17" y="17"/>
                  </a:lnTo>
                  <a:lnTo>
                    <a:pt x="20" y="19"/>
                  </a:lnTo>
                  <a:lnTo>
                    <a:pt x="23" y="12"/>
                  </a:lnTo>
                  <a:lnTo>
                    <a:pt x="8" y="0"/>
                  </a:lnTo>
                  <a:lnTo>
                    <a:pt x="3" y="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89" name="Freeform 109">
              <a:extLst>
                <a:ext uri="{FF2B5EF4-FFF2-40B4-BE49-F238E27FC236}">
                  <a16:creationId xmlns:a16="http://schemas.microsoft.com/office/drawing/2014/main" id="{99F5C363-E688-4FA5-A3A2-D164A01D15B7}"/>
                </a:ext>
              </a:extLst>
            </p:cNvPr>
            <p:cNvSpPr>
              <a:spLocks/>
            </p:cNvSpPr>
            <p:nvPr/>
          </p:nvSpPr>
          <p:spPr bwMode="auto">
            <a:xfrm>
              <a:off x="2217" y="1995"/>
              <a:ext cx="18" cy="40"/>
            </a:xfrm>
            <a:custGeom>
              <a:avLst/>
              <a:gdLst>
                <a:gd name="T0" fmla="*/ 15 w 18"/>
                <a:gd name="T1" fmla="*/ 0 h 40"/>
                <a:gd name="T2" fmla="*/ 11 w 18"/>
                <a:gd name="T3" fmla="*/ 3 h 40"/>
                <a:gd name="T4" fmla="*/ 1 w 18"/>
                <a:gd name="T5" fmla="*/ 24 h 40"/>
                <a:gd name="T6" fmla="*/ 0 w 18"/>
                <a:gd name="T7" fmla="*/ 40 h 40"/>
                <a:gd name="T8" fmla="*/ 6 w 18"/>
                <a:gd name="T9" fmla="*/ 40 h 40"/>
                <a:gd name="T10" fmla="*/ 6 w 18"/>
                <a:gd name="T11" fmla="*/ 37 h 40"/>
                <a:gd name="T12" fmla="*/ 11 w 18"/>
                <a:gd name="T13" fmla="*/ 37 h 40"/>
                <a:gd name="T14" fmla="*/ 12 w 18"/>
                <a:gd name="T15" fmla="*/ 26 h 40"/>
                <a:gd name="T16" fmla="*/ 18 w 18"/>
                <a:gd name="T17" fmla="*/ 12 h 40"/>
                <a:gd name="T18" fmla="*/ 15 w 18"/>
                <a:gd name="T1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0">
                  <a:moveTo>
                    <a:pt x="15" y="0"/>
                  </a:moveTo>
                  <a:lnTo>
                    <a:pt x="11" y="3"/>
                  </a:lnTo>
                  <a:lnTo>
                    <a:pt x="1" y="24"/>
                  </a:lnTo>
                  <a:lnTo>
                    <a:pt x="0" y="40"/>
                  </a:lnTo>
                  <a:lnTo>
                    <a:pt x="6" y="40"/>
                  </a:lnTo>
                  <a:lnTo>
                    <a:pt x="6" y="37"/>
                  </a:lnTo>
                  <a:lnTo>
                    <a:pt x="11" y="37"/>
                  </a:lnTo>
                  <a:lnTo>
                    <a:pt x="12" y="26"/>
                  </a:lnTo>
                  <a:lnTo>
                    <a:pt x="18" y="12"/>
                  </a:lnTo>
                  <a:lnTo>
                    <a:pt x="15"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0" name="Freeform 110">
              <a:extLst>
                <a:ext uri="{FF2B5EF4-FFF2-40B4-BE49-F238E27FC236}">
                  <a16:creationId xmlns:a16="http://schemas.microsoft.com/office/drawing/2014/main" id="{8B1A919E-7428-4822-AAA6-D4286B12D8F8}"/>
                </a:ext>
              </a:extLst>
            </p:cNvPr>
            <p:cNvSpPr>
              <a:spLocks/>
            </p:cNvSpPr>
            <p:nvPr/>
          </p:nvSpPr>
          <p:spPr bwMode="auto">
            <a:xfrm>
              <a:off x="2776" y="3430"/>
              <a:ext cx="24" cy="15"/>
            </a:xfrm>
            <a:custGeom>
              <a:avLst/>
              <a:gdLst>
                <a:gd name="T0" fmla="*/ 1 w 24"/>
                <a:gd name="T1" fmla="*/ 0 h 15"/>
                <a:gd name="T2" fmla="*/ 0 w 24"/>
                <a:gd name="T3" fmla="*/ 5 h 15"/>
                <a:gd name="T4" fmla="*/ 24 w 24"/>
                <a:gd name="T5" fmla="*/ 15 h 15"/>
                <a:gd name="T6" fmla="*/ 18 w 24"/>
                <a:gd name="T7" fmla="*/ 8 h 15"/>
                <a:gd name="T8" fmla="*/ 1 w 24"/>
                <a:gd name="T9" fmla="*/ 0 h 15"/>
              </a:gdLst>
              <a:ahLst/>
              <a:cxnLst>
                <a:cxn ang="0">
                  <a:pos x="T0" y="T1"/>
                </a:cxn>
                <a:cxn ang="0">
                  <a:pos x="T2" y="T3"/>
                </a:cxn>
                <a:cxn ang="0">
                  <a:pos x="T4" y="T5"/>
                </a:cxn>
                <a:cxn ang="0">
                  <a:pos x="T6" y="T7"/>
                </a:cxn>
                <a:cxn ang="0">
                  <a:pos x="T8" y="T9"/>
                </a:cxn>
              </a:cxnLst>
              <a:rect l="0" t="0" r="r" b="b"/>
              <a:pathLst>
                <a:path w="24" h="15">
                  <a:moveTo>
                    <a:pt x="1" y="0"/>
                  </a:moveTo>
                  <a:lnTo>
                    <a:pt x="0" y="5"/>
                  </a:lnTo>
                  <a:lnTo>
                    <a:pt x="24" y="15"/>
                  </a:lnTo>
                  <a:lnTo>
                    <a:pt x="18" y="8"/>
                  </a:lnTo>
                  <a:lnTo>
                    <a:pt x="1"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1" name="Freeform 111">
              <a:extLst>
                <a:ext uri="{FF2B5EF4-FFF2-40B4-BE49-F238E27FC236}">
                  <a16:creationId xmlns:a16="http://schemas.microsoft.com/office/drawing/2014/main" id="{4BCDACBC-52BE-44AD-A774-8C32CD5CBF35}"/>
                </a:ext>
              </a:extLst>
            </p:cNvPr>
            <p:cNvSpPr>
              <a:spLocks/>
            </p:cNvSpPr>
            <p:nvPr/>
          </p:nvSpPr>
          <p:spPr bwMode="auto">
            <a:xfrm>
              <a:off x="2472" y="3048"/>
              <a:ext cx="534" cy="475"/>
            </a:xfrm>
            <a:custGeom>
              <a:avLst/>
              <a:gdLst>
                <a:gd name="T0" fmla="*/ 515 w 534"/>
                <a:gd name="T1" fmla="*/ 101 h 475"/>
                <a:gd name="T2" fmla="*/ 526 w 534"/>
                <a:gd name="T3" fmla="*/ 76 h 475"/>
                <a:gd name="T4" fmla="*/ 498 w 534"/>
                <a:gd name="T5" fmla="*/ 27 h 475"/>
                <a:gd name="T6" fmla="*/ 413 w 534"/>
                <a:gd name="T7" fmla="*/ 71 h 475"/>
                <a:gd name="T8" fmla="*/ 378 w 534"/>
                <a:gd name="T9" fmla="*/ 57 h 475"/>
                <a:gd name="T10" fmla="*/ 308 w 534"/>
                <a:gd name="T11" fmla="*/ 50 h 475"/>
                <a:gd name="T12" fmla="*/ 247 w 534"/>
                <a:gd name="T13" fmla="*/ 0 h 475"/>
                <a:gd name="T14" fmla="*/ 153 w 534"/>
                <a:gd name="T15" fmla="*/ 37 h 475"/>
                <a:gd name="T16" fmla="*/ 129 w 534"/>
                <a:gd name="T17" fmla="*/ 84 h 475"/>
                <a:gd name="T18" fmla="*/ 97 w 534"/>
                <a:gd name="T19" fmla="*/ 76 h 475"/>
                <a:gd name="T20" fmla="*/ 0 w 534"/>
                <a:gd name="T21" fmla="*/ 135 h 475"/>
                <a:gd name="T22" fmla="*/ 7 w 534"/>
                <a:gd name="T23" fmla="*/ 176 h 475"/>
                <a:gd name="T24" fmla="*/ 41 w 534"/>
                <a:gd name="T25" fmla="*/ 214 h 475"/>
                <a:gd name="T26" fmla="*/ 57 w 534"/>
                <a:gd name="T27" fmla="*/ 192 h 475"/>
                <a:gd name="T28" fmla="*/ 57 w 534"/>
                <a:gd name="T29" fmla="*/ 176 h 475"/>
                <a:gd name="T30" fmla="*/ 78 w 534"/>
                <a:gd name="T31" fmla="*/ 147 h 475"/>
                <a:gd name="T32" fmla="*/ 105 w 534"/>
                <a:gd name="T33" fmla="*/ 158 h 475"/>
                <a:gd name="T34" fmla="*/ 119 w 534"/>
                <a:gd name="T35" fmla="*/ 184 h 475"/>
                <a:gd name="T36" fmla="*/ 136 w 534"/>
                <a:gd name="T37" fmla="*/ 232 h 475"/>
                <a:gd name="T38" fmla="*/ 159 w 534"/>
                <a:gd name="T39" fmla="*/ 266 h 475"/>
                <a:gd name="T40" fmla="*/ 148 w 534"/>
                <a:gd name="T41" fmla="*/ 274 h 475"/>
                <a:gd name="T42" fmla="*/ 166 w 534"/>
                <a:gd name="T43" fmla="*/ 300 h 475"/>
                <a:gd name="T44" fmla="*/ 210 w 534"/>
                <a:gd name="T45" fmla="*/ 325 h 475"/>
                <a:gd name="T46" fmla="*/ 217 w 534"/>
                <a:gd name="T47" fmla="*/ 336 h 475"/>
                <a:gd name="T48" fmla="*/ 237 w 534"/>
                <a:gd name="T49" fmla="*/ 348 h 475"/>
                <a:gd name="T50" fmla="*/ 254 w 534"/>
                <a:gd name="T51" fmla="*/ 337 h 475"/>
                <a:gd name="T52" fmla="*/ 279 w 534"/>
                <a:gd name="T53" fmla="*/ 348 h 475"/>
                <a:gd name="T54" fmla="*/ 305 w 534"/>
                <a:gd name="T55" fmla="*/ 373 h 475"/>
                <a:gd name="T56" fmla="*/ 316 w 534"/>
                <a:gd name="T57" fmla="*/ 377 h 475"/>
                <a:gd name="T58" fmla="*/ 358 w 534"/>
                <a:gd name="T59" fmla="*/ 410 h 475"/>
                <a:gd name="T60" fmla="*/ 384 w 534"/>
                <a:gd name="T61" fmla="*/ 421 h 475"/>
                <a:gd name="T62" fmla="*/ 475 w 534"/>
                <a:gd name="T63" fmla="*/ 475 h 475"/>
                <a:gd name="T64" fmla="*/ 481 w 534"/>
                <a:gd name="T65" fmla="*/ 455 h 475"/>
                <a:gd name="T66" fmla="*/ 386 w 534"/>
                <a:gd name="T67" fmla="*/ 373 h 475"/>
                <a:gd name="T68" fmla="*/ 299 w 534"/>
                <a:gd name="T69" fmla="*/ 314 h 475"/>
                <a:gd name="T70" fmla="*/ 284 w 534"/>
                <a:gd name="T71" fmla="*/ 277 h 475"/>
                <a:gd name="T72" fmla="*/ 234 w 534"/>
                <a:gd name="T73" fmla="*/ 214 h 475"/>
                <a:gd name="T74" fmla="*/ 247 w 534"/>
                <a:gd name="T75" fmla="*/ 159 h 475"/>
                <a:gd name="T76" fmla="*/ 274 w 534"/>
                <a:gd name="T77" fmla="*/ 158 h 475"/>
                <a:gd name="T78" fmla="*/ 318 w 534"/>
                <a:gd name="T79" fmla="*/ 204 h 475"/>
                <a:gd name="T80" fmla="*/ 345 w 534"/>
                <a:gd name="T81" fmla="*/ 189 h 475"/>
                <a:gd name="T82" fmla="*/ 369 w 534"/>
                <a:gd name="T83" fmla="*/ 203 h 475"/>
                <a:gd name="T84" fmla="*/ 406 w 534"/>
                <a:gd name="T85" fmla="*/ 176 h 475"/>
                <a:gd name="T86" fmla="*/ 461 w 534"/>
                <a:gd name="T87" fmla="*/ 190 h 475"/>
                <a:gd name="T88" fmla="*/ 534 w 534"/>
                <a:gd name="T89" fmla="*/ 170 h 475"/>
                <a:gd name="T90" fmla="*/ 532 w 534"/>
                <a:gd name="T91" fmla="*/ 124 h 475"/>
                <a:gd name="T92" fmla="*/ 515 w 534"/>
                <a:gd name="T93" fmla="*/ 101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4" h="475">
                  <a:moveTo>
                    <a:pt x="515" y="101"/>
                  </a:moveTo>
                  <a:lnTo>
                    <a:pt x="526" y="76"/>
                  </a:lnTo>
                  <a:lnTo>
                    <a:pt x="498" y="27"/>
                  </a:lnTo>
                  <a:lnTo>
                    <a:pt x="413" y="71"/>
                  </a:lnTo>
                  <a:lnTo>
                    <a:pt x="378" y="57"/>
                  </a:lnTo>
                  <a:lnTo>
                    <a:pt x="308" y="50"/>
                  </a:lnTo>
                  <a:lnTo>
                    <a:pt x="247" y="0"/>
                  </a:lnTo>
                  <a:lnTo>
                    <a:pt x="153" y="37"/>
                  </a:lnTo>
                  <a:lnTo>
                    <a:pt x="129" y="84"/>
                  </a:lnTo>
                  <a:lnTo>
                    <a:pt x="97" y="76"/>
                  </a:lnTo>
                  <a:lnTo>
                    <a:pt x="0" y="135"/>
                  </a:lnTo>
                  <a:lnTo>
                    <a:pt x="7" y="176"/>
                  </a:lnTo>
                  <a:lnTo>
                    <a:pt x="41" y="214"/>
                  </a:lnTo>
                  <a:lnTo>
                    <a:pt x="57" y="192"/>
                  </a:lnTo>
                  <a:lnTo>
                    <a:pt x="57" y="176"/>
                  </a:lnTo>
                  <a:lnTo>
                    <a:pt x="78" y="147"/>
                  </a:lnTo>
                  <a:lnTo>
                    <a:pt x="105" y="158"/>
                  </a:lnTo>
                  <a:lnTo>
                    <a:pt x="119" y="184"/>
                  </a:lnTo>
                  <a:lnTo>
                    <a:pt x="136" y="232"/>
                  </a:lnTo>
                  <a:lnTo>
                    <a:pt x="159" y="266"/>
                  </a:lnTo>
                  <a:lnTo>
                    <a:pt x="148" y="274"/>
                  </a:lnTo>
                  <a:lnTo>
                    <a:pt x="166" y="300"/>
                  </a:lnTo>
                  <a:lnTo>
                    <a:pt x="210" y="325"/>
                  </a:lnTo>
                  <a:lnTo>
                    <a:pt x="217" y="336"/>
                  </a:lnTo>
                  <a:lnTo>
                    <a:pt x="237" y="348"/>
                  </a:lnTo>
                  <a:lnTo>
                    <a:pt x="254" y="337"/>
                  </a:lnTo>
                  <a:lnTo>
                    <a:pt x="279" y="348"/>
                  </a:lnTo>
                  <a:lnTo>
                    <a:pt x="305" y="373"/>
                  </a:lnTo>
                  <a:lnTo>
                    <a:pt x="316" y="377"/>
                  </a:lnTo>
                  <a:lnTo>
                    <a:pt x="358" y="410"/>
                  </a:lnTo>
                  <a:lnTo>
                    <a:pt x="384" y="421"/>
                  </a:lnTo>
                  <a:lnTo>
                    <a:pt x="475" y="475"/>
                  </a:lnTo>
                  <a:lnTo>
                    <a:pt x="481" y="455"/>
                  </a:lnTo>
                  <a:lnTo>
                    <a:pt x="386" y="373"/>
                  </a:lnTo>
                  <a:lnTo>
                    <a:pt x="299" y="314"/>
                  </a:lnTo>
                  <a:lnTo>
                    <a:pt x="284" y="277"/>
                  </a:lnTo>
                  <a:lnTo>
                    <a:pt x="234" y="214"/>
                  </a:lnTo>
                  <a:lnTo>
                    <a:pt x="247" y="159"/>
                  </a:lnTo>
                  <a:lnTo>
                    <a:pt x="274" y="158"/>
                  </a:lnTo>
                  <a:lnTo>
                    <a:pt x="318" y="204"/>
                  </a:lnTo>
                  <a:lnTo>
                    <a:pt x="345" y="189"/>
                  </a:lnTo>
                  <a:lnTo>
                    <a:pt x="369" y="203"/>
                  </a:lnTo>
                  <a:lnTo>
                    <a:pt x="406" y="176"/>
                  </a:lnTo>
                  <a:lnTo>
                    <a:pt x="461" y="190"/>
                  </a:lnTo>
                  <a:lnTo>
                    <a:pt x="534" y="170"/>
                  </a:lnTo>
                  <a:lnTo>
                    <a:pt x="532" y="124"/>
                  </a:lnTo>
                  <a:lnTo>
                    <a:pt x="515" y="101"/>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2" name="Freeform 112">
              <a:extLst>
                <a:ext uri="{FF2B5EF4-FFF2-40B4-BE49-F238E27FC236}">
                  <a16:creationId xmlns:a16="http://schemas.microsoft.com/office/drawing/2014/main" id="{828B1AB8-0A15-4A66-A6F7-B8D04FCFF0EE}"/>
                </a:ext>
              </a:extLst>
            </p:cNvPr>
            <p:cNvSpPr>
              <a:spLocks/>
            </p:cNvSpPr>
            <p:nvPr/>
          </p:nvSpPr>
          <p:spPr bwMode="auto">
            <a:xfrm>
              <a:off x="2587" y="3291"/>
              <a:ext cx="30" cy="28"/>
            </a:xfrm>
            <a:custGeom>
              <a:avLst/>
              <a:gdLst>
                <a:gd name="T0" fmla="*/ 0 w 30"/>
                <a:gd name="T1" fmla="*/ 0 h 28"/>
                <a:gd name="T2" fmla="*/ 22 w 30"/>
                <a:gd name="T3" fmla="*/ 28 h 28"/>
                <a:gd name="T4" fmla="*/ 30 w 30"/>
                <a:gd name="T5" fmla="*/ 20 h 28"/>
                <a:gd name="T6" fmla="*/ 11 w 30"/>
                <a:gd name="T7" fmla="*/ 0 h 28"/>
                <a:gd name="T8" fmla="*/ 0 w 30"/>
                <a:gd name="T9" fmla="*/ 0 h 28"/>
              </a:gdLst>
              <a:ahLst/>
              <a:cxnLst>
                <a:cxn ang="0">
                  <a:pos x="T0" y="T1"/>
                </a:cxn>
                <a:cxn ang="0">
                  <a:pos x="T2" y="T3"/>
                </a:cxn>
                <a:cxn ang="0">
                  <a:pos x="T4" y="T5"/>
                </a:cxn>
                <a:cxn ang="0">
                  <a:pos x="T6" y="T7"/>
                </a:cxn>
                <a:cxn ang="0">
                  <a:pos x="T8" y="T9"/>
                </a:cxn>
              </a:cxnLst>
              <a:rect l="0" t="0" r="r" b="b"/>
              <a:pathLst>
                <a:path w="30" h="28">
                  <a:moveTo>
                    <a:pt x="0" y="0"/>
                  </a:moveTo>
                  <a:lnTo>
                    <a:pt x="22" y="28"/>
                  </a:lnTo>
                  <a:lnTo>
                    <a:pt x="30" y="20"/>
                  </a:lnTo>
                  <a:lnTo>
                    <a:pt x="11" y="0"/>
                  </a:lnTo>
                  <a:lnTo>
                    <a:pt x="0"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3" name="Freeform 113">
              <a:extLst>
                <a:ext uri="{FF2B5EF4-FFF2-40B4-BE49-F238E27FC236}">
                  <a16:creationId xmlns:a16="http://schemas.microsoft.com/office/drawing/2014/main" id="{BE49D54F-F43E-40F6-AB70-1B646F4D5854}"/>
                </a:ext>
              </a:extLst>
            </p:cNvPr>
            <p:cNvSpPr>
              <a:spLocks/>
            </p:cNvSpPr>
            <p:nvPr/>
          </p:nvSpPr>
          <p:spPr bwMode="auto">
            <a:xfrm>
              <a:off x="2546" y="3223"/>
              <a:ext cx="28" cy="62"/>
            </a:xfrm>
            <a:custGeom>
              <a:avLst/>
              <a:gdLst>
                <a:gd name="T0" fmla="*/ 6 w 18"/>
                <a:gd name="T1" fmla="*/ 0 h 40"/>
                <a:gd name="T2" fmla="*/ 0 w 18"/>
                <a:gd name="T3" fmla="*/ 6 h 40"/>
                <a:gd name="T4" fmla="*/ 5 w 18"/>
                <a:gd name="T5" fmla="*/ 26 h 40"/>
                <a:gd name="T6" fmla="*/ 16 w 18"/>
                <a:gd name="T7" fmla="*/ 36 h 40"/>
                <a:gd name="T8" fmla="*/ 18 w 18"/>
                <a:gd name="T9" fmla="*/ 33 h 40"/>
                <a:gd name="T10" fmla="*/ 11 w 18"/>
                <a:gd name="T11" fmla="*/ 24 h 40"/>
                <a:gd name="T12" fmla="*/ 16 w 18"/>
                <a:gd name="T13" fmla="*/ 20 h 40"/>
                <a:gd name="T14" fmla="*/ 6 w 18"/>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0">
                  <a:moveTo>
                    <a:pt x="6" y="0"/>
                  </a:moveTo>
                  <a:cubicBezTo>
                    <a:pt x="0" y="6"/>
                    <a:pt x="0" y="6"/>
                    <a:pt x="0" y="6"/>
                  </a:cubicBezTo>
                  <a:cubicBezTo>
                    <a:pt x="5" y="26"/>
                    <a:pt x="5" y="26"/>
                    <a:pt x="5" y="26"/>
                  </a:cubicBezTo>
                  <a:cubicBezTo>
                    <a:pt x="5" y="26"/>
                    <a:pt x="14" y="40"/>
                    <a:pt x="16" y="36"/>
                  </a:cubicBezTo>
                  <a:cubicBezTo>
                    <a:pt x="18" y="33"/>
                    <a:pt x="18" y="33"/>
                    <a:pt x="18" y="33"/>
                  </a:cubicBezTo>
                  <a:cubicBezTo>
                    <a:pt x="11" y="24"/>
                    <a:pt x="11" y="24"/>
                    <a:pt x="11" y="24"/>
                  </a:cubicBezTo>
                  <a:cubicBezTo>
                    <a:pt x="16" y="20"/>
                    <a:pt x="16" y="20"/>
                    <a:pt x="16" y="20"/>
                  </a:cubicBezTo>
                  <a:lnTo>
                    <a:pt x="6"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4" name="Freeform 114">
              <a:extLst>
                <a:ext uri="{FF2B5EF4-FFF2-40B4-BE49-F238E27FC236}">
                  <a16:creationId xmlns:a16="http://schemas.microsoft.com/office/drawing/2014/main" id="{6F9E4A90-461F-4169-917E-276937A891CF}"/>
                </a:ext>
              </a:extLst>
            </p:cNvPr>
            <p:cNvSpPr>
              <a:spLocks/>
            </p:cNvSpPr>
            <p:nvPr/>
          </p:nvSpPr>
          <p:spPr bwMode="auto">
            <a:xfrm>
              <a:off x="2567" y="3217"/>
              <a:ext cx="11" cy="20"/>
            </a:xfrm>
            <a:custGeom>
              <a:avLst/>
              <a:gdLst>
                <a:gd name="T0" fmla="*/ 2 w 11"/>
                <a:gd name="T1" fmla="*/ 11 h 20"/>
                <a:gd name="T2" fmla="*/ 10 w 11"/>
                <a:gd name="T3" fmla="*/ 20 h 20"/>
                <a:gd name="T4" fmla="*/ 11 w 11"/>
                <a:gd name="T5" fmla="*/ 14 h 20"/>
                <a:gd name="T6" fmla="*/ 0 w 11"/>
                <a:gd name="T7" fmla="*/ 0 h 20"/>
                <a:gd name="T8" fmla="*/ 2 w 11"/>
                <a:gd name="T9" fmla="*/ 11 h 20"/>
              </a:gdLst>
              <a:ahLst/>
              <a:cxnLst>
                <a:cxn ang="0">
                  <a:pos x="T0" y="T1"/>
                </a:cxn>
                <a:cxn ang="0">
                  <a:pos x="T2" y="T3"/>
                </a:cxn>
                <a:cxn ang="0">
                  <a:pos x="T4" y="T5"/>
                </a:cxn>
                <a:cxn ang="0">
                  <a:pos x="T6" y="T7"/>
                </a:cxn>
                <a:cxn ang="0">
                  <a:pos x="T8" y="T9"/>
                </a:cxn>
              </a:cxnLst>
              <a:rect l="0" t="0" r="r" b="b"/>
              <a:pathLst>
                <a:path w="11" h="20">
                  <a:moveTo>
                    <a:pt x="2" y="11"/>
                  </a:moveTo>
                  <a:lnTo>
                    <a:pt x="10" y="20"/>
                  </a:lnTo>
                  <a:lnTo>
                    <a:pt x="11" y="14"/>
                  </a:lnTo>
                  <a:lnTo>
                    <a:pt x="0" y="0"/>
                  </a:lnTo>
                  <a:lnTo>
                    <a:pt x="2" y="11"/>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5" name="Freeform 115">
              <a:extLst>
                <a:ext uri="{FF2B5EF4-FFF2-40B4-BE49-F238E27FC236}">
                  <a16:creationId xmlns:a16="http://schemas.microsoft.com/office/drawing/2014/main" id="{27A4B779-3CAB-440F-9EE8-0A739CA71CA6}"/>
                </a:ext>
              </a:extLst>
            </p:cNvPr>
            <p:cNvSpPr>
              <a:spLocks/>
            </p:cNvSpPr>
            <p:nvPr/>
          </p:nvSpPr>
          <p:spPr bwMode="auto">
            <a:xfrm>
              <a:off x="2717" y="3397"/>
              <a:ext cx="28" cy="11"/>
            </a:xfrm>
            <a:custGeom>
              <a:avLst/>
              <a:gdLst>
                <a:gd name="T0" fmla="*/ 0 w 28"/>
                <a:gd name="T1" fmla="*/ 4 h 11"/>
                <a:gd name="T2" fmla="*/ 28 w 28"/>
                <a:gd name="T3" fmla="*/ 11 h 11"/>
                <a:gd name="T4" fmla="*/ 28 w 28"/>
                <a:gd name="T5" fmla="*/ 5 h 11"/>
                <a:gd name="T6" fmla="*/ 9 w 28"/>
                <a:gd name="T7" fmla="*/ 0 h 11"/>
                <a:gd name="T8" fmla="*/ 0 w 28"/>
                <a:gd name="T9" fmla="*/ 4 h 11"/>
              </a:gdLst>
              <a:ahLst/>
              <a:cxnLst>
                <a:cxn ang="0">
                  <a:pos x="T0" y="T1"/>
                </a:cxn>
                <a:cxn ang="0">
                  <a:pos x="T2" y="T3"/>
                </a:cxn>
                <a:cxn ang="0">
                  <a:pos x="T4" y="T5"/>
                </a:cxn>
                <a:cxn ang="0">
                  <a:pos x="T6" y="T7"/>
                </a:cxn>
                <a:cxn ang="0">
                  <a:pos x="T8" y="T9"/>
                </a:cxn>
              </a:cxnLst>
              <a:rect l="0" t="0" r="r" b="b"/>
              <a:pathLst>
                <a:path w="28" h="11">
                  <a:moveTo>
                    <a:pt x="0" y="4"/>
                  </a:moveTo>
                  <a:lnTo>
                    <a:pt x="28" y="11"/>
                  </a:lnTo>
                  <a:lnTo>
                    <a:pt x="28" y="5"/>
                  </a:lnTo>
                  <a:lnTo>
                    <a:pt x="9" y="0"/>
                  </a:lnTo>
                  <a:lnTo>
                    <a:pt x="0" y="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6" name="Freeform 116">
              <a:extLst>
                <a:ext uri="{FF2B5EF4-FFF2-40B4-BE49-F238E27FC236}">
                  <a16:creationId xmlns:a16="http://schemas.microsoft.com/office/drawing/2014/main" id="{CAEAD977-F1C9-411A-A9D2-722218CF021F}"/>
                </a:ext>
              </a:extLst>
            </p:cNvPr>
            <p:cNvSpPr>
              <a:spLocks/>
            </p:cNvSpPr>
            <p:nvPr/>
          </p:nvSpPr>
          <p:spPr bwMode="auto">
            <a:xfrm>
              <a:off x="2748" y="3410"/>
              <a:ext cx="19" cy="12"/>
            </a:xfrm>
            <a:custGeom>
              <a:avLst/>
              <a:gdLst>
                <a:gd name="T0" fmla="*/ 0 w 19"/>
                <a:gd name="T1" fmla="*/ 1 h 12"/>
                <a:gd name="T2" fmla="*/ 14 w 19"/>
                <a:gd name="T3" fmla="*/ 12 h 12"/>
                <a:gd name="T4" fmla="*/ 19 w 19"/>
                <a:gd name="T5" fmla="*/ 6 h 12"/>
                <a:gd name="T6" fmla="*/ 6 w 19"/>
                <a:gd name="T7" fmla="*/ 0 h 12"/>
                <a:gd name="T8" fmla="*/ 0 w 19"/>
                <a:gd name="T9" fmla="*/ 1 h 12"/>
              </a:gdLst>
              <a:ahLst/>
              <a:cxnLst>
                <a:cxn ang="0">
                  <a:pos x="T0" y="T1"/>
                </a:cxn>
                <a:cxn ang="0">
                  <a:pos x="T2" y="T3"/>
                </a:cxn>
                <a:cxn ang="0">
                  <a:pos x="T4" y="T5"/>
                </a:cxn>
                <a:cxn ang="0">
                  <a:pos x="T6" y="T7"/>
                </a:cxn>
                <a:cxn ang="0">
                  <a:pos x="T8" y="T9"/>
                </a:cxn>
              </a:cxnLst>
              <a:rect l="0" t="0" r="r" b="b"/>
              <a:pathLst>
                <a:path w="19" h="12">
                  <a:moveTo>
                    <a:pt x="0" y="1"/>
                  </a:moveTo>
                  <a:lnTo>
                    <a:pt x="14" y="12"/>
                  </a:lnTo>
                  <a:lnTo>
                    <a:pt x="19" y="6"/>
                  </a:lnTo>
                  <a:lnTo>
                    <a:pt x="6" y="0"/>
                  </a:lnTo>
                  <a:lnTo>
                    <a:pt x="0" y="1"/>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8" name="Freeform 118">
              <a:extLst>
                <a:ext uri="{FF2B5EF4-FFF2-40B4-BE49-F238E27FC236}">
                  <a16:creationId xmlns:a16="http://schemas.microsoft.com/office/drawing/2014/main" id="{4E1EFF84-4717-47FE-94BE-C9AD33737167}"/>
                </a:ext>
              </a:extLst>
            </p:cNvPr>
            <p:cNvSpPr>
              <a:spLocks/>
            </p:cNvSpPr>
            <p:nvPr/>
          </p:nvSpPr>
          <p:spPr bwMode="auto">
            <a:xfrm>
              <a:off x="3270" y="3177"/>
              <a:ext cx="546" cy="401"/>
            </a:xfrm>
            <a:custGeom>
              <a:avLst/>
              <a:gdLst>
                <a:gd name="T0" fmla="*/ 512 w 546"/>
                <a:gd name="T1" fmla="*/ 92 h 401"/>
                <a:gd name="T2" fmla="*/ 540 w 546"/>
                <a:gd name="T3" fmla="*/ 68 h 401"/>
                <a:gd name="T4" fmla="*/ 546 w 546"/>
                <a:gd name="T5" fmla="*/ 34 h 401"/>
                <a:gd name="T6" fmla="*/ 540 w 546"/>
                <a:gd name="T7" fmla="*/ 9 h 401"/>
                <a:gd name="T8" fmla="*/ 475 w 546"/>
                <a:gd name="T9" fmla="*/ 0 h 401"/>
                <a:gd name="T10" fmla="*/ 443 w 546"/>
                <a:gd name="T11" fmla="*/ 3 h 401"/>
                <a:gd name="T12" fmla="*/ 292 w 546"/>
                <a:gd name="T13" fmla="*/ 69 h 401"/>
                <a:gd name="T14" fmla="*/ 255 w 546"/>
                <a:gd name="T15" fmla="*/ 97 h 401"/>
                <a:gd name="T16" fmla="*/ 154 w 546"/>
                <a:gd name="T17" fmla="*/ 108 h 401"/>
                <a:gd name="T18" fmla="*/ 43 w 546"/>
                <a:gd name="T19" fmla="*/ 112 h 401"/>
                <a:gd name="T20" fmla="*/ 38 w 546"/>
                <a:gd name="T21" fmla="*/ 88 h 401"/>
                <a:gd name="T22" fmla="*/ 15 w 546"/>
                <a:gd name="T23" fmla="*/ 83 h 401"/>
                <a:gd name="T24" fmla="*/ 0 w 546"/>
                <a:gd name="T25" fmla="*/ 119 h 401"/>
                <a:gd name="T26" fmla="*/ 8 w 546"/>
                <a:gd name="T27" fmla="*/ 154 h 401"/>
                <a:gd name="T28" fmla="*/ 49 w 546"/>
                <a:gd name="T29" fmla="*/ 183 h 401"/>
                <a:gd name="T30" fmla="*/ 63 w 546"/>
                <a:gd name="T31" fmla="*/ 211 h 401"/>
                <a:gd name="T32" fmla="*/ 38 w 546"/>
                <a:gd name="T33" fmla="*/ 231 h 401"/>
                <a:gd name="T34" fmla="*/ 48 w 546"/>
                <a:gd name="T35" fmla="*/ 321 h 401"/>
                <a:gd name="T36" fmla="*/ 92 w 546"/>
                <a:gd name="T37" fmla="*/ 347 h 401"/>
                <a:gd name="T38" fmla="*/ 114 w 546"/>
                <a:gd name="T39" fmla="*/ 401 h 401"/>
                <a:gd name="T40" fmla="*/ 163 w 546"/>
                <a:gd name="T41" fmla="*/ 386 h 401"/>
                <a:gd name="T42" fmla="*/ 210 w 546"/>
                <a:gd name="T43" fmla="*/ 336 h 401"/>
                <a:gd name="T44" fmla="*/ 230 w 546"/>
                <a:gd name="T45" fmla="*/ 336 h 401"/>
                <a:gd name="T46" fmla="*/ 301 w 546"/>
                <a:gd name="T47" fmla="*/ 363 h 401"/>
                <a:gd name="T48" fmla="*/ 367 w 546"/>
                <a:gd name="T49" fmla="*/ 338 h 401"/>
                <a:gd name="T50" fmla="*/ 383 w 546"/>
                <a:gd name="T51" fmla="*/ 299 h 401"/>
                <a:gd name="T52" fmla="*/ 406 w 546"/>
                <a:gd name="T53" fmla="*/ 312 h 401"/>
                <a:gd name="T54" fmla="*/ 420 w 546"/>
                <a:gd name="T55" fmla="*/ 275 h 401"/>
                <a:gd name="T56" fmla="*/ 471 w 546"/>
                <a:gd name="T57" fmla="*/ 247 h 401"/>
                <a:gd name="T58" fmla="*/ 495 w 546"/>
                <a:gd name="T59" fmla="*/ 262 h 401"/>
                <a:gd name="T60" fmla="*/ 542 w 546"/>
                <a:gd name="T61" fmla="*/ 254 h 401"/>
                <a:gd name="T62" fmla="*/ 523 w 546"/>
                <a:gd name="T63" fmla="*/ 207 h 401"/>
                <a:gd name="T64" fmla="*/ 502 w 546"/>
                <a:gd name="T65" fmla="*/ 191 h 401"/>
                <a:gd name="T66" fmla="*/ 483 w 546"/>
                <a:gd name="T67" fmla="*/ 190 h 401"/>
                <a:gd name="T68" fmla="*/ 515 w 546"/>
                <a:gd name="T69" fmla="*/ 148 h 401"/>
                <a:gd name="T70" fmla="*/ 512 w 546"/>
                <a:gd name="T71" fmla="*/ 92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6" h="401">
                  <a:moveTo>
                    <a:pt x="512" y="92"/>
                  </a:moveTo>
                  <a:lnTo>
                    <a:pt x="540" y="68"/>
                  </a:lnTo>
                  <a:lnTo>
                    <a:pt x="546" y="34"/>
                  </a:lnTo>
                  <a:lnTo>
                    <a:pt x="540" y="9"/>
                  </a:lnTo>
                  <a:lnTo>
                    <a:pt x="475" y="0"/>
                  </a:lnTo>
                  <a:lnTo>
                    <a:pt x="443" y="3"/>
                  </a:lnTo>
                  <a:lnTo>
                    <a:pt x="292" y="69"/>
                  </a:lnTo>
                  <a:lnTo>
                    <a:pt x="255" y="97"/>
                  </a:lnTo>
                  <a:lnTo>
                    <a:pt x="154" y="108"/>
                  </a:lnTo>
                  <a:lnTo>
                    <a:pt x="43" y="112"/>
                  </a:lnTo>
                  <a:lnTo>
                    <a:pt x="38" y="88"/>
                  </a:lnTo>
                  <a:lnTo>
                    <a:pt x="15" y="83"/>
                  </a:lnTo>
                  <a:lnTo>
                    <a:pt x="0" y="119"/>
                  </a:lnTo>
                  <a:lnTo>
                    <a:pt x="8" y="154"/>
                  </a:lnTo>
                  <a:lnTo>
                    <a:pt x="49" y="183"/>
                  </a:lnTo>
                  <a:lnTo>
                    <a:pt x="63" y="211"/>
                  </a:lnTo>
                  <a:lnTo>
                    <a:pt x="38" y="231"/>
                  </a:lnTo>
                  <a:lnTo>
                    <a:pt x="48" y="321"/>
                  </a:lnTo>
                  <a:lnTo>
                    <a:pt x="92" y="347"/>
                  </a:lnTo>
                  <a:lnTo>
                    <a:pt x="114" y="401"/>
                  </a:lnTo>
                  <a:lnTo>
                    <a:pt x="163" y="386"/>
                  </a:lnTo>
                  <a:lnTo>
                    <a:pt x="210" y="336"/>
                  </a:lnTo>
                  <a:lnTo>
                    <a:pt x="230" y="336"/>
                  </a:lnTo>
                  <a:lnTo>
                    <a:pt x="301" y="363"/>
                  </a:lnTo>
                  <a:lnTo>
                    <a:pt x="367" y="338"/>
                  </a:lnTo>
                  <a:lnTo>
                    <a:pt x="383" y="299"/>
                  </a:lnTo>
                  <a:lnTo>
                    <a:pt x="406" y="312"/>
                  </a:lnTo>
                  <a:lnTo>
                    <a:pt x="420" y="275"/>
                  </a:lnTo>
                  <a:lnTo>
                    <a:pt x="471" y="247"/>
                  </a:lnTo>
                  <a:lnTo>
                    <a:pt x="495" y="262"/>
                  </a:lnTo>
                  <a:lnTo>
                    <a:pt x="542" y="254"/>
                  </a:lnTo>
                  <a:lnTo>
                    <a:pt x="523" y="207"/>
                  </a:lnTo>
                  <a:lnTo>
                    <a:pt x="502" y="191"/>
                  </a:lnTo>
                  <a:lnTo>
                    <a:pt x="483" y="190"/>
                  </a:lnTo>
                  <a:lnTo>
                    <a:pt x="515" y="148"/>
                  </a:lnTo>
                  <a:lnTo>
                    <a:pt x="512" y="92"/>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9" name="Freeform 119">
              <a:extLst>
                <a:ext uri="{FF2B5EF4-FFF2-40B4-BE49-F238E27FC236}">
                  <a16:creationId xmlns:a16="http://schemas.microsoft.com/office/drawing/2014/main" id="{6BE0AEE3-F4CC-4741-A516-5341D218A451}"/>
                </a:ext>
              </a:extLst>
            </p:cNvPr>
            <p:cNvSpPr>
              <a:spLocks/>
            </p:cNvSpPr>
            <p:nvPr/>
          </p:nvSpPr>
          <p:spPr bwMode="auto">
            <a:xfrm>
              <a:off x="2706" y="3206"/>
              <a:ext cx="355" cy="297"/>
            </a:xfrm>
            <a:custGeom>
              <a:avLst/>
              <a:gdLst>
                <a:gd name="T0" fmla="*/ 349 w 355"/>
                <a:gd name="T1" fmla="*/ 164 h 297"/>
                <a:gd name="T2" fmla="*/ 318 w 355"/>
                <a:gd name="T3" fmla="*/ 147 h 297"/>
                <a:gd name="T4" fmla="*/ 326 w 355"/>
                <a:gd name="T5" fmla="*/ 37 h 297"/>
                <a:gd name="T6" fmla="*/ 300 w 355"/>
                <a:gd name="T7" fmla="*/ 12 h 297"/>
                <a:gd name="T8" fmla="*/ 227 w 355"/>
                <a:gd name="T9" fmla="*/ 32 h 297"/>
                <a:gd name="T10" fmla="*/ 172 w 355"/>
                <a:gd name="T11" fmla="*/ 18 h 297"/>
                <a:gd name="T12" fmla="*/ 135 w 355"/>
                <a:gd name="T13" fmla="*/ 45 h 297"/>
                <a:gd name="T14" fmla="*/ 111 w 355"/>
                <a:gd name="T15" fmla="*/ 31 h 297"/>
                <a:gd name="T16" fmla="*/ 84 w 355"/>
                <a:gd name="T17" fmla="*/ 46 h 297"/>
                <a:gd name="T18" fmla="*/ 40 w 355"/>
                <a:gd name="T19" fmla="*/ 0 h 297"/>
                <a:gd name="T20" fmla="*/ 13 w 355"/>
                <a:gd name="T21" fmla="*/ 1 h 297"/>
                <a:gd name="T22" fmla="*/ 0 w 355"/>
                <a:gd name="T23" fmla="*/ 56 h 297"/>
                <a:gd name="T24" fmla="*/ 50 w 355"/>
                <a:gd name="T25" fmla="*/ 119 h 297"/>
                <a:gd name="T26" fmla="*/ 65 w 355"/>
                <a:gd name="T27" fmla="*/ 156 h 297"/>
                <a:gd name="T28" fmla="*/ 152 w 355"/>
                <a:gd name="T29" fmla="*/ 215 h 297"/>
                <a:gd name="T30" fmla="*/ 247 w 355"/>
                <a:gd name="T31" fmla="*/ 297 h 297"/>
                <a:gd name="T32" fmla="*/ 286 w 355"/>
                <a:gd name="T33" fmla="*/ 269 h 297"/>
                <a:gd name="T34" fmla="*/ 328 w 355"/>
                <a:gd name="T35" fmla="*/ 193 h 297"/>
                <a:gd name="T36" fmla="*/ 355 w 355"/>
                <a:gd name="T37" fmla="*/ 196 h 297"/>
                <a:gd name="T38" fmla="*/ 349 w 355"/>
                <a:gd name="T39" fmla="*/ 16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297">
                  <a:moveTo>
                    <a:pt x="349" y="164"/>
                  </a:moveTo>
                  <a:lnTo>
                    <a:pt x="318" y="147"/>
                  </a:lnTo>
                  <a:lnTo>
                    <a:pt x="326" y="37"/>
                  </a:lnTo>
                  <a:lnTo>
                    <a:pt x="300" y="12"/>
                  </a:lnTo>
                  <a:lnTo>
                    <a:pt x="227" y="32"/>
                  </a:lnTo>
                  <a:lnTo>
                    <a:pt x="172" y="18"/>
                  </a:lnTo>
                  <a:lnTo>
                    <a:pt x="135" y="45"/>
                  </a:lnTo>
                  <a:lnTo>
                    <a:pt x="111" y="31"/>
                  </a:lnTo>
                  <a:lnTo>
                    <a:pt x="84" y="46"/>
                  </a:lnTo>
                  <a:lnTo>
                    <a:pt x="40" y="0"/>
                  </a:lnTo>
                  <a:lnTo>
                    <a:pt x="13" y="1"/>
                  </a:lnTo>
                  <a:lnTo>
                    <a:pt x="0" y="56"/>
                  </a:lnTo>
                  <a:lnTo>
                    <a:pt x="50" y="119"/>
                  </a:lnTo>
                  <a:lnTo>
                    <a:pt x="65" y="156"/>
                  </a:lnTo>
                  <a:lnTo>
                    <a:pt x="152" y="215"/>
                  </a:lnTo>
                  <a:lnTo>
                    <a:pt x="247" y="297"/>
                  </a:lnTo>
                  <a:lnTo>
                    <a:pt x="286" y="269"/>
                  </a:lnTo>
                  <a:lnTo>
                    <a:pt x="328" y="193"/>
                  </a:lnTo>
                  <a:lnTo>
                    <a:pt x="355" y="196"/>
                  </a:lnTo>
                  <a:lnTo>
                    <a:pt x="349" y="16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00" name="Freeform 120">
              <a:extLst>
                <a:ext uri="{FF2B5EF4-FFF2-40B4-BE49-F238E27FC236}">
                  <a16:creationId xmlns:a16="http://schemas.microsoft.com/office/drawing/2014/main" id="{83A5C188-A967-4F08-B3EB-1CE18B5A3E9F}"/>
                </a:ext>
              </a:extLst>
            </p:cNvPr>
            <p:cNvSpPr>
              <a:spLocks/>
            </p:cNvSpPr>
            <p:nvPr/>
          </p:nvSpPr>
          <p:spPr bwMode="auto">
            <a:xfrm>
              <a:off x="1593" y="2426"/>
              <a:ext cx="278" cy="247"/>
            </a:xfrm>
            <a:custGeom>
              <a:avLst/>
              <a:gdLst>
                <a:gd name="T0" fmla="*/ 270 w 278"/>
                <a:gd name="T1" fmla="*/ 106 h 247"/>
                <a:gd name="T2" fmla="*/ 233 w 278"/>
                <a:gd name="T3" fmla="*/ 95 h 247"/>
                <a:gd name="T4" fmla="*/ 244 w 278"/>
                <a:gd name="T5" fmla="*/ 52 h 247"/>
                <a:gd name="T6" fmla="*/ 190 w 278"/>
                <a:gd name="T7" fmla="*/ 10 h 247"/>
                <a:gd name="T8" fmla="*/ 161 w 278"/>
                <a:gd name="T9" fmla="*/ 0 h 247"/>
                <a:gd name="T10" fmla="*/ 139 w 278"/>
                <a:gd name="T11" fmla="*/ 12 h 247"/>
                <a:gd name="T12" fmla="*/ 111 w 278"/>
                <a:gd name="T13" fmla="*/ 14 h 247"/>
                <a:gd name="T14" fmla="*/ 76 w 278"/>
                <a:gd name="T15" fmla="*/ 3 h 247"/>
                <a:gd name="T16" fmla="*/ 0 w 278"/>
                <a:gd name="T17" fmla="*/ 38 h 247"/>
                <a:gd name="T18" fmla="*/ 13 w 278"/>
                <a:gd name="T19" fmla="*/ 80 h 247"/>
                <a:gd name="T20" fmla="*/ 45 w 278"/>
                <a:gd name="T21" fmla="*/ 77 h 247"/>
                <a:gd name="T22" fmla="*/ 73 w 278"/>
                <a:gd name="T23" fmla="*/ 122 h 247"/>
                <a:gd name="T24" fmla="*/ 111 w 278"/>
                <a:gd name="T25" fmla="*/ 150 h 247"/>
                <a:gd name="T26" fmla="*/ 124 w 278"/>
                <a:gd name="T27" fmla="*/ 193 h 247"/>
                <a:gd name="T28" fmla="*/ 152 w 278"/>
                <a:gd name="T29" fmla="*/ 171 h 247"/>
                <a:gd name="T30" fmla="*/ 170 w 278"/>
                <a:gd name="T31" fmla="*/ 171 h 247"/>
                <a:gd name="T32" fmla="*/ 178 w 278"/>
                <a:gd name="T33" fmla="*/ 225 h 247"/>
                <a:gd name="T34" fmla="*/ 196 w 278"/>
                <a:gd name="T35" fmla="*/ 228 h 247"/>
                <a:gd name="T36" fmla="*/ 210 w 278"/>
                <a:gd name="T37" fmla="*/ 244 h 247"/>
                <a:gd name="T38" fmla="*/ 240 w 278"/>
                <a:gd name="T39" fmla="*/ 247 h 247"/>
                <a:gd name="T40" fmla="*/ 232 w 278"/>
                <a:gd name="T41" fmla="*/ 213 h 247"/>
                <a:gd name="T42" fmla="*/ 247 w 278"/>
                <a:gd name="T43" fmla="*/ 177 h 247"/>
                <a:gd name="T44" fmla="*/ 266 w 278"/>
                <a:gd name="T45" fmla="*/ 174 h 247"/>
                <a:gd name="T46" fmla="*/ 278 w 278"/>
                <a:gd name="T47" fmla="*/ 156 h 247"/>
                <a:gd name="T48" fmla="*/ 270 w 278"/>
                <a:gd name="T49" fmla="*/ 10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 h="247">
                  <a:moveTo>
                    <a:pt x="270" y="106"/>
                  </a:moveTo>
                  <a:lnTo>
                    <a:pt x="233" y="95"/>
                  </a:lnTo>
                  <a:lnTo>
                    <a:pt x="244" y="52"/>
                  </a:lnTo>
                  <a:lnTo>
                    <a:pt x="190" y="10"/>
                  </a:lnTo>
                  <a:lnTo>
                    <a:pt x="161" y="0"/>
                  </a:lnTo>
                  <a:lnTo>
                    <a:pt x="139" y="12"/>
                  </a:lnTo>
                  <a:lnTo>
                    <a:pt x="111" y="14"/>
                  </a:lnTo>
                  <a:lnTo>
                    <a:pt x="76" y="3"/>
                  </a:lnTo>
                  <a:lnTo>
                    <a:pt x="0" y="38"/>
                  </a:lnTo>
                  <a:lnTo>
                    <a:pt x="13" y="80"/>
                  </a:lnTo>
                  <a:lnTo>
                    <a:pt x="45" y="77"/>
                  </a:lnTo>
                  <a:lnTo>
                    <a:pt x="73" y="122"/>
                  </a:lnTo>
                  <a:lnTo>
                    <a:pt x="111" y="150"/>
                  </a:lnTo>
                  <a:lnTo>
                    <a:pt x="124" y="193"/>
                  </a:lnTo>
                  <a:lnTo>
                    <a:pt x="152" y="171"/>
                  </a:lnTo>
                  <a:lnTo>
                    <a:pt x="170" y="171"/>
                  </a:lnTo>
                  <a:lnTo>
                    <a:pt x="178" y="225"/>
                  </a:lnTo>
                  <a:lnTo>
                    <a:pt x="196" y="228"/>
                  </a:lnTo>
                  <a:lnTo>
                    <a:pt x="210" y="244"/>
                  </a:lnTo>
                  <a:lnTo>
                    <a:pt x="240" y="247"/>
                  </a:lnTo>
                  <a:lnTo>
                    <a:pt x="232" y="213"/>
                  </a:lnTo>
                  <a:lnTo>
                    <a:pt x="247" y="177"/>
                  </a:lnTo>
                  <a:lnTo>
                    <a:pt x="266" y="174"/>
                  </a:lnTo>
                  <a:lnTo>
                    <a:pt x="278" y="156"/>
                  </a:lnTo>
                  <a:lnTo>
                    <a:pt x="270" y="106"/>
                  </a:lnTo>
                  <a:close/>
                </a:path>
              </a:pathLst>
            </a:custGeom>
            <a:solidFill>
              <a:schemeClr val="accent2">
                <a:lumMod val="25000"/>
                <a:lumOff val="75000"/>
              </a:schemeClr>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02" name="Freeform 122">
              <a:extLst>
                <a:ext uri="{FF2B5EF4-FFF2-40B4-BE49-F238E27FC236}">
                  <a16:creationId xmlns:a16="http://schemas.microsoft.com/office/drawing/2014/main" id="{264EAEE3-8E9C-4859-A66E-4EFDF138A756}"/>
                </a:ext>
              </a:extLst>
            </p:cNvPr>
            <p:cNvSpPr>
              <a:spLocks/>
            </p:cNvSpPr>
            <p:nvPr/>
          </p:nvSpPr>
          <p:spPr bwMode="auto">
            <a:xfrm>
              <a:off x="2140" y="2727"/>
              <a:ext cx="611" cy="327"/>
            </a:xfrm>
            <a:custGeom>
              <a:avLst/>
              <a:gdLst>
                <a:gd name="T0" fmla="*/ 611 w 611"/>
                <a:gd name="T1" fmla="*/ 108 h 327"/>
                <a:gd name="T2" fmla="*/ 593 w 611"/>
                <a:gd name="T3" fmla="*/ 43 h 327"/>
                <a:gd name="T4" fmla="*/ 559 w 611"/>
                <a:gd name="T5" fmla="*/ 22 h 327"/>
                <a:gd name="T6" fmla="*/ 528 w 611"/>
                <a:gd name="T7" fmla="*/ 34 h 327"/>
                <a:gd name="T8" fmla="*/ 440 w 611"/>
                <a:gd name="T9" fmla="*/ 0 h 327"/>
                <a:gd name="T10" fmla="*/ 418 w 611"/>
                <a:gd name="T11" fmla="*/ 6 h 327"/>
                <a:gd name="T12" fmla="*/ 418 w 611"/>
                <a:gd name="T13" fmla="*/ 42 h 327"/>
                <a:gd name="T14" fmla="*/ 380 w 611"/>
                <a:gd name="T15" fmla="*/ 62 h 327"/>
                <a:gd name="T16" fmla="*/ 349 w 611"/>
                <a:gd name="T17" fmla="*/ 49 h 327"/>
                <a:gd name="T18" fmla="*/ 336 w 611"/>
                <a:gd name="T19" fmla="*/ 80 h 327"/>
                <a:gd name="T20" fmla="*/ 271 w 611"/>
                <a:gd name="T21" fmla="*/ 120 h 327"/>
                <a:gd name="T22" fmla="*/ 284 w 611"/>
                <a:gd name="T23" fmla="*/ 182 h 327"/>
                <a:gd name="T24" fmla="*/ 271 w 611"/>
                <a:gd name="T25" fmla="*/ 199 h 327"/>
                <a:gd name="T26" fmla="*/ 245 w 611"/>
                <a:gd name="T27" fmla="*/ 178 h 327"/>
                <a:gd name="T28" fmla="*/ 187 w 611"/>
                <a:gd name="T29" fmla="*/ 187 h 327"/>
                <a:gd name="T30" fmla="*/ 162 w 611"/>
                <a:gd name="T31" fmla="*/ 201 h 327"/>
                <a:gd name="T32" fmla="*/ 109 w 611"/>
                <a:gd name="T33" fmla="*/ 207 h 327"/>
                <a:gd name="T34" fmla="*/ 91 w 611"/>
                <a:gd name="T35" fmla="*/ 195 h 327"/>
                <a:gd name="T36" fmla="*/ 71 w 611"/>
                <a:gd name="T37" fmla="*/ 199 h 327"/>
                <a:gd name="T38" fmla="*/ 52 w 611"/>
                <a:gd name="T39" fmla="*/ 209 h 327"/>
                <a:gd name="T40" fmla="*/ 32 w 611"/>
                <a:gd name="T41" fmla="*/ 196 h 327"/>
                <a:gd name="T42" fmla="*/ 7 w 611"/>
                <a:gd name="T43" fmla="*/ 196 h 327"/>
                <a:gd name="T44" fmla="*/ 0 w 611"/>
                <a:gd name="T45" fmla="*/ 222 h 327"/>
                <a:gd name="T46" fmla="*/ 23 w 611"/>
                <a:gd name="T47" fmla="*/ 253 h 327"/>
                <a:gd name="T48" fmla="*/ 15 w 611"/>
                <a:gd name="T49" fmla="*/ 267 h 327"/>
                <a:gd name="T50" fmla="*/ 31 w 611"/>
                <a:gd name="T51" fmla="*/ 275 h 327"/>
                <a:gd name="T52" fmla="*/ 62 w 611"/>
                <a:gd name="T53" fmla="*/ 270 h 327"/>
                <a:gd name="T54" fmla="*/ 63 w 611"/>
                <a:gd name="T55" fmla="*/ 286 h 327"/>
                <a:gd name="T56" fmla="*/ 102 w 611"/>
                <a:gd name="T57" fmla="*/ 292 h 327"/>
                <a:gd name="T58" fmla="*/ 120 w 611"/>
                <a:gd name="T59" fmla="*/ 269 h 327"/>
                <a:gd name="T60" fmla="*/ 156 w 611"/>
                <a:gd name="T61" fmla="*/ 273 h 327"/>
                <a:gd name="T62" fmla="*/ 187 w 611"/>
                <a:gd name="T63" fmla="*/ 253 h 327"/>
                <a:gd name="T64" fmla="*/ 202 w 611"/>
                <a:gd name="T65" fmla="*/ 249 h 327"/>
                <a:gd name="T66" fmla="*/ 205 w 611"/>
                <a:gd name="T67" fmla="*/ 263 h 327"/>
                <a:gd name="T68" fmla="*/ 250 w 611"/>
                <a:gd name="T69" fmla="*/ 304 h 327"/>
                <a:gd name="T70" fmla="*/ 305 w 611"/>
                <a:gd name="T71" fmla="*/ 309 h 327"/>
                <a:gd name="T72" fmla="*/ 321 w 611"/>
                <a:gd name="T73" fmla="*/ 327 h 327"/>
                <a:gd name="T74" fmla="*/ 350 w 611"/>
                <a:gd name="T75" fmla="*/ 312 h 327"/>
                <a:gd name="T76" fmla="*/ 421 w 611"/>
                <a:gd name="T77" fmla="*/ 326 h 327"/>
                <a:gd name="T78" fmla="*/ 457 w 611"/>
                <a:gd name="T79" fmla="*/ 294 h 327"/>
                <a:gd name="T80" fmla="*/ 514 w 611"/>
                <a:gd name="T81" fmla="*/ 294 h 327"/>
                <a:gd name="T82" fmla="*/ 542 w 611"/>
                <a:gd name="T83" fmla="*/ 255 h 327"/>
                <a:gd name="T84" fmla="*/ 566 w 611"/>
                <a:gd name="T85" fmla="*/ 239 h 327"/>
                <a:gd name="T86" fmla="*/ 580 w 611"/>
                <a:gd name="T87" fmla="*/ 193 h 327"/>
                <a:gd name="T88" fmla="*/ 565 w 611"/>
                <a:gd name="T89" fmla="*/ 153 h 327"/>
                <a:gd name="T90" fmla="*/ 600 w 611"/>
                <a:gd name="T91" fmla="*/ 154 h 327"/>
                <a:gd name="T92" fmla="*/ 611 w 611"/>
                <a:gd name="T93" fmla="*/ 1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1" h="327">
                  <a:moveTo>
                    <a:pt x="611" y="108"/>
                  </a:moveTo>
                  <a:lnTo>
                    <a:pt x="593" y="43"/>
                  </a:lnTo>
                  <a:lnTo>
                    <a:pt x="559" y="22"/>
                  </a:lnTo>
                  <a:lnTo>
                    <a:pt x="528" y="34"/>
                  </a:lnTo>
                  <a:lnTo>
                    <a:pt x="440" y="0"/>
                  </a:lnTo>
                  <a:lnTo>
                    <a:pt x="418" y="6"/>
                  </a:lnTo>
                  <a:lnTo>
                    <a:pt x="418" y="42"/>
                  </a:lnTo>
                  <a:lnTo>
                    <a:pt x="380" y="62"/>
                  </a:lnTo>
                  <a:lnTo>
                    <a:pt x="349" y="49"/>
                  </a:lnTo>
                  <a:lnTo>
                    <a:pt x="336" y="80"/>
                  </a:lnTo>
                  <a:lnTo>
                    <a:pt x="271" y="120"/>
                  </a:lnTo>
                  <a:lnTo>
                    <a:pt x="284" y="182"/>
                  </a:lnTo>
                  <a:lnTo>
                    <a:pt x="271" y="199"/>
                  </a:lnTo>
                  <a:lnTo>
                    <a:pt x="245" y="178"/>
                  </a:lnTo>
                  <a:lnTo>
                    <a:pt x="187" y="187"/>
                  </a:lnTo>
                  <a:lnTo>
                    <a:pt x="162" y="201"/>
                  </a:lnTo>
                  <a:lnTo>
                    <a:pt x="109" y="207"/>
                  </a:lnTo>
                  <a:lnTo>
                    <a:pt x="91" y="195"/>
                  </a:lnTo>
                  <a:lnTo>
                    <a:pt x="71" y="199"/>
                  </a:lnTo>
                  <a:lnTo>
                    <a:pt x="52" y="209"/>
                  </a:lnTo>
                  <a:lnTo>
                    <a:pt x="32" y="196"/>
                  </a:lnTo>
                  <a:lnTo>
                    <a:pt x="7" y="196"/>
                  </a:lnTo>
                  <a:lnTo>
                    <a:pt x="0" y="222"/>
                  </a:lnTo>
                  <a:lnTo>
                    <a:pt x="23" y="253"/>
                  </a:lnTo>
                  <a:lnTo>
                    <a:pt x="15" y="267"/>
                  </a:lnTo>
                  <a:lnTo>
                    <a:pt x="31" y="275"/>
                  </a:lnTo>
                  <a:lnTo>
                    <a:pt x="62" y="270"/>
                  </a:lnTo>
                  <a:lnTo>
                    <a:pt x="63" y="286"/>
                  </a:lnTo>
                  <a:lnTo>
                    <a:pt x="102" y="292"/>
                  </a:lnTo>
                  <a:lnTo>
                    <a:pt x="120" y="269"/>
                  </a:lnTo>
                  <a:lnTo>
                    <a:pt x="156" y="273"/>
                  </a:lnTo>
                  <a:lnTo>
                    <a:pt x="187" y="253"/>
                  </a:lnTo>
                  <a:lnTo>
                    <a:pt x="202" y="249"/>
                  </a:lnTo>
                  <a:lnTo>
                    <a:pt x="205" y="263"/>
                  </a:lnTo>
                  <a:lnTo>
                    <a:pt x="250" y="304"/>
                  </a:lnTo>
                  <a:lnTo>
                    <a:pt x="305" y="309"/>
                  </a:lnTo>
                  <a:lnTo>
                    <a:pt x="321" y="327"/>
                  </a:lnTo>
                  <a:lnTo>
                    <a:pt x="350" y="312"/>
                  </a:lnTo>
                  <a:lnTo>
                    <a:pt x="421" y="326"/>
                  </a:lnTo>
                  <a:lnTo>
                    <a:pt x="457" y="294"/>
                  </a:lnTo>
                  <a:lnTo>
                    <a:pt x="514" y="294"/>
                  </a:lnTo>
                  <a:lnTo>
                    <a:pt x="542" y="255"/>
                  </a:lnTo>
                  <a:lnTo>
                    <a:pt x="566" y="239"/>
                  </a:lnTo>
                  <a:lnTo>
                    <a:pt x="580" y="193"/>
                  </a:lnTo>
                  <a:lnTo>
                    <a:pt x="565" y="153"/>
                  </a:lnTo>
                  <a:lnTo>
                    <a:pt x="600" y="154"/>
                  </a:lnTo>
                  <a:lnTo>
                    <a:pt x="611" y="108"/>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03" name="Freeform 123">
              <a:extLst>
                <a:ext uri="{FF2B5EF4-FFF2-40B4-BE49-F238E27FC236}">
                  <a16:creationId xmlns:a16="http://schemas.microsoft.com/office/drawing/2014/main" id="{1BF2A4B6-9D61-4932-83C4-08C604A2F496}"/>
                </a:ext>
              </a:extLst>
            </p:cNvPr>
            <p:cNvSpPr>
              <a:spLocks/>
            </p:cNvSpPr>
            <p:nvPr/>
          </p:nvSpPr>
          <p:spPr bwMode="auto">
            <a:xfrm>
              <a:off x="1289" y="3453"/>
              <a:ext cx="36" cy="20"/>
            </a:xfrm>
            <a:custGeom>
              <a:avLst/>
              <a:gdLst>
                <a:gd name="T0" fmla="*/ 20 w 36"/>
                <a:gd name="T1" fmla="*/ 20 h 20"/>
                <a:gd name="T2" fmla="*/ 0 w 36"/>
                <a:gd name="T3" fmla="*/ 9 h 20"/>
                <a:gd name="T4" fmla="*/ 19 w 36"/>
                <a:gd name="T5" fmla="*/ 0 h 20"/>
                <a:gd name="T6" fmla="*/ 36 w 36"/>
                <a:gd name="T7" fmla="*/ 6 h 20"/>
                <a:gd name="T8" fmla="*/ 20 w 36"/>
                <a:gd name="T9" fmla="*/ 20 h 20"/>
              </a:gdLst>
              <a:ahLst/>
              <a:cxnLst>
                <a:cxn ang="0">
                  <a:pos x="T0" y="T1"/>
                </a:cxn>
                <a:cxn ang="0">
                  <a:pos x="T2" y="T3"/>
                </a:cxn>
                <a:cxn ang="0">
                  <a:pos x="T4" y="T5"/>
                </a:cxn>
                <a:cxn ang="0">
                  <a:pos x="T6" y="T7"/>
                </a:cxn>
                <a:cxn ang="0">
                  <a:pos x="T8" y="T9"/>
                </a:cxn>
              </a:cxnLst>
              <a:rect l="0" t="0" r="r" b="b"/>
              <a:pathLst>
                <a:path w="36" h="20">
                  <a:moveTo>
                    <a:pt x="20" y="20"/>
                  </a:moveTo>
                  <a:lnTo>
                    <a:pt x="0" y="9"/>
                  </a:lnTo>
                  <a:lnTo>
                    <a:pt x="19" y="0"/>
                  </a:lnTo>
                  <a:lnTo>
                    <a:pt x="36" y="6"/>
                  </a:lnTo>
                  <a:lnTo>
                    <a:pt x="20" y="2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04" name="Freeform 124">
              <a:extLst>
                <a:ext uri="{FF2B5EF4-FFF2-40B4-BE49-F238E27FC236}">
                  <a16:creationId xmlns:a16="http://schemas.microsoft.com/office/drawing/2014/main" id="{D8176B1D-8A32-4FA2-96C1-A0A0B0A21203}"/>
                </a:ext>
              </a:extLst>
            </p:cNvPr>
            <p:cNvSpPr>
              <a:spLocks/>
            </p:cNvSpPr>
            <p:nvPr/>
          </p:nvSpPr>
          <p:spPr bwMode="auto">
            <a:xfrm>
              <a:off x="1859" y="2019"/>
              <a:ext cx="699" cy="917"/>
            </a:xfrm>
            <a:custGeom>
              <a:avLst/>
              <a:gdLst>
                <a:gd name="T0" fmla="*/ 662 w 699"/>
                <a:gd name="T1" fmla="*/ 399 h 917"/>
                <a:gd name="T2" fmla="*/ 650 w 699"/>
                <a:gd name="T3" fmla="*/ 291 h 917"/>
                <a:gd name="T4" fmla="*/ 634 w 699"/>
                <a:gd name="T5" fmla="*/ 218 h 917"/>
                <a:gd name="T6" fmla="*/ 594 w 699"/>
                <a:gd name="T7" fmla="*/ 98 h 917"/>
                <a:gd name="T8" fmla="*/ 563 w 699"/>
                <a:gd name="T9" fmla="*/ 82 h 917"/>
                <a:gd name="T10" fmla="*/ 588 w 699"/>
                <a:gd name="T11" fmla="*/ 67 h 917"/>
                <a:gd name="T12" fmla="*/ 532 w 699"/>
                <a:gd name="T13" fmla="*/ 53 h 917"/>
                <a:gd name="T14" fmla="*/ 492 w 699"/>
                <a:gd name="T15" fmla="*/ 61 h 917"/>
                <a:gd name="T16" fmla="*/ 435 w 699"/>
                <a:gd name="T17" fmla="*/ 96 h 917"/>
                <a:gd name="T18" fmla="*/ 406 w 699"/>
                <a:gd name="T19" fmla="*/ 119 h 917"/>
                <a:gd name="T20" fmla="*/ 376 w 699"/>
                <a:gd name="T21" fmla="*/ 129 h 917"/>
                <a:gd name="T22" fmla="*/ 384 w 699"/>
                <a:gd name="T23" fmla="*/ 76 h 917"/>
                <a:gd name="T24" fmla="*/ 298 w 699"/>
                <a:gd name="T25" fmla="*/ 19 h 917"/>
                <a:gd name="T26" fmla="*/ 279 w 699"/>
                <a:gd name="T27" fmla="*/ 11 h 917"/>
                <a:gd name="T28" fmla="*/ 216 w 699"/>
                <a:gd name="T29" fmla="*/ 2 h 917"/>
                <a:gd name="T30" fmla="*/ 228 w 699"/>
                <a:gd name="T31" fmla="*/ 36 h 917"/>
                <a:gd name="T32" fmla="*/ 217 w 699"/>
                <a:gd name="T33" fmla="*/ 68 h 917"/>
                <a:gd name="T34" fmla="*/ 231 w 699"/>
                <a:gd name="T35" fmla="*/ 96 h 917"/>
                <a:gd name="T36" fmla="*/ 221 w 699"/>
                <a:gd name="T37" fmla="*/ 122 h 917"/>
                <a:gd name="T38" fmla="*/ 248 w 699"/>
                <a:gd name="T39" fmla="*/ 146 h 917"/>
                <a:gd name="T40" fmla="*/ 200 w 699"/>
                <a:gd name="T41" fmla="*/ 138 h 917"/>
                <a:gd name="T42" fmla="*/ 176 w 699"/>
                <a:gd name="T43" fmla="*/ 181 h 917"/>
                <a:gd name="T44" fmla="*/ 102 w 699"/>
                <a:gd name="T45" fmla="*/ 156 h 917"/>
                <a:gd name="T46" fmla="*/ 105 w 699"/>
                <a:gd name="T47" fmla="*/ 207 h 917"/>
                <a:gd name="T48" fmla="*/ 77 w 699"/>
                <a:gd name="T49" fmla="*/ 266 h 917"/>
                <a:gd name="T50" fmla="*/ 86 w 699"/>
                <a:gd name="T51" fmla="*/ 292 h 917"/>
                <a:gd name="T52" fmla="*/ 72 w 699"/>
                <a:gd name="T53" fmla="*/ 339 h 917"/>
                <a:gd name="T54" fmla="*/ 45 w 699"/>
                <a:gd name="T55" fmla="*/ 368 h 917"/>
                <a:gd name="T56" fmla="*/ 12 w 699"/>
                <a:gd name="T57" fmla="*/ 377 h 917"/>
                <a:gd name="T58" fmla="*/ 3 w 699"/>
                <a:gd name="T59" fmla="*/ 475 h 917"/>
                <a:gd name="T60" fmla="*/ 12 w 699"/>
                <a:gd name="T61" fmla="*/ 564 h 917"/>
                <a:gd name="T62" fmla="*/ 11 w 699"/>
                <a:gd name="T63" fmla="*/ 611 h 917"/>
                <a:gd name="T64" fmla="*/ 28 w 699"/>
                <a:gd name="T65" fmla="*/ 660 h 917"/>
                <a:gd name="T66" fmla="*/ 66 w 699"/>
                <a:gd name="T67" fmla="*/ 702 h 917"/>
                <a:gd name="T68" fmla="*/ 95 w 699"/>
                <a:gd name="T69" fmla="*/ 708 h 917"/>
                <a:gd name="T70" fmla="*/ 168 w 699"/>
                <a:gd name="T71" fmla="*/ 740 h 917"/>
                <a:gd name="T72" fmla="*/ 111 w 699"/>
                <a:gd name="T73" fmla="*/ 850 h 917"/>
                <a:gd name="T74" fmla="*/ 182 w 699"/>
                <a:gd name="T75" fmla="*/ 895 h 917"/>
                <a:gd name="T76" fmla="*/ 234 w 699"/>
                <a:gd name="T77" fmla="*/ 884 h 917"/>
                <a:gd name="T78" fmla="*/ 313 w 699"/>
                <a:gd name="T79" fmla="*/ 904 h 917"/>
                <a:gd name="T80" fmla="*/ 352 w 699"/>
                <a:gd name="T81" fmla="*/ 907 h 917"/>
                <a:gd name="T82" fmla="*/ 390 w 699"/>
                <a:gd name="T83" fmla="*/ 915 h 917"/>
                <a:gd name="T84" fmla="*/ 468 w 699"/>
                <a:gd name="T85" fmla="*/ 895 h 917"/>
                <a:gd name="T86" fmla="*/ 552 w 699"/>
                <a:gd name="T87" fmla="*/ 907 h 917"/>
                <a:gd name="T88" fmla="*/ 552 w 699"/>
                <a:gd name="T89" fmla="*/ 828 h 917"/>
                <a:gd name="T90" fmla="*/ 630 w 699"/>
                <a:gd name="T91" fmla="*/ 757 h 917"/>
                <a:gd name="T92" fmla="*/ 542 w 699"/>
                <a:gd name="T93" fmla="*/ 694 h 917"/>
                <a:gd name="T94" fmla="*/ 545 w 699"/>
                <a:gd name="T95" fmla="*/ 536 h 917"/>
                <a:gd name="T96" fmla="*/ 637 w 699"/>
                <a:gd name="T97" fmla="*/ 482 h 917"/>
                <a:gd name="T98" fmla="*/ 684 w 699"/>
                <a:gd name="T99" fmla="*/ 490 h 917"/>
                <a:gd name="T100" fmla="*/ 682 w 699"/>
                <a:gd name="T101" fmla="*/ 4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9" h="917">
                  <a:moveTo>
                    <a:pt x="682" y="428"/>
                  </a:moveTo>
                  <a:lnTo>
                    <a:pt x="662" y="399"/>
                  </a:lnTo>
                  <a:lnTo>
                    <a:pt x="673" y="353"/>
                  </a:lnTo>
                  <a:lnTo>
                    <a:pt x="650" y="291"/>
                  </a:lnTo>
                  <a:lnTo>
                    <a:pt x="619" y="258"/>
                  </a:lnTo>
                  <a:lnTo>
                    <a:pt x="634" y="218"/>
                  </a:lnTo>
                  <a:lnTo>
                    <a:pt x="623" y="129"/>
                  </a:lnTo>
                  <a:lnTo>
                    <a:pt x="594" y="98"/>
                  </a:lnTo>
                  <a:lnTo>
                    <a:pt x="576" y="101"/>
                  </a:lnTo>
                  <a:lnTo>
                    <a:pt x="563" y="82"/>
                  </a:lnTo>
                  <a:lnTo>
                    <a:pt x="579" y="81"/>
                  </a:lnTo>
                  <a:lnTo>
                    <a:pt x="588" y="67"/>
                  </a:lnTo>
                  <a:lnTo>
                    <a:pt x="554" y="39"/>
                  </a:lnTo>
                  <a:lnTo>
                    <a:pt x="532" y="53"/>
                  </a:lnTo>
                  <a:lnTo>
                    <a:pt x="531" y="64"/>
                  </a:lnTo>
                  <a:lnTo>
                    <a:pt x="492" y="61"/>
                  </a:lnTo>
                  <a:lnTo>
                    <a:pt x="463" y="88"/>
                  </a:lnTo>
                  <a:lnTo>
                    <a:pt x="435" y="96"/>
                  </a:lnTo>
                  <a:lnTo>
                    <a:pt x="421" y="121"/>
                  </a:lnTo>
                  <a:lnTo>
                    <a:pt x="406" y="119"/>
                  </a:lnTo>
                  <a:lnTo>
                    <a:pt x="386" y="138"/>
                  </a:lnTo>
                  <a:lnTo>
                    <a:pt x="376" y="129"/>
                  </a:lnTo>
                  <a:lnTo>
                    <a:pt x="387" y="102"/>
                  </a:lnTo>
                  <a:lnTo>
                    <a:pt x="384" y="76"/>
                  </a:lnTo>
                  <a:lnTo>
                    <a:pt x="313" y="70"/>
                  </a:lnTo>
                  <a:lnTo>
                    <a:pt x="298" y="19"/>
                  </a:lnTo>
                  <a:lnTo>
                    <a:pt x="281" y="17"/>
                  </a:lnTo>
                  <a:lnTo>
                    <a:pt x="279" y="11"/>
                  </a:lnTo>
                  <a:lnTo>
                    <a:pt x="239" y="0"/>
                  </a:lnTo>
                  <a:lnTo>
                    <a:pt x="216" y="2"/>
                  </a:lnTo>
                  <a:lnTo>
                    <a:pt x="211" y="27"/>
                  </a:lnTo>
                  <a:lnTo>
                    <a:pt x="228" y="36"/>
                  </a:lnTo>
                  <a:lnTo>
                    <a:pt x="234" y="59"/>
                  </a:lnTo>
                  <a:lnTo>
                    <a:pt x="217" y="68"/>
                  </a:lnTo>
                  <a:lnTo>
                    <a:pt x="216" y="81"/>
                  </a:lnTo>
                  <a:lnTo>
                    <a:pt x="231" y="96"/>
                  </a:lnTo>
                  <a:lnTo>
                    <a:pt x="217" y="107"/>
                  </a:lnTo>
                  <a:lnTo>
                    <a:pt x="221" y="122"/>
                  </a:lnTo>
                  <a:lnTo>
                    <a:pt x="238" y="127"/>
                  </a:lnTo>
                  <a:lnTo>
                    <a:pt x="248" y="146"/>
                  </a:lnTo>
                  <a:lnTo>
                    <a:pt x="228" y="138"/>
                  </a:lnTo>
                  <a:lnTo>
                    <a:pt x="200" y="138"/>
                  </a:lnTo>
                  <a:lnTo>
                    <a:pt x="191" y="187"/>
                  </a:lnTo>
                  <a:lnTo>
                    <a:pt x="176" y="181"/>
                  </a:lnTo>
                  <a:lnTo>
                    <a:pt x="153" y="150"/>
                  </a:lnTo>
                  <a:lnTo>
                    <a:pt x="102" y="156"/>
                  </a:lnTo>
                  <a:lnTo>
                    <a:pt x="91" y="178"/>
                  </a:lnTo>
                  <a:lnTo>
                    <a:pt x="105" y="207"/>
                  </a:lnTo>
                  <a:lnTo>
                    <a:pt x="97" y="258"/>
                  </a:lnTo>
                  <a:lnTo>
                    <a:pt x="77" y="266"/>
                  </a:lnTo>
                  <a:lnTo>
                    <a:pt x="74" y="283"/>
                  </a:lnTo>
                  <a:lnTo>
                    <a:pt x="86" y="292"/>
                  </a:lnTo>
                  <a:lnTo>
                    <a:pt x="86" y="314"/>
                  </a:lnTo>
                  <a:lnTo>
                    <a:pt x="72" y="339"/>
                  </a:lnTo>
                  <a:lnTo>
                    <a:pt x="75" y="357"/>
                  </a:lnTo>
                  <a:lnTo>
                    <a:pt x="45" y="368"/>
                  </a:lnTo>
                  <a:lnTo>
                    <a:pt x="28" y="366"/>
                  </a:lnTo>
                  <a:lnTo>
                    <a:pt x="12" y="377"/>
                  </a:lnTo>
                  <a:lnTo>
                    <a:pt x="18" y="450"/>
                  </a:lnTo>
                  <a:lnTo>
                    <a:pt x="3" y="475"/>
                  </a:lnTo>
                  <a:lnTo>
                    <a:pt x="4" y="513"/>
                  </a:lnTo>
                  <a:lnTo>
                    <a:pt x="12" y="564"/>
                  </a:lnTo>
                  <a:lnTo>
                    <a:pt x="0" y="586"/>
                  </a:lnTo>
                  <a:lnTo>
                    <a:pt x="11" y="611"/>
                  </a:lnTo>
                  <a:lnTo>
                    <a:pt x="37" y="635"/>
                  </a:lnTo>
                  <a:lnTo>
                    <a:pt x="28" y="660"/>
                  </a:lnTo>
                  <a:lnTo>
                    <a:pt x="51" y="703"/>
                  </a:lnTo>
                  <a:lnTo>
                    <a:pt x="66" y="702"/>
                  </a:lnTo>
                  <a:lnTo>
                    <a:pt x="83" y="713"/>
                  </a:lnTo>
                  <a:lnTo>
                    <a:pt x="95" y="708"/>
                  </a:lnTo>
                  <a:lnTo>
                    <a:pt x="122" y="725"/>
                  </a:lnTo>
                  <a:lnTo>
                    <a:pt x="168" y="740"/>
                  </a:lnTo>
                  <a:lnTo>
                    <a:pt x="128" y="788"/>
                  </a:lnTo>
                  <a:lnTo>
                    <a:pt x="111" y="850"/>
                  </a:lnTo>
                  <a:lnTo>
                    <a:pt x="114" y="903"/>
                  </a:lnTo>
                  <a:lnTo>
                    <a:pt x="182" y="895"/>
                  </a:lnTo>
                  <a:lnTo>
                    <a:pt x="187" y="879"/>
                  </a:lnTo>
                  <a:lnTo>
                    <a:pt x="234" y="884"/>
                  </a:lnTo>
                  <a:lnTo>
                    <a:pt x="288" y="904"/>
                  </a:lnTo>
                  <a:lnTo>
                    <a:pt x="313" y="904"/>
                  </a:lnTo>
                  <a:lnTo>
                    <a:pt x="333" y="917"/>
                  </a:lnTo>
                  <a:lnTo>
                    <a:pt x="352" y="907"/>
                  </a:lnTo>
                  <a:lnTo>
                    <a:pt x="372" y="903"/>
                  </a:lnTo>
                  <a:lnTo>
                    <a:pt x="390" y="915"/>
                  </a:lnTo>
                  <a:lnTo>
                    <a:pt x="443" y="909"/>
                  </a:lnTo>
                  <a:lnTo>
                    <a:pt x="468" y="895"/>
                  </a:lnTo>
                  <a:lnTo>
                    <a:pt x="526" y="886"/>
                  </a:lnTo>
                  <a:lnTo>
                    <a:pt x="552" y="907"/>
                  </a:lnTo>
                  <a:lnTo>
                    <a:pt x="565" y="890"/>
                  </a:lnTo>
                  <a:lnTo>
                    <a:pt x="552" y="828"/>
                  </a:lnTo>
                  <a:lnTo>
                    <a:pt x="617" y="788"/>
                  </a:lnTo>
                  <a:lnTo>
                    <a:pt x="630" y="757"/>
                  </a:lnTo>
                  <a:lnTo>
                    <a:pt x="568" y="702"/>
                  </a:lnTo>
                  <a:lnTo>
                    <a:pt x="542" y="694"/>
                  </a:lnTo>
                  <a:lnTo>
                    <a:pt x="488" y="578"/>
                  </a:lnTo>
                  <a:lnTo>
                    <a:pt x="545" y="536"/>
                  </a:lnTo>
                  <a:lnTo>
                    <a:pt x="637" y="509"/>
                  </a:lnTo>
                  <a:lnTo>
                    <a:pt x="637" y="482"/>
                  </a:lnTo>
                  <a:lnTo>
                    <a:pt x="656" y="473"/>
                  </a:lnTo>
                  <a:lnTo>
                    <a:pt x="684" y="490"/>
                  </a:lnTo>
                  <a:lnTo>
                    <a:pt x="699" y="481"/>
                  </a:lnTo>
                  <a:lnTo>
                    <a:pt x="682" y="428"/>
                  </a:lnTo>
                  <a:close/>
                </a:path>
              </a:pathLst>
            </a:custGeom>
            <a:solidFill>
              <a:schemeClr val="accent1">
                <a:lumMod val="40000"/>
                <a:lumOff val="60000"/>
              </a:schemeClr>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05" name="Freeform 125">
              <a:extLst>
                <a:ext uri="{FF2B5EF4-FFF2-40B4-BE49-F238E27FC236}">
                  <a16:creationId xmlns:a16="http://schemas.microsoft.com/office/drawing/2014/main" id="{2A7178A4-6576-4B06-B8D5-6750E9619A43}"/>
                </a:ext>
              </a:extLst>
            </p:cNvPr>
            <p:cNvSpPr>
              <a:spLocks/>
            </p:cNvSpPr>
            <p:nvPr/>
          </p:nvSpPr>
          <p:spPr bwMode="auto">
            <a:xfrm>
              <a:off x="3027" y="3479"/>
              <a:ext cx="178" cy="331"/>
            </a:xfrm>
            <a:custGeom>
              <a:avLst/>
              <a:gdLst>
                <a:gd name="T0" fmla="*/ 155 w 178"/>
                <a:gd name="T1" fmla="*/ 166 h 331"/>
                <a:gd name="T2" fmla="*/ 138 w 178"/>
                <a:gd name="T3" fmla="*/ 158 h 331"/>
                <a:gd name="T4" fmla="*/ 110 w 178"/>
                <a:gd name="T5" fmla="*/ 112 h 331"/>
                <a:gd name="T6" fmla="*/ 112 w 178"/>
                <a:gd name="T7" fmla="*/ 53 h 331"/>
                <a:gd name="T8" fmla="*/ 76 w 178"/>
                <a:gd name="T9" fmla="*/ 17 h 331"/>
                <a:gd name="T10" fmla="*/ 48 w 178"/>
                <a:gd name="T11" fmla="*/ 2 h 331"/>
                <a:gd name="T12" fmla="*/ 33 w 178"/>
                <a:gd name="T13" fmla="*/ 14 h 331"/>
                <a:gd name="T14" fmla="*/ 17 w 178"/>
                <a:gd name="T15" fmla="*/ 0 h 331"/>
                <a:gd name="T16" fmla="*/ 0 w 178"/>
                <a:gd name="T17" fmla="*/ 34 h 331"/>
                <a:gd name="T18" fmla="*/ 2 w 178"/>
                <a:gd name="T19" fmla="*/ 71 h 331"/>
                <a:gd name="T20" fmla="*/ 5 w 178"/>
                <a:gd name="T21" fmla="*/ 88 h 331"/>
                <a:gd name="T22" fmla="*/ 19 w 178"/>
                <a:gd name="T23" fmla="*/ 118 h 331"/>
                <a:gd name="T24" fmla="*/ 10 w 178"/>
                <a:gd name="T25" fmla="*/ 126 h 331"/>
                <a:gd name="T26" fmla="*/ 17 w 178"/>
                <a:gd name="T27" fmla="*/ 161 h 331"/>
                <a:gd name="T28" fmla="*/ 13 w 178"/>
                <a:gd name="T29" fmla="*/ 217 h 331"/>
                <a:gd name="T30" fmla="*/ 14 w 178"/>
                <a:gd name="T31" fmla="*/ 246 h 331"/>
                <a:gd name="T32" fmla="*/ 30 w 178"/>
                <a:gd name="T33" fmla="*/ 263 h 331"/>
                <a:gd name="T34" fmla="*/ 17 w 178"/>
                <a:gd name="T35" fmla="*/ 265 h 331"/>
                <a:gd name="T36" fmla="*/ 110 w 178"/>
                <a:gd name="T37" fmla="*/ 331 h 331"/>
                <a:gd name="T38" fmla="*/ 130 w 178"/>
                <a:gd name="T39" fmla="*/ 326 h 331"/>
                <a:gd name="T40" fmla="*/ 132 w 178"/>
                <a:gd name="T41" fmla="*/ 285 h 331"/>
                <a:gd name="T42" fmla="*/ 161 w 178"/>
                <a:gd name="T43" fmla="*/ 262 h 331"/>
                <a:gd name="T44" fmla="*/ 161 w 178"/>
                <a:gd name="T45" fmla="*/ 228 h 331"/>
                <a:gd name="T46" fmla="*/ 178 w 178"/>
                <a:gd name="T47" fmla="*/ 214 h 331"/>
                <a:gd name="T48" fmla="*/ 173 w 178"/>
                <a:gd name="T49" fmla="*/ 181 h 331"/>
                <a:gd name="T50" fmla="*/ 155 w 178"/>
                <a:gd name="T51" fmla="*/ 16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331">
                  <a:moveTo>
                    <a:pt x="155" y="166"/>
                  </a:moveTo>
                  <a:lnTo>
                    <a:pt x="138" y="158"/>
                  </a:lnTo>
                  <a:lnTo>
                    <a:pt x="110" y="112"/>
                  </a:lnTo>
                  <a:lnTo>
                    <a:pt x="112" y="53"/>
                  </a:lnTo>
                  <a:lnTo>
                    <a:pt x="76" y="17"/>
                  </a:lnTo>
                  <a:lnTo>
                    <a:pt x="48" y="2"/>
                  </a:lnTo>
                  <a:lnTo>
                    <a:pt x="33" y="14"/>
                  </a:lnTo>
                  <a:lnTo>
                    <a:pt x="17" y="0"/>
                  </a:lnTo>
                  <a:lnTo>
                    <a:pt x="0" y="34"/>
                  </a:lnTo>
                  <a:lnTo>
                    <a:pt x="2" y="71"/>
                  </a:lnTo>
                  <a:lnTo>
                    <a:pt x="5" y="88"/>
                  </a:lnTo>
                  <a:lnTo>
                    <a:pt x="19" y="118"/>
                  </a:lnTo>
                  <a:lnTo>
                    <a:pt x="10" y="126"/>
                  </a:lnTo>
                  <a:lnTo>
                    <a:pt x="17" y="161"/>
                  </a:lnTo>
                  <a:lnTo>
                    <a:pt x="13" y="217"/>
                  </a:lnTo>
                  <a:lnTo>
                    <a:pt x="14" y="246"/>
                  </a:lnTo>
                  <a:lnTo>
                    <a:pt x="30" y="263"/>
                  </a:lnTo>
                  <a:lnTo>
                    <a:pt x="17" y="265"/>
                  </a:lnTo>
                  <a:lnTo>
                    <a:pt x="110" y="331"/>
                  </a:lnTo>
                  <a:lnTo>
                    <a:pt x="130" y="326"/>
                  </a:lnTo>
                  <a:lnTo>
                    <a:pt x="132" y="285"/>
                  </a:lnTo>
                  <a:lnTo>
                    <a:pt x="161" y="262"/>
                  </a:lnTo>
                  <a:lnTo>
                    <a:pt x="161" y="228"/>
                  </a:lnTo>
                  <a:lnTo>
                    <a:pt x="178" y="214"/>
                  </a:lnTo>
                  <a:lnTo>
                    <a:pt x="173" y="181"/>
                  </a:lnTo>
                  <a:lnTo>
                    <a:pt x="155" y="166"/>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07" name="Freeform 127">
              <a:extLst>
                <a:ext uri="{FF2B5EF4-FFF2-40B4-BE49-F238E27FC236}">
                  <a16:creationId xmlns:a16="http://schemas.microsoft.com/office/drawing/2014/main" id="{96DC5B60-5C36-44E3-819E-7393F4BB84BB}"/>
                </a:ext>
              </a:extLst>
            </p:cNvPr>
            <p:cNvSpPr>
              <a:spLocks/>
            </p:cNvSpPr>
            <p:nvPr/>
          </p:nvSpPr>
          <p:spPr bwMode="auto">
            <a:xfrm>
              <a:off x="3668" y="3424"/>
              <a:ext cx="246" cy="238"/>
            </a:xfrm>
            <a:custGeom>
              <a:avLst/>
              <a:gdLst>
                <a:gd name="T0" fmla="*/ 168 w 246"/>
                <a:gd name="T1" fmla="*/ 35 h 238"/>
                <a:gd name="T2" fmla="*/ 144 w 246"/>
                <a:gd name="T3" fmla="*/ 7 h 238"/>
                <a:gd name="T4" fmla="*/ 97 w 246"/>
                <a:gd name="T5" fmla="*/ 15 h 238"/>
                <a:gd name="T6" fmla="*/ 73 w 246"/>
                <a:gd name="T7" fmla="*/ 0 h 238"/>
                <a:gd name="T8" fmla="*/ 22 w 246"/>
                <a:gd name="T9" fmla="*/ 28 h 238"/>
                <a:gd name="T10" fmla="*/ 8 w 246"/>
                <a:gd name="T11" fmla="*/ 65 h 238"/>
                <a:gd name="T12" fmla="*/ 26 w 246"/>
                <a:gd name="T13" fmla="*/ 72 h 238"/>
                <a:gd name="T14" fmla="*/ 29 w 246"/>
                <a:gd name="T15" fmla="*/ 114 h 238"/>
                <a:gd name="T16" fmla="*/ 14 w 246"/>
                <a:gd name="T17" fmla="*/ 133 h 238"/>
                <a:gd name="T18" fmla="*/ 16 w 246"/>
                <a:gd name="T19" fmla="*/ 154 h 238"/>
                <a:gd name="T20" fmla="*/ 0 w 246"/>
                <a:gd name="T21" fmla="*/ 179 h 238"/>
                <a:gd name="T22" fmla="*/ 2 w 246"/>
                <a:gd name="T23" fmla="*/ 182 h 238"/>
                <a:gd name="T24" fmla="*/ 23 w 246"/>
                <a:gd name="T25" fmla="*/ 191 h 238"/>
                <a:gd name="T26" fmla="*/ 43 w 246"/>
                <a:gd name="T27" fmla="*/ 185 h 238"/>
                <a:gd name="T28" fmla="*/ 23 w 246"/>
                <a:gd name="T29" fmla="*/ 208 h 238"/>
                <a:gd name="T30" fmla="*/ 28 w 246"/>
                <a:gd name="T31" fmla="*/ 238 h 238"/>
                <a:gd name="T32" fmla="*/ 59 w 246"/>
                <a:gd name="T33" fmla="*/ 201 h 238"/>
                <a:gd name="T34" fmla="*/ 74 w 246"/>
                <a:gd name="T35" fmla="*/ 173 h 238"/>
                <a:gd name="T36" fmla="*/ 108 w 246"/>
                <a:gd name="T37" fmla="*/ 154 h 238"/>
                <a:gd name="T38" fmla="*/ 121 w 246"/>
                <a:gd name="T39" fmla="*/ 122 h 238"/>
                <a:gd name="T40" fmla="*/ 121 w 246"/>
                <a:gd name="T41" fmla="*/ 119 h 238"/>
                <a:gd name="T42" fmla="*/ 148 w 246"/>
                <a:gd name="T43" fmla="*/ 111 h 238"/>
                <a:gd name="T44" fmla="*/ 161 w 246"/>
                <a:gd name="T45" fmla="*/ 116 h 238"/>
                <a:gd name="T46" fmla="*/ 178 w 246"/>
                <a:gd name="T47" fmla="*/ 100 h 238"/>
                <a:gd name="T48" fmla="*/ 235 w 246"/>
                <a:gd name="T49" fmla="*/ 88 h 238"/>
                <a:gd name="T50" fmla="*/ 246 w 246"/>
                <a:gd name="T51" fmla="*/ 55 h 238"/>
                <a:gd name="T52" fmla="*/ 207 w 246"/>
                <a:gd name="T53" fmla="*/ 54 h 238"/>
                <a:gd name="T54" fmla="*/ 168 w 246"/>
                <a:gd name="T55" fmla="*/ 3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38">
                  <a:moveTo>
                    <a:pt x="168" y="35"/>
                  </a:moveTo>
                  <a:lnTo>
                    <a:pt x="144" y="7"/>
                  </a:lnTo>
                  <a:lnTo>
                    <a:pt x="97" y="15"/>
                  </a:lnTo>
                  <a:lnTo>
                    <a:pt x="73" y="0"/>
                  </a:lnTo>
                  <a:lnTo>
                    <a:pt x="22" y="28"/>
                  </a:lnTo>
                  <a:lnTo>
                    <a:pt x="8" y="65"/>
                  </a:lnTo>
                  <a:lnTo>
                    <a:pt x="26" y="72"/>
                  </a:lnTo>
                  <a:lnTo>
                    <a:pt x="29" y="114"/>
                  </a:lnTo>
                  <a:lnTo>
                    <a:pt x="14" y="133"/>
                  </a:lnTo>
                  <a:lnTo>
                    <a:pt x="16" y="154"/>
                  </a:lnTo>
                  <a:lnTo>
                    <a:pt x="0" y="179"/>
                  </a:lnTo>
                  <a:lnTo>
                    <a:pt x="2" y="182"/>
                  </a:lnTo>
                  <a:lnTo>
                    <a:pt x="23" y="191"/>
                  </a:lnTo>
                  <a:lnTo>
                    <a:pt x="43" y="185"/>
                  </a:lnTo>
                  <a:lnTo>
                    <a:pt x="23" y="208"/>
                  </a:lnTo>
                  <a:lnTo>
                    <a:pt x="28" y="238"/>
                  </a:lnTo>
                  <a:lnTo>
                    <a:pt x="59" y="201"/>
                  </a:lnTo>
                  <a:lnTo>
                    <a:pt x="74" y="173"/>
                  </a:lnTo>
                  <a:lnTo>
                    <a:pt x="108" y="154"/>
                  </a:lnTo>
                  <a:lnTo>
                    <a:pt x="121" y="122"/>
                  </a:lnTo>
                  <a:lnTo>
                    <a:pt x="121" y="119"/>
                  </a:lnTo>
                  <a:lnTo>
                    <a:pt x="148" y="111"/>
                  </a:lnTo>
                  <a:lnTo>
                    <a:pt x="161" y="116"/>
                  </a:lnTo>
                  <a:lnTo>
                    <a:pt x="178" y="100"/>
                  </a:lnTo>
                  <a:lnTo>
                    <a:pt x="235" y="88"/>
                  </a:lnTo>
                  <a:lnTo>
                    <a:pt x="246" y="55"/>
                  </a:lnTo>
                  <a:lnTo>
                    <a:pt x="207" y="54"/>
                  </a:lnTo>
                  <a:lnTo>
                    <a:pt x="168" y="35"/>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08" name="Freeform 128">
              <a:extLst>
                <a:ext uri="{FF2B5EF4-FFF2-40B4-BE49-F238E27FC236}">
                  <a16:creationId xmlns:a16="http://schemas.microsoft.com/office/drawing/2014/main" id="{1ED7A40D-E93A-4E47-A487-B4D585BB1706}"/>
                </a:ext>
              </a:extLst>
            </p:cNvPr>
            <p:cNvSpPr>
              <a:spLocks/>
            </p:cNvSpPr>
            <p:nvPr/>
          </p:nvSpPr>
          <p:spPr bwMode="auto">
            <a:xfrm>
              <a:off x="3646" y="3656"/>
              <a:ext cx="28" cy="23"/>
            </a:xfrm>
            <a:custGeom>
              <a:avLst/>
              <a:gdLst>
                <a:gd name="T0" fmla="*/ 0 w 28"/>
                <a:gd name="T1" fmla="*/ 18 h 23"/>
                <a:gd name="T2" fmla="*/ 7 w 28"/>
                <a:gd name="T3" fmla="*/ 23 h 23"/>
                <a:gd name="T4" fmla="*/ 28 w 28"/>
                <a:gd name="T5" fmla="*/ 17 h 23"/>
                <a:gd name="T6" fmla="*/ 24 w 28"/>
                <a:gd name="T7" fmla="*/ 0 h 23"/>
                <a:gd name="T8" fmla="*/ 0 w 28"/>
                <a:gd name="T9" fmla="*/ 18 h 23"/>
              </a:gdLst>
              <a:ahLst/>
              <a:cxnLst>
                <a:cxn ang="0">
                  <a:pos x="T0" y="T1"/>
                </a:cxn>
                <a:cxn ang="0">
                  <a:pos x="T2" y="T3"/>
                </a:cxn>
                <a:cxn ang="0">
                  <a:pos x="T4" y="T5"/>
                </a:cxn>
                <a:cxn ang="0">
                  <a:pos x="T6" y="T7"/>
                </a:cxn>
                <a:cxn ang="0">
                  <a:pos x="T8" y="T9"/>
                </a:cxn>
              </a:cxnLst>
              <a:rect l="0" t="0" r="r" b="b"/>
              <a:pathLst>
                <a:path w="28" h="23">
                  <a:moveTo>
                    <a:pt x="0" y="18"/>
                  </a:moveTo>
                  <a:lnTo>
                    <a:pt x="7" y="23"/>
                  </a:lnTo>
                  <a:lnTo>
                    <a:pt x="28" y="17"/>
                  </a:lnTo>
                  <a:lnTo>
                    <a:pt x="24" y="0"/>
                  </a:lnTo>
                  <a:lnTo>
                    <a:pt x="0" y="18"/>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09" name="Freeform 129">
              <a:extLst>
                <a:ext uri="{FF2B5EF4-FFF2-40B4-BE49-F238E27FC236}">
                  <a16:creationId xmlns:a16="http://schemas.microsoft.com/office/drawing/2014/main" id="{9589CAA8-CE26-4B6F-988E-F4E811F1B1D0}"/>
                </a:ext>
              </a:extLst>
            </p:cNvPr>
            <p:cNvSpPr>
              <a:spLocks/>
            </p:cNvSpPr>
            <p:nvPr/>
          </p:nvSpPr>
          <p:spPr bwMode="auto">
            <a:xfrm>
              <a:off x="3796" y="3924"/>
              <a:ext cx="23" cy="24"/>
            </a:xfrm>
            <a:custGeom>
              <a:avLst/>
              <a:gdLst>
                <a:gd name="T0" fmla="*/ 23 w 23"/>
                <a:gd name="T1" fmla="*/ 13 h 24"/>
                <a:gd name="T2" fmla="*/ 19 w 23"/>
                <a:gd name="T3" fmla="*/ 0 h 24"/>
                <a:gd name="T4" fmla="*/ 0 w 23"/>
                <a:gd name="T5" fmla="*/ 8 h 24"/>
                <a:gd name="T6" fmla="*/ 5 w 23"/>
                <a:gd name="T7" fmla="*/ 24 h 24"/>
                <a:gd name="T8" fmla="*/ 23 w 23"/>
                <a:gd name="T9" fmla="*/ 13 h 24"/>
              </a:gdLst>
              <a:ahLst/>
              <a:cxnLst>
                <a:cxn ang="0">
                  <a:pos x="T0" y="T1"/>
                </a:cxn>
                <a:cxn ang="0">
                  <a:pos x="T2" y="T3"/>
                </a:cxn>
                <a:cxn ang="0">
                  <a:pos x="T4" y="T5"/>
                </a:cxn>
                <a:cxn ang="0">
                  <a:pos x="T6" y="T7"/>
                </a:cxn>
                <a:cxn ang="0">
                  <a:pos x="T8" y="T9"/>
                </a:cxn>
              </a:cxnLst>
              <a:rect l="0" t="0" r="r" b="b"/>
              <a:pathLst>
                <a:path w="23" h="24">
                  <a:moveTo>
                    <a:pt x="23" y="13"/>
                  </a:moveTo>
                  <a:lnTo>
                    <a:pt x="19" y="0"/>
                  </a:lnTo>
                  <a:lnTo>
                    <a:pt x="0" y="8"/>
                  </a:lnTo>
                  <a:lnTo>
                    <a:pt x="5" y="24"/>
                  </a:lnTo>
                  <a:lnTo>
                    <a:pt x="23" y="1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10" name="Freeform 130">
              <a:extLst>
                <a:ext uri="{FF2B5EF4-FFF2-40B4-BE49-F238E27FC236}">
                  <a16:creationId xmlns:a16="http://schemas.microsoft.com/office/drawing/2014/main" id="{41DBE4A7-4607-4826-A875-7FDEC37C2889}"/>
                </a:ext>
              </a:extLst>
            </p:cNvPr>
            <p:cNvSpPr>
              <a:spLocks/>
            </p:cNvSpPr>
            <p:nvPr/>
          </p:nvSpPr>
          <p:spPr bwMode="auto">
            <a:xfrm>
              <a:off x="3805" y="3571"/>
              <a:ext cx="24" cy="13"/>
            </a:xfrm>
            <a:custGeom>
              <a:avLst/>
              <a:gdLst>
                <a:gd name="T0" fmla="*/ 13 w 24"/>
                <a:gd name="T1" fmla="*/ 13 h 13"/>
                <a:gd name="T2" fmla="*/ 22 w 24"/>
                <a:gd name="T3" fmla="*/ 6 h 13"/>
                <a:gd name="T4" fmla="*/ 24 w 24"/>
                <a:gd name="T5" fmla="*/ 0 h 13"/>
                <a:gd name="T6" fmla="*/ 0 w 24"/>
                <a:gd name="T7" fmla="*/ 4 h 13"/>
                <a:gd name="T8" fmla="*/ 13 w 24"/>
                <a:gd name="T9" fmla="*/ 13 h 13"/>
              </a:gdLst>
              <a:ahLst/>
              <a:cxnLst>
                <a:cxn ang="0">
                  <a:pos x="T0" y="T1"/>
                </a:cxn>
                <a:cxn ang="0">
                  <a:pos x="T2" y="T3"/>
                </a:cxn>
                <a:cxn ang="0">
                  <a:pos x="T4" y="T5"/>
                </a:cxn>
                <a:cxn ang="0">
                  <a:pos x="T6" y="T7"/>
                </a:cxn>
                <a:cxn ang="0">
                  <a:pos x="T8" y="T9"/>
                </a:cxn>
              </a:cxnLst>
              <a:rect l="0" t="0" r="r" b="b"/>
              <a:pathLst>
                <a:path w="24" h="13">
                  <a:moveTo>
                    <a:pt x="13" y="13"/>
                  </a:moveTo>
                  <a:lnTo>
                    <a:pt x="22" y="6"/>
                  </a:lnTo>
                  <a:lnTo>
                    <a:pt x="24" y="0"/>
                  </a:lnTo>
                  <a:lnTo>
                    <a:pt x="0" y="4"/>
                  </a:lnTo>
                  <a:lnTo>
                    <a:pt x="13" y="13"/>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11" name="Freeform 131">
              <a:extLst>
                <a:ext uri="{FF2B5EF4-FFF2-40B4-BE49-F238E27FC236}">
                  <a16:creationId xmlns:a16="http://schemas.microsoft.com/office/drawing/2014/main" id="{6779190C-6306-4DCC-AE07-E0C55F770115}"/>
                </a:ext>
              </a:extLst>
            </p:cNvPr>
            <p:cNvSpPr>
              <a:spLocks/>
            </p:cNvSpPr>
            <p:nvPr/>
          </p:nvSpPr>
          <p:spPr bwMode="auto">
            <a:xfrm>
              <a:off x="2862" y="1911"/>
              <a:ext cx="219" cy="133"/>
            </a:xfrm>
            <a:custGeom>
              <a:avLst/>
              <a:gdLst>
                <a:gd name="T0" fmla="*/ 182 w 219"/>
                <a:gd name="T1" fmla="*/ 34 h 133"/>
                <a:gd name="T2" fmla="*/ 116 w 219"/>
                <a:gd name="T3" fmla="*/ 23 h 133"/>
                <a:gd name="T4" fmla="*/ 71 w 219"/>
                <a:gd name="T5" fmla="*/ 0 h 133"/>
                <a:gd name="T6" fmla="*/ 57 w 219"/>
                <a:gd name="T7" fmla="*/ 39 h 133"/>
                <a:gd name="T8" fmla="*/ 26 w 219"/>
                <a:gd name="T9" fmla="*/ 74 h 133"/>
                <a:gd name="T10" fmla="*/ 0 w 219"/>
                <a:gd name="T11" fmla="*/ 77 h 133"/>
                <a:gd name="T12" fmla="*/ 0 w 219"/>
                <a:gd name="T13" fmla="*/ 97 h 133"/>
                <a:gd name="T14" fmla="*/ 16 w 219"/>
                <a:gd name="T15" fmla="*/ 101 h 133"/>
                <a:gd name="T16" fmla="*/ 13 w 219"/>
                <a:gd name="T17" fmla="*/ 121 h 133"/>
                <a:gd name="T18" fmla="*/ 71 w 219"/>
                <a:gd name="T19" fmla="*/ 133 h 133"/>
                <a:gd name="T20" fmla="*/ 199 w 219"/>
                <a:gd name="T21" fmla="*/ 116 h 133"/>
                <a:gd name="T22" fmla="*/ 219 w 219"/>
                <a:gd name="T23" fmla="*/ 104 h 133"/>
                <a:gd name="T24" fmla="*/ 212 w 219"/>
                <a:gd name="T25" fmla="*/ 60 h 133"/>
                <a:gd name="T26" fmla="*/ 182 w 219"/>
                <a:gd name="T27" fmla="*/ 3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9" h="133">
                  <a:moveTo>
                    <a:pt x="182" y="34"/>
                  </a:moveTo>
                  <a:lnTo>
                    <a:pt x="116" y="23"/>
                  </a:lnTo>
                  <a:lnTo>
                    <a:pt x="71" y="0"/>
                  </a:lnTo>
                  <a:lnTo>
                    <a:pt x="57" y="39"/>
                  </a:lnTo>
                  <a:lnTo>
                    <a:pt x="26" y="74"/>
                  </a:lnTo>
                  <a:lnTo>
                    <a:pt x="0" y="77"/>
                  </a:lnTo>
                  <a:lnTo>
                    <a:pt x="0" y="97"/>
                  </a:lnTo>
                  <a:lnTo>
                    <a:pt x="16" y="101"/>
                  </a:lnTo>
                  <a:lnTo>
                    <a:pt x="13" y="121"/>
                  </a:lnTo>
                  <a:lnTo>
                    <a:pt x="71" y="133"/>
                  </a:lnTo>
                  <a:lnTo>
                    <a:pt x="199" y="116"/>
                  </a:lnTo>
                  <a:lnTo>
                    <a:pt x="219" y="104"/>
                  </a:lnTo>
                  <a:lnTo>
                    <a:pt x="212" y="60"/>
                  </a:lnTo>
                  <a:lnTo>
                    <a:pt x="182" y="34"/>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12" name="Freeform 132">
              <a:extLst>
                <a:ext uri="{FF2B5EF4-FFF2-40B4-BE49-F238E27FC236}">
                  <a16:creationId xmlns:a16="http://schemas.microsoft.com/office/drawing/2014/main" id="{4E481C8D-B982-4CFA-8279-89AE33C7D8E6}"/>
                </a:ext>
              </a:extLst>
            </p:cNvPr>
            <p:cNvSpPr>
              <a:spLocks/>
            </p:cNvSpPr>
            <p:nvPr/>
          </p:nvSpPr>
          <p:spPr bwMode="auto">
            <a:xfrm>
              <a:off x="2130" y="2948"/>
              <a:ext cx="33" cy="46"/>
            </a:xfrm>
            <a:custGeom>
              <a:avLst/>
              <a:gdLst>
                <a:gd name="T0" fmla="*/ 10 w 33"/>
                <a:gd name="T1" fmla="*/ 0 h 46"/>
                <a:gd name="T2" fmla="*/ 33 w 33"/>
                <a:gd name="T3" fmla="*/ 32 h 46"/>
                <a:gd name="T4" fmla="*/ 25 w 33"/>
                <a:gd name="T5" fmla="*/ 46 h 46"/>
                <a:gd name="T6" fmla="*/ 0 w 33"/>
                <a:gd name="T7" fmla="*/ 35 h 46"/>
                <a:gd name="T8" fmla="*/ 10 w 33"/>
                <a:gd name="T9" fmla="*/ 0 h 46"/>
              </a:gdLst>
              <a:ahLst/>
              <a:cxnLst>
                <a:cxn ang="0">
                  <a:pos x="T0" y="T1"/>
                </a:cxn>
                <a:cxn ang="0">
                  <a:pos x="T2" y="T3"/>
                </a:cxn>
                <a:cxn ang="0">
                  <a:pos x="T4" y="T5"/>
                </a:cxn>
                <a:cxn ang="0">
                  <a:pos x="T6" y="T7"/>
                </a:cxn>
                <a:cxn ang="0">
                  <a:pos x="T8" y="T9"/>
                </a:cxn>
              </a:cxnLst>
              <a:rect l="0" t="0" r="r" b="b"/>
              <a:pathLst>
                <a:path w="33" h="46">
                  <a:moveTo>
                    <a:pt x="10" y="0"/>
                  </a:moveTo>
                  <a:lnTo>
                    <a:pt x="33" y="32"/>
                  </a:lnTo>
                  <a:lnTo>
                    <a:pt x="25" y="46"/>
                  </a:lnTo>
                  <a:lnTo>
                    <a:pt x="0" y="35"/>
                  </a:lnTo>
                  <a:lnTo>
                    <a:pt x="10" y="0"/>
                  </a:ln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2" name="Espace réservé du pied de page 1">
            <a:extLst>
              <a:ext uri="{FF2B5EF4-FFF2-40B4-BE49-F238E27FC236}">
                <a16:creationId xmlns:a16="http://schemas.microsoft.com/office/drawing/2014/main" id="{044AB383-60B1-4C8C-AE9D-640761CD471A}"/>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lumMod val="50000"/>
                  </a:prstClr>
                </a:solidFill>
                <a:effectLst/>
                <a:uLnTx/>
                <a:uFillTx/>
                <a:latin typeface="Ubuntu Light"/>
                <a:ea typeface="+mn-ea"/>
                <a:cs typeface="+mn-cs"/>
              </a:rPr>
              <a:t>Document à usage strictement interne - Ne pas diffuser</a:t>
            </a:r>
            <a:endPar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endParaRPr>
          </a:p>
        </p:txBody>
      </p:sp>
      <p:sp>
        <p:nvSpPr>
          <p:cNvPr id="3" name="Espace réservé du numéro de diapositive 2">
            <a:extLst>
              <a:ext uri="{FF2B5EF4-FFF2-40B4-BE49-F238E27FC236}">
                <a16:creationId xmlns:a16="http://schemas.microsoft.com/office/drawing/2014/main" id="{CDAFB9F3-C390-4949-8D61-5DE78E97156F}"/>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prstClr val="white"/>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4" name="Titre 3">
            <a:extLst>
              <a:ext uri="{FF2B5EF4-FFF2-40B4-BE49-F238E27FC236}">
                <a16:creationId xmlns:a16="http://schemas.microsoft.com/office/drawing/2014/main" id="{99F4F0EF-5B08-446E-A069-D3A5DFA985F0}"/>
              </a:ext>
            </a:extLst>
          </p:cNvPr>
          <p:cNvSpPr>
            <a:spLocks noGrp="1"/>
          </p:cNvSpPr>
          <p:nvPr>
            <p:ph type="title"/>
          </p:nvPr>
        </p:nvSpPr>
        <p:spPr/>
        <p:txBody>
          <a:bodyPr/>
          <a:lstStyle/>
          <a:p>
            <a:r>
              <a:rPr lang="fr-FR" sz="2800">
                <a:latin typeface="+mj-lt"/>
                <a:ea typeface="Open Sans" panose="020B0606030504020204" pitchFamily="34" charset="0"/>
                <a:cs typeface="Open Sans" panose="020B0606030504020204" pitchFamily="34" charset="0"/>
              </a:rPr>
              <a:t>Un patrimoine immobilier diversifié</a:t>
            </a:r>
          </a:p>
        </p:txBody>
      </p:sp>
      <p:sp>
        <p:nvSpPr>
          <p:cNvPr id="5" name="Espace réservé du texte 4">
            <a:extLst>
              <a:ext uri="{FF2B5EF4-FFF2-40B4-BE49-F238E27FC236}">
                <a16:creationId xmlns:a16="http://schemas.microsoft.com/office/drawing/2014/main" id="{3DDE05DC-BB67-4CD0-8035-5A3E8A935501}"/>
              </a:ext>
            </a:extLst>
          </p:cNvPr>
          <p:cNvSpPr>
            <a:spLocks noGrp="1"/>
          </p:cNvSpPr>
          <p:nvPr>
            <p:ph type="body" sz="quarter" idx="13"/>
          </p:nvPr>
        </p:nvSpPr>
        <p:spPr>
          <a:xfrm>
            <a:off x="446260" y="287702"/>
            <a:ext cx="1698579" cy="323776"/>
          </a:xfrm>
        </p:spPr>
        <p:txBody>
          <a:bodyPr/>
          <a:lstStyle/>
          <a:p>
            <a:r>
              <a:rPr lang="fr-FR" dirty="0" err="1"/>
              <a:t>Perial</a:t>
            </a:r>
            <a:r>
              <a:rPr lang="fr-FR" dirty="0"/>
              <a:t> </a:t>
            </a:r>
            <a:r>
              <a:rPr lang="fr-FR" dirty="0" err="1"/>
              <a:t>am</a:t>
            </a:r>
            <a:endParaRPr lang="fr-FR" dirty="0"/>
          </a:p>
        </p:txBody>
      </p:sp>
      <p:sp>
        <p:nvSpPr>
          <p:cNvPr id="6" name="Titre 1">
            <a:extLst>
              <a:ext uri="{FF2B5EF4-FFF2-40B4-BE49-F238E27FC236}">
                <a16:creationId xmlns:a16="http://schemas.microsoft.com/office/drawing/2014/main" id="{D99D9923-9FD9-46F3-A1C0-14F139F29E15}"/>
              </a:ext>
            </a:extLst>
          </p:cNvPr>
          <p:cNvSpPr txBox="1">
            <a:spLocks/>
          </p:cNvSpPr>
          <p:nvPr/>
        </p:nvSpPr>
        <p:spPr>
          <a:xfrm>
            <a:off x="2504614" y="5922556"/>
            <a:ext cx="7182771" cy="272174"/>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200" b="0" i="0" u="none" strike="noStrike" kern="1200" cap="none" spc="300" normalizeH="0" baseline="0" noProof="0">
                <a:ln>
                  <a:noFill/>
                </a:ln>
                <a:solidFill>
                  <a:srgbClr val="00589C"/>
                </a:solidFill>
                <a:effectLst/>
                <a:uLnTx/>
                <a:uFillTx/>
                <a:latin typeface="Ubuntu Medium" panose="020B0604030602030204" pitchFamily="34" charset="0"/>
                <a:ea typeface="+mj-ea"/>
                <a:cs typeface="+mj-cs"/>
              </a:rPr>
              <a:t>LES INVESTISSEMENTS DÉJÀ RÉALISÉS NE PRÉJUGENT </a:t>
            </a:r>
            <a:br>
              <a:rPr kumimoji="0" lang="fr-FR" sz="1200" b="0" i="0" u="none" strike="noStrike" kern="1200" cap="none" spc="300" normalizeH="0" baseline="0" noProof="0">
                <a:ln>
                  <a:noFill/>
                </a:ln>
                <a:solidFill>
                  <a:srgbClr val="00589C"/>
                </a:solidFill>
                <a:effectLst/>
                <a:uLnTx/>
                <a:uFillTx/>
                <a:latin typeface="Ubuntu Medium" panose="020B0604030602030204" pitchFamily="34" charset="0"/>
                <a:ea typeface="+mj-ea"/>
                <a:cs typeface="+mj-cs"/>
              </a:rPr>
            </a:br>
            <a:r>
              <a:rPr kumimoji="0" lang="fr-FR" sz="1200" b="0" i="0" u="none" strike="noStrike" kern="1200" cap="none" spc="300" normalizeH="0" baseline="0" noProof="0">
                <a:ln>
                  <a:noFill/>
                </a:ln>
                <a:solidFill>
                  <a:srgbClr val="00589C"/>
                </a:solidFill>
                <a:effectLst/>
                <a:uLnTx/>
                <a:uFillTx/>
                <a:latin typeface="Ubuntu Medium" panose="020B0604030602030204" pitchFamily="34" charset="0"/>
                <a:ea typeface="+mj-ea"/>
                <a:cs typeface="+mj-cs"/>
              </a:rPr>
              <a:t>PAS DES INVESTISSEMENTS FUTURS</a:t>
            </a:r>
          </a:p>
        </p:txBody>
      </p:sp>
      <p:sp>
        <p:nvSpPr>
          <p:cNvPr id="12" name="ZoneTexte 11">
            <a:extLst>
              <a:ext uri="{FF2B5EF4-FFF2-40B4-BE49-F238E27FC236}">
                <a16:creationId xmlns:a16="http://schemas.microsoft.com/office/drawing/2014/main" id="{92C9A176-86AB-468F-B714-FE0C7F2ADB95}"/>
              </a:ext>
            </a:extLst>
          </p:cNvPr>
          <p:cNvSpPr txBox="1"/>
          <p:nvPr/>
        </p:nvSpPr>
        <p:spPr>
          <a:xfrm>
            <a:off x="476671" y="2140536"/>
            <a:ext cx="928459"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100" normalizeH="0" baseline="0" noProof="0" dirty="0">
                <a:ln>
                  <a:noFill/>
                </a:ln>
                <a:solidFill>
                  <a:srgbClr val="00589C"/>
                </a:solidFill>
                <a:effectLst/>
                <a:uLnTx/>
                <a:uFillTx/>
                <a:latin typeface="Ubuntu Medium"/>
                <a:ea typeface="+mn-ea"/>
                <a:cs typeface="+mn-cs"/>
              </a:rPr>
              <a:t>BUREAUX</a:t>
            </a:r>
          </a:p>
        </p:txBody>
      </p:sp>
      <p:sp>
        <p:nvSpPr>
          <p:cNvPr id="110" name="ZoneTexte 109">
            <a:extLst>
              <a:ext uri="{FF2B5EF4-FFF2-40B4-BE49-F238E27FC236}">
                <a16:creationId xmlns:a16="http://schemas.microsoft.com/office/drawing/2014/main" id="{E78A12F4-C9D4-4D1F-80F0-94B235AFBC19}"/>
              </a:ext>
            </a:extLst>
          </p:cNvPr>
          <p:cNvSpPr txBox="1"/>
          <p:nvPr/>
        </p:nvSpPr>
        <p:spPr>
          <a:xfrm>
            <a:off x="479936" y="2300302"/>
            <a:ext cx="974947"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589C"/>
                </a:solidFill>
                <a:effectLst/>
                <a:uLnTx/>
                <a:uFillTx/>
                <a:latin typeface="Ubuntu Medium"/>
                <a:ea typeface="+mn-ea"/>
                <a:cs typeface="+mn-cs"/>
              </a:rPr>
              <a:t>82,0</a:t>
            </a:r>
            <a:r>
              <a:rPr kumimoji="0" lang="en-GB"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en-GB" sz="2400" b="0" i="0" u="none" strike="noStrike" kern="1200" cap="none" spc="0" normalizeH="0" baseline="0" noProof="0" dirty="0">
              <a:ln>
                <a:noFill/>
              </a:ln>
              <a:solidFill>
                <a:srgbClr val="00589C"/>
              </a:solidFill>
              <a:effectLst/>
              <a:uLnTx/>
              <a:uFillTx/>
              <a:latin typeface="Ubuntu Medium"/>
              <a:ea typeface="+mn-ea"/>
              <a:cs typeface="+mn-cs"/>
            </a:endParaRPr>
          </a:p>
        </p:txBody>
      </p:sp>
      <p:sp>
        <p:nvSpPr>
          <p:cNvPr id="111" name="ZoneTexte 110">
            <a:extLst>
              <a:ext uri="{FF2B5EF4-FFF2-40B4-BE49-F238E27FC236}">
                <a16:creationId xmlns:a16="http://schemas.microsoft.com/office/drawing/2014/main" id="{BAA22196-1888-47BE-AF0F-261678509A40}"/>
              </a:ext>
            </a:extLst>
          </p:cNvPr>
          <p:cNvSpPr txBox="1"/>
          <p:nvPr/>
        </p:nvSpPr>
        <p:spPr>
          <a:xfrm>
            <a:off x="1271666" y="2978371"/>
            <a:ext cx="169469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all" spc="100" normalizeH="0" baseline="0" noProof="0" dirty="0">
                <a:ln>
                  <a:noFill/>
                </a:ln>
                <a:solidFill>
                  <a:srgbClr val="00589C"/>
                </a:solidFill>
                <a:effectLst/>
                <a:uLnTx/>
                <a:uFillTx/>
                <a:latin typeface="Ubuntu Medium"/>
                <a:ea typeface="+mn-ea"/>
                <a:cs typeface="+mn-cs"/>
              </a:rPr>
              <a:t>Hôtels TOURISME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all" spc="100" normalizeH="0" baseline="0" noProof="0" dirty="0">
                <a:ln>
                  <a:noFill/>
                </a:ln>
                <a:solidFill>
                  <a:srgbClr val="00589C"/>
                </a:solidFill>
                <a:effectLst/>
                <a:uLnTx/>
                <a:uFillTx/>
                <a:latin typeface="Ubuntu Medium"/>
                <a:ea typeface="+mn-ea"/>
                <a:cs typeface="+mn-cs"/>
              </a:rPr>
              <a:t>LOISIRS</a:t>
            </a:r>
          </a:p>
        </p:txBody>
      </p:sp>
      <p:sp>
        <p:nvSpPr>
          <p:cNvPr id="112" name="ZoneTexte 111">
            <a:extLst>
              <a:ext uri="{FF2B5EF4-FFF2-40B4-BE49-F238E27FC236}">
                <a16:creationId xmlns:a16="http://schemas.microsoft.com/office/drawing/2014/main" id="{3DA4A634-9C40-468C-AF49-82479FAE4540}"/>
              </a:ext>
            </a:extLst>
          </p:cNvPr>
          <p:cNvSpPr txBox="1"/>
          <p:nvPr/>
        </p:nvSpPr>
        <p:spPr>
          <a:xfrm>
            <a:off x="2543078" y="3153117"/>
            <a:ext cx="1899879"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all" spc="100" normalizeH="0" baseline="0" noProof="0" dirty="0">
                <a:ln>
                  <a:noFill/>
                </a:ln>
                <a:solidFill>
                  <a:srgbClr val="00589C"/>
                </a:solidFill>
                <a:effectLst/>
                <a:uLnTx/>
                <a:uFillTx/>
                <a:latin typeface="Ubuntu Medium"/>
                <a:ea typeface="+mn-ea"/>
                <a:cs typeface="+mn-cs"/>
              </a:rPr>
              <a:t>SANTé et EDUCATION</a:t>
            </a:r>
          </a:p>
        </p:txBody>
      </p:sp>
      <p:sp>
        <p:nvSpPr>
          <p:cNvPr id="113" name="ZoneTexte 112">
            <a:extLst>
              <a:ext uri="{FF2B5EF4-FFF2-40B4-BE49-F238E27FC236}">
                <a16:creationId xmlns:a16="http://schemas.microsoft.com/office/drawing/2014/main" id="{3671143B-A3D8-4DF3-8750-03382CF7F56A}"/>
              </a:ext>
            </a:extLst>
          </p:cNvPr>
          <p:cNvSpPr txBox="1"/>
          <p:nvPr/>
        </p:nvSpPr>
        <p:spPr>
          <a:xfrm>
            <a:off x="4053125" y="3421586"/>
            <a:ext cx="1083950"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all" spc="100" normalizeH="0" baseline="0" noProof="0" dirty="0">
                <a:ln>
                  <a:noFill/>
                </a:ln>
                <a:solidFill>
                  <a:srgbClr val="00589C"/>
                </a:solidFill>
                <a:effectLst/>
                <a:uLnTx/>
                <a:uFillTx/>
                <a:latin typeface="Ubuntu Medium"/>
                <a:ea typeface="+mn-ea"/>
                <a:cs typeface="+mn-cs"/>
              </a:rPr>
              <a:t>COMMERCE</a:t>
            </a:r>
          </a:p>
        </p:txBody>
      </p:sp>
      <p:cxnSp>
        <p:nvCxnSpPr>
          <p:cNvPr id="224" name="Connecteur droit 223">
            <a:extLst>
              <a:ext uri="{FF2B5EF4-FFF2-40B4-BE49-F238E27FC236}">
                <a16:creationId xmlns:a16="http://schemas.microsoft.com/office/drawing/2014/main" id="{C63F507F-8069-4062-BC71-0CCFD56E3687}"/>
              </a:ext>
            </a:extLst>
          </p:cNvPr>
          <p:cNvCxnSpPr>
            <a:cxnSpLocks/>
          </p:cNvCxnSpPr>
          <p:nvPr/>
        </p:nvCxnSpPr>
        <p:spPr>
          <a:xfrm>
            <a:off x="103066" y="5094974"/>
            <a:ext cx="7118744" cy="0"/>
          </a:xfrm>
          <a:prstGeom prst="line">
            <a:avLst/>
          </a:prstGeom>
          <a:ln w="22225" cap="rnd">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29" name="Groupe 228">
            <a:extLst>
              <a:ext uri="{FF2B5EF4-FFF2-40B4-BE49-F238E27FC236}">
                <a16:creationId xmlns:a16="http://schemas.microsoft.com/office/drawing/2014/main" id="{95712863-4C11-4C17-BAE9-FD1EBA753832}"/>
              </a:ext>
            </a:extLst>
          </p:cNvPr>
          <p:cNvGrpSpPr/>
          <p:nvPr/>
        </p:nvGrpSpPr>
        <p:grpSpPr>
          <a:xfrm>
            <a:off x="471150" y="2802601"/>
            <a:ext cx="895717" cy="2289056"/>
            <a:chOff x="1103293" y="2889168"/>
            <a:chExt cx="825274" cy="2109034"/>
          </a:xfrm>
        </p:grpSpPr>
        <p:grpSp>
          <p:nvGrpSpPr>
            <p:cNvPr id="212" name="Graphique 10">
              <a:extLst>
                <a:ext uri="{FF2B5EF4-FFF2-40B4-BE49-F238E27FC236}">
                  <a16:creationId xmlns:a16="http://schemas.microsoft.com/office/drawing/2014/main" id="{4E6EA5D5-85B0-47AD-ADEB-AF1BD8FD8E08}"/>
                </a:ext>
              </a:extLst>
            </p:cNvPr>
            <p:cNvGrpSpPr/>
            <p:nvPr/>
          </p:nvGrpSpPr>
          <p:grpSpPr>
            <a:xfrm>
              <a:off x="1103293" y="2889168"/>
              <a:ext cx="825274" cy="2109034"/>
              <a:chOff x="756783" y="2359779"/>
              <a:chExt cx="825274" cy="2109034"/>
            </a:xfrm>
          </p:grpSpPr>
          <p:sp>
            <p:nvSpPr>
              <p:cNvPr id="213" name="Forme libre : forme 212">
                <a:extLst>
                  <a:ext uri="{FF2B5EF4-FFF2-40B4-BE49-F238E27FC236}">
                    <a16:creationId xmlns:a16="http://schemas.microsoft.com/office/drawing/2014/main" id="{AD5845BB-2339-4A64-8649-6A4FC377B3DD}"/>
                  </a:ext>
                </a:extLst>
              </p:cNvPr>
              <p:cNvSpPr/>
              <p:nvPr/>
            </p:nvSpPr>
            <p:spPr>
              <a:xfrm>
                <a:off x="953626" y="3147151"/>
                <a:ext cx="441368" cy="30565"/>
              </a:xfrm>
              <a:custGeom>
                <a:avLst/>
                <a:gdLst>
                  <a:gd name="connsiteX0" fmla="*/ 0 w 441368"/>
                  <a:gd name="connsiteY0" fmla="*/ 0 h 30565"/>
                  <a:gd name="connsiteX1" fmla="*/ 441369 w 441368"/>
                  <a:gd name="connsiteY1" fmla="*/ 0 h 30565"/>
                </a:gdLst>
                <a:ahLst/>
                <a:cxnLst>
                  <a:cxn ang="0">
                    <a:pos x="connsiteX0" y="connsiteY0"/>
                  </a:cxn>
                  <a:cxn ang="0">
                    <a:pos x="connsiteX1" y="connsiteY1"/>
                  </a:cxn>
                </a:cxnLst>
                <a:rect l="l" t="t" r="r" b="b"/>
                <a:pathLst>
                  <a:path w="441368" h="30565">
                    <a:moveTo>
                      <a:pt x="0" y="0"/>
                    </a:moveTo>
                    <a:lnTo>
                      <a:pt x="441369"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14" name="Forme libre : forme 213">
                <a:extLst>
                  <a:ext uri="{FF2B5EF4-FFF2-40B4-BE49-F238E27FC236}">
                    <a16:creationId xmlns:a16="http://schemas.microsoft.com/office/drawing/2014/main" id="{5C7C11B1-7802-4D69-9248-C04FA4F8FA2F}"/>
                  </a:ext>
                </a:extLst>
              </p:cNvPr>
              <p:cNvSpPr/>
              <p:nvPr/>
            </p:nvSpPr>
            <p:spPr>
              <a:xfrm>
                <a:off x="953626" y="3369670"/>
                <a:ext cx="441368" cy="30565"/>
              </a:xfrm>
              <a:custGeom>
                <a:avLst/>
                <a:gdLst>
                  <a:gd name="connsiteX0" fmla="*/ 0 w 441368"/>
                  <a:gd name="connsiteY0" fmla="*/ 0 h 30565"/>
                  <a:gd name="connsiteX1" fmla="*/ 441369 w 441368"/>
                  <a:gd name="connsiteY1" fmla="*/ 0 h 30565"/>
                </a:gdLst>
                <a:ahLst/>
                <a:cxnLst>
                  <a:cxn ang="0">
                    <a:pos x="connsiteX0" y="connsiteY0"/>
                  </a:cxn>
                  <a:cxn ang="0">
                    <a:pos x="connsiteX1" y="connsiteY1"/>
                  </a:cxn>
                </a:cxnLst>
                <a:rect l="l" t="t" r="r" b="b"/>
                <a:pathLst>
                  <a:path w="441368" h="30565">
                    <a:moveTo>
                      <a:pt x="0" y="0"/>
                    </a:moveTo>
                    <a:lnTo>
                      <a:pt x="441369"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15" name="Forme libre : forme 214">
                <a:extLst>
                  <a:ext uri="{FF2B5EF4-FFF2-40B4-BE49-F238E27FC236}">
                    <a16:creationId xmlns:a16="http://schemas.microsoft.com/office/drawing/2014/main" id="{FAC80D5D-E9C9-478D-A7E6-5ADCEEC002DE}"/>
                  </a:ext>
                </a:extLst>
              </p:cNvPr>
              <p:cNvSpPr/>
              <p:nvPr/>
            </p:nvSpPr>
            <p:spPr>
              <a:xfrm>
                <a:off x="953626" y="3591882"/>
                <a:ext cx="441368" cy="30565"/>
              </a:xfrm>
              <a:custGeom>
                <a:avLst/>
                <a:gdLst>
                  <a:gd name="connsiteX0" fmla="*/ 0 w 441368"/>
                  <a:gd name="connsiteY0" fmla="*/ 0 h 30565"/>
                  <a:gd name="connsiteX1" fmla="*/ 441369 w 441368"/>
                  <a:gd name="connsiteY1" fmla="*/ 0 h 30565"/>
                </a:gdLst>
                <a:ahLst/>
                <a:cxnLst>
                  <a:cxn ang="0">
                    <a:pos x="connsiteX0" y="connsiteY0"/>
                  </a:cxn>
                  <a:cxn ang="0">
                    <a:pos x="connsiteX1" y="connsiteY1"/>
                  </a:cxn>
                </a:cxnLst>
                <a:rect l="l" t="t" r="r" b="b"/>
                <a:pathLst>
                  <a:path w="441368" h="30565">
                    <a:moveTo>
                      <a:pt x="0" y="0"/>
                    </a:moveTo>
                    <a:lnTo>
                      <a:pt x="441369"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16" name="Forme libre : forme 215">
                <a:extLst>
                  <a:ext uri="{FF2B5EF4-FFF2-40B4-BE49-F238E27FC236}">
                    <a16:creationId xmlns:a16="http://schemas.microsoft.com/office/drawing/2014/main" id="{DB8478C7-88EA-4F17-BFD5-C2FBF14F836D}"/>
                  </a:ext>
                </a:extLst>
              </p:cNvPr>
              <p:cNvSpPr/>
              <p:nvPr/>
            </p:nvSpPr>
            <p:spPr>
              <a:xfrm>
                <a:off x="953626" y="4036919"/>
                <a:ext cx="441368" cy="30565"/>
              </a:xfrm>
              <a:custGeom>
                <a:avLst/>
                <a:gdLst>
                  <a:gd name="connsiteX0" fmla="*/ 0 w 441368"/>
                  <a:gd name="connsiteY0" fmla="*/ 0 h 30565"/>
                  <a:gd name="connsiteX1" fmla="*/ 441369 w 441368"/>
                  <a:gd name="connsiteY1" fmla="*/ 0 h 30565"/>
                </a:gdLst>
                <a:ahLst/>
                <a:cxnLst>
                  <a:cxn ang="0">
                    <a:pos x="connsiteX0" y="connsiteY0"/>
                  </a:cxn>
                  <a:cxn ang="0">
                    <a:pos x="connsiteX1" y="connsiteY1"/>
                  </a:cxn>
                </a:cxnLst>
                <a:rect l="l" t="t" r="r" b="b"/>
                <a:pathLst>
                  <a:path w="441368" h="30565">
                    <a:moveTo>
                      <a:pt x="0" y="0"/>
                    </a:moveTo>
                    <a:lnTo>
                      <a:pt x="441369"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17" name="Forme libre : forme 216">
                <a:extLst>
                  <a:ext uri="{FF2B5EF4-FFF2-40B4-BE49-F238E27FC236}">
                    <a16:creationId xmlns:a16="http://schemas.microsoft.com/office/drawing/2014/main" id="{B8329B5F-B801-43E3-9906-B07DEE206871}"/>
                  </a:ext>
                </a:extLst>
              </p:cNvPr>
              <p:cNvSpPr/>
              <p:nvPr/>
            </p:nvSpPr>
            <p:spPr>
              <a:xfrm>
                <a:off x="953626" y="4259437"/>
                <a:ext cx="441368" cy="30565"/>
              </a:xfrm>
              <a:custGeom>
                <a:avLst/>
                <a:gdLst>
                  <a:gd name="connsiteX0" fmla="*/ 0 w 441368"/>
                  <a:gd name="connsiteY0" fmla="*/ 0 h 30565"/>
                  <a:gd name="connsiteX1" fmla="*/ 441369 w 441368"/>
                  <a:gd name="connsiteY1" fmla="*/ 0 h 30565"/>
                </a:gdLst>
                <a:ahLst/>
                <a:cxnLst>
                  <a:cxn ang="0">
                    <a:pos x="connsiteX0" y="connsiteY0"/>
                  </a:cxn>
                  <a:cxn ang="0">
                    <a:pos x="connsiteX1" y="connsiteY1"/>
                  </a:cxn>
                </a:cxnLst>
                <a:rect l="l" t="t" r="r" b="b"/>
                <a:pathLst>
                  <a:path w="441368" h="30565">
                    <a:moveTo>
                      <a:pt x="0" y="0"/>
                    </a:moveTo>
                    <a:lnTo>
                      <a:pt x="441369"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18" name="Forme libre : forme 217">
                <a:extLst>
                  <a:ext uri="{FF2B5EF4-FFF2-40B4-BE49-F238E27FC236}">
                    <a16:creationId xmlns:a16="http://schemas.microsoft.com/office/drawing/2014/main" id="{E4863F52-404D-4211-B9B2-CB7A2891C1FB}"/>
                  </a:ext>
                </a:extLst>
              </p:cNvPr>
              <p:cNvSpPr/>
              <p:nvPr/>
            </p:nvSpPr>
            <p:spPr>
              <a:xfrm>
                <a:off x="953626" y="3814401"/>
                <a:ext cx="441368" cy="30565"/>
              </a:xfrm>
              <a:custGeom>
                <a:avLst/>
                <a:gdLst>
                  <a:gd name="connsiteX0" fmla="*/ 0 w 441368"/>
                  <a:gd name="connsiteY0" fmla="*/ 0 h 30565"/>
                  <a:gd name="connsiteX1" fmla="*/ 441369 w 441368"/>
                  <a:gd name="connsiteY1" fmla="*/ 0 h 30565"/>
                </a:gdLst>
                <a:ahLst/>
                <a:cxnLst>
                  <a:cxn ang="0">
                    <a:pos x="connsiteX0" y="connsiteY0"/>
                  </a:cxn>
                  <a:cxn ang="0">
                    <a:pos x="connsiteX1" y="connsiteY1"/>
                  </a:cxn>
                </a:cxnLst>
                <a:rect l="l" t="t" r="r" b="b"/>
                <a:pathLst>
                  <a:path w="441368" h="30565">
                    <a:moveTo>
                      <a:pt x="0" y="0"/>
                    </a:moveTo>
                    <a:lnTo>
                      <a:pt x="441369"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19" name="Forme libre : forme 218">
                <a:extLst>
                  <a:ext uri="{FF2B5EF4-FFF2-40B4-BE49-F238E27FC236}">
                    <a16:creationId xmlns:a16="http://schemas.microsoft.com/office/drawing/2014/main" id="{FEF883D6-ECEC-48DD-A51E-8D691DB618BD}"/>
                  </a:ext>
                </a:extLst>
              </p:cNvPr>
              <p:cNvSpPr/>
              <p:nvPr/>
            </p:nvSpPr>
            <p:spPr>
              <a:xfrm>
                <a:off x="1174310" y="2397986"/>
                <a:ext cx="30565" cy="175752"/>
              </a:xfrm>
              <a:custGeom>
                <a:avLst/>
                <a:gdLst>
                  <a:gd name="connsiteX0" fmla="*/ 0 w 30565"/>
                  <a:gd name="connsiteY0" fmla="*/ 0 h 175752"/>
                  <a:gd name="connsiteX1" fmla="*/ 0 w 30565"/>
                  <a:gd name="connsiteY1" fmla="*/ 175753 h 175752"/>
                </a:gdLst>
                <a:ahLst/>
                <a:cxnLst>
                  <a:cxn ang="0">
                    <a:pos x="connsiteX0" y="connsiteY0"/>
                  </a:cxn>
                  <a:cxn ang="0">
                    <a:pos x="connsiteX1" y="connsiteY1"/>
                  </a:cxn>
                </a:cxnLst>
                <a:rect l="l" t="t" r="r" b="b"/>
                <a:pathLst>
                  <a:path w="30565" h="175752">
                    <a:moveTo>
                      <a:pt x="0" y="0"/>
                    </a:moveTo>
                    <a:lnTo>
                      <a:pt x="0" y="175753"/>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20" name="Forme libre : forme 219">
                <a:extLst>
                  <a:ext uri="{FF2B5EF4-FFF2-40B4-BE49-F238E27FC236}">
                    <a16:creationId xmlns:a16="http://schemas.microsoft.com/office/drawing/2014/main" id="{AC6A61C1-92D0-4953-8ACE-0907C46FF1CF}"/>
                  </a:ext>
                </a:extLst>
              </p:cNvPr>
              <p:cNvSpPr/>
              <p:nvPr/>
            </p:nvSpPr>
            <p:spPr>
              <a:xfrm>
                <a:off x="794990" y="2924633"/>
                <a:ext cx="758640" cy="1547236"/>
              </a:xfrm>
              <a:custGeom>
                <a:avLst/>
                <a:gdLst>
                  <a:gd name="connsiteX0" fmla="*/ 0 w 758640"/>
                  <a:gd name="connsiteY0" fmla="*/ 1418249 h 1547236"/>
                  <a:gd name="connsiteX1" fmla="*/ 0 w 758640"/>
                  <a:gd name="connsiteY1" fmla="*/ 0 h 1547236"/>
                  <a:gd name="connsiteX2" fmla="*/ 758641 w 758640"/>
                  <a:gd name="connsiteY2" fmla="*/ 0 h 1547236"/>
                  <a:gd name="connsiteX3" fmla="*/ 758641 w 758640"/>
                  <a:gd name="connsiteY3" fmla="*/ 1547236 h 1547236"/>
                </a:gdLst>
                <a:ahLst/>
                <a:cxnLst>
                  <a:cxn ang="0">
                    <a:pos x="connsiteX0" y="connsiteY0"/>
                  </a:cxn>
                  <a:cxn ang="0">
                    <a:pos x="connsiteX1" y="connsiteY1"/>
                  </a:cxn>
                  <a:cxn ang="0">
                    <a:pos x="connsiteX2" y="connsiteY2"/>
                  </a:cxn>
                  <a:cxn ang="0">
                    <a:pos x="connsiteX3" y="connsiteY3"/>
                  </a:cxn>
                </a:cxnLst>
                <a:rect l="l" t="t" r="r" b="b"/>
                <a:pathLst>
                  <a:path w="758640" h="1547236">
                    <a:moveTo>
                      <a:pt x="0" y="1418249"/>
                    </a:moveTo>
                    <a:lnTo>
                      <a:pt x="0" y="0"/>
                    </a:lnTo>
                    <a:lnTo>
                      <a:pt x="758641" y="0"/>
                    </a:lnTo>
                    <a:lnTo>
                      <a:pt x="758641" y="1547236"/>
                    </a:ln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21" name="Forme libre : forme 220">
                <a:extLst>
                  <a:ext uri="{FF2B5EF4-FFF2-40B4-BE49-F238E27FC236}">
                    <a16:creationId xmlns:a16="http://schemas.microsoft.com/office/drawing/2014/main" id="{95BD2FAD-1B03-4012-9CD6-E1F7E1C4829C}"/>
                  </a:ext>
                </a:extLst>
              </p:cNvPr>
              <p:cNvSpPr/>
              <p:nvPr/>
            </p:nvSpPr>
            <p:spPr>
              <a:xfrm>
                <a:off x="930701" y="2740016"/>
                <a:ext cx="487217" cy="179115"/>
              </a:xfrm>
              <a:custGeom>
                <a:avLst/>
                <a:gdLst>
                  <a:gd name="connsiteX0" fmla="*/ 0 w 487217"/>
                  <a:gd name="connsiteY0" fmla="*/ 0 h 179115"/>
                  <a:gd name="connsiteX1" fmla="*/ 487217 w 487217"/>
                  <a:gd name="connsiteY1" fmla="*/ 0 h 179115"/>
                  <a:gd name="connsiteX2" fmla="*/ 487217 w 487217"/>
                  <a:gd name="connsiteY2" fmla="*/ 179115 h 179115"/>
                </a:gdLst>
                <a:ahLst/>
                <a:cxnLst>
                  <a:cxn ang="0">
                    <a:pos x="connsiteX0" y="connsiteY0"/>
                  </a:cxn>
                  <a:cxn ang="0">
                    <a:pos x="connsiteX1" y="connsiteY1"/>
                  </a:cxn>
                  <a:cxn ang="0">
                    <a:pos x="connsiteX2" y="connsiteY2"/>
                  </a:cxn>
                </a:cxnLst>
                <a:rect l="l" t="t" r="r" b="b"/>
                <a:pathLst>
                  <a:path w="487217" h="179115">
                    <a:moveTo>
                      <a:pt x="0" y="0"/>
                    </a:moveTo>
                    <a:lnTo>
                      <a:pt x="487217" y="0"/>
                    </a:lnTo>
                    <a:lnTo>
                      <a:pt x="487217" y="179115"/>
                    </a:ln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22" name="Forme libre : forme 221">
                <a:extLst>
                  <a:ext uri="{FF2B5EF4-FFF2-40B4-BE49-F238E27FC236}">
                    <a16:creationId xmlns:a16="http://schemas.microsoft.com/office/drawing/2014/main" id="{57A2B483-2406-4312-A3BE-9587C8730A4A}"/>
                  </a:ext>
                </a:extLst>
              </p:cNvPr>
              <p:cNvSpPr/>
              <p:nvPr/>
            </p:nvSpPr>
            <p:spPr>
              <a:xfrm>
                <a:off x="1036153" y="2579546"/>
                <a:ext cx="276313" cy="156190"/>
              </a:xfrm>
              <a:custGeom>
                <a:avLst/>
                <a:gdLst>
                  <a:gd name="connsiteX0" fmla="*/ 0 w 276313"/>
                  <a:gd name="connsiteY0" fmla="*/ 0 h 156190"/>
                  <a:gd name="connsiteX1" fmla="*/ 276314 w 276313"/>
                  <a:gd name="connsiteY1" fmla="*/ 0 h 156190"/>
                  <a:gd name="connsiteX2" fmla="*/ 276314 w 276313"/>
                  <a:gd name="connsiteY2" fmla="*/ 156191 h 156190"/>
                </a:gdLst>
                <a:ahLst/>
                <a:cxnLst>
                  <a:cxn ang="0">
                    <a:pos x="connsiteX0" y="connsiteY0"/>
                  </a:cxn>
                  <a:cxn ang="0">
                    <a:pos x="connsiteX1" y="connsiteY1"/>
                  </a:cxn>
                  <a:cxn ang="0">
                    <a:pos x="connsiteX2" y="connsiteY2"/>
                  </a:cxn>
                </a:cxnLst>
                <a:rect l="l" t="t" r="r" b="b"/>
                <a:pathLst>
                  <a:path w="276313" h="156190">
                    <a:moveTo>
                      <a:pt x="0" y="0"/>
                    </a:moveTo>
                    <a:lnTo>
                      <a:pt x="276314" y="0"/>
                    </a:lnTo>
                    <a:lnTo>
                      <a:pt x="276314" y="156191"/>
                    </a:ln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cxnSp>
          <p:nvCxnSpPr>
            <p:cNvPr id="226" name="Connecteur droit 225">
              <a:extLst>
                <a:ext uri="{FF2B5EF4-FFF2-40B4-BE49-F238E27FC236}">
                  <a16:creationId xmlns:a16="http://schemas.microsoft.com/office/drawing/2014/main" id="{D88E173D-E76A-4880-B526-14B7B2504B88}"/>
                </a:ext>
              </a:extLst>
            </p:cNvPr>
            <p:cNvCxnSpPr>
              <a:stCxn id="221" idx="0"/>
            </p:cNvCxnSpPr>
            <p:nvPr/>
          </p:nvCxnSpPr>
          <p:spPr>
            <a:xfrm>
              <a:off x="1277211" y="3269405"/>
              <a:ext cx="0" cy="184995"/>
            </a:xfrm>
            <a:prstGeom prst="line">
              <a:avLst/>
            </a:prstGeom>
            <a:ln w="22225"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7" name="Connecteur droit 226">
              <a:extLst>
                <a:ext uri="{FF2B5EF4-FFF2-40B4-BE49-F238E27FC236}">
                  <a16:creationId xmlns:a16="http://schemas.microsoft.com/office/drawing/2014/main" id="{5EA0D720-7AA3-40DA-BB95-66BD71DC8D13}"/>
                </a:ext>
              </a:extLst>
            </p:cNvPr>
            <p:cNvCxnSpPr>
              <a:cxnSpLocks/>
            </p:cNvCxnSpPr>
            <p:nvPr/>
          </p:nvCxnSpPr>
          <p:spPr>
            <a:xfrm>
              <a:off x="1380349" y="3110784"/>
              <a:ext cx="0" cy="156291"/>
            </a:xfrm>
            <a:prstGeom prst="line">
              <a:avLst/>
            </a:prstGeom>
            <a:ln w="22225" cap="rnd">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37" name="Graphique 234">
            <a:extLst>
              <a:ext uri="{FF2B5EF4-FFF2-40B4-BE49-F238E27FC236}">
                <a16:creationId xmlns:a16="http://schemas.microsoft.com/office/drawing/2014/main" id="{EB926532-D21B-4CA5-95CF-E8D66E51DD04}"/>
              </a:ext>
            </a:extLst>
          </p:cNvPr>
          <p:cNvGrpSpPr/>
          <p:nvPr/>
        </p:nvGrpSpPr>
        <p:grpSpPr>
          <a:xfrm>
            <a:off x="38697" y="4674562"/>
            <a:ext cx="434197" cy="419724"/>
            <a:chOff x="704850" y="4613909"/>
            <a:chExt cx="400050" cy="386715"/>
          </a:xfrm>
        </p:grpSpPr>
        <p:sp>
          <p:nvSpPr>
            <p:cNvPr id="238" name="Forme libre : forme 237">
              <a:extLst>
                <a:ext uri="{FF2B5EF4-FFF2-40B4-BE49-F238E27FC236}">
                  <a16:creationId xmlns:a16="http://schemas.microsoft.com/office/drawing/2014/main" id="{48BF98AC-1B74-4683-8576-E37175F38701}"/>
                </a:ext>
              </a:extLst>
            </p:cNvPr>
            <p:cNvSpPr/>
            <p:nvPr/>
          </p:nvSpPr>
          <p:spPr>
            <a:xfrm>
              <a:off x="903074" y="4719055"/>
              <a:ext cx="191223" cy="203025"/>
            </a:xfrm>
            <a:custGeom>
              <a:avLst/>
              <a:gdLst>
                <a:gd name="connsiteX0" fmla="*/ 0 w 191223"/>
                <a:gd name="connsiteY0" fmla="*/ 198025 h 203025"/>
                <a:gd name="connsiteX1" fmla="*/ 26403 w 191223"/>
                <a:gd name="connsiteY1" fmla="*/ 203025 h 203025"/>
                <a:gd name="connsiteX2" fmla="*/ 72742 w 191223"/>
                <a:gd name="connsiteY2" fmla="*/ 186157 h 203025"/>
                <a:gd name="connsiteX3" fmla="*/ 119082 w 191223"/>
                <a:gd name="connsiteY3" fmla="*/ 203025 h 203025"/>
                <a:gd name="connsiteX4" fmla="*/ 191224 w 191223"/>
                <a:gd name="connsiteY4" fmla="*/ 130883 h 203025"/>
                <a:gd name="connsiteX5" fmla="*/ 145218 w 191223"/>
                <a:gd name="connsiteY5" fmla="*/ 63675 h 203025"/>
                <a:gd name="connsiteX6" fmla="*/ 72742 w 191223"/>
                <a:gd name="connsiteY6" fmla="*/ 0 h 203025"/>
                <a:gd name="connsiteX7" fmla="*/ 29337 w 191223"/>
                <a:gd name="connsiteY7" fmla="*/ 15269 h 20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223" h="203025">
                  <a:moveTo>
                    <a:pt x="0" y="198025"/>
                  </a:moveTo>
                  <a:cubicBezTo>
                    <a:pt x="8201" y="201225"/>
                    <a:pt x="17069" y="203025"/>
                    <a:pt x="26403" y="203025"/>
                  </a:cubicBezTo>
                  <a:cubicBezTo>
                    <a:pt x="44072" y="203025"/>
                    <a:pt x="60208" y="196625"/>
                    <a:pt x="72742" y="186157"/>
                  </a:cubicBezTo>
                  <a:cubicBezTo>
                    <a:pt x="85277" y="196691"/>
                    <a:pt x="101413" y="203025"/>
                    <a:pt x="119082" y="203025"/>
                  </a:cubicBezTo>
                  <a:cubicBezTo>
                    <a:pt x="158953" y="203025"/>
                    <a:pt x="191224" y="170755"/>
                    <a:pt x="191224" y="130883"/>
                  </a:cubicBezTo>
                  <a:cubicBezTo>
                    <a:pt x="191224" y="100279"/>
                    <a:pt x="172155" y="74143"/>
                    <a:pt x="145218" y="63675"/>
                  </a:cubicBezTo>
                  <a:cubicBezTo>
                    <a:pt x="138017" y="27270"/>
                    <a:pt x="108280" y="0"/>
                    <a:pt x="72742" y="0"/>
                  </a:cubicBezTo>
                  <a:cubicBezTo>
                    <a:pt x="56540" y="0"/>
                    <a:pt x="41539" y="5667"/>
                    <a:pt x="29337" y="15269"/>
                  </a:cubicBezTo>
                </a:path>
              </a:pathLst>
            </a:custGeom>
            <a:noFill/>
            <a:ln w="19050"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39" name="Forme libre : forme 238">
              <a:extLst>
                <a:ext uri="{FF2B5EF4-FFF2-40B4-BE49-F238E27FC236}">
                  <a16:creationId xmlns:a16="http://schemas.microsoft.com/office/drawing/2014/main" id="{24B02259-945A-4ADA-A8F6-F57851C9803A}"/>
                </a:ext>
              </a:extLst>
            </p:cNvPr>
            <p:cNvSpPr/>
            <p:nvPr/>
          </p:nvSpPr>
          <p:spPr>
            <a:xfrm>
              <a:off x="975750" y="4808399"/>
              <a:ext cx="6667" cy="181289"/>
            </a:xfrm>
            <a:custGeom>
              <a:avLst/>
              <a:gdLst>
                <a:gd name="connsiteX0" fmla="*/ 0 w 6667"/>
                <a:gd name="connsiteY0" fmla="*/ 0 h 181289"/>
                <a:gd name="connsiteX1" fmla="*/ 0 w 6667"/>
                <a:gd name="connsiteY1" fmla="*/ 181289 h 181289"/>
              </a:gdLst>
              <a:ahLst/>
              <a:cxnLst>
                <a:cxn ang="0">
                  <a:pos x="connsiteX0" y="connsiteY0"/>
                </a:cxn>
                <a:cxn ang="0">
                  <a:pos x="connsiteX1" y="connsiteY1"/>
                </a:cxn>
              </a:cxnLst>
              <a:rect l="l" t="t" r="r" b="b"/>
              <a:pathLst>
                <a:path w="6667" h="181289">
                  <a:moveTo>
                    <a:pt x="0" y="0"/>
                  </a:moveTo>
                  <a:lnTo>
                    <a:pt x="0" y="181289"/>
                  </a:lnTo>
                </a:path>
              </a:pathLst>
            </a:custGeom>
            <a:ln w="19050"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240" name="Graphique 234">
              <a:extLst>
                <a:ext uri="{FF2B5EF4-FFF2-40B4-BE49-F238E27FC236}">
                  <a16:creationId xmlns:a16="http://schemas.microsoft.com/office/drawing/2014/main" id="{EB926532-D21B-4CA5-95CF-E8D66E51DD04}"/>
                </a:ext>
              </a:extLst>
            </p:cNvPr>
            <p:cNvGrpSpPr/>
            <p:nvPr/>
          </p:nvGrpSpPr>
          <p:grpSpPr>
            <a:xfrm>
              <a:off x="938279" y="4835936"/>
              <a:ext cx="74876" cy="41605"/>
              <a:chOff x="938279" y="4835936"/>
              <a:chExt cx="74876" cy="41605"/>
            </a:xfrm>
          </p:grpSpPr>
          <p:sp>
            <p:nvSpPr>
              <p:cNvPr id="241" name="Forme libre : forme 240">
                <a:extLst>
                  <a:ext uri="{FF2B5EF4-FFF2-40B4-BE49-F238E27FC236}">
                    <a16:creationId xmlns:a16="http://schemas.microsoft.com/office/drawing/2014/main" id="{2F03619E-6519-4347-A173-B30D99CEACDD}"/>
                  </a:ext>
                </a:extLst>
              </p:cNvPr>
              <p:cNvSpPr/>
              <p:nvPr/>
            </p:nvSpPr>
            <p:spPr>
              <a:xfrm>
                <a:off x="938279" y="4855539"/>
                <a:ext cx="33804" cy="22002"/>
              </a:xfrm>
              <a:custGeom>
                <a:avLst/>
                <a:gdLst>
                  <a:gd name="connsiteX0" fmla="*/ 0 w 33804"/>
                  <a:gd name="connsiteY0" fmla="*/ 0 h 22002"/>
                  <a:gd name="connsiteX1" fmla="*/ 33804 w 33804"/>
                  <a:gd name="connsiteY1" fmla="*/ 22003 h 22002"/>
                </a:gdLst>
                <a:ahLst/>
                <a:cxnLst>
                  <a:cxn ang="0">
                    <a:pos x="connsiteX0" y="connsiteY0"/>
                  </a:cxn>
                  <a:cxn ang="0">
                    <a:pos x="connsiteX1" y="connsiteY1"/>
                  </a:cxn>
                </a:cxnLst>
                <a:rect l="l" t="t" r="r" b="b"/>
                <a:pathLst>
                  <a:path w="33804" h="22002">
                    <a:moveTo>
                      <a:pt x="0" y="0"/>
                    </a:moveTo>
                    <a:lnTo>
                      <a:pt x="33804" y="22003"/>
                    </a:lnTo>
                  </a:path>
                </a:pathLst>
              </a:custGeom>
              <a:ln w="19050"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42" name="Forme libre : forme 241">
                <a:extLst>
                  <a:ext uri="{FF2B5EF4-FFF2-40B4-BE49-F238E27FC236}">
                    <a16:creationId xmlns:a16="http://schemas.microsoft.com/office/drawing/2014/main" id="{5476AC52-5BB2-43F2-AE34-043290F5953C}"/>
                  </a:ext>
                </a:extLst>
              </p:cNvPr>
              <p:cNvSpPr/>
              <p:nvPr/>
            </p:nvSpPr>
            <p:spPr>
              <a:xfrm>
                <a:off x="975683" y="4835936"/>
                <a:ext cx="37471" cy="15135"/>
              </a:xfrm>
              <a:custGeom>
                <a:avLst/>
                <a:gdLst>
                  <a:gd name="connsiteX0" fmla="*/ 37471 w 37471"/>
                  <a:gd name="connsiteY0" fmla="*/ 0 h 15135"/>
                  <a:gd name="connsiteX1" fmla="*/ 0 w 37471"/>
                  <a:gd name="connsiteY1" fmla="*/ 15135 h 15135"/>
                </a:gdLst>
                <a:ahLst/>
                <a:cxnLst>
                  <a:cxn ang="0">
                    <a:pos x="connsiteX0" y="connsiteY0"/>
                  </a:cxn>
                  <a:cxn ang="0">
                    <a:pos x="connsiteX1" y="connsiteY1"/>
                  </a:cxn>
                </a:cxnLst>
                <a:rect l="l" t="t" r="r" b="b"/>
                <a:pathLst>
                  <a:path w="37471" h="15135">
                    <a:moveTo>
                      <a:pt x="37471" y="0"/>
                    </a:moveTo>
                    <a:lnTo>
                      <a:pt x="0" y="15135"/>
                    </a:lnTo>
                  </a:path>
                </a:pathLst>
              </a:custGeom>
              <a:ln w="19050"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243" name="Forme libre : forme 242">
              <a:extLst>
                <a:ext uri="{FF2B5EF4-FFF2-40B4-BE49-F238E27FC236}">
                  <a16:creationId xmlns:a16="http://schemas.microsoft.com/office/drawing/2014/main" id="{876263FC-97C5-4540-8065-BC6F51BF2A48}"/>
                </a:ext>
              </a:extLst>
            </p:cNvPr>
            <p:cNvSpPr/>
            <p:nvPr/>
          </p:nvSpPr>
          <p:spPr>
            <a:xfrm>
              <a:off x="713186" y="4622243"/>
              <a:ext cx="201390" cy="291465"/>
            </a:xfrm>
            <a:custGeom>
              <a:avLst/>
              <a:gdLst>
                <a:gd name="connsiteX0" fmla="*/ 198956 w 201390"/>
                <a:gd name="connsiteY0" fmla="*/ 168954 h 291465"/>
                <a:gd name="connsiteX1" fmla="*/ 100343 w 201390"/>
                <a:gd name="connsiteY1" fmla="*/ 291436 h 291465"/>
                <a:gd name="connsiteX2" fmla="*/ 1798 w 201390"/>
                <a:gd name="connsiteY2" fmla="*/ 170021 h 291465"/>
                <a:gd name="connsiteX3" fmla="*/ 100877 w 201390"/>
                <a:gd name="connsiteY3" fmla="*/ 0 h 291465"/>
                <a:gd name="connsiteX4" fmla="*/ 198956 w 201390"/>
                <a:gd name="connsiteY4" fmla="*/ 168954 h 291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390" h="291465">
                  <a:moveTo>
                    <a:pt x="198956" y="168954"/>
                  </a:moveTo>
                  <a:cubicBezTo>
                    <a:pt x="214358" y="257365"/>
                    <a:pt x="153750" y="292637"/>
                    <a:pt x="100343" y="291436"/>
                  </a:cubicBezTo>
                  <a:cubicBezTo>
                    <a:pt x="46937" y="290236"/>
                    <a:pt x="-11004" y="249498"/>
                    <a:pt x="1798" y="170021"/>
                  </a:cubicBezTo>
                  <a:cubicBezTo>
                    <a:pt x="11532" y="109880"/>
                    <a:pt x="47670" y="0"/>
                    <a:pt x="100877" y="0"/>
                  </a:cubicBezTo>
                  <a:cubicBezTo>
                    <a:pt x="154017" y="0"/>
                    <a:pt x="187821" y="104880"/>
                    <a:pt x="198956" y="168954"/>
                  </a:cubicBezTo>
                  <a:close/>
                </a:path>
              </a:pathLst>
            </a:custGeom>
            <a:noFill/>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244" name="Graphique 234">
              <a:extLst>
                <a:ext uri="{FF2B5EF4-FFF2-40B4-BE49-F238E27FC236}">
                  <a16:creationId xmlns:a16="http://schemas.microsoft.com/office/drawing/2014/main" id="{EB926532-D21B-4CA5-95CF-E8D66E51DD04}"/>
                </a:ext>
              </a:extLst>
            </p:cNvPr>
            <p:cNvGrpSpPr/>
            <p:nvPr/>
          </p:nvGrpSpPr>
          <p:grpSpPr>
            <a:xfrm>
              <a:off x="753189" y="4757860"/>
              <a:ext cx="59007" cy="98545"/>
              <a:chOff x="753189" y="4757860"/>
              <a:chExt cx="59007" cy="98545"/>
            </a:xfrm>
          </p:grpSpPr>
          <p:sp>
            <p:nvSpPr>
              <p:cNvPr id="245" name="Forme libre : forme 244">
                <a:extLst>
                  <a:ext uri="{FF2B5EF4-FFF2-40B4-BE49-F238E27FC236}">
                    <a16:creationId xmlns:a16="http://schemas.microsoft.com/office/drawing/2014/main" id="{822711C9-9759-4647-AC17-90DC1E16CF91}"/>
                  </a:ext>
                </a:extLst>
              </p:cNvPr>
              <p:cNvSpPr/>
              <p:nvPr/>
            </p:nvSpPr>
            <p:spPr>
              <a:xfrm>
                <a:off x="753189" y="4807799"/>
                <a:ext cx="59007" cy="48606"/>
              </a:xfrm>
              <a:custGeom>
                <a:avLst/>
                <a:gdLst>
                  <a:gd name="connsiteX0" fmla="*/ 59007 w 59007"/>
                  <a:gd name="connsiteY0" fmla="*/ 48606 h 48606"/>
                  <a:gd name="connsiteX1" fmla="*/ 0 w 59007"/>
                  <a:gd name="connsiteY1" fmla="*/ 0 h 48606"/>
                </a:gdLst>
                <a:ahLst/>
                <a:cxnLst>
                  <a:cxn ang="0">
                    <a:pos x="connsiteX0" y="connsiteY0"/>
                  </a:cxn>
                  <a:cxn ang="0">
                    <a:pos x="connsiteX1" y="connsiteY1"/>
                  </a:cxn>
                </a:cxnLst>
                <a:rect l="l" t="t" r="r" b="b"/>
                <a:pathLst>
                  <a:path w="59007" h="48606">
                    <a:moveTo>
                      <a:pt x="59007" y="48606"/>
                    </a:moveTo>
                    <a:lnTo>
                      <a:pt x="0"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46" name="Forme libre : forme 245">
                <a:extLst>
                  <a:ext uri="{FF2B5EF4-FFF2-40B4-BE49-F238E27FC236}">
                    <a16:creationId xmlns:a16="http://schemas.microsoft.com/office/drawing/2014/main" id="{842CFCA4-722E-4A87-AD6B-6B4F7782FEC2}"/>
                  </a:ext>
                </a:extLst>
              </p:cNvPr>
              <p:cNvSpPr/>
              <p:nvPr/>
            </p:nvSpPr>
            <p:spPr>
              <a:xfrm>
                <a:off x="775592" y="4757860"/>
                <a:ext cx="35604" cy="29403"/>
              </a:xfrm>
              <a:custGeom>
                <a:avLst/>
                <a:gdLst>
                  <a:gd name="connsiteX0" fmla="*/ 35604 w 35604"/>
                  <a:gd name="connsiteY0" fmla="*/ 29404 h 29403"/>
                  <a:gd name="connsiteX1" fmla="*/ 0 w 35604"/>
                  <a:gd name="connsiteY1" fmla="*/ 0 h 29403"/>
                </a:gdLst>
                <a:ahLst/>
                <a:cxnLst>
                  <a:cxn ang="0">
                    <a:pos x="connsiteX0" y="connsiteY0"/>
                  </a:cxn>
                  <a:cxn ang="0">
                    <a:pos x="connsiteX1" y="connsiteY1"/>
                  </a:cxn>
                </a:cxnLst>
                <a:rect l="l" t="t" r="r" b="b"/>
                <a:pathLst>
                  <a:path w="35604" h="29403">
                    <a:moveTo>
                      <a:pt x="35604" y="29404"/>
                    </a:moveTo>
                    <a:lnTo>
                      <a:pt x="0"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nvGrpSpPr>
            <p:cNvPr id="247" name="Graphique 234">
              <a:extLst>
                <a:ext uri="{FF2B5EF4-FFF2-40B4-BE49-F238E27FC236}">
                  <a16:creationId xmlns:a16="http://schemas.microsoft.com/office/drawing/2014/main" id="{EB926532-D21B-4CA5-95CF-E8D66E51DD04}"/>
                </a:ext>
              </a:extLst>
            </p:cNvPr>
            <p:cNvGrpSpPr/>
            <p:nvPr/>
          </p:nvGrpSpPr>
          <p:grpSpPr>
            <a:xfrm>
              <a:off x="815397" y="4757860"/>
              <a:ext cx="59007" cy="98545"/>
              <a:chOff x="815397" y="4757860"/>
              <a:chExt cx="59007" cy="98545"/>
            </a:xfrm>
          </p:grpSpPr>
          <p:sp>
            <p:nvSpPr>
              <p:cNvPr id="248" name="Forme libre : forme 247">
                <a:extLst>
                  <a:ext uri="{FF2B5EF4-FFF2-40B4-BE49-F238E27FC236}">
                    <a16:creationId xmlns:a16="http://schemas.microsoft.com/office/drawing/2014/main" id="{01CE07B8-6459-440D-86F6-4372788AD55B}"/>
                  </a:ext>
                </a:extLst>
              </p:cNvPr>
              <p:cNvSpPr/>
              <p:nvPr/>
            </p:nvSpPr>
            <p:spPr>
              <a:xfrm>
                <a:off x="815397" y="4807799"/>
                <a:ext cx="59007" cy="48606"/>
              </a:xfrm>
              <a:custGeom>
                <a:avLst/>
                <a:gdLst>
                  <a:gd name="connsiteX0" fmla="*/ 0 w 59007"/>
                  <a:gd name="connsiteY0" fmla="*/ 48606 h 48606"/>
                  <a:gd name="connsiteX1" fmla="*/ 59007 w 59007"/>
                  <a:gd name="connsiteY1" fmla="*/ 0 h 48606"/>
                </a:gdLst>
                <a:ahLst/>
                <a:cxnLst>
                  <a:cxn ang="0">
                    <a:pos x="connsiteX0" y="connsiteY0"/>
                  </a:cxn>
                  <a:cxn ang="0">
                    <a:pos x="connsiteX1" y="connsiteY1"/>
                  </a:cxn>
                </a:cxnLst>
                <a:rect l="l" t="t" r="r" b="b"/>
                <a:pathLst>
                  <a:path w="59007" h="48606">
                    <a:moveTo>
                      <a:pt x="0" y="48606"/>
                    </a:moveTo>
                    <a:lnTo>
                      <a:pt x="59007"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49" name="Forme libre : forme 248">
                <a:extLst>
                  <a:ext uri="{FF2B5EF4-FFF2-40B4-BE49-F238E27FC236}">
                    <a16:creationId xmlns:a16="http://schemas.microsoft.com/office/drawing/2014/main" id="{4C08C004-96C8-48ED-B67E-F345664CD0EF}"/>
                  </a:ext>
                </a:extLst>
              </p:cNvPr>
              <p:cNvSpPr/>
              <p:nvPr/>
            </p:nvSpPr>
            <p:spPr>
              <a:xfrm>
                <a:off x="816397" y="4757860"/>
                <a:ext cx="35604" cy="29403"/>
              </a:xfrm>
              <a:custGeom>
                <a:avLst/>
                <a:gdLst>
                  <a:gd name="connsiteX0" fmla="*/ 0 w 35604"/>
                  <a:gd name="connsiteY0" fmla="*/ 29404 h 29403"/>
                  <a:gd name="connsiteX1" fmla="*/ 35604 w 35604"/>
                  <a:gd name="connsiteY1" fmla="*/ 0 h 29403"/>
                </a:gdLst>
                <a:ahLst/>
                <a:cxnLst>
                  <a:cxn ang="0">
                    <a:pos x="connsiteX0" y="connsiteY0"/>
                  </a:cxn>
                  <a:cxn ang="0">
                    <a:pos x="connsiteX1" y="connsiteY1"/>
                  </a:cxn>
                </a:cxnLst>
                <a:rect l="l" t="t" r="r" b="b"/>
                <a:pathLst>
                  <a:path w="35604" h="29403">
                    <a:moveTo>
                      <a:pt x="0" y="29404"/>
                    </a:moveTo>
                    <a:lnTo>
                      <a:pt x="35604"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250" name="Forme libre : forme 249">
              <a:extLst>
                <a:ext uri="{FF2B5EF4-FFF2-40B4-BE49-F238E27FC236}">
                  <a16:creationId xmlns:a16="http://schemas.microsoft.com/office/drawing/2014/main" id="{FD2DA5A1-9EED-4EC7-B3DB-9118FE1E6FAD}"/>
                </a:ext>
              </a:extLst>
            </p:cNvPr>
            <p:cNvSpPr/>
            <p:nvPr/>
          </p:nvSpPr>
          <p:spPr>
            <a:xfrm>
              <a:off x="813863" y="4723256"/>
              <a:ext cx="6667" cy="269700"/>
            </a:xfrm>
            <a:custGeom>
              <a:avLst/>
              <a:gdLst>
                <a:gd name="connsiteX0" fmla="*/ 0 w 6667"/>
                <a:gd name="connsiteY0" fmla="*/ 0 h 269700"/>
                <a:gd name="connsiteX1" fmla="*/ 0 w 6667"/>
                <a:gd name="connsiteY1" fmla="*/ 269700 h 269700"/>
              </a:gdLst>
              <a:ahLst/>
              <a:cxnLst>
                <a:cxn ang="0">
                  <a:pos x="connsiteX0" y="connsiteY0"/>
                </a:cxn>
                <a:cxn ang="0">
                  <a:pos x="connsiteX1" y="connsiteY1"/>
                </a:cxn>
              </a:cxnLst>
              <a:rect l="l" t="t" r="r" b="b"/>
              <a:pathLst>
                <a:path w="6667" h="269700">
                  <a:moveTo>
                    <a:pt x="0" y="0"/>
                  </a:moveTo>
                  <a:lnTo>
                    <a:pt x="0" y="26970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nvGrpSpPr>
          <p:cNvPr id="251" name="Graphique 234">
            <a:extLst>
              <a:ext uri="{FF2B5EF4-FFF2-40B4-BE49-F238E27FC236}">
                <a16:creationId xmlns:a16="http://schemas.microsoft.com/office/drawing/2014/main" id="{42A53A72-02C9-40BC-A23D-DB9DCD5A4638}"/>
              </a:ext>
            </a:extLst>
          </p:cNvPr>
          <p:cNvGrpSpPr/>
          <p:nvPr/>
        </p:nvGrpSpPr>
        <p:grpSpPr>
          <a:xfrm>
            <a:off x="4069639" y="4694398"/>
            <a:ext cx="218580" cy="402356"/>
            <a:chOff x="713186" y="4622243"/>
            <a:chExt cx="201390" cy="370713"/>
          </a:xfrm>
        </p:grpSpPr>
        <p:sp>
          <p:nvSpPr>
            <p:cNvPr id="255" name="Forme libre : forme 254">
              <a:extLst>
                <a:ext uri="{FF2B5EF4-FFF2-40B4-BE49-F238E27FC236}">
                  <a16:creationId xmlns:a16="http://schemas.microsoft.com/office/drawing/2014/main" id="{928A9CA3-2440-4496-979F-8B169CDE5697}"/>
                </a:ext>
              </a:extLst>
            </p:cNvPr>
            <p:cNvSpPr/>
            <p:nvPr/>
          </p:nvSpPr>
          <p:spPr>
            <a:xfrm>
              <a:off x="713186" y="4622243"/>
              <a:ext cx="201390" cy="291465"/>
            </a:xfrm>
            <a:custGeom>
              <a:avLst/>
              <a:gdLst>
                <a:gd name="connsiteX0" fmla="*/ 198956 w 201390"/>
                <a:gd name="connsiteY0" fmla="*/ 168954 h 291465"/>
                <a:gd name="connsiteX1" fmla="*/ 100343 w 201390"/>
                <a:gd name="connsiteY1" fmla="*/ 291436 h 291465"/>
                <a:gd name="connsiteX2" fmla="*/ 1798 w 201390"/>
                <a:gd name="connsiteY2" fmla="*/ 170021 h 291465"/>
                <a:gd name="connsiteX3" fmla="*/ 100877 w 201390"/>
                <a:gd name="connsiteY3" fmla="*/ 0 h 291465"/>
                <a:gd name="connsiteX4" fmla="*/ 198956 w 201390"/>
                <a:gd name="connsiteY4" fmla="*/ 168954 h 291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390" h="291465">
                  <a:moveTo>
                    <a:pt x="198956" y="168954"/>
                  </a:moveTo>
                  <a:cubicBezTo>
                    <a:pt x="214358" y="257365"/>
                    <a:pt x="153750" y="292637"/>
                    <a:pt x="100343" y="291436"/>
                  </a:cubicBezTo>
                  <a:cubicBezTo>
                    <a:pt x="46937" y="290236"/>
                    <a:pt x="-11004" y="249498"/>
                    <a:pt x="1798" y="170021"/>
                  </a:cubicBezTo>
                  <a:cubicBezTo>
                    <a:pt x="11532" y="109880"/>
                    <a:pt x="47670" y="0"/>
                    <a:pt x="100877" y="0"/>
                  </a:cubicBezTo>
                  <a:cubicBezTo>
                    <a:pt x="154017" y="0"/>
                    <a:pt x="187821" y="104880"/>
                    <a:pt x="198956" y="168954"/>
                  </a:cubicBezTo>
                  <a:close/>
                </a:path>
              </a:pathLst>
            </a:custGeom>
            <a:noFill/>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256" name="Graphique 234">
              <a:extLst>
                <a:ext uri="{FF2B5EF4-FFF2-40B4-BE49-F238E27FC236}">
                  <a16:creationId xmlns:a16="http://schemas.microsoft.com/office/drawing/2014/main" id="{EE623854-08B8-42D5-8504-42AB7745DAE0}"/>
                </a:ext>
              </a:extLst>
            </p:cNvPr>
            <p:cNvGrpSpPr/>
            <p:nvPr/>
          </p:nvGrpSpPr>
          <p:grpSpPr>
            <a:xfrm>
              <a:off x="753189" y="4757860"/>
              <a:ext cx="59007" cy="98545"/>
              <a:chOff x="753189" y="4757860"/>
              <a:chExt cx="59007" cy="98545"/>
            </a:xfrm>
          </p:grpSpPr>
          <p:sp>
            <p:nvSpPr>
              <p:cNvPr id="261" name="Forme libre : forme 260">
                <a:extLst>
                  <a:ext uri="{FF2B5EF4-FFF2-40B4-BE49-F238E27FC236}">
                    <a16:creationId xmlns:a16="http://schemas.microsoft.com/office/drawing/2014/main" id="{32FEADA9-5269-4BF9-A751-BED73F7F8946}"/>
                  </a:ext>
                </a:extLst>
              </p:cNvPr>
              <p:cNvSpPr/>
              <p:nvPr/>
            </p:nvSpPr>
            <p:spPr>
              <a:xfrm>
                <a:off x="753189" y="4807799"/>
                <a:ext cx="59007" cy="48606"/>
              </a:xfrm>
              <a:custGeom>
                <a:avLst/>
                <a:gdLst>
                  <a:gd name="connsiteX0" fmla="*/ 59007 w 59007"/>
                  <a:gd name="connsiteY0" fmla="*/ 48606 h 48606"/>
                  <a:gd name="connsiteX1" fmla="*/ 0 w 59007"/>
                  <a:gd name="connsiteY1" fmla="*/ 0 h 48606"/>
                </a:gdLst>
                <a:ahLst/>
                <a:cxnLst>
                  <a:cxn ang="0">
                    <a:pos x="connsiteX0" y="connsiteY0"/>
                  </a:cxn>
                  <a:cxn ang="0">
                    <a:pos x="connsiteX1" y="connsiteY1"/>
                  </a:cxn>
                </a:cxnLst>
                <a:rect l="l" t="t" r="r" b="b"/>
                <a:pathLst>
                  <a:path w="59007" h="48606">
                    <a:moveTo>
                      <a:pt x="59007" y="48606"/>
                    </a:moveTo>
                    <a:lnTo>
                      <a:pt x="0"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62" name="Forme libre : forme 261">
                <a:extLst>
                  <a:ext uri="{FF2B5EF4-FFF2-40B4-BE49-F238E27FC236}">
                    <a16:creationId xmlns:a16="http://schemas.microsoft.com/office/drawing/2014/main" id="{A8448006-7842-433E-9BC3-D92AE08D7A4E}"/>
                  </a:ext>
                </a:extLst>
              </p:cNvPr>
              <p:cNvSpPr/>
              <p:nvPr/>
            </p:nvSpPr>
            <p:spPr>
              <a:xfrm>
                <a:off x="775592" y="4757860"/>
                <a:ext cx="35604" cy="29403"/>
              </a:xfrm>
              <a:custGeom>
                <a:avLst/>
                <a:gdLst>
                  <a:gd name="connsiteX0" fmla="*/ 35604 w 35604"/>
                  <a:gd name="connsiteY0" fmla="*/ 29404 h 29403"/>
                  <a:gd name="connsiteX1" fmla="*/ 0 w 35604"/>
                  <a:gd name="connsiteY1" fmla="*/ 0 h 29403"/>
                </a:gdLst>
                <a:ahLst/>
                <a:cxnLst>
                  <a:cxn ang="0">
                    <a:pos x="connsiteX0" y="connsiteY0"/>
                  </a:cxn>
                  <a:cxn ang="0">
                    <a:pos x="connsiteX1" y="connsiteY1"/>
                  </a:cxn>
                </a:cxnLst>
                <a:rect l="l" t="t" r="r" b="b"/>
                <a:pathLst>
                  <a:path w="35604" h="29403">
                    <a:moveTo>
                      <a:pt x="35604" y="29404"/>
                    </a:moveTo>
                    <a:lnTo>
                      <a:pt x="0"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nvGrpSpPr>
            <p:cNvPr id="257" name="Graphique 234">
              <a:extLst>
                <a:ext uri="{FF2B5EF4-FFF2-40B4-BE49-F238E27FC236}">
                  <a16:creationId xmlns:a16="http://schemas.microsoft.com/office/drawing/2014/main" id="{3CD3CB3F-92A8-44AC-A17D-A8CEDFA258FB}"/>
                </a:ext>
              </a:extLst>
            </p:cNvPr>
            <p:cNvGrpSpPr/>
            <p:nvPr/>
          </p:nvGrpSpPr>
          <p:grpSpPr>
            <a:xfrm>
              <a:off x="815397" y="4757860"/>
              <a:ext cx="59007" cy="98545"/>
              <a:chOff x="815397" y="4757860"/>
              <a:chExt cx="59007" cy="98545"/>
            </a:xfrm>
          </p:grpSpPr>
          <p:sp>
            <p:nvSpPr>
              <p:cNvPr id="259" name="Forme libre : forme 258">
                <a:extLst>
                  <a:ext uri="{FF2B5EF4-FFF2-40B4-BE49-F238E27FC236}">
                    <a16:creationId xmlns:a16="http://schemas.microsoft.com/office/drawing/2014/main" id="{12DF71AA-CF33-4412-BB05-D738973E9959}"/>
                  </a:ext>
                </a:extLst>
              </p:cNvPr>
              <p:cNvSpPr/>
              <p:nvPr/>
            </p:nvSpPr>
            <p:spPr>
              <a:xfrm>
                <a:off x="815397" y="4807799"/>
                <a:ext cx="59007" cy="48606"/>
              </a:xfrm>
              <a:custGeom>
                <a:avLst/>
                <a:gdLst>
                  <a:gd name="connsiteX0" fmla="*/ 0 w 59007"/>
                  <a:gd name="connsiteY0" fmla="*/ 48606 h 48606"/>
                  <a:gd name="connsiteX1" fmla="*/ 59007 w 59007"/>
                  <a:gd name="connsiteY1" fmla="*/ 0 h 48606"/>
                </a:gdLst>
                <a:ahLst/>
                <a:cxnLst>
                  <a:cxn ang="0">
                    <a:pos x="connsiteX0" y="connsiteY0"/>
                  </a:cxn>
                  <a:cxn ang="0">
                    <a:pos x="connsiteX1" y="connsiteY1"/>
                  </a:cxn>
                </a:cxnLst>
                <a:rect l="l" t="t" r="r" b="b"/>
                <a:pathLst>
                  <a:path w="59007" h="48606">
                    <a:moveTo>
                      <a:pt x="0" y="48606"/>
                    </a:moveTo>
                    <a:lnTo>
                      <a:pt x="59007"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60" name="Forme libre : forme 259">
                <a:extLst>
                  <a:ext uri="{FF2B5EF4-FFF2-40B4-BE49-F238E27FC236}">
                    <a16:creationId xmlns:a16="http://schemas.microsoft.com/office/drawing/2014/main" id="{D7656809-1A0B-4362-894C-E4A1CAC88C7A}"/>
                  </a:ext>
                </a:extLst>
              </p:cNvPr>
              <p:cNvSpPr/>
              <p:nvPr/>
            </p:nvSpPr>
            <p:spPr>
              <a:xfrm>
                <a:off x="816397" y="4757860"/>
                <a:ext cx="35604" cy="29403"/>
              </a:xfrm>
              <a:custGeom>
                <a:avLst/>
                <a:gdLst>
                  <a:gd name="connsiteX0" fmla="*/ 0 w 35604"/>
                  <a:gd name="connsiteY0" fmla="*/ 29404 h 29403"/>
                  <a:gd name="connsiteX1" fmla="*/ 35604 w 35604"/>
                  <a:gd name="connsiteY1" fmla="*/ 0 h 29403"/>
                </a:gdLst>
                <a:ahLst/>
                <a:cxnLst>
                  <a:cxn ang="0">
                    <a:pos x="connsiteX0" y="connsiteY0"/>
                  </a:cxn>
                  <a:cxn ang="0">
                    <a:pos x="connsiteX1" y="connsiteY1"/>
                  </a:cxn>
                </a:cxnLst>
                <a:rect l="l" t="t" r="r" b="b"/>
                <a:pathLst>
                  <a:path w="35604" h="29403">
                    <a:moveTo>
                      <a:pt x="0" y="29404"/>
                    </a:moveTo>
                    <a:lnTo>
                      <a:pt x="35604"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258" name="Forme libre : forme 257">
              <a:extLst>
                <a:ext uri="{FF2B5EF4-FFF2-40B4-BE49-F238E27FC236}">
                  <a16:creationId xmlns:a16="http://schemas.microsoft.com/office/drawing/2014/main" id="{CF3DFCD0-969B-4546-B2F9-1374BAB2AE60}"/>
                </a:ext>
              </a:extLst>
            </p:cNvPr>
            <p:cNvSpPr/>
            <p:nvPr/>
          </p:nvSpPr>
          <p:spPr>
            <a:xfrm>
              <a:off x="813863" y="4723256"/>
              <a:ext cx="6667" cy="269700"/>
            </a:xfrm>
            <a:custGeom>
              <a:avLst/>
              <a:gdLst>
                <a:gd name="connsiteX0" fmla="*/ 0 w 6667"/>
                <a:gd name="connsiteY0" fmla="*/ 0 h 269700"/>
                <a:gd name="connsiteX1" fmla="*/ 0 w 6667"/>
                <a:gd name="connsiteY1" fmla="*/ 269700 h 269700"/>
              </a:gdLst>
              <a:ahLst/>
              <a:cxnLst>
                <a:cxn ang="0">
                  <a:pos x="connsiteX0" y="connsiteY0"/>
                </a:cxn>
                <a:cxn ang="0">
                  <a:pos x="connsiteX1" y="connsiteY1"/>
                </a:cxn>
              </a:cxnLst>
              <a:rect l="l" t="t" r="r" b="b"/>
              <a:pathLst>
                <a:path w="6667" h="269700">
                  <a:moveTo>
                    <a:pt x="0" y="0"/>
                  </a:moveTo>
                  <a:lnTo>
                    <a:pt x="0" y="26970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nvGrpSpPr>
          <p:cNvPr id="265" name="Graphique 234">
            <a:extLst>
              <a:ext uri="{FF2B5EF4-FFF2-40B4-BE49-F238E27FC236}">
                <a16:creationId xmlns:a16="http://schemas.microsoft.com/office/drawing/2014/main" id="{B7448F87-4B21-43D3-9520-CF4A9B287491}"/>
              </a:ext>
            </a:extLst>
          </p:cNvPr>
          <p:cNvGrpSpPr/>
          <p:nvPr/>
        </p:nvGrpSpPr>
        <p:grpSpPr>
          <a:xfrm flipH="1">
            <a:off x="6777740" y="4684745"/>
            <a:ext cx="434197" cy="419724"/>
            <a:chOff x="704850" y="4613909"/>
            <a:chExt cx="400050" cy="386715"/>
          </a:xfrm>
        </p:grpSpPr>
        <p:sp>
          <p:nvSpPr>
            <p:cNvPr id="266" name="Forme libre : forme 265">
              <a:extLst>
                <a:ext uri="{FF2B5EF4-FFF2-40B4-BE49-F238E27FC236}">
                  <a16:creationId xmlns:a16="http://schemas.microsoft.com/office/drawing/2014/main" id="{4FBDEB63-EB44-45EC-854E-B2B66F374035}"/>
                </a:ext>
              </a:extLst>
            </p:cNvPr>
            <p:cNvSpPr/>
            <p:nvPr/>
          </p:nvSpPr>
          <p:spPr>
            <a:xfrm>
              <a:off x="903074" y="4719055"/>
              <a:ext cx="191223" cy="203025"/>
            </a:xfrm>
            <a:custGeom>
              <a:avLst/>
              <a:gdLst>
                <a:gd name="connsiteX0" fmla="*/ 0 w 191223"/>
                <a:gd name="connsiteY0" fmla="*/ 198025 h 203025"/>
                <a:gd name="connsiteX1" fmla="*/ 26403 w 191223"/>
                <a:gd name="connsiteY1" fmla="*/ 203025 h 203025"/>
                <a:gd name="connsiteX2" fmla="*/ 72742 w 191223"/>
                <a:gd name="connsiteY2" fmla="*/ 186157 h 203025"/>
                <a:gd name="connsiteX3" fmla="*/ 119082 w 191223"/>
                <a:gd name="connsiteY3" fmla="*/ 203025 h 203025"/>
                <a:gd name="connsiteX4" fmla="*/ 191224 w 191223"/>
                <a:gd name="connsiteY4" fmla="*/ 130883 h 203025"/>
                <a:gd name="connsiteX5" fmla="*/ 145218 w 191223"/>
                <a:gd name="connsiteY5" fmla="*/ 63675 h 203025"/>
                <a:gd name="connsiteX6" fmla="*/ 72742 w 191223"/>
                <a:gd name="connsiteY6" fmla="*/ 0 h 203025"/>
                <a:gd name="connsiteX7" fmla="*/ 29337 w 191223"/>
                <a:gd name="connsiteY7" fmla="*/ 15269 h 20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223" h="203025">
                  <a:moveTo>
                    <a:pt x="0" y="198025"/>
                  </a:moveTo>
                  <a:cubicBezTo>
                    <a:pt x="8201" y="201225"/>
                    <a:pt x="17069" y="203025"/>
                    <a:pt x="26403" y="203025"/>
                  </a:cubicBezTo>
                  <a:cubicBezTo>
                    <a:pt x="44072" y="203025"/>
                    <a:pt x="60208" y="196625"/>
                    <a:pt x="72742" y="186157"/>
                  </a:cubicBezTo>
                  <a:cubicBezTo>
                    <a:pt x="85277" y="196691"/>
                    <a:pt x="101413" y="203025"/>
                    <a:pt x="119082" y="203025"/>
                  </a:cubicBezTo>
                  <a:cubicBezTo>
                    <a:pt x="158953" y="203025"/>
                    <a:pt x="191224" y="170755"/>
                    <a:pt x="191224" y="130883"/>
                  </a:cubicBezTo>
                  <a:cubicBezTo>
                    <a:pt x="191224" y="100279"/>
                    <a:pt x="172155" y="74143"/>
                    <a:pt x="145218" y="63675"/>
                  </a:cubicBezTo>
                  <a:cubicBezTo>
                    <a:pt x="138017" y="27270"/>
                    <a:pt x="108280" y="0"/>
                    <a:pt x="72742" y="0"/>
                  </a:cubicBezTo>
                  <a:cubicBezTo>
                    <a:pt x="56540" y="0"/>
                    <a:pt x="41539" y="5667"/>
                    <a:pt x="29337" y="15269"/>
                  </a:cubicBezTo>
                </a:path>
              </a:pathLst>
            </a:custGeom>
            <a:noFill/>
            <a:ln w="19050"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67" name="Forme libre : forme 266">
              <a:extLst>
                <a:ext uri="{FF2B5EF4-FFF2-40B4-BE49-F238E27FC236}">
                  <a16:creationId xmlns:a16="http://schemas.microsoft.com/office/drawing/2014/main" id="{1C2B2158-66E1-4DBE-B416-3CAC1A743115}"/>
                </a:ext>
              </a:extLst>
            </p:cNvPr>
            <p:cNvSpPr/>
            <p:nvPr/>
          </p:nvSpPr>
          <p:spPr>
            <a:xfrm>
              <a:off x="975750" y="4808399"/>
              <a:ext cx="6667" cy="181289"/>
            </a:xfrm>
            <a:custGeom>
              <a:avLst/>
              <a:gdLst>
                <a:gd name="connsiteX0" fmla="*/ 0 w 6667"/>
                <a:gd name="connsiteY0" fmla="*/ 0 h 181289"/>
                <a:gd name="connsiteX1" fmla="*/ 0 w 6667"/>
                <a:gd name="connsiteY1" fmla="*/ 181289 h 181289"/>
              </a:gdLst>
              <a:ahLst/>
              <a:cxnLst>
                <a:cxn ang="0">
                  <a:pos x="connsiteX0" y="connsiteY0"/>
                </a:cxn>
                <a:cxn ang="0">
                  <a:pos x="connsiteX1" y="connsiteY1"/>
                </a:cxn>
              </a:cxnLst>
              <a:rect l="l" t="t" r="r" b="b"/>
              <a:pathLst>
                <a:path w="6667" h="181289">
                  <a:moveTo>
                    <a:pt x="0" y="0"/>
                  </a:moveTo>
                  <a:lnTo>
                    <a:pt x="0" y="181289"/>
                  </a:lnTo>
                </a:path>
              </a:pathLst>
            </a:custGeom>
            <a:ln w="19050"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268" name="Graphique 234">
              <a:extLst>
                <a:ext uri="{FF2B5EF4-FFF2-40B4-BE49-F238E27FC236}">
                  <a16:creationId xmlns:a16="http://schemas.microsoft.com/office/drawing/2014/main" id="{06C6D9B6-F7EF-4B04-AD2E-2BEF52210F32}"/>
                </a:ext>
              </a:extLst>
            </p:cNvPr>
            <p:cNvGrpSpPr/>
            <p:nvPr/>
          </p:nvGrpSpPr>
          <p:grpSpPr>
            <a:xfrm>
              <a:off x="938279" y="4835936"/>
              <a:ext cx="74876" cy="41605"/>
              <a:chOff x="938279" y="4835936"/>
              <a:chExt cx="74876" cy="41605"/>
            </a:xfrm>
          </p:grpSpPr>
          <p:sp>
            <p:nvSpPr>
              <p:cNvPr id="277" name="Forme libre : forme 276">
                <a:extLst>
                  <a:ext uri="{FF2B5EF4-FFF2-40B4-BE49-F238E27FC236}">
                    <a16:creationId xmlns:a16="http://schemas.microsoft.com/office/drawing/2014/main" id="{5EE47B08-1924-4002-8DFC-25C82561AF42}"/>
                  </a:ext>
                </a:extLst>
              </p:cNvPr>
              <p:cNvSpPr/>
              <p:nvPr/>
            </p:nvSpPr>
            <p:spPr>
              <a:xfrm>
                <a:off x="938279" y="4855539"/>
                <a:ext cx="33804" cy="22002"/>
              </a:xfrm>
              <a:custGeom>
                <a:avLst/>
                <a:gdLst>
                  <a:gd name="connsiteX0" fmla="*/ 0 w 33804"/>
                  <a:gd name="connsiteY0" fmla="*/ 0 h 22002"/>
                  <a:gd name="connsiteX1" fmla="*/ 33804 w 33804"/>
                  <a:gd name="connsiteY1" fmla="*/ 22003 h 22002"/>
                </a:gdLst>
                <a:ahLst/>
                <a:cxnLst>
                  <a:cxn ang="0">
                    <a:pos x="connsiteX0" y="connsiteY0"/>
                  </a:cxn>
                  <a:cxn ang="0">
                    <a:pos x="connsiteX1" y="connsiteY1"/>
                  </a:cxn>
                </a:cxnLst>
                <a:rect l="l" t="t" r="r" b="b"/>
                <a:pathLst>
                  <a:path w="33804" h="22002">
                    <a:moveTo>
                      <a:pt x="0" y="0"/>
                    </a:moveTo>
                    <a:lnTo>
                      <a:pt x="33804" y="22003"/>
                    </a:lnTo>
                  </a:path>
                </a:pathLst>
              </a:custGeom>
              <a:ln w="19050"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78" name="Forme libre : forme 277">
                <a:extLst>
                  <a:ext uri="{FF2B5EF4-FFF2-40B4-BE49-F238E27FC236}">
                    <a16:creationId xmlns:a16="http://schemas.microsoft.com/office/drawing/2014/main" id="{49214DD0-7A36-407C-A9A6-E3DD3D977273}"/>
                  </a:ext>
                </a:extLst>
              </p:cNvPr>
              <p:cNvSpPr/>
              <p:nvPr/>
            </p:nvSpPr>
            <p:spPr>
              <a:xfrm>
                <a:off x="975683" y="4835936"/>
                <a:ext cx="37471" cy="15135"/>
              </a:xfrm>
              <a:custGeom>
                <a:avLst/>
                <a:gdLst>
                  <a:gd name="connsiteX0" fmla="*/ 37471 w 37471"/>
                  <a:gd name="connsiteY0" fmla="*/ 0 h 15135"/>
                  <a:gd name="connsiteX1" fmla="*/ 0 w 37471"/>
                  <a:gd name="connsiteY1" fmla="*/ 15135 h 15135"/>
                </a:gdLst>
                <a:ahLst/>
                <a:cxnLst>
                  <a:cxn ang="0">
                    <a:pos x="connsiteX0" y="connsiteY0"/>
                  </a:cxn>
                  <a:cxn ang="0">
                    <a:pos x="connsiteX1" y="connsiteY1"/>
                  </a:cxn>
                </a:cxnLst>
                <a:rect l="l" t="t" r="r" b="b"/>
                <a:pathLst>
                  <a:path w="37471" h="15135">
                    <a:moveTo>
                      <a:pt x="37471" y="0"/>
                    </a:moveTo>
                    <a:lnTo>
                      <a:pt x="0" y="15135"/>
                    </a:lnTo>
                  </a:path>
                </a:pathLst>
              </a:custGeom>
              <a:ln w="19050"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269" name="Forme libre : forme 268">
              <a:extLst>
                <a:ext uri="{FF2B5EF4-FFF2-40B4-BE49-F238E27FC236}">
                  <a16:creationId xmlns:a16="http://schemas.microsoft.com/office/drawing/2014/main" id="{E8FF22CD-65C0-4C9A-8F55-A4AC1E302512}"/>
                </a:ext>
              </a:extLst>
            </p:cNvPr>
            <p:cNvSpPr/>
            <p:nvPr/>
          </p:nvSpPr>
          <p:spPr>
            <a:xfrm>
              <a:off x="713186" y="4622243"/>
              <a:ext cx="201390" cy="291465"/>
            </a:xfrm>
            <a:custGeom>
              <a:avLst/>
              <a:gdLst>
                <a:gd name="connsiteX0" fmla="*/ 198956 w 201390"/>
                <a:gd name="connsiteY0" fmla="*/ 168954 h 291465"/>
                <a:gd name="connsiteX1" fmla="*/ 100343 w 201390"/>
                <a:gd name="connsiteY1" fmla="*/ 291436 h 291465"/>
                <a:gd name="connsiteX2" fmla="*/ 1798 w 201390"/>
                <a:gd name="connsiteY2" fmla="*/ 170021 h 291465"/>
                <a:gd name="connsiteX3" fmla="*/ 100877 w 201390"/>
                <a:gd name="connsiteY3" fmla="*/ 0 h 291465"/>
                <a:gd name="connsiteX4" fmla="*/ 198956 w 201390"/>
                <a:gd name="connsiteY4" fmla="*/ 168954 h 291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390" h="291465">
                  <a:moveTo>
                    <a:pt x="198956" y="168954"/>
                  </a:moveTo>
                  <a:cubicBezTo>
                    <a:pt x="214358" y="257365"/>
                    <a:pt x="153750" y="292637"/>
                    <a:pt x="100343" y="291436"/>
                  </a:cubicBezTo>
                  <a:cubicBezTo>
                    <a:pt x="46937" y="290236"/>
                    <a:pt x="-11004" y="249498"/>
                    <a:pt x="1798" y="170021"/>
                  </a:cubicBezTo>
                  <a:cubicBezTo>
                    <a:pt x="11532" y="109880"/>
                    <a:pt x="47670" y="0"/>
                    <a:pt x="100877" y="0"/>
                  </a:cubicBezTo>
                  <a:cubicBezTo>
                    <a:pt x="154017" y="0"/>
                    <a:pt x="187821" y="104880"/>
                    <a:pt x="198956" y="168954"/>
                  </a:cubicBezTo>
                  <a:close/>
                </a:path>
              </a:pathLst>
            </a:custGeom>
            <a:noFill/>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270" name="Graphique 234">
              <a:extLst>
                <a:ext uri="{FF2B5EF4-FFF2-40B4-BE49-F238E27FC236}">
                  <a16:creationId xmlns:a16="http://schemas.microsoft.com/office/drawing/2014/main" id="{B4BF021B-7676-413E-BC5E-0842E017A215}"/>
                </a:ext>
              </a:extLst>
            </p:cNvPr>
            <p:cNvGrpSpPr/>
            <p:nvPr/>
          </p:nvGrpSpPr>
          <p:grpSpPr>
            <a:xfrm>
              <a:off x="753189" y="4757860"/>
              <a:ext cx="59007" cy="98545"/>
              <a:chOff x="753189" y="4757860"/>
              <a:chExt cx="59007" cy="98545"/>
            </a:xfrm>
          </p:grpSpPr>
          <p:sp>
            <p:nvSpPr>
              <p:cNvPr id="275" name="Forme libre : forme 274">
                <a:extLst>
                  <a:ext uri="{FF2B5EF4-FFF2-40B4-BE49-F238E27FC236}">
                    <a16:creationId xmlns:a16="http://schemas.microsoft.com/office/drawing/2014/main" id="{61D6DA11-8C6F-4637-96C3-D4400A0B95AE}"/>
                  </a:ext>
                </a:extLst>
              </p:cNvPr>
              <p:cNvSpPr/>
              <p:nvPr/>
            </p:nvSpPr>
            <p:spPr>
              <a:xfrm>
                <a:off x="753189" y="4807799"/>
                <a:ext cx="59007" cy="48606"/>
              </a:xfrm>
              <a:custGeom>
                <a:avLst/>
                <a:gdLst>
                  <a:gd name="connsiteX0" fmla="*/ 59007 w 59007"/>
                  <a:gd name="connsiteY0" fmla="*/ 48606 h 48606"/>
                  <a:gd name="connsiteX1" fmla="*/ 0 w 59007"/>
                  <a:gd name="connsiteY1" fmla="*/ 0 h 48606"/>
                </a:gdLst>
                <a:ahLst/>
                <a:cxnLst>
                  <a:cxn ang="0">
                    <a:pos x="connsiteX0" y="connsiteY0"/>
                  </a:cxn>
                  <a:cxn ang="0">
                    <a:pos x="connsiteX1" y="connsiteY1"/>
                  </a:cxn>
                </a:cxnLst>
                <a:rect l="l" t="t" r="r" b="b"/>
                <a:pathLst>
                  <a:path w="59007" h="48606">
                    <a:moveTo>
                      <a:pt x="59007" y="48606"/>
                    </a:moveTo>
                    <a:lnTo>
                      <a:pt x="0"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76" name="Forme libre : forme 275">
                <a:extLst>
                  <a:ext uri="{FF2B5EF4-FFF2-40B4-BE49-F238E27FC236}">
                    <a16:creationId xmlns:a16="http://schemas.microsoft.com/office/drawing/2014/main" id="{0CEFE0BE-88DF-40AF-BADC-A38F1C611E55}"/>
                  </a:ext>
                </a:extLst>
              </p:cNvPr>
              <p:cNvSpPr/>
              <p:nvPr/>
            </p:nvSpPr>
            <p:spPr>
              <a:xfrm>
                <a:off x="775592" y="4757860"/>
                <a:ext cx="35604" cy="29403"/>
              </a:xfrm>
              <a:custGeom>
                <a:avLst/>
                <a:gdLst>
                  <a:gd name="connsiteX0" fmla="*/ 35604 w 35604"/>
                  <a:gd name="connsiteY0" fmla="*/ 29404 h 29403"/>
                  <a:gd name="connsiteX1" fmla="*/ 0 w 35604"/>
                  <a:gd name="connsiteY1" fmla="*/ 0 h 29403"/>
                </a:gdLst>
                <a:ahLst/>
                <a:cxnLst>
                  <a:cxn ang="0">
                    <a:pos x="connsiteX0" y="connsiteY0"/>
                  </a:cxn>
                  <a:cxn ang="0">
                    <a:pos x="connsiteX1" y="connsiteY1"/>
                  </a:cxn>
                </a:cxnLst>
                <a:rect l="l" t="t" r="r" b="b"/>
                <a:pathLst>
                  <a:path w="35604" h="29403">
                    <a:moveTo>
                      <a:pt x="35604" y="29404"/>
                    </a:moveTo>
                    <a:lnTo>
                      <a:pt x="0"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nvGrpSpPr>
            <p:cNvPr id="271" name="Graphique 234">
              <a:extLst>
                <a:ext uri="{FF2B5EF4-FFF2-40B4-BE49-F238E27FC236}">
                  <a16:creationId xmlns:a16="http://schemas.microsoft.com/office/drawing/2014/main" id="{6973ECBB-A113-4AC0-B6DB-E62DB19F720B}"/>
                </a:ext>
              </a:extLst>
            </p:cNvPr>
            <p:cNvGrpSpPr/>
            <p:nvPr/>
          </p:nvGrpSpPr>
          <p:grpSpPr>
            <a:xfrm>
              <a:off x="815397" y="4757860"/>
              <a:ext cx="59007" cy="98545"/>
              <a:chOff x="815397" y="4757860"/>
              <a:chExt cx="59007" cy="98545"/>
            </a:xfrm>
          </p:grpSpPr>
          <p:sp>
            <p:nvSpPr>
              <p:cNvPr id="273" name="Forme libre : forme 272">
                <a:extLst>
                  <a:ext uri="{FF2B5EF4-FFF2-40B4-BE49-F238E27FC236}">
                    <a16:creationId xmlns:a16="http://schemas.microsoft.com/office/drawing/2014/main" id="{01834C5F-A4F2-4EFE-8FED-036B9E580BBD}"/>
                  </a:ext>
                </a:extLst>
              </p:cNvPr>
              <p:cNvSpPr/>
              <p:nvPr/>
            </p:nvSpPr>
            <p:spPr>
              <a:xfrm>
                <a:off x="815397" y="4807799"/>
                <a:ext cx="59007" cy="48606"/>
              </a:xfrm>
              <a:custGeom>
                <a:avLst/>
                <a:gdLst>
                  <a:gd name="connsiteX0" fmla="*/ 0 w 59007"/>
                  <a:gd name="connsiteY0" fmla="*/ 48606 h 48606"/>
                  <a:gd name="connsiteX1" fmla="*/ 59007 w 59007"/>
                  <a:gd name="connsiteY1" fmla="*/ 0 h 48606"/>
                </a:gdLst>
                <a:ahLst/>
                <a:cxnLst>
                  <a:cxn ang="0">
                    <a:pos x="connsiteX0" y="connsiteY0"/>
                  </a:cxn>
                  <a:cxn ang="0">
                    <a:pos x="connsiteX1" y="connsiteY1"/>
                  </a:cxn>
                </a:cxnLst>
                <a:rect l="l" t="t" r="r" b="b"/>
                <a:pathLst>
                  <a:path w="59007" h="48606">
                    <a:moveTo>
                      <a:pt x="0" y="48606"/>
                    </a:moveTo>
                    <a:lnTo>
                      <a:pt x="59007"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74" name="Forme libre : forme 273">
                <a:extLst>
                  <a:ext uri="{FF2B5EF4-FFF2-40B4-BE49-F238E27FC236}">
                    <a16:creationId xmlns:a16="http://schemas.microsoft.com/office/drawing/2014/main" id="{DBAEE70E-3F3A-4AD4-8EFD-BA014D14CD36}"/>
                  </a:ext>
                </a:extLst>
              </p:cNvPr>
              <p:cNvSpPr/>
              <p:nvPr/>
            </p:nvSpPr>
            <p:spPr>
              <a:xfrm>
                <a:off x="816397" y="4757860"/>
                <a:ext cx="35604" cy="29403"/>
              </a:xfrm>
              <a:custGeom>
                <a:avLst/>
                <a:gdLst>
                  <a:gd name="connsiteX0" fmla="*/ 0 w 35604"/>
                  <a:gd name="connsiteY0" fmla="*/ 29404 h 29403"/>
                  <a:gd name="connsiteX1" fmla="*/ 35604 w 35604"/>
                  <a:gd name="connsiteY1" fmla="*/ 0 h 29403"/>
                </a:gdLst>
                <a:ahLst/>
                <a:cxnLst>
                  <a:cxn ang="0">
                    <a:pos x="connsiteX0" y="connsiteY0"/>
                  </a:cxn>
                  <a:cxn ang="0">
                    <a:pos x="connsiteX1" y="connsiteY1"/>
                  </a:cxn>
                </a:cxnLst>
                <a:rect l="l" t="t" r="r" b="b"/>
                <a:pathLst>
                  <a:path w="35604" h="29403">
                    <a:moveTo>
                      <a:pt x="0" y="29404"/>
                    </a:moveTo>
                    <a:lnTo>
                      <a:pt x="35604" y="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272" name="Forme libre : forme 271">
              <a:extLst>
                <a:ext uri="{FF2B5EF4-FFF2-40B4-BE49-F238E27FC236}">
                  <a16:creationId xmlns:a16="http://schemas.microsoft.com/office/drawing/2014/main" id="{79E8C593-F608-48DA-96DD-1087AE9F2F54}"/>
                </a:ext>
              </a:extLst>
            </p:cNvPr>
            <p:cNvSpPr/>
            <p:nvPr/>
          </p:nvSpPr>
          <p:spPr>
            <a:xfrm>
              <a:off x="813863" y="4723256"/>
              <a:ext cx="6667" cy="269700"/>
            </a:xfrm>
            <a:custGeom>
              <a:avLst/>
              <a:gdLst>
                <a:gd name="connsiteX0" fmla="*/ 0 w 6667"/>
                <a:gd name="connsiteY0" fmla="*/ 0 h 269700"/>
                <a:gd name="connsiteX1" fmla="*/ 0 w 6667"/>
                <a:gd name="connsiteY1" fmla="*/ 269700 h 269700"/>
              </a:gdLst>
              <a:ahLst/>
              <a:cxnLst>
                <a:cxn ang="0">
                  <a:pos x="connsiteX0" y="connsiteY0"/>
                </a:cxn>
                <a:cxn ang="0">
                  <a:pos x="connsiteX1" y="connsiteY1"/>
                </a:cxn>
              </a:cxnLst>
              <a:rect l="l" t="t" r="r" b="b"/>
              <a:pathLst>
                <a:path w="6667" h="269700">
                  <a:moveTo>
                    <a:pt x="0" y="0"/>
                  </a:moveTo>
                  <a:lnTo>
                    <a:pt x="0" y="269700"/>
                  </a:lnTo>
                </a:path>
              </a:pathLst>
            </a:custGeom>
            <a:ln w="19050"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281" name="ZoneTexte 280">
            <a:extLst>
              <a:ext uri="{FF2B5EF4-FFF2-40B4-BE49-F238E27FC236}">
                <a16:creationId xmlns:a16="http://schemas.microsoft.com/office/drawing/2014/main" id="{FD67F735-4759-4F95-A518-DAE7E261D713}"/>
              </a:ext>
            </a:extLst>
          </p:cNvPr>
          <p:cNvSpPr txBox="1"/>
          <p:nvPr/>
        </p:nvSpPr>
        <p:spPr>
          <a:xfrm>
            <a:off x="3092901" y="3439223"/>
            <a:ext cx="800220"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rgbClr val="00589C"/>
                </a:solidFill>
                <a:latin typeface="Ubuntu Medium"/>
              </a:rPr>
              <a:t>5</a:t>
            </a:r>
            <a:r>
              <a:rPr kumimoji="0" lang="en-GB" sz="2400" b="0" i="0" u="none" strike="noStrike" kern="1200" cap="none" spc="0" normalizeH="0" baseline="0" noProof="0" dirty="0">
                <a:ln>
                  <a:noFill/>
                </a:ln>
                <a:solidFill>
                  <a:srgbClr val="00589C"/>
                </a:solidFill>
                <a:effectLst/>
                <a:uLnTx/>
                <a:uFillTx/>
                <a:latin typeface="Ubuntu Medium"/>
                <a:ea typeface="+mn-ea"/>
                <a:cs typeface="+mn-cs"/>
              </a:rPr>
              <a:t>,4</a:t>
            </a:r>
            <a:r>
              <a:rPr kumimoji="0" lang="en-GB"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en-GB" sz="2400" b="0" i="0" u="none" strike="noStrike" kern="1200" cap="none" spc="0" normalizeH="0" baseline="0" noProof="0" dirty="0">
              <a:ln>
                <a:noFill/>
              </a:ln>
              <a:solidFill>
                <a:srgbClr val="00589C"/>
              </a:solidFill>
              <a:effectLst/>
              <a:uLnTx/>
              <a:uFillTx/>
              <a:latin typeface="Ubuntu Medium"/>
              <a:ea typeface="+mn-ea"/>
              <a:cs typeface="+mn-cs"/>
            </a:endParaRPr>
          </a:p>
        </p:txBody>
      </p:sp>
      <p:sp>
        <p:nvSpPr>
          <p:cNvPr id="282" name="ZoneTexte 281">
            <a:extLst>
              <a:ext uri="{FF2B5EF4-FFF2-40B4-BE49-F238E27FC236}">
                <a16:creationId xmlns:a16="http://schemas.microsoft.com/office/drawing/2014/main" id="{9952C6A1-13F2-4968-A76F-3808AF2A3CF5}"/>
              </a:ext>
            </a:extLst>
          </p:cNvPr>
          <p:cNvSpPr txBox="1"/>
          <p:nvPr/>
        </p:nvSpPr>
        <p:spPr>
          <a:xfrm>
            <a:off x="4300904" y="3666730"/>
            <a:ext cx="80021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589C"/>
                </a:solidFill>
                <a:effectLst/>
                <a:uLnTx/>
                <a:uFillTx/>
                <a:latin typeface="Ubuntu Medium"/>
                <a:ea typeface="+mn-ea"/>
                <a:cs typeface="+mn-cs"/>
              </a:rPr>
              <a:t>5,0</a:t>
            </a:r>
            <a:r>
              <a:rPr kumimoji="0" lang="en-GB"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en-GB" sz="2400" b="0" i="0" u="none" strike="noStrike" kern="1200" cap="none" spc="0" normalizeH="0" baseline="0" noProof="0" dirty="0">
              <a:ln>
                <a:noFill/>
              </a:ln>
              <a:solidFill>
                <a:srgbClr val="00589C"/>
              </a:solidFill>
              <a:effectLst/>
              <a:uLnTx/>
              <a:uFillTx/>
              <a:latin typeface="Ubuntu Medium"/>
              <a:ea typeface="+mn-ea"/>
              <a:cs typeface="+mn-cs"/>
            </a:endParaRPr>
          </a:p>
        </p:txBody>
      </p:sp>
      <p:sp>
        <p:nvSpPr>
          <p:cNvPr id="413" name="Arc 412">
            <a:extLst>
              <a:ext uri="{FF2B5EF4-FFF2-40B4-BE49-F238E27FC236}">
                <a16:creationId xmlns:a16="http://schemas.microsoft.com/office/drawing/2014/main" id="{74F27CCD-721D-40EF-9746-371A16BC5759}"/>
              </a:ext>
            </a:extLst>
          </p:cNvPr>
          <p:cNvSpPr/>
          <p:nvPr/>
        </p:nvSpPr>
        <p:spPr>
          <a:xfrm>
            <a:off x="580224" y="2362931"/>
            <a:ext cx="6859044" cy="4241889"/>
          </a:xfrm>
          <a:prstGeom prst="arc">
            <a:avLst>
              <a:gd name="adj1" fmla="val 11392757"/>
              <a:gd name="adj2" fmla="val 20865377"/>
            </a:avLst>
          </a:prstGeom>
          <a:ln w="22225"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15" name="Graphique 4">
            <a:extLst>
              <a:ext uri="{FF2B5EF4-FFF2-40B4-BE49-F238E27FC236}">
                <a16:creationId xmlns:a16="http://schemas.microsoft.com/office/drawing/2014/main" id="{8244B8F1-1FA7-48E0-95CC-3DE8858C7D96}"/>
              </a:ext>
            </a:extLst>
          </p:cNvPr>
          <p:cNvSpPr/>
          <p:nvPr/>
        </p:nvSpPr>
        <p:spPr>
          <a:xfrm>
            <a:off x="3216254" y="1436620"/>
            <a:ext cx="1636893" cy="1516520"/>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accent1"/>
          </a:solidFill>
          <a:ln w="9525" cap="flat">
            <a:noFill/>
            <a:prstDash val="solid"/>
            <a:miter/>
          </a:ln>
          <a:effectLst/>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400" b="0" i="0" u="none" strike="noStrike" kern="1200" cap="none" spc="-15" normalizeH="0" baseline="0" noProof="0">
                <a:ln>
                  <a:noFill/>
                </a:ln>
                <a:solidFill>
                  <a:prstClr val="white"/>
                </a:solidFill>
                <a:effectLst/>
                <a:uLnTx/>
                <a:uFillTx/>
                <a:latin typeface="Ubuntu Light" panose="020B0304030602030204" pitchFamily="34" charset="0"/>
                <a:ea typeface="+mn-ea"/>
                <a:cs typeface="+mn-cs"/>
              </a:rPr>
              <a:t>PAR </a:t>
            </a:r>
            <a:br>
              <a:rPr kumimoji="0" lang="fr-FR" sz="1400" b="0" i="0" u="none" strike="noStrike" kern="1200" cap="none" spc="-15" normalizeH="0" baseline="0" noProof="0">
                <a:ln>
                  <a:noFill/>
                </a:ln>
                <a:solidFill>
                  <a:prstClr val="white"/>
                </a:solidFill>
                <a:effectLst/>
                <a:uLnTx/>
                <a:uFillTx/>
                <a:latin typeface="Ubuntu Light" panose="020B0304030602030204" pitchFamily="34" charset="0"/>
                <a:ea typeface="+mn-ea"/>
                <a:cs typeface="+mn-cs"/>
              </a:rPr>
            </a:br>
            <a:r>
              <a:rPr kumimoji="0" lang="fr-FR" sz="1400" b="0" i="0" u="none" strike="noStrike" kern="1200" cap="none" spc="-15" normalizeH="0" baseline="0" noProof="0">
                <a:ln>
                  <a:noFill/>
                </a:ln>
                <a:solidFill>
                  <a:prstClr val="white"/>
                </a:solidFill>
                <a:effectLst/>
                <a:uLnTx/>
                <a:uFillTx/>
                <a:latin typeface="Ubuntu Light" panose="020B0304030602030204" pitchFamily="34" charset="0"/>
                <a:ea typeface="+mn-ea"/>
                <a:cs typeface="+mn-cs"/>
              </a:rPr>
              <a:t>TYPOLOGIES </a:t>
            </a:r>
            <a:br>
              <a:rPr kumimoji="0" lang="fr-FR" sz="1400" b="0" i="0" u="none" strike="noStrike" kern="1200" cap="none" spc="-15" normalizeH="0" baseline="0" noProof="0">
                <a:ln>
                  <a:noFill/>
                </a:ln>
                <a:solidFill>
                  <a:prstClr val="white"/>
                </a:solidFill>
                <a:effectLst/>
                <a:uLnTx/>
                <a:uFillTx/>
                <a:latin typeface="Ubuntu Light" panose="020B0304030602030204" pitchFamily="34" charset="0"/>
                <a:ea typeface="+mn-ea"/>
                <a:cs typeface="+mn-cs"/>
              </a:rPr>
            </a:br>
            <a:r>
              <a:rPr kumimoji="0" lang="fr-FR" sz="1400" b="0" i="0" u="none" strike="noStrike" kern="1200" cap="none" spc="-15" normalizeH="0" baseline="0" noProof="0">
                <a:ln>
                  <a:noFill/>
                </a:ln>
                <a:solidFill>
                  <a:prstClr val="white"/>
                </a:solidFill>
                <a:effectLst/>
                <a:uLnTx/>
                <a:uFillTx/>
                <a:latin typeface="Ubuntu Light" panose="020B0304030602030204" pitchFamily="34" charset="0"/>
                <a:ea typeface="+mn-ea"/>
                <a:cs typeface="+mn-cs"/>
              </a:rPr>
              <a:t>D’ACTIFS</a:t>
            </a:r>
          </a:p>
        </p:txBody>
      </p:sp>
      <p:sp>
        <p:nvSpPr>
          <p:cNvPr id="416" name="Graphique 4">
            <a:extLst>
              <a:ext uri="{FF2B5EF4-FFF2-40B4-BE49-F238E27FC236}">
                <a16:creationId xmlns:a16="http://schemas.microsoft.com/office/drawing/2014/main" id="{A6819529-6E2B-4009-9986-707CCF7563AC}"/>
              </a:ext>
            </a:extLst>
          </p:cNvPr>
          <p:cNvSpPr/>
          <p:nvPr/>
        </p:nvSpPr>
        <p:spPr>
          <a:xfrm>
            <a:off x="9224569" y="330740"/>
            <a:ext cx="1636893" cy="1516520"/>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accent1"/>
          </a:solidFill>
          <a:ln w="9525" cap="flat">
            <a:noFill/>
            <a:prstDash val="solid"/>
            <a:miter/>
          </a:ln>
          <a:effectLst/>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400" b="0" i="0" u="none" strike="noStrike" kern="1200" cap="none" spc="-15" normalizeH="0" baseline="0" noProof="0">
                <a:ln>
                  <a:noFill/>
                </a:ln>
                <a:solidFill>
                  <a:prstClr val="white"/>
                </a:solidFill>
                <a:effectLst/>
                <a:uLnTx/>
                <a:uFillTx/>
                <a:latin typeface="Ubuntu Light" panose="020B0304030602030204" pitchFamily="34" charset="0"/>
                <a:ea typeface="+mn-ea"/>
                <a:cs typeface="+mn-cs"/>
              </a:rPr>
              <a:t>PAR ZONES GÉOGRAPHIQUES</a:t>
            </a:r>
          </a:p>
        </p:txBody>
      </p:sp>
      <p:pic>
        <p:nvPicPr>
          <p:cNvPr id="418" name="Image 417">
            <a:extLst>
              <a:ext uri="{FF2B5EF4-FFF2-40B4-BE49-F238E27FC236}">
                <a16:creationId xmlns:a16="http://schemas.microsoft.com/office/drawing/2014/main" id="{23A8D1CB-98F0-4BFE-AFDC-C7C7FC7242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03293" y="2911353"/>
            <a:ext cx="416785" cy="416785"/>
          </a:xfrm>
          <a:prstGeom prst="rect">
            <a:avLst/>
          </a:prstGeom>
        </p:spPr>
      </p:pic>
      <p:sp>
        <p:nvSpPr>
          <p:cNvPr id="420" name="object 65">
            <a:extLst>
              <a:ext uri="{FF2B5EF4-FFF2-40B4-BE49-F238E27FC236}">
                <a16:creationId xmlns:a16="http://schemas.microsoft.com/office/drawing/2014/main" id="{B2E9309E-A5F3-4106-B055-F2248AC27672}"/>
              </a:ext>
            </a:extLst>
          </p:cNvPr>
          <p:cNvSpPr txBox="1"/>
          <p:nvPr/>
        </p:nvSpPr>
        <p:spPr>
          <a:xfrm>
            <a:off x="7256536" y="3039023"/>
            <a:ext cx="896125" cy="182101"/>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100" b="0" i="0" u="none" strike="noStrike" kern="1200" cap="none" spc="100" normalizeH="0" baseline="0" noProof="0">
                <a:ln>
                  <a:noFill/>
                </a:ln>
                <a:solidFill>
                  <a:srgbClr val="004785"/>
                </a:solidFill>
                <a:effectLst/>
                <a:uLnTx/>
                <a:uFillTx/>
                <a:latin typeface="Ubuntu Medium"/>
                <a:ea typeface="Open Sans" panose="020B0606030504020204" pitchFamily="34" charset="0"/>
                <a:cs typeface="Open Sans" panose="020B0606030504020204" pitchFamily="34" charset="0"/>
              </a:rPr>
              <a:t>FRANCE</a:t>
            </a:r>
            <a:endParaRPr kumimoji="0" lang="fr-FR" sz="1100" b="0" i="0" u="none" strike="noStrike" kern="1200" cap="none" spc="100" normalizeH="0" baseline="0" noProof="0">
              <a:ln>
                <a:noFill/>
              </a:ln>
              <a:solidFill>
                <a:prstClr val="black"/>
              </a:solidFill>
              <a:effectLst/>
              <a:uLnTx/>
              <a:uFillTx/>
              <a:latin typeface="Ubuntu Medium"/>
              <a:ea typeface="Open Sans" panose="020B0606030504020204" pitchFamily="34" charset="0"/>
              <a:cs typeface="Open Sans" panose="020B0606030504020204" pitchFamily="34" charset="0"/>
            </a:endParaRPr>
          </a:p>
        </p:txBody>
      </p:sp>
      <p:sp>
        <p:nvSpPr>
          <p:cNvPr id="422" name="ZoneTexte 421">
            <a:extLst>
              <a:ext uri="{FF2B5EF4-FFF2-40B4-BE49-F238E27FC236}">
                <a16:creationId xmlns:a16="http://schemas.microsoft.com/office/drawing/2014/main" id="{E7B18A6D-7DB8-4177-84EC-D4682162B1EA}"/>
              </a:ext>
            </a:extLst>
          </p:cNvPr>
          <p:cNvSpPr txBox="1"/>
          <p:nvPr/>
        </p:nvSpPr>
        <p:spPr>
          <a:xfrm>
            <a:off x="7317537" y="3125108"/>
            <a:ext cx="97494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00589C"/>
                </a:solidFill>
                <a:effectLst/>
                <a:uLnTx/>
                <a:uFillTx/>
                <a:latin typeface="Ubuntu Medium"/>
                <a:ea typeface="+mn-ea"/>
                <a:cs typeface="+mn-cs"/>
              </a:rPr>
              <a:t>82,8</a:t>
            </a:r>
            <a:r>
              <a:rPr kumimoji="0" lang="fr-FR"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fr-FR" sz="2400" b="0" i="0" u="none" strike="noStrike" kern="1200" cap="none" spc="0" normalizeH="0" baseline="0" noProof="0" dirty="0">
              <a:ln>
                <a:noFill/>
              </a:ln>
              <a:solidFill>
                <a:srgbClr val="00589C"/>
              </a:solidFill>
              <a:effectLst/>
              <a:uLnTx/>
              <a:uFillTx/>
              <a:latin typeface="Ubuntu Medium"/>
              <a:ea typeface="+mn-ea"/>
              <a:cs typeface="+mn-cs"/>
            </a:endParaRPr>
          </a:p>
        </p:txBody>
      </p:sp>
      <p:sp>
        <p:nvSpPr>
          <p:cNvPr id="423" name="object 65">
            <a:extLst>
              <a:ext uri="{FF2B5EF4-FFF2-40B4-BE49-F238E27FC236}">
                <a16:creationId xmlns:a16="http://schemas.microsoft.com/office/drawing/2014/main" id="{C02AAD2C-1A54-4A9D-BA40-1E98B1E37AA3}"/>
              </a:ext>
            </a:extLst>
          </p:cNvPr>
          <p:cNvSpPr txBox="1"/>
          <p:nvPr/>
        </p:nvSpPr>
        <p:spPr>
          <a:xfrm>
            <a:off x="7441462" y="3561492"/>
            <a:ext cx="1231900" cy="72840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100" b="0" i="0" u="none" strike="noStrike" kern="1200" cap="none" spc="100" normalizeH="0" baseline="0" noProof="0" dirty="0">
                <a:ln>
                  <a:noFill/>
                </a:ln>
                <a:solidFill>
                  <a:srgbClr val="68273B"/>
                </a:solidFill>
                <a:effectLst/>
                <a:uLnTx/>
                <a:uFillTx/>
                <a:latin typeface="Ubuntu Medium"/>
                <a:ea typeface="Open Sans" panose="020B0606030504020204" pitchFamily="34" charset="0"/>
                <a:cs typeface="Open Sans" panose="020B0606030504020204" pitchFamily="34" charset="0"/>
              </a:rPr>
              <a:t>PARIS 5,9%</a:t>
            </a:r>
          </a:p>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100" b="0" i="0" u="none" strike="noStrike" kern="1200" cap="none" spc="100" normalizeH="0" baseline="0" noProof="0" dirty="0">
                <a:ln>
                  <a:noFill/>
                </a:ln>
                <a:solidFill>
                  <a:srgbClr val="68273B"/>
                </a:solidFill>
                <a:effectLst/>
                <a:uLnTx/>
                <a:uFillTx/>
                <a:latin typeface="Ubuntu Medium"/>
                <a:ea typeface="Open Sans" panose="020B0606030504020204" pitchFamily="34" charset="0"/>
                <a:cs typeface="Open Sans" panose="020B0606030504020204" pitchFamily="34" charset="0"/>
              </a:rPr>
              <a:t>IDF </a:t>
            </a:r>
            <a:r>
              <a:rPr lang="fr-FR" sz="1100" spc="100" dirty="0">
                <a:solidFill>
                  <a:srgbClr val="68273B"/>
                </a:solidFill>
                <a:latin typeface="Ubuntu Medium"/>
                <a:ea typeface="Open Sans" panose="020B0606030504020204" pitchFamily="34" charset="0"/>
                <a:cs typeface="Open Sans" panose="020B0606030504020204" pitchFamily="34" charset="0"/>
              </a:rPr>
              <a:t>43</a:t>
            </a:r>
            <a:r>
              <a:rPr kumimoji="0" lang="fr-FR" sz="1100" b="0" i="0" u="none" strike="noStrike" kern="1200" cap="none" spc="100" normalizeH="0" baseline="0" noProof="0" dirty="0">
                <a:ln>
                  <a:noFill/>
                </a:ln>
                <a:solidFill>
                  <a:srgbClr val="68273B"/>
                </a:solidFill>
                <a:effectLst/>
                <a:uLnTx/>
                <a:uFillTx/>
                <a:latin typeface="Ubuntu Medium"/>
                <a:ea typeface="Open Sans" panose="020B0606030504020204" pitchFamily="34" charset="0"/>
                <a:cs typeface="Open Sans" panose="020B0606030504020204" pitchFamily="34" charset="0"/>
              </a:rPr>
              <a:t>,2%</a:t>
            </a:r>
          </a:p>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100" b="0" i="0" u="none" strike="noStrike" kern="1200" cap="none" spc="100" normalizeH="0" baseline="0" noProof="0" dirty="0">
                <a:ln>
                  <a:noFill/>
                </a:ln>
                <a:solidFill>
                  <a:srgbClr val="68273B"/>
                </a:solidFill>
                <a:effectLst/>
                <a:uLnTx/>
                <a:uFillTx/>
                <a:latin typeface="Ubuntu Medium"/>
                <a:ea typeface="Open Sans" panose="020B0606030504020204" pitchFamily="34" charset="0"/>
                <a:cs typeface="Open Sans" panose="020B0606030504020204" pitchFamily="34" charset="0"/>
              </a:rPr>
              <a:t>RÉGIONS 33,7%</a:t>
            </a:r>
          </a:p>
          <a:p>
            <a:pPr marL="12700" marR="0" lvl="0" indent="0" algn="l" defTabSz="914400" rtl="0" eaLnBrk="1" fontAlgn="auto" latinLnBrk="0" hangingPunct="1">
              <a:lnSpc>
                <a:spcPct val="100000"/>
              </a:lnSpc>
              <a:spcBef>
                <a:spcPts val="100"/>
              </a:spcBef>
              <a:spcAft>
                <a:spcPts val="0"/>
              </a:spcAft>
              <a:buClrTx/>
              <a:buSzTx/>
              <a:buFontTx/>
              <a:buNone/>
              <a:tabLst/>
              <a:defRPr/>
            </a:pPr>
            <a:endParaRPr kumimoji="0" lang="fr-FR" sz="1100" b="0" i="0" u="none" strike="noStrike" kern="1200" cap="none" spc="100" normalizeH="0" baseline="0" noProof="0" dirty="0">
              <a:ln>
                <a:noFill/>
              </a:ln>
              <a:solidFill>
                <a:srgbClr val="68273B"/>
              </a:solidFill>
              <a:effectLst/>
              <a:uLnTx/>
              <a:uFillTx/>
              <a:latin typeface="Ubuntu Medium"/>
              <a:ea typeface="Open Sans" panose="020B0606030504020204" pitchFamily="34" charset="0"/>
              <a:cs typeface="Open Sans" panose="020B0606030504020204" pitchFamily="34" charset="0"/>
            </a:endParaRPr>
          </a:p>
        </p:txBody>
      </p:sp>
      <p:sp>
        <p:nvSpPr>
          <p:cNvPr id="425" name="object 65">
            <a:extLst>
              <a:ext uri="{FF2B5EF4-FFF2-40B4-BE49-F238E27FC236}">
                <a16:creationId xmlns:a16="http://schemas.microsoft.com/office/drawing/2014/main" id="{8227C56E-AA01-4CD0-8DF8-A772835D2828}"/>
              </a:ext>
            </a:extLst>
          </p:cNvPr>
          <p:cNvSpPr txBox="1"/>
          <p:nvPr/>
        </p:nvSpPr>
        <p:spPr>
          <a:xfrm>
            <a:off x="9326069" y="5096344"/>
            <a:ext cx="896125" cy="182101"/>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100" b="0" i="0" u="none" strike="noStrike" kern="1200" cap="all" spc="100" normalizeH="0" baseline="0" noProof="0">
                <a:ln>
                  <a:noFill/>
                </a:ln>
                <a:solidFill>
                  <a:srgbClr val="004785"/>
                </a:solidFill>
                <a:effectLst/>
                <a:uLnTx/>
                <a:uFillTx/>
                <a:latin typeface="Ubuntu Medium"/>
                <a:ea typeface="Open Sans" panose="020B0606030504020204" pitchFamily="34" charset="0"/>
                <a:cs typeface="Open Sans" panose="020B0606030504020204" pitchFamily="34" charset="0"/>
              </a:rPr>
              <a:t>Espagne</a:t>
            </a:r>
            <a:endParaRPr kumimoji="0" lang="fr-FR" sz="1100" b="0" i="0" u="none" strike="noStrike" kern="1200" cap="all" spc="100" normalizeH="0" baseline="0" noProof="0">
              <a:ln>
                <a:noFill/>
              </a:ln>
              <a:solidFill>
                <a:prstClr val="black"/>
              </a:solidFill>
              <a:effectLst/>
              <a:uLnTx/>
              <a:uFillTx/>
              <a:latin typeface="Ubuntu Medium"/>
              <a:ea typeface="Open Sans" panose="020B0606030504020204" pitchFamily="34" charset="0"/>
              <a:cs typeface="Open Sans" panose="020B0606030504020204" pitchFamily="34" charset="0"/>
            </a:endParaRPr>
          </a:p>
        </p:txBody>
      </p:sp>
      <p:sp>
        <p:nvSpPr>
          <p:cNvPr id="426" name="ZoneTexte 425">
            <a:extLst>
              <a:ext uri="{FF2B5EF4-FFF2-40B4-BE49-F238E27FC236}">
                <a16:creationId xmlns:a16="http://schemas.microsoft.com/office/drawing/2014/main" id="{2DFAEA78-B6B9-4420-8C5C-5F890303B8FF}"/>
              </a:ext>
            </a:extLst>
          </p:cNvPr>
          <p:cNvSpPr txBox="1"/>
          <p:nvPr/>
        </p:nvSpPr>
        <p:spPr>
          <a:xfrm>
            <a:off x="9336270" y="5182429"/>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solidFill>
                  <a:srgbClr val="00589C"/>
                </a:solidFill>
                <a:latin typeface="Ubuntu Medium"/>
              </a:rPr>
              <a:t>2</a:t>
            </a:r>
            <a:r>
              <a:rPr kumimoji="0" lang="fr-FR" sz="2400" b="0" i="0" u="none" strike="noStrike" kern="1200" cap="none" spc="0" normalizeH="0" baseline="0" noProof="0" dirty="0">
                <a:ln>
                  <a:noFill/>
                </a:ln>
                <a:solidFill>
                  <a:srgbClr val="00589C"/>
                </a:solidFill>
                <a:effectLst/>
                <a:uLnTx/>
                <a:uFillTx/>
                <a:latin typeface="Ubuntu Medium"/>
                <a:ea typeface="+mn-ea"/>
                <a:cs typeface="+mn-cs"/>
              </a:rPr>
              <a:t>,2</a:t>
            </a:r>
            <a:r>
              <a:rPr kumimoji="0" lang="fr-FR"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fr-FR" sz="2400" b="0" i="0" u="none" strike="noStrike" kern="1200" cap="none" spc="0" normalizeH="0" baseline="0" noProof="0" dirty="0">
              <a:ln>
                <a:noFill/>
              </a:ln>
              <a:solidFill>
                <a:srgbClr val="00589C"/>
              </a:solidFill>
              <a:effectLst/>
              <a:uLnTx/>
              <a:uFillTx/>
              <a:latin typeface="Ubuntu Medium"/>
              <a:ea typeface="+mn-ea"/>
              <a:cs typeface="+mn-cs"/>
            </a:endParaRPr>
          </a:p>
        </p:txBody>
      </p:sp>
      <p:sp>
        <p:nvSpPr>
          <p:cNvPr id="428" name="object 65">
            <a:extLst>
              <a:ext uri="{FF2B5EF4-FFF2-40B4-BE49-F238E27FC236}">
                <a16:creationId xmlns:a16="http://schemas.microsoft.com/office/drawing/2014/main" id="{816CF43F-87C1-4D3C-972D-77C754C2090E}"/>
              </a:ext>
            </a:extLst>
          </p:cNvPr>
          <p:cNvSpPr txBox="1"/>
          <p:nvPr/>
        </p:nvSpPr>
        <p:spPr>
          <a:xfrm>
            <a:off x="8716030" y="2149655"/>
            <a:ext cx="896125" cy="182101"/>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100" b="0" i="0" u="none" strike="noStrike" kern="1200" cap="all" spc="100" normalizeH="0" baseline="0" noProof="0">
                <a:ln>
                  <a:noFill/>
                </a:ln>
                <a:solidFill>
                  <a:srgbClr val="004785"/>
                </a:solidFill>
                <a:effectLst/>
                <a:uLnTx/>
                <a:uFillTx/>
                <a:latin typeface="Ubuntu Medium"/>
                <a:ea typeface="Open Sans" panose="020B0606030504020204" pitchFamily="34" charset="0"/>
                <a:cs typeface="Open Sans" panose="020B0606030504020204" pitchFamily="34" charset="0"/>
              </a:rPr>
              <a:t>Pays-Bas</a:t>
            </a:r>
          </a:p>
        </p:txBody>
      </p:sp>
      <p:sp>
        <p:nvSpPr>
          <p:cNvPr id="429" name="ZoneTexte 428">
            <a:extLst>
              <a:ext uri="{FF2B5EF4-FFF2-40B4-BE49-F238E27FC236}">
                <a16:creationId xmlns:a16="http://schemas.microsoft.com/office/drawing/2014/main" id="{AA16BECF-B318-46F8-956B-9B261E94E2A7}"/>
              </a:ext>
            </a:extLst>
          </p:cNvPr>
          <p:cNvSpPr txBox="1"/>
          <p:nvPr/>
        </p:nvSpPr>
        <p:spPr>
          <a:xfrm>
            <a:off x="8688131" y="2235740"/>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solidFill>
                  <a:srgbClr val="00589C"/>
                </a:solidFill>
                <a:latin typeface="Ubuntu Medium"/>
              </a:rPr>
              <a:t>8</a:t>
            </a:r>
            <a:r>
              <a:rPr kumimoji="0" lang="fr-FR" sz="2400" b="0" i="0" u="none" strike="noStrike" kern="1200" cap="none" spc="0" normalizeH="0" baseline="0" noProof="0" dirty="0">
                <a:ln>
                  <a:noFill/>
                </a:ln>
                <a:solidFill>
                  <a:srgbClr val="00589C"/>
                </a:solidFill>
                <a:effectLst/>
                <a:uLnTx/>
                <a:uFillTx/>
                <a:latin typeface="Ubuntu Medium"/>
                <a:ea typeface="+mn-ea"/>
                <a:cs typeface="+mn-cs"/>
              </a:rPr>
              <a:t>,8</a:t>
            </a:r>
            <a:r>
              <a:rPr kumimoji="0" lang="fr-FR"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fr-FR" sz="2400" b="0" i="0" u="none" strike="noStrike" kern="1200" cap="none" spc="0" normalizeH="0" baseline="0" noProof="0" dirty="0">
              <a:ln>
                <a:noFill/>
              </a:ln>
              <a:solidFill>
                <a:srgbClr val="00589C"/>
              </a:solidFill>
              <a:effectLst/>
              <a:uLnTx/>
              <a:uFillTx/>
              <a:latin typeface="Ubuntu Medium"/>
              <a:ea typeface="+mn-ea"/>
              <a:cs typeface="+mn-cs"/>
            </a:endParaRPr>
          </a:p>
        </p:txBody>
      </p:sp>
      <p:sp>
        <p:nvSpPr>
          <p:cNvPr id="431" name="object 65">
            <a:extLst>
              <a:ext uri="{FF2B5EF4-FFF2-40B4-BE49-F238E27FC236}">
                <a16:creationId xmlns:a16="http://schemas.microsoft.com/office/drawing/2014/main" id="{BEAF834F-F94F-4CDD-862E-D4101C6EF636}"/>
              </a:ext>
            </a:extLst>
          </p:cNvPr>
          <p:cNvSpPr txBox="1"/>
          <p:nvPr/>
        </p:nvSpPr>
        <p:spPr>
          <a:xfrm>
            <a:off x="10729003" y="3241611"/>
            <a:ext cx="1151108" cy="182101"/>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100" b="0" i="0" u="none" strike="noStrike" kern="1200" cap="all" spc="100" normalizeH="0" baseline="0" noProof="0">
                <a:ln>
                  <a:noFill/>
                </a:ln>
                <a:solidFill>
                  <a:srgbClr val="004785"/>
                </a:solidFill>
                <a:effectLst/>
                <a:uLnTx/>
                <a:uFillTx/>
                <a:latin typeface="Ubuntu Medium"/>
                <a:ea typeface="Open Sans" panose="020B0606030504020204" pitchFamily="34" charset="0"/>
                <a:cs typeface="Open Sans" panose="020B0606030504020204" pitchFamily="34" charset="0"/>
              </a:rPr>
              <a:t>Allemagne</a:t>
            </a:r>
          </a:p>
        </p:txBody>
      </p:sp>
      <p:sp>
        <p:nvSpPr>
          <p:cNvPr id="432" name="ZoneTexte 431">
            <a:extLst>
              <a:ext uri="{FF2B5EF4-FFF2-40B4-BE49-F238E27FC236}">
                <a16:creationId xmlns:a16="http://schemas.microsoft.com/office/drawing/2014/main" id="{29254D2E-251A-4139-896D-08B5B2C24716}"/>
              </a:ext>
            </a:extLst>
          </p:cNvPr>
          <p:cNvSpPr txBox="1"/>
          <p:nvPr/>
        </p:nvSpPr>
        <p:spPr>
          <a:xfrm>
            <a:off x="10739204" y="3327696"/>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00589C"/>
                </a:solidFill>
                <a:effectLst/>
                <a:uLnTx/>
                <a:uFillTx/>
                <a:latin typeface="Ubuntu Medium"/>
                <a:ea typeface="+mn-ea"/>
                <a:cs typeface="+mn-cs"/>
              </a:rPr>
              <a:t>4,8</a:t>
            </a:r>
            <a:r>
              <a:rPr kumimoji="0" lang="fr-FR"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fr-FR" sz="2400" b="0" i="0" u="none" strike="noStrike" kern="1200" cap="none" spc="0" normalizeH="0" baseline="0" noProof="0" dirty="0">
              <a:ln>
                <a:noFill/>
              </a:ln>
              <a:solidFill>
                <a:srgbClr val="00589C"/>
              </a:solidFill>
              <a:effectLst/>
              <a:uLnTx/>
              <a:uFillTx/>
              <a:latin typeface="Ubuntu Medium"/>
              <a:ea typeface="+mn-ea"/>
              <a:cs typeface="+mn-cs"/>
            </a:endParaRPr>
          </a:p>
        </p:txBody>
      </p:sp>
      <p:sp>
        <p:nvSpPr>
          <p:cNvPr id="434" name="object 65">
            <a:extLst>
              <a:ext uri="{FF2B5EF4-FFF2-40B4-BE49-F238E27FC236}">
                <a16:creationId xmlns:a16="http://schemas.microsoft.com/office/drawing/2014/main" id="{34F893DF-CC1F-41FB-9B20-53D337D40038}"/>
              </a:ext>
            </a:extLst>
          </p:cNvPr>
          <p:cNvSpPr txBox="1"/>
          <p:nvPr/>
        </p:nvSpPr>
        <p:spPr>
          <a:xfrm>
            <a:off x="11231831" y="4205719"/>
            <a:ext cx="565730" cy="182101"/>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100" b="0" i="0" u="none" strike="noStrike" kern="1200" cap="all" spc="100" normalizeH="0" baseline="0" noProof="0">
                <a:ln>
                  <a:noFill/>
                </a:ln>
                <a:solidFill>
                  <a:srgbClr val="004785"/>
                </a:solidFill>
                <a:effectLst/>
                <a:uLnTx/>
                <a:uFillTx/>
                <a:latin typeface="Ubuntu Medium"/>
                <a:ea typeface="Open Sans" panose="020B0606030504020204" pitchFamily="34" charset="0"/>
                <a:cs typeface="Open Sans" panose="020B0606030504020204" pitchFamily="34" charset="0"/>
              </a:rPr>
              <a:t>Italie</a:t>
            </a:r>
          </a:p>
        </p:txBody>
      </p:sp>
      <p:sp>
        <p:nvSpPr>
          <p:cNvPr id="435" name="ZoneTexte 434">
            <a:extLst>
              <a:ext uri="{FF2B5EF4-FFF2-40B4-BE49-F238E27FC236}">
                <a16:creationId xmlns:a16="http://schemas.microsoft.com/office/drawing/2014/main" id="{A4242B08-A2E4-4225-81DB-73B948A8EDEF}"/>
              </a:ext>
            </a:extLst>
          </p:cNvPr>
          <p:cNvSpPr txBox="1"/>
          <p:nvPr/>
        </p:nvSpPr>
        <p:spPr>
          <a:xfrm>
            <a:off x="11140432" y="4291804"/>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00589C"/>
                </a:solidFill>
                <a:effectLst/>
                <a:uLnTx/>
                <a:uFillTx/>
                <a:latin typeface="Ubuntu Medium"/>
                <a:ea typeface="+mn-ea"/>
                <a:cs typeface="+mn-cs"/>
              </a:rPr>
              <a:t>1,0</a:t>
            </a:r>
            <a:r>
              <a:rPr kumimoji="0" lang="fr-FR"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fr-FR" sz="2400" b="0" i="0" u="none" strike="noStrike" kern="1200" cap="none" spc="0" normalizeH="0" baseline="0" noProof="0" dirty="0">
              <a:ln>
                <a:noFill/>
              </a:ln>
              <a:solidFill>
                <a:srgbClr val="00589C"/>
              </a:solidFill>
              <a:effectLst/>
              <a:uLnTx/>
              <a:uFillTx/>
              <a:latin typeface="Ubuntu Medium"/>
              <a:ea typeface="+mn-ea"/>
              <a:cs typeface="+mn-cs"/>
            </a:endParaRPr>
          </a:p>
        </p:txBody>
      </p:sp>
      <p:pic>
        <p:nvPicPr>
          <p:cNvPr id="440" name="Picture 436">
            <a:extLst>
              <a:ext uri="{FF2B5EF4-FFF2-40B4-BE49-F238E27FC236}">
                <a16:creationId xmlns:a16="http://schemas.microsoft.com/office/drawing/2014/main" id="{E62A52EA-1EA9-433C-8D1F-3C591A595AEB}"/>
              </a:ext>
            </a:extLst>
          </p:cNvPr>
          <p:cNvPicPr>
            <a:picLocks/>
          </p:cNvPicPr>
          <p:nvPr/>
        </p:nvPicPr>
        <p:blipFill>
          <a:blip r:embed="rId3" cstate="screen">
            <a:extLst>
              <a:ext uri="{28A0092B-C50C-407E-A947-70E740481C1C}">
                <a14:useLocalDpi xmlns:a14="http://schemas.microsoft.com/office/drawing/2010/main"/>
              </a:ext>
            </a:extLst>
          </a:blip>
          <a:stretch>
            <a:fillRect/>
          </a:stretch>
        </p:blipFill>
        <p:spPr>
          <a:xfrm>
            <a:off x="8281543" y="2031966"/>
            <a:ext cx="416785" cy="416785"/>
          </a:xfrm>
          <a:prstGeom prst="rect">
            <a:avLst/>
          </a:prstGeom>
        </p:spPr>
      </p:pic>
      <p:pic>
        <p:nvPicPr>
          <p:cNvPr id="444" name="Picture 441">
            <a:extLst>
              <a:ext uri="{FF2B5EF4-FFF2-40B4-BE49-F238E27FC236}">
                <a16:creationId xmlns:a16="http://schemas.microsoft.com/office/drawing/2014/main" id="{2C63AAB9-0F21-425F-A094-7C2AC92DDE98}"/>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10313566" y="3123922"/>
            <a:ext cx="416785" cy="416785"/>
          </a:xfrm>
          <a:prstGeom prst="rect">
            <a:avLst/>
          </a:prstGeom>
        </p:spPr>
      </p:pic>
      <p:pic>
        <p:nvPicPr>
          <p:cNvPr id="448" name="Picture 445">
            <a:extLst>
              <a:ext uri="{FF2B5EF4-FFF2-40B4-BE49-F238E27FC236}">
                <a16:creationId xmlns:a16="http://schemas.microsoft.com/office/drawing/2014/main" id="{1BAAA7A3-F4BE-4527-8163-C746792AA74D}"/>
              </a:ext>
            </a:extLst>
          </p:cNvPr>
          <p:cNvPicPr>
            <a:picLocks/>
          </p:cNvPicPr>
          <p:nvPr/>
        </p:nvPicPr>
        <p:blipFill>
          <a:blip r:embed="rId5" cstate="screen">
            <a:extLst>
              <a:ext uri="{28A0092B-C50C-407E-A947-70E740481C1C}">
                <a14:useLocalDpi xmlns:a14="http://schemas.microsoft.com/office/drawing/2010/main"/>
              </a:ext>
            </a:extLst>
          </a:blip>
          <a:stretch>
            <a:fillRect/>
          </a:stretch>
        </p:blipFill>
        <p:spPr>
          <a:xfrm>
            <a:off x="10733843" y="4088030"/>
            <a:ext cx="416785" cy="416785"/>
          </a:xfrm>
          <a:prstGeom prst="rect">
            <a:avLst/>
          </a:prstGeom>
        </p:spPr>
      </p:pic>
      <p:pic>
        <p:nvPicPr>
          <p:cNvPr id="452" name="Picture 449">
            <a:extLst>
              <a:ext uri="{FF2B5EF4-FFF2-40B4-BE49-F238E27FC236}">
                <a16:creationId xmlns:a16="http://schemas.microsoft.com/office/drawing/2014/main" id="{43F66894-4E70-4324-8F5B-E92C23211FF4}"/>
              </a:ext>
            </a:extLst>
          </p:cNvPr>
          <p:cNvPicPr>
            <a:picLocks/>
          </p:cNvPicPr>
          <p:nvPr/>
        </p:nvPicPr>
        <p:blipFill>
          <a:blip r:embed="rId6" cstate="screen">
            <a:extLst>
              <a:ext uri="{28A0092B-C50C-407E-A947-70E740481C1C}">
                <a14:useLocalDpi xmlns:a14="http://schemas.microsoft.com/office/drawing/2010/main"/>
              </a:ext>
            </a:extLst>
          </a:blip>
          <a:stretch>
            <a:fillRect/>
          </a:stretch>
        </p:blipFill>
        <p:spPr>
          <a:xfrm>
            <a:off x="8929681" y="4978655"/>
            <a:ext cx="416785" cy="416785"/>
          </a:xfrm>
          <a:prstGeom prst="rect">
            <a:avLst/>
          </a:prstGeom>
        </p:spPr>
      </p:pic>
      <p:sp>
        <p:nvSpPr>
          <p:cNvPr id="289" name="ZoneTexte 288">
            <a:extLst>
              <a:ext uri="{FF2B5EF4-FFF2-40B4-BE49-F238E27FC236}">
                <a16:creationId xmlns:a16="http://schemas.microsoft.com/office/drawing/2014/main" id="{26FCF687-6E44-4418-A0F1-345895851348}"/>
              </a:ext>
            </a:extLst>
          </p:cNvPr>
          <p:cNvSpPr txBox="1"/>
          <p:nvPr/>
        </p:nvSpPr>
        <p:spPr>
          <a:xfrm>
            <a:off x="4787900" y="6284996"/>
            <a:ext cx="6060247" cy="369332"/>
          </a:xfrm>
          <a:prstGeom prst="rect">
            <a:avLst/>
          </a:prstGeom>
          <a:noFill/>
        </p:spPr>
        <p:txBody>
          <a:bodyPr wrap="square"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40" normalizeH="0" baseline="0" noProof="0" dirty="0">
                <a:ln>
                  <a:noFill/>
                </a:ln>
                <a:solidFill>
                  <a:prstClr val="white">
                    <a:lumMod val="65000"/>
                  </a:prstClr>
                </a:solidFill>
                <a:effectLst/>
                <a:uLnTx/>
                <a:uFillTx/>
                <a:latin typeface="Ubuntu Light"/>
                <a:ea typeface="+mn-ea"/>
                <a:cs typeface="Gotham Book"/>
              </a:rPr>
              <a:t>Répartition sectorielle et géographique en valeur vénale</a:t>
            </a:r>
            <a:br>
              <a:rPr kumimoji="0" lang="fr-FR" sz="900" b="0" i="0" u="none" strike="noStrike" kern="1200" cap="none" spc="-40" normalizeH="0" baseline="0" noProof="0" dirty="0">
                <a:ln>
                  <a:noFill/>
                </a:ln>
                <a:solidFill>
                  <a:prstClr val="white">
                    <a:lumMod val="65000"/>
                  </a:prstClr>
                </a:solidFill>
                <a:effectLst/>
                <a:uLnTx/>
                <a:uFillTx/>
                <a:latin typeface="Ubuntu Light"/>
                <a:ea typeface="+mn-ea"/>
                <a:cs typeface="Gotham Book"/>
              </a:rPr>
            </a:br>
            <a:r>
              <a:rPr kumimoji="0" lang="fr-FR" sz="900" b="0" i="0" u="none" strike="noStrike" kern="1200" cap="none" spc="-40" normalizeH="0" baseline="0" noProof="0" dirty="0">
                <a:ln>
                  <a:noFill/>
                </a:ln>
                <a:solidFill>
                  <a:prstClr val="white">
                    <a:lumMod val="65000"/>
                  </a:prstClr>
                </a:solidFill>
                <a:effectLst/>
                <a:uLnTx/>
                <a:uFillTx/>
                <a:latin typeface="Ubuntu Light"/>
                <a:ea typeface="+mn-ea"/>
                <a:cs typeface="Gotham Book"/>
              </a:rPr>
              <a:t>Source : PERIAL AM - Chiffres au 30/06/2022 </a:t>
            </a:r>
          </a:p>
        </p:txBody>
      </p:sp>
      <p:grpSp>
        <p:nvGrpSpPr>
          <p:cNvPr id="433" name="Graphique 8">
            <a:extLst>
              <a:ext uri="{FF2B5EF4-FFF2-40B4-BE49-F238E27FC236}">
                <a16:creationId xmlns:a16="http://schemas.microsoft.com/office/drawing/2014/main" id="{77257A6C-0B9B-4ECD-A459-A73D7662250C}"/>
              </a:ext>
            </a:extLst>
          </p:cNvPr>
          <p:cNvGrpSpPr>
            <a:grpSpLocks noChangeAspect="1"/>
          </p:cNvGrpSpPr>
          <p:nvPr/>
        </p:nvGrpSpPr>
        <p:grpSpPr>
          <a:xfrm>
            <a:off x="4342593" y="4470914"/>
            <a:ext cx="642949" cy="612715"/>
            <a:chOff x="1702560" y="3673969"/>
            <a:chExt cx="785344" cy="748414"/>
          </a:xfrm>
          <a:noFill/>
        </p:grpSpPr>
        <p:sp>
          <p:nvSpPr>
            <p:cNvPr id="436" name="Forme libre : forme 435">
              <a:extLst>
                <a:ext uri="{FF2B5EF4-FFF2-40B4-BE49-F238E27FC236}">
                  <a16:creationId xmlns:a16="http://schemas.microsoft.com/office/drawing/2014/main" id="{A17D7229-717D-43EF-8AD1-8343EE9CB611}"/>
                </a:ext>
              </a:extLst>
            </p:cNvPr>
            <p:cNvSpPr/>
            <p:nvPr/>
          </p:nvSpPr>
          <p:spPr>
            <a:xfrm>
              <a:off x="2189717" y="4144102"/>
              <a:ext cx="152694" cy="152694"/>
            </a:xfrm>
            <a:custGeom>
              <a:avLst/>
              <a:gdLst>
                <a:gd name="connsiteX0" fmla="*/ 0 w 152694"/>
                <a:gd name="connsiteY0" fmla="*/ 152695 h 152694"/>
                <a:gd name="connsiteX1" fmla="*/ 152695 w 152694"/>
                <a:gd name="connsiteY1" fmla="*/ 0 h 152694"/>
              </a:gdLst>
              <a:ahLst/>
              <a:cxnLst>
                <a:cxn ang="0">
                  <a:pos x="connsiteX0" y="connsiteY0"/>
                </a:cxn>
                <a:cxn ang="0">
                  <a:pos x="connsiteX1" y="connsiteY1"/>
                </a:cxn>
              </a:cxnLst>
              <a:rect l="l" t="t" r="r" b="b"/>
              <a:pathLst>
                <a:path w="152694" h="152694">
                  <a:moveTo>
                    <a:pt x="0" y="152695"/>
                  </a:moveTo>
                  <a:lnTo>
                    <a:pt x="152695"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37" name="Forme libre : forme 436">
              <a:extLst>
                <a:ext uri="{FF2B5EF4-FFF2-40B4-BE49-F238E27FC236}">
                  <a16:creationId xmlns:a16="http://schemas.microsoft.com/office/drawing/2014/main" id="{436A3168-E3FB-42CC-ADD7-77544374B736}"/>
                </a:ext>
              </a:extLst>
            </p:cNvPr>
            <p:cNvSpPr/>
            <p:nvPr/>
          </p:nvSpPr>
          <p:spPr>
            <a:xfrm>
              <a:off x="2289636" y="4233807"/>
              <a:ext cx="63382" cy="62989"/>
            </a:xfrm>
            <a:custGeom>
              <a:avLst/>
              <a:gdLst>
                <a:gd name="connsiteX0" fmla="*/ 0 w 63382"/>
                <a:gd name="connsiteY0" fmla="*/ 62990 h 62989"/>
                <a:gd name="connsiteX1" fmla="*/ 63383 w 63382"/>
                <a:gd name="connsiteY1" fmla="*/ 0 h 62989"/>
              </a:gdLst>
              <a:ahLst/>
              <a:cxnLst>
                <a:cxn ang="0">
                  <a:pos x="connsiteX0" y="connsiteY0"/>
                </a:cxn>
                <a:cxn ang="0">
                  <a:pos x="connsiteX1" y="connsiteY1"/>
                </a:cxn>
              </a:cxnLst>
              <a:rect l="l" t="t" r="r" b="b"/>
              <a:pathLst>
                <a:path w="63382" h="62989">
                  <a:moveTo>
                    <a:pt x="0" y="62990"/>
                  </a:moveTo>
                  <a:lnTo>
                    <a:pt x="63383"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38" name="Forme libre : forme 437">
              <a:extLst>
                <a:ext uri="{FF2B5EF4-FFF2-40B4-BE49-F238E27FC236}">
                  <a16:creationId xmlns:a16="http://schemas.microsoft.com/office/drawing/2014/main" id="{A647C571-913A-4B4F-953F-43C679B59BB3}"/>
                </a:ext>
              </a:extLst>
            </p:cNvPr>
            <p:cNvSpPr/>
            <p:nvPr/>
          </p:nvSpPr>
          <p:spPr>
            <a:xfrm>
              <a:off x="1748394" y="4045361"/>
              <a:ext cx="13095" cy="377022"/>
            </a:xfrm>
            <a:custGeom>
              <a:avLst/>
              <a:gdLst>
                <a:gd name="connsiteX0" fmla="*/ 0 w 13095"/>
                <a:gd name="connsiteY0" fmla="*/ 377023 h 377022"/>
                <a:gd name="connsiteX1" fmla="*/ 0 w 13095"/>
                <a:gd name="connsiteY1" fmla="*/ 0 h 377022"/>
              </a:gdLst>
              <a:ahLst/>
              <a:cxnLst>
                <a:cxn ang="0">
                  <a:pos x="connsiteX0" y="connsiteY0"/>
                </a:cxn>
                <a:cxn ang="0">
                  <a:pos x="connsiteX1" y="connsiteY1"/>
                </a:cxn>
              </a:cxnLst>
              <a:rect l="l" t="t" r="r" b="b"/>
              <a:pathLst>
                <a:path w="13095" h="377022">
                  <a:moveTo>
                    <a:pt x="0" y="377023"/>
                  </a:moveTo>
                  <a:lnTo>
                    <a:pt x="0"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39" name="Forme libre : forme 438">
              <a:extLst>
                <a:ext uri="{FF2B5EF4-FFF2-40B4-BE49-F238E27FC236}">
                  <a16:creationId xmlns:a16="http://schemas.microsoft.com/office/drawing/2014/main" id="{26593D5B-2542-4A9E-94C5-5A8F8D10B82B}"/>
                </a:ext>
              </a:extLst>
            </p:cNvPr>
            <p:cNvSpPr/>
            <p:nvPr/>
          </p:nvSpPr>
          <p:spPr>
            <a:xfrm>
              <a:off x="2441938" y="4045361"/>
              <a:ext cx="13095" cy="377022"/>
            </a:xfrm>
            <a:custGeom>
              <a:avLst/>
              <a:gdLst>
                <a:gd name="connsiteX0" fmla="*/ 0 w 13095"/>
                <a:gd name="connsiteY0" fmla="*/ 0 h 377022"/>
                <a:gd name="connsiteX1" fmla="*/ 0 w 13095"/>
                <a:gd name="connsiteY1" fmla="*/ 377023 h 377022"/>
              </a:gdLst>
              <a:ahLst/>
              <a:cxnLst>
                <a:cxn ang="0">
                  <a:pos x="connsiteX0" y="connsiteY0"/>
                </a:cxn>
                <a:cxn ang="0">
                  <a:pos x="connsiteX1" y="connsiteY1"/>
                </a:cxn>
              </a:cxnLst>
              <a:rect l="l" t="t" r="r" b="b"/>
              <a:pathLst>
                <a:path w="13095" h="377022">
                  <a:moveTo>
                    <a:pt x="0" y="0"/>
                  </a:moveTo>
                  <a:lnTo>
                    <a:pt x="0" y="377023"/>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41" name="Forme libre : forme 440">
              <a:extLst>
                <a:ext uri="{FF2B5EF4-FFF2-40B4-BE49-F238E27FC236}">
                  <a16:creationId xmlns:a16="http://schemas.microsoft.com/office/drawing/2014/main" id="{1B2DE700-0033-4BC4-8711-DD0511677EDE}"/>
                </a:ext>
              </a:extLst>
            </p:cNvPr>
            <p:cNvSpPr/>
            <p:nvPr/>
          </p:nvSpPr>
          <p:spPr>
            <a:xfrm>
              <a:off x="1966829" y="4045361"/>
              <a:ext cx="13095" cy="375975"/>
            </a:xfrm>
            <a:custGeom>
              <a:avLst/>
              <a:gdLst>
                <a:gd name="connsiteX0" fmla="*/ 0 w 13095"/>
                <a:gd name="connsiteY0" fmla="*/ 0 h 375975"/>
                <a:gd name="connsiteX1" fmla="*/ 0 w 13095"/>
                <a:gd name="connsiteY1" fmla="*/ 375975 h 375975"/>
              </a:gdLst>
              <a:ahLst/>
              <a:cxnLst>
                <a:cxn ang="0">
                  <a:pos x="connsiteX0" y="connsiteY0"/>
                </a:cxn>
                <a:cxn ang="0">
                  <a:pos x="connsiteX1" y="connsiteY1"/>
                </a:cxn>
              </a:cxnLst>
              <a:rect l="l" t="t" r="r" b="b"/>
              <a:pathLst>
                <a:path w="13095" h="375975">
                  <a:moveTo>
                    <a:pt x="0" y="0"/>
                  </a:moveTo>
                  <a:lnTo>
                    <a:pt x="0" y="375975"/>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42" name="Forme libre : forme 441">
              <a:extLst>
                <a:ext uri="{FF2B5EF4-FFF2-40B4-BE49-F238E27FC236}">
                  <a16:creationId xmlns:a16="http://schemas.microsoft.com/office/drawing/2014/main" id="{4659C2A5-EFDF-488B-9320-F54B616ECBDC}"/>
                </a:ext>
              </a:extLst>
            </p:cNvPr>
            <p:cNvSpPr/>
            <p:nvPr/>
          </p:nvSpPr>
          <p:spPr>
            <a:xfrm>
              <a:off x="1891529" y="4167281"/>
              <a:ext cx="13095" cy="50810"/>
            </a:xfrm>
            <a:custGeom>
              <a:avLst/>
              <a:gdLst>
                <a:gd name="connsiteX0" fmla="*/ 0 w 13095"/>
                <a:gd name="connsiteY0" fmla="*/ 0 h 50810"/>
                <a:gd name="connsiteX1" fmla="*/ 0 w 13095"/>
                <a:gd name="connsiteY1" fmla="*/ 50811 h 50810"/>
              </a:gdLst>
              <a:ahLst/>
              <a:cxnLst>
                <a:cxn ang="0">
                  <a:pos x="connsiteX0" y="connsiteY0"/>
                </a:cxn>
                <a:cxn ang="0">
                  <a:pos x="connsiteX1" y="connsiteY1"/>
                </a:cxn>
              </a:cxnLst>
              <a:rect l="l" t="t" r="r" b="b"/>
              <a:pathLst>
                <a:path w="13095" h="50810">
                  <a:moveTo>
                    <a:pt x="0" y="0"/>
                  </a:moveTo>
                  <a:lnTo>
                    <a:pt x="0" y="50811"/>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43" name="Forme libre : forme 442">
              <a:extLst>
                <a:ext uri="{FF2B5EF4-FFF2-40B4-BE49-F238E27FC236}">
                  <a16:creationId xmlns:a16="http://schemas.microsoft.com/office/drawing/2014/main" id="{9C5C1F52-D7BD-47A0-9913-56F7166E25FF}"/>
                </a:ext>
              </a:extLst>
            </p:cNvPr>
            <p:cNvSpPr/>
            <p:nvPr/>
          </p:nvSpPr>
          <p:spPr>
            <a:xfrm>
              <a:off x="1858790" y="3910476"/>
              <a:ext cx="156230" cy="78442"/>
            </a:xfrm>
            <a:custGeom>
              <a:avLst/>
              <a:gdLst>
                <a:gd name="connsiteX0" fmla="*/ 156231 w 156230"/>
                <a:gd name="connsiteY0" fmla="*/ 0 h 78442"/>
                <a:gd name="connsiteX1" fmla="*/ 77657 w 156230"/>
                <a:gd name="connsiteY1" fmla="*/ 78443 h 78442"/>
                <a:gd name="connsiteX2" fmla="*/ 0 w 156230"/>
                <a:gd name="connsiteY2" fmla="*/ 0 h 78442"/>
              </a:gdLst>
              <a:ahLst/>
              <a:cxnLst>
                <a:cxn ang="0">
                  <a:pos x="connsiteX0" y="connsiteY0"/>
                </a:cxn>
                <a:cxn ang="0">
                  <a:pos x="connsiteX1" y="connsiteY1"/>
                </a:cxn>
                <a:cxn ang="0">
                  <a:pos x="connsiteX2" y="connsiteY2"/>
                </a:cxn>
              </a:cxnLst>
              <a:rect l="l" t="t" r="r" b="b"/>
              <a:pathLst>
                <a:path w="156230" h="78442">
                  <a:moveTo>
                    <a:pt x="156231" y="0"/>
                  </a:moveTo>
                  <a:cubicBezTo>
                    <a:pt x="156231" y="43347"/>
                    <a:pt x="121135" y="78443"/>
                    <a:pt x="77657" y="78443"/>
                  </a:cubicBezTo>
                  <a:cubicBezTo>
                    <a:pt x="34311" y="78443"/>
                    <a:pt x="0" y="43347"/>
                    <a:pt x="0" y="0"/>
                  </a:cubicBez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45" name="Forme libre : forme 444">
              <a:extLst>
                <a:ext uri="{FF2B5EF4-FFF2-40B4-BE49-F238E27FC236}">
                  <a16:creationId xmlns:a16="http://schemas.microsoft.com/office/drawing/2014/main" id="{68D73296-8361-49B0-BC37-0B60A81C53DA}"/>
                </a:ext>
              </a:extLst>
            </p:cNvPr>
            <p:cNvSpPr/>
            <p:nvPr/>
          </p:nvSpPr>
          <p:spPr>
            <a:xfrm>
              <a:off x="2014890" y="3910476"/>
              <a:ext cx="157147" cy="78442"/>
            </a:xfrm>
            <a:custGeom>
              <a:avLst/>
              <a:gdLst>
                <a:gd name="connsiteX0" fmla="*/ 157147 w 157147"/>
                <a:gd name="connsiteY0" fmla="*/ 0 h 78442"/>
                <a:gd name="connsiteX1" fmla="*/ 78574 w 157147"/>
                <a:gd name="connsiteY1" fmla="*/ 78443 h 78442"/>
                <a:gd name="connsiteX2" fmla="*/ 0 w 157147"/>
                <a:gd name="connsiteY2" fmla="*/ 0 h 78442"/>
              </a:gdLst>
              <a:ahLst/>
              <a:cxnLst>
                <a:cxn ang="0">
                  <a:pos x="connsiteX0" y="connsiteY0"/>
                </a:cxn>
                <a:cxn ang="0">
                  <a:pos x="connsiteX1" y="connsiteY1"/>
                </a:cxn>
                <a:cxn ang="0">
                  <a:pos x="connsiteX2" y="connsiteY2"/>
                </a:cxn>
              </a:cxnLst>
              <a:rect l="l" t="t" r="r" b="b"/>
              <a:pathLst>
                <a:path w="157147" h="78442">
                  <a:moveTo>
                    <a:pt x="157147" y="0"/>
                  </a:moveTo>
                  <a:cubicBezTo>
                    <a:pt x="157147" y="43347"/>
                    <a:pt x="122051" y="78443"/>
                    <a:pt x="78574" y="78443"/>
                  </a:cubicBezTo>
                  <a:cubicBezTo>
                    <a:pt x="35227" y="78443"/>
                    <a:pt x="0" y="43347"/>
                    <a:pt x="0" y="0"/>
                  </a:cubicBez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46" name="Forme libre : forme 445">
              <a:extLst>
                <a:ext uri="{FF2B5EF4-FFF2-40B4-BE49-F238E27FC236}">
                  <a16:creationId xmlns:a16="http://schemas.microsoft.com/office/drawing/2014/main" id="{0F894E28-0C84-4F76-8C07-4617047FCC67}"/>
                </a:ext>
              </a:extLst>
            </p:cNvPr>
            <p:cNvSpPr/>
            <p:nvPr/>
          </p:nvSpPr>
          <p:spPr>
            <a:xfrm>
              <a:off x="2172038" y="3910476"/>
              <a:ext cx="157933" cy="78442"/>
            </a:xfrm>
            <a:custGeom>
              <a:avLst/>
              <a:gdLst>
                <a:gd name="connsiteX0" fmla="*/ 157933 w 157933"/>
                <a:gd name="connsiteY0" fmla="*/ 0 h 78442"/>
                <a:gd name="connsiteX1" fmla="*/ 78574 w 157933"/>
                <a:gd name="connsiteY1" fmla="*/ 78443 h 78442"/>
                <a:gd name="connsiteX2" fmla="*/ 0 w 157933"/>
                <a:gd name="connsiteY2" fmla="*/ 0 h 78442"/>
              </a:gdLst>
              <a:ahLst/>
              <a:cxnLst>
                <a:cxn ang="0">
                  <a:pos x="connsiteX0" y="connsiteY0"/>
                </a:cxn>
                <a:cxn ang="0">
                  <a:pos x="connsiteX1" y="connsiteY1"/>
                </a:cxn>
                <a:cxn ang="0">
                  <a:pos x="connsiteX2" y="connsiteY2"/>
                </a:cxn>
              </a:cxnLst>
              <a:rect l="l" t="t" r="r" b="b"/>
              <a:pathLst>
                <a:path w="157933" h="78442">
                  <a:moveTo>
                    <a:pt x="157933" y="0"/>
                  </a:moveTo>
                  <a:cubicBezTo>
                    <a:pt x="157933" y="43347"/>
                    <a:pt x="121920" y="78443"/>
                    <a:pt x="78574" y="78443"/>
                  </a:cubicBezTo>
                  <a:cubicBezTo>
                    <a:pt x="35227" y="78443"/>
                    <a:pt x="0" y="43347"/>
                    <a:pt x="0" y="0"/>
                  </a:cubicBez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47" name="Forme libre : forme 446">
              <a:extLst>
                <a:ext uri="{FF2B5EF4-FFF2-40B4-BE49-F238E27FC236}">
                  <a16:creationId xmlns:a16="http://schemas.microsoft.com/office/drawing/2014/main" id="{8C342233-6F70-4B28-B64F-31C4E01FA54C}"/>
                </a:ext>
              </a:extLst>
            </p:cNvPr>
            <p:cNvSpPr/>
            <p:nvPr/>
          </p:nvSpPr>
          <p:spPr>
            <a:xfrm>
              <a:off x="1788991" y="3841986"/>
              <a:ext cx="695377" cy="13095"/>
            </a:xfrm>
            <a:custGeom>
              <a:avLst/>
              <a:gdLst>
                <a:gd name="connsiteX0" fmla="*/ 695378 w 695377"/>
                <a:gd name="connsiteY0" fmla="*/ 0 h 13095"/>
                <a:gd name="connsiteX1" fmla="*/ 0 w 695377"/>
                <a:gd name="connsiteY1" fmla="*/ 0 h 13095"/>
              </a:gdLst>
              <a:ahLst/>
              <a:cxnLst>
                <a:cxn ang="0">
                  <a:pos x="connsiteX0" y="connsiteY0"/>
                </a:cxn>
                <a:cxn ang="0">
                  <a:pos x="connsiteX1" y="connsiteY1"/>
                </a:cxn>
              </a:cxnLst>
              <a:rect l="l" t="t" r="r" b="b"/>
              <a:pathLst>
                <a:path w="695377" h="13095">
                  <a:moveTo>
                    <a:pt x="695378" y="0"/>
                  </a:moveTo>
                  <a:lnTo>
                    <a:pt x="0" y="0"/>
                  </a:lnTo>
                </a:path>
              </a:pathLst>
            </a:custGeom>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49" name="Forme libre : forme 448">
              <a:extLst>
                <a:ext uri="{FF2B5EF4-FFF2-40B4-BE49-F238E27FC236}">
                  <a16:creationId xmlns:a16="http://schemas.microsoft.com/office/drawing/2014/main" id="{1B6438E6-D16E-4EA3-B5F3-FB4543F2BDDB}"/>
                </a:ext>
              </a:extLst>
            </p:cNvPr>
            <p:cNvSpPr/>
            <p:nvPr/>
          </p:nvSpPr>
          <p:spPr>
            <a:xfrm>
              <a:off x="1702560" y="3673969"/>
              <a:ext cx="785344" cy="315080"/>
            </a:xfrm>
            <a:custGeom>
              <a:avLst/>
              <a:gdLst>
                <a:gd name="connsiteX0" fmla="*/ 627411 w 785344"/>
                <a:gd name="connsiteY0" fmla="*/ 236507 h 315080"/>
                <a:gd name="connsiteX1" fmla="*/ 706771 w 785344"/>
                <a:gd name="connsiteY1" fmla="*/ 314950 h 315080"/>
                <a:gd name="connsiteX2" fmla="*/ 785344 w 785344"/>
                <a:gd name="connsiteY2" fmla="*/ 236507 h 315080"/>
                <a:gd name="connsiteX3" fmla="*/ 785344 w 785344"/>
                <a:gd name="connsiteY3" fmla="*/ 168410 h 315080"/>
                <a:gd name="connsiteX4" fmla="*/ 689484 w 785344"/>
                <a:gd name="connsiteY4" fmla="*/ 0 h 315080"/>
                <a:gd name="connsiteX5" fmla="*/ 97824 w 785344"/>
                <a:gd name="connsiteY5" fmla="*/ 0 h 315080"/>
                <a:gd name="connsiteX6" fmla="*/ 0 w 785344"/>
                <a:gd name="connsiteY6" fmla="*/ 168410 h 315080"/>
                <a:gd name="connsiteX7" fmla="*/ 0 w 785344"/>
                <a:gd name="connsiteY7" fmla="*/ 236638 h 315080"/>
                <a:gd name="connsiteX8" fmla="*/ 78574 w 785344"/>
                <a:gd name="connsiteY8" fmla="*/ 315081 h 315080"/>
                <a:gd name="connsiteX9" fmla="*/ 156231 w 785344"/>
                <a:gd name="connsiteY9" fmla="*/ 236638 h 31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344" h="315080">
                  <a:moveTo>
                    <a:pt x="627411" y="236507"/>
                  </a:moveTo>
                  <a:cubicBezTo>
                    <a:pt x="627411" y="279853"/>
                    <a:pt x="663424" y="314950"/>
                    <a:pt x="706771" y="314950"/>
                  </a:cubicBezTo>
                  <a:cubicBezTo>
                    <a:pt x="750117" y="314950"/>
                    <a:pt x="785344" y="279853"/>
                    <a:pt x="785344" y="236507"/>
                  </a:cubicBezTo>
                  <a:lnTo>
                    <a:pt x="785344" y="168410"/>
                  </a:lnTo>
                  <a:lnTo>
                    <a:pt x="689484" y="0"/>
                  </a:lnTo>
                  <a:lnTo>
                    <a:pt x="97824" y="0"/>
                  </a:lnTo>
                  <a:lnTo>
                    <a:pt x="0" y="168410"/>
                  </a:lnTo>
                  <a:lnTo>
                    <a:pt x="0" y="236638"/>
                  </a:lnTo>
                  <a:cubicBezTo>
                    <a:pt x="0" y="279984"/>
                    <a:pt x="35227" y="315081"/>
                    <a:pt x="78574" y="315081"/>
                  </a:cubicBezTo>
                  <a:cubicBezTo>
                    <a:pt x="121920" y="315081"/>
                    <a:pt x="156231" y="279984"/>
                    <a:pt x="156231" y="236638"/>
                  </a:cubicBez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50" name="Forme libre : forme 449">
              <a:extLst>
                <a:ext uri="{FF2B5EF4-FFF2-40B4-BE49-F238E27FC236}">
                  <a16:creationId xmlns:a16="http://schemas.microsoft.com/office/drawing/2014/main" id="{9D059D02-825C-410B-9767-DB2B11DB9E2F}"/>
                </a:ext>
              </a:extLst>
            </p:cNvPr>
            <p:cNvSpPr/>
            <p:nvPr/>
          </p:nvSpPr>
          <p:spPr>
            <a:xfrm>
              <a:off x="2026021" y="3675410"/>
              <a:ext cx="6023" cy="94157"/>
            </a:xfrm>
            <a:custGeom>
              <a:avLst/>
              <a:gdLst>
                <a:gd name="connsiteX0" fmla="*/ 0 w 6023"/>
                <a:gd name="connsiteY0" fmla="*/ 94157 h 94157"/>
                <a:gd name="connsiteX1" fmla="*/ 6024 w 6023"/>
                <a:gd name="connsiteY1" fmla="*/ 0 h 94157"/>
              </a:gdLst>
              <a:ahLst/>
              <a:cxnLst>
                <a:cxn ang="0">
                  <a:pos x="connsiteX0" y="connsiteY0"/>
                </a:cxn>
                <a:cxn ang="0">
                  <a:pos x="connsiteX1" y="connsiteY1"/>
                </a:cxn>
              </a:cxnLst>
              <a:rect l="l" t="t" r="r" b="b"/>
              <a:pathLst>
                <a:path w="6023" h="94157">
                  <a:moveTo>
                    <a:pt x="0" y="94157"/>
                  </a:moveTo>
                  <a:lnTo>
                    <a:pt x="6024" y="0"/>
                  </a:lnTo>
                </a:path>
              </a:pathLst>
            </a:custGeom>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51" name="Forme libre : forme 450">
              <a:extLst>
                <a:ext uri="{FF2B5EF4-FFF2-40B4-BE49-F238E27FC236}">
                  <a16:creationId xmlns:a16="http://schemas.microsoft.com/office/drawing/2014/main" id="{80328575-8126-4A1E-A0CE-979124709765}"/>
                </a:ext>
              </a:extLst>
            </p:cNvPr>
            <p:cNvSpPr/>
            <p:nvPr/>
          </p:nvSpPr>
          <p:spPr>
            <a:xfrm>
              <a:off x="1889041" y="3675410"/>
              <a:ext cx="22131" cy="94157"/>
            </a:xfrm>
            <a:custGeom>
              <a:avLst/>
              <a:gdLst>
                <a:gd name="connsiteX0" fmla="*/ 0 w 22131"/>
                <a:gd name="connsiteY0" fmla="*/ 94157 h 94157"/>
                <a:gd name="connsiteX1" fmla="*/ 22132 w 22131"/>
                <a:gd name="connsiteY1" fmla="*/ 0 h 94157"/>
              </a:gdLst>
              <a:ahLst/>
              <a:cxnLst>
                <a:cxn ang="0">
                  <a:pos x="connsiteX0" y="connsiteY0"/>
                </a:cxn>
                <a:cxn ang="0">
                  <a:pos x="connsiteX1" y="connsiteY1"/>
                </a:cxn>
              </a:cxnLst>
              <a:rect l="l" t="t" r="r" b="b"/>
              <a:pathLst>
                <a:path w="22131" h="94157">
                  <a:moveTo>
                    <a:pt x="0" y="94157"/>
                  </a:moveTo>
                  <a:lnTo>
                    <a:pt x="22132" y="0"/>
                  </a:lnTo>
                </a:path>
              </a:pathLst>
            </a:custGeom>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53" name="Forme libre : forme 452">
              <a:extLst>
                <a:ext uri="{FF2B5EF4-FFF2-40B4-BE49-F238E27FC236}">
                  <a16:creationId xmlns:a16="http://schemas.microsoft.com/office/drawing/2014/main" id="{64B94B62-BA51-4600-AD44-E322663D6C44}"/>
                </a:ext>
              </a:extLst>
            </p:cNvPr>
            <p:cNvSpPr/>
            <p:nvPr/>
          </p:nvSpPr>
          <p:spPr>
            <a:xfrm>
              <a:off x="2155013" y="3675410"/>
              <a:ext cx="6023" cy="94157"/>
            </a:xfrm>
            <a:custGeom>
              <a:avLst/>
              <a:gdLst>
                <a:gd name="connsiteX0" fmla="*/ 6024 w 6023"/>
                <a:gd name="connsiteY0" fmla="*/ 94157 h 94157"/>
                <a:gd name="connsiteX1" fmla="*/ 0 w 6023"/>
                <a:gd name="connsiteY1" fmla="*/ 0 h 94157"/>
              </a:gdLst>
              <a:ahLst/>
              <a:cxnLst>
                <a:cxn ang="0">
                  <a:pos x="connsiteX0" y="connsiteY0"/>
                </a:cxn>
                <a:cxn ang="0">
                  <a:pos x="connsiteX1" y="connsiteY1"/>
                </a:cxn>
              </a:cxnLst>
              <a:rect l="l" t="t" r="r" b="b"/>
              <a:pathLst>
                <a:path w="6023" h="94157">
                  <a:moveTo>
                    <a:pt x="6024" y="94157"/>
                  </a:moveTo>
                  <a:lnTo>
                    <a:pt x="0" y="0"/>
                  </a:lnTo>
                </a:path>
              </a:pathLst>
            </a:custGeom>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54" name="Forme libre : forme 453">
              <a:extLst>
                <a:ext uri="{FF2B5EF4-FFF2-40B4-BE49-F238E27FC236}">
                  <a16:creationId xmlns:a16="http://schemas.microsoft.com/office/drawing/2014/main" id="{5B4C9BB1-93BA-4366-A07B-2CB5C3A1AD5C}"/>
                </a:ext>
              </a:extLst>
            </p:cNvPr>
            <p:cNvSpPr/>
            <p:nvPr/>
          </p:nvSpPr>
          <p:spPr>
            <a:xfrm>
              <a:off x="2275886" y="3675410"/>
              <a:ext cx="22262" cy="94157"/>
            </a:xfrm>
            <a:custGeom>
              <a:avLst/>
              <a:gdLst>
                <a:gd name="connsiteX0" fmla="*/ 22263 w 22262"/>
                <a:gd name="connsiteY0" fmla="*/ 94157 h 94157"/>
                <a:gd name="connsiteX1" fmla="*/ 0 w 22262"/>
                <a:gd name="connsiteY1" fmla="*/ 0 h 94157"/>
              </a:gdLst>
              <a:ahLst/>
              <a:cxnLst>
                <a:cxn ang="0">
                  <a:pos x="connsiteX0" y="connsiteY0"/>
                </a:cxn>
                <a:cxn ang="0">
                  <a:pos x="connsiteX1" y="connsiteY1"/>
                </a:cxn>
              </a:cxnLst>
              <a:rect l="l" t="t" r="r" b="b"/>
              <a:pathLst>
                <a:path w="22262" h="94157">
                  <a:moveTo>
                    <a:pt x="22263" y="94157"/>
                  </a:moveTo>
                  <a:lnTo>
                    <a:pt x="0" y="0"/>
                  </a:lnTo>
                </a:path>
              </a:pathLst>
            </a:custGeom>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nvGrpSpPr>
          <p:cNvPr id="455" name="Graphique 6">
            <a:extLst>
              <a:ext uri="{FF2B5EF4-FFF2-40B4-BE49-F238E27FC236}">
                <a16:creationId xmlns:a16="http://schemas.microsoft.com/office/drawing/2014/main" id="{994A79FB-48D0-452A-B208-E44F09B1FC8D}"/>
              </a:ext>
            </a:extLst>
          </p:cNvPr>
          <p:cNvGrpSpPr/>
          <p:nvPr/>
        </p:nvGrpSpPr>
        <p:grpSpPr>
          <a:xfrm>
            <a:off x="2900183" y="4106535"/>
            <a:ext cx="1028440" cy="973232"/>
            <a:chOff x="2812847" y="3523061"/>
            <a:chExt cx="947559" cy="896692"/>
          </a:xfrm>
          <a:noFill/>
        </p:grpSpPr>
        <p:grpSp>
          <p:nvGrpSpPr>
            <p:cNvPr id="456" name="Graphique 6">
              <a:extLst>
                <a:ext uri="{FF2B5EF4-FFF2-40B4-BE49-F238E27FC236}">
                  <a16:creationId xmlns:a16="http://schemas.microsoft.com/office/drawing/2014/main" id="{D28DABBD-F63C-418A-8E4D-883098EC6B2B}"/>
                </a:ext>
              </a:extLst>
            </p:cNvPr>
            <p:cNvGrpSpPr/>
            <p:nvPr/>
          </p:nvGrpSpPr>
          <p:grpSpPr>
            <a:xfrm>
              <a:off x="2812847" y="3931144"/>
              <a:ext cx="947559" cy="485887"/>
              <a:chOff x="2812847" y="3931144"/>
              <a:chExt cx="947559" cy="485887"/>
            </a:xfrm>
            <a:noFill/>
          </p:grpSpPr>
          <p:grpSp>
            <p:nvGrpSpPr>
              <p:cNvPr id="474" name="Graphique 6">
                <a:extLst>
                  <a:ext uri="{FF2B5EF4-FFF2-40B4-BE49-F238E27FC236}">
                    <a16:creationId xmlns:a16="http://schemas.microsoft.com/office/drawing/2014/main" id="{888F1390-BF2A-46F3-9CF0-37512721B731}"/>
                  </a:ext>
                </a:extLst>
              </p:cNvPr>
              <p:cNvGrpSpPr/>
              <p:nvPr/>
            </p:nvGrpSpPr>
            <p:grpSpPr>
              <a:xfrm>
                <a:off x="2812847" y="3931144"/>
                <a:ext cx="117352" cy="485887"/>
                <a:chOff x="2812847" y="3931144"/>
                <a:chExt cx="117352" cy="485887"/>
              </a:xfrm>
              <a:noFill/>
            </p:grpSpPr>
            <p:sp>
              <p:nvSpPr>
                <p:cNvPr id="481" name="Forme libre : forme 480">
                  <a:extLst>
                    <a:ext uri="{FF2B5EF4-FFF2-40B4-BE49-F238E27FC236}">
                      <a16:creationId xmlns:a16="http://schemas.microsoft.com/office/drawing/2014/main" id="{63BF532B-CA02-4844-8EFE-0D1D333266F2}"/>
                    </a:ext>
                  </a:extLst>
                </p:cNvPr>
                <p:cNvSpPr/>
                <p:nvPr/>
              </p:nvSpPr>
              <p:spPr>
                <a:xfrm>
                  <a:off x="2812847" y="3931144"/>
                  <a:ext cx="117352" cy="427569"/>
                </a:xfrm>
                <a:custGeom>
                  <a:avLst/>
                  <a:gdLst>
                    <a:gd name="connsiteX0" fmla="*/ 0 w 117352"/>
                    <a:gd name="connsiteY0" fmla="*/ 427570 h 427569"/>
                    <a:gd name="connsiteX1" fmla="*/ 0 w 117352"/>
                    <a:gd name="connsiteY1" fmla="*/ 0 h 427569"/>
                    <a:gd name="connsiteX2" fmla="*/ 117352 w 117352"/>
                    <a:gd name="connsiteY2" fmla="*/ 0 h 427569"/>
                  </a:gdLst>
                  <a:ahLst/>
                  <a:cxnLst>
                    <a:cxn ang="0">
                      <a:pos x="connsiteX0" y="connsiteY0"/>
                    </a:cxn>
                    <a:cxn ang="0">
                      <a:pos x="connsiteX1" y="connsiteY1"/>
                    </a:cxn>
                    <a:cxn ang="0">
                      <a:pos x="connsiteX2" y="connsiteY2"/>
                    </a:cxn>
                  </a:cxnLst>
                  <a:rect l="l" t="t" r="r" b="b"/>
                  <a:pathLst>
                    <a:path w="117352" h="427569">
                      <a:moveTo>
                        <a:pt x="0" y="427570"/>
                      </a:moveTo>
                      <a:lnTo>
                        <a:pt x="0" y="0"/>
                      </a:lnTo>
                      <a:lnTo>
                        <a:pt x="117352" y="0"/>
                      </a:ln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482" name="Graphique 6">
                  <a:extLst>
                    <a:ext uri="{FF2B5EF4-FFF2-40B4-BE49-F238E27FC236}">
                      <a16:creationId xmlns:a16="http://schemas.microsoft.com/office/drawing/2014/main" id="{EBA3EDF7-8F20-4F35-8BB2-D53F5396CD0B}"/>
                    </a:ext>
                  </a:extLst>
                </p:cNvPr>
                <p:cNvGrpSpPr/>
                <p:nvPr/>
              </p:nvGrpSpPr>
              <p:grpSpPr>
                <a:xfrm>
                  <a:off x="2905697" y="4022561"/>
                  <a:ext cx="14328" cy="394470"/>
                  <a:chOff x="2905697" y="4022561"/>
                  <a:chExt cx="14328" cy="394470"/>
                </a:xfrm>
              </p:grpSpPr>
              <p:sp>
                <p:nvSpPr>
                  <p:cNvPr id="483" name="Forme libre : forme 482">
                    <a:extLst>
                      <a:ext uri="{FF2B5EF4-FFF2-40B4-BE49-F238E27FC236}">
                        <a16:creationId xmlns:a16="http://schemas.microsoft.com/office/drawing/2014/main" id="{80173D59-D97D-4F0D-8B92-5564113277FC}"/>
                      </a:ext>
                    </a:extLst>
                  </p:cNvPr>
                  <p:cNvSpPr/>
                  <p:nvPr/>
                </p:nvSpPr>
                <p:spPr>
                  <a:xfrm>
                    <a:off x="2905697" y="4178171"/>
                    <a:ext cx="14328" cy="79237"/>
                  </a:xfrm>
                  <a:custGeom>
                    <a:avLst/>
                    <a:gdLst>
                      <a:gd name="connsiteX0" fmla="*/ 0 w 14328"/>
                      <a:gd name="connsiteY0" fmla="*/ 0 h 79237"/>
                      <a:gd name="connsiteX1" fmla="*/ 0 w 14328"/>
                      <a:gd name="connsiteY1" fmla="*/ 79238 h 79237"/>
                    </a:gdLst>
                    <a:ahLst/>
                    <a:cxnLst>
                      <a:cxn ang="0">
                        <a:pos x="connsiteX0" y="connsiteY0"/>
                      </a:cxn>
                      <a:cxn ang="0">
                        <a:pos x="connsiteX1" y="connsiteY1"/>
                      </a:cxn>
                    </a:cxnLst>
                    <a:rect l="l" t="t" r="r" b="b"/>
                    <a:pathLst>
                      <a:path w="14328" h="79237">
                        <a:moveTo>
                          <a:pt x="0" y="0"/>
                        </a:moveTo>
                        <a:lnTo>
                          <a:pt x="0" y="79238"/>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84" name="Forme libre : forme 483">
                    <a:extLst>
                      <a:ext uri="{FF2B5EF4-FFF2-40B4-BE49-F238E27FC236}">
                        <a16:creationId xmlns:a16="http://schemas.microsoft.com/office/drawing/2014/main" id="{1D66C542-E123-4D47-9567-A3C4D1DA0482}"/>
                      </a:ext>
                    </a:extLst>
                  </p:cNvPr>
                  <p:cNvSpPr/>
                  <p:nvPr/>
                </p:nvSpPr>
                <p:spPr>
                  <a:xfrm>
                    <a:off x="2905697" y="4022561"/>
                    <a:ext cx="14328" cy="79237"/>
                  </a:xfrm>
                  <a:custGeom>
                    <a:avLst/>
                    <a:gdLst>
                      <a:gd name="connsiteX0" fmla="*/ 0 w 14328"/>
                      <a:gd name="connsiteY0" fmla="*/ 0 h 79237"/>
                      <a:gd name="connsiteX1" fmla="*/ 0 w 14328"/>
                      <a:gd name="connsiteY1" fmla="*/ 79238 h 79237"/>
                    </a:gdLst>
                    <a:ahLst/>
                    <a:cxnLst>
                      <a:cxn ang="0">
                        <a:pos x="connsiteX0" y="connsiteY0"/>
                      </a:cxn>
                      <a:cxn ang="0">
                        <a:pos x="connsiteX1" y="connsiteY1"/>
                      </a:cxn>
                    </a:cxnLst>
                    <a:rect l="l" t="t" r="r" b="b"/>
                    <a:pathLst>
                      <a:path w="14328" h="79237">
                        <a:moveTo>
                          <a:pt x="0" y="0"/>
                        </a:moveTo>
                        <a:lnTo>
                          <a:pt x="0" y="79238"/>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85" name="Forme libre : forme 484">
                    <a:extLst>
                      <a:ext uri="{FF2B5EF4-FFF2-40B4-BE49-F238E27FC236}">
                        <a16:creationId xmlns:a16="http://schemas.microsoft.com/office/drawing/2014/main" id="{3B2B40F6-74B7-4930-99F2-2FF0D7E4CFB8}"/>
                      </a:ext>
                    </a:extLst>
                  </p:cNvPr>
                  <p:cNvSpPr/>
                  <p:nvPr/>
                </p:nvSpPr>
                <p:spPr>
                  <a:xfrm>
                    <a:off x="2905697" y="4329769"/>
                    <a:ext cx="14328" cy="87262"/>
                  </a:xfrm>
                  <a:custGeom>
                    <a:avLst/>
                    <a:gdLst>
                      <a:gd name="connsiteX0" fmla="*/ 0 w 14328"/>
                      <a:gd name="connsiteY0" fmla="*/ 0 h 87262"/>
                      <a:gd name="connsiteX1" fmla="*/ 0 w 14328"/>
                      <a:gd name="connsiteY1" fmla="*/ 87262 h 87262"/>
                    </a:gdLst>
                    <a:ahLst/>
                    <a:cxnLst>
                      <a:cxn ang="0">
                        <a:pos x="connsiteX0" y="connsiteY0"/>
                      </a:cxn>
                      <a:cxn ang="0">
                        <a:pos x="connsiteX1" y="connsiteY1"/>
                      </a:cxn>
                    </a:cxnLst>
                    <a:rect l="l" t="t" r="r" b="b"/>
                    <a:pathLst>
                      <a:path w="14328" h="87262">
                        <a:moveTo>
                          <a:pt x="0" y="0"/>
                        </a:moveTo>
                        <a:lnTo>
                          <a:pt x="0" y="87262"/>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nvGrpSpPr>
              <p:cNvPr id="475" name="Graphique 6">
                <a:extLst>
                  <a:ext uri="{FF2B5EF4-FFF2-40B4-BE49-F238E27FC236}">
                    <a16:creationId xmlns:a16="http://schemas.microsoft.com/office/drawing/2014/main" id="{6D542ADD-B2C4-4A9E-89BD-CF54C5117165}"/>
                  </a:ext>
                </a:extLst>
              </p:cNvPr>
              <p:cNvGrpSpPr/>
              <p:nvPr/>
            </p:nvGrpSpPr>
            <p:grpSpPr>
              <a:xfrm>
                <a:off x="3642911" y="3931144"/>
                <a:ext cx="117495" cy="485887"/>
                <a:chOff x="3642911" y="3931144"/>
                <a:chExt cx="117495" cy="485887"/>
              </a:xfrm>
              <a:noFill/>
            </p:grpSpPr>
            <p:sp>
              <p:nvSpPr>
                <p:cNvPr id="476" name="Forme libre : forme 475">
                  <a:extLst>
                    <a:ext uri="{FF2B5EF4-FFF2-40B4-BE49-F238E27FC236}">
                      <a16:creationId xmlns:a16="http://schemas.microsoft.com/office/drawing/2014/main" id="{8A36CB51-B039-4890-B88E-A351064DCC88}"/>
                    </a:ext>
                  </a:extLst>
                </p:cNvPr>
                <p:cNvSpPr/>
                <p:nvPr/>
              </p:nvSpPr>
              <p:spPr>
                <a:xfrm>
                  <a:off x="3642911" y="3931144"/>
                  <a:ext cx="117495" cy="480442"/>
                </a:xfrm>
                <a:custGeom>
                  <a:avLst/>
                  <a:gdLst>
                    <a:gd name="connsiteX0" fmla="*/ 117496 w 117495"/>
                    <a:gd name="connsiteY0" fmla="*/ 480443 h 480442"/>
                    <a:gd name="connsiteX1" fmla="*/ 117496 w 117495"/>
                    <a:gd name="connsiteY1" fmla="*/ 0 h 480442"/>
                    <a:gd name="connsiteX2" fmla="*/ 0 w 117495"/>
                    <a:gd name="connsiteY2" fmla="*/ 0 h 480442"/>
                  </a:gdLst>
                  <a:ahLst/>
                  <a:cxnLst>
                    <a:cxn ang="0">
                      <a:pos x="connsiteX0" y="connsiteY0"/>
                    </a:cxn>
                    <a:cxn ang="0">
                      <a:pos x="connsiteX1" y="connsiteY1"/>
                    </a:cxn>
                    <a:cxn ang="0">
                      <a:pos x="connsiteX2" y="connsiteY2"/>
                    </a:cxn>
                  </a:cxnLst>
                  <a:rect l="l" t="t" r="r" b="b"/>
                  <a:pathLst>
                    <a:path w="117495" h="480442">
                      <a:moveTo>
                        <a:pt x="117496" y="480443"/>
                      </a:moveTo>
                      <a:lnTo>
                        <a:pt x="117496" y="0"/>
                      </a:lnTo>
                      <a:lnTo>
                        <a:pt x="0" y="0"/>
                      </a:ln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477" name="Graphique 6">
                  <a:extLst>
                    <a:ext uri="{FF2B5EF4-FFF2-40B4-BE49-F238E27FC236}">
                      <a16:creationId xmlns:a16="http://schemas.microsoft.com/office/drawing/2014/main" id="{49B688DD-7C99-43E1-992A-505E64F8A513}"/>
                    </a:ext>
                  </a:extLst>
                </p:cNvPr>
                <p:cNvGrpSpPr/>
                <p:nvPr/>
              </p:nvGrpSpPr>
              <p:grpSpPr>
                <a:xfrm>
                  <a:off x="3667556" y="4022561"/>
                  <a:ext cx="14328" cy="394470"/>
                  <a:chOff x="3667556" y="4022561"/>
                  <a:chExt cx="14328" cy="394470"/>
                </a:xfrm>
              </p:grpSpPr>
              <p:sp>
                <p:nvSpPr>
                  <p:cNvPr id="478" name="Forme libre : forme 477">
                    <a:extLst>
                      <a:ext uri="{FF2B5EF4-FFF2-40B4-BE49-F238E27FC236}">
                        <a16:creationId xmlns:a16="http://schemas.microsoft.com/office/drawing/2014/main" id="{A72F347E-CA5F-4BD4-99EB-5850C2101678}"/>
                      </a:ext>
                    </a:extLst>
                  </p:cNvPr>
                  <p:cNvSpPr/>
                  <p:nvPr/>
                </p:nvSpPr>
                <p:spPr>
                  <a:xfrm>
                    <a:off x="3667556" y="4178171"/>
                    <a:ext cx="14328" cy="79237"/>
                  </a:xfrm>
                  <a:custGeom>
                    <a:avLst/>
                    <a:gdLst>
                      <a:gd name="connsiteX0" fmla="*/ 0 w 14328"/>
                      <a:gd name="connsiteY0" fmla="*/ 0 h 79237"/>
                      <a:gd name="connsiteX1" fmla="*/ 0 w 14328"/>
                      <a:gd name="connsiteY1" fmla="*/ 79238 h 79237"/>
                    </a:gdLst>
                    <a:ahLst/>
                    <a:cxnLst>
                      <a:cxn ang="0">
                        <a:pos x="connsiteX0" y="connsiteY0"/>
                      </a:cxn>
                      <a:cxn ang="0">
                        <a:pos x="connsiteX1" y="connsiteY1"/>
                      </a:cxn>
                    </a:cxnLst>
                    <a:rect l="l" t="t" r="r" b="b"/>
                    <a:pathLst>
                      <a:path w="14328" h="79237">
                        <a:moveTo>
                          <a:pt x="0" y="0"/>
                        </a:moveTo>
                        <a:lnTo>
                          <a:pt x="0" y="79238"/>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79" name="Forme libre : forme 478">
                    <a:extLst>
                      <a:ext uri="{FF2B5EF4-FFF2-40B4-BE49-F238E27FC236}">
                        <a16:creationId xmlns:a16="http://schemas.microsoft.com/office/drawing/2014/main" id="{3D84179B-BC57-45E5-AD96-A83CE16FA9C9}"/>
                      </a:ext>
                    </a:extLst>
                  </p:cNvPr>
                  <p:cNvSpPr/>
                  <p:nvPr/>
                </p:nvSpPr>
                <p:spPr>
                  <a:xfrm>
                    <a:off x="3667556" y="4022561"/>
                    <a:ext cx="14328" cy="79237"/>
                  </a:xfrm>
                  <a:custGeom>
                    <a:avLst/>
                    <a:gdLst>
                      <a:gd name="connsiteX0" fmla="*/ 0 w 14328"/>
                      <a:gd name="connsiteY0" fmla="*/ 0 h 79237"/>
                      <a:gd name="connsiteX1" fmla="*/ 0 w 14328"/>
                      <a:gd name="connsiteY1" fmla="*/ 79238 h 79237"/>
                    </a:gdLst>
                    <a:ahLst/>
                    <a:cxnLst>
                      <a:cxn ang="0">
                        <a:pos x="connsiteX0" y="connsiteY0"/>
                      </a:cxn>
                      <a:cxn ang="0">
                        <a:pos x="connsiteX1" y="connsiteY1"/>
                      </a:cxn>
                    </a:cxnLst>
                    <a:rect l="l" t="t" r="r" b="b"/>
                    <a:pathLst>
                      <a:path w="14328" h="79237">
                        <a:moveTo>
                          <a:pt x="0" y="0"/>
                        </a:moveTo>
                        <a:lnTo>
                          <a:pt x="0" y="79238"/>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80" name="Forme libre : forme 479">
                    <a:extLst>
                      <a:ext uri="{FF2B5EF4-FFF2-40B4-BE49-F238E27FC236}">
                        <a16:creationId xmlns:a16="http://schemas.microsoft.com/office/drawing/2014/main" id="{2C74BC31-F365-4EB8-B59A-2EC0B9D788F5}"/>
                      </a:ext>
                    </a:extLst>
                  </p:cNvPr>
                  <p:cNvSpPr/>
                  <p:nvPr/>
                </p:nvSpPr>
                <p:spPr>
                  <a:xfrm>
                    <a:off x="3667556" y="4329769"/>
                    <a:ext cx="14328" cy="87262"/>
                  </a:xfrm>
                  <a:custGeom>
                    <a:avLst/>
                    <a:gdLst>
                      <a:gd name="connsiteX0" fmla="*/ 0 w 14328"/>
                      <a:gd name="connsiteY0" fmla="*/ 0 h 87262"/>
                      <a:gd name="connsiteX1" fmla="*/ 0 w 14328"/>
                      <a:gd name="connsiteY1" fmla="*/ 87262 h 87262"/>
                    </a:gdLst>
                    <a:ahLst/>
                    <a:cxnLst>
                      <a:cxn ang="0">
                        <a:pos x="connsiteX0" y="connsiteY0"/>
                      </a:cxn>
                      <a:cxn ang="0">
                        <a:pos x="connsiteX1" y="connsiteY1"/>
                      </a:cxn>
                    </a:cxnLst>
                    <a:rect l="l" t="t" r="r" b="b"/>
                    <a:pathLst>
                      <a:path w="14328" h="87262">
                        <a:moveTo>
                          <a:pt x="0" y="0"/>
                        </a:moveTo>
                        <a:lnTo>
                          <a:pt x="0" y="87262"/>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grpSp>
          <p:nvGrpSpPr>
            <p:cNvPr id="457" name="Graphique 6">
              <a:extLst>
                <a:ext uri="{FF2B5EF4-FFF2-40B4-BE49-F238E27FC236}">
                  <a16:creationId xmlns:a16="http://schemas.microsoft.com/office/drawing/2014/main" id="{12DBB609-C718-4DFE-8861-E437C6A94841}"/>
                </a:ext>
              </a:extLst>
            </p:cNvPr>
            <p:cNvGrpSpPr/>
            <p:nvPr/>
          </p:nvGrpSpPr>
          <p:grpSpPr>
            <a:xfrm>
              <a:off x="3079934" y="3818233"/>
              <a:ext cx="413384" cy="378421"/>
              <a:chOff x="3079934" y="3818233"/>
              <a:chExt cx="413384" cy="378421"/>
            </a:xfrm>
          </p:grpSpPr>
          <p:sp>
            <p:nvSpPr>
              <p:cNvPr id="467" name="Forme libre : forme 466">
                <a:extLst>
                  <a:ext uri="{FF2B5EF4-FFF2-40B4-BE49-F238E27FC236}">
                    <a16:creationId xmlns:a16="http://schemas.microsoft.com/office/drawing/2014/main" id="{1FEB1F96-A0B9-4A6D-8D2C-F35E91B68176}"/>
                  </a:ext>
                </a:extLst>
              </p:cNvPr>
              <p:cNvSpPr/>
              <p:nvPr/>
            </p:nvSpPr>
            <p:spPr>
              <a:xfrm>
                <a:off x="3404194" y="3818233"/>
                <a:ext cx="89124" cy="14328"/>
              </a:xfrm>
              <a:custGeom>
                <a:avLst/>
                <a:gdLst>
                  <a:gd name="connsiteX0" fmla="*/ 0 w 89124"/>
                  <a:gd name="connsiteY0" fmla="*/ 0 h 14328"/>
                  <a:gd name="connsiteX1" fmla="*/ 89125 w 89124"/>
                  <a:gd name="connsiteY1" fmla="*/ 0 h 14328"/>
                </a:gdLst>
                <a:ahLst/>
                <a:cxnLst>
                  <a:cxn ang="0">
                    <a:pos x="connsiteX0" y="connsiteY0"/>
                  </a:cxn>
                  <a:cxn ang="0">
                    <a:pos x="connsiteX1" y="connsiteY1"/>
                  </a:cxn>
                </a:cxnLst>
                <a:rect l="l" t="t" r="r" b="b"/>
                <a:pathLst>
                  <a:path w="89124" h="14328">
                    <a:moveTo>
                      <a:pt x="0" y="0"/>
                    </a:moveTo>
                    <a:lnTo>
                      <a:pt x="89125"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468" name="Graphique 6">
                <a:extLst>
                  <a:ext uri="{FF2B5EF4-FFF2-40B4-BE49-F238E27FC236}">
                    <a16:creationId xmlns:a16="http://schemas.microsoft.com/office/drawing/2014/main" id="{A880E2C9-994D-4ED0-9E27-E26F22488155}"/>
                  </a:ext>
                </a:extLst>
              </p:cNvPr>
              <p:cNvGrpSpPr/>
              <p:nvPr/>
            </p:nvGrpSpPr>
            <p:grpSpPr>
              <a:xfrm>
                <a:off x="3079934" y="3818233"/>
                <a:ext cx="413384" cy="378421"/>
                <a:chOff x="3079934" y="3818233"/>
                <a:chExt cx="413384" cy="378421"/>
              </a:xfrm>
            </p:grpSpPr>
            <p:sp>
              <p:nvSpPr>
                <p:cNvPr id="469" name="Forme libre : forme 468">
                  <a:extLst>
                    <a:ext uri="{FF2B5EF4-FFF2-40B4-BE49-F238E27FC236}">
                      <a16:creationId xmlns:a16="http://schemas.microsoft.com/office/drawing/2014/main" id="{3AB9AE10-0C99-4653-94FF-8DEAE4296E36}"/>
                    </a:ext>
                  </a:extLst>
                </p:cNvPr>
                <p:cNvSpPr/>
                <p:nvPr/>
              </p:nvSpPr>
              <p:spPr>
                <a:xfrm>
                  <a:off x="3079934" y="3912803"/>
                  <a:ext cx="413384" cy="14328"/>
                </a:xfrm>
                <a:custGeom>
                  <a:avLst/>
                  <a:gdLst>
                    <a:gd name="connsiteX0" fmla="*/ 0 w 413384"/>
                    <a:gd name="connsiteY0" fmla="*/ 0 h 14328"/>
                    <a:gd name="connsiteX1" fmla="*/ 413384 w 413384"/>
                    <a:gd name="connsiteY1" fmla="*/ 0 h 14328"/>
                  </a:gdLst>
                  <a:ahLst/>
                  <a:cxnLst>
                    <a:cxn ang="0">
                      <a:pos x="connsiteX0" y="connsiteY0"/>
                    </a:cxn>
                    <a:cxn ang="0">
                      <a:pos x="connsiteX1" y="connsiteY1"/>
                    </a:cxn>
                  </a:cxnLst>
                  <a:rect l="l" t="t" r="r" b="b"/>
                  <a:pathLst>
                    <a:path w="413384" h="14328">
                      <a:moveTo>
                        <a:pt x="0" y="0"/>
                      </a:moveTo>
                      <a:lnTo>
                        <a:pt x="413384"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70" name="Forme libre : forme 469">
                  <a:extLst>
                    <a:ext uri="{FF2B5EF4-FFF2-40B4-BE49-F238E27FC236}">
                      <a16:creationId xmlns:a16="http://schemas.microsoft.com/office/drawing/2014/main" id="{3D2482E7-1F5A-4B0B-8980-63C6E0DB036C}"/>
                    </a:ext>
                  </a:extLst>
                </p:cNvPr>
                <p:cNvSpPr/>
                <p:nvPr/>
              </p:nvSpPr>
              <p:spPr>
                <a:xfrm>
                  <a:off x="3079934" y="3818233"/>
                  <a:ext cx="89124" cy="14328"/>
                </a:xfrm>
                <a:custGeom>
                  <a:avLst/>
                  <a:gdLst>
                    <a:gd name="connsiteX0" fmla="*/ 0 w 89124"/>
                    <a:gd name="connsiteY0" fmla="*/ 0 h 14328"/>
                    <a:gd name="connsiteX1" fmla="*/ 89125 w 89124"/>
                    <a:gd name="connsiteY1" fmla="*/ 0 h 14328"/>
                  </a:gdLst>
                  <a:ahLst/>
                  <a:cxnLst>
                    <a:cxn ang="0">
                      <a:pos x="connsiteX0" y="connsiteY0"/>
                    </a:cxn>
                    <a:cxn ang="0">
                      <a:pos x="connsiteX1" y="connsiteY1"/>
                    </a:cxn>
                  </a:cxnLst>
                  <a:rect l="l" t="t" r="r" b="b"/>
                  <a:pathLst>
                    <a:path w="89124" h="14328">
                      <a:moveTo>
                        <a:pt x="0" y="0"/>
                      </a:moveTo>
                      <a:lnTo>
                        <a:pt x="89125"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71" name="Forme libre : forme 470">
                  <a:extLst>
                    <a:ext uri="{FF2B5EF4-FFF2-40B4-BE49-F238E27FC236}">
                      <a16:creationId xmlns:a16="http://schemas.microsoft.com/office/drawing/2014/main" id="{219343D0-CD6D-4863-92AA-65B65183A7ED}"/>
                    </a:ext>
                  </a:extLst>
                </p:cNvPr>
                <p:cNvSpPr/>
                <p:nvPr/>
              </p:nvSpPr>
              <p:spPr>
                <a:xfrm>
                  <a:off x="3079934" y="4196655"/>
                  <a:ext cx="413384" cy="14328"/>
                </a:xfrm>
                <a:custGeom>
                  <a:avLst/>
                  <a:gdLst>
                    <a:gd name="connsiteX0" fmla="*/ 0 w 413384"/>
                    <a:gd name="connsiteY0" fmla="*/ 0 h 14328"/>
                    <a:gd name="connsiteX1" fmla="*/ 413384 w 413384"/>
                    <a:gd name="connsiteY1" fmla="*/ 0 h 14328"/>
                  </a:gdLst>
                  <a:ahLst/>
                  <a:cxnLst>
                    <a:cxn ang="0">
                      <a:pos x="connsiteX0" y="connsiteY0"/>
                    </a:cxn>
                    <a:cxn ang="0">
                      <a:pos x="connsiteX1" y="connsiteY1"/>
                    </a:cxn>
                  </a:cxnLst>
                  <a:rect l="l" t="t" r="r" b="b"/>
                  <a:pathLst>
                    <a:path w="413384" h="14328">
                      <a:moveTo>
                        <a:pt x="0" y="0"/>
                      </a:moveTo>
                      <a:lnTo>
                        <a:pt x="413384"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72" name="Forme libre : forme 471">
                  <a:extLst>
                    <a:ext uri="{FF2B5EF4-FFF2-40B4-BE49-F238E27FC236}">
                      <a16:creationId xmlns:a16="http://schemas.microsoft.com/office/drawing/2014/main" id="{6CBD6A03-EA36-4154-ACB8-514A70002094}"/>
                    </a:ext>
                  </a:extLst>
                </p:cNvPr>
                <p:cNvSpPr/>
                <p:nvPr/>
              </p:nvSpPr>
              <p:spPr>
                <a:xfrm>
                  <a:off x="3079934" y="4102086"/>
                  <a:ext cx="413384" cy="14328"/>
                </a:xfrm>
                <a:custGeom>
                  <a:avLst/>
                  <a:gdLst>
                    <a:gd name="connsiteX0" fmla="*/ 0 w 413384"/>
                    <a:gd name="connsiteY0" fmla="*/ 0 h 14328"/>
                    <a:gd name="connsiteX1" fmla="*/ 413384 w 413384"/>
                    <a:gd name="connsiteY1" fmla="*/ 0 h 14328"/>
                  </a:gdLst>
                  <a:ahLst/>
                  <a:cxnLst>
                    <a:cxn ang="0">
                      <a:pos x="connsiteX0" y="connsiteY0"/>
                    </a:cxn>
                    <a:cxn ang="0">
                      <a:pos x="connsiteX1" y="connsiteY1"/>
                    </a:cxn>
                  </a:cxnLst>
                  <a:rect l="l" t="t" r="r" b="b"/>
                  <a:pathLst>
                    <a:path w="413384" h="14328">
                      <a:moveTo>
                        <a:pt x="0" y="0"/>
                      </a:moveTo>
                      <a:lnTo>
                        <a:pt x="413384"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73" name="Forme libre : forme 472">
                  <a:extLst>
                    <a:ext uri="{FF2B5EF4-FFF2-40B4-BE49-F238E27FC236}">
                      <a16:creationId xmlns:a16="http://schemas.microsoft.com/office/drawing/2014/main" id="{466D2652-CCC3-4BFB-9038-5254DC5A2AE5}"/>
                    </a:ext>
                  </a:extLst>
                </p:cNvPr>
                <p:cNvSpPr/>
                <p:nvPr/>
              </p:nvSpPr>
              <p:spPr>
                <a:xfrm>
                  <a:off x="3079934" y="4007373"/>
                  <a:ext cx="413384" cy="14328"/>
                </a:xfrm>
                <a:custGeom>
                  <a:avLst/>
                  <a:gdLst>
                    <a:gd name="connsiteX0" fmla="*/ 0 w 413384"/>
                    <a:gd name="connsiteY0" fmla="*/ 0 h 14328"/>
                    <a:gd name="connsiteX1" fmla="*/ 413384 w 413384"/>
                    <a:gd name="connsiteY1" fmla="*/ 0 h 14328"/>
                  </a:gdLst>
                  <a:ahLst/>
                  <a:cxnLst>
                    <a:cxn ang="0">
                      <a:pos x="connsiteX0" y="connsiteY0"/>
                    </a:cxn>
                    <a:cxn ang="0">
                      <a:pos x="connsiteX1" y="connsiteY1"/>
                    </a:cxn>
                  </a:cxnLst>
                  <a:rect l="l" t="t" r="r" b="b"/>
                  <a:pathLst>
                    <a:path w="413384" h="14328">
                      <a:moveTo>
                        <a:pt x="0" y="0"/>
                      </a:moveTo>
                      <a:lnTo>
                        <a:pt x="413384"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nvGrpSpPr>
            <p:cNvPr id="458" name="Graphique 6">
              <a:extLst>
                <a:ext uri="{FF2B5EF4-FFF2-40B4-BE49-F238E27FC236}">
                  <a16:creationId xmlns:a16="http://schemas.microsoft.com/office/drawing/2014/main" id="{CC599712-96F7-44A9-A3F9-0100D0945F39}"/>
                </a:ext>
              </a:extLst>
            </p:cNvPr>
            <p:cNvGrpSpPr/>
            <p:nvPr/>
          </p:nvGrpSpPr>
          <p:grpSpPr>
            <a:xfrm>
              <a:off x="2994965" y="3669071"/>
              <a:ext cx="583179" cy="748533"/>
              <a:chOff x="2994965" y="3669071"/>
              <a:chExt cx="583179" cy="748533"/>
            </a:xfrm>
            <a:noFill/>
          </p:grpSpPr>
          <p:sp>
            <p:nvSpPr>
              <p:cNvPr id="465" name="Forme libre : forme 464">
                <a:extLst>
                  <a:ext uri="{FF2B5EF4-FFF2-40B4-BE49-F238E27FC236}">
                    <a16:creationId xmlns:a16="http://schemas.microsoft.com/office/drawing/2014/main" id="{21AF9D65-26DE-4428-92C6-0066C45E46A8}"/>
                  </a:ext>
                </a:extLst>
              </p:cNvPr>
              <p:cNvSpPr/>
              <p:nvPr/>
            </p:nvSpPr>
            <p:spPr>
              <a:xfrm>
                <a:off x="3494035" y="3669071"/>
                <a:ext cx="84109" cy="748533"/>
              </a:xfrm>
              <a:custGeom>
                <a:avLst/>
                <a:gdLst>
                  <a:gd name="connsiteX0" fmla="*/ 0 w 84109"/>
                  <a:gd name="connsiteY0" fmla="*/ 0 h 748533"/>
                  <a:gd name="connsiteX1" fmla="*/ 84110 w 84109"/>
                  <a:gd name="connsiteY1" fmla="*/ 0 h 748533"/>
                  <a:gd name="connsiteX2" fmla="*/ 84110 w 84109"/>
                  <a:gd name="connsiteY2" fmla="*/ 748533 h 748533"/>
                </a:gdLst>
                <a:ahLst/>
                <a:cxnLst>
                  <a:cxn ang="0">
                    <a:pos x="connsiteX0" y="connsiteY0"/>
                  </a:cxn>
                  <a:cxn ang="0">
                    <a:pos x="connsiteX1" y="connsiteY1"/>
                  </a:cxn>
                  <a:cxn ang="0">
                    <a:pos x="connsiteX2" y="connsiteY2"/>
                  </a:cxn>
                </a:cxnLst>
                <a:rect l="l" t="t" r="r" b="b"/>
                <a:pathLst>
                  <a:path w="84109" h="748533">
                    <a:moveTo>
                      <a:pt x="0" y="0"/>
                    </a:moveTo>
                    <a:lnTo>
                      <a:pt x="84110" y="0"/>
                    </a:lnTo>
                    <a:lnTo>
                      <a:pt x="84110" y="748533"/>
                    </a:ln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66" name="Forme libre : forme 465">
                <a:extLst>
                  <a:ext uri="{FF2B5EF4-FFF2-40B4-BE49-F238E27FC236}">
                    <a16:creationId xmlns:a16="http://schemas.microsoft.com/office/drawing/2014/main" id="{8391B226-62B9-4533-8F30-E69F2455EEEA}"/>
                  </a:ext>
                </a:extLst>
              </p:cNvPr>
              <p:cNvSpPr/>
              <p:nvPr/>
            </p:nvSpPr>
            <p:spPr>
              <a:xfrm>
                <a:off x="2994965" y="3669071"/>
                <a:ext cx="79811" cy="748533"/>
              </a:xfrm>
              <a:custGeom>
                <a:avLst/>
                <a:gdLst>
                  <a:gd name="connsiteX0" fmla="*/ 0 w 79811"/>
                  <a:gd name="connsiteY0" fmla="*/ 748533 h 748533"/>
                  <a:gd name="connsiteX1" fmla="*/ 0 w 79811"/>
                  <a:gd name="connsiteY1" fmla="*/ 0 h 748533"/>
                  <a:gd name="connsiteX2" fmla="*/ 79811 w 79811"/>
                  <a:gd name="connsiteY2" fmla="*/ 0 h 748533"/>
                </a:gdLst>
                <a:ahLst/>
                <a:cxnLst>
                  <a:cxn ang="0">
                    <a:pos x="connsiteX0" y="connsiteY0"/>
                  </a:cxn>
                  <a:cxn ang="0">
                    <a:pos x="connsiteX1" y="connsiteY1"/>
                  </a:cxn>
                  <a:cxn ang="0">
                    <a:pos x="connsiteX2" y="connsiteY2"/>
                  </a:cxn>
                </a:cxnLst>
                <a:rect l="l" t="t" r="r" b="b"/>
                <a:pathLst>
                  <a:path w="79811" h="748533">
                    <a:moveTo>
                      <a:pt x="0" y="748533"/>
                    </a:moveTo>
                    <a:lnTo>
                      <a:pt x="0" y="0"/>
                    </a:lnTo>
                    <a:lnTo>
                      <a:pt x="79811" y="0"/>
                    </a:lnTo>
                  </a:path>
                </a:pathLst>
              </a:custGeom>
              <a:noFill/>
              <a:ln w="22225" cap="rnd">
                <a:solidFill>
                  <a:schemeClr val="accent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nvGrpSpPr>
            <p:cNvPr id="459" name="Graphique 6">
              <a:extLst>
                <a:ext uri="{FF2B5EF4-FFF2-40B4-BE49-F238E27FC236}">
                  <a16:creationId xmlns:a16="http://schemas.microsoft.com/office/drawing/2014/main" id="{91C0A151-15E8-4292-AEA7-4BD960A7CA47}"/>
                </a:ext>
              </a:extLst>
            </p:cNvPr>
            <p:cNvGrpSpPr/>
            <p:nvPr/>
          </p:nvGrpSpPr>
          <p:grpSpPr>
            <a:xfrm>
              <a:off x="3185824" y="4287356"/>
              <a:ext cx="201605" cy="132397"/>
              <a:chOff x="3185824" y="4287356"/>
              <a:chExt cx="201605" cy="132397"/>
            </a:xfrm>
          </p:grpSpPr>
          <p:sp>
            <p:nvSpPr>
              <p:cNvPr id="463" name="Forme libre : forme 462">
                <a:extLst>
                  <a:ext uri="{FF2B5EF4-FFF2-40B4-BE49-F238E27FC236}">
                    <a16:creationId xmlns:a16="http://schemas.microsoft.com/office/drawing/2014/main" id="{50436140-9E46-41D1-ACBC-429C378F7AE1}"/>
                  </a:ext>
                </a:extLst>
              </p:cNvPr>
              <p:cNvSpPr/>
              <p:nvPr/>
            </p:nvSpPr>
            <p:spPr>
              <a:xfrm>
                <a:off x="3387429" y="4287356"/>
                <a:ext cx="14328" cy="132397"/>
              </a:xfrm>
              <a:custGeom>
                <a:avLst/>
                <a:gdLst>
                  <a:gd name="connsiteX0" fmla="*/ 0 w 14328"/>
                  <a:gd name="connsiteY0" fmla="*/ 0 h 132397"/>
                  <a:gd name="connsiteX1" fmla="*/ 0 w 14328"/>
                  <a:gd name="connsiteY1" fmla="*/ 132398 h 132397"/>
                </a:gdLst>
                <a:ahLst/>
                <a:cxnLst>
                  <a:cxn ang="0">
                    <a:pos x="connsiteX0" y="connsiteY0"/>
                  </a:cxn>
                  <a:cxn ang="0">
                    <a:pos x="connsiteX1" y="connsiteY1"/>
                  </a:cxn>
                </a:cxnLst>
                <a:rect l="l" t="t" r="r" b="b"/>
                <a:pathLst>
                  <a:path w="14328" h="132397">
                    <a:moveTo>
                      <a:pt x="0" y="0"/>
                    </a:moveTo>
                    <a:lnTo>
                      <a:pt x="0" y="132398"/>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64" name="Forme libre : forme 463">
                <a:extLst>
                  <a:ext uri="{FF2B5EF4-FFF2-40B4-BE49-F238E27FC236}">
                    <a16:creationId xmlns:a16="http://schemas.microsoft.com/office/drawing/2014/main" id="{9E218F6E-10A0-4C87-AA0B-E46627768E83}"/>
                  </a:ext>
                </a:extLst>
              </p:cNvPr>
              <p:cNvSpPr/>
              <p:nvPr/>
            </p:nvSpPr>
            <p:spPr>
              <a:xfrm>
                <a:off x="3185824" y="4287356"/>
                <a:ext cx="14328" cy="132397"/>
              </a:xfrm>
              <a:custGeom>
                <a:avLst/>
                <a:gdLst>
                  <a:gd name="connsiteX0" fmla="*/ 0 w 14328"/>
                  <a:gd name="connsiteY0" fmla="*/ 132398 h 132397"/>
                  <a:gd name="connsiteX1" fmla="*/ 0 w 14328"/>
                  <a:gd name="connsiteY1" fmla="*/ 0 h 132397"/>
                </a:gdLst>
                <a:ahLst/>
                <a:cxnLst>
                  <a:cxn ang="0">
                    <a:pos x="connsiteX0" y="connsiteY0"/>
                  </a:cxn>
                  <a:cxn ang="0">
                    <a:pos x="connsiteX1" y="connsiteY1"/>
                  </a:cxn>
                </a:cxnLst>
                <a:rect l="l" t="t" r="r" b="b"/>
                <a:pathLst>
                  <a:path w="14328" h="132397">
                    <a:moveTo>
                      <a:pt x="0" y="132398"/>
                    </a:moveTo>
                    <a:lnTo>
                      <a:pt x="0"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460" name="Forme libre : forme 459">
              <a:extLst>
                <a:ext uri="{FF2B5EF4-FFF2-40B4-BE49-F238E27FC236}">
                  <a16:creationId xmlns:a16="http://schemas.microsoft.com/office/drawing/2014/main" id="{4D8E2D3A-C1BC-487B-853C-17D3CBE4EBAF}"/>
                </a:ext>
              </a:extLst>
            </p:cNvPr>
            <p:cNvSpPr/>
            <p:nvPr/>
          </p:nvSpPr>
          <p:spPr>
            <a:xfrm>
              <a:off x="3286555" y="4333781"/>
              <a:ext cx="14328" cy="79811"/>
            </a:xfrm>
            <a:custGeom>
              <a:avLst/>
              <a:gdLst>
                <a:gd name="connsiteX0" fmla="*/ 0 w 14328"/>
                <a:gd name="connsiteY0" fmla="*/ 0 h 79811"/>
                <a:gd name="connsiteX1" fmla="*/ 0 w 14328"/>
                <a:gd name="connsiteY1" fmla="*/ 79811 h 79811"/>
              </a:gdLst>
              <a:ahLst/>
              <a:cxnLst>
                <a:cxn ang="0">
                  <a:pos x="connsiteX0" y="connsiteY0"/>
                </a:cxn>
                <a:cxn ang="0">
                  <a:pos x="connsiteX1" y="connsiteY1"/>
                </a:cxn>
              </a:cxnLst>
              <a:rect l="l" t="t" r="r" b="b"/>
              <a:pathLst>
                <a:path w="14328" h="79811">
                  <a:moveTo>
                    <a:pt x="0" y="0"/>
                  </a:moveTo>
                  <a:lnTo>
                    <a:pt x="0" y="79811"/>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61" name="Forme libre : forme 460">
              <a:extLst>
                <a:ext uri="{FF2B5EF4-FFF2-40B4-BE49-F238E27FC236}">
                  <a16:creationId xmlns:a16="http://schemas.microsoft.com/office/drawing/2014/main" id="{647D897A-98C3-4BF9-9373-B66364884848}"/>
                </a:ext>
              </a:extLst>
            </p:cNvPr>
            <p:cNvSpPr/>
            <p:nvPr/>
          </p:nvSpPr>
          <p:spPr>
            <a:xfrm>
              <a:off x="3139972" y="3523061"/>
              <a:ext cx="293165" cy="293165"/>
            </a:xfrm>
            <a:custGeom>
              <a:avLst/>
              <a:gdLst>
                <a:gd name="connsiteX0" fmla="*/ 293166 w 293165"/>
                <a:gd name="connsiteY0" fmla="*/ 96289 h 293165"/>
                <a:gd name="connsiteX1" fmla="*/ 196877 w 293165"/>
                <a:gd name="connsiteY1" fmla="*/ 96289 h 293165"/>
                <a:gd name="connsiteX2" fmla="*/ 196877 w 293165"/>
                <a:gd name="connsiteY2" fmla="*/ 0 h 293165"/>
                <a:gd name="connsiteX3" fmla="*/ 96432 w 293165"/>
                <a:gd name="connsiteY3" fmla="*/ 0 h 293165"/>
                <a:gd name="connsiteX4" fmla="*/ 96432 w 293165"/>
                <a:gd name="connsiteY4" fmla="*/ 96289 h 293165"/>
                <a:gd name="connsiteX5" fmla="*/ 0 w 293165"/>
                <a:gd name="connsiteY5" fmla="*/ 96289 h 293165"/>
                <a:gd name="connsiteX6" fmla="*/ 0 w 293165"/>
                <a:gd name="connsiteY6" fmla="*/ 196734 h 293165"/>
                <a:gd name="connsiteX7" fmla="*/ 96432 w 293165"/>
                <a:gd name="connsiteY7" fmla="*/ 196734 h 293165"/>
                <a:gd name="connsiteX8" fmla="*/ 96432 w 293165"/>
                <a:gd name="connsiteY8" fmla="*/ 293166 h 293165"/>
                <a:gd name="connsiteX9" fmla="*/ 196877 w 293165"/>
                <a:gd name="connsiteY9" fmla="*/ 293166 h 293165"/>
                <a:gd name="connsiteX10" fmla="*/ 196877 w 293165"/>
                <a:gd name="connsiteY10" fmla="*/ 196734 h 293165"/>
                <a:gd name="connsiteX11" fmla="*/ 293166 w 293165"/>
                <a:gd name="connsiteY11" fmla="*/ 196734 h 29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165" h="293165">
                  <a:moveTo>
                    <a:pt x="293166" y="96289"/>
                  </a:moveTo>
                  <a:lnTo>
                    <a:pt x="196877" y="96289"/>
                  </a:lnTo>
                  <a:lnTo>
                    <a:pt x="196877" y="0"/>
                  </a:lnTo>
                  <a:lnTo>
                    <a:pt x="96432" y="0"/>
                  </a:lnTo>
                  <a:lnTo>
                    <a:pt x="96432" y="96289"/>
                  </a:lnTo>
                  <a:lnTo>
                    <a:pt x="0" y="96289"/>
                  </a:lnTo>
                  <a:lnTo>
                    <a:pt x="0" y="196734"/>
                  </a:lnTo>
                  <a:lnTo>
                    <a:pt x="96432" y="196734"/>
                  </a:lnTo>
                  <a:lnTo>
                    <a:pt x="96432" y="293166"/>
                  </a:lnTo>
                  <a:lnTo>
                    <a:pt x="196877" y="293166"/>
                  </a:lnTo>
                  <a:lnTo>
                    <a:pt x="196877" y="196734"/>
                  </a:lnTo>
                  <a:lnTo>
                    <a:pt x="293166" y="196734"/>
                  </a:lnTo>
                  <a:close/>
                </a:path>
              </a:pathLst>
            </a:custGeom>
            <a:noFill/>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62" name="Forme libre : forme 461">
              <a:extLst>
                <a:ext uri="{FF2B5EF4-FFF2-40B4-BE49-F238E27FC236}">
                  <a16:creationId xmlns:a16="http://schemas.microsoft.com/office/drawing/2014/main" id="{244C6705-4874-4BCA-9DB9-A41753CD6E1F}"/>
                </a:ext>
              </a:extLst>
            </p:cNvPr>
            <p:cNvSpPr/>
            <p:nvPr/>
          </p:nvSpPr>
          <p:spPr>
            <a:xfrm>
              <a:off x="3131088" y="4280479"/>
              <a:ext cx="310933" cy="14328"/>
            </a:xfrm>
            <a:custGeom>
              <a:avLst/>
              <a:gdLst>
                <a:gd name="connsiteX0" fmla="*/ 0 w 310933"/>
                <a:gd name="connsiteY0" fmla="*/ 0 h 14328"/>
                <a:gd name="connsiteX1" fmla="*/ 310934 w 310933"/>
                <a:gd name="connsiteY1" fmla="*/ 0 h 14328"/>
              </a:gdLst>
              <a:ahLst/>
              <a:cxnLst>
                <a:cxn ang="0">
                  <a:pos x="connsiteX0" y="connsiteY0"/>
                </a:cxn>
                <a:cxn ang="0">
                  <a:pos x="connsiteX1" y="connsiteY1"/>
                </a:cxn>
              </a:cxnLst>
              <a:rect l="l" t="t" r="r" b="b"/>
              <a:pathLst>
                <a:path w="310933" h="14328">
                  <a:moveTo>
                    <a:pt x="0" y="0"/>
                  </a:moveTo>
                  <a:lnTo>
                    <a:pt x="310934" y="0"/>
                  </a:lnTo>
                </a:path>
              </a:pathLst>
            </a:custGeom>
            <a:ln w="22225" cap="rnd">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10" name="Ellipse 9">
            <a:extLst>
              <a:ext uri="{FF2B5EF4-FFF2-40B4-BE49-F238E27FC236}">
                <a16:creationId xmlns:a16="http://schemas.microsoft.com/office/drawing/2014/main" id="{7ED1E455-1924-4EEB-80D0-758BCACFD242}"/>
              </a:ext>
            </a:extLst>
          </p:cNvPr>
          <p:cNvSpPr/>
          <p:nvPr/>
        </p:nvSpPr>
        <p:spPr>
          <a:xfrm>
            <a:off x="10037423" y="2141205"/>
            <a:ext cx="417600" cy="417600"/>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285" name="object 65">
            <a:extLst>
              <a:ext uri="{FF2B5EF4-FFF2-40B4-BE49-F238E27FC236}">
                <a16:creationId xmlns:a16="http://schemas.microsoft.com/office/drawing/2014/main" id="{16BFD92D-5C81-484F-8176-A7F41EC06EDA}"/>
              </a:ext>
            </a:extLst>
          </p:cNvPr>
          <p:cNvSpPr txBox="1"/>
          <p:nvPr/>
        </p:nvSpPr>
        <p:spPr>
          <a:xfrm>
            <a:off x="10368970" y="2181827"/>
            <a:ext cx="1151108" cy="182101"/>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100" b="0" i="0" u="none" strike="noStrike" kern="1200" cap="all" spc="100" normalizeH="0" baseline="0" noProof="0">
                <a:ln>
                  <a:noFill/>
                </a:ln>
                <a:solidFill>
                  <a:srgbClr val="004785"/>
                </a:solidFill>
                <a:effectLst/>
                <a:uLnTx/>
                <a:uFillTx/>
                <a:latin typeface="Ubuntu Medium"/>
                <a:ea typeface="Open Sans" panose="020B0606030504020204" pitchFamily="34" charset="0"/>
                <a:cs typeface="Open Sans" panose="020B0606030504020204" pitchFamily="34" charset="0"/>
              </a:rPr>
              <a:t>Belgique</a:t>
            </a:r>
          </a:p>
        </p:txBody>
      </p:sp>
      <p:sp>
        <p:nvSpPr>
          <p:cNvPr id="287" name="ZoneTexte 286">
            <a:extLst>
              <a:ext uri="{FF2B5EF4-FFF2-40B4-BE49-F238E27FC236}">
                <a16:creationId xmlns:a16="http://schemas.microsoft.com/office/drawing/2014/main" id="{D07512DD-82AF-467A-A5C9-2E44B24A6C79}"/>
              </a:ext>
            </a:extLst>
          </p:cNvPr>
          <p:cNvSpPr txBox="1"/>
          <p:nvPr/>
        </p:nvSpPr>
        <p:spPr>
          <a:xfrm>
            <a:off x="10426796" y="2267912"/>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a:ln>
                  <a:noFill/>
                </a:ln>
                <a:solidFill>
                  <a:srgbClr val="00589C"/>
                </a:solidFill>
                <a:effectLst/>
                <a:uLnTx/>
                <a:uFillTx/>
                <a:latin typeface="Ubuntu Medium"/>
                <a:ea typeface="+mn-ea"/>
                <a:cs typeface="+mn-cs"/>
              </a:rPr>
              <a:t>0,4</a:t>
            </a:r>
            <a:r>
              <a:rPr kumimoji="0" lang="fr-FR" sz="1600" b="0" i="0" u="none" strike="noStrike" kern="1200" cap="none" spc="0" normalizeH="0" baseline="0" noProof="0">
                <a:ln>
                  <a:noFill/>
                </a:ln>
                <a:solidFill>
                  <a:srgbClr val="00589C"/>
                </a:solidFill>
                <a:effectLst/>
                <a:uLnTx/>
                <a:uFillTx/>
                <a:latin typeface="Ubuntu Medium"/>
                <a:ea typeface="+mn-ea"/>
                <a:cs typeface="+mn-cs"/>
              </a:rPr>
              <a:t>%</a:t>
            </a:r>
            <a:endParaRPr kumimoji="0" lang="fr-FR" sz="2400" b="0" i="0" u="none" strike="noStrike" kern="1200" cap="none" spc="0" normalizeH="0" baseline="0" noProof="0">
              <a:ln>
                <a:noFill/>
              </a:ln>
              <a:solidFill>
                <a:srgbClr val="00589C"/>
              </a:solidFill>
              <a:effectLst/>
              <a:uLnTx/>
              <a:uFillTx/>
              <a:latin typeface="Ubuntu Medium"/>
              <a:ea typeface="+mn-ea"/>
              <a:cs typeface="+mn-cs"/>
            </a:endParaRPr>
          </a:p>
        </p:txBody>
      </p:sp>
      <p:sp>
        <p:nvSpPr>
          <p:cNvPr id="328" name="ZoneTexte 327">
            <a:extLst>
              <a:ext uri="{FF2B5EF4-FFF2-40B4-BE49-F238E27FC236}">
                <a16:creationId xmlns:a16="http://schemas.microsoft.com/office/drawing/2014/main" id="{AD2D8A12-454D-8412-B1D0-2356663D7F83}"/>
              </a:ext>
            </a:extLst>
          </p:cNvPr>
          <p:cNvSpPr txBox="1"/>
          <p:nvPr/>
        </p:nvSpPr>
        <p:spPr>
          <a:xfrm>
            <a:off x="6040411" y="3799383"/>
            <a:ext cx="1229824"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cap="all" spc="100" dirty="0">
                <a:solidFill>
                  <a:srgbClr val="00589C"/>
                </a:solidFill>
                <a:latin typeface="Ubuntu Medium"/>
              </a:rPr>
              <a:t>Alternatifs</a:t>
            </a:r>
            <a:endParaRPr kumimoji="0" lang="en-GB" sz="1100" b="0" i="0" u="none" strike="noStrike" kern="1200" cap="all" spc="100" normalizeH="0" baseline="0" noProof="0" dirty="0">
              <a:ln>
                <a:noFill/>
              </a:ln>
              <a:solidFill>
                <a:srgbClr val="00589C"/>
              </a:solidFill>
              <a:effectLst/>
              <a:uLnTx/>
              <a:uFillTx/>
              <a:latin typeface="Ubuntu Medium"/>
              <a:ea typeface="+mn-ea"/>
              <a:cs typeface="+mn-cs"/>
            </a:endParaRPr>
          </a:p>
        </p:txBody>
      </p:sp>
      <p:sp>
        <p:nvSpPr>
          <p:cNvPr id="330" name="ZoneTexte 329">
            <a:extLst>
              <a:ext uri="{FF2B5EF4-FFF2-40B4-BE49-F238E27FC236}">
                <a16:creationId xmlns:a16="http://schemas.microsoft.com/office/drawing/2014/main" id="{CF61B306-21CF-1D5C-C081-956220970D49}"/>
              </a:ext>
            </a:extLst>
          </p:cNvPr>
          <p:cNvSpPr txBox="1"/>
          <p:nvPr/>
        </p:nvSpPr>
        <p:spPr>
          <a:xfrm>
            <a:off x="1718904" y="3344520"/>
            <a:ext cx="800220"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589C"/>
                </a:solidFill>
                <a:effectLst/>
                <a:uLnTx/>
                <a:uFillTx/>
                <a:latin typeface="Ubuntu Medium"/>
                <a:ea typeface="+mn-ea"/>
                <a:cs typeface="+mn-cs"/>
              </a:rPr>
              <a:t>6,6</a:t>
            </a:r>
            <a:r>
              <a:rPr kumimoji="0" lang="en-GB"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en-GB" sz="2400" b="0" i="0" u="none" strike="noStrike" kern="1200" cap="none" spc="0" normalizeH="0" baseline="0" noProof="0" dirty="0">
              <a:ln>
                <a:noFill/>
              </a:ln>
              <a:solidFill>
                <a:srgbClr val="00589C"/>
              </a:solidFill>
              <a:effectLst/>
              <a:uLnTx/>
              <a:uFillTx/>
              <a:latin typeface="Ubuntu Medium"/>
              <a:ea typeface="+mn-ea"/>
              <a:cs typeface="+mn-cs"/>
            </a:endParaRPr>
          </a:p>
        </p:txBody>
      </p:sp>
      <p:sp>
        <p:nvSpPr>
          <p:cNvPr id="343" name="ZoneTexte 342">
            <a:extLst>
              <a:ext uri="{FF2B5EF4-FFF2-40B4-BE49-F238E27FC236}">
                <a16:creationId xmlns:a16="http://schemas.microsoft.com/office/drawing/2014/main" id="{B3276D6C-B413-A344-CECE-244A6FAACC62}"/>
              </a:ext>
            </a:extLst>
          </p:cNvPr>
          <p:cNvSpPr txBox="1"/>
          <p:nvPr/>
        </p:nvSpPr>
        <p:spPr>
          <a:xfrm>
            <a:off x="4998818" y="3471475"/>
            <a:ext cx="1315261"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all" spc="100" normalizeH="0" baseline="0" noProof="0" dirty="0">
                <a:ln>
                  <a:noFill/>
                </a:ln>
                <a:solidFill>
                  <a:srgbClr val="00589C"/>
                </a:solidFill>
                <a:effectLst/>
                <a:uLnTx/>
                <a:uFillTx/>
                <a:latin typeface="Ubuntu Medium"/>
                <a:ea typeface="+mn-ea"/>
                <a:cs typeface="+mn-cs"/>
              </a:rPr>
              <a:t>Logistique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cap="all" spc="100" dirty="0">
                <a:solidFill>
                  <a:srgbClr val="00589C"/>
                </a:solidFill>
                <a:latin typeface="Ubuntu Medium"/>
              </a:rPr>
              <a:t>LOCAUX D’ACTIVITé</a:t>
            </a:r>
            <a:endParaRPr kumimoji="0" lang="en-GB" sz="1100" b="0" i="0" u="none" strike="noStrike" kern="1200" cap="all" spc="100" normalizeH="0" baseline="0" noProof="0" dirty="0">
              <a:ln>
                <a:noFill/>
              </a:ln>
              <a:solidFill>
                <a:srgbClr val="00589C"/>
              </a:solidFill>
              <a:effectLst/>
              <a:uLnTx/>
              <a:uFillTx/>
              <a:latin typeface="Ubuntu Medium"/>
              <a:ea typeface="+mn-ea"/>
              <a:cs typeface="+mn-cs"/>
            </a:endParaRPr>
          </a:p>
        </p:txBody>
      </p:sp>
      <p:sp>
        <p:nvSpPr>
          <p:cNvPr id="368" name="ZoneTexte 367">
            <a:extLst>
              <a:ext uri="{FF2B5EF4-FFF2-40B4-BE49-F238E27FC236}">
                <a16:creationId xmlns:a16="http://schemas.microsoft.com/office/drawing/2014/main" id="{D2D0ADF0-F106-DD90-7EB5-1F68AFF008AA}"/>
              </a:ext>
            </a:extLst>
          </p:cNvPr>
          <p:cNvSpPr txBox="1"/>
          <p:nvPr/>
        </p:nvSpPr>
        <p:spPr>
          <a:xfrm>
            <a:off x="5310643" y="3925627"/>
            <a:ext cx="800220"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589C"/>
                </a:solidFill>
                <a:effectLst/>
                <a:uLnTx/>
                <a:uFillTx/>
                <a:latin typeface="Ubuntu Medium"/>
                <a:ea typeface="+mn-ea"/>
                <a:cs typeface="+mn-cs"/>
              </a:rPr>
              <a:t>0,7</a:t>
            </a:r>
            <a:r>
              <a:rPr kumimoji="0" lang="en-GB"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en-GB" sz="2400" b="0" i="0" u="none" strike="noStrike" kern="1200" cap="none" spc="0" normalizeH="0" baseline="0" noProof="0" dirty="0">
              <a:ln>
                <a:noFill/>
              </a:ln>
              <a:solidFill>
                <a:srgbClr val="00589C"/>
              </a:solidFill>
              <a:effectLst/>
              <a:uLnTx/>
              <a:uFillTx/>
              <a:latin typeface="Ubuntu Medium"/>
              <a:ea typeface="+mn-ea"/>
              <a:cs typeface="+mn-cs"/>
            </a:endParaRPr>
          </a:p>
        </p:txBody>
      </p:sp>
      <p:sp>
        <p:nvSpPr>
          <p:cNvPr id="370" name="ZoneTexte 369">
            <a:extLst>
              <a:ext uri="{FF2B5EF4-FFF2-40B4-BE49-F238E27FC236}">
                <a16:creationId xmlns:a16="http://schemas.microsoft.com/office/drawing/2014/main" id="{06A7CA31-604F-E4A1-2BFD-F82C1F442FD0}"/>
              </a:ext>
            </a:extLst>
          </p:cNvPr>
          <p:cNvSpPr txBox="1"/>
          <p:nvPr/>
        </p:nvSpPr>
        <p:spPr>
          <a:xfrm>
            <a:off x="6273385" y="3997803"/>
            <a:ext cx="800220"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rgbClr val="00589C"/>
                </a:solidFill>
                <a:latin typeface="Ubuntu Medium"/>
              </a:rPr>
              <a:t>0</a:t>
            </a:r>
            <a:r>
              <a:rPr kumimoji="0" lang="en-GB" sz="2400" b="0" i="0" u="none" strike="noStrike" kern="1200" cap="none" spc="0" normalizeH="0" baseline="0" noProof="0" dirty="0">
                <a:ln>
                  <a:noFill/>
                </a:ln>
                <a:solidFill>
                  <a:srgbClr val="00589C"/>
                </a:solidFill>
                <a:effectLst/>
                <a:uLnTx/>
                <a:uFillTx/>
                <a:latin typeface="Ubuntu Medium"/>
                <a:ea typeface="+mn-ea"/>
                <a:cs typeface="+mn-cs"/>
              </a:rPr>
              <a:t>,3</a:t>
            </a:r>
            <a:r>
              <a:rPr kumimoji="0" lang="en-GB" sz="1600" b="0" i="0" u="none" strike="noStrike" kern="1200" cap="none" spc="0" normalizeH="0" baseline="0" noProof="0" dirty="0">
                <a:ln>
                  <a:noFill/>
                </a:ln>
                <a:solidFill>
                  <a:srgbClr val="00589C"/>
                </a:solidFill>
                <a:effectLst/>
                <a:uLnTx/>
                <a:uFillTx/>
                <a:latin typeface="Ubuntu Medium"/>
                <a:ea typeface="+mn-ea"/>
                <a:cs typeface="+mn-cs"/>
              </a:rPr>
              <a:t>%</a:t>
            </a:r>
            <a:endParaRPr kumimoji="0" lang="en-GB" sz="2400" b="0" i="0" u="none" strike="noStrike" kern="1200" cap="none" spc="0" normalizeH="0" baseline="0" noProof="0" dirty="0">
              <a:ln>
                <a:noFill/>
              </a:ln>
              <a:solidFill>
                <a:srgbClr val="00589C"/>
              </a:solidFill>
              <a:effectLst/>
              <a:uLnTx/>
              <a:uFillTx/>
              <a:latin typeface="Ubuntu Medium"/>
              <a:ea typeface="+mn-ea"/>
              <a:cs typeface="+mn-cs"/>
            </a:endParaRPr>
          </a:p>
        </p:txBody>
      </p:sp>
      <p:pic>
        <p:nvPicPr>
          <p:cNvPr id="35" name="Image 34" descr="Une image contenant texte&#10;&#10;Description générée automatiquement">
            <a:extLst>
              <a:ext uri="{FF2B5EF4-FFF2-40B4-BE49-F238E27FC236}">
                <a16:creationId xmlns:a16="http://schemas.microsoft.com/office/drawing/2014/main" id="{34FA9382-7EF4-B9BA-DD18-D654B5EF3880}"/>
              </a:ext>
            </a:extLst>
          </p:cNvPr>
          <p:cNvPicPr>
            <a:picLocks noChangeAspect="1"/>
          </p:cNvPicPr>
          <p:nvPr/>
        </p:nvPicPr>
        <p:blipFill>
          <a:blip r:embed="rId8"/>
          <a:stretch>
            <a:fillRect/>
          </a:stretch>
        </p:blipFill>
        <p:spPr>
          <a:xfrm>
            <a:off x="1508057" y="3958973"/>
            <a:ext cx="1075974" cy="1141200"/>
          </a:xfrm>
          <a:prstGeom prst="rect">
            <a:avLst/>
          </a:prstGeom>
        </p:spPr>
      </p:pic>
      <p:pic>
        <p:nvPicPr>
          <p:cNvPr id="37" name="Image 36">
            <a:extLst>
              <a:ext uri="{FF2B5EF4-FFF2-40B4-BE49-F238E27FC236}">
                <a16:creationId xmlns:a16="http://schemas.microsoft.com/office/drawing/2014/main" id="{A39B9045-B74D-B20D-EC7D-F200E7D27B2B}"/>
              </a:ext>
            </a:extLst>
          </p:cNvPr>
          <p:cNvPicPr>
            <a:picLocks noChangeAspect="1"/>
          </p:cNvPicPr>
          <p:nvPr/>
        </p:nvPicPr>
        <p:blipFill>
          <a:blip r:embed="rId9"/>
          <a:stretch>
            <a:fillRect/>
          </a:stretch>
        </p:blipFill>
        <p:spPr>
          <a:xfrm>
            <a:off x="5346993" y="4484573"/>
            <a:ext cx="615270" cy="615600"/>
          </a:xfrm>
          <a:prstGeom prst="rect">
            <a:avLst/>
          </a:prstGeom>
        </p:spPr>
      </p:pic>
      <p:pic>
        <p:nvPicPr>
          <p:cNvPr id="39" name="Image 38">
            <a:extLst>
              <a:ext uri="{FF2B5EF4-FFF2-40B4-BE49-F238E27FC236}">
                <a16:creationId xmlns:a16="http://schemas.microsoft.com/office/drawing/2014/main" id="{27B6BF6B-5B25-DF94-1903-2B276DC2E360}"/>
              </a:ext>
            </a:extLst>
          </p:cNvPr>
          <p:cNvPicPr>
            <a:picLocks noChangeAspect="1"/>
          </p:cNvPicPr>
          <p:nvPr/>
        </p:nvPicPr>
        <p:blipFill>
          <a:blip r:embed="rId10"/>
          <a:stretch>
            <a:fillRect/>
          </a:stretch>
        </p:blipFill>
        <p:spPr>
          <a:xfrm>
            <a:off x="6196562" y="4406374"/>
            <a:ext cx="591561" cy="691200"/>
          </a:xfrm>
          <a:prstGeom prst="rect">
            <a:avLst/>
          </a:prstGeom>
        </p:spPr>
      </p:pic>
    </p:spTree>
    <p:extLst>
      <p:ext uri="{BB962C8B-B14F-4D97-AF65-F5344CB8AC3E}">
        <p14:creationId xmlns:p14="http://schemas.microsoft.com/office/powerpoint/2010/main" val="3711141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Espace réservé du pied de page 1">
            <a:extLst>
              <a:ext uri="{FF2B5EF4-FFF2-40B4-BE49-F238E27FC236}">
                <a16:creationId xmlns:a16="http://schemas.microsoft.com/office/drawing/2014/main" id="{634204CE-C489-45B5-B1AB-09905D665DB5}"/>
              </a:ext>
            </a:extLst>
          </p:cNvPr>
          <p:cNvSpPr>
            <a:spLocks noGrp="1"/>
          </p:cNvSpPr>
          <p:nvPr>
            <p:ph type="ftr" sz="quarter" idx="10"/>
          </p:nvPr>
        </p:nvSpPr>
        <p:spPr>
          <a:xfrm>
            <a:off x="517053" y="6356350"/>
            <a:ext cx="10409093" cy="365125"/>
          </a:xfrm>
        </p:spPr>
        <p:txBody>
          <a:bodyPr/>
          <a:lstStyle/>
          <a:p>
            <a:r>
              <a:rPr lang="fr-FR"/>
              <a:t>Document à usage strictement interne - Ne pas diffuser</a:t>
            </a:r>
            <a:endParaRPr lang="fr-FR" dirty="0"/>
          </a:p>
        </p:txBody>
      </p:sp>
      <p:sp>
        <p:nvSpPr>
          <p:cNvPr id="208" name="Espace réservé du numéro de diapositive 2">
            <a:extLst>
              <a:ext uri="{FF2B5EF4-FFF2-40B4-BE49-F238E27FC236}">
                <a16:creationId xmlns:a16="http://schemas.microsoft.com/office/drawing/2014/main" id="{6ED136EB-B377-4B42-8CD1-11F746D27AC9}"/>
              </a:ext>
            </a:extLst>
          </p:cNvPr>
          <p:cNvSpPr>
            <a:spLocks noGrp="1"/>
          </p:cNvSpPr>
          <p:nvPr>
            <p:ph type="sldNum" sz="quarter" idx="11"/>
          </p:nvPr>
        </p:nvSpPr>
        <p:spPr>
          <a:xfrm>
            <a:off x="223155" y="6413499"/>
            <a:ext cx="282997" cy="265112"/>
          </a:xfrm>
        </p:spPr>
        <p:txBody>
          <a:bodyPr/>
          <a:lstStyle/>
          <a:p>
            <a:fld id="{65E4BD24-FA48-479F-9DD5-C458B8898F23}" type="slidenum">
              <a:rPr lang="fr-FR" smtClean="0"/>
              <a:pPr/>
              <a:t>10</a:t>
            </a:fld>
            <a:endParaRPr lang="fr-FR"/>
          </a:p>
        </p:txBody>
      </p:sp>
      <p:sp>
        <p:nvSpPr>
          <p:cNvPr id="209" name="Titre 3">
            <a:extLst>
              <a:ext uri="{FF2B5EF4-FFF2-40B4-BE49-F238E27FC236}">
                <a16:creationId xmlns:a16="http://schemas.microsoft.com/office/drawing/2014/main" id="{AF96AEDA-6597-4872-9ACF-1AA02BF8AB0B}"/>
              </a:ext>
            </a:extLst>
          </p:cNvPr>
          <p:cNvSpPr>
            <a:spLocks noGrp="1"/>
          </p:cNvSpPr>
          <p:nvPr>
            <p:ph type="title"/>
          </p:nvPr>
        </p:nvSpPr>
        <p:spPr>
          <a:xfrm>
            <a:off x="264956" y="633963"/>
            <a:ext cx="11531600" cy="480131"/>
          </a:xfrm>
        </p:spPr>
        <p:txBody>
          <a:bodyPr/>
          <a:lstStyle/>
          <a:p>
            <a:r>
              <a:rPr lang="fr-FR"/>
              <a:t>Une société de gestion engagée</a:t>
            </a:r>
          </a:p>
        </p:txBody>
      </p:sp>
      <p:sp>
        <p:nvSpPr>
          <p:cNvPr id="210" name="Espace réservé du texte 4">
            <a:extLst>
              <a:ext uri="{FF2B5EF4-FFF2-40B4-BE49-F238E27FC236}">
                <a16:creationId xmlns:a16="http://schemas.microsoft.com/office/drawing/2014/main" id="{B90F6980-E67C-40D6-B479-7B561E844B00}"/>
              </a:ext>
            </a:extLst>
          </p:cNvPr>
          <p:cNvSpPr>
            <a:spLocks noGrp="1"/>
          </p:cNvSpPr>
          <p:nvPr>
            <p:ph type="body" sz="quarter" idx="13"/>
          </p:nvPr>
        </p:nvSpPr>
        <p:spPr>
          <a:xfrm>
            <a:off x="446261" y="287702"/>
            <a:ext cx="1698579" cy="323776"/>
          </a:xfrm>
        </p:spPr>
        <p:txBody>
          <a:bodyPr/>
          <a:lstStyle/>
          <a:p>
            <a:r>
              <a:rPr lang="fr-FR" dirty="0"/>
              <a:t>PERIAL AM</a:t>
            </a:r>
          </a:p>
        </p:txBody>
      </p:sp>
      <p:sp>
        <p:nvSpPr>
          <p:cNvPr id="211" name="ZoneTexte 210">
            <a:extLst>
              <a:ext uri="{FF2B5EF4-FFF2-40B4-BE49-F238E27FC236}">
                <a16:creationId xmlns:a16="http://schemas.microsoft.com/office/drawing/2014/main" id="{11EE5DC9-0964-46CE-B0FE-CEEACE6F7C6B}"/>
              </a:ext>
            </a:extLst>
          </p:cNvPr>
          <p:cNvSpPr txBox="1"/>
          <p:nvPr/>
        </p:nvSpPr>
        <p:spPr>
          <a:xfrm>
            <a:off x="2178941" y="1947848"/>
            <a:ext cx="1881409" cy="923330"/>
          </a:xfrm>
          <a:prstGeom prst="rect">
            <a:avLst/>
          </a:prstGeom>
          <a:noFill/>
        </p:spPr>
        <p:txBody>
          <a:bodyPr wrap="square" rtlCol="0">
            <a:spAutoFit/>
          </a:bodyPr>
          <a:lstStyle/>
          <a:p>
            <a:pPr defTabSz="914377"/>
            <a:r>
              <a:rPr lang="fr-FR" sz="900">
                <a:solidFill>
                  <a:prstClr val="black"/>
                </a:solidFill>
                <a:latin typeface="Ubuntu Light"/>
              </a:rPr>
              <a:t>100% des parties communes et des lots vacants approvisionnées en électricité en France sont couverts par un contrat de fourniture d’électricité verte avec garanties d’origine</a:t>
            </a:r>
          </a:p>
        </p:txBody>
      </p:sp>
      <p:pic>
        <p:nvPicPr>
          <p:cNvPr id="212" name="Picture 2" descr="L'OID publie deux baromètres sur l'immobilier responsable et la performance  énergétique et environnementale des bâtiments tertiaires - Construction21">
            <a:extLst>
              <a:ext uri="{FF2B5EF4-FFF2-40B4-BE49-F238E27FC236}">
                <a16:creationId xmlns:a16="http://schemas.microsoft.com/office/drawing/2014/main" id="{89991B85-84CD-4DA5-8285-BCADADCA34F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331980" y="4912214"/>
            <a:ext cx="857675" cy="566739"/>
          </a:xfrm>
          <a:prstGeom prst="rect">
            <a:avLst/>
          </a:prstGeom>
          <a:noFill/>
          <a:extLst>
            <a:ext uri="{909E8E84-426E-40DD-AFC4-6F175D3DCCD1}">
              <a14:hiddenFill xmlns:a14="http://schemas.microsoft.com/office/drawing/2010/main">
                <a:solidFill>
                  <a:srgbClr val="FFFFFF"/>
                </a:solidFill>
              </a14:hiddenFill>
            </a:ext>
          </a:extLst>
        </p:spPr>
      </p:pic>
      <p:pic>
        <p:nvPicPr>
          <p:cNvPr id="213" name="Picture 2" descr="L'OID publie deux baromètres sur l'immobilier responsable et la performance  énergétique et environnementale des bâtiments tertiaires - Construction21">
            <a:extLst>
              <a:ext uri="{FF2B5EF4-FFF2-40B4-BE49-F238E27FC236}">
                <a16:creationId xmlns:a16="http://schemas.microsoft.com/office/drawing/2014/main" id="{5E7EB5EC-04A7-4B2D-8B36-4BC41736125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51608" y="4915704"/>
            <a:ext cx="857675" cy="566739"/>
          </a:xfrm>
          <a:prstGeom prst="rect">
            <a:avLst/>
          </a:prstGeom>
          <a:noFill/>
          <a:extLst>
            <a:ext uri="{909E8E84-426E-40DD-AFC4-6F175D3DCCD1}">
              <a14:hiddenFill xmlns:a14="http://schemas.microsoft.com/office/drawing/2010/main">
                <a:solidFill>
                  <a:srgbClr val="FFFFFF"/>
                </a:solidFill>
              </a14:hiddenFill>
            </a:ext>
          </a:extLst>
        </p:spPr>
      </p:pic>
      <p:sp>
        <p:nvSpPr>
          <p:cNvPr id="214" name="ZoneTexte 213">
            <a:extLst>
              <a:ext uri="{FF2B5EF4-FFF2-40B4-BE49-F238E27FC236}">
                <a16:creationId xmlns:a16="http://schemas.microsoft.com/office/drawing/2014/main" id="{5E37D64D-5A70-45FC-87F8-CBE5D95A4C1A}"/>
              </a:ext>
            </a:extLst>
          </p:cNvPr>
          <p:cNvSpPr txBox="1"/>
          <p:nvPr/>
        </p:nvSpPr>
        <p:spPr>
          <a:xfrm>
            <a:off x="400049" y="1124526"/>
            <a:ext cx="11526995" cy="523220"/>
          </a:xfrm>
          <a:prstGeom prst="rect">
            <a:avLst/>
          </a:prstGeom>
          <a:noFill/>
        </p:spPr>
        <p:txBody>
          <a:bodyPr wrap="square">
            <a:spAutoFit/>
          </a:bodyPr>
          <a:lstStyle/>
          <a:p>
            <a:pPr algn="just" defTabSz="914377"/>
            <a:r>
              <a:rPr lang="fr-FR" sz="1400" b="1" dirty="0">
                <a:solidFill>
                  <a:srgbClr val="4A4A49"/>
                </a:solidFill>
                <a:latin typeface="Ubuntu Light"/>
              </a:rPr>
              <a:t>PERIAL AM, société de gestion de portefeuille agréée par l’AMF (Agrément AMF du 26/06/2007 : GP-07000034), figure parmi les premières sociétés de gestion à se fixer des objectifs ambitieux en matière d’économies d’énergie et d’eau. </a:t>
            </a:r>
          </a:p>
        </p:txBody>
      </p:sp>
      <p:pic>
        <p:nvPicPr>
          <p:cNvPr id="215" name="Image 214" descr="Une image contenant dessin&#10;&#10;Description générée automatiquement">
            <a:extLst>
              <a:ext uri="{FF2B5EF4-FFF2-40B4-BE49-F238E27FC236}">
                <a16:creationId xmlns:a16="http://schemas.microsoft.com/office/drawing/2014/main" id="{F865D4EF-A780-4FFD-A9BD-33500A7225BD}"/>
              </a:ext>
            </a:extLst>
          </p:cNvPr>
          <p:cNvPicPr>
            <a:picLocks noChangeAspect="1"/>
          </p:cNvPicPr>
          <p:nvPr/>
        </p:nvPicPr>
        <p:blipFill>
          <a:blip r:embed="rId3"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176635" y="2426893"/>
            <a:ext cx="544388" cy="291009"/>
          </a:xfrm>
          <a:prstGeom prst="rect">
            <a:avLst/>
          </a:prstGeom>
        </p:spPr>
      </p:pic>
      <p:sp>
        <p:nvSpPr>
          <p:cNvPr id="216" name="ZoneTexte 215">
            <a:extLst>
              <a:ext uri="{FF2B5EF4-FFF2-40B4-BE49-F238E27FC236}">
                <a16:creationId xmlns:a16="http://schemas.microsoft.com/office/drawing/2014/main" id="{5BA3D1A2-45A0-4AEB-9D74-B92F21DF781C}"/>
              </a:ext>
            </a:extLst>
          </p:cNvPr>
          <p:cNvSpPr txBox="1"/>
          <p:nvPr/>
        </p:nvSpPr>
        <p:spPr>
          <a:xfrm>
            <a:off x="70757" y="2756645"/>
            <a:ext cx="1384156" cy="646331"/>
          </a:xfrm>
          <a:prstGeom prst="rect">
            <a:avLst/>
          </a:prstGeom>
          <a:noFill/>
        </p:spPr>
        <p:txBody>
          <a:bodyPr wrap="square" rtlCol="0">
            <a:spAutoFit/>
          </a:bodyPr>
          <a:lstStyle/>
          <a:p>
            <a:pPr defTabSz="914377"/>
            <a:r>
              <a:rPr lang="fr-FR" sz="900">
                <a:solidFill>
                  <a:prstClr val="black"/>
                </a:solidFill>
                <a:latin typeface="Ubuntu Light"/>
              </a:rPr>
              <a:t>SCPI pionnière</a:t>
            </a:r>
            <a:br>
              <a:rPr lang="fr-FR" sz="900">
                <a:solidFill>
                  <a:prstClr val="black"/>
                </a:solidFill>
                <a:latin typeface="Ubuntu Light"/>
              </a:rPr>
            </a:br>
            <a:r>
              <a:rPr lang="fr-FR" sz="900">
                <a:solidFill>
                  <a:prstClr val="black"/>
                </a:solidFill>
                <a:latin typeface="Ubuntu Light"/>
              </a:rPr>
              <a:t>ayant une stratégie environnementale </a:t>
            </a:r>
            <a:br>
              <a:rPr lang="fr-FR" sz="900">
                <a:solidFill>
                  <a:prstClr val="black"/>
                </a:solidFill>
                <a:latin typeface="Ubuntu Light"/>
              </a:rPr>
            </a:br>
            <a:endParaRPr lang="fr-FR" sz="900">
              <a:solidFill>
                <a:prstClr val="black"/>
              </a:solidFill>
              <a:latin typeface="Ubuntu Light"/>
            </a:endParaRPr>
          </a:p>
        </p:txBody>
      </p:sp>
      <p:sp>
        <p:nvSpPr>
          <p:cNvPr id="217" name="ZoneTexte 216">
            <a:extLst>
              <a:ext uri="{FF2B5EF4-FFF2-40B4-BE49-F238E27FC236}">
                <a16:creationId xmlns:a16="http://schemas.microsoft.com/office/drawing/2014/main" id="{A42F8CFD-DDBC-4A1F-B7A7-12508E3A42AD}"/>
              </a:ext>
            </a:extLst>
          </p:cNvPr>
          <p:cNvSpPr txBox="1"/>
          <p:nvPr/>
        </p:nvSpPr>
        <p:spPr>
          <a:xfrm>
            <a:off x="739742" y="4660464"/>
            <a:ext cx="1881409" cy="507831"/>
          </a:xfrm>
          <a:prstGeom prst="rect">
            <a:avLst/>
          </a:prstGeom>
          <a:noFill/>
        </p:spPr>
        <p:txBody>
          <a:bodyPr wrap="square" rtlCol="0">
            <a:spAutoFit/>
          </a:bodyPr>
          <a:lstStyle/>
          <a:p>
            <a:pPr defTabSz="914377"/>
            <a:r>
              <a:rPr lang="fr-FR" sz="900" dirty="0">
                <a:solidFill>
                  <a:prstClr val="black"/>
                </a:solidFill>
                <a:latin typeface="Ubuntu Light"/>
              </a:rPr>
              <a:t>PERIAL crée une direction “Développement Durable” </a:t>
            </a:r>
            <a:br>
              <a:rPr lang="fr-FR" sz="900" dirty="0">
                <a:solidFill>
                  <a:prstClr val="black"/>
                </a:solidFill>
                <a:latin typeface="Ubuntu Light"/>
              </a:rPr>
            </a:br>
            <a:r>
              <a:rPr lang="fr-FR" sz="900" dirty="0">
                <a:solidFill>
                  <a:prstClr val="black"/>
                </a:solidFill>
                <a:latin typeface="Ubuntu Light"/>
              </a:rPr>
              <a:t>et rejoint</a:t>
            </a:r>
          </a:p>
        </p:txBody>
      </p:sp>
      <p:pic>
        <p:nvPicPr>
          <p:cNvPr id="218" name="Picture 6" descr="Engie - Wikiwand">
            <a:extLst>
              <a:ext uri="{FF2B5EF4-FFF2-40B4-BE49-F238E27FC236}">
                <a16:creationId xmlns:a16="http://schemas.microsoft.com/office/drawing/2014/main" id="{C563F046-278A-48F7-958D-223BC7E10C1A}"/>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18074" t="27222" r="18074" b="27222"/>
          <a:stretch/>
        </p:blipFill>
        <p:spPr bwMode="auto">
          <a:xfrm>
            <a:off x="2582200" y="2883696"/>
            <a:ext cx="790575" cy="356039"/>
          </a:xfrm>
          <a:prstGeom prst="rect">
            <a:avLst/>
          </a:prstGeom>
          <a:noFill/>
          <a:extLst>
            <a:ext uri="{909E8E84-426E-40DD-AFC4-6F175D3DCCD1}">
              <a14:hiddenFill xmlns:a14="http://schemas.microsoft.com/office/drawing/2010/main">
                <a:solidFill>
                  <a:srgbClr val="FFFFFF"/>
                </a:solidFill>
              </a14:hiddenFill>
            </a:ext>
          </a:extLst>
        </p:spPr>
      </p:pic>
      <p:sp>
        <p:nvSpPr>
          <p:cNvPr id="219" name="ZoneTexte 218">
            <a:extLst>
              <a:ext uri="{FF2B5EF4-FFF2-40B4-BE49-F238E27FC236}">
                <a16:creationId xmlns:a16="http://schemas.microsoft.com/office/drawing/2014/main" id="{CF8B2A26-5867-4EE1-AA3F-85B0CD4DB3E4}"/>
              </a:ext>
            </a:extLst>
          </p:cNvPr>
          <p:cNvSpPr txBox="1"/>
          <p:nvPr/>
        </p:nvSpPr>
        <p:spPr>
          <a:xfrm>
            <a:off x="3693045" y="5159099"/>
            <a:ext cx="1617936" cy="507831"/>
          </a:xfrm>
          <a:prstGeom prst="rect">
            <a:avLst/>
          </a:prstGeom>
          <a:noFill/>
        </p:spPr>
        <p:txBody>
          <a:bodyPr wrap="square" rtlCol="0">
            <a:spAutoFit/>
          </a:bodyPr>
          <a:lstStyle/>
          <a:p>
            <a:pPr defTabSz="914377"/>
            <a:r>
              <a:rPr lang="fr-FR" sz="900" dirty="0">
                <a:solidFill>
                  <a:prstClr val="black"/>
                </a:solidFill>
                <a:latin typeface="Ubuntu Light"/>
              </a:rPr>
              <a:t>PERIAL AM certifié </a:t>
            </a:r>
            <a:br>
              <a:rPr lang="fr-FR" sz="900" dirty="0">
                <a:solidFill>
                  <a:prstClr val="black"/>
                </a:solidFill>
                <a:latin typeface="Ubuntu Light"/>
              </a:rPr>
            </a:br>
            <a:r>
              <a:rPr lang="fr-FR" sz="900" dirty="0">
                <a:solidFill>
                  <a:prstClr val="black"/>
                </a:solidFill>
                <a:latin typeface="Ubuntu Light"/>
              </a:rPr>
              <a:t>ISO 50 001 pour la gestion énergétique de PFO2</a:t>
            </a:r>
          </a:p>
        </p:txBody>
      </p:sp>
      <p:pic>
        <p:nvPicPr>
          <p:cNvPr id="220" name="Picture 8" descr="Certification ISO 50001 - AFNOR CERTIFICATION">
            <a:extLst>
              <a:ext uri="{FF2B5EF4-FFF2-40B4-BE49-F238E27FC236}">
                <a16:creationId xmlns:a16="http://schemas.microsoft.com/office/drawing/2014/main" id="{4C9347CD-15EC-487D-A99F-F5358223D9B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001457" y="4747933"/>
            <a:ext cx="523875" cy="392907"/>
          </a:xfrm>
          <a:prstGeom prst="rect">
            <a:avLst/>
          </a:prstGeom>
          <a:noFill/>
          <a:extLst>
            <a:ext uri="{909E8E84-426E-40DD-AFC4-6F175D3DCCD1}">
              <a14:hiddenFill xmlns:a14="http://schemas.microsoft.com/office/drawing/2010/main">
                <a:solidFill>
                  <a:srgbClr val="FFFFFF"/>
                </a:solidFill>
              </a14:hiddenFill>
            </a:ext>
          </a:extLst>
        </p:spPr>
      </p:pic>
      <p:sp>
        <p:nvSpPr>
          <p:cNvPr id="221" name="ZoneTexte 220">
            <a:extLst>
              <a:ext uri="{FF2B5EF4-FFF2-40B4-BE49-F238E27FC236}">
                <a16:creationId xmlns:a16="http://schemas.microsoft.com/office/drawing/2014/main" id="{8861706A-EAC7-4E5C-B8C1-CC485FDEA929}"/>
              </a:ext>
            </a:extLst>
          </p:cNvPr>
          <p:cNvSpPr txBox="1"/>
          <p:nvPr/>
        </p:nvSpPr>
        <p:spPr>
          <a:xfrm>
            <a:off x="6055739" y="4640512"/>
            <a:ext cx="1620331" cy="369332"/>
          </a:xfrm>
          <a:prstGeom prst="rect">
            <a:avLst/>
          </a:prstGeom>
          <a:noFill/>
        </p:spPr>
        <p:txBody>
          <a:bodyPr wrap="square" rtlCol="0">
            <a:spAutoFit/>
          </a:bodyPr>
          <a:lstStyle/>
          <a:p>
            <a:pPr defTabSz="914377"/>
            <a:r>
              <a:rPr lang="fr-FR" sz="900" dirty="0">
                <a:solidFill>
                  <a:prstClr val="black"/>
                </a:solidFill>
                <a:latin typeface="Ubuntu Light"/>
              </a:rPr>
              <a:t>PERIAL AM rejoint le conseil d’administration de</a:t>
            </a:r>
          </a:p>
        </p:txBody>
      </p:sp>
      <p:sp>
        <p:nvSpPr>
          <p:cNvPr id="222" name="ZoneTexte 221">
            <a:extLst>
              <a:ext uri="{FF2B5EF4-FFF2-40B4-BE49-F238E27FC236}">
                <a16:creationId xmlns:a16="http://schemas.microsoft.com/office/drawing/2014/main" id="{3E6493CD-7643-4122-96BC-4BA792DF3CBC}"/>
              </a:ext>
            </a:extLst>
          </p:cNvPr>
          <p:cNvSpPr txBox="1"/>
          <p:nvPr/>
        </p:nvSpPr>
        <p:spPr>
          <a:xfrm>
            <a:off x="7531576" y="1755321"/>
            <a:ext cx="1924919" cy="1708160"/>
          </a:xfrm>
          <a:prstGeom prst="rect">
            <a:avLst/>
          </a:prstGeom>
          <a:noFill/>
        </p:spPr>
        <p:txBody>
          <a:bodyPr wrap="square" rtlCol="0">
            <a:spAutoFit/>
          </a:bodyPr>
          <a:lstStyle/>
          <a:p>
            <a:pPr defTabSz="914377">
              <a:spcBef>
                <a:spcPts val="600"/>
              </a:spcBef>
            </a:pPr>
            <a:r>
              <a:rPr lang="fr-FR" sz="900" dirty="0">
                <a:solidFill>
                  <a:prstClr val="black"/>
                </a:solidFill>
                <a:latin typeface="Ubuntu Light"/>
              </a:rPr>
              <a:t>PERIAL publie son « Plan Climat 2030 »</a:t>
            </a:r>
          </a:p>
          <a:p>
            <a:pPr defTabSz="914377">
              <a:spcBef>
                <a:spcPts val="600"/>
              </a:spcBef>
            </a:pPr>
            <a:r>
              <a:rPr lang="fr-FR" sz="900" dirty="0">
                <a:solidFill>
                  <a:prstClr val="black"/>
                </a:solidFill>
                <a:latin typeface="Ubuntu Light"/>
              </a:rPr>
              <a:t>PERIAL AM dans le top 5 des Sociétés de Gestion de fonds verts (Etude Novethic)</a:t>
            </a:r>
          </a:p>
          <a:p>
            <a:pPr defTabSz="914377">
              <a:spcBef>
                <a:spcPts val="600"/>
              </a:spcBef>
            </a:pPr>
            <a:r>
              <a:rPr lang="fr-FR" sz="900" dirty="0">
                <a:solidFill>
                  <a:prstClr val="black"/>
                </a:solidFill>
                <a:latin typeface="Ubuntu Light"/>
              </a:rPr>
              <a:t>Engagement de PERIAL dans </a:t>
            </a:r>
            <a:br>
              <a:rPr lang="fr-FR" sz="900" dirty="0">
                <a:solidFill>
                  <a:prstClr val="black"/>
                </a:solidFill>
                <a:latin typeface="Ubuntu Light"/>
              </a:rPr>
            </a:br>
            <a:r>
              <a:rPr lang="fr-FR" sz="900" dirty="0">
                <a:solidFill>
                  <a:prstClr val="black"/>
                </a:solidFill>
                <a:latin typeface="Ubuntu Light"/>
              </a:rPr>
              <a:t>le programme « Paris Action Climat »</a:t>
            </a:r>
          </a:p>
          <a:p>
            <a:pPr defTabSz="914377">
              <a:spcBef>
                <a:spcPts val="600"/>
              </a:spcBef>
            </a:pPr>
            <a:r>
              <a:rPr lang="fr-FR" sz="900" dirty="0">
                <a:solidFill>
                  <a:prstClr val="black"/>
                </a:solidFill>
                <a:latin typeface="Ubuntu Light"/>
              </a:rPr>
              <a:t>PERIAL AM publie sa démarche d’investissement responsable</a:t>
            </a:r>
          </a:p>
        </p:txBody>
      </p:sp>
      <p:pic>
        <p:nvPicPr>
          <p:cNvPr id="223" name="Picture 10" descr="Travailler chez Novethic : point de vue des salariés – Insiders">
            <a:extLst>
              <a:ext uri="{FF2B5EF4-FFF2-40B4-BE49-F238E27FC236}">
                <a16:creationId xmlns:a16="http://schemas.microsoft.com/office/drawing/2014/main" id="{A307D17A-1E58-484E-A6DC-757B606E8BA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697759" y="2646088"/>
            <a:ext cx="678425" cy="512763"/>
          </a:xfrm>
          <a:prstGeom prst="rect">
            <a:avLst/>
          </a:prstGeom>
          <a:noFill/>
          <a:extLst>
            <a:ext uri="{909E8E84-426E-40DD-AFC4-6F175D3DCCD1}">
              <a14:hiddenFill xmlns:a14="http://schemas.microsoft.com/office/drawing/2010/main">
                <a:solidFill>
                  <a:srgbClr val="FFFFFF"/>
                </a:solidFill>
              </a14:hiddenFill>
            </a:ext>
          </a:extLst>
        </p:spPr>
      </p:pic>
      <p:sp>
        <p:nvSpPr>
          <p:cNvPr id="224" name="ZoneTexte 223">
            <a:extLst>
              <a:ext uri="{FF2B5EF4-FFF2-40B4-BE49-F238E27FC236}">
                <a16:creationId xmlns:a16="http://schemas.microsoft.com/office/drawing/2014/main" id="{EB01ABEC-96C7-4074-B319-05752AA2537E}"/>
              </a:ext>
            </a:extLst>
          </p:cNvPr>
          <p:cNvSpPr txBox="1"/>
          <p:nvPr/>
        </p:nvSpPr>
        <p:spPr>
          <a:xfrm>
            <a:off x="4736527" y="2537145"/>
            <a:ext cx="1701447" cy="230832"/>
          </a:xfrm>
          <a:prstGeom prst="rect">
            <a:avLst/>
          </a:prstGeom>
          <a:noFill/>
        </p:spPr>
        <p:txBody>
          <a:bodyPr wrap="square" rtlCol="0">
            <a:spAutoFit/>
          </a:bodyPr>
          <a:lstStyle/>
          <a:p>
            <a:pPr defTabSz="914377"/>
            <a:r>
              <a:rPr lang="fr-FR" sz="900" dirty="0">
                <a:solidFill>
                  <a:prstClr val="black"/>
                </a:solidFill>
                <a:latin typeface="Ubuntu Light"/>
              </a:rPr>
              <a:t>PERIAL AM signe les </a:t>
            </a:r>
          </a:p>
        </p:txBody>
      </p:sp>
      <p:sp>
        <p:nvSpPr>
          <p:cNvPr id="225" name="ZoneTexte 224">
            <a:extLst>
              <a:ext uri="{FF2B5EF4-FFF2-40B4-BE49-F238E27FC236}">
                <a16:creationId xmlns:a16="http://schemas.microsoft.com/office/drawing/2014/main" id="{5DBBEB6F-E981-448B-8513-BBC5BB1EC11B}"/>
              </a:ext>
            </a:extLst>
          </p:cNvPr>
          <p:cNvSpPr txBox="1"/>
          <p:nvPr/>
        </p:nvSpPr>
        <p:spPr>
          <a:xfrm>
            <a:off x="4736527" y="3029185"/>
            <a:ext cx="1701447" cy="230832"/>
          </a:xfrm>
          <a:prstGeom prst="rect">
            <a:avLst/>
          </a:prstGeom>
          <a:noFill/>
        </p:spPr>
        <p:txBody>
          <a:bodyPr wrap="square" rtlCol="0">
            <a:spAutoFit/>
          </a:bodyPr>
          <a:lstStyle/>
          <a:p>
            <a:pPr defTabSz="914377"/>
            <a:r>
              <a:rPr lang="fr-FR" sz="900">
                <a:solidFill>
                  <a:prstClr val="black"/>
                </a:solidFill>
                <a:latin typeface="Ubuntu Light"/>
              </a:rPr>
              <a:t>des Nations Unies</a:t>
            </a:r>
          </a:p>
        </p:txBody>
      </p:sp>
      <p:pic>
        <p:nvPicPr>
          <p:cNvPr id="226" name="Picture 14" descr="PRI-logo - Vigeo Eiris">
            <a:extLst>
              <a:ext uri="{FF2B5EF4-FFF2-40B4-BE49-F238E27FC236}">
                <a16:creationId xmlns:a16="http://schemas.microsoft.com/office/drawing/2014/main" id="{4A108691-0ED5-4095-9C85-84D529D77E1D}"/>
              </a:ext>
            </a:extLst>
          </p:cNvPr>
          <p:cNvPicPr>
            <a:picLocks noChangeAspect="1" noChangeArrowheads="1"/>
          </p:cNvPicPr>
          <p:nvPr/>
        </p:nvPicPr>
        <p:blipFill rotWithShape="1">
          <a:blip r:embed="rId7" cstate="screen">
            <a:clrChange>
              <a:clrFrom>
                <a:srgbClr val="F0F2F2"/>
              </a:clrFrom>
              <a:clrTo>
                <a:srgbClr val="F0F2F2">
                  <a:alpha val="0"/>
                </a:srgbClr>
              </a:clrTo>
            </a:clrChange>
            <a:extLst>
              <a:ext uri="{28A0092B-C50C-407E-A947-70E740481C1C}">
                <a14:useLocalDpi xmlns:a14="http://schemas.microsoft.com/office/drawing/2010/main"/>
              </a:ext>
            </a:extLst>
          </a:blip>
          <a:srcRect/>
          <a:stretch/>
        </p:blipFill>
        <p:spPr bwMode="auto">
          <a:xfrm>
            <a:off x="4737589" y="2804674"/>
            <a:ext cx="1242787" cy="239717"/>
          </a:xfrm>
          <a:prstGeom prst="rect">
            <a:avLst/>
          </a:prstGeom>
          <a:noFill/>
          <a:extLst>
            <a:ext uri="{909E8E84-426E-40DD-AFC4-6F175D3DCCD1}">
              <a14:hiddenFill xmlns:a14="http://schemas.microsoft.com/office/drawing/2010/main">
                <a:solidFill>
                  <a:srgbClr val="FFFFFF"/>
                </a:solidFill>
              </a14:hiddenFill>
            </a:ext>
          </a:extLst>
        </p:spPr>
      </p:pic>
      <p:pic>
        <p:nvPicPr>
          <p:cNvPr id="227" name="Image 226" descr="Une image contenant alimentation, dessin&#10;&#10;Description générée automatiquement">
            <a:extLst>
              <a:ext uri="{FF2B5EF4-FFF2-40B4-BE49-F238E27FC236}">
                <a16:creationId xmlns:a16="http://schemas.microsoft.com/office/drawing/2014/main" id="{1091294F-2E89-4500-8016-D974BC5C1C7F}"/>
              </a:ext>
            </a:extLst>
          </p:cNvPr>
          <p:cNvPicPr>
            <a:picLocks noChangeAspect="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660882" y="1927462"/>
            <a:ext cx="801411" cy="776460"/>
          </a:xfrm>
          <a:prstGeom prst="rect">
            <a:avLst/>
          </a:prstGeom>
        </p:spPr>
      </p:pic>
      <p:sp>
        <p:nvSpPr>
          <p:cNvPr id="229" name="ZoneTexte 228">
            <a:extLst>
              <a:ext uri="{FF2B5EF4-FFF2-40B4-BE49-F238E27FC236}">
                <a16:creationId xmlns:a16="http://schemas.microsoft.com/office/drawing/2014/main" id="{7EEA414E-B9E1-4207-A58E-D7373B69803B}"/>
              </a:ext>
            </a:extLst>
          </p:cNvPr>
          <p:cNvSpPr txBox="1"/>
          <p:nvPr/>
        </p:nvSpPr>
        <p:spPr>
          <a:xfrm>
            <a:off x="1216470" y="4311872"/>
            <a:ext cx="710451" cy="369332"/>
          </a:xfrm>
          <a:prstGeom prst="rect">
            <a:avLst/>
          </a:prstGeom>
          <a:noFill/>
        </p:spPr>
        <p:txBody>
          <a:bodyPr wrap="none" rtlCol="0">
            <a:spAutoFit/>
          </a:bodyPr>
          <a:lstStyle/>
          <a:p>
            <a:pPr defTabSz="914377"/>
            <a:r>
              <a:rPr lang="fr-FR">
                <a:solidFill>
                  <a:srgbClr val="00589C"/>
                </a:solidFill>
                <a:latin typeface="Ubuntu Medium"/>
              </a:rPr>
              <a:t>2012</a:t>
            </a:r>
          </a:p>
        </p:txBody>
      </p:sp>
      <p:sp>
        <p:nvSpPr>
          <p:cNvPr id="230" name="ZoneTexte 229">
            <a:extLst>
              <a:ext uri="{FF2B5EF4-FFF2-40B4-BE49-F238E27FC236}">
                <a16:creationId xmlns:a16="http://schemas.microsoft.com/office/drawing/2014/main" id="{FCED0E21-D730-4F08-BD73-A62063E213C1}"/>
              </a:ext>
            </a:extLst>
          </p:cNvPr>
          <p:cNvSpPr txBox="1"/>
          <p:nvPr/>
        </p:nvSpPr>
        <p:spPr>
          <a:xfrm>
            <a:off x="3895451" y="4311872"/>
            <a:ext cx="710451" cy="369332"/>
          </a:xfrm>
          <a:prstGeom prst="rect">
            <a:avLst/>
          </a:prstGeom>
          <a:noFill/>
        </p:spPr>
        <p:txBody>
          <a:bodyPr wrap="none" rtlCol="0">
            <a:spAutoFit/>
          </a:bodyPr>
          <a:lstStyle/>
          <a:p>
            <a:pPr defTabSz="914377"/>
            <a:r>
              <a:rPr lang="fr-FR">
                <a:solidFill>
                  <a:srgbClr val="00589C"/>
                </a:solidFill>
                <a:latin typeface="Ubuntu Medium"/>
              </a:rPr>
              <a:t>2016</a:t>
            </a:r>
          </a:p>
        </p:txBody>
      </p:sp>
      <p:sp>
        <p:nvSpPr>
          <p:cNvPr id="231" name="ZoneTexte 230">
            <a:extLst>
              <a:ext uri="{FF2B5EF4-FFF2-40B4-BE49-F238E27FC236}">
                <a16:creationId xmlns:a16="http://schemas.microsoft.com/office/drawing/2014/main" id="{CBFAD833-22FE-4B7D-A6FB-82EF38DF2C0A}"/>
              </a:ext>
            </a:extLst>
          </p:cNvPr>
          <p:cNvSpPr txBox="1"/>
          <p:nvPr/>
        </p:nvSpPr>
        <p:spPr>
          <a:xfrm>
            <a:off x="6406453" y="4311872"/>
            <a:ext cx="710451" cy="369332"/>
          </a:xfrm>
          <a:prstGeom prst="rect">
            <a:avLst/>
          </a:prstGeom>
          <a:noFill/>
        </p:spPr>
        <p:txBody>
          <a:bodyPr wrap="none" rtlCol="0">
            <a:spAutoFit/>
          </a:bodyPr>
          <a:lstStyle/>
          <a:p>
            <a:pPr defTabSz="914377"/>
            <a:r>
              <a:rPr lang="fr-FR">
                <a:solidFill>
                  <a:srgbClr val="00589C"/>
                </a:solidFill>
                <a:latin typeface="Ubuntu Medium"/>
              </a:rPr>
              <a:t>2018</a:t>
            </a:r>
          </a:p>
        </p:txBody>
      </p:sp>
      <p:sp>
        <p:nvSpPr>
          <p:cNvPr id="232" name="ZoneTexte 231">
            <a:extLst>
              <a:ext uri="{FF2B5EF4-FFF2-40B4-BE49-F238E27FC236}">
                <a16:creationId xmlns:a16="http://schemas.microsoft.com/office/drawing/2014/main" id="{548005DD-B4C7-4CC0-992C-428DAA27F2FB}"/>
              </a:ext>
            </a:extLst>
          </p:cNvPr>
          <p:cNvSpPr txBox="1"/>
          <p:nvPr/>
        </p:nvSpPr>
        <p:spPr>
          <a:xfrm>
            <a:off x="9035389" y="4311872"/>
            <a:ext cx="710451" cy="369332"/>
          </a:xfrm>
          <a:prstGeom prst="rect">
            <a:avLst/>
          </a:prstGeom>
          <a:noFill/>
        </p:spPr>
        <p:txBody>
          <a:bodyPr wrap="none" rtlCol="0">
            <a:spAutoFit/>
          </a:bodyPr>
          <a:lstStyle/>
          <a:p>
            <a:pPr defTabSz="914377"/>
            <a:r>
              <a:rPr lang="fr-FR">
                <a:solidFill>
                  <a:srgbClr val="00589C"/>
                </a:solidFill>
                <a:latin typeface="Ubuntu Medium"/>
              </a:rPr>
              <a:t>2020</a:t>
            </a:r>
          </a:p>
        </p:txBody>
      </p:sp>
      <p:sp>
        <p:nvSpPr>
          <p:cNvPr id="233" name="ZoneTexte 232">
            <a:extLst>
              <a:ext uri="{FF2B5EF4-FFF2-40B4-BE49-F238E27FC236}">
                <a16:creationId xmlns:a16="http://schemas.microsoft.com/office/drawing/2014/main" id="{67305210-A71A-4000-8735-2FAC9C71567C}"/>
              </a:ext>
            </a:extLst>
          </p:cNvPr>
          <p:cNvSpPr txBox="1"/>
          <p:nvPr/>
        </p:nvSpPr>
        <p:spPr>
          <a:xfrm>
            <a:off x="31175" y="3566583"/>
            <a:ext cx="942696" cy="369332"/>
          </a:xfrm>
          <a:prstGeom prst="rect">
            <a:avLst/>
          </a:prstGeom>
          <a:noFill/>
        </p:spPr>
        <p:txBody>
          <a:bodyPr wrap="square" rtlCol="0">
            <a:spAutoFit/>
          </a:bodyPr>
          <a:lstStyle/>
          <a:p>
            <a:pPr defTabSz="914377"/>
            <a:r>
              <a:rPr lang="fr-FR">
                <a:solidFill>
                  <a:srgbClr val="00589C"/>
                </a:solidFill>
                <a:latin typeface="Ubuntu Medium"/>
              </a:rPr>
              <a:t>2009</a:t>
            </a:r>
          </a:p>
        </p:txBody>
      </p:sp>
      <p:sp>
        <p:nvSpPr>
          <p:cNvPr id="234" name="ZoneTexte 233">
            <a:extLst>
              <a:ext uri="{FF2B5EF4-FFF2-40B4-BE49-F238E27FC236}">
                <a16:creationId xmlns:a16="http://schemas.microsoft.com/office/drawing/2014/main" id="{C6CDB977-21D3-4B08-AD8D-BDDBCEF11BCD}"/>
              </a:ext>
            </a:extLst>
          </p:cNvPr>
          <p:cNvSpPr txBox="1"/>
          <p:nvPr/>
        </p:nvSpPr>
        <p:spPr>
          <a:xfrm>
            <a:off x="2601233" y="3566583"/>
            <a:ext cx="819675" cy="369332"/>
          </a:xfrm>
          <a:prstGeom prst="rect">
            <a:avLst/>
          </a:prstGeom>
          <a:noFill/>
        </p:spPr>
        <p:txBody>
          <a:bodyPr wrap="square" rtlCol="0">
            <a:spAutoFit/>
          </a:bodyPr>
          <a:lstStyle/>
          <a:p>
            <a:pPr defTabSz="914377"/>
            <a:r>
              <a:rPr lang="fr-FR">
                <a:solidFill>
                  <a:srgbClr val="00589C"/>
                </a:solidFill>
                <a:latin typeface="Ubuntu Medium"/>
              </a:rPr>
              <a:t>2015</a:t>
            </a:r>
          </a:p>
        </p:txBody>
      </p:sp>
      <p:sp>
        <p:nvSpPr>
          <p:cNvPr id="235" name="ZoneTexte 234">
            <a:extLst>
              <a:ext uri="{FF2B5EF4-FFF2-40B4-BE49-F238E27FC236}">
                <a16:creationId xmlns:a16="http://schemas.microsoft.com/office/drawing/2014/main" id="{A782CA95-B716-499F-9975-A8C66542FE55}"/>
              </a:ext>
            </a:extLst>
          </p:cNvPr>
          <p:cNvSpPr txBox="1"/>
          <p:nvPr/>
        </p:nvSpPr>
        <p:spPr>
          <a:xfrm>
            <a:off x="5165619" y="3566583"/>
            <a:ext cx="964120" cy="369332"/>
          </a:xfrm>
          <a:prstGeom prst="rect">
            <a:avLst/>
          </a:prstGeom>
          <a:noFill/>
        </p:spPr>
        <p:txBody>
          <a:bodyPr wrap="square" rtlCol="0">
            <a:spAutoFit/>
          </a:bodyPr>
          <a:lstStyle/>
          <a:p>
            <a:pPr defTabSz="914377"/>
            <a:r>
              <a:rPr lang="fr-FR">
                <a:solidFill>
                  <a:srgbClr val="00589C"/>
                </a:solidFill>
                <a:latin typeface="Ubuntu Medium"/>
              </a:rPr>
              <a:t>2017</a:t>
            </a:r>
          </a:p>
        </p:txBody>
      </p:sp>
      <p:sp>
        <p:nvSpPr>
          <p:cNvPr id="236" name="ZoneTexte 235">
            <a:extLst>
              <a:ext uri="{FF2B5EF4-FFF2-40B4-BE49-F238E27FC236}">
                <a16:creationId xmlns:a16="http://schemas.microsoft.com/office/drawing/2014/main" id="{CB93F485-472C-4BE6-884F-242343F9835C}"/>
              </a:ext>
            </a:extLst>
          </p:cNvPr>
          <p:cNvSpPr txBox="1"/>
          <p:nvPr/>
        </p:nvSpPr>
        <p:spPr>
          <a:xfrm>
            <a:off x="7710911" y="3566583"/>
            <a:ext cx="1117909" cy="369332"/>
          </a:xfrm>
          <a:prstGeom prst="rect">
            <a:avLst/>
          </a:prstGeom>
          <a:noFill/>
        </p:spPr>
        <p:txBody>
          <a:bodyPr wrap="square" rtlCol="0">
            <a:spAutoFit/>
          </a:bodyPr>
          <a:lstStyle/>
          <a:p>
            <a:pPr defTabSz="914377"/>
            <a:r>
              <a:rPr lang="fr-FR">
                <a:solidFill>
                  <a:srgbClr val="00589C"/>
                </a:solidFill>
                <a:latin typeface="Ubuntu Medium"/>
              </a:rPr>
              <a:t>2019</a:t>
            </a:r>
          </a:p>
        </p:txBody>
      </p:sp>
      <p:sp>
        <p:nvSpPr>
          <p:cNvPr id="237" name="Graphique 7">
            <a:extLst>
              <a:ext uri="{FF2B5EF4-FFF2-40B4-BE49-F238E27FC236}">
                <a16:creationId xmlns:a16="http://schemas.microsoft.com/office/drawing/2014/main" id="{13A1F890-DE6E-4CA5-99B9-BDEDF11232E1}"/>
              </a:ext>
            </a:extLst>
          </p:cNvPr>
          <p:cNvSpPr/>
          <p:nvPr/>
        </p:nvSpPr>
        <p:spPr>
          <a:xfrm>
            <a:off x="336771" y="3430195"/>
            <a:ext cx="10409093" cy="809332"/>
          </a:xfrm>
          <a:custGeom>
            <a:avLst/>
            <a:gdLst>
              <a:gd name="connsiteX0" fmla="*/ 0 w 11201400"/>
              <a:gd name="connsiteY0" fmla="*/ 0 h 776461"/>
              <a:gd name="connsiteX1" fmla="*/ 723700 w 11201400"/>
              <a:gd name="connsiteY1" fmla="*/ 398732 h 776461"/>
              <a:gd name="connsiteX2" fmla="*/ 1400175 w 11201400"/>
              <a:gd name="connsiteY2" fmla="*/ 776462 h 776461"/>
              <a:gd name="connsiteX3" fmla="*/ 2076651 w 11201400"/>
              <a:gd name="connsiteY3" fmla="*/ 398732 h 776461"/>
              <a:gd name="connsiteX4" fmla="*/ 2800350 w 11201400"/>
              <a:gd name="connsiteY4" fmla="*/ 0 h 776461"/>
              <a:gd name="connsiteX5" fmla="*/ 3524050 w 11201400"/>
              <a:gd name="connsiteY5" fmla="*/ 398732 h 776461"/>
              <a:gd name="connsiteX6" fmla="*/ 4200462 w 11201400"/>
              <a:gd name="connsiteY6" fmla="*/ 776462 h 776461"/>
              <a:gd name="connsiteX7" fmla="*/ 4876874 w 11201400"/>
              <a:gd name="connsiteY7" fmla="*/ 398732 h 776461"/>
              <a:gd name="connsiteX8" fmla="*/ 5600637 w 11201400"/>
              <a:gd name="connsiteY8" fmla="*/ 0 h 776461"/>
              <a:gd name="connsiteX9" fmla="*/ 6324336 w 11201400"/>
              <a:gd name="connsiteY9" fmla="*/ 398732 h 776461"/>
              <a:gd name="connsiteX10" fmla="*/ 7000812 w 11201400"/>
              <a:gd name="connsiteY10" fmla="*/ 776462 h 776461"/>
              <a:gd name="connsiteX11" fmla="*/ 7677287 w 11201400"/>
              <a:gd name="connsiteY11" fmla="*/ 398732 h 776461"/>
              <a:gd name="connsiteX12" fmla="*/ 8400986 w 11201400"/>
              <a:gd name="connsiteY12" fmla="*/ 0 h 776461"/>
              <a:gd name="connsiteX13" fmla="*/ 9124749 w 11201400"/>
              <a:gd name="connsiteY13" fmla="*/ 398732 h 776461"/>
              <a:gd name="connsiteX14" fmla="*/ 9801225 w 11201400"/>
              <a:gd name="connsiteY14" fmla="*/ 776462 h 776461"/>
              <a:gd name="connsiteX15" fmla="*/ 10477701 w 11201400"/>
              <a:gd name="connsiteY15" fmla="*/ 398732 h 776461"/>
              <a:gd name="connsiteX16" fmla="*/ 11201400 w 11201400"/>
              <a:gd name="connsiteY16" fmla="*/ 0 h 77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201400" h="776461">
                <a:moveTo>
                  <a:pt x="0" y="0"/>
                </a:moveTo>
                <a:cubicBezTo>
                  <a:pt x="364173" y="0"/>
                  <a:pt x="546959" y="202707"/>
                  <a:pt x="723700" y="398732"/>
                </a:cubicBezTo>
                <a:cubicBezTo>
                  <a:pt x="898849" y="592975"/>
                  <a:pt x="1064260" y="776462"/>
                  <a:pt x="1400175" y="776462"/>
                </a:cubicBezTo>
                <a:cubicBezTo>
                  <a:pt x="1736090" y="776462"/>
                  <a:pt x="1901501" y="592975"/>
                  <a:pt x="2076651" y="398732"/>
                </a:cubicBezTo>
                <a:cubicBezTo>
                  <a:pt x="2253391" y="202707"/>
                  <a:pt x="2436114" y="0"/>
                  <a:pt x="2800350" y="0"/>
                </a:cubicBezTo>
                <a:cubicBezTo>
                  <a:pt x="3164523" y="0"/>
                  <a:pt x="3347309" y="202707"/>
                  <a:pt x="3524050" y="398732"/>
                </a:cubicBezTo>
                <a:cubicBezTo>
                  <a:pt x="3699199" y="592975"/>
                  <a:pt x="3864610" y="776462"/>
                  <a:pt x="4200462" y="776462"/>
                </a:cubicBezTo>
                <a:cubicBezTo>
                  <a:pt x="4536313" y="776462"/>
                  <a:pt x="4701788" y="592975"/>
                  <a:pt x="4876874" y="398732"/>
                </a:cubicBezTo>
                <a:cubicBezTo>
                  <a:pt x="5053677" y="202707"/>
                  <a:pt x="5236400" y="0"/>
                  <a:pt x="5600637" y="0"/>
                </a:cubicBezTo>
                <a:cubicBezTo>
                  <a:pt x="5964810" y="0"/>
                  <a:pt x="6147596" y="202707"/>
                  <a:pt x="6324336" y="398732"/>
                </a:cubicBezTo>
                <a:cubicBezTo>
                  <a:pt x="6499485" y="592975"/>
                  <a:pt x="6664897" y="776462"/>
                  <a:pt x="7000812" y="776462"/>
                </a:cubicBezTo>
                <a:cubicBezTo>
                  <a:pt x="7336726" y="776462"/>
                  <a:pt x="7502138" y="592975"/>
                  <a:pt x="7677287" y="398732"/>
                </a:cubicBezTo>
                <a:cubicBezTo>
                  <a:pt x="7854028" y="202707"/>
                  <a:pt x="8036814" y="0"/>
                  <a:pt x="8400986" y="0"/>
                </a:cubicBezTo>
                <a:cubicBezTo>
                  <a:pt x="8765223" y="0"/>
                  <a:pt x="8947946" y="202707"/>
                  <a:pt x="9124749" y="398732"/>
                </a:cubicBezTo>
                <a:cubicBezTo>
                  <a:pt x="9299899" y="592975"/>
                  <a:pt x="9465310" y="776462"/>
                  <a:pt x="9801225" y="776462"/>
                </a:cubicBezTo>
                <a:cubicBezTo>
                  <a:pt x="10137140" y="776462"/>
                  <a:pt x="10302551" y="592975"/>
                  <a:pt x="10477701" y="398732"/>
                </a:cubicBezTo>
                <a:cubicBezTo>
                  <a:pt x="10654441" y="202707"/>
                  <a:pt x="10837164" y="0"/>
                  <a:pt x="11201400" y="0"/>
                </a:cubicBezTo>
              </a:path>
            </a:pathLst>
          </a:custGeom>
          <a:noFill/>
          <a:ln w="66675" cap="flat">
            <a:solidFill>
              <a:schemeClr val="bg1">
                <a:lumMod val="95000"/>
              </a:schemeClr>
            </a:solidFill>
            <a:prstDash val="solid"/>
            <a:miter/>
            <a:headEnd type="none" w="med" len="med"/>
            <a:tailEnd type="none" w="med" len="med"/>
          </a:ln>
        </p:spPr>
        <p:txBody>
          <a:bodyPr rtlCol="0" anchor="ctr"/>
          <a:lstStyle/>
          <a:p>
            <a:pPr defTabSz="914377"/>
            <a:endParaRPr lang="fr-FR">
              <a:solidFill>
                <a:prstClr val="black"/>
              </a:solidFill>
              <a:latin typeface="Ubuntu Light"/>
            </a:endParaRPr>
          </a:p>
        </p:txBody>
      </p:sp>
      <p:sp>
        <p:nvSpPr>
          <p:cNvPr id="238" name="Ellipse 237">
            <a:extLst>
              <a:ext uri="{FF2B5EF4-FFF2-40B4-BE49-F238E27FC236}">
                <a16:creationId xmlns:a16="http://schemas.microsoft.com/office/drawing/2014/main" id="{96C82A61-2B85-40D1-9D6A-24CA44531F58}"/>
              </a:ext>
            </a:extLst>
          </p:cNvPr>
          <p:cNvSpPr/>
          <p:nvPr/>
        </p:nvSpPr>
        <p:spPr>
          <a:xfrm>
            <a:off x="320443" y="3373942"/>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sp>
        <p:nvSpPr>
          <p:cNvPr id="239" name="Ellipse 238">
            <a:extLst>
              <a:ext uri="{FF2B5EF4-FFF2-40B4-BE49-F238E27FC236}">
                <a16:creationId xmlns:a16="http://schemas.microsoft.com/office/drawing/2014/main" id="{CF6157DF-0EC3-42D2-BF98-29A14FD8AC84}"/>
              </a:ext>
            </a:extLst>
          </p:cNvPr>
          <p:cNvSpPr/>
          <p:nvPr/>
        </p:nvSpPr>
        <p:spPr>
          <a:xfrm>
            <a:off x="1512307" y="4146382"/>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sp>
        <p:nvSpPr>
          <p:cNvPr id="240" name="Ellipse 239">
            <a:extLst>
              <a:ext uri="{FF2B5EF4-FFF2-40B4-BE49-F238E27FC236}">
                <a16:creationId xmlns:a16="http://schemas.microsoft.com/office/drawing/2014/main" id="{BBA009F5-6CF3-4792-AC16-43261312DD15}"/>
              </a:ext>
            </a:extLst>
          </p:cNvPr>
          <p:cNvSpPr/>
          <p:nvPr/>
        </p:nvSpPr>
        <p:spPr>
          <a:xfrm>
            <a:off x="2906490" y="3382870"/>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sp>
        <p:nvSpPr>
          <p:cNvPr id="241" name="Ellipse 240">
            <a:extLst>
              <a:ext uri="{FF2B5EF4-FFF2-40B4-BE49-F238E27FC236}">
                <a16:creationId xmlns:a16="http://schemas.microsoft.com/office/drawing/2014/main" id="{5ED07A69-2B0E-4AE8-8102-E7EE60EC83DB}"/>
              </a:ext>
            </a:extLst>
          </p:cNvPr>
          <p:cNvSpPr/>
          <p:nvPr/>
        </p:nvSpPr>
        <p:spPr>
          <a:xfrm>
            <a:off x="4191290" y="4146382"/>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sp>
        <p:nvSpPr>
          <p:cNvPr id="242" name="Ellipse 241">
            <a:extLst>
              <a:ext uri="{FF2B5EF4-FFF2-40B4-BE49-F238E27FC236}">
                <a16:creationId xmlns:a16="http://schemas.microsoft.com/office/drawing/2014/main" id="{255781E6-1CB6-4BAC-8840-6693FC769553}"/>
              </a:ext>
            </a:extLst>
          </p:cNvPr>
          <p:cNvSpPr/>
          <p:nvPr/>
        </p:nvSpPr>
        <p:spPr>
          <a:xfrm>
            <a:off x="5461235" y="3374126"/>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sp>
        <p:nvSpPr>
          <p:cNvPr id="243" name="Ellipse 242">
            <a:extLst>
              <a:ext uri="{FF2B5EF4-FFF2-40B4-BE49-F238E27FC236}">
                <a16:creationId xmlns:a16="http://schemas.microsoft.com/office/drawing/2014/main" id="{285B39BD-F41D-4982-A08A-896CD9FBF2D4}"/>
              </a:ext>
            </a:extLst>
          </p:cNvPr>
          <p:cNvSpPr/>
          <p:nvPr/>
        </p:nvSpPr>
        <p:spPr>
          <a:xfrm>
            <a:off x="8016169" y="3374126"/>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sp>
        <p:nvSpPr>
          <p:cNvPr id="244" name="Ellipse 243">
            <a:extLst>
              <a:ext uri="{FF2B5EF4-FFF2-40B4-BE49-F238E27FC236}">
                <a16:creationId xmlns:a16="http://schemas.microsoft.com/office/drawing/2014/main" id="{AD195273-1B79-41EA-8FDE-8098D8636E00}"/>
              </a:ext>
            </a:extLst>
          </p:cNvPr>
          <p:cNvSpPr/>
          <p:nvPr/>
        </p:nvSpPr>
        <p:spPr>
          <a:xfrm>
            <a:off x="6702291" y="4146382"/>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sp>
        <p:nvSpPr>
          <p:cNvPr id="245" name="Ellipse 244">
            <a:extLst>
              <a:ext uri="{FF2B5EF4-FFF2-40B4-BE49-F238E27FC236}">
                <a16:creationId xmlns:a16="http://schemas.microsoft.com/office/drawing/2014/main" id="{2B7D8551-51CE-4917-8E0B-01587BC38273}"/>
              </a:ext>
            </a:extLst>
          </p:cNvPr>
          <p:cNvSpPr/>
          <p:nvPr/>
        </p:nvSpPr>
        <p:spPr>
          <a:xfrm>
            <a:off x="9344882" y="4146382"/>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sp>
        <p:nvSpPr>
          <p:cNvPr id="246" name="ZoneTexte 245">
            <a:extLst>
              <a:ext uri="{FF2B5EF4-FFF2-40B4-BE49-F238E27FC236}">
                <a16:creationId xmlns:a16="http://schemas.microsoft.com/office/drawing/2014/main" id="{3D0A8C2F-F1BA-42A6-BA1B-A9BF87A38F79}"/>
              </a:ext>
            </a:extLst>
          </p:cNvPr>
          <p:cNvSpPr txBox="1"/>
          <p:nvPr/>
        </p:nvSpPr>
        <p:spPr>
          <a:xfrm>
            <a:off x="10351887" y="3521326"/>
            <a:ext cx="964120" cy="369332"/>
          </a:xfrm>
          <a:prstGeom prst="rect">
            <a:avLst/>
          </a:prstGeom>
          <a:noFill/>
        </p:spPr>
        <p:txBody>
          <a:bodyPr wrap="square" rtlCol="0">
            <a:spAutoFit/>
          </a:bodyPr>
          <a:lstStyle/>
          <a:p>
            <a:pPr defTabSz="914377"/>
            <a:r>
              <a:rPr lang="fr-FR">
                <a:solidFill>
                  <a:srgbClr val="00589C"/>
                </a:solidFill>
                <a:latin typeface="Ubuntu Medium"/>
              </a:rPr>
              <a:t>2021</a:t>
            </a:r>
          </a:p>
        </p:txBody>
      </p:sp>
      <p:pic>
        <p:nvPicPr>
          <p:cNvPr id="247" name="Image 246" descr="Une image contenant dessin&#10;&#10;Description générée automatiquement">
            <a:extLst>
              <a:ext uri="{FF2B5EF4-FFF2-40B4-BE49-F238E27FC236}">
                <a16:creationId xmlns:a16="http://schemas.microsoft.com/office/drawing/2014/main" id="{EE41B912-CE5A-4E3E-B8F8-232C72726F9C}"/>
              </a:ext>
            </a:extLst>
          </p:cNvPr>
          <p:cNvPicPr>
            <a:picLocks noChangeAspect="1"/>
          </p:cNvPicPr>
          <p:nvPr/>
        </p:nvPicPr>
        <p:blipFill>
          <a:blip r:embed="rId9"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8787556" y="6060544"/>
            <a:ext cx="722208" cy="386065"/>
          </a:xfrm>
          <a:prstGeom prst="rect">
            <a:avLst/>
          </a:prstGeom>
        </p:spPr>
      </p:pic>
      <p:sp>
        <p:nvSpPr>
          <p:cNvPr id="248" name="ZoneTexte 247">
            <a:extLst>
              <a:ext uri="{FF2B5EF4-FFF2-40B4-BE49-F238E27FC236}">
                <a16:creationId xmlns:a16="http://schemas.microsoft.com/office/drawing/2014/main" id="{E9F0CA69-154F-4122-8743-90187ACFD35E}"/>
              </a:ext>
            </a:extLst>
          </p:cNvPr>
          <p:cNvSpPr txBox="1"/>
          <p:nvPr/>
        </p:nvSpPr>
        <p:spPr>
          <a:xfrm>
            <a:off x="8657840" y="4641905"/>
            <a:ext cx="1816470" cy="861774"/>
          </a:xfrm>
          <a:prstGeom prst="rect">
            <a:avLst/>
          </a:prstGeom>
          <a:noFill/>
        </p:spPr>
        <p:txBody>
          <a:bodyPr wrap="square" rtlCol="0">
            <a:spAutoFit/>
          </a:bodyPr>
          <a:lstStyle/>
          <a:p>
            <a:pPr defTabSz="914377">
              <a:spcBef>
                <a:spcPts val="600"/>
              </a:spcBef>
            </a:pPr>
            <a:r>
              <a:rPr lang="fr-FR" sz="900" dirty="0">
                <a:solidFill>
                  <a:prstClr val="black"/>
                </a:solidFill>
                <a:latin typeface="Ubuntu Light"/>
              </a:rPr>
              <a:t>Le Groupe PERIAL publie son programme RSE : PERIAL Positive 2030</a:t>
            </a:r>
          </a:p>
          <a:p>
            <a:pPr defTabSz="914377">
              <a:spcBef>
                <a:spcPts val="600"/>
              </a:spcBef>
            </a:pPr>
            <a:r>
              <a:rPr lang="fr-FR" sz="900" dirty="0">
                <a:solidFill>
                  <a:prstClr val="black"/>
                </a:solidFill>
                <a:latin typeface="Ubuntu Light"/>
              </a:rPr>
              <a:t>PFO2 et PERIAL Euro Carbone obtiennent le label ISR</a:t>
            </a:r>
          </a:p>
        </p:txBody>
      </p:sp>
      <p:pic>
        <p:nvPicPr>
          <p:cNvPr id="249" name="Image 248">
            <a:extLst>
              <a:ext uri="{FF2B5EF4-FFF2-40B4-BE49-F238E27FC236}">
                <a16:creationId xmlns:a16="http://schemas.microsoft.com/office/drawing/2014/main" id="{C08A9DBC-2F07-4D91-8B16-2AEBB68908AC}"/>
              </a:ext>
            </a:extLst>
          </p:cNvPr>
          <p:cNvPicPr>
            <a:picLocks noChangeAspect="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668965" y="5525268"/>
            <a:ext cx="1111793" cy="462931"/>
          </a:xfrm>
          <a:prstGeom prst="rect">
            <a:avLst/>
          </a:prstGeom>
        </p:spPr>
      </p:pic>
      <p:sp>
        <p:nvSpPr>
          <p:cNvPr id="250" name="ZoneTexte 249">
            <a:extLst>
              <a:ext uri="{FF2B5EF4-FFF2-40B4-BE49-F238E27FC236}">
                <a16:creationId xmlns:a16="http://schemas.microsoft.com/office/drawing/2014/main" id="{E16F56F8-ED4A-4180-B77F-31450F631C53}"/>
              </a:ext>
            </a:extLst>
          </p:cNvPr>
          <p:cNvSpPr txBox="1"/>
          <p:nvPr/>
        </p:nvSpPr>
        <p:spPr>
          <a:xfrm>
            <a:off x="4556993" y="6423496"/>
            <a:ext cx="6060247" cy="230832"/>
          </a:xfrm>
          <a:prstGeom prst="rect">
            <a:avLst/>
          </a:prstGeom>
          <a:noFill/>
        </p:spPr>
        <p:txBody>
          <a:bodyPr wrap="square"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40" normalizeH="0" baseline="0" noProof="0" dirty="0">
                <a:ln>
                  <a:noFill/>
                </a:ln>
                <a:solidFill>
                  <a:prstClr val="white">
                    <a:lumMod val="65000"/>
                  </a:prstClr>
                </a:solidFill>
                <a:effectLst/>
                <a:uLnTx/>
                <a:uFillTx/>
                <a:latin typeface="Ubuntu Light"/>
                <a:ea typeface="+mn-ea"/>
                <a:cs typeface="Gotham Book"/>
              </a:rPr>
              <a:t>Source : PERIAL AM </a:t>
            </a:r>
          </a:p>
        </p:txBody>
      </p:sp>
      <p:sp>
        <p:nvSpPr>
          <p:cNvPr id="251" name="ZoneTexte 250">
            <a:extLst>
              <a:ext uri="{FF2B5EF4-FFF2-40B4-BE49-F238E27FC236}">
                <a16:creationId xmlns:a16="http://schemas.microsoft.com/office/drawing/2014/main" id="{28E3D9D7-E48E-4877-B949-35B7700EF492}"/>
              </a:ext>
            </a:extLst>
          </p:cNvPr>
          <p:cNvSpPr txBox="1"/>
          <p:nvPr/>
        </p:nvSpPr>
        <p:spPr>
          <a:xfrm>
            <a:off x="10493062" y="2133189"/>
            <a:ext cx="1698938" cy="1138773"/>
          </a:xfrm>
          <a:prstGeom prst="rect">
            <a:avLst/>
          </a:prstGeom>
          <a:noFill/>
        </p:spPr>
        <p:txBody>
          <a:bodyPr wrap="square" rtlCol="0">
            <a:spAutoFit/>
          </a:bodyPr>
          <a:lstStyle/>
          <a:p>
            <a:pPr defTabSz="914377">
              <a:spcBef>
                <a:spcPts val="600"/>
              </a:spcBef>
            </a:pPr>
            <a:r>
              <a:rPr lang="fr-FR" sz="900" dirty="0">
                <a:solidFill>
                  <a:prstClr val="black"/>
                </a:solidFill>
                <a:latin typeface="Ubuntu Light"/>
              </a:rPr>
              <a:t>Le Groupe PERIAL définit sa raison d’être</a:t>
            </a:r>
          </a:p>
          <a:p>
            <a:pPr defTabSz="914377">
              <a:spcBef>
                <a:spcPts val="600"/>
              </a:spcBef>
            </a:pPr>
            <a:r>
              <a:rPr lang="fr-FR" sz="900" dirty="0">
                <a:solidFill>
                  <a:prstClr val="black"/>
                </a:solidFill>
                <a:latin typeface="Ubuntu Light"/>
              </a:rPr>
              <a:t>PERIAL AM participe au programme de recherche sur la biodiversité (BIG) et à l ’européanisation des actions de l’OID (ESREI)</a:t>
            </a:r>
          </a:p>
        </p:txBody>
      </p:sp>
      <p:pic>
        <p:nvPicPr>
          <p:cNvPr id="252" name="Image 251">
            <a:extLst>
              <a:ext uri="{FF2B5EF4-FFF2-40B4-BE49-F238E27FC236}">
                <a16:creationId xmlns:a16="http://schemas.microsoft.com/office/drawing/2014/main" id="{88DC3304-3EAC-4B8D-AF9E-DD4B5095CF8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889202" y="5118089"/>
            <a:ext cx="1044267" cy="381517"/>
          </a:xfrm>
          <a:prstGeom prst="rect">
            <a:avLst/>
          </a:prstGeom>
        </p:spPr>
      </p:pic>
      <p:sp>
        <p:nvSpPr>
          <p:cNvPr id="253" name="ZoneTexte 252">
            <a:extLst>
              <a:ext uri="{FF2B5EF4-FFF2-40B4-BE49-F238E27FC236}">
                <a16:creationId xmlns:a16="http://schemas.microsoft.com/office/drawing/2014/main" id="{3643CFEB-9617-4D12-86F9-671A6E901645}"/>
              </a:ext>
            </a:extLst>
          </p:cNvPr>
          <p:cNvSpPr txBox="1"/>
          <p:nvPr/>
        </p:nvSpPr>
        <p:spPr>
          <a:xfrm>
            <a:off x="11326784" y="4290483"/>
            <a:ext cx="964120" cy="369332"/>
          </a:xfrm>
          <a:prstGeom prst="rect">
            <a:avLst/>
          </a:prstGeom>
          <a:noFill/>
        </p:spPr>
        <p:txBody>
          <a:bodyPr wrap="square" rtlCol="0">
            <a:spAutoFit/>
          </a:bodyPr>
          <a:lstStyle/>
          <a:p>
            <a:pPr defTabSz="914377"/>
            <a:r>
              <a:rPr lang="fr-FR">
                <a:solidFill>
                  <a:srgbClr val="00589C"/>
                </a:solidFill>
                <a:latin typeface="Ubuntu Medium"/>
              </a:rPr>
              <a:t>2022</a:t>
            </a:r>
          </a:p>
        </p:txBody>
      </p:sp>
      <p:pic>
        <p:nvPicPr>
          <p:cNvPr id="256" name="Image 255">
            <a:extLst>
              <a:ext uri="{FF2B5EF4-FFF2-40B4-BE49-F238E27FC236}">
                <a16:creationId xmlns:a16="http://schemas.microsoft.com/office/drawing/2014/main" id="{D0BBEC4C-7335-44BA-A31A-C62BE9FD3683}"/>
              </a:ext>
            </a:extLst>
          </p:cNvPr>
          <p:cNvPicPr>
            <a:picLocks noChangeAspect="1"/>
          </p:cNvPicPr>
          <p:nvPr/>
        </p:nvPicPr>
        <p:blipFill rotWithShape="1">
          <a:blip r:embed="rId12"/>
          <a:srcRect t="6666" r="85817"/>
          <a:stretch/>
        </p:blipFill>
        <p:spPr>
          <a:xfrm>
            <a:off x="10658760" y="3295511"/>
            <a:ext cx="1509721" cy="995775"/>
          </a:xfrm>
          <a:prstGeom prst="rect">
            <a:avLst/>
          </a:prstGeom>
        </p:spPr>
      </p:pic>
      <p:sp>
        <p:nvSpPr>
          <p:cNvPr id="257" name="ZoneTexte 256">
            <a:extLst>
              <a:ext uri="{FF2B5EF4-FFF2-40B4-BE49-F238E27FC236}">
                <a16:creationId xmlns:a16="http://schemas.microsoft.com/office/drawing/2014/main" id="{031106D4-201B-4BEE-9A71-4A19B1DA5E33}"/>
              </a:ext>
            </a:extLst>
          </p:cNvPr>
          <p:cNvSpPr txBox="1"/>
          <p:nvPr/>
        </p:nvSpPr>
        <p:spPr>
          <a:xfrm>
            <a:off x="10699810" y="4683365"/>
            <a:ext cx="1270603" cy="369332"/>
          </a:xfrm>
          <a:prstGeom prst="rect">
            <a:avLst/>
          </a:prstGeom>
          <a:noFill/>
        </p:spPr>
        <p:txBody>
          <a:bodyPr wrap="square" rtlCol="0">
            <a:spAutoFit/>
          </a:bodyPr>
          <a:lstStyle/>
          <a:p>
            <a:pPr defTabSz="914377">
              <a:spcBef>
                <a:spcPts val="600"/>
              </a:spcBef>
            </a:pPr>
            <a:r>
              <a:rPr lang="fr-FR" sz="900">
                <a:solidFill>
                  <a:prstClr val="black"/>
                </a:solidFill>
                <a:latin typeface="Ubuntu Light"/>
              </a:rPr>
              <a:t>PF Grand Paris obtient le label ISR</a:t>
            </a:r>
          </a:p>
        </p:txBody>
      </p:sp>
      <p:sp>
        <p:nvSpPr>
          <p:cNvPr id="258" name="Ellipse 257">
            <a:extLst>
              <a:ext uri="{FF2B5EF4-FFF2-40B4-BE49-F238E27FC236}">
                <a16:creationId xmlns:a16="http://schemas.microsoft.com/office/drawing/2014/main" id="{E917B9D0-96C8-4820-BF2B-07BA85B93F22}"/>
              </a:ext>
            </a:extLst>
          </p:cNvPr>
          <p:cNvSpPr/>
          <p:nvPr/>
        </p:nvSpPr>
        <p:spPr>
          <a:xfrm>
            <a:off x="10637428" y="3377225"/>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sp>
        <p:nvSpPr>
          <p:cNvPr id="259" name="Ellipse 258">
            <a:extLst>
              <a:ext uri="{FF2B5EF4-FFF2-40B4-BE49-F238E27FC236}">
                <a16:creationId xmlns:a16="http://schemas.microsoft.com/office/drawing/2014/main" id="{38592486-15E0-4DBD-A6C7-5C26AA63536F}"/>
              </a:ext>
            </a:extLst>
          </p:cNvPr>
          <p:cNvSpPr/>
          <p:nvPr/>
        </p:nvSpPr>
        <p:spPr>
          <a:xfrm>
            <a:off x="11612325" y="4146382"/>
            <a:ext cx="124764" cy="120551"/>
          </a:xfrm>
          <a:prstGeom prst="ellipse">
            <a:avLst/>
          </a:prstGeom>
          <a:solidFill>
            <a:schemeClr val="bg1"/>
          </a:solidFill>
          <a:ln w="31750" cap="flat">
            <a:solidFill>
              <a:srgbClr val="00589C"/>
            </a:solidFill>
            <a:prstDash val="solid"/>
            <a:miter/>
            <a:tailEnd type="arrow" w="med" len="sm"/>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377"/>
            <a:endParaRPr lang="fr-FR">
              <a:solidFill>
                <a:prstClr val="black"/>
              </a:solidFill>
              <a:latin typeface="Ubuntu Light"/>
            </a:endParaRPr>
          </a:p>
        </p:txBody>
      </p:sp>
      <p:pic>
        <p:nvPicPr>
          <p:cNvPr id="3" name="Image 2">
            <a:extLst>
              <a:ext uri="{FF2B5EF4-FFF2-40B4-BE49-F238E27FC236}">
                <a16:creationId xmlns:a16="http://schemas.microsoft.com/office/drawing/2014/main" id="{30F016F2-DDE6-FC8D-4398-8BC3DD11679C}"/>
              </a:ext>
            </a:extLst>
          </p:cNvPr>
          <p:cNvPicPr>
            <a:picLocks noChangeAspect="1"/>
          </p:cNvPicPr>
          <p:nvPr/>
        </p:nvPicPr>
        <p:blipFill>
          <a:blip r:embed="rId13"/>
          <a:stretch>
            <a:fillRect/>
          </a:stretch>
        </p:blipFill>
        <p:spPr>
          <a:xfrm>
            <a:off x="9876698" y="5521166"/>
            <a:ext cx="364551" cy="392819"/>
          </a:xfrm>
          <a:prstGeom prst="rect">
            <a:avLst/>
          </a:prstGeom>
        </p:spPr>
      </p:pic>
      <p:pic>
        <p:nvPicPr>
          <p:cNvPr id="4" name="Image 3">
            <a:extLst>
              <a:ext uri="{FF2B5EF4-FFF2-40B4-BE49-F238E27FC236}">
                <a16:creationId xmlns:a16="http://schemas.microsoft.com/office/drawing/2014/main" id="{61250A68-4CAB-853F-DD32-031CB8B7DCC9}"/>
              </a:ext>
            </a:extLst>
          </p:cNvPr>
          <p:cNvPicPr>
            <a:picLocks noChangeAspect="1"/>
          </p:cNvPicPr>
          <p:nvPr/>
        </p:nvPicPr>
        <p:blipFill>
          <a:blip r:embed="rId13"/>
          <a:stretch>
            <a:fillRect/>
          </a:stretch>
        </p:blipFill>
        <p:spPr>
          <a:xfrm>
            <a:off x="9876697" y="6018014"/>
            <a:ext cx="364551" cy="392819"/>
          </a:xfrm>
          <a:prstGeom prst="rect">
            <a:avLst/>
          </a:prstGeom>
        </p:spPr>
      </p:pic>
      <p:pic>
        <p:nvPicPr>
          <p:cNvPr id="5" name="Image 4">
            <a:extLst>
              <a:ext uri="{FF2B5EF4-FFF2-40B4-BE49-F238E27FC236}">
                <a16:creationId xmlns:a16="http://schemas.microsoft.com/office/drawing/2014/main" id="{B7A76372-CE48-89D9-73FF-49F60368AFF7}"/>
              </a:ext>
            </a:extLst>
          </p:cNvPr>
          <p:cNvPicPr>
            <a:picLocks noChangeAspect="1"/>
          </p:cNvPicPr>
          <p:nvPr/>
        </p:nvPicPr>
        <p:blipFill>
          <a:blip r:embed="rId13"/>
          <a:stretch>
            <a:fillRect/>
          </a:stretch>
        </p:blipFill>
        <p:spPr>
          <a:xfrm>
            <a:off x="11605862" y="5413014"/>
            <a:ext cx="364551" cy="392819"/>
          </a:xfrm>
          <a:prstGeom prst="rect">
            <a:avLst/>
          </a:prstGeom>
        </p:spPr>
      </p:pic>
    </p:spTree>
    <p:extLst>
      <p:ext uri="{BB962C8B-B14F-4D97-AF65-F5344CB8AC3E}">
        <p14:creationId xmlns:p14="http://schemas.microsoft.com/office/powerpoint/2010/main" val="427864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D884D5-7E04-4D32-8EA3-30A5D6C28435}"/>
              </a:ext>
            </a:extLst>
          </p:cNvPr>
          <p:cNvSpPr/>
          <p:nvPr/>
        </p:nvSpPr>
        <p:spPr>
          <a:xfrm rot="5400000">
            <a:off x="6513288" y="1179285"/>
            <a:ext cx="6858004" cy="44994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123" name="Rectangle 122">
            <a:extLst>
              <a:ext uri="{FF2B5EF4-FFF2-40B4-BE49-F238E27FC236}">
                <a16:creationId xmlns:a16="http://schemas.microsoft.com/office/drawing/2014/main" id="{14D0FB4C-F2CA-4C3A-82D3-ECD68C5D9374}"/>
              </a:ext>
            </a:extLst>
          </p:cNvPr>
          <p:cNvSpPr/>
          <p:nvPr/>
        </p:nvSpPr>
        <p:spPr>
          <a:xfrm>
            <a:off x="7692577" y="-34644"/>
            <a:ext cx="4499420" cy="1948420"/>
          </a:xfrm>
          <a:prstGeom prst="rect">
            <a:avLst/>
          </a:prstGeom>
          <a:solidFill>
            <a:schemeClr val="accent1">
              <a:lumMod val="60000"/>
              <a:lumOff val="4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2" name="Espace réservé du pied de page 1">
            <a:extLst>
              <a:ext uri="{FF2B5EF4-FFF2-40B4-BE49-F238E27FC236}">
                <a16:creationId xmlns:a16="http://schemas.microsoft.com/office/drawing/2014/main" id="{384A1EAF-1389-4AA3-8CD7-6B2A6DC0ABAB}"/>
              </a:ext>
            </a:extLst>
          </p:cNvPr>
          <p:cNvSpPr>
            <a:spLocks noGrp="1"/>
          </p:cNvSpPr>
          <p:nvPr>
            <p:ph type="ftr" sz="quarter" idx="10"/>
          </p:nvPr>
        </p:nvSpPr>
        <p:spPr>
          <a:xfrm>
            <a:off x="517053" y="6356350"/>
            <a:ext cx="10409093"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lumMod val="50000"/>
                  </a:prstClr>
                </a:solidFill>
                <a:effectLst/>
                <a:uLnTx/>
                <a:uFillTx/>
                <a:latin typeface="Ubuntu Light"/>
                <a:ea typeface="+mn-ea"/>
                <a:cs typeface="+mn-cs"/>
              </a:rPr>
              <a:t>Document à usage strictement interne - Ne pas diffuser</a:t>
            </a:r>
            <a:endPar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endParaRPr>
          </a:p>
        </p:txBody>
      </p:sp>
      <p:sp>
        <p:nvSpPr>
          <p:cNvPr id="3" name="Espace réservé du numéro de diapositive 2">
            <a:extLst>
              <a:ext uri="{FF2B5EF4-FFF2-40B4-BE49-F238E27FC236}">
                <a16:creationId xmlns:a16="http://schemas.microsoft.com/office/drawing/2014/main" id="{579C5CD4-C319-4941-912F-65D45231BF2E}"/>
              </a:ext>
            </a:extLst>
          </p:cNvPr>
          <p:cNvSpPr>
            <a:spLocks noGrp="1"/>
          </p:cNvSpPr>
          <p:nvPr>
            <p:ph type="sldNum" sz="quarter" idx="11"/>
          </p:nvPr>
        </p:nvSpPr>
        <p:spPr>
          <a:solidFill>
            <a:schemeClr val="accent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prstClr val="white"/>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4" name="Titre 3">
            <a:extLst>
              <a:ext uri="{FF2B5EF4-FFF2-40B4-BE49-F238E27FC236}">
                <a16:creationId xmlns:a16="http://schemas.microsoft.com/office/drawing/2014/main" id="{55C5B3B5-E6CA-4E45-BC31-F43900351408}"/>
              </a:ext>
            </a:extLst>
          </p:cNvPr>
          <p:cNvSpPr>
            <a:spLocks noGrp="1"/>
          </p:cNvSpPr>
          <p:nvPr>
            <p:ph type="title"/>
          </p:nvPr>
        </p:nvSpPr>
        <p:spPr>
          <a:xfrm>
            <a:off x="264956" y="633963"/>
            <a:ext cx="11531600" cy="867930"/>
          </a:xfrm>
        </p:spPr>
        <p:txBody>
          <a:bodyPr/>
          <a:lstStyle/>
          <a:p>
            <a:r>
              <a:rPr lang="fr-FR"/>
              <a:t>Une stratégie ESG complète </a:t>
            </a:r>
            <a:br>
              <a:rPr lang="fr-FR"/>
            </a:br>
            <a:r>
              <a:rPr lang="fr-FR"/>
              <a:t>et innovante</a:t>
            </a:r>
          </a:p>
        </p:txBody>
      </p:sp>
      <p:pic>
        <p:nvPicPr>
          <p:cNvPr id="10" name="Graphique 16">
            <a:extLst>
              <a:ext uri="{FF2B5EF4-FFF2-40B4-BE49-F238E27FC236}">
                <a16:creationId xmlns:a16="http://schemas.microsoft.com/office/drawing/2014/main" id="{374C9AA6-658A-4FB6-9BEF-1E143D66A6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36300" y="6078680"/>
            <a:ext cx="898525" cy="612631"/>
          </a:xfrm>
          <a:prstGeom prst="rect">
            <a:avLst/>
          </a:prstGeom>
        </p:spPr>
      </p:pic>
      <p:sp>
        <p:nvSpPr>
          <p:cNvPr id="98" name="ZoneTexte 97">
            <a:extLst>
              <a:ext uri="{FF2B5EF4-FFF2-40B4-BE49-F238E27FC236}">
                <a16:creationId xmlns:a16="http://schemas.microsoft.com/office/drawing/2014/main" id="{F63F37DE-9D75-449A-BEAC-E9DD450EB88D}"/>
              </a:ext>
            </a:extLst>
          </p:cNvPr>
          <p:cNvSpPr txBox="1"/>
          <p:nvPr/>
        </p:nvSpPr>
        <p:spPr>
          <a:xfrm>
            <a:off x="7906702" y="455032"/>
            <a:ext cx="2176848" cy="107721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Ubuntu Light"/>
                <a:ea typeface="+mn-ea"/>
                <a:cs typeface="+mn-cs"/>
              </a:rPr>
              <a:t>PERIAL AM a défini une </a:t>
            </a:r>
            <a:r>
              <a:rPr kumimoji="0" lang="fr-FR" sz="1600" b="0" i="0" u="none" strike="noStrike" kern="1200" cap="none" spc="0" normalizeH="0" baseline="0" noProof="0" dirty="0">
                <a:ln>
                  <a:noFill/>
                </a:ln>
                <a:solidFill>
                  <a:prstClr val="white"/>
                </a:solidFill>
                <a:effectLst/>
                <a:uLnTx/>
                <a:uFillTx/>
                <a:latin typeface="Ubuntu Medium"/>
                <a:ea typeface="+mn-ea"/>
                <a:cs typeface="+mn-cs"/>
              </a:rPr>
              <a:t>stratégie RSE </a:t>
            </a:r>
            <a:r>
              <a:rPr kumimoji="0" lang="fr-FR" sz="1600" b="0" i="0" u="none" strike="noStrike" kern="1200" cap="none" spc="0" normalizeH="0" baseline="0" noProof="0" dirty="0">
                <a:ln>
                  <a:noFill/>
                </a:ln>
                <a:solidFill>
                  <a:prstClr val="white"/>
                </a:solidFill>
                <a:effectLst/>
                <a:uLnTx/>
                <a:uFillTx/>
                <a:latin typeface="Ubuntu Light"/>
                <a:ea typeface="+mn-ea"/>
                <a:cs typeface="+mn-cs"/>
              </a:rPr>
              <a:t>globale à </a:t>
            </a:r>
            <a:r>
              <a:rPr kumimoji="0" lang="fr-FR" sz="1600" b="0" i="0" u="none" strike="noStrike" kern="1200" cap="none" spc="0" normalizeH="0" baseline="0" noProof="0" dirty="0">
                <a:ln>
                  <a:noFill/>
                </a:ln>
                <a:solidFill>
                  <a:prstClr val="white"/>
                </a:solidFill>
                <a:effectLst/>
                <a:uLnTx/>
                <a:uFillTx/>
                <a:latin typeface="Ubuntu Medium"/>
                <a:ea typeface="+mn-ea"/>
                <a:cs typeface="+mn-cs"/>
              </a:rPr>
              <a:t>horizon 2030</a:t>
            </a:r>
          </a:p>
        </p:txBody>
      </p:sp>
      <p:grpSp>
        <p:nvGrpSpPr>
          <p:cNvPr id="99" name="Groupe 98">
            <a:extLst>
              <a:ext uri="{FF2B5EF4-FFF2-40B4-BE49-F238E27FC236}">
                <a16:creationId xmlns:a16="http://schemas.microsoft.com/office/drawing/2014/main" id="{2F05BEBF-832A-4276-9A41-49AB7ED155C0}"/>
              </a:ext>
            </a:extLst>
          </p:cNvPr>
          <p:cNvGrpSpPr/>
          <p:nvPr/>
        </p:nvGrpSpPr>
        <p:grpSpPr>
          <a:xfrm>
            <a:off x="10005376" y="136525"/>
            <a:ext cx="147923" cy="1476000"/>
            <a:chOff x="2089920" y="3971925"/>
            <a:chExt cx="147923" cy="2276475"/>
          </a:xfrm>
        </p:grpSpPr>
        <p:cxnSp>
          <p:nvCxnSpPr>
            <p:cNvPr id="100" name="Connecteur droit 99">
              <a:extLst>
                <a:ext uri="{FF2B5EF4-FFF2-40B4-BE49-F238E27FC236}">
                  <a16:creationId xmlns:a16="http://schemas.microsoft.com/office/drawing/2014/main" id="{DF95D2C2-6FDD-4C49-BDB9-AB1E3A37AFA3}"/>
                </a:ext>
              </a:extLst>
            </p:cNvPr>
            <p:cNvCxnSpPr>
              <a:cxnSpLocks/>
            </p:cNvCxnSpPr>
            <p:nvPr/>
          </p:nvCxnSpPr>
          <p:spPr>
            <a:xfrm>
              <a:off x="2179638" y="3971925"/>
              <a:ext cx="0" cy="892175"/>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01" name="Connecteur droit 100">
              <a:extLst>
                <a:ext uri="{FF2B5EF4-FFF2-40B4-BE49-F238E27FC236}">
                  <a16:creationId xmlns:a16="http://schemas.microsoft.com/office/drawing/2014/main" id="{2C0533C4-5B4F-4BE3-A9B5-6CC6220B4435}"/>
                </a:ext>
              </a:extLst>
            </p:cNvPr>
            <p:cNvCxnSpPr>
              <a:cxnSpLocks/>
            </p:cNvCxnSpPr>
            <p:nvPr/>
          </p:nvCxnSpPr>
          <p:spPr>
            <a:xfrm>
              <a:off x="2179638" y="5378120"/>
              <a:ext cx="0" cy="870280"/>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02" name="Groupe 101">
              <a:extLst>
                <a:ext uri="{FF2B5EF4-FFF2-40B4-BE49-F238E27FC236}">
                  <a16:creationId xmlns:a16="http://schemas.microsoft.com/office/drawing/2014/main" id="{7562EDDB-635D-4B69-B512-F2963498EB35}"/>
                </a:ext>
              </a:extLst>
            </p:cNvPr>
            <p:cNvGrpSpPr/>
            <p:nvPr/>
          </p:nvGrpSpPr>
          <p:grpSpPr>
            <a:xfrm>
              <a:off x="2089920" y="5065080"/>
              <a:ext cx="147923" cy="72701"/>
              <a:chOff x="2270895" y="5096830"/>
              <a:chExt cx="147923" cy="72701"/>
            </a:xfrm>
          </p:grpSpPr>
          <p:sp>
            <p:nvSpPr>
              <p:cNvPr id="103" name="Rectangle 85">
                <a:extLst>
                  <a:ext uri="{FF2B5EF4-FFF2-40B4-BE49-F238E27FC236}">
                    <a16:creationId xmlns:a16="http://schemas.microsoft.com/office/drawing/2014/main" id="{61C5590B-9FBB-47A6-9326-91B08AD38BC5}"/>
                  </a:ext>
                </a:extLst>
              </p:cNvPr>
              <p:cNvSpPr/>
              <p:nvPr/>
            </p:nvSpPr>
            <p:spPr>
              <a:xfrm rot="2700000">
                <a:off x="2270895" y="5096830"/>
                <a:ext cx="72701" cy="72701"/>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104" name="Rectangle 85">
                <a:extLst>
                  <a:ext uri="{FF2B5EF4-FFF2-40B4-BE49-F238E27FC236}">
                    <a16:creationId xmlns:a16="http://schemas.microsoft.com/office/drawing/2014/main" id="{8DECB453-5ABD-40C2-825B-0AE8F64E126F}"/>
                  </a:ext>
                </a:extLst>
              </p:cNvPr>
              <p:cNvSpPr/>
              <p:nvPr/>
            </p:nvSpPr>
            <p:spPr>
              <a:xfrm rot="2700000">
                <a:off x="2346117" y="5096830"/>
                <a:ext cx="72701" cy="72701"/>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Ubuntu Light"/>
                  <a:ea typeface="+mn-ea"/>
                  <a:cs typeface="+mn-cs"/>
                </a:endParaRPr>
              </a:p>
            </p:txBody>
          </p:sp>
        </p:grpSp>
      </p:grpSp>
      <p:sp>
        <p:nvSpPr>
          <p:cNvPr id="105" name="ZoneTexte 104">
            <a:extLst>
              <a:ext uri="{FF2B5EF4-FFF2-40B4-BE49-F238E27FC236}">
                <a16:creationId xmlns:a16="http://schemas.microsoft.com/office/drawing/2014/main" id="{915D9858-8CF9-4C76-A5F5-9B4976B59604}"/>
              </a:ext>
            </a:extLst>
          </p:cNvPr>
          <p:cNvSpPr txBox="1"/>
          <p:nvPr/>
        </p:nvSpPr>
        <p:spPr>
          <a:xfrm>
            <a:off x="10503633" y="608920"/>
            <a:ext cx="1392899" cy="923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Ubuntu Medium"/>
                <a:ea typeface="+mn-ea"/>
                <a:cs typeface="+mn-cs"/>
                <a:hlinkClick r:id="rId5">
                  <a:extLst>
                    <a:ext uri="{A12FA001-AC4F-418D-AE19-62706E023703}">
                      <ahyp:hlinkClr xmlns:ahyp="http://schemas.microsoft.com/office/drawing/2018/hyperlinkcolor" val="tx"/>
                    </a:ext>
                  </a:extLst>
                </a:hlinkClick>
              </a:rPr>
              <a:t>PERIAL POSITIVE  2030</a:t>
            </a:r>
            <a:endParaRPr kumimoji="0" lang="fr-FR" sz="1800" b="0" i="0" u="none" strike="noStrike" kern="1200" cap="none" spc="0" normalizeH="0" baseline="0" noProof="0" dirty="0">
              <a:ln>
                <a:noFill/>
              </a:ln>
              <a:solidFill>
                <a:prstClr val="white"/>
              </a:solidFill>
              <a:effectLst/>
              <a:uLnTx/>
              <a:uFillTx/>
              <a:latin typeface="Ubuntu Medium"/>
              <a:ea typeface="+mn-ea"/>
              <a:cs typeface="+mn-cs"/>
            </a:endParaRPr>
          </a:p>
        </p:txBody>
      </p:sp>
      <p:pic>
        <p:nvPicPr>
          <p:cNvPr id="106" name="Graphique 105">
            <a:extLst>
              <a:ext uri="{FF2B5EF4-FFF2-40B4-BE49-F238E27FC236}">
                <a16:creationId xmlns:a16="http://schemas.microsoft.com/office/drawing/2014/main" id="{1B70B626-9D5A-40BC-8EE2-C7B5CFFE740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29694" y="253320"/>
            <a:ext cx="523875" cy="381000"/>
          </a:xfrm>
          <a:prstGeom prst="rect">
            <a:avLst/>
          </a:prstGeom>
        </p:spPr>
      </p:pic>
      <p:pic>
        <p:nvPicPr>
          <p:cNvPr id="24578" name="Picture 2" descr="Label ISR - Pour des placements durables et responsables">
            <a:hlinkClick r:id="rId8"/>
            <a:extLst>
              <a:ext uri="{FF2B5EF4-FFF2-40B4-BE49-F238E27FC236}">
                <a16:creationId xmlns:a16="http://schemas.microsoft.com/office/drawing/2014/main" id="{C4D032F3-89C0-4E07-90CE-C17E9B86EEA8}"/>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379886" y="2027065"/>
            <a:ext cx="1418544" cy="634476"/>
          </a:xfrm>
          <a:prstGeom prst="rect">
            <a:avLst/>
          </a:prstGeom>
          <a:noFill/>
          <a:extLst>
            <a:ext uri="{909E8E84-426E-40DD-AFC4-6F175D3DCCD1}">
              <a14:hiddenFill xmlns:a14="http://schemas.microsoft.com/office/drawing/2010/main">
                <a:solidFill>
                  <a:srgbClr val="FFFFFF"/>
                </a:solidFill>
              </a14:hiddenFill>
            </a:ext>
          </a:extLst>
        </p:spPr>
      </p:pic>
      <p:sp>
        <p:nvSpPr>
          <p:cNvPr id="120" name="ZoneTexte 119">
            <a:extLst>
              <a:ext uri="{FF2B5EF4-FFF2-40B4-BE49-F238E27FC236}">
                <a16:creationId xmlns:a16="http://schemas.microsoft.com/office/drawing/2014/main" id="{624092E8-DD1C-401D-A980-0F40DDBBF5F0}"/>
              </a:ext>
            </a:extLst>
          </p:cNvPr>
          <p:cNvSpPr txBox="1"/>
          <p:nvPr/>
        </p:nvSpPr>
        <p:spPr>
          <a:xfrm>
            <a:off x="773093" y="2665915"/>
            <a:ext cx="2383750" cy="347787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00589C"/>
                </a:solidFill>
                <a:effectLst/>
                <a:uLnTx/>
                <a:uFillTx/>
                <a:latin typeface="Ubuntu Medium"/>
                <a:ea typeface="+mn-ea"/>
                <a:cs typeface="+mn-cs"/>
              </a:rPr>
              <a:t>PERIAL AM </a:t>
            </a:r>
            <a:br>
              <a:rPr kumimoji="0" lang="fr-FR" sz="2800" b="0" i="0" u="none" strike="noStrike" kern="1200" cap="none" spc="0" normalizeH="0" baseline="0" noProof="0" dirty="0">
                <a:ln>
                  <a:noFill/>
                </a:ln>
                <a:solidFill>
                  <a:srgbClr val="00589C"/>
                </a:solidFill>
                <a:effectLst/>
                <a:uLnTx/>
                <a:uFillTx/>
                <a:latin typeface="Ubuntu Light"/>
                <a:ea typeface="+mn-ea"/>
                <a:cs typeface="+mn-cs"/>
              </a:rPr>
            </a:br>
            <a:r>
              <a:rPr kumimoji="0" lang="fr-FR" sz="2400" b="0" i="0" u="none" strike="noStrike" kern="1200" cap="none" spc="0" normalizeH="0" baseline="0" noProof="0" dirty="0">
                <a:ln>
                  <a:noFill/>
                </a:ln>
                <a:solidFill>
                  <a:srgbClr val="00589C"/>
                </a:solidFill>
                <a:effectLst/>
                <a:uLnTx/>
                <a:uFillTx/>
                <a:latin typeface="Ubuntu Light"/>
                <a:ea typeface="+mn-ea"/>
                <a:cs typeface="+mn-cs"/>
              </a:rPr>
              <a:t>a élaboré </a:t>
            </a:r>
            <a:br>
              <a:rPr kumimoji="0" lang="fr-FR" sz="2400" b="0" i="0" u="none" strike="noStrike" kern="1200" cap="none" spc="0" normalizeH="0" baseline="0" noProof="0" dirty="0">
                <a:ln>
                  <a:noFill/>
                </a:ln>
                <a:solidFill>
                  <a:srgbClr val="00589C"/>
                </a:solidFill>
                <a:effectLst/>
                <a:uLnTx/>
                <a:uFillTx/>
                <a:latin typeface="Ubuntu Light"/>
                <a:ea typeface="+mn-ea"/>
                <a:cs typeface="+mn-cs"/>
              </a:rPr>
            </a:br>
            <a:r>
              <a:rPr kumimoji="0" lang="fr-FR" sz="2400" b="0" i="0" u="none" strike="noStrike" kern="1200" cap="none" spc="0" normalizeH="0" baseline="0" noProof="0" dirty="0">
                <a:ln>
                  <a:noFill/>
                </a:ln>
                <a:solidFill>
                  <a:srgbClr val="00589C"/>
                </a:solidFill>
                <a:effectLst/>
                <a:uLnTx/>
                <a:uFillTx/>
                <a:latin typeface="Ubuntu Light"/>
                <a:ea typeface="+mn-ea"/>
                <a:cs typeface="+mn-cs"/>
              </a:rPr>
              <a:t>une grille comportant </a:t>
            </a:r>
            <a:br>
              <a:rPr kumimoji="0" lang="fr-FR" sz="2400" b="0" i="0" u="none" strike="noStrike" kern="1200" cap="none" spc="0" normalizeH="0" baseline="0" noProof="0" dirty="0">
                <a:ln>
                  <a:noFill/>
                </a:ln>
                <a:solidFill>
                  <a:srgbClr val="00589C"/>
                </a:solidFill>
                <a:effectLst/>
                <a:uLnTx/>
                <a:uFillTx/>
                <a:latin typeface="Ubuntu Light"/>
                <a:ea typeface="+mn-ea"/>
                <a:cs typeface="+mn-cs"/>
              </a:rPr>
            </a:br>
            <a:r>
              <a:rPr kumimoji="0" lang="fr-FR" sz="2400" b="0" i="0" u="none" strike="noStrike" kern="1200" cap="none" spc="0" normalizeH="0" baseline="0" noProof="0" dirty="0">
                <a:ln>
                  <a:noFill/>
                </a:ln>
                <a:solidFill>
                  <a:srgbClr val="00589C"/>
                </a:solidFill>
                <a:effectLst/>
                <a:uLnTx/>
                <a:uFillTx/>
                <a:latin typeface="Ubuntu Light"/>
                <a:ea typeface="+mn-ea"/>
                <a:cs typeface="+mn-cs"/>
              </a:rPr>
              <a:t>60 critères </a:t>
            </a:r>
            <a:br>
              <a:rPr kumimoji="0" lang="fr-FR" sz="2400" b="0" i="0" u="none" strike="noStrike" kern="1200" cap="none" spc="0" normalizeH="0" baseline="0" noProof="0" dirty="0">
                <a:ln>
                  <a:noFill/>
                </a:ln>
                <a:solidFill>
                  <a:srgbClr val="00589C"/>
                </a:solidFill>
                <a:effectLst/>
                <a:uLnTx/>
                <a:uFillTx/>
                <a:latin typeface="Ubuntu Light"/>
                <a:ea typeface="+mn-ea"/>
                <a:cs typeface="+mn-cs"/>
              </a:rPr>
            </a:br>
            <a:r>
              <a:rPr kumimoji="0" lang="fr-FR" sz="2400" b="0" i="0" u="none" strike="noStrike" kern="1200" cap="none" spc="0" normalizeH="0" baseline="0" noProof="0" dirty="0">
                <a:ln>
                  <a:noFill/>
                </a:ln>
                <a:solidFill>
                  <a:srgbClr val="00589C"/>
                </a:solidFill>
                <a:effectLst/>
                <a:uLnTx/>
                <a:uFillTx/>
                <a:latin typeface="Ubuntu Light"/>
                <a:ea typeface="+mn-ea"/>
                <a:cs typeface="+mn-cs"/>
              </a:rPr>
              <a:t>sur les enjeux </a:t>
            </a:r>
            <a:br>
              <a:rPr kumimoji="0" lang="fr-FR" sz="2400" b="0" i="0" u="none" strike="noStrike" kern="1200" cap="none" spc="0" normalizeH="0" baseline="0" noProof="0" dirty="0">
                <a:ln>
                  <a:noFill/>
                </a:ln>
                <a:solidFill>
                  <a:srgbClr val="00589C"/>
                </a:solidFill>
                <a:effectLst/>
                <a:uLnTx/>
                <a:uFillTx/>
                <a:latin typeface="Ubuntu Light"/>
                <a:ea typeface="+mn-ea"/>
                <a:cs typeface="+mn-cs"/>
              </a:rPr>
            </a:br>
            <a:r>
              <a:rPr kumimoji="0" lang="fr-FR" sz="2400" b="0" i="0" u="none" strike="noStrike" kern="1200" cap="none" spc="0" normalizeH="0" baseline="0" noProof="0" dirty="0">
                <a:ln>
                  <a:noFill/>
                </a:ln>
                <a:solidFill>
                  <a:srgbClr val="00589C"/>
                </a:solidFill>
                <a:effectLst/>
                <a:uLnTx/>
                <a:uFillTx/>
                <a:latin typeface="Ubuntu Light"/>
                <a:ea typeface="+mn-ea"/>
                <a:cs typeface="+mn-cs"/>
              </a:rPr>
              <a:t>ESG utilisée à chaque étape clé </a:t>
            </a:r>
            <a:endParaRPr kumimoji="0" lang="fr-FR" sz="2800" b="0" i="0" u="none" strike="noStrike" kern="1200" cap="none" spc="0" normalizeH="0" baseline="0" noProof="0" dirty="0">
              <a:ln>
                <a:noFill/>
              </a:ln>
              <a:solidFill>
                <a:srgbClr val="00589C"/>
              </a:solidFill>
              <a:effectLst/>
              <a:uLnTx/>
              <a:uFillTx/>
              <a:latin typeface="Ubuntu Light"/>
              <a:ea typeface="+mn-ea"/>
              <a:cs typeface="+mn-cs"/>
            </a:endParaRPr>
          </a:p>
        </p:txBody>
      </p:sp>
      <p:grpSp>
        <p:nvGrpSpPr>
          <p:cNvPr id="121" name="Groupe 120">
            <a:extLst>
              <a:ext uri="{FF2B5EF4-FFF2-40B4-BE49-F238E27FC236}">
                <a16:creationId xmlns:a16="http://schemas.microsoft.com/office/drawing/2014/main" id="{85CE6AFC-8B2F-4326-9512-719D984516AC}"/>
              </a:ext>
            </a:extLst>
          </p:cNvPr>
          <p:cNvGrpSpPr/>
          <p:nvPr/>
        </p:nvGrpSpPr>
        <p:grpSpPr>
          <a:xfrm>
            <a:off x="3064215" y="2249715"/>
            <a:ext cx="258530" cy="3860798"/>
            <a:chOff x="2089918" y="3936442"/>
            <a:chExt cx="147926" cy="2209076"/>
          </a:xfrm>
        </p:grpSpPr>
        <p:cxnSp>
          <p:nvCxnSpPr>
            <p:cNvPr id="125" name="Connecteur droit 124">
              <a:extLst>
                <a:ext uri="{FF2B5EF4-FFF2-40B4-BE49-F238E27FC236}">
                  <a16:creationId xmlns:a16="http://schemas.microsoft.com/office/drawing/2014/main" id="{433F6CC3-653C-4233-8E79-2474C942CA46}"/>
                </a:ext>
              </a:extLst>
            </p:cNvPr>
            <p:cNvCxnSpPr>
              <a:cxnSpLocks/>
            </p:cNvCxnSpPr>
            <p:nvPr/>
          </p:nvCxnSpPr>
          <p:spPr>
            <a:xfrm>
              <a:off x="2179638" y="3936442"/>
              <a:ext cx="0" cy="908337"/>
            </a:xfrm>
            <a:prstGeom prst="line">
              <a:avLst/>
            </a:prstGeom>
            <a:ln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26" name="Connecteur droit 125">
              <a:extLst>
                <a:ext uri="{FF2B5EF4-FFF2-40B4-BE49-F238E27FC236}">
                  <a16:creationId xmlns:a16="http://schemas.microsoft.com/office/drawing/2014/main" id="{089F25AD-B0E6-453E-8ED1-DCCF253FA159}"/>
                </a:ext>
              </a:extLst>
            </p:cNvPr>
            <p:cNvCxnSpPr>
              <a:cxnSpLocks/>
            </p:cNvCxnSpPr>
            <p:nvPr/>
          </p:nvCxnSpPr>
          <p:spPr>
            <a:xfrm>
              <a:off x="2179638" y="5106380"/>
              <a:ext cx="0" cy="1039138"/>
            </a:xfrm>
            <a:prstGeom prst="line">
              <a:avLst/>
            </a:prstGeom>
            <a:ln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nvGrpSpPr>
            <p:cNvPr id="127" name="Groupe 126">
              <a:extLst>
                <a:ext uri="{FF2B5EF4-FFF2-40B4-BE49-F238E27FC236}">
                  <a16:creationId xmlns:a16="http://schemas.microsoft.com/office/drawing/2014/main" id="{DE4D7C6E-F515-43B4-9891-37C1B0B44CF4}"/>
                </a:ext>
              </a:extLst>
            </p:cNvPr>
            <p:cNvGrpSpPr/>
            <p:nvPr/>
          </p:nvGrpSpPr>
          <p:grpSpPr>
            <a:xfrm>
              <a:off x="2089918" y="4938847"/>
              <a:ext cx="147926" cy="72701"/>
              <a:chOff x="2270893" y="4970597"/>
              <a:chExt cx="147926" cy="72701"/>
            </a:xfrm>
          </p:grpSpPr>
          <p:sp>
            <p:nvSpPr>
              <p:cNvPr id="128" name="Rectangle 85">
                <a:extLst>
                  <a:ext uri="{FF2B5EF4-FFF2-40B4-BE49-F238E27FC236}">
                    <a16:creationId xmlns:a16="http://schemas.microsoft.com/office/drawing/2014/main" id="{8A562549-B779-4785-B86B-72DB81227FFA}"/>
                  </a:ext>
                </a:extLst>
              </p:cNvPr>
              <p:cNvSpPr/>
              <p:nvPr/>
            </p:nvSpPr>
            <p:spPr>
              <a:xfrm rot="2700000">
                <a:off x="2270893" y="4970597"/>
                <a:ext cx="72701" cy="72701"/>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noFill/>
              <a:ln w="254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prstClr val="white"/>
                  </a:solidFill>
                  <a:effectLst/>
                  <a:uLnTx/>
                  <a:uFillTx/>
                  <a:latin typeface="Ubuntu Light"/>
                  <a:ea typeface="+mn-ea"/>
                  <a:cs typeface="+mn-cs"/>
                </a:endParaRPr>
              </a:p>
            </p:txBody>
          </p:sp>
          <p:sp>
            <p:nvSpPr>
              <p:cNvPr id="129" name="Rectangle 85">
                <a:extLst>
                  <a:ext uri="{FF2B5EF4-FFF2-40B4-BE49-F238E27FC236}">
                    <a16:creationId xmlns:a16="http://schemas.microsoft.com/office/drawing/2014/main" id="{05926D08-4D3C-46ED-BDB2-671A025211A7}"/>
                  </a:ext>
                </a:extLst>
              </p:cNvPr>
              <p:cNvSpPr/>
              <p:nvPr/>
            </p:nvSpPr>
            <p:spPr>
              <a:xfrm rot="2700000">
                <a:off x="2346118" y="4970597"/>
                <a:ext cx="72701" cy="72701"/>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noFill/>
              <a:ln w="254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prstClr val="white"/>
                  </a:solidFill>
                  <a:effectLst/>
                  <a:uLnTx/>
                  <a:uFillTx/>
                  <a:latin typeface="Ubuntu Light"/>
                  <a:ea typeface="+mn-ea"/>
                  <a:cs typeface="+mn-cs"/>
                </a:endParaRPr>
              </a:p>
            </p:txBody>
          </p:sp>
        </p:grpSp>
      </p:grpSp>
      <p:sp>
        <p:nvSpPr>
          <p:cNvPr id="130" name="ZoneTexte 129">
            <a:extLst>
              <a:ext uri="{FF2B5EF4-FFF2-40B4-BE49-F238E27FC236}">
                <a16:creationId xmlns:a16="http://schemas.microsoft.com/office/drawing/2014/main" id="{F90CA951-B266-4594-AC54-47EC15247ABB}"/>
              </a:ext>
            </a:extLst>
          </p:cNvPr>
          <p:cNvSpPr txBox="1"/>
          <p:nvPr/>
        </p:nvSpPr>
        <p:spPr>
          <a:xfrm>
            <a:off x="3611376" y="2116857"/>
            <a:ext cx="4384908" cy="646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589C"/>
                </a:solidFill>
                <a:effectLst/>
                <a:uLnTx/>
                <a:uFillTx/>
                <a:latin typeface="Ubuntu Medium"/>
                <a:ea typeface="+mn-ea"/>
                <a:cs typeface="+mn-cs"/>
              </a:rPr>
              <a:t>CRITÈRES ESG PRIS EN COMPTE </a:t>
            </a:r>
            <a:br>
              <a:rPr kumimoji="0" lang="fr-FR" sz="1800" b="0" i="0" u="none" strike="noStrike" kern="1200" cap="none" spc="0" normalizeH="0" baseline="0" noProof="0">
                <a:ln>
                  <a:noFill/>
                </a:ln>
                <a:solidFill>
                  <a:srgbClr val="00589C"/>
                </a:solidFill>
                <a:effectLst/>
                <a:uLnTx/>
                <a:uFillTx/>
                <a:latin typeface="Ubuntu Medium"/>
                <a:ea typeface="+mn-ea"/>
                <a:cs typeface="+mn-cs"/>
              </a:rPr>
            </a:br>
            <a:r>
              <a:rPr kumimoji="0" lang="fr-FR" sz="1800" b="0" i="0" u="none" strike="noStrike" kern="1200" cap="none" spc="0" normalizeH="0" baseline="0" noProof="0">
                <a:ln>
                  <a:noFill/>
                </a:ln>
                <a:solidFill>
                  <a:srgbClr val="00589C"/>
                </a:solidFill>
                <a:effectLst/>
                <a:uLnTx/>
                <a:uFillTx/>
                <a:latin typeface="Ubuntu Medium"/>
                <a:ea typeface="+mn-ea"/>
                <a:cs typeface="+mn-cs"/>
              </a:rPr>
              <a:t>DANS L’ANALYSE </a:t>
            </a:r>
            <a:r>
              <a:rPr kumimoji="0" lang="fr-FR" sz="1400" b="0" i="0" u="none" strike="noStrike" kern="1200" cap="none" spc="0" normalizeH="0" baseline="0" noProof="0">
                <a:ln>
                  <a:noFill/>
                </a:ln>
                <a:solidFill>
                  <a:srgbClr val="00589C"/>
                </a:solidFill>
                <a:effectLst/>
                <a:uLnTx/>
                <a:uFillTx/>
                <a:latin typeface="Ubuntu Light"/>
                <a:ea typeface="+mn-ea"/>
                <a:cs typeface="+mn-cs"/>
              </a:rPr>
              <a:t>(liste non exhaustive)</a:t>
            </a:r>
            <a:endParaRPr kumimoji="0" lang="fr-FR" sz="1800" b="0" i="0" u="none" strike="noStrike" kern="1200" cap="none" spc="0" normalizeH="0" baseline="0" noProof="0">
              <a:ln>
                <a:noFill/>
              </a:ln>
              <a:solidFill>
                <a:srgbClr val="00589C"/>
              </a:solidFill>
              <a:effectLst/>
              <a:uLnTx/>
              <a:uFillTx/>
              <a:latin typeface="Ubuntu Light"/>
              <a:ea typeface="+mn-ea"/>
              <a:cs typeface="+mn-cs"/>
            </a:endParaRPr>
          </a:p>
        </p:txBody>
      </p:sp>
      <p:sp>
        <p:nvSpPr>
          <p:cNvPr id="131" name="ZoneTexte 130">
            <a:extLst>
              <a:ext uri="{FF2B5EF4-FFF2-40B4-BE49-F238E27FC236}">
                <a16:creationId xmlns:a16="http://schemas.microsoft.com/office/drawing/2014/main" id="{296FA518-5EDA-416B-96D7-2C21986D6A8F}"/>
              </a:ext>
            </a:extLst>
          </p:cNvPr>
          <p:cNvSpPr txBox="1"/>
          <p:nvPr/>
        </p:nvSpPr>
        <p:spPr>
          <a:xfrm>
            <a:off x="3611376" y="2850955"/>
            <a:ext cx="3151825" cy="984886"/>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589C"/>
                </a:solidFill>
                <a:effectLst/>
                <a:uLnTx/>
                <a:uFillTx/>
                <a:latin typeface="Ubuntu Medium"/>
                <a:ea typeface="+mn-ea"/>
                <a:cs typeface="+mn-cs"/>
              </a:rPr>
              <a:t>E</a:t>
            </a:r>
            <a:r>
              <a:rPr kumimoji="0" lang="fr-FR" sz="1600" b="0" i="0" u="none" strike="noStrike" kern="1200" cap="none" spc="0" normalizeH="0" baseline="0" noProof="0">
                <a:ln>
                  <a:noFill/>
                </a:ln>
                <a:solidFill>
                  <a:srgbClr val="00589C">
                    <a:lumMod val="60000"/>
                    <a:lumOff val="40000"/>
                  </a:srgbClr>
                </a:solidFill>
                <a:effectLst/>
                <a:uLnTx/>
                <a:uFillTx/>
                <a:latin typeface="Ubuntu Medium"/>
                <a:ea typeface="+mn-ea"/>
                <a:cs typeface="+mn-cs"/>
              </a:rPr>
              <a:t>NVIRONNEMENT :</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589C"/>
                </a:solidFill>
                <a:effectLst/>
                <a:uLnTx/>
                <a:uFillTx/>
                <a:latin typeface="Ubuntu Light"/>
                <a:ea typeface="+mn-ea"/>
                <a:cs typeface="+mn-cs"/>
              </a:rPr>
              <a:t>Enveloppe du bâtiment</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589C"/>
                </a:solidFill>
                <a:effectLst/>
                <a:uLnTx/>
                <a:uFillTx/>
                <a:latin typeface="Ubuntu Light"/>
                <a:ea typeface="+mn-ea"/>
                <a:cs typeface="+mn-cs"/>
              </a:rPr>
              <a:t>Chauffage, ventilation, climatisation</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589C"/>
                </a:solidFill>
                <a:effectLst/>
                <a:uLnTx/>
                <a:uFillTx/>
                <a:latin typeface="Ubuntu Light"/>
                <a:ea typeface="+mn-ea"/>
                <a:cs typeface="+mn-cs"/>
              </a:rPr>
              <a:t>Biodiversité</a:t>
            </a:r>
          </a:p>
        </p:txBody>
      </p:sp>
      <p:sp>
        <p:nvSpPr>
          <p:cNvPr id="132" name="ZoneTexte 131">
            <a:extLst>
              <a:ext uri="{FF2B5EF4-FFF2-40B4-BE49-F238E27FC236}">
                <a16:creationId xmlns:a16="http://schemas.microsoft.com/office/drawing/2014/main" id="{204417F3-693C-4D5E-B2CF-2A0808981941}"/>
              </a:ext>
            </a:extLst>
          </p:cNvPr>
          <p:cNvSpPr txBox="1"/>
          <p:nvPr/>
        </p:nvSpPr>
        <p:spPr>
          <a:xfrm>
            <a:off x="3611376" y="3923606"/>
            <a:ext cx="2752677" cy="984886"/>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589C"/>
                </a:solidFill>
                <a:effectLst/>
                <a:uLnTx/>
                <a:uFillTx/>
                <a:latin typeface="Ubuntu Medium"/>
                <a:ea typeface="+mn-ea"/>
                <a:cs typeface="+mn-cs"/>
              </a:rPr>
              <a:t>S</a:t>
            </a:r>
            <a:r>
              <a:rPr kumimoji="0" lang="fr-FR" sz="1600" b="0" i="0" u="none" strike="noStrike" kern="1200" cap="none" spc="0" normalizeH="0" baseline="0" noProof="0">
                <a:ln>
                  <a:noFill/>
                </a:ln>
                <a:solidFill>
                  <a:srgbClr val="00589C">
                    <a:lumMod val="60000"/>
                    <a:lumOff val="40000"/>
                  </a:srgbClr>
                </a:solidFill>
                <a:effectLst/>
                <a:uLnTx/>
                <a:uFillTx/>
                <a:latin typeface="Ubuntu Medium"/>
                <a:ea typeface="+mn-ea"/>
                <a:cs typeface="+mn-cs"/>
              </a:rPr>
              <a:t>OCIAL / SOCIÉTAL :</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589C"/>
                </a:solidFill>
                <a:effectLst/>
                <a:uLnTx/>
                <a:uFillTx/>
                <a:latin typeface="Ubuntu Light"/>
                <a:ea typeface="+mn-ea"/>
                <a:cs typeface="+mn-cs"/>
              </a:rPr>
              <a:t>Accessibilité PMR</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589C"/>
                </a:solidFill>
                <a:effectLst/>
                <a:uLnTx/>
                <a:uFillTx/>
                <a:latin typeface="Ubuntu Light"/>
                <a:ea typeface="+mn-ea"/>
                <a:cs typeface="+mn-cs"/>
              </a:rPr>
              <a:t>Services à proximité du site</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589C"/>
                </a:solidFill>
                <a:effectLst/>
                <a:uLnTx/>
                <a:uFillTx/>
                <a:latin typeface="Ubuntu Light"/>
                <a:ea typeface="+mn-ea"/>
                <a:cs typeface="+mn-cs"/>
              </a:rPr>
              <a:t>Santé et confort des occupants</a:t>
            </a:r>
          </a:p>
        </p:txBody>
      </p:sp>
      <p:sp>
        <p:nvSpPr>
          <p:cNvPr id="133" name="ZoneTexte 132">
            <a:extLst>
              <a:ext uri="{FF2B5EF4-FFF2-40B4-BE49-F238E27FC236}">
                <a16:creationId xmlns:a16="http://schemas.microsoft.com/office/drawing/2014/main" id="{974CC3C5-0890-490E-A8CB-FE7FB421FDCF}"/>
              </a:ext>
            </a:extLst>
          </p:cNvPr>
          <p:cNvSpPr txBox="1"/>
          <p:nvPr/>
        </p:nvSpPr>
        <p:spPr>
          <a:xfrm>
            <a:off x="3611376" y="4996258"/>
            <a:ext cx="4228293" cy="1200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589C"/>
                </a:solidFill>
                <a:effectLst/>
                <a:uLnTx/>
                <a:uFillTx/>
                <a:latin typeface="Ubuntu Medium"/>
                <a:ea typeface="+mn-ea"/>
                <a:cs typeface="+mn-cs"/>
              </a:rPr>
              <a:t>G</a:t>
            </a:r>
            <a:r>
              <a:rPr kumimoji="0" lang="fr-FR" sz="1600" b="0" i="0" u="none" strike="noStrike" kern="1200" cap="none" spc="0" normalizeH="0" baseline="0" noProof="0">
                <a:ln>
                  <a:noFill/>
                </a:ln>
                <a:solidFill>
                  <a:srgbClr val="00589C">
                    <a:lumMod val="60000"/>
                    <a:lumOff val="40000"/>
                  </a:srgbClr>
                </a:solidFill>
                <a:effectLst/>
                <a:uLnTx/>
                <a:uFillTx/>
                <a:latin typeface="Ubuntu Medium"/>
                <a:ea typeface="+mn-ea"/>
                <a:cs typeface="+mn-cs"/>
              </a:rPr>
              <a:t>OUVERNANCE :</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589C"/>
                </a:solidFill>
                <a:effectLst/>
                <a:uLnTx/>
                <a:uFillTx/>
                <a:latin typeface="Ubuntu Light"/>
                <a:ea typeface="+mn-ea"/>
                <a:cs typeface="+mn-cs"/>
              </a:rPr>
              <a:t>Secteur d’activité des locataires </a:t>
            </a:r>
            <a:br>
              <a:rPr kumimoji="0" lang="fr-FR" sz="1400" b="0" i="0" u="none" strike="noStrike" kern="1200" cap="none" spc="0" normalizeH="0" baseline="0" noProof="0">
                <a:ln>
                  <a:noFill/>
                </a:ln>
                <a:solidFill>
                  <a:prstClr val="black"/>
                </a:solidFill>
                <a:effectLst/>
                <a:uLnTx/>
                <a:uFillTx/>
                <a:latin typeface="Ubuntu Light"/>
                <a:ea typeface="+mn-ea"/>
                <a:cs typeface="+mn-cs"/>
              </a:rPr>
            </a:br>
            <a:r>
              <a:rPr kumimoji="0" lang="fr-FR" sz="1400" b="0" i="0" u="none" strike="noStrike" kern="1200" cap="none" spc="0" normalizeH="0" baseline="0" noProof="0">
                <a:ln>
                  <a:noFill/>
                </a:ln>
                <a:solidFill>
                  <a:srgbClr val="00589C"/>
                </a:solidFill>
                <a:effectLst/>
                <a:uLnTx/>
                <a:uFillTx/>
                <a:latin typeface="Ubuntu Light"/>
                <a:ea typeface="+mn-ea"/>
                <a:cs typeface="+mn-cs"/>
              </a:rPr>
              <a:t>et controverses</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589C"/>
                </a:solidFill>
                <a:effectLst/>
                <a:uLnTx/>
                <a:uFillTx/>
                <a:latin typeface="Ubuntu Light"/>
                <a:ea typeface="+mn-ea"/>
                <a:cs typeface="+mn-cs"/>
              </a:rPr>
              <a:t>Engagement avec les parties prenantes</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589C"/>
                </a:solidFill>
                <a:effectLst/>
                <a:uLnTx/>
                <a:uFillTx/>
                <a:latin typeface="Ubuntu Light"/>
                <a:ea typeface="+mn-ea"/>
                <a:cs typeface="+mn-cs"/>
              </a:rPr>
              <a:t>Chaine de sous-traitance</a:t>
            </a:r>
            <a:endParaRPr kumimoji="0" lang="fr-FR" sz="1600" b="0" i="0" u="none" strike="noStrike" kern="1200" cap="none" spc="0" normalizeH="0" baseline="0" noProof="0">
              <a:ln>
                <a:noFill/>
              </a:ln>
              <a:solidFill>
                <a:srgbClr val="00589C"/>
              </a:solidFill>
              <a:effectLst/>
              <a:uLnTx/>
              <a:uFillTx/>
              <a:latin typeface="Ubuntu Light"/>
              <a:ea typeface="+mn-ea"/>
              <a:cs typeface="+mn-cs"/>
            </a:endParaRPr>
          </a:p>
        </p:txBody>
      </p:sp>
      <p:sp>
        <p:nvSpPr>
          <p:cNvPr id="46" name="Espace réservé du texte 4">
            <a:extLst>
              <a:ext uri="{FF2B5EF4-FFF2-40B4-BE49-F238E27FC236}">
                <a16:creationId xmlns:a16="http://schemas.microsoft.com/office/drawing/2014/main" id="{4FE5C12E-3D13-4165-B209-6F49088B3DBA}"/>
              </a:ext>
            </a:extLst>
          </p:cNvPr>
          <p:cNvSpPr>
            <a:spLocks noGrp="1"/>
          </p:cNvSpPr>
          <p:nvPr>
            <p:ph type="body" sz="quarter" idx="13"/>
          </p:nvPr>
        </p:nvSpPr>
        <p:spPr>
          <a:xfrm>
            <a:off x="446261" y="287702"/>
            <a:ext cx="1698579" cy="323776"/>
          </a:xfrm>
        </p:spPr>
        <p:txBody>
          <a:bodyPr/>
          <a:lstStyle/>
          <a:p>
            <a:r>
              <a:rPr lang="fr-FR" dirty="0"/>
              <a:t>PERIAL AM</a:t>
            </a:r>
          </a:p>
        </p:txBody>
      </p:sp>
      <p:sp>
        <p:nvSpPr>
          <p:cNvPr id="42" name="ZoneTexte 41">
            <a:extLst>
              <a:ext uri="{FF2B5EF4-FFF2-40B4-BE49-F238E27FC236}">
                <a16:creationId xmlns:a16="http://schemas.microsoft.com/office/drawing/2014/main" id="{6D907287-6F34-4DEA-8926-AAA113AC2E2F}"/>
              </a:ext>
            </a:extLst>
          </p:cNvPr>
          <p:cNvSpPr txBox="1"/>
          <p:nvPr/>
        </p:nvSpPr>
        <p:spPr>
          <a:xfrm>
            <a:off x="7878263" y="2538255"/>
            <a:ext cx="208346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Ubuntu Light"/>
                <a:ea typeface="+mn-ea"/>
                <a:cs typeface="+mn-cs"/>
              </a:rPr>
              <a:t>1</a:t>
            </a:r>
            <a:r>
              <a:rPr kumimoji="0" lang="fr-FR" sz="1600" b="0" i="0" u="none" strike="noStrike" kern="1200" cap="none" spc="0" normalizeH="0" baseline="30000" noProof="0" dirty="0">
                <a:ln>
                  <a:noFill/>
                </a:ln>
                <a:solidFill>
                  <a:prstClr val="white"/>
                </a:solidFill>
                <a:effectLst/>
                <a:uLnTx/>
                <a:uFillTx/>
                <a:latin typeface="Ubuntu Light"/>
                <a:ea typeface="+mn-ea"/>
                <a:cs typeface="+mn-cs"/>
              </a:rPr>
              <a:t>ère</a:t>
            </a:r>
            <a:r>
              <a:rPr kumimoji="0" lang="fr-FR" sz="1600" b="0" i="0" u="none" strike="noStrike" kern="1200" cap="none" spc="0" normalizeH="0" baseline="0" noProof="0" dirty="0">
                <a:ln>
                  <a:noFill/>
                </a:ln>
                <a:solidFill>
                  <a:prstClr val="white"/>
                </a:solidFill>
                <a:effectLst/>
                <a:uLnTx/>
                <a:uFillTx/>
                <a:latin typeface="Ubuntu Light"/>
                <a:ea typeface="+mn-ea"/>
                <a:cs typeface="+mn-cs"/>
              </a:rPr>
              <a:t> SCPI du TOP 10 à être labélisée ISR* </a:t>
            </a:r>
            <a:br>
              <a:rPr kumimoji="0" lang="fr-FR" sz="1600" b="0" i="0" u="none" strike="noStrike" kern="1200" cap="none" spc="0" normalizeH="0" baseline="0" noProof="0" dirty="0">
                <a:ln>
                  <a:noFill/>
                </a:ln>
                <a:solidFill>
                  <a:prstClr val="white"/>
                </a:solidFill>
                <a:effectLst/>
                <a:uLnTx/>
                <a:uFillTx/>
                <a:latin typeface="Ubuntu Light"/>
                <a:ea typeface="+mn-ea"/>
                <a:cs typeface="+mn-cs"/>
              </a:rPr>
            </a:br>
            <a:r>
              <a:rPr kumimoji="0" lang="fr-FR" sz="600" b="0" i="0" u="none" strike="noStrike" kern="1200" cap="none" spc="0" normalizeH="0" baseline="0" noProof="0" dirty="0">
                <a:ln>
                  <a:noFill/>
                </a:ln>
                <a:solidFill>
                  <a:prstClr val="white"/>
                </a:solidFill>
                <a:effectLst/>
                <a:uLnTx/>
                <a:uFillTx/>
                <a:latin typeface="Ubuntu Light"/>
                <a:ea typeface="+mn-ea"/>
                <a:cs typeface="+mn-cs"/>
              </a:rPr>
              <a:t>(</a:t>
            </a:r>
            <a:r>
              <a:rPr kumimoji="0" lang="fr-FR" sz="800" b="0" i="0" u="none" strike="noStrike" kern="1200" cap="none" spc="0" normalizeH="0" baseline="0" noProof="0" dirty="0">
                <a:ln>
                  <a:noFill/>
                </a:ln>
                <a:solidFill>
                  <a:prstClr val="white"/>
                </a:solidFill>
                <a:effectLst/>
                <a:uLnTx/>
                <a:uFillTx/>
                <a:latin typeface="Ubuntu Light"/>
                <a:ea typeface="+mn-ea"/>
                <a:cs typeface="+mn-cs"/>
              </a:rPr>
              <a:t>en nombre d’immeubles gérés)</a:t>
            </a:r>
            <a:endParaRPr kumimoji="0" lang="fr-FR" sz="1800" b="0" i="0" u="none" strike="noStrike" kern="1200" cap="none" spc="0" normalizeH="0" baseline="0" noProof="0" dirty="0">
              <a:ln>
                <a:noFill/>
              </a:ln>
              <a:solidFill>
                <a:prstClr val="white"/>
              </a:solidFill>
              <a:effectLst/>
              <a:uLnTx/>
              <a:uFillTx/>
              <a:latin typeface="Ubuntu Light"/>
              <a:ea typeface="+mn-ea"/>
              <a:cs typeface="+mn-cs"/>
            </a:endParaRPr>
          </a:p>
        </p:txBody>
      </p:sp>
      <p:grpSp>
        <p:nvGrpSpPr>
          <p:cNvPr id="11" name="Groupe 10">
            <a:extLst>
              <a:ext uri="{FF2B5EF4-FFF2-40B4-BE49-F238E27FC236}">
                <a16:creationId xmlns:a16="http://schemas.microsoft.com/office/drawing/2014/main" id="{3BF87878-73BE-4117-94F3-F9A07ADC01F4}"/>
              </a:ext>
            </a:extLst>
          </p:cNvPr>
          <p:cNvGrpSpPr/>
          <p:nvPr/>
        </p:nvGrpSpPr>
        <p:grpSpPr>
          <a:xfrm>
            <a:off x="263524" y="2134870"/>
            <a:ext cx="1036954" cy="1036954"/>
            <a:chOff x="672481" y="4864100"/>
            <a:chExt cx="1011816" cy="1011816"/>
          </a:xfrm>
        </p:grpSpPr>
        <p:sp>
          <p:nvSpPr>
            <p:cNvPr id="47" name="ZoneTexte 46">
              <a:extLst>
                <a:ext uri="{FF2B5EF4-FFF2-40B4-BE49-F238E27FC236}">
                  <a16:creationId xmlns:a16="http://schemas.microsoft.com/office/drawing/2014/main" id="{BEEA88F6-AB84-4D97-B8DE-C61FEB9D666A}"/>
                </a:ext>
              </a:extLst>
            </p:cNvPr>
            <p:cNvSpPr txBox="1"/>
            <p:nvPr/>
          </p:nvSpPr>
          <p:spPr>
            <a:xfrm rot="19092108">
              <a:off x="672481" y="4864100"/>
              <a:ext cx="1011816" cy="1011816"/>
            </a:xfrm>
            <a:prstGeom prst="rect">
              <a:avLst/>
            </a:prstGeom>
            <a:noFill/>
          </p:spPr>
          <p:txBody>
            <a:bodyPr wrap="square">
              <a:prstTxWarp prst="textArchUp">
                <a:avLst>
                  <a:gd name="adj" fmla="val 7063622"/>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300" normalizeH="0" baseline="0" noProof="0">
                  <a:ln>
                    <a:noFill/>
                  </a:ln>
                  <a:solidFill>
                    <a:srgbClr val="093056"/>
                  </a:solidFill>
                  <a:effectLst/>
                  <a:uLnTx/>
                  <a:uFillTx/>
                  <a:latin typeface="Ubuntu Medium"/>
                  <a:ea typeface="+mn-ea"/>
                  <a:cs typeface="+mn-cs"/>
                </a:rPr>
                <a:t>PERIAL  ESG  SCORE</a:t>
              </a:r>
            </a:p>
          </p:txBody>
        </p:sp>
        <p:pic>
          <p:nvPicPr>
            <p:cNvPr id="9" name="Image 8">
              <a:extLst>
                <a:ext uri="{FF2B5EF4-FFF2-40B4-BE49-F238E27FC236}">
                  <a16:creationId xmlns:a16="http://schemas.microsoft.com/office/drawing/2014/main" id="{1315BE4F-3659-4ACC-A547-C5E00834DD2E}"/>
                </a:ext>
              </a:extLst>
            </p:cNvPr>
            <p:cNvPicPr>
              <a:picLocks noChangeAspect="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29517" y="4996258"/>
              <a:ext cx="873969" cy="714281"/>
            </a:xfrm>
            <a:prstGeom prst="rect">
              <a:avLst/>
            </a:prstGeom>
          </p:spPr>
        </p:pic>
      </p:grpSp>
      <p:sp>
        <p:nvSpPr>
          <p:cNvPr id="49" name="ZoneTexte 48">
            <a:extLst>
              <a:ext uri="{FF2B5EF4-FFF2-40B4-BE49-F238E27FC236}">
                <a16:creationId xmlns:a16="http://schemas.microsoft.com/office/drawing/2014/main" id="{E21ECC74-7A4D-4091-A9C1-5A6CCBB5D310}"/>
              </a:ext>
            </a:extLst>
          </p:cNvPr>
          <p:cNvSpPr txBox="1"/>
          <p:nvPr/>
        </p:nvSpPr>
        <p:spPr>
          <a:xfrm>
            <a:off x="4787900" y="6487390"/>
            <a:ext cx="6060247" cy="230832"/>
          </a:xfrm>
          <a:prstGeom prst="rect">
            <a:avLst/>
          </a:prstGeom>
          <a:noFill/>
        </p:spPr>
        <p:txBody>
          <a:bodyPr wrap="square"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40" normalizeH="0" baseline="0" noProof="0" dirty="0">
                <a:ln>
                  <a:noFill/>
                </a:ln>
                <a:solidFill>
                  <a:prstClr val="white"/>
                </a:solidFill>
                <a:effectLst/>
                <a:uLnTx/>
                <a:uFillTx/>
                <a:latin typeface="Ubuntu Light"/>
                <a:ea typeface="+mn-ea"/>
                <a:cs typeface="Gotham Book"/>
              </a:rPr>
              <a:t>Source : OID – 31/12/2020</a:t>
            </a:r>
          </a:p>
        </p:txBody>
      </p:sp>
      <p:grpSp>
        <p:nvGrpSpPr>
          <p:cNvPr id="48" name="Graphique 113">
            <a:extLst>
              <a:ext uri="{FF2B5EF4-FFF2-40B4-BE49-F238E27FC236}">
                <a16:creationId xmlns:a16="http://schemas.microsoft.com/office/drawing/2014/main" id="{8192B237-E3F5-4C97-89B9-49DCA1289373}"/>
              </a:ext>
            </a:extLst>
          </p:cNvPr>
          <p:cNvGrpSpPr/>
          <p:nvPr/>
        </p:nvGrpSpPr>
        <p:grpSpPr>
          <a:xfrm>
            <a:off x="7900787" y="2016813"/>
            <a:ext cx="877003" cy="465803"/>
            <a:chOff x="10210800" y="4122737"/>
            <a:chExt cx="1450276" cy="770286"/>
          </a:xfrm>
        </p:grpSpPr>
        <p:sp>
          <p:nvSpPr>
            <p:cNvPr id="51" name="Forme libre : forme 50">
              <a:extLst>
                <a:ext uri="{FF2B5EF4-FFF2-40B4-BE49-F238E27FC236}">
                  <a16:creationId xmlns:a16="http://schemas.microsoft.com/office/drawing/2014/main" id="{27D6E132-29D7-4541-92FE-E8C30EBAD2A8}"/>
                </a:ext>
              </a:extLst>
            </p:cNvPr>
            <p:cNvSpPr/>
            <p:nvPr/>
          </p:nvSpPr>
          <p:spPr>
            <a:xfrm>
              <a:off x="10210800" y="4152073"/>
              <a:ext cx="518445" cy="542258"/>
            </a:xfrm>
            <a:custGeom>
              <a:avLst/>
              <a:gdLst>
                <a:gd name="connsiteX0" fmla="*/ 3048 w 518445"/>
                <a:gd name="connsiteY0" fmla="*/ 529971 h 542258"/>
                <a:gd name="connsiteX1" fmla="*/ 62389 w 518445"/>
                <a:gd name="connsiteY1" fmla="*/ 529971 h 542258"/>
                <a:gd name="connsiteX2" fmla="*/ 207264 w 518445"/>
                <a:gd name="connsiteY2" fmla="*/ 12287 h 542258"/>
                <a:gd name="connsiteX3" fmla="*/ 137922 w 518445"/>
                <a:gd name="connsiteY3" fmla="*/ 12287 h 542258"/>
                <a:gd name="connsiteX4" fmla="*/ 140970 w 518445"/>
                <a:gd name="connsiteY4" fmla="*/ 0 h 542258"/>
                <a:gd name="connsiteX5" fmla="*/ 368999 w 518445"/>
                <a:gd name="connsiteY5" fmla="*/ 0 h 542258"/>
                <a:gd name="connsiteX6" fmla="*/ 518446 w 518445"/>
                <a:gd name="connsiteY6" fmla="*/ 121730 h 542258"/>
                <a:gd name="connsiteX7" fmla="*/ 301181 w 518445"/>
                <a:gd name="connsiteY7" fmla="*/ 291179 h 542258"/>
                <a:gd name="connsiteX8" fmla="*/ 207169 w 518445"/>
                <a:gd name="connsiteY8" fmla="*/ 291179 h 542258"/>
                <a:gd name="connsiteX9" fmla="*/ 140113 w 518445"/>
                <a:gd name="connsiteY9" fmla="*/ 529971 h 542258"/>
                <a:gd name="connsiteX10" fmla="*/ 214884 w 518445"/>
                <a:gd name="connsiteY10" fmla="*/ 529971 h 542258"/>
                <a:gd name="connsiteX11" fmla="*/ 212598 w 518445"/>
                <a:gd name="connsiteY11" fmla="*/ 542258 h 542258"/>
                <a:gd name="connsiteX12" fmla="*/ 0 w 518445"/>
                <a:gd name="connsiteY12" fmla="*/ 542258 h 542258"/>
                <a:gd name="connsiteX13" fmla="*/ 3048 w 518445"/>
                <a:gd name="connsiteY13" fmla="*/ 529971 h 542258"/>
                <a:gd name="connsiteX14" fmla="*/ 210312 w 518445"/>
                <a:gd name="connsiteY14" fmla="*/ 278797 h 542258"/>
                <a:gd name="connsiteX15" fmla="*/ 288893 w 518445"/>
                <a:gd name="connsiteY15" fmla="*/ 278797 h 542258"/>
                <a:gd name="connsiteX16" fmla="*/ 435293 w 518445"/>
                <a:gd name="connsiteY16" fmla="*/ 97727 h 542258"/>
                <a:gd name="connsiteX17" fmla="*/ 350520 w 518445"/>
                <a:gd name="connsiteY17" fmla="*/ 12192 h 542258"/>
                <a:gd name="connsiteX18" fmla="*/ 285083 w 518445"/>
                <a:gd name="connsiteY18" fmla="*/ 12192 h 542258"/>
                <a:gd name="connsiteX19" fmla="*/ 210312 w 518445"/>
                <a:gd name="connsiteY19" fmla="*/ 278797 h 54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8445" h="542258">
                  <a:moveTo>
                    <a:pt x="3048" y="529971"/>
                  </a:moveTo>
                  <a:lnTo>
                    <a:pt x="62389" y="529971"/>
                  </a:lnTo>
                  <a:lnTo>
                    <a:pt x="207264" y="12287"/>
                  </a:lnTo>
                  <a:lnTo>
                    <a:pt x="137922" y="12287"/>
                  </a:lnTo>
                  <a:lnTo>
                    <a:pt x="140970" y="0"/>
                  </a:lnTo>
                  <a:lnTo>
                    <a:pt x="368999" y="0"/>
                  </a:lnTo>
                  <a:cubicBezTo>
                    <a:pt x="449866" y="0"/>
                    <a:pt x="518446" y="32385"/>
                    <a:pt x="518446" y="121730"/>
                  </a:cubicBezTo>
                  <a:cubicBezTo>
                    <a:pt x="518446" y="244983"/>
                    <a:pt x="399860" y="291179"/>
                    <a:pt x="301181" y="291179"/>
                  </a:cubicBezTo>
                  <a:lnTo>
                    <a:pt x="207169" y="291179"/>
                  </a:lnTo>
                  <a:lnTo>
                    <a:pt x="140113" y="529971"/>
                  </a:lnTo>
                  <a:lnTo>
                    <a:pt x="214884" y="529971"/>
                  </a:lnTo>
                  <a:lnTo>
                    <a:pt x="212598" y="542258"/>
                  </a:lnTo>
                  <a:lnTo>
                    <a:pt x="0" y="542258"/>
                  </a:lnTo>
                  <a:lnTo>
                    <a:pt x="3048" y="529971"/>
                  </a:lnTo>
                  <a:close/>
                  <a:moveTo>
                    <a:pt x="210312" y="278797"/>
                  </a:moveTo>
                  <a:lnTo>
                    <a:pt x="288893" y="278797"/>
                  </a:lnTo>
                  <a:cubicBezTo>
                    <a:pt x="399860" y="278797"/>
                    <a:pt x="435293" y="169450"/>
                    <a:pt x="435293" y="97727"/>
                  </a:cubicBezTo>
                  <a:cubicBezTo>
                    <a:pt x="435293" y="36862"/>
                    <a:pt x="412147" y="12192"/>
                    <a:pt x="350520" y="12192"/>
                  </a:cubicBezTo>
                  <a:lnTo>
                    <a:pt x="285083" y="12192"/>
                  </a:lnTo>
                  <a:lnTo>
                    <a:pt x="210312" y="278797"/>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52" name="Forme libre : forme 51">
              <a:extLst>
                <a:ext uri="{FF2B5EF4-FFF2-40B4-BE49-F238E27FC236}">
                  <a16:creationId xmlns:a16="http://schemas.microsoft.com/office/drawing/2014/main" id="{ABDF3C68-B459-4BC5-B179-2A8EB26E9F9E}"/>
                </a:ext>
              </a:extLst>
            </p:cNvPr>
            <p:cNvSpPr/>
            <p:nvPr/>
          </p:nvSpPr>
          <p:spPr>
            <a:xfrm>
              <a:off x="10575988" y="4122737"/>
              <a:ext cx="489108" cy="770286"/>
            </a:xfrm>
            <a:custGeom>
              <a:avLst/>
              <a:gdLst>
                <a:gd name="connsiteX0" fmla="*/ 164783 w 489108"/>
                <a:gd name="connsiteY0" fmla="*/ 255746 h 770286"/>
                <a:gd name="connsiteX1" fmla="*/ 232600 w 489108"/>
                <a:gd name="connsiteY1" fmla="*/ 255746 h 770286"/>
                <a:gd name="connsiteX2" fmla="*/ 333566 w 489108"/>
                <a:gd name="connsiteY2" fmla="*/ 56198 h 770286"/>
                <a:gd name="connsiteX3" fmla="*/ 437483 w 489108"/>
                <a:gd name="connsiteY3" fmla="*/ 0 h 770286"/>
                <a:gd name="connsiteX4" fmla="*/ 489109 w 489108"/>
                <a:gd name="connsiteY4" fmla="*/ 47720 h 770286"/>
                <a:gd name="connsiteX5" fmla="*/ 452152 w 489108"/>
                <a:gd name="connsiteY5" fmla="*/ 83153 h 770286"/>
                <a:gd name="connsiteX6" fmla="*/ 415195 w 489108"/>
                <a:gd name="connsiteY6" fmla="*/ 50006 h 770286"/>
                <a:gd name="connsiteX7" fmla="*/ 427482 w 489108"/>
                <a:gd name="connsiteY7" fmla="*/ 18383 h 770286"/>
                <a:gd name="connsiteX8" fmla="*/ 416719 w 489108"/>
                <a:gd name="connsiteY8" fmla="*/ 12192 h 770286"/>
                <a:gd name="connsiteX9" fmla="*/ 318897 w 489108"/>
                <a:gd name="connsiteY9" fmla="*/ 167831 h 770286"/>
                <a:gd name="connsiteX10" fmla="*/ 294989 w 489108"/>
                <a:gd name="connsiteY10" fmla="*/ 255651 h 770286"/>
                <a:gd name="connsiteX11" fmla="*/ 375857 w 489108"/>
                <a:gd name="connsiteY11" fmla="*/ 255651 h 770286"/>
                <a:gd name="connsiteX12" fmla="*/ 373570 w 489108"/>
                <a:gd name="connsiteY12" fmla="*/ 267938 h 770286"/>
                <a:gd name="connsiteX13" fmla="*/ 292703 w 489108"/>
                <a:gd name="connsiteY13" fmla="*/ 267938 h 770286"/>
                <a:gd name="connsiteX14" fmla="*/ 177927 w 489108"/>
                <a:gd name="connsiteY14" fmla="*/ 643128 h 770286"/>
                <a:gd name="connsiteX15" fmla="*/ 46196 w 489108"/>
                <a:gd name="connsiteY15" fmla="*/ 770287 h 770286"/>
                <a:gd name="connsiteX16" fmla="*/ 0 w 489108"/>
                <a:gd name="connsiteY16" fmla="*/ 725615 h 770286"/>
                <a:gd name="connsiteX17" fmla="*/ 34671 w 489108"/>
                <a:gd name="connsiteY17" fmla="*/ 687134 h 770286"/>
                <a:gd name="connsiteX18" fmla="*/ 69342 w 489108"/>
                <a:gd name="connsiteY18" fmla="*/ 718757 h 770286"/>
                <a:gd name="connsiteX19" fmla="*/ 54674 w 489108"/>
                <a:gd name="connsiteY19" fmla="*/ 750380 h 770286"/>
                <a:gd name="connsiteX20" fmla="*/ 66199 w 489108"/>
                <a:gd name="connsiteY20" fmla="*/ 758095 h 770286"/>
                <a:gd name="connsiteX21" fmla="*/ 130112 w 489108"/>
                <a:gd name="connsiteY21" fmla="*/ 682562 h 770286"/>
                <a:gd name="connsiteX22" fmla="*/ 229457 w 489108"/>
                <a:gd name="connsiteY22" fmla="*/ 268129 h 770286"/>
                <a:gd name="connsiteX23" fmla="*/ 161639 w 489108"/>
                <a:gd name="connsiteY23" fmla="*/ 268129 h 770286"/>
                <a:gd name="connsiteX24" fmla="*/ 164783 w 489108"/>
                <a:gd name="connsiteY24" fmla="*/ 255746 h 77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9108" h="770286">
                  <a:moveTo>
                    <a:pt x="164783" y="255746"/>
                  </a:moveTo>
                  <a:lnTo>
                    <a:pt x="232600" y="255746"/>
                  </a:lnTo>
                  <a:cubicBezTo>
                    <a:pt x="254984" y="167926"/>
                    <a:pt x="291941" y="99346"/>
                    <a:pt x="333566" y="56198"/>
                  </a:cubicBezTo>
                  <a:cubicBezTo>
                    <a:pt x="371285" y="17717"/>
                    <a:pt x="403670" y="0"/>
                    <a:pt x="437483" y="0"/>
                  </a:cubicBezTo>
                  <a:cubicBezTo>
                    <a:pt x="465201" y="0"/>
                    <a:pt x="489109" y="19241"/>
                    <a:pt x="489109" y="47720"/>
                  </a:cubicBezTo>
                  <a:cubicBezTo>
                    <a:pt x="489109" y="68485"/>
                    <a:pt x="472154" y="83153"/>
                    <a:pt x="452152" y="83153"/>
                  </a:cubicBezTo>
                  <a:cubicBezTo>
                    <a:pt x="429768" y="83153"/>
                    <a:pt x="415195" y="66961"/>
                    <a:pt x="415195" y="50006"/>
                  </a:cubicBezTo>
                  <a:cubicBezTo>
                    <a:pt x="415195" y="29242"/>
                    <a:pt x="427482" y="25337"/>
                    <a:pt x="427482" y="18383"/>
                  </a:cubicBezTo>
                  <a:cubicBezTo>
                    <a:pt x="427482" y="12192"/>
                    <a:pt x="421291" y="12192"/>
                    <a:pt x="416719" y="12192"/>
                  </a:cubicBezTo>
                  <a:cubicBezTo>
                    <a:pt x="370522" y="12192"/>
                    <a:pt x="328898" y="130778"/>
                    <a:pt x="318897" y="167831"/>
                  </a:cubicBezTo>
                  <a:lnTo>
                    <a:pt x="294989" y="255651"/>
                  </a:lnTo>
                  <a:lnTo>
                    <a:pt x="375857" y="255651"/>
                  </a:lnTo>
                  <a:lnTo>
                    <a:pt x="373570" y="267938"/>
                  </a:lnTo>
                  <a:lnTo>
                    <a:pt x="292703" y="267938"/>
                  </a:lnTo>
                  <a:cubicBezTo>
                    <a:pt x="247269" y="425101"/>
                    <a:pt x="212598" y="573024"/>
                    <a:pt x="177927" y="643128"/>
                  </a:cubicBezTo>
                  <a:cubicBezTo>
                    <a:pt x="125540" y="749427"/>
                    <a:pt x="94678" y="770287"/>
                    <a:pt x="46196" y="770287"/>
                  </a:cubicBezTo>
                  <a:cubicBezTo>
                    <a:pt x="20002" y="770287"/>
                    <a:pt x="0" y="747141"/>
                    <a:pt x="0" y="725615"/>
                  </a:cubicBezTo>
                  <a:cubicBezTo>
                    <a:pt x="0" y="702469"/>
                    <a:pt x="16954" y="687134"/>
                    <a:pt x="34671" y="687134"/>
                  </a:cubicBezTo>
                  <a:cubicBezTo>
                    <a:pt x="55435" y="687134"/>
                    <a:pt x="69342" y="700278"/>
                    <a:pt x="69342" y="718757"/>
                  </a:cubicBezTo>
                  <a:cubicBezTo>
                    <a:pt x="69342" y="741140"/>
                    <a:pt x="54674" y="741140"/>
                    <a:pt x="54674" y="750380"/>
                  </a:cubicBezTo>
                  <a:cubicBezTo>
                    <a:pt x="54674" y="755809"/>
                    <a:pt x="59246" y="758095"/>
                    <a:pt x="66199" y="758095"/>
                  </a:cubicBezTo>
                  <a:cubicBezTo>
                    <a:pt x="79343" y="758095"/>
                    <a:pt x="109347" y="746570"/>
                    <a:pt x="130112" y="682562"/>
                  </a:cubicBezTo>
                  <a:cubicBezTo>
                    <a:pt x="157067" y="599408"/>
                    <a:pt x="190214" y="411385"/>
                    <a:pt x="229457" y="268129"/>
                  </a:cubicBezTo>
                  <a:lnTo>
                    <a:pt x="161639" y="268129"/>
                  </a:lnTo>
                  <a:lnTo>
                    <a:pt x="164783" y="255746"/>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53" name="Forme libre : forme 52">
              <a:extLst>
                <a:ext uri="{FF2B5EF4-FFF2-40B4-BE49-F238E27FC236}">
                  <a16:creationId xmlns:a16="http://schemas.microsoft.com/office/drawing/2014/main" id="{9CAF4AFF-E27A-4C01-94C7-EC2A23884AD5}"/>
                </a:ext>
              </a:extLst>
            </p:cNvPr>
            <p:cNvSpPr/>
            <p:nvPr/>
          </p:nvSpPr>
          <p:spPr>
            <a:xfrm>
              <a:off x="10978895" y="4139691"/>
              <a:ext cx="484536" cy="566927"/>
            </a:xfrm>
            <a:custGeom>
              <a:avLst/>
              <a:gdLst>
                <a:gd name="connsiteX0" fmla="*/ 484537 w 484536"/>
                <a:gd name="connsiteY0" fmla="*/ 223361 h 566927"/>
                <a:gd name="connsiteX1" fmla="*/ 194119 w 484536"/>
                <a:gd name="connsiteY1" fmla="*/ 566928 h 566927"/>
                <a:gd name="connsiteX2" fmla="*/ 0 w 484536"/>
                <a:gd name="connsiteY2" fmla="*/ 343567 h 566927"/>
                <a:gd name="connsiteX3" fmla="*/ 305848 w 484536"/>
                <a:gd name="connsiteY3" fmla="*/ 0 h 566927"/>
                <a:gd name="connsiteX4" fmla="*/ 484537 w 484536"/>
                <a:gd name="connsiteY4" fmla="*/ 223361 h 566927"/>
                <a:gd name="connsiteX5" fmla="*/ 346615 w 484536"/>
                <a:gd name="connsiteY5" fmla="*/ 425196 h 566927"/>
                <a:gd name="connsiteX6" fmla="*/ 415195 w 484536"/>
                <a:gd name="connsiteY6" fmla="*/ 139351 h 566927"/>
                <a:gd name="connsiteX7" fmla="*/ 304991 w 484536"/>
                <a:gd name="connsiteY7" fmla="*/ 12192 h 566927"/>
                <a:gd name="connsiteX8" fmla="*/ 133160 w 484536"/>
                <a:gd name="connsiteY8" fmla="*/ 162401 h 566927"/>
                <a:gd name="connsiteX9" fmla="*/ 73819 w 484536"/>
                <a:gd name="connsiteY9" fmla="*/ 425101 h 566927"/>
                <a:gd name="connsiteX10" fmla="*/ 191643 w 484536"/>
                <a:gd name="connsiteY10" fmla="*/ 554546 h 566927"/>
                <a:gd name="connsiteX11" fmla="*/ 346615 w 484536"/>
                <a:gd name="connsiteY11" fmla="*/ 425196 h 56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536" h="566927">
                  <a:moveTo>
                    <a:pt x="484537" y="223361"/>
                  </a:moveTo>
                  <a:cubicBezTo>
                    <a:pt x="484537" y="362045"/>
                    <a:pt x="358140" y="566928"/>
                    <a:pt x="194119" y="566928"/>
                  </a:cubicBezTo>
                  <a:cubicBezTo>
                    <a:pt x="97060" y="566928"/>
                    <a:pt x="0" y="499110"/>
                    <a:pt x="0" y="343567"/>
                  </a:cubicBezTo>
                  <a:cubicBezTo>
                    <a:pt x="0" y="215646"/>
                    <a:pt x="118681" y="0"/>
                    <a:pt x="305848" y="0"/>
                  </a:cubicBezTo>
                  <a:cubicBezTo>
                    <a:pt x="382048" y="0"/>
                    <a:pt x="484537" y="67818"/>
                    <a:pt x="484537" y="223361"/>
                  </a:cubicBezTo>
                  <a:moveTo>
                    <a:pt x="346615" y="425196"/>
                  </a:moveTo>
                  <a:cubicBezTo>
                    <a:pt x="388239" y="328136"/>
                    <a:pt x="415195" y="194120"/>
                    <a:pt x="415195" y="139351"/>
                  </a:cubicBezTo>
                  <a:cubicBezTo>
                    <a:pt x="415195" y="28385"/>
                    <a:pt x="348996" y="12192"/>
                    <a:pt x="304991" y="12192"/>
                  </a:cubicBezTo>
                  <a:cubicBezTo>
                    <a:pt x="214122" y="12192"/>
                    <a:pt x="167831" y="79248"/>
                    <a:pt x="133160" y="162401"/>
                  </a:cubicBezTo>
                  <a:cubicBezTo>
                    <a:pt x="99250" y="242507"/>
                    <a:pt x="73819" y="368046"/>
                    <a:pt x="73819" y="425101"/>
                  </a:cubicBezTo>
                  <a:cubicBezTo>
                    <a:pt x="73819" y="529876"/>
                    <a:pt x="133160" y="554546"/>
                    <a:pt x="191643" y="554546"/>
                  </a:cubicBezTo>
                  <a:cubicBezTo>
                    <a:pt x="261080" y="554641"/>
                    <a:pt x="310420" y="509207"/>
                    <a:pt x="346615" y="425196"/>
                  </a:cubicBezTo>
                </a:path>
              </a:pathLst>
            </a:custGeom>
            <a:solidFill>
              <a:srgbClr val="A5C84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54" name="Forme libre : forme 53">
              <a:extLst>
                <a:ext uri="{FF2B5EF4-FFF2-40B4-BE49-F238E27FC236}">
                  <a16:creationId xmlns:a16="http://schemas.microsoft.com/office/drawing/2014/main" id="{E6935266-F78C-43D0-8C43-B5B868994B88}"/>
                </a:ext>
              </a:extLst>
            </p:cNvPr>
            <p:cNvSpPr/>
            <p:nvPr/>
          </p:nvSpPr>
          <p:spPr>
            <a:xfrm>
              <a:off x="11416664" y="4555648"/>
              <a:ext cx="244411" cy="318896"/>
            </a:xfrm>
            <a:custGeom>
              <a:avLst/>
              <a:gdLst>
                <a:gd name="connsiteX0" fmla="*/ 211074 w 244411"/>
                <a:gd name="connsiteY0" fmla="*/ 259175 h 318896"/>
                <a:gd name="connsiteX1" fmla="*/ 179165 w 244411"/>
                <a:gd name="connsiteY1" fmla="*/ 318897 h 318896"/>
                <a:gd name="connsiteX2" fmla="*/ 0 w 244411"/>
                <a:gd name="connsiteY2" fmla="*/ 318897 h 318896"/>
                <a:gd name="connsiteX3" fmla="*/ 152686 w 244411"/>
                <a:gd name="connsiteY3" fmla="*/ 177927 h 318896"/>
                <a:gd name="connsiteX4" fmla="*/ 198501 w 244411"/>
                <a:gd name="connsiteY4" fmla="*/ 68294 h 318896"/>
                <a:gd name="connsiteX5" fmla="*/ 136969 w 244411"/>
                <a:gd name="connsiteY5" fmla="*/ 7239 h 318896"/>
                <a:gd name="connsiteX6" fmla="*/ 64675 w 244411"/>
                <a:gd name="connsiteY6" fmla="*/ 57531 h 318896"/>
                <a:gd name="connsiteX7" fmla="*/ 98393 w 244411"/>
                <a:gd name="connsiteY7" fmla="*/ 107347 h 318896"/>
                <a:gd name="connsiteX8" fmla="*/ 81820 w 244411"/>
                <a:gd name="connsiteY8" fmla="*/ 124873 h 318896"/>
                <a:gd name="connsiteX9" fmla="*/ 54007 w 244411"/>
                <a:gd name="connsiteY9" fmla="*/ 79534 h 318896"/>
                <a:gd name="connsiteX10" fmla="*/ 145637 w 244411"/>
                <a:gd name="connsiteY10" fmla="*/ 0 h 318896"/>
                <a:gd name="connsiteX11" fmla="*/ 244411 w 244411"/>
                <a:gd name="connsiteY11" fmla="*/ 79534 h 318896"/>
                <a:gd name="connsiteX12" fmla="*/ 26575 w 244411"/>
                <a:gd name="connsiteY12" fmla="*/ 281178 h 318896"/>
                <a:gd name="connsiteX13" fmla="*/ 185071 w 244411"/>
                <a:gd name="connsiteY13" fmla="*/ 281178 h 318896"/>
                <a:gd name="connsiteX14" fmla="*/ 205264 w 244411"/>
                <a:gd name="connsiteY14" fmla="*/ 256508 h 318896"/>
                <a:gd name="connsiteX15" fmla="*/ 211074 w 244411"/>
                <a:gd name="connsiteY15" fmla="*/ 259175 h 3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4411" h="318896">
                  <a:moveTo>
                    <a:pt x="211074" y="259175"/>
                  </a:moveTo>
                  <a:cubicBezTo>
                    <a:pt x="199358" y="278892"/>
                    <a:pt x="189071" y="298704"/>
                    <a:pt x="179165" y="318897"/>
                  </a:cubicBezTo>
                  <a:lnTo>
                    <a:pt x="0" y="318897"/>
                  </a:lnTo>
                  <a:cubicBezTo>
                    <a:pt x="29623" y="237172"/>
                    <a:pt x="117634" y="212884"/>
                    <a:pt x="152686" y="177927"/>
                  </a:cubicBezTo>
                  <a:cubicBezTo>
                    <a:pt x="179642" y="150971"/>
                    <a:pt x="198501" y="119539"/>
                    <a:pt x="198501" y="68294"/>
                  </a:cubicBezTo>
                  <a:cubicBezTo>
                    <a:pt x="198501" y="24289"/>
                    <a:pt x="169736" y="7239"/>
                    <a:pt x="136969" y="7239"/>
                  </a:cubicBezTo>
                  <a:cubicBezTo>
                    <a:pt x="103727" y="7239"/>
                    <a:pt x="64675" y="28766"/>
                    <a:pt x="64675" y="57531"/>
                  </a:cubicBezTo>
                  <a:cubicBezTo>
                    <a:pt x="64675" y="78676"/>
                    <a:pt x="98393" y="83153"/>
                    <a:pt x="98393" y="107347"/>
                  </a:cubicBezTo>
                  <a:cubicBezTo>
                    <a:pt x="98393" y="112776"/>
                    <a:pt x="94774" y="124873"/>
                    <a:pt x="81820" y="124873"/>
                  </a:cubicBezTo>
                  <a:cubicBezTo>
                    <a:pt x="60769" y="124873"/>
                    <a:pt x="54007" y="98393"/>
                    <a:pt x="54007" y="79534"/>
                  </a:cubicBezTo>
                  <a:cubicBezTo>
                    <a:pt x="54007" y="27432"/>
                    <a:pt x="95345" y="0"/>
                    <a:pt x="145637" y="0"/>
                  </a:cubicBezTo>
                  <a:cubicBezTo>
                    <a:pt x="198596" y="0"/>
                    <a:pt x="244411" y="22860"/>
                    <a:pt x="244411" y="79534"/>
                  </a:cubicBezTo>
                  <a:cubicBezTo>
                    <a:pt x="244411" y="187738"/>
                    <a:pt x="83630" y="201263"/>
                    <a:pt x="26575" y="281178"/>
                  </a:cubicBezTo>
                  <a:lnTo>
                    <a:pt x="185071" y="281178"/>
                  </a:lnTo>
                  <a:cubicBezTo>
                    <a:pt x="189548" y="281178"/>
                    <a:pt x="203073" y="259651"/>
                    <a:pt x="205264" y="256508"/>
                  </a:cubicBezTo>
                  <a:lnTo>
                    <a:pt x="211074" y="259175"/>
                  </a:lnTo>
                  <a:close/>
                </a:path>
              </a:pathLst>
            </a:custGeom>
            <a:solidFill>
              <a:srgbClr val="A5C84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12" name="Espace réservé du texte 5">
            <a:extLst>
              <a:ext uri="{FF2B5EF4-FFF2-40B4-BE49-F238E27FC236}">
                <a16:creationId xmlns:a16="http://schemas.microsoft.com/office/drawing/2014/main" id="{537D07C9-AB85-1815-931C-23C3CDFB24D4}"/>
              </a:ext>
            </a:extLst>
          </p:cNvPr>
          <p:cNvSpPr txBox="1">
            <a:spLocks/>
          </p:cNvSpPr>
          <p:nvPr/>
        </p:nvSpPr>
        <p:spPr>
          <a:xfrm>
            <a:off x="9475869" y="3031039"/>
            <a:ext cx="2737065" cy="2619931"/>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chemeClr val="accent1"/>
          </a:solidFill>
        </p:spPr>
        <p:txBody>
          <a:bodyPr vert="horz" wrap="none" lIns="91440" tIns="45720" rIns="91440" bIns="45720" rtlCol="0" anchor="ctr">
            <a:normAutofit/>
          </a:bodyPr>
          <a:lstStyle>
            <a:defPPr>
              <a:defRPr lang="fr-FR"/>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chemeClr val="bg1"/>
                </a:solidFill>
                <a:effectLst/>
                <a:uLnTx/>
                <a:uFillTx/>
                <a:latin typeface="Ubuntu 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fr-FR" sz="4400" b="0" spc="-15" dirty="0">
                <a:latin typeface="+mj-lt"/>
                <a:ea typeface="UD Digi Kyokasho N-R" panose="020B0400000000000000" pitchFamily="18" charset="-128"/>
              </a:rPr>
              <a:t>80</a:t>
            </a:r>
            <a:r>
              <a:rPr lang="fr-FR" sz="3600" b="0" spc="-15" dirty="0">
                <a:latin typeface="+mj-lt"/>
                <a:ea typeface="UD Digi Kyokasho N-R" panose="020B0400000000000000" pitchFamily="18" charset="-128"/>
              </a:rPr>
              <a:t>%</a:t>
            </a:r>
            <a:br>
              <a:rPr lang="fr-FR" sz="3600" spc="-15" dirty="0">
                <a:latin typeface="+mj-lt"/>
                <a:ea typeface="UD Digi Kyokasho N-R" panose="020B0400000000000000" pitchFamily="18" charset="-128"/>
              </a:rPr>
            </a:br>
            <a:r>
              <a:rPr lang="fr-FR" sz="1400" b="0" dirty="0"/>
              <a:t>des encours gérés par </a:t>
            </a:r>
            <a:br>
              <a:rPr lang="fr-FR" sz="1400" b="0" dirty="0"/>
            </a:br>
            <a:r>
              <a:rPr lang="fr-FR" sz="1400" b="0" dirty="0"/>
              <a:t>PERIAL AM, au travers de ses SCPI</a:t>
            </a:r>
            <a:br>
              <a:rPr lang="fr-FR" sz="1400" b="0" dirty="0"/>
            </a:br>
            <a:r>
              <a:rPr lang="fr-FR" sz="1400" b="0" dirty="0"/>
              <a:t>&amp; SCI sont couverts par le </a:t>
            </a:r>
            <a:br>
              <a:rPr lang="fr-FR" sz="1400" b="0" dirty="0"/>
            </a:br>
            <a:r>
              <a:rPr lang="fr-FR" dirty="0"/>
              <a:t>label ISR français</a:t>
            </a:r>
            <a:br>
              <a:rPr lang="fr-FR" sz="1400" b="0" dirty="0"/>
            </a:br>
            <a:r>
              <a:rPr lang="fr-FR" sz="1400" b="0" dirty="0"/>
              <a:t>début 2022*</a:t>
            </a:r>
            <a:endParaRPr lang="fr-FR" b="0" dirty="0"/>
          </a:p>
        </p:txBody>
      </p:sp>
      <p:sp>
        <p:nvSpPr>
          <p:cNvPr id="6" name="Graphique 4">
            <a:extLst>
              <a:ext uri="{FF2B5EF4-FFF2-40B4-BE49-F238E27FC236}">
                <a16:creationId xmlns:a16="http://schemas.microsoft.com/office/drawing/2014/main" id="{F364716A-8ACC-78B5-DBB4-C31F6EE28575}"/>
              </a:ext>
            </a:extLst>
          </p:cNvPr>
          <p:cNvSpPr/>
          <p:nvPr/>
        </p:nvSpPr>
        <p:spPr>
          <a:xfrm>
            <a:off x="7692577" y="4564943"/>
            <a:ext cx="2287671" cy="1754816"/>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400" spc="-15" dirty="0">
                <a:solidFill>
                  <a:srgbClr val="4A4A49"/>
                </a:solidFill>
                <a:latin typeface="+mj-lt"/>
                <a:ea typeface="UD Digi Kyokasho N-R" panose="020B0400000000000000" pitchFamily="18" charset="-128"/>
              </a:rPr>
              <a:t>100% </a:t>
            </a:r>
            <a:br>
              <a:rPr lang="fr-FR" sz="4400" spc="-15" dirty="0">
                <a:solidFill>
                  <a:srgbClr val="4A4A49"/>
                </a:solidFill>
                <a:latin typeface="+mj-lt"/>
                <a:ea typeface="UD Digi Kyokasho N-R" panose="020B0400000000000000" pitchFamily="18" charset="-128"/>
              </a:rPr>
            </a:br>
            <a:r>
              <a:rPr lang="fr-FR" sz="1600" dirty="0">
                <a:solidFill>
                  <a:srgbClr val="4A4A49"/>
                </a:solidFill>
                <a:latin typeface="Ubuntu Light"/>
              </a:rPr>
              <a:t>des fonds engagés </a:t>
            </a:r>
            <a:br>
              <a:rPr lang="fr-FR" sz="1600" dirty="0">
                <a:solidFill>
                  <a:srgbClr val="4A4A49"/>
                </a:solidFill>
                <a:latin typeface="Ubuntu Light"/>
              </a:rPr>
            </a:br>
            <a:r>
              <a:rPr lang="fr-FR" sz="1600" dirty="0">
                <a:solidFill>
                  <a:srgbClr val="4A4A49"/>
                </a:solidFill>
                <a:latin typeface="Ubuntu Light"/>
              </a:rPr>
              <a:t>dans une démarche </a:t>
            </a:r>
            <a:br>
              <a:rPr lang="fr-FR" sz="1600" dirty="0">
                <a:solidFill>
                  <a:srgbClr val="4A4A49"/>
                </a:solidFill>
                <a:latin typeface="Ubuntu Light"/>
              </a:rPr>
            </a:br>
            <a:r>
              <a:rPr lang="fr-FR" b="1" dirty="0">
                <a:solidFill>
                  <a:srgbClr val="4A4A49"/>
                </a:solidFill>
                <a:latin typeface="Ubuntu Light"/>
              </a:rPr>
              <a:t>ESG Best-in-Progress</a:t>
            </a:r>
            <a:endParaRPr lang="fr-FR" sz="1600" b="1" dirty="0">
              <a:solidFill>
                <a:srgbClr val="4A4A49"/>
              </a:solidFill>
              <a:latin typeface="Ubuntu Ligh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0D5367"/>
              </a:solidFill>
              <a:effectLst/>
              <a:uLnTx/>
              <a:uFillTx/>
              <a:latin typeface="Ubuntu Ligh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41740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BDB293C-819B-465C-B11D-12F27004B7A5}"/>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no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fr-FR" sz="700" b="0" i="0" u="none" strike="noStrike" kern="1200" cap="none" spc="0" normalizeH="0" baseline="0" noProof="0">
              <a:ln>
                <a:noFill/>
              </a:ln>
              <a:noFill/>
              <a:effectLst/>
              <a:uLnTx/>
              <a:uFillTx/>
              <a:latin typeface="Ubuntu Light"/>
              <a:ea typeface="+mn-ea"/>
              <a:cs typeface="+mn-cs"/>
            </a:endParaRPr>
          </a:p>
        </p:txBody>
      </p:sp>
      <p:pic>
        <p:nvPicPr>
          <p:cNvPr id="5" name="Image 4">
            <a:extLst>
              <a:ext uri="{FF2B5EF4-FFF2-40B4-BE49-F238E27FC236}">
                <a16:creationId xmlns:a16="http://schemas.microsoft.com/office/drawing/2014/main" id="{4285D40A-5E5F-4902-B1F9-90D7D69CC152}"/>
              </a:ext>
            </a:extLst>
          </p:cNvPr>
          <p:cNvPicPr>
            <a:picLocks noChangeAspect="1"/>
          </p:cNvPicPr>
          <p:nvPr/>
        </p:nvPicPr>
        <p:blipFill>
          <a:blip r:embed="rId2"/>
          <a:stretch>
            <a:fillRect/>
          </a:stretch>
        </p:blipFill>
        <p:spPr>
          <a:xfrm>
            <a:off x="4376575" y="3568700"/>
            <a:ext cx="3372840" cy="1838278"/>
          </a:xfrm>
          <a:prstGeom prst="rect">
            <a:avLst/>
          </a:prstGeom>
        </p:spPr>
      </p:pic>
      <p:pic>
        <p:nvPicPr>
          <p:cNvPr id="2" name="Image 1">
            <a:extLst>
              <a:ext uri="{FF2B5EF4-FFF2-40B4-BE49-F238E27FC236}">
                <a16:creationId xmlns:a16="http://schemas.microsoft.com/office/drawing/2014/main" id="{8B31A1CD-062B-E662-6360-1B77F1DF3CA5}"/>
              </a:ext>
            </a:extLst>
          </p:cNvPr>
          <p:cNvPicPr>
            <a:picLocks noChangeAspect="1"/>
          </p:cNvPicPr>
          <p:nvPr/>
        </p:nvPicPr>
        <p:blipFill>
          <a:blip r:embed="rId3"/>
          <a:stretch>
            <a:fillRect/>
          </a:stretch>
        </p:blipFill>
        <p:spPr>
          <a:xfrm>
            <a:off x="8031637" y="4914792"/>
            <a:ext cx="1234911" cy="1330670"/>
          </a:xfrm>
          <a:prstGeom prst="rect">
            <a:avLst/>
          </a:prstGeom>
        </p:spPr>
      </p:pic>
    </p:spTree>
    <p:extLst>
      <p:ext uri="{BB962C8B-B14F-4D97-AF65-F5344CB8AC3E}">
        <p14:creationId xmlns:p14="http://schemas.microsoft.com/office/powerpoint/2010/main" val="2097575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BD9E47AD-D28B-4A21-8B5E-FBE68DD3B8EE}"/>
              </a:ext>
            </a:extLst>
          </p:cNvPr>
          <p:cNvSpPr>
            <a:spLocks noGrp="1"/>
          </p:cNvSpPr>
          <p:nvPr>
            <p:ph type="sldNum" sz="quarter" idx="11"/>
          </p:nvPr>
        </p:nvSpPr>
        <p:spPr>
          <a:xfrm>
            <a:off x="223155" y="6413499"/>
            <a:ext cx="282997" cy="265112"/>
          </a:xfrm>
          <a:solidFill>
            <a:srgbClr val="92D050"/>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prstClr val="white"/>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7" name="Titre 6">
            <a:extLst>
              <a:ext uri="{FF2B5EF4-FFF2-40B4-BE49-F238E27FC236}">
                <a16:creationId xmlns:a16="http://schemas.microsoft.com/office/drawing/2014/main" id="{5A595766-516A-4869-8FB6-CB557869D499}"/>
              </a:ext>
            </a:extLst>
          </p:cNvPr>
          <p:cNvSpPr>
            <a:spLocks noGrp="1"/>
          </p:cNvSpPr>
          <p:nvPr>
            <p:ph type="title"/>
          </p:nvPr>
        </p:nvSpPr>
        <p:spPr>
          <a:xfrm>
            <a:off x="264956" y="633963"/>
            <a:ext cx="5579656" cy="341632"/>
          </a:xfrm>
        </p:spPr>
        <p:txBody>
          <a:bodyPr/>
          <a:lstStyle/>
          <a:p>
            <a:r>
              <a:rPr lang="fr-FR" sz="1800" dirty="0">
                <a:solidFill>
                  <a:srgbClr val="5A6634"/>
                </a:solidFill>
              </a:rPr>
              <a:t>UNE DÉMARCHE  ENVIRONNEMENTALE AFFIRMÉE</a:t>
            </a:r>
          </a:p>
        </p:txBody>
      </p:sp>
      <p:sp>
        <p:nvSpPr>
          <p:cNvPr id="9" name="ZoneTexte 8">
            <a:extLst>
              <a:ext uri="{FF2B5EF4-FFF2-40B4-BE49-F238E27FC236}">
                <a16:creationId xmlns:a16="http://schemas.microsoft.com/office/drawing/2014/main" id="{868E6530-B753-40BB-8A84-A7DE4D270D2F}"/>
              </a:ext>
            </a:extLst>
          </p:cNvPr>
          <p:cNvSpPr txBox="1"/>
          <p:nvPr/>
        </p:nvSpPr>
        <p:spPr>
          <a:xfrm>
            <a:off x="5278141" y="1335206"/>
            <a:ext cx="6051352"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all" spc="300" normalizeH="0" baseline="0" noProof="0" dirty="0">
                <a:ln>
                  <a:noFill/>
                </a:ln>
                <a:solidFill>
                  <a:srgbClr val="99CA53"/>
                </a:solidFill>
                <a:effectLst/>
                <a:uLnTx/>
                <a:uFillTx/>
                <a:latin typeface="Ubuntu Light"/>
                <a:ea typeface="+mn-ea"/>
                <a:cs typeface="+mn-cs"/>
              </a:rPr>
              <a:t>Continuer à faire de PFO2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all" spc="300" normalizeH="0" baseline="0" noProof="0" dirty="0">
                <a:ln>
                  <a:noFill/>
                </a:ln>
                <a:solidFill>
                  <a:srgbClr val="99CA53"/>
                </a:solidFill>
                <a:effectLst/>
                <a:uLnTx/>
                <a:uFillTx/>
                <a:latin typeface="Ubuntu Light"/>
                <a:ea typeface="+mn-ea"/>
                <a:cs typeface="+mn-cs"/>
              </a:rPr>
              <a:t>la SCPI de référence en matière de performances environnementales</a:t>
            </a:r>
          </a:p>
        </p:txBody>
      </p:sp>
      <p:sp>
        <p:nvSpPr>
          <p:cNvPr id="12" name="Graphique 4">
            <a:extLst>
              <a:ext uri="{FF2B5EF4-FFF2-40B4-BE49-F238E27FC236}">
                <a16:creationId xmlns:a16="http://schemas.microsoft.com/office/drawing/2014/main" id="{9351C0D9-1F6B-4965-8345-EF69AC668496}"/>
              </a:ext>
            </a:extLst>
          </p:cNvPr>
          <p:cNvSpPr/>
          <p:nvPr/>
        </p:nvSpPr>
        <p:spPr>
          <a:xfrm>
            <a:off x="315468" y="3348021"/>
            <a:ext cx="1379794" cy="1278327"/>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99CA53"/>
          </a:solidFill>
          <a:ln w="9525" cap="flat">
            <a:noFill/>
            <a:prstDash val="solid"/>
            <a:miter/>
          </a:ln>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200" b="0" i="0" u="none" strike="noStrike" kern="1200" cap="none" spc="100" normalizeH="0" baseline="0" noProof="0">
                <a:ln>
                  <a:noFill/>
                </a:ln>
                <a:solidFill>
                  <a:prstClr val="white"/>
                </a:solidFill>
                <a:effectLst/>
                <a:uLnTx/>
                <a:uFillTx/>
                <a:latin typeface="Ubuntu Medium" panose="020B0604030602030204" pitchFamily="34" charset="0"/>
                <a:ea typeface="+mn-ea"/>
                <a:cs typeface="+mn-cs"/>
              </a:rPr>
              <a:t>Actifs situés hors de France</a:t>
            </a:r>
          </a:p>
        </p:txBody>
      </p:sp>
      <p:sp>
        <p:nvSpPr>
          <p:cNvPr id="16" name="ZoneTexte 15">
            <a:extLst>
              <a:ext uri="{FF2B5EF4-FFF2-40B4-BE49-F238E27FC236}">
                <a16:creationId xmlns:a16="http://schemas.microsoft.com/office/drawing/2014/main" id="{27DA4AE9-BC47-4718-81D5-ED42D175045B}"/>
              </a:ext>
            </a:extLst>
          </p:cNvPr>
          <p:cNvSpPr txBox="1"/>
          <p:nvPr/>
        </p:nvSpPr>
        <p:spPr>
          <a:xfrm>
            <a:off x="1722474" y="3880296"/>
            <a:ext cx="292597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A4A49"/>
                </a:solidFill>
                <a:effectLst/>
                <a:uLnTx/>
                <a:uFillTx/>
                <a:latin typeface="Ubuntu Light"/>
                <a:ea typeface="+mn-ea"/>
                <a:cs typeface="+mn-cs"/>
              </a:rPr>
              <a:t>Ouvrir le fonds à une répartition géographique européenne plus large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A4A49"/>
                </a:solidFill>
                <a:effectLst/>
                <a:uLnTx/>
                <a:uFillTx/>
                <a:latin typeface="Ubuntu Light"/>
                <a:ea typeface="+mn-ea"/>
                <a:cs typeface="+mn-cs"/>
              </a:rPr>
              <a:t>et diminuer son exposition à la France </a:t>
            </a:r>
          </a:p>
        </p:txBody>
      </p:sp>
      <p:sp>
        <p:nvSpPr>
          <p:cNvPr id="18" name="ZoneTexte 17">
            <a:extLst>
              <a:ext uri="{FF2B5EF4-FFF2-40B4-BE49-F238E27FC236}">
                <a16:creationId xmlns:a16="http://schemas.microsoft.com/office/drawing/2014/main" id="{4D8129FA-E85A-4F16-90D3-44EEDD091A32}"/>
              </a:ext>
            </a:extLst>
          </p:cNvPr>
          <p:cNvSpPr txBox="1"/>
          <p:nvPr/>
        </p:nvSpPr>
        <p:spPr>
          <a:xfrm>
            <a:off x="1787827" y="1985724"/>
            <a:ext cx="2822981" cy="120032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A4A49"/>
                </a:solidFill>
                <a:effectLst/>
                <a:uLnTx/>
                <a:uFillTx/>
                <a:latin typeface="Ubuntu Light"/>
                <a:ea typeface="+mn-ea"/>
                <a:cs typeface="+mn-cs"/>
              </a:rPr>
              <a:t>Renforcer l’obtention des labels environnementaux pour les actifs et privilégier des acquisitions qui s'inscrivent dans la stratégie ISR du fonds.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5A6634"/>
              </a:solidFill>
              <a:effectLst/>
              <a:uLnTx/>
              <a:uFillTx/>
              <a:latin typeface="Ubuntu Light"/>
              <a:ea typeface="+mn-ea"/>
              <a:cs typeface="+mn-cs"/>
            </a:endParaRPr>
          </a:p>
        </p:txBody>
      </p:sp>
      <p:sp>
        <p:nvSpPr>
          <p:cNvPr id="19" name="ZoneTexte 18">
            <a:extLst>
              <a:ext uri="{FF2B5EF4-FFF2-40B4-BE49-F238E27FC236}">
                <a16:creationId xmlns:a16="http://schemas.microsoft.com/office/drawing/2014/main" id="{7540A9A0-832F-42E6-B89B-F362A97D9F76}"/>
              </a:ext>
            </a:extLst>
          </p:cNvPr>
          <p:cNvSpPr txBox="1"/>
          <p:nvPr/>
        </p:nvSpPr>
        <p:spPr>
          <a:xfrm>
            <a:off x="1722474" y="5587689"/>
            <a:ext cx="2611435" cy="461665"/>
          </a:xfrm>
          <a:prstGeom prst="rect">
            <a:avLst/>
          </a:prstGeom>
          <a:noFill/>
        </p:spPr>
        <p:txBody>
          <a:bodyPr wrap="square">
            <a:spAutoFit/>
          </a:bodyPr>
          <a:lstStyle/>
          <a:p>
            <a:pPr marL="165100" marR="158115"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A4A49"/>
                </a:solidFill>
                <a:effectLst/>
                <a:uLnTx/>
                <a:uFillTx/>
                <a:latin typeface="Ubuntu Light"/>
                <a:ea typeface="+mn-ea"/>
                <a:cs typeface="+mn-cs"/>
              </a:rPr>
              <a:t>Des bureaux prêts pour le monde de demain</a:t>
            </a:r>
          </a:p>
        </p:txBody>
      </p:sp>
      <p:pic>
        <p:nvPicPr>
          <p:cNvPr id="26" name="Image 25">
            <a:extLst>
              <a:ext uri="{FF2B5EF4-FFF2-40B4-BE49-F238E27FC236}">
                <a16:creationId xmlns:a16="http://schemas.microsoft.com/office/drawing/2014/main" id="{7D002201-5A1E-413F-90BE-C3525F477895}"/>
              </a:ext>
            </a:extLst>
          </p:cNvPr>
          <p:cNvPicPr>
            <a:picLocks noChangeAspect="1"/>
          </p:cNvPicPr>
          <p:nvPr/>
        </p:nvPicPr>
        <p:blipFill>
          <a:blip r:embed="rId3" cstate="screen">
            <a:duotone>
              <a:prstClr val="black"/>
              <a:srgbClr val="92D050">
                <a:tint val="45000"/>
                <a:satMod val="400000"/>
              </a:srgbClr>
            </a:duotone>
            <a:extLst>
              <a:ext uri="{28A0092B-C50C-407E-A947-70E740481C1C}">
                <a14:useLocalDpi xmlns:a14="http://schemas.microsoft.com/office/drawing/2010/main"/>
              </a:ext>
            </a:extLst>
          </a:blip>
          <a:stretch>
            <a:fillRect/>
          </a:stretch>
        </p:blipFill>
        <p:spPr>
          <a:xfrm>
            <a:off x="2360481" y="3348021"/>
            <a:ext cx="501099" cy="470350"/>
          </a:xfrm>
          <a:prstGeom prst="rect">
            <a:avLst/>
          </a:prstGeom>
        </p:spPr>
      </p:pic>
      <p:sp>
        <p:nvSpPr>
          <p:cNvPr id="14" name="Graphique 4">
            <a:extLst>
              <a:ext uri="{FF2B5EF4-FFF2-40B4-BE49-F238E27FC236}">
                <a16:creationId xmlns:a16="http://schemas.microsoft.com/office/drawing/2014/main" id="{6D711D51-6564-4D4D-A6EA-B9B46ACBB7BB}"/>
              </a:ext>
            </a:extLst>
          </p:cNvPr>
          <p:cNvSpPr/>
          <p:nvPr/>
        </p:nvSpPr>
        <p:spPr>
          <a:xfrm>
            <a:off x="342680" y="1781949"/>
            <a:ext cx="1379794" cy="1278327"/>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99CA53"/>
          </a:solidFill>
          <a:ln w="9525" cap="flat">
            <a:noFill/>
            <a:prstDash val="solid"/>
            <a:miter/>
          </a:ln>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200" b="0" i="0" u="none" strike="noStrike" kern="1200" cap="none" spc="100" normalizeH="0" baseline="0" noProof="0">
                <a:ln>
                  <a:noFill/>
                </a:ln>
                <a:solidFill>
                  <a:prstClr val="white"/>
                </a:solidFill>
                <a:effectLst/>
                <a:uLnTx/>
                <a:uFillTx/>
                <a:latin typeface="Ubuntu Medium" panose="020B0604030602030204" pitchFamily="34" charset="0"/>
                <a:ea typeface="+mn-ea"/>
                <a:cs typeface="+mn-cs"/>
              </a:rPr>
              <a:t>ISR Immobilier</a:t>
            </a:r>
          </a:p>
        </p:txBody>
      </p:sp>
      <p:sp>
        <p:nvSpPr>
          <p:cNvPr id="15" name="Graphique 4">
            <a:extLst>
              <a:ext uri="{FF2B5EF4-FFF2-40B4-BE49-F238E27FC236}">
                <a16:creationId xmlns:a16="http://schemas.microsoft.com/office/drawing/2014/main" id="{6E2D5A5E-3F88-477B-BD86-09F45A741F2D}"/>
              </a:ext>
            </a:extLst>
          </p:cNvPr>
          <p:cNvSpPr/>
          <p:nvPr/>
        </p:nvSpPr>
        <p:spPr>
          <a:xfrm>
            <a:off x="342680" y="5021958"/>
            <a:ext cx="1379794" cy="1278327"/>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99CA53"/>
          </a:solidFill>
          <a:ln w="9525" cap="flat">
            <a:noFill/>
            <a:prstDash val="solid"/>
            <a:miter/>
          </a:ln>
        </p:spPr>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200" b="0" i="0" u="none" strike="noStrike" kern="1200" cap="none" spc="100" normalizeH="0" baseline="0" noProof="0">
                <a:ln>
                  <a:noFill/>
                </a:ln>
                <a:solidFill>
                  <a:prstClr val="white"/>
                </a:solidFill>
                <a:effectLst/>
                <a:uLnTx/>
                <a:uFillTx/>
                <a:latin typeface="Ubuntu Medium" panose="020B0604030602030204" pitchFamily="34" charset="0"/>
                <a:ea typeface="+mn-ea"/>
                <a:cs typeface="+mn-cs"/>
              </a:rPr>
              <a:t>Un patrimoine attractif</a:t>
            </a:r>
          </a:p>
        </p:txBody>
      </p:sp>
      <p:pic>
        <p:nvPicPr>
          <p:cNvPr id="41" name="Graphique 40">
            <a:extLst>
              <a:ext uri="{FF2B5EF4-FFF2-40B4-BE49-F238E27FC236}">
                <a16:creationId xmlns:a16="http://schemas.microsoft.com/office/drawing/2014/main" id="{6CB5B0A6-7AA8-44F1-9077-5F0D520B64C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2315274" y="5124186"/>
            <a:ext cx="395351" cy="338038"/>
          </a:xfrm>
          <a:prstGeom prst="rect">
            <a:avLst/>
          </a:prstGeom>
        </p:spPr>
      </p:pic>
      <p:pic>
        <p:nvPicPr>
          <p:cNvPr id="42" name="Image 41">
            <a:extLst>
              <a:ext uri="{FF2B5EF4-FFF2-40B4-BE49-F238E27FC236}">
                <a16:creationId xmlns:a16="http://schemas.microsoft.com/office/drawing/2014/main" id="{D43AA8FA-9DE8-4668-95CA-C5E2573535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57018" y="341555"/>
            <a:ext cx="1713260" cy="909578"/>
          </a:xfrm>
          <a:prstGeom prst="rect">
            <a:avLst/>
          </a:prstGeom>
        </p:spPr>
      </p:pic>
      <p:sp>
        <p:nvSpPr>
          <p:cNvPr id="48" name="Espace réservé du texte 7">
            <a:extLst>
              <a:ext uri="{FF2B5EF4-FFF2-40B4-BE49-F238E27FC236}">
                <a16:creationId xmlns:a16="http://schemas.microsoft.com/office/drawing/2014/main" id="{3FF87F4A-7196-4634-A679-987312B6E323}"/>
              </a:ext>
            </a:extLst>
          </p:cNvPr>
          <p:cNvSpPr>
            <a:spLocks noGrp="1"/>
          </p:cNvSpPr>
          <p:nvPr>
            <p:ph type="body" sz="quarter" idx="13"/>
          </p:nvPr>
        </p:nvSpPr>
        <p:spPr>
          <a:xfrm>
            <a:off x="446089" y="287337"/>
            <a:ext cx="1118552" cy="346625"/>
          </a:xfrm>
          <a:solidFill>
            <a:srgbClr val="99CA53"/>
          </a:solidFill>
        </p:spPr>
        <p:txBody>
          <a:bodyPr/>
          <a:lstStyle/>
          <a:p>
            <a:r>
              <a:rPr lang="fr-FR"/>
              <a:t>PFO2</a:t>
            </a:r>
          </a:p>
        </p:txBody>
      </p:sp>
      <p:sp>
        <p:nvSpPr>
          <p:cNvPr id="49" name="ZoneTexte 48">
            <a:extLst>
              <a:ext uri="{FF2B5EF4-FFF2-40B4-BE49-F238E27FC236}">
                <a16:creationId xmlns:a16="http://schemas.microsoft.com/office/drawing/2014/main" id="{BAAC66AC-255C-4828-9CF0-648AF4675FD3}"/>
              </a:ext>
            </a:extLst>
          </p:cNvPr>
          <p:cNvSpPr txBox="1"/>
          <p:nvPr/>
        </p:nvSpPr>
        <p:spPr>
          <a:xfrm>
            <a:off x="4787900" y="6284996"/>
            <a:ext cx="6060247" cy="369332"/>
          </a:xfrm>
          <a:prstGeom prst="rect">
            <a:avLst/>
          </a:prstGeom>
          <a:noFill/>
        </p:spPr>
        <p:txBody>
          <a:bodyPr wrap="square"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fr-FR" sz="900" b="0" i="0" u="none" strike="noStrike" kern="1200" cap="none" spc="-40" normalizeH="0" baseline="0" noProof="0">
                <a:ln>
                  <a:noFill/>
                </a:ln>
                <a:solidFill>
                  <a:prstClr val="white">
                    <a:lumMod val="65000"/>
                  </a:prstClr>
                </a:solidFill>
                <a:effectLst/>
                <a:uLnTx/>
                <a:uFillTx/>
                <a:latin typeface="Ubuntu Light"/>
                <a:ea typeface="+mn-ea"/>
                <a:cs typeface="Gotham Book"/>
              </a:rPr>
            </a:br>
            <a:r>
              <a:rPr kumimoji="0" lang="fr-FR" sz="900" b="0" i="0" u="none" strike="noStrike" kern="1200" cap="none" spc="-40" normalizeH="0" baseline="0" noProof="0">
                <a:ln>
                  <a:noFill/>
                </a:ln>
                <a:solidFill>
                  <a:prstClr val="white">
                    <a:lumMod val="65000"/>
                  </a:prstClr>
                </a:solidFill>
                <a:effectLst/>
                <a:uLnTx/>
                <a:uFillTx/>
                <a:latin typeface="Ubuntu Light"/>
                <a:ea typeface="+mn-ea"/>
                <a:cs typeface="Gotham Book"/>
              </a:rPr>
              <a:t>Sources : PERIAL AM </a:t>
            </a:r>
          </a:p>
        </p:txBody>
      </p:sp>
      <p:pic>
        <p:nvPicPr>
          <p:cNvPr id="3" name="Image 2">
            <a:extLst>
              <a:ext uri="{FF2B5EF4-FFF2-40B4-BE49-F238E27FC236}">
                <a16:creationId xmlns:a16="http://schemas.microsoft.com/office/drawing/2014/main" id="{3C2F56FD-3FC0-71F1-0D64-E91609E012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5927" y="238195"/>
            <a:ext cx="1083032" cy="1167013"/>
          </a:xfrm>
          <a:prstGeom prst="rect">
            <a:avLst/>
          </a:prstGeom>
        </p:spPr>
      </p:pic>
      <p:sp>
        <p:nvSpPr>
          <p:cNvPr id="2" name="Footer Placeholder 4">
            <a:extLst>
              <a:ext uri="{FF2B5EF4-FFF2-40B4-BE49-F238E27FC236}">
                <a16:creationId xmlns:a16="http://schemas.microsoft.com/office/drawing/2014/main" id="{5899E37D-3464-F64A-A4B0-9DE481CC3CB3}"/>
              </a:ext>
            </a:extLst>
          </p:cNvPr>
          <p:cNvSpPr txBox="1">
            <a:spLocks/>
          </p:cNvSpPr>
          <p:nvPr/>
        </p:nvSpPr>
        <p:spPr>
          <a:xfrm>
            <a:off x="5278141" y="6355393"/>
            <a:ext cx="5637104"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lumMod val="50000"/>
                  </a:prstClr>
                </a:solidFill>
                <a:effectLst/>
                <a:uLnTx/>
                <a:uFillTx/>
                <a:latin typeface="Ubuntu Light"/>
                <a:ea typeface="+mn-ea"/>
                <a:cs typeface="+mn-cs"/>
              </a:rPr>
              <a:t>Ce document est destiné aux partenaires commerciaux de PERIAL AM. </a:t>
            </a:r>
          </a:p>
        </p:txBody>
      </p:sp>
      <p:pic>
        <p:nvPicPr>
          <p:cNvPr id="28" name="Image 27">
            <a:extLst>
              <a:ext uri="{FF2B5EF4-FFF2-40B4-BE49-F238E27FC236}">
                <a16:creationId xmlns:a16="http://schemas.microsoft.com/office/drawing/2014/main" id="{32DA4A28-2595-4719-AACC-02F77E58EDF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74690" y="1333289"/>
            <a:ext cx="841182" cy="774183"/>
          </a:xfrm>
          <a:custGeom>
            <a:avLst/>
            <a:gdLst>
              <a:gd name="connsiteX0" fmla="*/ 778048 w 1558365"/>
              <a:gd name="connsiteY0" fmla="*/ 28 h 1434243"/>
              <a:gd name="connsiteX1" fmla="*/ 1427430 w 1558365"/>
              <a:gd name="connsiteY1" fmla="*/ 146188 h 1434243"/>
              <a:gd name="connsiteX2" fmla="*/ 1558283 w 1558365"/>
              <a:gd name="connsiteY2" fmla="*/ 723589 h 1434243"/>
              <a:gd name="connsiteX3" fmla="*/ 1432533 w 1558365"/>
              <a:gd name="connsiteY3" fmla="*/ 1306806 h 1434243"/>
              <a:gd name="connsiteX4" fmla="*/ 1177870 w 1558365"/>
              <a:gd name="connsiteY4" fmla="*/ 1408505 h 1434243"/>
              <a:gd name="connsiteX5" fmla="*/ 984001 w 1558365"/>
              <a:gd name="connsiteY5" fmla="*/ 1434243 h 1434243"/>
              <a:gd name="connsiteX6" fmla="*/ 565406 w 1558365"/>
              <a:gd name="connsiteY6" fmla="*/ 1434243 h 1434243"/>
              <a:gd name="connsiteX7" fmla="*/ 391037 w 1558365"/>
              <a:gd name="connsiteY7" fmla="*/ 1411619 h 1434243"/>
              <a:gd name="connsiteX8" fmla="*/ 133329 w 1558365"/>
              <a:gd name="connsiteY8" fmla="*/ 1309823 h 1434243"/>
              <a:gd name="connsiteX9" fmla="*/ 7 w 1558365"/>
              <a:gd name="connsiteY9" fmla="*/ 722492 h 1434243"/>
              <a:gd name="connsiteX10" fmla="*/ 131683 w 1558365"/>
              <a:gd name="connsiteY10" fmla="*/ 146353 h 1434243"/>
              <a:gd name="connsiteX11" fmla="*/ 778048 w 1558365"/>
              <a:gd name="connsiteY11" fmla="*/ 28 h 143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8365" h="1434243">
                <a:moveTo>
                  <a:pt x="778048" y="28"/>
                </a:moveTo>
                <a:cubicBezTo>
                  <a:pt x="1039644" y="-1124"/>
                  <a:pt x="1313640" y="33605"/>
                  <a:pt x="1427430" y="146188"/>
                </a:cubicBezTo>
                <a:cubicBezTo>
                  <a:pt x="1566184" y="283406"/>
                  <a:pt x="1558283" y="723589"/>
                  <a:pt x="1558283" y="723589"/>
                </a:cubicBezTo>
                <a:cubicBezTo>
                  <a:pt x="1557954" y="937563"/>
                  <a:pt x="1545664" y="1164760"/>
                  <a:pt x="1432533" y="1306806"/>
                </a:cubicBezTo>
                <a:cubicBezTo>
                  <a:pt x="1396815" y="1351658"/>
                  <a:pt x="1299444" y="1385620"/>
                  <a:pt x="1177870" y="1408505"/>
                </a:cubicBezTo>
                <a:lnTo>
                  <a:pt x="984001" y="1434243"/>
                </a:lnTo>
                <a:lnTo>
                  <a:pt x="565406" y="1434243"/>
                </a:lnTo>
                <a:lnTo>
                  <a:pt x="391037" y="1411619"/>
                </a:lnTo>
                <a:cubicBezTo>
                  <a:pt x="272851" y="1389474"/>
                  <a:pt x="176206" y="1355718"/>
                  <a:pt x="133329" y="1309823"/>
                </a:cubicBezTo>
                <a:cubicBezTo>
                  <a:pt x="-3175" y="1166131"/>
                  <a:pt x="7" y="722492"/>
                  <a:pt x="7" y="722492"/>
                </a:cubicBezTo>
                <a:cubicBezTo>
                  <a:pt x="7" y="722492"/>
                  <a:pt x="3738" y="276987"/>
                  <a:pt x="131683" y="146353"/>
                </a:cubicBezTo>
                <a:cubicBezTo>
                  <a:pt x="238835" y="36897"/>
                  <a:pt x="516506" y="1180"/>
                  <a:pt x="778048" y="28"/>
                </a:cubicBezTo>
                <a:close/>
              </a:path>
            </a:pathLst>
          </a:custGeom>
        </p:spPr>
      </p:pic>
      <p:pic>
        <p:nvPicPr>
          <p:cNvPr id="27" name="Image 26">
            <a:extLst>
              <a:ext uri="{FF2B5EF4-FFF2-40B4-BE49-F238E27FC236}">
                <a16:creationId xmlns:a16="http://schemas.microsoft.com/office/drawing/2014/main" id="{1249CB98-2621-49D8-90F3-032834E2297C}"/>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124811" y="2859838"/>
            <a:ext cx="841182" cy="774182"/>
          </a:xfrm>
          <a:custGeom>
            <a:avLst/>
            <a:gdLst>
              <a:gd name="connsiteX0" fmla="*/ 778048 w 1558365"/>
              <a:gd name="connsiteY0" fmla="*/ 28 h 1434243"/>
              <a:gd name="connsiteX1" fmla="*/ 1427430 w 1558365"/>
              <a:gd name="connsiteY1" fmla="*/ 146188 h 1434243"/>
              <a:gd name="connsiteX2" fmla="*/ 1558283 w 1558365"/>
              <a:gd name="connsiteY2" fmla="*/ 723589 h 1434243"/>
              <a:gd name="connsiteX3" fmla="*/ 1432533 w 1558365"/>
              <a:gd name="connsiteY3" fmla="*/ 1306806 h 1434243"/>
              <a:gd name="connsiteX4" fmla="*/ 1177870 w 1558365"/>
              <a:gd name="connsiteY4" fmla="*/ 1408505 h 1434243"/>
              <a:gd name="connsiteX5" fmla="*/ 984001 w 1558365"/>
              <a:gd name="connsiteY5" fmla="*/ 1434243 h 1434243"/>
              <a:gd name="connsiteX6" fmla="*/ 565406 w 1558365"/>
              <a:gd name="connsiteY6" fmla="*/ 1434243 h 1434243"/>
              <a:gd name="connsiteX7" fmla="*/ 391037 w 1558365"/>
              <a:gd name="connsiteY7" fmla="*/ 1411619 h 1434243"/>
              <a:gd name="connsiteX8" fmla="*/ 133329 w 1558365"/>
              <a:gd name="connsiteY8" fmla="*/ 1309823 h 1434243"/>
              <a:gd name="connsiteX9" fmla="*/ 7 w 1558365"/>
              <a:gd name="connsiteY9" fmla="*/ 722492 h 1434243"/>
              <a:gd name="connsiteX10" fmla="*/ 131683 w 1558365"/>
              <a:gd name="connsiteY10" fmla="*/ 146353 h 1434243"/>
              <a:gd name="connsiteX11" fmla="*/ 778048 w 1558365"/>
              <a:gd name="connsiteY11" fmla="*/ 28 h 143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8365" h="1434243">
                <a:moveTo>
                  <a:pt x="778048" y="28"/>
                </a:moveTo>
                <a:cubicBezTo>
                  <a:pt x="1039644" y="-1124"/>
                  <a:pt x="1313640" y="33605"/>
                  <a:pt x="1427430" y="146188"/>
                </a:cubicBezTo>
                <a:cubicBezTo>
                  <a:pt x="1566184" y="283406"/>
                  <a:pt x="1558283" y="723589"/>
                  <a:pt x="1558283" y="723589"/>
                </a:cubicBezTo>
                <a:cubicBezTo>
                  <a:pt x="1557954" y="937563"/>
                  <a:pt x="1545664" y="1164760"/>
                  <a:pt x="1432533" y="1306806"/>
                </a:cubicBezTo>
                <a:cubicBezTo>
                  <a:pt x="1396815" y="1351658"/>
                  <a:pt x="1299444" y="1385620"/>
                  <a:pt x="1177870" y="1408505"/>
                </a:cubicBezTo>
                <a:lnTo>
                  <a:pt x="984001" y="1434243"/>
                </a:lnTo>
                <a:lnTo>
                  <a:pt x="565406" y="1434243"/>
                </a:lnTo>
                <a:lnTo>
                  <a:pt x="391037" y="1411619"/>
                </a:lnTo>
                <a:cubicBezTo>
                  <a:pt x="272851" y="1389474"/>
                  <a:pt x="176206" y="1355718"/>
                  <a:pt x="133329" y="1309823"/>
                </a:cubicBezTo>
                <a:cubicBezTo>
                  <a:pt x="-3175" y="1166131"/>
                  <a:pt x="7" y="722492"/>
                  <a:pt x="7" y="722492"/>
                </a:cubicBezTo>
                <a:cubicBezTo>
                  <a:pt x="7" y="722492"/>
                  <a:pt x="3738" y="276987"/>
                  <a:pt x="131683" y="146353"/>
                </a:cubicBezTo>
                <a:cubicBezTo>
                  <a:pt x="238835" y="36897"/>
                  <a:pt x="516506" y="1180"/>
                  <a:pt x="778048" y="28"/>
                </a:cubicBezTo>
                <a:close/>
              </a:path>
            </a:pathLst>
          </a:custGeom>
        </p:spPr>
      </p:pic>
      <p:pic>
        <p:nvPicPr>
          <p:cNvPr id="91" name="Image 90">
            <a:extLst>
              <a:ext uri="{FF2B5EF4-FFF2-40B4-BE49-F238E27FC236}">
                <a16:creationId xmlns:a16="http://schemas.microsoft.com/office/drawing/2014/main" id="{822E1DB9-7058-4B96-A8C0-0409354C0BF6}"/>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074690" y="4526627"/>
            <a:ext cx="874434" cy="810132"/>
          </a:xfrm>
          <a:custGeom>
            <a:avLst/>
            <a:gdLst>
              <a:gd name="connsiteX0" fmla="*/ 778048 w 1558365"/>
              <a:gd name="connsiteY0" fmla="*/ 28 h 1443769"/>
              <a:gd name="connsiteX1" fmla="*/ 1427430 w 1558365"/>
              <a:gd name="connsiteY1" fmla="*/ 146189 h 1443769"/>
              <a:gd name="connsiteX2" fmla="*/ 1558283 w 1558365"/>
              <a:gd name="connsiteY2" fmla="*/ 723589 h 1443769"/>
              <a:gd name="connsiteX3" fmla="*/ 1432533 w 1558365"/>
              <a:gd name="connsiteY3" fmla="*/ 1306806 h 1443769"/>
              <a:gd name="connsiteX4" fmla="*/ 777993 w 1558365"/>
              <a:gd name="connsiteY4" fmla="*/ 1443749 h 1443769"/>
              <a:gd name="connsiteX5" fmla="*/ 133329 w 1558365"/>
              <a:gd name="connsiteY5" fmla="*/ 1309823 h 1443769"/>
              <a:gd name="connsiteX6" fmla="*/ 7 w 1558365"/>
              <a:gd name="connsiteY6" fmla="*/ 722492 h 1443769"/>
              <a:gd name="connsiteX7" fmla="*/ 131683 w 1558365"/>
              <a:gd name="connsiteY7" fmla="*/ 146353 h 1443769"/>
              <a:gd name="connsiteX8" fmla="*/ 778048 w 1558365"/>
              <a:gd name="connsiteY8" fmla="*/ 28 h 144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365" h="1443769">
                <a:moveTo>
                  <a:pt x="778048" y="28"/>
                </a:moveTo>
                <a:cubicBezTo>
                  <a:pt x="1039644" y="-1124"/>
                  <a:pt x="1313640" y="33605"/>
                  <a:pt x="1427430" y="146189"/>
                </a:cubicBezTo>
                <a:cubicBezTo>
                  <a:pt x="1566184" y="283406"/>
                  <a:pt x="1558283" y="723589"/>
                  <a:pt x="1558283" y="723589"/>
                </a:cubicBezTo>
                <a:cubicBezTo>
                  <a:pt x="1557954" y="937563"/>
                  <a:pt x="1545664" y="1164760"/>
                  <a:pt x="1432533" y="1306806"/>
                </a:cubicBezTo>
                <a:cubicBezTo>
                  <a:pt x="1361098" y="1396510"/>
                  <a:pt x="1043046" y="1442652"/>
                  <a:pt x="777993" y="1443749"/>
                </a:cubicBezTo>
                <a:cubicBezTo>
                  <a:pt x="519908" y="1444847"/>
                  <a:pt x="219083" y="1401613"/>
                  <a:pt x="133329" y="1309823"/>
                </a:cubicBezTo>
                <a:cubicBezTo>
                  <a:pt x="-3175" y="1166131"/>
                  <a:pt x="7" y="722492"/>
                  <a:pt x="7" y="722492"/>
                </a:cubicBezTo>
                <a:cubicBezTo>
                  <a:pt x="7" y="722492"/>
                  <a:pt x="3738" y="276987"/>
                  <a:pt x="131683" y="146353"/>
                </a:cubicBezTo>
                <a:cubicBezTo>
                  <a:pt x="238835" y="36897"/>
                  <a:pt x="516506" y="1180"/>
                  <a:pt x="778048" y="28"/>
                </a:cubicBezTo>
                <a:close/>
              </a:path>
            </a:pathLst>
          </a:custGeom>
          <a:ln>
            <a:noFill/>
          </a:ln>
        </p:spPr>
      </p:pic>
      <p:sp>
        <p:nvSpPr>
          <p:cNvPr id="4" name="object 3">
            <a:extLst>
              <a:ext uri="{FF2B5EF4-FFF2-40B4-BE49-F238E27FC236}">
                <a16:creationId xmlns:a16="http://schemas.microsoft.com/office/drawing/2014/main" id="{FEDB7CBF-719A-4DBB-D6B9-8132D48DA355}"/>
              </a:ext>
            </a:extLst>
          </p:cNvPr>
          <p:cNvSpPr txBox="1"/>
          <p:nvPr/>
        </p:nvSpPr>
        <p:spPr>
          <a:xfrm>
            <a:off x="5169213" y="2760410"/>
            <a:ext cx="1372870" cy="238760"/>
          </a:xfrm>
          <a:prstGeom prst="rect">
            <a:avLst/>
          </a:prstGeom>
        </p:spPr>
        <p:txBody>
          <a:bodyPr vert="horz" wrap="square" lIns="0" tIns="12700" rIns="0" bIns="0" rtlCol="0">
            <a:spAutoFit/>
          </a:bodyPr>
          <a:lstStyle/>
          <a:p>
            <a:pPr marL="12700">
              <a:lnSpc>
                <a:spcPct val="100000"/>
              </a:lnSpc>
              <a:spcBef>
                <a:spcPts val="100"/>
              </a:spcBef>
            </a:pPr>
            <a:r>
              <a:rPr sz="1400" spc="-20" dirty="0">
                <a:solidFill>
                  <a:srgbClr val="231F20"/>
                </a:solidFill>
                <a:latin typeface="Ubuntu"/>
                <a:cs typeface="Ubuntu"/>
              </a:rPr>
              <a:t>CAPITALISATION</a:t>
            </a:r>
            <a:endParaRPr sz="1400">
              <a:latin typeface="Ubuntu"/>
              <a:cs typeface="Ubuntu"/>
            </a:endParaRPr>
          </a:p>
        </p:txBody>
      </p:sp>
      <p:sp>
        <p:nvSpPr>
          <p:cNvPr id="5" name="object 4">
            <a:extLst>
              <a:ext uri="{FF2B5EF4-FFF2-40B4-BE49-F238E27FC236}">
                <a16:creationId xmlns:a16="http://schemas.microsoft.com/office/drawing/2014/main" id="{4CD009F1-18FD-AC60-63C1-6ECA4B6A9D08}"/>
              </a:ext>
            </a:extLst>
          </p:cNvPr>
          <p:cNvSpPr txBox="1"/>
          <p:nvPr/>
        </p:nvSpPr>
        <p:spPr>
          <a:xfrm>
            <a:off x="5155616" y="2815965"/>
            <a:ext cx="1342168" cy="830997"/>
          </a:xfrm>
          <a:prstGeom prst="rect">
            <a:avLst/>
          </a:prstGeom>
        </p:spPr>
        <p:txBody>
          <a:bodyPr vert="horz" wrap="square" lIns="0" tIns="15240" rIns="0" bIns="0" rtlCol="0">
            <a:spAutoFit/>
          </a:bodyPr>
          <a:lstStyle/>
          <a:p>
            <a:pPr marL="12700">
              <a:lnSpc>
                <a:spcPct val="100000"/>
              </a:lnSpc>
              <a:spcBef>
                <a:spcPts val="120"/>
              </a:spcBef>
            </a:pPr>
            <a:r>
              <a:rPr sz="5300" b="1" spc="-140" dirty="0">
                <a:solidFill>
                  <a:srgbClr val="546439"/>
                </a:solidFill>
                <a:latin typeface="Ubuntu"/>
                <a:cs typeface="Ubuntu"/>
              </a:rPr>
              <a:t>2</a:t>
            </a:r>
            <a:r>
              <a:rPr sz="6000" b="1" spc="-165" baseline="4166" dirty="0">
                <a:solidFill>
                  <a:srgbClr val="546439"/>
                </a:solidFill>
                <a:latin typeface="Ubuntu"/>
                <a:cs typeface="Ubuntu"/>
              </a:rPr>
              <a:t>,</a:t>
            </a:r>
            <a:r>
              <a:rPr lang="fr-FR" sz="4000" b="1" spc="-110" baseline="4166" dirty="0">
                <a:solidFill>
                  <a:srgbClr val="546439"/>
                </a:solidFill>
                <a:latin typeface="Ubuntu"/>
                <a:cs typeface="Ubuntu"/>
              </a:rPr>
              <a:t>848</a:t>
            </a:r>
            <a:endParaRPr sz="4000" dirty="0">
              <a:latin typeface="Ubuntu"/>
              <a:cs typeface="Ubuntu"/>
            </a:endParaRPr>
          </a:p>
        </p:txBody>
      </p:sp>
      <p:sp>
        <p:nvSpPr>
          <p:cNvPr id="8" name="object 5">
            <a:extLst>
              <a:ext uri="{FF2B5EF4-FFF2-40B4-BE49-F238E27FC236}">
                <a16:creationId xmlns:a16="http://schemas.microsoft.com/office/drawing/2014/main" id="{FC23F665-11EF-8456-9529-F435BC094FA6}"/>
              </a:ext>
            </a:extLst>
          </p:cNvPr>
          <p:cNvSpPr txBox="1"/>
          <p:nvPr/>
        </p:nvSpPr>
        <p:spPr>
          <a:xfrm>
            <a:off x="5402522" y="3509846"/>
            <a:ext cx="900430" cy="521334"/>
          </a:xfrm>
          <a:prstGeom prst="rect">
            <a:avLst/>
          </a:prstGeom>
        </p:spPr>
        <p:txBody>
          <a:bodyPr vert="horz" wrap="square" lIns="0" tIns="57785" rIns="0" bIns="0" rtlCol="0">
            <a:spAutoFit/>
          </a:bodyPr>
          <a:lstStyle/>
          <a:p>
            <a:pPr marL="80645" marR="5080" indent="-68580">
              <a:lnSpc>
                <a:spcPts val="1770"/>
              </a:lnSpc>
              <a:spcBef>
                <a:spcPts val="455"/>
              </a:spcBef>
            </a:pPr>
            <a:r>
              <a:rPr sz="1750" b="1" spc="-40" dirty="0">
                <a:solidFill>
                  <a:srgbClr val="546439"/>
                </a:solidFill>
                <a:latin typeface="Ubuntu"/>
                <a:cs typeface="Ubuntu"/>
              </a:rPr>
              <a:t>millia</a:t>
            </a:r>
            <a:r>
              <a:rPr sz="1750" b="1" spc="-60" dirty="0">
                <a:solidFill>
                  <a:srgbClr val="546439"/>
                </a:solidFill>
                <a:latin typeface="Ubuntu"/>
                <a:cs typeface="Ubuntu"/>
              </a:rPr>
              <a:t>r</a:t>
            </a:r>
            <a:r>
              <a:rPr sz="1750" b="1" spc="-45" dirty="0">
                <a:solidFill>
                  <a:srgbClr val="546439"/>
                </a:solidFill>
                <a:latin typeface="Ubuntu"/>
                <a:cs typeface="Ubuntu"/>
              </a:rPr>
              <a:t>ds  </a:t>
            </a:r>
            <a:r>
              <a:rPr sz="1750" b="1" spc="-60" dirty="0">
                <a:solidFill>
                  <a:srgbClr val="546439"/>
                </a:solidFill>
                <a:latin typeface="Ubuntu"/>
                <a:cs typeface="Ubuntu"/>
              </a:rPr>
              <a:t>d’euros</a:t>
            </a:r>
            <a:endParaRPr sz="1750">
              <a:latin typeface="Ubuntu"/>
              <a:cs typeface="Ubuntu"/>
            </a:endParaRPr>
          </a:p>
        </p:txBody>
      </p:sp>
      <p:sp>
        <p:nvSpPr>
          <p:cNvPr id="11" name="object 6">
            <a:extLst>
              <a:ext uri="{FF2B5EF4-FFF2-40B4-BE49-F238E27FC236}">
                <a16:creationId xmlns:a16="http://schemas.microsoft.com/office/drawing/2014/main" id="{601233AC-3A54-6169-F33B-3E1C47C79566}"/>
              </a:ext>
            </a:extLst>
          </p:cNvPr>
          <p:cNvSpPr/>
          <p:nvPr/>
        </p:nvSpPr>
        <p:spPr>
          <a:xfrm>
            <a:off x="6677759" y="2182996"/>
            <a:ext cx="0" cy="3047365"/>
          </a:xfrm>
          <a:custGeom>
            <a:avLst/>
            <a:gdLst/>
            <a:ahLst/>
            <a:cxnLst/>
            <a:rect l="l" t="t" r="r" b="b"/>
            <a:pathLst>
              <a:path h="3047365">
                <a:moveTo>
                  <a:pt x="0" y="0"/>
                </a:moveTo>
                <a:lnTo>
                  <a:pt x="0" y="3047301"/>
                </a:lnTo>
              </a:path>
            </a:pathLst>
          </a:custGeom>
          <a:ln w="12700">
            <a:solidFill>
              <a:srgbClr val="002A5B"/>
            </a:solidFill>
          </a:ln>
        </p:spPr>
        <p:txBody>
          <a:bodyPr wrap="square" lIns="0" tIns="0" rIns="0" bIns="0" rtlCol="0"/>
          <a:lstStyle/>
          <a:p>
            <a:endParaRPr/>
          </a:p>
        </p:txBody>
      </p:sp>
      <p:sp>
        <p:nvSpPr>
          <p:cNvPr id="13" name="object 7">
            <a:extLst>
              <a:ext uri="{FF2B5EF4-FFF2-40B4-BE49-F238E27FC236}">
                <a16:creationId xmlns:a16="http://schemas.microsoft.com/office/drawing/2014/main" id="{ABFDF07E-DCC2-DD18-D67A-66850A8E3319}"/>
              </a:ext>
            </a:extLst>
          </p:cNvPr>
          <p:cNvSpPr/>
          <p:nvPr/>
        </p:nvSpPr>
        <p:spPr>
          <a:xfrm>
            <a:off x="9941759" y="2182996"/>
            <a:ext cx="0" cy="3047365"/>
          </a:xfrm>
          <a:custGeom>
            <a:avLst/>
            <a:gdLst/>
            <a:ahLst/>
            <a:cxnLst/>
            <a:rect l="l" t="t" r="r" b="b"/>
            <a:pathLst>
              <a:path h="3047365">
                <a:moveTo>
                  <a:pt x="0" y="0"/>
                </a:moveTo>
                <a:lnTo>
                  <a:pt x="0" y="3047301"/>
                </a:lnTo>
              </a:path>
            </a:pathLst>
          </a:custGeom>
          <a:ln w="12700">
            <a:solidFill>
              <a:srgbClr val="002A5B"/>
            </a:solidFill>
          </a:ln>
        </p:spPr>
        <p:txBody>
          <a:bodyPr wrap="square" lIns="0" tIns="0" rIns="0" bIns="0" rtlCol="0"/>
          <a:lstStyle/>
          <a:p>
            <a:endParaRPr/>
          </a:p>
        </p:txBody>
      </p:sp>
      <p:sp>
        <p:nvSpPr>
          <p:cNvPr id="17" name="object 8">
            <a:extLst>
              <a:ext uri="{FF2B5EF4-FFF2-40B4-BE49-F238E27FC236}">
                <a16:creationId xmlns:a16="http://schemas.microsoft.com/office/drawing/2014/main" id="{E22A289C-3D4E-24D2-B088-C847E9238B47}"/>
              </a:ext>
            </a:extLst>
          </p:cNvPr>
          <p:cNvSpPr/>
          <p:nvPr/>
        </p:nvSpPr>
        <p:spPr>
          <a:xfrm>
            <a:off x="8303410" y="2182996"/>
            <a:ext cx="0" cy="1642110"/>
          </a:xfrm>
          <a:custGeom>
            <a:avLst/>
            <a:gdLst/>
            <a:ahLst/>
            <a:cxnLst/>
            <a:rect l="l" t="t" r="r" b="b"/>
            <a:pathLst>
              <a:path h="1642110">
                <a:moveTo>
                  <a:pt x="0" y="0"/>
                </a:moveTo>
                <a:lnTo>
                  <a:pt x="0" y="1641602"/>
                </a:lnTo>
              </a:path>
            </a:pathLst>
          </a:custGeom>
          <a:ln w="12700">
            <a:solidFill>
              <a:srgbClr val="002A5B"/>
            </a:solidFill>
          </a:ln>
        </p:spPr>
        <p:txBody>
          <a:bodyPr wrap="square" lIns="0" tIns="0" rIns="0" bIns="0" rtlCol="0"/>
          <a:lstStyle/>
          <a:p>
            <a:endParaRPr/>
          </a:p>
        </p:txBody>
      </p:sp>
      <p:sp>
        <p:nvSpPr>
          <p:cNvPr id="20" name="object 9">
            <a:extLst>
              <a:ext uri="{FF2B5EF4-FFF2-40B4-BE49-F238E27FC236}">
                <a16:creationId xmlns:a16="http://schemas.microsoft.com/office/drawing/2014/main" id="{15EEC8FE-5341-EB72-6BE6-7A8C70959E1F}"/>
              </a:ext>
            </a:extLst>
          </p:cNvPr>
          <p:cNvSpPr/>
          <p:nvPr/>
        </p:nvSpPr>
        <p:spPr>
          <a:xfrm>
            <a:off x="5117391" y="4104545"/>
            <a:ext cx="1464310" cy="0"/>
          </a:xfrm>
          <a:custGeom>
            <a:avLst/>
            <a:gdLst/>
            <a:ahLst/>
            <a:cxnLst/>
            <a:rect l="l" t="t" r="r" b="b"/>
            <a:pathLst>
              <a:path w="1464310">
                <a:moveTo>
                  <a:pt x="1464017" y="0"/>
                </a:moveTo>
                <a:lnTo>
                  <a:pt x="0" y="0"/>
                </a:lnTo>
              </a:path>
            </a:pathLst>
          </a:custGeom>
          <a:ln w="12700">
            <a:solidFill>
              <a:srgbClr val="002A5B"/>
            </a:solidFill>
          </a:ln>
        </p:spPr>
        <p:txBody>
          <a:bodyPr wrap="square" lIns="0" tIns="0" rIns="0" bIns="0" rtlCol="0"/>
          <a:lstStyle/>
          <a:p>
            <a:endParaRPr/>
          </a:p>
        </p:txBody>
      </p:sp>
      <p:sp>
        <p:nvSpPr>
          <p:cNvPr id="21" name="object 10">
            <a:extLst>
              <a:ext uri="{FF2B5EF4-FFF2-40B4-BE49-F238E27FC236}">
                <a16:creationId xmlns:a16="http://schemas.microsoft.com/office/drawing/2014/main" id="{8C02499B-34C4-8502-CCE0-4078CB3E9C33}"/>
              </a:ext>
            </a:extLst>
          </p:cNvPr>
          <p:cNvSpPr/>
          <p:nvPr/>
        </p:nvSpPr>
        <p:spPr>
          <a:xfrm>
            <a:off x="6761417" y="3978546"/>
            <a:ext cx="3084195" cy="0"/>
          </a:xfrm>
          <a:custGeom>
            <a:avLst/>
            <a:gdLst/>
            <a:ahLst/>
            <a:cxnLst/>
            <a:rect l="l" t="t" r="r" b="b"/>
            <a:pathLst>
              <a:path w="3084195">
                <a:moveTo>
                  <a:pt x="3083991" y="0"/>
                </a:moveTo>
                <a:lnTo>
                  <a:pt x="0" y="0"/>
                </a:lnTo>
              </a:path>
            </a:pathLst>
          </a:custGeom>
          <a:ln w="12700">
            <a:solidFill>
              <a:srgbClr val="002A5B"/>
            </a:solidFill>
          </a:ln>
        </p:spPr>
        <p:txBody>
          <a:bodyPr wrap="square" lIns="0" tIns="0" rIns="0" bIns="0" rtlCol="0"/>
          <a:lstStyle/>
          <a:p>
            <a:endParaRPr/>
          </a:p>
        </p:txBody>
      </p:sp>
      <p:sp>
        <p:nvSpPr>
          <p:cNvPr id="22" name="object 11">
            <a:extLst>
              <a:ext uri="{FF2B5EF4-FFF2-40B4-BE49-F238E27FC236}">
                <a16:creationId xmlns:a16="http://schemas.microsoft.com/office/drawing/2014/main" id="{1A5E740F-A5B0-B984-28ED-82C06F666337}"/>
              </a:ext>
            </a:extLst>
          </p:cNvPr>
          <p:cNvSpPr/>
          <p:nvPr/>
        </p:nvSpPr>
        <p:spPr>
          <a:xfrm>
            <a:off x="10026090" y="3528546"/>
            <a:ext cx="1464310" cy="0"/>
          </a:xfrm>
          <a:custGeom>
            <a:avLst/>
            <a:gdLst/>
            <a:ahLst/>
            <a:cxnLst/>
            <a:rect l="l" t="t" r="r" b="b"/>
            <a:pathLst>
              <a:path w="1464309">
                <a:moveTo>
                  <a:pt x="1464017" y="0"/>
                </a:moveTo>
                <a:lnTo>
                  <a:pt x="0" y="0"/>
                </a:lnTo>
              </a:path>
            </a:pathLst>
          </a:custGeom>
          <a:ln w="12700">
            <a:solidFill>
              <a:srgbClr val="002A5B"/>
            </a:solidFill>
          </a:ln>
        </p:spPr>
        <p:txBody>
          <a:bodyPr wrap="square" lIns="0" tIns="0" rIns="0" bIns="0" rtlCol="0"/>
          <a:lstStyle/>
          <a:p>
            <a:endParaRPr/>
          </a:p>
        </p:txBody>
      </p:sp>
      <p:sp>
        <p:nvSpPr>
          <p:cNvPr id="23" name="object 12">
            <a:extLst>
              <a:ext uri="{FF2B5EF4-FFF2-40B4-BE49-F238E27FC236}">
                <a16:creationId xmlns:a16="http://schemas.microsoft.com/office/drawing/2014/main" id="{799C5E8D-F4F6-479C-517E-BAA82C7D9515}"/>
              </a:ext>
            </a:extLst>
          </p:cNvPr>
          <p:cNvSpPr txBox="1"/>
          <p:nvPr/>
        </p:nvSpPr>
        <p:spPr>
          <a:xfrm>
            <a:off x="5117391" y="5396158"/>
            <a:ext cx="6373009" cy="782265"/>
          </a:xfrm>
          <a:prstGeom prst="rect">
            <a:avLst/>
          </a:prstGeom>
        </p:spPr>
        <p:txBody>
          <a:bodyPr vert="horz" wrap="square" lIns="0" tIns="12700" rIns="0" bIns="0" rtlCol="0">
            <a:spAutoFit/>
          </a:bodyPr>
          <a:lstStyle/>
          <a:p>
            <a:pPr algn="ctr">
              <a:lnSpc>
                <a:spcPct val="100000"/>
              </a:lnSpc>
              <a:spcBef>
                <a:spcPts val="100"/>
              </a:spcBef>
            </a:pPr>
            <a:r>
              <a:rPr sz="1000" spc="-5" dirty="0">
                <a:solidFill>
                  <a:srgbClr val="002A5B"/>
                </a:solidFill>
                <a:latin typeface="Ubuntu-Medium"/>
                <a:cs typeface="Ubuntu-Medium"/>
              </a:rPr>
              <a:t>Les</a:t>
            </a:r>
            <a:r>
              <a:rPr sz="1000" dirty="0">
                <a:solidFill>
                  <a:srgbClr val="002A5B"/>
                </a:solidFill>
                <a:latin typeface="Ubuntu-Medium"/>
                <a:cs typeface="Ubuntu-Medium"/>
              </a:rPr>
              <a:t> </a:t>
            </a:r>
            <a:r>
              <a:rPr sz="1000" spc="-5" dirty="0">
                <a:solidFill>
                  <a:srgbClr val="002A5B"/>
                </a:solidFill>
                <a:latin typeface="Ubuntu-Medium"/>
                <a:cs typeface="Ubuntu-Medium"/>
              </a:rPr>
              <a:t>performances</a:t>
            </a:r>
            <a:r>
              <a:rPr sz="1000" dirty="0">
                <a:solidFill>
                  <a:srgbClr val="002A5B"/>
                </a:solidFill>
                <a:latin typeface="Ubuntu-Medium"/>
                <a:cs typeface="Ubuntu-Medium"/>
              </a:rPr>
              <a:t> passées ne préjugent pas des </a:t>
            </a:r>
            <a:r>
              <a:rPr sz="1000" spc="-5" dirty="0">
                <a:solidFill>
                  <a:srgbClr val="002A5B"/>
                </a:solidFill>
                <a:latin typeface="Ubuntu-Medium"/>
                <a:cs typeface="Ubuntu-Medium"/>
              </a:rPr>
              <a:t>performances</a:t>
            </a:r>
            <a:r>
              <a:rPr sz="1000" dirty="0">
                <a:solidFill>
                  <a:srgbClr val="002A5B"/>
                </a:solidFill>
                <a:latin typeface="Ubuntu-Medium"/>
                <a:cs typeface="Ubuntu-Medium"/>
              </a:rPr>
              <a:t> futures.</a:t>
            </a:r>
            <a:r>
              <a:rPr lang="fr-FR" sz="1000" dirty="0">
                <a:solidFill>
                  <a:srgbClr val="002A5B"/>
                </a:solidFill>
                <a:latin typeface="Ubuntu-Medium"/>
                <a:cs typeface="Ubuntu-Medium"/>
              </a:rPr>
              <a:t> </a:t>
            </a:r>
            <a:r>
              <a:rPr lang="fr-FR" sz="1000" dirty="0">
                <a:solidFill>
                  <a:srgbClr val="002A5B"/>
                </a:solidFill>
                <a:latin typeface="Ubuntu"/>
                <a:cs typeface="Ubuntu"/>
              </a:rPr>
              <a:t>* Collecte Brute (collecte nette = collecte brute – rachats sur la période = 122 M€) </a:t>
            </a:r>
            <a:r>
              <a:rPr sz="1000" spc="-5" dirty="0">
                <a:solidFill>
                  <a:srgbClr val="002A5B"/>
                </a:solidFill>
                <a:latin typeface="Ubuntu"/>
                <a:cs typeface="Ubuntu"/>
              </a:rPr>
              <a:t>**</a:t>
            </a:r>
            <a:r>
              <a:rPr kumimoji="0" lang="fr-FR" sz="1000" b="0" i="0" u="none" strike="noStrike" kern="1200" cap="none" spc="-5" normalizeH="0" baseline="0" noProof="0" dirty="0">
                <a:ln>
                  <a:noFill/>
                </a:ln>
                <a:solidFill>
                  <a:srgbClr val="002A5B"/>
                </a:solidFill>
                <a:effectLst/>
                <a:uLnTx/>
                <a:uFillTx/>
                <a:latin typeface="Ubuntu"/>
                <a:ea typeface="+mn-ea"/>
                <a:cs typeface="Ubuntu"/>
              </a:rPr>
              <a:t> Taux de distribution </a:t>
            </a:r>
            <a:r>
              <a:rPr kumimoji="0" lang="fr-FR" sz="1000" b="0" i="0" u="none" strike="noStrike" kern="1200" cap="none" spc="0" normalizeH="0" baseline="0" noProof="0" dirty="0">
                <a:ln>
                  <a:noFill/>
                </a:ln>
                <a:solidFill>
                  <a:srgbClr val="002A5B"/>
                </a:solidFill>
                <a:effectLst/>
                <a:uLnTx/>
                <a:uFillTx/>
                <a:latin typeface="Ubuntu"/>
                <a:ea typeface="+mn-ea"/>
                <a:cs typeface="Ubuntu"/>
              </a:rPr>
              <a:t>= Division du dividende brut, avant prélèvement libératoire et autre fiscalité payée par le fonds pour le compte de l’associé, versé au titre  de l’année N</a:t>
            </a:r>
            <a:r>
              <a:rPr kumimoji="0" lang="fr-FR" sz="1000" b="0" i="0" u="none" strike="noStrike" kern="1200" cap="none" spc="5" normalizeH="0" baseline="0" noProof="0" dirty="0">
                <a:ln>
                  <a:noFill/>
                </a:ln>
                <a:solidFill>
                  <a:srgbClr val="002A5B"/>
                </a:solidFill>
                <a:effectLst/>
                <a:uLnTx/>
                <a:uFillTx/>
                <a:latin typeface="Ubuntu"/>
                <a:ea typeface="+mn-ea"/>
                <a:cs typeface="Ubuntu"/>
              </a:rPr>
              <a:t> </a:t>
            </a:r>
            <a:r>
              <a:rPr kumimoji="0" lang="fr-FR" sz="1000" b="0" i="0" u="none" strike="noStrike" kern="1200" cap="none" spc="0" normalizeH="0" baseline="0" noProof="0" dirty="0">
                <a:ln>
                  <a:noFill/>
                </a:ln>
                <a:solidFill>
                  <a:srgbClr val="002A5B"/>
                </a:solidFill>
                <a:effectLst/>
                <a:uLnTx/>
                <a:uFillTx/>
                <a:latin typeface="Ubuntu"/>
                <a:ea typeface="+mn-ea"/>
                <a:cs typeface="Ubuntu"/>
              </a:rPr>
              <a:t>(y </a:t>
            </a:r>
            <a:r>
              <a:rPr kumimoji="0" lang="fr-FR" sz="1000" b="0" i="0" u="none" strike="noStrike" kern="1200" cap="none" spc="-5" normalizeH="0" baseline="0" noProof="0" dirty="0">
                <a:ln>
                  <a:noFill/>
                </a:ln>
                <a:solidFill>
                  <a:srgbClr val="002A5B"/>
                </a:solidFill>
                <a:effectLst/>
                <a:uLnTx/>
                <a:uFillTx/>
                <a:latin typeface="Ubuntu"/>
                <a:ea typeface="+mn-ea"/>
                <a:cs typeface="Ubuntu"/>
              </a:rPr>
              <a:t>compris</a:t>
            </a:r>
            <a:r>
              <a:rPr kumimoji="0" lang="fr-FR" sz="1000" b="0" i="0" u="none" strike="noStrike" kern="1200" cap="none" spc="0" normalizeH="0" baseline="0" noProof="0" dirty="0">
                <a:ln>
                  <a:noFill/>
                </a:ln>
                <a:solidFill>
                  <a:srgbClr val="002A5B"/>
                </a:solidFill>
                <a:effectLst/>
                <a:uLnTx/>
                <a:uFillTx/>
                <a:latin typeface="Ubuntu"/>
                <a:ea typeface="+mn-ea"/>
                <a:cs typeface="Ubuntu"/>
              </a:rPr>
              <a:t> les</a:t>
            </a:r>
            <a:r>
              <a:rPr kumimoji="0" lang="fr-FR" sz="1000" b="0" i="0" u="none" strike="noStrike" kern="1200" cap="none" spc="5" normalizeH="0" baseline="0" noProof="0" dirty="0">
                <a:ln>
                  <a:noFill/>
                </a:ln>
                <a:solidFill>
                  <a:srgbClr val="002A5B"/>
                </a:solidFill>
                <a:effectLst/>
                <a:uLnTx/>
                <a:uFillTx/>
                <a:latin typeface="Ubuntu"/>
                <a:ea typeface="+mn-ea"/>
                <a:cs typeface="Ubuntu"/>
              </a:rPr>
              <a:t> </a:t>
            </a:r>
            <a:r>
              <a:rPr kumimoji="0" lang="fr-FR" sz="1000" b="0" i="0" u="none" strike="noStrike" kern="1200" cap="none" spc="-5" normalizeH="0" baseline="0" noProof="0" dirty="0">
                <a:ln>
                  <a:noFill/>
                </a:ln>
                <a:solidFill>
                  <a:srgbClr val="002A5B"/>
                </a:solidFill>
                <a:effectLst/>
                <a:uLnTx/>
                <a:uFillTx/>
                <a:latin typeface="Ubuntu"/>
                <a:ea typeface="+mn-ea"/>
                <a:cs typeface="Ubuntu"/>
              </a:rPr>
              <a:t>acomptes</a:t>
            </a:r>
            <a:r>
              <a:rPr kumimoji="0" lang="fr-FR" sz="1000" b="0" i="0" u="none" strike="noStrike" kern="1200" cap="none" spc="0" normalizeH="0" baseline="0" noProof="0" dirty="0">
                <a:ln>
                  <a:noFill/>
                </a:ln>
                <a:solidFill>
                  <a:srgbClr val="002A5B"/>
                </a:solidFill>
                <a:effectLst/>
                <a:uLnTx/>
                <a:uFillTx/>
                <a:latin typeface="Ubuntu"/>
                <a:ea typeface="+mn-ea"/>
                <a:cs typeface="Ubuntu"/>
              </a:rPr>
              <a:t> </a:t>
            </a:r>
            <a:r>
              <a:rPr kumimoji="0" lang="fr-FR" sz="1000" b="0" i="0" u="none" strike="noStrike" kern="1200" cap="none" spc="-5" normalizeH="0" baseline="0" noProof="0" dirty="0">
                <a:ln>
                  <a:noFill/>
                </a:ln>
                <a:solidFill>
                  <a:srgbClr val="002A5B"/>
                </a:solidFill>
                <a:effectLst/>
                <a:uLnTx/>
                <a:uFillTx/>
                <a:latin typeface="Ubuntu"/>
                <a:ea typeface="+mn-ea"/>
                <a:cs typeface="Ubuntu"/>
              </a:rPr>
              <a:t>exceptionnels</a:t>
            </a:r>
            <a:r>
              <a:rPr kumimoji="0" lang="fr-FR" sz="1000" b="0" i="0" u="none" strike="noStrike" kern="1200" cap="none" spc="0" normalizeH="0" baseline="0" noProof="0" dirty="0">
                <a:ln>
                  <a:noFill/>
                </a:ln>
                <a:solidFill>
                  <a:srgbClr val="002A5B"/>
                </a:solidFill>
                <a:effectLst/>
                <a:uLnTx/>
                <a:uFillTx/>
                <a:latin typeface="Ubuntu"/>
                <a:ea typeface="+mn-ea"/>
                <a:cs typeface="Ubuntu"/>
              </a:rPr>
              <a:t> et</a:t>
            </a:r>
            <a:r>
              <a:rPr kumimoji="0" lang="fr-FR" sz="1000" b="0" i="0" u="none" strike="noStrike" kern="1200" cap="none" spc="5" normalizeH="0" baseline="0" noProof="0" dirty="0">
                <a:ln>
                  <a:noFill/>
                </a:ln>
                <a:solidFill>
                  <a:srgbClr val="002A5B"/>
                </a:solidFill>
                <a:effectLst/>
                <a:uLnTx/>
                <a:uFillTx/>
                <a:latin typeface="Ubuntu"/>
                <a:ea typeface="+mn-ea"/>
                <a:cs typeface="Ubuntu"/>
              </a:rPr>
              <a:t> </a:t>
            </a:r>
            <a:r>
              <a:rPr kumimoji="0" lang="fr-FR" sz="1000" b="0" i="0" u="none" strike="noStrike" kern="1200" cap="none" spc="-5" normalizeH="0" baseline="0" noProof="0" dirty="0">
                <a:ln>
                  <a:noFill/>
                </a:ln>
                <a:solidFill>
                  <a:srgbClr val="002A5B"/>
                </a:solidFill>
                <a:effectLst/>
                <a:uLnTx/>
                <a:uFillTx/>
                <a:latin typeface="Ubuntu"/>
                <a:ea typeface="+mn-ea"/>
                <a:cs typeface="Ubuntu"/>
              </a:rPr>
              <a:t>quote-part</a:t>
            </a:r>
            <a:r>
              <a:rPr kumimoji="0" lang="fr-FR" sz="1000" b="0" i="0" u="none" strike="noStrike" kern="1200" cap="none" spc="0" normalizeH="0" baseline="0" noProof="0" dirty="0">
                <a:ln>
                  <a:noFill/>
                </a:ln>
                <a:solidFill>
                  <a:srgbClr val="002A5B"/>
                </a:solidFill>
                <a:effectLst/>
                <a:uLnTx/>
                <a:uFillTx/>
                <a:latin typeface="Ubuntu"/>
                <a:ea typeface="+mn-ea"/>
                <a:cs typeface="Ubuntu"/>
              </a:rPr>
              <a:t> de plus-values</a:t>
            </a:r>
            <a:r>
              <a:rPr kumimoji="0" lang="fr-FR" sz="1000" b="0" i="0" u="none" strike="noStrike" kern="1200" cap="none" spc="5" normalizeH="0" baseline="0" noProof="0" dirty="0">
                <a:ln>
                  <a:noFill/>
                </a:ln>
                <a:solidFill>
                  <a:srgbClr val="002A5B"/>
                </a:solidFill>
                <a:effectLst/>
                <a:uLnTx/>
                <a:uFillTx/>
                <a:latin typeface="Ubuntu"/>
                <a:ea typeface="+mn-ea"/>
                <a:cs typeface="Ubuntu"/>
              </a:rPr>
              <a:t> </a:t>
            </a:r>
            <a:r>
              <a:rPr kumimoji="0" lang="fr-FR" sz="1000" b="0" i="0" u="none" strike="noStrike" kern="1200" cap="none" spc="0" normalizeH="0" baseline="0" noProof="0" dirty="0">
                <a:ln>
                  <a:noFill/>
                </a:ln>
                <a:solidFill>
                  <a:srgbClr val="002A5B"/>
                </a:solidFill>
                <a:effectLst/>
                <a:uLnTx/>
                <a:uFillTx/>
                <a:latin typeface="Ubuntu"/>
                <a:ea typeface="+mn-ea"/>
                <a:cs typeface="Ubuntu"/>
              </a:rPr>
              <a:t>distribuées) par</a:t>
            </a:r>
            <a:r>
              <a:rPr kumimoji="0" lang="fr-FR" sz="1000" b="0" i="0" u="none" strike="noStrike" kern="1200" cap="none" spc="5" normalizeH="0" baseline="0" noProof="0" dirty="0">
                <a:ln>
                  <a:noFill/>
                </a:ln>
                <a:solidFill>
                  <a:srgbClr val="002A5B"/>
                </a:solidFill>
                <a:effectLst/>
                <a:uLnTx/>
                <a:uFillTx/>
                <a:latin typeface="Ubuntu"/>
                <a:ea typeface="+mn-ea"/>
                <a:cs typeface="Ubuntu"/>
              </a:rPr>
              <a:t> </a:t>
            </a:r>
            <a:r>
              <a:rPr kumimoji="0" lang="fr-FR" sz="1000" b="0" i="0" u="none" strike="noStrike" kern="1200" cap="none" spc="0" normalizeH="0" baseline="0" noProof="0" dirty="0">
                <a:ln>
                  <a:noFill/>
                </a:ln>
                <a:solidFill>
                  <a:srgbClr val="002A5B"/>
                </a:solidFill>
                <a:effectLst/>
                <a:uLnTx/>
                <a:uFillTx/>
                <a:latin typeface="Ubuntu"/>
                <a:ea typeface="+mn-ea"/>
                <a:cs typeface="Ubuntu"/>
              </a:rPr>
              <a:t>le prix</a:t>
            </a:r>
            <a:r>
              <a:rPr kumimoji="0" lang="fr-FR" sz="1000" b="0" i="0" u="none" strike="noStrike" kern="1200" cap="none" spc="5" normalizeH="0" baseline="0" noProof="0" dirty="0">
                <a:ln>
                  <a:noFill/>
                </a:ln>
                <a:solidFill>
                  <a:srgbClr val="002A5B"/>
                </a:solidFill>
                <a:effectLst/>
                <a:uLnTx/>
                <a:uFillTx/>
                <a:latin typeface="Ubuntu"/>
                <a:ea typeface="+mn-ea"/>
                <a:cs typeface="Ubuntu"/>
              </a:rPr>
              <a:t> de souscription au 1</a:t>
            </a:r>
            <a:r>
              <a:rPr kumimoji="0" lang="fr-FR" sz="1000" b="0" i="0" u="none" strike="noStrike" kern="1200" cap="none" spc="5" normalizeH="0" baseline="30000" noProof="0" dirty="0">
                <a:ln>
                  <a:noFill/>
                </a:ln>
                <a:solidFill>
                  <a:srgbClr val="002A5B"/>
                </a:solidFill>
                <a:effectLst/>
                <a:uLnTx/>
                <a:uFillTx/>
                <a:latin typeface="Ubuntu"/>
                <a:ea typeface="+mn-ea"/>
                <a:cs typeface="Ubuntu"/>
              </a:rPr>
              <a:t>er</a:t>
            </a:r>
            <a:r>
              <a:rPr kumimoji="0" lang="fr-FR" sz="1000" b="0" i="0" u="none" strike="noStrike" kern="1200" cap="none" spc="5" normalizeH="0" baseline="0" noProof="0" dirty="0">
                <a:ln>
                  <a:noFill/>
                </a:ln>
                <a:solidFill>
                  <a:srgbClr val="002A5B"/>
                </a:solidFill>
                <a:effectLst/>
                <a:uLnTx/>
                <a:uFillTx/>
                <a:latin typeface="Ubuntu"/>
                <a:ea typeface="+mn-ea"/>
                <a:cs typeface="Ubuntu"/>
              </a:rPr>
              <a:t> janvier de </a:t>
            </a:r>
            <a:r>
              <a:rPr kumimoji="0" lang="fr-FR" sz="1000" b="0" i="0" u="none" strike="noStrike" kern="1200" cap="none" spc="0" normalizeH="0" baseline="0" noProof="0" dirty="0">
                <a:ln>
                  <a:noFill/>
                </a:ln>
                <a:solidFill>
                  <a:srgbClr val="002A5B"/>
                </a:solidFill>
                <a:effectLst/>
                <a:uLnTx/>
                <a:uFillTx/>
                <a:latin typeface="Ubuntu"/>
                <a:ea typeface="+mn-ea"/>
                <a:cs typeface="Ubuntu"/>
              </a:rPr>
              <a:t>l’année N.</a:t>
            </a:r>
            <a:endParaRPr sz="750" dirty="0">
              <a:latin typeface="Ubuntu"/>
              <a:cs typeface="Ubuntu"/>
            </a:endParaRPr>
          </a:p>
        </p:txBody>
      </p:sp>
      <p:sp>
        <p:nvSpPr>
          <p:cNvPr id="24" name="object 13">
            <a:extLst>
              <a:ext uri="{FF2B5EF4-FFF2-40B4-BE49-F238E27FC236}">
                <a16:creationId xmlns:a16="http://schemas.microsoft.com/office/drawing/2014/main" id="{40A85F76-5283-007B-F5AF-2931F88799B4}"/>
              </a:ext>
            </a:extLst>
          </p:cNvPr>
          <p:cNvSpPr/>
          <p:nvPr/>
        </p:nvSpPr>
        <p:spPr>
          <a:xfrm>
            <a:off x="5129402" y="5347248"/>
            <a:ext cx="6348095" cy="0"/>
          </a:xfrm>
          <a:custGeom>
            <a:avLst/>
            <a:gdLst/>
            <a:ahLst/>
            <a:cxnLst/>
            <a:rect l="l" t="t" r="r" b="b"/>
            <a:pathLst>
              <a:path w="6348095">
                <a:moveTo>
                  <a:pt x="6348006" y="0"/>
                </a:moveTo>
                <a:lnTo>
                  <a:pt x="0" y="0"/>
                </a:lnTo>
              </a:path>
            </a:pathLst>
          </a:custGeom>
          <a:ln w="12700">
            <a:solidFill>
              <a:srgbClr val="002A5B"/>
            </a:solidFill>
          </a:ln>
        </p:spPr>
        <p:txBody>
          <a:bodyPr wrap="square" lIns="0" tIns="0" rIns="0" bIns="0" rtlCol="0"/>
          <a:lstStyle/>
          <a:p>
            <a:endParaRPr/>
          </a:p>
        </p:txBody>
      </p:sp>
      <p:sp>
        <p:nvSpPr>
          <p:cNvPr id="25" name="object 14">
            <a:extLst>
              <a:ext uri="{FF2B5EF4-FFF2-40B4-BE49-F238E27FC236}">
                <a16:creationId xmlns:a16="http://schemas.microsoft.com/office/drawing/2014/main" id="{BA7677E6-4989-46F9-50C5-B664CD36786C}"/>
              </a:ext>
            </a:extLst>
          </p:cNvPr>
          <p:cNvSpPr txBox="1"/>
          <p:nvPr/>
        </p:nvSpPr>
        <p:spPr>
          <a:xfrm>
            <a:off x="10121220" y="4076482"/>
            <a:ext cx="1249045" cy="207010"/>
          </a:xfrm>
          <a:prstGeom prst="rect">
            <a:avLst/>
          </a:prstGeom>
        </p:spPr>
        <p:txBody>
          <a:bodyPr vert="horz" wrap="square" lIns="0" tIns="11430" rIns="0" bIns="0" rtlCol="0">
            <a:spAutoFit/>
          </a:bodyPr>
          <a:lstStyle/>
          <a:p>
            <a:pPr marL="12700">
              <a:lnSpc>
                <a:spcPct val="100000"/>
              </a:lnSpc>
              <a:spcBef>
                <a:spcPts val="90"/>
              </a:spcBef>
            </a:pPr>
            <a:r>
              <a:rPr sz="1200" b="1" spc="-130" dirty="0">
                <a:solidFill>
                  <a:srgbClr val="546439"/>
                </a:solidFill>
                <a:latin typeface="Ubuntu"/>
                <a:cs typeface="Ubuntu"/>
              </a:rPr>
              <a:t>T</a:t>
            </a:r>
            <a:r>
              <a:rPr sz="1200" b="1" spc="-40" dirty="0">
                <a:solidFill>
                  <a:srgbClr val="546439"/>
                </a:solidFill>
                <a:latin typeface="Ubuntu"/>
                <a:cs typeface="Ubuntu"/>
              </a:rPr>
              <a:t>au</a:t>
            </a:r>
            <a:r>
              <a:rPr sz="1200" b="1" spc="-10" dirty="0">
                <a:solidFill>
                  <a:srgbClr val="546439"/>
                </a:solidFill>
                <a:latin typeface="Ubuntu"/>
                <a:cs typeface="Ubuntu"/>
              </a:rPr>
              <a:t>x</a:t>
            </a:r>
            <a:r>
              <a:rPr sz="1200" b="1" spc="-65" dirty="0">
                <a:solidFill>
                  <a:srgbClr val="546439"/>
                </a:solidFill>
                <a:latin typeface="Ubuntu"/>
                <a:cs typeface="Ubuntu"/>
              </a:rPr>
              <a:t> </a:t>
            </a:r>
            <a:r>
              <a:rPr sz="1200" b="1" spc="-25" dirty="0">
                <a:solidFill>
                  <a:srgbClr val="546439"/>
                </a:solidFill>
                <a:latin typeface="Ubuntu"/>
                <a:cs typeface="Ubuntu"/>
              </a:rPr>
              <a:t>d</a:t>
            </a:r>
            <a:r>
              <a:rPr sz="1200" b="1" spc="-125" dirty="0">
                <a:solidFill>
                  <a:srgbClr val="546439"/>
                </a:solidFill>
                <a:latin typeface="Ubuntu"/>
                <a:cs typeface="Ubuntu"/>
              </a:rPr>
              <a:t>’</a:t>
            </a:r>
            <a:r>
              <a:rPr sz="1200" b="1" spc="-40" dirty="0">
                <a:solidFill>
                  <a:srgbClr val="546439"/>
                </a:solidFill>
                <a:latin typeface="Ubuntu"/>
                <a:cs typeface="Ubuntu"/>
              </a:rPr>
              <a:t>o</a:t>
            </a:r>
            <a:r>
              <a:rPr sz="1200" b="1" spc="-65" dirty="0">
                <a:solidFill>
                  <a:srgbClr val="546439"/>
                </a:solidFill>
                <a:latin typeface="Ubuntu"/>
                <a:cs typeface="Ubuntu"/>
              </a:rPr>
              <a:t>c</a:t>
            </a:r>
            <a:r>
              <a:rPr sz="1200" b="1" spc="-40" dirty="0">
                <a:solidFill>
                  <a:srgbClr val="546439"/>
                </a:solidFill>
                <a:latin typeface="Ubuntu"/>
                <a:cs typeface="Ubuntu"/>
              </a:rPr>
              <a:t>cupation</a:t>
            </a:r>
            <a:endParaRPr sz="1200">
              <a:latin typeface="Ubuntu"/>
              <a:cs typeface="Ubuntu"/>
            </a:endParaRPr>
          </a:p>
        </p:txBody>
      </p:sp>
      <p:sp>
        <p:nvSpPr>
          <p:cNvPr id="29" name="object 15">
            <a:extLst>
              <a:ext uri="{FF2B5EF4-FFF2-40B4-BE49-F238E27FC236}">
                <a16:creationId xmlns:a16="http://schemas.microsoft.com/office/drawing/2014/main" id="{54853FAB-5470-13BA-7BA7-C496B56FB032}"/>
              </a:ext>
            </a:extLst>
          </p:cNvPr>
          <p:cNvSpPr txBox="1"/>
          <p:nvPr/>
        </p:nvSpPr>
        <p:spPr>
          <a:xfrm>
            <a:off x="10418341" y="4238342"/>
            <a:ext cx="655320" cy="207010"/>
          </a:xfrm>
          <a:prstGeom prst="rect">
            <a:avLst/>
          </a:prstGeom>
        </p:spPr>
        <p:txBody>
          <a:bodyPr vert="horz" wrap="square" lIns="0" tIns="11430" rIns="0" bIns="0" rtlCol="0">
            <a:spAutoFit/>
          </a:bodyPr>
          <a:lstStyle/>
          <a:p>
            <a:pPr marL="12700">
              <a:lnSpc>
                <a:spcPct val="100000"/>
              </a:lnSpc>
              <a:spcBef>
                <a:spcPts val="90"/>
              </a:spcBef>
            </a:pPr>
            <a:r>
              <a:rPr sz="1200" b="1" spc="-35" dirty="0">
                <a:solidFill>
                  <a:srgbClr val="546439"/>
                </a:solidFill>
                <a:latin typeface="Ubuntu"/>
                <a:cs typeface="Ubuntu"/>
              </a:rPr>
              <a:t>Financier</a:t>
            </a:r>
            <a:endParaRPr sz="1200">
              <a:latin typeface="Ubuntu"/>
              <a:cs typeface="Ubuntu"/>
            </a:endParaRPr>
          </a:p>
        </p:txBody>
      </p:sp>
      <p:sp>
        <p:nvSpPr>
          <p:cNvPr id="30" name="object 16">
            <a:extLst>
              <a:ext uri="{FF2B5EF4-FFF2-40B4-BE49-F238E27FC236}">
                <a16:creationId xmlns:a16="http://schemas.microsoft.com/office/drawing/2014/main" id="{4EAED6B2-AAAC-04D4-1C30-4A17345B58A8}"/>
              </a:ext>
            </a:extLst>
          </p:cNvPr>
          <p:cNvSpPr txBox="1"/>
          <p:nvPr/>
        </p:nvSpPr>
        <p:spPr>
          <a:xfrm>
            <a:off x="10038836" y="4324767"/>
            <a:ext cx="1426210" cy="675826"/>
          </a:xfrm>
          <a:prstGeom prst="rect">
            <a:avLst/>
          </a:prstGeom>
        </p:spPr>
        <p:txBody>
          <a:bodyPr vert="horz" wrap="square" lIns="0" tIns="13970" rIns="0" bIns="0" rtlCol="0">
            <a:spAutoFit/>
          </a:bodyPr>
          <a:lstStyle/>
          <a:p>
            <a:pPr marR="2540" algn="ctr">
              <a:lnSpc>
                <a:spcPct val="100000"/>
              </a:lnSpc>
              <a:spcBef>
                <a:spcPts val="110"/>
              </a:spcBef>
            </a:pPr>
            <a:r>
              <a:rPr lang="fr-FR" sz="3050" b="1" spc="-10" dirty="0">
                <a:solidFill>
                  <a:srgbClr val="546439"/>
                </a:solidFill>
                <a:latin typeface="Ubuntu"/>
                <a:cs typeface="Ubuntu"/>
              </a:rPr>
              <a:t>91</a:t>
            </a:r>
            <a:r>
              <a:rPr sz="1750" b="1" spc="-10" dirty="0">
                <a:solidFill>
                  <a:srgbClr val="546439"/>
                </a:solidFill>
                <a:latin typeface="Ubuntu"/>
                <a:cs typeface="Ubuntu"/>
              </a:rPr>
              <a:t>,</a:t>
            </a:r>
            <a:r>
              <a:rPr lang="fr-FR" sz="1750" b="1" spc="-10" dirty="0">
                <a:solidFill>
                  <a:srgbClr val="546439"/>
                </a:solidFill>
                <a:latin typeface="Ubuntu"/>
                <a:cs typeface="Ubuntu"/>
              </a:rPr>
              <a:t>4</a:t>
            </a:r>
            <a:r>
              <a:rPr sz="1750" b="1" spc="-10" dirty="0">
                <a:solidFill>
                  <a:srgbClr val="546439"/>
                </a:solidFill>
                <a:latin typeface="Ubuntu"/>
                <a:cs typeface="Ubuntu"/>
              </a:rPr>
              <a:t>%</a:t>
            </a:r>
            <a:endParaRPr sz="1750" dirty="0">
              <a:latin typeface="Ubuntu"/>
              <a:cs typeface="Ubuntu"/>
            </a:endParaRPr>
          </a:p>
          <a:p>
            <a:pPr algn="ctr">
              <a:lnSpc>
                <a:spcPts val="890"/>
              </a:lnSpc>
              <a:spcBef>
                <a:spcPts val="645"/>
              </a:spcBef>
            </a:pPr>
            <a:endParaRPr sz="1050" dirty="0">
              <a:latin typeface="Ubuntu"/>
              <a:cs typeface="Ubuntu"/>
            </a:endParaRPr>
          </a:p>
        </p:txBody>
      </p:sp>
      <p:grpSp>
        <p:nvGrpSpPr>
          <p:cNvPr id="31" name="object 17">
            <a:extLst>
              <a:ext uri="{FF2B5EF4-FFF2-40B4-BE49-F238E27FC236}">
                <a16:creationId xmlns:a16="http://schemas.microsoft.com/office/drawing/2014/main" id="{EB4BC537-5780-0A0F-AF20-3589E6AE8BB2}"/>
              </a:ext>
            </a:extLst>
          </p:cNvPr>
          <p:cNvGrpSpPr/>
          <p:nvPr/>
        </p:nvGrpSpPr>
        <p:grpSpPr>
          <a:xfrm>
            <a:off x="10537000" y="3627741"/>
            <a:ext cx="400685" cy="396875"/>
            <a:chOff x="9391590" y="4677550"/>
            <a:chExt cx="400685" cy="396875"/>
          </a:xfrm>
        </p:grpSpPr>
        <p:sp>
          <p:nvSpPr>
            <p:cNvPr id="32" name="object 18">
              <a:extLst>
                <a:ext uri="{FF2B5EF4-FFF2-40B4-BE49-F238E27FC236}">
                  <a16:creationId xmlns:a16="http://schemas.microsoft.com/office/drawing/2014/main" id="{D92C2A5C-C7E8-BB3D-C90C-3AB42D30121C}"/>
                </a:ext>
              </a:extLst>
            </p:cNvPr>
            <p:cNvSpPr/>
            <p:nvPr/>
          </p:nvSpPr>
          <p:spPr>
            <a:xfrm>
              <a:off x="9391590" y="4677550"/>
              <a:ext cx="400685" cy="396875"/>
            </a:xfrm>
            <a:custGeom>
              <a:avLst/>
              <a:gdLst/>
              <a:ahLst/>
              <a:cxnLst/>
              <a:rect l="l" t="t" r="r" b="b"/>
              <a:pathLst>
                <a:path w="400684" h="396875">
                  <a:moveTo>
                    <a:pt x="189534" y="27774"/>
                  </a:moveTo>
                  <a:lnTo>
                    <a:pt x="185064" y="27774"/>
                  </a:lnTo>
                  <a:lnTo>
                    <a:pt x="135923" y="34384"/>
                  </a:lnTo>
                  <a:lnTo>
                    <a:pt x="91731" y="53030"/>
                  </a:lnTo>
                  <a:lnTo>
                    <a:pt x="54265" y="81938"/>
                  </a:lnTo>
                  <a:lnTo>
                    <a:pt x="25303" y="119333"/>
                  </a:lnTo>
                  <a:lnTo>
                    <a:pt x="6622" y="163440"/>
                  </a:lnTo>
                  <a:lnTo>
                    <a:pt x="0" y="212483"/>
                  </a:lnTo>
                  <a:lnTo>
                    <a:pt x="6622" y="261422"/>
                  </a:lnTo>
                  <a:lnTo>
                    <a:pt x="25303" y="305432"/>
                  </a:lnTo>
                  <a:lnTo>
                    <a:pt x="54265" y="342744"/>
                  </a:lnTo>
                  <a:lnTo>
                    <a:pt x="91731" y="371587"/>
                  </a:lnTo>
                  <a:lnTo>
                    <a:pt x="135923" y="390191"/>
                  </a:lnTo>
                  <a:lnTo>
                    <a:pt x="185064" y="396786"/>
                  </a:lnTo>
                  <a:lnTo>
                    <a:pt x="234141" y="390190"/>
                  </a:lnTo>
                  <a:lnTo>
                    <a:pt x="255304" y="381279"/>
                  </a:lnTo>
                  <a:lnTo>
                    <a:pt x="185064" y="381279"/>
                  </a:lnTo>
                  <a:lnTo>
                    <a:pt x="140051" y="375240"/>
                  </a:lnTo>
                  <a:lnTo>
                    <a:pt x="99571" y="358204"/>
                  </a:lnTo>
                  <a:lnTo>
                    <a:pt x="65252" y="331790"/>
                  </a:lnTo>
                  <a:lnTo>
                    <a:pt x="38722" y="297619"/>
                  </a:lnTo>
                  <a:lnTo>
                    <a:pt x="21610" y="257310"/>
                  </a:lnTo>
                  <a:lnTo>
                    <a:pt x="15548" y="212458"/>
                  </a:lnTo>
                  <a:lnTo>
                    <a:pt x="23300" y="162304"/>
                  </a:lnTo>
                  <a:lnTo>
                    <a:pt x="44995" y="117810"/>
                  </a:lnTo>
                  <a:lnTo>
                    <a:pt x="78270" y="81569"/>
                  </a:lnTo>
                  <a:lnTo>
                    <a:pt x="120768" y="56150"/>
                  </a:lnTo>
                  <a:lnTo>
                    <a:pt x="170129" y="44119"/>
                  </a:lnTo>
                  <a:lnTo>
                    <a:pt x="177063" y="43522"/>
                  </a:lnTo>
                  <a:lnTo>
                    <a:pt x="193040" y="43522"/>
                  </a:lnTo>
                  <a:lnTo>
                    <a:pt x="193040" y="31267"/>
                  </a:lnTo>
                  <a:lnTo>
                    <a:pt x="189534" y="27774"/>
                  </a:lnTo>
                  <a:close/>
                </a:path>
                <a:path w="400684" h="396875">
                  <a:moveTo>
                    <a:pt x="369435" y="220370"/>
                  </a:moveTo>
                  <a:lnTo>
                    <a:pt x="354291" y="220370"/>
                  </a:lnTo>
                  <a:lnTo>
                    <a:pt x="353695" y="227342"/>
                  </a:lnTo>
                  <a:lnTo>
                    <a:pt x="341648" y="276499"/>
                  </a:lnTo>
                  <a:lnTo>
                    <a:pt x="316187" y="318819"/>
                  </a:lnTo>
                  <a:lnTo>
                    <a:pt x="279886" y="351954"/>
                  </a:lnTo>
                  <a:lnTo>
                    <a:pt x="235320" y="373556"/>
                  </a:lnTo>
                  <a:lnTo>
                    <a:pt x="185064" y="381279"/>
                  </a:lnTo>
                  <a:lnTo>
                    <a:pt x="255304" y="381279"/>
                  </a:lnTo>
                  <a:lnTo>
                    <a:pt x="278330" y="371583"/>
                  </a:lnTo>
                  <a:lnTo>
                    <a:pt x="315847" y="342736"/>
                  </a:lnTo>
                  <a:lnTo>
                    <a:pt x="344909" y="305419"/>
                  </a:lnTo>
                  <a:lnTo>
                    <a:pt x="363733" y="261403"/>
                  </a:lnTo>
                  <a:lnTo>
                    <a:pt x="369435" y="220370"/>
                  </a:lnTo>
                  <a:close/>
                </a:path>
                <a:path w="400684" h="396875">
                  <a:moveTo>
                    <a:pt x="193040" y="43522"/>
                  </a:moveTo>
                  <a:lnTo>
                    <a:pt x="177063" y="43522"/>
                  </a:lnTo>
                  <a:lnTo>
                    <a:pt x="177114" y="216268"/>
                  </a:lnTo>
                  <a:lnTo>
                    <a:pt x="177965" y="218274"/>
                  </a:lnTo>
                  <a:lnTo>
                    <a:pt x="179425" y="219786"/>
                  </a:lnTo>
                  <a:lnTo>
                    <a:pt x="181127" y="221742"/>
                  </a:lnTo>
                  <a:lnTo>
                    <a:pt x="183413" y="222123"/>
                  </a:lnTo>
                  <a:lnTo>
                    <a:pt x="185064" y="222123"/>
                  </a:lnTo>
                  <a:lnTo>
                    <a:pt x="354291" y="220370"/>
                  </a:lnTo>
                  <a:lnTo>
                    <a:pt x="369435" y="220370"/>
                  </a:lnTo>
                  <a:lnTo>
                    <a:pt x="370531" y="212483"/>
                  </a:lnTo>
                  <a:lnTo>
                    <a:pt x="370535" y="210502"/>
                  </a:lnTo>
                  <a:lnTo>
                    <a:pt x="369620" y="208292"/>
                  </a:lnTo>
                  <a:lnTo>
                    <a:pt x="368185" y="206883"/>
                  </a:lnTo>
                  <a:lnTo>
                    <a:pt x="367669" y="206286"/>
                  </a:lnTo>
                  <a:lnTo>
                    <a:pt x="193040" y="206286"/>
                  </a:lnTo>
                  <a:lnTo>
                    <a:pt x="193040" y="43522"/>
                  </a:lnTo>
                  <a:close/>
                </a:path>
                <a:path w="400684" h="396875">
                  <a:moveTo>
                    <a:pt x="364197" y="204533"/>
                  </a:moveTo>
                  <a:lnTo>
                    <a:pt x="362559" y="204533"/>
                  </a:lnTo>
                  <a:lnTo>
                    <a:pt x="193040" y="206286"/>
                  </a:lnTo>
                  <a:lnTo>
                    <a:pt x="367669" y="206286"/>
                  </a:lnTo>
                  <a:lnTo>
                    <a:pt x="366483" y="204914"/>
                  </a:lnTo>
                  <a:lnTo>
                    <a:pt x="364197" y="204533"/>
                  </a:lnTo>
                  <a:close/>
                </a:path>
                <a:path w="400684" h="396875">
                  <a:moveTo>
                    <a:pt x="236982" y="0"/>
                  </a:moveTo>
                  <a:lnTo>
                    <a:pt x="231787" y="0"/>
                  </a:lnTo>
                  <a:lnTo>
                    <a:pt x="228206" y="3365"/>
                  </a:lnTo>
                  <a:lnTo>
                    <a:pt x="228114" y="15951"/>
                  </a:lnTo>
                  <a:lnTo>
                    <a:pt x="226675" y="148310"/>
                  </a:lnTo>
                  <a:lnTo>
                    <a:pt x="234505" y="170776"/>
                  </a:lnTo>
                  <a:lnTo>
                    <a:pt x="392315" y="170776"/>
                  </a:lnTo>
                  <a:lnTo>
                    <a:pt x="396671" y="170738"/>
                  </a:lnTo>
                  <a:lnTo>
                    <a:pt x="400164" y="167182"/>
                  </a:lnTo>
                  <a:lnTo>
                    <a:pt x="400074" y="162304"/>
                  </a:lnTo>
                  <a:lnTo>
                    <a:pt x="399383" y="155295"/>
                  </a:lnTo>
                  <a:lnTo>
                    <a:pt x="242417" y="155295"/>
                  </a:lnTo>
                  <a:lnTo>
                    <a:pt x="243827" y="15252"/>
                  </a:lnTo>
                  <a:lnTo>
                    <a:pt x="304752" y="15252"/>
                  </a:lnTo>
                  <a:lnTo>
                    <a:pt x="299080" y="12233"/>
                  </a:lnTo>
                  <a:lnTo>
                    <a:pt x="268841" y="3106"/>
                  </a:lnTo>
                  <a:lnTo>
                    <a:pt x="236982" y="0"/>
                  </a:lnTo>
                  <a:close/>
                </a:path>
                <a:path w="400684" h="396875">
                  <a:moveTo>
                    <a:pt x="304752" y="15252"/>
                  </a:moveTo>
                  <a:lnTo>
                    <a:pt x="243827" y="15252"/>
                  </a:lnTo>
                  <a:lnTo>
                    <a:pt x="250774" y="15951"/>
                  </a:lnTo>
                  <a:lnTo>
                    <a:pt x="300073" y="29785"/>
                  </a:lnTo>
                  <a:lnTo>
                    <a:pt x="340831" y="58623"/>
                  </a:lnTo>
                  <a:lnTo>
                    <a:pt x="369790" y="99215"/>
                  </a:lnTo>
                  <a:lnTo>
                    <a:pt x="383692" y="148310"/>
                  </a:lnTo>
                  <a:lnTo>
                    <a:pt x="384390" y="155295"/>
                  </a:lnTo>
                  <a:lnTo>
                    <a:pt x="399383" y="155295"/>
                  </a:lnTo>
                  <a:lnTo>
                    <a:pt x="387664" y="100323"/>
                  </a:lnTo>
                  <a:lnTo>
                    <a:pt x="351866" y="47383"/>
                  </a:lnTo>
                  <a:lnTo>
                    <a:pt x="326987" y="27089"/>
                  </a:lnTo>
                  <a:lnTo>
                    <a:pt x="304752" y="15252"/>
                  </a:lnTo>
                  <a:close/>
                </a:path>
              </a:pathLst>
            </a:custGeom>
            <a:solidFill>
              <a:srgbClr val="8A8A75"/>
            </a:solidFill>
          </p:spPr>
          <p:txBody>
            <a:bodyPr wrap="square" lIns="0" tIns="0" rIns="0" bIns="0" rtlCol="0"/>
            <a:lstStyle/>
            <a:p>
              <a:endParaRPr/>
            </a:p>
          </p:txBody>
        </p:sp>
        <p:pic>
          <p:nvPicPr>
            <p:cNvPr id="33" name="object 19">
              <a:extLst>
                <a:ext uri="{FF2B5EF4-FFF2-40B4-BE49-F238E27FC236}">
                  <a16:creationId xmlns:a16="http://schemas.microsoft.com/office/drawing/2014/main" id="{3C5C1CED-F54C-CA11-54F2-310D2391C9D1}"/>
                </a:ext>
              </a:extLst>
            </p:cNvPr>
            <p:cNvPicPr/>
            <p:nvPr/>
          </p:nvPicPr>
          <p:blipFill>
            <a:blip r:embed="rId11" cstate="screen">
              <a:extLst>
                <a:ext uri="{28A0092B-C50C-407E-A947-70E740481C1C}">
                  <a14:useLocalDpi xmlns:a14="http://schemas.microsoft.com/office/drawing/2010/main"/>
                </a:ext>
              </a:extLst>
            </a:blip>
            <a:stretch>
              <a:fillRect/>
            </a:stretch>
          </p:blipFill>
          <p:spPr>
            <a:xfrm>
              <a:off x="9445339" y="4852777"/>
              <a:ext cx="102336" cy="117233"/>
            </a:xfrm>
            <a:prstGeom prst="rect">
              <a:avLst/>
            </a:prstGeom>
          </p:spPr>
        </p:pic>
      </p:grpSp>
      <p:grpSp>
        <p:nvGrpSpPr>
          <p:cNvPr id="34" name="object 20">
            <a:extLst>
              <a:ext uri="{FF2B5EF4-FFF2-40B4-BE49-F238E27FC236}">
                <a16:creationId xmlns:a16="http://schemas.microsoft.com/office/drawing/2014/main" id="{8FB39393-5B13-1358-486E-C505355840CC}"/>
              </a:ext>
            </a:extLst>
          </p:cNvPr>
          <p:cNvGrpSpPr/>
          <p:nvPr/>
        </p:nvGrpSpPr>
        <p:grpSpPr>
          <a:xfrm>
            <a:off x="5563624" y="2199235"/>
            <a:ext cx="577850" cy="490855"/>
            <a:chOff x="4418214" y="3249044"/>
            <a:chExt cx="577850" cy="490855"/>
          </a:xfrm>
        </p:grpSpPr>
        <p:sp>
          <p:nvSpPr>
            <p:cNvPr id="35" name="object 21">
              <a:extLst>
                <a:ext uri="{FF2B5EF4-FFF2-40B4-BE49-F238E27FC236}">
                  <a16:creationId xmlns:a16="http://schemas.microsoft.com/office/drawing/2014/main" id="{0218B21B-8AB0-5878-9B84-AB54EBF3DCEC}"/>
                </a:ext>
              </a:extLst>
            </p:cNvPr>
            <p:cNvSpPr/>
            <p:nvPr/>
          </p:nvSpPr>
          <p:spPr>
            <a:xfrm>
              <a:off x="4473917" y="3301476"/>
              <a:ext cx="511175" cy="369570"/>
            </a:xfrm>
            <a:custGeom>
              <a:avLst/>
              <a:gdLst/>
              <a:ahLst/>
              <a:cxnLst/>
              <a:rect l="l" t="t" r="r" b="b"/>
              <a:pathLst>
                <a:path w="511175" h="369570">
                  <a:moveTo>
                    <a:pt x="0" y="368947"/>
                  </a:moveTo>
                  <a:lnTo>
                    <a:pt x="109220" y="100342"/>
                  </a:lnTo>
                  <a:lnTo>
                    <a:pt x="194805" y="327609"/>
                  </a:lnTo>
                  <a:lnTo>
                    <a:pt x="259753" y="209549"/>
                  </a:lnTo>
                  <a:lnTo>
                    <a:pt x="363054" y="318769"/>
                  </a:lnTo>
                  <a:lnTo>
                    <a:pt x="510641" y="0"/>
                  </a:lnTo>
                </a:path>
              </a:pathLst>
            </a:custGeom>
            <a:ln w="22186">
              <a:solidFill>
                <a:srgbClr val="8A8A75"/>
              </a:solidFill>
            </a:ln>
          </p:spPr>
          <p:txBody>
            <a:bodyPr wrap="square" lIns="0" tIns="0" rIns="0" bIns="0" rtlCol="0"/>
            <a:lstStyle/>
            <a:p>
              <a:endParaRPr/>
            </a:p>
          </p:txBody>
        </p:sp>
        <p:sp>
          <p:nvSpPr>
            <p:cNvPr id="36" name="object 22">
              <a:extLst>
                <a:ext uri="{FF2B5EF4-FFF2-40B4-BE49-F238E27FC236}">
                  <a16:creationId xmlns:a16="http://schemas.microsoft.com/office/drawing/2014/main" id="{891BB729-8189-880E-4107-E9A74B2FDAAD}"/>
                </a:ext>
              </a:extLst>
            </p:cNvPr>
            <p:cNvSpPr/>
            <p:nvPr/>
          </p:nvSpPr>
          <p:spPr>
            <a:xfrm>
              <a:off x="4429307" y="3260138"/>
              <a:ext cx="552450" cy="468630"/>
            </a:xfrm>
            <a:custGeom>
              <a:avLst/>
              <a:gdLst/>
              <a:ahLst/>
              <a:cxnLst/>
              <a:rect l="l" t="t" r="r" b="b"/>
              <a:pathLst>
                <a:path w="552450" h="468629">
                  <a:moveTo>
                    <a:pt x="552094" y="468210"/>
                  </a:moveTo>
                  <a:lnTo>
                    <a:pt x="0" y="468210"/>
                  </a:lnTo>
                  <a:lnTo>
                    <a:pt x="0" y="0"/>
                  </a:lnTo>
                </a:path>
              </a:pathLst>
            </a:custGeom>
            <a:ln w="22186">
              <a:solidFill>
                <a:srgbClr val="8A8A75"/>
              </a:solidFill>
            </a:ln>
          </p:spPr>
          <p:txBody>
            <a:bodyPr wrap="square" lIns="0" tIns="0" rIns="0" bIns="0" rtlCol="0"/>
            <a:lstStyle/>
            <a:p>
              <a:endParaRPr/>
            </a:p>
          </p:txBody>
        </p:sp>
      </p:grpSp>
      <p:grpSp>
        <p:nvGrpSpPr>
          <p:cNvPr id="37" name="object 23">
            <a:extLst>
              <a:ext uri="{FF2B5EF4-FFF2-40B4-BE49-F238E27FC236}">
                <a16:creationId xmlns:a16="http://schemas.microsoft.com/office/drawing/2014/main" id="{0A399867-2E12-2F9C-5689-F251663A862D}"/>
              </a:ext>
            </a:extLst>
          </p:cNvPr>
          <p:cNvGrpSpPr/>
          <p:nvPr/>
        </p:nvGrpSpPr>
        <p:grpSpPr>
          <a:xfrm>
            <a:off x="7348708" y="4174815"/>
            <a:ext cx="390525" cy="454025"/>
            <a:chOff x="6203298" y="5224624"/>
            <a:chExt cx="390525" cy="454025"/>
          </a:xfrm>
        </p:grpSpPr>
        <p:pic>
          <p:nvPicPr>
            <p:cNvPr id="38" name="object 24">
              <a:extLst>
                <a:ext uri="{FF2B5EF4-FFF2-40B4-BE49-F238E27FC236}">
                  <a16:creationId xmlns:a16="http://schemas.microsoft.com/office/drawing/2014/main" id="{C26F4730-3513-2CB2-00F0-1B6367C1B3C6}"/>
                </a:ext>
              </a:extLst>
            </p:cNvPr>
            <p:cNvPicPr/>
            <p:nvPr/>
          </p:nvPicPr>
          <p:blipFill>
            <a:blip r:embed="rId12" cstate="screen">
              <a:extLst>
                <a:ext uri="{28A0092B-C50C-407E-A947-70E740481C1C}">
                  <a14:useLocalDpi xmlns:a14="http://schemas.microsoft.com/office/drawing/2010/main"/>
                </a:ext>
              </a:extLst>
            </a:blip>
            <a:stretch>
              <a:fillRect/>
            </a:stretch>
          </p:blipFill>
          <p:spPr>
            <a:xfrm>
              <a:off x="6203298" y="5392015"/>
              <a:ext cx="188315" cy="286136"/>
            </a:xfrm>
            <a:prstGeom prst="rect">
              <a:avLst/>
            </a:prstGeom>
          </p:spPr>
        </p:pic>
        <p:sp>
          <p:nvSpPr>
            <p:cNvPr id="39" name="object 25">
              <a:extLst>
                <a:ext uri="{FF2B5EF4-FFF2-40B4-BE49-F238E27FC236}">
                  <a16:creationId xmlns:a16="http://schemas.microsoft.com/office/drawing/2014/main" id="{F2E2D6B1-5A35-30B0-C1C0-CD11E0F0FA3E}"/>
                </a:ext>
              </a:extLst>
            </p:cNvPr>
            <p:cNvSpPr/>
            <p:nvPr/>
          </p:nvSpPr>
          <p:spPr>
            <a:xfrm>
              <a:off x="6300395" y="5231501"/>
              <a:ext cx="286385" cy="412750"/>
            </a:xfrm>
            <a:custGeom>
              <a:avLst/>
              <a:gdLst/>
              <a:ahLst/>
              <a:cxnLst/>
              <a:rect l="l" t="t" r="r" b="b"/>
              <a:pathLst>
                <a:path w="286384" h="412750">
                  <a:moveTo>
                    <a:pt x="25" y="143052"/>
                  </a:moveTo>
                  <a:lnTo>
                    <a:pt x="0" y="50"/>
                  </a:lnTo>
                  <a:lnTo>
                    <a:pt x="28409" y="20345"/>
                  </a:lnTo>
                  <a:lnTo>
                    <a:pt x="57162" y="50"/>
                  </a:lnTo>
                  <a:lnTo>
                    <a:pt x="85623" y="20345"/>
                  </a:lnTo>
                  <a:lnTo>
                    <a:pt x="114350" y="50"/>
                  </a:lnTo>
                  <a:lnTo>
                    <a:pt x="142786" y="20358"/>
                  </a:lnTo>
                  <a:lnTo>
                    <a:pt x="171475" y="63"/>
                  </a:lnTo>
                  <a:lnTo>
                    <a:pt x="199923" y="20345"/>
                  </a:lnTo>
                  <a:lnTo>
                    <a:pt x="228815" y="63"/>
                  </a:lnTo>
                  <a:lnTo>
                    <a:pt x="257238" y="20345"/>
                  </a:lnTo>
                  <a:lnTo>
                    <a:pt x="285927" y="0"/>
                  </a:lnTo>
                  <a:lnTo>
                    <a:pt x="286004" y="412572"/>
                  </a:lnTo>
                  <a:lnTo>
                    <a:pt x="257594" y="392290"/>
                  </a:lnTo>
                  <a:lnTo>
                    <a:pt x="228841" y="412584"/>
                  </a:lnTo>
                  <a:lnTo>
                    <a:pt x="200380" y="392290"/>
                  </a:lnTo>
                  <a:lnTo>
                    <a:pt x="171640" y="412572"/>
                  </a:lnTo>
                  <a:lnTo>
                    <a:pt x="143217" y="392277"/>
                  </a:lnTo>
                  <a:lnTo>
                    <a:pt x="114515" y="412559"/>
                  </a:lnTo>
                </a:path>
              </a:pathLst>
            </a:custGeom>
            <a:ln w="13754">
              <a:solidFill>
                <a:srgbClr val="8A8A75"/>
              </a:solidFill>
            </a:ln>
          </p:spPr>
          <p:txBody>
            <a:bodyPr wrap="square" lIns="0" tIns="0" rIns="0" bIns="0" rtlCol="0"/>
            <a:lstStyle/>
            <a:p>
              <a:endParaRPr/>
            </a:p>
          </p:txBody>
        </p:sp>
        <p:sp>
          <p:nvSpPr>
            <p:cNvPr id="40" name="object 26">
              <a:extLst>
                <a:ext uri="{FF2B5EF4-FFF2-40B4-BE49-F238E27FC236}">
                  <a16:creationId xmlns:a16="http://schemas.microsoft.com/office/drawing/2014/main" id="{D1B9E0EC-768D-D717-B346-12B919D14963}"/>
                </a:ext>
              </a:extLst>
            </p:cNvPr>
            <p:cNvSpPr/>
            <p:nvPr/>
          </p:nvSpPr>
          <p:spPr>
            <a:xfrm>
              <a:off x="6357025" y="5311718"/>
              <a:ext cx="173355" cy="36830"/>
            </a:xfrm>
            <a:custGeom>
              <a:avLst/>
              <a:gdLst/>
              <a:ahLst/>
              <a:cxnLst/>
              <a:rect l="l" t="t" r="r" b="b"/>
              <a:pathLst>
                <a:path w="173354" h="36829">
                  <a:moveTo>
                    <a:pt x="0" y="0"/>
                  </a:moveTo>
                  <a:lnTo>
                    <a:pt x="172732" y="0"/>
                  </a:lnTo>
                </a:path>
                <a:path w="173354" h="36829">
                  <a:moveTo>
                    <a:pt x="27724" y="36626"/>
                  </a:moveTo>
                  <a:lnTo>
                    <a:pt x="144995" y="36626"/>
                  </a:lnTo>
                </a:path>
              </a:pathLst>
            </a:custGeom>
            <a:ln w="13754">
              <a:solidFill>
                <a:srgbClr val="8A8A75"/>
              </a:solidFill>
            </a:ln>
          </p:spPr>
          <p:txBody>
            <a:bodyPr wrap="square" lIns="0" tIns="0" rIns="0" bIns="0" rtlCol="0"/>
            <a:lstStyle/>
            <a:p>
              <a:endParaRPr/>
            </a:p>
          </p:txBody>
        </p:sp>
        <p:sp>
          <p:nvSpPr>
            <p:cNvPr id="43" name="object 27">
              <a:extLst>
                <a:ext uri="{FF2B5EF4-FFF2-40B4-BE49-F238E27FC236}">
                  <a16:creationId xmlns:a16="http://schemas.microsoft.com/office/drawing/2014/main" id="{11DCB56A-1FEF-E66F-8578-839787F93018}"/>
                </a:ext>
              </a:extLst>
            </p:cNvPr>
            <p:cNvSpPr/>
            <p:nvPr/>
          </p:nvSpPr>
          <p:spPr>
            <a:xfrm>
              <a:off x="6402083" y="5443642"/>
              <a:ext cx="58419" cy="0"/>
            </a:xfrm>
            <a:custGeom>
              <a:avLst/>
              <a:gdLst/>
              <a:ahLst/>
              <a:cxnLst/>
              <a:rect l="l" t="t" r="r" b="b"/>
              <a:pathLst>
                <a:path w="58420">
                  <a:moveTo>
                    <a:pt x="0" y="0"/>
                  </a:moveTo>
                  <a:lnTo>
                    <a:pt x="57975" y="0"/>
                  </a:lnTo>
                </a:path>
              </a:pathLst>
            </a:custGeom>
            <a:ln w="13754">
              <a:solidFill>
                <a:srgbClr val="8A8A75"/>
              </a:solidFill>
            </a:ln>
          </p:spPr>
          <p:txBody>
            <a:bodyPr wrap="square" lIns="0" tIns="0" rIns="0" bIns="0" rtlCol="0"/>
            <a:lstStyle/>
            <a:p>
              <a:endParaRPr/>
            </a:p>
          </p:txBody>
        </p:sp>
        <p:sp>
          <p:nvSpPr>
            <p:cNvPr id="44" name="object 28">
              <a:extLst>
                <a:ext uri="{FF2B5EF4-FFF2-40B4-BE49-F238E27FC236}">
                  <a16:creationId xmlns:a16="http://schemas.microsoft.com/office/drawing/2014/main" id="{74815227-5578-42A4-3CBB-13EEA5B28111}"/>
                </a:ext>
              </a:extLst>
            </p:cNvPr>
            <p:cNvSpPr/>
            <p:nvPr/>
          </p:nvSpPr>
          <p:spPr>
            <a:xfrm>
              <a:off x="6402083" y="5494889"/>
              <a:ext cx="60325" cy="0"/>
            </a:xfrm>
            <a:custGeom>
              <a:avLst/>
              <a:gdLst/>
              <a:ahLst/>
              <a:cxnLst/>
              <a:rect l="l" t="t" r="r" b="b"/>
              <a:pathLst>
                <a:path w="60325">
                  <a:moveTo>
                    <a:pt x="0" y="0"/>
                  </a:moveTo>
                  <a:lnTo>
                    <a:pt x="60109" y="0"/>
                  </a:lnTo>
                </a:path>
              </a:pathLst>
            </a:custGeom>
            <a:ln w="13754">
              <a:solidFill>
                <a:srgbClr val="8A8A75"/>
              </a:solidFill>
            </a:ln>
          </p:spPr>
          <p:txBody>
            <a:bodyPr wrap="square" lIns="0" tIns="0" rIns="0" bIns="0" rtlCol="0"/>
            <a:lstStyle/>
            <a:p>
              <a:endParaRPr/>
            </a:p>
          </p:txBody>
        </p:sp>
        <p:sp>
          <p:nvSpPr>
            <p:cNvPr id="45" name="object 29">
              <a:extLst>
                <a:ext uri="{FF2B5EF4-FFF2-40B4-BE49-F238E27FC236}">
                  <a16:creationId xmlns:a16="http://schemas.microsoft.com/office/drawing/2014/main" id="{F011D2FB-F338-04BF-BB6F-74FB6D46203D}"/>
                </a:ext>
              </a:extLst>
            </p:cNvPr>
            <p:cNvSpPr/>
            <p:nvPr/>
          </p:nvSpPr>
          <p:spPr>
            <a:xfrm>
              <a:off x="6402083" y="5546134"/>
              <a:ext cx="58419" cy="0"/>
            </a:xfrm>
            <a:custGeom>
              <a:avLst/>
              <a:gdLst/>
              <a:ahLst/>
              <a:cxnLst/>
              <a:rect l="l" t="t" r="r" b="b"/>
              <a:pathLst>
                <a:path w="58420">
                  <a:moveTo>
                    <a:pt x="0" y="0"/>
                  </a:moveTo>
                  <a:lnTo>
                    <a:pt x="57975" y="0"/>
                  </a:lnTo>
                </a:path>
              </a:pathLst>
            </a:custGeom>
            <a:ln w="13754">
              <a:solidFill>
                <a:srgbClr val="8A8A75"/>
              </a:solidFill>
            </a:ln>
          </p:spPr>
          <p:txBody>
            <a:bodyPr wrap="square" lIns="0" tIns="0" rIns="0" bIns="0" rtlCol="0"/>
            <a:lstStyle/>
            <a:p>
              <a:endParaRPr/>
            </a:p>
          </p:txBody>
        </p:sp>
        <p:sp>
          <p:nvSpPr>
            <p:cNvPr id="46" name="object 30">
              <a:extLst>
                <a:ext uri="{FF2B5EF4-FFF2-40B4-BE49-F238E27FC236}">
                  <a16:creationId xmlns:a16="http://schemas.microsoft.com/office/drawing/2014/main" id="{7ACABBE5-C1D0-7AC7-0194-682097F3A7B0}"/>
                </a:ext>
              </a:extLst>
            </p:cNvPr>
            <p:cNvSpPr/>
            <p:nvPr/>
          </p:nvSpPr>
          <p:spPr>
            <a:xfrm>
              <a:off x="6480208" y="5420636"/>
              <a:ext cx="80010" cy="114935"/>
            </a:xfrm>
            <a:custGeom>
              <a:avLst/>
              <a:gdLst/>
              <a:ahLst/>
              <a:cxnLst/>
              <a:rect l="l" t="t" r="r" b="b"/>
              <a:pathLst>
                <a:path w="80009" h="114935">
                  <a:moveTo>
                    <a:pt x="61048" y="0"/>
                  </a:moveTo>
                  <a:lnTo>
                    <a:pt x="56400" y="0"/>
                  </a:lnTo>
                  <a:lnTo>
                    <a:pt x="48404" y="581"/>
                  </a:lnTo>
                  <a:lnTo>
                    <a:pt x="16796" y="28488"/>
                  </a:lnTo>
                  <a:lnTo>
                    <a:pt x="14528" y="37211"/>
                  </a:lnTo>
                  <a:lnTo>
                    <a:pt x="0" y="37211"/>
                  </a:lnTo>
                  <a:lnTo>
                    <a:pt x="0" y="48666"/>
                  </a:lnTo>
                  <a:lnTo>
                    <a:pt x="12954" y="48666"/>
                  </a:lnTo>
                  <a:lnTo>
                    <a:pt x="12954" y="64719"/>
                  </a:lnTo>
                  <a:lnTo>
                    <a:pt x="0" y="64719"/>
                  </a:lnTo>
                  <a:lnTo>
                    <a:pt x="0" y="76174"/>
                  </a:lnTo>
                  <a:lnTo>
                    <a:pt x="14224" y="76174"/>
                  </a:lnTo>
                  <a:lnTo>
                    <a:pt x="16164" y="84671"/>
                  </a:lnTo>
                  <a:lnTo>
                    <a:pt x="47213" y="113719"/>
                  </a:lnTo>
                  <a:lnTo>
                    <a:pt x="55930" y="114350"/>
                  </a:lnTo>
                  <a:lnTo>
                    <a:pt x="61302" y="114350"/>
                  </a:lnTo>
                  <a:lnTo>
                    <a:pt x="66205" y="113817"/>
                  </a:lnTo>
                  <a:lnTo>
                    <a:pt x="75057" y="111696"/>
                  </a:lnTo>
                  <a:lnTo>
                    <a:pt x="78155" y="110693"/>
                  </a:lnTo>
                  <a:lnTo>
                    <a:pt x="79946" y="109740"/>
                  </a:lnTo>
                  <a:lnTo>
                    <a:pt x="76784" y="97167"/>
                  </a:lnTo>
                  <a:lnTo>
                    <a:pt x="74256" y="98336"/>
                  </a:lnTo>
                  <a:lnTo>
                    <a:pt x="71386" y="99339"/>
                  </a:lnTo>
                  <a:lnTo>
                    <a:pt x="64960" y="101028"/>
                  </a:lnTo>
                  <a:lnTo>
                    <a:pt x="61150" y="101460"/>
                  </a:lnTo>
                  <a:lnTo>
                    <a:pt x="49669" y="101460"/>
                  </a:lnTo>
                  <a:lnTo>
                    <a:pt x="43789" y="99606"/>
                  </a:lnTo>
                  <a:lnTo>
                    <a:pt x="34417" y="92189"/>
                  </a:lnTo>
                  <a:lnTo>
                    <a:pt x="31178" y="85610"/>
                  </a:lnTo>
                  <a:lnTo>
                    <a:pt x="29387" y="76174"/>
                  </a:lnTo>
                  <a:lnTo>
                    <a:pt x="58940" y="76174"/>
                  </a:lnTo>
                  <a:lnTo>
                    <a:pt x="61150" y="64719"/>
                  </a:lnTo>
                  <a:lnTo>
                    <a:pt x="28130" y="64719"/>
                  </a:lnTo>
                  <a:lnTo>
                    <a:pt x="28130" y="48666"/>
                  </a:lnTo>
                  <a:lnTo>
                    <a:pt x="64300" y="48666"/>
                  </a:lnTo>
                  <a:lnTo>
                    <a:pt x="66522" y="37211"/>
                  </a:lnTo>
                  <a:lnTo>
                    <a:pt x="29705" y="37211"/>
                  </a:lnTo>
                  <a:lnTo>
                    <a:pt x="30441" y="33502"/>
                  </a:lnTo>
                  <a:lnTo>
                    <a:pt x="52400" y="12725"/>
                  </a:lnTo>
                  <a:lnTo>
                    <a:pt x="59562" y="12725"/>
                  </a:lnTo>
                  <a:lnTo>
                    <a:pt x="62649" y="13004"/>
                  </a:lnTo>
                  <a:lnTo>
                    <a:pt x="68643" y="14173"/>
                  </a:lnTo>
                  <a:lnTo>
                    <a:pt x="71412" y="14935"/>
                  </a:lnTo>
                  <a:lnTo>
                    <a:pt x="73939" y="15900"/>
                  </a:lnTo>
                  <a:lnTo>
                    <a:pt x="77114" y="3175"/>
                  </a:lnTo>
                  <a:lnTo>
                    <a:pt x="70993" y="1447"/>
                  </a:lnTo>
                  <a:lnTo>
                    <a:pt x="64884" y="292"/>
                  </a:lnTo>
                  <a:lnTo>
                    <a:pt x="61048" y="0"/>
                  </a:lnTo>
                  <a:close/>
                </a:path>
              </a:pathLst>
            </a:custGeom>
            <a:solidFill>
              <a:srgbClr val="8A8A75"/>
            </a:solidFill>
          </p:spPr>
          <p:txBody>
            <a:bodyPr wrap="square" lIns="0" tIns="0" rIns="0" bIns="0" rtlCol="0"/>
            <a:lstStyle/>
            <a:p>
              <a:endParaRPr/>
            </a:p>
          </p:txBody>
        </p:sp>
      </p:grpSp>
      <p:grpSp>
        <p:nvGrpSpPr>
          <p:cNvPr id="47" name="object 31">
            <a:extLst>
              <a:ext uri="{FF2B5EF4-FFF2-40B4-BE49-F238E27FC236}">
                <a16:creationId xmlns:a16="http://schemas.microsoft.com/office/drawing/2014/main" id="{26C735AE-A06B-9907-6BFF-25D9DC27894B}"/>
              </a:ext>
            </a:extLst>
          </p:cNvPr>
          <p:cNvGrpSpPr/>
          <p:nvPr/>
        </p:nvGrpSpPr>
        <p:grpSpPr>
          <a:xfrm>
            <a:off x="10596931" y="2194008"/>
            <a:ext cx="308610" cy="407034"/>
            <a:chOff x="9451521" y="3243817"/>
            <a:chExt cx="308610" cy="407034"/>
          </a:xfrm>
        </p:grpSpPr>
        <p:sp>
          <p:nvSpPr>
            <p:cNvPr id="50" name="object 32">
              <a:extLst>
                <a:ext uri="{FF2B5EF4-FFF2-40B4-BE49-F238E27FC236}">
                  <a16:creationId xmlns:a16="http://schemas.microsoft.com/office/drawing/2014/main" id="{87EA4006-9BE7-7A6E-3236-B881E6E633BE}"/>
                </a:ext>
              </a:extLst>
            </p:cNvPr>
            <p:cNvSpPr/>
            <p:nvPr/>
          </p:nvSpPr>
          <p:spPr>
            <a:xfrm>
              <a:off x="9458722" y="3251018"/>
              <a:ext cx="294640" cy="392430"/>
            </a:xfrm>
            <a:custGeom>
              <a:avLst/>
              <a:gdLst/>
              <a:ahLst/>
              <a:cxnLst/>
              <a:rect l="l" t="t" r="r" b="b"/>
              <a:pathLst>
                <a:path w="294640" h="392429">
                  <a:moveTo>
                    <a:pt x="294068" y="354787"/>
                  </a:moveTo>
                  <a:lnTo>
                    <a:pt x="294068" y="27139"/>
                  </a:lnTo>
                  <a:lnTo>
                    <a:pt x="291926" y="16593"/>
                  </a:lnTo>
                  <a:lnTo>
                    <a:pt x="286094" y="7964"/>
                  </a:lnTo>
                  <a:lnTo>
                    <a:pt x="277464" y="2138"/>
                  </a:lnTo>
                  <a:lnTo>
                    <a:pt x="266928" y="0"/>
                  </a:lnTo>
                  <a:lnTo>
                    <a:pt x="75768" y="0"/>
                  </a:lnTo>
                  <a:lnTo>
                    <a:pt x="0" y="71996"/>
                  </a:lnTo>
                  <a:lnTo>
                    <a:pt x="0" y="364959"/>
                  </a:lnTo>
                  <a:lnTo>
                    <a:pt x="2138" y="375490"/>
                  </a:lnTo>
                  <a:lnTo>
                    <a:pt x="7964" y="384121"/>
                  </a:lnTo>
                  <a:lnTo>
                    <a:pt x="16593" y="389955"/>
                  </a:lnTo>
                  <a:lnTo>
                    <a:pt x="27139" y="392099"/>
                  </a:lnTo>
                  <a:lnTo>
                    <a:pt x="266928" y="392099"/>
                  </a:lnTo>
                  <a:lnTo>
                    <a:pt x="277464" y="389955"/>
                  </a:lnTo>
                  <a:lnTo>
                    <a:pt x="286094" y="384121"/>
                  </a:lnTo>
                  <a:lnTo>
                    <a:pt x="291926" y="375490"/>
                  </a:lnTo>
                  <a:lnTo>
                    <a:pt x="294068" y="364959"/>
                  </a:lnTo>
                  <a:lnTo>
                    <a:pt x="294068" y="348233"/>
                  </a:lnTo>
                </a:path>
                <a:path w="294640" h="392429">
                  <a:moveTo>
                    <a:pt x="79895" y="5232"/>
                  </a:moveTo>
                  <a:lnTo>
                    <a:pt x="79895" y="78600"/>
                  </a:lnTo>
                  <a:lnTo>
                    <a:pt x="3695" y="78600"/>
                  </a:lnTo>
                </a:path>
                <a:path w="294640" h="392429">
                  <a:moveTo>
                    <a:pt x="59499" y="318007"/>
                  </a:moveTo>
                  <a:lnTo>
                    <a:pt x="230022" y="318007"/>
                  </a:lnTo>
                </a:path>
                <a:path w="294640" h="392429">
                  <a:moveTo>
                    <a:pt x="59499" y="278244"/>
                  </a:moveTo>
                  <a:lnTo>
                    <a:pt x="230022" y="278244"/>
                  </a:lnTo>
                </a:path>
                <a:path w="294640" h="392429">
                  <a:moveTo>
                    <a:pt x="59499" y="238251"/>
                  </a:moveTo>
                  <a:lnTo>
                    <a:pt x="230022" y="238251"/>
                  </a:lnTo>
                </a:path>
              </a:pathLst>
            </a:custGeom>
            <a:ln w="14401">
              <a:solidFill>
                <a:srgbClr val="8A8A75"/>
              </a:solidFill>
            </a:ln>
          </p:spPr>
          <p:txBody>
            <a:bodyPr wrap="square" lIns="0" tIns="0" rIns="0" bIns="0" rtlCol="0"/>
            <a:lstStyle/>
            <a:p>
              <a:endParaRPr/>
            </a:p>
          </p:txBody>
        </p:sp>
        <p:pic>
          <p:nvPicPr>
            <p:cNvPr id="64" name="object 33">
              <a:extLst>
                <a:ext uri="{FF2B5EF4-FFF2-40B4-BE49-F238E27FC236}">
                  <a16:creationId xmlns:a16="http://schemas.microsoft.com/office/drawing/2014/main" id="{ECCCD9A3-09F4-805D-0325-E0AE4D1612A1}"/>
                </a:ext>
              </a:extLst>
            </p:cNvPr>
            <p:cNvPicPr/>
            <p:nvPr/>
          </p:nvPicPr>
          <p:blipFill>
            <a:blip r:embed="rId13" cstate="screen">
              <a:extLst>
                <a:ext uri="{28A0092B-C50C-407E-A947-70E740481C1C}">
                  <a14:useLocalDpi xmlns:a14="http://schemas.microsoft.com/office/drawing/2010/main"/>
                </a:ext>
              </a:extLst>
            </a:blip>
            <a:stretch>
              <a:fillRect/>
            </a:stretch>
          </p:blipFill>
          <p:spPr>
            <a:xfrm>
              <a:off x="9619316" y="3332029"/>
              <a:ext cx="72072" cy="103085"/>
            </a:xfrm>
            <a:prstGeom prst="rect">
              <a:avLst/>
            </a:prstGeom>
          </p:spPr>
        </p:pic>
      </p:grpSp>
      <p:grpSp>
        <p:nvGrpSpPr>
          <p:cNvPr id="65" name="object 34">
            <a:extLst>
              <a:ext uri="{FF2B5EF4-FFF2-40B4-BE49-F238E27FC236}">
                <a16:creationId xmlns:a16="http://schemas.microsoft.com/office/drawing/2014/main" id="{29518175-45CB-B22F-863E-2623F1462610}"/>
              </a:ext>
            </a:extLst>
          </p:cNvPr>
          <p:cNvGrpSpPr/>
          <p:nvPr/>
        </p:nvGrpSpPr>
        <p:grpSpPr>
          <a:xfrm>
            <a:off x="7208914" y="2244836"/>
            <a:ext cx="605155" cy="361950"/>
            <a:chOff x="6063504" y="3294645"/>
            <a:chExt cx="605155" cy="361950"/>
          </a:xfrm>
        </p:grpSpPr>
        <p:sp>
          <p:nvSpPr>
            <p:cNvPr id="66" name="object 35">
              <a:extLst>
                <a:ext uri="{FF2B5EF4-FFF2-40B4-BE49-F238E27FC236}">
                  <a16:creationId xmlns:a16="http://schemas.microsoft.com/office/drawing/2014/main" id="{5C23D11C-0D52-D5F5-D712-315818A39E64}"/>
                </a:ext>
              </a:extLst>
            </p:cNvPr>
            <p:cNvSpPr/>
            <p:nvPr/>
          </p:nvSpPr>
          <p:spPr>
            <a:xfrm>
              <a:off x="6519768" y="3344461"/>
              <a:ext cx="101600" cy="306070"/>
            </a:xfrm>
            <a:custGeom>
              <a:avLst/>
              <a:gdLst/>
              <a:ahLst/>
              <a:cxnLst/>
              <a:rect l="l" t="t" r="r" b="b"/>
              <a:pathLst>
                <a:path w="101600" h="306070">
                  <a:moveTo>
                    <a:pt x="0" y="0"/>
                  </a:moveTo>
                  <a:lnTo>
                    <a:pt x="101079" y="0"/>
                  </a:lnTo>
                </a:path>
                <a:path w="101600" h="306070">
                  <a:moveTo>
                    <a:pt x="0" y="50952"/>
                  </a:moveTo>
                  <a:lnTo>
                    <a:pt x="101079" y="50952"/>
                  </a:lnTo>
                </a:path>
                <a:path w="101600" h="306070">
                  <a:moveTo>
                    <a:pt x="0" y="101892"/>
                  </a:moveTo>
                  <a:lnTo>
                    <a:pt x="101079" y="101892"/>
                  </a:lnTo>
                </a:path>
                <a:path w="101600" h="306070">
                  <a:moveTo>
                    <a:pt x="0" y="203771"/>
                  </a:moveTo>
                  <a:lnTo>
                    <a:pt x="101079" y="203771"/>
                  </a:lnTo>
                </a:path>
                <a:path w="101600" h="306070">
                  <a:moveTo>
                    <a:pt x="0" y="254698"/>
                  </a:moveTo>
                  <a:lnTo>
                    <a:pt x="101079" y="254698"/>
                  </a:lnTo>
                </a:path>
                <a:path w="101600" h="306070">
                  <a:moveTo>
                    <a:pt x="0" y="152819"/>
                  </a:moveTo>
                  <a:lnTo>
                    <a:pt x="101079" y="152819"/>
                  </a:lnTo>
                </a:path>
                <a:path w="101600" h="306070">
                  <a:moveTo>
                    <a:pt x="0" y="305650"/>
                  </a:moveTo>
                  <a:lnTo>
                    <a:pt x="101079" y="305650"/>
                  </a:lnTo>
                </a:path>
              </a:pathLst>
            </a:custGeom>
            <a:ln w="12509">
              <a:solidFill>
                <a:srgbClr val="8A8A75"/>
              </a:solidFill>
            </a:ln>
          </p:spPr>
          <p:txBody>
            <a:bodyPr wrap="square" lIns="0" tIns="0" rIns="0" bIns="0" rtlCol="0"/>
            <a:lstStyle/>
            <a:p>
              <a:endParaRPr/>
            </a:p>
          </p:txBody>
        </p:sp>
        <p:sp>
          <p:nvSpPr>
            <p:cNvPr id="67" name="object 36">
              <a:extLst>
                <a:ext uri="{FF2B5EF4-FFF2-40B4-BE49-F238E27FC236}">
                  <a16:creationId xmlns:a16="http://schemas.microsoft.com/office/drawing/2014/main" id="{7988A1F2-2B6B-1BE6-7ED6-672BA019C4D7}"/>
                </a:ext>
              </a:extLst>
            </p:cNvPr>
            <p:cNvSpPr/>
            <p:nvPr/>
          </p:nvSpPr>
          <p:spPr>
            <a:xfrm>
              <a:off x="6662367" y="3294645"/>
              <a:ext cx="0" cy="360045"/>
            </a:xfrm>
            <a:custGeom>
              <a:avLst/>
              <a:gdLst/>
              <a:ahLst/>
              <a:cxnLst/>
              <a:rect l="l" t="t" r="r" b="b"/>
              <a:pathLst>
                <a:path h="360045">
                  <a:moveTo>
                    <a:pt x="0" y="0"/>
                  </a:moveTo>
                  <a:lnTo>
                    <a:pt x="0" y="359537"/>
                  </a:lnTo>
                </a:path>
              </a:pathLst>
            </a:custGeom>
            <a:ln w="12509">
              <a:solidFill>
                <a:srgbClr val="8A8A75"/>
              </a:solidFill>
            </a:ln>
          </p:spPr>
          <p:txBody>
            <a:bodyPr wrap="square" lIns="0" tIns="0" rIns="0" bIns="0" rtlCol="0"/>
            <a:lstStyle/>
            <a:p>
              <a:endParaRPr/>
            </a:p>
          </p:txBody>
        </p:sp>
        <p:sp>
          <p:nvSpPr>
            <p:cNvPr id="68" name="object 37">
              <a:extLst>
                <a:ext uri="{FF2B5EF4-FFF2-40B4-BE49-F238E27FC236}">
                  <a16:creationId xmlns:a16="http://schemas.microsoft.com/office/drawing/2014/main" id="{5696AE4B-61DD-89B6-A289-58B930556D08}"/>
                </a:ext>
              </a:extLst>
            </p:cNvPr>
            <p:cNvSpPr/>
            <p:nvPr/>
          </p:nvSpPr>
          <p:spPr>
            <a:xfrm>
              <a:off x="6346760" y="3442082"/>
              <a:ext cx="99695" cy="31115"/>
            </a:xfrm>
            <a:custGeom>
              <a:avLst/>
              <a:gdLst/>
              <a:ahLst/>
              <a:cxnLst/>
              <a:rect l="l" t="t" r="r" b="b"/>
              <a:pathLst>
                <a:path w="99695" h="31114">
                  <a:moveTo>
                    <a:pt x="0" y="30695"/>
                  </a:moveTo>
                  <a:lnTo>
                    <a:pt x="0" y="0"/>
                  </a:lnTo>
                  <a:lnTo>
                    <a:pt x="99593" y="0"/>
                  </a:lnTo>
                </a:path>
              </a:pathLst>
            </a:custGeom>
            <a:ln w="12509">
              <a:solidFill>
                <a:srgbClr val="8A8A75"/>
              </a:solidFill>
            </a:ln>
          </p:spPr>
          <p:txBody>
            <a:bodyPr wrap="square" lIns="0" tIns="0" rIns="0" bIns="0" rtlCol="0"/>
            <a:lstStyle/>
            <a:p>
              <a:endParaRPr/>
            </a:p>
          </p:txBody>
        </p:sp>
        <p:sp>
          <p:nvSpPr>
            <p:cNvPr id="69" name="object 38">
              <a:extLst>
                <a:ext uri="{FF2B5EF4-FFF2-40B4-BE49-F238E27FC236}">
                  <a16:creationId xmlns:a16="http://schemas.microsoft.com/office/drawing/2014/main" id="{3E64A063-B2EF-7A8A-033A-56226D92E7C3}"/>
                </a:ext>
              </a:extLst>
            </p:cNvPr>
            <p:cNvSpPr/>
            <p:nvPr/>
          </p:nvSpPr>
          <p:spPr>
            <a:xfrm>
              <a:off x="6482723" y="3294645"/>
              <a:ext cx="0" cy="360045"/>
            </a:xfrm>
            <a:custGeom>
              <a:avLst/>
              <a:gdLst/>
              <a:ahLst/>
              <a:cxnLst/>
              <a:rect l="l" t="t" r="r" b="b"/>
              <a:pathLst>
                <a:path h="360045">
                  <a:moveTo>
                    <a:pt x="0" y="359537"/>
                  </a:moveTo>
                  <a:lnTo>
                    <a:pt x="0" y="0"/>
                  </a:lnTo>
                </a:path>
              </a:pathLst>
            </a:custGeom>
            <a:ln w="12509">
              <a:solidFill>
                <a:srgbClr val="8A8A75"/>
              </a:solidFill>
            </a:ln>
          </p:spPr>
          <p:txBody>
            <a:bodyPr wrap="square" lIns="0" tIns="0" rIns="0" bIns="0" rtlCol="0"/>
            <a:lstStyle/>
            <a:p>
              <a:endParaRPr/>
            </a:p>
          </p:txBody>
        </p:sp>
        <p:pic>
          <p:nvPicPr>
            <p:cNvPr id="70" name="object 39">
              <a:extLst>
                <a:ext uri="{FF2B5EF4-FFF2-40B4-BE49-F238E27FC236}">
                  <a16:creationId xmlns:a16="http://schemas.microsoft.com/office/drawing/2014/main" id="{F6018277-70B9-BC9C-243F-915126715E1E}"/>
                </a:ext>
              </a:extLst>
            </p:cNvPr>
            <p:cNvPicPr/>
            <p:nvPr/>
          </p:nvPicPr>
          <p:blipFill>
            <a:blip r:embed="rId14" cstate="screen">
              <a:extLst>
                <a:ext uri="{28A0092B-C50C-407E-A947-70E740481C1C}">
                  <a14:useLocalDpi xmlns:a14="http://schemas.microsoft.com/office/drawing/2010/main"/>
                </a:ext>
              </a:extLst>
            </a:blip>
            <a:stretch>
              <a:fillRect/>
            </a:stretch>
          </p:blipFill>
          <p:spPr>
            <a:xfrm>
              <a:off x="6272100" y="3485403"/>
              <a:ext cx="184086" cy="168427"/>
            </a:xfrm>
            <a:prstGeom prst="rect">
              <a:avLst/>
            </a:prstGeom>
          </p:spPr>
        </p:pic>
        <p:pic>
          <p:nvPicPr>
            <p:cNvPr id="71" name="object 40">
              <a:extLst>
                <a:ext uri="{FF2B5EF4-FFF2-40B4-BE49-F238E27FC236}">
                  <a16:creationId xmlns:a16="http://schemas.microsoft.com/office/drawing/2014/main" id="{2480EBB8-DA2E-9B88-BB5F-DCF6182DA7ED}"/>
                </a:ext>
              </a:extLst>
            </p:cNvPr>
            <p:cNvPicPr/>
            <p:nvPr/>
          </p:nvPicPr>
          <p:blipFill>
            <a:blip r:embed="rId15" cstate="screen">
              <a:extLst>
                <a:ext uri="{28A0092B-C50C-407E-A947-70E740481C1C}">
                  <a14:useLocalDpi xmlns:a14="http://schemas.microsoft.com/office/drawing/2010/main"/>
                </a:ext>
              </a:extLst>
            </a:blip>
            <a:stretch>
              <a:fillRect/>
            </a:stretch>
          </p:blipFill>
          <p:spPr>
            <a:xfrm>
              <a:off x="6121473" y="3422116"/>
              <a:ext cx="106159" cy="151828"/>
            </a:xfrm>
            <a:prstGeom prst="rect">
              <a:avLst/>
            </a:prstGeom>
          </p:spPr>
        </p:pic>
        <p:sp>
          <p:nvSpPr>
            <p:cNvPr id="72" name="object 41">
              <a:extLst>
                <a:ext uri="{FF2B5EF4-FFF2-40B4-BE49-F238E27FC236}">
                  <a16:creationId xmlns:a16="http://schemas.microsoft.com/office/drawing/2014/main" id="{D5CBDE60-2CBB-55FE-D0CA-ED317DC33FDD}"/>
                </a:ext>
              </a:extLst>
            </p:cNvPr>
            <p:cNvSpPr/>
            <p:nvPr/>
          </p:nvSpPr>
          <p:spPr>
            <a:xfrm>
              <a:off x="6069759" y="3373097"/>
              <a:ext cx="245110" cy="243840"/>
            </a:xfrm>
            <a:custGeom>
              <a:avLst/>
              <a:gdLst/>
              <a:ahLst/>
              <a:cxnLst/>
              <a:rect l="l" t="t" r="r" b="b"/>
              <a:pathLst>
                <a:path w="245110" h="243839">
                  <a:moveTo>
                    <a:pt x="166965" y="236112"/>
                  </a:moveTo>
                  <a:lnTo>
                    <a:pt x="136814" y="243768"/>
                  </a:lnTo>
                  <a:lnTo>
                    <a:pt x="105698" y="243646"/>
                  </a:lnTo>
                  <a:lnTo>
                    <a:pt x="75209" y="235536"/>
                  </a:lnTo>
                  <a:lnTo>
                    <a:pt x="46937" y="219233"/>
                  </a:lnTo>
                  <a:lnTo>
                    <a:pt x="14908" y="182426"/>
                  </a:lnTo>
                  <a:lnTo>
                    <a:pt x="0" y="137745"/>
                  </a:lnTo>
                  <a:lnTo>
                    <a:pt x="2933" y="90733"/>
                  </a:lnTo>
                  <a:lnTo>
                    <a:pt x="24433" y="46932"/>
                  </a:lnTo>
                  <a:lnTo>
                    <a:pt x="61236" y="14909"/>
                  </a:lnTo>
                  <a:lnTo>
                    <a:pt x="105908" y="0"/>
                  </a:lnTo>
                  <a:lnTo>
                    <a:pt x="152911" y="2930"/>
                  </a:lnTo>
                  <a:lnTo>
                    <a:pt x="196708" y="24428"/>
                  </a:lnTo>
                  <a:lnTo>
                    <a:pt x="216365" y="43316"/>
                  </a:lnTo>
                  <a:lnTo>
                    <a:pt x="230963" y="65328"/>
                  </a:lnTo>
                  <a:lnTo>
                    <a:pt x="240385" y="89550"/>
                  </a:lnTo>
                  <a:lnTo>
                    <a:pt x="244511" y="115068"/>
                  </a:lnTo>
                </a:path>
              </a:pathLst>
            </a:custGeom>
            <a:ln w="12509">
              <a:solidFill>
                <a:srgbClr val="8A8A75"/>
              </a:solidFill>
            </a:ln>
          </p:spPr>
          <p:txBody>
            <a:bodyPr wrap="square" lIns="0" tIns="0" rIns="0" bIns="0" rtlCol="0"/>
            <a:lstStyle/>
            <a:p>
              <a:endParaRPr/>
            </a:p>
          </p:txBody>
        </p:sp>
      </p:grpSp>
      <p:grpSp>
        <p:nvGrpSpPr>
          <p:cNvPr id="73" name="object 42">
            <a:extLst>
              <a:ext uri="{FF2B5EF4-FFF2-40B4-BE49-F238E27FC236}">
                <a16:creationId xmlns:a16="http://schemas.microsoft.com/office/drawing/2014/main" id="{447C0843-40B2-69F0-1738-543B4A473BCA}"/>
              </a:ext>
            </a:extLst>
          </p:cNvPr>
          <p:cNvGrpSpPr/>
          <p:nvPr/>
        </p:nvGrpSpPr>
        <p:grpSpPr>
          <a:xfrm>
            <a:off x="5638265" y="4194057"/>
            <a:ext cx="392430" cy="389255"/>
            <a:chOff x="4492855" y="5243866"/>
            <a:chExt cx="392430" cy="389255"/>
          </a:xfrm>
        </p:grpSpPr>
        <p:sp>
          <p:nvSpPr>
            <p:cNvPr id="74" name="object 43">
              <a:extLst>
                <a:ext uri="{FF2B5EF4-FFF2-40B4-BE49-F238E27FC236}">
                  <a16:creationId xmlns:a16="http://schemas.microsoft.com/office/drawing/2014/main" id="{2C4BDF4C-1D3D-B550-F270-809C0B026C59}"/>
                </a:ext>
              </a:extLst>
            </p:cNvPr>
            <p:cNvSpPr/>
            <p:nvPr/>
          </p:nvSpPr>
          <p:spPr>
            <a:xfrm>
              <a:off x="4582893" y="5243866"/>
              <a:ext cx="191135" cy="85090"/>
            </a:xfrm>
            <a:custGeom>
              <a:avLst/>
              <a:gdLst/>
              <a:ahLst/>
              <a:cxnLst/>
              <a:rect l="l" t="t" r="r" b="b"/>
              <a:pathLst>
                <a:path w="191135" h="85089">
                  <a:moveTo>
                    <a:pt x="0" y="0"/>
                  </a:moveTo>
                  <a:lnTo>
                    <a:pt x="0" y="84518"/>
                  </a:lnTo>
                </a:path>
                <a:path w="191135" h="85089">
                  <a:moveTo>
                    <a:pt x="190576" y="0"/>
                  </a:moveTo>
                  <a:lnTo>
                    <a:pt x="190576" y="84518"/>
                  </a:lnTo>
                </a:path>
                <a:path w="191135" h="85089">
                  <a:moveTo>
                    <a:pt x="95288" y="0"/>
                  </a:moveTo>
                  <a:lnTo>
                    <a:pt x="95288" y="84518"/>
                  </a:lnTo>
                </a:path>
              </a:pathLst>
            </a:custGeom>
            <a:ln w="13665">
              <a:solidFill>
                <a:srgbClr val="8A8A75"/>
              </a:solidFill>
            </a:ln>
          </p:spPr>
          <p:txBody>
            <a:bodyPr wrap="square" lIns="0" tIns="0" rIns="0" bIns="0" rtlCol="0"/>
            <a:lstStyle/>
            <a:p>
              <a:endParaRPr/>
            </a:p>
          </p:txBody>
        </p:sp>
        <p:sp>
          <p:nvSpPr>
            <p:cNvPr id="75" name="object 44">
              <a:extLst>
                <a:ext uri="{FF2B5EF4-FFF2-40B4-BE49-F238E27FC236}">
                  <a16:creationId xmlns:a16="http://schemas.microsoft.com/office/drawing/2014/main" id="{A93D140A-81B0-C9D2-D546-8E6EEBAE45DC}"/>
                </a:ext>
              </a:extLst>
            </p:cNvPr>
            <p:cNvSpPr/>
            <p:nvPr/>
          </p:nvSpPr>
          <p:spPr>
            <a:xfrm>
              <a:off x="4499688" y="5283174"/>
              <a:ext cx="378460" cy="342900"/>
            </a:xfrm>
            <a:custGeom>
              <a:avLst/>
              <a:gdLst/>
              <a:ahLst/>
              <a:cxnLst/>
              <a:rect l="l" t="t" r="r" b="b"/>
              <a:pathLst>
                <a:path w="378460" h="342900">
                  <a:moveTo>
                    <a:pt x="312229" y="0"/>
                  </a:moveTo>
                  <a:lnTo>
                    <a:pt x="342036" y="0"/>
                  </a:lnTo>
                  <a:lnTo>
                    <a:pt x="356130" y="2863"/>
                  </a:lnTo>
                  <a:lnTo>
                    <a:pt x="367671" y="10661"/>
                  </a:lnTo>
                  <a:lnTo>
                    <a:pt x="375469" y="22202"/>
                  </a:lnTo>
                  <a:lnTo>
                    <a:pt x="378332" y="36296"/>
                  </a:lnTo>
                  <a:lnTo>
                    <a:pt x="378332" y="306387"/>
                  </a:lnTo>
                  <a:lnTo>
                    <a:pt x="375469" y="320481"/>
                  </a:lnTo>
                  <a:lnTo>
                    <a:pt x="367671" y="332022"/>
                  </a:lnTo>
                  <a:lnTo>
                    <a:pt x="356130" y="339820"/>
                  </a:lnTo>
                  <a:lnTo>
                    <a:pt x="342036" y="342684"/>
                  </a:lnTo>
                  <a:lnTo>
                    <a:pt x="36296" y="342684"/>
                  </a:lnTo>
                  <a:lnTo>
                    <a:pt x="22202" y="339820"/>
                  </a:lnTo>
                  <a:lnTo>
                    <a:pt x="10661" y="332022"/>
                  </a:lnTo>
                  <a:lnTo>
                    <a:pt x="2863" y="320481"/>
                  </a:lnTo>
                  <a:lnTo>
                    <a:pt x="0" y="306387"/>
                  </a:lnTo>
                  <a:lnTo>
                    <a:pt x="0" y="36296"/>
                  </a:lnTo>
                  <a:lnTo>
                    <a:pt x="2863" y="22202"/>
                  </a:lnTo>
                  <a:lnTo>
                    <a:pt x="10661" y="10661"/>
                  </a:lnTo>
                  <a:lnTo>
                    <a:pt x="22202" y="2863"/>
                  </a:lnTo>
                  <a:lnTo>
                    <a:pt x="36296" y="0"/>
                  </a:lnTo>
                  <a:lnTo>
                    <a:pt x="82562" y="0"/>
                  </a:lnTo>
                </a:path>
                <a:path w="378460" h="342900">
                  <a:moveTo>
                    <a:pt x="217182" y="0"/>
                  </a:moveTo>
                  <a:lnTo>
                    <a:pt x="272783" y="0"/>
                  </a:lnTo>
                </a:path>
                <a:path w="378460" h="342900">
                  <a:moveTo>
                    <a:pt x="121780" y="0"/>
                  </a:moveTo>
                  <a:lnTo>
                    <a:pt x="178092" y="0"/>
                  </a:lnTo>
                </a:path>
              </a:pathLst>
            </a:custGeom>
            <a:ln w="13665">
              <a:solidFill>
                <a:srgbClr val="8A8A75"/>
              </a:solidFill>
            </a:ln>
          </p:spPr>
          <p:txBody>
            <a:bodyPr wrap="square" lIns="0" tIns="0" rIns="0" bIns="0" rtlCol="0"/>
            <a:lstStyle/>
            <a:p>
              <a:endParaRPr/>
            </a:p>
          </p:txBody>
        </p:sp>
        <p:sp>
          <p:nvSpPr>
            <p:cNvPr id="76" name="object 45">
              <a:extLst>
                <a:ext uri="{FF2B5EF4-FFF2-40B4-BE49-F238E27FC236}">
                  <a16:creationId xmlns:a16="http://schemas.microsoft.com/office/drawing/2014/main" id="{549FDFB2-2E2F-0677-C814-5A7AED1C93A7}"/>
                </a:ext>
              </a:extLst>
            </p:cNvPr>
            <p:cNvSpPr/>
            <p:nvPr/>
          </p:nvSpPr>
          <p:spPr>
            <a:xfrm>
              <a:off x="4500585" y="5386393"/>
              <a:ext cx="376555" cy="0"/>
            </a:xfrm>
            <a:custGeom>
              <a:avLst/>
              <a:gdLst/>
              <a:ahLst/>
              <a:cxnLst/>
              <a:rect l="l" t="t" r="r" b="b"/>
              <a:pathLst>
                <a:path w="376554">
                  <a:moveTo>
                    <a:pt x="0" y="0"/>
                  </a:moveTo>
                  <a:lnTo>
                    <a:pt x="376542" y="0"/>
                  </a:lnTo>
                </a:path>
              </a:pathLst>
            </a:custGeom>
            <a:ln w="13665">
              <a:solidFill>
                <a:srgbClr val="8A8A75"/>
              </a:solidFill>
            </a:ln>
          </p:spPr>
          <p:txBody>
            <a:bodyPr wrap="square" lIns="0" tIns="0" rIns="0" bIns="0" rtlCol="0"/>
            <a:lstStyle/>
            <a:p>
              <a:endParaRPr/>
            </a:p>
          </p:txBody>
        </p:sp>
        <p:pic>
          <p:nvPicPr>
            <p:cNvPr id="77" name="object 46">
              <a:extLst>
                <a:ext uri="{FF2B5EF4-FFF2-40B4-BE49-F238E27FC236}">
                  <a16:creationId xmlns:a16="http://schemas.microsoft.com/office/drawing/2014/main" id="{9071F40F-8042-1AC2-1F70-EC2E3B59BD2A}"/>
                </a:ext>
              </a:extLst>
            </p:cNvPr>
            <p:cNvPicPr/>
            <p:nvPr/>
          </p:nvPicPr>
          <p:blipFill>
            <a:blip r:embed="rId16" cstate="screen">
              <a:extLst>
                <a:ext uri="{28A0092B-C50C-407E-A947-70E740481C1C}">
                  <a14:useLocalDpi xmlns:a14="http://schemas.microsoft.com/office/drawing/2010/main"/>
                </a:ext>
              </a:extLst>
            </a:blip>
            <a:stretch>
              <a:fillRect/>
            </a:stretch>
          </p:blipFill>
          <p:spPr>
            <a:xfrm>
              <a:off x="4598587" y="5439834"/>
              <a:ext cx="179044" cy="125971"/>
            </a:xfrm>
            <a:prstGeom prst="rect">
              <a:avLst/>
            </a:prstGeom>
          </p:spPr>
        </p:pic>
      </p:grpSp>
      <p:sp>
        <p:nvSpPr>
          <p:cNvPr id="79" name="object 51">
            <a:extLst>
              <a:ext uri="{FF2B5EF4-FFF2-40B4-BE49-F238E27FC236}">
                <a16:creationId xmlns:a16="http://schemas.microsoft.com/office/drawing/2014/main" id="{89A9BF0C-8AD4-1669-E84D-4C6233C427D6}"/>
              </a:ext>
            </a:extLst>
          </p:cNvPr>
          <p:cNvSpPr txBox="1"/>
          <p:nvPr/>
        </p:nvSpPr>
        <p:spPr>
          <a:xfrm>
            <a:off x="10031255" y="2657987"/>
            <a:ext cx="1428115" cy="768985"/>
          </a:xfrm>
          <a:prstGeom prst="rect">
            <a:avLst/>
          </a:prstGeom>
        </p:spPr>
        <p:txBody>
          <a:bodyPr vert="horz" wrap="square" lIns="0" tIns="14605" rIns="0" bIns="0" rtlCol="0">
            <a:spAutoFit/>
          </a:bodyPr>
          <a:lstStyle/>
          <a:p>
            <a:pPr algn="ctr">
              <a:lnSpc>
                <a:spcPts val="2105"/>
              </a:lnSpc>
              <a:spcBef>
                <a:spcPts val="115"/>
              </a:spcBef>
            </a:pPr>
            <a:r>
              <a:rPr sz="1900" b="1" spc="-35" dirty="0">
                <a:solidFill>
                  <a:srgbClr val="546439"/>
                </a:solidFill>
                <a:latin typeface="Ubuntu"/>
                <a:cs typeface="Ubuntu"/>
              </a:rPr>
              <a:t>Souscription</a:t>
            </a:r>
            <a:endParaRPr sz="1900" dirty="0">
              <a:latin typeface="Ubuntu"/>
              <a:cs typeface="Ubuntu"/>
            </a:endParaRPr>
          </a:p>
          <a:p>
            <a:pPr marL="4445" algn="ctr">
              <a:lnSpc>
                <a:spcPts val="3725"/>
              </a:lnSpc>
            </a:pPr>
            <a:r>
              <a:rPr sz="3250" b="1" spc="-20" dirty="0">
                <a:solidFill>
                  <a:srgbClr val="546439"/>
                </a:solidFill>
                <a:latin typeface="Ubuntu"/>
                <a:cs typeface="Ubuntu"/>
              </a:rPr>
              <a:t>19</a:t>
            </a:r>
            <a:r>
              <a:rPr sz="3250" b="1" spc="15" dirty="0">
                <a:solidFill>
                  <a:srgbClr val="546439"/>
                </a:solidFill>
                <a:latin typeface="Ubuntu"/>
                <a:cs typeface="Ubuntu"/>
              </a:rPr>
              <a:t>6</a:t>
            </a:r>
            <a:r>
              <a:rPr sz="3250" b="1" spc="-375" dirty="0">
                <a:solidFill>
                  <a:srgbClr val="546439"/>
                </a:solidFill>
                <a:latin typeface="Ubuntu"/>
                <a:cs typeface="Ubuntu"/>
              </a:rPr>
              <a:t> </a:t>
            </a:r>
            <a:r>
              <a:rPr sz="1900" b="1" spc="5" dirty="0">
                <a:solidFill>
                  <a:srgbClr val="546439"/>
                </a:solidFill>
                <a:latin typeface="Ubuntu"/>
                <a:cs typeface="Ubuntu"/>
              </a:rPr>
              <a:t>€</a:t>
            </a:r>
            <a:endParaRPr sz="1900" dirty="0">
              <a:latin typeface="Ubuntu"/>
              <a:cs typeface="Ubuntu"/>
            </a:endParaRPr>
          </a:p>
        </p:txBody>
      </p:sp>
      <p:sp>
        <p:nvSpPr>
          <p:cNvPr id="80" name="object 52">
            <a:extLst>
              <a:ext uri="{FF2B5EF4-FFF2-40B4-BE49-F238E27FC236}">
                <a16:creationId xmlns:a16="http://schemas.microsoft.com/office/drawing/2014/main" id="{13AD32A6-53D2-BC03-7E9E-5EDCA2E11F07}"/>
              </a:ext>
            </a:extLst>
          </p:cNvPr>
          <p:cNvSpPr txBox="1"/>
          <p:nvPr/>
        </p:nvSpPr>
        <p:spPr>
          <a:xfrm>
            <a:off x="6931484" y="2744696"/>
            <a:ext cx="1282431" cy="19749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231F20"/>
                </a:solidFill>
                <a:latin typeface="Ubuntu-Light"/>
                <a:cs typeface="Ubuntu-Light"/>
              </a:rPr>
              <a:t>COLLECTE</a:t>
            </a:r>
            <a:r>
              <a:rPr sz="1200" spc="-60" dirty="0">
                <a:solidFill>
                  <a:srgbClr val="231F20"/>
                </a:solidFill>
                <a:latin typeface="Ubuntu-Light"/>
                <a:cs typeface="Ubuntu-Light"/>
              </a:rPr>
              <a:t> </a:t>
            </a:r>
            <a:r>
              <a:rPr sz="1200" dirty="0">
                <a:solidFill>
                  <a:srgbClr val="231F20"/>
                </a:solidFill>
                <a:latin typeface="Ubuntu-Light"/>
                <a:cs typeface="Ubuntu-Light"/>
              </a:rPr>
              <a:t>202</a:t>
            </a:r>
            <a:r>
              <a:rPr lang="fr-FR" sz="1200" dirty="0">
                <a:solidFill>
                  <a:srgbClr val="231F20"/>
                </a:solidFill>
                <a:latin typeface="Ubuntu-Light"/>
                <a:cs typeface="Ubuntu-Light"/>
              </a:rPr>
              <a:t>2*</a:t>
            </a:r>
            <a:endParaRPr sz="1200" dirty="0">
              <a:latin typeface="Ubuntu-Light"/>
              <a:cs typeface="Ubuntu-Light"/>
            </a:endParaRPr>
          </a:p>
        </p:txBody>
      </p:sp>
      <p:sp>
        <p:nvSpPr>
          <p:cNvPr id="81" name="object 53">
            <a:extLst>
              <a:ext uri="{FF2B5EF4-FFF2-40B4-BE49-F238E27FC236}">
                <a16:creationId xmlns:a16="http://schemas.microsoft.com/office/drawing/2014/main" id="{2AD823AE-A3B8-32FA-6D87-B6EB3BEE4FB3}"/>
              </a:ext>
            </a:extLst>
          </p:cNvPr>
          <p:cNvSpPr txBox="1"/>
          <p:nvPr/>
        </p:nvSpPr>
        <p:spPr>
          <a:xfrm>
            <a:off x="6848128" y="2871768"/>
            <a:ext cx="1333625" cy="751488"/>
          </a:xfrm>
          <a:prstGeom prst="rect">
            <a:avLst/>
          </a:prstGeom>
        </p:spPr>
        <p:txBody>
          <a:bodyPr vert="horz" wrap="square" lIns="0" tIns="12700" rIns="0" bIns="0" rtlCol="0">
            <a:spAutoFit/>
          </a:bodyPr>
          <a:lstStyle/>
          <a:p>
            <a:pPr marL="12700">
              <a:lnSpc>
                <a:spcPct val="100000"/>
              </a:lnSpc>
              <a:spcBef>
                <a:spcPts val="100"/>
              </a:spcBef>
            </a:pPr>
            <a:r>
              <a:rPr lang="fr-FR" sz="4800" b="1" spc="-130" dirty="0">
                <a:solidFill>
                  <a:srgbClr val="546439"/>
                </a:solidFill>
                <a:latin typeface="Ubuntu"/>
                <a:cs typeface="Ubuntu"/>
              </a:rPr>
              <a:t> 220</a:t>
            </a:r>
            <a:endParaRPr sz="4800" dirty="0">
              <a:latin typeface="Ubuntu"/>
              <a:cs typeface="Ubuntu"/>
            </a:endParaRPr>
          </a:p>
        </p:txBody>
      </p:sp>
      <p:sp>
        <p:nvSpPr>
          <p:cNvPr id="82" name="object 54">
            <a:extLst>
              <a:ext uri="{FF2B5EF4-FFF2-40B4-BE49-F238E27FC236}">
                <a16:creationId xmlns:a16="http://schemas.microsoft.com/office/drawing/2014/main" id="{DE8AFC7D-63A2-5A5C-FF41-C0C7928EEEC2}"/>
              </a:ext>
            </a:extLst>
          </p:cNvPr>
          <p:cNvSpPr txBox="1"/>
          <p:nvPr/>
        </p:nvSpPr>
        <p:spPr>
          <a:xfrm>
            <a:off x="6761083" y="3490745"/>
            <a:ext cx="1448435" cy="269240"/>
          </a:xfrm>
          <a:prstGeom prst="rect">
            <a:avLst/>
          </a:prstGeom>
        </p:spPr>
        <p:txBody>
          <a:bodyPr vert="horz" wrap="square" lIns="0" tIns="12700" rIns="0" bIns="0" rtlCol="0">
            <a:spAutoFit/>
          </a:bodyPr>
          <a:lstStyle/>
          <a:p>
            <a:pPr marL="12700">
              <a:lnSpc>
                <a:spcPct val="100000"/>
              </a:lnSpc>
              <a:spcBef>
                <a:spcPts val="100"/>
              </a:spcBef>
            </a:pPr>
            <a:r>
              <a:rPr sz="1600" b="1" spc="-45" dirty="0">
                <a:solidFill>
                  <a:srgbClr val="546439"/>
                </a:solidFill>
                <a:latin typeface="Ubuntu"/>
                <a:cs typeface="Ubuntu"/>
              </a:rPr>
              <a:t>million</a:t>
            </a:r>
            <a:r>
              <a:rPr sz="1600" b="1" dirty="0">
                <a:solidFill>
                  <a:srgbClr val="546439"/>
                </a:solidFill>
                <a:latin typeface="Ubuntu"/>
                <a:cs typeface="Ubuntu"/>
              </a:rPr>
              <a:t>s</a:t>
            </a:r>
            <a:r>
              <a:rPr sz="1600" b="1" spc="-125" dirty="0">
                <a:solidFill>
                  <a:srgbClr val="546439"/>
                </a:solidFill>
                <a:latin typeface="Ubuntu"/>
                <a:cs typeface="Ubuntu"/>
              </a:rPr>
              <a:t> </a:t>
            </a:r>
            <a:r>
              <a:rPr sz="1600" b="1" spc="-25" dirty="0">
                <a:solidFill>
                  <a:srgbClr val="546439"/>
                </a:solidFill>
                <a:latin typeface="Ubuntu"/>
                <a:cs typeface="Ubuntu"/>
              </a:rPr>
              <a:t>d</a:t>
            </a:r>
            <a:r>
              <a:rPr sz="1600" b="1" spc="-160" dirty="0">
                <a:solidFill>
                  <a:srgbClr val="546439"/>
                </a:solidFill>
                <a:latin typeface="Ubuntu"/>
                <a:cs typeface="Ubuntu"/>
              </a:rPr>
              <a:t>’</a:t>
            </a:r>
            <a:r>
              <a:rPr sz="1600" b="1" spc="-45" dirty="0">
                <a:solidFill>
                  <a:srgbClr val="546439"/>
                </a:solidFill>
                <a:latin typeface="Ubuntu"/>
                <a:cs typeface="Ubuntu"/>
              </a:rPr>
              <a:t>eu</a:t>
            </a:r>
            <a:r>
              <a:rPr sz="1600" b="1" spc="-60" dirty="0">
                <a:solidFill>
                  <a:srgbClr val="546439"/>
                </a:solidFill>
                <a:latin typeface="Ubuntu"/>
                <a:cs typeface="Ubuntu"/>
              </a:rPr>
              <a:t>r</a:t>
            </a:r>
            <a:r>
              <a:rPr sz="1600" b="1" spc="-45" dirty="0">
                <a:solidFill>
                  <a:srgbClr val="546439"/>
                </a:solidFill>
                <a:latin typeface="Ubuntu"/>
                <a:cs typeface="Ubuntu"/>
              </a:rPr>
              <a:t>os</a:t>
            </a:r>
            <a:endParaRPr sz="1600" dirty="0">
              <a:latin typeface="Ubuntu"/>
              <a:cs typeface="Ubuntu"/>
            </a:endParaRPr>
          </a:p>
        </p:txBody>
      </p:sp>
      <p:sp>
        <p:nvSpPr>
          <p:cNvPr id="92" name="object 55">
            <a:extLst>
              <a:ext uri="{FF2B5EF4-FFF2-40B4-BE49-F238E27FC236}">
                <a16:creationId xmlns:a16="http://schemas.microsoft.com/office/drawing/2014/main" id="{85D65553-1F02-A24B-9F7C-933C951796F4}"/>
              </a:ext>
            </a:extLst>
          </p:cNvPr>
          <p:cNvSpPr txBox="1"/>
          <p:nvPr/>
        </p:nvSpPr>
        <p:spPr>
          <a:xfrm>
            <a:off x="8480304" y="2331329"/>
            <a:ext cx="1273175" cy="1445260"/>
          </a:xfrm>
          <a:prstGeom prst="rect">
            <a:avLst/>
          </a:prstGeom>
        </p:spPr>
        <p:txBody>
          <a:bodyPr vert="horz" wrap="square" lIns="0" tIns="55879" rIns="0" bIns="0" rtlCol="0">
            <a:spAutoFit/>
          </a:bodyPr>
          <a:lstStyle/>
          <a:p>
            <a:pPr marL="127000" marR="119380" algn="ctr">
              <a:lnSpc>
                <a:spcPts val="2200"/>
              </a:lnSpc>
              <a:spcBef>
                <a:spcPts val="439"/>
              </a:spcBef>
            </a:pPr>
            <a:r>
              <a:rPr sz="2100" b="1" spc="-45" dirty="0">
                <a:solidFill>
                  <a:srgbClr val="546439"/>
                </a:solidFill>
                <a:latin typeface="Ubuntu"/>
                <a:cs typeface="Ubuntu"/>
              </a:rPr>
              <a:t>Année </a:t>
            </a:r>
            <a:r>
              <a:rPr sz="2100" b="1" spc="-40" dirty="0">
                <a:solidFill>
                  <a:srgbClr val="546439"/>
                </a:solidFill>
                <a:latin typeface="Ubuntu"/>
                <a:cs typeface="Ubuntu"/>
              </a:rPr>
              <a:t> </a:t>
            </a:r>
            <a:r>
              <a:rPr sz="2100" b="1" spc="-45" dirty="0">
                <a:solidFill>
                  <a:srgbClr val="546439"/>
                </a:solidFill>
                <a:latin typeface="Ubuntu"/>
                <a:cs typeface="Ubuntu"/>
              </a:rPr>
              <a:t>de </a:t>
            </a:r>
            <a:r>
              <a:rPr sz="2100" b="1" spc="-40" dirty="0">
                <a:solidFill>
                  <a:srgbClr val="546439"/>
                </a:solidFill>
                <a:latin typeface="Ubuntu"/>
                <a:cs typeface="Ubuntu"/>
              </a:rPr>
              <a:t> </a:t>
            </a:r>
            <a:r>
              <a:rPr sz="2100" b="1" spc="-45" dirty="0">
                <a:solidFill>
                  <a:srgbClr val="546439"/>
                </a:solidFill>
                <a:latin typeface="Ubuntu"/>
                <a:cs typeface="Ubuntu"/>
              </a:rPr>
              <a:t>c</a:t>
            </a:r>
            <a:r>
              <a:rPr sz="2100" b="1" spc="-65" dirty="0">
                <a:solidFill>
                  <a:srgbClr val="546439"/>
                </a:solidFill>
                <a:latin typeface="Ubuntu"/>
                <a:cs typeface="Ubuntu"/>
              </a:rPr>
              <a:t>r</a:t>
            </a:r>
            <a:r>
              <a:rPr sz="2100" b="1" spc="-45" dirty="0">
                <a:solidFill>
                  <a:srgbClr val="546439"/>
                </a:solidFill>
                <a:latin typeface="Ubuntu"/>
                <a:cs typeface="Ubuntu"/>
              </a:rPr>
              <a:t>éation</a:t>
            </a:r>
            <a:endParaRPr sz="2100" dirty="0">
              <a:latin typeface="Ubuntu"/>
              <a:cs typeface="Ubuntu"/>
            </a:endParaRPr>
          </a:p>
          <a:p>
            <a:pPr algn="ctr">
              <a:lnSpc>
                <a:spcPts val="4240"/>
              </a:lnSpc>
            </a:pPr>
            <a:r>
              <a:rPr sz="4400" b="1" spc="-45" dirty="0">
                <a:solidFill>
                  <a:srgbClr val="546439"/>
                </a:solidFill>
                <a:latin typeface="Ubuntu"/>
                <a:cs typeface="Ubuntu"/>
              </a:rPr>
              <a:t>2009</a:t>
            </a:r>
            <a:endParaRPr sz="4400" dirty="0">
              <a:latin typeface="Ubuntu"/>
              <a:cs typeface="Ubuntu"/>
            </a:endParaRPr>
          </a:p>
        </p:txBody>
      </p:sp>
      <p:sp>
        <p:nvSpPr>
          <p:cNvPr id="93" name="object 56">
            <a:extLst>
              <a:ext uri="{FF2B5EF4-FFF2-40B4-BE49-F238E27FC236}">
                <a16:creationId xmlns:a16="http://schemas.microsoft.com/office/drawing/2014/main" id="{B29052DB-6CEF-0D45-7363-C0A1E120D6FD}"/>
              </a:ext>
            </a:extLst>
          </p:cNvPr>
          <p:cNvSpPr txBox="1"/>
          <p:nvPr/>
        </p:nvSpPr>
        <p:spPr>
          <a:xfrm>
            <a:off x="4716609" y="4635729"/>
            <a:ext cx="2001820" cy="642484"/>
          </a:xfrm>
          <a:prstGeom prst="rect">
            <a:avLst/>
          </a:prstGeom>
        </p:spPr>
        <p:txBody>
          <a:bodyPr vert="horz" wrap="square" lIns="0" tIns="13970" rIns="0" bIns="0" rtlCol="0">
            <a:spAutoFit/>
          </a:bodyPr>
          <a:lstStyle/>
          <a:p>
            <a:pPr algn="ctr">
              <a:lnSpc>
                <a:spcPts val="1764"/>
              </a:lnSpc>
              <a:spcBef>
                <a:spcPts val="110"/>
              </a:spcBef>
            </a:pPr>
            <a:r>
              <a:rPr lang="fr-FR" sz="1200" b="1" spc="-20" dirty="0">
                <a:solidFill>
                  <a:srgbClr val="546439"/>
                </a:solidFill>
                <a:latin typeface="Ubuntu"/>
                <a:cs typeface="Ubuntu"/>
              </a:rPr>
              <a:t>Taux de distribution</a:t>
            </a:r>
            <a:r>
              <a:rPr sz="1200" b="1" spc="-30" baseline="33950" dirty="0">
                <a:solidFill>
                  <a:srgbClr val="546439"/>
                </a:solidFill>
                <a:latin typeface="Ubuntu"/>
                <a:cs typeface="Ubuntu"/>
              </a:rPr>
              <a:t>**</a:t>
            </a:r>
            <a:r>
              <a:rPr sz="1200" b="1" spc="165" baseline="33950" dirty="0">
                <a:solidFill>
                  <a:srgbClr val="546439"/>
                </a:solidFill>
                <a:latin typeface="Ubuntu"/>
                <a:cs typeface="Ubuntu"/>
              </a:rPr>
              <a:t> </a:t>
            </a:r>
            <a:r>
              <a:rPr sz="1200" b="1" spc="-15" dirty="0">
                <a:solidFill>
                  <a:srgbClr val="546439"/>
                </a:solidFill>
                <a:latin typeface="Ubuntu"/>
                <a:cs typeface="Ubuntu"/>
              </a:rPr>
              <a:t>202</a:t>
            </a:r>
            <a:r>
              <a:rPr lang="fr-FR" sz="1200" b="1" spc="-15" dirty="0">
                <a:solidFill>
                  <a:srgbClr val="546439"/>
                </a:solidFill>
                <a:latin typeface="Ubuntu"/>
                <a:cs typeface="Ubuntu"/>
              </a:rPr>
              <a:t>1</a:t>
            </a:r>
            <a:endParaRPr lang="fr-FR" sz="1200" dirty="0">
              <a:latin typeface="Ubuntu"/>
              <a:cs typeface="Ubuntu"/>
            </a:endParaRPr>
          </a:p>
          <a:p>
            <a:pPr marL="1905" algn="ctr">
              <a:lnSpc>
                <a:spcPts val="3145"/>
              </a:lnSpc>
            </a:pPr>
            <a:r>
              <a:rPr lang="fr-FR" sz="2750" b="1" spc="-20" dirty="0">
                <a:solidFill>
                  <a:srgbClr val="546439"/>
                </a:solidFill>
                <a:latin typeface="Ubuntu"/>
                <a:cs typeface="Ubuntu"/>
              </a:rPr>
              <a:t>    4,59</a:t>
            </a:r>
            <a:r>
              <a:rPr lang="fr-FR" sz="1600" b="1" spc="-20" dirty="0">
                <a:solidFill>
                  <a:srgbClr val="546439"/>
                </a:solidFill>
                <a:latin typeface="Ubuntu"/>
                <a:cs typeface="Ubuntu"/>
              </a:rPr>
              <a:t>%</a:t>
            </a:r>
            <a:endParaRPr lang="fr-FR" sz="1600" dirty="0">
              <a:latin typeface="Ubuntu"/>
              <a:cs typeface="Ubuntu"/>
            </a:endParaRPr>
          </a:p>
        </p:txBody>
      </p:sp>
      <p:sp>
        <p:nvSpPr>
          <p:cNvPr id="94" name="object 36">
            <a:extLst>
              <a:ext uri="{FF2B5EF4-FFF2-40B4-BE49-F238E27FC236}">
                <a16:creationId xmlns:a16="http://schemas.microsoft.com/office/drawing/2014/main" id="{A7C375E3-3FE4-D7E2-9EFF-9746C5B6B6F4}"/>
              </a:ext>
            </a:extLst>
          </p:cNvPr>
          <p:cNvSpPr txBox="1">
            <a:spLocks/>
          </p:cNvSpPr>
          <p:nvPr/>
        </p:nvSpPr>
        <p:spPr>
          <a:xfrm>
            <a:off x="9105779" y="6174968"/>
            <a:ext cx="2660663" cy="142987"/>
          </a:xfrm>
          <a:prstGeom prst="rect">
            <a:avLst/>
          </a:prstGeom>
        </p:spPr>
        <p:txBody>
          <a:bodyPr vert="horz" wrap="square" lIns="0" tIns="4445" rIns="0" bIns="0" rtlCol="0">
            <a:spAutoFit/>
          </a:bodyPr>
          <a:lstStyle>
            <a:defPPr>
              <a:defRPr lang="fr-FR"/>
            </a:defPPr>
            <a:lvl1pPr marL="0" algn="l" defTabSz="457200" rtl="0" eaLnBrk="1" latinLnBrk="0" hangingPunct="1">
              <a:defRPr sz="900" b="0" i="1" kern="1200">
                <a:solidFill>
                  <a:srgbClr val="231F20"/>
                </a:solidFill>
                <a:latin typeface="Ubuntu-LightItalic"/>
                <a:ea typeface="+mn-ea"/>
                <a:cs typeface="Ubuntu-LightItalic"/>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spcBef>
                <a:spcPts val="35"/>
              </a:spcBef>
            </a:pPr>
            <a:r>
              <a:rPr lang="fr-FR" i="0" dirty="0"/>
              <a:t>Source : PERIAL AM au 30/09/2022</a:t>
            </a:r>
            <a:endParaRPr lang="fr-FR" i="0" spc="-5" dirty="0"/>
          </a:p>
        </p:txBody>
      </p:sp>
      <p:sp>
        <p:nvSpPr>
          <p:cNvPr id="96" name="object 48">
            <a:extLst>
              <a:ext uri="{FF2B5EF4-FFF2-40B4-BE49-F238E27FC236}">
                <a16:creationId xmlns:a16="http://schemas.microsoft.com/office/drawing/2014/main" id="{B0A45454-2B2C-3F23-4E76-076F70D85C52}"/>
              </a:ext>
            </a:extLst>
          </p:cNvPr>
          <p:cNvSpPr txBox="1"/>
          <p:nvPr/>
        </p:nvSpPr>
        <p:spPr>
          <a:xfrm>
            <a:off x="7882710" y="4271319"/>
            <a:ext cx="1885999" cy="443711"/>
          </a:xfrm>
          <a:prstGeom prst="rect">
            <a:avLst/>
          </a:prstGeom>
        </p:spPr>
        <p:txBody>
          <a:bodyPr vert="horz" wrap="square" lIns="0" tIns="12700" rIns="0" bIns="0" rtlCol="0">
            <a:spAutoFit/>
          </a:bodyPr>
          <a:lstStyle/>
          <a:p>
            <a:pPr marL="12700">
              <a:lnSpc>
                <a:spcPct val="100000"/>
              </a:lnSpc>
              <a:spcBef>
                <a:spcPts val="100"/>
              </a:spcBef>
            </a:pPr>
            <a:r>
              <a:rPr lang="fr-FR" sz="1400" dirty="0">
                <a:solidFill>
                  <a:srgbClr val="546439"/>
                </a:solidFill>
                <a:latin typeface="Ubuntu"/>
                <a:cs typeface="Ubuntu"/>
              </a:rPr>
              <a:t>Fourchette de distribution 2022</a:t>
            </a:r>
            <a:endParaRPr sz="1400" dirty="0">
              <a:solidFill>
                <a:srgbClr val="546439"/>
              </a:solidFill>
              <a:latin typeface="Ubuntu"/>
              <a:cs typeface="Ubuntu"/>
            </a:endParaRPr>
          </a:p>
        </p:txBody>
      </p:sp>
      <p:sp>
        <p:nvSpPr>
          <p:cNvPr id="98" name="object 56">
            <a:extLst>
              <a:ext uri="{FF2B5EF4-FFF2-40B4-BE49-F238E27FC236}">
                <a16:creationId xmlns:a16="http://schemas.microsoft.com/office/drawing/2014/main" id="{59D77BD0-C66F-D7B3-D466-921A5AA83E6A}"/>
              </a:ext>
            </a:extLst>
          </p:cNvPr>
          <p:cNvSpPr txBox="1"/>
          <p:nvPr/>
        </p:nvSpPr>
        <p:spPr>
          <a:xfrm>
            <a:off x="7177320" y="4965294"/>
            <a:ext cx="2591387" cy="258597"/>
          </a:xfrm>
          <a:prstGeom prst="rect">
            <a:avLst/>
          </a:prstGeom>
        </p:spPr>
        <p:txBody>
          <a:bodyPr vert="horz" wrap="square" lIns="0" tIns="13970" rIns="0" bIns="0" rtlCol="0">
            <a:spAutoFit/>
          </a:bodyPr>
          <a:lstStyle/>
          <a:p>
            <a:pPr algn="ctr">
              <a:lnSpc>
                <a:spcPts val="1764"/>
              </a:lnSpc>
              <a:spcBef>
                <a:spcPts val="110"/>
              </a:spcBef>
            </a:pPr>
            <a:r>
              <a:rPr lang="fr-FR" sz="2750" b="1" spc="-20" dirty="0">
                <a:solidFill>
                  <a:srgbClr val="546439"/>
                </a:solidFill>
                <a:latin typeface="Ubuntu"/>
                <a:cs typeface="Ubuntu"/>
              </a:rPr>
              <a:t>4,30</a:t>
            </a:r>
            <a:r>
              <a:rPr kumimoji="0" lang="fr-FR" sz="1600" b="1" i="0" u="none" strike="noStrike" kern="1200" cap="none" spc="-20" normalizeH="0" baseline="0" noProof="0" dirty="0">
                <a:ln>
                  <a:noFill/>
                </a:ln>
                <a:solidFill>
                  <a:srgbClr val="546439"/>
                </a:solidFill>
                <a:effectLst/>
                <a:uLnTx/>
                <a:uFillTx/>
                <a:latin typeface="Ubuntu"/>
                <a:ea typeface="+mn-ea"/>
                <a:cs typeface="Ubuntu"/>
              </a:rPr>
              <a:t>%</a:t>
            </a:r>
            <a:r>
              <a:rPr lang="fr-FR" sz="2750" b="1" spc="-20" dirty="0">
                <a:solidFill>
                  <a:srgbClr val="546439"/>
                </a:solidFill>
                <a:latin typeface="Ubuntu"/>
                <a:cs typeface="Ubuntu"/>
              </a:rPr>
              <a:t> et 4,55</a:t>
            </a:r>
            <a:r>
              <a:rPr lang="fr-FR" sz="1600" b="1" spc="-20" dirty="0">
                <a:solidFill>
                  <a:srgbClr val="546439"/>
                </a:solidFill>
                <a:latin typeface="Ubuntu"/>
                <a:cs typeface="Ubuntu"/>
              </a:rPr>
              <a:t>%</a:t>
            </a:r>
            <a:endParaRPr lang="fr-FR" sz="1600" dirty="0">
              <a:latin typeface="Ubuntu"/>
              <a:cs typeface="Ubuntu"/>
            </a:endParaRPr>
          </a:p>
        </p:txBody>
      </p:sp>
      <p:sp>
        <p:nvSpPr>
          <p:cNvPr id="10" name="Espace réservé du pied de page 9">
            <a:extLst>
              <a:ext uri="{FF2B5EF4-FFF2-40B4-BE49-F238E27FC236}">
                <a16:creationId xmlns:a16="http://schemas.microsoft.com/office/drawing/2014/main" id="{E2E127C9-8264-4887-B8D5-4C86D997351E}"/>
              </a:ext>
            </a:extLst>
          </p:cNvPr>
          <p:cNvSpPr>
            <a:spLocks noGrp="1"/>
          </p:cNvSpPr>
          <p:nvPr>
            <p:ph type="ftr" sz="quarter" idx="10"/>
          </p:nvPr>
        </p:nvSpPr>
        <p:spPr>
          <a:xfrm>
            <a:off x="541535" y="6363492"/>
            <a:ext cx="4093755" cy="365125"/>
          </a:xfrm>
        </p:spPr>
        <p:txBody>
          <a:bodyPr/>
          <a:lstStyle/>
          <a:p>
            <a:r>
              <a:rPr lang="fr-FR" dirty="0"/>
              <a:t>Document à usage strictement interne - Ne pas diffuser</a:t>
            </a:r>
          </a:p>
        </p:txBody>
      </p:sp>
    </p:spTree>
    <p:extLst>
      <p:ext uri="{BB962C8B-B14F-4D97-AF65-F5344CB8AC3E}">
        <p14:creationId xmlns:p14="http://schemas.microsoft.com/office/powerpoint/2010/main" val="228755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F06F171-C881-5F07-2635-347104FE87F9}"/>
              </a:ext>
            </a:extLst>
          </p:cNvPr>
          <p:cNvPicPr>
            <a:picLocks noChangeAspect="1"/>
          </p:cNvPicPr>
          <p:nvPr/>
        </p:nvPicPr>
        <p:blipFill>
          <a:blip r:embed="rId3"/>
          <a:stretch>
            <a:fillRect/>
          </a:stretch>
        </p:blipFill>
        <p:spPr>
          <a:xfrm>
            <a:off x="9666003" y="855452"/>
            <a:ext cx="2301084" cy="2848632"/>
          </a:xfrm>
          <a:prstGeom prst="rect">
            <a:avLst/>
          </a:prstGeom>
        </p:spPr>
      </p:pic>
      <p:sp>
        <p:nvSpPr>
          <p:cNvPr id="46" name="Graphique 4">
            <a:extLst>
              <a:ext uri="{FF2B5EF4-FFF2-40B4-BE49-F238E27FC236}">
                <a16:creationId xmlns:a16="http://schemas.microsoft.com/office/drawing/2014/main" id="{227F7801-DFC2-4A66-8C2F-B4E573D0A6DB}"/>
              </a:ext>
            </a:extLst>
          </p:cNvPr>
          <p:cNvSpPr/>
          <p:nvPr/>
        </p:nvSpPr>
        <p:spPr>
          <a:xfrm>
            <a:off x="6218139" y="542033"/>
            <a:ext cx="3362835" cy="3043665"/>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002060"/>
          </a:solidFill>
          <a:ln w="9525" cap="flat">
            <a:noFill/>
            <a:prstDash val="solid"/>
            <a:miter/>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a:ln>
                  <a:noFill/>
                </a:ln>
                <a:solidFill>
                  <a:schemeClr val="bg1"/>
                </a:solidFill>
                <a:effectLst/>
                <a:uLnTx/>
                <a:uFillTx/>
                <a:latin typeface="Ubuntu Medium"/>
                <a:ea typeface="Open Sans"/>
                <a:cs typeface="Open Sans"/>
              </a:rPr>
              <a:t>8</a:t>
            </a:r>
            <a:r>
              <a:rPr kumimoji="0" lang="fr-FR" sz="2000" b="0" i="0" u="none" strike="noStrike" kern="1200" cap="none" spc="0" normalizeH="0" baseline="0" noProof="0">
                <a:ln>
                  <a:noFill/>
                </a:ln>
                <a:solidFill>
                  <a:schemeClr val="bg1"/>
                </a:solidFill>
                <a:effectLst/>
                <a:uLnTx/>
                <a:uFillTx/>
                <a:latin typeface="Ubuntu Medium"/>
                <a:ea typeface="Open Sans"/>
                <a:cs typeface="Open Sans"/>
              </a:rPr>
              <a:t> indicateurs de performance extra-financière suivis &amp; des résultats concrets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chemeClr val="bg1"/>
                </a:solidFill>
                <a:effectLst/>
                <a:uLnTx/>
                <a:uFillTx/>
                <a:latin typeface="Ubuntu Medium"/>
                <a:ea typeface="Open Sans"/>
                <a:cs typeface="Open Sans"/>
              </a:rPr>
              <a:t>___</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lang="fr-FR" sz="900">
                <a:solidFill>
                  <a:schemeClr val="bg1"/>
                </a:solidFill>
                <a:latin typeface="Ubuntu Medium"/>
                <a:ea typeface="Open Sans"/>
                <a:cs typeface="Open Sans"/>
              </a:rPr>
              <a:t>La performance énergétique</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lang="fr-FR" sz="900">
                <a:solidFill>
                  <a:schemeClr val="bg1"/>
                </a:solidFill>
                <a:latin typeface="Ubuntu Medium"/>
                <a:ea typeface="Open Sans"/>
                <a:cs typeface="Open Sans"/>
              </a:rPr>
              <a:t>Les émissions de Gaz à Effet de Serre</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lang="fr-FR" sz="900">
                <a:solidFill>
                  <a:schemeClr val="bg1"/>
                </a:solidFill>
                <a:latin typeface="Ubuntu Medium"/>
                <a:ea typeface="Open Sans"/>
                <a:cs typeface="Open Sans"/>
              </a:rPr>
              <a:t>La biodiversité</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lang="fr-FR" sz="900">
                <a:solidFill>
                  <a:schemeClr val="bg1"/>
                </a:solidFill>
                <a:latin typeface="Ubuntu Medium"/>
                <a:ea typeface="Open Sans"/>
                <a:cs typeface="Open Sans"/>
              </a:rPr>
              <a:t>Les labélisations et certifications</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lang="fr-FR" sz="900">
                <a:solidFill>
                  <a:schemeClr val="bg1"/>
                </a:solidFill>
                <a:latin typeface="Ubuntu Medium"/>
                <a:ea typeface="Open Sans"/>
                <a:cs typeface="Open Sans"/>
              </a:rPr>
              <a:t>La mobilité</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lang="fr-FR" sz="900">
                <a:solidFill>
                  <a:schemeClr val="bg1"/>
                </a:solidFill>
                <a:latin typeface="Ubuntu Medium"/>
                <a:ea typeface="Open Sans"/>
                <a:cs typeface="Open Sans"/>
              </a:rPr>
              <a:t>Les services à proximité des immeubles</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lang="fr-FR" sz="900">
                <a:solidFill>
                  <a:schemeClr val="bg1"/>
                </a:solidFill>
                <a:latin typeface="Ubuntu Medium"/>
                <a:ea typeface="Open Sans"/>
                <a:cs typeface="Open Sans"/>
              </a:rPr>
              <a:t>La gestion de la chaîne d’approvisionnement </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lang="fr-FR" sz="900">
                <a:solidFill>
                  <a:schemeClr val="bg1"/>
                </a:solidFill>
                <a:latin typeface="Ubuntu Medium"/>
                <a:ea typeface="Open Sans"/>
                <a:cs typeface="Open Sans"/>
              </a:rPr>
              <a:t>La résilience</a:t>
            </a:r>
          </a:p>
        </p:txBody>
      </p:sp>
      <p:sp>
        <p:nvSpPr>
          <p:cNvPr id="50" name="Graphique 4">
            <a:extLst>
              <a:ext uri="{FF2B5EF4-FFF2-40B4-BE49-F238E27FC236}">
                <a16:creationId xmlns:a16="http://schemas.microsoft.com/office/drawing/2014/main" id="{EF2FF6F6-5919-41FE-8242-59E50186AD50}"/>
              </a:ext>
            </a:extLst>
          </p:cNvPr>
          <p:cNvSpPr/>
          <p:nvPr/>
        </p:nvSpPr>
        <p:spPr>
          <a:xfrm>
            <a:off x="628950" y="1702258"/>
            <a:ext cx="2736046" cy="2408382"/>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noFill/>
            <a:prstDash val="solid"/>
            <a:miter/>
          </a:ln>
          <a:effectLst>
            <a:outerShdw blurRad="431800" dist="114300" dir="5400000" algn="t" rotWithShape="0">
              <a:schemeClr val="accent1">
                <a:lumMod val="75000"/>
                <a:alpha val="14000"/>
              </a:schemeClr>
            </a:outerShdw>
          </a:effectLst>
        </p:spPr>
        <p:txBody>
          <a:bodyPr rtlCol="0" anchor="ctr"/>
          <a:lstStyle/>
          <a:p>
            <a:pPr algn="l"/>
            <a:endParaRPr lang="fr-FR" sz="1800" b="0" i="0" u="none" strike="noStrike" baseline="0">
              <a:solidFill>
                <a:srgbClr val="000000"/>
              </a:solidFill>
              <a:latin typeface="Ubuntu Light" panose="020B0304030602030204" pitchFamily="34" charset="0"/>
            </a:endParaRPr>
          </a:p>
          <a:p>
            <a:pPr algn="ctr"/>
            <a:r>
              <a:rPr lang="fr-FR">
                <a:ea typeface="Open Sans" panose="020B0606030504020204" pitchFamily="34" charset="0"/>
                <a:cs typeface="Open Sans" panose="020B0606030504020204" pitchFamily="34" charset="0"/>
              </a:rPr>
              <a:t>Réduction, sur une durée de huit ans après acquisition</a:t>
            </a:r>
          </a:p>
        </p:txBody>
      </p:sp>
      <p:sp>
        <p:nvSpPr>
          <p:cNvPr id="20" name="Rectangle : coins arrondis 19">
            <a:extLst>
              <a:ext uri="{FF2B5EF4-FFF2-40B4-BE49-F238E27FC236}">
                <a16:creationId xmlns:a16="http://schemas.microsoft.com/office/drawing/2014/main" id="{0B1C1702-6AEA-4A99-B8C5-6A3D67DBA6D4}"/>
              </a:ext>
            </a:extLst>
          </p:cNvPr>
          <p:cNvSpPr/>
          <p:nvPr/>
        </p:nvSpPr>
        <p:spPr>
          <a:xfrm>
            <a:off x="6724650" y="4118405"/>
            <a:ext cx="4987925" cy="114760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5" name="Espace réservé du numéro de diapositive 4">
            <a:extLst>
              <a:ext uri="{FF2B5EF4-FFF2-40B4-BE49-F238E27FC236}">
                <a16:creationId xmlns:a16="http://schemas.microsoft.com/office/drawing/2014/main" id="{8490235D-D969-4AA9-AB3E-0CDCDEAF3FF7}"/>
              </a:ext>
            </a:extLst>
          </p:cNvPr>
          <p:cNvSpPr>
            <a:spLocks noGrp="1"/>
          </p:cNvSpPr>
          <p:nvPr>
            <p:ph type="sldNum" sz="quarter" idx="15"/>
          </p:nvPr>
        </p:nvSpPr>
        <p:spPr>
          <a:xfrm>
            <a:off x="223155" y="6413499"/>
            <a:ext cx="282997" cy="265112"/>
          </a:xfrm>
          <a:solidFill>
            <a:srgbClr val="92D050"/>
          </a:solidFill>
        </p:spPr>
        <p:txBody>
          <a:bodyPr/>
          <a:lstStyle/>
          <a:p>
            <a:pPr lvl="0"/>
            <a:fld id="{65E4BD24-FA48-479F-9DD5-C458B8898F23}" type="slidenum">
              <a:rPr lang="fr-FR" noProof="0" smtClean="0"/>
              <a:pPr lvl="0"/>
              <a:t>14</a:t>
            </a:fld>
            <a:endParaRPr lang="fr-FR" noProof="0"/>
          </a:p>
        </p:txBody>
      </p:sp>
      <p:sp>
        <p:nvSpPr>
          <p:cNvPr id="10" name="Espace réservé du pied de page 1">
            <a:extLst>
              <a:ext uri="{FF2B5EF4-FFF2-40B4-BE49-F238E27FC236}">
                <a16:creationId xmlns:a16="http://schemas.microsoft.com/office/drawing/2014/main" id="{84FE8D8C-E560-453B-87B4-0725671F993E}"/>
              </a:ext>
            </a:extLst>
          </p:cNvPr>
          <p:cNvSpPr txBox="1">
            <a:spLocks/>
          </p:cNvSpPr>
          <p:nvPr/>
        </p:nvSpPr>
        <p:spPr>
          <a:xfrm>
            <a:off x="3864077" y="6361353"/>
            <a:ext cx="7065019"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solidFill>
                <a:effectLst/>
                <a:uLnTx/>
                <a:uFillTx/>
                <a:latin typeface="Ubuntu Light"/>
                <a:ea typeface="+mn-ea"/>
                <a:cs typeface="+mn-cs"/>
              </a:rPr>
              <a:t>Ce document est destiné aux partenaires commerciaux de PERIAL AM</a:t>
            </a:r>
          </a:p>
        </p:txBody>
      </p:sp>
      <p:pic>
        <p:nvPicPr>
          <p:cNvPr id="6" name="Image 5">
            <a:extLst>
              <a:ext uri="{FF2B5EF4-FFF2-40B4-BE49-F238E27FC236}">
                <a16:creationId xmlns:a16="http://schemas.microsoft.com/office/drawing/2014/main" id="{C604264F-BE25-4C47-AF50-5704211062F8}"/>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7747073" flipH="1">
            <a:off x="11715311" y="3484216"/>
            <a:ext cx="304782" cy="418402"/>
          </a:xfrm>
          <a:prstGeom prst="rect">
            <a:avLst/>
          </a:prstGeom>
        </p:spPr>
      </p:pic>
      <p:sp>
        <p:nvSpPr>
          <p:cNvPr id="8" name="ZoneTexte 7">
            <a:extLst>
              <a:ext uri="{FF2B5EF4-FFF2-40B4-BE49-F238E27FC236}">
                <a16:creationId xmlns:a16="http://schemas.microsoft.com/office/drawing/2014/main" id="{CEA19FF5-B887-4C35-9640-19B50FDF1B9C}"/>
              </a:ext>
            </a:extLst>
          </p:cNvPr>
          <p:cNvSpPr txBox="1"/>
          <p:nvPr/>
        </p:nvSpPr>
        <p:spPr>
          <a:xfrm>
            <a:off x="10963157" y="3018987"/>
            <a:ext cx="95372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Ubuntu Medium"/>
                <a:ea typeface="+mn-ea"/>
                <a:cs typeface="+mn-cs"/>
                <a:hlinkClick r:id="rId5">
                  <a:extLst>
                    <a:ext uri="{A12FA001-AC4F-418D-AE19-62706E023703}">
                      <ahyp:hlinkClr xmlns:ahyp="http://schemas.microsoft.com/office/drawing/2018/hyperlinkcolor" val="tx"/>
                    </a:ext>
                  </a:extLst>
                </a:hlinkClick>
              </a:rPr>
              <a:t>Consultez le rapport complet</a:t>
            </a:r>
            <a:endParaRPr kumimoji="0" lang="fr-FR" sz="1200" b="0" i="1" u="none" strike="noStrike" kern="1200" cap="none" spc="0" normalizeH="0" baseline="0" noProof="0" dirty="0">
              <a:ln>
                <a:noFill/>
              </a:ln>
              <a:solidFill>
                <a:schemeClr val="bg1"/>
              </a:solidFill>
              <a:effectLst/>
              <a:uLnTx/>
              <a:uFillTx/>
              <a:latin typeface="Ubuntu Medium"/>
              <a:ea typeface="+mn-ea"/>
              <a:cs typeface="+mn-cs"/>
            </a:endParaRPr>
          </a:p>
        </p:txBody>
      </p:sp>
      <p:sp>
        <p:nvSpPr>
          <p:cNvPr id="14" name="ZoneTexte 13">
            <a:extLst>
              <a:ext uri="{FF2B5EF4-FFF2-40B4-BE49-F238E27FC236}">
                <a16:creationId xmlns:a16="http://schemas.microsoft.com/office/drawing/2014/main" id="{2BD86627-31ED-4B10-8766-AFC8E7350372}"/>
              </a:ext>
            </a:extLst>
          </p:cNvPr>
          <p:cNvSpPr txBox="1"/>
          <p:nvPr/>
        </p:nvSpPr>
        <p:spPr>
          <a:xfrm>
            <a:off x="6921759" y="4546499"/>
            <a:ext cx="989332"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5A6634"/>
                </a:solidFill>
                <a:effectLst/>
                <a:uLnTx/>
                <a:uFillTx/>
                <a:latin typeface="Ubuntu Medium"/>
                <a:ea typeface="+mn-ea"/>
                <a:cs typeface="+mn-cs"/>
              </a:rPr>
              <a:t>331</a:t>
            </a:r>
            <a:br>
              <a:rPr kumimoji="0" lang="fr-FR" sz="1800" b="0" i="0" u="none" strike="noStrike" kern="1200" cap="none" spc="0" normalizeH="0" baseline="0" noProof="0">
                <a:ln>
                  <a:noFill/>
                </a:ln>
                <a:solidFill>
                  <a:srgbClr val="5A6634"/>
                </a:solidFill>
                <a:effectLst/>
                <a:uLnTx/>
                <a:uFillTx/>
                <a:latin typeface="Times New Roman" panose="02020603050405020304" pitchFamily="18" charset="0"/>
                <a:ea typeface="+mn-ea"/>
                <a:cs typeface="+mn-cs"/>
              </a:rPr>
            </a:br>
            <a:r>
              <a:rPr kumimoji="0" lang="fr-FR" sz="1200" b="0" i="0" u="none" strike="noStrike" kern="1200" cap="none" spc="0" normalizeH="0" baseline="0" noProof="0">
                <a:ln>
                  <a:noFill/>
                </a:ln>
                <a:solidFill>
                  <a:srgbClr val="5A6634"/>
                </a:solidFill>
                <a:effectLst/>
                <a:uLnTx/>
                <a:uFillTx/>
                <a:latin typeface="Ubuntu Light"/>
                <a:ea typeface="+mn-ea"/>
                <a:cs typeface="+mn-cs"/>
              </a:rPr>
              <a:t>kWhEP/m²</a:t>
            </a:r>
            <a:endParaRPr kumimoji="0" lang="fr-FR" sz="1800" b="0" i="0" u="none" strike="noStrike" kern="1200" cap="none" spc="0" normalizeH="0" baseline="0" noProof="0">
              <a:ln>
                <a:noFill/>
              </a:ln>
              <a:solidFill>
                <a:srgbClr val="5A6634"/>
              </a:solidFill>
              <a:effectLst/>
              <a:uLnTx/>
              <a:uFillTx/>
              <a:latin typeface="Ubuntu Light"/>
              <a:ea typeface="+mn-ea"/>
              <a:cs typeface="+mn-cs"/>
            </a:endParaRPr>
          </a:p>
        </p:txBody>
      </p:sp>
      <p:sp>
        <p:nvSpPr>
          <p:cNvPr id="15" name="ZoneTexte 14">
            <a:extLst>
              <a:ext uri="{FF2B5EF4-FFF2-40B4-BE49-F238E27FC236}">
                <a16:creationId xmlns:a16="http://schemas.microsoft.com/office/drawing/2014/main" id="{EF6B45AF-025B-4571-A36A-8706BCA193FA}"/>
              </a:ext>
            </a:extLst>
          </p:cNvPr>
          <p:cNvSpPr txBox="1"/>
          <p:nvPr/>
        </p:nvSpPr>
        <p:spPr>
          <a:xfrm>
            <a:off x="9285623" y="4546499"/>
            <a:ext cx="989332"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a:solidFill>
                  <a:srgbClr val="5A6634"/>
                </a:solidFill>
                <a:latin typeface="Ubuntu Medium"/>
              </a:rPr>
              <a:t>239</a:t>
            </a:r>
            <a:br>
              <a:rPr kumimoji="0" lang="fr-FR" sz="1800" b="0" i="0" u="none" strike="noStrike" kern="1200" cap="none" spc="0" normalizeH="0" baseline="0" noProof="0">
                <a:ln>
                  <a:noFill/>
                </a:ln>
                <a:solidFill>
                  <a:srgbClr val="5A6634"/>
                </a:solidFill>
                <a:effectLst/>
                <a:uLnTx/>
                <a:uFillTx/>
                <a:latin typeface="Times New Roman" panose="02020603050405020304" pitchFamily="18" charset="0"/>
                <a:ea typeface="+mn-ea"/>
                <a:cs typeface="+mn-cs"/>
              </a:rPr>
            </a:br>
            <a:r>
              <a:rPr kumimoji="0" lang="fr-FR" sz="1200" b="0" i="0" u="none" strike="noStrike" kern="1200" cap="none" spc="0" normalizeH="0" baseline="0" noProof="0">
                <a:ln>
                  <a:noFill/>
                </a:ln>
                <a:solidFill>
                  <a:srgbClr val="5A6634"/>
                </a:solidFill>
                <a:effectLst/>
                <a:uLnTx/>
                <a:uFillTx/>
                <a:latin typeface="Ubuntu Light"/>
                <a:ea typeface="+mn-ea"/>
                <a:cs typeface="+mn-cs"/>
              </a:rPr>
              <a:t>kWhEP/m²</a:t>
            </a:r>
            <a:endParaRPr kumimoji="0" lang="fr-FR" sz="1800" b="0" i="0" u="none" strike="noStrike" kern="1200" cap="none" spc="0" normalizeH="0" baseline="0" noProof="0">
              <a:ln>
                <a:noFill/>
              </a:ln>
              <a:solidFill>
                <a:srgbClr val="5A6634"/>
              </a:solidFill>
              <a:effectLst/>
              <a:uLnTx/>
              <a:uFillTx/>
              <a:latin typeface="Ubuntu Light"/>
              <a:ea typeface="+mn-ea"/>
              <a:cs typeface="+mn-cs"/>
            </a:endParaRPr>
          </a:p>
        </p:txBody>
      </p:sp>
      <p:sp>
        <p:nvSpPr>
          <p:cNvPr id="16" name="ZoneTexte 15">
            <a:extLst>
              <a:ext uri="{FF2B5EF4-FFF2-40B4-BE49-F238E27FC236}">
                <a16:creationId xmlns:a16="http://schemas.microsoft.com/office/drawing/2014/main" id="{ED31474F-CBDC-4158-88C1-DE4D3C4CAFDA}"/>
              </a:ext>
            </a:extLst>
          </p:cNvPr>
          <p:cNvSpPr txBox="1"/>
          <p:nvPr/>
        </p:nvSpPr>
        <p:spPr>
          <a:xfrm rot="19092108">
            <a:off x="6962447" y="4413371"/>
            <a:ext cx="536872" cy="545858"/>
          </a:xfrm>
          <a:prstGeom prst="rect">
            <a:avLst/>
          </a:prstGeom>
          <a:noFill/>
        </p:spPr>
        <p:txBody>
          <a:bodyPr wrap="square">
            <a:prstTxWarp prst="textArchUp">
              <a:avLst>
                <a:gd name="adj" fmla="val 7855489"/>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300" normalizeH="0" baseline="0" noProof="0" dirty="0">
                <a:ln>
                  <a:noFill/>
                </a:ln>
                <a:solidFill>
                  <a:srgbClr val="A1C638"/>
                </a:solidFill>
                <a:effectLst/>
                <a:uLnTx/>
                <a:uFillTx/>
                <a:latin typeface="Ubuntu Medium"/>
                <a:ea typeface="+mn-ea"/>
                <a:cs typeface="+mn-cs"/>
              </a:rPr>
              <a:t>2018</a:t>
            </a:r>
          </a:p>
        </p:txBody>
      </p:sp>
      <p:sp>
        <p:nvSpPr>
          <p:cNvPr id="17" name="ZoneTexte 16">
            <a:extLst>
              <a:ext uri="{FF2B5EF4-FFF2-40B4-BE49-F238E27FC236}">
                <a16:creationId xmlns:a16="http://schemas.microsoft.com/office/drawing/2014/main" id="{856518E7-557E-496E-BAA8-FBCDE15CE986}"/>
              </a:ext>
            </a:extLst>
          </p:cNvPr>
          <p:cNvSpPr txBox="1"/>
          <p:nvPr/>
        </p:nvSpPr>
        <p:spPr>
          <a:xfrm rot="19092108">
            <a:off x="9321403" y="4413371"/>
            <a:ext cx="536872" cy="545858"/>
          </a:xfrm>
          <a:prstGeom prst="rect">
            <a:avLst/>
          </a:prstGeom>
          <a:noFill/>
        </p:spPr>
        <p:txBody>
          <a:bodyPr wrap="square">
            <a:prstTxWarp prst="textArchUp">
              <a:avLst>
                <a:gd name="adj" fmla="val 7855489"/>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300" normalizeH="0" baseline="0" noProof="0" dirty="0">
                <a:ln>
                  <a:noFill/>
                </a:ln>
                <a:solidFill>
                  <a:srgbClr val="A1C638"/>
                </a:solidFill>
                <a:effectLst/>
                <a:uLnTx/>
                <a:uFillTx/>
                <a:latin typeface="Ubuntu Medium"/>
                <a:ea typeface="+mn-ea"/>
                <a:cs typeface="+mn-cs"/>
              </a:rPr>
              <a:t>2020</a:t>
            </a:r>
          </a:p>
        </p:txBody>
      </p:sp>
      <p:grpSp>
        <p:nvGrpSpPr>
          <p:cNvPr id="2" name="Groupe 1">
            <a:extLst>
              <a:ext uri="{FF2B5EF4-FFF2-40B4-BE49-F238E27FC236}">
                <a16:creationId xmlns:a16="http://schemas.microsoft.com/office/drawing/2014/main" id="{D246E66F-E05A-4851-982A-94B4514A9DF3}"/>
              </a:ext>
            </a:extLst>
          </p:cNvPr>
          <p:cNvGrpSpPr/>
          <p:nvPr/>
        </p:nvGrpSpPr>
        <p:grpSpPr>
          <a:xfrm>
            <a:off x="7515065" y="3781549"/>
            <a:ext cx="872288" cy="873531"/>
            <a:chOff x="8109002" y="204128"/>
            <a:chExt cx="1084263" cy="1085808"/>
          </a:xfrm>
        </p:grpSpPr>
        <p:sp>
          <p:nvSpPr>
            <p:cNvPr id="21" name="Rectangle 20">
              <a:extLst>
                <a:ext uri="{FF2B5EF4-FFF2-40B4-BE49-F238E27FC236}">
                  <a16:creationId xmlns:a16="http://schemas.microsoft.com/office/drawing/2014/main" id="{45FFADC1-054B-4402-A79F-A1C18FF35890}"/>
                </a:ext>
              </a:extLst>
            </p:cNvPr>
            <p:cNvSpPr/>
            <p:nvPr/>
          </p:nvSpPr>
          <p:spPr>
            <a:xfrm>
              <a:off x="8553508" y="243233"/>
              <a:ext cx="604397" cy="500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24" name="Rectangle 23">
              <a:extLst>
                <a:ext uri="{FF2B5EF4-FFF2-40B4-BE49-F238E27FC236}">
                  <a16:creationId xmlns:a16="http://schemas.microsoft.com/office/drawing/2014/main" id="{836B86FF-670C-441A-99EA-A099F211F845}"/>
                </a:ext>
              </a:extLst>
            </p:cNvPr>
            <p:cNvSpPr/>
            <p:nvPr/>
          </p:nvSpPr>
          <p:spPr>
            <a:xfrm>
              <a:off x="8560470" y="695295"/>
              <a:ext cx="438652" cy="357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Ubuntu Light"/>
                <a:ea typeface="+mn-ea"/>
                <a:cs typeface="+mn-cs"/>
              </a:endParaRPr>
            </a:p>
          </p:txBody>
        </p:sp>
        <p:pic>
          <p:nvPicPr>
            <p:cNvPr id="9" name="Image 8">
              <a:extLst>
                <a:ext uri="{FF2B5EF4-FFF2-40B4-BE49-F238E27FC236}">
                  <a16:creationId xmlns:a16="http://schemas.microsoft.com/office/drawing/2014/main" id="{B8848B7F-48B3-41A5-8BCB-23EA576DA443}"/>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20543677" flipH="1">
              <a:off x="8109002" y="204128"/>
              <a:ext cx="1084263" cy="1085808"/>
            </a:xfrm>
            <a:prstGeom prst="rect">
              <a:avLst/>
            </a:prstGeom>
          </p:spPr>
        </p:pic>
        <p:pic>
          <p:nvPicPr>
            <p:cNvPr id="27" name="Image 26">
              <a:extLst>
                <a:ext uri="{FF2B5EF4-FFF2-40B4-BE49-F238E27FC236}">
                  <a16:creationId xmlns:a16="http://schemas.microsoft.com/office/drawing/2014/main" id="{89E3716F-B5A7-46D3-9C63-32812077CA58}"/>
                </a:ext>
              </a:extLst>
            </p:cNvPr>
            <p:cNvPicPr>
              <a:picLocks noChangeAspect="1"/>
            </p:cNvPicPr>
            <p:nvPr/>
          </p:nvPicPr>
          <p:blipFill>
            <a:blip r:embed="rId7" cstate="screen">
              <a:clrChange>
                <a:clrFrom>
                  <a:srgbClr val="5A6634"/>
                </a:clrFrom>
                <a:clrTo>
                  <a:srgbClr val="5A6634">
                    <a:alpha val="0"/>
                  </a:srgbClr>
                </a:clrTo>
              </a:clrChange>
              <a:extLst>
                <a:ext uri="{28A0092B-C50C-407E-A947-70E740481C1C}">
                  <a14:useLocalDpi xmlns:a14="http://schemas.microsoft.com/office/drawing/2010/main"/>
                </a:ext>
              </a:extLst>
            </a:blip>
            <a:stretch>
              <a:fillRect/>
            </a:stretch>
          </p:blipFill>
          <p:spPr>
            <a:xfrm>
              <a:off x="8589907" y="399450"/>
              <a:ext cx="301469" cy="398370"/>
            </a:xfrm>
            <a:prstGeom prst="rect">
              <a:avLst/>
            </a:prstGeom>
          </p:spPr>
        </p:pic>
      </p:grpSp>
      <p:sp>
        <p:nvSpPr>
          <p:cNvPr id="26" name="ZoneTexte 25">
            <a:extLst>
              <a:ext uri="{FF2B5EF4-FFF2-40B4-BE49-F238E27FC236}">
                <a16:creationId xmlns:a16="http://schemas.microsoft.com/office/drawing/2014/main" id="{EFF2DEE8-DE25-4016-ADF5-4DAC6982BCC1}"/>
              </a:ext>
            </a:extLst>
          </p:cNvPr>
          <p:cNvSpPr txBox="1"/>
          <p:nvPr/>
        </p:nvSpPr>
        <p:spPr>
          <a:xfrm>
            <a:off x="8081111" y="4546499"/>
            <a:ext cx="989332"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5A6634"/>
                </a:solidFill>
                <a:effectLst/>
                <a:uLnTx/>
                <a:uFillTx/>
                <a:latin typeface="Ubuntu Medium"/>
                <a:ea typeface="+mn-ea"/>
                <a:cs typeface="+mn-cs"/>
              </a:rPr>
              <a:t>310</a:t>
            </a:r>
            <a:br>
              <a:rPr kumimoji="0" lang="fr-FR" sz="1800" b="0" i="0" u="none" strike="noStrike" kern="1200" cap="none" spc="0" normalizeH="0" baseline="0" noProof="0">
                <a:ln>
                  <a:noFill/>
                </a:ln>
                <a:solidFill>
                  <a:srgbClr val="5A6634"/>
                </a:solidFill>
                <a:effectLst/>
                <a:uLnTx/>
                <a:uFillTx/>
                <a:latin typeface="Times New Roman" panose="02020603050405020304" pitchFamily="18" charset="0"/>
                <a:ea typeface="+mn-ea"/>
                <a:cs typeface="+mn-cs"/>
              </a:rPr>
            </a:br>
            <a:r>
              <a:rPr kumimoji="0" lang="fr-FR" sz="1200" b="0" i="0" u="none" strike="noStrike" kern="1200" cap="none" spc="0" normalizeH="0" baseline="0" noProof="0">
                <a:ln>
                  <a:noFill/>
                </a:ln>
                <a:solidFill>
                  <a:srgbClr val="5A6634"/>
                </a:solidFill>
                <a:effectLst/>
                <a:uLnTx/>
                <a:uFillTx/>
                <a:latin typeface="Ubuntu Light"/>
                <a:ea typeface="+mn-ea"/>
                <a:cs typeface="+mn-cs"/>
              </a:rPr>
              <a:t>kWhEP/m²</a:t>
            </a:r>
            <a:endParaRPr kumimoji="0" lang="fr-FR" sz="1800" b="0" i="0" u="none" strike="noStrike" kern="1200" cap="none" spc="0" normalizeH="0" baseline="0" noProof="0">
              <a:ln>
                <a:noFill/>
              </a:ln>
              <a:solidFill>
                <a:srgbClr val="5A6634"/>
              </a:solidFill>
              <a:effectLst/>
              <a:uLnTx/>
              <a:uFillTx/>
              <a:latin typeface="Ubuntu Light"/>
              <a:ea typeface="+mn-ea"/>
              <a:cs typeface="+mn-cs"/>
            </a:endParaRPr>
          </a:p>
        </p:txBody>
      </p:sp>
      <p:sp>
        <p:nvSpPr>
          <p:cNvPr id="28" name="ZoneTexte 27">
            <a:extLst>
              <a:ext uri="{FF2B5EF4-FFF2-40B4-BE49-F238E27FC236}">
                <a16:creationId xmlns:a16="http://schemas.microsoft.com/office/drawing/2014/main" id="{8931DEBC-284B-4190-A304-1B6973E64D07}"/>
              </a:ext>
            </a:extLst>
          </p:cNvPr>
          <p:cNvSpPr txBox="1"/>
          <p:nvPr/>
        </p:nvSpPr>
        <p:spPr>
          <a:xfrm rot="19092108">
            <a:off x="8121799" y="4413371"/>
            <a:ext cx="536872" cy="545858"/>
          </a:xfrm>
          <a:prstGeom prst="rect">
            <a:avLst/>
          </a:prstGeom>
          <a:noFill/>
        </p:spPr>
        <p:txBody>
          <a:bodyPr wrap="square">
            <a:prstTxWarp prst="textArchUp">
              <a:avLst>
                <a:gd name="adj" fmla="val 7855489"/>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300" normalizeH="0" baseline="0" noProof="0">
                <a:ln>
                  <a:noFill/>
                </a:ln>
                <a:solidFill>
                  <a:srgbClr val="A1C638"/>
                </a:solidFill>
                <a:effectLst/>
                <a:uLnTx/>
                <a:uFillTx/>
                <a:latin typeface="Ubuntu Medium"/>
                <a:ea typeface="+mn-ea"/>
                <a:cs typeface="+mn-cs"/>
              </a:rPr>
              <a:t>2019</a:t>
            </a:r>
          </a:p>
        </p:txBody>
      </p:sp>
      <p:sp>
        <p:nvSpPr>
          <p:cNvPr id="31" name="ZoneTexte 30">
            <a:extLst>
              <a:ext uri="{FF2B5EF4-FFF2-40B4-BE49-F238E27FC236}">
                <a16:creationId xmlns:a16="http://schemas.microsoft.com/office/drawing/2014/main" id="{7654FBBB-8DCD-4143-A145-D0BEE3FEDDE1}"/>
              </a:ext>
            </a:extLst>
          </p:cNvPr>
          <p:cNvSpPr txBox="1"/>
          <p:nvPr/>
        </p:nvSpPr>
        <p:spPr>
          <a:xfrm>
            <a:off x="4787900" y="6284996"/>
            <a:ext cx="6060247" cy="369332"/>
          </a:xfrm>
          <a:prstGeom prst="rect">
            <a:avLst/>
          </a:prstGeom>
          <a:noFill/>
        </p:spPr>
        <p:txBody>
          <a:bodyPr wrap="square"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fr-FR" sz="900" b="0" i="0" u="none" strike="noStrike" kern="1200" cap="none" spc="-40" normalizeH="0" baseline="0" noProof="0" dirty="0">
                <a:ln>
                  <a:noFill/>
                </a:ln>
                <a:solidFill>
                  <a:prstClr val="white">
                    <a:lumMod val="65000"/>
                  </a:prstClr>
                </a:solidFill>
                <a:effectLst/>
                <a:uLnTx/>
                <a:uFillTx/>
                <a:latin typeface="Ubuntu Light"/>
                <a:ea typeface="+mn-ea"/>
                <a:cs typeface="Gotham Book"/>
              </a:rPr>
            </a:br>
            <a:r>
              <a:rPr kumimoji="0" lang="fr-FR" sz="900" b="0" i="0" u="none" strike="noStrike" kern="1200" cap="none" spc="-40" normalizeH="0" baseline="0" noProof="0" dirty="0">
                <a:ln>
                  <a:noFill/>
                </a:ln>
                <a:solidFill>
                  <a:prstClr val="white">
                    <a:lumMod val="65000"/>
                  </a:prstClr>
                </a:solidFill>
                <a:effectLst/>
                <a:uLnTx/>
                <a:uFillTx/>
                <a:latin typeface="Ubuntu Light"/>
                <a:ea typeface="+mn-ea"/>
                <a:cs typeface="Gotham Book"/>
              </a:rPr>
              <a:t>Sources : PERIAL AM - Chiffres au 30/06/2022 </a:t>
            </a:r>
          </a:p>
        </p:txBody>
      </p:sp>
      <p:sp>
        <p:nvSpPr>
          <p:cNvPr id="29" name="Rectangle 28">
            <a:extLst>
              <a:ext uri="{FF2B5EF4-FFF2-40B4-BE49-F238E27FC236}">
                <a16:creationId xmlns:a16="http://schemas.microsoft.com/office/drawing/2014/main" id="{DCBCA622-7273-44B2-A0BE-D859D687EEC6}"/>
              </a:ext>
            </a:extLst>
          </p:cNvPr>
          <p:cNvSpPr/>
          <p:nvPr/>
        </p:nvSpPr>
        <p:spPr>
          <a:xfrm>
            <a:off x="6715321" y="5083434"/>
            <a:ext cx="1705523" cy="365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1" u="none" strike="noStrike" kern="1200" cap="none" spc="0" normalizeH="0" baseline="0" noProof="0">
                <a:ln>
                  <a:noFill/>
                </a:ln>
                <a:solidFill>
                  <a:prstClr val="black"/>
                </a:solidFill>
                <a:effectLst/>
                <a:uLnTx/>
                <a:uFillTx/>
                <a:latin typeface="Ubuntu Light"/>
                <a:ea typeface="+mn-ea"/>
                <a:cs typeface="+mn-cs"/>
              </a:rPr>
              <a:t>*Sur la base des données disponibles annuellement dans le rapport extra-financier de PFO2</a:t>
            </a:r>
          </a:p>
        </p:txBody>
      </p:sp>
      <p:sp>
        <p:nvSpPr>
          <p:cNvPr id="45" name="Espace réservé du texte 5">
            <a:extLst>
              <a:ext uri="{FF2B5EF4-FFF2-40B4-BE49-F238E27FC236}">
                <a16:creationId xmlns:a16="http://schemas.microsoft.com/office/drawing/2014/main" id="{33AC8F27-6ECF-4FF9-BCF3-346BA6467EB6}"/>
              </a:ext>
            </a:extLst>
          </p:cNvPr>
          <p:cNvSpPr txBox="1">
            <a:spLocks/>
          </p:cNvSpPr>
          <p:nvPr/>
        </p:nvSpPr>
        <p:spPr>
          <a:xfrm>
            <a:off x="8760074" y="3702914"/>
            <a:ext cx="754021" cy="716156"/>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rgbClr val="A1C638"/>
          </a:solidFill>
        </p:spPr>
        <p:txBody>
          <a:bodyPr vert="horz" wrap="none" lIns="91440" tIns="45720" rIns="91440" bIns="45720" rtlCol="0" anchor="ctr">
            <a:normAutofit/>
          </a:bodyPr>
          <a:lstStyle>
            <a:defPPr>
              <a:defRPr lang="fr-FR"/>
            </a:defPPr>
            <a:lvl1pPr marL="0" algn="ctr" defTabSz="914400" rtl="0" eaLnBrk="1" latinLnBrk="0" hangingPunct="1">
              <a:defRPr sz="7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7239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Ubuntu Light"/>
                <a:ea typeface="+mn-ea"/>
                <a:cs typeface="+mn-cs"/>
              </a:rPr>
              <a:t>Bureaux </a:t>
            </a:r>
          </a:p>
          <a:p>
            <a:pPr marL="0" marR="0" lvl="0" indent="0" algn="ctr" defTabSz="7239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Ubuntu Light"/>
                <a:ea typeface="+mn-ea"/>
                <a:cs typeface="+mn-cs"/>
              </a:rPr>
              <a:t>PFO2*</a:t>
            </a:r>
          </a:p>
        </p:txBody>
      </p:sp>
      <p:pic>
        <p:nvPicPr>
          <p:cNvPr id="40" name="Image 39">
            <a:extLst>
              <a:ext uri="{FF2B5EF4-FFF2-40B4-BE49-F238E27FC236}">
                <a16:creationId xmlns:a16="http://schemas.microsoft.com/office/drawing/2014/main" id="{82EEC798-C37A-4294-8F40-17540B06737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07988" y="550597"/>
            <a:ext cx="2013302" cy="1068872"/>
          </a:xfrm>
          <a:prstGeom prst="rect">
            <a:avLst/>
          </a:prstGeom>
        </p:spPr>
      </p:pic>
      <p:sp>
        <p:nvSpPr>
          <p:cNvPr id="43" name="Graphique 4">
            <a:extLst>
              <a:ext uri="{FF2B5EF4-FFF2-40B4-BE49-F238E27FC236}">
                <a16:creationId xmlns:a16="http://schemas.microsoft.com/office/drawing/2014/main" id="{93699419-E1A5-458B-8F41-4D68C1EB9731}"/>
              </a:ext>
            </a:extLst>
          </p:cNvPr>
          <p:cNvSpPr/>
          <p:nvPr/>
        </p:nvSpPr>
        <p:spPr>
          <a:xfrm>
            <a:off x="3255011" y="1488126"/>
            <a:ext cx="2850578" cy="2640952"/>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5A6634"/>
          </a:solidFill>
          <a:ln w="9525" cap="flat">
            <a:noFill/>
            <a:prstDash val="solid"/>
            <a:miter/>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chemeClr val="bg1"/>
                </a:solidFill>
                <a:effectLst/>
                <a:uLnTx/>
                <a:uFillTx/>
                <a:ea typeface="Open Sans"/>
                <a:cs typeface="Open Sans"/>
              </a:rPr>
              <a:t>La SCPI référente labélisée ISR</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a:solidFill>
                  <a:schemeClr val="bg1"/>
                </a:solidFill>
                <a:ea typeface="Open Sans"/>
                <a:cs typeface="Open Sans"/>
              </a:rPr>
              <a:t>__________</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chemeClr val="bg1"/>
              </a:solidFill>
              <a:effectLst/>
              <a:uLnTx/>
              <a:uFillTx/>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solidFill>
                  <a:schemeClr val="bg1"/>
                </a:solidFill>
                <a:ea typeface="Open Sans"/>
                <a:cs typeface="Open Sans"/>
              </a:rPr>
              <a:t>PFO₂ est labélisée ISR</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solidFill>
                  <a:schemeClr val="bg1"/>
                </a:solidFill>
                <a:ea typeface="Open Sans"/>
                <a:cs typeface="Open Sans"/>
              </a:rPr>
              <a:t>depuis décembre 2020 </a:t>
            </a:r>
          </a:p>
        </p:txBody>
      </p:sp>
      <p:sp>
        <p:nvSpPr>
          <p:cNvPr id="54" name="ZoneTexte 53">
            <a:extLst>
              <a:ext uri="{FF2B5EF4-FFF2-40B4-BE49-F238E27FC236}">
                <a16:creationId xmlns:a16="http://schemas.microsoft.com/office/drawing/2014/main" id="{62CD3F3A-E0B6-4349-A0D5-D7C4623AC338}"/>
              </a:ext>
            </a:extLst>
          </p:cNvPr>
          <p:cNvSpPr txBox="1"/>
          <p:nvPr/>
        </p:nvSpPr>
        <p:spPr>
          <a:xfrm>
            <a:off x="1809310" y="6173045"/>
            <a:ext cx="9038837" cy="258532"/>
          </a:xfrm>
          <a:prstGeom prst="rect">
            <a:avLst/>
          </a:prstGeom>
          <a:noFill/>
        </p:spPr>
        <p:txBody>
          <a:bodyPr wrap="square">
            <a:spAutoFit/>
          </a:bodyPr>
          <a:lstStyle/>
          <a:p>
            <a:pPr algn="ctr">
              <a:lnSpc>
                <a:spcPct val="90000"/>
              </a:lnSpc>
              <a:spcBef>
                <a:spcPct val="0"/>
              </a:spcBef>
              <a:defRPr/>
            </a:pPr>
            <a:r>
              <a:rPr lang="fr-FR" sz="1200" spc="300">
                <a:solidFill>
                  <a:srgbClr val="5A6634"/>
                </a:solidFill>
                <a:latin typeface="Ubuntu Medium" panose="020B0604030602030204" pitchFamily="34" charset="0"/>
                <a:ea typeface="+mj-ea"/>
                <a:cs typeface="+mj-cs"/>
              </a:rPr>
              <a:t>LES PERFORMANCES PASSÉES NE PRÉJUGENT PAS DES PERFORMANCES FUTURES</a:t>
            </a:r>
          </a:p>
        </p:txBody>
      </p:sp>
      <p:pic>
        <p:nvPicPr>
          <p:cNvPr id="4" name="Image 3">
            <a:extLst>
              <a:ext uri="{FF2B5EF4-FFF2-40B4-BE49-F238E27FC236}">
                <a16:creationId xmlns:a16="http://schemas.microsoft.com/office/drawing/2014/main" id="{0B521766-C2E0-4B5C-9942-294D1D4E8D0D}"/>
              </a:ext>
            </a:extLst>
          </p:cNvPr>
          <p:cNvPicPr>
            <a:picLocks noChangeAspect="1"/>
          </p:cNvPicPr>
          <p:nvPr/>
        </p:nvPicPr>
        <p:blipFill rotWithShape="1">
          <a:blip r:embed="rId9">
            <a:clrChange>
              <a:clrFrom>
                <a:srgbClr val="FFFFFF"/>
              </a:clrFrom>
              <a:clrTo>
                <a:srgbClr val="FFFFFF">
                  <a:alpha val="0"/>
                </a:srgbClr>
              </a:clrTo>
            </a:clrChange>
          </a:blip>
          <a:srcRect l="49811" t="-1" r="1199" b="2320"/>
          <a:stretch/>
        </p:blipFill>
        <p:spPr>
          <a:xfrm>
            <a:off x="1930044" y="3456405"/>
            <a:ext cx="1567095" cy="1560482"/>
          </a:xfrm>
          <a:prstGeom prst="rect">
            <a:avLst/>
          </a:prstGeom>
        </p:spPr>
      </p:pic>
      <p:pic>
        <p:nvPicPr>
          <p:cNvPr id="32" name="Image 31">
            <a:extLst>
              <a:ext uri="{FF2B5EF4-FFF2-40B4-BE49-F238E27FC236}">
                <a16:creationId xmlns:a16="http://schemas.microsoft.com/office/drawing/2014/main" id="{73BCC987-08E1-4E45-966C-1E7BE9FE3513}"/>
              </a:ext>
            </a:extLst>
          </p:cNvPr>
          <p:cNvPicPr>
            <a:picLocks noChangeAspect="1"/>
          </p:cNvPicPr>
          <p:nvPr/>
        </p:nvPicPr>
        <p:blipFill rotWithShape="1">
          <a:blip r:embed="rId9">
            <a:clrChange>
              <a:clrFrom>
                <a:srgbClr val="FFFFFF"/>
              </a:clrFrom>
              <a:clrTo>
                <a:srgbClr val="FFFFFF">
                  <a:alpha val="0"/>
                </a:srgbClr>
              </a:clrTo>
            </a:clrChange>
          </a:blip>
          <a:srcRect t="-1" r="49221" b="2320"/>
          <a:stretch/>
        </p:blipFill>
        <p:spPr>
          <a:xfrm>
            <a:off x="576100" y="3870182"/>
            <a:ext cx="1624333" cy="1560482"/>
          </a:xfrm>
          <a:prstGeom prst="rect">
            <a:avLst/>
          </a:prstGeom>
        </p:spPr>
      </p:pic>
      <p:sp>
        <p:nvSpPr>
          <p:cNvPr id="44" name="Graphique 4">
            <a:extLst>
              <a:ext uri="{FF2B5EF4-FFF2-40B4-BE49-F238E27FC236}">
                <a16:creationId xmlns:a16="http://schemas.microsoft.com/office/drawing/2014/main" id="{396B03E1-D6A0-4679-8270-7DE4FC5BB224}"/>
              </a:ext>
            </a:extLst>
          </p:cNvPr>
          <p:cNvSpPr/>
          <p:nvPr/>
        </p:nvSpPr>
        <p:spPr>
          <a:xfrm>
            <a:off x="3259400" y="4063537"/>
            <a:ext cx="2043996" cy="1906700"/>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99CA53"/>
          </a:solid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0" i="0" u="none" strike="noStrike" kern="1200" cap="none" spc="0" normalizeH="0" baseline="0" noProof="0">
                <a:ln>
                  <a:noFill/>
                </a:ln>
                <a:solidFill>
                  <a:prstClr val="white"/>
                </a:solidFill>
                <a:effectLst/>
                <a:uLnTx/>
                <a:uFillTx/>
                <a:ea typeface="Open Sans" panose="020B0606030504020204" pitchFamily="34" charset="0"/>
                <a:cs typeface="Open Sans" panose="020B0606030504020204" pitchFamily="34" charset="0"/>
              </a:rPr>
              <a:t>Des immeubles de </a:t>
            </a:r>
            <a:r>
              <a:rPr kumimoji="0" lang="fr-FR" b="1" i="0" u="none" strike="noStrike" kern="1200" cap="none" spc="0" normalizeH="0" baseline="0" noProof="0">
                <a:ln>
                  <a:noFill/>
                </a:ln>
                <a:solidFill>
                  <a:prstClr val="white"/>
                </a:solidFill>
                <a:effectLst/>
                <a:uLnTx/>
                <a:uFillTx/>
                <a:ea typeface="Open Sans" panose="020B0606030504020204" pitchFamily="34" charset="0"/>
                <a:cs typeface="Open Sans" panose="020B0606030504020204" pitchFamily="34" charset="0"/>
              </a:rPr>
              <a:t>bureaux</a:t>
            </a:r>
            <a:r>
              <a:rPr kumimoji="0" lang="fr-FR" b="0" i="0" u="none" strike="noStrike" kern="1200" cap="none" spc="0" normalizeH="0" baseline="0" noProof="0">
                <a:ln>
                  <a:noFill/>
                </a:ln>
                <a:solidFill>
                  <a:prstClr val="white"/>
                </a:solidFill>
                <a:effectLst/>
                <a:uLnTx/>
                <a:uFillTx/>
                <a:ea typeface="Open Sans" panose="020B0606030504020204" pitchFamily="34" charset="0"/>
                <a:cs typeface="Open Sans" panose="020B0606030504020204" pitchFamily="34" charset="0"/>
              </a:rPr>
              <a:t> en </a:t>
            </a:r>
            <a:r>
              <a:rPr kumimoji="0" lang="fr-FR" b="1" i="0" u="none" strike="noStrike" kern="1200" cap="none" spc="0" normalizeH="0" baseline="0" noProof="0">
                <a:ln>
                  <a:noFill/>
                </a:ln>
                <a:solidFill>
                  <a:prstClr val="white"/>
                </a:solidFill>
                <a:effectLst/>
                <a:uLnTx/>
                <a:uFillTx/>
                <a:ea typeface="Open Sans" panose="020B0606030504020204" pitchFamily="34" charset="0"/>
                <a:cs typeface="Open Sans" panose="020B0606030504020204" pitchFamily="34" charset="0"/>
              </a:rPr>
              <a:t>France</a:t>
            </a:r>
            <a:r>
              <a:rPr kumimoji="0" lang="fr-FR" b="0" i="0" u="none" strike="noStrike" kern="1200" cap="none" spc="0" normalizeH="0" baseline="0" noProof="0">
                <a:ln>
                  <a:noFill/>
                </a:ln>
                <a:solidFill>
                  <a:prstClr val="white"/>
                </a:solidFill>
                <a:effectLst/>
                <a:uLnTx/>
                <a:uFillTx/>
                <a:ea typeface="Open Sans" panose="020B0606030504020204" pitchFamily="34" charset="0"/>
                <a:cs typeface="Open Sans" panose="020B0606030504020204" pitchFamily="34" charset="0"/>
              </a:rPr>
              <a:t> et en </a:t>
            </a:r>
            <a:r>
              <a:rPr kumimoji="0" lang="fr-FR" b="1" i="0" u="none" strike="noStrike" kern="1200" cap="none" spc="0" normalizeH="0" baseline="0" noProof="0">
                <a:ln>
                  <a:noFill/>
                </a:ln>
                <a:solidFill>
                  <a:prstClr val="white"/>
                </a:solidFill>
                <a:effectLst/>
                <a:uLnTx/>
                <a:uFillTx/>
                <a:ea typeface="Open Sans" panose="020B0606030504020204" pitchFamily="34" charset="0"/>
                <a:cs typeface="Open Sans" panose="020B0606030504020204" pitchFamily="34" charset="0"/>
              </a:rPr>
              <a:t>Europe</a:t>
            </a:r>
          </a:p>
        </p:txBody>
      </p:sp>
      <p:sp>
        <p:nvSpPr>
          <p:cNvPr id="23" name="Rectangle 22">
            <a:extLst>
              <a:ext uri="{FF2B5EF4-FFF2-40B4-BE49-F238E27FC236}">
                <a16:creationId xmlns:a16="http://schemas.microsoft.com/office/drawing/2014/main" id="{EC1B7542-BE92-450D-ABC4-A753F1C64DF2}"/>
              </a:ext>
            </a:extLst>
          </p:cNvPr>
          <p:cNvSpPr/>
          <p:nvPr/>
        </p:nvSpPr>
        <p:spPr>
          <a:xfrm rot="15471135">
            <a:off x="3048251" y="4927822"/>
            <a:ext cx="204855" cy="275484"/>
          </a:xfrm>
          <a:custGeom>
            <a:avLst/>
            <a:gdLst>
              <a:gd name="connsiteX0" fmla="*/ 0 w 353061"/>
              <a:gd name="connsiteY0" fmla="*/ 0 h 338414"/>
              <a:gd name="connsiteX1" fmla="*/ 353061 w 353061"/>
              <a:gd name="connsiteY1" fmla="*/ 0 h 338414"/>
              <a:gd name="connsiteX2" fmla="*/ 353061 w 353061"/>
              <a:gd name="connsiteY2" fmla="*/ 338414 h 338414"/>
              <a:gd name="connsiteX3" fmla="*/ 0 w 353061"/>
              <a:gd name="connsiteY3" fmla="*/ 338414 h 338414"/>
              <a:gd name="connsiteX4" fmla="*/ 0 w 353061"/>
              <a:gd name="connsiteY4" fmla="*/ 0 h 338414"/>
              <a:gd name="connsiteX0" fmla="*/ 0 w 353061"/>
              <a:gd name="connsiteY0" fmla="*/ 0 h 338414"/>
              <a:gd name="connsiteX1" fmla="*/ 353061 w 353061"/>
              <a:gd name="connsiteY1" fmla="*/ 0 h 338414"/>
              <a:gd name="connsiteX2" fmla="*/ 353061 w 353061"/>
              <a:gd name="connsiteY2" fmla="*/ 338414 h 338414"/>
              <a:gd name="connsiteX3" fmla="*/ 165100 w 353061"/>
              <a:gd name="connsiteY3" fmla="*/ 186014 h 338414"/>
              <a:gd name="connsiteX4" fmla="*/ 0 w 353061"/>
              <a:gd name="connsiteY4" fmla="*/ 0 h 338414"/>
              <a:gd name="connsiteX0" fmla="*/ 114300 w 187961"/>
              <a:gd name="connsiteY0" fmla="*/ 63500 h 338414"/>
              <a:gd name="connsiteX1" fmla="*/ 187961 w 187961"/>
              <a:gd name="connsiteY1" fmla="*/ 0 h 338414"/>
              <a:gd name="connsiteX2" fmla="*/ 187961 w 187961"/>
              <a:gd name="connsiteY2" fmla="*/ 338414 h 338414"/>
              <a:gd name="connsiteX3" fmla="*/ 0 w 187961"/>
              <a:gd name="connsiteY3" fmla="*/ 186014 h 338414"/>
              <a:gd name="connsiteX4" fmla="*/ 114300 w 187961"/>
              <a:gd name="connsiteY4" fmla="*/ 63500 h 338414"/>
              <a:gd name="connsiteX0" fmla="*/ 104926 w 178587"/>
              <a:gd name="connsiteY0" fmla="*/ 63500 h 338414"/>
              <a:gd name="connsiteX1" fmla="*/ 178587 w 178587"/>
              <a:gd name="connsiteY1" fmla="*/ 0 h 338414"/>
              <a:gd name="connsiteX2" fmla="*/ 178587 w 178587"/>
              <a:gd name="connsiteY2" fmla="*/ 338414 h 338414"/>
              <a:gd name="connsiteX3" fmla="*/ 0 w 178587"/>
              <a:gd name="connsiteY3" fmla="*/ 263662 h 338414"/>
              <a:gd name="connsiteX4" fmla="*/ 104926 w 178587"/>
              <a:gd name="connsiteY4" fmla="*/ 63500 h 338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87" h="338414">
                <a:moveTo>
                  <a:pt x="104926" y="63500"/>
                </a:moveTo>
                <a:lnTo>
                  <a:pt x="178587" y="0"/>
                </a:lnTo>
                <a:lnTo>
                  <a:pt x="178587" y="338414"/>
                </a:lnTo>
                <a:lnTo>
                  <a:pt x="0" y="263662"/>
                </a:lnTo>
                <a:lnTo>
                  <a:pt x="104926" y="635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a:extLst>
              <a:ext uri="{FF2B5EF4-FFF2-40B4-BE49-F238E27FC236}">
                <a16:creationId xmlns:a16="http://schemas.microsoft.com/office/drawing/2014/main" id="{DA9C8A97-7FA4-7C20-769B-BAE3FCCE1114}"/>
              </a:ext>
            </a:extLst>
          </p:cNvPr>
          <p:cNvSpPr txBox="1"/>
          <p:nvPr/>
        </p:nvSpPr>
        <p:spPr>
          <a:xfrm>
            <a:off x="10525080" y="4546499"/>
            <a:ext cx="989332"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rgbClr val="5A6634"/>
                </a:solidFill>
                <a:latin typeface="Ubuntu Medium"/>
              </a:rPr>
              <a:t>287</a:t>
            </a:r>
            <a:br>
              <a:rPr kumimoji="0" lang="fr-FR" sz="1800" b="0" i="0" u="none" strike="noStrike" kern="1200" cap="none" spc="0" normalizeH="0" baseline="0" noProof="0" dirty="0">
                <a:ln>
                  <a:noFill/>
                </a:ln>
                <a:solidFill>
                  <a:srgbClr val="5A6634"/>
                </a:solidFill>
                <a:effectLst/>
                <a:uLnTx/>
                <a:uFillTx/>
                <a:latin typeface="Times New Roman" panose="02020603050405020304" pitchFamily="18" charset="0"/>
                <a:ea typeface="+mn-ea"/>
                <a:cs typeface="+mn-cs"/>
              </a:rPr>
            </a:br>
            <a:r>
              <a:rPr kumimoji="0" lang="fr-FR" sz="1200" b="0" i="0" u="none" strike="noStrike" kern="1200" cap="none" spc="0" normalizeH="0" baseline="0" noProof="0" dirty="0">
                <a:ln>
                  <a:noFill/>
                </a:ln>
                <a:solidFill>
                  <a:srgbClr val="5A6634"/>
                </a:solidFill>
                <a:effectLst/>
                <a:uLnTx/>
                <a:uFillTx/>
                <a:latin typeface="Ubuntu Light"/>
                <a:ea typeface="+mn-ea"/>
                <a:cs typeface="+mn-cs"/>
              </a:rPr>
              <a:t>kWhEP/m²</a:t>
            </a:r>
            <a:endParaRPr kumimoji="0" lang="fr-FR" sz="1800" b="0" i="0" u="none" strike="noStrike" kern="1200" cap="none" spc="0" normalizeH="0" baseline="0" noProof="0" dirty="0">
              <a:ln>
                <a:noFill/>
              </a:ln>
              <a:solidFill>
                <a:srgbClr val="5A6634"/>
              </a:solidFill>
              <a:effectLst/>
              <a:uLnTx/>
              <a:uFillTx/>
              <a:latin typeface="Ubuntu Light"/>
              <a:ea typeface="+mn-ea"/>
              <a:cs typeface="+mn-cs"/>
            </a:endParaRPr>
          </a:p>
        </p:txBody>
      </p:sp>
      <p:sp>
        <p:nvSpPr>
          <p:cNvPr id="35" name="ZoneTexte 34">
            <a:extLst>
              <a:ext uri="{FF2B5EF4-FFF2-40B4-BE49-F238E27FC236}">
                <a16:creationId xmlns:a16="http://schemas.microsoft.com/office/drawing/2014/main" id="{10867B80-84C0-D9E1-2BC7-EFCA5B71194A}"/>
              </a:ext>
            </a:extLst>
          </p:cNvPr>
          <p:cNvSpPr txBox="1"/>
          <p:nvPr/>
        </p:nvSpPr>
        <p:spPr>
          <a:xfrm rot="19092108">
            <a:off x="10560860" y="4413371"/>
            <a:ext cx="536872" cy="545858"/>
          </a:xfrm>
          <a:prstGeom prst="rect">
            <a:avLst/>
          </a:prstGeom>
          <a:noFill/>
        </p:spPr>
        <p:txBody>
          <a:bodyPr wrap="square">
            <a:prstTxWarp prst="textArchUp">
              <a:avLst>
                <a:gd name="adj" fmla="val 7855489"/>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300" normalizeH="0" baseline="0" noProof="0" dirty="0">
                <a:ln>
                  <a:noFill/>
                </a:ln>
                <a:solidFill>
                  <a:srgbClr val="A1C638"/>
                </a:solidFill>
                <a:effectLst/>
                <a:uLnTx/>
                <a:uFillTx/>
                <a:latin typeface="Ubuntu Medium"/>
                <a:ea typeface="+mn-ea"/>
                <a:cs typeface="+mn-cs"/>
              </a:rPr>
              <a:t>2021</a:t>
            </a:r>
          </a:p>
        </p:txBody>
      </p:sp>
      <p:pic>
        <p:nvPicPr>
          <p:cNvPr id="3" name="Image 2">
            <a:extLst>
              <a:ext uri="{FF2B5EF4-FFF2-40B4-BE49-F238E27FC236}">
                <a16:creationId xmlns:a16="http://schemas.microsoft.com/office/drawing/2014/main" id="{28282B83-241F-16B7-FF05-4AF4CA9939BD}"/>
              </a:ext>
            </a:extLst>
          </p:cNvPr>
          <p:cNvPicPr>
            <a:picLocks noChangeAspect="1"/>
          </p:cNvPicPr>
          <p:nvPr/>
        </p:nvPicPr>
        <p:blipFill>
          <a:blip r:embed="rId10"/>
          <a:stretch>
            <a:fillRect/>
          </a:stretch>
        </p:blipFill>
        <p:spPr>
          <a:xfrm>
            <a:off x="2506319" y="200329"/>
            <a:ext cx="1018203" cy="1097157"/>
          </a:xfrm>
          <a:prstGeom prst="rect">
            <a:avLst/>
          </a:prstGeom>
        </p:spPr>
      </p:pic>
      <p:sp>
        <p:nvSpPr>
          <p:cNvPr id="11" name="Espace réservé du pied de page 10">
            <a:extLst>
              <a:ext uri="{FF2B5EF4-FFF2-40B4-BE49-F238E27FC236}">
                <a16:creationId xmlns:a16="http://schemas.microsoft.com/office/drawing/2014/main" id="{2FF2108B-CBAC-4F56-8B78-DE2CD799FD05}"/>
              </a:ext>
            </a:extLst>
          </p:cNvPr>
          <p:cNvSpPr>
            <a:spLocks noGrp="1"/>
          </p:cNvSpPr>
          <p:nvPr>
            <p:ph type="ftr" sz="quarter" idx="14"/>
          </p:nvPr>
        </p:nvSpPr>
        <p:spPr/>
        <p:txBody>
          <a:bodyPr/>
          <a:lstStyle/>
          <a:p>
            <a:r>
              <a:rPr lang="fr-FR" dirty="0"/>
              <a:t>Document à usage strictement interne - Ne pas diffuser</a:t>
            </a:r>
          </a:p>
        </p:txBody>
      </p:sp>
    </p:spTree>
    <p:extLst>
      <p:ext uri="{BB962C8B-B14F-4D97-AF65-F5344CB8AC3E}">
        <p14:creationId xmlns:p14="http://schemas.microsoft.com/office/powerpoint/2010/main" val="783705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E82B210-1102-4949-9616-5BE21F8BEC66}"/>
              </a:ext>
            </a:extLst>
          </p:cNvPr>
          <p:cNvSpPr>
            <a:spLocks noGrp="1"/>
          </p:cNvSpPr>
          <p:nvPr>
            <p:ph type="sldNum" sz="quarter" idx="11"/>
          </p:nvPr>
        </p:nvSpPr>
        <p:spPr/>
        <p:txBody>
          <a:bodyPr/>
          <a:lstStyle/>
          <a:p>
            <a:fld id="{65E4BD24-FA48-479F-9DD5-C458B8898F23}" type="slidenum">
              <a:rPr lang="fr-FR" smtClean="0"/>
              <a:pPr/>
              <a:t>15</a:t>
            </a:fld>
            <a:endParaRPr lang="fr-FR"/>
          </a:p>
        </p:txBody>
      </p:sp>
      <p:sp>
        <p:nvSpPr>
          <p:cNvPr id="3" name="Espace réservé du texte 2">
            <a:extLst>
              <a:ext uri="{FF2B5EF4-FFF2-40B4-BE49-F238E27FC236}">
                <a16:creationId xmlns:a16="http://schemas.microsoft.com/office/drawing/2014/main" id="{C9D5175D-5E77-4C68-B0C3-4D580550FC1D}"/>
              </a:ext>
            </a:extLst>
          </p:cNvPr>
          <p:cNvSpPr>
            <a:spLocks noGrp="1"/>
          </p:cNvSpPr>
          <p:nvPr>
            <p:ph type="body" sz="quarter" idx="13"/>
          </p:nvPr>
        </p:nvSpPr>
        <p:spPr>
          <a:xfrm>
            <a:off x="446260" y="287702"/>
            <a:ext cx="1029343" cy="323776"/>
          </a:xfrm>
        </p:spPr>
        <p:txBody>
          <a:bodyPr/>
          <a:lstStyle/>
          <a:p>
            <a:r>
              <a:rPr lang="fr-FR" dirty="0"/>
              <a:t>PFO2</a:t>
            </a:r>
          </a:p>
        </p:txBody>
      </p:sp>
      <p:sp>
        <p:nvSpPr>
          <p:cNvPr id="4" name="Titre 3">
            <a:extLst>
              <a:ext uri="{FF2B5EF4-FFF2-40B4-BE49-F238E27FC236}">
                <a16:creationId xmlns:a16="http://schemas.microsoft.com/office/drawing/2014/main" id="{59D6B55E-2CB4-4B33-8EB8-B3FB0DC2FB1D}"/>
              </a:ext>
            </a:extLst>
          </p:cNvPr>
          <p:cNvSpPr>
            <a:spLocks noGrp="1"/>
          </p:cNvSpPr>
          <p:nvPr>
            <p:ph type="title"/>
          </p:nvPr>
        </p:nvSpPr>
        <p:spPr/>
        <p:txBody>
          <a:bodyPr/>
          <a:lstStyle/>
          <a:p>
            <a:r>
              <a:rPr lang="fr-FR" dirty="0"/>
              <a:t>intégration dans les contrats d’assurance vie</a:t>
            </a:r>
          </a:p>
        </p:txBody>
      </p:sp>
      <p:graphicFrame>
        <p:nvGraphicFramePr>
          <p:cNvPr id="6" name="Tableau 5">
            <a:extLst>
              <a:ext uri="{FF2B5EF4-FFF2-40B4-BE49-F238E27FC236}">
                <a16:creationId xmlns:a16="http://schemas.microsoft.com/office/drawing/2014/main" id="{EC2ABA06-4D5A-4AB8-B053-888C3112F690}"/>
              </a:ext>
            </a:extLst>
          </p:cNvPr>
          <p:cNvGraphicFramePr>
            <a:graphicFrameLocks noGrp="1"/>
          </p:cNvGraphicFramePr>
          <p:nvPr>
            <p:extLst>
              <p:ext uri="{D42A27DB-BD31-4B8C-83A1-F6EECF244321}">
                <p14:modId xmlns:p14="http://schemas.microsoft.com/office/powerpoint/2010/main" val="2109385387"/>
              </p:ext>
            </p:extLst>
          </p:nvPr>
        </p:nvGraphicFramePr>
        <p:xfrm>
          <a:off x="233362" y="1136579"/>
          <a:ext cx="11725275" cy="4895362"/>
        </p:xfrm>
        <a:graphic>
          <a:graphicData uri="http://schemas.openxmlformats.org/drawingml/2006/table">
            <a:tbl>
              <a:tblPr firstRow="1" bandRow="1">
                <a:tableStyleId>{BC89EF96-8CEA-46FF-86C4-4CE0E7609802}</a:tableStyleId>
              </a:tblPr>
              <a:tblGrid>
                <a:gridCol w="1472881">
                  <a:extLst>
                    <a:ext uri="{9D8B030D-6E8A-4147-A177-3AD203B41FA5}">
                      <a16:colId xmlns:a16="http://schemas.microsoft.com/office/drawing/2014/main" val="20000"/>
                    </a:ext>
                  </a:extLst>
                </a:gridCol>
                <a:gridCol w="10252394">
                  <a:extLst>
                    <a:ext uri="{9D8B030D-6E8A-4147-A177-3AD203B41FA5}">
                      <a16:colId xmlns:a16="http://schemas.microsoft.com/office/drawing/2014/main" val="20001"/>
                    </a:ext>
                  </a:extLst>
                </a:gridCol>
              </a:tblGrid>
              <a:tr h="783619">
                <a:tc>
                  <a:txBody>
                    <a:bodyPr/>
                    <a:lstStyle/>
                    <a:p>
                      <a:pPr algn="ctr"/>
                      <a:r>
                        <a:rPr lang="fr-FR" sz="1000" b="1" i="1" dirty="0">
                          <a:solidFill>
                            <a:srgbClr val="51748D"/>
                          </a:solidFill>
                          <a:latin typeface="+mj-lt"/>
                          <a:cs typeface="Helvetica" panose="020B0604020202020204" pitchFamily="34" charset="0"/>
                        </a:rPr>
                        <a:t>Périmètres</a:t>
                      </a:r>
                      <a:r>
                        <a:rPr lang="fr-FR" sz="1000" b="1" i="1" baseline="0" dirty="0">
                          <a:solidFill>
                            <a:srgbClr val="51748D"/>
                          </a:solidFill>
                          <a:latin typeface="+mj-lt"/>
                          <a:cs typeface="Helvetica" panose="020B0604020202020204" pitchFamily="34" charset="0"/>
                        </a:rPr>
                        <a:t> contrats</a:t>
                      </a:r>
                      <a:endParaRPr lang="fr-FR" sz="1000" b="1" i="1" dirty="0">
                        <a:solidFill>
                          <a:srgbClr val="51748D"/>
                        </a:solidFill>
                        <a:latin typeface="+mj-lt"/>
                        <a:cs typeface="Helvetica" panose="020B0604020202020204" pitchFamily="34" charset="0"/>
                      </a:endParaRPr>
                    </a:p>
                  </a:txBody>
                  <a:tcPr marL="79367" marR="79367" marT="158733"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1450" indent="-171450" algn="l">
                        <a:buFont typeface="Arial" panose="020B0604020202020204" pitchFamily="34" charset="0"/>
                        <a:buChar char="•"/>
                      </a:pPr>
                      <a:r>
                        <a:rPr lang="fr-FR" sz="1000" b="1" dirty="0">
                          <a:latin typeface="+mj-lt"/>
                          <a:cs typeface="Helvetica" panose="020B0604020202020204" pitchFamily="34" charset="0"/>
                        </a:rPr>
                        <a:t>Nuances Plus </a:t>
                      </a:r>
                      <a:r>
                        <a:rPr lang="fr-FR" sz="900" b="0" i="1" kern="1200" baseline="0" dirty="0">
                          <a:solidFill>
                            <a:schemeClr val="tx1"/>
                          </a:solidFill>
                          <a:latin typeface="+mj-lt"/>
                          <a:ea typeface="+mn-ea"/>
                          <a:cs typeface="Helvetica" panose="020B0604020202020204" pitchFamily="34" charset="0"/>
                        </a:rPr>
                        <a:t>(en  Dimension Liberté)</a:t>
                      </a:r>
                    </a:p>
                    <a:p>
                      <a:pPr marL="171450" indent="-171450" algn="l">
                        <a:buFont typeface="Arial" panose="020B0604020202020204" pitchFamily="34" charset="0"/>
                        <a:buChar char="•"/>
                      </a:pPr>
                      <a:r>
                        <a:rPr lang="fr-FR" sz="1000" b="1" dirty="0">
                          <a:latin typeface="+mj-lt"/>
                          <a:cs typeface="Helvetica" panose="020B0604020202020204" pitchFamily="34" charset="0"/>
                        </a:rPr>
                        <a:t>Nuances</a:t>
                      </a:r>
                      <a:r>
                        <a:rPr lang="fr-FR" sz="1000" b="1" baseline="0" dirty="0">
                          <a:latin typeface="+mj-lt"/>
                          <a:cs typeface="Helvetica" panose="020B0604020202020204" pitchFamily="34" charset="0"/>
                        </a:rPr>
                        <a:t> Privilège </a:t>
                      </a:r>
                      <a:r>
                        <a:rPr lang="fr-FR" sz="900" b="0" i="1" kern="1200" baseline="0" dirty="0">
                          <a:solidFill>
                            <a:schemeClr val="tx1"/>
                          </a:solidFill>
                          <a:latin typeface="+mj-lt"/>
                          <a:ea typeface="+mn-ea"/>
                          <a:cs typeface="Helvetica" panose="020B0604020202020204" pitchFamily="34" charset="0"/>
                        </a:rPr>
                        <a:t>(en gestion libre)</a:t>
                      </a:r>
                    </a:p>
                    <a:p>
                      <a:pPr marL="171450" indent="-171450" algn="l">
                        <a:buFont typeface="Arial" panose="020B0604020202020204" pitchFamily="34" charset="0"/>
                        <a:buChar char="•"/>
                      </a:pPr>
                      <a:r>
                        <a:rPr lang="fr-FR" sz="1000" b="1" baseline="0" dirty="0">
                          <a:latin typeface="+mj-lt"/>
                          <a:cs typeface="Helvetica" panose="020B0604020202020204" pitchFamily="34" charset="0"/>
                        </a:rPr>
                        <a:t>Nuances </a:t>
                      </a:r>
                      <a:r>
                        <a:rPr lang="fr-FR" sz="1000" b="1" baseline="0" dirty="0" err="1">
                          <a:latin typeface="+mj-lt"/>
                          <a:cs typeface="Helvetica" panose="020B0604020202020204" pitchFamily="34" charset="0"/>
                        </a:rPr>
                        <a:t>Capi</a:t>
                      </a:r>
                      <a:endParaRPr lang="fr-FR" sz="1000" b="1" baseline="0" dirty="0">
                        <a:latin typeface="+mj-lt"/>
                        <a:cs typeface="Helvetica" panose="020B0604020202020204" pitchFamily="34" charset="0"/>
                      </a:endParaRPr>
                    </a:p>
                    <a:p>
                      <a:pPr marL="171450" indent="-171450" algn="l">
                        <a:buFont typeface="Arial" panose="020B0604020202020204" pitchFamily="34" charset="0"/>
                        <a:buChar char="•"/>
                      </a:pPr>
                      <a:r>
                        <a:rPr lang="fr-FR" sz="1000" b="1" baseline="0" dirty="0" err="1">
                          <a:latin typeface="+mj-lt"/>
                          <a:cs typeface="Helvetica" panose="020B0604020202020204" pitchFamily="34" charset="0"/>
                        </a:rPr>
                        <a:t>Océor</a:t>
                      </a:r>
                      <a:r>
                        <a:rPr lang="fr-FR" sz="1000" b="1" baseline="0" dirty="0">
                          <a:latin typeface="+mj-lt"/>
                          <a:cs typeface="Helvetica" panose="020B0604020202020204" pitchFamily="34" charset="0"/>
                        </a:rPr>
                        <a:t> Harmonie</a:t>
                      </a:r>
                      <a:r>
                        <a:rPr lang="fr-FR" sz="900" b="0" i="1" baseline="0" dirty="0">
                          <a:latin typeface="+mj-lt"/>
                          <a:cs typeface="Helvetica" panose="020B0604020202020204" pitchFamily="34" charset="0"/>
                        </a:rPr>
                        <a:t> (en gestion libre)</a:t>
                      </a:r>
                      <a:endParaRPr lang="fr-FR" sz="1000" b="0" i="1" dirty="0">
                        <a:latin typeface="+mj-lt"/>
                        <a:cs typeface="Helvetica" panose="020B0604020202020204" pitchFamily="34" charset="0"/>
                      </a:endParaRPr>
                    </a:p>
                  </a:txBody>
                  <a:tcPr marL="100796" marR="100796" marT="158733" marB="50398">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541019">
                <a:tc>
                  <a:txBody>
                    <a:bodyPr/>
                    <a:lstStyle/>
                    <a:p>
                      <a:pPr algn="ctr"/>
                      <a:r>
                        <a:rPr lang="fr-FR" sz="1000" b="1" i="1" dirty="0">
                          <a:solidFill>
                            <a:srgbClr val="51748D"/>
                          </a:solidFill>
                          <a:latin typeface="+mj-lt"/>
                          <a:cs typeface="Helvetica" panose="020B0604020202020204" pitchFamily="34" charset="0"/>
                        </a:rPr>
                        <a:t>Accès</a:t>
                      </a:r>
                    </a:p>
                  </a:txBody>
                  <a:tcPr marL="79367" marR="79367" marT="50398"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1450" indent="-171450" algn="l">
                        <a:spcAft>
                          <a:spcPts val="0"/>
                        </a:spcAft>
                        <a:buFont typeface="Arial" panose="020B0604020202020204" pitchFamily="34" charset="0"/>
                        <a:buChar char="•"/>
                      </a:pPr>
                      <a:r>
                        <a:rPr lang="fr-FR" sz="1000" b="1" dirty="0">
                          <a:latin typeface="+mj-lt"/>
                          <a:cs typeface="Helvetica" panose="020B0604020202020204" pitchFamily="34" charset="0"/>
                        </a:rPr>
                        <a:t>Versement initial</a:t>
                      </a:r>
                      <a:r>
                        <a:rPr lang="fr-FR" sz="1000" b="0" dirty="0">
                          <a:latin typeface="+mj-lt"/>
                          <a:cs typeface="Helvetica" panose="020B0604020202020204" pitchFamily="34" charset="0"/>
                        </a:rPr>
                        <a:t> (uniquement sur Nuances Plus)</a:t>
                      </a:r>
                      <a:r>
                        <a:rPr lang="fr-FR" sz="1000" b="1" dirty="0">
                          <a:latin typeface="+mj-lt"/>
                          <a:cs typeface="Helvetica" panose="020B0604020202020204" pitchFamily="34" charset="0"/>
                        </a:rPr>
                        <a:t>, versement</a:t>
                      </a:r>
                      <a:r>
                        <a:rPr lang="fr-FR" sz="1000" b="1" baseline="0" dirty="0">
                          <a:latin typeface="+mj-lt"/>
                          <a:cs typeface="Helvetica" panose="020B0604020202020204" pitchFamily="34" charset="0"/>
                        </a:rPr>
                        <a:t> libre et arbitrage </a:t>
                      </a:r>
                    </a:p>
                    <a:p>
                      <a:pPr marL="171450" indent="-171450" algn="l">
                        <a:spcAft>
                          <a:spcPts val="0"/>
                        </a:spcAft>
                        <a:buFont typeface="Arial" panose="020B0604020202020204" pitchFamily="34" charset="0"/>
                        <a:buChar char="•"/>
                      </a:pPr>
                      <a:r>
                        <a:rPr lang="fr-FR" sz="1000" b="0" kern="1200" dirty="0">
                          <a:solidFill>
                            <a:schemeClr val="tx1"/>
                          </a:solidFill>
                          <a:latin typeface="+mj-lt"/>
                          <a:ea typeface="+mn-ea"/>
                          <a:cs typeface="Helvetica" panose="020B0604020202020204" pitchFamily="34" charset="0"/>
                        </a:rPr>
                        <a:t>Les SCPI ne sont pas éligibles aux o</a:t>
                      </a:r>
                      <a:r>
                        <a:rPr lang="fr-FR" sz="1000" b="0" baseline="0" dirty="0">
                          <a:latin typeface="+mj-lt"/>
                          <a:cs typeface="Helvetica" panose="020B0604020202020204" pitchFamily="34" charset="0"/>
                        </a:rPr>
                        <a:t>ptions d’arbitrages automatiques, au plan de rachats partiel programmé, ni au service de versements programmés</a:t>
                      </a:r>
                    </a:p>
                  </a:txBody>
                  <a:tcPr marL="79367" marR="100796" marT="50398" marB="50398"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5332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kern="1200" dirty="0">
                          <a:solidFill>
                            <a:srgbClr val="51748D"/>
                          </a:solidFill>
                          <a:latin typeface="+mj-lt"/>
                          <a:ea typeface="Arial Hebrew" charset="-79"/>
                          <a:cs typeface="Arial" panose="020B0604020202020204" pitchFamily="34" charset="0"/>
                        </a:rPr>
                        <a:t>Conditions de désinvestissement</a:t>
                      </a:r>
                    </a:p>
                  </a:txBody>
                  <a:tcPr marL="72000" marR="7200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171450" algn="l" defTabSz="914400" rtl="0" eaLnBrk="1" latinLnBrk="0" hangingPunct="1">
                        <a:lnSpc>
                          <a:spcPct val="100000"/>
                        </a:lnSpc>
                        <a:buFont typeface="Arial" panose="020B0604020202020204" pitchFamily="34" charset="0"/>
                        <a:buChar char="•"/>
                      </a:pPr>
                      <a:r>
                        <a:rPr lang="fr-FR" sz="1000" b="0" i="0" u="none" strike="noStrike" cap="none" spc="0" baseline="0" dirty="0">
                          <a:ln>
                            <a:noFill/>
                          </a:ln>
                          <a:solidFill>
                            <a:schemeClr val="tx1"/>
                          </a:solidFill>
                          <a:uFillTx/>
                          <a:latin typeface="+mj-lt"/>
                          <a:ea typeface="+mn-ea"/>
                          <a:cs typeface="Helvetica" panose="020B0604020202020204" pitchFamily="34" charset="0"/>
                          <a:sym typeface="Roboto"/>
                        </a:rPr>
                        <a:t>Le rachat /sortie est possible à tout moment sans pénalités avec un risque de perte en capital pouvant être totale. </a:t>
                      </a:r>
                    </a:p>
                    <a:p>
                      <a:pPr marL="0" indent="-171450" algn="l" defTabSz="914400" rtl="0" eaLnBrk="1" latinLnBrk="0" hangingPunct="1">
                        <a:lnSpc>
                          <a:spcPct val="100000"/>
                        </a:lnSpc>
                        <a:buFont typeface="Arial" panose="020B0604020202020204" pitchFamily="34" charset="0"/>
                        <a:buChar char="•"/>
                      </a:pPr>
                      <a:r>
                        <a:rPr lang="fr-FR" sz="1000" b="0" i="0" u="none" strike="noStrike" cap="none" spc="0" baseline="0" dirty="0">
                          <a:ln>
                            <a:noFill/>
                          </a:ln>
                          <a:solidFill>
                            <a:schemeClr val="tx1"/>
                          </a:solidFill>
                          <a:uFillTx/>
                          <a:latin typeface="+mj-lt"/>
                          <a:ea typeface="+mn-ea"/>
                          <a:cs typeface="Helvetica" panose="020B0604020202020204" pitchFamily="34" charset="0"/>
                          <a:sym typeface="Roboto"/>
                        </a:rPr>
                        <a:t>Les demandes de rachat sont valorisées sur la base de la valeur liquidative de l’unité de compte représentative de la part de SCPI à la date d’effet du rachat. </a:t>
                      </a:r>
                    </a:p>
                  </a:txBody>
                  <a:tcPr marL="7200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25327369"/>
                  </a:ext>
                </a:extLst>
              </a:tr>
              <a:tr h="299874">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fr-FR" altLang="fr-FR" sz="1000" b="1" kern="1200" dirty="0">
                          <a:solidFill>
                            <a:srgbClr val="51748D"/>
                          </a:solidFill>
                          <a:latin typeface="+mj-lt"/>
                          <a:ea typeface="+mn-ea"/>
                          <a:cs typeface="Arial" panose="020B0604020202020204" pitchFamily="34" charset="0"/>
                          <a:sym typeface="Roboto"/>
                        </a:rPr>
                        <a:t>Valeurs </a:t>
                      </a:r>
                    </a:p>
                  </a:txBody>
                  <a:tcPr marL="78004" marR="78004" marT="49332" marB="49332" anchor="ctr" horzOverflow="overflow">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ts val="980"/>
                        </a:lnSpc>
                        <a:spcBef>
                          <a:spcPct val="0"/>
                        </a:spcBef>
                        <a:spcAft>
                          <a:spcPct val="0"/>
                        </a:spcAft>
                        <a:buClrTx/>
                        <a:buSzTx/>
                        <a:buFont typeface="Arial" charset="0"/>
                        <a:buChar char="•"/>
                        <a:tabLst/>
                      </a:pPr>
                      <a:r>
                        <a:rPr lang="fr-FR" altLang="fr-FR" sz="1000" b="0" i="0" u="none" strike="noStrike" cap="none" spc="0" baseline="0" dirty="0">
                          <a:ln>
                            <a:noFill/>
                          </a:ln>
                          <a:solidFill>
                            <a:schemeClr val="tx1"/>
                          </a:solidFill>
                          <a:uFillTx/>
                          <a:latin typeface="+mj-lt"/>
                          <a:ea typeface="+mn-ea"/>
                          <a:cs typeface="Helvetica" panose="020B0604020202020204" pitchFamily="34" charset="0"/>
                          <a:sym typeface="Roboto"/>
                        </a:rPr>
                        <a:t>2 VL : une valeur de souscription (196€) et une valeur de rachat / retrait (179,06€) - L’écart correspond à la commission de souscription (16,94€)</a:t>
                      </a:r>
                    </a:p>
                  </a:txBody>
                  <a:tcPr marL="99065" marR="99065" marT="49332" marB="49332"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79658008"/>
                  </a:ext>
                </a:extLst>
              </a:tr>
              <a:tr h="533225">
                <a:tc>
                  <a:txBody>
                    <a:bodyPr/>
                    <a:lstStyle/>
                    <a:p>
                      <a:pPr algn="ctr"/>
                      <a:r>
                        <a:rPr lang="fr-FR" sz="1000" b="1" kern="1200" dirty="0">
                          <a:solidFill>
                            <a:srgbClr val="51748D"/>
                          </a:solidFill>
                          <a:latin typeface="+mj-lt"/>
                          <a:cs typeface="Arial" panose="020B0604020202020204" pitchFamily="34" charset="0"/>
                        </a:rPr>
                        <a:t>Fiscalité</a:t>
                      </a:r>
                    </a:p>
                  </a:txBody>
                  <a:tcPr marL="72000" marR="7200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280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b="0" i="0" u="none" strike="noStrike" cap="none" spc="0" baseline="0" dirty="0">
                          <a:ln>
                            <a:noFill/>
                          </a:ln>
                          <a:solidFill>
                            <a:schemeClr val="tx1"/>
                          </a:solidFill>
                          <a:uFillTx/>
                          <a:latin typeface="+mj-lt"/>
                          <a:ea typeface="+mn-ea"/>
                          <a:cs typeface="Helvetica" panose="020B0604020202020204" pitchFamily="34" charset="0"/>
                          <a:sym typeface="Roboto"/>
                        </a:rPr>
                        <a:t>La fiscalité́ applicable aux opérations sur l’UC constituée par la SCPI  PFO2 est celle du contrat souscrit (assurance vie ou capitalisation). Si le client est soumis à l’Impôt sur la Fortune Immobilière (IFI), la fraction de la valeur de rachat afférente à la SCPI PFO2 qui devra être déclarée sera communiquée chaque année par l’assureur. </a:t>
                      </a:r>
                    </a:p>
                  </a:txBody>
                  <a:tcPr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59898323"/>
                  </a:ext>
                </a:extLst>
              </a:tr>
              <a:tr h="541019">
                <a:tc>
                  <a:txBody>
                    <a:bodyPr/>
                    <a:lstStyle/>
                    <a:p>
                      <a:pPr algn="ctr"/>
                      <a:r>
                        <a:rPr lang="fr-FR" sz="1000" b="1" i="1" dirty="0">
                          <a:solidFill>
                            <a:srgbClr val="51748D"/>
                          </a:solidFill>
                          <a:latin typeface="+mj-lt"/>
                          <a:cs typeface="Helvetica" panose="020B0604020202020204" pitchFamily="34" charset="0"/>
                        </a:rPr>
                        <a:t>Modalités de distribution</a:t>
                      </a:r>
                      <a:r>
                        <a:rPr lang="fr-FR" sz="1000" b="1" i="1" baseline="0" dirty="0">
                          <a:solidFill>
                            <a:srgbClr val="51748D"/>
                          </a:solidFill>
                          <a:latin typeface="+mj-lt"/>
                          <a:cs typeface="Helvetica" panose="020B0604020202020204" pitchFamily="34" charset="0"/>
                        </a:rPr>
                        <a:t> des dividendes</a:t>
                      </a:r>
                      <a:endParaRPr lang="fr-FR" sz="1000" b="1" i="1" dirty="0">
                        <a:solidFill>
                          <a:srgbClr val="51748D"/>
                        </a:solidFill>
                        <a:latin typeface="+mj-lt"/>
                        <a:cs typeface="Helvetica" panose="020B0604020202020204" pitchFamily="34" charset="0"/>
                      </a:endParaRPr>
                    </a:p>
                  </a:txBody>
                  <a:tcPr marL="79367" marR="79367" marT="50398"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1450" indent="-171450" algn="l">
                        <a:buFont typeface="Arial" panose="020B0604020202020204" pitchFamily="34" charset="0"/>
                        <a:buChar char="•"/>
                      </a:pPr>
                      <a:r>
                        <a:rPr lang="fr-FR" sz="1000" b="0" dirty="0">
                          <a:latin typeface="+mj-lt"/>
                          <a:cs typeface="Helvetica" panose="020B0604020202020204" pitchFamily="34" charset="0"/>
                        </a:rPr>
                        <a:t>Versés chaque trimestre ,</a:t>
                      </a:r>
                      <a:r>
                        <a:rPr lang="fr-FR" sz="1000" b="0" baseline="0" dirty="0">
                          <a:latin typeface="+mj-lt"/>
                          <a:cs typeface="Helvetica" panose="020B0604020202020204" pitchFamily="34" charset="0"/>
                        </a:rPr>
                        <a:t> à compter de la date d’acquisition sans application du différé de délai de jouissance. Réinvestis sur le support en euros du contrat.</a:t>
                      </a:r>
                      <a:endParaRPr lang="fr-FR" sz="1000" b="0" dirty="0">
                        <a:latin typeface="+mj-lt"/>
                        <a:cs typeface="Helvetica" panose="020B0604020202020204" pitchFamily="34" charset="0"/>
                      </a:endParaRPr>
                    </a:p>
                  </a:txBody>
                  <a:tcPr marL="100796" marR="100796" marT="50398" marB="50398"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388669">
                <a:tc>
                  <a:txBody>
                    <a:bodyPr/>
                    <a:lstStyle/>
                    <a:p>
                      <a:pPr algn="ctr"/>
                      <a:r>
                        <a:rPr lang="fr-FR" sz="1000" b="1" i="1" dirty="0">
                          <a:solidFill>
                            <a:srgbClr val="51748D"/>
                          </a:solidFill>
                          <a:latin typeface="+mj-lt"/>
                          <a:cs typeface="Helvetica" panose="020B0604020202020204" pitchFamily="34" charset="0"/>
                        </a:rPr>
                        <a:t>Frais de gestion*</a:t>
                      </a:r>
                    </a:p>
                  </a:txBody>
                  <a:tcPr marL="79367" marR="79367" marT="50398"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1450" indent="-171450" algn="l">
                        <a:buFont typeface="Arial" panose="020B0604020202020204" pitchFamily="34" charset="0"/>
                        <a:buChar char="•"/>
                      </a:pPr>
                      <a:r>
                        <a:rPr lang="fr-FR" sz="1000" b="0" kern="1200" baseline="0" dirty="0">
                          <a:solidFill>
                            <a:schemeClr val="tx1"/>
                          </a:solidFill>
                          <a:latin typeface="+mj-lt"/>
                          <a:ea typeface="+mn-ea"/>
                          <a:cs typeface="Helvetica" panose="020B0604020202020204" pitchFamily="34" charset="0"/>
                        </a:rPr>
                        <a:t>Prélevés sur le dividende (trimestriel) et éventuellement en cas d’insuffisance, sur la valeur du capital par réduction du nombre d’unités de compte détenues sur le support.</a:t>
                      </a:r>
                    </a:p>
                  </a:txBody>
                  <a:tcPr marL="100796" marR="100796" marT="50398" marB="50398">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998070">
                <a:tc>
                  <a:txBody>
                    <a:bodyPr/>
                    <a:lstStyle/>
                    <a:p>
                      <a:pPr algn="ctr"/>
                      <a:r>
                        <a:rPr lang="fr-FR" sz="1000" b="1" i="1" dirty="0">
                          <a:solidFill>
                            <a:srgbClr val="51748D"/>
                          </a:solidFill>
                          <a:latin typeface="Helvetica" panose="020B0604020202020204" pitchFamily="34" charset="0"/>
                          <a:cs typeface="Helvetica" panose="020B0604020202020204" pitchFamily="34" charset="0"/>
                        </a:rPr>
                        <a:t>Documents à remettre obligatoirement au client</a:t>
                      </a:r>
                    </a:p>
                  </a:txBody>
                  <a:tcPr marL="79367" marR="79367" marT="50398" marB="50398"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lang="fr-FR" sz="1000" b="0" i="1" kern="1200" baseline="0" dirty="0">
                          <a:solidFill>
                            <a:schemeClr val="tx1"/>
                          </a:solidFill>
                          <a:latin typeface="Helvetica" panose="020B0604020202020204" pitchFamily="34" charset="0"/>
                          <a:ea typeface="+mn-ea"/>
                          <a:cs typeface="Helvetica" panose="020B0604020202020204" pitchFamily="34" charset="0"/>
                          <a:sym typeface="Wingdings" panose="05000000000000000000" pitchFamily="2" charset="2"/>
                        </a:rPr>
                        <a:t> </a:t>
                      </a:r>
                      <a:r>
                        <a:rPr kumimoji="0" lang="fr-FR" altLang="fr-FR" sz="1050" b="0" i="1" u="none" strike="noStrike" cap="none" normalizeH="0" baseline="0" dirty="0">
                          <a:ln>
                            <a:noFill/>
                          </a:ln>
                          <a:solidFill>
                            <a:schemeClr val="tx1"/>
                          </a:solidFill>
                          <a:effectLst/>
                          <a:latin typeface="+mn-lt"/>
                          <a:ea typeface="Open Sans" charset="0"/>
                          <a:cs typeface="Open Sans" charset="0"/>
                          <a:sym typeface="Wingdings" charset="2"/>
                        </a:rPr>
                        <a:t>Vérifier que le devoir de conseil a été complété et signé </a:t>
                      </a:r>
                      <a:endParaRPr kumimoji="0" lang="fr-FR" altLang="fr-FR" sz="1050" b="0" i="1" u="none" strike="noStrike" cap="none" normalizeH="0" baseline="0" dirty="0">
                        <a:ln>
                          <a:noFill/>
                        </a:ln>
                        <a:solidFill>
                          <a:schemeClr val="tx1"/>
                        </a:solidFill>
                        <a:effectLst/>
                        <a:latin typeface="+mn-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1050" b="1" i="0" u="none" strike="noStrike" kern="1200" cap="none" spc="0" normalizeH="0" baseline="0" noProof="0" dirty="0">
                          <a:ln>
                            <a:noFill/>
                          </a:ln>
                          <a:solidFill>
                            <a:schemeClr val="tx1"/>
                          </a:solidFill>
                          <a:effectLst/>
                          <a:uLnTx/>
                          <a:uFillTx/>
                          <a:latin typeface="Calibri"/>
                          <a:ea typeface="Open Sans"/>
                          <a:cs typeface="Open Sans"/>
                        </a:rPr>
                        <a:t>Devoir de conseil : </a:t>
                      </a:r>
                      <a:r>
                        <a:rPr kumimoji="0" lang="fr-FR" altLang="fr-FR" sz="1050" b="0" i="0" u="none" strike="noStrike" kern="1200" cap="none" spc="0" normalizeH="0" baseline="0" noProof="0" dirty="0">
                          <a:ln>
                            <a:noFill/>
                          </a:ln>
                          <a:solidFill>
                            <a:schemeClr val="tx1"/>
                          </a:solidFill>
                          <a:effectLst/>
                          <a:uLnTx/>
                          <a:uFillTx/>
                          <a:latin typeface="Calibri"/>
                          <a:ea typeface="Open Sans"/>
                          <a:cs typeface="Open Sans"/>
                        </a:rPr>
                        <a:t>vérifier que le profil du client est à jour, et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sz="1050" b="0" i="0" u="none" strike="noStrike" kern="1200" cap="none" spc="0" normalizeH="0" baseline="0" noProof="0" dirty="0">
                          <a:ln>
                            <a:noFill/>
                          </a:ln>
                          <a:solidFill>
                            <a:schemeClr val="tx1"/>
                          </a:solidFill>
                          <a:effectLst/>
                          <a:uLnTx/>
                          <a:uFillTx/>
                          <a:latin typeface="Calibri"/>
                          <a:ea typeface="Open Sans"/>
                          <a:cs typeface="Open Sans"/>
                        </a:rPr>
                        <a:t>La Fiche d’information assurance vie, </a:t>
                      </a:r>
                      <a:r>
                        <a:rPr kumimoji="0" lang="fr-FR" sz="1000" b="0" i="0" u="none" strike="noStrike" cap="none" normalizeH="0" baseline="0" dirty="0">
                          <a:ln>
                            <a:noFill/>
                          </a:ln>
                          <a:solidFill>
                            <a:schemeClr val="tx1"/>
                          </a:solidFill>
                          <a:effectLst/>
                          <a:latin typeface="Arial" panose="020B0604020202020204" pitchFamily="34" charset="0"/>
                          <a:ea typeface="+mn-ea"/>
                          <a:cs typeface="Arial" panose="020B0604020202020204" pitchFamily="34" charset="0"/>
                        </a:rPr>
                        <a:t>le DIC Contrat* (à remettre pour toute nouvelle souscription / adhésion), le DIC PFO2* (Document d’Informations </a:t>
                      </a:r>
                      <a:r>
                        <a:rPr kumimoji="0" lang="fr-FR" sz="1000" b="0" i="0" u="none" strike="noStrike" cap="none" normalizeH="0" baseline="0" dirty="0" err="1">
                          <a:ln>
                            <a:noFill/>
                          </a:ln>
                          <a:solidFill>
                            <a:schemeClr val="tx1"/>
                          </a:solidFill>
                          <a:effectLst/>
                          <a:latin typeface="Arial" panose="020B0604020202020204" pitchFamily="34" charset="0"/>
                          <a:ea typeface="+mn-ea"/>
                          <a:cs typeface="Arial" panose="020B0604020202020204" pitchFamily="34" charset="0"/>
                        </a:rPr>
                        <a:t>Clés</a:t>
                      </a:r>
                      <a:r>
                        <a:rPr kumimoji="0" lang="fr-FR" sz="1000" b="0" i="0" u="none" strike="noStrike" cap="none" normalizeH="0" baseline="0" dirty="0">
                          <a:ln>
                            <a:noFill/>
                          </a:ln>
                          <a:solidFill>
                            <a:schemeClr val="tx1"/>
                          </a:solidFill>
                          <a:effectLst/>
                          <a:latin typeface="Arial" panose="020B0604020202020204" pitchFamily="34" charset="0"/>
                          <a:ea typeface="+mn-ea"/>
                          <a:cs typeface="Arial" panose="020B0604020202020204" pitchFamily="34" charset="0"/>
                        </a:rPr>
                        <a:t>), la  note d’information** et les statuts**, la plaquette commerciale** sont à remettre au client avant souscription.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sz="1000" b="0" i="0" u="none" strike="noStrike" cap="none" normalizeH="0" baseline="0" dirty="0">
                          <a:ln>
                            <a:noFill/>
                          </a:ln>
                          <a:solidFill>
                            <a:schemeClr val="tx1"/>
                          </a:solidFill>
                          <a:effectLst/>
                          <a:latin typeface="Arial" panose="020B0604020202020204" pitchFamily="34" charset="0"/>
                          <a:ea typeface="+mn-ea"/>
                          <a:cs typeface="Arial" panose="020B0604020202020204" pitchFamily="34" charset="0"/>
                        </a:rPr>
                        <a:t>*Documents disponibles sur </a:t>
                      </a:r>
                      <a:r>
                        <a:rPr kumimoji="0" lang="fr-FR" sz="10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le site </a:t>
                      </a:r>
                      <a:r>
                        <a:rPr lang="fr-FR" sz="1050" b="1" u="sng" kern="1200" dirty="0">
                          <a:solidFill>
                            <a:schemeClr val="tx1"/>
                          </a:solidFill>
                          <a:effectLst/>
                          <a:latin typeface="Arial" panose="020B0604020202020204" pitchFamily="34" charset="0"/>
                          <a:ea typeface="+mn-ea"/>
                          <a:cs typeface="Arial" panose="020B0604020202020204" pitchFamily="34" charset="0"/>
                          <a:hlinkClick r:id="rId2"/>
                        </a:rPr>
                        <a:t>https://www.caisse-epargne.fr/documents-informations-cles-investisseur</a:t>
                      </a:r>
                      <a:endParaRPr kumimoji="0" lang="fr-FR" sz="800" b="0" i="0" u="none" strike="noStrike" cap="none" normalizeH="0" baseline="0" dirty="0">
                        <a:ln>
                          <a:noFill/>
                        </a:ln>
                        <a:solidFill>
                          <a:schemeClr val="tx1"/>
                        </a:solidFill>
                        <a:effectLst/>
                        <a:latin typeface="Arial" panose="020B0604020202020204" pitchFamily="34" charset="0"/>
                        <a:ea typeface="+mn-ea"/>
                        <a:cs typeface="Arial" panose="020B0604020202020204" pitchFamily="34"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sz="1000" b="0" i="0" u="none" strike="noStrike" cap="none" normalizeH="0" baseline="0" dirty="0">
                          <a:ln>
                            <a:noFill/>
                          </a:ln>
                          <a:solidFill>
                            <a:schemeClr val="tx1"/>
                          </a:solidFill>
                          <a:effectLst/>
                          <a:latin typeface="Arial" panose="020B0604020202020204" pitchFamily="34" charset="0"/>
                          <a:ea typeface="+mn-ea"/>
                          <a:cs typeface="Arial" panose="020B0604020202020204" pitchFamily="34" charset="0"/>
                        </a:rPr>
                        <a:t>**Documents disponibles sur le site </a:t>
                      </a:r>
                      <a:r>
                        <a:rPr lang="fr-FR" sz="1000" b="1" u="sng" kern="1200" dirty="0">
                          <a:solidFill>
                            <a:schemeClr val="tx1"/>
                          </a:solidFill>
                          <a:effectLst/>
                          <a:latin typeface="Arial" panose="020B0604020202020204" pitchFamily="34" charset="0"/>
                          <a:ea typeface="+mn-ea"/>
                          <a:cs typeface="Arial" panose="020B0604020202020204" pitchFamily="34" charset="0"/>
                          <a:hlinkClick r:id="rId3"/>
                        </a:rPr>
                        <a:t>https://www.perial.com</a:t>
                      </a:r>
                      <a:r>
                        <a:rPr lang="fr-FR" sz="1000" b="1" u="sng" kern="1200" dirty="0">
                          <a:solidFill>
                            <a:schemeClr val="tx1"/>
                          </a:solidFill>
                          <a:effectLst/>
                          <a:latin typeface="Arial" panose="020B0604020202020204" pitchFamily="34" charset="0"/>
                          <a:ea typeface="+mn-ea"/>
                          <a:cs typeface="Arial" panose="020B0604020202020204" pitchFamily="34" charset="0"/>
                        </a:rPr>
                        <a:t> </a:t>
                      </a:r>
                      <a:endParaRPr kumimoji="0" lang="fr-FR" sz="1000" b="0" i="0" u="none" strike="noStrike"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100796" marR="100796" marT="50398" marB="50398"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bl>
          </a:graphicData>
        </a:graphic>
      </p:graphicFrame>
      <p:sp>
        <p:nvSpPr>
          <p:cNvPr id="7" name="Espace réservé du texte 7">
            <a:extLst>
              <a:ext uri="{FF2B5EF4-FFF2-40B4-BE49-F238E27FC236}">
                <a16:creationId xmlns:a16="http://schemas.microsoft.com/office/drawing/2014/main" id="{1AF908AB-B2A2-4972-9069-D65E9FD2E544}"/>
              </a:ext>
            </a:extLst>
          </p:cNvPr>
          <p:cNvSpPr txBox="1">
            <a:spLocks/>
          </p:cNvSpPr>
          <p:nvPr/>
        </p:nvSpPr>
        <p:spPr>
          <a:xfrm>
            <a:off x="312484" y="6096270"/>
            <a:ext cx="11820524" cy="124650"/>
          </a:xfrm>
          <a:prstGeom prst="rect">
            <a:avLst/>
          </a:prstGeom>
        </p:spPr>
        <p:txBody>
          <a:bodyPr wrap="square">
            <a:spAutoFit/>
          </a:bodyPr>
          <a:lst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tx1"/>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tx1"/>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900" b="1"/>
              <a:t>*Les frais du contrat : les frais sur versements, frais de gestion sur encours, frais d’arbitrages, s’appliquent conformément aux conditions générales valant note/notice d’information du contrat du client.</a:t>
            </a:r>
            <a:endParaRPr lang="fr-FR" sz="900" b="1" dirty="0"/>
          </a:p>
        </p:txBody>
      </p:sp>
      <p:sp>
        <p:nvSpPr>
          <p:cNvPr id="9" name="Espace réservé du pied de page 10">
            <a:extLst>
              <a:ext uri="{FF2B5EF4-FFF2-40B4-BE49-F238E27FC236}">
                <a16:creationId xmlns:a16="http://schemas.microsoft.com/office/drawing/2014/main" id="{40500F39-F7A8-4410-958A-D6D2416D1C4C}"/>
              </a:ext>
            </a:extLst>
          </p:cNvPr>
          <p:cNvSpPr txBox="1">
            <a:spLocks/>
          </p:cNvSpPr>
          <p:nvPr/>
        </p:nvSpPr>
        <p:spPr>
          <a:xfrm>
            <a:off x="517053" y="6356350"/>
            <a:ext cx="10409093"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rPr>
              <a:t>Document à usage strictement interne - Ne pas diffuser</a:t>
            </a:r>
          </a:p>
        </p:txBody>
      </p:sp>
    </p:spTree>
    <p:extLst>
      <p:ext uri="{BB962C8B-B14F-4D97-AF65-F5344CB8AC3E}">
        <p14:creationId xmlns:p14="http://schemas.microsoft.com/office/powerpoint/2010/main" val="2442183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E82B210-1102-4949-9616-5BE21F8BEC66}"/>
              </a:ext>
            </a:extLst>
          </p:cNvPr>
          <p:cNvSpPr>
            <a:spLocks noGrp="1"/>
          </p:cNvSpPr>
          <p:nvPr>
            <p:ph type="sldNum" sz="quarter" idx="11"/>
          </p:nvPr>
        </p:nvSpPr>
        <p:spPr/>
        <p:txBody>
          <a:bodyPr/>
          <a:lstStyle/>
          <a:p>
            <a:fld id="{65E4BD24-FA48-479F-9DD5-C458B8898F23}" type="slidenum">
              <a:rPr lang="fr-FR" smtClean="0"/>
              <a:pPr/>
              <a:t>16</a:t>
            </a:fld>
            <a:endParaRPr lang="fr-FR"/>
          </a:p>
        </p:txBody>
      </p:sp>
      <p:sp>
        <p:nvSpPr>
          <p:cNvPr id="3" name="Espace réservé du texte 2">
            <a:extLst>
              <a:ext uri="{FF2B5EF4-FFF2-40B4-BE49-F238E27FC236}">
                <a16:creationId xmlns:a16="http://schemas.microsoft.com/office/drawing/2014/main" id="{C9D5175D-5E77-4C68-B0C3-4D580550FC1D}"/>
              </a:ext>
            </a:extLst>
          </p:cNvPr>
          <p:cNvSpPr>
            <a:spLocks noGrp="1"/>
          </p:cNvSpPr>
          <p:nvPr>
            <p:ph type="body" sz="quarter" idx="13"/>
          </p:nvPr>
        </p:nvSpPr>
        <p:spPr>
          <a:xfrm>
            <a:off x="446260" y="287702"/>
            <a:ext cx="1029343" cy="323776"/>
          </a:xfrm>
        </p:spPr>
        <p:txBody>
          <a:bodyPr/>
          <a:lstStyle/>
          <a:p>
            <a:r>
              <a:rPr lang="fr-FR" dirty="0"/>
              <a:t>PFO2</a:t>
            </a:r>
          </a:p>
        </p:txBody>
      </p:sp>
      <p:sp>
        <p:nvSpPr>
          <p:cNvPr id="4" name="Titre 3">
            <a:extLst>
              <a:ext uri="{FF2B5EF4-FFF2-40B4-BE49-F238E27FC236}">
                <a16:creationId xmlns:a16="http://schemas.microsoft.com/office/drawing/2014/main" id="{59D6B55E-2CB4-4B33-8EB8-B3FB0DC2FB1D}"/>
              </a:ext>
            </a:extLst>
          </p:cNvPr>
          <p:cNvSpPr>
            <a:spLocks noGrp="1"/>
          </p:cNvSpPr>
          <p:nvPr>
            <p:ph type="title"/>
          </p:nvPr>
        </p:nvSpPr>
        <p:spPr/>
        <p:txBody>
          <a:bodyPr/>
          <a:lstStyle/>
          <a:p>
            <a:r>
              <a:rPr lang="fr-FR" dirty="0"/>
              <a:t>intégration dans les contrats d’assurance vie</a:t>
            </a:r>
          </a:p>
        </p:txBody>
      </p:sp>
      <p:graphicFrame>
        <p:nvGraphicFramePr>
          <p:cNvPr id="5" name="Tableau 4">
            <a:extLst>
              <a:ext uri="{FF2B5EF4-FFF2-40B4-BE49-F238E27FC236}">
                <a16:creationId xmlns:a16="http://schemas.microsoft.com/office/drawing/2014/main" id="{E8EEB262-9367-4103-8598-9BF87E428AB9}"/>
              </a:ext>
            </a:extLst>
          </p:cNvPr>
          <p:cNvGraphicFramePr>
            <a:graphicFrameLocks noGrp="1"/>
          </p:cNvGraphicFramePr>
          <p:nvPr>
            <p:extLst>
              <p:ext uri="{D42A27DB-BD31-4B8C-83A1-F6EECF244321}">
                <p14:modId xmlns:p14="http://schemas.microsoft.com/office/powerpoint/2010/main" val="2513683441"/>
              </p:ext>
            </p:extLst>
          </p:nvPr>
        </p:nvGraphicFramePr>
        <p:xfrm>
          <a:off x="698091" y="2261418"/>
          <a:ext cx="8879750" cy="2610647"/>
        </p:xfrm>
        <a:graphic>
          <a:graphicData uri="http://schemas.openxmlformats.org/drawingml/2006/table">
            <a:tbl>
              <a:tblPr firstRow="1" firstCol="1" bandRow="1">
                <a:tableStyleId>{7DF18680-E054-41AD-8BC1-D1AEF772440D}</a:tableStyleId>
              </a:tblPr>
              <a:tblGrid>
                <a:gridCol w="2156300">
                  <a:extLst>
                    <a:ext uri="{9D8B030D-6E8A-4147-A177-3AD203B41FA5}">
                      <a16:colId xmlns:a16="http://schemas.microsoft.com/office/drawing/2014/main" val="20000"/>
                    </a:ext>
                  </a:extLst>
                </a:gridCol>
                <a:gridCol w="2163331">
                  <a:extLst>
                    <a:ext uri="{9D8B030D-6E8A-4147-A177-3AD203B41FA5}">
                      <a16:colId xmlns:a16="http://schemas.microsoft.com/office/drawing/2014/main" val="20001"/>
                    </a:ext>
                  </a:extLst>
                </a:gridCol>
                <a:gridCol w="2275870">
                  <a:extLst>
                    <a:ext uri="{9D8B030D-6E8A-4147-A177-3AD203B41FA5}">
                      <a16:colId xmlns:a16="http://schemas.microsoft.com/office/drawing/2014/main" val="20002"/>
                    </a:ext>
                  </a:extLst>
                </a:gridCol>
                <a:gridCol w="2284249">
                  <a:extLst>
                    <a:ext uri="{9D8B030D-6E8A-4147-A177-3AD203B41FA5}">
                      <a16:colId xmlns:a16="http://schemas.microsoft.com/office/drawing/2014/main" val="20003"/>
                    </a:ext>
                  </a:extLst>
                </a:gridCol>
              </a:tblGrid>
              <a:tr h="615740">
                <a:tc gridSpan="2">
                  <a:txBody>
                    <a:bodyPr/>
                    <a:lstStyle/>
                    <a:p>
                      <a:pPr marL="72000" algn="ctr">
                        <a:spcAft>
                          <a:spcPts val="0"/>
                        </a:spcAft>
                      </a:pPr>
                      <a:r>
                        <a:rPr lang="fr-FR" sz="1050" dirty="0">
                          <a:effectLst/>
                          <a:latin typeface="Open Sans" panose="020B0604020202020204" charset="0"/>
                          <a:ea typeface="Open Sans" panose="020B0604020202020204" charset="0"/>
                          <a:cs typeface="Open Sans" panose="020B0604020202020204" charset="0"/>
                        </a:rPr>
                        <a:t>SCPI PFO2</a:t>
                      </a:r>
                    </a:p>
                  </a:txBody>
                  <a:tcPr marL="74295" marR="74295" marT="0" marB="0" anchor="ctr">
                    <a:solidFill>
                      <a:schemeClr val="accent3"/>
                    </a:solidFill>
                  </a:tcPr>
                </a:tc>
                <a:tc hMerge="1">
                  <a:txBody>
                    <a:bodyPr/>
                    <a:lstStyle/>
                    <a:p>
                      <a:endParaRPr lang="fr-FR"/>
                    </a:p>
                  </a:txBody>
                  <a:tcPr/>
                </a:tc>
                <a:tc>
                  <a:txBody>
                    <a:bodyPr/>
                    <a:lstStyle/>
                    <a:p>
                      <a:pPr marL="36000" algn="ctr">
                        <a:spcAft>
                          <a:spcPts val="0"/>
                        </a:spcAft>
                      </a:pPr>
                      <a:r>
                        <a:rPr lang="fr-FR" sz="1050" dirty="0">
                          <a:effectLst/>
                          <a:latin typeface="Open Sans" panose="020B0604020202020204" charset="0"/>
                          <a:ea typeface="Open Sans" panose="020B0604020202020204" charset="0"/>
                          <a:cs typeface="Open Sans" panose="020B0604020202020204" charset="0"/>
                        </a:rPr>
                        <a:t>Tarification</a:t>
                      </a:r>
                    </a:p>
                  </a:txBody>
                  <a:tcPr marL="74295" marR="74295" marT="0" marB="0" anchor="ctr">
                    <a:solidFill>
                      <a:schemeClr val="accent3"/>
                    </a:solidFill>
                  </a:tcPr>
                </a:tc>
                <a:tc>
                  <a:txBody>
                    <a:bodyPr/>
                    <a:lstStyle/>
                    <a:p>
                      <a:pPr marL="36000" algn="ctr">
                        <a:spcAft>
                          <a:spcPts val="0"/>
                        </a:spcAft>
                      </a:pPr>
                      <a:r>
                        <a:rPr lang="fr-FR" sz="1050" dirty="0">
                          <a:effectLst/>
                          <a:latin typeface="Open Sans" panose="020B0604020202020204" charset="0"/>
                          <a:ea typeface="Open Sans" panose="020B0604020202020204" charset="0"/>
                          <a:cs typeface="Open Sans" panose="020B0604020202020204" charset="0"/>
                        </a:rPr>
                        <a:t>Commissionnement</a:t>
                      </a:r>
                      <a:r>
                        <a:rPr lang="fr-FR" sz="1050" baseline="0" dirty="0">
                          <a:effectLst/>
                          <a:latin typeface="Open Sans" panose="020B0604020202020204" charset="0"/>
                          <a:ea typeface="Open Sans" panose="020B0604020202020204" charset="0"/>
                          <a:cs typeface="Open Sans" panose="020B0604020202020204" charset="0"/>
                        </a:rPr>
                        <a:t> </a:t>
                      </a:r>
                      <a:r>
                        <a:rPr lang="fr-FR" sz="1050" dirty="0">
                          <a:effectLst/>
                          <a:latin typeface="Open Sans" panose="020B0604020202020204" charset="0"/>
                          <a:ea typeface="Open Sans" panose="020B0604020202020204" charset="0"/>
                          <a:cs typeface="Open Sans" panose="020B0604020202020204" charset="0"/>
                        </a:rPr>
                        <a:t>réseau CE</a:t>
                      </a:r>
                    </a:p>
                    <a:p>
                      <a:pPr marL="36000" algn="ctr">
                        <a:spcAft>
                          <a:spcPts val="0"/>
                        </a:spcAft>
                      </a:pPr>
                      <a:r>
                        <a:rPr lang="fr-FR" sz="1050" dirty="0">
                          <a:effectLst/>
                          <a:latin typeface="Open Sans" panose="020B0604020202020204" charset="0"/>
                          <a:ea typeface="Open Sans" panose="020B0604020202020204" charset="0"/>
                          <a:cs typeface="Open Sans" panose="020B0604020202020204" charset="0"/>
                        </a:rPr>
                        <a:t>CNP assurances</a:t>
                      </a:r>
                    </a:p>
                  </a:txBody>
                  <a:tcPr marL="74295" marR="74295" marT="0" marB="0" anchor="ctr">
                    <a:solidFill>
                      <a:schemeClr val="accent3"/>
                    </a:solidFill>
                  </a:tcPr>
                </a:tc>
                <a:extLst>
                  <a:ext uri="{0D108BD9-81ED-4DB2-BD59-A6C34878D82A}">
                    <a16:rowId xmlns:a16="http://schemas.microsoft.com/office/drawing/2014/main" val="10000"/>
                  </a:ext>
                </a:extLst>
              </a:tr>
              <a:tr h="768569">
                <a:tc>
                  <a:txBody>
                    <a:bodyPr/>
                    <a:lstStyle/>
                    <a:p>
                      <a:pPr marL="72000" algn="l">
                        <a:spcAft>
                          <a:spcPts val="0"/>
                        </a:spcAft>
                      </a:pPr>
                      <a:r>
                        <a:rPr lang="fr-FR" sz="1000" dirty="0">
                          <a:effectLst/>
                          <a:latin typeface="Open Sans" panose="020B0604020202020204" charset="0"/>
                          <a:ea typeface="Open Sans" panose="020B0604020202020204" charset="0"/>
                          <a:cs typeface="Open Sans" panose="020B0604020202020204" charset="0"/>
                        </a:rPr>
                        <a:t>Frais du support immobilier</a:t>
                      </a:r>
                    </a:p>
                  </a:txBody>
                  <a:tcPr marL="74295" marR="74295" marT="0" marB="0" anchor="ctr">
                    <a:solidFill>
                      <a:schemeClr val="accent3"/>
                    </a:solidFill>
                  </a:tcPr>
                </a:tc>
                <a:tc>
                  <a:txBody>
                    <a:bodyPr/>
                    <a:lstStyle/>
                    <a:p>
                      <a:pPr marL="72000" algn="ctr">
                        <a:spcAft>
                          <a:spcPts val="0"/>
                        </a:spcAft>
                      </a:pPr>
                      <a:r>
                        <a:rPr lang="fr-FR" sz="1050" b="0" dirty="0">
                          <a:effectLst/>
                          <a:latin typeface="Open Sans" panose="020B0604020202020204" charset="0"/>
                          <a:ea typeface="Open Sans" panose="020B0604020202020204" charset="0"/>
                          <a:cs typeface="Open Sans" panose="020B0604020202020204" charset="0"/>
                        </a:rPr>
                        <a:t>Commission de souscription</a:t>
                      </a:r>
                      <a:endParaRPr lang="fr-FR" sz="1200" b="0" dirty="0">
                        <a:effectLst/>
                        <a:latin typeface="Open Sans" panose="020B0604020202020204" charset="0"/>
                        <a:ea typeface="Open Sans" panose="020B0604020202020204" charset="0"/>
                        <a:cs typeface="Open Sans" panose="020B0604020202020204" charset="0"/>
                      </a:endParaRPr>
                    </a:p>
                  </a:txBody>
                  <a:tcPr marL="74295" marR="74295" marT="72000" marB="0" anchor="ctr">
                    <a:solidFill>
                      <a:schemeClr val="accent3">
                        <a:lumMod val="20000"/>
                        <a:lumOff val="80000"/>
                      </a:schemeClr>
                    </a:solidFill>
                  </a:tcPr>
                </a:tc>
                <a:tc>
                  <a:txBody>
                    <a:bodyPr/>
                    <a:lstStyle/>
                    <a:p>
                      <a:pPr marL="72000" algn="ctr">
                        <a:spcAft>
                          <a:spcPts val="0"/>
                        </a:spcAft>
                      </a:pPr>
                      <a:r>
                        <a:rPr lang="fr-FR" sz="1050" b="0" dirty="0">
                          <a:effectLst/>
                          <a:latin typeface="Open Sans" panose="020B0604020202020204" charset="0"/>
                          <a:ea typeface="Open Sans" panose="020B0604020202020204" charset="0"/>
                          <a:cs typeface="Open Sans" panose="020B0604020202020204" charset="0"/>
                        </a:rPr>
                        <a:t>8,5% </a:t>
                      </a:r>
                      <a:endParaRPr lang="fr-FR" sz="1200" b="0" dirty="0">
                        <a:effectLst/>
                        <a:latin typeface="Open Sans" panose="020B0604020202020204" charset="0"/>
                        <a:ea typeface="Open Sans" panose="020B0604020202020204" charset="0"/>
                        <a:cs typeface="Open Sans" panose="020B0604020202020204" charset="0"/>
                      </a:endParaRPr>
                    </a:p>
                  </a:txBody>
                  <a:tcPr marL="74295" marR="74295" marT="72000" marB="0" anchor="ctr">
                    <a:solidFill>
                      <a:schemeClr val="accent3">
                        <a:lumMod val="20000"/>
                        <a:lumOff val="80000"/>
                      </a:schemeClr>
                    </a:solidFill>
                  </a:tcPr>
                </a:tc>
                <a:tc>
                  <a:txBody>
                    <a:bodyPr/>
                    <a:lstStyle/>
                    <a:p>
                      <a:pPr marL="36000" algn="ctr">
                        <a:spcAft>
                          <a:spcPts val="0"/>
                        </a:spcAft>
                      </a:pPr>
                      <a:r>
                        <a:rPr lang="fr-FR" sz="1050" b="0" dirty="0">
                          <a:effectLst/>
                          <a:latin typeface="Open Sans" panose="020B0604020202020204" charset="0"/>
                          <a:ea typeface="Open Sans" panose="020B0604020202020204" charset="0"/>
                          <a:cs typeface="Open Sans" panose="020B0604020202020204" charset="0"/>
                        </a:rPr>
                        <a:t>3% </a:t>
                      </a:r>
                    </a:p>
                  </a:txBody>
                  <a:tcPr marL="74295" marR="74295" marT="72000" marB="0" anchor="ctr">
                    <a:solidFill>
                      <a:schemeClr val="accent3">
                        <a:lumMod val="20000"/>
                        <a:lumOff val="80000"/>
                      </a:schemeClr>
                    </a:solidFill>
                  </a:tcPr>
                </a:tc>
                <a:extLst>
                  <a:ext uri="{0D108BD9-81ED-4DB2-BD59-A6C34878D82A}">
                    <a16:rowId xmlns:a16="http://schemas.microsoft.com/office/drawing/2014/main" val="10001"/>
                  </a:ext>
                </a:extLst>
              </a:tr>
              <a:tr h="616061">
                <a:tc rowSpan="2">
                  <a:txBody>
                    <a:bodyPr/>
                    <a:lstStyle/>
                    <a:p>
                      <a:pPr marL="72000" algn="l">
                        <a:spcAft>
                          <a:spcPts val="0"/>
                        </a:spcAft>
                      </a:pPr>
                      <a:r>
                        <a:rPr lang="fr-FR" sz="1000" dirty="0">
                          <a:effectLst/>
                          <a:latin typeface="Open Sans" panose="020B0604020202020204" charset="0"/>
                          <a:ea typeface="Open Sans" panose="020B0604020202020204" charset="0"/>
                          <a:cs typeface="Open Sans" panose="020B0604020202020204" charset="0"/>
                        </a:rPr>
                        <a:t>Frais assurance vie</a:t>
                      </a:r>
                    </a:p>
                  </a:txBody>
                  <a:tcPr marL="74295" marR="74295" marT="0" marB="0" anchor="ctr">
                    <a:solidFill>
                      <a:schemeClr val="accent3"/>
                    </a:solidFill>
                  </a:tcPr>
                </a:tc>
                <a:tc>
                  <a:txBody>
                    <a:bodyPr/>
                    <a:lstStyle/>
                    <a:p>
                      <a:pPr marL="72000" algn="ctr">
                        <a:spcAft>
                          <a:spcPts val="0"/>
                        </a:spcAft>
                      </a:pPr>
                      <a:r>
                        <a:rPr lang="fr-FR" sz="1050" b="0" dirty="0">
                          <a:effectLst/>
                          <a:latin typeface="Open Sans" panose="020B0604020202020204" charset="0"/>
                          <a:ea typeface="Open Sans" panose="020B0604020202020204" charset="0"/>
                          <a:cs typeface="Open Sans" panose="020B0604020202020204" charset="0"/>
                        </a:rPr>
                        <a:t>Frais sur versement</a:t>
                      </a:r>
                      <a:endParaRPr lang="fr-FR" sz="1200" b="0" dirty="0">
                        <a:effectLst/>
                        <a:latin typeface="Open Sans" panose="020B0604020202020204" charset="0"/>
                        <a:ea typeface="Open Sans" panose="020B0604020202020204" charset="0"/>
                        <a:cs typeface="Open Sans" panose="020B0604020202020204" charset="0"/>
                      </a:endParaRPr>
                    </a:p>
                  </a:txBody>
                  <a:tcPr marL="74295" marR="74295" marT="72000" marB="0" anchor="ctr">
                    <a:solidFill>
                      <a:srgbClr val="EFF3E7"/>
                    </a:solidFill>
                  </a:tcPr>
                </a:tc>
                <a:tc>
                  <a:txBody>
                    <a:bodyPr/>
                    <a:lstStyle/>
                    <a:p>
                      <a:pPr marL="72000" algn="ctr">
                        <a:spcAft>
                          <a:spcPts val="0"/>
                        </a:spcAft>
                      </a:pPr>
                      <a:r>
                        <a:rPr lang="fr-FR" sz="1050" b="0" dirty="0">
                          <a:effectLst/>
                          <a:latin typeface="Open Sans" panose="020B0604020202020204" charset="0"/>
                          <a:ea typeface="Open Sans" panose="020B0604020202020204" charset="0"/>
                          <a:cs typeface="Open Sans" panose="020B0604020202020204" charset="0"/>
                        </a:rPr>
                        <a:t>Frais du contrat</a:t>
                      </a:r>
                      <a:endParaRPr lang="fr-FR" sz="1200" b="0" dirty="0">
                        <a:effectLst/>
                        <a:latin typeface="Open Sans" panose="020B0604020202020204" charset="0"/>
                        <a:ea typeface="Open Sans" panose="020B0604020202020204" charset="0"/>
                        <a:cs typeface="Open Sans" panose="020B0604020202020204" charset="0"/>
                      </a:endParaRPr>
                    </a:p>
                  </a:txBody>
                  <a:tcPr marL="74295" marR="74295" marT="72000" marB="0" anchor="ctr">
                    <a:solidFill>
                      <a:srgbClr val="EFF3E7"/>
                    </a:solidFill>
                  </a:tcPr>
                </a:tc>
                <a:tc>
                  <a:txBody>
                    <a:bodyPr/>
                    <a:lstStyle/>
                    <a:p>
                      <a:pPr marL="36000" algn="ctr">
                        <a:spcAft>
                          <a:spcPts val="0"/>
                        </a:spcAft>
                      </a:pPr>
                      <a:r>
                        <a:rPr lang="fr-FR" sz="1050" b="0" dirty="0">
                          <a:effectLst/>
                          <a:latin typeface="Open Sans" panose="020B0604020202020204" charset="0"/>
                          <a:ea typeface="Open Sans" panose="020B0604020202020204" charset="0"/>
                          <a:cs typeface="Open Sans" panose="020B0604020202020204" charset="0"/>
                        </a:rPr>
                        <a:t>60%</a:t>
                      </a:r>
                    </a:p>
                  </a:txBody>
                  <a:tcPr marL="74295" marR="74295" marT="72000" marB="0" anchor="ctr">
                    <a:solidFill>
                      <a:srgbClr val="EFF3E7"/>
                    </a:solidFill>
                  </a:tcPr>
                </a:tc>
                <a:extLst>
                  <a:ext uri="{0D108BD9-81ED-4DB2-BD59-A6C34878D82A}">
                    <a16:rowId xmlns:a16="http://schemas.microsoft.com/office/drawing/2014/main" val="10002"/>
                  </a:ext>
                </a:extLst>
              </a:tr>
              <a:tr h="610277">
                <a:tc vMerge="1">
                  <a:txBody>
                    <a:bodyPr/>
                    <a:lstStyle/>
                    <a:p>
                      <a:endParaRPr lang="fr-FR"/>
                    </a:p>
                  </a:txBody>
                  <a:tcPr/>
                </a:tc>
                <a:tc>
                  <a:txBody>
                    <a:bodyPr/>
                    <a:lstStyle/>
                    <a:p>
                      <a:pPr marL="72000" algn="ctr">
                        <a:spcAft>
                          <a:spcPts val="0"/>
                        </a:spcAft>
                      </a:pPr>
                      <a:r>
                        <a:rPr lang="fr-FR" sz="1050" b="0" dirty="0">
                          <a:effectLst/>
                          <a:latin typeface="Open Sans" panose="020B0604020202020204" charset="0"/>
                          <a:ea typeface="Open Sans" panose="020B0604020202020204" charset="0"/>
                          <a:cs typeface="Open Sans" panose="020B0604020202020204" charset="0"/>
                        </a:rPr>
                        <a:t>Frais de gestion </a:t>
                      </a:r>
                      <a:r>
                        <a:rPr lang="fr-FR" sz="1050" b="0" dirty="0" err="1">
                          <a:effectLst/>
                          <a:latin typeface="Open Sans" panose="020B0604020202020204" charset="0"/>
                          <a:ea typeface="Open Sans" panose="020B0604020202020204" charset="0"/>
                          <a:cs typeface="Open Sans" panose="020B0604020202020204" charset="0"/>
                        </a:rPr>
                        <a:t>UC</a:t>
                      </a:r>
                      <a:endParaRPr lang="fr-FR" sz="1200" b="0" dirty="0">
                        <a:effectLst/>
                        <a:latin typeface="Open Sans" panose="020B0604020202020204" charset="0"/>
                        <a:ea typeface="Open Sans" panose="020B0604020202020204" charset="0"/>
                        <a:cs typeface="Open Sans" panose="020B0604020202020204" charset="0"/>
                      </a:endParaRPr>
                    </a:p>
                  </a:txBody>
                  <a:tcPr marL="74295" marR="74295" marT="72000" marB="0" anchor="ctr">
                    <a:solidFill>
                      <a:srgbClr val="DCE7CC"/>
                    </a:solidFill>
                  </a:tcPr>
                </a:tc>
                <a:tc>
                  <a:txBody>
                    <a:bodyPr/>
                    <a:lstStyle/>
                    <a:p>
                      <a:pPr marL="72000" algn="ctr">
                        <a:spcAft>
                          <a:spcPts val="0"/>
                        </a:spcAft>
                      </a:pPr>
                      <a:r>
                        <a:rPr lang="fr-FR" sz="1050" b="0" dirty="0">
                          <a:effectLst/>
                          <a:latin typeface="Open Sans" panose="020B0604020202020204" charset="0"/>
                          <a:ea typeface="Open Sans" panose="020B0604020202020204" charset="0"/>
                          <a:cs typeface="Open Sans" panose="020B0604020202020204" charset="0"/>
                        </a:rPr>
                        <a:t>Frais UC du contrat</a:t>
                      </a:r>
                      <a:endParaRPr lang="fr-FR" sz="1200" b="0" dirty="0">
                        <a:effectLst/>
                        <a:latin typeface="Open Sans" panose="020B0604020202020204" charset="0"/>
                        <a:ea typeface="Open Sans" panose="020B0604020202020204" charset="0"/>
                        <a:cs typeface="Open Sans" panose="020B0604020202020204" charset="0"/>
                      </a:endParaRPr>
                    </a:p>
                  </a:txBody>
                  <a:tcPr marL="74295" marR="74295" marT="72000" marB="0" anchor="ctr">
                    <a:solidFill>
                      <a:srgbClr val="DCE7CC"/>
                    </a:solidFill>
                  </a:tcPr>
                </a:tc>
                <a:tc>
                  <a:txBody>
                    <a:bodyPr/>
                    <a:lstStyle/>
                    <a:p>
                      <a:pPr marL="36000" algn="ctr">
                        <a:spcAft>
                          <a:spcPts val="0"/>
                        </a:spcAft>
                      </a:pPr>
                      <a:r>
                        <a:rPr lang="fr-FR" sz="1050" b="0" dirty="0">
                          <a:effectLst/>
                          <a:latin typeface="Open Sans" panose="020B0604020202020204" charset="0"/>
                          <a:ea typeface="Open Sans" panose="020B0604020202020204" charset="0"/>
                          <a:cs typeface="Open Sans" panose="020B0604020202020204" charset="0"/>
                        </a:rPr>
                        <a:t>60%</a:t>
                      </a:r>
                    </a:p>
                  </a:txBody>
                  <a:tcPr marL="74295" marR="74295" marT="72000" marB="0" anchor="ctr">
                    <a:solidFill>
                      <a:srgbClr val="DCE7CC"/>
                    </a:solidFill>
                  </a:tcPr>
                </a:tc>
                <a:extLst>
                  <a:ext uri="{0D108BD9-81ED-4DB2-BD59-A6C34878D82A}">
                    <a16:rowId xmlns:a16="http://schemas.microsoft.com/office/drawing/2014/main" val="10003"/>
                  </a:ext>
                </a:extLst>
              </a:tr>
            </a:tbl>
          </a:graphicData>
        </a:graphic>
      </p:graphicFrame>
      <p:sp>
        <p:nvSpPr>
          <p:cNvPr id="6" name="Rectangle 5">
            <a:extLst>
              <a:ext uri="{FF2B5EF4-FFF2-40B4-BE49-F238E27FC236}">
                <a16:creationId xmlns:a16="http://schemas.microsoft.com/office/drawing/2014/main" id="{E23A8BC1-2BEA-492D-A22A-8B476BA7DCDE}"/>
              </a:ext>
            </a:extLst>
          </p:cNvPr>
          <p:cNvSpPr/>
          <p:nvPr/>
        </p:nvSpPr>
        <p:spPr>
          <a:xfrm>
            <a:off x="698091" y="1758802"/>
            <a:ext cx="8520970" cy="400110"/>
          </a:xfrm>
          <a:prstGeom prst="rect">
            <a:avLst/>
          </a:prstGeom>
        </p:spPr>
        <p:txBody>
          <a:bodyPr wrap="square">
            <a:spAutoFit/>
          </a:bodyPr>
          <a:lstStyle/>
          <a:p>
            <a:pPr marL="61247" lvl="1" algn="l">
              <a:defRPr/>
            </a:pPr>
            <a:r>
              <a:rPr lang="fr-FR" sz="2000" b="1" dirty="0">
                <a:solidFill>
                  <a:schemeClr val="bg1">
                    <a:lumMod val="50000"/>
                  </a:schemeClr>
                </a:solidFill>
                <a:sym typeface="Webdings"/>
              </a:rPr>
              <a:t>FRAIS ET COMMISSIONNEMENT</a:t>
            </a:r>
            <a:endParaRPr lang="fr-FR" sz="1800" dirty="0">
              <a:solidFill>
                <a:schemeClr val="bg1">
                  <a:lumMod val="50000"/>
                </a:schemeClr>
              </a:solidFill>
            </a:endParaRPr>
          </a:p>
        </p:txBody>
      </p:sp>
      <p:sp>
        <p:nvSpPr>
          <p:cNvPr id="7" name="Espace réservé du pied de page 10">
            <a:extLst>
              <a:ext uri="{FF2B5EF4-FFF2-40B4-BE49-F238E27FC236}">
                <a16:creationId xmlns:a16="http://schemas.microsoft.com/office/drawing/2014/main" id="{44F3F14C-D468-4E34-AA2E-14FB657FE18D}"/>
              </a:ext>
            </a:extLst>
          </p:cNvPr>
          <p:cNvSpPr txBox="1">
            <a:spLocks/>
          </p:cNvSpPr>
          <p:nvPr/>
        </p:nvSpPr>
        <p:spPr>
          <a:xfrm>
            <a:off x="517053" y="6356350"/>
            <a:ext cx="10409093"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rPr>
              <a:t>Document à usage strictement interne - Ne pas diffuser</a:t>
            </a:r>
          </a:p>
        </p:txBody>
      </p:sp>
    </p:spTree>
    <p:extLst>
      <p:ext uri="{BB962C8B-B14F-4D97-AF65-F5344CB8AC3E}">
        <p14:creationId xmlns:p14="http://schemas.microsoft.com/office/powerpoint/2010/main" val="29441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E22C79C-84D2-423B-A52D-974F54B2AA80}"/>
              </a:ext>
            </a:extLst>
          </p:cNvPr>
          <p:cNvSpPr>
            <a:spLocks noGrp="1"/>
          </p:cNvSpPr>
          <p:nvPr>
            <p:ph type="sldNum" sz="quarter" idx="11"/>
          </p:nvPr>
        </p:nvSpPr>
        <p:spPr/>
        <p:txBody>
          <a:bodyPr/>
          <a:lstStyle/>
          <a:p>
            <a:fld id="{65E4BD24-FA48-479F-9DD5-C458B8898F23}" type="slidenum">
              <a:rPr lang="fr-FR" smtClean="0"/>
              <a:pPr/>
              <a:t>17</a:t>
            </a:fld>
            <a:endParaRPr lang="fr-FR"/>
          </a:p>
        </p:txBody>
      </p:sp>
      <p:sp>
        <p:nvSpPr>
          <p:cNvPr id="3" name="Espace réservé du texte 2">
            <a:extLst>
              <a:ext uri="{FF2B5EF4-FFF2-40B4-BE49-F238E27FC236}">
                <a16:creationId xmlns:a16="http://schemas.microsoft.com/office/drawing/2014/main" id="{ED460C6E-A32C-4F98-9F45-2D0F15921796}"/>
              </a:ext>
            </a:extLst>
          </p:cNvPr>
          <p:cNvSpPr>
            <a:spLocks noGrp="1"/>
          </p:cNvSpPr>
          <p:nvPr>
            <p:ph type="body" sz="quarter" idx="13"/>
          </p:nvPr>
        </p:nvSpPr>
        <p:spPr>
          <a:xfrm>
            <a:off x="446260" y="287703"/>
            <a:ext cx="1028640" cy="323776"/>
          </a:xfrm>
        </p:spPr>
        <p:txBody>
          <a:bodyPr/>
          <a:lstStyle/>
          <a:p>
            <a:r>
              <a:rPr lang="fr-FR" dirty="0"/>
              <a:t>PFO2</a:t>
            </a:r>
          </a:p>
        </p:txBody>
      </p:sp>
      <p:sp>
        <p:nvSpPr>
          <p:cNvPr id="4" name="Titre 3">
            <a:extLst>
              <a:ext uri="{FF2B5EF4-FFF2-40B4-BE49-F238E27FC236}">
                <a16:creationId xmlns:a16="http://schemas.microsoft.com/office/drawing/2014/main" id="{19514487-468B-4D39-9F4E-F03D833939DD}"/>
              </a:ext>
            </a:extLst>
          </p:cNvPr>
          <p:cNvSpPr>
            <a:spLocks noGrp="1"/>
          </p:cNvSpPr>
          <p:nvPr>
            <p:ph type="title"/>
          </p:nvPr>
        </p:nvSpPr>
        <p:spPr/>
        <p:txBody>
          <a:bodyPr/>
          <a:lstStyle/>
          <a:p>
            <a:r>
              <a:rPr lang="fr-FR" dirty="0"/>
              <a:t>intégration dans les contrats d’assurance vie</a:t>
            </a:r>
          </a:p>
        </p:txBody>
      </p:sp>
      <p:sp>
        <p:nvSpPr>
          <p:cNvPr id="5" name="Espace réservé du contenu 2">
            <a:extLst>
              <a:ext uri="{FF2B5EF4-FFF2-40B4-BE49-F238E27FC236}">
                <a16:creationId xmlns:a16="http://schemas.microsoft.com/office/drawing/2014/main" id="{A31648FA-BFDE-49C4-8D59-866DF071ED69}"/>
              </a:ext>
            </a:extLst>
          </p:cNvPr>
          <p:cNvSpPr txBox="1">
            <a:spLocks/>
          </p:cNvSpPr>
          <p:nvPr/>
        </p:nvSpPr>
        <p:spPr>
          <a:xfrm>
            <a:off x="1050925" y="1321145"/>
            <a:ext cx="10769599" cy="4635357"/>
          </a:xfrm>
          <a:prstGeom prst="rect">
            <a:avLst/>
          </a:prstGeom>
        </p:spPr>
        <p:txBody>
          <a:bodyPr>
            <a:normAutofit/>
          </a:bodyPr>
          <a:lstStyle>
            <a:lvl1pPr marL="90486" indent="-90486" algn="l" defTabSz="914377" rtl="0" eaLnBrk="1" latinLnBrk="0" hangingPunct="1">
              <a:lnSpc>
                <a:spcPct val="90000"/>
              </a:lnSpc>
              <a:spcBef>
                <a:spcPts val="1000"/>
              </a:spcBef>
              <a:buFont typeface="Ubuntu Light" panose="020B0304030602030204" pitchFamily="34" charset="0"/>
              <a:buChar char=" "/>
              <a:defRPr sz="1400" kern="1200">
                <a:solidFill>
                  <a:schemeClr val="tx1"/>
                </a:solidFill>
                <a:latin typeface="+mn-lt"/>
                <a:ea typeface="+mn-ea"/>
                <a:cs typeface="+mn-cs"/>
              </a:defRPr>
            </a:lvl1pPr>
            <a:lvl2pPr marL="361942" indent="-180970" algn="l" defTabSz="914377" rtl="0" eaLnBrk="1" latinLnBrk="0" hangingPunct="1">
              <a:lnSpc>
                <a:spcPct val="90000"/>
              </a:lnSpc>
              <a:spcBef>
                <a:spcPts val="500"/>
              </a:spcBef>
              <a:buFont typeface="Brandon Grotesque Medium" panose="020B0603020203060202" pitchFamily="34" charset="0"/>
              <a:buChar char="–"/>
              <a:defRPr sz="1200" kern="1200">
                <a:solidFill>
                  <a:schemeClr val="tx1"/>
                </a:solidFill>
                <a:latin typeface="+mn-lt"/>
                <a:ea typeface="+mn-ea"/>
                <a:cs typeface="+mn-cs"/>
              </a:defRPr>
            </a:lvl2pPr>
            <a:lvl3pPr marL="622284" indent="-169858" algn="l" defTabSz="914377"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893740" indent="-180970" algn="l" defTabSz="914377" rtl="0" eaLnBrk="1" latinLnBrk="0" hangingPunct="1">
              <a:lnSpc>
                <a:spcPct val="90000"/>
              </a:lnSpc>
              <a:spcBef>
                <a:spcPts val="500"/>
              </a:spcBef>
              <a:buFont typeface="Arial" panose="020B0604020202020204" pitchFamily="34" charset="0"/>
              <a:buChar char="•"/>
              <a:defRPr sz="1051" kern="1200">
                <a:solidFill>
                  <a:schemeClr val="tx1"/>
                </a:solidFill>
                <a:latin typeface="+mn-lt"/>
                <a:ea typeface="+mn-ea"/>
                <a:cs typeface="+mn-cs"/>
              </a:defRPr>
            </a:lvl4pPr>
            <a:lvl5pPr marL="1165196" indent="-180970" algn="l" defTabSz="914377" rtl="0" eaLnBrk="1" latinLnBrk="0" hangingPunct="1">
              <a:lnSpc>
                <a:spcPct val="90000"/>
              </a:lnSpc>
              <a:spcBef>
                <a:spcPts val="500"/>
              </a:spcBef>
              <a:buFont typeface="Arial" panose="020B0604020202020204" pitchFamily="34" charset="0"/>
              <a:buChar char="•"/>
              <a:defRPr sz="1051"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61"/>
              </a:spcBef>
              <a:spcAft>
                <a:spcPts val="661"/>
              </a:spcAft>
              <a:defRPr/>
            </a:pPr>
            <a:r>
              <a:rPr lang="fr-FR" sz="1600" b="1" dirty="0">
                <a:latin typeface="Open Sans" panose="020B0604020202020204" charset="0"/>
                <a:ea typeface="Open Sans" panose="020B0604020202020204" charset="0"/>
                <a:cs typeface="Open Sans" panose="020B0604020202020204" charset="0"/>
              </a:rPr>
              <a:t>Clientèles concernées : clientèles Gestion Privée (GP) et Patrimoniale (HDG)</a:t>
            </a:r>
          </a:p>
          <a:p>
            <a:pPr marL="727009" lvl="1" indent="-171450" defTabSz="674608">
              <a:lnSpc>
                <a:spcPct val="100000"/>
              </a:lnSpc>
              <a:spcBef>
                <a:spcPts val="331"/>
              </a:spcBef>
              <a:spcAft>
                <a:spcPts val="331"/>
              </a:spcAft>
              <a:buFont typeface="Arial" panose="020B0604020202020204" pitchFamily="34" charset="0"/>
              <a:buChar char="•"/>
              <a:defRPr/>
            </a:pPr>
            <a:r>
              <a:rPr lang="fr-FR" kern="500" dirty="0">
                <a:latin typeface="Open Sans" panose="020B0604020202020204" charset="0"/>
                <a:ea typeface="Open Sans" panose="020B0604020202020204" charset="0"/>
                <a:cs typeface="Open Sans" panose="020B0604020202020204" charset="0"/>
              </a:rPr>
              <a:t>Client souhaitant diversifier son investissement en UC en investissant dans l’immobilier professionnel (bureau &amp; commerce)</a:t>
            </a:r>
          </a:p>
          <a:p>
            <a:pPr marL="727009" lvl="1" indent="-171450" defTabSz="674608">
              <a:lnSpc>
                <a:spcPct val="100000"/>
              </a:lnSpc>
              <a:spcBef>
                <a:spcPts val="331"/>
              </a:spcBef>
              <a:spcAft>
                <a:spcPts val="331"/>
              </a:spcAft>
              <a:buFont typeface="Arial" panose="020B0604020202020204" pitchFamily="34" charset="0"/>
              <a:buChar char="•"/>
              <a:defRPr/>
            </a:pPr>
            <a:r>
              <a:rPr lang="fr-FR" kern="500" dirty="0">
                <a:latin typeface="Open Sans" panose="020B0604020202020204" charset="0"/>
                <a:ea typeface="Open Sans" panose="020B0604020202020204" charset="0"/>
                <a:cs typeface="Open Sans" panose="020B0604020202020204" charset="0"/>
              </a:rPr>
              <a:t>Client acceptant un risque de perte en capital en contrepartie de l’éventualité d’une rémunération plus importante que le fonds en euros</a:t>
            </a:r>
          </a:p>
          <a:p>
            <a:pPr marL="727009" lvl="1" indent="-171450" defTabSz="674608">
              <a:lnSpc>
                <a:spcPct val="100000"/>
              </a:lnSpc>
              <a:spcBef>
                <a:spcPts val="331"/>
              </a:spcBef>
              <a:spcAft>
                <a:spcPts val="331"/>
              </a:spcAft>
              <a:buFont typeface="Arial" panose="020B0604020202020204" pitchFamily="34" charset="0"/>
              <a:buChar char="•"/>
              <a:defRPr/>
            </a:pPr>
            <a:r>
              <a:rPr lang="fr-FR" kern="500" dirty="0">
                <a:latin typeface="Open Sans" panose="020B0604020202020204" charset="0"/>
                <a:ea typeface="Open Sans" panose="020B0604020202020204" charset="0"/>
                <a:cs typeface="Open Sans" panose="020B0604020202020204" charset="0"/>
              </a:rPr>
              <a:t>Client qui est en mesure de maintenir son investissement sur le support pendant une durée de 10 ans minimum (âge client maximum recommandé : 75 ans)</a:t>
            </a:r>
          </a:p>
          <a:p>
            <a:pPr marL="727009" lvl="1" indent="-171450" defTabSz="674608">
              <a:lnSpc>
                <a:spcPct val="100000"/>
              </a:lnSpc>
              <a:spcBef>
                <a:spcPts val="331"/>
              </a:spcBef>
              <a:spcAft>
                <a:spcPts val="331"/>
              </a:spcAft>
              <a:buFont typeface="Arial" panose="020B0604020202020204" pitchFamily="34" charset="0"/>
              <a:buChar char="•"/>
              <a:defRPr/>
            </a:pPr>
            <a:r>
              <a:rPr lang="fr-FR" kern="500" dirty="0">
                <a:latin typeface="Open Sans" panose="020B0604020202020204" charset="0"/>
                <a:ea typeface="Open Sans" panose="020B0604020202020204" charset="0"/>
                <a:cs typeface="Open Sans" panose="020B0604020202020204" charset="0"/>
              </a:rPr>
              <a:t>Client qui n’a pas besoin des liquidités investies sur ce support pendant une durée de 8 ans au moins</a:t>
            </a:r>
          </a:p>
          <a:p>
            <a:pPr marL="727009" lvl="1" indent="-171450" defTabSz="674608">
              <a:lnSpc>
                <a:spcPct val="100000"/>
              </a:lnSpc>
              <a:spcBef>
                <a:spcPts val="331"/>
              </a:spcBef>
              <a:spcAft>
                <a:spcPts val="331"/>
              </a:spcAft>
              <a:buFont typeface="Arial" panose="020B0604020202020204" pitchFamily="34" charset="0"/>
              <a:buChar char="•"/>
              <a:defRPr/>
            </a:pPr>
            <a:r>
              <a:rPr lang="fr-FR" kern="500" dirty="0">
                <a:latin typeface="Open Sans" panose="020B0604020202020204" charset="0"/>
                <a:ea typeface="Open Sans" panose="020B0604020202020204" charset="0"/>
                <a:cs typeface="Open Sans" panose="020B0604020202020204" charset="0"/>
              </a:rPr>
              <a:t>Client qui est en mesure de respecter la durée de placement recommandée de 8 ans minimum.</a:t>
            </a:r>
          </a:p>
          <a:p>
            <a:pPr marL="727009" lvl="1" indent="-171450" defTabSz="674608">
              <a:lnSpc>
                <a:spcPct val="100000"/>
              </a:lnSpc>
              <a:spcBef>
                <a:spcPts val="331"/>
              </a:spcBef>
              <a:spcAft>
                <a:spcPts val="331"/>
              </a:spcAft>
              <a:buFont typeface="Arial" panose="020B0604020202020204" pitchFamily="34" charset="0"/>
              <a:buChar char="•"/>
              <a:defRPr/>
            </a:pPr>
            <a:endParaRPr lang="fr-FR" kern="500" dirty="0">
              <a:latin typeface="Open Sans" panose="020B0604020202020204" charset="0"/>
              <a:ea typeface="Open Sans" panose="020B0604020202020204" charset="0"/>
              <a:cs typeface="Open Sans" panose="020B0604020202020204" charset="0"/>
            </a:endParaRPr>
          </a:p>
          <a:p>
            <a:pPr marL="727009" lvl="1" indent="-171450" defTabSz="674608">
              <a:lnSpc>
                <a:spcPct val="100000"/>
              </a:lnSpc>
              <a:spcBef>
                <a:spcPts val="331"/>
              </a:spcBef>
              <a:spcAft>
                <a:spcPts val="331"/>
              </a:spcAft>
              <a:buFont typeface="Arial" panose="020B0604020202020204" pitchFamily="34" charset="0"/>
              <a:buChar char="•"/>
              <a:defRPr/>
            </a:pPr>
            <a:endParaRPr lang="fr-FR" kern="500" dirty="0">
              <a:latin typeface="Open Sans" panose="020B0604020202020204" charset="0"/>
              <a:ea typeface="Open Sans" panose="020B0604020202020204" charset="0"/>
              <a:cs typeface="Open Sans" panose="020B0604020202020204" charset="0"/>
            </a:endParaRPr>
          </a:p>
          <a:p>
            <a:pPr marL="727009" lvl="1" indent="-171450" defTabSz="674608">
              <a:lnSpc>
                <a:spcPct val="100000"/>
              </a:lnSpc>
              <a:spcBef>
                <a:spcPts val="331"/>
              </a:spcBef>
              <a:spcAft>
                <a:spcPts val="331"/>
              </a:spcAft>
              <a:buFont typeface="Arial" panose="020B0604020202020204" pitchFamily="34" charset="0"/>
              <a:buChar char="•"/>
              <a:defRPr/>
            </a:pPr>
            <a:endParaRPr lang="fr-FR" kern="500" dirty="0">
              <a:latin typeface="Open Sans" panose="020B0604020202020204" charset="0"/>
              <a:ea typeface="Open Sans" panose="020B0604020202020204" charset="0"/>
              <a:cs typeface="Open Sans" panose="020B0604020202020204" charset="0"/>
            </a:endParaRPr>
          </a:p>
          <a:p>
            <a:pPr marL="0" lvl="1" indent="0">
              <a:lnSpc>
                <a:spcPct val="100000"/>
              </a:lnSpc>
              <a:spcBef>
                <a:spcPts val="661"/>
              </a:spcBef>
              <a:spcAft>
                <a:spcPts val="661"/>
              </a:spcAft>
              <a:buFont typeface="Brandon Grotesque Medium" panose="020B0603020203060202" pitchFamily="34" charset="0"/>
              <a:buNone/>
              <a:defRPr/>
            </a:pPr>
            <a:r>
              <a:rPr lang="fr-FR" sz="1600" b="1" dirty="0">
                <a:latin typeface="Open Sans" panose="020B0604020202020204" charset="0"/>
                <a:ea typeface="Open Sans" panose="020B0604020202020204" charset="0"/>
                <a:cs typeface="Open Sans" panose="020B0604020202020204" charset="0"/>
              </a:rPr>
              <a:t>Recommandation auprès des clients :</a:t>
            </a:r>
          </a:p>
          <a:p>
            <a:pPr>
              <a:lnSpc>
                <a:spcPct val="100000"/>
              </a:lnSpc>
              <a:spcBef>
                <a:spcPts val="441"/>
              </a:spcBef>
              <a:spcAft>
                <a:spcPts val="441"/>
              </a:spcAft>
            </a:pPr>
            <a:r>
              <a:rPr lang="fr-FR" sz="1200" b="1" dirty="0">
                <a:latin typeface="Open Sans" panose="020B0604020202020204" charset="0"/>
                <a:ea typeface="Open Sans" panose="020B0604020202020204" charset="0"/>
                <a:cs typeface="Open Sans" panose="020B0604020202020204" charset="0"/>
              </a:rPr>
              <a:t>Le poids des supports Immobiliers </a:t>
            </a:r>
            <a:r>
              <a:rPr lang="fr-FR" sz="1200" dirty="0">
                <a:latin typeface="Open Sans" panose="020B0604020202020204" charset="0"/>
                <a:ea typeface="Open Sans" panose="020B0604020202020204" charset="0"/>
                <a:cs typeface="Open Sans" panose="020B0604020202020204" charset="0"/>
              </a:rPr>
              <a:t>(</a:t>
            </a:r>
            <a:r>
              <a:rPr lang="fr-FR" sz="1200" i="1" dirty="0">
                <a:latin typeface="Open Sans" panose="020B0604020202020204" charset="0"/>
                <a:ea typeface="Open Sans" panose="020B0604020202020204" charset="0"/>
                <a:cs typeface="Open Sans" panose="020B0604020202020204" charset="0"/>
              </a:rPr>
              <a:t>OPCI et SCPI) </a:t>
            </a:r>
            <a:r>
              <a:rPr lang="fr-FR" sz="1200" b="1" dirty="0">
                <a:latin typeface="Open Sans" panose="020B0604020202020204" charset="0"/>
                <a:ea typeface="Open Sans" panose="020B0604020202020204" charset="0"/>
                <a:cs typeface="Open Sans" panose="020B0604020202020204" charset="0"/>
              </a:rPr>
              <a:t>ne doit pas dépasser 30% de l’encours du client avec un maximum de 20% au titre des SCPI, sans que le montant des SCPI ne dépasse 200 000 € par client. </a:t>
            </a:r>
          </a:p>
          <a:p>
            <a:pPr>
              <a:lnSpc>
                <a:spcPct val="100000"/>
              </a:lnSpc>
              <a:spcBef>
                <a:spcPts val="441"/>
              </a:spcBef>
              <a:spcAft>
                <a:spcPts val="441"/>
              </a:spcAft>
            </a:pPr>
            <a:r>
              <a:rPr lang="fr-FR" sz="1200" b="1" dirty="0">
                <a:latin typeface="Open Sans" panose="020B0604020202020204" charset="0"/>
                <a:ea typeface="Open Sans" panose="020B0604020202020204" charset="0"/>
                <a:cs typeface="Open Sans" panose="020B0604020202020204" charset="0"/>
              </a:rPr>
              <a:t>Le plafond de 200 000 € et le poids des supports immobiliers s’entendent par client</a:t>
            </a:r>
          </a:p>
          <a:p>
            <a:pPr>
              <a:lnSpc>
                <a:spcPct val="100000"/>
              </a:lnSpc>
              <a:spcBef>
                <a:spcPts val="441"/>
              </a:spcBef>
              <a:spcAft>
                <a:spcPts val="441"/>
              </a:spcAft>
            </a:pPr>
            <a:r>
              <a:rPr lang="fr-FR" sz="1200" b="1" dirty="0">
                <a:latin typeface="Open Sans" panose="020B0604020202020204" charset="0"/>
                <a:ea typeface="Open Sans" panose="020B0604020202020204" charset="0"/>
                <a:cs typeface="Open Sans" panose="020B0604020202020204" charset="0"/>
              </a:rPr>
              <a:t>L’investissement sur la SCPI doit être choisi en fonction des besoins et objectifs exprimés par l’adhérent/souscripteur, de sa situation financière, de sa connaissance et expérience en matière financière, de son appétence au risque et de son horizon de placement.</a:t>
            </a:r>
          </a:p>
        </p:txBody>
      </p:sp>
      <p:sp>
        <p:nvSpPr>
          <p:cNvPr id="6" name="ZoneTexte 5">
            <a:extLst>
              <a:ext uri="{FF2B5EF4-FFF2-40B4-BE49-F238E27FC236}">
                <a16:creationId xmlns:a16="http://schemas.microsoft.com/office/drawing/2014/main" id="{AD467993-D3C7-40B8-A866-9F9992F1BDC2}"/>
              </a:ext>
            </a:extLst>
          </p:cNvPr>
          <p:cNvSpPr txBox="1"/>
          <p:nvPr/>
        </p:nvSpPr>
        <p:spPr>
          <a:xfrm>
            <a:off x="267154" y="2225550"/>
            <a:ext cx="1134489" cy="1618713"/>
          </a:xfrm>
          <a:prstGeom prst="rect">
            <a:avLst/>
          </a:prstGeom>
          <a:solidFill>
            <a:schemeClr val="accent2"/>
          </a:solidFill>
        </p:spPr>
        <p:txBody>
          <a:bodyPr wrap="square" rtlCol="0">
            <a:spAutoFit/>
          </a:bodyPr>
          <a:lstStyle/>
          <a:p>
            <a:pPr algn="ctr"/>
            <a:r>
              <a:rPr lang="fr-FR" sz="1102" b="1" dirty="0">
                <a:solidFill>
                  <a:schemeClr val="bg1"/>
                </a:solidFill>
                <a:sym typeface="Webdings"/>
              </a:rPr>
              <a:t> Un Flash Info assurance vie vient compléter ce Kit concernant les modalités assurance vie</a:t>
            </a:r>
            <a:endParaRPr lang="fr-FR" sz="1102" dirty="0">
              <a:solidFill>
                <a:schemeClr val="bg1"/>
              </a:solidFill>
            </a:endParaRPr>
          </a:p>
        </p:txBody>
      </p:sp>
      <p:sp>
        <p:nvSpPr>
          <p:cNvPr id="7" name="Espace réservé du pied de page 10">
            <a:extLst>
              <a:ext uri="{FF2B5EF4-FFF2-40B4-BE49-F238E27FC236}">
                <a16:creationId xmlns:a16="http://schemas.microsoft.com/office/drawing/2014/main" id="{EE40CC3C-55CE-4A63-8417-ABC4D814EDD8}"/>
              </a:ext>
            </a:extLst>
          </p:cNvPr>
          <p:cNvSpPr txBox="1">
            <a:spLocks/>
          </p:cNvSpPr>
          <p:nvPr/>
        </p:nvSpPr>
        <p:spPr>
          <a:xfrm>
            <a:off x="517053" y="6356350"/>
            <a:ext cx="10409093"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rPr>
              <a:t>Document à usage strictement interne - Ne pas diffuser</a:t>
            </a:r>
          </a:p>
        </p:txBody>
      </p:sp>
    </p:spTree>
    <p:extLst>
      <p:ext uri="{BB962C8B-B14F-4D97-AF65-F5344CB8AC3E}">
        <p14:creationId xmlns:p14="http://schemas.microsoft.com/office/powerpoint/2010/main" val="2224614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FB154A9-5ACA-4F29-A2EA-099D4D2D2EE4}"/>
              </a:ext>
            </a:extLst>
          </p:cNvPr>
          <p:cNvSpPr>
            <a:spLocks noGrp="1"/>
          </p:cNvSpPr>
          <p:nvPr>
            <p:ph type="sldNum" sz="quarter" idx="11"/>
          </p:nvPr>
        </p:nvSpPr>
        <p:spPr/>
        <p:txBody>
          <a:bodyPr/>
          <a:lstStyle/>
          <a:p>
            <a:fld id="{65E4BD24-FA48-479F-9DD5-C458B8898F23}" type="slidenum">
              <a:rPr lang="fr-FR" smtClean="0"/>
              <a:pPr/>
              <a:t>18</a:t>
            </a:fld>
            <a:endParaRPr lang="fr-FR"/>
          </a:p>
        </p:txBody>
      </p:sp>
      <p:sp>
        <p:nvSpPr>
          <p:cNvPr id="3" name="Espace réservé du texte 2">
            <a:extLst>
              <a:ext uri="{FF2B5EF4-FFF2-40B4-BE49-F238E27FC236}">
                <a16:creationId xmlns:a16="http://schemas.microsoft.com/office/drawing/2014/main" id="{3EFA944B-55E7-497D-8851-061457E54D8B}"/>
              </a:ext>
            </a:extLst>
          </p:cNvPr>
          <p:cNvSpPr>
            <a:spLocks noGrp="1"/>
          </p:cNvSpPr>
          <p:nvPr>
            <p:ph type="body" sz="quarter" idx="13"/>
          </p:nvPr>
        </p:nvSpPr>
        <p:spPr/>
        <p:txBody>
          <a:bodyPr/>
          <a:lstStyle/>
          <a:p>
            <a:endParaRPr lang="fr-FR"/>
          </a:p>
        </p:txBody>
      </p:sp>
      <p:sp>
        <p:nvSpPr>
          <p:cNvPr id="5" name="Rectangle 4">
            <a:extLst>
              <a:ext uri="{FF2B5EF4-FFF2-40B4-BE49-F238E27FC236}">
                <a16:creationId xmlns:a16="http://schemas.microsoft.com/office/drawing/2014/main" id="{1B526F2E-9EC3-47F1-ABEC-067FD4241FB0}"/>
              </a:ext>
            </a:extLst>
          </p:cNvPr>
          <p:cNvSpPr/>
          <p:nvPr/>
        </p:nvSpPr>
        <p:spPr>
          <a:xfrm>
            <a:off x="770378" y="1382039"/>
            <a:ext cx="4430463" cy="275588"/>
          </a:xfrm>
          <a:prstGeom prst="rect">
            <a:avLst/>
          </a:prstGeom>
        </p:spPr>
        <p:txBody>
          <a:bodyPr>
            <a:spAutoFit/>
          </a:bodyPr>
          <a:lstStyle/>
          <a:p>
            <a:pPr algn="l" defTabSz="1036930" eaLnBrk="1" fontAlgn="auto" hangingPunct="1">
              <a:spcBef>
                <a:spcPts val="0"/>
              </a:spcBef>
              <a:spcAft>
                <a:spcPts val="0"/>
              </a:spcAft>
              <a:defRPr/>
            </a:pPr>
            <a:r>
              <a:rPr lang="fr-FR" sz="1191" dirty="0">
                <a:solidFill>
                  <a:srgbClr val="17657D"/>
                </a:solidFill>
                <a:latin typeface="Open Sans" panose="020B0604020202020204" charset="0"/>
                <a:ea typeface="Open Sans" panose="020B0604020202020204" charset="0"/>
                <a:cs typeface="Open Sans" panose="020B0604020202020204" charset="0"/>
              </a:rPr>
              <a:t>Lors de la souscription il faut impérativement : </a:t>
            </a:r>
            <a:endParaRPr lang="fr-FR" sz="1191" b="0" dirty="0">
              <a:solidFill>
                <a:srgbClr val="17657D"/>
              </a:solidFill>
              <a:latin typeface="Open Sans" panose="020B0604020202020204" charset="0"/>
              <a:ea typeface="Open Sans" panose="020B0604020202020204" charset="0"/>
              <a:cs typeface="Open Sans" panose="020B0604020202020204" charset="0"/>
            </a:endParaRPr>
          </a:p>
        </p:txBody>
      </p:sp>
      <p:sp>
        <p:nvSpPr>
          <p:cNvPr id="6" name="Rectangle 5">
            <a:extLst>
              <a:ext uri="{FF2B5EF4-FFF2-40B4-BE49-F238E27FC236}">
                <a16:creationId xmlns:a16="http://schemas.microsoft.com/office/drawing/2014/main" id="{C3B94D8C-4BE3-47A0-9785-7D4626A26405}"/>
              </a:ext>
            </a:extLst>
          </p:cNvPr>
          <p:cNvSpPr/>
          <p:nvPr/>
        </p:nvSpPr>
        <p:spPr>
          <a:xfrm>
            <a:off x="763177" y="1648425"/>
            <a:ext cx="5250170" cy="3927428"/>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a:t>
            </a:r>
          </a:p>
          <a:p>
            <a:pPr algn="just" defTabSz="1036930" eaLnBrk="1" fontAlgn="auto" hangingPunct="1">
              <a:spcBef>
                <a:spcPts val="0"/>
              </a:spcBef>
              <a:spcAft>
                <a:spcPts val="0"/>
              </a:spcAft>
              <a:defRPr/>
            </a:pPr>
            <a:endParaRPr lang="fr-FR" sz="1000"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Compléter ou actualiser si besoin le Document de Connaissance Client remis au client en phase </a:t>
            </a:r>
            <a:r>
              <a:rPr lang="fr-FR" sz="1000" b="0" dirty="0" err="1">
                <a:solidFill>
                  <a:prstClr val="black"/>
                </a:solidFill>
                <a:latin typeface="Open Sans" panose="020B0604020202020204" charset="0"/>
                <a:ea typeface="Open Sans" panose="020B0604020202020204" charset="0"/>
                <a:cs typeface="Open Sans" panose="020B0604020202020204" charset="0"/>
              </a:rPr>
              <a:t>pre</a:t>
            </a:r>
            <a:r>
              <a:rPr lang="fr-FR" sz="1000" b="0" dirty="0">
                <a:solidFill>
                  <a:prstClr val="black"/>
                </a:solidFill>
                <a:latin typeface="Open Sans" panose="020B0604020202020204" charset="0"/>
                <a:ea typeface="Open Sans" panose="020B0604020202020204" charset="0"/>
                <a:cs typeface="Open Sans" panose="020B0604020202020204" charset="0"/>
              </a:rPr>
              <a:t>́-contractuelle. A noter : le devoir de conseil en assurance vie doit être mis à jour lors de chaque modification significative du contrat.</a:t>
            </a:r>
          </a:p>
          <a:p>
            <a:pPr algn="just" defTabSz="1036930" eaLnBrk="1" fontAlgn="auto" hangingPunct="1">
              <a:spcBef>
                <a:spcPts val="0"/>
              </a:spcBef>
              <a:spcAft>
                <a:spcPts val="0"/>
              </a:spcAft>
              <a:defRPr/>
            </a:pPr>
            <a:r>
              <a:rPr lang="fr-FR" sz="1000" b="0" dirty="0">
                <a:solidFill>
                  <a:prstClr val="black"/>
                </a:solidFill>
                <a:latin typeface="Open Sans" panose="020B0604020202020204" charset="0"/>
                <a:ea typeface="Open Sans" panose="020B0604020202020204" charset="0"/>
                <a:cs typeface="Open Sans" panose="020B0604020202020204" charset="0"/>
              </a:rPr>
              <a:t> </a:t>
            </a: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algn="just" defTabSz="1036930" eaLnBrk="1" fontAlgn="auto" hangingPunct="1">
              <a:spcBef>
                <a:spcPts val="0"/>
              </a:spcBef>
              <a:spcAft>
                <a:spcPts val="0"/>
              </a:spcAft>
              <a:defRPr/>
            </a:pPr>
            <a:endParaRPr lang="fr-FR" sz="1000"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Remettre le Document d’Informations Clés du support (DIC) et la Fiche d’information </a:t>
            </a:r>
            <a:r>
              <a:rPr lang="fr-FR" altLang="fr-FR" sz="1000" b="0" dirty="0">
                <a:solidFill>
                  <a:prstClr val="black"/>
                </a:solidFill>
                <a:latin typeface="Open Sans" charset="0"/>
                <a:ea typeface="Open Sans" charset="0"/>
                <a:cs typeface="Open Sans" charset="0"/>
              </a:rPr>
              <a:t>assurance vie de la SCPI (FIS) </a:t>
            </a:r>
            <a:r>
              <a:rPr lang="fr-FR" sz="1000" b="0" dirty="0">
                <a:solidFill>
                  <a:prstClr val="black"/>
                </a:solidFill>
                <a:latin typeface="Open Sans" panose="020B0604020202020204" charset="0"/>
                <a:ea typeface="Open Sans" panose="020B0604020202020204" charset="0"/>
                <a:cs typeface="Open Sans" panose="020B0604020202020204" charset="0"/>
              </a:rPr>
              <a:t>au client.</a:t>
            </a:r>
          </a:p>
          <a:p>
            <a:pPr algn="just" defTabSz="1036930" eaLnBrk="1" fontAlgn="auto" hangingPunct="1">
              <a:spcBef>
                <a:spcPts val="0"/>
              </a:spcBef>
              <a:spcAft>
                <a:spcPts val="0"/>
              </a:spcAft>
              <a:defRPr/>
            </a:pPr>
            <a:endParaRPr lang="fr-FR" sz="1000"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rPr>
              <a:t>Si le client est soumis à l’Impôt sur la Fortune Immobilière (IFI), la fraction de la valeur de rachat afférente à la SCPI devra être déclarée à hauteur d’un pourcentage qui lui sera communiqué chaque année par l’assureur suite à la demande du client.</a:t>
            </a:r>
          </a:p>
          <a:p>
            <a:pPr algn="just" defTabSz="1036930" eaLnBrk="1" fontAlgn="auto" hangingPunct="1">
              <a:spcBef>
                <a:spcPts val="0"/>
              </a:spcBef>
              <a:spcAft>
                <a:spcPts val="0"/>
              </a:spcAft>
              <a:defRPr/>
            </a:pPr>
            <a:endParaRPr lang="fr-FR" sz="1000" b="0" dirty="0">
              <a:solidFill>
                <a:prstClr val="black"/>
              </a:solidFill>
              <a:latin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7" name="Rectangle 6">
            <a:extLst>
              <a:ext uri="{FF2B5EF4-FFF2-40B4-BE49-F238E27FC236}">
                <a16:creationId xmlns:a16="http://schemas.microsoft.com/office/drawing/2014/main" id="{21687A30-3B8E-4131-BE9B-714D562221E7}"/>
              </a:ext>
            </a:extLst>
          </p:cNvPr>
          <p:cNvSpPr/>
          <p:nvPr/>
        </p:nvSpPr>
        <p:spPr>
          <a:xfrm>
            <a:off x="6174598" y="1648425"/>
            <a:ext cx="4868524" cy="3927428"/>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1000" b="0" dirty="0">
                <a:solidFill>
                  <a:prstClr val="black"/>
                </a:solidFill>
                <a:latin typeface="Open Sans" panose="020B0604020202020204" charset="0"/>
                <a:ea typeface="Open Sans" panose="020B0604020202020204" charset="0"/>
                <a:cs typeface="Open Sans" panose="020B0604020202020204" charset="0"/>
              </a:rPr>
              <a:t>Pour établir la demande de souscription il convient d’utiliser la Fiche d’Information Support (FIS) :</a:t>
            </a:r>
          </a:p>
          <a:p>
            <a:pPr marL="193675" indent="-193675" algn="just" defTabSz="1036930" eaLnBrk="1" fontAlgn="auto" hangingPunct="1">
              <a:spcBef>
                <a:spcPts val="0"/>
              </a:spcBef>
              <a:spcAft>
                <a:spcPts val="0"/>
              </a:spcAft>
              <a:buFont typeface="Arial" panose="020B0604020202020204" pitchFamily="34" charset="0"/>
              <a:buChar char="•"/>
              <a:defRPr/>
            </a:pPr>
            <a:endParaRPr lang="fr-FR" sz="1000" b="0" dirty="0">
              <a:solidFill>
                <a:prstClr val="black"/>
              </a:solidFill>
              <a:latin typeface="Open Sans" panose="020B0604020202020204" charset="0"/>
              <a:ea typeface="Open Sans" panose="020B0604020202020204" charset="0"/>
              <a:cs typeface="Open Sans" panose="020B0604020202020204" charset="0"/>
            </a:endParaRPr>
          </a:p>
          <a:p>
            <a:pPr marL="177800" indent="-177800"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PUMA et ISI : Fiche Information assurance vie en simple exemplaire sans recueil de signature</a:t>
            </a:r>
          </a:p>
          <a:p>
            <a:pPr algn="just" defTabSz="1036930" eaLnBrk="1" fontAlgn="auto" hangingPunct="1">
              <a:spcBef>
                <a:spcPts val="0"/>
              </a:spcBef>
              <a:spcAft>
                <a:spcPts val="0"/>
              </a:spcAft>
              <a:defRPr/>
            </a:pPr>
            <a:endParaRPr lang="fr-FR" sz="1000"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Joindre, pour une affaire nouvelle, le Document de Connaissance Client et la                     « demande d’adhésion / souscription » du nouveau contrat. Vous devez archiver le Document de Connaissance Client selon les modalités en place dans votre établissement (un exemplaire à conserver à la banque/caisse). </a:t>
            </a:r>
          </a:p>
          <a:p>
            <a:pPr algn="just" defTabSz="1036930" eaLnBrk="1" fontAlgn="auto" hangingPunct="1">
              <a:spcBef>
                <a:spcPts val="0"/>
              </a:spcBef>
              <a:spcAft>
                <a:spcPts val="0"/>
              </a:spcAft>
              <a:defRPr/>
            </a:pPr>
            <a:endParaRPr lang="fr-FR" sz="1000"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1000" b="0" dirty="0">
                <a:solidFill>
                  <a:prstClr val="black"/>
                </a:solidFill>
                <a:latin typeface="Open Sans" panose="020B0604020202020204" charset="0"/>
                <a:ea typeface="Open Sans" panose="020B0604020202020204" charset="0"/>
                <a:cs typeface="Open Sans" panose="020B0604020202020204" charset="0"/>
              </a:rPr>
              <a:t>Joindre la « demande de versement complémentaire » pour un versement complémentaire, et pour un arbitrage la « demande d’arbitrage » ainsi que le Document de Connaissance Client le cas échéant, si le nouveau versement n’est pas investi à 100% sur la SCPI et lorsque la nouvelle répartition du contrat est plus risquée que le profil connu du client.</a:t>
            </a:r>
          </a:p>
        </p:txBody>
      </p:sp>
      <p:sp>
        <p:nvSpPr>
          <p:cNvPr id="8" name="Rectangle 7">
            <a:extLst>
              <a:ext uri="{FF2B5EF4-FFF2-40B4-BE49-F238E27FC236}">
                <a16:creationId xmlns:a16="http://schemas.microsoft.com/office/drawing/2014/main" id="{EBB0DD9D-BBC8-4195-ADAD-0DE7BEE95F98}"/>
              </a:ext>
            </a:extLst>
          </p:cNvPr>
          <p:cNvSpPr/>
          <p:nvPr/>
        </p:nvSpPr>
        <p:spPr>
          <a:xfrm>
            <a:off x="770378" y="5637430"/>
            <a:ext cx="5250170" cy="7663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907" b="0" dirty="0">
                <a:solidFill>
                  <a:prstClr val="white"/>
                </a:solidFill>
                <a:latin typeface="Open Sans" panose="020B0604020202020204" charset="0"/>
                <a:ea typeface="Open Sans" panose="020B0604020202020204" charset="0"/>
                <a:cs typeface="Open Sans" panose="020B0604020202020204" charset="0"/>
              </a:rPr>
              <a:t>Avertissement : les SCPI sont conçues dans la perspective d’un investissement d’une durée de placement </a:t>
            </a:r>
            <a:r>
              <a:rPr lang="fr-FR" sz="907" b="0" dirty="0">
                <a:solidFill>
                  <a:prstClr val="white"/>
                </a:solidFill>
                <a:latin typeface="Open Sans" panose="020B0604020202020204" charset="0"/>
              </a:rPr>
              <a:t>recommandée </a:t>
            </a:r>
            <a:r>
              <a:rPr lang="fr-FR" sz="907" b="0" dirty="0">
                <a:solidFill>
                  <a:schemeClr val="bg1"/>
                </a:solidFill>
                <a:latin typeface="Open Sans" panose="020B0604020202020204" charset="0"/>
              </a:rPr>
              <a:t>de 10 ans </a:t>
            </a:r>
            <a:r>
              <a:rPr lang="fr-FR" sz="907" b="0" dirty="0">
                <a:solidFill>
                  <a:schemeClr val="bg1"/>
                </a:solidFill>
                <a:latin typeface="Open Sans" panose="020B0604020202020204" charset="0"/>
                <a:ea typeface="Open Sans" panose="020B0604020202020204" charset="0"/>
                <a:cs typeface="Open Sans" panose="020B0604020202020204" charset="0"/>
              </a:rPr>
              <a:t>minimum. L’attention </a:t>
            </a:r>
            <a:r>
              <a:rPr lang="fr-FR" sz="907" b="0" dirty="0">
                <a:solidFill>
                  <a:prstClr val="white"/>
                </a:solidFill>
                <a:latin typeface="Open Sans" panose="020B0604020202020204" charset="0"/>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9" name="Flèche droite 18">
            <a:extLst>
              <a:ext uri="{FF2B5EF4-FFF2-40B4-BE49-F238E27FC236}">
                <a16:creationId xmlns:a16="http://schemas.microsoft.com/office/drawing/2014/main" id="{2DF9684B-14D8-46BC-9084-A3B772A06603}"/>
              </a:ext>
            </a:extLst>
          </p:cNvPr>
          <p:cNvSpPr/>
          <p:nvPr/>
        </p:nvSpPr>
        <p:spPr>
          <a:xfrm>
            <a:off x="763176" y="916932"/>
            <a:ext cx="5250171" cy="65349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1247" b="0" dirty="0">
                <a:solidFill>
                  <a:prstClr val="white"/>
                </a:solidFill>
                <a:latin typeface="Open Sans" panose="020B0604020202020204" charset="0"/>
                <a:ea typeface="Open Sans" panose="020B0604020202020204" charset="0"/>
                <a:cs typeface="Open Sans" panose="020B0604020202020204" charset="0"/>
              </a:rPr>
              <a:t>Démarche avec le client </a:t>
            </a:r>
          </a:p>
        </p:txBody>
      </p:sp>
      <p:sp>
        <p:nvSpPr>
          <p:cNvPr id="10" name="Flèche droite 19">
            <a:extLst>
              <a:ext uri="{FF2B5EF4-FFF2-40B4-BE49-F238E27FC236}">
                <a16:creationId xmlns:a16="http://schemas.microsoft.com/office/drawing/2014/main" id="{E4D6FBB6-7B5F-46F7-A98E-75D3710F93C0}"/>
              </a:ext>
            </a:extLst>
          </p:cNvPr>
          <p:cNvSpPr/>
          <p:nvPr/>
        </p:nvSpPr>
        <p:spPr>
          <a:xfrm>
            <a:off x="6174598" y="916931"/>
            <a:ext cx="4614090" cy="65349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1247" b="0" dirty="0">
                <a:solidFill>
                  <a:prstClr val="white"/>
                </a:solidFill>
                <a:latin typeface="Open Sans" panose="020B0604020202020204" charset="0"/>
                <a:ea typeface="Open Sans" panose="020B0604020202020204" charset="0"/>
                <a:cs typeface="Open Sans" panose="020B0604020202020204" charset="0"/>
              </a:rPr>
              <a:t>Démarche administrative</a:t>
            </a:r>
          </a:p>
        </p:txBody>
      </p:sp>
      <p:sp>
        <p:nvSpPr>
          <p:cNvPr id="11" name="Rectangle 10">
            <a:extLst>
              <a:ext uri="{FF2B5EF4-FFF2-40B4-BE49-F238E27FC236}">
                <a16:creationId xmlns:a16="http://schemas.microsoft.com/office/drawing/2014/main" id="{266786E5-87F6-4033-AC0F-DFA049E4AEDD}"/>
              </a:ext>
            </a:extLst>
          </p:cNvPr>
          <p:cNvSpPr/>
          <p:nvPr/>
        </p:nvSpPr>
        <p:spPr>
          <a:xfrm>
            <a:off x="6174599" y="5708106"/>
            <a:ext cx="4868523" cy="465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907" b="0" dirty="0">
                <a:solidFill>
                  <a:schemeClr val="bg1"/>
                </a:solidFill>
                <a:latin typeface="Open Sans" panose="020B0604020202020204" charset="0"/>
                <a:ea typeface="Open Sans" panose="020B0604020202020204" charset="0"/>
                <a:cs typeface="Open Sans" panose="020B0604020202020204" charset="0"/>
              </a:rPr>
              <a:t>Les SCPI s’adressent aux clientèles Haut de Gamme, </a:t>
            </a:r>
            <a:r>
              <a:rPr lang="fr-FR" altLang="fr-FR" sz="907" b="0" dirty="0">
                <a:solidFill>
                  <a:schemeClr val="bg1"/>
                </a:solidFill>
                <a:latin typeface="Open Sans" charset="0"/>
                <a:ea typeface="Open Sans" charset="0"/>
                <a:cs typeface="Open Sans" charset="0"/>
              </a:rPr>
              <a:t>Gestion Privée (GP) et Banque Privée</a:t>
            </a:r>
            <a:endParaRPr lang="fr-FR" sz="907" b="0" dirty="0">
              <a:solidFill>
                <a:schemeClr val="bg1"/>
              </a:solidFill>
              <a:latin typeface="Open Sans" panose="020B0604020202020204" charset="0"/>
              <a:ea typeface="Open Sans" panose="020B0604020202020204" charset="0"/>
              <a:cs typeface="Open Sans" panose="020B0604020202020204" charset="0"/>
            </a:endParaRPr>
          </a:p>
        </p:txBody>
      </p:sp>
      <p:sp>
        <p:nvSpPr>
          <p:cNvPr id="12" name="Titre 3">
            <a:extLst>
              <a:ext uri="{FF2B5EF4-FFF2-40B4-BE49-F238E27FC236}">
                <a16:creationId xmlns:a16="http://schemas.microsoft.com/office/drawing/2014/main" id="{341D4A7E-2B02-4C6D-80E9-82F08C9E3D65}"/>
              </a:ext>
            </a:extLst>
          </p:cNvPr>
          <p:cNvSpPr>
            <a:spLocks noGrp="1"/>
          </p:cNvSpPr>
          <p:nvPr>
            <p:ph type="title"/>
          </p:nvPr>
        </p:nvSpPr>
        <p:spPr>
          <a:xfrm>
            <a:off x="265113" y="633413"/>
            <a:ext cx="11531600" cy="481012"/>
          </a:xfrm>
        </p:spPr>
        <p:txBody>
          <a:bodyPr/>
          <a:lstStyle/>
          <a:p>
            <a:r>
              <a:rPr lang="fr-FR" dirty="0"/>
              <a:t>intégration dans les contrats d’assurance vie</a:t>
            </a:r>
          </a:p>
        </p:txBody>
      </p:sp>
      <p:sp>
        <p:nvSpPr>
          <p:cNvPr id="13" name="Espace réservé du pied de page 10">
            <a:extLst>
              <a:ext uri="{FF2B5EF4-FFF2-40B4-BE49-F238E27FC236}">
                <a16:creationId xmlns:a16="http://schemas.microsoft.com/office/drawing/2014/main" id="{725D41ED-E64B-4B02-A30F-8D0E3FE20A1B}"/>
              </a:ext>
            </a:extLst>
          </p:cNvPr>
          <p:cNvSpPr txBox="1">
            <a:spLocks/>
          </p:cNvSpPr>
          <p:nvPr/>
        </p:nvSpPr>
        <p:spPr>
          <a:xfrm>
            <a:off x="517053" y="6356350"/>
            <a:ext cx="10409093"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rPr>
              <a:t>Document à usage strictement interne - Ne pas diffuser</a:t>
            </a:r>
          </a:p>
        </p:txBody>
      </p:sp>
    </p:spTree>
    <p:extLst>
      <p:ext uri="{BB962C8B-B14F-4D97-AF65-F5344CB8AC3E}">
        <p14:creationId xmlns:p14="http://schemas.microsoft.com/office/powerpoint/2010/main" val="563887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8F059B7-2808-4CDA-AAE1-7F762E1DEFC2}"/>
              </a:ext>
            </a:extLst>
          </p:cNvPr>
          <p:cNvSpPr>
            <a:spLocks noGrp="1"/>
          </p:cNvSpPr>
          <p:nvPr>
            <p:ph type="ftr" sz="quarter" idx="10"/>
          </p:nvPr>
        </p:nvSpPr>
        <p:spPr/>
        <p:txBody>
          <a:bodyPr/>
          <a:lstStyle/>
          <a:p>
            <a:r>
              <a:rPr lang="fr-FR"/>
              <a:t>Document à usage strictement interne - Ne pas diffuser</a:t>
            </a:r>
          </a:p>
        </p:txBody>
      </p:sp>
      <p:sp>
        <p:nvSpPr>
          <p:cNvPr id="3" name="Espace réservé du numéro de diapositive 2">
            <a:extLst>
              <a:ext uri="{FF2B5EF4-FFF2-40B4-BE49-F238E27FC236}">
                <a16:creationId xmlns:a16="http://schemas.microsoft.com/office/drawing/2014/main" id="{32AE955D-22AE-434A-B007-704711F8D600}"/>
              </a:ext>
            </a:extLst>
          </p:cNvPr>
          <p:cNvSpPr>
            <a:spLocks noGrp="1"/>
          </p:cNvSpPr>
          <p:nvPr>
            <p:ph type="sldNum" sz="quarter" idx="11"/>
          </p:nvPr>
        </p:nvSpPr>
        <p:spPr/>
        <p:txBody>
          <a:bodyPr/>
          <a:lstStyle/>
          <a:p>
            <a:pPr algn="ctr"/>
            <a:fld id="{65E4BD24-FA48-479F-9DD5-C458B8898F23}" type="slidenum">
              <a:rPr lang="fr-FR" smtClean="0"/>
              <a:pPr algn="ctr"/>
              <a:t>19</a:t>
            </a:fld>
            <a:endParaRPr lang="fr-FR"/>
          </a:p>
        </p:txBody>
      </p:sp>
      <p:sp>
        <p:nvSpPr>
          <p:cNvPr id="4" name="Titre 3">
            <a:extLst>
              <a:ext uri="{FF2B5EF4-FFF2-40B4-BE49-F238E27FC236}">
                <a16:creationId xmlns:a16="http://schemas.microsoft.com/office/drawing/2014/main" id="{23ACECF0-C2A9-4E00-A750-8F1C0D3AEC6F}"/>
              </a:ext>
            </a:extLst>
          </p:cNvPr>
          <p:cNvSpPr>
            <a:spLocks noGrp="1"/>
          </p:cNvSpPr>
          <p:nvPr>
            <p:ph type="title"/>
          </p:nvPr>
        </p:nvSpPr>
        <p:spPr/>
        <p:txBody>
          <a:bodyPr/>
          <a:lstStyle/>
          <a:p>
            <a:r>
              <a:rPr lang="fr-FR" dirty="0"/>
              <a:t>FACTEURS DE RISQUES </a:t>
            </a:r>
          </a:p>
        </p:txBody>
      </p:sp>
      <p:sp>
        <p:nvSpPr>
          <p:cNvPr id="5" name="Espace réservé du texte 4">
            <a:extLst>
              <a:ext uri="{FF2B5EF4-FFF2-40B4-BE49-F238E27FC236}">
                <a16:creationId xmlns:a16="http://schemas.microsoft.com/office/drawing/2014/main" id="{70F1ACEC-3AC7-442E-8BAC-01874BEB0673}"/>
              </a:ext>
            </a:extLst>
          </p:cNvPr>
          <p:cNvSpPr>
            <a:spLocks noGrp="1"/>
          </p:cNvSpPr>
          <p:nvPr>
            <p:ph type="body" sz="quarter" idx="13"/>
          </p:nvPr>
        </p:nvSpPr>
        <p:spPr>
          <a:xfrm>
            <a:off x="446260" y="287702"/>
            <a:ext cx="1029343" cy="323776"/>
          </a:xfrm>
        </p:spPr>
        <p:txBody>
          <a:bodyPr/>
          <a:lstStyle/>
          <a:p>
            <a:r>
              <a:rPr lang="fr-FR" dirty="0"/>
              <a:t>PFO2</a:t>
            </a:r>
          </a:p>
        </p:txBody>
      </p:sp>
      <p:sp>
        <p:nvSpPr>
          <p:cNvPr id="6" name="Espace réservé du texte 1">
            <a:extLst>
              <a:ext uri="{FF2B5EF4-FFF2-40B4-BE49-F238E27FC236}">
                <a16:creationId xmlns:a16="http://schemas.microsoft.com/office/drawing/2014/main" id="{7A98D890-D05C-4A45-A63C-3E1BD8BB8D20}"/>
              </a:ext>
            </a:extLst>
          </p:cNvPr>
          <p:cNvSpPr txBox="1">
            <a:spLocks/>
          </p:cNvSpPr>
          <p:nvPr/>
        </p:nvSpPr>
        <p:spPr>
          <a:xfrm>
            <a:off x="446261" y="1268361"/>
            <a:ext cx="11027984" cy="4670323"/>
          </a:xfrm>
          <a:prstGeom prst="rect">
            <a:avLst/>
          </a:prstGeom>
        </p:spPr>
        <p:txBody>
          <a:bodyPr>
            <a:normAutofit/>
          </a:bodyPr>
          <a:lstStyle>
            <a:lvl1pPr marL="90488" indent="-90488" algn="l" defTabSz="914400" rtl="0" eaLnBrk="1" latinLnBrk="0" hangingPunct="1">
              <a:lnSpc>
                <a:spcPct val="90000"/>
              </a:lnSpc>
              <a:spcBef>
                <a:spcPts val="1000"/>
              </a:spcBef>
              <a:buFont typeface="Ubuntu Light" panose="020B0304030602030204" pitchFamily="34" charset="0"/>
              <a:buChar char=" "/>
              <a:defRPr sz="1400" kern="1200">
                <a:solidFill>
                  <a:schemeClr val="accent1"/>
                </a:solidFill>
                <a:latin typeface="+mn-lt"/>
                <a:ea typeface="+mn-ea"/>
                <a:cs typeface="+mn-cs"/>
              </a:defRPr>
            </a:lvl1pPr>
            <a:lvl2pPr marL="361950" indent="-180975" algn="l" defTabSz="914400" rtl="0" eaLnBrk="1" latinLnBrk="0" hangingPunct="1">
              <a:lnSpc>
                <a:spcPct val="90000"/>
              </a:lnSpc>
              <a:spcBef>
                <a:spcPts val="500"/>
              </a:spcBef>
              <a:buFont typeface="Brandon Grotesque Medium" panose="020B0603020203060202" pitchFamily="34" charset="0"/>
              <a:buChar char="–"/>
              <a:defRPr sz="1200" kern="1200">
                <a:solidFill>
                  <a:schemeClr val="accent1"/>
                </a:solidFill>
                <a:latin typeface="+mn-lt"/>
                <a:ea typeface="+mn-ea"/>
                <a:cs typeface="+mn-cs"/>
              </a:defRPr>
            </a:lvl2pPr>
            <a:lvl3pPr marL="622300" indent="-169863" algn="l" defTabSz="914400" rtl="0" eaLnBrk="1" latinLnBrk="0" hangingPunct="1">
              <a:lnSpc>
                <a:spcPct val="90000"/>
              </a:lnSpc>
              <a:spcBef>
                <a:spcPts val="500"/>
              </a:spcBef>
              <a:buFont typeface="Arial" panose="020B0604020202020204" pitchFamily="34" charset="0"/>
              <a:buChar char="•"/>
              <a:defRPr sz="1100" kern="1200">
                <a:solidFill>
                  <a:schemeClr val="accent1"/>
                </a:solidFill>
                <a:latin typeface="+mn-lt"/>
                <a:ea typeface="+mn-ea"/>
                <a:cs typeface="+mn-cs"/>
              </a:defRPr>
            </a:lvl3pPr>
            <a:lvl4pPr marL="893763" indent="-180975" algn="l" defTabSz="914400" rtl="0" eaLnBrk="1" latinLnBrk="0" hangingPunct="1">
              <a:lnSpc>
                <a:spcPct val="90000"/>
              </a:lnSpc>
              <a:spcBef>
                <a:spcPts val="500"/>
              </a:spcBef>
              <a:buFont typeface="Arial" panose="020B0604020202020204" pitchFamily="34" charset="0"/>
              <a:buChar char="•"/>
              <a:defRPr sz="1050" kern="1200">
                <a:solidFill>
                  <a:schemeClr val="accent1"/>
                </a:solidFill>
                <a:latin typeface="+mn-lt"/>
                <a:ea typeface="+mn-ea"/>
                <a:cs typeface="+mn-cs"/>
              </a:defRPr>
            </a:lvl4pPr>
            <a:lvl5pPr marL="1165225" indent="-180975" algn="l" defTabSz="914400" rtl="0" eaLnBrk="1" latinLnBrk="0" hangingPunct="1">
              <a:lnSpc>
                <a:spcPct val="90000"/>
              </a:lnSpc>
              <a:spcBef>
                <a:spcPts val="500"/>
              </a:spcBef>
              <a:buFont typeface="Arial" panose="020B0604020202020204" pitchFamily="34" charset="0"/>
              <a:buChar char="•"/>
              <a:defRPr sz="105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600" dirty="0">
                <a:latin typeface="Open Sans" panose="020B0604020202020204" charset="0"/>
                <a:ea typeface="Open Sans" panose="020B0604020202020204" charset="0"/>
                <a:cs typeface="Open Sans" panose="020B0604020202020204" charset="0"/>
              </a:rPr>
              <a:t>Risque immobilier : susceptible d’entraîner une baisse de la valeur due à la variation des marchés immobiliers.</a:t>
            </a:r>
          </a:p>
          <a:p>
            <a:pPr algn="just"/>
            <a:r>
              <a:rPr lang="fr-FR" sz="1600" dirty="0">
                <a:latin typeface="Open Sans" panose="020B0604020202020204" charset="0"/>
                <a:ea typeface="Open Sans" panose="020B0604020202020204" charset="0"/>
                <a:cs typeface="Open Sans" panose="020B0604020202020204" charset="0"/>
              </a:rPr>
              <a:t>Risque lié à la gestion discrétionnaire : résultant de la sélection par les gérants d’investissements moins performants.</a:t>
            </a:r>
          </a:p>
          <a:p>
            <a:pPr algn="just"/>
            <a:r>
              <a:rPr lang="fr-FR" sz="1600" dirty="0">
                <a:latin typeface="Open Sans" panose="020B0604020202020204" charset="0"/>
                <a:ea typeface="Open Sans" panose="020B0604020202020204" charset="0"/>
                <a:cs typeface="Open Sans" panose="020B0604020202020204" charset="0"/>
              </a:rPr>
              <a:t>Risque de perte en capital : lié à l’absence de garantie de remboursement du capital initialement investi. En cas de nécessité de trouver du capital pour rembourser les retraits qui ne seraient pas compensés par des souscriptions, le montant de ce capital dépendra de l’évolution des marchés immobiliers. </a:t>
            </a:r>
          </a:p>
          <a:p>
            <a:pPr algn="just"/>
            <a:r>
              <a:rPr lang="fr-FR" sz="1600" dirty="0">
                <a:latin typeface="Open Sans" panose="020B0604020202020204" charset="0"/>
                <a:ea typeface="Open Sans" panose="020B0604020202020204" charset="0"/>
                <a:cs typeface="Open Sans" panose="020B0604020202020204" charset="0"/>
              </a:rPr>
              <a:t>Risque de liquidité : la liquidité des parts de SCPI est liée à la nature immobilière des investissements.</a:t>
            </a:r>
          </a:p>
          <a:p>
            <a:pPr algn="just"/>
            <a:r>
              <a:rPr lang="fr-FR" sz="1600" dirty="0">
                <a:latin typeface="Open Sans" panose="020B0604020202020204" charset="0"/>
                <a:ea typeface="Open Sans" panose="020B0604020202020204" charset="0"/>
                <a:cs typeface="Open Sans" panose="020B0604020202020204" charset="0"/>
              </a:rPr>
              <a:t>L’attention des investisseurs est attirée sur le fait que la SCPI pourra réaliser des acquisitions financées à crédit dans la limite de 30 % de sa valeur de réalisation. Le montant maximal fixé par l’assemblée générale des associés doit être compatible avec les capacités de remboursement de la société civile de placement immobilier sur la base de ses recettes ordinaires pour les emprunts et les dettes, et ses capacités d’engagement pour les acquisitions payables à terme. </a:t>
            </a:r>
          </a:p>
        </p:txBody>
      </p:sp>
    </p:spTree>
    <p:extLst>
      <p:ext uri="{BB962C8B-B14F-4D97-AF65-F5344CB8AC3E}">
        <p14:creationId xmlns:p14="http://schemas.microsoft.com/office/powerpoint/2010/main" val="2561830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322F5DD5-9F12-4B26-840A-5E56670083D2}"/>
              </a:ext>
            </a:extLst>
          </p:cNvPr>
          <p:cNvSpPr/>
          <p:nvPr/>
        </p:nvSpPr>
        <p:spPr>
          <a:xfrm>
            <a:off x="2578102" y="5944006"/>
            <a:ext cx="7035798" cy="376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6" name="Espace réservé du numéro de diapositive 5">
            <a:extLst>
              <a:ext uri="{FF2B5EF4-FFF2-40B4-BE49-F238E27FC236}">
                <a16:creationId xmlns:a16="http://schemas.microsoft.com/office/drawing/2014/main" id="{BD9E47AD-D28B-4A21-8B5E-FBE68DD3B8EE}"/>
              </a:ext>
            </a:extLst>
          </p:cNvPr>
          <p:cNvSpPr>
            <a:spLocks noGrp="1"/>
          </p:cNvSpPr>
          <p:nvPr>
            <p:ph type="sldNum" sz="quarter" idx="11"/>
          </p:nvPr>
        </p:nvSpPr>
        <p:spPr>
          <a:solidFill>
            <a:srgbClr val="92D050"/>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prstClr val="white"/>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7" name="Titre 6">
            <a:extLst>
              <a:ext uri="{FF2B5EF4-FFF2-40B4-BE49-F238E27FC236}">
                <a16:creationId xmlns:a16="http://schemas.microsoft.com/office/drawing/2014/main" id="{5A595766-516A-4869-8FB6-CB557869D499}"/>
              </a:ext>
            </a:extLst>
          </p:cNvPr>
          <p:cNvSpPr>
            <a:spLocks noGrp="1"/>
          </p:cNvSpPr>
          <p:nvPr>
            <p:ph type="title"/>
          </p:nvPr>
        </p:nvSpPr>
        <p:spPr>
          <a:xfrm>
            <a:off x="330200" y="622105"/>
            <a:ext cx="11531600" cy="867930"/>
          </a:xfrm>
        </p:spPr>
        <p:txBody>
          <a:bodyPr/>
          <a:lstStyle/>
          <a:p>
            <a:r>
              <a:rPr lang="fr-FR" dirty="0">
                <a:solidFill>
                  <a:srgbClr val="5A6634"/>
                </a:solidFill>
              </a:rPr>
              <a:t>Investissements 2022 </a:t>
            </a:r>
            <a:br>
              <a:rPr lang="fr-FR" dirty="0">
                <a:solidFill>
                  <a:srgbClr val="5A6634"/>
                </a:solidFill>
              </a:rPr>
            </a:br>
            <a:endParaRPr lang="fr-FR" dirty="0">
              <a:solidFill>
                <a:srgbClr val="5A6634"/>
              </a:solidFill>
            </a:endParaRPr>
          </a:p>
        </p:txBody>
      </p:sp>
      <p:sp>
        <p:nvSpPr>
          <p:cNvPr id="8" name="Espace réservé du texte 7">
            <a:extLst>
              <a:ext uri="{FF2B5EF4-FFF2-40B4-BE49-F238E27FC236}">
                <a16:creationId xmlns:a16="http://schemas.microsoft.com/office/drawing/2014/main" id="{32BE5328-E0F6-4E2E-893A-099B34723BAA}"/>
              </a:ext>
            </a:extLst>
          </p:cNvPr>
          <p:cNvSpPr>
            <a:spLocks noGrp="1"/>
          </p:cNvSpPr>
          <p:nvPr>
            <p:ph type="body" sz="quarter" idx="13"/>
          </p:nvPr>
        </p:nvSpPr>
        <p:spPr>
          <a:xfrm>
            <a:off x="446260" y="287702"/>
            <a:ext cx="1029343" cy="323776"/>
          </a:xfrm>
          <a:solidFill>
            <a:srgbClr val="99CA53"/>
          </a:solidFill>
        </p:spPr>
        <p:txBody>
          <a:bodyPr/>
          <a:lstStyle/>
          <a:p>
            <a:r>
              <a:rPr lang="fr-FR"/>
              <a:t>PFO2</a:t>
            </a:r>
          </a:p>
        </p:txBody>
      </p:sp>
      <p:sp>
        <p:nvSpPr>
          <p:cNvPr id="74" name="ZoneTexte 73">
            <a:extLst>
              <a:ext uri="{FF2B5EF4-FFF2-40B4-BE49-F238E27FC236}">
                <a16:creationId xmlns:a16="http://schemas.microsoft.com/office/drawing/2014/main" id="{CB188C63-FDC9-493C-B7C9-30E3B48FB3F0}"/>
              </a:ext>
            </a:extLst>
          </p:cNvPr>
          <p:cNvSpPr txBox="1"/>
          <p:nvPr/>
        </p:nvSpPr>
        <p:spPr>
          <a:xfrm>
            <a:off x="2040368" y="5984337"/>
            <a:ext cx="8908661" cy="276999"/>
          </a:xfrm>
          <a:prstGeom prst="rect">
            <a:avLst/>
          </a:prstGeom>
          <a:noFill/>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200" normalizeH="0" baseline="0" noProof="0">
                <a:ln>
                  <a:noFill/>
                </a:ln>
                <a:solidFill>
                  <a:srgbClr val="5A6634"/>
                </a:solidFill>
                <a:effectLst/>
                <a:uLnTx/>
                <a:uFillTx/>
                <a:latin typeface="Ubuntu Medium" panose="020B0604030602030204" pitchFamily="34" charset="0"/>
                <a:ea typeface="+mn-ea"/>
                <a:cs typeface="+mn-cs"/>
              </a:rPr>
              <a:t>LES INVESTISSEMENTS DÉJÀ RÉALISÉS NE PRÉJUGENT PAS DES INVESTISSEMENTS FUTURS</a:t>
            </a:r>
          </a:p>
        </p:txBody>
      </p:sp>
      <p:sp>
        <p:nvSpPr>
          <p:cNvPr id="53" name="ZoneTexte 52">
            <a:extLst>
              <a:ext uri="{FF2B5EF4-FFF2-40B4-BE49-F238E27FC236}">
                <a16:creationId xmlns:a16="http://schemas.microsoft.com/office/drawing/2014/main" id="{5484A60A-E66A-43A9-A7CB-27FCF47DB2C8}"/>
              </a:ext>
            </a:extLst>
          </p:cNvPr>
          <p:cNvSpPr txBox="1"/>
          <p:nvPr/>
        </p:nvSpPr>
        <p:spPr>
          <a:xfrm>
            <a:off x="339794" y="4611620"/>
            <a:ext cx="166584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99CA53"/>
                </a:solidFill>
                <a:effectLst/>
                <a:uLnTx/>
                <a:uFillTx/>
                <a:latin typeface="Ubuntu Medium"/>
                <a:ea typeface="+mn-ea"/>
                <a:cs typeface="+mn-cs"/>
              </a:rPr>
              <a:t>MILAN (ITALIE)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99CA53"/>
                </a:solidFill>
                <a:effectLst/>
                <a:uLnTx/>
                <a:uFillTx/>
                <a:latin typeface="Ubuntu Medium"/>
                <a:ea typeface="+mn-ea"/>
                <a:cs typeface="+mn-cs"/>
              </a:rPr>
              <a:t>Urban Cube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5A6634"/>
                </a:solidFill>
                <a:effectLst/>
                <a:uLnTx/>
                <a:uFillTx/>
                <a:latin typeface="Ubuntu Light"/>
                <a:ea typeface="+mn-ea"/>
                <a:cs typeface="+mn-cs"/>
              </a:rPr>
              <a:t>Bureaux  </a:t>
            </a:r>
            <a:br>
              <a:rPr kumimoji="0" lang="fr-FR" sz="1200" b="0" i="0" u="none" strike="noStrike" kern="1200" cap="none" spc="0" normalizeH="0" baseline="0" noProof="0" dirty="0">
                <a:ln>
                  <a:noFill/>
                </a:ln>
                <a:solidFill>
                  <a:srgbClr val="5A6634"/>
                </a:solidFill>
                <a:effectLst/>
                <a:uLnTx/>
                <a:uFillTx/>
                <a:latin typeface="Ubuntu Light"/>
                <a:ea typeface="+mn-ea"/>
                <a:cs typeface="+mn-cs"/>
              </a:rPr>
            </a:br>
            <a:r>
              <a:rPr kumimoji="0" lang="fr-FR" sz="1200" b="0" i="0" u="none" strike="noStrike" kern="1200" cap="none" spc="0" normalizeH="0" baseline="0" noProof="0" dirty="0">
                <a:ln>
                  <a:noFill/>
                </a:ln>
                <a:solidFill>
                  <a:srgbClr val="5A6634"/>
                </a:solidFill>
                <a:effectLst/>
                <a:uLnTx/>
                <a:uFillTx/>
                <a:latin typeface="Ubuntu Light"/>
                <a:ea typeface="+mn-ea"/>
                <a:cs typeface="+mn-cs"/>
              </a:rPr>
              <a:t>17 000 m²</a:t>
            </a:r>
          </a:p>
        </p:txBody>
      </p:sp>
      <p:sp>
        <p:nvSpPr>
          <p:cNvPr id="65" name="ZoneTexte 64">
            <a:extLst>
              <a:ext uri="{FF2B5EF4-FFF2-40B4-BE49-F238E27FC236}">
                <a16:creationId xmlns:a16="http://schemas.microsoft.com/office/drawing/2014/main" id="{91B2E91D-A70E-4842-93F1-4B155DAA8A80}"/>
              </a:ext>
            </a:extLst>
          </p:cNvPr>
          <p:cNvSpPr txBox="1"/>
          <p:nvPr/>
        </p:nvSpPr>
        <p:spPr>
          <a:xfrm>
            <a:off x="-52457" y="2184028"/>
            <a:ext cx="1419796"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Locataire unique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Club Med</a:t>
            </a:r>
            <a:endParaRPr kumimoji="0" lang="fr-FR" sz="1200" b="0" i="0" u="none" strike="noStrike" kern="1200" cap="none" spc="0" normalizeH="0" baseline="0" noProof="0">
              <a:ln>
                <a:noFill/>
              </a:ln>
              <a:solidFill>
                <a:prstClr val="black"/>
              </a:solidFill>
              <a:effectLst/>
              <a:uLnTx/>
              <a:uFillTx/>
              <a:latin typeface="Ubuntu Light"/>
              <a:ea typeface="+mn-ea"/>
              <a:cs typeface="+mn-cs"/>
            </a:endParaRPr>
          </a:p>
        </p:txBody>
      </p:sp>
      <p:sp>
        <p:nvSpPr>
          <p:cNvPr id="34" name="Graphique 4">
            <a:extLst>
              <a:ext uri="{FF2B5EF4-FFF2-40B4-BE49-F238E27FC236}">
                <a16:creationId xmlns:a16="http://schemas.microsoft.com/office/drawing/2014/main" id="{CE5F5C8D-236F-9DF7-8E82-72CB3DCAEB58}"/>
              </a:ext>
            </a:extLst>
          </p:cNvPr>
          <p:cNvSpPr/>
          <p:nvPr/>
        </p:nvSpPr>
        <p:spPr>
          <a:xfrm>
            <a:off x="309022" y="3305251"/>
            <a:ext cx="1199725" cy="1180381"/>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5A6634"/>
          </a:solid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Ubuntu Light"/>
              <a:ea typeface="Open Sans" panose="020B0606030504020204" pitchFamily="34" charset="0"/>
              <a:cs typeface="Open Sans" panose="020B0606030504020204" pitchFamily="34" charset="0"/>
            </a:endParaRPr>
          </a:p>
        </p:txBody>
      </p:sp>
      <p:sp>
        <p:nvSpPr>
          <p:cNvPr id="36" name="ZoneTexte 35">
            <a:extLst>
              <a:ext uri="{FF2B5EF4-FFF2-40B4-BE49-F238E27FC236}">
                <a16:creationId xmlns:a16="http://schemas.microsoft.com/office/drawing/2014/main" id="{A2BE78E2-5C0F-C879-84ED-414A1F15BD4B}"/>
              </a:ext>
            </a:extLst>
          </p:cNvPr>
          <p:cNvSpPr txBox="1"/>
          <p:nvPr/>
        </p:nvSpPr>
        <p:spPr>
          <a:xfrm>
            <a:off x="223342" y="3948980"/>
            <a:ext cx="1419796"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Locataire unique</a:t>
            </a:r>
          </a:p>
        </p:txBody>
      </p:sp>
      <p:sp>
        <p:nvSpPr>
          <p:cNvPr id="20" name="ZoneTexte 19">
            <a:extLst>
              <a:ext uri="{FF2B5EF4-FFF2-40B4-BE49-F238E27FC236}">
                <a16:creationId xmlns:a16="http://schemas.microsoft.com/office/drawing/2014/main" id="{FB9B0F2C-1363-DA93-E73C-5E103C1280EF}"/>
              </a:ext>
            </a:extLst>
          </p:cNvPr>
          <p:cNvSpPr txBox="1"/>
          <p:nvPr/>
        </p:nvSpPr>
        <p:spPr>
          <a:xfrm>
            <a:off x="4787900" y="6284996"/>
            <a:ext cx="6060247" cy="369332"/>
          </a:xfrm>
          <a:prstGeom prst="rect">
            <a:avLst/>
          </a:prstGeom>
          <a:noFill/>
        </p:spPr>
        <p:txBody>
          <a:bodyPr wrap="square"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fr-FR" sz="900" b="0" i="0" u="none" strike="noStrike" kern="1200" cap="none" spc="-40" normalizeH="0" baseline="0" noProof="0">
                <a:ln>
                  <a:noFill/>
                </a:ln>
                <a:solidFill>
                  <a:prstClr val="white">
                    <a:lumMod val="65000"/>
                  </a:prstClr>
                </a:solidFill>
                <a:effectLst/>
                <a:uLnTx/>
                <a:uFillTx/>
                <a:latin typeface="Ubuntu Light"/>
                <a:ea typeface="+mn-ea"/>
                <a:cs typeface="Gotham Book"/>
              </a:rPr>
            </a:br>
            <a:r>
              <a:rPr kumimoji="0" lang="fr-FR" sz="900" b="0" i="0" u="none" strike="noStrike" kern="1200" cap="none" spc="-40" normalizeH="0" baseline="0" noProof="0">
                <a:ln>
                  <a:noFill/>
                </a:ln>
                <a:solidFill>
                  <a:prstClr val="white">
                    <a:lumMod val="65000"/>
                  </a:prstClr>
                </a:solidFill>
                <a:effectLst/>
                <a:uLnTx/>
                <a:uFillTx/>
                <a:latin typeface="Ubuntu Light"/>
                <a:ea typeface="+mn-ea"/>
                <a:cs typeface="Gotham Book"/>
              </a:rPr>
              <a:t>Sources : PERIAL AM </a:t>
            </a:r>
          </a:p>
        </p:txBody>
      </p:sp>
      <p:sp>
        <p:nvSpPr>
          <p:cNvPr id="2" name="ZoneTexte 1">
            <a:extLst>
              <a:ext uri="{FF2B5EF4-FFF2-40B4-BE49-F238E27FC236}">
                <a16:creationId xmlns:a16="http://schemas.microsoft.com/office/drawing/2014/main" id="{5927276E-BB4E-0564-5087-E214143726FD}"/>
              </a:ext>
            </a:extLst>
          </p:cNvPr>
          <p:cNvSpPr txBox="1"/>
          <p:nvPr/>
        </p:nvSpPr>
        <p:spPr>
          <a:xfrm>
            <a:off x="3170446" y="4503020"/>
            <a:ext cx="241444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99CA53"/>
                </a:solidFill>
                <a:effectLst/>
                <a:uLnTx/>
                <a:uFillTx/>
                <a:latin typeface="Ubuntu Medium"/>
                <a:ea typeface="+mn-ea"/>
                <a:cs typeface="+mn-cs"/>
              </a:rPr>
              <a:t>MARSEILLE (13)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99CA53"/>
                </a:solidFill>
                <a:effectLst/>
                <a:uLnTx/>
                <a:uFillTx/>
                <a:latin typeface="Ubuntu Medium"/>
                <a:ea typeface="+mn-ea"/>
                <a:cs typeface="+mn-cs"/>
              </a:rPr>
              <a:t>La Marseillaise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5A6634"/>
                </a:solidFill>
                <a:effectLst/>
                <a:uLnTx/>
                <a:uFillTx/>
                <a:latin typeface="Ubuntu Light"/>
                <a:ea typeface="+mn-ea"/>
                <a:cs typeface="+mn-cs"/>
              </a:rPr>
              <a:t>Bureaux </a:t>
            </a:r>
            <a:r>
              <a:rPr kumimoji="0" lang="fr-FR" sz="1200" b="0" i="0" u="none" strike="noStrike" kern="1200" cap="none" spc="0" normalizeH="0" baseline="0" noProof="0" dirty="0">
                <a:ln>
                  <a:noFill/>
                </a:ln>
                <a:solidFill>
                  <a:srgbClr val="747E54"/>
                </a:solidFill>
                <a:effectLst/>
                <a:uLnTx/>
                <a:uFillTx/>
                <a:latin typeface="Ubuntu Light"/>
                <a:ea typeface="+mn-ea"/>
                <a:cs typeface="+mn-cs"/>
              </a:rPr>
              <a:t>Indivision PFO2, PFO 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747E54"/>
                </a:solidFill>
                <a:effectLst/>
                <a:uLnTx/>
                <a:uFillTx/>
                <a:latin typeface="Ubuntu Light"/>
                <a:ea typeface="+mn-ea"/>
                <a:cs typeface="+mn-cs"/>
              </a:rPr>
              <a:t>PERIAL Euro Carbone</a:t>
            </a:r>
            <a:r>
              <a:rPr kumimoji="0" lang="fr-FR" sz="1200" b="1" i="0" u="none" strike="noStrike" kern="1200" cap="none" spc="0" normalizeH="0" baseline="0" noProof="0" dirty="0">
                <a:ln>
                  <a:noFill/>
                </a:ln>
                <a:solidFill>
                  <a:srgbClr val="5A6634"/>
                </a:solidFill>
                <a:effectLst/>
                <a:uLnTx/>
                <a:uFillTx/>
                <a:latin typeface="Ubuntu Light"/>
                <a:ea typeface="+mn-ea"/>
                <a:cs typeface="+mn-cs"/>
              </a:rPr>
              <a:t> </a:t>
            </a:r>
            <a:br>
              <a:rPr kumimoji="0" lang="fr-FR" sz="1200" b="0" i="0" u="none" strike="noStrike" kern="1200" cap="none" spc="0" normalizeH="0" baseline="0" noProof="0" dirty="0">
                <a:ln>
                  <a:noFill/>
                </a:ln>
                <a:solidFill>
                  <a:srgbClr val="5A6634"/>
                </a:solidFill>
                <a:effectLst/>
                <a:uLnTx/>
                <a:uFillTx/>
                <a:latin typeface="Ubuntu Light"/>
                <a:ea typeface="+mn-ea"/>
                <a:cs typeface="+mn-cs"/>
              </a:rPr>
            </a:br>
            <a:r>
              <a:rPr kumimoji="0" lang="fr-FR" sz="1200" b="0" i="0" u="none" strike="noStrike" kern="1200" cap="none" spc="0" normalizeH="0" baseline="0" noProof="0" dirty="0">
                <a:ln>
                  <a:noFill/>
                </a:ln>
                <a:solidFill>
                  <a:srgbClr val="5A6634"/>
                </a:solidFill>
                <a:effectLst/>
                <a:uLnTx/>
                <a:uFillTx/>
                <a:latin typeface="Ubuntu Light"/>
                <a:ea typeface="+mn-ea"/>
                <a:cs typeface="+mn-cs"/>
              </a:rPr>
              <a:t>37 600 m2,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5A6634"/>
                </a:solidFill>
                <a:effectLst/>
                <a:uLnTx/>
                <a:uFillTx/>
                <a:latin typeface="Ubuntu Light"/>
                <a:ea typeface="+mn-ea"/>
                <a:cs typeface="+mn-cs"/>
              </a:rPr>
              <a:t>135 m de hauteur</a:t>
            </a:r>
          </a:p>
        </p:txBody>
      </p:sp>
      <p:pic>
        <p:nvPicPr>
          <p:cNvPr id="13" name="Espace réservé pour une image  8">
            <a:extLst>
              <a:ext uri="{FF2B5EF4-FFF2-40B4-BE49-F238E27FC236}">
                <a16:creationId xmlns:a16="http://schemas.microsoft.com/office/drawing/2014/main" id="{46238B01-C617-FCF6-BF72-7AD0BD2BE99C}"/>
              </a:ext>
            </a:extLst>
          </p:cNvPr>
          <p:cNvPicPr/>
          <p:nvPr/>
        </p:nvPicPr>
        <p:blipFill>
          <a:blip r:embed="rId3" cstate="print">
            <a:extLst>
              <a:ext uri="{28A0092B-C50C-407E-A947-70E740481C1C}">
                <a14:useLocalDpi xmlns:a14="http://schemas.microsoft.com/office/drawing/2010/main" val="0"/>
              </a:ext>
            </a:extLst>
          </a:blip>
          <a:srcRect l="14217" r="14217"/>
          <a:stretch>
            <a:fillRect/>
          </a:stretch>
        </p:blipFill>
        <p:spPr>
          <a:xfrm>
            <a:off x="3184493" y="2321760"/>
            <a:ext cx="1867141" cy="1611932"/>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pic>
      <p:sp>
        <p:nvSpPr>
          <p:cNvPr id="15" name="Graphique 4">
            <a:extLst>
              <a:ext uri="{FF2B5EF4-FFF2-40B4-BE49-F238E27FC236}">
                <a16:creationId xmlns:a16="http://schemas.microsoft.com/office/drawing/2014/main" id="{4B220683-3DA7-2D8E-52B2-29AD090FAECA}"/>
              </a:ext>
            </a:extLst>
          </p:cNvPr>
          <p:cNvSpPr/>
          <p:nvPr/>
        </p:nvSpPr>
        <p:spPr>
          <a:xfrm>
            <a:off x="2702732" y="1807805"/>
            <a:ext cx="846946" cy="78466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99CA53"/>
          </a:solid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Acquis en juin 2022</a:t>
            </a:r>
          </a:p>
        </p:txBody>
      </p:sp>
      <p:sp>
        <p:nvSpPr>
          <p:cNvPr id="16" name="Graphique 4">
            <a:extLst>
              <a:ext uri="{FF2B5EF4-FFF2-40B4-BE49-F238E27FC236}">
                <a16:creationId xmlns:a16="http://schemas.microsoft.com/office/drawing/2014/main" id="{764D6B85-155D-EFFA-B6B6-535E20178ABB}"/>
              </a:ext>
            </a:extLst>
          </p:cNvPr>
          <p:cNvSpPr/>
          <p:nvPr/>
        </p:nvSpPr>
        <p:spPr>
          <a:xfrm>
            <a:off x="3728433" y="1366281"/>
            <a:ext cx="1622079" cy="1145437"/>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5A6634"/>
          </a:solid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Ubuntu Light"/>
              <a:ea typeface="Open Sans" panose="020B0606030504020204" pitchFamily="34" charset="0"/>
              <a:cs typeface="Open Sans" panose="020B0606030504020204" pitchFamily="34" charset="0"/>
            </a:endParaRPr>
          </a:p>
        </p:txBody>
      </p:sp>
      <p:sp>
        <p:nvSpPr>
          <p:cNvPr id="18" name="ZoneTexte 17">
            <a:extLst>
              <a:ext uri="{FF2B5EF4-FFF2-40B4-BE49-F238E27FC236}">
                <a16:creationId xmlns:a16="http://schemas.microsoft.com/office/drawing/2014/main" id="{2FAD60E4-6793-31C3-0EF1-81A14C5B1CEC}"/>
              </a:ext>
            </a:extLst>
          </p:cNvPr>
          <p:cNvSpPr txBox="1"/>
          <p:nvPr/>
        </p:nvSpPr>
        <p:spPr>
          <a:xfrm>
            <a:off x="3896862" y="1594959"/>
            <a:ext cx="1419796"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Multilocataires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white"/>
                </a:solidFill>
                <a:effectLst/>
                <a:uLnTx/>
                <a:uFillTx/>
                <a:latin typeface="Ubuntu Medium"/>
                <a:ea typeface="Open Sans" panose="020B0606030504020204" pitchFamily="34" charset="0"/>
                <a:cs typeface="Open Sans" panose="020B0606030504020204" pitchFamily="34" charset="0"/>
              </a:rPr>
              <a:t>dont la métropole Aix Marseille, Orange, </a:t>
            </a:r>
            <a:r>
              <a:rPr kumimoji="0" lang="fr-FR" sz="1000" b="0" i="0" u="none" strike="noStrike" kern="0" cap="none" spc="0" normalizeH="0" baseline="0" noProof="0" dirty="0" err="1">
                <a:ln>
                  <a:noFill/>
                </a:ln>
                <a:solidFill>
                  <a:prstClr val="white"/>
                </a:solidFill>
                <a:effectLst/>
                <a:uLnTx/>
                <a:uFillTx/>
                <a:latin typeface="Ubuntu Medium"/>
                <a:ea typeface="Open Sans" panose="020B0606030504020204" pitchFamily="34" charset="0"/>
                <a:cs typeface="Open Sans" panose="020B0606030504020204" pitchFamily="34" charset="0"/>
              </a:rPr>
              <a:t>Swiss</a:t>
            </a:r>
            <a:r>
              <a:rPr kumimoji="0" lang="fr-FR" sz="1000" b="0" i="0" u="none" strike="noStrike" kern="0" cap="none" spc="0" normalizeH="0" baseline="0" noProof="0" dirty="0">
                <a:ln>
                  <a:noFill/>
                </a:ln>
                <a:solidFill>
                  <a:prstClr val="white"/>
                </a:solidFill>
                <a:effectLst/>
                <a:uLnTx/>
                <a:uFillTx/>
                <a:latin typeface="Ubuntu Medium"/>
                <a:ea typeface="Open Sans" panose="020B0606030504020204" pitchFamily="34" charset="0"/>
                <a:cs typeface="Open Sans" panose="020B0606030504020204" pitchFamily="34" charset="0"/>
              </a:rPr>
              <a:t> Life etc.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endParaRPr>
          </a:p>
        </p:txBody>
      </p:sp>
      <p:sp>
        <p:nvSpPr>
          <p:cNvPr id="19" name="Graphique 4">
            <a:extLst>
              <a:ext uri="{FF2B5EF4-FFF2-40B4-BE49-F238E27FC236}">
                <a16:creationId xmlns:a16="http://schemas.microsoft.com/office/drawing/2014/main" id="{48B857E4-4A7C-DAD5-3255-42ED551AF063}"/>
              </a:ext>
            </a:extLst>
          </p:cNvPr>
          <p:cNvSpPr>
            <a:spLocks noChangeAspect="1"/>
          </p:cNvSpPr>
          <p:nvPr/>
        </p:nvSpPr>
        <p:spPr>
          <a:xfrm>
            <a:off x="2279920" y="3204070"/>
            <a:ext cx="1759076" cy="1325738"/>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solidFill>
              <a:srgbClr val="A1C638"/>
            </a:solidFill>
            <a:prstDash val="solid"/>
            <a:miter/>
          </a:ln>
          <a:effectLst>
            <a:outerShdw blurRad="431800" dist="114300" dir="5400000" algn="t" rotWithShape="0">
              <a:schemeClr val="accent1">
                <a:lumMod val="75000"/>
                <a:alpha val="14000"/>
              </a:schemeClr>
            </a:outerShdw>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w="73025">
                  <a:noFill/>
                </a:ln>
                <a:solidFill>
                  <a:srgbClr val="A1C638"/>
                </a:solidFill>
                <a:effectLst/>
                <a:uLnTx/>
                <a:uFillTx/>
                <a:latin typeface="Ubuntu Medium"/>
                <a:ea typeface="+mn-ea"/>
                <a:cs typeface="+mn-cs"/>
              </a:rPr>
              <a:t>Une architecture </a:t>
            </a:r>
            <a:r>
              <a:rPr kumimoji="0" lang="en-GB" sz="1000" b="0" i="0" u="none" strike="noStrike" kern="1200" cap="none" spc="0" normalizeH="0" baseline="0" noProof="0" err="1">
                <a:ln w="73025">
                  <a:noFill/>
                </a:ln>
                <a:solidFill>
                  <a:srgbClr val="A1C638"/>
                </a:solidFill>
                <a:effectLst/>
                <a:uLnTx/>
                <a:uFillTx/>
                <a:latin typeface="Ubuntu Medium"/>
                <a:ea typeface="+mn-ea"/>
                <a:cs typeface="+mn-cs"/>
              </a:rPr>
              <a:t>signée</a:t>
            </a:r>
            <a:r>
              <a:rPr kumimoji="0" lang="en-GB" sz="1000" b="0" i="0" u="none" strike="noStrike" kern="1200" cap="none" spc="0" normalizeH="0" baseline="0" noProof="0">
                <a:ln w="73025">
                  <a:noFill/>
                </a:ln>
                <a:solidFill>
                  <a:srgbClr val="A1C638"/>
                </a:solidFill>
                <a:effectLst/>
                <a:uLnTx/>
                <a:uFillTx/>
                <a:latin typeface="Ubuntu Medium"/>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w="73025">
                  <a:noFill/>
                </a:ln>
                <a:solidFill>
                  <a:srgbClr val="A1C638"/>
                </a:solidFill>
                <a:effectLst/>
                <a:uLnTx/>
                <a:uFillTx/>
                <a:latin typeface="Ubuntu Medium"/>
                <a:ea typeface="+mn-ea"/>
                <a:cs typeface="+mn-cs"/>
              </a:rPr>
              <a:t>Jean </a:t>
            </a:r>
            <a:r>
              <a:rPr kumimoji="0" lang="en-GB" sz="1100" b="0" i="0" u="none" strike="noStrike" kern="1200" cap="none" spc="0" normalizeH="0" baseline="0" noProof="0" err="1">
                <a:ln w="73025">
                  <a:noFill/>
                </a:ln>
                <a:solidFill>
                  <a:srgbClr val="A1C638"/>
                </a:solidFill>
                <a:effectLst/>
                <a:uLnTx/>
                <a:uFillTx/>
                <a:latin typeface="Ubuntu Medium"/>
                <a:ea typeface="+mn-ea"/>
                <a:cs typeface="+mn-cs"/>
              </a:rPr>
              <a:t>Nouvel</a:t>
            </a:r>
            <a:endParaRPr kumimoji="0" lang="en-GB" sz="1000" b="0" i="0" u="none" strike="noStrike" kern="1200" cap="none" spc="0" normalizeH="0" baseline="0" noProof="0">
              <a:ln w="73025">
                <a:noFill/>
              </a:ln>
              <a:solidFill>
                <a:srgbClr val="A1C638"/>
              </a:solidFill>
              <a:effectLst/>
              <a:uLnTx/>
              <a:uFillTx/>
              <a:latin typeface="Ubuntu Medium"/>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w="73025">
                <a:noFill/>
              </a:ln>
              <a:solidFill>
                <a:srgbClr val="6A293D"/>
              </a:solidFill>
              <a:effectLst/>
              <a:uLnTx/>
              <a:uFillTx/>
              <a:latin typeface="Ubuntu Medium"/>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err="1">
                <a:ln w="73025">
                  <a:noFill/>
                </a:ln>
                <a:solidFill>
                  <a:srgbClr val="00B050"/>
                </a:solidFill>
                <a:effectLst/>
                <a:uLnTx/>
                <a:uFillTx/>
                <a:latin typeface="Ubuntu Medium"/>
                <a:ea typeface="+mn-ea"/>
                <a:cs typeface="+mn-cs"/>
              </a:rPr>
              <a:t>Certifié</a:t>
            </a:r>
            <a:r>
              <a:rPr kumimoji="0" lang="en-GB" sz="1000" b="0" i="1" u="none" strike="noStrike" kern="1200" cap="none" spc="0" normalizeH="0" baseline="0" noProof="0">
                <a:ln w="73025">
                  <a:noFill/>
                </a:ln>
                <a:solidFill>
                  <a:srgbClr val="00B050"/>
                </a:solidFill>
                <a:effectLst/>
                <a:uLnTx/>
                <a:uFillTx/>
                <a:latin typeface="Ubuntu Medium"/>
                <a:ea typeface="+mn-ea"/>
                <a:cs typeface="+mn-cs"/>
              </a:rPr>
              <a:t> HQE Excellent, </a:t>
            </a:r>
            <a:r>
              <a:rPr kumimoji="0" lang="en-GB" sz="1000" b="0" i="1" u="none" strike="noStrike" kern="1200" cap="none" spc="0" normalizeH="0" baseline="0" noProof="0" err="1">
                <a:ln w="73025">
                  <a:noFill/>
                </a:ln>
                <a:solidFill>
                  <a:srgbClr val="00B050"/>
                </a:solidFill>
                <a:effectLst/>
                <a:uLnTx/>
                <a:uFillTx/>
                <a:latin typeface="Ubuntu Medium"/>
                <a:ea typeface="+mn-ea"/>
                <a:cs typeface="+mn-cs"/>
              </a:rPr>
              <a:t>WiredScore</a:t>
            </a:r>
            <a:r>
              <a:rPr kumimoji="0" lang="en-GB" sz="1000" b="0" i="1" u="none" strike="noStrike" kern="1200" cap="none" spc="0" normalizeH="0" baseline="0" noProof="0">
                <a:ln w="73025">
                  <a:noFill/>
                </a:ln>
                <a:solidFill>
                  <a:srgbClr val="00B050"/>
                </a:solidFill>
                <a:effectLst/>
                <a:uLnTx/>
                <a:uFillTx/>
                <a:latin typeface="Ubuntu Medium"/>
                <a:ea typeface="+mn-ea"/>
                <a:cs typeface="+mn-cs"/>
              </a:rPr>
              <a:t> Gold, LEED Gold</a:t>
            </a:r>
          </a:p>
        </p:txBody>
      </p:sp>
      <p:sp>
        <p:nvSpPr>
          <p:cNvPr id="28" name="Graphique 4">
            <a:extLst>
              <a:ext uri="{FF2B5EF4-FFF2-40B4-BE49-F238E27FC236}">
                <a16:creationId xmlns:a16="http://schemas.microsoft.com/office/drawing/2014/main" id="{28335011-9637-5526-D0FC-EA82F95CD2A8}"/>
              </a:ext>
            </a:extLst>
          </p:cNvPr>
          <p:cNvSpPr/>
          <p:nvPr/>
        </p:nvSpPr>
        <p:spPr>
          <a:xfrm>
            <a:off x="499282" y="2180371"/>
            <a:ext cx="1748749" cy="154273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blipFill>
            <a:blip r:embed="rId4"/>
            <a:stretch>
              <a:fillRect/>
            </a:stretch>
          </a:blip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Ubuntu Light"/>
              <a:ea typeface="Open Sans" panose="020B0606030504020204" pitchFamily="34" charset="0"/>
              <a:cs typeface="Open Sans" panose="020B0606030504020204" pitchFamily="34" charset="0"/>
            </a:endParaRPr>
          </a:p>
        </p:txBody>
      </p:sp>
      <p:sp>
        <p:nvSpPr>
          <p:cNvPr id="24" name="Graphique 4">
            <a:extLst>
              <a:ext uri="{FF2B5EF4-FFF2-40B4-BE49-F238E27FC236}">
                <a16:creationId xmlns:a16="http://schemas.microsoft.com/office/drawing/2014/main" id="{17D3297E-3296-8EE1-44A4-BF8522677C70}"/>
              </a:ext>
            </a:extLst>
          </p:cNvPr>
          <p:cNvSpPr/>
          <p:nvPr/>
        </p:nvSpPr>
        <p:spPr>
          <a:xfrm>
            <a:off x="54952" y="1761425"/>
            <a:ext cx="846946" cy="78466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99CA53"/>
          </a:solid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Juillet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2022</a:t>
            </a:r>
          </a:p>
        </p:txBody>
      </p:sp>
      <p:sp>
        <p:nvSpPr>
          <p:cNvPr id="32" name="Graphique 4">
            <a:extLst>
              <a:ext uri="{FF2B5EF4-FFF2-40B4-BE49-F238E27FC236}">
                <a16:creationId xmlns:a16="http://schemas.microsoft.com/office/drawing/2014/main" id="{53AD98AA-87BD-786D-A27B-391B88BC11A0}"/>
              </a:ext>
            </a:extLst>
          </p:cNvPr>
          <p:cNvSpPr/>
          <p:nvPr/>
        </p:nvSpPr>
        <p:spPr>
          <a:xfrm>
            <a:off x="5630873" y="2279701"/>
            <a:ext cx="1727649" cy="1669279"/>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blipFill>
            <a:blip r:embed="rId5"/>
            <a:stretch>
              <a:fillRect/>
            </a:stretch>
          </a:blipFill>
          <a:ln w="9525" cap="flat">
            <a:noFill/>
            <a:prstDash val="solid"/>
            <a:miter/>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white"/>
              </a:solidFill>
              <a:effectLst/>
              <a:uLnTx/>
              <a:uFillTx/>
              <a:latin typeface="Ubuntu Light"/>
              <a:ea typeface="Open Sans"/>
              <a:cs typeface="Open Sans"/>
            </a:endParaRPr>
          </a:p>
        </p:txBody>
      </p:sp>
      <p:sp>
        <p:nvSpPr>
          <p:cNvPr id="40" name="ZoneTexte 39">
            <a:extLst>
              <a:ext uri="{FF2B5EF4-FFF2-40B4-BE49-F238E27FC236}">
                <a16:creationId xmlns:a16="http://schemas.microsoft.com/office/drawing/2014/main" id="{FEFFAAE8-F139-FFA0-AD4A-B9D378824326}"/>
              </a:ext>
            </a:extLst>
          </p:cNvPr>
          <p:cNvSpPr txBox="1"/>
          <p:nvPr/>
        </p:nvSpPr>
        <p:spPr>
          <a:xfrm>
            <a:off x="5661657" y="4521759"/>
            <a:ext cx="2550384"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99CA53"/>
                </a:solidFill>
                <a:effectLst/>
                <a:uLnTx/>
                <a:uFillTx/>
                <a:latin typeface="Ubuntu Medium"/>
                <a:ea typeface="+mn-ea"/>
                <a:cs typeface="+mn-cs"/>
              </a:rPr>
              <a:t>SAMOËNS (74)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err="1">
                <a:ln>
                  <a:noFill/>
                </a:ln>
                <a:solidFill>
                  <a:srgbClr val="99CA53"/>
                </a:solidFill>
                <a:effectLst/>
                <a:uLnTx/>
                <a:uFillTx/>
                <a:latin typeface="Ubuntu Medium"/>
                <a:ea typeface="+mn-ea"/>
                <a:cs typeface="+mn-cs"/>
              </a:rPr>
              <a:t>Resort</a:t>
            </a:r>
            <a:r>
              <a:rPr kumimoji="0" lang="fr-FR" sz="1600" b="0" i="0" u="none" strike="noStrike" kern="1200" cap="none" spc="0" normalizeH="0" baseline="0" noProof="0" dirty="0">
                <a:ln>
                  <a:noFill/>
                </a:ln>
                <a:solidFill>
                  <a:srgbClr val="99CA53"/>
                </a:solidFill>
                <a:effectLst/>
                <a:uLnTx/>
                <a:uFillTx/>
                <a:latin typeface="Ubuntu Medium"/>
                <a:ea typeface="+mn-ea"/>
                <a:cs typeface="+mn-cs"/>
              </a:rPr>
              <a:t> Club Med Grand Massif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5A6634"/>
                </a:solidFill>
                <a:effectLst/>
                <a:uLnTx/>
                <a:uFillTx/>
                <a:latin typeface="Ubuntu Light"/>
                <a:ea typeface="+mn-ea"/>
                <a:cs typeface="+mn-cs"/>
              </a:rPr>
              <a:t>Hôtels</a:t>
            </a:r>
            <a:br>
              <a:rPr kumimoji="0" lang="fr-FR" sz="1200" b="0" i="0" u="none" strike="noStrike" kern="1200" cap="none" spc="0" normalizeH="0" baseline="0" noProof="0" dirty="0">
                <a:ln>
                  <a:noFill/>
                </a:ln>
                <a:solidFill>
                  <a:srgbClr val="5A6634"/>
                </a:solidFill>
                <a:effectLst/>
                <a:uLnTx/>
                <a:uFillTx/>
                <a:latin typeface="Ubuntu Light"/>
                <a:ea typeface="+mn-ea"/>
                <a:cs typeface="+mn-cs"/>
              </a:rPr>
            </a:br>
            <a:r>
              <a:rPr kumimoji="0" lang="fr-FR" sz="1200" b="0" i="0" u="none" strike="noStrike" kern="1200" cap="none" spc="0" normalizeH="0" baseline="0" noProof="0" dirty="0">
                <a:ln>
                  <a:noFill/>
                </a:ln>
                <a:solidFill>
                  <a:srgbClr val="5A6634"/>
                </a:solidFill>
                <a:effectLst/>
                <a:uLnTx/>
                <a:uFillTx/>
                <a:latin typeface="Ubuntu Light"/>
                <a:ea typeface="+mn-ea"/>
                <a:cs typeface="+mn-cs"/>
              </a:rPr>
              <a:t>38 700 m2, 420 chambres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5A6634"/>
                </a:solidFill>
                <a:effectLst/>
                <a:uLnTx/>
                <a:uFillTx/>
                <a:latin typeface="Ubuntu Light"/>
                <a:ea typeface="+mn-ea"/>
                <a:cs typeface="+mn-cs"/>
              </a:rPr>
              <a:t>177 places de stationnement</a:t>
            </a:r>
          </a:p>
        </p:txBody>
      </p:sp>
      <p:sp>
        <p:nvSpPr>
          <p:cNvPr id="48" name="Graphique 4">
            <a:extLst>
              <a:ext uri="{FF2B5EF4-FFF2-40B4-BE49-F238E27FC236}">
                <a16:creationId xmlns:a16="http://schemas.microsoft.com/office/drawing/2014/main" id="{598411FB-38E3-2376-7919-76E8CAC19983}"/>
              </a:ext>
            </a:extLst>
          </p:cNvPr>
          <p:cNvSpPr/>
          <p:nvPr/>
        </p:nvSpPr>
        <p:spPr>
          <a:xfrm>
            <a:off x="5710698" y="1584092"/>
            <a:ext cx="846946" cy="78466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99CA53"/>
          </a:solid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Acquis en mars 2022</a:t>
            </a:r>
          </a:p>
        </p:txBody>
      </p:sp>
      <p:sp>
        <p:nvSpPr>
          <p:cNvPr id="3" name="Footer Placeholder 4">
            <a:extLst>
              <a:ext uri="{FF2B5EF4-FFF2-40B4-BE49-F238E27FC236}">
                <a16:creationId xmlns:a16="http://schemas.microsoft.com/office/drawing/2014/main" id="{034984AE-96FB-E750-7634-C5D5E961FA1C}"/>
              </a:ext>
            </a:extLst>
          </p:cNvPr>
          <p:cNvSpPr txBox="1">
            <a:spLocks/>
          </p:cNvSpPr>
          <p:nvPr/>
        </p:nvSpPr>
        <p:spPr>
          <a:xfrm>
            <a:off x="506152" y="6355393"/>
            <a:ext cx="10409093"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white">
                    <a:lumMod val="50000"/>
                  </a:prstClr>
                </a:solidFill>
                <a:effectLst/>
                <a:uLnTx/>
                <a:uFillTx/>
                <a:latin typeface="Ubuntu Light"/>
                <a:ea typeface="+mn-ea"/>
                <a:cs typeface="+mn-cs"/>
              </a:rPr>
              <a:t>Ce document est destiné aux partenaires commerciaux de PERIAL AM. </a:t>
            </a:r>
          </a:p>
        </p:txBody>
      </p:sp>
      <p:sp>
        <p:nvSpPr>
          <p:cNvPr id="4" name="Rectangle 3">
            <a:extLst>
              <a:ext uri="{FF2B5EF4-FFF2-40B4-BE49-F238E27FC236}">
                <a16:creationId xmlns:a16="http://schemas.microsoft.com/office/drawing/2014/main" id="{C8B9D4C1-C65B-39AA-94C7-2D7A6E78EA35}"/>
              </a:ext>
            </a:extLst>
          </p:cNvPr>
          <p:cNvSpPr/>
          <p:nvPr/>
        </p:nvSpPr>
        <p:spPr>
          <a:xfrm>
            <a:off x="8555873" y="273678"/>
            <a:ext cx="3435563" cy="892552"/>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spc="300" dirty="0">
                <a:solidFill>
                  <a:srgbClr val="A1C638"/>
                </a:solidFill>
                <a:latin typeface="Ubuntu Medium"/>
              </a:rPr>
              <a:t>ACQUISITIONS 2022 </a:t>
            </a:r>
            <a:br>
              <a:rPr kumimoji="0" lang="fr-FR" sz="1400" b="1" i="0" u="none" strike="noStrike" kern="1200" cap="none" spc="0" normalizeH="0" baseline="0" noProof="0" dirty="0">
                <a:ln>
                  <a:noFill/>
                </a:ln>
                <a:solidFill>
                  <a:srgbClr val="A1C638"/>
                </a:solidFill>
                <a:effectLst/>
                <a:uLnTx/>
                <a:uFillTx/>
                <a:latin typeface="Ubuntu Medium"/>
                <a:ea typeface="+mn-ea"/>
                <a:cs typeface="+mn-cs"/>
              </a:rPr>
            </a:br>
            <a:r>
              <a:rPr lang="fr-FR" dirty="0">
                <a:solidFill>
                  <a:srgbClr val="A1C638"/>
                </a:solidFill>
                <a:latin typeface="Ubuntu Medium"/>
              </a:rPr>
              <a:t>299</a:t>
            </a:r>
            <a:r>
              <a:rPr kumimoji="0" lang="fr-FR" sz="1800" b="0" i="0" u="none" strike="noStrike" kern="1200" cap="none" spc="0" normalizeH="0" baseline="0" noProof="0" dirty="0">
                <a:ln>
                  <a:noFill/>
                </a:ln>
                <a:solidFill>
                  <a:srgbClr val="A1C638"/>
                </a:solidFill>
                <a:effectLst/>
                <a:uLnTx/>
                <a:uFillTx/>
                <a:latin typeface="Ubuntu Medium"/>
                <a:ea typeface="+mn-ea"/>
                <a:cs typeface="+mn-cs"/>
              </a:rPr>
              <a:t> M€ </a:t>
            </a:r>
            <a:r>
              <a:rPr kumimoji="0" lang="fr-FR" sz="1400" b="0" i="0" u="none" strike="noStrike" kern="1200" cap="none" spc="0" normalizeH="0" baseline="0" noProof="0" dirty="0">
                <a:ln>
                  <a:noFill/>
                </a:ln>
                <a:solidFill>
                  <a:srgbClr val="A1C638"/>
                </a:solidFill>
                <a:effectLst/>
                <a:uLnTx/>
                <a:uFillTx/>
                <a:latin typeface="Ubuntu Light"/>
                <a:ea typeface="+mn-ea"/>
                <a:cs typeface="+mn-cs"/>
              </a:rPr>
              <a:t>signés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rgbClr val="A1C638"/>
                </a:solidFill>
                <a:latin typeface="Ubuntu Medium"/>
              </a:rPr>
              <a:t>101 </a:t>
            </a:r>
            <a:r>
              <a:rPr kumimoji="0" lang="fr-FR" sz="1800" b="0" i="0" u="none" strike="noStrike" kern="1200" cap="none" spc="0" normalizeH="0" baseline="0" noProof="0" dirty="0">
                <a:ln>
                  <a:noFill/>
                </a:ln>
                <a:solidFill>
                  <a:srgbClr val="A1C638"/>
                </a:solidFill>
                <a:effectLst/>
                <a:uLnTx/>
                <a:uFillTx/>
                <a:latin typeface="Ubuntu Medium"/>
                <a:ea typeface="+mn-ea"/>
                <a:cs typeface="+mn-cs"/>
              </a:rPr>
              <a:t>M€ </a:t>
            </a:r>
            <a:r>
              <a:rPr kumimoji="0" lang="fr-FR" sz="1400" b="0" i="0" u="none" strike="noStrike" kern="1200" cap="none" spc="0" normalizeH="0" baseline="0" noProof="0" dirty="0">
                <a:ln>
                  <a:noFill/>
                </a:ln>
                <a:solidFill>
                  <a:srgbClr val="A1C638"/>
                </a:solidFill>
                <a:effectLst/>
                <a:uLnTx/>
                <a:uFillTx/>
                <a:latin typeface="Ubuntu Light"/>
                <a:ea typeface="+mn-ea"/>
                <a:cs typeface="+mn-cs"/>
              </a:rPr>
              <a:t>sous promesse/exclusivité</a:t>
            </a:r>
          </a:p>
        </p:txBody>
      </p:sp>
      <p:grpSp>
        <p:nvGrpSpPr>
          <p:cNvPr id="5" name="Graphique 63">
            <a:extLst>
              <a:ext uri="{FF2B5EF4-FFF2-40B4-BE49-F238E27FC236}">
                <a16:creationId xmlns:a16="http://schemas.microsoft.com/office/drawing/2014/main" id="{0EDF0A95-C847-6088-1484-253A63EC357F}"/>
              </a:ext>
            </a:extLst>
          </p:cNvPr>
          <p:cNvGrpSpPr/>
          <p:nvPr/>
        </p:nvGrpSpPr>
        <p:grpSpPr>
          <a:xfrm>
            <a:off x="7850728" y="400855"/>
            <a:ext cx="536508" cy="731602"/>
            <a:chOff x="8920162" y="1696316"/>
            <a:chExt cx="862013" cy="1175472"/>
          </a:xfrm>
        </p:grpSpPr>
        <p:grpSp>
          <p:nvGrpSpPr>
            <p:cNvPr id="9" name="Graphique 63">
              <a:extLst>
                <a:ext uri="{FF2B5EF4-FFF2-40B4-BE49-F238E27FC236}">
                  <a16:creationId xmlns:a16="http://schemas.microsoft.com/office/drawing/2014/main" id="{F59825D1-43E8-511E-B135-24D38277EAA4}"/>
                </a:ext>
              </a:extLst>
            </p:cNvPr>
            <p:cNvGrpSpPr/>
            <p:nvPr/>
          </p:nvGrpSpPr>
          <p:grpSpPr>
            <a:xfrm>
              <a:off x="8939753" y="1715907"/>
              <a:ext cx="829955" cy="1140942"/>
              <a:chOff x="8939753" y="1715907"/>
              <a:chExt cx="829955" cy="1140942"/>
            </a:xfrm>
            <a:noFill/>
          </p:grpSpPr>
          <p:sp>
            <p:nvSpPr>
              <p:cNvPr id="29" name="Forme libre : forme 28">
                <a:extLst>
                  <a:ext uri="{FF2B5EF4-FFF2-40B4-BE49-F238E27FC236}">
                    <a16:creationId xmlns:a16="http://schemas.microsoft.com/office/drawing/2014/main" id="{B4FFC79D-55A0-2CE4-856E-5E0AF360940D}"/>
                  </a:ext>
                </a:extLst>
              </p:cNvPr>
              <p:cNvSpPr/>
              <p:nvPr/>
            </p:nvSpPr>
            <p:spPr>
              <a:xfrm>
                <a:off x="9159048" y="2333784"/>
                <a:ext cx="523083" cy="523065"/>
              </a:xfrm>
              <a:custGeom>
                <a:avLst/>
                <a:gdLst>
                  <a:gd name="connsiteX0" fmla="*/ 123629 w 523083"/>
                  <a:gd name="connsiteY0" fmla="*/ 39290 h 523065"/>
                  <a:gd name="connsiteX1" fmla="*/ 228324 w 523083"/>
                  <a:gd name="connsiteY1" fmla="*/ 2145 h 523065"/>
                  <a:gd name="connsiteX2" fmla="*/ 520938 w 523083"/>
                  <a:gd name="connsiteY2" fmla="*/ 228306 h 523065"/>
                  <a:gd name="connsiteX3" fmla="*/ 294778 w 523083"/>
                  <a:gd name="connsiteY3" fmla="*/ 520920 h 523065"/>
                  <a:gd name="connsiteX4" fmla="*/ 2163 w 523083"/>
                  <a:gd name="connsiteY4" fmla="*/ 294759 h 523065"/>
                  <a:gd name="connsiteX5" fmla="*/ 57175 w 523083"/>
                  <a:gd name="connsiteY5" fmla="*/ 98377 h 52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083" h="523065">
                    <a:moveTo>
                      <a:pt x="123629" y="39290"/>
                    </a:moveTo>
                    <a:cubicBezTo>
                      <a:pt x="154505" y="20012"/>
                      <a:pt x="189925" y="7004"/>
                      <a:pt x="228324" y="2145"/>
                    </a:cubicBezTo>
                    <a:cubicBezTo>
                      <a:pt x="371575" y="-16192"/>
                      <a:pt x="502601" y="85055"/>
                      <a:pt x="520938" y="228306"/>
                    </a:cubicBezTo>
                    <a:cubicBezTo>
                      <a:pt x="539276" y="371557"/>
                      <a:pt x="438028" y="502583"/>
                      <a:pt x="294778" y="520920"/>
                    </a:cubicBezTo>
                    <a:cubicBezTo>
                      <a:pt x="151527" y="539258"/>
                      <a:pt x="20501" y="438010"/>
                      <a:pt x="2163" y="294759"/>
                    </a:cubicBezTo>
                    <a:cubicBezTo>
                      <a:pt x="-7240" y="221567"/>
                      <a:pt x="14545" y="151665"/>
                      <a:pt x="57175" y="98377"/>
                    </a:cubicBez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0" name="Forme libre : forme 29">
                <a:extLst>
                  <a:ext uri="{FF2B5EF4-FFF2-40B4-BE49-F238E27FC236}">
                    <a16:creationId xmlns:a16="http://schemas.microsoft.com/office/drawing/2014/main" id="{ECF6D505-D770-26A8-A1CE-C615A65135AA}"/>
                  </a:ext>
                </a:extLst>
              </p:cNvPr>
              <p:cNvSpPr/>
              <p:nvPr/>
            </p:nvSpPr>
            <p:spPr>
              <a:xfrm>
                <a:off x="8939753" y="2186879"/>
                <a:ext cx="423170" cy="97956"/>
              </a:xfrm>
              <a:custGeom>
                <a:avLst/>
                <a:gdLst>
                  <a:gd name="connsiteX0" fmla="*/ 423170 w 423170"/>
                  <a:gd name="connsiteY0" fmla="*/ 0 h 97956"/>
                  <a:gd name="connsiteX1" fmla="*/ 211585 w 423170"/>
                  <a:gd name="connsiteY1" fmla="*/ 97956 h 97956"/>
                  <a:gd name="connsiteX2" fmla="*/ 0 w 423170"/>
                  <a:gd name="connsiteY2" fmla="*/ 0 h 97956"/>
                </a:gdLst>
                <a:ahLst/>
                <a:cxnLst>
                  <a:cxn ang="0">
                    <a:pos x="connsiteX0" y="connsiteY0"/>
                  </a:cxn>
                  <a:cxn ang="0">
                    <a:pos x="connsiteX1" y="connsiteY1"/>
                  </a:cxn>
                  <a:cxn ang="0">
                    <a:pos x="connsiteX2" y="connsiteY2"/>
                  </a:cxn>
                </a:cxnLst>
                <a:rect l="l" t="t" r="r" b="b"/>
                <a:pathLst>
                  <a:path w="423170" h="97956">
                    <a:moveTo>
                      <a:pt x="423170" y="0"/>
                    </a:moveTo>
                    <a:cubicBezTo>
                      <a:pt x="423170" y="54072"/>
                      <a:pt x="328505" y="97956"/>
                      <a:pt x="211585" y="97956"/>
                    </a:cubicBezTo>
                    <a:cubicBezTo>
                      <a:pt x="94665" y="97956"/>
                      <a:pt x="0" y="54072"/>
                      <a:pt x="0" y="0"/>
                    </a:cubicBez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1" name="Forme libre : forme 30">
                <a:extLst>
                  <a:ext uri="{FF2B5EF4-FFF2-40B4-BE49-F238E27FC236}">
                    <a16:creationId xmlns:a16="http://schemas.microsoft.com/office/drawing/2014/main" id="{8AD92470-115D-B0F2-94D9-4AE7988F2D59}"/>
                  </a:ext>
                </a:extLst>
              </p:cNvPr>
              <p:cNvSpPr/>
              <p:nvPr/>
            </p:nvSpPr>
            <p:spPr>
              <a:xfrm>
                <a:off x="8939753" y="2308345"/>
                <a:ext cx="211585" cy="97956"/>
              </a:xfrm>
              <a:custGeom>
                <a:avLst/>
                <a:gdLst>
                  <a:gd name="connsiteX0" fmla="*/ 0 w 211585"/>
                  <a:gd name="connsiteY0" fmla="*/ 0 h 97956"/>
                  <a:gd name="connsiteX1" fmla="*/ 201711 w 211585"/>
                  <a:gd name="connsiteY1" fmla="*/ 97799 h 97956"/>
                  <a:gd name="connsiteX2" fmla="*/ 211585 w 211585"/>
                  <a:gd name="connsiteY2" fmla="*/ 97956 h 97956"/>
                </a:gdLst>
                <a:ahLst/>
                <a:cxnLst>
                  <a:cxn ang="0">
                    <a:pos x="connsiteX0" y="connsiteY0"/>
                  </a:cxn>
                  <a:cxn ang="0">
                    <a:pos x="connsiteX1" y="connsiteY1"/>
                  </a:cxn>
                  <a:cxn ang="0">
                    <a:pos x="connsiteX2" y="connsiteY2"/>
                  </a:cxn>
                </a:cxnLst>
                <a:rect l="l" t="t" r="r" b="b"/>
                <a:pathLst>
                  <a:path w="211585" h="97956">
                    <a:moveTo>
                      <a:pt x="0" y="0"/>
                    </a:moveTo>
                    <a:cubicBezTo>
                      <a:pt x="0" y="52504"/>
                      <a:pt x="89493" y="95448"/>
                      <a:pt x="201711" y="97799"/>
                    </a:cubicBezTo>
                    <a:cubicBezTo>
                      <a:pt x="205002" y="97799"/>
                      <a:pt x="208294" y="97956"/>
                      <a:pt x="211585" y="97956"/>
                    </a:cubicBez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3" name="Forme libre : forme 32">
                <a:extLst>
                  <a:ext uri="{FF2B5EF4-FFF2-40B4-BE49-F238E27FC236}">
                    <a16:creationId xmlns:a16="http://schemas.microsoft.com/office/drawing/2014/main" id="{4ACA8B90-25D6-8AA5-BD96-DB627F606EB3}"/>
                  </a:ext>
                </a:extLst>
              </p:cNvPr>
              <p:cNvSpPr/>
              <p:nvPr/>
            </p:nvSpPr>
            <p:spPr>
              <a:xfrm>
                <a:off x="8939909" y="2429653"/>
                <a:ext cx="164252" cy="95605"/>
              </a:xfrm>
              <a:custGeom>
                <a:avLst/>
                <a:gdLst>
                  <a:gd name="connsiteX0" fmla="*/ 164253 w 164252"/>
                  <a:gd name="connsiteY0" fmla="*/ 95605 h 95605"/>
                  <a:gd name="connsiteX1" fmla="*/ 0 w 164252"/>
                  <a:gd name="connsiteY1" fmla="*/ 0 h 95605"/>
                </a:gdLst>
                <a:ahLst/>
                <a:cxnLst>
                  <a:cxn ang="0">
                    <a:pos x="connsiteX0" y="connsiteY0"/>
                  </a:cxn>
                  <a:cxn ang="0">
                    <a:pos x="connsiteX1" y="connsiteY1"/>
                  </a:cxn>
                </a:cxnLst>
                <a:rect l="l" t="t" r="r" b="b"/>
                <a:pathLst>
                  <a:path w="164252" h="95605">
                    <a:moveTo>
                      <a:pt x="164253" y="95605"/>
                    </a:moveTo>
                    <a:cubicBezTo>
                      <a:pt x="70058" y="85731"/>
                      <a:pt x="0" y="46705"/>
                      <a:pt x="0" y="0"/>
                    </a:cubicBez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7" name="Forme libre : forme 36">
                <a:extLst>
                  <a:ext uri="{FF2B5EF4-FFF2-40B4-BE49-F238E27FC236}">
                    <a16:creationId xmlns:a16="http://schemas.microsoft.com/office/drawing/2014/main" id="{D61FA08A-5981-F0AB-8AEE-1D0D69028DE8}"/>
                  </a:ext>
                </a:extLst>
              </p:cNvPr>
              <p:cNvSpPr/>
              <p:nvPr/>
            </p:nvSpPr>
            <p:spPr>
              <a:xfrm>
                <a:off x="8939753" y="2158511"/>
                <a:ext cx="211585" cy="491660"/>
              </a:xfrm>
              <a:custGeom>
                <a:avLst/>
                <a:gdLst>
                  <a:gd name="connsiteX0" fmla="*/ 211585 w 211585"/>
                  <a:gd name="connsiteY0" fmla="*/ 491661 h 491660"/>
                  <a:gd name="connsiteX1" fmla="*/ 168955 w 211585"/>
                  <a:gd name="connsiteY1" fmla="*/ 489623 h 491660"/>
                  <a:gd name="connsiteX2" fmla="*/ 0 w 211585"/>
                  <a:gd name="connsiteY2" fmla="*/ 393705 h 491660"/>
                  <a:gd name="connsiteX3" fmla="*/ 0 w 211585"/>
                  <a:gd name="connsiteY3" fmla="*/ 0 h 491660"/>
                </a:gdLst>
                <a:ahLst/>
                <a:cxnLst>
                  <a:cxn ang="0">
                    <a:pos x="connsiteX0" y="connsiteY0"/>
                  </a:cxn>
                  <a:cxn ang="0">
                    <a:pos x="connsiteX1" y="connsiteY1"/>
                  </a:cxn>
                  <a:cxn ang="0">
                    <a:pos x="connsiteX2" y="connsiteY2"/>
                  </a:cxn>
                  <a:cxn ang="0">
                    <a:pos x="connsiteX3" y="connsiteY3"/>
                  </a:cxn>
                </a:cxnLst>
                <a:rect l="l" t="t" r="r" b="b"/>
                <a:pathLst>
                  <a:path w="211585" h="491660">
                    <a:moveTo>
                      <a:pt x="211585" y="491661"/>
                    </a:moveTo>
                    <a:cubicBezTo>
                      <a:pt x="197009" y="491661"/>
                      <a:pt x="182747" y="491034"/>
                      <a:pt x="168955" y="489623"/>
                    </a:cubicBezTo>
                    <a:cubicBezTo>
                      <a:pt x="72566" y="480533"/>
                      <a:pt x="0" y="441037"/>
                      <a:pt x="0" y="393705"/>
                    </a:cubicBezTo>
                    <a:lnTo>
                      <a:pt x="0" y="0"/>
                    </a:ln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39" name="Forme libre : forme 38">
                <a:extLst>
                  <a:ext uri="{FF2B5EF4-FFF2-40B4-BE49-F238E27FC236}">
                    <a16:creationId xmlns:a16="http://schemas.microsoft.com/office/drawing/2014/main" id="{2A9E469A-901D-A43D-94DA-A71E229503F7}"/>
                  </a:ext>
                </a:extLst>
              </p:cNvPr>
              <p:cNvSpPr/>
              <p:nvPr/>
            </p:nvSpPr>
            <p:spPr>
              <a:xfrm>
                <a:off x="9362923" y="2065884"/>
                <a:ext cx="15672" cy="217854"/>
              </a:xfrm>
              <a:custGeom>
                <a:avLst/>
                <a:gdLst>
                  <a:gd name="connsiteX0" fmla="*/ 0 w 15672"/>
                  <a:gd name="connsiteY0" fmla="*/ 0 h 217854"/>
                  <a:gd name="connsiteX1" fmla="*/ 0 w 15672"/>
                  <a:gd name="connsiteY1" fmla="*/ 217854 h 217854"/>
                </a:gdLst>
                <a:ahLst/>
                <a:cxnLst>
                  <a:cxn ang="0">
                    <a:pos x="connsiteX0" y="connsiteY0"/>
                  </a:cxn>
                  <a:cxn ang="0">
                    <a:pos x="connsiteX1" y="connsiteY1"/>
                  </a:cxn>
                </a:cxnLst>
                <a:rect l="l" t="t" r="r" b="b"/>
                <a:pathLst>
                  <a:path w="15672" h="217854">
                    <a:moveTo>
                      <a:pt x="0" y="0"/>
                    </a:moveTo>
                    <a:lnTo>
                      <a:pt x="0" y="217854"/>
                    </a:ln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1" name="Forme libre : forme 40">
                <a:extLst>
                  <a:ext uri="{FF2B5EF4-FFF2-40B4-BE49-F238E27FC236}">
                    <a16:creationId xmlns:a16="http://schemas.microsoft.com/office/drawing/2014/main" id="{E3F248BA-AB98-2C57-AB81-C196987E91EE}"/>
                  </a:ext>
                </a:extLst>
              </p:cNvPr>
              <p:cNvSpPr/>
              <p:nvPr/>
            </p:nvSpPr>
            <p:spPr>
              <a:xfrm>
                <a:off x="8939753" y="1968085"/>
                <a:ext cx="423170" cy="195912"/>
              </a:xfrm>
              <a:custGeom>
                <a:avLst/>
                <a:gdLst>
                  <a:gd name="connsiteX0" fmla="*/ 423170 w 423170"/>
                  <a:gd name="connsiteY0" fmla="*/ 97956 h 195912"/>
                  <a:gd name="connsiteX1" fmla="*/ 211585 w 423170"/>
                  <a:gd name="connsiteY1" fmla="*/ 195912 h 195912"/>
                  <a:gd name="connsiteX2" fmla="*/ 0 w 423170"/>
                  <a:gd name="connsiteY2" fmla="*/ 97956 h 195912"/>
                  <a:gd name="connsiteX3" fmla="*/ 211585 w 423170"/>
                  <a:gd name="connsiteY3" fmla="*/ 0 h 195912"/>
                  <a:gd name="connsiteX4" fmla="*/ 423170 w 423170"/>
                  <a:gd name="connsiteY4" fmla="*/ 97956 h 195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170" h="195912">
                    <a:moveTo>
                      <a:pt x="423170" y="97956"/>
                    </a:moveTo>
                    <a:cubicBezTo>
                      <a:pt x="423170" y="152056"/>
                      <a:pt x="328440" y="195912"/>
                      <a:pt x="211585" y="195912"/>
                    </a:cubicBezTo>
                    <a:cubicBezTo>
                      <a:pt x="94730" y="195912"/>
                      <a:pt x="0" y="152056"/>
                      <a:pt x="0" y="97956"/>
                    </a:cubicBezTo>
                    <a:cubicBezTo>
                      <a:pt x="0" y="43856"/>
                      <a:pt x="94730" y="0"/>
                      <a:pt x="211585" y="0"/>
                    </a:cubicBezTo>
                    <a:cubicBezTo>
                      <a:pt x="328440" y="0"/>
                      <a:pt x="423170" y="43856"/>
                      <a:pt x="423170" y="97956"/>
                    </a:cubicBezTo>
                    <a:close/>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nvGrpSpPr>
              <p:cNvPr id="43" name="Graphique 63">
                <a:extLst>
                  <a:ext uri="{FF2B5EF4-FFF2-40B4-BE49-F238E27FC236}">
                    <a16:creationId xmlns:a16="http://schemas.microsoft.com/office/drawing/2014/main" id="{794DC140-139B-A553-B94F-F219B1A4796D}"/>
                  </a:ext>
                </a:extLst>
              </p:cNvPr>
              <p:cNvGrpSpPr/>
              <p:nvPr/>
            </p:nvGrpSpPr>
            <p:grpSpPr>
              <a:xfrm>
                <a:off x="9374615" y="1715907"/>
                <a:ext cx="395093" cy="617044"/>
                <a:chOff x="9374615" y="1715907"/>
                <a:chExt cx="395093" cy="617044"/>
              </a:xfrm>
              <a:noFill/>
            </p:grpSpPr>
            <p:sp>
              <p:nvSpPr>
                <p:cNvPr id="45" name="Forme libre : forme 44">
                  <a:extLst>
                    <a:ext uri="{FF2B5EF4-FFF2-40B4-BE49-F238E27FC236}">
                      <a16:creationId xmlns:a16="http://schemas.microsoft.com/office/drawing/2014/main" id="{3AAFA0DC-72C3-9678-51F7-20760B6E0600}"/>
                    </a:ext>
                  </a:extLst>
                </p:cNvPr>
                <p:cNvSpPr/>
                <p:nvPr/>
              </p:nvSpPr>
              <p:spPr>
                <a:xfrm>
                  <a:off x="9665881" y="2115881"/>
                  <a:ext cx="15672" cy="105322"/>
                </a:xfrm>
                <a:custGeom>
                  <a:avLst/>
                  <a:gdLst>
                    <a:gd name="connsiteX0" fmla="*/ 0 w 15672"/>
                    <a:gd name="connsiteY0" fmla="*/ 0 h 105322"/>
                    <a:gd name="connsiteX1" fmla="*/ 0 w 15672"/>
                    <a:gd name="connsiteY1" fmla="*/ 105322 h 105322"/>
                  </a:gdLst>
                  <a:ahLst/>
                  <a:cxnLst>
                    <a:cxn ang="0">
                      <a:pos x="connsiteX0" y="connsiteY0"/>
                    </a:cxn>
                    <a:cxn ang="0">
                      <a:pos x="connsiteX1" y="connsiteY1"/>
                    </a:cxn>
                  </a:cxnLst>
                  <a:rect l="l" t="t" r="r" b="b"/>
                  <a:pathLst>
                    <a:path w="15672" h="105322">
                      <a:moveTo>
                        <a:pt x="0" y="0"/>
                      </a:moveTo>
                      <a:lnTo>
                        <a:pt x="0" y="105322"/>
                      </a:ln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7" name="Forme libre : forme 46">
                  <a:extLst>
                    <a:ext uri="{FF2B5EF4-FFF2-40B4-BE49-F238E27FC236}">
                      <a16:creationId xmlns:a16="http://schemas.microsoft.com/office/drawing/2014/main" id="{B41B7276-AFCC-736B-1577-A26515661D0B}"/>
                    </a:ext>
                  </a:extLst>
                </p:cNvPr>
                <p:cNvSpPr/>
                <p:nvPr/>
              </p:nvSpPr>
              <p:spPr>
                <a:xfrm>
                  <a:off x="9665881" y="2299568"/>
                  <a:ext cx="15672" cy="33383"/>
                </a:xfrm>
                <a:custGeom>
                  <a:avLst/>
                  <a:gdLst>
                    <a:gd name="connsiteX0" fmla="*/ 0 w 15672"/>
                    <a:gd name="connsiteY0" fmla="*/ 0 h 33383"/>
                    <a:gd name="connsiteX1" fmla="*/ 0 w 15672"/>
                    <a:gd name="connsiteY1" fmla="*/ 33383 h 33383"/>
                  </a:gdLst>
                  <a:ahLst/>
                  <a:cxnLst>
                    <a:cxn ang="0">
                      <a:pos x="connsiteX0" y="connsiteY0"/>
                    </a:cxn>
                    <a:cxn ang="0">
                      <a:pos x="connsiteX1" y="connsiteY1"/>
                    </a:cxn>
                  </a:cxnLst>
                  <a:rect l="l" t="t" r="r" b="b"/>
                  <a:pathLst>
                    <a:path w="15672" h="33383">
                      <a:moveTo>
                        <a:pt x="0" y="0"/>
                      </a:moveTo>
                      <a:lnTo>
                        <a:pt x="0" y="33383"/>
                      </a:ln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9" name="Forme libre : forme 48">
                  <a:extLst>
                    <a:ext uri="{FF2B5EF4-FFF2-40B4-BE49-F238E27FC236}">
                      <a16:creationId xmlns:a16="http://schemas.microsoft.com/office/drawing/2014/main" id="{DA8F8F06-7CFD-4D23-7002-54696CAE22AD}"/>
                    </a:ext>
                  </a:extLst>
                </p:cNvPr>
                <p:cNvSpPr/>
                <p:nvPr/>
              </p:nvSpPr>
              <p:spPr>
                <a:xfrm>
                  <a:off x="9485015" y="2184998"/>
                  <a:ext cx="15672" cy="60340"/>
                </a:xfrm>
                <a:custGeom>
                  <a:avLst/>
                  <a:gdLst>
                    <a:gd name="connsiteX0" fmla="*/ 0 w 15672"/>
                    <a:gd name="connsiteY0" fmla="*/ 0 h 60340"/>
                    <a:gd name="connsiteX1" fmla="*/ 0 w 15672"/>
                    <a:gd name="connsiteY1" fmla="*/ 60341 h 60340"/>
                  </a:gdLst>
                  <a:ahLst/>
                  <a:cxnLst>
                    <a:cxn ang="0">
                      <a:pos x="connsiteX0" y="connsiteY0"/>
                    </a:cxn>
                    <a:cxn ang="0">
                      <a:pos x="connsiteX1" y="connsiteY1"/>
                    </a:cxn>
                  </a:cxnLst>
                  <a:rect l="l" t="t" r="r" b="b"/>
                  <a:pathLst>
                    <a:path w="15672" h="60340">
                      <a:moveTo>
                        <a:pt x="0" y="0"/>
                      </a:moveTo>
                      <a:lnTo>
                        <a:pt x="0" y="60341"/>
                      </a:ln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50" name="Forme libre : forme 49">
                  <a:extLst>
                    <a:ext uri="{FF2B5EF4-FFF2-40B4-BE49-F238E27FC236}">
                      <a16:creationId xmlns:a16="http://schemas.microsoft.com/office/drawing/2014/main" id="{5E296FB9-15CD-859A-E893-60229B62AECC}"/>
                    </a:ext>
                  </a:extLst>
                </p:cNvPr>
                <p:cNvSpPr/>
                <p:nvPr/>
              </p:nvSpPr>
              <p:spPr>
                <a:xfrm>
                  <a:off x="9374615" y="1715907"/>
                  <a:ext cx="395093" cy="390413"/>
                </a:xfrm>
                <a:custGeom>
                  <a:avLst/>
                  <a:gdLst>
                    <a:gd name="connsiteX0" fmla="*/ 291266 w 395093"/>
                    <a:gd name="connsiteY0" fmla="*/ 321766 h 390413"/>
                    <a:gd name="connsiteX1" fmla="*/ 291266 w 395093"/>
                    <a:gd name="connsiteY1" fmla="*/ 221145 h 390413"/>
                    <a:gd name="connsiteX2" fmla="*/ 375430 w 395093"/>
                    <a:gd name="connsiteY2" fmla="*/ 221145 h 390413"/>
                    <a:gd name="connsiteX3" fmla="*/ 392670 w 395093"/>
                    <a:gd name="connsiteY3" fmla="*/ 208294 h 390413"/>
                    <a:gd name="connsiteX4" fmla="*/ 389222 w 395093"/>
                    <a:gd name="connsiteY4" fmla="*/ 178985 h 390413"/>
                    <a:gd name="connsiteX5" fmla="*/ 219013 w 395093"/>
                    <a:gd name="connsiteY5" fmla="*/ 8934 h 390413"/>
                    <a:gd name="connsiteX6" fmla="*/ 176070 w 395093"/>
                    <a:gd name="connsiteY6" fmla="*/ 8934 h 390413"/>
                    <a:gd name="connsiteX7" fmla="*/ 6645 w 395093"/>
                    <a:gd name="connsiteY7" fmla="*/ 178985 h 390413"/>
                    <a:gd name="connsiteX8" fmla="*/ 2100 w 395093"/>
                    <a:gd name="connsiteY8" fmla="*/ 207980 h 390413"/>
                    <a:gd name="connsiteX9" fmla="*/ 22788 w 395093"/>
                    <a:gd name="connsiteY9" fmla="*/ 221145 h 390413"/>
                    <a:gd name="connsiteX10" fmla="*/ 110400 w 395093"/>
                    <a:gd name="connsiteY10" fmla="*/ 221145 h 390413"/>
                    <a:gd name="connsiteX11" fmla="*/ 110400 w 395093"/>
                    <a:gd name="connsiteY11" fmla="*/ 390413 h 390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5093" h="390413">
                      <a:moveTo>
                        <a:pt x="291266" y="321766"/>
                      </a:moveTo>
                      <a:lnTo>
                        <a:pt x="291266" y="221145"/>
                      </a:lnTo>
                      <a:lnTo>
                        <a:pt x="375430" y="221145"/>
                      </a:lnTo>
                      <a:cubicBezTo>
                        <a:pt x="385774" y="221145"/>
                        <a:pt x="390632" y="212996"/>
                        <a:pt x="392670" y="208294"/>
                      </a:cubicBezTo>
                      <a:cubicBezTo>
                        <a:pt x="396902" y="198106"/>
                        <a:pt x="395491" y="185254"/>
                        <a:pt x="389222" y="178985"/>
                      </a:cubicBezTo>
                      <a:lnTo>
                        <a:pt x="219013" y="8934"/>
                      </a:lnTo>
                      <a:cubicBezTo>
                        <a:pt x="207102" y="-2978"/>
                        <a:pt x="187824" y="-2978"/>
                        <a:pt x="176070" y="8934"/>
                      </a:cubicBezTo>
                      <a:lnTo>
                        <a:pt x="6645" y="178985"/>
                      </a:lnTo>
                      <a:cubicBezTo>
                        <a:pt x="62" y="185568"/>
                        <a:pt x="-1975" y="198263"/>
                        <a:pt x="2100" y="207980"/>
                      </a:cubicBezTo>
                      <a:cubicBezTo>
                        <a:pt x="5704" y="216444"/>
                        <a:pt x="13071" y="221145"/>
                        <a:pt x="22788" y="221145"/>
                      </a:cubicBezTo>
                      <a:lnTo>
                        <a:pt x="110400" y="221145"/>
                      </a:lnTo>
                      <a:lnTo>
                        <a:pt x="110400" y="390413"/>
                      </a:ln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nvGrpSpPr>
            <p:cNvPr id="10" name="Graphique 63">
              <a:extLst>
                <a:ext uri="{FF2B5EF4-FFF2-40B4-BE49-F238E27FC236}">
                  <a16:creationId xmlns:a16="http://schemas.microsoft.com/office/drawing/2014/main" id="{5703816E-4516-048C-C14D-7F5CD0521A57}"/>
                </a:ext>
              </a:extLst>
            </p:cNvPr>
            <p:cNvGrpSpPr/>
            <p:nvPr/>
          </p:nvGrpSpPr>
          <p:grpSpPr>
            <a:xfrm>
              <a:off x="9272333" y="2469933"/>
              <a:ext cx="234781" cy="244498"/>
              <a:chOff x="9272333" y="2469933"/>
              <a:chExt cx="234781" cy="244498"/>
            </a:xfrm>
            <a:noFill/>
          </p:grpSpPr>
          <p:grpSp>
            <p:nvGrpSpPr>
              <p:cNvPr id="11" name="Graphique 63">
                <a:extLst>
                  <a:ext uri="{FF2B5EF4-FFF2-40B4-BE49-F238E27FC236}">
                    <a16:creationId xmlns:a16="http://schemas.microsoft.com/office/drawing/2014/main" id="{BA32C7CB-D4CF-A77C-AA42-9F6DE569B44C}"/>
                  </a:ext>
                </a:extLst>
              </p:cNvPr>
              <p:cNvGrpSpPr/>
              <p:nvPr/>
            </p:nvGrpSpPr>
            <p:grpSpPr>
              <a:xfrm>
                <a:off x="9272333" y="2565224"/>
                <a:ext cx="170521" cy="53601"/>
                <a:chOff x="9272333" y="2565224"/>
                <a:chExt cx="170521" cy="53601"/>
              </a:xfrm>
            </p:grpSpPr>
            <p:sp>
              <p:nvSpPr>
                <p:cNvPr id="14" name="Forme libre : forme 13">
                  <a:extLst>
                    <a:ext uri="{FF2B5EF4-FFF2-40B4-BE49-F238E27FC236}">
                      <a16:creationId xmlns:a16="http://schemas.microsoft.com/office/drawing/2014/main" id="{F18D0AB1-4873-2F73-DBC4-6FC85DBAE8DF}"/>
                    </a:ext>
                  </a:extLst>
                </p:cNvPr>
                <p:cNvSpPr/>
                <p:nvPr/>
              </p:nvSpPr>
              <p:spPr>
                <a:xfrm>
                  <a:off x="9272333" y="2565224"/>
                  <a:ext cx="170521" cy="15672"/>
                </a:xfrm>
                <a:custGeom>
                  <a:avLst/>
                  <a:gdLst>
                    <a:gd name="connsiteX0" fmla="*/ 0 w 170521"/>
                    <a:gd name="connsiteY0" fmla="*/ 0 h 15672"/>
                    <a:gd name="connsiteX1" fmla="*/ 170522 w 170521"/>
                    <a:gd name="connsiteY1" fmla="*/ 0 h 15672"/>
                  </a:gdLst>
                  <a:ahLst/>
                  <a:cxnLst>
                    <a:cxn ang="0">
                      <a:pos x="connsiteX0" y="connsiteY0"/>
                    </a:cxn>
                    <a:cxn ang="0">
                      <a:pos x="connsiteX1" y="connsiteY1"/>
                    </a:cxn>
                  </a:cxnLst>
                  <a:rect l="l" t="t" r="r" b="b"/>
                  <a:pathLst>
                    <a:path w="170521" h="15672">
                      <a:moveTo>
                        <a:pt x="0" y="0"/>
                      </a:moveTo>
                      <a:lnTo>
                        <a:pt x="170522" y="0"/>
                      </a:ln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23" name="Forme libre : forme 22">
                  <a:extLst>
                    <a:ext uri="{FF2B5EF4-FFF2-40B4-BE49-F238E27FC236}">
                      <a16:creationId xmlns:a16="http://schemas.microsoft.com/office/drawing/2014/main" id="{EE45C427-714F-680F-1D55-214612C890E6}"/>
                    </a:ext>
                  </a:extLst>
                </p:cNvPr>
                <p:cNvSpPr/>
                <p:nvPr/>
              </p:nvSpPr>
              <p:spPr>
                <a:xfrm>
                  <a:off x="9272333" y="2618826"/>
                  <a:ext cx="146228" cy="15672"/>
                </a:xfrm>
                <a:custGeom>
                  <a:avLst/>
                  <a:gdLst>
                    <a:gd name="connsiteX0" fmla="*/ 0 w 146228"/>
                    <a:gd name="connsiteY0" fmla="*/ 0 h 15672"/>
                    <a:gd name="connsiteX1" fmla="*/ 146229 w 146228"/>
                    <a:gd name="connsiteY1" fmla="*/ 0 h 15672"/>
                  </a:gdLst>
                  <a:ahLst/>
                  <a:cxnLst>
                    <a:cxn ang="0">
                      <a:pos x="connsiteX0" y="connsiteY0"/>
                    </a:cxn>
                    <a:cxn ang="0">
                      <a:pos x="connsiteX1" y="connsiteY1"/>
                    </a:cxn>
                  </a:cxnLst>
                  <a:rect l="l" t="t" r="r" b="b"/>
                  <a:pathLst>
                    <a:path w="146228" h="15672">
                      <a:moveTo>
                        <a:pt x="0" y="0"/>
                      </a:moveTo>
                      <a:lnTo>
                        <a:pt x="146229" y="0"/>
                      </a:ln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12" name="Forme libre : forme 11">
                <a:extLst>
                  <a:ext uri="{FF2B5EF4-FFF2-40B4-BE49-F238E27FC236}">
                    <a16:creationId xmlns:a16="http://schemas.microsoft.com/office/drawing/2014/main" id="{C9DD5B20-F78E-AB45-02CD-FC688A9C7EE8}"/>
                  </a:ext>
                </a:extLst>
              </p:cNvPr>
              <p:cNvSpPr/>
              <p:nvPr/>
            </p:nvSpPr>
            <p:spPr>
              <a:xfrm>
                <a:off x="9316217" y="2469933"/>
                <a:ext cx="190896" cy="244498"/>
              </a:xfrm>
              <a:custGeom>
                <a:avLst/>
                <a:gdLst>
                  <a:gd name="connsiteX0" fmla="*/ 190897 w 190896"/>
                  <a:gd name="connsiteY0" fmla="*/ 21158 h 244498"/>
                  <a:gd name="connsiteX1" fmla="*/ 122249 w 190896"/>
                  <a:gd name="connsiteY1" fmla="*/ 0 h 244498"/>
                  <a:gd name="connsiteX2" fmla="*/ 0 w 190896"/>
                  <a:gd name="connsiteY2" fmla="*/ 122249 h 244498"/>
                  <a:gd name="connsiteX3" fmla="*/ 122249 w 190896"/>
                  <a:gd name="connsiteY3" fmla="*/ 244498 h 244498"/>
                  <a:gd name="connsiteX4" fmla="*/ 190897 w 190896"/>
                  <a:gd name="connsiteY4" fmla="*/ 223340 h 244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896" h="244498">
                    <a:moveTo>
                      <a:pt x="190897" y="21158"/>
                    </a:moveTo>
                    <a:cubicBezTo>
                      <a:pt x="171306" y="7836"/>
                      <a:pt x="147796" y="0"/>
                      <a:pt x="122249" y="0"/>
                    </a:cubicBezTo>
                    <a:cubicBezTo>
                      <a:pt x="54699" y="0"/>
                      <a:pt x="0" y="54699"/>
                      <a:pt x="0" y="122249"/>
                    </a:cubicBezTo>
                    <a:cubicBezTo>
                      <a:pt x="0" y="189800"/>
                      <a:pt x="54699" y="244498"/>
                      <a:pt x="122249" y="244498"/>
                    </a:cubicBezTo>
                    <a:cubicBezTo>
                      <a:pt x="147639" y="244498"/>
                      <a:pt x="171306" y="236662"/>
                      <a:pt x="190897" y="223340"/>
                    </a:cubicBezTo>
                  </a:path>
                </a:pathLst>
              </a:custGeom>
              <a:noFill/>
              <a:ln w="23813" cap="rnd">
                <a:solidFill>
                  <a:srgbClr val="92D050"/>
                </a:solid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grpSp>
      <p:grpSp>
        <p:nvGrpSpPr>
          <p:cNvPr id="51" name="object 13">
            <a:extLst>
              <a:ext uri="{FF2B5EF4-FFF2-40B4-BE49-F238E27FC236}">
                <a16:creationId xmlns:a16="http://schemas.microsoft.com/office/drawing/2014/main" id="{5FBF74A9-A567-CD55-215A-987DD1D77287}"/>
              </a:ext>
            </a:extLst>
          </p:cNvPr>
          <p:cNvGrpSpPr/>
          <p:nvPr/>
        </p:nvGrpSpPr>
        <p:grpSpPr>
          <a:xfrm>
            <a:off x="9133958" y="3935018"/>
            <a:ext cx="1890395" cy="1889760"/>
            <a:chOff x="889393" y="4957152"/>
            <a:chExt cx="1890395" cy="1889760"/>
          </a:xfrm>
        </p:grpSpPr>
        <p:sp>
          <p:nvSpPr>
            <p:cNvPr id="52" name="object 14">
              <a:extLst>
                <a:ext uri="{FF2B5EF4-FFF2-40B4-BE49-F238E27FC236}">
                  <a16:creationId xmlns:a16="http://schemas.microsoft.com/office/drawing/2014/main" id="{C1F7C180-EEFC-6A1E-A5BB-8E1F2816568D}"/>
                </a:ext>
              </a:extLst>
            </p:cNvPr>
            <p:cNvSpPr/>
            <p:nvPr/>
          </p:nvSpPr>
          <p:spPr>
            <a:xfrm>
              <a:off x="1676996" y="4957152"/>
              <a:ext cx="136525" cy="267335"/>
            </a:xfrm>
            <a:custGeom>
              <a:avLst/>
              <a:gdLst/>
              <a:ahLst/>
              <a:cxnLst/>
              <a:rect l="l" t="t" r="r" b="b"/>
              <a:pathLst>
                <a:path w="136525" h="267335">
                  <a:moveTo>
                    <a:pt x="136220" y="0"/>
                  </a:moveTo>
                  <a:lnTo>
                    <a:pt x="101651" y="1377"/>
                  </a:lnTo>
                  <a:lnTo>
                    <a:pt x="67414" y="3965"/>
                  </a:lnTo>
                  <a:lnTo>
                    <a:pt x="33525" y="7758"/>
                  </a:lnTo>
                  <a:lnTo>
                    <a:pt x="0" y="12750"/>
                  </a:lnTo>
                  <a:lnTo>
                    <a:pt x="49466" y="267258"/>
                  </a:lnTo>
                  <a:lnTo>
                    <a:pt x="70862" y="264246"/>
                  </a:lnTo>
                  <a:lnTo>
                    <a:pt x="92462" y="261923"/>
                  </a:lnTo>
                  <a:lnTo>
                    <a:pt x="114253" y="260273"/>
                  </a:lnTo>
                  <a:lnTo>
                    <a:pt x="136220" y="259283"/>
                  </a:lnTo>
                  <a:lnTo>
                    <a:pt x="136220" y="0"/>
                  </a:lnTo>
                  <a:close/>
                </a:path>
              </a:pathLst>
            </a:custGeom>
            <a:solidFill>
              <a:srgbClr val="546439">
                <a:alpha val="25000"/>
              </a:srgbClr>
            </a:solidFill>
          </p:spPr>
          <p:txBody>
            <a:bodyPr wrap="square" lIns="0" tIns="0" rIns="0" bIns="0" rtlCol="0"/>
            <a:lstStyle/>
            <a:p>
              <a:pPr defTabSz="457200"/>
              <a:endParaRPr>
                <a:solidFill>
                  <a:prstClr val="black"/>
                </a:solidFill>
                <a:latin typeface="Calibri"/>
              </a:endParaRPr>
            </a:p>
          </p:txBody>
        </p:sp>
        <p:sp>
          <p:nvSpPr>
            <p:cNvPr id="54" name="object 15">
              <a:extLst>
                <a:ext uri="{FF2B5EF4-FFF2-40B4-BE49-F238E27FC236}">
                  <a16:creationId xmlns:a16="http://schemas.microsoft.com/office/drawing/2014/main" id="{81DDD15A-316D-E21F-735C-B38B247C45FE}"/>
                </a:ext>
              </a:extLst>
            </p:cNvPr>
            <p:cNvSpPr/>
            <p:nvPr/>
          </p:nvSpPr>
          <p:spPr>
            <a:xfrm>
              <a:off x="899540" y="4978260"/>
              <a:ext cx="783590" cy="817244"/>
            </a:xfrm>
            <a:custGeom>
              <a:avLst/>
              <a:gdLst/>
              <a:ahLst/>
              <a:cxnLst/>
              <a:rect l="l" t="t" r="r" b="b"/>
              <a:pathLst>
                <a:path w="783589" h="817245">
                  <a:moveTo>
                    <a:pt x="733806" y="0"/>
                  </a:moveTo>
                  <a:lnTo>
                    <a:pt x="686616" y="11511"/>
                  </a:lnTo>
                  <a:lnTo>
                    <a:pt x="640386" y="25350"/>
                  </a:lnTo>
                  <a:lnTo>
                    <a:pt x="595181" y="41452"/>
                  </a:lnTo>
                  <a:lnTo>
                    <a:pt x="551067" y="59750"/>
                  </a:lnTo>
                  <a:lnTo>
                    <a:pt x="508112" y="80177"/>
                  </a:lnTo>
                  <a:lnTo>
                    <a:pt x="466381" y="102669"/>
                  </a:lnTo>
                  <a:lnTo>
                    <a:pt x="425940" y="127158"/>
                  </a:lnTo>
                  <a:lnTo>
                    <a:pt x="386856" y="153579"/>
                  </a:lnTo>
                  <a:lnTo>
                    <a:pt x="349194" y="181866"/>
                  </a:lnTo>
                  <a:lnTo>
                    <a:pt x="313021" y="211952"/>
                  </a:lnTo>
                  <a:lnTo>
                    <a:pt x="278403" y="243771"/>
                  </a:lnTo>
                  <a:lnTo>
                    <a:pt x="245406" y="277258"/>
                  </a:lnTo>
                  <a:lnTo>
                    <a:pt x="214097" y="312346"/>
                  </a:lnTo>
                  <a:lnTo>
                    <a:pt x="184542" y="348969"/>
                  </a:lnTo>
                  <a:lnTo>
                    <a:pt x="156806" y="387061"/>
                  </a:lnTo>
                  <a:lnTo>
                    <a:pt x="130956" y="426556"/>
                  </a:lnTo>
                  <a:lnTo>
                    <a:pt x="107059" y="467388"/>
                  </a:lnTo>
                  <a:lnTo>
                    <a:pt x="85180" y="509490"/>
                  </a:lnTo>
                  <a:lnTo>
                    <a:pt x="65385" y="552797"/>
                  </a:lnTo>
                  <a:lnTo>
                    <a:pt x="47742" y="597243"/>
                  </a:lnTo>
                  <a:lnTo>
                    <a:pt x="32315" y="642761"/>
                  </a:lnTo>
                  <a:lnTo>
                    <a:pt x="19172" y="689285"/>
                  </a:lnTo>
                  <a:lnTo>
                    <a:pt x="8378" y="736749"/>
                  </a:lnTo>
                  <a:lnTo>
                    <a:pt x="0" y="785088"/>
                  </a:lnTo>
                  <a:lnTo>
                    <a:pt x="257416" y="816686"/>
                  </a:lnTo>
                  <a:lnTo>
                    <a:pt x="266797" y="768204"/>
                  </a:lnTo>
                  <a:lnTo>
                    <a:pt x="279520" y="721005"/>
                  </a:lnTo>
                  <a:lnTo>
                    <a:pt x="295456" y="675217"/>
                  </a:lnTo>
                  <a:lnTo>
                    <a:pt x="314474" y="630969"/>
                  </a:lnTo>
                  <a:lnTo>
                    <a:pt x="336445" y="588390"/>
                  </a:lnTo>
                  <a:lnTo>
                    <a:pt x="361240" y="547610"/>
                  </a:lnTo>
                  <a:lnTo>
                    <a:pt x="388730" y="508758"/>
                  </a:lnTo>
                  <a:lnTo>
                    <a:pt x="418783" y="471962"/>
                  </a:lnTo>
                  <a:lnTo>
                    <a:pt x="451272" y="437352"/>
                  </a:lnTo>
                  <a:lnTo>
                    <a:pt x="486067" y="405056"/>
                  </a:lnTo>
                  <a:lnTo>
                    <a:pt x="523037" y="375205"/>
                  </a:lnTo>
                  <a:lnTo>
                    <a:pt x="562053" y="347926"/>
                  </a:lnTo>
                  <a:lnTo>
                    <a:pt x="602987" y="323350"/>
                  </a:lnTo>
                  <a:lnTo>
                    <a:pt x="645708" y="301605"/>
                  </a:lnTo>
                  <a:lnTo>
                    <a:pt x="690086" y="282820"/>
                  </a:lnTo>
                  <a:lnTo>
                    <a:pt x="735992" y="267124"/>
                  </a:lnTo>
                  <a:lnTo>
                    <a:pt x="783297" y="254647"/>
                  </a:lnTo>
                  <a:lnTo>
                    <a:pt x="733806" y="0"/>
                  </a:lnTo>
                  <a:close/>
                </a:path>
              </a:pathLst>
            </a:custGeom>
            <a:solidFill>
              <a:srgbClr val="546439">
                <a:alpha val="39999"/>
              </a:srgbClr>
            </a:solidFill>
          </p:spPr>
          <p:txBody>
            <a:bodyPr wrap="square" lIns="0" tIns="0" rIns="0" bIns="0" rtlCol="0"/>
            <a:lstStyle/>
            <a:p>
              <a:pPr defTabSz="457200"/>
              <a:endParaRPr>
                <a:solidFill>
                  <a:prstClr val="black"/>
                </a:solidFill>
                <a:latin typeface="Calibri"/>
              </a:endParaRPr>
            </a:p>
          </p:txBody>
        </p:sp>
        <p:sp>
          <p:nvSpPr>
            <p:cNvPr id="55" name="object 16">
              <a:extLst>
                <a:ext uri="{FF2B5EF4-FFF2-40B4-BE49-F238E27FC236}">
                  <a16:creationId xmlns:a16="http://schemas.microsoft.com/office/drawing/2014/main" id="{06BB0698-6718-4BA8-C563-2D73352C4639}"/>
                </a:ext>
              </a:extLst>
            </p:cNvPr>
            <p:cNvSpPr/>
            <p:nvPr/>
          </p:nvSpPr>
          <p:spPr>
            <a:xfrm>
              <a:off x="889393" y="5807468"/>
              <a:ext cx="1481455" cy="1039494"/>
            </a:xfrm>
            <a:custGeom>
              <a:avLst/>
              <a:gdLst/>
              <a:ahLst/>
              <a:cxnLst/>
              <a:rect l="l" t="t" r="r" b="b"/>
              <a:pathLst>
                <a:path w="1481455" h="1039495">
                  <a:moveTo>
                    <a:pt x="4686" y="0"/>
                  </a:moveTo>
                  <a:lnTo>
                    <a:pt x="2662" y="23307"/>
                  </a:lnTo>
                  <a:lnTo>
                    <a:pt x="1182" y="47117"/>
                  </a:lnTo>
                  <a:lnTo>
                    <a:pt x="301" y="70380"/>
                  </a:lnTo>
                  <a:lnTo>
                    <a:pt x="0" y="94145"/>
                  </a:lnTo>
                  <a:lnTo>
                    <a:pt x="1229" y="142774"/>
                  </a:lnTo>
                  <a:lnTo>
                    <a:pt x="4878" y="190765"/>
                  </a:lnTo>
                  <a:lnTo>
                    <a:pt x="10906" y="238163"/>
                  </a:lnTo>
                  <a:lnTo>
                    <a:pt x="19197" y="284594"/>
                  </a:lnTo>
                  <a:lnTo>
                    <a:pt x="29749" y="330314"/>
                  </a:lnTo>
                  <a:lnTo>
                    <a:pt x="42482" y="375157"/>
                  </a:lnTo>
                  <a:lnTo>
                    <a:pt x="57339" y="419066"/>
                  </a:lnTo>
                  <a:lnTo>
                    <a:pt x="74258" y="461979"/>
                  </a:lnTo>
                  <a:lnTo>
                    <a:pt x="93182" y="503839"/>
                  </a:lnTo>
                  <a:lnTo>
                    <a:pt x="114050" y="544585"/>
                  </a:lnTo>
                  <a:lnTo>
                    <a:pt x="136804" y="584159"/>
                  </a:lnTo>
                  <a:lnTo>
                    <a:pt x="161384" y="622500"/>
                  </a:lnTo>
                  <a:lnTo>
                    <a:pt x="187730" y="659550"/>
                  </a:lnTo>
                  <a:lnTo>
                    <a:pt x="215783" y="695249"/>
                  </a:lnTo>
                  <a:lnTo>
                    <a:pt x="245484" y="729538"/>
                  </a:lnTo>
                  <a:lnTo>
                    <a:pt x="276774" y="762357"/>
                  </a:lnTo>
                  <a:lnTo>
                    <a:pt x="309593" y="793647"/>
                  </a:lnTo>
                  <a:lnTo>
                    <a:pt x="343881" y="823348"/>
                  </a:lnTo>
                  <a:lnTo>
                    <a:pt x="379580" y="851402"/>
                  </a:lnTo>
                  <a:lnTo>
                    <a:pt x="416630" y="877749"/>
                  </a:lnTo>
                  <a:lnTo>
                    <a:pt x="454972" y="902329"/>
                  </a:lnTo>
                  <a:lnTo>
                    <a:pt x="494546" y="925083"/>
                  </a:lnTo>
                  <a:lnTo>
                    <a:pt x="535293" y="945952"/>
                  </a:lnTo>
                  <a:lnTo>
                    <a:pt x="577154" y="964877"/>
                  </a:lnTo>
                  <a:lnTo>
                    <a:pt x="620069" y="981797"/>
                  </a:lnTo>
                  <a:lnTo>
                    <a:pt x="663979" y="996654"/>
                  </a:lnTo>
                  <a:lnTo>
                    <a:pt x="708824" y="1009388"/>
                  </a:lnTo>
                  <a:lnTo>
                    <a:pt x="754546" y="1019940"/>
                  </a:lnTo>
                  <a:lnTo>
                    <a:pt x="801084" y="1028250"/>
                  </a:lnTo>
                  <a:lnTo>
                    <a:pt x="848380" y="1034260"/>
                  </a:lnTo>
                  <a:lnTo>
                    <a:pt x="896374" y="1037909"/>
                  </a:lnTo>
                  <a:lnTo>
                    <a:pt x="945007" y="1039139"/>
                  </a:lnTo>
                  <a:lnTo>
                    <a:pt x="998968" y="1037620"/>
                  </a:lnTo>
                  <a:lnTo>
                    <a:pt x="1052130" y="1033120"/>
                  </a:lnTo>
                  <a:lnTo>
                    <a:pt x="1104413" y="1025720"/>
                  </a:lnTo>
                  <a:lnTo>
                    <a:pt x="1155736" y="1015503"/>
                  </a:lnTo>
                  <a:lnTo>
                    <a:pt x="1206018" y="1002552"/>
                  </a:lnTo>
                  <a:lnTo>
                    <a:pt x="1255179" y="986948"/>
                  </a:lnTo>
                  <a:lnTo>
                    <a:pt x="1303139" y="968775"/>
                  </a:lnTo>
                  <a:lnTo>
                    <a:pt x="1349817" y="948114"/>
                  </a:lnTo>
                  <a:lnTo>
                    <a:pt x="1395132" y="925048"/>
                  </a:lnTo>
                  <a:lnTo>
                    <a:pt x="1439004" y="899660"/>
                  </a:lnTo>
                  <a:lnTo>
                    <a:pt x="1481353" y="872032"/>
                  </a:lnTo>
                  <a:lnTo>
                    <a:pt x="1414400" y="779868"/>
                  </a:lnTo>
                  <a:lnTo>
                    <a:pt x="945007" y="779868"/>
                  </a:lnTo>
                  <a:lnTo>
                    <a:pt x="896032" y="778147"/>
                  </a:lnTo>
                  <a:lnTo>
                    <a:pt x="847987" y="773059"/>
                  </a:lnTo>
                  <a:lnTo>
                    <a:pt x="800988" y="764722"/>
                  </a:lnTo>
                  <a:lnTo>
                    <a:pt x="755151" y="753251"/>
                  </a:lnTo>
                  <a:lnTo>
                    <a:pt x="710591" y="738762"/>
                  </a:lnTo>
                  <a:lnTo>
                    <a:pt x="667425" y="721371"/>
                  </a:lnTo>
                  <a:lnTo>
                    <a:pt x="625769" y="701194"/>
                  </a:lnTo>
                  <a:lnTo>
                    <a:pt x="585739" y="678347"/>
                  </a:lnTo>
                  <a:lnTo>
                    <a:pt x="547450" y="652947"/>
                  </a:lnTo>
                  <a:lnTo>
                    <a:pt x="511020" y="625109"/>
                  </a:lnTo>
                  <a:lnTo>
                    <a:pt x="476563" y="594948"/>
                  </a:lnTo>
                  <a:lnTo>
                    <a:pt x="444196" y="562582"/>
                  </a:lnTo>
                  <a:lnTo>
                    <a:pt x="414035" y="528126"/>
                  </a:lnTo>
                  <a:lnTo>
                    <a:pt x="386196" y="491696"/>
                  </a:lnTo>
                  <a:lnTo>
                    <a:pt x="360795" y="453409"/>
                  </a:lnTo>
                  <a:lnTo>
                    <a:pt x="337947" y="413379"/>
                  </a:lnTo>
                  <a:lnTo>
                    <a:pt x="317770" y="371724"/>
                  </a:lnTo>
                  <a:lnTo>
                    <a:pt x="300378" y="328559"/>
                  </a:lnTo>
                  <a:lnTo>
                    <a:pt x="285889" y="284000"/>
                  </a:lnTo>
                  <a:lnTo>
                    <a:pt x="274398" y="238058"/>
                  </a:lnTo>
                  <a:lnTo>
                    <a:pt x="266079" y="191164"/>
                  </a:lnTo>
                  <a:lnTo>
                    <a:pt x="260992" y="143119"/>
                  </a:lnTo>
                  <a:lnTo>
                    <a:pt x="259270" y="94145"/>
                  </a:lnTo>
                  <a:lnTo>
                    <a:pt x="259470" y="78378"/>
                  </a:lnTo>
                  <a:lnTo>
                    <a:pt x="260049" y="62703"/>
                  </a:lnTo>
                  <a:lnTo>
                    <a:pt x="260979" y="47117"/>
                  </a:lnTo>
                  <a:lnTo>
                    <a:pt x="262229" y="31623"/>
                  </a:lnTo>
                  <a:lnTo>
                    <a:pt x="4686" y="0"/>
                  </a:lnTo>
                  <a:close/>
                </a:path>
                <a:path w="1481455" h="1039495">
                  <a:moveTo>
                    <a:pt x="1329004" y="662317"/>
                  </a:moveTo>
                  <a:lnTo>
                    <a:pt x="1286882" y="688677"/>
                  </a:lnTo>
                  <a:lnTo>
                    <a:pt x="1242787" y="711996"/>
                  </a:lnTo>
                  <a:lnTo>
                    <a:pt x="1196865" y="732127"/>
                  </a:lnTo>
                  <a:lnTo>
                    <a:pt x="1149264" y="748925"/>
                  </a:lnTo>
                  <a:lnTo>
                    <a:pt x="1100130" y="762244"/>
                  </a:lnTo>
                  <a:lnTo>
                    <a:pt x="1049612" y="771938"/>
                  </a:lnTo>
                  <a:lnTo>
                    <a:pt x="997855" y="777862"/>
                  </a:lnTo>
                  <a:lnTo>
                    <a:pt x="945007" y="779868"/>
                  </a:lnTo>
                  <a:lnTo>
                    <a:pt x="1414400" y="779868"/>
                  </a:lnTo>
                  <a:lnTo>
                    <a:pt x="1329004" y="662317"/>
                  </a:lnTo>
                  <a:close/>
                </a:path>
              </a:pathLst>
            </a:custGeom>
            <a:solidFill>
              <a:srgbClr val="546439">
                <a:alpha val="69999"/>
              </a:srgbClr>
            </a:solidFill>
          </p:spPr>
          <p:txBody>
            <a:bodyPr wrap="square" lIns="0" tIns="0" rIns="0" bIns="0" rtlCol="0"/>
            <a:lstStyle/>
            <a:p>
              <a:pPr defTabSz="457200"/>
              <a:endParaRPr>
                <a:solidFill>
                  <a:prstClr val="black"/>
                </a:solidFill>
                <a:latin typeface="Calibri"/>
              </a:endParaRPr>
            </a:p>
          </p:txBody>
        </p:sp>
        <p:sp>
          <p:nvSpPr>
            <p:cNvPr id="56" name="object 17">
              <a:extLst>
                <a:ext uri="{FF2B5EF4-FFF2-40B4-BE49-F238E27FC236}">
                  <a16:creationId xmlns:a16="http://schemas.microsoft.com/office/drawing/2014/main" id="{3800ED3A-C10D-F6F7-3AC1-36B90F02A633}"/>
                </a:ext>
              </a:extLst>
            </p:cNvPr>
            <p:cNvSpPr/>
            <p:nvPr/>
          </p:nvSpPr>
          <p:spPr>
            <a:xfrm>
              <a:off x="1857679" y="4957203"/>
              <a:ext cx="922019" cy="1696720"/>
            </a:xfrm>
            <a:custGeom>
              <a:avLst/>
              <a:gdLst/>
              <a:ahLst/>
              <a:cxnLst/>
              <a:rect l="l" t="t" r="r" b="b"/>
              <a:pathLst>
                <a:path w="922019" h="1696720">
                  <a:moveTo>
                    <a:pt x="0" y="0"/>
                  </a:moveTo>
                  <a:lnTo>
                    <a:pt x="0" y="259270"/>
                  </a:lnTo>
                  <a:lnTo>
                    <a:pt x="47553" y="262501"/>
                  </a:lnTo>
                  <a:lnTo>
                    <a:pt x="94165" y="268908"/>
                  </a:lnTo>
                  <a:lnTo>
                    <a:pt x="139726" y="278381"/>
                  </a:lnTo>
                  <a:lnTo>
                    <a:pt x="184128" y="290813"/>
                  </a:lnTo>
                  <a:lnTo>
                    <a:pt x="227261" y="306095"/>
                  </a:lnTo>
                  <a:lnTo>
                    <a:pt x="269017" y="324117"/>
                  </a:lnTo>
                  <a:lnTo>
                    <a:pt x="309286" y="344770"/>
                  </a:lnTo>
                  <a:lnTo>
                    <a:pt x="347959" y="367947"/>
                  </a:lnTo>
                  <a:lnTo>
                    <a:pt x="384927" y="393539"/>
                  </a:lnTo>
                  <a:lnTo>
                    <a:pt x="420082" y="421436"/>
                  </a:lnTo>
                  <a:lnTo>
                    <a:pt x="453313" y="451529"/>
                  </a:lnTo>
                  <a:lnTo>
                    <a:pt x="484513" y="483711"/>
                  </a:lnTo>
                  <a:lnTo>
                    <a:pt x="513572" y="517872"/>
                  </a:lnTo>
                  <a:lnTo>
                    <a:pt x="540381" y="553903"/>
                  </a:lnTo>
                  <a:lnTo>
                    <a:pt x="564831" y="591696"/>
                  </a:lnTo>
                  <a:lnTo>
                    <a:pt x="586812" y="631142"/>
                  </a:lnTo>
                  <a:lnTo>
                    <a:pt x="606217" y="672133"/>
                  </a:lnTo>
                  <a:lnTo>
                    <a:pt x="622935" y="714558"/>
                  </a:lnTo>
                  <a:lnTo>
                    <a:pt x="636859" y="758310"/>
                  </a:lnTo>
                  <a:lnTo>
                    <a:pt x="647878" y="803280"/>
                  </a:lnTo>
                  <a:lnTo>
                    <a:pt x="655859" y="849221"/>
                  </a:lnTo>
                  <a:lnTo>
                    <a:pt x="660767" y="896439"/>
                  </a:lnTo>
                  <a:lnTo>
                    <a:pt x="662419" y="944410"/>
                  </a:lnTo>
                  <a:lnTo>
                    <a:pt x="660550" y="995202"/>
                  </a:lnTo>
                  <a:lnTo>
                    <a:pt x="655192" y="1044257"/>
                  </a:lnTo>
                  <a:lnTo>
                    <a:pt x="646351" y="1092565"/>
                  </a:lnTo>
                  <a:lnTo>
                    <a:pt x="634193" y="1139627"/>
                  </a:lnTo>
                  <a:lnTo>
                    <a:pt x="618847" y="1185318"/>
                  </a:lnTo>
                  <a:lnTo>
                    <a:pt x="600440" y="1229512"/>
                  </a:lnTo>
                  <a:lnTo>
                    <a:pt x="579100" y="1272083"/>
                  </a:lnTo>
                  <a:lnTo>
                    <a:pt x="554954" y="1312905"/>
                  </a:lnTo>
                  <a:lnTo>
                    <a:pt x="528129" y="1351851"/>
                  </a:lnTo>
                  <a:lnTo>
                    <a:pt x="498754" y="1388797"/>
                  </a:lnTo>
                  <a:lnTo>
                    <a:pt x="466954" y="1423616"/>
                  </a:lnTo>
                  <a:lnTo>
                    <a:pt x="432859" y="1456182"/>
                  </a:lnTo>
                  <a:lnTo>
                    <a:pt x="396595" y="1486369"/>
                  </a:lnTo>
                  <a:lnTo>
                    <a:pt x="549059" y="1696212"/>
                  </a:lnTo>
                  <a:lnTo>
                    <a:pt x="586043" y="1666525"/>
                  </a:lnTo>
                  <a:lnTo>
                    <a:pt x="621473" y="1635058"/>
                  </a:lnTo>
                  <a:lnTo>
                    <a:pt x="655282" y="1601877"/>
                  </a:lnTo>
                  <a:lnTo>
                    <a:pt x="687401" y="1567051"/>
                  </a:lnTo>
                  <a:lnTo>
                    <a:pt x="717764" y="1530647"/>
                  </a:lnTo>
                  <a:lnTo>
                    <a:pt x="746301" y="1492732"/>
                  </a:lnTo>
                  <a:lnTo>
                    <a:pt x="772946" y="1453373"/>
                  </a:lnTo>
                  <a:lnTo>
                    <a:pt x="797630" y="1412637"/>
                  </a:lnTo>
                  <a:lnTo>
                    <a:pt x="820285" y="1370593"/>
                  </a:lnTo>
                  <a:lnTo>
                    <a:pt x="840843" y="1327307"/>
                  </a:lnTo>
                  <a:lnTo>
                    <a:pt x="859237" y="1282847"/>
                  </a:lnTo>
                  <a:lnTo>
                    <a:pt x="875399" y="1237281"/>
                  </a:lnTo>
                  <a:lnTo>
                    <a:pt x="889260" y="1190674"/>
                  </a:lnTo>
                  <a:lnTo>
                    <a:pt x="900754" y="1143096"/>
                  </a:lnTo>
                  <a:lnTo>
                    <a:pt x="909811" y="1094613"/>
                  </a:lnTo>
                  <a:lnTo>
                    <a:pt x="916365" y="1045293"/>
                  </a:lnTo>
                  <a:lnTo>
                    <a:pt x="920347" y="995202"/>
                  </a:lnTo>
                  <a:lnTo>
                    <a:pt x="921689" y="944410"/>
                  </a:lnTo>
                  <a:lnTo>
                    <a:pt x="920491" y="896439"/>
                  </a:lnTo>
                  <a:lnTo>
                    <a:pt x="916954" y="849221"/>
                  </a:lnTo>
                  <a:lnTo>
                    <a:pt x="911119" y="802614"/>
                  </a:lnTo>
                  <a:lnTo>
                    <a:pt x="903050" y="756740"/>
                  </a:lnTo>
                  <a:lnTo>
                    <a:pt x="892801" y="711656"/>
                  </a:lnTo>
                  <a:lnTo>
                    <a:pt x="880431" y="667418"/>
                  </a:lnTo>
                  <a:lnTo>
                    <a:pt x="865996" y="624084"/>
                  </a:lnTo>
                  <a:lnTo>
                    <a:pt x="849552" y="581710"/>
                  </a:lnTo>
                  <a:lnTo>
                    <a:pt x="831157" y="540352"/>
                  </a:lnTo>
                  <a:lnTo>
                    <a:pt x="810867" y="500068"/>
                  </a:lnTo>
                  <a:lnTo>
                    <a:pt x="788739" y="460913"/>
                  </a:lnTo>
                  <a:lnTo>
                    <a:pt x="764830" y="422945"/>
                  </a:lnTo>
                  <a:lnTo>
                    <a:pt x="739196" y="386220"/>
                  </a:lnTo>
                  <a:lnTo>
                    <a:pt x="711895" y="350795"/>
                  </a:lnTo>
                  <a:lnTo>
                    <a:pt x="682983" y="316727"/>
                  </a:lnTo>
                  <a:lnTo>
                    <a:pt x="652516" y="284072"/>
                  </a:lnTo>
                  <a:lnTo>
                    <a:pt x="620552" y="252886"/>
                  </a:lnTo>
                  <a:lnTo>
                    <a:pt x="587147" y="223227"/>
                  </a:lnTo>
                  <a:lnTo>
                    <a:pt x="552359" y="195151"/>
                  </a:lnTo>
                  <a:lnTo>
                    <a:pt x="516243" y="168715"/>
                  </a:lnTo>
                  <a:lnTo>
                    <a:pt x="478857" y="143975"/>
                  </a:lnTo>
                  <a:lnTo>
                    <a:pt x="440257" y="120988"/>
                  </a:lnTo>
                  <a:lnTo>
                    <a:pt x="400501" y="99811"/>
                  </a:lnTo>
                  <a:lnTo>
                    <a:pt x="359644" y="80500"/>
                  </a:lnTo>
                  <a:lnTo>
                    <a:pt x="317744" y="63112"/>
                  </a:lnTo>
                  <a:lnTo>
                    <a:pt x="274858" y="47704"/>
                  </a:lnTo>
                  <a:lnTo>
                    <a:pt x="231041" y="34332"/>
                  </a:lnTo>
                  <a:lnTo>
                    <a:pt x="186352" y="23053"/>
                  </a:lnTo>
                  <a:lnTo>
                    <a:pt x="140846" y="13924"/>
                  </a:lnTo>
                  <a:lnTo>
                    <a:pt x="94581" y="7000"/>
                  </a:lnTo>
                  <a:lnTo>
                    <a:pt x="47613" y="2340"/>
                  </a:lnTo>
                  <a:lnTo>
                    <a:pt x="0" y="0"/>
                  </a:lnTo>
                  <a:close/>
                </a:path>
              </a:pathLst>
            </a:custGeom>
            <a:solidFill>
              <a:srgbClr val="546439"/>
            </a:solidFill>
          </p:spPr>
          <p:txBody>
            <a:bodyPr wrap="square" lIns="0" tIns="0" rIns="0" bIns="0" rtlCol="0"/>
            <a:lstStyle/>
            <a:p>
              <a:pPr defTabSz="457200"/>
              <a:endParaRPr>
                <a:solidFill>
                  <a:prstClr val="black"/>
                </a:solidFill>
                <a:latin typeface="Calibri"/>
              </a:endParaRPr>
            </a:p>
          </p:txBody>
        </p:sp>
      </p:grpSp>
      <p:grpSp>
        <p:nvGrpSpPr>
          <p:cNvPr id="57" name="object 24">
            <a:extLst>
              <a:ext uri="{FF2B5EF4-FFF2-40B4-BE49-F238E27FC236}">
                <a16:creationId xmlns:a16="http://schemas.microsoft.com/office/drawing/2014/main" id="{92391CB6-7194-7974-6735-3BE5EF985404}"/>
              </a:ext>
            </a:extLst>
          </p:cNvPr>
          <p:cNvGrpSpPr/>
          <p:nvPr/>
        </p:nvGrpSpPr>
        <p:grpSpPr>
          <a:xfrm>
            <a:off x="9088112" y="1609181"/>
            <a:ext cx="1890395" cy="1889760"/>
            <a:chOff x="882599" y="2622905"/>
            <a:chExt cx="1890395" cy="1889760"/>
          </a:xfrm>
        </p:grpSpPr>
        <p:sp>
          <p:nvSpPr>
            <p:cNvPr id="58" name="object 25">
              <a:extLst>
                <a:ext uri="{FF2B5EF4-FFF2-40B4-BE49-F238E27FC236}">
                  <a16:creationId xmlns:a16="http://schemas.microsoft.com/office/drawing/2014/main" id="{6B9E2C45-C29C-F390-3270-AF56185ACB28}"/>
                </a:ext>
              </a:extLst>
            </p:cNvPr>
            <p:cNvSpPr/>
            <p:nvPr/>
          </p:nvSpPr>
          <p:spPr>
            <a:xfrm>
              <a:off x="1765223" y="2622905"/>
              <a:ext cx="52069" cy="260350"/>
            </a:xfrm>
            <a:custGeom>
              <a:avLst/>
              <a:gdLst/>
              <a:ahLst/>
              <a:cxnLst/>
              <a:rect l="l" t="t" r="r" b="b"/>
              <a:pathLst>
                <a:path w="52069" h="260350">
                  <a:moveTo>
                    <a:pt x="52006" y="0"/>
                  </a:moveTo>
                  <a:lnTo>
                    <a:pt x="25907" y="661"/>
                  </a:lnTo>
                  <a:lnTo>
                    <a:pt x="0" y="2019"/>
                  </a:lnTo>
                  <a:lnTo>
                    <a:pt x="23494" y="260197"/>
                  </a:lnTo>
                  <a:lnTo>
                    <a:pt x="49047" y="259346"/>
                  </a:lnTo>
                  <a:lnTo>
                    <a:pt x="52006" y="0"/>
                  </a:lnTo>
                  <a:close/>
                </a:path>
              </a:pathLst>
            </a:custGeom>
            <a:solidFill>
              <a:srgbClr val="546439">
                <a:alpha val="25000"/>
              </a:srgbClr>
            </a:solidFill>
          </p:spPr>
          <p:txBody>
            <a:bodyPr wrap="square" lIns="0" tIns="0" rIns="0" bIns="0" rtlCol="0"/>
            <a:lstStyle/>
            <a:p>
              <a:pPr defTabSz="457200"/>
              <a:endParaRPr>
                <a:solidFill>
                  <a:prstClr val="black"/>
                </a:solidFill>
                <a:latin typeface="Calibri"/>
              </a:endParaRPr>
            </a:p>
          </p:txBody>
        </p:sp>
        <p:sp>
          <p:nvSpPr>
            <p:cNvPr id="59" name="object 26">
              <a:extLst>
                <a:ext uri="{FF2B5EF4-FFF2-40B4-BE49-F238E27FC236}">
                  <a16:creationId xmlns:a16="http://schemas.microsoft.com/office/drawing/2014/main" id="{ED348B9D-FF4D-958E-D1CB-3330362E242C}"/>
                </a:ext>
              </a:extLst>
            </p:cNvPr>
            <p:cNvSpPr/>
            <p:nvPr/>
          </p:nvSpPr>
          <p:spPr>
            <a:xfrm>
              <a:off x="1584007" y="2628811"/>
              <a:ext cx="160655" cy="271145"/>
            </a:xfrm>
            <a:custGeom>
              <a:avLst/>
              <a:gdLst/>
              <a:ahLst/>
              <a:cxnLst/>
              <a:rect l="l" t="t" r="r" b="b"/>
              <a:pathLst>
                <a:path w="160655" h="271144">
                  <a:moveTo>
                    <a:pt x="136944" y="0"/>
                  </a:moveTo>
                  <a:lnTo>
                    <a:pt x="107650" y="3753"/>
                  </a:lnTo>
                  <a:lnTo>
                    <a:pt x="78659" y="8408"/>
                  </a:lnTo>
                  <a:lnTo>
                    <a:pt x="49974" y="13942"/>
                  </a:lnTo>
                  <a:lnTo>
                    <a:pt x="21602" y="20332"/>
                  </a:lnTo>
                  <a:lnTo>
                    <a:pt x="88734" y="270891"/>
                  </a:lnTo>
                  <a:lnTo>
                    <a:pt x="106419" y="267049"/>
                  </a:lnTo>
                  <a:lnTo>
                    <a:pt x="124266" y="263666"/>
                  </a:lnTo>
                  <a:lnTo>
                    <a:pt x="142270" y="260752"/>
                  </a:lnTo>
                  <a:lnTo>
                    <a:pt x="160426" y="258318"/>
                  </a:lnTo>
                  <a:lnTo>
                    <a:pt x="136944" y="0"/>
                  </a:lnTo>
                  <a:close/>
                </a:path>
                <a:path w="160655" h="271144">
                  <a:moveTo>
                    <a:pt x="50" y="25704"/>
                  </a:moveTo>
                  <a:close/>
                </a:path>
                <a:path w="160655" h="271144">
                  <a:moveTo>
                    <a:pt x="50" y="25679"/>
                  </a:moveTo>
                  <a:close/>
                </a:path>
              </a:pathLst>
            </a:custGeom>
            <a:solidFill>
              <a:srgbClr val="546439">
                <a:alpha val="39999"/>
              </a:srgbClr>
            </a:solidFill>
          </p:spPr>
          <p:txBody>
            <a:bodyPr wrap="square" lIns="0" tIns="0" rIns="0" bIns="0" rtlCol="0"/>
            <a:lstStyle/>
            <a:p>
              <a:pPr defTabSz="457200"/>
              <a:endParaRPr>
                <a:solidFill>
                  <a:prstClr val="black"/>
                </a:solidFill>
                <a:latin typeface="Calibri"/>
              </a:endParaRPr>
            </a:p>
          </p:txBody>
        </p:sp>
        <p:sp>
          <p:nvSpPr>
            <p:cNvPr id="60" name="object 27">
              <a:extLst>
                <a:ext uri="{FF2B5EF4-FFF2-40B4-BE49-F238E27FC236}">
                  <a16:creationId xmlns:a16="http://schemas.microsoft.com/office/drawing/2014/main" id="{CDBF277E-0418-6936-5A29-BA889FCC7F3D}"/>
                </a:ext>
              </a:extLst>
            </p:cNvPr>
            <p:cNvSpPr/>
            <p:nvPr/>
          </p:nvSpPr>
          <p:spPr>
            <a:xfrm>
              <a:off x="1332611" y="2660561"/>
              <a:ext cx="297180" cy="320040"/>
            </a:xfrm>
            <a:custGeom>
              <a:avLst/>
              <a:gdLst/>
              <a:ahLst/>
              <a:cxnLst/>
              <a:rect l="l" t="t" r="r" b="b"/>
              <a:pathLst>
                <a:path w="297180" h="320039">
                  <a:moveTo>
                    <a:pt x="230047" y="0"/>
                  </a:moveTo>
                  <a:lnTo>
                    <a:pt x="181520" y="15580"/>
                  </a:lnTo>
                  <a:lnTo>
                    <a:pt x="134169" y="33643"/>
                  </a:lnTo>
                  <a:lnTo>
                    <a:pt x="88078" y="54126"/>
                  </a:lnTo>
                  <a:lnTo>
                    <a:pt x="43327" y="76969"/>
                  </a:lnTo>
                  <a:lnTo>
                    <a:pt x="0" y="102108"/>
                  </a:lnTo>
                  <a:lnTo>
                    <a:pt x="141236" y="319595"/>
                  </a:lnTo>
                  <a:lnTo>
                    <a:pt x="178244" y="298818"/>
                  </a:lnTo>
                  <a:lnTo>
                    <a:pt x="216627" y="280317"/>
                  </a:lnTo>
                  <a:lnTo>
                    <a:pt x="256290" y="264174"/>
                  </a:lnTo>
                  <a:lnTo>
                    <a:pt x="297141" y="250469"/>
                  </a:lnTo>
                  <a:lnTo>
                    <a:pt x="230047" y="0"/>
                  </a:lnTo>
                  <a:close/>
                </a:path>
              </a:pathLst>
            </a:custGeom>
            <a:solidFill>
              <a:srgbClr val="546439">
                <a:alpha val="69999"/>
              </a:srgbClr>
            </a:solidFill>
          </p:spPr>
          <p:txBody>
            <a:bodyPr wrap="square" lIns="0" tIns="0" rIns="0" bIns="0" rtlCol="0"/>
            <a:lstStyle/>
            <a:p>
              <a:pPr defTabSz="457200"/>
              <a:endParaRPr>
                <a:solidFill>
                  <a:prstClr val="black"/>
                </a:solidFill>
                <a:latin typeface="Calibri"/>
              </a:endParaRPr>
            </a:p>
          </p:txBody>
        </p:sp>
        <p:sp>
          <p:nvSpPr>
            <p:cNvPr id="61" name="object 28">
              <a:extLst>
                <a:ext uri="{FF2B5EF4-FFF2-40B4-BE49-F238E27FC236}">
                  <a16:creationId xmlns:a16="http://schemas.microsoft.com/office/drawing/2014/main" id="{592E3092-3641-073C-EDC0-F69501F2CF46}"/>
                </a:ext>
              </a:extLst>
            </p:cNvPr>
            <p:cNvSpPr/>
            <p:nvPr/>
          </p:nvSpPr>
          <p:spPr>
            <a:xfrm>
              <a:off x="882599" y="2623515"/>
              <a:ext cx="1890395" cy="1889760"/>
            </a:xfrm>
            <a:custGeom>
              <a:avLst/>
              <a:gdLst/>
              <a:ahLst/>
              <a:cxnLst/>
              <a:rect l="l" t="t" r="r" b="b"/>
              <a:pathLst>
                <a:path w="1890395" h="1889760">
                  <a:moveTo>
                    <a:pt x="412699" y="163322"/>
                  </a:moveTo>
                  <a:lnTo>
                    <a:pt x="374086" y="191141"/>
                  </a:lnTo>
                  <a:lnTo>
                    <a:pt x="336963" y="220821"/>
                  </a:lnTo>
                  <a:lnTo>
                    <a:pt x="301398" y="252294"/>
                  </a:lnTo>
                  <a:lnTo>
                    <a:pt x="267461" y="285491"/>
                  </a:lnTo>
                  <a:lnTo>
                    <a:pt x="235217" y="320345"/>
                  </a:lnTo>
                  <a:lnTo>
                    <a:pt x="204738" y="356787"/>
                  </a:lnTo>
                  <a:lnTo>
                    <a:pt x="176089" y="394750"/>
                  </a:lnTo>
                  <a:lnTo>
                    <a:pt x="149340" y="434165"/>
                  </a:lnTo>
                  <a:lnTo>
                    <a:pt x="124559" y="474965"/>
                  </a:lnTo>
                  <a:lnTo>
                    <a:pt x="101814" y="517081"/>
                  </a:lnTo>
                  <a:lnTo>
                    <a:pt x="81174" y="560446"/>
                  </a:lnTo>
                  <a:lnTo>
                    <a:pt x="62706" y="604991"/>
                  </a:lnTo>
                  <a:lnTo>
                    <a:pt x="46479" y="650648"/>
                  </a:lnTo>
                  <a:lnTo>
                    <a:pt x="32561" y="697350"/>
                  </a:lnTo>
                  <a:lnTo>
                    <a:pt x="21021" y="745028"/>
                  </a:lnTo>
                  <a:lnTo>
                    <a:pt x="11927" y="793614"/>
                  </a:lnTo>
                  <a:lnTo>
                    <a:pt x="5346" y="843041"/>
                  </a:lnTo>
                  <a:lnTo>
                    <a:pt x="1347" y="893240"/>
                  </a:lnTo>
                  <a:lnTo>
                    <a:pt x="0" y="944143"/>
                  </a:lnTo>
                  <a:lnTo>
                    <a:pt x="1229" y="992772"/>
                  </a:lnTo>
                  <a:lnTo>
                    <a:pt x="4878" y="1040763"/>
                  </a:lnTo>
                  <a:lnTo>
                    <a:pt x="10904" y="1088149"/>
                  </a:lnTo>
                  <a:lnTo>
                    <a:pt x="19198" y="1134592"/>
                  </a:lnTo>
                  <a:lnTo>
                    <a:pt x="29750" y="1180312"/>
                  </a:lnTo>
                  <a:lnTo>
                    <a:pt x="42483" y="1225156"/>
                  </a:lnTo>
                  <a:lnTo>
                    <a:pt x="57340" y="1269064"/>
                  </a:lnTo>
                  <a:lnTo>
                    <a:pt x="74260" y="1311978"/>
                  </a:lnTo>
                  <a:lnTo>
                    <a:pt x="93184" y="1353837"/>
                  </a:lnTo>
                  <a:lnTo>
                    <a:pt x="114053" y="1394584"/>
                  </a:lnTo>
                  <a:lnTo>
                    <a:pt x="136806" y="1434157"/>
                  </a:lnTo>
                  <a:lnTo>
                    <a:pt x="161386" y="1472498"/>
                  </a:lnTo>
                  <a:lnTo>
                    <a:pt x="187732" y="1509548"/>
                  </a:lnTo>
                  <a:lnTo>
                    <a:pt x="215786" y="1545247"/>
                  </a:lnTo>
                  <a:lnTo>
                    <a:pt x="245487" y="1579536"/>
                  </a:lnTo>
                  <a:lnTo>
                    <a:pt x="276777" y="1612355"/>
                  </a:lnTo>
                  <a:lnTo>
                    <a:pt x="309596" y="1643645"/>
                  </a:lnTo>
                  <a:lnTo>
                    <a:pt x="343884" y="1673347"/>
                  </a:lnTo>
                  <a:lnTo>
                    <a:pt x="379583" y="1701400"/>
                  </a:lnTo>
                  <a:lnTo>
                    <a:pt x="416633" y="1727747"/>
                  </a:lnTo>
                  <a:lnTo>
                    <a:pt x="454974" y="1752327"/>
                  </a:lnTo>
                  <a:lnTo>
                    <a:pt x="494548" y="1775082"/>
                  </a:lnTo>
                  <a:lnTo>
                    <a:pt x="535294" y="1795951"/>
                  </a:lnTo>
                  <a:lnTo>
                    <a:pt x="577154" y="1814875"/>
                  </a:lnTo>
                  <a:lnTo>
                    <a:pt x="620068" y="1831795"/>
                  </a:lnTo>
                  <a:lnTo>
                    <a:pt x="663976" y="1846652"/>
                  </a:lnTo>
                  <a:lnTo>
                    <a:pt x="708821" y="1859386"/>
                  </a:lnTo>
                  <a:lnTo>
                    <a:pt x="754541" y="1869938"/>
                  </a:lnTo>
                  <a:lnTo>
                    <a:pt x="801077" y="1878249"/>
                  </a:lnTo>
                  <a:lnTo>
                    <a:pt x="848371" y="1884258"/>
                  </a:lnTo>
                  <a:lnTo>
                    <a:pt x="896363" y="1887908"/>
                  </a:lnTo>
                  <a:lnTo>
                    <a:pt x="944994" y="1889137"/>
                  </a:lnTo>
                  <a:lnTo>
                    <a:pt x="993624" y="1887908"/>
                  </a:lnTo>
                  <a:lnTo>
                    <a:pt x="1041616" y="1884258"/>
                  </a:lnTo>
                  <a:lnTo>
                    <a:pt x="1088910" y="1878249"/>
                  </a:lnTo>
                  <a:lnTo>
                    <a:pt x="1135447" y="1869938"/>
                  </a:lnTo>
                  <a:lnTo>
                    <a:pt x="1181167" y="1859386"/>
                  </a:lnTo>
                  <a:lnTo>
                    <a:pt x="1226011" y="1846652"/>
                  </a:lnTo>
                  <a:lnTo>
                    <a:pt x="1269920" y="1831795"/>
                  </a:lnTo>
                  <a:lnTo>
                    <a:pt x="1312834" y="1814875"/>
                  </a:lnTo>
                  <a:lnTo>
                    <a:pt x="1354694" y="1795951"/>
                  </a:lnTo>
                  <a:lnTo>
                    <a:pt x="1395440" y="1775082"/>
                  </a:lnTo>
                  <a:lnTo>
                    <a:pt x="1435014" y="1752327"/>
                  </a:lnTo>
                  <a:lnTo>
                    <a:pt x="1473355" y="1727747"/>
                  </a:lnTo>
                  <a:lnTo>
                    <a:pt x="1510405" y="1701400"/>
                  </a:lnTo>
                  <a:lnTo>
                    <a:pt x="1546103" y="1673347"/>
                  </a:lnTo>
                  <a:lnTo>
                    <a:pt x="1580392" y="1643645"/>
                  </a:lnTo>
                  <a:lnTo>
                    <a:pt x="1594857" y="1629854"/>
                  </a:lnTo>
                  <a:lnTo>
                    <a:pt x="944994" y="1629854"/>
                  </a:lnTo>
                  <a:lnTo>
                    <a:pt x="896021" y="1628132"/>
                  </a:lnTo>
                  <a:lnTo>
                    <a:pt x="847977" y="1623044"/>
                  </a:lnTo>
                  <a:lnTo>
                    <a:pt x="800979" y="1614707"/>
                  </a:lnTo>
                  <a:lnTo>
                    <a:pt x="755142" y="1603235"/>
                  </a:lnTo>
                  <a:lnTo>
                    <a:pt x="710583" y="1588745"/>
                  </a:lnTo>
                  <a:lnTo>
                    <a:pt x="667418" y="1571353"/>
                  </a:lnTo>
                  <a:lnTo>
                    <a:pt x="625762" y="1551175"/>
                  </a:lnTo>
                  <a:lnTo>
                    <a:pt x="585732" y="1528328"/>
                  </a:lnTo>
                  <a:lnTo>
                    <a:pt x="547443" y="1502926"/>
                  </a:lnTo>
                  <a:lnTo>
                    <a:pt x="511012" y="1475087"/>
                  </a:lnTo>
                  <a:lnTo>
                    <a:pt x="476555" y="1444926"/>
                  </a:lnTo>
                  <a:lnTo>
                    <a:pt x="444188" y="1412560"/>
                  </a:lnTo>
                  <a:lnTo>
                    <a:pt x="414026" y="1378104"/>
                  </a:lnTo>
                  <a:lnTo>
                    <a:pt x="386187" y="1341674"/>
                  </a:lnTo>
                  <a:lnTo>
                    <a:pt x="360785" y="1303387"/>
                  </a:lnTo>
                  <a:lnTo>
                    <a:pt x="337937" y="1263358"/>
                  </a:lnTo>
                  <a:lnTo>
                    <a:pt x="317759" y="1221704"/>
                  </a:lnTo>
                  <a:lnTo>
                    <a:pt x="300367" y="1178540"/>
                  </a:lnTo>
                  <a:lnTo>
                    <a:pt x="285877" y="1133983"/>
                  </a:lnTo>
                  <a:lnTo>
                    <a:pt x="274388" y="1088056"/>
                  </a:lnTo>
                  <a:lnTo>
                    <a:pt x="266067" y="1041154"/>
                  </a:lnTo>
                  <a:lnTo>
                    <a:pt x="260979" y="993113"/>
                  </a:lnTo>
                  <a:lnTo>
                    <a:pt x="259257" y="944143"/>
                  </a:lnTo>
                  <a:lnTo>
                    <a:pt x="261023" y="894573"/>
                  </a:lnTo>
                  <a:lnTo>
                    <a:pt x="266240" y="845961"/>
                  </a:lnTo>
                  <a:lnTo>
                    <a:pt x="274786" y="798427"/>
                  </a:lnTo>
                  <a:lnTo>
                    <a:pt x="286595" y="751928"/>
                  </a:lnTo>
                  <a:lnTo>
                    <a:pt x="301386" y="707070"/>
                  </a:lnTo>
                  <a:lnTo>
                    <a:pt x="319198" y="663486"/>
                  </a:lnTo>
                  <a:lnTo>
                    <a:pt x="339856" y="621460"/>
                  </a:lnTo>
                  <a:lnTo>
                    <a:pt x="363241" y="581109"/>
                  </a:lnTo>
                  <a:lnTo>
                    <a:pt x="389230" y="542555"/>
                  </a:lnTo>
                  <a:lnTo>
                    <a:pt x="417704" y="505916"/>
                  </a:lnTo>
                  <a:lnTo>
                    <a:pt x="448541" y="471312"/>
                  </a:lnTo>
                  <a:lnTo>
                    <a:pt x="481620" y="438864"/>
                  </a:lnTo>
                  <a:lnTo>
                    <a:pt x="516822" y="408690"/>
                  </a:lnTo>
                  <a:lnTo>
                    <a:pt x="554024" y="380911"/>
                  </a:lnTo>
                  <a:lnTo>
                    <a:pt x="412699" y="163322"/>
                  </a:lnTo>
                  <a:close/>
                </a:path>
                <a:path w="1890395" h="1889760">
                  <a:moveTo>
                    <a:pt x="979068" y="0"/>
                  </a:moveTo>
                  <a:lnTo>
                    <a:pt x="976122" y="259206"/>
                  </a:lnTo>
                  <a:lnTo>
                    <a:pt x="1023194" y="262922"/>
                  </a:lnTo>
                  <a:lnTo>
                    <a:pt x="1069321" y="269753"/>
                  </a:lnTo>
                  <a:lnTo>
                    <a:pt x="1114398" y="279594"/>
                  </a:lnTo>
                  <a:lnTo>
                    <a:pt x="1158316" y="292338"/>
                  </a:lnTo>
                  <a:lnTo>
                    <a:pt x="1200969" y="307877"/>
                  </a:lnTo>
                  <a:lnTo>
                    <a:pt x="1242250" y="326106"/>
                  </a:lnTo>
                  <a:lnTo>
                    <a:pt x="1282053" y="346918"/>
                  </a:lnTo>
                  <a:lnTo>
                    <a:pt x="1320271" y="370205"/>
                  </a:lnTo>
                  <a:lnTo>
                    <a:pt x="1356797" y="395863"/>
                  </a:lnTo>
                  <a:lnTo>
                    <a:pt x="1391524" y="423783"/>
                  </a:lnTo>
                  <a:lnTo>
                    <a:pt x="1424345" y="453859"/>
                  </a:lnTo>
                  <a:lnTo>
                    <a:pt x="1455155" y="485985"/>
                  </a:lnTo>
                  <a:lnTo>
                    <a:pt x="1483845" y="520054"/>
                  </a:lnTo>
                  <a:lnTo>
                    <a:pt x="1510309" y="555959"/>
                  </a:lnTo>
                  <a:lnTo>
                    <a:pt x="1534442" y="593594"/>
                  </a:lnTo>
                  <a:lnTo>
                    <a:pt x="1556134" y="632851"/>
                  </a:lnTo>
                  <a:lnTo>
                    <a:pt x="1575281" y="673626"/>
                  </a:lnTo>
                  <a:lnTo>
                    <a:pt x="1591775" y="715809"/>
                  </a:lnTo>
                  <a:lnTo>
                    <a:pt x="1605510" y="759296"/>
                  </a:lnTo>
                  <a:lnTo>
                    <a:pt x="1616378" y="803980"/>
                  </a:lnTo>
                  <a:lnTo>
                    <a:pt x="1624273" y="849753"/>
                  </a:lnTo>
                  <a:lnTo>
                    <a:pt x="1629089" y="896510"/>
                  </a:lnTo>
                  <a:lnTo>
                    <a:pt x="1630718" y="944143"/>
                  </a:lnTo>
                  <a:lnTo>
                    <a:pt x="1628996" y="993113"/>
                  </a:lnTo>
                  <a:lnTo>
                    <a:pt x="1623908" y="1041154"/>
                  </a:lnTo>
                  <a:lnTo>
                    <a:pt x="1615571" y="1088149"/>
                  </a:lnTo>
                  <a:lnTo>
                    <a:pt x="1604099" y="1133983"/>
                  </a:lnTo>
                  <a:lnTo>
                    <a:pt x="1589610" y="1178540"/>
                  </a:lnTo>
                  <a:lnTo>
                    <a:pt x="1572218" y="1221704"/>
                  </a:lnTo>
                  <a:lnTo>
                    <a:pt x="1552041" y="1263358"/>
                  </a:lnTo>
                  <a:lnTo>
                    <a:pt x="1529194" y="1303387"/>
                  </a:lnTo>
                  <a:lnTo>
                    <a:pt x="1503793" y="1341674"/>
                  </a:lnTo>
                  <a:lnTo>
                    <a:pt x="1475954" y="1378104"/>
                  </a:lnTo>
                  <a:lnTo>
                    <a:pt x="1445793" y="1412560"/>
                  </a:lnTo>
                  <a:lnTo>
                    <a:pt x="1413426" y="1444926"/>
                  </a:lnTo>
                  <a:lnTo>
                    <a:pt x="1378970" y="1475087"/>
                  </a:lnTo>
                  <a:lnTo>
                    <a:pt x="1342540" y="1502926"/>
                  </a:lnTo>
                  <a:lnTo>
                    <a:pt x="1304252" y="1528328"/>
                  </a:lnTo>
                  <a:lnTo>
                    <a:pt x="1264223" y="1551175"/>
                  </a:lnTo>
                  <a:lnTo>
                    <a:pt x="1222568" y="1571353"/>
                  </a:lnTo>
                  <a:lnTo>
                    <a:pt x="1179403" y="1588745"/>
                  </a:lnTo>
                  <a:lnTo>
                    <a:pt x="1134844" y="1603235"/>
                  </a:lnTo>
                  <a:lnTo>
                    <a:pt x="1089008" y="1614707"/>
                  </a:lnTo>
                  <a:lnTo>
                    <a:pt x="1042010" y="1623044"/>
                  </a:lnTo>
                  <a:lnTo>
                    <a:pt x="993967" y="1628132"/>
                  </a:lnTo>
                  <a:lnTo>
                    <a:pt x="944994" y="1629854"/>
                  </a:lnTo>
                  <a:lnTo>
                    <a:pt x="1594857" y="1629854"/>
                  </a:lnTo>
                  <a:lnTo>
                    <a:pt x="1644500" y="1579536"/>
                  </a:lnTo>
                  <a:lnTo>
                    <a:pt x="1674202" y="1545247"/>
                  </a:lnTo>
                  <a:lnTo>
                    <a:pt x="1702255" y="1509548"/>
                  </a:lnTo>
                  <a:lnTo>
                    <a:pt x="1728601" y="1472498"/>
                  </a:lnTo>
                  <a:lnTo>
                    <a:pt x="1753181" y="1434157"/>
                  </a:lnTo>
                  <a:lnTo>
                    <a:pt x="1775935" y="1394584"/>
                  </a:lnTo>
                  <a:lnTo>
                    <a:pt x="1796804" y="1353837"/>
                  </a:lnTo>
                  <a:lnTo>
                    <a:pt x="1815728" y="1311978"/>
                  </a:lnTo>
                  <a:lnTo>
                    <a:pt x="1832648" y="1269064"/>
                  </a:lnTo>
                  <a:lnTo>
                    <a:pt x="1847504" y="1225156"/>
                  </a:lnTo>
                  <a:lnTo>
                    <a:pt x="1860238" y="1180312"/>
                  </a:lnTo>
                  <a:lnTo>
                    <a:pt x="1870790" y="1134592"/>
                  </a:lnTo>
                  <a:lnTo>
                    <a:pt x="1879100" y="1088056"/>
                  </a:lnTo>
                  <a:lnTo>
                    <a:pt x="1885109" y="1040763"/>
                  </a:lnTo>
                  <a:lnTo>
                    <a:pt x="1888759" y="992772"/>
                  </a:lnTo>
                  <a:lnTo>
                    <a:pt x="1889988" y="944143"/>
                  </a:lnTo>
                  <a:lnTo>
                    <a:pt x="1888772" y="896510"/>
                  </a:lnTo>
                  <a:lnTo>
                    <a:pt x="1885015" y="846608"/>
                  </a:lnTo>
                  <a:lnTo>
                    <a:pt x="1878890" y="798881"/>
                  </a:lnTo>
                  <a:lnTo>
                    <a:pt x="1870421" y="751928"/>
                  </a:lnTo>
                  <a:lnTo>
                    <a:pt x="1859669" y="705811"/>
                  </a:lnTo>
                  <a:lnTo>
                    <a:pt x="1846695" y="660591"/>
                  </a:lnTo>
                  <a:lnTo>
                    <a:pt x="1831560" y="616329"/>
                  </a:lnTo>
                  <a:lnTo>
                    <a:pt x="1814326" y="573085"/>
                  </a:lnTo>
                  <a:lnTo>
                    <a:pt x="1795054" y="530922"/>
                  </a:lnTo>
                  <a:lnTo>
                    <a:pt x="1773804" y="489899"/>
                  </a:lnTo>
                  <a:lnTo>
                    <a:pt x="1750638" y="450078"/>
                  </a:lnTo>
                  <a:lnTo>
                    <a:pt x="1725617" y="411519"/>
                  </a:lnTo>
                  <a:lnTo>
                    <a:pt x="1698802" y="374285"/>
                  </a:lnTo>
                  <a:lnTo>
                    <a:pt x="1670255" y="338435"/>
                  </a:lnTo>
                  <a:lnTo>
                    <a:pt x="1640036" y="304032"/>
                  </a:lnTo>
                  <a:lnTo>
                    <a:pt x="1608206" y="271135"/>
                  </a:lnTo>
                  <a:lnTo>
                    <a:pt x="1574827" y="239806"/>
                  </a:lnTo>
                  <a:lnTo>
                    <a:pt x="1539960" y="210106"/>
                  </a:lnTo>
                  <a:lnTo>
                    <a:pt x="1503665" y="182096"/>
                  </a:lnTo>
                  <a:lnTo>
                    <a:pt x="1466005" y="155837"/>
                  </a:lnTo>
                  <a:lnTo>
                    <a:pt x="1427040" y="131390"/>
                  </a:lnTo>
                  <a:lnTo>
                    <a:pt x="1386831" y="108815"/>
                  </a:lnTo>
                  <a:lnTo>
                    <a:pt x="1345439" y="88175"/>
                  </a:lnTo>
                  <a:lnTo>
                    <a:pt x="1302926" y="69530"/>
                  </a:lnTo>
                  <a:lnTo>
                    <a:pt x="1259352" y="52941"/>
                  </a:lnTo>
                  <a:lnTo>
                    <a:pt x="1214780" y="38469"/>
                  </a:lnTo>
                  <a:lnTo>
                    <a:pt x="1169269" y="26175"/>
                  </a:lnTo>
                  <a:lnTo>
                    <a:pt x="1122881" y="16120"/>
                  </a:lnTo>
                  <a:lnTo>
                    <a:pt x="1075678" y="8365"/>
                  </a:lnTo>
                  <a:lnTo>
                    <a:pt x="1027720" y="2971"/>
                  </a:lnTo>
                  <a:lnTo>
                    <a:pt x="979068" y="0"/>
                  </a:lnTo>
                  <a:close/>
                </a:path>
              </a:pathLst>
            </a:custGeom>
            <a:solidFill>
              <a:srgbClr val="546439"/>
            </a:solidFill>
          </p:spPr>
          <p:txBody>
            <a:bodyPr wrap="square" lIns="0" tIns="0" rIns="0" bIns="0" rtlCol="0"/>
            <a:lstStyle/>
            <a:p>
              <a:pPr defTabSz="457200"/>
              <a:endParaRPr>
                <a:solidFill>
                  <a:prstClr val="black"/>
                </a:solidFill>
                <a:latin typeface="Calibri"/>
              </a:endParaRPr>
            </a:p>
          </p:txBody>
        </p:sp>
      </p:grpSp>
      <p:sp>
        <p:nvSpPr>
          <p:cNvPr id="62" name="object 35">
            <a:extLst>
              <a:ext uri="{FF2B5EF4-FFF2-40B4-BE49-F238E27FC236}">
                <a16:creationId xmlns:a16="http://schemas.microsoft.com/office/drawing/2014/main" id="{4DE4C57D-3998-C355-A53D-5B6C1489FC78}"/>
              </a:ext>
            </a:extLst>
          </p:cNvPr>
          <p:cNvSpPr txBox="1"/>
          <p:nvPr/>
        </p:nvSpPr>
        <p:spPr>
          <a:xfrm>
            <a:off x="9042899" y="3605342"/>
            <a:ext cx="2107565" cy="238760"/>
          </a:xfrm>
          <a:prstGeom prst="rect">
            <a:avLst/>
          </a:prstGeom>
        </p:spPr>
        <p:txBody>
          <a:bodyPr vert="horz" wrap="square" lIns="0" tIns="12700" rIns="0" bIns="0" rtlCol="0">
            <a:spAutoFit/>
          </a:bodyPr>
          <a:lstStyle/>
          <a:p>
            <a:pPr marL="12700" defTabSz="457200">
              <a:spcBef>
                <a:spcPts val="100"/>
              </a:spcBef>
            </a:pPr>
            <a:r>
              <a:rPr sz="1400" b="1" spc="-70" dirty="0">
                <a:solidFill>
                  <a:srgbClr val="546439"/>
                </a:solidFill>
                <a:latin typeface="Ubuntu"/>
                <a:cs typeface="Ubuntu"/>
              </a:rPr>
              <a:t>R</a:t>
            </a:r>
            <a:r>
              <a:rPr sz="1400" b="1" spc="-35" dirty="0">
                <a:solidFill>
                  <a:srgbClr val="546439"/>
                </a:solidFill>
                <a:latin typeface="Ubuntu"/>
                <a:cs typeface="Ubuntu"/>
              </a:rPr>
              <a:t>épartitio</a:t>
            </a:r>
            <a:r>
              <a:rPr sz="1400" b="1" dirty="0">
                <a:solidFill>
                  <a:srgbClr val="546439"/>
                </a:solidFill>
                <a:latin typeface="Ubuntu"/>
                <a:cs typeface="Ubuntu"/>
              </a:rPr>
              <a:t>n</a:t>
            </a:r>
            <a:r>
              <a:rPr sz="1400" b="1" spc="-70" dirty="0">
                <a:solidFill>
                  <a:srgbClr val="546439"/>
                </a:solidFill>
                <a:latin typeface="Ubuntu"/>
                <a:cs typeface="Ubuntu"/>
              </a:rPr>
              <a:t> </a:t>
            </a:r>
            <a:r>
              <a:rPr sz="1400" b="1" spc="-35" dirty="0">
                <a:solidFill>
                  <a:srgbClr val="546439"/>
                </a:solidFill>
                <a:latin typeface="Ubuntu"/>
                <a:cs typeface="Ubuntu"/>
              </a:rPr>
              <a:t>géog</a:t>
            </a:r>
            <a:r>
              <a:rPr sz="1400" b="1" spc="-50" dirty="0">
                <a:solidFill>
                  <a:srgbClr val="546439"/>
                </a:solidFill>
                <a:latin typeface="Ubuntu"/>
                <a:cs typeface="Ubuntu"/>
              </a:rPr>
              <a:t>r</a:t>
            </a:r>
            <a:r>
              <a:rPr sz="1400" b="1" spc="-35" dirty="0">
                <a:solidFill>
                  <a:srgbClr val="546439"/>
                </a:solidFill>
                <a:latin typeface="Ubuntu"/>
                <a:cs typeface="Ubuntu"/>
              </a:rPr>
              <a:t>aphique</a:t>
            </a:r>
            <a:endParaRPr sz="1400" dirty="0">
              <a:solidFill>
                <a:prstClr val="black"/>
              </a:solidFill>
              <a:latin typeface="Ubuntu"/>
              <a:cs typeface="Ubuntu"/>
            </a:endParaRPr>
          </a:p>
        </p:txBody>
      </p:sp>
      <p:sp>
        <p:nvSpPr>
          <p:cNvPr id="63" name="object 36">
            <a:extLst>
              <a:ext uri="{FF2B5EF4-FFF2-40B4-BE49-F238E27FC236}">
                <a16:creationId xmlns:a16="http://schemas.microsoft.com/office/drawing/2014/main" id="{2B04BA58-4E4A-EF8C-5ECA-B3ED159BE295}"/>
              </a:ext>
            </a:extLst>
          </p:cNvPr>
          <p:cNvSpPr txBox="1"/>
          <p:nvPr/>
        </p:nvSpPr>
        <p:spPr>
          <a:xfrm>
            <a:off x="9140897" y="1272606"/>
            <a:ext cx="1847214" cy="238760"/>
          </a:xfrm>
          <a:prstGeom prst="rect">
            <a:avLst/>
          </a:prstGeom>
        </p:spPr>
        <p:txBody>
          <a:bodyPr vert="horz" wrap="square" lIns="0" tIns="12700" rIns="0" bIns="0" rtlCol="0">
            <a:spAutoFit/>
          </a:bodyPr>
          <a:lstStyle/>
          <a:p>
            <a:pPr marL="12700" defTabSz="457200">
              <a:spcBef>
                <a:spcPts val="100"/>
              </a:spcBef>
            </a:pPr>
            <a:r>
              <a:rPr sz="1400" b="1" spc="-70" dirty="0">
                <a:solidFill>
                  <a:srgbClr val="546439"/>
                </a:solidFill>
                <a:latin typeface="Ubuntu"/>
                <a:cs typeface="Ubuntu"/>
              </a:rPr>
              <a:t>R</a:t>
            </a:r>
            <a:r>
              <a:rPr sz="1400" b="1" spc="-35" dirty="0">
                <a:solidFill>
                  <a:srgbClr val="546439"/>
                </a:solidFill>
                <a:latin typeface="Ubuntu"/>
                <a:cs typeface="Ubuntu"/>
              </a:rPr>
              <a:t>épartitio</a:t>
            </a:r>
            <a:r>
              <a:rPr sz="1400" b="1" dirty="0">
                <a:solidFill>
                  <a:srgbClr val="546439"/>
                </a:solidFill>
                <a:latin typeface="Ubuntu"/>
                <a:cs typeface="Ubuntu"/>
              </a:rPr>
              <a:t>n</a:t>
            </a:r>
            <a:r>
              <a:rPr sz="1400" b="1" spc="-70" dirty="0">
                <a:solidFill>
                  <a:srgbClr val="546439"/>
                </a:solidFill>
                <a:latin typeface="Ubuntu"/>
                <a:cs typeface="Ubuntu"/>
              </a:rPr>
              <a:t> </a:t>
            </a:r>
            <a:r>
              <a:rPr sz="1400" b="1" spc="-35" dirty="0">
                <a:solidFill>
                  <a:srgbClr val="546439"/>
                </a:solidFill>
                <a:latin typeface="Ubuntu"/>
                <a:cs typeface="Ubuntu"/>
              </a:rPr>
              <a:t>sec</a:t>
            </a:r>
            <a:r>
              <a:rPr sz="1400" b="1" spc="-65" dirty="0">
                <a:solidFill>
                  <a:srgbClr val="546439"/>
                </a:solidFill>
                <a:latin typeface="Ubuntu"/>
                <a:cs typeface="Ubuntu"/>
              </a:rPr>
              <a:t>t</a:t>
            </a:r>
            <a:r>
              <a:rPr sz="1400" b="1" spc="-35" dirty="0">
                <a:solidFill>
                  <a:srgbClr val="546439"/>
                </a:solidFill>
                <a:latin typeface="Ubuntu"/>
                <a:cs typeface="Ubuntu"/>
              </a:rPr>
              <a:t>orielle</a:t>
            </a:r>
            <a:endParaRPr sz="1400" dirty="0">
              <a:solidFill>
                <a:prstClr val="black"/>
              </a:solidFill>
              <a:latin typeface="Ubuntu"/>
              <a:cs typeface="Ubuntu"/>
            </a:endParaRPr>
          </a:p>
        </p:txBody>
      </p:sp>
      <p:sp>
        <p:nvSpPr>
          <p:cNvPr id="64" name="ZoneTexte 63">
            <a:extLst>
              <a:ext uri="{FF2B5EF4-FFF2-40B4-BE49-F238E27FC236}">
                <a16:creationId xmlns:a16="http://schemas.microsoft.com/office/drawing/2014/main" id="{8D02FF91-960F-21C2-BAF3-DB0177465ED7}"/>
              </a:ext>
            </a:extLst>
          </p:cNvPr>
          <p:cNvSpPr txBox="1"/>
          <p:nvPr/>
        </p:nvSpPr>
        <p:spPr>
          <a:xfrm>
            <a:off x="9865271" y="2281027"/>
            <a:ext cx="938055" cy="630942"/>
          </a:xfrm>
          <a:prstGeom prst="rect">
            <a:avLst/>
          </a:prstGeom>
          <a:noFill/>
        </p:spPr>
        <p:txBody>
          <a:bodyPr wrap="square">
            <a:spAutoFit/>
          </a:bodyPr>
          <a:lstStyle/>
          <a:p>
            <a:pPr defTabSz="457200"/>
            <a:r>
              <a:rPr lang="fr-FR" sz="700" spc="-20" dirty="0">
                <a:solidFill>
                  <a:srgbClr val="546439"/>
                </a:solidFill>
                <a:latin typeface="Ubuntu-Medium"/>
              </a:rPr>
              <a:t>Bureaux</a:t>
            </a:r>
          </a:p>
          <a:p>
            <a:pPr defTabSz="457200"/>
            <a:r>
              <a:rPr lang="fr-FR" sz="700" spc="-20" dirty="0">
                <a:solidFill>
                  <a:srgbClr val="546439"/>
                </a:solidFill>
                <a:latin typeface="Ubuntu-Medium"/>
              </a:rPr>
              <a:t>Commerces</a:t>
            </a:r>
          </a:p>
          <a:p>
            <a:pPr defTabSz="457200"/>
            <a:r>
              <a:rPr lang="fr-FR" sz="700" spc="-20" dirty="0">
                <a:solidFill>
                  <a:srgbClr val="546439"/>
                </a:solidFill>
                <a:latin typeface="Ubuntu-Medium"/>
              </a:rPr>
              <a:t>Hôtels, tourisme</a:t>
            </a:r>
          </a:p>
          <a:p>
            <a:pPr defTabSz="457200"/>
            <a:r>
              <a:rPr lang="fr-FR" sz="700" spc="-20" dirty="0">
                <a:solidFill>
                  <a:srgbClr val="546439"/>
                </a:solidFill>
                <a:latin typeface="Ubuntu-Medium"/>
              </a:rPr>
              <a:t>Santé, éducation</a:t>
            </a:r>
          </a:p>
          <a:p>
            <a:pPr defTabSz="457200"/>
            <a:r>
              <a:rPr lang="fr-FR" sz="700" spc="-20" dirty="0">
                <a:solidFill>
                  <a:srgbClr val="546439"/>
                </a:solidFill>
                <a:latin typeface="Ubuntu-Medium"/>
              </a:rPr>
              <a:t>Activités </a:t>
            </a:r>
          </a:p>
        </p:txBody>
      </p:sp>
      <p:sp>
        <p:nvSpPr>
          <p:cNvPr id="66" name="ZoneTexte 65">
            <a:extLst>
              <a:ext uri="{FF2B5EF4-FFF2-40B4-BE49-F238E27FC236}">
                <a16:creationId xmlns:a16="http://schemas.microsoft.com/office/drawing/2014/main" id="{42CC7FFF-C61B-9328-B8D7-1469D285753E}"/>
              </a:ext>
            </a:extLst>
          </p:cNvPr>
          <p:cNvSpPr txBox="1"/>
          <p:nvPr/>
        </p:nvSpPr>
        <p:spPr>
          <a:xfrm>
            <a:off x="9420403" y="2283468"/>
            <a:ext cx="497247" cy="630942"/>
          </a:xfrm>
          <a:prstGeom prst="rect">
            <a:avLst/>
          </a:prstGeom>
          <a:noFill/>
        </p:spPr>
        <p:txBody>
          <a:bodyPr wrap="square">
            <a:spAutoFit/>
          </a:bodyPr>
          <a:lstStyle/>
          <a:p>
            <a:pPr defTabSz="457200"/>
            <a:r>
              <a:rPr lang="fr-FR" sz="700" b="1" spc="-20" dirty="0">
                <a:solidFill>
                  <a:srgbClr val="F47920"/>
                </a:solidFill>
                <a:latin typeface="Ubuntu-Medium"/>
              </a:rPr>
              <a:t>   </a:t>
            </a:r>
            <a:r>
              <a:rPr lang="fr-FR" sz="700" b="1" spc="-20" dirty="0">
                <a:solidFill>
                  <a:srgbClr val="546439"/>
                </a:solidFill>
                <a:latin typeface="Ubuntu"/>
              </a:rPr>
              <a:t>88,1%</a:t>
            </a:r>
          </a:p>
          <a:p>
            <a:pPr defTabSz="457200"/>
            <a:r>
              <a:rPr lang="fr-FR" sz="700" b="1" spc="-20" dirty="0">
                <a:solidFill>
                  <a:srgbClr val="546439"/>
                </a:solidFill>
                <a:latin typeface="Ubuntu"/>
              </a:rPr>
              <a:t>   4,1%</a:t>
            </a:r>
          </a:p>
          <a:p>
            <a:pPr defTabSz="457200"/>
            <a:r>
              <a:rPr lang="fr-FR" sz="700" b="1" spc="-20" dirty="0">
                <a:solidFill>
                  <a:srgbClr val="546439"/>
                </a:solidFill>
                <a:latin typeface="Ubuntu"/>
              </a:rPr>
              <a:t>   4,1%</a:t>
            </a:r>
          </a:p>
          <a:p>
            <a:pPr defTabSz="457200"/>
            <a:r>
              <a:rPr lang="fr-FR" sz="700" b="1" spc="-20" dirty="0">
                <a:solidFill>
                  <a:srgbClr val="546439"/>
                </a:solidFill>
                <a:latin typeface="Ubuntu"/>
              </a:rPr>
              <a:t>    3,1%</a:t>
            </a:r>
          </a:p>
          <a:p>
            <a:pPr defTabSz="457200"/>
            <a:r>
              <a:rPr lang="fr-FR" sz="700" b="1" spc="-20" dirty="0">
                <a:solidFill>
                  <a:srgbClr val="546439"/>
                </a:solidFill>
                <a:latin typeface="Ubuntu"/>
              </a:rPr>
              <a:t>    0,6%</a:t>
            </a:r>
          </a:p>
        </p:txBody>
      </p:sp>
      <p:sp>
        <p:nvSpPr>
          <p:cNvPr id="67" name="ZoneTexte 66">
            <a:extLst>
              <a:ext uri="{FF2B5EF4-FFF2-40B4-BE49-F238E27FC236}">
                <a16:creationId xmlns:a16="http://schemas.microsoft.com/office/drawing/2014/main" id="{266CAE33-3088-6DFC-FCBA-DC8B08A6FF2A}"/>
              </a:ext>
            </a:extLst>
          </p:cNvPr>
          <p:cNvSpPr txBox="1"/>
          <p:nvPr/>
        </p:nvSpPr>
        <p:spPr>
          <a:xfrm>
            <a:off x="9390671" y="4534327"/>
            <a:ext cx="531611" cy="630942"/>
          </a:xfrm>
          <a:prstGeom prst="rect">
            <a:avLst/>
          </a:prstGeom>
          <a:noFill/>
        </p:spPr>
        <p:txBody>
          <a:bodyPr wrap="square">
            <a:spAutoFit/>
          </a:bodyPr>
          <a:lstStyle/>
          <a:p>
            <a:pPr defTabSz="457200"/>
            <a:r>
              <a:rPr lang="fr-FR" sz="700" b="1" spc="-20" dirty="0">
                <a:solidFill>
                  <a:srgbClr val="F47920"/>
                </a:solidFill>
                <a:latin typeface="Ubuntu-Medium"/>
              </a:rPr>
              <a:t>            </a:t>
            </a:r>
            <a:r>
              <a:rPr lang="fr-FR" sz="700" b="1" spc="-20" dirty="0">
                <a:solidFill>
                  <a:srgbClr val="546439"/>
                </a:solidFill>
                <a:latin typeface="Ubuntu"/>
              </a:rPr>
              <a:t>40,4%</a:t>
            </a:r>
          </a:p>
          <a:p>
            <a:pPr defTabSz="457200"/>
            <a:r>
              <a:rPr lang="fr-FR" sz="700" b="1" spc="-20" dirty="0">
                <a:solidFill>
                  <a:srgbClr val="546439"/>
                </a:solidFill>
                <a:latin typeface="Ubuntu"/>
              </a:rPr>
              <a:t>39,6%</a:t>
            </a:r>
          </a:p>
          <a:p>
            <a:pPr defTabSz="457200"/>
            <a:r>
              <a:rPr lang="fr-FR" sz="700" b="1" spc="-20" dirty="0">
                <a:solidFill>
                  <a:srgbClr val="546439"/>
                </a:solidFill>
                <a:latin typeface="Ubuntu"/>
              </a:rPr>
              <a:t>17,4%</a:t>
            </a:r>
          </a:p>
          <a:p>
            <a:pPr defTabSz="457200"/>
            <a:r>
              <a:rPr lang="fr-FR" sz="700" b="1" spc="-20" dirty="0">
                <a:solidFill>
                  <a:srgbClr val="546439"/>
                </a:solidFill>
                <a:latin typeface="Ubuntu"/>
              </a:rPr>
              <a:t>   2,7%</a:t>
            </a:r>
          </a:p>
        </p:txBody>
      </p:sp>
      <p:sp>
        <p:nvSpPr>
          <p:cNvPr id="68" name="ZoneTexte 67">
            <a:extLst>
              <a:ext uri="{FF2B5EF4-FFF2-40B4-BE49-F238E27FC236}">
                <a16:creationId xmlns:a16="http://schemas.microsoft.com/office/drawing/2014/main" id="{2B671C8F-03DC-5BB8-BDAE-B0D61E5A87D0}"/>
              </a:ext>
            </a:extLst>
          </p:cNvPr>
          <p:cNvSpPr txBox="1"/>
          <p:nvPr/>
        </p:nvSpPr>
        <p:spPr>
          <a:xfrm>
            <a:off x="9913715" y="4651384"/>
            <a:ext cx="915669" cy="523220"/>
          </a:xfrm>
          <a:prstGeom prst="rect">
            <a:avLst/>
          </a:prstGeom>
          <a:noFill/>
        </p:spPr>
        <p:txBody>
          <a:bodyPr wrap="square">
            <a:spAutoFit/>
          </a:bodyPr>
          <a:lstStyle/>
          <a:p>
            <a:pPr defTabSz="457200"/>
            <a:r>
              <a:rPr lang="fr-FR" sz="700" spc="-20" dirty="0">
                <a:solidFill>
                  <a:srgbClr val="546439"/>
                </a:solidFill>
                <a:latin typeface="Ubuntu-Medium"/>
              </a:rPr>
              <a:t>Région parisienne</a:t>
            </a:r>
          </a:p>
          <a:p>
            <a:pPr defTabSz="457200"/>
            <a:r>
              <a:rPr lang="fr-FR" sz="700" spc="-20" dirty="0">
                <a:solidFill>
                  <a:srgbClr val="546439"/>
                </a:solidFill>
                <a:latin typeface="Ubuntu-Medium"/>
              </a:rPr>
              <a:t>Régions</a:t>
            </a:r>
          </a:p>
          <a:p>
            <a:pPr defTabSz="457200"/>
            <a:r>
              <a:rPr lang="fr-FR" sz="700" spc="-20" dirty="0">
                <a:solidFill>
                  <a:srgbClr val="546439"/>
                </a:solidFill>
                <a:latin typeface="Ubuntu-Medium"/>
              </a:rPr>
              <a:t>Europe</a:t>
            </a:r>
          </a:p>
          <a:p>
            <a:pPr defTabSz="457200"/>
            <a:r>
              <a:rPr lang="fr-FR" sz="700" spc="-20" dirty="0">
                <a:solidFill>
                  <a:srgbClr val="546439"/>
                </a:solidFill>
                <a:latin typeface="Ubuntu-Medium"/>
              </a:rPr>
              <a:t>Paris</a:t>
            </a:r>
          </a:p>
        </p:txBody>
      </p:sp>
      <p:sp>
        <p:nvSpPr>
          <p:cNvPr id="17" name="Espace réservé du pied de page 16">
            <a:extLst>
              <a:ext uri="{FF2B5EF4-FFF2-40B4-BE49-F238E27FC236}">
                <a16:creationId xmlns:a16="http://schemas.microsoft.com/office/drawing/2014/main" id="{7CA4D2FA-7EC9-46A5-96EF-7110AE0BFB79}"/>
              </a:ext>
            </a:extLst>
          </p:cNvPr>
          <p:cNvSpPr>
            <a:spLocks noGrp="1"/>
          </p:cNvSpPr>
          <p:nvPr>
            <p:ph type="ftr" sz="quarter" idx="10"/>
          </p:nvPr>
        </p:nvSpPr>
        <p:spPr>
          <a:xfrm>
            <a:off x="4787900" y="6356350"/>
            <a:ext cx="6138246" cy="365125"/>
          </a:xfrm>
        </p:spPr>
        <p:txBody>
          <a:bodyPr/>
          <a:lstStyle/>
          <a:p>
            <a:r>
              <a:rPr lang="fr-FR" dirty="0"/>
              <a:t>Document à usage strictement interne - Ne pas diffuser</a:t>
            </a:r>
          </a:p>
        </p:txBody>
      </p:sp>
    </p:spTree>
    <p:extLst>
      <p:ext uri="{BB962C8B-B14F-4D97-AF65-F5344CB8AC3E}">
        <p14:creationId xmlns:p14="http://schemas.microsoft.com/office/powerpoint/2010/main" val="3367836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322F5DD5-9F12-4B26-840A-5E56670083D2}"/>
              </a:ext>
            </a:extLst>
          </p:cNvPr>
          <p:cNvSpPr/>
          <p:nvPr/>
        </p:nvSpPr>
        <p:spPr>
          <a:xfrm>
            <a:off x="2578102" y="5944006"/>
            <a:ext cx="7035798" cy="376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Ubuntu Light"/>
              <a:ea typeface="+mn-ea"/>
              <a:cs typeface="+mn-cs"/>
            </a:endParaRPr>
          </a:p>
        </p:txBody>
      </p:sp>
      <p:sp>
        <p:nvSpPr>
          <p:cNvPr id="5" name="Espace réservé du pied de page 4">
            <a:extLst>
              <a:ext uri="{FF2B5EF4-FFF2-40B4-BE49-F238E27FC236}">
                <a16:creationId xmlns:a16="http://schemas.microsoft.com/office/drawing/2014/main" id="{F320C03C-3770-40C5-9499-992C44D7AF08}"/>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lumMod val="50000"/>
                  </a:prstClr>
                </a:solidFill>
                <a:effectLst/>
                <a:uLnTx/>
                <a:uFillTx/>
                <a:latin typeface="Ubuntu Light"/>
                <a:ea typeface="+mn-ea"/>
                <a:cs typeface="+mn-cs"/>
              </a:rPr>
              <a:t>Document à usage strictement interne - Ne pas diffuser</a:t>
            </a:r>
            <a:endPar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endParaRPr>
          </a:p>
        </p:txBody>
      </p:sp>
      <p:sp>
        <p:nvSpPr>
          <p:cNvPr id="6" name="Espace réservé du numéro de diapositive 5">
            <a:extLst>
              <a:ext uri="{FF2B5EF4-FFF2-40B4-BE49-F238E27FC236}">
                <a16:creationId xmlns:a16="http://schemas.microsoft.com/office/drawing/2014/main" id="{BD9E47AD-D28B-4A21-8B5E-FBE68DD3B8EE}"/>
              </a:ext>
            </a:extLst>
          </p:cNvPr>
          <p:cNvSpPr>
            <a:spLocks noGrp="1"/>
          </p:cNvSpPr>
          <p:nvPr>
            <p:ph type="sldNum" sz="quarter" idx="11"/>
          </p:nvPr>
        </p:nvSpPr>
        <p:spPr>
          <a:solidFill>
            <a:srgbClr val="92D050"/>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prstClr val="white"/>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7" name="Titre 6">
            <a:extLst>
              <a:ext uri="{FF2B5EF4-FFF2-40B4-BE49-F238E27FC236}">
                <a16:creationId xmlns:a16="http://schemas.microsoft.com/office/drawing/2014/main" id="{5A595766-516A-4869-8FB6-CB557869D499}"/>
              </a:ext>
            </a:extLst>
          </p:cNvPr>
          <p:cNvSpPr>
            <a:spLocks noGrp="1"/>
          </p:cNvSpPr>
          <p:nvPr>
            <p:ph type="title"/>
          </p:nvPr>
        </p:nvSpPr>
        <p:spPr>
          <a:xfrm>
            <a:off x="330200" y="622105"/>
            <a:ext cx="11531600" cy="867930"/>
          </a:xfrm>
        </p:spPr>
        <p:txBody>
          <a:bodyPr/>
          <a:lstStyle/>
          <a:p>
            <a:r>
              <a:rPr lang="fr-FR" dirty="0">
                <a:solidFill>
                  <a:srgbClr val="5A6634"/>
                </a:solidFill>
              </a:rPr>
              <a:t>Investissements 2022 </a:t>
            </a:r>
            <a:br>
              <a:rPr lang="fr-FR" dirty="0">
                <a:solidFill>
                  <a:srgbClr val="5A6634"/>
                </a:solidFill>
              </a:rPr>
            </a:br>
            <a:endParaRPr lang="fr-FR" dirty="0">
              <a:solidFill>
                <a:srgbClr val="5A6634"/>
              </a:solidFill>
            </a:endParaRPr>
          </a:p>
        </p:txBody>
      </p:sp>
      <p:sp>
        <p:nvSpPr>
          <p:cNvPr id="8" name="Espace réservé du texte 7">
            <a:extLst>
              <a:ext uri="{FF2B5EF4-FFF2-40B4-BE49-F238E27FC236}">
                <a16:creationId xmlns:a16="http://schemas.microsoft.com/office/drawing/2014/main" id="{32BE5328-E0F6-4E2E-893A-099B34723BAA}"/>
              </a:ext>
            </a:extLst>
          </p:cNvPr>
          <p:cNvSpPr>
            <a:spLocks noGrp="1"/>
          </p:cNvSpPr>
          <p:nvPr>
            <p:ph type="body" sz="quarter" idx="13"/>
          </p:nvPr>
        </p:nvSpPr>
        <p:spPr>
          <a:xfrm>
            <a:off x="446260" y="287702"/>
            <a:ext cx="1029343" cy="323776"/>
          </a:xfrm>
          <a:solidFill>
            <a:srgbClr val="99CA53"/>
          </a:solidFill>
        </p:spPr>
        <p:txBody>
          <a:bodyPr/>
          <a:lstStyle/>
          <a:p>
            <a:r>
              <a:rPr lang="fr-FR"/>
              <a:t>PFO2</a:t>
            </a:r>
          </a:p>
        </p:txBody>
      </p:sp>
      <p:sp>
        <p:nvSpPr>
          <p:cNvPr id="74" name="ZoneTexte 73">
            <a:extLst>
              <a:ext uri="{FF2B5EF4-FFF2-40B4-BE49-F238E27FC236}">
                <a16:creationId xmlns:a16="http://schemas.microsoft.com/office/drawing/2014/main" id="{CB188C63-FDC9-493C-B7C9-30E3B48FB3F0}"/>
              </a:ext>
            </a:extLst>
          </p:cNvPr>
          <p:cNvSpPr txBox="1"/>
          <p:nvPr/>
        </p:nvSpPr>
        <p:spPr>
          <a:xfrm>
            <a:off x="2080970" y="5855620"/>
            <a:ext cx="8908661" cy="461665"/>
          </a:xfrm>
          <a:prstGeom prst="rect">
            <a:avLst/>
          </a:prstGeom>
          <a:noFill/>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200" normalizeH="0" baseline="0" noProof="0">
                <a:ln>
                  <a:noFill/>
                </a:ln>
                <a:solidFill>
                  <a:srgbClr val="5A6634"/>
                </a:solidFill>
                <a:effectLst/>
                <a:uLnTx/>
                <a:uFillTx/>
                <a:latin typeface="Ubuntu Medium" panose="020B0604030602030204" pitchFamily="34" charset="0"/>
                <a:ea typeface="+mn-ea"/>
                <a:cs typeface="+mn-cs"/>
              </a:rPr>
              <a:t>LES INVESTISSEMENTS DÉJÀ RÉALISÉS NE PRÉJUGENT PAS DES INVESTISSEMENTS FUTURS</a:t>
            </a:r>
            <a:br>
              <a:rPr kumimoji="0" lang="fr-FR" sz="1200" b="0" i="0" u="none" strike="noStrike" kern="1200" cap="none" spc="200" normalizeH="0" baseline="0" noProof="0">
                <a:ln>
                  <a:noFill/>
                </a:ln>
                <a:solidFill>
                  <a:srgbClr val="5A6634"/>
                </a:solidFill>
                <a:effectLst/>
                <a:uLnTx/>
                <a:uFillTx/>
                <a:latin typeface="Ubuntu Medium" panose="020B0604030602030204" pitchFamily="34" charset="0"/>
                <a:ea typeface="+mn-ea"/>
                <a:cs typeface="+mn-cs"/>
              </a:rPr>
            </a:br>
            <a:r>
              <a:rPr kumimoji="0" lang="fr-FR" sz="1200" b="0" i="0" u="none" strike="noStrike" kern="1200" cap="none" spc="200" normalizeH="0" baseline="0" noProof="0">
                <a:ln>
                  <a:noFill/>
                </a:ln>
                <a:solidFill>
                  <a:srgbClr val="5A6634"/>
                </a:solidFill>
                <a:effectLst/>
                <a:uLnTx/>
                <a:uFillTx/>
                <a:latin typeface="Ubuntu Medium" panose="020B0604030602030204" pitchFamily="34" charset="0"/>
                <a:ea typeface="+mn-ea"/>
                <a:cs typeface="+mn-cs"/>
              </a:rPr>
              <a:t>LES PERFORMANCES PASSÉES NE PRÉJUGENT PAS DES PERFORMANCES FUTURES</a:t>
            </a:r>
          </a:p>
        </p:txBody>
      </p:sp>
      <p:sp>
        <p:nvSpPr>
          <p:cNvPr id="53" name="ZoneTexte 52">
            <a:extLst>
              <a:ext uri="{FF2B5EF4-FFF2-40B4-BE49-F238E27FC236}">
                <a16:creationId xmlns:a16="http://schemas.microsoft.com/office/drawing/2014/main" id="{5484A60A-E66A-43A9-A7CB-27FCF47DB2C8}"/>
              </a:ext>
            </a:extLst>
          </p:cNvPr>
          <p:cNvSpPr txBox="1"/>
          <p:nvPr/>
        </p:nvSpPr>
        <p:spPr>
          <a:xfrm>
            <a:off x="5184116" y="3997660"/>
            <a:ext cx="3908442" cy="113877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99CA53"/>
                </a:solidFill>
                <a:effectLst/>
                <a:uLnTx/>
                <a:uFillTx/>
                <a:latin typeface="Ubuntu Medium"/>
                <a:ea typeface="+mn-ea"/>
                <a:cs typeface="+mn-cs"/>
              </a:rPr>
              <a:t>MARSEILLE (13)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99CA53"/>
                </a:solidFill>
                <a:effectLst/>
                <a:uLnTx/>
                <a:uFillTx/>
                <a:latin typeface="Ubuntu Medium"/>
                <a:ea typeface="+mn-ea"/>
                <a:cs typeface="+mn-cs"/>
              </a:rPr>
              <a:t>La Marseillaise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5A6634"/>
                </a:solidFill>
                <a:effectLst/>
                <a:uLnTx/>
                <a:uFillTx/>
                <a:latin typeface="Ubuntu Light"/>
                <a:ea typeface="+mn-ea"/>
                <a:cs typeface="+mn-cs"/>
              </a:rPr>
              <a:t>Bureaux </a:t>
            </a:r>
            <a:r>
              <a:rPr kumimoji="0" lang="fr-FR" sz="1200" b="0" i="0" u="none" strike="noStrike" kern="1200" cap="none" spc="0" normalizeH="0" baseline="0" noProof="0" dirty="0">
                <a:ln>
                  <a:noFill/>
                </a:ln>
                <a:solidFill>
                  <a:srgbClr val="747E54"/>
                </a:solidFill>
                <a:effectLst/>
                <a:uLnTx/>
                <a:uFillTx/>
                <a:latin typeface="Ubuntu Light"/>
                <a:ea typeface="+mn-ea"/>
                <a:cs typeface="+mn-cs"/>
              </a:rPr>
              <a:t>Indivision PFO2, PFO et PERIAL Euro Carbone</a:t>
            </a:r>
            <a:r>
              <a:rPr kumimoji="0" lang="fr-FR" sz="1200" b="1" i="0" u="none" strike="noStrike" kern="1200" cap="none" spc="0" normalizeH="0" baseline="0" noProof="0" dirty="0">
                <a:ln>
                  <a:noFill/>
                </a:ln>
                <a:solidFill>
                  <a:srgbClr val="5A6634"/>
                </a:solidFill>
                <a:effectLst/>
                <a:uLnTx/>
                <a:uFillTx/>
                <a:latin typeface="Ubuntu Light"/>
                <a:ea typeface="+mn-ea"/>
                <a:cs typeface="+mn-cs"/>
              </a:rPr>
              <a:t> </a:t>
            </a:r>
            <a:br>
              <a:rPr kumimoji="0" lang="fr-FR" sz="1200" b="0" i="0" u="none" strike="noStrike" kern="1200" cap="none" spc="0" normalizeH="0" baseline="0" noProof="0" dirty="0">
                <a:ln>
                  <a:noFill/>
                </a:ln>
                <a:solidFill>
                  <a:srgbClr val="5A6634"/>
                </a:solidFill>
                <a:effectLst/>
                <a:uLnTx/>
                <a:uFillTx/>
                <a:latin typeface="Ubuntu Light"/>
                <a:ea typeface="+mn-ea"/>
                <a:cs typeface="+mn-cs"/>
              </a:rPr>
            </a:br>
            <a:r>
              <a:rPr kumimoji="0" lang="fr-FR" sz="1200" b="0" i="0" u="none" strike="noStrike" kern="1200" cap="none" spc="0" normalizeH="0" baseline="0" noProof="0" dirty="0">
                <a:ln>
                  <a:noFill/>
                </a:ln>
                <a:solidFill>
                  <a:srgbClr val="5A6634"/>
                </a:solidFill>
                <a:effectLst/>
                <a:uLnTx/>
                <a:uFillTx/>
                <a:latin typeface="Ubuntu Light"/>
                <a:ea typeface="+mn-ea"/>
                <a:cs typeface="+mn-cs"/>
              </a:rPr>
              <a:t>37 600 m2,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5A6634"/>
                </a:solidFill>
                <a:effectLst/>
                <a:uLnTx/>
                <a:uFillTx/>
                <a:latin typeface="Ubuntu Light"/>
                <a:ea typeface="+mn-ea"/>
                <a:cs typeface="+mn-cs"/>
              </a:rPr>
              <a:t>135 m de hauteur</a:t>
            </a:r>
          </a:p>
        </p:txBody>
      </p:sp>
      <p:sp>
        <p:nvSpPr>
          <p:cNvPr id="60" name="ZoneTexte 59">
            <a:extLst>
              <a:ext uri="{FF2B5EF4-FFF2-40B4-BE49-F238E27FC236}">
                <a16:creationId xmlns:a16="http://schemas.microsoft.com/office/drawing/2014/main" id="{4C2588CF-622B-4455-9BB0-D63AC5CE65BE}"/>
              </a:ext>
            </a:extLst>
          </p:cNvPr>
          <p:cNvSpPr txBox="1"/>
          <p:nvPr/>
        </p:nvSpPr>
        <p:spPr>
          <a:xfrm>
            <a:off x="5440875" y="5109234"/>
            <a:ext cx="2398413" cy="600164"/>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1400" b="1" i="0" u="none" strike="noStrike" kern="1200" cap="none" spc="0" normalizeH="0" baseline="0" noProof="0" dirty="0">
                <a:ln>
                  <a:noFill/>
                </a:ln>
                <a:solidFill>
                  <a:srgbClr val="5A6634"/>
                </a:solidFill>
                <a:effectLst/>
                <a:uLnTx/>
                <a:uFillTx/>
                <a:latin typeface="Ubuntu Light"/>
                <a:ea typeface="+mn-ea"/>
                <a:cs typeface="+mn-cs"/>
              </a:rPr>
              <a:t>MONTANT (QP PFO2) : 70 %</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1400" b="1" i="0" u="none" strike="noStrike" kern="1200" cap="none" spc="0" normalizeH="0" baseline="0" noProof="0" dirty="0">
                <a:ln>
                  <a:noFill/>
                </a:ln>
                <a:solidFill>
                  <a:srgbClr val="5A6634"/>
                </a:solidFill>
                <a:effectLst/>
                <a:uLnTx/>
                <a:uFillTx/>
                <a:latin typeface="Ubuntu Light"/>
                <a:ea typeface="+mn-ea"/>
                <a:cs typeface="+mn-cs"/>
              </a:rPr>
              <a:t>RENDEMENT : 5%</a:t>
            </a:r>
          </a:p>
        </p:txBody>
      </p:sp>
      <p:pic>
        <p:nvPicPr>
          <p:cNvPr id="61" name="Graphique 60">
            <a:extLst>
              <a:ext uri="{FF2B5EF4-FFF2-40B4-BE49-F238E27FC236}">
                <a16:creationId xmlns:a16="http://schemas.microsoft.com/office/drawing/2014/main" id="{F222A31F-1B0D-4825-8C08-3042A31ECBE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59383" y="5427035"/>
            <a:ext cx="182880" cy="249381"/>
          </a:xfrm>
          <a:prstGeom prst="rect">
            <a:avLst/>
          </a:prstGeom>
        </p:spPr>
      </p:pic>
      <p:pic>
        <p:nvPicPr>
          <p:cNvPr id="62" name="Graphique 61">
            <a:extLst>
              <a:ext uri="{FF2B5EF4-FFF2-40B4-BE49-F238E27FC236}">
                <a16:creationId xmlns:a16="http://schemas.microsoft.com/office/drawing/2014/main" id="{C8193A6A-22A5-4BED-8384-6E59621AB75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264145" y="5189736"/>
            <a:ext cx="155257" cy="155257"/>
          </a:xfrm>
          <a:prstGeom prst="rect">
            <a:avLst/>
          </a:prstGeom>
        </p:spPr>
      </p:pic>
      <p:sp>
        <p:nvSpPr>
          <p:cNvPr id="65" name="ZoneTexte 64">
            <a:extLst>
              <a:ext uri="{FF2B5EF4-FFF2-40B4-BE49-F238E27FC236}">
                <a16:creationId xmlns:a16="http://schemas.microsoft.com/office/drawing/2014/main" id="{91B2E91D-A70E-4842-93F1-4B155DAA8A80}"/>
              </a:ext>
            </a:extLst>
          </p:cNvPr>
          <p:cNvSpPr txBox="1"/>
          <p:nvPr/>
        </p:nvSpPr>
        <p:spPr>
          <a:xfrm>
            <a:off x="3368104" y="1993776"/>
            <a:ext cx="1419796"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Locataire unique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Club Med</a:t>
            </a:r>
            <a:endParaRPr kumimoji="0" lang="fr-FR" sz="1200" b="0" i="0" u="none" strike="noStrike" kern="1200" cap="none" spc="0" normalizeH="0" baseline="0" noProof="0" dirty="0">
              <a:ln>
                <a:noFill/>
              </a:ln>
              <a:solidFill>
                <a:prstClr val="black"/>
              </a:solidFill>
              <a:effectLst/>
              <a:uLnTx/>
              <a:uFillTx/>
              <a:latin typeface="Ubuntu Light"/>
              <a:ea typeface="+mn-ea"/>
              <a:cs typeface="+mn-cs"/>
            </a:endParaRPr>
          </a:p>
        </p:txBody>
      </p:sp>
      <p:pic>
        <p:nvPicPr>
          <p:cNvPr id="20" name="Espace réservé pour une image  8">
            <a:extLst>
              <a:ext uri="{FF2B5EF4-FFF2-40B4-BE49-F238E27FC236}">
                <a16:creationId xmlns:a16="http://schemas.microsoft.com/office/drawing/2014/main" id="{3E872DA1-B638-45DB-8709-AFE2F2FF7DA3}"/>
              </a:ext>
            </a:extLst>
          </p:cNvPr>
          <p:cNvPicPr/>
          <p:nvPr/>
        </p:nvPicPr>
        <p:blipFill>
          <a:blip r:embed="rId7" cstate="print">
            <a:extLst>
              <a:ext uri="{28A0092B-C50C-407E-A947-70E740481C1C}">
                <a14:useLocalDpi xmlns:a14="http://schemas.microsoft.com/office/drawing/2010/main" val="0"/>
              </a:ext>
            </a:extLst>
          </a:blip>
          <a:srcRect l="11945" r="11945"/>
          <a:stretch>
            <a:fillRect/>
          </a:stretch>
        </p:blipFill>
        <p:spPr>
          <a:xfrm>
            <a:off x="3357245" y="1662009"/>
            <a:ext cx="1990725" cy="1743075"/>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pic>
      <p:pic>
        <p:nvPicPr>
          <p:cNvPr id="21" name="Espace réservé pour une image  8">
            <a:extLst>
              <a:ext uri="{FF2B5EF4-FFF2-40B4-BE49-F238E27FC236}">
                <a16:creationId xmlns:a16="http://schemas.microsoft.com/office/drawing/2014/main" id="{3E872DA1-B638-45DB-8709-AFE2F2FF7DA3}"/>
              </a:ext>
            </a:extLst>
          </p:cNvPr>
          <p:cNvPicPr/>
          <p:nvPr/>
        </p:nvPicPr>
        <p:blipFill rotWithShape="1">
          <a:blip r:embed="rId8" cstate="print">
            <a:extLst>
              <a:ext uri="{28A0092B-C50C-407E-A947-70E740481C1C}">
                <a14:useLocalDpi xmlns:a14="http://schemas.microsoft.com/office/drawing/2010/main" val="0"/>
              </a:ext>
            </a:extLst>
          </a:blip>
          <a:srcRect l="39065" t="19321" r="10723" b="18644"/>
          <a:stretch/>
        </p:blipFill>
        <p:spPr>
          <a:xfrm>
            <a:off x="6915150" y="1657564"/>
            <a:ext cx="1990725" cy="1743075"/>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pic>
      <p:pic>
        <p:nvPicPr>
          <p:cNvPr id="22" name="Espace réservé pour une image  8">
            <a:extLst>
              <a:ext uri="{FF2B5EF4-FFF2-40B4-BE49-F238E27FC236}">
                <a16:creationId xmlns:a16="http://schemas.microsoft.com/office/drawing/2014/main" id="{A92FDC1B-370F-4D9D-8791-5CB68E1B3BA6}"/>
              </a:ext>
            </a:extLst>
          </p:cNvPr>
          <p:cNvPicPr/>
          <p:nvPr/>
        </p:nvPicPr>
        <p:blipFill>
          <a:blip r:embed="rId9" cstate="print">
            <a:extLst>
              <a:ext uri="{28A0092B-C50C-407E-A947-70E740481C1C}">
                <a14:useLocalDpi xmlns:a14="http://schemas.microsoft.com/office/drawing/2010/main" val="0"/>
              </a:ext>
            </a:extLst>
          </a:blip>
          <a:srcRect l="14217" r="14217"/>
          <a:stretch>
            <a:fillRect/>
          </a:stretch>
        </p:blipFill>
        <p:spPr>
          <a:xfrm>
            <a:off x="4838700" y="1528024"/>
            <a:ext cx="2514600" cy="2381250"/>
          </a:xfrm>
          <a:custGeom>
            <a:avLst/>
            <a:gdLst>
              <a:gd name="connsiteX0" fmla="*/ 2205209 w 4416854"/>
              <a:gd name="connsiteY0" fmla="*/ 79 h 4092047"/>
              <a:gd name="connsiteX1" fmla="*/ 4045745 w 4416854"/>
              <a:gd name="connsiteY1" fmla="*/ 414339 h 4092047"/>
              <a:gd name="connsiteX2" fmla="*/ 4416620 w 4416854"/>
              <a:gd name="connsiteY2" fmla="*/ 2050855 h 4092047"/>
              <a:gd name="connsiteX3" fmla="*/ 4060208 w 4416854"/>
              <a:gd name="connsiteY3" fmla="*/ 3703856 h 4092047"/>
              <a:gd name="connsiteX4" fmla="*/ 2205054 w 4416854"/>
              <a:gd name="connsiteY4" fmla="*/ 4091990 h 4092047"/>
              <a:gd name="connsiteX5" fmla="*/ 377890 w 4416854"/>
              <a:gd name="connsiteY5" fmla="*/ 3712407 h 4092047"/>
              <a:gd name="connsiteX6" fmla="*/ 18 w 4416854"/>
              <a:gd name="connsiteY6" fmla="*/ 2047745 h 4092047"/>
              <a:gd name="connsiteX7" fmla="*/ 373226 w 4416854"/>
              <a:gd name="connsiteY7" fmla="*/ 414806 h 4092047"/>
              <a:gd name="connsiteX8" fmla="*/ 2205209 w 4416854"/>
              <a:gd name="connsiteY8" fmla="*/ 79 h 409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6854" h="4092047">
                <a:moveTo>
                  <a:pt x="2205209" y="79"/>
                </a:moveTo>
                <a:cubicBezTo>
                  <a:pt x="2946648" y="-3187"/>
                  <a:pt x="3723232" y="95247"/>
                  <a:pt x="4045745" y="414339"/>
                </a:cubicBezTo>
                <a:cubicBezTo>
                  <a:pt x="4439014" y="803252"/>
                  <a:pt x="4416620" y="2050855"/>
                  <a:pt x="4416620" y="2050855"/>
                </a:cubicBezTo>
                <a:cubicBezTo>
                  <a:pt x="4415688" y="2657318"/>
                  <a:pt x="4380855" y="3301256"/>
                  <a:pt x="4060208" y="3703856"/>
                </a:cubicBezTo>
                <a:cubicBezTo>
                  <a:pt x="3857742" y="3958102"/>
                  <a:pt x="2956290" y="4088882"/>
                  <a:pt x="2205054" y="4091990"/>
                </a:cubicBezTo>
                <a:cubicBezTo>
                  <a:pt x="1473567" y="4095102"/>
                  <a:pt x="620942" y="3972565"/>
                  <a:pt x="377890" y="3712407"/>
                </a:cubicBezTo>
                <a:cubicBezTo>
                  <a:pt x="-9002" y="3305144"/>
                  <a:pt x="18" y="2047745"/>
                  <a:pt x="18" y="2047745"/>
                </a:cubicBezTo>
                <a:cubicBezTo>
                  <a:pt x="18" y="2047745"/>
                  <a:pt x="10592" y="785059"/>
                  <a:pt x="373226" y="414806"/>
                </a:cubicBezTo>
                <a:cubicBezTo>
                  <a:pt x="676923" y="104577"/>
                  <a:pt x="1463925" y="3344"/>
                  <a:pt x="2205209" y="79"/>
                </a:cubicBezTo>
                <a:close/>
              </a:path>
            </a:pathLst>
          </a:custGeom>
          <a:solidFill>
            <a:schemeClr val="accent1">
              <a:lumMod val="20000"/>
              <a:lumOff val="80000"/>
            </a:schemeClr>
          </a:solidFill>
        </p:spPr>
      </p:pic>
      <p:sp>
        <p:nvSpPr>
          <p:cNvPr id="23" name="Graphique 4">
            <a:extLst>
              <a:ext uri="{FF2B5EF4-FFF2-40B4-BE49-F238E27FC236}">
                <a16:creationId xmlns:a16="http://schemas.microsoft.com/office/drawing/2014/main" id="{2BCE29FB-FE90-FC91-FD80-75451E3A332F}"/>
              </a:ext>
            </a:extLst>
          </p:cNvPr>
          <p:cNvSpPr/>
          <p:nvPr/>
        </p:nvSpPr>
        <p:spPr>
          <a:xfrm>
            <a:off x="4187413" y="3207242"/>
            <a:ext cx="971303" cy="899875"/>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99CA53"/>
          </a:solidFill>
          <a:ln w="9525" cap="flat">
            <a:noFill/>
            <a:prstDash val="solid"/>
            <a:miter/>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Ubuntu Medium"/>
                <a:ea typeface="Open Sans"/>
                <a:cs typeface="Open Sans"/>
              </a:rPr>
              <a:t>Baux</a:t>
            </a:r>
            <a:r>
              <a:rPr kumimoji="0" lang="fr-FR" sz="1200" b="0" i="0" u="none" strike="noStrike" kern="1200" cap="none" spc="0" normalizeH="0" baseline="0" noProof="0" dirty="0">
                <a:ln>
                  <a:noFill/>
                </a:ln>
                <a:solidFill>
                  <a:prstClr val="white"/>
                </a:solidFill>
                <a:effectLst/>
                <a:uLnTx/>
                <a:uFillTx/>
                <a:latin typeface="Ubuntu Medium"/>
                <a:ea typeface="Open Sans"/>
                <a:cs typeface="Open San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Ubuntu Medium"/>
                <a:ea typeface="Open Sans"/>
                <a:cs typeface="Open Sans"/>
              </a:rPr>
              <a:t>6 ans ferme</a:t>
            </a:r>
            <a:endParaRPr kumimoji="0" lang="fr-FR" sz="900" b="0" i="0" u="none" strike="noStrike" kern="1200" cap="none" spc="0" normalizeH="0" baseline="0" noProof="0" dirty="0">
              <a:ln>
                <a:noFill/>
              </a:ln>
              <a:solidFill>
                <a:prstClr val="black"/>
              </a:solidFill>
              <a:effectLst/>
              <a:uLnTx/>
              <a:uFillTx/>
              <a:latin typeface="Ubuntu Medium" panose="020B0604030602030204" pitchFamily="34" charset="0"/>
              <a:ea typeface="Open Sans" panose="020B0606030504020204" pitchFamily="34" charset="0"/>
              <a:cs typeface="Open Sans" panose="020B0606030504020204" pitchFamily="34" charset="0"/>
            </a:endParaRPr>
          </a:p>
        </p:txBody>
      </p:sp>
      <p:sp>
        <p:nvSpPr>
          <p:cNvPr id="24" name="Graphique 4">
            <a:extLst>
              <a:ext uri="{FF2B5EF4-FFF2-40B4-BE49-F238E27FC236}">
                <a16:creationId xmlns:a16="http://schemas.microsoft.com/office/drawing/2014/main" id="{17D3297E-3296-8EE1-44A4-BF8522677C70}"/>
              </a:ext>
            </a:extLst>
          </p:cNvPr>
          <p:cNvSpPr/>
          <p:nvPr/>
        </p:nvSpPr>
        <p:spPr>
          <a:xfrm>
            <a:off x="6929827" y="1511342"/>
            <a:ext cx="846946" cy="784663"/>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99CA53"/>
          </a:solid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Acquis en juin 2022</a:t>
            </a:r>
          </a:p>
        </p:txBody>
      </p:sp>
      <p:sp>
        <p:nvSpPr>
          <p:cNvPr id="28" name="Graphique 4">
            <a:extLst>
              <a:ext uri="{FF2B5EF4-FFF2-40B4-BE49-F238E27FC236}">
                <a16:creationId xmlns:a16="http://schemas.microsoft.com/office/drawing/2014/main" id="{28335011-9637-5526-D0FC-EA82F95CD2A8}"/>
              </a:ext>
            </a:extLst>
          </p:cNvPr>
          <p:cNvSpPr/>
          <p:nvPr/>
        </p:nvSpPr>
        <p:spPr>
          <a:xfrm>
            <a:off x="1351915" y="2489889"/>
            <a:ext cx="1778280" cy="1653382"/>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5A6634"/>
          </a:solid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Ubuntu Light"/>
              <a:ea typeface="Open Sans" panose="020B0606030504020204" pitchFamily="34" charset="0"/>
              <a:cs typeface="Open Sans" panose="020B0606030504020204" pitchFamily="34" charset="0"/>
            </a:endParaRPr>
          </a:p>
        </p:txBody>
      </p:sp>
      <p:pic>
        <p:nvPicPr>
          <p:cNvPr id="29" name="Graphique 28">
            <a:extLst>
              <a:ext uri="{FF2B5EF4-FFF2-40B4-BE49-F238E27FC236}">
                <a16:creationId xmlns:a16="http://schemas.microsoft.com/office/drawing/2014/main" id="{A776367E-1C9A-13E1-001C-7AB4467D854D}"/>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043143" y="2647884"/>
            <a:ext cx="395824" cy="407296"/>
          </a:xfrm>
          <a:prstGeom prst="rect">
            <a:avLst/>
          </a:prstGeom>
        </p:spPr>
      </p:pic>
      <p:sp>
        <p:nvSpPr>
          <p:cNvPr id="30" name="ZoneTexte 29">
            <a:extLst>
              <a:ext uri="{FF2B5EF4-FFF2-40B4-BE49-F238E27FC236}">
                <a16:creationId xmlns:a16="http://schemas.microsoft.com/office/drawing/2014/main" id="{8E590374-F258-FE02-A265-0D030FEC767E}"/>
              </a:ext>
            </a:extLst>
          </p:cNvPr>
          <p:cNvSpPr txBox="1"/>
          <p:nvPr/>
        </p:nvSpPr>
        <p:spPr>
          <a:xfrm>
            <a:off x="1539703" y="3123210"/>
            <a:ext cx="1419796"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Multilocataires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white"/>
                </a:solidFill>
                <a:effectLst/>
                <a:uLnTx/>
                <a:uFillTx/>
                <a:latin typeface="Ubuntu Medium"/>
                <a:ea typeface="Open Sans" panose="020B0606030504020204" pitchFamily="34" charset="0"/>
                <a:cs typeface="Open Sans" panose="020B0606030504020204" pitchFamily="34" charset="0"/>
              </a:rPr>
              <a:t>dont la métropole Aix Marseille, Orange, </a:t>
            </a:r>
            <a:r>
              <a:rPr kumimoji="0" lang="fr-FR" sz="1000" b="0" i="0" u="none" strike="noStrike" kern="0" cap="none" spc="0" normalizeH="0" baseline="0" noProof="0" dirty="0" err="1">
                <a:ln>
                  <a:noFill/>
                </a:ln>
                <a:solidFill>
                  <a:prstClr val="white"/>
                </a:solidFill>
                <a:effectLst/>
                <a:uLnTx/>
                <a:uFillTx/>
                <a:latin typeface="Ubuntu Medium"/>
                <a:ea typeface="Open Sans" panose="020B0606030504020204" pitchFamily="34" charset="0"/>
                <a:cs typeface="Open Sans" panose="020B0606030504020204" pitchFamily="34" charset="0"/>
              </a:rPr>
              <a:t>Swiss</a:t>
            </a:r>
            <a:r>
              <a:rPr kumimoji="0" lang="fr-FR" sz="1000" b="0" i="0" u="none" strike="noStrike" kern="0" cap="none" spc="0" normalizeH="0" baseline="0" noProof="0" dirty="0">
                <a:ln>
                  <a:noFill/>
                </a:ln>
                <a:solidFill>
                  <a:prstClr val="white"/>
                </a:solidFill>
                <a:effectLst/>
                <a:uLnTx/>
                <a:uFillTx/>
                <a:latin typeface="Ubuntu Medium"/>
                <a:ea typeface="Open Sans" panose="020B0606030504020204" pitchFamily="34" charset="0"/>
                <a:cs typeface="Open Sans" panose="020B0606030504020204" pitchFamily="34" charset="0"/>
              </a:rPr>
              <a:t> Life etc.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endParaRPr>
          </a:p>
        </p:txBody>
      </p:sp>
      <p:sp>
        <p:nvSpPr>
          <p:cNvPr id="42" name="Graphique 4">
            <a:extLst>
              <a:ext uri="{FF2B5EF4-FFF2-40B4-BE49-F238E27FC236}">
                <a16:creationId xmlns:a16="http://schemas.microsoft.com/office/drawing/2014/main" id="{435A6A84-9E89-8E50-E3C8-5A7B0810F33D}"/>
              </a:ext>
            </a:extLst>
          </p:cNvPr>
          <p:cNvSpPr>
            <a:spLocks noChangeAspect="1"/>
          </p:cNvSpPr>
          <p:nvPr/>
        </p:nvSpPr>
        <p:spPr>
          <a:xfrm>
            <a:off x="9045300" y="2489889"/>
            <a:ext cx="1784619" cy="1653382"/>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chemeClr val="bg1"/>
          </a:solidFill>
          <a:ln w="9525" cap="flat">
            <a:solidFill>
              <a:srgbClr val="A1C638"/>
            </a:solidFill>
            <a:prstDash val="solid"/>
            <a:miter/>
          </a:ln>
          <a:effectLst>
            <a:outerShdw blurRad="431800" dist="114300" dir="5400000" algn="t" rotWithShape="0">
              <a:schemeClr val="accent1">
                <a:lumMod val="75000"/>
                <a:alpha val="14000"/>
              </a:schemeClr>
            </a:outerShdw>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w="73025">
                  <a:noFill/>
                </a:ln>
                <a:solidFill>
                  <a:srgbClr val="A1C638"/>
                </a:solidFill>
                <a:effectLst/>
                <a:uLnTx/>
                <a:uFillTx/>
                <a:latin typeface="Ubuntu Medium"/>
                <a:ea typeface="+mn-ea"/>
                <a:cs typeface="+mn-cs"/>
              </a:rPr>
              <a:t>Une architecture </a:t>
            </a:r>
            <a:r>
              <a:rPr kumimoji="0" lang="en-GB" sz="1000" b="0" i="0" u="none" strike="noStrike" kern="1200" cap="none" spc="0" normalizeH="0" baseline="0" noProof="0" err="1">
                <a:ln w="73025">
                  <a:noFill/>
                </a:ln>
                <a:solidFill>
                  <a:srgbClr val="A1C638"/>
                </a:solidFill>
                <a:effectLst/>
                <a:uLnTx/>
                <a:uFillTx/>
                <a:latin typeface="Ubuntu Medium"/>
                <a:ea typeface="+mn-ea"/>
                <a:cs typeface="+mn-cs"/>
              </a:rPr>
              <a:t>signée</a:t>
            </a:r>
            <a:r>
              <a:rPr kumimoji="0" lang="en-GB" sz="1000" b="0" i="0" u="none" strike="noStrike" kern="1200" cap="none" spc="0" normalizeH="0" baseline="0" noProof="0">
                <a:ln w="73025">
                  <a:noFill/>
                </a:ln>
                <a:solidFill>
                  <a:srgbClr val="A1C638"/>
                </a:solidFill>
                <a:effectLst/>
                <a:uLnTx/>
                <a:uFillTx/>
                <a:latin typeface="Ubuntu Medium"/>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w="73025">
                  <a:noFill/>
                </a:ln>
                <a:solidFill>
                  <a:srgbClr val="A1C638"/>
                </a:solidFill>
                <a:effectLst/>
                <a:uLnTx/>
                <a:uFillTx/>
                <a:latin typeface="Ubuntu Medium"/>
                <a:ea typeface="+mn-ea"/>
                <a:cs typeface="+mn-cs"/>
              </a:rPr>
              <a:t>Jean </a:t>
            </a:r>
            <a:r>
              <a:rPr kumimoji="0" lang="en-GB" sz="1100" b="0" i="0" u="none" strike="noStrike" kern="1200" cap="none" spc="0" normalizeH="0" baseline="0" noProof="0" err="1">
                <a:ln w="73025">
                  <a:noFill/>
                </a:ln>
                <a:solidFill>
                  <a:srgbClr val="A1C638"/>
                </a:solidFill>
                <a:effectLst/>
                <a:uLnTx/>
                <a:uFillTx/>
                <a:latin typeface="Ubuntu Medium"/>
                <a:ea typeface="+mn-ea"/>
                <a:cs typeface="+mn-cs"/>
              </a:rPr>
              <a:t>Nouvel</a:t>
            </a:r>
            <a:endParaRPr kumimoji="0" lang="en-GB" sz="1000" b="0" i="0" u="none" strike="noStrike" kern="1200" cap="none" spc="0" normalizeH="0" baseline="0" noProof="0">
              <a:ln w="73025">
                <a:noFill/>
              </a:ln>
              <a:solidFill>
                <a:srgbClr val="A1C638"/>
              </a:solidFill>
              <a:effectLst/>
              <a:uLnTx/>
              <a:uFillTx/>
              <a:latin typeface="Ubuntu Medium"/>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w="73025">
                <a:noFill/>
              </a:ln>
              <a:solidFill>
                <a:srgbClr val="6A293D"/>
              </a:solidFill>
              <a:effectLst/>
              <a:uLnTx/>
              <a:uFillTx/>
              <a:latin typeface="Ubuntu Medium"/>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err="1">
                <a:ln w="73025">
                  <a:noFill/>
                </a:ln>
                <a:solidFill>
                  <a:srgbClr val="00B050"/>
                </a:solidFill>
                <a:effectLst/>
                <a:uLnTx/>
                <a:uFillTx/>
                <a:latin typeface="Ubuntu Medium"/>
                <a:ea typeface="+mn-ea"/>
                <a:cs typeface="+mn-cs"/>
              </a:rPr>
              <a:t>Certifié</a:t>
            </a:r>
            <a:r>
              <a:rPr kumimoji="0" lang="en-GB" sz="1000" b="0" i="1" u="none" strike="noStrike" kern="1200" cap="none" spc="0" normalizeH="0" baseline="0" noProof="0">
                <a:ln w="73025">
                  <a:noFill/>
                </a:ln>
                <a:solidFill>
                  <a:srgbClr val="00B050"/>
                </a:solidFill>
                <a:effectLst/>
                <a:uLnTx/>
                <a:uFillTx/>
                <a:latin typeface="Ubuntu Medium"/>
                <a:ea typeface="+mn-ea"/>
                <a:cs typeface="+mn-cs"/>
              </a:rPr>
              <a:t> HQE Excellent, </a:t>
            </a:r>
            <a:r>
              <a:rPr kumimoji="0" lang="en-GB" sz="1000" b="0" i="1" u="none" strike="noStrike" kern="1200" cap="none" spc="0" normalizeH="0" baseline="0" noProof="0" err="1">
                <a:ln w="73025">
                  <a:noFill/>
                </a:ln>
                <a:solidFill>
                  <a:srgbClr val="00B050"/>
                </a:solidFill>
                <a:effectLst/>
                <a:uLnTx/>
                <a:uFillTx/>
                <a:latin typeface="Ubuntu Medium"/>
                <a:ea typeface="+mn-ea"/>
                <a:cs typeface="+mn-cs"/>
              </a:rPr>
              <a:t>WiredScore</a:t>
            </a:r>
            <a:r>
              <a:rPr kumimoji="0" lang="en-GB" sz="1000" b="0" i="1" u="none" strike="noStrike" kern="1200" cap="none" spc="0" normalizeH="0" baseline="0" noProof="0">
                <a:ln w="73025">
                  <a:noFill/>
                </a:ln>
                <a:solidFill>
                  <a:srgbClr val="00B050"/>
                </a:solidFill>
                <a:effectLst/>
                <a:uLnTx/>
                <a:uFillTx/>
                <a:latin typeface="Ubuntu Medium"/>
                <a:ea typeface="+mn-ea"/>
                <a:cs typeface="+mn-cs"/>
              </a:rPr>
              <a:t> Gold, LEED Gold</a:t>
            </a:r>
          </a:p>
        </p:txBody>
      </p:sp>
      <p:grpSp>
        <p:nvGrpSpPr>
          <p:cNvPr id="43" name="Graphique 44">
            <a:extLst>
              <a:ext uri="{FF2B5EF4-FFF2-40B4-BE49-F238E27FC236}">
                <a16:creationId xmlns:a16="http://schemas.microsoft.com/office/drawing/2014/main" id="{2A531D61-D429-E2F3-78BA-CDA8DCDDCBD9}"/>
              </a:ext>
            </a:extLst>
          </p:cNvPr>
          <p:cNvGrpSpPr/>
          <p:nvPr/>
        </p:nvGrpSpPr>
        <p:grpSpPr>
          <a:xfrm>
            <a:off x="9719029" y="3812220"/>
            <a:ext cx="437159" cy="235796"/>
            <a:chOff x="6844528" y="3807157"/>
            <a:chExt cx="1211421" cy="627239"/>
          </a:xfrm>
          <a:noFill/>
        </p:grpSpPr>
        <p:grpSp>
          <p:nvGrpSpPr>
            <p:cNvPr id="44" name="Graphique 44">
              <a:extLst>
                <a:ext uri="{FF2B5EF4-FFF2-40B4-BE49-F238E27FC236}">
                  <a16:creationId xmlns:a16="http://schemas.microsoft.com/office/drawing/2014/main" id="{4211A0F7-A9F5-754B-6270-EA2D2E331988}"/>
                </a:ext>
              </a:extLst>
            </p:cNvPr>
            <p:cNvGrpSpPr/>
            <p:nvPr/>
          </p:nvGrpSpPr>
          <p:grpSpPr>
            <a:xfrm>
              <a:off x="6844528" y="3807157"/>
              <a:ext cx="1211421" cy="429101"/>
              <a:chOff x="6844528" y="3807157"/>
              <a:chExt cx="1211421" cy="429101"/>
            </a:xfrm>
            <a:grpFill/>
          </p:grpSpPr>
          <p:sp>
            <p:nvSpPr>
              <p:cNvPr id="47" name="Forme libre : forme 46">
                <a:extLst>
                  <a:ext uri="{FF2B5EF4-FFF2-40B4-BE49-F238E27FC236}">
                    <a16:creationId xmlns:a16="http://schemas.microsoft.com/office/drawing/2014/main" id="{6D7532B8-D5A1-7D95-4095-D6C0C3E6B66C}"/>
                  </a:ext>
                </a:extLst>
              </p:cNvPr>
              <p:cNvSpPr/>
              <p:nvPr/>
            </p:nvSpPr>
            <p:spPr>
              <a:xfrm>
                <a:off x="6844528" y="3807157"/>
                <a:ext cx="387546" cy="429101"/>
              </a:xfrm>
              <a:custGeom>
                <a:avLst/>
                <a:gdLst>
                  <a:gd name="connsiteX0" fmla="*/ 387546 w 387546"/>
                  <a:gd name="connsiteY0" fmla="*/ 157187 h 429101"/>
                  <a:gd name="connsiteX1" fmla="*/ 291187 w 387546"/>
                  <a:gd name="connsiteY1" fmla="*/ 146948 h 429101"/>
                  <a:gd name="connsiteX2" fmla="*/ 225692 w 387546"/>
                  <a:gd name="connsiteY2" fmla="*/ 0 h 429101"/>
                  <a:gd name="connsiteX3" fmla="*/ 160047 w 387546"/>
                  <a:gd name="connsiteY3" fmla="*/ 146948 h 429101"/>
                  <a:gd name="connsiteX4" fmla="*/ 0 w 387546"/>
                  <a:gd name="connsiteY4" fmla="*/ 163962 h 429101"/>
                  <a:gd name="connsiteX5" fmla="*/ 119546 w 387546"/>
                  <a:gd name="connsiteY5" fmla="*/ 271764 h 429101"/>
                  <a:gd name="connsiteX6" fmla="*/ 86121 w 387546"/>
                  <a:gd name="connsiteY6" fmla="*/ 429101 h 429101"/>
                  <a:gd name="connsiteX7" fmla="*/ 225692 w 387546"/>
                  <a:gd name="connsiteY7" fmla="*/ 348852 h 429101"/>
                  <a:gd name="connsiteX8" fmla="*/ 333495 w 387546"/>
                  <a:gd name="connsiteY8" fmla="*/ 410883 h 42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546" h="429101">
                    <a:moveTo>
                      <a:pt x="387546" y="157187"/>
                    </a:moveTo>
                    <a:lnTo>
                      <a:pt x="291187" y="146948"/>
                    </a:lnTo>
                    <a:lnTo>
                      <a:pt x="225692" y="0"/>
                    </a:lnTo>
                    <a:lnTo>
                      <a:pt x="160047" y="146948"/>
                    </a:lnTo>
                    <a:lnTo>
                      <a:pt x="0" y="163962"/>
                    </a:lnTo>
                    <a:lnTo>
                      <a:pt x="119546" y="271764"/>
                    </a:lnTo>
                    <a:lnTo>
                      <a:pt x="86121" y="429101"/>
                    </a:lnTo>
                    <a:lnTo>
                      <a:pt x="225692" y="348852"/>
                    </a:lnTo>
                    <a:lnTo>
                      <a:pt x="333495" y="410883"/>
                    </a:lnTo>
                  </a:path>
                </a:pathLst>
              </a:custGeom>
              <a:grpFill/>
              <a:ln w="31750" cap="rnd">
                <a:solidFill>
                  <a:srgbClr val="A1C638"/>
                </a:solidFill>
                <a:prstDash val="solid"/>
                <a:round/>
              </a:ln>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48" name="Forme libre : forme 47">
                <a:extLst>
                  <a:ext uri="{FF2B5EF4-FFF2-40B4-BE49-F238E27FC236}">
                    <a16:creationId xmlns:a16="http://schemas.microsoft.com/office/drawing/2014/main" id="{2DBD7815-0C2E-0122-8E2E-E27469BDB63C}"/>
                  </a:ext>
                </a:extLst>
              </p:cNvPr>
              <p:cNvSpPr/>
              <p:nvPr/>
            </p:nvSpPr>
            <p:spPr>
              <a:xfrm>
                <a:off x="7668403" y="3807157"/>
                <a:ext cx="387546" cy="429101"/>
              </a:xfrm>
              <a:custGeom>
                <a:avLst/>
                <a:gdLst>
                  <a:gd name="connsiteX0" fmla="*/ 0 w 387546"/>
                  <a:gd name="connsiteY0" fmla="*/ 157187 h 429101"/>
                  <a:gd name="connsiteX1" fmla="*/ 96360 w 387546"/>
                  <a:gd name="connsiteY1" fmla="*/ 146948 h 429101"/>
                  <a:gd name="connsiteX2" fmla="*/ 161854 w 387546"/>
                  <a:gd name="connsiteY2" fmla="*/ 0 h 429101"/>
                  <a:gd name="connsiteX3" fmla="*/ 227499 w 387546"/>
                  <a:gd name="connsiteY3" fmla="*/ 146948 h 429101"/>
                  <a:gd name="connsiteX4" fmla="*/ 387546 w 387546"/>
                  <a:gd name="connsiteY4" fmla="*/ 163962 h 429101"/>
                  <a:gd name="connsiteX5" fmla="*/ 268000 w 387546"/>
                  <a:gd name="connsiteY5" fmla="*/ 271764 h 429101"/>
                  <a:gd name="connsiteX6" fmla="*/ 301274 w 387546"/>
                  <a:gd name="connsiteY6" fmla="*/ 429101 h 429101"/>
                  <a:gd name="connsiteX7" fmla="*/ 161854 w 387546"/>
                  <a:gd name="connsiteY7" fmla="*/ 348852 h 429101"/>
                  <a:gd name="connsiteX8" fmla="*/ 54052 w 387546"/>
                  <a:gd name="connsiteY8" fmla="*/ 410883 h 42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546" h="429101">
                    <a:moveTo>
                      <a:pt x="0" y="157187"/>
                    </a:moveTo>
                    <a:lnTo>
                      <a:pt x="96360" y="146948"/>
                    </a:lnTo>
                    <a:lnTo>
                      <a:pt x="161854" y="0"/>
                    </a:lnTo>
                    <a:lnTo>
                      <a:pt x="227499" y="146948"/>
                    </a:lnTo>
                    <a:lnTo>
                      <a:pt x="387546" y="163962"/>
                    </a:lnTo>
                    <a:lnTo>
                      <a:pt x="268000" y="271764"/>
                    </a:lnTo>
                    <a:lnTo>
                      <a:pt x="301274" y="429101"/>
                    </a:lnTo>
                    <a:lnTo>
                      <a:pt x="161854" y="348852"/>
                    </a:lnTo>
                    <a:lnTo>
                      <a:pt x="54052" y="410883"/>
                    </a:lnTo>
                  </a:path>
                </a:pathLst>
              </a:custGeom>
              <a:grpFill/>
              <a:ln w="31750" cap="rnd">
                <a:solidFill>
                  <a:srgbClr val="A1C638"/>
                </a:solidFill>
                <a:prstDash val="solid"/>
                <a:round/>
              </a:ln>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45" name="Forme libre : forme 44">
              <a:extLst>
                <a:ext uri="{FF2B5EF4-FFF2-40B4-BE49-F238E27FC236}">
                  <a16:creationId xmlns:a16="http://schemas.microsoft.com/office/drawing/2014/main" id="{B5388C6D-1753-519B-46E0-614A8809378F}"/>
                </a:ext>
              </a:extLst>
            </p:cNvPr>
            <p:cNvSpPr/>
            <p:nvPr/>
          </p:nvSpPr>
          <p:spPr>
            <a:xfrm>
              <a:off x="7129541" y="3824471"/>
              <a:ext cx="641393" cy="609925"/>
            </a:xfrm>
            <a:custGeom>
              <a:avLst/>
              <a:gdLst>
                <a:gd name="connsiteX0" fmla="*/ 320697 w 641393"/>
                <a:gd name="connsiteY0" fmla="*/ 0 h 609925"/>
                <a:gd name="connsiteX1" fmla="*/ 413895 w 641393"/>
                <a:gd name="connsiteY1" fmla="*/ 208829 h 609925"/>
                <a:gd name="connsiteX2" fmla="*/ 641394 w 641393"/>
                <a:gd name="connsiteY2" fmla="*/ 232919 h 609925"/>
                <a:gd name="connsiteX3" fmla="*/ 471409 w 641393"/>
                <a:gd name="connsiteY3" fmla="*/ 386191 h 609925"/>
                <a:gd name="connsiteX4" fmla="*/ 518836 w 641393"/>
                <a:gd name="connsiteY4" fmla="*/ 609926 h 609925"/>
                <a:gd name="connsiteX5" fmla="*/ 320697 w 641393"/>
                <a:gd name="connsiteY5" fmla="*/ 495650 h 609925"/>
                <a:gd name="connsiteX6" fmla="*/ 122407 w 641393"/>
                <a:gd name="connsiteY6" fmla="*/ 609926 h 609925"/>
                <a:gd name="connsiteX7" fmla="*/ 169834 w 641393"/>
                <a:gd name="connsiteY7" fmla="*/ 386191 h 609925"/>
                <a:gd name="connsiteX8" fmla="*/ 0 w 641393"/>
                <a:gd name="connsiteY8" fmla="*/ 232919 h 609925"/>
                <a:gd name="connsiteX9" fmla="*/ 227499 w 641393"/>
                <a:gd name="connsiteY9" fmla="*/ 208829 h 6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393" h="609925">
                  <a:moveTo>
                    <a:pt x="320697" y="0"/>
                  </a:moveTo>
                  <a:lnTo>
                    <a:pt x="413895" y="208829"/>
                  </a:lnTo>
                  <a:lnTo>
                    <a:pt x="641394" y="232919"/>
                  </a:lnTo>
                  <a:lnTo>
                    <a:pt x="471409" y="386191"/>
                  </a:lnTo>
                  <a:lnTo>
                    <a:pt x="518836" y="609926"/>
                  </a:lnTo>
                  <a:lnTo>
                    <a:pt x="320697" y="495650"/>
                  </a:lnTo>
                  <a:lnTo>
                    <a:pt x="122407" y="609926"/>
                  </a:lnTo>
                  <a:lnTo>
                    <a:pt x="169834" y="386191"/>
                  </a:lnTo>
                  <a:lnTo>
                    <a:pt x="0" y="232919"/>
                  </a:lnTo>
                  <a:lnTo>
                    <a:pt x="227499" y="208829"/>
                  </a:lnTo>
                  <a:close/>
                </a:path>
              </a:pathLst>
            </a:custGeom>
            <a:noFill/>
            <a:ln w="31750" cap="rnd">
              <a:solidFill>
                <a:srgbClr val="A1C638"/>
              </a:solidFill>
              <a:prstDash val="solid"/>
              <a:round/>
            </a:ln>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grpSp>
      <p:sp>
        <p:nvSpPr>
          <p:cNvPr id="27" name="ZoneTexte 26">
            <a:extLst>
              <a:ext uri="{FF2B5EF4-FFF2-40B4-BE49-F238E27FC236}">
                <a16:creationId xmlns:a16="http://schemas.microsoft.com/office/drawing/2014/main" id="{9C5AA239-9454-48BB-65E5-63000FE156FE}"/>
              </a:ext>
            </a:extLst>
          </p:cNvPr>
          <p:cNvSpPr txBox="1"/>
          <p:nvPr/>
        </p:nvSpPr>
        <p:spPr>
          <a:xfrm>
            <a:off x="4787900" y="6284996"/>
            <a:ext cx="6060247" cy="369332"/>
          </a:xfrm>
          <a:prstGeom prst="rect">
            <a:avLst/>
          </a:prstGeom>
          <a:noFill/>
        </p:spPr>
        <p:txBody>
          <a:bodyPr wrap="square"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fr-FR" sz="900" b="0" i="0" u="none" strike="noStrike" kern="1200" cap="none" spc="-40" normalizeH="0" baseline="0" noProof="0" dirty="0">
                <a:ln>
                  <a:noFill/>
                </a:ln>
                <a:solidFill>
                  <a:prstClr val="white">
                    <a:lumMod val="65000"/>
                  </a:prstClr>
                </a:solidFill>
                <a:effectLst/>
                <a:uLnTx/>
                <a:uFillTx/>
                <a:latin typeface="Ubuntu Light"/>
                <a:ea typeface="+mn-ea"/>
                <a:cs typeface="Gotham Book"/>
              </a:rPr>
            </a:br>
            <a:r>
              <a:rPr kumimoji="0" lang="fr-FR" sz="900" b="0" i="0" u="none" strike="noStrike" kern="1200" cap="none" spc="-40" normalizeH="0" baseline="0" noProof="0" dirty="0">
                <a:ln>
                  <a:noFill/>
                </a:ln>
                <a:solidFill>
                  <a:prstClr val="white">
                    <a:lumMod val="65000"/>
                  </a:prstClr>
                </a:solidFill>
                <a:effectLst/>
                <a:uLnTx/>
                <a:uFillTx/>
                <a:latin typeface="Ubuntu Light"/>
                <a:ea typeface="+mn-ea"/>
                <a:cs typeface="Gotham Book"/>
              </a:rPr>
              <a:t>Sources : PERIAL AM </a:t>
            </a:r>
          </a:p>
        </p:txBody>
      </p:sp>
    </p:spTree>
    <p:extLst>
      <p:ext uri="{BB962C8B-B14F-4D97-AF65-F5344CB8AC3E}">
        <p14:creationId xmlns:p14="http://schemas.microsoft.com/office/powerpoint/2010/main" val="1731814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BFA640A6-63F4-4262-91B0-F072C4164002}"/>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white">
                    <a:lumMod val="50000"/>
                  </a:prstClr>
                </a:solidFill>
                <a:effectLst/>
                <a:uLnTx/>
                <a:uFillTx/>
                <a:latin typeface="Ubuntu Light"/>
                <a:ea typeface="+mn-ea"/>
                <a:cs typeface="+mn-cs"/>
              </a:rPr>
              <a:t>Document à usage strictement interne - Ne pas diffuser</a:t>
            </a:r>
            <a:endPar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endParaRPr>
          </a:p>
        </p:txBody>
      </p:sp>
      <p:sp>
        <p:nvSpPr>
          <p:cNvPr id="3" name="Espace réservé du numéro de diapositive 2">
            <a:extLst>
              <a:ext uri="{FF2B5EF4-FFF2-40B4-BE49-F238E27FC236}">
                <a16:creationId xmlns:a16="http://schemas.microsoft.com/office/drawing/2014/main" id="{B0724BA5-1AF2-481F-9FF6-F5CEF23DE7BE}"/>
              </a:ext>
            </a:extLst>
          </p:cNvPr>
          <p:cNvSpPr>
            <a:spLocks noGrp="1"/>
          </p:cNvSpPr>
          <p:nvPr>
            <p:ph type="sldNum" sz="quarter" idx="11"/>
          </p:nvPr>
        </p:nvSpPr>
        <p:spPr>
          <a:solidFill>
            <a:srgbClr val="92D050"/>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solidFill>
                  <a:prstClr val="white"/>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4" name="Titre 3">
            <a:extLst>
              <a:ext uri="{FF2B5EF4-FFF2-40B4-BE49-F238E27FC236}">
                <a16:creationId xmlns:a16="http://schemas.microsoft.com/office/drawing/2014/main" id="{9C3F0E59-7D85-4C2D-9297-E15B7096C32C}"/>
              </a:ext>
            </a:extLst>
          </p:cNvPr>
          <p:cNvSpPr>
            <a:spLocks noGrp="1"/>
          </p:cNvSpPr>
          <p:nvPr>
            <p:ph type="title"/>
          </p:nvPr>
        </p:nvSpPr>
        <p:spPr>
          <a:xfrm>
            <a:off x="264955" y="633963"/>
            <a:ext cx="5931307" cy="480131"/>
          </a:xfrm>
        </p:spPr>
        <p:txBody>
          <a:bodyPr/>
          <a:lstStyle/>
          <a:p>
            <a:r>
              <a:rPr lang="fr-FR" dirty="0">
                <a:solidFill>
                  <a:srgbClr val="5A6634"/>
                </a:solidFill>
              </a:rPr>
              <a:t>TOP 5 BAUX</a:t>
            </a:r>
          </a:p>
        </p:txBody>
      </p:sp>
      <p:sp>
        <p:nvSpPr>
          <p:cNvPr id="5" name="Espace réservé du texte 4">
            <a:extLst>
              <a:ext uri="{FF2B5EF4-FFF2-40B4-BE49-F238E27FC236}">
                <a16:creationId xmlns:a16="http://schemas.microsoft.com/office/drawing/2014/main" id="{2B065315-C3D3-4358-88CF-23E8C04AE23D}"/>
              </a:ext>
            </a:extLst>
          </p:cNvPr>
          <p:cNvSpPr>
            <a:spLocks noGrp="1"/>
          </p:cNvSpPr>
          <p:nvPr>
            <p:ph type="body" sz="quarter" idx="13"/>
          </p:nvPr>
        </p:nvSpPr>
        <p:spPr>
          <a:xfrm>
            <a:off x="446260" y="287702"/>
            <a:ext cx="1029343" cy="323776"/>
          </a:xfrm>
          <a:solidFill>
            <a:srgbClr val="99CA53"/>
          </a:solidFill>
        </p:spPr>
        <p:txBody>
          <a:bodyPr/>
          <a:lstStyle/>
          <a:p>
            <a:r>
              <a:rPr lang="fr-FR"/>
              <a:t>PFO2</a:t>
            </a:r>
          </a:p>
        </p:txBody>
      </p:sp>
      <p:sp>
        <p:nvSpPr>
          <p:cNvPr id="70" name="Rectangle 69">
            <a:extLst>
              <a:ext uri="{FF2B5EF4-FFF2-40B4-BE49-F238E27FC236}">
                <a16:creationId xmlns:a16="http://schemas.microsoft.com/office/drawing/2014/main" id="{82F9099B-E921-4444-BD67-589C718940FE}"/>
              </a:ext>
            </a:extLst>
          </p:cNvPr>
          <p:cNvSpPr/>
          <p:nvPr/>
        </p:nvSpPr>
        <p:spPr>
          <a:xfrm>
            <a:off x="4909207" y="0"/>
            <a:ext cx="7282793" cy="6866389"/>
          </a:xfrm>
          <a:prstGeom prst="rect">
            <a:avLst/>
          </a:prstGeom>
          <a:solidFill>
            <a:srgbClr val="5A6634">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Ubuntu Light"/>
                <a:ea typeface="+mn-ea"/>
                <a:cs typeface="+mn-cs"/>
              </a:rPr>
              <a:t> </a:t>
            </a:r>
          </a:p>
        </p:txBody>
      </p:sp>
      <p:sp>
        <p:nvSpPr>
          <p:cNvPr id="95" name="ZoneTexte 94">
            <a:extLst>
              <a:ext uri="{FF2B5EF4-FFF2-40B4-BE49-F238E27FC236}">
                <a16:creationId xmlns:a16="http://schemas.microsoft.com/office/drawing/2014/main" id="{3F186408-682D-4B0A-8E66-892980A41F3B}"/>
              </a:ext>
            </a:extLst>
          </p:cNvPr>
          <p:cNvSpPr txBox="1"/>
          <p:nvPr/>
        </p:nvSpPr>
        <p:spPr>
          <a:xfrm>
            <a:off x="5172291" y="3070719"/>
            <a:ext cx="6950183" cy="892552"/>
          </a:xfrm>
          <a:prstGeom prst="rect">
            <a:avLst/>
          </a:prstGeom>
          <a:noFill/>
        </p:spPr>
        <p:txBody>
          <a:bodyPr wrap="square">
            <a:spAutoFit/>
          </a:bodyPr>
          <a:lstStyle/>
          <a:p>
            <a:pPr>
              <a:defRPr/>
            </a:pPr>
            <a:r>
              <a:rPr lang="fr-FR" sz="1300" dirty="0">
                <a:solidFill>
                  <a:schemeClr val="bg1"/>
                </a:solidFill>
                <a:latin typeface="Ubuntu Light"/>
              </a:rPr>
              <a:t>193 319 collaborateurs, 68 pays</a:t>
            </a:r>
          </a:p>
          <a:p>
            <a:pPr>
              <a:defRPr/>
            </a:pPr>
            <a:r>
              <a:rPr lang="fr-FR" sz="1300" dirty="0">
                <a:solidFill>
                  <a:schemeClr val="bg1"/>
                </a:solidFill>
                <a:latin typeface="Ubuntu Light"/>
              </a:rPr>
              <a:t>9 indicateurs pour piloter leurs actions RSE et 17,8 Md€ accordés au secteur ENR en 2019</a:t>
            </a:r>
          </a:p>
          <a:p>
            <a:pPr>
              <a:defRPr/>
            </a:pPr>
            <a:r>
              <a:rPr lang="fr-FR" sz="1300" dirty="0">
                <a:solidFill>
                  <a:schemeClr val="bg1"/>
                </a:solidFill>
                <a:latin typeface="Ubuntu Light"/>
              </a:rPr>
              <a:t>188 Md€ en faveur de la transition énergétique et des secteurs considérés comme contribuant directement aux ODD en 2019</a:t>
            </a:r>
          </a:p>
        </p:txBody>
      </p:sp>
      <p:sp>
        <p:nvSpPr>
          <p:cNvPr id="105" name="ZoneTexte 104">
            <a:extLst>
              <a:ext uri="{FF2B5EF4-FFF2-40B4-BE49-F238E27FC236}">
                <a16:creationId xmlns:a16="http://schemas.microsoft.com/office/drawing/2014/main" id="{7C26A806-A300-45F2-B3A2-49CDA940405F}"/>
              </a:ext>
            </a:extLst>
          </p:cNvPr>
          <p:cNvSpPr txBox="1"/>
          <p:nvPr/>
        </p:nvSpPr>
        <p:spPr>
          <a:xfrm>
            <a:off x="5171169" y="4203499"/>
            <a:ext cx="676365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solidFill>
                  <a:schemeClr val="bg1"/>
                </a:solidFill>
                <a:latin typeface="Ubuntu Light"/>
              </a:rPr>
              <a:t>Plus grande métropole de France avec 92 communes répartis sur 3 173 km² et 1,83 millions d’habitants</a:t>
            </a:r>
          </a:p>
        </p:txBody>
      </p:sp>
      <p:sp>
        <p:nvSpPr>
          <p:cNvPr id="63" name="ZoneTexte 62">
            <a:extLst>
              <a:ext uri="{FF2B5EF4-FFF2-40B4-BE49-F238E27FC236}">
                <a16:creationId xmlns:a16="http://schemas.microsoft.com/office/drawing/2014/main" id="{D8255B71-F768-4D38-AC4E-504B4AAD2A4A}"/>
              </a:ext>
            </a:extLst>
          </p:cNvPr>
          <p:cNvSpPr txBox="1"/>
          <p:nvPr/>
        </p:nvSpPr>
        <p:spPr>
          <a:xfrm>
            <a:off x="5172291" y="1267709"/>
            <a:ext cx="4626169" cy="738664"/>
          </a:xfrm>
          <a:prstGeom prst="rect">
            <a:avLst/>
          </a:prstGeom>
          <a:noFill/>
        </p:spPr>
        <p:txBody>
          <a:bodyPr wrap="square">
            <a:spAutoFit/>
          </a:bodyPr>
          <a:lstStyle/>
          <a:p>
            <a:pPr marR="0" lvl="0" indent="0" fontAlgn="auto">
              <a:lnSpc>
                <a:spcPct val="100000"/>
              </a:lnSpc>
              <a:spcBef>
                <a:spcPts val="0"/>
              </a:spcBef>
              <a:spcAft>
                <a:spcPts val="0"/>
              </a:spcAft>
              <a:buClrTx/>
              <a:buSzTx/>
              <a:buFontTx/>
              <a:buNone/>
              <a:tabLst/>
              <a:defRPr/>
            </a:pPr>
            <a:r>
              <a:rPr lang="fr-FR" sz="1400" dirty="0">
                <a:solidFill>
                  <a:schemeClr val="bg1"/>
                </a:solidFill>
                <a:latin typeface="Ubuntu Light"/>
              </a:rPr>
              <a:t>8ème marque mondiale de télécommunication</a:t>
            </a:r>
          </a:p>
          <a:p>
            <a:pPr marR="0" lvl="0" indent="0" fontAlgn="auto">
              <a:lnSpc>
                <a:spcPct val="100000"/>
              </a:lnSpc>
              <a:spcBef>
                <a:spcPts val="0"/>
              </a:spcBef>
              <a:spcAft>
                <a:spcPts val="0"/>
              </a:spcAft>
              <a:buClrTx/>
              <a:buSzTx/>
              <a:buFontTx/>
              <a:buNone/>
              <a:tabLst/>
              <a:defRPr/>
            </a:pPr>
            <a:r>
              <a:rPr lang="fr-FR" sz="1400" dirty="0">
                <a:solidFill>
                  <a:schemeClr val="bg1"/>
                </a:solidFill>
                <a:latin typeface="Ubuntu Light"/>
              </a:rPr>
              <a:t>266 millions de clients, 26 pays</a:t>
            </a:r>
          </a:p>
          <a:p>
            <a:pPr marR="0" lvl="0" indent="0" fontAlgn="auto">
              <a:lnSpc>
                <a:spcPct val="100000"/>
              </a:lnSpc>
              <a:spcBef>
                <a:spcPts val="0"/>
              </a:spcBef>
              <a:spcAft>
                <a:spcPts val="0"/>
              </a:spcAft>
              <a:buClrTx/>
              <a:buSzTx/>
              <a:buFontTx/>
              <a:buNone/>
              <a:tabLst/>
              <a:defRPr/>
            </a:pPr>
            <a:r>
              <a:rPr lang="fr-FR" sz="1400" dirty="0">
                <a:solidFill>
                  <a:schemeClr val="bg1"/>
                </a:solidFill>
                <a:latin typeface="Ubuntu Light"/>
              </a:rPr>
              <a:t>147 000 collaborateurs dans le monde</a:t>
            </a:r>
          </a:p>
        </p:txBody>
      </p:sp>
      <p:sp>
        <p:nvSpPr>
          <p:cNvPr id="65" name="ZoneTexte 64">
            <a:extLst>
              <a:ext uri="{FF2B5EF4-FFF2-40B4-BE49-F238E27FC236}">
                <a16:creationId xmlns:a16="http://schemas.microsoft.com/office/drawing/2014/main" id="{02A0DD3F-828D-43D6-8DE8-37A8D5D70046}"/>
              </a:ext>
            </a:extLst>
          </p:cNvPr>
          <p:cNvSpPr txBox="1"/>
          <p:nvPr/>
        </p:nvSpPr>
        <p:spPr>
          <a:xfrm>
            <a:off x="2459122" y="1438312"/>
            <a:ext cx="2140008" cy="415498"/>
          </a:xfrm>
          <a:prstGeom prst="rect">
            <a:avLst/>
          </a:prstGeom>
          <a:noFill/>
        </p:spPr>
        <p:txBody>
          <a:bodyPr wrap="square">
            <a:spAutoFit/>
          </a:bodyPr>
          <a:lstStyle/>
          <a:p>
            <a:pPr>
              <a:defRPr/>
            </a:pPr>
            <a:r>
              <a:rPr lang="fr-FR" sz="1050" b="1" spc="300" dirty="0">
                <a:solidFill>
                  <a:srgbClr val="92D050"/>
                </a:solidFill>
                <a:latin typeface="Ubuntu Medium"/>
              </a:rPr>
              <a:t>Télécommunications filaires</a:t>
            </a:r>
          </a:p>
        </p:txBody>
      </p:sp>
      <p:pic>
        <p:nvPicPr>
          <p:cNvPr id="8" name="Image 7">
            <a:extLst>
              <a:ext uri="{FF2B5EF4-FFF2-40B4-BE49-F238E27FC236}">
                <a16:creationId xmlns:a16="http://schemas.microsoft.com/office/drawing/2014/main" id="{0C2D9A23-90C9-4F3F-9936-4FAD21D66B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7584" y="3328167"/>
            <a:ext cx="1005248" cy="502624"/>
          </a:xfrm>
          <a:prstGeom prst="rect">
            <a:avLst/>
          </a:prstGeom>
        </p:spPr>
      </p:pic>
      <p:pic>
        <p:nvPicPr>
          <p:cNvPr id="12" name="Image 11">
            <a:extLst>
              <a:ext uri="{FF2B5EF4-FFF2-40B4-BE49-F238E27FC236}">
                <a16:creationId xmlns:a16="http://schemas.microsoft.com/office/drawing/2014/main" id="{9A6B30A3-A77D-42E6-816D-4E11E3D9B1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49522" y="1376867"/>
            <a:ext cx="502427" cy="503410"/>
          </a:xfrm>
          <a:prstGeom prst="rect">
            <a:avLst/>
          </a:prstGeom>
        </p:spPr>
      </p:pic>
      <p:grpSp>
        <p:nvGrpSpPr>
          <p:cNvPr id="96" name="Group 137">
            <a:extLst>
              <a:ext uri="{FF2B5EF4-FFF2-40B4-BE49-F238E27FC236}">
                <a16:creationId xmlns:a16="http://schemas.microsoft.com/office/drawing/2014/main" id="{1DC44155-A43D-459E-B191-37A90E558717}"/>
              </a:ext>
            </a:extLst>
          </p:cNvPr>
          <p:cNvGrpSpPr/>
          <p:nvPr/>
        </p:nvGrpSpPr>
        <p:grpSpPr>
          <a:xfrm>
            <a:off x="7065015" y="314842"/>
            <a:ext cx="1048312" cy="628474"/>
            <a:chOff x="5555091" y="5008153"/>
            <a:chExt cx="1048312" cy="628474"/>
          </a:xfrm>
        </p:grpSpPr>
        <p:grpSp>
          <p:nvGrpSpPr>
            <p:cNvPr id="98" name="Groupe 24596">
              <a:extLst>
                <a:ext uri="{FF2B5EF4-FFF2-40B4-BE49-F238E27FC236}">
                  <a16:creationId xmlns:a16="http://schemas.microsoft.com/office/drawing/2014/main" id="{8DD32110-04A2-4779-BDE8-0E67315A62B8}"/>
                </a:ext>
              </a:extLst>
            </p:cNvPr>
            <p:cNvGrpSpPr/>
            <p:nvPr/>
          </p:nvGrpSpPr>
          <p:grpSpPr>
            <a:xfrm>
              <a:off x="5555091" y="5008153"/>
              <a:ext cx="344924" cy="628474"/>
              <a:chOff x="4247903" y="5160554"/>
              <a:chExt cx="344924" cy="628474"/>
            </a:xfrm>
          </p:grpSpPr>
          <p:sp>
            <p:nvSpPr>
              <p:cNvPr id="112" name="Forme libre : forme 111">
                <a:extLst>
                  <a:ext uri="{FF2B5EF4-FFF2-40B4-BE49-F238E27FC236}">
                    <a16:creationId xmlns:a16="http://schemas.microsoft.com/office/drawing/2014/main" id="{BFDB90C6-F0D8-4275-9CC0-D82CFEFE7A00}"/>
                  </a:ext>
                </a:extLst>
              </p:cNvPr>
              <p:cNvSpPr/>
              <p:nvPr/>
            </p:nvSpPr>
            <p:spPr>
              <a:xfrm>
                <a:off x="4345530" y="5664482"/>
                <a:ext cx="181615" cy="109144"/>
              </a:xfrm>
              <a:custGeom>
                <a:avLst/>
                <a:gdLst>
                  <a:gd name="connsiteX0" fmla="*/ 181615 w 181615"/>
                  <a:gd name="connsiteY0" fmla="*/ 93321 h 109144"/>
                  <a:gd name="connsiteX1" fmla="*/ 70828 w 181615"/>
                  <a:gd name="connsiteY1" fmla="*/ 101337 h 109144"/>
                  <a:gd name="connsiteX2" fmla="*/ 0 w 181615"/>
                  <a:gd name="connsiteY2" fmla="*/ 15793 h 109144"/>
                  <a:gd name="connsiteX3" fmla="*/ 70229 w 181615"/>
                  <a:gd name="connsiteY3" fmla="*/ 1 h 109144"/>
                  <a:gd name="connsiteX4" fmla="*/ 110788 w 181615"/>
                  <a:gd name="connsiteY4" fmla="*/ 7777 h 109144"/>
                  <a:gd name="connsiteX5" fmla="*/ 181615 w 181615"/>
                  <a:gd name="connsiteY5" fmla="*/ 93321 h 109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615" h="109144">
                    <a:moveTo>
                      <a:pt x="181615" y="93321"/>
                    </a:moveTo>
                    <a:cubicBezTo>
                      <a:pt x="181615" y="93321"/>
                      <a:pt x="120957" y="122752"/>
                      <a:pt x="70828" y="101337"/>
                    </a:cubicBezTo>
                    <a:cubicBezTo>
                      <a:pt x="20698" y="79921"/>
                      <a:pt x="0" y="15793"/>
                      <a:pt x="0" y="15793"/>
                    </a:cubicBezTo>
                    <a:cubicBezTo>
                      <a:pt x="0" y="15793"/>
                      <a:pt x="32901" y="-119"/>
                      <a:pt x="70229" y="1"/>
                    </a:cubicBezTo>
                    <a:cubicBezTo>
                      <a:pt x="83629" y="1"/>
                      <a:pt x="97508" y="2154"/>
                      <a:pt x="110788" y="7777"/>
                    </a:cubicBezTo>
                    <a:cubicBezTo>
                      <a:pt x="160917" y="29193"/>
                      <a:pt x="181615" y="93321"/>
                      <a:pt x="181615" y="93321"/>
                    </a:cubicBezTo>
                    <a:close/>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13" name="Forme libre : forme 112">
                <a:extLst>
                  <a:ext uri="{FF2B5EF4-FFF2-40B4-BE49-F238E27FC236}">
                    <a16:creationId xmlns:a16="http://schemas.microsoft.com/office/drawing/2014/main" id="{2DC8F148-39A2-44D1-88D8-50EF449B270D}"/>
                  </a:ext>
                </a:extLst>
              </p:cNvPr>
              <p:cNvSpPr/>
              <p:nvPr/>
            </p:nvSpPr>
            <p:spPr>
              <a:xfrm>
                <a:off x="4288222" y="5542810"/>
                <a:ext cx="160917" cy="84703"/>
              </a:xfrm>
              <a:custGeom>
                <a:avLst/>
                <a:gdLst>
                  <a:gd name="connsiteX0" fmla="*/ 38764 w 160917"/>
                  <a:gd name="connsiteY0" fmla="*/ 84703 h 84703"/>
                  <a:gd name="connsiteX1" fmla="*/ 0 w 160917"/>
                  <a:gd name="connsiteY1" fmla="*/ 8611 h 84703"/>
                  <a:gd name="connsiteX2" fmla="*/ 110907 w 160917"/>
                  <a:gd name="connsiteY2" fmla="*/ 13397 h 84703"/>
                  <a:gd name="connsiteX3" fmla="*/ 160917 w 160917"/>
                  <a:gd name="connsiteY3" fmla="*/ 74653 h 84703"/>
                </a:gdLst>
                <a:ahLst/>
                <a:cxnLst>
                  <a:cxn ang="0">
                    <a:pos x="connsiteX0" y="connsiteY0"/>
                  </a:cxn>
                  <a:cxn ang="0">
                    <a:pos x="connsiteX1" y="connsiteY1"/>
                  </a:cxn>
                  <a:cxn ang="0">
                    <a:pos x="connsiteX2" y="connsiteY2"/>
                  </a:cxn>
                  <a:cxn ang="0">
                    <a:pos x="connsiteX3" y="connsiteY3"/>
                  </a:cxn>
                </a:cxnLst>
                <a:rect l="l" t="t" r="r" b="b"/>
                <a:pathLst>
                  <a:path w="160917" h="84703">
                    <a:moveTo>
                      <a:pt x="38764" y="84703"/>
                    </a:moveTo>
                    <a:cubicBezTo>
                      <a:pt x="8973" y="53716"/>
                      <a:pt x="0" y="8611"/>
                      <a:pt x="0" y="8611"/>
                    </a:cubicBezTo>
                    <a:cubicBezTo>
                      <a:pt x="0" y="8611"/>
                      <a:pt x="63649" y="-13642"/>
                      <a:pt x="110907" y="13397"/>
                    </a:cubicBezTo>
                    <a:cubicBezTo>
                      <a:pt x="136391" y="27993"/>
                      <a:pt x="151944" y="53836"/>
                      <a:pt x="160917" y="74653"/>
                    </a:cubicBez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14" name="Forme libre : forme 113">
                <a:extLst>
                  <a:ext uri="{FF2B5EF4-FFF2-40B4-BE49-F238E27FC236}">
                    <a16:creationId xmlns:a16="http://schemas.microsoft.com/office/drawing/2014/main" id="{E051B587-C57E-4830-9361-1EFED85FE0C0}"/>
                  </a:ext>
                </a:extLst>
              </p:cNvPr>
              <p:cNvSpPr/>
              <p:nvPr/>
            </p:nvSpPr>
            <p:spPr>
              <a:xfrm>
                <a:off x="4247903" y="5409042"/>
                <a:ext cx="134955" cy="89737"/>
              </a:xfrm>
              <a:custGeom>
                <a:avLst/>
                <a:gdLst>
                  <a:gd name="connsiteX0" fmla="*/ 22134 w 134955"/>
                  <a:gd name="connsiteY0" fmla="*/ 89738 h 89737"/>
                  <a:gd name="connsiteX1" fmla="*/ 0 w 134955"/>
                  <a:gd name="connsiteY1" fmla="*/ 246 h 89737"/>
                  <a:gd name="connsiteX2" fmla="*/ 106002 w 134955"/>
                  <a:gd name="connsiteY2" fmla="*/ 33147 h 89737"/>
                  <a:gd name="connsiteX3" fmla="*/ 134955 w 134955"/>
                  <a:gd name="connsiteY3" fmla="*/ 86747 h 89737"/>
                </a:gdLst>
                <a:ahLst/>
                <a:cxnLst>
                  <a:cxn ang="0">
                    <a:pos x="connsiteX0" y="connsiteY0"/>
                  </a:cxn>
                  <a:cxn ang="0">
                    <a:pos x="connsiteX1" y="connsiteY1"/>
                  </a:cxn>
                  <a:cxn ang="0">
                    <a:pos x="connsiteX2" y="connsiteY2"/>
                  </a:cxn>
                  <a:cxn ang="0">
                    <a:pos x="connsiteX3" y="connsiteY3"/>
                  </a:cxn>
                </a:cxnLst>
                <a:rect l="l" t="t" r="r" b="b"/>
                <a:pathLst>
                  <a:path w="134955" h="89737">
                    <a:moveTo>
                      <a:pt x="22134" y="89738"/>
                    </a:moveTo>
                    <a:cubicBezTo>
                      <a:pt x="1196" y="52290"/>
                      <a:pt x="0" y="246"/>
                      <a:pt x="0" y="246"/>
                    </a:cubicBezTo>
                    <a:cubicBezTo>
                      <a:pt x="0" y="246"/>
                      <a:pt x="67119" y="-5018"/>
                      <a:pt x="106002" y="33147"/>
                    </a:cubicBezTo>
                    <a:cubicBezTo>
                      <a:pt x="121555" y="48461"/>
                      <a:pt x="130170" y="68322"/>
                      <a:pt x="134955" y="86747"/>
                    </a:cubicBez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15" name="Forme libre : forme 114">
                <a:extLst>
                  <a:ext uri="{FF2B5EF4-FFF2-40B4-BE49-F238E27FC236}">
                    <a16:creationId xmlns:a16="http://schemas.microsoft.com/office/drawing/2014/main" id="{D63B46F3-E2C1-45A3-9CD0-C994891E28C5}"/>
                  </a:ext>
                </a:extLst>
              </p:cNvPr>
              <p:cNvSpPr/>
              <p:nvPr/>
            </p:nvSpPr>
            <p:spPr>
              <a:xfrm>
                <a:off x="4284677" y="5293714"/>
                <a:ext cx="131146" cy="136749"/>
              </a:xfrm>
              <a:custGeom>
                <a:avLst/>
                <a:gdLst>
                  <a:gd name="connsiteX0" fmla="*/ 4980 w 131146"/>
                  <a:gd name="connsiteY0" fmla="*/ 66879 h 136749"/>
                  <a:gd name="connsiteX1" fmla="*/ 1032 w 131146"/>
                  <a:gd name="connsiteY1" fmla="*/ 0 h 136749"/>
                  <a:gd name="connsiteX2" fmla="*/ 104043 w 131146"/>
                  <a:gd name="connsiteY2" fmla="*/ 41515 h 136749"/>
                  <a:gd name="connsiteX3" fmla="*/ 130962 w 131146"/>
                  <a:gd name="connsiteY3" fmla="*/ 136750 h 136749"/>
                </a:gdLst>
                <a:ahLst/>
                <a:cxnLst>
                  <a:cxn ang="0">
                    <a:pos x="connsiteX0" y="connsiteY0"/>
                  </a:cxn>
                  <a:cxn ang="0">
                    <a:pos x="connsiteX1" y="connsiteY1"/>
                  </a:cxn>
                  <a:cxn ang="0">
                    <a:pos x="connsiteX2" y="connsiteY2"/>
                  </a:cxn>
                  <a:cxn ang="0">
                    <a:pos x="connsiteX3" y="connsiteY3"/>
                  </a:cxn>
                </a:cxnLst>
                <a:rect l="l" t="t" r="r" b="b"/>
                <a:pathLst>
                  <a:path w="131146" h="136749">
                    <a:moveTo>
                      <a:pt x="4980" y="66879"/>
                    </a:moveTo>
                    <a:cubicBezTo>
                      <a:pt x="-3036" y="34576"/>
                      <a:pt x="1032" y="0"/>
                      <a:pt x="1032" y="0"/>
                    </a:cubicBezTo>
                    <a:cubicBezTo>
                      <a:pt x="1032" y="0"/>
                      <a:pt x="68390" y="239"/>
                      <a:pt x="104043" y="41515"/>
                    </a:cubicBezTo>
                    <a:cubicBezTo>
                      <a:pt x="130005" y="71665"/>
                      <a:pt x="131919" y="115334"/>
                      <a:pt x="130962" y="136750"/>
                    </a:cubicBez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17" name="Forme libre : forme 116">
                <a:extLst>
                  <a:ext uri="{FF2B5EF4-FFF2-40B4-BE49-F238E27FC236}">
                    <a16:creationId xmlns:a16="http://schemas.microsoft.com/office/drawing/2014/main" id="{5152F4ED-5DBE-4C46-9373-7A1B1F7088BF}"/>
                  </a:ext>
                </a:extLst>
              </p:cNvPr>
              <p:cNvSpPr/>
              <p:nvPr/>
            </p:nvSpPr>
            <p:spPr>
              <a:xfrm>
                <a:off x="4327244" y="5160554"/>
                <a:ext cx="109166" cy="142731"/>
              </a:xfrm>
              <a:custGeom>
                <a:avLst/>
                <a:gdLst>
                  <a:gd name="connsiteX0" fmla="*/ 2015 w 109166"/>
                  <a:gd name="connsiteY0" fmla="*/ 91645 h 142731"/>
                  <a:gd name="connsiteX1" fmla="*/ 15773 w 109166"/>
                  <a:gd name="connsiteY1" fmla="*/ 0 h 142731"/>
                  <a:gd name="connsiteX2" fmla="*/ 101317 w 109166"/>
                  <a:gd name="connsiteY2" fmla="*/ 70708 h 142731"/>
                  <a:gd name="connsiteX3" fmla="*/ 105863 w 109166"/>
                  <a:gd name="connsiteY3" fmla="*/ 142732 h 142731"/>
                </a:gdLst>
                <a:ahLst/>
                <a:cxnLst>
                  <a:cxn ang="0">
                    <a:pos x="connsiteX0" y="connsiteY0"/>
                  </a:cxn>
                  <a:cxn ang="0">
                    <a:pos x="connsiteX1" y="connsiteY1"/>
                  </a:cxn>
                  <a:cxn ang="0">
                    <a:pos x="connsiteX2" y="connsiteY2"/>
                  </a:cxn>
                  <a:cxn ang="0">
                    <a:pos x="connsiteX3" y="connsiteY3"/>
                  </a:cxn>
                </a:cxnLst>
                <a:rect l="l" t="t" r="r" b="b"/>
                <a:pathLst>
                  <a:path w="109166" h="142731">
                    <a:moveTo>
                      <a:pt x="2015" y="91645"/>
                    </a:moveTo>
                    <a:cubicBezTo>
                      <a:pt x="-6719" y="46421"/>
                      <a:pt x="15773" y="0"/>
                      <a:pt x="15773" y="0"/>
                    </a:cubicBezTo>
                    <a:cubicBezTo>
                      <a:pt x="15773" y="0"/>
                      <a:pt x="79901" y="20578"/>
                      <a:pt x="101317" y="70708"/>
                    </a:cubicBezTo>
                    <a:cubicBezTo>
                      <a:pt x="111725" y="94875"/>
                      <a:pt x="110170" y="121555"/>
                      <a:pt x="105863" y="142732"/>
                    </a:cubicBez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20" name="Forme libre : forme 24575">
                <a:extLst>
                  <a:ext uri="{FF2B5EF4-FFF2-40B4-BE49-F238E27FC236}">
                    <a16:creationId xmlns:a16="http://schemas.microsoft.com/office/drawing/2014/main" id="{6A4C8F5F-C262-42E8-AA21-8CEC20242FAB}"/>
                  </a:ext>
                </a:extLst>
              </p:cNvPr>
              <p:cNvSpPr/>
              <p:nvPr/>
            </p:nvSpPr>
            <p:spPr>
              <a:xfrm>
                <a:off x="4528102" y="5758520"/>
                <a:ext cx="64725" cy="30508"/>
              </a:xfrm>
              <a:custGeom>
                <a:avLst/>
                <a:gdLst>
                  <a:gd name="connsiteX0" fmla="*/ 0 w 64725"/>
                  <a:gd name="connsiteY0" fmla="*/ 0 h 30508"/>
                  <a:gd name="connsiteX1" fmla="*/ 64726 w 64725"/>
                  <a:gd name="connsiteY1" fmla="*/ 30508 h 30508"/>
                </a:gdLst>
                <a:ahLst/>
                <a:cxnLst>
                  <a:cxn ang="0">
                    <a:pos x="connsiteX0" y="connsiteY0"/>
                  </a:cxn>
                  <a:cxn ang="0">
                    <a:pos x="connsiteX1" y="connsiteY1"/>
                  </a:cxn>
                </a:cxnLst>
                <a:rect l="l" t="t" r="r" b="b"/>
                <a:pathLst>
                  <a:path w="64725" h="30508">
                    <a:moveTo>
                      <a:pt x="0" y="0"/>
                    </a:moveTo>
                    <a:lnTo>
                      <a:pt x="64726" y="30508"/>
                    </a:lnTo>
                  </a:path>
                </a:pathLst>
              </a:custGeom>
              <a:ln w="19050" cap="rnd">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grpSp>
        <p:grpSp>
          <p:nvGrpSpPr>
            <p:cNvPr id="99" name="Groupe 24598">
              <a:extLst>
                <a:ext uri="{FF2B5EF4-FFF2-40B4-BE49-F238E27FC236}">
                  <a16:creationId xmlns:a16="http://schemas.microsoft.com/office/drawing/2014/main" id="{AA869C05-2C8D-47A5-B9A2-100F418DC03A}"/>
                </a:ext>
              </a:extLst>
            </p:cNvPr>
            <p:cNvGrpSpPr/>
            <p:nvPr/>
          </p:nvGrpSpPr>
          <p:grpSpPr>
            <a:xfrm>
              <a:off x="6258598" y="5008153"/>
              <a:ext cx="344805" cy="628474"/>
              <a:chOff x="4706966" y="5160554"/>
              <a:chExt cx="344805" cy="628474"/>
            </a:xfrm>
          </p:grpSpPr>
          <p:sp>
            <p:nvSpPr>
              <p:cNvPr id="102" name="Forme libre : forme 24580">
                <a:extLst>
                  <a:ext uri="{FF2B5EF4-FFF2-40B4-BE49-F238E27FC236}">
                    <a16:creationId xmlns:a16="http://schemas.microsoft.com/office/drawing/2014/main" id="{670D4AAE-4A8B-4075-9414-49792DAE8928}"/>
                  </a:ext>
                </a:extLst>
              </p:cNvPr>
              <p:cNvSpPr/>
              <p:nvPr/>
            </p:nvSpPr>
            <p:spPr>
              <a:xfrm>
                <a:off x="4772529" y="5664482"/>
                <a:ext cx="181615" cy="109144"/>
              </a:xfrm>
              <a:custGeom>
                <a:avLst/>
                <a:gdLst>
                  <a:gd name="connsiteX0" fmla="*/ 0 w 181615"/>
                  <a:gd name="connsiteY0" fmla="*/ 93321 h 109144"/>
                  <a:gd name="connsiteX1" fmla="*/ 110788 w 181615"/>
                  <a:gd name="connsiteY1" fmla="*/ 101337 h 109144"/>
                  <a:gd name="connsiteX2" fmla="*/ 181615 w 181615"/>
                  <a:gd name="connsiteY2" fmla="*/ 15793 h 109144"/>
                  <a:gd name="connsiteX3" fmla="*/ 111386 w 181615"/>
                  <a:gd name="connsiteY3" fmla="*/ 1 h 109144"/>
                  <a:gd name="connsiteX4" fmla="*/ 70828 w 181615"/>
                  <a:gd name="connsiteY4" fmla="*/ 7777 h 109144"/>
                  <a:gd name="connsiteX5" fmla="*/ 0 w 181615"/>
                  <a:gd name="connsiteY5" fmla="*/ 93321 h 109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615" h="109144">
                    <a:moveTo>
                      <a:pt x="0" y="93321"/>
                    </a:moveTo>
                    <a:cubicBezTo>
                      <a:pt x="0" y="93321"/>
                      <a:pt x="60658" y="122752"/>
                      <a:pt x="110788" y="101337"/>
                    </a:cubicBezTo>
                    <a:cubicBezTo>
                      <a:pt x="160917" y="79921"/>
                      <a:pt x="181615" y="15793"/>
                      <a:pt x="181615" y="15793"/>
                    </a:cubicBezTo>
                    <a:cubicBezTo>
                      <a:pt x="181615" y="15793"/>
                      <a:pt x="148714" y="-119"/>
                      <a:pt x="111386" y="1"/>
                    </a:cubicBezTo>
                    <a:cubicBezTo>
                      <a:pt x="97986" y="1"/>
                      <a:pt x="84108" y="2154"/>
                      <a:pt x="70828" y="7777"/>
                    </a:cubicBezTo>
                    <a:cubicBezTo>
                      <a:pt x="20698" y="29193"/>
                      <a:pt x="0" y="93321"/>
                      <a:pt x="0" y="93321"/>
                    </a:cubicBezTo>
                    <a:close/>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03" name="Forme libre : forme 24582">
                <a:extLst>
                  <a:ext uri="{FF2B5EF4-FFF2-40B4-BE49-F238E27FC236}">
                    <a16:creationId xmlns:a16="http://schemas.microsoft.com/office/drawing/2014/main" id="{33331A6B-B9D8-46F8-91E9-E20311217892}"/>
                  </a:ext>
                </a:extLst>
              </p:cNvPr>
              <p:cNvSpPr/>
              <p:nvPr/>
            </p:nvSpPr>
            <p:spPr>
              <a:xfrm>
                <a:off x="4850535" y="5542810"/>
                <a:ext cx="160917" cy="84703"/>
              </a:xfrm>
              <a:custGeom>
                <a:avLst/>
                <a:gdLst>
                  <a:gd name="connsiteX0" fmla="*/ 122154 w 160917"/>
                  <a:gd name="connsiteY0" fmla="*/ 84703 h 84703"/>
                  <a:gd name="connsiteX1" fmla="*/ 160917 w 160917"/>
                  <a:gd name="connsiteY1" fmla="*/ 8611 h 84703"/>
                  <a:gd name="connsiteX2" fmla="*/ 50010 w 160917"/>
                  <a:gd name="connsiteY2" fmla="*/ 13397 h 84703"/>
                  <a:gd name="connsiteX3" fmla="*/ 0 w 160917"/>
                  <a:gd name="connsiteY3" fmla="*/ 74653 h 84703"/>
                </a:gdLst>
                <a:ahLst/>
                <a:cxnLst>
                  <a:cxn ang="0">
                    <a:pos x="connsiteX0" y="connsiteY0"/>
                  </a:cxn>
                  <a:cxn ang="0">
                    <a:pos x="connsiteX1" y="connsiteY1"/>
                  </a:cxn>
                  <a:cxn ang="0">
                    <a:pos x="connsiteX2" y="connsiteY2"/>
                  </a:cxn>
                  <a:cxn ang="0">
                    <a:pos x="connsiteX3" y="connsiteY3"/>
                  </a:cxn>
                </a:cxnLst>
                <a:rect l="l" t="t" r="r" b="b"/>
                <a:pathLst>
                  <a:path w="160917" h="84703">
                    <a:moveTo>
                      <a:pt x="122154" y="84703"/>
                    </a:moveTo>
                    <a:cubicBezTo>
                      <a:pt x="151944" y="53716"/>
                      <a:pt x="160917" y="8611"/>
                      <a:pt x="160917" y="8611"/>
                    </a:cubicBezTo>
                    <a:cubicBezTo>
                      <a:pt x="160917" y="8611"/>
                      <a:pt x="97268" y="-13642"/>
                      <a:pt x="50010" y="13397"/>
                    </a:cubicBezTo>
                    <a:cubicBezTo>
                      <a:pt x="24526" y="27993"/>
                      <a:pt x="8973" y="53836"/>
                      <a:pt x="0" y="74653"/>
                    </a:cubicBez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07" name="Forme libre : forme 24584">
                <a:extLst>
                  <a:ext uri="{FF2B5EF4-FFF2-40B4-BE49-F238E27FC236}">
                    <a16:creationId xmlns:a16="http://schemas.microsoft.com/office/drawing/2014/main" id="{6E193B6F-2A69-4D7A-8476-C4D988C957FC}"/>
                  </a:ext>
                </a:extLst>
              </p:cNvPr>
              <p:cNvSpPr/>
              <p:nvPr/>
            </p:nvSpPr>
            <p:spPr>
              <a:xfrm>
                <a:off x="4916816" y="5409042"/>
                <a:ext cx="134955" cy="89737"/>
              </a:xfrm>
              <a:custGeom>
                <a:avLst/>
                <a:gdLst>
                  <a:gd name="connsiteX0" fmla="*/ 112822 w 134955"/>
                  <a:gd name="connsiteY0" fmla="*/ 89738 h 89737"/>
                  <a:gd name="connsiteX1" fmla="*/ 134955 w 134955"/>
                  <a:gd name="connsiteY1" fmla="*/ 246 h 89737"/>
                  <a:gd name="connsiteX2" fmla="*/ 28953 w 134955"/>
                  <a:gd name="connsiteY2" fmla="*/ 33147 h 89737"/>
                  <a:gd name="connsiteX3" fmla="*/ 0 w 134955"/>
                  <a:gd name="connsiteY3" fmla="*/ 86747 h 89737"/>
                </a:gdLst>
                <a:ahLst/>
                <a:cxnLst>
                  <a:cxn ang="0">
                    <a:pos x="connsiteX0" y="connsiteY0"/>
                  </a:cxn>
                  <a:cxn ang="0">
                    <a:pos x="connsiteX1" y="connsiteY1"/>
                  </a:cxn>
                  <a:cxn ang="0">
                    <a:pos x="connsiteX2" y="connsiteY2"/>
                  </a:cxn>
                  <a:cxn ang="0">
                    <a:pos x="connsiteX3" y="connsiteY3"/>
                  </a:cxn>
                </a:cxnLst>
                <a:rect l="l" t="t" r="r" b="b"/>
                <a:pathLst>
                  <a:path w="134955" h="89737">
                    <a:moveTo>
                      <a:pt x="112822" y="89738"/>
                    </a:moveTo>
                    <a:cubicBezTo>
                      <a:pt x="133759" y="52290"/>
                      <a:pt x="134955" y="246"/>
                      <a:pt x="134955" y="246"/>
                    </a:cubicBezTo>
                    <a:cubicBezTo>
                      <a:pt x="134955" y="246"/>
                      <a:pt x="67837" y="-5018"/>
                      <a:pt x="28953" y="33147"/>
                    </a:cubicBezTo>
                    <a:cubicBezTo>
                      <a:pt x="13400" y="48461"/>
                      <a:pt x="4786" y="68322"/>
                      <a:pt x="0" y="86747"/>
                    </a:cubicBez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08" name="Forme libre : forme 24586">
                <a:extLst>
                  <a:ext uri="{FF2B5EF4-FFF2-40B4-BE49-F238E27FC236}">
                    <a16:creationId xmlns:a16="http://schemas.microsoft.com/office/drawing/2014/main" id="{DE3A4876-D51D-4BF8-B02C-75A17F4CC8E2}"/>
                  </a:ext>
                </a:extLst>
              </p:cNvPr>
              <p:cNvSpPr/>
              <p:nvPr/>
            </p:nvSpPr>
            <p:spPr>
              <a:xfrm>
                <a:off x="4883850" y="5293714"/>
                <a:ext cx="131146" cy="136749"/>
              </a:xfrm>
              <a:custGeom>
                <a:avLst/>
                <a:gdLst>
                  <a:gd name="connsiteX0" fmla="*/ 126166 w 131146"/>
                  <a:gd name="connsiteY0" fmla="*/ 66879 h 136749"/>
                  <a:gd name="connsiteX1" fmla="*/ 130114 w 131146"/>
                  <a:gd name="connsiteY1" fmla="*/ 0 h 136749"/>
                  <a:gd name="connsiteX2" fmla="*/ 27103 w 131146"/>
                  <a:gd name="connsiteY2" fmla="*/ 41515 h 136749"/>
                  <a:gd name="connsiteX3" fmla="*/ 184 w 131146"/>
                  <a:gd name="connsiteY3" fmla="*/ 136750 h 136749"/>
                </a:gdLst>
                <a:ahLst/>
                <a:cxnLst>
                  <a:cxn ang="0">
                    <a:pos x="connsiteX0" y="connsiteY0"/>
                  </a:cxn>
                  <a:cxn ang="0">
                    <a:pos x="connsiteX1" y="connsiteY1"/>
                  </a:cxn>
                  <a:cxn ang="0">
                    <a:pos x="connsiteX2" y="connsiteY2"/>
                  </a:cxn>
                  <a:cxn ang="0">
                    <a:pos x="connsiteX3" y="connsiteY3"/>
                  </a:cxn>
                </a:cxnLst>
                <a:rect l="l" t="t" r="r" b="b"/>
                <a:pathLst>
                  <a:path w="131146" h="136749">
                    <a:moveTo>
                      <a:pt x="126166" y="66879"/>
                    </a:moveTo>
                    <a:cubicBezTo>
                      <a:pt x="134182" y="34576"/>
                      <a:pt x="130114" y="0"/>
                      <a:pt x="130114" y="0"/>
                    </a:cubicBezTo>
                    <a:cubicBezTo>
                      <a:pt x="130114" y="0"/>
                      <a:pt x="62756" y="239"/>
                      <a:pt x="27103" y="41515"/>
                    </a:cubicBezTo>
                    <a:cubicBezTo>
                      <a:pt x="1141" y="71665"/>
                      <a:pt x="-773" y="115334"/>
                      <a:pt x="184" y="136750"/>
                    </a:cubicBez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10" name="Forme libre : forme 24588">
                <a:extLst>
                  <a:ext uri="{FF2B5EF4-FFF2-40B4-BE49-F238E27FC236}">
                    <a16:creationId xmlns:a16="http://schemas.microsoft.com/office/drawing/2014/main" id="{6DE25CD8-B56D-42BB-9178-C80C3FA5D8E1}"/>
                  </a:ext>
                </a:extLst>
              </p:cNvPr>
              <p:cNvSpPr/>
              <p:nvPr/>
            </p:nvSpPr>
            <p:spPr>
              <a:xfrm>
                <a:off x="4863263" y="5160554"/>
                <a:ext cx="109166" cy="142731"/>
              </a:xfrm>
              <a:custGeom>
                <a:avLst/>
                <a:gdLst>
                  <a:gd name="connsiteX0" fmla="*/ 107152 w 109166"/>
                  <a:gd name="connsiteY0" fmla="*/ 91645 h 142731"/>
                  <a:gd name="connsiteX1" fmla="*/ 93393 w 109166"/>
                  <a:gd name="connsiteY1" fmla="*/ 0 h 142731"/>
                  <a:gd name="connsiteX2" fmla="*/ 7850 w 109166"/>
                  <a:gd name="connsiteY2" fmla="*/ 70708 h 142731"/>
                  <a:gd name="connsiteX3" fmla="*/ 3304 w 109166"/>
                  <a:gd name="connsiteY3" fmla="*/ 142732 h 142731"/>
                </a:gdLst>
                <a:ahLst/>
                <a:cxnLst>
                  <a:cxn ang="0">
                    <a:pos x="connsiteX0" y="connsiteY0"/>
                  </a:cxn>
                  <a:cxn ang="0">
                    <a:pos x="connsiteX1" y="connsiteY1"/>
                  </a:cxn>
                  <a:cxn ang="0">
                    <a:pos x="connsiteX2" y="connsiteY2"/>
                  </a:cxn>
                  <a:cxn ang="0">
                    <a:pos x="connsiteX3" y="connsiteY3"/>
                  </a:cxn>
                </a:cxnLst>
                <a:rect l="l" t="t" r="r" b="b"/>
                <a:pathLst>
                  <a:path w="109166" h="142731">
                    <a:moveTo>
                      <a:pt x="107152" y="91645"/>
                    </a:moveTo>
                    <a:cubicBezTo>
                      <a:pt x="115886" y="46421"/>
                      <a:pt x="93393" y="0"/>
                      <a:pt x="93393" y="0"/>
                    </a:cubicBezTo>
                    <a:cubicBezTo>
                      <a:pt x="93393" y="0"/>
                      <a:pt x="29266" y="20578"/>
                      <a:pt x="7850" y="70708"/>
                    </a:cubicBezTo>
                    <a:cubicBezTo>
                      <a:pt x="-2559" y="94875"/>
                      <a:pt x="-1004" y="121555"/>
                      <a:pt x="3304" y="142732"/>
                    </a:cubicBez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sp>
            <p:nvSpPr>
              <p:cNvPr id="111" name="Forme libre : forme 24590">
                <a:extLst>
                  <a:ext uri="{FF2B5EF4-FFF2-40B4-BE49-F238E27FC236}">
                    <a16:creationId xmlns:a16="http://schemas.microsoft.com/office/drawing/2014/main" id="{D0263403-AD5A-4710-8F36-A0F9C7751FAF}"/>
                  </a:ext>
                </a:extLst>
              </p:cNvPr>
              <p:cNvSpPr/>
              <p:nvPr/>
            </p:nvSpPr>
            <p:spPr>
              <a:xfrm>
                <a:off x="4706966" y="5758520"/>
                <a:ext cx="64606" cy="30508"/>
              </a:xfrm>
              <a:custGeom>
                <a:avLst/>
                <a:gdLst>
                  <a:gd name="connsiteX0" fmla="*/ 64606 w 64606"/>
                  <a:gd name="connsiteY0" fmla="*/ 0 h 30508"/>
                  <a:gd name="connsiteX1" fmla="*/ 0 w 64606"/>
                  <a:gd name="connsiteY1" fmla="*/ 30508 h 30508"/>
                </a:gdLst>
                <a:ahLst/>
                <a:cxnLst>
                  <a:cxn ang="0">
                    <a:pos x="connsiteX0" y="connsiteY0"/>
                  </a:cxn>
                  <a:cxn ang="0">
                    <a:pos x="connsiteX1" y="connsiteY1"/>
                  </a:cxn>
                </a:cxnLst>
                <a:rect l="l" t="t" r="r" b="b"/>
                <a:pathLst>
                  <a:path w="64606" h="30508">
                    <a:moveTo>
                      <a:pt x="64606" y="0"/>
                    </a:moveTo>
                    <a:lnTo>
                      <a:pt x="0" y="30508"/>
                    </a:lnTo>
                  </a:path>
                </a:pathLst>
              </a:custGeom>
              <a:ln w="19050" cap="rnd">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chemeClr val="bg1"/>
                  </a:solidFill>
                  <a:effectLst/>
                  <a:uLnTx/>
                  <a:uFillTx/>
                  <a:latin typeface="Ubuntu Light"/>
                  <a:ea typeface="+mn-ea"/>
                  <a:cs typeface="+mn-cs"/>
                </a:endParaRPr>
              </a:p>
            </p:txBody>
          </p:sp>
        </p:grpSp>
      </p:grpSp>
      <p:sp>
        <p:nvSpPr>
          <p:cNvPr id="126" name="ZoneTexte 24602">
            <a:extLst>
              <a:ext uri="{FF2B5EF4-FFF2-40B4-BE49-F238E27FC236}">
                <a16:creationId xmlns:a16="http://schemas.microsoft.com/office/drawing/2014/main" id="{F940AEEA-EE9C-4666-B3C9-5203020057D5}"/>
              </a:ext>
            </a:extLst>
          </p:cNvPr>
          <p:cNvSpPr txBox="1"/>
          <p:nvPr/>
        </p:nvSpPr>
        <p:spPr>
          <a:xfrm>
            <a:off x="7219831" y="407785"/>
            <a:ext cx="758541" cy="535531"/>
          </a:xfrm>
          <a:prstGeom prst="rect">
            <a:avLst/>
          </a:prstGeom>
          <a:noFill/>
          <a:ln>
            <a:noFill/>
          </a:ln>
        </p:spPr>
        <p:txBody>
          <a:bodyPr wrap="non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fr-FR" sz="1800" b="0" i="0" u="none" strike="noStrike" kern="1200" cap="none" spc="300" normalizeH="0" baseline="0" noProof="0">
                <a:ln>
                  <a:noFill/>
                </a:ln>
                <a:solidFill>
                  <a:schemeClr val="bg1"/>
                </a:solidFill>
                <a:effectLst/>
                <a:uLnTx/>
                <a:uFillTx/>
                <a:latin typeface="Ubuntu Medium"/>
                <a:ea typeface="+mn-ea"/>
                <a:cs typeface="+mn-cs"/>
              </a:rPr>
              <a:t>TOP</a:t>
            </a:r>
            <a:br>
              <a:rPr kumimoji="0" lang="fr-FR" sz="1800" b="0" i="0" u="none" strike="noStrike" kern="1200" cap="none" spc="300" normalizeH="0" baseline="0" noProof="0">
                <a:ln>
                  <a:noFill/>
                </a:ln>
                <a:solidFill>
                  <a:schemeClr val="bg1"/>
                </a:solidFill>
                <a:effectLst/>
                <a:uLnTx/>
                <a:uFillTx/>
                <a:latin typeface="Ubuntu Medium"/>
                <a:ea typeface="+mn-ea"/>
                <a:cs typeface="+mn-cs"/>
              </a:rPr>
            </a:br>
            <a:r>
              <a:rPr kumimoji="0" lang="fr-FR" sz="1800" b="0" i="0" u="none" strike="noStrike" kern="1200" cap="none" spc="300" normalizeH="0" baseline="0" noProof="0">
                <a:ln>
                  <a:noFill/>
                </a:ln>
                <a:solidFill>
                  <a:schemeClr val="bg1"/>
                </a:solidFill>
                <a:effectLst/>
                <a:uLnTx/>
                <a:uFillTx/>
                <a:latin typeface="Ubuntu Medium"/>
                <a:ea typeface="+mn-ea"/>
                <a:cs typeface="+mn-cs"/>
              </a:rPr>
              <a:t>5</a:t>
            </a:r>
          </a:p>
        </p:txBody>
      </p:sp>
      <p:sp>
        <p:nvSpPr>
          <p:cNvPr id="127" name="Forme libre : forme 126">
            <a:extLst>
              <a:ext uri="{FF2B5EF4-FFF2-40B4-BE49-F238E27FC236}">
                <a16:creationId xmlns:a16="http://schemas.microsoft.com/office/drawing/2014/main" id="{FC60A053-B4CB-424E-9C90-931F53057DFB}"/>
              </a:ext>
            </a:extLst>
          </p:cNvPr>
          <p:cNvSpPr>
            <a:spLocks noChangeAspect="1"/>
          </p:cNvSpPr>
          <p:nvPr/>
        </p:nvSpPr>
        <p:spPr>
          <a:xfrm>
            <a:off x="498817" y="1535723"/>
            <a:ext cx="226412" cy="215303"/>
          </a:xfrm>
          <a:custGeom>
            <a:avLst/>
            <a:gdLst>
              <a:gd name="connsiteX0" fmla="*/ 320697 w 641393"/>
              <a:gd name="connsiteY0" fmla="*/ 0 h 609925"/>
              <a:gd name="connsiteX1" fmla="*/ 413895 w 641393"/>
              <a:gd name="connsiteY1" fmla="*/ 208829 h 609925"/>
              <a:gd name="connsiteX2" fmla="*/ 641394 w 641393"/>
              <a:gd name="connsiteY2" fmla="*/ 232919 h 609925"/>
              <a:gd name="connsiteX3" fmla="*/ 471409 w 641393"/>
              <a:gd name="connsiteY3" fmla="*/ 386191 h 609925"/>
              <a:gd name="connsiteX4" fmla="*/ 518836 w 641393"/>
              <a:gd name="connsiteY4" fmla="*/ 609926 h 609925"/>
              <a:gd name="connsiteX5" fmla="*/ 320697 w 641393"/>
              <a:gd name="connsiteY5" fmla="*/ 495650 h 609925"/>
              <a:gd name="connsiteX6" fmla="*/ 122407 w 641393"/>
              <a:gd name="connsiteY6" fmla="*/ 609926 h 609925"/>
              <a:gd name="connsiteX7" fmla="*/ 169834 w 641393"/>
              <a:gd name="connsiteY7" fmla="*/ 386191 h 609925"/>
              <a:gd name="connsiteX8" fmla="*/ 0 w 641393"/>
              <a:gd name="connsiteY8" fmla="*/ 232919 h 609925"/>
              <a:gd name="connsiteX9" fmla="*/ 227499 w 641393"/>
              <a:gd name="connsiteY9" fmla="*/ 208829 h 6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393" h="609925">
                <a:moveTo>
                  <a:pt x="320697" y="0"/>
                </a:moveTo>
                <a:lnTo>
                  <a:pt x="413895" y="208829"/>
                </a:lnTo>
                <a:lnTo>
                  <a:pt x="641394" y="232919"/>
                </a:lnTo>
                <a:lnTo>
                  <a:pt x="471409" y="386191"/>
                </a:lnTo>
                <a:lnTo>
                  <a:pt x="518836" y="609926"/>
                </a:lnTo>
                <a:lnTo>
                  <a:pt x="320697" y="495650"/>
                </a:lnTo>
                <a:lnTo>
                  <a:pt x="122407" y="609926"/>
                </a:lnTo>
                <a:lnTo>
                  <a:pt x="169834" y="386191"/>
                </a:lnTo>
                <a:lnTo>
                  <a:pt x="0" y="232919"/>
                </a:lnTo>
                <a:lnTo>
                  <a:pt x="227499" y="208829"/>
                </a:lnTo>
                <a:close/>
              </a:path>
            </a:pathLst>
          </a:custGeom>
          <a:noFill/>
          <a:ln w="19050" cap="rnd">
            <a:solidFill>
              <a:srgbClr val="92D05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28" name="Forme libre : forme 127">
            <a:extLst>
              <a:ext uri="{FF2B5EF4-FFF2-40B4-BE49-F238E27FC236}">
                <a16:creationId xmlns:a16="http://schemas.microsoft.com/office/drawing/2014/main" id="{A00926D0-AB3B-4F1C-BA68-63D92124521D}"/>
              </a:ext>
            </a:extLst>
          </p:cNvPr>
          <p:cNvSpPr>
            <a:spLocks noChangeAspect="1"/>
          </p:cNvSpPr>
          <p:nvPr/>
        </p:nvSpPr>
        <p:spPr>
          <a:xfrm>
            <a:off x="498817" y="2479040"/>
            <a:ext cx="226412" cy="215303"/>
          </a:xfrm>
          <a:custGeom>
            <a:avLst/>
            <a:gdLst>
              <a:gd name="connsiteX0" fmla="*/ 320697 w 641393"/>
              <a:gd name="connsiteY0" fmla="*/ 0 h 609925"/>
              <a:gd name="connsiteX1" fmla="*/ 413895 w 641393"/>
              <a:gd name="connsiteY1" fmla="*/ 208829 h 609925"/>
              <a:gd name="connsiteX2" fmla="*/ 641394 w 641393"/>
              <a:gd name="connsiteY2" fmla="*/ 232919 h 609925"/>
              <a:gd name="connsiteX3" fmla="*/ 471409 w 641393"/>
              <a:gd name="connsiteY3" fmla="*/ 386191 h 609925"/>
              <a:gd name="connsiteX4" fmla="*/ 518836 w 641393"/>
              <a:gd name="connsiteY4" fmla="*/ 609926 h 609925"/>
              <a:gd name="connsiteX5" fmla="*/ 320697 w 641393"/>
              <a:gd name="connsiteY5" fmla="*/ 495650 h 609925"/>
              <a:gd name="connsiteX6" fmla="*/ 122407 w 641393"/>
              <a:gd name="connsiteY6" fmla="*/ 609926 h 609925"/>
              <a:gd name="connsiteX7" fmla="*/ 169834 w 641393"/>
              <a:gd name="connsiteY7" fmla="*/ 386191 h 609925"/>
              <a:gd name="connsiteX8" fmla="*/ 0 w 641393"/>
              <a:gd name="connsiteY8" fmla="*/ 232919 h 609925"/>
              <a:gd name="connsiteX9" fmla="*/ 227499 w 641393"/>
              <a:gd name="connsiteY9" fmla="*/ 208829 h 6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393" h="609925">
                <a:moveTo>
                  <a:pt x="320697" y="0"/>
                </a:moveTo>
                <a:lnTo>
                  <a:pt x="413895" y="208829"/>
                </a:lnTo>
                <a:lnTo>
                  <a:pt x="641394" y="232919"/>
                </a:lnTo>
                <a:lnTo>
                  <a:pt x="471409" y="386191"/>
                </a:lnTo>
                <a:lnTo>
                  <a:pt x="518836" y="609926"/>
                </a:lnTo>
                <a:lnTo>
                  <a:pt x="320697" y="495650"/>
                </a:lnTo>
                <a:lnTo>
                  <a:pt x="122407" y="609926"/>
                </a:lnTo>
                <a:lnTo>
                  <a:pt x="169834" y="386191"/>
                </a:lnTo>
                <a:lnTo>
                  <a:pt x="0" y="232919"/>
                </a:lnTo>
                <a:lnTo>
                  <a:pt x="227499" y="208829"/>
                </a:lnTo>
                <a:close/>
              </a:path>
            </a:pathLst>
          </a:custGeom>
          <a:noFill/>
          <a:ln w="19050" cap="rnd">
            <a:solidFill>
              <a:srgbClr val="92D05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29" name="Forme libre : forme 128">
            <a:extLst>
              <a:ext uri="{FF2B5EF4-FFF2-40B4-BE49-F238E27FC236}">
                <a16:creationId xmlns:a16="http://schemas.microsoft.com/office/drawing/2014/main" id="{9A073DE8-F05F-4476-A862-1C6117E6E07D}"/>
              </a:ext>
            </a:extLst>
          </p:cNvPr>
          <p:cNvSpPr>
            <a:spLocks noChangeAspect="1"/>
          </p:cNvSpPr>
          <p:nvPr/>
        </p:nvSpPr>
        <p:spPr>
          <a:xfrm>
            <a:off x="498817" y="3470950"/>
            <a:ext cx="226412" cy="215303"/>
          </a:xfrm>
          <a:custGeom>
            <a:avLst/>
            <a:gdLst>
              <a:gd name="connsiteX0" fmla="*/ 320697 w 641393"/>
              <a:gd name="connsiteY0" fmla="*/ 0 h 609925"/>
              <a:gd name="connsiteX1" fmla="*/ 413895 w 641393"/>
              <a:gd name="connsiteY1" fmla="*/ 208829 h 609925"/>
              <a:gd name="connsiteX2" fmla="*/ 641394 w 641393"/>
              <a:gd name="connsiteY2" fmla="*/ 232919 h 609925"/>
              <a:gd name="connsiteX3" fmla="*/ 471409 w 641393"/>
              <a:gd name="connsiteY3" fmla="*/ 386191 h 609925"/>
              <a:gd name="connsiteX4" fmla="*/ 518836 w 641393"/>
              <a:gd name="connsiteY4" fmla="*/ 609926 h 609925"/>
              <a:gd name="connsiteX5" fmla="*/ 320697 w 641393"/>
              <a:gd name="connsiteY5" fmla="*/ 495650 h 609925"/>
              <a:gd name="connsiteX6" fmla="*/ 122407 w 641393"/>
              <a:gd name="connsiteY6" fmla="*/ 609926 h 609925"/>
              <a:gd name="connsiteX7" fmla="*/ 169834 w 641393"/>
              <a:gd name="connsiteY7" fmla="*/ 386191 h 609925"/>
              <a:gd name="connsiteX8" fmla="*/ 0 w 641393"/>
              <a:gd name="connsiteY8" fmla="*/ 232919 h 609925"/>
              <a:gd name="connsiteX9" fmla="*/ 227499 w 641393"/>
              <a:gd name="connsiteY9" fmla="*/ 208829 h 6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393" h="609925">
                <a:moveTo>
                  <a:pt x="320697" y="0"/>
                </a:moveTo>
                <a:lnTo>
                  <a:pt x="413895" y="208829"/>
                </a:lnTo>
                <a:lnTo>
                  <a:pt x="641394" y="232919"/>
                </a:lnTo>
                <a:lnTo>
                  <a:pt x="471409" y="386191"/>
                </a:lnTo>
                <a:lnTo>
                  <a:pt x="518836" y="609926"/>
                </a:lnTo>
                <a:lnTo>
                  <a:pt x="320697" y="495650"/>
                </a:lnTo>
                <a:lnTo>
                  <a:pt x="122407" y="609926"/>
                </a:lnTo>
                <a:lnTo>
                  <a:pt x="169834" y="386191"/>
                </a:lnTo>
                <a:lnTo>
                  <a:pt x="0" y="232919"/>
                </a:lnTo>
                <a:lnTo>
                  <a:pt x="227499" y="208829"/>
                </a:lnTo>
                <a:close/>
              </a:path>
            </a:pathLst>
          </a:custGeom>
          <a:noFill/>
          <a:ln w="19050" cap="rnd">
            <a:solidFill>
              <a:srgbClr val="92D05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0" name="Forme libre : forme 129">
            <a:extLst>
              <a:ext uri="{FF2B5EF4-FFF2-40B4-BE49-F238E27FC236}">
                <a16:creationId xmlns:a16="http://schemas.microsoft.com/office/drawing/2014/main" id="{F5BA83EE-806A-4CB1-B000-ED2D20CFC79E}"/>
              </a:ext>
            </a:extLst>
          </p:cNvPr>
          <p:cNvSpPr>
            <a:spLocks noChangeAspect="1"/>
          </p:cNvSpPr>
          <p:nvPr/>
        </p:nvSpPr>
        <p:spPr>
          <a:xfrm>
            <a:off x="498817" y="4351520"/>
            <a:ext cx="226412" cy="215303"/>
          </a:xfrm>
          <a:custGeom>
            <a:avLst/>
            <a:gdLst>
              <a:gd name="connsiteX0" fmla="*/ 320697 w 641393"/>
              <a:gd name="connsiteY0" fmla="*/ 0 h 609925"/>
              <a:gd name="connsiteX1" fmla="*/ 413895 w 641393"/>
              <a:gd name="connsiteY1" fmla="*/ 208829 h 609925"/>
              <a:gd name="connsiteX2" fmla="*/ 641394 w 641393"/>
              <a:gd name="connsiteY2" fmla="*/ 232919 h 609925"/>
              <a:gd name="connsiteX3" fmla="*/ 471409 w 641393"/>
              <a:gd name="connsiteY3" fmla="*/ 386191 h 609925"/>
              <a:gd name="connsiteX4" fmla="*/ 518836 w 641393"/>
              <a:gd name="connsiteY4" fmla="*/ 609926 h 609925"/>
              <a:gd name="connsiteX5" fmla="*/ 320697 w 641393"/>
              <a:gd name="connsiteY5" fmla="*/ 495650 h 609925"/>
              <a:gd name="connsiteX6" fmla="*/ 122407 w 641393"/>
              <a:gd name="connsiteY6" fmla="*/ 609926 h 609925"/>
              <a:gd name="connsiteX7" fmla="*/ 169834 w 641393"/>
              <a:gd name="connsiteY7" fmla="*/ 386191 h 609925"/>
              <a:gd name="connsiteX8" fmla="*/ 0 w 641393"/>
              <a:gd name="connsiteY8" fmla="*/ 232919 h 609925"/>
              <a:gd name="connsiteX9" fmla="*/ 227499 w 641393"/>
              <a:gd name="connsiteY9" fmla="*/ 208829 h 6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393" h="609925">
                <a:moveTo>
                  <a:pt x="320697" y="0"/>
                </a:moveTo>
                <a:lnTo>
                  <a:pt x="413895" y="208829"/>
                </a:lnTo>
                <a:lnTo>
                  <a:pt x="641394" y="232919"/>
                </a:lnTo>
                <a:lnTo>
                  <a:pt x="471409" y="386191"/>
                </a:lnTo>
                <a:lnTo>
                  <a:pt x="518836" y="609926"/>
                </a:lnTo>
                <a:lnTo>
                  <a:pt x="320697" y="495650"/>
                </a:lnTo>
                <a:lnTo>
                  <a:pt x="122407" y="609926"/>
                </a:lnTo>
                <a:lnTo>
                  <a:pt x="169834" y="386191"/>
                </a:lnTo>
                <a:lnTo>
                  <a:pt x="0" y="232919"/>
                </a:lnTo>
                <a:lnTo>
                  <a:pt x="227499" y="208829"/>
                </a:lnTo>
                <a:close/>
              </a:path>
            </a:pathLst>
          </a:custGeom>
          <a:noFill/>
          <a:ln w="19050" cap="rnd">
            <a:solidFill>
              <a:srgbClr val="92D05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32" name="Forme libre : forme 131">
            <a:extLst>
              <a:ext uri="{FF2B5EF4-FFF2-40B4-BE49-F238E27FC236}">
                <a16:creationId xmlns:a16="http://schemas.microsoft.com/office/drawing/2014/main" id="{98A2B053-5310-4BDE-B139-A209796FDAB7}"/>
              </a:ext>
            </a:extLst>
          </p:cNvPr>
          <p:cNvSpPr>
            <a:spLocks noChangeAspect="1"/>
          </p:cNvSpPr>
          <p:nvPr/>
        </p:nvSpPr>
        <p:spPr>
          <a:xfrm>
            <a:off x="498817" y="5475471"/>
            <a:ext cx="226412" cy="215303"/>
          </a:xfrm>
          <a:custGeom>
            <a:avLst/>
            <a:gdLst>
              <a:gd name="connsiteX0" fmla="*/ 320697 w 641393"/>
              <a:gd name="connsiteY0" fmla="*/ 0 h 609925"/>
              <a:gd name="connsiteX1" fmla="*/ 413895 w 641393"/>
              <a:gd name="connsiteY1" fmla="*/ 208829 h 609925"/>
              <a:gd name="connsiteX2" fmla="*/ 641394 w 641393"/>
              <a:gd name="connsiteY2" fmla="*/ 232919 h 609925"/>
              <a:gd name="connsiteX3" fmla="*/ 471409 w 641393"/>
              <a:gd name="connsiteY3" fmla="*/ 386191 h 609925"/>
              <a:gd name="connsiteX4" fmla="*/ 518836 w 641393"/>
              <a:gd name="connsiteY4" fmla="*/ 609926 h 609925"/>
              <a:gd name="connsiteX5" fmla="*/ 320697 w 641393"/>
              <a:gd name="connsiteY5" fmla="*/ 495650 h 609925"/>
              <a:gd name="connsiteX6" fmla="*/ 122407 w 641393"/>
              <a:gd name="connsiteY6" fmla="*/ 609926 h 609925"/>
              <a:gd name="connsiteX7" fmla="*/ 169834 w 641393"/>
              <a:gd name="connsiteY7" fmla="*/ 386191 h 609925"/>
              <a:gd name="connsiteX8" fmla="*/ 0 w 641393"/>
              <a:gd name="connsiteY8" fmla="*/ 232919 h 609925"/>
              <a:gd name="connsiteX9" fmla="*/ 227499 w 641393"/>
              <a:gd name="connsiteY9" fmla="*/ 208829 h 6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393" h="609925">
                <a:moveTo>
                  <a:pt x="320697" y="0"/>
                </a:moveTo>
                <a:lnTo>
                  <a:pt x="413895" y="208829"/>
                </a:lnTo>
                <a:lnTo>
                  <a:pt x="641394" y="232919"/>
                </a:lnTo>
                <a:lnTo>
                  <a:pt x="471409" y="386191"/>
                </a:lnTo>
                <a:lnTo>
                  <a:pt x="518836" y="609926"/>
                </a:lnTo>
                <a:lnTo>
                  <a:pt x="320697" y="495650"/>
                </a:lnTo>
                <a:lnTo>
                  <a:pt x="122407" y="609926"/>
                </a:lnTo>
                <a:lnTo>
                  <a:pt x="169834" y="386191"/>
                </a:lnTo>
                <a:lnTo>
                  <a:pt x="0" y="232919"/>
                </a:lnTo>
                <a:lnTo>
                  <a:pt x="227499" y="208829"/>
                </a:lnTo>
                <a:close/>
              </a:path>
            </a:pathLst>
          </a:custGeom>
          <a:noFill/>
          <a:ln w="19050" cap="rnd">
            <a:solidFill>
              <a:srgbClr val="92D05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Light"/>
              <a:ea typeface="+mn-ea"/>
              <a:cs typeface="+mn-cs"/>
            </a:endParaRPr>
          </a:p>
        </p:txBody>
      </p:sp>
      <p:sp>
        <p:nvSpPr>
          <p:cNvPr id="140" name="ZoneTexte 139">
            <a:extLst>
              <a:ext uri="{FF2B5EF4-FFF2-40B4-BE49-F238E27FC236}">
                <a16:creationId xmlns:a16="http://schemas.microsoft.com/office/drawing/2014/main" id="{8C58E4A0-F2A2-42D5-A981-3F01D86ACEBC}"/>
              </a:ext>
            </a:extLst>
          </p:cNvPr>
          <p:cNvSpPr txBox="1"/>
          <p:nvPr/>
        </p:nvSpPr>
        <p:spPr>
          <a:xfrm>
            <a:off x="2509255" y="3448806"/>
            <a:ext cx="2140008"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50" b="1" spc="300">
                <a:solidFill>
                  <a:srgbClr val="92D050"/>
                </a:solidFill>
                <a:latin typeface="Ubuntu Medium"/>
              </a:rPr>
              <a:t>Banque - Assurance</a:t>
            </a:r>
          </a:p>
        </p:txBody>
      </p:sp>
      <p:cxnSp>
        <p:nvCxnSpPr>
          <p:cNvPr id="145" name="Connecteur droit 26">
            <a:extLst>
              <a:ext uri="{FF2B5EF4-FFF2-40B4-BE49-F238E27FC236}">
                <a16:creationId xmlns:a16="http://schemas.microsoft.com/office/drawing/2014/main" id="{97C7A1E7-6BF0-44B2-9D15-8F91D9E9B602}"/>
              </a:ext>
            </a:extLst>
          </p:cNvPr>
          <p:cNvCxnSpPr>
            <a:cxnSpLocks/>
          </p:cNvCxnSpPr>
          <p:nvPr/>
        </p:nvCxnSpPr>
        <p:spPr>
          <a:xfrm>
            <a:off x="438854" y="2086626"/>
            <a:ext cx="11753146" cy="0"/>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46" name="Rectangle 145">
            <a:extLst>
              <a:ext uri="{FF2B5EF4-FFF2-40B4-BE49-F238E27FC236}">
                <a16:creationId xmlns:a16="http://schemas.microsoft.com/office/drawing/2014/main" id="{4C9D0C7A-9888-492F-A78B-4918DBBAC443}"/>
              </a:ext>
            </a:extLst>
          </p:cNvPr>
          <p:cNvSpPr/>
          <p:nvPr/>
        </p:nvSpPr>
        <p:spPr>
          <a:xfrm>
            <a:off x="-204454" y="6092269"/>
            <a:ext cx="10801928" cy="276999"/>
          </a:xfrm>
          <a:prstGeom prst="rect">
            <a:avLst/>
          </a:prstGeom>
        </p:spPr>
        <p:txBody>
          <a:bodyPr wrap="square">
            <a:spAutoFit/>
          </a:bodyPr>
          <a:lstStyle/>
          <a:p>
            <a:pPr algn="ctr">
              <a:defRPr/>
            </a:pPr>
            <a:r>
              <a:rPr lang="fr-FR" sz="1200" cap="all" spc="200">
                <a:solidFill>
                  <a:srgbClr val="5A6634"/>
                </a:solidFill>
                <a:latin typeface="Ubuntu Medium" panose="020B0604030602030204" pitchFamily="34" charset="0"/>
              </a:rPr>
              <a:t>LES DONNÉES ACTUELLES DU PORTEFEUILLE </a:t>
            </a:r>
            <a:r>
              <a:rPr lang="fr-FR" sz="1200" spc="300">
                <a:solidFill>
                  <a:schemeClr val="bg1"/>
                </a:solidFill>
                <a:latin typeface="Ubuntu Medium" panose="020B0604030602030204" pitchFamily="34" charset="0"/>
              </a:rPr>
              <a:t>NE PRÉJUGENT PAS DU PORTEFEUILLE FUTUR</a:t>
            </a:r>
          </a:p>
        </p:txBody>
      </p:sp>
      <p:cxnSp>
        <p:nvCxnSpPr>
          <p:cNvPr id="147" name="Connecteur droit 26">
            <a:extLst>
              <a:ext uri="{FF2B5EF4-FFF2-40B4-BE49-F238E27FC236}">
                <a16:creationId xmlns:a16="http://schemas.microsoft.com/office/drawing/2014/main" id="{6D08F759-B153-48F6-8BCF-FD419295F9D8}"/>
              </a:ext>
            </a:extLst>
          </p:cNvPr>
          <p:cNvCxnSpPr>
            <a:cxnSpLocks/>
          </p:cNvCxnSpPr>
          <p:nvPr/>
        </p:nvCxnSpPr>
        <p:spPr>
          <a:xfrm>
            <a:off x="438854" y="3070601"/>
            <a:ext cx="11753146" cy="0"/>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48" name="Connecteur droit 26">
            <a:extLst>
              <a:ext uri="{FF2B5EF4-FFF2-40B4-BE49-F238E27FC236}">
                <a16:creationId xmlns:a16="http://schemas.microsoft.com/office/drawing/2014/main" id="{F55B88A0-9437-4581-8C5E-762485A207DF}"/>
              </a:ext>
            </a:extLst>
          </p:cNvPr>
          <p:cNvCxnSpPr>
            <a:cxnSpLocks/>
          </p:cNvCxnSpPr>
          <p:nvPr/>
        </p:nvCxnSpPr>
        <p:spPr>
          <a:xfrm>
            <a:off x="438854" y="3963271"/>
            <a:ext cx="11753146" cy="0"/>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49" name="Connecteur droit 26">
            <a:extLst>
              <a:ext uri="{FF2B5EF4-FFF2-40B4-BE49-F238E27FC236}">
                <a16:creationId xmlns:a16="http://schemas.microsoft.com/office/drawing/2014/main" id="{CB1AFDE5-63C3-47F4-9838-569FAA5DD0E5}"/>
              </a:ext>
            </a:extLst>
          </p:cNvPr>
          <p:cNvCxnSpPr>
            <a:cxnSpLocks/>
          </p:cNvCxnSpPr>
          <p:nvPr/>
        </p:nvCxnSpPr>
        <p:spPr>
          <a:xfrm>
            <a:off x="438854" y="5049722"/>
            <a:ext cx="11753146" cy="0"/>
          </a:xfrm>
          <a:prstGeom prst="line">
            <a:avLst/>
          </a:prstGeom>
          <a:ln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50" name="Graphique 4">
            <a:extLst>
              <a:ext uri="{FF2B5EF4-FFF2-40B4-BE49-F238E27FC236}">
                <a16:creationId xmlns:a16="http://schemas.microsoft.com/office/drawing/2014/main" id="{F4080F7D-A048-491A-9733-2275EDFC14E6}"/>
              </a:ext>
            </a:extLst>
          </p:cNvPr>
          <p:cNvSpPr/>
          <p:nvPr/>
        </p:nvSpPr>
        <p:spPr>
          <a:xfrm>
            <a:off x="10566400" y="114546"/>
            <a:ext cx="1179340" cy="1126239"/>
          </a:xfrm>
          <a:custGeom>
            <a:avLst/>
            <a:gdLst>
              <a:gd name="connsiteX0" fmla="*/ 2486989 w 2705444"/>
              <a:gd name="connsiteY0" fmla="*/ 2268713 h 2506491"/>
              <a:gd name="connsiteX1" fmla="*/ 2705301 w 2705444"/>
              <a:gd name="connsiteY1" fmla="*/ 1256205 h 2506491"/>
              <a:gd name="connsiteX2" fmla="*/ 2478130 w 2705444"/>
              <a:gd name="connsiteY2" fmla="*/ 253794 h 2506491"/>
              <a:gd name="connsiteX3" fmla="*/ 1350751 w 2705444"/>
              <a:gd name="connsiteY3" fmla="*/ 48 h 2506491"/>
              <a:gd name="connsiteX4" fmla="*/ 228611 w 2705444"/>
              <a:gd name="connsiteY4" fmla="*/ 254080 h 2506491"/>
              <a:gd name="connsiteX5" fmla="*/ 11 w 2705444"/>
              <a:gd name="connsiteY5" fmla="*/ 1254300 h 2506491"/>
              <a:gd name="connsiteX6" fmla="*/ 231468 w 2705444"/>
              <a:gd name="connsiteY6" fmla="*/ 2273951 h 2506491"/>
              <a:gd name="connsiteX7" fmla="*/ 1350656 w 2705444"/>
              <a:gd name="connsiteY7" fmla="*/ 2506456 h 2506491"/>
              <a:gd name="connsiteX8" fmla="*/ 2486989 w 2705444"/>
              <a:gd name="connsiteY8" fmla="*/ 2268713 h 250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5444" h="2506491">
                <a:moveTo>
                  <a:pt x="2486989" y="2268713"/>
                </a:moveTo>
                <a:cubicBezTo>
                  <a:pt x="2683394" y="2022110"/>
                  <a:pt x="2704730" y="1627680"/>
                  <a:pt x="2705301" y="1256205"/>
                </a:cubicBezTo>
                <a:cubicBezTo>
                  <a:pt x="2705301" y="1256205"/>
                  <a:pt x="2719018" y="492014"/>
                  <a:pt x="2478130" y="253794"/>
                </a:cubicBezTo>
                <a:cubicBezTo>
                  <a:pt x="2280582" y="58341"/>
                  <a:pt x="1804903" y="-1952"/>
                  <a:pt x="1350751" y="48"/>
                </a:cubicBezTo>
                <a:cubicBezTo>
                  <a:pt x="896694" y="2048"/>
                  <a:pt x="414634" y="64056"/>
                  <a:pt x="228611" y="254080"/>
                </a:cubicBezTo>
                <a:cubicBezTo>
                  <a:pt x="6488" y="480870"/>
                  <a:pt x="11" y="1254300"/>
                  <a:pt x="11" y="1254300"/>
                </a:cubicBezTo>
                <a:cubicBezTo>
                  <a:pt x="11" y="1254300"/>
                  <a:pt x="-5514" y="2024491"/>
                  <a:pt x="231468" y="2273951"/>
                </a:cubicBezTo>
                <a:cubicBezTo>
                  <a:pt x="380344" y="2433305"/>
                  <a:pt x="902600" y="2508362"/>
                  <a:pt x="1350656" y="2506456"/>
                </a:cubicBezTo>
                <a:cubicBezTo>
                  <a:pt x="1810809" y="2504552"/>
                  <a:pt x="2362973" y="2424446"/>
                  <a:pt x="2486989" y="2268713"/>
                </a:cubicBezTo>
              </a:path>
            </a:pathLst>
          </a:custGeom>
          <a:solidFill>
            <a:srgbClr val="5A6634"/>
          </a:solidFill>
          <a:ln w="9525" cap="flat">
            <a:no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latin typeface="Ubuntu Light"/>
                <a:ea typeface="Open Sans" panose="020B0606030504020204" pitchFamily="34" charset="0"/>
                <a:cs typeface="Open Sans" panose="020B0606030504020204" pitchFamily="34" charset="0"/>
              </a:rPr>
              <a:t>Taux encaissement</a:t>
            </a:r>
            <a:endParaRPr kumimoji="0" lang="fr-FR" sz="1200" b="0" i="0" u="none" strike="noStrike" kern="0" cap="none" spc="0" normalizeH="0" baseline="0" noProof="0" dirty="0">
              <a:ln>
                <a:noFill/>
              </a:ln>
              <a:solidFill>
                <a:prstClr val="white"/>
              </a:solidFill>
              <a:effectLst/>
              <a:uLnTx/>
              <a:uFillTx/>
              <a:latin typeface="Ubuntu Light"/>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kern="0" dirty="0">
                <a:solidFill>
                  <a:prstClr val="white"/>
                </a:solidFill>
                <a:latin typeface="Ubuntu Light"/>
                <a:ea typeface="Open Sans" panose="020B0606030504020204" pitchFamily="34" charset="0"/>
                <a:cs typeface="Open Sans" panose="020B0606030504020204" pitchFamily="34" charset="0"/>
              </a:rPr>
              <a:t>au S1 </a:t>
            </a:r>
            <a:r>
              <a:rPr kumimoji="0" lang="fr-FR" sz="1200" b="0" i="0" u="none" strike="noStrike" kern="0" cap="none" spc="0" normalizeH="0" baseline="0" noProof="0" dirty="0">
                <a:ln>
                  <a:noFill/>
                </a:ln>
                <a:solidFill>
                  <a:prstClr val="white"/>
                </a:solidFill>
                <a:effectLst/>
                <a:uLnTx/>
                <a:uFillTx/>
                <a:latin typeface="Ubuntu Light"/>
                <a:ea typeface="Open Sans" panose="020B0606030504020204" pitchFamily="34" charset="0"/>
                <a:cs typeface="Open Sans" panose="020B0606030504020204" pitchFamily="34" charset="0"/>
              </a:rPr>
              <a:t>2022*</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kern="0" dirty="0">
                <a:solidFill>
                  <a:prstClr val="white"/>
                </a:solidFill>
                <a:latin typeface="Ubuntu Medium" panose="020B0604030602030204" pitchFamily="34" charset="0"/>
                <a:ea typeface="Open Sans" panose="020B0606030504020204" pitchFamily="34" charset="0"/>
                <a:cs typeface="Open Sans" panose="020B0606030504020204" pitchFamily="34" charset="0"/>
              </a:rPr>
              <a:t>92 </a:t>
            </a:r>
            <a:r>
              <a:rPr kumimoji="0" lang="fr-FR" sz="1600" b="0" i="0" u="none" strike="noStrike" kern="0" cap="none" spc="0" normalizeH="0" baseline="0" noProof="0" dirty="0">
                <a:ln>
                  <a:noFill/>
                </a:ln>
                <a:solidFill>
                  <a:prstClr val="white"/>
                </a:solidFill>
                <a:effectLst/>
                <a:uLnTx/>
                <a:uFillTx/>
                <a:latin typeface="Ubuntu Medium" panose="020B0604030602030204" pitchFamily="34" charset="0"/>
                <a:ea typeface="Open Sans" panose="020B0606030504020204" pitchFamily="34" charset="0"/>
                <a:cs typeface="Open Sans" panose="020B0606030504020204" pitchFamily="34" charset="0"/>
              </a:rPr>
              <a:t>%</a:t>
            </a:r>
          </a:p>
        </p:txBody>
      </p:sp>
      <p:sp>
        <p:nvSpPr>
          <p:cNvPr id="151" name="ZoneTexte 150">
            <a:extLst>
              <a:ext uri="{FF2B5EF4-FFF2-40B4-BE49-F238E27FC236}">
                <a16:creationId xmlns:a16="http://schemas.microsoft.com/office/drawing/2014/main" id="{CBD0499E-AAA8-4C55-BB46-CE887C837056}"/>
              </a:ext>
            </a:extLst>
          </p:cNvPr>
          <p:cNvSpPr txBox="1"/>
          <p:nvPr/>
        </p:nvSpPr>
        <p:spPr>
          <a:xfrm>
            <a:off x="4787900" y="6382857"/>
            <a:ext cx="6060247" cy="369332"/>
          </a:xfrm>
          <a:prstGeom prst="rect">
            <a:avLst/>
          </a:prstGeom>
          <a:noFill/>
        </p:spPr>
        <p:txBody>
          <a:bodyPr wrap="square" anchor="b" anchorCtr="0">
            <a:spAutoFit/>
          </a:bodyPr>
          <a:lstStyle/>
          <a:p>
            <a:pPr algn="r">
              <a:defRPr/>
            </a:pPr>
            <a:r>
              <a:rPr kumimoji="0" lang="fr-FR" sz="900" b="0" i="0" u="none" strike="noStrike" kern="1200" cap="none" spc="-40" normalizeH="0" baseline="0" noProof="0" dirty="0">
                <a:ln>
                  <a:noFill/>
                </a:ln>
                <a:solidFill>
                  <a:schemeClr val="bg1"/>
                </a:solidFill>
                <a:effectLst/>
                <a:uLnTx/>
                <a:uFillTx/>
                <a:latin typeface="Ubuntu Light"/>
                <a:ea typeface="+mn-ea"/>
                <a:cs typeface="Gotham Book"/>
              </a:rPr>
              <a:t>Source : </a:t>
            </a:r>
            <a:r>
              <a:rPr lang="fr-FR" sz="900" spc="-40" dirty="0">
                <a:solidFill>
                  <a:schemeClr val="bg1"/>
                </a:solidFill>
                <a:latin typeface="Ubuntu Light"/>
              </a:rPr>
              <a:t>Chiffres et informations (source sites internet) au 30/06/2022</a:t>
            </a:r>
          </a:p>
          <a:p>
            <a:pPr algn="r">
              <a:defRPr/>
            </a:pPr>
            <a:r>
              <a:rPr lang="fr-FR" sz="900" spc="-40" dirty="0">
                <a:solidFill>
                  <a:schemeClr val="bg1"/>
                </a:solidFill>
                <a:latin typeface="Ubuntu Light"/>
              </a:rPr>
              <a:t>                                        *Moyenne semestrielle</a:t>
            </a:r>
          </a:p>
        </p:txBody>
      </p:sp>
      <p:pic>
        <p:nvPicPr>
          <p:cNvPr id="152" name="Graphique 16">
            <a:extLst>
              <a:ext uri="{FF2B5EF4-FFF2-40B4-BE49-F238E27FC236}">
                <a16:creationId xmlns:a16="http://schemas.microsoft.com/office/drawing/2014/main" id="{0110CCA3-F91C-4F21-A23C-A1D990B101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36300" y="6078680"/>
            <a:ext cx="898525" cy="612631"/>
          </a:xfrm>
          <a:prstGeom prst="rect">
            <a:avLst/>
          </a:prstGeom>
        </p:spPr>
      </p:pic>
      <p:sp>
        <p:nvSpPr>
          <p:cNvPr id="52" name="ZoneTexte 51">
            <a:extLst>
              <a:ext uri="{FF2B5EF4-FFF2-40B4-BE49-F238E27FC236}">
                <a16:creationId xmlns:a16="http://schemas.microsoft.com/office/drawing/2014/main" id="{766C6251-D9F5-41E6-83FA-97F8F1A922D9}"/>
              </a:ext>
            </a:extLst>
          </p:cNvPr>
          <p:cNvSpPr txBox="1"/>
          <p:nvPr/>
        </p:nvSpPr>
        <p:spPr>
          <a:xfrm>
            <a:off x="334963" y="1081803"/>
            <a:ext cx="6096000" cy="215444"/>
          </a:xfrm>
          <a:prstGeom prst="rect">
            <a:avLst/>
          </a:prstGeom>
          <a:noFill/>
        </p:spPr>
        <p:txBody>
          <a:bodyPr wrap="square">
            <a:spAutoFit/>
          </a:bodyPr>
          <a:lstStyle/>
          <a:p>
            <a:r>
              <a:rPr lang="fr-FR" sz="800" b="0" i="1" u="none" strike="noStrike" baseline="0">
                <a:latin typeface="Ubuntu Light" panose="020B0304030602030204" pitchFamily="34" charset="0"/>
              </a:rPr>
              <a:t>(immeubles représentant la valeur la plus importante du revenu locatif des fonds)</a:t>
            </a:r>
            <a:endParaRPr lang="fr-FR"/>
          </a:p>
        </p:txBody>
      </p:sp>
      <p:pic>
        <p:nvPicPr>
          <p:cNvPr id="322562" name="Picture 2">
            <a:extLst>
              <a:ext uri="{FF2B5EF4-FFF2-40B4-BE49-F238E27FC236}">
                <a16:creationId xmlns:a16="http://schemas.microsoft.com/office/drawing/2014/main" id="{9B35B4E8-93E1-4251-BC89-45B6A0E074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1467" y="2448155"/>
            <a:ext cx="1445378" cy="265960"/>
          </a:xfrm>
          <a:prstGeom prst="rect">
            <a:avLst/>
          </a:prstGeom>
          <a:noFill/>
          <a:extLst>
            <a:ext uri="{909E8E84-426E-40DD-AFC4-6F175D3DCCD1}">
              <a14:hiddenFill xmlns:a14="http://schemas.microsoft.com/office/drawing/2010/main">
                <a:solidFill>
                  <a:srgbClr val="FFFFFF"/>
                </a:solidFill>
              </a14:hiddenFill>
            </a:ext>
          </a:extLst>
        </p:spPr>
      </p:pic>
      <p:sp>
        <p:nvSpPr>
          <p:cNvPr id="61" name="ZoneTexte 60">
            <a:extLst>
              <a:ext uri="{FF2B5EF4-FFF2-40B4-BE49-F238E27FC236}">
                <a16:creationId xmlns:a16="http://schemas.microsoft.com/office/drawing/2014/main" id="{5EF9AF1E-BB80-4FB2-8892-6A58EFE41243}"/>
              </a:ext>
            </a:extLst>
          </p:cNvPr>
          <p:cNvSpPr txBox="1"/>
          <p:nvPr/>
        </p:nvSpPr>
        <p:spPr>
          <a:xfrm>
            <a:off x="2509255" y="2370865"/>
            <a:ext cx="2140008" cy="415498"/>
          </a:xfrm>
          <a:prstGeom prst="rect">
            <a:avLst/>
          </a:prstGeom>
          <a:noFill/>
        </p:spPr>
        <p:txBody>
          <a:bodyPr wrap="square">
            <a:spAutoFit/>
          </a:bodyPr>
          <a:lstStyle/>
          <a:p>
            <a:pPr>
              <a:defRPr/>
            </a:pPr>
            <a:r>
              <a:rPr lang="fr-FR" sz="1050" b="1" spc="300" dirty="0">
                <a:solidFill>
                  <a:srgbClr val="92D050"/>
                </a:solidFill>
                <a:latin typeface="Ubuntu Medium"/>
              </a:rPr>
              <a:t>Hébergement touristique</a:t>
            </a:r>
          </a:p>
        </p:txBody>
      </p:sp>
      <p:sp>
        <p:nvSpPr>
          <p:cNvPr id="64" name="ZoneTexte 63">
            <a:extLst>
              <a:ext uri="{FF2B5EF4-FFF2-40B4-BE49-F238E27FC236}">
                <a16:creationId xmlns:a16="http://schemas.microsoft.com/office/drawing/2014/main" id="{9DD6BE49-F7BC-40F1-A7EA-BA642A007080}"/>
              </a:ext>
            </a:extLst>
          </p:cNvPr>
          <p:cNvSpPr txBox="1"/>
          <p:nvPr/>
        </p:nvSpPr>
        <p:spPr>
          <a:xfrm>
            <a:off x="5172291" y="2143961"/>
            <a:ext cx="4626169" cy="954107"/>
          </a:xfrm>
          <a:prstGeom prst="rect">
            <a:avLst/>
          </a:prstGeom>
          <a:noFill/>
        </p:spPr>
        <p:txBody>
          <a:bodyPr wrap="square">
            <a:spAutoFit/>
          </a:bodyPr>
          <a:lstStyle/>
          <a:p>
            <a:pPr marR="0" lvl="0" indent="0" fontAlgn="auto">
              <a:lnSpc>
                <a:spcPct val="100000"/>
              </a:lnSpc>
              <a:spcBef>
                <a:spcPts val="0"/>
              </a:spcBef>
              <a:spcAft>
                <a:spcPts val="0"/>
              </a:spcAft>
              <a:buClrTx/>
              <a:buSzTx/>
              <a:buFontTx/>
              <a:buNone/>
              <a:tabLst/>
              <a:defRPr/>
            </a:pPr>
            <a:r>
              <a:rPr lang="fr-FR" sz="1400" dirty="0">
                <a:solidFill>
                  <a:schemeClr val="bg1"/>
                </a:solidFill>
                <a:latin typeface="Ubuntu Light"/>
              </a:rPr>
              <a:t>8ème marque mondiale de télécommunication</a:t>
            </a:r>
          </a:p>
          <a:p>
            <a:pPr marR="0" lvl="0" indent="0" fontAlgn="auto">
              <a:lnSpc>
                <a:spcPct val="100000"/>
              </a:lnSpc>
              <a:spcBef>
                <a:spcPts val="0"/>
              </a:spcBef>
              <a:spcAft>
                <a:spcPts val="0"/>
              </a:spcAft>
              <a:buClrTx/>
              <a:buSzTx/>
              <a:buFontTx/>
              <a:buNone/>
              <a:tabLst/>
              <a:defRPr/>
            </a:pPr>
            <a:r>
              <a:rPr lang="fr-FR" sz="1400" dirty="0">
                <a:solidFill>
                  <a:schemeClr val="bg1"/>
                </a:solidFill>
                <a:latin typeface="Ubuntu Light"/>
              </a:rPr>
              <a:t>100 nationalités et 30 langues parmi les employés</a:t>
            </a:r>
          </a:p>
          <a:p>
            <a:pPr marR="0" lvl="0" indent="0" fontAlgn="auto">
              <a:lnSpc>
                <a:spcPct val="100000"/>
              </a:lnSpc>
              <a:spcBef>
                <a:spcPts val="0"/>
              </a:spcBef>
              <a:spcAft>
                <a:spcPts val="0"/>
              </a:spcAft>
              <a:buClrTx/>
              <a:buSzTx/>
              <a:buFontTx/>
              <a:buNone/>
              <a:tabLst/>
              <a:defRPr/>
            </a:pPr>
            <a:r>
              <a:rPr lang="fr-FR" sz="1400" dirty="0">
                <a:solidFill>
                  <a:schemeClr val="bg1"/>
                </a:solidFill>
                <a:latin typeface="Ubuntu Light"/>
              </a:rPr>
              <a:t>70 Resorts répartis dans 26 pays</a:t>
            </a:r>
          </a:p>
          <a:p>
            <a:pPr marR="0" lvl="0" indent="0" fontAlgn="auto">
              <a:lnSpc>
                <a:spcPct val="100000"/>
              </a:lnSpc>
              <a:spcBef>
                <a:spcPts val="0"/>
              </a:spcBef>
              <a:spcAft>
                <a:spcPts val="0"/>
              </a:spcAft>
              <a:buClrTx/>
              <a:buSzTx/>
              <a:buFontTx/>
              <a:buNone/>
              <a:tabLst/>
              <a:defRPr/>
            </a:pPr>
            <a:r>
              <a:rPr lang="fr-FR" sz="1400" dirty="0">
                <a:solidFill>
                  <a:schemeClr val="bg1"/>
                </a:solidFill>
                <a:latin typeface="Ubuntu Light"/>
              </a:rPr>
              <a:t>20 000 collaborateurs</a:t>
            </a:r>
          </a:p>
        </p:txBody>
      </p:sp>
      <p:sp>
        <p:nvSpPr>
          <p:cNvPr id="55" name="ZoneTexte 54">
            <a:extLst>
              <a:ext uri="{FF2B5EF4-FFF2-40B4-BE49-F238E27FC236}">
                <a16:creationId xmlns:a16="http://schemas.microsoft.com/office/drawing/2014/main" id="{33A75D00-6158-21B4-118C-711B032B1107}"/>
              </a:ext>
            </a:extLst>
          </p:cNvPr>
          <p:cNvSpPr txBox="1"/>
          <p:nvPr/>
        </p:nvSpPr>
        <p:spPr>
          <a:xfrm>
            <a:off x="5171169" y="5230819"/>
            <a:ext cx="4621369"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solidFill>
                  <a:schemeClr val="bg1"/>
                </a:solidFill>
                <a:latin typeface="Ubuntu Light"/>
              </a:rPr>
              <a:t>Une politique RSE – “offrir un choix éclairé”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solidFill>
                  <a:schemeClr val="bg1"/>
                </a:solidFill>
                <a:latin typeface="Ubuntu Light"/>
              </a:rPr>
              <a:t>25 000 collaborateurs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solidFill>
                  <a:schemeClr val="bg1"/>
                </a:solidFill>
                <a:latin typeface="Ubuntu Light"/>
              </a:rPr>
              <a:t>908 magasins dans le monde</a:t>
            </a:r>
          </a:p>
        </p:txBody>
      </p:sp>
      <p:sp>
        <p:nvSpPr>
          <p:cNvPr id="56" name="ZoneTexte 55">
            <a:extLst>
              <a:ext uri="{FF2B5EF4-FFF2-40B4-BE49-F238E27FC236}">
                <a16:creationId xmlns:a16="http://schemas.microsoft.com/office/drawing/2014/main" id="{CDA60C31-B1D4-A3A0-295C-320F8425A5F0}"/>
              </a:ext>
            </a:extLst>
          </p:cNvPr>
          <p:cNvSpPr txBox="1"/>
          <p:nvPr/>
        </p:nvSpPr>
        <p:spPr>
          <a:xfrm>
            <a:off x="2509255" y="5385156"/>
            <a:ext cx="1440597" cy="415498"/>
          </a:xfrm>
          <a:prstGeom prst="rect">
            <a:avLst/>
          </a:prstGeom>
          <a:noFill/>
        </p:spPr>
        <p:txBody>
          <a:bodyPr wrap="square">
            <a:spAutoFit/>
          </a:bodyPr>
          <a:lstStyle/>
          <a:p>
            <a:pPr>
              <a:defRPr/>
            </a:pPr>
            <a:r>
              <a:rPr lang="fr-FR" sz="1050" b="1" spc="300">
                <a:solidFill>
                  <a:srgbClr val="92D050"/>
                </a:solidFill>
                <a:latin typeface="Ubuntu Medium"/>
              </a:rPr>
              <a:t>Distribution spécialisée</a:t>
            </a:r>
          </a:p>
        </p:txBody>
      </p:sp>
      <p:pic>
        <p:nvPicPr>
          <p:cNvPr id="58" name="Image 57">
            <a:extLst>
              <a:ext uri="{FF2B5EF4-FFF2-40B4-BE49-F238E27FC236}">
                <a16:creationId xmlns:a16="http://schemas.microsoft.com/office/drawing/2014/main" id="{1000D717-5103-563B-1E74-DDA2CBE390F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5834" y="5525899"/>
            <a:ext cx="1336922" cy="257984"/>
          </a:xfrm>
          <a:prstGeom prst="rect">
            <a:avLst/>
          </a:prstGeom>
        </p:spPr>
      </p:pic>
      <p:pic>
        <p:nvPicPr>
          <p:cNvPr id="2050" name="Picture 2">
            <a:extLst>
              <a:ext uri="{FF2B5EF4-FFF2-40B4-BE49-F238E27FC236}">
                <a16:creationId xmlns:a16="http://schemas.microsoft.com/office/drawing/2014/main" id="{6ADD09D6-4095-F2E2-5244-54B8A64CB2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8110" y="4135761"/>
            <a:ext cx="1336922" cy="851216"/>
          </a:xfrm>
          <a:prstGeom prst="rect">
            <a:avLst/>
          </a:prstGeom>
          <a:noFill/>
          <a:extLst>
            <a:ext uri="{909E8E84-426E-40DD-AFC4-6F175D3DCCD1}">
              <a14:hiddenFill xmlns:a14="http://schemas.microsoft.com/office/drawing/2010/main">
                <a:solidFill>
                  <a:srgbClr val="FFFFFF"/>
                </a:solidFill>
              </a14:hiddenFill>
            </a:ext>
          </a:extLst>
        </p:spPr>
      </p:pic>
      <p:sp>
        <p:nvSpPr>
          <p:cNvPr id="59" name="ZoneTexte 58">
            <a:extLst>
              <a:ext uri="{FF2B5EF4-FFF2-40B4-BE49-F238E27FC236}">
                <a16:creationId xmlns:a16="http://schemas.microsoft.com/office/drawing/2014/main" id="{887E7DCC-69B9-C103-C68B-F60CFF598986}"/>
              </a:ext>
            </a:extLst>
          </p:cNvPr>
          <p:cNvSpPr txBox="1"/>
          <p:nvPr/>
        </p:nvSpPr>
        <p:spPr>
          <a:xfrm>
            <a:off x="2509255" y="4327520"/>
            <a:ext cx="1201161" cy="25391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spc="300" dirty="0">
                <a:solidFill>
                  <a:srgbClr val="92D050"/>
                </a:solidFill>
                <a:latin typeface="Ubuntu Medium"/>
              </a:rPr>
              <a:t>Métropole</a:t>
            </a:r>
          </a:p>
        </p:txBody>
      </p:sp>
    </p:spTree>
    <p:extLst>
      <p:ext uri="{BB962C8B-B14F-4D97-AF65-F5344CB8AC3E}">
        <p14:creationId xmlns:p14="http://schemas.microsoft.com/office/powerpoint/2010/main" val="1198982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5C5B3B5-E6CA-4E45-BC31-F43900351408}"/>
              </a:ext>
            </a:extLst>
          </p:cNvPr>
          <p:cNvSpPr>
            <a:spLocks noGrp="1"/>
          </p:cNvSpPr>
          <p:nvPr>
            <p:ph type="title"/>
          </p:nvPr>
        </p:nvSpPr>
        <p:spPr/>
        <p:txBody>
          <a:bodyPr/>
          <a:lstStyle/>
          <a:p>
            <a:r>
              <a:rPr lang="fr-FR"/>
              <a:t>Avertissements</a:t>
            </a:r>
          </a:p>
        </p:txBody>
      </p:sp>
      <p:sp>
        <p:nvSpPr>
          <p:cNvPr id="5" name="Espace réservé du texte 4">
            <a:extLst>
              <a:ext uri="{FF2B5EF4-FFF2-40B4-BE49-F238E27FC236}">
                <a16:creationId xmlns:a16="http://schemas.microsoft.com/office/drawing/2014/main" id="{00B65139-C560-4355-B35D-568C1AE02119}"/>
              </a:ext>
            </a:extLst>
          </p:cNvPr>
          <p:cNvSpPr>
            <a:spLocks noGrp="1"/>
          </p:cNvSpPr>
          <p:nvPr>
            <p:ph type="body" sz="quarter" idx="13"/>
          </p:nvPr>
        </p:nvSpPr>
        <p:spPr>
          <a:xfrm>
            <a:off x="446261" y="287702"/>
            <a:ext cx="1698579" cy="323776"/>
          </a:xfrm>
        </p:spPr>
        <p:txBody>
          <a:bodyPr/>
          <a:lstStyle/>
          <a:p>
            <a:r>
              <a:rPr lang="fr-FR"/>
              <a:t>PERIAL AM</a:t>
            </a:r>
          </a:p>
        </p:txBody>
      </p:sp>
      <p:sp>
        <p:nvSpPr>
          <p:cNvPr id="7" name="ZoneTexte 6">
            <a:extLst>
              <a:ext uri="{FF2B5EF4-FFF2-40B4-BE49-F238E27FC236}">
                <a16:creationId xmlns:a16="http://schemas.microsoft.com/office/drawing/2014/main" id="{2822B18D-1D71-4CB2-921A-394B21382511}"/>
              </a:ext>
            </a:extLst>
          </p:cNvPr>
          <p:cNvSpPr txBox="1"/>
          <p:nvPr/>
        </p:nvSpPr>
        <p:spPr>
          <a:xfrm>
            <a:off x="223155" y="1291837"/>
            <a:ext cx="11413672" cy="4943918"/>
          </a:xfrm>
          <a:prstGeom prst="rect">
            <a:avLst/>
          </a:prstGeom>
          <a:noFill/>
        </p:spPr>
        <p:txBody>
          <a:bodyPr wrap="square">
            <a:spAutoFit/>
          </a:bodyPr>
          <a:lstStyle/>
          <a:p>
            <a:pPr marL="90488" marR="0" lvl="0" indent="-90488" algn="just" defTabSz="914400" rtl="0" eaLnBrk="1" fontAlgn="auto" latinLnBrk="0" hangingPunct="1">
              <a:lnSpc>
                <a:spcPct val="90000"/>
              </a:lnSpc>
              <a:spcBef>
                <a:spcPts val="1000"/>
              </a:spcBef>
              <a:spcAft>
                <a:spcPts val="0"/>
              </a:spcAft>
              <a:buClrTx/>
              <a:buSzTx/>
              <a:buFont typeface="Ubuntu Light" panose="020B0304030602030204" pitchFamily="34" charset="0"/>
              <a:buChar char=" "/>
              <a:tabLst/>
              <a:defRPr/>
            </a:pPr>
            <a:r>
              <a:rPr kumimoji="0" lang="fr-FR" sz="1900" b="0" i="0" u="none" strike="noStrike" kern="1200" cap="none" spc="0" normalizeH="0" baseline="30000" noProof="0">
                <a:ln>
                  <a:noFill/>
                </a:ln>
                <a:solidFill>
                  <a:srgbClr val="0D5367"/>
                </a:solidFill>
                <a:effectLst/>
                <a:uLnTx/>
                <a:uFillTx/>
                <a:latin typeface="Ubuntu Light"/>
                <a:ea typeface="+mn-ea"/>
                <a:cs typeface="+mn-cs"/>
              </a:rPr>
              <a:t>Cette présentation ne constitue pas une offre ni une obligation, et ne doit pas être interprétée comme constituant une offre ou une obligation, tacite ou expresse, de la part de PERIAL Asset Management de négocier avec vous, et PERIAL Asset Management n’assume aucune obligation de quelque nature que ce soit à ce sujet. PERIAL Asset Management reste libre de ne pas accepter d’offre que vous pourriez soumettre et PERIAL Asset Management conserve la faculté de mettre un terme aux discussions à son entière discrétion, à tout moment sans encourir de responsabilité à ce titre. </a:t>
            </a:r>
          </a:p>
          <a:p>
            <a:pPr marL="90488" marR="0" lvl="0" indent="-90488" algn="just" defTabSz="914400" rtl="0" eaLnBrk="1" fontAlgn="auto" latinLnBrk="0" hangingPunct="1">
              <a:lnSpc>
                <a:spcPct val="90000"/>
              </a:lnSpc>
              <a:spcBef>
                <a:spcPts val="1000"/>
              </a:spcBef>
              <a:spcAft>
                <a:spcPts val="0"/>
              </a:spcAft>
              <a:buClrTx/>
              <a:buSzTx/>
              <a:buFont typeface="Ubuntu Light" panose="020B0304030602030204" pitchFamily="34" charset="0"/>
              <a:buChar char=" "/>
              <a:tabLst/>
              <a:defRPr/>
            </a:pPr>
            <a:r>
              <a:rPr kumimoji="0" lang="fr-FR" sz="1900" b="0" i="0" u="none" strike="noStrike" kern="1200" cap="none" spc="0" normalizeH="0" baseline="30000" noProof="0">
                <a:ln>
                  <a:noFill/>
                </a:ln>
                <a:solidFill>
                  <a:srgbClr val="0D5367"/>
                </a:solidFill>
                <a:effectLst/>
                <a:uLnTx/>
                <a:uFillTx/>
                <a:latin typeface="Ubuntu Light"/>
                <a:ea typeface="+mn-ea"/>
                <a:cs typeface="+mn-cs"/>
              </a:rPr>
              <a:t>Une offre ou obligation ne peut résulter que de la conclusion d’une documentation sous une forme définitive et inconditionnelle. </a:t>
            </a:r>
          </a:p>
          <a:p>
            <a:pPr marL="90488" marR="0" lvl="0" indent="-90488" algn="just" defTabSz="914400" rtl="0" eaLnBrk="1" fontAlgn="auto" latinLnBrk="0" hangingPunct="1">
              <a:lnSpc>
                <a:spcPct val="90000"/>
              </a:lnSpc>
              <a:spcBef>
                <a:spcPts val="1000"/>
              </a:spcBef>
              <a:spcAft>
                <a:spcPts val="0"/>
              </a:spcAft>
              <a:buClrTx/>
              <a:buSzTx/>
              <a:buFont typeface="Ubuntu Light" panose="020B0304030602030204" pitchFamily="34" charset="0"/>
              <a:buChar char=" "/>
              <a:tabLst/>
              <a:defRPr/>
            </a:pPr>
            <a:r>
              <a:rPr kumimoji="0" lang="fr-FR" sz="1900" b="0" i="0" u="none" strike="noStrike" kern="1200" cap="none" spc="0" normalizeH="0" baseline="30000" noProof="0">
                <a:ln>
                  <a:noFill/>
                </a:ln>
                <a:solidFill>
                  <a:srgbClr val="0D5367"/>
                </a:solidFill>
                <a:effectLst/>
                <a:uLnTx/>
                <a:uFillTx/>
                <a:latin typeface="Ubuntu Light"/>
                <a:ea typeface="+mn-ea"/>
                <a:cs typeface="+mn-cs"/>
              </a:rPr>
              <a:t>L’information contenue dans cette présentation ne tend pas à être complète et vous est livrée sous réserve de l’information qui vous sera communiquée, ou à laquelle vous aurez accès, ultérieurement. En outre, cette présentation ne prend pas en compte les objectifs d’investissement, la situation financière ni les besoins particuliers du récipiendaire. Chaque récipiendaire devra mener ses propres études et évaluations qu’il estimera nécessaires sur la base de cette présentation et des Documents. </a:t>
            </a:r>
          </a:p>
          <a:p>
            <a:pPr marL="90488" marR="0" lvl="0" indent="-90488" algn="just" defTabSz="914400" rtl="0" eaLnBrk="1" fontAlgn="auto" latinLnBrk="0" hangingPunct="1">
              <a:lnSpc>
                <a:spcPct val="90000"/>
              </a:lnSpc>
              <a:spcBef>
                <a:spcPts val="1000"/>
              </a:spcBef>
              <a:spcAft>
                <a:spcPts val="0"/>
              </a:spcAft>
              <a:buClrTx/>
              <a:buSzTx/>
              <a:buFont typeface="Ubuntu Light" panose="020B0304030602030204" pitchFamily="34" charset="0"/>
              <a:buChar char=" "/>
              <a:tabLst/>
              <a:defRPr/>
            </a:pPr>
            <a:r>
              <a:rPr kumimoji="0" lang="fr-FR" sz="1900" b="0" i="0" u="none" strike="noStrike" kern="1200" cap="none" spc="0" normalizeH="0" baseline="30000" noProof="0">
                <a:ln>
                  <a:noFill/>
                </a:ln>
                <a:solidFill>
                  <a:srgbClr val="0D5367"/>
                </a:solidFill>
                <a:effectLst/>
                <a:uLnTx/>
                <a:uFillTx/>
                <a:latin typeface="Ubuntu Light"/>
                <a:ea typeface="+mn-ea"/>
                <a:cs typeface="+mn-cs"/>
              </a:rPr>
              <a:t>L’information ainsi énoncée dans cette présentation est strictement confidentielle. Sauf dans les cas où cela serait requis par la loi ou par des obligations de nature réglementaire, vous vous engagez, par votre participation à cette présentation, à conserver cette information confidentielle et à ne pas la reproduire ou ne pas la communiquer à tout tiers, ni à utiliser cette information à tout autre fins que l’étude de votre intérêt dans la participation à un projet, sans l’accord préalable et écrit de PERIAL Asset Management. Vous reconnaissez également que PERIAL Asset Management ne consent aucune exclusivité à votre profit. </a:t>
            </a:r>
          </a:p>
          <a:p>
            <a:pPr marL="90488" marR="0" lvl="0" indent="-90488" algn="just" defTabSz="914400" rtl="0" eaLnBrk="1" fontAlgn="auto" latinLnBrk="0" hangingPunct="1">
              <a:lnSpc>
                <a:spcPct val="90000"/>
              </a:lnSpc>
              <a:spcBef>
                <a:spcPts val="1000"/>
              </a:spcBef>
              <a:spcAft>
                <a:spcPts val="0"/>
              </a:spcAft>
              <a:buClrTx/>
              <a:buSzTx/>
              <a:buFont typeface="Ubuntu Light" panose="020B0304030602030204" pitchFamily="34" charset="0"/>
              <a:buChar char=" "/>
              <a:tabLst/>
              <a:defRPr/>
            </a:pPr>
            <a:r>
              <a:rPr kumimoji="0" lang="fr-FR" sz="1900" b="0" i="0" u="none" strike="noStrike" kern="1200" cap="none" spc="0" normalizeH="0" baseline="30000" noProof="0">
                <a:ln>
                  <a:noFill/>
                </a:ln>
                <a:solidFill>
                  <a:srgbClr val="0D5367"/>
                </a:solidFill>
                <a:effectLst/>
                <a:uLnTx/>
                <a:uFillTx/>
                <a:latin typeface="Ubuntu Light"/>
                <a:ea typeface="+mn-ea"/>
                <a:cs typeface="+mn-cs"/>
              </a:rPr>
              <a:t>Les éléments contenus dans cette présentation qui ne constituent pas des faits avérés sont basés sur les attentes, estimations, conjectures et opinions actuelles de PERIAL Asset Management. Des risques avérés et non avérés, ainsi que des incertitudes, sont associés à ces éléments et il convient en conséquence de les apprécier en fonction de ces facteurs de risques. </a:t>
            </a:r>
          </a:p>
          <a:p>
            <a:pPr marL="90488" marR="0" lvl="0" indent="-90488" algn="just" defTabSz="914400" rtl="0" eaLnBrk="1" fontAlgn="auto" latinLnBrk="0" hangingPunct="1">
              <a:lnSpc>
                <a:spcPct val="90000"/>
              </a:lnSpc>
              <a:spcBef>
                <a:spcPts val="1000"/>
              </a:spcBef>
              <a:spcAft>
                <a:spcPts val="0"/>
              </a:spcAft>
              <a:buClrTx/>
              <a:buSzTx/>
              <a:buFont typeface="Ubuntu Light" panose="020B0304030602030204" pitchFamily="34" charset="0"/>
              <a:buChar char=" "/>
              <a:tabLst/>
              <a:defRPr/>
            </a:pPr>
            <a:r>
              <a:rPr kumimoji="0" lang="fr-FR" sz="1900" b="0" i="0" u="none" strike="noStrike" kern="1200" cap="none" spc="0" normalizeH="0" baseline="30000" noProof="0">
                <a:ln>
                  <a:noFill/>
                </a:ln>
                <a:solidFill>
                  <a:srgbClr val="0D5367"/>
                </a:solidFill>
                <a:effectLst/>
                <a:uLnTx/>
                <a:uFillTx/>
                <a:latin typeface="Ubuntu Light"/>
                <a:ea typeface="+mn-ea"/>
                <a:cs typeface="+mn-cs"/>
              </a:rPr>
              <a:t>A moins qu’il en soit expressément prévu le contraire, l’ensemble de l’information contenu dans cette présentation est à jour au S1 2022. Sauf dans les cas prévus à par la loi, ni PERIAL Asset Management, ni ses conseils, ou leur affiliés, dirigeants, représentants légaux, ou employés, ne confèrent de déclaration et garanties quant à l’exactitude, à la précision ou à l’exhaustivité du contenu de cette présentation, et n’assume aucune responsabilité de quelque nature que ce soit à ce titre, pour tout type de préjudice ou de perte susceptible de résulter d’une omission, inexactitude ou son caractère inapproprié à la situation de l’investisseur. Les récipiendaires reconnaissent que les circonstances sont susceptibles de changer et que le contenu de cette présentation peut en conséquences ne plus être à jour, sans pour autant que PERIAL Asset Management, ses conseils, ou leur affiliés, dirigeants, représentants légaux, ou employés, aient l’obligation de mettre à jour cette information.</a:t>
            </a:r>
          </a:p>
        </p:txBody>
      </p:sp>
      <p:sp>
        <p:nvSpPr>
          <p:cNvPr id="8" name="Espace réservé du numéro de diapositive 1">
            <a:extLst>
              <a:ext uri="{FF2B5EF4-FFF2-40B4-BE49-F238E27FC236}">
                <a16:creationId xmlns:a16="http://schemas.microsoft.com/office/drawing/2014/main" id="{FC227BE9-E328-47F4-A7A5-B4042473D4B9}"/>
              </a:ext>
            </a:extLst>
          </p:cNvPr>
          <p:cNvSpPr txBox="1">
            <a:spLocks/>
          </p:cNvSpPr>
          <p:nvPr/>
        </p:nvSpPr>
        <p:spPr>
          <a:xfrm>
            <a:off x="264956" y="6395184"/>
            <a:ext cx="282997" cy="265112"/>
          </a:xfrm>
          <a:custGeom>
            <a:avLst/>
            <a:gdLst>
              <a:gd name="connsiteX0" fmla="*/ 141292 w 282997"/>
              <a:gd name="connsiteY0" fmla="*/ 6 h 265112"/>
              <a:gd name="connsiteX1" fmla="*/ 259219 w 282997"/>
              <a:gd name="connsiteY1" fmla="*/ 26845 h 265112"/>
              <a:gd name="connsiteX2" fmla="*/ 282982 w 282997"/>
              <a:gd name="connsiteY2" fmla="*/ 132870 h 265112"/>
              <a:gd name="connsiteX3" fmla="*/ 260146 w 282997"/>
              <a:gd name="connsiteY3" fmla="*/ 239963 h 265112"/>
              <a:gd name="connsiteX4" fmla="*/ 141282 w 282997"/>
              <a:gd name="connsiteY4" fmla="*/ 265109 h 265112"/>
              <a:gd name="connsiteX5" fmla="*/ 24212 w 282997"/>
              <a:gd name="connsiteY5" fmla="*/ 240517 h 265112"/>
              <a:gd name="connsiteX6" fmla="*/ 1 w 282997"/>
              <a:gd name="connsiteY6" fmla="*/ 132668 h 265112"/>
              <a:gd name="connsiteX7" fmla="*/ 23913 w 282997"/>
              <a:gd name="connsiteY7" fmla="*/ 26875 h 265112"/>
              <a:gd name="connsiteX8" fmla="*/ 141292 w 282997"/>
              <a:gd name="connsiteY8" fmla="*/ 6 h 2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97" h="265112">
                <a:moveTo>
                  <a:pt x="141292" y="6"/>
                </a:moveTo>
                <a:cubicBezTo>
                  <a:pt x="188798" y="-205"/>
                  <a:pt x="238555" y="6172"/>
                  <a:pt x="259219" y="26845"/>
                </a:cubicBezTo>
                <a:cubicBezTo>
                  <a:pt x="284417" y="52041"/>
                  <a:pt x="282982" y="132870"/>
                  <a:pt x="282982" y="132870"/>
                </a:cubicBezTo>
                <a:cubicBezTo>
                  <a:pt x="282922" y="172161"/>
                  <a:pt x="280691" y="213879"/>
                  <a:pt x="260146" y="239963"/>
                </a:cubicBezTo>
                <a:cubicBezTo>
                  <a:pt x="247174" y="256434"/>
                  <a:pt x="189416" y="264907"/>
                  <a:pt x="141282" y="265109"/>
                </a:cubicBezTo>
                <a:cubicBezTo>
                  <a:pt x="94415" y="265310"/>
                  <a:pt x="39785" y="257371"/>
                  <a:pt x="24212" y="240517"/>
                </a:cubicBezTo>
                <a:cubicBezTo>
                  <a:pt x="-577" y="214131"/>
                  <a:pt x="1" y="132668"/>
                  <a:pt x="1" y="132668"/>
                </a:cubicBezTo>
                <a:cubicBezTo>
                  <a:pt x="1" y="132668"/>
                  <a:pt x="679" y="50863"/>
                  <a:pt x="23913" y="26875"/>
                </a:cubicBezTo>
                <a:cubicBezTo>
                  <a:pt x="43372" y="6776"/>
                  <a:pt x="93797" y="218"/>
                  <a:pt x="141292" y="6"/>
                </a:cubicBezTo>
                <a:close/>
              </a:path>
            </a:pathLst>
          </a:custGeom>
          <a:solidFill>
            <a:srgbClr val="00589C"/>
          </a:solidFill>
        </p:spPr>
        <p:txBody>
          <a:bodyPr vert="horz" wrap="none" lIns="91440" tIns="45720" rIns="91440" bIns="45720" rtlCol="0" anchor="ctr">
            <a:noAutofit/>
          </a:bodyPr>
          <a:lstStyle>
            <a:defPPr>
              <a:defRPr lang="fr-FR"/>
            </a:defPPr>
            <a:lvl1pPr marR="0" lvl="0" indent="0" algn="ctr" fontAlgn="auto">
              <a:lnSpc>
                <a:spcPct val="100000"/>
              </a:lnSpc>
              <a:spcBef>
                <a:spcPts val="0"/>
              </a:spcBef>
              <a:spcAft>
                <a:spcPts val="0"/>
              </a:spcAft>
              <a:buClrTx/>
              <a:buSzTx/>
              <a:buFontTx/>
              <a:buNone/>
              <a:tabLst/>
              <a:defRPr kumimoji="0" sz="700" b="0" i="0" u="none" strike="noStrike" cap="none" spc="0" normalizeH="0" baseline="0">
                <a:ln>
                  <a:noFill/>
                </a:ln>
                <a:solidFill>
                  <a:prstClr val="white"/>
                </a:solidFill>
                <a:effectLst/>
                <a:uLnTx/>
                <a:uFillTx/>
                <a:latin typeface="Ubuntu 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a:ln>
                  <a:noFill/>
                </a:ln>
                <a:solidFill>
                  <a:prstClr val="white"/>
                </a:solid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fr-FR" sz="700" b="0" i="0" u="none" strike="noStrike" kern="1200" cap="none" spc="0" normalizeH="0" baseline="0" noProof="0">
              <a:ln>
                <a:noFill/>
              </a:ln>
              <a:solidFill>
                <a:prstClr val="white"/>
              </a:solidFill>
              <a:effectLst/>
              <a:uLnTx/>
              <a:uFillTx/>
              <a:latin typeface="Ubuntu Light"/>
              <a:ea typeface="+mn-ea"/>
              <a:cs typeface="+mn-cs"/>
            </a:endParaRPr>
          </a:p>
        </p:txBody>
      </p:sp>
      <p:sp>
        <p:nvSpPr>
          <p:cNvPr id="2" name="Footer Placeholder 4">
            <a:extLst>
              <a:ext uri="{FF2B5EF4-FFF2-40B4-BE49-F238E27FC236}">
                <a16:creationId xmlns:a16="http://schemas.microsoft.com/office/drawing/2014/main" id="{8F93B4D4-5726-3333-8F37-82902A389D04}"/>
              </a:ext>
            </a:extLst>
          </p:cNvPr>
          <p:cNvSpPr txBox="1">
            <a:spLocks/>
          </p:cNvSpPr>
          <p:nvPr/>
        </p:nvSpPr>
        <p:spPr>
          <a:xfrm>
            <a:off x="5456903" y="6355393"/>
            <a:ext cx="5458342"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lumMod val="50000"/>
                  </a:prstClr>
                </a:solidFill>
                <a:effectLst/>
                <a:uLnTx/>
                <a:uFillTx/>
                <a:latin typeface="Ubuntu Light"/>
                <a:ea typeface="+mn-ea"/>
                <a:cs typeface="+mn-cs"/>
              </a:rPr>
              <a:t>Ce document est destiné aux partenaires commerciaux de PERIAL AM. </a:t>
            </a:r>
          </a:p>
        </p:txBody>
      </p:sp>
      <p:sp>
        <p:nvSpPr>
          <p:cNvPr id="3" name="Espace réservé du numéro de diapositive 2">
            <a:extLst>
              <a:ext uri="{FF2B5EF4-FFF2-40B4-BE49-F238E27FC236}">
                <a16:creationId xmlns:a16="http://schemas.microsoft.com/office/drawing/2014/main" id="{CE34B058-1E89-417E-BB3C-E085D2DA5F99}"/>
              </a:ext>
            </a:extLst>
          </p:cNvPr>
          <p:cNvSpPr>
            <a:spLocks noGrp="1"/>
          </p:cNvSpPr>
          <p:nvPr>
            <p:ph type="sldNum" sz="quarter" idx="11"/>
          </p:nvPr>
        </p:nvSpPr>
        <p:spPr/>
        <p:txBody>
          <a:bodyPr/>
          <a:lstStyle/>
          <a:p>
            <a:fld id="{65E4BD24-FA48-479F-9DD5-C458B8898F23}" type="slidenum">
              <a:rPr lang="fr-FR" smtClean="0"/>
              <a:pPr/>
              <a:t>23</a:t>
            </a:fld>
            <a:endParaRPr lang="fr-FR"/>
          </a:p>
        </p:txBody>
      </p:sp>
      <p:sp>
        <p:nvSpPr>
          <p:cNvPr id="9" name="Espace réservé du pied de page 10">
            <a:extLst>
              <a:ext uri="{FF2B5EF4-FFF2-40B4-BE49-F238E27FC236}">
                <a16:creationId xmlns:a16="http://schemas.microsoft.com/office/drawing/2014/main" id="{47799C82-B222-4BE1-8655-F9A3C045A055}"/>
              </a:ext>
            </a:extLst>
          </p:cNvPr>
          <p:cNvSpPr txBox="1">
            <a:spLocks/>
          </p:cNvSpPr>
          <p:nvPr/>
        </p:nvSpPr>
        <p:spPr>
          <a:xfrm>
            <a:off x="517053" y="6356350"/>
            <a:ext cx="10409093" cy="365125"/>
          </a:xfrm>
          <a:prstGeom prst="rect">
            <a:avLst/>
          </a:prstGeom>
        </p:spPr>
        <p:txBody>
          <a:bodyPr vert="horz" lIns="91440" tIns="45720" rIns="91440" bIns="45720" rtlCol="0" anchor="ctr"/>
          <a:lstStyle>
            <a:defPPr>
              <a:defRPr lang="fr-FR"/>
            </a:defPPr>
            <a:lvl1pPr marL="0" algn="l" defTabSz="914400" rtl="0" eaLnBrk="1" latinLnBrk="0" hangingPunct="1">
              <a:defRPr sz="9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white">
                    <a:lumMod val="50000"/>
                  </a:prstClr>
                </a:solidFill>
                <a:effectLst/>
                <a:uLnTx/>
                <a:uFillTx/>
                <a:latin typeface="Ubuntu Light"/>
                <a:ea typeface="+mn-ea"/>
                <a:cs typeface="+mn-cs"/>
              </a:rPr>
              <a:t>Document à usage strictement interne - Ne pas diffuser</a:t>
            </a:r>
          </a:p>
        </p:txBody>
      </p:sp>
    </p:spTree>
    <p:extLst>
      <p:ext uri="{BB962C8B-B14F-4D97-AF65-F5344CB8AC3E}">
        <p14:creationId xmlns:p14="http://schemas.microsoft.com/office/powerpoint/2010/main" val="4017110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A49670B-EA08-4EE8-BE8A-C788D138771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27" name="think-cell Slide" r:id="rId6" imgW="532" imgH="530" progId="TCLayout.ActiveDocument.1">
                  <p:embed/>
                </p:oleObj>
              </mc:Choice>
              <mc:Fallback>
                <p:oleObj name="think-cell Slide" r:id="rId6" imgW="532" imgH="530" progId="TCLayout.ActiveDocument.1">
                  <p:embed/>
                  <p:pic>
                    <p:nvPicPr>
                      <p:cNvPr id="7" name="Object 6" hidden="1">
                        <a:extLst>
                          <a:ext uri="{FF2B5EF4-FFF2-40B4-BE49-F238E27FC236}">
                            <a16:creationId xmlns:a16="http://schemas.microsoft.com/office/drawing/2014/main" id="{0A49670B-EA08-4EE8-BE8A-C788D1387714}"/>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2404E05-10FE-4D58-9421-F321C2DB552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white"/>
              </a:solidFill>
              <a:effectLst/>
              <a:uLnTx/>
              <a:uFillTx/>
              <a:latin typeface="Ubuntu Medium" panose="020B0604030602030204" pitchFamily="34" charset="0"/>
              <a:ea typeface="+mn-ea"/>
              <a:cs typeface="+mn-cs"/>
              <a:sym typeface="Ubuntu Medium" panose="020B0604030602030204" pitchFamily="34" charset="0"/>
            </a:endParaRPr>
          </a:p>
        </p:txBody>
      </p:sp>
      <p:sp>
        <p:nvSpPr>
          <p:cNvPr id="5" name="Title 4">
            <a:extLst>
              <a:ext uri="{FF2B5EF4-FFF2-40B4-BE49-F238E27FC236}">
                <a16:creationId xmlns:a16="http://schemas.microsoft.com/office/drawing/2014/main" id="{6AC1C45F-1793-4B9F-8976-D649379B3A9B}"/>
              </a:ext>
            </a:extLst>
          </p:cNvPr>
          <p:cNvSpPr>
            <a:spLocks noGrp="1"/>
          </p:cNvSpPr>
          <p:nvPr>
            <p:ph type="ctrTitle"/>
          </p:nvPr>
        </p:nvSpPr>
        <p:spPr/>
        <p:txBody>
          <a:bodyPr>
            <a:normAutofit/>
          </a:bodyPr>
          <a:lstStyle/>
          <a:p>
            <a:r>
              <a:rPr lang="fr-FR" sz="4800">
                <a:solidFill>
                  <a:schemeClr val="bg1"/>
                </a:solidFill>
                <a:latin typeface="Ubuntu Medium" panose="020B0604030602030204" pitchFamily="34" charset="0"/>
              </a:rPr>
              <a:t>Merci</a:t>
            </a:r>
          </a:p>
        </p:txBody>
      </p:sp>
      <p:sp>
        <p:nvSpPr>
          <p:cNvPr id="9" name="Footer Placeholder 8">
            <a:extLst>
              <a:ext uri="{FF2B5EF4-FFF2-40B4-BE49-F238E27FC236}">
                <a16:creationId xmlns:a16="http://schemas.microsoft.com/office/drawing/2014/main" id="{C6EDB0EE-6673-468C-9D19-9ABE3AE42AF2}"/>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 b="0" i="0" u="none" strike="noStrike" kern="1200" cap="none" spc="0" normalizeH="0" baseline="0" noProof="0">
                <a:ln>
                  <a:noFill/>
                </a:ln>
                <a:noFill/>
                <a:effectLst/>
                <a:uLnTx/>
                <a:uFillTx/>
                <a:latin typeface="Ubuntu Light"/>
                <a:ea typeface="+mn-ea"/>
                <a:cs typeface="+mn-cs"/>
              </a:rPr>
              <a:t>Document à usage strictement interne - Ne pas diffuser</a:t>
            </a:r>
          </a:p>
        </p:txBody>
      </p:sp>
      <p:sp>
        <p:nvSpPr>
          <p:cNvPr id="10" name="Slide Number Placeholder 9">
            <a:extLst>
              <a:ext uri="{FF2B5EF4-FFF2-40B4-BE49-F238E27FC236}">
                <a16:creationId xmlns:a16="http://schemas.microsoft.com/office/drawing/2014/main" id="{0C333193-816E-49CA-9CA0-5FA7DAC4C52F}"/>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5E4BD24-FA48-479F-9DD5-C458B8898F23}" type="slidenum">
              <a:rPr kumimoji="0" lang="fr-FR" sz="700" b="0" i="0" u="none" strike="noStrike" kern="1200" cap="none" spc="0" normalizeH="0" baseline="0" noProof="0" smtClean="0">
                <a:ln>
                  <a:noFill/>
                </a:ln>
                <a:noFill/>
                <a:effectLst/>
                <a:uLnTx/>
                <a:uFillTx/>
                <a:latin typeface="Ubuntu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fr-FR" sz="700" b="0" i="0" u="none" strike="noStrike" kern="1200" cap="none" spc="0" normalizeH="0" baseline="0" noProof="0">
              <a:ln>
                <a:noFill/>
              </a:ln>
              <a:noFill/>
              <a:effectLst/>
              <a:uLnTx/>
              <a:uFillTx/>
              <a:latin typeface="Ubuntu Light"/>
              <a:ea typeface="+mn-ea"/>
              <a:cs typeface="+mn-cs"/>
            </a:endParaRPr>
          </a:p>
        </p:txBody>
      </p:sp>
    </p:spTree>
    <p:extLst>
      <p:ext uri="{BB962C8B-B14F-4D97-AF65-F5344CB8AC3E}">
        <p14:creationId xmlns:p14="http://schemas.microsoft.com/office/powerpoint/2010/main" val="159249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8YSNpC_FZCd2FnuBtBRY4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8YSNpC_FZCd2FnuBtBRY4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8YSNpC_FZCd2FnuBtBRY4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8YSNpC_FZCd2FnuBtBRY4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8YSNpC_FZCd2FnuBtBRY4w"/>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8YSNpC_FZCd2FnuBtBRY4w"/>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8YSNpC_FZCd2FnuBtBRY4w"/>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47TUhyHEXjKGCypx186QFQ"/>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4hdHMwApoaCDRY8lj.wp4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X40DIU9IHlVehGfqsY0a3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AcOxG86sdFRVQe65zV6VAw"/>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_CVLuGUANI.oApxtTB3YH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VJS_lf2DZm2Xs9p1t4d2cg"/>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tBYBhRG80OrlI_WQdOOo_sA"/>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Y6OIamLEPS4_BhQeq0oAGQ"/>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IVsHreVaoId04JIf1s1YDQ"/>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tIVsHreVaoId04JIf1s1YD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tBYBhRG80OrlI_WQdOOo_sA"/>
</p:tagLst>
</file>

<file path=ppt/theme/theme1.xml><?xml version="1.0" encoding="utf-8"?>
<a:theme xmlns:a="http://schemas.openxmlformats.org/drawingml/2006/main" name="1_Perial - Asset Management">
  <a:themeElements>
    <a:clrScheme name="Périal - Générique">
      <a:dk1>
        <a:sysClr val="windowText" lastClr="000000"/>
      </a:dk1>
      <a:lt1>
        <a:sysClr val="window" lastClr="FFFFFF"/>
      </a:lt1>
      <a:dk2>
        <a:srgbClr val="0D5367"/>
      </a:dk2>
      <a:lt2>
        <a:srgbClr val="E7E6E6"/>
      </a:lt2>
      <a:accent1>
        <a:srgbClr val="00589C"/>
      </a:accent1>
      <a:accent2>
        <a:srgbClr val="042D59"/>
      </a:accent2>
      <a:accent3>
        <a:srgbClr val="68273B"/>
      </a:accent3>
      <a:accent4>
        <a:srgbClr val="BC3A8E"/>
      </a:accent4>
      <a:accent5>
        <a:srgbClr val="B577EB"/>
      </a:accent5>
      <a:accent6>
        <a:srgbClr val="484847"/>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que ppt-PERIAL-VF 2020.pptx" id="{0B64A2C5-8228-4B14-B785-297735718CBA}" vid="{F6A9509B-8952-4F08-96F8-BE2F59EB6E97}"/>
    </a:ext>
  </a:extLst>
</a:theme>
</file>

<file path=ppt/theme/theme2.xml><?xml version="1.0" encoding="utf-8"?>
<a:theme xmlns:a="http://schemas.openxmlformats.org/drawingml/2006/main" name="2_PfO2">
  <a:themeElements>
    <a:clrScheme name="Personnalisé 63">
      <a:dk1>
        <a:sysClr val="windowText" lastClr="000000"/>
      </a:dk1>
      <a:lt1>
        <a:sysClr val="window" lastClr="FFFFFF"/>
      </a:lt1>
      <a:dk2>
        <a:srgbClr val="0D5367"/>
      </a:dk2>
      <a:lt2>
        <a:srgbClr val="E7E6E6"/>
      </a:lt2>
      <a:accent1>
        <a:srgbClr val="A1C638"/>
      </a:accent1>
      <a:accent2>
        <a:srgbClr val="5A6634"/>
      </a:accent2>
      <a:accent3>
        <a:srgbClr val="6B7649"/>
      </a:accent3>
      <a:accent4>
        <a:srgbClr val="8C9471"/>
      </a:accent4>
      <a:accent5>
        <a:srgbClr val="ACB299"/>
      </a:accent5>
      <a:accent6>
        <a:srgbClr val="CDD1C2"/>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dele-PERIAL-Asset-Management.potx" id="{4DF26607-7898-4C8D-B179-D4B8E61E8986}" vid="{097BAE3D-22E3-44EC-97C4-C428BD4AEF2D}"/>
    </a:ext>
  </a:extLst>
</a:theme>
</file>

<file path=ppt/theme/theme3.xml><?xml version="1.0" encoding="utf-8"?>
<a:theme xmlns:a="http://schemas.openxmlformats.org/drawingml/2006/main" name="1_Pf Grand Paris">
  <a:themeElements>
    <a:clrScheme name="Périal - CF Grand Paris">
      <a:dk1>
        <a:sysClr val="windowText" lastClr="000000"/>
      </a:dk1>
      <a:lt1>
        <a:sysClr val="window" lastClr="FFFFFF"/>
      </a:lt1>
      <a:dk2>
        <a:srgbClr val="0D5367"/>
      </a:dk2>
      <a:lt2>
        <a:srgbClr val="E7E6E6"/>
      </a:lt2>
      <a:accent1>
        <a:srgbClr val="00A7E7"/>
      </a:accent1>
      <a:accent2>
        <a:srgbClr val="46646D"/>
      </a:accent2>
      <a:accent3>
        <a:srgbClr val="59747C"/>
      </a:accent3>
      <a:accent4>
        <a:srgbClr val="7E9399"/>
      </a:accent4>
      <a:accent5>
        <a:srgbClr val="A2B1B6"/>
      </a:accent5>
      <a:accent6>
        <a:srgbClr val="C7D0D3"/>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PfO">
  <a:themeElements>
    <a:clrScheme name="Personnalisé 62">
      <a:dk1>
        <a:sysClr val="windowText" lastClr="000000"/>
      </a:dk1>
      <a:lt1>
        <a:sysClr val="window" lastClr="FFFFFF"/>
      </a:lt1>
      <a:dk2>
        <a:srgbClr val="0D5367"/>
      </a:dk2>
      <a:lt2>
        <a:srgbClr val="E7E6E6"/>
      </a:lt2>
      <a:accent1>
        <a:srgbClr val="F7A600"/>
      </a:accent1>
      <a:accent2>
        <a:srgbClr val="EE7100"/>
      </a:accent2>
      <a:accent3>
        <a:srgbClr val="F07F1A"/>
      </a:accent3>
      <a:accent4>
        <a:srgbClr val="F39C4D"/>
      </a:accent4>
      <a:accent5>
        <a:srgbClr val="F6B87F"/>
      </a:accent5>
      <a:accent6>
        <a:srgbClr val="FAD4B2"/>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dele-PERIAL-Asset-Management.potx" id="{4DF26607-7898-4C8D-B179-D4B8E61E8986}" vid="{C7632793-EC87-4F9A-B82A-B5147D3C4724}"/>
    </a:ext>
  </a:extLst>
</a:theme>
</file>

<file path=ppt/theme/theme5.xml><?xml version="1.0" encoding="utf-8"?>
<a:theme xmlns:a="http://schemas.openxmlformats.org/drawingml/2006/main" name="3_PfO2">
  <a:themeElements>
    <a:clrScheme name="Personnalisé 63">
      <a:dk1>
        <a:sysClr val="windowText" lastClr="000000"/>
      </a:dk1>
      <a:lt1>
        <a:sysClr val="window" lastClr="FFFFFF"/>
      </a:lt1>
      <a:dk2>
        <a:srgbClr val="0D5367"/>
      </a:dk2>
      <a:lt2>
        <a:srgbClr val="E7E6E6"/>
      </a:lt2>
      <a:accent1>
        <a:srgbClr val="A1C638"/>
      </a:accent1>
      <a:accent2>
        <a:srgbClr val="5A6634"/>
      </a:accent2>
      <a:accent3>
        <a:srgbClr val="6B7649"/>
      </a:accent3>
      <a:accent4>
        <a:srgbClr val="8C9471"/>
      </a:accent4>
      <a:accent5>
        <a:srgbClr val="ACB299"/>
      </a:accent5>
      <a:accent6>
        <a:srgbClr val="CDD1C2"/>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0_Thème Office">
  <a:themeElements>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CB29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9_Thème Office">
  <a:themeElements>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CB29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Pf Hospitalité Europe">
  <a:themeElements>
    <a:clrScheme name="Personnalisé 64">
      <a:dk1>
        <a:sysClr val="windowText" lastClr="000000"/>
      </a:dk1>
      <a:lt1>
        <a:sysClr val="window" lastClr="FFFFFF"/>
      </a:lt1>
      <a:dk2>
        <a:srgbClr val="0D5367"/>
      </a:dk2>
      <a:lt2>
        <a:srgbClr val="E7E6E6"/>
      </a:lt2>
      <a:accent1>
        <a:srgbClr val="2C7272"/>
      </a:accent1>
      <a:accent2>
        <a:srgbClr val="67C0B3"/>
      </a:accent2>
      <a:accent3>
        <a:srgbClr val="76C6BB"/>
      </a:accent3>
      <a:accent4>
        <a:srgbClr val="95D3CA"/>
      </a:accent4>
      <a:accent5>
        <a:srgbClr val="B3DFD9"/>
      </a:accent5>
      <a:accent6>
        <a:srgbClr val="D1ECE8"/>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erial - Asset Management">
  <a:themeElements>
    <a:clrScheme name="Périal - Générique">
      <a:dk1>
        <a:sysClr val="windowText" lastClr="000000"/>
      </a:dk1>
      <a:lt1>
        <a:sysClr val="window" lastClr="FFFFFF"/>
      </a:lt1>
      <a:dk2>
        <a:srgbClr val="0D5367"/>
      </a:dk2>
      <a:lt2>
        <a:srgbClr val="E7E6E6"/>
      </a:lt2>
      <a:accent1>
        <a:srgbClr val="00589C"/>
      </a:accent1>
      <a:accent2>
        <a:srgbClr val="042D59"/>
      </a:accent2>
      <a:accent3>
        <a:srgbClr val="68273B"/>
      </a:accent3>
      <a:accent4>
        <a:srgbClr val="BC3A8E"/>
      </a:accent4>
      <a:accent5>
        <a:srgbClr val="B577EB"/>
      </a:accent5>
      <a:accent6>
        <a:srgbClr val="484847"/>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Pf Grand Paris">
  <a:themeElements>
    <a:clrScheme name="Périal - CF Grand Paris">
      <a:dk1>
        <a:sysClr val="windowText" lastClr="000000"/>
      </a:dk1>
      <a:lt1>
        <a:sysClr val="window" lastClr="FFFFFF"/>
      </a:lt1>
      <a:dk2>
        <a:srgbClr val="0D5367"/>
      </a:dk2>
      <a:lt2>
        <a:srgbClr val="E7E6E6"/>
      </a:lt2>
      <a:accent1>
        <a:srgbClr val="00A7E7"/>
      </a:accent1>
      <a:accent2>
        <a:srgbClr val="46646D"/>
      </a:accent2>
      <a:accent3>
        <a:srgbClr val="59747C"/>
      </a:accent3>
      <a:accent4>
        <a:srgbClr val="7E9399"/>
      </a:accent4>
      <a:accent5>
        <a:srgbClr val="A2B1B6"/>
      </a:accent5>
      <a:accent6>
        <a:srgbClr val="C7D0D3"/>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Pf Grand Paris">
  <a:themeElements>
    <a:clrScheme name="Périal - CF Grand Paris">
      <a:dk1>
        <a:sysClr val="windowText" lastClr="000000"/>
      </a:dk1>
      <a:lt1>
        <a:sysClr val="window" lastClr="FFFFFF"/>
      </a:lt1>
      <a:dk2>
        <a:srgbClr val="0D5367"/>
      </a:dk2>
      <a:lt2>
        <a:srgbClr val="E7E6E6"/>
      </a:lt2>
      <a:accent1>
        <a:srgbClr val="00A7E7"/>
      </a:accent1>
      <a:accent2>
        <a:srgbClr val="46646D"/>
      </a:accent2>
      <a:accent3>
        <a:srgbClr val="59747C"/>
      </a:accent3>
      <a:accent4>
        <a:srgbClr val="7E9399"/>
      </a:accent4>
      <a:accent5>
        <a:srgbClr val="A2B1B6"/>
      </a:accent5>
      <a:accent6>
        <a:srgbClr val="C7D0D3"/>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Pf Grand Paris">
  <a:themeElements>
    <a:clrScheme name="Périal - CF Grand Paris">
      <a:dk1>
        <a:sysClr val="windowText" lastClr="000000"/>
      </a:dk1>
      <a:lt1>
        <a:sysClr val="window" lastClr="FFFFFF"/>
      </a:lt1>
      <a:dk2>
        <a:srgbClr val="0D5367"/>
      </a:dk2>
      <a:lt2>
        <a:srgbClr val="E7E6E6"/>
      </a:lt2>
      <a:accent1>
        <a:srgbClr val="00A7E7"/>
      </a:accent1>
      <a:accent2>
        <a:srgbClr val="46646D"/>
      </a:accent2>
      <a:accent3>
        <a:srgbClr val="59747C"/>
      </a:accent3>
      <a:accent4>
        <a:srgbClr val="7E9399"/>
      </a:accent4>
      <a:accent5>
        <a:srgbClr val="A2B1B6"/>
      </a:accent5>
      <a:accent6>
        <a:srgbClr val="C7D0D3"/>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Pf Hospitalité Europe">
  <a:themeElements>
    <a:clrScheme name="Personnalisé 64">
      <a:dk1>
        <a:sysClr val="windowText" lastClr="000000"/>
      </a:dk1>
      <a:lt1>
        <a:sysClr val="window" lastClr="FFFFFF"/>
      </a:lt1>
      <a:dk2>
        <a:srgbClr val="0D5367"/>
      </a:dk2>
      <a:lt2>
        <a:srgbClr val="E7E6E6"/>
      </a:lt2>
      <a:accent1>
        <a:srgbClr val="2C7272"/>
      </a:accent1>
      <a:accent2>
        <a:srgbClr val="67C0B3"/>
      </a:accent2>
      <a:accent3>
        <a:srgbClr val="76C6BB"/>
      </a:accent3>
      <a:accent4>
        <a:srgbClr val="95D3CA"/>
      </a:accent4>
      <a:accent5>
        <a:srgbClr val="B3DFD9"/>
      </a:accent5>
      <a:accent6>
        <a:srgbClr val="D1ECE8"/>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4_Pf Hospitalité Europe">
  <a:themeElements>
    <a:clrScheme name="Personnalisé 64">
      <a:dk1>
        <a:sysClr val="windowText" lastClr="000000"/>
      </a:dk1>
      <a:lt1>
        <a:sysClr val="window" lastClr="FFFFFF"/>
      </a:lt1>
      <a:dk2>
        <a:srgbClr val="0D5367"/>
      </a:dk2>
      <a:lt2>
        <a:srgbClr val="E7E6E6"/>
      </a:lt2>
      <a:accent1>
        <a:srgbClr val="2C7272"/>
      </a:accent1>
      <a:accent2>
        <a:srgbClr val="67C0B3"/>
      </a:accent2>
      <a:accent3>
        <a:srgbClr val="76C6BB"/>
      </a:accent3>
      <a:accent4>
        <a:srgbClr val="95D3CA"/>
      </a:accent4>
      <a:accent5>
        <a:srgbClr val="B3DFD9"/>
      </a:accent5>
      <a:accent6>
        <a:srgbClr val="D1ECE8"/>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Pf Hospitalité Europe">
  <a:themeElements>
    <a:clrScheme name="Personnalisé 64">
      <a:dk1>
        <a:sysClr val="windowText" lastClr="000000"/>
      </a:dk1>
      <a:lt1>
        <a:sysClr val="window" lastClr="FFFFFF"/>
      </a:lt1>
      <a:dk2>
        <a:srgbClr val="0D5367"/>
      </a:dk2>
      <a:lt2>
        <a:srgbClr val="E7E6E6"/>
      </a:lt2>
      <a:accent1>
        <a:srgbClr val="2C7272"/>
      </a:accent1>
      <a:accent2>
        <a:srgbClr val="67C0B3"/>
      </a:accent2>
      <a:accent3>
        <a:srgbClr val="76C6BB"/>
      </a:accent3>
      <a:accent4>
        <a:srgbClr val="95D3CA"/>
      </a:accent4>
      <a:accent5>
        <a:srgbClr val="B3DFD9"/>
      </a:accent5>
      <a:accent6>
        <a:srgbClr val="D1ECE8"/>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Perial - Asset Management">
  <a:themeElements>
    <a:clrScheme name="Périal - Générique">
      <a:dk1>
        <a:sysClr val="windowText" lastClr="000000"/>
      </a:dk1>
      <a:lt1>
        <a:sysClr val="window" lastClr="FFFFFF"/>
      </a:lt1>
      <a:dk2>
        <a:srgbClr val="0D5367"/>
      </a:dk2>
      <a:lt2>
        <a:srgbClr val="E7E6E6"/>
      </a:lt2>
      <a:accent1>
        <a:srgbClr val="00589C"/>
      </a:accent1>
      <a:accent2>
        <a:srgbClr val="042D59"/>
      </a:accent2>
      <a:accent3>
        <a:srgbClr val="68273B"/>
      </a:accent3>
      <a:accent4>
        <a:srgbClr val="BC3A8E"/>
      </a:accent4>
      <a:accent5>
        <a:srgbClr val="B577EB"/>
      </a:accent5>
      <a:accent6>
        <a:srgbClr val="484847"/>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9_Perial - Asset Management">
  <a:themeElements>
    <a:clrScheme name="Périal - Générique">
      <a:dk1>
        <a:sysClr val="windowText" lastClr="000000"/>
      </a:dk1>
      <a:lt1>
        <a:sysClr val="window" lastClr="FFFFFF"/>
      </a:lt1>
      <a:dk2>
        <a:srgbClr val="0D5367"/>
      </a:dk2>
      <a:lt2>
        <a:srgbClr val="E7E6E6"/>
      </a:lt2>
      <a:accent1>
        <a:srgbClr val="00589C"/>
      </a:accent1>
      <a:accent2>
        <a:srgbClr val="042D59"/>
      </a:accent2>
      <a:accent3>
        <a:srgbClr val="68273B"/>
      </a:accent3>
      <a:accent4>
        <a:srgbClr val="BC3A8E"/>
      </a:accent4>
      <a:accent5>
        <a:srgbClr val="B577EB"/>
      </a:accent5>
      <a:accent6>
        <a:srgbClr val="484847"/>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dele-PERIAL-Asset-Management.potx" id="{4DF26607-7898-4C8D-B179-D4B8E61E8986}" vid="{A9589B82-B1AD-44DA-8DCB-B8CE14919C65}"/>
    </a:ext>
  </a:extLst>
</a:theme>
</file>

<file path=ppt/theme/theme18.xml><?xml version="1.0" encoding="utf-8"?>
<a:theme xmlns:a="http://schemas.openxmlformats.org/drawingml/2006/main" name="10_Perial - Asset Management">
  <a:themeElements>
    <a:clrScheme name="Périal - Générique">
      <a:dk1>
        <a:sysClr val="windowText" lastClr="000000"/>
      </a:dk1>
      <a:lt1>
        <a:sysClr val="window" lastClr="FFFFFF"/>
      </a:lt1>
      <a:dk2>
        <a:srgbClr val="0D5367"/>
      </a:dk2>
      <a:lt2>
        <a:srgbClr val="E7E6E6"/>
      </a:lt2>
      <a:accent1>
        <a:srgbClr val="00589C"/>
      </a:accent1>
      <a:accent2>
        <a:srgbClr val="042D59"/>
      </a:accent2>
      <a:accent3>
        <a:srgbClr val="68273B"/>
      </a:accent3>
      <a:accent4>
        <a:srgbClr val="BC3A8E"/>
      </a:accent4>
      <a:accent5>
        <a:srgbClr val="B577EB"/>
      </a:accent5>
      <a:accent6>
        <a:srgbClr val="484847"/>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PfO2">
  <a:themeElements>
    <a:clrScheme name="Personnalisé 63">
      <a:dk1>
        <a:sysClr val="windowText" lastClr="000000"/>
      </a:dk1>
      <a:lt1>
        <a:sysClr val="window" lastClr="FFFFFF"/>
      </a:lt1>
      <a:dk2>
        <a:srgbClr val="0D5367"/>
      </a:dk2>
      <a:lt2>
        <a:srgbClr val="E7E6E6"/>
      </a:lt2>
      <a:accent1>
        <a:srgbClr val="A1C638"/>
      </a:accent1>
      <a:accent2>
        <a:srgbClr val="5A6634"/>
      </a:accent2>
      <a:accent3>
        <a:srgbClr val="6B7649"/>
      </a:accent3>
      <a:accent4>
        <a:srgbClr val="8C9471"/>
      </a:accent4>
      <a:accent5>
        <a:srgbClr val="ACB299"/>
      </a:accent5>
      <a:accent6>
        <a:srgbClr val="CDD1C2"/>
      </a:accent6>
      <a:hlink>
        <a:srgbClr val="6A293D"/>
      </a:hlink>
      <a:folHlink>
        <a:srgbClr val="9878B4"/>
      </a:folHlink>
    </a:clrScheme>
    <a:fontScheme name="Custom 1">
      <a:majorFont>
        <a:latin typeface="Ubuntu Medium"/>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dele-PERIAL-Asset-Management.potx" id="{4DF26607-7898-4C8D-B179-D4B8E61E8986}" vid="{097BAE3D-22E3-44EC-97C4-C428BD4AEF2D}"/>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themeOverride>
</file>

<file path=ppt/theme/themeOverride2.xml><?xml version="1.0" encoding="utf-8"?>
<a:themeOverride xmlns:a="http://schemas.openxmlformats.org/drawingml/2006/main">
  <a:clrScheme name="Personnalisé 51">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0589C"/>
    </a:accent5>
    <a:accent6>
      <a:srgbClr val="042D59"/>
    </a:accent6>
    <a:hlink>
      <a:srgbClr val="6A293D"/>
    </a:hlink>
    <a:folHlink>
      <a:srgbClr val="9878B4"/>
    </a:folHlink>
  </a:clrScheme>
</a:themeOverride>
</file>

<file path=ppt/theme/themeOverride3.xml><?xml version="1.0" encoding="utf-8"?>
<a:themeOverride xmlns:a="http://schemas.openxmlformats.org/drawingml/2006/main">
  <a:clrScheme name="Personnalisé 51">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0589C"/>
    </a:accent5>
    <a:accent6>
      <a:srgbClr val="042D59"/>
    </a:accent6>
    <a:hlink>
      <a:srgbClr val="6A293D"/>
    </a:hlink>
    <a:folHlink>
      <a:srgbClr val="9878B4"/>
    </a:folHlink>
  </a:clrScheme>
</a:themeOverride>
</file>

<file path=ppt/theme/themeOverride4.xml><?xml version="1.0" encoding="utf-8"?>
<a:themeOverride xmlns:a="http://schemas.openxmlformats.org/drawingml/2006/main">
  <a:clrScheme name="Personnalisé 51">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0589C"/>
    </a:accent5>
    <a:accent6>
      <a:srgbClr val="042D59"/>
    </a:accent6>
    <a:hlink>
      <a:srgbClr val="6A293D"/>
    </a:hlink>
    <a:folHlink>
      <a:srgbClr val="9878B4"/>
    </a:folHlink>
  </a:clrScheme>
</a:themeOverride>
</file>

<file path=ppt/theme/themeOverride5.xml><?xml version="1.0" encoding="utf-8"?>
<a:themeOverride xmlns:a="http://schemas.openxmlformats.org/drawingml/2006/main">
  <a:clrScheme name="Personnalisé 51">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0589C"/>
    </a:accent5>
    <a:accent6>
      <a:srgbClr val="042D59"/>
    </a:accent6>
    <a:hlink>
      <a:srgbClr val="6A293D"/>
    </a:hlink>
    <a:folHlink>
      <a:srgbClr val="9878B4"/>
    </a:folHlink>
  </a:clrScheme>
</a:themeOverride>
</file>

<file path=ppt/theme/themeOverride6.xml><?xml version="1.0" encoding="utf-8"?>
<a:themeOverride xmlns:a="http://schemas.openxmlformats.org/drawingml/2006/main">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themeOverride>
</file>

<file path=ppt/theme/themeOverride7.xml><?xml version="1.0" encoding="utf-8"?>
<a:themeOverride xmlns:a="http://schemas.openxmlformats.org/drawingml/2006/main">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themeOverride>
</file>

<file path=ppt/theme/themeOverride8.xml><?xml version="1.0" encoding="utf-8"?>
<a:themeOverride xmlns:a="http://schemas.openxmlformats.org/drawingml/2006/main">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themeOverride>
</file>

<file path=ppt/theme/themeOverride9.xml><?xml version="1.0" encoding="utf-8"?>
<a:themeOverride xmlns:a="http://schemas.openxmlformats.org/drawingml/2006/main">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themeOverride>
</file>

<file path=ppt/theme/themeOverride10.xml><?xml version="1.0" encoding="utf-8"?>
<a:themeOverride xmlns:a="http://schemas.openxmlformats.org/drawingml/2006/main">
  <a:clrScheme name="Personnalisé 51">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0589C"/>
    </a:accent5>
    <a:accent6>
      <a:srgbClr val="042D59"/>
    </a:accent6>
    <a:hlink>
      <a:srgbClr val="6A293D"/>
    </a:hlink>
    <a:folHlink>
      <a:srgbClr val="9878B4"/>
    </a:folHlink>
  </a:clrScheme>
</a:themeOverride>
</file>

<file path=ppt/theme/themeOverride11.xml><?xml version="1.0" encoding="utf-8"?>
<a:themeOverride xmlns:a="http://schemas.openxmlformats.org/drawingml/2006/main">
  <a:clrScheme name="Personnalisé 51">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0589C"/>
    </a:accent5>
    <a:accent6>
      <a:srgbClr val="042D59"/>
    </a:accent6>
    <a:hlink>
      <a:srgbClr val="6A293D"/>
    </a:hlink>
    <a:folHlink>
      <a:srgbClr val="9878B4"/>
    </a:folHlink>
  </a:clrScheme>
</a:themeOverride>
</file>

<file path=ppt/theme/themeOverride12.xml><?xml version="1.0" encoding="utf-8"?>
<a:themeOverride xmlns:a="http://schemas.openxmlformats.org/drawingml/2006/main">
  <a:clrScheme name="Personnalisé 51">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0589C"/>
    </a:accent5>
    <a:accent6>
      <a:srgbClr val="042D59"/>
    </a:accent6>
    <a:hlink>
      <a:srgbClr val="6A293D"/>
    </a:hlink>
    <a:folHlink>
      <a:srgbClr val="9878B4"/>
    </a:folHlink>
  </a:clrScheme>
</a:themeOverride>
</file>

<file path=ppt/theme/themeOverride13.xml><?xml version="1.0" encoding="utf-8"?>
<a:themeOverride xmlns:a="http://schemas.openxmlformats.org/drawingml/2006/main">
  <a:clrScheme name="Personnalisé 51">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0589C"/>
    </a:accent5>
    <a:accent6>
      <a:srgbClr val="042D59"/>
    </a:accent6>
    <a:hlink>
      <a:srgbClr val="6A293D"/>
    </a:hlink>
    <a:folHlink>
      <a:srgbClr val="9878B4"/>
    </a:folHlink>
  </a:clrScheme>
</a:themeOverride>
</file>

<file path=ppt/theme/themeOverride14.xml><?xml version="1.0" encoding="utf-8"?>
<a:themeOverride xmlns:a="http://schemas.openxmlformats.org/drawingml/2006/main">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themeOverride>
</file>

<file path=ppt/theme/themeOverride15.xml><?xml version="1.0" encoding="utf-8"?>
<a:themeOverride xmlns:a="http://schemas.openxmlformats.org/drawingml/2006/main">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themeOverride>
</file>

<file path=ppt/theme/themeOverride16.xml><?xml version="1.0" encoding="utf-8"?>
<a:themeOverride xmlns:a="http://schemas.openxmlformats.org/drawingml/2006/main">
  <a:clrScheme name="Personnalisé 52">
    <a:dk1>
      <a:sysClr val="windowText" lastClr="000000"/>
    </a:dk1>
    <a:lt1>
      <a:sysClr val="window" lastClr="FFFFFF"/>
    </a:lt1>
    <a:dk2>
      <a:srgbClr val="44546A"/>
    </a:dk2>
    <a:lt2>
      <a:srgbClr val="E7E6E6"/>
    </a:lt2>
    <a:accent1>
      <a:srgbClr val="00589C"/>
    </a:accent1>
    <a:accent2>
      <a:srgbClr val="6A293D"/>
    </a:accent2>
    <a:accent3>
      <a:srgbClr val="042D59"/>
    </a:accent3>
    <a:accent4>
      <a:srgbClr val="9878B4"/>
    </a:accent4>
    <a:accent5>
      <a:srgbClr val="0D5367"/>
    </a:accent5>
    <a:accent6>
      <a:srgbClr val="00A7E7"/>
    </a:accent6>
    <a:hlink>
      <a:srgbClr val="6A293D"/>
    </a:hlink>
    <a:folHlink>
      <a:srgbClr val="9878B4"/>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D5ECCE-78E4-4A76-9DB8-368E5E5856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6751C4-9398-4164-8A81-7F0DD0001510}">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elements/1.1/"/>
    <ds:schemaRef ds:uri="http://schemas.microsoft.com/office/infopath/2007/PartnerControls"/>
    <ds:schemaRef ds:uri="http://schemas.microsoft.com/sharepoint/v4"/>
    <ds:schemaRef ds:uri="http://www.w3.org/XML/1998/namespace"/>
    <ds:schemaRef ds:uri="http://purl.org/dc/dcmitype/"/>
  </ds:schemaRefs>
</ds:datastoreItem>
</file>

<file path=customXml/itemProps3.xml><?xml version="1.0" encoding="utf-8"?>
<ds:datastoreItem xmlns:ds="http://schemas.openxmlformats.org/officeDocument/2006/customXml" ds:itemID="{6011D8B5-BB14-44CD-A2DC-992292EB17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1638</TotalTime>
  <Words>4482</Words>
  <Application>Microsoft Office PowerPoint</Application>
  <PresentationFormat>Grand écran</PresentationFormat>
  <Paragraphs>498</Paragraphs>
  <Slides>24</Slides>
  <Notes>14</Notes>
  <HiddenSlides>0</HiddenSlides>
  <MMClips>0</MMClips>
  <ScaleCrop>false</ScaleCrop>
  <HeadingPairs>
    <vt:vector size="8" baseType="variant">
      <vt:variant>
        <vt:lpstr>Polices utilisées</vt:lpstr>
      </vt:variant>
      <vt:variant>
        <vt:i4>14</vt:i4>
      </vt:variant>
      <vt:variant>
        <vt:lpstr>Thème</vt:lpstr>
      </vt:variant>
      <vt:variant>
        <vt:i4>19</vt:i4>
      </vt:variant>
      <vt:variant>
        <vt:lpstr>Serveurs OLE incorporés</vt:lpstr>
      </vt:variant>
      <vt:variant>
        <vt:i4>1</vt:i4>
      </vt:variant>
      <vt:variant>
        <vt:lpstr>Titres des diapositives</vt:lpstr>
      </vt:variant>
      <vt:variant>
        <vt:i4>24</vt:i4>
      </vt:variant>
    </vt:vector>
  </HeadingPairs>
  <TitlesOfParts>
    <vt:vector size="58" baseType="lpstr">
      <vt:lpstr>Arial</vt:lpstr>
      <vt:lpstr>Arial Black</vt:lpstr>
      <vt:lpstr>Brandon Grotesque Medium</vt:lpstr>
      <vt:lpstr>Calibri</vt:lpstr>
      <vt:lpstr>Helvetica</vt:lpstr>
      <vt:lpstr>Montserrat</vt:lpstr>
      <vt:lpstr>Open Sans</vt:lpstr>
      <vt:lpstr>Times New Roman</vt:lpstr>
      <vt:lpstr>Ubuntu</vt:lpstr>
      <vt:lpstr>Ubuntu Light</vt:lpstr>
      <vt:lpstr>Ubuntu Medium</vt:lpstr>
      <vt:lpstr>Ubuntu-Light</vt:lpstr>
      <vt:lpstr>Ubuntu-LightItalic</vt:lpstr>
      <vt:lpstr>Ubuntu-Medium</vt:lpstr>
      <vt:lpstr>1_Perial - Asset Management</vt:lpstr>
      <vt:lpstr>2_PfO2</vt:lpstr>
      <vt:lpstr>1_Pf Grand Paris</vt:lpstr>
      <vt:lpstr>1_PfO</vt:lpstr>
      <vt:lpstr>3_PfO2</vt:lpstr>
      <vt:lpstr>10_Thème Office</vt:lpstr>
      <vt:lpstr>9_Thème Office</vt:lpstr>
      <vt:lpstr>2_Pf Hospitalité Europe</vt:lpstr>
      <vt:lpstr>Perial - Asset Management</vt:lpstr>
      <vt:lpstr>4_Pf Grand Paris</vt:lpstr>
      <vt:lpstr>6_Pf Grand Paris</vt:lpstr>
      <vt:lpstr>2_Pf Grand Paris</vt:lpstr>
      <vt:lpstr>3_Pf Hospitalité Europe</vt:lpstr>
      <vt:lpstr>4_Pf Hospitalité Europe</vt:lpstr>
      <vt:lpstr>5_Pf Hospitalité Europe</vt:lpstr>
      <vt:lpstr>6_Perial - Asset Management</vt:lpstr>
      <vt:lpstr>9_Perial - Asset Management</vt:lpstr>
      <vt:lpstr>10_Perial - Asset Management</vt:lpstr>
      <vt:lpstr>PfO2</vt:lpstr>
      <vt:lpstr>think-cell Slide</vt:lpstr>
      <vt:lpstr>ECUREUIL VIE</vt:lpstr>
      <vt:lpstr>Avertissements SCPI</vt:lpstr>
      <vt:lpstr>Le groupe PERIAL</vt:lpstr>
      <vt:lpstr>un acteur immobilier global</vt:lpstr>
      <vt:lpstr>NOTRE RAISON D’ÊTRE</vt:lpstr>
      <vt:lpstr>vers des activités à impacts positifs</vt:lpstr>
      <vt:lpstr>PERIAL Asset Management</vt:lpstr>
      <vt:lpstr>Chiffres clés S1 2022</vt:lpstr>
      <vt:lpstr>Un patrimoine immobilier diversifié</vt:lpstr>
      <vt:lpstr>Une société de gestion engagée</vt:lpstr>
      <vt:lpstr>Une stratégie ESG complète  et innovante</vt:lpstr>
      <vt:lpstr>Présentation PowerPoint</vt:lpstr>
      <vt:lpstr>UNE DÉMARCHE  ENVIRONNEMENTALE AFFIRMÉE</vt:lpstr>
      <vt:lpstr>Présentation PowerPoint</vt:lpstr>
      <vt:lpstr>intégration dans les contrats d’assurance vie</vt:lpstr>
      <vt:lpstr>intégration dans les contrats d’assurance vie</vt:lpstr>
      <vt:lpstr>intégration dans les contrats d’assurance vie</vt:lpstr>
      <vt:lpstr>intégration dans les contrats d’assurance vie</vt:lpstr>
      <vt:lpstr>FACTEURS DE RISQUES </vt:lpstr>
      <vt:lpstr>Investissements 2022  </vt:lpstr>
      <vt:lpstr>Investissements 2022  </vt:lpstr>
      <vt:lpstr>TOP 5 BAUX</vt:lpstr>
      <vt:lpstr>Avertissements</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Perial positive 2030 :  vers des activités à impacts positifs</dc:title>
  <dc:creator>BARBERI Anne-Claire</dc:creator>
  <cp:lastModifiedBy>CASSAN Nathalie [CEGEE]</cp:lastModifiedBy>
  <cp:revision>14</cp:revision>
  <dcterms:created xsi:type="dcterms:W3CDTF">2021-09-17T07:37:23Z</dcterms:created>
  <dcterms:modified xsi:type="dcterms:W3CDTF">2022-12-29T09:30:26Z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0x0101005A67D65F1B6A2E499754AFFE9DE455E9</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Frederic.GUEHO@bpce.fr</vt:lpwstr>
  </property>
  <property fmtid="{D5CDD505-2E9C-101B-9397-08002B2CF9AE}" pid="6" name="MSIP_Label_48a19f0c-bea1-442e-a475-ed109d9ec508_SetDate">
    <vt:lpwstr>2022-12-16T07:07:21.4587463Z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ies>
</file>