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</p:sldMasterIdLst>
  <p:notesMasterIdLst>
    <p:notesMasterId r:id="rId11"/>
  </p:notesMasterIdLst>
  <p:handoutMasterIdLst>
    <p:handoutMasterId r:id="rId12"/>
  </p:handoutMasterIdLst>
  <p:sldIdLst>
    <p:sldId id="258" r:id="rId5"/>
    <p:sldId id="261" r:id="rId6"/>
    <p:sldId id="304" r:id="rId7"/>
    <p:sldId id="305" r:id="rId8"/>
    <p:sldId id="306" r:id="rId9"/>
    <p:sldId id="257" r:id="rId10"/>
  </p:sldIdLst>
  <p:sldSz cx="12192000" cy="6858000"/>
  <p:notesSz cx="6669088" cy="9926638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81D74"/>
    <a:srgbClr val="58207D"/>
    <a:srgbClr val="F2632A"/>
    <a:srgbClr val="F583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327" autoAdjust="0"/>
  </p:normalViewPr>
  <p:slideViewPr>
    <p:cSldViewPr snapToGrid="0">
      <p:cViewPr varScale="1">
        <p:scale>
          <a:sx n="110" d="100"/>
          <a:sy n="110" d="100"/>
        </p:scale>
        <p:origin x="57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B3EE56FB-7A0B-966F-E9DD-FCBB9558749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F976252-B670-F593-12A1-E9E505D1BA7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77825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EA8518-FD2B-4A64-981A-962B6809A771}" type="datetimeFigureOut">
              <a:rPr lang="fr-FR" smtClean="0"/>
              <a:t>29/11/2023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9F0C5B3-3FAB-E4CE-14CC-A0503F5B905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fr-FR"/>
              <a:t>Projet Offre Etrennes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4CE32B1-2FE2-38FE-828E-266634DC5C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77825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5F9C5E-B81C-44EC-8EEF-DFED6A0239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8537214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FF76C671-A302-08CA-37B9-776E3979C35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0" i="0">
                <a:latin typeface="Roboto" panose="02000000000000000000" pitchFamily="2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42685B4-FF74-12A0-E775-7916F7AF030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778250" y="0"/>
            <a:ext cx="288925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b="0" i="0" smtClean="0">
                <a:latin typeface="Roboto" panose="02000000000000000000" pitchFamily="2" charset="0"/>
              </a:defRPr>
            </a:lvl1pPr>
          </a:lstStyle>
          <a:p>
            <a:pPr>
              <a:defRPr/>
            </a:pPr>
            <a:fld id="{3B4D563D-3BA5-49F7-80C7-4158BD3CA0C3}" type="datetimeFigureOut">
              <a:rPr lang="fr-FR"/>
              <a:pPr>
                <a:defRPr/>
              </a:pPr>
              <a:t>29/11/2023</a:t>
            </a:fld>
            <a:endParaRPr lang="fr-FR"/>
          </a:p>
        </p:txBody>
      </p:sp>
      <p:sp>
        <p:nvSpPr>
          <p:cNvPr id="4" name="Espace réservé de l'image des diapositives 3">
            <a:extLst>
              <a:ext uri="{FF2B5EF4-FFF2-40B4-BE49-F238E27FC236}">
                <a16:creationId xmlns:a16="http://schemas.microsoft.com/office/drawing/2014/main" id="{80C6A7AE-E24B-3CD9-4AA0-317D5FFDD8C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notes 4">
            <a:extLst>
              <a:ext uri="{FF2B5EF4-FFF2-40B4-BE49-F238E27FC236}">
                <a16:creationId xmlns:a16="http://schemas.microsoft.com/office/drawing/2014/main" id="{4D36D898-DFF7-A0C8-CF58-E89DC0042B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6750" y="4776788"/>
            <a:ext cx="5335588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noProof="0" dirty="0"/>
              <a:t>Cliquez pour modifier les styles du texte du masque</a:t>
            </a:r>
          </a:p>
          <a:p>
            <a:pPr lvl="1"/>
            <a:r>
              <a:rPr lang="fr-FR" noProof="0" dirty="0"/>
              <a:t>Deuxième niveau</a:t>
            </a:r>
          </a:p>
          <a:p>
            <a:pPr lvl="2"/>
            <a:r>
              <a:rPr lang="fr-FR" noProof="0" dirty="0"/>
              <a:t>Troisième niveau</a:t>
            </a:r>
          </a:p>
          <a:p>
            <a:pPr lvl="3"/>
            <a:r>
              <a:rPr lang="fr-FR" noProof="0" dirty="0"/>
              <a:t>Quatrième niveau</a:t>
            </a:r>
          </a:p>
          <a:p>
            <a:pPr lvl="4"/>
            <a:r>
              <a:rPr lang="fr-FR" noProof="0" dirty="0"/>
              <a:t>Cinquième niveau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228988E-300B-3C97-B41D-97966424944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88925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0" i="0">
                <a:latin typeface="Roboto" panose="02000000000000000000" pitchFamily="2" charset="0"/>
              </a:defRPr>
            </a:lvl1pPr>
          </a:lstStyle>
          <a:p>
            <a:pPr>
              <a:defRPr/>
            </a:pPr>
            <a:r>
              <a:rPr lang="fr-FR"/>
              <a:t>Projet Offre Etrennes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EAB517C-DF2B-F241-7D84-63214E9A2A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778250" y="9428163"/>
            <a:ext cx="288925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b="0" i="0" smtClean="0">
                <a:latin typeface="Roboto" panose="02000000000000000000" pitchFamily="2" charset="0"/>
              </a:defRPr>
            </a:lvl1pPr>
          </a:lstStyle>
          <a:p>
            <a:pPr>
              <a:defRPr/>
            </a:pPr>
            <a:fld id="{96D457E9-63F2-4019-A276-5DC56731692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Roboto" panose="02000000000000000000" pitchFamily="2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Roboto" panose="02000000000000000000" pitchFamily="2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Roboto" panose="02000000000000000000" pitchFamily="2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Roboto" panose="02000000000000000000" pitchFamily="2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Roboto" panose="02000000000000000000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ce réservé de l'image des diapositives 1">
            <a:extLst>
              <a:ext uri="{FF2B5EF4-FFF2-40B4-BE49-F238E27FC236}">
                <a16:creationId xmlns:a16="http://schemas.microsoft.com/office/drawing/2014/main" id="{68500A36-3A3F-832F-FC13-E32BA42D4A8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ce réservé des notes 2">
            <a:extLst>
              <a:ext uri="{FF2B5EF4-FFF2-40B4-BE49-F238E27FC236}">
                <a16:creationId xmlns:a16="http://schemas.microsoft.com/office/drawing/2014/main" id="{40DDFB2F-8134-6403-2DAD-5ED5A833C7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r-FR" altLang="fr-FR"/>
          </a:p>
        </p:txBody>
      </p:sp>
      <p:sp>
        <p:nvSpPr>
          <p:cNvPr id="16388" name="Espace réservé du numéro de diapositive 3">
            <a:extLst>
              <a:ext uri="{FF2B5EF4-FFF2-40B4-BE49-F238E27FC236}">
                <a16:creationId xmlns:a16="http://schemas.microsoft.com/office/drawing/2014/main" id="{89D6D2E4-ABAF-C8AD-191A-0EF540F3FC7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270E61A-B47C-451E-87F1-894F518257CF}" type="slidenum">
              <a:rPr lang="fr-FR" altLang="fr-FR">
                <a:latin typeface="Roboto" panose="02000000000000000000" pitchFamily="2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fr-FR" altLang="fr-FR">
              <a:latin typeface="Roboto" panose="02000000000000000000" pitchFamily="2" charset="0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A6D76D29-4C7F-1D85-280B-A62A14481DF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Projet Offre Etrennes</a:t>
            </a:r>
          </a:p>
        </p:txBody>
      </p:sp>
    </p:spTree>
    <p:extLst>
      <p:ext uri="{BB962C8B-B14F-4D97-AF65-F5344CB8AC3E}">
        <p14:creationId xmlns:p14="http://schemas.microsoft.com/office/powerpoint/2010/main" val="42654849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ce réservé de l'image des diapositives 1">
            <a:extLst>
              <a:ext uri="{FF2B5EF4-FFF2-40B4-BE49-F238E27FC236}">
                <a16:creationId xmlns:a16="http://schemas.microsoft.com/office/drawing/2014/main" id="{68500A36-3A3F-832F-FC13-E32BA42D4A8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ce réservé des notes 2">
            <a:extLst>
              <a:ext uri="{FF2B5EF4-FFF2-40B4-BE49-F238E27FC236}">
                <a16:creationId xmlns:a16="http://schemas.microsoft.com/office/drawing/2014/main" id="{40DDFB2F-8134-6403-2DAD-5ED5A833C7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r-FR" altLang="fr-FR"/>
          </a:p>
        </p:txBody>
      </p:sp>
      <p:sp>
        <p:nvSpPr>
          <p:cNvPr id="16388" name="Espace réservé du numéro de diapositive 3">
            <a:extLst>
              <a:ext uri="{FF2B5EF4-FFF2-40B4-BE49-F238E27FC236}">
                <a16:creationId xmlns:a16="http://schemas.microsoft.com/office/drawing/2014/main" id="{89D6D2E4-ABAF-C8AD-191A-0EF540F3FC7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270E61A-B47C-451E-87F1-894F518257CF}" type="slidenum">
              <a:rPr lang="fr-FR" altLang="fr-FR">
                <a:latin typeface="Roboto" panose="02000000000000000000" pitchFamily="2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fr-FR" altLang="fr-FR">
              <a:latin typeface="Roboto" panose="02000000000000000000" pitchFamily="2" charset="0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544B63A5-0639-10A6-87E5-E665406DC38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Projet Offre Etrennes</a:t>
            </a:r>
          </a:p>
        </p:txBody>
      </p:sp>
    </p:spTree>
    <p:extLst>
      <p:ext uri="{BB962C8B-B14F-4D97-AF65-F5344CB8AC3E}">
        <p14:creationId xmlns:p14="http://schemas.microsoft.com/office/powerpoint/2010/main" val="36450553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ce réservé de l'image des diapositives 1">
            <a:extLst>
              <a:ext uri="{FF2B5EF4-FFF2-40B4-BE49-F238E27FC236}">
                <a16:creationId xmlns:a16="http://schemas.microsoft.com/office/drawing/2014/main" id="{68500A36-3A3F-832F-FC13-E32BA42D4A8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ce réservé des notes 2">
            <a:extLst>
              <a:ext uri="{FF2B5EF4-FFF2-40B4-BE49-F238E27FC236}">
                <a16:creationId xmlns:a16="http://schemas.microsoft.com/office/drawing/2014/main" id="{40DDFB2F-8134-6403-2DAD-5ED5A833C7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r-FR" altLang="fr-FR"/>
          </a:p>
        </p:txBody>
      </p:sp>
      <p:sp>
        <p:nvSpPr>
          <p:cNvPr id="16388" name="Espace réservé du numéro de diapositive 3">
            <a:extLst>
              <a:ext uri="{FF2B5EF4-FFF2-40B4-BE49-F238E27FC236}">
                <a16:creationId xmlns:a16="http://schemas.microsoft.com/office/drawing/2014/main" id="{89D6D2E4-ABAF-C8AD-191A-0EF540F3FC7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270E61A-B47C-451E-87F1-894F518257CF}" type="slidenum">
              <a:rPr lang="fr-FR" altLang="fr-FR">
                <a:latin typeface="Roboto" panose="02000000000000000000" pitchFamily="2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fr-FR" altLang="fr-FR">
              <a:latin typeface="Roboto" panose="02000000000000000000" pitchFamily="2" charset="0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544B63A5-0639-10A6-87E5-E665406DC38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Projet Offre Etrennes</a:t>
            </a:r>
          </a:p>
        </p:txBody>
      </p:sp>
    </p:spTree>
    <p:extLst>
      <p:ext uri="{BB962C8B-B14F-4D97-AF65-F5344CB8AC3E}">
        <p14:creationId xmlns:p14="http://schemas.microsoft.com/office/powerpoint/2010/main" val="1862841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hyperlink" Target="http://www.groupebpce.fr/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que 1">
            <a:extLst>
              <a:ext uri="{FF2B5EF4-FFF2-40B4-BE49-F238E27FC236}">
                <a16:creationId xmlns:a16="http://schemas.microsoft.com/office/drawing/2014/main" id="{5DAA1FB6-4426-667C-C6E2-EB1DA1B033F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/>
          <a:srcRect l="54134" b="-22721"/>
          <a:stretch/>
        </p:blipFill>
        <p:spPr>
          <a:xfrm>
            <a:off x="0" y="5678488"/>
            <a:ext cx="12199938" cy="1054100"/>
          </a:xfrm>
          <a:prstGeom prst="rect">
            <a:avLst/>
          </a:prstGeom>
        </p:spPr>
      </p:pic>
      <p:pic>
        <p:nvPicPr>
          <p:cNvPr id="6" name="Image 2">
            <a:extLst>
              <a:ext uri="{FF2B5EF4-FFF2-40B4-BE49-F238E27FC236}">
                <a16:creationId xmlns:a16="http://schemas.microsoft.com/office/drawing/2014/main" id="{97F3563C-7BFA-7038-0DE6-0DEC56C025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6925" y="4478338"/>
            <a:ext cx="1990725" cy="237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pour une image  2"/>
          <p:cNvSpPr>
            <a:spLocks noGrp="1"/>
          </p:cNvSpPr>
          <p:nvPr>
            <p:ph type="pic" sz="quarter" idx="14"/>
          </p:nvPr>
        </p:nvSpPr>
        <p:spPr>
          <a:xfrm>
            <a:off x="0" y="6532"/>
            <a:ext cx="12192000" cy="4106487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 lvl="0"/>
            <a:r>
              <a:rPr lang="fr-FR" noProof="0">
                <a:sym typeface="Arial"/>
              </a:rPr>
              <a:t>Cliquez sur l'icône pour ajouter une image</a:t>
            </a:r>
          </a:p>
        </p:txBody>
      </p:sp>
      <p:sp>
        <p:nvSpPr>
          <p:cNvPr id="4" name="Shape 10"/>
          <p:cNvSpPr txBox="1">
            <a:spLocks noGrp="1"/>
          </p:cNvSpPr>
          <p:nvPr>
            <p:ph type="ctrTitle"/>
          </p:nvPr>
        </p:nvSpPr>
        <p:spPr>
          <a:xfrm>
            <a:off x="687016" y="4503278"/>
            <a:ext cx="9000541" cy="672565"/>
          </a:xfrm>
          <a:prstGeom prst="rect">
            <a:avLst/>
          </a:prstGeom>
        </p:spPr>
        <p:txBody>
          <a:bodyPr tIns="0" bIns="0" anchor="ctr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000" b="0" cap="none" baseline="0">
                <a:solidFill>
                  <a:schemeClr val="accent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 dirty="0"/>
          </a:p>
        </p:txBody>
      </p:sp>
      <p:sp>
        <p:nvSpPr>
          <p:cNvPr id="5" name="Espace réservé du texte 52"/>
          <p:cNvSpPr>
            <a:spLocks noGrp="1"/>
          </p:cNvSpPr>
          <p:nvPr>
            <p:ph type="body" sz="quarter" idx="11"/>
          </p:nvPr>
        </p:nvSpPr>
        <p:spPr>
          <a:xfrm>
            <a:off x="687018" y="5245025"/>
            <a:ext cx="9000540" cy="3077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0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3"/>
          </p:nvPr>
        </p:nvSpPr>
        <p:spPr>
          <a:xfrm>
            <a:off x="11187221" y="263344"/>
            <a:ext cx="573409" cy="330072"/>
          </a:xfrm>
          <a:solidFill>
            <a:schemeClr val="bg1"/>
          </a:solidFill>
        </p:spPr>
        <p:txBody>
          <a:bodyPr wrap="none" lIns="72000" tIns="72000" rIns="72000" bIns="72000" anchor="ctr" anchorCtr="0">
            <a:spAutoFit/>
          </a:bodyPr>
          <a:lstStyle>
            <a:lvl1pPr marL="0" indent="0" algn="r">
              <a:buNone/>
              <a:defRPr sz="1200" b="0" i="0" baseline="0">
                <a:solidFill>
                  <a:schemeClr val="accent1"/>
                </a:solidFill>
                <a:latin typeface="Montserrat" pitchFamily="2" charset="77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252706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que 1">
            <a:extLst>
              <a:ext uri="{FF2B5EF4-FFF2-40B4-BE49-F238E27FC236}">
                <a16:creationId xmlns:a16="http://schemas.microsoft.com/office/drawing/2014/main" id="{9B74CAE0-64E4-4094-1776-159E78E14B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27" t="43925" r="34074"/>
          <a:stretch>
            <a:fillRect/>
          </a:stretch>
        </p:blipFill>
        <p:spPr bwMode="auto">
          <a:xfrm>
            <a:off x="431800" y="0"/>
            <a:ext cx="2592388" cy="683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re 31">
            <a:extLst>
              <a:ext uri="{FF2B5EF4-FFF2-40B4-BE49-F238E27FC236}">
                <a16:creationId xmlns:a16="http://schemas.microsoft.com/office/drawing/2014/main" id="{A4E4155F-F234-D53F-C317-2530E3BDD2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800" y="5632450"/>
            <a:ext cx="2654300" cy="6619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000" tIns="108000" rIns="108000" bIns="108000" anchor="b">
            <a:spAutoFit/>
          </a:bodyPr>
          <a:lstStyle>
            <a:lvl1pPr defTabSz="12176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217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217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217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217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buClr>
                <a:srgbClr val="FFFFFF"/>
              </a:buClr>
              <a:buSzPct val="100000"/>
              <a:buFont typeface="Cabin Condensed" panose="020B0604020202020204" charset="0"/>
              <a:buNone/>
            </a:pPr>
            <a:r>
              <a:rPr lang="fr-FR" altLang="fr-FR" sz="32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Montserrat ExtraBold" panose="00000900000000000000" pitchFamily="2" charset="0"/>
                <a:sym typeface="Cabin Condensed" panose="020B0604020202020204" charset="0"/>
              </a:rPr>
              <a:t>SOMMAIRE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0FC9A053-0586-2F29-2A4C-BAB5ACFC7141}"/>
              </a:ext>
            </a:extLst>
          </p:cNvPr>
          <p:cNvCxnSpPr>
            <a:cxnSpLocks/>
          </p:cNvCxnSpPr>
          <p:nvPr/>
        </p:nvCxnSpPr>
        <p:spPr>
          <a:xfrm>
            <a:off x="3695700" y="1554163"/>
            <a:ext cx="825658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DA058536-233F-339B-5946-1F4D31AA5A9C}"/>
              </a:ext>
            </a:extLst>
          </p:cNvPr>
          <p:cNvCxnSpPr>
            <a:cxnSpLocks/>
          </p:cNvCxnSpPr>
          <p:nvPr/>
        </p:nvCxnSpPr>
        <p:spPr>
          <a:xfrm>
            <a:off x="3695700" y="2487613"/>
            <a:ext cx="825658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00167DC0-21A6-266D-0F80-FC321F882D12}"/>
              </a:ext>
            </a:extLst>
          </p:cNvPr>
          <p:cNvCxnSpPr>
            <a:cxnSpLocks/>
          </p:cNvCxnSpPr>
          <p:nvPr/>
        </p:nvCxnSpPr>
        <p:spPr>
          <a:xfrm>
            <a:off x="3695700" y="3421063"/>
            <a:ext cx="825658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BA97CEAE-0FC3-07F8-29D4-75A687A0853C}"/>
              </a:ext>
            </a:extLst>
          </p:cNvPr>
          <p:cNvCxnSpPr>
            <a:cxnSpLocks/>
          </p:cNvCxnSpPr>
          <p:nvPr/>
        </p:nvCxnSpPr>
        <p:spPr>
          <a:xfrm>
            <a:off x="3695700" y="4356100"/>
            <a:ext cx="825658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6E06EC45-5417-F5DF-D32F-3138EE6EE049}"/>
              </a:ext>
            </a:extLst>
          </p:cNvPr>
          <p:cNvCxnSpPr>
            <a:cxnSpLocks/>
          </p:cNvCxnSpPr>
          <p:nvPr/>
        </p:nvCxnSpPr>
        <p:spPr>
          <a:xfrm>
            <a:off x="3695700" y="5289550"/>
            <a:ext cx="825658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4642691" y="726090"/>
            <a:ext cx="7309960" cy="721177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marR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lang="fr-FR" sz="2133" b="0" i="0" u="none" strike="noStrike" cap="none" baseline="0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4642691" y="1660097"/>
            <a:ext cx="7309960" cy="721177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marR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lang="fr-FR" sz="2133" b="0" i="0" u="none" strike="noStrike" cap="none" baseline="0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4642691" y="2594104"/>
            <a:ext cx="7309960" cy="721177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marR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lang="fr-FR" sz="2133" b="0" i="0" u="none" strike="noStrike" cap="none" baseline="0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4642691" y="3528110"/>
            <a:ext cx="7309960" cy="721177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marR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lang="fr-FR" sz="2133" b="0" i="0" u="none" strike="noStrike" cap="none" baseline="0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4642691" y="4462117"/>
            <a:ext cx="7309960" cy="721177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marR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lang="fr-FR" sz="2133" b="0" i="0" u="none" strike="noStrike" cap="none" baseline="0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4642691" y="5396122"/>
            <a:ext cx="7309960" cy="721177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marR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lang="fr-FR" sz="2133" b="0" i="0" u="none" strike="noStrike" cap="none" baseline="0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Espace réservé du texte 52"/>
          <p:cNvSpPr>
            <a:spLocks noGrp="1"/>
          </p:cNvSpPr>
          <p:nvPr>
            <p:ph type="body" sz="quarter" idx="10"/>
          </p:nvPr>
        </p:nvSpPr>
        <p:spPr>
          <a:xfrm>
            <a:off x="3695732" y="725995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200" b="1" i="0" u="none" strike="noStrike" cap="none" dirty="0">
                <a:solidFill>
                  <a:schemeClr val="accent1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8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3695732" y="1660002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200" b="1" i="0" u="none" strike="noStrike" cap="none" dirty="0">
                <a:solidFill>
                  <a:schemeClr val="accent6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0" name="Espace réservé du texte 52"/>
          <p:cNvSpPr>
            <a:spLocks noGrp="1"/>
          </p:cNvSpPr>
          <p:nvPr>
            <p:ph type="body" sz="quarter" idx="14"/>
          </p:nvPr>
        </p:nvSpPr>
        <p:spPr>
          <a:xfrm>
            <a:off x="3695732" y="2594008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200" b="1" i="0" u="none" strike="noStrike" cap="none" dirty="0">
                <a:solidFill>
                  <a:schemeClr val="accent2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2" name="Espace réservé du texte 52"/>
          <p:cNvSpPr>
            <a:spLocks noGrp="1"/>
          </p:cNvSpPr>
          <p:nvPr>
            <p:ph type="body" sz="quarter" idx="16"/>
          </p:nvPr>
        </p:nvSpPr>
        <p:spPr>
          <a:xfrm>
            <a:off x="3695732" y="3528015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200" b="1" i="0" u="none" strike="noStrike" cap="none" dirty="0">
                <a:solidFill>
                  <a:schemeClr val="accent3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4" name="Espace réservé du texte 52"/>
          <p:cNvSpPr>
            <a:spLocks noGrp="1"/>
          </p:cNvSpPr>
          <p:nvPr>
            <p:ph type="body" sz="quarter" idx="18"/>
          </p:nvPr>
        </p:nvSpPr>
        <p:spPr>
          <a:xfrm>
            <a:off x="3695732" y="4462022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200" b="1" i="0" u="none" strike="noStrike" cap="none" dirty="0">
                <a:solidFill>
                  <a:schemeClr val="accent4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6" name="Espace réservé du texte 52"/>
          <p:cNvSpPr>
            <a:spLocks noGrp="1"/>
          </p:cNvSpPr>
          <p:nvPr>
            <p:ph type="body" sz="quarter" idx="20"/>
          </p:nvPr>
        </p:nvSpPr>
        <p:spPr>
          <a:xfrm>
            <a:off x="3695732" y="5396027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200" b="1" i="0" u="none" strike="noStrike" cap="none" dirty="0">
                <a:solidFill>
                  <a:schemeClr val="accent1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38494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468CEBA1-3882-705A-98A5-3AD0DBF1A678}"/>
              </a:ext>
            </a:extLst>
          </p:cNvPr>
          <p:cNvCxnSpPr>
            <a:cxnSpLocks/>
          </p:cNvCxnSpPr>
          <p:nvPr/>
        </p:nvCxnSpPr>
        <p:spPr>
          <a:xfrm>
            <a:off x="633413" y="2257425"/>
            <a:ext cx="47942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13">
            <a:extLst>
              <a:ext uri="{FF2B5EF4-FFF2-40B4-BE49-F238E27FC236}">
                <a16:creationId xmlns:a16="http://schemas.microsoft.com/office/drawing/2014/main" id="{1B155F9E-F30D-D8D0-50EE-EBB97B9FA703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11709400" y="6481763"/>
            <a:ext cx="242888" cy="16351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66555D84-BD04-46C0-B49A-B70D02882EE1}" type="slidenum">
              <a:rPr lang="fr-FR" sz="1067">
                <a:solidFill>
                  <a:schemeClr val="tx2"/>
                </a:solidFill>
              </a:rPr>
              <a:pPr algn="r">
                <a:defRPr/>
              </a:pPr>
              <a:t>‹N°›</a:t>
            </a:fld>
            <a:endParaRPr lang="fr-FR" sz="1067" dirty="0">
              <a:solidFill>
                <a:schemeClr val="tx2"/>
              </a:solidFill>
            </a:endParaRPr>
          </a:p>
        </p:txBody>
      </p:sp>
      <p:pic>
        <p:nvPicPr>
          <p:cNvPr id="4" name="Image 4">
            <a:extLst>
              <a:ext uri="{FF2B5EF4-FFF2-40B4-BE49-F238E27FC236}">
                <a16:creationId xmlns:a16="http://schemas.microsoft.com/office/drawing/2014/main" id="{3BC8933E-161A-610C-9A93-0FAD1D98F8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888" y="5421313"/>
            <a:ext cx="28860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Espace réservé du texte 52"/>
          <p:cNvSpPr>
            <a:spLocks noGrp="1"/>
          </p:cNvSpPr>
          <p:nvPr>
            <p:ph type="body" sz="quarter" idx="13"/>
          </p:nvPr>
        </p:nvSpPr>
        <p:spPr>
          <a:xfrm>
            <a:off x="623392" y="2564905"/>
            <a:ext cx="4964608" cy="2035434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lang="fr-FR" sz="2933" b="1" i="0" u="none" strike="noStrike" cap="none" baseline="0" dirty="0">
                <a:solidFill>
                  <a:schemeClr val="tx1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Espace réservé du texte 52"/>
          <p:cNvSpPr>
            <a:spLocks noGrp="1"/>
          </p:cNvSpPr>
          <p:nvPr>
            <p:ph type="body" sz="quarter" idx="14"/>
          </p:nvPr>
        </p:nvSpPr>
        <p:spPr>
          <a:xfrm>
            <a:off x="623392" y="1737663"/>
            <a:ext cx="439223" cy="492443"/>
          </a:xfrm>
        </p:spPr>
        <p:txBody>
          <a:bodyPr wrap="none" lIns="0" tIns="0" rIns="0" bIns="0" anchor="t" anchorCtr="0">
            <a:spAutoFit/>
          </a:bodyPr>
          <a:lstStyle>
            <a:lvl1pPr marL="0" indent="0" algn="l">
              <a:buNone/>
              <a:defRPr lang="fr-FR" sz="3200" b="1" i="0" u="none" strike="noStrike" cap="none" baseline="0" dirty="0">
                <a:solidFill>
                  <a:schemeClr val="accent1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Espace réservé pour une image  2"/>
          <p:cNvSpPr>
            <a:spLocks noGrp="1"/>
          </p:cNvSpPr>
          <p:nvPr>
            <p:ph type="pic" sz="quarter" idx="15"/>
          </p:nvPr>
        </p:nvSpPr>
        <p:spPr>
          <a:xfrm>
            <a:off x="6004560" y="-31158"/>
            <a:ext cx="6187440" cy="6889159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 lvl="0"/>
            <a:r>
              <a:rPr lang="fr-FR" noProof="0">
                <a:sym typeface="Arial"/>
              </a:rPr>
              <a:t>Cliquez sur l'icône pour ajouter une image</a:t>
            </a:r>
            <a:endParaRPr lang="fr-FR" noProof="0" dirty="0"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734399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9403" y="260648"/>
            <a:ext cx="11233248" cy="5760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718392" y="1508786"/>
            <a:ext cx="11234259" cy="4800535"/>
          </a:xfrm>
        </p:spPr>
        <p:txBody>
          <a:bodyPr lIns="0" tIns="0" rIns="0" bIns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5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719403" y="816000"/>
            <a:ext cx="11233248" cy="384043"/>
          </a:xfrm>
        </p:spPr>
        <p:txBody>
          <a:bodyPr lIns="0" tIns="0" rIns="0" bIns="0"/>
          <a:lstStyle>
            <a:lvl1pPr marL="0" indent="0" algn="l">
              <a:buNone/>
              <a:defRPr sz="2133" b="0" i="0" baseline="0">
                <a:solidFill>
                  <a:schemeClr val="accent6">
                    <a:lumMod val="75000"/>
                  </a:schemeClr>
                </a:solidFill>
                <a:latin typeface="Montserrat SemiBold" panose="00000700000000000000" pitchFamily="50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05389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contenu 11"/>
          <p:cNvSpPr>
            <a:spLocks noGrp="1"/>
          </p:cNvSpPr>
          <p:nvPr>
            <p:ph sz="quarter" idx="14"/>
          </p:nvPr>
        </p:nvSpPr>
        <p:spPr>
          <a:xfrm>
            <a:off x="718661" y="1508786"/>
            <a:ext cx="5472000" cy="4800535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467"/>
            </a:lvl3pPr>
            <a:lvl4pPr>
              <a:defRPr sz="140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contenu 14"/>
          <p:cNvSpPr>
            <a:spLocks noGrp="1"/>
          </p:cNvSpPr>
          <p:nvPr>
            <p:ph sz="quarter" idx="15"/>
          </p:nvPr>
        </p:nvSpPr>
        <p:spPr>
          <a:xfrm>
            <a:off x="6432651" y="1508786"/>
            <a:ext cx="5520000" cy="4800535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467"/>
            </a:lvl3pPr>
            <a:lvl4pPr>
              <a:defRPr sz="140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719403" y="260648"/>
            <a:ext cx="11233248" cy="576000"/>
          </a:xfrm>
        </p:spPr>
        <p:txBody>
          <a:bodyPr/>
          <a:lstStyle>
            <a:lvl1pPr>
              <a:defRPr>
                <a:latin typeface="Montserrat ExtraBold" panose="00000900000000000000" pitchFamily="50" charset="0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2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719403" y="816000"/>
            <a:ext cx="11233248" cy="384043"/>
          </a:xfrm>
        </p:spPr>
        <p:txBody>
          <a:bodyPr lIns="0" tIns="0" rIns="0" bIns="0"/>
          <a:lstStyle>
            <a:lvl1pPr marL="0" indent="0" algn="l">
              <a:buNone/>
              <a:defRPr sz="2133" b="0" i="0" baseline="0">
                <a:solidFill>
                  <a:schemeClr val="accent6">
                    <a:lumMod val="75000"/>
                  </a:schemeClr>
                </a:solidFill>
                <a:latin typeface="Montserrat SemiBold" panose="00000700000000000000" pitchFamily="50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04165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719403" y="816000"/>
            <a:ext cx="11233248" cy="384043"/>
          </a:xfrm>
        </p:spPr>
        <p:txBody>
          <a:bodyPr lIns="0" tIns="0" rIns="0" bIns="0"/>
          <a:lstStyle>
            <a:lvl1pPr marL="0" indent="0" algn="l">
              <a:buNone/>
              <a:defRPr sz="2133" b="0" i="0" baseline="0">
                <a:solidFill>
                  <a:schemeClr val="accent6">
                    <a:lumMod val="75000"/>
                  </a:schemeClr>
                </a:solidFill>
                <a:latin typeface="Montserrat SemiBold" panose="00000700000000000000" pitchFamily="50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218511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3" name="Espace réservé pour une image  5"/>
          <p:cNvSpPr>
            <a:spLocks noGrp="1"/>
          </p:cNvSpPr>
          <p:nvPr>
            <p:ph type="pic" sz="quarter" idx="13"/>
          </p:nvPr>
        </p:nvSpPr>
        <p:spPr>
          <a:xfrm>
            <a:off x="8113184" y="0"/>
            <a:ext cx="4078816" cy="6858000"/>
          </a:xfrm>
        </p:spPr>
        <p:txBody>
          <a:bodyPr/>
          <a:lstStyle/>
          <a:p>
            <a:pPr lvl="0"/>
            <a:r>
              <a:rPr lang="fr-FR" noProof="0">
                <a:sym typeface="Arial"/>
              </a:rPr>
              <a:t>Cliquez sur l'icône pour ajouter une image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719403" y="816000"/>
            <a:ext cx="11233248" cy="384043"/>
          </a:xfrm>
        </p:spPr>
        <p:txBody>
          <a:bodyPr lIns="0" tIns="0" rIns="0" bIns="0"/>
          <a:lstStyle>
            <a:lvl1pPr marL="0" indent="0" algn="l">
              <a:buNone/>
              <a:defRPr sz="2133" b="0" i="0" baseline="0">
                <a:solidFill>
                  <a:schemeClr val="accent6">
                    <a:lumMod val="75000"/>
                  </a:schemeClr>
                </a:solidFill>
                <a:latin typeface="Montserrat SemiBold" panose="00000700000000000000" pitchFamily="50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39779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9740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que 1">
            <a:extLst>
              <a:ext uri="{FF2B5EF4-FFF2-40B4-BE49-F238E27FC236}">
                <a16:creationId xmlns:a16="http://schemas.microsoft.com/office/drawing/2014/main" id="{BB6DDB82-DF4D-E5F5-C20A-70D09BBB8B6C}"/>
              </a:ext>
            </a:extLst>
          </p:cNvPr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DA2F8DE-81F6-5FA5-01D1-EDFCF06A68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2650" y="1609725"/>
            <a:ext cx="7886700" cy="312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hape 190">
            <a:hlinkClick r:id="rId4"/>
            <a:extLst>
              <a:ext uri="{FF2B5EF4-FFF2-40B4-BE49-F238E27FC236}">
                <a16:creationId xmlns:a16="http://schemas.microsoft.com/office/drawing/2014/main" id="{8AB0BB99-7A1F-CB86-8CB5-262683602899}"/>
              </a:ext>
            </a:extLst>
          </p:cNvPr>
          <p:cNvSpPr txBox="1">
            <a:spLocks/>
          </p:cNvSpPr>
          <p:nvPr/>
        </p:nvSpPr>
        <p:spPr>
          <a:xfrm>
            <a:off x="4918075" y="4902200"/>
            <a:ext cx="2192338" cy="231775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all" baseline="0">
                <a:solidFill>
                  <a:schemeClr val="accent1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"/>
                <a:sym typeface="Arial"/>
              </a:defRPr>
            </a:lvl1pPr>
          </a:lstStyle>
          <a:p>
            <a:pPr algn="ctr" eaLnBrk="1" fontAlgn="auto" hangingPunct="1">
              <a:lnSpc>
                <a:spcPct val="80000"/>
              </a:lnSpc>
              <a:defRPr/>
            </a:pPr>
            <a:r>
              <a:rPr lang="fr-FR" sz="1867" cap="none" dirty="0" err="1">
                <a:latin typeface="Montserrat SemiBold" pitchFamily="2" charset="77"/>
                <a:ea typeface="Cabin"/>
                <a:cs typeface="Cabin"/>
                <a:sym typeface="Cabin"/>
              </a:rPr>
              <a:t>groupeBPCE.com</a:t>
            </a:r>
            <a:endParaRPr lang="fr-FR" sz="1867" cap="none" dirty="0">
              <a:latin typeface="Montserrat SemiBold" pitchFamily="2" charset="77"/>
              <a:ea typeface="Cabin"/>
              <a:cs typeface="Cabin"/>
              <a:sym typeface="Cabin"/>
            </a:endParaRPr>
          </a:p>
        </p:txBody>
      </p:sp>
      <p:pic>
        <p:nvPicPr>
          <p:cNvPr id="5" name="Image 5">
            <a:extLst>
              <a:ext uri="{FF2B5EF4-FFF2-40B4-BE49-F238E27FC236}">
                <a16:creationId xmlns:a16="http://schemas.microsoft.com/office/drawing/2014/main" id="{C8C6A0F4-3DCD-9EDD-A9FB-275E1B850D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965"/>
          <a:stretch>
            <a:fillRect/>
          </a:stretch>
        </p:blipFill>
        <p:spPr bwMode="auto">
          <a:xfrm>
            <a:off x="339725" y="5765800"/>
            <a:ext cx="1151255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38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9">
            <a:extLst>
              <a:ext uri="{FF2B5EF4-FFF2-40B4-BE49-F238E27FC236}">
                <a16:creationId xmlns:a16="http://schemas.microsoft.com/office/drawing/2014/main" id="{B8D4FB20-725A-CCDF-46F9-4869A1E5C7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719138" y="260350"/>
            <a:ext cx="11326812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>
                <a:sym typeface="Arial" panose="020B0604020202020204" pitchFamily="34" charset="0"/>
              </a:rPr>
              <a:t>Modifiez le style du titre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68D17F31-0BB6-2528-9B51-E20224F9FF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9138" y="1508125"/>
            <a:ext cx="11326812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sp>
        <p:nvSpPr>
          <p:cNvPr id="18" name="Oval 13">
            <a:extLst>
              <a:ext uri="{FF2B5EF4-FFF2-40B4-BE49-F238E27FC236}">
                <a16:creationId xmlns:a16="http://schemas.microsoft.com/office/drawing/2014/main" id="{745FF50D-DE65-6D00-BBD2-1E1DD53DA5F4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11798300" y="6613525"/>
            <a:ext cx="247650" cy="153988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85242256-7C82-4BE7-B9C3-CEDB54B17760}" type="slidenum">
              <a:rPr lang="fr-FR" sz="1000">
                <a:solidFill>
                  <a:schemeClr val="accent1"/>
                </a:solidFill>
                <a:latin typeface="Montserrat SemiBold" pitchFamily="2" charset="77"/>
              </a:rPr>
              <a:pPr algn="r">
                <a:defRPr/>
              </a:pPr>
              <a:t>‹N°›</a:t>
            </a:fld>
            <a:endParaRPr lang="fr-FR" sz="1200" dirty="0">
              <a:solidFill>
                <a:schemeClr val="accent1"/>
              </a:solidFill>
              <a:latin typeface="Montserrat SemiBold" pitchFamily="2" charset="77"/>
            </a:endParaRPr>
          </a:p>
        </p:txBody>
      </p:sp>
      <p:sp>
        <p:nvSpPr>
          <p:cNvPr id="36" name="Espace réservé de la date 3">
            <a:extLst>
              <a:ext uri="{FF2B5EF4-FFF2-40B4-BE49-F238E27FC236}">
                <a16:creationId xmlns:a16="http://schemas.microsoft.com/office/drawing/2014/main" id="{55289047-B27D-A41E-5068-6A398DBA266D}"/>
              </a:ext>
            </a:extLst>
          </p:cNvPr>
          <p:cNvSpPr txBox="1">
            <a:spLocks noGrp="1"/>
          </p:cNvSpPr>
          <p:nvPr/>
        </p:nvSpPr>
        <p:spPr bwMode="auto">
          <a:xfrm>
            <a:off x="5376863" y="6613525"/>
            <a:ext cx="1851025" cy="184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b="1" dirty="0">
                <a:solidFill>
                  <a:schemeClr val="accent1"/>
                </a:solidFill>
                <a:latin typeface="Montserrat SemiBold" pitchFamily="2" charset="77"/>
                <a:ea typeface="Verdana" panose="020B0604030504040204" pitchFamily="34" charset="0"/>
                <a:cs typeface="Verdana" panose="020B0604030504040204" pitchFamily="34" charset="0"/>
              </a:rPr>
              <a:t>Titre de la présentation</a:t>
            </a:r>
          </a:p>
        </p:txBody>
      </p:sp>
      <p:pic>
        <p:nvPicPr>
          <p:cNvPr id="19" name="Graphique 18">
            <a:extLst>
              <a:ext uri="{FF2B5EF4-FFF2-40B4-BE49-F238E27FC236}">
                <a16:creationId xmlns:a16="http://schemas.microsoft.com/office/drawing/2014/main" id="{CA07F9DA-26C5-73A1-1510-BA8450CA5483}"/>
              </a:ext>
            </a:extLst>
          </p:cNvPr>
          <p:cNvPicPr>
            <a:picLocks noChangeAspect="1"/>
          </p:cNvPicPr>
          <p:nvPr/>
        </p:nvPicPr>
        <p:blipFill>
          <a:blip r:embed="rId11" cstate="email"/>
          <a:stretch>
            <a:fillRect/>
          </a:stretch>
        </p:blipFill>
        <p:spPr>
          <a:xfrm>
            <a:off x="0" y="6269038"/>
            <a:ext cx="12199938" cy="393700"/>
          </a:xfrm>
          <a:prstGeom prst="rect">
            <a:avLst/>
          </a:prstGeom>
        </p:spPr>
      </p:pic>
      <p:pic>
        <p:nvPicPr>
          <p:cNvPr id="1031" name="Image 3">
            <a:extLst>
              <a:ext uri="{FF2B5EF4-FFF2-40B4-BE49-F238E27FC236}">
                <a16:creationId xmlns:a16="http://schemas.microsoft.com/office/drawing/2014/main" id="{CCAECECF-D767-FDB3-EB64-10976DBF17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75" y="6088063"/>
            <a:ext cx="1944688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1" r:id="rId4"/>
    <p:sldLayoutId id="2147483682" r:id="rId5"/>
    <p:sldLayoutId id="2147483683" r:id="rId6"/>
    <p:sldLayoutId id="2147483684" r:id="rId7"/>
    <p:sldLayoutId id="2147483688" r:id="rId8"/>
    <p:sldLayoutId id="2147483689" r:id="rId9"/>
  </p:sldLayoutIdLst>
  <p:hf sldNum="0"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Montserrat ExtraBold" panose="00000900000000000000" pitchFamily="50" charset="0"/>
          <a:ea typeface="Montserrat ExtraBold" panose="00000900000000000000" pitchFamily="50" charset="0"/>
          <a:cs typeface="Roboto" panose="02000000000000000000" pitchFamily="2" charset="0"/>
          <a:sym typeface="Arial" panose="020B0604020202020204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Montserrat ExtraBold" panose="00000900000000000000" pitchFamily="2" charset="0"/>
          <a:ea typeface="Montserrat ExtraBold" panose="00000900000000000000" pitchFamily="2" charset="0"/>
          <a:cs typeface="Roboto" panose="02000000000000000000" pitchFamily="2" charset="0"/>
          <a:sym typeface="Arial" panose="020B060402020202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Montserrat ExtraBold" panose="00000900000000000000" pitchFamily="2" charset="0"/>
          <a:ea typeface="Montserrat ExtraBold" panose="00000900000000000000" pitchFamily="2" charset="0"/>
          <a:cs typeface="Roboto" panose="02000000000000000000" pitchFamily="2" charset="0"/>
          <a:sym typeface="Arial" panose="020B060402020202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Montserrat ExtraBold" panose="00000900000000000000" pitchFamily="2" charset="0"/>
          <a:ea typeface="Montserrat ExtraBold" panose="00000900000000000000" pitchFamily="2" charset="0"/>
          <a:cs typeface="Roboto" panose="02000000000000000000" pitchFamily="2" charset="0"/>
          <a:sym typeface="Arial" panose="020B060402020202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Montserrat ExtraBold" panose="00000900000000000000" pitchFamily="2" charset="0"/>
          <a:ea typeface="Montserrat ExtraBold" panose="00000900000000000000" pitchFamily="2" charset="0"/>
          <a:cs typeface="Roboto" panose="02000000000000000000" pitchFamily="2" charset="0"/>
          <a:sym typeface="Arial" panose="020B060402020202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Montserrat ExtraBold" panose="00000900000000000000" pitchFamily="2" charset="0"/>
          <a:ea typeface="Montserrat ExtraBold" panose="00000900000000000000" pitchFamily="2" charset="0"/>
          <a:cs typeface="Roboto" panose="02000000000000000000" pitchFamily="2" charset="0"/>
          <a:sym typeface="Arial" panose="020B060402020202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Montserrat ExtraBold" panose="00000900000000000000" pitchFamily="2" charset="0"/>
          <a:ea typeface="Montserrat ExtraBold" panose="00000900000000000000" pitchFamily="2" charset="0"/>
          <a:cs typeface="Roboto" panose="02000000000000000000" pitchFamily="2" charset="0"/>
          <a:sym typeface="Arial" panose="020B060402020202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Montserrat ExtraBold" panose="00000900000000000000" pitchFamily="2" charset="0"/>
          <a:ea typeface="Montserrat ExtraBold" panose="00000900000000000000" pitchFamily="2" charset="0"/>
          <a:cs typeface="Roboto" panose="02000000000000000000" pitchFamily="2" charset="0"/>
          <a:sym typeface="Arial" panose="020B060402020202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Montserrat ExtraBold" panose="00000900000000000000" pitchFamily="2" charset="0"/>
          <a:ea typeface="Montserrat ExtraBold" panose="00000900000000000000" pitchFamily="2" charset="0"/>
          <a:cs typeface="Roboto" panose="02000000000000000000" pitchFamily="2" charset="0"/>
          <a:sym typeface="Arial" panose="020B0604020202020204" pitchFamily="34" charset="0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354013" indent="-354013" algn="l" rtl="0" eaLnBrk="1" fontAlgn="base" hangingPunct="1">
        <a:spcBef>
          <a:spcPct val="0"/>
        </a:spcBef>
        <a:spcAft>
          <a:spcPct val="0"/>
        </a:spcAft>
        <a:buClr>
          <a:srgbClr val="D7C378"/>
        </a:buClr>
        <a:buFont typeface="Cambria Math" panose="02040503050406030204" pitchFamily="18" charset="0"/>
        <a:buChar char="ʘ"/>
        <a:defRPr sz="2600">
          <a:solidFill>
            <a:srgbClr val="000000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  <a:sym typeface="Arial" panose="020B0604020202020204" pitchFamily="34" charset="0"/>
        </a:defRPr>
      </a:lvl1pPr>
      <a:lvl2pPr marL="720725" lvl="1" indent="-271463" algn="l" rtl="0" eaLnBrk="1" fontAlgn="base" hangingPunct="1">
        <a:spcBef>
          <a:spcPct val="0"/>
        </a:spcBef>
        <a:spcAft>
          <a:spcPct val="0"/>
        </a:spcAft>
        <a:buClr>
          <a:schemeClr val="accent1"/>
        </a:buClr>
        <a:buFont typeface="Symbol" panose="05050102010706020507" pitchFamily="18" charset="2"/>
        <a:buChar char="·"/>
        <a:defRPr sz="2400">
          <a:solidFill>
            <a:srgbClr val="000000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  <a:sym typeface="Arial" panose="020B0604020202020204" pitchFamily="34" charset="0"/>
        </a:defRPr>
      </a:lvl2pPr>
      <a:lvl3pPr marL="1076325" lvl="2" indent="-263525" algn="l" rtl="0" eaLnBrk="1" fontAlgn="base" hangingPunct="1">
        <a:spcBef>
          <a:spcPct val="0"/>
        </a:spcBef>
        <a:spcAft>
          <a:spcPct val="0"/>
        </a:spcAft>
        <a:buClr>
          <a:srgbClr val="FF0000"/>
        </a:buClr>
        <a:buFont typeface="Courier New" panose="02070309020205020404" pitchFamily="49" charset="0"/>
        <a:buChar char="o"/>
        <a:defRPr sz="2100">
          <a:solidFill>
            <a:srgbClr val="000000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  <a:sym typeface="Arial" panose="020B0604020202020204" pitchFamily="34" charset="0"/>
        </a:defRPr>
      </a:lvl3pPr>
      <a:lvl4pPr marL="1552575" lvl="3" indent="-261938" algn="l" rtl="0" eaLnBrk="1" fontAlgn="base" hangingPunct="1">
        <a:spcBef>
          <a:spcPct val="0"/>
        </a:spcBef>
        <a:spcAft>
          <a:spcPct val="0"/>
        </a:spcAft>
        <a:buClr>
          <a:srgbClr val="41B8EB"/>
        </a:buClr>
        <a:buFont typeface="Arial" panose="020B0604020202020204" pitchFamily="34" charset="0"/>
        <a:buChar char="•"/>
        <a:defRPr>
          <a:solidFill>
            <a:srgbClr val="000000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  <a:sym typeface="Arial" panose="020B0604020202020204" pitchFamily="34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defRPr>
          <a:solidFill>
            <a:srgbClr val="000000"/>
          </a:solidFill>
          <a:latin typeface="+mn-lt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png"/><Relationship Id="rId4" Type="http://schemas.openxmlformats.org/officeDocument/2006/relationships/image" Target="../media/image12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png"/><Relationship Id="rId4" Type="http://schemas.openxmlformats.org/officeDocument/2006/relationships/image" Target="../media/image15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E3C41F27-5059-A646-CD50-D6F9351E865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/>
          <a:srcRect l="53" r="53"/>
          <a:stretch/>
        </p:blipFill>
        <p:spPr>
          <a:xfrm>
            <a:off x="0" y="0"/>
            <a:ext cx="12192000" cy="4106863"/>
          </a:xfrm>
        </p:spPr>
      </p:pic>
      <p:sp>
        <p:nvSpPr>
          <p:cNvPr id="8195" name="Titre 2">
            <a:extLst>
              <a:ext uri="{FF2B5EF4-FFF2-40B4-BE49-F238E27FC236}">
                <a16:creationId xmlns:a16="http://schemas.microsoft.com/office/drawing/2014/main" id="{040D8D0C-5FE6-D50B-9429-ED281B3AAA3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7388" y="4503738"/>
            <a:ext cx="8999537" cy="671512"/>
          </a:xfrm>
        </p:spPr>
        <p:txBody>
          <a:bodyPr/>
          <a:lstStyle/>
          <a:p>
            <a:pPr>
              <a:spcBef>
                <a:spcPct val="0"/>
              </a:spcBef>
              <a:buSzTx/>
              <a:buFont typeface="Cabin Condensed" panose="020B0604020202020204" charset="0"/>
              <a:buNone/>
            </a:pPr>
            <a:r>
              <a:rPr lang="fr-FR" altLang="fr-FR" dirty="0"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Cabin Condensed" panose="020B0604020202020204" charset="0"/>
              </a:rPr>
              <a:t>Offre Etrennes Assurance vie</a:t>
            </a:r>
          </a:p>
        </p:txBody>
      </p:sp>
      <p:sp>
        <p:nvSpPr>
          <p:cNvPr id="8196" name="Espace réservé du texte 3">
            <a:extLst>
              <a:ext uri="{FF2B5EF4-FFF2-40B4-BE49-F238E27FC236}">
                <a16:creationId xmlns:a16="http://schemas.microsoft.com/office/drawing/2014/main" id="{9D76DA0A-362D-FCC7-B26E-5870C21703A2}"/>
              </a:ext>
            </a:extLst>
          </p:cNvPr>
          <p:cNvSpPr>
            <a:spLocks noGrp="1" noChangeArrowheads="1"/>
          </p:cNvSpPr>
          <p:nvPr>
            <p:ph type="body" sz="quarter" idx="11"/>
          </p:nvPr>
        </p:nvSpPr>
        <p:spPr bwMode="auto">
          <a:xfrm>
            <a:off x="687388" y="5245100"/>
            <a:ext cx="8999537" cy="307975"/>
          </a:xfrm>
        </p:spPr>
        <p:txBody>
          <a:bodyPr numCol="1" compatLnSpc="1">
            <a:prstTxWarp prst="textNoShape">
              <a:avLst/>
            </a:prstTxWarp>
          </a:bodyPr>
          <a:lstStyle/>
          <a:p>
            <a:r>
              <a:rPr lang="fr-FR" altLang="fr-FR" dirty="0">
                <a:latin typeface="Montserrat SemiBold" panose="00000700000000000000" pitchFamily="2" charset="0"/>
              </a:rPr>
              <a:t>Du 4 au 31 décembre 2023</a:t>
            </a:r>
          </a:p>
        </p:txBody>
      </p:sp>
      <p:sp>
        <p:nvSpPr>
          <p:cNvPr id="8197" name="Espace réservé du texte 4">
            <a:extLst>
              <a:ext uri="{FF2B5EF4-FFF2-40B4-BE49-F238E27FC236}">
                <a16:creationId xmlns:a16="http://schemas.microsoft.com/office/drawing/2014/main" id="{FBD044F3-F1D9-B99F-BE98-682DE06A205D}"/>
              </a:ext>
            </a:extLst>
          </p:cNvPr>
          <p:cNvSpPr>
            <a:spLocks noGrp="1" noChangeArrowheads="1"/>
          </p:cNvSpPr>
          <p:nvPr>
            <p:ph type="body" sz="quarter" idx="13"/>
          </p:nvPr>
        </p:nvSpPr>
        <p:spPr bwMode="auto">
          <a:xfrm>
            <a:off x="11241088" y="263525"/>
            <a:ext cx="519112" cy="330200"/>
          </a:xfrm>
        </p:spPr>
        <p:txBody>
          <a:bodyPr numCol="1" compatLnSpc="1">
            <a:prstTxWarp prst="textNoShape">
              <a:avLst/>
            </a:prstTxWarp>
          </a:bodyPr>
          <a:lstStyle/>
          <a:p>
            <a:r>
              <a:rPr lang="fr-FR" altLang="fr-FR">
                <a:latin typeface="Montserrat" panose="00000500000000000000" pitchFamily="2" charset="0"/>
              </a:rPr>
              <a:t>Date</a:t>
            </a:r>
          </a:p>
        </p:txBody>
      </p:sp>
      <p:sp>
        <p:nvSpPr>
          <p:cNvPr id="2" name="Espace réservé du texte 52">
            <a:extLst>
              <a:ext uri="{FF2B5EF4-FFF2-40B4-BE49-F238E27FC236}">
                <a16:creationId xmlns:a16="http://schemas.microsoft.com/office/drawing/2014/main" id="{0C280F17-486E-41F3-1F75-FE269204BBBA}"/>
              </a:ext>
            </a:extLst>
          </p:cNvPr>
          <p:cNvSpPr txBox="1">
            <a:spLocks/>
          </p:cNvSpPr>
          <p:nvPr/>
        </p:nvSpPr>
        <p:spPr>
          <a:xfrm>
            <a:off x="6936464" y="5633306"/>
            <a:ext cx="2478755" cy="324036"/>
          </a:xfrm>
          <a:prstGeom prst="rect">
            <a:avLst/>
          </a:prstGeom>
          <a:noFill/>
        </p:spPr>
        <p:txBody>
          <a:bodyPr vert="horz" lIns="0" tIns="0" rIns="0" bIns="0" rtlCol="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r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D7C378"/>
              </a:buClr>
              <a:buFont typeface="Cambria Math" panose="02040503050406030204" pitchFamily="18" charset="0"/>
              <a:buNone/>
              <a:defRPr sz="1050" b="0" baseline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1pPr>
            <a:lvl2pPr marL="457200" lvl="1" indent="0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2pPr>
            <a:lvl3pPr marL="914400" lvl="2" indent="0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Courier New" panose="02070309020205020404" pitchFamily="49" charset="0"/>
              <a:buNone/>
              <a:defRPr sz="1200" b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3pPr>
            <a:lvl4pPr marL="1371600" lvl="3" indent="0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41B8EB"/>
              </a:buClr>
              <a:buFont typeface="Arial" panose="020B0604020202020204" pitchFamily="34" charset="0"/>
              <a:buNone/>
              <a:defRPr sz="1200" b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4pPr>
            <a:lvl5pPr marL="1828800" lvl="4" indent="0" algn="l" rtl="0" eaLnBrk="1" fontAlgn="base" hangingPunct="1">
              <a:spcBef>
                <a:spcPct val="0"/>
              </a:spcBef>
              <a:spcAft>
                <a:spcPct val="0"/>
              </a:spcAft>
              <a:buNone/>
              <a:defRPr sz="1200" b="0">
                <a:solidFill>
                  <a:schemeClr val="bg1"/>
                </a:solidFill>
                <a:latin typeface="+mn-lt"/>
                <a:ea typeface="Arial"/>
                <a:cs typeface="Arial"/>
                <a:sym typeface="Arial" panose="020B0604020202020204" pitchFamily="34" charset="0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fr-FR" sz="1200" b="1" kern="0" dirty="0"/>
              <a:t>Ecureuil Vie Développement</a:t>
            </a:r>
          </a:p>
        </p:txBody>
      </p:sp>
      <p:pic>
        <p:nvPicPr>
          <p:cNvPr id="3" name="Image 2" descr="Une image contenant texte&#10;&#10;Description générée automatiquement">
            <a:extLst>
              <a:ext uri="{FF2B5EF4-FFF2-40B4-BE49-F238E27FC236}">
                <a16:creationId xmlns:a16="http://schemas.microsoft.com/office/drawing/2014/main" id="{192387F5-59CB-9364-476B-A80F7C2D5B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3302" y="5114287"/>
            <a:ext cx="1742335" cy="57037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2B55708-884A-3EBB-D0A5-42F93D09B8F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19138" y="815975"/>
            <a:ext cx="11233150" cy="384175"/>
          </a:xfr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defRPr/>
            </a:pPr>
            <a:r>
              <a:rPr lang="fr-FR" dirty="0">
                <a:sym typeface="Arial"/>
              </a:rPr>
              <a:t>Conquérir et équiper nos clients Jeunes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6C395691-0B47-27DA-EDC7-172EE5B542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138" y="260350"/>
            <a:ext cx="11233150" cy="576263"/>
          </a:xfrm>
        </p:spPr>
        <p:txBody>
          <a:bodyPr rtlCol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>
                <a:sym typeface="Arial"/>
              </a:rPr>
              <a:t>01 </a:t>
            </a:r>
            <a:r>
              <a:rPr lang="fr-FR" dirty="0">
                <a:solidFill>
                  <a:schemeClr val="accent6"/>
                </a:solidFill>
                <a:sym typeface="Arial"/>
              </a:rPr>
              <a:t>•</a:t>
            </a:r>
            <a:r>
              <a:rPr lang="fr-FR" dirty="0">
                <a:sym typeface="Arial"/>
              </a:rPr>
              <a:t> Contexte et enjeux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696083F-AA8F-C282-65E0-E2F595F2F19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19138" y="1508125"/>
            <a:ext cx="11233150" cy="4800600"/>
          </a:xfrm>
        </p:spPr>
        <p:txBody>
          <a:bodyPr/>
          <a:lstStyle/>
          <a:p>
            <a:pPr marL="355591" indent="-355591" fontAlgn="auto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defRPr/>
            </a:pPr>
            <a:r>
              <a:rPr lang="fr-FR" sz="2667" dirty="0">
                <a:sym typeface="Arial"/>
              </a:rPr>
              <a:t>Afin d’engager dès la fin de l’année une démarche active de conquête et de fidélisation auprès :</a:t>
            </a:r>
          </a:p>
          <a:p>
            <a:pPr marL="1077903" lvl="2" indent="-355591" fontAlgn="auto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defRPr/>
            </a:pPr>
            <a:r>
              <a:rPr lang="fr-FR" sz="2400" dirty="0">
                <a:sym typeface="Arial"/>
              </a:rPr>
              <a:t>De nos clients jeunes </a:t>
            </a:r>
          </a:p>
          <a:p>
            <a:pPr marL="1077903" lvl="2" indent="-355591" fontAlgn="auto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defRPr/>
            </a:pPr>
            <a:r>
              <a:rPr lang="fr-FR" sz="2400" dirty="0">
                <a:sym typeface="Arial"/>
              </a:rPr>
              <a:t>Des enfants de nos clients </a:t>
            </a:r>
          </a:p>
          <a:p>
            <a:pPr marL="1077903" lvl="2" indent="-355591" fontAlgn="auto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defRPr/>
            </a:pPr>
            <a:endParaRPr lang="fr-FR" sz="2167" dirty="0">
              <a:sym typeface="Arial"/>
            </a:endParaRPr>
          </a:p>
          <a:p>
            <a:pPr marL="355591" indent="-355591" fontAlgn="auto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defRPr/>
            </a:pPr>
            <a:r>
              <a:rPr lang="fr-FR" sz="2667" dirty="0">
                <a:sym typeface="Arial"/>
              </a:rPr>
              <a:t>Ecureuil Vie développement vous propose une offre commerciale d’équipement en assurance vie et retraite dédiée aux moins de 30 ans (budget 600k€)</a:t>
            </a:r>
          </a:p>
        </p:txBody>
      </p:sp>
      <p:sp>
        <p:nvSpPr>
          <p:cNvPr id="9" name="Espace réservé du texte 52">
            <a:extLst>
              <a:ext uri="{FF2B5EF4-FFF2-40B4-BE49-F238E27FC236}">
                <a16:creationId xmlns:a16="http://schemas.microsoft.com/office/drawing/2014/main" id="{058C975B-9291-CF57-F9B0-A2C02429AACB}"/>
              </a:ext>
            </a:extLst>
          </p:cNvPr>
          <p:cNvSpPr txBox="1">
            <a:spLocks/>
          </p:cNvSpPr>
          <p:nvPr/>
        </p:nvSpPr>
        <p:spPr>
          <a:xfrm>
            <a:off x="9473532" y="704394"/>
            <a:ext cx="2478755" cy="324036"/>
          </a:xfrm>
          <a:prstGeom prst="rect">
            <a:avLst/>
          </a:prstGeom>
          <a:noFill/>
        </p:spPr>
        <p:txBody>
          <a:bodyPr vert="horz" lIns="0" tIns="0" rIns="0" bIns="0" rtlCol="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r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D7C378"/>
              </a:buClr>
              <a:buFont typeface="Cambria Math" panose="02040503050406030204" pitchFamily="18" charset="0"/>
              <a:buNone/>
              <a:defRPr sz="1050" b="0" baseline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1pPr>
            <a:lvl2pPr marL="457200" lvl="1" indent="0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2pPr>
            <a:lvl3pPr marL="914400" lvl="2" indent="0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Courier New" panose="02070309020205020404" pitchFamily="49" charset="0"/>
              <a:buNone/>
              <a:defRPr sz="1200" b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3pPr>
            <a:lvl4pPr marL="1371600" lvl="3" indent="0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41B8EB"/>
              </a:buClr>
              <a:buFont typeface="Arial" panose="020B0604020202020204" pitchFamily="34" charset="0"/>
              <a:buNone/>
              <a:defRPr sz="1200" b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4pPr>
            <a:lvl5pPr marL="1828800" lvl="4" indent="0" algn="l" rtl="0" eaLnBrk="1" fontAlgn="base" hangingPunct="1">
              <a:spcBef>
                <a:spcPct val="0"/>
              </a:spcBef>
              <a:spcAft>
                <a:spcPct val="0"/>
              </a:spcAft>
              <a:buNone/>
              <a:defRPr sz="1200" b="0">
                <a:solidFill>
                  <a:schemeClr val="bg1"/>
                </a:solidFill>
                <a:latin typeface="+mn-lt"/>
                <a:ea typeface="Arial"/>
                <a:cs typeface="Arial"/>
                <a:sym typeface="Arial" panose="020B0604020202020204" pitchFamily="34" charset="0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fr-FR" sz="1200" b="1" kern="0" dirty="0"/>
              <a:t>Ecureuil Vie Développement</a:t>
            </a:r>
          </a:p>
        </p:txBody>
      </p:sp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C3669EA0-DC76-8330-8F5B-3DE8312049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0370" y="185375"/>
            <a:ext cx="1742335" cy="57037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45AFB39-91AD-2C51-228E-F33FBDABAB7A}"/>
              </a:ext>
            </a:extLst>
          </p:cNvPr>
          <p:cNvSpPr/>
          <p:nvPr/>
        </p:nvSpPr>
        <p:spPr>
          <a:xfrm>
            <a:off x="4981574" y="6597650"/>
            <a:ext cx="3735706" cy="1950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>
                <a:solidFill>
                  <a:schemeClr val="accent1"/>
                </a:solidFill>
                <a:latin typeface="Montserrat ExtraBold" panose="00000900000000000000" pitchFamily="2" charset="0"/>
              </a:rPr>
              <a:t>Ecureuil Vie – Projet offre Etrennes Assurance vie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re 1">
            <a:extLst>
              <a:ext uri="{FF2B5EF4-FFF2-40B4-BE49-F238E27FC236}">
                <a16:creationId xmlns:a16="http://schemas.microsoft.com/office/drawing/2014/main" id="{1F639502-3BBA-B33E-4CFF-BA55155B50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>
                <a:latin typeface="Montserrat ExtraBold" panose="00000900000000000000" pitchFamily="2" charset="0"/>
                <a:ea typeface="Montserrat ExtraBold" panose="00000900000000000000" pitchFamily="2" charset="0"/>
              </a:rPr>
              <a:t> 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1826BBDD-A2A6-C06C-DCCF-D9FC8DF49261}"/>
              </a:ext>
            </a:extLst>
          </p:cNvPr>
          <p:cNvSpPr/>
          <p:nvPr/>
        </p:nvSpPr>
        <p:spPr>
          <a:xfrm>
            <a:off x="495300" y="1504950"/>
            <a:ext cx="11456988" cy="900735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7" name="Titre 1">
            <a:extLst>
              <a:ext uri="{FF2B5EF4-FFF2-40B4-BE49-F238E27FC236}">
                <a16:creationId xmlns:a16="http://schemas.microsoft.com/office/drawing/2014/main" id="{6D5DA2EA-4AD4-0259-AC40-64E3698FB4BD}"/>
              </a:ext>
            </a:extLst>
          </p:cNvPr>
          <p:cNvSpPr txBox="1">
            <a:spLocks/>
          </p:cNvSpPr>
          <p:nvPr/>
        </p:nvSpPr>
        <p:spPr>
          <a:xfrm>
            <a:off x="719138" y="260350"/>
            <a:ext cx="11326812" cy="576263"/>
          </a:xfrm>
          <a:prstGeom prst="rect">
            <a:avLst/>
          </a:prstGeom>
        </p:spPr>
        <p:txBody>
          <a:bodyPr lIns="0" rIns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 baseline="0">
                <a:solidFill>
                  <a:schemeClr val="accent1"/>
                </a:solidFill>
                <a:latin typeface="Montserrat ExtraBold" panose="00000900000000000000" pitchFamily="50" charset="0"/>
                <a:ea typeface="Montserrat ExtraBold" panose="00000900000000000000" pitchFamily="50" charset="0"/>
                <a:cs typeface="Roboto" panose="02000000000000000000" pitchFamily="2" charset="0"/>
                <a:sym typeface="Arial"/>
              </a:defRPr>
            </a:lvl1pPr>
          </a:lstStyle>
          <a:p>
            <a:pPr fontAlgn="auto">
              <a:defRPr/>
            </a:pPr>
            <a:r>
              <a:rPr lang="fr-FR" kern="0" dirty="0">
                <a:solidFill>
                  <a:schemeClr val="accent6">
                    <a:lumMod val="75000"/>
                  </a:schemeClr>
                </a:solidFill>
              </a:rPr>
              <a:t>02 • </a:t>
            </a:r>
            <a:r>
              <a:rPr lang="fr-FR" kern="0" dirty="0"/>
              <a:t>L’offre commerciale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81BC11B-1F3D-8C9C-92AC-BBC7070C0494}"/>
              </a:ext>
            </a:extLst>
          </p:cNvPr>
          <p:cNvGrpSpPr/>
          <p:nvPr/>
        </p:nvGrpSpPr>
        <p:grpSpPr>
          <a:xfrm>
            <a:off x="719138" y="1770650"/>
            <a:ext cx="471487" cy="456203"/>
            <a:chOff x="5492544" y="2739690"/>
            <a:chExt cx="292119" cy="292120"/>
          </a:xfrm>
        </p:grpSpPr>
        <p:sp>
          <p:nvSpPr>
            <p:cNvPr id="3" name="Freeform 161">
              <a:extLst>
                <a:ext uri="{FF2B5EF4-FFF2-40B4-BE49-F238E27FC236}">
                  <a16:creationId xmlns:a16="http://schemas.microsoft.com/office/drawing/2014/main" id="{C08C11F3-99E2-051C-FCAE-55D540BE5F6B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7946" y="2757683"/>
              <a:ext cx="178870" cy="246608"/>
            </a:xfrm>
            <a:custGeom>
              <a:avLst/>
              <a:gdLst>
                <a:gd name="T0" fmla="*/ 24 w 71"/>
                <a:gd name="T1" fmla="*/ 4 h 97"/>
                <a:gd name="T2" fmla="*/ 40 w 71"/>
                <a:gd name="T3" fmla="*/ 1 h 97"/>
                <a:gd name="T4" fmla="*/ 62 w 71"/>
                <a:gd name="T5" fmla="*/ 4 h 97"/>
                <a:gd name="T6" fmla="*/ 71 w 71"/>
                <a:gd name="T7" fmla="*/ 7 h 97"/>
                <a:gd name="T8" fmla="*/ 70 w 71"/>
                <a:gd name="T9" fmla="*/ 8 h 97"/>
                <a:gd name="T10" fmla="*/ 63 w 71"/>
                <a:gd name="T11" fmla="*/ 16 h 97"/>
                <a:gd name="T12" fmla="*/ 61 w 71"/>
                <a:gd name="T13" fmla="*/ 16 h 97"/>
                <a:gd name="T14" fmla="*/ 43 w 71"/>
                <a:gd name="T15" fmla="*/ 12 h 97"/>
                <a:gd name="T16" fmla="*/ 18 w 71"/>
                <a:gd name="T17" fmla="*/ 21 h 97"/>
                <a:gd name="T18" fmla="*/ 2 w 71"/>
                <a:gd name="T19" fmla="*/ 47 h 97"/>
                <a:gd name="T20" fmla="*/ 10 w 71"/>
                <a:gd name="T21" fmla="*/ 79 h 97"/>
                <a:gd name="T22" fmla="*/ 32 w 71"/>
                <a:gd name="T23" fmla="*/ 95 h 97"/>
                <a:gd name="T24" fmla="*/ 50 w 71"/>
                <a:gd name="T25" fmla="*/ 96 h 97"/>
                <a:gd name="T26" fmla="*/ 61 w 71"/>
                <a:gd name="T27" fmla="*/ 93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1" h="97">
                  <a:moveTo>
                    <a:pt x="24" y="4"/>
                  </a:moveTo>
                  <a:cubicBezTo>
                    <a:pt x="29" y="2"/>
                    <a:pt x="34" y="1"/>
                    <a:pt x="40" y="1"/>
                  </a:cubicBezTo>
                  <a:cubicBezTo>
                    <a:pt x="47" y="0"/>
                    <a:pt x="55" y="1"/>
                    <a:pt x="62" y="4"/>
                  </a:cubicBezTo>
                  <a:cubicBezTo>
                    <a:pt x="65" y="5"/>
                    <a:pt x="68" y="6"/>
                    <a:pt x="71" y="7"/>
                  </a:cubicBezTo>
                  <a:cubicBezTo>
                    <a:pt x="70" y="8"/>
                    <a:pt x="70" y="8"/>
                    <a:pt x="70" y="8"/>
                  </a:cubicBezTo>
                  <a:cubicBezTo>
                    <a:pt x="67" y="11"/>
                    <a:pt x="65" y="13"/>
                    <a:pt x="63" y="16"/>
                  </a:cubicBezTo>
                  <a:cubicBezTo>
                    <a:pt x="62" y="16"/>
                    <a:pt x="62" y="16"/>
                    <a:pt x="61" y="16"/>
                  </a:cubicBezTo>
                  <a:cubicBezTo>
                    <a:pt x="55" y="13"/>
                    <a:pt x="50" y="12"/>
                    <a:pt x="43" y="12"/>
                  </a:cubicBezTo>
                  <a:cubicBezTo>
                    <a:pt x="34" y="12"/>
                    <a:pt x="25" y="15"/>
                    <a:pt x="18" y="21"/>
                  </a:cubicBezTo>
                  <a:cubicBezTo>
                    <a:pt x="10" y="28"/>
                    <a:pt x="4" y="36"/>
                    <a:pt x="2" y="47"/>
                  </a:cubicBezTo>
                  <a:cubicBezTo>
                    <a:pt x="0" y="58"/>
                    <a:pt x="3" y="69"/>
                    <a:pt x="10" y="79"/>
                  </a:cubicBezTo>
                  <a:cubicBezTo>
                    <a:pt x="15" y="87"/>
                    <a:pt x="22" y="92"/>
                    <a:pt x="32" y="95"/>
                  </a:cubicBezTo>
                  <a:cubicBezTo>
                    <a:pt x="38" y="97"/>
                    <a:pt x="44" y="97"/>
                    <a:pt x="50" y="96"/>
                  </a:cubicBezTo>
                  <a:cubicBezTo>
                    <a:pt x="54" y="95"/>
                    <a:pt x="58" y="94"/>
                    <a:pt x="61" y="93"/>
                  </a:cubicBezTo>
                </a:path>
              </a:pathLst>
            </a:custGeom>
            <a:noFill/>
            <a:ln w="9525" cap="rnd">
              <a:solidFill>
                <a:schemeClr val="bg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" name="Freeform 162">
              <a:extLst>
                <a:ext uri="{FF2B5EF4-FFF2-40B4-BE49-F238E27FC236}">
                  <a16:creationId xmlns:a16="http://schemas.microsoft.com/office/drawing/2014/main" id="{07FF4FA7-38FE-AD51-EC6A-23006AA0C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5938" y="2788376"/>
              <a:ext cx="7409" cy="9526"/>
            </a:xfrm>
            <a:custGeom>
              <a:avLst/>
              <a:gdLst>
                <a:gd name="T0" fmla="*/ 0 w 3"/>
                <a:gd name="T1" fmla="*/ 4 h 4"/>
                <a:gd name="T2" fmla="*/ 3 w 3"/>
                <a:gd name="T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" h="4">
                  <a:moveTo>
                    <a:pt x="0" y="4"/>
                  </a:moveTo>
                  <a:cubicBezTo>
                    <a:pt x="1" y="2"/>
                    <a:pt x="2" y="1"/>
                    <a:pt x="3" y="0"/>
                  </a:cubicBezTo>
                </a:path>
              </a:pathLst>
            </a:custGeom>
            <a:noFill/>
            <a:ln w="9525" cap="rnd">
              <a:solidFill>
                <a:schemeClr val="bg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" name="Freeform 163">
              <a:extLst>
                <a:ext uri="{FF2B5EF4-FFF2-40B4-BE49-F238E27FC236}">
                  <a16:creationId xmlns:a16="http://schemas.microsoft.com/office/drawing/2014/main" id="{9BC8F3B1-2E6F-6F8F-E92D-6ED614652DD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2544" y="2826479"/>
              <a:ext cx="272009" cy="205330"/>
            </a:xfrm>
            <a:custGeom>
              <a:avLst/>
              <a:gdLst>
                <a:gd name="T0" fmla="*/ 95 w 108"/>
                <a:gd name="T1" fmla="*/ 19 h 81"/>
                <a:gd name="T2" fmla="*/ 92 w 108"/>
                <a:gd name="T3" fmla="*/ 10 h 81"/>
                <a:gd name="T4" fmla="*/ 92 w 108"/>
                <a:gd name="T5" fmla="*/ 9 h 81"/>
                <a:gd name="T6" fmla="*/ 100 w 108"/>
                <a:gd name="T7" fmla="*/ 1 h 81"/>
                <a:gd name="T8" fmla="*/ 101 w 108"/>
                <a:gd name="T9" fmla="*/ 1 h 81"/>
                <a:gd name="T10" fmla="*/ 105 w 108"/>
                <a:gd name="T11" fmla="*/ 11 h 81"/>
                <a:gd name="T12" fmla="*/ 107 w 108"/>
                <a:gd name="T13" fmla="*/ 33 h 81"/>
                <a:gd name="T14" fmla="*/ 69 w 108"/>
                <a:gd name="T15" fmla="*/ 79 h 81"/>
                <a:gd name="T16" fmla="*/ 58 w 108"/>
                <a:gd name="T17" fmla="*/ 81 h 81"/>
                <a:gd name="T18" fmla="*/ 58 w 108"/>
                <a:gd name="T19" fmla="*/ 81 h 81"/>
                <a:gd name="T20" fmla="*/ 50 w 108"/>
                <a:gd name="T21" fmla="*/ 81 h 81"/>
                <a:gd name="T22" fmla="*/ 46 w 108"/>
                <a:gd name="T23" fmla="*/ 81 h 81"/>
                <a:gd name="T24" fmla="*/ 16 w 108"/>
                <a:gd name="T25" fmla="*/ 66 h 81"/>
                <a:gd name="T26" fmla="*/ 1 w 108"/>
                <a:gd name="T27" fmla="*/ 37 h 81"/>
                <a:gd name="T28" fmla="*/ 0 w 108"/>
                <a:gd name="T29" fmla="*/ 31 h 81"/>
                <a:gd name="T30" fmla="*/ 0 w 108"/>
                <a:gd name="T31" fmla="*/ 24 h 81"/>
                <a:gd name="T32" fmla="*/ 1 w 108"/>
                <a:gd name="T33" fmla="*/ 18 h 81"/>
                <a:gd name="T34" fmla="*/ 7 w 108"/>
                <a:gd name="T35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8" h="81">
                  <a:moveTo>
                    <a:pt x="95" y="19"/>
                  </a:moveTo>
                  <a:cubicBezTo>
                    <a:pt x="94" y="16"/>
                    <a:pt x="94" y="13"/>
                    <a:pt x="92" y="10"/>
                  </a:cubicBezTo>
                  <a:cubicBezTo>
                    <a:pt x="92" y="10"/>
                    <a:pt x="92" y="9"/>
                    <a:pt x="92" y="9"/>
                  </a:cubicBezTo>
                  <a:cubicBezTo>
                    <a:pt x="95" y="6"/>
                    <a:pt x="98" y="4"/>
                    <a:pt x="100" y="1"/>
                  </a:cubicBezTo>
                  <a:cubicBezTo>
                    <a:pt x="100" y="1"/>
                    <a:pt x="100" y="1"/>
                    <a:pt x="101" y="1"/>
                  </a:cubicBezTo>
                  <a:cubicBezTo>
                    <a:pt x="102" y="4"/>
                    <a:pt x="104" y="8"/>
                    <a:pt x="105" y="11"/>
                  </a:cubicBezTo>
                  <a:cubicBezTo>
                    <a:pt x="107" y="18"/>
                    <a:pt x="108" y="26"/>
                    <a:pt x="107" y="33"/>
                  </a:cubicBezTo>
                  <a:cubicBezTo>
                    <a:pt x="105" y="55"/>
                    <a:pt x="90" y="73"/>
                    <a:pt x="69" y="79"/>
                  </a:cubicBezTo>
                  <a:cubicBezTo>
                    <a:pt x="66" y="80"/>
                    <a:pt x="62" y="80"/>
                    <a:pt x="58" y="81"/>
                  </a:cubicBezTo>
                  <a:cubicBezTo>
                    <a:pt x="58" y="81"/>
                    <a:pt x="58" y="81"/>
                    <a:pt x="58" y="81"/>
                  </a:cubicBezTo>
                  <a:cubicBezTo>
                    <a:pt x="50" y="81"/>
                    <a:pt x="50" y="81"/>
                    <a:pt x="50" y="81"/>
                  </a:cubicBezTo>
                  <a:cubicBezTo>
                    <a:pt x="49" y="81"/>
                    <a:pt x="47" y="81"/>
                    <a:pt x="46" y="81"/>
                  </a:cubicBezTo>
                  <a:cubicBezTo>
                    <a:pt x="34" y="79"/>
                    <a:pt x="24" y="74"/>
                    <a:pt x="16" y="66"/>
                  </a:cubicBezTo>
                  <a:cubicBezTo>
                    <a:pt x="8" y="58"/>
                    <a:pt x="3" y="48"/>
                    <a:pt x="1" y="37"/>
                  </a:cubicBezTo>
                  <a:cubicBezTo>
                    <a:pt x="0" y="35"/>
                    <a:pt x="0" y="33"/>
                    <a:pt x="0" y="31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2"/>
                    <a:pt x="0" y="20"/>
                    <a:pt x="1" y="18"/>
                  </a:cubicBezTo>
                  <a:cubicBezTo>
                    <a:pt x="2" y="11"/>
                    <a:pt x="4" y="5"/>
                    <a:pt x="7" y="0"/>
                  </a:cubicBezTo>
                </a:path>
              </a:pathLst>
            </a:custGeom>
            <a:noFill/>
            <a:ln w="9525" cap="rnd">
              <a:solidFill>
                <a:schemeClr val="bg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" name="Freeform 164">
              <a:extLst>
                <a:ext uri="{FF2B5EF4-FFF2-40B4-BE49-F238E27FC236}">
                  <a16:creationId xmlns:a16="http://schemas.microsoft.com/office/drawing/2014/main" id="{AEEAC67D-BC88-9944-2C39-3F3FA243B68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4224" y="2958779"/>
              <a:ext cx="10584" cy="11642"/>
            </a:xfrm>
            <a:custGeom>
              <a:avLst/>
              <a:gdLst>
                <a:gd name="T0" fmla="*/ 0 w 4"/>
                <a:gd name="T1" fmla="*/ 5 h 5"/>
                <a:gd name="T2" fmla="*/ 4 w 4"/>
                <a:gd name="T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" h="5">
                  <a:moveTo>
                    <a:pt x="0" y="5"/>
                  </a:moveTo>
                  <a:cubicBezTo>
                    <a:pt x="1" y="4"/>
                    <a:pt x="3" y="2"/>
                    <a:pt x="4" y="0"/>
                  </a:cubicBezTo>
                </a:path>
              </a:pathLst>
            </a:custGeom>
            <a:noFill/>
            <a:ln w="9525" cap="rnd">
              <a:solidFill>
                <a:schemeClr val="bg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" name="Freeform 165">
              <a:extLst>
                <a:ext uri="{FF2B5EF4-FFF2-40B4-BE49-F238E27FC236}">
                  <a16:creationId xmlns:a16="http://schemas.microsoft.com/office/drawing/2014/main" id="{434B7939-78BB-2754-BFB1-5F3F452EA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5598384" y="2739690"/>
              <a:ext cx="186279" cy="185221"/>
            </a:xfrm>
            <a:custGeom>
              <a:avLst/>
              <a:gdLst>
                <a:gd name="T0" fmla="*/ 32 w 74"/>
                <a:gd name="T1" fmla="*/ 49 h 73"/>
                <a:gd name="T2" fmla="*/ 23 w 74"/>
                <a:gd name="T3" fmla="*/ 58 h 73"/>
                <a:gd name="T4" fmla="*/ 23 w 74"/>
                <a:gd name="T5" fmla="*/ 60 h 73"/>
                <a:gd name="T6" fmla="*/ 11 w 74"/>
                <a:gd name="T7" fmla="*/ 72 h 73"/>
                <a:gd name="T8" fmla="*/ 1 w 74"/>
                <a:gd name="T9" fmla="*/ 60 h 73"/>
                <a:gd name="T10" fmla="*/ 14 w 74"/>
                <a:gd name="T11" fmla="*/ 51 h 73"/>
                <a:gd name="T12" fmla="*/ 15 w 74"/>
                <a:gd name="T13" fmla="*/ 50 h 73"/>
                <a:gd name="T14" fmla="*/ 45 w 74"/>
                <a:gd name="T15" fmla="*/ 21 h 73"/>
                <a:gd name="T16" fmla="*/ 45 w 74"/>
                <a:gd name="T17" fmla="*/ 19 h 73"/>
                <a:gd name="T18" fmla="*/ 45 w 74"/>
                <a:gd name="T19" fmla="*/ 16 h 73"/>
                <a:gd name="T20" fmla="*/ 45 w 74"/>
                <a:gd name="T21" fmla="*/ 14 h 73"/>
                <a:gd name="T22" fmla="*/ 59 w 74"/>
                <a:gd name="T23" fmla="*/ 1 h 73"/>
                <a:gd name="T24" fmla="*/ 60 w 74"/>
                <a:gd name="T25" fmla="*/ 0 h 73"/>
                <a:gd name="T26" fmla="*/ 60 w 74"/>
                <a:gd name="T27" fmla="*/ 0 h 73"/>
                <a:gd name="T28" fmla="*/ 62 w 74"/>
                <a:gd name="T29" fmla="*/ 11 h 73"/>
                <a:gd name="T30" fmla="*/ 74 w 74"/>
                <a:gd name="T31" fmla="*/ 13 h 73"/>
                <a:gd name="T32" fmla="*/ 74 w 74"/>
                <a:gd name="T33" fmla="*/ 13 h 73"/>
                <a:gd name="T34" fmla="*/ 73 w 74"/>
                <a:gd name="T35" fmla="*/ 14 h 73"/>
                <a:gd name="T36" fmla="*/ 59 w 74"/>
                <a:gd name="T37" fmla="*/ 28 h 73"/>
                <a:gd name="T38" fmla="*/ 57 w 74"/>
                <a:gd name="T39" fmla="*/ 28 h 73"/>
                <a:gd name="T40" fmla="*/ 54 w 74"/>
                <a:gd name="T41" fmla="*/ 28 h 73"/>
                <a:gd name="T42" fmla="*/ 52 w 74"/>
                <a:gd name="T43" fmla="*/ 29 h 73"/>
                <a:gd name="T44" fmla="*/ 47 w 74"/>
                <a:gd name="T45" fmla="*/ 34 h 73"/>
                <a:gd name="T46" fmla="*/ 37 w 74"/>
                <a:gd name="T47" fmla="*/ 44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4" h="73">
                  <a:moveTo>
                    <a:pt x="32" y="49"/>
                  </a:moveTo>
                  <a:cubicBezTo>
                    <a:pt x="29" y="52"/>
                    <a:pt x="26" y="55"/>
                    <a:pt x="23" y="58"/>
                  </a:cubicBezTo>
                  <a:cubicBezTo>
                    <a:pt x="23" y="58"/>
                    <a:pt x="22" y="59"/>
                    <a:pt x="23" y="60"/>
                  </a:cubicBezTo>
                  <a:cubicBezTo>
                    <a:pt x="24" y="66"/>
                    <a:pt x="18" y="73"/>
                    <a:pt x="11" y="72"/>
                  </a:cubicBezTo>
                  <a:cubicBezTo>
                    <a:pt x="5" y="72"/>
                    <a:pt x="0" y="66"/>
                    <a:pt x="1" y="60"/>
                  </a:cubicBezTo>
                  <a:cubicBezTo>
                    <a:pt x="2" y="54"/>
                    <a:pt x="8" y="50"/>
                    <a:pt x="14" y="51"/>
                  </a:cubicBezTo>
                  <a:cubicBezTo>
                    <a:pt x="14" y="51"/>
                    <a:pt x="15" y="51"/>
                    <a:pt x="15" y="50"/>
                  </a:cubicBezTo>
                  <a:cubicBezTo>
                    <a:pt x="25" y="40"/>
                    <a:pt x="35" y="31"/>
                    <a:pt x="45" y="21"/>
                  </a:cubicBezTo>
                  <a:cubicBezTo>
                    <a:pt x="45" y="20"/>
                    <a:pt x="45" y="20"/>
                    <a:pt x="45" y="19"/>
                  </a:cubicBezTo>
                  <a:cubicBezTo>
                    <a:pt x="45" y="18"/>
                    <a:pt x="45" y="17"/>
                    <a:pt x="45" y="16"/>
                  </a:cubicBezTo>
                  <a:cubicBezTo>
                    <a:pt x="45" y="15"/>
                    <a:pt x="45" y="15"/>
                    <a:pt x="45" y="14"/>
                  </a:cubicBezTo>
                  <a:cubicBezTo>
                    <a:pt x="50" y="10"/>
                    <a:pt x="55" y="5"/>
                    <a:pt x="59" y="1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1" y="3"/>
                    <a:pt x="61" y="7"/>
                    <a:pt x="62" y="11"/>
                  </a:cubicBezTo>
                  <a:cubicBezTo>
                    <a:pt x="66" y="12"/>
                    <a:pt x="70" y="12"/>
                    <a:pt x="74" y="13"/>
                  </a:cubicBezTo>
                  <a:cubicBezTo>
                    <a:pt x="74" y="13"/>
                    <a:pt x="74" y="13"/>
                    <a:pt x="74" y="13"/>
                  </a:cubicBezTo>
                  <a:cubicBezTo>
                    <a:pt x="73" y="13"/>
                    <a:pt x="73" y="14"/>
                    <a:pt x="73" y="14"/>
                  </a:cubicBezTo>
                  <a:cubicBezTo>
                    <a:pt x="68" y="19"/>
                    <a:pt x="63" y="23"/>
                    <a:pt x="59" y="28"/>
                  </a:cubicBezTo>
                  <a:cubicBezTo>
                    <a:pt x="58" y="28"/>
                    <a:pt x="58" y="29"/>
                    <a:pt x="57" y="28"/>
                  </a:cubicBezTo>
                  <a:cubicBezTo>
                    <a:pt x="56" y="28"/>
                    <a:pt x="55" y="28"/>
                    <a:pt x="54" y="28"/>
                  </a:cubicBezTo>
                  <a:cubicBezTo>
                    <a:pt x="53" y="28"/>
                    <a:pt x="53" y="28"/>
                    <a:pt x="52" y="29"/>
                  </a:cubicBezTo>
                  <a:cubicBezTo>
                    <a:pt x="51" y="30"/>
                    <a:pt x="49" y="32"/>
                    <a:pt x="47" y="34"/>
                  </a:cubicBezTo>
                  <a:cubicBezTo>
                    <a:pt x="44" y="37"/>
                    <a:pt x="40" y="41"/>
                    <a:pt x="37" y="44"/>
                  </a:cubicBezTo>
                </a:path>
              </a:pathLst>
            </a:custGeom>
            <a:noFill/>
            <a:ln w="9525" cap="rnd">
              <a:solidFill>
                <a:schemeClr val="bg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" name="Freeform 166">
              <a:extLst>
                <a:ext uri="{FF2B5EF4-FFF2-40B4-BE49-F238E27FC236}">
                  <a16:creationId xmlns:a16="http://schemas.microsoft.com/office/drawing/2014/main" id="{5C73A40F-D4E4-369C-8A62-74F01A649DC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2544" y="2904801"/>
              <a:ext cx="125950" cy="127009"/>
            </a:xfrm>
            <a:custGeom>
              <a:avLst/>
              <a:gdLst>
                <a:gd name="T0" fmla="*/ 0 w 50"/>
                <a:gd name="T1" fmla="*/ 0 h 50"/>
                <a:gd name="T2" fmla="*/ 1 w 50"/>
                <a:gd name="T3" fmla="*/ 6 h 50"/>
                <a:gd name="T4" fmla="*/ 16 w 50"/>
                <a:gd name="T5" fmla="*/ 35 h 50"/>
                <a:gd name="T6" fmla="*/ 46 w 50"/>
                <a:gd name="T7" fmla="*/ 50 h 50"/>
                <a:gd name="T8" fmla="*/ 50 w 50"/>
                <a:gd name="T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50">
                  <a:moveTo>
                    <a:pt x="0" y="0"/>
                  </a:moveTo>
                  <a:cubicBezTo>
                    <a:pt x="0" y="2"/>
                    <a:pt x="0" y="4"/>
                    <a:pt x="1" y="6"/>
                  </a:cubicBezTo>
                  <a:cubicBezTo>
                    <a:pt x="3" y="17"/>
                    <a:pt x="8" y="27"/>
                    <a:pt x="16" y="35"/>
                  </a:cubicBezTo>
                  <a:cubicBezTo>
                    <a:pt x="24" y="43"/>
                    <a:pt x="34" y="48"/>
                    <a:pt x="46" y="50"/>
                  </a:cubicBezTo>
                  <a:cubicBezTo>
                    <a:pt x="47" y="50"/>
                    <a:pt x="49" y="50"/>
                    <a:pt x="50" y="50"/>
                  </a:cubicBezTo>
                </a:path>
              </a:pathLst>
            </a:custGeom>
            <a:noFill/>
            <a:ln w="9525" cap="rnd">
              <a:solidFill>
                <a:schemeClr val="bg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" name="Freeform 167">
              <a:extLst>
                <a:ext uri="{FF2B5EF4-FFF2-40B4-BE49-F238E27FC236}">
                  <a16:creationId xmlns:a16="http://schemas.microsoft.com/office/drawing/2014/main" id="{14D56D5F-E496-A506-5CB6-2128002B0235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9736" y="2739690"/>
              <a:ext cx="34927" cy="32811"/>
            </a:xfrm>
            <a:custGeom>
              <a:avLst/>
              <a:gdLst>
                <a:gd name="T0" fmla="*/ 14 w 14"/>
                <a:gd name="T1" fmla="*/ 13 h 13"/>
                <a:gd name="T2" fmla="*/ 2 w 14"/>
                <a:gd name="T3" fmla="*/ 11 h 13"/>
                <a:gd name="T4" fmla="*/ 0 w 14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3">
                  <a:moveTo>
                    <a:pt x="14" y="13"/>
                  </a:moveTo>
                  <a:cubicBezTo>
                    <a:pt x="10" y="12"/>
                    <a:pt x="6" y="12"/>
                    <a:pt x="2" y="11"/>
                  </a:cubicBezTo>
                  <a:cubicBezTo>
                    <a:pt x="1" y="7"/>
                    <a:pt x="1" y="3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bg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" name="Freeform 168">
              <a:extLst>
                <a:ext uri="{FF2B5EF4-FFF2-40B4-BE49-F238E27FC236}">
                  <a16:creationId xmlns:a16="http://schemas.microsoft.com/office/drawing/2014/main" id="{5729AF38-9F21-CA61-8289-3F4A7ABECEF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4260" y="2948195"/>
              <a:ext cx="9526" cy="2117"/>
            </a:xfrm>
            <a:custGeom>
              <a:avLst/>
              <a:gdLst>
                <a:gd name="T0" fmla="*/ 0 w 4"/>
                <a:gd name="T1" fmla="*/ 0 h 1"/>
                <a:gd name="T2" fmla="*/ 1 w 4"/>
                <a:gd name="T3" fmla="*/ 0 h 1"/>
                <a:gd name="T4" fmla="*/ 4 w 4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2" y="0"/>
                    <a:pt x="3" y="0"/>
                    <a:pt x="4" y="1"/>
                  </a:cubicBezTo>
                </a:path>
              </a:pathLst>
            </a:custGeom>
            <a:noFill/>
            <a:ln w="9525" cap="rnd">
              <a:solidFill>
                <a:schemeClr val="bg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Freeform 169">
              <a:extLst>
                <a:ext uri="{FF2B5EF4-FFF2-40B4-BE49-F238E27FC236}">
                  <a16:creationId xmlns:a16="http://schemas.microsoft.com/office/drawing/2014/main" id="{CF18948A-010D-3D9A-98BD-6B9B4484E779}"/>
                </a:ext>
              </a:extLst>
            </p:cNvPr>
            <p:cNvSpPr>
              <a:spLocks/>
            </p:cNvSpPr>
            <p:nvPr/>
          </p:nvSpPr>
          <p:spPr bwMode="auto">
            <a:xfrm>
              <a:off x="5541230" y="2808486"/>
              <a:ext cx="175695" cy="177812"/>
            </a:xfrm>
            <a:custGeom>
              <a:avLst/>
              <a:gdLst>
                <a:gd name="T0" fmla="*/ 43 w 70"/>
                <a:gd name="T1" fmla="*/ 54 h 70"/>
                <a:gd name="T2" fmla="*/ 55 w 70"/>
                <a:gd name="T3" fmla="*/ 39 h 70"/>
                <a:gd name="T4" fmla="*/ 56 w 70"/>
                <a:gd name="T5" fmla="*/ 34 h 70"/>
                <a:gd name="T6" fmla="*/ 56 w 70"/>
                <a:gd name="T7" fmla="*/ 33 h 70"/>
                <a:gd name="T8" fmla="*/ 65 w 70"/>
                <a:gd name="T9" fmla="*/ 24 h 70"/>
                <a:gd name="T10" fmla="*/ 52 w 70"/>
                <a:gd name="T11" fmla="*/ 61 h 70"/>
                <a:gd name="T12" fmla="*/ 12 w 70"/>
                <a:gd name="T13" fmla="*/ 57 h 70"/>
                <a:gd name="T14" fmla="*/ 8 w 70"/>
                <a:gd name="T15" fmla="*/ 17 h 70"/>
                <a:gd name="T16" fmla="*/ 45 w 70"/>
                <a:gd name="T17" fmla="*/ 4 h 70"/>
                <a:gd name="T18" fmla="*/ 44 w 70"/>
                <a:gd name="T19" fmla="*/ 5 h 70"/>
                <a:gd name="T20" fmla="*/ 37 w 70"/>
                <a:gd name="T21" fmla="*/ 12 h 70"/>
                <a:gd name="T22" fmla="*/ 35 w 70"/>
                <a:gd name="T23" fmla="*/ 13 h 70"/>
                <a:gd name="T24" fmla="*/ 16 w 70"/>
                <a:gd name="T25" fmla="*/ 25 h 70"/>
                <a:gd name="T26" fmla="*/ 22 w 70"/>
                <a:gd name="T27" fmla="*/ 51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70">
                  <a:moveTo>
                    <a:pt x="43" y="54"/>
                  </a:moveTo>
                  <a:cubicBezTo>
                    <a:pt x="49" y="51"/>
                    <a:pt x="54" y="46"/>
                    <a:pt x="55" y="39"/>
                  </a:cubicBezTo>
                  <a:cubicBezTo>
                    <a:pt x="56" y="37"/>
                    <a:pt x="56" y="36"/>
                    <a:pt x="56" y="34"/>
                  </a:cubicBezTo>
                  <a:cubicBezTo>
                    <a:pt x="56" y="34"/>
                    <a:pt x="56" y="33"/>
                    <a:pt x="56" y="33"/>
                  </a:cubicBezTo>
                  <a:cubicBezTo>
                    <a:pt x="59" y="30"/>
                    <a:pt x="62" y="27"/>
                    <a:pt x="65" y="24"/>
                  </a:cubicBezTo>
                  <a:cubicBezTo>
                    <a:pt x="70" y="37"/>
                    <a:pt x="65" y="53"/>
                    <a:pt x="52" y="61"/>
                  </a:cubicBezTo>
                  <a:cubicBezTo>
                    <a:pt x="40" y="70"/>
                    <a:pt x="23" y="68"/>
                    <a:pt x="12" y="57"/>
                  </a:cubicBezTo>
                  <a:cubicBezTo>
                    <a:pt x="1" y="46"/>
                    <a:pt x="0" y="30"/>
                    <a:pt x="8" y="17"/>
                  </a:cubicBezTo>
                  <a:cubicBezTo>
                    <a:pt x="16" y="4"/>
                    <a:pt x="32" y="0"/>
                    <a:pt x="45" y="4"/>
                  </a:cubicBezTo>
                  <a:cubicBezTo>
                    <a:pt x="45" y="5"/>
                    <a:pt x="44" y="5"/>
                    <a:pt x="44" y="5"/>
                  </a:cubicBezTo>
                  <a:cubicBezTo>
                    <a:pt x="42" y="8"/>
                    <a:pt x="39" y="10"/>
                    <a:pt x="37" y="12"/>
                  </a:cubicBezTo>
                  <a:cubicBezTo>
                    <a:pt x="36" y="13"/>
                    <a:pt x="36" y="13"/>
                    <a:pt x="35" y="13"/>
                  </a:cubicBezTo>
                  <a:cubicBezTo>
                    <a:pt x="26" y="14"/>
                    <a:pt x="19" y="18"/>
                    <a:pt x="16" y="25"/>
                  </a:cubicBezTo>
                  <a:cubicBezTo>
                    <a:pt x="11" y="35"/>
                    <a:pt x="14" y="45"/>
                    <a:pt x="22" y="51"/>
                  </a:cubicBezTo>
                </a:path>
              </a:pathLst>
            </a:custGeom>
            <a:noFill/>
            <a:ln w="9525" cap="rnd">
              <a:solidFill>
                <a:schemeClr val="bg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1071264-0073-E941-686B-D8F22F6B05F0}"/>
              </a:ext>
            </a:extLst>
          </p:cNvPr>
          <p:cNvSpPr/>
          <p:nvPr/>
        </p:nvSpPr>
        <p:spPr>
          <a:xfrm>
            <a:off x="495300" y="2617965"/>
            <a:ext cx="11456988" cy="137301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2D2E046-3533-A0AE-A8C8-10C12E4CCCB9}"/>
              </a:ext>
            </a:extLst>
          </p:cNvPr>
          <p:cNvSpPr txBox="1"/>
          <p:nvPr/>
        </p:nvSpPr>
        <p:spPr>
          <a:xfrm>
            <a:off x="1529957" y="1770651"/>
            <a:ext cx="8354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Toute personne physique âgée de </a:t>
            </a:r>
            <a:r>
              <a:rPr lang="fr-FR" b="1" dirty="0">
                <a:solidFill>
                  <a:schemeClr val="accent1"/>
                </a:solidFill>
              </a:rPr>
              <a:t>moins de 30 ans </a:t>
            </a:r>
            <a:r>
              <a:rPr lang="fr-FR" dirty="0"/>
              <a:t>(de 0 à 29 ans inclus)</a:t>
            </a:r>
          </a:p>
        </p:txBody>
      </p:sp>
      <p:pic>
        <p:nvPicPr>
          <p:cNvPr id="13" name="Graphique 12" descr="Cadeau contour">
            <a:extLst>
              <a:ext uri="{FF2B5EF4-FFF2-40B4-BE49-F238E27FC236}">
                <a16:creationId xmlns:a16="http://schemas.microsoft.com/office/drawing/2014/main" id="{BB46C5B7-D1ED-D99C-B011-B451394F15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2558" y="3027999"/>
            <a:ext cx="647187" cy="647187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EB6BED45-9C80-8E62-7956-4F279C800F30}"/>
              </a:ext>
            </a:extLst>
          </p:cNvPr>
          <p:cNvSpPr txBox="1"/>
          <p:nvPr/>
        </p:nvSpPr>
        <p:spPr>
          <a:xfrm>
            <a:off x="1357004" y="2727951"/>
            <a:ext cx="1059528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accent3"/>
                </a:solidFill>
              </a:rPr>
              <a:t>50€ offerts </a:t>
            </a:r>
            <a:r>
              <a:rPr lang="fr-FR" dirty="0"/>
              <a:t>pour toute nouvelle adhésion par versement initial, et </a:t>
            </a:r>
            <a:r>
              <a:rPr lang="fr-FR" b="1" dirty="0"/>
              <a:t>avec mise en place simultanée de versements programmés </a:t>
            </a:r>
            <a:r>
              <a:rPr lang="fr-FR" dirty="0"/>
              <a:t>à : </a:t>
            </a:r>
          </a:p>
          <a:p>
            <a:pPr marL="285750" indent="-285750">
              <a:buFontTx/>
              <a:buChar char="-"/>
            </a:pPr>
            <a:r>
              <a:rPr lang="fr-FR" sz="1600" dirty="0"/>
              <a:t>un contrat d’assurance vie </a:t>
            </a:r>
            <a:r>
              <a:rPr lang="fr-FR" sz="1600" b="1" dirty="0"/>
              <a:t>MILLEVIE Essentielle 2, </a:t>
            </a:r>
            <a:r>
              <a:rPr lang="fr-FR" sz="1600" b="1" dirty="0" err="1"/>
              <a:t>Millevie</a:t>
            </a:r>
            <a:r>
              <a:rPr lang="fr-FR" sz="1600" b="1" dirty="0"/>
              <a:t> Initiale 2, </a:t>
            </a:r>
            <a:r>
              <a:rPr lang="fr-FR" sz="1600" b="1" dirty="0" err="1"/>
              <a:t>Millevie</a:t>
            </a:r>
            <a:r>
              <a:rPr lang="fr-FR" sz="1600" b="1" dirty="0"/>
              <a:t> Premium 2, </a:t>
            </a:r>
            <a:r>
              <a:rPr lang="fr-FR" sz="1600" b="1" dirty="0" err="1"/>
              <a:t>Millevie</a:t>
            </a:r>
            <a:r>
              <a:rPr lang="fr-FR" sz="1600" b="1" dirty="0"/>
              <a:t> Infinie 2</a:t>
            </a:r>
          </a:p>
          <a:p>
            <a:pPr marL="285750" indent="-285750">
              <a:buFontTx/>
              <a:buChar char="-"/>
            </a:pPr>
            <a:r>
              <a:rPr lang="fr-FR" sz="1600" dirty="0"/>
              <a:t>ou  </a:t>
            </a:r>
            <a:r>
              <a:rPr lang="fr-FR" sz="1600" b="1" dirty="0" err="1"/>
              <a:t>Millevie</a:t>
            </a:r>
            <a:r>
              <a:rPr lang="fr-FR" sz="1600" b="1" dirty="0"/>
              <a:t> PER </a:t>
            </a:r>
            <a:r>
              <a:rPr lang="fr-FR" sz="1600" dirty="0"/>
              <a:t>(uniquement accessible à partir de 18 ans)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91E2297-160E-E8B1-885A-DB6A4C316206}"/>
              </a:ext>
            </a:extLst>
          </p:cNvPr>
          <p:cNvSpPr/>
          <p:nvPr/>
        </p:nvSpPr>
        <p:spPr>
          <a:xfrm>
            <a:off x="455717" y="4194709"/>
            <a:ext cx="11456988" cy="900735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8518B535-7561-DA47-53BF-BC725159B628}"/>
              </a:ext>
            </a:extLst>
          </p:cNvPr>
          <p:cNvGrpSpPr/>
          <p:nvPr/>
        </p:nvGrpSpPr>
        <p:grpSpPr>
          <a:xfrm>
            <a:off x="668743" y="4339756"/>
            <a:ext cx="471487" cy="561516"/>
            <a:chOff x="4799633" y="2662808"/>
            <a:chExt cx="303213" cy="352425"/>
          </a:xfrm>
        </p:grpSpPr>
        <p:sp>
          <p:nvSpPr>
            <p:cNvPr id="26" name="Freeform 128">
              <a:extLst>
                <a:ext uri="{FF2B5EF4-FFF2-40B4-BE49-F238E27FC236}">
                  <a16:creationId xmlns:a16="http://schemas.microsoft.com/office/drawing/2014/main" id="{3A152880-C59A-696F-008F-1D090CC9551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99633" y="2662808"/>
              <a:ext cx="303213" cy="352425"/>
            </a:xfrm>
            <a:custGeom>
              <a:avLst/>
              <a:gdLst>
                <a:gd name="T0" fmla="*/ 40 w 173"/>
                <a:gd name="T1" fmla="*/ 0 h 192"/>
                <a:gd name="T2" fmla="*/ 40 w 173"/>
                <a:gd name="T3" fmla="*/ 29 h 192"/>
                <a:gd name="T4" fmla="*/ 131 w 173"/>
                <a:gd name="T5" fmla="*/ 0 h 192"/>
                <a:gd name="T6" fmla="*/ 131 w 173"/>
                <a:gd name="T7" fmla="*/ 29 h 192"/>
                <a:gd name="T8" fmla="*/ 43 w 173"/>
                <a:gd name="T9" fmla="*/ 192 h 192"/>
                <a:gd name="T10" fmla="*/ 161 w 173"/>
                <a:gd name="T11" fmla="*/ 192 h 192"/>
                <a:gd name="T12" fmla="*/ 173 w 173"/>
                <a:gd name="T13" fmla="*/ 180 h 192"/>
                <a:gd name="T14" fmla="*/ 173 w 173"/>
                <a:gd name="T15" fmla="*/ 31 h 192"/>
                <a:gd name="T16" fmla="*/ 161 w 173"/>
                <a:gd name="T17" fmla="*/ 19 h 192"/>
                <a:gd name="T18" fmla="*/ 12 w 173"/>
                <a:gd name="T19" fmla="*/ 19 h 192"/>
                <a:gd name="T20" fmla="*/ 0 w 173"/>
                <a:gd name="T21" fmla="*/ 31 h 192"/>
                <a:gd name="T22" fmla="*/ 0 w 173"/>
                <a:gd name="T23" fmla="*/ 180 h 192"/>
                <a:gd name="T24" fmla="*/ 12 w 173"/>
                <a:gd name="T25" fmla="*/ 192 h 192"/>
                <a:gd name="T26" fmla="*/ 22 w 173"/>
                <a:gd name="T27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3" h="192">
                  <a:moveTo>
                    <a:pt x="40" y="0"/>
                  </a:moveTo>
                  <a:cubicBezTo>
                    <a:pt x="40" y="29"/>
                    <a:pt x="40" y="29"/>
                    <a:pt x="40" y="29"/>
                  </a:cubicBezTo>
                  <a:moveTo>
                    <a:pt x="131" y="0"/>
                  </a:moveTo>
                  <a:cubicBezTo>
                    <a:pt x="131" y="29"/>
                    <a:pt x="131" y="29"/>
                    <a:pt x="131" y="29"/>
                  </a:cubicBezTo>
                  <a:moveTo>
                    <a:pt x="43" y="192"/>
                  </a:moveTo>
                  <a:cubicBezTo>
                    <a:pt x="161" y="192"/>
                    <a:pt x="161" y="192"/>
                    <a:pt x="161" y="192"/>
                  </a:cubicBezTo>
                  <a:cubicBezTo>
                    <a:pt x="168" y="192"/>
                    <a:pt x="173" y="186"/>
                    <a:pt x="173" y="180"/>
                  </a:cubicBezTo>
                  <a:cubicBezTo>
                    <a:pt x="173" y="31"/>
                    <a:pt x="173" y="31"/>
                    <a:pt x="173" y="31"/>
                  </a:cubicBezTo>
                  <a:cubicBezTo>
                    <a:pt x="173" y="24"/>
                    <a:pt x="168" y="19"/>
                    <a:pt x="161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5" y="19"/>
                    <a:pt x="0" y="24"/>
                    <a:pt x="0" y="31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0" y="186"/>
                    <a:pt x="5" y="192"/>
                    <a:pt x="12" y="192"/>
                  </a:cubicBezTo>
                  <a:cubicBezTo>
                    <a:pt x="22" y="192"/>
                    <a:pt x="22" y="192"/>
                    <a:pt x="22" y="192"/>
                  </a:cubicBezTo>
                </a:path>
              </a:pathLst>
            </a:custGeom>
            <a:noFill/>
            <a:ln w="15875" cap="rnd">
              <a:solidFill>
                <a:schemeClr val="accent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" name="Freeform 129">
              <a:extLst>
                <a:ext uri="{FF2B5EF4-FFF2-40B4-BE49-F238E27FC236}">
                  <a16:creationId xmlns:a16="http://schemas.microsoft.com/office/drawing/2014/main" id="{1D73C33F-5166-1BE5-FFC5-5D7F44EB01D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28208" y="2777108"/>
              <a:ext cx="247650" cy="161925"/>
            </a:xfrm>
            <a:custGeom>
              <a:avLst/>
              <a:gdLst>
                <a:gd name="T0" fmla="*/ 0 w 156"/>
                <a:gd name="T1" fmla="*/ 0 h 102"/>
                <a:gd name="T2" fmla="*/ 156 w 156"/>
                <a:gd name="T3" fmla="*/ 0 h 102"/>
                <a:gd name="T4" fmla="*/ 136 w 156"/>
                <a:gd name="T5" fmla="*/ 35 h 102"/>
                <a:gd name="T6" fmla="*/ 118 w 156"/>
                <a:gd name="T7" fmla="*/ 35 h 102"/>
                <a:gd name="T8" fmla="*/ 136 w 156"/>
                <a:gd name="T9" fmla="*/ 69 h 102"/>
                <a:gd name="T10" fmla="*/ 118 w 156"/>
                <a:gd name="T11" fmla="*/ 69 h 102"/>
                <a:gd name="T12" fmla="*/ 136 w 156"/>
                <a:gd name="T13" fmla="*/ 102 h 102"/>
                <a:gd name="T14" fmla="*/ 118 w 156"/>
                <a:gd name="T15" fmla="*/ 102 h 102"/>
                <a:gd name="T16" fmla="*/ 86 w 156"/>
                <a:gd name="T17" fmla="*/ 35 h 102"/>
                <a:gd name="T18" fmla="*/ 67 w 156"/>
                <a:gd name="T19" fmla="*/ 35 h 102"/>
                <a:gd name="T20" fmla="*/ 86 w 156"/>
                <a:gd name="T21" fmla="*/ 69 h 102"/>
                <a:gd name="T22" fmla="*/ 67 w 156"/>
                <a:gd name="T23" fmla="*/ 69 h 102"/>
                <a:gd name="T24" fmla="*/ 86 w 156"/>
                <a:gd name="T25" fmla="*/ 102 h 102"/>
                <a:gd name="T26" fmla="*/ 67 w 156"/>
                <a:gd name="T27" fmla="*/ 102 h 102"/>
                <a:gd name="T28" fmla="*/ 37 w 156"/>
                <a:gd name="T29" fmla="*/ 35 h 102"/>
                <a:gd name="T30" fmla="*/ 18 w 156"/>
                <a:gd name="T31" fmla="*/ 35 h 102"/>
                <a:gd name="T32" fmla="*/ 37 w 156"/>
                <a:gd name="T33" fmla="*/ 73 h 102"/>
                <a:gd name="T34" fmla="*/ 18 w 156"/>
                <a:gd name="T35" fmla="*/ 73 h 102"/>
                <a:gd name="T36" fmla="*/ 37 w 156"/>
                <a:gd name="T37" fmla="*/ 102 h 102"/>
                <a:gd name="T38" fmla="*/ 18 w 156"/>
                <a:gd name="T39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6" h="102">
                  <a:moveTo>
                    <a:pt x="0" y="0"/>
                  </a:moveTo>
                  <a:lnTo>
                    <a:pt x="156" y="0"/>
                  </a:lnTo>
                  <a:moveTo>
                    <a:pt x="136" y="35"/>
                  </a:moveTo>
                  <a:lnTo>
                    <a:pt x="118" y="35"/>
                  </a:lnTo>
                  <a:moveTo>
                    <a:pt x="136" y="69"/>
                  </a:moveTo>
                  <a:lnTo>
                    <a:pt x="118" y="69"/>
                  </a:lnTo>
                  <a:moveTo>
                    <a:pt x="136" y="102"/>
                  </a:moveTo>
                  <a:lnTo>
                    <a:pt x="118" y="102"/>
                  </a:lnTo>
                  <a:moveTo>
                    <a:pt x="86" y="35"/>
                  </a:moveTo>
                  <a:lnTo>
                    <a:pt x="67" y="35"/>
                  </a:lnTo>
                  <a:moveTo>
                    <a:pt x="86" y="69"/>
                  </a:moveTo>
                  <a:lnTo>
                    <a:pt x="67" y="69"/>
                  </a:lnTo>
                  <a:moveTo>
                    <a:pt x="86" y="102"/>
                  </a:moveTo>
                  <a:lnTo>
                    <a:pt x="67" y="102"/>
                  </a:lnTo>
                  <a:moveTo>
                    <a:pt x="37" y="35"/>
                  </a:moveTo>
                  <a:lnTo>
                    <a:pt x="18" y="35"/>
                  </a:lnTo>
                  <a:moveTo>
                    <a:pt x="37" y="73"/>
                  </a:moveTo>
                  <a:lnTo>
                    <a:pt x="18" y="73"/>
                  </a:lnTo>
                  <a:moveTo>
                    <a:pt x="37" y="102"/>
                  </a:moveTo>
                  <a:lnTo>
                    <a:pt x="18" y="102"/>
                  </a:lnTo>
                </a:path>
              </a:pathLst>
            </a:custGeom>
            <a:noFill/>
            <a:ln w="15875" cap="rnd">
              <a:solidFill>
                <a:schemeClr val="accent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Line 355">
              <a:extLst>
                <a:ext uri="{FF2B5EF4-FFF2-40B4-BE49-F238E27FC236}">
                  <a16:creationId xmlns:a16="http://schemas.microsoft.com/office/drawing/2014/main" id="{17E4ED29-B913-A30A-C83F-212DC2C499A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994895" y="2991421"/>
              <a:ext cx="44450" cy="0"/>
            </a:xfrm>
            <a:prstGeom prst="line">
              <a:avLst/>
            </a:prstGeom>
            <a:noFill/>
            <a:ln w="15875" cap="rnd">
              <a:solidFill>
                <a:schemeClr val="accent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Line 356">
              <a:extLst>
                <a:ext uri="{FF2B5EF4-FFF2-40B4-BE49-F238E27FC236}">
                  <a16:creationId xmlns:a16="http://schemas.microsoft.com/office/drawing/2014/main" id="{D50D6397-B399-4C58-0EDA-88B58DD0F32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056807" y="2991421"/>
              <a:ext cx="12700" cy="0"/>
            </a:xfrm>
            <a:prstGeom prst="line">
              <a:avLst/>
            </a:prstGeom>
            <a:noFill/>
            <a:ln w="15875" cap="rnd">
              <a:solidFill>
                <a:schemeClr val="accent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30" name="ZoneTexte 29">
            <a:extLst>
              <a:ext uri="{FF2B5EF4-FFF2-40B4-BE49-F238E27FC236}">
                <a16:creationId xmlns:a16="http://schemas.microsoft.com/office/drawing/2014/main" id="{0CD4F8CE-996F-BF11-817F-2B2BA1D8ED8A}"/>
              </a:ext>
            </a:extLst>
          </p:cNvPr>
          <p:cNvSpPr txBox="1"/>
          <p:nvPr/>
        </p:nvSpPr>
        <p:spPr>
          <a:xfrm>
            <a:off x="1353256" y="4466200"/>
            <a:ext cx="8490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Du 4 au 31 décembre 2023 – dans la limite des 12 000 premières adhésions</a:t>
            </a:r>
          </a:p>
        </p:txBody>
      </p:sp>
      <p:sp>
        <p:nvSpPr>
          <p:cNvPr id="31" name="Espace réservé du texte 52">
            <a:extLst>
              <a:ext uri="{FF2B5EF4-FFF2-40B4-BE49-F238E27FC236}">
                <a16:creationId xmlns:a16="http://schemas.microsoft.com/office/drawing/2014/main" id="{4221EE64-EDC5-40FA-F3E8-5CBD3E332778}"/>
              </a:ext>
            </a:extLst>
          </p:cNvPr>
          <p:cNvSpPr txBox="1">
            <a:spLocks/>
          </p:cNvSpPr>
          <p:nvPr/>
        </p:nvSpPr>
        <p:spPr>
          <a:xfrm>
            <a:off x="9473532" y="704394"/>
            <a:ext cx="2478755" cy="324036"/>
          </a:xfrm>
          <a:prstGeom prst="rect">
            <a:avLst/>
          </a:prstGeom>
          <a:noFill/>
        </p:spPr>
        <p:txBody>
          <a:bodyPr vert="horz" lIns="0" tIns="0" rIns="0" bIns="0" rtlCol="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r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D7C378"/>
              </a:buClr>
              <a:buFont typeface="Cambria Math" panose="02040503050406030204" pitchFamily="18" charset="0"/>
              <a:buNone/>
              <a:defRPr sz="1050" b="0" baseline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1pPr>
            <a:lvl2pPr marL="457200" lvl="1" indent="0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2pPr>
            <a:lvl3pPr marL="914400" lvl="2" indent="0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Courier New" panose="02070309020205020404" pitchFamily="49" charset="0"/>
              <a:buNone/>
              <a:defRPr sz="1200" b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3pPr>
            <a:lvl4pPr marL="1371600" lvl="3" indent="0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41B8EB"/>
              </a:buClr>
              <a:buFont typeface="Arial" panose="020B0604020202020204" pitchFamily="34" charset="0"/>
              <a:buNone/>
              <a:defRPr sz="1200" b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4pPr>
            <a:lvl5pPr marL="1828800" lvl="4" indent="0" algn="l" rtl="0" eaLnBrk="1" fontAlgn="base" hangingPunct="1">
              <a:spcBef>
                <a:spcPct val="0"/>
              </a:spcBef>
              <a:spcAft>
                <a:spcPct val="0"/>
              </a:spcAft>
              <a:buNone/>
              <a:defRPr sz="1200" b="0">
                <a:solidFill>
                  <a:schemeClr val="bg1"/>
                </a:solidFill>
                <a:latin typeface="+mn-lt"/>
                <a:ea typeface="Arial"/>
                <a:cs typeface="Arial"/>
                <a:sym typeface="Arial" panose="020B0604020202020204" pitchFamily="34" charset="0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fr-FR" sz="1200" b="1" kern="0" dirty="0"/>
              <a:t>Ecureuil Vie Développement</a:t>
            </a:r>
          </a:p>
        </p:txBody>
      </p:sp>
      <p:pic>
        <p:nvPicPr>
          <p:cNvPr id="6952" name="Image 6951" descr="Une image contenant texte&#10;&#10;Description générée automatiquement">
            <a:extLst>
              <a:ext uri="{FF2B5EF4-FFF2-40B4-BE49-F238E27FC236}">
                <a16:creationId xmlns:a16="http://schemas.microsoft.com/office/drawing/2014/main" id="{D876FC13-E309-284E-401F-5AFE8F10EC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70370" y="185375"/>
            <a:ext cx="1742335" cy="57037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CDC24CF3-DADB-83B2-02E7-340DB0C03829}"/>
              </a:ext>
            </a:extLst>
          </p:cNvPr>
          <p:cNvSpPr/>
          <p:nvPr/>
        </p:nvSpPr>
        <p:spPr>
          <a:xfrm>
            <a:off x="4981574" y="6597650"/>
            <a:ext cx="3735706" cy="1950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>
                <a:solidFill>
                  <a:schemeClr val="accent1"/>
                </a:solidFill>
                <a:latin typeface="Montserrat ExtraBold" panose="00000900000000000000" pitchFamily="2" charset="0"/>
              </a:rPr>
              <a:t>Ecureuil Vie – Projet offre Etrennes Assurance vie</a:t>
            </a:r>
          </a:p>
        </p:txBody>
      </p:sp>
    </p:spTree>
    <p:extLst>
      <p:ext uri="{BB962C8B-B14F-4D97-AF65-F5344CB8AC3E}">
        <p14:creationId xmlns:p14="http://schemas.microsoft.com/office/powerpoint/2010/main" val="18956855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re 1">
            <a:extLst>
              <a:ext uri="{FF2B5EF4-FFF2-40B4-BE49-F238E27FC236}">
                <a16:creationId xmlns:a16="http://schemas.microsoft.com/office/drawing/2014/main" id="{1F639502-3BBA-B33E-4CFF-BA55155B50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>
                <a:latin typeface="Montserrat ExtraBold" panose="00000900000000000000" pitchFamily="2" charset="0"/>
                <a:ea typeface="Montserrat ExtraBold" panose="00000900000000000000" pitchFamily="2" charset="0"/>
              </a:rPr>
              <a:t> </a:t>
            </a:r>
          </a:p>
        </p:txBody>
      </p:sp>
      <p:sp>
        <p:nvSpPr>
          <p:cNvPr id="24" name="Espace réservé du contenu 23">
            <a:extLst>
              <a:ext uri="{FF2B5EF4-FFF2-40B4-BE49-F238E27FC236}">
                <a16:creationId xmlns:a16="http://schemas.microsoft.com/office/drawing/2014/main" id="{6A50F5E2-1389-14BC-BBB2-8476D8333EE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18393" y="1508786"/>
            <a:ext cx="5566837" cy="2561906"/>
          </a:xfrm>
        </p:spPr>
        <p:txBody>
          <a:bodyPr>
            <a:normAutofit/>
          </a:bodyPr>
          <a:lstStyle/>
          <a:p>
            <a:pPr>
              <a:buClr>
                <a:schemeClr val="accent2"/>
              </a:buClr>
            </a:pPr>
            <a:r>
              <a:rPr lang="fr-FR" dirty="0">
                <a:solidFill>
                  <a:schemeClr val="accent2"/>
                </a:solidFill>
              </a:rPr>
              <a:t>Cibles envisagées  : </a:t>
            </a:r>
          </a:p>
          <a:p>
            <a:pPr lvl="1">
              <a:buClr>
                <a:schemeClr val="accent2"/>
              </a:buClr>
            </a:pPr>
            <a:r>
              <a:rPr lang="fr-FR" sz="2000" b="1" dirty="0">
                <a:sym typeface="Arial" charset="0"/>
              </a:rPr>
              <a:t>Cible 1 </a:t>
            </a:r>
            <a:r>
              <a:rPr lang="fr-FR" sz="2000" dirty="0">
                <a:sym typeface="Arial" charset="0"/>
              </a:rPr>
              <a:t>: parents d’enfants âgés de 0-17 ans non-détenteur d’ASV dont un des parents déjà équipés en ASV</a:t>
            </a:r>
          </a:p>
          <a:p>
            <a:pPr lvl="1">
              <a:buClr>
                <a:schemeClr val="accent2"/>
              </a:buClr>
            </a:pPr>
            <a:r>
              <a:rPr lang="fr-FR" sz="2000" b="1" dirty="0">
                <a:sym typeface="Arial" charset="0"/>
              </a:rPr>
              <a:t>Cible 2</a:t>
            </a:r>
            <a:r>
              <a:rPr lang="fr-FR" sz="2000" dirty="0">
                <a:sym typeface="Arial" charset="0"/>
              </a:rPr>
              <a:t> : 18-29 ans non-détenteur d’ASV </a:t>
            </a:r>
            <a:br>
              <a:rPr lang="fr-FR" sz="2000" dirty="0">
                <a:sym typeface="Arial" charset="0"/>
              </a:rPr>
            </a:br>
            <a:r>
              <a:rPr lang="fr-FR" sz="1800" dirty="0">
                <a:sym typeface="Arial" charset="0"/>
              </a:rPr>
              <a:t>et détenteur d’un LA avec SF &gt; 10k€</a:t>
            </a:r>
            <a:br>
              <a:rPr lang="fr-FR" sz="1800" dirty="0">
                <a:sym typeface="Arial" charset="0"/>
              </a:rPr>
            </a:br>
            <a:r>
              <a:rPr lang="fr-FR" sz="1800" dirty="0">
                <a:sym typeface="Arial" charset="0"/>
              </a:rPr>
              <a:t>ou détenteur d’un livret jeune au plafond</a:t>
            </a:r>
          </a:p>
          <a:p>
            <a:pPr lvl="1">
              <a:buClr>
                <a:schemeClr val="accent2"/>
              </a:buClr>
              <a:buSzPct val="115000"/>
              <a:buFont typeface="Symbol" panose="05050102010706020507" pitchFamily="18" charset="2"/>
              <a:buChar char=""/>
            </a:pPr>
            <a:r>
              <a:rPr lang="fr-FR" sz="1800" dirty="0">
                <a:sym typeface="Arial" charset="0"/>
              </a:rPr>
              <a:t>Appui sur Moments de vie Naissance </a:t>
            </a:r>
          </a:p>
          <a:p>
            <a:pPr marL="0" indent="0">
              <a:buNone/>
            </a:pPr>
            <a:endParaRPr lang="fr-FR" sz="1400" b="1" dirty="0">
              <a:solidFill>
                <a:srgbClr val="666666"/>
              </a:solidFill>
              <a:latin typeface="Calibri"/>
              <a:cs typeface="Calibri"/>
              <a:sym typeface="Arial"/>
            </a:endParaRPr>
          </a:p>
        </p:txBody>
      </p:sp>
      <p:sp>
        <p:nvSpPr>
          <p:cNvPr id="377" name="Titre 1">
            <a:extLst>
              <a:ext uri="{FF2B5EF4-FFF2-40B4-BE49-F238E27FC236}">
                <a16:creationId xmlns:a16="http://schemas.microsoft.com/office/drawing/2014/main" id="{6D5DA2EA-4AD4-0259-AC40-64E3698FB4BD}"/>
              </a:ext>
            </a:extLst>
          </p:cNvPr>
          <p:cNvSpPr txBox="1">
            <a:spLocks/>
          </p:cNvSpPr>
          <p:nvPr/>
        </p:nvSpPr>
        <p:spPr>
          <a:xfrm>
            <a:off x="719138" y="260350"/>
            <a:ext cx="11326812" cy="576263"/>
          </a:xfrm>
          <a:prstGeom prst="rect">
            <a:avLst/>
          </a:prstGeom>
        </p:spPr>
        <p:txBody>
          <a:bodyPr lIns="0" rIns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 baseline="0">
                <a:solidFill>
                  <a:schemeClr val="accent1"/>
                </a:solidFill>
                <a:latin typeface="Montserrat ExtraBold" panose="00000900000000000000" pitchFamily="50" charset="0"/>
                <a:ea typeface="Montserrat ExtraBold" panose="00000900000000000000" pitchFamily="50" charset="0"/>
                <a:cs typeface="Roboto" panose="02000000000000000000" pitchFamily="2" charset="0"/>
                <a:sym typeface="Arial"/>
              </a:defRPr>
            </a:lvl1pPr>
          </a:lstStyle>
          <a:p>
            <a:pPr fontAlgn="auto">
              <a:defRPr/>
            </a:pPr>
            <a:r>
              <a:rPr lang="fr-FR" altLang="fr-FR" dirty="0">
                <a:solidFill>
                  <a:schemeClr val="accent2"/>
                </a:solidFill>
                <a:latin typeface="Montserrat ExtraBold" panose="00000900000000000000" pitchFamily="2" charset="0"/>
                <a:ea typeface="Montserrat" panose="00000500000000000000" pitchFamily="2" charset="0"/>
                <a:sym typeface="Arial" panose="020B0604020202020204" pitchFamily="34" charset="0"/>
              </a:rPr>
              <a:t>03</a:t>
            </a:r>
            <a:r>
              <a:rPr lang="fr-FR" altLang="fr-FR" dirty="0">
                <a:solidFill>
                  <a:schemeClr val="accent2"/>
                </a:solidFill>
                <a:latin typeface="Montserrat" panose="00000500000000000000" pitchFamily="2" charset="0"/>
                <a:ea typeface="Montserrat" panose="00000500000000000000" pitchFamily="2" charset="0"/>
                <a:sym typeface="Arial" panose="020B0604020202020204" pitchFamily="34" charset="0"/>
              </a:rPr>
              <a:t> </a:t>
            </a:r>
            <a:r>
              <a:rPr lang="fr-FR" kern="0" dirty="0">
                <a:solidFill>
                  <a:schemeClr val="accent2"/>
                </a:solidFill>
              </a:rPr>
              <a:t>•</a:t>
            </a:r>
            <a:r>
              <a:rPr lang="fr-FR" kern="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fr-FR" kern="0" dirty="0"/>
              <a:t>Les outils </a:t>
            </a:r>
          </a:p>
        </p:txBody>
      </p:sp>
      <p:sp>
        <p:nvSpPr>
          <p:cNvPr id="19" name="Espace réservé du texte 1">
            <a:extLst>
              <a:ext uri="{FF2B5EF4-FFF2-40B4-BE49-F238E27FC236}">
                <a16:creationId xmlns:a16="http://schemas.microsoft.com/office/drawing/2014/main" id="{064B7DF0-49EE-4A35-208C-BFC407686705}"/>
              </a:ext>
            </a:extLst>
          </p:cNvPr>
          <p:cNvSpPr txBox="1">
            <a:spLocks/>
          </p:cNvSpPr>
          <p:nvPr/>
        </p:nvSpPr>
        <p:spPr>
          <a:xfrm>
            <a:off x="4372680" y="4864348"/>
            <a:ext cx="3240000" cy="1000815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 vert="horz" lIns="68580" tIns="34290" rIns="68580" bIns="34290" rtlCol="0" anchor="t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03200" indent="-203200" algn="just" defTabSz="914400" eaLnBrk="1" fontAlgn="auto" latinLnBrk="0" hangingPunct="1">
              <a:lnSpc>
                <a:spcPct val="90000"/>
              </a:lnSpc>
              <a:spcBef>
                <a:spcPts val="450"/>
              </a:spcBef>
              <a:buClr>
                <a:srgbClr val="B24388"/>
              </a:buClr>
              <a:buSzTx/>
              <a:buFont typeface="Wingdings" panose="05000000000000000000" pitchFamily="2" charset="2"/>
              <a:buChar char="ü"/>
              <a:tabLst/>
              <a:defRPr kumimoji="0" sz="1000" b="1" kern="0" spc="0" normalizeH="0" baseline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Calibri"/>
                <a:cs typeface="Calibri"/>
              </a:defRPr>
            </a:lvl1pPr>
            <a:lvl2pPr marL="182245" indent="-95250" algn="just" defTabSz="914400" eaLnBrk="1" fontAlgn="auto" latinLnBrk="0" hangingPunct="1">
              <a:lnSpc>
                <a:spcPct val="90000"/>
              </a:lnSpc>
              <a:spcBef>
                <a:spcPts val="450"/>
              </a:spcBef>
              <a:buClr>
                <a:srgbClr val="581D74"/>
              </a:buClr>
              <a:buSzTx/>
              <a:buFont typeface="Arial" panose="020B0604020202020204" pitchFamily="34" charset="0"/>
              <a:buChar char="•"/>
              <a:tabLst/>
              <a:defRPr kumimoji="0" sz="800" b="1" kern="0" spc="0" normalizeH="0" baseline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Calibri"/>
                <a:cs typeface="Calibri"/>
              </a:defRPr>
            </a:lvl2pPr>
            <a:lvl3pPr marL="808038" indent="-198438" eaLnBrk="1" hangingPunct="1">
              <a:buClr>
                <a:srgbClr val="EC624A"/>
              </a:buClr>
              <a:buFont typeface="Courier New" panose="02070309020205020404" pitchFamily="49" charset="0"/>
              <a:buChar char="o"/>
              <a:defRPr sz="1600">
                <a:latin typeface="+mn-lt"/>
              </a:defRPr>
            </a:lvl3pPr>
            <a:lvl4pPr marL="1165225" indent="-196850" eaLnBrk="1" hangingPunct="1">
              <a:buClr>
                <a:schemeClr val="accent2"/>
              </a:buClr>
              <a:buFont typeface="Arial" panose="020B0604020202020204" pitchFamily="34" charset="0"/>
              <a:buChar char="•"/>
              <a:defRPr>
                <a:latin typeface="+mn-lt"/>
              </a:defRPr>
            </a:lvl4pPr>
            <a:lvl5pPr eaLnBrk="1" hangingPunct="1">
              <a:defRPr>
                <a:latin typeface="+mn-lt"/>
              </a:defRPr>
            </a:lvl5pPr>
            <a:lvl6pPr eaLnBrk="1" hangingPunct="1"/>
            <a:lvl7pPr eaLnBrk="1" hangingPunct="1"/>
            <a:lvl8pPr eaLnBrk="1" hangingPunct="1"/>
            <a:lvl9pPr eaLnBrk="1" hangingPunct="1"/>
          </a:lstStyle>
          <a:p>
            <a:pPr marL="361950" lvl="1" indent="-276225"/>
            <a:r>
              <a:rPr lang="fr-FR" sz="1400" dirty="0">
                <a:sym typeface="Arial"/>
              </a:rPr>
              <a:t>Fiches produits</a:t>
            </a:r>
          </a:p>
          <a:p>
            <a:pPr marL="361950" lvl="1" indent="-276225"/>
            <a:r>
              <a:rPr lang="fr-FR" sz="1400" dirty="0">
                <a:sym typeface="Arial"/>
              </a:rPr>
              <a:t>Fiche accompagnement</a:t>
            </a:r>
          </a:p>
          <a:p>
            <a:pPr marL="361950" lvl="1" indent="-276225"/>
            <a:r>
              <a:rPr lang="fr-FR" sz="1400" dirty="0">
                <a:sym typeface="Arial"/>
              </a:rPr>
              <a:t>PDO  </a:t>
            </a:r>
          </a:p>
          <a:p>
            <a:pPr lvl="1"/>
            <a:endParaRPr lang="fr-FR" sz="1000" dirty="0"/>
          </a:p>
          <a:p>
            <a:pPr lvl="1"/>
            <a:endParaRPr lang="fr-FR" sz="1000" dirty="0"/>
          </a:p>
          <a:p>
            <a:endParaRPr lang="fr-FR" sz="1100" dirty="0"/>
          </a:p>
          <a:p>
            <a:endParaRPr lang="fr-FR" sz="1100" dirty="0"/>
          </a:p>
          <a:p>
            <a:endParaRPr lang="fr-FR" sz="1100" dirty="0"/>
          </a:p>
          <a:p>
            <a:endParaRPr lang="fr-FR" sz="1100" dirty="0"/>
          </a:p>
        </p:txBody>
      </p:sp>
      <p:sp>
        <p:nvSpPr>
          <p:cNvPr id="20" name="Espace réservé du texte 1">
            <a:extLst>
              <a:ext uri="{FF2B5EF4-FFF2-40B4-BE49-F238E27FC236}">
                <a16:creationId xmlns:a16="http://schemas.microsoft.com/office/drawing/2014/main" id="{66861521-4B27-E435-C6A4-73D46F2611BB}"/>
              </a:ext>
            </a:extLst>
          </p:cNvPr>
          <p:cNvSpPr txBox="1">
            <a:spLocks/>
          </p:cNvSpPr>
          <p:nvPr/>
        </p:nvSpPr>
        <p:spPr>
          <a:xfrm>
            <a:off x="718393" y="4864348"/>
            <a:ext cx="3240000" cy="1016055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 vert="horz" lIns="68580" tIns="34290" rIns="68580" bIns="34290" rtlCol="0" anchor="t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marR="0" lvl="0" indent="-2667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Char char="ʘ"/>
              <a:defRPr sz="20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1pPr>
            <a:lvl2pPr marL="541338" marR="0" lvl="1" indent="-20478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18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808038" marR="0" lvl="2" indent="-19843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16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165225" marR="0" lvl="3" indent="-1968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72745" lvl="1" indent="-285750" algn="just" fontAlgn="auto">
              <a:lnSpc>
                <a:spcPct val="90000"/>
              </a:lnSpc>
              <a:spcBef>
                <a:spcPts val="450"/>
              </a:spcBef>
              <a:buClr>
                <a:srgbClr val="581D74"/>
              </a:buClr>
              <a:defRPr/>
            </a:pP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Calibri"/>
                <a:cs typeface="Calibri"/>
                <a:sym typeface="Arial"/>
              </a:rPr>
              <a:t>Bannières portail prospect</a:t>
            </a:r>
          </a:p>
          <a:p>
            <a:pPr marL="372745" lvl="1" indent="-285750" algn="just" fontAlgn="auto">
              <a:lnSpc>
                <a:spcPct val="90000"/>
              </a:lnSpc>
              <a:spcBef>
                <a:spcPts val="450"/>
              </a:spcBef>
              <a:buClr>
                <a:srgbClr val="581D74"/>
              </a:buClr>
              <a:defRPr/>
            </a:pPr>
            <a:r>
              <a:rPr lang="fr-FR" sz="1400" b="1" kern="0" dirty="0">
                <a:solidFill>
                  <a:srgbClr val="666666"/>
                </a:solidFill>
                <a:latin typeface="Calibri"/>
                <a:cs typeface="Calibri"/>
              </a:rPr>
              <a:t>Push hors app</a:t>
            </a:r>
            <a:endParaRPr kumimoji="0" lang="fr-FR" sz="1100" b="1" i="0" u="none" strike="noStrike" kern="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Calibri"/>
              <a:cs typeface="Calibri"/>
              <a:sym typeface="Arial"/>
            </a:endParaRPr>
          </a:p>
          <a:p>
            <a:pPr marL="203200" marR="0" lvl="0" indent="-203200" algn="just" defTabSz="914400" rtl="0" eaLnBrk="1" fontAlgn="auto" latinLnBrk="0" hangingPunct="1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rgbClr val="B24388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/>
              <a:sym typeface="Arial"/>
            </a:endParaRPr>
          </a:p>
          <a:p>
            <a:pPr marL="203200" marR="0" lvl="0" indent="-203200" algn="l" defTabSz="914400" rtl="0" eaLnBrk="1" fontAlgn="auto" latinLnBrk="0" hangingPunct="1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rgbClr val="B24388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/>
              <a:sym typeface="Arial"/>
            </a:endParaRPr>
          </a:p>
          <a:p>
            <a:pPr marL="203200" marR="0" lvl="0" indent="-203200" algn="just" defTabSz="914400" rtl="0" eaLnBrk="1" fontAlgn="auto" latinLnBrk="0" hangingPunct="1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rgbClr val="B24388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/>
              <a:sym typeface="Arial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9EE68640-3906-DF8E-BD7E-AA1815A65C1F}"/>
              </a:ext>
            </a:extLst>
          </p:cNvPr>
          <p:cNvSpPr txBox="1"/>
          <p:nvPr/>
        </p:nvSpPr>
        <p:spPr>
          <a:xfrm>
            <a:off x="718393" y="4543299"/>
            <a:ext cx="3240000" cy="32400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SUPPORTS CLIENTS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466C36F-3933-6C16-B154-DEB3447A4A94}"/>
              </a:ext>
            </a:extLst>
          </p:cNvPr>
          <p:cNvSpPr txBox="1"/>
          <p:nvPr/>
        </p:nvSpPr>
        <p:spPr>
          <a:xfrm>
            <a:off x="4372680" y="4543299"/>
            <a:ext cx="3240000" cy="32400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SUPPORTS CONSEILLERS</a:t>
            </a:r>
          </a:p>
        </p:txBody>
      </p:sp>
      <p:sp>
        <p:nvSpPr>
          <p:cNvPr id="31" name="Espace réservé du texte 52">
            <a:extLst>
              <a:ext uri="{FF2B5EF4-FFF2-40B4-BE49-F238E27FC236}">
                <a16:creationId xmlns:a16="http://schemas.microsoft.com/office/drawing/2014/main" id="{AB9DC33D-E6A0-9084-6E27-0AD8BDA07FC5}"/>
              </a:ext>
            </a:extLst>
          </p:cNvPr>
          <p:cNvSpPr txBox="1">
            <a:spLocks/>
          </p:cNvSpPr>
          <p:nvPr/>
        </p:nvSpPr>
        <p:spPr>
          <a:xfrm>
            <a:off x="9473532" y="704394"/>
            <a:ext cx="2478755" cy="324036"/>
          </a:xfrm>
          <a:prstGeom prst="rect">
            <a:avLst/>
          </a:prstGeom>
          <a:noFill/>
        </p:spPr>
        <p:txBody>
          <a:bodyPr vert="horz" lIns="0" tIns="0" rIns="0" bIns="0" rtlCol="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r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D7C378"/>
              </a:buClr>
              <a:buFont typeface="Cambria Math" panose="02040503050406030204" pitchFamily="18" charset="0"/>
              <a:buNone/>
              <a:defRPr sz="1050" b="0" baseline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1pPr>
            <a:lvl2pPr marL="457200" lvl="1" indent="0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2pPr>
            <a:lvl3pPr marL="914400" lvl="2" indent="0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Courier New" panose="02070309020205020404" pitchFamily="49" charset="0"/>
              <a:buNone/>
              <a:defRPr sz="1200" b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3pPr>
            <a:lvl4pPr marL="1371600" lvl="3" indent="0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41B8EB"/>
              </a:buClr>
              <a:buFont typeface="Arial" panose="020B0604020202020204" pitchFamily="34" charset="0"/>
              <a:buNone/>
              <a:defRPr sz="1200" b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4pPr>
            <a:lvl5pPr marL="1828800" lvl="4" indent="0" algn="l" rtl="0" eaLnBrk="1" fontAlgn="base" hangingPunct="1">
              <a:spcBef>
                <a:spcPct val="0"/>
              </a:spcBef>
              <a:spcAft>
                <a:spcPct val="0"/>
              </a:spcAft>
              <a:buNone/>
              <a:defRPr sz="1200" b="0">
                <a:solidFill>
                  <a:schemeClr val="bg1"/>
                </a:solidFill>
                <a:latin typeface="+mn-lt"/>
                <a:ea typeface="Arial"/>
                <a:cs typeface="Arial"/>
                <a:sym typeface="Arial" panose="020B0604020202020204" pitchFamily="34" charset="0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fr-FR" sz="1200" b="1" kern="0" dirty="0"/>
              <a:t>Ecureuil Vie Développement</a:t>
            </a:r>
          </a:p>
        </p:txBody>
      </p:sp>
      <p:pic>
        <p:nvPicPr>
          <p:cNvPr id="15360" name="Image 15359" descr="Une image contenant texte&#10;&#10;Description générée automatiquement">
            <a:extLst>
              <a:ext uri="{FF2B5EF4-FFF2-40B4-BE49-F238E27FC236}">
                <a16:creationId xmlns:a16="http://schemas.microsoft.com/office/drawing/2014/main" id="{74C11298-F73A-8809-FA5B-3AAF3E7DC5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0370" y="185375"/>
            <a:ext cx="1742335" cy="57037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0FCD38F-FB22-7C63-1C02-9B961DB63F4C}"/>
              </a:ext>
            </a:extLst>
          </p:cNvPr>
          <p:cNvSpPr/>
          <p:nvPr/>
        </p:nvSpPr>
        <p:spPr>
          <a:xfrm>
            <a:off x="4981574" y="6597650"/>
            <a:ext cx="3735706" cy="1950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>
                <a:solidFill>
                  <a:schemeClr val="accent1"/>
                </a:solidFill>
                <a:latin typeface="Montserrat ExtraBold" panose="00000900000000000000" pitchFamily="2" charset="0"/>
              </a:rPr>
              <a:t>Ecureuil Vie – Projet offre Etrennes Assurance vie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697DC94-AC02-99C9-00C8-17DF4830A9A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5230" y="1199491"/>
            <a:ext cx="5760720" cy="2164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77FC294-921C-8CD2-B76F-7D96721F051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287" t="13004" r="7822"/>
          <a:stretch/>
        </p:blipFill>
        <p:spPr>
          <a:xfrm>
            <a:off x="8528126" y="3494430"/>
            <a:ext cx="3211030" cy="1599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222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re 1">
            <a:extLst>
              <a:ext uri="{FF2B5EF4-FFF2-40B4-BE49-F238E27FC236}">
                <a16:creationId xmlns:a16="http://schemas.microsoft.com/office/drawing/2014/main" id="{1F639502-3BBA-B33E-4CFF-BA55155B50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>
                <a:latin typeface="Montserrat ExtraBold" panose="00000900000000000000" pitchFamily="2" charset="0"/>
                <a:ea typeface="Montserrat ExtraBold" panose="00000900000000000000" pitchFamily="2" charset="0"/>
              </a:rPr>
              <a:t> </a:t>
            </a:r>
          </a:p>
        </p:txBody>
      </p:sp>
      <p:sp>
        <p:nvSpPr>
          <p:cNvPr id="377" name="Titre 1">
            <a:extLst>
              <a:ext uri="{FF2B5EF4-FFF2-40B4-BE49-F238E27FC236}">
                <a16:creationId xmlns:a16="http://schemas.microsoft.com/office/drawing/2014/main" id="{6D5DA2EA-4AD4-0259-AC40-64E3698FB4BD}"/>
              </a:ext>
            </a:extLst>
          </p:cNvPr>
          <p:cNvSpPr txBox="1">
            <a:spLocks/>
          </p:cNvSpPr>
          <p:nvPr/>
        </p:nvSpPr>
        <p:spPr>
          <a:xfrm>
            <a:off x="719138" y="260350"/>
            <a:ext cx="11326812" cy="576263"/>
          </a:xfrm>
          <a:prstGeom prst="rect">
            <a:avLst/>
          </a:prstGeom>
        </p:spPr>
        <p:txBody>
          <a:bodyPr lIns="0" rIns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 baseline="0">
                <a:solidFill>
                  <a:schemeClr val="accent1"/>
                </a:solidFill>
                <a:latin typeface="Montserrat ExtraBold" panose="00000900000000000000" pitchFamily="50" charset="0"/>
                <a:ea typeface="Montserrat ExtraBold" panose="00000900000000000000" pitchFamily="50" charset="0"/>
                <a:cs typeface="Roboto" panose="02000000000000000000" pitchFamily="2" charset="0"/>
                <a:sym typeface="Arial"/>
              </a:defRPr>
            </a:lvl1pPr>
          </a:lstStyle>
          <a:p>
            <a:pPr fontAlgn="auto">
              <a:defRPr/>
            </a:pPr>
            <a:r>
              <a:rPr lang="fr-FR" altLang="fr-FR" dirty="0">
                <a:solidFill>
                  <a:schemeClr val="accent2"/>
                </a:solidFill>
                <a:latin typeface="Montserrat ExtraBold" panose="00000900000000000000" pitchFamily="2" charset="0"/>
                <a:ea typeface="Montserrat" panose="00000500000000000000" pitchFamily="2" charset="0"/>
                <a:sym typeface="Arial" panose="020B0604020202020204" pitchFamily="34" charset="0"/>
              </a:rPr>
              <a:t>03</a:t>
            </a:r>
            <a:r>
              <a:rPr lang="fr-FR" altLang="fr-FR" dirty="0">
                <a:solidFill>
                  <a:schemeClr val="accent2"/>
                </a:solidFill>
                <a:latin typeface="Montserrat" panose="00000500000000000000" pitchFamily="2" charset="0"/>
                <a:ea typeface="Montserrat" panose="00000500000000000000" pitchFamily="2" charset="0"/>
                <a:sym typeface="Arial" panose="020B0604020202020204" pitchFamily="34" charset="0"/>
              </a:rPr>
              <a:t> </a:t>
            </a:r>
            <a:r>
              <a:rPr lang="fr-FR" kern="0" dirty="0">
                <a:solidFill>
                  <a:schemeClr val="accent2"/>
                </a:solidFill>
              </a:rPr>
              <a:t>•</a:t>
            </a:r>
            <a:r>
              <a:rPr lang="fr-FR" kern="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fr-FR" kern="0" dirty="0"/>
              <a:t>Les outils </a:t>
            </a:r>
          </a:p>
        </p:txBody>
      </p:sp>
      <p:sp>
        <p:nvSpPr>
          <p:cNvPr id="31" name="Espace réservé du texte 52">
            <a:extLst>
              <a:ext uri="{FF2B5EF4-FFF2-40B4-BE49-F238E27FC236}">
                <a16:creationId xmlns:a16="http://schemas.microsoft.com/office/drawing/2014/main" id="{AB9DC33D-E6A0-9084-6E27-0AD8BDA07FC5}"/>
              </a:ext>
            </a:extLst>
          </p:cNvPr>
          <p:cNvSpPr txBox="1">
            <a:spLocks/>
          </p:cNvSpPr>
          <p:nvPr/>
        </p:nvSpPr>
        <p:spPr>
          <a:xfrm>
            <a:off x="9473532" y="704394"/>
            <a:ext cx="2478755" cy="324036"/>
          </a:xfrm>
          <a:prstGeom prst="rect">
            <a:avLst/>
          </a:prstGeom>
          <a:noFill/>
        </p:spPr>
        <p:txBody>
          <a:bodyPr vert="horz" lIns="0" tIns="0" rIns="0" bIns="0" rtlCol="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r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D7C378"/>
              </a:buClr>
              <a:buFont typeface="Cambria Math" panose="02040503050406030204" pitchFamily="18" charset="0"/>
              <a:buNone/>
              <a:defRPr sz="1050" b="0" baseline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1pPr>
            <a:lvl2pPr marL="457200" lvl="1" indent="0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2pPr>
            <a:lvl3pPr marL="914400" lvl="2" indent="0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Courier New" panose="02070309020205020404" pitchFamily="49" charset="0"/>
              <a:buNone/>
              <a:defRPr sz="1200" b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3pPr>
            <a:lvl4pPr marL="1371600" lvl="3" indent="0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41B8EB"/>
              </a:buClr>
              <a:buFont typeface="Arial" panose="020B0604020202020204" pitchFamily="34" charset="0"/>
              <a:buNone/>
              <a:defRPr sz="1200" b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4pPr>
            <a:lvl5pPr marL="1828800" lvl="4" indent="0" algn="l" rtl="0" eaLnBrk="1" fontAlgn="base" hangingPunct="1">
              <a:spcBef>
                <a:spcPct val="0"/>
              </a:spcBef>
              <a:spcAft>
                <a:spcPct val="0"/>
              </a:spcAft>
              <a:buNone/>
              <a:defRPr sz="1200" b="0">
                <a:solidFill>
                  <a:schemeClr val="bg1"/>
                </a:solidFill>
                <a:latin typeface="+mn-lt"/>
                <a:ea typeface="Arial"/>
                <a:cs typeface="Arial"/>
                <a:sym typeface="Arial" panose="020B0604020202020204" pitchFamily="34" charset="0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fr-FR" sz="1200" b="1" kern="0" dirty="0"/>
              <a:t>Ecureuil Vie Développement</a:t>
            </a:r>
          </a:p>
        </p:txBody>
      </p:sp>
      <p:pic>
        <p:nvPicPr>
          <p:cNvPr id="15360" name="Image 15359" descr="Une image contenant texte&#10;&#10;Description générée automatiquement">
            <a:extLst>
              <a:ext uri="{FF2B5EF4-FFF2-40B4-BE49-F238E27FC236}">
                <a16:creationId xmlns:a16="http://schemas.microsoft.com/office/drawing/2014/main" id="{74C11298-F73A-8809-FA5B-3AAF3E7DC5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0370" y="185375"/>
            <a:ext cx="1742335" cy="57037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0FCD38F-FB22-7C63-1C02-9B961DB63F4C}"/>
              </a:ext>
            </a:extLst>
          </p:cNvPr>
          <p:cNvSpPr/>
          <p:nvPr/>
        </p:nvSpPr>
        <p:spPr>
          <a:xfrm>
            <a:off x="4981574" y="6597650"/>
            <a:ext cx="3735706" cy="1950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>
                <a:solidFill>
                  <a:schemeClr val="accent1"/>
                </a:solidFill>
                <a:latin typeface="Montserrat ExtraBold" panose="00000900000000000000" pitchFamily="2" charset="0"/>
              </a:rPr>
              <a:t>Ecureuil Vie – Projet offre Etrennes Assurance vie</a:t>
            </a:r>
          </a:p>
        </p:txBody>
      </p:sp>
      <p:pic>
        <p:nvPicPr>
          <p:cNvPr id="7" name="Image 6" descr="Une image contenant texte, Visage humain, habits, personne&#10;&#10;Description générée automatiquement">
            <a:extLst>
              <a:ext uri="{FF2B5EF4-FFF2-40B4-BE49-F238E27FC236}">
                <a16:creationId xmlns:a16="http://schemas.microsoft.com/office/drawing/2014/main" id="{E1198229-606C-6ACA-1684-D15BE75E2F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025" y="1934045"/>
            <a:ext cx="4174957" cy="1565609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D791285E-8CE4-552F-AE9E-42F41A1EDAF5}"/>
              </a:ext>
            </a:extLst>
          </p:cNvPr>
          <p:cNvSpPr txBox="1">
            <a:spLocks/>
          </p:cNvSpPr>
          <p:nvPr/>
        </p:nvSpPr>
        <p:spPr>
          <a:xfrm>
            <a:off x="1347399" y="4320939"/>
            <a:ext cx="3629549" cy="11618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Clr>
                <a:schemeClr val="accent3"/>
              </a:buClr>
              <a:buFont typeface="Wingdings" panose="05000000000000000000" pitchFamily="2" charset="2"/>
              <a:buChar char="§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Clr>
                <a:schemeClr val="accent3"/>
              </a:buClr>
              <a:buFont typeface="Calibri" panose="020F0502020204030204" pitchFamily="34" charset="0"/>
              <a:buChar char="‒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400" i="1" dirty="0"/>
              <a:t>Au clic, détail de l’offre sur la page générique Assurance vie du portail Caisse d’Epargne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6566C92-0DC5-C239-544D-6554639B1D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48002" y="1156176"/>
            <a:ext cx="4994598" cy="504142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10" name="Flèche : angle droit 9">
            <a:extLst>
              <a:ext uri="{FF2B5EF4-FFF2-40B4-BE49-F238E27FC236}">
                <a16:creationId xmlns:a16="http://schemas.microsoft.com/office/drawing/2014/main" id="{975A2E93-2CB3-0285-7ECE-9730ED36C48A}"/>
              </a:ext>
            </a:extLst>
          </p:cNvPr>
          <p:cNvSpPr/>
          <p:nvPr/>
        </p:nvSpPr>
        <p:spPr>
          <a:xfrm rot="5400000">
            <a:off x="2581271" y="1546615"/>
            <a:ext cx="1161806" cy="4508499"/>
          </a:xfrm>
          <a:prstGeom prst="bentUpArrow">
            <a:avLst>
              <a:gd name="adj1" fmla="val 5891"/>
              <a:gd name="adj2" fmla="val 15671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934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1_Groupe BPCE">
  <a:themeElements>
    <a:clrScheme name="JO">
      <a:dk1>
        <a:srgbClr val="000000"/>
      </a:dk1>
      <a:lt1>
        <a:srgbClr val="FFFFFF"/>
      </a:lt1>
      <a:dk2>
        <a:srgbClr val="B34A8C"/>
      </a:dk2>
      <a:lt2>
        <a:srgbClr val="D6D2E3"/>
      </a:lt2>
      <a:accent1>
        <a:srgbClr val="581D74"/>
      </a:accent1>
      <a:accent2>
        <a:srgbClr val="8AB973"/>
      </a:accent2>
      <a:accent3>
        <a:srgbClr val="FF0000"/>
      </a:accent3>
      <a:accent4>
        <a:srgbClr val="41B8EB"/>
      </a:accent4>
      <a:accent5>
        <a:srgbClr val="55579E"/>
      </a:accent5>
      <a:accent6>
        <a:srgbClr val="D7C378"/>
      </a:accent6>
      <a:hlink>
        <a:srgbClr val="976C9D"/>
      </a:hlink>
      <a:folHlink>
        <a:srgbClr val="00ABA4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ésentation1" id="{A4B42E89-A8D2-4BDE-9654-BC5D8F441B89}" vid="{6FA6E6A5-91C4-410E-8218-A1247CAC01BE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SharedContentType xmlns="Microsoft.SharePoint.Taxonomy.ContentTypeSync" SourceId="c52eb4dc-0ef3-4aa8-8e03-025dbf6c8637" ContentTypeId="0x0101" PreviousValue="false"/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660A567CB21514B843D210D82E2F91B" ma:contentTypeVersion="13" ma:contentTypeDescription="Crée un document." ma:contentTypeScope="" ma:versionID="590654f449147f35be7f53aadb09a236">
  <xsd:schema xmlns:xsd="http://www.w3.org/2001/XMLSchema" xmlns:xs="http://www.w3.org/2001/XMLSchema" xmlns:p="http://schemas.microsoft.com/office/2006/metadata/properties" xmlns:ns2="ee7b8353-a7a0-4852-9b9d-787b6797382e" xmlns:ns3="be1cc02e-7a61-4fb5-8896-da92e6b06c01" targetNamespace="http://schemas.microsoft.com/office/2006/metadata/properties" ma:root="true" ma:fieldsID="595e19e6f317fa0b26b04875d263ca3a" ns2:_="" ns3:_="">
    <xsd:import namespace="ee7b8353-a7a0-4852-9b9d-787b6797382e"/>
    <xsd:import namespace="be1cc02e-7a61-4fb5-8896-da92e6b06c0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7b8353-a7a0-4852-9b9d-787b6797382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Balises d’images" ma:readOnly="false" ma:fieldId="{5cf76f15-5ced-4ddc-b409-7134ff3c332f}" ma:taxonomyMulti="true" ma:sspId="c52eb4dc-0ef3-4aa8-8e03-025dbf6c863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e1cc02e-7a61-4fb5-8896-da92e6b06c01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d85c43eb-6662-4992-a374-c0376c19a62d}" ma:internalName="TaxCatchAll" ma:showField="CatchAllData" ma:web="be1cc02e-7a61-4fb5-8896-da92e6b06c0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888F4FE-9AA7-4BF7-A0CC-EB6322F05126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722F2057-36E9-40B9-8652-541D8D803AD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9CBDCE2-FE9B-4125-92D3-18E3435E2AC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e7b8353-a7a0-4852-9b9d-787b6797382e"/>
    <ds:schemaRef ds:uri="be1cc02e-7a61-4fb5-8896-da92e6b06c0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Maquette_PPT_Paris_2024</Template>
  <TotalTime>498</TotalTime>
  <Words>316</Words>
  <Application>Microsoft Office PowerPoint</Application>
  <PresentationFormat>Grand écran</PresentationFormat>
  <Paragraphs>53</Paragraphs>
  <Slides>6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9" baseType="lpstr">
      <vt:lpstr>Arial</vt:lpstr>
      <vt:lpstr>Arial Narrow</vt:lpstr>
      <vt:lpstr>Cabin Condensed</vt:lpstr>
      <vt:lpstr>Calibri</vt:lpstr>
      <vt:lpstr>Cambria Math</vt:lpstr>
      <vt:lpstr>Courier New</vt:lpstr>
      <vt:lpstr>Montserrat</vt:lpstr>
      <vt:lpstr>Montserrat ExtraBold</vt:lpstr>
      <vt:lpstr>Montserrat SemiBold</vt:lpstr>
      <vt:lpstr>Roboto</vt:lpstr>
      <vt:lpstr>Symbol</vt:lpstr>
      <vt:lpstr>Wingdings</vt:lpstr>
      <vt:lpstr>1_Groupe BPCE</vt:lpstr>
      <vt:lpstr>Offre Etrennes Assurance vie</vt:lpstr>
      <vt:lpstr>01 • Contexte et enjeux</vt:lpstr>
      <vt:lpstr> </vt:lpstr>
      <vt:lpstr> </vt:lpstr>
      <vt:lpstr>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Offre Etrennes</dc:title>
  <dc:creator>SAULNIER Cécile</dc:creator>
  <cp:lastModifiedBy>LOSSER Fabien [CEGEE]</cp:lastModifiedBy>
  <cp:revision>8</cp:revision>
  <cp:lastPrinted>2023-01-24T09:12:24Z</cp:lastPrinted>
  <dcterms:created xsi:type="dcterms:W3CDTF">2023-10-23T08:06:18Z</dcterms:created>
  <dcterms:modified xsi:type="dcterms:W3CDTF">2023-11-29T16:23:48Z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etDate">
    <vt:lpwstr>2023-01-17T09:22:24Z</vt:lpwstr>
  </property>
  <property fmtid="{D5CDD505-2E9C-101B-9397-08002B2CF9AE}" pid="4" name="MSIP_Label_48a19f0c-bea1-442e-a475-ed109d9ec508_Method">
    <vt:lpwstr>Standard</vt:lpwstr>
  </property>
  <property fmtid="{D5CDD505-2E9C-101B-9397-08002B2CF9AE}" pid="5" name="MSIP_Label_48a19f0c-bea1-442e-a475-ed109d9ec508_Name">
    <vt:lpwstr>48a19f0c-bea1-442e-a475-ed109d9ec508</vt:lpwstr>
  </property>
  <property fmtid="{D5CDD505-2E9C-101B-9397-08002B2CF9AE}" pid="6" name="MSIP_Label_48a19f0c-bea1-442e-a475-ed109d9ec508_SiteId">
    <vt:lpwstr>d5bb6d35-8a82-4329-b49a-5030bd6497ab</vt:lpwstr>
  </property>
  <property fmtid="{D5CDD505-2E9C-101B-9397-08002B2CF9AE}" pid="7" name="MSIP_Label_48a19f0c-bea1-442e-a475-ed109d9ec508_ActionId">
    <vt:lpwstr>4c0096b6-8e7f-47eb-a00a-38f487e42285</vt:lpwstr>
  </property>
  <property fmtid="{D5CDD505-2E9C-101B-9397-08002B2CF9AE}" pid="8" name="MSIP_Label_48a19f0c-bea1-442e-a475-ed109d9ec508_ContentBits">
    <vt:lpwstr>0</vt:lpwstr>
  </property>
</Properties>
</file>