
<file path=[Content_Types].xml><?xml version="1.0" encoding="utf-8"?>
<Types xmlns="http://schemas.openxmlformats.org/package/2006/content-types">
  <Default Extension="png" ContentType="image/png"/>
  <Default Extension="svg" ContentType="image/svg+xml"/>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sldIdLst>
    <p:sldId id="292" r:id="rId6"/>
    <p:sldId id="282" r:id="rId7"/>
    <p:sldId id="293" r:id="rId8"/>
    <p:sldId id="294" r:id="rId9"/>
    <p:sldId id="276" r:id="rId10"/>
    <p:sldId id="279" r:id="rId11"/>
    <p:sldId id="280" r:id="rId12"/>
    <p:sldId id="284" r:id="rId13"/>
    <p:sldId id="285" r:id="rId14"/>
    <p:sldId id="286" r:id="rId15"/>
    <p:sldId id="291" r:id="rId16"/>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8464E"/>
    <a:srgbClr val="C00810"/>
    <a:srgbClr val="E3322C"/>
    <a:srgbClr val="8F949F"/>
    <a:srgbClr val="3E454A"/>
    <a:srgbClr val="000000"/>
    <a:srgbClr val="D11921"/>
    <a:srgbClr val="FF0000"/>
    <a:srgbClr val="EC1B24"/>
    <a:srgbClr val="E7302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176" autoAdjust="0"/>
    <p:restoredTop sz="94660"/>
  </p:normalViewPr>
  <p:slideViewPr>
    <p:cSldViewPr snapToGrid="0">
      <p:cViewPr varScale="1">
        <p:scale>
          <a:sx n="65" d="100"/>
          <a:sy n="65" d="100"/>
        </p:scale>
        <p:origin x="810" y="78"/>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A629A69-6460-4D59-8FFF-23B338A6D399}"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fr-FR"/>
        </a:p>
      </dgm:t>
    </dgm:pt>
    <dgm:pt modelId="{E1AF2CE9-3BF4-4545-AA1D-74D93289432A}">
      <dgm:prSet phldrT="[Texte]" custT="1"/>
      <dgm:spPr>
        <a:solidFill>
          <a:schemeClr val="bg1"/>
        </a:solidFill>
        <a:ln w="28575">
          <a:solidFill>
            <a:schemeClr val="accent4">
              <a:lumMod val="75000"/>
            </a:schemeClr>
          </a:solidFill>
        </a:ln>
      </dgm:spPr>
      <dgm:t>
        <a:bodyPr/>
        <a:lstStyle/>
        <a:p>
          <a:pPr algn="l"/>
          <a:r>
            <a:rPr lang="fr-FR" sz="1800" b="1" dirty="0" smtClean="0">
              <a:solidFill>
                <a:schemeClr val="tx1"/>
              </a:solidFill>
              <a:latin typeface="+mn-lt"/>
            </a:rPr>
            <a:t>Compte de dépôt au nom du client mineur et géré par les parents (représentants légaux) : </a:t>
          </a:r>
          <a:endParaRPr lang="fr-FR" sz="1800" dirty="0">
            <a:solidFill>
              <a:schemeClr val="tx1"/>
            </a:solidFill>
            <a:latin typeface="+mn-lt"/>
          </a:endParaRPr>
        </a:p>
      </dgm:t>
    </dgm:pt>
    <dgm:pt modelId="{383A3992-93DA-4685-A78B-3E7DC064EE68}" type="parTrans" cxnId="{C6ECE959-C866-4196-9A81-ED0A6D001309}">
      <dgm:prSet/>
      <dgm:spPr/>
      <dgm:t>
        <a:bodyPr/>
        <a:lstStyle/>
        <a:p>
          <a:endParaRPr lang="fr-FR"/>
        </a:p>
      </dgm:t>
    </dgm:pt>
    <dgm:pt modelId="{4C990E9B-4D4E-4499-B2AB-9335705F1F68}" type="sibTrans" cxnId="{C6ECE959-C866-4196-9A81-ED0A6D001309}">
      <dgm:prSet/>
      <dgm:spPr/>
      <dgm:t>
        <a:bodyPr/>
        <a:lstStyle/>
        <a:p>
          <a:endParaRPr lang="fr-FR"/>
        </a:p>
      </dgm:t>
    </dgm:pt>
    <dgm:pt modelId="{39D02970-730A-400B-B884-9BD2DF3BEADB}">
      <dgm:prSet phldrT="[Texte]" custT="1"/>
      <dgm:spPr>
        <a:solidFill>
          <a:schemeClr val="bg1">
            <a:lumMod val="85000"/>
            <a:alpha val="90000"/>
          </a:schemeClr>
        </a:solidFill>
        <a:ln>
          <a:solidFill>
            <a:schemeClr val="bg1">
              <a:lumMod val="85000"/>
              <a:alpha val="90000"/>
            </a:schemeClr>
          </a:solidFill>
        </a:ln>
      </dgm:spPr>
      <dgm:t>
        <a:bodyPr anchor="ctr" anchorCtr="0"/>
        <a:lstStyle/>
        <a:p>
          <a:r>
            <a:rPr lang="fr-FR" sz="1600" dirty="0" smtClean="0">
              <a:latin typeface="+mn-lt"/>
            </a:rPr>
            <a:t>l’accord des deux représentants légaux n’est pas obligatoire</a:t>
          </a:r>
          <a:endParaRPr lang="fr-FR" sz="1600" dirty="0">
            <a:latin typeface="+mn-lt"/>
          </a:endParaRPr>
        </a:p>
      </dgm:t>
    </dgm:pt>
    <dgm:pt modelId="{34E68C1B-07C2-4065-8133-9B5FD5A9DA90}" type="parTrans" cxnId="{8435C290-9184-43FE-AFAA-BC35F8B6FF1C}">
      <dgm:prSet/>
      <dgm:spPr/>
      <dgm:t>
        <a:bodyPr/>
        <a:lstStyle/>
        <a:p>
          <a:endParaRPr lang="fr-FR"/>
        </a:p>
      </dgm:t>
    </dgm:pt>
    <dgm:pt modelId="{92998CB4-A96D-4348-92D2-89BA94362729}" type="sibTrans" cxnId="{8435C290-9184-43FE-AFAA-BC35F8B6FF1C}">
      <dgm:prSet/>
      <dgm:spPr/>
      <dgm:t>
        <a:bodyPr/>
        <a:lstStyle/>
        <a:p>
          <a:endParaRPr lang="fr-FR"/>
        </a:p>
      </dgm:t>
    </dgm:pt>
    <dgm:pt modelId="{63348482-FC95-465D-B96A-231FB5C9CE10}">
      <dgm:prSet phldrT="[Texte]" custT="1"/>
      <dgm:spPr>
        <a:solidFill>
          <a:schemeClr val="bg1">
            <a:lumMod val="85000"/>
            <a:alpha val="90000"/>
          </a:schemeClr>
        </a:solidFill>
        <a:ln>
          <a:solidFill>
            <a:schemeClr val="bg1">
              <a:lumMod val="85000"/>
              <a:alpha val="90000"/>
            </a:schemeClr>
          </a:solidFill>
        </a:ln>
      </dgm:spPr>
      <dgm:t>
        <a:bodyPr anchor="ctr" anchorCtr="0"/>
        <a:lstStyle/>
        <a:p>
          <a:r>
            <a:rPr lang="fr-FR" sz="1600" dirty="0" smtClean="0">
              <a:latin typeface="+mn-lt"/>
            </a:rPr>
            <a:t>un parent seul peut donc procéder à la clôture du compte.</a:t>
          </a:r>
          <a:endParaRPr lang="fr-FR" sz="1600" dirty="0">
            <a:latin typeface="+mn-lt"/>
          </a:endParaRPr>
        </a:p>
      </dgm:t>
    </dgm:pt>
    <dgm:pt modelId="{7CCB1874-0BE5-4F15-BCA6-5FA1B51F0DAA}" type="parTrans" cxnId="{314B1942-92ED-4044-866E-B817B152A2AB}">
      <dgm:prSet/>
      <dgm:spPr/>
      <dgm:t>
        <a:bodyPr/>
        <a:lstStyle/>
        <a:p>
          <a:endParaRPr lang="fr-FR"/>
        </a:p>
      </dgm:t>
    </dgm:pt>
    <dgm:pt modelId="{28A59989-A756-4B9E-A30D-02323B9F541B}" type="sibTrans" cxnId="{314B1942-92ED-4044-866E-B817B152A2AB}">
      <dgm:prSet/>
      <dgm:spPr/>
      <dgm:t>
        <a:bodyPr/>
        <a:lstStyle/>
        <a:p>
          <a:endParaRPr lang="fr-FR"/>
        </a:p>
      </dgm:t>
    </dgm:pt>
    <dgm:pt modelId="{77D51A6D-527F-4353-B2B3-2231A3C2853C}">
      <dgm:prSet phldrT="[Texte]" custT="1"/>
      <dgm:spPr>
        <a:solidFill>
          <a:schemeClr val="bg1"/>
        </a:solidFill>
        <a:ln w="28575">
          <a:solidFill>
            <a:schemeClr val="accent4">
              <a:lumMod val="75000"/>
            </a:schemeClr>
          </a:solidFill>
        </a:ln>
      </dgm:spPr>
      <dgm:t>
        <a:bodyPr/>
        <a:lstStyle/>
        <a:p>
          <a:pPr algn="l"/>
          <a:r>
            <a:rPr lang="fr-FR" sz="1800" b="1" dirty="0" smtClean="0">
              <a:solidFill>
                <a:schemeClr val="tx1"/>
              </a:solidFill>
              <a:latin typeface="+mn-lt"/>
            </a:rPr>
            <a:t>Compte de dépôt au nom du client mineur géré par le mineur*  : </a:t>
          </a:r>
          <a:endParaRPr lang="fr-FR" sz="1800" dirty="0">
            <a:solidFill>
              <a:schemeClr val="tx1"/>
            </a:solidFill>
            <a:latin typeface="+mn-lt"/>
          </a:endParaRPr>
        </a:p>
      </dgm:t>
    </dgm:pt>
    <dgm:pt modelId="{4F0D756E-5AC7-4FE0-90CD-C0AD68F25E04}" type="parTrans" cxnId="{4987DE14-5DD6-400A-B2EC-DF237BFB69CC}">
      <dgm:prSet/>
      <dgm:spPr/>
      <dgm:t>
        <a:bodyPr/>
        <a:lstStyle/>
        <a:p>
          <a:endParaRPr lang="fr-FR"/>
        </a:p>
      </dgm:t>
    </dgm:pt>
    <dgm:pt modelId="{3B239DA9-C4DF-4A19-8705-F0E314ACF5E0}" type="sibTrans" cxnId="{4987DE14-5DD6-400A-B2EC-DF237BFB69CC}">
      <dgm:prSet/>
      <dgm:spPr/>
      <dgm:t>
        <a:bodyPr/>
        <a:lstStyle/>
        <a:p>
          <a:endParaRPr lang="fr-FR"/>
        </a:p>
      </dgm:t>
    </dgm:pt>
    <dgm:pt modelId="{E5B15A39-1682-41DF-A7FA-88BC02317E6B}">
      <dgm:prSet phldrT="[Texte]" custT="1"/>
      <dgm:spPr>
        <a:solidFill>
          <a:schemeClr val="bg1">
            <a:lumMod val="85000"/>
            <a:alpha val="90000"/>
          </a:schemeClr>
        </a:solidFill>
        <a:ln>
          <a:solidFill>
            <a:schemeClr val="bg1">
              <a:lumMod val="85000"/>
              <a:alpha val="90000"/>
            </a:schemeClr>
          </a:solidFill>
        </a:ln>
      </dgm:spPr>
      <dgm:t>
        <a:bodyPr anchor="ctr" anchorCtr="0"/>
        <a:lstStyle/>
        <a:p>
          <a:r>
            <a:rPr lang="fr-FR" sz="1600" dirty="0" smtClean="0">
              <a:latin typeface="+mn-lt"/>
            </a:rPr>
            <a:t>la clôture se fera avec l’accord des deux représentants légaux et l’accord du mineur qui devra également signer le document de clôture de compte.  </a:t>
          </a:r>
          <a:endParaRPr lang="fr-FR" sz="1600" dirty="0">
            <a:latin typeface="+mn-lt"/>
          </a:endParaRPr>
        </a:p>
      </dgm:t>
    </dgm:pt>
    <dgm:pt modelId="{E7B8CE53-6825-4B78-9943-1BE63FAAACF8}" type="parTrans" cxnId="{FE713CF0-E199-4573-8364-299C0CACA3FC}">
      <dgm:prSet/>
      <dgm:spPr/>
      <dgm:t>
        <a:bodyPr/>
        <a:lstStyle/>
        <a:p>
          <a:endParaRPr lang="fr-FR"/>
        </a:p>
      </dgm:t>
    </dgm:pt>
    <dgm:pt modelId="{D054B705-C887-48EA-987A-25291C05EA00}" type="sibTrans" cxnId="{FE713CF0-E199-4573-8364-299C0CACA3FC}">
      <dgm:prSet/>
      <dgm:spPr/>
      <dgm:t>
        <a:bodyPr/>
        <a:lstStyle/>
        <a:p>
          <a:endParaRPr lang="fr-FR"/>
        </a:p>
      </dgm:t>
    </dgm:pt>
    <dgm:pt modelId="{25E9B995-4D7D-4A44-8F6B-8F4B262D56B6}" type="pres">
      <dgm:prSet presAssocID="{1A629A69-6460-4D59-8FFF-23B338A6D399}" presName="Name0" presStyleCnt="0">
        <dgm:presLayoutVars>
          <dgm:dir/>
          <dgm:animLvl val="lvl"/>
          <dgm:resizeHandles/>
        </dgm:presLayoutVars>
      </dgm:prSet>
      <dgm:spPr/>
      <dgm:t>
        <a:bodyPr/>
        <a:lstStyle/>
        <a:p>
          <a:endParaRPr lang="fr-FR"/>
        </a:p>
      </dgm:t>
    </dgm:pt>
    <dgm:pt modelId="{7889EAF2-4ED6-477F-A021-9AE52C307852}" type="pres">
      <dgm:prSet presAssocID="{E1AF2CE9-3BF4-4545-AA1D-74D93289432A}" presName="linNode" presStyleCnt="0"/>
      <dgm:spPr/>
    </dgm:pt>
    <dgm:pt modelId="{6E508680-2553-48F5-9701-94C99C26212D}" type="pres">
      <dgm:prSet presAssocID="{E1AF2CE9-3BF4-4545-AA1D-74D93289432A}" presName="parentShp" presStyleLbl="node1" presStyleIdx="0" presStyleCnt="2" custScaleX="113977" custLinFactNeighborX="-314">
        <dgm:presLayoutVars>
          <dgm:bulletEnabled val="1"/>
        </dgm:presLayoutVars>
      </dgm:prSet>
      <dgm:spPr/>
      <dgm:t>
        <a:bodyPr/>
        <a:lstStyle/>
        <a:p>
          <a:endParaRPr lang="fr-FR"/>
        </a:p>
      </dgm:t>
    </dgm:pt>
    <dgm:pt modelId="{A4B5263E-6293-4B3C-A761-DBC21B7BC6DF}" type="pres">
      <dgm:prSet presAssocID="{E1AF2CE9-3BF4-4545-AA1D-74D93289432A}" presName="childShp" presStyleLbl="bgAccFollowNode1" presStyleIdx="0" presStyleCnt="2">
        <dgm:presLayoutVars>
          <dgm:bulletEnabled val="1"/>
        </dgm:presLayoutVars>
      </dgm:prSet>
      <dgm:spPr/>
      <dgm:t>
        <a:bodyPr/>
        <a:lstStyle/>
        <a:p>
          <a:endParaRPr lang="fr-FR"/>
        </a:p>
      </dgm:t>
    </dgm:pt>
    <dgm:pt modelId="{100C4D23-B4F0-4263-8BD9-2F93D5D5B301}" type="pres">
      <dgm:prSet presAssocID="{4C990E9B-4D4E-4499-B2AB-9335705F1F68}" presName="spacing" presStyleCnt="0"/>
      <dgm:spPr/>
    </dgm:pt>
    <dgm:pt modelId="{1BF8596A-616D-4E22-B0F5-9DF5FF417D83}" type="pres">
      <dgm:prSet presAssocID="{77D51A6D-527F-4353-B2B3-2231A3C2853C}" presName="linNode" presStyleCnt="0"/>
      <dgm:spPr/>
    </dgm:pt>
    <dgm:pt modelId="{1190862B-BC34-4996-A4CD-4A7EC84BC0AE}" type="pres">
      <dgm:prSet presAssocID="{77D51A6D-527F-4353-B2B3-2231A3C2853C}" presName="parentShp" presStyleLbl="node1" presStyleIdx="1" presStyleCnt="2" custScaleX="110772" custLinFactNeighborX="-302">
        <dgm:presLayoutVars>
          <dgm:bulletEnabled val="1"/>
        </dgm:presLayoutVars>
      </dgm:prSet>
      <dgm:spPr/>
      <dgm:t>
        <a:bodyPr/>
        <a:lstStyle/>
        <a:p>
          <a:endParaRPr lang="fr-FR"/>
        </a:p>
      </dgm:t>
    </dgm:pt>
    <dgm:pt modelId="{7F5B1FEA-9D8B-4908-9A83-E1C7D08950DD}" type="pres">
      <dgm:prSet presAssocID="{77D51A6D-527F-4353-B2B3-2231A3C2853C}" presName="childShp" presStyleLbl="bgAccFollowNode1" presStyleIdx="1" presStyleCnt="2">
        <dgm:presLayoutVars>
          <dgm:bulletEnabled val="1"/>
        </dgm:presLayoutVars>
      </dgm:prSet>
      <dgm:spPr/>
      <dgm:t>
        <a:bodyPr/>
        <a:lstStyle/>
        <a:p>
          <a:endParaRPr lang="fr-FR"/>
        </a:p>
      </dgm:t>
    </dgm:pt>
  </dgm:ptLst>
  <dgm:cxnLst>
    <dgm:cxn modelId="{4987DE14-5DD6-400A-B2EC-DF237BFB69CC}" srcId="{1A629A69-6460-4D59-8FFF-23B338A6D399}" destId="{77D51A6D-527F-4353-B2B3-2231A3C2853C}" srcOrd="1" destOrd="0" parTransId="{4F0D756E-5AC7-4FE0-90CD-C0AD68F25E04}" sibTransId="{3B239DA9-C4DF-4A19-8705-F0E314ACF5E0}"/>
    <dgm:cxn modelId="{8435C290-9184-43FE-AFAA-BC35F8B6FF1C}" srcId="{E1AF2CE9-3BF4-4545-AA1D-74D93289432A}" destId="{39D02970-730A-400B-B884-9BD2DF3BEADB}" srcOrd="0" destOrd="0" parTransId="{34E68C1B-07C2-4065-8133-9B5FD5A9DA90}" sibTransId="{92998CB4-A96D-4348-92D2-89BA94362729}"/>
    <dgm:cxn modelId="{E66FA04A-7C8C-497C-9D29-1D142B698C8C}" type="presOf" srcId="{E1AF2CE9-3BF4-4545-AA1D-74D93289432A}" destId="{6E508680-2553-48F5-9701-94C99C26212D}" srcOrd="0" destOrd="0" presId="urn:microsoft.com/office/officeart/2005/8/layout/vList6"/>
    <dgm:cxn modelId="{314B1942-92ED-4044-866E-B817B152A2AB}" srcId="{E1AF2CE9-3BF4-4545-AA1D-74D93289432A}" destId="{63348482-FC95-465D-B96A-231FB5C9CE10}" srcOrd="1" destOrd="0" parTransId="{7CCB1874-0BE5-4F15-BCA6-5FA1B51F0DAA}" sibTransId="{28A59989-A756-4B9E-A30D-02323B9F541B}"/>
    <dgm:cxn modelId="{FE713CF0-E199-4573-8364-299C0CACA3FC}" srcId="{77D51A6D-527F-4353-B2B3-2231A3C2853C}" destId="{E5B15A39-1682-41DF-A7FA-88BC02317E6B}" srcOrd="0" destOrd="0" parTransId="{E7B8CE53-6825-4B78-9943-1BE63FAAACF8}" sibTransId="{D054B705-C887-48EA-987A-25291C05EA00}"/>
    <dgm:cxn modelId="{F5DA6BED-76ED-400F-BE62-D054F0436F42}" type="presOf" srcId="{E5B15A39-1682-41DF-A7FA-88BC02317E6B}" destId="{7F5B1FEA-9D8B-4908-9A83-E1C7D08950DD}" srcOrd="0" destOrd="0" presId="urn:microsoft.com/office/officeart/2005/8/layout/vList6"/>
    <dgm:cxn modelId="{13F4D80C-4E29-4DAA-9157-B548A8148341}" type="presOf" srcId="{77D51A6D-527F-4353-B2B3-2231A3C2853C}" destId="{1190862B-BC34-4996-A4CD-4A7EC84BC0AE}" srcOrd="0" destOrd="0" presId="urn:microsoft.com/office/officeart/2005/8/layout/vList6"/>
    <dgm:cxn modelId="{B4684452-3D60-447A-B928-7963BBF6111E}" type="presOf" srcId="{39D02970-730A-400B-B884-9BD2DF3BEADB}" destId="{A4B5263E-6293-4B3C-A761-DBC21B7BC6DF}" srcOrd="0" destOrd="0" presId="urn:microsoft.com/office/officeart/2005/8/layout/vList6"/>
    <dgm:cxn modelId="{6C619D53-6D9A-4490-999E-B3F5ADD7CA2E}" type="presOf" srcId="{63348482-FC95-465D-B96A-231FB5C9CE10}" destId="{A4B5263E-6293-4B3C-A761-DBC21B7BC6DF}" srcOrd="0" destOrd="1" presId="urn:microsoft.com/office/officeart/2005/8/layout/vList6"/>
    <dgm:cxn modelId="{C6ECE959-C866-4196-9A81-ED0A6D001309}" srcId="{1A629A69-6460-4D59-8FFF-23B338A6D399}" destId="{E1AF2CE9-3BF4-4545-AA1D-74D93289432A}" srcOrd="0" destOrd="0" parTransId="{383A3992-93DA-4685-A78B-3E7DC064EE68}" sibTransId="{4C990E9B-4D4E-4499-B2AB-9335705F1F68}"/>
    <dgm:cxn modelId="{5FCB62F1-48FB-44AE-9FDC-B703E6DAC026}" type="presOf" srcId="{1A629A69-6460-4D59-8FFF-23B338A6D399}" destId="{25E9B995-4D7D-4A44-8F6B-8F4B262D56B6}" srcOrd="0" destOrd="0" presId="urn:microsoft.com/office/officeart/2005/8/layout/vList6"/>
    <dgm:cxn modelId="{0DF00C02-6EA1-4A2A-855F-AD9BC2E913B3}" type="presParOf" srcId="{25E9B995-4D7D-4A44-8F6B-8F4B262D56B6}" destId="{7889EAF2-4ED6-477F-A021-9AE52C307852}" srcOrd="0" destOrd="0" presId="urn:microsoft.com/office/officeart/2005/8/layout/vList6"/>
    <dgm:cxn modelId="{981A2C74-2B03-4372-9240-C36B333D54C7}" type="presParOf" srcId="{7889EAF2-4ED6-477F-A021-9AE52C307852}" destId="{6E508680-2553-48F5-9701-94C99C26212D}" srcOrd="0" destOrd="0" presId="urn:microsoft.com/office/officeart/2005/8/layout/vList6"/>
    <dgm:cxn modelId="{1E0B5930-8385-41BF-92E1-7FFB0FFFB79F}" type="presParOf" srcId="{7889EAF2-4ED6-477F-A021-9AE52C307852}" destId="{A4B5263E-6293-4B3C-A761-DBC21B7BC6DF}" srcOrd="1" destOrd="0" presId="urn:microsoft.com/office/officeart/2005/8/layout/vList6"/>
    <dgm:cxn modelId="{1A1519F1-427C-41E1-9291-F91BB690AABC}" type="presParOf" srcId="{25E9B995-4D7D-4A44-8F6B-8F4B262D56B6}" destId="{100C4D23-B4F0-4263-8BD9-2F93D5D5B301}" srcOrd="1" destOrd="0" presId="urn:microsoft.com/office/officeart/2005/8/layout/vList6"/>
    <dgm:cxn modelId="{848D5C27-6E53-4FFD-9B04-1FFFCE38595C}" type="presParOf" srcId="{25E9B995-4D7D-4A44-8F6B-8F4B262D56B6}" destId="{1BF8596A-616D-4E22-B0F5-9DF5FF417D83}" srcOrd="2" destOrd="0" presId="urn:microsoft.com/office/officeart/2005/8/layout/vList6"/>
    <dgm:cxn modelId="{0BB91C57-B29B-48BA-B424-0E67712A2B0E}" type="presParOf" srcId="{1BF8596A-616D-4E22-B0F5-9DF5FF417D83}" destId="{1190862B-BC34-4996-A4CD-4A7EC84BC0AE}" srcOrd="0" destOrd="0" presId="urn:microsoft.com/office/officeart/2005/8/layout/vList6"/>
    <dgm:cxn modelId="{3BFD44DE-3689-4B16-AC37-949A7BA1B41A}" type="presParOf" srcId="{1BF8596A-616D-4E22-B0F5-9DF5FF417D83}" destId="{7F5B1FEA-9D8B-4908-9A83-E1C7D08950DD}"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6D214EB-60DB-4C7D-9B64-ADA62F38EF04}" type="doc">
      <dgm:prSet loTypeId="urn:microsoft.com/office/officeart/2008/layout/RadialCluster" loCatId="cycle" qsTypeId="urn:microsoft.com/office/officeart/2005/8/quickstyle/simple1" qsCatId="simple" csTypeId="urn:microsoft.com/office/officeart/2005/8/colors/accent1_1" csCatId="accent1" phldr="1"/>
      <dgm:spPr/>
      <dgm:t>
        <a:bodyPr/>
        <a:lstStyle/>
        <a:p>
          <a:endParaRPr lang="fr-FR"/>
        </a:p>
      </dgm:t>
    </dgm:pt>
    <dgm:pt modelId="{29E88379-D7A6-4D45-9E9A-A66B87E47485}">
      <dgm:prSet phldrT="[Texte]" custT="1"/>
      <dgm:spPr>
        <a:ln w="28575">
          <a:solidFill>
            <a:srgbClr val="C00000"/>
          </a:solidFill>
        </a:ln>
      </dgm:spPr>
      <dgm:t>
        <a:bodyPr/>
        <a:lstStyle/>
        <a:p>
          <a:r>
            <a:rPr lang="fr-FR" sz="2800" b="1" dirty="0" smtClean="0"/>
            <a:t>Retrait de 1000 €</a:t>
          </a:r>
          <a:endParaRPr lang="fr-FR" sz="2800" b="1" dirty="0"/>
        </a:p>
      </dgm:t>
    </dgm:pt>
    <dgm:pt modelId="{F842B8B7-A415-45E0-BA05-1A4AEBE35A44}" type="parTrans" cxnId="{298E2801-A8A4-4060-9D9E-33B9A6EF7259}">
      <dgm:prSet/>
      <dgm:spPr/>
      <dgm:t>
        <a:bodyPr/>
        <a:lstStyle/>
        <a:p>
          <a:endParaRPr lang="fr-FR" sz="2400"/>
        </a:p>
      </dgm:t>
    </dgm:pt>
    <dgm:pt modelId="{93565189-5B94-4E36-B9F3-B6BEE14BB130}" type="sibTrans" cxnId="{298E2801-A8A4-4060-9D9E-33B9A6EF7259}">
      <dgm:prSet/>
      <dgm:spPr/>
      <dgm:t>
        <a:bodyPr/>
        <a:lstStyle/>
        <a:p>
          <a:endParaRPr lang="fr-FR" sz="2400"/>
        </a:p>
      </dgm:t>
    </dgm:pt>
    <dgm:pt modelId="{889FD7DE-2497-4E77-85A9-3BFA297D4E6D}">
      <dgm:prSet phldrT="[Texte]" custT="1"/>
      <dgm:spPr>
        <a:ln w="28575">
          <a:solidFill>
            <a:srgbClr val="C00000"/>
          </a:solidFill>
        </a:ln>
      </dgm:spPr>
      <dgm:t>
        <a:bodyPr/>
        <a:lstStyle/>
        <a:p>
          <a:r>
            <a:rPr lang="fr-FR" sz="1400" dirty="0" smtClean="0"/>
            <a:t>A l’inverse, un retrait de 1000€ pour un mineur qui dispose d’une collecte totale de 50 000€ peut être considéré comme </a:t>
          </a:r>
          <a:r>
            <a:rPr lang="fr-FR" sz="1400" b="1" dirty="0" smtClean="0">
              <a:solidFill>
                <a:schemeClr val="accent4">
                  <a:lumMod val="75000"/>
                </a:schemeClr>
              </a:solidFill>
            </a:rPr>
            <a:t>un acte de gestion courante</a:t>
          </a:r>
          <a:r>
            <a:rPr lang="fr-FR" sz="1400" dirty="0" smtClean="0"/>
            <a:t> et donc comme un acte d’administration pouvant être réalisé par un seul parent. </a:t>
          </a:r>
          <a:endParaRPr lang="fr-FR" sz="1400" dirty="0"/>
        </a:p>
      </dgm:t>
    </dgm:pt>
    <dgm:pt modelId="{B601EEC6-12C4-449D-88F7-49EDEC251FDB}" type="parTrans" cxnId="{B03E0FB8-5501-4AB2-9026-7214B40E3E79}">
      <dgm:prSet/>
      <dgm:spPr>
        <a:ln w="28575">
          <a:solidFill>
            <a:srgbClr val="C00000"/>
          </a:solidFill>
        </a:ln>
      </dgm:spPr>
      <dgm:t>
        <a:bodyPr/>
        <a:lstStyle/>
        <a:p>
          <a:endParaRPr lang="fr-FR" sz="4400"/>
        </a:p>
      </dgm:t>
    </dgm:pt>
    <dgm:pt modelId="{48A9C8F2-431F-481A-9BE0-58D2EB01E8ED}" type="sibTrans" cxnId="{B03E0FB8-5501-4AB2-9026-7214B40E3E79}">
      <dgm:prSet/>
      <dgm:spPr/>
      <dgm:t>
        <a:bodyPr/>
        <a:lstStyle/>
        <a:p>
          <a:endParaRPr lang="fr-FR" sz="2400"/>
        </a:p>
      </dgm:t>
    </dgm:pt>
    <dgm:pt modelId="{0D85D7F1-9465-4468-9FED-61405113528F}">
      <dgm:prSet phldrT="[Texte]" custT="1"/>
      <dgm:spPr>
        <a:ln w="28575">
          <a:solidFill>
            <a:srgbClr val="C00000"/>
          </a:solidFill>
        </a:ln>
      </dgm:spPr>
      <dgm:t>
        <a:bodyPr/>
        <a:lstStyle/>
        <a:p>
          <a:pPr algn="ctr"/>
          <a:r>
            <a:rPr lang="fr-FR" sz="1400" dirty="0" smtClean="0"/>
            <a:t>Un retrait de 1000€ pour un mineur qui dispose d’une collecte totale de 2000€ doit être considéré comme </a:t>
          </a:r>
          <a:r>
            <a:rPr lang="fr-FR" sz="1400" b="1" dirty="0" smtClean="0">
              <a:solidFill>
                <a:schemeClr val="accent4">
                  <a:lumMod val="75000"/>
                </a:schemeClr>
              </a:solidFill>
            </a:rPr>
            <a:t>un retrait important</a:t>
          </a:r>
          <a:r>
            <a:rPr lang="fr-FR" sz="1400" dirty="0" smtClean="0"/>
            <a:t> par rapport à la gestion courante, et donc comme un acte de disposition rendant obligatoire la signature des deux représentants légaux.</a:t>
          </a:r>
          <a:endParaRPr lang="fr-FR" sz="1400" dirty="0"/>
        </a:p>
      </dgm:t>
    </dgm:pt>
    <dgm:pt modelId="{827F3297-08C7-479A-AD85-D21E740AEB40}" type="parTrans" cxnId="{C3E98351-7348-4B12-8052-BC9B253A6625}">
      <dgm:prSet/>
      <dgm:spPr>
        <a:ln w="28575">
          <a:solidFill>
            <a:srgbClr val="C00000"/>
          </a:solidFill>
        </a:ln>
      </dgm:spPr>
      <dgm:t>
        <a:bodyPr/>
        <a:lstStyle/>
        <a:p>
          <a:endParaRPr lang="fr-FR" sz="4400"/>
        </a:p>
      </dgm:t>
    </dgm:pt>
    <dgm:pt modelId="{BFC0BB9A-D900-4A56-95A7-7FBF0707728C}" type="sibTrans" cxnId="{C3E98351-7348-4B12-8052-BC9B253A6625}">
      <dgm:prSet/>
      <dgm:spPr/>
      <dgm:t>
        <a:bodyPr/>
        <a:lstStyle/>
        <a:p>
          <a:endParaRPr lang="fr-FR" sz="2400"/>
        </a:p>
      </dgm:t>
    </dgm:pt>
    <dgm:pt modelId="{9752201C-7088-4C24-8D3D-D39D9D89D938}" type="pres">
      <dgm:prSet presAssocID="{16D214EB-60DB-4C7D-9B64-ADA62F38EF04}" presName="Name0" presStyleCnt="0">
        <dgm:presLayoutVars>
          <dgm:chMax val="1"/>
          <dgm:chPref val="1"/>
          <dgm:dir/>
          <dgm:animOne val="branch"/>
          <dgm:animLvl val="lvl"/>
        </dgm:presLayoutVars>
      </dgm:prSet>
      <dgm:spPr/>
      <dgm:t>
        <a:bodyPr/>
        <a:lstStyle/>
        <a:p>
          <a:endParaRPr lang="fr-FR"/>
        </a:p>
      </dgm:t>
    </dgm:pt>
    <dgm:pt modelId="{70577844-082A-4648-B5CD-0B80FB64CD01}" type="pres">
      <dgm:prSet presAssocID="{29E88379-D7A6-4D45-9E9A-A66B87E47485}" presName="singleCycle" presStyleCnt="0"/>
      <dgm:spPr/>
    </dgm:pt>
    <dgm:pt modelId="{309BA384-6E8E-4483-953E-78E20B6C032C}" type="pres">
      <dgm:prSet presAssocID="{29E88379-D7A6-4D45-9E9A-A66B87E47485}" presName="singleCenter" presStyleLbl="node1" presStyleIdx="0" presStyleCnt="3" custScaleX="199940" custLinFactNeighborX="0" custLinFactNeighborY="-31413">
        <dgm:presLayoutVars>
          <dgm:chMax val="7"/>
          <dgm:chPref val="7"/>
        </dgm:presLayoutVars>
      </dgm:prSet>
      <dgm:spPr/>
      <dgm:t>
        <a:bodyPr/>
        <a:lstStyle/>
        <a:p>
          <a:endParaRPr lang="fr-FR"/>
        </a:p>
      </dgm:t>
    </dgm:pt>
    <dgm:pt modelId="{266FF39C-F72F-47B4-AE70-28122234B28C}" type="pres">
      <dgm:prSet presAssocID="{B601EEC6-12C4-449D-88F7-49EDEC251FDB}" presName="Name56" presStyleLbl="parChTrans1D2" presStyleIdx="0" presStyleCnt="2"/>
      <dgm:spPr/>
      <dgm:t>
        <a:bodyPr/>
        <a:lstStyle/>
        <a:p>
          <a:endParaRPr lang="fr-FR"/>
        </a:p>
      </dgm:t>
    </dgm:pt>
    <dgm:pt modelId="{C99254FD-47AB-4501-9F46-FADFC474D0A9}" type="pres">
      <dgm:prSet presAssocID="{889FD7DE-2497-4E77-85A9-3BFA297D4E6D}" presName="text0" presStyleLbl="node1" presStyleIdx="1" presStyleCnt="3" custScaleX="284886" custScaleY="221459" custRadScaleRad="198362" custRadScaleInc="108195">
        <dgm:presLayoutVars>
          <dgm:bulletEnabled val="1"/>
        </dgm:presLayoutVars>
      </dgm:prSet>
      <dgm:spPr/>
      <dgm:t>
        <a:bodyPr/>
        <a:lstStyle/>
        <a:p>
          <a:endParaRPr lang="fr-FR"/>
        </a:p>
      </dgm:t>
    </dgm:pt>
    <dgm:pt modelId="{4DE467B2-7805-4234-9EC6-8B6FB8E938A7}" type="pres">
      <dgm:prSet presAssocID="{827F3297-08C7-479A-AD85-D21E740AEB40}" presName="Name56" presStyleLbl="parChTrans1D2" presStyleIdx="1" presStyleCnt="2"/>
      <dgm:spPr/>
      <dgm:t>
        <a:bodyPr/>
        <a:lstStyle/>
        <a:p>
          <a:endParaRPr lang="fr-FR"/>
        </a:p>
      </dgm:t>
    </dgm:pt>
    <dgm:pt modelId="{40ADDD55-1080-40B8-AFDA-33EF510AFA6E}" type="pres">
      <dgm:prSet presAssocID="{0D85D7F1-9465-4468-9FED-61405113528F}" presName="text0" presStyleLbl="node1" presStyleIdx="2" presStyleCnt="3" custScaleX="311601" custScaleY="221448" custRadScaleRad="203440" custRadScaleInc="92724">
        <dgm:presLayoutVars>
          <dgm:bulletEnabled val="1"/>
        </dgm:presLayoutVars>
      </dgm:prSet>
      <dgm:spPr/>
      <dgm:t>
        <a:bodyPr/>
        <a:lstStyle/>
        <a:p>
          <a:endParaRPr lang="fr-FR"/>
        </a:p>
      </dgm:t>
    </dgm:pt>
  </dgm:ptLst>
  <dgm:cxnLst>
    <dgm:cxn modelId="{A37FA2BD-583C-4C31-881B-C28A7E8FABD7}" type="presOf" srcId="{889FD7DE-2497-4E77-85A9-3BFA297D4E6D}" destId="{C99254FD-47AB-4501-9F46-FADFC474D0A9}" srcOrd="0" destOrd="0" presId="urn:microsoft.com/office/officeart/2008/layout/RadialCluster"/>
    <dgm:cxn modelId="{C0452FC4-DA02-493D-95A5-490E46B17DD3}" type="presOf" srcId="{16D214EB-60DB-4C7D-9B64-ADA62F38EF04}" destId="{9752201C-7088-4C24-8D3D-D39D9D89D938}" srcOrd="0" destOrd="0" presId="urn:microsoft.com/office/officeart/2008/layout/RadialCluster"/>
    <dgm:cxn modelId="{C3E98351-7348-4B12-8052-BC9B253A6625}" srcId="{29E88379-D7A6-4D45-9E9A-A66B87E47485}" destId="{0D85D7F1-9465-4468-9FED-61405113528F}" srcOrd="1" destOrd="0" parTransId="{827F3297-08C7-479A-AD85-D21E740AEB40}" sibTransId="{BFC0BB9A-D900-4A56-95A7-7FBF0707728C}"/>
    <dgm:cxn modelId="{B03E0FB8-5501-4AB2-9026-7214B40E3E79}" srcId="{29E88379-D7A6-4D45-9E9A-A66B87E47485}" destId="{889FD7DE-2497-4E77-85A9-3BFA297D4E6D}" srcOrd="0" destOrd="0" parTransId="{B601EEC6-12C4-449D-88F7-49EDEC251FDB}" sibTransId="{48A9C8F2-431F-481A-9BE0-58D2EB01E8ED}"/>
    <dgm:cxn modelId="{E04D94D5-3934-4715-947A-8B6922581A23}" type="presOf" srcId="{B601EEC6-12C4-449D-88F7-49EDEC251FDB}" destId="{266FF39C-F72F-47B4-AE70-28122234B28C}" srcOrd="0" destOrd="0" presId="urn:microsoft.com/office/officeart/2008/layout/RadialCluster"/>
    <dgm:cxn modelId="{5D27DAFA-5778-47C2-B4AA-4D9059F4A2BE}" type="presOf" srcId="{0D85D7F1-9465-4468-9FED-61405113528F}" destId="{40ADDD55-1080-40B8-AFDA-33EF510AFA6E}" srcOrd="0" destOrd="0" presId="urn:microsoft.com/office/officeart/2008/layout/RadialCluster"/>
    <dgm:cxn modelId="{298E2801-A8A4-4060-9D9E-33B9A6EF7259}" srcId="{16D214EB-60DB-4C7D-9B64-ADA62F38EF04}" destId="{29E88379-D7A6-4D45-9E9A-A66B87E47485}" srcOrd="0" destOrd="0" parTransId="{F842B8B7-A415-45E0-BA05-1A4AEBE35A44}" sibTransId="{93565189-5B94-4E36-B9F3-B6BEE14BB130}"/>
    <dgm:cxn modelId="{1CE6F015-EAF9-42B9-9217-5BD86FFE97AE}" type="presOf" srcId="{29E88379-D7A6-4D45-9E9A-A66B87E47485}" destId="{309BA384-6E8E-4483-953E-78E20B6C032C}" srcOrd="0" destOrd="0" presId="urn:microsoft.com/office/officeart/2008/layout/RadialCluster"/>
    <dgm:cxn modelId="{CA659E6F-6166-4B3E-82E7-A8A83FA89633}" type="presOf" srcId="{827F3297-08C7-479A-AD85-D21E740AEB40}" destId="{4DE467B2-7805-4234-9EC6-8B6FB8E938A7}" srcOrd="0" destOrd="0" presId="urn:microsoft.com/office/officeart/2008/layout/RadialCluster"/>
    <dgm:cxn modelId="{C255AFFB-A18F-4155-A66A-67CEEEBA3221}" type="presParOf" srcId="{9752201C-7088-4C24-8D3D-D39D9D89D938}" destId="{70577844-082A-4648-B5CD-0B80FB64CD01}" srcOrd="0" destOrd="0" presId="urn:microsoft.com/office/officeart/2008/layout/RadialCluster"/>
    <dgm:cxn modelId="{F163A061-CF99-4E2A-8917-06F423112B61}" type="presParOf" srcId="{70577844-082A-4648-B5CD-0B80FB64CD01}" destId="{309BA384-6E8E-4483-953E-78E20B6C032C}" srcOrd="0" destOrd="0" presId="urn:microsoft.com/office/officeart/2008/layout/RadialCluster"/>
    <dgm:cxn modelId="{3151FD32-4B70-47A6-A299-DBCC1D3FA1C9}" type="presParOf" srcId="{70577844-082A-4648-B5CD-0B80FB64CD01}" destId="{266FF39C-F72F-47B4-AE70-28122234B28C}" srcOrd="1" destOrd="0" presId="urn:microsoft.com/office/officeart/2008/layout/RadialCluster"/>
    <dgm:cxn modelId="{10837FC0-6A16-4144-9597-3A43161BEA99}" type="presParOf" srcId="{70577844-082A-4648-B5CD-0B80FB64CD01}" destId="{C99254FD-47AB-4501-9F46-FADFC474D0A9}" srcOrd="2" destOrd="0" presId="urn:microsoft.com/office/officeart/2008/layout/RadialCluster"/>
    <dgm:cxn modelId="{26D33965-A5A4-4286-8609-8DAACDDFA9C5}" type="presParOf" srcId="{70577844-082A-4648-B5CD-0B80FB64CD01}" destId="{4DE467B2-7805-4234-9EC6-8B6FB8E938A7}" srcOrd="3" destOrd="0" presId="urn:microsoft.com/office/officeart/2008/layout/RadialCluster"/>
    <dgm:cxn modelId="{F4255699-CB67-4396-BF9F-4E994D4126D4}" type="presParOf" srcId="{70577844-082A-4648-B5CD-0B80FB64CD01}" destId="{40ADDD55-1080-40B8-AFDA-33EF510AFA6E}" srcOrd="4" destOrd="0" presId="urn:microsoft.com/office/officeart/2008/layout/RadialCluster"/>
  </dgm:cxn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11D1D64-0956-4DBF-9ACA-6F194A24C989}"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fr-FR"/>
        </a:p>
      </dgm:t>
    </dgm:pt>
    <dgm:pt modelId="{BA8F8A63-3AB4-474B-B7EC-5A9956DDC846}">
      <dgm:prSet phldrT="[Texte]" custT="1"/>
      <dgm:spPr>
        <a:solidFill>
          <a:schemeClr val="bg1"/>
        </a:solidFill>
        <a:ln w="38100">
          <a:solidFill>
            <a:schemeClr val="accent4">
              <a:lumMod val="75000"/>
            </a:schemeClr>
          </a:solidFill>
        </a:ln>
      </dgm:spPr>
      <dgm:t>
        <a:bodyPr/>
        <a:lstStyle/>
        <a:p>
          <a:r>
            <a:rPr lang="fr-FR" sz="4000" b="1" dirty="0" smtClean="0">
              <a:solidFill>
                <a:srgbClr val="38464E"/>
              </a:solidFill>
              <a:latin typeface="Arial Black" panose="020B0A04020102020204" pitchFamily="34" charset="0"/>
            </a:rPr>
            <a:t>LE LIVRET JEUNE*</a:t>
          </a:r>
          <a:endParaRPr lang="fr-FR" sz="4000" b="1" dirty="0">
            <a:solidFill>
              <a:srgbClr val="38464E"/>
            </a:solidFill>
            <a:latin typeface="Arial Black" panose="020B0A04020102020204" pitchFamily="34" charset="0"/>
          </a:endParaRPr>
        </a:p>
      </dgm:t>
    </dgm:pt>
    <dgm:pt modelId="{2F1E6152-A18B-4BEF-8E50-1B475F375EC4}" type="parTrans" cxnId="{776CE2E2-6A66-42DD-85DB-5CC11CAC55B6}">
      <dgm:prSet/>
      <dgm:spPr/>
      <dgm:t>
        <a:bodyPr/>
        <a:lstStyle/>
        <a:p>
          <a:endParaRPr lang="fr-FR"/>
        </a:p>
      </dgm:t>
    </dgm:pt>
    <dgm:pt modelId="{3BF43A3B-FF1A-4933-A562-31E68F903259}" type="sibTrans" cxnId="{776CE2E2-6A66-42DD-85DB-5CC11CAC55B6}">
      <dgm:prSet/>
      <dgm:spPr/>
      <dgm:t>
        <a:bodyPr/>
        <a:lstStyle/>
        <a:p>
          <a:endParaRPr lang="fr-FR"/>
        </a:p>
      </dgm:t>
    </dgm:pt>
    <dgm:pt modelId="{A848C48D-A148-40AC-B8BC-EAB3C32ED89A}">
      <dgm:prSet custT="1"/>
      <dgm:spPr>
        <a:solidFill>
          <a:schemeClr val="bg1">
            <a:lumMod val="85000"/>
            <a:alpha val="90000"/>
          </a:schemeClr>
        </a:solidFill>
      </dgm:spPr>
      <dgm:t>
        <a:bodyPr/>
        <a:lstStyle/>
        <a:p>
          <a:pPr algn="just"/>
          <a:r>
            <a:rPr lang="fr-FR" sz="1200" b="0" dirty="0" smtClean="0"/>
            <a:t>Avant 16 ans : le retrait peut être effectué par le mineur sur autorisation écrite du représentant légal.  Les parents ne peuvent retirer sans la contre signature du mineur.</a:t>
          </a:r>
          <a:endParaRPr lang="fr-FR" sz="1200" b="0" dirty="0"/>
        </a:p>
      </dgm:t>
    </dgm:pt>
    <dgm:pt modelId="{D77DA216-A712-4A3E-A4E0-A293A337AEFF}" type="parTrans" cxnId="{66E9F7B6-4F98-4CA9-AB64-C0B0D06EEDE8}">
      <dgm:prSet/>
      <dgm:spPr/>
      <dgm:t>
        <a:bodyPr/>
        <a:lstStyle/>
        <a:p>
          <a:endParaRPr lang="fr-FR"/>
        </a:p>
      </dgm:t>
    </dgm:pt>
    <dgm:pt modelId="{6FA1BBC7-0E86-47A2-A6E4-EE7C24306018}" type="sibTrans" cxnId="{66E9F7B6-4F98-4CA9-AB64-C0B0D06EEDE8}">
      <dgm:prSet/>
      <dgm:spPr/>
      <dgm:t>
        <a:bodyPr/>
        <a:lstStyle/>
        <a:p>
          <a:endParaRPr lang="fr-FR"/>
        </a:p>
      </dgm:t>
    </dgm:pt>
    <dgm:pt modelId="{6421834D-8506-47DA-B92D-075550122BD6}">
      <dgm:prSet custT="1"/>
      <dgm:spPr>
        <a:solidFill>
          <a:schemeClr val="bg1">
            <a:lumMod val="85000"/>
            <a:alpha val="90000"/>
          </a:schemeClr>
        </a:solidFill>
      </dgm:spPr>
      <dgm:t>
        <a:bodyPr/>
        <a:lstStyle/>
        <a:p>
          <a:pPr algn="just"/>
          <a:r>
            <a:rPr lang="fr-FR" sz="1200" dirty="0" smtClean="0"/>
            <a:t>Les règles de clôture avant la majorité concordent avec les règles ci-dessus en cas de retrait.  Avant 16 ans : signature du mineur + d’un représentant légal minimum. Après 16 ans : signature du mineur, sauf opposition du représentant légal.  </a:t>
          </a:r>
          <a:endParaRPr lang="fr-FR" sz="1200" dirty="0"/>
        </a:p>
      </dgm:t>
    </dgm:pt>
    <dgm:pt modelId="{8CC5FA1D-CAFA-43C8-9D35-069AFE33FA1E}" type="parTrans" cxnId="{696FD013-23A5-42F3-82FE-6C147F7EE827}">
      <dgm:prSet/>
      <dgm:spPr/>
      <dgm:t>
        <a:bodyPr/>
        <a:lstStyle/>
        <a:p>
          <a:endParaRPr lang="fr-FR"/>
        </a:p>
      </dgm:t>
    </dgm:pt>
    <dgm:pt modelId="{A98B53C9-E5BD-40B7-A0D9-C86B798A6386}" type="sibTrans" cxnId="{696FD013-23A5-42F3-82FE-6C147F7EE827}">
      <dgm:prSet/>
      <dgm:spPr/>
      <dgm:t>
        <a:bodyPr/>
        <a:lstStyle/>
        <a:p>
          <a:endParaRPr lang="fr-FR"/>
        </a:p>
      </dgm:t>
    </dgm:pt>
    <dgm:pt modelId="{39E4D952-48A7-497C-A976-F7B151668299}">
      <dgm:prSet phldrT="[Texte]" custT="1"/>
      <dgm:spPr>
        <a:solidFill>
          <a:schemeClr val="bg1">
            <a:lumMod val="85000"/>
            <a:alpha val="90000"/>
          </a:schemeClr>
        </a:solidFill>
      </dgm:spPr>
      <dgm:t>
        <a:bodyPr/>
        <a:lstStyle/>
        <a:p>
          <a:r>
            <a:rPr lang="fr-FR" sz="1200" b="1" u="sng" dirty="0" smtClean="0"/>
            <a:t>Les règles de fonctionnement dérogent aux règles du droit commun :</a:t>
          </a:r>
          <a:endParaRPr lang="fr-FR" sz="1200" b="1" u="sng" dirty="0"/>
        </a:p>
      </dgm:t>
    </dgm:pt>
    <dgm:pt modelId="{51B1BAD5-7FB7-4227-BAE0-99476F15C081}" type="parTrans" cxnId="{99FCCCB0-9345-4209-8579-02FAC9734563}">
      <dgm:prSet/>
      <dgm:spPr/>
      <dgm:t>
        <a:bodyPr/>
        <a:lstStyle/>
        <a:p>
          <a:endParaRPr lang="fr-FR"/>
        </a:p>
      </dgm:t>
    </dgm:pt>
    <dgm:pt modelId="{6B360D4B-575A-4DCD-879F-F0E6FC85F944}" type="sibTrans" cxnId="{99FCCCB0-9345-4209-8579-02FAC9734563}">
      <dgm:prSet/>
      <dgm:spPr/>
      <dgm:t>
        <a:bodyPr/>
        <a:lstStyle/>
        <a:p>
          <a:endParaRPr lang="fr-FR"/>
        </a:p>
      </dgm:t>
    </dgm:pt>
    <dgm:pt modelId="{041FC0E5-D334-46F8-8128-76958F43B63F}">
      <dgm:prSet custT="1"/>
      <dgm:spPr>
        <a:solidFill>
          <a:schemeClr val="bg1">
            <a:lumMod val="85000"/>
            <a:alpha val="90000"/>
          </a:schemeClr>
        </a:solidFill>
      </dgm:spPr>
      <dgm:t>
        <a:bodyPr/>
        <a:lstStyle/>
        <a:p>
          <a:pPr algn="l"/>
          <a:endParaRPr lang="fr-FR" sz="1200" dirty="0"/>
        </a:p>
      </dgm:t>
    </dgm:pt>
    <dgm:pt modelId="{6B1C6B0C-1554-470E-99E7-D37CE0624839}" type="parTrans" cxnId="{85A0A2BE-108F-478D-BAF7-D6A09130EE5B}">
      <dgm:prSet/>
      <dgm:spPr/>
      <dgm:t>
        <a:bodyPr/>
        <a:lstStyle/>
        <a:p>
          <a:endParaRPr lang="fr-FR"/>
        </a:p>
      </dgm:t>
    </dgm:pt>
    <dgm:pt modelId="{9A506259-F5D9-45D9-98A4-028B20C43DEA}" type="sibTrans" cxnId="{85A0A2BE-108F-478D-BAF7-D6A09130EE5B}">
      <dgm:prSet/>
      <dgm:spPr/>
      <dgm:t>
        <a:bodyPr/>
        <a:lstStyle/>
        <a:p>
          <a:endParaRPr lang="fr-FR"/>
        </a:p>
      </dgm:t>
    </dgm:pt>
    <dgm:pt modelId="{E695122D-F8F3-4E65-8F33-ADD064178E1C}">
      <dgm:prSet custT="1"/>
      <dgm:spPr>
        <a:solidFill>
          <a:schemeClr val="bg1">
            <a:lumMod val="85000"/>
            <a:alpha val="90000"/>
          </a:schemeClr>
        </a:solidFill>
      </dgm:spPr>
      <dgm:t>
        <a:bodyPr/>
        <a:lstStyle/>
        <a:p>
          <a:pPr algn="just"/>
          <a:r>
            <a:rPr lang="fr-FR" sz="1200" dirty="0" smtClean="0"/>
            <a:t>Après 16 ans : seul le mineur peut retirer, sauf opposition du représentant légal. Le représentant légal ne peut plus retirer sur le livret après les 16 ans de son enfant, sauf autorisation écrite de ce dernier et sauf procuration.</a:t>
          </a:r>
          <a:endParaRPr lang="fr-FR" sz="1200" dirty="0"/>
        </a:p>
      </dgm:t>
    </dgm:pt>
    <dgm:pt modelId="{71DA9286-8F2E-4E3F-88B8-80C50DF61794}" type="parTrans" cxnId="{6FCD2FAD-EF82-46AD-82DA-1C2EC274FD25}">
      <dgm:prSet/>
      <dgm:spPr/>
      <dgm:t>
        <a:bodyPr/>
        <a:lstStyle/>
        <a:p>
          <a:endParaRPr lang="fr-FR"/>
        </a:p>
      </dgm:t>
    </dgm:pt>
    <dgm:pt modelId="{6C632651-63CD-47BE-94CC-531FA3A8666D}" type="sibTrans" cxnId="{6FCD2FAD-EF82-46AD-82DA-1C2EC274FD25}">
      <dgm:prSet/>
      <dgm:spPr/>
      <dgm:t>
        <a:bodyPr/>
        <a:lstStyle/>
        <a:p>
          <a:endParaRPr lang="fr-FR"/>
        </a:p>
      </dgm:t>
    </dgm:pt>
    <dgm:pt modelId="{D730622F-169F-44F3-94B3-338609AC13CA}">
      <dgm:prSet custT="1"/>
      <dgm:spPr>
        <a:solidFill>
          <a:schemeClr val="bg1">
            <a:lumMod val="85000"/>
            <a:alpha val="90000"/>
          </a:schemeClr>
        </a:solidFill>
      </dgm:spPr>
      <dgm:t>
        <a:bodyPr/>
        <a:lstStyle/>
        <a:p>
          <a:pPr algn="just"/>
          <a:endParaRPr lang="fr-FR" sz="1200" dirty="0"/>
        </a:p>
      </dgm:t>
    </dgm:pt>
    <dgm:pt modelId="{99E06BFB-BB8B-44EA-830D-B22C5CE6548F}" type="parTrans" cxnId="{43CFBCF0-D620-47E1-84B5-354DDF26F44F}">
      <dgm:prSet/>
      <dgm:spPr/>
      <dgm:t>
        <a:bodyPr/>
        <a:lstStyle/>
        <a:p>
          <a:endParaRPr lang="fr-FR"/>
        </a:p>
      </dgm:t>
    </dgm:pt>
    <dgm:pt modelId="{4F459C45-A27B-475F-8924-F3B4148FE076}" type="sibTrans" cxnId="{43CFBCF0-D620-47E1-84B5-354DDF26F44F}">
      <dgm:prSet/>
      <dgm:spPr/>
      <dgm:t>
        <a:bodyPr/>
        <a:lstStyle/>
        <a:p>
          <a:endParaRPr lang="fr-FR"/>
        </a:p>
      </dgm:t>
    </dgm:pt>
    <dgm:pt modelId="{19ADD2E3-ABFF-42C6-BE3C-4D8840EA58B5}">
      <dgm:prSet phldrT="[Texte]" custT="1"/>
      <dgm:spPr>
        <a:solidFill>
          <a:schemeClr val="bg1">
            <a:lumMod val="85000"/>
            <a:alpha val="90000"/>
          </a:schemeClr>
        </a:solidFill>
      </dgm:spPr>
      <dgm:t>
        <a:bodyPr/>
        <a:lstStyle/>
        <a:p>
          <a:endParaRPr lang="fr-FR" sz="1200" b="1" u="sng" dirty="0"/>
        </a:p>
      </dgm:t>
    </dgm:pt>
    <dgm:pt modelId="{B761F0CA-9F50-4BCA-8BA4-20B4ED0DB6B6}" type="parTrans" cxnId="{7983EEC3-CF8F-4FB1-AD2E-487285FA158F}">
      <dgm:prSet/>
      <dgm:spPr/>
      <dgm:t>
        <a:bodyPr/>
        <a:lstStyle/>
        <a:p>
          <a:endParaRPr lang="fr-FR"/>
        </a:p>
      </dgm:t>
    </dgm:pt>
    <dgm:pt modelId="{D346CA65-F071-45D1-8D9B-BF265A9A7AAD}" type="sibTrans" cxnId="{7983EEC3-CF8F-4FB1-AD2E-487285FA158F}">
      <dgm:prSet/>
      <dgm:spPr/>
      <dgm:t>
        <a:bodyPr/>
        <a:lstStyle/>
        <a:p>
          <a:endParaRPr lang="fr-FR"/>
        </a:p>
      </dgm:t>
    </dgm:pt>
    <dgm:pt modelId="{E6CAD3E4-BACD-4096-BD03-D88A8EA24BA1}">
      <dgm:prSet phldrT="[Texte]"/>
      <dgm:spPr>
        <a:solidFill>
          <a:schemeClr val="bg1">
            <a:lumMod val="85000"/>
            <a:alpha val="90000"/>
          </a:schemeClr>
        </a:solidFill>
      </dgm:spPr>
      <dgm:t>
        <a:bodyPr/>
        <a:lstStyle/>
        <a:p>
          <a:pPr algn="just"/>
          <a:endParaRPr lang="fr-FR" sz="1000" dirty="0"/>
        </a:p>
      </dgm:t>
    </dgm:pt>
    <dgm:pt modelId="{5B1C5296-AEB8-47F0-B20B-C3592B1AAA27}" type="sibTrans" cxnId="{C21051AA-B569-40B8-991C-CA30EFB88BA6}">
      <dgm:prSet/>
      <dgm:spPr/>
      <dgm:t>
        <a:bodyPr/>
        <a:lstStyle/>
        <a:p>
          <a:endParaRPr lang="fr-FR"/>
        </a:p>
      </dgm:t>
    </dgm:pt>
    <dgm:pt modelId="{F70E0CFA-29B8-4BE4-B73E-5450105FB00D}" type="parTrans" cxnId="{C21051AA-B569-40B8-991C-CA30EFB88BA6}">
      <dgm:prSet/>
      <dgm:spPr/>
      <dgm:t>
        <a:bodyPr/>
        <a:lstStyle/>
        <a:p>
          <a:endParaRPr lang="fr-FR"/>
        </a:p>
      </dgm:t>
    </dgm:pt>
    <dgm:pt modelId="{AC6E5AAD-1A44-4EF7-A7C6-63BC9BD5010F}">
      <dgm:prSet phldrT="[Texte]" custT="1"/>
      <dgm:spPr>
        <a:solidFill>
          <a:schemeClr val="bg1">
            <a:lumMod val="85000"/>
            <a:alpha val="90000"/>
          </a:schemeClr>
        </a:solidFill>
      </dgm:spPr>
      <dgm:t>
        <a:bodyPr/>
        <a:lstStyle/>
        <a:p>
          <a:pPr algn="just"/>
          <a:r>
            <a:rPr lang="fr-FR" sz="1200" dirty="0" smtClean="0"/>
            <a:t>La clôture du Livret A doit être signée par les deux représentants légaux.   </a:t>
          </a:r>
          <a:endParaRPr lang="fr-FR" sz="1200" dirty="0"/>
        </a:p>
      </dgm:t>
    </dgm:pt>
    <dgm:pt modelId="{A83DE052-B8C7-4E02-87EC-6CB99FC2476C}" type="sibTrans" cxnId="{0284A0E1-7314-4750-9A1D-FFEB125D18DC}">
      <dgm:prSet/>
      <dgm:spPr/>
      <dgm:t>
        <a:bodyPr/>
        <a:lstStyle/>
        <a:p>
          <a:endParaRPr lang="fr-FR"/>
        </a:p>
      </dgm:t>
    </dgm:pt>
    <dgm:pt modelId="{CF3E99CB-F351-4DD1-B086-2D0E00C0B8CB}" type="parTrans" cxnId="{0284A0E1-7314-4750-9A1D-FFEB125D18DC}">
      <dgm:prSet/>
      <dgm:spPr/>
      <dgm:t>
        <a:bodyPr/>
        <a:lstStyle/>
        <a:p>
          <a:endParaRPr lang="fr-FR"/>
        </a:p>
      </dgm:t>
    </dgm:pt>
    <dgm:pt modelId="{03C2FEA6-3DAE-457D-93F4-B78912DFDA17}">
      <dgm:prSet phldrT="[Texte]" custT="1"/>
      <dgm:spPr>
        <a:solidFill>
          <a:schemeClr val="bg1">
            <a:lumMod val="85000"/>
            <a:alpha val="90000"/>
          </a:schemeClr>
        </a:solidFill>
      </dgm:spPr>
      <dgm:t>
        <a:bodyPr/>
        <a:lstStyle/>
        <a:p>
          <a:pPr algn="just"/>
          <a:r>
            <a:rPr lang="fr-FR" sz="1200" dirty="0" smtClean="0"/>
            <a:t>Les retraits peu conséquents par rapport au patrimoine du mineur pourront être effectués par un seul des représentants légaux. A l’inverse, en cas de retrait important, la signature des deux représentants légaux est exigée dans les conditions vues précédemment (</a:t>
          </a:r>
          <a:r>
            <a:rPr lang="fr-FR" sz="1200" i="1" dirty="0" smtClean="0"/>
            <a:t>cf. Exemple dans la partie traitant de la clôture du compte</a:t>
          </a:r>
          <a:r>
            <a:rPr lang="fr-FR" sz="1200" dirty="0" smtClean="0"/>
            <a:t>).</a:t>
          </a:r>
          <a:endParaRPr lang="fr-FR" sz="1200" dirty="0"/>
        </a:p>
      </dgm:t>
    </dgm:pt>
    <dgm:pt modelId="{3E17F6EF-EB8C-4C17-ABC3-D676595E62F6}" type="sibTrans" cxnId="{93ED2B69-07FD-4AD8-AB86-6D16ECC66D0D}">
      <dgm:prSet/>
      <dgm:spPr/>
      <dgm:t>
        <a:bodyPr/>
        <a:lstStyle/>
        <a:p>
          <a:endParaRPr lang="fr-FR"/>
        </a:p>
      </dgm:t>
    </dgm:pt>
    <dgm:pt modelId="{44565C54-9D9C-4E38-90A1-515D652C3A38}" type="parTrans" cxnId="{93ED2B69-07FD-4AD8-AB86-6D16ECC66D0D}">
      <dgm:prSet/>
      <dgm:spPr/>
      <dgm:t>
        <a:bodyPr/>
        <a:lstStyle/>
        <a:p>
          <a:endParaRPr lang="fr-FR"/>
        </a:p>
      </dgm:t>
    </dgm:pt>
    <dgm:pt modelId="{4530A769-97FD-47C2-BB1E-6E4D3E27CD07}">
      <dgm:prSet phldrT="[Texte]" custT="1"/>
      <dgm:spPr>
        <a:solidFill>
          <a:schemeClr val="bg1"/>
        </a:solidFill>
        <a:ln w="38100">
          <a:solidFill>
            <a:schemeClr val="accent4">
              <a:lumMod val="75000"/>
            </a:schemeClr>
          </a:solidFill>
        </a:ln>
      </dgm:spPr>
      <dgm:t>
        <a:bodyPr/>
        <a:lstStyle/>
        <a:p>
          <a:r>
            <a:rPr lang="fr-FR" sz="4000" b="1" dirty="0" smtClean="0">
              <a:solidFill>
                <a:srgbClr val="38464E"/>
              </a:solidFill>
              <a:latin typeface="Arial Black" panose="020B0A04020102020204" pitchFamily="34" charset="0"/>
            </a:rPr>
            <a:t>LE LIVRET A</a:t>
          </a:r>
          <a:endParaRPr lang="fr-FR" sz="4000" b="1" dirty="0">
            <a:solidFill>
              <a:srgbClr val="38464E"/>
            </a:solidFill>
            <a:latin typeface="Arial Black" panose="020B0A04020102020204" pitchFamily="34" charset="0"/>
          </a:endParaRPr>
        </a:p>
      </dgm:t>
    </dgm:pt>
    <dgm:pt modelId="{E484D5E8-7F4F-43B7-BF26-C4B4FFB5906B}" type="sibTrans" cxnId="{2C87995C-2B14-4867-9F60-DDD45D3A1E59}">
      <dgm:prSet/>
      <dgm:spPr/>
      <dgm:t>
        <a:bodyPr/>
        <a:lstStyle/>
        <a:p>
          <a:endParaRPr lang="fr-FR"/>
        </a:p>
      </dgm:t>
    </dgm:pt>
    <dgm:pt modelId="{9E33F048-045B-4C0A-8B49-45852FD33D48}" type="parTrans" cxnId="{2C87995C-2B14-4867-9F60-DDD45D3A1E59}">
      <dgm:prSet/>
      <dgm:spPr/>
      <dgm:t>
        <a:bodyPr/>
        <a:lstStyle/>
        <a:p>
          <a:endParaRPr lang="fr-FR"/>
        </a:p>
      </dgm:t>
    </dgm:pt>
    <dgm:pt modelId="{1E14681C-B95B-4CEB-9791-D0BC0A6F7DAC}" type="pres">
      <dgm:prSet presAssocID="{D11D1D64-0956-4DBF-9ACA-6F194A24C989}" presName="Name0" presStyleCnt="0">
        <dgm:presLayoutVars>
          <dgm:dir/>
          <dgm:animLvl val="lvl"/>
          <dgm:resizeHandles val="exact"/>
        </dgm:presLayoutVars>
      </dgm:prSet>
      <dgm:spPr/>
      <dgm:t>
        <a:bodyPr/>
        <a:lstStyle/>
        <a:p>
          <a:endParaRPr lang="fr-FR"/>
        </a:p>
      </dgm:t>
    </dgm:pt>
    <dgm:pt modelId="{A43601C6-7C50-4E1A-91C8-C398BF748BE5}" type="pres">
      <dgm:prSet presAssocID="{4530A769-97FD-47C2-BB1E-6E4D3E27CD07}" presName="linNode" presStyleCnt="0"/>
      <dgm:spPr/>
    </dgm:pt>
    <dgm:pt modelId="{B39FC014-D315-40ED-9E33-CCC21AAB0799}" type="pres">
      <dgm:prSet presAssocID="{4530A769-97FD-47C2-BB1E-6E4D3E27CD07}" presName="parentText" presStyleLbl="node1" presStyleIdx="0" presStyleCnt="2" custScaleY="64148">
        <dgm:presLayoutVars>
          <dgm:chMax val="1"/>
          <dgm:bulletEnabled val="1"/>
        </dgm:presLayoutVars>
      </dgm:prSet>
      <dgm:spPr/>
      <dgm:t>
        <a:bodyPr/>
        <a:lstStyle/>
        <a:p>
          <a:endParaRPr lang="fr-FR"/>
        </a:p>
      </dgm:t>
    </dgm:pt>
    <dgm:pt modelId="{79FEB18E-1E9D-4FA9-9CE3-97730B30CA85}" type="pres">
      <dgm:prSet presAssocID="{4530A769-97FD-47C2-BB1E-6E4D3E27CD07}" presName="descendantText" presStyleLbl="alignAccFollowNode1" presStyleIdx="0" presStyleCnt="2" custScaleX="117627" custScaleY="80336">
        <dgm:presLayoutVars>
          <dgm:bulletEnabled val="1"/>
        </dgm:presLayoutVars>
      </dgm:prSet>
      <dgm:spPr/>
      <dgm:t>
        <a:bodyPr/>
        <a:lstStyle/>
        <a:p>
          <a:endParaRPr lang="fr-FR"/>
        </a:p>
      </dgm:t>
    </dgm:pt>
    <dgm:pt modelId="{329D305C-BD36-4244-99E9-E31A7686C3AB}" type="pres">
      <dgm:prSet presAssocID="{E484D5E8-7F4F-43B7-BF26-C4B4FFB5906B}" presName="sp" presStyleCnt="0"/>
      <dgm:spPr/>
    </dgm:pt>
    <dgm:pt modelId="{4C7A4889-89D1-40AC-8C15-68441BF6D976}" type="pres">
      <dgm:prSet presAssocID="{BA8F8A63-3AB4-474B-B7EC-5A9956DDC846}" presName="linNode" presStyleCnt="0"/>
      <dgm:spPr/>
    </dgm:pt>
    <dgm:pt modelId="{B164FEA1-5C6F-4CDB-B14B-11B49219EF54}" type="pres">
      <dgm:prSet presAssocID="{BA8F8A63-3AB4-474B-B7EC-5A9956DDC846}" presName="parentText" presStyleLbl="node1" presStyleIdx="1" presStyleCnt="2" custScaleY="100833">
        <dgm:presLayoutVars>
          <dgm:chMax val="1"/>
          <dgm:bulletEnabled val="1"/>
        </dgm:presLayoutVars>
      </dgm:prSet>
      <dgm:spPr/>
      <dgm:t>
        <a:bodyPr/>
        <a:lstStyle/>
        <a:p>
          <a:endParaRPr lang="fr-FR"/>
        </a:p>
      </dgm:t>
    </dgm:pt>
    <dgm:pt modelId="{1B9893BC-81CB-4ECB-ACC3-2BEEDC7A3C05}" type="pres">
      <dgm:prSet presAssocID="{BA8F8A63-3AB4-474B-B7EC-5A9956DDC846}" presName="descendantText" presStyleLbl="alignAccFollowNode1" presStyleIdx="1" presStyleCnt="2" custScaleX="117089" custScaleY="127691">
        <dgm:presLayoutVars>
          <dgm:bulletEnabled val="1"/>
        </dgm:presLayoutVars>
      </dgm:prSet>
      <dgm:spPr/>
      <dgm:t>
        <a:bodyPr/>
        <a:lstStyle/>
        <a:p>
          <a:endParaRPr lang="fr-FR"/>
        </a:p>
      </dgm:t>
    </dgm:pt>
  </dgm:ptLst>
  <dgm:cxnLst>
    <dgm:cxn modelId="{85A0A2BE-108F-478D-BAF7-D6A09130EE5B}" srcId="{BA8F8A63-3AB4-474B-B7EC-5A9956DDC846}" destId="{041FC0E5-D334-46F8-8128-76958F43B63F}" srcOrd="2" destOrd="0" parTransId="{6B1C6B0C-1554-470E-99E7-D37CE0624839}" sibTransId="{9A506259-F5D9-45D9-98A4-028B20C43DEA}"/>
    <dgm:cxn modelId="{5F86A655-7266-4586-8548-AC4982754E71}" type="presOf" srcId="{19ADD2E3-ABFF-42C6-BE3C-4D8840EA58B5}" destId="{1B9893BC-81CB-4ECB-ACC3-2BEEDC7A3C05}" srcOrd="0" destOrd="1" presId="urn:microsoft.com/office/officeart/2005/8/layout/vList5"/>
    <dgm:cxn modelId="{7983EEC3-CF8F-4FB1-AD2E-487285FA158F}" srcId="{BA8F8A63-3AB4-474B-B7EC-5A9956DDC846}" destId="{19ADD2E3-ABFF-42C6-BE3C-4D8840EA58B5}" srcOrd="1" destOrd="0" parTransId="{B761F0CA-9F50-4BCA-8BA4-20B4ED0DB6B6}" sibTransId="{D346CA65-F071-45D1-8D9B-BF265A9A7AAD}"/>
    <dgm:cxn modelId="{93ED2B69-07FD-4AD8-AB86-6D16ECC66D0D}" srcId="{4530A769-97FD-47C2-BB1E-6E4D3E27CD07}" destId="{03C2FEA6-3DAE-457D-93F4-B78912DFDA17}" srcOrd="0" destOrd="0" parTransId="{44565C54-9D9C-4E38-90A1-515D652C3A38}" sibTransId="{3E17F6EF-EB8C-4C17-ABC3-D676595E62F6}"/>
    <dgm:cxn modelId="{AE954D37-4717-4652-92BE-1D976D21BE50}" type="presOf" srcId="{E695122D-F8F3-4E65-8F33-ADD064178E1C}" destId="{1B9893BC-81CB-4ECB-ACC3-2BEEDC7A3C05}" srcOrd="0" destOrd="4" presId="urn:microsoft.com/office/officeart/2005/8/layout/vList5"/>
    <dgm:cxn modelId="{F517B937-EE23-473E-AD0D-453F58E14E9F}" type="presOf" srcId="{6421834D-8506-47DA-B92D-075550122BD6}" destId="{1B9893BC-81CB-4ECB-ACC3-2BEEDC7A3C05}" srcOrd="0" destOrd="6" presId="urn:microsoft.com/office/officeart/2005/8/layout/vList5"/>
    <dgm:cxn modelId="{6FCD2FAD-EF82-46AD-82DA-1C2EC274FD25}" srcId="{19ADD2E3-ABFF-42C6-BE3C-4D8840EA58B5}" destId="{E695122D-F8F3-4E65-8F33-ADD064178E1C}" srcOrd="2" destOrd="0" parTransId="{71DA9286-8F2E-4E3F-88B8-80C50DF61794}" sibTransId="{6C632651-63CD-47BE-94CC-531FA3A8666D}"/>
    <dgm:cxn modelId="{B2FB4187-C844-4ADD-BE75-FB77E78FF04A}" type="presOf" srcId="{041FC0E5-D334-46F8-8128-76958F43B63F}" destId="{1B9893BC-81CB-4ECB-ACC3-2BEEDC7A3C05}" srcOrd="0" destOrd="5" presId="urn:microsoft.com/office/officeart/2005/8/layout/vList5"/>
    <dgm:cxn modelId="{6317ECC8-FCA5-417E-B0B3-14107AF2D339}" type="presOf" srcId="{BA8F8A63-3AB4-474B-B7EC-5A9956DDC846}" destId="{B164FEA1-5C6F-4CDB-B14B-11B49219EF54}" srcOrd="0" destOrd="0" presId="urn:microsoft.com/office/officeart/2005/8/layout/vList5"/>
    <dgm:cxn modelId="{2C87995C-2B14-4867-9F60-DDD45D3A1E59}" srcId="{D11D1D64-0956-4DBF-9ACA-6F194A24C989}" destId="{4530A769-97FD-47C2-BB1E-6E4D3E27CD07}" srcOrd="0" destOrd="0" parTransId="{9E33F048-045B-4C0A-8B49-45852FD33D48}" sibTransId="{E484D5E8-7F4F-43B7-BF26-C4B4FFB5906B}"/>
    <dgm:cxn modelId="{66E9F7B6-4F98-4CA9-AB64-C0B0D06EEDE8}" srcId="{19ADD2E3-ABFF-42C6-BE3C-4D8840EA58B5}" destId="{A848C48D-A148-40AC-B8BC-EAB3C32ED89A}" srcOrd="0" destOrd="0" parTransId="{D77DA216-A712-4A3E-A4E0-A293A337AEFF}" sibTransId="{6FA1BBC7-0E86-47A2-A6E4-EE7C24306018}"/>
    <dgm:cxn modelId="{DE981922-9245-409D-B103-8E9DC499EF18}" type="presOf" srcId="{03C2FEA6-3DAE-457D-93F4-B78912DFDA17}" destId="{79FEB18E-1E9D-4FA9-9CE3-97730B30CA85}" srcOrd="0" destOrd="0" presId="urn:microsoft.com/office/officeart/2005/8/layout/vList5"/>
    <dgm:cxn modelId="{9E776849-130E-4949-A3BA-CF4A9A7F2A25}" type="presOf" srcId="{4530A769-97FD-47C2-BB1E-6E4D3E27CD07}" destId="{B39FC014-D315-40ED-9E33-CCC21AAB0799}" srcOrd="0" destOrd="0" presId="urn:microsoft.com/office/officeart/2005/8/layout/vList5"/>
    <dgm:cxn modelId="{89260F08-24B4-4F2F-B699-AF46A9851401}" type="presOf" srcId="{D11D1D64-0956-4DBF-9ACA-6F194A24C989}" destId="{1E14681C-B95B-4CEB-9791-D0BC0A6F7DAC}" srcOrd="0" destOrd="0" presId="urn:microsoft.com/office/officeart/2005/8/layout/vList5"/>
    <dgm:cxn modelId="{696FD013-23A5-42F3-82FE-6C147F7EE827}" srcId="{041FC0E5-D334-46F8-8128-76958F43B63F}" destId="{6421834D-8506-47DA-B92D-075550122BD6}" srcOrd="0" destOrd="0" parTransId="{8CC5FA1D-CAFA-43C8-9D35-069AFE33FA1E}" sibTransId="{A98B53C9-E5BD-40B7-A0D9-C86B798A6386}"/>
    <dgm:cxn modelId="{99FCCCB0-9345-4209-8579-02FAC9734563}" srcId="{BA8F8A63-3AB4-474B-B7EC-5A9956DDC846}" destId="{39E4D952-48A7-497C-A976-F7B151668299}" srcOrd="0" destOrd="0" parTransId="{51B1BAD5-7FB7-4227-BAE0-99476F15C081}" sibTransId="{6B360D4B-575A-4DCD-879F-F0E6FC85F944}"/>
    <dgm:cxn modelId="{E29FC5D7-2F1C-4083-9046-9B7634916704}" type="presOf" srcId="{E6CAD3E4-BACD-4096-BD03-D88A8EA24BA1}" destId="{79FEB18E-1E9D-4FA9-9CE3-97730B30CA85}" srcOrd="0" destOrd="1" presId="urn:microsoft.com/office/officeart/2005/8/layout/vList5"/>
    <dgm:cxn modelId="{C21051AA-B569-40B8-991C-CA30EFB88BA6}" srcId="{4530A769-97FD-47C2-BB1E-6E4D3E27CD07}" destId="{E6CAD3E4-BACD-4096-BD03-D88A8EA24BA1}" srcOrd="1" destOrd="0" parTransId="{F70E0CFA-29B8-4BE4-B73E-5450105FB00D}" sibTransId="{5B1C5296-AEB8-47F0-B20B-C3592B1AAA27}"/>
    <dgm:cxn modelId="{43CFBCF0-D620-47E1-84B5-354DDF26F44F}" srcId="{19ADD2E3-ABFF-42C6-BE3C-4D8840EA58B5}" destId="{D730622F-169F-44F3-94B3-338609AC13CA}" srcOrd="1" destOrd="0" parTransId="{99E06BFB-BB8B-44EA-830D-B22C5CE6548F}" sibTransId="{4F459C45-A27B-475F-8924-F3B4148FE076}"/>
    <dgm:cxn modelId="{D83B83BE-F2CA-4C95-AA95-0EB719A8D2DD}" type="presOf" srcId="{D730622F-169F-44F3-94B3-338609AC13CA}" destId="{1B9893BC-81CB-4ECB-ACC3-2BEEDC7A3C05}" srcOrd="0" destOrd="3" presId="urn:microsoft.com/office/officeart/2005/8/layout/vList5"/>
    <dgm:cxn modelId="{776CE2E2-6A66-42DD-85DB-5CC11CAC55B6}" srcId="{D11D1D64-0956-4DBF-9ACA-6F194A24C989}" destId="{BA8F8A63-3AB4-474B-B7EC-5A9956DDC846}" srcOrd="1" destOrd="0" parTransId="{2F1E6152-A18B-4BEF-8E50-1B475F375EC4}" sibTransId="{3BF43A3B-FF1A-4933-A562-31E68F903259}"/>
    <dgm:cxn modelId="{713429CE-6133-474D-9088-04A83FF71180}" type="presOf" srcId="{A848C48D-A148-40AC-B8BC-EAB3C32ED89A}" destId="{1B9893BC-81CB-4ECB-ACC3-2BEEDC7A3C05}" srcOrd="0" destOrd="2" presId="urn:microsoft.com/office/officeart/2005/8/layout/vList5"/>
    <dgm:cxn modelId="{0284A0E1-7314-4750-9A1D-FFEB125D18DC}" srcId="{4530A769-97FD-47C2-BB1E-6E4D3E27CD07}" destId="{AC6E5AAD-1A44-4EF7-A7C6-63BC9BD5010F}" srcOrd="2" destOrd="0" parTransId="{CF3E99CB-F351-4DD1-B086-2D0E00C0B8CB}" sibTransId="{A83DE052-B8C7-4E02-87EC-6CB99FC2476C}"/>
    <dgm:cxn modelId="{4D906C1E-34B7-4A99-8E56-E10637E9C821}" type="presOf" srcId="{39E4D952-48A7-497C-A976-F7B151668299}" destId="{1B9893BC-81CB-4ECB-ACC3-2BEEDC7A3C05}" srcOrd="0" destOrd="0" presId="urn:microsoft.com/office/officeart/2005/8/layout/vList5"/>
    <dgm:cxn modelId="{7AFD032D-7E1C-41B7-9EAE-AD3BFA8D7903}" type="presOf" srcId="{AC6E5AAD-1A44-4EF7-A7C6-63BC9BD5010F}" destId="{79FEB18E-1E9D-4FA9-9CE3-97730B30CA85}" srcOrd="0" destOrd="2" presId="urn:microsoft.com/office/officeart/2005/8/layout/vList5"/>
    <dgm:cxn modelId="{CFD7619E-1AB0-4EC2-9486-4381DD9D86B9}" type="presParOf" srcId="{1E14681C-B95B-4CEB-9791-D0BC0A6F7DAC}" destId="{A43601C6-7C50-4E1A-91C8-C398BF748BE5}" srcOrd="0" destOrd="0" presId="urn:microsoft.com/office/officeart/2005/8/layout/vList5"/>
    <dgm:cxn modelId="{86E7D9B0-0843-41A4-BBAC-C23693C0ED90}" type="presParOf" srcId="{A43601C6-7C50-4E1A-91C8-C398BF748BE5}" destId="{B39FC014-D315-40ED-9E33-CCC21AAB0799}" srcOrd="0" destOrd="0" presId="urn:microsoft.com/office/officeart/2005/8/layout/vList5"/>
    <dgm:cxn modelId="{769A5EE4-1421-447C-B754-F7BAFE8DEA00}" type="presParOf" srcId="{A43601C6-7C50-4E1A-91C8-C398BF748BE5}" destId="{79FEB18E-1E9D-4FA9-9CE3-97730B30CA85}" srcOrd="1" destOrd="0" presId="urn:microsoft.com/office/officeart/2005/8/layout/vList5"/>
    <dgm:cxn modelId="{E5F0557C-DD3A-4BB0-BEAC-F2052CA15278}" type="presParOf" srcId="{1E14681C-B95B-4CEB-9791-D0BC0A6F7DAC}" destId="{329D305C-BD36-4244-99E9-E31A7686C3AB}" srcOrd="1" destOrd="0" presId="urn:microsoft.com/office/officeart/2005/8/layout/vList5"/>
    <dgm:cxn modelId="{968FA94F-A6D2-4600-98AC-A8E6A48A96D7}" type="presParOf" srcId="{1E14681C-B95B-4CEB-9791-D0BC0A6F7DAC}" destId="{4C7A4889-89D1-40AC-8C15-68441BF6D976}" srcOrd="2" destOrd="0" presId="urn:microsoft.com/office/officeart/2005/8/layout/vList5"/>
    <dgm:cxn modelId="{DAB05F26-3099-48D7-BB88-512326936953}" type="presParOf" srcId="{4C7A4889-89D1-40AC-8C15-68441BF6D976}" destId="{B164FEA1-5C6F-4CDB-B14B-11B49219EF54}" srcOrd="0" destOrd="0" presId="urn:microsoft.com/office/officeart/2005/8/layout/vList5"/>
    <dgm:cxn modelId="{09DDD07D-5308-419C-A241-A5A01402C4BD}" type="presParOf" srcId="{4C7A4889-89D1-40AC-8C15-68441BF6D976}" destId="{1B9893BC-81CB-4ECB-ACC3-2BEEDC7A3C05}"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11D1D64-0956-4DBF-9ACA-6F194A24C989}"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fr-FR"/>
        </a:p>
      </dgm:t>
    </dgm:pt>
    <dgm:pt modelId="{BA8F8A63-3AB4-474B-B7EC-5A9956DDC846}">
      <dgm:prSet phldrT="[Texte]" custT="1"/>
      <dgm:spPr>
        <a:solidFill>
          <a:schemeClr val="bg1"/>
        </a:solidFill>
        <a:ln w="38100">
          <a:solidFill>
            <a:schemeClr val="accent4">
              <a:lumMod val="75000"/>
            </a:schemeClr>
          </a:solidFill>
        </a:ln>
      </dgm:spPr>
      <dgm:t>
        <a:bodyPr/>
        <a:lstStyle/>
        <a:p>
          <a:r>
            <a:rPr lang="fr-FR" sz="4000" b="1" dirty="0" smtClean="0">
              <a:solidFill>
                <a:srgbClr val="38464E"/>
              </a:solidFill>
              <a:latin typeface="Arial Black" panose="020B0A04020102020204" pitchFamily="34" charset="0"/>
            </a:rPr>
            <a:t>Le CEL </a:t>
          </a:r>
          <a:br>
            <a:rPr lang="fr-FR" sz="4000" b="1" dirty="0" smtClean="0">
              <a:solidFill>
                <a:srgbClr val="38464E"/>
              </a:solidFill>
              <a:latin typeface="Arial Black" panose="020B0A04020102020204" pitchFamily="34" charset="0"/>
            </a:rPr>
          </a:br>
          <a:r>
            <a:rPr lang="fr-FR" sz="4000" b="1" dirty="0" smtClean="0">
              <a:solidFill>
                <a:srgbClr val="38464E"/>
              </a:solidFill>
              <a:latin typeface="Arial Black" panose="020B0A04020102020204" pitchFamily="34" charset="0"/>
            </a:rPr>
            <a:t>ou PEL</a:t>
          </a:r>
          <a:endParaRPr lang="fr-FR" sz="4000" b="1" dirty="0">
            <a:solidFill>
              <a:srgbClr val="38464E"/>
            </a:solidFill>
            <a:latin typeface="Arial Black" panose="020B0A04020102020204" pitchFamily="34" charset="0"/>
          </a:endParaRPr>
        </a:p>
      </dgm:t>
    </dgm:pt>
    <dgm:pt modelId="{2F1E6152-A18B-4BEF-8E50-1B475F375EC4}" type="parTrans" cxnId="{776CE2E2-6A66-42DD-85DB-5CC11CAC55B6}">
      <dgm:prSet/>
      <dgm:spPr/>
      <dgm:t>
        <a:bodyPr/>
        <a:lstStyle/>
        <a:p>
          <a:endParaRPr lang="fr-FR"/>
        </a:p>
      </dgm:t>
    </dgm:pt>
    <dgm:pt modelId="{3BF43A3B-FF1A-4933-A562-31E68F903259}" type="sibTrans" cxnId="{776CE2E2-6A66-42DD-85DB-5CC11CAC55B6}">
      <dgm:prSet/>
      <dgm:spPr/>
      <dgm:t>
        <a:bodyPr/>
        <a:lstStyle/>
        <a:p>
          <a:endParaRPr lang="fr-FR"/>
        </a:p>
      </dgm:t>
    </dgm:pt>
    <dgm:pt modelId="{A848C48D-A148-40AC-B8BC-EAB3C32ED89A}">
      <dgm:prSet custT="1"/>
      <dgm:spPr>
        <a:solidFill>
          <a:schemeClr val="bg1">
            <a:lumMod val="85000"/>
            <a:alpha val="90000"/>
          </a:schemeClr>
        </a:solidFill>
      </dgm:spPr>
      <dgm:t>
        <a:bodyPr/>
        <a:lstStyle/>
        <a:p>
          <a:pPr algn="just"/>
          <a:r>
            <a:rPr lang="fr-FR" sz="1200" dirty="0" smtClean="0"/>
            <a:t>Lorsqu’un CEL ou un PEL est ouvert au nom d’un enfant, </a:t>
          </a:r>
          <a:r>
            <a:rPr lang="fr-FR" sz="1200" b="1" dirty="0" smtClean="0"/>
            <a:t>il constitue son patrimoine</a:t>
          </a:r>
          <a:r>
            <a:rPr lang="fr-FR" sz="1200" dirty="0" smtClean="0"/>
            <a:t> ; ce compte peut être alimenté par les représentants légaux ou par des tiers. Le mineur ne doit pas être lésé en cas de clôture du compte. Ces éléments sont rappelés dans les Conditions Générales du CEL/PEL.</a:t>
          </a:r>
          <a:endParaRPr lang="fr-FR" sz="1200" b="0" dirty="0"/>
        </a:p>
      </dgm:t>
    </dgm:pt>
    <dgm:pt modelId="{D77DA216-A712-4A3E-A4E0-A293A337AEFF}" type="parTrans" cxnId="{66E9F7B6-4F98-4CA9-AB64-C0B0D06EEDE8}">
      <dgm:prSet/>
      <dgm:spPr/>
      <dgm:t>
        <a:bodyPr/>
        <a:lstStyle/>
        <a:p>
          <a:endParaRPr lang="fr-FR"/>
        </a:p>
      </dgm:t>
    </dgm:pt>
    <dgm:pt modelId="{6FA1BBC7-0E86-47A2-A6E4-EE7C24306018}" type="sibTrans" cxnId="{66E9F7B6-4F98-4CA9-AB64-C0B0D06EEDE8}">
      <dgm:prSet/>
      <dgm:spPr/>
      <dgm:t>
        <a:bodyPr/>
        <a:lstStyle/>
        <a:p>
          <a:endParaRPr lang="fr-FR"/>
        </a:p>
      </dgm:t>
    </dgm:pt>
    <dgm:pt modelId="{6421834D-8506-47DA-B92D-075550122BD6}">
      <dgm:prSet custT="1"/>
      <dgm:spPr>
        <a:solidFill>
          <a:schemeClr val="bg1">
            <a:lumMod val="85000"/>
            <a:alpha val="90000"/>
          </a:schemeClr>
        </a:solidFill>
      </dgm:spPr>
      <dgm:t>
        <a:bodyPr/>
        <a:lstStyle/>
        <a:p>
          <a:pPr algn="just"/>
          <a:r>
            <a:rPr lang="fr-FR" sz="1200" u="sng" dirty="0" smtClean="0"/>
            <a:t> </a:t>
          </a:r>
          <a:r>
            <a:rPr lang="fr-FR" sz="1200" b="1" u="sng" dirty="0" smtClean="0">
              <a:solidFill>
                <a:schemeClr val="tx1"/>
              </a:solidFill>
              <a:latin typeface="Montserrat ExtraBold" panose="00000900000000000000" pitchFamily="2" charset="0"/>
            </a:rPr>
            <a:t>LA CLÔTURE D’UN CEL/PEL</a:t>
          </a:r>
          <a:endParaRPr lang="fr-FR" sz="1200" u="sng" dirty="0"/>
        </a:p>
      </dgm:t>
    </dgm:pt>
    <dgm:pt modelId="{8CC5FA1D-CAFA-43C8-9D35-069AFE33FA1E}" type="parTrans" cxnId="{696FD013-23A5-42F3-82FE-6C147F7EE827}">
      <dgm:prSet/>
      <dgm:spPr/>
      <dgm:t>
        <a:bodyPr/>
        <a:lstStyle/>
        <a:p>
          <a:endParaRPr lang="fr-FR"/>
        </a:p>
      </dgm:t>
    </dgm:pt>
    <dgm:pt modelId="{A98B53C9-E5BD-40B7-A0D9-C86B798A6386}" type="sibTrans" cxnId="{696FD013-23A5-42F3-82FE-6C147F7EE827}">
      <dgm:prSet/>
      <dgm:spPr/>
      <dgm:t>
        <a:bodyPr/>
        <a:lstStyle/>
        <a:p>
          <a:endParaRPr lang="fr-FR"/>
        </a:p>
      </dgm:t>
    </dgm:pt>
    <dgm:pt modelId="{39E4D952-48A7-497C-A976-F7B151668299}">
      <dgm:prSet phldrT="[Texte]" custT="1"/>
      <dgm:spPr>
        <a:solidFill>
          <a:schemeClr val="bg1">
            <a:lumMod val="85000"/>
            <a:alpha val="90000"/>
          </a:schemeClr>
        </a:solidFill>
      </dgm:spPr>
      <dgm:t>
        <a:bodyPr/>
        <a:lstStyle/>
        <a:p>
          <a:r>
            <a:rPr lang="fr-FR" sz="1200" b="1" u="sng" dirty="0" smtClean="0">
              <a:solidFill>
                <a:schemeClr val="tx1"/>
              </a:solidFill>
              <a:latin typeface="Montserrat ExtraBold" panose="00000900000000000000" pitchFamily="2" charset="0"/>
            </a:rPr>
            <a:t>LE CEL OU LE PEL</a:t>
          </a:r>
          <a:endParaRPr lang="fr-FR" sz="1200" b="1" u="sng" dirty="0"/>
        </a:p>
      </dgm:t>
    </dgm:pt>
    <dgm:pt modelId="{51B1BAD5-7FB7-4227-BAE0-99476F15C081}" type="parTrans" cxnId="{99FCCCB0-9345-4209-8579-02FAC9734563}">
      <dgm:prSet/>
      <dgm:spPr/>
      <dgm:t>
        <a:bodyPr/>
        <a:lstStyle/>
        <a:p>
          <a:endParaRPr lang="fr-FR"/>
        </a:p>
      </dgm:t>
    </dgm:pt>
    <dgm:pt modelId="{6B360D4B-575A-4DCD-879F-F0E6FC85F944}" type="sibTrans" cxnId="{99FCCCB0-9345-4209-8579-02FAC9734563}">
      <dgm:prSet/>
      <dgm:spPr/>
      <dgm:t>
        <a:bodyPr/>
        <a:lstStyle/>
        <a:p>
          <a:endParaRPr lang="fr-FR"/>
        </a:p>
      </dgm:t>
    </dgm:pt>
    <dgm:pt modelId="{19ADD2E3-ABFF-42C6-BE3C-4D8840EA58B5}">
      <dgm:prSet phldrT="[Texte]" custT="1"/>
      <dgm:spPr>
        <a:solidFill>
          <a:schemeClr val="bg1">
            <a:lumMod val="85000"/>
            <a:alpha val="90000"/>
          </a:schemeClr>
        </a:solidFill>
      </dgm:spPr>
      <dgm:t>
        <a:bodyPr/>
        <a:lstStyle/>
        <a:p>
          <a:endParaRPr lang="fr-FR" sz="1200" b="1" u="sng" dirty="0"/>
        </a:p>
      </dgm:t>
    </dgm:pt>
    <dgm:pt modelId="{B761F0CA-9F50-4BCA-8BA4-20B4ED0DB6B6}" type="parTrans" cxnId="{7983EEC3-CF8F-4FB1-AD2E-487285FA158F}">
      <dgm:prSet/>
      <dgm:spPr/>
      <dgm:t>
        <a:bodyPr/>
        <a:lstStyle/>
        <a:p>
          <a:endParaRPr lang="fr-FR"/>
        </a:p>
      </dgm:t>
    </dgm:pt>
    <dgm:pt modelId="{D346CA65-F071-45D1-8D9B-BF265A9A7AAD}" type="sibTrans" cxnId="{7983EEC3-CF8F-4FB1-AD2E-487285FA158F}">
      <dgm:prSet/>
      <dgm:spPr/>
      <dgm:t>
        <a:bodyPr/>
        <a:lstStyle/>
        <a:p>
          <a:endParaRPr lang="fr-FR"/>
        </a:p>
      </dgm:t>
    </dgm:pt>
    <dgm:pt modelId="{B971802C-FAF8-4A47-B3E6-A30D6FA62775}">
      <dgm:prSet custT="1"/>
      <dgm:spPr>
        <a:solidFill>
          <a:schemeClr val="bg1">
            <a:lumMod val="85000"/>
            <a:alpha val="90000"/>
          </a:schemeClr>
        </a:solidFill>
      </dgm:spPr>
      <dgm:t>
        <a:bodyPr/>
        <a:lstStyle/>
        <a:p>
          <a:pPr algn="just"/>
          <a:r>
            <a:rPr lang="fr-FR" sz="1200" dirty="0" smtClean="0"/>
            <a:t>La clôture au nom d’un mineur doit être signée </a:t>
          </a:r>
          <a:r>
            <a:rPr lang="fr-FR" sz="1200" b="1" dirty="0" smtClean="0">
              <a:solidFill>
                <a:schemeClr val="accent4">
                  <a:lumMod val="75000"/>
                </a:schemeClr>
              </a:solidFill>
            </a:rPr>
            <a:t>par les deux parents</a:t>
          </a:r>
          <a:r>
            <a:rPr lang="fr-FR" sz="1200" dirty="0" smtClean="0"/>
            <a:t>, mais il convient de rester vigilant. </a:t>
          </a:r>
          <a:r>
            <a:rPr lang="fr-FR" sz="1200" dirty="0" smtClean="0">
              <a:solidFill>
                <a:schemeClr val="accent4">
                  <a:lumMod val="75000"/>
                </a:schemeClr>
              </a:solidFill>
            </a:rPr>
            <a:t>En effet, le mineur pourrait à sa majorité contester la clôture du plan et mettre en cause notre responsabilité avec celle de ses parents en réparation du préjudice subi</a:t>
          </a:r>
          <a:r>
            <a:rPr lang="fr-FR" sz="1200" dirty="0" smtClean="0"/>
            <a:t>.</a:t>
          </a:r>
          <a:endParaRPr lang="fr-FR" sz="1200" dirty="0"/>
        </a:p>
      </dgm:t>
    </dgm:pt>
    <dgm:pt modelId="{4B458694-5EA3-45DB-AED4-22F04972ECDA}" type="parTrans" cxnId="{6AAA9FC3-E1AF-4687-99EC-14D098477759}">
      <dgm:prSet/>
      <dgm:spPr/>
      <dgm:t>
        <a:bodyPr/>
        <a:lstStyle/>
        <a:p>
          <a:endParaRPr lang="fr-FR"/>
        </a:p>
      </dgm:t>
    </dgm:pt>
    <dgm:pt modelId="{8A517855-96E4-4481-98B2-0DA555927588}" type="sibTrans" cxnId="{6AAA9FC3-E1AF-4687-99EC-14D098477759}">
      <dgm:prSet/>
      <dgm:spPr/>
      <dgm:t>
        <a:bodyPr/>
        <a:lstStyle/>
        <a:p>
          <a:endParaRPr lang="fr-FR"/>
        </a:p>
      </dgm:t>
    </dgm:pt>
    <dgm:pt modelId="{D1015CCA-EE1D-4C50-A883-C1F02985B94B}">
      <dgm:prSet custT="1"/>
      <dgm:spPr>
        <a:solidFill>
          <a:schemeClr val="bg1">
            <a:lumMod val="85000"/>
            <a:alpha val="90000"/>
          </a:schemeClr>
        </a:solidFill>
      </dgm:spPr>
      <dgm:t>
        <a:bodyPr/>
        <a:lstStyle/>
        <a:p>
          <a:pPr algn="just"/>
          <a:r>
            <a:rPr lang="fr-FR" sz="1200" b="1" u="sng" dirty="0" smtClean="0">
              <a:solidFill>
                <a:schemeClr val="tx1"/>
              </a:solidFill>
              <a:latin typeface="Montserrat ExtraBold" panose="00000900000000000000" pitchFamily="2" charset="0"/>
            </a:rPr>
            <a:t>QUID DES CEL/PEL OUVERTS PAR UN TIERS AU NOM DU MINEUR </a:t>
          </a:r>
          <a:r>
            <a:rPr lang="fr-FR" sz="1200" dirty="0" smtClean="0">
              <a:solidFill>
                <a:schemeClr val="tx1"/>
              </a:solidFill>
            </a:rPr>
            <a:t>(par exemple les </a:t>
          </a:r>
          <a:r>
            <a:rPr lang="fr-FR" sz="1200" dirty="0" smtClean="0">
              <a:solidFill>
                <a:schemeClr val="tx1"/>
              </a:solidFill>
              <a:latin typeface="+mj-lt"/>
            </a:rPr>
            <a:t>grands-parents) ?</a:t>
          </a:r>
          <a:endParaRPr lang="fr-FR" sz="1200" dirty="0"/>
        </a:p>
      </dgm:t>
    </dgm:pt>
    <dgm:pt modelId="{C512FD73-14FF-41F0-9C73-CCB9F9461C5D}" type="parTrans" cxnId="{886A5406-EA40-4E13-9EC6-B217FEDB5F3F}">
      <dgm:prSet/>
      <dgm:spPr/>
      <dgm:t>
        <a:bodyPr/>
        <a:lstStyle/>
        <a:p>
          <a:endParaRPr lang="fr-FR"/>
        </a:p>
      </dgm:t>
    </dgm:pt>
    <dgm:pt modelId="{0415084D-3E80-41BD-A4F8-406A01961579}" type="sibTrans" cxnId="{886A5406-EA40-4E13-9EC6-B217FEDB5F3F}">
      <dgm:prSet/>
      <dgm:spPr/>
      <dgm:t>
        <a:bodyPr/>
        <a:lstStyle/>
        <a:p>
          <a:endParaRPr lang="fr-FR"/>
        </a:p>
      </dgm:t>
    </dgm:pt>
    <dgm:pt modelId="{7E9C91E7-E6A9-4AA0-A67F-4C24198B1B46}">
      <dgm:prSet custT="1"/>
      <dgm:spPr>
        <a:solidFill>
          <a:schemeClr val="bg1">
            <a:lumMod val="85000"/>
            <a:alpha val="90000"/>
          </a:schemeClr>
        </a:solidFill>
      </dgm:spPr>
      <dgm:t>
        <a:bodyPr/>
        <a:lstStyle/>
        <a:p>
          <a:pPr algn="just"/>
          <a:endParaRPr lang="fr-FR" sz="1200" dirty="0"/>
        </a:p>
      </dgm:t>
    </dgm:pt>
    <dgm:pt modelId="{B87C2569-D1CF-44CE-98F5-6F5D031F7DF5}" type="parTrans" cxnId="{4AD8C583-7C6C-49C2-B06D-5C532ED285B3}">
      <dgm:prSet/>
      <dgm:spPr/>
      <dgm:t>
        <a:bodyPr/>
        <a:lstStyle/>
        <a:p>
          <a:endParaRPr lang="fr-FR"/>
        </a:p>
      </dgm:t>
    </dgm:pt>
    <dgm:pt modelId="{251AA2CC-E239-4803-AFFC-3E0F665949D3}" type="sibTrans" cxnId="{4AD8C583-7C6C-49C2-B06D-5C532ED285B3}">
      <dgm:prSet/>
      <dgm:spPr/>
      <dgm:t>
        <a:bodyPr/>
        <a:lstStyle/>
        <a:p>
          <a:endParaRPr lang="fr-FR"/>
        </a:p>
      </dgm:t>
    </dgm:pt>
    <dgm:pt modelId="{254A6AC8-28B6-4941-B258-BF4072D0A651}">
      <dgm:prSet custT="1"/>
      <dgm:spPr>
        <a:solidFill>
          <a:schemeClr val="bg1">
            <a:lumMod val="85000"/>
            <a:alpha val="90000"/>
          </a:schemeClr>
        </a:solidFill>
      </dgm:spPr>
      <dgm:t>
        <a:bodyPr/>
        <a:lstStyle/>
        <a:p>
          <a:pPr algn="just"/>
          <a:endParaRPr lang="fr-FR" sz="1200" b="0" dirty="0"/>
        </a:p>
      </dgm:t>
    </dgm:pt>
    <dgm:pt modelId="{9F4185FF-FD0A-4F1E-948A-60F5D60AFF18}" type="parTrans" cxnId="{211FA1CD-6A26-457D-AAF1-CAE0E70C8325}">
      <dgm:prSet/>
      <dgm:spPr/>
      <dgm:t>
        <a:bodyPr/>
        <a:lstStyle/>
        <a:p>
          <a:endParaRPr lang="fr-FR"/>
        </a:p>
      </dgm:t>
    </dgm:pt>
    <dgm:pt modelId="{9088D561-9CCF-4443-9866-D0BCECE01273}" type="sibTrans" cxnId="{211FA1CD-6A26-457D-AAF1-CAE0E70C8325}">
      <dgm:prSet/>
      <dgm:spPr/>
      <dgm:t>
        <a:bodyPr/>
        <a:lstStyle/>
        <a:p>
          <a:endParaRPr lang="fr-FR"/>
        </a:p>
      </dgm:t>
    </dgm:pt>
    <dgm:pt modelId="{4C02D990-0101-4BF9-BBA4-7C28F2355576}">
      <dgm:prSet custT="1"/>
      <dgm:spPr>
        <a:solidFill>
          <a:schemeClr val="bg1">
            <a:lumMod val="85000"/>
            <a:alpha val="90000"/>
          </a:schemeClr>
        </a:solidFill>
      </dgm:spPr>
      <dgm:t>
        <a:bodyPr/>
        <a:lstStyle/>
        <a:p>
          <a:pPr algn="just"/>
          <a:r>
            <a:rPr lang="fr-FR" sz="1200" dirty="0" smtClean="0"/>
            <a:t>Les fonds placés par le tiers ne peuvent plus être récupérés par ce dernier, la banque doit opposer un refus à la demande de clôture.</a:t>
          </a:r>
          <a:endParaRPr lang="fr-FR" sz="1200" dirty="0"/>
        </a:p>
      </dgm:t>
    </dgm:pt>
    <dgm:pt modelId="{3A34D99F-344D-47B6-90EC-7DC6CF41CAD3}" type="parTrans" cxnId="{0F675235-8D8B-4A1E-A305-E45D6CB1BD4D}">
      <dgm:prSet/>
      <dgm:spPr/>
      <dgm:t>
        <a:bodyPr/>
        <a:lstStyle/>
        <a:p>
          <a:endParaRPr lang="fr-FR"/>
        </a:p>
      </dgm:t>
    </dgm:pt>
    <dgm:pt modelId="{BEAD24FD-1111-4B74-8A8F-86A20D17B79B}" type="sibTrans" cxnId="{0F675235-8D8B-4A1E-A305-E45D6CB1BD4D}">
      <dgm:prSet/>
      <dgm:spPr/>
      <dgm:t>
        <a:bodyPr/>
        <a:lstStyle/>
        <a:p>
          <a:endParaRPr lang="fr-FR"/>
        </a:p>
      </dgm:t>
    </dgm:pt>
    <dgm:pt modelId="{2C768D00-6B1B-4166-B4C6-7B45A232ACAA}">
      <dgm:prSet custT="1"/>
      <dgm:spPr>
        <a:solidFill>
          <a:schemeClr val="bg1">
            <a:lumMod val="85000"/>
            <a:alpha val="90000"/>
          </a:schemeClr>
        </a:solidFill>
      </dgm:spPr>
      <dgm:t>
        <a:bodyPr/>
        <a:lstStyle/>
        <a:p>
          <a:pPr algn="just"/>
          <a:r>
            <a:rPr lang="fr-FR" sz="1200" b="1" u="sng" dirty="0" smtClean="0">
              <a:solidFill>
                <a:schemeClr val="tx1"/>
              </a:solidFill>
              <a:latin typeface="Montserrat ExtraBold" panose="00000900000000000000" pitchFamily="2" charset="0"/>
            </a:rPr>
            <a:t>LA CESSION ENTRE VIFS D’UN CEL/PEL</a:t>
          </a:r>
          <a:endParaRPr lang="fr-FR" sz="1200" dirty="0"/>
        </a:p>
      </dgm:t>
    </dgm:pt>
    <dgm:pt modelId="{FBA90627-5C1B-4937-8D38-04BB46D6FE6C}" type="parTrans" cxnId="{998A8C95-FF43-4D66-9602-DC69C3ADA71F}">
      <dgm:prSet/>
      <dgm:spPr/>
      <dgm:t>
        <a:bodyPr/>
        <a:lstStyle/>
        <a:p>
          <a:endParaRPr lang="fr-FR"/>
        </a:p>
      </dgm:t>
    </dgm:pt>
    <dgm:pt modelId="{3FE69458-9A4D-4F7C-A21B-31A146BA626B}" type="sibTrans" cxnId="{998A8C95-FF43-4D66-9602-DC69C3ADA71F}">
      <dgm:prSet/>
      <dgm:spPr/>
      <dgm:t>
        <a:bodyPr/>
        <a:lstStyle/>
        <a:p>
          <a:endParaRPr lang="fr-FR"/>
        </a:p>
      </dgm:t>
    </dgm:pt>
    <dgm:pt modelId="{63F57576-A3F5-41BC-A9B3-F82F98CAF66A}">
      <dgm:prSet custT="1"/>
      <dgm:spPr>
        <a:solidFill>
          <a:schemeClr val="bg1">
            <a:lumMod val="85000"/>
            <a:alpha val="90000"/>
          </a:schemeClr>
        </a:solidFill>
      </dgm:spPr>
      <dgm:t>
        <a:bodyPr/>
        <a:lstStyle/>
        <a:p>
          <a:pPr algn="just"/>
          <a:r>
            <a:rPr lang="fr-FR" sz="1200" dirty="0" smtClean="0"/>
            <a:t>(capital + intérêts + droits à prêts) nécessite </a:t>
          </a:r>
          <a:r>
            <a:rPr lang="fr-FR" sz="1200" b="1" dirty="0" smtClean="0">
              <a:solidFill>
                <a:schemeClr val="accent4">
                  <a:lumMod val="75000"/>
                </a:schemeClr>
              </a:solidFill>
            </a:rPr>
            <a:t>l’accord des deux administrateurs légaux et l’autorisation du juge des tutelles.</a:t>
          </a:r>
          <a:endParaRPr lang="fr-FR" sz="1200" dirty="0"/>
        </a:p>
      </dgm:t>
    </dgm:pt>
    <dgm:pt modelId="{8BA2641B-417B-41FC-AF32-8B0810A9D22B}" type="parTrans" cxnId="{8A5477E9-A198-46B0-AA06-64B0DED7445D}">
      <dgm:prSet/>
      <dgm:spPr/>
      <dgm:t>
        <a:bodyPr/>
        <a:lstStyle/>
        <a:p>
          <a:endParaRPr lang="fr-FR"/>
        </a:p>
      </dgm:t>
    </dgm:pt>
    <dgm:pt modelId="{5D2F5731-E182-4FA3-939A-C0B5EEB87E4F}" type="sibTrans" cxnId="{8A5477E9-A198-46B0-AA06-64B0DED7445D}">
      <dgm:prSet/>
      <dgm:spPr/>
      <dgm:t>
        <a:bodyPr/>
        <a:lstStyle/>
        <a:p>
          <a:endParaRPr lang="fr-FR"/>
        </a:p>
      </dgm:t>
    </dgm:pt>
    <dgm:pt modelId="{D929B983-F140-4AAC-BBDE-390568A2661F}">
      <dgm:prSet custT="1"/>
      <dgm:spPr>
        <a:solidFill>
          <a:schemeClr val="bg1">
            <a:lumMod val="85000"/>
            <a:alpha val="90000"/>
          </a:schemeClr>
        </a:solidFill>
      </dgm:spPr>
      <dgm:t>
        <a:bodyPr/>
        <a:lstStyle/>
        <a:p>
          <a:pPr algn="just"/>
          <a:endParaRPr lang="fr-FR" sz="1200" dirty="0"/>
        </a:p>
      </dgm:t>
    </dgm:pt>
    <dgm:pt modelId="{7A5C322D-FDDA-498F-B5DC-DBC72F5F0BF9}" type="parTrans" cxnId="{4D06AC7E-B387-4404-AA09-EE4BCD23FDD4}">
      <dgm:prSet/>
      <dgm:spPr/>
      <dgm:t>
        <a:bodyPr/>
        <a:lstStyle/>
        <a:p>
          <a:endParaRPr lang="fr-FR"/>
        </a:p>
      </dgm:t>
    </dgm:pt>
    <dgm:pt modelId="{46E00CA4-5C50-461C-B027-642DFEDB4F4F}" type="sibTrans" cxnId="{4D06AC7E-B387-4404-AA09-EE4BCD23FDD4}">
      <dgm:prSet/>
      <dgm:spPr/>
      <dgm:t>
        <a:bodyPr/>
        <a:lstStyle/>
        <a:p>
          <a:endParaRPr lang="fr-FR"/>
        </a:p>
      </dgm:t>
    </dgm:pt>
    <dgm:pt modelId="{E350C53E-3FFA-4DDA-B6F9-9712D11B7755}">
      <dgm:prSet custT="1"/>
      <dgm:spPr>
        <a:solidFill>
          <a:schemeClr val="bg1">
            <a:lumMod val="85000"/>
            <a:alpha val="90000"/>
          </a:schemeClr>
        </a:solidFill>
      </dgm:spPr>
      <dgm:t>
        <a:bodyPr/>
        <a:lstStyle/>
        <a:p>
          <a:pPr algn="just"/>
          <a:endParaRPr lang="fr-FR" sz="1200" dirty="0"/>
        </a:p>
      </dgm:t>
    </dgm:pt>
    <dgm:pt modelId="{136FA3B9-B92E-4850-8489-6E535A380DF2}" type="parTrans" cxnId="{89202E26-793C-402B-A302-B9F847A02070}">
      <dgm:prSet/>
      <dgm:spPr/>
      <dgm:t>
        <a:bodyPr/>
        <a:lstStyle/>
        <a:p>
          <a:endParaRPr lang="fr-FR"/>
        </a:p>
      </dgm:t>
    </dgm:pt>
    <dgm:pt modelId="{245601DF-E99B-4358-B235-D5FE840D12CB}" type="sibTrans" cxnId="{89202E26-793C-402B-A302-B9F847A02070}">
      <dgm:prSet/>
      <dgm:spPr/>
      <dgm:t>
        <a:bodyPr/>
        <a:lstStyle/>
        <a:p>
          <a:endParaRPr lang="fr-FR"/>
        </a:p>
      </dgm:t>
    </dgm:pt>
    <dgm:pt modelId="{B6617C7E-32F2-4797-B6EE-C4A935AD5315}">
      <dgm:prSet custT="1"/>
      <dgm:spPr>
        <a:solidFill>
          <a:schemeClr val="bg1">
            <a:lumMod val="85000"/>
            <a:alpha val="90000"/>
          </a:schemeClr>
        </a:solidFill>
      </dgm:spPr>
      <dgm:t>
        <a:bodyPr/>
        <a:lstStyle/>
        <a:p>
          <a:pPr algn="just"/>
          <a:endParaRPr lang="fr-FR" sz="1200" dirty="0"/>
        </a:p>
      </dgm:t>
    </dgm:pt>
    <dgm:pt modelId="{99AC3F77-738A-4EC7-9A99-B221EA961C1D}" type="parTrans" cxnId="{79754C37-C421-46A5-888D-75B64D6EF208}">
      <dgm:prSet/>
      <dgm:spPr/>
      <dgm:t>
        <a:bodyPr/>
        <a:lstStyle/>
        <a:p>
          <a:endParaRPr lang="fr-FR"/>
        </a:p>
      </dgm:t>
    </dgm:pt>
    <dgm:pt modelId="{9D97421A-A005-41A2-9710-C9405A448F2D}" type="sibTrans" cxnId="{79754C37-C421-46A5-888D-75B64D6EF208}">
      <dgm:prSet/>
      <dgm:spPr/>
      <dgm:t>
        <a:bodyPr/>
        <a:lstStyle/>
        <a:p>
          <a:endParaRPr lang="fr-FR"/>
        </a:p>
      </dgm:t>
    </dgm:pt>
    <dgm:pt modelId="{34721529-B677-4C4F-932E-652CD2564E4B}">
      <dgm:prSet custT="1"/>
      <dgm:spPr>
        <a:solidFill>
          <a:schemeClr val="bg1">
            <a:lumMod val="85000"/>
            <a:alpha val="90000"/>
          </a:schemeClr>
        </a:solidFill>
      </dgm:spPr>
      <dgm:t>
        <a:bodyPr/>
        <a:lstStyle/>
        <a:p>
          <a:pPr algn="just"/>
          <a:endParaRPr lang="fr-FR" sz="1200" dirty="0"/>
        </a:p>
      </dgm:t>
    </dgm:pt>
    <dgm:pt modelId="{0A2EBF07-ABCA-4C56-B6AB-9C3B92DA561A}" type="parTrans" cxnId="{ADB2DE1A-51F3-4E19-BA5D-F52ED20155B0}">
      <dgm:prSet/>
      <dgm:spPr/>
      <dgm:t>
        <a:bodyPr/>
        <a:lstStyle/>
        <a:p>
          <a:endParaRPr lang="fr-FR"/>
        </a:p>
      </dgm:t>
    </dgm:pt>
    <dgm:pt modelId="{B6124C99-EEC0-4E3F-AB00-7AAC9143A989}" type="sibTrans" cxnId="{ADB2DE1A-51F3-4E19-BA5D-F52ED20155B0}">
      <dgm:prSet/>
      <dgm:spPr/>
      <dgm:t>
        <a:bodyPr/>
        <a:lstStyle/>
        <a:p>
          <a:endParaRPr lang="fr-FR"/>
        </a:p>
      </dgm:t>
    </dgm:pt>
    <dgm:pt modelId="{1E14681C-B95B-4CEB-9791-D0BC0A6F7DAC}" type="pres">
      <dgm:prSet presAssocID="{D11D1D64-0956-4DBF-9ACA-6F194A24C989}" presName="Name0" presStyleCnt="0">
        <dgm:presLayoutVars>
          <dgm:dir/>
          <dgm:animLvl val="lvl"/>
          <dgm:resizeHandles val="exact"/>
        </dgm:presLayoutVars>
      </dgm:prSet>
      <dgm:spPr/>
      <dgm:t>
        <a:bodyPr/>
        <a:lstStyle/>
        <a:p>
          <a:endParaRPr lang="fr-FR"/>
        </a:p>
      </dgm:t>
    </dgm:pt>
    <dgm:pt modelId="{4C7A4889-89D1-40AC-8C15-68441BF6D976}" type="pres">
      <dgm:prSet presAssocID="{BA8F8A63-3AB4-474B-B7EC-5A9956DDC846}" presName="linNode" presStyleCnt="0"/>
      <dgm:spPr/>
    </dgm:pt>
    <dgm:pt modelId="{B164FEA1-5C6F-4CDB-B14B-11B49219EF54}" type="pres">
      <dgm:prSet presAssocID="{BA8F8A63-3AB4-474B-B7EC-5A9956DDC846}" presName="parentText" presStyleLbl="node1" presStyleIdx="0" presStyleCnt="1" custScaleX="87454" custScaleY="124557">
        <dgm:presLayoutVars>
          <dgm:chMax val="1"/>
          <dgm:bulletEnabled val="1"/>
        </dgm:presLayoutVars>
      </dgm:prSet>
      <dgm:spPr/>
      <dgm:t>
        <a:bodyPr/>
        <a:lstStyle/>
        <a:p>
          <a:endParaRPr lang="fr-FR"/>
        </a:p>
      </dgm:t>
    </dgm:pt>
    <dgm:pt modelId="{1B9893BC-81CB-4ECB-ACC3-2BEEDC7A3C05}" type="pres">
      <dgm:prSet presAssocID="{BA8F8A63-3AB4-474B-B7EC-5A9956DDC846}" presName="descendantText" presStyleLbl="alignAccFollowNode1" presStyleIdx="0" presStyleCnt="1" custScaleX="107315" custScaleY="153967">
        <dgm:presLayoutVars>
          <dgm:bulletEnabled val="1"/>
        </dgm:presLayoutVars>
      </dgm:prSet>
      <dgm:spPr/>
      <dgm:t>
        <a:bodyPr/>
        <a:lstStyle/>
        <a:p>
          <a:endParaRPr lang="fr-FR"/>
        </a:p>
      </dgm:t>
    </dgm:pt>
  </dgm:ptLst>
  <dgm:cxnLst>
    <dgm:cxn modelId="{8A5477E9-A198-46B0-AA06-64B0DED7445D}" srcId="{34721529-B677-4C4F-932E-652CD2564E4B}" destId="{63F57576-A3F5-41BC-A9B3-F82F98CAF66A}" srcOrd="0" destOrd="0" parTransId="{8BA2641B-417B-41FC-AF32-8B0810A9D22B}" sibTransId="{5D2F5731-E182-4FA3-939A-C0B5EEB87E4F}"/>
    <dgm:cxn modelId="{211FA1CD-6A26-457D-AAF1-CAE0E70C8325}" srcId="{19ADD2E3-ABFF-42C6-BE3C-4D8840EA58B5}" destId="{254A6AC8-28B6-4941-B258-BF4072D0A651}" srcOrd="1" destOrd="0" parTransId="{9F4185FF-FD0A-4F1E-948A-60F5D60AFF18}" sibTransId="{9088D561-9CCF-4443-9866-D0BCECE01273}"/>
    <dgm:cxn modelId="{5F86A655-7266-4586-8548-AC4982754E71}" type="presOf" srcId="{19ADD2E3-ABFF-42C6-BE3C-4D8840EA58B5}" destId="{1B9893BC-81CB-4ECB-ACC3-2BEEDC7A3C05}" srcOrd="0" destOrd="1" presId="urn:microsoft.com/office/officeart/2005/8/layout/vList5"/>
    <dgm:cxn modelId="{79754C37-C421-46A5-888D-75B64D6EF208}" srcId="{BA8F8A63-3AB4-474B-B7EC-5A9956DDC846}" destId="{B6617C7E-32F2-4797-B6EE-C4A935AD5315}" srcOrd="5" destOrd="0" parTransId="{99AC3F77-738A-4EC7-9A99-B221EA961C1D}" sibTransId="{9D97421A-A005-41A2-9710-C9405A448F2D}"/>
    <dgm:cxn modelId="{7983EEC3-CF8F-4FB1-AD2E-487285FA158F}" srcId="{BA8F8A63-3AB4-474B-B7EC-5A9956DDC846}" destId="{19ADD2E3-ABFF-42C6-BE3C-4D8840EA58B5}" srcOrd="1" destOrd="0" parTransId="{B761F0CA-9F50-4BCA-8BA4-20B4ED0DB6B6}" sibTransId="{D346CA65-F071-45D1-8D9B-BF265A9A7AAD}"/>
    <dgm:cxn modelId="{4D06AC7E-B387-4404-AA09-EE4BCD23FDD4}" srcId="{B6617C7E-32F2-4797-B6EE-C4A935AD5315}" destId="{D929B983-F140-4AAC-BBDE-390568A2661F}" srcOrd="1" destOrd="0" parTransId="{7A5C322D-FDDA-498F-B5DC-DBC72F5F0BF9}" sibTransId="{46E00CA4-5C50-461C-B027-642DFEDB4F4F}"/>
    <dgm:cxn modelId="{4AD8C583-7C6C-49C2-B06D-5C532ED285B3}" srcId="{E350C53E-3FFA-4DDA-B6F9-9712D11B7755}" destId="{7E9C91E7-E6A9-4AA0-A67F-4C24198B1B46}" srcOrd="1" destOrd="0" parTransId="{B87C2569-D1CF-44CE-98F5-6F5D031F7DF5}" sibTransId="{251AA2CC-E239-4803-AFFC-3E0F665949D3}"/>
    <dgm:cxn modelId="{0F675235-8D8B-4A1E-A305-E45D6CB1BD4D}" srcId="{B6617C7E-32F2-4797-B6EE-C4A935AD5315}" destId="{4C02D990-0101-4BF9-BBA4-7C28F2355576}" srcOrd="0" destOrd="0" parTransId="{3A34D99F-344D-47B6-90EC-7DC6CF41CAD3}" sibTransId="{BEAD24FD-1111-4B74-8A8F-86A20D17B79B}"/>
    <dgm:cxn modelId="{89202E26-793C-402B-A302-B9F847A02070}" srcId="{BA8F8A63-3AB4-474B-B7EC-5A9956DDC846}" destId="{E350C53E-3FFA-4DDA-B6F9-9712D11B7755}" srcOrd="3" destOrd="0" parTransId="{136FA3B9-B92E-4850-8489-6E535A380DF2}" sibTransId="{245601DF-E99B-4358-B235-D5FE840D12CB}"/>
    <dgm:cxn modelId="{F517B937-EE23-473E-AD0D-453F58E14E9F}" type="presOf" srcId="{6421834D-8506-47DA-B92D-075550122BD6}" destId="{1B9893BC-81CB-4ECB-ACC3-2BEEDC7A3C05}" srcOrd="0" destOrd="4" presId="urn:microsoft.com/office/officeart/2005/8/layout/vList5"/>
    <dgm:cxn modelId="{6AAA9FC3-E1AF-4687-99EC-14D098477759}" srcId="{E350C53E-3FFA-4DDA-B6F9-9712D11B7755}" destId="{B971802C-FAF8-4A47-B3E6-A30D6FA62775}" srcOrd="0" destOrd="0" parTransId="{4B458694-5EA3-45DB-AED4-22F04972ECDA}" sibTransId="{8A517855-96E4-4481-98B2-0DA555927588}"/>
    <dgm:cxn modelId="{4759A92D-36CE-4272-BA5C-E9184734D5C8}" type="presOf" srcId="{63F57576-A3F5-41BC-A9B3-F82F98CAF66A}" destId="{1B9893BC-81CB-4ECB-ACC3-2BEEDC7A3C05}" srcOrd="0" destOrd="14" presId="urn:microsoft.com/office/officeart/2005/8/layout/vList5"/>
    <dgm:cxn modelId="{6F98A717-7FCE-4934-BE8E-91043679EFA6}" type="presOf" srcId="{4C02D990-0101-4BF9-BBA4-7C28F2355576}" destId="{1B9893BC-81CB-4ECB-ACC3-2BEEDC7A3C05}" srcOrd="0" destOrd="10" presId="urn:microsoft.com/office/officeart/2005/8/layout/vList5"/>
    <dgm:cxn modelId="{998A8C95-FF43-4D66-9602-DC69C3ADA71F}" srcId="{BA8F8A63-3AB4-474B-B7EC-5A9956DDC846}" destId="{2C768D00-6B1B-4166-B4C6-7B45A232ACAA}" srcOrd="6" destOrd="0" parTransId="{FBA90627-5C1B-4937-8D38-04BB46D6FE6C}" sibTransId="{3FE69458-9A4D-4F7C-A21B-31A146BA626B}"/>
    <dgm:cxn modelId="{4A05D46B-7BAC-4342-A56F-C9268399DB7E}" type="presOf" srcId="{D929B983-F140-4AAC-BBDE-390568A2661F}" destId="{1B9893BC-81CB-4ECB-ACC3-2BEEDC7A3C05}" srcOrd="0" destOrd="11" presId="urn:microsoft.com/office/officeart/2005/8/layout/vList5"/>
    <dgm:cxn modelId="{6317ECC8-FCA5-417E-B0B3-14107AF2D339}" type="presOf" srcId="{BA8F8A63-3AB4-474B-B7EC-5A9956DDC846}" destId="{B164FEA1-5C6F-4CDB-B14B-11B49219EF54}" srcOrd="0" destOrd="0" presId="urn:microsoft.com/office/officeart/2005/8/layout/vList5"/>
    <dgm:cxn modelId="{66E9F7B6-4F98-4CA9-AB64-C0B0D06EEDE8}" srcId="{19ADD2E3-ABFF-42C6-BE3C-4D8840EA58B5}" destId="{A848C48D-A148-40AC-B8BC-EAB3C32ED89A}" srcOrd="0" destOrd="0" parTransId="{D77DA216-A712-4A3E-A4E0-A293A337AEFF}" sibTransId="{6FA1BBC7-0E86-47A2-A6E4-EE7C24306018}"/>
    <dgm:cxn modelId="{D0598128-9E93-4729-B5D6-05DED4E453B4}" type="presOf" srcId="{254A6AC8-28B6-4941-B258-BF4072D0A651}" destId="{1B9893BC-81CB-4ECB-ACC3-2BEEDC7A3C05}" srcOrd="0" destOrd="3" presId="urn:microsoft.com/office/officeart/2005/8/layout/vList5"/>
    <dgm:cxn modelId="{89260F08-24B4-4F2F-B699-AF46A9851401}" type="presOf" srcId="{D11D1D64-0956-4DBF-9ACA-6F194A24C989}" destId="{1E14681C-B95B-4CEB-9791-D0BC0A6F7DAC}" srcOrd="0" destOrd="0" presId="urn:microsoft.com/office/officeart/2005/8/layout/vList5"/>
    <dgm:cxn modelId="{696FD013-23A5-42F3-82FE-6C147F7EE827}" srcId="{BA8F8A63-3AB4-474B-B7EC-5A9956DDC846}" destId="{6421834D-8506-47DA-B92D-075550122BD6}" srcOrd="2" destOrd="0" parTransId="{8CC5FA1D-CAFA-43C8-9D35-069AFE33FA1E}" sibTransId="{A98B53C9-E5BD-40B7-A0D9-C86B798A6386}"/>
    <dgm:cxn modelId="{99FCCCB0-9345-4209-8579-02FAC9734563}" srcId="{BA8F8A63-3AB4-474B-B7EC-5A9956DDC846}" destId="{39E4D952-48A7-497C-A976-F7B151668299}" srcOrd="0" destOrd="0" parTransId="{51B1BAD5-7FB7-4227-BAE0-99476F15C081}" sibTransId="{6B360D4B-575A-4DCD-879F-F0E6FC85F944}"/>
    <dgm:cxn modelId="{776CE2E2-6A66-42DD-85DB-5CC11CAC55B6}" srcId="{D11D1D64-0956-4DBF-9ACA-6F194A24C989}" destId="{BA8F8A63-3AB4-474B-B7EC-5A9956DDC846}" srcOrd="0" destOrd="0" parTransId="{2F1E6152-A18B-4BEF-8E50-1B475F375EC4}" sibTransId="{3BF43A3B-FF1A-4933-A562-31E68F903259}"/>
    <dgm:cxn modelId="{ADB2DE1A-51F3-4E19-BA5D-F52ED20155B0}" srcId="{BA8F8A63-3AB4-474B-B7EC-5A9956DDC846}" destId="{34721529-B677-4C4F-932E-652CD2564E4B}" srcOrd="7" destOrd="0" parTransId="{0A2EBF07-ABCA-4C56-B6AB-9C3B92DA561A}" sibTransId="{B6124C99-EEC0-4E3F-AB00-7AAC9143A989}"/>
    <dgm:cxn modelId="{713429CE-6133-474D-9088-04A83FF71180}" type="presOf" srcId="{A848C48D-A148-40AC-B8BC-EAB3C32ED89A}" destId="{1B9893BC-81CB-4ECB-ACC3-2BEEDC7A3C05}" srcOrd="0" destOrd="2" presId="urn:microsoft.com/office/officeart/2005/8/layout/vList5"/>
    <dgm:cxn modelId="{BCB8673A-5132-49DB-8039-673BCB5C5C6A}" type="presOf" srcId="{E350C53E-3FFA-4DDA-B6F9-9712D11B7755}" destId="{1B9893BC-81CB-4ECB-ACC3-2BEEDC7A3C05}" srcOrd="0" destOrd="5" presId="urn:microsoft.com/office/officeart/2005/8/layout/vList5"/>
    <dgm:cxn modelId="{44CB13BD-E8EF-4EB5-86D2-C94CE0D0CE27}" type="presOf" srcId="{D1015CCA-EE1D-4C50-A883-C1F02985B94B}" destId="{1B9893BC-81CB-4ECB-ACC3-2BEEDC7A3C05}" srcOrd="0" destOrd="8" presId="urn:microsoft.com/office/officeart/2005/8/layout/vList5"/>
    <dgm:cxn modelId="{4D906C1E-34B7-4A99-8E56-E10637E9C821}" type="presOf" srcId="{39E4D952-48A7-497C-A976-F7B151668299}" destId="{1B9893BC-81CB-4ECB-ACC3-2BEEDC7A3C05}" srcOrd="0" destOrd="0" presId="urn:microsoft.com/office/officeart/2005/8/layout/vList5"/>
    <dgm:cxn modelId="{043FCCB2-D860-4325-8B6A-505685F5A484}" type="presOf" srcId="{2C768D00-6B1B-4166-B4C6-7B45A232ACAA}" destId="{1B9893BC-81CB-4ECB-ACC3-2BEEDC7A3C05}" srcOrd="0" destOrd="12" presId="urn:microsoft.com/office/officeart/2005/8/layout/vList5"/>
    <dgm:cxn modelId="{B5F21E65-F532-429B-B039-C4BFC687B7AC}" type="presOf" srcId="{B6617C7E-32F2-4797-B6EE-C4A935AD5315}" destId="{1B9893BC-81CB-4ECB-ACC3-2BEEDC7A3C05}" srcOrd="0" destOrd="9" presId="urn:microsoft.com/office/officeart/2005/8/layout/vList5"/>
    <dgm:cxn modelId="{34A5132B-26A1-400A-B2A8-D49A41B4F3AB}" type="presOf" srcId="{B971802C-FAF8-4A47-B3E6-A30D6FA62775}" destId="{1B9893BC-81CB-4ECB-ACC3-2BEEDC7A3C05}" srcOrd="0" destOrd="6" presId="urn:microsoft.com/office/officeart/2005/8/layout/vList5"/>
    <dgm:cxn modelId="{886A5406-EA40-4E13-9EC6-B217FEDB5F3F}" srcId="{BA8F8A63-3AB4-474B-B7EC-5A9956DDC846}" destId="{D1015CCA-EE1D-4C50-A883-C1F02985B94B}" srcOrd="4" destOrd="0" parTransId="{C512FD73-14FF-41F0-9C73-CCB9F9461C5D}" sibTransId="{0415084D-3E80-41BD-A4F8-406A01961579}"/>
    <dgm:cxn modelId="{E8575656-9CAF-42ED-88BB-C11366BA83F7}" type="presOf" srcId="{34721529-B677-4C4F-932E-652CD2564E4B}" destId="{1B9893BC-81CB-4ECB-ACC3-2BEEDC7A3C05}" srcOrd="0" destOrd="13" presId="urn:microsoft.com/office/officeart/2005/8/layout/vList5"/>
    <dgm:cxn modelId="{DD17D753-DA79-4333-9E91-418439C2EDE2}" type="presOf" srcId="{7E9C91E7-E6A9-4AA0-A67F-4C24198B1B46}" destId="{1B9893BC-81CB-4ECB-ACC3-2BEEDC7A3C05}" srcOrd="0" destOrd="7" presId="urn:microsoft.com/office/officeart/2005/8/layout/vList5"/>
    <dgm:cxn modelId="{968FA94F-A6D2-4600-98AC-A8E6A48A96D7}" type="presParOf" srcId="{1E14681C-B95B-4CEB-9791-D0BC0A6F7DAC}" destId="{4C7A4889-89D1-40AC-8C15-68441BF6D976}" srcOrd="0" destOrd="0" presId="urn:microsoft.com/office/officeart/2005/8/layout/vList5"/>
    <dgm:cxn modelId="{DAB05F26-3099-48D7-BB88-512326936953}" type="presParOf" srcId="{4C7A4889-89D1-40AC-8C15-68441BF6D976}" destId="{B164FEA1-5C6F-4CDB-B14B-11B49219EF54}" srcOrd="0" destOrd="0" presId="urn:microsoft.com/office/officeart/2005/8/layout/vList5"/>
    <dgm:cxn modelId="{09DDD07D-5308-419C-A241-A5A01402C4BD}" type="presParOf" srcId="{4C7A4889-89D1-40AC-8C15-68441BF6D976}" destId="{1B9893BC-81CB-4ECB-ACC3-2BEEDC7A3C05}"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B5263E-6293-4B3C-A761-DBC21B7BC6DF}">
      <dsp:nvSpPr>
        <dsp:cNvPr id="0" name=""/>
        <dsp:cNvSpPr/>
      </dsp:nvSpPr>
      <dsp:spPr>
        <a:xfrm>
          <a:off x="2983058" y="534"/>
          <a:ext cx="3922206" cy="2085247"/>
        </a:xfrm>
        <a:prstGeom prst="rightArrow">
          <a:avLst>
            <a:gd name="adj1" fmla="val 75000"/>
            <a:gd name="adj2" fmla="val 50000"/>
          </a:avLst>
        </a:prstGeom>
        <a:solidFill>
          <a:schemeClr val="bg1">
            <a:lumMod val="85000"/>
            <a:alpha val="90000"/>
          </a:schemeClr>
        </a:solidFill>
        <a:ln w="12700" cap="flat" cmpd="sng" algn="ctr">
          <a:solidFill>
            <a:schemeClr val="bg1">
              <a:lumMod val="85000"/>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60"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fr-FR" sz="1600" kern="1200" dirty="0" smtClean="0">
              <a:latin typeface="+mn-lt"/>
            </a:rPr>
            <a:t>l’accord des deux représentants légaux n’est pas obligatoire</a:t>
          </a:r>
          <a:endParaRPr lang="fr-FR" sz="1600" kern="1200" dirty="0">
            <a:latin typeface="+mn-lt"/>
          </a:endParaRPr>
        </a:p>
        <a:p>
          <a:pPr marL="171450" lvl="1" indent="-171450" algn="l" defTabSz="711200">
            <a:lnSpc>
              <a:spcPct val="90000"/>
            </a:lnSpc>
            <a:spcBef>
              <a:spcPct val="0"/>
            </a:spcBef>
            <a:spcAft>
              <a:spcPct val="15000"/>
            </a:spcAft>
            <a:buChar char="••"/>
          </a:pPr>
          <a:r>
            <a:rPr lang="fr-FR" sz="1600" kern="1200" dirty="0" smtClean="0">
              <a:latin typeface="+mn-lt"/>
            </a:rPr>
            <a:t>un parent seul peut donc procéder à la clôture du compte.</a:t>
          </a:r>
          <a:endParaRPr lang="fr-FR" sz="1600" kern="1200" dirty="0">
            <a:latin typeface="+mn-lt"/>
          </a:endParaRPr>
        </a:p>
      </dsp:txBody>
      <dsp:txXfrm>
        <a:off x="2983058" y="261190"/>
        <a:ext cx="3140238" cy="1563935"/>
      </dsp:txXfrm>
    </dsp:sp>
    <dsp:sp modelId="{6E508680-2553-48F5-9701-94C99C26212D}">
      <dsp:nvSpPr>
        <dsp:cNvPr id="0" name=""/>
        <dsp:cNvSpPr/>
      </dsp:nvSpPr>
      <dsp:spPr>
        <a:xfrm>
          <a:off x="0" y="534"/>
          <a:ext cx="2980275" cy="2085247"/>
        </a:xfrm>
        <a:prstGeom prst="roundRect">
          <a:avLst/>
        </a:prstGeom>
        <a:solidFill>
          <a:schemeClr val="bg1"/>
        </a:solidFill>
        <a:ln w="28575" cap="flat" cmpd="sng" algn="ctr">
          <a:solidFill>
            <a:schemeClr val="accent4">
              <a:lumMod val="7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l" defTabSz="800100">
            <a:lnSpc>
              <a:spcPct val="90000"/>
            </a:lnSpc>
            <a:spcBef>
              <a:spcPct val="0"/>
            </a:spcBef>
            <a:spcAft>
              <a:spcPct val="35000"/>
            </a:spcAft>
          </a:pPr>
          <a:r>
            <a:rPr lang="fr-FR" sz="1800" b="1" kern="1200" dirty="0" smtClean="0">
              <a:solidFill>
                <a:schemeClr val="tx1"/>
              </a:solidFill>
              <a:latin typeface="+mn-lt"/>
            </a:rPr>
            <a:t>Compte de dépôt au nom du client mineur et géré par les parents (représentants légaux) : </a:t>
          </a:r>
          <a:endParaRPr lang="fr-FR" sz="1800" kern="1200" dirty="0">
            <a:solidFill>
              <a:schemeClr val="tx1"/>
            </a:solidFill>
            <a:latin typeface="+mn-lt"/>
          </a:endParaRPr>
        </a:p>
      </dsp:txBody>
      <dsp:txXfrm>
        <a:off x="101793" y="102327"/>
        <a:ext cx="2776689" cy="1881661"/>
      </dsp:txXfrm>
    </dsp:sp>
    <dsp:sp modelId="{7F5B1FEA-9D8B-4908-9A83-E1C7D08950DD}">
      <dsp:nvSpPr>
        <dsp:cNvPr id="0" name=""/>
        <dsp:cNvSpPr/>
      </dsp:nvSpPr>
      <dsp:spPr>
        <a:xfrm>
          <a:off x="2934805" y="2294306"/>
          <a:ext cx="3970778" cy="2085247"/>
        </a:xfrm>
        <a:prstGeom prst="rightArrow">
          <a:avLst>
            <a:gd name="adj1" fmla="val 75000"/>
            <a:gd name="adj2" fmla="val 50000"/>
          </a:avLst>
        </a:prstGeom>
        <a:solidFill>
          <a:schemeClr val="bg1">
            <a:lumMod val="85000"/>
            <a:alpha val="90000"/>
          </a:schemeClr>
        </a:solidFill>
        <a:ln w="12700" cap="flat" cmpd="sng" algn="ctr">
          <a:solidFill>
            <a:schemeClr val="bg1">
              <a:lumMod val="85000"/>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60"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fr-FR" sz="1600" kern="1200" dirty="0" smtClean="0">
              <a:latin typeface="+mn-lt"/>
            </a:rPr>
            <a:t>la clôture se fera avec l’accord des deux représentants légaux et l’accord du mineur qui devra également signer le document de clôture de compte.  </a:t>
          </a:r>
          <a:endParaRPr lang="fr-FR" sz="1600" kern="1200" dirty="0">
            <a:latin typeface="+mn-lt"/>
          </a:endParaRPr>
        </a:p>
      </dsp:txBody>
      <dsp:txXfrm>
        <a:off x="2934805" y="2554962"/>
        <a:ext cx="3188810" cy="1563935"/>
      </dsp:txXfrm>
    </dsp:sp>
    <dsp:sp modelId="{1190862B-BC34-4996-A4CD-4A7EC84BC0AE}">
      <dsp:nvSpPr>
        <dsp:cNvPr id="0" name=""/>
        <dsp:cNvSpPr/>
      </dsp:nvSpPr>
      <dsp:spPr>
        <a:xfrm>
          <a:off x="0" y="2294306"/>
          <a:ext cx="2932340" cy="2085247"/>
        </a:xfrm>
        <a:prstGeom prst="roundRect">
          <a:avLst/>
        </a:prstGeom>
        <a:solidFill>
          <a:schemeClr val="bg1"/>
        </a:solidFill>
        <a:ln w="28575" cap="flat" cmpd="sng" algn="ctr">
          <a:solidFill>
            <a:schemeClr val="accent4">
              <a:lumMod val="7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l" defTabSz="800100">
            <a:lnSpc>
              <a:spcPct val="90000"/>
            </a:lnSpc>
            <a:spcBef>
              <a:spcPct val="0"/>
            </a:spcBef>
            <a:spcAft>
              <a:spcPct val="35000"/>
            </a:spcAft>
          </a:pPr>
          <a:r>
            <a:rPr lang="fr-FR" sz="1800" b="1" kern="1200" dirty="0" smtClean="0">
              <a:solidFill>
                <a:schemeClr val="tx1"/>
              </a:solidFill>
              <a:latin typeface="+mn-lt"/>
            </a:rPr>
            <a:t>Compte de dépôt au nom du client mineur géré par le mineur*  : </a:t>
          </a:r>
          <a:endParaRPr lang="fr-FR" sz="1800" kern="1200" dirty="0">
            <a:solidFill>
              <a:schemeClr val="tx1"/>
            </a:solidFill>
            <a:latin typeface="+mn-lt"/>
          </a:endParaRPr>
        </a:p>
      </dsp:txBody>
      <dsp:txXfrm>
        <a:off x="101793" y="2396099"/>
        <a:ext cx="2728754" cy="188166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9BA384-6E8E-4483-953E-78E20B6C032C}">
      <dsp:nvSpPr>
        <dsp:cNvPr id="0" name=""/>
        <dsp:cNvSpPr/>
      </dsp:nvSpPr>
      <dsp:spPr>
        <a:xfrm>
          <a:off x="4182567" y="463033"/>
          <a:ext cx="2803448" cy="1402145"/>
        </a:xfrm>
        <a:prstGeom prst="roundRect">
          <a:avLst/>
        </a:prstGeom>
        <a:solidFill>
          <a:schemeClr val="lt1">
            <a:hueOff val="0"/>
            <a:satOff val="0"/>
            <a:lumOff val="0"/>
            <a:alphaOff val="0"/>
          </a:schemeClr>
        </a:solidFill>
        <a:ln w="28575" cap="flat" cmpd="sng" algn="ctr">
          <a:solidFill>
            <a:srgbClr val="C0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lvl="0" algn="ctr" defTabSz="1244600">
            <a:lnSpc>
              <a:spcPct val="90000"/>
            </a:lnSpc>
            <a:spcBef>
              <a:spcPct val="0"/>
            </a:spcBef>
            <a:spcAft>
              <a:spcPct val="35000"/>
            </a:spcAft>
          </a:pPr>
          <a:r>
            <a:rPr lang="fr-FR" sz="2800" b="1" kern="1200" dirty="0" smtClean="0"/>
            <a:t>Retrait de 1000 €</a:t>
          </a:r>
          <a:endParaRPr lang="fr-FR" sz="2800" b="1" kern="1200" dirty="0"/>
        </a:p>
      </dsp:txBody>
      <dsp:txXfrm>
        <a:off x="4251014" y="531480"/>
        <a:ext cx="2666554" cy="1265251"/>
      </dsp:txXfrm>
    </dsp:sp>
    <dsp:sp modelId="{266FF39C-F72F-47B4-AE70-28122234B28C}">
      <dsp:nvSpPr>
        <dsp:cNvPr id="0" name=""/>
        <dsp:cNvSpPr/>
      </dsp:nvSpPr>
      <dsp:spPr>
        <a:xfrm rot="1450258">
          <a:off x="6941212" y="2002463"/>
          <a:ext cx="1022081" cy="0"/>
        </a:xfrm>
        <a:custGeom>
          <a:avLst/>
          <a:gdLst/>
          <a:ahLst/>
          <a:cxnLst/>
          <a:rect l="0" t="0" r="0" b="0"/>
          <a:pathLst>
            <a:path>
              <a:moveTo>
                <a:pt x="0" y="0"/>
              </a:moveTo>
              <a:lnTo>
                <a:pt x="1022081" y="0"/>
              </a:lnTo>
            </a:path>
          </a:pathLst>
        </a:custGeom>
        <a:noFill/>
        <a:ln w="28575" cap="flat" cmpd="sng" algn="ctr">
          <a:solidFill>
            <a:srgbClr val="C00000"/>
          </a:solidFill>
          <a:prstDash val="solid"/>
          <a:miter lim="800000"/>
        </a:ln>
        <a:effectLst/>
      </dsp:spPr>
      <dsp:style>
        <a:lnRef idx="2">
          <a:scrgbClr r="0" g="0" b="0"/>
        </a:lnRef>
        <a:fillRef idx="0">
          <a:scrgbClr r="0" g="0" b="0"/>
        </a:fillRef>
        <a:effectRef idx="0">
          <a:scrgbClr r="0" g="0" b="0"/>
        </a:effectRef>
        <a:fontRef idx="minor"/>
      </dsp:style>
    </dsp:sp>
    <dsp:sp modelId="{C99254FD-47AB-4501-9F46-FADFC474D0A9}">
      <dsp:nvSpPr>
        <dsp:cNvPr id="0" name=""/>
        <dsp:cNvSpPr/>
      </dsp:nvSpPr>
      <dsp:spPr>
        <a:xfrm>
          <a:off x="7918489" y="1772059"/>
          <a:ext cx="2676325" cy="2080468"/>
        </a:xfrm>
        <a:prstGeom prst="roundRect">
          <a:avLst/>
        </a:prstGeom>
        <a:solidFill>
          <a:schemeClr val="lt1">
            <a:hueOff val="0"/>
            <a:satOff val="0"/>
            <a:lumOff val="0"/>
            <a:alphaOff val="0"/>
          </a:schemeClr>
        </a:solidFill>
        <a:ln w="28575" cap="flat" cmpd="sng" algn="ctr">
          <a:solidFill>
            <a:srgbClr val="C0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622300">
            <a:lnSpc>
              <a:spcPct val="90000"/>
            </a:lnSpc>
            <a:spcBef>
              <a:spcPct val="0"/>
            </a:spcBef>
            <a:spcAft>
              <a:spcPct val="35000"/>
            </a:spcAft>
          </a:pPr>
          <a:r>
            <a:rPr lang="fr-FR" sz="1400" kern="1200" dirty="0" smtClean="0"/>
            <a:t>A l’inverse, un retrait de 1000€ pour un mineur qui dispose d’une collecte totale de 50 000€ peut être considéré comme </a:t>
          </a:r>
          <a:r>
            <a:rPr lang="fr-FR" sz="1400" b="1" kern="1200" dirty="0" smtClean="0">
              <a:solidFill>
                <a:schemeClr val="accent4">
                  <a:lumMod val="75000"/>
                </a:schemeClr>
              </a:solidFill>
            </a:rPr>
            <a:t>un acte de gestion courante</a:t>
          </a:r>
          <a:r>
            <a:rPr lang="fr-FR" sz="1400" kern="1200" dirty="0" smtClean="0"/>
            <a:t> et donc comme un acte d’administration pouvant être réalisé par un seul parent. </a:t>
          </a:r>
          <a:endParaRPr lang="fr-FR" sz="1400" kern="1200" dirty="0"/>
        </a:p>
      </dsp:txBody>
      <dsp:txXfrm>
        <a:off x="8020049" y="1873619"/>
        <a:ext cx="2473205" cy="1877348"/>
      </dsp:txXfrm>
    </dsp:sp>
    <dsp:sp modelId="{4DE467B2-7805-4234-9EC6-8B6FB8E938A7}">
      <dsp:nvSpPr>
        <dsp:cNvPr id="0" name=""/>
        <dsp:cNvSpPr/>
      </dsp:nvSpPr>
      <dsp:spPr>
        <a:xfrm rot="9416614">
          <a:off x="3235524" y="1953896"/>
          <a:ext cx="986441" cy="0"/>
        </a:xfrm>
        <a:custGeom>
          <a:avLst/>
          <a:gdLst/>
          <a:ahLst/>
          <a:cxnLst/>
          <a:rect l="0" t="0" r="0" b="0"/>
          <a:pathLst>
            <a:path>
              <a:moveTo>
                <a:pt x="0" y="0"/>
              </a:moveTo>
              <a:lnTo>
                <a:pt x="986441" y="0"/>
              </a:lnTo>
            </a:path>
          </a:pathLst>
        </a:custGeom>
        <a:noFill/>
        <a:ln w="28575" cap="flat" cmpd="sng" algn="ctr">
          <a:solidFill>
            <a:srgbClr val="C00000"/>
          </a:solidFill>
          <a:prstDash val="solid"/>
          <a:miter lim="800000"/>
        </a:ln>
        <a:effectLst/>
      </dsp:spPr>
      <dsp:style>
        <a:lnRef idx="2">
          <a:scrgbClr r="0" g="0" b="0"/>
        </a:lnRef>
        <a:fillRef idx="0">
          <a:scrgbClr r="0" g="0" b="0"/>
        </a:fillRef>
        <a:effectRef idx="0">
          <a:scrgbClr r="0" g="0" b="0"/>
        </a:effectRef>
        <a:fontRef idx="minor"/>
      </dsp:style>
    </dsp:sp>
    <dsp:sp modelId="{40ADDD55-1080-40B8-AFDA-33EF510AFA6E}">
      <dsp:nvSpPr>
        <dsp:cNvPr id="0" name=""/>
        <dsp:cNvSpPr/>
      </dsp:nvSpPr>
      <dsp:spPr>
        <a:xfrm>
          <a:off x="347627" y="1729861"/>
          <a:ext cx="2927295" cy="2080364"/>
        </a:xfrm>
        <a:prstGeom prst="roundRect">
          <a:avLst/>
        </a:prstGeom>
        <a:solidFill>
          <a:schemeClr val="lt1">
            <a:hueOff val="0"/>
            <a:satOff val="0"/>
            <a:lumOff val="0"/>
            <a:alphaOff val="0"/>
          </a:schemeClr>
        </a:solidFill>
        <a:ln w="28575" cap="flat" cmpd="sng" algn="ctr">
          <a:solidFill>
            <a:srgbClr val="C0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622300">
            <a:lnSpc>
              <a:spcPct val="90000"/>
            </a:lnSpc>
            <a:spcBef>
              <a:spcPct val="0"/>
            </a:spcBef>
            <a:spcAft>
              <a:spcPct val="35000"/>
            </a:spcAft>
          </a:pPr>
          <a:r>
            <a:rPr lang="fr-FR" sz="1400" kern="1200" dirty="0" smtClean="0"/>
            <a:t>Un retrait de 1000€ pour un mineur qui dispose d’une collecte totale de 2000€ doit être considéré comme </a:t>
          </a:r>
          <a:r>
            <a:rPr lang="fr-FR" sz="1400" b="1" kern="1200" dirty="0" smtClean="0">
              <a:solidFill>
                <a:schemeClr val="accent4">
                  <a:lumMod val="75000"/>
                </a:schemeClr>
              </a:solidFill>
            </a:rPr>
            <a:t>un retrait important</a:t>
          </a:r>
          <a:r>
            <a:rPr lang="fr-FR" sz="1400" kern="1200" dirty="0" smtClean="0"/>
            <a:t> par rapport à la gestion courante, et donc comme un acte de disposition rendant obligatoire la signature des deux représentants légaux.</a:t>
          </a:r>
          <a:endParaRPr lang="fr-FR" sz="1400" kern="1200" dirty="0"/>
        </a:p>
      </dsp:txBody>
      <dsp:txXfrm>
        <a:off x="449182" y="1831416"/>
        <a:ext cx="2724185" cy="187725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FEB18E-1E9D-4FA9-9CE3-97730B30CA85}">
      <dsp:nvSpPr>
        <dsp:cNvPr id="0" name=""/>
        <dsp:cNvSpPr/>
      </dsp:nvSpPr>
      <dsp:spPr>
        <a:xfrm rot="5400000">
          <a:off x="5455918" y="-2326051"/>
          <a:ext cx="1886231" cy="6541347"/>
        </a:xfrm>
        <a:prstGeom prst="round2SameRect">
          <a:avLst/>
        </a:prstGeom>
        <a:solidFill>
          <a:schemeClr val="bg1">
            <a:lumMod val="85000"/>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just" defTabSz="533400">
            <a:lnSpc>
              <a:spcPct val="90000"/>
            </a:lnSpc>
            <a:spcBef>
              <a:spcPct val="0"/>
            </a:spcBef>
            <a:spcAft>
              <a:spcPct val="15000"/>
            </a:spcAft>
            <a:buChar char="••"/>
          </a:pPr>
          <a:r>
            <a:rPr lang="fr-FR" sz="1200" kern="1200" dirty="0" smtClean="0"/>
            <a:t>Les retraits peu conséquents par rapport au patrimoine du mineur pourront être effectués par un seul des représentants légaux. A l’inverse, en cas de retrait important, la signature des deux représentants légaux est exigée dans les conditions vues précédemment (</a:t>
          </a:r>
          <a:r>
            <a:rPr lang="fr-FR" sz="1200" i="1" kern="1200" dirty="0" smtClean="0"/>
            <a:t>cf. Exemple dans la partie traitant de la clôture du compte</a:t>
          </a:r>
          <a:r>
            <a:rPr lang="fr-FR" sz="1200" kern="1200" dirty="0" smtClean="0"/>
            <a:t>).</a:t>
          </a:r>
          <a:endParaRPr lang="fr-FR" sz="1200" kern="1200" dirty="0"/>
        </a:p>
        <a:p>
          <a:pPr marL="57150" lvl="1" indent="-57150" algn="just" defTabSz="444500">
            <a:lnSpc>
              <a:spcPct val="90000"/>
            </a:lnSpc>
            <a:spcBef>
              <a:spcPct val="0"/>
            </a:spcBef>
            <a:spcAft>
              <a:spcPct val="15000"/>
            </a:spcAft>
            <a:buChar char="••"/>
          </a:pPr>
          <a:endParaRPr lang="fr-FR" sz="1000" kern="1200" dirty="0"/>
        </a:p>
        <a:p>
          <a:pPr marL="114300" lvl="1" indent="-114300" algn="just" defTabSz="533400">
            <a:lnSpc>
              <a:spcPct val="90000"/>
            </a:lnSpc>
            <a:spcBef>
              <a:spcPct val="0"/>
            </a:spcBef>
            <a:spcAft>
              <a:spcPct val="15000"/>
            </a:spcAft>
            <a:buChar char="••"/>
          </a:pPr>
          <a:r>
            <a:rPr lang="fr-FR" sz="1200" kern="1200" dirty="0" smtClean="0"/>
            <a:t>La clôture du Livret A doit être signée par les deux représentants légaux.   </a:t>
          </a:r>
          <a:endParaRPr lang="fr-FR" sz="1200" kern="1200" dirty="0"/>
        </a:p>
      </dsp:txBody>
      <dsp:txXfrm rot="-5400000">
        <a:off x="3128360" y="93585"/>
        <a:ext cx="6449269" cy="1702075"/>
      </dsp:txXfrm>
    </dsp:sp>
    <dsp:sp modelId="{B39FC014-D315-40ED-9E33-CCC21AAB0799}">
      <dsp:nvSpPr>
        <dsp:cNvPr id="0" name=""/>
        <dsp:cNvSpPr/>
      </dsp:nvSpPr>
      <dsp:spPr>
        <a:xfrm>
          <a:off x="244" y="3279"/>
          <a:ext cx="3128115" cy="1882685"/>
        </a:xfrm>
        <a:prstGeom prst="roundRect">
          <a:avLst/>
        </a:prstGeom>
        <a:solidFill>
          <a:schemeClr val="bg1"/>
        </a:solidFill>
        <a:ln w="38100" cap="flat" cmpd="sng" algn="ctr">
          <a:solidFill>
            <a:schemeClr val="accent4">
              <a:lumMod val="7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76200" rIns="152400" bIns="76200" numCol="1" spcCol="1270" anchor="ctr" anchorCtr="0">
          <a:noAutofit/>
        </a:bodyPr>
        <a:lstStyle/>
        <a:p>
          <a:pPr lvl="0" algn="ctr" defTabSz="1778000">
            <a:lnSpc>
              <a:spcPct val="90000"/>
            </a:lnSpc>
            <a:spcBef>
              <a:spcPct val="0"/>
            </a:spcBef>
            <a:spcAft>
              <a:spcPct val="35000"/>
            </a:spcAft>
          </a:pPr>
          <a:r>
            <a:rPr lang="fr-FR" sz="4000" b="1" kern="1200" dirty="0" smtClean="0">
              <a:solidFill>
                <a:srgbClr val="38464E"/>
              </a:solidFill>
              <a:latin typeface="Arial Black" panose="020B0A04020102020204" pitchFamily="34" charset="0"/>
            </a:rPr>
            <a:t>LE LIVRET A</a:t>
          </a:r>
          <a:endParaRPr lang="fr-FR" sz="4000" b="1" kern="1200" dirty="0">
            <a:solidFill>
              <a:srgbClr val="38464E"/>
            </a:solidFill>
            <a:latin typeface="Arial Black" panose="020B0A04020102020204" pitchFamily="34" charset="0"/>
          </a:endParaRPr>
        </a:p>
      </dsp:txBody>
      <dsp:txXfrm>
        <a:off x="92149" y="95184"/>
        <a:ext cx="2944305" cy="1698875"/>
      </dsp:txXfrm>
    </dsp:sp>
    <dsp:sp modelId="{1B9893BC-81CB-4ECB-ACC3-2BEEDC7A3C05}">
      <dsp:nvSpPr>
        <dsp:cNvPr id="0" name=""/>
        <dsp:cNvSpPr/>
      </dsp:nvSpPr>
      <dsp:spPr>
        <a:xfrm rot="5400000">
          <a:off x="4905845" y="267199"/>
          <a:ext cx="2998092" cy="6532661"/>
        </a:xfrm>
        <a:prstGeom prst="round2SameRect">
          <a:avLst/>
        </a:prstGeom>
        <a:solidFill>
          <a:schemeClr val="bg1">
            <a:lumMod val="85000"/>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533400">
            <a:lnSpc>
              <a:spcPct val="90000"/>
            </a:lnSpc>
            <a:spcBef>
              <a:spcPct val="0"/>
            </a:spcBef>
            <a:spcAft>
              <a:spcPct val="15000"/>
            </a:spcAft>
            <a:buChar char="••"/>
          </a:pPr>
          <a:r>
            <a:rPr lang="fr-FR" sz="1200" b="1" u="sng" kern="1200" dirty="0" smtClean="0"/>
            <a:t>Les règles de fonctionnement dérogent aux règles du droit commun :</a:t>
          </a:r>
          <a:endParaRPr lang="fr-FR" sz="1200" b="1" u="sng" kern="1200" dirty="0"/>
        </a:p>
        <a:p>
          <a:pPr marL="114300" lvl="1" indent="-114300" algn="l" defTabSz="533400">
            <a:lnSpc>
              <a:spcPct val="90000"/>
            </a:lnSpc>
            <a:spcBef>
              <a:spcPct val="0"/>
            </a:spcBef>
            <a:spcAft>
              <a:spcPct val="15000"/>
            </a:spcAft>
            <a:buChar char="••"/>
          </a:pPr>
          <a:endParaRPr lang="fr-FR" sz="1200" b="1" u="sng" kern="1200" dirty="0"/>
        </a:p>
        <a:p>
          <a:pPr marL="228600" lvl="2" indent="-114300" algn="just" defTabSz="533400">
            <a:lnSpc>
              <a:spcPct val="90000"/>
            </a:lnSpc>
            <a:spcBef>
              <a:spcPct val="0"/>
            </a:spcBef>
            <a:spcAft>
              <a:spcPct val="15000"/>
            </a:spcAft>
            <a:buChar char="••"/>
          </a:pPr>
          <a:r>
            <a:rPr lang="fr-FR" sz="1200" b="0" kern="1200" dirty="0" smtClean="0"/>
            <a:t>Avant 16 ans : le retrait peut être effectué par le mineur sur autorisation écrite du représentant légal.  Les parents ne peuvent retirer sans la contre signature du mineur.</a:t>
          </a:r>
          <a:endParaRPr lang="fr-FR" sz="1200" b="0" kern="1200" dirty="0"/>
        </a:p>
        <a:p>
          <a:pPr marL="228600" lvl="2" indent="-114300" algn="just" defTabSz="533400">
            <a:lnSpc>
              <a:spcPct val="90000"/>
            </a:lnSpc>
            <a:spcBef>
              <a:spcPct val="0"/>
            </a:spcBef>
            <a:spcAft>
              <a:spcPct val="15000"/>
            </a:spcAft>
            <a:buChar char="••"/>
          </a:pPr>
          <a:endParaRPr lang="fr-FR" sz="1200" kern="1200" dirty="0"/>
        </a:p>
        <a:p>
          <a:pPr marL="228600" lvl="2" indent="-114300" algn="just" defTabSz="533400">
            <a:lnSpc>
              <a:spcPct val="90000"/>
            </a:lnSpc>
            <a:spcBef>
              <a:spcPct val="0"/>
            </a:spcBef>
            <a:spcAft>
              <a:spcPct val="15000"/>
            </a:spcAft>
            <a:buChar char="••"/>
          </a:pPr>
          <a:r>
            <a:rPr lang="fr-FR" sz="1200" kern="1200" dirty="0" smtClean="0"/>
            <a:t>Après 16 ans : seul le mineur peut retirer, sauf opposition du représentant légal. Le représentant légal ne peut plus retirer sur le livret après les 16 ans de son enfant, sauf autorisation écrite de ce dernier et sauf procuration.</a:t>
          </a:r>
          <a:endParaRPr lang="fr-FR" sz="1200" kern="1200" dirty="0"/>
        </a:p>
        <a:p>
          <a:pPr marL="114300" lvl="1" indent="-114300" algn="l" defTabSz="533400">
            <a:lnSpc>
              <a:spcPct val="90000"/>
            </a:lnSpc>
            <a:spcBef>
              <a:spcPct val="0"/>
            </a:spcBef>
            <a:spcAft>
              <a:spcPct val="15000"/>
            </a:spcAft>
            <a:buChar char="••"/>
          </a:pPr>
          <a:endParaRPr lang="fr-FR" sz="1200" kern="1200" dirty="0"/>
        </a:p>
        <a:p>
          <a:pPr marL="228600" lvl="2" indent="-114300" algn="just" defTabSz="533400">
            <a:lnSpc>
              <a:spcPct val="90000"/>
            </a:lnSpc>
            <a:spcBef>
              <a:spcPct val="0"/>
            </a:spcBef>
            <a:spcAft>
              <a:spcPct val="15000"/>
            </a:spcAft>
            <a:buChar char="••"/>
          </a:pPr>
          <a:r>
            <a:rPr lang="fr-FR" sz="1200" kern="1200" dirty="0" smtClean="0"/>
            <a:t>Les règles de clôture avant la majorité concordent avec les règles ci-dessus en cas de retrait.  Avant 16 ans : signature du mineur + d’un représentant légal minimum. Après 16 ans : signature du mineur, sauf opposition du représentant légal.  </a:t>
          </a:r>
          <a:endParaRPr lang="fr-FR" sz="1200" kern="1200" dirty="0"/>
        </a:p>
      </dsp:txBody>
      <dsp:txXfrm rot="-5400000">
        <a:off x="3138561" y="2180839"/>
        <a:ext cx="6386306" cy="2705382"/>
      </dsp:txXfrm>
    </dsp:sp>
    <dsp:sp modelId="{B164FEA1-5C6F-4CDB-B14B-11B49219EF54}">
      <dsp:nvSpPr>
        <dsp:cNvPr id="0" name=""/>
        <dsp:cNvSpPr/>
      </dsp:nvSpPr>
      <dsp:spPr>
        <a:xfrm>
          <a:off x="244" y="2053851"/>
          <a:ext cx="3138315" cy="2959357"/>
        </a:xfrm>
        <a:prstGeom prst="roundRect">
          <a:avLst/>
        </a:prstGeom>
        <a:solidFill>
          <a:schemeClr val="bg1"/>
        </a:solidFill>
        <a:ln w="38100" cap="flat" cmpd="sng" algn="ctr">
          <a:solidFill>
            <a:schemeClr val="accent4">
              <a:lumMod val="7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76200" rIns="152400" bIns="76200" numCol="1" spcCol="1270" anchor="ctr" anchorCtr="0">
          <a:noAutofit/>
        </a:bodyPr>
        <a:lstStyle/>
        <a:p>
          <a:pPr lvl="0" algn="ctr" defTabSz="1778000">
            <a:lnSpc>
              <a:spcPct val="90000"/>
            </a:lnSpc>
            <a:spcBef>
              <a:spcPct val="0"/>
            </a:spcBef>
            <a:spcAft>
              <a:spcPct val="35000"/>
            </a:spcAft>
          </a:pPr>
          <a:r>
            <a:rPr lang="fr-FR" sz="4000" b="1" kern="1200" dirty="0" smtClean="0">
              <a:solidFill>
                <a:srgbClr val="38464E"/>
              </a:solidFill>
              <a:latin typeface="Arial Black" panose="020B0A04020102020204" pitchFamily="34" charset="0"/>
            </a:rPr>
            <a:t>LE LIVRET JEUNE*</a:t>
          </a:r>
          <a:endParaRPr lang="fr-FR" sz="4000" b="1" kern="1200" dirty="0">
            <a:solidFill>
              <a:srgbClr val="38464E"/>
            </a:solidFill>
            <a:latin typeface="Arial Black" panose="020B0A04020102020204" pitchFamily="34" charset="0"/>
          </a:endParaRPr>
        </a:p>
      </dsp:txBody>
      <dsp:txXfrm>
        <a:off x="144708" y="2198315"/>
        <a:ext cx="2849387" cy="267042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9893BC-81CB-4ECB-ACC3-2BEEDC7A3C05}">
      <dsp:nvSpPr>
        <dsp:cNvPr id="0" name=""/>
        <dsp:cNvSpPr/>
      </dsp:nvSpPr>
      <dsp:spPr>
        <a:xfrm rot="5400000">
          <a:off x="4609555" y="-1314881"/>
          <a:ext cx="4448392" cy="7128738"/>
        </a:xfrm>
        <a:prstGeom prst="round2SameRect">
          <a:avLst/>
        </a:prstGeom>
        <a:solidFill>
          <a:schemeClr val="bg1">
            <a:lumMod val="85000"/>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533400">
            <a:lnSpc>
              <a:spcPct val="90000"/>
            </a:lnSpc>
            <a:spcBef>
              <a:spcPct val="0"/>
            </a:spcBef>
            <a:spcAft>
              <a:spcPct val="15000"/>
            </a:spcAft>
            <a:buChar char="••"/>
          </a:pPr>
          <a:r>
            <a:rPr lang="fr-FR" sz="1200" b="1" u="sng" kern="1200" dirty="0" smtClean="0">
              <a:solidFill>
                <a:schemeClr val="tx1"/>
              </a:solidFill>
              <a:latin typeface="Montserrat ExtraBold" panose="00000900000000000000" pitchFamily="2" charset="0"/>
            </a:rPr>
            <a:t>LE CEL OU LE PEL</a:t>
          </a:r>
          <a:endParaRPr lang="fr-FR" sz="1200" b="1" u="sng" kern="1200" dirty="0"/>
        </a:p>
        <a:p>
          <a:pPr marL="114300" lvl="1" indent="-114300" algn="l" defTabSz="533400">
            <a:lnSpc>
              <a:spcPct val="90000"/>
            </a:lnSpc>
            <a:spcBef>
              <a:spcPct val="0"/>
            </a:spcBef>
            <a:spcAft>
              <a:spcPct val="15000"/>
            </a:spcAft>
            <a:buChar char="••"/>
          </a:pPr>
          <a:endParaRPr lang="fr-FR" sz="1200" b="1" u="sng" kern="1200" dirty="0"/>
        </a:p>
        <a:p>
          <a:pPr marL="228600" lvl="2" indent="-114300" algn="just" defTabSz="533400">
            <a:lnSpc>
              <a:spcPct val="90000"/>
            </a:lnSpc>
            <a:spcBef>
              <a:spcPct val="0"/>
            </a:spcBef>
            <a:spcAft>
              <a:spcPct val="15000"/>
            </a:spcAft>
            <a:buChar char="••"/>
          </a:pPr>
          <a:r>
            <a:rPr lang="fr-FR" sz="1200" kern="1200" dirty="0" smtClean="0"/>
            <a:t>Lorsqu’un CEL ou un PEL est ouvert au nom d’un enfant, </a:t>
          </a:r>
          <a:r>
            <a:rPr lang="fr-FR" sz="1200" b="1" kern="1200" dirty="0" smtClean="0"/>
            <a:t>il constitue son patrimoine</a:t>
          </a:r>
          <a:r>
            <a:rPr lang="fr-FR" sz="1200" kern="1200" dirty="0" smtClean="0"/>
            <a:t> ; ce compte peut être alimenté par les représentants légaux ou par des tiers. Le mineur ne doit pas être lésé en cas de clôture du compte. Ces éléments sont rappelés dans les Conditions Générales du CEL/PEL.</a:t>
          </a:r>
          <a:endParaRPr lang="fr-FR" sz="1200" b="0" kern="1200" dirty="0"/>
        </a:p>
        <a:p>
          <a:pPr marL="228600" lvl="2" indent="-114300" algn="just" defTabSz="533400">
            <a:lnSpc>
              <a:spcPct val="90000"/>
            </a:lnSpc>
            <a:spcBef>
              <a:spcPct val="0"/>
            </a:spcBef>
            <a:spcAft>
              <a:spcPct val="15000"/>
            </a:spcAft>
            <a:buChar char="••"/>
          </a:pPr>
          <a:endParaRPr lang="fr-FR" sz="1200" b="0" kern="1200" dirty="0"/>
        </a:p>
        <a:p>
          <a:pPr marL="114300" lvl="1" indent="-114300" algn="just" defTabSz="533400">
            <a:lnSpc>
              <a:spcPct val="90000"/>
            </a:lnSpc>
            <a:spcBef>
              <a:spcPct val="0"/>
            </a:spcBef>
            <a:spcAft>
              <a:spcPct val="15000"/>
            </a:spcAft>
            <a:buChar char="••"/>
          </a:pPr>
          <a:r>
            <a:rPr lang="fr-FR" sz="1200" u="sng" kern="1200" dirty="0" smtClean="0"/>
            <a:t> </a:t>
          </a:r>
          <a:r>
            <a:rPr lang="fr-FR" sz="1200" b="1" u="sng" kern="1200" dirty="0" smtClean="0">
              <a:solidFill>
                <a:schemeClr val="tx1"/>
              </a:solidFill>
              <a:latin typeface="Montserrat ExtraBold" panose="00000900000000000000" pitchFamily="2" charset="0"/>
            </a:rPr>
            <a:t>LA CLÔTURE D’UN CEL/PEL</a:t>
          </a:r>
          <a:endParaRPr lang="fr-FR" sz="1200" u="sng" kern="1200" dirty="0"/>
        </a:p>
        <a:p>
          <a:pPr marL="114300" lvl="1" indent="-114300" algn="just" defTabSz="533400">
            <a:lnSpc>
              <a:spcPct val="90000"/>
            </a:lnSpc>
            <a:spcBef>
              <a:spcPct val="0"/>
            </a:spcBef>
            <a:spcAft>
              <a:spcPct val="15000"/>
            </a:spcAft>
            <a:buChar char="••"/>
          </a:pPr>
          <a:endParaRPr lang="fr-FR" sz="1200" kern="1200" dirty="0"/>
        </a:p>
        <a:p>
          <a:pPr marL="228600" lvl="2" indent="-114300" algn="just" defTabSz="533400">
            <a:lnSpc>
              <a:spcPct val="90000"/>
            </a:lnSpc>
            <a:spcBef>
              <a:spcPct val="0"/>
            </a:spcBef>
            <a:spcAft>
              <a:spcPct val="15000"/>
            </a:spcAft>
            <a:buChar char="••"/>
          </a:pPr>
          <a:r>
            <a:rPr lang="fr-FR" sz="1200" kern="1200" dirty="0" smtClean="0"/>
            <a:t>La clôture au nom d’un mineur doit être signée </a:t>
          </a:r>
          <a:r>
            <a:rPr lang="fr-FR" sz="1200" b="1" kern="1200" dirty="0" smtClean="0">
              <a:solidFill>
                <a:schemeClr val="accent4">
                  <a:lumMod val="75000"/>
                </a:schemeClr>
              </a:solidFill>
            </a:rPr>
            <a:t>par les deux parents</a:t>
          </a:r>
          <a:r>
            <a:rPr lang="fr-FR" sz="1200" kern="1200" dirty="0" smtClean="0"/>
            <a:t>, mais il convient de rester vigilant. </a:t>
          </a:r>
          <a:r>
            <a:rPr lang="fr-FR" sz="1200" kern="1200" dirty="0" smtClean="0">
              <a:solidFill>
                <a:schemeClr val="accent4">
                  <a:lumMod val="75000"/>
                </a:schemeClr>
              </a:solidFill>
            </a:rPr>
            <a:t>En effet, le mineur pourrait à sa majorité contester la clôture du plan et mettre en cause notre responsabilité avec celle de ses parents en réparation du préjudice subi</a:t>
          </a:r>
          <a:r>
            <a:rPr lang="fr-FR" sz="1200" kern="1200" dirty="0" smtClean="0"/>
            <a:t>.</a:t>
          </a:r>
          <a:endParaRPr lang="fr-FR" sz="1200" kern="1200" dirty="0"/>
        </a:p>
        <a:p>
          <a:pPr marL="228600" lvl="2" indent="-114300" algn="just" defTabSz="533400">
            <a:lnSpc>
              <a:spcPct val="90000"/>
            </a:lnSpc>
            <a:spcBef>
              <a:spcPct val="0"/>
            </a:spcBef>
            <a:spcAft>
              <a:spcPct val="15000"/>
            </a:spcAft>
            <a:buChar char="••"/>
          </a:pPr>
          <a:endParaRPr lang="fr-FR" sz="1200" kern="1200" dirty="0"/>
        </a:p>
        <a:p>
          <a:pPr marL="114300" lvl="1" indent="-114300" algn="just" defTabSz="533400">
            <a:lnSpc>
              <a:spcPct val="90000"/>
            </a:lnSpc>
            <a:spcBef>
              <a:spcPct val="0"/>
            </a:spcBef>
            <a:spcAft>
              <a:spcPct val="15000"/>
            </a:spcAft>
            <a:buChar char="••"/>
          </a:pPr>
          <a:r>
            <a:rPr lang="fr-FR" sz="1200" b="1" u="sng" kern="1200" dirty="0" smtClean="0">
              <a:solidFill>
                <a:schemeClr val="tx1"/>
              </a:solidFill>
              <a:latin typeface="Montserrat ExtraBold" panose="00000900000000000000" pitchFamily="2" charset="0"/>
            </a:rPr>
            <a:t>QUID DES CEL/PEL OUVERTS PAR UN TIERS AU NOM DU MINEUR </a:t>
          </a:r>
          <a:r>
            <a:rPr lang="fr-FR" sz="1200" kern="1200" dirty="0" smtClean="0">
              <a:solidFill>
                <a:schemeClr val="tx1"/>
              </a:solidFill>
            </a:rPr>
            <a:t>(par exemple les </a:t>
          </a:r>
          <a:r>
            <a:rPr lang="fr-FR" sz="1200" kern="1200" dirty="0" smtClean="0">
              <a:solidFill>
                <a:schemeClr val="tx1"/>
              </a:solidFill>
              <a:latin typeface="+mj-lt"/>
            </a:rPr>
            <a:t>grands-parents) ?</a:t>
          </a:r>
          <a:endParaRPr lang="fr-FR" sz="1200" kern="1200" dirty="0"/>
        </a:p>
        <a:p>
          <a:pPr marL="114300" lvl="1" indent="-114300" algn="just" defTabSz="533400">
            <a:lnSpc>
              <a:spcPct val="90000"/>
            </a:lnSpc>
            <a:spcBef>
              <a:spcPct val="0"/>
            </a:spcBef>
            <a:spcAft>
              <a:spcPct val="15000"/>
            </a:spcAft>
            <a:buChar char="••"/>
          </a:pPr>
          <a:endParaRPr lang="fr-FR" sz="1200" kern="1200" dirty="0"/>
        </a:p>
        <a:p>
          <a:pPr marL="228600" lvl="2" indent="-114300" algn="just" defTabSz="533400">
            <a:lnSpc>
              <a:spcPct val="90000"/>
            </a:lnSpc>
            <a:spcBef>
              <a:spcPct val="0"/>
            </a:spcBef>
            <a:spcAft>
              <a:spcPct val="15000"/>
            </a:spcAft>
            <a:buChar char="••"/>
          </a:pPr>
          <a:r>
            <a:rPr lang="fr-FR" sz="1200" kern="1200" dirty="0" smtClean="0"/>
            <a:t>Les fonds placés par le tiers ne peuvent plus être récupérés par ce dernier, la banque doit opposer un refus à la demande de clôture.</a:t>
          </a:r>
          <a:endParaRPr lang="fr-FR" sz="1200" kern="1200" dirty="0"/>
        </a:p>
        <a:p>
          <a:pPr marL="228600" lvl="2" indent="-114300" algn="just" defTabSz="533400">
            <a:lnSpc>
              <a:spcPct val="90000"/>
            </a:lnSpc>
            <a:spcBef>
              <a:spcPct val="0"/>
            </a:spcBef>
            <a:spcAft>
              <a:spcPct val="15000"/>
            </a:spcAft>
            <a:buChar char="••"/>
          </a:pPr>
          <a:endParaRPr lang="fr-FR" sz="1200" kern="1200" dirty="0"/>
        </a:p>
        <a:p>
          <a:pPr marL="114300" lvl="1" indent="-114300" algn="just" defTabSz="533400">
            <a:lnSpc>
              <a:spcPct val="90000"/>
            </a:lnSpc>
            <a:spcBef>
              <a:spcPct val="0"/>
            </a:spcBef>
            <a:spcAft>
              <a:spcPct val="15000"/>
            </a:spcAft>
            <a:buChar char="••"/>
          </a:pPr>
          <a:r>
            <a:rPr lang="fr-FR" sz="1200" b="1" u="sng" kern="1200" dirty="0" smtClean="0">
              <a:solidFill>
                <a:schemeClr val="tx1"/>
              </a:solidFill>
              <a:latin typeface="Montserrat ExtraBold" panose="00000900000000000000" pitchFamily="2" charset="0"/>
            </a:rPr>
            <a:t>LA CESSION ENTRE VIFS D’UN CEL/PEL</a:t>
          </a:r>
          <a:endParaRPr lang="fr-FR" sz="1200" kern="1200" dirty="0"/>
        </a:p>
        <a:p>
          <a:pPr marL="114300" lvl="1" indent="-114300" algn="just" defTabSz="533400">
            <a:lnSpc>
              <a:spcPct val="90000"/>
            </a:lnSpc>
            <a:spcBef>
              <a:spcPct val="0"/>
            </a:spcBef>
            <a:spcAft>
              <a:spcPct val="15000"/>
            </a:spcAft>
            <a:buChar char="••"/>
          </a:pPr>
          <a:endParaRPr lang="fr-FR" sz="1200" kern="1200" dirty="0"/>
        </a:p>
        <a:p>
          <a:pPr marL="228600" lvl="2" indent="-114300" algn="just" defTabSz="533400">
            <a:lnSpc>
              <a:spcPct val="90000"/>
            </a:lnSpc>
            <a:spcBef>
              <a:spcPct val="0"/>
            </a:spcBef>
            <a:spcAft>
              <a:spcPct val="15000"/>
            </a:spcAft>
            <a:buChar char="••"/>
          </a:pPr>
          <a:r>
            <a:rPr lang="fr-FR" sz="1200" kern="1200" dirty="0" smtClean="0"/>
            <a:t>(capital + intérêts + droits à prêts) nécessite </a:t>
          </a:r>
          <a:r>
            <a:rPr lang="fr-FR" sz="1200" b="1" kern="1200" dirty="0" smtClean="0">
              <a:solidFill>
                <a:schemeClr val="accent4">
                  <a:lumMod val="75000"/>
                </a:schemeClr>
              </a:solidFill>
            </a:rPr>
            <a:t>l’accord des deux administrateurs légaux et l’autorisation du juge des tutelles.</a:t>
          </a:r>
          <a:endParaRPr lang="fr-FR" sz="1200" kern="1200" dirty="0"/>
        </a:p>
      </dsp:txBody>
      <dsp:txXfrm rot="-5400000">
        <a:off x="3269383" y="242444"/>
        <a:ext cx="6911585" cy="4014086"/>
      </dsp:txXfrm>
    </dsp:sp>
    <dsp:sp modelId="{B164FEA1-5C6F-4CDB-B14B-11B49219EF54}">
      <dsp:nvSpPr>
        <dsp:cNvPr id="0" name=""/>
        <dsp:cNvSpPr/>
      </dsp:nvSpPr>
      <dsp:spPr>
        <a:xfrm>
          <a:off x="1590" y="310"/>
          <a:ext cx="3267792" cy="4498353"/>
        </a:xfrm>
        <a:prstGeom prst="roundRect">
          <a:avLst/>
        </a:prstGeom>
        <a:solidFill>
          <a:schemeClr val="bg1"/>
        </a:solidFill>
        <a:ln w="38100" cap="flat" cmpd="sng" algn="ctr">
          <a:solidFill>
            <a:schemeClr val="accent4">
              <a:lumMod val="7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76200" rIns="152400" bIns="76200" numCol="1" spcCol="1270" anchor="ctr" anchorCtr="0">
          <a:noAutofit/>
        </a:bodyPr>
        <a:lstStyle/>
        <a:p>
          <a:pPr lvl="0" algn="ctr" defTabSz="1778000">
            <a:lnSpc>
              <a:spcPct val="90000"/>
            </a:lnSpc>
            <a:spcBef>
              <a:spcPct val="0"/>
            </a:spcBef>
            <a:spcAft>
              <a:spcPct val="35000"/>
            </a:spcAft>
          </a:pPr>
          <a:r>
            <a:rPr lang="fr-FR" sz="4000" b="1" kern="1200" dirty="0" smtClean="0">
              <a:solidFill>
                <a:srgbClr val="38464E"/>
              </a:solidFill>
              <a:latin typeface="Arial Black" panose="020B0A04020102020204" pitchFamily="34" charset="0"/>
            </a:rPr>
            <a:t>Le CEL </a:t>
          </a:r>
          <a:br>
            <a:rPr lang="fr-FR" sz="4000" b="1" kern="1200" dirty="0" smtClean="0">
              <a:solidFill>
                <a:srgbClr val="38464E"/>
              </a:solidFill>
              <a:latin typeface="Arial Black" panose="020B0A04020102020204" pitchFamily="34" charset="0"/>
            </a:rPr>
          </a:br>
          <a:r>
            <a:rPr lang="fr-FR" sz="4000" b="1" kern="1200" dirty="0" smtClean="0">
              <a:solidFill>
                <a:srgbClr val="38464E"/>
              </a:solidFill>
              <a:latin typeface="Arial Black" panose="020B0A04020102020204" pitchFamily="34" charset="0"/>
            </a:rPr>
            <a:t>ou PEL</a:t>
          </a:r>
          <a:endParaRPr lang="fr-FR" sz="4000" b="1" kern="1200" dirty="0">
            <a:solidFill>
              <a:srgbClr val="38464E"/>
            </a:solidFill>
            <a:latin typeface="Arial Black" panose="020B0A04020102020204" pitchFamily="34" charset="0"/>
          </a:endParaRPr>
        </a:p>
      </dsp:txBody>
      <dsp:txXfrm>
        <a:off x="161110" y="159830"/>
        <a:ext cx="2948752" cy="4179313"/>
      </dsp:txXfrm>
    </dsp:sp>
  </dsp:spTree>
</dsp:drawing>
</file>

<file path=ppt/diagrams/layout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50"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9" Type="http://schemas.openxmlformats.org/officeDocument/2006/relationships/image" Target="../media/image71.svg"/></Relationships>
</file>

<file path=ppt/slideLayouts/_rels/slideLayout2.xml.rels><?xml version="1.0" encoding="UTF-8" standalone="yes"?>
<Relationships xmlns="http://schemas.openxmlformats.org/package/2006/relationships"><Relationship Id="rId50"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9" Type="http://schemas.openxmlformats.org/officeDocument/2006/relationships/image" Target="../media/image71.sv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EXTE 1">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368301"/>
            <a:ext cx="12192000" cy="59680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contenu 2"/>
          <p:cNvSpPr>
            <a:spLocks noGrp="1"/>
          </p:cNvSpPr>
          <p:nvPr>
            <p:ph idx="15" hasCustomPrompt="1"/>
          </p:nvPr>
        </p:nvSpPr>
        <p:spPr>
          <a:xfrm>
            <a:off x="515938" y="368300"/>
            <a:ext cx="11104562" cy="612000"/>
          </a:xfrm>
          <a:solidFill>
            <a:srgbClr val="8F949F"/>
          </a:solidFill>
        </p:spPr>
        <p:txBody>
          <a:bodyPr anchor="ctr">
            <a:normAutofit/>
          </a:bodyPr>
          <a:lstStyle>
            <a:lvl1pPr marL="36000" indent="0">
              <a:lnSpc>
                <a:spcPct val="100000"/>
              </a:lnSpc>
              <a:spcBef>
                <a:spcPts val="600"/>
              </a:spcBef>
              <a:buClr>
                <a:schemeClr val="accent4">
                  <a:lumMod val="75000"/>
                </a:schemeClr>
              </a:buClr>
              <a:buFont typeface="Arial" panose="020B0604020202020204" pitchFamily="34" charset="0"/>
              <a:buNone/>
              <a:defRPr sz="1800" b="1" i="1" baseline="0">
                <a:solidFill>
                  <a:schemeClr val="bg1"/>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smtClean="0"/>
              <a:t>Résumé du sujet en quelques phrases, pour comprendre rapidement le sujet traité. </a:t>
            </a:r>
          </a:p>
        </p:txBody>
      </p:sp>
      <p:sp>
        <p:nvSpPr>
          <p:cNvPr id="35" name="Espace réservé du contenu 2"/>
          <p:cNvSpPr>
            <a:spLocks noGrp="1"/>
          </p:cNvSpPr>
          <p:nvPr>
            <p:ph idx="1" hasCustomPrompt="1"/>
          </p:nvPr>
        </p:nvSpPr>
        <p:spPr>
          <a:xfrm>
            <a:off x="1220788" y="1350963"/>
            <a:ext cx="10399712" cy="4499296"/>
          </a:xfrm>
        </p:spPr>
        <p:txBody>
          <a:bodyPr lIns="0"/>
          <a:lstStyle>
            <a:lvl1pPr marL="252000" indent="-216000">
              <a:lnSpc>
                <a:spcPct val="100000"/>
              </a:lnSpc>
              <a:spcBef>
                <a:spcPts val="600"/>
              </a:spcBef>
              <a:buClr>
                <a:schemeClr val="accent4">
                  <a:lumMod val="75000"/>
                </a:schemeClr>
              </a:buClr>
              <a:buFont typeface="Arial" panose="020B0604020202020204" pitchFamily="34" charset="0"/>
              <a:buChar char="■"/>
              <a:defRPr sz="15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smtClean="0"/>
              <a:t>Modifier le texte</a:t>
            </a:r>
          </a:p>
          <a:p>
            <a:pPr lvl="1"/>
            <a:r>
              <a:rPr lang="fr-FR" dirty="0" smtClean="0"/>
              <a:t>Deuxième niveau </a:t>
            </a:r>
          </a:p>
          <a:p>
            <a:pPr lvl="2"/>
            <a:r>
              <a:rPr lang="fr-FR" dirty="0" smtClean="0"/>
              <a:t>Troisième niveau </a:t>
            </a:r>
          </a:p>
          <a:p>
            <a:pPr lvl="3"/>
            <a:r>
              <a:rPr lang="fr-FR" dirty="0" smtClean="0"/>
              <a:t>Quatrième niveau </a:t>
            </a:r>
          </a:p>
          <a:p>
            <a:pPr lvl="4"/>
            <a:r>
              <a:rPr lang="fr-FR" dirty="0" smtClean="0"/>
              <a:t>Cinquième niveau </a:t>
            </a:r>
          </a:p>
          <a:p>
            <a:pPr lvl="2"/>
            <a:endParaRPr lang="fr-FR" dirty="0"/>
          </a:p>
        </p:txBody>
      </p:sp>
      <p:sp>
        <p:nvSpPr>
          <p:cNvPr id="10" name="Espace réservé du texte 9"/>
          <p:cNvSpPr>
            <a:spLocks noGrp="1"/>
          </p:cNvSpPr>
          <p:nvPr>
            <p:ph type="body" sz="quarter" idx="26" hasCustomPrompt="1"/>
          </p:nvPr>
        </p:nvSpPr>
        <p:spPr>
          <a:xfrm>
            <a:off x="515938" y="60465"/>
            <a:ext cx="10469148" cy="389455"/>
          </a:xfrm>
        </p:spPr>
        <p:txBody>
          <a:bodyPr lIns="0">
            <a:normAutofit/>
          </a:bodyPr>
          <a:lstStyle>
            <a:lvl1pPr>
              <a:defRPr sz="1400" b="1">
                <a:solidFill>
                  <a:srgbClr val="38464E"/>
                </a:solidFill>
                <a:latin typeface="Bahnschrift SemiBold" panose="020B0502040204020203" pitchFamily="34" charset="0"/>
              </a:defRPr>
            </a:lvl1pPr>
          </a:lstStyle>
          <a:p>
            <a:pPr lvl="0"/>
            <a:r>
              <a:rPr lang="fr-FR" dirty="0" smtClean="0"/>
              <a:t>Titre de ma slide</a:t>
            </a:r>
            <a:endParaRPr lang="fr-FR" dirty="0"/>
          </a:p>
        </p:txBody>
      </p:sp>
      <p:pic>
        <p:nvPicPr>
          <p:cNvPr id="40" name="Graphique 297">
            <a:hlinkClick r:id="" action="ppaction://noaction"/>
            <a:extLst>
              <a:ext uri="{FF2B5EF4-FFF2-40B4-BE49-F238E27FC236}">
                <a16:creationId xmlns:a16="http://schemas.microsoft.com/office/drawing/2014/main" id="{C1A63987-1693-4349-9FAB-A0BDBDEB05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49"/>
              </a:ext>
            </a:extLst>
          </a:blip>
          <a:stretch>
            <a:fillRect/>
          </a:stretch>
        </p:blipFill>
        <p:spPr>
          <a:xfrm>
            <a:off x="63363" y="29472"/>
            <a:ext cx="338827" cy="338827"/>
          </a:xfrm>
          <a:prstGeom prst="rect">
            <a:avLst/>
          </a:prstGeom>
        </p:spPr>
      </p:pic>
      <p:pic>
        <p:nvPicPr>
          <p:cNvPr id="59" name="Image 58"/>
          <p:cNvPicPr>
            <a:picLocks noChangeAspect="1"/>
          </p:cNvPicPr>
          <p:nvPr userDrawn="1"/>
        </p:nvPicPr>
        <p:blipFill>
          <a:blip r:embed="rId50" cstate="print">
            <a:extLst>
              <a:ext uri="{28A0092B-C50C-407E-A947-70E740481C1C}">
                <a14:useLocalDpi xmlns:a14="http://schemas.microsoft.com/office/drawing/2010/main" val="0"/>
              </a:ext>
            </a:extLst>
          </a:blip>
          <a:stretch>
            <a:fillRect/>
          </a:stretch>
        </p:blipFill>
        <p:spPr>
          <a:xfrm>
            <a:off x="269645" y="6254706"/>
            <a:ext cx="353241" cy="491558"/>
          </a:xfrm>
          <a:prstGeom prst="rect">
            <a:avLst/>
          </a:prstGeom>
        </p:spPr>
      </p:pic>
    </p:spTree>
    <p:extLst>
      <p:ext uri="{BB962C8B-B14F-4D97-AF65-F5344CB8AC3E}">
        <p14:creationId xmlns:p14="http://schemas.microsoft.com/office/powerpoint/2010/main" val="2198531661"/>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4" orient="horz" pos="232">
          <p15:clr>
            <a:srgbClr val="FBAE40"/>
          </p15:clr>
        </p15:guide>
        <p15:guide id="5" orient="horz" pos="754">
          <p15:clr>
            <a:srgbClr val="FBAE40"/>
          </p15:clr>
        </p15:guide>
        <p15:guide id="6" pos="6992" userDrawn="1">
          <p15:clr>
            <a:srgbClr val="FBAE40"/>
          </p15:clr>
        </p15:guide>
        <p15:guide id="7" pos="7061"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E 2">
    <p:bg>
      <p:bgPr>
        <a:solidFill>
          <a:schemeClr val="bg1">
            <a:lumMod val="95000"/>
          </a:schemeClr>
        </a:solidFill>
        <a:effectLst/>
      </p:bgPr>
    </p:bg>
    <p:spTree>
      <p:nvGrpSpPr>
        <p:cNvPr id="1" name=""/>
        <p:cNvGrpSpPr/>
        <p:nvPr/>
      </p:nvGrpSpPr>
      <p:grpSpPr>
        <a:xfrm>
          <a:off x="0" y="0"/>
          <a:ext cx="0" cy="0"/>
          <a:chOff x="0" y="0"/>
          <a:chExt cx="0" cy="0"/>
        </a:xfrm>
      </p:grpSpPr>
      <p:sp>
        <p:nvSpPr>
          <p:cNvPr id="59" name="Rectangle 58"/>
          <p:cNvSpPr/>
          <p:nvPr userDrawn="1"/>
        </p:nvSpPr>
        <p:spPr>
          <a:xfrm>
            <a:off x="0" y="368301"/>
            <a:ext cx="12192000" cy="59680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1" name="Espace réservé du contenu 2"/>
          <p:cNvSpPr>
            <a:spLocks noGrp="1"/>
          </p:cNvSpPr>
          <p:nvPr>
            <p:ph idx="1" hasCustomPrompt="1"/>
          </p:nvPr>
        </p:nvSpPr>
        <p:spPr>
          <a:xfrm>
            <a:off x="1220788" y="1007950"/>
            <a:ext cx="10399712" cy="4499296"/>
          </a:xfrm>
        </p:spPr>
        <p:txBody>
          <a:bodyPr lIns="0"/>
          <a:lstStyle>
            <a:lvl1pPr marL="252000" indent="-216000">
              <a:lnSpc>
                <a:spcPct val="100000"/>
              </a:lnSpc>
              <a:spcBef>
                <a:spcPts val="600"/>
              </a:spcBef>
              <a:buClr>
                <a:schemeClr val="accent4">
                  <a:lumMod val="75000"/>
                </a:schemeClr>
              </a:buClr>
              <a:buFont typeface="Arial" panose="020B0604020202020204" pitchFamily="34" charset="0"/>
              <a:buChar char="■"/>
              <a:defRPr sz="15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smtClean="0"/>
              <a:t>Modifier le texte</a:t>
            </a:r>
          </a:p>
          <a:p>
            <a:pPr lvl="1"/>
            <a:r>
              <a:rPr lang="fr-FR" dirty="0" smtClean="0"/>
              <a:t>Deuxième niveau </a:t>
            </a:r>
          </a:p>
          <a:p>
            <a:pPr lvl="2"/>
            <a:r>
              <a:rPr lang="fr-FR" dirty="0" smtClean="0"/>
              <a:t>Troisième niveau </a:t>
            </a:r>
          </a:p>
          <a:p>
            <a:pPr lvl="3"/>
            <a:r>
              <a:rPr lang="fr-FR" dirty="0" smtClean="0"/>
              <a:t>Quatrième niveau </a:t>
            </a:r>
          </a:p>
          <a:p>
            <a:pPr lvl="4"/>
            <a:r>
              <a:rPr lang="fr-FR" dirty="0" smtClean="0"/>
              <a:t>Cinquième niveau </a:t>
            </a:r>
          </a:p>
          <a:p>
            <a:pPr lvl="2"/>
            <a:endParaRPr lang="fr-FR" dirty="0"/>
          </a:p>
        </p:txBody>
      </p:sp>
      <p:sp>
        <p:nvSpPr>
          <p:cNvPr id="62" name="Espace réservé du texte 9"/>
          <p:cNvSpPr>
            <a:spLocks noGrp="1"/>
          </p:cNvSpPr>
          <p:nvPr>
            <p:ph type="body" sz="quarter" idx="26" hasCustomPrompt="1"/>
          </p:nvPr>
        </p:nvSpPr>
        <p:spPr>
          <a:xfrm>
            <a:off x="515938" y="60466"/>
            <a:ext cx="10469148" cy="307834"/>
          </a:xfrm>
        </p:spPr>
        <p:txBody>
          <a:bodyPr lIns="0">
            <a:normAutofit/>
          </a:bodyPr>
          <a:lstStyle>
            <a:lvl1pPr>
              <a:defRPr sz="1400" b="1">
                <a:solidFill>
                  <a:srgbClr val="38464E"/>
                </a:solidFill>
                <a:latin typeface="Bahnschrift SemiBold" panose="020B0502040204020203" pitchFamily="34" charset="0"/>
              </a:defRPr>
            </a:lvl1pPr>
          </a:lstStyle>
          <a:p>
            <a:pPr lvl="0"/>
            <a:r>
              <a:rPr lang="fr-FR" dirty="0" smtClean="0"/>
              <a:t>Titre de ma slide</a:t>
            </a:r>
            <a:endParaRPr lang="fr-FR" dirty="0"/>
          </a:p>
        </p:txBody>
      </p:sp>
      <p:pic>
        <p:nvPicPr>
          <p:cNvPr id="63" name="Graphique 297">
            <a:hlinkClick r:id="" action="ppaction://noaction"/>
            <a:extLst>
              <a:ext uri="{FF2B5EF4-FFF2-40B4-BE49-F238E27FC236}">
                <a16:creationId xmlns:a16="http://schemas.microsoft.com/office/drawing/2014/main" id="{C1A63987-1693-4349-9FAB-A0BDBDEB05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49"/>
              </a:ext>
            </a:extLst>
          </a:blip>
          <a:stretch>
            <a:fillRect/>
          </a:stretch>
        </p:blipFill>
        <p:spPr>
          <a:xfrm>
            <a:off x="63363" y="29472"/>
            <a:ext cx="338827" cy="338827"/>
          </a:xfrm>
          <a:prstGeom prst="rect">
            <a:avLst/>
          </a:prstGeom>
        </p:spPr>
      </p:pic>
      <p:pic>
        <p:nvPicPr>
          <p:cNvPr id="64" name="Image 63"/>
          <p:cNvPicPr>
            <a:picLocks noChangeAspect="1"/>
          </p:cNvPicPr>
          <p:nvPr userDrawn="1"/>
        </p:nvPicPr>
        <p:blipFill>
          <a:blip r:embed="rId50" cstate="print">
            <a:extLst>
              <a:ext uri="{28A0092B-C50C-407E-A947-70E740481C1C}">
                <a14:useLocalDpi xmlns:a14="http://schemas.microsoft.com/office/drawing/2010/main" val="0"/>
              </a:ext>
            </a:extLst>
          </a:blip>
          <a:stretch>
            <a:fillRect/>
          </a:stretch>
        </p:blipFill>
        <p:spPr>
          <a:xfrm>
            <a:off x="269645" y="6254706"/>
            <a:ext cx="353241" cy="491558"/>
          </a:xfrm>
          <a:prstGeom prst="rect">
            <a:avLst/>
          </a:prstGeom>
        </p:spPr>
      </p:pic>
      <p:sp>
        <p:nvSpPr>
          <p:cNvPr id="60" name="Espace réservé du contenu 2"/>
          <p:cNvSpPr>
            <a:spLocks noGrp="1"/>
          </p:cNvSpPr>
          <p:nvPr>
            <p:ph idx="15" hasCustomPrompt="1"/>
          </p:nvPr>
        </p:nvSpPr>
        <p:spPr>
          <a:xfrm>
            <a:off x="515938" y="368300"/>
            <a:ext cx="11104562" cy="252000"/>
          </a:xfrm>
          <a:solidFill>
            <a:srgbClr val="8F949F"/>
          </a:solidFill>
        </p:spPr>
        <p:txBody>
          <a:bodyPr anchor="ctr">
            <a:normAutofit/>
          </a:bodyPr>
          <a:lstStyle>
            <a:lvl1pPr marL="36000" indent="0">
              <a:lnSpc>
                <a:spcPct val="100000"/>
              </a:lnSpc>
              <a:spcBef>
                <a:spcPts val="600"/>
              </a:spcBef>
              <a:buClr>
                <a:schemeClr val="accent4">
                  <a:lumMod val="75000"/>
                </a:schemeClr>
              </a:buClr>
              <a:buFont typeface="Arial" panose="020B0604020202020204" pitchFamily="34" charset="0"/>
              <a:buNone/>
              <a:defRPr sz="1200" b="1" i="1" baseline="0">
                <a:solidFill>
                  <a:schemeClr val="bg1"/>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smtClean="0"/>
              <a:t>[suite]</a:t>
            </a:r>
          </a:p>
        </p:txBody>
      </p:sp>
    </p:spTree>
    <p:extLst>
      <p:ext uri="{BB962C8B-B14F-4D97-AF65-F5344CB8AC3E}">
        <p14:creationId xmlns:p14="http://schemas.microsoft.com/office/powerpoint/2010/main" val="2447359183"/>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4" orient="horz" pos="232">
          <p15:clr>
            <a:srgbClr val="FBAE40"/>
          </p15:clr>
        </p15:guide>
        <p15:guide id="5" orient="horz" pos="754">
          <p15:clr>
            <a:srgbClr val="FBAE40"/>
          </p15:clr>
        </p15:guide>
        <p15:guide id="6" pos="6992">
          <p15:clr>
            <a:srgbClr val="FBAE40"/>
          </p15:clr>
        </p15:guide>
        <p15:guide id="7" pos="706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userDrawn="1">
  <p:cSld name="SOMMAIRE">
    <p:spTree>
      <p:nvGrpSpPr>
        <p:cNvPr id="1" name=""/>
        <p:cNvGrpSpPr/>
        <p:nvPr/>
      </p:nvGrpSpPr>
      <p:grpSpPr>
        <a:xfrm>
          <a:off x="0" y="0"/>
          <a:ext cx="0" cy="0"/>
          <a:chOff x="0" y="0"/>
          <a:chExt cx="0" cy="0"/>
        </a:xfrm>
      </p:grpSpPr>
      <p:sp>
        <p:nvSpPr>
          <p:cNvPr id="3" name="Rectangle 2"/>
          <p:cNvSpPr/>
          <p:nvPr userDrawn="1"/>
        </p:nvSpPr>
        <p:spPr>
          <a:xfrm>
            <a:off x="515938" y="0"/>
            <a:ext cx="2789237"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5" name="ZoneTexte 4"/>
          <p:cNvSpPr txBox="1"/>
          <p:nvPr userDrawn="1"/>
        </p:nvSpPr>
        <p:spPr>
          <a:xfrm>
            <a:off x="1019220" y="2946128"/>
            <a:ext cx="1773237" cy="1938992"/>
          </a:xfrm>
          <a:prstGeom prst="rect">
            <a:avLst/>
          </a:prstGeom>
          <a:solidFill>
            <a:schemeClr val="bg1">
              <a:lumMod val="95000"/>
            </a:schemeClr>
          </a:solidFill>
          <a:ln>
            <a:noFill/>
          </a:ln>
        </p:spPr>
        <p:txBody>
          <a:bodyPr>
            <a:spAutoFit/>
          </a:bodyPr>
          <a:lstStyle/>
          <a:p>
            <a:pPr eaLnBrk="1" fontAlgn="auto" hangingPunct="1">
              <a:lnSpc>
                <a:spcPts val="4800"/>
              </a:lnSpc>
              <a:spcBef>
                <a:spcPts val="0"/>
              </a:spcBef>
              <a:spcAft>
                <a:spcPts val="0"/>
              </a:spcAft>
              <a:defRPr/>
            </a:pPr>
            <a:r>
              <a:rPr lang="fr-FR" sz="4600" b="1" dirty="0" smtClean="0">
                <a:solidFill>
                  <a:srgbClr val="3E454A"/>
                </a:solidFill>
                <a:latin typeface="Bahnschrift SemiBold" panose="020B0502040204020203" pitchFamily="34" charset="0"/>
                <a:cs typeface="Arial" panose="020B0604020202020204" pitchFamily="34" charset="0"/>
              </a:rPr>
              <a:t>SOM</a:t>
            </a:r>
            <a:br>
              <a:rPr lang="fr-FR" sz="4600" b="1" dirty="0" smtClean="0">
                <a:solidFill>
                  <a:srgbClr val="3E454A"/>
                </a:solidFill>
                <a:latin typeface="Bahnschrift SemiBold" panose="020B0502040204020203" pitchFamily="34" charset="0"/>
                <a:cs typeface="Arial" panose="020B0604020202020204" pitchFamily="34" charset="0"/>
              </a:rPr>
            </a:br>
            <a:r>
              <a:rPr lang="fr-FR" sz="4600" b="1" dirty="0" smtClean="0">
                <a:solidFill>
                  <a:srgbClr val="3E454A"/>
                </a:solidFill>
                <a:latin typeface="Bahnschrift SemiBold" panose="020B0502040204020203" pitchFamily="34" charset="0"/>
                <a:cs typeface="Arial" panose="020B0604020202020204" pitchFamily="34" charset="0"/>
              </a:rPr>
              <a:t>MAI</a:t>
            </a:r>
            <a:br>
              <a:rPr lang="fr-FR" sz="4600" b="1" dirty="0" smtClean="0">
                <a:solidFill>
                  <a:srgbClr val="3E454A"/>
                </a:solidFill>
                <a:latin typeface="Bahnschrift SemiBold" panose="020B0502040204020203" pitchFamily="34" charset="0"/>
                <a:cs typeface="Arial" panose="020B0604020202020204" pitchFamily="34" charset="0"/>
              </a:rPr>
            </a:br>
            <a:r>
              <a:rPr lang="fr-FR" sz="4600" b="1" dirty="0" smtClean="0">
                <a:solidFill>
                  <a:srgbClr val="3E454A"/>
                </a:solidFill>
                <a:latin typeface="Bahnschrift SemiBold" panose="020B0502040204020203" pitchFamily="34" charset="0"/>
                <a:cs typeface="Arial" panose="020B0604020202020204" pitchFamily="34" charset="0"/>
              </a:rPr>
              <a:t>RE</a:t>
            </a:r>
            <a:endParaRPr lang="fr-FR" sz="4600" b="1" dirty="0">
              <a:solidFill>
                <a:srgbClr val="3E454A"/>
              </a:solidFill>
              <a:latin typeface="Bahnschrift SemiBold" panose="020B0502040204020203" pitchFamily="34" charset="0"/>
              <a:cs typeface="Arial" panose="020B0604020202020204" pitchFamily="34" charset="0"/>
            </a:endParaRPr>
          </a:p>
        </p:txBody>
      </p:sp>
      <p:sp>
        <p:nvSpPr>
          <p:cNvPr id="6" name="Rectangle 5"/>
          <p:cNvSpPr/>
          <p:nvPr userDrawn="1"/>
        </p:nvSpPr>
        <p:spPr>
          <a:xfrm>
            <a:off x="1133475" y="5062538"/>
            <a:ext cx="889000" cy="1016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9" name="Rectangle 8"/>
          <p:cNvSpPr/>
          <p:nvPr userDrawn="1"/>
        </p:nvSpPr>
        <p:spPr>
          <a:xfrm>
            <a:off x="1608138" y="2286000"/>
            <a:ext cx="1144587" cy="47942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4" name="Espace réservé du texte 3"/>
          <p:cNvSpPr>
            <a:spLocks noGrp="1"/>
          </p:cNvSpPr>
          <p:nvPr>
            <p:ph type="body" sz="quarter" idx="13"/>
          </p:nvPr>
        </p:nvSpPr>
        <p:spPr>
          <a:xfrm>
            <a:off x="3635100" y="504968"/>
            <a:ext cx="8040964" cy="6127844"/>
          </a:xfrm>
        </p:spPr>
        <p:txBody>
          <a:bodyPr anchor="ctr"/>
          <a:lstStyle>
            <a:lvl1pPr marL="514350" indent="-514350">
              <a:buAutoNum type="arabicPeriod"/>
              <a:defRPr sz="1800" b="1" baseline="0">
                <a:solidFill>
                  <a:schemeClr val="tx1">
                    <a:lumMod val="75000"/>
                    <a:lumOff val="25000"/>
                  </a:schemeClr>
                </a:solidFill>
              </a:defRPr>
            </a:lvl1pPr>
            <a:lvl2pPr marL="800100" indent="-342900">
              <a:buFont typeface="+mj-lt"/>
              <a:buAutoNum type="alphaUcPeriod"/>
              <a:defRPr baseline="0">
                <a:sym typeface="Wingdings" panose="05000000000000000000" pitchFamily="2" charset="2"/>
              </a:defRPr>
            </a:lvl2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10" name="Rectangle 9"/>
          <p:cNvSpPr/>
          <p:nvPr userDrawn="1"/>
        </p:nvSpPr>
        <p:spPr>
          <a:xfrm>
            <a:off x="1" y="5262918"/>
            <a:ext cx="663388" cy="1595082"/>
          </a:xfrm>
          <a:prstGeom prst="rect">
            <a:avLst/>
          </a:prstGeom>
          <a:gradFill flip="none" rotWithShape="1">
            <a:gsLst>
              <a:gs pos="0">
                <a:schemeClr val="accent4">
                  <a:lumMod val="75000"/>
                  <a:shade val="30000"/>
                  <a:satMod val="115000"/>
                </a:schemeClr>
              </a:gs>
              <a:gs pos="50000">
                <a:schemeClr val="accent4">
                  <a:lumMod val="75000"/>
                  <a:shade val="67500"/>
                  <a:satMod val="115000"/>
                </a:schemeClr>
              </a:gs>
              <a:gs pos="100000">
                <a:schemeClr val="accent4">
                  <a:lumMod val="75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 name="Imag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9418" y="801340"/>
            <a:ext cx="1283731" cy="1786396"/>
          </a:xfrm>
          <a:prstGeom prst="rect">
            <a:avLst/>
          </a:prstGeom>
        </p:spPr>
      </p:pic>
    </p:spTree>
    <p:extLst>
      <p:ext uri="{BB962C8B-B14F-4D97-AF65-F5344CB8AC3E}">
        <p14:creationId xmlns:p14="http://schemas.microsoft.com/office/powerpoint/2010/main" val="34993802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userDrawn="1">
  <p:cSld name="COUVERTU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0" y="43448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Espace réservé du texte 12"/>
          <p:cNvSpPr>
            <a:spLocks noGrp="1"/>
          </p:cNvSpPr>
          <p:nvPr userDrawn="1">
            <p:ph type="body" sz="quarter" idx="10" hasCustomPrompt="1"/>
          </p:nvPr>
        </p:nvSpPr>
        <p:spPr>
          <a:xfrm>
            <a:off x="2230015" y="5300769"/>
            <a:ext cx="7893700" cy="304887"/>
          </a:xfrm>
          <a:prstGeom prst="rect">
            <a:avLst/>
          </a:prstGeom>
        </p:spPr>
        <p:txBody>
          <a:bodyPr lIns="0" tIns="0" rIns="0" bIns="0" anchor="ctr">
            <a:normAutofit/>
          </a:bodyPr>
          <a:lstStyle>
            <a:lvl1pPr marL="0" indent="0" algn="l">
              <a:buNone/>
              <a:defRPr sz="1600" baseline="0">
                <a:solidFill>
                  <a:schemeClr val="tx1">
                    <a:lumMod val="65000"/>
                    <a:lumOff val="35000"/>
                  </a:schemeClr>
                </a:solidFill>
              </a:defRPr>
            </a:lvl1pPr>
          </a:lstStyle>
          <a:p>
            <a:pPr lvl="0"/>
            <a:r>
              <a:rPr lang="fr-FR" dirty="0" smtClean="0"/>
              <a:t>Date</a:t>
            </a:r>
            <a:endParaRPr lang="fr-FR" dirty="0"/>
          </a:p>
        </p:txBody>
      </p:sp>
      <p:sp>
        <p:nvSpPr>
          <p:cNvPr id="2" name="Titre 1"/>
          <p:cNvSpPr>
            <a:spLocks noGrp="1"/>
          </p:cNvSpPr>
          <p:nvPr userDrawn="1">
            <p:ph type="ctrTitle" hasCustomPrompt="1"/>
          </p:nvPr>
        </p:nvSpPr>
        <p:spPr>
          <a:xfrm>
            <a:off x="2230017" y="3010803"/>
            <a:ext cx="8455400" cy="1817320"/>
          </a:xfrm>
          <a:noFill/>
        </p:spPr>
        <p:txBody>
          <a:bodyPr lIns="0" tIns="0" rIns="0" bIns="0" anchor="b" anchorCtr="0">
            <a:normAutofit/>
          </a:bodyPr>
          <a:lstStyle>
            <a:lvl1pPr algn="l">
              <a:defRPr sz="5200" b="1" baseline="0">
                <a:solidFill>
                  <a:srgbClr val="38464E"/>
                </a:solidFill>
                <a:latin typeface="Bahnschrift SemiBold" panose="020B0502040204020203" pitchFamily="34" charset="0"/>
                <a:cs typeface="Arial" panose="020B0604020202020204" pitchFamily="34" charset="0"/>
              </a:defRPr>
            </a:lvl1pPr>
          </a:lstStyle>
          <a:p>
            <a:r>
              <a:rPr lang="fr-FR" dirty="0" smtClean="0"/>
              <a:t>Titre de ma présentation</a:t>
            </a:r>
            <a:endParaRPr lang="fr-FR" dirty="0"/>
          </a:p>
        </p:txBody>
      </p:sp>
      <p:sp>
        <p:nvSpPr>
          <p:cNvPr id="27" name="Rectangle 26"/>
          <p:cNvSpPr/>
          <p:nvPr userDrawn="1"/>
        </p:nvSpPr>
        <p:spPr>
          <a:xfrm>
            <a:off x="2230015" y="4915212"/>
            <a:ext cx="1296000" cy="101133"/>
          </a:xfrm>
          <a:prstGeom prst="rect">
            <a:avLst/>
          </a:prstGeom>
          <a:solidFill>
            <a:srgbClr val="38464E"/>
          </a:solidFill>
          <a:ln>
            <a:solidFill>
              <a:srgbClr val="3846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38464E"/>
              </a:solidFill>
            </a:endParaRPr>
          </a:p>
        </p:txBody>
      </p:sp>
      <p:sp>
        <p:nvSpPr>
          <p:cNvPr id="29" name="Rectangle 28"/>
          <p:cNvSpPr/>
          <p:nvPr userDrawn="1"/>
        </p:nvSpPr>
        <p:spPr>
          <a:xfrm>
            <a:off x="1" y="5262918"/>
            <a:ext cx="663388" cy="1595082"/>
          </a:xfrm>
          <a:prstGeom prst="rect">
            <a:avLst/>
          </a:prstGeom>
          <a:gradFill flip="none" rotWithShape="1">
            <a:gsLst>
              <a:gs pos="0">
                <a:schemeClr val="accent4">
                  <a:lumMod val="75000"/>
                  <a:shade val="30000"/>
                  <a:satMod val="115000"/>
                </a:schemeClr>
              </a:gs>
              <a:gs pos="50000">
                <a:schemeClr val="accent4">
                  <a:lumMod val="75000"/>
                  <a:shade val="67500"/>
                  <a:satMod val="115000"/>
                </a:schemeClr>
              </a:gs>
              <a:gs pos="100000">
                <a:schemeClr val="accent4">
                  <a:lumMod val="75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texte 5"/>
          <p:cNvSpPr>
            <a:spLocks noGrp="1"/>
          </p:cNvSpPr>
          <p:nvPr>
            <p:ph type="body" sz="quarter" idx="11" hasCustomPrompt="1"/>
          </p:nvPr>
        </p:nvSpPr>
        <p:spPr>
          <a:xfrm>
            <a:off x="1091821" y="72985"/>
            <a:ext cx="10686197" cy="303679"/>
          </a:xfrm>
          <a:prstGeom prst="rect">
            <a:avLst/>
          </a:prstGeom>
        </p:spPr>
        <p:txBody>
          <a:bodyP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400">
                <a:solidFill>
                  <a:srgbClr val="38464E"/>
                </a:solidFill>
              </a:defRPr>
            </a:lvl1pPr>
          </a:lstStyle>
          <a:p>
            <a:pPr marL="0" marR="0" lvl="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smtClean="0"/>
              <a:t>Département Juridique Bancaire</a:t>
            </a:r>
          </a:p>
        </p:txBody>
      </p:sp>
      <p:pic>
        <p:nvPicPr>
          <p:cNvPr id="11" name="Image 10" descr="logoterritoiredavenir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49553" y="6249277"/>
            <a:ext cx="399093" cy="411317"/>
          </a:xfrm>
          <a:prstGeom prst="rect">
            <a:avLst/>
          </a:prstGeom>
        </p:spPr>
      </p:pic>
      <p:pic>
        <p:nvPicPr>
          <p:cNvPr id="12" name="Image 11"/>
          <p:cNvPicPr>
            <a:picLocks noChangeAspect="1"/>
          </p:cNvPicPr>
          <p:nvPr userDrawn="1"/>
        </p:nvPicPr>
        <p:blipFill rotWithShape="1">
          <a:blip r:embed="rId3" cstate="print">
            <a:extLst>
              <a:ext uri="{28A0092B-C50C-407E-A947-70E740481C1C}">
                <a14:useLocalDpi xmlns:a14="http://schemas.microsoft.com/office/drawing/2010/main" val="0"/>
              </a:ext>
            </a:extLst>
          </a:blip>
          <a:srcRect l="17703" t="29642" r="64881" b="44552"/>
          <a:stretch/>
        </p:blipFill>
        <p:spPr>
          <a:xfrm>
            <a:off x="11265489" y="6231194"/>
            <a:ext cx="426482" cy="446740"/>
          </a:xfrm>
          <a:prstGeom prst="rect">
            <a:avLst/>
          </a:prstGeom>
        </p:spPr>
      </p:pic>
      <p:pic>
        <p:nvPicPr>
          <p:cNvPr id="4" name="Imag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991948" y="584095"/>
            <a:ext cx="4626565" cy="2383770"/>
          </a:xfrm>
          <a:prstGeom prst="rect">
            <a:avLst/>
          </a:prstGeom>
        </p:spPr>
      </p:pic>
    </p:spTree>
    <p:extLst>
      <p:ext uri="{BB962C8B-B14F-4D97-AF65-F5344CB8AC3E}">
        <p14:creationId xmlns:p14="http://schemas.microsoft.com/office/powerpoint/2010/main" val="103525822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extLst mod="1">
    <p:ext uri="{DCECCB84-F9BA-43D5-87BE-67443E8EF086}">
      <p15:sldGuideLst xmlns:p15="http://schemas.microsoft.com/office/powerpoint/2012/main">
        <p15:guide id="1" orient="horz" pos="709">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515938" y="1484313"/>
            <a:ext cx="11145766" cy="4752975"/>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
                <a:srgbClr val="EA4E55">
                  <a:lumMod val="75000"/>
                </a:srgbClr>
              </a:buClr>
              <a:buSzTx/>
              <a:buFont typeface="Arial" panose="020B0604020202020204" pitchFamily="34" charset="0"/>
              <a:buChar char="■"/>
              <a:tabLst/>
              <a:defRPr/>
            </a:pPr>
            <a:r>
              <a:rPr kumimoji="0" lang="fr-FR" sz="2200" b="0" i="0" u="none" strike="noStrike" kern="1200" cap="none" spc="0" normalizeH="0" baseline="0" noProof="0" dirty="0" smtClean="0">
                <a:ln>
                  <a:noFill/>
                </a:ln>
                <a:solidFill>
                  <a:prstClr val="black"/>
                </a:solidFill>
                <a:effectLst/>
                <a:uLnTx/>
                <a:uFillTx/>
                <a:latin typeface="+mn-lt"/>
                <a:ea typeface="+mn-ea"/>
                <a:cs typeface="+mn-cs"/>
              </a:rPr>
              <a:t>Modifier le texte</a:t>
            </a:r>
          </a:p>
          <a:p>
            <a:pPr marL="685800" marR="0" lvl="1" indent="-228600" algn="l" defTabSz="914400" rtl="0" eaLnBrk="1" fontAlgn="auto" latinLnBrk="0" hangingPunct="1">
              <a:lnSpc>
                <a:spcPct val="90000"/>
              </a:lnSpc>
              <a:spcBef>
                <a:spcPts val="500"/>
              </a:spcBef>
              <a:spcAft>
                <a:spcPts val="0"/>
              </a:spcAft>
              <a:buClr>
                <a:srgbClr val="EA4E55">
                  <a:lumMod val="75000"/>
                </a:srgbClr>
              </a:buClr>
              <a:buSzTx/>
              <a:buFont typeface="Arial" panose="020B0604020202020204" pitchFamily="34" charset="0"/>
              <a:buChar char="□"/>
              <a:tabLst/>
              <a:defRPr/>
            </a:pPr>
            <a:r>
              <a:rPr kumimoji="0" lang="fr-FR" sz="2000" b="0" i="0" u="none" strike="noStrike" kern="1200" cap="none" spc="0" normalizeH="0" baseline="0" noProof="0" dirty="0" smtClean="0">
                <a:ln>
                  <a:noFill/>
                </a:ln>
                <a:solidFill>
                  <a:prstClr val="black"/>
                </a:solidFill>
                <a:effectLst/>
                <a:uLnTx/>
                <a:uFillTx/>
                <a:latin typeface="+mn-lt"/>
                <a:ea typeface="+mn-ea"/>
                <a:cs typeface="+mn-cs"/>
              </a:rPr>
              <a:t>Deuxième niveau </a:t>
            </a:r>
          </a:p>
          <a:p>
            <a:pPr marL="1143000" marR="0" lvl="2" indent="-228600" algn="l" defTabSz="914400" rtl="0" eaLnBrk="1" fontAlgn="auto" latinLnBrk="0" hangingPunct="1">
              <a:lnSpc>
                <a:spcPct val="90000"/>
              </a:lnSpc>
              <a:spcBef>
                <a:spcPts val="500"/>
              </a:spcBef>
              <a:spcAft>
                <a:spcPts val="0"/>
              </a:spcAft>
              <a:buClr>
                <a:srgbClr val="EA4E55">
                  <a:lumMod val="75000"/>
                </a:srgbClr>
              </a:buClr>
              <a:buSzTx/>
              <a:buFont typeface="Wingdings" panose="05000000000000000000" pitchFamily="2" charset="2"/>
              <a:buChar char="§"/>
              <a:tabLst/>
              <a:defRPr/>
            </a:pPr>
            <a:r>
              <a:rPr kumimoji="0" lang="fr-FR" sz="1800" b="0" i="0" u="none" strike="noStrike" kern="1200" cap="none" spc="0" normalizeH="0" baseline="0" noProof="0" dirty="0" smtClean="0">
                <a:ln>
                  <a:noFill/>
                </a:ln>
                <a:solidFill>
                  <a:prstClr val="black"/>
                </a:solidFill>
                <a:effectLst/>
                <a:uLnTx/>
                <a:uFillTx/>
                <a:latin typeface="+mn-lt"/>
                <a:ea typeface="+mn-ea"/>
                <a:cs typeface="+mn-cs"/>
              </a:rPr>
              <a:t>Troisième niveau </a:t>
            </a:r>
          </a:p>
          <a:p>
            <a:pPr marL="1600200" marR="0" lvl="3" indent="-228600" algn="l" defTabSz="914400" rtl="0" eaLnBrk="1" fontAlgn="auto" latinLnBrk="0" hangingPunct="1">
              <a:lnSpc>
                <a:spcPct val="90000"/>
              </a:lnSpc>
              <a:spcBef>
                <a:spcPts val="500"/>
              </a:spcBef>
              <a:spcAft>
                <a:spcPts val="0"/>
              </a:spcAft>
              <a:buClr>
                <a:srgbClr val="EA4E55">
                  <a:lumMod val="75000"/>
                </a:srgbClr>
              </a:buClr>
              <a:buSzTx/>
              <a:buFont typeface="Arial" panose="020B0604020202020204" pitchFamily="34" charset="0"/>
              <a:buChar char="▫"/>
              <a:tabLst/>
              <a:defRPr/>
            </a:pPr>
            <a:r>
              <a:rPr kumimoji="0" lang="fr-FR" sz="1600" b="0" i="0" u="none" strike="noStrike" kern="1200" cap="none" spc="0" normalizeH="0" baseline="0" noProof="0" dirty="0" smtClean="0">
                <a:ln>
                  <a:noFill/>
                </a:ln>
                <a:solidFill>
                  <a:prstClr val="black"/>
                </a:solidFill>
                <a:effectLst/>
                <a:uLnTx/>
                <a:uFillTx/>
                <a:latin typeface="+mn-lt"/>
                <a:ea typeface="+mn-ea"/>
                <a:cs typeface="+mn-cs"/>
              </a:rPr>
              <a:t>Quatrième niveau </a:t>
            </a:r>
          </a:p>
          <a:p>
            <a:pPr marL="2057400" marR="0" lvl="4" indent="-228600" algn="l" defTabSz="914400" rtl="0" eaLnBrk="1" fontAlgn="auto" latinLnBrk="0" hangingPunct="1">
              <a:lnSpc>
                <a:spcPct val="90000"/>
              </a:lnSpc>
              <a:spcBef>
                <a:spcPts val="500"/>
              </a:spcBef>
              <a:spcAft>
                <a:spcPts val="0"/>
              </a:spcAft>
              <a:buClr>
                <a:srgbClr val="EA4E55">
                  <a:lumMod val="75000"/>
                </a:srgbClr>
              </a:buClr>
              <a:buSzTx/>
              <a:buFont typeface="Arial" panose="020B0604020202020204" pitchFamily="34" charset="0"/>
              <a:buChar char="▪"/>
              <a:tabLst/>
              <a:defRPr/>
            </a:pPr>
            <a:r>
              <a:rPr kumimoji="0" lang="fr-FR" sz="1500" b="0" i="0" u="none" strike="noStrike" kern="1200" cap="none" spc="0" normalizeH="0" baseline="0" noProof="0" dirty="0" smtClean="0">
                <a:ln>
                  <a:noFill/>
                </a:ln>
                <a:solidFill>
                  <a:prstClr val="black"/>
                </a:solidFill>
                <a:effectLst/>
                <a:uLnTx/>
                <a:uFillTx/>
                <a:latin typeface="+mn-lt"/>
                <a:ea typeface="+mn-ea"/>
                <a:cs typeface="+mn-cs"/>
              </a:rPr>
              <a:t>Cinquième niveau </a:t>
            </a:r>
          </a:p>
        </p:txBody>
      </p:sp>
      <p:sp>
        <p:nvSpPr>
          <p:cNvPr id="2" name="Espace réservé du titre 1"/>
          <p:cNvSpPr>
            <a:spLocks noGrp="1"/>
          </p:cNvSpPr>
          <p:nvPr>
            <p:ph type="title"/>
          </p:nvPr>
        </p:nvSpPr>
        <p:spPr>
          <a:xfrm>
            <a:off x="515938" y="365126"/>
            <a:ext cx="11160125" cy="60055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11" name="Espace réservé du numéro de diapositive 1"/>
          <p:cNvSpPr txBox="1">
            <a:spLocks/>
          </p:cNvSpPr>
          <p:nvPr userDrawn="1"/>
        </p:nvSpPr>
        <p:spPr>
          <a:xfrm>
            <a:off x="10988298" y="6524625"/>
            <a:ext cx="673405" cy="261814"/>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100" b="1" smtClean="0">
                <a:solidFill>
                  <a:schemeClr val="tx1">
                    <a:lumMod val="50000"/>
                    <a:lumOff val="50000"/>
                  </a:schemeClr>
                </a:solidFill>
                <a:latin typeface="+mj-lt"/>
                <a:cs typeface="Helvetica Neue Medium"/>
              </a:rPr>
              <a:pPr algn="r"/>
              <a:t>‹N°›</a:t>
            </a:fld>
            <a:endParaRPr lang="fr-FR" sz="1000" b="1" dirty="0">
              <a:solidFill>
                <a:schemeClr val="tx1">
                  <a:lumMod val="50000"/>
                  <a:lumOff val="50000"/>
                </a:schemeClr>
              </a:solidFill>
              <a:latin typeface="+mj-lt"/>
              <a:cs typeface="Helvetica Neue Medium"/>
            </a:endParaRPr>
          </a:p>
        </p:txBody>
      </p:sp>
      <p:pic>
        <p:nvPicPr>
          <p:cNvPr id="4" name="Image 3"/>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699279" y="6409509"/>
            <a:ext cx="1146908" cy="376929"/>
          </a:xfrm>
          <a:prstGeom prst="rect">
            <a:avLst/>
          </a:prstGeom>
        </p:spPr>
      </p:pic>
      <p:sp>
        <p:nvSpPr>
          <p:cNvPr id="6" name="Espace réservé du texte 13"/>
          <p:cNvSpPr txBox="1">
            <a:spLocks/>
          </p:cNvSpPr>
          <p:nvPr userDrawn="1"/>
        </p:nvSpPr>
        <p:spPr>
          <a:xfrm>
            <a:off x="9677399" y="6505575"/>
            <a:ext cx="1380569" cy="328268"/>
          </a:xfrm>
          <a:prstGeom prst="rect">
            <a:avLst/>
          </a:prstGeom>
        </p:spPr>
        <p:txBody>
          <a:bodyPr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tx1">
                    <a:lumMod val="75000"/>
                    <a:lumOff val="25000"/>
                  </a:schemeClr>
                </a:solidFill>
                <a:latin typeface="Montserrat" panose="00000500000000000000" pitchFamily="2"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8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000" dirty="0" smtClean="0">
                <a:solidFill>
                  <a:schemeClr val="bg1">
                    <a:lumMod val="50000"/>
                  </a:schemeClr>
                </a:solidFill>
              </a:rPr>
              <a:t>SEMAINE 39 </a:t>
            </a:r>
            <a:r>
              <a:rPr lang="fr-FR" sz="1000" baseline="0" dirty="0" smtClean="0">
                <a:solidFill>
                  <a:schemeClr val="bg1">
                    <a:lumMod val="50000"/>
                  </a:schemeClr>
                </a:solidFill>
              </a:rPr>
              <a:t>    </a:t>
            </a:r>
            <a:endParaRPr lang="fr-FR" sz="1000" dirty="0">
              <a:solidFill>
                <a:schemeClr val="bg1">
                  <a:lumMod val="50000"/>
                </a:schemeClr>
              </a:solidFill>
            </a:endParaRPr>
          </a:p>
        </p:txBody>
      </p:sp>
    </p:spTree>
    <p:extLst>
      <p:ext uri="{BB962C8B-B14F-4D97-AF65-F5344CB8AC3E}">
        <p14:creationId xmlns:p14="http://schemas.microsoft.com/office/powerpoint/2010/main" val="4183690594"/>
      </p:ext>
    </p:extLst>
  </p:cSld>
  <p:clrMap bg1="lt1" tx1="dk1" bg2="lt2" tx2="dk2" accent1="accent1" accent2="accent2" accent3="accent3" accent4="accent4" accent5="accent5" accent6="accent6" hlink="hlink" folHlink="folHlink"/>
  <p:sldLayoutIdLst>
    <p:sldLayoutId id="2147483692" r:id="rId1"/>
    <p:sldLayoutId id="2147483694" r:id="rId2"/>
    <p:sldLayoutId id="2147483696" r:id="rId3"/>
    <p:sldLayoutId id="2147483697" r:id="rId4"/>
  </p:sldLayoutIdLst>
  <p:timing>
    <p:tnLst>
      <p:par>
        <p:cTn id="1" dur="indefinite" restart="never" nodeType="tmRoot"/>
      </p:par>
    </p:tnLst>
  </p:timing>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8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7355" userDrawn="1">
          <p15:clr>
            <a:srgbClr val="F26B43"/>
          </p15:clr>
        </p15:guide>
        <p15:guide id="2" pos="325" userDrawn="1">
          <p15:clr>
            <a:srgbClr val="F26B43"/>
          </p15:clr>
        </p15:guide>
        <p15:guide id="5" orient="horz" pos="935" userDrawn="1">
          <p15:clr>
            <a:srgbClr val="F26B43"/>
          </p15:clr>
        </p15:guide>
        <p15:guide id="6" orient="horz" pos="3929" userDrawn="1">
          <p15:clr>
            <a:srgbClr val="F26B43"/>
          </p15:clr>
        </p15:guide>
        <p15:guide id="7" orient="horz" pos="411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8" Type="http://schemas.openxmlformats.org/officeDocument/2006/relationships/slide" Target="slide9.xml"/><Relationship Id="rId3" Type="http://schemas.openxmlformats.org/officeDocument/2006/relationships/slide" Target="slide4.xml"/><Relationship Id="rId7" Type="http://schemas.openxmlformats.org/officeDocument/2006/relationships/slide" Target="slide8.xml"/><Relationship Id="rId2" Type="http://schemas.openxmlformats.org/officeDocument/2006/relationships/slide" Target="slide3.xml"/><Relationship Id="rId1" Type="http://schemas.openxmlformats.org/officeDocument/2006/relationships/slideLayout" Target="../slideLayouts/slideLayout3.xml"/><Relationship Id="rId6" Type="http://schemas.openxmlformats.org/officeDocument/2006/relationships/slide" Target="slide7.xml"/><Relationship Id="rId5" Type="http://schemas.openxmlformats.org/officeDocument/2006/relationships/slide" Target="slide6.xml"/><Relationship Id="rId10" Type="http://schemas.openxmlformats.org/officeDocument/2006/relationships/slide" Target="slide11.xml"/><Relationship Id="rId4" Type="http://schemas.openxmlformats.org/officeDocument/2006/relationships/slide" Target="slide5.xml"/><Relationship Id="rId9" Type="http://schemas.openxmlformats.org/officeDocument/2006/relationships/slide" Target="slide1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mailto:cegee-b-juridique-bancaire@cegee.caisse-epargne.fr" TargetMode="Externa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10.png"/><Relationship Id="rId2" Type="http://schemas.openxmlformats.org/officeDocument/2006/relationships/diagramData" Target="../diagrams/data2.xml"/><Relationship Id="rId29" Type="http://schemas.openxmlformats.org/officeDocument/2006/relationships/image" Target="../media/image51.svg"/><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28" Type="http://schemas.openxmlformats.org/officeDocument/2006/relationships/image" Target="../media/image11.png"/><Relationship Id="rId4" Type="http://schemas.openxmlformats.org/officeDocument/2006/relationships/diagramQuickStyle" Target="../diagrams/quickStyle2.xml"/><Relationship Id="rId27" Type="http://schemas.openxmlformats.org/officeDocument/2006/relationships/image" Target="../media/image49.svg"/></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0"/>
          </p:nvPr>
        </p:nvSpPr>
        <p:spPr/>
        <p:txBody>
          <a:bodyPr>
            <a:normAutofit/>
          </a:bodyPr>
          <a:lstStyle/>
          <a:p>
            <a:r>
              <a:rPr lang="fr-FR" dirty="0" smtClean="0"/>
              <a:t>Septembre 2021</a:t>
            </a:r>
            <a:endParaRPr lang="fr-FR" dirty="0"/>
          </a:p>
        </p:txBody>
      </p:sp>
      <p:sp>
        <p:nvSpPr>
          <p:cNvPr id="9" name="Titre 8"/>
          <p:cNvSpPr>
            <a:spLocks noGrp="1"/>
          </p:cNvSpPr>
          <p:nvPr>
            <p:ph type="ctrTitle"/>
          </p:nvPr>
        </p:nvSpPr>
        <p:spPr/>
        <p:txBody>
          <a:bodyPr/>
          <a:lstStyle/>
          <a:p>
            <a:r>
              <a:rPr lang="fr-FR" dirty="0">
                <a:solidFill>
                  <a:srgbClr val="3E454A"/>
                </a:solidFill>
              </a:rPr>
              <a:t>Les Mineurs </a:t>
            </a:r>
            <a:r>
              <a:rPr lang="fr-FR" dirty="0" smtClean="0">
                <a:solidFill>
                  <a:srgbClr val="3E454A"/>
                </a:solidFill>
              </a:rPr>
              <a:t>et la </a:t>
            </a:r>
            <a:r>
              <a:rPr lang="fr-FR" dirty="0">
                <a:solidFill>
                  <a:srgbClr val="3E454A"/>
                </a:solidFill>
              </a:rPr>
              <a:t>Banque</a:t>
            </a:r>
          </a:p>
        </p:txBody>
      </p:sp>
      <p:sp>
        <p:nvSpPr>
          <p:cNvPr id="5" name="Espace réservé du texte 4"/>
          <p:cNvSpPr>
            <a:spLocks noGrp="1"/>
          </p:cNvSpPr>
          <p:nvPr>
            <p:ph type="body" sz="quarter" idx="11"/>
          </p:nvPr>
        </p:nvSpPr>
        <p:spPr>
          <a:xfrm>
            <a:off x="1091821" y="115517"/>
            <a:ext cx="10686197" cy="303679"/>
          </a:xfrm>
        </p:spPr>
        <p:txBody>
          <a:bodyPr/>
          <a:lstStyle/>
          <a:p>
            <a:r>
              <a:rPr lang="fr-FR" sz="1200" b="1" dirty="0" smtClean="0"/>
              <a:t>DÉPARTEMENT JURIDIQUE BANCAIRE</a:t>
            </a:r>
            <a:endParaRPr lang="fr-FR" sz="1200" b="1" dirty="0"/>
          </a:p>
        </p:txBody>
      </p:sp>
    </p:spTree>
    <p:extLst>
      <p:ext uri="{BB962C8B-B14F-4D97-AF65-F5344CB8AC3E}">
        <p14:creationId xmlns:p14="http://schemas.microsoft.com/office/powerpoint/2010/main" val="233807835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4002088" y="3805238"/>
            <a:ext cx="5680075" cy="2413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2" name="Espace réservé du texte 1"/>
          <p:cNvSpPr>
            <a:spLocks noGrp="1"/>
          </p:cNvSpPr>
          <p:nvPr>
            <p:ph type="body" sz="quarter" idx="13"/>
          </p:nvPr>
        </p:nvSpPr>
        <p:spPr>
          <a:xfrm>
            <a:off x="3561347" y="754063"/>
            <a:ext cx="7946441" cy="5402262"/>
          </a:xfrm>
          <a:noFill/>
        </p:spPr>
        <p:txBody>
          <a:bodyPr rtlCol="0" anchor="t">
            <a:normAutofit/>
          </a:bodyPr>
          <a:lstStyle/>
          <a:p>
            <a:pPr marL="0" indent="0" eaLnBrk="1" fontAlgn="auto" hangingPunct="1">
              <a:spcBef>
                <a:spcPts val="300"/>
              </a:spcBef>
              <a:spcAft>
                <a:spcPts val="0"/>
              </a:spcAft>
              <a:buClr>
                <a:schemeClr val="accent4"/>
              </a:buClr>
              <a:buFont typeface="Arial" panose="020B0604020202020204" pitchFamily="34" charset="0"/>
              <a:buNone/>
              <a:defRPr/>
            </a:pPr>
            <a:r>
              <a:rPr lang="fr-FR" dirty="0" smtClean="0">
                <a:solidFill>
                  <a:srgbClr val="E3322C"/>
                </a:solidFill>
                <a:latin typeface="Montserrat Black" panose="00000A00000000000000" pitchFamily="2" charset="0"/>
              </a:rPr>
              <a:t>LES MINEURS ET LA BANQUE</a:t>
            </a:r>
            <a:endParaRPr lang="fr-FR" sz="1600" dirty="0" smtClean="0"/>
          </a:p>
          <a:p>
            <a:pPr marL="285750" indent="-285750" eaLnBrk="1" fontAlgn="auto" hangingPunct="1">
              <a:spcBef>
                <a:spcPts val="300"/>
              </a:spcBef>
              <a:spcAft>
                <a:spcPts val="0"/>
              </a:spcAft>
              <a:buClr>
                <a:schemeClr val="accent4"/>
              </a:buClr>
              <a:buFont typeface="Wingdings" panose="05000000000000000000" pitchFamily="2" charset="2"/>
              <a:buChar char="§"/>
              <a:defRPr/>
            </a:pPr>
            <a:r>
              <a:rPr lang="fr-FR" sz="1600" dirty="0" smtClean="0">
                <a:noFill/>
                <a:hlinkClick r:id="rId2" action="ppaction://hlinksldjump"/>
              </a:rPr>
              <a:t>La capacité du mineur</a:t>
            </a:r>
            <a:endParaRPr lang="fr-FR" sz="1600" dirty="0">
              <a:noFill/>
            </a:endParaRPr>
          </a:p>
          <a:p>
            <a:pPr marL="285750" indent="-285750" eaLnBrk="1" fontAlgn="auto" hangingPunct="1">
              <a:spcBef>
                <a:spcPts val="300"/>
              </a:spcBef>
              <a:spcAft>
                <a:spcPts val="0"/>
              </a:spcAft>
              <a:buClr>
                <a:schemeClr val="accent4"/>
              </a:buClr>
              <a:buFont typeface="Wingdings" panose="05000000000000000000" pitchFamily="2" charset="2"/>
              <a:buChar char="§"/>
              <a:defRPr/>
            </a:pPr>
            <a:r>
              <a:rPr lang="fr-FR" sz="1600" dirty="0" smtClean="0">
                <a:hlinkClick r:id="rId3" action="ppaction://hlinksldjump"/>
              </a:rPr>
              <a:t>Les pouvoirs du mineur</a:t>
            </a:r>
            <a:endParaRPr lang="fr-FR" sz="1600" dirty="0" smtClean="0"/>
          </a:p>
          <a:p>
            <a:pPr marL="285750" indent="-285750" eaLnBrk="1" fontAlgn="auto" hangingPunct="1">
              <a:spcBef>
                <a:spcPts val="300"/>
              </a:spcBef>
              <a:spcAft>
                <a:spcPts val="0"/>
              </a:spcAft>
              <a:buClr>
                <a:schemeClr val="accent4"/>
              </a:buClr>
              <a:buFont typeface="Wingdings" panose="05000000000000000000" pitchFamily="2" charset="2"/>
              <a:buChar char="§"/>
              <a:defRPr/>
            </a:pPr>
            <a:endParaRPr lang="fr-FR" sz="1600" dirty="0"/>
          </a:p>
          <a:p>
            <a:pPr marL="0" indent="0" eaLnBrk="1" fontAlgn="auto" hangingPunct="1">
              <a:spcBef>
                <a:spcPts val="300"/>
              </a:spcBef>
              <a:spcAft>
                <a:spcPts val="0"/>
              </a:spcAft>
              <a:buClr>
                <a:schemeClr val="accent4"/>
              </a:buClr>
              <a:buFont typeface="Arial" panose="020B0604020202020204" pitchFamily="34" charset="0"/>
              <a:buNone/>
              <a:defRPr/>
            </a:pPr>
            <a:r>
              <a:rPr lang="fr-FR" sz="1600" dirty="0" smtClean="0">
                <a:solidFill>
                  <a:srgbClr val="E3322C"/>
                </a:solidFill>
                <a:latin typeface="Montserrat Black" panose="00000A00000000000000" pitchFamily="2" charset="0"/>
              </a:rPr>
              <a:t>LA CLOTURE DU COMPTE DU MINEUR</a:t>
            </a:r>
            <a:endParaRPr lang="fr-FR" sz="1600" dirty="0">
              <a:solidFill>
                <a:srgbClr val="E3322C"/>
              </a:solidFill>
            </a:endParaRPr>
          </a:p>
          <a:p>
            <a:pPr marL="285750" indent="-285750" eaLnBrk="1" fontAlgn="auto" hangingPunct="1">
              <a:spcBef>
                <a:spcPts val="300"/>
              </a:spcBef>
              <a:spcAft>
                <a:spcPts val="0"/>
              </a:spcAft>
              <a:buClr>
                <a:schemeClr val="accent4"/>
              </a:buClr>
              <a:buFont typeface="Wingdings" panose="05000000000000000000" pitchFamily="2" charset="2"/>
              <a:buChar char="§"/>
              <a:defRPr/>
            </a:pPr>
            <a:r>
              <a:rPr lang="fr-FR" sz="1600" dirty="0" smtClean="0">
                <a:hlinkClick r:id="rId4" action="ppaction://hlinksldjump"/>
              </a:rPr>
              <a:t>La clôture du compte par les parents</a:t>
            </a:r>
            <a:endParaRPr lang="fr-FR" sz="1600" dirty="0"/>
          </a:p>
          <a:p>
            <a:pPr marL="285750" indent="-285750" eaLnBrk="1" fontAlgn="auto" hangingPunct="1">
              <a:spcBef>
                <a:spcPts val="300"/>
              </a:spcBef>
              <a:spcAft>
                <a:spcPts val="0"/>
              </a:spcAft>
              <a:buClr>
                <a:schemeClr val="accent4"/>
              </a:buClr>
              <a:buFont typeface="Wingdings" panose="05000000000000000000" pitchFamily="2" charset="2"/>
              <a:buChar char="§"/>
              <a:defRPr/>
            </a:pPr>
            <a:r>
              <a:rPr lang="fr-FR" sz="1600" dirty="0" smtClean="0">
                <a:hlinkClick r:id="rId5" action="ppaction://hlinksldjump"/>
              </a:rPr>
              <a:t>La clôture accompagnée d’un retrait</a:t>
            </a:r>
            <a:endParaRPr lang="fr-FR" sz="1600" dirty="0" smtClean="0"/>
          </a:p>
          <a:p>
            <a:pPr marL="285750" indent="-285750" eaLnBrk="1" fontAlgn="auto" hangingPunct="1">
              <a:spcBef>
                <a:spcPts val="300"/>
              </a:spcBef>
              <a:spcAft>
                <a:spcPts val="0"/>
              </a:spcAft>
              <a:buClr>
                <a:schemeClr val="accent4"/>
              </a:buClr>
              <a:buFont typeface="Wingdings" panose="05000000000000000000" pitchFamily="2" charset="2"/>
              <a:buChar char="§"/>
              <a:defRPr/>
            </a:pPr>
            <a:r>
              <a:rPr lang="fr-FR" sz="1600" dirty="0" smtClean="0">
                <a:hlinkClick r:id="rId6" action="ppaction://hlinksldjump"/>
              </a:rPr>
              <a:t>Prenons un exemple</a:t>
            </a:r>
            <a:endParaRPr lang="fr-FR" sz="1600" dirty="0" smtClean="0"/>
          </a:p>
          <a:p>
            <a:pPr marL="285750" indent="-285750" eaLnBrk="1" fontAlgn="auto" hangingPunct="1">
              <a:spcBef>
                <a:spcPts val="300"/>
              </a:spcBef>
              <a:spcAft>
                <a:spcPts val="0"/>
              </a:spcAft>
              <a:buClr>
                <a:schemeClr val="accent4"/>
              </a:buClr>
              <a:buFont typeface="Wingdings" panose="05000000000000000000" pitchFamily="2" charset="2"/>
              <a:buChar char="§"/>
              <a:defRPr/>
            </a:pPr>
            <a:endParaRPr lang="fr-FR" sz="1600" dirty="0" smtClean="0"/>
          </a:p>
          <a:p>
            <a:pPr marL="0" indent="0" eaLnBrk="1" fontAlgn="auto" hangingPunct="1">
              <a:spcBef>
                <a:spcPts val="300"/>
              </a:spcBef>
              <a:spcAft>
                <a:spcPts val="0"/>
              </a:spcAft>
              <a:buClr>
                <a:schemeClr val="accent4"/>
              </a:buClr>
              <a:buFont typeface="Arial" panose="020B0604020202020204" pitchFamily="34" charset="0"/>
              <a:buNone/>
              <a:defRPr/>
            </a:pPr>
            <a:r>
              <a:rPr lang="fr-FR" sz="1600" dirty="0" smtClean="0">
                <a:solidFill>
                  <a:srgbClr val="E3322C"/>
                </a:solidFill>
                <a:latin typeface="Montserrat Black" panose="00000A00000000000000" pitchFamily="2" charset="0"/>
              </a:rPr>
              <a:t>DELIVRANCE D’UNE CARTE A UN CLIENT MINEUR NON EMANCIPE</a:t>
            </a:r>
            <a:endParaRPr lang="fr-FR" sz="1600" dirty="0">
              <a:solidFill>
                <a:srgbClr val="E3322C"/>
              </a:solidFill>
            </a:endParaRPr>
          </a:p>
          <a:p>
            <a:pPr marL="285750" indent="-285750" eaLnBrk="1" fontAlgn="auto" hangingPunct="1">
              <a:spcBef>
                <a:spcPts val="300"/>
              </a:spcBef>
              <a:spcAft>
                <a:spcPts val="0"/>
              </a:spcAft>
              <a:buClr>
                <a:schemeClr val="accent4"/>
              </a:buClr>
              <a:buFont typeface="Wingdings" panose="05000000000000000000" pitchFamily="2" charset="2"/>
              <a:buChar char="§"/>
              <a:defRPr/>
            </a:pPr>
            <a:r>
              <a:rPr lang="fr-FR" sz="1600" dirty="0" smtClean="0">
                <a:hlinkClick r:id="rId7" action="ppaction://hlinksldjump"/>
              </a:rPr>
              <a:t>Actes autorisés</a:t>
            </a:r>
            <a:endParaRPr lang="fr-FR" sz="1600" dirty="0" smtClean="0"/>
          </a:p>
          <a:p>
            <a:pPr marL="285750" indent="-285750" eaLnBrk="1" fontAlgn="auto" hangingPunct="1">
              <a:spcBef>
                <a:spcPts val="300"/>
              </a:spcBef>
              <a:spcAft>
                <a:spcPts val="0"/>
              </a:spcAft>
              <a:buClr>
                <a:schemeClr val="accent4"/>
              </a:buClr>
              <a:buFont typeface="Wingdings" panose="05000000000000000000" pitchFamily="2" charset="2"/>
              <a:buChar char="§"/>
              <a:defRPr/>
            </a:pPr>
            <a:r>
              <a:rPr lang="fr-FR" sz="1600" dirty="0" smtClean="0">
                <a:hlinkClick r:id="rId8" action="ppaction://hlinksldjump"/>
              </a:rPr>
              <a:t>Exceptions</a:t>
            </a:r>
            <a:endParaRPr lang="fr-FR" sz="1600" dirty="0" smtClean="0"/>
          </a:p>
          <a:p>
            <a:pPr marL="0" indent="0" eaLnBrk="1" fontAlgn="auto" hangingPunct="1">
              <a:spcBef>
                <a:spcPts val="300"/>
              </a:spcBef>
              <a:spcAft>
                <a:spcPts val="0"/>
              </a:spcAft>
              <a:buClr>
                <a:schemeClr val="accent4"/>
              </a:buClr>
              <a:buFont typeface="Arial" panose="020B0604020202020204" pitchFamily="34" charset="0"/>
              <a:buNone/>
              <a:defRPr/>
            </a:pPr>
            <a:endParaRPr lang="fr-FR" sz="1600" dirty="0" smtClean="0">
              <a:solidFill>
                <a:srgbClr val="FF0000"/>
              </a:solidFill>
              <a:latin typeface="Montserrat Black" panose="00000A00000000000000" pitchFamily="2" charset="0"/>
            </a:endParaRPr>
          </a:p>
          <a:p>
            <a:pPr marL="0" indent="0" eaLnBrk="1" fontAlgn="auto" hangingPunct="1">
              <a:spcBef>
                <a:spcPts val="300"/>
              </a:spcBef>
              <a:spcAft>
                <a:spcPts val="0"/>
              </a:spcAft>
              <a:buClr>
                <a:schemeClr val="accent4"/>
              </a:buClr>
              <a:buFont typeface="Arial" panose="020B0604020202020204" pitchFamily="34" charset="0"/>
              <a:buNone/>
              <a:defRPr/>
            </a:pPr>
            <a:r>
              <a:rPr lang="fr-FR" sz="1600" dirty="0" smtClean="0">
                <a:solidFill>
                  <a:srgbClr val="E3322C"/>
                </a:solidFill>
                <a:latin typeface="Montserrat Black" panose="00000A00000000000000" pitchFamily="2" charset="0"/>
              </a:rPr>
              <a:t>LES RETRAITS SUR LES COMPTES D’EPARGNE - FOCUS DU PEL</a:t>
            </a:r>
            <a:endParaRPr lang="fr-FR" sz="1600" dirty="0" smtClean="0">
              <a:solidFill>
                <a:srgbClr val="E3322C"/>
              </a:solidFill>
            </a:endParaRPr>
          </a:p>
          <a:p>
            <a:pPr marL="285750" indent="-285750" eaLnBrk="1" fontAlgn="auto" hangingPunct="1">
              <a:spcBef>
                <a:spcPts val="300"/>
              </a:spcBef>
              <a:spcAft>
                <a:spcPts val="0"/>
              </a:spcAft>
              <a:buClr>
                <a:schemeClr val="accent4"/>
              </a:buClr>
              <a:buFont typeface="Wingdings" panose="05000000000000000000" pitchFamily="2" charset="2"/>
              <a:buChar char="§"/>
              <a:defRPr/>
            </a:pPr>
            <a:r>
              <a:rPr lang="fr-FR" sz="1600" dirty="0" smtClean="0">
                <a:hlinkClick r:id="rId9" action="ppaction://hlinksldjump"/>
              </a:rPr>
              <a:t>Livret A – Livret Jeune</a:t>
            </a:r>
            <a:endParaRPr lang="fr-FR" sz="1600" dirty="0" smtClean="0"/>
          </a:p>
          <a:p>
            <a:pPr marL="285750" indent="-285750">
              <a:spcBef>
                <a:spcPts val="300"/>
              </a:spcBef>
              <a:buFont typeface="Wingdings" panose="05000000000000000000" pitchFamily="2" charset="2"/>
              <a:buChar char="§"/>
              <a:defRPr/>
            </a:pPr>
            <a:r>
              <a:rPr lang="fr-FR" sz="1600" dirty="0">
                <a:hlinkClick r:id="rId10" action="ppaction://hlinksldjump"/>
              </a:rPr>
              <a:t>Le CEL ou le </a:t>
            </a:r>
            <a:r>
              <a:rPr lang="fr-FR" sz="1600" dirty="0" smtClean="0">
                <a:hlinkClick r:id="rId10" action="ppaction://hlinksldjump"/>
              </a:rPr>
              <a:t>PEL</a:t>
            </a:r>
            <a:endParaRPr lang="fr-FR" sz="1600" dirty="0"/>
          </a:p>
          <a:p>
            <a:pPr marL="0" indent="0" eaLnBrk="1" fontAlgn="auto" hangingPunct="1">
              <a:spcBef>
                <a:spcPts val="300"/>
              </a:spcBef>
              <a:spcAft>
                <a:spcPts val="0"/>
              </a:spcAft>
              <a:buClr>
                <a:schemeClr val="accent4"/>
              </a:buClr>
              <a:buNone/>
              <a:defRPr/>
            </a:pPr>
            <a:endParaRPr lang="fr-FR" sz="1600" dirty="0"/>
          </a:p>
          <a:p>
            <a:pPr marL="285750" indent="-285750" eaLnBrk="1" fontAlgn="auto" hangingPunct="1">
              <a:spcBef>
                <a:spcPts val="300"/>
              </a:spcBef>
              <a:spcAft>
                <a:spcPts val="0"/>
              </a:spcAft>
              <a:buClr>
                <a:schemeClr val="accent4"/>
              </a:buClr>
              <a:buFont typeface="Wingdings" panose="05000000000000000000" pitchFamily="2" charset="2"/>
              <a:buChar char="§"/>
              <a:defRPr/>
            </a:pPr>
            <a:endParaRPr lang="fr-FR" sz="1600" dirty="0" smtClean="0"/>
          </a:p>
          <a:p>
            <a:pPr marL="0" indent="0" eaLnBrk="1" fontAlgn="auto" hangingPunct="1">
              <a:spcBef>
                <a:spcPts val="300"/>
              </a:spcBef>
              <a:spcAft>
                <a:spcPts val="0"/>
              </a:spcAft>
              <a:buClr>
                <a:schemeClr val="accent4"/>
              </a:buClr>
              <a:buFont typeface="Arial" panose="020B0604020202020204" pitchFamily="34" charset="0"/>
              <a:buNone/>
              <a:defRPr/>
            </a:pPr>
            <a:endParaRPr lang="fr-FR" sz="1600" dirty="0" smtClean="0"/>
          </a:p>
          <a:p>
            <a:pPr marL="285750" indent="-285750" eaLnBrk="1" fontAlgn="auto" hangingPunct="1">
              <a:spcBef>
                <a:spcPts val="300"/>
              </a:spcBef>
              <a:spcAft>
                <a:spcPts val="0"/>
              </a:spcAft>
              <a:buClr>
                <a:schemeClr val="accent4"/>
              </a:buClr>
              <a:buFont typeface="Wingdings" panose="05000000000000000000" pitchFamily="2" charset="2"/>
              <a:buChar char="§"/>
              <a:defRPr/>
            </a:pPr>
            <a:endParaRPr lang="fr-FR" sz="1600" dirty="0" smtClean="0"/>
          </a:p>
          <a:p>
            <a:pPr marL="0" indent="0" eaLnBrk="1" fontAlgn="auto" hangingPunct="1">
              <a:spcBef>
                <a:spcPts val="300"/>
              </a:spcBef>
              <a:spcAft>
                <a:spcPts val="0"/>
              </a:spcAft>
              <a:buClr>
                <a:schemeClr val="accent4"/>
              </a:buClr>
              <a:buFont typeface="Arial" panose="020B0604020202020204" pitchFamily="34" charset="0"/>
              <a:buNone/>
              <a:defRPr/>
            </a:pPr>
            <a:endParaRPr lang="fr-FR" sz="1600" dirty="0" smtClean="0">
              <a:solidFill>
                <a:srgbClr val="FF0000"/>
              </a:solidFill>
              <a:latin typeface="Montserrat Black" panose="00000A00000000000000" pitchFamily="2" charset="0"/>
            </a:endParaRPr>
          </a:p>
          <a:p>
            <a:pPr marL="0" indent="0" eaLnBrk="1" fontAlgn="auto" hangingPunct="1">
              <a:spcBef>
                <a:spcPts val="300"/>
              </a:spcBef>
              <a:spcAft>
                <a:spcPts val="0"/>
              </a:spcAft>
              <a:buClr>
                <a:schemeClr val="accent4"/>
              </a:buClr>
              <a:buFont typeface="Arial" panose="020B0604020202020204" pitchFamily="34" charset="0"/>
              <a:buNone/>
              <a:defRPr/>
            </a:pPr>
            <a:endParaRPr lang="fr-FR" sz="1600" dirty="0" smtClean="0"/>
          </a:p>
          <a:p>
            <a:pPr marL="285750" indent="-285750" eaLnBrk="1" fontAlgn="auto" hangingPunct="1">
              <a:spcBef>
                <a:spcPts val="300"/>
              </a:spcBef>
              <a:spcAft>
                <a:spcPts val="0"/>
              </a:spcAft>
              <a:buClr>
                <a:schemeClr val="accent4"/>
              </a:buClr>
              <a:buFont typeface="Wingdings" panose="05000000000000000000" pitchFamily="2" charset="2"/>
              <a:buChar char="§"/>
              <a:defRPr/>
            </a:pPr>
            <a:endParaRPr lang="fr-FR" sz="1600" dirty="0" smtClean="0"/>
          </a:p>
          <a:p>
            <a:pPr marL="285750" indent="-285750" eaLnBrk="1" fontAlgn="auto" hangingPunct="1">
              <a:spcBef>
                <a:spcPts val="300"/>
              </a:spcBef>
              <a:spcAft>
                <a:spcPts val="0"/>
              </a:spcAft>
              <a:buClr>
                <a:schemeClr val="accent4"/>
              </a:buClr>
              <a:buFont typeface="Wingdings" panose="05000000000000000000" pitchFamily="2" charset="2"/>
              <a:buChar char="§"/>
              <a:defRPr/>
            </a:pPr>
            <a:endParaRPr lang="fr-FR" sz="1600" dirty="0" smtClean="0"/>
          </a:p>
          <a:p>
            <a:pPr marL="0" indent="0" eaLnBrk="1" fontAlgn="auto" hangingPunct="1">
              <a:spcBef>
                <a:spcPts val="300"/>
              </a:spcBef>
              <a:spcAft>
                <a:spcPts val="0"/>
              </a:spcAft>
              <a:buClr>
                <a:schemeClr val="accent4"/>
              </a:buClr>
              <a:buFont typeface="Arial" panose="020B0604020202020204" pitchFamily="34" charset="0"/>
              <a:buNone/>
              <a:defRPr/>
            </a:pPr>
            <a:endParaRPr lang="fr-FR" sz="1600" dirty="0" smtClean="0"/>
          </a:p>
          <a:p>
            <a:pPr marL="0" indent="0" eaLnBrk="1" fontAlgn="auto" hangingPunct="1">
              <a:spcBef>
                <a:spcPts val="300"/>
              </a:spcBef>
              <a:spcAft>
                <a:spcPts val="0"/>
              </a:spcAft>
              <a:buClr>
                <a:schemeClr val="accent4"/>
              </a:buClr>
              <a:buFont typeface="Arial" panose="020B0604020202020204" pitchFamily="34" charset="0"/>
              <a:buNone/>
              <a:defRPr/>
            </a:pPr>
            <a:endParaRPr lang="fr-FR" sz="1600" dirty="0" smtClean="0"/>
          </a:p>
          <a:p>
            <a:pPr marL="0" indent="0" eaLnBrk="1" fontAlgn="auto" hangingPunct="1">
              <a:spcBef>
                <a:spcPts val="300"/>
              </a:spcBef>
              <a:spcAft>
                <a:spcPts val="0"/>
              </a:spcAft>
              <a:buClr>
                <a:schemeClr val="accent4"/>
              </a:buClr>
              <a:buFont typeface="Arial" panose="020B0604020202020204" pitchFamily="34" charset="0"/>
              <a:buNone/>
              <a:defRPr/>
            </a:pPr>
            <a:endParaRPr lang="fr-FR" sz="1600" dirty="0" smtClean="0"/>
          </a:p>
          <a:p>
            <a:pPr marL="0" indent="0" eaLnBrk="1" fontAlgn="auto" hangingPunct="1">
              <a:spcBef>
                <a:spcPts val="300"/>
              </a:spcBef>
              <a:spcAft>
                <a:spcPts val="0"/>
              </a:spcAft>
              <a:buClr>
                <a:schemeClr val="accent4"/>
              </a:buClr>
              <a:buFont typeface="Arial" panose="020B0604020202020204" pitchFamily="34" charset="0"/>
              <a:buNone/>
              <a:defRPr/>
            </a:pPr>
            <a:endParaRPr lang="fr-FR" sz="1600" dirty="0" smtClean="0"/>
          </a:p>
          <a:p>
            <a:pPr marL="0" indent="0" eaLnBrk="1" fontAlgn="auto" hangingPunct="1">
              <a:spcBef>
                <a:spcPts val="300"/>
              </a:spcBef>
              <a:spcAft>
                <a:spcPts val="0"/>
              </a:spcAft>
              <a:buClr>
                <a:schemeClr val="accent4"/>
              </a:buClr>
              <a:buFont typeface="Arial" panose="020B0604020202020204" pitchFamily="34" charset="0"/>
              <a:buNone/>
              <a:defRPr/>
            </a:pPr>
            <a:endParaRPr lang="fr-FR" sz="1600" dirty="0" smtClean="0"/>
          </a:p>
          <a:p>
            <a:pPr marL="285750" indent="-285750" eaLnBrk="1" fontAlgn="auto" hangingPunct="1">
              <a:spcBef>
                <a:spcPts val="300"/>
              </a:spcBef>
              <a:spcAft>
                <a:spcPts val="0"/>
              </a:spcAft>
              <a:buClr>
                <a:schemeClr val="accent4"/>
              </a:buClr>
              <a:buFont typeface="Wingdings" panose="05000000000000000000" pitchFamily="2" charset="2"/>
              <a:buChar char="§"/>
              <a:defRPr/>
            </a:pPr>
            <a:endParaRPr lang="fr-FR" sz="1600" dirty="0" smtClean="0"/>
          </a:p>
          <a:p>
            <a:pPr marL="285750" indent="-285750" eaLnBrk="1" fontAlgn="auto" hangingPunct="1">
              <a:spcBef>
                <a:spcPts val="300"/>
              </a:spcBef>
              <a:spcAft>
                <a:spcPts val="0"/>
              </a:spcAft>
              <a:buClr>
                <a:schemeClr val="accent4"/>
              </a:buClr>
              <a:buFont typeface="Wingdings" panose="05000000000000000000" pitchFamily="2" charset="2"/>
              <a:buChar char="§"/>
              <a:defRPr/>
            </a:pPr>
            <a:endParaRPr lang="fr-FR" sz="1600" dirty="0" smtClean="0"/>
          </a:p>
          <a:p>
            <a:pPr marL="0" indent="0" eaLnBrk="1" fontAlgn="auto" hangingPunct="1">
              <a:spcBef>
                <a:spcPts val="300"/>
              </a:spcBef>
              <a:spcAft>
                <a:spcPts val="0"/>
              </a:spcAft>
              <a:buClr>
                <a:schemeClr val="accent4"/>
              </a:buClr>
              <a:buFont typeface="Arial" panose="020B0604020202020204" pitchFamily="34" charset="0"/>
              <a:buNone/>
              <a:defRPr/>
            </a:pPr>
            <a:endParaRPr lang="fr-FR" sz="1600" dirty="0" smtClean="0"/>
          </a:p>
          <a:p>
            <a:pPr marL="285750" indent="-285750" eaLnBrk="1" fontAlgn="auto" hangingPunct="1">
              <a:spcBef>
                <a:spcPts val="300"/>
              </a:spcBef>
              <a:spcAft>
                <a:spcPts val="0"/>
              </a:spcAft>
              <a:buClr>
                <a:schemeClr val="accent4"/>
              </a:buClr>
              <a:buFont typeface="Wingdings" panose="05000000000000000000" pitchFamily="2" charset="2"/>
              <a:buChar char="§"/>
              <a:defRPr/>
            </a:pPr>
            <a:endParaRPr lang="fr-FR" sz="1600" dirty="0" smtClean="0"/>
          </a:p>
        </p:txBody>
      </p:sp>
    </p:spTree>
    <p:extLst>
      <p:ext uri="{BB962C8B-B14F-4D97-AF65-F5344CB8AC3E}">
        <p14:creationId xmlns:p14="http://schemas.microsoft.com/office/powerpoint/2010/main" val="249960265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contenu 6"/>
          <p:cNvSpPr>
            <a:spLocks noGrp="1"/>
          </p:cNvSpPr>
          <p:nvPr>
            <p:ph idx="15"/>
          </p:nvPr>
        </p:nvSpPr>
        <p:spPr/>
        <p:txBody>
          <a:bodyPr/>
          <a:lstStyle/>
          <a:p>
            <a:r>
              <a:rPr lang="fr-FR" dirty="0" smtClean="0"/>
              <a:t>Quelques règles générales</a:t>
            </a:r>
            <a:endParaRPr lang="fr-FR" dirty="0"/>
          </a:p>
        </p:txBody>
      </p:sp>
      <p:sp>
        <p:nvSpPr>
          <p:cNvPr id="2" name="Espace réservé du contenu 1"/>
          <p:cNvSpPr>
            <a:spLocks noGrp="1"/>
          </p:cNvSpPr>
          <p:nvPr>
            <p:ph idx="1"/>
          </p:nvPr>
        </p:nvSpPr>
        <p:spPr/>
        <p:txBody>
          <a:bodyPr/>
          <a:lstStyle/>
          <a:p>
            <a:r>
              <a:rPr lang="fr-FR" b="1" dirty="0">
                <a:solidFill>
                  <a:schemeClr val="accent4">
                    <a:lumMod val="75000"/>
                  </a:schemeClr>
                </a:solidFill>
                <a:latin typeface="Montserrat Black" panose="00000A00000000000000" pitchFamily="2" charset="0"/>
              </a:rPr>
              <a:t>LA MINORITÉ </a:t>
            </a:r>
          </a:p>
          <a:p>
            <a:pPr lvl="1">
              <a:buClr>
                <a:srgbClr val="D11921"/>
              </a:buClr>
            </a:pPr>
            <a:r>
              <a:rPr lang="fr-FR" altLang="fr-FR" sz="1500" dirty="0"/>
              <a:t>La loi française fixe la majorité civile à dix-huit ans accomplis. C’est donc à cet âge que le majeur est capable de tous les actes de la vie civile. Avant 18 ans et sauf exceptions, les mineurs sont frappés </a:t>
            </a:r>
            <a:r>
              <a:rPr lang="fr-FR" altLang="fr-FR" sz="1500" b="1" dirty="0">
                <a:solidFill>
                  <a:schemeClr val="accent4">
                    <a:lumMod val="75000"/>
                  </a:schemeClr>
                </a:solidFill>
              </a:rPr>
              <a:t>d’incapacité</a:t>
            </a:r>
            <a:r>
              <a:rPr lang="fr-FR" altLang="fr-FR" sz="1500" dirty="0"/>
              <a:t>.  </a:t>
            </a:r>
          </a:p>
          <a:p>
            <a:pPr lvl="1">
              <a:buClr>
                <a:srgbClr val="D11921"/>
              </a:buClr>
            </a:pPr>
            <a:endParaRPr lang="fr-FR" altLang="fr-FR" sz="1500" dirty="0"/>
          </a:p>
          <a:p>
            <a:pPr lvl="1">
              <a:buClr>
                <a:srgbClr val="D11921"/>
              </a:buClr>
            </a:pPr>
            <a:r>
              <a:rPr lang="fr-FR" altLang="fr-FR" sz="1500" dirty="0"/>
              <a:t>Les règles qui protègent les mineurs </a:t>
            </a:r>
            <a:r>
              <a:rPr lang="fr-FR" altLang="fr-FR" sz="1500" b="1" dirty="0">
                <a:solidFill>
                  <a:schemeClr val="accent4">
                    <a:lumMod val="75000"/>
                  </a:schemeClr>
                </a:solidFill>
              </a:rPr>
              <a:t>nous imposent de vérifier la capacité réelle des personnes, les actes passés irrégulièrement par un mineur pouvant être annulés</a:t>
            </a:r>
            <a:r>
              <a:rPr lang="fr-FR" altLang="fr-FR" sz="1500" dirty="0"/>
              <a:t>.  </a:t>
            </a:r>
          </a:p>
          <a:p>
            <a:pPr lvl="1">
              <a:buClr>
                <a:srgbClr val="D11921"/>
              </a:buClr>
            </a:pPr>
            <a:endParaRPr lang="fr-FR" altLang="fr-FR" sz="1500" dirty="0"/>
          </a:p>
          <a:p>
            <a:pPr lvl="1">
              <a:buClr>
                <a:srgbClr val="D11921"/>
              </a:buClr>
            </a:pPr>
            <a:r>
              <a:rPr lang="fr-FR" altLang="fr-FR" sz="1500" dirty="0"/>
              <a:t>Les mineurs sont placés sous le régime de “l’administration légale”, ce qui signifie que ce sont les parents, titulaires de l’autorité parentale, qui représentent et gèrent le patrimoine du mineur. </a:t>
            </a:r>
          </a:p>
          <a:p>
            <a:pPr lvl="1">
              <a:buClr>
                <a:srgbClr val="D11921"/>
              </a:buClr>
            </a:pPr>
            <a:endParaRPr lang="fr-FR" altLang="fr-FR" sz="1500" dirty="0"/>
          </a:p>
          <a:p>
            <a:pPr lvl="1">
              <a:buClr>
                <a:srgbClr val="D11921"/>
              </a:buClr>
            </a:pPr>
            <a:r>
              <a:rPr lang="fr-FR" sz="1500" dirty="0"/>
              <a:t>L'autorité parentale est en principe exercée conjointement par les deux parents, quelle que soit la situation matrimoniale. Toutefois, elle permet à chacun des parents d’effectuer seul certains actes qui concernent le mineur. </a:t>
            </a:r>
          </a:p>
          <a:p>
            <a:endParaRPr lang="fr-FR" dirty="0"/>
          </a:p>
        </p:txBody>
      </p:sp>
      <p:sp>
        <p:nvSpPr>
          <p:cNvPr id="3" name="Espace réservé du texte 2"/>
          <p:cNvSpPr>
            <a:spLocks noGrp="1"/>
          </p:cNvSpPr>
          <p:nvPr>
            <p:ph type="body" sz="quarter" idx="26"/>
          </p:nvPr>
        </p:nvSpPr>
        <p:spPr/>
        <p:txBody>
          <a:bodyPr/>
          <a:lstStyle/>
          <a:p>
            <a:r>
              <a:rPr lang="fr-FR" dirty="0" smtClean="0"/>
              <a:t>LA CAPACITÉ DU MINEUR</a:t>
            </a:r>
            <a:endParaRPr lang="fr-FR" dirty="0"/>
          </a:p>
          <a:p>
            <a:endParaRPr lang="fr-FR" dirty="0"/>
          </a:p>
        </p:txBody>
      </p:sp>
    </p:spTree>
    <p:extLst>
      <p:ext uri="{BB962C8B-B14F-4D97-AF65-F5344CB8AC3E}">
        <p14:creationId xmlns:p14="http://schemas.microsoft.com/office/powerpoint/2010/main" val="20788378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contenu 7"/>
          <p:cNvSpPr>
            <a:spLocks noGrp="1"/>
          </p:cNvSpPr>
          <p:nvPr>
            <p:ph idx="15"/>
          </p:nvPr>
        </p:nvSpPr>
        <p:spPr/>
        <p:txBody>
          <a:bodyPr/>
          <a:lstStyle/>
          <a:p>
            <a:r>
              <a:rPr lang="fr-FR" dirty="0" smtClean="0"/>
              <a:t>Vérifier à quel acte correspond l’opération envisagée</a:t>
            </a:r>
            <a:endParaRPr lang="fr-FR" dirty="0"/>
          </a:p>
        </p:txBody>
      </p:sp>
      <p:sp>
        <p:nvSpPr>
          <p:cNvPr id="2" name="Espace réservé du contenu 1"/>
          <p:cNvSpPr>
            <a:spLocks noGrp="1"/>
          </p:cNvSpPr>
          <p:nvPr>
            <p:ph idx="1"/>
          </p:nvPr>
        </p:nvSpPr>
        <p:spPr/>
        <p:txBody>
          <a:bodyPr>
            <a:normAutofit fontScale="92500" lnSpcReduction="10000"/>
          </a:bodyPr>
          <a:lstStyle/>
          <a:p>
            <a:r>
              <a:rPr lang="fr-FR" b="1" dirty="0">
                <a:solidFill>
                  <a:schemeClr val="accent4">
                    <a:lumMod val="75000"/>
                  </a:schemeClr>
                </a:solidFill>
                <a:latin typeface="Montserrat Black" panose="00000A00000000000000" pitchFamily="2" charset="0"/>
              </a:rPr>
              <a:t>LES POUVOIRS DU MINEUR ET DE SES REPRESENTANTS</a:t>
            </a:r>
          </a:p>
          <a:p>
            <a:pPr lvl="1" algn="just">
              <a:buClr>
                <a:srgbClr val="D11921"/>
              </a:buClr>
            </a:pPr>
            <a:r>
              <a:rPr lang="fr-FR" altLang="fr-FR" dirty="0"/>
              <a:t>Les pouvoirs du mineur et de ses représentants sont déterminés en fonction de la nature de l'acte de gestion envisagé. A ce propos, il convient de distinguer :</a:t>
            </a:r>
          </a:p>
          <a:p>
            <a:pPr lvl="1">
              <a:buClr>
                <a:srgbClr val="D11921"/>
              </a:buClr>
            </a:pPr>
            <a:endParaRPr lang="fr-FR" altLang="fr-FR" sz="1500" dirty="0"/>
          </a:p>
          <a:p>
            <a:pPr lvl="1">
              <a:buClr>
                <a:srgbClr val="D11921"/>
              </a:buClr>
            </a:pPr>
            <a:endParaRPr lang="fr-FR" altLang="fr-FR" sz="1500" dirty="0"/>
          </a:p>
          <a:p>
            <a:pPr lvl="1">
              <a:buClr>
                <a:srgbClr val="D11921"/>
              </a:buClr>
            </a:pPr>
            <a:endParaRPr lang="fr-FR" altLang="fr-FR" sz="1500" dirty="0" smtClean="0"/>
          </a:p>
          <a:p>
            <a:pPr lvl="1">
              <a:buClr>
                <a:srgbClr val="D11921"/>
              </a:buClr>
            </a:pPr>
            <a:endParaRPr lang="fr-FR" altLang="fr-FR" sz="1500" dirty="0" smtClean="0"/>
          </a:p>
          <a:p>
            <a:pPr marL="468000" lvl="1" indent="0">
              <a:buClr>
                <a:srgbClr val="D11921"/>
              </a:buClr>
              <a:buNone/>
            </a:pPr>
            <a:endParaRPr lang="fr-FR" altLang="fr-FR" sz="1500" dirty="0"/>
          </a:p>
          <a:p>
            <a:pPr marL="468000" lvl="1" indent="0">
              <a:buClr>
                <a:srgbClr val="D11921"/>
              </a:buClr>
              <a:buNone/>
            </a:pPr>
            <a:endParaRPr lang="fr-FR" altLang="fr-FR" sz="1500" dirty="0"/>
          </a:p>
          <a:p>
            <a:pPr lvl="1" algn="just">
              <a:buClr>
                <a:srgbClr val="D11921"/>
              </a:buClr>
            </a:pPr>
            <a:r>
              <a:rPr lang="fr-FR" altLang="fr-FR" dirty="0"/>
              <a:t>Dans le cas où les deux parents exercent l’autorité parentale, il faudra pour effectuer un acte de disposition, la signature des deux parents.   </a:t>
            </a:r>
          </a:p>
          <a:p>
            <a:pPr lvl="1" algn="just">
              <a:buClr>
                <a:srgbClr val="D11921"/>
              </a:buClr>
            </a:pPr>
            <a:endParaRPr lang="fr-FR" altLang="fr-FR" dirty="0"/>
          </a:p>
          <a:p>
            <a:pPr lvl="1" algn="just">
              <a:buClr>
                <a:srgbClr val="D11921"/>
              </a:buClr>
            </a:pPr>
            <a:r>
              <a:rPr lang="fr-FR" altLang="fr-FR" dirty="0"/>
              <a:t>Un tableau récapitulant les actes qui nécessitent l’accord de l’un ou des deux représentants est en ligne sous MYDOCS (tableaux récapitulatifs administration légale). En cas de doute, n’hésitez pas à contacter nos </a:t>
            </a:r>
            <a:r>
              <a:rPr lang="fr-FR" altLang="fr-FR" dirty="0">
                <a:hlinkClick r:id="rId2"/>
              </a:rPr>
              <a:t>services</a:t>
            </a:r>
            <a:r>
              <a:rPr lang="fr-FR" altLang="fr-FR" dirty="0"/>
              <a:t>.  </a:t>
            </a:r>
          </a:p>
          <a:p>
            <a:pPr lvl="1" algn="just">
              <a:buClr>
                <a:srgbClr val="D11921"/>
              </a:buClr>
            </a:pPr>
            <a:endParaRPr lang="fr-FR" altLang="fr-FR" dirty="0"/>
          </a:p>
          <a:p>
            <a:pPr lvl="1" algn="just">
              <a:buClr>
                <a:srgbClr val="D11921"/>
              </a:buClr>
            </a:pPr>
            <a:r>
              <a:rPr lang="fr-FR" altLang="fr-FR" dirty="0"/>
              <a:t>En cas d’atteinte aux intérêts patrimoniaux du mineur, un dispositif légal permet aux établissements bancaires d’alerter les services judiciaires. Si vous êtes confronté à cette situation, complétez la fiche CLI101 disponible sous AGIL, et adressez-la au service juridique bancaire.  </a:t>
            </a:r>
          </a:p>
          <a:p>
            <a:endParaRPr lang="fr-FR" dirty="0"/>
          </a:p>
        </p:txBody>
      </p:sp>
      <p:sp>
        <p:nvSpPr>
          <p:cNvPr id="3" name="Espace réservé du texte 2"/>
          <p:cNvSpPr>
            <a:spLocks noGrp="1"/>
          </p:cNvSpPr>
          <p:nvPr>
            <p:ph type="body" sz="quarter" idx="26"/>
          </p:nvPr>
        </p:nvSpPr>
        <p:spPr/>
        <p:txBody>
          <a:bodyPr>
            <a:normAutofit/>
          </a:bodyPr>
          <a:lstStyle/>
          <a:p>
            <a:r>
              <a:rPr lang="fr-FR" dirty="0" smtClean="0"/>
              <a:t>LES POUVOIRS DU MINEUR</a:t>
            </a:r>
            <a:endParaRPr lang="fr-FR" dirty="0"/>
          </a:p>
          <a:p>
            <a:endParaRPr lang="fr-FR" dirty="0"/>
          </a:p>
        </p:txBody>
      </p:sp>
      <p:pic>
        <p:nvPicPr>
          <p:cNvPr id="7" name="Picture 4" descr="https://marly-la-ville.fr/wp-content/uploads/2019/12/warning-sign-30915_1280-300x250.png"/>
          <p:cNvPicPr>
            <a:picLocks noChangeAspect="1" noChangeArrowheads="1"/>
          </p:cNvPicPr>
          <p:nvPr/>
        </p:nvPicPr>
        <p:blipFill>
          <a:blip r:embed="rId3" cstate="print">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346763" y="2806511"/>
            <a:ext cx="692177" cy="576814"/>
          </a:xfrm>
          <a:prstGeom prst="rect">
            <a:avLst/>
          </a:prstGeom>
          <a:noFill/>
          <a:extLst>
            <a:ext uri="{909E8E84-426E-40DD-AFC4-6F175D3DCCD1}">
              <a14:hiddenFill xmlns:a14="http://schemas.microsoft.com/office/drawing/2010/main">
                <a:solidFill>
                  <a:srgbClr val="FFFFFF"/>
                </a:solidFill>
              </a14:hiddenFill>
            </a:ext>
          </a:extLst>
        </p:spPr>
      </p:pic>
      <p:pic>
        <p:nvPicPr>
          <p:cNvPr id="9" name="Image 8"/>
          <p:cNvPicPr>
            <a:picLocks noChangeAspect="1"/>
          </p:cNvPicPr>
          <p:nvPr/>
        </p:nvPicPr>
        <p:blipFill>
          <a:blip r:embed="rId4"/>
          <a:stretch>
            <a:fillRect/>
          </a:stretch>
        </p:blipFill>
        <p:spPr>
          <a:xfrm>
            <a:off x="2217574" y="2302208"/>
            <a:ext cx="6980525" cy="1304657"/>
          </a:xfrm>
          <a:prstGeom prst="rect">
            <a:avLst/>
          </a:prstGeom>
        </p:spPr>
      </p:pic>
    </p:spTree>
    <p:extLst>
      <p:ext uri="{BB962C8B-B14F-4D97-AF65-F5344CB8AC3E}">
        <p14:creationId xmlns:p14="http://schemas.microsoft.com/office/powerpoint/2010/main" val="37054688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contenu 6"/>
          <p:cNvSpPr>
            <a:spLocks noGrp="1"/>
          </p:cNvSpPr>
          <p:nvPr>
            <p:ph idx="15"/>
          </p:nvPr>
        </p:nvSpPr>
        <p:spPr/>
        <p:txBody>
          <a:bodyPr/>
          <a:lstStyle/>
          <a:p>
            <a:r>
              <a:rPr lang="fr-FR" dirty="0"/>
              <a:t>Un parent peut-il seul demander la clôture du compte du mineur ?</a:t>
            </a:r>
          </a:p>
        </p:txBody>
      </p:sp>
      <p:sp>
        <p:nvSpPr>
          <p:cNvPr id="3" name="Espace réservé du texte 2"/>
          <p:cNvSpPr>
            <a:spLocks noGrp="1"/>
          </p:cNvSpPr>
          <p:nvPr>
            <p:ph type="body" sz="quarter" idx="26"/>
          </p:nvPr>
        </p:nvSpPr>
        <p:spPr/>
        <p:txBody>
          <a:bodyPr>
            <a:normAutofit/>
          </a:bodyPr>
          <a:lstStyle/>
          <a:p>
            <a:pPr fontAlgn="base"/>
            <a:r>
              <a:rPr lang="fr-FR" dirty="0" smtClean="0"/>
              <a:t>LA CLOTURE DU COMPTE DU MINEUR </a:t>
            </a:r>
            <a:endParaRPr lang="fr-FR" dirty="0"/>
          </a:p>
        </p:txBody>
      </p:sp>
      <p:sp>
        <p:nvSpPr>
          <p:cNvPr id="14" name="Espace réservé du contenu 1"/>
          <p:cNvSpPr txBox="1">
            <a:spLocks/>
          </p:cNvSpPr>
          <p:nvPr/>
        </p:nvSpPr>
        <p:spPr>
          <a:xfrm>
            <a:off x="5445711" y="1506463"/>
            <a:ext cx="5128163" cy="993079"/>
          </a:xfrm>
          <a:prstGeom prst="rect">
            <a:avLst/>
          </a:prstGeom>
        </p:spPr>
        <p:txBody>
          <a:bodyPr vert="horz" lIns="91440" tIns="45720" rIns="91440" bIns="45720" rtlCol="0">
            <a:norm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5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endParaRPr lang="fr-FR" dirty="0"/>
          </a:p>
        </p:txBody>
      </p:sp>
      <p:graphicFrame>
        <p:nvGraphicFramePr>
          <p:cNvPr id="15" name="Diagramme 14"/>
          <p:cNvGraphicFramePr/>
          <p:nvPr>
            <p:extLst>
              <p:ext uri="{D42A27DB-BD31-4B8C-83A1-F6EECF244321}">
                <p14:modId xmlns:p14="http://schemas.microsoft.com/office/powerpoint/2010/main" val="2407286137"/>
              </p:ext>
            </p:extLst>
          </p:nvPr>
        </p:nvGraphicFramePr>
        <p:xfrm>
          <a:off x="1517084" y="1343205"/>
          <a:ext cx="6908048" cy="43800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6" name="Espace réservé du contenu 1"/>
          <p:cNvSpPr txBox="1">
            <a:spLocks/>
          </p:cNvSpPr>
          <p:nvPr/>
        </p:nvSpPr>
        <p:spPr>
          <a:xfrm>
            <a:off x="1338046" y="6077422"/>
            <a:ext cx="8427055" cy="262993"/>
          </a:xfrm>
          <a:prstGeom prst="rect">
            <a:avLst/>
          </a:prstGeom>
        </p:spPr>
        <p:txBody>
          <a:bodyPr vert="horz" lIns="91440" tIns="45720" rIns="91440" bIns="45720" rtlCol="0">
            <a:normAutofit fontScale="77500" lnSpcReduction="20000"/>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5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000" indent="0" algn="just">
              <a:buNone/>
            </a:pPr>
            <a:r>
              <a:rPr lang="fr-FR" sz="1600" b="1" dirty="0" smtClean="0"/>
              <a:t>*</a:t>
            </a:r>
            <a:r>
              <a:rPr lang="fr-FR" sz="1600" b="1" i="1" dirty="0" smtClean="0"/>
              <a:t>gestion </a:t>
            </a:r>
            <a:r>
              <a:rPr lang="fr-FR" sz="1600" b="1" i="1" dirty="0"/>
              <a:t>possible dès 16 ans sous </a:t>
            </a:r>
            <a:r>
              <a:rPr lang="fr-FR" sz="1600" b="1" i="1" dirty="0">
                <a:solidFill>
                  <a:schemeClr val="accent4">
                    <a:lumMod val="75000"/>
                  </a:schemeClr>
                </a:solidFill>
              </a:rPr>
              <a:t>réserve de l’autorisation écrite </a:t>
            </a:r>
            <a:r>
              <a:rPr lang="fr-FR" sz="1600" b="1" i="1" dirty="0"/>
              <a:t>préalable de ses représentants </a:t>
            </a:r>
            <a:r>
              <a:rPr lang="fr-FR" sz="1600" b="1" i="1" dirty="0" smtClean="0"/>
              <a:t>légaux</a:t>
            </a:r>
            <a:r>
              <a:rPr lang="fr-FR" b="1" dirty="0" smtClean="0"/>
              <a:t> </a:t>
            </a:r>
            <a:r>
              <a:rPr lang="fr-FR" dirty="0" smtClean="0"/>
              <a:t> </a:t>
            </a:r>
            <a:endParaRPr lang="fr-FR" dirty="0"/>
          </a:p>
        </p:txBody>
      </p:sp>
      <p:grpSp>
        <p:nvGrpSpPr>
          <p:cNvPr id="23" name="Groupe 22">
            <a:extLst/>
          </p:cNvPr>
          <p:cNvGrpSpPr/>
          <p:nvPr/>
        </p:nvGrpSpPr>
        <p:grpSpPr>
          <a:xfrm>
            <a:off x="8674639" y="1914985"/>
            <a:ext cx="966495" cy="980973"/>
            <a:chOff x="3703638" y="3997326"/>
            <a:chExt cx="771525" cy="752475"/>
          </a:xfrm>
          <a:solidFill>
            <a:srgbClr val="003C82"/>
          </a:solidFill>
        </p:grpSpPr>
        <p:sp>
          <p:nvSpPr>
            <p:cNvPr id="24" name="Freeform 72">
              <a:extLst/>
            </p:cNvPr>
            <p:cNvSpPr>
              <a:spLocks/>
            </p:cNvSpPr>
            <p:nvPr/>
          </p:nvSpPr>
          <p:spPr bwMode="auto">
            <a:xfrm>
              <a:off x="3703638" y="4530726"/>
              <a:ext cx="771525" cy="219075"/>
            </a:xfrm>
            <a:custGeom>
              <a:avLst/>
              <a:gdLst>
                <a:gd name="T0" fmla="*/ 188 w 191"/>
                <a:gd name="T1" fmla="*/ 54 h 54"/>
                <a:gd name="T2" fmla="*/ 184 w 191"/>
                <a:gd name="T3" fmla="*/ 51 h 54"/>
                <a:gd name="T4" fmla="*/ 96 w 191"/>
                <a:gd name="T5" fmla="*/ 6 h 54"/>
                <a:gd name="T6" fmla="*/ 7 w 191"/>
                <a:gd name="T7" fmla="*/ 51 h 54"/>
                <a:gd name="T8" fmla="*/ 4 w 191"/>
                <a:gd name="T9" fmla="*/ 54 h 54"/>
                <a:gd name="T10" fmla="*/ 0 w 191"/>
                <a:gd name="T11" fmla="*/ 51 h 54"/>
                <a:gd name="T12" fmla="*/ 96 w 191"/>
                <a:gd name="T13" fmla="*/ 0 h 54"/>
                <a:gd name="T14" fmla="*/ 191 w 191"/>
                <a:gd name="T15" fmla="*/ 51 h 54"/>
                <a:gd name="T16" fmla="*/ 188 w 191"/>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1" h="54">
                  <a:moveTo>
                    <a:pt x="188" y="54"/>
                  </a:moveTo>
                  <a:cubicBezTo>
                    <a:pt x="186" y="54"/>
                    <a:pt x="184" y="53"/>
                    <a:pt x="184" y="51"/>
                  </a:cubicBezTo>
                  <a:cubicBezTo>
                    <a:pt x="184" y="26"/>
                    <a:pt x="144" y="6"/>
                    <a:pt x="96" y="6"/>
                  </a:cubicBezTo>
                  <a:cubicBezTo>
                    <a:pt x="47" y="6"/>
                    <a:pt x="7" y="26"/>
                    <a:pt x="7" y="51"/>
                  </a:cubicBezTo>
                  <a:cubicBezTo>
                    <a:pt x="7" y="53"/>
                    <a:pt x="5" y="54"/>
                    <a:pt x="4" y="54"/>
                  </a:cubicBezTo>
                  <a:cubicBezTo>
                    <a:pt x="2" y="54"/>
                    <a:pt x="0" y="53"/>
                    <a:pt x="0" y="51"/>
                  </a:cubicBezTo>
                  <a:cubicBezTo>
                    <a:pt x="0" y="22"/>
                    <a:pt x="42" y="0"/>
                    <a:pt x="96" y="0"/>
                  </a:cubicBezTo>
                  <a:cubicBezTo>
                    <a:pt x="149" y="0"/>
                    <a:pt x="191" y="22"/>
                    <a:pt x="191" y="51"/>
                  </a:cubicBezTo>
                  <a:cubicBezTo>
                    <a:pt x="191" y="53"/>
                    <a:pt x="189" y="54"/>
                    <a:pt x="188" y="54"/>
                  </a:cubicBez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dirty="0">
                <a:solidFill>
                  <a:prstClr val="black"/>
                </a:solidFill>
                <a:latin typeface="ubuntu"/>
                <a:cs typeface="Arial" pitchFamily="34" charset="0"/>
              </a:endParaRPr>
            </a:p>
          </p:txBody>
        </p:sp>
        <p:sp>
          <p:nvSpPr>
            <p:cNvPr id="25" name="Freeform 73">
              <a:extLst/>
            </p:cNvPr>
            <p:cNvSpPr>
              <a:spLocks noEditPoints="1"/>
            </p:cNvSpPr>
            <p:nvPr/>
          </p:nvSpPr>
          <p:spPr bwMode="auto">
            <a:xfrm>
              <a:off x="3865563" y="3997326"/>
              <a:ext cx="447675" cy="444500"/>
            </a:xfrm>
            <a:custGeom>
              <a:avLst/>
              <a:gdLst>
                <a:gd name="T0" fmla="*/ 56 w 111"/>
                <a:gd name="T1" fmla="*/ 110 h 110"/>
                <a:gd name="T2" fmla="*/ 0 w 111"/>
                <a:gd name="T3" fmla="*/ 55 h 110"/>
                <a:gd name="T4" fmla="*/ 56 w 111"/>
                <a:gd name="T5" fmla="*/ 0 h 110"/>
                <a:gd name="T6" fmla="*/ 111 w 111"/>
                <a:gd name="T7" fmla="*/ 55 h 110"/>
                <a:gd name="T8" fmla="*/ 56 w 111"/>
                <a:gd name="T9" fmla="*/ 110 h 110"/>
                <a:gd name="T10" fmla="*/ 56 w 111"/>
                <a:gd name="T11" fmla="*/ 6 h 110"/>
                <a:gd name="T12" fmla="*/ 7 w 111"/>
                <a:gd name="T13" fmla="*/ 55 h 110"/>
                <a:gd name="T14" fmla="*/ 56 w 111"/>
                <a:gd name="T15" fmla="*/ 104 h 110"/>
                <a:gd name="T16" fmla="*/ 104 w 111"/>
                <a:gd name="T17" fmla="*/ 55 h 110"/>
                <a:gd name="T18" fmla="*/ 56 w 111"/>
                <a:gd name="T19" fmla="*/ 6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1" h="110">
                  <a:moveTo>
                    <a:pt x="56" y="110"/>
                  </a:moveTo>
                  <a:cubicBezTo>
                    <a:pt x="25" y="110"/>
                    <a:pt x="0" y="85"/>
                    <a:pt x="0" y="55"/>
                  </a:cubicBezTo>
                  <a:cubicBezTo>
                    <a:pt x="0" y="24"/>
                    <a:pt x="25" y="0"/>
                    <a:pt x="56" y="0"/>
                  </a:cubicBezTo>
                  <a:cubicBezTo>
                    <a:pt x="86" y="0"/>
                    <a:pt x="111" y="24"/>
                    <a:pt x="111" y="55"/>
                  </a:cubicBezTo>
                  <a:cubicBezTo>
                    <a:pt x="111" y="85"/>
                    <a:pt x="86" y="110"/>
                    <a:pt x="56" y="110"/>
                  </a:cubicBezTo>
                  <a:close/>
                  <a:moveTo>
                    <a:pt x="56" y="6"/>
                  </a:moveTo>
                  <a:cubicBezTo>
                    <a:pt x="29" y="6"/>
                    <a:pt x="7" y="28"/>
                    <a:pt x="7" y="55"/>
                  </a:cubicBezTo>
                  <a:cubicBezTo>
                    <a:pt x="7" y="82"/>
                    <a:pt x="29" y="104"/>
                    <a:pt x="56" y="104"/>
                  </a:cubicBezTo>
                  <a:cubicBezTo>
                    <a:pt x="82" y="104"/>
                    <a:pt x="104" y="82"/>
                    <a:pt x="104" y="55"/>
                  </a:cubicBezTo>
                  <a:cubicBezTo>
                    <a:pt x="104" y="28"/>
                    <a:pt x="82" y="6"/>
                    <a:pt x="56" y="6"/>
                  </a:cubicBez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dirty="0">
                <a:solidFill>
                  <a:prstClr val="black"/>
                </a:solidFill>
                <a:latin typeface="ubuntu"/>
                <a:cs typeface="Arial" pitchFamily="34" charset="0"/>
              </a:endParaRPr>
            </a:p>
          </p:txBody>
        </p:sp>
      </p:grpSp>
      <p:grpSp>
        <p:nvGrpSpPr>
          <p:cNvPr id="30" name="Groupe 29">
            <a:extLst/>
          </p:cNvPr>
          <p:cNvGrpSpPr/>
          <p:nvPr/>
        </p:nvGrpSpPr>
        <p:grpSpPr>
          <a:xfrm>
            <a:off x="8531543" y="3777731"/>
            <a:ext cx="1535866" cy="1131884"/>
            <a:chOff x="2411413" y="2817813"/>
            <a:chExt cx="896938" cy="654051"/>
          </a:xfrm>
          <a:solidFill>
            <a:srgbClr val="333333"/>
          </a:solidFill>
        </p:grpSpPr>
        <p:sp>
          <p:nvSpPr>
            <p:cNvPr id="31" name="Freeform 83">
              <a:extLst/>
            </p:cNvPr>
            <p:cNvSpPr>
              <a:spLocks noEditPoints="1"/>
            </p:cNvSpPr>
            <p:nvPr/>
          </p:nvSpPr>
          <p:spPr bwMode="auto">
            <a:xfrm>
              <a:off x="2411413" y="3124201"/>
              <a:ext cx="896938" cy="347663"/>
            </a:xfrm>
            <a:custGeom>
              <a:avLst/>
              <a:gdLst>
                <a:gd name="T0" fmla="*/ 115 w 222"/>
                <a:gd name="T1" fmla="*/ 86 h 86"/>
                <a:gd name="T2" fmla="*/ 112 w 222"/>
                <a:gd name="T3" fmla="*/ 83 h 86"/>
                <a:gd name="T4" fmla="*/ 59 w 222"/>
                <a:gd name="T5" fmla="*/ 55 h 86"/>
                <a:gd name="T6" fmla="*/ 6 w 222"/>
                <a:gd name="T7" fmla="*/ 83 h 86"/>
                <a:gd name="T8" fmla="*/ 3 w 222"/>
                <a:gd name="T9" fmla="*/ 86 h 86"/>
                <a:gd name="T10" fmla="*/ 0 w 222"/>
                <a:gd name="T11" fmla="*/ 83 h 86"/>
                <a:gd name="T12" fmla="*/ 59 w 222"/>
                <a:gd name="T13" fmla="*/ 48 h 86"/>
                <a:gd name="T14" fmla="*/ 118 w 222"/>
                <a:gd name="T15" fmla="*/ 83 h 86"/>
                <a:gd name="T16" fmla="*/ 115 w 222"/>
                <a:gd name="T17" fmla="*/ 86 h 86"/>
                <a:gd name="T18" fmla="*/ 219 w 222"/>
                <a:gd name="T19" fmla="*/ 38 h 86"/>
                <a:gd name="T20" fmla="*/ 216 w 222"/>
                <a:gd name="T21" fmla="*/ 35 h 86"/>
                <a:gd name="T22" fmla="*/ 163 w 222"/>
                <a:gd name="T23" fmla="*/ 7 h 86"/>
                <a:gd name="T24" fmla="*/ 110 w 222"/>
                <a:gd name="T25" fmla="*/ 35 h 86"/>
                <a:gd name="T26" fmla="*/ 107 w 222"/>
                <a:gd name="T27" fmla="*/ 38 h 86"/>
                <a:gd name="T28" fmla="*/ 104 w 222"/>
                <a:gd name="T29" fmla="*/ 35 h 86"/>
                <a:gd name="T30" fmla="*/ 163 w 222"/>
                <a:gd name="T31" fmla="*/ 0 h 86"/>
                <a:gd name="T32" fmla="*/ 222 w 222"/>
                <a:gd name="T33" fmla="*/ 35 h 86"/>
                <a:gd name="T34" fmla="*/ 219 w 222"/>
                <a:gd name="T35" fmla="*/ 38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22" h="86">
                  <a:moveTo>
                    <a:pt x="115" y="86"/>
                  </a:moveTo>
                  <a:cubicBezTo>
                    <a:pt x="113" y="86"/>
                    <a:pt x="112" y="85"/>
                    <a:pt x="112" y="83"/>
                  </a:cubicBezTo>
                  <a:cubicBezTo>
                    <a:pt x="112" y="68"/>
                    <a:pt x="88" y="55"/>
                    <a:pt x="59" y="55"/>
                  </a:cubicBezTo>
                  <a:cubicBezTo>
                    <a:pt x="30" y="55"/>
                    <a:pt x="6" y="68"/>
                    <a:pt x="6" y="83"/>
                  </a:cubicBezTo>
                  <a:cubicBezTo>
                    <a:pt x="6" y="85"/>
                    <a:pt x="5" y="86"/>
                    <a:pt x="3" y="86"/>
                  </a:cubicBezTo>
                  <a:cubicBezTo>
                    <a:pt x="1" y="86"/>
                    <a:pt x="0" y="85"/>
                    <a:pt x="0" y="83"/>
                  </a:cubicBezTo>
                  <a:cubicBezTo>
                    <a:pt x="0" y="64"/>
                    <a:pt x="26" y="48"/>
                    <a:pt x="59" y="48"/>
                  </a:cubicBezTo>
                  <a:cubicBezTo>
                    <a:pt x="92" y="48"/>
                    <a:pt x="118" y="64"/>
                    <a:pt x="118" y="83"/>
                  </a:cubicBezTo>
                  <a:cubicBezTo>
                    <a:pt x="118" y="85"/>
                    <a:pt x="117" y="86"/>
                    <a:pt x="115" y="86"/>
                  </a:cubicBezTo>
                  <a:close/>
                  <a:moveTo>
                    <a:pt x="219" y="38"/>
                  </a:moveTo>
                  <a:cubicBezTo>
                    <a:pt x="217" y="38"/>
                    <a:pt x="216" y="37"/>
                    <a:pt x="216" y="35"/>
                  </a:cubicBezTo>
                  <a:cubicBezTo>
                    <a:pt x="216" y="20"/>
                    <a:pt x="192" y="7"/>
                    <a:pt x="163" y="7"/>
                  </a:cubicBezTo>
                  <a:cubicBezTo>
                    <a:pt x="134" y="7"/>
                    <a:pt x="110" y="20"/>
                    <a:pt x="110" y="35"/>
                  </a:cubicBezTo>
                  <a:cubicBezTo>
                    <a:pt x="110" y="37"/>
                    <a:pt x="109" y="38"/>
                    <a:pt x="107" y="38"/>
                  </a:cubicBezTo>
                  <a:cubicBezTo>
                    <a:pt x="105" y="38"/>
                    <a:pt x="104" y="37"/>
                    <a:pt x="104" y="35"/>
                  </a:cubicBezTo>
                  <a:cubicBezTo>
                    <a:pt x="104" y="16"/>
                    <a:pt x="130" y="0"/>
                    <a:pt x="163" y="0"/>
                  </a:cubicBezTo>
                  <a:cubicBezTo>
                    <a:pt x="196" y="0"/>
                    <a:pt x="222" y="16"/>
                    <a:pt x="222" y="35"/>
                  </a:cubicBezTo>
                  <a:cubicBezTo>
                    <a:pt x="222" y="37"/>
                    <a:pt x="221" y="38"/>
                    <a:pt x="219" y="38"/>
                  </a:cubicBez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sp>
          <p:nvSpPr>
            <p:cNvPr id="32" name="Freeform 84">
              <a:extLst/>
            </p:cNvPr>
            <p:cNvSpPr>
              <a:spLocks noEditPoints="1"/>
            </p:cNvSpPr>
            <p:nvPr/>
          </p:nvSpPr>
          <p:spPr bwMode="auto">
            <a:xfrm>
              <a:off x="2525713" y="3011488"/>
              <a:ext cx="249238" cy="255588"/>
            </a:xfrm>
            <a:custGeom>
              <a:avLst/>
              <a:gdLst>
                <a:gd name="T0" fmla="*/ 31 w 62"/>
                <a:gd name="T1" fmla="*/ 63 h 63"/>
                <a:gd name="T2" fmla="*/ 0 w 62"/>
                <a:gd name="T3" fmla="*/ 32 h 63"/>
                <a:gd name="T4" fmla="*/ 31 w 62"/>
                <a:gd name="T5" fmla="*/ 0 h 63"/>
                <a:gd name="T6" fmla="*/ 62 w 62"/>
                <a:gd name="T7" fmla="*/ 32 h 63"/>
                <a:gd name="T8" fmla="*/ 31 w 62"/>
                <a:gd name="T9" fmla="*/ 63 h 63"/>
                <a:gd name="T10" fmla="*/ 31 w 62"/>
                <a:gd name="T11" fmla="*/ 7 h 63"/>
                <a:gd name="T12" fmla="*/ 6 w 62"/>
                <a:gd name="T13" fmla="*/ 32 h 63"/>
                <a:gd name="T14" fmla="*/ 31 w 62"/>
                <a:gd name="T15" fmla="*/ 56 h 63"/>
                <a:gd name="T16" fmla="*/ 56 w 62"/>
                <a:gd name="T17" fmla="*/ 32 h 63"/>
                <a:gd name="T18" fmla="*/ 31 w 62"/>
                <a:gd name="T19" fmla="*/ 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63">
                  <a:moveTo>
                    <a:pt x="31" y="63"/>
                  </a:moveTo>
                  <a:cubicBezTo>
                    <a:pt x="14" y="63"/>
                    <a:pt x="0" y="49"/>
                    <a:pt x="0" y="32"/>
                  </a:cubicBezTo>
                  <a:cubicBezTo>
                    <a:pt x="0" y="14"/>
                    <a:pt x="14" y="0"/>
                    <a:pt x="31" y="0"/>
                  </a:cubicBezTo>
                  <a:cubicBezTo>
                    <a:pt x="48" y="0"/>
                    <a:pt x="62" y="14"/>
                    <a:pt x="62" y="32"/>
                  </a:cubicBezTo>
                  <a:cubicBezTo>
                    <a:pt x="62" y="49"/>
                    <a:pt x="48" y="63"/>
                    <a:pt x="31" y="63"/>
                  </a:cubicBezTo>
                  <a:close/>
                  <a:moveTo>
                    <a:pt x="31" y="7"/>
                  </a:moveTo>
                  <a:cubicBezTo>
                    <a:pt x="17" y="7"/>
                    <a:pt x="6" y="18"/>
                    <a:pt x="6" y="32"/>
                  </a:cubicBezTo>
                  <a:cubicBezTo>
                    <a:pt x="6" y="45"/>
                    <a:pt x="17" y="56"/>
                    <a:pt x="31" y="56"/>
                  </a:cubicBezTo>
                  <a:cubicBezTo>
                    <a:pt x="45" y="56"/>
                    <a:pt x="56" y="45"/>
                    <a:pt x="56" y="32"/>
                  </a:cubicBezTo>
                  <a:cubicBezTo>
                    <a:pt x="56" y="18"/>
                    <a:pt x="45" y="7"/>
                    <a:pt x="31" y="7"/>
                  </a:cubicBez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sp>
          <p:nvSpPr>
            <p:cNvPr id="33" name="Freeform 85">
              <a:extLst/>
            </p:cNvPr>
            <p:cNvSpPr>
              <a:spLocks noEditPoints="1"/>
            </p:cNvSpPr>
            <p:nvPr/>
          </p:nvSpPr>
          <p:spPr bwMode="auto">
            <a:xfrm>
              <a:off x="2944813" y="2817813"/>
              <a:ext cx="250825" cy="254000"/>
            </a:xfrm>
            <a:custGeom>
              <a:avLst/>
              <a:gdLst>
                <a:gd name="T0" fmla="*/ 31 w 62"/>
                <a:gd name="T1" fmla="*/ 63 h 63"/>
                <a:gd name="T2" fmla="*/ 0 w 62"/>
                <a:gd name="T3" fmla="*/ 32 h 63"/>
                <a:gd name="T4" fmla="*/ 31 w 62"/>
                <a:gd name="T5" fmla="*/ 0 h 63"/>
                <a:gd name="T6" fmla="*/ 62 w 62"/>
                <a:gd name="T7" fmla="*/ 32 h 63"/>
                <a:gd name="T8" fmla="*/ 31 w 62"/>
                <a:gd name="T9" fmla="*/ 63 h 63"/>
                <a:gd name="T10" fmla="*/ 31 w 62"/>
                <a:gd name="T11" fmla="*/ 7 h 63"/>
                <a:gd name="T12" fmla="*/ 6 w 62"/>
                <a:gd name="T13" fmla="*/ 32 h 63"/>
                <a:gd name="T14" fmla="*/ 31 w 62"/>
                <a:gd name="T15" fmla="*/ 56 h 63"/>
                <a:gd name="T16" fmla="*/ 56 w 62"/>
                <a:gd name="T17" fmla="*/ 32 h 63"/>
                <a:gd name="T18" fmla="*/ 31 w 62"/>
                <a:gd name="T19" fmla="*/ 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63">
                  <a:moveTo>
                    <a:pt x="31" y="63"/>
                  </a:moveTo>
                  <a:cubicBezTo>
                    <a:pt x="14" y="63"/>
                    <a:pt x="0" y="49"/>
                    <a:pt x="0" y="32"/>
                  </a:cubicBezTo>
                  <a:cubicBezTo>
                    <a:pt x="0" y="14"/>
                    <a:pt x="14" y="0"/>
                    <a:pt x="31" y="0"/>
                  </a:cubicBezTo>
                  <a:cubicBezTo>
                    <a:pt x="48" y="0"/>
                    <a:pt x="62" y="14"/>
                    <a:pt x="62" y="32"/>
                  </a:cubicBezTo>
                  <a:cubicBezTo>
                    <a:pt x="62" y="49"/>
                    <a:pt x="48" y="63"/>
                    <a:pt x="31" y="63"/>
                  </a:cubicBezTo>
                  <a:close/>
                  <a:moveTo>
                    <a:pt x="31" y="7"/>
                  </a:moveTo>
                  <a:cubicBezTo>
                    <a:pt x="17" y="7"/>
                    <a:pt x="6" y="18"/>
                    <a:pt x="6" y="32"/>
                  </a:cubicBezTo>
                  <a:cubicBezTo>
                    <a:pt x="6" y="45"/>
                    <a:pt x="17" y="56"/>
                    <a:pt x="31" y="56"/>
                  </a:cubicBezTo>
                  <a:cubicBezTo>
                    <a:pt x="45" y="56"/>
                    <a:pt x="56" y="45"/>
                    <a:pt x="56" y="32"/>
                  </a:cubicBezTo>
                  <a:cubicBezTo>
                    <a:pt x="56" y="18"/>
                    <a:pt x="45" y="7"/>
                    <a:pt x="31" y="7"/>
                  </a:cubicBez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grpSp>
    </p:spTree>
    <p:extLst>
      <p:ext uri="{BB962C8B-B14F-4D97-AF65-F5344CB8AC3E}">
        <p14:creationId xmlns:p14="http://schemas.microsoft.com/office/powerpoint/2010/main" val="12915758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idx="15"/>
          </p:nvPr>
        </p:nvSpPr>
        <p:spPr/>
        <p:txBody>
          <a:bodyPr>
            <a:normAutofit fontScale="92500" lnSpcReduction="10000"/>
          </a:bodyPr>
          <a:lstStyle/>
          <a:p>
            <a:r>
              <a:rPr lang="fr-FR" dirty="0" smtClean="0"/>
              <a:t>[suite]</a:t>
            </a:r>
            <a:endParaRPr lang="fr-FR" dirty="0"/>
          </a:p>
        </p:txBody>
      </p:sp>
      <p:sp>
        <p:nvSpPr>
          <p:cNvPr id="2" name="Espace réservé du contenu 1"/>
          <p:cNvSpPr>
            <a:spLocks noGrp="1"/>
          </p:cNvSpPr>
          <p:nvPr>
            <p:ph idx="1"/>
          </p:nvPr>
        </p:nvSpPr>
        <p:spPr>
          <a:xfrm>
            <a:off x="1220788" y="931863"/>
            <a:ext cx="10399712" cy="4499296"/>
          </a:xfrm>
        </p:spPr>
        <p:txBody>
          <a:bodyPr>
            <a:normAutofit/>
          </a:bodyPr>
          <a:lstStyle/>
          <a:p>
            <a:r>
              <a:rPr lang="fr-FR" b="1" dirty="0"/>
              <a:t>Attention toutefois, si la clôture du compte s’accompagne d’un retrait </a:t>
            </a:r>
            <a:r>
              <a:rPr lang="fr-FR" b="1" dirty="0" smtClean="0"/>
              <a:t>:</a:t>
            </a:r>
          </a:p>
          <a:p>
            <a:endParaRPr lang="fr-FR" dirty="0" smtClean="0"/>
          </a:p>
          <a:p>
            <a:pPr lvl="1"/>
            <a:r>
              <a:rPr lang="fr-FR" dirty="0" smtClean="0"/>
              <a:t>Par </a:t>
            </a:r>
            <a:r>
              <a:rPr lang="fr-FR" dirty="0"/>
              <a:t>principe, un acte de retrait sur un compte est </a:t>
            </a:r>
            <a:r>
              <a:rPr lang="fr-FR" b="1" dirty="0">
                <a:solidFill>
                  <a:schemeClr val="accent4">
                    <a:lumMod val="75000"/>
                  </a:schemeClr>
                </a:solidFill>
              </a:rPr>
              <a:t>assimilé à un acte d’administration</a:t>
            </a:r>
            <a:r>
              <a:rPr lang="fr-FR" dirty="0"/>
              <a:t>, chacun des représentants légaux peut donc agir sous sa seule signature.  </a:t>
            </a:r>
            <a:endParaRPr lang="fr-FR" dirty="0" smtClean="0"/>
          </a:p>
          <a:p>
            <a:pPr lvl="1"/>
            <a:endParaRPr lang="fr-FR" sz="1600" dirty="0"/>
          </a:p>
          <a:p>
            <a:pPr lvl="1"/>
            <a:r>
              <a:rPr lang="fr-FR" dirty="0" smtClean="0"/>
              <a:t>Ce </a:t>
            </a:r>
            <a:r>
              <a:rPr lang="fr-FR" dirty="0"/>
              <a:t>n’est que si le retrait est d’un </a:t>
            </a:r>
            <a:r>
              <a:rPr lang="fr-FR" b="1" dirty="0">
                <a:solidFill>
                  <a:schemeClr val="accent4">
                    <a:lumMod val="75000"/>
                  </a:schemeClr>
                </a:solidFill>
              </a:rPr>
              <a:t>montant trop important par rapport à la gestion courante classique</a:t>
            </a:r>
            <a:r>
              <a:rPr lang="fr-FR" dirty="0"/>
              <a:t> que la </a:t>
            </a:r>
            <a:r>
              <a:rPr lang="fr-FR" b="1" dirty="0">
                <a:solidFill>
                  <a:schemeClr val="tx1"/>
                </a:solidFill>
              </a:rPr>
              <a:t>double signature</a:t>
            </a:r>
            <a:r>
              <a:rPr lang="fr-FR" dirty="0"/>
              <a:t> des représentants légaux est requise car il s’agit alors d’un acte de </a:t>
            </a:r>
            <a:r>
              <a:rPr lang="fr-FR" dirty="0" smtClean="0"/>
              <a:t>disposition.</a:t>
            </a:r>
          </a:p>
          <a:p>
            <a:pPr lvl="1"/>
            <a:endParaRPr lang="fr-FR" dirty="0"/>
          </a:p>
          <a:p>
            <a:r>
              <a:rPr lang="fr-FR" b="1" dirty="0" smtClean="0"/>
              <a:t>Comment </a:t>
            </a:r>
            <a:r>
              <a:rPr lang="fr-FR" b="1" dirty="0"/>
              <a:t>savoir si le retrait doit être considéré comme un acte d’administration ou un acte de </a:t>
            </a:r>
            <a:r>
              <a:rPr lang="fr-FR" b="1" dirty="0" smtClean="0"/>
              <a:t>disposition ?</a:t>
            </a:r>
          </a:p>
          <a:p>
            <a:endParaRPr lang="fr-FR" dirty="0"/>
          </a:p>
          <a:p>
            <a:pPr lvl="1"/>
            <a:r>
              <a:rPr lang="fr-FR" dirty="0"/>
              <a:t>Les textes ne fixent aucun montant au-delà duquel le retrait doit être considéré comme un acte de disposition.   </a:t>
            </a:r>
          </a:p>
          <a:p>
            <a:pPr lvl="1"/>
            <a:endParaRPr lang="fr-FR" dirty="0" smtClean="0"/>
          </a:p>
        </p:txBody>
      </p:sp>
      <p:sp>
        <p:nvSpPr>
          <p:cNvPr id="3" name="Espace réservé du texte 2"/>
          <p:cNvSpPr>
            <a:spLocks noGrp="1"/>
          </p:cNvSpPr>
          <p:nvPr>
            <p:ph type="body" sz="quarter" idx="26"/>
          </p:nvPr>
        </p:nvSpPr>
        <p:spPr/>
        <p:txBody>
          <a:bodyPr>
            <a:normAutofit/>
          </a:bodyPr>
          <a:lstStyle/>
          <a:p>
            <a:pPr fontAlgn="base"/>
            <a:r>
              <a:rPr lang="fr-FR" dirty="0" smtClean="0"/>
              <a:t>LA CLOTURE DU COMPTE DU MINEUR</a:t>
            </a:r>
            <a:endParaRPr lang="fr-FR" dirty="0"/>
          </a:p>
        </p:txBody>
      </p:sp>
      <p:grpSp>
        <p:nvGrpSpPr>
          <p:cNvPr id="8" name="Groupe 7"/>
          <p:cNvGrpSpPr/>
          <p:nvPr/>
        </p:nvGrpSpPr>
        <p:grpSpPr>
          <a:xfrm>
            <a:off x="2400300" y="4218285"/>
            <a:ext cx="6467475" cy="1439737"/>
            <a:chOff x="2400300" y="4084935"/>
            <a:chExt cx="6467475" cy="1439737"/>
          </a:xfrm>
        </p:grpSpPr>
        <p:sp>
          <p:nvSpPr>
            <p:cNvPr id="7" name="Ellipse 6"/>
            <p:cNvSpPr/>
            <p:nvPr/>
          </p:nvSpPr>
          <p:spPr>
            <a:xfrm>
              <a:off x="2400300" y="4084935"/>
              <a:ext cx="6467475" cy="1439737"/>
            </a:xfrm>
            <a:prstGeom prst="ellipse">
              <a:avLst/>
            </a:prstGeom>
            <a:solidFill>
              <a:schemeClr val="bg1"/>
            </a:solidFill>
            <a:ln w="57150">
              <a:solidFill>
                <a:srgbClr val="D119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Espace réservé du contenu 1"/>
            <p:cNvSpPr txBox="1">
              <a:spLocks/>
            </p:cNvSpPr>
            <p:nvPr/>
          </p:nvSpPr>
          <p:spPr>
            <a:xfrm>
              <a:off x="3242022" y="4382418"/>
              <a:ext cx="4815184" cy="902948"/>
            </a:xfrm>
            <a:prstGeom prst="rect">
              <a:avLst/>
            </a:prstGeom>
          </p:spPr>
          <p:txBody>
            <a:bodyPr vert="horz" lIns="91440" tIns="45720" rIns="91440" bIns="45720" rtlCol="0">
              <a:normAutofit fontScale="92500" lnSpcReduction="20000"/>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5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000" indent="0" algn="ctr">
                <a:buNone/>
              </a:pPr>
              <a:r>
                <a:rPr lang="fr-FR" b="1" dirty="0"/>
                <a:t>Il convient d’apprécier cette qualification au cas par cas, notamment au regard de la surface financière du client mineur.</a:t>
              </a:r>
            </a:p>
            <a:p>
              <a:pPr marL="36000" indent="0">
                <a:buNone/>
              </a:pPr>
              <a:r>
                <a:rPr lang="fr-FR" dirty="0" smtClean="0"/>
                <a:t> </a:t>
              </a:r>
              <a:endParaRPr lang="fr-FR" dirty="0"/>
            </a:p>
          </p:txBody>
        </p:sp>
        <p:grpSp>
          <p:nvGrpSpPr>
            <p:cNvPr id="13" name="Groupe 12">
              <a:extLst/>
            </p:cNvPr>
            <p:cNvGrpSpPr/>
            <p:nvPr/>
          </p:nvGrpSpPr>
          <p:grpSpPr>
            <a:xfrm>
              <a:off x="4775165" y="4949751"/>
              <a:ext cx="620450" cy="477434"/>
              <a:chOff x="5573714" y="3375026"/>
              <a:chExt cx="1079500" cy="931863"/>
            </a:xfrm>
            <a:solidFill>
              <a:srgbClr val="003C82"/>
            </a:solidFill>
          </p:grpSpPr>
          <p:sp>
            <p:nvSpPr>
              <p:cNvPr id="14" name="Freeform 68">
                <a:extLst/>
              </p:cNvPr>
              <p:cNvSpPr>
                <a:spLocks/>
              </p:cNvSpPr>
              <p:nvPr/>
            </p:nvSpPr>
            <p:spPr bwMode="auto">
              <a:xfrm>
                <a:off x="5675314" y="3375026"/>
                <a:ext cx="365125" cy="519113"/>
              </a:xfrm>
              <a:custGeom>
                <a:avLst/>
                <a:gdLst>
                  <a:gd name="T0" fmla="*/ 3 w 86"/>
                  <a:gd name="T1" fmla="*/ 122 h 122"/>
                  <a:gd name="T2" fmla="*/ 0 w 86"/>
                  <a:gd name="T3" fmla="*/ 119 h 122"/>
                  <a:gd name="T4" fmla="*/ 0 w 86"/>
                  <a:gd name="T5" fmla="*/ 24 h 122"/>
                  <a:gd name="T6" fmla="*/ 43 w 86"/>
                  <a:gd name="T7" fmla="*/ 0 h 122"/>
                  <a:gd name="T8" fmla="*/ 86 w 86"/>
                  <a:gd name="T9" fmla="*/ 24 h 122"/>
                  <a:gd name="T10" fmla="*/ 86 w 86"/>
                  <a:gd name="T11" fmla="*/ 78 h 122"/>
                  <a:gd name="T12" fmla="*/ 83 w 86"/>
                  <a:gd name="T13" fmla="*/ 81 h 122"/>
                  <a:gd name="T14" fmla="*/ 80 w 86"/>
                  <a:gd name="T15" fmla="*/ 78 h 122"/>
                  <a:gd name="T16" fmla="*/ 80 w 86"/>
                  <a:gd name="T17" fmla="*/ 24 h 122"/>
                  <a:gd name="T18" fmla="*/ 43 w 86"/>
                  <a:gd name="T19" fmla="*/ 7 h 122"/>
                  <a:gd name="T20" fmla="*/ 6 w 86"/>
                  <a:gd name="T21" fmla="*/ 24 h 122"/>
                  <a:gd name="T22" fmla="*/ 6 w 86"/>
                  <a:gd name="T23" fmla="*/ 119 h 122"/>
                  <a:gd name="T24" fmla="*/ 3 w 86"/>
                  <a:gd name="T25" fmla="*/ 12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6" h="122">
                    <a:moveTo>
                      <a:pt x="3" y="122"/>
                    </a:moveTo>
                    <a:cubicBezTo>
                      <a:pt x="1" y="122"/>
                      <a:pt x="0" y="121"/>
                      <a:pt x="0" y="119"/>
                    </a:cubicBezTo>
                    <a:cubicBezTo>
                      <a:pt x="0" y="24"/>
                      <a:pt x="0" y="24"/>
                      <a:pt x="0" y="24"/>
                    </a:cubicBezTo>
                    <a:cubicBezTo>
                      <a:pt x="0" y="11"/>
                      <a:pt x="19" y="0"/>
                      <a:pt x="43" y="0"/>
                    </a:cubicBezTo>
                    <a:cubicBezTo>
                      <a:pt x="67" y="0"/>
                      <a:pt x="86" y="11"/>
                      <a:pt x="86" y="24"/>
                    </a:cubicBezTo>
                    <a:cubicBezTo>
                      <a:pt x="86" y="78"/>
                      <a:pt x="86" y="78"/>
                      <a:pt x="86" y="78"/>
                    </a:cubicBezTo>
                    <a:cubicBezTo>
                      <a:pt x="86" y="80"/>
                      <a:pt x="85" y="81"/>
                      <a:pt x="83" y="81"/>
                    </a:cubicBezTo>
                    <a:cubicBezTo>
                      <a:pt x="81" y="81"/>
                      <a:pt x="80" y="80"/>
                      <a:pt x="80" y="78"/>
                    </a:cubicBezTo>
                    <a:cubicBezTo>
                      <a:pt x="80" y="24"/>
                      <a:pt x="80" y="24"/>
                      <a:pt x="80" y="24"/>
                    </a:cubicBezTo>
                    <a:cubicBezTo>
                      <a:pt x="80" y="16"/>
                      <a:pt x="65" y="7"/>
                      <a:pt x="43" y="7"/>
                    </a:cubicBezTo>
                    <a:cubicBezTo>
                      <a:pt x="21" y="7"/>
                      <a:pt x="6" y="16"/>
                      <a:pt x="6" y="24"/>
                    </a:cubicBezTo>
                    <a:cubicBezTo>
                      <a:pt x="6" y="119"/>
                      <a:pt x="6" y="119"/>
                      <a:pt x="6" y="119"/>
                    </a:cubicBezTo>
                    <a:cubicBezTo>
                      <a:pt x="6" y="121"/>
                      <a:pt x="5" y="122"/>
                      <a:pt x="3" y="122"/>
                    </a:cubicBez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a:solidFill>
                    <a:prstClr val="black"/>
                  </a:solidFill>
                  <a:latin typeface="ubuntu"/>
                  <a:cs typeface="Arial" pitchFamily="34" charset="0"/>
                </a:endParaRPr>
              </a:p>
            </p:txBody>
          </p:sp>
          <p:sp>
            <p:nvSpPr>
              <p:cNvPr id="15" name="Freeform 69">
                <a:extLst/>
              </p:cNvPr>
              <p:cNvSpPr>
                <a:spLocks noEditPoints="1"/>
              </p:cNvSpPr>
              <p:nvPr/>
            </p:nvSpPr>
            <p:spPr bwMode="auto">
              <a:xfrm>
                <a:off x="5675314" y="3375026"/>
                <a:ext cx="365125" cy="200025"/>
              </a:xfrm>
              <a:custGeom>
                <a:avLst/>
                <a:gdLst>
                  <a:gd name="T0" fmla="*/ 43 w 86"/>
                  <a:gd name="T1" fmla="*/ 47 h 47"/>
                  <a:gd name="T2" fmla="*/ 0 w 86"/>
                  <a:gd name="T3" fmla="*/ 24 h 47"/>
                  <a:gd name="T4" fmla="*/ 43 w 86"/>
                  <a:gd name="T5" fmla="*/ 0 h 47"/>
                  <a:gd name="T6" fmla="*/ 86 w 86"/>
                  <a:gd name="T7" fmla="*/ 24 h 47"/>
                  <a:gd name="T8" fmla="*/ 43 w 86"/>
                  <a:gd name="T9" fmla="*/ 47 h 47"/>
                  <a:gd name="T10" fmla="*/ 43 w 86"/>
                  <a:gd name="T11" fmla="*/ 7 h 47"/>
                  <a:gd name="T12" fmla="*/ 6 w 86"/>
                  <a:gd name="T13" fmla="*/ 24 h 47"/>
                  <a:gd name="T14" fmla="*/ 43 w 86"/>
                  <a:gd name="T15" fmla="*/ 40 h 47"/>
                  <a:gd name="T16" fmla="*/ 80 w 86"/>
                  <a:gd name="T17" fmla="*/ 24 h 47"/>
                  <a:gd name="T18" fmla="*/ 43 w 86"/>
                  <a:gd name="T19" fmla="*/ 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6" h="47">
                    <a:moveTo>
                      <a:pt x="43" y="47"/>
                    </a:moveTo>
                    <a:cubicBezTo>
                      <a:pt x="19" y="47"/>
                      <a:pt x="0" y="37"/>
                      <a:pt x="0" y="24"/>
                    </a:cubicBezTo>
                    <a:cubicBezTo>
                      <a:pt x="0" y="11"/>
                      <a:pt x="19" y="0"/>
                      <a:pt x="43" y="0"/>
                    </a:cubicBezTo>
                    <a:cubicBezTo>
                      <a:pt x="67" y="0"/>
                      <a:pt x="86" y="11"/>
                      <a:pt x="86" y="24"/>
                    </a:cubicBezTo>
                    <a:cubicBezTo>
                      <a:pt x="86" y="37"/>
                      <a:pt x="67" y="47"/>
                      <a:pt x="43" y="47"/>
                    </a:cubicBezTo>
                    <a:close/>
                    <a:moveTo>
                      <a:pt x="43" y="7"/>
                    </a:moveTo>
                    <a:cubicBezTo>
                      <a:pt x="21" y="7"/>
                      <a:pt x="6" y="16"/>
                      <a:pt x="6" y="24"/>
                    </a:cubicBezTo>
                    <a:cubicBezTo>
                      <a:pt x="6" y="32"/>
                      <a:pt x="21" y="40"/>
                      <a:pt x="43" y="40"/>
                    </a:cubicBezTo>
                    <a:cubicBezTo>
                      <a:pt x="65" y="40"/>
                      <a:pt x="80" y="32"/>
                      <a:pt x="80" y="24"/>
                    </a:cubicBezTo>
                    <a:cubicBezTo>
                      <a:pt x="80" y="16"/>
                      <a:pt x="65" y="7"/>
                      <a:pt x="43" y="7"/>
                    </a:cubicBez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dirty="0">
                  <a:solidFill>
                    <a:prstClr val="black"/>
                  </a:solidFill>
                  <a:latin typeface="ubuntu"/>
                  <a:cs typeface="Arial" pitchFamily="34" charset="0"/>
                </a:endParaRPr>
              </a:p>
            </p:txBody>
          </p:sp>
          <p:sp>
            <p:nvSpPr>
              <p:cNvPr id="16" name="Freeform 70">
                <a:extLst/>
              </p:cNvPr>
              <p:cNvSpPr>
                <a:spLocks/>
              </p:cNvSpPr>
              <p:nvPr/>
            </p:nvSpPr>
            <p:spPr bwMode="auto">
              <a:xfrm>
                <a:off x="5675314" y="3460751"/>
                <a:ext cx="365125" cy="200025"/>
              </a:xfrm>
              <a:custGeom>
                <a:avLst/>
                <a:gdLst>
                  <a:gd name="T0" fmla="*/ 43 w 86"/>
                  <a:gd name="T1" fmla="*/ 47 h 47"/>
                  <a:gd name="T2" fmla="*/ 0 w 86"/>
                  <a:gd name="T3" fmla="*/ 24 h 47"/>
                  <a:gd name="T4" fmla="*/ 0 w 86"/>
                  <a:gd name="T5" fmla="*/ 4 h 47"/>
                  <a:gd name="T6" fmla="*/ 3 w 86"/>
                  <a:gd name="T7" fmla="*/ 0 h 47"/>
                  <a:gd name="T8" fmla="*/ 6 w 86"/>
                  <a:gd name="T9" fmla="*/ 4 h 47"/>
                  <a:gd name="T10" fmla="*/ 6 w 86"/>
                  <a:gd name="T11" fmla="*/ 24 h 47"/>
                  <a:gd name="T12" fmla="*/ 43 w 86"/>
                  <a:gd name="T13" fmla="*/ 40 h 47"/>
                  <a:gd name="T14" fmla="*/ 80 w 86"/>
                  <a:gd name="T15" fmla="*/ 24 h 47"/>
                  <a:gd name="T16" fmla="*/ 80 w 86"/>
                  <a:gd name="T17" fmla="*/ 4 h 47"/>
                  <a:gd name="T18" fmla="*/ 83 w 86"/>
                  <a:gd name="T19" fmla="*/ 0 h 47"/>
                  <a:gd name="T20" fmla="*/ 86 w 86"/>
                  <a:gd name="T21" fmla="*/ 4 h 47"/>
                  <a:gd name="T22" fmla="*/ 86 w 86"/>
                  <a:gd name="T23" fmla="*/ 24 h 47"/>
                  <a:gd name="T24" fmla="*/ 43 w 86"/>
                  <a:gd name="T25" fmla="*/ 4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6" h="47">
                    <a:moveTo>
                      <a:pt x="43" y="47"/>
                    </a:moveTo>
                    <a:cubicBezTo>
                      <a:pt x="19" y="47"/>
                      <a:pt x="0" y="37"/>
                      <a:pt x="0" y="24"/>
                    </a:cubicBezTo>
                    <a:cubicBezTo>
                      <a:pt x="0" y="4"/>
                      <a:pt x="0" y="4"/>
                      <a:pt x="0" y="4"/>
                    </a:cubicBezTo>
                    <a:cubicBezTo>
                      <a:pt x="0" y="2"/>
                      <a:pt x="1" y="0"/>
                      <a:pt x="3" y="0"/>
                    </a:cubicBezTo>
                    <a:cubicBezTo>
                      <a:pt x="5" y="0"/>
                      <a:pt x="6" y="2"/>
                      <a:pt x="6" y="4"/>
                    </a:cubicBezTo>
                    <a:cubicBezTo>
                      <a:pt x="6" y="24"/>
                      <a:pt x="6" y="24"/>
                      <a:pt x="6" y="24"/>
                    </a:cubicBezTo>
                    <a:cubicBezTo>
                      <a:pt x="6" y="32"/>
                      <a:pt x="21" y="40"/>
                      <a:pt x="43" y="40"/>
                    </a:cubicBezTo>
                    <a:cubicBezTo>
                      <a:pt x="65" y="40"/>
                      <a:pt x="80" y="32"/>
                      <a:pt x="80" y="24"/>
                    </a:cubicBezTo>
                    <a:cubicBezTo>
                      <a:pt x="80" y="4"/>
                      <a:pt x="80" y="4"/>
                      <a:pt x="80" y="4"/>
                    </a:cubicBezTo>
                    <a:cubicBezTo>
                      <a:pt x="80" y="2"/>
                      <a:pt x="81" y="0"/>
                      <a:pt x="83" y="0"/>
                    </a:cubicBezTo>
                    <a:cubicBezTo>
                      <a:pt x="85" y="0"/>
                      <a:pt x="86" y="2"/>
                      <a:pt x="86" y="4"/>
                    </a:cubicBezTo>
                    <a:cubicBezTo>
                      <a:pt x="86" y="24"/>
                      <a:pt x="86" y="24"/>
                      <a:pt x="86" y="24"/>
                    </a:cubicBezTo>
                    <a:cubicBezTo>
                      <a:pt x="86" y="37"/>
                      <a:pt x="67" y="47"/>
                      <a:pt x="43" y="47"/>
                    </a:cubicBez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a:solidFill>
                    <a:prstClr val="black"/>
                  </a:solidFill>
                  <a:latin typeface="ubuntu"/>
                  <a:cs typeface="Arial" pitchFamily="34" charset="0"/>
                </a:endParaRPr>
              </a:p>
            </p:txBody>
          </p:sp>
          <p:sp>
            <p:nvSpPr>
              <p:cNvPr id="17" name="Freeform 71">
                <a:extLst/>
              </p:cNvPr>
              <p:cNvSpPr>
                <a:spLocks/>
              </p:cNvSpPr>
              <p:nvPr/>
            </p:nvSpPr>
            <p:spPr bwMode="auto">
              <a:xfrm>
                <a:off x="6015039" y="3546476"/>
                <a:ext cx="25400" cy="114300"/>
              </a:xfrm>
              <a:custGeom>
                <a:avLst/>
                <a:gdLst>
                  <a:gd name="T0" fmla="*/ 3 w 6"/>
                  <a:gd name="T1" fmla="*/ 27 h 27"/>
                  <a:gd name="T2" fmla="*/ 0 w 6"/>
                  <a:gd name="T3" fmla="*/ 24 h 27"/>
                  <a:gd name="T4" fmla="*/ 0 w 6"/>
                  <a:gd name="T5" fmla="*/ 4 h 27"/>
                  <a:gd name="T6" fmla="*/ 3 w 6"/>
                  <a:gd name="T7" fmla="*/ 0 h 27"/>
                  <a:gd name="T8" fmla="*/ 6 w 6"/>
                  <a:gd name="T9" fmla="*/ 4 h 27"/>
                  <a:gd name="T10" fmla="*/ 6 w 6"/>
                  <a:gd name="T11" fmla="*/ 24 h 27"/>
                  <a:gd name="T12" fmla="*/ 3 w 6"/>
                  <a:gd name="T13" fmla="*/ 27 h 27"/>
                </a:gdLst>
                <a:ahLst/>
                <a:cxnLst>
                  <a:cxn ang="0">
                    <a:pos x="T0" y="T1"/>
                  </a:cxn>
                  <a:cxn ang="0">
                    <a:pos x="T2" y="T3"/>
                  </a:cxn>
                  <a:cxn ang="0">
                    <a:pos x="T4" y="T5"/>
                  </a:cxn>
                  <a:cxn ang="0">
                    <a:pos x="T6" y="T7"/>
                  </a:cxn>
                  <a:cxn ang="0">
                    <a:pos x="T8" y="T9"/>
                  </a:cxn>
                  <a:cxn ang="0">
                    <a:pos x="T10" y="T11"/>
                  </a:cxn>
                  <a:cxn ang="0">
                    <a:pos x="T12" y="T13"/>
                  </a:cxn>
                </a:cxnLst>
                <a:rect l="0" t="0" r="r" b="b"/>
                <a:pathLst>
                  <a:path w="6" h="27">
                    <a:moveTo>
                      <a:pt x="3" y="27"/>
                    </a:moveTo>
                    <a:cubicBezTo>
                      <a:pt x="1" y="27"/>
                      <a:pt x="0" y="25"/>
                      <a:pt x="0" y="24"/>
                    </a:cubicBezTo>
                    <a:cubicBezTo>
                      <a:pt x="0" y="4"/>
                      <a:pt x="0" y="4"/>
                      <a:pt x="0" y="4"/>
                    </a:cubicBezTo>
                    <a:cubicBezTo>
                      <a:pt x="0" y="2"/>
                      <a:pt x="1" y="0"/>
                      <a:pt x="3" y="0"/>
                    </a:cubicBezTo>
                    <a:cubicBezTo>
                      <a:pt x="5" y="0"/>
                      <a:pt x="6" y="2"/>
                      <a:pt x="6" y="4"/>
                    </a:cubicBezTo>
                    <a:cubicBezTo>
                      <a:pt x="6" y="24"/>
                      <a:pt x="6" y="24"/>
                      <a:pt x="6" y="24"/>
                    </a:cubicBezTo>
                    <a:cubicBezTo>
                      <a:pt x="6" y="25"/>
                      <a:pt x="5" y="27"/>
                      <a:pt x="3" y="27"/>
                    </a:cubicBez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a:solidFill>
                    <a:prstClr val="black"/>
                  </a:solidFill>
                  <a:latin typeface="ubuntu"/>
                  <a:cs typeface="Arial" pitchFamily="34" charset="0"/>
                </a:endParaRPr>
              </a:p>
            </p:txBody>
          </p:sp>
          <p:sp>
            <p:nvSpPr>
              <p:cNvPr id="18" name="Freeform 72">
                <a:extLst/>
              </p:cNvPr>
              <p:cNvSpPr>
                <a:spLocks/>
              </p:cNvSpPr>
              <p:nvPr/>
            </p:nvSpPr>
            <p:spPr bwMode="auto">
              <a:xfrm>
                <a:off x="5675314" y="3546476"/>
                <a:ext cx="144463" cy="195263"/>
              </a:xfrm>
              <a:custGeom>
                <a:avLst/>
                <a:gdLst>
                  <a:gd name="T0" fmla="*/ 31 w 34"/>
                  <a:gd name="T1" fmla="*/ 46 h 46"/>
                  <a:gd name="T2" fmla="*/ 31 w 34"/>
                  <a:gd name="T3" fmla="*/ 46 h 46"/>
                  <a:gd name="T4" fmla="*/ 0 w 34"/>
                  <a:gd name="T5" fmla="*/ 24 h 46"/>
                  <a:gd name="T6" fmla="*/ 0 w 34"/>
                  <a:gd name="T7" fmla="*/ 4 h 46"/>
                  <a:gd name="T8" fmla="*/ 3 w 34"/>
                  <a:gd name="T9" fmla="*/ 0 h 46"/>
                  <a:gd name="T10" fmla="*/ 6 w 34"/>
                  <a:gd name="T11" fmla="*/ 4 h 46"/>
                  <a:gd name="T12" fmla="*/ 6 w 34"/>
                  <a:gd name="T13" fmla="*/ 24 h 46"/>
                  <a:gd name="T14" fmla="*/ 32 w 34"/>
                  <a:gd name="T15" fmla="*/ 39 h 46"/>
                  <a:gd name="T16" fmla="*/ 34 w 34"/>
                  <a:gd name="T17" fmla="*/ 43 h 46"/>
                  <a:gd name="T18" fmla="*/ 31 w 34"/>
                  <a:gd name="T19"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46">
                    <a:moveTo>
                      <a:pt x="31" y="46"/>
                    </a:moveTo>
                    <a:cubicBezTo>
                      <a:pt x="31" y="46"/>
                      <a:pt x="31" y="46"/>
                      <a:pt x="31" y="46"/>
                    </a:cubicBezTo>
                    <a:cubicBezTo>
                      <a:pt x="12" y="43"/>
                      <a:pt x="0" y="34"/>
                      <a:pt x="0" y="24"/>
                    </a:cubicBezTo>
                    <a:cubicBezTo>
                      <a:pt x="0" y="4"/>
                      <a:pt x="0" y="4"/>
                      <a:pt x="0" y="4"/>
                    </a:cubicBezTo>
                    <a:cubicBezTo>
                      <a:pt x="0" y="2"/>
                      <a:pt x="1" y="0"/>
                      <a:pt x="3" y="0"/>
                    </a:cubicBezTo>
                    <a:cubicBezTo>
                      <a:pt x="5" y="0"/>
                      <a:pt x="6" y="2"/>
                      <a:pt x="6" y="4"/>
                    </a:cubicBezTo>
                    <a:cubicBezTo>
                      <a:pt x="6" y="24"/>
                      <a:pt x="6" y="24"/>
                      <a:pt x="6" y="24"/>
                    </a:cubicBezTo>
                    <a:cubicBezTo>
                      <a:pt x="6" y="30"/>
                      <a:pt x="17" y="37"/>
                      <a:pt x="32" y="39"/>
                    </a:cubicBezTo>
                    <a:cubicBezTo>
                      <a:pt x="33" y="40"/>
                      <a:pt x="34" y="41"/>
                      <a:pt x="34" y="43"/>
                    </a:cubicBezTo>
                    <a:cubicBezTo>
                      <a:pt x="34" y="45"/>
                      <a:pt x="33" y="46"/>
                      <a:pt x="31" y="46"/>
                    </a:cubicBez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a:solidFill>
                    <a:prstClr val="black"/>
                  </a:solidFill>
                  <a:latin typeface="ubuntu"/>
                  <a:cs typeface="Arial" pitchFamily="34" charset="0"/>
                </a:endParaRPr>
              </a:p>
            </p:txBody>
          </p:sp>
          <p:sp>
            <p:nvSpPr>
              <p:cNvPr id="19" name="Freeform 73">
                <a:extLst/>
              </p:cNvPr>
              <p:cNvSpPr>
                <a:spLocks/>
              </p:cNvSpPr>
              <p:nvPr/>
            </p:nvSpPr>
            <p:spPr bwMode="auto">
              <a:xfrm>
                <a:off x="5675314" y="3630614"/>
                <a:ext cx="80963" cy="174625"/>
              </a:xfrm>
              <a:custGeom>
                <a:avLst/>
                <a:gdLst>
                  <a:gd name="T0" fmla="*/ 15 w 19"/>
                  <a:gd name="T1" fmla="*/ 41 h 41"/>
                  <a:gd name="T2" fmla="*/ 14 w 19"/>
                  <a:gd name="T3" fmla="*/ 41 h 41"/>
                  <a:gd name="T4" fmla="*/ 0 w 19"/>
                  <a:gd name="T5" fmla="*/ 24 h 41"/>
                  <a:gd name="T6" fmla="*/ 0 w 19"/>
                  <a:gd name="T7" fmla="*/ 4 h 41"/>
                  <a:gd name="T8" fmla="*/ 3 w 19"/>
                  <a:gd name="T9" fmla="*/ 0 h 41"/>
                  <a:gd name="T10" fmla="*/ 6 w 19"/>
                  <a:gd name="T11" fmla="*/ 4 h 41"/>
                  <a:gd name="T12" fmla="*/ 6 w 19"/>
                  <a:gd name="T13" fmla="*/ 24 h 41"/>
                  <a:gd name="T14" fmla="*/ 16 w 19"/>
                  <a:gd name="T15" fmla="*/ 35 h 41"/>
                  <a:gd name="T16" fmla="*/ 18 w 19"/>
                  <a:gd name="T17" fmla="*/ 39 h 41"/>
                  <a:gd name="T18" fmla="*/ 15 w 19"/>
                  <a:gd name="T19"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41">
                    <a:moveTo>
                      <a:pt x="15" y="41"/>
                    </a:moveTo>
                    <a:cubicBezTo>
                      <a:pt x="15" y="41"/>
                      <a:pt x="14" y="41"/>
                      <a:pt x="14" y="41"/>
                    </a:cubicBezTo>
                    <a:cubicBezTo>
                      <a:pt x="5" y="36"/>
                      <a:pt x="0" y="30"/>
                      <a:pt x="0" y="24"/>
                    </a:cubicBezTo>
                    <a:cubicBezTo>
                      <a:pt x="0" y="4"/>
                      <a:pt x="0" y="4"/>
                      <a:pt x="0" y="4"/>
                    </a:cubicBezTo>
                    <a:cubicBezTo>
                      <a:pt x="0" y="2"/>
                      <a:pt x="1" y="0"/>
                      <a:pt x="3" y="0"/>
                    </a:cubicBezTo>
                    <a:cubicBezTo>
                      <a:pt x="5" y="0"/>
                      <a:pt x="6" y="2"/>
                      <a:pt x="6" y="4"/>
                    </a:cubicBezTo>
                    <a:cubicBezTo>
                      <a:pt x="6" y="24"/>
                      <a:pt x="6" y="24"/>
                      <a:pt x="6" y="24"/>
                    </a:cubicBezTo>
                    <a:cubicBezTo>
                      <a:pt x="6" y="28"/>
                      <a:pt x="10" y="32"/>
                      <a:pt x="16" y="35"/>
                    </a:cubicBezTo>
                    <a:cubicBezTo>
                      <a:pt x="18" y="36"/>
                      <a:pt x="19" y="38"/>
                      <a:pt x="18" y="39"/>
                    </a:cubicBezTo>
                    <a:cubicBezTo>
                      <a:pt x="17" y="40"/>
                      <a:pt x="16" y="41"/>
                      <a:pt x="15" y="41"/>
                    </a:cubicBez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a:solidFill>
                    <a:prstClr val="black"/>
                  </a:solidFill>
                  <a:latin typeface="ubuntu"/>
                  <a:cs typeface="Arial" pitchFamily="34" charset="0"/>
                </a:endParaRPr>
              </a:p>
            </p:txBody>
          </p:sp>
          <p:sp>
            <p:nvSpPr>
              <p:cNvPr id="20" name="Freeform 74">
                <a:extLst/>
              </p:cNvPr>
              <p:cNvSpPr>
                <a:spLocks/>
              </p:cNvSpPr>
              <p:nvPr/>
            </p:nvSpPr>
            <p:spPr bwMode="auto">
              <a:xfrm>
                <a:off x="5675314" y="3630614"/>
                <a:ext cx="25400" cy="217488"/>
              </a:xfrm>
              <a:custGeom>
                <a:avLst/>
                <a:gdLst>
                  <a:gd name="T0" fmla="*/ 3 w 6"/>
                  <a:gd name="T1" fmla="*/ 51 h 51"/>
                  <a:gd name="T2" fmla="*/ 0 w 6"/>
                  <a:gd name="T3" fmla="*/ 48 h 51"/>
                  <a:gd name="T4" fmla="*/ 0 w 6"/>
                  <a:gd name="T5" fmla="*/ 4 h 51"/>
                  <a:gd name="T6" fmla="*/ 3 w 6"/>
                  <a:gd name="T7" fmla="*/ 0 h 51"/>
                  <a:gd name="T8" fmla="*/ 6 w 6"/>
                  <a:gd name="T9" fmla="*/ 4 h 51"/>
                  <a:gd name="T10" fmla="*/ 6 w 6"/>
                  <a:gd name="T11" fmla="*/ 48 h 51"/>
                  <a:gd name="T12" fmla="*/ 3 w 6"/>
                  <a:gd name="T13" fmla="*/ 51 h 51"/>
                </a:gdLst>
                <a:ahLst/>
                <a:cxnLst>
                  <a:cxn ang="0">
                    <a:pos x="T0" y="T1"/>
                  </a:cxn>
                  <a:cxn ang="0">
                    <a:pos x="T2" y="T3"/>
                  </a:cxn>
                  <a:cxn ang="0">
                    <a:pos x="T4" y="T5"/>
                  </a:cxn>
                  <a:cxn ang="0">
                    <a:pos x="T6" y="T7"/>
                  </a:cxn>
                  <a:cxn ang="0">
                    <a:pos x="T8" y="T9"/>
                  </a:cxn>
                  <a:cxn ang="0">
                    <a:pos x="T10" y="T11"/>
                  </a:cxn>
                  <a:cxn ang="0">
                    <a:pos x="T12" y="T13"/>
                  </a:cxn>
                </a:cxnLst>
                <a:rect l="0" t="0" r="r" b="b"/>
                <a:pathLst>
                  <a:path w="6" h="51">
                    <a:moveTo>
                      <a:pt x="3" y="51"/>
                    </a:moveTo>
                    <a:cubicBezTo>
                      <a:pt x="1" y="51"/>
                      <a:pt x="0" y="49"/>
                      <a:pt x="0" y="48"/>
                    </a:cubicBezTo>
                    <a:cubicBezTo>
                      <a:pt x="0" y="4"/>
                      <a:pt x="0" y="4"/>
                      <a:pt x="0" y="4"/>
                    </a:cubicBezTo>
                    <a:cubicBezTo>
                      <a:pt x="0" y="2"/>
                      <a:pt x="1" y="0"/>
                      <a:pt x="3" y="0"/>
                    </a:cubicBezTo>
                    <a:cubicBezTo>
                      <a:pt x="5" y="0"/>
                      <a:pt x="6" y="2"/>
                      <a:pt x="6" y="4"/>
                    </a:cubicBezTo>
                    <a:cubicBezTo>
                      <a:pt x="6" y="48"/>
                      <a:pt x="6" y="48"/>
                      <a:pt x="6" y="48"/>
                    </a:cubicBezTo>
                    <a:cubicBezTo>
                      <a:pt x="6" y="49"/>
                      <a:pt x="5" y="51"/>
                      <a:pt x="3" y="51"/>
                    </a:cubicBez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a:solidFill>
                    <a:prstClr val="black"/>
                  </a:solidFill>
                  <a:latin typeface="ubuntu"/>
                  <a:cs typeface="Arial" pitchFamily="34" charset="0"/>
                </a:endParaRPr>
              </a:p>
            </p:txBody>
          </p:sp>
          <p:sp>
            <p:nvSpPr>
              <p:cNvPr id="21" name="Freeform 75">
                <a:extLst/>
              </p:cNvPr>
              <p:cNvSpPr>
                <a:spLocks noEditPoints="1"/>
              </p:cNvSpPr>
              <p:nvPr/>
            </p:nvSpPr>
            <p:spPr bwMode="auto">
              <a:xfrm>
                <a:off x="5640389" y="3575051"/>
                <a:ext cx="927100" cy="549275"/>
              </a:xfrm>
              <a:custGeom>
                <a:avLst/>
                <a:gdLst>
                  <a:gd name="T0" fmla="*/ 73 w 218"/>
                  <a:gd name="T1" fmla="*/ 129 h 129"/>
                  <a:gd name="T2" fmla="*/ 57 w 218"/>
                  <a:gd name="T3" fmla="*/ 125 h 129"/>
                  <a:gd name="T4" fmla="*/ 9 w 218"/>
                  <a:gd name="T5" fmla="*/ 100 h 129"/>
                  <a:gd name="T6" fmla="*/ 0 w 218"/>
                  <a:gd name="T7" fmla="*/ 85 h 129"/>
                  <a:gd name="T8" fmla="*/ 9 w 218"/>
                  <a:gd name="T9" fmla="*/ 71 h 129"/>
                  <a:gd name="T10" fmla="*/ 135 w 218"/>
                  <a:gd name="T11" fmla="*/ 4 h 129"/>
                  <a:gd name="T12" fmla="*/ 163 w 218"/>
                  <a:gd name="T13" fmla="*/ 4 h 129"/>
                  <a:gd name="T14" fmla="*/ 208 w 218"/>
                  <a:gd name="T15" fmla="*/ 28 h 129"/>
                  <a:gd name="T16" fmla="*/ 218 w 218"/>
                  <a:gd name="T17" fmla="*/ 45 h 129"/>
                  <a:gd name="T18" fmla="*/ 208 w 218"/>
                  <a:gd name="T19" fmla="*/ 62 h 129"/>
                  <a:gd name="T20" fmla="*/ 89 w 218"/>
                  <a:gd name="T21" fmla="*/ 125 h 129"/>
                  <a:gd name="T22" fmla="*/ 73 w 218"/>
                  <a:gd name="T23" fmla="*/ 129 h 129"/>
                  <a:gd name="T24" fmla="*/ 149 w 218"/>
                  <a:gd name="T25" fmla="*/ 7 h 129"/>
                  <a:gd name="T26" fmla="*/ 138 w 218"/>
                  <a:gd name="T27" fmla="*/ 10 h 129"/>
                  <a:gd name="T28" fmla="*/ 12 w 218"/>
                  <a:gd name="T29" fmla="*/ 76 h 129"/>
                  <a:gd name="T30" fmla="*/ 6 w 218"/>
                  <a:gd name="T31" fmla="*/ 85 h 129"/>
                  <a:gd name="T32" fmla="*/ 12 w 218"/>
                  <a:gd name="T33" fmla="*/ 94 h 129"/>
                  <a:gd name="T34" fmla="*/ 60 w 218"/>
                  <a:gd name="T35" fmla="*/ 119 h 129"/>
                  <a:gd name="T36" fmla="*/ 86 w 218"/>
                  <a:gd name="T37" fmla="*/ 119 h 129"/>
                  <a:gd name="T38" fmla="*/ 205 w 218"/>
                  <a:gd name="T39" fmla="*/ 57 h 129"/>
                  <a:gd name="T40" fmla="*/ 205 w 218"/>
                  <a:gd name="T41" fmla="*/ 57 h 129"/>
                  <a:gd name="T42" fmla="*/ 212 w 218"/>
                  <a:gd name="T43" fmla="*/ 45 h 129"/>
                  <a:gd name="T44" fmla="*/ 205 w 218"/>
                  <a:gd name="T45" fmla="*/ 33 h 129"/>
                  <a:gd name="T46" fmla="*/ 160 w 218"/>
                  <a:gd name="T47" fmla="*/ 10 h 129"/>
                  <a:gd name="T48" fmla="*/ 149 w 218"/>
                  <a:gd name="T49" fmla="*/ 7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8" h="129">
                    <a:moveTo>
                      <a:pt x="73" y="129"/>
                    </a:moveTo>
                    <a:cubicBezTo>
                      <a:pt x="67" y="129"/>
                      <a:pt x="62" y="128"/>
                      <a:pt x="57" y="125"/>
                    </a:cubicBezTo>
                    <a:cubicBezTo>
                      <a:pt x="9" y="100"/>
                      <a:pt x="9" y="100"/>
                      <a:pt x="9" y="100"/>
                    </a:cubicBezTo>
                    <a:cubicBezTo>
                      <a:pt x="3" y="97"/>
                      <a:pt x="0" y="91"/>
                      <a:pt x="0" y="85"/>
                    </a:cubicBezTo>
                    <a:cubicBezTo>
                      <a:pt x="0" y="79"/>
                      <a:pt x="3" y="74"/>
                      <a:pt x="9" y="71"/>
                    </a:cubicBezTo>
                    <a:cubicBezTo>
                      <a:pt x="135" y="4"/>
                      <a:pt x="135" y="4"/>
                      <a:pt x="135" y="4"/>
                    </a:cubicBezTo>
                    <a:cubicBezTo>
                      <a:pt x="144" y="0"/>
                      <a:pt x="154" y="0"/>
                      <a:pt x="163" y="4"/>
                    </a:cubicBezTo>
                    <a:cubicBezTo>
                      <a:pt x="208" y="28"/>
                      <a:pt x="208" y="28"/>
                      <a:pt x="208" y="28"/>
                    </a:cubicBezTo>
                    <a:cubicBezTo>
                      <a:pt x="214" y="31"/>
                      <a:pt x="218" y="38"/>
                      <a:pt x="218" y="45"/>
                    </a:cubicBezTo>
                    <a:cubicBezTo>
                      <a:pt x="218" y="52"/>
                      <a:pt x="214" y="59"/>
                      <a:pt x="208" y="62"/>
                    </a:cubicBezTo>
                    <a:cubicBezTo>
                      <a:pt x="89" y="125"/>
                      <a:pt x="89" y="125"/>
                      <a:pt x="89" y="125"/>
                    </a:cubicBezTo>
                    <a:cubicBezTo>
                      <a:pt x="84" y="128"/>
                      <a:pt x="78" y="129"/>
                      <a:pt x="73" y="129"/>
                    </a:cubicBezTo>
                    <a:close/>
                    <a:moveTo>
                      <a:pt x="149" y="7"/>
                    </a:moveTo>
                    <a:cubicBezTo>
                      <a:pt x="145" y="7"/>
                      <a:pt x="142" y="8"/>
                      <a:pt x="138" y="10"/>
                    </a:cubicBezTo>
                    <a:cubicBezTo>
                      <a:pt x="12" y="76"/>
                      <a:pt x="12" y="76"/>
                      <a:pt x="12" y="76"/>
                    </a:cubicBezTo>
                    <a:cubicBezTo>
                      <a:pt x="8" y="78"/>
                      <a:pt x="6" y="81"/>
                      <a:pt x="6" y="85"/>
                    </a:cubicBezTo>
                    <a:cubicBezTo>
                      <a:pt x="6" y="89"/>
                      <a:pt x="8" y="92"/>
                      <a:pt x="12" y="94"/>
                    </a:cubicBezTo>
                    <a:cubicBezTo>
                      <a:pt x="60" y="119"/>
                      <a:pt x="60" y="119"/>
                      <a:pt x="60" y="119"/>
                    </a:cubicBezTo>
                    <a:cubicBezTo>
                      <a:pt x="68" y="124"/>
                      <a:pt x="78" y="124"/>
                      <a:pt x="86" y="119"/>
                    </a:cubicBezTo>
                    <a:cubicBezTo>
                      <a:pt x="205" y="57"/>
                      <a:pt x="205" y="57"/>
                      <a:pt x="205" y="57"/>
                    </a:cubicBezTo>
                    <a:cubicBezTo>
                      <a:pt x="205" y="57"/>
                      <a:pt x="205" y="57"/>
                      <a:pt x="205" y="57"/>
                    </a:cubicBezTo>
                    <a:cubicBezTo>
                      <a:pt x="209" y="54"/>
                      <a:pt x="212" y="50"/>
                      <a:pt x="212" y="45"/>
                    </a:cubicBezTo>
                    <a:cubicBezTo>
                      <a:pt x="212" y="40"/>
                      <a:pt x="209" y="36"/>
                      <a:pt x="205" y="33"/>
                    </a:cubicBezTo>
                    <a:cubicBezTo>
                      <a:pt x="160" y="10"/>
                      <a:pt x="160" y="10"/>
                      <a:pt x="160" y="10"/>
                    </a:cubicBezTo>
                    <a:cubicBezTo>
                      <a:pt x="157" y="8"/>
                      <a:pt x="153" y="7"/>
                      <a:pt x="149" y="7"/>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dirty="0">
                  <a:solidFill>
                    <a:prstClr val="black"/>
                  </a:solidFill>
                  <a:latin typeface="ubuntu"/>
                  <a:cs typeface="Arial" pitchFamily="34" charset="0"/>
                </a:endParaRPr>
              </a:p>
            </p:txBody>
          </p:sp>
          <p:sp>
            <p:nvSpPr>
              <p:cNvPr id="22" name="Freeform 76">
                <a:extLst/>
              </p:cNvPr>
              <p:cNvSpPr>
                <a:spLocks/>
              </p:cNvSpPr>
              <p:nvPr/>
            </p:nvSpPr>
            <p:spPr bwMode="auto">
              <a:xfrm>
                <a:off x="5573714" y="3835401"/>
                <a:ext cx="1079500" cy="387350"/>
              </a:xfrm>
              <a:custGeom>
                <a:avLst/>
                <a:gdLst>
                  <a:gd name="T0" fmla="*/ 89 w 254"/>
                  <a:gd name="T1" fmla="*/ 91 h 91"/>
                  <a:gd name="T2" fmla="*/ 87 w 254"/>
                  <a:gd name="T3" fmla="*/ 91 h 91"/>
                  <a:gd name="T4" fmla="*/ 2 w 254"/>
                  <a:gd name="T5" fmla="*/ 47 h 91"/>
                  <a:gd name="T6" fmla="*/ 1 w 254"/>
                  <a:gd name="T7" fmla="*/ 42 h 91"/>
                  <a:gd name="T8" fmla="*/ 5 w 254"/>
                  <a:gd name="T9" fmla="*/ 41 h 91"/>
                  <a:gd name="T10" fmla="*/ 89 w 254"/>
                  <a:gd name="T11" fmla="*/ 85 h 91"/>
                  <a:gd name="T12" fmla="*/ 249 w 254"/>
                  <a:gd name="T13" fmla="*/ 1 h 91"/>
                  <a:gd name="T14" fmla="*/ 253 w 254"/>
                  <a:gd name="T15" fmla="*/ 2 h 91"/>
                  <a:gd name="T16" fmla="*/ 252 w 254"/>
                  <a:gd name="T17" fmla="*/ 7 h 91"/>
                  <a:gd name="T18" fmla="*/ 90 w 254"/>
                  <a:gd name="T19" fmla="*/ 91 h 91"/>
                  <a:gd name="T20" fmla="*/ 89 w 254"/>
                  <a:gd name="T21"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4" h="91">
                    <a:moveTo>
                      <a:pt x="89" y="91"/>
                    </a:moveTo>
                    <a:cubicBezTo>
                      <a:pt x="88" y="91"/>
                      <a:pt x="88" y="91"/>
                      <a:pt x="87" y="91"/>
                    </a:cubicBezTo>
                    <a:cubicBezTo>
                      <a:pt x="2" y="47"/>
                      <a:pt x="2" y="47"/>
                      <a:pt x="2" y="47"/>
                    </a:cubicBezTo>
                    <a:cubicBezTo>
                      <a:pt x="1" y="46"/>
                      <a:pt x="0" y="44"/>
                      <a:pt x="1" y="42"/>
                    </a:cubicBezTo>
                    <a:cubicBezTo>
                      <a:pt x="2" y="41"/>
                      <a:pt x="4" y="40"/>
                      <a:pt x="5" y="41"/>
                    </a:cubicBezTo>
                    <a:cubicBezTo>
                      <a:pt x="89" y="85"/>
                      <a:pt x="89" y="85"/>
                      <a:pt x="89" y="85"/>
                    </a:cubicBezTo>
                    <a:cubicBezTo>
                      <a:pt x="249" y="1"/>
                      <a:pt x="249" y="1"/>
                      <a:pt x="249" y="1"/>
                    </a:cubicBezTo>
                    <a:cubicBezTo>
                      <a:pt x="250" y="0"/>
                      <a:pt x="252" y="1"/>
                      <a:pt x="253" y="2"/>
                    </a:cubicBezTo>
                    <a:cubicBezTo>
                      <a:pt x="254" y="4"/>
                      <a:pt x="253" y="6"/>
                      <a:pt x="252" y="7"/>
                    </a:cubicBezTo>
                    <a:cubicBezTo>
                      <a:pt x="90" y="91"/>
                      <a:pt x="90" y="91"/>
                      <a:pt x="90" y="91"/>
                    </a:cubicBezTo>
                    <a:cubicBezTo>
                      <a:pt x="90" y="91"/>
                      <a:pt x="89" y="91"/>
                      <a:pt x="89" y="9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dirty="0">
                  <a:solidFill>
                    <a:prstClr val="black"/>
                  </a:solidFill>
                  <a:latin typeface="ubuntu"/>
                  <a:cs typeface="Arial" pitchFamily="34" charset="0"/>
                </a:endParaRPr>
              </a:p>
            </p:txBody>
          </p:sp>
          <p:sp>
            <p:nvSpPr>
              <p:cNvPr id="23" name="Freeform 77">
                <a:extLst/>
              </p:cNvPr>
              <p:cNvSpPr>
                <a:spLocks/>
              </p:cNvSpPr>
              <p:nvPr/>
            </p:nvSpPr>
            <p:spPr bwMode="auto">
              <a:xfrm>
                <a:off x="5573714" y="3921126"/>
                <a:ext cx="1079500" cy="385763"/>
              </a:xfrm>
              <a:custGeom>
                <a:avLst/>
                <a:gdLst>
                  <a:gd name="T0" fmla="*/ 89 w 254"/>
                  <a:gd name="T1" fmla="*/ 91 h 91"/>
                  <a:gd name="T2" fmla="*/ 87 w 254"/>
                  <a:gd name="T3" fmla="*/ 91 h 91"/>
                  <a:gd name="T4" fmla="*/ 2 w 254"/>
                  <a:gd name="T5" fmla="*/ 46 h 91"/>
                  <a:gd name="T6" fmla="*/ 1 w 254"/>
                  <a:gd name="T7" fmla="*/ 42 h 91"/>
                  <a:gd name="T8" fmla="*/ 5 w 254"/>
                  <a:gd name="T9" fmla="*/ 41 h 91"/>
                  <a:gd name="T10" fmla="*/ 89 w 254"/>
                  <a:gd name="T11" fmla="*/ 84 h 91"/>
                  <a:gd name="T12" fmla="*/ 249 w 254"/>
                  <a:gd name="T13" fmla="*/ 1 h 91"/>
                  <a:gd name="T14" fmla="*/ 253 w 254"/>
                  <a:gd name="T15" fmla="*/ 2 h 91"/>
                  <a:gd name="T16" fmla="*/ 252 w 254"/>
                  <a:gd name="T17" fmla="*/ 6 h 91"/>
                  <a:gd name="T18" fmla="*/ 90 w 254"/>
                  <a:gd name="T19" fmla="*/ 91 h 91"/>
                  <a:gd name="T20" fmla="*/ 89 w 254"/>
                  <a:gd name="T21"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4" h="91">
                    <a:moveTo>
                      <a:pt x="89" y="91"/>
                    </a:moveTo>
                    <a:cubicBezTo>
                      <a:pt x="88" y="91"/>
                      <a:pt x="88" y="91"/>
                      <a:pt x="87" y="91"/>
                    </a:cubicBezTo>
                    <a:cubicBezTo>
                      <a:pt x="2" y="46"/>
                      <a:pt x="2" y="46"/>
                      <a:pt x="2" y="46"/>
                    </a:cubicBezTo>
                    <a:cubicBezTo>
                      <a:pt x="1" y="45"/>
                      <a:pt x="0" y="43"/>
                      <a:pt x="1" y="42"/>
                    </a:cubicBezTo>
                    <a:cubicBezTo>
                      <a:pt x="2" y="40"/>
                      <a:pt x="4" y="40"/>
                      <a:pt x="5" y="41"/>
                    </a:cubicBezTo>
                    <a:cubicBezTo>
                      <a:pt x="89" y="84"/>
                      <a:pt x="89" y="84"/>
                      <a:pt x="89" y="84"/>
                    </a:cubicBezTo>
                    <a:cubicBezTo>
                      <a:pt x="249" y="1"/>
                      <a:pt x="249" y="1"/>
                      <a:pt x="249" y="1"/>
                    </a:cubicBezTo>
                    <a:cubicBezTo>
                      <a:pt x="250" y="0"/>
                      <a:pt x="252" y="0"/>
                      <a:pt x="253" y="2"/>
                    </a:cubicBezTo>
                    <a:cubicBezTo>
                      <a:pt x="254" y="3"/>
                      <a:pt x="253" y="5"/>
                      <a:pt x="252" y="6"/>
                    </a:cubicBezTo>
                    <a:cubicBezTo>
                      <a:pt x="90" y="91"/>
                      <a:pt x="90" y="91"/>
                      <a:pt x="90" y="91"/>
                    </a:cubicBezTo>
                    <a:cubicBezTo>
                      <a:pt x="90" y="91"/>
                      <a:pt x="89" y="91"/>
                      <a:pt x="89" y="9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dirty="0">
                  <a:solidFill>
                    <a:prstClr val="black"/>
                  </a:solidFill>
                  <a:latin typeface="ubuntu"/>
                  <a:cs typeface="Arial" pitchFamily="34" charset="0"/>
                </a:endParaRPr>
              </a:p>
            </p:txBody>
          </p:sp>
          <p:sp>
            <p:nvSpPr>
              <p:cNvPr id="24" name="Freeform 78">
                <a:extLst/>
              </p:cNvPr>
              <p:cNvSpPr>
                <a:spLocks noEditPoints="1"/>
              </p:cNvSpPr>
              <p:nvPr/>
            </p:nvSpPr>
            <p:spPr bwMode="auto">
              <a:xfrm>
                <a:off x="5768976" y="3665539"/>
                <a:ext cx="688975" cy="374650"/>
              </a:xfrm>
              <a:custGeom>
                <a:avLst/>
                <a:gdLst>
                  <a:gd name="T0" fmla="*/ 54 w 162"/>
                  <a:gd name="T1" fmla="*/ 88 h 88"/>
                  <a:gd name="T2" fmla="*/ 53 w 162"/>
                  <a:gd name="T3" fmla="*/ 88 h 88"/>
                  <a:gd name="T4" fmla="*/ 39 w 162"/>
                  <a:gd name="T5" fmla="*/ 88 h 88"/>
                  <a:gd name="T6" fmla="*/ 36 w 162"/>
                  <a:gd name="T7" fmla="*/ 88 h 88"/>
                  <a:gd name="T8" fmla="*/ 2 w 162"/>
                  <a:gd name="T9" fmla="*/ 70 h 88"/>
                  <a:gd name="T10" fmla="*/ 0 w 162"/>
                  <a:gd name="T11" fmla="*/ 67 h 88"/>
                  <a:gd name="T12" fmla="*/ 2 w 162"/>
                  <a:gd name="T13" fmla="*/ 64 h 88"/>
                  <a:gd name="T14" fmla="*/ 4 w 162"/>
                  <a:gd name="T15" fmla="*/ 63 h 88"/>
                  <a:gd name="T16" fmla="*/ 2 w 162"/>
                  <a:gd name="T17" fmla="*/ 61 h 88"/>
                  <a:gd name="T18" fmla="*/ 0 w 162"/>
                  <a:gd name="T19" fmla="*/ 58 h 88"/>
                  <a:gd name="T20" fmla="*/ 2 w 162"/>
                  <a:gd name="T21" fmla="*/ 55 h 88"/>
                  <a:gd name="T22" fmla="*/ 106 w 162"/>
                  <a:gd name="T23" fmla="*/ 0 h 88"/>
                  <a:gd name="T24" fmla="*/ 109 w 162"/>
                  <a:gd name="T25" fmla="*/ 0 h 88"/>
                  <a:gd name="T26" fmla="*/ 123 w 162"/>
                  <a:gd name="T27" fmla="*/ 0 h 88"/>
                  <a:gd name="T28" fmla="*/ 126 w 162"/>
                  <a:gd name="T29" fmla="*/ 0 h 88"/>
                  <a:gd name="T30" fmla="*/ 160 w 162"/>
                  <a:gd name="T31" fmla="*/ 18 h 88"/>
                  <a:gd name="T32" fmla="*/ 162 w 162"/>
                  <a:gd name="T33" fmla="*/ 21 h 88"/>
                  <a:gd name="T34" fmla="*/ 160 w 162"/>
                  <a:gd name="T35" fmla="*/ 24 h 88"/>
                  <a:gd name="T36" fmla="*/ 158 w 162"/>
                  <a:gd name="T37" fmla="*/ 26 h 88"/>
                  <a:gd name="T38" fmla="*/ 158 w 162"/>
                  <a:gd name="T39" fmla="*/ 26 h 88"/>
                  <a:gd name="T40" fmla="*/ 160 w 162"/>
                  <a:gd name="T41" fmla="*/ 27 h 88"/>
                  <a:gd name="T42" fmla="*/ 162 w 162"/>
                  <a:gd name="T43" fmla="*/ 30 h 88"/>
                  <a:gd name="T44" fmla="*/ 160 w 162"/>
                  <a:gd name="T45" fmla="*/ 33 h 88"/>
                  <a:gd name="T46" fmla="*/ 56 w 162"/>
                  <a:gd name="T47" fmla="*/ 88 h 88"/>
                  <a:gd name="T48" fmla="*/ 54 w 162"/>
                  <a:gd name="T49" fmla="*/ 88 h 88"/>
                  <a:gd name="T50" fmla="*/ 46 w 162"/>
                  <a:gd name="T51" fmla="*/ 80 h 88"/>
                  <a:gd name="T52" fmla="*/ 54 w 162"/>
                  <a:gd name="T53" fmla="*/ 81 h 88"/>
                  <a:gd name="T54" fmla="*/ 153 w 162"/>
                  <a:gd name="T55" fmla="*/ 29 h 88"/>
                  <a:gd name="T56" fmla="*/ 152 w 162"/>
                  <a:gd name="T57" fmla="*/ 26 h 88"/>
                  <a:gd name="T58" fmla="*/ 153 w 162"/>
                  <a:gd name="T59" fmla="*/ 22 h 88"/>
                  <a:gd name="T60" fmla="*/ 125 w 162"/>
                  <a:gd name="T61" fmla="*/ 7 h 88"/>
                  <a:gd name="T62" fmla="*/ 108 w 162"/>
                  <a:gd name="T63" fmla="*/ 7 h 88"/>
                  <a:gd name="T64" fmla="*/ 9 w 162"/>
                  <a:gd name="T65" fmla="*/ 59 h 88"/>
                  <a:gd name="T66" fmla="*/ 10 w 162"/>
                  <a:gd name="T67" fmla="*/ 63 h 88"/>
                  <a:gd name="T68" fmla="*/ 9 w 162"/>
                  <a:gd name="T69" fmla="*/ 66 h 88"/>
                  <a:gd name="T70" fmla="*/ 37 w 162"/>
                  <a:gd name="T71" fmla="*/ 81 h 88"/>
                  <a:gd name="T72" fmla="*/ 46 w 162"/>
                  <a:gd name="T73" fmla="*/ 8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2" h="88">
                    <a:moveTo>
                      <a:pt x="54" y="88"/>
                    </a:moveTo>
                    <a:cubicBezTo>
                      <a:pt x="54" y="88"/>
                      <a:pt x="53" y="88"/>
                      <a:pt x="53" y="88"/>
                    </a:cubicBezTo>
                    <a:cubicBezTo>
                      <a:pt x="48" y="86"/>
                      <a:pt x="43" y="86"/>
                      <a:pt x="39" y="88"/>
                    </a:cubicBezTo>
                    <a:cubicBezTo>
                      <a:pt x="38" y="88"/>
                      <a:pt x="37" y="88"/>
                      <a:pt x="36" y="88"/>
                    </a:cubicBezTo>
                    <a:cubicBezTo>
                      <a:pt x="2" y="70"/>
                      <a:pt x="2" y="70"/>
                      <a:pt x="2" y="70"/>
                    </a:cubicBezTo>
                    <a:cubicBezTo>
                      <a:pt x="1" y="69"/>
                      <a:pt x="0" y="68"/>
                      <a:pt x="0" y="67"/>
                    </a:cubicBezTo>
                    <a:cubicBezTo>
                      <a:pt x="0" y="66"/>
                      <a:pt x="1" y="65"/>
                      <a:pt x="2" y="64"/>
                    </a:cubicBezTo>
                    <a:cubicBezTo>
                      <a:pt x="3" y="63"/>
                      <a:pt x="4" y="63"/>
                      <a:pt x="4" y="63"/>
                    </a:cubicBezTo>
                    <a:cubicBezTo>
                      <a:pt x="4" y="63"/>
                      <a:pt x="3" y="62"/>
                      <a:pt x="2" y="61"/>
                    </a:cubicBezTo>
                    <a:cubicBezTo>
                      <a:pt x="1" y="61"/>
                      <a:pt x="0" y="59"/>
                      <a:pt x="0" y="58"/>
                    </a:cubicBezTo>
                    <a:cubicBezTo>
                      <a:pt x="0" y="57"/>
                      <a:pt x="1" y="56"/>
                      <a:pt x="2" y="55"/>
                    </a:cubicBezTo>
                    <a:cubicBezTo>
                      <a:pt x="106" y="0"/>
                      <a:pt x="106" y="0"/>
                      <a:pt x="106" y="0"/>
                    </a:cubicBezTo>
                    <a:cubicBezTo>
                      <a:pt x="107" y="0"/>
                      <a:pt x="108" y="0"/>
                      <a:pt x="109" y="0"/>
                    </a:cubicBezTo>
                    <a:cubicBezTo>
                      <a:pt x="114" y="3"/>
                      <a:pt x="119" y="3"/>
                      <a:pt x="123" y="0"/>
                    </a:cubicBezTo>
                    <a:cubicBezTo>
                      <a:pt x="124" y="0"/>
                      <a:pt x="125" y="0"/>
                      <a:pt x="126" y="0"/>
                    </a:cubicBezTo>
                    <a:cubicBezTo>
                      <a:pt x="160" y="18"/>
                      <a:pt x="160" y="18"/>
                      <a:pt x="160" y="18"/>
                    </a:cubicBezTo>
                    <a:cubicBezTo>
                      <a:pt x="161" y="19"/>
                      <a:pt x="162" y="20"/>
                      <a:pt x="162" y="21"/>
                    </a:cubicBezTo>
                    <a:cubicBezTo>
                      <a:pt x="162" y="22"/>
                      <a:pt x="161" y="23"/>
                      <a:pt x="160" y="24"/>
                    </a:cubicBezTo>
                    <a:cubicBezTo>
                      <a:pt x="158" y="25"/>
                      <a:pt x="158" y="26"/>
                      <a:pt x="158" y="26"/>
                    </a:cubicBezTo>
                    <a:cubicBezTo>
                      <a:pt x="158" y="26"/>
                      <a:pt x="158" y="26"/>
                      <a:pt x="158" y="26"/>
                    </a:cubicBezTo>
                    <a:cubicBezTo>
                      <a:pt x="158" y="26"/>
                      <a:pt x="159" y="26"/>
                      <a:pt x="160" y="27"/>
                    </a:cubicBezTo>
                    <a:cubicBezTo>
                      <a:pt x="161" y="28"/>
                      <a:pt x="162" y="29"/>
                      <a:pt x="162" y="30"/>
                    </a:cubicBezTo>
                    <a:cubicBezTo>
                      <a:pt x="162" y="31"/>
                      <a:pt x="161" y="32"/>
                      <a:pt x="160" y="33"/>
                    </a:cubicBezTo>
                    <a:cubicBezTo>
                      <a:pt x="56" y="88"/>
                      <a:pt x="56" y="88"/>
                      <a:pt x="56" y="88"/>
                    </a:cubicBezTo>
                    <a:cubicBezTo>
                      <a:pt x="55" y="88"/>
                      <a:pt x="55" y="88"/>
                      <a:pt x="54" y="88"/>
                    </a:cubicBezTo>
                    <a:close/>
                    <a:moveTo>
                      <a:pt x="46" y="80"/>
                    </a:moveTo>
                    <a:cubicBezTo>
                      <a:pt x="48" y="80"/>
                      <a:pt x="51" y="80"/>
                      <a:pt x="54" y="81"/>
                    </a:cubicBezTo>
                    <a:cubicBezTo>
                      <a:pt x="153" y="29"/>
                      <a:pt x="153" y="29"/>
                      <a:pt x="153" y="29"/>
                    </a:cubicBezTo>
                    <a:cubicBezTo>
                      <a:pt x="152" y="28"/>
                      <a:pt x="152" y="27"/>
                      <a:pt x="152" y="26"/>
                    </a:cubicBezTo>
                    <a:cubicBezTo>
                      <a:pt x="152" y="24"/>
                      <a:pt x="152" y="23"/>
                      <a:pt x="153" y="22"/>
                    </a:cubicBezTo>
                    <a:cubicBezTo>
                      <a:pt x="125" y="7"/>
                      <a:pt x="125" y="7"/>
                      <a:pt x="125" y="7"/>
                    </a:cubicBezTo>
                    <a:cubicBezTo>
                      <a:pt x="119" y="9"/>
                      <a:pt x="113" y="9"/>
                      <a:pt x="108" y="7"/>
                    </a:cubicBezTo>
                    <a:cubicBezTo>
                      <a:pt x="9" y="59"/>
                      <a:pt x="9" y="59"/>
                      <a:pt x="9" y="59"/>
                    </a:cubicBezTo>
                    <a:cubicBezTo>
                      <a:pt x="10" y="60"/>
                      <a:pt x="10" y="62"/>
                      <a:pt x="10" y="63"/>
                    </a:cubicBezTo>
                    <a:cubicBezTo>
                      <a:pt x="10" y="64"/>
                      <a:pt x="10" y="65"/>
                      <a:pt x="9" y="66"/>
                    </a:cubicBezTo>
                    <a:cubicBezTo>
                      <a:pt x="37" y="81"/>
                      <a:pt x="37" y="81"/>
                      <a:pt x="37" y="81"/>
                    </a:cubicBezTo>
                    <a:cubicBezTo>
                      <a:pt x="40" y="80"/>
                      <a:pt x="43" y="80"/>
                      <a:pt x="46" y="8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dirty="0">
                  <a:solidFill>
                    <a:prstClr val="black"/>
                  </a:solidFill>
                  <a:latin typeface="ubuntu"/>
                  <a:cs typeface="Arial" pitchFamily="34" charset="0"/>
                </a:endParaRPr>
              </a:p>
            </p:txBody>
          </p:sp>
          <p:sp>
            <p:nvSpPr>
              <p:cNvPr id="25" name="Freeform 79">
                <a:extLst/>
              </p:cNvPr>
              <p:cNvSpPr>
                <a:spLocks noEditPoints="1"/>
              </p:cNvSpPr>
              <p:nvPr/>
            </p:nvSpPr>
            <p:spPr bwMode="auto">
              <a:xfrm>
                <a:off x="6002339" y="3779839"/>
                <a:ext cx="220663" cy="136525"/>
              </a:xfrm>
              <a:custGeom>
                <a:avLst/>
                <a:gdLst>
                  <a:gd name="T0" fmla="*/ 28 w 52"/>
                  <a:gd name="T1" fmla="*/ 32 h 32"/>
                  <a:gd name="T2" fmla="*/ 9 w 52"/>
                  <a:gd name="T3" fmla="*/ 28 h 32"/>
                  <a:gd name="T4" fmla="*/ 0 w 52"/>
                  <a:gd name="T5" fmla="*/ 16 h 32"/>
                  <a:gd name="T6" fmla="*/ 7 w 52"/>
                  <a:gd name="T7" fmla="*/ 5 h 32"/>
                  <a:gd name="T8" fmla="*/ 43 w 52"/>
                  <a:gd name="T9" fmla="*/ 6 h 32"/>
                  <a:gd name="T10" fmla="*/ 43 w 52"/>
                  <a:gd name="T11" fmla="*/ 6 h 32"/>
                  <a:gd name="T12" fmla="*/ 52 w 52"/>
                  <a:gd name="T13" fmla="*/ 18 h 32"/>
                  <a:gd name="T14" fmla="*/ 44 w 52"/>
                  <a:gd name="T15" fmla="*/ 29 h 32"/>
                  <a:gd name="T16" fmla="*/ 28 w 52"/>
                  <a:gd name="T17" fmla="*/ 32 h 32"/>
                  <a:gd name="T18" fmla="*/ 24 w 52"/>
                  <a:gd name="T19" fmla="*/ 8 h 32"/>
                  <a:gd name="T20" fmla="*/ 10 w 52"/>
                  <a:gd name="T21" fmla="*/ 11 h 32"/>
                  <a:gd name="T22" fmla="*/ 6 w 52"/>
                  <a:gd name="T23" fmla="*/ 16 h 32"/>
                  <a:gd name="T24" fmla="*/ 12 w 52"/>
                  <a:gd name="T25" fmla="*/ 22 h 32"/>
                  <a:gd name="T26" fmla="*/ 41 w 52"/>
                  <a:gd name="T27" fmla="*/ 23 h 32"/>
                  <a:gd name="T28" fmla="*/ 46 w 52"/>
                  <a:gd name="T29" fmla="*/ 18 h 32"/>
                  <a:gd name="T30" fmla="*/ 40 w 52"/>
                  <a:gd name="T31" fmla="*/ 12 h 32"/>
                  <a:gd name="T32" fmla="*/ 40 w 52"/>
                  <a:gd name="T33" fmla="*/ 12 h 32"/>
                  <a:gd name="T34" fmla="*/ 24 w 52"/>
                  <a:gd name="T35"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2" h="32">
                    <a:moveTo>
                      <a:pt x="28" y="32"/>
                    </a:moveTo>
                    <a:cubicBezTo>
                      <a:pt x="21" y="32"/>
                      <a:pt x="14" y="31"/>
                      <a:pt x="9" y="28"/>
                    </a:cubicBezTo>
                    <a:cubicBezTo>
                      <a:pt x="3" y="25"/>
                      <a:pt x="0" y="21"/>
                      <a:pt x="0" y="16"/>
                    </a:cubicBezTo>
                    <a:cubicBezTo>
                      <a:pt x="0" y="12"/>
                      <a:pt x="2" y="8"/>
                      <a:pt x="7" y="5"/>
                    </a:cubicBezTo>
                    <a:cubicBezTo>
                      <a:pt x="17" y="0"/>
                      <a:pt x="33" y="1"/>
                      <a:pt x="43" y="6"/>
                    </a:cubicBezTo>
                    <a:cubicBezTo>
                      <a:pt x="43" y="6"/>
                      <a:pt x="43" y="6"/>
                      <a:pt x="43" y="6"/>
                    </a:cubicBezTo>
                    <a:cubicBezTo>
                      <a:pt x="49" y="9"/>
                      <a:pt x="52" y="13"/>
                      <a:pt x="52" y="18"/>
                    </a:cubicBezTo>
                    <a:cubicBezTo>
                      <a:pt x="52" y="22"/>
                      <a:pt x="49" y="26"/>
                      <a:pt x="44" y="29"/>
                    </a:cubicBezTo>
                    <a:cubicBezTo>
                      <a:pt x="40" y="31"/>
                      <a:pt x="34" y="32"/>
                      <a:pt x="28" y="32"/>
                    </a:cubicBezTo>
                    <a:close/>
                    <a:moveTo>
                      <a:pt x="24" y="8"/>
                    </a:moveTo>
                    <a:cubicBezTo>
                      <a:pt x="19" y="8"/>
                      <a:pt x="14" y="9"/>
                      <a:pt x="10" y="11"/>
                    </a:cubicBezTo>
                    <a:cubicBezTo>
                      <a:pt x="8" y="12"/>
                      <a:pt x="6" y="14"/>
                      <a:pt x="6" y="16"/>
                    </a:cubicBezTo>
                    <a:cubicBezTo>
                      <a:pt x="6" y="18"/>
                      <a:pt x="8" y="21"/>
                      <a:pt x="12" y="22"/>
                    </a:cubicBezTo>
                    <a:cubicBezTo>
                      <a:pt x="20" y="27"/>
                      <a:pt x="34" y="27"/>
                      <a:pt x="41" y="23"/>
                    </a:cubicBezTo>
                    <a:cubicBezTo>
                      <a:pt x="44" y="22"/>
                      <a:pt x="46" y="20"/>
                      <a:pt x="46" y="18"/>
                    </a:cubicBezTo>
                    <a:cubicBezTo>
                      <a:pt x="46" y="16"/>
                      <a:pt x="44" y="14"/>
                      <a:pt x="40" y="12"/>
                    </a:cubicBezTo>
                    <a:cubicBezTo>
                      <a:pt x="40" y="12"/>
                      <a:pt x="40" y="12"/>
                      <a:pt x="40" y="12"/>
                    </a:cubicBezTo>
                    <a:cubicBezTo>
                      <a:pt x="35" y="9"/>
                      <a:pt x="30" y="8"/>
                      <a:pt x="24" y="8"/>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dirty="0">
                  <a:solidFill>
                    <a:prstClr val="black"/>
                  </a:solidFill>
                  <a:latin typeface="ubuntu"/>
                  <a:cs typeface="Arial" pitchFamily="34" charset="0"/>
                </a:endParaRPr>
              </a:p>
            </p:txBody>
          </p:sp>
        </p:grpSp>
        <p:grpSp>
          <p:nvGrpSpPr>
            <p:cNvPr id="26" name="Groupe 25">
              <a:extLst/>
            </p:cNvPr>
            <p:cNvGrpSpPr/>
            <p:nvPr/>
          </p:nvGrpSpPr>
          <p:grpSpPr>
            <a:xfrm>
              <a:off x="5842452" y="4949751"/>
              <a:ext cx="539565" cy="497977"/>
              <a:chOff x="9882188" y="1625601"/>
              <a:chExt cx="787400" cy="784225"/>
            </a:xfrm>
            <a:solidFill>
              <a:srgbClr val="333333"/>
            </a:solidFill>
          </p:grpSpPr>
          <p:sp>
            <p:nvSpPr>
              <p:cNvPr id="27" name="Freeform 51">
                <a:extLst/>
              </p:cNvPr>
              <p:cNvSpPr>
                <a:spLocks noEditPoints="1"/>
              </p:cNvSpPr>
              <p:nvPr/>
            </p:nvSpPr>
            <p:spPr bwMode="auto">
              <a:xfrm>
                <a:off x="9882188" y="1625601"/>
                <a:ext cx="536575" cy="536575"/>
              </a:xfrm>
              <a:custGeom>
                <a:avLst/>
                <a:gdLst>
                  <a:gd name="T0" fmla="*/ 66 w 133"/>
                  <a:gd name="T1" fmla="*/ 133 h 133"/>
                  <a:gd name="T2" fmla="*/ 0 w 133"/>
                  <a:gd name="T3" fmla="*/ 67 h 133"/>
                  <a:gd name="T4" fmla="*/ 66 w 133"/>
                  <a:gd name="T5" fmla="*/ 0 h 133"/>
                  <a:gd name="T6" fmla="*/ 133 w 133"/>
                  <a:gd name="T7" fmla="*/ 67 h 133"/>
                  <a:gd name="T8" fmla="*/ 66 w 133"/>
                  <a:gd name="T9" fmla="*/ 133 h 133"/>
                  <a:gd name="T10" fmla="*/ 66 w 133"/>
                  <a:gd name="T11" fmla="*/ 6 h 133"/>
                  <a:gd name="T12" fmla="*/ 6 w 133"/>
                  <a:gd name="T13" fmla="*/ 67 h 133"/>
                  <a:gd name="T14" fmla="*/ 66 w 133"/>
                  <a:gd name="T15" fmla="*/ 127 h 133"/>
                  <a:gd name="T16" fmla="*/ 127 w 133"/>
                  <a:gd name="T17" fmla="*/ 67 h 133"/>
                  <a:gd name="T18" fmla="*/ 66 w 133"/>
                  <a:gd name="T19" fmla="*/ 6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 h="133">
                    <a:moveTo>
                      <a:pt x="66" y="133"/>
                    </a:moveTo>
                    <a:cubicBezTo>
                      <a:pt x="30" y="133"/>
                      <a:pt x="0" y="103"/>
                      <a:pt x="0" y="67"/>
                    </a:cubicBezTo>
                    <a:cubicBezTo>
                      <a:pt x="0" y="30"/>
                      <a:pt x="30" y="0"/>
                      <a:pt x="66" y="0"/>
                    </a:cubicBezTo>
                    <a:cubicBezTo>
                      <a:pt x="103" y="0"/>
                      <a:pt x="133" y="30"/>
                      <a:pt x="133" y="67"/>
                    </a:cubicBezTo>
                    <a:cubicBezTo>
                      <a:pt x="133" y="103"/>
                      <a:pt x="103" y="133"/>
                      <a:pt x="66" y="133"/>
                    </a:cubicBezTo>
                    <a:close/>
                    <a:moveTo>
                      <a:pt x="66" y="6"/>
                    </a:moveTo>
                    <a:cubicBezTo>
                      <a:pt x="33" y="6"/>
                      <a:pt x="6" y="33"/>
                      <a:pt x="6" y="67"/>
                    </a:cubicBezTo>
                    <a:cubicBezTo>
                      <a:pt x="6" y="100"/>
                      <a:pt x="33" y="127"/>
                      <a:pt x="66" y="127"/>
                    </a:cubicBezTo>
                    <a:cubicBezTo>
                      <a:pt x="100" y="127"/>
                      <a:pt x="127" y="100"/>
                      <a:pt x="127" y="67"/>
                    </a:cubicBezTo>
                    <a:cubicBezTo>
                      <a:pt x="127" y="33"/>
                      <a:pt x="100" y="6"/>
                      <a:pt x="66" y="6"/>
                    </a:cubicBez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sp>
            <p:nvSpPr>
              <p:cNvPr id="28" name="Freeform 52">
                <a:extLst/>
              </p:cNvPr>
              <p:cNvSpPr>
                <a:spLocks/>
              </p:cNvSpPr>
              <p:nvPr/>
            </p:nvSpPr>
            <p:spPr bwMode="auto">
              <a:xfrm>
                <a:off x="9939338" y="1682751"/>
                <a:ext cx="225425" cy="225425"/>
              </a:xfrm>
              <a:custGeom>
                <a:avLst/>
                <a:gdLst>
                  <a:gd name="T0" fmla="*/ 3 w 56"/>
                  <a:gd name="T1" fmla="*/ 56 h 56"/>
                  <a:gd name="T2" fmla="*/ 0 w 56"/>
                  <a:gd name="T3" fmla="*/ 53 h 56"/>
                  <a:gd name="T4" fmla="*/ 53 w 56"/>
                  <a:gd name="T5" fmla="*/ 0 h 56"/>
                  <a:gd name="T6" fmla="*/ 56 w 56"/>
                  <a:gd name="T7" fmla="*/ 3 h 56"/>
                  <a:gd name="T8" fmla="*/ 53 w 56"/>
                  <a:gd name="T9" fmla="*/ 6 h 56"/>
                  <a:gd name="T10" fmla="*/ 6 w 56"/>
                  <a:gd name="T11" fmla="*/ 53 h 56"/>
                  <a:gd name="T12" fmla="*/ 3 w 56"/>
                  <a:gd name="T13" fmla="*/ 56 h 56"/>
                </a:gdLst>
                <a:ahLst/>
                <a:cxnLst>
                  <a:cxn ang="0">
                    <a:pos x="T0" y="T1"/>
                  </a:cxn>
                  <a:cxn ang="0">
                    <a:pos x="T2" y="T3"/>
                  </a:cxn>
                  <a:cxn ang="0">
                    <a:pos x="T4" y="T5"/>
                  </a:cxn>
                  <a:cxn ang="0">
                    <a:pos x="T6" y="T7"/>
                  </a:cxn>
                  <a:cxn ang="0">
                    <a:pos x="T8" y="T9"/>
                  </a:cxn>
                  <a:cxn ang="0">
                    <a:pos x="T10" y="T11"/>
                  </a:cxn>
                  <a:cxn ang="0">
                    <a:pos x="T12" y="T13"/>
                  </a:cxn>
                </a:cxnLst>
                <a:rect l="0" t="0" r="r" b="b"/>
                <a:pathLst>
                  <a:path w="56" h="56">
                    <a:moveTo>
                      <a:pt x="3" y="56"/>
                    </a:moveTo>
                    <a:cubicBezTo>
                      <a:pt x="1" y="56"/>
                      <a:pt x="0" y="55"/>
                      <a:pt x="0" y="53"/>
                    </a:cubicBezTo>
                    <a:cubicBezTo>
                      <a:pt x="0" y="24"/>
                      <a:pt x="24" y="0"/>
                      <a:pt x="53" y="0"/>
                    </a:cubicBezTo>
                    <a:cubicBezTo>
                      <a:pt x="55" y="0"/>
                      <a:pt x="56" y="1"/>
                      <a:pt x="56" y="3"/>
                    </a:cubicBezTo>
                    <a:cubicBezTo>
                      <a:pt x="56" y="5"/>
                      <a:pt x="55" y="6"/>
                      <a:pt x="53" y="6"/>
                    </a:cubicBezTo>
                    <a:cubicBezTo>
                      <a:pt x="27" y="6"/>
                      <a:pt x="6" y="27"/>
                      <a:pt x="6" y="53"/>
                    </a:cubicBezTo>
                    <a:cubicBezTo>
                      <a:pt x="6" y="55"/>
                      <a:pt x="5" y="56"/>
                      <a:pt x="3" y="56"/>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sp>
            <p:nvSpPr>
              <p:cNvPr id="29" name="Freeform 53">
                <a:extLst/>
              </p:cNvPr>
              <p:cNvSpPr>
                <a:spLocks noEditPoints="1"/>
              </p:cNvSpPr>
              <p:nvPr/>
            </p:nvSpPr>
            <p:spPr bwMode="auto">
              <a:xfrm>
                <a:off x="10310813" y="2054226"/>
                <a:ext cx="358775" cy="355600"/>
              </a:xfrm>
              <a:custGeom>
                <a:avLst/>
                <a:gdLst>
                  <a:gd name="T0" fmla="*/ 70 w 89"/>
                  <a:gd name="T1" fmla="*/ 88 h 88"/>
                  <a:gd name="T2" fmla="*/ 58 w 89"/>
                  <a:gd name="T3" fmla="*/ 83 h 88"/>
                  <a:gd name="T4" fmla="*/ 5 w 89"/>
                  <a:gd name="T5" fmla="*/ 30 h 88"/>
                  <a:gd name="T6" fmla="*/ 0 w 89"/>
                  <a:gd name="T7" fmla="*/ 18 h 88"/>
                  <a:gd name="T8" fmla="*/ 5 w 89"/>
                  <a:gd name="T9" fmla="*/ 5 h 88"/>
                  <a:gd name="T10" fmla="*/ 17 w 89"/>
                  <a:gd name="T11" fmla="*/ 0 h 88"/>
                  <a:gd name="T12" fmla="*/ 29 w 89"/>
                  <a:gd name="T13" fmla="*/ 5 h 88"/>
                  <a:gd name="T14" fmla="*/ 82 w 89"/>
                  <a:gd name="T15" fmla="*/ 59 h 88"/>
                  <a:gd name="T16" fmla="*/ 82 w 89"/>
                  <a:gd name="T17" fmla="*/ 83 h 88"/>
                  <a:gd name="T18" fmla="*/ 70 w 89"/>
                  <a:gd name="T19" fmla="*/ 88 h 88"/>
                  <a:gd name="T20" fmla="*/ 17 w 89"/>
                  <a:gd name="T21" fmla="*/ 7 h 88"/>
                  <a:gd name="T22" fmla="*/ 9 w 89"/>
                  <a:gd name="T23" fmla="*/ 10 h 88"/>
                  <a:gd name="T24" fmla="*/ 6 w 89"/>
                  <a:gd name="T25" fmla="*/ 18 h 88"/>
                  <a:gd name="T26" fmla="*/ 9 w 89"/>
                  <a:gd name="T27" fmla="*/ 25 h 88"/>
                  <a:gd name="T28" fmla="*/ 62 w 89"/>
                  <a:gd name="T29" fmla="*/ 78 h 88"/>
                  <a:gd name="T30" fmla="*/ 78 w 89"/>
                  <a:gd name="T31" fmla="*/ 78 h 88"/>
                  <a:gd name="T32" fmla="*/ 78 w 89"/>
                  <a:gd name="T33" fmla="*/ 63 h 88"/>
                  <a:gd name="T34" fmla="*/ 25 w 89"/>
                  <a:gd name="T35" fmla="*/ 10 h 88"/>
                  <a:gd name="T36" fmla="*/ 25 w 89"/>
                  <a:gd name="T37" fmla="*/ 10 h 88"/>
                  <a:gd name="T38" fmla="*/ 17 w 89"/>
                  <a:gd name="T39" fmla="*/ 7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9" h="88">
                    <a:moveTo>
                      <a:pt x="70" y="88"/>
                    </a:moveTo>
                    <a:cubicBezTo>
                      <a:pt x="66" y="88"/>
                      <a:pt x="61" y="86"/>
                      <a:pt x="58" y="83"/>
                    </a:cubicBezTo>
                    <a:cubicBezTo>
                      <a:pt x="5" y="30"/>
                      <a:pt x="5" y="30"/>
                      <a:pt x="5" y="30"/>
                    </a:cubicBezTo>
                    <a:cubicBezTo>
                      <a:pt x="2" y="27"/>
                      <a:pt x="0" y="22"/>
                      <a:pt x="0" y="18"/>
                    </a:cubicBezTo>
                    <a:cubicBezTo>
                      <a:pt x="0" y="13"/>
                      <a:pt x="2" y="9"/>
                      <a:pt x="5" y="5"/>
                    </a:cubicBezTo>
                    <a:cubicBezTo>
                      <a:pt x="8" y="2"/>
                      <a:pt x="12" y="0"/>
                      <a:pt x="17" y="0"/>
                    </a:cubicBezTo>
                    <a:cubicBezTo>
                      <a:pt x="22" y="0"/>
                      <a:pt x="26" y="2"/>
                      <a:pt x="29" y="5"/>
                    </a:cubicBezTo>
                    <a:cubicBezTo>
                      <a:pt x="82" y="59"/>
                      <a:pt x="82" y="59"/>
                      <a:pt x="82" y="59"/>
                    </a:cubicBezTo>
                    <a:cubicBezTo>
                      <a:pt x="89" y="65"/>
                      <a:pt x="89" y="76"/>
                      <a:pt x="82" y="83"/>
                    </a:cubicBezTo>
                    <a:cubicBezTo>
                      <a:pt x="79" y="86"/>
                      <a:pt x="74" y="88"/>
                      <a:pt x="70" y="88"/>
                    </a:cubicBezTo>
                    <a:close/>
                    <a:moveTo>
                      <a:pt x="17" y="7"/>
                    </a:moveTo>
                    <a:cubicBezTo>
                      <a:pt x="14" y="7"/>
                      <a:pt x="11" y="8"/>
                      <a:pt x="9" y="10"/>
                    </a:cubicBezTo>
                    <a:cubicBezTo>
                      <a:pt x="7" y="12"/>
                      <a:pt x="6" y="15"/>
                      <a:pt x="6" y="18"/>
                    </a:cubicBezTo>
                    <a:cubicBezTo>
                      <a:pt x="6" y="21"/>
                      <a:pt x="7" y="23"/>
                      <a:pt x="9" y="25"/>
                    </a:cubicBezTo>
                    <a:cubicBezTo>
                      <a:pt x="62" y="78"/>
                      <a:pt x="62" y="78"/>
                      <a:pt x="62" y="78"/>
                    </a:cubicBezTo>
                    <a:cubicBezTo>
                      <a:pt x="67" y="83"/>
                      <a:pt x="73" y="83"/>
                      <a:pt x="78" y="78"/>
                    </a:cubicBezTo>
                    <a:cubicBezTo>
                      <a:pt x="82" y="74"/>
                      <a:pt x="82" y="67"/>
                      <a:pt x="78" y="63"/>
                    </a:cubicBezTo>
                    <a:cubicBezTo>
                      <a:pt x="25" y="10"/>
                      <a:pt x="25" y="10"/>
                      <a:pt x="25" y="10"/>
                    </a:cubicBezTo>
                    <a:cubicBezTo>
                      <a:pt x="25" y="10"/>
                      <a:pt x="25" y="10"/>
                      <a:pt x="25" y="10"/>
                    </a:cubicBezTo>
                    <a:cubicBezTo>
                      <a:pt x="23" y="8"/>
                      <a:pt x="20" y="7"/>
                      <a:pt x="17" y="7"/>
                    </a:cubicBez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grpSp>
      </p:grpSp>
      <p:pic>
        <p:nvPicPr>
          <p:cNvPr id="30" name="Picture 4" descr="https://marly-la-ville.fr/wp-content/uploads/2019/12/warning-sign-30915_1280-300x250.png"/>
          <p:cNvPicPr>
            <a:picLocks noChangeAspect="1" noChangeArrowheads="1"/>
          </p:cNvPicPr>
          <p:nvPr/>
        </p:nvPicPr>
        <p:blipFill>
          <a:blip r:embed="rId2" cstate="print">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86506" y="1815192"/>
            <a:ext cx="668563" cy="5571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52164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contenu 6"/>
          <p:cNvSpPr>
            <a:spLocks noGrp="1"/>
          </p:cNvSpPr>
          <p:nvPr>
            <p:ph idx="15"/>
          </p:nvPr>
        </p:nvSpPr>
        <p:spPr/>
        <p:txBody>
          <a:bodyPr>
            <a:normAutofit fontScale="92500" lnSpcReduction="10000"/>
          </a:bodyPr>
          <a:lstStyle/>
          <a:p>
            <a:endParaRPr lang="fr-FR"/>
          </a:p>
        </p:txBody>
      </p:sp>
      <p:sp>
        <p:nvSpPr>
          <p:cNvPr id="2" name="Espace réservé du contenu 1"/>
          <p:cNvSpPr>
            <a:spLocks noGrp="1"/>
          </p:cNvSpPr>
          <p:nvPr>
            <p:ph idx="1"/>
          </p:nvPr>
        </p:nvSpPr>
        <p:spPr/>
        <p:txBody>
          <a:bodyPr/>
          <a:lstStyle/>
          <a:p>
            <a:r>
              <a:rPr lang="fr-FR" b="1" dirty="0" smtClean="0">
                <a:solidFill>
                  <a:schemeClr val="accent4">
                    <a:lumMod val="75000"/>
                  </a:schemeClr>
                </a:solidFill>
                <a:latin typeface="Montserrat Black" panose="00000A00000000000000" pitchFamily="2" charset="0"/>
              </a:rPr>
              <a:t>PRENONS UN EXEMPLE</a:t>
            </a:r>
          </a:p>
          <a:p>
            <a:pPr marL="36000" indent="0">
              <a:buNone/>
            </a:pPr>
            <a:endParaRPr lang="fr-FR" b="1" dirty="0" smtClean="0">
              <a:solidFill>
                <a:schemeClr val="accent4">
                  <a:lumMod val="75000"/>
                </a:schemeClr>
              </a:solidFill>
              <a:latin typeface="Montserrat Black" panose="00000A00000000000000" pitchFamily="2" charset="0"/>
            </a:endParaRPr>
          </a:p>
          <a:p>
            <a:endParaRPr lang="fr-FR" b="1" dirty="0">
              <a:solidFill>
                <a:schemeClr val="accent4">
                  <a:lumMod val="75000"/>
                </a:schemeClr>
              </a:solidFill>
              <a:latin typeface="Montserrat Black" panose="00000A00000000000000" pitchFamily="2" charset="0"/>
            </a:endParaRPr>
          </a:p>
          <a:p>
            <a:endParaRPr lang="fr-FR" b="1" dirty="0" smtClean="0">
              <a:solidFill>
                <a:schemeClr val="accent4">
                  <a:lumMod val="75000"/>
                </a:schemeClr>
              </a:solidFill>
              <a:latin typeface="Montserrat Black" panose="00000A00000000000000" pitchFamily="2" charset="0"/>
            </a:endParaRPr>
          </a:p>
          <a:p>
            <a:endParaRPr lang="fr-FR" dirty="0" smtClean="0"/>
          </a:p>
          <a:p>
            <a:endParaRPr lang="fr-FR" dirty="0"/>
          </a:p>
          <a:p>
            <a:endParaRPr lang="fr-FR" dirty="0" smtClean="0"/>
          </a:p>
          <a:p>
            <a:pPr lvl="1"/>
            <a:endParaRPr lang="fr-FR" b="1" dirty="0">
              <a:solidFill>
                <a:schemeClr val="accent4">
                  <a:lumMod val="75000"/>
                </a:schemeClr>
              </a:solidFill>
              <a:latin typeface="Montserrat Black" panose="00000A00000000000000" pitchFamily="2" charset="0"/>
            </a:endParaRPr>
          </a:p>
        </p:txBody>
      </p:sp>
      <p:sp>
        <p:nvSpPr>
          <p:cNvPr id="3" name="Espace réservé du texte 2"/>
          <p:cNvSpPr>
            <a:spLocks noGrp="1"/>
          </p:cNvSpPr>
          <p:nvPr>
            <p:ph type="body" sz="quarter" idx="26"/>
          </p:nvPr>
        </p:nvSpPr>
        <p:spPr/>
        <p:txBody>
          <a:bodyPr>
            <a:normAutofit/>
          </a:bodyPr>
          <a:lstStyle/>
          <a:p>
            <a:pPr fontAlgn="base"/>
            <a:r>
              <a:rPr lang="fr-FR" dirty="0"/>
              <a:t>LA CLOTURE DU COMPTE DU MINEUR</a:t>
            </a:r>
          </a:p>
          <a:p>
            <a:endParaRPr lang="fr-FR" dirty="0"/>
          </a:p>
        </p:txBody>
      </p:sp>
      <p:graphicFrame>
        <p:nvGraphicFramePr>
          <p:cNvPr id="11" name="Diagramme 10"/>
          <p:cNvGraphicFramePr/>
          <p:nvPr>
            <p:extLst>
              <p:ext uri="{D42A27DB-BD31-4B8C-83A1-F6EECF244321}">
                <p14:modId xmlns:p14="http://schemas.microsoft.com/office/powerpoint/2010/main" val="4160598640"/>
              </p:ext>
            </p:extLst>
          </p:nvPr>
        </p:nvGraphicFramePr>
        <p:xfrm>
          <a:off x="475436" y="1098210"/>
          <a:ext cx="11168584" cy="467381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2" name="Graphique 273">
            <a:extLst>
              <a:ext uri="{FF2B5EF4-FFF2-40B4-BE49-F238E27FC236}">
                <a16:creationId xmlns:a16="http://schemas.microsoft.com/office/drawing/2014/main" id="{07647166-ED44-5440-91B0-7E811209ED30}"/>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xmlns="" r:embed="rId27"/>
              </a:ext>
            </a:extLst>
          </a:blip>
          <a:stretch>
            <a:fillRect/>
          </a:stretch>
        </p:blipFill>
        <p:spPr>
          <a:xfrm>
            <a:off x="9354230" y="5103253"/>
            <a:ext cx="822244" cy="822244"/>
          </a:xfrm>
          <a:prstGeom prst="rect">
            <a:avLst/>
          </a:prstGeom>
        </p:spPr>
      </p:pic>
      <p:pic>
        <p:nvPicPr>
          <p:cNvPr id="13" name="Graphique 275">
            <a:extLst>
              <a:ext uri="{FF2B5EF4-FFF2-40B4-BE49-F238E27FC236}">
                <a16:creationId xmlns:a16="http://schemas.microsoft.com/office/drawing/2014/main" id="{54F202D3-DBDB-BF48-98F3-B881FBE783B2}"/>
              </a:ext>
            </a:extLst>
          </p:cNvPr>
          <p:cNvPicPr>
            <a:picLocks noChangeAspect="1"/>
          </p:cNvPicPr>
          <p:nvPr/>
        </p:nvPicPr>
        <p:blipFill>
          <a:blip r:embed="rId28" cstate="print">
            <a:extLst>
              <a:ext uri="{28A0092B-C50C-407E-A947-70E740481C1C}">
                <a14:useLocalDpi xmlns:a14="http://schemas.microsoft.com/office/drawing/2010/main" val="0"/>
              </a:ext>
              <a:ext uri="{96DAC541-7B7A-43D3-8B79-37D633B846F1}">
                <asvg:svgBlip xmlns:asvg="http://schemas.microsoft.com/office/drawing/2016/SVG/main" xmlns="" r:embed="rId29"/>
              </a:ext>
            </a:extLst>
          </a:blip>
          <a:stretch>
            <a:fillRect/>
          </a:stretch>
        </p:blipFill>
        <p:spPr>
          <a:xfrm>
            <a:off x="1818625" y="5103253"/>
            <a:ext cx="820088" cy="820088"/>
          </a:xfrm>
          <a:prstGeom prst="rect">
            <a:avLst/>
          </a:prstGeom>
        </p:spPr>
      </p:pic>
    </p:spTree>
    <p:extLst>
      <p:ext uri="{BB962C8B-B14F-4D97-AF65-F5344CB8AC3E}">
        <p14:creationId xmlns:p14="http://schemas.microsoft.com/office/powerpoint/2010/main" val="408639563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contenu 9"/>
          <p:cNvSpPr>
            <a:spLocks noGrp="1"/>
          </p:cNvSpPr>
          <p:nvPr>
            <p:ph idx="15"/>
          </p:nvPr>
        </p:nvSpPr>
        <p:spPr/>
        <p:txBody>
          <a:bodyPr/>
          <a:lstStyle/>
          <a:p>
            <a:r>
              <a:rPr lang="fr-FR" dirty="0" smtClean="0"/>
              <a:t>Les actes autorisés</a:t>
            </a:r>
            <a:endParaRPr lang="fr-FR" dirty="0"/>
          </a:p>
        </p:txBody>
      </p:sp>
      <p:sp>
        <p:nvSpPr>
          <p:cNvPr id="2" name="Espace réservé du contenu 1"/>
          <p:cNvSpPr>
            <a:spLocks noGrp="1"/>
          </p:cNvSpPr>
          <p:nvPr>
            <p:ph idx="1"/>
          </p:nvPr>
        </p:nvSpPr>
        <p:spPr/>
        <p:txBody>
          <a:bodyPr>
            <a:normAutofit/>
          </a:bodyPr>
          <a:lstStyle/>
          <a:p>
            <a:pPr algn="just" fontAlgn="base"/>
            <a:r>
              <a:rPr lang="fr-FR" dirty="0" smtClean="0"/>
              <a:t>Qu’est-on </a:t>
            </a:r>
            <a:r>
              <a:rPr lang="fr-FR" dirty="0"/>
              <a:t>autorisé à faire en matière de délivrance d’une carte à un client mineur non émancipé ?  Quid de l’autonomie du client mineur en matière de carte bancaire ? </a:t>
            </a:r>
            <a:endParaRPr lang="fr-FR" dirty="0" smtClean="0"/>
          </a:p>
          <a:p>
            <a:pPr algn="just" fontAlgn="base"/>
            <a:endParaRPr lang="fr-FR" dirty="0"/>
          </a:p>
          <a:p>
            <a:pPr marL="927000" lvl="2" indent="0" fontAlgn="base">
              <a:buNone/>
            </a:pPr>
            <a:r>
              <a:rPr lang="fr-FR" sz="1400" dirty="0"/>
              <a:t>La délivrance de la carte est impossible sans la détention d’un compte bancaire qui, en théorie, ne peut être ouvert et fonctionner que par l'intermédiaire du représentant légal. </a:t>
            </a:r>
            <a:endParaRPr lang="fr-FR" sz="1400" dirty="0" smtClean="0"/>
          </a:p>
          <a:p>
            <a:pPr marL="927000" lvl="2" indent="0" fontAlgn="base">
              <a:buNone/>
            </a:pPr>
            <a:endParaRPr lang="fr-FR" sz="1400" dirty="0" smtClean="0"/>
          </a:p>
          <a:p>
            <a:pPr marL="927000" lvl="2" indent="0" fontAlgn="base">
              <a:buNone/>
            </a:pPr>
            <a:r>
              <a:rPr lang="fr-FR" sz="1400" dirty="0" smtClean="0"/>
              <a:t>De </a:t>
            </a:r>
            <a:r>
              <a:rPr lang="fr-FR" sz="1400" dirty="0"/>
              <a:t>plus, la banque doit s’assurer que son client mineur ne puisse pas s’endetter donc ne doit pas lui permettre de rendre son compte débiteur.  </a:t>
            </a:r>
            <a:r>
              <a:rPr lang="fr-FR" dirty="0"/>
              <a:t> </a:t>
            </a:r>
          </a:p>
          <a:p>
            <a:pPr marL="36000" indent="0" algn="just" fontAlgn="base">
              <a:buNone/>
            </a:pPr>
            <a:endParaRPr lang="fr-FR" dirty="0" smtClean="0"/>
          </a:p>
          <a:p>
            <a:pPr algn="just" fontAlgn="base"/>
            <a:r>
              <a:rPr lang="fr-FR" dirty="0"/>
              <a:t>En pratique il est ainsi admis que les banques ne doivent mettre à la disposition des clients mineurs que des </a:t>
            </a:r>
            <a:r>
              <a:rPr lang="fr-FR" b="1" dirty="0">
                <a:solidFill>
                  <a:schemeClr val="accent4">
                    <a:lumMod val="75000"/>
                  </a:schemeClr>
                </a:solidFill>
              </a:rPr>
              <a:t>cartes de retrait </a:t>
            </a:r>
            <a:r>
              <a:rPr lang="fr-FR" dirty="0"/>
              <a:t>ou des </a:t>
            </a:r>
            <a:r>
              <a:rPr lang="fr-FR" b="1" dirty="0">
                <a:solidFill>
                  <a:schemeClr val="accent4">
                    <a:lumMod val="75000"/>
                  </a:schemeClr>
                </a:solidFill>
              </a:rPr>
              <a:t>cartes bancaires avec contrôle de </a:t>
            </a:r>
            <a:r>
              <a:rPr lang="fr-FR" b="1" dirty="0" smtClean="0">
                <a:solidFill>
                  <a:schemeClr val="accent4">
                    <a:lumMod val="75000"/>
                  </a:schemeClr>
                </a:solidFill>
              </a:rPr>
              <a:t>solde</a:t>
            </a:r>
            <a:r>
              <a:rPr lang="fr-FR" dirty="0" smtClean="0"/>
              <a:t>.</a:t>
            </a:r>
            <a:endParaRPr lang="fr-FR" dirty="0"/>
          </a:p>
          <a:p>
            <a:pPr lvl="1" algn="just"/>
            <a:endParaRPr lang="fr-FR" dirty="0" smtClean="0"/>
          </a:p>
          <a:p>
            <a:pPr lvl="1" algn="just"/>
            <a:endParaRPr lang="fr-FR" dirty="0"/>
          </a:p>
        </p:txBody>
      </p:sp>
      <p:sp>
        <p:nvSpPr>
          <p:cNvPr id="3" name="Espace réservé du texte 2"/>
          <p:cNvSpPr>
            <a:spLocks noGrp="1"/>
          </p:cNvSpPr>
          <p:nvPr>
            <p:ph type="body" sz="quarter" idx="26"/>
          </p:nvPr>
        </p:nvSpPr>
        <p:spPr/>
        <p:txBody>
          <a:bodyPr>
            <a:normAutofit/>
          </a:bodyPr>
          <a:lstStyle/>
          <a:p>
            <a:r>
              <a:rPr lang="fr-FR" dirty="0" smtClean="0"/>
              <a:t>DÉLIVRANCE D’UNE CARTE À UN CLIENT MINEUR NON ÉMANCIPÉ</a:t>
            </a:r>
            <a:endParaRPr lang="fr-FR" dirty="0"/>
          </a:p>
        </p:txBody>
      </p:sp>
      <p:pic>
        <p:nvPicPr>
          <p:cNvPr id="6" name="Image 5"/>
          <p:cNvPicPr>
            <a:picLocks noChangeAspect="1"/>
          </p:cNvPicPr>
          <p:nvPr/>
        </p:nvPicPr>
        <p:blipFill>
          <a:blip r:embed="rId2">
            <a:duotone>
              <a:schemeClr val="accent1">
                <a:shade val="45000"/>
                <a:satMod val="135000"/>
              </a:schemeClr>
              <a:prstClr val="white"/>
            </a:duotone>
            <a:extLst>
              <a:ext uri="{BEBA8EAE-BF5A-486C-A8C5-ECC9F3942E4B}">
                <a14:imgProps xmlns:a14="http://schemas.microsoft.com/office/drawing/2010/main">
                  <a14:imgLayer r:embed="rId3">
                    <a14:imgEffect>
                      <a14:backgroundRemoval t="9790" b="89510" l="1000" r="90000"/>
                    </a14:imgEffect>
                  </a14:imgLayer>
                </a14:imgProps>
              </a:ext>
            </a:extLst>
          </a:blip>
          <a:stretch>
            <a:fillRect/>
          </a:stretch>
        </p:blipFill>
        <p:spPr>
          <a:xfrm rot="3379224">
            <a:off x="1406543" y="2089468"/>
            <a:ext cx="482946" cy="690613"/>
          </a:xfrm>
          <a:prstGeom prst="rect">
            <a:avLst/>
          </a:prstGeom>
        </p:spPr>
      </p:pic>
      <p:pic>
        <p:nvPicPr>
          <p:cNvPr id="7" name="Image 6"/>
          <p:cNvPicPr>
            <a:picLocks noChangeAspect="1"/>
          </p:cNvPicPr>
          <p:nvPr/>
        </p:nvPicPr>
        <p:blipFill>
          <a:blip r:embed="rId2">
            <a:duotone>
              <a:schemeClr val="accent1">
                <a:shade val="45000"/>
                <a:satMod val="135000"/>
              </a:schemeClr>
              <a:prstClr val="white"/>
            </a:duotone>
            <a:extLst>
              <a:ext uri="{BEBA8EAE-BF5A-486C-A8C5-ECC9F3942E4B}">
                <a14:imgProps xmlns:a14="http://schemas.microsoft.com/office/drawing/2010/main">
                  <a14:imgLayer r:embed="rId3">
                    <a14:imgEffect>
                      <a14:backgroundRemoval t="9790" b="89510" l="1000" r="90000"/>
                    </a14:imgEffect>
                  </a14:imgLayer>
                </a14:imgProps>
              </a:ext>
            </a:extLst>
          </a:blip>
          <a:stretch>
            <a:fillRect/>
          </a:stretch>
        </p:blipFill>
        <p:spPr>
          <a:xfrm rot="3379224">
            <a:off x="1406543" y="2870269"/>
            <a:ext cx="482946" cy="690613"/>
          </a:xfrm>
          <a:prstGeom prst="rect">
            <a:avLst/>
          </a:prstGeom>
        </p:spPr>
      </p:pic>
    </p:spTree>
    <p:extLst>
      <p:ext uri="{BB962C8B-B14F-4D97-AF65-F5344CB8AC3E}">
        <p14:creationId xmlns:p14="http://schemas.microsoft.com/office/powerpoint/2010/main" val="278535156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idx="15"/>
          </p:nvPr>
        </p:nvSpPr>
        <p:spPr/>
        <p:txBody>
          <a:bodyPr>
            <a:normAutofit fontScale="92500" lnSpcReduction="10000"/>
          </a:bodyPr>
          <a:lstStyle/>
          <a:p>
            <a:r>
              <a:rPr lang="fr-FR" dirty="0"/>
              <a:t>[suite</a:t>
            </a:r>
            <a:r>
              <a:rPr lang="fr-FR" dirty="0" smtClean="0"/>
              <a:t>]</a:t>
            </a:r>
            <a:endParaRPr lang="fr-FR" dirty="0"/>
          </a:p>
        </p:txBody>
      </p:sp>
      <p:sp>
        <p:nvSpPr>
          <p:cNvPr id="2" name="Espace réservé du contenu 1"/>
          <p:cNvSpPr>
            <a:spLocks noGrp="1"/>
          </p:cNvSpPr>
          <p:nvPr>
            <p:ph idx="1"/>
          </p:nvPr>
        </p:nvSpPr>
        <p:spPr>
          <a:xfrm>
            <a:off x="1220788" y="1007950"/>
            <a:ext cx="10209212" cy="4499296"/>
          </a:xfrm>
        </p:spPr>
        <p:txBody>
          <a:bodyPr>
            <a:normAutofit lnSpcReduction="10000"/>
          </a:bodyPr>
          <a:lstStyle/>
          <a:p>
            <a:r>
              <a:rPr lang="fr-FR" b="1" dirty="0" smtClean="0">
                <a:solidFill>
                  <a:schemeClr val="accent4">
                    <a:lumMod val="75000"/>
                  </a:schemeClr>
                </a:solidFill>
                <a:latin typeface="Montserrat ExtraBold" panose="00000900000000000000" pitchFamily="2" charset="0"/>
              </a:rPr>
              <a:t>LES EXCEPTIONS</a:t>
            </a:r>
          </a:p>
          <a:p>
            <a:pPr marL="36000" indent="0">
              <a:buNone/>
            </a:pPr>
            <a:endParaRPr lang="fr-FR" b="1" dirty="0">
              <a:solidFill>
                <a:schemeClr val="accent4">
                  <a:lumMod val="75000"/>
                </a:schemeClr>
              </a:solidFill>
              <a:latin typeface="Montserrat ExtraBold" panose="00000900000000000000" pitchFamily="2" charset="0"/>
            </a:endParaRPr>
          </a:p>
          <a:p>
            <a:pPr fontAlgn="base"/>
            <a:r>
              <a:rPr lang="fr-FR" dirty="0"/>
              <a:t>Existe-t-il des exceptions? Oui! </a:t>
            </a:r>
          </a:p>
          <a:p>
            <a:pPr marL="36000" indent="0" fontAlgn="base">
              <a:buNone/>
            </a:pPr>
            <a:endParaRPr lang="fr-FR" sz="1600" dirty="0"/>
          </a:p>
          <a:p>
            <a:pPr marL="927000" lvl="2" indent="0" fontAlgn="base">
              <a:buNone/>
            </a:pPr>
            <a:r>
              <a:rPr lang="fr-FR" sz="1400" dirty="0"/>
              <a:t>Une carte de paiement « classique » peut être délivrée à un mineur s’il est </a:t>
            </a:r>
            <a:r>
              <a:rPr lang="fr-FR" sz="1400" b="1" dirty="0">
                <a:solidFill>
                  <a:schemeClr val="accent4">
                    <a:lumMod val="75000"/>
                  </a:schemeClr>
                </a:solidFill>
              </a:rPr>
              <a:t>apprenti </a:t>
            </a:r>
            <a:r>
              <a:rPr lang="fr-FR" sz="1400" b="1" u="sng" dirty="0">
                <a:solidFill>
                  <a:schemeClr val="accent4">
                    <a:lumMod val="75000"/>
                  </a:schemeClr>
                </a:solidFill>
              </a:rPr>
              <a:t>et</a:t>
            </a:r>
            <a:r>
              <a:rPr lang="fr-FR" sz="1400" b="1" dirty="0">
                <a:solidFill>
                  <a:schemeClr val="accent4">
                    <a:lumMod val="75000"/>
                  </a:schemeClr>
                </a:solidFill>
              </a:rPr>
              <a:t> âgé de 16 ans</a:t>
            </a:r>
            <a:r>
              <a:rPr lang="fr-FR" sz="1400" dirty="0" smtClean="0"/>
              <a:t>.</a:t>
            </a:r>
          </a:p>
          <a:p>
            <a:pPr marL="927000" lvl="2" indent="0" fontAlgn="base">
              <a:buNone/>
            </a:pPr>
            <a:endParaRPr lang="fr-FR" sz="1300" dirty="0"/>
          </a:p>
          <a:p>
            <a:pPr marL="927000" lvl="2" indent="0" fontAlgn="base">
              <a:buNone/>
            </a:pPr>
            <a:r>
              <a:rPr lang="fr-FR" sz="1300" dirty="0"/>
              <a:t> </a:t>
            </a:r>
            <a:endParaRPr lang="fr-FR" sz="1500" dirty="0"/>
          </a:p>
          <a:p>
            <a:pPr marL="927000" lvl="2" indent="0" fontAlgn="base">
              <a:buNone/>
            </a:pPr>
            <a:r>
              <a:rPr lang="fr-FR" sz="1400" dirty="0" smtClean="0"/>
              <a:t>Il est également possible de mettre à la disposition du client mineur une </a:t>
            </a:r>
            <a:r>
              <a:rPr lang="fr-FR" sz="1400" b="1" dirty="0" smtClean="0">
                <a:solidFill>
                  <a:schemeClr val="accent4">
                    <a:lumMod val="75000"/>
                  </a:schemeClr>
                </a:solidFill>
              </a:rPr>
              <a:t>cartes de retrait </a:t>
            </a:r>
            <a:r>
              <a:rPr lang="fr-FR" sz="1400" dirty="0" smtClean="0"/>
              <a:t>utilisables sur ses </a:t>
            </a:r>
            <a:r>
              <a:rPr lang="fr-FR" sz="1400" b="1" dirty="0" smtClean="0">
                <a:solidFill>
                  <a:schemeClr val="accent4">
                    <a:lumMod val="75000"/>
                  </a:schemeClr>
                </a:solidFill>
              </a:rPr>
              <a:t>livrets</a:t>
            </a:r>
            <a:r>
              <a:rPr lang="fr-FR" sz="1400" dirty="0" smtClean="0"/>
              <a:t> dès lors qu’il a atteint l’âge de </a:t>
            </a:r>
            <a:r>
              <a:rPr lang="fr-FR" sz="1400" b="1" dirty="0" smtClean="0">
                <a:solidFill>
                  <a:schemeClr val="accent4">
                    <a:lumMod val="75000"/>
                  </a:schemeClr>
                </a:solidFill>
              </a:rPr>
              <a:t>12 ans</a:t>
            </a:r>
            <a:r>
              <a:rPr lang="fr-FR" sz="1400" dirty="0" smtClean="0"/>
              <a:t>.  </a:t>
            </a:r>
            <a:endParaRPr lang="fr-FR" sz="1400" dirty="0"/>
          </a:p>
          <a:p>
            <a:pPr marL="927000" lvl="2" indent="0">
              <a:buNone/>
            </a:pPr>
            <a:endParaRPr lang="fr-FR" b="1" dirty="0" smtClean="0">
              <a:solidFill>
                <a:schemeClr val="accent4">
                  <a:lumMod val="75000"/>
                </a:schemeClr>
              </a:solidFill>
              <a:latin typeface="Montserrat ExtraBold" panose="00000900000000000000" pitchFamily="2" charset="0"/>
            </a:endParaRPr>
          </a:p>
          <a:p>
            <a:pPr marL="927000" lvl="2" indent="0">
              <a:buNone/>
            </a:pPr>
            <a:endParaRPr lang="fr-FR" b="1" dirty="0" smtClean="0">
              <a:solidFill>
                <a:schemeClr val="accent4">
                  <a:lumMod val="75000"/>
                </a:schemeClr>
              </a:solidFill>
              <a:latin typeface="Montserrat ExtraBold" panose="00000900000000000000" pitchFamily="2" charset="0"/>
            </a:endParaRPr>
          </a:p>
          <a:p>
            <a:pPr marL="927000" lvl="2" indent="0" fontAlgn="base">
              <a:buNone/>
            </a:pPr>
            <a:r>
              <a:rPr lang="fr-FR" sz="1400" dirty="0" smtClean="0"/>
              <a:t>En </a:t>
            </a:r>
            <a:r>
              <a:rPr lang="fr-FR" sz="1400" dirty="0"/>
              <a:t>cas de situation débitrice générée par l’utilisation de la carte, les conséquences financières des opérations débitrices (y compris les frais bancaires) relèveront juridiquement de la responsabilité de la banque.  </a:t>
            </a:r>
          </a:p>
          <a:p>
            <a:pPr marL="36000" indent="0" fontAlgn="base">
              <a:buNone/>
            </a:pPr>
            <a:endParaRPr lang="fr-FR" dirty="0"/>
          </a:p>
          <a:p>
            <a:pPr marL="36000" indent="0" fontAlgn="base">
              <a:buNone/>
            </a:pPr>
            <a:endParaRPr lang="fr-FR" dirty="0"/>
          </a:p>
          <a:p>
            <a:pPr fontAlgn="base"/>
            <a:r>
              <a:rPr lang="fr-FR" dirty="0"/>
              <a:t>Comme pour tout client détenteur d’une carte, nos clients mineurs doivent être sensibilisés aux règles de bonne gestion d’un tel dispositif ainsi qu’aux règles de sécurité à respecter pour se prémunir de toute fraude.   </a:t>
            </a:r>
          </a:p>
          <a:p>
            <a:pPr marL="36000" indent="0">
              <a:buNone/>
            </a:pPr>
            <a:endParaRPr lang="fr-FR" b="1" dirty="0">
              <a:solidFill>
                <a:schemeClr val="accent4">
                  <a:lumMod val="75000"/>
                </a:schemeClr>
              </a:solidFill>
              <a:latin typeface="Montserrat ExtraBold" panose="00000900000000000000" pitchFamily="2" charset="0"/>
            </a:endParaRPr>
          </a:p>
        </p:txBody>
      </p:sp>
      <p:pic>
        <p:nvPicPr>
          <p:cNvPr id="6" name="Image 5"/>
          <p:cNvPicPr>
            <a:picLocks noChangeAspect="1"/>
          </p:cNvPicPr>
          <p:nvPr/>
        </p:nvPicPr>
        <p:blipFill>
          <a:blip r:embed="rId2">
            <a:duotone>
              <a:schemeClr val="accent1">
                <a:shade val="45000"/>
                <a:satMod val="135000"/>
              </a:schemeClr>
              <a:prstClr val="white"/>
            </a:duotone>
            <a:extLst>
              <a:ext uri="{BEBA8EAE-BF5A-486C-A8C5-ECC9F3942E4B}">
                <a14:imgProps xmlns:a14="http://schemas.microsoft.com/office/drawing/2010/main">
                  <a14:imgLayer r:embed="rId3">
                    <a14:imgEffect>
                      <a14:backgroundRemoval t="9790" b="89510" l="1000" r="90000"/>
                    </a14:imgEffect>
                  </a14:imgLayer>
                </a14:imgProps>
              </a:ext>
            </a:extLst>
          </a:blip>
          <a:stretch>
            <a:fillRect/>
          </a:stretch>
        </p:blipFill>
        <p:spPr>
          <a:xfrm rot="3379224">
            <a:off x="1400571" y="2031462"/>
            <a:ext cx="482946" cy="690613"/>
          </a:xfrm>
          <a:prstGeom prst="rect">
            <a:avLst/>
          </a:prstGeom>
        </p:spPr>
      </p:pic>
      <p:pic>
        <p:nvPicPr>
          <p:cNvPr id="7" name="Image 6"/>
          <p:cNvPicPr>
            <a:picLocks noChangeAspect="1"/>
          </p:cNvPicPr>
          <p:nvPr/>
        </p:nvPicPr>
        <p:blipFill>
          <a:blip r:embed="rId2">
            <a:duotone>
              <a:schemeClr val="accent1">
                <a:shade val="45000"/>
                <a:satMod val="135000"/>
              </a:schemeClr>
              <a:prstClr val="white"/>
            </a:duotone>
            <a:extLst>
              <a:ext uri="{BEBA8EAE-BF5A-486C-A8C5-ECC9F3942E4B}">
                <a14:imgProps xmlns:a14="http://schemas.microsoft.com/office/drawing/2010/main">
                  <a14:imgLayer r:embed="rId3">
                    <a14:imgEffect>
                      <a14:backgroundRemoval t="9790" b="89510" l="1000" r="90000"/>
                    </a14:imgEffect>
                  </a14:imgLayer>
                </a14:imgProps>
              </a:ext>
            </a:extLst>
          </a:blip>
          <a:stretch>
            <a:fillRect/>
          </a:stretch>
        </p:blipFill>
        <p:spPr>
          <a:xfrm rot="3379224">
            <a:off x="1400572" y="2926340"/>
            <a:ext cx="482946" cy="690613"/>
          </a:xfrm>
          <a:prstGeom prst="rect">
            <a:avLst/>
          </a:prstGeom>
        </p:spPr>
      </p:pic>
      <p:pic>
        <p:nvPicPr>
          <p:cNvPr id="8" name="Picture 4" descr="https://marly-la-ville.fr/wp-content/uploads/2019/12/warning-sign-30915_1280-300x250.png"/>
          <p:cNvPicPr>
            <a:picLocks noChangeAspect="1" noChangeArrowheads="1"/>
          </p:cNvPicPr>
          <p:nvPr/>
        </p:nvPicPr>
        <p:blipFill>
          <a:blip r:embed="rId4" cstate="print">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220787" y="3805570"/>
            <a:ext cx="668563" cy="557135"/>
          </a:xfrm>
          <a:prstGeom prst="rect">
            <a:avLst/>
          </a:prstGeom>
          <a:noFill/>
          <a:extLst>
            <a:ext uri="{909E8E84-426E-40DD-AFC4-6F175D3DCCD1}">
              <a14:hiddenFill xmlns:a14="http://schemas.microsoft.com/office/drawing/2010/main">
                <a:solidFill>
                  <a:srgbClr val="FFFFFF"/>
                </a:solidFill>
              </a14:hiddenFill>
            </a:ext>
          </a:extLst>
        </p:spPr>
      </p:pic>
      <p:sp>
        <p:nvSpPr>
          <p:cNvPr id="11" name="Espace réservé du texte 10"/>
          <p:cNvSpPr>
            <a:spLocks noGrp="1"/>
          </p:cNvSpPr>
          <p:nvPr>
            <p:ph type="body" sz="quarter" idx="26"/>
          </p:nvPr>
        </p:nvSpPr>
        <p:spPr/>
        <p:txBody>
          <a:bodyPr/>
          <a:lstStyle/>
          <a:p>
            <a:r>
              <a:rPr lang="fr-FR" dirty="0"/>
              <a:t>DÉLIVRANCE D’UNE CARTE À UN CLIENT MINEUR NON ÉMANCIPÉ</a:t>
            </a:r>
          </a:p>
        </p:txBody>
      </p:sp>
    </p:spTree>
    <p:extLst>
      <p:ext uri="{BB962C8B-B14F-4D97-AF65-F5344CB8AC3E}">
        <p14:creationId xmlns:p14="http://schemas.microsoft.com/office/powerpoint/2010/main" val="3510795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contenu 5"/>
          <p:cNvSpPr>
            <a:spLocks noGrp="1"/>
          </p:cNvSpPr>
          <p:nvPr>
            <p:ph idx="15"/>
          </p:nvPr>
        </p:nvSpPr>
        <p:spPr/>
        <p:txBody>
          <a:bodyPr>
            <a:normAutofit fontScale="92500"/>
          </a:bodyPr>
          <a:lstStyle/>
          <a:p>
            <a:r>
              <a:rPr lang="fr-FR" dirty="0"/>
              <a:t>En cas de retrait important, le retrait en capital normalement considéré comme un acte d’administration peut être considéré comme un acte de disposition qui nécessite l’accord des deux représentants </a:t>
            </a:r>
            <a:r>
              <a:rPr lang="fr-FR" dirty="0" smtClean="0"/>
              <a:t>légaux.</a:t>
            </a:r>
            <a:endParaRPr lang="fr-FR" dirty="0"/>
          </a:p>
        </p:txBody>
      </p:sp>
      <p:sp>
        <p:nvSpPr>
          <p:cNvPr id="3" name="Espace réservé du texte 2"/>
          <p:cNvSpPr>
            <a:spLocks noGrp="1"/>
          </p:cNvSpPr>
          <p:nvPr>
            <p:ph type="body" sz="quarter" idx="26"/>
          </p:nvPr>
        </p:nvSpPr>
        <p:spPr/>
        <p:txBody>
          <a:bodyPr>
            <a:normAutofit/>
          </a:bodyPr>
          <a:lstStyle/>
          <a:p>
            <a:r>
              <a:rPr lang="fr-FR" dirty="0" smtClean="0"/>
              <a:t>LES RETRAITS SUR LES COMPTES D’EPARGNE AVEC FOCUS SUR LES PEL.  </a:t>
            </a:r>
          </a:p>
          <a:p>
            <a:endParaRPr lang="fr-FR" dirty="0"/>
          </a:p>
        </p:txBody>
      </p:sp>
      <p:graphicFrame>
        <p:nvGraphicFramePr>
          <p:cNvPr id="9" name="Diagramme 8"/>
          <p:cNvGraphicFramePr/>
          <p:nvPr>
            <p:extLst>
              <p:ext uri="{D42A27DB-BD31-4B8C-83A1-F6EECF244321}">
                <p14:modId xmlns:p14="http://schemas.microsoft.com/office/powerpoint/2010/main" val="581377412"/>
              </p:ext>
            </p:extLst>
          </p:nvPr>
        </p:nvGraphicFramePr>
        <p:xfrm>
          <a:off x="1070249" y="1288135"/>
          <a:ext cx="9671467" cy="50340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3" name="Espace réservé du contenu 1"/>
          <p:cNvSpPr txBox="1">
            <a:spLocks/>
          </p:cNvSpPr>
          <p:nvPr/>
        </p:nvSpPr>
        <p:spPr>
          <a:xfrm>
            <a:off x="1208649" y="5796951"/>
            <a:ext cx="2164279" cy="262993"/>
          </a:xfrm>
          <a:prstGeom prst="rect">
            <a:avLst/>
          </a:prstGeom>
        </p:spPr>
        <p:txBody>
          <a:bodyPr vert="horz" lIns="91440" tIns="45720" rIns="91440" bIns="45720" rtlCol="0">
            <a:normAutofit fontScale="85000" lnSpcReduction="20000"/>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5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000" indent="0" algn="just">
              <a:buNone/>
            </a:pPr>
            <a:r>
              <a:rPr lang="fr-FR" sz="1600" b="1" i="1" dirty="0" smtClean="0"/>
              <a:t>*réservé aux 12-25 ans</a:t>
            </a:r>
            <a:endParaRPr lang="fr-FR" i="1" dirty="0"/>
          </a:p>
        </p:txBody>
      </p:sp>
    </p:spTree>
    <p:extLst>
      <p:ext uri="{BB962C8B-B14F-4D97-AF65-F5344CB8AC3E}">
        <p14:creationId xmlns:p14="http://schemas.microsoft.com/office/powerpoint/2010/main" val="24438253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Espace réservé du contenu 6"/>
          <p:cNvGraphicFramePr>
            <a:graphicFrameLocks noGrp="1"/>
          </p:cNvGraphicFramePr>
          <p:nvPr>
            <p:ph idx="1"/>
            <p:extLst>
              <p:ext uri="{D42A27DB-BD31-4B8C-83A1-F6EECF244321}">
                <p14:modId xmlns:p14="http://schemas.microsoft.com/office/powerpoint/2010/main" val="2336576793"/>
              </p:ext>
            </p:extLst>
          </p:nvPr>
        </p:nvGraphicFramePr>
        <p:xfrm>
          <a:off x="1220788" y="1008063"/>
          <a:ext cx="10399712" cy="44989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Espace réservé du texte 2"/>
          <p:cNvSpPr>
            <a:spLocks noGrp="1"/>
          </p:cNvSpPr>
          <p:nvPr>
            <p:ph type="body" sz="quarter" idx="26"/>
          </p:nvPr>
        </p:nvSpPr>
        <p:spPr/>
        <p:txBody>
          <a:bodyPr>
            <a:normAutofit/>
          </a:bodyPr>
          <a:lstStyle/>
          <a:p>
            <a:r>
              <a:rPr lang="fr-FR" dirty="0"/>
              <a:t>LES RETRAITS SUR LES COMPTES D’EPARGNE AVEC FOCUS SUR LES PEL.  </a:t>
            </a:r>
          </a:p>
          <a:p>
            <a:endParaRPr lang="fr-FR" dirty="0"/>
          </a:p>
        </p:txBody>
      </p:sp>
      <p:sp>
        <p:nvSpPr>
          <p:cNvPr id="2" name="Espace réservé du contenu 1"/>
          <p:cNvSpPr>
            <a:spLocks noGrp="1"/>
          </p:cNvSpPr>
          <p:nvPr>
            <p:ph idx="15"/>
          </p:nvPr>
        </p:nvSpPr>
        <p:spPr/>
        <p:txBody>
          <a:bodyPr>
            <a:normAutofit fontScale="92500" lnSpcReduction="10000"/>
          </a:bodyPr>
          <a:lstStyle/>
          <a:p>
            <a:endParaRPr lang="fr-FR"/>
          </a:p>
        </p:txBody>
      </p:sp>
    </p:spTree>
    <p:extLst>
      <p:ext uri="{BB962C8B-B14F-4D97-AF65-F5344CB8AC3E}">
        <p14:creationId xmlns:p14="http://schemas.microsoft.com/office/powerpoint/2010/main" val="16099753"/>
      </p:ext>
    </p:extLst>
  </p:cSld>
  <p:clrMapOvr>
    <a:masterClrMapping/>
  </p:clrMapOvr>
</p:sld>
</file>

<file path=ppt/theme/theme1.xml><?xml version="1.0" encoding="utf-8"?>
<a:theme xmlns:a="http://schemas.openxmlformats.org/drawingml/2006/main" name="Thème Office">
  <a:themeElements>
    <a:clrScheme name="Personnalisé 2">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3F3F3F"/>
      </a:hlink>
      <a:folHlink>
        <a:srgbClr val="595959"/>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haredContentType xmlns="Microsoft.SharePoint.Taxonomy.ContentTypeSync" SourceId="c52eb4dc-0ef3-4aa8-8e03-025dbf6c8637" ContentTypeId="0x0101" PreviousValue="false"/>
</file>

<file path=customXml/item3.xml><?xml version="1.0" encoding="utf-8"?>
<ct:contentTypeSchema xmlns:ct="http://schemas.microsoft.com/office/2006/metadata/contentType" xmlns:ma="http://schemas.microsoft.com/office/2006/metadata/properties/metaAttributes" ct:_="" ma:_="" ma:contentTypeName="Document" ma:contentTypeID="0x0101008B0DE9E3EEC639499EC5C362D51B0CB3" ma:contentTypeVersion="6" ma:contentTypeDescription="Crée un document." ma:contentTypeScope="" ma:versionID="a98e7cd8e6af16404adbbd2dbf36fd73">
  <xsd:schema xmlns:xsd="http://www.w3.org/2001/XMLSchema" xmlns:xs="http://www.w3.org/2001/XMLSchema" xmlns:p="http://schemas.microsoft.com/office/2006/metadata/properties" xmlns:ns2="402bd0e2-1d78-4f7d-9dde-91cd55d66e87" targetNamespace="http://schemas.microsoft.com/office/2006/metadata/properties" ma:root="true" ma:fieldsID="d045a51b23aae36d8e12e43b51c5a24b" ns2:_="">
    <xsd:import namespace="402bd0e2-1d78-4f7d-9dde-91cd55d66e8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2bd0e2-1d78-4f7d-9dde-91cd55d66e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DCBF3AC-1CE8-4CBE-A8E8-6C05D0153D3A}">
  <ds:schemaRefs>
    <ds:schemaRef ds:uri="http://schemas.microsoft.com/sharepoint/v3/contenttype/forms"/>
  </ds:schemaRefs>
</ds:datastoreItem>
</file>

<file path=customXml/itemProps2.xml><?xml version="1.0" encoding="utf-8"?>
<ds:datastoreItem xmlns:ds="http://schemas.openxmlformats.org/officeDocument/2006/customXml" ds:itemID="{E06315C2-90E4-4EB1-BDE2-0DFEE55D7B92}">
  <ds:schemaRefs>
    <ds:schemaRef ds:uri="Microsoft.SharePoint.Taxonomy.ContentTypeSync"/>
  </ds:schemaRefs>
</ds:datastoreItem>
</file>

<file path=customXml/itemProps3.xml><?xml version="1.0" encoding="utf-8"?>
<ds:datastoreItem xmlns:ds="http://schemas.openxmlformats.org/officeDocument/2006/customXml" ds:itemID="{1DCCBB72-847F-4065-875A-670B9A5E6E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2bd0e2-1d78-4f7d-9dde-91cd55d66e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AB1515AA-57AE-4459-BE05-37022DA03708}">
  <ds:schemaRefs>
    <ds:schemaRef ds:uri="http://purl.org/dc/terms/"/>
    <ds:schemaRef ds:uri="http://schemas.openxmlformats.org/package/2006/metadata/core-properties"/>
    <ds:schemaRef ds:uri="http://schemas.microsoft.com/office/2006/documentManagement/types"/>
    <ds:schemaRef ds:uri="http://purl.org/dc/dcmitype/"/>
    <ds:schemaRef ds:uri="http://schemas.microsoft.com/office/infopath/2007/PartnerControls"/>
    <ds:schemaRef ds:uri="http://purl.org/dc/elements/1.1/"/>
    <ds:schemaRef ds:uri="http://schemas.microsoft.com/office/2006/metadata/properties"/>
    <ds:schemaRef ds:uri="402bd0e2-1d78-4f7d-9dde-91cd55d66e87"/>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5449</TotalTime>
  <Words>1598</Words>
  <Application>Microsoft Office PowerPoint</Application>
  <PresentationFormat>Grand écran</PresentationFormat>
  <Paragraphs>136</Paragraphs>
  <Slides>11</Slides>
  <Notes>0</Notes>
  <HiddenSlides>0</HiddenSlides>
  <MMClips>0</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11</vt:i4>
      </vt:variant>
    </vt:vector>
  </HeadingPairs>
  <TitlesOfParts>
    <vt:vector size="21" baseType="lpstr">
      <vt:lpstr>Arial</vt:lpstr>
      <vt:lpstr>Arial Black</vt:lpstr>
      <vt:lpstr>Bahnschrift SemiBold</vt:lpstr>
      <vt:lpstr>Helvetica Neue Medium</vt:lpstr>
      <vt:lpstr>Montserrat</vt:lpstr>
      <vt:lpstr>Montserrat Black</vt:lpstr>
      <vt:lpstr>Montserrat ExtraBold</vt:lpstr>
      <vt:lpstr>ubuntu</vt:lpstr>
      <vt:lpstr>Wingdings</vt:lpstr>
      <vt:lpstr>Thème Office</vt:lpstr>
      <vt:lpstr>Les Mineurs et la Banque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LAMY Alexandra [CEGEE]</cp:lastModifiedBy>
  <cp:revision>347</cp:revision>
  <dcterms:created xsi:type="dcterms:W3CDTF">2020-06-24T09:20:11Z</dcterms:created>
  <dcterms:modified xsi:type="dcterms:W3CDTF">2021-09-24T07:52:18Z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lucie.jung@cegee.caisse-epargne.fr</vt:lpwstr>
  </property>
  <property fmtid="{D5CDD505-2E9C-101B-9397-08002B2CF9AE}" pid="5" name="MSIP_Label_48a19f0c-bea1-442e-a475-ed109d9ec508_SetDate">
    <vt:lpwstr>2020-06-24T09:46:25.2776735Z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0x0101008B0DE9E3EEC639499EC5C362D51B0CB3</vt:lpwstr>
  </property>
</Properties>
</file>