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1"/>
  </p:notesMasterIdLst>
  <p:handoutMasterIdLst>
    <p:handoutMasterId r:id="rId32"/>
  </p:handoutMasterIdLst>
  <p:sldIdLst>
    <p:sldId id="400" r:id="rId5"/>
    <p:sldId id="457" r:id="rId6"/>
    <p:sldId id="458" r:id="rId7"/>
    <p:sldId id="524" r:id="rId8"/>
    <p:sldId id="567" r:id="rId9"/>
    <p:sldId id="527" r:id="rId10"/>
    <p:sldId id="363" r:id="rId11"/>
    <p:sldId id="547" r:id="rId12"/>
    <p:sldId id="572" r:id="rId13"/>
    <p:sldId id="546" r:id="rId14"/>
    <p:sldId id="564" r:id="rId15"/>
    <p:sldId id="545" r:id="rId16"/>
    <p:sldId id="539" r:id="rId17"/>
    <p:sldId id="533" r:id="rId18"/>
    <p:sldId id="534" r:id="rId19"/>
    <p:sldId id="565" r:id="rId20"/>
    <p:sldId id="566" r:id="rId21"/>
    <p:sldId id="543" r:id="rId22"/>
    <p:sldId id="568" r:id="rId23"/>
    <p:sldId id="561" r:id="rId24"/>
    <p:sldId id="562" r:id="rId25"/>
    <p:sldId id="569" r:id="rId26"/>
    <p:sldId id="563" r:id="rId27"/>
    <p:sldId id="571" r:id="rId28"/>
    <p:sldId id="509" r:id="rId29"/>
    <p:sldId id="256" r:id="rId30"/>
  </p:sldIdLst>
  <p:sldSz cx="9144000" cy="5143500" type="screen16x9"/>
  <p:notesSz cx="6797675" cy="9874250"/>
  <p:embeddedFontLst>
    <p:embeddedFont>
      <p:font typeface="Cabin Condensed" panose="020B0604020202020204" charset="0"/>
      <p:regular r:id="rId33"/>
      <p:bold r:id="rId34"/>
      <p:italic r:id="rId35"/>
      <p:boldItalic r:id="rId36"/>
    </p:embeddedFont>
    <p:embeddedFont>
      <p:font typeface="ＭＳ Ｐゴシック" panose="020B0600070205080204" pitchFamily="34" charset="-128"/>
      <p:regular r:id="rId37"/>
    </p:embeddedFont>
    <p:embeddedFont>
      <p:font typeface="ＭＳ Ｐゴシック" panose="020B0600070205080204" pitchFamily="34" charset="-128"/>
      <p:regular r:id="rId37"/>
    </p:embeddedFont>
    <p:embeddedFont>
      <p:font typeface="Arial Narrow" panose="020B0606020202030204" pitchFamily="34" charset="0"/>
      <p:regular r:id="rId38"/>
      <p:bold r:id="rId39"/>
      <p:italic r:id="rId40"/>
      <p:boldItalic r:id="rId41"/>
    </p:embeddedFont>
    <p:embeddedFont>
      <p:font typeface="Verdana" panose="020B0604030504040204" pitchFamily="34" charset="0"/>
      <p:regular r:id="rId42"/>
      <p:bold r:id="rId43"/>
      <p:italic r:id="rId44"/>
      <p:boldItalic r:id="rId45"/>
    </p:embeddedFont>
    <p:embeddedFont>
      <p:font typeface="Cambria Math" panose="02040503050406030204" pitchFamily="18" charset="0"/>
      <p:regular r:id="rId46"/>
    </p:embeddedFont>
    <p:embeddedFont>
      <p:font typeface="Montserrat ExtraBold" panose="00000900000000000000" pitchFamily="2" charset="0"/>
      <p:bold r:id="rId47"/>
      <p:boldItalic r:id="rId48"/>
    </p:embeddedFont>
    <p:embeddedFont>
      <p:font typeface="Arial Black" panose="020B0A04020102020204" pitchFamily="34" charset="0"/>
      <p:bold r:id="rId49"/>
    </p:embeddedFont>
    <p:embeddedFont>
      <p:font typeface="Montserrat SemiBold" panose="00000700000000000000" pitchFamily="2" charset="0"/>
      <p:bold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HAROUYTOUN Odile" initials="HO" lastIdx="1" clrIdx="0">
    <p:extLst>
      <p:ext uri="{19B8F6BF-5375-455C-9EA6-DF929625EA0E}">
        <p15:presenceInfo xmlns:p15="http://schemas.microsoft.com/office/powerpoint/2012/main" userId="S-1-5-21-3019584756-1612224902-2092370849-62737" providerId="AD"/>
      </p:ext>
    </p:extLst>
  </p:cmAuthor>
  <p:cmAuthor id="4" name="MARTIN Tony" initials="MT" lastIdx="7" clrIdx="1">
    <p:extLst>
      <p:ext uri="{19B8F6BF-5375-455C-9EA6-DF929625EA0E}">
        <p15:presenceInfo xmlns:p15="http://schemas.microsoft.com/office/powerpoint/2012/main" userId="S::Tony.MARTIN@bpce.fr::8ac15915-d877-4f8e-b276-0374efdfbdf2" providerId="AD"/>
      </p:ext>
    </p:extLst>
  </p:cmAuthor>
  <p:cmAuthor id="5" name="Fyon Camille" initials="FC" lastIdx="6" clrIdx="2">
    <p:extLst>
      <p:ext uri="{19B8F6BF-5375-455C-9EA6-DF929625EA0E}">
        <p15:presenceInfo xmlns:p15="http://schemas.microsoft.com/office/powerpoint/2012/main" userId="Fyon Camil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6694CE"/>
    <a:srgbClr val="BABADA"/>
    <a:srgbClr val="DCE288"/>
    <a:srgbClr val="705889"/>
    <a:srgbClr val="BF76AA"/>
    <a:srgbClr val="8A5599"/>
    <a:srgbClr val="66327A"/>
    <a:srgbClr val="8AB973"/>
    <a:srgbClr val="0074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584" autoAdjust="0"/>
  </p:normalViewPr>
  <p:slideViewPr>
    <p:cSldViewPr snapToGrid="0">
      <p:cViewPr varScale="1">
        <p:scale>
          <a:sx n="110" d="100"/>
          <a:sy n="110" d="100"/>
        </p:scale>
        <p:origin x="658" y="77"/>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9.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font" Target="fonts/font1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9.fntdata"/><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01/10/2021</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80525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94378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8</a:t>
            </a:fld>
            <a:endParaRPr lang="fr-FR" altLang="en-US" dirty="0"/>
          </a:p>
        </p:txBody>
      </p:sp>
    </p:spTree>
    <p:extLst>
      <p:ext uri="{BB962C8B-B14F-4D97-AF65-F5344CB8AC3E}">
        <p14:creationId xmlns:p14="http://schemas.microsoft.com/office/powerpoint/2010/main" val="3546876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9</a:t>
            </a:fld>
            <a:endParaRPr lang="fr-FR" altLang="en-US" dirty="0"/>
          </a:p>
        </p:txBody>
      </p:sp>
    </p:spTree>
    <p:extLst>
      <p:ext uri="{BB962C8B-B14F-4D97-AF65-F5344CB8AC3E}">
        <p14:creationId xmlns:p14="http://schemas.microsoft.com/office/powerpoint/2010/main" val="2575283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10</a:t>
            </a:fld>
            <a:endParaRPr lang="fr-FR" altLang="en-US" dirty="0"/>
          </a:p>
        </p:txBody>
      </p:sp>
    </p:spTree>
    <p:extLst>
      <p:ext uri="{BB962C8B-B14F-4D97-AF65-F5344CB8AC3E}">
        <p14:creationId xmlns:p14="http://schemas.microsoft.com/office/powerpoint/2010/main" val="3862158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11</a:t>
            </a:fld>
            <a:endParaRPr lang="fr-FR" altLang="en-US" dirty="0"/>
          </a:p>
        </p:txBody>
      </p:sp>
    </p:spTree>
    <p:extLst>
      <p:ext uri="{BB962C8B-B14F-4D97-AF65-F5344CB8AC3E}">
        <p14:creationId xmlns:p14="http://schemas.microsoft.com/office/powerpoint/2010/main" val="3491320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12</a:t>
            </a:fld>
            <a:endParaRPr lang="fr-FR" altLang="en-US" dirty="0"/>
          </a:p>
        </p:txBody>
      </p:sp>
    </p:spTree>
    <p:extLst>
      <p:ext uri="{BB962C8B-B14F-4D97-AF65-F5344CB8AC3E}">
        <p14:creationId xmlns:p14="http://schemas.microsoft.com/office/powerpoint/2010/main" val="3296991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13</a:t>
            </a:fld>
            <a:endParaRPr lang="fr-FR" altLang="en-US" dirty="0"/>
          </a:p>
        </p:txBody>
      </p:sp>
    </p:spTree>
    <p:extLst>
      <p:ext uri="{BB962C8B-B14F-4D97-AF65-F5344CB8AC3E}">
        <p14:creationId xmlns:p14="http://schemas.microsoft.com/office/powerpoint/2010/main" val="29650523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5" name="Groupe 34"/>
          <p:cNvGrpSpPr/>
          <p:nvPr userDrawn="1"/>
        </p:nvGrpSpPr>
        <p:grpSpPr>
          <a:xfrm>
            <a:off x="288927" y="438151"/>
            <a:ext cx="3420000" cy="369633"/>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grpSp>
        <p:nvGrpSpPr>
          <p:cNvPr id="39" name="Groupe 38"/>
          <p:cNvGrpSpPr/>
          <p:nvPr userDrawn="1"/>
        </p:nvGrpSpPr>
        <p:grpSpPr>
          <a:xfrm>
            <a:off x="5702795" y="4587974"/>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915230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46037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IM_Mentions léga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288450"/>
            <a:ext cx="6217920" cy="199435"/>
          </a:xfrm>
        </p:spPr>
        <p:txBody>
          <a:bodyPr/>
          <a:lstStyle>
            <a:lvl1pPr>
              <a:defRPr sz="1200" baseline="0">
                <a:solidFill>
                  <a:srgbClr val="581D74"/>
                </a:solidFill>
              </a:defRPr>
            </a:lvl1pPr>
          </a:lstStyle>
          <a:p>
            <a:r>
              <a:rPr lang="en-US" dirty="0"/>
              <a:t>Mentions </a:t>
            </a:r>
            <a:r>
              <a:rPr lang="en-US" dirty="0" err="1"/>
              <a:t>légales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4" y="4816576"/>
            <a:ext cx="1250139" cy="199726"/>
          </a:xfrm>
          <a:prstGeom prst="rect">
            <a:avLst/>
          </a:prstGeom>
        </p:spPr>
      </p:pic>
      <p:pic>
        <p:nvPicPr>
          <p:cNvPr id="7" name="Image 6">
            <a:extLst>
              <a:ext uri="{FF2B5EF4-FFF2-40B4-BE49-F238E27FC236}">
                <a16:creationId xmlns:a16="http://schemas.microsoft.com/office/drawing/2014/main" id="{5193F6B7-5486-43F7-9CD6-3A6CD107E4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8233" y="4847592"/>
            <a:ext cx="1207949" cy="130064"/>
          </a:xfrm>
          <a:prstGeom prst="rect">
            <a:avLst/>
          </a:prstGeom>
        </p:spPr>
      </p:pic>
      <p:sp>
        <p:nvSpPr>
          <p:cNvPr id="5" name="Text Placeholder 37">
            <a:extLst>
              <a:ext uri="{FF2B5EF4-FFF2-40B4-BE49-F238E27FC236}">
                <a16:creationId xmlns:a16="http://schemas.microsoft.com/office/drawing/2014/main" id="{CD287453-619A-47E9-9FB9-77680AD0051C}"/>
              </a:ext>
            </a:extLst>
          </p:cNvPr>
          <p:cNvSpPr>
            <a:spLocks noGrp="1"/>
          </p:cNvSpPr>
          <p:nvPr>
            <p:ph type="body" sz="quarter" idx="13" hasCustomPrompt="1"/>
          </p:nvPr>
        </p:nvSpPr>
        <p:spPr>
          <a:xfrm>
            <a:off x="539750" y="633385"/>
            <a:ext cx="8225772" cy="1341167"/>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p:txBody>
      </p:sp>
      <p:sp>
        <p:nvSpPr>
          <p:cNvPr id="6" name="Text Placeholder 37">
            <a:extLst>
              <a:ext uri="{FF2B5EF4-FFF2-40B4-BE49-F238E27FC236}">
                <a16:creationId xmlns:a16="http://schemas.microsoft.com/office/drawing/2014/main" id="{92419625-65AA-4460-B50C-8081B079865E}"/>
              </a:ext>
            </a:extLst>
          </p:cNvPr>
          <p:cNvSpPr>
            <a:spLocks noGrp="1"/>
          </p:cNvSpPr>
          <p:nvPr>
            <p:ph type="body" sz="quarter" idx="14" hasCustomPrompt="1"/>
          </p:nvPr>
        </p:nvSpPr>
        <p:spPr>
          <a:xfrm>
            <a:off x="539750" y="4271291"/>
            <a:ext cx="8225772" cy="397232"/>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marL="0" marR="0" lvl="0" indent="0" algn="just" defTabSz="685800" rtl="0" eaLnBrk="0" fontAlgn="base" latinLnBrk="0" hangingPunct="0">
              <a:lnSpc>
                <a:spcPct val="100000"/>
              </a:lnSpc>
              <a:spcBef>
                <a:spcPts val="225"/>
              </a:spcBef>
              <a:spcAft>
                <a:spcPct val="0"/>
              </a:spcAft>
              <a:buClrTx/>
              <a:buSzTx/>
              <a:buFontTx/>
              <a:buNone/>
              <a:tabLst/>
              <a:defRPr/>
            </a:pPr>
            <a:r>
              <a:rPr lang="fr-FR" sz="638" b="1" kern="1200" baseline="0" dirty="0">
                <a:solidFill>
                  <a:srgbClr val="59237F"/>
                </a:solidFill>
                <a:latin typeface="+mn-lt"/>
                <a:ea typeface="+mn-ea"/>
                <a:cs typeface="+mn-cs"/>
              </a:rPr>
              <a:t>Natixis Investment Managers International </a:t>
            </a:r>
            <a:r>
              <a:rPr lang="fr-FR" sz="638" b="0" kern="1200" baseline="0" dirty="0">
                <a:solidFill>
                  <a:srgbClr val="59237F"/>
                </a:solidFill>
                <a:latin typeface="+mn-lt"/>
                <a:ea typeface="+mn-ea"/>
                <a:cs typeface="+mn-cs"/>
              </a:rPr>
              <a:t>– Société anonyme au capital de 51 371 060,28  euros – 329 450 738 RCS Paris - Agréé par l’Autorité des Marchés Financiers (AMF), sous le numéro GP 90-009.- Siège social : 43, avenue Pierre Mendès France - 75013 Paris - www.im.natixis.com</a:t>
            </a:r>
          </a:p>
          <a:p>
            <a:pPr algn="just">
              <a:spcBef>
                <a:spcPts val="0"/>
              </a:spcBef>
            </a:pPr>
            <a:r>
              <a:rPr lang="fr-FR" sz="638" b="1" baseline="0" dirty="0">
                <a:solidFill>
                  <a:srgbClr val="59237F"/>
                </a:solidFill>
                <a:latin typeface="+mn-lt"/>
              </a:rPr>
              <a:t>BPCE </a:t>
            </a:r>
            <a:r>
              <a:rPr lang="fr-FR" sz="638" b="0" kern="1200" baseline="0" dirty="0">
                <a:solidFill>
                  <a:srgbClr val="59237F"/>
                </a:solidFill>
                <a:latin typeface="Verdana" charset="0"/>
                <a:ea typeface="+mn-ea"/>
                <a:cs typeface="+mn-cs"/>
              </a:rPr>
              <a:t>–</a:t>
            </a:r>
            <a:r>
              <a:rPr lang="fr-FR" sz="638" b="0" baseline="0" dirty="0">
                <a:solidFill>
                  <a:srgbClr val="59237F"/>
                </a:solidFill>
                <a:latin typeface="+mn-lt"/>
              </a:rPr>
              <a:t> RCS Paris 493 455 042 – 50, avenue Pierre-Mendès-France, 75013 Paris – Intermédiaire d’assurance inscrit à l’Orias sous le  numéro 08045100 – Société Anonyme à directoire et conseil de surveillance, au capital de 157 697 890 euros.</a:t>
            </a:r>
            <a:endParaRPr lang="en-US" dirty="0"/>
          </a:p>
          <a:p>
            <a:pPr lvl="1"/>
            <a:endParaRPr lang="en-US" dirty="0"/>
          </a:p>
        </p:txBody>
      </p:sp>
    </p:spTree>
    <p:extLst>
      <p:ext uri="{BB962C8B-B14F-4D97-AF65-F5344CB8AC3E}">
        <p14:creationId xmlns:p14="http://schemas.microsoft.com/office/powerpoint/2010/main" val="1741328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3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
        <p:nvSpPr>
          <p:cNvPr id="3" name="Espace réservé du pied de page 17">
            <a:extLst>
              <a:ext uri="{FF2B5EF4-FFF2-40B4-BE49-F238E27FC236}">
                <a16:creationId xmlns:a16="http://schemas.microsoft.com/office/drawing/2014/main" id="{D2DD36B2-A891-4AB8-B884-C0241B89BF11}"/>
              </a:ext>
            </a:extLst>
          </p:cNvPr>
          <p:cNvSpPr txBox="1">
            <a:spLocks/>
          </p:cNvSpPr>
          <p:nvPr userDrawn="1"/>
        </p:nvSpPr>
        <p:spPr>
          <a:xfrm>
            <a:off x="2123728" y="4948014"/>
            <a:ext cx="5004000" cy="123111"/>
          </a:xfrm>
          <a:prstGeom prst="rect">
            <a:avLst/>
          </a:prstGeom>
        </p:spPr>
        <p:txBody>
          <a:bodyPr vert="horz" lIns="0" tIns="0" rIns="0" bIns="0" rtlCol="0" anchor="t" anchorCtr="0">
            <a:spAutoFit/>
          </a:bodyPr>
          <a:lstStyle>
            <a:defPPr>
              <a:defRPr lang="fr-FR"/>
            </a:defPPr>
            <a:lvl1pPr marL="0" algn="l" defTabSz="914400" rtl="0" eaLnBrk="1" latinLnBrk="0" hangingPunct="1">
              <a:defRPr sz="800" b="1"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all" spc="0" normalizeH="0" baseline="0" noProof="0" dirty="0">
                <a:ln>
                  <a:noFill/>
                </a:ln>
                <a:solidFill>
                  <a:prstClr val="white">
                    <a:lumMod val="50000"/>
                  </a:prstClr>
                </a:solidFill>
                <a:effectLst/>
                <a:uLnTx/>
                <a:uFillTx/>
                <a:latin typeface="Arial"/>
                <a:ea typeface="+mn-ea"/>
                <a:cs typeface="+mn-cs"/>
              </a:rPr>
              <a:t>Document strictement interne – Ne pas diffuser</a:t>
            </a:r>
          </a:p>
        </p:txBody>
      </p:sp>
    </p:spTree>
    <p:extLst>
      <p:ext uri="{BB962C8B-B14F-4D97-AF65-F5344CB8AC3E}">
        <p14:creationId xmlns:p14="http://schemas.microsoft.com/office/powerpoint/2010/main" val="838635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342900"/>
            <a:ext cx="6217920" cy="327660"/>
          </a:xfrm>
        </p:spPr>
        <p:txBody>
          <a:bodyPr/>
          <a:lstStyle>
            <a:lvl1pPr>
              <a:defRPr baseline="0">
                <a:solidFill>
                  <a:srgbClr val="581D74"/>
                </a:solidFill>
              </a:defRPr>
            </a:lvl1pPr>
          </a:lstStyle>
          <a:p>
            <a:r>
              <a:rPr lang="en-US" dirty="0"/>
              <a:t>Click to edit Master title style</a:t>
            </a:r>
          </a:p>
        </p:txBody>
      </p:sp>
      <p:sp>
        <p:nvSpPr>
          <p:cNvPr id="6" name="Text Placeholder 5"/>
          <p:cNvSpPr>
            <a:spLocks noGrp="1"/>
          </p:cNvSpPr>
          <p:nvPr>
            <p:ph type="body" sz="quarter" idx="12" hasCustomPrompt="1"/>
          </p:nvPr>
        </p:nvSpPr>
        <p:spPr>
          <a:xfrm>
            <a:off x="539750" y="171450"/>
            <a:ext cx="6217920" cy="130302"/>
          </a:xfrm>
          <a:prstGeom prst="rect">
            <a:avLst/>
          </a:prstGeom>
        </p:spPr>
        <p:txBody>
          <a:bodyPr/>
          <a:lstStyle>
            <a:lvl1pPr>
              <a:defRPr sz="750" cap="all" baseline="0">
                <a:solidFill>
                  <a:schemeClr val="bg1">
                    <a:lumMod val="50000"/>
                  </a:schemeClr>
                </a:solidFill>
              </a:defRPr>
            </a:lvl1pPr>
          </a:lstStyle>
          <a:p>
            <a:pPr lvl="0"/>
            <a:r>
              <a:rPr lang="en-US" dirty="0"/>
              <a:t>Click to add presentation title</a:t>
            </a:r>
          </a:p>
        </p:txBody>
      </p:sp>
      <p:sp>
        <p:nvSpPr>
          <p:cNvPr id="7" name="Text Placeholder 6"/>
          <p:cNvSpPr>
            <a:spLocks noGrp="1"/>
          </p:cNvSpPr>
          <p:nvPr>
            <p:ph type="body" sz="quarter" idx="16" hasCustomPrompt="1"/>
          </p:nvPr>
        </p:nvSpPr>
        <p:spPr>
          <a:xfrm>
            <a:off x="533401" y="877744"/>
            <a:ext cx="8229599" cy="3012281"/>
          </a:xfrm>
        </p:spPr>
        <p:txBody>
          <a:bodyPr/>
          <a:lstStyle>
            <a:lvl1pPr>
              <a:defRPr sz="1500"/>
            </a:lvl1pPr>
            <a:lvl2pPr>
              <a:defRPr sz="1350"/>
            </a:lvl2pPr>
            <a:lvl3pPr marL="476250" indent="-150876">
              <a:buSzPct val="125000"/>
              <a:buFont typeface="AppleSymbols" charset="0"/>
              <a:buChar char="–"/>
              <a:defRPr sz="1200"/>
            </a:lvl3pPr>
            <a:lvl4pPr>
              <a:defRPr/>
            </a:lvl4pPr>
            <a:lvl5pPr marL="1119188" indent="-143351">
              <a:buSzPct val="1250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4" y="4816576"/>
            <a:ext cx="1250139" cy="199726"/>
          </a:xfrm>
          <a:prstGeom prst="rect">
            <a:avLst/>
          </a:prstGeom>
        </p:spPr>
      </p:pic>
      <p:sp>
        <p:nvSpPr>
          <p:cNvPr id="15" name="Rectangle 18">
            <a:extLst>
              <a:ext uri="{FF2B5EF4-FFF2-40B4-BE49-F238E27FC236}">
                <a16:creationId xmlns:a16="http://schemas.microsoft.com/office/drawing/2014/main" id="{9516B3CD-2177-4E33-803C-2D50C802B9D1}"/>
              </a:ext>
            </a:extLst>
          </p:cNvPr>
          <p:cNvSpPr>
            <a:spLocks noGrp="1" noChangeArrowheads="1"/>
          </p:cNvSpPr>
          <p:nvPr>
            <p:ph type="sldNum" sz="quarter" idx="4"/>
          </p:nvPr>
        </p:nvSpPr>
        <p:spPr bwMode="gray">
          <a:xfrm>
            <a:off x="378478" y="4938681"/>
            <a:ext cx="337530" cy="77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600" b="1" i="0" baseline="0">
                <a:solidFill>
                  <a:srgbClr val="59237F"/>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3412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1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91219" y="4876006"/>
            <a:ext cx="3670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mtClean="0">
                <a:solidFill>
                  <a:schemeClr val="accent1"/>
                </a:solidFill>
              </a:rPr>
              <a:pPr algn="r">
                <a:defRPr/>
              </a:pPr>
              <a:t>‹N°›</a:t>
            </a:fld>
            <a:r>
              <a:rPr lang="fr-FR" dirty="0">
                <a:solidFill>
                  <a:schemeClr val="accent1"/>
                </a:solidFill>
              </a:rPr>
              <a:t>/23</a:t>
            </a: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1857881"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Document interne NE pas diffuser</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29" r:id="rId3"/>
    <p:sldLayoutId id="2147483701" r:id="rId4"/>
    <p:sldLayoutId id="2147483702" r:id="rId5"/>
    <p:sldLayoutId id="2147483703" r:id="rId6"/>
    <p:sldLayoutId id="2147483704" r:id="rId7"/>
    <p:sldLayoutId id="2147483728" r:id="rId8"/>
    <p:sldLayoutId id="2147483726" r:id="rId9"/>
    <p:sldLayoutId id="2147483684" r:id="rId10"/>
    <p:sldLayoutId id="2147483730" r:id="rId11"/>
    <p:sldLayoutId id="2147483731" r:id="rId12"/>
    <p:sldLayoutId id="2147483732" r:id="rId13"/>
    <p:sldLayoutId id="2147483733" r:id="rId14"/>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0.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3" Type="http://schemas.openxmlformats.org/officeDocument/2006/relationships/image" Target="../media/image10.jpeg"/><Relationship Id="rId7" Type="http://schemas.openxmlformats.org/officeDocument/2006/relationships/image" Target="../media/image14.emf"/><Relationship Id="rId12" Type="http://schemas.openxmlformats.org/officeDocument/2006/relationships/image" Target="../media/image22.svg"/><Relationship Id="rId2" Type="http://schemas.openxmlformats.org/officeDocument/2006/relationships/notesSlide" Target="../notesSlides/notesSlide2.xml"/><Relationship Id="rId16" Type="http://schemas.openxmlformats.org/officeDocument/2006/relationships/image" Target="../media/image26.svg"/><Relationship Id="rId1" Type="http://schemas.openxmlformats.org/officeDocument/2006/relationships/slideLayout" Target="../slideLayouts/slideLayout6.xml"/><Relationship Id="rId6" Type="http://schemas.openxmlformats.org/officeDocument/2006/relationships/image" Target="../media/image13.emf"/><Relationship Id="rId11" Type="http://schemas.openxmlformats.org/officeDocument/2006/relationships/image" Target="../media/image17.png"/><Relationship Id="rId5" Type="http://schemas.openxmlformats.org/officeDocument/2006/relationships/image" Target="../media/image12.jpeg"/><Relationship Id="rId15" Type="http://schemas.openxmlformats.org/officeDocument/2006/relationships/image" Target="../media/image19.png"/><Relationship Id="rId10" Type="http://schemas.openxmlformats.org/officeDocument/2006/relationships/image" Target="../media/image20.sv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0.png"/><Relationship Id="rId4" Type="http://schemas.openxmlformats.org/officeDocument/2006/relationships/image" Target="../media/image42.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5.png"/><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5.xml"/><Relationship Id="rId6" Type="http://schemas.openxmlformats.org/officeDocument/2006/relationships/hyperlink" Target="https://espacedefi.fr/" TargetMode="Externa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5.xml"/><Relationship Id="rId5" Type="http://schemas.openxmlformats.org/officeDocument/2006/relationships/image" Target="../media/image60.jpg"/><Relationship Id="rId4" Type="http://schemas.openxmlformats.org/officeDocument/2006/relationships/image" Target="../media/image59.jpeg"/></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6.svg"/><Relationship Id="rId3" Type="http://schemas.openxmlformats.org/officeDocument/2006/relationships/oleObject" Target="../embeddings/oleObject1.bin"/><Relationship Id="rId7" Type="http://schemas.openxmlformats.org/officeDocument/2006/relationships/image" Target="../media/image64.png"/><Relationship Id="rId12" Type="http://schemas.openxmlformats.org/officeDocument/2006/relationships/image" Target="../media/image68.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63.jpeg"/><Relationship Id="rId11" Type="http://schemas.openxmlformats.org/officeDocument/2006/relationships/image" Target="../media/image67.png"/><Relationship Id="rId5" Type="http://schemas.openxmlformats.org/officeDocument/2006/relationships/image" Target="../media/image62.png"/><Relationship Id="rId10" Type="http://schemas.openxmlformats.org/officeDocument/2006/relationships/image" Target="../media/image56.png"/><Relationship Id="rId4" Type="http://schemas.openxmlformats.org/officeDocument/2006/relationships/image" Target="../media/image61.wmf"/><Relationship Id="rId9" Type="http://schemas.openxmlformats.org/officeDocument/2006/relationships/image" Target="../media/image66.png"/><Relationship Id="rId14" Type="http://schemas.openxmlformats.org/officeDocument/2006/relationships/hyperlink" Target="http://www.caisse-apargne.fr/"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im.natixis.com/cs/intl/documents/document.jsp?did=a0R6M00000OG6CHUA1" TargetMode="External"/><Relationship Id="rId13" Type="http://schemas.openxmlformats.org/officeDocument/2006/relationships/hyperlink" Target="https://im.natixis.com/cs/intl/documents/document.jsp?did=a0R20000007RBRfEAO" TargetMode="External"/><Relationship Id="rId3" Type="http://schemas.openxmlformats.org/officeDocument/2006/relationships/tags" Target="../tags/tag2.xml"/><Relationship Id="rId7" Type="http://schemas.openxmlformats.org/officeDocument/2006/relationships/hyperlink" Target="https://im.natixis.com/cs/intl/documents/document.jsp?did=a0R20000007NaOEEA0" TargetMode="External"/><Relationship Id="rId12" Type="http://schemas.openxmlformats.org/officeDocument/2006/relationships/hyperlink" Target="https://im.natixis.com/cs/intl/documents/document.jsp?did=a0R20000007RBRmEAO" TargetMode="External"/><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image" Target="../media/image69.emf"/><Relationship Id="rId11" Type="http://schemas.openxmlformats.org/officeDocument/2006/relationships/image" Target="../media/image71.png"/><Relationship Id="rId5" Type="http://schemas.openxmlformats.org/officeDocument/2006/relationships/oleObject" Target="../embeddings/oleObject2.bin"/><Relationship Id="rId10" Type="http://schemas.openxmlformats.org/officeDocument/2006/relationships/image" Target="../media/image70.png"/><Relationship Id="rId4" Type="http://schemas.openxmlformats.org/officeDocument/2006/relationships/slideLayout" Target="../slideLayouts/slideLayout6.xml"/><Relationship Id="rId9" Type="http://schemas.openxmlformats.org/officeDocument/2006/relationships/hyperlink" Target="https://im.natixis.com/cs/intl/documents/document.jsp?did=a0R6M00000OGMUVUA5" TargetMode="External"/><Relationship Id="rId14" Type="http://schemas.openxmlformats.org/officeDocument/2006/relationships/hyperlink" Target="https://im.natixis.com/cs/intl/documents/document.jsp?did=a0R0J00000Ih3NlUAJ"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im.natixis.com/cs/intl/documents/document.jsp?did=a0R0J00000OY6JWUA1" TargetMode="External"/><Relationship Id="rId13" Type="http://schemas.openxmlformats.org/officeDocument/2006/relationships/image" Target="../media/image72.png"/><Relationship Id="rId3" Type="http://schemas.openxmlformats.org/officeDocument/2006/relationships/tags" Target="../tags/tag4.xml"/><Relationship Id="rId7" Type="http://schemas.openxmlformats.org/officeDocument/2006/relationships/hyperlink" Target="https://im.natixis.com/cs/intl/documents/document.jsp?did=a0R0J00000OY5yWUAT" TargetMode="External"/><Relationship Id="rId12" Type="http://schemas.openxmlformats.org/officeDocument/2006/relationships/hyperlink" Target="https://im.natixis.com/cs/intl/documents/document.jsp?did=a0R6M00000OGMUkUAP" TargetMode="Externa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69.emf"/><Relationship Id="rId11" Type="http://schemas.openxmlformats.org/officeDocument/2006/relationships/hyperlink" Target="https://im.natixis.com/cs/intl/documents/document.jsp?did=a0R0J00000KBQreUAH" TargetMode="External"/><Relationship Id="rId5" Type="http://schemas.openxmlformats.org/officeDocument/2006/relationships/oleObject" Target="../embeddings/oleObject2.bin"/><Relationship Id="rId10" Type="http://schemas.openxmlformats.org/officeDocument/2006/relationships/hyperlink" Target="AAA%20ACTIONS%20AGRO%20ALIMENTAIRE_1304.pdf" TargetMode="External"/><Relationship Id="rId4" Type="http://schemas.openxmlformats.org/officeDocument/2006/relationships/slideLayout" Target="../slideLayouts/slideLayout6.xml"/><Relationship Id="rId9" Type="http://schemas.openxmlformats.org/officeDocument/2006/relationships/hyperlink" Target="https://im.natixis.com/cs/intl/documents/document.jsp?did=a0R6M00000OGMUfUAP" TargetMode="External"/><Relationship Id="rId14" Type="http://schemas.openxmlformats.org/officeDocument/2006/relationships/image" Target="../media/image73.png"/></Relationships>
</file>

<file path=ppt/slides/_rels/slide21.xml.rels><?xml version="1.0" encoding="UTF-8" standalone="yes"?>
<Relationships xmlns="http://schemas.openxmlformats.org/package/2006/relationships"><Relationship Id="rId8" Type="http://schemas.openxmlformats.org/officeDocument/2006/relationships/hyperlink" Target="https://im.natixis.com/cs/intl/documents/document.jsp?did=a0R6M00000OGGbVUAX" TargetMode="External"/><Relationship Id="rId13" Type="http://schemas.openxmlformats.org/officeDocument/2006/relationships/hyperlink" Target="https://im.natixis.com/cs/intl/documents/document.jsp?did=a0R6M00000OGMUaUAP" TargetMode="External"/><Relationship Id="rId3" Type="http://schemas.openxmlformats.org/officeDocument/2006/relationships/tags" Target="../tags/tag6.xml"/><Relationship Id="rId7" Type="http://schemas.openxmlformats.org/officeDocument/2006/relationships/hyperlink" Target="https://im.natixis.com/cs/intl/documents/document.jsp?did=a0R0J00000OY1LYUA1" TargetMode="External"/><Relationship Id="rId12" Type="http://schemas.openxmlformats.org/officeDocument/2006/relationships/hyperlink" Target="https://im.natixis.com/cs/intl/documents/document.jsp?did=a0R6M00000OG6LwUAL" TargetMode="External"/><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69.emf"/><Relationship Id="rId11" Type="http://schemas.openxmlformats.org/officeDocument/2006/relationships/hyperlink" Target="https://im.natixis.com/cs/intl/documents/document.jsp?did=a0R6M00000OG6LuUAL" TargetMode="External"/><Relationship Id="rId5" Type="http://schemas.openxmlformats.org/officeDocument/2006/relationships/oleObject" Target="../embeddings/oleObject2.bin"/><Relationship Id="rId10" Type="http://schemas.openxmlformats.org/officeDocument/2006/relationships/image" Target="../media/image74.png"/><Relationship Id="rId4" Type="http://schemas.openxmlformats.org/officeDocument/2006/relationships/slideLayout" Target="../slideLayouts/slideLayout6.xml"/><Relationship Id="rId9" Type="http://schemas.openxmlformats.org/officeDocument/2006/relationships/hyperlink" Target="https://im.natixis.com/cs/intl/documents/document.jsp?did=a0R6M00000OtCINUA3" TargetMode="External"/><Relationship Id="rId14" Type="http://schemas.openxmlformats.org/officeDocument/2006/relationships/image" Target="../media/image75.png"/></Relationships>
</file>

<file path=ppt/slides/_rels/slide2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tags" Target="../tags/tag8.xml"/><Relationship Id="rId7" Type="http://schemas.openxmlformats.org/officeDocument/2006/relationships/image" Target="../media/image76.png"/><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69.emf"/><Relationship Id="rId5" Type="http://schemas.openxmlformats.org/officeDocument/2006/relationships/oleObject" Target="../embeddings/oleObject2.bin"/><Relationship Id="rId4" Type="http://schemas.openxmlformats.org/officeDocument/2006/relationships/slideLayout" Target="../slideLayouts/slideLayout6.xml"/><Relationship Id="rId9" Type="http://schemas.openxmlformats.org/officeDocument/2006/relationships/image" Target="../media/image78.png"/></Relationships>
</file>

<file path=ppt/slides/_rels/slide2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tags" Target="../tags/tag10.xml"/><Relationship Id="rId7" Type="http://schemas.openxmlformats.org/officeDocument/2006/relationships/image" Target="../media/image79.png"/><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image" Target="../media/image69.emf"/><Relationship Id="rId5" Type="http://schemas.openxmlformats.org/officeDocument/2006/relationships/oleObject" Target="../embeddings/oleObject2.bin"/><Relationship Id="rId4"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81.png"/><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image" Target="../media/image69.emf"/><Relationship Id="rId5" Type="http://schemas.openxmlformats.org/officeDocument/2006/relationships/oleObject" Target="../embeddings/oleObject2.bin"/><Relationship Id="rId4"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www.im.natixis.com/"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11"/>
          <p:cNvSpPr>
            <a:spLocks noGrp="1"/>
          </p:cNvSpPr>
          <p:nvPr>
            <p:ph type="body" sz="quarter" idx="16"/>
          </p:nvPr>
        </p:nvSpPr>
        <p:spPr/>
        <p:txBody>
          <a:bodyPr/>
          <a:lstStyle/>
          <a:p>
            <a:r>
              <a:rPr lang="fr-FR" dirty="0"/>
              <a:t>Août 2021</a:t>
            </a:r>
          </a:p>
        </p:txBody>
      </p:sp>
      <p:sp>
        <p:nvSpPr>
          <p:cNvPr id="14" name="Titre 13"/>
          <p:cNvSpPr>
            <a:spLocks noGrp="1"/>
          </p:cNvSpPr>
          <p:nvPr>
            <p:ph type="ctrTitle"/>
          </p:nvPr>
        </p:nvSpPr>
        <p:spPr/>
        <p:txBody>
          <a:bodyPr/>
          <a:lstStyle/>
          <a:p>
            <a:r>
              <a:rPr lang="fr-FR" dirty="0"/>
              <a:t>Les fonds thématiques</a:t>
            </a:r>
          </a:p>
        </p:txBody>
      </p:sp>
    </p:spTree>
    <p:extLst>
      <p:ext uri="{BB962C8B-B14F-4D97-AF65-F5344CB8AC3E}">
        <p14:creationId xmlns:p14="http://schemas.microsoft.com/office/powerpoint/2010/main" val="414681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347206" y="2177317"/>
            <a:ext cx="6346565" cy="540883"/>
          </a:xfrm>
        </p:spPr>
        <p:txBody>
          <a:bodyPr/>
          <a:lstStyle/>
          <a:p>
            <a:r>
              <a:rPr lang="fr-FR" dirty="0"/>
              <a:t>Contexte</a:t>
            </a:r>
            <a:endParaRPr lang="pt-BR" altLang="en-US" dirty="0"/>
          </a:p>
        </p:txBody>
      </p:sp>
      <p:sp>
        <p:nvSpPr>
          <p:cNvPr id="5" name="Espace réservé du texte 4"/>
          <p:cNvSpPr>
            <a:spLocks noGrp="1"/>
          </p:cNvSpPr>
          <p:nvPr>
            <p:ph type="body" sz="quarter" idx="13"/>
          </p:nvPr>
        </p:nvSpPr>
        <p:spPr>
          <a:xfrm>
            <a:off x="1347206" y="2639982"/>
            <a:ext cx="6346565" cy="540883"/>
          </a:xfrm>
        </p:spPr>
        <p:txBody>
          <a:bodyPr/>
          <a:lstStyle/>
          <a:p>
            <a:r>
              <a:rPr lang="fr-FR" dirty="0"/>
              <a:t>Les nouveaux fonds thématiques</a:t>
            </a:r>
            <a:endParaRPr lang="pt-BR" altLang="en-US" dirty="0"/>
          </a:p>
        </p:txBody>
      </p:sp>
      <p:sp>
        <p:nvSpPr>
          <p:cNvPr id="7" name="Espace réservé du texte 6"/>
          <p:cNvSpPr>
            <a:spLocks noGrp="1"/>
          </p:cNvSpPr>
          <p:nvPr>
            <p:ph type="body" sz="quarter" idx="15"/>
          </p:nvPr>
        </p:nvSpPr>
        <p:spPr>
          <a:xfrm>
            <a:off x="1347206" y="3165842"/>
            <a:ext cx="6346565" cy="540883"/>
          </a:xfrm>
        </p:spPr>
        <p:txBody>
          <a:bodyPr/>
          <a:lstStyle/>
          <a:p>
            <a:r>
              <a:rPr lang="pt-BR" altLang="en-US" dirty="0"/>
              <a:t>Le dispositif d’accompagnement</a:t>
            </a:r>
          </a:p>
        </p:txBody>
      </p:sp>
      <p:sp>
        <p:nvSpPr>
          <p:cNvPr id="2" name="Espace réservé du texte 1"/>
          <p:cNvSpPr>
            <a:spLocks noGrp="1"/>
          </p:cNvSpPr>
          <p:nvPr>
            <p:ph type="body" sz="quarter" idx="10"/>
          </p:nvPr>
        </p:nvSpPr>
        <p:spPr>
          <a:xfrm>
            <a:off x="636988" y="2165473"/>
            <a:ext cx="509122" cy="509122"/>
          </a:xfrm>
        </p:spPr>
        <p:txBody>
          <a:bodyPr/>
          <a:lstStyle/>
          <a:p>
            <a:r>
              <a:rPr lang="fr-FR" dirty="0"/>
              <a:t>01</a:t>
            </a:r>
          </a:p>
        </p:txBody>
      </p:sp>
      <p:sp>
        <p:nvSpPr>
          <p:cNvPr id="4" name="Espace réservé du texte 3"/>
          <p:cNvSpPr>
            <a:spLocks noGrp="1"/>
          </p:cNvSpPr>
          <p:nvPr>
            <p:ph type="body" sz="quarter" idx="12"/>
          </p:nvPr>
        </p:nvSpPr>
        <p:spPr>
          <a:xfrm>
            <a:off x="639734" y="2639982"/>
            <a:ext cx="506376" cy="509122"/>
          </a:xfrm>
        </p:spPr>
        <p:txBody>
          <a:bodyPr/>
          <a:lstStyle/>
          <a:p>
            <a:r>
              <a:rPr lang="fr-FR" dirty="0"/>
              <a:t>02</a:t>
            </a:r>
          </a:p>
        </p:txBody>
      </p:sp>
      <p:sp>
        <p:nvSpPr>
          <p:cNvPr id="6" name="Espace réservé du texte 5"/>
          <p:cNvSpPr>
            <a:spLocks noGrp="1"/>
          </p:cNvSpPr>
          <p:nvPr>
            <p:ph type="body" sz="quarter" idx="14"/>
          </p:nvPr>
        </p:nvSpPr>
        <p:spPr>
          <a:xfrm>
            <a:off x="636988" y="3181722"/>
            <a:ext cx="509122" cy="509122"/>
          </a:xfrm>
        </p:spPr>
        <p:txBody>
          <a:bodyPr/>
          <a:lstStyle/>
          <a:p>
            <a:r>
              <a:rPr lang="fr-FR" dirty="0"/>
              <a:t>03</a:t>
            </a:r>
          </a:p>
        </p:txBody>
      </p:sp>
      <p:sp>
        <p:nvSpPr>
          <p:cNvPr id="12" name="Espace réservé du texte 8"/>
          <p:cNvSpPr>
            <a:spLocks noGrp="1"/>
          </p:cNvSpPr>
          <p:nvPr>
            <p:ph type="body" sz="quarter" idx="17"/>
          </p:nvPr>
        </p:nvSpPr>
        <p:spPr>
          <a:xfrm>
            <a:off x="1347206" y="3687992"/>
            <a:ext cx="6346565" cy="540883"/>
          </a:xfrm>
        </p:spPr>
        <p:txBody>
          <a:bodyPr/>
          <a:lstStyle/>
          <a:p>
            <a:r>
              <a:rPr lang="pt-BR" altLang="en-US" dirty="0"/>
              <a:t>Annexes</a:t>
            </a:r>
          </a:p>
        </p:txBody>
      </p:sp>
      <p:sp>
        <p:nvSpPr>
          <p:cNvPr id="13" name="Espace réservé du texte 7"/>
          <p:cNvSpPr>
            <a:spLocks noGrp="1"/>
          </p:cNvSpPr>
          <p:nvPr>
            <p:ph type="body" sz="quarter" idx="16"/>
          </p:nvPr>
        </p:nvSpPr>
        <p:spPr>
          <a:xfrm>
            <a:off x="636988" y="3703872"/>
            <a:ext cx="509122" cy="509122"/>
          </a:xfrm>
        </p:spPr>
        <p:txBody>
          <a:bodyPr/>
          <a:lstStyle/>
          <a:p>
            <a:r>
              <a:rPr lang="fr-FR" dirty="0"/>
              <a:t>04</a:t>
            </a:r>
          </a:p>
        </p:txBody>
      </p:sp>
    </p:spTree>
    <p:extLst>
      <p:ext uri="{BB962C8B-B14F-4D97-AF65-F5344CB8AC3E}">
        <p14:creationId xmlns:p14="http://schemas.microsoft.com/office/powerpoint/2010/main" val="239723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956579" y="2307525"/>
            <a:ext cx="1296144" cy="1292662"/>
          </a:xfrm>
          <a:prstGeom prst="rect">
            <a:avLst/>
          </a:prstGeom>
          <a:noFill/>
        </p:spPr>
        <p:txBody>
          <a:bodyPr wrap="square" rtlCol="0">
            <a:spAutoFit/>
          </a:bodyPr>
          <a:lstStyle/>
          <a:p>
            <a:pPr algn="r"/>
            <a:r>
              <a:rPr lang="fr-FR" sz="7800" dirty="0">
                <a:solidFill>
                  <a:schemeClr val="accent1"/>
                </a:solidFill>
                <a:latin typeface="Montserrat SemiBold" panose="00000700000000000000" pitchFamily="50" charset="0"/>
              </a:rPr>
              <a:t>01</a:t>
            </a: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Contexte</a:t>
            </a:r>
            <a:endParaRPr lang="pt-BR" altLang="en-US" dirty="0"/>
          </a:p>
        </p:txBody>
      </p:sp>
    </p:spTree>
    <p:extLst>
      <p:ext uri="{BB962C8B-B14F-4D97-AF65-F5344CB8AC3E}">
        <p14:creationId xmlns:p14="http://schemas.microsoft.com/office/powerpoint/2010/main" val="68382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dirty="0"/>
              <a:t>Investir dans des fonds thématiques pour miser sur le monde de demain</a:t>
            </a:r>
          </a:p>
        </p:txBody>
      </p:sp>
      <p:sp>
        <p:nvSpPr>
          <p:cNvPr id="2" name="ZoneTexte 1">
            <a:extLst>
              <a:ext uri="{FF2B5EF4-FFF2-40B4-BE49-F238E27FC236}">
                <a16:creationId xmlns:a16="http://schemas.microsoft.com/office/drawing/2014/main" id="{48F5D20A-6787-47BC-BC41-56031ABAA885}"/>
              </a:ext>
            </a:extLst>
          </p:cNvPr>
          <p:cNvSpPr txBox="1"/>
          <p:nvPr/>
        </p:nvSpPr>
        <p:spPr>
          <a:xfrm>
            <a:off x="207469" y="899032"/>
            <a:ext cx="8859691" cy="3816429"/>
          </a:xfrm>
          <a:prstGeom prst="rect">
            <a:avLst/>
          </a:prstGeom>
          <a:noFill/>
        </p:spPr>
        <p:txBody>
          <a:bodyPr wrap="square" rtlCol="0">
            <a:spAutoFit/>
          </a:bodyPr>
          <a:lstStyle/>
          <a:p>
            <a:pPr lvl="1">
              <a:buClr>
                <a:srgbClr val="581D74"/>
              </a:buClr>
            </a:pPr>
            <a:r>
              <a:rPr lang="fr-FR" sz="1100" b="1" dirty="0">
                <a:solidFill>
                  <a:srgbClr val="581D74"/>
                </a:solidFill>
              </a:rPr>
              <a:t>Le monde d’aujourd’hui n’a plus rien à voir avec celui d’il y a 10 ans, et si les changements apportés par la révolution numériques ont déjà transformé nos vies, nous n’en sommes qu’au début. </a:t>
            </a:r>
            <a:r>
              <a:rPr lang="fr-FR" sz="1100" dirty="0"/>
              <a:t>En effet, en se projetant dans 10 ou 20 ans, plusieurs grandes tendances d’investissement se profilent.</a:t>
            </a:r>
          </a:p>
          <a:p>
            <a:pPr lvl="1">
              <a:buClr>
                <a:srgbClr val="581D74"/>
              </a:buClr>
            </a:pPr>
            <a:endParaRPr lang="fr-FR" sz="1100" dirty="0"/>
          </a:p>
          <a:p>
            <a:pPr lvl="1">
              <a:buClr>
                <a:srgbClr val="581D74"/>
              </a:buClr>
            </a:pPr>
            <a:r>
              <a:rPr lang="fr-FR" sz="1100" dirty="0"/>
              <a:t>Appelées </a:t>
            </a:r>
            <a:r>
              <a:rPr lang="fr-FR" sz="1100" b="1" dirty="0" err="1"/>
              <a:t>megatendances</a:t>
            </a:r>
            <a:r>
              <a:rPr lang="fr-FR" sz="1100" dirty="0"/>
              <a:t> ou </a:t>
            </a:r>
            <a:r>
              <a:rPr lang="fr-FR" sz="1100" b="1" dirty="0" err="1"/>
              <a:t>megatrends</a:t>
            </a:r>
            <a:r>
              <a:rPr lang="fr-FR" sz="1100" dirty="0"/>
              <a:t>, elles sont </a:t>
            </a:r>
            <a:r>
              <a:rPr lang="fr-FR" sz="1100" b="1" dirty="0"/>
              <a:t>prévisibles et pérennes</a:t>
            </a:r>
            <a:r>
              <a:rPr lang="fr-FR" sz="1100" dirty="0"/>
              <a:t>. Ces mégatendances créent de nouvelles </a:t>
            </a:r>
            <a:r>
              <a:rPr lang="fr-FR" sz="1100" b="1" dirty="0"/>
              <a:t>opportunités d’investissement de long terme</a:t>
            </a:r>
            <a:r>
              <a:rPr lang="fr-FR" sz="1100" dirty="0"/>
              <a:t>, pour tirer parti de </a:t>
            </a:r>
            <a:r>
              <a:rPr lang="fr-FR" sz="1100" b="1" dirty="0"/>
              <a:t>segments de marché en croissance structurelle </a:t>
            </a:r>
            <a:r>
              <a:rPr lang="fr-FR" sz="1100" dirty="0"/>
              <a:t>et attendus comme </a:t>
            </a:r>
            <a:r>
              <a:rPr lang="fr-FR" sz="1100" b="1" dirty="0"/>
              <a:t>durablement supérieurs à la croissance de l’économie mondiale</a:t>
            </a:r>
            <a:r>
              <a:rPr lang="fr-FR" sz="1100" dirty="0"/>
              <a:t>.</a:t>
            </a:r>
          </a:p>
          <a:p>
            <a:pPr lvl="1">
              <a:buClr>
                <a:srgbClr val="581D74"/>
              </a:buClr>
            </a:pPr>
            <a:endParaRPr lang="fr-FR" sz="1100" dirty="0"/>
          </a:p>
          <a:p>
            <a:pPr lvl="1">
              <a:buClr>
                <a:srgbClr val="581D74"/>
              </a:buClr>
            </a:pPr>
            <a:r>
              <a:rPr lang="fr-FR" sz="1100" dirty="0"/>
              <a:t>Les </a:t>
            </a:r>
            <a:r>
              <a:rPr lang="fr-FR" sz="1100" b="1" dirty="0"/>
              <a:t>fonds thématiques </a:t>
            </a:r>
            <a:r>
              <a:rPr lang="fr-FR" sz="1100" dirty="0"/>
              <a:t>cherchent ainsi capter des tendances structurelles de long terme, comme les </a:t>
            </a:r>
            <a:r>
              <a:rPr lang="fr-FR" sz="1100" b="1" dirty="0"/>
              <a:t>grands changements économiques, sociaux ou démographiques</a:t>
            </a:r>
            <a:r>
              <a:rPr lang="fr-FR" sz="1100" dirty="0"/>
              <a:t> qui transforment le monde et créent une multitude d’opportunités d’investissement.</a:t>
            </a:r>
          </a:p>
          <a:p>
            <a:pPr lvl="1">
              <a:buClr>
                <a:srgbClr val="581D74"/>
              </a:buClr>
            </a:pPr>
            <a:endParaRPr lang="fr-FR" sz="1100" dirty="0"/>
          </a:p>
          <a:p>
            <a:pPr lvl="1">
              <a:buClr>
                <a:srgbClr val="581D74"/>
              </a:buClr>
            </a:pPr>
            <a:r>
              <a:rPr lang="fr-FR" sz="1100" dirty="0"/>
              <a:t>Nous assistons dans le même temps à un intérêt croissant des investisseurs pour la gestion thématique, des stratégies d’investissement simples, centrées sur les </a:t>
            </a:r>
            <a:r>
              <a:rPr lang="fr-FR" sz="1100" b="1" dirty="0"/>
              <a:t>enjeux de long terme</a:t>
            </a:r>
            <a:r>
              <a:rPr lang="fr-FR" sz="1100" dirty="0"/>
              <a:t>, des stratégies qui permettent d’avoir une </a:t>
            </a:r>
            <a:r>
              <a:rPr lang="fr-FR" sz="1100" b="1" dirty="0"/>
              <a:t>« histoire » à raconter, et lisibles du point de vue de l’investisseur</a:t>
            </a:r>
            <a:r>
              <a:rPr lang="fr-FR" sz="1100" dirty="0"/>
              <a:t>.</a:t>
            </a:r>
          </a:p>
          <a:p>
            <a:pPr lvl="1">
              <a:buClr>
                <a:srgbClr val="581D74"/>
              </a:buClr>
            </a:pPr>
            <a:endParaRPr lang="fr-FR" sz="1100" dirty="0"/>
          </a:p>
          <a:p>
            <a:pPr lvl="1">
              <a:buClr>
                <a:srgbClr val="581D74"/>
              </a:buClr>
            </a:pPr>
            <a:r>
              <a:rPr lang="fr-FR" sz="1100" dirty="0"/>
              <a:t>Nous identifions ainsi </a:t>
            </a:r>
            <a:r>
              <a:rPr lang="fr-FR" sz="1100" b="1" dirty="0"/>
              <a:t>3 mégatendances et leurs corollaires en matière de thématiques d’investissement  </a:t>
            </a:r>
            <a:r>
              <a:rPr lang="fr-FR" sz="1100" dirty="0"/>
              <a:t>:</a:t>
            </a:r>
          </a:p>
          <a:p>
            <a:pPr lvl="1">
              <a:buClr>
                <a:srgbClr val="581D74"/>
              </a:buClr>
            </a:pPr>
            <a:endParaRPr lang="fr-FR" sz="1100" dirty="0"/>
          </a:p>
          <a:p>
            <a:pPr lvl="1">
              <a:buClr>
                <a:srgbClr val="581D74"/>
              </a:buClr>
            </a:pPr>
            <a:endParaRPr lang="fr-FR" sz="1100" dirty="0"/>
          </a:p>
          <a:p>
            <a:pPr lvl="1">
              <a:buClr>
                <a:srgbClr val="581D74"/>
              </a:buClr>
            </a:pPr>
            <a:endParaRPr lang="fr-FR" sz="1100" dirty="0"/>
          </a:p>
          <a:p>
            <a:pPr lvl="1">
              <a:buClr>
                <a:srgbClr val="581D74"/>
              </a:buClr>
            </a:pPr>
            <a:endParaRPr lang="fr-FR" sz="1100" dirty="0"/>
          </a:p>
          <a:p>
            <a:pPr lvl="1" algn="ctr">
              <a:buClr>
                <a:srgbClr val="581D74"/>
              </a:buClr>
            </a:pPr>
            <a:r>
              <a:rPr lang="fr-FR" sz="1100" b="1" dirty="0"/>
              <a:t>NIMI et ses affiliés proposent des solutions qui visent à profiter de ces potentiels de croissance</a:t>
            </a:r>
          </a:p>
          <a:p>
            <a:pPr lvl="1">
              <a:buClr>
                <a:srgbClr val="581D74"/>
              </a:buClr>
            </a:pPr>
            <a:endParaRPr lang="fr-FR" sz="1100" dirty="0"/>
          </a:p>
        </p:txBody>
      </p:sp>
      <p:sp>
        <p:nvSpPr>
          <p:cNvPr id="3" name="ZoneTexte 2">
            <a:extLst>
              <a:ext uri="{FF2B5EF4-FFF2-40B4-BE49-F238E27FC236}">
                <a16:creationId xmlns:a16="http://schemas.microsoft.com/office/drawing/2014/main" id="{B75D2455-C752-4A97-8E79-8A43BBA15283}"/>
              </a:ext>
            </a:extLst>
          </p:cNvPr>
          <p:cNvSpPr txBox="1"/>
          <p:nvPr/>
        </p:nvSpPr>
        <p:spPr>
          <a:xfrm>
            <a:off x="42261" y="4559184"/>
            <a:ext cx="9059476" cy="338554"/>
          </a:xfrm>
          <a:prstGeom prst="rect">
            <a:avLst/>
          </a:prstGeom>
          <a:noFill/>
        </p:spPr>
        <p:txBody>
          <a:bodyPr wrap="square" rtlCol="0">
            <a:spAutoFit/>
          </a:bodyPr>
          <a:lstStyle/>
          <a:p>
            <a:r>
              <a:rPr lang="fr-FR" sz="800" i="1" dirty="0"/>
              <a:t>Les analyses et les opinions mentionnées dans le présent document représentent le point de vue de l’auteur référencé. Elles sont émises à la date indiquée, sont susceptibles de changer et ne sauraient être interprétées comme possédant une quelconque valeur contractuelle.</a:t>
            </a:r>
          </a:p>
        </p:txBody>
      </p:sp>
      <p:pic>
        <p:nvPicPr>
          <p:cNvPr id="5" name="Graphique 4" descr="Écran">
            <a:extLst>
              <a:ext uri="{FF2B5EF4-FFF2-40B4-BE49-F238E27FC236}">
                <a16:creationId xmlns:a16="http://schemas.microsoft.com/office/drawing/2014/main" id="{9216B4A6-F7A5-48AF-BF47-6C780B31474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07469" y="3650856"/>
            <a:ext cx="588979" cy="588979"/>
          </a:xfrm>
          <a:prstGeom prst="rect">
            <a:avLst/>
          </a:prstGeom>
        </p:spPr>
      </p:pic>
      <p:pic>
        <p:nvPicPr>
          <p:cNvPr id="6" name="Graphique 5" descr="Groupe de personnes">
            <a:extLst>
              <a:ext uri="{FF2B5EF4-FFF2-40B4-BE49-F238E27FC236}">
                <a16:creationId xmlns:a16="http://schemas.microsoft.com/office/drawing/2014/main" id="{7EA150DF-949D-416B-8BAB-B15308F99974}"/>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3534376" y="3614981"/>
            <a:ext cx="588979" cy="588979"/>
          </a:xfrm>
          <a:prstGeom prst="rect">
            <a:avLst/>
          </a:prstGeom>
        </p:spPr>
      </p:pic>
      <p:pic>
        <p:nvPicPr>
          <p:cNvPr id="7" name="Graphique 6" descr="Main ouverte avec plante">
            <a:extLst>
              <a:ext uri="{FF2B5EF4-FFF2-40B4-BE49-F238E27FC236}">
                <a16:creationId xmlns:a16="http://schemas.microsoft.com/office/drawing/2014/main" id="{2735015D-4CF9-4976-8036-686A7C82E74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411478" y="3614981"/>
            <a:ext cx="588979" cy="588979"/>
          </a:xfrm>
          <a:prstGeom prst="rect">
            <a:avLst/>
          </a:prstGeom>
        </p:spPr>
      </p:pic>
      <p:sp>
        <p:nvSpPr>
          <p:cNvPr id="8" name="ZoneTexte 7">
            <a:extLst>
              <a:ext uri="{FF2B5EF4-FFF2-40B4-BE49-F238E27FC236}">
                <a16:creationId xmlns:a16="http://schemas.microsoft.com/office/drawing/2014/main" id="{809E9D61-F653-4711-8FE7-F32652983118}"/>
              </a:ext>
            </a:extLst>
          </p:cNvPr>
          <p:cNvSpPr txBox="1"/>
          <p:nvPr/>
        </p:nvSpPr>
        <p:spPr>
          <a:xfrm>
            <a:off x="785570" y="3727868"/>
            <a:ext cx="2842711" cy="430887"/>
          </a:xfrm>
          <a:prstGeom prst="rect">
            <a:avLst/>
          </a:prstGeom>
          <a:noFill/>
        </p:spPr>
        <p:txBody>
          <a:bodyPr wrap="square" rtlCol="0">
            <a:spAutoFit/>
          </a:bodyPr>
          <a:lstStyle/>
          <a:p>
            <a:r>
              <a:rPr lang="fr-FR" sz="1100" dirty="0">
                <a:solidFill>
                  <a:schemeClr val="bg2"/>
                </a:solidFill>
              </a:rPr>
              <a:t>Digitalisation, robotique, e-commerce, réseaux sociaux, infrastructures</a:t>
            </a:r>
          </a:p>
        </p:txBody>
      </p:sp>
      <p:sp>
        <p:nvSpPr>
          <p:cNvPr id="9" name="ZoneTexte 8">
            <a:extLst>
              <a:ext uri="{FF2B5EF4-FFF2-40B4-BE49-F238E27FC236}">
                <a16:creationId xmlns:a16="http://schemas.microsoft.com/office/drawing/2014/main" id="{40DEC289-B60F-4010-97F4-DB71684FF953}"/>
              </a:ext>
            </a:extLst>
          </p:cNvPr>
          <p:cNvSpPr txBox="1"/>
          <p:nvPr/>
        </p:nvSpPr>
        <p:spPr>
          <a:xfrm>
            <a:off x="4194071" y="3699799"/>
            <a:ext cx="2976215" cy="430887"/>
          </a:xfrm>
          <a:prstGeom prst="rect">
            <a:avLst/>
          </a:prstGeom>
          <a:noFill/>
        </p:spPr>
        <p:txBody>
          <a:bodyPr wrap="square" rtlCol="0">
            <a:spAutoFit/>
          </a:bodyPr>
          <a:lstStyle/>
          <a:p>
            <a:r>
              <a:rPr lang="fr-FR" sz="1100" dirty="0">
                <a:solidFill>
                  <a:schemeClr val="accent4"/>
                </a:solidFill>
              </a:rPr>
              <a:t>Consommation, urbanisation, sport et santé, pays émergents, </a:t>
            </a:r>
            <a:r>
              <a:rPr lang="fr-FR" sz="1100" dirty="0" err="1">
                <a:solidFill>
                  <a:schemeClr val="accent4"/>
                </a:solidFill>
              </a:rPr>
              <a:t>Millennials</a:t>
            </a:r>
            <a:r>
              <a:rPr lang="fr-FR" sz="1100" dirty="0">
                <a:solidFill>
                  <a:schemeClr val="accent4"/>
                </a:solidFill>
              </a:rPr>
              <a:t> &amp; Seniors</a:t>
            </a:r>
          </a:p>
        </p:txBody>
      </p:sp>
      <p:sp>
        <p:nvSpPr>
          <p:cNvPr id="10" name="ZoneTexte 9">
            <a:extLst>
              <a:ext uri="{FF2B5EF4-FFF2-40B4-BE49-F238E27FC236}">
                <a16:creationId xmlns:a16="http://schemas.microsoft.com/office/drawing/2014/main" id="{530EBC3D-1EAC-44F6-8EDC-0EEB447906E4}"/>
              </a:ext>
            </a:extLst>
          </p:cNvPr>
          <p:cNvSpPr txBox="1"/>
          <p:nvPr/>
        </p:nvSpPr>
        <p:spPr>
          <a:xfrm>
            <a:off x="8000457" y="3683401"/>
            <a:ext cx="1445801" cy="430887"/>
          </a:xfrm>
          <a:prstGeom prst="rect">
            <a:avLst/>
          </a:prstGeom>
          <a:noFill/>
        </p:spPr>
        <p:txBody>
          <a:bodyPr wrap="square" rtlCol="0">
            <a:spAutoFit/>
          </a:bodyPr>
          <a:lstStyle/>
          <a:p>
            <a:pPr lvl="2">
              <a:buClr>
                <a:srgbClr val="581D74"/>
              </a:buClr>
            </a:pPr>
            <a:r>
              <a:rPr lang="fr-FR" sz="1100" dirty="0">
                <a:solidFill>
                  <a:schemeClr val="accent2"/>
                </a:solidFill>
              </a:rPr>
              <a:t>Transition énergétique</a:t>
            </a:r>
          </a:p>
        </p:txBody>
      </p:sp>
    </p:spTree>
    <p:extLst>
      <p:ext uri="{BB962C8B-B14F-4D97-AF65-F5344CB8AC3E}">
        <p14:creationId xmlns:p14="http://schemas.microsoft.com/office/powerpoint/2010/main" val="1450718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b="1" dirty="0">
                <a:sym typeface="Cabin"/>
              </a:rPr>
              <a:t>Un univers d’investissement qui évolue</a:t>
            </a:r>
            <a:br>
              <a:rPr lang="fr-FR" b="1" dirty="0">
                <a:sym typeface="Cabin"/>
              </a:rPr>
            </a:br>
            <a:endParaRPr lang="fr-FR" b="1" dirty="0">
              <a:sym typeface="Cabin"/>
            </a:endParaRPr>
          </a:p>
        </p:txBody>
      </p:sp>
      <p:grpSp>
        <p:nvGrpSpPr>
          <p:cNvPr id="5" name="Groupe 4"/>
          <p:cNvGrpSpPr/>
          <p:nvPr/>
        </p:nvGrpSpPr>
        <p:grpSpPr>
          <a:xfrm>
            <a:off x="122193" y="670488"/>
            <a:ext cx="8794013" cy="750466"/>
            <a:chOff x="649687" y="1096715"/>
            <a:chExt cx="8393811" cy="750466"/>
          </a:xfrm>
        </p:grpSpPr>
        <p:sp>
          <p:nvSpPr>
            <p:cNvPr id="143" name="Flèche à angle droit 142"/>
            <p:cNvSpPr/>
            <p:nvPr/>
          </p:nvSpPr>
          <p:spPr>
            <a:xfrm rot="5400000">
              <a:off x="646971" y="1127455"/>
              <a:ext cx="294440" cy="289008"/>
            </a:xfrm>
            <a:prstGeom prst="ben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145" name="Flèche à angle droit 144"/>
            <p:cNvSpPr/>
            <p:nvPr/>
          </p:nvSpPr>
          <p:spPr>
            <a:xfrm rot="5400000">
              <a:off x="646971" y="1536812"/>
              <a:ext cx="294440" cy="289008"/>
            </a:xfrm>
            <a:prstGeom prst="ben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p>
          </p:txBody>
        </p:sp>
        <p:sp>
          <p:nvSpPr>
            <p:cNvPr id="146" name="Shape 190"/>
            <p:cNvSpPr txBox="1">
              <a:spLocks/>
            </p:cNvSpPr>
            <p:nvPr/>
          </p:nvSpPr>
          <p:spPr>
            <a:xfrm>
              <a:off x="1163137" y="1096715"/>
              <a:ext cx="7880361" cy="333425"/>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RPr/>
              </a:defPPr>
              <a:lvl1pPr>
                <a:lnSpc>
                  <a:spcPts val="1300"/>
                </a:lnSpc>
                <a:defRPr sz="1200" baseline="0">
                  <a:latin typeface="Arial Narrow" panose="020B0606020202030204" pitchFamily="34" charset="0"/>
                  <a:ea typeface="Cabin"/>
                  <a:cs typeface="Cabin"/>
                </a:defRPr>
              </a:lvl1pPr>
            </a:lstStyle>
            <a:p>
              <a:r>
                <a:rPr lang="fr-FR" sz="1100" b="1" dirty="0">
                  <a:sym typeface="Cabin"/>
                </a:rPr>
                <a:t>Pour élargir l’univers d’investissement </a:t>
              </a:r>
              <a:r>
                <a:rPr lang="fr-FR" sz="1100" dirty="0">
                  <a:sym typeface="Cabin"/>
                </a:rPr>
                <a:t>des portefeuilles modèles notamment, pour aller chercher d’autres </a:t>
              </a:r>
              <a:r>
                <a:rPr lang="fr-FR" sz="1100" b="1" dirty="0">
                  <a:sym typeface="Cabin"/>
                </a:rPr>
                <a:t>sources de diversification et de performance</a:t>
              </a:r>
            </a:p>
          </p:txBody>
        </p:sp>
        <p:sp>
          <p:nvSpPr>
            <p:cNvPr id="147" name="Shape 190"/>
            <p:cNvSpPr txBox="1">
              <a:spLocks/>
            </p:cNvSpPr>
            <p:nvPr/>
          </p:nvSpPr>
          <p:spPr>
            <a:xfrm>
              <a:off x="1150965" y="1513756"/>
              <a:ext cx="7892533" cy="333425"/>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RPr/>
              </a:defPPr>
              <a:lvl1pPr>
                <a:lnSpc>
                  <a:spcPts val="1300"/>
                </a:lnSpc>
                <a:defRPr sz="1200" baseline="0">
                  <a:latin typeface="Arial Narrow" panose="020B0606020202030204" pitchFamily="34" charset="0"/>
                  <a:ea typeface="Cabin"/>
                  <a:cs typeface="Cabin"/>
                </a:defRPr>
              </a:lvl1pPr>
            </a:lstStyle>
            <a:p>
              <a:r>
                <a:rPr lang="fr-FR" sz="1100" b="1" dirty="0">
                  <a:sym typeface="Cabin"/>
                </a:rPr>
                <a:t>Pour répondre au contexte réglementaire actuel</a:t>
              </a:r>
              <a:r>
                <a:rPr lang="fr-FR" sz="1100" dirty="0">
                  <a:sym typeface="Cabin"/>
                </a:rPr>
                <a:t>, et aux mesures cherchant à </a:t>
              </a:r>
              <a:r>
                <a:rPr lang="fr-FR" sz="1100" b="1" dirty="0">
                  <a:sym typeface="Cabin"/>
                </a:rPr>
                <a:t>promouvoir la transformation durable des entreprises, notamment au travers de la Loi Pacte et du PERI</a:t>
              </a:r>
            </a:p>
          </p:txBody>
        </p:sp>
      </p:grpSp>
      <p:sp>
        <p:nvSpPr>
          <p:cNvPr id="6" name="Rectangle 5">
            <a:extLst>
              <a:ext uri="{FF2B5EF4-FFF2-40B4-BE49-F238E27FC236}">
                <a16:creationId xmlns:a16="http://schemas.microsoft.com/office/drawing/2014/main" id="{24F803FB-9D87-4162-A69C-FD88C9F79723}"/>
              </a:ext>
            </a:extLst>
          </p:cNvPr>
          <p:cNvSpPr/>
          <p:nvPr/>
        </p:nvSpPr>
        <p:spPr>
          <a:xfrm>
            <a:off x="6154823" y="3029202"/>
            <a:ext cx="1992065" cy="1909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1" name="Flèche : droite 10">
            <a:extLst>
              <a:ext uri="{FF2B5EF4-FFF2-40B4-BE49-F238E27FC236}">
                <a16:creationId xmlns:a16="http://schemas.microsoft.com/office/drawing/2014/main" id="{2BABAD7B-B6A1-4099-A933-9F992BF9D64F}"/>
              </a:ext>
            </a:extLst>
          </p:cNvPr>
          <p:cNvSpPr/>
          <p:nvPr/>
        </p:nvSpPr>
        <p:spPr>
          <a:xfrm>
            <a:off x="424981" y="1737098"/>
            <a:ext cx="8589566" cy="875063"/>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2" name="Ellipse 11">
            <a:extLst>
              <a:ext uri="{FF2B5EF4-FFF2-40B4-BE49-F238E27FC236}">
                <a16:creationId xmlns:a16="http://schemas.microsoft.com/office/drawing/2014/main" id="{5BD05C71-2DBD-4DD2-8397-484ABBBDC084}"/>
              </a:ext>
            </a:extLst>
          </p:cNvPr>
          <p:cNvSpPr/>
          <p:nvPr/>
        </p:nvSpPr>
        <p:spPr>
          <a:xfrm>
            <a:off x="942243" y="2018142"/>
            <a:ext cx="293914" cy="2939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50" name="Ellipse 149">
            <a:extLst>
              <a:ext uri="{FF2B5EF4-FFF2-40B4-BE49-F238E27FC236}">
                <a16:creationId xmlns:a16="http://schemas.microsoft.com/office/drawing/2014/main" id="{604A67D9-A1BB-4135-9036-657EC87EC248}"/>
              </a:ext>
            </a:extLst>
          </p:cNvPr>
          <p:cNvSpPr/>
          <p:nvPr/>
        </p:nvSpPr>
        <p:spPr>
          <a:xfrm>
            <a:off x="2319036" y="2017461"/>
            <a:ext cx="293914" cy="2939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53" name="Ellipse 152">
            <a:extLst>
              <a:ext uri="{FF2B5EF4-FFF2-40B4-BE49-F238E27FC236}">
                <a16:creationId xmlns:a16="http://schemas.microsoft.com/office/drawing/2014/main" id="{5FF7CBBE-6E38-43AB-AC07-7985D0770EC8}"/>
              </a:ext>
            </a:extLst>
          </p:cNvPr>
          <p:cNvSpPr/>
          <p:nvPr/>
        </p:nvSpPr>
        <p:spPr>
          <a:xfrm>
            <a:off x="3573378" y="2028497"/>
            <a:ext cx="293914" cy="2939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54" name="Ellipse 153">
            <a:extLst>
              <a:ext uri="{FF2B5EF4-FFF2-40B4-BE49-F238E27FC236}">
                <a16:creationId xmlns:a16="http://schemas.microsoft.com/office/drawing/2014/main" id="{4A052C63-DF1C-474E-A465-CF9E37FBE631}"/>
              </a:ext>
            </a:extLst>
          </p:cNvPr>
          <p:cNvSpPr/>
          <p:nvPr/>
        </p:nvSpPr>
        <p:spPr>
          <a:xfrm>
            <a:off x="5096719" y="2011107"/>
            <a:ext cx="293914" cy="2939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55" name="Ellipse 154">
            <a:extLst>
              <a:ext uri="{FF2B5EF4-FFF2-40B4-BE49-F238E27FC236}">
                <a16:creationId xmlns:a16="http://schemas.microsoft.com/office/drawing/2014/main" id="{8AF21D67-F2BB-4E85-ADC4-F2F2335C0C31}"/>
              </a:ext>
            </a:extLst>
          </p:cNvPr>
          <p:cNvSpPr/>
          <p:nvPr/>
        </p:nvSpPr>
        <p:spPr>
          <a:xfrm>
            <a:off x="7015689" y="2025970"/>
            <a:ext cx="293914" cy="2939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56" name="ZoneTexte 155">
            <a:extLst>
              <a:ext uri="{FF2B5EF4-FFF2-40B4-BE49-F238E27FC236}">
                <a16:creationId xmlns:a16="http://schemas.microsoft.com/office/drawing/2014/main" id="{316D4B08-4D5F-4A47-8DD4-5B34F628FA93}"/>
              </a:ext>
            </a:extLst>
          </p:cNvPr>
          <p:cNvSpPr txBox="1"/>
          <p:nvPr/>
        </p:nvSpPr>
        <p:spPr>
          <a:xfrm>
            <a:off x="486854" y="2414660"/>
            <a:ext cx="1204692" cy="830997"/>
          </a:xfrm>
          <a:prstGeom prst="rect">
            <a:avLst/>
          </a:prstGeom>
          <a:noFill/>
        </p:spPr>
        <p:txBody>
          <a:bodyPr wrap="square" rtlCol="0">
            <a:spAutoFit/>
          </a:bodyPr>
          <a:lstStyle/>
          <a:p>
            <a:pPr algn="ctr">
              <a:spcBef>
                <a:spcPts val="450"/>
              </a:spcBef>
            </a:pPr>
            <a:r>
              <a:rPr lang="fr-FR" sz="800" dirty="0">
                <a:solidFill>
                  <a:schemeClr val="accent1"/>
                </a:solidFill>
              </a:rPr>
              <a:t>Mise en marché de</a:t>
            </a:r>
            <a:r>
              <a:rPr lang="fr-FR" sz="800" i="1" dirty="0">
                <a:solidFill>
                  <a:schemeClr val="accent1"/>
                </a:solidFill>
              </a:rPr>
              <a:t> 4 fonds</a:t>
            </a:r>
            <a:r>
              <a:rPr lang="fr-FR" sz="800" dirty="0">
                <a:solidFill>
                  <a:schemeClr val="accent1"/>
                </a:solidFill>
              </a:rPr>
              <a:t> entrants dans les nouveaux portefeuilles modèles (hausse de 10 points d’actifs risqués)</a:t>
            </a:r>
          </a:p>
        </p:txBody>
      </p:sp>
      <p:sp>
        <p:nvSpPr>
          <p:cNvPr id="158" name="ZoneTexte 157">
            <a:extLst>
              <a:ext uri="{FF2B5EF4-FFF2-40B4-BE49-F238E27FC236}">
                <a16:creationId xmlns:a16="http://schemas.microsoft.com/office/drawing/2014/main" id="{9588CD9B-AB23-4C13-8212-911072422D19}"/>
              </a:ext>
            </a:extLst>
          </p:cNvPr>
          <p:cNvSpPr txBox="1"/>
          <p:nvPr/>
        </p:nvSpPr>
        <p:spPr>
          <a:xfrm>
            <a:off x="664382" y="1630143"/>
            <a:ext cx="2232925" cy="230832"/>
          </a:xfrm>
          <a:prstGeom prst="rect">
            <a:avLst/>
          </a:prstGeom>
          <a:noFill/>
        </p:spPr>
        <p:txBody>
          <a:bodyPr wrap="square" rtlCol="0">
            <a:spAutoFit/>
          </a:bodyPr>
          <a:lstStyle/>
          <a:p>
            <a:pPr>
              <a:spcBef>
                <a:spcPts val="450"/>
              </a:spcBef>
            </a:pPr>
            <a:r>
              <a:rPr lang="fr-FR" sz="900" i="1" dirty="0">
                <a:solidFill>
                  <a:schemeClr val="accent1"/>
                </a:solidFill>
              </a:rPr>
              <a:t>Janvier 2020</a:t>
            </a:r>
          </a:p>
        </p:txBody>
      </p:sp>
      <p:sp>
        <p:nvSpPr>
          <p:cNvPr id="159" name="ZoneTexte 158">
            <a:extLst>
              <a:ext uri="{FF2B5EF4-FFF2-40B4-BE49-F238E27FC236}">
                <a16:creationId xmlns:a16="http://schemas.microsoft.com/office/drawing/2014/main" id="{8B270A32-FEF0-46A5-937D-4859D2EF19AB}"/>
              </a:ext>
            </a:extLst>
          </p:cNvPr>
          <p:cNvSpPr txBox="1"/>
          <p:nvPr/>
        </p:nvSpPr>
        <p:spPr>
          <a:xfrm>
            <a:off x="3323004" y="1627749"/>
            <a:ext cx="2232925" cy="230832"/>
          </a:xfrm>
          <a:prstGeom prst="rect">
            <a:avLst/>
          </a:prstGeom>
          <a:noFill/>
        </p:spPr>
        <p:txBody>
          <a:bodyPr wrap="square" rtlCol="0">
            <a:spAutoFit/>
          </a:bodyPr>
          <a:lstStyle/>
          <a:p>
            <a:pPr>
              <a:spcBef>
                <a:spcPts val="450"/>
              </a:spcBef>
            </a:pPr>
            <a:r>
              <a:rPr lang="fr-FR" sz="900" i="1" dirty="0">
                <a:solidFill>
                  <a:schemeClr val="accent1"/>
                </a:solidFill>
              </a:rPr>
              <a:t>Mai 2020</a:t>
            </a:r>
          </a:p>
        </p:txBody>
      </p:sp>
      <p:sp>
        <p:nvSpPr>
          <p:cNvPr id="160" name="ZoneTexte 159">
            <a:extLst>
              <a:ext uri="{FF2B5EF4-FFF2-40B4-BE49-F238E27FC236}">
                <a16:creationId xmlns:a16="http://schemas.microsoft.com/office/drawing/2014/main" id="{D223A5A1-782A-4C31-88C7-7E4096B8315F}"/>
              </a:ext>
            </a:extLst>
          </p:cNvPr>
          <p:cNvSpPr txBox="1"/>
          <p:nvPr/>
        </p:nvSpPr>
        <p:spPr>
          <a:xfrm>
            <a:off x="1864219" y="2406845"/>
            <a:ext cx="1203548" cy="830997"/>
          </a:xfrm>
          <a:prstGeom prst="rect">
            <a:avLst/>
          </a:prstGeom>
          <a:noFill/>
        </p:spPr>
        <p:txBody>
          <a:bodyPr wrap="square" rtlCol="0">
            <a:spAutoFit/>
          </a:bodyPr>
          <a:lstStyle/>
          <a:p>
            <a:pPr algn="ctr">
              <a:spcBef>
                <a:spcPts val="450"/>
              </a:spcBef>
            </a:pPr>
            <a:r>
              <a:rPr lang="fr-FR" sz="800" dirty="0">
                <a:solidFill>
                  <a:schemeClr val="accent1"/>
                </a:solidFill>
              </a:rPr>
              <a:t>Mise en marché du fonds MIROVA WOMEN LEADERS EQUITY FUND à l’occasion de la journée de la femme</a:t>
            </a:r>
          </a:p>
        </p:txBody>
      </p:sp>
      <p:sp>
        <p:nvSpPr>
          <p:cNvPr id="161" name="ZoneTexte 160">
            <a:extLst>
              <a:ext uri="{FF2B5EF4-FFF2-40B4-BE49-F238E27FC236}">
                <a16:creationId xmlns:a16="http://schemas.microsoft.com/office/drawing/2014/main" id="{85283F54-E6EB-42F2-B991-03CA7EB0FA14}"/>
              </a:ext>
            </a:extLst>
          </p:cNvPr>
          <p:cNvSpPr txBox="1"/>
          <p:nvPr/>
        </p:nvSpPr>
        <p:spPr>
          <a:xfrm>
            <a:off x="2097310" y="1620529"/>
            <a:ext cx="2232925" cy="230832"/>
          </a:xfrm>
          <a:prstGeom prst="rect">
            <a:avLst/>
          </a:prstGeom>
          <a:noFill/>
        </p:spPr>
        <p:txBody>
          <a:bodyPr wrap="square" rtlCol="0">
            <a:spAutoFit/>
          </a:bodyPr>
          <a:lstStyle/>
          <a:p>
            <a:pPr>
              <a:spcBef>
                <a:spcPts val="450"/>
              </a:spcBef>
            </a:pPr>
            <a:r>
              <a:rPr lang="fr-FR" sz="900" i="1" dirty="0">
                <a:solidFill>
                  <a:schemeClr val="accent1"/>
                </a:solidFill>
              </a:rPr>
              <a:t>Mars 2020</a:t>
            </a:r>
          </a:p>
        </p:txBody>
      </p:sp>
      <p:sp>
        <p:nvSpPr>
          <p:cNvPr id="163" name="ZoneTexte 162">
            <a:extLst>
              <a:ext uri="{FF2B5EF4-FFF2-40B4-BE49-F238E27FC236}">
                <a16:creationId xmlns:a16="http://schemas.microsoft.com/office/drawing/2014/main" id="{62236799-2984-423B-A861-8B00249C6936}"/>
              </a:ext>
            </a:extLst>
          </p:cNvPr>
          <p:cNvSpPr txBox="1"/>
          <p:nvPr/>
        </p:nvSpPr>
        <p:spPr>
          <a:xfrm>
            <a:off x="3134202" y="2428345"/>
            <a:ext cx="1203548" cy="830997"/>
          </a:xfrm>
          <a:prstGeom prst="rect">
            <a:avLst/>
          </a:prstGeom>
          <a:noFill/>
        </p:spPr>
        <p:txBody>
          <a:bodyPr wrap="square" rtlCol="0">
            <a:spAutoFit/>
          </a:bodyPr>
          <a:lstStyle/>
          <a:p>
            <a:pPr algn="ctr">
              <a:spcBef>
                <a:spcPts val="450"/>
              </a:spcBef>
            </a:pPr>
            <a:r>
              <a:rPr lang="fr-FR" sz="800" dirty="0">
                <a:solidFill>
                  <a:schemeClr val="accent1"/>
                </a:solidFill>
              </a:rPr>
              <a:t>Mise en marché des 16 fonds restants pour compléter la Sélection ISR / ESG des CAISSES D’EPARGNE</a:t>
            </a:r>
          </a:p>
        </p:txBody>
      </p:sp>
      <p:sp>
        <p:nvSpPr>
          <p:cNvPr id="164" name="ZoneTexte 163">
            <a:extLst>
              <a:ext uri="{FF2B5EF4-FFF2-40B4-BE49-F238E27FC236}">
                <a16:creationId xmlns:a16="http://schemas.microsoft.com/office/drawing/2014/main" id="{2512186B-5801-4C59-A9F8-BD8B0AB86864}"/>
              </a:ext>
            </a:extLst>
          </p:cNvPr>
          <p:cNvSpPr txBox="1"/>
          <p:nvPr/>
        </p:nvSpPr>
        <p:spPr>
          <a:xfrm>
            <a:off x="4439466" y="1606293"/>
            <a:ext cx="2232925" cy="230832"/>
          </a:xfrm>
          <a:prstGeom prst="rect">
            <a:avLst/>
          </a:prstGeom>
          <a:noFill/>
        </p:spPr>
        <p:txBody>
          <a:bodyPr wrap="square" rtlCol="0">
            <a:spAutoFit/>
          </a:bodyPr>
          <a:lstStyle/>
          <a:p>
            <a:pPr>
              <a:spcBef>
                <a:spcPts val="450"/>
              </a:spcBef>
            </a:pPr>
            <a:r>
              <a:rPr lang="fr-FR" sz="900" i="1" dirty="0">
                <a:solidFill>
                  <a:schemeClr val="accent1"/>
                </a:solidFill>
              </a:rPr>
              <a:t>Septembre-octobre 2020</a:t>
            </a:r>
          </a:p>
        </p:txBody>
      </p:sp>
      <p:sp>
        <p:nvSpPr>
          <p:cNvPr id="166" name="ZoneTexte 165">
            <a:extLst>
              <a:ext uri="{FF2B5EF4-FFF2-40B4-BE49-F238E27FC236}">
                <a16:creationId xmlns:a16="http://schemas.microsoft.com/office/drawing/2014/main" id="{226CA018-4ED5-4209-B9E8-BE17353EFC7E}"/>
              </a:ext>
            </a:extLst>
          </p:cNvPr>
          <p:cNvSpPr txBox="1"/>
          <p:nvPr/>
        </p:nvSpPr>
        <p:spPr>
          <a:xfrm>
            <a:off x="4626740" y="2451790"/>
            <a:ext cx="1347964" cy="525785"/>
          </a:xfrm>
          <a:prstGeom prst="rect">
            <a:avLst/>
          </a:prstGeom>
          <a:noFill/>
        </p:spPr>
        <p:txBody>
          <a:bodyPr wrap="square" rtlCol="0">
            <a:spAutoFit/>
          </a:bodyPr>
          <a:lstStyle/>
          <a:p>
            <a:pPr algn="ctr">
              <a:spcBef>
                <a:spcPts val="450"/>
              </a:spcBef>
            </a:pPr>
            <a:r>
              <a:rPr lang="fr-FR" sz="800" dirty="0">
                <a:solidFill>
                  <a:schemeClr val="accent1"/>
                </a:solidFill>
              </a:rPr>
              <a:t>Lancement du PERI</a:t>
            </a:r>
          </a:p>
          <a:p>
            <a:pPr algn="ctr">
              <a:spcBef>
                <a:spcPts val="450"/>
              </a:spcBef>
            </a:pPr>
            <a:r>
              <a:rPr lang="fr-FR" sz="800" dirty="0">
                <a:solidFill>
                  <a:schemeClr val="accent1"/>
                </a:solidFill>
              </a:rPr>
              <a:t>2 Semaines de la finance solidaire</a:t>
            </a:r>
          </a:p>
        </p:txBody>
      </p:sp>
      <p:sp>
        <p:nvSpPr>
          <p:cNvPr id="167" name="ZoneTexte 166">
            <a:extLst>
              <a:ext uri="{FF2B5EF4-FFF2-40B4-BE49-F238E27FC236}">
                <a16:creationId xmlns:a16="http://schemas.microsoft.com/office/drawing/2014/main" id="{014E9E0F-146C-41A6-AA23-F1D75FF19FF5}"/>
              </a:ext>
            </a:extLst>
          </p:cNvPr>
          <p:cNvSpPr txBox="1"/>
          <p:nvPr/>
        </p:nvSpPr>
        <p:spPr>
          <a:xfrm>
            <a:off x="6523814" y="1588159"/>
            <a:ext cx="2232925" cy="230832"/>
          </a:xfrm>
          <a:prstGeom prst="rect">
            <a:avLst/>
          </a:prstGeom>
          <a:noFill/>
        </p:spPr>
        <p:txBody>
          <a:bodyPr wrap="square" rtlCol="0">
            <a:spAutoFit/>
          </a:bodyPr>
          <a:lstStyle/>
          <a:p>
            <a:pPr>
              <a:spcBef>
                <a:spcPts val="450"/>
              </a:spcBef>
            </a:pPr>
            <a:r>
              <a:rPr lang="fr-FR" sz="900" b="1" i="1" dirty="0">
                <a:solidFill>
                  <a:schemeClr val="accent1"/>
                </a:solidFill>
              </a:rPr>
              <a:t>Octobre 2021</a:t>
            </a:r>
          </a:p>
        </p:txBody>
      </p:sp>
      <p:sp>
        <p:nvSpPr>
          <p:cNvPr id="168" name="ZoneTexte 167">
            <a:extLst>
              <a:ext uri="{FF2B5EF4-FFF2-40B4-BE49-F238E27FC236}">
                <a16:creationId xmlns:a16="http://schemas.microsoft.com/office/drawing/2014/main" id="{66D3687A-A109-44A9-A858-F743069CC25F}"/>
              </a:ext>
            </a:extLst>
          </p:cNvPr>
          <p:cNvSpPr txBox="1"/>
          <p:nvPr/>
        </p:nvSpPr>
        <p:spPr>
          <a:xfrm>
            <a:off x="5655023" y="2406845"/>
            <a:ext cx="3101716" cy="1579920"/>
          </a:xfrm>
          <a:prstGeom prst="rect">
            <a:avLst/>
          </a:prstGeom>
          <a:noFill/>
        </p:spPr>
        <p:txBody>
          <a:bodyPr wrap="square" rtlCol="0">
            <a:spAutoFit/>
          </a:bodyPr>
          <a:lstStyle/>
          <a:p>
            <a:pPr algn="ctr">
              <a:spcBef>
                <a:spcPts val="450"/>
              </a:spcBef>
            </a:pPr>
            <a:r>
              <a:rPr lang="fr-FR" sz="800" b="1" dirty="0">
                <a:solidFill>
                  <a:schemeClr val="accent1"/>
                </a:solidFill>
              </a:rPr>
              <a:t>Lancement 5 FONDS THEMATIQUES</a:t>
            </a:r>
          </a:p>
          <a:p>
            <a:pPr algn="ctr"/>
            <a:r>
              <a:rPr lang="fr-FR" sz="800" b="1" dirty="0">
                <a:solidFill>
                  <a:schemeClr val="accent1"/>
                </a:solidFill>
              </a:rPr>
              <a:t>SANTE &amp; BIEN-ETRE</a:t>
            </a:r>
          </a:p>
          <a:p>
            <a:pPr algn="ctr"/>
            <a:r>
              <a:rPr lang="fr-FR" sz="800" b="1" dirty="0">
                <a:solidFill>
                  <a:schemeClr val="accent1"/>
                </a:solidFill>
              </a:rPr>
              <a:t>SPORT</a:t>
            </a:r>
          </a:p>
          <a:p>
            <a:pPr algn="ctr"/>
            <a:r>
              <a:rPr lang="fr-FR" sz="800" b="1" dirty="0">
                <a:solidFill>
                  <a:schemeClr val="accent1"/>
                </a:solidFill>
              </a:rPr>
              <a:t>TECHNOLOGIES</a:t>
            </a:r>
          </a:p>
          <a:p>
            <a:pPr algn="ctr"/>
            <a:r>
              <a:rPr lang="fr-FR" sz="800" b="1" dirty="0">
                <a:solidFill>
                  <a:schemeClr val="accent1"/>
                </a:solidFill>
              </a:rPr>
              <a:t>MIXTE ELIGIBLE PEA LABELLISE ISR</a:t>
            </a:r>
          </a:p>
          <a:p>
            <a:pPr algn="ctr"/>
            <a:r>
              <a:rPr lang="fr-FR" sz="800" b="1" dirty="0">
                <a:solidFill>
                  <a:schemeClr val="accent1"/>
                </a:solidFill>
              </a:rPr>
              <a:t>MIXTE GLOBAL LABELLISE ISR</a:t>
            </a:r>
          </a:p>
          <a:p>
            <a:pPr algn="ctr">
              <a:spcBef>
                <a:spcPts val="450"/>
              </a:spcBef>
            </a:pPr>
            <a:r>
              <a:rPr lang="fr-FR" sz="800" b="1" dirty="0">
                <a:solidFill>
                  <a:schemeClr val="accent1"/>
                </a:solidFill>
              </a:rPr>
              <a:t>+ Extension d’un fonds CONSOMMATION</a:t>
            </a:r>
          </a:p>
          <a:p>
            <a:pPr algn="ctr">
              <a:spcBef>
                <a:spcPts val="450"/>
              </a:spcBef>
            </a:pPr>
            <a:endParaRPr lang="fr-FR" sz="800" b="1" dirty="0">
              <a:solidFill>
                <a:schemeClr val="accent1"/>
              </a:solidFill>
            </a:endParaRPr>
          </a:p>
          <a:p>
            <a:pPr algn="ctr">
              <a:spcBef>
                <a:spcPts val="450"/>
              </a:spcBef>
            </a:pPr>
            <a:endParaRPr lang="fr-FR" sz="800" b="1" dirty="0">
              <a:solidFill>
                <a:schemeClr val="accent1"/>
              </a:solidFill>
            </a:endParaRPr>
          </a:p>
          <a:p>
            <a:pPr algn="ctr">
              <a:spcBef>
                <a:spcPts val="450"/>
              </a:spcBef>
            </a:pPr>
            <a:endParaRPr lang="fr-FR" sz="800" b="1" dirty="0">
              <a:solidFill>
                <a:schemeClr val="accent1"/>
              </a:solidFill>
            </a:endParaRPr>
          </a:p>
        </p:txBody>
      </p:sp>
      <p:sp>
        <p:nvSpPr>
          <p:cNvPr id="169" name="ZoneTexte 168">
            <a:extLst>
              <a:ext uri="{FF2B5EF4-FFF2-40B4-BE49-F238E27FC236}">
                <a16:creationId xmlns:a16="http://schemas.microsoft.com/office/drawing/2014/main" id="{670A9FFA-46EE-498C-A4A9-6F5D64823E46}"/>
              </a:ext>
            </a:extLst>
          </p:cNvPr>
          <p:cNvSpPr txBox="1"/>
          <p:nvPr/>
        </p:nvSpPr>
        <p:spPr>
          <a:xfrm>
            <a:off x="387261" y="3419954"/>
            <a:ext cx="8589566" cy="1338828"/>
          </a:xfrm>
          <a:prstGeom prst="rect">
            <a:avLst/>
          </a:prstGeom>
          <a:noFill/>
        </p:spPr>
        <p:txBody>
          <a:bodyPr wrap="square" rtlCol="0">
            <a:spAutoFit/>
          </a:bodyPr>
          <a:lstStyle/>
          <a:p>
            <a:r>
              <a:rPr lang="fr-FR" sz="900" dirty="0"/>
              <a:t>Dès</a:t>
            </a:r>
            <a:r>
              <a:rPr lang="fr-FR" sz="900" b="1" dirty="0"/>
              <a:t> octobre 2021 : </a:t>
            </a:r>
          </a:p>
          <a:p>
            <a:pPr marL="285750" indent="-285750">
              <a:buFont typeface="Arial" panose="020B0604020202020204" pitchFamily="34" charset="0"/>
              <a:buChar char="•"/>
            </a:pPr>
            <a:r>
              <a:rPr lang="fr-FR" sz="900" dirty="0"/>
              <a:t>Des fonds thématiques qui viennent enrichir cette gamme car :</a:t>
            </a:r>
          </a:p>
          <a:p>
            <a:pPr marL="171450" indent="-171450">
              <a:buFont typeface="Wingdings" panose="05000000000000000000" pitchFamily="2" charset="2"/>
              <a:buChar char="ü"/>
            </a:pPr>
            <a:r>
              <a:rPr lang="fr-FR" sz="900" dirty="0"/>
              <a:t>1 fonds Santé/Bien-Etre et 1 fonds Sport qui répondent à nos ambitions stratégiques</a:t>
            </a:r>
          </a:p>
          <a:p>
            <a:pPr marL="171450" indent="-171450">
              <a:buFont typeface="Wingdings" panose="05000000000000000000" pitchFamily="2" charset="2"/>
              <a:buChar char="ü"/>
            </a:pPr>
            <a:r>
              <a:rPr lang="fr-FR" sz="900" dirty="0"/>
              <a:t>2 fonds mixtes qui nous permettent de compléter l’univers pour les portefeuilles modèles sur cette classe d’actifs, et enrichir l’offre de fonds mixtes labellisés ISR, actuellement peu représentée</a:t>
            </a:r>
          </a:p>
          <a:p>
            <a:pPr marL="171450" indent="-171450">
              <a:buFont typeface="Wingdings" panose="05000000000000000000" pitchFamily="2" charset="2"/>
              <a:buChar char="ü"/>
            </a:pPr>
            <a:r>
              <a:rPr lang="fr-FR" sz="900" dirty="0"/>
              <a:t>1 fonds Technologie, ex-Ecureuil Techno, déjà connu des établissements (il ne s’agit pas véritablement d’une mise en marché mais d’une extension qui résulte d’une fusion</a:t>
            </a:r>
          </a:p>
          <a:p>
            <a:pPr marL="171450" indent="-171450">
              <a:buFont typeface="Wingdings" panose="05000000000000000000" pitchFamily="2" charset="2"/>
              <a:buChar char="ü"/>
            </a:pPr>
            <a:r>
              <a:rPr lang="fr-FR" sz="900" dirty="0"/>
              <a:t>1 fonds Consommation (extension d’un fonds historique et bien connu sur le segment Grand Public)</a:t>
            </a:r>
          </a:p>
          <a:p>
            <a:pPr marL="285750" indent="-285750">
              <a:buFont typeface="Arial" panose="020B0604020202020204" pitchFamily="34" charset="0"/>
              <a:buChar char="•"/>
            </a:pPr>
            <a:r>
              <a:rPr lang="fr-FR" sz="900" dirty="0"/>
              <a:t>Cet enrichissement nous permet de répondre à la quête de sens de nos clients et de répondre à des tendances de marché de long terme</a:t>
            </a:r>
          </a:p>
        </p:txBody>
      </p:sp>
    </p:spTree>
    <p:extLst>
      <p:ext uri="{BB962C8B-B14F-4D97-AF65-F5344CB8AC3E}">
        <p14:creationId xmlns:p14="http://schemas.microsoft.com/office/powerpoint/2010/main" val="268445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694944" y="2307525"/>
            <a:ext cx="1557779" cy="1292662"/>
          </a:xfrm>
          <a:prstGeom prst="rect">
            <a:avLst/>
          </a:prstGeom>
          <a:noFill/>
        </p:spPr>
        <p:txBody>
          <a:bodyPr wrap="square" rtlCol="0">
            <a:spAutoFit/>
          </a:bodyPr>
          <a:lstStyle/>
          <a:p>
            <a:pPr algn="r"/>
            <a:r>
              <a:rPr lang="fr-FR" sz="7800" b="1" dirty="0">
                <a:solidFill>
                  <a:srgbClr val="B34A8C"/>
                </a:solidFill>
                <a:latin typeface="Montserrat SemiBold" panose="00000700000000000000" pitchFamily="50" charset="0"/>
                <a:cs typeface="Arial" panose="020B0604020202020204" pitchFamily="34" charset="0"/>
              </a:rPr>
              <a:t>02</a:t>
            </a:r>
            <a:endParaRPr lang="fr-FR" sz="78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Les nouveaux fonds thématiques</a:t>
            </a:r>
            <a:endParaRPr lang="pt-BR" altLang="en-US" dirty="0"/>
          </a:p>
        </p:txBody>
      </p:sp>
    </p:spTree>
    <p:extLst>
      <p:ext uri="{BB962C8B-B14F-4D97-AF65-F5344CB8AC3E}">
        <p14:creationId xmlns:p14="http://schemas.microsoft.com/office/powerpoint/2010/main" val="331484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52DDC06-B812-4C5B-A8C9-DBECAAA8DA7F}"/>
              </a:ext>
            </a:extLst>
          </p:cNvPr>
          <p:cNvSpPr txBox="1"/>
          <p:nvPr/>
        </p:nvSpPr>
        <p:spPr>
          <a:xfrm>
            <a:off x="387214" y="1599617"/>
            <a:ext cx="2232864" cy="903681"/>
          </a:xfrm>
          <a:prstGeom prst="roundRect">
            <a:avLst>
              <a:gd name="adj" fmla="val 50000"/>
            </a:avLst>
          </a:prstGeom>
          <a:solidFill>
            <a:schemeClr val="accent1">
              <a:lumMod val="20000"/>
              <a:lumOff val="80000"/>
            </a:schemeClr>
          </a:solidFill>
          <a:ln w="28575">
            <a:solidFill>
              <a:schemeClr val="accent1">
                <a:lumMod val="20000"/>
                <a:lumOff val="80000"/>
              </a:schemeClr>
            </a:solidFill>
          </a:ln>
          <a:effectLst/>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rgbClr val="581D74"/>
                </a:solidFill>
              </a:rPr>
              <a:t>4</a:t>
            </a:r>
            <a:r>
              <a:rPr kumimoji="0" lang="fr-FR" sz="1100" b="1" i="0" u="none" strike="noStrike" kern="0" cap="none" spc="0" normalizeH="0" baseline="0" noProof="0" dirty="0">
                <a:ln>
                  <a:noFill/>
                </a:ln>
                <a:solidFill>
                  <a:srgbClr val="581D74"/>
                </a:solidFill>
                <a:effectLst/>
                <a:uLnTx/>
                <a:uFillTx/>
                <a:latin typeface="Arial"/>
                <a:cs typeface="Arial"/>
                <a:sym typeface="Arial"/>
              </a:rPr>
              <a:t> sociétés de gestion affiliées de NIMI</a:t>
            </a:r>
          </a:p>
        </p:txBody>
      </p:sp>
      <p:sp>
        <p:nvSpPr>
          <p:cNvPr id="5" name="ZoneTexte 4">
            <a:extLst>
              <a:ext uri="{FF2B5EF4-FFF2-40B4-BE49-F238E27FC236}">
                <a16:creationId xmlns:a16="http://schemas.microsoft.com/office/drawing/2014/main" id="{152DDC06-B812-4C5B-A8C9-DBECAAA8DA7F}"/>
              </a:ext>
            </a:extLst>
          </p:cNvPr>
          <p:cNvSpPr txBox="1"/>
          <p:nvPr/>
        </p:nvSpPr>
        <p:spPr>
          <a:xfrm>
            <a:off x="6576289" y="2614830"/>
            <a:ext cx="2232864" cy="614340"/>
          </a:xfrm>
          <a:prstGeom prst="roundRect">
            <a:avLst>
              <a:gd name="adj" fmla="val 50000"/>
            </a:avLst>
          </a:prstGeom>
          <a:solidFill>
            <a:schemeClr val="accent1">
              <a:lumMod val="20000"/>
              <a:lumOff val="80000"/>
            </a:schemeClr>
          </a:solidFill>
          <a:ln w="28575">
            <a:solidFill>
              <a:schemeClr val="accent1">
                <a:lumMod val="20000"/>
                <a:lumOff val="80000"/>
              </a:schemeClr>
            </a:solidFill>
          </a:ln>
          <a:effectLst/>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581D74"/>
                </a:solidFill>
                <a:effectLst/>
                <a:uLnTx/>
                <a:uFillTx/>
                <a:latin typeface="Arial"/>
                <a:cs typeface="Arial"/>
                <a:sym typeface="Arial"/>
              </a:rPr>
              <a:t>Des classes d’actifs </a:t>
            </a:r>
            <a:r>
              <a:rPr lang="fr-FR" sz="1100" b="1" dirty="0">
                <a:solidFill>
                  <a:srgbClr val="581D74"/>
                </a:solidFill>
              </a:rPr>
              <a:t>actions et mixtes</a:t>
            </a:r>
            <a:endParaRPr kumimoji="0" lang="fr-FR" sz="1100" b="1" i="0" u="none" strike="noStrike" kern="0" cap="none" spc="0" normalizeH="0" baseline="0" noProof="0" dirty="0">
              <a:ln>
                <a:noFill/>
              </a:ln>
              <a:solidFill>
                <a:srgbClr val="581D74"/>
              </a:solidFill>
              <a:effectLst/>
              <a:uLnTx/>
              <a:uFillTx/>
              <a:latin typeface="Arial"/>
              <a:cs typeface="Arial"/>
              <a:sym typeface="Arial"/>
            </a:endParaRPr>
          </a:p>
        </p:txBody>
      </p:sp>
      <p:sp>
        <p:nvSpPr>
          <p:cNvPr id="10" name="ZoneTexte 9">
            <a:extLst>
              <a:ext uri="{FF2B5EF4-FFF2-40B4-BE49-F238E27FC236}">
                <a16:creationId xmlns:a16="http://schemas.microsoft.com/office/drawing/2014/main" id="{152DDC06-B812-4C5B-A8C9-DBECAAA8DA7F}"/>
              </a:ext>
            </a:extLst>
          </p:cNvPr>
          <p:cNvSpPr txBox="1"/>
          <p:nvPr/>
        </p:nvSpPr>
        <p:spPr>
          <a:xfrm>
            <a:off x="394920" y="2624338"/>
            <a:ext cx="2232864" cy="1437641"/>
          </a:xfrm>
          <a:prstGeom prst="roundRect">
            <a:avLst>
              <a:gd name="adj" fmla="val 50000"/>
            </a:avLst>
          </a:prstGeom>
          <a:solidFill>
            <a:schemeClr val="accent1">
              <a:lumMod val="20000"/>
              <a:lumOff val="80000"/>
            </a:schemeClr>
          </a:solidFill>
          <a:ln w="28575">
            <a:solidFill>
              <a:schemeClr val="accent1">
                <a:lumMod val="20000"/>
                <a:lumOff val="80000"/>
              </a:schemeClr>
            </a:solidFill>
          </a:ln>
          <a:effectLst/>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581D74"/>
                </a:solidFill>
                <a:effectLst/>
                <a:uLnTx/>
                <a:uFillTx/>
                <a:latin typeface="Arial"/>
                <a:cs typeface="Arial"/>
                <a:sym typeface="Arial"/>
              </a:rPr>
              <a:t>Des thématiques </a:t>
            </a:r>
            <a:r>
              <a:rPr lang="fr-FR" sz="1100" b="1" dirty="0">
                <a:solidFill>
                  <a:srgbClr val="581D74"/>
                </a:solidFill>
              </a:rPr>
              <a:t>porteuses</a:t>
            </a:r>
            <a:endParaRPr kumimoji="0" lang="fr-FR" sz="1100" b="1" i="0" u="none" strike="noStrike" kern="0" cap="none" spc="0" normalizeH="0" baseline="0" noProof="0" dirty="0">
              <a:ln>
                <a:noFill/>
              </a:ln>
              <a:solidFill>
                <a:srgbClr val="581D74"/>
              </a:solidFill>
              <a:effectLst/>
              <a:uLnTx/>
              <a:uFillTx/>
              <a:latin typeface="Arial"/>
              <a:cs typeface="Arial"/>
              <a:sym typeface="Arial"/>
            </a:endParaRPr>
          </a:p>
        </p:txBody>
      </p:sp>
      <p:pic>
        <p:nvPicPr>
          <p:cNvPr id="14" name="Picture 4" descr="https://image.news.im.natixis.com/lib/fe8f1372746d057e7c/m/9/fcb69e01-f15f-458c-9739-541cd7bd96e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403" y="1592014"/>
            <a:ext cx="1251627" cy="550716"/>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p:cNvPicPr>
            <a:picLocks noChangeAspect="1"/>
          </p:cNvPicPr>
          <p:nvPr/>
        </p:nvPicPr>
        <p:blipFill rotWithShape="1">
          <a:blip r:embed="rId4"/>
          <a:srcRect l="23814" t="49781" r="65113" b="40226"/>
          <a:stretch/>
        </p:blipFill>
        <p:spPr>
          <a:xfrm>
            <a:off x="3797062" y="1901094"/>
            <a:ext cx="1207025" cy="612697"/>
          </a:xfrm>
          <a:prstGeom prst="rect">
            <a:avLst/>
          </a:prstGeom>
        </p:spPr>
      </p:pic>
      <p:pic>
        <p:nvPicPr>
          <p:cNvPr id="17" name="Picture 2" descr="https://image.news.im.natixis.com/lib/fe8f1372746d057e7c/m/9/a2ed1140-340c-4a6c-9e74-1f83a35bf5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2086" y="1671627"/>
            <a:ext cx="1207025" cy="53109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p:cNvPicPr>
            <a:picLocks noChangeAspect="1"/>
          </p:cNvPicPr>
          <p:nvPr/>
        </p:nvPicPr>
        <p:blipFill>
          <a:blip r:embed="rId6"/>
          <a:stretch>
            <a:fillRect/>
          </a:stretch>
        </p:blipFill>
        <p:spPr>
          <a:xfrm>
            <a:off x="6817183" y="3344306"/>
            <a:ext cx="1008854" cy="216429"/>
          </a:xfrm>
          <a:prstGeom prst="rect">
            <a:avLst/>
          </a:prstGeom>
        </p:spPr>
      </p:pic>
      <p:pic>
        <p:nvPicPr>
          <p:cNvPr id="32" name="Image 31"/>
          <p:cNvPicPr>
            <a:picLocks noChangeAspect="1"/>
          </p:cNvPicPr>
          <p:nvPr/>
        </p:nvPicPr>
        <p:blipFill>
          <a:blip r:embed="rId7"/>
          <a:stretch>
            <a:fillRect/>
          </a:stretch>
        </p:blipFill>
        <p:spPr>
          <a:xfrm>
            <a:off x="7826037" y="3666565"/>
            <a:ext cx="900630" cy="229299"/>
          </a:xfrm>
          <a:prstGeom prst="rect">
            <a:avLst/>
          </a:prstGeom>
        </p:spPr>
      </p:pic>
      <p:pic>
        <p:nvPicPr>
          <p:cNvPr id="6" name="Image 5">
            <a:extLst>
              <a:ext uri="{FF2B5EF4-FFF2-40B4-BE49-F238E27FC236}">
                <a16:creationId xmlns:a16="http://schemas.microsoft.com/office/drawing/2014/main" id="{80337D1E-1ADB-4357-B3F6-4061DDE556B9}"/>
              </a:ext>
            </a:extLst>
          </p:cNvPr>
          <p:cNvPicPr>
            <a:picLocks noChangeAspect="1"/>
          </p:cNvPicPr>
          <p:nvPr/>
        </p:nvPicPr>
        <p:blipFill>
          <a:blip r:embed="rId8"/>
          <a:stretch>
            <a:fillRect/>
          </a:stretch>
        </p:blipFill>
        <p:spPr>
          <a:xfrm>
            <a:off x="6313030" y="2075504"/>
            <a:ext cx="1196144" cy="443570"/>
          </a:xfrm>
          <a:prstGeom prst="rect">
            <a:avLst/>
          </a:prstGeom>
        </p:spPr>
      </p:pic>
      <p:sp>
        <p:nvSpPr>
          <p:cNvPr id="2" name="Titre 1"/>
          <p:cNvSpPr>
            <a:spLocks noGrp="1"/>
          </p:cNvSpPr>
          <p:nvPr>
            <p:ph type="title"/>
          </p:nvPr>
        </p:nvSpPr>
        <p:spPr>
          <a:xfrm>
            <a:off x="899593" y="123478"/>
            <a:ext cx="8244408" cy="432000"/>
          </a:xfrm>
        </p:spPr>
        <p:txBody>
          <a:bodyPr/>
          <a:lstStyle/>
          <a:p>
            <a:pPr>
              <a:lnSpc>
                <a:spcPct val="100000"/>
              </a:lnSpc>
              <a:buClr>
                <a:srgbClr val="B24388"/>
              </a:buClr>
            </a:pPr>
            <a:r>
              <a:rPr lang="fr-FR" dirty="0"/>
              <a:t>Les nouveaux fonds thématiques</a:t>
            </a:r>
            <a:br>
              <a:rPr lang="fr-FR" dirty="0"/>
            </a:br>
            <a:endParaRPr lang="fr-FR" sz="1600" dirty="0">
              <a:solidFill>
                <a:srgbClr val="B24388"/>
              </a:solidFill>
              <a:latin typeface="Montserrat SemiBold" panose="00000700000000000000" pitchFamily="50" charset="0"/>
              <a:ea typeface="Arial"/>
            </a:endParaRPr>
          </a:p>
        </p:txBody>
      </p:sp>
      <p:sp>
        <p:nvSpPr>
          <p:cNvPr id="12" name="Rectangle 11">
            <a:extLst>
              <a:ext uri="{FF2B5EF4-FFF2-40B4-BE49-F238E27FC236}">
                <a16:creationId xmlns:a16="http://schemas.microsoft.com/office/drawing/2014/main" id="{058F1922-3CCE-450A-9C46-0D0EB23E72AC}"/>
              </a:ext>
            </a:extLst>
          </p:cNvPr>
          <p:cNvSpPr/>
          <p:nvPr/>
        </p:nvSpPr>
        <p:spPr>
          <a:xfrm>
            <a:off x="106844" y="4322742"/>
            <a:ext cx="8930312" cy="584775"/>
          </a:xfrm>
          <a:prstGeom prst="rect">
            <a:avLst/>
          </a:prstGeom>
        </p:spPr>
        <p:txBody>
          <a:bodyPr wrap="square">
            <a:spAutoFit/>
          </a:bodyPr>
          <a:lstStyle/>
          <a:p>
            <a:r>
              <a:rPr lang="fr-FR" sz="800" dirty="0">
                <a:solidFill>
                  <a:srgbClr val="696D6F"/>
                </a:solidFill>
                <a:latin typeface="RobotoCondensed-Regular"/>
              </a:rPr>
              <a:t>Cette illustration reflète la construction des portefeuilles en juillet 2021, elle ne constitue pas un engagement contractuel. Les gérants se réservent la possibilité de modifier les informations présentées à tout moment et sans préavis, dans les limites prévues dans les prospectus. L’intégration des facteurs ESG renvoie à l’inclusion des questions ESG dans l’analyse et les décisions d’investissement. L’approche de l’intégration ESG varie en fonction des fonds. L’intégration des facteurs ESG n’implique pas nécessairement que les véhicules de placement cherchent également à générer un impact ESG positif.</a:t>
            </a:r>
          </a:p>
        </p:txBody>
      </p:sp>
      <p:pic>
        <p:nvPicPr>
          <p:cNvPr id="18" name="Graphique 17" descr="Cœur avec pulsation">
            <a:extLst>
              <a:ext uri="{FF2B5EF4-FFF2-40B4-BE49-F238E27FC236}">
                <a16:creationId xmlns:a16="http://schemas.microsoft.com/office/drawing/2014/main" id="{24705D17-94DA-41F4-ACD1-977D186FCEFF}"/>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2793516" y="2697821"/>
            <a:ext cx="509788" cy="509788"/>
          </a:xfrm>
          <a:prstGeom prst="rect">
            <a:avLst/>
          </a:prstGeom>
        </p:spPr>
      </p:pic>
      <p:sp>
        <p:nvSpPr>
          <p:cNvPr id="25" name="Rectangle 24">
            <a:extLst>
              <a:ext uri="{FF2B5EF4-FFF2-40B4-BE49-F238E27FC236}">
                <a16:creationId xmlns:a16="http://schemas.microsoft.com/office/drawing/2014/main" id="{A1382D62-2C2B-4478-8194-CDDC4A022BEF}"/>
              </a:ext>
            </a:extLst>
          </p:cNvPr>
          <p:cNvSpPr/>
          <p:nvPr/>
        </p:nvSpPr>
        <p:spPr>
          <a:xfrm>
            <a:off x="3302410" y="2815215"/>
            <a:ext cx="2007081" cy="230832"/>
          </a:xfrm>
          <a:prstGeom prst="rect">
            <a:avLst/>
          </a:prstGeom>
        </p:spPr>
        <p:txBody>
          <a:bodyPr wrap="square">
            <a:spAutoFit/>
          </a:bodyPr>
          <a:lstStyle/>
          <a:p>
            <a:r>
              <a:rPr lang="fr-FR" sz="900" b="1" dirty="0">
                <a:solidFill>
                  <a:schemeClr val="accent1"/>
                </a:solidFill>
                <a:latin typeface="RobotoCondensed-Regular"/>
              </a:rPr>
              <a:t>Santé/Bien-Être</a:t>
            </a:r>
            <a:endParaRPr lang="fr-FR" sz="900" b="1" dirty="0">
              <a:solidFill>
                <a:schemeClr val="accent1"/>
              </a:solidFill>
            </a:endParaRPr>
          </a:p>
        </p:txBody>
      </p:sp>
      <p:sp>
        <p:nvSpPr>
          <p:cNvPr id="26" name="Rectangle 25">
            <a:extLst>
              <a:ext uri="{FF2B5EF4-FFF2-40B4-BE49-F238E27FC236}">
                <a16:creationId xmlns:a16="http://schemas.microsoft.com/office/drawing/2014/main" id="{97937C47-EB0B-4096-9DA2-5092771A3126}"/>
              </a:ext>
            </a:extLst>
          </p:cNvPr>
          <p:cNvSpPr/>
          <p:nvPr/>
        </p:nvSpPr>
        <p:spPr>
          <a:xfrm>
            <a:off x="3302409" y="3229170"/>
            <a:ext cx="2007081" cy="230832"/>
          </a:xfrm>
          <a:prstGeom prst="rect">
            <a:avLst/>
          </a:prstGeom>
        </p:spPr>
        <p:txBody>
          <a:bodyPr wrap="square">
            <a:spAutoFit/>
          </a:bodyPr>
          <a:lstStyle/>
          <a:p>
            <a:r>
              <a:rPr lang="fr-FR" sz="900" b="1" dirty="0">
                <a:solidFill>
                  <a:schemeClr val="accent1"/>
                </a:solidFill>
                <a:latin typeface="RobotoCondensed-Regular"/>
              </a:rPr>
              <a:t>Sport</a:t>
            </a:r>
            <a:endParaRPr lang="fr-FR" sz="900" b="1" dirty="0">
              <a:solidFill>
                <a:schemeClr val="accent1"/>
              </a:solidFill>
            </a:endParaRPr>
          </a:p>
        </p:txBody>
      </p:sp>
      <p:pic>
        <p:nvPicPr>
          <p:cNvPr id="20" name="Graphique 19" descr="Exécuter">
            <a:extLst>
              <a:ext uri="{FF2B5EF4-FFF2-40B4-BE49-F238E27FC236}">
                <a16:creationId xmlns:a16="http://schemas.microsoft.com/office/drawing/2014/main" id="{32B0B628-FD97-460B-AE51-5F305B20FC1F}"/>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2858230" y="3143824"/>
            <a:ext cx="380360" cy="380360"/>
          </a:xfrm>
          <a:prstGeom prst="rect">
            <a:avLst/>
          </a:prstGeom>
        </p:spPr>
      </p:pic>
      <p:pic>
        <p:nvPicPr>
          <p:cNvPr id="22" name="Graphique 21" descr="Feuille">
            <a:extLst>
              <a:ext uri="{FF2B5EF4-FFF2-40B4-BE49-F238E27FC236}">
                <a16:creationId xmlns:a16="http://schemas.microsoft.com/office/drawing/2014/main" id="{CBD6EC94-31E0-4111-BD7B-B2A4463EEC73}"/>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2819810" y="3575276"/>
            <a:ext cx="457200" cy="457200"/>
          </a:xfrm>
          <a:prstGeom prst="rect">
            <a:avLst/>
          </a:prstGeom>
        </p:spPr>
      </p:pic>
      <p:sp>
        <p:nvSpPr>
          <p:cNvPr id="36" name="Rectangle 35">
            <a:extLst>
              <a:ext uri="{FF2B5EF4-FFF2-40B4-BE49-F238E27FC236}">
                <a16:creationId xmlns:a16="http://schemas.microsoft.com/office/drawing/2014/main" id="{58DBAA6F-BF18-4356-AB5E-3CF53C44907C}"/>
              </a:ext>
            </a:extLst>
          </p:cNvPr>
          <p:cNvSpPr/>
          <p:nvPr/>
        </p:nvSpPr>
        <p:spPr>
          <a:xfrm>
            <a:off x="3302409" y="3642967"/>
            <a:ext cx="2007081" cy="369332"/>
          </a:xfrm>
          <a:prstGeom prst="rect">
            <a:avLst/>
          </a:prstGeom>
        </p:spPr>
        <p:txBody>
          <a:bodyPr wrap="square">
            <a:spAutoFit/>
          </a:bodyPr>
          <a:lstStyle/>
          <a:p>
            <a:r>
              <a:rPr lang="fr-FR" sz="900" b="1" dirty="0">
                <a:solidFill>
                  <a:schemeClr val="accent1"/>
                </a:solidFill>
              </a:rPr>
              <a:t>ESG – Environnemental, Social et Gouvernance</a:t>
            </a:r>
          </a:p>
        </p:txBody>
      </p:sp>
      <p:sp>
        <p:nvSpPr>
          <p:cNvPr id="21" name="Rectangle 20">
            <a:extLst>
              <a:ext uri="{FF2B5EF4-FFF2-40B4-BE49-F238E27FC236}">
                <a16:creationId xmlns:a16="http://schemas.microsoft.com/office/drawing/2014/main" id="{A2622734-ED4A-4667-8CAE-EC4890FB208C}"/>
              </a:ext>
            </a:extLst>
          </p:cNvPr>
          <p:cNvSpPr/>
          <p:nvPr/>
        </p:nvSpPr>
        <p:spPr>
          <a:xfrm>
            <a:off x="4961942" y="2824234"/>
            <a:ext cx="2007081" cy="230832"/>
          </a:xfrm>
          <a:prstGeom prst="rect">
            <a:avLst/>
          </a:prstGeom>
        </p:spPr>
        <p:txBody>
          <a:bodyPr wrap="square">
            <a:spAutoFit/>
          </a:bodyPr>
          <a:lstStyle/>
          <a:p>
            <a:r>
              <a:rPr lang="fr-FR" sz="900" b="1" dirty="0">
                <a:solidFill>
                  <a:schemeClr val="accent1"/>
                </a:solidFill>
                <a:latin typeface="RobotoCondensed-Regular"/>
              </a:rPr>
              <a:t>Consommation</a:t>
            </a:r>
            <a:endParaRPr lang="fr-FR" sz="900" b="1" dirty="0">
              <a:solidFill>
                <a:schemeClr val="accent1"/>
              </a:solidFill>
            </a:endParaRPr>
          </a:p>
        </p:txBody>
      </p:sp>
      <p:graphicFrame>
        <p:nvGraphicFramePr>
          <p:cNvPr id="7" name="Tableau 6">
            <a:extLst>
              <a:ext uri="{FF2B5EF4-FFF2-40B4-BE49-F238E27FC236}">
                <a16:creationId xmlns:a16="http://schemas.microsoft.com/office/drawing/2014/main" id="{09A18507-7284-40FF-8B72-F12F0B46CB82}"/>
              </a:ext>
            </a:extLst>
          </p:cNvPr>
          <p:cNvGraphicFramePr>
            <a:graphicFrameLocks noGrp="1"/>
          </p:cNvGraphicFramePr>
          <p:nvPr>
            <p:extLst>
              <p:ext uri="{D42A27DB-BD31-4B8C-83A1-F6EECF244321}">
                <p14:modId xmlns:p14="http://schemas.microsoft.com/office/powerpoint/2010/main" val="1091106968"/>
              </p:ext>
            </p:extLst>
          </p:nvPr>
        </p:nvGraphicFramePr>
        <p:xfrm>
          <a:off x="2586786" y="540707"/>
          <a:ext cx="3937138" cy="1120140"/>
        </p:xfrm>
        <a:graphic>
          <a:graphicData uri="http://schemas.openxmlformats.org/drawingml/2006/table">
            <a:tbl>
              <a:tblPr/>
              <a:tblGrid>
                <a:gridCol w="967291">
                  <a:extLst>
                    <a:ext uri="{9D8B030D-6E8A-4147-A177-3AD203B41FA5}">
                      <a16:colId xmlns:a16="http://schemas.microsoft.com/office/drawing/2014/main" val="1653573773"/>
                    </a:ext>
                  </a:extLst>
                </a:gridCol>
                <a:gridCol w="2438400">
                  <a:extLst>
                    <a:ext uri="{9D8B030D-6E8A-4147-A177-3AD203B41FA5}">
                      <a16:colId xmlns:a16="http://schemas.microsoft.com/office/drawing/2014/main" val="87994319"/>
                    </a:ext>
                  </a:extLst>
                </a:gridCol>
                <a:gridCol w="531447">
                  <a:extLst>
                    <a:ext uri="{9D8B030D-6E8A-4147-A177-3AD203B41FA5}">
                      <a16:colId xmlns:a16="http://schemas.microsoft.com/office/drawing/2014/main" val="1438848637"/>
                    </a:ext>
                  </a:extLst>
                </a:gridCol>
              </a:tblGrid>
              <a:tr h="0">
                <a:tc>
                  <a:txBody>
                    <a:bodyPr/>
                    <a:lstStyle/>
                    <a:p>
                      <a:pPr algn="ctr" fontAlgn="ctr"/>
                      <a:r>
                        <a:rPr lang="fr-FR" sz="1000" b="1" i="0" u="none" strike="noStrike" dirty="0">
                          <a:solidFill>
                            <a:srgbClr val="FFFFFF"/>
                          </a:solidFill>
                          <a:effectLst/>
                          <a:latin typeface="Arial" panose="020B0604020202020204" pitchFamily="34" charset="0"/>
                          <a:cs typeface="Arial" panose="020B0604020202020204" pitchFamily="34" charset="0"/>
                        </a:rPr>
                        <a:t> Code ISIN</a:t>
                      </a:r>
                    </a:p>
                  </a:txBody>
                  <a:tcPr marL="7620" marR="7620" marT="762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fr-FR" sz="1000" b="1" i="0" u="none" strike="noStrike">
                          <a:solidFill>
                            <a:srgbClr val="FFFFFF"/>
                          </a:solidFill>
                          <a:effectLst/>
                          <a:latin typeface="Arial" panose="020B0604020202020204" pitchFamily="34" charset="0"/>
                          <a:cs typeface="Arial" panose="020B0604020202020204" pitchFamily="34" charset="0"/>
                        </a:rPr>
                        <a:t>Fonds</a:t>
                      </a:r>
                    </a:p>
                  </a:txBody>
                  <a:tcPr marL="7620" marR="7620" marT="762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ctr"/>
                      <a:r>
                        <a:rPr lang="fr-FR" sz="1000" b="1" i="0" u="none" strike="noStrike" dirty="0">
                          <a:solidFill>
                            <a:srgbClr val="FFFFFF"/>
                          </a:solidFill>
                          <a:effectLst/>
                          <a:latin typeface="Arial" panose="020B0604020202020204" pitchFamily="34" charset="0"/>
                          <a:cs typeface="Arial" panose="020B0604020202020204" pitchFamily="34" charset="0"/>
                        </a:rPr>
                        <a:t>Part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1042469896"/>
                  </a:ext>
                </a:extLst>
              </a:tr>
              <a:tr h="0">
                <a:tc>
                  <a:txBody>
                    <a:bodyPr/>
                    <a:lstStyle/>
                    <a:p>
                      <a:pPr algn="l" fontAlgn="ctr"/>
                      <a:r>
                        <a:rPr lang="fr-FR" sz="1000" b="0" i="0" u="none" strike="noStrike" dirty="0">
                          <a:solidFill>
                            <a:srgbClr val="000000"/>
                          </a:solidFill>
                          <a:effectLst/>
                          <a:latin typeface="Arial" panose="020B0604020202020204" pitchFamily="34" charset="0"/>
                          <a:cs typeface="Arial" panose="020B0604020202020204" pitchFamily="34" charset="0"/>
                        </a:rPr>
                        <a:t>LU2310057141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dirty="0">
                          <a:solidFill>
                            <a:srgbClr val="000000"/>
                          </a:solidFill>
                          <a:effectLst/>
                          <a:latin typeface="Arial" panose="020B0604020202020204" pitchFamily="34" charset="0"/>
                          <a:cs typeface="Arial" panose="020B0604020202020204" pitchFamily="34" charset="0"/>
                        </a:rPr>
                        <a:t>DNCA Global Sport </a:t>
                      </a:r>
                      <a:r>
                        <a:rPr lang="fr-FR" sz="1000" b="0" i="0" u="none" strike="noStrike" dirty="0" err="1">
                          <a:solidFill>
                            <a:srgbClr val="000000"/>
                          </a:solidFill>
                          <a:effectLst/>
                          <a:latin typeface="Arial" panose="020B0604020202020204" pitchFamily="34" charset="0"/>
                          <a:cs typeface="Arial" panose="020B0604020202020204" pitchFamily="34" charset="0"/>
                        </a:rPr>
                        <a:t>Equity</a:t>
                      </a:r>
                      <a:endParaRPr lang="fr-FR" sz="1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a:solidFill>
                            <a:srgbClr val="000000"/>
                          </a:solidFill>
                          <a:effectLst/>
                          <a:latin typeface="Arial" panose="020B0604020202020204" pitchFamily="34" charset="0"/>
                          <a:cs typeface="Arial" panose="020B0604020202020204" pitchFamily="34" charset="0"/>
                        </a:rPr>
                        <a:t>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1490015"/>
                  </a:ext>
                </a:extLst>
              </a:tr>
              <a:tr h="0">
                <a:tc>
                  <a:txBody>
                    <a:bodyPr/>
                    <a:lstStyle/>
                    <a:p>
                      <a:pPr algn="l" fontAlgn="b"/>
                      <a:r>
                        <a:rPr lang="fr-FR" sz="1000" b="0" i="0" u="none" strike="noStrike" dirty="0">
                          <a:solidFill>
                            <a:srgbClr val="000000"/>
                          </a:solidFill>
                          <a:effectLst/>
                          <a:latin typeface="Arial" panose="020B0604020202020204" pitchFamily="34" charset="0"/>
                          <a:cs typeface="Arial" panose="020B0604020202020204" pitchFamily="34" charset="0"/>
                        </a:rPr>
                        <a:t>FR0013333838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000" b="0" i="0" u="none" strike="noStrike" dirty="0">
                          <a:solidFill>
                            <a:srgbClr val="000000"/>
                          </a:solidFill>
                          <a:effectLst/>
                          <a:latin typeface="Arial" panose="020B0604020202020204" pitchFamily="34" charset="0"/>
                          <a:cs typeface="Arial" panose="020B0604020202020204" pitchFamily="34" charset="0"/>
                        </a:rPr>
                        <a:t>Dorval Global Convictions Patrimoine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000" b="0" i="0" u="none" strike="noStrike" dirty="0">
                          <a:solidFill>
                            <a:srgbClr val="000000"/>
                          </a:solidFill>
                          <a:effectLst/>
                          <a:latin typeface="Arial" panose="020B0604020202020204" pitchFamily="34" charset="0"/>
                          <a:cs typeface="Arial" panose="020B0604020202020204" pitchFamily="34" charset="0"/>
                        </a:rPr>
                        <a:t>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7983677"/>
                  </a:ext>
                </a:extLst>
              </a:tr>
              <a:tr h="0">
                <a:tc>
                  <a:txBody>
                    <a:bodyPr/>
                    <a:lstStyle/>
                    <a:p>
                      <a:pPr algn="l" fontAlgn="ctr"/>
                      <a:r>
                        <a:rPr lang="fr-FR" sz="1000" b="0" i="0" u="none" strike="noStrike">
                          <a:solidFill>
                            <a:srgbClr val="000000"/>
                          </a:solidFill>
                          <a:effectLst/>
                          <a:latin typeface="Arial" panose="020B0604020202020204" pitchFamily="34" charset="0"/>
                          <a:cs typeface="Arial" panose="020B0604020202020204" pitchFamily="34" charset="0"/>
                        </a:rPr>
                        <a:t>LU1911611140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err="1">
                          <a:solidFill>
                            <a:srgbClr val="000000"/>
                          </a:solidFill>
                          <a:effectLst/>
                          <a:latin typeface="Arial" panose="020B0604020202020204" pitchFamily="34" charset="0"/>
                          <a:cs typeface="Arial" panose="020B0604020202020204" pitchFamily="34" charset="0"/>
                        </a:rPr>
                        <a:t>Mirova</a:t>
                      </a:r>
                      <a:r>
                        <a:rPr lang="en-US" sz="1000" b="0" i="0" u="none" strike="noStrike" dirty="0">
                          <a:solidFill>
                            <a:srgbClr val="000000"/>
                          </a:solidFill>
                          <a:effectLst/>
                          <a:latin typeface="Arial" panose="020B0604020202020204" pitchFamily="34" charset="0"/>
                          <a:cs typeface="Arial" panose="020B0604020202020204" pitchFamily="34" charset="0"/>
                        </a:rPr>
                        <a:t> Europe Sustainable Economy fund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a:solidFill>
                            <a:srgbClr val="000000"/>
                          </a:solidFill>
                          <a:effectLst/>
                          <a:latin typeface="Arial" panose="020B0604020202020204" pitchFamily="34" charset="0"/>
                          <a:cs typeface="Arial" panose="020B0604020202020204" pitchFamily="34" charset="0"/>
                        </a:rPr>
                        <a:t>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7863723"/>
                  </a:ext>
                </a:extLst>
              </a:tr>
              <a:tr h="0">
                <a:tc>
                  <a:txBody>
                    <a:bodyPr/>
                    <a:lstStyle/>
                    <a:p>
                      <a:pPr algn="l" fontAlgn="ctr"/>
                      <a:r>
                        <a:rPr lang="fr-FR" sz="1000" b="0" i="0" u="none" strike="noStrike">
                          <a:solidFill>
                            <a:srgbClr val="000000"/>
                          </a:solidFill>
                          <a:effectLst/>
                          <a:latin typeface="Arial" panose="020B0604020202020204" pitchFamily="34" charset="0"/>
                          <a:cs typeface="Arial" panose="020B0604020202020204" pitchFamily="34" charset="0"/>
                        </a:rPr>
                        <a:t>LU2326558017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dirty="0" err="1">
                          <a:solidFill>
                            <a:srgbClr val="000000"/>
                          </a:solidFill>
                          <a:effectLst/>
                          <a:latin typeface="Arial" panose="020B0604020202020204" pitchFamily="34" charset="0"/>
                          <a:cs typeface="Arial" panose="020B0604020202020204" pitchFamily="34" charset="0"/>
                        </a:rPr>
                        <a:t>Thematics</a:t>
                      </a:r>
                      <a:r>
                        <a:rPr lang="fr-FR" sz="1000" b="0" i="0" u="none" strike="noStrike" dirty="0">
                          <a:solidFill>
                            <a:srgbClr val="000000"/>
                          </a:solidFill>
                          <a:effectLst/>
                          <a:latin typeface="Arial" panose="020B0604020202020204" pitchFamily="34" charset="0"/>
                          <a:cs typeface="Arial" panose="020B0604020202020204" pitchFamily="34" charset="0"/>
                        </a:rPr>
                        <a:t> </a:t>
                      </a:r>
                      <a:r>
                        <a:rPr lang="fr-FR" sz="1000" b="0" i="0" u="none" strike="noStrike" dirty="0" err="1">
                          <a:solidFill>
                            <a:srgbClr val="000000"/>
                          </a:solidFill>
                          <a:effectLst/>
                          <a:latin typeface="Arial" panose="020B0604020202020204" pitchFamily="34" charset="0"/>
                          <a:cs typeface="Arial" panose="020B0604020202020204" pitchFamily="34" charset="0"/>
                        </a:rPr>
                        <a:t>Wellness</a:t>
                      </a:r>
                      <a:r>
                        <a:rPr lang="fr-FR" sz="1000" b="0" i="0" u="none" strike="noStrike" dirty="0">
                          <a:solidFill>
                            <a:srgbClr val="000000"/>
                          </a:solidFill>
                          <a:effectLst/>
                          <a:latin typeface="Arial" panose="020B0604020202020204" pitchFamily="34" charset="0"/>
                          <a:cs typeface="Arial" panose="020B0604020202020204" pitchFamily="34" charset="0"/>
                        </a:rPr>
                        <a:t> </a:t>
                      </a:r>
                      <a:r>
                        <a:rPr lang="fr-FR" sz="1000" b="0" i="0" u="none" strike="noStrike" dirty="0" err="1">
                          <a:solidFill>
                            <a:srgbClr val="000000"/>
                          </a:solidFill>
                          <a:effectLst/>
                          <a:latin typeface="Arial" panose="020B0604020202020204" pitchFamily="34" charset="0"/>
                          <a:cs typeface="Arial" panose="020B0604020202020204" pitchFamily="34" charset="0"/>
                        </a:rPr>
                        <a:t>Fund</a:t>
                      </a:r>
                      <a:endParaRPr lang="fr-FR" sz="1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a:solidFill>
                            <a:srgbClr val="000000"/>
                          </a:solidFill>
                          <a:effectLst/>
                          <a:latin typeface="Arial" panose="020B0604020202020204" pitchFamily="34" charset="0"/>
                          <a:cs typeface="Arial" panose="020B0604020202020204" pitchFamily="34" charset="0"/>
                        </a:rPr>
                        <a:t>H/R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710297"/>
                  </a:ext>
                </a:extLst>
              </a:tr>
              <a:tr h="39745">
                <a:tc>
                  <a:txBody>
                    <a:bodyPr/>
                    <a:lstStyle/>
                    <a:p>
                      <a:pPr algn="l" fontAlgn="ctr"/>
                      <a:r>
                        <a:rPr lang="fr-FR" sz="1000" b="0" i="0" u="none" strike="noStrike" dirty="0">
                          <a:solidFill>
                            <a:srgbClr val="000000"/>
                          </a:solidFill>
                          <a:effectLst/>
                          <a:latin typeface="Arial" panose="020B0604020202020204" pitchFamily="34" charset="0"/>
                          <a:cs typeface="Arial" panose="020B0604020202020204" pitchFamily="34" charset="0"/>
                        </a:rPr>
                        <a:t>LU2217652812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DNCA Invest Global New World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dirty="0">
                          <a:solidFill>
                            <a:srgbClr val="000000"/>
                          </a:solidFill>
                          <a:effectLst/>
                          <a:latin typeface="Arial" panose="020B0604020202020204" pitchFamily="34" charset="0"/>
                          <a:cs typeface="Arial" panose="020B0604020202020204" pitchFamily="34" charset="0"/>
                        </a:rPr>
                        <a:t>A2 EUR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62111"/>
                  </a:ext>
                </a:extLst>
              </a:tr>
              <a:tr h="39745">
                <a:tc>
                  <a:txBody>
                    <a:bodyPr/>
                    <a:lstStyle/>
                    <a:p>
                      <a:pPr algn="l" fontAlgn="ctr"/>
                      <a:r>
                        <a:rPr lang="fr-FR" sz="1000" dirty="0"/>
                        <a:t>FR0010058529</a:t>
                      </a:r>
                      <a:endParaRPr lang="fr-FR" sz="1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err="1">
                          <a:solidFill>
                            <a:srgbClr val="000000"/>
                          </a:solidFill>
                          <a:effectLst/>
                          <a:latin typeface="Arial" panose="020B0604020202020204" pitchFamily="34" charset="0"/>
                          <a:cs typeface="Arial" panose="020B0604020202020204" pitchFamily="34" charset="0"/>
                        </a:rPr>
                        <a:t>Thematics</a:t>
                      </a:r>
                      <a:r>
                        <a:rPr lang="en-US" sz="1000" b="0" i="0" u="none" strike="noStrike" dirty="0">
                          <a:solidFill>
                            <a:srgbClr val="000000"/>
                          </a:solidFill>
                          <a:effectLst/>
                          <a:latin typeface="Arial" panose="020B0604020202020204" pitchFamily="34" charset="0"/>
                          <a:cs typeface="Arial" panose="020B0604020202020204" pitchFamily="34" charset="0"/>
                        </a:rPr>
                        <a:t> AAA Consumer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dirty="0">
                          <a:solidFill>
                            <a:srgbClr val="000000"/>
                          </a:solidFill>
                          <a:effectLst/>
                          <a:latin typeface="Arial" panose="020B0604020202020204" pitchFamily="34" charset="0"/>
                          <a:cs typeface="Arial" panose="020B0604020202020204" pitchFamily="34" charset="0"/>
                        </a:rPr>
                        <a:t>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9202464"/>
                  </a:ext>
                </a:extLst>
              </a:tr>
            </a:tbl>
          </a:graphicData>
        </a:graphic>
      </p:graphicFrame>
      <p:pic>
        <p:nvPicPr>
          <p:cNvPr id="23" name="Graphique 22" descr="Groupe de personnes">
            <a:extLst>
              <a:ext uri="{FF2B5EF4-FFF2-40B4-BE49-F238E27FC236}">
                <a16:creationId xmlns:a16="http://schemas.microsoft.com/office/drawing/2014/main" id="{EB3CC37E-2CB3-4777-8D8D-7865CBE5B58B}"/>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4639352" y="2793769"/>
            <a:ext cx="364735" cy="364735"/>
          </a:xfrm>
          <a:prstGeom prst="rect">
            <a:avLst/>
          </a:prstGeom>
        </p:spPr>
      </p:pic>
    </p:spTree>
    <p:extLst>
      <p:ext uri="{BB962C8B-B14F-4D97-AF65-F5344CB8AC3E}">
        <p14:creationId xmlns:p14="http://schemas.microsoft.com/office/powerpoint/2010/main" val="107674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16"/>
          </p:nvPr>
        </p:nvSpPr>
        <p:spPr>
          <a:xfrm>
            <a:off x="473485" y="1865209"/>
            <a:ext cx="3909047" cy="651834"/>
          </a:xfrm>
        </p:spPr>
        <p:txBody>
          <a:bodyPr>
            <a:normAutofit fontScale="85000" lnSpcReduction="20000"/>
          </a:bodyPr>
          <a:lstStyle/>
          <a:p>
            <a:pPr marL="2381" lvl="1" indent="0" algn="just">
              <a:buNone/>
            </a:pPr>
            <a:r>
              <a:rPr lang="fr-FR" sz="825" b="1" dirty="0">
                <a:solidFill>
                  <a:srgbClr val="581D74"/>
                </a:solidFill>
              </a:rPr>
              <a:t>Le fonds cible des entreprises identifiées comme participant ou contribuant positivement au thème d’investissement de l’économie du bien-être (</a:t>
            </a:r>
            <a:r>
              <a:rPr lang="fr-FR" sz="825" b="1" dirty="0" err="1">
                <a:solidFill>
                  <a:srgbClr val="581D74"/>
                </a:solidFill>
              </a:rPr>
              <a:t>wellness</a:t>
            </a:r>
            <a:r>
              <a:rPr lang="fr-FR" sz="825" b="1" dirty="0">
                <a:solidFill>
                  <a:srgbClr val="581D74"/>
                </a:solidFill>
              </a:rPr>
              <a:t> </a:t>
            </a:r>
            <a:r>
              <a:rPr lang="fr-FR" sz="825" b="1" dirty="0" err="1">
                <a:solidFill>
                  <a:srgbClr val="581D74"/>
                </a:solidFill>
              </a:rPr>
              <a:t>economy</a:t>
            </a:r>
            <a:r>
              <a:rPr lang="fr-FR" sz="825" b="1" dirty="0">
                <a:solidFill>
                  <a:srgbClr val="581D74"/>
                </a:solidFill>
              </a:rPr>
              <a:t>). </a:t>
            </a:r>
            <a:r>
              <a:rPr lang="fr-FR" sz="825" dirty="0"/>
              <a:t>Le secteur du bien-être englobe toutes les entreprises qui fournissent des activités, des produits, des services et des technologies à des consommateurs individuels qui cherchent activement à maintenir et/ou à améliorer leur santé physique et mentale personnelle à long terme et donc leur bien-être général.</a:t>
            </a:r>
          </a:p>
          <a:p>
            <a:pPr marL="2381" lvl="1" indent="0">
              <a:buNone/>
            </a:pPr>
            <a:endParaRPr lang="fr-FR" sz="825" dirty="0"/>
          </a:p>
        </p:txBody>
      </p:sp>
      <p:sp>
        <p:nvSpPr>
          <p:cNvPr id="12" name="Slide Number Placeholder 7">
            <a:extLst>
              <a:ext uri="{FF2B5EF4-FFF2-40B4-BE49-F238E27FC236}">
                <a16:creationId xmlns:a16="http://schemas.microsoft.com/office/drawing/2014/main" id="{4297C2CC-5D16-4B98-8AA9-0035D5B183A4}"/>
              </a:ext>
            </a:extLst>
          </p:cNvPr>
          <p:cNvSpPr>
            <a:spLocks noGrp="1"/>
          </p:cNvSpPr>
          <p:nvPr>
            <p:ph type="sldNum" sz="quarter" idx="4"/>
          </p:nvPr>
        </p:nvSpPr>
        <p:spPr>
          <a:xfrm>
            <a:off x="3005733" y="4902345"/>
            <a:ext cx="3132534" cy="89154"/>
          </a:xfrm>
          <a:prstGeom prst="rect">
            <a:avLst/>
          </a:prstGeom>
        </p:spPr>
        <p:txBody>
          <a:bodyPr/>
          <a:lstStyle/>
          <a:p>
            <a:fld id="{2CEC1701-1D93-DB4D-9AA2-5159B3035801}" type="slidenum">
              <a:rPr lang="fr-FR" smtClean="0"/>
              <a:pPr/>
              <a:t>8</a:t>
            </a:fld>
            <a:endParaRPr lang="fr-FR" dirty="0"/>
          </a:p>
        </p:txBody>
      </p:sp>
      <p:sp>
        <p:nvSpPr>
          <p:cNvPr id="10" name="ZoneTexte 9">
            <a:extLst>
              <a:ext uri="{FF2B5EF4-FFF2-40B4-BE49-F238E27FC236}">
                <a16:creationId xmlns:a16="http://schemas.microsoft.com/office/drawing/2014/main" id="{7CB32282-4B66-4417-A45E-D3BCC967D059}"/>
              </a:ext>
            </a:extLst>
          </p:cNvPr>
          <p:cNvSpPr txBox="1"/>
          <p:nvPr/>
        </p:nvSpPr>
        <p:spPr bwMode="gray">
          <a:xfrm>
            <a:off x="473485" y="1134246"/>
            <a:ext cx="3741161"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marL="128588" indent="-128588">
              <a:buFont typeface="Arial" panose="020B0604020202020204" pitchFamily="34" charset="0"/>
              <a:buChar char="•"/>
            </a:pPr>
            <a:r>
              <a:rPr lang="fr-FR" sz="825" dirty="0">
                <a:solidFill>
                  <a:srgbClr val="6797BD"/>
                </a:solidFill>
                <a:latin typeface="+mn-lt"/>
              </a:rPr>
              <a:t>Un univers d’investissement actions internationales.</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 fonds investi sur la thématique de la santé et du bien-être</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Une gestion qui intègre des critères ESG</a:t>
            </a:r>
          </a:p>
          <a:p>
            <a:pPr marL="128588" indent="-128588">
              <a:buFont typeface="Arial" panose="020B0604020202020204" pitchFamily="34" charset="0"/>
              <a:buChar char="•"/>
            </a:pPr>
            <a:endParaRPr lang="fr-FR" sz="825" dirty="0">
              <a:solidFill>
                <a:srgbClr val="6797BD"/>
              </a:solidFill>
              <a:latin typeface="+mn-lt"/>
            </a:endParaRPr>
          </a:p>
        </p:txBody>
      </p:sp>
      <p:sp>
        <p:nvSpPr>
          <p:cNvPr id="17" name="Rectangle 16">
            <a:extLst>
              <a:ext uri="{FF2B5EF4-FFF2-40B4-BE49-F238E27FC236}">
                <a16:creationId xmlns:a16="http://schemas.microsoft.com/office/drawing/2014/main" id="{FE5A3A55-1C16-4473-8BD7-98D62701368B}"/>
              </a:ext>
            </a:extLst>
          </p:cNvPr>
          <p:cNvSpPr/>
          <p:nvPr/>
        </p:nvSpPr>
        <p:spPr>
          <a:xfrm>
            <a:off x="4718580" y="1303840"/>
            <a:ext cx="2224146" cy="2327560"/>
          </a:xfrm>
          <a:prstGeom prst="rect">
            <a:avLst/>
          </a:prstGeom>
        </p:spPr>
        <p:txBody>
          <a:bodyPr wrap="square">
            <a:spAutoFit/>
          </a:bodyPr>
          <a:lstStyle/>
          <a:p>
            <a:pPr marL="2381" lvl="1" algn="just" defTabSz="542925">
              <a:spcAft>
                <a:spcPts val="300"/>
              </a:spcAft>
              <a:buClr>
                <a:srgbClr val="6797BD"/>
              </a:buClr>
              <a:buSzPct val="110000"/>
            </a:pPr>
            <a:r>
              <a:rPr lang="fr-FR" sz="825" dirty="0">
                <a:solidFill>
                  <a:srgbClr val="581D74"/>
                </a:solidFill>
              </a:rPr>
              <a:t>Une gestion thématique qui intègre des critères environnementaux, sociaux et de gouvernance strictes. </a:t>
            </a:r>
            <a:r>
              <a:rPr lang="fr-FR" sz="825" dirty="0">
                <a:solidFill>
                  <a:srgbClr val="7A858D"/>
                </a:solidFill>
                <a:latin typeface="+mn-lt"/>
              </a:rPr>
              <a:t>Au-delà de leur expertise spécifique sur cette thématique, les gérants intègrent des critères  ESG au sein de leur processus l’investissement.  Ces filtres sont pris en compte lors de différentes  étapes notamment lors de la définition des  frontières d’investissement (exclusion de « sujets  controversés* »), la génération d’idées (utilisation de  recherche ESG) ou encore la sélection des valeurs  (valorisation des sociétés)</a:t>
            </a:r>
            <a:r>
              <a:rPr lang="fr-FR" sz="825" dirty="0">
                <a:solidFill>
                  <a:srgbClr val="581D74"/>
                </a:solidFill>
              </a:rPr>
              <a:t>.</a:t>
            </a:r>
            <a:endParaRPr lang="fr-FR" sz="825" dirty="0">
              <a:solidFill>
                <a:srgbClr val="7A858D"/>
              </a:solidFill>
            </a:endParaRPr>
          </a:p>
          <a:p>
            <a:pPr marL="2381" lvl="1" algn="just" defTabSz="542925">
              <a:spcAft>
                <a:spcPts val="300"/>
              </a:spcAft>
              <a:buClr>
                <a:srgbClr val="6797BD"/>
              </a:buClr>
              <a:buSzPct val="110000"/>
            </a:pPr>
            <a:endParaRPr lang="fr-FR" sz="825" dirty="0">
              <a:solidFill>
                <a:srgbClr val="7A858D"/>
              </a:solidFill>
            </a:endParaRPr>
          </a:p>
          <a:p>
            <a:pPr marL="2381" lvl="1" algn="just" defTabSz="542925">
              <a:spcAft>
                <a:spcPts val="300"/>
              </a:spcAft>
              <a:buClr>
                <a:srgbClr val="6797BD"/>
              </a:buClr>
              <a:buSzPct val="110000"/>
            </a:pPr>
            <a:r>
              <a:rPr lang="fr-FR" sz="825" dirty="0">
                <a:solidFill>
                  <a:srgbClr val="7A858D"/>
                </a:solidFill>
              </a:rPr>
              <a:t>* Pour plus d'informations sur l'approche des exclusions, veuillez consulter le site Web suivant: www.thematics-am.com.</a:t>
            </a:r>
          </a:p>
        </p:txBody>
      </p:sp>
      <p:pic>
        <p:nvPicPr>
          <p:cNvPr id="2" name="Image 1">
            <a:extLst>
              <a:ext uri="{FF2B5EF4-FFF2-40B4-BE49-F238E27FC236}">
                <a16:creationId xmlns:a16="http://schemas.microsoft.com/office/drawing/2014/main" id="{2024A9BD-D524-47B7-827B-0140D3B4A8ED}"/>
              </a:ext>
            </a:extLst>
          </p:cNvPr>
          <p:cNvPicPr>
            <a:picLocks noChangeAspect="1"/>
          </p:cNvPicPr>
          <p:nvPr/>
        </p:nvPicPr>
        <p:blipFill>
          <a:blip r:embed="rId3"/>
          <a:stretch>
            <a:fillRect/>
          </a:stretch>
        </p:blipFill>
        <p:spPr>
          <a:xfrm>
            <a:off x="473485" y="2642491"/>
            <a:ext cx="4215866" cy="1455071"/>
          </a:xfrm>
          <a:prstGeom prst="rect">
            <a:avLst/>
          </a:prstGeom>
        </p:spPr>
      </p:pic>
      <p:pic>
        <p:nvPicPr>
          <p:cNvPr id="4" name="Image 3">
            <a:extLst>
              <a:ext uri="{FF2B5EF4-FFF2-40B4-BE49-F238E27FC236}">
                <a16:creationId xmlns:a16="http://schemas.microsoft.com/office/drawing/2014/main" id="{3B464BAF-5848-4ABC-902E-793F0EE03AD9}"/>
              </a:ext>
            </a:extLst>
          </p:cNvPr>
          <p:cNvPicPr>
            <a:picLocks noChangeAspect="1"/>
          </p:cNvPicPr>
          <p:nvPr/>
        </p:nvPicPr>
        <p:blipFill>
          <a:blip r:embed="rId4"/>
          <a:stretch>
            <a:fillRect/>
          </a:stretch>
        </p:blipFill>
        <p:spPr>
          <a:xfrm>
            <a:off x="7130224" y="364604"/>
            <a:ext cx="751602" cy="1067901"/>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79587522-2155-450C-A018-5EA8D18C62C4}"/>
              </a:ext>
            </a:extLst>
          </p:cNvPr>
          <p:cNvPicPr>
            <a:picLocks noChangeAspect="1"/>
          </p:cNvPicPr>
          <p:nvPr/>
        </p:nvPicPr>
        <p:blipFill>
          <a:blip r:embed="rId5"/>
          <a:stretch>
            <a:fillRect/>
          </a:stretch>
        </p:blipFill>
        <p:spPr>
          <a:xfrm>
            <a:off x="7918912" y="342900"/>
            <a:ext cx="751603" cy="1072371"/>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DC03452C-DF51-419D-BDE2-3FA1A20F8FF2}"/>
              </a:ext>
            </a:extLst>
          </p:cNvPr>
          <p:cNvPicPr>
            <a:picLocks noChangeAspect="1"/>
          </p:cNvPicPr>
          <p:nvPr/>
        </p:nvPicPr>
        <p:blipFill>
          <a:blip r:embed="rId6"/>
          <a:stretch>
            <a:fillRect/>
          </a:stretch>
        </p:blipFill>
        <p:spPr>
          <a:xfrm>
            <a:off x="7130224" y="1432505"/>
            <a:ext cx="751602" cy="1072370"/>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143246D9-FD64-4A72-9629-2EE756529856}"/>
              </a:ext>
            </a:extLst>
          </p:cNvPr>
          <p:cNvPicPr>
            <a:picLocks noChangeAspect="1"/>
          </p:cNvPicPr>
          <p:nvPr/>
        </p:nvPicPr>
        <p:blipFill>
          <a:blip r:embed="rId7"/>
          <a:stretch>
            <a:fillRect/>
          </a:stretch>
        </p:blipFill>
        <p:spPr>
          <a:xfrm>
            <a:off x="7911055" y="1432974"/>
            <a:ext cx="759459" cy="1072370"/>
          </a:xfrm>
          <a:prstGeom prst="rect">
            <a:avLst/>
          </a:prstGeom>
          <a:ln>
            <a:noFill/>
          </a:ln>
          <a:effectLst>
            <a:outerShdw blurRad="292100" dist="139700" dir="2700000" algn="tl" rotWithShape="0">
              <a:srgbClr val="333333">
                <a:alpha val="65000"/>
              </a:srgbClr>
            </a:outerShdw>
          </a:effectLst>
        </p:spPr>
      </p:pic>
      <p:sp>
        <p:nvSpPr>
          <p:cNvPr id="15" name="Titre 1">
            <a:extLst>
              <a:ext uri="{FF2B5EF4-FFF2-40B4-BE49-F238E27FC236}">
                <a16:creationId xmlns:a16="http://schemas.microsoft.com/office/drawing/2014/main" id="{02382487-82CC-401F-91F3-3F37FF1267F6}"/>
              </a:ext>
            </a:extLst>
          </p:cNvPr>
          <p:cNvSpPr>
            <a:spLocks noGrp="1"/>
          </p:cNvSpPr>
          <p:nvPr>
            <p:ph type="title"/>
          </p:nvPr>
        </p:nvSpPr>
        <p:spPr>
          <a:xfrm>
            <a:off x="874900" y="240523"/>
            <a:ext cx="6218238" cy="327025"/>
          </a:xfrm>
        </p:spPr>
        <p:txBody>
          <a:bodyPr/>
          <a:lstStyle/>
          <a:p>
            <a:pPr>
              <a:lnSpc>
                <a:spcPct val="100000"/>
              </a:lnSpc>
              <a:buClr>
                <a:srgbClr val="B24388"/>
              </a:buClr>
            </a:pPr>
            <a:r>
              <a:rPr lang="fr-FR" dirty="0">
                <a:solidFill>
                  <a:schemeClr val="tx1"/>
                </a:solidFill>
              </a:rPr>
              <a:t>Les nouveaux fonds thématiques</a:t>
            </a:r>
            <a:br>
              <a:rPr lang="fr-FR" dirty="0">
                <a:solidFill>
                  <a:schemeClr val="tx1"/>
                </a:solidFill>
              </a:rPr>
            </a:br>
            <a:r>
              <a:rPr lang="fr-FR" sz="1800" i="1" dirty="0" err="1">
                <a:solidFill>
                  <a:schemeClr val="bg2"/>
                </a:solidFill>
              </a:rPr>
              <a:t>Thematics</a:t>
            </a:r>
            <a:r>
              <a:rPr lang="fr-FR" sz="1800" i="1" dirty="0">
                <a:solidFill>
                  <a:schemeClr val="bg2"/>
                </a:solidFill>
              </a:rPr>
              <a:t> </a:t>
            </a:r>
            <a:r>
              <a:rPr lang="fr-FR" sz="1800" i="1" dirty="0" err="1">
                <a:solidFill>
                  <a:schemeClr val="bg2"/>
                </a:solidFill>
              </a:rPr>
              <a:t>Wellness</a:t>
            </a:r>
            <a:r>
              <a:rPr lang="fr-FR" sz="1800" i="1" dirty="0">
                <a:solidFill>
                  <a:schemeClr val="bg2"/>
                </a:solidFill>
              </a:rPr>
              <a:t> </a:t>
            </a:r>
            <a:r>
              <a:rPr lang="fr-FR" sz="1800" i="1" dirty="0" err="1">
                <a:solidFill>
                  <a:schemeClr val="bg2"/>
                </a:solidFill>
              </a:rPr>
              <a:t>Fund</a:t>
            </a:r>
            <a:r>
              <a:rPr lang="fr-FR" dirty="0">
                <a:solidFill>
                  <a:schemeClr val="tx1"/>
                </a:solidFill>
              </a:rPr>
              <a:t/>
            </a:r>
            <a:br>
              <a:rPr lang="fr-FR" dirty="0">
                <a:solidFill>
                  <a:schemeClr val="tx1"/>
                </a:solidFill>
              </a:rPr>
            </a:br>
            <a:endParaRPr lang="fr-FR" sz="1600" dirty="0">
              <a:solidFill>
                <a:schemeClr val="tx1"/>
              </a:solidFill>
              <a:latin typeface="Montserrat SemiBold" panose="00000700000000000000" pitchFamily="50" charset="0"/>
              <a:ea typeface="Arial"/>
            </a:endParaRPr>
          </a:p>
        </p:txBody>
      </p:sp>
      <p:sp>
        <p:nvSpPr>
          <p:cNvPr id="3" name="Rectangle 2">
            <a:extLst>
              <a:ext uri="{FF2B5EF4-FFF2-40B4-BE49-F238E27FC236}">
                <a16:creationId xmlns:a16="http://schemas.microsoft.com/office/drawing/2014/main" id="{D3836DC1-7A95-4698-82D0-4969936EF1A0}"/>
              </a:ext>
            </a:extLst>
          </p:cNvPr>
          <p:cNvSpPr/>
          <p:nvPr/>
        </p:nvSpPr>
        <p:spPr>
          <a:xfrm>
            <a:off x="176732" y="4284510"/>
            <a:ext cx="8898111" cy="577081"/>
          </a:xfrm>
          <a:prstGeom prst="rect">
            <a:avLst/>
          </a:prstGeom>
        </p:spPr>
        <p:txBody>
          <a:bodyPr wrap="square">
            <a:spAutoFit/>
          </a:bodyPr>
          <a:lstStyle/>
          <a:p>
            <a:r>
              <a:rPr lang="fr-FR" sz="1050" i="1" dirty="0">
                <a:solidFill>
                  <a:srgbClr val="080707"/>
                </a:solidFill>
                <a:latin typeface="-apple-system"/>
              </a:rPr>
              <a:t>Veuillez-vous référer aux prospectus et au site internet du gérant financier pour plus d'informations sur la méthodologie d'évaluation ESG du Fonds. Cette illustration reflète la construction des portefeuilles en juillet 2021, elle ne constitue pas un engagement contractuel. Les gérants se réservent la possibilité de modifier les informations présentées à tout moment et sans préavis, dans les limites prévues dans les prospectus.</a:t>
            </a:r>
            <a:endParaRPr lang="fr-FR" sz="1050" i="1" dirty="0"/>
          </a:p>
        </p:txBody>
      </p:sp>
    </p:spTree>
    <p:extLst>
      <p:ext uri="{BB962C8B-B14F-4D97-AF65-F5344CB8AC3E}">
        <p14:creationId xmlns:p14="http://schemas.microsoft.com/office/powerpoint/2010/main" val="28763586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7">
            <a:extLst>
              <a:ext uri="{FF2B5EF4-FFF2-40B4-BE49-F238E27FC236}">
                <a16:creationId xmlns:a16="http://schemas.microsoft.com/office/drawing/2014/main" id="{4297C2CC-5D16-4B98-8AA9-0035D5B183A4}"/>
              </a:ext>
            </a:extLst>
          </p:cNvPr>
          <p:cNvSpPr>
            <a:spLocks noGrp="1"/>
          </p:cNvSpPr>
          <p:nvPr>
            <p:ph type="sldNum" sz="quarter" idx="4"/>
          </p:nvPr>
        </p:nvSpPr>
        <p:spPr>
          <a:xfrm>
            <a:off x="3005733" y="4902345"/>
            <a:ext cx="3132534" cy="89154"/>
          </a:xfrm>
          <a:prstGeom prst="rect">
            <a:avLst/>
          </a:prstGeom>
        </p:spPr>
        <p:txBody>
          <a:bodyPr/>
          <a:lstStyle/>
          <a:p>
            <a:fld id="{2CEC1701-1D93-DB4D-9AA2-5159B3035801}" type="slidenum">
              <a:rPr lang="fr-FR" smtClean="0"/>
              <a:pPr/>
              <a:t>9</a:t>
            </a:fld>
            <a:endParaRPr lang="fr-FR" dirty="0"/>
          </a:p>
        </p:txBody>
      </p:sp>
      <p:sp>
        <p:nvSpPr>
          <p:cNvPr id="10" name="ZoneTexte 9">
            <a:extLst>
              <a:ext uri="{FF2B5EF4-FFF2-40B4-BE49-F238E27FC236}">
                <a16:creationId xmlns:a16="http://schemas.microsoft.com/office/drawing/2014/main" id="{7CB32282-4B66-4417-A45E-D3BCC967D059}"/>
              </a:ext>
            </a:extLst>
          </p:cNvPr>
          <p:cNvSpPr txBox="1"/>
          <p:nvPr/>
        </p:nvSpPr>
        <p:spPr bwMode="gray">
          <a:xfrm>
            <a:off x="253698" y="1211497"/>
            <a:ext cx="5489562" cy="96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marL="128588" indent="-128588">
              <a:buFont typeface="Arial" panose="020B0604020202020204" pitchFamily="34" charset="0"/>
              <a:buChar char="•"/>
            </a:pPr>
            <a:r>
              <a:rPr lang="fr-FR" sz="900" dirty="0">
                <a:solidFill>
                  <a:srgbClr val="6797BD"/>
                </a:solidFill>
                <a:latin typeface="+mn-lt"/>
              </a:rPr>
              <a:t>Un fonds actions thématique investi dans des secteurs traditionnellement défensifs </a:t>
            </a:r>
          </a:p>
          <a:p>
            <a:pPr marL="128588" indent="-128588">
              <a:buFont typeface="Arial" panose="020B0604020202020204" pitchFamily="34" charset="0"/>
              <a:buChar char="•"/>
            </a:pPr>
            <a:endParaRPr lang="fr-FR" sz="900" dirty="0">
              <a:solidFill>
                <a:srgbClr val="6797BD"/>
              </a:solidFill>
              <a:latin typeface="+mn-lt"/>
            </a:endParaRPr>
          </a:p>
          <a:p>
            <a:pPr marL="128588" indent="-128588">
              <a:buFont typeface="Arial" panose="020B0604020202020204" pitchFamily="34" charset="0"/>
              <a:buChar char="•"/>
            </a:pPr>
            <a:r>
              <a:rPr lang="fr-FR" sz="900" dirty="0">
                <a:solidFill>
                  <a:srgbClr val="6797BD"/>
                </a:solidFill>
                <a:latin typeface="+mn-lt"/>
              </a:rPr>
              <a:t>Une solution d’épargne liée à la croissance régulière des entreprises de l’alimentaire et de la consommation </a:t>
            </a:r>
          </a:p>
          <a:p>
            <a:pPr marL="128588" indent="-128588">
              <a:buFont typeface="Arial" panose="020B0604020202020204" pitchFamily="34" charset="0"/>
              <a:buChar char="•"/>
            </a:pPr>
            <a:endParaRPr lang="fr-FR" sz="900" dirty="0">
              <a:solidFill>
                <a:srgbClr val="6797BD"/>
              </a:solidFill>
              <a:latin typeface="+mn-lt"/>
            </a:endParaRPr>
          </a:p>
          <a:p>
            <a:pPr marL="128588" indent="-128588">
              <a:buFont typeface="Arial" panose="020B0604020202020204" pitchFamily="34" charset="0"/>
              <a:buChar char="•"/>
            </a:pPr>
            <a:r>
              <a:rPr lang="fr-FR" sz="900" dirty="0">
                <a:solidFill>
                  <a:srgbClr val="6797BD"/>
                </a:solidFill>
                <a:latin typeface="+mn-lt"/>
              </a:rPr>
              <a:t>Un gestion de conviction fondée sur une connaissance approfondie des secteurs de la thématique</a:t>
            </a:r>
          </a:p>
          <a:p>
            <a:pPr marL="128588" indent="-128588">
              <a:buFont typeface="Arial" panose="020B0604020202020204" pitchFamily="34" charset="0"/>
              <a:buChar char="•"/>
            </a:pPr>
            <a:endParaRPr lang="fr-FR" sz="900" dirty="0">
              <a:solidFill>
                <a:srgbClr val="6797BD"/>
              </a:solidFill>
              <a:latin typeface="+mn-lt"/>
            </a:endParaRPr>
          </a:p>
        </p:txBody>
      </p:sp>
      <p:sp>
        <p:nvSpPr>
          <p:cNvPr id="13" name="Text Placeholder 13">
            <a:extLst>
              <a:ext uri="{FF2B5EF4-FFF2-40B4-BE49-F238E27FC236}">
                <a16:creationId xmlns:a16="http://schemas.microsoft.com/office/drawing/2014/main" id="{8AE99AD5-D622-491D-97C5-E6A262324308}"/>
              </a:ext>
            </a:extLst>
          </p:cNvPr>
          <p:cNvSpPr txBox="1">
            <a:spLocks/>
          </p:cNvSpPr>
          <p:nvPr/>
        </p:nvSpPr>
        <p:spPr>
          <a:xfrm>
            <a:off x="1385722" y="3249906"/>
            <a:ext cx="3335915" cy="945862"/>
          </a:xfrm>
          <a:prstGeom prst="rect">
            <a:avLst/>
          </a:prstGeom>
        </p:spPr>
        <p:txBody>
          <a:bodyPr vert="horz" lIns="0" tIns="0" rIns="0" bIns="0" rtlCol="0">
            <a:noAutofit/>
          </a:bodyPr>
          <a:lstStyle>
            <a:lvl1pPr marL="342900" indent="-342900" algn="l" defTabSz="723900" rtl="0" eaLnBrk="1" fontAlgn="base" hangingPunct="1">
              <a:spcBef>
                <a:spcPts val="0"/>
              </a:spcBef>
              <a:spcAft>
                <a:spcPts val="600"/>
              </a:spcAft>
              <a:defRPr sz="2000" b="0" i="0">
                <a:solidFill>
                  <a:srgbClr val="6797BD"/>
                </a:solidFill>
                <a:latin typeface="+mn-lt"/>
                <a:ea typeface="+mn-ea"/>
                <a:cs typeface="+mn-cs"/>
              </a:defRPr>
            </a:lvl1pPr>
            <a:lvl2pPr marL="171450" indent="-168275" algn="l" defTabSz="723900" rtl="0" eaLnBrk="1" fontAlgn="base" hangingPunct="1">
              <a:spcBef>
                <a:spcPts val="0"/>
              </a:spcBef>
              <a:spcAft>
                <a:spcPts val="400"/>
              </a:spcAft>
              <a:buClr>
                <a:srgbClr val="6797BD"/>
              </a:buClr>
              <a:buSzPct val="110000"/>
              <a:buFont typeface="Arial" panose="020B0604020202020204" pitchFamily="34" charset="0"/>
              <a:buChar char="•"/>
              <a:tabLst/>
              <a:defRPr sz="1800" b="0" i="0">
                <a:solidFill>
                  <a:srgbClr val="7A858D"/>
                </a:solidFill>
                <a:latin typeface="+mn-lt"/>
              </a:defRPr>
            </a:lvl2pPr>
            <a:lvl3pPr marL="635000" indent="-201168" algn="l" defTabSz="723900" rtl="0" eaLnBrk="1" fontAlgn="base" hangingPunct="1">
              <a:spcBef>
                <a:spcPts val="0"/>
              </a:spcBef>
              <a:spcAft>
                <a:spcPts val="400"/>
              </a:spcAft>
              <a:buClr>
                <a:srgbClr val="6797BD"/>
              </a:buClr>
              <a:buSzPct val="125000"/>
              <a:buFont typeface="AppleSymbols" charset="0"/>
              <a:buChar char="–"/>
              <a:tabLst/>
              <a:defRPr sz="1600" b="0" i="0">
                <a:solidFill>
                  <a:srgbClr val="7A858D"/>
                </a:solidFill>
                <a:latin typeface="+mn-lt"/>
              </a:defRPr>
            </a:lvl3pPr>
            <a:lvl4pPr marL="1028700" indent="-171450" algn="l" defTabSz="723900" rtl="0" eaLnBrk="1" fontAlgn="base" hangingPunct="1">
              <a:spcBef>
                <a:spcPct val="20000"/>
              </a:spcBef>
              <a:spcAft>
                <a:spcPct val="0"/>
              </a:spcAft>
              <a:buClr>
                <a:srgbClr val="6797BD"/>
              </a:buClr>
              <a:buSzPct val="90000"/>
              <a:buFont typeface="Arial" panose="020B0604020202020204" pitchFamily="34" charset="0"/>
              <a:buChar char="−"/>
              <a:tabLst/>
              <a:defRPr sz="1200">
                <a:solidFill>
                  <a:srgbClr val="7A858D"/>
                </a:solidFill>
                <a:latin typeface="+mn-lt"/>
              </a:defRPr>
            </a:lvl4pPr>
            <a:lvl5pPr marL="1492250" indent="-191135" algn="l" rtl="0" eaLnBrk="1" fontAlgn="base" hangingPunct="1">
              <a:spcBef>
                <a:spcPct val="20000"/>
              </a:spcBef>
              <a:spcAft>
                <a:spcPct val="0"/>
              </a:spcAft>
              <a:buClr>
                <a:srgbClr val="6797BD"/>
              </a:buClr>
              <a:buSzPct val="125000"/>
              <a:buFont typeface="Arial" panose="020B0604020202020204" pitchFamily="34" charset="0"/>
              <a:buChar char="•"/>
              <a:tabLst/>
              <a:defRPr sz="1200">
                <a:solidFill>
                  <a:srgbClr val="7A858D"/>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marL="2381" lvl="1" indent="0">
              <a:buNone/>
            </a:pPr>
            <a:endParaRPr lang="fr-FR" sz="825" dirty="0"/>
          </a:p>
        </p:txBody>
      </p:sp>
      <p:sp>
        <p:nvSpPr>
          <p:cNvPr id="17" name="Rectangle 16">
            <a:extLst>
              <a:ext uri="{FF2B5EF4-FFF2-40B4-BE49-F238E27FC236}">
                <a16:creationId xmlns:a16="http://schemas.microsoft.com/office/drawing/2014/main" id="{FE5A3A55-1C16-4473-8BD7-98D62701368B}"/>
              </a:ext>
            </a:extLst>
          </p:cNvPr>
          <p:cNvSpPr/>
          <p:nvPr/>
        </p:nvSpPr>
        <p:spPr>
          <a:xfrm>
            <a:off x="253698" y="2358505"/>
            <a:ext cx="4113013" cy="1754326"/>
          </a:xfrm>
          <a:prstGeom prst="rect">
            <a:avLst/>
          </a:prstGeom>
        </p:spPr>
        <p:txBody>
          <a:bodyPr wrap="square">
            <a:spAutoFit/>
          </a:bodyPr>
          <a:lstStyle/>
          <a:p>
            <a:pPr algn="l"/>
            <a:r>
              <a:rPr lang="fr-FR" sz="900" dirty="0">
                <a:solidFill>
                  <a:srgbClr val="581D74"/>
                </a:solidFill>
              </a:rPr>
              <a:t>Le fonds cible une combinaison originale de secteurs : </a:t>
            </a:r>
            <a:r>
              <a:rPr lang="fr-FR" sz="900" dirty="0">
                <a:solidFill>
                  <a:srgbClr val="7A858D"/>
                </a:solidFill>
              </a:rPr>
              <a:t>l’alimentaire, la distribution, la restauration, les biens pour la personne et la maison.</a:t>
            </a:r>
          </a:p>
          <a:p>
            <a:pPr algn="l"/>
            <a:r>
              <a:rPr lang="fr-FR" sz="900" dirty="0">
                <a:solidFill>
                  <a:srgbClr val="7A858D"/>
                </a:solidFill>
              </a:rPr>
              <a:t>La consommation et l’alimentaire sont des secteurs traditionnellement moins</a:t>
            </a:r>
          </a:p>
          <a:p>
            <a:pPr algn="l"/>
            <a:r>
              <a:rPr lang="fr-FR" sz="900" dirty="0">
                <a:solidFill>
                  <a:srgbClr val="7A858D"/>
                </a:solidFill>
              </a:rPr>
              <a:t>sensibles aux cycles de marché et à l’évolution de la conjoncture économique. Ces secteurs peuvent bénéficier à moyen et long terme de dynamiques favorables avec l’arrivée de nouveaux consommateurs, notamment dans les pays émergents, ainsi que le développement de  nouvelles habitudes de consommation.</a:t>
            </a:r>
          </a:p>
          <a:p>
            <a:pPr algn="l"/>
            <a:endParaRPr lang="fr-FR" sz="900" dirty="0">
              <a:solidFill>
                <a:srgbClr val="7A858D"/>
              </a:solidFill>
            </a:endParaRPr>
          </a:p>
          <a:p>
            <a:pPr algn="l"/>
            <a:r>
              <a:rPr lang="fr-FR" sz="900" dirty="0" err="1">
                <a:solidFill>
                  <a:srgbClr val="581D74"/>
                </a:solidFill>
              </a:rPr>
              <a:t>Thematics</a:t>
            </a:r>
            <a:r>
              <a:rPr lang="fr-FR" sz="900" dirty="0">
                <a:solidFill>
                  <a:srgbClr val="581D74"/>
                </a:solidFill>
              </a:rPr>
              <a:t> AAA Consumer investit </a:t>
            </a:r>
            <a:r>
              <a:rPr lang="fr-FR" sz="900" dirty="0">
                <a:solidFill>
                  <a:srgbClr val="7A858D"/>
                </a:solidFill>
              </a:rPr>
              <a:t>principalement dans des entreprises européennes et peut ainsi potentiellement bénéficier de leur exposition internationale ainsi que des tendances de consommation à travers le monde. </a:t>
            </a:r>
          </a:p>
        </p:txBody>
      </p:sp>
      <p:sp>
        <p:nvSpPr>
          <p:cNvPr id="19" name="Titre 1">
            <a:extLst>
              <a:ext uri="{FF2B5EF4-FFF2-40B4-BE49-F238E27FC236}">
                <a16:creationId xmlns:a16="http://schemas.microsoft.com/office/drawing/2014/main" id="{BA9E0F87-29C5-4A18-9831-AD9CCAA7120A}"/>
              </a:ext>
            </a:extLst>
          </p:cNvPr>
          <p:cNvSpPr>
            <a:spLocks noGrp="1"/>
          </p:cNvSpPr>
          <p:nvPr>
            <p:ph type="title"/>
          </p:nvPr>
        </p:nvSpPr>
        <p:spPr>
          <a:xfrm>
            <a:off x="885740" y="147167"/>
            <a:ext cx="6218238" cy="327025"/>
          </a:xfrm>
        </p:spPr>
        <p:txBody>
          <a:bodyPr/>
          <a:lstStyle/>
          <a:p>
            <a:pPr>
              <a:lnSpc>
                <a:spcPct val="100000"/>
              </a:lnSpc>
              <a:buClr>
                <a:srgbClr val="B24388"/>
              </a:buClr>
            </a:pPr>
            <a:r>
              <a:rPr lang="fr-FR" dirty="0">
                <a:solidFill>
                  <a:schemeClr val="tx1"/>
                </a:solidFill>
              </a:rPr>
              <a:t>Les nouveaux fonds thématiques</a:t>
            </a:r>
            <a:br>
              <a:rPr lang="fr-FR" dirty="0">
                <a:solidFill>
                  <a:schemeClr val="tx1"/>
                </a:solidFill>
              </a:rPr>
            </a:br>
            <a:r>
              <a:rPr lang="fr-FR" sz="1800" i="1" dirty="0" err="1">
                <a:solidFill>
                  <a:schemeClr val="bg2"/>
                </a:solidFill>
              </a:rPr>
              <a:t>Thematics</a:t>
            </a:r>
            <a:r>
              <a:rPr lang="fr-FR" sz="1800" i="1" dirty="0">
                <a:solidFill>
                  <a:schemeClr val="bg2"/>
                </a:solidFill>
              </a:rPr>
              <a:t> AAA Consumer</a:t>
            </a:r>
            <a:endParaRPr lang="fr-FR" sz="1600" dirty="0">
              <a:solidFill>
                <a:schemeClr val="tx1"/>
              </a:solidFill>
              <a:latin typeface="Montserrat SemiBold" panose="00000700000000000000" pitchFamily="50" charset="0"/>
              <a:ea typeface="Arial"/>
            </a:endParaRPr>
          </a:p>
        </p:txBody>
      </p:sp>
      <p:pic>
        <p:nvPicPr>
          <p:cNvPr id="8" name="Image 7">
            <a:extLst>
              <a:ext uri="{FF2B5EF4-FFF2-40B4-BE49-F238E27FC236}">
                <a16:creationId xmlns:a16="http://schemas.microsoft.com/office/drawing/2014/main" id="{ED19E962-7E20-4E5D-96C2-C20BDA838CE0}"/>
              </a:ext>
            </a:extLst>
          </p:cNvPr>
          <p:cNvPicPr>
            <a:picLocks noChangeAspect="1"/>
          </p:cNvPicPr>
          <p:nvPr/>
        </p:nvPicPr>
        <p:blipFill>
          <a:blip r:embed="rId3"/>
          <a:stretch>
            <a:fillRect/>
          </a:stretch>
        </p:blipFill>
        <p:spPr>
          <a:xfrm>
            <a:off x="7160204" y="250476"/>
            <a:ext cx="763714" cy="106920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356B03FD-EDD5-4D96-84EF-21DBD0BCB494}"/>
              </a:ext>
            </a:extLst>
          </p:cNvPr>
          <p:cNvPicPr>
            <a:picLocks noChangeAspect="1"/>
          </p:cNvPicPr>
          <p:nvPr/>
        </p:nvPicPr>
        <p:blipFill>
          <a:blip r:embed="rId4"/>
          <a:stretch>
            <a:fillRect/>
          </a:stretch>
        </p:blipFill>
        <p:spPr>
          <a:xfrm>
            <a:off x="7967054" y="250476"/>
            <a:ext cx="759000" cy="1069200"/>
          </a:xfrm>
          <a:prstGeom prst="rect">
            <a:avLst/>
          </a:prstGeom>
          <a:ln>
            <a:noFill/>
          </a:ln>
          <a:effectLst>
            <a:outerShdw blurRad="292100" dist="139700" dir="2700000" algn="tl" rotWithShape="0">
              <a:srgbClr val="333333">
                <a:alpha val="65000"/>
              </a:srgbClr>
            </a:outerShdw>
          </a:effectLst>
        </p:spPr>
      </p:pic>
      <p:pic>
        <p:nvPicPr>
          <p:cNvPr id="21" name="Image 20">
            <a:extLst>
              <a:ext uri="{FF2B5EF4-FFF2-40B4-BE49-F238E27FC236}">
                <a16:creationId xmlns:a16="http://schemas.microsoft.com/office/drawing/2014/main" id="{3811AD28-DC73-47E6-AFC5-E43FE421DD79}"/>
              </a:ext>
            </a:extLst>
          </p:cNvPr>
          <p:cNvPicPr>
            <a:picLocks noChangeAspect="1"/>
          </p:cNvPicPr>
          <p:nvPr/>
        </p:nvPicPr>
        <p:blipFill>
          <a:blip r:embed="rId5"/>
          <a:stretch>
            <a:fillRect/>
          </a:stretch>
        </p:blipFill>
        <p:spPr>
          <a:xfrm>
            <a:off x="7160204" y="1410641"/>
            <a:ext cx="747272" cy="1069200"/>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628F6049-702A-4F4F-B23E-3CB44B1A0D6E}"/>
              </a:ext>
            </a:extLst>
          </p:cNvPr>
          <p:cNvPicPr>
            <a:picLocks noChangeAspect="1"/>
          </p:cNvPicPr>
          <p:nvPr/>
        </p:nvPicPr>
        <p:blipFill>
          <a:blip r:embed="rId6"/>
          <a:stretch>
            <a:fillRect/>
          </a:stretch>
        </p:blipFill>
        <p:spPr>
          <a:xfrm>
            <a:off x="7963129" y="1410641"/>
            <a:ext cx="766851" cy="1069200"/>
          </a:xfrm>
          <a:prstGeom prst="rect">
            <a:avLst/>
          </a:prstGeom>
          <a:ln>
            <a:noFill/>
          </a:ln>
          <a:effectLst>
            <a:outerShdw blurRad="292100" dist="139700" dir="2700000" algn="tl" rotWithShape="0">
              <a:srgbClr val="333333">
                <a:alpha val="65000"/>
              </a:srgbClr>
            </a:outerShdw>
          </a:effectLst>
        </p:spPr>
      </p:pic>
      <p:pic>
        <p:nvPicPr>
          <p:cNvPr id="25" name="Image 24">
            <a:extLst>
              <a:ext uri="{FF2B5EF4-FFF2-40B4-BE49-F238E27FC236}">
                <a16:creationId xmlns:a16="http://schemas.microsoft.com/office/drawing/2014/main" id="{5CAA5B5C-A9AD-416D-A60A-853E5B89CE5D}"/>
              </a:ext>
            </a:extLst>
          </p:cNvPr>
          <p:cNvPicPr>
            <a:picLocks noChangeAspect="1"/>
          </p:cNvPicPr>
          <p:nvPr/>
        </p:nvPicPr>
        <p:blipFill>
          <a:blip r:embed="rId7"/>
          <a:stretch>
            <a:fillRect/>
          </a:stretch>
        </p:blipFill>
        <p:spPr>
          <a:xfrm>
            <a:off x="4628641" y="2339695"/>
            <a:ext cx="2310028" cy="2209361"/>
          </a:xfrm>
          <a:prstGeom prst="rect">
            <a:avLst/>
          </a:prstGeom>
        </p:spPr>
      </p:pic>
    </p:spTree>
    <p:extLst>
      <p:ext uri="{BB962C8B-B14F-4D97-AF65-F5344CB8AC3E}">
        <p14:creationId xmlns:p14="http://schemas.microsoft.com/office/powerpoint/2010/main" val="16257448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16"/>
          </p:nvPr>
        </p:nvSpPr>
        <p:spPr>
          <a:xfrm>
            <a:off x="394482" y="2077316"/>
            <a:ext cx="6290426" cy="651834"/>
          </a:xfrm>
        </p:spPr>
        <p:txBody>
          <a:bodyPr/>
          <a:lstStyle/>
          <a:p>
            <a:pPr marL="2381" lvl="1" indent="0" algn="just">
              <a:buNone/>
            </a:pPr>
            <a:r>
              <a:rPr lang="fr-FR" sz="825" b="1" dirty="0">
                <a:solidFill>
                  <a:srgbClr val="581D74"/>
                </a:solidFill>
              </a:rPr>
              <a:t>Le fonds cible des entreprises dont l’activité et la croissance future sont étroitement liés à l’économie du sport. </a:t>
            </a:r>
            <a:r>
              <a:rPr lang="fr-FR" sz="825" dirty="0"/>
              <a:t>La croissance de ce marché est multi-dimensionnelle. Elle est liée au fait que nous sommes de plus en plus conscients des bienfaits de la pratique sportive et aussi aux leaders mondiaux maintenant convaincus du bénéfice du sport sur la santé et le bien-être. Cette croissance est soutenue par une offre de biens et de services qui ne cesse d’augmenter.</a:t>
            </a:r>
            <a:r>
              <a:rPr lang="fr-FR" sz="825" b="1" dirty="0">
                <a:solidFill>
                  <a:srgbClr val="581D74"/>
                </a:solidFill>
              </a:rPr>
              <a:t> </a:t>
            </a:r>
            <a:endParaRPr lang="fr-FR" sz="825" dirty="0"/>
          </a:p>
          <a:p>
            <a:pPr marL="2381" lvl="1" indent="0">
              <a:buNone/>
            </a:pPr>
            <a:endParaRPr lang="fr-FR" sz="825" dirty="0"/>
          </a:p>
        </p:txBody>
      </p:sp>
      <p:sp>
        <p:nvSpPr>
          <p:cNvPr id="12" name="Slide Number Placeholder 7">
            <a:extLst>
              <a:ext uri="{FF2B5EF4-FFF2-40B4-BE49-F238E27FC236}">
                <a16:creationId xmlns:a16="http://schemas.microsoft.com/office/drawing/2014/main" id="{4297C2CC-5D16-4B98-8AA9-0035D5B183A4}"/>
              </a:ext>
            </a:extLst>
          </p:cNvPr>
          <p:cNvSpPr>
            <a:spLocks noGrp="1"/>
          </p:cNvSpPr>
          <p:nvPr>
            <p:ph type="sldNum" sz="quarter" idx="4"/>
          </p:nvPr>
        </p:nvSpPr>
        <p:spPr>
          <a:xfrm>
            <a:off x="3005733" y="4902345"/>
            <a:ext cx="3132534" cy="89154"/>
          </a:xfrm>
          <a:prstGeom prst="rect">
            <a:avLst/>
          </a:prstGeom>
        </p:spPr>
        <p:txBody>
          <a:bodyPr/>
          <a:lstStyle/>
          <a:p>
            <a:fld id="{2CEC1701-1D93-DB4D-9AA2-5159B3035801}" type="slidenum">
              <a:rPr lang="fr-FR" smtClean="0"/>
              <a:pPr/>
              <a:t>10</a:t>
            </a:fld>
            <a:endParaRPr lang="fr-FR" dirty="0"/>
          </a:p>
        </p:txBody>
      </p:sp>
      <p:sp>
        <p:nvSpPr>
          <p:cNvPr id="10" name="ZoneTexte 9">
            <a:extLst>
              <a:ext uri="{FF2B5EF4-FFF2-40B4-BE49-F238E27FC236}">
                <a16:creationId xmlns:a16="http://schemas.microsoft.com/office/drawing/2014/main" id="{7CB32282-4B66-4417-A45E-D3BCC967D059}"/>
              </a:ext>
            </a:extLst>
          </p:cNvPr>
          <p:cNvSpPr txBox="1"/>
          <p:nvPr/>
        </p:nvSpPr>
        <p:spPr bwMode="gray">
          <a:xfrm>
            <a:off x="478945" y="1027314"/>
            <a:ext cx="374116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marL="128588" indent="-128588">
              <a:buFont typeface="Arial" panose="020B0604020202020204" pitchFamily="34" charset="0"/>
              <a:buChar char="•"/>
            </a:pPr>
            <a:r>
              <a:rPr lang="fr-FR" sz="825" dirty="0">
                <a:solidFill>
                  <a:srgbClr val="6797BD"/>
                </a:solidFill>
                <a:latin typeface="+mn-lt"/>
              </a:rPr>
              <a:t>Un fonds thématique investi sur les marchés d’actions internationaux (pays émergents inclus) de sociétés dont la croissance est liée au sport.</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 fonds investi dans des entreprises considérées comme leaders par la société de gestion qui rayonnent localement ou à l’international.</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Une gestion de conviction qui marie qualité et croissance.</a:t>
            </a:r>
          </a:p>
          <a:p>
            <a:pPr marL="128588" indent="-128588">
              <a:buFont typeface="Arial" panose="020B0604020202020204" pitchFamily="34" charset="0"/>
              <a:buChar char="•"/>
            </a:pPr>
            <a:endParaRPr lang="fr-FR" sz="825" dirty="0">
              <a:solidFill>
                <a:srgbClr val="6797BD"/>
              </a:solidFill>
              <a:latin typeface="+mn-lt"/>
            </a:endParaRPr>
          </a:p>
        </p:txBody>
      </p:sp>
      <p:sp>
        <p:nvSpPr>
          <p:cNvPr id="17" name="Rectangle 16">
            <a:extLst>
              <a:ext uri="{FF2B5EF4-FFF2-40B4-BE49-F238E27FC236}">
                <a16:creationId xmlns:a16="http://schemas.microsoft.com/office/drawing/2014/main" id="{FE5A3A55-1C16-4473-8BD7-98D62701368B}"/>
              </a:ext>
            </a:extLst>
          </p:cNvPr>
          <p:cNvSpPr/>
          <p:nvPr/>
        </p:nvSpPr>
        <p:spPr>
          <a:xfrm>
            <a:off x="5697890" y="2670013"/>
            <a:ext cx="2224146" cy="1654299"/>
          </a:xfrm>
          <a:prstGeom prst="rect">
            <a:avLst/>
          </a:prstGeom>
        </p:spPr>
        <p:txBody>
          <a:bodyPr wrap="square">
            <a:spAutoFit/>
          </a:bodyPr>
          <a:lstStyle/>
          <a:p>
            <a:pPr marL="2381" lvl="1" defTabSz="542925">
              <a:spcAft>
                <a:spcPts val="300"/>
              </a:spcAft>
              <a:buClr>
                <a:srgbClr val="6797BD"/>
              </a:buClr>
              <a:buSzPct val="110000"/>
            </a:pPr>
            <a:r>
              <a:rPr lang="fr-FR" sz="825" dirty="0">
                <a:solidFill>
                  <a:srgbClr val="581D74"/>
                </a:solidFill>
              </a:rPr>
              <a:t>Les entreprises ciblées obéissent à des critères environnementaux, sociaux et de gouvernance strictes. </a:t>
            </a:r>
            <a:r>
              <a:rPr lang="fr-FR" sz="825" dirty="0">
                <a:solidFill>
                  <a:srgbClr val="7A858D"/>
                </a:solidFill>
                <a:latin typeface="+mn-lt"/>
              </a:rPr>
              <a:t>En effectuant une analyse de ces 3 piliers, l’équipe de gestion cherche notamment à éviter les controverses et les risques de réputation liés à l’activité de l’entreprise, sa gestion ou son management. </a:t>
            </a:r>
          </a:p>
          <a:p>
            <a:pPr marL="2381" lvl="1" algn="just" defTabSz="542925">
              <a:spcAft>
                <a:spcPts val="300"/>
              </a:spcAft>
              <a:buClr>
                <a:srgbClr val="6797BD"/>
              </a:buClr>
              <a:buSzPct val="110000"/>
            </a:pPr>
            <a:r>
              <a:rPr lang="fr-FR" sz="825" dirty="0">
                <a:solidFill>
                  <a:srgbClr val="7A858D"/>
                </a:solidFill>
                <a:latin typeface="+mn-lt"/>
              </a:rPr>
              <a:t>Cette approche vise également à privilégier des entreprises qui ont une contribution positive aux enjeux  du</a:t>
            </a:r>
            <a:r>
              <a:rPr lang="fr-FR" sz="825" dirty="0">
                <a:solidFill>
                  <a:srgbClr val="581D74"/>
                </a:solidFill>
              </a:rPr>
              <a:t> </a:t>
            </a:r>
            <a:r>
              <a:rPr lang="fr-FR" sz="825" dirty="0">
                <a:solidFill>
                  <a:srgbClr val="7A858D"/>
                </a:solidFill>
                <a:latin typeface="+mn-lt"/>
              </a:rPr>
              <a:t>développement durable</a:t>
            </a:r>
            <a:r>
              <a:rPr lang="fr-FR" sz="825" dirty="0">
                <a:solidFill>
                  <a:srgbClr val="581D74"/>
                </a:solidFill>
              </a:rPr>
              <a:t>.</a:t>
            </a:r>
            <a:endParaRPr lang="fr-FR" sz="825" dirty="0">
              <a:solidFill>
                <a:srgbClr val="7A858D"/>
              </a:solidFill>
            </a:endParaRPr>
          </a:p>
        </p:txBody>
      </p:sp>
      <p:pic>
        <p:nvPicPr>
          <p:cNvPr id="8" name="Image 7">
            <a:extLst>
              <a:ext uri="{FF2B5EF4-FFF2-40B4-BE49-F238E27FC236}">
                <a16:creationId xmlns:a16="http://schemas.microsoft.com/office/drawing/2014/main" id="{3AC823A4-B35E-44C1-AD87-E7F7076D0EF0}"/>
              </a:ext>
            </a:extLst>
          </p:cNvPr>
          <p:cNvPicPr>
            <a:picLocks noChangeAspect="1"/>
          </p:cNvPicPr>
          <p:nvPr/>
        </p:nvPicPr>
        <p:blipFill>
          <a:blip r:embed="rId3"/>
          <a:stretch>
            <a:fillRect/>
          </a:stretch>
        </p:blipFill>
        <p:spPr>
          <a:xfrm>
            <a:off x="291477" y="2763489"/>
            <a:ext cx="4116096" cy="1151015"/>
          </a:xfrm>
          <a:prstGeom prst="rect">
            <a:avLst/>
          </a:prstGeom>
        </p:spPr>
      </p:pic>
      <p:pic>
        <p:nvPicPr>
          <p:cNvPr id="9" name="Image 8">
            <a:extLst>
              <a:ext uri="{FF2B5EF4-FFF2-40B4-BE49-F238E27FC236}">
                <a16:creationId xmlns:a16="http://schemas.microsoft.com/office/drawing/2014/main" id="{4FC21E4A-996A-4A33-BB29-C88155D85AEA}"/>
              </a:ext>
            </a:extLst>
          </p:cNvPr>
          <p:cNvPicPr>
            <a:picLocks noChangeAspect="1"/>
          </p:cNvPicPr>
          <p:nvPr/>
        </p:nvPicPr>
        <p:blipFill>
          <a:blip r:embed="rId4"/>
          <a:stretch>
            <a:fillRect/>
          </a:stretch>
        </p:blipFill>
        <p:spPr>
          <a:xfrm>
            <a:off x="7273327" y="127704"/>
            <a:ext cx="738788" cy="1032541"/>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2B949B9D-278D-4CF8-8533-C995D28766E9}"/>
              </a:ext>
            </a:extLst>
          </p:cNvPr>
          <p:cNvPicPr>
            <a:picLocks noChangeAspect="1"/>
          </p:cNvPicPr>
          <p:nvPr/>
        </p:nvPicPr>
        <p:blipFill>
          <a:blip r:embed="rId5"/>
          <a:stretch>
            <a:fillRect/>
          </a:stretch>
        </p:blipFill>
        <p:spPr>
          <a:xfrm>
            <a:off x="8068528" y="127704"/>
            <a:ext cx="732486" cy="1032541"/>
          </a:xfrm>
          <a:prstGeom prst="rect">
            <a:avLst/>
          </a:prstGeom>
          <a:ln>
            <a:noFill/>
          </a:ln>
          <a:effectLst>
            <a:outerShdw blurRad="292100" dist="139700" dir="2700000" algn="tl" rotWithShape="0">
              <a:srgbClr val="333333">
                <a:alpha val="65000"/>
              </a:srgbClr>
            </a:outerShdw>
          </a:effectLst>
        </p:spPr>
      </p:pic>
      <p:pic>
        <p:nvPicPr>
          <p:cNvPr id="20" name="Image 19">
            <a:extLst>
              <a:ext uri="{FF2B5EF4-FFF2-40B4-BE49-F238E27FC236}">
                <a16:creationId xmlns:a16="http://schemas.microsoft.com/office/drawing/2014/main" id="{8A245FD7-E474-48E1-A9F2-AA9EF0E550D0}"/>
              </a:ext>
            </a:extLst>
          </p:cNvPr>
          <p:cNvPicPr>
            <a:picLocks noChangeAspect="1"/>
          </p:cNvPicPr>
          <p:nvPr/>
        </p:nvPicPr>
        <p:blipFill>
          <a:blip r:embed="rId6"/>
          <a:stretch>
            <a:fillRect/>
          </a:stretch>
        </p:blipFill>
        <p:spPr>
          <a:xfrm>
            <a:off x="7273327" y="1201914"/>
            <a:ext cx="738788" cy="1044494"/>
          </a:xfrm>
          <a:prstGeom prst="rect">
            <a:avLst/>
          </a:prstGeom>
          <a:ln>
            <a:noFill/>
          </a:ln>
          <a:effectLst>
            <a:outerShdw blurRad="292100" dist="139700" dir="2700000" algn="tl" rotWithShape="0">
              <a:srgbClr val="333333">
                <a:alpha val="65000"/>
              </a:srgbClr>
            </a:outerShdw>
          </a:effectLst>
        </p:spPr>
      </p:pic>
      <p:pic>
        <p:nvPicPr>
          <p:cNvPr id="21" name="Image 20">
            <a:extLst>
              <a:ext uri="{FF2B5EF4-FFF2-40B4-BE49-F238E27FC236}">
                <a16:creationId xmlns:a16="http://schemas.microsoft.com/office/drawing/2014/main" id="{D1D18D7D-25D2-48C6-80D3-6C310E58F276}"/>
              </a:ext>
            </a:extLst>
          </p:cNvPr>
          <p:cNvPicPr>
            <a:picLocks noChangeAspect="1"/>
          </p:cNvPicPr>
          <p:nvPr/>
        </p:nvPicPr>
        <p:blipFill>
          <a:blip r:embed="rId7"/>
          <a:stretch>
            <a:fillRect/>
          </a:stretch>
        </p:blipFill>
        <p:spPr>
          <a:xfrm>
            <a:off x="8068528" y="1184894"/>
            <a:ext cx="739348" cy="1061514"/>
          </a:xfrm>
          <a:prstGeom prst="rect">
            <a:avLst/>
          </a:prstGeom>
          <a:ln>
            <a:noFill/>
          </a:ln>
          <a:effectLst>
            <a:outerShdw blurRad="292100" dist="139700" dir="2700000" algn="tl" rotWithShape="0">
              <a:srgbClr val="333333">
                <a:alpha val="65000"/>
              </a:srgbClr>
            </a:outerShdw>
          </a:effectLst>
        </p:spPr>
      </p:pic>
      <p:sp>
        <p:nvSpPr>
          <p:cNvPr id="15" name="Titre 1">
            <a:extLst>
              <a:ext uri="{FF2B5EF4-FFF2-40B4-BE49-F238E27FC236}">
                <a16:creationId xmlns:a16="http://schemas.microsoft.com/office/drawing/2014/main" id="{79EF92F0-6CCF-4096-988C-DE08A5FF021C}"/>
              </a:ext>
            </a:extLst>
          </p:cNvPr>
          <p:cNvSpPr>
            <a:spLocks noGrp="1"/>
          </p:cNvSpPr>
          <p:nvPr>
            <p:ph type="title"/>
          </p:nvPr>
        </p:nvSpPr>
        <p:spPr>
          <a:xfrm>
            <a:off x="874900" y="240523"/>
            <a:ext cx="6218238" cy="327025"/>
          </a:xfrm>
        </p:spPr>
        <p:txBody>
          <a:bodyPr/>
          <a:lstStyle/>
          <a:p>
            <a:pPr>
              <a:lnSpc>
                <a:spcPct val="100000"/>
              </a:lnSpc>
              <a:buClr>
                <a:srgbClr val="B24388"/>
              </a:buClr>
            </a:pPr>
            <a:r>
              <a:rPr lang="fr-FR" dirty="0">
                <a:solidFill>
                  <a:schemeClr val="tx1"/>
                </a:solidFill>
              </a:rPr>
              <a:t>Les nouveaux fonds thématiques</a:t>
            </a:r>
            <a:br>
              <a:rPr lang="fr-FR" dirty="0">
                <a:solidFill>
                  <a:schemeClr val="tx1"/>
                </a:solidFill>
              </a:rPr>
            </a:br>
            <a:r>
              <a:rPr lang="fr-FR" sz="1800" i="1" dirty="0">
                <a:solidFill>
                  <a:schemeClr val="bg2"/>
                </a:solidFill>
              </a:rPr>
              <a:t>DNCA Global Sport </a:t>
            </a:r>
            <a:r>
              <a:rPr lang="fr-FR" sz="1800" i="1" dirty="0" err="1">
                <a:solidFill>
                  <a:schemeClr val="bg2"/>
                </a:solidFill>
              </a:rPr>
              <a:t>Equity</a:t>
            </a:r>
            <a:endParaRPr lang="fr-FR" sz="1600" dirty="0">
              <a:solidFill>
                <a:schemeClr val="tx1"/>
              </a:solidFill>
              <a:latin typeface="Montserrat SemiBold" panose="00000700000000000000" pitchFamily="50" charset="0"/>
              <a:ea typeface="Arial"/>
            </a:endParaRPr>
          </a:p>
        </p:txBody>
      </p:sp>
      <p:sp>
        <p:nvSpPr>
          <p:cNvPr id="13" name="Rectangle 12">
            <a:extLst>
              <a:ext uri="{FF2B5EF4-FFF2-40B4-BE49-F238E27FC236}">
                <a16:creationId xmlns:a16="http://schemas.microsoft.com/office/drawing/2014/main" id="{3967F2B5-A726-4FAC-8C03-B536AFEA1BDB}"/>
              </a:ext>
            </a:extLst>
          </p:cNvPr>
          <p:cNvSpPr/>
          <p:nvPr/>
        </p:nvSpPr>
        <p:spPr>
          <a:xfrm>
            <a:off x="169049" y="4002099"/>
            <a:ext cx="5401876" cy="415498"/>
          </a:xfrm>
          <a:prstGeom prst="rect">
            <a:avLst/>
          </a:prstGeom>
        </p:spPr>
        <p:txBody>
          <a:bodyPr wrap="square">
            <a:spAutoFit/>
          </a:bodyPr>
          <a:lstStyle/>
          <a:p>
            <a:r>
              <a:rPr lang="fr-FR" sz="1050" i="1" dirty="0">
                <a:solidFill>
                  <a:srgbClr val="080707"/>
                </a:solidFill>
                <a:latin typeface="-apple-system"/>
              </a:rPr>
              <a:t>Veuillez-vous référer aux prospectus et au site internet du gérant financier pour plus d'informations sur la méthodologie d'évaluation ESG du Fonds.</a:t>
            </a:r>
            <a:endParaRPr lang="fr-FR" sz="1050" i="1" dirty="0"/>
          </a:p>
        </p:txBody>
      </p:sp>
    </p:spTree>
    <p:extLst>
      <p:ext uri="{BB962C8B-B14F-4D97-AF65-F5344CB8AC3E}">
        <p14:creationId xmlns:p14="http://schemas.microsoft.com/office/powerpoint/2010/main" val="7542941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16"/>
          </p:nvPr>
        </p:nvSpPr>
        <p:spPr>
          <a:xfrm>
            <a:off x="238754" y="2113068"/>
            <a:ext cx="6129826" cy="1636740"/>
          </a:xfrm>
        </p:spPr>
        <p:txBody>
          <a:bodyPr>
            <a:normAutofit/>
          </a:bodyPr>
          <a:lstStyle/>
          <a:p>
            <a:pPr marL="2381" lvl="1" indent="0">
              <a:buNone/>
            </a:pPr>
            <a:r>
              <a:rPr lang="fr-FR" sz="800" b="1" dirty="0">
                <a:solidFill>
                  <a:srgbClr val="581D74"/>
                </a:solidFill>
              </a:rPr>
              <a:t>Un fonds diversifié investi dans des actions de sociétés du monde entier qui développent des produits ou des services destinés à répondre aux principaux enjeux durables </a:t>
            </a:r>
            <a:r>
              <a:rPr lang="fr-FR" sz="800" dirty="0"/>
              <a:t>:</a:t>
            </a:r>
          </a:p>
          <a:p>
            <a:pPr lvl="1"/>
            <a:r>
              <a:rPr lang="fr-FR" sz="800" b="1" dirty="0"/>
              <a:t>Energie, </a:t>
            </a:r>
          </a:p>
          <a:p>
            <a:pPr lvl="1"/>
            <a:r>
              <a:rPr lang="fr-FR" sz="800" b="1" dirty="0"/>
              <a:t>Mobilité, </a:t>
            </a:r>
          </a:p>
          <a:p>
            <a:pPr lvl="1"/>
            <a:r>
              <a:rPr lang="fr-FR" sz="800" b="1" dirty="0"/>
              <a:t>Construction et urbanisme, </a:t>
            </a:r>
          </a:p>
          <a:p>
            <a:pPr lvl="1"/>
            <a:r>
              <a:rPr lang="fr-FR" sz="800" b="1" dirty="0"/>
              <a:t>Gestion des ressources naturelles, </a:t>
            </a:r>
          </a:p>
          <a:p>
            <a:pPr lvl="1"/>
            <a:r>
              <a:rPr lang="fr-FR" sz="800" b="1" dirty="0"/>
              <a:t>Consommation, </a:t>
            </a:r>
          </a:p>
          <a:p>
            <a:pPr lvl="1"/>
            <a:r>
              <a:rPr lang="fr-FR" sz="800" b="1" dirty="0"/>
              <a:t>Santé, </a:t>
            </a:r>
          </a:p>
          <a:p>
            <a:pPr lvl="1"/>
            <a:r>
              <a:rPr lang="fr-FR" sz="800" b="1" dirty="0"/>
              <a:t>Informatique,</a:t>
            </a:r>
          </a:p>
          <a:p>
            <a:pPr lvl="1"/>
            <a:r>
              <a:rPr lang="fr-FR" sz="800" b="1" dirty="0"/>
              <a:t>Finance</a:t>
            </a:r>
            <a:endParaRPr lang="fr-FR" sz="800" dirty="0"/>
          </a:p>
        </p:txBody>
      </p:sp>
      <p:sp>
        <p:nvSpPr>
          <p:cNvPr id="12" name="Slide Number Placeholder 7">
            <a:extLst>
              <a:ext uri="{FF2B5EF4-FFF2-40B4-BE49-F238E27FC236}">
                <a16:creationId xmlns:a16="http://schemas.microsoft.com/office/drawing/2014/main" id="{4297C2CC-5D16-4B98-8AA9-0035D5B183A4}"/>
              </a:ext>
            </a:extLst>
          </p:cNvPr>
          <p:cNvSpPr>
            <a:spLocks noGrp="1"/>
          </p:cNvSpPr>
          <p:nvPr>
            <p:ph type="sldNum" sz="quarter" idx="4"/>
          </p:nvPr>
        </p:nvSpPr>
        <p:spPr>
          <a:xfrm>
            <a:off x="3005733" y="4902345"/>
            <a:ext cx="3132534" cy="89154"/>
          </a:xfrm>
          <a:prstGeom prst="rect">
            <a:avLst/>
          </a:prstGeom>
        </p:spPr>
        <p:txBody>
          <a:bodyPr/>
          <a:lstStyle/>
          <a:p>
            <a:fld id="{2CEC1701-1D93-DB4D-9AA2-5159B3035801}" type="slidenum">
              <a:rPr lang="fr-FR" smtClean="0"/>
              <a:pPr/>
              <a:t>11</a:t>
            </a:fld>
            <a:endParaRPr lang="fr-FR" dirty="0"/>
          </a:p>
        </p:txBody>
      </p:sp>
      <p:sp>
        <p:nvSpPr>
          <p:cNvPr id="10" name="ZoneTexte 9">
            <a:extLst>
              <a:ext uri="{FF2B5EF4-FFF2-40B4-BE49-F238E27FC236}">
                <a16:creationId xmlns:a16="http://schemas.microsoft.com/office/drawing/2014/main" id="{7CB32282-4B66-4417-A45E-D3BCC967D059}"/>
              </a:ext>
            </a:extLst>
          </p:cNvPr>
          <p:cNvSpPr txBox="1"/>
          <p:nvPr/>
        </p:nvSpPr>
        <p:spPr bwMode="gray">
          <a:xfrm>
            <a:off x="268698" y="1322824"/>
            <a:ext cx="3741161"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marL="128588" indent="-128588">
              <a:buFont typeface="Arial" panose="020B0604020202020204" pitchFamily="34" charset="0"/>
              <a:buChar char="•"/>
            </a:pPr>
            <a:r>
              <a:rPr lang="fr-FR" sz="825" dirty="0">
                <a:solidFill>
                  <a:srgbClr val="6797BD"/>
                </a:solidFill>
                <a:latin typeface="+mn-lt"/>
              </a:rPr>
              <a:t>Un fonds multi-classes d’actifs socialement responsable</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Face aux nouveaux enjeux environnementaux, sociaux et de gouvernance, les entreprises qui se positionnent pour y répondre constituent des opportunités d’investissement que le fonds cherche à capter.</a:t>
            </a:r>
          </a:p>
          <a:p>
            <a:pPr marL="128588" indent="-128588">
              <a:buFont typeface="Arial" panose="020B0604020202020204" pitchFamily="34" charset="0"/>
              <a:buChar char="•"/>
            </a:pPr>
            <a:endParaRPr lang="fr-FR" sz="825" dirty="0">
              <a:solidFill>
                <a:srgbClr val="6797BD"/>
              </a:solidFill>
              <a:latin typeface="+mn-lt"/>
            </a:endParaRPr>
          </a:p>
        </p:txBody>
      </p:sp>
      <p:pic>
        <p:nvPicPr>
          <p:cNvPr id="2" name="Image 1">
            <a:extLst>
              <a:ext uri="{FF2B5EF4-FFF2-40B4-BE49-F238E27FC236}">
                <a16:creationId xmlns:a16="http://schemas.microsoft.com/office/drawing/2014/main" id="{7881E6C9-9DC5-437E-A55B-9AEB33F5AA50}"/>
              </a:ext>
            </a:extLst>
          </p:cNvPr>
          <p:cNvPicPr>
            <a:picLocks noChangeAspect="1"/>
          </p:cNvPicPr>
          <p:nvPr/>
        </p:nvPicPr>
        <p:blipFill>
          <a:blip r:embed="rId3"/>
          <a:stretch>
            <a:fillRect/>
          </a:stretch>
        </p:blipFill>
        <p:spPr>
          <a:xfrm>
            <a:off x="8403850" y="112498"/>
            <a:ext cx="484674" cy="452667"/>
          </a:xfrm>
          <a:prstGeom prst="rect">
            <a:avLst/>
          </a:prstGeom>
        </p:spPr>
      </p:pic>
      <p:pic>
        <p:nvPicPr>
          <p:cNvPr id="5" name="Image 4">
            <a:extLst>
              <a:ext uri="{FF2B5EF4-FFF2-40B4-BE49-F238E27FC236}">
                <a16:creationId xmlns:a16="http://schemas.microsoft.com/office/drawing/2014/main" id="{742FF70E-DD3A-47BD-A8AB-01903C8E8045}"/>
              </a:ext>
            </a:extLst>
          </p:cNvPr>
          <p:cNvPicPr>
            <a:picLocks noChangeAspect="1"/>
          </p:cNvPicPr>
          <p:nvPr/>
        </p:nvPicPr>
        <p:blipFill>
          <a:blip r:embed="rId4"/>
          <a:stretch>
            <a:fillRect/>
          </a:stretch>
        </p:blipFill>
        <p:spPr>
          <a:xfrm>
            <a:off x="7093138" y="491657"/>
            <a:ext cx="640108" cy="831167"/>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BC619102-8C62-40D2-91A7-669C124C7819}"/>
              </a:ext>
            </a:extLst>
          </p:cNvPr>
          <p:cNvPicPr>
            <a:picLocks noChangeAspect="1"/>
          </p:cNvPicPr>
          <p:nvPr/>
        </p:nvPicPr>
        <p:blipFill>
          <a:blip r:embed="rId5"/>
          <a:stretch>
            <a:fillRect/>
          </a:stretch>
        </p:blipFill>
        <p:spPr>
          <a:xfrm>
            <a:off x="7794649" y="498578"/>
            <a:ext cx="634580" cy="824246"/>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DF4D1BDD-ECF2-4716-AD8F-6076FABD2B86}"/>
              </a:ext>
            </a:extLst>
          </p:cNvPr>
          <p:cNvPicPr>
            <a:picLocks noChangeAspect="1"/>
          </p:cNvPicPr>
          <p:nvPr/>
        </p:nvPicPr>
        <p:blipFill>
          <a:blip r:embed="rId6"/>
          <a:stretch>
            <a:fillRect/>
          </a:stretch>
        </p:blipFill>
        <p:spPr>
          <a:xfrm>
            <a:off x="7103978" y="1418622"/>
            <a:ext cx="640108" cy="833993"/>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097D0704-5700-4998-97E6-5C831A670B1E}"/>
              </a:ext>
            </a:extLst>
          </p:cNvPr>
          <p:cNvPicPr>
            <a:picLocks noChangeAspect="1"/>
          </p:cNvPicPr>
          <p:nvPr/>
        </p:nvPicPr>
        <p:blipFill>
          <a:blip r:embed="rId7"/>
          <a:stretch>
            <a:fillRect/>
          </a:stretch>
        </p:blipFill>
        <p:spPr>
          <a:xfrm>
            <a:off x="7794649" y="1425220"/>
            <a:ext cx="640108" cy="827395"/>
          </a:xfrm>
          <a:prstGeom prst="rect">
            <a:avLst/>
          </a:prstGeom>
          <a:ln>
            <a:noFill/>
          </a:ln>
          <a:effectLst>
            <a:outerShdw blurRad="292100" dist="139700" dir="2700000" algn="tl" rotWithShape="0">
              <a:srgbClr val="333333">
                <a:alpha val="65000"/>
              </a:srgbClr>
            </a:outerShdw>
          </a:effectLst>
        </p:spPr>
      </p:pic>
      <p:sp>
        <p:nvSpPr>
          <p:cNvPr id="15" name="Rectangle 14">
            <a:extLst>
              <a:ext uri="{FF2B5EF4-FFF2-40B4-BE49-F238E27FC236}">
                <a16:creationId xmlns:a16="http://schemas.microsoft.com/office/drawing/2014/main" id="{8E5CFE51-1584-487F-87C8-172A5E5ADFD2}"/>
              </a:ext>
            </a:extLst>
          </p:cNvPr>
          <p:cNvSpPr/>
          <p:nvPr/>
        </p:nvSpPr>
        <p:spPr>
          <a:xfrm>
            <a:off x="238754" y="878095"/>
            <a:ext cx="6538188" cy="276999"/>
          </a:xfrm>
          <a:prstGeom prst="rect">
            <a:avLst/>
          </a:prstGeom>
        </p:spPr>
        <p:txBody>
          <a:bodyPr wrap="square">
            <a:spAutoFit/>
          </a:bodyPr>
          <a:lstStyle/>
          <a:p>
            <a:r>
              <a:rPr lang="en-US" sz="1200" dirty="0">
                <a:solidFill>
                  <a:srgbClr val="581D74"/>
                </a:solidFill>
                <a:ea typeface="+mj-ea"/>
                <a:cs typeface="+mj-cs"/>
              </a:rPr>
              <a:t>(Un fonds qui vient </a:t>
            </a:r>
            <a:r>
              <a:rPr lang="fr-FR" sz="1200" dirty="0">
                <a:solidFill>
                  <a:srgbClr val="581D74"/>
                </a:solidFill>
                <a:ea typeface="+mj-ea"/>
                <a:cs typeface="+mj-cs"/>
              </a:rPr>
              <a:t>alimenter l’univers </a:t>
            </a:r>
            <a:r>
              <a:rPr lang="fr-FR" sz="1200" dirty="0">
                <a:solidFill>
                  <a:srgbClr val="581D74"/>
                </a:solidFill>
              </a:rPr>
              <a:t>sous représenté</a:t>
            </a:r>
            <a:r>
              <a:rPr lang="fr-FR" sz="1200" dirty="0">
                <a:solidFill>
                  <a:srgbClr val="581D74"/>
                </a:solidFill>
                <a:ea typeface="+mj-ea"/>
                <a:cs typeface="+mj-cs"/>
              </a:rPr>
              <a:t> des OPC mixtes labelisés ISR)</a:t>
            </a:r>
            <a:endParaRPr lang="fr-FR" sz="1800" dirty="0"/>
          </a:p>
        </p:txBody>
      </p:sp>
      <p:sp>
        <p:nvSpPr>
          <p:cNvPr id="16" name="Titre 1">
            <a:extLst>
              <a:ext uri="{FF2B5EF4-FFF2-40B4-BE49-F238E27FC236}">
                <a16:creationId xmlns:a16="http://schemas.microsoft.com/office/drawing/2014/main" id="{7B9B8C6C-1422-4A59-9330-5572FC79F6E9}"/>
              </a:ext>
            </a:extLst>
          </p:cNvPr>
          <p:cNvSpPr>
            <a:spLocks noGrp="1"/>
          </p:cNvSpPr>
          <p:nvPr>
            <p:ph type="title"/>
          </p:nvPr>
        </p:nvSpPr>
        <p:spPr>
          <a:xfrm>
            <a:off x="885740" y="147167"/>
            <a:ext cx="6218238" cy="327025"/>
          </a:xfrm>
        </p:spPr>
        <p:txBody>
          <a:bodyPr/>
          <a:lstStyle/>
          <a:p>
            <a:pPr>
              <a:lnSpc>
                <a:spcPct val="100000"/>
              </a:lnSpc>
              <a:buClr>
                <a:srgbClr val="B24388"/>
              </a:buClr>
            </a:pPr>
            <a:r>
              <a:rPr lang="fr-FR" dirty="0">
                <a:solidFill>
                  <a:schemeClr val="tx1"/>
                </a:solidFill>
              </a:rPr>
              <a:t>Les nouveaux fonds thématiques</a:t>
            </a:r>
            <a:br>
              <a:rPr lang="fr-FR" dirty="0">
                <a:solidFill>
                  <a:schemeClr val="tx1"/>
                </a:solidFill>
              </a:rPr>
            </a:br>
            <a:r>
              <a:rPr lang="fr-FR" sz="1800" i="1" dirty="0" err="1">
                <a:solidFill>
                  <a:schemeClr val="bg2"/>
                </a:solidFill>
              </a:rPr>
              <a:t>Mirova</a:t>
            </a:r>
            <a:r>
              <a:rPr lang="fr-FR" sz="1800" i="1" dirty="0">
                <a:solidFill>
                  <a:schemeClr val="bg2"/>
                </a:solidFill>
              </a:rPr>
              <a:t> Europe </a:t>
            </a:r>
            <a:r>
              <a:rPr lang="fr-FR" sz="1800" i="1" dirty="0" err="1">
                <a:solidFill>
                  <a:schemeClr val="bg2"/>
                </a:solidFill>
              </a:rPr>
              <a:t>Sustainable</a:t>
            </a:r>
            <a:r>
              <a:rPr lang="fr-FR" sz="1800" i="1" dirty="0">
                <a:solidFill>
                  <a:schemeClr val="bg2"/>
                </a:solidFill>
              </a:rPr>
              <a:t> Economy </a:t>
            </a:r>
            <a:r>
              <a:rPr lang="fr-FR" sz="1800" i="1" dirty="0" err="1">
                <a:solidFill>
                  <a:schemeClr val="bg2"/>
                </a:solidFill>
              </a:rPr>
              <a:t>Fund</a:t>
            </a:r>
            <a:r>
              <a:rPr lang="fr-FR" dirty="0">
                <a:solidFill>
                  <a:schemeClr val="tx1"/>
                </a:solidFill>
              </a:rPr>
              <a:t/>
            </a:r>
            <a:br>
              <a:rPr lang="fr-FR" dirty="0">
                <a:solidFill>
                  <a:schemeClr val="tx1"/>
                </a:solidFill>
              </a:rPr>
            </a:br>
            <a:endParaRPr lang="fr-FR" sz="1600" dirty="0">
              <a:solidFill>
                <a:schemeClr val="tx1"/>
              </a:solidFill>
              <a:latin typeface="Montserrat SemiBold" panose="00000700000000000000" pitchFamily="50" charset="0"/>
              <a:ea typeface="Arial"/>
            </a:endParaRPr>
          </a:p>
        </p:txBody>
      </p:sp>
      <p:sp>
        <p:nvSpPr>
          <p:cNvPr id="17" name="Rectangle 16">
            <a:extLst>
              <a:ext uri="{FF2B5EF4-FFF2-40B4-BE49-F238E27FC236}">
                <a16:creationId xmlns:a16="http://schemas.microsoft.com/office/drawing/2014/main" id="{94C7E26D-E769-4A00-A0F2-459925DF33B8}"/>
              </a:ext>
            </a:extLst>
          </p:cNvPr>
          <p:cNvSpPr/>
          <p:nvPr/>
        </p:nvSpPr>
        <p:spPr>
          <a:xfrm>
            <a:off x="176637" y="4244740"/>
            <a:ext cx="5401876" cy="415498"/>
          </a:xfrm>
          <a:prstGeom prst="rect">
            <a:avLst/>
          </a:prstGeom>
        </p:spPr>
        <p:txBody>
          <a:bodyPr wrap="square">
            <a:spAutoFit/>
          </a:bodyPr>
          <a:lstStyle/>
          <a:p>
            <a:r>
              <a:rPr lang="fr-FR" sz="1050" i="1" dirty="0">
                <a:solidFill>
                  <a:srgbClr val="080707"/>
                </a:solidFill>
                <a:latin typeface="-apple-system"/>
              </a:rPr>
              <a:t>Veuillez-vous référer aux prospectus et au site internet du gérant financier pour plus d'informations sur la méthodologie d'évaluation ESG du Fonds.</a:t>
            </a:r>
            <a:endParaRPr lang="fr-FR" sz="1050" i="1" dirty="0"/>
          </a:p>
        </p:txBody>
      </p:sp>
      <p:pic>
        <p:nvPicPr>
          <p:cNvPr id="18" name="Image 17">
            <a:extLst>
              <a:ext uri="{FF2B5EF4-FFF2-40B4-BE49-F238E27FC236}">
                <a16:creationId xmlns:a16="http://schemas.microsoft.com/office/drawing/2014/main" id="{D3E9E175-3D8C-439E-9978-CD35E2B7EF7F}"/>
              </a:ext>
            </a:extLst>
          </p:cNvPr>
          <p:cNvPicPr>
            <a:picLocks noChangeAspect="1"/>
          </p:cNvPicPr>
          <p:nvPr/>
        </p:nvPicPr>
        <p:blipFill>
          <a:blip r:embed="rId8"/>
          <a:stretch>
            <a:fillRect/>
          </a:stretch>
        </p:blipFill>
        <p:spPr>
          <a:xfrm>
            <a:off x="238754" y="4168765"/>
            <a:ext cx="6938682" cy="733580"/>
          </a:xfrm>
          <a:prstGeom prst="rect">
            <a:avLst/>
          </a:prstGeom>
        </p:spPr>
      </p:pic>
      <p:pic>
        <p:nvPicPr>
          <p:cNvPr id="4" name="Image 3">
            <a:extLst>
              <a:ext uri="{FF2B5EF4-FFF2-40B4-BE49-F238E27FC236}">
                <a16:creationId xmlns:a16="http://schemas.microsoft.com/office/drawing/2014/main" id="{3A68EB1E-6478-4207-8130-08F4476581FF}"/>
              </a:ext>
            </a:extLst>
          </p:cNvPr>
          <p:cNvPicPr>
            <a:picLocks noChangeAspect="1"/>
          </p:cNvPicPr>
          <p:nvPr/>
        </p:nvPicPr>
        <p:blipFill>
          <a:blip r:embed="rId9"/>
          <a:stretch>
            <a:fillRect/>
          </a:stretch>
        </p:blipFill>
        <p:spPr>
          <a:xfrm>
            <a:off x="6159611" y="2390342"/>
            <a:ext cx="2728913" cy="1893094"/>
          </a:xfrm>
          <a:prstGeom prst="rect">
            <a:avLst/>
          </a:prstGeom>
        </p:spPr>
      </p:pic>
    </p:spTree>
    <p:extLst>
      <p:ext uri="{BB962C8B-B14F-4D97-AF65-F5344CB8AC3E}">
        <p14:creationId xmlns:p14="http://schemas.microsoft.com/office/powerpoint/2010/main" val="15328208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7">
            <a:extLst>
              <a:ext uri="{FF2B5EF4-FFF2-40B4-BE49-F238E27FC236}">
                <a16:creationId xmlns:a16="http://schemas.microsoft.com/office/drawing/2014/main" id="{4297C2CC-5D16-4B98-8AA9-0035D5B183A4}"/>
              </a:ext>
            </a:extLst>
          </p:cNvPr>
          <p:cNvSpPr>
            <a:spLocks noGrp="1"/>
          </p:cNvSpPr>
          <p:nvPr>
            <p:ph type="sldNum" sz="quarter" idx="4"/>
          </p:nvPr>
        </p:nvSpPr>
        <p:spPr>
          <a:xfrm>
            <a:off x="3005733" y="4902345"/>
            <a:ext cx="3132534" cy="89154"/>
          </a:xfrm>
          <a:prstGeom prst="rect">
            <a:avLst/>
          </a:prstGeom>
        </p:spPr>
        <p:txBody>
          <a:bodyPr/>
          <a:lstStyle/>
          <a:p>
            <a:fld id="{2CEC1701-1D93-DB4D-9AA2-5159B3035801}" type="slidenum">
              <a:rPr lang="fr-FR" smtClean="0"/>
              <a:pPr/>
              <a:t>12</a:t>
            </a:fld>
            <a:endParaRPr lang="fr-FR" dirty="0"/>
          </a:p>
        </p:txBody>
      </p:sp>
      <p:sp>
        <p:nvSpPr>
          <p:cNvPr id="10" name="ZoneTexte 9">
            <a:extLst>
              <a:ext uri="{FF2B5EF4-FFF2-40B4-BE49-F238E27FC236}">
                <a16:creationId xmlns:a16="http://schemas.microsoft.com/office/drawing/2014/main" id="{7CB32282-4B66-4417-A45E-D3BCC967D059}"/>
              </a:ext>
            </a:extLst>
          </p:cNvPr>
          <p:cNvSpPr txBox="1"/>
          <p:nvPr/>
        </p:nvSpPr>
        <p:spPr bwMode="gray">
          <a:xfrm>
            <a:off x="253698" y="1319676"/>
            <a:ext cx="3741161" cy="888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marL="128588" indent="-128588">
              <a:buFont typeface="Arial" panose="020B0604020202020204" pitchFamily="34" charset="0"/>
              <a:buChar char="•"/>
            </a:pPr>
            <a:r>
              <a:rPr lang="fr-FR" sz="825" dirty="0">
                <a:solidFill>
                  <a:srgbClr val="6797BD"/>
                </a:solidFill>
                <a:latin typeface="+mn-lt"/>
              </a:rPr>
              <a:t>Une gestion flexible patrimoniale qui vise à capter de la performance sur son horizon de placement de 3 ans minimum</a:t>
            </a:r>
          </a:p>
          <a:p>
            <a:pPr marL="128588" indent="-128588">
              <a:buFont typeface="Arial" panose="020B0604020202020204" pitchFamily="34" charset="0"/>
              <a:buChar char="•"/>
            </a:pPr>
            <a:r>
              <a:rPr lang="fr-FR" sz="825" dirty="0">
                <a:solidFill>
                  <a:srgbClr val="6797BD"/>
                </a:solidFill>
                <a:latin typeface="+mn-lt"/>
              </a:rPr>
              <a:t>Une mise en œuvre au travers de paniers d’actions thématiques et de produits de taux internationaux</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 fonds labelisé ISR</a:t>
            </a:r>
          </a:p>
          <a:p>
            <a:pPr marL="128588" indent="-128588">
              <a:buFont typeface="Arial" panose="020B0604020202020204" pitchFamily="34" charset="0"/>
              <a:buChar char="•"/>
            </a:pPr>
            <a:endParaRPr lang="fr-FR" sz="825" dirty="0">
              <a:solidFill>
                <a:srgbClr val="6797BD"/>
              </a:solidFill>
              <a:latin typeface="+mn-lt"/>
            </a:endParaRPr>
          </a:p>
        </p:txBody>
      </p:sp>
      <p:sp>
        <p:nvSpPr>
          <p:cNvPr id="13" name="Text Placeholder 13">
            <a:extLst>
              <a:ext uri="{FF2B5EF4-FFF2-40B4-BE49-F238E27FC236}">
                <a16:creationId xmlns:a16="http://schemas.microsoft.com/office/drawing/2014/main" id="{8AE99AD5-D622-491D-97C5-E6A262324308}"/>
              </a:ext>
            </a:extLst>
          </p:cNvPr>
          <p:cNvSpPr txBox="1">
            <a:spLocks/>
          </p:cNvSpPr>
          <p:nvPr/>
        </p:nvSpPr>
        <p:spPr>
          <a:xfrm>
            <a:off x="1385722" y="3249906"/>
            <a:ext cx="3335915" cy="945862"/>
          </a:xfrm>
          <a:prstGeom prst="rect">
            <a:avLst/>
          </a:prstGeom>
        </p:spPr>
        <p:txBody>
          <a:bodyPr vert="horz" lIns="0" tIns="0" rIns="0" bIns="0" rtlCol="0">
            <a:noAutofit/>
          </a:bodyPr>
          <a:lstStyle>
            <a:lvl1pPr marL="342900" indent="-342900" algn="l" defTabSz="723900" rtl="0" eaLnBrk="1" fontAlgn="base" hangingPunct="1">
              <a:spcBef>
                <a:spcPts val="0"/>
              </a:spcBef>
              <a:spcAft>
                <a:spcPts val="600"/>
              </a:spcAft>
              <a:defRPr sz="2000" b="0" i="0">
                <a:solidFill>
                  <a:srgbClr val="6797BD"/>
                </a:solidFill>
                <a:latin typeface="+mn-lt"/>
                <a:ea typeface="+mn-ea"/>
                <a:cs typeface="+mn-cs"/>
              </a:defRPr>
            </a:lvl1pPr>
            <a:lvl2pPr marL="171450" indent="-168275" algn="l" defTabSz="723900" rtl="0" eaLnBrk="1" fontAlgn="base" hangingPunct="1">
              <a:spcBef>
                <a:spcPts val="0"/>
              </a:spcBef>
              <a:spcAft>
                <a:spcPts val="400"/>
              </a:spcAft>
              <a:buClr>
                <a:srgbClr val="6797BD"/>
              </a:buClr>
              <a:buSzPct val="110000"/>
              <a:buFont typeface="Arial" panose="020B0604020202020204" pitchFamily="34" charset="0"/>
              <a:buChar char="•"/>
              <a:tabLst/>
              <a:defRPr sz="1800" b="0" i="0">
                <a:solidFill>
                  <a:srgbClr val="7A858D"/>
                </a:solidFill>
                <a:latin typeface="+mn-lt"/>
              </a:defRPr>
            </a:lvl2pPr>
            <a:lvl3pPr marL="635000" indent="-201168" algn="l" defTabSz="723900" rtl="0" eaLnBrk="1" fontAlgn="base" hangingPunct="1">
              <a:spcBef>
                <a:spcPts val="0"/>
              </a:spcBef>
              <a:spcAft>
                <a:spcPts val="400"/>
              </a:spcAft>
              <a:buClr>
                <a:srgbClr val="6797BD"/>
              </a:buClr>
              <a:buSzPct val="125000"/>
              <a:buFont typeface="AppleSymbols" charset="0"/>
              <a:buChar char="–"/>
              <a:tabLst/>
              <a:defRPr sz="1600" b="0" i="0">
                <a:solidFill>
                  <a:srgbClr val="7A858D"/>
                </a:solidFill>
                <a:latin typeface="+mn-lt"/>
              </a:defRPr>
            </a:lvl3pPr>
            <a:lvl4pPr marL="1028700" indent="-171450" algn="l" defTabSz="723900" rtl="0" eaLnBrk="1" fontAlgn="base" hangingPunct="1">
              <a:spcBef>
                <a:spcPct val="20000"/>
              </a:spcBef>
              <a:spcAft>
                <a:spcPct val="0"/>
              </a:spcAft>
              <a:buClr>
                <a:srgbClr val="6797BD"/>
              </a:buClr>
              <a:buSzPct val="90000"/>
              <a:buFont typeface="Arial" panose="020B0604020202020204" pitchFamily="34" charset="0"/>
              <a:buChar char="−"/>
              <a:tabLst/>
              <a:defRPr sz="1200">
                <a:solidFill>
                  <a:srgbClr val="7A858D"/>
                </a:solidFill>
                <a:latin typeface="+mn-lt"/>
              </a:defRPr>
            </a:lvl4pPr>
            <a:lvl5pPr marL="1492250" indent="-191135" algn="l" rtl="0" eaLnBrk="1" fontAlgn="base" hangingPunct="1">
              <a:spcBef>
                <a:spcPct val="20000"/>
              </a:spcBef>
              <a:spcAft>
                <a:spcPct val="0"/>
              </a:spcAft>
              <a:buClr>
                <a:srgbClr val="6797BD"/>
              </a:buClr>
              <a:buSzPct val="125000"/>
              <a:buFont typeface="Arial" panose="020B0604020202020204" pitchFamily="34" charset="0"/>
              <a:buChar char="•"/>
              <a:tabLst/>
              <a:defRPr sz="1200">
                <a:solidFill>
                  <a:srgbClr val="7A858D"/>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marL="2381" lvl="1" indent="0">
              <a:buNone/>
            </a:pPr>
            <a:endParaRPr lang="fr-FR" sz="825" dirty="0"/>
          </a:p>
        </p:txBody>
      </p:sp>
      <p:pic>
        <p:nvPicPr>
          <p:cNvPr id="2" name="Image 1">
            <a:extLst>
              <a:ext uri="{FF2B5EF4-FFF2-40B4-BE49-F238E27FC236}">
                <a16:creationId xmlns:a16="http://schemas.microsoft.com/office/drawing/2014/main" id="{C35D2197-6C37-43DB-8568-BEB016585C64}"/>
              </a:ext>
            </a:extLst>
          </p:cNvPr>
          <p:cNvPicPr>
            <a:picLocks noChangeAspect="1"/>
          </p:cNvPicPr>
          <p:nvPr/>
        </p:nvPicPr>
        <p:blipFill>
          <a:blip r:embed="rId3"/>
          <a:stretch>
            <a:fillRect/>
          </a:stretch>
        </p:blipFill>
        <p:spPr>
          <a:xfrm>
            <a:off x="6580035" y="192739"/>
            <a:ext cx="484674" cy="452667"/>
          </a:xfrm>
          <a:prstGeom prst="rect">
            <a:avLst/>
          </a:prstGeom>
        </p:spPr>
      </p:pic>
      <p:pic>
        <p:nvPicPr>
          <p:cNvPr id="4" name="Image 3">
            <a:extLst>
              <a:ext uri="{FF2B5EF4-FFF2-40B4-BE49-F238E27FC236}">
                <a16:creationId xmlns:a16="http://schemas.microsoft.com/office/drawing/2014/main" id="{CFF31069-50D0-4788-88F5-37AEDEF9E047}"/>
              </a:ext>
            </a:extLst>
          </p:cNvPr>
          <p:cNvPicPr>
            <a:picLocks noChangeAspect="1"/>
          </p:cNvPicPr>
          <p:nvPr/>
        </p:nvPicPr>
        <p:blipFill>
          <a:blip r:embed="rId4"/>
          <a:stretch>
            <a:fillRect/>
          </a:stretch>
        </p:blipFill>
        <p:spPr>
          <a:xfrm>
            <a:off x="7455361" y="202257"/>
            <a:ext cx="751526" cy="1085198"/>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12F1B10F-78FC-45E8-860B-0FED076AA783}"/>
              </a:ext>
            </a:extLst>
          </p:cNvPr>
          <p:cNvPicPr>
            <a:picLocks noChangeAspect="1"/>
          </p:cNvPicPr>
          <p:nvPr/>
        </p:nvPicPr>
        <p:blipFill>
          <a:blip r:embed="rId5"/>
          <a:stretch>
            <a:fillRect/>
          </a:stretch>
        </p:blipFill>
        <p:spPr>
          <a:xfrm>
            <a:off x="8258260" y="213807"/>
            <a:ext cx="754001" cy="1073648"/>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49883764-C4EB-4BD2-9070-587B50E102A9}"/>
              </a:ext>
            </a:extLst>
          </p:cNvPr>
          <p:cNvPicPr>
            <a:picLocks noChangeAspect="1"/>
          </p:cNvPicPr>
          <p:nvPr/>
        </p:nvPicPr>
        <p:blipFill>
          <a:blip r:embed="rId6"/>
          <a:stretch>
            <a:fillRect/>
          </a:stretch>
        </p:blipFill>
        <p:spPr>
          <a:xfrm>
            <a:off x="7455361" y="1365290"/>
            <a:ext cx="751526" cy="1063281"/>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6D3609EC-CD59-4572-AF85-5790A28708D7}"/>
              </a:ext>
            </a:extLst>
          </p:cNvPr>
          <p:cNvPicPr>
            <a:picLocks noChangeAspect="1"/>
          </p:cNvPicPr>
          <p:nvPr/>
        </p:nvPicPr>
        <p:blipFill>
          <a:blip r:embed="rId7"/>
          <a:stretch>
            <a:fillRect/>
          </a:stretch>
        </p:blipFill>
        <p:spPr>
          <a:xfrm>
            <a:off x="8258260" y="1362885"/>
            <a:ext cx="762953" cy="1073648"/>
          </a:xfrm>
          <a:prstGeom prst="rect">
            <a:avLst/>
          </a:prstGeom>
          <a:ln>
            <a:noFill/>
          </a:ln>
          <a:effectLst>
            <a:outerShdw blurRad="292100" dist="139700" dir="2700000" algn="tl" rotWithShape="0">
              <a:srgbClr val="333333">
                <a:alpha val="65000"/>
              </a:srgbClr>
            </a:outerShdw>
          </a:effectLst>
        </p:spPr>
      </p:pic>
      <p:pic>
        <p:nvPicPr>
          <p:cNvPr id="15" name="Image 14">
            <a:extLst>
              <a:ext uri="{FF2B5EF4-FFF2-40B4-BE49-F238E27FC236}">
                <a16:creationId xmlns:a16="http://schemas.microsoft.com/office/drawing/2014/main" id="{6F79599F-34FC-415E-B441-FF7A4F3DD164}"/>
              </a:ext>
            </a:extLst>
          </p:cNvPr>
          <p:cNvPicPr>
            <a:picLocks noChangeAspect="1"/>
          </p:cNvPicPr>
          <p:nvPr/>
        </p:nvPicPr>
        <p:blipFill>
          <a:blip r:embed="rId8"/>
          <a:stretch>
            <a:fillRect/>
          </a:stretch>
        </p:blipFill>
        <p:spPr>
          <a:xfrm>
            <a:off x="7394455" y="2695438"/>
            <a:ext cx="1495847" cy="1470145"/>
          </a:xfrm>
          <a:prstGeom prst="rect">
            <a:avLst/>
          </a:prstGeom>
        </p:spPr>
      </p:pic>
      <p:pic>
        <p:nvPicPr>
          <p:cNvPr id="16" name="Image 15">
            <a:extLst>
              <a:ext uri="{FF2B5EF4-FFF2-40B4-BE49-F238E27FC236}">
                <a16:creationId xmlns:a16="http://schemas.microsoft.com/office/drawing/2014/main" id="{187F9AA7-830D-4143-8CCE-213A0C2442AA}"/>
              </a:ext>
            </a:extLst>
          </p:cNvPr>
          <p:cNvPicPr>
            <a:picLocks noChangeAspect="1"/>
          </p:cNvPicPr>
          <p:nvPr/>
        </p:nvPicPr>
        <p:blipFill>
          <a:blip r:embed="rId9"/>
          <a:stretch>
            <a:fillRect/>
          </a:stretch>
        </p:blipFill>
        <p:spPr>
          <a:xfrm>
            <a:off x="5806000" y="2714938"/>
            <a:ext cx="1542151" cy="1231840"/>
          </a:xfrm>
          <a:prstGeom prst="rect">
            <a:avLst/>
          </a:prstGeom>
        </p:spPr>
      </p:pic>
      <p:sp>
        <p:nvSpPr>
          <p:cNvPr id="17" name="Rectangle 16">
            <a:extLst>
              <a:ext uri="{FF2B5EF4-FFF2-40B4-BE49-F238E27FC236}">
                <a16:creationId xmlns:a16="http://schemas.microsoft.com/office/drawing/2014/main" id="{FE5A3A55-1C16-4473-8BD7-98D62701368B}"/>
              </a:ext>
            </a:extLst>
          </p:cNvPr>
          <p:cNvSpPr/>
          <p:nvPr/>
        </p:nvSpPr>
        <p:spPr>
          <a:xfrm>
            <a:off x="180161" y="2238624"/>
            <a:ext cx="5467604" cy="600164"/>
          </a:xfrm>
          <a:prstGeom prst="rect">
            <a:avLst/>
          </a:prstGeom>
        </p:spPr>
        <p:txBody>
          <a:bodyPr wrap="square">
            <a:spAutoFit/>
          </a:bodyPr>
          <a:lstStyle/>
          <a:p>
            <a:pPr marL="2381" lvl="1" defTabSz="542925">
              <a:spcAft>
                <a:spcPts val="300"/>
              </a:spcAft>
              <a:buClr>
                <a:srgbClr val="6797BD"/>
              </a:buClr>
              <a:buSzPct val="110000"/>
            </a:pPr>
            <a:r>
              <a:rPr lang="fr-FR" sz="825" dirty="0">
                <a:solidFill>
                  <a:srgbClr val="581D74"/>
                </a:solidFill>
              </a:rPr>
              <a:t>Le fonds dispose de marges de manœuvre : </a:t>
            </a:r>
            <a:r>
              <a:rPr lang="fr-FR" sz="825" dirty="0">
                <a:solidFill>
                  <a:srgbClr val="7A858D"/>
                </a:solidFill>
              </a:rPr>
              <a:t>Les gérants ont la possibilité d’ajuster l’allocation en fonction de leurs anticipations des marché, jusqu’à 100% en obligations et jusqu'à 30% maximum en actions internationales. Ces marges de manœuvre visent à capter en partie le potentiel de valorisation des marchés actions en période de hausse et à s’ajuster à la baisse en cas de marchés actions moins favorables.</a:t>
            </a:r>
          </a:p>
        </p:txBody>
      </p:sp>
      <p:sp>
        <p:nvSpPr>
          <p:cNvPr id="18" name="Rectangle 17">
            <a:extLst>
              <a:ext uri="{FF2B5EF4-FFF2-40B4-BE49-F238E27FC236}">
                <a16:creationId xmlns:a16="http://schemas.microsoft.com/office/drawing/2014/main" id="{9D03EEF0-AE20-4750-9474-8C7973C8D029}"/>
              </a:ext>
            </a:extLst>
          </p:cNvPr>
          <p:cNvSpPr/>
          <p:nvPr/>
        </p:nvSpPr>
        <p:spPr>
          <a:xfrm>
            <a:off x="256784" y="876041"/>
            <a:ext cx="7008312" cy="276999"/>
          </a:xfrm>
          <a:prstGeom prst="rect">
            <a:avLst/>
          </a:prstGeom>
        </p:spPr>
        <p:txBody>
          <a:bodyPr wrap="square">
            <a:spAutoFit/>
          </a:bodyPr>
          <a:lstStyle/>
          <a:p>
            <a:pPr lvl="0"/>
            <a:r>
              <a:rPr lang="en-US" sz="1200" dirty="0">
                <a:solidFill>
                  <a:srgbClr val="581D74"/>
                </a:solidFill>
              </a:rPr>
              <a:t>(Un fonds qui vient </a:t>
            </a:r>
            <a:r>
              <a:rPr lang="fr-FR" sz="1200" dirty="0">
                <a:solidFill>
                  <a:srgbClr val="581D74"/>
                </a:solidFill>
              </a:rPr>
              <a:t>alimenter l’univers sous représenté des OPC mixtes labelisés ISR)</a:t>
            </a:r>
            <a:endParaRPr lang="fr-FR" sz="1800" dirty="0">
              <a:solidFill>
                <a:prstClr val="black"/>
              </a:solidFill>
            </a:endParaRPr>
          </a:p>
        </p:txBody>
      </p:sp>
      <p:sp>
        <p:nvSpPr>
          <p:cNvPr id="19" name="Titre 1">
            <a:extLst>
              <a:ext uri="{FF2B5EF4-FFF2-40B4-BE49-F238E27FC236}">
                <a16:creationId xmlns:a16="http://schemas.microsoft.com/office/drawing/2014/main" id="{BA9E0F87-29C5-4A18-9831-AD9CCAA7120A}"/>
              </a:ext>
            </a:extLst>
          </p:cNvPr>
          <p:cNvSpPr>
            <a:spLocks noGrp="1"/>
          </p:cNvSpPr>
          <p:nvPr>
            <p:ph type="title"/>
          </p:nvPr>
        </p:nvSpPr>
        <p:spPr>
          <a:xfrm>
            <a:off x="885740" y="147167"/>
            <a:ext cx="6218238" cy="327025"/>
          </a:xfrm>
        </p:spPr>
        <p:txBody>
          <a:bodyPr/>
          <a:lstStyle/>
          <a:p>
            <a:pPr>
              <a:lnSpc>
                <a:spcPct val="100000"/>
              </a:lnSpc>
              <a:buClr>
                <a:srgbClr val="B24388"/>
              </a:buClr>
            </a:pPr>
            <a:r>
              <a:rPr lang="fr-FR" dirty="0">
                <a:solidFill>
                  <a:schemeClr val="tx1"/>
                </a:solidFill>
              </a:rPr>
              <a:t>Les nouveaux fonds thématiques</a:t>
            </a:r>
            <a:br>
              <a:rPr lang="fr-FR" dirty="0">
                <a:solidFill>
                  <a:schemeClr val="tx1"/>
                </a:solidFill>
              </a:rPr>
            </a:br>
            <a:r>
              <a:rPr lang="fr-FR" sz="1800" i="1" dirty="0">
                <a:solidFill>
                  <a:schemeClr val="bg2"/>
                </a:solidFill>
              </a:rPr>
              <a:t>Dorval Global Convictions Patrimoine</a:t>
            </a:r>
            <a:endParaRPr lang="fr-FR" sz="1600" dirty="0">
              <a:solidFill>
                <a:schemeClr val="tx1"/>
              </a:solidFill>
              <a:latin typeface="Montserrat SemiBold" panose="00000700000000000000" pitchFamily="50" charset="0"/>
              <a:ea typeface="Arial"/>
            </a:endParaRPr>
          </a:p>
        </p:txBody>
      </p:sp>
      <p:pic>
        <p:nvPicPr>
          <p:cNvPr id="5" name="Image 4">
            <a:extLst>
              <a:ext uri="{FF2B5EF4-FFF2-40B4-BE49-F238E27FC236}">
                <a16:creationId xmlns:a16="http://schemas.microsoft.com/office/drawing/2014/main" id="{12B2754D-B2A5-4A50-B8B1-BDF1024C2E8F}"/>
              </a:ext>
            </a:extLst>
          </p:cNvPr>
          <p:cNvPicPr>
            <a:picLocks noChangeAspect="1"/>
          </p:cNvPicPr>
          <p:nvPr/>
        </p:nvPicPr>
        <p:blipFill>
          <a:blip r:embed="rId10"/>
          <a:stretch>
            <a:fillRect/>
          </a:stretch>
        </p:blipFill>
        <p:spPr>
          <a:xfrm>
            <a:off x="127318" y="3946778"/>
            <a:ext cx="6938682" cy="733580"/>
          </a:xfrm>
          <a:prstGeom prst="rect">
            <a:avLst/>
          </a:prstGeom>
        </p:spPr>
      </p:pic>
    </p:spTree>
    <p:extLst>
      <p:ext uri="{BB962C8B-B14F-4D97-AF65-F5344CB8AC3E}">
        <p14:creationId xmlns:p14="http://schemas.microsoft.com/office/powerpoint/2010/main" val="1904644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16"/>
          </p:nvPr>
        </p:nvSpPr>
        <p:spPr>
          <a:xfrm>
            <a:off x="279947" y="2416992"/>
            <a:ext cx="4193165" cy="945862"/>
          </a:xfrm>
        </p:spPr>
        <p:txBody>
          <a:bodyPr>
            <a:normAutofit fontScale="85000" lnSpcReduction="20000"/>
          </a:bodyPr>
          <a:lstStyle/>
          <a:p>
            <a:pPr marL="2381" lvl="1" indent="0">
              <a:buNone/>
            </a:pPr>
            <a:r>
              <a:rPr lang="fr-FR" sz="825" b="1" dirty="0">
                <a:solidFill>
                  <a:srgbClr val="581D74"/>
                </a:solidFill>
              </a:rPr>
              <a:t>Un fonds actions internationales qui vise à tirer parti  des tendances séculaires de croissance liées à la digitalisation croissante des industries. </a:t>
            </a:r>
            <a:r>
              <a:rPr lang="fr-FR" sz="825" dirty="0"/>
              <a:t>De nombreux facteurs viennent modifier les tendances de consommation : </a:t>
            </a:r>
            <a:r>
              <a:rPr lang="fr-FR" sz="825" b="1" dirty="0"/>
              <a:t>digitalisation, nouvelles générations de consommateurs et nouveaux modes de consommation</a:t>
            </a:r>
            <a:r>
              <a:rPr lang="fr-FR" sz="825" dirty="0"/>
              <a:t>… </a:t>
            </a:r>
          </a:p>
          <a:p>
            <a:pPr marL="2381" lvl="1" indent="0">
              <a:buNone/>
            </a:pPr>
            <a:endParaRPr lang="fr-FR" sz="825" dirty="0"/>
          </a:p>
          <a:p>
            <a:pPr marL="2381" lvl="1" indent="0">
              <a:buNone/>
            </a:pPr>
            <a:r>
              <a:rPr lang="fr-FR" sz="825" b="1" dirty="0">
                <a:solidFill>
                  <a:srgbClr val="581D74"/>
                </a:solidFill>
              </a:rPr>
              <a:t>De nouvelles opportunités de croissance. </a:t>
            </a:r>
            <a:r>
              <a:rPr lang="fr-FR" sz="825" dirty="0"/>
              <a:t>Cette expansion du marché est due à 3 grandes transitions : Digitale, Energétique et Démographique. Nous identifions ainsi 3 grandes catégories d’acteurs qui viendront les adresser avec un contenu technologique : « les développeurs », « les </a:t>
            </a:r>
            <a:r>
              <a:rPr lang="fr-FR" sz="825" dirty="0" err="1"/>
              <a:t>enablers</a:t>
            </a:r>
            <a:r>
              <a:rPr lang="fr-FR" sz="825" dirty="0"/>
              <a:t> » et « les </a:t>
            </a:r>
            <a:r>
              <a:rPr lang="fr-FR" sz="825" dirty="0" err="1"/>
              <a:t>early</a:t>
            </a:r>
            <a:r>
              <a:rPr lang="fr-FR" sz="825" dirty="0"/>
              <a:t> </a:t>
            </a:r>
            <a:r>
              <a:rPr lang="fr-FR" sz="825" dirty="0" err="1"/>
              <a:t>adopters</a:t>
            </a:r>
            <a:r>
              <a:rPr lang="fr-FR" sz="825" dirty="0"/>
              <a:t> ».</a:t>
            </a:r>
            <a:endParaRPr lang="fr-FR" sz="825" b="1" dirty="0">
              <a:solidFill>
                <a:srgbClr val="581D74"/>
              </a:solidFill>
            </a:endParaRPr>
          </a:p>
        </p:txBody>
      </p:sp>
      <p:sp>
        <p:nvSpPr>
          <p:cNvPr id="12" name="Slide Number Placeholder 7">
            <a:extLst>
              <a:ext uri="{FF2B5EF4-FFF2-40B4-BE49-F238E27FC236}">
                <a16:creationId xmlns:a16="http://schemas.microsoft.com/office/drawing/2014/main" id="{4297C2CC-5D16-4B98-8AA9-0035D5B183A4}"/>
              </a:ext>
            </a:extLst>
          </p:cNvPr>
          <p:cNvSpPr>
            <a:spLocks noGrp="1"/>
          </p:cNvSpPr>
          <p:nvPr>
            <p:ph type="sldNum" sz="quarter" idx="4"/>
          </p:nvPr>
        </p:nvSpPr>
        <p:spPr>
          <a:xfrm>
            <a:off x="3005733" y="4902345"/>
            <a:ext cx="3132534" cy="89154"/>
          </a:xfrm>
          <a:prstGeom prst="rect">
            <a:avLst/>
          </a:prstGeom>
        </p:spPr>
        <p:txBody>
          <a:bodyPr/>
          <a:lstStyle/>
          <a:p>
            <a:fld id="{2CEC1701-1D93-DB4D-9AA2-5159B3035801}" type="slidenum">
              <a:rPr lang="fr-FR" smtClean="0"/>
              <a:pPr/>
              <a:t>13</a:t>
            </a:fld>
            <a:endParaRPr lang="fr-FR" dirty="0"/>
          </a:p>
        </p:txBody>
      </p:sp>
      <p:sp>
        <p:nvSpPr>
          <p:cNvPr id="10" name="ZoneTexte 9">
            <a:extLst>
              <a:ext uri="{FF2B5EF4-FFF2-40B4-BE49-F238E27FC236}">
                <a16:creationId xmlns:a16="http://schemas.microsoft.com/office/drawing/2014/main" id="{7CB32282-4B66-4417-A45E-D3BCC967D059}"/>
              </a:ext>
            </a:extLst>
          </p:cNvPr>
          <p:cNvSpPr txBox="1"/>
          <p:nvPr/>
        </p:nvSpPr>
        <p:spPr bwMode="gray">
          <a:xfrm>
            <a:off x="279947" y="942579"/>
            <a:ext cx="4099647"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marL="128588" indent="-128588">
              <a:buFont typeface="Arial" panose="020B0604020202020204" pitchFamily="34" charset="0"/>
              <a:buChar char="•"/>
            </a:pPr>
            <a:r>
              <a:rPr lang="fr-FR" sz="825" dirty="0">
                <a:solidFill>
                  <a:srgbClr val="6797BD"/>
                </a:solidFill>
                <a:latin typeface="+mn-lt"/>
              </a:rPr>
              <a:t>La technologie : moteur de l’évolution</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Une stratégie d’investissement conçue pour saisir les opportunités liées au développement technologique et à la digitalisation croissante des industries avec des technologies innovantes (exemple : transition énergétique ou enjeux démographiques).</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r>
              <a:rPr lang="fr-FR" sz="825" dirty="0">
                <a:solidFill>
                  <a:srgbClr val="6797BD"/>
                </a:solidFill>
                <a:latin typeface="+mn-lt"/>
              </a:rPr>
              <a:t>Un fonds qui investit dans des sociétés qui sont des leaders locaux ou mondiaux sur le secteur des Technologies.</a:t>
            </a: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endParaRPr lang="fr-FR" sz="825" dirty="0">
              <a:solidFill>
                <a:srgbClr val="6797BD"/>
              </a:solidFill>
              <a:latin typeface="+mn-lt"/>
            </a:endParaRPr>
          </a:p>
          <a:p>
            <a:pPr marL="128588" indent="-128588">
              <a:buFont typeface="Arial" panose="020B0604020202020204" pitchFamily="34" charset="0"/>
              <a:buChar char="•"/>
            </a:pPr>
            <a:endParaRPr lang="fr-FR" sz="825" dirty="0">
              <a:solidFill>
                <a:srgbClr val="6797BD"/>
              </a:solidFill>
              <a:latin typeface="+mn-lt"/>
            </a:endParaRPr>
          </a:p>
        </p:txBody>
      </p:sp>
      <p:pic>
        <p:nvPicPr>
          <p:cNvPr id="4" name="Image 3">
            <a:extLst>
              <a:ext uri="{FF2B5EF4-FFF2-40B4-BE49-F238E27FC236}">
                <a16:creationId xmlns:a16="http://schemas.microsoft.com/office/drawing/2014/main" id="{5EBA3667-A09B-4180-9259-428F4B48B92C}"/>
              </a:ext>
            </a:extLst>
          </p:cNvPr>
          <p:cNvPicPr>
            <a:picLocks noChangeAspect="1"/>
          </p:cNvPicPr>
          <p:nvPr/>
        </p:nvPicPr>
        <p:blipFill>
          <a:blip r:embed="rId3"/>
          <a:stretch>
            <a:fillRect/>
          </a:stretch>
        </p:blipFill>
        <p:spPr>
          <a:xfrm>
            <a:off x="7328903" y="1369771"/>
            <a:ext cx="1652155" cy="1166227"/>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FB138819-05DF-40BF-A64E-718643F09A2D}"/>
              </a:ext>
            </a:extLst>
          </p:cNvPr>
          <p:cNvPicPr>
            <a:picLocks noChangeAspect="1"/>
          </p:cNvPicPr>
          <p:nvPr/>
        </p:nvPicPr>
        <p:blipFill>
          <a:blip r:embed="rId4"/>
          <a:stretch>
            <a:fillRect/>
          </a:stretch>
        </p:blipFill>
        <p:spPr>
          <a:xfrm>
            <a:off x="8150531" y="157755"/>
            <a:ext cx="823579" cy="1166227"/>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6E77B4E3-4785-4332-9137-B9E7477AE99F}"/>
              </a:ext>
            </a:extLst>
          </p:cNvPr>
          <p:cNvPicPr>
            <a:picLocks noChangeAspect="1"/>
          </p:cNvPicPr>
          <p:nvPr/>
        </p:nvPicPr>
        <p:blipFill>
          <a:blip r:embed="rId5"/>
          <a:stretch>
            <a:fillRect/>
          </a:stretch>
        </p:blipFill>
        <p:spPr>
          <a:xfrm>
            <a:off x="4584718" y="839415"/>
            <a:ext cx="2260816" cy="2050508"/>
          </a:xfrm>
          <a:prstGeom prst="rect">
            <a:avLst/>
          </a:prstGeom>
        </p:spPr>
      </p:pic>
      <p:pic>
        <p:nvPicPr>
          <p:cNvPr id="7" name="Image 6">
            <a:extLst>
              <a:ext uri="{FF2B5EF4-FFF2-40B4-BE49-F238E27FC236}">
                <a16:creationId xmlns:a16="http://schemas.microsoft.com/office/drawing/2014/main" id="{9C55B5D6-40E7-4A91-8528-0CB090EA6888}"/>
              </a:ext>
            </a:extLst>
          </p:cNvPr>
          <p:cNvPicPr>
            <a:picLocks noChangeAspect="1"/>
          </p:cNvPicPr>
          <p:nvPr/>
        </p:nvPicPr>
        <p:blipFill>
          <a:blip r:embed="rId6"/>
          <a:stretch>
            <a:fillRect/>
          </a:stretch>
        </p:blipFill>
        <p:spPr>
          <a:xfrm>
            <a:off x="6730910" y="147167"/>
            <a:ext cx="484674" cy="452667"/>
          </a:xfrm>
          <a:prstGeom prst="rect">
            <a:avLst/>
          </a:prstGeom>
        </p:spPr>
      </p:pic>
      <p:sp>
        <p:nvSpPr>
          <p:cNvPr id="8" name="Rectangle 7">
            <a:extLst>
              <a:ext uri="{FF2B5EF4-FFF2-40B4-BE49-F238E27FC236}">
                <a16:creationId xmlns:a16="http://schemas.microsoft.com/office/drawing/2014/main" id="{28F9D6EE-91D9-4711-AD82-655A66560D16}"/>
              </a:ext>
            </a:extLst>
          </p:cNvPr>
          <p:cNvSpPr/>
          <p:nvPr/>
        </p:nvSpPr>
        <p:spPr>
          <a:xfrm>
            <a:off x="324320" y="3362854"/>
            <a:ext cx="4104418" cy="346249"/>
          </a:xfrm>
          <a:prstGeom prst="rect">
            <a:avLst/>
          </a:prstGeom>
        </p:spPr>
        <p:txBody>
          <a:bodyPr wrap="square">
            <a:spAutoFit/>
          </a:bodyPr>
          <a:lstStyle/>
          <a:p>
            <a:r>
              <a:rPr lang="fr-FR" sz="825" dirty="0">
                <a:solidFill>
                  <a:srgbClr val="6797BD"/>
                </a:solidFill>
              </a:rPr>
              <a:t>Remarque : Le fonds porte déjà des encours réseaux car anciennement commercialisé dans le réseau CE sous le nom d’Ecureuil Technologie.</a:t>
            </a:r>
            <a:endParaRPr lang="fr-FR" sz="1050" dirty="0"/>
          </a:p>
        </p:txBody>
      </p:sp>
      <p:pic>
        <p:nvPicPr>
          <p:cNvPr id="6" name="Image 5">
            <a:extLst>
              <a:ext uri="{FF2B5EF4-FFF2-40B4-BE49-F238E27FC236}">
                <a16:creationId xmlns:a16="http://schemas.microsoft.com/office/drawing/2014/main" id="{04C21600-2BF2-4990-B757-1B78482B9E52}"/>
              </a:ext>
            </a:extLst>
          </p:cNvPr>
          <p:cNvPicPr>
            <a:picLocks noChangeAspect="1"/>
          </p:cNvPicPr>
          <p:nvPr/>
        </p:nvPicPr>
        <p:blipFill>
          <a:blip r:embed="rId7"/>
          <a:stretch>
            <a:fillRect/>
          </a:stretch>
        </p:blipFill>
        <p:spPr>
          <a:xfrm>
            <a:off x="7327190" y="157755"/>
            <a:ext cx="813884" cy="1166227"/>
          </a:xfrm>
          <a:prstGeom prst="rect">
            <a:avLst/>
          </a:prstGeom>
          <a:ln>
            <a:noFill/>
          </a:ln>
          <a:effectLst>
            <a:outerShdw blurRad="292100" dist="139700" dir="2700000" algn="tl" rotWithShape="0">
              <a:srgbClr val="333333">
                <a:alpha val="65000"/>
              </a:srgbClr>
            </a:outerShdw>
          </a:effectLst>
        </p:spPr>
      </p:pic>
      <p:sp>
        <p:nvSpPr>
          <p:cNvPr id="15" name="Titre 1">
            <a:extLst>
              <a:ext uri="{FF2B5EF4-FFF2-40B4-BE49-F238E27FC236}">
                <a16:creationId xmlns:a16="http://schemas.microsoft.com/office/drawing/2014/main" id="{564207EA-7DCB-4B68-AE64-B58E0FFC8067}"/>
              </a:ext>
            </a:extLst>
          </p:cNvPr>
          <p:cNvSpPr>
            <a:spLocks noGrp="1"/>
          </p:cNvSpPr>
          <p:nvPr>
            <p:ph type="title"/>
          </p:nvPr>
        </p:nvSpPr>
        <p:spPr>
          <a:xfrm>
            <a:off x="885740" y="147167"/>
            <a:ext cx="6218238" cy="327025"/>
          </a:xfrm>
        </p:spPr>
        <p:txBody>
          <a:bodyPr/>
          <a:lstStyle/>
          <a:p>
            <a:pPr>
              <a:lnSpc>
                <a:spcPct val="100000"/>
              </a:lnSpc>
              <a:buClr>
                <a:srgbClr val="B24388"/>
              </a:buClr>
            </a:pPr>
            <a:r>
              <a:rPr lang="fr-FR" dirty="0">
                <a:solidFill>
                  <a:schemeClr val="tx1"/>
                </a:solidFill>
              </a:rPr>
              <a:t>Les nouveaux fonds thématiques</a:t>
            </a:r>
            <a:br>
              <a:rPr lang="fr-FR" dirty="0">
                <a:solidFill>
                  <a:schemeClr val="tx1"/>
                </a:solidFill>
              </a:rPr>
            </a:br>
            <a:r>
              <a:rPr lang="fr-FR" sz="1800" i="1" dirty="0">
                <a:solidFill>
                  <a:schemeClr val="bg2"/>
                </a:solidFill>
              </a:rPr>
              <a:t>DNCA Invest Global New World</a:t>
            </a:r>
            <a:endParaRPr lang="fr-FR" sz="1600" dirty="0">
              <a:solidFill>
                <a:schemeClr val="tx1"/>
              </a:solidFill>
              <a:latin typeface="Montserrat SemiBold" panose="00000700000000000000" pitchFamily="50" charset="0"/>
              <a:ea typeface="Arial"/>
            </a:endParaRPr>
          </a:p>
        </p:txBody>
      </p:sp>
      <p:pic>
        <p:nvPicPr>
          <p:cNvPr id="13" name="Image 12">
            <a:extLst>
              <a:ext uri="{FF2B5EF4-FFF2-40B4-BE49-F238E27FC236}">
                <a16:creationId xmlns:a16="http://schemas.microsoft.com/office/drawing/2014/main" id="{87CC2D67-0B69-4B0D-A66D-B949F20F95A9}"/>
              </a:ext>
            </a:extLst>
          </p:cNvPr>
          <p:cNvPicPr>
            <a:picLocks noChangeAspect="1"/>
          </p:cNvPicPr>
          <p:nvPr/>
        </p:nvPicPr>
        <p:blipFill>
          <a:blip r:embed="rId8"/>
          <a:stretch>
            <a:fillRect/>
          </a:stretch>
        </p:blipFill>
        <p:spPr>
          <a:xfrm>
            <a:off x="324320" y="3936050"/>
            <a:ext cx="6938682" cy="733580"/>
          </a:xfrm>
          <a:prstGeom prst="rect">
            <a:avLst/>
          </a:prstGeom>
        </p:spPr>
      </p:pic>
    </p:spTree>
    <p:extLst>
      <p:ext uri="{BB962C8B-B14F-4D97-AF65-F5344CB8AC3E}">
        <p14:creationId xmlns:p14="http://schemas.microsoft.com/office/powerpoint/2010/main" val="34569795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548640" y="2307525"/>
            <a:ext cx="1704083" cy="1200329"/>
          </a:xfrm>
          <a:prstGeom prst="rect">
            <a:avLst/>
          </a:prstGeom>
          <a:noFill/>
        </p:spPr>
        <p:txBody>
          <a:bodyPr wrap="square" rtlCol="0">
            <a:spAutoFit/>
          </a:bodyPr>
          <a:lstStyle/>
          <a:p>
            <a:pPr algn="r"/>
            <a:r>
              <a:rPr lang="fr-FR" sz="7200" b="1" dirty="0">
                <a:solidFill>
                  <a:srgbClr val="00A193"/>
                </a:solidFill>
                <a:latin typeface="Montserrat SemiBold" panose="00000700000000000000" pitchFamily="50" charset="0"/>
                <a:cs typeface="Arial" panose="020B0604020202020204" pitchFamily="34" charset="0"/>
              </a:rPr>
              <a:t>03</a:t>
            </a:r>
            <a:endParaRPr lang="fr-FR" sz="72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Le dispositif d’accompagnement</a:t>
            </a:r>
            <a:endParaRPr lang="pt-BR" altLang="en-US" dirty="0"/>
          </a:p>
        </p:txBody>
      </p:sp>
    </p:spTree>
    <p:extLst>
      <p:ext uri="{BB962C8B-B14F-4D97-AF65-F5344CB8AC3E}">
        <p14:creationId xmlns:p14="http://schemas.microsoft.com/office/powerpoint/2010/main" val="4173354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5" y="195486"/>
            <a:ext cx="7307281" cy="504056"/>
          </a:xfrm>
        </p:spPr>
        <p:txBody>
          <a:bodyPr/>
          <a:lstStyle/>
          <a:p>
            <a:r>
              <a:rPr lang="fr-FR" dirty="0"/>
              <a:t>Le </a:t>
            </a:r>
            <a:r>
              <a:rPr lang="fr-FR"/>
              <a:t>dispositif d’accompagnement 1/3</a:t>
            </a:r>
            <a:endParaRPr lang="fr-FR" dirty="0"/>
          </a:p>
        </p:txBody>
      </p:sp>
      <p:sp>
        <p:nvSpPr>
          <p:cNvPr id="4" name="Rectangle 3"/>
          <p:cNvSpPr/>
          <p:nvPr/>
        </p:nvSpPr>
        <p:spPr>
          <a:xfrm>
            <a:off x="1621253" y="660784"/>
            <a:ext cx="5769682" cy="366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12" name="Rectangle 11"/>
          <p:cNvSpPr/>
          <p:nvPr/>
        </p:nvSpPr>
        <p:spPr>
          <a:xfrm>
            <a:off x="1178309" y="552497"/>
            <a:ext cx="6212626" cy="582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Documentation relative à la mise en marché</a:t>
            </a:r>
          </a:p>
        </p:txBody>
      </p:sp>
      <p:sp>
        <p:nvSpPr>
          <p:cNvPr id="14" name="ZoneTexte 13"/>
          <p:cNvSpPr txBox="1"/>
          <p:nvPr/>
        </p:nvSpPr>
        <p:spPr>
          <a:xfrm>
            <a:off x="1620276" y="1065160"/>
            <a:ext cx="5770659" cy="1169551"/>
          </a:xfrm>
          <a:prstGeom prst="rect">
            <a:avLst/>
          </a:prstGeom>
          <a:solidFill>
            <a:schemeClr val="accent1">
              <a:lumMod val="20000"/>
              <a:lumOff val="80000"/>
            </a:schemeClr>
          </a:solidFill>
        </p:spPr>
        <p:txBody>
          <a:bodyPr wrap="square" rtlCol="0">
            <a:spAutoFit/>
          </a:bodyPr>
          <a:lstStyle/>
          <a:p>
            <a:pPr marL="171450" indent="-171450">
              <a:buFont typeface="Arial" panose="020B0604020202020204" pitchFamily="34" charset="0"/>
              <a:buChar char="•"/>
            </a:pPr>
            <a:r>
              <a:rPr lang="fr-FR" sz="1000" dirty="0"/>
              <a:t>Documents internes : Fiches de conditions de commercialisation</a:t>
            </a:r>
          </a:p>
          <a:p>
            <a:pPr marL="171450" indent="-171450">
              <a:buFont typeface="Arial" panose="020B0604020202020204" pitchFamily="34" charset="0"/>
              <a:buChar char="•"/>
            </a:pPr>
            <a:r>
              <a:rPr lang="fr-FR" sz="1000" dirty="0"/>
              <a:t>Documents clients :</a:t>
            </a:r>
          </a:p>
          <a:p>
            <a:pPr marL="171450" lvl="1" indent="-171450">
              <a:buFontTx/>
              <a:buChar char="-"/>
            </a:pPr>
            <a:r>
              <a:rPr lang="fr-FR" sz="1000" dirty="0"/>
              <a:t>Documents réglementaires (DIC/DICI, Prospectus)</a:t>
            </a:r>
          </a:p>
          <a:p>
            <a:pPr marL="171450" lvl="1" indent="-171450">
              <a:buFontTx/>
              <a:buChar char="-"/>
            </a:pPr>
            <a:r>
              <a:rPr lang="fr-FR" sz="1000" dirty="0"/>
              <a:t>Fiche produit</a:t>
            </a:r>
          </a:p>
          <a:p>
            <a:pPr marL="171450" lvl="1" indent="-171450">
              <a:buFontTx/>
              <a:buChar char="-"/>
            </a:pPr>
            <a:r>
              <a:rPr lang="fr-FR" sz="1000" dirty="0" err="1"/>
              <a:t>Webex</a:t>
            </a:r>
            <a:r>
              <a:rPr lang="fr-FR" sz="1000" dirty="0"/>
              <a:t> NIMI avec intervention des affiliés</a:t>
            </a:r>
          </a:p>
          <a:p>
            <a:pPr marL="171450" lvl="1" indent="-171450">
              <a:buFontTx/>
              <a:buChar char="-"/>
            </a:pPr>
            <a:r>
              <a:rPr lang="fr-FR" sz="1000" dirty="0"/>
              <a:t>Mise à disposition prochaine de vidéos « Comprendre le fonds en 2 min »</a:t>
            </a:r>
          </a:p>
          <a:p>
            <a:pPr marL="171450" lvl="1" indent="-171450">
              <a:buFontTx/>
              <a:buChar char="-"/>
            </a:pPr>
            <a:r>
              <a:rPr lang="fr-FR" sz="1000" dirty="0"/>
              <a:t>Fiche produit fonds</a:t>
            </a:r>
          </a:p>
        </p:txBody>
      </p:sp>
      <p:pic>
        <p:nvPicPr>
          <p:cNvPr id="8" name="Image 7">
            <a:extLst>
              <a:ext uri="{FF2B5EF4-FFF2-40B4-BE49-F238E27FC236}">
                <a16:creationId xmlns:a16="http://schemas.microsoft.com/office/drawing/2014/main" id="{5819ED97-C73F-41D7-A1ED-F7114B6D443E}"/>
              </a:ext>
            </a:extLst>
          </p:cNvPr>
          <p:cNvPicPr>
            <a:picLocks noChangeAspect="1"/>
          </p:cNvPicPr>
          <p:nvPr/>
        </p:nvPicPr>
        <p:blipFill>
          <a:blip r:embed="rId2"/>
          <a:stretch>
            <a:fillRect/>
          </a:stretch>
        </p:blipFill>
        <p:spPr>
          <a:xfrm>
            <a:off x="2471587" y="2495221"/>
            <a:ext cx="1590008" cy="2269271"/>
          </a:xfrm>
          <a:prstGeom prst="rect">
            <a:avLst/>
          </a:prstGeom>
          <a:effectLst>
            <a:outerShdw blurRad="50800" dist="38100" dir="2700000" algn="tl" rotWithShape="0">
              <a:prstClr val="black">
                <a:alpha val="40000"/>
              </a:prstClr>
            </a:outerShdw>
          </a:effectLst>
        </p:spPr>
      </p:pic>
      <p:pic>
        <p:nvPicPr>
          <p:cNvPr id="9" name="Image 8">
            <a:extLst>
              <a:ext uri="{FF2B5EF4-FFF2-40B4-BE49-F238E27FC236}">
                <a16:creationId xmlns:a16="http://schemas.microsoft.com/office/drawing/2014/main" id="{12171422-A2D7-467B-BB9D-DC71A8FBE3E7}"/>
              </a:ext>
            </a:extLst>
          </p:cNvPr>
          <p:cNvPicPr>
            <a:picLocks noChangeAspect="1"/>
          </p:cNvPicPr>
          <p:nvPr/>
        </p:nvPicPr>
        <p:blipFill>
          <a:blip r:embed="rId3"/>
          <a:stretch>
            <a:fillRect/>
          </a:stretch>
        </p:blipFill>
        <p:spPr>
          <a:xfrm>
            <a:off x="4416233" y="2470264"/>
            <a:ext cx="1590008" cy="2249006"/>
          </a:xfrm>
          <a:prstGeom prst="rect">
            <a:avLst/>
          </a:prstGeom>
          <a:effectLst>
            <a:outerShdw blurRad="50800" dist="38100" dir="2700000" algn="tl" rotWithShape="0">
              <a:prstClr val="black">
                <a:alpha val="40000"/>
              </a:prstClr>
            </a:outerShdw>
          </a:effectLst>
        </p:spPr>
      </p:pic>
      <p:pic>
        <p:nvPicPr>
          <p:cNvPr id="11" name="Image 10">
            <a:extLst>
              <a:ext uri="{FF2B5EF4-FFF2-40B4-BE49-F238E27FC236}">
                <a16:creationId xmlns:a16="http://schemas.microsoft.com/office/drawing/2014/main" id="{18CBA830-D097-48B6-818C-3A287E4EED05}"/>
              </a:ext>
            </a:extLst>
          </p:cNvPr>
          <p:cNvPicPr>
            <a:picLocks noChangeAspect="1"/>
          </p:cNvPicPr>
          <p:nvPr/>
        </p:nvPicPr>
        <p:blipFill>
          <a:blip r:embed="rId4"/>
          <a:stretch>
            <a:fillRect/>
          </a:stretch>
        </p:blipFill>
        <p:spPr>
          <a:xfrm>
            <a:off x="147157" y="3235869"/>
            <a:ext cx="2250261" cy="1169849"/>
          </a:xfrm>
          <a:prstGeom prst="rect">
            <a:avLst/>
          </a:prstGeom>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AEE070AE-50AF-47A4-815B-60900D3DE17E}"/>
              </a:ext>
            </a:extLst>
          </p:cNvPr>
          <p:cNvPicPr>
            <a:picLocks noChangeAspect="1"/>
          </p:cNvPicPr>
          <p:nvPr/>
        </p:nvPicPr>
        <p:blipFill>
          <a:blip r:embed="rId5"/>
          <a:stretch>
            <a:fillRect/>
          </a:stretch>
        </p:blipFill>
        <p:spPr>
          <a:xfrm>
            <a:off x="6275645" y="2834492"/>
            <a:ext cx="2230580" cy="1571226"/>
          </a:xfrm>
          <a:prstGeom prst="rect">
            <a:avLst/>
          </a:prstGeom>
          <a:effectLst>
            <a:outerShdw blurRad="50800" dist="38100" dir="2700000" algn="tl" rotWithShape="0">
              <a:prstClr val="black">
                <a:alpha val="40000"/>
              </a:prstClr>
            </a:outerShdw>
          </a:effectLst>
        </p:spPr>
      </p:pic>
      <p:sp>
        <p:nvSpPr>
          <p:cNvPr id="2" name="ZoneTexte 1">
            <a:extLst>
              <a:ext uri="{FF2B5EF4-FFF2-40B4-BE49-F238E27FC236}">
                <a16:creationId xmlns:a16="http://schemas.microsoft.com/office/drawing/2014/main" id="{AF764E34-49B9-47FE-BF46-149058369AD9}"/>
              </a:ext>
            </a:extLst>
          </p:cNvPr>
          <p:cNvSpPr txBox="1"/>
          <p:nvPr/>
        </p:nvSpPr>
        <p:spPr>
          <a:xfrm>
            <a:off x="222837" y="2366682"/>
            <a:ext cx="1979346" cy="415498"/>
          </a:xfrm>
          <a:prstGeom prst="rect">
            <a:avLst/>
          </a:prstGeom>
          <a:noFill/>
        </p:spPr>
        <p:txBody>
          <a:bodyPr wrap="square" rtlCol="0">
            <a:spAutoFit/>
          </a:bodyPr>
          <a:lstStyle/>
          <a:p>
            <a:r>
              <a:rPr lang="fr-FR" sz="1050" dirty="0"/>
              <a:t>Disponibles sur : </a:t>
            </a:r>
            <a:r>
              <a:rPr lang="fr-FR" sz="1050" dirty="0">
                <a:hlinkClick r:id="rId6"/>
              </a:rPr>
              <a:t>https://espacedefi.fr/</a:t>
            </a:r>
            <a:endParaRPr lang="fr-FR" sz="1050" dirty="0"/>
          </a:p>
        </p:txBody>
      </p:sp>
      <p:pic>
        <p:nvPicPr>
          <p:cNvPr id="3" name="Image 2">
            <a:extLst>
              <a:ext uri="{FF2B5EF4-FFF2-40B4-BE49-F238E27FC236}">
                <a16:creationId xmlns:a16="http://schemas.microsoft.com/office/drawing/2014/main" id="{48D245CB-3C7A-40E4-B8D8-D508A9A8A00E}"/>
              </a:ext>
            </a:extLst>
          </p:cNvPr>
          <p:cNvPicPr>
            <a:picLocks noChangeAspect="1"/>
          </p:cNvPicPr>
          <p:nvPr/>
        </p:nvPicPr>
        <p:blipFill>
          <a:blip r:embed="rId7"/>
          <a:stretch>
            <a:fillRect/>
          </a:stretch>
        </p:blipFill>
        <p:spPr>
          <a:xfrm>
            <a:off x="391068" y="2801703"/>
            <a:ext cx="1574482" cy="340653"/>
          </a:xfrm>
          <a:prstGeom prst="rect">
            <a:avLst/>
          </a:prstGeom>
        </p:spPr>
      </p:pic>
    </p:spTree>
    <p:extLst>
      <p:ext uri="{BB962C8B-B14F-4D97-AF65-F5344CB8AC3E}">
        <p14:creationId xmlns:p14="http://schemas.microsoft.com/office/powerpoint/2010/main" val="2749598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e 26">
            <a:extLst>
              <a:ext uri="{FF2B5EF4-FFF2-40B4-BE49-F238E27FC236}">
                <a16:creationId xmlns:a16="http://schemas.microsoft.com/office/drawing/2014/main" id="{5FFD8892-61BA-4DC5-9282-23992AA2D59A}"/>
              </a:ext>
            </a:extLst>
          </p:cNvPr>
          <p:cNvGrpSpPr/>
          <p:nvPr/>
        </p:nvGrpSpPr>
        <p:grpSpPr>
          <a:xfrm>
            <a:off x="7290936" y="1188898"/>
            <a:ext cx="1793551" cy="2164079"/>
            <a:chOff x="7004279" y="880730"/>
            <a:chExt cx="1793551" cy="2164079"/>
          </a:xfrm>
        </p:grpSpPr>
        <p:pic>
          <p:nvPicPr>
            <p:cNvPr id="24" name="Picture 68" descr="Illustration de concept abstrait de musique populaire. tournée de chanteurs populaires, industrie de la musique pop, meilleur artiste, service de production de groupes musicaux, studio d'enregistrement, livre pour événement Vecteur gratuit">
              <a:extLst>
                <a:ext uri="{FF2B5EF4-FFF2-40B4-BE49-F238E27FC236}">
                  <a16:creationId xmlns:a16="http://schemas.microsoft.com/office/drawing/2014/main" id="{E5F4BE24-72CC-4764-8F14-FD1B8C51FB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279" y="880730"/>
              <a:ext cx="1793551" cy="179355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9084D605-DCFB-4922-ADC5-EA3BA57702F9}"/>
                </a:ext>
              </a:extLst>
            </p:cNvPr>
            <p:cNvSpPr/>
            <p:nvPr/>
          </p:nvSpPr>
          <p:spPr>
            <a:xfrm>
              <a:off x="7070243" y="2629311"/>
              <a:ext cx="166162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fr-FR" sz="1050" dirty="0">
                  <a:solidFill>
                    <a:schemeClr val="bg2">
                      <a:lumMod val="50000"/>
                    </a:schemeClr>
                  </a:solidFill>
                  <a:latin typeface="Arial" panose="020B0604020202020204" pitchFamily="34" charset="0"/>
                  <a:ea typeface="ＭＳ Ｐゴシック" panose="020B0600070205080204" pitchFamily="34" charset="-128"/>
                </a:rPr>
                <a:t>Des </a:t>
              </a:r>
              <a:r>
                <a:rPr lang="fr-FR" sz="1050" b="1" dirty="0">
                  <a:solidFill>
                    <a:schemeClr val="bg2">
                      <a:lumMod val="50000"/>
                    </a:schemeClr>
                  </a:solidFill>
                  <a:latin typeface="Arial" panose="020B0604020202020204" pitchFamily="34" charset="0"/>
                  <a:ea typeface="ＭＳ Ｐゴシック" panose="020B0600070205080204" pitchFamily="34" charset="-128"/>
                </a:rPr>
                <a:t>Podcasts</a:t>
              </a:r>
              <a:r>
                <a:rPr lang="fr-FR" sz="1050" dirty="0">
                  <a:solidFill>
                    <a:schemeClr val="bg2">
                      <a:lumMod val="50000"/>
                    </a:schemeClr>
                  </a:solidFill>
                  <a:latin typeface="Arial" panose="020B0604020202020204" pitchFamily="34" charset="0"/>
                  <a:ea typeface="ＭＳ Ｐゴシック" panose="020B0600070205080204" pitchFamily="34" charset="-128"/>
                </a:rPr>
                <a:t> </a:t>
              </a:r>
            </a:p>
            <a:p>
              <a:pPr algn="ctr" eaLnBrk="1" hangingPunct="1"/>
              <a:r>
                <a:rPr lang="fr-FR" sz="1050" dirty="0">
                  <a:solidFill>
                    <a:schemeClr val="bg2">
                      <a:lumMod val="50000"/>
                    </a:schemeClr>
                  </a:solidFill>
                  <a:latin typeface="Arial" panose="020B0604020202020204" pitchFamily="34" charset="0"/>
                  <a:ea typeface="ＭＳ Ｐゴシック" panose="020B0600070205080204" pitchFamily="34" charset="-128"/>
                </a:rPr>
                <a:t>dédiés</a:t>
              </a:r>
            </a:p>
          </p:txBody>
        </p:sp>
      </p:grpSp>
      <p:sp>
        <p:nvSpPr>
          <p:cNvPr id="10" name="Titre 9"/>
          <p:cNvSpPr>
            <a:spLocks noGrp="1"/>
          </p:cNvSpPr>
          <p:nvPr>
            <p:ph type="title"/>
          </p:nvPr>
        </p:nvSpPr>
        <p:spPr>
          <a:xfrm>
            <a:off x="900385" y="195486"/>
            <a:ext cx="7307281" cy="504056"/>
          </a:xfrm>
        </p:spPr>
        <p:txBody>
          <a:bodyPr/>
          <a:lstStyle/>
          <a:p>
            <a:r>
              <a:rPr lang="fr-FR" dirty="0"/>
              <a:t>Le </a:t>
            </a:r>
            <a:r>
              <a:rPr lang="fr-FR"/>
              <a:t>dispositif d’accompagnement 2/3</a:t>
            </a:r>
            <a:endParaRPr lang="fr-FR" dirty="0"/>
          </a:p>
        </p:txBody>
      </p:sp>
      <p:sp>
        <p:nvSpPr>
          <p:cNvPr id="12" name="Rectangle 11"/>
          <p:cNvSpPr/>
          <p:nvPr/>
        </p:nvSpPr>
        <p:spPr>
          <a:xfrm>
            <a:off x="1178309" y="552497"/>
            <a:ext cx="6212626" cy="582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Documentation relative à la mise en marché</a:t>
            </a:r>
          </a:p>
        </p:txBody>
      </p:sp>
      <p:sp>
        <p:nvSpPr>
          <p:cNvPr id="15" name="Titre 1">
            <a:extLst>
              <a:ext uri="{FF2B5EF4-FFF2-40B4-BE49-F238E27FC236}">
                <a16:creationId xmlns:a16="http://schemas.microsoft.com/office/drawing/2014/main" id="{FC7F0006-7C84-4D02-B0F9-90EB9D0B6386}"/>
              </a:ext>
            </a:extLst>
          </p:cNvPr>
          <p:cNvSpPr txBox="1">
            <a:spLocks/>
          </p:cNvSpPr>
          <p:nvPr/>
        </p:nvSpPr>
        <p:spPr>
          <a:xfrm>
            <a:off x="900384" y="590027"/>
            <a:ext cx="7834947" cy="327025"/>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lnSpc>
                <a:spcPct val="100000"/>
              </a:lnSpc>
              <a:buClr>
                <a:srgbClr val="B24388"/>
              </a:buClr>
            </a:pPr>
            <a:r>
              <a:rPr lang="fr-FR" sz="1800" i="1" dirty="0">
                <a:solidFill>
                  <a:schemeClr val="bg2"/>
                </a:solidFill>
                <a:latin typeface="Arial Black" panose="020B0A04020102020204" pitchFamily="34" charset="0"/>
              </a:rPr>
              <a:t>Focus fonds Sport et Bien-être, et leur thématique</a:t>
            </a:r>
            <a:endParaRPr lang="fr-FR" sz="1600" dirty="0">
              <a:latin typeface="Arial Black" panose="020B0A04020102020204" pitchFamily="34" charset="0"/>
              <a:ea typeface="Arial"/>
            </a:endParaRPr>
          </a:p>
        </p:txBody>
      </p:sp>
      <p:grpSp>
        <p:nvGrpSpPr>
          <p:cNvPr id="4" name="Groupe 3">
            <a:extLst>
              <a:ext uri="{FF2B5EF4-FFF2-40B4-BE49-F238E27FC236}">
                <a16:creationId xmlns:a16="http://schemas.microsoft.com/office/drawing/2014/main" id="{939FBD8A-4890-4200-9B23-DA2954AFF569}"/>
              </a:ext>
            </a:extLst>
          </p:cNvPr>
          <p:cNvGrpSpPr/>
          <p:nvPr/>
        </p:nvGrpSpPr>
        <p:grpSpPr>
          <a:xfrm>
            <a:off x="157629" y="1313651"/>
            <a:ext cx="2248243" cy="3344765"/>
            <a:chOff x="157629" y="1201226"/>
            <a:chExt cx="2248243" cy="3344765"/>
          </a:xfrm>
        </p:grpSpPr>
        <p:sp>
          <p:nvSpPr>
            <p:cNvPr id="17" name="Rectangle 16">
              <a:extLst>
                <a:ext uri="{FF2B5EF4-FFF2-40B4-BE49-F238E27FC236}">
                  <a16:creationId xmlns:a16="http://schemas.microsoft.com/office/drawing/2014/main" id="{B8FFAD70-7D7D-4562-8702-AC6D5FF6FE06}"/>
                </a:ext>
              </a:extLst>
            </p:cNvPr>
            <p:cNvSpPr/>
            <p:nvPr/>
          </p:nvSpPr>
          <p:spPr>
            <a:xfrm>
              <a:off x="157629" y="1201226"/>
              <a:ext cx="2248243"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fr-FR" sz="1050" dirty="0">
                  <a:solidFill>
                    <a:schemeClr val="bg2">
                      <a:lumMod val="50000"/>
                    </a:schemeClr>
                  </a:solidFill>
                  <a:latin typeface="Arial" panose="020B0604020202020204" pitchFamily="34" charset="0"/>
                  <a:ea typeface="ＭＳ Ｐゴシック" panose="020B0600070205080204" pitchFamily="34" charset="-128"/>
                </a:rPr>
                <a:t>Des </a:t>
              </a:r>
              <a:r>
                <a:rPr lang="fr-FR" sz="1050" b="1" dirty="0">
                  <a:solidFill>
                    <a:schemeClr val="bg2">
                      <a:lumMod val="50000"/>
                    </a:schemeClr>
                  </a:solidFill>
                  <a:latin typeface="Arial" panose="020B0604020202020204" pitchFamily="34" charset="0"/>
                  <a:ea typeface="ＭＳ Ｐゴシック" panose="020B0600070205080204" pitchFamily="34" charset="-128"/>
                </a:rPr>
                <a:t>infographies </a:t>
              </a:r>
              <a:r>
                <a:rPr lang="fr-FR" sz="1050" dirty="0">
                  <a:solidFill>
                    <a:schemeClr val="bg2">
                      <a:lumMod val="50000"/>
                    </a:schemeClr>
                  </a:solidFill>
                  <a:latin typeface="Arial" panose="020B0604020202020204" pitchFamily="34" charset="0"/>
                  <a:ea typeface="ＭＳ Ｐゴシック" panose="020B0600070205080204" pitchFamily="34" charset="-128"/>
                </a:rPr>
                <a:t>pour expliquer ce qu’est l’économie du Sport et du Bien-être, à l’aide de chiffres</a:t>
              </a:r>
            </a:p>
          </p:txBody>
        </p:sp>
        <p:pic>
          <p:nvPicPr>
            <p:cNvPr id="3" name="Image 2">
              <a:extLst>
                <a:ext uri="{FF2B5EF4-FFF2-40B4-BE49-F238E27FC236}">
                  <a16:creationId xmlns:a16="http://schemas.microsoft.com/office/drawing/2014/main" id="{0BCF0907-4C8A-4FF4-97E9-98B07F239CB8}"/>
                </a:ext>
              </a:extLst>
            </p:cNvPr>
            <p:cNvPicPr>
              <a:picLocks noChangeAspect="1"/>
            </p:cNvPicPr>
            <p:nvPr/>
          </p:nvPicPr>
          <p:blipFill rotWithShape="1">
            <a:blip r:embed="rId3"/>
            <a:srcRect b="12793"/>
            <a:stretch/>
          </p:blipFill>
          <p:spPr>
            <a:xfrm>
              <a:off x="253855" y="1838267"/>
              <a:ext cx="2069966" cy="2707724"/>
            </a:xfrm>
            <a:prstGeom prst="rect">
              <a:avLst/>
            </a:prstGeom>
          </p:spPr>
        </p:pic>
      </p:grpSp>
      <p:grpSp>
        <p:nvGrpSpPr>
          <p:cNvPr id="26" name="Groupe 25">
            <a:extLst>
              <a:ext uri="{FF2B5EF4-FFF2-40B4-BE49-F238E27FC236}">
                <a16:creationId xmlns:a16="http://schemas.microsoft.com/office/drawing/2014/main" id="{01F21721-D5AA-496B-9B61-6F5B6A0D32C2}"/>
              </a:ext>
            </a:extLst>
          </p:cNvPr>
          <p:cNvGrpSpPr/>
          <p:nvPr/>
        </p:nvGrpSpPr>
        <p:grpSpPr>
          <a:xfrm>
            <a:off x="2608696" y="1035520"/>
            <a:ext cx="1732130" cy="2367812"/>
            <a:chOff x="2616509" y="1123288"/>
            <a:chExt cx="1732130" cy="2367812"/>
          </a:xfrm>
        </p:grpSpPr>
        <p:pic>
          <p:nvPicPr>
            <p:cNvPr id="19" name="Picture 4" descr="Section faq du site web. helpdesk utilisateurs, support client, questions fréquemment posées. solution du problème, jeu de quiz personnage de dessin animé de l'homme confus. Vecteur gratuit">
              <a:extLst>
                <a:ext uri="{FF2B5EF4-FFF2-40B4-BE49-F238E27FC236}">
                  <a16:creationId xmlns:a16="http://schemas.microsoft.com/office/drawing/2014/main" id="{B42AB9A5-67FC-47EE-B5DE-CC69DFA773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6509" y="1123288"/>
              <a:ext cx="1732130" cy="173213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F9A57A67-CAD2-4389-9265-DADBB8F5584B}"/>
                </a:ext>
              </a:extLst>
            </p:cNvPr>
            <p:cNvSpPr/>
            <p:nvPr/>
          </p:nvSpPr>
          <p:spPr>
            <a:xfrm>
              <a:off x="2651763" y="2752436"/>
              <a:ext cx="16616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fr-FR" sz="1050" dirty="0">
                  <a:solidFill>
                    <a:schemeClr val="bg2">
                      <a:lumMod val="50000"/>
                    </a:schemeClr>
                  </a:solidFill>
                  <a:latin typeface="Arial" panose="020B0604020202020204" pitchFamily="34" charset="0"/>
                  <a:ea typeface="ＭＳ Ｐゴシック" panose="020B0600070205080204" pitchFamily="34" charset="-128"/>
                </a:rPr>
                <a:t>Des </a:t>
              </a:r>
              <a:r>
                <a:rPr lang="fr-FR" sz="1050" b="1" dirty="0">
                  <a:solidFill>
                    <a:schemeClr val="bg2">
                      <a:lumMod val="50000"/>
                    </a:schemeClr>
                  </a:solidFill>
                  <a:latin typeface="Arial" panose="020B0604020202020204" pitchFamily="34" charset="0"/>
                  <a:ea typeface="ＭＳ Ｐゴシック" panose="020B0600070205080204" pitchFamily="34" charset="-128"/>
                </a:rPr>
                <a:t>Quiz </a:t>
              </a:r>
              <a:r>
                <a:rPr lang="fr-FR" sz="1050" dirty="0">
                  <a:solidFill>
                    <a:schemeClr val="bg2">
                      <a:lumMod val="50000"/>
                    </a:schemeClr>
                  </a:solidFill>
                  <a:latin typeface="Arial" panose="020B0604020202020204" pitchFamily="34" charset="0"/>
                  <a:ea typeface="ＭＳ Ｐゴシック" panose="020B0600070205080204" pitchFamily="34" charset="-128"/>
                </a:rPr>
                <a:t>pour mobiliser les conseillers sur ces nouvelles thématiques d’investissement</a:t>
              </a:r>
            </a:p>
          </p:txBody>
        </p:sp>
      </p:grpSp>
      <p:grpSp>
        <p:nvGrpSpPr>
          <p:cNvPr id="23" name="Groupe 22">
            <a:extLst>
              <a:ext uri="{FF2B5EF4-FFF2-40B4-BE49-F238E27FC236}">
                <a16:creationId xmlns:a16="http://schemas.microsoft.com/office/drawing/2014/main" id="{F7B34EED-4BB7-455D-B0F5-23BD5D31153F}"/>
              </a:ext>
            </a:extLst>
          </p:cNvPr>
          <p:cNvGrpSpPr/>
          <p:nvPr/>
        </p:nvGrpSpPr>
        <p:grpSpPr>
          <a:xfrm>
            <a:off x="4676203" y="1241665"/>
            <a:ext cx="2340639" cy="2178151"/>
            <a:chOff x="4739262" y="2608264"/>
            <a:chExt cx="2013525" cy="1778966"/>
          </a:xfrm>
        </p:grpSpPr>
        <p:pic>
          <p:nvPicPr>
            <p:cNvPr id="21" name="Image 20">
              <a:extLst>
                <a:ext uri="{FF2B5EF4-FFF2-40B4-BE49-F238E27FC236}">
                  <a16:creationId xmlns:a16="http://schemas.microsoft.com/office/drawing/2014/main" id="{3F6DDD28-5BC1-4314-972D-10F2AC272F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9262" y="3079584"/>
              <a:ext cx="1982050" cy="1307646"/>
            </a:xfrm>
            <a:prstGeom prst="rect">
              <a:avLst/>
            </a:prstGeom>
          </p:spPr>
        </p:pic>
        <p:sp>
          <p:nvSpPr>
            <p:cNvPr id="22" name="ZoneTexte 2">
              <a:extLst>
                <a:ext uri="{FF2B5EF4-FFF2-40B4-BE49-F238E27FC236}">
                  <a16:creationId xmlns:a16="http://schemas.microsoft.com/office/drawing/2014/main" id="{C4404FE1-1F2C-46AA-A5F7-D1D59C2B423E}"/>
                </a:ext>
              </a:extLst>
            </p:cNvPr>
            <p:cNvSpPr txBox="1">
              <a:spLocks noChangeArrowheads="1"/>
            </p:cNvSpPr>
            <p:nvPr/>
          </p:nvSpPr>
          <p:spPr bwMode="auto">
            <a:xfrm>
              <a:off x="4754911" y="2608264"/>
              <a:ext cx="1997876" cy="47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marR="0" lvl="0" algn="l" rtl="0">
                <a:lnSpc>
                  <a:spcPct val="100000"/>
                </a:lnSpc>
                <a:spcBef>
                  <a:spcPts val="0"/>
                </a:spcBef>
                <a:spcAft>
                  <a:spcPts val="0"/>
                </a:spcAft>
              </a:defPPr>
              <a:lvl1pPr algn="ctr" eaLnBrk="1" hangingPunct="1">
                <a:defRPr sz="1050">
                  <a:solidFill>
                    <a:schemeClr val="bg2">
                      <a:lumMod val="50000"/>
                    </a:schemeClr>
                  </a:solidFill>
                  <a:latin typeface="Arial" panose="020B0604020202020204" pitchFamily="34" charset="0"/>
                  <a:ea typeface="ＭＳ Ｐゴシック" panose="020B0600070205080204" pitchFamily="34" charset="-128"/>
                </a:defRPr>
              </a:lvl1pPr>
            </a:lstStyle>
            <a:p>
              <a:r>
                <a:rPr lang="fr-FR" altLang="fr-FR" dirty="0"/>
                <a:t>Des </a:t>
              </a:r>
              <a:r>
                <a:rPr lang="fr-FR" altLang="fr-FR" b="1" dirty="0"/>
                <a:t>interviews des gérants </a:t>
              </a:r>
              <a:r>
                <a:rPr lang="fr-FR" altLang="fr-FR" dirty="0"/>
                <a:t>pour expliquer l’économie de ces thèmes d’investissement</a:t>
              </a:r>
            </a:p>
          </p:txBody>
        </p:sp>
      </p:grpSp>
      <p:grpSp>
        <p:nvGrpSpPr>
          <p:cNvPr id="7" name="Groupe 6">
            <a:extLst>
              <a:ext uri="{FF2B5EF4-FFF2-40B4-BE49-F238E27FC236}">
                <a16:creationId xmlns:a16="http://schemas.microsoft.com/office/drawing/2014/main" id="{894EFDAE-B908-45A5-A89E-237BF11F0676}"/>
              </a:ext>
            </a:extLst>
          </p:cNvPr>
          <p:cNvGrpSpPr/>
          <p:nvPr/>
        </p:nvGrpSpPr>
        <p:grpSpPr>
          <a:xfrm>
            <a:off x="2643950" y="3547570"/>
            <a:ext cx="6279540" cy="1110846"/>
            <a:chOff x="2643950" y="3622520"/>
            <a:chExt cx="6279540" cy="1110846"/>
          </a:xfrm>
        </p:grpSpPr>
        <p:sp>
          <p:nvSpPr>
            <p:cNvPr id="16" name="ZoneTexte 15">
              <a:extLst>
                <a:ext uri="{FF2B5EF4-FFF2-40B4-BE49-F238E27FC236}">
                  <a16:creationId xmlns:a16="http://schemas.microsoft.com/office/drawing/2014/main" id="{B83E4A2D-CEE9-4455-805C-6659C712FDB3}"/>
                </a:ext>
              </a:extLst>
            </p:cNvPr>
            <p:cNvSpPr txBox="1"/>
            <p:nvPr/>
          </p:nvSpPr>
          <p:spPr>
            <a:xfrm>
              <a:off x="2643950" y="3871592"/>
              <a:ext cx="6279540" cy="861774"/>
            </a:xfrm>
            <a:prstGeom prst="rect">
              <a:avLst/>
            </a:prstGeom>
            <a:solidFill>
              <a:schemeClr val="accent1">
                <a:lumMod val="20000"/>
                <a:lumOff val="80000"/>
              </a:schemeClr>
            </a:solidFill>
          </p:spPr>
          <p:txBody>
            <a:bodyPr wrap="square" rtlCol="0">
              <a:spAutoFit/>
            </a:bodyPr>
            <a:lstStyle/>
            <a:p>
              <a:pPr marL="171450" indent="-171450">
                <a:buFont typeface="Arial" panose="020B0604020202020204" pitchFamily="34" charset="0"/>
                <a:buChar char="•"/>
              </a:pPr>
              <a:endParaRPr lang="fr-FR" sz="1000" dirty="0"/>
            </a:p>
            <a:p>
              <a:pPr marL="171450" indent="-171450">
                <a:buFont typeface="Arial" panose="020B0604020202020204" pitchFamily="34" charset="0"/>
                <a:buChar char="•"/>
              </a:pPr>
              <a:r>
                <a:rPr lang="fr-FR" sz="1000" dirty="0"/>
                <a:t>Les </a:t>
              </a:r>
              <a:r>
                <a:rPr lang="fr-FR" sz="1000" b="1" dirty="0"/>
                <a:t>Kits de bannières </a:t>
              </a:r>
              <a:r>
                <a:rPr lang="fr-FR" sz="1000" dirty="0"/>
                <a:t>spécifiques (portails commerciaux BP et CE),</a:t>
              </a:r>
            </a:p>
            <a:p>
              <a:pPr marL="171450" indent="-171450">
                <a:buFont typeface="Arial" panose="020B0604020202020204" pitchFamily="34" charset="0"/>
                <a:buChar char="•"/>
              </a:pPr>
              <a:r>
                <a:rPr lang="fr-FR" sz="1000" dirty="0"/>
                <a:t>Les </a:t>
              </a:r>
              <a:r>
                <a:rPr lang="fr-FR" sz="1000" b="1" dirty="0"/>
                <a:t>pages produits </a:t>
              </a:r>
              <a:r>
                <a:rPr lang="fr-FR" sz="1000" dirty="0"/>
                <a:t>&amp; </a:t>
              </a:r>
              <a:r>
                <a:rPr lang="fr-FR" sz="1000" b="1" dirty="0"/>
                <a:t>pages de performances </a:t>
              </a:r>
              <a:r>
                <a:rPr lang="fr-FR" sz="1000" dirty="0"/>
                <a:t>(portails commerciaux BP et CE),</a:t>
              </a:r>
            </a:p>
            <a:p>
              <a:pPr marL="171450" indent="-171450">
                <a:buFont typeface="Arial" panose="020B0604020202020204" pitchFamily="34" charset="0"/>
                <a:buChar char="•"/>
              </a:pPr>
              <a:r>
                <a:rPr lang="fr-FR" sz="1000" dirty="0"/>
                <a:t>L’</a:t>
              </a:r>
              <a:r>
                <a:rPr lang="fr-FR" sz="1000" b="1" dirty="0"/>
                <a:t>intégration</a:t>
              </a:r>
              <a:r>
                <a:rPr lang="fr-FR" sz="1000" dirty="0"/>
                <a:t> de ces nouveaux fonds </a:t>
              </a:r>
              <a:r>
                <a:rPr lang="fr-FR" sz="1000" b="1" dirty="0"/>
                <a:t>dans les sélections dédiées </a:t>
              </a:r>
              <a:r>
                <a:rPr lang="fr-FR" sz="1000" dirty="0"/>
                <a:t>(portails commerciaux BP et CE),</a:t>
              </a:r>
            </a:p>
            <a:p>
              <a:pPr marL="171450" indent="-171450">
                <a:buFont typeface="Arial" panose="020B0604020202020204" pitchFamily="34" charset="0"/>
                <a:buChar char="•"/>
              </a:pPr>
              <a:r>
                <a:rPr lang="fr-FR" sz="1000" dirty="0"/>
                <a:t>L’</a:t>
              </a:r>
              <a:r>
                <a:rPr lang="fr-FR" sz="1000" b="1" dirty="0"/>
                <a:t>intégration</a:t>
              </a:r>
              <a:r>
                <a:rPr lang="fr-FR" sz="1000" dirty="0"/>
                <a:t> de ces mêmes fonds </a:t>
              </a:r>
              <a:r>
                <a:rPr lang="fr-FR" sz="1000" b="1" dirty="0"/>
                <a:t>dans les pages pédagogiques et thématiques NIMI</a:t>
              </a:r>
            </a:p>
          </p:txBody>
        </p:sp>
        <p:grpSp>
          <p:nvGrpSpPr>
            <p:cNvPr id="6" name="Groupe 5">
              <a:extLst>
                <a:ext uri="{FF2B5EF4-FFF2-40B4-BE49-F238E27FC236}">
                  <a16:creationId xmlns:a16="http://schemas.microsoft.com/office/drawing/2014/main" id="{207254A6-52D8-43F1-8FA6-73491BFF0710}"/>
                </a:ext>
              </a:extLst>
            </p:cNvPr>
            <p:cNvGrpSpPr/>
            <p:nvPr/>
          </p:nvGrpSpPr>
          <p:grpSpPr>
            <a:xfrm>
              <a:off x="3302572" y="3622520"/>
              <a:ext cx="4917325" cy="461665"/>
              <a:chOff x="3302572" y="3585045"/>
              <a:chExt cx="4917325" cy="461665"/>
            </a:xfrm>
          </p:grpSpPr>
          <p:sp>
            <p:nvSpPr>
              <p:cNvPr id="2" name="Rectangle : coins arrondis 1">
                <a:extLst>
                  <a:ext uri="{FF2B5EF4-FFF2-40B4-BE49-F238E27FC236}">
                    <a16:creationId xmlns:a16="http://schemas.microsoft.com/office/drawing/2014/main" id="{EF8B292C-8311-4E3D-B4BF-59653E43BF76}"/>
                  </a:ext>
                </a:extLst>
              </p:cNvPr>
              <p:cNvSpPr/>
              <p:nvPr/>
            </p:nvSpPr>
            <p:spPr>
              <a:xfrm>
                <a:off x="3302572" y="3667272"/>
                <a:ext cx="4917325" cy="297214"/>
              </a:xfrm>
              <a:prstGeom prst="roundRect">
                <a:avLst>
                  <a:gd name="adj" fmla="val 50000"/>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35869750-E168-4B7E-AFCC-86E565FBAD1E}"/>
                  </a:ext>
                </a:extLst>
              </p:cNvPr>
              <p:cNvSpPr txBox="1"/>
              <p:nvPr/>
            </p:nvSpPr>
            <p:spPr>
              <a:xfrm>
                <a:off x="4191855" y="3661990"/>
                <a:ext cx="3526928" cy="307777"/>
              </a:xfrm>
              <a:prstGeom prst="rect">
                <a:avLst/>
              </a:prstGeom>
              <a:noFill/>
            </p:spPr>
            <p:txBody>
              <a:bodyPr wrap="none" rtlCol="0">
                <a:spAutoFit/>
              </a:bodyPr>
              <a:lstStyle/>
              <a:p>
                <a:r>
                  <a:rPr lang="fr-FR" dirty="0">
                    <a:solidFill>
                      <a:schemeClr val="bg1"/>
                    </a:solidFill>
                  </a:rPr>
                  <a:t>Les éléments incontournables et habituels</a:t>
                </a:r>
              </a:p>
            </p:txBody>
          </p:sp>
          <p:sp>
            <p:nvSpPr>
              <p:cNvPr id="28" name="ZoneTexte 27">
                <a:extLst>
                  <a:ext uri="{FF2B5EF4-FFF2-40B4-BE49-F238E27FC236}">
                    <a16:creationId xmlns:a16="http://schemas.microsoft.com/office/drawing/2014/main" id="{F357A602-F0DA-4391-AD1C-2BFF842EC2E2}"/>
                  </a:ext>
                </a:extLst>
              </p:cNvPr>
              <p:cNvSpPr txBox="1"/>
              <p:nvPr/>
            </p:nvSpPr>
            <p:spPr>
              <a:xfrm>
                <a:off x="3782683" y="3585045"/>
                <a:ext cx="364202" cy="461665"/>
              </a:xfrm>
              <a:prstGeom prst="rect">
                <a:avLst/>
              </a:prstGeom>
              <a:noFill/>
            </p:spPr>
            <p:txBody>
              <a:bodyPr wrap="none" rtlCol="0">
                <a:spAutoFit/>
              </a:bodyPr>
              <a:lstStyle/>
              <a:p>
                <a:r>
                  <a:rPr lang="fr-FR" sz="2400" dirty="0">
                    <a:solidFill>
                      <a:schemeClr val="bg1"/>
                    </a:solidFill>
                  </a:rPr>
                  <a:t>+</a:t>
                </a:r>
              </a:p>
            </p:txBody>
          </p:sp>
        </p:grpSp>
      </p:grpSp>
    </p:spTree>
    <p:extLst>
      <p:ext uri="{BB962C8B-B14F-4D97-AF65-F5344CB8AC3E}">
        <p14:creationId xmlns:p14="http://schemas.microsoft.com/office/powerpoint/2010/main" val="3583101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5" y="195486"/>
            <a:ext cx="7307281" cy="504056"/>
          </a:xfrm>
        </p:spPr>
        <p:txBody>
          <a:bodyPr/>
          <a:lstStyle/>
          <a:p>
            <a:r>
              <a:rPr lang="fr-FR" dirty="0"/>
              <a:t>Le </a:t>
            </a:r>
            <a:r>
              <a:rPr lang="fr-FR"/>
              <a:t>dispositif d’accompagnement 3/3</a:t>
            </a:r>
            <a:endParaRPr lang="fr-FR" dirty="0"/>
          </a:p>
        </p:txBody>
      </p:sp>
      <p:sp>
        <p:nvSpPr>
          <p:cNvPr id="12" name="Rectangle 11"/>
          <p:cNvSpPr/>
          <p:nvPr/>
        </p:nvSpPr>
        <p:spPr>
          <a:xfrm>
            <a:off x="1178309" y="552497"/>
            <a:ext cx="6212626" cy="582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Documentation relative à la mise en marché</a:t>
            </a:r>
          </a:p>
        </p:txBody>
      </p:sp>
      <p:sp>
        <p:nvSpPr>
          <p:cNvPr id="15" name="Titre 1">
            <a:extLst>
              <a:ext uri="{FF2B5EF4-FFF2-40B4-BE49-F238E27FC236}">
                <a16:creationId xmlns:a16="http://schemas.microsoft.com/office/drawing/2014/main" id="{FC7F0006-7C84-4D02-B0F9-90EB9D0B6386}"/>
              </a:ext>
            </a:extLst>
          </p:cNvPr>
          <p:cNvSpPr txBox="1">
            <a:spLocks/>
          </p:cNvSpPr>
          <p:nvPr/>
        </p:nvSpPr>
        <p:spPr>
          <a:xfrm>
            <a:off x="900385" y="590027"/>
            <a:ext cx="6915000" cy="327025"/>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lnSpc>
                <a:spcPct val="100000"/>
              </a:lnSpc>
              <a:buClr>
                <a:srgbClr val="B24388"/>
              </a:buClr>
            </a:pPr>
            <a:r>
              <a:rPr lang="fr-FR" sz="1800" i="1" dirty="0">
                <a:solidFill>
                  <a:schemeClr val="bg2"/>
                </a:solidFill>
                <a:latin typeface="Arial Black" panose="020B0A04020102020204" pitchFamily="34" charset="0"/>
              </a:rPr>
              <a:t>Focus fonds Sport et Bien-être, et leur thématique</a:t>
            </a:r>
            <a:endParaRPr lang="fr-FR" sz="1600" dirty="0">
              <a:latin typeface="Arial Black" panose="020B0A04020102020204" pitchFamily="34" charset="0"/>
              <a:ea typeface="Arial"/>
            </a:endParaRPr>
          </a:p>
        </p:txBody>
      </p:sp>
      <p:graphicFrame>
        <p:nvGraphicFramePr>
          <p:cNvPr id="16" name="Objet 15">
            <a:extLst>
              <a:ext uri="{FF2B5EF4-FFF2-40B4-BE49-F238E27FC236}">
                <a16:creationId xmlns:a16="http://schemas.microsoft.com/office/drawing/2014/main" id="{48959849-7E1C-408A-8CD2-76B583913C85}"/>
              </a:ext>
            </a:extLst>
          </p:cNvPr>
          <p:cNvGraphicFramePr>
            <a:graphicFrameLocks noChangeAspect="1"/>
          </p:cNvGraphicFramePr>
          <p:nvPr>
            <p:extLst>
              <p:ext uri="{D42A27DB-BD31-4B8C-83A1-F6EECF244321}">
                <p14:modId xmlns:p14="http://schemas.microsoft.com/office/powerpoint/2010/main" val="547754427"/>
              </p:ext>
            </p:extLst>
          </p:nvPr>
        </p:nvGraphicFramePr>
        <p:xfrm>
          <a:off x="6523998" y="1150875"/>
          <a:ext cx="660400" cy="882650"/>
        </p:xfrm>
        <a:graphic>
          <a:graphicData uri="http://schemas.openxmlformats.org/presentationml/2006/ole">
            <mc:AlternateContent xmlns:mc="http://schemas.openxmlformats.org/markup-compatibility/2006">
              <mc:Choice xmlns:v="urn:schemas-microsoft-com:vml" Requires="v">
                <p:oleObj spid="_x0000_s1027" name="Image" r:id="rId3" imgW="1320480" imgH="1764720" progId="Photoshop.Image.18">
                  <p:embed/>
                </p:oleObj>
              </mc:Choice>
              <mc:Fallback>
                <p:oleObj name="Image" r:id="rId3" imgW="1320480" imgH="1764720" progId="Photoshop.Image.18">
                  <p:embed/>
                  <p:pic>
                    <p:nvPicPr>
                      <p:cNvPr id="6" name="Objet 5">
                        <a:extLst>
                          <a:ext uri="{FF2B5EF4-FFF2-40B4-BE49-F238E27FC236}">
                            <a16:creationId xmlns:a16="http://schemas.microsoft.com/office/drawing/2014/main" id="{204A2043-473A-47BF-86C9-732CF420C72B}"/>
                          </a:ext>
                        </a:extLst>
                      </p:cNvPr>
                      <p:cNvPicPr/>
                      <p:nvPr/>
                    </p:nvPicPr>
                    <p:blipFill>
                      <a:blip r:embed="rId4"/>
                      <a:stretch>
                        <a:fillRect/>
                      </a:stretch>
                    </p:blipFill>
                    <p:spPr>
                      <a:xfrm>
                        <a:off x="6523998" y="1150875"/>
                        <a:ext cx="660400" cy="882650"/>
                      </a:xfrm>
                      <a:prstGeom prst="rect">
                        <a:avLst/>
                      </a:prstGeom>
                    </p:spPr>
                  </p:pic>
                </p:oleObj>
              </mc:Fallback>
            </mc:AlternateContent>
          </a:graphicData>
        </a:graphic>
      </p:graphicFrame>
      <p:sp>
        <p:nvSpPr>
          <p:cNvPr id="28" name="Ellipse 27">
            <a:extLst>
              <a:ext uri="{FF2B5EF4-FFF2-40B4-BE49-F238E27FC236}">
                <a16:creationId xmlns:a16="http://schemas.microsoft.com/office/drawing/2014/main" id="{4469C08E-8210-429F-AC70-A78D940E7DBE}"/>
              </a:ext>
            </a:extLst>
          </p:cNvPr>
          <p:cNvSpPr/>
          <p:nvPr/>
        </p:nvSpPr>
        <p:spPr bwMode="auto">
          <a:xfrm>
            <a:off x="5198382" y="1134563"/>
            <a:ext cx="3320993" cy="3320993"/>
          </a:xfrm>
          <a:prstGeom prst="ellipse">
            <a:avLst/>
          </a:prstGeom>
          <a:noFill/>
          <a:ln w="762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800" b="1" i="0" u="none" strike="noStrike" cap="none" normalizeH="0" baseline="-25000">
              <a:ln>
                <a:noFill/>
              </a:ln>
              <a:solidFill>
                <a:schemeClr val="tx1"/>
              </a:solidFill>
              <a:effectLst/>
              <a:latin typeface="Verdana" pitchFamily="34" charset="0"/>
            </a:endParaRPr>
          </a:p>
        </p:txBody>
      </p:sp>
      <p:pic>
        <p:nvPicPr>
          <p:cNvPr id="30" name="Image 29">
            <a:extLst>
              <a:ext uri="{FF2B5EF4-FFF2-40B4-BE49-F238E27FC236}">
                <a16:creationId xmlns:a16="http://schemas.microsoft.com/office/drawing/2014/main" id="{AB741CD5-06C2-4A3B-8616-A225BB90C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0240" y="3108413"/>
            <a:ext cx="604756" cy="604756"/>
          </a:xfrm>
          <a:prstGeom prst="rect">
            <a:avLst/>
          </a:prstGeom>
        </p:spPr>
      </p:pic>
      <p:pic>
        <p:nvPicPr>
          <p:cNvPr id="31" name="Image 30">
            <a:extLst>
              <a:ext uri="{FF2B5EF4-FFF2-40B4-BE49-F238E27FC236}">
                <a16:creationId xmlns:a16="http://schemas.microsoft.com/office/drawing/2014/main" id="{0F6555D6-7DF8-4271-B6AC-0C934F18D9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82953" y="3085355"/>
            <a:ext cx="895940" cy="707103"/>
          </a:xfrm>
          <a:prstGeom prst="rect">
            <a:avLst/>
          </a:prstGeom>
        </p:spPr>
      </p:pic>
      <p:pic>
        <p:nvPicPr>
          <p:cNvPr id="32" name="Image 31">
            <a:extLst>
              <a:ext uri="{FF2B5EF4-FFF2-40B4-BE49-F238E27FC236}">
                <a16:creationId xmlns:a16="http://schemas.microsoft.com/office/drawing/2014/main" id="{5D571949-3643-4894-9B96-8CE47ED29F6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19408" y="3231810"/>
            <a:ext cx="869579" cy="756830"/>
          </a:xfrm>
          <a:prstGeom prst="rect">
            <a:avLst/>
          </a:prstGeom>
        </p:spPr>
      </p:pic>
      <p:pic>
        <p:nvPicPr>
          <p:cNvPr id="33" name="Image 32">
            <a:extLst>
              <a:ext uri="{FF2B5EF4-FFF2-40B4-BE49-F238E27FC236}">
                <a16:creationId xmlns:a16="http://schemas.microsoft.com/office/drawing/2014/main" id="{52810A4B-5CB2-41AE-BF6C-FF9281E588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2309" y="1020339"/>
            <a:ext cx="1815804" cy="823902"/>
          </a:xfrm>
          <a:prstGeom prst="rect">
            <a:avLst/>
          </a:prstGeom>
        </p:spPr>
      </p:pic>
      <p:sp>
        <p:nvSpPr>
          <p:cNvPr id="34" name="ZoneTexte 33">
            <a:extLst>
              <a:ext uri="{FF2B5EF4-FFF2-40B4-BE49-F238E27FC236}">
                <a16:creationId xmlns:a16="http://schemas.microsoft.com/office/drawing/2014/main" id="{D248FE90-64A9-4861-973A-EAA6DC3C7B6D}"/>
              </a:ext>
            </a:extLst>
          </p:cNvPr>
          <p:cNvSpPr txBox="1"/>
          <p:nvPr/>
        </p:nvSpPr>
        <p:spPr bwMode="gray">
          <a:xfrm>
            <a:off x="5298484" y="2368704"/>
            <a:ext cx="31114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a:spAutoFit/>
          </a:bodyPr>
          <a:lstStyle>
            <a:defPPr>
              <a:defRPr lang="fr-FR"/>
            </a:defPPr>
            <a:lvl1pPr algn="ctr" eaLnBrk="1" hangingPunct="1">
              <a:defRPr sz="1600">
                <a:solidFill>
                  <a:schemeClr val="bg2">
                    <a:lumMod val="50000"/>
                  </a:schemeClr>
                </a:solidFill>
                <a:latin typeface="Arial" panose="020B0604020202020204" pitchFamily="34" charset="0"/>
                <a:ea typeface="ＭＳ Ｐゴシック" panose="020B0600070205080204" pitchFamily="34" charset="-128"/>
              </a:defRPr>
            </a:lvl1pPr>
            <a:lvl2pPr marL="742950" indent="-285750">
              <a:lnSpc>
                <a:spcPts val="1900"/>
              </a:lnSpc>
              <a:spcBef>
                <a:spcPct val="40000"/>
              </a:spcBef>
              <a:defRPr sz="1500">
                <a:latin typeface="Verdana" panose="020B0604030504040204" pitchFamily="34" charset="0"/>
                <a:ea typeface="ＭＳ Ｐゴシック" panose="020B0600070205080204" pitchFamily="34" charset="-128"/>
              </a:defRPr>
            </a:lvl2pPr>
            <a:lvl3pPr marL="1143000" indent="-228600">
              <a:spcBef>
                <a:spcPct val="50000"/>
              </a:spcBef>
              <a:buFont typeface="Times" panose="02020603050405020304" pitchFamily="18" charset="0"/>
              <a:buChar char="•"/>
              <a:defRPr sz="1300">
                <a:solidFill>
                  <a:srgbClr val="007E94"/>
                </a:solidFill>
                <a:latin typeface="Verdana" panose="020B0604030504040204" pitchFamily="34" charset="0"/>
                <a:ea typeface="ＭＳ Ｐゴシック" panose="020B0600070205080204" pitchFamily="34" charset="-128"/>
              </a:defRPr>
            </a:lvl3pPr>
            <a:lvl4pPr marL="1600200" indent="-228600">
              <a:lnSpc>
                <a:spcPts val="1450"/>
              </a:lnSpc>
              <a:spcBef>
                <a:spcPct val="60000"/>
              </a:spcBef>
              <a:buChar char="-"/>
              <a:defRPr sz="1100">
                <a:latin typeface="Verdana" panose="020B0604030504040204" pitchFamily="34" charset="0"/>
                <a:ea typeface="ＭＳ Ｐゴシック" panose="020B0600070205080204" pitchFamily="34" charset="-128"/>
              </a:defRPr>
            </a:lvl4pPr>
            <a:lvl5pPr marL="2057400" indent="-228600">
              <a:spcBef>
                <a:spcPct val="60000"/>
              </a:spcBef>
              <a:defRPr sz="900">
                <a:solidFill>
                  <a:srgbClr val="59237F"/>
                </a:solidFill>
                <a:latin typeface="Verdana" panose="020B0604030504040204" pitchFamily="34" charset="0"/>
                <a:ea typeface="ＭＳ Ｐゴシック" panose="020B0600070205080204" pitchFamily="34" charset="-128"/>
              </a:defRPr>
            </a:lvl5pPr>
            <a:lvl6pPr marL="25146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6pPr>
            <a:lvl7pPr marL="29718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7pPr>
            <a:lvl8pPr marL="34290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8pPr>
            <a:lvl9pPr marL="38862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9pPr>
          </a:lstStyle>
          <a:p>
            <a:r>
              <a:rPr lang="fr-FR" sz="1200" b="1" dirty="0"/>
              <a:t>Diffusion de contenus et messages </a:t>
            </a:r>
          </a:p>
          <a:p>
            <a:r>
              <a:rPr lang="fr-FR" sz="1200" b="1" dirty="0"/>
              <a:t>Dédiés sur nos réseaux sociaux</a:t>
            </a:r>
          </a:p>
        </p:txBody>
      </p:sp>
      <p:grpSp>
        <p:nvGrpSpPr>
          <p:cNvPr id="2" name="Groupe 1">
            <a:extLst>
              <a:ext uri="{FF2B5EF4-FFF2-40B4-BE49-F238E27FC236}">
                <a16:creationId xmlns:a16="http://schemas.microsoft.com/office/drawing/2014/main" id="{F106B685-927F-4DD5-A5A8-B97F5A067C10}"/>
              </a:ext>
            </a:extLst>
          </p:cNvPr>
          <p:cNvGrpSpPr/>
          <p:nvPr/>
        </p:nvGrpSpPr>
        <p:grpSpPr>
          <a:xfrm>
            <a:off x="1837900" y="1921612"/>
            <a:ext cx="2757258" cy="2801333"/>
            <a:chOff x="1822087" y="1989068"/>
            <a:chExt cx="2757258" cy="2801333"/>
          </a:xfrm>
        </p:grpSpPr>
        <p:sp>
          <p:nvSpPr>
            <p:cNvPr id="18" name="Ellipse 17">
              <a:extLst>
                <a:ext uri="{FF2B5EF4-FFF2-40B4-BE49-F238E27FC236}">
                  <a16:creationId xmlns:a16="http://schemas.microsoft.com/office/drawing/2014/main" id="{580EFD76-12F4-4F04-AB91-540AF4E83C97}"/>
                </a:ext>
              </a:extLst>
            </p:cNvPr>
            <p:cNvSpPr/>
            <p:nvPr/>
          </p:nvSpPr>
          <p:spPr bwMode="auto">
            <a:xfrm>
              <a:off x="1822087" y="1989068"/>
              <a:ext cx="2757258" cy="2768496"/>
            </a:xfrm>
            <a:prstGeom prst="ellipse">
              <a:avLst/>
            </a:prstGeom>
            <a:solidFill>
              <a:srgbClr val="009BB8"/>
            </a:solidFill>
            <a:ln w="762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900" b="1" i="0" u="none" strike="noStrike" cap="none" normalizeH="0" baseline="-25000">
                <a:ln>
                  <a:noFill/>
                </a:ln>
                <a:solidFill>
                  <a:schemeClr val="bg1"/>
                </a:solidFill>
                <a:effectLst/>
                <a:latin typeface="Verdana" pitchFamily="34" charset="0"/>
              </a:endParaRPr>
            </a:p>
          </p:txBody>
        </p:sp>
        <p:sp>
          <p:nvSpPr>
            <p:cNvPr id="29" name="ZoneTexte 2">
              <a:extLst>
                <a:ext uri="{FF2B5EF4-FFF2-40B4-BE49-F238E27FC236}">
                  <a16:creationId xmlns:a16="http://schemas.microsoft.com/office/drawing/2014/main" id="{76ADD906-3091-4EC0-A989-D12A71416EB8}"/>
                </a:ext>
              </a:extLst>
            </p:cNvPr>
            <p:cNvSpPr txBox="1">
              <a:spLocks noChangeArrowheads="1"/>
            </p:cNvSpPr>
            <p:nvPr/>
          </p:nvSpPr>
          <p:spPr bwMode="auto">
            <a:xfrm>
              <a:off x="2009835" y="3531503"/>
              <a:ext cx="2381762" cy="605805"/>
            </a:xfrm>
            <a:prstGeom prst="rect">
              <a:avLst/>
            </a:prstGeom>
            <a:noFill/>
            <a:ln>
              <a:noFill/>
            </a:ln>
          </p:spPr>
          <p:txBody>
            <a:bodyPr wrap="square" lIns="108000" tIns="108000" rIns="108000" bIns="108000" anchor="ctr">
              <a:noAutofit/>
            </a:bodyPr>
            <a:lstStyle>
              <a:defPPr>
                <a:defRPr lang="fr-FR"/>
              </a:defPPr>
              <a:lvl1pPr algn="ctr" eaLnBrk="1" hangingPunct="1">
                <a:defRPr sz="1600">
                  <a:latin typeface="Arial" panose="020B0604020202020204" pitchFamily="34" charset="0"/>
                  <a:ea typeface="ＭＳ Ｐゴシック" panose="020B0600070205080204" pitchFamily="34" charset="-128"/>
                </a:defRPr>
              </a:lvl1pPr>
              <a:lvl2pPr marL="742950" indent="-285750">
                <a:lnSpc>
                  <a:spcPts val="1900"/>
                </a:lnSpc>
                <a:spcBef>
                  <a:spcPct val="40000"/>
                </a:spcBef>
                <a:defRPr sz="1500">
                  <a:latin typeface="Verdana" panose="020B0604030504040204" pitchFamily="34" charset="0"/>
                  <a:ea typeface="ＭＳ Ｐゴシック" panose="020B0600070205080204" pitchFamily="34" charset="-128"/>
                </a:defRPr>
              </a:lvl2pPr>
              <a:lvl3pPr marL="1143000" indent="-228600">
                <a:spcBef>
                  <a:spcPct val="50000"/>
                </a:spcBef>
                <a:buFont typeface="Times" panose="02020603050405020304" pitchFamily="18" charset="0"/>
                <a:buChar char="•"/>
                <a:defRPr sz="1300">
                  <a:solidFill>
                    <a:srgbClr val="007E94"/>
                  </a:solidFill>
                  <a:latin typeface="Verdana" panose="020B0604030504040204" pitchFamily="34" charset="0"/>
                  <a:ea typeface="ＭＳ Ｐゴシック" panose="020B0600070205080204" pitchFamily="34" charset="-128"/>
                </a:defRPr>
              </a:lvl3pPr>
              <a:lvl4pPr marL="1600200" indent="-228600">
                <a:lnSpc>
                  <a:spcPts val="1450"/>
                </a:lnSpc>
                <a:spcBef>
                  <a:spcPct val="60000"/>
                </a:spcBef>
                <a:buChar char="-"/>
                <a:defRPr sz="1100">
                  <a:latin typeface="Verdana" panose="020B0604030504040204" pitchFamily="34" charset="0"/>
                  <a:ea typeface="ＭＳ Ｐゴシック" panose="020B0600070205080204" pitchFamily="34" charset="-128"/>
                </a:defRPr>
              </a:lvl4pPr>
              <a:lvl5pPr marL="2057400" indent="-228600">
                <a:spcBef>
                  <a:spcPct val="60000"/>
                </a:spcBef>
                <a:defRPr sz="900">
                  <a:solidFill>
                    <a:srgbClr val="59237F"/>
                  </a:solidFill>
                  <a:latin typeface="Verdana" panose="020B0604030504040204" pitchFamily="34" charset="0"/>
                  <a:ea typeface="ＭＳ Ｐゴシック" panose="020B0600070205080204" pitchFamily="34" charset="-128"/>
                </a:defRPr>
              </a:lvl5pPr>
              <a:lvl6pPr marL="25146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6pPr>
              <a:lvl7pPr marL="29718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7pPr>
              <a:lvl8pPr marL="34290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8pPr>
              <a:lvl9pPr marL="38862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9pPr>
            </a:lstStyle>
            <a:p>
              <a:r>
                <a:rPr lang="fr-FR" altLang="fr-FR" sz="1050" b="0" dirty="0">
                  <a:solidFill>
                    <a:schemeClr val="bg1"/>
                  </a:solidFill>
                </a:rPr>
                <a:t>Diffusion sur les sites, magazines, newsletters CE et BP, Lettres Infos Finance, SOFI/DEFI, etc.</a:t>
              </a:r>
            </a:p>
          </p:txBody>
        </p:sp>
        <p:sp>
          <p:nvSpPr>
            <p:cNvPr id="35" name="ZoneTexte 34">
              <a:extLst>
                <a:ext uri="{FF2B5EF4-FFF2-40B4-BE49-F238E27FC236}">
                  <a16:creationId xmlns:a16="http://schemas.microsoft.com/office/drawing/2014/main" id="{F2282CA7-6ED9-4E6F-A0B4-F1C049D89BBA}"/>
                </a:ext>
              </a:extLst>
            </p:cNvPr>
            <p:cNvSpPr txBox="1"/>
            <p:nvPr/>
          </p:nvSpPr>
          <p:spPr bwMode="gray">
            <a:xfrm>
              <a:off x="1909083" y="2335609"/>
              <a:ext cx="2583266"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a:spAutoFit/>
            </a:bodyPr>
            <a:lstStyle>
              <a:defPPr>
                <a:defRPr lang="fr-FR"/>
              </a:defPPr>
              <a:lvl1pPr algn="ctr" eaLnBrk="1" hangingPunct="1">
                <a:defRPr sz="1600">
                  <a:solidFill>
                    <a:schemeClr val="bg2">
                      <a:lumMod val="50000"/>
                    </a:schemeClr>
                  </a:solidFill>
                  <a:latin typeface="Arial" panose="020B0604020202020204" pitchFamily="34" charset="0"/>
                  <a:ea typeface="ＭＳ Ｐゴシック" panose="020B0600070205080204" pitchFamily="34" charset="-128"/>
                </a:defRPr>
              </a:lvl1pPr>
              <a:lvl2pPr marL="742950" indent="-285750">
                <a:lnSpc>
                  <a:spcPts val="1900"/>
                </a:lnSpc>
                <a:spcBef>
                  <a:spcPct val="40000"/>
                </a:spcBef>
                <a:defRPr sz="1500">
                  <a:latin typeface="Verdana" panose="020B0604030504040204" pitchFamily="34" charset="0"/>
                  <a:ea typeface="ＭＳ Ｐゴシック" panose="020B0600070205080204" pitchFamily="34" charset="-128"/>
                </a:defRPr>
              </a:lvl2pPr>
              <a:lvl3pPr marL="1143000" indent="-228600">
                <a:spcBef>
                  <a:spcPct val="50000"/>
                </a:spcBef>
                <a:buFont typeface="Times" panose="02020603050405020304" pitchFamily="18" charset="0"/>
                <a:buChar char="•"/>
                <a:defRPr sz="1300">
                  <a:solidFill>
                    <a:srgbClr val="007E94"/>
                  </a:solidFill>
                  <a:latin typeface="Verdana" panose="020B0604030504040204" pitchFamily="34" charset="0"/>
                  <a:ea typeface="ＭＳ Ｐゴシック" panose="020B0600070205080204" pitchFamily="34" charset="-128"/>
                </a:defRPr>
              </a:lvl3pPr>
              <a:lvl4pPr marL="1600200" indent="-228600">
                <a:lnSpc>
                  <a:spcPts val="1450"/>
                </a:lnSpc>
                <a:spcBef>
                  <a:spcPct val="60000"/>
                </a:spcBef>
                <a:buChar char="-"/>
                <a:defRPr sz="1100">
                  <a:latin typeface="Verdana" panose="020B0604030504040204" pitchFamily="34" charset="0"/>
                  <a:ea typeface="ＭＳ Ｐゴシック" panose="020B0600070205080204" pitchFamily="34" charset="-128"/>
                </a:defRPr>
              </a:lvl4pPr>
              <a:lvl5pPr marL="2057400" indent="-228600">
                <a:spcBef>
                  <a:spcPct val="60000"/>
                </a:spcBef>
                <a:defRPr sz="900">
                  <a:solidFill>
                    <a:srgbClr val="59237F"/>
                  </a:solidFill>
                  <a:latin typeface="Verdana" panose="020B0604030504040204" pitchFamily="34" charset="0"/>
                  <a:ea typeface="ＭＳ Ｐゴシック" panose="020B0600070205080204" pitchFamily="34" charset="-128"/>
                </a:defRPr>
              </a:lvl5pPr>
              <a:lvl6pPr marL="25146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6pPr>
              <a:lvl7pPr marL="29718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7pPr>
              <a:lvl8pPr marL="34290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8pPr>
              <a:lvl9pPr marL="3886200" indent="-228600" eaLnBrk="0" fontAlgn="base" hangingPunct="0">
                <a:spcBef>
                  <a:spcPct val="60000"/>
                </a:spcBef>
                <a:spcAft>
                  <a:spcPct val="0"/>
                </a:spcAft>
                <a:defRPr sz="900">
                  <a:solidFill>
                    <a:srgbClr val="59237F"/>
                  </a:solidFill>
                  <a:latin typeface="Verdana" panose="020B0604030504040204" pitchFamily="34" charset="0"/>
                  <a:ea typeface="ＭＳ Ｐゴシック" panose="020B0600070205080204" pitchFamily="34" charset="-128"/>
                </a:defRPr>
              </a:lvl9pPr>
            </a:lstStyle>
            <a:p>
              <a:r>
                <a:rPr lang="fr-FR" sz="1200" b="1" dirty="0">
                  <a:solidFill>
                    <a:schemeClr val="bg1"/>
                  </a:solidFill>
                </a:rPr>
                <a:t>Contenus exclusifs </a:t>
              </a:r>
            </a:p>
            <a:p>
              <a:r>
                <a:rPr lang="fr-FR" sz="1200" b="1" dirty="0">
                  <a:solidFill>
                    <a:schemeClr val="bg1"/>
                  </a:solidFill>
                </a:rPr>
                <a:t>sur le site</a:t>
              </a:r>
            </a:p>
            <a:p>
              <a:r>
                <a:rPr lang="fr-FR" sz="2000" dirty="0">
                  <a:solidFill>
                    <a:schemeClr val="bg1"/>
                  </a:solidFill>
                </a:rPr>
                <a:t>+</a:t>
              </a:r>
              <a:endParaRPr lang="fr-FR" sz="1200" dirty="0">
                <a:solidFill>
                  <a:schemeClr val="bg1"/>
                </a:solidFill>
              </a:endParaRPr>
            </a:p>
            <a:p>
              <a:r>
                <a:rPr lang="fr-FR" sz="1050" b="1" dirty="0">
                  <a:solidFill>
                    <a:schemeClr val="bg1"/>
                  </a:solidFill>
                </a:rPr>
                <a:t>Contenus pédagogiques</a:t>
              </a:r>
              <a:br>
                <a:rPr lang="fr-FR" sz="1050" b="1" dirty="0">
                  <a:solidFill>
                    <a:schemeClr val="bg1"/>
                  </a:solidFill>
                </a:rPr>
              </a:br>
              <a:r>
                <a:rPr lang="fr-FR" sz="1050" b="1" dirty="0">
                  <a:solidFill>
                    <a:schemeClr val="bg1"/>
                  </a:solidFill>
                </a:rPr>
                <a:t>sur l’économie du sport</a:t>
              </a:r>
            </a:p>
          </p:txBody>
        </p:sp>
        <p:pic>
          <p:nvPicPr>
            <p:cNvPr id="36" name="Image 35">
              <a:extLst>
                <a:ext uri="{FF2B5EF4-FFF2-40B4-BE49-F238E27FC236}">
                  <a16:creationId xmlns:a16="http://schemas.microsoft.com/office/drawing/2014/main" id="{CC1A209B-5F54-489B-B9C8-55412D0074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53016" y="4227684"/>
              <a:ext cx="726659" cy="562717"/>
            </a:xfrm>
            <a:prstGeom prst="rect">
              <a:avLst/>
            </a:prstGeom>
          </p:spPr>
        </p:pic>
      </p:grpSp>
      <p:pic>
        <p:nvPicPr>
          <p:cNvPr id="17" name="Image 16">
            <a:extLst>
              <a:ext uri="{FF2B5EF4-FFF2-40B4-BE49-F238E27FC236}">
                <a16:creationId xmlns:a16="http://schemas.microsoft.com/office/drawing/2014/main" id="{6F583BED-AE5A-4458-86AE-2ABD9467F99B}"/>
              </a:ext>
            </a:extLst>
          </p:cNvPr>
          <p:cNvPicPr>
            <a:picLocks noChangeAspect="1"/>
          </p:cNvPicPr>
          <p:nvPr/>
        </p:nvPicPr>
        <p:blipFill>
          <a:blip r:embed="rId10"/>
          <a:stretch>
            <a:fillRect/>
          </a:stretch>
        </p:blipFill>
        <p:spPr>
          <a:xfrm>
            <a:off x="292161" y="1172093"/>
            <a:ext cx="2922493" cy="632307"/>
          </a:xfrm>
          <a:prstGeom prst="rect">
            <a:avLst/>
          </a:prstGeom>
        </p:spPr>
      </p:pic>
      <p:pic>
        <p:nvPicPr>
          <p:cNvPr id="3" name="Image 2">
            <a:extLst>
              <a:ext uri="{FF2B5EF4-FFF2-40B4-BE49-F238E27FC236}">
                <a16:creationId xmlns:a16="http://schemas.microsoft.com/office/drawing/2014/main" id="{814E3A50-4504-4237-97AA-296D5AD0590F}"/>
              </a:ext>
            </a:extLst>
          </p:cNvPr>
          <p:cNvPicPr>
            <a:picLocks noChangeAspect="1"/>
          </p:cNvPicPr>
          <p:nvPr/>
        </p:nvPicPr>
        <p:blipFill>
          <a:blip r:embed="rId11"/>
          <a:stretch>
            <a:fillRect/>
          </a:stretch>
        </p:blipFill>
        <p:spPr>
          <a:xfrm>
            <a:off x="124972" y="3085355"/>
            <a:ext cx="1568904" cy="490988"/>
          </a:xfrm>
          <a:prstGeom prst="rect">
            <a:avLst/>
          </a:prstGeom>
        </p:spPr>
      </p:pic>
      <p:pic>
        <p:nvPicPr>
          <p:cNvPr id="5" name="Graphique 4" descr="Écran">
            <a:extLst>
              <a:ext uri="{FF2B5EF4-FFF2-40B4-BE49-F238E27FC236}">
                <a16:creationId xmlns:a16="http://schemas.microsoft.com/office/drawing/2014/main" id="{99B4C8F0-8738-41F0-8D9D-5275B40A82D2}"/>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51882" y="2484816"/>
            <a:ext cx="620486" cy="620486"/>
          </a:xfrm>
          <a:prstGeom prst="rect">
            <a:avLst/>
          </a:prstGeom>
        </p:spPr>
      </p:pic>
      <p:sp>
        <p:nvSpPr>
          <p:cNvPr id="6" name="ZoneTexte 5">
            <a:extLst>
              <a:ext uri="{FF2B5EF4-FFF2-40B4-BE49-F238E27FC236}">
                <a16:creationId xmlns:a16="http://schemas.microsoft.com/office/drawing/2014/main" id="{2D8FC3DE-EBDE-46C2-B8A6-05007C6751C4}"/>
              </a:ext>
            </a:extLst>
          </p:cNvPr>
          <p:cNvSpPr txBox="1"/>
          <p:nvPr/>
        </p:nvSpPr>
        <p:spPr>
          <a:xfrm>
            <a:off x="759279" y="2571750"/>
            <a:ext cx="991625" cy="738664"/>
          </a:xfrm>
          <a:prstGeom prst="rect">
            <a:avLst/>
          </a:prstGeom>
          <a:noFill/>
        </p:spPr>
        <p:txBody>
          <a:bodyPr wrap="square" rtlCol="0">
            <a:spAutoFit/>
          </a:bodyPr>
          <a:lstStyle/>
          <a:p>
            <a:r>
              <a:rPr lang="fr-FR" sz="1050" dirty="0"/>
              <a:t>Site internet : </a:t>
            </a:r>
            <a:r>
              <a:rPr lang="fr-FR" sz="1050" dirty="0">
                <a:hlinkClick r:id="rId14"/>
              </a:rPr>
              <a:t>www.caisse-epargne.fr</a:t>
            </a:r>
            <a:endParaRPr lang="fr-FR" sz="1050" dirty="0"/>
          </a:p>
          <a:p>
            <a:endParaRPr lang="fr-FR" sz="1050" dirty="0"/>
          </a:p>
        </p:txBody>
      </p:sp>
    </p:spTree>
    <p:extLst>
      <p:ext uri="{BB962C8B-B14F-4D97-AF65-F5344CB8AC3E}">
        <p14:creationId xmlns:p14="http://schemas.microsoft.com/office/powerpoint/2010/main" val="2822786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731520" y="2307525"/>
            <a:ext cx="1521203" cy="1200329"/>
          </a:xfrm>
          <a:prstGeom prst="rect">
            <a:avLst/>
          </a:prstGeom>
          <a:noFill/>
        </p:spPr>
        <p:txBody>
          <a:bodyPr wrap="square" rtlCol="0">
            <a:spAutoFit/>
          </a:bodyPr>
          <a:lstStyle/>
          <a:p>
            <a:pPr algn="r"/>
            <a:r>
              <a:rPr lang="fr-FR" sz="7200" b="1" dirty="0">
                <a:solidFill>
                  <a:srgbClr val="DB4B4B"/>
                </a:solidFill>
                <a:latin typeface="Montserrat SemiBold" panose="00000700000000000000" pitchFamily="50" charset="0"/>
                <a:cs typeface="Arial" panose="020B0604020202020204" pitchFamily="34" charset="0"/>
              </a:rPr>
              <a:t>04</a:t>
            </a:r>
            <a:endParaRPr lang="fr-FR" sz="72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Annexes</a:t>
            </a:r>
            <a:endParaRPr lang="pt-BR" altLang="en-US" dirty="0"/>
          </a:p>
        </p:txBody>
      </p:sp>
    </p:spTree>
    <p:extLst>
      <p:ext uri="{BB962C8B-B14F-4D97-AF65-F5344CB8AC3E}">
        <p14:creationId xmlns:p14="http://schemas.microsoft.com/office/powerpoint/2010/main" val="1016903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2051"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FFFFFF"/>
              </a:solidFill>
              <a:effectLst/>
              <a:uLnTx/>
              <a:uFillTx/>
              <a:latin typeface="Montserrat ExtraBold" panose="020B0604020202020204" charset="0"/>
              <a:ea typeface="+mn-ea"/>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b="1" dirty="0"/>
              <a:t>Accès à la documentation réglementaire et commerciale</a:t>
            </a:r>
            <a:br>
              <a:rPr lang="fr-FR" b="1" dirty="0"/>
            </a:br>
            <a:endParaRPr lang="fr-FR" b="1" dirty="0"/>
          </a:p>
        </p:txBody>
      </p:sp>
      <p:sp>
        <p:nvSpPr>
          <p:cNvPr id="117" name="Text Placeholder 7">
            <a:extLst>
              <a:ext uri="{FF2B5EF4-FFF2-40B4-BE49-F238E27FC236}">
                <a16:creationId xmlns:a16="http://schemas.microsoft.com/office/drawing/2014/main" id="{42DDC8F1-EE76-4D49-9769-EC8594A51CD4}"/>
              </a:ext>
            </a:extLst>
          </p:cNvPr>
          <p:cNvSpPr txBox="1">
            <a:spLocks/>
          </p:cNvSpPr>
          <p:nvPr/>
        </p:nvSpPr>
        <p:spPr>
          <a:xfrm>
            <a:off x="900385" y="612001"/>
            <a:ext cx="7704098"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600" b="0" i="0" u="none" strike="noStrike" kern="0" cap="none" spc="0" normalizeH="0" baseline="0" noProof="0" dirty="0">
              <a:ln>
                <a:noFill/>
              </a:ln>
              <a:solidFill>
                <a:srgbClr val="B24388"/>
              </a:solidFill>
              <a:effectLst/>
              <a:uLnTx/>
              <a:uFillTx/>
              <a:latin typeface="Montserrat SemiBold" panose="00000700000000000000" pitchFamily="50" charset="0"/>
              <a:cs typeface="Arial"/>
              <a:sym typeface="Arial"/>
            </a:endParaRPr>
          </a:p>
        </p:txBody>
      </p:sp>
      <p:sp>
        <p:nvSpPr>
          <p:cNvPr id="27" name="ZoneTexte 26">
            <a:extLst>
              <a:ext uri="{FF2B5EF4-FFF2-40B4-BE49-F238E27FC236}">
                <a16:creationId xmlns:a16="http://schemas.microsoft.com/office/drawing/2014/main" id="{C40F3EAA-98A0-4A19-B024-CF730362984B}"/>
              </a:ext>
            </a:extLst>
          </p:cNvPr>
          <p:cNvSpPr txBox="1"/>
          <p:nvPr/>
        </p:nvSpPr>
        <p:spPr>
          <a:xfrm>
            <a:off x="72998" y="3946177"/>
            <a:ext cx="8932750" cy="523220"/>
          </a:xfrm>
          <a:prstGeom prst="rect">
            <a:avLst/>
          </a:prstGeom>
          <a:noFill/>
        </p:spPr>
        <p:txBody>
          <a:bodyPr wrap="square" rtlCol="0">
            <a:spAutoFit/>
          </a:bodyPr>
          <a:lstStyle/>
          <a:p>
            <a:r>
              <a:rPr lang="fr-FR" sz="700" dirty="0"/>
              <a:t>* L’indicateur de risque et de rendement, présenté sous la forme d’une échelle allant de 1 à 7 correspondant à des niveaux de risques et de rendements croissants, vous</a:t>
            </a:r>
          </a:p>
          <a:p>
            <a:r>
              <a:rPr lang="fr-FR" sz="700" dirty="0"/>
              <a:t>permet d’appréhender le potentiel de performance d’un Fonds par rapport au risque qu’il présente. La méthodologie générale du calcul de cet indicateur réglementaire</a:t>
            </a:r>
          </a:p>
          <a:p>
            <a:r>
              <a:rPr lang="fr-FR" sz="700" dirty="0"/>
              <a:t>s’appuie sur la volatilité historique annualisée du Fonds calculée à partir des rendements hebdomadaires sur une période de 5 ans. Contrôlé périodiquement, cet indicateur peut évoluer. Le niveau de l’indicateur de risque et de rendement est celui en vigueur à la date de rédaction du document.</a:t>
            </a:r>
          </a:p>
        </p:txBody>
      </p:sp>
      <p:sp>
        <p:nvSpPr>
          <p:cNvPr id="28" name="Rectangle 27">
            <a:extLst>
              <a:ext uri="{FF2B5EF4-FFF2-40B4-BE49-F238E27FC236}">
                <a16:creationId xmlns:a16="http://schemas.microsoft.com/office/drawing/2014/main" id="{B9B0BC77-782F-4729-B647-E8F8E86303D6}"/>
              </a:ext>
            </a:extLst>
          </p:cNvPr>
          <p:cNvSpPr/>
          <p:nvPr/>
        </p:nvSpPr>
        <p:spPr>
          <a:xfrm>
            <a:off x="72998" y="4472625"/>
            <a:ext cx="8998003" cy="307777"/>
          </a:xfrm>
          <a:prstGeom prst="rect">
            <a:avLst/>
          </a:prstGeom>
          <a:noFill/>
        </p:spPr>
        <p:txBody>
          <a:bodyPr wrap="square" rtlCol="0">
            <a:spAutoFit/>
          </a:bodyPr>
          <a:lstStyle/>
          <a:p>
            <a:r>
              <a:rPr lang="fr-FR" sz="700" dirty="0"/>
              <a:t>Les risques des fonds sont décrits en pages suivantes. Pour plus d’information sur ces fonds, nous vous invitons à vous référer au prospectus des fonds et aux DICI (Document d’Information Clé pour l’Investisseur) disponibles sur le site du gestionnaire (cf. mentions légales). </a:t>
            </a:r>
          </a:p>
        </p:txBody>
      </p:sp>
      <p:sp>
        <p:nvSpPr>
          <p:cNvPr id="35" name="Rectangle 34">
            <a:extLst>
              <a:ext uri="{FF2B5EF4-FFF2-40B4-BE49-F238E27FC236}">
                <a16:creationId xmlns:a16="http://schemas.microsoft.com/office/drawing/2014/main" id="{FD167880-AB2A-4810-978C-DE6DB779174F}"/>
              </a:ext>
            </a:extLst>
          </p:cNvPr>
          <p:cNvSpPr/>
          <p:nvPr/>
        </p:nvSpPr>
        <p:spPr>
          <a:xfrm>
            <a:off x="2579152" y="2456260"/>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7">
                  <a:extLst>
                    <a:ext uri="{A12FA001-AC4F-418D-AE19-62706E023703}">
                      <ahyp:hlinkClr xmlns:ahyp="http://schemas.microsoft.com/office/drawing/2018/hyperlinkcolor" xmlns="" val="tx"/>
                    </a:ext>
                  </a:extLst>
                </a:hlinkClick>
              </a:rPr>
              <a:t>Prospectus</a:t>
            </a:r>
            <a:endParaRPr lang="fr-FR" sz="1100" i="1" baseline="0" dirty="0">
              <a:solidFill>
                <a:schemeClr val="accent1"/>
              </a:solidFill>
            </a:endParaRPr>
          </a:p>
        </p:txBody>
      </p:sp>
      <p:sp>
        <p:nvSpPr>
          <p:cNvPr id="36" name="Rectangle 35">
            <a:extLst>
              <a:ext uri="{FF2B5EF4-FFF2-40B4-BE49-F238E27FC236}">
                <a16:creationId xmlns:a16="http://schemas.microsoft.com/office/drawing/2014/main" id="{4CF6ED38-097B-4B90-939C-20BED787A895}"/>
              </a:ext>
            </a:extLst>
          </p:cNvPr>
          <p:cNvSpPr/>
          <p:nvPr/>
        </p:nvSpPr>
        <p:spPr>
          <a:xfrm>
            <a:off x="2579152" y="2733777"/>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8">
                  <a:extLst>
                    <a:ext uri="{A12FA001-AC4F-418D-AE19-62706E023703}">
                      <ahyp:hlinkClr xmlns:ahyp="http://schemas.microsoft.com/office/drawing/2018/hyperlinkcolor" xmlns="" val="tx"/>
                    </a:ext>
                  </a:extLst>
                </a:hlinkClick>
              </a:rPr>
              <a:t>DICI</a:t>
            </a:r>
            <a:endParaRPr lang="fr-FR" sz="1100" i="1" baseline="0" dirty="0">
              <a:solidFill>
                <a:schemeClr val="accent1"/>
              </a:solidFill>
            </a:endParaRPr>
          </a:p>
        </p:txBody>
      </p:sp>
      <p:sp>
        <p:nvSpPr>
          <p:cNvPr id="37" name="Rectangle 36">
            <a:extLst>
              <a:ext uri="{FF2B5EF4-FFF2-40B4-BE49-F238E27FC236}">
                <a16:creationId xmlns:a16="http://schemas.microsoft.com/office/drawing/2014/main" id="{32DBA38F-AAB7-4D8A-B0FD-2998B939A7EB}"/>
              </a:ext>
            </a:extLst>
          </p:cNvPr>
          <p:cNvSpPr/>
          <p:nvPr/>
        </p:nvSpPr>
        <p:spPr>
          <a:xfrm>
            <a:off x="2560905" y="3052720"/>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9"/>
              </a:rPr>
              <a:t>Fiche produit</a:t>
            </a:r>
            <a:endParaRPr lang="fr-FR" sz="1100" i="1" baseline="0" dirty="0">
              <a:solidFill>
                <a:schemeClr val="accent1"/>
              </a:solidFill>
            </a:endParaRPr>
          </a:p>
        </p:txBody>
      </p:sp>
      <p:sp>
        <p:nvSpPr>
          <p:cNvPr id="39" name="Rectangle 38">
            <a:extLst>
              <a:ext uri="{FF2B5EF4-FFF2-40B4-BE49-F238E27FC236}">
                <a16:creationId xmlns:a16="http://schemas.microsoft.com/office/drawing/2014/main" id="{68198477-EA88-4737-ACFA-2164EF70F8B7}"/>
              </a:ext>
            </a:extLst>
          </p:cNvPr>
          <p:cNvSpPr/>
          <p:nvPr/>
        </p:nvSpPr>
        <p:spPr>
          <a:xfrm>
            <a:off x="2579151" y="3344708"/>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rPr>
              <a:t>IRR* : 6/7</a:t>
            </a:r>
          </a:p>
        </p:txBody>
      </p:sp>
      <p:sp>
        <p:nvSpPr>
          <p:cNvPr id="40" name="Rectangle 39">
            <a:extLst>
              <a:ext uri="{FF2B5EF4-FFF2-40B4-BE49-F238E27FC236}">
                <a16:creationId xmlns:a16="http://schemas.microsoft.com/office/drawing/2014/main" id="{45DBBE2E-F949-4875-BBC3-7CB0EB18CD93}"/>
              </a:ext>
            </a:extLst>
          </p:cNvPr>
          <p:cNvSpPr/>
          <p:nvPr/>
        </p:nvSpPr>
        <p:spPr>
          <a:xfrm>
            <a:off x="2579150" y="1555982"/>
            <a:ext cx="1555821" cy="7138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err="1">
                <a:solidFill>
                  <a:schemeClr val="bg1"/>
                </a:solidFill>
              </a:rPr>
              <a:t>Thematics</a:t>
            </a:r>
            <a:r>
              <a:rPr lang="fr-FR" sz="1100" i="1" dirty="0">
                <a:solidFill>
                  <a:schemeClr val="bg1"/>
                </a:solidFill>
              </a:rPr>
              <a:t> </a:t>
            </a:r>
            <a:r>
              <a:rPr lang="fr-FR" sz="1100" i="1" dirty="0" err="1">
                <a:solidFill>
                  <a:schemeClr val="bg1"/>
                </a:solidFill>
              </a:rPr>
              <a:t>Wellness</a:t>
            </a:r>
            <a:r>
              <a:rPr lang="fr-FR" sz="1100" i="1" dirty="0">
                <a:solidFill>
                  <a:schemeClr val="bg1"/>
                </a:solidFill>
              </a:rPr>
              <a:t> </a:t>
            </a:r>
            <a:r>
              <a:rPr lang="fr-FR" sz="1100" i="1" dirty="0" err="1">
                <a:solidFill>
                  <a:schemeClr val="bg1"/>
                </a:solidFill>
              </a:rPr>
              <a:t>Fund</a:t>
            </a:r>
            <a:endParaRPr lang="fr-FR" sz="1100" i="1" dirty="0">
              <a:solidFill>
                <a:schemeClr val="bg1"/>
              </a:solidFill>
            </a:endParaRPr>
          </a:p>
        </p:txBody>
      </p:sp>
      <p:pic>
        <p:nvPicPr>
          <p:cNvPr id="3" name="Image 2">
            <a:extLst>
              <a:ext uri="{FF2B5EF4-FFF2-40B4-BE49-F238E27FC236}">
                <a16:creationId xmlns:a16="http://schemas.microsoft.com/office/drawing/2014/main" id="{D2E1735A-9067-4540-A074-F0D064B369D2}"/>
              </a:ext>
            </a:extLst>
          </p:cNvPr>
          <p:cNvPicPr>
            <a:picLocks noChangeAspect="1"/>
          </p:cNvPicPr>
          <p:nvPr/>
        </p:nvPicPr>
        <p:blipFill>
          <a:blip r:embed="rId10"/>
          <a:stretch>
            <a:fillRect/>
          </a:stretch>
        </p:blipFill>
        <p:spPr>
          <a:xfrm>
            <a:off x="900385" y="1428980"/>
            <a:ext cx="1555822" cy="2194820"/>
          </a:xfrm>
          <a:prstGeom prst="rect">
            <a:avLst/>
          </a:prstGeom>
          <a:ln>
            <a:solidFill>
              <a:schemeClr val="accent1"/>
            </a:solidFill>
          </a:ln>
          <a:effectLst>
            <a:outerShdw blurRad="50800" dist="38100" dir="2700000" algn="tl" rotWithShape="0">
              <a:prstClr val="black">
                <a:alpha val="40000"/>
              </a:prstClr>
            </a:outerShdw>
          </a:effectLst>
        </p:spPr>
      </p:pic>
      <p:pic>
        <p:nvPicPr>
          <p:cNvPr id="20" name="Image 19">
            <a:extLst>
              <a:ext uri="{FF2B5EF4-FFF2-40B4-BE49-F238E27FC236}">
                <a16:creationId xmlns:a16="http://schemas.microsoft.com/office/drawing/2014/main" id="{6542C888-557A-4E4B-AA7A-06631DA29FA9}"/>
              </a:ext>
            </a:extLst>
          </p:cNvPr>
          <p:cNvPicPr>
            <a:picLocks noChangeAspect="1"/>
          </p:cNvPicPr>
          <p:nvPr/>
        </p:nvPicPr>
        <p:blipFill>
          <a:blip r:embed="rId11"/>
          <a:stretch>
            <a:fillRect/>
          </a:stretch>
        </p:blipFill>
        <p:spPr>
          <a:xfrm>
            <a:off x="4772191" y="1405586"/>
            <a:ext cx="1558770" cy="2179125"/>
          </a:xfrm>
          <a:prstGeom prst="rect">
            <a:avLst/>
          </a:prstGeom>
        </p:spPr>
      </p:pic>
      <p:sp>
        <p:nvSpPr>
          <p:cNvPr id="21" name="Rectangle 20">
            <a:extLst>
              <a:ext uri="{FF2B5EF4-FFF2-40B4-BE49-F238E27FC236}">
                <a16:creationId xmlns:a16="http://schemas.microsoft.com/office/drawing/2014/main" id="{23FE2A57-E544-4180-9794-C974863BEC4F}"/>
              </a:ext>
            </a:extLst>
          </p:cNvPr>
          <p:cNvSpPr/>
          <p:nvPr/>
        </p:nvSpPr>
        <p:spPr>
          <a:xfrm>
            <a:off x="6576619" y="2462849"/>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2"/>
              </a:rPr>
              <a:t>Prospectus</a:t>
            </a:r>
            <a:endParaRPr lang="fr-FR" sz="1100" i="1" baseline="0" dirty="0">
              <a:solidFill>
                <a:schemeClr val="accent1"/>
              </a:solidFill>
            </a:endParaRPr>
          </a:p>
        </p:txBody>
      </p:sp>
      <p:sp>
        <p:nvSpPr>
          <p:cNvPr id="22" name="Rectangle 21">
            <a:extLst>
              <a:ext uri="{FF2B5EF4-FFF2-40B4-BE49-F238E27FC236}">
                <a16:creationId xmlns:a16="http://schemas.microsoft.com/office/drawing/2014/main" id="{F0A3971C-BECB-4C30-9649-931F954F507A}"/>
              </a:ext>
            </a:extLst>
          </p:cNvPr>
          <p:cNvSpPr/>
          <p:nvPr/>
        </p:nvSpPr>
        <p:spPr>
          <a:xfrm>
            <a:off x="6576619" y="2740366"/>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3"/>
              </a:rPr>
              <a:t>DICI</a:t>
            </a:r>
            <a:endParaRPr lang="fr-FR" sz="1100" i="1" baseline="0" dirty="0">
              <a:solidFill>
                <a:schemeClr val="accent1"/>
              </a:solidFill>
            </a:endParaRPr>
          </a:p>
        </p:txBody>
      </p:sp>
      <p:sp>
        <p:nvSpPr>
          <p:cNvPr id="23" name="Rectangle 22">
            <a:extLst>
              <a:ext uri="{FF2B5EF4-FFF2-40B4-BE49-F238E27FC236}">
                <a16:creationId xmlns:a16="http://schemas.microsoft.com/office/drawing/2014/main" id="{768733CF-5A42-4780-9FB7-694D9BE92965}"/>
              </a:ext>
            </a:extLst>
          </p:cNvPr>
          <p:cNvSpPr/>
          <p:nvPr/>
        </p:nvSpPr>
        <p:spPr>
          <a:xfrm>
            <a:off x="6558372" y="3059309"/>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4"/>
              </a:rPr>
              <a:t>Fiche produit</a:t>
            </a:r>
            <a:endParaRPr lang="fr-FR" sz="1100" i="1" baseline="0" dirty="0">
              <a:solidFill>
                <a:schemeClr val="accent1"/>
              </a:solidFill>
            </a:endParaRPr>
          </a:p>
        </p:txBody>
      </p:sp>
      <p:sp>
        <p:nvSpPr>
          <p:cNvPr id="24" name="Rectangle 23">
            <a:extLst>
              <a:ext uri="{FF2B5EF4-FFF2-40B4-BE49-F238E27FC236}">
                <a16:creationId xmlns:a16="http://schemas.microsoft.com/office/drawing/2014/main" id="{FE39A313-21E9-4833-89E7-3B2ECD5470A8}"/>
              </a:ext>
            </a:extLst>
          </p:cNvPr>
          <p:cNvSpPr/>
          <p:nvPr/>
        </p:nvSpPr>
        <p:spPr>
          <a:xfrm>
            <a:off x="6576618" y="3351297"/>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rPr>
              <a:t>IRR* : 6/7</a:t>
            </a:r>
          </a:p>
        </p:txBody>
      </p:sp>
      <p:sp>
        <p:nvSpPr>
          <p:cNvPr id="25" name="Rectangle 24">
            <a:extLst>
              <a:ext uri="{FF2B5EF4-FFF2-40B4-BE49-F238E27FC236}">
                <a16:creationId xmlns:a16="http://schemas.microsoft.com/office/drawing/2014/main" id="{A5C8909D-D1F2-4E11-9DCA-28E154154133}"/>
              </a:ext>
            </a:extLst>
          </p:cNvPr>
          <p:cNvSpPr/>
          <p:nvPr/>
        </p:nvSpPr>
        <p:spPr>
          <a:xfrm>
            <a:off x="6576617" y="1562571"/>
            <a:ext cx="1555821" cy="7138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err="1">
                <a:solidFill>
                  <a:schemeClr val="bg1"/>
                </a:solidFill>
              </a:rPr>
              <a:t>Thematics</a:t>
            </a:r>
            <a:r>
              <a:rPr lang="fr-FR" sz="1100" i="1" dirty="0">
                <a:solidFill>
                  <a:schemeClr val="bg1"/>
                </a:solidFill>
              </a:rPr>
              <a:t> AAA Consumer</a:t>
            </a:r>
          </a:p>
        </p:txBody>
      </p:sp>
    </p:spTree>
    <p:extLst>
      <p:ext uri="{BB962C8B-B14F-4D97-AF65-F5344CB8AC3E}">
        <p14:creationId xmlns:p14="http://schemas.microsoft.com/office/powerpoint/2010/main" val="2859940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3075"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FFFFFF"/>
              </a:solidFill>
              <a:effectLst/>
              <a:uLnTx/>
              <a:uFillTx/>
              <a:latin typeface="Montserrat ExtraBold" panose="020B0604020202020204" charset="0"/>
              <a:ea typeface="+mn-ea"/>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b="1" dirty="0"/>
              <a:t>Accès à la documentation réglementaire et commerciale</a:t>
            </a:r>
            <a:br>
              <a:rPr lang="fr-FR" b="1" dirty="0"/>
            </a:br>
            <a:endParaRPr lang="fr-FR" b="1" dirty="0"/>
          </a:p>
        </p:txBody>
      </p:sp>
      <p:sp>
        <p:nvSpPr>
          <p:cNvPr id="117" name="Text Placeholder 7">
            <a:extLst>
              <a:ext uri="{FF2B5EF4-FFF2-40B4-BE49-F238E27FC236}">
                <a16:creationId xmlns:a16="http://schemas.microsoft.com/office/drawing/2014/main" id="{42DDC8F1-EE76-4D49-9769-EC8594A51CD4}"/>
              </a:ext>
            </a:extLst>
          </p:cNvPr>
          <p:cNvSpPr txBox="1">
            <a:spLocks/>
          </p:cNvSpPr>
          <p:nvPr/>
        </p:nvSpPr>
        <p:spPr>
          <a:xfrm>
            <a:off x="900385" y="612001"/>
            <a:ext cx="7704098"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600" b="0" i="0" u="none" strike="noStrike" kern="0" cap="none" spc="0" normalizeH="0" baseline="0" noProof="0" dirty="0">
              <a:ln>
                <a:noFill/>
              </a:ln>
              <a:solidFill>
                <a:srgbClr val="B24388"/>
              </a:solidFill>
              <a:effectLst/>
              <a:uLnTx/>
              <a:uFillTx/>
              <a:latin typeface="Montserrat SemiBold" panose="00000700000000000000" pitchFamily="50" charset="0"/>
              <a:cs typeface="Arial"/>
              <a:sym typeface="Arial"/>
            </a:endParaRPr>
          </a:p>
        </p:txBody>
      </p:sp>
      <p:sp>
        <p:nvSpPr>
          <p:cNvPr id="27" name="ZoneTexte 26">
            <a:extLst>
              <a:ext uri="{FF2B5EF4-FFF2-40B4-BE49-F238E27FC236}">
                <a16:creationId xmlns:a16="http://schemas.microsoft.com/office/drawing/2014/main" id="{C40F3EAA-98A0-4A19-B024-CF730362984B}"/>
              </a:ext>
            </a:extLst>
          </p:cNvPr>
          <p:cNvSpPr txBox="1"/>
          <p:nvPr/>
        </p:nvSpPr>
        <p:spPr>
          <a:xfrm>
            <a:off x="72998" y="3946177"/>
            <a:ext cx="8932750" cy="523220"/>
          </a:xfrm>
          <a:prstGeom prst="rect">
            <a:avLst/>
          </a:prstGeom>
          <a:noFill/>
        </p:spPr>
        <p:txBody>
          <a:bodyPr wrap="square" rtlCol="0">
            <a:spAutoFit/>
          </a:bodyPr>
          <a:lstStyle/>
          <a:p>
            <a:r>
              <a:rPr lang="fr-FR" sz="700" dirty="0"/>
              <a:t>* L’indicateur de risque et de rendement, présenté sous la forme d’une échelle allant de 1 à 7 correspondant à des niveaux de risques et de rendements croissants, vous</a:t>
            </a:r>
          </a:p>
          <a:p>
            <a:r>
              <a:rPr lang="fr-FR" sz="700" dirty="0"/>
              <a:t>permet d’appréhender le potentiel de performance d’un Fonds par rapport au risque qu’il présente. La méthodologie générale du calcul de cet indicateur réglementaire</a:t>
            </a:r>
          </a:p>
          <a:p>
            <a:r>
              <a:rPr lang="fr-FR" sz="700" dirty="0"/>
              <a:t>s’appuie sur la volatilité historique annualisée du Fonds calculée à partir des rendements hebdomadaires sur une période de 5 ans. Contrôlé périodiquement, cet indicateur peut évoluer. Le niveau de l’indicateur de risque et de rendement est celui en vigueur à la date de rédaction du document.</a:t>
            </a:r>
          </a:p>
        </p:txBody>
      </p:sp>
      <p:sp>
        <p:nvSpPr>
          <p:cNvPr id="28" name="Rectangle 27">
            <a:extLst>
              <a:ext uri="{FF2B5EF4-FFF2-40B4-BE49-F238E27FC236}">
                <a16:creationId xmlns:a16="http://schemas.microsoft.com/office/drawing/2014/main" id="{B9B0BC77-782F-4729-B647-E8F8E86303D6}"/>
              </a:ext>
            </a:extLst>
          </p:cNvPr>
          <p:cNvSpPr/>
          <p:nvPr/>
        </p:nvSpPr>
        <p:spPr>
          <a:xfrm>
            <a:off x="72998" y="4472625"/>
            <a:ext cx="8998003" cy="307777"/>
          </a:xfrm>
          <a:prstGeom prst="rect">
            <a:avLst/>
          </a:prstGeom>
          <a:noFill/>
        </p:spPr>
        <p:txBody>
          <a:bodyPr wrap="square" rtlCol="0">
            <a:spAutoFit/>
          </a:bodyPr>
          <a:lstStyle/>
          <a:p>
            <a:r>
              <a:rPr lang="fr-FR" sz="700" dirty="0"/>
              <a:t>Les risques des fonds sont décrits en pages suivantes. Pour plus d’information sur ces fonds, nous vous invitons à vous référer au prospectus des fonds et aux DICI (Document d’Information Clé pour l’Investisseur) disponibles sur le site du gestionnaire (cf. mentions légales). </a:t>
            </a:r>
          </a:p>
        </p:txBody>
      </p:sp>
      <p:sp>
        <p:nvSpPr>
          <p:cNvPr id="35" name="Rectangle 34">
            <a:extLst>
              <a:ext uri="{FF2B5EF4-FFF2-40B4-BE49-F238E27FC236}">
                <a16:creationId xmlns:a16="http://schemas.microsoft.com/office/drawing/2014/main" id="{FD167880-AB2A-4810-978C-DE6DB779174F}"/>
              </a:ext>
            </a:extLst>
          </p:cNvPr>
          <p:cNvSpPr/>
          <p:nvPr/>
        </p:nvSpPr>
        <p:spPr>
          <a:xfrm>
            <a:off x="2579152" y="2456260"/>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7">
                  <a:extLst>
                    <a:ext uri="{A12FA001-AC4F-418D-AE19-62706E023703}">
                      <ahyp:hlinkClr xmlns:ahyp="http://schemas.microsoft.com/office/drawing/2018/hyperlinkcolor" xmlns="" val="tx"/>
                    </a:ext>
                  </a:extLst>
                </a:hlinkClick>
              </a:rPr>
              <a:t>Prospectus</a:t>
            </a:r>
            <a:endParaRPr lang="fr-FR" sz="1100" i="1" baseline="0" dirty="0">
              <a:solidFill>
                <a:schemeClr val="accent1"/>
              </a:solidFill>
            </a:endParaRPr>
          </a:p>
        </p:txBody>
      </p:sp>
      <p:sp>
        <p:nvSpPr>
          <p:cNvPr id="36" name="Rectangle 35">
            <a:extLst>
              <a:ext uri="{FF2B5EF4-FFF2-40B4-BE49-F238E27FC236}">
                <a16:creationId xmlns:a16="http://schemas.microsoft.com/office/drawing/2014/main" id="{4CF6ED38-097B-4B90-939C-20BED787A895}"/>
              </a:ext>
            </a:extLst>
          </p:cNvPr>
          <p:cNvSpPr/>
          <p:nvPr/>
        </p:nvSpPr>
        <p:spPr>
          <a:xfrm>
            <a:off x="2579152" y="2733777"/>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8">
                  <a:extLst>
                    <a:ext uri="{A12FA001-AC4F-418D-AE19-62706E023703}">
                      <ahyp:hlinkClr xmlns:ahyp="http://schemas.microsoft.com/office/drawing/2018/hyperlinkcolor" xmlns="" val="tx"/>
                    </a:ext>
                  </a:extLst>
                </a:hlinkClick>
              </a:rPr>
              <a:t>DICI</a:t>
            </a:r>
            <a:endParaRPr lang="fr-FR" sz="1100" i="1" baseline="0" dirty="0">
              <a:solidFill>
                <a:schemeClr val="accent1"/>
              </a:solidFill>
            </a:endParaRPr>
          </a:p>
        </p:txBody>
      </p:sp>
      <p:sp>
        <p:nvSpPr>
          <p:cNvPr id="37" name="Rectangle 36">
            <a:extLst>
              <a:ext uri="{FF2B5EF4-FFF2-40B4-BE49-F238E27FC236}">
                <a16:creationId xmlns:a16="http://schemas.microsoft.com/office/drawing/2014/main" id="{32DBA38F-AAB7-4D8A-B0FD-2998B939A7EB}"/>
              </a:ext>
            </a:extLst>
          </p:cNvPr>
          <p:cNvSpPr/>
          <p:nvPr/>
        </p:nvSpPr>
        <p:spPr>
          <a:xfrm>
            <a:off x="2560905" y="3052720"/>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9"/>
              </a:rPr>
              <a:t>Fiche produit</a:t>
            </a:r>
            <a:endParaRPr lang="fr-FR" sz="1100" i="1" baseline="0" dirty="0">
              <a:solidFill>
                <a:schemeClr val="accent1"/>
              </a:solidFill>
            </a:endParaRPr>
          </a:p>
        </p:txBody>
      </p:sp>
      <p:sp>
        <p:nvSpPr>
          <p:cNvPr id="39" name="Rectangle 38">
            <a:extLst>
              <a:ext uri="{FF2B5EF4-FFF2-40B4-BE49-F238E27FC236}">
                <a16:creationId xmlns:a16="http://schemas.microsoft.com/office/drawing/2014/main" id="{68198477-EA88-4737-ACFA-2164EF70F8B7}"/>
              </a:ext>
            </a:extLst>
          </p:cNvPr>
          <p:cNvSpPr/>
          <p:nvPr/>
        </p:nvSpPr>
        <p:spPr>
          <a:xfrm>
            <a:off x="2579151" y="3344708"/>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rPr>
              <a:t>IRR* : </a:t>
            </a:r>
            <a:r>
              <a:rPr lang="fr-FR" sz="1100" i="1" dirty="0">
                <a:solidFill>
                  <a:schemeClr val="accent1"/>
                </a:solidFill>
              </a:rPr>
              <a:t>4</a:t>
            </a:r>
            <a:r>
              <a:rPr lang="fr-FR" sz="1100" i="1" baseline="0" dirty="0">
                <a:solidFill>
                  <a:schemeClr val="accent1"/>
                </a:solidFill>
              </a:rPr>
              <a:t>/7</a:t>
            </a:r>
          </a:p>
        </p:txBody>
      </p:sp>
      <p:sp>
        <p:nvSpPr>
          <p:cNvPr id="40" name="Rectangle 39">
            <a:extLst>
              <a:ext uri="{FF2B5EF4-FFF2-40B4-BE49-F238E27FC236}">
                <a16:creationId xmlns:a16="http://schemas.microsoft.com/office/drawing/2014/main" id="{45DBBE2E-F949-4875-BBC3-7CB0EB18CD93}"/>
              </a:ext>
            </a:extLst>
          </p:cNvPr>
          <p:cNvSpPr/>
          <p:nvPr/>
        </p:nvSpPr>
        <p:spPr>
          <a:xfrm>
            <a:off x="2579150" y="1555982"/>
            <a:ext cx="1555821" cy="7138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err="1">
                <a:solidFill>
                  <a:schemeClr val="bg1"/>
                </a:solidFill>
              </a:rPr>
              <a:t>Mirova</a:t>
            </a:r>
            <a:r>
              <a:rPr lang="fr-FR" sz="1100" i="1" dirty="0">
                <a:solidFill>
                  <a:schemeClr val="bg1"/>
                </a:solidFill>
              </a:rPr>
              <a:t> Europe </a:t>
            </a:r>
            <a:r>
              <a:rPr lang="fr-FR" sz="1100" i="1" dirty="0" err="1">
                <a:solidFill>
                  <a:schemeClr val="bg1"/>
                </a:solidFill>
              </a:rPr>
              <a:t>Sustainable</a:t>
            </a:r>
            <a:r>
              <a:rPr lang="fr-FR" sz="1100" i="1" dirty="0">
                <a:solidFill>
                  <a:schemeClr val="bg1"/>
                </a:solidFill>
              </a:rPr>
              <a:t> Economy </a:t>
            </a:r>
            <a:r>
              <a:rPr lang="fr-FR" sz="1100" i="1" dirty="0" err="1">
                <a:solidFill>
                  <a:schemeClr val="bg1"/>
                </a:solidFill>
              </a:rPr>
              <a:t>Fund</a:t>
            </a:r>
            <a:endParaRPr lang="fr-FR" sz="1100" i="1" dirty="0">
              <a:solidFill>
                <a:schemeClr val="bg1"/>
              </a:solidFill>
            </a:endParaRPr>
          </a:p>
        </p:txBody>
      </p:sp>
      <p:sp>
        <p:nvSpPr>
          <p:cNvPr id="42" name="Rectangle 41">
            <a:extLst>
              <a:ext uri="{FF2B5EF4-FFF2-40B4-BE49-F238E27FC236}">
                <a16:creationId xmlns:a16="http://schemas.microsoft.com/office/drawing/2014/main" id="{4ED7741D-6830-42A5-A992-23E49E47F2A7}"/>
              </a:ext>
            </a:extLst>
          </p:cNvPr>
          <p:cNvSpPr/>
          <p:nvPr/>
        </p:nvSpPr>
        <p:spPr>
          <a:xfrm>
            <a:off x="6185062" y="2426839"/>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accent1"/>
                </a:solidFill>
                <a:hlinkClick r:id="rId10" action="ppaction://hlinkfile">
                  <a:extLst>
                    <a:ext uri="{A12FA001-AC4F-418D-AE19-62706E023703}">
                      <ahyp:hlinkClr xmlns:ahyp="http://schemas.microsoft.com/office/drawing/2018/hyperlinkcolor" xmlns="" val="tx"/>
                    </a:ext>
                  </a:extLst>
                </a:hlinkClick>
              </a:rPr>
              <a:t>Prospectus</a:t>
            </a:r>
            <a:endParaRPr lang="fr-FR" sz="1100" i="1" dirty="0">
              <a:solidFill>
                <a:schemeClr val="accent1"/>
              </a:solidFill>
            </a:endParaRPr>
          </a:p>
        </p:txBody>
      </p:sp>
      <p:sp>
        <p:nvSpPr>
          <p:cNvPr id="43" name="Rectangle 42">
            <a:extLst>
              <a:ext uri="{FF2B5EF4-FFF2-40B4-BE49-F238E27FC236}">
                <a16:creationId xmlns:a16="http://schemas.microsoft.com/office/drawing/2014/main" id="{A6DD7022-7DFC-4379-8C0F-3E96A6B09C64}"/>
              </a:ext>
            </a:extLst>
          </p:cNvPr>
          <p:cNvSpPr/>
          <p:nvPr/>
        </p:nvSpPr>
        <p:spPr>
          <a:xfrm>
            <a:off x="6185062" y="2704356"/>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1">
                  <a:extLst>
                    <a:ext uri="{A12FA001-AC4F-418D-AE19-62706E023703}">
                      <ahyp:hlinkClr xmlns:ahyp="http://schemas.microsoft.com/office/drawing/2018/hyperlinkcolor" xmlns="" val="tx"/>
                    </a:ext>
                  </a:extLst>
                </a:hlinkClick>
              </a:rPr>
              <a:t>DICI</a:t>
            </a:r>
            <a:endParaRPr lang="fr-FR" sz="1100" i="1" baseline="0" dirty="0">
              <a:solidFill>
                <a:schemeClr val="accent1"/>
              </a:solidFill>
            </a:endParaRPr>
          </a:p>
        </p:txBody>
      </p:sp>
      <p:sp>
        <p:nvSpPr>
          <p:cNvPr id="44" name="Rectangle 43">
            <a:extLst>
              <a:ext uri="{FF2B5EF4-FFF2-40B4-BE49-F238E27FC236}">
                <a16:creationId xmlns:a16="http://schemas.microsoft.com/office/drawing/2014/main" id="{FA86AC9D-D9A4-4238-8067-3E39C1AF22ED}"/>
              </a:ext>
            </a:extLst>
          </p:cNvPr>
          <p:cNvSpPr/>
          <p:nvPr/>
        </p:nvSpPr>
        <p:spPr>
          <a:xfrm>
            <a:off x="6166815" y="3023299"/>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2"/>
              </a:rPr>
              <a:t>Fiche produit</a:t>
            </a:r>
            <a:endParaRPr lang="fr-FR" sz="1100" i="1" baseline="0" dirty="0">
              <a:solidFill>
                <a:schemeClr val="accent1"/>
              </a:solidFill>
            </a:endParaRPr>
          </a:p>
        </p:txBody>
      </p:sp>
      <p:sp>
        <p:nvSpPr>
          <p:cNvPr id="45" name="Rectangle 44">
            <a:extLst>
              <a:ext uri="{FF2B5EF4-FFF2-40B4-BE49-F238E27FC236}">
                <a16:creationId xmlns:a16="http://schemas.microsoft.com/office/drawing/2014/main" id="{94A07574-9DAA-4DA4-BDD3-2458A1B05C4A}"/>
              </a:ext>
            </a:extLst>
          </p:cNvPr>
          <p:cNvSpPr/>
          <p:nvPr/>
        </p:nvSpPr>
        <p:spPr>
          <a:xfrm>
            <a:off x="6185061" y="3315287"/>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rPr>
              <a:t>IRR* : 3/7</a:t>
            </a:r>
          </a:p>
        </p:txBody>
      </p:sp>
      <p:sp>
        <p:nvSpPr>
          <p:cNvPr id="46" name="Rectangle 45">
            <a:extLst>
              <a:ext uri="{FF2B5EF4-FFF2-40B4-BE49-F238E27FC236}">
                <a16:creationId xmlns:a16="http://schemas.microsoft.com/office/drawing/2014/main" id="{B6BA5C1A-245D-4888-855F-9BAF52DD7DA1}"/>
              </a:ext>
            </a:extLst>
          </p:cNvPr>
          <p:cNvSpPr/>
          <p:nvPr/>
        </p:nvSpPr>
        <p:spPr>
          <a:xfrm>
            <a:off x="6185060" y="1526561"/>
            <a:ext cx="1555821" cy="7138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bg1"/>
                </a:solidFill>
              </a:rPr>
              <a:t>Dorval Global Convictions Patrimoine</a:t>
            </a:r>
          </a:p>
        </p:txBody>
      </p:sp>
      <p:pic>
        <p:nvPicPr>
          <p:cNvPr id="2" name="Image 1">
            <a:extLst>
              <a:ext uri="{FF2B5EF4-FFF2-40B4-BE49-F238E27FC236}">
                <a16:creationId xmlns:a16="http://schemas.microsoft.com/office/drawing/2014/main" id="{CCB96F04-C638-4155-B914-69D91768E936}"/>
              </a:ext>
            </a:extLst>
          </p:cNvPr>
          <p:cNvPicPr>
            <a:picLocks noChangeAspect="1"/>
          </p:cNvPicPr>
          <p:nvPr/>
        </p:nvPicPr>
        <p:blipFill>
          <a:blip r:embed="rId13"/>
          <a:stretch>
            <a:fillRect/>
          </a:stretch>
        </p:blipFill>
        <p:spPr>
          <a:xfrm>
            <a:off x="809779" y="1422617"/>
            <a:ext cx="1555821" cy="2207546"/>
          </a:xfrm>
          <a:prstGeom prst="rect">
            <a:avLst/>
          </a:prstGeom>
          <a:ln>
            <a:solidFill>
              <a:schemeClr val="accent1"/>
            </a:solidFill>
          </a:ln>
          <a:effectLst>
            <a:outerShdw blurRad="50800" dist="38100" dir="2700000" algn="tl" rotWithShape="0">
              <a:prstClr val="black">
                <a:alpha val="40000"/>
              </a:prstClr>
            </a:outerShdw>
          </a:effectLst>
        </p:spPr>
      </p:pic>
      <p:pic>
        <p:nvPicPr>
          <p:cNvPr id="8" name="Image 7">
            <a:extLst>
              <a:ext uri="{FF2B5EF4-FFF2-40B4-BE49-F238E27FC236}">
                <a16:creationId xmlns:a16="http://schemas.microsoft.com/office/drawing/2014/main" id="{5C7CE0FA-854B-495F-A494-78BC097DE08B}"/>
              </a:ext>
            </a:extLst>
          </p:cNvPr>
          <p:cNvPicPr>
            <a:picLocks noChangeAspect="1"/>
          </p:cNvPicPr>
          <p:nvPr/>
        </p:nvPicPr>
        <p:blipFill>
          <a:blip r:embed="rId14"/>
          <a:stretch>
            <a:fillRect/>
          </a:stretch>
        </p:blipFill>
        <p:spPr>
          <a:xfrm>
            <a:off x="4434974" y="1441061"/>
            <a:ext cx="1530994" cy="2189102"/>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44521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4099"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FFFFFF"/>
              </a:solidFill>
              <a:effectLst/>
              <a:uLnTx/>
              <a:uFillTx/>
              <a:latin typeface="Montserrat ExtraBold" panose="020B0604020202020204" charset="0"/>
              <a:ea typeface="+mn-ea"/>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b="1" dirty="0"/>
              <a:t>Accès à la documentation réglementaire et commerciale</a:t>
            </a:r>
            <a:br>
              <a:rPr lang="fr-FR" b="1" dirty="0"/>
            </a:br>
            <a:endParaRPr lang="fr-FR" b="1" dirty="0"/>
          </a:p>
        </p:txBody>
      </p:sp>
      <p:sp>
        <p:nvSpPr>
          <p:cNvPr id="117" name="Text Placeholder 7">
            <a:extLst>
              <a:ext uri="{FF2B5EF4-FFF2-40B4-BE49-F238E27FC236}">
                <a16:creationId xmlns:a16="http://schemas.microsoft.com/office/drawing/2014/main" id="{42DDC8F1-EE76-4D49-9769-EC8594A51CD4}"/>
              </a:ext>
            </a:extLst>
          </p:cNvPr>
          <p:cNvSpPr txBox="1">
            <a:spLocks/>
          </p:cNvSpPr>
          <p:nvPr/>
        </p:nvSpPr>
        <p:spPr>
          <a:xfrm>
            <a:off x="900385" y="612001"/>
            <a:ext cx="7704098"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600" b="0" i="0" u="none" strike="noStrike" kern="0" cap="none" spc="0" normalizeH="0" baseline="0" noProof="0" dirty="0">
              <a:ln>
                <a:noFill/>
              </a:ln>
              <a:solidFill>
                <a:srgbClr val="B24388"/>
              </a:solidFill>
              <a:effectLst/>
              <a:uLnTx/>
              <a:uFillTx/>
              <a:latin typeface="Montserrat SemiBold" panose="00000700000000000000" pitchFamily="50" charset="0"/>
              <a:cs typeface="Arial"/>
              <a:sym typeface="Arial"/>
            </a:endParaRPr>
          </a:p>
        </p:txBody>
      </p:sp>
      <p:sp>
        <p:nvSpPr>
          <p:cNvPr id="27" name="ZoneTexte 26">
            <a:extLst>
              <a:ext uri="{FF2B5EF4-FFF2-40B4-BE49-F238E27FC236}">
                <a16:creationId xmlns:a16="http://schemas.microsoft.com/office/drawing/2014/main" id="{C40F3EAA-98A0-4A19-B024-CF730362984B}"/>
              </a:ext>
            </a:extLst>
          </p:cNvPr>
          <p:cNvSpPr txBox="1"/>
          <p:nvPr/>
        </p:nvSpPr>
        <p:spPr>
          <a:xfrm>
            <a:off x="72998" y="3946177"/>
            <a:ext cx="8932750" cy="523220"/>
          </a:xfrm>
          <a:prstGeom prst="rect">
            <a:avLst/>
          </a:prstGeom>
          <a:noFill/>
        </p:spPr>
        <p:txBody>
          <a:bodyPr wrap="square" rtlCol="0">
            <a:spAutoFit/>
          </a:bodyPr>
          <a:lstStyle/>
          <a:p>
            <a:r>
              <a:rPr lang="fr-FR" sz="700" dirty="0"/>
              <a:t>* L’indicateur de risque et de rendement, présenté sous la forme d’une échelle allant de 1 à 7 correspondant à des niveaux de risques et de rendements croissants, vous</a:t>
            </a:r>
          </a:p>
          <a:p>
            <a:r>
              <a:rPr lang="fr-FR" sz="700" dirty="0"/>
              <a:t>permet d’appréhender le potentiel de performance d’un Fonds par rapport au risque qu’il présente. La méthodologie générale du calcul de cet indicateur réglementaire</a:t>
            </a:r>
          </a:p>
          <a:p>
            <a:r>
              <a:rPr lang="fr-FR" sz="700" dirty="0"/>
              <a:t>s’appuie sur la volatilité historique annualisée du Fonds calculée à partir des rendements hebdomadaires sur une période de 5 ans. Contrôlé périodiquement, cet indicateur peut évoluer. Le niveau de l’indicateur de risque et de rendement est celui en vigueur à la date de rédaction du document.</a:t>
            </a:r>
          </a:p>
        </p:txBody>
      </p:sp>
      <p:sp>
        <p:nvSpPr>
          <p:cNvPr id="28" name="Rectangle 27">
            <a:extLst>
              <a:ext uri="{FF2B5EF4-FFF2-40B4-BE49-F238E27FC236}">
                <a16:creationId xmlns:a16="http://schemas.microsoft.com/office/drawing/2014/main" id="{B9B0BC77-782F-4729-B647-E8F8E86303D6}"/>
              </a:ext>
            </a:extLst>
          </p:cNvPr>
          <p:cNvSpPr/>
          <p:nvPr/>
        </p:nvSpPr>
        <p:spPr>
          <a:xfrm>
            <a:off x="72998" y="4472625"/>
            <a:ext cx="8998003" cy="307777"/>
          </a:xfrm>
          <a:prstGeom prst="rect">
            <a:avLst/>
          </a:prstGeom>
          <a:noFill/>
        </p:spPr>
        <p:txBody>
          <a:bodyPr wrap="square" rtlCol="0">
            <a:spAutoFit/>
          </a:bodyPr>
          <a:lstStyle/>
          <a:p>
            <a:r>
              <a:rPr lang="fr-FR" sz="700" dirty="0"/>
              <a:t>Les risques des fonds sont décrits en pages suivantes. Pour plus d’information sur ces fonds, nous vous invitons à vous référer au prospectus des fonds et aux DICI (Document d’Information Clé pour l’Investisseur) disponibles sur le site du gestionnaire (cf. mentions légales). </a:t>
            </a:r>
          </a:p>
        </p:txBody>
      </p:sp>
      <p:sp>
        <p:nvSpPr>
          <p:cNvPr id="35" name="Rectangle 34">
            <a:extLst>
              <a:ext uri="{FF2B5EF4-FFF2-40B4-BE49-F238E27FC236}">
                <a16:creationId xmlns:a16="http://schemas.microsoft.com/office/drawing/2014/main" id="{FD167880-AB2A-4810-978C-DE6DB779174F}"/>
              </a:ext>
            </a:extLst>
          </p:cNvPr>
          <p:cNvSpPr/>
          <p:nvPr/>
        </p:nvSpPr>
        <p:spPr>
          <a:xfrm>
            <a:off x="2557917" y="2410156"/>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7">
                  <a:extLst>
                    <a:ext uri="{A12FA001-AC4F-418D-AE19-62706E023703}">
                      <ahyp:hlinkClr xmlns:ahyp="http://schemas.microsoft.com/office/drawing/2018/hyperlinkcolor" xmlns="" val="tx"/>
                    </a:ext>
                  </a:extLst>
                </a:hlinkClick>
              </a:rPr>
              <a:t>Prospectus</a:t>
            </a:r>
            <a:endParaRPr lang="fr-FR" sz="1100" i="1" baseline="0" dirty="0">
              <a:solidFill>
                <a:schemeClr val="accent1"/>
              </a:solidFill>
            </a:endParaRPr>
          </a:p>
        </p:txBody>
      </p:sp>
      <p:sp>
        <p:nvSpPr>
          <p:cNvPr id="36" name="Rectangle 35">
            <a:extLst>
              <a:ext uri="{FF2B5EF4-FFF2-40B4-BE49-F238E27FC236}">
                <a16:creationId xmlns:a16="http://schemas.microsoft.com/office/drawing/2014/main" id="{4CF6ED38-097B-4B90-939C-20BED787A895}"/>
              </a:ext>
            </a:extLst>
          </p:cNvPr>
          <p:cNvSpPr/>
          <p:nvPr/>
        </p:nvSpPr>
        <p:spPr>
          <a:xfrm>
            <a:off x="2557917" y="2687673"/>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8">
                  <a:extLst>
                    <a:ext uri="{A12FA001-AC4F-418D-AE19-62706E023703}">
                      <ahyp:hlinkClr xmlns:ahyp="http://schemas.microsoft.com/office/drawing/2018/hyperlinkcolor" xmlns="" val="tx"/>
                    </a:ext>
                  </a:extLst>
                </a:hlinkClick>
              </a:rPr>
              <a:t>DICI</a:t>
            </a:r>
            <a:endParaRPr lang="fr-FR" sz="1100" i="1" baseline="0" dirty="0">
              <a:solidFill>
                <a:schemeClr val="accent1"/>
              </a:solidFill>
            </a:endParaRPr>
          </a:p>
        </p:txBody>
      </p:sp>
      <p:sp>
        <p:nvSpPr>
          <p:cNvPr id="37" name="Rectangle 36">
            <a:extLst>
              <a:ext uri="{FF2B5EF4-FFF2-40B4-BE49-F238E27FC236}">
                <a16:creationId xmlns:a16="http://schemas.microsoft.com/office/drawing/2014/main" id="{32DBA38F-AAB7-4D8A-B0FD-2998B939A7EB}"/>
              </a:ext>
            </a:extLst>
          </p:cNvPr>
          <p:cNvSpPr/>
          <p:nvPr/>
        </p:nvSpPr>
        <p:spPr>
          <a:xfrm>
            <a:off x="2539670" y="3006616"/>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9"/>
              </a:rPr>
              <a:t>Fiche produit</a:t>
            </a:r>
            <a:endParaRPr lang="fr-FR" sz="1100" i="1" baseline="0" dirty="0">
              <a:solidFill>
                <a:schemeClr val="accent1"/>
              </a:solidFill>
            </a:endParaRPr>
          </a:p>
        </p:txBody>
      </p:sp>
      <p:sp>
        <p:nvSpPr>
          <p:cNvPr id="39" name="Rectangle 38">
            <a:extLst>
              <a:ext uri="{FF2B5EF4-FFF2-40B4-BE49-F238E27FC236}">
                <a16:creationId xmlns:a16="http://schemas.microsoft.com/office/drawing/2014/main" id="{68198477-EA88-4737-ACFA-2164EF70F8B7}"/>
              </a:ext>
            </a:extLst>
          </p:cNvPr>
          <p:cNvSpPr/>
          <p:nvPr/>
        </p:nvSpPr>
        <p:spPr>
          <a:xfrm>
            <a:off x="2557916" y="3298604"/>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rPr>
              <a:t>IRR* : 6/7</a:t>
            </a:r>
          </a:p>
        </p:txBody>
      </p:sp>
      <p:sp>
        <p:nvSpPr>
          <p:cNvPr id="40" name="Rectangle 39">
            <a:extLst>
              <a:ext uri="{FF2B5EF4-FFF2-40B4-BE49-F238E27FC236}">
                <a16:creationId xmlns:a16="http://schemas.microsoft.com/office/drawing/2014/main" id="{45DBBE2E-F949-4875-BBC3-7CB0EB18CD93}"/>
              </a:ext>
            </a:extLst>
          </p:cNvPr>
          <p:cNvSpPr/>
          <p:nvPr/>
        </p:nvSpPr>
        <p:spPr>
          <a:xfrm>
            <a:off x="2557915" y="1509878"/>
            <a:ext cx="1555821" cy="7138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bg1"/>
                </a:solidFill>
              </a:rPr>
              <a:t>DNCA Invest Global New World</a:t>
            </a:r>
          </a:p>
        </p:txBody>
      </p:sp>
      <p:pic>
        <p:nvPicPr>
          <p:cNvPr id="3" name="Image 2">
            <a:extLst>
              <a:ext uri="{FF2B5EF4-FFF2-40B4-BE49-F238E27FC236}">
                <a16:creationId xmlns:a16="http://schemas.microsoft.com/office/drawing/2014/main" id="{D94C1627-7673-4D2C-AB24-296BD8686F0D}"/>
              </a:ext>
            </a:extLst>
          </p:cNvPr>
          <p:cNvPicPr>
            <a:picLocks noChangeAspect="1"/>
          </p:cNvPicPr>
          <p:nvPr/>
        </p:nvPicPr>
        <p:blipFill>
          <a:blip r:embed="rId10"/>
          <a:stretch>
            <a:fillRect/>
          </a:stretch>
        </p:blipFill>
        <p:spPr>
          <a:xfrm>
            <a:off x="782464" y="1378325"/>
            <a:ext cx="1555821" cy="2206386"/>
          </a:xfrm>
          <a:prstGeom prst="rect">
            <a:avLst/>
          </a:prstGeom>
          <a:ln>
            <a:solidFill>
              <a:schemeClr val="accent1"/>
            </a:solidFill>
          </a:ln>
          <a:effectLst>
            <a:outerShdw blurRad="50800" dist="38100" dir="2700000" algn="tl" rotWithShape="0">
              <a:prstClr val="black">
                <a:alpha val="40000"/>
              </a:prstClr>
            </a:outerShdw>
          </a:effectLst>
        </p:spPr>
      </p:pic>
      <p:sp>
        <p:nvSpPr>
          <p:cNvPr id="29" name="Rectangle 28">
            <a:extLst>
              <a:ext uri="{FF2B5EF4-FFF2-40B4-BE49-F238E27FC236}">
                <a16:creationId xmlns:a16="http://schemas.microsoft.com/office/drawing/2014/main" id="{DEBEC6F4-2A9D-4FCC-ACE6-C85D6B84F6C6}"/>
              </a:ext>
            </a:extLst>
          </p:cNvPr>
          <p:cNvSpPr/>
          <p:nvPr/>
        </p:nvSpPr>
        <p:spPr>
          <a:xfrm>
            <a:off x="6185062" y="2426839"/>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accent1"/>
                </a:solidFill>
                <a:hlinkClick r:id="rId11">
                  <a:extLst>
                    <a:ext uri="{A12FA001-AC4F-418D-AE19-62706E023703}">
                      <ahyp:hlinkClr xmlns:ahyp="http://schemas.microsoft.com/office/drawing/2018/hyperlinkcolor" xmlns="" val="tx"/>
                    </a:ext>
                  </a:extLst>
                </a:hlinkClick>
              </a:rPr>
              <a:t>Prospectus</a:t>
            </a:r>
            <a:endParaRPr lang="fr-FR" sz="1100" i="1" dirty="0">
              <a:solidFill>
                <a:schemeClr val="accent1"/>
              </a:solidFill>
            </a:endParaRPr>
          </a:p>
        </p:txBody>
      </p:sp>
      <p:sp>
        <p:nvSpPr>
          <p:cNvPr id="30" name="Rectangle 29">
            <a:extLst>
              <a:ext uri="{FF2B5EF4-FFF2-40B4-BE49-F238E27FC236}">
                <a16:creationId xmlns:a16="http://schemas.microsoft.com/office/drawing/2014/main" id="{ED7A1006-58F5-4348-94E3-F644DFA68811}"/>
              </a:ext>
            </a:extLst>
          </p:cNvPr>
          <p:cNvSpPr/>
          <p:nvPr/>
        </p:nvSpPr>
        <p:spPr>
          <a:xfrm>
            <a:off x="6185062" y="2704356"/>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2">
                  <a:extLst>
                    <a:ext uri="{A12FA001-AC4F-418D-AE19-62706E023703}">
                      <ahyp:hlinkClr xmlns:ahyp="http://schemas.microsoft.com/office/drawing/2018/hyperlinkcolor" xmlns="" val="tx"/>
                    </a:ext>
                  </a:extLst>
                </a:hlinkClick>
              </a:rPr>
              <a:t>DICI</a:t>
            </a:r>
            <a:endParaRPr lang="fr-FR" sz="1100" i="1" baseline="0" dirty="0">
              <a:solidFill>
                <a:schemeClr val="accent1"/>
              </a:solidFill>
            </a:endParaRPr>
          </a:p>
        </p:txBody>
      </p:sp>
      <p:sp>
        <p:nvSpPr>
          <p:cNvPr id="31" name="Rectangle 30">
            <a:extLst>
              <a:ext uri="{FF2B5EF4-FFF2-40B4-BE49-F238E27FC236}">
                <a16:creationId xmlns:a16="http://schemas.microsoft.com/office/drawing/2014/main" id="{639EBC1F-3975-43B1-A666-8EE04329AE8F}"/>
              </a:ext>
            </a:extLst>
          </p:cNvPr>
          <p:cNvSpPr/>
          <p:nvPr/>
        </p:nvSpPr>
        <p:spPr>
          <a:xfrm>
            <a:off x="6166815" y="3023299"/>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hlinkClick r:id="rId13"/>
              </a:rPr>
              <a:t>Fiche produit</a:t>
            </a:r>
            <a:endParaRPr lang="fr-FR" sz="1100" i="1" baseline="0" dirty="0">
              <a:solidFill>
                <a:schemeClr val="accent1"/>
              </a:solidFill>
            </a:endParaRPr>
          </a:p>
        </p:txBody>
      </p:sp>
      <p:sp>
        <p:nvSpPr>
          <p:cNvPr id="32" name="Rectangle 31">
            <a:extLst>
              <a:ext uri="{FF2B5EF4-FFF2-40B4-BE49-F238E27FC236}">
                <a16:creationId xmlns:a16="http://schemas.microsoft.com/office/drawing/2014/main" id="{57A73C65-4771-4BA7-8F32-0C8A69959D56}"/>
              </a:ext>
            </a:extLst>
          </p:cNvPr>
          <p:cNvSpPr/>
          <p:nvPr/>
        </p:nvSpPr>
        <p:spPr>
          <a:xfrm>
            <a:off x="6185061" y="3315287"/>
            <a:ext cx="1536536" cy="230833"/>
          </a:xfrm>
          <a:prstGeom prst="rect">
            <a:avLst/>
          </a:prstGeom>
          <a:solidFill>
            <a:schemeClr val="bg1">
              <a:lumMod val="8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baseline="0" dirty="0">
                <a:solidFill>
                  <a:schemeClr val="accent1"/>
                </a:solidFill>
              </a:rPr>
              <a:t>IRR* : 6/7</a:t>
            </a:r>
          </a:p>
        </p:txBody>
      </p:sp>
      <p:sp>
        <p:nvSpPr>
          <p:cNvPr id="33" name="Rectangle 32">
            <a:extLst>
              <a:ext uri="{FF2B5EF4-FFF2-40B4-BE49-F238E27FC236}">
                <a16:creationId xmlns:a16="http://schemas.microsoft.com/office/drawing/2014/main" id="{EC654F0D-D8AC-460F-B8CA-F557146D3243}"/>
              </a:ext>
            </a:extLst>
          </p:cNvPr>
          <p:cNvSpPr/>
          <p:nvPr/>
        </p:nvSpPr>
        <p:spPr>
          <a:xfrm>
            <a:off x="6185060" y="1526561"/>
            <a:ext cx="1555821" cy="71388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solidFill>
                  <a:schemeClr val="bg1"/>
                </a:solidFill>
              </a:rPr>
              <a:t>DNCA Global Sport </a:t>
            </a:r>
            <a:r>
              <a:rPr lang="fr-FR" sz="1100" i="1" dirty="0" err="1">
                <a:solidFill>
                  <a:schemeClr val="bg1"/>
                </a:solidFill>
              </a:rPr>
              <a:t>Equity</a:t>
            </a:r>
            <a:endParaRPr lang="fr-FR" sz="1100" i="1" dirty="0">
              <a:solidFill>
                <a:schemeClr val="bg1"/>
              </a:solidFill>
            </a:endParaRPr>
          </a:p>
        </p:txBody>
      </p:sp>
      <p:pic>
        <p:nvPicPr>
          <p:cNvPr id="34" name="Image 33">
            <a:extLst>
              <a:ext uri="{FF2B5EF4-FFF2-40B4-BE49-F238E27FC236}">
                <a16:creationId xmlns:a16="http://schemas.microsoft.com/office/drawing/2014/main" id="{DC2623B9-DFE0-4505-A546-83D288988221}"/>
              </a:ext>
            </a:extLst>
          </p:cNvPr>
          <p:cNvPicPr>
            <a:picLocks noChangeAspect="1"/>
          </p:cNvPicPr>
          <p:nvPr/>
        </p:nvPicPr>
        <p:blipFill>
          <a:blip r:embed="rId14"/>
          <a:stretch>
            <a:fillRect/>
          </a:stretch>
        </p:blipFill>
        <p:spPr>
          <a:xfrm>
            <a:off x="4488051" y="1428980"/>
            <a:ext cx="1533630" cy="2194820"/>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60136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5123"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FFFFFF"/>
              </a:solidFill>
              <a:effectLst/>
              <a:uLnTx/>
              <a:uFillTx/>
              <a:latin typeface="Montserrat ExtraBold" panose="020B0604020202020204" charset="0"/>
              <a:ea typeface="+mn-ea"/>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b="1" dirty="0"/>
              <a:t>Risques des fonds présentés</a:t>
            </a:r>
            <a:br>
              <a:rPr lang="fr-FR" b="1" dirty="0"/>
            </a:br>
            <a:endParaRPr lang="fr-FR" b="1" dirty="0"/>
          </a:p>
        </p:txBody>
      </p:sp>
      <p:pic>
        <p:nvPicPr>
          <p:cNvPr id="5" name="Image 4">
            <a:extLst>
              <a:ext uri="{FF2B5EF4-FFF2-40B4-BE49-F238E27FC236}">
                <a16:creationId xmlns:a16="http://schemas.microsoft.com/office/drawing/2014/main" id="{4BED026B-4CFD-4B33-9DE2-FA102A2F1519}"/>
              </a:ext>
            </a:extLst>
          </p:cNvPr>
          <p:cNvPicPr>
            <a:picLocks noChangeAspect="1"/>
          </p:cNvPicPr>
          <p:nvPr/>
        </p:nvPicPr>
        <p:blipFill>
          <a:blip r:embed="rId7"/>
          <a:stretch>
            <a:fillRect/>
          </a:stretch>
        </p:blipFill>
        <p:spPr>
          <a:xfrm>
            <a:off x="513569" y="820559"/>
            <a:ext cx="3228975" cy="1962150"/>
          </a:xfrm>
          <a:prstGeom prst="rect">
            <a:avLst/>
          </a:prstGeom>
        </p:spPr>
      </p:pic>
      <p:sp>
        <p:nvSpPr>
          <p:cNvPr id="15" name="Rectangle 14">
            <a:extLst>
              <a:ext uri="{FF2B5EF4-FFF2-40B4-BE49-F238E27FC236}">
                <a16:creationId xmlns:a16="http://schemas.microsoft.com/office/drawing/2014/main" id="{47AAF0DC-BC6B-492D-B5C1-A4605C1CD242}"/>
              </a:ext>
            </a:extLst>
          </p:cNvPr>
          <p:cNvSpPr/>
          <p:nvPr/>
        </p:nvSpPr>
        <p:spPr>
          <a:xfrm>
            <a:off x="383361" y="3042877"/>
            <a:ext cx="3489392"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A3618252-B9FE-4E46-8E85-68D3C3A8AC25}"/>
              </a:ext>
            </a:extLst>
          </p:cNvPr>
          <p:cNvSpPr/>
          <p:nvPr/>
        </p:nvSpPr>
        <p:spPr>
          <a:xfrm>
            <a:off x="2633502" y="2890477"/>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1BA61899-D1F3-44C0-B0B5-2D6897369FBC}"/>
              </a:ext>
            </a:extLst>
          </p:cNvPr>
          <p:cNvSpPr/>
          <p:nvPr/>
        </p:nvSpPr>
        <p:spPr>
          <a:xfrm>
            <a:off x="6358977" y="518088"/>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88DD0DA3-2A55-4D79-854B-A026176ABE79}"/>
              </a:ext>
            </a:extLst>
          </p:cNvPr>
          <p:cNvSpPr/>
          <p:nvPr/>
        </p:nvSpPr>
        <p:spPr>
          <a:xfrm>
            <a:off x="5688546" y="2497727"/>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6F461955-0E36-46C1-A0EB-AA59E574C37A}"/>
              </a:ext>
            </a:extLst>
          </p:cNvPr>
          <p:cNvPicPr>
            <a:picLocks noChangeAspect="1"/>
          </p:cNvPicPr>
          <p:nvPr/>
        </p:nvPicPr>
        <p:blipFill>
          <a:blip r:embed="rId8"/>
          <a:stretch>
            <a:fillRect/>
          </a:stretch>
        </p:blipFill>
        <p:spPr>
          <a:xfrm>
            <a:off x="4028939" y="1165005"/>
            <a:ext cx="4533002" cy="966427"/>
          </a:xfrm>
          <a:prstGeom prst="rect">
            <a:avLst/>
          </a:prstGeom>
        </p:spPr>
      </p:pic>
      <p:pic>
        <p:nvPicPr>
          <p:cNvPr id="11" name="Image 10">
            <a:extLst>
              <a:ext uri="{FF2B5EF4-FFF2-40B4-BE49-F238E27FC236}">
                <a16:creationId xmlns:a16="http://schemas.microsoft.com/office/drawing/2014/main" id="{3DFDAF14-5628-4336-B732-072CBE824299}"/>
              </a:ext>
            </a:extLst>
          </p:cNvPr>
          <p:cNvPicPr>
            <a:picLocks noChangeAspect="1"/>
          </p:cNvPicPr>
          <p:nvPr/>
        </p:nvPicPr>
        <p:blipFill>
          <a:blip r:embed="rId9"/>
          <a:stretch>
            <a:fillRect/>
          </a:stretch>
        </p:blipFill>
        <p:spPr>
          <a:xfrm>
            <a:off x="581891" y="2890477"/>
            <a:ext cx="7148203" cy="1397340"/>
          </a:xfrm>
          <a:prstGeom prst="rect">
            <a:avLst/>
          </a:prstGeom>
        </p:spPr>
      </p:pic>
    </p:spTree>
    <p:extLst>
      <p:ext uri="{BB962C8B-B14F-4D97-AF65-F5344CB8AC3E}">
        <p14:creationId xmlns:p14="http://schemas.microsoft.com/office/powerpoint/2010/main" val="507496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6147"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FFFFFF"/>
              </a:solidFill>
              <a:effectLst/>
              <a:uLnTx/>
              <a:uFillTx/>
              <a:latin typeface="Montserrat ExtraBold" panose="020B0604020202020204" charset="0"/>
              <a:ea typeface="+mn-ea"/>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b="1" dirty="0"/>
              <a:t>Risques des fonds présentés</a:t>
            </a:r>
            <a:br>
              <a:rPr lang="fr-FR" b="1" dirty="0"/>
            </a:br>
            <a:endParaRPr lang="fr-FR" b="1" dirty="0"/>
          </a:p>
        </p:txBody>
      </p:sp>
      <p:sp>
        <p:nvSpPr>
          <p:cNvPr id="15" name="Rectangle 14">
            <a:extLst>
              <a:ext uri="{FF2B5EF4-FFF2-40B4-BE49-F238E27FC236}">
                <a16:creationId xmlns:a16="http://schemas.microsoft.com/office/drawing/2014/main" id="{47AAF0DC-BC6B-492D-B5C1-A4605C1CD242}"/>
              </a:ext>
            </a:extLst>
          </p:cNvPr>
          <p:cNvSpPr/>
          <p:nvPr/>
        </p:nvSpPr>
        <p:spPr>
          <a:xfrm>
            <a:off x="383361" y="3042877"/>
            <a:ext cx="3489392"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A3618252-B9FE-4E46-8E85-68D3C3A8AC25}"/>
              </a:ext>
            </a:extLst>
          </p:cNvPr>
          <p:cNvSpPr/>
          <p:nvPr/>
        </p:nvSpPr>
        <p:spPr>
          <a:xfrm>
            <a:off x="2633502" y="2890477"/>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1BA61899-D1F3-44C0-B0B5-2D6897369FBC}"/>
              </a:ext>
            </a:extLst>
          </p:cNvPr>
          <p:cNvSpPr/>
          <p:nvPr/>
        </p:nvSpPr>
        <p:spPr>
          <a:xfrm>
            <a:off x="6358977" y="518088"/>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FD250C01-C925-400E-BA3B-4F6D42681ED7}"/>
              </a:ext>
            </a:extLst>
          </p:cNvPr>
          <p:cNvPicPr>
            <a:picLocks noChangeAspect="1"/>
          </p:cNvPicPr>
          <p:nvPr/>
        </p:nvPicPr>
        <p:blipFill>
          <a:blip r:embed="rId7"/>
          <a:stretch>
            <a:fillRect/>
          </a:stretch>
        </p:blipFill>
        <p:spPr>
          <a:xfrm>
            <a:off x="484072" y="874238"/>
            <a:ext cx="3489392" cy="2260293"/>
          </a:xfrm>
          <a:prstGeom prst="rect">
            <a:avLst/>
          </a:prstGeom>
        </p:spPr>
      </p:pic>
      <p:pic>
        <p:nvPicPr>
          <p:cNvPr id="3" name="Image 2">
            <a:extLst>
              <a:ext uri="{FF2B5EF4-FFF2-40B4-BE49-F238E27FC236}">
                <a16:creationId xmlns:a16="http://schemas.microsoft.com/office/drawing/2014/main" id="{D3119AC7-4624-4964-9127-020EC6743680}"/>
              </a:ext>
            </a:extLst>
          </p:cNvPr>
          <p:cNvPicPr>
            <a:picLocks noChangeAspect="1"/>
          </p:cNvPicPr>
          <p:nvPr/>
        </p:nvPicPr>
        <p:blipFill>
          <a:blip r:embed="rId8"/>
          <a:stretch>
            <a:fillRect/>
          </a:stretch>
        </p:blipFill>
        <p:spPr>
          <a:xfrm>
            <a:off x="484072" y="3328501"/>
            <a:ext cx="5625783" cy="1277148"/>
          </a:xfrm>
          <a:prstGeom prst="rect">
            <a:avLst/>
          </a:prstGeom>
        </p:spPr>
      </p:pic>
      <p:sp>
        <p:nvSpPr>
          <p:cNvPr id="19" name="Rectangle 18">
            <a:extLst>
              <a:ext uri="{FF2B5EF4-FFF2-40B4-BE49-F238E27FC236}">
                <a16:creationId xmlns:a16="http://schemas.microsoft.com/office/drawing/2014/main" id="{88DD0DA3-2A55-4D79-854B-A026176ABE79}"/>
              </a:ext>
            </a:extLst>
          </p:cNvPr>
          <p:cNvSpPr/>
          <p:nvPr/>
        </p:nvSpPr>
        <p:spPr>
          <a:xfrm>
            <a:off x="5573525" y="2298225"/>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B7D05E96-402C-469F-9BD8-329E1379DECF}"/>
              </a:ext>
            </a:extLst>
          </p:cNvPr>
          <p:cNvSpPr/>
          <p:nvPr/>
        </p:nvSpPr>
        <p:spPr>
          <a:xfrm>
            <a:off x="6993790" y="2363540"/>
            <a:ext cx="1766008"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ABA4219-35AE-45A7-8FEF-2B60EB06F0CE}"/>
              </a:ext>
            </a:extLst>
          </p:cNvPr>
          <p:cNvSpPr/>
          <p:nvPr/>
        </p:nvSpPr>
        <p:spPr>
          <a:xfrm>
            <a:off x="5669355" y="3926660"/>
            <a:ext cx="1766008"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17667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7171"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FFFFFF"/>
              </a:solidFill>
              <a:effectLst/>
              <a:uLnTx/>
              <a:uFillTx/>
              <a:latin typeface="Montserrat ExtraBold" panose="020B0604020202020204" charset="0"/>
              <a:ea typeface="+mn-ea"/>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b="1" dirty="0"/>
              <a:t>Risques des fonds présentés</a:t>
            </a:r>
            <a:br>
              <a:rPr lang="fr-FR" b="1" dirty="0"/>
            </a:br>
            <a:endParaRPr lang="fr-FR" b="1" dirty="0"/>
          </a:p>
        </p:txBody>
      </p:sp>
      <p:sp>
        <p:nvSpPr>
          <p:cNvPr id="18" name="Rectangle 17">
            <a:extLst>
              <a:ext uri="{FF2B5EF4-FFF2-40B4-BE49-F238E27FC236}">
                <a16:creationId xmlns:a16="http://schemas.microsoft.com/office/drawing/2014/main" id="{1BA61899-D1F3-44C0-B0B5-2D6897369FBC}"/>
              </a:ext>
            </a:extLst>
          </p:cNvPr>
          <p:cNvSpPr/>
          <p:nvPr/>
        </p:nvSpPr>
        <p:spPr>
          <a:xfrm>
            <a:off x="6358977" y="518088"/>
            <a:ext cx="978834" cy="57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4394C621-1A63-422C-AB5E-F93807FD748B}"/>
              </a:ext>
            </a:extLst>
          </p:cNvPr>
          <p:cNvSpPr/>
          <p:nvPr/>
        </p:nvSpPr>
        <p:spPr>
          <a:xfrm>
            <a:off x="3973484" y="706582"/>
            <a:ext cx="507076" cy="2992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FEFDD9C4-A9D1-4AFA-B74A-524258898FD0}"/>
              </a:ext>
            </a:extLst>
          </p:cNvPr>
          <p:cNvPicPr>
            <a:picLocks noChangeAspect="1"/>
          </p:cNvPicPr>
          <p:nvPr/>
        </p:nvPicPr>
        <p:blipFill>
          <a:blip r:embed="rId7"/>
          <a:stretch>
            <a:fillRect/>
          </a:stretch>
        </p:blipFill>
        <p:spPr>
          <a:xfrm>
            <a:off x="383685" y="596475"/>
            <a:ext cx="8376630" cy="3950550"/>
          </a:xfrm>
          <a:prstGeom prst="rect">
            <a:avLst/>
          </a:prstGeom>
        </p:spPr>
      </p:pic>
    </p:spTree>
    <p:extLst>
      <p:ext uri="{BB962C8B-B14F-4D97-AF65-F5344CB8AC3E}">
        <p14:creationId xmlns:p14="http://schemas.microsoft.com/office/powerpoint/2010/main" val="1775544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4C7CC-5B28-4F73-8A25-14296344DB56}"/>
              </a:ext>
            </a:extLst>
          </p:cNvPr>
          <p:cNvSpPr>
            <a:spLocks noGrp="1"/>
          </p:cNvSpPr>
          <p:nvPr>
            <p:ph type="title"/>
          </p:nvPr>
        </p:nvSpPr>
        <p:spPr>
          <a:xfrm>
            <a:off x="851984" y="262724"/>
            <a:ext cx="6217920" cy="199435"/>
          </a:xfrm>
        </p:spPr>
        <p:txBody>
          <a:bodyPr/>
          <a:lstStyle/>
          <a:p>
            <a:endParaRPr lang="fr-FR" dirty="0"/>
          </a:p>
        </p:txBody>
      </p:sp>
      <p:sp>
        <p:nvSpPr>
          <p:cNvPr id="7" name="ZoneTexte 16">
            <a:extLst>
              <a:ext uri="{FF2B5EF4-FFF2-40B4-BE49-F238E27FC236}">
                <a16:creationId xmlns:a16="http://schemas.microsoft.com/office/drawing/2014/main" id="{1D7E514E-46BD-4B56-8E70-5351120C3646}"/>
              </a:ext>
            </a:extLst>
          </p:cNvPr>
          <p:cNvSpPr txBox="1">
            <a:spLocks noChangeArrowheads="1"/>
          </p:cNvSpPr>
          <p:nvPr/>
        </p:nvSpPr>
        <p:spPr bwMode="auto">
          <a:xfrm>
            <a:off x="95316" y="873424"/>
            <a:ext cx="8953368" cy="364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just"/>
            <a:r>
              <a:rPr lang="fr-FR" sz="700" dirty="0">
                <a:latin typeface="+mn-lt"/>
              </a:rPr>
              <a:t>Ce document est destiné exclusivement aux conseillers des caisses et des banques du réseau BPCE. Il ne peut être utilisé dans un but autre que celui pour lequel il a été conçu et ne peut pas être reproduit, diffusé ou communiqué à des tiers, notamment aux clients finaux des caisses et banques du réseau BPCE, en tout ou partie. Aucune information contenue dans ce document ne saurait être interprétée comme possédant une quelconque valeur contractuelle.</a:t>
            </a:r>
          </a:p>
          <a:p>
            <a:pPr algn="just"/>
            <a:r>
              <a:rPr lang="fr-FR" sz="700" dirty="0">
                <a:latin typeface="+mn-lt"/>
              </a:rPr>
              <a:t>Le présent document est fourni à titre purement indicatif par Natixis Investment Managers International - Société de gestion de portefeuille agréée par l’Autorité des Marchés Financiers sous le n° GP 90-009, société anonyme immatriculée au RCS de Paris sous le numéro 329 450 738. Siège social : 43 avenue Pierre Mendès France, 75013 Paris. Il constitue une présentation conçue et réalisée par Natixis Investment Managers International à partir de sources qu’elle estime fiables. Natixis Investment Managers International se réserve la possibilité de modifier les informations présentées dans ce document à tout moment et sans préavis.</a:t>
            </a:r>
          </a:p>
          <a:p>
            <a:pPr algn="just"/>
            <a:r>
              <a:rPr lang="fr-FR" sz="700" dirty="0">
                <a:latin typeface="+mn-lt"/>
              </a:rPr>
              <a:t>L’intégration des facteurs ESG renvoie à l’inclusion des questions ESG dans l’analyse et les décisions d’investissement. L’approche de l’intégration ESG varie en fonction des fonds. L’intégration des facteurs ESG n’implique pas nécessairement que les véhicules de placement cherchent également à générer un impact ESG positif</a:t>
            </a:r>
          </a:p>
          <a:p>
            <a:pPr algn="just"/>
            <a:r>
              <a:rPr lang="fr-FR" sz="700" dirty="0">
                <a:latin typeface="+mn-lt"/>
              </a:rPr>
              <a:t>La remise du présent document et/ou une référence à des valeurs mobilières, des secteurs ou des marchés spécifiques dans le présent document ne constitue en aucun cas un conseil en investissement, une recommandation ou une sollicitation d’achat ou de vente de valeurs mobilières, ou une offre de services. Les investisseurs doivent examiner attentivement les objectifs d’investissements, les risques et les frais relatifs à tout investissement avant d’investir. Les analyses et les opinions mentionnées dans le présent document représentent le point de vue de (des) l'auteur (s) référencé(s). Elles sont émises à la date indiquée, sont susceptibles de changer et ne sauraient être interprétées comme possédant une quelconque valeur contractuelle.</a:t>
            </a:r>
          </a:p>
          <a:p>
            <a:pPr algn="just"/>
            <a:r>
              <a:rPr lang="fr-FR" sz="700" dirty="0">
                <a:latin typeface="+mn-lt"/>
              </a:rPr>
              <a:t>Les fonds cités dans ce document ont reçu l’agrément de l’Autorité des Marchés Financiers ou de la CSSF (autorité de tutelle luxembourgeoise) et sont autorisés à la commercialisation en France ou éventuellement dans d’autres pays où la loi l’autorise. Les risques et les frais relatifs à l’investissement dans un fonds sont décrits dans le prospectus de ce dernier. Le prospectus, Document d’Information Clé pour l’Investisseur (DICI) et les documents périodiques sont disponibles sur demande auprès de la société de gestion. Natixis Investment Managers International ne saurait être tenue responsable de toute décision prise ou non sur la base d’une information contenue dans ce document, ni de l’utilisation qui pourrait en être faite par un tiers. Document non contractuel, Achevé de rédiger en juillet 2021.</a:t>
            </a:r>
          </a:p>
          <a:p>
            <a:pPr algn="just"/>
            <a:endParaRPr lang="fr-FR" sz="700" dirty="0">
              <a:latin typeface="+mn-lt"/>
            </a:endParaRPr>
          </a:p>
          <a:p>
            <a:pPr algn="just"/>
            <a:r>
              <a:rPr lang="fr-FR" sz="700" dirty="0">
                <a:latin typeface="+mn-lt"/>
              </a:rPr>
              <a:t>L’attention des investisseurs est attirée sur les liens capitalistiques existant entre les entités composant le Groupe BPCE et les entités mentionnées ci-dessous], il peut exister un risque de conflits d’intérêts.</a:t>
            </a:r>
          </a:p>
          <a:p>
            <a:pPr algn="just"/>
            <a:endParaRPr lang="fr-FR" sz="700" dirty="0">
              <a:latin typeface="+mn-lt"/>
            </a:endParaRPr>
          </a:p>
          <a:p>
            <a:pPr algn="just"/>
            <a:r>
              <a:rPr lang="fr-FR" sz="700" b="1" dirty="0">
                <a:latin typeface="+mn-lt"/>
              </a:rPr>
              <a:t>DNCA Finance </a:t>
            </a:r>
            <a:r>
              <a:rPr lang="fr-FR" sz="700" dirty="0">
                <a:latin typeface="+mn-lt"/>
              </a:rPr>
              <a:t>– Société de gestion de portefeuilles agréée par l’Autorité des Marchés Financiers sous le numéro GP 00-030 en date du 18 août 2000. 19, place Vendôme - 75001 Paris. Conseiller en investissement non indépendant au sens de la Directive MIFID II.</a:t>
            </a:r>
          </a:p>
          <a:p>
            <a:pPr algn="just"/>
            <a:r>
              <a:rPr lang="fr-FR" sz="700" b="1" dirty="0"/>
              <a:t>Dorval Asset Management </a:t>
            </a:r>
            <a:r>
              <a:rPr lang="fr-FR" sz="700" dirty="0"/>
              <a:t>– Société Anonyme au capital de 302 095 € – RCS - Paris B 391 392 768 – Agrément AMF GP 93-08 - 1, rue de Gramont – 75002 Paris</a:t>
            </a:r>
          </a:p>
          <a:p>
            <a:pPr algn="just"/>
            <a:r>
              <a:rPr lang="fr-FR" sz="700" b="1" dirty="0" err="1"/>
              <a:t>Mirova</a:t>
            </a:r>
            <a:r>
              <a:rPr lang="fr-FR" sz="700" dirty="0"/>
              <a:t> – Société Anonyme - RCS Paris 394 648 216 - Agrément AMF </a:t>
            </a:r>
            <a:r>
              <a:rPr lang="fr-FR" sz="700" dirty="0" err="1"/>
              <a:t>n°GP</a:t>
            </a:r>
            <a:r>
              <a:rPr lang="fr-FR" sz="700" dirty="0"/>
              <a:t> 02-014 – 59 Avenue Pierre Mendès-France – 75013 Paris. </a:t>
            </a:r>
            <a:r>
              <a:rPr lang="fr-FR" sz="700" dirty="0" err="1"/>
              <a:t>Mirova</a:t>
            </a:r>
            <a:r>
              <a:rPr lang="fr-FR" sz="700" dirty="0"/>
              <a:t> est une société de gestion, affiliée de Natixis Investment Managers International.</a:t>
            </a:r>
          </a:p>
          <a:p>
            <a:pPr algn="just">
              <a:spcBef>
                <a:spcPts val="225"/>
              </a:spcBef>
              <a:defRPr/>
            </a:pPr>
            <a:r>
              <a:rPr lang="fr-FR" sz="700" b="1" dirty="0"/>
              <a:t>Natixis Investment Managers International </a:t>
            </a:r>
            <a:r>
              <a:rPr lang="fr-FR" sz="700" dirty="0"/>
              <a:t>– Société anonyme au capital de 51 371 060,28  euros – 329 450 738 RCS Paris - Agréé par l’Autorité des Marchés Financiers (AMF), sous le numéro GP 90-009.- Siège social : 43, avenue Pierre Mendès France - 75013 Paris - </a:t>
            </a:r>
            <a:r>
              <a:rPr lang="fr-FR" sz="700" dirty="0">
                <a:hlinkClick r:id="rId2">
                  <a:extLst>
                    <a:ext uri="{A12FA001-AC4F-418D-AE19-62706E023703}">
                      <ahyp:hlinkClr xmlns:ahyp="http://schemas.microsoft.com/office/drawing/2018/hyperlinkcolor" xmlns="" val="tx"/>
                    </a:ext>
                  </a:extLst>
                </a:hlinkClick>
              </a:rPr>
              <a:t>www.im.natixis.com</a:t>
            </a:r>
            <a:endParaRPr lang="fr-FR" sz="700" dirty="0"/>
          </a:p>
          <a:p>
            <a:pPr algn="just">
              <a:spcBef>
                <a:spcPts val="225"/>
              </a:spcBef>
              <a:defRPr/>
            </a:pPr>
            <a:r>
              <a:rPr lang="fr-FR" sz="700" b="1" dirty="0"/>
              <a:t>Natixis Investment Managers S.A</a:t>
            </a:r>
            <a:r>
              <a:rPr lang="fr-FR" sz="700" dirty="0"/>
              <a:t>. Filiale de Natixis Investment Managers. Société anonyme au capital de 14 000 000 €. Immatriculée au Registre de Commerce et des Sociétés de Luxembourg sous le numéro B 115843. Société de gestion autorisée au Luxembourg par la Commission de Surveillance du Secteur Financier. 2, rue Jean Monnet, L‐2180 Luxembourg, Grand‐Duché de Luxembourg.</a:t>
            </a:r>
          </a:p>
          <a:p>
            <a:pPr algn="just">
              <a:spcBef>
                <a:spcPts val="225"/>
              </a:spcBef>
              <a:defRPr/>
            </a:pPr>
            <a:r>
              <a:rPr lang="fr-FR" sz="700" b="1" dirty="0" err="1"/>
              <a:t>Thematics</a:t>
            </a:r>
            <a:r>
              <a:rPr lang="fr-FR" sz="700" b="1" dirty="0"/>
              <a:t> Asset Management </a:t>
            </a:r>
            <a:r>
              <a:rPr lang="fr-FR" sz="700" dirty="0"/>
              <a:t>– Société par actions simplifiée au capital de 191 869 euros - 843 939 992 RCS Paris - Agréé par l’Autorité des Marchés Financiers (AMF), sous le numéro GP 19000027. Siège social: 43, avenue Pierre Mendès France 75013 Paris</a:t>
            </a:r>
          </a:p>
          <a:p>
            <a:pPr algn="just">
              <a:spcBef>
                <a:spcPts val="225"/>
              </a:spcBef>
              <a:defRPr/>
            </a:pPr>
            <a:r>
              <a:rPr lang="fr-FR" sz="700" b="1" dirty="0"/>
              <a:t>BPCE</a:t>
            </a:r>
            <a:r>
              <a:rPr lang="fr-FR" sz="700" dirty="0"/>
              <a:t> - Société Anonyme à directoire et conseil de surveillance, au capital de 180 478 270 €. Siège social: 50, avenue Pierre-Mendès-France – 75201 Paris Cedex 13 – RCS Paris 493 455 042. BPCE, intermédiaire d’assurance inscrit à l’ORIAS sous le n° 08045100.</a:t>
            </a:r>
          </a:p>
        </p:txBody>
      </p:sp>
    </p:spTree>
    <p:extLst>
      <p:ext uri="{BB962C8B-B14F-4D97-AF65-F5344CB8AC3E}">
        <p14:creationId xmlns:p14="http://schemas.microsoft.com/office/powerpoint/2010/main" val="119337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0" ma:contentTypeDescription="Crée un document." ma:contentTypeScope="" ma:versionID="6eeb4cdc3fb5f5eb1bbf9876cd92d52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67E186-E8C4-48A5-8343-01E6E0257D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604AC50-A577-46D0-8B9F-6D3C9D53AFF5}">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2749</TotalTime>
  <Words>3579</Words>
  <Application>Microsoft Office PowerPoint</Application>
  <PresentationFormat>Affichage à l'écran (16:9)</PresentationFormat>
  <Paragraphs>271</Paragraphs>
  <Slides>26</Slides>
  <Notes>8</Notes>
  <HiddenSlides>0</HiddenSlides>
  <MMClips>0</MMClips>
  <ScaleCrop>false</ScaleCrop>
  <HeadingPairs>
    <vt:vector size="8" baseType="variant">
      <vt:variant>
        <vt:lpstr>Polices utilisées</vt:lpstr>
      </vt:variant>
      <vt:variant>
        <vt:i4>17</vt:i4>
      </vt:variant>
      <vt:variant>
        <vt:lpstr>Thème</vt:lpstr>
      </vt:variant>
      <vt:variant>
        <vt:i4>1</vt:i4>
      </vt:variant>
      <vt:variant>
        <vt:lpstr>Serveurs OLE incorporés</vt:lpstr>
      </vt:variant>
      <vt:variant>
        <vt:i4>2</vt:i4>
      </vt:variant>
      <vt:variant>
        <vt:lpstr>Titres des diapositives</vt:lpstr>
      </vt:variant>
      <vt:variant>
        <vt:i4>26</vt:i4>
      </vt:variant>
    </vt:vector>
  </HeadingPairs>
  <TitlesOfParts>
    <vt:vector size="46" baseType="lpstr">
      <vt:lpstr>AppleSymbols</vt:lpstr>
      <vt:lpstr>Cabin Condensed</vt:lpstr>
      <vt:lpstr>RobotoCondensed-Regular</vt:lpstr>
      <vt:lpstr>ＭＳ Ｐゴシック</vt:lpstr>
      <vt:lpstr>Courier New</vt:lpstr>
      <vt:lpstr>-apple-system</vt:lpstr>
      <vt:lpstr>Arial</vt:lpstr>
      <vt:lpstr>ＭＳ Ｐゴシック</vt:lpstr>
      <vt:lpstr>Wingdings</vt:lpstr>
      <vt:lpstr>Arial Narrow</vt:lpstr>
      <vt:lpstr>Symbol</vt:lpstr>
      <vt:lpstr>Cabin</vt:lpstr>
      <vt:lpstr>Verdana</vt:lpstr>
      <vt:lpstr>Cambria Math</vt:lpstr>
      <vt:lpstr>Montserrat ExtraBold</vt:lpstr>
      <vt:lpstr>Arial Black</vt:lpstr>
      <vt:lpstr>Montserrat SemiBold</vt:lpstr>
      <vt:lpstr>Groupe BPCE</vt:lpstr>
      <vt:lpstr>Image</vt:lpstr>
      <vt:lpstr>think-cell Slide</vt:lpstr>
      <vt:lpstr>Les fonds thématiques</vt:lpstr>
      <vt:lpstr>Présentation PowerPoint</vt:lpstr>
      <vt:lpstr>Présentation PowerPoint</vt:lpstr>
      <vt:lpstr>Investir dans des fonds thématiques pour miser sur le monde de demain</vt:lpstr>
      <vt:lpstr>Un univers d’investissement qui évolue </vt:lpstr>
      <vt:lpstr>Présentation PowerPoint</vt:lpstr>
      <vt:lpstr>Les nouveaux fonds thématiques </vt:lpstr>
      <vt:lpstr>Les nouveaux fonds thématiques Thematics Wellness Fund </vt:lpstr>
      <vt:lpstr>Les nouveaux fonds thématiques Thematics AAA Consumer</vt:lpstr>
      <vt:lpstr>Les nouveaux fonds thématiques DNCA Global Sport Equity</vt:lpstr>
      <vt:lpstr>Les nouveaux fonds thématiques Mirova Europe Sustainable Economy Fund </vt:lpstr>
      <vt:lpstr>Les nouveaux fonds thématiques Dorval Global Convictions Patrimoine</vt:lpstr>
      <vt:lpstr>Les nouveaux fonds thématiques DNCA Invest Global New World</vt:lpstr>
      <vt:lpstr>Présentation PowerPoint</vt:lpstr>
      <vt:lpstr>Le dispositif d’accompagnement 1/3</vt:lpstr>
      <vt:lpstr>Le dispositif d’accompagnement 2/3</vt:lpstr>
      <vt:lpstr>Le dispositif d’accompagnement 3/3</vt:lpstr>
      <vt:lpstr>Présentation PowerPoint</vt:lpstr>
      <vt:lpstr>Accès à la documentation réglementaire et commerciale </vt:lpstr>
      <vt:lpstr>Accès à la documentation réglementaire et commerciale </vt:lpstr>
      <vt:lpstr>Accès à la documentation réglementaire et commerciale </vt:lpstr>
      <vt:lpstr>Risques des fonds présentés </vt:lpstr>
      <vt:lpstr>Risques des fonds présentés </vt:lpstr>
      <vt:lpstr>Risques des fonds présentés </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YOLLANT GAELLE</dc:creator>
  <cp:lastModifiedBy>LOSSER Fabien [CEGEE]</cp:lastModifiedBy>
  <cp:revision>158</cp:revision>
  <cp:lastPrinted>2017-11-27T10:18:19Z</cp:lastPrinted>
  <dcterms:created xsi:type="dcterms:W3CDTF">2019-06-12T14:27:27Z</dcterms:created>
  <dcterms:modified xsi:type="dcterms:W3CDTF">2021-10-01T09:18:09Z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ies>
</file>