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11"/>
  </p:notesMasterIdLst>
  <p:sldIdLst>
    <p:sldId id="256" r:id="rId6"/>
    <p:sldId id="257" r:id="rId7"/>
    <p:sldId id="283" r:id="rId8"/>
    <p:sldId id="286" r:id="rId9"/>
    <p:sldId id="284" r:id="rId1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1B24"/>
    <a:srgbClr val="E7302A"/>
    <a:srgbClr val="E3322C"/>
    <a:srgbClr val="000000"/>
    <a:srgbClr val="FBDCDD"/>
    <a:srgbClr val="C31632"/>
    <a:srgbClr val="F5F5F5"/>
    <a:srgbClr val="D11921"/>
    <a:srgbClr val="FF0000"/>
    <a:srgbClr val="EEEE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098" autoAdjust="0"/>
    <p:restoredTop sz="96265" autoAdjust="0"/>
  </p:normalViewPr>
  <p:slideViewPr>
    <p:cSldViewPr snapToGrid="0">
      <p:cViewPr varScale="1">
        <p:scale>
          <a:sx n="50" d="100"/>
          <a:sy n="50" d="100"/>
        </p:scale>
        <p:origin x="1032" y="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notesMaster" Target="notesMasters/notesMaster1.xml"/><Relationship Id="rId5" Type="http://schemas.openxmlformats.org/officeDocument/2006/relationships/slideMaster" Target="slideMasters/slideMaster1.xml"/><Relationship Id="rId15" Type="http://schemas.openxmlformats.org/officeDocument/2006/relationships/tableStyles" Target="tableStyles.xml"/><Relationship Id="rId10" Type="http://schemas.openxmlformats.org/officeDocument/2006/relationships/slide" Target="slides/slide5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54E77B-881D-4843-AFFD-7C4846762D6D}" type="datetimeFigureOut">
              <a:rPr lang="fr-FR" smtClean="0"/>
              <a:t>07/10/2021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D8BEE1-50E0-44F8-9CFC-73FC6B715DC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32768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="0" dirty="0">
              <a:solidFill>
                <a:srgbClr val="FFFF00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D8BEE1-50E0-44F8-9CFC-73FC6B715DC5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23332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="0" dirty="0">
              <a:solidFill>
                <a:srgbClr val="FFFF00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D8BEE1-50E0-44F8-9CFC-73FC6B715DC5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649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="0" dirty="0">
              <a:solidFill>
                <a:srgbClr val="FFFF00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D8BEE1-50E0-44F8-9CFC-73FC6B715DC5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7947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 smtClean="0"/>
              <a:t>Sous titre</a:t>
            </a:r>
            <a:endParaRPr lang="fr-FR" dirty="0"/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 smtClean="0"/>
              <a:t>TITRE DE MA PRESENTATION</a:t>
            </a:r>
            <a:endParaRPr lang="fr-FR" dirty="0"/>
          </a:p>
        </p:txBody>
      </p:sp>
      <p:sp>
        <p:nvSpPr>
          <p:cNvPr id="27" name="Rectangle 26"/>
          <p:cNvSpPr/>
          <p:nvPr userDrawn="1"/>
        </p:nvSpPr>
        <p:spPr>
          <a:xfrm>
            <a:off x="2230015" y="3699689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9" name="Rectangle 28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 dirty="0" smtClean="0"/>
              <a:t>Direction</a:t>
            </a:r>
            <a:endParaRPr lang="fr-FR" dirty="0"/>
          </a:p>
        </p:txBody>
      </p:sp>
      <p:pic>
        <p:nvPicPr>
          <p:cNvPr id="11" name="Image 10" descr="logoterritoiredavenir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9553" y="6249277"/>
            <a:ext cx="399093" cy="411317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03" t="29642" r="64881" b="44552"/>
          <a:stretch/>
        </p:blipFill>
        <p:spPr>
          <a:xfrm>
            <a:off x="11265489" y="6231194"/>
            <a:ext cx="426482" cy="446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0665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70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8" y="0"/>
            <a:ext cx="268019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  <a:prstGeom prst="rect">
            <a:avLst/>
          </a:prstGeom>
        </p:spPr>
        <p:txBody>
          <a:bodyPr/>
          <a:lstStyle>
            <a:lvl1pPr marL="514350" indent="-514350">
              <a:spcAft>
                <a:spcPts val="600"/>
              </a:spcAft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 smtClean="0"/>
              <a:t>Première partie</a:t>
            </a:r>
          </a:p>
          <a:p>
            <a:pPr lvl="0"/>
            <a:r>
              <a:rPr lang="fr-FR" dirty="0" smtClean="0"/>
              <a:t>Deuxième partie</a:t>
            </a:r>
          </a:p>
          <a:p>
            <a:pPr lvl="0"/>
            <a:r>
              <a:rPr lang="fr-FR" dirty="0" smtClean="0"/>
              <a:t>Troisième partie</a:t>
            </a:r>
          </a:p>
          <a:p>
            <a:pPr lvl="0"/>
            <a:r>
              <a:rPr lang="fr-FR" dirty="0" smtClean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1779052"/>
            <a:ext cx="1773925" cy="21236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12860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388669"/>
            <a:ext cx="10980738" cy="484862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 smtClean="0"/>
              <a:t>Première idée</a:t>
            </a:r>
          </a:p>
          <a:p>
            <a:pPr lvl="0"/>
            <a:r>
              <a:rPr lang="fr-FR" dirty="0" smtClean="0"/>
              <a:t>Deuxième idée </a:t>
            </a:r>
          </a:p>
          <a:p>
            <a:pPr lvl="0"/>
            <a:r>
              <a:rPr lang="fr-FR" dirty="0" smtClean="0"/>
              <a:t>Troisième idée </a:t>
            </a:r>
          </a:p>
          <a:p>
            <a:pPr lvl="0"/>
            <a:r>
              <a:rPr lang="fr-FR" dirty="0" smtClean="0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8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 smtClean="0"/>
              <a:t>Titre de la partie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695325" y="1113809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8943883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contenu 2"/>
          <p:cNvSpPr>
            <a:spLocks noGrp="1"/>
          </p:cNvSpPr>
          <p:nvPr>
            <p:ph idx="17" hasCustomPrompt="1"/>
          </p:nvPr>
        </p:nvSpPr>
        <p:spPr>
          <a:xfrm>
            <a:off x="695325" y="1388669"/>
            <a:ext cx="10980738" cy="486000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 smtClean="0"/>
              <a:t>Modifier le texte</a:t>
            </a:r>
          </a:p>
          <a:p>
            <a:pPr lvl="1"/>
            <a:r>
              <a:rPr lang="fr-FR" dirty="0" smtClean="0"/>
              <a:t>Deuxième niveau </a:t>
            </a:r>
          </a:p>
          <a:p>
            <a:pPr lvl="2"/>
            <a:r>
              <a:rPr lang="fr-FR" dirty="0" smtClean="0"/>
              <a:t>Troisième niveau </a:t>
            </a:r>
          </a:p>
          <a:p>
            <a:pPr lvl="3"/>
            <a:r>
              <a:rPr lang="fr-FR" dirty="0" smtClean="0"/>
              <a:t>Quatrième niveau </a:t>
            </a:r>
          </a:p>
          <a:p>
            <a:pPr lvl="4"/>
            <a:r>
              <a:rPr lang="fr-FR" dirty="0" smtClean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 smtClean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 algn="r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fr-FR" dirty="0" smtClean="0"/>
              <a:t>Titre de la slide</a:t>
            </a:r>
            <a:endParaRPr lang="fr-FR" dirty="0"/>
          </a:p>
        </p:txBody>
      </p:sp>
      <p:sp>
        <p:nvSpPr>
          <p:cNvPr id="7" name="Rectangle 6"/>
          <p:cNvSpPr/>
          <p:nvPr userDrawn="1"/>
        </p:nvSpPr>
        <p:spPr>
          <a:xfrm>
            <a:off x="695325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334912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 smtClean="0"/>
              <a:t>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56913260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8461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 dirty="0" smtClean="0"/>
              <a:t>Insérez ici une image</a:t>
            </a:r>
          </a:p>
          <a:p>
            <a:endParaRPr lang="fr-FR" dirty="0" smtClean="0"/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568287" y="1388669"/>
            <a:ext cx="6107776" cy="4860000"/>
          </a:xfrm>
          <a:prstGeom prst="rect">
            <a:avLst/>
          </a:prstGeo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 smtClean="0"/>
              <a:t>Modifier le texte</a:t>
            </a:r>
          </a:p>
          <a:p>
            <a:pPr lvl="1"/>
            <a:r>
              <a:rPr lang="fr-FR" dirty="0" smtClean="0"/>
              <a:t>Deuxième niveau </a:t>
            </a:r>
          </a:p>
          <a:p>
            <a:pPr lvl="2"/>
            <a:r>
              <a:rPr lang="fr-FR" dirty="0" smtClean="0"/>
              <a:t>Troisième niveau </a:t>
            </a:r>
          </a:p>
          <a:p>
            <a:pPr lvl="3"/>
            <a:r>
              <a:rPr lang="fr-FR" dirty="0" smtClean="0"/>
              <a:t>Quatrième niveau </a:t>
            </a:r>
          </a:p>
          <a:p>
            <a:pPr lvl="4"/>
            <a:r>
              <a:rPr lang="fr-FR" dirty="0" smtClean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8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3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568287" y="464148"/>
            <a:ext cx="6107776" cy="71999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spcBef>
                <a:spcPts val="0"/>
              </a:spcBef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 smtClean="0"/>
              <a:t>Titre de la slide</a:t>
            </a:r>
            <a:endParaRPr lang="fr-FR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5568287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5207874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 smtClean="0"/>
              <a:t>N</a:t>
            </a:r>
            <a:endParaRPr lang="fr-FR" dirty="0"/>
          </a:p>
        </p:txBody>
      </p:sp>
      <p:sp>
        <p:nvSpPr>
          <p:cNvPr id="12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5568287" y="137054"/>
            <a:ext cx="6107776" cy="231246"/>
          </a:xfrm>
          <a:prstGeom prst="rect">
            <a:avLst/>
          </a:prstGeom>
        </p:spPr>
        <p:txBody>
          <a:bodyPr anchor="ctr"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 smtClean="0"/>
              <a:t>Titre de la slide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8773533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3906" userDrawn="1">
          <p15:clr>
            <a:srgbClr val="FBAE40"/>
          </p15:clr>
        </p15:guide>
        <p15:guide id="2" pos="7378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UT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 smtClean="0"/>
              <a:t>Titre de la slide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8346507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48932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6" name="Image 5" descr="logoterritoiredavenir2.png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88" y="6524819"/>
            <a:ext cx="214185" cy="234179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210" y="6467475"/>
            <a:ext cx="1153004" cy="37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69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6" r:id="rId2"/>
    <p:sldLayoutId id="2147483682" r:id="rId3"/>
    <p:sldLayoutId id="2147483683" r:id="rId4"/>
    <p:sldLayoutId id="2147483656" r:id="rId5"/>
    <p:sldLayoutId id="2147483675" r:id="rId6"/>
    <p:sldLayoutId id="2147483681" r:id="rId7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355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506" userDrawn="1">
          <p15:clr>
            <a:srgbClr val="F26B43"/>
          </p15:clr>
        </p15:guide>
        <p15:guide id="5" orient="horz" pos="935" userDrawn="1">
          <p15:clr>
            <a:srgbClr val="F26B43"/>
          </p15:clr>
        </p15:guide>
        <p15:guide id="6" orient="horz" pos="3929" userDrawn="1">
          <p15:clr>
            <a:srgbClr val="F26B43"/>
          </p15:clr>
        </p15:guide>
        <p15:guide id="7" orient="horz" pos="411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particuliers/epargne-2/les-opcvm/fonds-thematiques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mf-france.org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ce.natixis.com/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Note de lancement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 smtClean="0"/>
              <a:t>07/10/2021</a:t>
            </a:r>
            <a:endParaRPr lang="fr-FR" dirty="0"/>
          </a:p>
        </p:txBody>
      </p:sp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2230016" y="1570182"/>
            <a:ext cx="8377023" cy="2129508"/>
          </a:xfrm>
        </p:spPr>
        <p:txBody>
          <a:bodyPr>
            <a:normAutofit/>
          </a:bodyPr>
          <a:lstStyle/>
          <a:p>
            <a:r>
              <a:rPr lang="fr-FR" dirty="0" smtClean="0"/>
              <a:t>Mise en marché </a:t>
            </a:r>
            <a:br>
              <a:rPr lang="fr-FR" dirty="0" smtClean="0"/>
            </a:br>
            <a:r>
              <a:rPr lang="fr-FR" dirty="0" smtClean="0"/>
              <a:t>de 6 fonds thématiques </a:t>
            </a:r>
            <a:br>
              <a:rPr lang="fr-FR" dirty="0" smtClean="0"/>
            </a:br>
            <a:r>
              <a:rPr lang="fr-FR" dirty="0" smtClean="0"/>
              <a:t>le 11 octobre 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/>
              <a:t>BDD – Direction du développement - Marché Premium, Grand Public et des Professionnels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07399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>
          <a:xfrm>
            <a:off x="3733096" y="1921164"/>
            <a:ext cx="7877013" cy="4022436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fr-FR" sz="1700" dirty="0"/>
              <a:t>Synthèse des caractéristiques  </a:t>
            </a:r>
          </a:p>
          <a:p>
            <a:pPr>
              <a:lnSpc>
                <a:spcPct val="150000"/>
              </a:lnSpc>
            </a:pPr>
            <a:r>
              <a:rPr lang="fr-FR" sz="1700" dirty="0" smtClean="0"/>
              <a:t>Documents à remettre ou faire signer</a:t>
            </a:r>
          </a:p>
          <a:p>
            <a:pPr>
              <a:lnSpc>
                <a:spcPct val="150000"/>
              </a:lnSpc>
            </a:pPr>
            <a:r>
              <a:rPr lang="fr-FR" sz="1700" dirty="0" smtClean="0"/>
              <a:t>Archivage et numérisation</a:t>
            </a:r>
          </a:p>
        </p:txBody>
      </p:sp>
    </p:spTree>
    <p:extLst>
      <p:ext uri="{BB962C8B-B14F-4D97-AF65-F5344CB8AC3E}">
        <p14:creationId xmlns:p14="http://schemas.microsoft.com/office/powerpoint/2010/main" val="3104902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Synthèse des caractéristiques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Lancements des 6 fonds thématiques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1</a:t>
            </a:r>
          </a:p>
        </p:txBody>
      </p:sp>
      <p:sp>
        <p:nvSpPr>
          <p:cNvPr id="2" name="Espace réservé du contenu 1"/>
          <p:cNvSpPr>
            <a:spLocks noGrp="1"/>
          </p:cNvSpPr>
          <p:nvPr>
            <p:ph idx="17"/>
          </p:nvPr>
        </p:nvSpPr>
        <p:spPr>
          <a:xfrm>
            <a:off x="695325" y="1184147"/>
            <a:ext cx="10980738" cy="5290544"/>
          </a:xfrm>
        </p:spPr>
        <p:txBody>
          <a:bodyPr/>
          <a:lstStyle/>
          <a:p>
            <a:r>
              <a:rPr lang="fr-FR" sz="1400" dirty="0"/>
              <a:t>Les </a:t>
            </a:r>
            <a:r>
              <a:rPr lang="fr-FR" sz="1400" b="1" dirty="0"/>
              <a:t>fonds thématiques </a:t>
            </a:r>
            <a:r>
              <a:rPr lang="fr-FR" sz="1400" dirty="0"/>
              <a:t>cherchent </a:t>
            </a:r>
            <a:r>
              <a:rPr lang="fr-FR" sz="1400" dirty="0" smtClean="0"/>
              <a:t>à </a:t>
            </a:r>
            <a:r>
              <a:rPr lang="fr-FR" sz="1400" dirty="0"/>
              <a:t>capter des tendances structurelles de long terme, comme les grands changements économiques, sociaux ou démographiques qui transforment le monde et créent une multitude d’opportunités d’investissement</a:t>
            </a:r>
            <a:r>
              <a:rPr lang="fr-FR" sz="1400" dirty="0" smtClean="0"/>
              <a:t>.</a:t>
            </a:r>
          </a:p>
          <a:p>
            <a:r>
              <a:rPr lang="fr-FR" sz="1400" dirty="0" smtClean="0"/>
              <a:t>Les Caisses d’Epargne lancent un lot de 6 nouveaux fonds thématiques :</a:t>
            </a:r>
          </a:p>
          <a:p>
            <a:pPr lvl="1"/>
            <a:r>
              <a:rPr lang="fr-FR" sz="1200" b="1" dirty="0"/>
              <a:t>DNCA Global Sport </a:t>
            </a:r>
            <a:r>
              <a:rPr lang="fr-FR" sz="1200" b="1" dirty="0" err="1"/>
              <a:t>Equity</a:t>
            </a:r>
            <a:r>
              <a:rPr lang="fr-FR" sz="1200" b="1" dirty="0"/>
              <a:t> </a:t>
            </a:r>
            <a:r>
              <a:rPr lang="fr-FR" sz="1200" dirty="0" smtClean="0"/>
              <a:t>investi </a:t>
            </a:r>
            <a:r>
              <a:rPr lang="fr-FR" sz="1200" dirty="0"/>
              <a:t>sur les marchés d’actions internationaux de sociétés dont la croissance est liée au sport </a:t>
            </a:r>
          </a:p>
          <a:p>
            <a:pPr lvl="1"/>
            <a:r>
              <a:rPr lang="fr-FR" sz="1200" b="1" dirty="0"/>
              <a:t>DNCA Invest Global New World</a:t>
            </a:r>
            <a:r>
              <a:rPr lang="fr-FR" sz="1200" dirty="0"/>
              <a:t>, </a:t>
            </a:r>
            <a:r>
              <a:rPr lang="fr-FR" sz="1200" dirty="0" smtClean="0"/>
              <a:t>qui </a:t>
            </a:r>
            <a:r>
              <a:rPr lang="fr-FR" sz="1200" dirty="0"/>
              <a:t>investit dans des sociétés qui sont des leaders locaux ou mondiaux sur le secteur des </a:t>
            </a:r>
            <a:r>
              <a:rPr lang="fr-FR" sz="1200" dirty="0" smtClean="0"/>
              <a:t>Technologies (ISR). </a:t>
            </a:r>
            <a:endParaRPr lang="fr-FR" sz="1200" dirty="0"/>
          </a:p>
          <a:p>
            <a:pPr lvl="1"/>
            <a:r>
              <a:rPr lang="fr-FR" sz="1200" b="1" dirty="0" smtClean="0"/>
              <a:t>DORVAL </a:t>
            </a:r>
            <a:r>
              <a:rPr lang="fr-FR" sz="1200" b="1" dirty="0"/>
              <a:t>Global Convictions Patrimoine</a:t>
            </a:r>
            <a:r>
              <a:rPr lang="fr-FR" sz="1200" dirty="0"/>
              <a:t>, une OPC mixte </a:t>
            </a:r>
            <a:r>
              <a:rPr lang="fr-FR" sz="1200" dirty="0" smtClean="0"/>
              <a:t>labélisée ISR</a:t>
            </a:r>
          </a:p>
          <a:p>
            <a:pPr lvl="1"/>
            <a:r>
              <a:rPr lang="fr-FR" sz="1200" b="1" dirty="0" smtClean="0"/>
              <a:t>MIROVA </a:t>
            </a:r>
            <a:r>
              <a:rPr lang="fr-FR" sz="1200" b="1" dirty="0"/>
              <a:t>Europe </a:t>
            </a:r>
            <a:r>
              <a:rPr lang="fr-FR" sz="1200" b="1" dirty="0" err="1"/>
              <a:t>Sustainable</a:t>
            </a:r>
            <a:r>
              <a:rPr lang="fr-FR" sz="1200" b="1" dirty="0"/>
              <a:t> </a:t>
            </a:r>
            <a:r>
              <a:rPr lang="fr-FR" sz="1200" b="1" dirty="0" err="1"/>
              <a:t>Economy</a:t>
            </a:r>
            <a:r>
              <a:rPr lang="fr-FR" sz="1200" b="1" dirty="0"/>
              <a:t> Fund</a:t>
            </a:r>
            <a:r>
              <a:rPr lang="fr-FR" sz="1200" dirty="0"/>
              <a:t>, un fonds multi-classes d’actifs socialement </a:t>
            </a:r>
            <a:r>
              <a:rPr lang="fr-FR" sz="1200" dirty="0" smtClean="0"/>
              <a:t>responsables (ISR)</a:t>
            </a:r>
            <a:endParaRPr lang="fr-FR" sz="1200" dirty="0"/>
          </a:p>
          <a:p>
            <a:pPr lvl="1"/>
            <a:r>
              <a:rPr lang="fr-FR" sz="1200" b="1" dirty="0" smtClean="0"/>
              <a:t>THEMATICS </a:t>
            </a:r>
            <a:r>
              <a:rPr lang="fr-FR" sz="1200" b="1" dirty="0"/>
              <a:t>AAA </a:t>
            </a:r>
            <a:r>
              <a:rPr lang="fr-FR" sz="1200" b="1" dirty="0" smtClean="0"/>
              <a:t>Consumer</a:t>
            </a:r>
            <a:r>
              <a:rPr lang="fr-FR" sz="1200" dirty="0" smtClean="0"/>
              <a:t>, qui investit dans </a:t>
            </a:r>
            <a:r>
              <a:rPr lang="fr-FR" sz="1200" dirty="0"/>
              <a:t>des secteurs traditionnellement défensifs, l’alimentaire et la </a:t>
            </a:r>
            <a:r>
              <a:rPr lang="fr-FR" sz="1200" dirty="0" smtClean="0"/>
              <a:t>consommation</a:t>
            </a:r>
          </a:p>
          <a:p>
            <a:pPr lvl="1"/>
            <a:r>
              <a:rPr lang="fr-FR" sz="1200" b="1" dirty="0" smtClean="0"/>
              <a:t>THEMATICS </a:t>
            </a:r>
            <a:r>
              <a:rPr lang="fr-FR" sz="1200" b="1" dirty="0" err="1"/>
              <a:t>Wellness</a:t>
            </a:r>
            <a:r>
              <a:rPr lang="fr-FR" sz="1200" b="1" dirty="0"/>
              <a:t> </a:t>
            </a:r>
            <a:r>
              <a:rPr lang="fr-FR" sz="1200" b="1" dirty="0" smtClean="0"/>
              <a:t>Fund</a:t>
            </a:r>
            <a:r>
              <a:rPr lang="fr-FR" sz="1200" dirty="0" smtClean="0"/>
              <a:t>, investissant sur </a:t>
            </a:r>
            <a:r>
              <a:rPr lang="fr-FR" sz="1200" dirty="0"/>
              <a:t>les marchés de la santé et du </a:t>
            </a:r>
            <a:r>
              <a:rPr lang="fr-FR" sz="1200" dirty="0" smtClean="0"/>
              <a:t>bien-être </a:t>
            </a:r>
          </a:p>
          <a:p>
            <a:r>
              <a:rPr lang="fr-FR" sz="1400" dirty="0" smtClean="0"/>
              <a:t>En voici les principales caractéristiques :</a:t>
            </a:r>
          </a:p>
          <a:p>
            <a:endParaRPr lang="fr-FR" sz="1400" dirty="0" smtClean="0"/>
          </a:p>
          <a:p>
            <a:endParaRPr lang="fr-FR" sz="1400" dirty="0" smtClean="0"/>
          </a:p>
          <a:p>
            <a:endParaRPr lang="fr-FR" sz="1400" dirty="0" smtClean="0"/>
          </a:p>
          <a:p>
            <a:endParaRPr lang="fr-FR" sz="1400" dirty="0"/>
          </a:p>
          <a:p>
            <a:r>
              <a:rPr lang="fr-FR" sz="1400" b="1" dirty="0" smtClean="0"/>
              <a:t>Le kit de mise en marché </a:t>
            </a:r>
            <a:r>
              <a:rPr lang="fr-FR" sz="1400" dirty="0" smtClean="0"/>
              <a:t>ainsi que les documents se rapportant aux fonds, DICI, Fiche Focus, Fiche Produit et Prospectus, sont accessibles </a:t>
            </a:r>
            <a:r>
              <a:rPr lang="fr-FR" sz="1400" dirty="0"/>
              <a:t>dans la RDC </a:t>
            </a:r>
            <a:r>
              <a:rPr lang="fr-FR" sz="1400" dirty="0">
                <a:hlinkClick r:id="rId3"/>
              </a:rPr>
              <a:t>(CLIC), </a:t>
            </a:r>
            <a:endParaRPr lang="fr-FR" sz="1400" dirty="0" smtClean="0"/>
          </a:p>
          <a:p>
            <a:r>
              <a:rPr lang="fr-FR" sz="1400" dirty="0" smtClean="0"/>
              <a:t>Ces fonds peuvent être commercialisés par tout vendeur BDD ainsi que par les Banquiers Privés auprès de tout client du Marché des Particuliers, des Professionnels ou de la Banque Privée.</a:t>
            </a:r>
          </a:p>
          <a:p>
            <a:r>
              <a:rPr lang="fr-FR" sz="1400" dirty="0" smtClean="0"/>
              <a:t>La </a:t>
            </a:r>
            <a:r>
              <a:rPr lang="fr-FR" sz="1400" dirty="0"/>
              <a:t>commercialisation ne </a:t>
            </a:r>
            <a:r>
              <a:rPr lang="fr-FR" sz="1400" dirty="0" smtClean="0"/>
              <a:t>peut </a:t>
            </a:r>
            <a:r>
              <a:rPr lang="fr-FR" sz="1400" dirty="0"/>
              <a:t>se faire qu'à l'issue d'un parcours LEA pour les Personnes Physiques, </a:t>
            </a:r>
            <a:r>
              <a:rPr lang="fr-FR" sz="1400" dirty="0" smtClean="0"/>
              <a:t>MYSYS </a:t>
            </a:r>
            <a:r>
              <a:rPr lang="fr-FR" sz="1400" dirty="0"/>
              <a:t>pour les Personnes Morales ou O2S pour la Banque Privée.</a:t>
            </a:r>
          </a:p>
          <a:p>
            <a:endParaRPr lang="fr-FR" dirty="0" smtClean="0"/>
          </a:p>
        </p:txBody>
      </p:sp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8655372"/>
              </p:ext>
            </p:extLst>
          </p:nvPr>
        </p:nvGraphicFramePr>
        <p:xfrm>
          <a:off x="3378200" y="3609327"/>
          <a:ext cx="7326745" cy="1394460"/>
        </p:xfrm>
        <a:graphic>
          <a:graphicData uri="http://schemas.openxmlformats.org/drawingml/2006/table">
            <a:tbl>
              <a:tblPr/>
              <a:tblGrid>
                <a:gridCol w="2567602">
                  <a:extLst>
                    <a:ext uri="{9D8B030D-6E8A-4147-A177-3AD203B41FA5}">
                      <a16:colId xmlns:a16="http://schemas.microsoft.com/office/drawing/2014/main" val="3910583118"/>
                    </a:ext>
                  </a:extLst>
                </a:gridCol>
                <a:gridCol w="946642">
                  <a:extLst>
                    <a:ext uri="{9D8B030D-6E8A-4147-A177-3AD203B41FA5}">
                      <a16:colId xmlns:a16="http://schemas.microsoft.com/office/drawing/2014/main" val="2985704082"/>
                    </a:ext>
                  </a:extLst>
                </a:gridCol>
                <a:gridCol w="1348639">
                  <a:extLst>
                    <a:ext uri="{9D8B030D-6E8A-4147-A177-3AD203B41FA5}">
                      <a16:colId xmlns:a16="http://schemas.microsoft.com/office/drawing/2014/main" val="1603696737"/>
                    </a:ext>
                  </a:extLst>
                </a:gridCol>
                <a:gridCol w="1154125">
                  <a:extLst>
                    <a:ext uri="{9D8B030D-6E8A-4147-A177-3AD203B41FA5}">
                      <a16:colId xmlns:a16="http://schemas.microsoft.com/office/drawing/2014/main" val="4283129721"/>
                    </a:ext>
                  </a:extLst>
                </a:gridCol>
                <a:gridCol w="1309737">
                  <a:extLst>
                    <a:ext uri="{9D8B030D-6E8A-4147-A177-3AD203B41FA5}">
                      <a16:colId xmlns:a16="http://schemas.microsoft.com/office/drawing/2014/main" val="67192617"/>
                    </a:ext>
                  </a:extLst>
                </a:gridCol>
              </a:tblGrid>
              <a:tr h="336657"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SRRI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connaissance du client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Profil de risque minimal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Horizon de placement recommandé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8183314"/>
                  </a:ext>
                </a:extLst>
              </a:tr>
              <a:tr h="172069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DNCA Global Sport Equity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débutant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R3 -Dynamique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ans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1499337"/>
                  </a:ext>
                </a:extLst>
              </a:tr>
              <a:tr h="17206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DNCA Invest Global New World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débutant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R3 -Dynamique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ans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976317"/>
                  </a:ext>
                </a:extLst>
              </a:tr>
              <a:tr h="172069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DORVAL Global Convictions Patrimoine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débutant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R2 -Equilibre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ans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81641459"/>
                  </a:ext>
                </a:extLst>
              </a:tr>
              <a:tr h="17206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MIROVA Europe Sustainable Economy Fund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débutant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R2 -Equilibre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ans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4188008"/>
                  </a:ext>
                </a:extLst>
              </a:tr>
              <a:tr h="172069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THEMATICS AAA Consumer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débutant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R3 -Dynamique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ans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8923381"/>
                  </a:ext>
                </a:extLst>
              </a:tr>
              <a:tr h="172069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THEMATICS Wellness Fund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débutant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R3 -Dynamique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ans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96523645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7881E6C9-9DC5-437E-A55B-9AEB33F5AA5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400" t="10229" r="11603" b="9710"/>
          <a:stretch/>
        </p:blipFill>
        <p:spPr>
          <a:xfrm>
            <a:off x="6465455" y="2442497"/>
            <a:ext cx="375745" cy="36021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881E6C9-9DC5-437E-A55B-9AEB33F5AA5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400" t="10229" r="11603" b="9710"/>
          <a:stretch/>
        </p:blipFill>
        <p:spPr>
          <a:xfrm>
            <a:off x="9043051" y="2706898"/>
            <a:ext cx="375745" cy="36021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881E6C9-9DC5-437E-A55B-9AEB33F5AA5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400" t="10229" r="11603" b="9710"/>
          <a:stretch/>
        </p:blipFill>
        <p:spPr>
          <a:xfrm>
            <a:off x="11214899" y="2188919"/>
            <a:ext cx="375745" cy="360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312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Documents </a:t>
            </a:r>
            <a:r>
              <a:rPr lang="fr-FR" dirty="0"/>
              <a:t>à faire signer et à remettre aux clients </a:t>
            </a:r>
            <a:endParaRPr lang="fr-FR" sz="2400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Lancements des 6 fonds thématiques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2</a:t>
            </a:r>
            <a:endParaRPr lang="fr-FR" dirty="0"/>
          </a:p>
        </p:txBody>
      </p:sp>
      <p:sp>
        <p:nvSpPr>
          <p:cNvPr id="2" name="Espace réservé du contenu 1"/>
          <p:cNvSpPr>
            <a:spLocks noGrp="1"/>
          </p:cNvSpPr>
          <p:nvPr>
            <p:ph idx="17"/>
          </p:nvPr>
        </p:nvSpPr>
        <p:spPr>
          <a:xfrm>
            <a:off x="695325" y="1324017"/>
            <a:ext cx="10980738" cy="4860000"/>
          </a:xfrm>
        </p:spPr>
        <p:txBody>
          <a:bodyPr/>
          <a:lstStyle/>
          <a:p>
            <a:endParaRPr lang="fr-FR" dirty="0" smtClean="0"/>
          </a:p>
          <a:p>
            <a:r>
              <a:rPr lang="fr-FR" dirty="0" smtClean="0"/>
              <a:t>Documents </a:t>
            </a:r>
            <a:r>
              <a:rPr lang="fr-FR" dirty="0"/>
              <a:t>à faire signer et à remettre aux clients </a:t>
            </a:r>
            <a:r>
              <a:rPr lang="fr-FR" dirty="0" smtClean="0"/>
              <a:t>:</a:t>
            </a:r>
            <a:endParaRPr lang="fr-FR" sz="2000" dirty="0"/>
          </a:p>
          <a:p>
            <a:pPr lvl="1"/>
            <a:r>
              <a:rPr lang="fr-FR" dirty="0" smtClean="0"/>
              <a:t>Le QPI (Questionnaire Profil Investisseur)</a:t>
            </a:r>
            <a:endParaRPr lang="fr-FR" sz="2200" dirty="0" smtClean="0"/>
          </a:p>
          <a:p>
            <a:pPr marL="468000" lvl="1" indent="0">
              <a:buNone/>
            </a:pPr>
            <a:r>
              <a:rPr lang="fr-FR" dirty="0" smtClean="0"/>
              <a:t>     	</a:t>
            </a:r>
            <a:r>
              <a:rPr lang="fr-FR" sz="1200" dirty="0" smtClean="0"/>
              <a:t>Pour les PM, le QPI de la PM et le QPI du signataire </a:t>
            </a:r>
          </a:p>
          <a:p>
            <a:pPr lvl="1"/>
            <a:r>
              <a:rPr lang="fr-FR" dirty="0" smtClean="0"/>
              <a:t>Le document « synthèse épargne - conseil de la banque »  («Le Rapport </a:t>
            </a:r>
            <a:r>
              <a:rPr lang="fr-FR" dirty="0"/>
              <a:t>d''adéquation pour les PM")</a:t>
            </a:r>
            <a:endParaRPr lang="fr-FR" dirty="0" smtClean="0"/>
          </a:p>
          <a:p>
            <a:pPr lvl="1"/>
            <a:r>
              <a:rPr lang="fr-FR" dirty="0" smtClean="0"/>
              <a:t>Le bulletin de souscription, d’adhésion, de versement complémentaire ou d’arbitrage </a:t>
            </a:r>
            <a:r>
              <a:rPr lang="fr-FR" b="1" u="sng" dirty="0" smtClean="0"/>
              <a:t>signé par le client ou par le ou les représentants légaux si le souscripteur est un mineur,</a:t>
            </a:r>
          </a:p>
          <a:p>
            <a:pPr lvl="1"/>
            <a:r>
              <a:rPr lang="fr-FR" dirty="0"/>
              <a:t>Le cas </a:t>
            </a:r>
            <a:r>
              <a:rPr lang="fr-FR" dirty="0" smtClean="0"/>
              <a:t>échéant la </a:t>
            </a:r>
            <a:r>
              <a:rPr lang="fr-FR" dirty="0"/>
              <a:t>fiche de versements Assurance vie à partir de 80 ans référencée EPA950 sous </a:t>
            </a:r>
            <a:r>
              <a:rPr lang="fr-FR" dirty="0" smtClean="0"/>
              <a:t>AGIL</a:t>
            </a:r>
            <a:endParaRPr lang="fr-FR" dirty="0"/>
          </a:p>
          <a:p>
            <a:endParaRPr lang="fr-FR" dirty="0" smtClean="0"/>
          </a:p>
          <a:p>
            <a:r>
              <a:rPr lang="fr-FR" dirty="0" smtClean="0"/>
              <a:t>Documents à </a:t>
            </a:r>
            <a:r>
              <a:rPr lang="fr-FR" dirty="0"/>
              <a:t>remettre aux clients </a:t>
            </a:r>
            <a:r>
              <a:rPr lang="fr-FR" dirty="0" smtClean="0"/>
              <a:t>:</a:t>
            </a:r>
          </a:p>
          <a:p>
            <a:pPr lvl="1"/>
            <a:r>
              <a:rPr lang="fr-FR" dirty="0"/>
              <a:t>Le DICI : document précontractuel à remettre avant toute souscription </a:t>
            </a:r>
            <a:endParaRPr lang="fr-FR" dirty="0" smtClean="0"/>
          </a:p>
          <a:p>
            <a:pPr lvl="1"/>
            <a:r>
              <a:rPr lang="fr-FR" dirty="0" smtClean="0"/>
              <a:t>La fiche Produit</a:t>
            </a:r>
            <a:endParaRPr lang="fr-FR" dirty="0"/>
          </a:p>
          <a:p>
            <a:pPr lvl="1"/>
            <a:endParaRPr lang="fr-FR" sz="1800" dirty="0"/>
          </a:p>
          <a:p>
            <a:r>
              <a:rPr lang="fr-FR" dirty="0"/>
              <a:t>Le Prospectus </a:t>
            </a:r>
            <a:r>
              <a:rPr lang="fr-FR" dirty="0" smtClean="0"/>
              <a:t>doit </a:t>
            </a:r>
            <a:r>
              <a:rPr lang="fr-FR" dirty="0"/>
              <a:t>être remis au souscripteur sur simple demande. Ce document est accessible en agence, sur le site de l’AMF  (</a:t>
            </a:r>
            <a:r>
              <a:rPr lang="fr-FR" u="sng" dirty="0">
                <a:hlinkClick r:id="rId3"/>
              </a:rPr>
              <a:t>http://www.amf-france.org/</a:t>
            </a:r>
            <a:r>
              <a:rPr lang="fr-FR" dirty="0"/>
              <a:t>) et sur le site dédié de </a:t>
            </a:r>
            <a:r>
              <a:rPr lang="fr-FR" dirty="0" err="1"/>
              <a:t>Natixis</a:t>
            </a:r>
            <a:r>
              <a:rPr lang="fr-FR" dirty="0"/>
              <a:t> (</a:t>
            </a:r>
            <a:r>
              <a:rPr lang="fr-FR" u="sng" dirty="0">
                <a:hlinkClick r:id="rId4"/>
              </a:rPr>
              <a:t>http://www.ce.natixis.com/</a:t>
            </a:r>
            <a:r>
              <a:rPr lang="fr-FR" dirty="0"/>
              <a:t>).</a:t>
            </a:r>
          </a:p>
          <a:p>
            <a:endParaRPr lang="fr-FR" b="1" u="sng" dirty="0" smtClean="0"/>
          </a:p>
          <a:p>
            <a:pPr lvl="1"/>
            <a:endParaRPr lang="fr-FR" sz="2000" b="1" u="sng" dirty="0"/>
          </a:p>
          <a:p>
            <a:pPr lvl="1"/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3264100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Archivage et numérisation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Lancements des 6 fonds thématiques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3</a:t>
            </a:r>
            <a:endParaRPr lang="fr-FR" dirty="0"/>
          </a:p>
        </p:txBody>
      </p:sp>
      <p:sp>
        <p:nvSpPr>
          <p:cNvPr id="2" name="Espace réservé du contenu 1"/>
          <p:cNvSpPr>
            <a:spLocks noGrp="1"/>
          </p:cNvSpPr>
          <p:nvPr>
            <p:ph idx="17"/>
          </p:nvPr>
        </p:nvSpPr>
        <p:spPr>
          <a:xfrm>
            <a:off x="695325" y="1333253"/>
            <a:ext cx="10980738" cy="4860000"/>
          </a:xfrm>
        </p:spPr>
        <p:txBody>
          <a:bodyPr/>
          <a:lstStyle/>
          <a:p>
            <a:r>
              <a:rPr lang="fr-FR" dirty="0" smtClean="0"/>
              <a:t>Pour </a:t>
            </a:r>
            <a:r>
              <a:rPr lang="fr-FR" dirty="0"/>
              <a:t>les souscriptions en </a:t>
            </a:r>
            <a:r>
              <a:rPr lang="fr-FR" dirty="0" smtClean="0"/>
              <a:t>assurance-vie</a:t>
            </a:r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r>
              <a:rPr lang="fr-FR" dirty="0" smtClean="0"/>
              <a:t>Pour les souscriptions en CTO/PEA</a:t>
            </a:r>
          </a:p>
          <a:p>
            <a:pPr lvl="1"/>
            <a:r>
              <a:rPr lang="fr-FR" dirty="0" smtClean="0"/>
              <a:t>En ex CEA						En ex CELCA :</a:t>
            </a:r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pPr marL="0" indent="0">
              <a:buNone/>
            </a:pPr>
            <a:endParaRPr lang="fr-FR" dirty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/>
          </a:p>
        </p:txBody>
      </p:sp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1101803"/>
              </p:ext>
            </p:extLst>
          </p:nvPr>
        </p:nvGraphicFramePr>
        <p:xfrm>
          <a:off x="2777852" y="1745744"/>
          <a:ext cx="6299835" cy="1980565"/>
        </p:xfrm>
        <a:graphic>
          <a:graphicData uri="http://schemas.openxmlformats.org/drawingml/2006/table">
            <a:tbl>
              <a:tblPr firstRow="1" firstCol="1" bandRow="1"/>
              <a:tblGrid>
                <a:gridCol w="2249805">
                  <a:extLst>
                    <a:ext uri="{9D8B030D-6E8A-4147-A177-3AD203B41FA5}">
                      <a16:colId xmlns:a16="http://schemas.microsoft.com/office/drawing/2014/main" val="50499508"/>
                    </a:ext>
                  </a:extLst>
                </a:gridCol>
                <a:gridCol w="1350010">
                  <a:extLst>
                    <a:ext uri="{9D8B030D-6E8A-4147-A177-3AD203B41FA5}">
                      <a16:colId xmlns:a16="http://schemas.microsoft.com/office/drawing/2014/main" val="1695011544"/>
                    </a:ext>
                  </a:extLst>
                </a:gridCol>
                <a:gridCol w="1350010">
                  <a:extLst>
                    <a:ext uri="{9D8B030D-6E8A-4147-A177-3AD203B41FA5}">
                      <a16:colId xmlns:a16="http://schemas.microsoft.com/office/drawing/2014/main" val="371574196"/>
                    </a:ext>
                  </a:extLst>
                </a:gridCol>
                <a:gridCol w="1350010">
                  <a:extLst>
                    <a:ext uri="{9D8B030D-6E8A-4147-A177-3AD203B41FA5}">
                      <a16:colId xmlns:a16="http://schemas.microsoft.com/office/drawing/2014/main" val="2762522210"/>
                    </a:ext>
                  </a:extLst>
                </a:gridCol>
              </a:tblGrid>
              <a:tr h="375285"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fr-FR" sz="9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Documents</a:t>
                      </a:r>
                      <a:endParaRPr lang="fr-FR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fr-FR" sz="900" b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Source</a:t>
                      </a:r>
                      <a:endParaRPr lang="fr-FR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fr-FR" sz="900" b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Archivage</a:t>
                      </a:r>
                      <a:br>
                        <a:rPr lang="fr-FR" sz="900" b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fr-FR" sz="900" b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numérique</a:t>
                      </a:r>
                      <a:endParaRPr lang="fr-FR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fr-FR" sz="900" b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Archivage</a:t>
                      </a:r>
                      <a:br>
                        <a:rPr lang="fr-FR" sz="900" b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fr-FR" sz="900" b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physique</a:t>
                      </a:r>
                      <a:endParaRPr lang="fr-FR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3802239"/>
                  </a:ext>
                </a:extLst>
              </a:tr>
              <a:tr h="284480">
                <a:tc gridSpan="3"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fr-FR" sz="9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Transmettre à la numérisation IDATECH (pochette numérisation) </a:t>
                      </a:r>
                      <a:endParaRPr lang="fr-FR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fr-FR" sz="9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fr-FR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1548243"/>
                  </a:ext>
                </a:extLst>
              </a:tr>
              <a:tr h="57150">
                <a:tc>
                  <a:txBody>
                    <a:bodyPr/>
                    <a:lstStyle/>
                    <a:p>
                      <a:pPr algn="just">
                        <a:lnSpc>
                          <a:spcPts val="1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fr-FR" sz="9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Bulletin de souscription </a:t>
                      </a:r>
                      <a:endParaRPr lang="fr-F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ts val="1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fr-FR" sz="9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Bulletin de versement complémentaire ou d’arbitrage</a:t>
                      </a:r>
                      <a:endParaRPr lang="fr-F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fr-FR" sz="9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PUMA/</a:t>
                      </a:r>
                      <a:endParaRPr lang="fr-FR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fr-FR" sz="900" i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MyAssur</a:t>
                      </a:r>
                      <a:endParaRPr lang="fr-FR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fr-FR" sz="900" b="1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Non</a:t>
                      </a:r>
                      <a:endParaRPr lang="fr-FR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fr-FR" sz="9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Oui</a:t>
                      </a:r>
                      <a:br>
                        <a:rPr lang="fr-FR" sz="9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fr-FR" sz="9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Pochette </a:t>
                      </a:r>
                      <a:r>
                        <a:rPr lang="fr-FR" sz="900" b="1">
                          <a:solidFill>
                            <a:srgbClr val="40404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numérisation</a:t>
                      </a:r>
                      <a:r>
                        <a:rPr lang="fr-FR" sz="9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 IDATECH</a:t>
                      </a:r>
                      <a:endParaRPr lang="fr-FR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2684532"/>
                  </a:ext>
                </a:extLst>
              </a:tr>
              <a:tr h="445135"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fr-FR" sz="9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Synthèse Epargne Conseil de la Banque</a:t>
                      </a:r>
                      <a:endParaRPr lang="fr-FR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0174</a:t>
                      </a:r>
                      <a:endParaRPr lang="fr-FR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900" b="1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Non, sauf si l’outil de numérisation s’ouvre</a:t>
                      </a:r>
                      <a:endParaRPr lang="fr-FR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fr-FR" sz="9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Oui</a:t>
                      </a:r>
                      <a:br>
                        <a:rPr lang="fr-FR" sz="9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fr-FR" sz="9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Pochette </a:t>
                      </a:r>
                      <a:r>
                        <a:rPr lang="fr-FR" sz="900" b="1">
                          <a:solidFill>
                            <a:srgbClr val="40404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numérisation</a:t>
                      </a:r>
                      <a:r>
                        <a:rPr lang="fr-FR" sz="9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 IDATECH</a:t>
                      </a:r>
                      <a:endParaRPr lang="fr-FR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95807847"/>
                  </a:ext>
                </a:extLst>
              </a:tr>
              <a:tr h="443865"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fr-FR" sz="9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Questionnaire Profil investisseur (QPI) et annexes spécifiques CNP Patrimoine</a:t>
                      </a:r>
                      <a:endParaRPr lang="fr-FR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0174</a:t>
                      </a:r>
                      <a:endParaRPr lang="fr-FR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900" b="1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Non, sauf si l’outil de numérisation s’ouvre</a:t>
                      </a:r>
                      <a:endParaRPr lang="fr-FR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fr-FR" sz="9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Oui</a:t>
                      </a:r>
                      <a:br>
                        <a:rPr lang="fr-FR" sz="9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fr-FR" sz="9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Pochette numérisation IDATECH</a:t>
                      </a:r>
                      <a:endParaRPr lang="fr-FR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3051204"/>
                  </a:ext>
                </a:extLst>
              </a:tr>
            </a:tbl>
          </a:graphicData>
        </a:graphic>
      </p:graphicFrame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7021756"/>
              </p:ext>
            </p:extLst>
          </p:nvPr>
        </p:nvGraphicFramePr>
        <p:xfrm>
          <a:off x="6608620" y="4588198"/>
          <a:ext cx="5067443" cy="1620082"/>
        </p:xfrm>
        <a:graphic>
          <a:graphicData uri="http://schemas.openxmlformats.org/drawingml/2006/table">
            <a:tbl>
              <a:tblPr firstRow="1" firstCol="1" bandRow="1"/>
              <a:tblGrid>
                <a:gridCol w="1765886">
                  <a:extLst>
                    <a:ext uri="{9D8B030D-6E8A-4147-A177-3AD203B41FA5}">
                      <a16:colId xmlns:a16="http://schemas.microsoft.com/office/drawing/2014/main" val="1596018278"/>
                    </a:ext>
                  </a:extLst>
                </a:gridCol>
                <a:gridCol w="844484">
                  <a:extLst>
                    <a:ext uri="{9D8B030D-6E8A-4147-A177-3AD203B41FA5}">
                      <a16:colId xmlns:a16="http://schemas.microsoft.com/office/drawing/2014/main" val="3378869094"/>
                    </a:ext>
                  </a:extLst>
                </a:gridCol>
                <a:gridCol w="794528">
                  <a:extLst>
                    <a:ext uri="{9D8B030D-6E8A-4147-A177-3AD203B41FA5}">
                      <a16:colId xmlns:a16="http://schemas.microsoft.com/office/drawing/2014/main" val="3926388554"/>
                    </a:ext>
                  </a:extLst>
                </a:gridCol>
                <a:gridCol w="1662545">
                  <a:extLst>
                    <a:ext uri="{9D8B030D-6E8A-4147-A177-3AD203B41FA5}">
                      <a16:colId xmlns:a16="http://schemas.microsoft.com/office/drawing/2014/main" val="2168079714"/>
                    </a:ext>
                  </a:extLst>
                </a:gridCol>
              </a:tblGrid>
              <a:tr h="362782"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fr-FR" sz="9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Documents</a:t>
                      </a:r>
                      <a:endParaRPr lang="fr-FR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Source</a:t>
                      </a:r>
                      <a:endParaRPr lang="fr-FR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fr-FR" sz="9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Archivage</a:t>
                      </a:r>
                      <a:br>
                        <a:rPr lang="fr-FR" sz="9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fr-FR" sz="9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numérique</a:t>
                      </a:r>
                      <a:endParaRPr lang="fr-FR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fr-FR" sz="9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Archivage </a:t>
                      </a:r>
                      <a:br>
                        <a:rPr lang="fr-FR" sz="9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fr-FR" sz="9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physique</a:t>
                      </a:r>
                      <a:endParaRPr lang="fr-FR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9165980"/>
                  </a:ext>
                </a:extLst>
              </a:tr>
              <a:tr h="270092"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fr-FR" sz="9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Bulletin de souscription</a:t>
                      </a:r>
                      <a:endParaRPr lang="fr-FR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PLATINE</a:t>
                      </a:r>
                      <a:endParaRPr lang="fr-FR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fr-FR" sz="9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Non</a:t>
                      </a:r>
                      <a:endParaRPr lang="fr-FR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fr-FR" sz="900" b="1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Oui</a:t>
                      </a:r>
                      <a:br>
                        <a:rPr lang="fr-FR" sz="900" b="1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fr-FR" sz="900" b="1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Pochette numérisation IDATECH</a:t>
                      </a:r>
                      <a:endParaRPr lang="fr-FR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2032419"/>
                  </a:ext>
                </a:extLst>
              </a:tr>
              <a:tr h="405138"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Synthèse Epargne Conseil de la Banque</a:t>
                      </a:r>
                      <a:endParaRPr lang="fr-FR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0174</a:t>
                      </a:r>
                      <a:endParaRPr lang="fr-FR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Oui</a:t>
                      </a:r>
                      <a:endParaRPr lang="fr-FR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Oui</a:t>
                      </a:r>
                      <a:br>
                        <a:rPr lang="fr-FR" sz="9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fr-FR" sz="9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Enveloppe Archivage direct documents numérisés Agence</a:t>
                      </a:r>
                      <a:endParaRPr lang="fr-FR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3950527"/>
                  </a:ext>
                </a:extLst>
              </a:tr>
              <a:tr h="405138"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Questionnaire Profil investisseur (QPI)</a:t>
                      </a:r>
                      <a:endParaRPr lang="fr-FR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0174</a:t>
                      </a:r>
                      <a:endParaRPr lang="fr-FR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Oui</a:t>
                      </a:r>
                      <a:endParaRPr lang="fr-FR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Oui</a:t>
                      </a:r>
                      <a:br>
                        <a:rPr lang="fr-FR" sz="9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fr-FR" sz="9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Enveloppe Archivage direct documents numérisés Agence</a:t>
                      </a:r>
                      <a:endParaRPr lang="fr-FR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8567637"/>
                  </a:ext>
                </a:extLst>
              </a:tr>
            </a:tbl>
          </a:graphicData>
        </a:graphic>
      </p:graphicFrame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2975092"/>
              </p:ext>
            </p:extLst>
          </p:nvPr>
        </p:nvGraphicFramePr>
        <p:xfrm>
          <a:off x="945430" y="4588198"/>
          <a:ext cx="5067443" cy="1480382"/>
        </p:xfrm>
        <a:graphic>
          <a:graphicData uri="http://schemas.openxmlformats.org/drawingml/2006/table">
            <a:tbl>
              <a:tblPr firstRow="1" firstCol="1" bandRow="1"/>
              <a:tblGrid>
                <a:gridCol w="1765886">
                  <a:extLst>
                    <a:ext uri="{9D8B030D-6E8A-4147-A177-3AD203B41FA5}">
                      <a16:colId xmlns:a16="http://schemas.microsoft.com/office/drawing/2014/main" val="2243436367"/>
                    </a:ext>
                  </a:extLst>
                </a:gridCol>
                <a:gridCol w="844484">
                  <a:extLst>
                    <a:ext uri="{9D8B030D-6E8A-4147-A177-3AD203B41FA5}">
                      <a16:colId xmlns:a16="http://schemas.microsoft.com/office/drawing/2014/main" val="2249733732"/>
                    </a:ext>
                  </a:extLst>
                </a:gridCol>
                <a:gridCol w="785291">
                  <a:extLst>
                    <a:ext uri="{9D8B030D-6E8A-4147-A177-3AD203B41FA5}">
                      <a16:colId xmlns:a16="http://schemas.microsoft.com/office/drawing/2014/main" val="3802886941"/>
                    </a:ext>
                  </a:extLst>
                </a:gridCol>
                <a:gridCol w="1671782">
                  <a:extLst>
                    <a:ext uri="{9D8B030D-6E8A-4147-A177-3AD203B41FA5}">
                      <a16:colId xmlns:a16="http://schemas.microsoft.com/office/drawing/2014/main" val="2966776209"/>
                    </a:ext>
                  </a:extLst>
                </a:gridCol>
              </a:tblGrid>
              <a:tr h="338432"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fr-FR" sz="9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Documents</a:t>
                      </a:r>
                      <a:endParaRPr lang="fr-FR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Source</a:t>
                      </a:r>
                      <a:endParaRPr lang="fr-FR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Archivage</a:t>
                      </a:r>
                      <a:br>
                        <a:rPr lang="fr-FR" sz="90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fr-FR" sz="90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numérique</a:t>
                      </a:r>
                      <a:endParaRPr lang="fr-FR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Archivage </a:t>
                      </a:r>
                      <a:br>
                        <a:rPr lang="fr-FR" sz="90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fr-FR" sz="90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physique</a:t>
                      </a:r>
                      <a:endParaRPr lang="fr-FR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6664652"/>
                  </a:ext>
                </a:extLst>
              </a:tr>
              <a:tr h="380650"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fr-FR" sz="9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Bulletin de souscription</a:t>
                      </a:r>
                      <a:endParaRPr lang="fr-FR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PLATINE</a:t>
                      </a:r>
                      <a:endParaRPr lang="fr-FR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fr-FR" sz="9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Oui</a:t>
                      </a:r>
                      <a:endParaRPr lang="fr-FR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fr-FR" sz="9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NON document</a:t>
                      </a:r>
                      <a:r>
                        <a:rPr lang="fr-FR" sz="9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 détruit après numérisation par l’agence</a:t>
                      </a:r>
                      <a:endParaRPr lang="fr-FR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2108763"/>
                  </a:ext>
                </a:extLst>
              </a:tr>
              <a:tr h="380650"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Synthèse Epargne Conseil de la Banque</a:t>
                      </a:r>
                      <a:endParaRPr lang="fr-FR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0174</a:t>
                      </a:r>
                      <a:endParaRPr lang="fr-FR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Oui</a:t>
                      </a:r>
                      <a:endParaRPr lang="fr-FR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fr-FR" sz="9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NON document</a:t>
                      </a:r>
                      <a:r>
                        <a:rPr lang="fr-FR" sz="9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 détruit après </a:t>
                      </a:r>
                      <a:r>
                        <a:rPr lang="fr-FR" sz="9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numérisation</a:t>
                      </a:r>
                      <a:r>
                        <a:rPr lang="fr-FR" sz="9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 par l’agence</a:t>
                      </a:r>
                      <a:endParaRPr lang="fr-FR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33691149"/>
                  </a:ext>
                </a:extLst>
              </a:tr>
              <a:tr h="380650"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Questionnaire Profil investisseur (QPI)</a:t>
                      </a:r>
                      <a:endParaRPr lang="fr-FR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0174</a:t>
                      </a:r>
                      <a:endParaRPr lang="fr-FR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Oui</a:t>
                      </a:r>
                      <a:endParaRPr lang="fr-FR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fr-FR" sz="9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NON  </a:t>
                      </a:r>
                      <a:r>
                        <a:rPr lang="fr-FR" sz="9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document détruit après numérisation par l’agence</a:t>
                      </a:r>
                      <a:endParaRPr lang="fr-FR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59149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2949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haredContentType xmlns="Microsoft.SharePoint.Taxonomy.ContentTypeSync" SourceId="c52eb4dc-0ef3-4aa8-8e03-025dbf6c8637" ContentTypeId="0x0101" PreviousValue="false"/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AB1515AA-57AE-4459-BE05-37022DA03708}">
  <ds:schemaRefs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402bd0e2-1d78-4f7d-9dde-91cd55d66e87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4854</TotalTime>
  <Words>768</Words>
  <Application>Microsoft Office PowerPoint</Application>
  <PresentationFormat>Grand écran</PresentationFormat>
  <Paragraphs>159</Paragraphs>
  <Slides>5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3" baseType="lpstr">
      <vt:lpstr>Arial</vt:lpstr>
      <vt:lpstr>Arial Black</vt:lpstr>
      <vt:lpstr>Calibri</vt:lpstr>
      <vt:lpstr>Helvetica Neue Medium</vt:lpstr>
      <vt:lpstr>Montserrat Black</vt:lpstr>
      <vt:lpstr>Times New Roman</vt:lpstr>
      <vt:lpstr>Wingdings</vt:lpstr>
      <vt:lpstr>Thème Office</vt:lpstr>
      <vt:lpstr>Mise en marché  de 6 fonds thématiques  le 11 octobre 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LOSSER Fabien [CEGEE]</cp:lastModifiedBy>
  <cp:revision>442</cp:revision>
  <dcterms:created xsi:type="dcterms:W3CDTF">2020-06-24T09:20:11Z</dcterms:created>
  <dcterms:modified xsi:type="dcterms:W3CDTF">2021-10-07T09:24:23Z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lucie.jung@cegee.caisse-epargne.fr</vt:lpwstr>
  </property>
  <property fmtid="{D5CDD505-2E9C-101B-9397-08002B2CF9AE}" pid="5" name="MSIP_Label_48a19f0c-bea1-442e-a475-ed109d9ec508_SetDate">
    <vt:lpwstr>2020-06-24T09:46:25.2776735Z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0x0101008B0DE9E3EEC639499EC5C362D51B0CB3</vt:lpwstr>
  </property>
</Properties>
</file>