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4"/>
  </p:notesMasterIdLst>
  <p:handoutMasterIdLst>
    <p:handoutMasterId r:id="rId15"/>
  </p:handoutMasterIdLst>
  <p:sldIdLst>
    <p:sldId id="291" r:id="rId5"/>
    <p:sldId id="296" r:id="rId6"/>
    <p:sldId id="289" r:id="rId7"/>
    <p:sldId id="285" r:id="rId8"/>
    <p:sldId id="286" r:id="rId9"/>
    <p:sldId id="287" r:id="rId10"/>
    <p:sldId id="288" r:id="rId11"/>
    <p:sldId id="297" r:id="rId12"/>
    <p:sldId id="294" r:id="rId13"/>
  </p:sldIdLst>
  <p:sldSz cx="9144000" cy="5143500" type="screen16x9"/>
  <p:notesSz cx="6797675" cy="9872663"/>
  <p:embeddedFontLst>
    <p:embeddedFont>
      <p:font typeface="Verdana" panose="020B0604030504040204" pitchFamily="34" charset="0"/>
      <p:regular r:id="rId16"/>
      <p:bold r:id="rId17"/>
      <p:italic r:id="rId18"/>
      <p:boldItalic r:id="rId19"/>
    </p:embeddedFont>
    <p:embeddedFont>
      <p:font typeface="Cambria Math" panose="02040503050406030204" pitchFamily="18" charset="0"/>
      <p:regular r:id="rId20"/>
    </p:embeddedFont>
    <p:embeddedFont>
      <p:font typeface="Cabin Condensed" panose="020B0604020202020204" charset="0"/>
      <p:regular r:id="rId21"/>
      <p:bold r:id="rId22"/>
      <p:italic r:id="rId23"/>
      <p:boldItalic r:id="rId24"/>
    </p:embeddedFont>
    <p:embeddedFont>
      <p:font typeface="Arial Narrow" panose="020B0606020202030204" pitchFamily="34" charset="0"/>
      <p:regular r:id="rId25"/>
      <p:bold r:id="rId26"/>
      <p:italic r:id="rId27"/>
      <p:boldItalic r:id="rId28"/>
    </p:embeddedFont>
    <p:embeddedFont>
      <p:font typeface="Calibri" panose="020F050202020403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75">
          <p15:clr>
            <a:srgbClr val="A4A3A4"/>
          </p15:clr>
        </p15:guide>
        <p15:guide id="2" orient="horz" pos="169">
          <p15:clr>
            <a:srgbClr val="A4A3A4"/>
          </p15:clr>
        </p15:guide>
        <p15:guide id="3" pos="1383">
          <p15:clr>
            <a:srgbClr val="A4A3A4"/>
          </p15:clr>
        </p15:guide>
        <p15:guide id="4" pos="1927">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LIMAN Yacine" initials="SY" lastIdx="1" clrIdx="0">
    <p:extLst>
      <p:ext uri="{19B8F6BF-5375-455C-9EA6-DF929625EA0E}">
        <p15:presenceInfo xmlns:p15="http://schemas.microsoft.com/office/powerpoint/2012/main" userId="S-1-5-21-3019584756-1612224902-2092370849-197094" providerId="AD"/>
      </p:ext>
    </p:extLst>
  </p:cmAuthor>
  <p:cmAuthor id="2" name="SLIMAN Yacine" initials="SY [2]" lastIdx="5" clrIdx="1">
    <p:extLst>
      <p:ext uri="{19B8F6BF-5375-455C-9EA6-DF929625EA0E}">
        <p15:presenceInfo xmlns:p15="http://schemas.microsoft.com/office/powerpoint/2012/main" userId="S::Yacine.SLIMAN@bpce.fr::091de48d-1321-496f-80a4-433500ee9d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517B"/>
    <a:srgbClr val="4D6995"/>
    <a:srgbClr val="CB3964"/>
    <a:srgbClr val="7197BA"/>
    <a:srgbClr val="C24A79"/>
    <a:srgbClr val="6FA287"/>
    <a:srgbClr val="00838A"/>
    <a:srgbClr val="E51248"/>
    <a:srgbClr val="EAEAEA"/>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28" autoAdjust="0"/>
    <p:restoredTop sz="91149" autoAdjust="0"/>
  </p:normalViewPr>
  <p:slideViewPr>
    <p:cSldViewPr showGuides="1">
      <p:cViewPr varScale="1">
        <p:scale>
          <a:sx n="134" d="100"/>
          <a:sy n="134" d="100"/>
        </p:scale>
        <p:origin x="1464" y="114"/>
      </p:cViewPr>
      <p:guideLst>
        <p:guide orient="horz" pos="1575"/>
        <p:guide orient="horz" pos="169"/>
        <p:guide pos="1383"/>
        <p:guide pos="1927"/>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80" d="100"/>
          <a:sy n="80" d="100"/>
        </p:scale>
        <p:origin x="-3960" y="-96"/>
      </p:cViewPr>
      <p:guideLst>
        <p:guide orient="horz" pos="3109"/>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customXml" Target="../customXml/item3.xml"/><Relationship Id="rId21" Type="http://schemas.openxmlformats.org/officeDocument/2006/relationships/font" Target="fonts/font6.fntdata"/><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04/10/2021</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75368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285226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546323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0104483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hyperlink" Target="https://www.youtube.com/user/GroupeBPCE" TargetMode="External"/><Relationship Id="rId3" Type="http://schemas.openxmlformats.org/officeDocument/2006/relationships/hyperlink" Target="https://twitter.com/GroupeBPCE" TargetMode="External"/><Relationship Id="rId7" Type="http://schemas.openxmlformats.org/officeDocument/2006/relationships/hyperlink" Target="http://www.groupebpce.fr/" TargetMode="External"/><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hyperlink" Target="http://instagram.com/groupebpce" TargetMode="External"/><Relationship Id="rId5" Type="http://schemas.openxmlformats.org/officeDocument/2006/relationships/hyperlink" Target="https://www.instagram.com/groupebpce/" TargetMode="External"/><Relationship Id="rId4" Type="http://schemas.openxmlformats.org/officeDocument/2006/relationships/hyperlink" Target="https://fr.linkedin.com/company/bpce" TargetMode="Externa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90256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291318" y="310251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L’EMETTEUR</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6176" y="4479962"/>
            <a:ext cx="2945365" cy="580296"/>
          </a:xfrm>
          <a:prstGeom prst="rect">
            <a:avLst/>
          </a:prstGeom>
        </p:spPr>
      </p:pic>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34761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291318"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L’EMETTEUR</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6176" y="4479962"/>
            <a:ext cx="2945365" cy="580296"/>
          </a:xfrm>
          <a:prstGeom prst="rect">
            <a:avLst/>
          </a:prstGeom>
        </p:spPr>
      </p:pic>
    </p:spTree>
    <p:extLst>
      <p:ext uri="{BB962C8B-B14F-4D97-AF65-F5344CB8AC3E}">
        <p14:creationId xmlns:p14="http://schemas.microsoft.com/office/powerpoint/2010/main" val="1335738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34761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291318"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L’EMETTEUR</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6176" y="4479962"/>
            <a:ext cx="2945365" cy="580296"/>
          </a:xfrm>
          <a:prstGeom prst="rect">
            <a:avLst/>
          </a:prstGeom>
        </p:spPr>
      </p:pic>
    </p:spTree>
    <p:extLst>
      <p:ext uri="{BB962C8B-B14F-4D97-AF65-F5344CB8AC3E}">
        <p14:creationId xmlns:p14="http://schemas.microsoft.com/office/powerpoint/2010/main" val="1446681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 name="Espace réservé du texte 52"/>
          <p:cNvSpPr txBox="1">
            <a:spLocks/>
          </p:cNvSpPr>
          <p:nvPr userDrawn="1"/>
        </p:nvSpPr>
        <p:spPr>
          <a:xfrm>
            <a:off x="251520" y="253130"/>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dirty="0">
                <a:solidFill>
                  <a:schemeClr val="accent1"/>
                </a:solidFill>
              </a:rPr>
              <a:t>sommaire</a:t>
            </a:r>
          </a:p>
        </p:txBody>
      </p:sp>
      <p:sp>
        <p:nvSpPr>
          <p:cNvPr id="27" name="Espace réservé du texte 2"/>
          <p:cNvSpPr>
            <a:spLocks noGrp="1"/>
          </p:cNvSpPr>
          <p:nvPr>
            <p:ph type="body" sz="quarter" idx="11"/>
          </p:nvPr>
        </p:nvSpPr>
        <p:spPr>
          <a:xfrm>
            <a:off x="2837382" y="411645"/>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2837382" y="1138913"/>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2837382" y="1866181"/>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2837382" y="2593449"/>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2837382" y="3320717"/>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2837382" y="4047985"/>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2</a:t>
            </a:r>
            <a:endParaRPr lang="fr-FR" dirty="0"/>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3</a:t>
            </a:r>
            <a:endParaRPr lang="fr-FR" dirty="0"/>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4</a:t>
            </a:r>
            <a:endParaRPr lang="fr-FR" dirty="0"/>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5</a:t>
            </a:r>
            <a:endParaRPr lang="fr-FR" dirty="0"/>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6</a:t>
            </a:r>
            <a:endParaRPr lang="fr-FR" dirty="0"/>
          </a:p>
        </p:txBody>
      </p:sp>
    </p:spTree>
    <p:extLst>
      <p:ext uri="{BB962C8B-B14F-4D97-AF65-F5344CB8AC3E}">
        <p14:creationId xmlns:p14="http://schemas.microsoft.com/office/powerpoint/2010/main" val="1370243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4"/>
            <a:ext cx="1944216" cy="1155851"/>
          </a:xfrm>
        </p:spPr>
        <p:txBody>
          <a:bodyPr/>
          <a:lstStyle>
            <a:lvl1pPr>
              <a:lnSpc>
                <a:spcPct val="90000"/>
              </a:lnSpc>
              <a:defRPr/>
            </a:lvl1pPr>
          </a:lstStyle>
          <a:p>
            <a:r>
              <a:rPr lang="fr-FR"/>
              <a:t>Modifiez le style du titre</a:t>
            </a:r>
            <a:endParaRPr lang="fr-FR" dirty="0"/>
          </a:p>
        </p:txBody>
      </p:sp>
      <p:sp>
        <p:nvSpPr>
          <p:cNvPr id="4" name="Espace réservé du texte 12"/>
          <p:cNvSpPr>
            <a:spLocks noGrp="1"/>
          </p:cNvSpPr>
          <p:nvPr>
            <p:ph idx="1"/>
          </p:nvPr>
        </p:nvSpPr>
        <p:spPr>
          <a:xfrm>
            <a:off x="2627784" y="411510"/>
            <a:ext cx="6336704" cy="4212307"/>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99399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8" indent="-179388">
              <a:defRPr sz="1600"/>
            </a:lvl1pPr>
            <a:lvl2pPr>
              <a:defRPr sz="1400"/>
            </a:lvl2pPr>
            <a:lvl3pPr>
              <a:defRPr sz="1200"/>
            </a:lvl3pPr>
            <a:lvl4pPr>
              <a:defRPr sz="11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8" indent="-179388">
              <a:defRPr sz="1600"/>
            </a:lvl1pPr>
            <a:lvl2pPr>
              <a:defRPr sz="1400"/>
            </a:lvl2pPr>
            <a:lvl3pPr>
              <a:defRPr sz="1200"/>
            </a:lvl3pPr>
            <a:lvl4pPr>
              <a:defRPr sz="11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8"/>
            <a:ext cx="1944216" cy="1155851"/>
          </a:xfrm>
        </p:spPr>
        <p:txBody>
          <a:bodyPr/>
          <a:lstStyle>
            <a:lvl1pPr>
              <a:lnSpc>
                <a:spcPct val="90000"/>
              </a:lnSpc>
              <a:defRPr/>
            </a:lvl1pPr>
          </a:lstStyle>
          <a:p>
            <a:r>
              <a:rPr lang="fr-FR"/>
              <a:t>Modifiez le style du titre</a:t>
            </a:r>
            <a:endParaRPr lang="fr-FR" dirty="0"/>
          </a:p>
        </p:txBody>
      </p:sp>
      <p:sp>
        <p:nvSpPr>
          <p:cNvPr id="10" name="Espace réservé du texte 52"/>
          <p:cNvSpPr>
            <a:spLocks noGrp="1"/>
          </p:cNvSpPr>
          <p:nvPr>
            <p:ph type="body" sz="quarter" idx="12" hasCustomPrompt="1"/>
          </p:nvPr>
        </p:nvSpPr>
        <p:spPr>
          <a:xfrm>
            <a:off x="251520" y="1688040"/>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165472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5"/>
            <a:ext cx="1944216" cy="1155851"/>
          </a:xfrm>
        </p:spPr>
        <p:txBody>
          <a:bodyPr/>
          <a:lstStyle>
            <a:lvl1pPr>
              <a:lnSpc>
                <a:spcPct val="90000"/>
              </a:lnSpc>
              <a:defRPr/>
            </a:lvl1p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468674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8"/>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8"/>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8"/>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5"/>
            <a:ext cx="1944216" cy="1155851"/>
          </a:xfrm>
        </p:spPr>
        <p:txBody>
          <a:bodyPr/>
          <a:lstStyle>
            <a:lvl1pPr>
              <a:lnSpc>
                <a:spcPct val="90000"/>
              </a:lnSpc>
              <a:defRPr/>
            </a:lvl1pPr>
          </a:lstStyle>
          <a:p>
            <a:r>
              <a:rPr lang="fr-FR"/>
              <a:t>Modifiez le style du titre</a:t>
            </a:r>
            <a:endParaRPr lang="fr-FR" dirty="0"/>
          </a:p>
        </p:txBody>
      </p:sp>
      <p:sp>
        <p:nvSpPr>
          <p:cNvPr id="10" name="Espace réservé du texte 52"/>
          <p:cNvSpPr>
            <a:spLocks noGrp="1"/>
          </p:cNvSpPr>
          <p:nvPr>
            <p:ph type="body" sz="quarter" idx="12" hasCustomPrompt="1"/>
          </p:nvPr>
        </p:nvSpPr>
        <p:spPr>
          <a:xfrm>
            <a:off x="251520" y="169793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1770650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4"/>
            <a:ext cx="1944216" cy="1155851"/>
          </a:xfrm>
        </p:spPr>
        <p:txBody>
          <a:bodyPr/>
          <a:lstStyle>
            <a:lvl1pPr>
              <a:lnSpc>
                <a:spcPct val="90000"/>
              </a:lnSpc>
              <a:defRPr/>
            </a:lvl1pPr>
          </a:lstStyle>
          <a:p>
            <a:r>
              <a:rPr lang="fr-FR"/>
              <a:t>Modifiez le style du titre</a:t>
            </a:r>
            <a:endParaRPr lang="fr-FR" dirty="0"/>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452172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3659683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a:p>
        </p:txBody>
      </p:sp>
      <p:pic>
        <p:nvPicPr>
          <p:cNvPr id="2" name="Imag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39"/>
            <a:ext cx="5753100" cy="1133475"/>
          </a:xfrm>
          <a:prstGeom prst="rect">
            <a:avLst/>
          </a:prstGeom>
        </p:spPr>
      </p:pic>
      <p:sp>
        <p:nvSpPr>
          <p:cNvPr id="4" name="Freeform 6">
            <a:hlinkClick r:id="rId3"/>
          </p:cNvPr>
          <p:cNvSpPr>
            <a:spLocks noEditPoints="1"/>
          </p:cNvSpPr>
          <p:nvPr userDrawn="1"/>
        </p:nvSpPr>
        <p:spPr bwMode="auto">
          <a:xfrm>
            <a:off x="6624228" y="4485481"/>
            <a:ext cx="393700" cy="390525"/>
          </a:xfrm>
          <a:custGeom>
            <a:avLst/>
            <a:gdLst>
              <a:gd name="T0" fmla="*/ 105 w 105"/>
              <a:gd name="T1" fmla="*/ 52 h 104"/>
              <a:gd name="T2" fmla="*/ 53 w 105"/>
              <a:gd name="T3" fmla="*/ 104 h 104"/>
              <a:gd name="T4" fmla="*/ 0 w 105"/>
              <a:gd name="T5" fmla="*/ 52 h 104"/>
              <a:gd name="T6" fmla="*/ 53 w 105"/>
              <a:gd name="T7" fmla="*/ 0 h 104"/>
              <a:gd name="T8" fmla="*/ 105 w 105"/>
              <a:gd name="T9" fmla="*/ 52 h 104"/>
              <a:gd name="T10" fmla="*/ 64 w 105"/>
              <a:gd name="T11" fmla="*/ 27 h 104"/>
              <a:gd name="T12" fmla="*/ 52 w 105"/>
              <a:gd name="T13" fmla="*/ 40 h 104"/>
              <a:gd name="T14" fmla="*/ 52 w 105"/>
              <a:gd name="T15" fmla="*/ 43 h 104"/>
              <a:gd name="T16" fmla="*/ 26 w 105"/>
              <a:gd name="T17" fmla="*/ 30 h 104"/>
              <a:gd name="T18" fmla="*/ 25 w 105"/>
              <a:gd name="T19" fmla="*/ 36 h 104"/>
              <a:gd name="T20" fmla="*/ 30 w 105"/>
              <a:gd name="T21" fmla="*/ 46 h 104"/>
              <a:gd name="T22" fmla="*/ 25 w 105"/>
              <a:gd name="T23" fmla="*/ 45 h 104"/>
              <a:gd name="T24" fmla="*/ 25 w 105"/>
              <a:gd name="T25" fmla="*/ 45 h 104"/>
              <a:gd name="T26" fmla="*/ 35 w 105"/>
              <a:gd name="T27" fmla="*/ 57 h 104"/>
              <a:gd name="T28" fmla="*/ 31 w 105"/>
              <a:gd name="T29" fmla="*/ 58 h 104"/>
              <a:gd name="T30" fmla="*/ 29 w 105"/>
              <a:gd name="T31" fmla="*/ 57 h 104"/>
              <a:gd name="T32" fmla="*/ 41 w 105"/>
              <a:gd name="T33" fmla="*/ 66 h 104"/>
              <a:gd name="T34" fmla="*/ 25 w 105"/>
              <a:gd name="T35" fmla="*/ 71 h 104"/>
              <a:gd name="T36" fmla="*/ 22 w 105"/>
              <a:gd name="T37" fmla="*/ 71 h 104"/>
              <a:gd name="T38" fmla="*/ 41 w 105"/>
              <a:gd name="T39" fmla="*/ 77 h 104"/>
              <a:gd name="T40" fmla="*/ 77 w 105"/>
              <a:gd name="T41" fmla="*/ 41 h 104"/>
              <a:gd name="T42" fmla="*/ 77 w 105"/>
              <a:gd name="T43" fmla="*/ 40 h 104"/>
              <a:gd name="T44" fmla="*/ 83 w 105"/>
              <a:gd name="T45" fmla="*/ 33 h 104"/>
              <a:gd name="T46" fmla="*/ 76 w 105"/>
              <a:gd name="T47" fmla="*/ 35 h 104"/>
              <a:gd name="T48" fmla="*/ 81 w 105"/>
              <a:gd name="T49" fmla="*/ 28 h 104"/>
              <a:gd name="T50" fmla="*/ 73 w 105"/>
              <a:gd name="T51" fmla="*/ 31 h 104"/>
              <a:gd name="T52" fmla="*/ 64 w 105"/>
              <a:gd name="T53" fmla="*/ 2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5" h="104">
                <a:moveTo>
                  <a:pt x="105" y="52"/>
                </a:moveTo>
                <a:cubicBezTo>
                  <a:pt x="105" y="81"/>
                  <a:pt x="82" y="104"/>
                  <a:pt x="53" y="104"/>
                </a:cubicBezTo>
                <a:cubicBezTo>
                  <a:pt x="24" y="104"/>
                  <a:pt x="0" y="81"/>
                  <a:pt x="0" y="52"/>
                </a:cubicBezTo>
                <a:cubicBezTo>
                  <a:pt x="0" y="23"/>
                  <a:pt x="24" y="0"/>
                  <a:pt x="53" y="0"/>
                </a:cubicBezTo>
                <a:cubicBezTo>
                  <a:pt x="82" y="0"/>
                  <a:pt x="105" y="23"/>
                  <a:pt x="105" y="52"/>
                </a:cubicBezTo>
                <a:moveTo>
                  <a:pt x="64" y="27"/>
                </a:moveTo>
                <a:cubicBezTo>
                  <a:pt x="57" y="27"/>
                  <a:pt x="52" y="33"/>
                  <a:pt x="52" y="40"/>
                </a:cubicBezTo>
                <a:cubicBezTo>
                  <a:pt x="52" y="41"/>
                  <a:pt x="52" y="42"/>
                  <a:pt x="52" y="43"/>
                </a:cubicBezTo>
                <a:cubicBezTo>
                  <a:pt x="42" y="42"/>
                  <a:pt x="33" y="37"/>
                  <a:pt x="26" y="30"/>
                </a:cubicBezTo>
                <a:cubicBezTo>
                  <a:pt x="25" y="31"/>
                  <a:pt x="25" y="34"/>
                  <a:pt x="25" y="36"/>
                </a:cubicBezTo>
                <a:cubicBezTo>
                  <a:pt x="25" y="40"/>
                  <a:pt x="27" y="44"/>
                  <a:pt x="30" y="46"/>
                </a:cubicBezTo>
                <a:cubicBezTo>
                  <a:pt x="28" y="46"/>
                  <a:pt x="26" y="46"/>
                  <a:pt x="25" y="45"/>
                </a:cubicBezTo>
                <a:cubicBezTo>
                  <a:pt x="25" y="45"/>
                  <a:pt x="25" y="45"/>
                  <a:pt x="25" y="45"/>
                </a:cubicBezTo>
                <a:cubicBezTo>
                  <a:pt x="25" y="51"/>
                  <a:pt x="29" y="56"/>
                  <a:pt x="35" y="57"/>
                </a:cubicBezTo>
                <a:cubicBezTo>
                  <a:pt x="34" y="57"/>
                  <a:pt x="33" y="58"/>
                  <a:pt x="31" y="58"/>
                </a:cubicBezTo>
                <a:cubicBezTo>
                  <a:pt x="31" y="58"/>
                  <a:pt x="30" y="57"/>
                  <a:pt x="29" y="57"/>
                </a:cubicBezTo>
                <a:cubicBezTo>
                  <a:pt x="31" y="62"/>
                  <a:pt x="35" y="66"/>
                  <a:pt x="41" y="66"/>
                </a:cubicBezTo>
                <a:cubicBezTo>
                  <a:pt x="36" y="69"/>
                  <a:pt x="31" y="71"/>
                  <a:pt x="25" y="71"/>
                </a:cubicBezTo>
                <a:cubicBezTo>
                  <a:pt x="24" y="71"/>
                  <a:pt x="23" y="71"/>
                  <a:pt x="22" y="71"/>
                </a:cubicBezTo>
                <a:cubicBezTo>
                  <a:pt x="28" y="75"/>
                  <a:pt x="34" y="77"/>
                  <a:pt x="41" y="77"/>
                </a:cubicBezTo>
                <a:cubicBezTo>
                  <a:pt x="64" y="77"/>
                  <a:pt x="77" y="58"/>
                  <a:pt x="77" y="41"/>
                </a:cubicBezTo>
                <a:cubicBezTo>
                  <a:pt x="77" y="41"/>
                  <a:pt x="77" y="40"/>
                  <a:pt x="77" y="40"/>
                </a:cubicBezTo>
                <a:cubicBezTo>
                  <a:pt x="79" y="38"/>
                  <a:pt x="81" y="36"/>
                  <a:pt x="83" y="33"/>
                </a:cubicBezTo>
                <a:cubicBezTo>
                  <a:pt x="81" y="34"/>
                  <a:pt x="78" y="35"/>
                  <a:pt x="76" y="35"/>
                </a:cubicBezTo>
                <a:cubicBezTo>
                  <a:pt x="78" y="34"/>
                  <a:pt x="80" y="31"/>
                  <a:pt x="81" y="28"/>
                </a:cubicBezTo>
                <a:cubicBezTo>
                  <a:pt x="79" y="30"/>
                  <a:pt x="76" y="31"/>
                  <a:pt x="73" y="31"/>
                </a:cubicBezTo>
                <a:cubicBezTo>
                  <a:pt x="71" y="29"/>
                  <a:pt x="68" y="27"/>
                  <a:pt x="64" y="2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14">
            <a:hlinkClick r:id="rId4"/>
          </p:cNvPr>
          <p:cNvSpPr>
            <a:spLocks noEditPoints="1"/>
          </p:cNvSpPr>
          <p:nvPr userDrawn="1"/>
        </p:nvSpPr>
        <p:spPr bwMode="auto">
          <a:xfrm>
            <a:off x="7077525" y="4485481"/>
            <a:ext cx="390525" cy="390525"/>
          </a:xfrm>
          <a:custGeom>
            <a:avLst/>
            <a:gdLst>
              <a:gd name="T0" fmla="*/ 104 w 104"/>
              <a:gd name="T1" fmla="*/ 52 h 104"/>
              <a:gd name="T2" fmla="*/ 52 w 104"/>
              <a:gd name="T3" fmla="*/ 104 h 104"/>
              <a:gd name="T4" fmla="*/ 0 w 104"/>
              <a:gd name="T5" fmla="*/ 52 h 104"/>
              <a:gd name="T6" fmla="*/ 52 w 104"/>
              <a:gd name="T7" fmla="*/ 0 h 104"/>
              <a:gd name="T8" fmla="*/ 104 w 104"/>
              <a:gd name="T9" fmla="*/ 52 h 104"/>
              <a:gd name="T10" fmla="*/ 37 w 104"/>
              <a:gd name="T11" fmla="*/ 43 h 104"/>
              <a:gd name="T12" fmla="*/ 26 w 104"/>
              <a:gd name="T13" fmla="*/ 43 h 104"/>
              <a:gd name="T14" fmla="*/ 26 w 104"/>
              <a:gd name="T15" fmla="*/ 78 h 104"/>
              <a:gd name="T16" fmla="*/ 37 w 104"/>
              <a:gd name="T17" fmla="*/ 78 h 104"/>
              <a:gd name="T18" fmla="*/ 37 w 104"/>
              <a:gd name="T19" fmla="*/ 43 h 104"/>
              <a:gd name="T20" fmla="*/ 38 w 104"/>
              <a:gd name="T21" fmla="*/ 32 h 104"/>
              <a:gd name="T22" fmla="*/ 32 w 104"/>
              <a:gd name="T23" fmla="*/ 27 h 104"/>
              <a:gd name="T24" fmla="*/ 25 w 104"/>
              <a:gd name="T25" fmla="*/ 32 h 104"/>
              <a:gd name="T26" fmla="*/ 32 w 104"/>
              <a:gd name="T27" fmla="*/ 38 h 104"/>
              <a:gd name="T28" fmla="*/ 32 w 104"/>
              <a:gd name="T29" fmla="*/ 38 h 104"/>
              <a:gd name="T30" fmla="*/ 38 w 104"/>
              <a:gd name="T31" fmla="*/ 32 h 104"/>
              <a:gd name="T32" fmla="*/ 79 w 104"/>
              <a:gd name="T33" fmla="*/ 58 h 104"/>
              <a:gd name="T34" fmla="*/ 65 w 104"/>
              <a:gd name="T35" fmla="*/ 42 h 104"/>
              <a:gd name="T36" fmla="*/ 55 w 104"/>
              <a:gd name="T37" fmla="*/ 48 h 104"/>
              <a:gd name="T38" fmla="*/ 55 w 104"/>
              <a:gd name="T39" fmla="*/ 43 h 104"/>
              <a:gd name="T40" fmla="*/ 44 w 104"/>
              <a:gd name="T41" fmla="*/ 43 h 104"/>
              <a:gd name="T42" fmla="*/ 44 w 104"/>
              <a:gd name="T43" fmla="*/ 78 h 104"/>
              <a:gd name="T44" fmla="*/ 55 w 104"/>
              <a:gd name="T45" fmla="*/ 78 h 104"/>
              <a:gd name="T46" fmla="*/ 55 w 104"/>
              <a:gd name="T47" fmla="*/ 58 h 104"/>
              <a:gd name="T48" fmla="*/ 56 w 104"/>
              <a:gd name="T49" fmla="*/ 56 h 104"/>
              <a:gd name="T50" fmla="*/ 61 w 104"/>
              <a:gd name="T51" fmla="*/ 51 h 104"/>
              <a:gd name="T52" fmla="*/ 67 w 104"/>
              <a:gd name="T53" fmla="*/ 59 h 104"/>
              <a:gd name="T54" fmla="*/ 67 w 104"/>
              <a:gd name="T55" fmla="*/ 78 h 104"/>
              <a:gd name="T56" fmla="*/ 79 w 104"/>
              <a:gd name="T57" fmla="*/ 78 h 104"/>
              <a:gd name="T58" fmla="*/ 79 w 104"/>
              <a:gd name="T59" fmla="*/ 5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04">
                <a:moveTo>
                  <a:pt x="104" y="52"/>
                </a:moveTo>
                <a:cubicBezTo>
                  <a:pt x="104" y="81"/>
                  <a:pt x="81" y="104"/>
                  <a:pt x="52" y="104"/>
                </a:cubicBezTo>
                <a:cubicBezTo>
                  <a:pt x="23" y="104"/>
                  <a:pt x="0" y="81"/>
                  <a:pt x="0" y="52"/>
                </a:cubicBezTo>
                <a:cubicBezTo>
                  <a:pt x="0" y="23"/>
                  <a:pt x="23" y="0"/>
                  <a:pt x="52" y="0"/>
                </a:cubicBezTo>
                <a:cubicBezTo>
                  <a:pt x="81" y="0"/>
                  <a:pt x="104" y="23"/>
                  <a:pt x="104" y="52"/>
                </a:cubicBezTo>
                <a:moveTo>
                  <a:pt x="37" y="43"/>
                </a:moveTo>
                <a:cubicBezTo>
                  <a:pt x="26" y="43"/>
                  <a:pt x="26" y="43"/>
                  <a:pt x="26" y="43"/>
                </a:cubicBezTo>
                <a:cubicBezTo>
                  <a:pt x="26" y="78"/>
                  <a:pt x="26" y="78"/>
                  <a:pt x="26" y="78"/>
                </a:cubicBezTo>
                <a:cubicBezTo>
                  <a:pt x="37" y="78"/>
                  <a:pt x="37" y="78"/>
                  <a:pt x="37" y="78"/>
                </a:cubicBezTo>
                <a:lnTo>
                  <a:pt x="37" y="43"/>
                </a:lnTo>
                <a:close/>
                <a:moveTo>
                  <a:pt x="38" y="32"/>
                </a:moveTo>
                <a:cubicBezTo>
                  <a:pt x="38" y="29"/>
                  <a:pt x="36" y="27"/>
                  <a:pt x="32" y="27"/>
                </a:cubicBezTo>
                <a:cubicBezTo>
                  <a:pt x="28" y="27"/>
                  <a:pt x="25" y="29"/>
                  <a:pt x="25" y="32"/>
                </a:cubicBezTo>
                <a:cubicBezTo>
                  <a:pt x="25" y="36"/>
                  <a:pt x="28" y="38"/>
                  <a:pt x="32" y="38"/>
                </a:cubicBezTo>
                <a:cubicBezTo>
                  <a:pt x="32" y="38"/>
                  <a:pt x="32" y="38"/>
                  <a:pt x="32" y="38"/>
                </a:cubicBezTo>
                <a:cubicBezTo>
                  <a:pt x="36" y="38"/>
                  <a:pt x="38" y="36"/>
                  <a:pt x="38" y="32"/>
                </a:cubicBezTo>
                <a:moveTo>
                  <a:pt x="79" y="58"/>
                </a:moveTo>
                <a:cubicBezTo>
                  <a:pt x="79" y="47"/>
                  <a:pt x="73" y="42"/>
                  <a:pt x="65" y="42"/>
                </a:cubicBezTo>
                <a:cubicBezTo>
                  <a:pt x="59" y="42"/>
                  <a:pt x="57" y="46"/>
                  <a:pt x="55" y="48"/>
                </a:cubicBezTo>
                <a:cubicBezTo>
                  <a:pt x="55" y="43"/>
                  <a:pt x="55" y="43"/>
                  <a:pt x="55" y="43"/>
                </a:cubicBezTo>
                <a:cubicBezTo>
                  <a:pt x="44" y="43"/>
                  <a:pt x="44" y="43"/>
                  <a:pt x="44" y="43"/>
                </a:cubicBezTo>
                <a:cubicBezTo>
                  <a:pt x="44" y="46"/>
                  <a:pt x="44" y="78"/>
                  <a:pt x="44" y="78"/>
                </a:cubicBezTo>
                <a:cubicBezTo>
                  <a:pt x="55" y="78"/>
                  <a:pt x="55" y="78"/>
                  <a:pt x="55" y="78"/>
                </a:cubicBezTo>
                <a:cubicBezTo>
                  <a:pt x="55" y="58"/>
                  <a:pt x="55" y="58"/>
                  <a:pt x="55" y="58"/>
                </a:cubicBezTo>
                <a:cubicBezTo>
                  <a:pt x="55" y="57"/>
                  <a:pt x="55" y="56"/>
                  <a:pt x="56" y="56"/>
                </a:cubicBezTo>
                <a:cubicBezTo>
                  <a:pt x="56" y="53"/>
                  <a:pt x="58" y="51"/>
                  <a:pt x="61" y="51"/>
                </a:cubicBezTo>
                <a:cubicBezTo>
                  <a:pt x="66" y="51"/>
                  <a:pt x="67" y="54"/>
                  <a:pt x="67" y="59"/>
                </a:cubicBezTo>
                <a:cubicBezTo>
                  <a:pt x="67" y="78"/>
                  <a:pt x="67" y="78"/>
                  <a:pt x="67" y="78"/>
                </a:cubicBezTo>
                <a:cubicBezTo>
                  <a:pt x="79" y="78"/>
                  <a:pt x="79" y="78"/>
                  <a:pt x="79" y="78"/>
                </a:cubicBezTo>
                <a:lnTo>
                  <a:pt x="79"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nvGrpSpPr>
          <p:cNvPr id="6" name="Groupe 5"/>
          <p:cNvGrpSpPr/>
          <p:nvPr userDrawn="1"/>
        </p:nvGrpSpPr>
        <p:grpSpPr>
          <a:xfrm>
            <a:off x="7527647" y="4485481"/>
            <a:ext cx="374650" cy="390525"/>
            <a:chOff x="7656513" y="4516438"/>
            <a:chExt cx="374650" cy="390525"/>
          </a:xfrm>
        </p:grpSpPr>
        <p:sp>
          <p:nvSpPr>
            <p:cNvPr id="7" name="Oval 15">
              <a:hlinkClick r:id="rId5"/>
            </p:cNvPr>
            <p:cNvSpPr>
              <a:spLocks noChangeArrowheads="1"/>
            </p:cNvSpPr>
            <p:nvPr/>
          </p:nvSpPr>
          <p:spPr bwMode="auto">
            <a:xfrm>
              <a:off x="7797800" y="4667251"/>
              <a:ext cx="90487" cy="936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16">
              <a:hlinkClick r:id="rId5"/>
            </p:cNvPr>
            <p:cNvSpPr>
              <a:spLocks noEditPoints="1"/>
            </p:cNvSpPr>
            <p:nvPr/>
          </p:nvSpPr>
          <p:spPr bwMode="auto">
            <a:xfrm>
              <a:off x="7734300" y="4595813"/>
              <a:ext cx="222250" cy="231775"/>
            </a:xfrm>
            <a:custGeom>
              <a:avLst/>
              <a:gdLst>
                <a:gd name="T0" fmla="*/ 58 w 59"/>
                <a:gd name="T1" fmla="*/ 9 h 62"/>
                <a:gd name="T2" fmla="*/ 55 w 59"/>
                <a:gd name="T3" fmla="*/ 5 h 62"/>
                <a:gd name="T4" fmla="*/ 51 w 59"/>
                <a:gd name="T5" fmla="*/ 2 h 62"/>
                <a:gd name="T6" fmla="*/ 44 w 59"/>
                <a:gd name="T7" fmla="*/ 0 h 62"/>
                <a:gd name="T8" fmla="*/ 29 w 59"/>
                <a:gd name="T9" fmla="*/ 0 h 62"/>
                <a:gd name="T10" fmla="*/ 15 w 59"/>
                <a:gd name="T11" fmla="*/ 0 h 62"/>
                <a:gd name="T12" fmla="*/ 8 w 59"/>
                <a:gd name="T13" fmla="*/ 2 h 62"/>
                <a:gd name="T14" fmla="*/ 4 w 59"/>
                <a:gd name="T15" fmla="*/ 5 h 62"/>
                <a:gd name="T16" fmla="*/ 1 w 59"/>
                <a:gd name="T17" fmla="*/ 9 h 62"/>
                <a:gd name="T18" fmla="*/ 0 w 59"/>
                <a:gd name="T19" fmla="*/ 16 h 62"/>
                <a:gd name="T20" fmla="*/ 0 w 59"/>
                <a:gd name="T21" fmla="*/ 31 h 62"/>
                <a:gd name="T22" fmla="*/ 0 w 59"/>
                <a:gd name="T23" fmla="*/ 46 h 62"/>
                <a:gd name="T24" fmla="*/ 1 w 59"/>
                <a:gd name="T25" fmla="*/ 53 h 62"/>
                <a:gd name="T26" fmla="*/ 4 w 59"/>
                <a:gd name="T27" fmla="*/ 58 h 62"/>
                <a:gd name="T28" fmla="*/ 8 w 59"/>
                <a:gd name="T29" fmla="*/ 61 h 62"/>
                <a:gd name="T30" fmla="*/ 15 w 59"/>
                <a:gd name="T31" fmla="*/ 62 h 62"/>
                <a:gd name="T32" fmla="*/ 29 w 59"/>
                <a:gd name="T33" fmla="*/ 62 h 62"/>
                <a:gd name="T34" fmla="*/ 44 w 59"/>
                <a:gd name="T35" fmla="*/ 62 h 62"/>
                <a:gd name="T36" fmla="*/ 51 w 59"/>
                <a:gd name="T37" fmla="*/ 61 h 62"/>
                <a:gd name="T38" fmla="*/ 55 w 59"/>
                <a:gd name="T39" fmla="*/ 58 h 62"/>
                <a:gd name="T40" fmla="*/ 58 w 59"/>
                <a:gd name="T41" fmla="*/ 53 h 62"/>
                <a:gd name="T42" fmla="*/ 59 w 59"/>
                <a:gd name="T43" fmla="*/ 46 h 62"/>
                <a:gd name="T44" fmla="*/ 59 w 59"/>
                <a:gd name="T45" fmla="*/ 31 h 62"/>
                <a:gd name="T46" fmla="*/ 59 w 59"/>
                <a:gd name="T47" fmla="*/ 16 h 62"/>
                <a:gd name="T48" fmla="*/ 58 w 59"/>
                <a:gd name="T49" fmla="*/ 9 h 62"/>
                <a:gd name="T50" fmla="*/ 29 w 59"/>
                <a:gd name="T51" fmla="*/ 50 h 62"/>
                <a:gd name="T52" fmla="*/ 11 w 59"/>
                <a:gd name="T53" fmla="*/ 31 h 62"/>
                <a:gd name="T54" fmla="*/ 29 w 59"/>
                <a:gd name="T55" fmla="*/ 12 h 62"/>
                <a:gd name="T56" fmla="*/ 48 w 59"/>
                <a:gd name="T57" fmla="*/ 31 h 62"/>
                <a:gd name="T58" fmla="*/ 29 w 59"/>
                <a:gd name="T59" fmla="*/ 50 h 62"/>
                <a:gd name="T60" fmla="*/ 49 w 59"/>
                <a:gd name="T61" fmla="*/ 15 h 62"/>
                <a:gd name="T62" fmla="*/ 44 w 59"/>
                <a:gd name="T63" fmla="*/ 11 h 62"/>
                <a:gd name="T64" fmla="*/ 49 w 59"/>
                <a:gd name="T65" fmla="*/ 6 h 62"/>
                <a:gd name="T66" fmla="*/ 53 w 59"/>
                <a:gd name="T67" fmla="*/ 11 h 62"/>
                <a:gd name="T68" fmla="*/ 49 w 59"/>
                <a:gd name="T69"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62">
                  <a:moveTo>
                    <a:pt x="58" y="9"/>
                  </a:moveTo>
                  <a:cubicBezTo>
                    <a:pt x="57" y="7"/>
                    <a:pt x="56" y="6"/>
                    <a:pt x="55" y="5"/>
                  </a:cubicBezTo>
                  <a:cubicBezTo>
                    <a:pt x="54" y="3"/>
                    <a:pt x="52" y="2"/>
                    <a:pt x="51" y="2"/>
                  </a:cubicBezTo>
                  <a:cubicBezTo>
                    <a:pt x="49" y="1"/>
                    <a:pt x="47" y="1"/>
                    <a:pt x="44" y="0"/>
                  </a:cubicBezTo>
                  <a:cubicBezTo>
                    <a:pt x="40" y="0"/>
                    <a:pt x="39" y="0"/>
                    <a:pt x="29" y="0"/>
                  </a:cubicBezTo>
                  <a:cubicBezTo>
                    <a:pt x="20" y="0"/>
                    <a:pt x="18" y="0"/>
                    <a:pt x="15" y="0"/>
                  </a:cubicBezTo>
                  <a:cubicBezTo>
                    <a:pt x="11" y="1"/>
                    <a:pt x="9" y="1"/>
                    <a:pt x="8" y="2"/>
                  </a:cubicBezTo>
                  <a:cubicBezTo>
                    <a:pt x="6" y="2"/>
                    <a:pt x="5" y="3"/>
                    <a:pt x="4" y="5"/>
                  </a:cubicBezTo>
                  <a:cubicBezTo>
                    <a:pt x="2" y="6"/>
                    <a:pt x="2" y="7"/>
                    <a:pt x="1" y="9"/>
                  </a:cubicBezTo>
                  <a:cubicBezTo>
                    <a:pt x="0" y="10"/>
                    <a:pt x="0" y="12"/>
                    <a:pt x="0" y="16"/>
                  </a:cubicBezTo>
                  <a:cubicBezTo>
                    <a:pt x="0" y="20"/>
                    <a:pt x="0" y="21"/>
                    <a:pt x="0" y="31"/>
                  </a:cubicBezTo>
                  <a:cubicBezTo>
                    <a:pt x="0" y="41"/>
                    <a:pt x="0" y="42"/>
                    <a:pt x="0" y="46"/>
                  </a:cubicBezTo>
                  <a:cubicBezTo>
                    <a:pt x="0" y="50"/>
                    <a:pt x="0" y="52"/>
                    <a:pt x="1" y="53"/>
                  </a:cubicBezTo>
                  <a:cubicBezTo>
                    <a:pt x="2" y="55"/>
                    <a:pt x="2" y="56"/>
                    <a:pt x="4" y="58"/>
                  </a:cubicBezTo>
                  <a:cubicBezTo>
                    <a:pt x="5" y="59"/>
                    <a:pt x="6" y="60"/>
                    <a:pt x="8" y="61"/>
                  </a:cubicBezTo>
                  <a:cubicBezTo>
                    <a:pt x="9" y="61"/>
                    <a:pt x="11" y="62"/>
                    <a:pt x="15" y="62"/>
                  </a:cubicBezTo>
                  <a:cubicBezTo>
                    <a:pt x="18" y="62"/>
                    <a:pt x="20" y="62"/>
                    <a:pt x="29" y="62"/>
                  </a:cubicBezTo>
                  <a:cubicBezTo>
                    <a:pt x="39" y="62"/>
                    <a:pt x="40" y="62"/>
                    <a:pt x="44" y="62"/>
                  </a:cubicBezTo>
                  <a:cubicBezTo>
                    <a:pt x="47" y="62"/>
                    <a:pt x="49" y="61"/>
                    <a:pt x="51" y="61"/>
                  </a:cubicBezTo>
                  <a:cubicBezTo>
                    <a:pt x="52" y="60"/>
                    <a:pt x="54" y="59"/>
                    <a:pt x="55" y="58"/>
                  </a:cubicBezTo>
                  <a:cubicBezTo>
                    <a:pt x="56" y="56"/>
                    <a:pt x="57" y="55"/>
                    <a:pt x="58" y="53"/>
                  </a:cubicBezTo>
                  <a:cubicBezTo>
                    <a:pt x="58" y="52"/>
                    <a:pt x="59" y="50"/>
                    <a:pt x="59" y="46"/>
                  </a:cubicBezTo>
                  <a:cubicBezTo>
                    <a:pt x="59" y="42"/>
                    <a:pt x="59" y="41"/>
                    <a:pt x="59" y="31"/>
                  </a:cubicBezTo>
                  <a:cubicBezTo>
                    <a:pt x="59" y="21"/>
                    <a:pt x="59" y="20"/>
                    <a:pt x="59" y="16"/>
                  </a:cubicBezTo>
                  <a:cubicBezTo>
                    <a:pt x="59" y="12"/>
                    <a:pt x="58" y="10"/>
                    <a:pt x="58" y="9"/>
                  </a:cubicBezTo>
                  <a:close/>
                  <a:moveTo>
                    <a:pt x="29" y="50"/>
                  </a:moveTo>
                  <a:cubicBezTo>
                    <a:pt x="19" y="50"/>
                    <a:pt x="11" y="42"/>
                    <a:pt x="11" y="31"/>
                  </a:cubicBezTo>
                  <a:cubicBezTo>
                    <a:pt x="11" y="20"/>
                    <a:pt x="19" y="12"/>
                    <a:pt x="29" y="12"/>
                  </a:cubicBezTo>
                  <a:cubicBezTo>
                    <a:pt x="40" y="12"/>
                    <a:pt x="48" y="20"/>
                    <a:pt x="48" y="31"/>
                  </a:cubicBezTo>
                  <a:cubicBezTo>
                    <a:pt x="48" y="42"/>
                    <a:pt x="40" y="50"/>
                    <a:pt x="29" y="50"/>
                  </a:cubicBezTo>
                  <a:close/>
                  <a:moveTo>
                    <a:pt x="49" y="15"/>
                  </a:moveTo>
                  <a:cubicBezTo>
                    <a:pt x="46" y="15"/>
                    <a:pt x="44" y="13"/>
                    <a:pt x="44" y="11"/>
                  </a:cubicBezTo>
                  <a:cubicBezTo>
                    <a:pt x="44" y="8"/>
                    <a:pt x="46" y="6"/>
                    <a:pt x="49" y="6"/>
                  </a:cubicBezTo>
                  <a:cubicBezTo>
                    <a:pt x="51" y="6"/>
                    <a:pt x="53" y="8"/>
                    <a:pt x="53" y="11"/>
                  </a:cubicBezTo>
                  <a:cubicBezTo>
                    <a:pt x="53" y="13"/>
                    <a:pt x="51" y="15"/>
                    <a:pt x="4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7">
              <a:hlinkClick r:id="rId6"/>
            </p:cNvPr>
            <p:cNvSpPr>
              <a:spLocks noEditPoints="1"/>
            </p:cNvSpPr>
            <p:nvPr/>
          </p:nvSpPr>
          <p:spPr bwMode="auto">
            <a:xfrm>
              <a:off x="7656513" y="4516438"/>
              <a:ext cx="374650" cy="390525"/>
            </a:xfrm>
            <a:custGeom>
              <a:avLst/>
              <a:gdLst>
                <a:gd name="T0" fmla="*/ 50 w 100"/>
                <a:gd name="T1" fmla="*/ 0 h 104"/>
                <a:gd name="T2" fmla="*/ 0 w 100"/>
                <a:gd name="T3" fmla="*/ 52 h 104"/>
                <a:gd name="T4" fmla="*/ 50 w 100"/>
                <a:gd name="T5" fmla="*/ 104 h 104"/>
                <a:gd name="T6" fmla="*/ 100 w 100"/>
                <a:gd name="T7" fmla="*/ 52 h 104"/>
                <a:gd name="T8" fmla="*/ 50 w 100"/>
                <a:gd name="T9" fmla="*/ 0 h 104"/>
                <a:gd name="T10" fmla="*/ 85 w 100"/>
                <a:gd name="T11" fmla="*/ 77 h 104"/>
                <a:gd name="T12" fmla="*/ 80 w 100"/>
                <a:gd name="T13" fmla="*/ 84 h 104"/>
                <a:gd name="T14" fmla="*/ 74 w 100"/>
                <a:gd name="T15" fmla="*/ 88 h 104"/>
                <a:gd name="T16" fmla="*/ 65 w 100"/>
                <a:gd name="T17" fmla="*/ 90 h 104"/>
                <a:gd name="T18" fmla="*/ 50 w 100"/>
                <a:gd name="T19" fmla="*/ 90 h 104"/>
                <a:gd name="T20" fmla="*/ 35 w 100"/>
                <a:gd name="T21" fmla="*/ 90 h 104"/>
                <a:gd name="T22" fmla="*/ 26 w 100"/>
                <a:gd name="T23" fmla="*/ 88 h 104"/>
                <a:gd name="T24" fmla="*/ 20 w 100"/>
                <a:gd name="T25" fmla="*/ 84 h 104"/>
                <a:gd name="T26" fmla="*/ 16 w 100"/>
                <a:gd name="T27" fmla="*/ 77 h 104"/>
                <a:gd name="T28" fmla="*/ 14 w 100"/>
                <a:gd name="T29" fmla="*/ 68 h 104"/>
                <a:gd name="T30" fmla="*/ 14 w 100"/>
                <a:gd name="T31" fmla="*/ 52 h 104"/>
                <a:gd name="T32" fmla="*/ 14 w 100"/>
                <a:gd name="T33" fmla="*/ 37 h 104"/>
                <a:gd name="T34" fmla="*/ 16 w 100"/>
                <a:gd name="T35" fmla="*/ 27 h 104"/>
                <a:gd name="T36" fmla="*/ 20 w 100"/>
                <a:gd name="T37" fmla="*/ 21 h 104"/>
                <a:gd name="T38" fmla="*/ 26 w 100"/>
                <a:gd name="T39" fmla="*/ 16 h 104"/>
                <a:gd name="T40" fmla="*/ 35 w 100"/>
                <a:gd name="T41" fmla="*/ 15 h 104"/>
                <a:gd name="T42" fmla="*/ 50 w 100"/>
                <a:gd name="T43" fmla="*/ 14 h 104"/>
                <a:gd name="T44" fmla="*/ 65 w 100"/>
                <a:gd name="T45" fmla="*/ 15 h 104"/>
                <a:gd name="T46" fmla="*/ 74 w 100"/>
                <a:gd name="T47" fmla="*/ 16 h 104"/>
                <a:gd name="T48" fmla="*/ 80 w 100"/>
                <a:gd name="T49" fmla="*/ 21 h 104"/>
                <a:gd name="T50" fmla="*/ 85 w 100"/>
                <a:gd name="T51" fmla="*/ 27 h 104"/>
                <a:gd name="T52" fmla="*/ 86 w 100"/>
                <a:gd name="T53" fmla="*/ 37 h 104"/>
                <a:gd name="T54" fmla="*/ 87 w 100"/>
                <a:gd name="T55" fmla="*/ 52 h 104"/>
                <a:gd name="T56" fmla="*/ 86 w 100"/>
                <a:gd name="T57" fmla="*/ 68 h 104"/>
                <a:gd name="T58" fmla="*/ 85 w 100"/>
                <a:gd name="T59" fmla="*/ 7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0" h="104">
                  <a:moveTo>
                    <a:pt x="50" y="0"/>
                  </a:moveTo>
                  <a:cubicBezTo>
                    <a:pt x="22" y="0"/>
                    <a:pt x="0" y="23"/>
                    <a:pt x="0" y="52"/>
                  </a:cubicBezTo>
                  <a:cubicBezTo>
                    <a:pt x="0" y="81"/>
                    <a:pt x="22" y="104"/>
                    <a:pt x="50" y="104"/>
                  </a:cubicBezTo>
                  <a:cubicBezTo>
                    <a:pt x="78" y="104"/>
                    <a:pt x="100" y="81"/>
                    <a:pt x="100" y="52"/>
                  </a:cubicBezTo>
                  <a:cubicBezTo>
                    <a:pt x="100" y="23"/>
                    <a:pt x="78" y="0"/>
                    <a:pt x="50" y="0"/>
                  </a:cubicBezTo>
                  <a:close/>
                  <a:moveTo>
                    <a:pt x="85" y="77"/>
                  </a:moveTo>
                  <a:cubicBezTo>
                    <a:pt x="84" y="79"/>
                    <a:pt x="82" y="81"/>
                    <a:pt x="80" y="84"/>
                  </a:cubicBezTo>
                  <a:cubicBezTo>
                    <a:pt x="78" y="86"/>
                    <a:pt x="76" y="87"/>
                    <a:pt x="74" y="88"/>
                  </a:cubicBezTo>
                  <a:cubicBezTo>
                    <a:pt x="72" y="89"/>
                    <a:pt x="69" y="89"/>
                    <a:pt x="65" y="90"/>
                  </a:cubicBezTo>
                  <a:cubicBezTo>
                    <a:pt x="61" y="90"/>
                    <a:pt x="60" y="90"/>
                    <a:pt x="50" y="90"/>
                  </a:cubicBezTo>
                  <a:cubicBezTo>
                    <a:pt x="40" y="90"/>
                    <a:pt x="39" y="90"/>
                    <a:pt x="35" y="90"/>
                  </a:cubicBezTo>
                  <a:cubicBezTo>
                    <a:pt x="31" y="89"/>
                    <a:pt x="29" y="89"/>
                    <a:pt x="26" y="88"/>
                  </a:cubicBezTo>
                  <a:cubicBezTo>
                    <a:pt x="24" y="87"/>
                    <a:pt x="22" y="86"/>
                    <a:pt x="20" y="84"/>
                  </a:cubicBezTo>
                  <a:cubicBezTo>
                    <a:pt x="18" y="81"/>
                    <a:pt x="17" y="79"/>
                    <a:pt x="16" y="77"/>
                  </a:cubicBezTo>
                  <a:cubicBezTo>
                    <a:pt x="15" y="74"/>
                    <a:pt x="14" y="72"/>
                    <a:pt x="14" y="68"/>
                  </a:cubicBezTo>
                  <a:cubicBezTo>
                    <a:pt x="14" y="64"/>
                    <a:pt x="14" y="62"/>
                    <a:pt x="14" y="52"/>
                  </a:cubicBezTo>
                  <a:cubicBezTo>
                    <a:pt x="14" y="42"/>
                    <a:pt x="14" y="41"/>
                    <a:pt x="14" y="37"/>
                  </a:cubicBezTo>
                  <a:cubicBezTo>
                    <a:pt x="14" y="33"/>
                    <a:pt x="15" y="30"/>
                    <a:pt x="16" y="27"/>
                  </a:cubicBezTo>
                  <a:cubicBezTo>
                    <a:pt x="17" y="25"/>
                    <a:pt x="18" y="23"/>
                    <a:pt x="20" y="21"/>
                  </a:cubicBezTo>
                  <a:cubicBezTo>
                    <a:pt x="22" y="19"/>
                    <a:pt x="24" y="17"/>
                    <a:pt x="26" y="16"/>
                  </a:cubicBezTo>
                  <a:cubicBezTo>
                    <a:pt x="29" y="15"/>
                    <a:pt x="31" y="15"/>
                    <a:pt x="35" y="15"/>
                  </a:cubicBezTo>
                  <a:cubicBezTo>
                    <a:pt x="39" y="14"/>
                    <a:pt x="40" y="14"/>
                    <a:pt x="50" y="14"/>
                  </a:cubicBezTo>
                  <a:cubicBezTo>
                    <a:pt x="60" y="14"/>
                    <a:pt x="61" y="14"/>
                    <a:pt x="65" y="15"/>
                  </a:cubicBezTo>
                  <a:cubicBezTo>
                    <a:pt x="69" y="15"/>
                    <a:pt x="72" y="15"/>
                    <a:pt x="74" y="16"/>
                  </a:cubicBezTo>
                  <a:cubicBezTo>
                    <a:pt x="76" y="17"/>
                    <a:pt x="78" y="19"/>
                    <a:pt x="80" y="21"/>
                  </a:cubicBezTo>
                  <a:cubicBezTo>
                    <a:pt x="82" y="23"/>
                    <a:pt x="84" y="25"/>
                    <a:pt x="85" y="27"/>
                  </a:cubicBezTo>
                  <a:cubicBezTo>
                    <a:pt x="86" y="30"/>
                    <a:pt x="86" y="33"/>
                    <a:pt x="86" y="37"/>
                  </a:cubicBezTo>
                  <a:cubicBezTo>
                    <a:pt x="86" y="41"/>
                    <a:pt x="87" y="42"/>
                    <a:pt x="87" y="52"/>
                  </a:cubicBezTo>
                  <a:cubicBezTo>
                    <a:pt x="87" y="62"/>
                    <a:pt x="86" y="64"/>
                    <a:pt x="86" y="68"/>
                  </a:cubicBezTo>
                  <a:cubicBezTo>
                    <a:pt x="86" y="72"/>
                    <a:pt x="86" y="74"/>
                    <a:pt x="85"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0" name="Shape 190">
            <a:hlinkClick r:id="rId7"/>
          </p:cNvPr>
          <p:cNvSpPr txBox="1">
            <a:spLocks/>
          </p:cNvSpPr>
          <p:nvPr userDrawn="1"/>
        </p:nvSpPr>
        <p:spPr>
          <a:xfrm>
            <a:off x="6660232" y="4199595"/>
            <a:ext cx="1202253" cy="172355"/>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ct val="80000"/>
              </a:lnSpc>
            </a:pPr>
            <a:r>
              <a:rPr lang="fr-FR" sz="1400" cap="none" dirty="0">
                <a:solidFill>
                  <a:schemeClr val="bg1"/>
                </a:solidFill>
                <a:latin typeface="+mn-lt"/>
                <a:ea typeface="Cabin"/>
                <a:cs typeface="Cabin"/>
                <a:sym typeface="Cabin"/>
              </a:rPr>
              <a:t>groupebpce.fr</a:t>
            </a:r>
          </a:p>
        </p:txBody>
      </p:sp>
      <p:grpSp>
        <p:nvGrpSpPr>
          <p:cNvPr id="11" name="Groupe 10"/>
          <p:cNvGrpSpPr/>
          <p:nvPr userDrawn="1"/>
        </p:nvGrpSpPr>
        <p:grpSpPr>
          <a:xfrm>
            <a:off x="7961895" y="4487862"/>
            <a:ext cx="390525" cy="390525"/>
            <a:chOff x="7173964" y="1442837"/>
            <a:chExt cx="390525" cy="390525"/>
          </a:xfrm>
        </p:grpSpPr>
        <p:sp>
          <p:nvSpPr>
            <p:cNvPr id="13" name="Ellipse 12">
              <a:hlinkClick r:id="rId8"/>
            </p:cNvPr>
            <p:cNvSpPr/>
            <p:nvPr/>
          </p:nvSpPr>
          <p:spPr>
            <a:xfrm>
              <a:off x="7173964" y="1442837"/>
              <a:ext cx="390525" cy="390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p:cNvGrpSpPr/>
            <p:nvPr/>
          </p:nvGrpSpPr>
          <p:grpSpPr>
            <a:xfrm>
              <a:off x="7241802" y="1548089"/>
              <a:ext cx="254848" cy="180020"/>
              <a:chOff x="7539038" y="5757863"/>
              <a:chExt cx="373063" cy="263525"/>
            </a:xfrm>
          </p:grpSpPr>
          <p:sp>
            <p:nvSpPr>
              <p:cNvPr id="15" name="Freeform 12"/>
              <p:cNvSpPr>
                <a:spLocks/>
              </p:cNvSpPr>
              <p:nvPr/>
            </p:nvSpPr>
            <p:spPr bwMode="auto">
              <a:xfrm>
                <a:off x="7688263" y="5832475"/>
                <a:ext cx="100013" cy="104775"/>
              </a:xfrm>
              <a:custGeom>
                <a:avLst/>
                <a:gdLst>
                  <a:gd name="T0" fmla="*/ 0 w 63"/>
                  <a:gd name="T1" fmla="*/ 66 h 66"/>
                  <a:gd name="T2" fmla="*/ 63 w 63"/>
                  <a:gd name="T3" fmla="*/ 33 h 66"/>
                  <a:gd name="T4" fmla="*/ 0 w 63"/>
                  <a:gd name="T5" fmla="*/ 0 h 66"/>
                  <a:gd name="T6" fmla="*/ 0 w 63"/>
                  <a:gd name="T7" fmla="*/ 66 h 66"/>
                </a:gdLst>
                <a:ahLst/>
                <a:cxnLst>
                  <a:cxn ang="0">
                    <a:pos x="T0" y="T1"/>
                  </a:cxn>
                  <a:cxn ang="0">
                    <a:pos x="T2" y="T3"/>
                  </a:cxn>
                  <a:cxn ang="0">
                    <a:pos x="T4" y="T5"/>
                  </a:cxn>
                  <a:cxn ang="0">
                    <a:pos x="T6" y="T7"/>
                  </a:cxn>
                </a:cxnLst>
                <a:rect l="0" t="0" r="r" b="b"/>
                <a:pathLst>
                  <a:path w="63" h="66">
                    <a:moveTo>
                      <a:pt x="0" y="66"/>
                    </a:moveTo>
                    <a:lnTo>
                      <a:pt x="63" y="33"/>
                    </a:lnTo>
                    <a:lnTo>
                      <a:pt x="0"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3"/>
              <p:cNvSpPr>
                <a:spLocks/>
              </p:cNvSpPr>
              <p:nvPr/>
            </p:nvSpPr>
            <p:spPr bwMode="auto">
              <a:xfrm>
                <a:off x="7688263" y="5832475"/>
                <a:ext cx="100013" cy="104775"/>
              </a:xfrm>
              <a:custGeom>
                <a:avLst/>
                <a:gdLst>
                  <a:gd name="T0" fmla="*/ 0 w 63"/>
                  <a:gd name="T1" fmla="*/ 66 h 66"/>
                  <a:gd name="T2" fmla="*/ 63 w 63"/>
                  <a:gd name="T3" fmla="*/ 33 h 66"/>
                  <a:gd name="T4" fmla="*/ 0 w 63"/>
                  <a:gd name="T5" fmla="*/ 0 h 66"/>
                  <a:gd name="T6" fmla="*/ 0 w 63"/>
                  <a:gd name="T7" fmla="*/ 66 h 66"/>
                </a:gdLst>
                <a:ahLst/>
                <a:cxnLst>
                  <a:cxn ang="0">
                    <a:pos x="T0" y="T1"/>
                  </a:cxn>
                  <a:cxn ang="0">
                    <a:pos x="T2" y="T3"/>
                  </a:cxn>
                  <a:cxn ang="0">
                    <a:pos x="T4" y="T5"/>
                  </a:cxn>
                  <a:cxn ang="0">
                    <a:pos x="T6" y="T7"/>
                  </a:cxn>
                </a:cxnLst>
                <a:rect l="0" t="0" r="r" b="b"/>
                <a:pathLst>
                  <a:path w="63" h="66">
                    <a:moveTo>
                      <a:pt x="0" y="66"/>
                    </a:moveTo>
                    <a:lnTo>
                      <a:pt x="63" y="33"/>
                    </a:lnTo>
                    <a:lnTo>
                      <a:pt x="0" y="0"/>
                    </a:lnTo>
                    <a:lnTo>
                      <a:pt x="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4"/>
              <p:cNvSpPr>
                <a:spLocks/>
              </p:cNvSpPr>
              <p:nvPr/>
            </p:nvSpPr>
            <p:spPr bwMode="auto">
              <a:xfrm>
                <a:off x="7777163" y="5884863"/>
                <a:ext cx="11113" cy="6350"/>
              </a:xfrm>
              <a:custGeom>
                <a:avLst/>
                <a:gdLst>
                  <a:gd name="T0" fmla="*/ 7 w 7"/>
                  <a:gd name="T1" fmla="*/ 0 h 4"/>
                  <a:gd name="T2" fmla="*/ 0 w 7"/>
                  <a:gd name="T3" fmla="*/ 4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lnTo>
                      <a:pt x="0" y="4"/>
                    </a:lnTo>
                    <a:lnTo>
                      <a:pt x="0" y="4"/>
                    </a:lnTo>
                    <a:lnTo>
                      <a:pt x="7" y="0"/>
                    </a:lnTo>
                    <a:close/>
                  </a:path>
                </a:pathLst>
              </a:custGeom>
              <a:solidFill>
                <a:srgbClr val="E2D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5"/>
              <p:cNvSpPr>
                <a:spLocks/>
              </p:cNvSpPr>
              <p:nvPr/>
            </p:nvSpPr>
            <p:spPr bwMode="auto">
              <a:xfrm>
                <a:off x="7777163" y="5884863"/>
                <a:ext cx="11113" cy="6350"/>
              </a:xfrm>
              <a:custGeom>
                <a:avLst/>
                <a:gdLst>
                  <a:gd name="T0" fmla="*/ 7 w 7"/>
                  <a:gd name="T1" fmla="*/ 0 h 4"/>
                  <a:gd name="T2" fmla="*/ 0 w 7"/>
                  <a:gd name="T3" fmla="*/ 4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lnTo>
                      <a:pt x="0" y="4"/>
                    </a:lnTo>
                    <a:lnTo>
                      <a:pt x="0" y="4"/>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16"/>
              <p:cNvSpPr>
                <a:spLocks/>
              </p:cNvSpPr>
              <p:nvPr/>
            </p:nvSpPr>
            <p:spPr bwMode="auto">
              <a:xfrm>
                <a:off x="7688263" y="5832475"/>
                <a:ext cx="100013" cy="58738"/>
              </a:xfrm>
              <a:custGeom>
                <a:avLst/>
                <a:gdLst>
                  <a:gd name="T0" fmla="*/ 0 w 63"/>
                  <a:gd name="T1" fmla="*/ 0 h 37"/>
                  <a:gd name="T2" fmla="*/ 56 w 63"/>
                  <a:gd name="T3" fmla="*/ 37 h 37"/>
                  <a:gd name="T4" fmla="*/ 63 w 63"/>
                  <a:gd name="T5" fmla="*/ 33 h 37"/>
                  <a:gd name="T6" fmla="*/ 0 w 63"/>
                  <a:gd name="T7" fmla="*/ 0 h 37"/>
                </a:gdLst>
                <a:ahLst/>
                <a:cxnLst>
                  <a:cxn ang="0">
                    <a:pos x="T0" y="T1"/>
                  </a:cxn>
                  <a:cxn ang="0">
                    <a:pos x="T2" y="T3"/>
                  </a:cxn>
                  <a:cxn ang="0">
                    <a:pos x="T4" y="T5"/>
                  </a:cxn>
                  <a:cxn ang="0">
                    <a:pos x="T6" y="T7"/>
                  </a:cxn>
                </a:cxnLst>
                <a:rect l="0" t="0" r="r" b="b"/>
                <a:pathLst>
                  <a:path w="63" h="37">
                    <a:moveTo>
                      <a:pt x="0" y="0"/>
                    </a:moveTo>
                    <a:lnTo>
                      <a:pt x="56" y="37"/>
                    </a:lnTo>
                    <a:lnTo>
                      <a:pt x="63" y="33"/>
                    </a:lnTo>
                    <a:lnTo>
                      <a:pt x="0" y="0"/>
                    </a:lnTo>
                    <a:close/>
                  </a:path>
                </a:pathLst>
              </a:custGeom>
              <a:solidFill>
                <a:srgbClr val="E3D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7"/>
              <p:cNvSpPr>
                <a:spLocks/>
              </p:cNvSpPr>
              <p:nvPr/>
            </p:nvSpPr>
            <p:spPr bwMode="auto">
              <a:xfrm>
                <a:off x="7688263" y="5832475"/>
                <a:ext cx="100013" cy="58738"/>
              </a:xfrm>
              <a:custGeom>
                <a:avLst/>
                <a:gdLst>
                  <a:gd name="T0" fmla="*/ 0 w 63"/>
                  <a:gd name="T1" fmla="*/ 0 h 37"/>
                  <a:gd name="T2" fmla="*/ 56 w 63"/>
                  <a:gd name="T3" fmla="*/ 37 h 37"/>
                  <a:gd name="T4" fmla="*/ 63 w 63"/>
                  <a:gd name="T5" fmla="*/ 33 h 37"/>
                  <a:gd name="T6" fmla="*/ 0 w 63"/>
                  <a:gd name="T7" fmla="*/ 0 h 37"/>
                </a:gdLst>
                <a:ahLst/>
                <a:cxnLst>
                  <a:cxn ang="0">
                    <a:pos x="T0" y="T1"/>
                  </a:cxn>
                  <a:cxn ang="0">
                    <a:pos x="T2" y="T3"/>
                  </a:cxn>
                  <a:cxn ang="0">
                    <a:pos x="T4" y="T5"/>
                  </a:cxn>
                  <a:cxn ang="0">
                    <a:pos x="T6" y="T7"/>
                  </a:cxn>
                </a:cxnLst>
                <a:rect l="0" t="0" r="r" b="b"/>
                <a:pathLst>
                  <a:path w="63" h="37">
                    <a:moveTo>
                      <a:pt x="0" y="0"/>
                    </a:moveTo>
                    <a:lnTo>
                      <a:pt x="56" y="37"/>
                    </a:lnTo>
                    <a:lnTo>
                      <a:pt x="63" y="3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8"/>
              <p:cNvSpPr>
                <a:spLocks noEditPoints="1"/>
              </p:cNvSpPr>
              <p:nvPr/>
            </p:nvSpPr>
            <p:spPr bwMode="auto">
              <a:xfrm>
                <a:off x="7539038" y="5757863"/>
                <a:ext cx="373063" cy="263525"/>
              </a:xfrm>
              <a:custGeom>
                <a:avLst/>
                <a:gdLst>
                  <a:gd name="T0" fmla="*/ 154 w 156"/>
                  <a:gd name="T1" fmla="*/ 24 h 110"/>
                  <a:gd name="T2" fmla="*/ 148 w 156"/>
                  <a:gd name="T3" fmla="*/ 8 h 110"/>
                  <a:gd name="T4" fmla="*/ 132 w 156"/>
                  <a:gd name="T5" fmla="*/ 2 h 110"/>
                  <a:gd name="T6" fmla="*/ 78 w 156"/>
                  <a:gd name="T7" fmla="*/ 0 h 110"/>
                  <a:gd name="T8" fmla="*/ 78 w 156"/>
                  <a:gd name="T9" fmla="*/ 0 h 110"/>
                  <a:gd name="T10" fmla="*/ 23 w 156"/>
                  <a:gd name="T11" fmla="*/ 2 h 110"/>
                  <a:gd name="T12" fmla="*/ 8 w 156"/>
                  <a:gd name="T13" fmla="*/ 8 h 110"/>
                  <a:gd name="T14" fmla="*/ 2 w 156"/>
                  <a:gd name="T15" fmla="*/ 24 h 110"/>
                  <a:gd name="T16" fmla="*/ 0 w 156"/>
                  <a:gd name="T17" fmla="*/ 49 h 110"/>
                  <a:gd name="T18" fmla="*/ 0 w 156"/>
                  <a:gd name="T19" fmla="*/ 61 h 110"/>
                  <a:gd name="T20" fmla="*/ 2 w 156"/>
                  <a:gd name="T21" fmla="*/ 86 h 110"/>
                  <a:gd name="T22" fmla="*/ 8 w 156"/>
                  <a:gd name="T23" fmla="*/ 101 h 110"/>
                  <a:gd name="T24" fmla="*/ 25 w 156"/>
                  <a:gd name="T25" fmla="*/ 108 h 110"/>
                  <a:gd name="T26" fmla="*/ 78 w 156"/>
                  <a:gd name="T27" fmla="*/ 110 h 110"/>
                  <a:gd name="T28" fmla="*/ 132 w 156"/>
                  <a:gd name="T29" fmla="*/ 108 h 110"/>
                  <a:gd name="T30" fmla="*/ 148 w 156"/>
                  <a:gd name="T31" fmla="*/ 101 h 110"/>
                  <a:gd name="T32" fmla="*/ 154 w 156"/>
                  <a:gd name="T33" fmla="*/ 86 h 110"/>
                  <a:gd name="T34" fmla="*/ 156 w 156"/>
                  <a:gd name="T35" fmla="*/ 61 h 110"/>
                  <a:gd name="T36" fmla="*/ 156 w 156"/>
                  <a:gd name="T37" fmla="*/ 49 h 110"/>
                  <a:gd name="T38" fmla="*/ 154 w 156"/>
                  <a:gd name="T39" fmla="*/ 24 h 110"/>
                  <a:gd name="T40" fmla="*/ 62 w 156"/>
                  <a:gd name="T41" fmla="*/ 75 h 110"/>
                  <a:gd name="T42" fmla="*/ 62 w 156"/>
                  <a:gd name="T43" fmla="*/ 31 h 110"/>
                  <a:gd name="T44" fmla="*/ 104 w 156"/>
                  <a:gd name="T45" fmla="*/ 53 h 110"/>
                  <a:gd name="T46" fmla="*/ 62 w 156"/>
                  <a:gd name="T47" fmla="*/ 7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6" h="110">
                    <a:moveTo>
                      <a:pt x="154" y="24"/>
                    </a:moveTo>
                    <a:cubicBezTo>
                      <a:pt x="154" y="24"/>
                      <a:pt x="153" y="13"/>
                      <a:pt x="148" y="8"/>
                    </a:cubicBezTo>
                    <a:cubicBezTo>
                      <a:pt x="142" y="2"/>
                      <a:pt x="135" y="2"/>
                      <a:pt x="132" y="2"/>
                    </a:cubicBezTo>
                    <a:cubicBezTo>
                      <a:pt x="111" y="0"/>
                      <a:pt x="78" y="0"/>
                      <a:pt x="78" y="0"/>
                    </a:cubicBezTo>
                    <a:cubicBezTo>
                      <a:pt x="78" y="0"/>
                      <a:pt x="78" y="0"/>
                      <a:pt x="78" y="0"/>
                    </a:cubicBezTo>
                    <a:cubicBezTo>
                      <a:pt x="78" y="0"/>
                      <a:pt x="45" y="0"/>
                      <a:pt x="23" y="2"/>
                    </a:cubicBezTo>
                    <a:cubicBezTo>
                      <a:pt x="20" y="2"/>
                      <a:pt x="14" y="2"/>
                      <a:pt x="8" y="8"/>
                    </a:cubicBezTo>
                    <a:cubicBezTo>
                      <a:pt x="3" y="13"/>
                      <a:pt x="2" y="24"/>
                      <a:pt x="2" y="24"/>
                    </a:cubicBezTo>
                    <a:cubicBezTo>
                      <a:pt x="2" y="24"/>
                      <a:pt x="0" y="36"/>
                      <a:pt x="0" y="49"/>
                    </a:cubicBezTo>
                    <a:cubicBezTo>
                      <a:pt x="0" y="61"/>
                      <a:pt x="0" y="61"/>
                      <a:pt x="0" y="61"/>
                    </a:cubicBezTo>
                    <a:cubicBezTo>
                      <a:pt x="0" y="73"/>
                      <a:pt x="2" y="86"/>
                      <a:pt x="2" y="86"/>
                    </a:cubicBezTo>
                    <a:cubicBezTo>
                      <a:pt x="2" y="86"/>
                      <a:pt x="3" y="97"/>
                      <a:pt x="8" y="101"/>
                    </a:cubicBezTo>
                    <a:cubicBezTo>
                      <a:pt x="14" y="108"/>
                      <a:pt x="22" y="107"/>
                      <a:pt x="25" y="108"/>
                    </a:cubicBezTo>
                    <a:cubicBezTo>
                      <a:pt x="37" y="109"/>
                      <a:pt x="78" y="110"/>
                      <a:pt x="78" y="110"/>
                    </a:cubicBezTo>
                    <a:cubicBezTo>
                      <a:pt x="78" y="110"/>
                      <a:pt x="111" y="110"/>
                      <a:pt x="132" y="108"/>
                    </a:cubicBezTo>
                    <a:cubicBezTo>
                      <a:pt x="135" y="108"/>
                      <a:pt x="142" y="108"/>
                      <a:pt x="148" y="101"/>
                    </a:cubicBezTo>
                    <a:cubicBezTo>
                      <a:pt x="153" y="97"/>
                      <a:pt x="154" y="86"/>
                      <a:pt x="154" y="86"/>
                    </a:cubicBezTo>
                    <a:cubicBezTo>
                      <a:pt x="154" y="86"/>
                      <a:pt x="156" y="73"/>
                      <a:pt x="156" y="61"/>
                    </a:cubicBezTo>
                    <a:cubicBezTo>
                      <a:pt x="156" y="49"/>
                      <a:pt x="156" y="49"/>
                      <a:pt x="156" y="49"/>
                    </a:cubicBezTo>
                    <a:cubicBezTo>
                      <a:pt x="156" y="36"/>
                      <a:pt x="154" y="24"/>
                      <a:pt x="154" y="24"/>
                    </a:cubicBezTo>
                    <a:close/>
                    <a:moveTo>
                      <a:pt x="62" y="75"/>
                    </a:moveTo>
                    <a:cubicBezTo>
                      <a:pt x="62" y="31"/>
                      <a:pt x="62" y="31"/>
                      <a:pt x="62" y="31"/>
                    </a:cubicBezTo>
                    <a:cubicBezTo>
                      <a:pt x="104" y="53"/>
                      <a:pt x="104" y="53"/>
                      <a:pt x="104" y="53"/>
                    </a:cubicBezTo>
                    <a:lnTo>
                      <a:pt x="62" y="7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spTree>
    <p:extLst>
      <p:ext uri="{BB962C8B-B14F-4D97-AF65-F5344CB8AC3E}">
        <p14:creationId xmlns:p14="http://schemas.microsoft.com/office/powerpoint/2010/main" val="1886983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8"/>
            <a:ext cx="2052228" cy="1888222"/>
          </a:xfrm>
          <a:prstGeom prst="rect">
            <a:avLst/>
          </a:prstGeom>
        </p:spPr>
        <p:txBody>
          <a:bodyPr vert="horz" lIns="0" tIns="45720" rIns="0" bIns="45720" rtlCol="0" anchor="t" anchorCtr="0">
            <a:normAutofit/>
          </a:bodyPr>
          <a:lstStyle/>
          <a:p>
            <a:r>
              <a:rPr lang="fr-FR" dirty="0"/>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3" name="Espace réservé du texte 12"/>
          <p:cNvSpPr>
            <a:spLocks noGrp="1"/>
          </p:cNvSpPr>
          <p:nvPr>
            <p:ph type="body" idx="1"/>
          </p:nvPr>
        </p:nvSpPr>
        <p:spPr>
          <a:xfrm>
            <a:off x="2627784" y="447514"/>
            <a:ext cx="6336704" cy="3793475"/>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7" name="Espace réservé de la date 3"/>
          <p:cNvSpPr txBox="1">
            <a:spLocks noGrp="1"/>
          </p:cNvSpPr>
          <p:nvPr userDrawn="1"/>
        </p:nvSpPr>
        <p:spPr bwMode="auto">
          <a:xfrm>
            <a:off x="361633" y="4946002"/>
            <a:ext cx="2324354"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CAMPAGNE DE DEFISCALISATION COMMUNE 2021</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18" name="Oval 13"/>
          <p:cNvSpPr txBox="1">
            <a:spLocks noChangeAspect="1" noChangeArrowheads="1"/>
          </p:cNvSpPr>
          <p:nvPr userDrawn="1"/>
        </p:nvSpPr>
        <p:spPr bwMode="auto">
          <a:xfrm>
            <a:off x="71500" y="4946002"/>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pic>
        <p:nvPicPr>
          <p:cNvPr id="19" name="Image 18"/>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7668344" y="4938472"/>
            <a:ext cx="1278143" cy="153558"/>
          </a:xfrm>
          <a:prstGeom prst="rect">
            <a:avLst/>
          </a:prstGeom>
        </p:spPr>
      </p:pic>
      <p:cxnSp>
        <p:nvCxnSpPr>
          <p:cNvPr id="22" name="Connecteur droit 21"/>
          <p:cNvCxnSpPr/>
          <p:nvPr userDrawn="1"/>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Rectangle 1"/>
          <p:cNvSpPr/>
          <p:nvPr userDrawn="1"/>
        </p:nvSpPr>
        <p:spPr>
          <a:xfrm>
            <a:off x="2323500" y="0"/>
            <a:ext cx="190200" cy="4876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 bg1="lt1" tx1="dk1" bg2="dk2" tx2="lt2" accent1="accent1" accent2="accent2" accent3="accent3" accent4="accent4" accent5="accent5" accent6="accent6" hlink="hlink" folHlink="folHlink"/>
  <p:sldLayoutIdLst>
    <p:sldLayoutId id="2147483681" r:id="rId1"/>
    <p:sldLayoutId id="2147483695" r:id="rId2"/>
    <p:sldLayoutId id="2147483698" r:id="rId3"/>
    <p:sldLayoutId id="2147483682" r:id="rId4"/>
    <p:sldLayoutId id="2147483660" r:id="rId5"/>
    <p:sldLayoutId id="2147483677" r:id="rId6"/>
    <p:sldLayoutId id="2147483679" r:id="rId7"/>
    <p:sldLayoutId id="2147483678" r:id="rId8"/>
    <p:sldLayoutId id="2147483683" r:id="rId9"/>
    <p:sldLayoutId id="2147483680" r:id="rId10"/>
    <p:sldLayoutId id="2147483667" r:id="rId11"/>
    <p:sldLayoutId id="2147483684" r:id="rId12"/>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re 6"/>
          <p:cNvSpPr>
            <a:spLocks noGrp="1"/>
          </p:cNvSpPr>
          <p:nvPr>
            <p:ph type="title"/>
          </p:nvPr>
        </p:nvSpPr>
        <p:spPr>
          <a:xfrm>
            <a:off x="107504" y="27801"/>
            <a:ext cx="9036496" cy="259724"/>
          </a:xfrm>
          <a:solidFill>
            <a:schemeClr val="bg1"/>
          </a:solidFill>
        </p:spPr>
        <p:txBody>
          <a:bodyPr anchor="ctr">
            <a:noAutofit/>
          </a:bodyPr>
          <a:lstStyle/>
          <a:p>
            <a:pPr algn="l"/>
            <a:r>
              <a:rPr lang="fr-FR" sz="1400" u="sng" dirty="0"/>
              <a:t>LES GRANDES ETAPES INDISPENSABLES </a:t>
            </a:r>
            <a:r>
              <a:rPr lang="fr-FR" sz="1400" dirty="0"/>
              <a:t>DU parcours conseil des produits de ‘défiscalisation’</a:t>
            </a:r>
          </a:p>
        </p:txBody>
      </p:sp>
      <p:sp>
        <p:nvSpPr>
          <p:cNvPr id="56" name="Rectangle à coins arrondis 55"/>
          <p:cNvSpPr/>
          <p:nvPr/>
        </p:nvSpPr>
        <p:spPr>
          <a:xfrm>
            <a:off x="107504" y="2945577"/>
            <a:ext cx="3110489" cy="1548000"/>
          </a:xfrm>
          <a:prstGeom prst="roundRect">
            <a:avLst>
              <a:gd name="adj" fmla="val 3620"/>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defRPr/>
            </a:pPr>
            <a:r>
              <a:rPr lang="fr-FR" sz="900" dirty="0">
                <a:solidFill>
                  <a:schemeClr val="accent1"/>
                </a:solidFill>
                <a:latin typeface="+mj-lt"/>
                <a:cs typeface="Calibri" panose="020F0502020204030204" pitchFamily="34" charset="0"/>
              </a:rPr>
              <a:t>   </a:t>
            </a:r>
            <a:r>
              <a:rPr lang="fr-FR" sz="900" dirty="0">
                <a:solidFill>
                  <a:schemeClr val="tx1"/>
                </a:solidFill>
                <a:latin typeface="+mj-lt"/>
                <a:cs typeface="Calibri" panose="020F0502020204030204" pitchFamily="34" charset="0"/>
              </a:rPr>
              <a:t>Sur le poste de travail,</a:t>
            </a:r>
          </a:p>
          <a:p>
            <a:pPr marL="266700" lvl="2" indent="-171450">
              <a:buFont typeface="Wingdings" panose="05000000000000000000" pitchFamily="2" charset="2"/>
              <a:buChar char="§"/>
              <a:defRPr/>
            </a:pPr>
            <a:r>
              <a:rPr lang="fr-FR" sz="900" dirty="0">
                <a:solidFill>
                  <a:srgbClr val="000000"/>
                </a:solidFill>
                <a:latin typeface="+mj-lt"/>
                <a:cs typeface="Calibri" panose="020F0502020204030204" pitchFamily="34" charset="0"/>
              </a:rPr>
              <a:t>Compléter/mettre à jour avec le client, le QCF/QR (dater et signer)</a:t>
            </a:r>
            <a:r>
              <a:rPr lang="fr-FR" sz="800" i="1" dirty="0">
                <a:solidFill>
                  <a:schemeClr val="tx1"/>
                </a:solidFill>
              </a:rPr>
              <a:t> SCPI ; FIP/FCPI ; SOFICA</a:t>
            </a:r>
            <a:endParaRPr lang="fr-FR" sz="900" dirty="0">
              <a:solidFill>
                <a:srgbClr val="000000"/>
              </a:solidFill>
              <a:latin typeface="+mj-lt"/>
              <a:cs typeface="Calibri" panose="020F0502020204030204" pitchFamily="34" charset="0"/>
            </a:endParaRPr>
          </a:p>
          <a:p>
            <a:pPr marL="266700" lvl="2" indent="-171450">
              <a:buFont typeface="Wingdings" panose="05000000000000000000" pitchFamily="2" charset="2"/>
              <a:buChar char="§"/>
              <a:defRPr/>
            </a:pPr>
            <a:r>
              <a:rPr lang="fr-FR" sz="900" dirty="0">
                <a:solidFill>
                  <a:srgbClr val="000000"/>
                </a:solidFill>
                <a:latin typeface="+mj-lt"/>
                <a:cs typeface="Calibri" panose="020F0502020204030204" pitchFamily="34" charset="0"/>
              </a:rPr>
              <a:t>Enregistrer le profil investisseur du client</a:t>
            </a:r>
          </a:p>
        </p:txBody>
      </p:sp>
      <p:sp>
        <p:nvSpPr>
          <p:cNvPr id="63" name="Rectangle à coins arrondis 62"/>
          <p:cNvSpPr/>
          <p:nvPr/>
        </p:nvSpPr>
        <p:spPr>
          <a:xfrm>
            <a:off x="166916" y="2865748"/>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sz="900" b="1" dirty="0">
                <a:solidFill>
                  <a:schemeClr val="bg1"/>
                </a:solidFill>
                <a:latin typeface="+mj-lt"/>
              </a:rPr>
              <a:t>Etape 2 – Définition du profil investisseur du client</a:t>
            </a:r>
          </a:p>
        </p:txBody>
      </p:sp>
      <p:cxnSp>
        <p:nvCxnSpPr>
          <p:cNvPr id="70" name="Connecteur droit 69"/>
          <p:cNvCxnSpPr/>
          <p:nvPr/>
        </p:nvCxnSpPr>
        <p:spPr>
          <a:xfrm flipH="1">
            <a:off x="3635896" y="627534"/>
            <a:ext cx="53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5124792" y="513660"/>
            <a:ext cx="2350208" cy="230832"/>
          </a:xfrm>
          <a:prstGeom prst="rect">
            <a:avLst/>
          </a:prstGeom>
          <a:solidFill>
            <a:schemeClr val="bg1"/>
          </a:solidFill>
          <a:ln>
            <a:noFill/>
          </a:ln>
        </p:spPr>
        <p:txBody>
          <a:bodyPr wrap="square" lIns="0" rIns="0" anchor="ctr">
            <a:spAutoFit/>
          </a:bodyPr>
          <a:lstStyle/>
          <a:p>
            <a:pPr algn="ctr">
              <a:defRPr/>
            </a:pPr>
            <a:r>
              <a:rPr lang="fr-FR" sz="900" i="1" dirty="0">
                <a:solidFill>
                  <a:schemeClr val="bg2"/>
                </a:solidFill>
                <a:latin typeface="+mj-lt"/>
                <a:cs typeface="Calibri" panose="020F0502020204030204" pitchFamily="34" charset="0"/>
              </a:rPr>
              <a:t>Processus à respecter par le conseiller</a:t>
            </a:r>
          </a:p>
        </p:txBody>
      </p:sp>
      <p:sp>
        <p:nvSpPr>
          <p:cNvPr id="42" name="Rectangle 41"/>
          <p:cNvSpPr/>
          <p:nvPr/>
        </p:nvSpPr>
        <p:spPr>
          <a:xfrm>
            <a:off x="2915816" y="4919087"/>
            <a:ext cx="4561624" cy="1966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r>
              <a:rPr lang="fr-FR" sz="700" i="1" baseline="30000" dirty="0">
                <a:solidFill>
                  <a:schemeClr val="accent1"/>
                </a:solidFill>
              </a:rPr>
              <a:t>1 </a:t>
            </a:r>
            <a:r>
              <a:rPr lang="fr-FR" sz="700" i="1" dirty="0">
                <a:solidFill>
                  <a:schemeClr val="accent1"/>
                </a:solidFill>
              </a:rPr>
              <a:t>Produits pour lesquels le producteur fournit un bulletin de souscription en format « papier » aux réseaux :</a:t>
            </a:r>
            <a:r>
              <a:rPr lang="fr-FR" sz="700" b="1" i="1" dirty="0">
                <a:solidFill>
                  <a:schemeClr val="accent1"/>
                </a:solidFill>
              </a:rPr>
              <a:t/>
            </a:r>
            <a:br>
              <a:rPr lang="fr-FR" sz="700" b="1" i="1" dirty="0">
                <a:solidFill>
                  <a:schemeClr val="accent1"/>
                </a:solidFill>
              </a:rPr>
            </a:br>
            <a:r>
              <a:rPr lang="fr-FR" sz="700" i="1" dirty="0">
                <a:solidFill>
                  <a:schemeClr val="tx1"/>
                </a:solidFill>
              </a:rPr>
              <a:t>SCPI ; FIP/FCPI ; SOFICA</a:t>
            </a:r>
          </a:p>
        </p:txBody>
      </p:sp>
      <p:sp>
        <p:nvSpPr>
          <p:cNvPr id="32" name="Chevron 31"/>
          <p:cNvSpPr/>
          <p:nvPr/>
        </p:nvSpPr>
        <p:spPr>
          <a:xfrm>
            <a:off x="3356458" y="2945577"/>
            <a:ext cx="158692" cy="1548000"/>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defRPr/>
            </a:pPr>
            <a:endParaRPr lang="fr-FR" sz="1000" b="1" dirty="0">
              <a:solidFill>
                <a:srgbClr val="000000"/>
              </a:solidFill>
              <a:latin typeface="+mj-lt"/>
              <a:cs typeface="Calibri" panose="020F0502020204030204" pitchFamily="34" charset="0"/>
            </a:endParaRPr>
          </a:p>
        </p:txBody>
      </p:sp>
      <p:sp>
        <p:nvSpPr>
          <p:cNvPr id="48" name="Rectangle à coins arrondis 47"/>
          <p:cNvSpPr/>
          <p:nvPr/>
        </p:nvSpPr>
        <p:spPr>
          <a:xfrm>
            <a:off x="107504" y="1167726"/>
            <a:ext cx="3110489" cy="1188000"/>
          </a:xfrm>
          <a:prstGeom prst="roundRect">
            <a:avLst>
              <a:gd name="adj" fmla="val 3620"/>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95250" lvl="2">
              <a:defRPr/>
            </a:pPr>
            <a:r>
              <a:rPr lang="fr-FR" sz="900" dirty="0">
                <a:solidFill>
                  <a:schemeClr val="tx1"/>
                </a:solidFill>
                <a:cs typeface="Calibri" panose="020F0502020204030204" pitchFamily="34" charset="0"/>
              </a:rPr>
              <a:t>Sur le poste de travail,</a:t>
            </a:r>
            <a:endParaRPr lang="fr-FR" sz="900" dirty="0">
              <a:solidFill>
                <a:schemeClr val="tx1"/>
              </a:solidFill>
              <a:latin typeface="+mj-lt"/>
              <a:cs typeface="Calibri" panose="020F0502020204030204" pitchFamily="34" charset="0"/>
            </a:endParaRPr>
          </a:p>
          <a:p>
            <a:pPr marL="266700" lvl="2" indent="-171450">
              <a:buFont typeface="Wingdings" panose="05000000000000000000" pitchFamily="2" charset="2"/>
              <a:buChar char="§"/>
              <a:defRPr/>
            </a:pPr>
            <a:r>
              <a:rPr lang="fr-FR" sz="900" dirty="0">
                <a:solidFill>
                  <a:schemeClr val="tx1"/>
                </a:solidFill>
                <a:latin typeface="+mj-lt"/>
                <a:cs typeface="Calibri" panose="020F0502020204030204" pitchFamily="34" charset="0"/>
              </a:rPr>
              <a:t>Identifier le besoin du client</a:t>
            </a:r>
          </a:p>
          <a:p>
            <a:pPr marL="266700" lvl="2" indent="-171450">
              <a:buFont typeface="Wingdings" panose="05000000000000000000" pitchFamily="2" charset="2"/>
              <a:buChar char="§"/>
              <a:defRPr/>
            </a:pPr>
            <a:r>
              <a:rPr lang="fr-FR" sz="900" dirty="0">
                <a:solidFill>
                  <a:schemeClr val="tx1"/>
                </a:solidFill>
                <a:latin typeface="+mj-lt"/>
                <a:cs typeface="Calibri" panose="020F0502020204030204" pitchFamily="34" charset="0"/>
              </a:rPr>
              <a:t>Mise à jour de la situation financière du client</a:t>
            </a:r>
          </a:p>
        </p:txBody>
      </p:sp>
      <p:sp>
        <p:nvSpPr>
          <p:cNvPr id="49" name="Rectangle à coins arrondis 48"/>
          <p:cNvSpPr/>
          <p:nvPr/>
        </p:nvSpPr>
        <p:spPr>
          <a:xfrm>
            <a:off x="166916" y="1118834"/>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sz="900" b="1" dirty="0">
                <a:solidFill>
                  <a:schemeClr val="bg1"/>
                </a:solidFill>
                <a:latin typeface="+mj-lt"/>
              </a:rPr>
              <a:t>Etape 1 – Découverte des besoins du client</a:t>
            </a:r>
          </a:p>
        </p:txBody>
      </p:sp>
      <p:sp>
        <p:nvSpPr>
          <p:cNvPr id="50" name="Chevron 49"/>
          <p:cNvSpPr/>
          <p:nvPr/>
        </p:nvSpPr>
        <p:spPr>
          <a:xfrm>
            <a:off x="3352800" y="1167726"/>
            <a:ext cx="162350" cy="1188000"/>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defRPr/>
            </a:pPr>
            <a:endParaRPr lang="fr-FR" sz="1000" b="1" dirty="0">
              <a:solidFill>
                <a:srgbClr val="000000"/>
              </a:solidFill>
              <a:latin typeface="+mj-lt"/>
              <a:cs typeface="Calibri" panose="020F0502020204030204" pitchFamily="34" charset="0"/>
            </a:endParaRPr>
          </a:p>
        </p:txBody>
      </p:sp>
      <p:sp>
        <p:nvSpPr>
          <p:cNvPr id="35" name="Rectangle 34"/>
          <p:cNvSpPr/>
          <p:nvPr/>
        </p:nvSpPr>
        <p:spPr>
          <a:xfrm>
            <a:off x="3646035" y="1167726"/>
            <a:ext cx="5328000" cy="1188000"/>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marL="171450" indent="-171450">
              <a:buFont typeface="Wingdings" panose="05000000000000000000" pitchFamily="2" charset="2"/>
              <a:buChar char="ü"/>
              <a:defRPr/>
            </a:pPr>
            <a:r>
              <a:rPr lang="fr-FR" sz="900" dirty="0">
                <a:solidFill>
                  <a:schemeClr val="tx1"/>
                </a:solidFill>
                <a:cs typeface="Calibri" panose="020F0502020204030204" pitchFamily="34" charset="0"/>
              </a:rPr>
              <a:t>Identifier le besoin du client </a:t>
            </a:r>
            <a:r>
              <a:rPr lang="fr-FR" sz="900" dirty="0">
                <a:solidFill>
                  <a:schemeClr val="tx1"/>
                </a:solidFill>
                <a:latin typeface="+mj-lt"/>
                <a:cs typeface="Calibri" panose="020F0502020204030204" pitchFamily="34" charset="0"/>
              </a:rPr>
              <a:t>après la mise à jour des données clients. </a:t>
            </a:r>
          </a:p>
          <a:p>
            <a:pPr marL="171450" indent="-171450">
              <a:buFont typeface="Wingdings" panose="05000000000000000000" pitchFamily="2" charset="2"/>
              <a:buChar char="ü"/>
              <a:defRPr/>
            </a:pPr>
            <a:r>
              <a:rPr lang="fr-FR" sz="900" dirty="0">
                <a:solidFill>
                  <a:schemeClr val="tx1"/>
                </a:solidFill>
                <a:cs typeface="Calibri" panose="020F0502020204030204" pitchFamily="34" charset="0"/>
              </a:rPr>
              <a:t>Par ailleurs, pour appréhender la situation fiscale du client, la bonne pratique serait de récupérer également son dernier avis d’imposition.</a:t>
            </a:r>
            <a:br>
              <a:rPr lang="fr-FR" sz="900" dirty="0">
                <a:solidFill>
                  <a:schemeClr val="tx1"/>
                </a:solidFill>
                <a:cs typeface="Calibri" panose="020F0502020204030204" pitchFamily="34" charset="0"/>
              </a:rPr>
            </a:br>
            <a:r>
              <a:rPr lang="fr-FR" sz="900" i="1" dirty="0">
                <a:solidFill>
                  <a:schemeClr val="tx1"/>
                </a:solidFill>
                <a:cs typeface="Calibri" panose="020F0502020204030204" pitchFamily="34" charset="0"/>
                <a:sym typeface="Arial" pitchFamily="34" charset="0"/>
              </a:rPr>
              <a:t>NB : L’avis d’imposition </a:t>
            </a:r>
            <a:r>
              <a:rPr lang="fr-FR" sz="900" i="1" u="sng" dirty="0">
                <a:solidFill>
                  <a:schemeClr val="tx1"/>
                </a:solidFill>
                <a:cs typeface="Calibri" panose="020F0502020204030204" pitchFamily="34" charset="0"/>
                <a:sym typeface="Arial" pitchFamily="34" charset="0"/>
              </a:rPr>
              <a:t>n’est pas un document obligatoire</a:t>
            </a:r>
            <a:r>
              <a:rPr lang="fr-FR" sz="900" i="1" dirty="0">
                <a:solidFill>
                  <a:schemeClr val="tx1"/>
                </a:solidFill>
                <a:cs typeface="Calibri" panose="020F0502020204030204" pitchFamily="34" charset="0"/>
                <a:sym typeface="Arial" pitchFamily="34" charset="0"/>
              </a:rPr>
              <a:t> et son absence ne pourra empêcher la souscription de produits par le client.</a:t>
            </a:r>
          </a:p>
          <a:p>
            <a:pPr marL="171450" indent="-171450">
              <a:buFont typeface="Wingdings" panose="05000000000000000000" pitchFamily="2" charset="2"/>
              <a:buChar char="ü"/>
              <a:defRPr/>
            </a:pPr>
            <a:r>
              <a:rPr lang="fr-FR" sz="900" dirty="0">
                <a:solidFill>
                  <a:schemeClr val="tx1"/>
                </a:solidFill>
                <a:cs typeface="Calibri" panose="020F0502020204030204" pitchFamily="34" charset="0"/>
              </a:rPr>
              <a:t>Mettre à jour la situation personnelle du client (financière, patrimoniale et familiale)</a:t>
            </a:r>
            <a:endParaRPr lang="fr-FR" sz="900" dirty="0">
              <a:solidFill>
                <a:schemeClr val="tx1"/>
              </a:solidFill>
              <a:latin typeface="+mj-lt"/>
              <a:cs typeface="Calibri" panose="020F0502020204030204" pitchFamily="34" charset="0"/>
              <a:sym typeface="Arial" pitchFamily="34" charset="0"/>
            </a:endParaRPr>
          </a:p>
        </p:txBody>
      </p:sp>
      <p:sp>
        <p:nvSpPr>
          <p:cNvPr id="37" name="Rectangle 36"/>
          <p:cNvSpPr/>
          <p:nvPr/>
        </p:nvSpPr>
        <p:spPr>
          <a:xfrm>
            <a:off x="3635896" y="2945577"/>
            <a:ext cx="5328000" cy="1548000"/>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marL="171450" indent="-171450">
              <a:buFont typeface="Wingdings" panose="05000000000000000000" pitchFamily="2" charset="2"/>
              <a:buChar char="ü"/>
              <a:defRPr/>
            </a:pPr>
            <a:r>
              <a:rPr lang="fr-FR" sz="900" dirty="0">
                <a:solidFill>
                  <a:schemeClr val="tx1"/>
                </a:solidFill>
                <a:latin typeface="+mj-lt"/>
                <a:cs typeface="Calibri" panose="020F0502020204030204" pitchFamily="34" charset="0"/>
              </a:rPr>
              <a:t>Vérifier au préalable si le QCF/CR du client est à jour (moins de 2 ans) et signé. Dans le cas contraire, compléter avec le client, puis, lui faire signer le QCF/QR via les outils SI à disposition (ou inviter le client à réaliser le QCF/QR en ligne. De fait, le QCF/QR en ligne est réputé signé par le client).</a:t>
            </a:r>
          </a:p>
          <a:p>
            <a:pPr marL="171450" indent="-171450">
              <a:buFont typeface="Wingdings" panose="05000000000000000000" pitchFamily="2" charset="2"/>
              <a:buChar char="ü"/>
              <a:defRPr/>
            </a:pPr>
            <a:r>
              <a:rPr lang="fr-FR" sz="900" dirty="0">
                <a:solidFill>
                  <a:schemeClr val="tx1"/>
                </a:solidFill>
                <a:cs typeface="Calibri" panose="020F0502020204030204" pitchFamily="34" charset="0"/>
              </a:rPr>
              <a:t>Si un nouveau QCF/ QR est réalisé par le conseiller, remettre les résultats du QCF/ QR au client. </a:t>
            </a:r>
            <a:endParaRPr lang="fr-FR" sz="900" dirty="0">
              <a:solidFill>
                <a:schemeClr val="tx1"/>
              </a:solidFill>
              <a:latin typeface="+mj-lt"/>
              <a:cs typeface="Calibri" panose="020F0502020204030204" pitchFamily="34" charset="0"/>
            </a:endParaRPr>
          </a:p>
          <a:p>
            <a:pPr marL="171450" indent="-171450">
              <a:buFont typeface="Wingdings" panose="05000000000000000000" pitchFamily="2" charset="2"/>
              <a:buChar char="ü"/>
              <a:defRPr/>
            </a:pPr>
            <a:r>
              <a:rPr lang="fr-FR" sz="900" dirty="0">
                <a:solidFill>
                  <a:schemeClr val="tx1"/>
                </a:solidFill>
                <a:latin typeface="+mj-lt"/>
                <a:cs typeface="Calibri" panose="020F0502020204030204" pitchFamily="34" charset="0"/>
              </a:rPr>
              <a:t>En cas de CTO joint (pour un même foyer fiscal) : </a:t>
            </a:r>
          </a:p>
          <a:p>
            <a:pPr marL="358775" lvl="1" indent="-171450">
              <a:buFont typeface="Wingdings" panose="05000000000000000000" pitchFamily="2" charset="2"/>
              <a:buChar char="ü"/>
              <a:defRPr/>
            </a:pPr>
            <a:r>
              <a:rPr lang="fr-FR" sz="900" dirty="0">
                <a:solidFill>
                  <a:schemeClr val="tx1"/>
                </a:solidFill>
                <a:latin typeface="+mj-lt"/>
                <a:cs typeface="Calibri" panose="020F0502020204030204" pitchFamily="34" charset="0"/>
              </a:rPr>
              <a:t>le QCF/QR doit être complété et à jour pour les 2 titulaires. </a:t>
            </a:r>
          </a:p>
          <a:p>
            <a:pPr marL="358775" lvl="1" indent="-171450">
              <a:buFont typeface="Wingdings" panose="05000000000000000000" pitchFamily="2" charset="2"/>
              <a:buChar char="ü"/>
              <a:defRPr/>
            </a:pPr>
            <a:r>
              <a:rPr lang="fr-FR" sz="900" dirty="0">
                <a:solidFill>
                  <a:schemeClr val="tx1"/>
                </a:solidFill>
                <a:latin typeface="+mj-lt"/>
                <a:cs typeface="Calibri" panose="020F0502020204030204" pitchFamily="34" charset="0"/>
              </a:rPr>
              <a:t>Le conseil de la banque doit être réalisé par rapport au client ayant le profil QCF le moins disant. </a:t>
            </a:r>
          </a:p>
        </p:txBody>
      </p:sp>
      <p:sp>
        <p:nvSpPr>
          <p:cNvPr id="39" name="Rectangle 38">
            <a:extLst>
              <a:ext uri="{FF2B5EF4-FFF2-40B4-BE49-F238E27FC236}">
                <a16:creationId xmlns:a16="http://schemas.microsoft.com/office/drawing/2014/main" id="{2094AB2E-0BF7-4994-A281-B506C0E7FB75}"/>
              </a:ext>
            </a:extLst>
          </p:cNvPr>
          <p:cNvSpPr/>
          <p:nvPr/>
        </p:nvSpPr>
        <p:spPr>
          <a:xfrm>
            <a:off x="115275" y="267494"/>
            <a:ext cx="3047204" cy="1469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r>
              <a:rPr lang="fr-FR" sz="700" i="1" dirty="0">
                <a:solidFill>
                  <a:schemeClr val="accent1"/>
                </a:solidFill>
              </a:rPr>
              <a:t>Produits concernés : </a:t>
            </a:r>
            <a:r>
              <a:rPr lang="fr-FR" sz="700" i="1" dirty="0">
                <a:solidFill>
                  <a:schemeClr val="tx1"/>
                </a:solidFill>
              </a:rPr>
              <a:t>SCPI de défiscalisation ; FIP/FCPI ; SOFICA</a:t>
            </a:r>
          </a:p>
        </p:txBody>
      </p:sp>
    </p:spTree>
    <p:extLst>
      <p:ext uri="{BB962C8B-B14F-4D97-AF65-F5344CB8AC3E}">
        <p14:creationId xmlns:p14="http://schemas.microsoft.com/office/powerpoint/2010/main" val="2194278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3635896" y="3867982"/>
            <a:ext cx="5328000" cy="828000"/>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marL="171450" indent="-171450">
              <a:buFont typeface="Wingdings" panose="05000000000000000000" pitchFamily="2" charset="2"/>
              <a:buChar char="ü"/>
              <a:defRPr/>
            </a:pPr>
            <a:r>
              <a:rPr lang="fr-FR" sz="900" dirty="0">
                <a:solidFill>
                  <a:schemeClr val="tx1"/>
                </a:solidFill>
                <a:latin typeface="+mj-lt"/>
                <a:cs typeface="Calibri" panose="020F0502020204030204" pitchFamily="34" charset="0"/>
              </a:rPr>
              <a:t>Compléter le bulletin de souscription en cohérence avec le(s) choix retenu(s) par le client</a:t>
            </a:r>
          </a:p>
          <a:p>
            <a:pPr marL="171450" indent="-171450">
              <a:buFont typeface="Wingdings" panose="05000000000000000000" pitchFamily="2" charset="2"/>
              <a:buChar char="ü"/>
              <a:defRPr/>
            </a:pPr>
            <a:r>
              <a:rPr lang="fr-FR" sz="900" dirty="0">
                <a:solidFill>
                  <a:schemeClr val="tx1"/>
                </a:solidFill>
                <a:latin typeface="+mj-lt"/>
                <a:cs typeface="Calibri" panose="020F0502020204030204" pitchFamily="34" charset="0"/>
              </a:rPr>
              <a:t>S’assurer que le client a signé le bulletin de souscription de chaque produit retenu lors du conseil.</a:t>
            </a:r>
          </a:p>
          <a:p>
            <a:pPr marL="171450" indent="-171450">
              <a:buFont typeface="Wingdings" panose="05000000000000000000" pitchFamily="2" charset="2"/>
              <a:buChar char="ü"/>
              <a:defRPr/>
            </a:pPr>
            <a:r>
              <a:rPr lang="fr-FR" sz="900" dirty="0">
                <a:solidFill>
                  <a:schemeClr val="tx1"/>
                </a:solidFill>
                <a:cs typeface="Calibri" panose="020F0502020204030204" pitchFamily="34" charset="0"/>
              </a:rPr>
              <a:t>En cas de démarchage, veiller au respect du délai de 3 jours entre la date de démarchage et la souscription effective (dans le BS).</a:t>
            </a:r>
          </a:p>
          <a:p>
            <a:pPr>
              <a:defRPr/>
            </a:pPr>
            <a:r>
              <a:rPr lang="fr-FR" sz="900" i="1" dirty="0">
                <a:solidFill>
                  <a:schemeClr val="tx1"/>
                </a:solidFill>
                <a:cs typeface="Calibri" panose="020F0502020204030204" pitchFamily="34" charset="0"/>
              </a:rPr>
              <a:t>NB : Le/les bulletin(s) de souscription papier reprennent les éléments sur les frais ex ante</a:t>
            </a:r>
            <a:endParaRPr lang="fr-FR" sz="900" i="1" dirty="0">
              <a:solidFill>
                <a:schemeClr val="accent1"/>
              </a:solidFill>
              <a:cs typeface="Calibri" panose="020F0502020204030204" pitchFamily="34" charset="0"/>
            </a:endParaRPr>
          </a:p>
        </p:txBody>
      </p:sp>
      <p:sp>
        <p:nvSpPr>
          <p:cNvPr id="61" name="Rectangle à coins arrondis 60"/>
          <p:cNvSpPr/>
          <p:nvPr/>
        </p:nvSpPr>
        <p:spPr>
          <a:xfrm>
            <a:off x="107504" y="3867982"/>
            <a:ext cx="3110489" cy="828000"/>
          </a:xfrm>
          <a:prstGeom prst="roundRect">
            <a:avLst>
              <a:gd name="adj" fmla="val 5614"/>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266700" indent="-171450">
              <a:buFont typeface="Wingdings" panose="05000000000000000000" pitchFamily="2" charset="2"/>
              <a:buChar char="§"/>
              <a:tabLst>
                <a:tab pos="266700" algn="l"/>
              </a:tabLst>
            </a:pPr>
            <a:r>
              <a:rPr lang="fr-FR" sz="900" dirty="0">
                <a:solidFill>
                  <a:srgbClr val="000000"/>
                </a:solidFill>
                <a:cs typeface="Calibri" panose="020F0502020204030204" pitchFamily="34" charset="0"/>
              </a:rPr>
              <a:t>Compléter et faire signer le/les Bulletin(s) de souscription dédié(s) à chaque produit</a:t>
            </a:r>
          </a:p>
        </p:txBody>
      </p:sp>
      <p:sp>
        <p:nvSpPr>
          <p:cNvPr id="42" name="Rectangle 41"/>
          <p:cNvSpPr/>
          <p:nvPr/>
        </p:nvSpPr>
        <p:spPr>
          <a:xfrm>
            <a:off x="2987824" y="4904381"/>
            <a:ext cx="4561624" cy="1966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r>
              <a:rPr lang="fr-FR" sz="700" i="1" baseline="30000" dirty="0">
                <a:solidFill>
                  <a:schemeClr val="accent1"/>
                </a:solidFill>
              </a:rPr>
              <a:t>1 </a:t>
            </a:r>
            <a:r>
              <a:rPr lang="fr-FR" sz="700" i="1" dirty="0">
                <a:solidFill>
                  <a:schemeClr val="accent1"/>
                </a:solidFill>
              </a:rPr>
              <a:t>Produits pour lesquels le producteur fournit un bulletin de souscription en format « papier » aux réseaux :</a:t>
            </a:r>
            <a:r>
              <a:rPr lang="fr-FR" sz="700" b="1" i="1" dirty="0">
                <a:solidFill>
                  <a:schemeClr val="accent1"/>
                </a:solidFill>
              </a:rPr>
              <a:t/>
            </a:r>
            <a:br>
              <a:rPr lang="fr-FR" sz="700" b="1" i="1" dirty="0">
                <a:solidFill>
                  <a:schemeClr val="accent1"/>
                </a:solidFill>
              </a:rPr>
            </a:br>
            <a:r>
              <a:rPr lang="fr-FR" sz="700" i="1" dirty="0">
                <a:solidFill>
                  <a:schemeClr val="tx1"/>
                </a:solidFill>
              </a:rPr>
              <a:t>SCPI ; FIP/FCPI ; SOFICA</a:t>
            </a:r>
          </a:p>
        </p:txBody>
      </p:sp>
      <p:sp>
        <p:nvSpPr>
          <p:cNvPr id="43" name="Chevron 42"/>
          <p:cNvSpPr/>
          <p:nvPr/>
        </p:nvSpPr>
        <p:spPr>
          <a:xfrm>
            <a:off x="3356458" y="3867982"/>
            <a:ext cx="158692" cy="828000"/>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defRPr/>
            </a:pPr>
            <a:endParaRPr lang="fr-FR" sz="1000" b="1" dirty="0">
              <a:solidFill>
                <a:srgbClr val="000000"/>
              </a:solidFill>
              <a:latin typeface="+mj-lt"/>
              <a:cs typeface="Calibri" panose="020F0502020204030204" pitchFamily="34" charset="0"/>
            </a:endParaRPr>
          </a:p>
        </p:txBody>
      </p:sp>
      <p:sp>
        <p:nvSpPr>
          <p:cNvPr id="45" name="Rectangle à coins arrondis 44"/>
          <p:cNvSpPr/>
          <p:nvPr/>
        </p:nvSpPr>
        <p:spPr>
          <a:xfrm>
            <a:off x="166916" y="3795886"/>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sz="900" b="1" dirty="0">
                <a:solidFill>
                  <a:schemeClr val="bg1"/>
                </a:solidFill>
                <a:latin typeface="+mj-lt"/>
              </a:rPr>
              <a:t>Etape 4 – Signature des BS</a:t>
            </a:r>
          </a:p>
        </p:txBody>
      </p:sp>
      <p:sp>
        <p:nvSpPr>
          <p:cNvPr id="18" name="Rectangle 17">
            <a:extLst>
              <a:ext uri="{FF2B5EF4-FFF2-40B4-BE49-F238E27FC236}">
                <a16:creationId xmlns:a16="http://schemas.microsoft.com/office/drawing/2014/main" id="{ABF01389-B2E5-47CC-96B3-A1CD66E93A80}"/>
              </a:ext>
            </a:extLst>
          </p:cNvPr>
          <p:cNvSpPr/>
          <p:nvPr/>
        </p:nvSpPr>
        <p:spPr>
          <a:xfrm>
            <a:off x="3635896" y="843558"/>
            <a:ext cx="5328000" cy="1872000"/>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t"/>
          <a:lstStyle/>
          <a:p>
            <a:pPr marL="171450" indent="-171450">
              <a:buFont typeface="Wingdings" panose="05000000000000000000" pitchFamily="2" charset="2"/>
              <a:buChar char="ü"/>
              <a:defRPr/>
            </a:pPr>
            <a:r>
              <a:rPr lang="fr-FR" sz="900" dirty="0">
                <a:solidFill>
                  <a:schemeClr val="tx1"/>
                </a:solidFill>
                <a:cs typeface="Calibri" panose="020F0502020204030204" pitchFamily="34" charset="0"/>
              </a:rPr>
              <a:t>Indiquer la situation fiscale du client nécessaire à la souscription des produits de défiscalisation</a:t>
            </a:r>
            <a:endParaRPr lang="fr-FR" sz="900" dirty="0">
              <a:solidFill>
                <a:schemeClr val="tx1"/>
              </a:solidFill>
              <a:latin typeface="+mj-lt"/>
              <a:cs typeface="Calibri" panose="020F0502020204030204" pitchFamily="34" charset="0"/>
            </a:endParaRPr>
          </a:p>
          <a:p>
            <a:pPr marL="171450" indent="-171450">
              <a:buFont typeface="Wingdings" panose="05000000000000000000" pitchFamily="2" charset="2"/>
              <a:buChar char="ü"/>
              <a:defRPr/>
            </a:pPr>
            <a:r>
              <a:rPr lang="fr-FR" sz="900" dirty="0">
                <a:solidFill>
                  <a:schemeClr val="tx1"/>
                </a:solidFill>
                <a:cs typeface="Calibri" panose="020F0502020204030204" pitchFamily="34" charset="0"/>
              </a:rPr>
              <a:t>Présenter la ou les offres disponibles dans l’établissement</a:t>
            </a:r>
            <a:endParaRPr lang="fr-FR" sz="900" dirty="0">
              <a:solidFill>
                <a:schemeClr val="tx1"/>
              </a:solidFill>
              <a:latin typeface="+mj-lt"/>
              <a:cs typeface="Calibri" panose="020F0502020204030204" pitchFamily="34" charset="0"/>
            </a:endParaRPr>
          </a:p>
          <a:p>
            <a:pPr marL="171450" indent="-171450">
              <a:buFont typeface="Wingdings" panose="05000000000000000000" pitchFamily="2" charset="2"/>
              <a:buChar char="ü"/>
              <a:defRPr/>
            </a:pPr>
            <a:r>
              <a:rPr lang="fr-FR" sz="900" dirty="0">
                <a:solidFill>
                  <a:schemeClr val="tx1"/>
                </a:solidFill>
                <a:latin typeface="+mj-lt"/>
                <a:cs typeface="Calibri" panose="020F0502020204030204" pitchFamily="34" charset="0"/>
              </a:rPr>
              <a:t>S’assurer que la proposition indiquée dans le document de synthèse PDF est en phase avec le niveau de Compétences Financières, l’objectif d’investissement (optimiser mon imposition), l’horizon de placement, la segmentation client et en cohérence avec la surface financière du client</a:t>
            </a:r>
          </a:p>
          <a:p>
            <a:pPr marL="171450" indent="-171450">
              <a:buFont typeface="Wingdings" panose="05000000000000000000" pitchFamily="2" charset="2"/>
              <a:buChar char="ü"/>
              <a:defRPr/>
            </a:pPr>
            <a:r>
              <a:rPr lang="fr-FR" sz="900" dirty="0">
                <a:solidFill>
                  <a:schemeClr val="tx1"/>
                </a:solidFill>
                <a:latin typeface="+mj-lt"/>
                <a:cs typeface="Calibri" panose="020F0502020204030204" pitchFamily="34" charset="0"/>
              </a:rPr>
              <a:t>En cas de choix différent de la part du client, compléter la mise en garde.</a:t>
            </a:r>
          </a:p>
          <a:p>
            <a:pPr marL="171450" indent="-171450">
              <a:buFont typeface="Wingdings" panose="05000000000000000000" pitchFamily="2" charset="2"/>
              <a:buChar char="ü"/>
              <a:defRPr/>
            </a:pPr>
            <a:r>
              <a:rPr lang="fr-FR" sz="900" dirty="0">
                <a:solidFill>
                  <a:schemeClr val="tx1"/>
                </a:solidFill>
                <a:latin typeface="+mj-lt"/>
                <a:cs typeface="Calibri" panose="020F0502020204030204" pitchFamily="34" charset="0"/>
              </a:rPr>
              <a:t>Assurer la remise des documents spécifiques en fonction du produit proposé et du conseil apporté :</a:t>
            </a:r>
          </a:p>
        </p:txBody>
      </p:sp>
      <p:sp>
        <p:nvSpPr>
          <p:cNvPr id="19" name="Rectangle à coins arrondis 32">
            <a:extLst>
              <a:ext uri="{FF2B5EF4-FFF2-40B4-BE49-F238E27FC236}">
                <a16:creationId xmlns:a16="http://schemas.microsoft.com/office/drawing/2014/main" id="{8A084255-27C9-4FDF-91B4-39A7C2643AB9}"/>
              </a:ext>
            </a:extLst>
          </p:cNvPr>
          <p:cNvSpPr/>
          <p:nvPr/>
        </p:nvSpPr>
        <p:spPr>
          <a:xfrm>
            <a:off x="107504" y="843558"/>
            <a:ext cx="3110489" cy="1872000"/>
          </a:xfrm>
          <a:prstGeom prst="roundRect">
            <a:avLst>
              <a:gd name="adj" fmla="val 1914"/>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266700" indent="-171450">
              <a:buFont typeface="Wingdings" panose="05000000000000000000" pitchFamily="2" charset="2"/>
              <a:buChar char="§"/>
              <a:tabLst>
                <a:tab pos="266700" algn="l"/>
              </a:tabLst>
              <a:defRPr/>
            </a:pPr>
            <a:r>
              <a:rPr lang="fr-FR" sz="900" dirty="0">
                <a:solidFill>
                  <a:srgbClr val="000000"/>
                </a:solidFill>
                <a:cs typeface="Calibri" panose="020F0502020204030204" pitchFamily="34" charset="0"/>
              </a:rPr>
              <a:t>Compléter et faire signer au client le PDF dynamique </a:t>
            </a:r>
            <a:r>
              <a:rPr lang="fr-FR" sz="900" i="1" dirty="0">
                <a:solidFill>
                  <a:srgbClr val="000000"/>
                </a:solidFill>
                <a:cs typeface="Calibri" panose="020F0502020204030204" pitchFamily="34" charset="0"/>
              </a:rPr>
              <a:t>« Conseil de la banque au titre d’un investissement en produits permettant de réduire votre charge fiscale »</a:t>
            </a:r>
            <a:r>
              <a:rPr lang="fr-FR" sz="900" dirty="0">
                <a:solidFill>
                  <a:srgbClr val="000000"/>
                </a:solidFill>
                <a:cs typeface="Calibri" panose="020F0502020204030204" pitchFamily="34" charset="0"/>
              </a:rPr>
              <a:t> </a:t>
            </a:r>
            <a:r>
              <a:rPr lang="fr-FR" sz="900" u="sng" dirty="0">
                <a:solidFill>
                  <a:srgbClr val="000000"/>
                </a:solidFill>
                <a:cs typeface="Calibri" panose="020F0502020204030204" pitchFamily="34" charset="0"/>
              </a:rPr>
              <a:t>en veillant à ce que toutes les coches soient bien complétées.</a:t>
            </a:r>
            <a:r>
              <a:rPr lang="fr-FR" sz="900" dirty="0">
                <a:solidFill>
                  <a:srgbClr val="000000"/>
                </a:solidFill>
                <a:cs typeface="Calibri" panose="020F0502020204030204" pitchFamily="34" charset="0"/>
              </a:rPr>
              <a:t/>
            </a:r>
            <a:br>
              <a:rPr lang="fr-FR" sz="900" dirty="0">
                <a:solidFill>
                  <a:srgbClr val="000000"/>
                </a:solidFill>
                <a:cs typeface="Calibri" panose="020F0502020204030204" pitchFamily="34" charset="0"/>
              </a:rPr>
            </a:br>
            <a:r>
              <a:rPr lang="fr-FR" sz="900" i="1" dirty="0">
                <a:solidFill>
                  <a:srgbClr val="000000"/>
                </a:solidFill>
                <a:cs typeface="Calibri" panose="020F0502020204030204" pitchFamily="34" charset="0"/>
              </a:rPr>
              <a:t>Dans la rubrique « signature » du PDF dynamique il est obligatoire de cocher la case représentative du choix du client.</a:t>
            </a:r>
          </a:p>
        </p:txBody>
      </p:sp>
      <p:sp>
        <p:nvSpPr>
          <p:cNvPr id="20" name="Chevron 33">
            <a:extLst>
              <a:ext uri="{FF2B5EF4-FFF2-40B4-BE49-F238E27FC236}">
                <a16:creationId xmlns:a16="http://schemas.microsoft.com/office/drawing/2014/main" id="{14CE2387-7315-4FFE-831C-13ED4720D9CC}"/>
              </a:ext>
            </a:extLst>
          </p:cNvPr>
          <p:cNvSpPr/>
          <p:nvPr/>
        </p:nvSpPr>
        <p:spPr>
          <a:xfrm>
            <a:off x="3356458" y="843558"/>
            <a:ext cx="158692" cy="1872000"/>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defRPr/>
            </a:pPr>
            <a:endParaRPr lang="fr-FR" sz="1000" b="1" dirty="0">
              <a:solidFill>
                <a:srgbClr val="000000"/>
              </a:solidFill>
              <a:latin typeface="+mj-lt"/>
              <a:cs typeface="Calibri" panose="020F0502020204030204" pitchFamily="34" charset="0"/>
            </a:endParaRPr>
          </a:p>
        </p:txBody>
      </p:sp>
      <p:sp>
        <p:nvSpPr>
          <p:cNvPr id="21" name="Rectangle à coins arrondis 43">
            <a:extLst>
              <a:ext uri="{FF2B5EF4-FFF2-40B4-BE49-F238E27FC236}">
                <a16:creationId xmlns:a16="http://schemas.microsoft.com/office/drawing/2014/main" id="{7E52C678-4FE2-40CB-BA04-6ED91D026E07}"/>
              </a:ext>
            </a:extLst>
          </p:cNvPr>
          <p:cNvSpPr/>
          <p:nvPr/>
        </p:nvSpPr>
        <p:spPr>
          <a:xfrm>
            <a:off x="166916" y="771550"/>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sz="900" b="1" dirty="0">
                <a:solidFill>
                  <a:schemeClr val="bg1"/>
                </a:solidFill>
                <a:latin typeface="+mj-lt"/>
              </a:rPr>
              <a:t>Etape 3 – Formalisation du conseil et du choix client</a:t>
            </a:r>
          </a:p>
        </p:txBody>
      </p:sp>
      <p:sp>
        <p:nvSpPr>
          <p:cNvPr id="22" name="Rectangle à coins arrondis 3">
            <a:extLst>
              <a:ext uri="{FF2B5EF4-FFF2-40B4-BE49-F238E27FC236}">
                <a16:creationId xmlns:a16="http://schemas.microsoft.com/office/drawing/2014/main" id="{4B204568-E4BB-4CC5-B54D-5D3453892ED2}"/>
              </a:ext>
            </a:extLst>
          </p:cNvPr>
          <p:cNvSpPr/>
          <p:nvPr/>
        </p:nvSpPr>
        <p:spPr>
          <a:xfrm>
            <a:off x="3851920" y="1923678"/>
            <a:ext cx="581183" cy="288000"/>
          </a:xfrm>
          <a:prstGeom prst="roundRect">
            <a:avLst/>
          </a:prstGeom>
          <a:solidFill>
            <a:schemeClr val="accent2">
              <a:lumMod val="75000"/>
            </a:schemeClr>
          </a:solidFill>
          <a:ln>
            <a:noFill/>
          </a:ln>
        </p:spPr>
        <p:txBody>
          <a:bodyPr wrap="square" lIns="0" tIns="0" rIns="0" bIns="0" anchor="ctr">
            <a:noAutofit/>
          </a:bodyPr>
          <a:lstStyle/>
          <a:p>
            <a:pPr lvl="0" algn="ctr">
              <a:defRPr/>
            </a:pPr>
            <a:r>
              <a:rPr lang="fr-FR" sz="800" dirty="0">
                <a:solidFill>
                  <a:schemeClr val="bg1"/>
                </a:solidFill>
                <a:ea typeface="+mn-ea"/>
                <a:cs typeface="Calibri" panose="020F0502020204030204" pitchFamily="34" charset="0"/>
              </a:rPr>
              <a:t>DIC / DICI</a:t>
            </a:r>
          </a:p>
        </p:txBody>
      </p:sp>
      <p:sp>
        <p:nvSpPr>
          <p:cNvPr id="23" name="Rectangle à coins arrondis 8">
            <a:extLst>
              <a:ext uri="{FF2B5EF4-FFF2-40B4-BE49-F238E27FC236}">
                <a16:creationId xmlns:a16="http://schemas.microsoft.com/office/drawing/2014/main" id="{1B5691F0-082C-45D0-9C75-B5B88E7C5E6D}"/>
              </a:ext>
            </a:extLst>
          </p:cNvPr>
          <p:cNvSpPr/>
          <p:nvPr/>
        </p:nvSpPr>
        <p:spPr>
          <a:xfrm>
            <a:off x="4474697" y="1929285"/>
            <a:ext cx="1279170" cy="288000"/>
          </a:xfrm>
          <a:prstGeom prst="roundRect">
            <a:avLst/>
          </a:prstGeom>
          <a:solidFill>
            <a:schemeClr val="accent2">
              <a:lumMod val="75000"/>
            </a:schemeClr>
          </a:solidFill>
          <a:ln>
            <a:noFill/>
          </a:ln>
        </p:spPr>
        <p:txBody>
          <a:bodyPr wrap="square" lIns="0" tIns="0" rIns="0" bIns="0" anchor="ctr">
            <a:noAutofit/>
          </a:bodyPr>
          <a:lstStyle/>
          <a:p>
            <a:pPr algn="ctr"/>
            <a:r>
              <a:rPr lang="fr-FR" sz="800" dirty="0">
                <a:solidFill>
                  <a:schemeClr val="bg1"/>
                </a:solidFill>
              </a:rPr>
              <a:t>Note fiscale</a:t>
            </a:r>
          </a:p>
          <a:p>
            <a:pPr algn="ctr"/>
            <a:r>
              <a:rPr lang="fr-FR" sz="700" i="1" dirty="0">
                <a:solidFill>
                  <a:schemeClr val="bg1"/>
                </a:solidFill>
              </a:rPr>
              <a:t>Pour les FIP / FCPI</a:t>
            </a:r>
          </a:p>
        </p:txBody>
      </p:sp>
      <p:sp>
        <p:nvSpPr>
          <p:cNvPr id="24" name="Rectangle à coins arrondis 24">
            <a:extLst>
              <a:ext uri="{FF2B5EF4-FFF2-40B4-BE49-F238E27FC236}">
                <a16:creationId xmlns:a16="http://schemas.microsoft.com/office/drawing/2014/main" id="{ACAA4959-6EDB-4187-B9DC-32C26AD1B076}"/>
              </a:ext>
            </a:extLst>
          </p:cNvPr>
          <p:cNvSpPr/>
          <p:nvPr/>
        </p:nvSpPr>
        <p:spPr>
          <a:xfrm>
            <a:off x="8116580" y="1926250"/>
            <a:ext cx="651556" cy="288000"/>
          </a:xfrm>
          <a:prstGeom prst="roundRect">
            <a:avLst/>
          </a:prstGeom>
          <a:solidFill>
            <a:schemeClr val="accent2">
              <a:lumMod val="75000"/>
            </a:schemeClr>
          </a:solidFill>
          <a:ln>
            <a:noFill/>
          </a:ln>
        </p:spPr>
        <p:txBody>
          <a:bodyPr wrap="square" lIns="0" tIns="0" rIns="0" bIns="0" anchor="ctr">
            <a:noAutofit/>
          </a:bodyPr>
          <a:lstStyle/>
          <a:p>
            <a:pPr algn="ctr"/>
            <a:r>
              <a:rPr lang="fr-FR" sz="800" dirty="0">
                <a:solidFill>
                  <a:schemeClr val="bg1"/>
                </a:solidFill>
              </a:rPr>
              <a:t>Plaquette Commerciale</a:t>
            </a:r>
          </a:p>
        </p:txBody>
      </p:sp>
      <p:sp>
        <p:nvSpPr>
          <p:cNvPr id="25" name="Rectangle à coins arrondis 25">
            <a:extLst>
              <a:ext uri="{FF2B5EF4-FFF2-40B4-BE49-F238E27FC236}">
                <a16:creationId xmlns:a16="http://schemas.microsoft.com/office/drawing/2014/main" id="{E947ADC4-B4EC-4BDC-8B46-000014E60D3F}"/>
              </a:ext>
            </a:extLst>
          </p:cNvPr>
          <p:cNvSpPr/>
          <p:nvPr/>
        </p:nvSpPr>
        <p:spPr>
          <a:xfrm>
            <a:off x="5821349" y="1923679"/>
            <a:ext cx="1105857" cy="288000"/>
          </a:xfrm>
          <a:prstGeom prst="roundRect">
            <a:avLst/>
          </a:prstGeom>
          <a:solidFill>
            <a:schemeClr val="accent2">
              <a:lumMod val="75000"/>
            </a:schemeClr>
          </a:solidFill>
          <a:ln>
            <a:noFill/>
          </a:ln>
        </p:spPr>
        <p:txBody>
          <a:bodyPr wrap="square" lIns="0" tIns="0" rIns="0" bIns="0" anchor="ctr">
            <a:noAutofit/>
          </a:bodyPr>
          <a:lstStyle/>
          <a:p>
            <a:pPr algn="ctr"/>
            <a:r>
              <a:rPr lang="fr-FR" sz="800" dirty="0">
                <a:solidFill>
                  <a:schemeClr val="bg1"/>
                </a:solidFill>
              </a:rPr>
              <a:t>Règlement du fonds</a:t>
            </a:r>
          </a:p>
          <a:p>
            <a:pPr algn="ctr"/>
            <a:r>
              <a:rPr lang="fr-FR" sz="700" i="1" dirty="0">
                <a:solidFill>
                  <a:schemeClr val="bg1"/>
                </a:solidFill>
              </a:rPr>
              <a:t>Pour les FIP / FCPI</a:t>
            </a:r>
            <a:endParaRPr lang="fr-FR" sz="700" dirty="0">
              <a:solidFill>
                <a:schemeClr val="bg1"/>
              </a:solidFill>
            </a:endParaRPr>
          </a:p>
        </p:txBody>
      </p:sp>
      <p:sp>
        <p:nvSpPr>
          <p:cNvPr id="26" name="Rectangle à coins arrondis 26">
            <a:extLst>
              <a:ext uri="{FF2B5EF4-FFF2-40B4-BE49-F238E27FC236}">
                <a16:creationId xmlns:a16="http://schemas.microsoft.com/office/drawing/2014/main" id="{CD1BDDD2-99FB-4948-9F5A-E085777739AB}"/>
              </a:ext>
            </a:extLst>
          </p:cNvPr>
          <p:cNvSpPr/>
          <p:nvPr/>
        </p:nvSpPr>
        <p:spPr>
          <a:xfrm>
            <a:off x="7015911" y="1923678"/>
            <a:ext cx="1028453" cy="288000"/>
          </a:xfrm>
          <a:prstGeom prst="roundRect">
            <a:avLst/>
          </a:prstGeom>
          <a:solidFill>
            <a:schemeClr val="accent2">
              <a:lumMod val="75000"/>
            </a:schemeClr>
          </a:solidFill>
          <a:ln>
            <a:noFill/>
          </a:ln>
        </p:spPr>
        <p:txBody>
          <a:bodyPr wrap="square" lIns="0" tIns="0" rIns="0" bIns="0" anchor="ctr">
            <a:noAutofit/>
          </a:bodyPr>
          <a:lstStyle/>
          <a:p>
            <a:pPr algn="ctr"/>
            <a:r>
              <a:rPr lang="fr-FR" sz="800" dirty="0">
                <a:solidFill>
                  <a:schemeClr val="bg1"/>
                </a:solidFill>
              </a:rPr>
              <a:t>Résultats du QCF/QR le cas échéant</a:t>
            </a:r>
          </a:p>
        </p:txBody>
      </p:sp>
      <p:sp>
        <p:nvSpPr>
          <p:cNvPr id="27" name="Rectangle à coins arrondis 27">
            <a:extLst>
              <a:ext uri="{FF2B5EF4-FFF2-40B4-BE49-F238E27FC236}">
                <a16:creationId xmlns:a16="http://schemas.microsoft.com/office/drawing/2014/main" id="{60686862-B3C5-4496-AF0C-0E0AA245110D}"/>
              </a:ext>
            </a:extLst>
          </p:cNvPr>
          <p:cNvSpPr/>
          <p:nvPr/>
        </p:nvSpPr>
        <p:spPr>
          <a:xfrm>
            <a:off x="4597213" y="2283719"/>
            <a:ext cx="4170923" cy="288000"/>
          </a:xfrm>
          <a:prstGeom prst="roundRect">
            <a:avLst/>
          </a:prstGeom>
          <a:solidFill>
            <a:schemeClr val="accent2">
              <a:lumMod val="75000"/>
            </a:schemeClr>
          </a:solidFill>
          <a:ln>
            <a:noFill/>
          </a:ln>
        </p:spPr>
        <p:txBody>
          <a:bodyPr wrap="square" lIns="0" tIns="0" rIns="0" bIns="0" anchor="ctr">
            <a:noAutofit/>
          </a:bodyPr>
          <a:lstStyle/>
          <a:p>
            <a:pPr algn="ctr"/>
            <a:r>
              <a:rPr lang="fr-FR" sz="800" dirty="0">
                <a:solidFill>
                  <a:schemeClr val="bg1"/>
                </a:solidFill>
              </a:rPr>
              <a:t>Le document « Conseil de la Banque au titre d’un investissement en produits permettant de réduire votre charge fiscale » complété et signé par le client</a:t>
            </a:r>
          </a:p>
        </p:txBody>
      </p:sp>
      <p:sp>
        <p:nvSpPr>
          <p:cNvPr id="28" name="Rectangle à coins arrondis 50">
            <a:extLst>
              <a:ext uri="{FF2B5EF4-FFF2-40B4-BE49-F238E27FC236}">
                <a16:creationId xmlns:a16="http://schemas.microsoft.com/office/drawing/2014/main" id="{6FF19F48-E8EA-4CCB-8655-D1FF88AA9F83}"/>
              </a:ext>
            </a:extLst>
          </p:cNvPr>
          <p:cNvSpPr/>
          <p:nvPr/>
        </p:nvSpPr>
        <p:spPr>
          <a:xfrm>
            <a:off x="3851920" y="2283718"/>
            <a:ext cx="675648" cy="288000"/>
          </a:xfrm>
          <a:prstGeom prst="roundRect">
            <a:avLst/>
          </a:prstGeom>
          <a:solidFill>
            <a:schemeClr val="accent2">
              <a:lumMod val="75000"/>
            </a:schemeClr>
          </a:solidFill>
          <a:ln>
            <a:noFill/>
          </a:ln>
        </p:spPr>
        <p:txBody>
          <a:bodyPr wrap="square" lIns="0" tIns="0" rIns="0" bIns="0" anchor="ctr">
            <a:noAutofit/>
          </a:bodyPr>
          <a:lstStyle/>
          <a:p>
            <a:pPr algn="ctr"/>
            <a:r>
              <a:rPr lang="fr-FR" sz="800" dirty="0">
                <a:solidFill>
                  <a:schemeClr val="bg1"/>
                </a:solidFill>
              </a:rPr>
              <a:t>Prospectus</a:t>
            </a:r>
          </a:p>
          <a:p>
            <a:pPr algn="ctr"/>
            <a:r>
              <a:rPr lang="fr-FR" sz="600" i="1" dirty="0">
                <a:solidFill>
                  <a:schemeClr val="bg1"/>
                </a:solidFill>
              </a:rPr>
              <a:t>Pour les SOFICA</a:t>
            </a:r>
          </a:p>
        </p:txBody>
      </p:sp>
      <p:sp>
        <p:nvSpPr>
          <p:cNvPr id="30" name="Rectangle 29">
            <a:extLst>
              <a:ext uri="{FF2B5EF4-FFF2-40B4-BE49-F238E27FC236}">
                <a16:creationId xmlns:a16="http://schemas.microsoft.com/office/drawing/2014/main" id="{55F58849-DEC6-41D9-A086-DA3C3D1E7C6B}"/>
              </a:ext>
            </a:extLst>
          </p:cNvPr>
          <p:cNvSpPr/>
          <p:nvPr/>
        </p:nvSpPr>
        <p:spPr>
          <a:xfrm>
            <a:off x="3635896" y="3021770"/>
            <a:ext cx="5328000" cy="540000"/>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marL="171450" indent="-171450">
              <a:buFont typeface="Wingdings" panose="05000000000000000000" pitchFamily="2" charset="2"/>
              <a:buChar char="ü"/>
              <a:defRPr/>
            </a:pPr>
            <a:r>
              <a:rPr lang="fr-FR" sz="900" dirty="0">
                <a:solidFill>
                  <a:schemeClr val="tx1"/>
                </a:solidFill>
                <a:cs typeface="Calibri" panose="020F0502020204030204" pitchFamily="34" charset="0"/>
              </a:rPr>
              <a:t>Lors de la formalisation du conseil, contrôler l’âge du souscripteur.</a:t>
            </a:r>
          </a:p>
          <a:p>
            <a:pPr marL="171450" indent="-171450">
              <a:buFont typeface="Wingdings" panose="05000000000000000000" pitchFamily="2" charset="2"/>
              <a:buChar char="ü"/>
              <a:defRPr/>
            </a:pPr>
            <a:r>
              <a:rPr lang="fr-FR" sz="900" dirty="0">
                <a:solidFill>
                  <a:schemeClr val="tx1"/>
                </a:solidFill>
                <a:cs typeface="Calibri" panose="020F0502020204030204" pitchFamily="34" charset="0"/>
              </a:rPr>
              <a:t>Si le client a 80 ans ou plus, faire compléter et signer la fiche spécifique 80 ans et plus</a:t>
            </a:r>
            <a:endParaRPr lang="fr-FR" sz="900" dirty="0">
              <a:solidFill>
                <a:schemeClr val="tx1"/>
              </a:solidFill>
              <a:latin typeface="+mj-lt"/>
              <a:cs typeface="Calibri" panose="020F0502020204030204" pitchFamily="34" charset="0"/>
            </a:endParaRPr>
          </a:p>
        </p:txBody>
      </p:sp>
      <p:sp>
        <p:nvSpPr>
          <p:cNvPr id="31" name="Rectangle à coins arrondis 32">
            <a:extLst>
              <a:ext uri="{FF2B5EF4-FFF2-40B4-BE49-F238E27FC236}">
                <a16:creationId xmlns:a16="http://schemas.microsoft.com/office/drawing/2014/main" id="{27BA057E-D854-4F32-BDF9-8F978B25D552}"/>
              </a:ext>
            </a:extLst>
          </p:cNvPr>
          <p:cNvSpPr/>
          <p:nvPr/>
        </p:nvSpPr>
        <p:spPr>
          <a:xfrm>
            <a:off x="115275" y="3021770"/>
            <a:ext cx="3110489" cy="540000"/>
          </a:xfrm>
          <a:prstGeom prst="roundRect">
            <a:avLst>
              <a:gd name="adj" fmla="val 1914"/>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266700" indent="-171450">
              <a:buFont typeface="Wingdings" panose="05000000000000000000" pitchFamily="2" charset="2"/>
              <a:buChar char="§"/>
              <a:tabLst>
                <a:tab pos="266700" algn="l"/>
              </a:tabLst>
              <a:defRPr/>
            </a:pPr>
            <a:r>
              <a:rPr lang="fr-FR" sz="900" dirty="0">
                <a:solidFill>
                  <a:srgbClr val="000000"/>
                </a:solidFill>
                <a:cs typeface="Calibri" panose="020F0502020204030204" pitchFamily="34" charset="0"/>
              </a:rPr>
              <a:t>Compléter la fiche dédiée client 80 ans et plus le cas échéant</a:t>
            </a:r>
            <a:endParaRPr lang="fr-FR" sz="900" i="1" dirty="0">
              <a:solidFill>
                <a:srgbClr val="000000"/>
              </a:solidFill>
              <a:cs typeface="Calibri" panose="020F0502020204030204" pitchFamily="34" charset="0"/>
            </a:endParaRPr>
          </a:p>
        </p:txBody>
      </p:sp>
      <p:sp>
        <p:nvSpPr>
          <p:cNvPr id="32" name="Chevron 33">
            <a:extLst>
              <a:ext uri="{FF2B5EF4-FFF2-40B4-BE49-F238E27FC236}">
                <a16:creationId xmlns:a16="http://schemas.microsoft.com/office/drawing/2014/main" id="{DEDA9B13-3631-4942-B662-CF851E206DAA}"/>
              </a:ext>
            </a:extLst>
          </p:cNvPr>
          <p:cNvSpPr/>
          <p:nvPr/>
        </p:nvSpPr>
        <p:spPr>
          <a:xfrm>
            <a:off x="3364229" y="3021770"/>
            <a:ext cx="158692" cy="540000"/>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defRPr/>
            </a:pPr>
            <a:endParaRPr lang="fr-FR" sz="1000" b="1" dirty="0">
              <a:solidFill>
                <a:srgbClr val="000000"/>
              </a:solidFill>
              <a:latin typeface="+mj-lt"/>
              <a:cs typeface="Calibri" panose="020F0502020204030204" pitchFamily="34" charset="0"/>
            </a:endParaRPr>
          </a:p>
        </p:txBody>
      </p:sp>
      <p:sp>
        <p:nvSpPr>
          <p:cNvPr id="33" name="Rectangle à coins arrondis 43">
            <a:extLst>
              <a:ext uri="{FF2B5EF4-FFF2-40B4-BE49-F238E27FC236}">
                <a16:creationId xmlns:a16="http://schemas.microsoft.com/office/drawing/2014/main" id="{D0FC76DF-6E40-4AEA-811F-2494EA71430C}"/>
              </a:ext>
            </a:extLst>
          </p:cNvPr>
          <p:cNvSpPr/>
          <p:nvPr/>
        </p:nvSpPr>
        <p:spPr>
          <a:xfrm>
            <a:off x="174687" y="2931790"/>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sz="900" b="1" dirty="0">
                <a:solidFill>
                  <a:schemeClr val="bg1"/>
                </a:solidFill>
                <a:latin typeface="+mj-lt"/>
              </a:rPr>
              <a:t>Etape 3 bis – Client 80 ans et plus</a:t>
            </a:r>
          </a:p>
        </p:txBody>
      </p:sp>
      <p:cxnSp>
        <p:nvCxnSpPr>
          <p:cNvPr id="29" name="Connecteur droit 28">
            <a:extLst>
              <a:ext uri="{FF2B5EF4-FFF2-40B4-BE49-F238E27FC236}">
                <a16:creationId xmlns:a16="http://schemas.microsoft.com/office/drawing/2014/main" id="{A1509E0B-C8F0-42CF-AE15-CE5C20EAC88E}"/>
              </a:ext>
            </a:extLst>
          </p:cNvPr>
          <p:cNvCxnSpPr/>
          <p:nvPr/>
        </p:nvCxnSpPr>
        <p:spPr>
          <a:xfrm flipH="1">
            <a:off x="3635896" y="627534"/>
            <a:ext cx="53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FFDA35DE-397D-4BC3-94BA-DB3DB598038A}"/>
              </a:ext>
            </a:extLst>
          </p:cNvPr>
          <p:cNvSpPr/>
          <p:nvPr/>
        </p:nvSpPr>
        <p:spPr>
          <a:xfrm>
            <a:off x="5124792" y="513660"/>
            <a:ext cx="2350208" cy="230832"/>
          </a:xfrm>
          <a:prstGeom prst="rect">
            <a:avLst/>
          </a:prstGeom>
          <a:solidFill>
            <a:schemeClr val="bg1"/>
          </a:solidFill>
          <a:ln>
            <a:noFill/>
          </a:ln>
        </p:spPr>
        <p:txBody>
          <a:bodyPr wrap="square" lIns="0" rIns="0" anchor="ctr">
            <a:spAutoFit/>
          </a:bodyPr>
          <a:lstStyle/>
          <a:p>
            <a:pPr algn="ctr">
              <a:defRPr/>
            </a:pPr>
            <a:r>
              <a:rPr lang="fr-FR" sz="900" i="1" dirty="0">
                <a:solidFill>
                  <a:schemeClr val="bg2"/>
                </a:solidFill>
                <a:latin typeface="+mj-lt"/>
                <a:cs typeface="Calibri" panose="020F0502020204030204" pitchFamily="34" charset="0"/>
              </a:rPr>
              <a:t>Processus à respecter par le conseiller</a:t>
            </a:r>
          </a:p>
        </p:txBody>
      </p:sp>
      <p:sp>
        <p:nvSpPr>
          <p:cNvPr id="35" name="Titre 6">
            <a:extLst>
              <a:ext uri="{FF2B5EF4-FFF2-40B4-BE49-F238E27FC236}">
                <a16:creationId xmlns:a16="http://schemas.microsoft.com/office/drawing/2014/main" id="{29A266AC-D7FD-4A92-89A5-163A1C7E36DB}"/>
              </a:ext>
            </a:extLst>
          </p:cNvPr>
          <p:cNvSpPr>
            <a:spLocks noGrp="1"/>
          </p:cNvSpPr>
          <p:nvPr>
            <p:ph type="title"/>
          </p:nvPr>
        </p:nvSpPr>
        <p:spPr>
          <a:xfrm>
            <a:off x="107504" y="27801"/>
            <a:ext cx="9036496" cy="259724"/>
          </a:xfrm>
          <a:solidFill>
            <a:schemeClr val="bg1"/>
          </a:solidFill>
        </p:spPr>
        <p:txBody>
          <a:bodyPr anchor="ctr">
            <a:noAutofit/>
          </a:bodyPr>
          <a:lstStyle/>
          <a:p>
            <a:pPr algn="l"/>
            <a:r>
              <a:rPr lang="fr-FR" sz="1400" u="sng" dirty="0"/>
              <a:t>LES GRANDES ETAPES INDISPENSABLES </a:t>
            </a:r>
            <a:r>
              <a:rPr lang="fr-FR" sz="1400" dirty="0"/>
              <a:t>DU parcours conseil des produits de ‘défiscalisation’</a:t>
            </a:r>
          </a:p>
        </p:txBody>
      </p:sp>
      <p:sp>
        <p:nvSpPr>
          <p:cNvPr id="37" name="Rectangle 36">
            <a:extLst>
              <a:ext uri="{FF2B5EF4-FFF2-40B4-BE49-F238E27FC236}">
                <a16:creationId xmlns:a16="http://schemas.microsoft.com/office/drawing/2014/main" id="{249BBD33-AA22-42DF-B7C2-91FEEFFB7922}"/>
              </a:ext>
            </a:extLst>
          </p:cNvPr>
          <p:cNvSpPr/>
          <p:nvPr/>
        </p:nvSpPr>
        <p:spPr>
          <a:xfrm>
            <a:off x="115275" y="267494"/>
            <a:ext cx="3047204" cy="1469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r>
              <a:rPr lang="fr-FR" sz="700" i="1" dirty="0">
                <a:solidFill>
                  <a:schemeClr val="accent1"/>
                </a:solidFill>
              </a:rPr>
              <a:t>Produits concernés : </a:t>
            </a:r>
            <a:r>
              <a:rPr lang="fr-FR" sz="700" i="1" dirty="0">
                <a:solidFill>
                  <a:schemeClr val="tx1"/>
                </a:solidFill>
              </a:rPr>
              <a:t>SCPI de défiscalisation ; FIP/FCPI ; SOFICA</a:t>
            </a:r>
          </a:p>
        </p:txBody>
      </p:sp>
    </p:spTree>
    <p:extLst>
      <p:ext uri="{BB962C8B-B14F-4D97-AF65-F5344CB8AC3E}">
        <p14:creationId xmlns:p14="http://schemas.microsoft.com/office/powerpoint/2010/main" val="163462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38">
            <a:extLst>
              <a:ext uri="{FF2B5EF4-FFF2-40B4-BE49-F238E27FC236}">
                <a16:creationId xmlns:a16="http://schemas.microsoft.com/office/drawing/2014/main" id="{7B17CAAE-220C-401A-ACE8-8ECF72896D3F}"/>
              </a:ext>
            </a:extLst>
          </p:cNvPr>
          <p:cNvSpPr/>
          <p:nvPr/>
        </p:nvSpPr>
        <p:spPr>
          <a:xfrm>
            <a:off x="150003" y="1013020"/>
            <a:ext cx="3110489" cy="3358930"/>
          </a:xfrm>
          <a:prstGeom prst="roundRect">
            <a:avLst>
              <a:gd name="adj" fmla="val 5614"/>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266700" indent="-171450">
              <a:buFont typeface="Wingdings" panose="05000000000000000000" pitchFamily="2" charset="2"/>
              <a:buChar char="§"/>
              <a:tabLst>
                <a:tab pos="266700" algn="l"/>
              </a:tabLst>
              <a:defRPr/>
            </a:pPr>
            <a:r>
              <a:rPr lang="fr-FR" sz="900" dirty="0">
                <a:solidFill>
                  <a:srgbClr val="000000"/>
                </a:solidFill>
                <a:cs typeface="Calibri" panose="020F0502020204030204" pitchFamily="34" charset="0"/>
              </a:rPr>
              <a:t>Passer les ordres dans l’outil Platine</a:t>
            </a:r>
          </a:p>
          <a:p>
            <a:pPr marL="95250">
              <a:tabLst>
                <a:tab pos="266700" algn="l"/>
              </a:tabLst>
              <a:defRPr/>
            </a:pPr>
            <a:r>
              <a:rPr lang="fr-FR" sz="900" dirty="0">
                <a:solidFill>
                  <a:srgbClr val="000000"/>
                </a:solidFill>
                <a:cs typeface="Calibri" panose="020F0502020204030204" pitchFamily="34" charset="0"/>
              </a:rPr>
              <a:t>OU</a:t>
            </a:r>
          </a:p>
          <a:p>
            <a:pPr marL="266700" indent="-171450">
              <a:buFont typeface="Wingdings" panose="05000000000000000000" pitchFamily="2" charset="2"/>
              <a:buChar char="§"/>
              <a:tabLst>
                <a:tab pos="266700" algn="l"/>
              </a:tabLst>
              <a:defRPr/>
            </a:pPr>
            <a:r>
              <a:rPr lang="fr-FR" sz="900" dirty="0">
                <a:solidFill>
                  <a:srgbClr val="000000"/>
                </a:solidFill>
                <a:cs typeface="Calibri" panose="020F0502020204030204" pitchFamily="34" charset="0"/>
              </a:rPr>
              <a:t>Transmettre à </a:t>
            </a:r>
            <a:r>
              <a:rPr lang="fr-FR" sz="900" dirty="0" err="1">
                <a:solidFill>
                  <a:srgbClr val="000000"/>
                </a:solidFill>
                <a:cs typeface="Calibri" panose="020F0502020204030204" pitchFamily="34" charset="0"/>
              </a:rPr>
              <a:t>EuroTitres</a:t>
            </a:r>
            <a:r>
              <a:rPr lang="fr-FR" sz="900" dirty="0">
                <a:solidFill>
                  <a:srgbClr val="000000"/>
                </a:solidFill>
                <a:cs typeface="Calibri" panose="020F0502020204030204" pitchFamily="34" charset="0"/>
              </a:rPr>
              <a:t> la demande de souscription pour saisie en cas de délégation de la prestation</a:t>
            </a:r>
          </a:p>
        </p:txBody>
      </p:sp>
      <p:sp>
        <p:nvSpPr>
          <p:cNvPr id="10" name="Rectangle 9">
            <a:extLst>
              <a:ext uri="{FF2B5EF4-FFF2-40B4-BE49-F238E27FC236}">
                <a16:creationId xmlns:a16="http://schemas.microsoft.com/office/drawing/2014/main" id="{410F9E08-C6B5-4B86-94FE-A69C7E5BB652}"/>
              </a:ext>
            </a:extLst>
          </p:cNvPr>
          <p:cNvSpPr/>
          <p:nvPr/>
        </p:nvSpPr>
        <p:spPr>
          <a:xfrm>
            <a:off x="3510348" y="771550"/>
            <a:ext cx="5526148" cy="3600400"/>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a:defRPr/>
            </a:pPr>
            <a:r>
              <a:rPr lang="fr-FR" sz="900" b="1" dirty="0">
                <a:solidFill>
                  <a:srgbClr val="000000"/>
                </a:solidFill>
                <a:cs typeface="Calibri" panose="020F0502020204030204" pitchFamily="34" charset="0"/>
              </a:rPr>
              <a:t>Lorsque l’ordre est saisi par le conseiller :</a:t>
            </a:r>
          </a:p>
          <a:p>
            <a:pPr marL="171450" indent="-171450">
              <a:buFont typeface="Wingdings" panose="05000000000000000000" pitchFamily="2" charset="2"/>
              <a:buChar char="ü"/>
              <a:defRPr/>
            </a:pPr>
            <a:r>
              <a:rPr lang="fr-FR" sz="900" dirty="0">
                <a:solidFill>
                  <a:srgbClr val="000000"/>
                </a:solidFill>
                <a:cs typeface="Calibri" panose="020F0502020204030204" pitchFamily="34" charset="0"/>
              </a:rPr>
              <a:t>Lors de la saisie de l’ordre, veiller à cocher la case correspondante au </a:t>
            </a:r>
            <a:r>
              <a:rPr lang="fr-FR" sz="900" b="1" dirty="0">
                <a:solidFill>
                  <a:srgbClr val="000000"/>
                </a:solidFill>
                <a:cs typeface="Calibri" panose="020F0502020204030204" pitchFamily="34" charset="0"/>
              </a:rPr>
              <a:t>parcours de défiscalisation</a:t>
            </a:r>
            <a:endParaRPr lang="fr-FR" sz="900" b="1" dirty="0">
              <a:solidFill>
                <a:srgbClr val="000000"/>
              </a:solidFill>
              <a:latin typeface="+mj-lt"/>
              <a:cs typeface="Calibri" panose="020F0502020204030204" pitchFamily="34" charset="0"/>
            </a:endParaRPr>
          </a:p>
          <a:p>
            <a:pPr marL="171450" indent="-171450">
              <a:buFont typeface="Wingdings" panose="05000000000000000000" pitchFamily="2" charset="2"/>
              <a:buChar char="ü"/>
              <a:defRPr/>
            </a:pPr>
            <a:r>
              <a:rPr lang="fr-FR" sz="900" dirty="0">
                <a:solidFill>
                  <a:srgbClr val="000000"/>
                </a:solidFill>
                <a:latin typeface="+mj-lt"/>
                <a:cs typeface="Calibri" panose="020F0502020204030204" pitchFamily="34" charset="0"/>
              </a:rPr>
              <a:t>Lors de la saisie de l’ordre, veiller à sélectionner le contexte </a:t>
            </a:r>
            <a:r>
              <a:rPr lang="fr-FR" sz="900" b="1" dirty="0">
                <a:solidFill>
                  <a:srgbClr val="000000"/>
                </a:solidFill>
                <a:latin typeface="+mj-lt"/>
                <a:cs typeface="Calibri" panose="020F0502020204030204" pitchFamily="34" charset="0"/>
              </a:rPr>
              <a:t>« Ordre conseillé »</a:t>
            </a:r>
          </a:p>
          <a:p>
            <a:pPr marL="171450" indent="-171450">
              <a:buFont typeface="Wingdings" panose="05000000000000000000" pitchFamily="2" charset="2"/>
              <a:buChar char="ü"/>
              <a:defRPr/>
            </a:pPr>
            <a:r>
              <a:rPr lang="fr-FR" sz="900" dirty="0">
                <a:solidFill>
                  <a:srgbClr val="000000"/>
                </a:solidFill>
                <a:latin typeface="+mj-lt"/>
                <a:cs typeface="Calibri" panose="020F0502020204030204" pitchFamily="34" charset="0"/>
              </a:rPr>
              <a:t>Le document </a:t>
            </a:r>
            <a:r>
              <a:rPr lang="fr-FR" sz="900" dirty="0">
                <a:solidFill>
                  <a:srgbClr val="000000"/>
                </a:solidFill>
                <a:cs typeface="Calibri" panose="020F0502020204030204" pitchFamily="34" charset="0"/>
              </a:rPr>
              <a:t>« Compte-rendu de transmission » généré automatiquement par l’outil Platine durant la phase de passage d’ordre devra être signé par le client, archivé et lui être remis.</a:t>
            </a:r>
          </a:p>
          <a:p>
            <a:pPr>
              <a:defRPr/>
            </a:pPr>
            <a:endParaRPr lang="fr-FR" sz="900" dirty="0">
              <a:solidFill>
                <a:srgbClr val="FF0000"/>
              </a:solidFill>
              <a:cs typeface="Calibri" panose="020F0502020204030204" pitchFamily="34" charset="0"/>
            </a:endParaRPr>
          </a:p>
          <a:p>
            <a:pPr>
              <a:defRPr/>
            </a:pPr>
            <a:r>
              <a:rPr lang="fr-FR" sz="900" b="1" dirty="0">
                <a:solidFill>
                  <a:schemeClr val="tx1"/>
                </a:solidFill>
                <a:latin typeface="+mj-lt"/>
                <a:cs typeface="Calibri" panose="020F0502020204030204" pitchFamily="34" charset="0"/>
              </a:rPr>
              <a:t>Lorsque la demande de souscription est transmise par le conseiller au Back-Office de son établissement pour saisie : </a:t>
            </a:r>
          </a:p>
          <a:p>
            <a:pPr marL="171450" indent="-171450">
              <a:buFont typeface="Wingdings" panose="05000000000000000000" pitchFamily="2" charset="2"/>
              <a:buChar char="ü"/>
              <a:defRPr/>
            </a:pPr>
            <a:r>
              <a:rPr lang="fr-FR" sz="900" dirty="0">
                <a:solidFill>
                  <a:srgbClr val="000000"/>
                </a:solidFill>
                <a:latin typeface="+mj-lt"/>
                <a:cs typeface="Calibri" panose="020F0502020204030204" pitchFamily="34" charset="0"/>
              </a:rPr>
              <a:t>Le document nommé « Compte-rendu de transmission » généré automatiquement par l’outil Platine durant la phase de passage d’ordre </a:t>
            </a:r>
            <a:r>
              <a:rPr lang="fr-FR" sz="900" b="1" dirty="0">
                <a:solidFill>
                  <a:schemeClr val="accent1"/>
                </a:solidFill>
                <a:latin typeface="+mj-lt"/>
                <a:cs typeface="Calibri" panose="020F0502020204030204" pitchFamily="34" charset="0"/>
              </a:rPr>
              <a:t>ne pourra ni être remis au client ni être signé.</a:t>
            </a:r>
            <a:endParaRPr lang="fr-FR" sz="900" dirty="0">
              <a:solidFill>
                <a:schemeClr val="accent1"/>
              </a:solidFill>
              <a:latin typeface="+mj-lt"/>
              <a:cs typeface="Calibri" panose="020F0502020204030204" pitchFamily="34" charset="0"/>
            </a:endParaRPr>
          </a:p>
          <a:p>
            <a:pPr marL="171450" indent="-171450">
              <a:buFont typeface="Wingdings" panose="05000000000000000000" pitchFamily="2" charset="2"/>
              <a:buChar char="ü"/>
              <a:defRPr/>
            </a:pPr>
            <a:r>
              <a:rPr lang="fr-FR" sz="900" dirty="0">
                <a:solidFill>
                  <a:schemeClr val="tx1"/>
                </a:solidFill>
                <a:latin typeface="+mj-lt"/>
                <a:cs typeface="Calibri" panose="020F0502020204030204" pitchFamily="34" charset="0"/>
              </a:rPr>
              <a:t>Toutefois, il est recommandé d’archiver le document « Compte-rendu de transmission » dans le dossier client.</a:t>
            </a:r>
          </a:p>
          <a:p>
            <a:pPr>
              <a:defRPr/>
            </a:pPr>
            <a:endParaRPr lang="fr-FR" sz="900" dirty="0">
              <a:solidFill>
                <a:schemeClr val="tx1"/>
              </a:solidFill>
              <a:latin typeface="+mj-lt"/>
              <a:cs typeface="Calibri" panose="020F0502020204030204" pitchFamily="34" charset="0"/>
            </a:endParaRPr>
          </a:p>
          <a:p>
            <a:pPr>
              <a:defRPr/>
            </a:pPr>
            <a:r>
              <a:rPr lang="fr-FR" sz="900" b="1" dirty="0">
                <a:solidFill>
                  <a:schemeClr val="tx1"/>
                </a:solidFill>
                <a:latin typeface="+mj-lt"/>
                <a:cs typeface="Calibri" panose="020F0502020204030204" pitchFamily="34" charset="0"/>
              </a:rPr>
              <a:t>Lorsque la demande de souscription est transmise par le conseiller à Topaze (</a:t>
            </a:r>
            <a:r>
              <a:rPr lang="fr-FR" sz="900" b="1" dirty="0" err="1">
                <a:solidFill>
                  <a:schemeClr val="tx1"/>
                </a:solidFill>
                <a:latin typeface="+mj-lt"/>
                <a:cs typeface="Calibri" panose="020F0502020204030204" pitchFamily="34" charset="0"/>
              </a:rPr>
              <a:t>EuroTitres</a:t>
            </a:r>
            <a:r>
              <a:rPr lang="fr-FR" sz="900" b="1" dirty="0">
                <a:solidFill>
                  <a:schemeClr val="tx1"/>
                </a:solidFill>
                <a:latin typeface="+mj-lt"/>
                <a:cs typeface="Calibri" panose="020F0502020204030204" pitchFamily="34" charset="0"/>
              </a:rPr>
              <a:t>) pour saisie :</a:t>
            </a:r>
          </a:p>
          <a:p>
            <a:pPr marL="171450" indent="-171450">
              <a:buFont typeface="Wingdings" panose="05000000000000000000" pitchFamily="2" charset="2"/>
              <a:buChar char="ü"/>
              <a:defRPr/>
            </a:pPr>
            <a:r>
              <a:rPr lang="fr-FR" sz="900" dirty="0">
                <a:solidFill>
                  <a:schemeClr val="tx1"/>
                </a:solidFill>
                <a:cs typeface="Calibri" panose="020F0502020204030204" pitchFamily="34" charset="0"/>
              </a:rPr>
              <a:t>Transmettre, via le workflow Topaze (</a:t>
            </a:r>
            <a:r>
              <a:rPr lang="fr-FR" sz="900" dirty="0" err="1">
                <a:solidFill>
                  <a:schemeClr val="tx1"/>
                </a:solidFill>
                <a:cs typeface="Calibri" panose="020F0502020204030204" pitchFamily="34" charset="0"/>
              </a:rPr>
              <a:t>EuroTitres</a:t>
            </a:r>
            <a:r>
              <a:rPr lang="fr-FR" sz="900" dirty="0">
                <a:solidFill>
                  <a:schemeClr val="tx1"/>
                </a:solidFill>
                <a:cs typeface="Calibri" panose="020F0502020204030204" pitchFamily="34" charset="0"/>
              </a:rPr>
              <a:t>), le PDF dynamique « Conseil […] », le(s) Bulletin(s) de Souscription dédié(s) au(x) produit(s), le QCF/QR et la fiche spécifique 80 ans le cas échéant.. En cas d’anomalie, l’instruction est rejetée via le workflow (ce qui va directement au demandeur avec une copie de la boite générique de l’agence).</a:t>
            </a:r>
          </a:p>
          <a:p>
            <a:pPr marL="171450" indent="-171450">
              <a:buFont typeface="Wingdings" panose="05000000000000000000" pitchFamily="2" charset="2"/>
              <a:buChar char="ü"/>
              <a:defRPr/>
            </a:pPr>
            <a:r>
              <a:rPr lang="fr-FR" sz="900" dirty="0">
                <a:solidFill>
                  <a:schemeClr val="tx1"/>
                </a:solidFill>
                <a:cs typeface="Calibri" panose="020F0502020204030204" pitchFamily="34" charset="0"/>
              </a:rPr>
              <a:t>La saisie est faite par </a:t>
            </a:r>
            <a:r>
              <a:rPr lang="fr-FR" sz="900" dirty="0" err="1">
                <a:solidFill>
                  <a:schemeClr val="tx1"/>
                </a:solidFill>
                <a:cs typeface="Calibri" panose="020F0502020204030204" pitchFamily="34" charset="0"/>
              </a:rPr>
              <a:t>EuroTitres</a:t>
            </a:r>
            <a:r>
              <a:rPr lang="fr-FR" sz="900" dirty="0">
                <a:solidFill>
                  <a:schemeClr val="tx1"/>
                </a:solidFill>
                <a:cs typeface="Calibri" panose="020F0502020204030204" pitchFamily="34" charset="0"/>
              </a:rPr>
              <a:t> dans l’outil DEFI/Platine. Un </a:t>
            </a:r>
            <a:r>
              <a:rPr lang="fr-FR" sz="900" dirty="0" err="1">
                <a:solidFill>
                  <a:schemeClr val="tx1"/>
                </a:solidFill>
                <a:cs typeface="Calibri" panose="020F0502020204030204" pitchFamily="34" charset="0"/>
              </a:rPr>
              <a:t>reporting</a:t>
            </a:r>
            <a:r>
              <a:rPr lang="fr-FR" sz="900" dirty="0">
                <a:solidFill>
                  <a:schemeClr val="tx1"/>
                </a:solidFill>
                <a:cs typeface="Calibri" panose="020F0502020204030204" pitchFamily="34" charset="0"/>
              </a:rPr>
              <a:t> (extraction du carnet d’ordres) est transmis toutes les semaines aux correspondants Titres des établissements (interlocuteur privilégié dans le cadre de la prestation Topaze). </a:t>
            </a:r>
          </a:p>
          <a:p>
            <a:pPr marL="171450" indent="-171450">
              <a:buFont typeface="Wingdings" panose="05000000000000000000" pitchFamily="2" charset="2"/>
              <a:buChar char="ü"/>
              <a:defRPr/>
            </a:pPr>
            <a:r>
              <a:rPr lang="fr-FR" sz="900" dirty="0">
                <a:solidFill>
                  <a:schemeClr val="tx1"/>
                </a:solidFill>
                <a:cs typeface="Calibri" panose="020F0502020204030204" pitchFamily="34" charset="0"/>
              </a:rPr>
              <a:t>A la fin de la campagne de la commercialisation, un </a:t>
            </a:r>
            <a:r>
              <a:rPr lang="fr-FR" sz="900" dirty="0" err="1">
                <a:solidFill>
                  <a:schemeClr val="tx1"/>
                </a:solidFill>
                <a:cs typeface="Calibri" panose="020F0502020204030204" pitchFamily="34" charset="0"/>
              </a:rPr>
              <a:t>reporting</a:t>
            </a:r>
            <a:r>
              <a:rPr lang="fr-FR" sz="900" dirty="0">
                <a:solidFill>
                  <a:schemeClr val="tx1"/>
                </a:solidFill>
                <a:cs typeface="Calibri" panose="020F0502020204030204" pitchFamily="34" charset="0"/>
              </a:rPr>
              <a:t> global est envoyé par </a:t>
            </a:r>
            <a:r>
              <a:rPr lang="fr-FR" sz="900" dirty="0" err="1">
                <a:solidFill>
                  <a:schemeClr val="tx1"/>
                </a:solidFill>
                <a:cs typeface="Calibri" panose="020F0502020204030204" pitchFamily="34" charset="0"/>
              </a:rPr>
              <a:t>EuroTItres</a:t>
            </a:r>
            <a:r>
              <a:rPr lang="fr-FR" sz="900" dirty="0">
                <a:solidFill>
                  <a:schemeClr val="tx1"/>
                </a:solidFill>
                <a:cs typeface="Calibri" panose="020F0502020204030204" pitchFamily="34" charset="0"/>
              </a:rPr>
              <a:t> aux correspondants Titres des établissements.</a:t>
            </a:r>
          </a:p>
        </p:txBody>
      </p:sp>
      <p:sp>
        <p:nvSpPr>
          <p:cNvPr id="11" name="Chevron 40">
            <a:extLst>
              <a:ext uri="{FF2B5EF4-FFF2-40B4-BE49-F238E27FC236}">
                <a16:creationId xmlns:a16="http://schemas.microsoft.com/office/drawing/2014/main" id="{C3DD9BA8-D16D-4058-9028-E5322E5B9C8F}"/>
              </a:ext>
            </a:extLst>
          </p:cNvPr>
          <p:cNvSpPr/>
          <p:nvPr/>
        </p:nvSpPr>
        <p:spPr>
          <a:xfrm>
            <a:off x="3340478" y="1419627"/>
            <a:ext cx="89884" cy="2304246"/>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defRPr/>
            </a:pPr>
            <a:endParaRPr lang="fr-FR" sz="1000" b="1" dirty="0">
              <a:solidFill>
                <a:srgbClr val="000000"/>
              </a:solidFill>
              <a:latin typeface="+mj-lt"/>
              <a:cs typeface="Calibri" panose="020F0502020204030204" pitchFamily="34" charset="0"/>
            </a:endParaRPr>
          </a:p>
        </p:txBody>
      </p:sp>
      <p:sp>
        <p:nvSpPr>
          <p:cNvPr id="12" name="Rectangle à coins arrondis 45">
            <a:extLst>
              <a:ext uri="{FF2B5EF4-FFF2-40B4-BE49-F238E27FC236}">
                <a16:creationId xmlns:a16="http://schemas.microsoft.com/office/drawing/2014/main" id="{631D55B7-029C-4820-B08D-ADA8995D8FF4}"/>
              </a:ext>
            </a:extLst>
          </p:cNvPr>
          <p:cNvSpPr/>
          <p:nvPr/>
        </p:nvSpPr>
        <p:spPr>
          <a:xfrm>
            <a:off x="166916" y="915566"/>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sz="900" b="1" dirty="0">
                <a:solidFill>
                  <a:schemeClr val="bg1"/>
                </a:solidFill>
                <a:latin typeface="+mj-lt"/>
              </a:rPr>
              <a:t>Etape 5 – Souscription des produits</a:t>
            </a:r>
          </a:p>
        </p:txBody>
      </p:sp>
      <p:cxnSp>
        <p:nvCxnSpPr>
          <p:cNvPr id="13" name="Connecteur droit 12">
            <a:extLst>
              <a:ext uri="{FF2B5EF4-FFF2-40B4-BE49-F238E27FC236}">
                <a16:creationId xmlns:a16="http://schemas.microsoft.com/office/drawing/2014/main" id="{98B48EAC-208C-449E-B5B7-1D0017D5951F}"/>
              </a:ext>
            </a:extLst>
          </p:cNvPr>
          <p:cNvCxnSpPr>
            <a:cxnSpLocks/>
          </p:cNvCxnSpPr>
          <p:nvPr/>
        </p:nvCxnSpPr>
        <p:spPr>
          <a:xfrm flipH="1">
            <a:off x="3635896" y="627534"/>
            <a:ext cx="53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FA45F96-1177-40C3-A0F6-FC18D344CEA7}"/>
              </a:ext>
            </a:extLst>
          </p:cNvPr>
          <p:cNvSpPr/>
          <p:nvPr/>
        </p:nvSpPr>
        <p:spPr>
          <a:xfrm>
            <a:off x="4812392" y="513660"/>
            <a:ext cx="2975008" cy="230832"/>
          </a:xfrm>
          <a:prstGeom prst="rect">
            <a:avLst/>
          </a:prstGeom>
          <a:solidFill>
            <a:schemeClr val="bg1"/>
          </a:solidFill>
          <a:ln>
            <a:noFill/>
          </a:ln>
        </p:spPr>
        <p:txBody>
          <a:bodyPr wrap="square" lIns="0" rIns="0" anchor="ctr">
            <a:spAutoFit/>
          </a:bodyPr>
          <a:lstStyle/>
          <a:p>
            <a:pPr algn="ctr">
              <a:defRPr/>
            </a:pPr>
            <a:r>
              <a:rPr lang="fr-FR" sz="900" i="1" dirty="0">
                <a:solidFill>
                  <a:schemeClr val="bg2"/>
                </a:solidFill>
                <a:latin typeface="+mj-lt"/>
                <a:cs typeface="Calibri" panose="020F0502020204030204" pitchFamily="34" charset="0"/>
              </a:rPr>
              <a:t>Passage de l'ordre par le conseiller ou par </a:t>
            </a:r>
            <a:r>
              <a:rPr lang="fr-FR" sz="900" i="1" dirty="0" err="1">
                <a:solidFill>
                  <a:schemeClr val="bg2"/>
                </a:solidFill>
                <a:latin typeface="+mj-lt"/>
                <a:cs typeface="Calibri" panose="020F0502020204030204" pitchFamily="34" charset="0"/>
              </a:rPr>
              <a:t>EuroTitres</a:t>
            </a:r>
            <a:endParaRPr lang="fr-FR" sz="900" i="1" dirty="0">
              <a:solidFill>
                <a:schemeClr val="bg2"/>
              </a:solidFill>
              <a:latin typeface="+mj-lt"/>
              <a:cs typeface="Calibri" panose="020F0502020204030204" pitchFamily="34" charset="0"/>
            </a:endParaRPr>
          </a:p>
        </p:txBody>
      </p:sp>
      <p:sp>
        <p:nvSpPr>
          <p:cNvPr id="15" name="Titre 6">
            <a:extLst>
              <a:ext uri="{FF2B5EF4-FFF2-40B4-BE49-F238E27FC236}">
                <a16:creationId xmlns:a16="http://schemas.microsoft.com/office/drawing/2014/main" id="{755276B7-5ACB-4E20-B5FD-874D3EA80774}"/>
              </a:ext>
            </a:extLst>
          </p:cNvPr>
          <p:cNvSpPr>
            <a:spLocks noGrp="1"/>
          </p:cNvSpPr>
          <p:nvPr>
            <p:ph type="title"/>
          </p:nvPr>
        </p:nvSpPr>
        <p:spPr>
          <a:xfrm>
            <a:off x="107504" y="27801"/>
            <a:ext cx="9036496" cy="259724"/>
          </a:xfrm>
          <a:solidFill>
            <a:schemeClr val="bg1"/>
          </a:solidFill>
        </p:spPr>
        <p:txBody>
          <a:bodyPr anchor="ctr">
            <a:noAutofit/>
          </a:bodyPr>
          <a:lstStyle/>
          <a:p>
            <a:pPr algn="l"/>
            <a:r>
              <a:rPr lang="fr-FR" sz="1400" u="sng" dirty="0"/>
              <a:t>LES GRANDES ETAPES INDISPENSABLES </a:t>
            </a:r>
            <a:r>
              <a:rPr lang="fr-FR" sz="1400" dirty="0"/>
              <a:t>DU parcours conseil des produits de ‘défiscalisation’</a:t>
            </a:r>
          </a:p>
        </p:txBody>
      </p:sp>
      <p:sp>
        <p:nvSpPr>
          <p:cNvPr id="16" name="Rectangle 15">
            <a:extLst>
              <a:ext uri="{FF2B5EF4-FFF2-40B4-BE49-F238E27FC236}">
                <a16:creationId xmlns:a16="http://schemas.microsoft.com/office/drawing/2014/main" id="{C3F40E17-8993-4AEE-B897-354C5CDF776F}"/>
              </a:ext>
            </a:extLst>
          </p:cNvPr>
          <p:cNvSpPr/>
          <p:nvPr/>
        </p:nvSpPr>
        <p:spPr>
          <a:xfrm>
            <a:off x="115275" y="267494"/>
            <a:ext cx="3047204" cy="1469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r>
              <a:rPr lang="fr-FR" sz="700" i="1" dirty="0">
                <a:solidFill>
                  <a:schemeClr val="accent1"/>
                </a:solidFill>
              </a:rPr>
              <a:t>Produits concernés : </a:t>
            </a:r>
            <a:r>
              <a:rPr lang="fr-FR" sz="700" i="1" dirty="0">
                <a:solidFill>
                  <a:schemeClr val="tx1"/>
                </a:solidFill>
              </a:rPr>
              <a:t>SCPI de défiscalisation ; FIP/FCPI ; SOFICA</a:t>
            </a:r>
          </a:p>
        </p:txBody>
      </p:sp>
    </p:spTree>
    <p:extLst>
      <p:ext uri="{BB962C8B-B14F-4D97-AF65-F5344CB8AC3E}">
        <p14:creationId xmlns:p14="http://schemas.microsoft.com/office/powerpoint/2010/main" val="4087284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2339752" y="123477"/>
            <a:ext cx="5328592" cy="4678437"/>
          </a:xfrm>
          <a:prstGeom prst="rect">
            <a:avLst/>
          </a:prstGeom>
        </p:spPr>
      </p:pic>
      <p:sp>
        <p:nvSpPr>
          <p:cNvPr id="2" name="Titre 1"/>
          <p:cNvSpPr>
            <a:spLocks noGrp="1"/>
          </p:cNvSpPr>
          <p:nvPr>
            <p:ph type="title"/>
          </p:nvPr>
        </p:nvSpPr>
        <p:spPr/>
        <p:txBody>
          <a:bodyPr>
            <a:normAutofit/>
          </a:bodyPr>
          <a:lstStyle/>
          <a:p>
            <a:r>
              <a:rPr lang="fr-FR" sz="1400" dirty="0"/>
              <a:t>FOCUS SUR L’ETAPE 5 de PASSAGE d’ORDRE</a:t>
            </a:r>
            <a:br>
              <a:rPr lang="fr-FR" sz="1400" dirty="0"/>
            </a:br>
            <a:r>
              <a:rPr lang="fr-FR" sz="1400" dirty="0"/>
              <a:t>1/2</a:t>
            </a:r>
          </a:p>
        </p:txBody>
      </p:sp>
      <p:sp>
        <p:nvSpPr>
          <p:cNvPr id="4" name="Espace réservé du texte 3"/>
          <p:cNvSpPr>
            <a:spLocks noGrp="1"/>
          </p:cNvSpPr>
          <p:nvPr>
            <p:ph type="body" sz="quarter" idx="12"/>
          </p:nvPr>
        </p:nvSpPr>
        <p:spPr/>
        <p:txBody>
          <a:bodyPr/>
          <a:lstStyle/>
          <a:p>
            <a:r>
              <a:rPr lang="fr-FR" dirty="0"/>
              <a:t>Choix de l’option pour l’arrivée dans Platine</a:t>
            </a:r>
          </a:p>
        </p:txBody>
      </p:sp>
      <p:grpSp>
        <p:nvGrpSpPr>
          <p:cNvPr id="9" name="Groupe 8"/>
          <p:cNvGrpSpPr/>
          <p:nvPr/>
        </p:nvGrpSpPr>
        <p:grpSpPr>
          <a:xfrm>
            <a:off x="2627783" y="1563638"/>
            <a:ext cx="5040561" cy="1824300"/>
            <a:chOff x="3923928" y="1851670"/>
            <a:chExt cx="5040561" cy="1824300"/>
          </a:xfrm>
        </p:grpSpPr>
        <p:sp>
          <p:nvSpPr>
            <p:cNvPr id="5" name="Rectangle 4"/>
            <p:cNvSpPr/>
            <p:nvPr/>
          </p:nvSpPr>
          <p:spPr>
            <a:xfrm>
              <a:off x="3923928" y="1851670"/>
              <a:ext cx="5040560" cy="288032"/>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4331921" y="3075806"/>
              <a:ext cx="4632568" cy="600164"/>
            </a:xfrm>
            <a:prstGeom prst="rect">
              <a:avLst/>
            </a:prstGeom>
            <a:solidFill>
              <a:schemeClr val="accent2">
                <a:lumMod val="20000"/>
                <a:lumOff val="80000"/>
              </a:schemeClr>
            </a:solidFill>
          </p:spPr>
          <p:txBody>
            <a:bodyPr wrap="square" rtlCol="0">
              <a:spAutoFit/>
            </a:bodyPr>
            <a:lstStyle/>
            <a:p>
              <a:pPr algn="ctr"/>
              <a:r>
                <a:rPr lang="fr-FR" sz="1100" i="1" cap="small" dirty="0">
                  <a:solidFill>
                    <a:schemeClr val="accent4"/>
                  </a:solidFill>
                </a:rPr>
                <a:t>Sélectionner l’option</a:t>
              </a:r>
            </a:p>
            <a:p>
              <a:pPr algn="ctr"/>
              <a:r>
                <a:rPr lang="fr-FR" sz="1100" i="1" cap="small" dirty="0">
                  <a:solidFill>
                    <a:schemeClr val="accent4"/>
                  </a:solidFill>
                </a:rPr>
                <a:t>« Passer une opération hors parcours accompagné ou passer une opération dans le cadre d’un parcours de défiscalisation »</a:t>
              </a:r>
            </a:p>
          </p:txBody>
        </p:sp>
        <p:cxnSp>
          <p:nvCxnSpPr>
            <p:cNvPr id="8" name="Connecteur en angle 7"/>
            <p:cNvCxnSpPr>
              <a:stCxn id="6" idx="0"/>
            </p:cNvCxnSpPr>
            <p:nvPr/>
          </p:nvCxnSpPr>
          <p:spPr>
            <a:xfrm rot="16200000" flipV="1">
              <a:off x="5682111" y="2109712"/>
              <a:ext cx="936104" cy="996084"/>
            </a:xfrm>
            <a:prstGeom prst="bentConnector2">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54817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1400" dirty="0"/>
              <a:t>FOCUS SUR L’ETAPE 5 de PASSAGE d’ORDRE</a:t>
            </a:r>
            <a:br>
              <a:rPr lang="fr-FR" sz="1400" dirty="0"/>
            </a:br>
            <a:r>
              <a:rPr lang="fr-FR" sz="1400" dirty="0"/>
              <a:t>2/2</a:t>
            </a:r>
          </a:p>
        </p:txBody>
      </p:sp>
      <p:sp>
        <p:nvSpPr>
          <p:cNvPr id="4" name="Espace réservé du texte 3"/>
          <p:cNvSpPr>
            <a:spLocks noGrp="1"/>
          </p:cNvSpPr>
          <p:nvPr>
            <p:ph type="body" sz="quarter" idx="12"/>
          </p:nvPr>
        </p:nvSpPr>
        <p:spPr/>
        <p:txBody>
          <a:bodyPr/>
          <a:lstStyle/>
          <a:p>
            <a:r>
              <a:rPr lang="fr-FR" dirty="0"/>
              <a:t>Ecran Platine de saisie</a:t>
            </a:r>
          </a:p>
          <a:p>
            <a:endParaRPr lang="fr-FR" dirty="0"/>
          </a:p>
        </p:txBody>
      </p:sp>
      <p:sp>
        <p:nvSpPr>
          <p:cNvPr id="5" name="ZoneTexte 4"/>
          <p:cNvSpPr txBox="1"/>
          <p:nvPr/>
        </p:nvSpPr>
        <p:spPr>
          <a:xfrm>
            <a:off x="4609515" y="3666618"/>
            <a:ext cx="3370917" cy="600164"/>
          </a:xfrm>
          <a:prstGeom prst="rect">
            <a:avLst/>
          </a:prstGeom>
          <a:solidFill>
            <a:schemeClr val="accent2">
              <a:lumMod val="20000"/>
              <a:lumOff val="80000"/>
            </a:schemeClr>
          </a:solidFill>
        </p:spPr>
        <p:txBody>
          <a:bodyPr wrap="square" rtlCol="0">
            <a:spAutoFit/>
          </a:bodyPr>
          <a:lstStyle/>
          <a:p>
            <a:pPr algn="ctr"/>
            <a:r>
              <a:rPr lang="fr-FR" sz="1100" i="1" cap="small" dirty="0">
                <a:solidFill>
                  <a:schemeClr val="accent4"/>
                </a:solidFill>
              </a:rPr>
              <a:t>Option </a:t>
            </a:r>
            <a:r>
              <a:rPr lang="fr-FR" sz="1100" b="1" i="1" cap="small" dirty="0">
                <a:solidFill>
                  <a:schemeClr val="accent4"/>
                </a:solidFill>
              </a:rPr>
              <a:t>« ordre conseillé » </a:t>
            </a:r>
            <a:r>
              <a:rPr lang="fr-FR" sz="1100" i="1" cap="small" dirty="0">
                <a:solidFill>
                  <a:schemeClr val="accent4"/>
                </a:solidFill>
              </a:rPr>
              <a:t>sélectionné par défaut pour les produits de défiscalisation de la campagne en cours</a:t>
            </a:r>
          </a:p>
        </p:txBody>
      </p:sp>
      <p:sp>
        <p:nvSpPr>
          <p:cNvPr id="6" name="ZoneTexte 5"/>
          <p:cNvSpPr txBox="1"/>
          <p:nvPr/>
        </p:nvSpPr>
        <p:spPr>
          <a:xfrm>
            <a:off x="2935238" y="4371950"/>
            <a:ext cx="6120680" cy="400110"/>
          </a:xfrm>
          <a:prstGeom prst="rect">
            <a:avLst/>
          </a:prstGeom>
          <a:noFill/>
          <a:ln>
            <a:noFill/>
          </a:ln>
        </p:spPr>
        <p:txBody>
          <a:bodyPr wrap="square" rtlCol="0">
            <a:spAutoFit/>
          </a:bodyPr>
          <a:lstStyle/>
          <a:p>
            <a:pPr algn="just"/>
            <a:r>
              <a:rPr lang="fr-FR" sz="1000" dirty="0">
                <a:solidFill>
                  <a:schemeClr val="accent1"/>
                </a:solidFill>
              </a:rPr>
              <a:t>Toutes les souscriptions réalisées via cette procédure seront bien comptabilisées comme réalisées dans le cadre d’un « parcours avec conseil ».</a:t>
            </a:r>
          </a:p>
        </p:txBody>
      </p:sp>
      <p:sp>
        <p:nvSpPr>
          <p:cNvPr id="10" name="Ellipse 4"/>
          <p:cNvSpPr/>
          <p:nvPr/>
        </p:nvSpPr>
        <p:spPr>
          <a:xfrm>
            <a:off x="2478423" y="4341693"/>
            <a:ext cx="437393" cy="437393"/>
          </a:xfrm>
          <a:custGeom>
            <a:avLst/>
            <a:gdLst/>
            <a:ahLst/>
            <a:cxnLst/>
            <a:rect l="l" t="t" r="r" b="b"/>
            <a:pathLst>
              <a:path w="1152128" h="1152128">
                <a:moveTo>
                  <a:pt x="576479" y="789878"/>
                </a:moveTo>
                <a:cubicBezTo>
                  <a:pt x="536710" y="789878"/>
                  <a:pt x="504471" y="822117"/>
                  <a:pt x="504471" y="861886"/>
                </a:cubicBezTo>
                <a:cubicBezTo>
                  <a:pt x="504471" y="901655"/>
                  <a:pt x="536710" y="933894"/>
                  <a:pt x="576479" y="933894"/>
                </a:cubicBezTo>
                <a:cubicBezTo>
                  <a:pt x="616248" y="933894"/>
                  <a:pt x="648487" y="901655"/>
                  <a:pt x="648487" y="861886"/>
                </a:cubicBezTo>
                <a:cubicBezTo>
                  <a:pt x="648487" y="822117"/>
                  <a:pt x="616248" y="789878"/>
                  <a:pt x="576479" y="789878"/>
                </a:cubicBezTo>
                <a:close/>
                <a:moveTo>
                  <a:pt x="576066" y="184415"/>
                </a:moveTo>
                <a:cubicBezTo>
                  <a:pt x="527945" y="184415"/>
                  <a:pt x="488469" y="209778"/>
                  <a:pt x="488936" y="271545"/>
                </a:cubicBezTo>
                <a:cubicBezTo>
                  <a:pt x="489403" y="333312"/>
                  <a:pt x="530749" y="672825"/>
                  <a:pt x="578870" y="672825"/>
                </a:cubicBezTo>
                <a:cubicBezTo>
                  <a:pt x="626991" y="672825"/>
                  <a:pt x="663196" y="319666"/>
                  <a:pt x="663196" y="271545"/>
                </a:cubicBezTo>
                <a:cubicBezTo>
                  <a:pt x="663196" y="223424"/>
                  <a:pt x="624187" y="184415"/>
                  <a:pt x="576066" y="184415"/>
                </a:cubicBezTo>
                <a:close/>
                <a:moveTo>
                  <a:pt x="576064" y="0"/>
                </a:moveTo>
                <a:cubicBezTo>
                  <a:pt x="894215" y="0"/>
                  <a:pt x="1152128" y="257913"/>
                  <a:pt x="1152128" y="576064"/>
                </a:cubicBez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9854" y="37415"/>
            <a:ext cx="6486064" cy="3182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en angle 7"/>
          <p:cNvCxnSpPr/>
          <p:nvPr/>
        </p:nvCxnSpPr>
        <p:spPr>
          <a:xfrm rot="16200000" flipV="1">
            <a:off x="5376138" y="2701774"/>
            <a:ext cx="1238885" cy="690805"/>
          </a:xfrm>
          <a:prstGeom prst="bentConnector3">
            <a:avLst>
              <a:gd name="adj1" fmla="val 45387"/>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790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447514"/>
            <a:ext cx="2160240" cy="1155851"/>
          </a:xfrm>
        </p:spPr>
        <p:txBody>
          <a:bodyPr>
            <a:noAutofit/>
          </a:bodyPr>
          <a:lstStyle/>
          <a:p>
            <a:r>
              <a:rPr lang="fr-FR" sz="1200" dirty="0"/>
              <a:t>Compte-rendu de transmission</a:t>
            </a:r>
          </a:p>
        </p:txBody>
      </p:sp>
      <p:sp>
        <p:nvSpPr>
          <p:cNvPr id="6" name="Sous-titre 2">
            <a:extLst>
              <a:ext uri="{FF2B5EF4-FFF2-40B4-BE49-F238E27FC236}">
                <a16:creationId xmlns:a16="http://schemas.microsoft.com/office/drawing/2014/main" id="{F5B406AD-3AE6-499C-B334-A5D050036876}"/>
              </a:ext>
            </a:extLst>
          </p:cNvPr>
          <p:cNvSpPr txBox="1">
            <a:spLocks/>
          </p:cNvSpPr>
          <p:nvPr/>
        </p:nvSpPr>
        <p:spPr>
          <a:xfrm>
            <a:off x="2627784" y="4227934"/>
            <a:ext cx="6408712" cy="576064"/>
          </a:xfrm>
          <a:prstGeom prst="rect">
            <a:avLst/>
          </a:prstGeom>
        </p:spPr>
        <p:txBody>
          <a:bodyPr vert="horz" lIns="91440" tIns="45720" rIns="91440" bIns="45720" rtlCol="0">
            <a:normAutofit fontScale="92500"/>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900" dirty="0"/>
              <a:t>A noter : pour l’exemple ci-dessus issu de l’environnement de test, un forçage de la couverture espèces a été effectué et l’ordre souscrit ne correspond pas au profil du client, ce qui explique la restitution de certaines mentions</a:t>
            </a:r>
          </a:p>
          <a:p>
            <a:r>
              <a:rPr lang="fr-FR" sz="900" dirty="0"/>
              <a:t>Par ailleurs, pour cette valeur en qualification, les frais indirects ne sont pas alimentés ce qui explique les frais ex-ante restitués</a:t>
            </a:r>
            <a:endParaRPr lang="en-US" sz="900" dirty="0"/>
          </a:p>
          <a:p>
            <a:endParaRPr lang="en-US" sz="1050" dirty="0"/>
          </a:p>
          <a:p>
            <a:endParaRPr lang="en-US" sz="1050" dirty="0"/>
          </a:p>
          <a:p>
            <a:endParaRPr lang="en-US" sz="1050" dirty="0"/>
          </a:p>
        </p:txBody>
      </p:sp>
      <p:pic>
        <p:nvPicPr>
          <p:cNvPr id="7" name="Espace réservé du contenu 4">
            <a:extLst>
              <a:ext uri="{FF2B5EF4-FFF2-40B4-BE49-F238E27FC236}">
                <a16:creationId xmlns:a16="http://schemas.microsoft.com/office/drawing/2014/main" id="{C8180703-F976-48BB-B3AF-EA58F2B5187C}"/>
              </a:ext>
            </a:extLst>
          </p:cNvPr>
          <p:cNvPicPr/>
          <p:nvPr/>
        </p:nvPicPr>
        <p:blipFill rotWithShape="1">
          <a:blip r:embed="rId2"/>
          <a:srcRect t="5726"/>
          <a:stretch/>
        </p:blipFill>
        <p:spPr bwMode="auto">
          <a:xfrm>
            <a:off x="2906712" y="195486"/>
            <a:ext cx="3330575" cy="3606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71584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2">
            <a:extLst>
              <a:ext uri="{FF2B5EF4-FFF2-40B4-BE49-F238E27FC236}">
                <a16:creationId xmlns:a16="http://schemas.microsoft.com/office/drawing/2014/main" id="{F5B406AD-3AE6-499C-B334-A5D050036876}"/>
              </a:ext>
            </a:extLst>
          </p:cNvPr>
          <p:cNvSpPr txBox="1">
            <a:spLocks/>
          </p:cNvSpPr>
          <p:nvPr/>
        </p:nvSpPr>
        <p:spPr>
          <a:xfrm>
            <a:off x="2627784" y="4227934"/>
            <a:ext cx="6408712" cy="576064"/>
          </a:xfrm>
          <a:prstGeom prst="rect">
            <a:avLst/>
          </a:prstGeom>
        </p:spPr>
        <p:txBody>
          <a:bodyPr vert="horz" lIns="91440" tIns="45720" rIns="91440" bIns="45720" rtlCol="0">
            <a:normAutofit fontScale="92500"/>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900" dirty="0"/>
              <a:t>A noter : pour l’exemple ci-dessus issu de l’environnement de test, un forçage de la couverture espèces a été effectué et l’ordre souscrit ne correspond pas au profil du client, ce qui explique la restitution de certaines mentions</a:t>
            </a:r>
          </a:p>
          <a:p>
            <a:r>
              <a:rPr lang="fr-FR" sz="900" dirty="0"/>
              <a:t>Par ailleurs, pour cette valeur en qualification, les frais indirects ne sont pas alimentés ce qui explique les frais ex-ante restitués</a:t>
            </a:r>
            <a:endParaRPr lang="en-US" sz="900" dirty="0"/>
          </a:p>
          <a:p>
            <a:endParaRPr lang="en-US" sz="1050" dirty="0"/>
          </a:p>
          <a:p>
            <a:endParaRPr lang="en-US" sz="1050" dirty="0"/>
          </a:p>
          <a:p>
            <a:endParaRPr lang="en-US" sz="1050" dirty="0"/>
          </a:p>
        </p:txBody>
      </p:sp>
      <p:pic>
        <p:nvPicPr>
          <p:cNvPr id="5" name="Espace réservé du contenu 4">
            <a:extLst>
              <a:ext uri="{FF2B5EF4-FFF2-40B4-BE49-F238E27FC236}">
                <a16:creationId xmlns:a16="http://schemas.microsoft.com/office/drawing/2014/main" id="{8CE2380A-CB85-4297-9C8D-8BD3ECD40D0C}"/>
              </a:ext>
            </a:extLst>
          </p:cNvPr>
          <p:cNvPicPr>
            <a:picLocks noGrp="1" noChangeAspect="1"/>
          </p:cNvPicPr>
          <p:nvPr>
            <p:ph idx="1"/>
          </p:nvPr>
        </p:nvPicPr>
        <p:blipFill>
          <a:blip r:embed="rId2"/>
          <a:stretch>
            <a:fillRect/>
          </a:stretch>
        </p:blipFill>
        <p:spPr>
          <a:xfrm>
            <a:off x="4139952" y="43306"/>
            <a:ext cx="3042001" cy="4032447"/>
          </a:xfrm>
          <a:prstGeom prst="rect">
            <a:avLst/>
          </a:prstGeom>
        </p:spPr>
      </p:pic>
      <p:sp>
        <p:nvSpPr>
          <p:cNvPr id="3" name="Rectangle 2">
            <a:extLst>
              <a:ext uri="{FF2B5EF4-FFF2-40B4-BE49-F238E27FC236}">
                <a16:creationId xmlns:a16="http://schemas.microsoft.com/office/drawing/2014/main" id="{23AFD1E0-3F6F-4600-B82F-5F7C5A8522F2}"/>
              </a:ext>
            </a:extLst>
          </p:cNvPr>
          <p:cNvSpPr/>
          <p:nvPr/>
        </p:nvSpPr>
        <p:spPr>
          <a:xfrm>
            <a:off x="4211960" y="123478"/>
            <a:ext cx="648072" cy="3240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20C1CD45-5727-4BA3-9ADE-70BB59CED85F}"/>
              </a:ext>
            </a:extLst>
          </p:cNvPr>
          <p:cNvSpPr txBox="1">
            <a:spLocks/>
          </p:cNvSpPr>
          <p:nvPr/>
        </p:nvSpPr>
        <p:spPr>
          <a:xfrm>
            <a:off x="107504" y="447514"/>
            <a:ext cx="2160240" cy="1155851"/>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sz="1200"/>
              <a:t>Compte-rendu de transmission</a:t>
            </a:r>
            <a:endParaRPr lang="fr-FR" sz="1200" dirty="0"/>
          </a:p>
        </p:txBody>
      </p:sp>
    </p:spTree>
    <p:extLst>
      <p:ext uri="{BB962C8B-B14F-4D97-AF65-F5344CB8AC3E}">
        <p14:creationId xmlns:p14="http://schemas.microsoft.com/office/powerpoint/2010/main" val="3463603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60">
            <a:extLst>
              <a:ext uri="{FF2B5EF4-FFF2-40B4-BE49-F238E27FC236}">
                <a16:creationId xmlns:a16="http://schemas.microsoft.com/office/drawing/2014/main" id="{86B31D48-C73B-4B63-B083-643EE3403612}"/>
              </a:ext>
            </a:extLst>
          </p:cNvPr>
          <p:cNvSpPr/>
          <p:nvPr/>
        </p:nvSpPr>
        <p:spPr>
          <a:xfrm>
            <a:off x="102110" y="699542"/>
            <a:ext cx="3110489" cy="4104000"/>
          </a:xfrm>
          <a:prstGeom prst="roundRect">
            <a:avLst>
              <a:gd name="adj" fmla="val 5614"/>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266700" indent="-171450">
              <a:buFont typeface="Wingdings" panose="05000000000000000000" pitchFamily="2" charset="2"/>
              <a:buChar char="§"/>
              <a:tabLst>
                <a:tab pos="266700" algn="l"/>
              </a:tabLst>
            </a:pPr>
            <a:r>
              <a:rPr lang="fr-FR" sz="900" dirty="0">
                <a:solidFill>
                  <a:srgbClr val="000000"/>
                </a:solidFill>
                <a:cs typeface="Calibri" panose="020F0502020204030204" pitchFamily="34" charset="0"/>
              </a:rPr>
              <a:t>Archiver numériquement les documents</a:t>
            </a:r>
          </a:p>
          <a:p>
            <a:pPr marL="266700" indent="-171450">
              <a:buFont typeface="Wingdings" panose="05000000000000000000" pitchFamily="2" charset="2"/>
              <a:buChar char="§"/>
              <a:tabLst>
                <a:tab pos="266700" algn="l"/>
              </a:tabLst>
            </a:pPr>
            <a:r>
              <a:rPr lang="fr-FR" sz="900" dirty="0">
                <a:solidFill>
                  <a:srgbClr val="000000"/>
                </a:solidFill>
                <a:cs typeface="Calibri" panose="020F0502020204030204" pitchFamily="34" charset="0"/>
              </a:rPr>
              <a:t>Tracer les échanges</a:t>
            </a:r>
          </a:p>
        </p:txBody>
      </p:sp>
      <p:sp>
        <p:nvSpPr>
          <p:cNvPr id="14" name="Chevron 42">
            <a:extLst>
              <a:ext uri="{FF2B5EF4-FFF2-40B4-BE49-F238E27FC236}">
                <a16:creationId xmlns:a16="http://schemas.microsoft.com/office/drawing/2014/main" id="{4B61465A-96C2-4319-83E0-B2F88673C0F0}"/>
              </a:ext>
            </a:extLst>
          </p:cNvPr>
          <p:cNvSpPr/>
          <p:nvPr/>
        </p:nvSpPr>
        <p:spPr>
          <a:xfrm>
            <a:off x="3351064" y="699542"/>
            <a:ext cx="158692" cy="4104000"/>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defRPr/>
            </a:pPr>
            <a:endParaRPr lang="fr-FR" sz="1000" b="1" dirty="0">
              <a:solidFill>
                <a:srgbClr val="000000"/>
              </a:solidFill>
              <a:latin typeface="+mj-lt"/>
              <a:cs typeface="Calibri" panose="020F0502020204030204" pitchFamily="34" charset="0"/>
            </a:endParaRPr>
          </a:p>
        </p:txBody>
      </p:sp>
      <p:sp>
        <p:nvSpPr>
          <p:cNvPr id="15" name="Rectangle à coins arrondis 44">
            <a:extLst>
              <a:ext uri="{FF2B5EF4-FFF2-40B4-BE49-F238E27FC236}">
                <a16:creationId xmlns:a16="http://schemas.microsoft.com/office/drawing/2014/main" id="{7A485651-FD27-4C4B-A9E4-3B3D0B77839C}"/>
              </a:ext>
            </a:extLst>
          </p:cNvPr>
          <p:cNvSpPr/>
          <p:nvPr/>
        </p:nvSpPr>
        <p:spPr>
          <a:xfrm>
            <a:off x="163458" y="660062"/>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sz="900" b="1" dirty="0">
                <a:solidFill>
                  <a:schemeClr val="bg1"/>
                </a:solidFill>
                <a:latin typeface="+mj-lt"/>
              </a:rPr>
              <a:t>Etape 6 – Archivage par le conseiller</a:t>
            </a:r>
          </a:p>
        </p:txBody>
      </p:sp>
      <p:sp>
        <p:nvSpPr>
          <p:cNvPr id="16" name="Rectangle 15">
            <a:extLst>
              <a:ext uri="{FF2B5EF4-FFF2-40B4-BE49-F238E27FC236}">
                <a16:creationId xmlns:a16="http://schemas.microsoft.com/office/drawing/2014/main" id="{3E57856F-8F22-485A-8149-5E4E40AC6BEF}"/>
              </a:ext>
            </a:extLst>
          </p:cNvPr>
          <p:cNvSpPr/>
          <p:nvPr/>
        </p:nvSpPr>
        <p:spPr>
          <a:xfrm>
            <a:off x="3635896" y="699542"/>
            <a:ext cx="5328000" cy="4104000"/>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marL="171450" indent="-171450">
              <a:buFont typeface="Wingdings" panose="05000000000000000000" pitchFamily="2" charset="2"/>
              <a:buChar char="ü"/>
              <a:defRPr/>
            </a:pPr>
            <a:r>
              <a:rPr lang="fr-FR" sz="900" b="1" dirty="0">
                <a:solidFill>
                  <a:schemeClr val="tx1"/>
                </a:solidFill>
                <a:latin typeface="+mj-lt"/>
                <a:cs typeface="Calibri" panose="020F0502020204030204" pitchFamily="34" charset="0"/>
              </a:rPr>
              <a:t>Assurer systématiquement, </a:t>
            </a:r>
            <a:r>
              <a:rPr lang="fr-FR" sz="900" b="1" u="sng" dirty="0">
                <a:solidFill>
                  <a:schemeClr val="tx1"/>
                </a:solidFill>
                <a:latin typeface="+mj-lt"/>
                <a:cs typeface="Calibri" panose="020F0502020204030204" pitchFamily="34" charset="0"/>
              </a:rPr>
              <a:t>pour le conseiller, </a:t>
            </a:r>
            <a:r>
              <a:rPr lang="fr-FR" sz="900" b="1" dirty="0">
                <a:solidFill>
                  <a:schemeClr val="tx1"/>
                </a:solidFill>
                <a:latin typeface="+mj-lt"/>
                <a:cs typeface="Calibri" panose="020F0502020204030204" pitchFamily="34" charset="0"/>
              </a:rPr>
              <a:t>un archivage et une traçabilité de l’ensemble des documents signés par le client :</a:t>
            </a:r>
            <a:r>
              <a:rPr lang="fr-FR" sz="900" dirty="0">
                <a:solidFill>
                  <a:schemeClr val="tx1"/>
                </a:solidFill>
                <a:latin typeface="+mj-lt"/>
                <a:cs typeface="Calibri" panose="020F0502020204030204" pitchFamily="34" charset="0"/>
              </a:rPr>
              <a:t> </a:t>
            </a:r>
            <a:r>
              <a:rPr lang="fr-FR" sz="900" dirty="0">
                <a:solidFill>
                  <a:srgbClr val="000000"/>
                </a:solidFill>
                <a:latin typeface="+mj-lt"/>
                <a:cs typeface="Calibri" panose="020F0502020204030204" pitchFamily="34" charset="0"/>
              </a:rPr>
              <a:t>PDF dynamique « Conseil […] » , Bulletin(s) de souscription(s), résultat du QCF/QR (hors QCF/QR en ligne) et de la fiche 80 ans le cas échéant, dans le classeur/dossier client.</a:t>
            </a:r>
          </a:p>
          <a:p>
            <a:pPr>
              <a:defRPr/>
            </a:pPr>
            <a:endParaRPr lang="fr-FR" sz="900" dirty="0">
              <a:solidFill>
                <a:srgbClr val="000000"/>
              </a:solidFill>
              <a:latin typeface="+mj-lt"/>
              <a:cs typeface="Calibri" panose="020F0502020204030204" pitchFamily="34" charset="0"/>
            </a:endParaRPr>
          </a:p>
          <a:p>
            <a:pPr>
              <a:defRPr/>
            </a:pPr>
            <a:r>
              <a:rPr lang="fr-FR" sz="900" b="1" dirty="0">
                <a:solidFill>
                  <a:srgbClr val="000000"/>
                </a:solidFill>
                <a:latin typeface="+mj-lt"/>
                <a:cs typeface="Calibri" panose="020F0502020204030204" pitchFamily="34" charset="0"/>
              </a:rPr>
              <a:t>NB : Il convient d’assurer une homogénéité dans l’archivage dans chacun des réseaux.</a:t>
            </a:r>
          </a:p>
          <a:p>
            <a:pPr>
              <a:defRPr/>
            </a:pPr>
            <a:r>
              <a:rPr lang="fr-FR" sz="900" b="1" dirty="0">
                <a:solidFill>
                  <a:srgbClr val="000000"/>
                </a:solidFill>
                <a:latin typeface="+mj-lt"/>
                <a:cs typeface="Calibri" panose="020F0502020204030204" pitchFamily="34" charset="0"/>
              </a:rPr>
              <a:t>Les documents dédiés à la défiscalisation devront être archivés comme suit :</a:t>
            </a:r>
          </a:p>
          <a:p>
            <a:pPr marL="171450" indent="-171450">
              <a:buFont typeface="Wingdings" panose="05000000000000000000" pitchFamily="2" charset="2"/>
              <a:buChar char="Ø"/>
              <a:defRPr/>
            </a:pPr>
            <a:endParaRPr lang="fr-FR" sz="900" b="1" dirty="0">
              <a:solidFill>
                <a:srgbClr val="000000"/>
              </a:solidFill>
              <a:latin typeface="+mj-lt"/>
              <a:cs typeface="Calibri" panose="020F0502020204030204" pitchFamily="34" charset="0"/>
            </a:endParaRPr>
          </a:p>
          <a:p>
            <a:pPr>
              <a:defRPr/>
            </a:pPr>
            <a:endParaRPr lang="fr-FR" sz="900" b="1" dirty="0">
              <a:solidFill>
                <a:srgbClr val="000000"/>
              </a:solidFill>
              <a:latin typeface="+mj-lt"/>
              <a:cs typeface="Calibri" panose="020F0502020204030204" pitchFamily="34" charset="0"/>
            </a:endParaRPr>
          </a:p>
          <a:p>
            <a:pPr marL="171450" indent="-171450">
              <a:buFont typeface="Wingdings" panose="05000000000000000000" pitchFamily="2" charset="2"/>
              <a:buChar char="Ø"/>
              <a:defRPr/>
            </a:pPr>
            <a:r>
              <a:rPr lang="fr-FR" sz="900" b="1" dirty="0">
                <a:solidFill>
                  <a:srgbClr val="000000"/>
                </a:solidFill>
                <a:latin typeface="+mj-lt"/>
                <a:cs typeface="Calibri" panose="020F0502020204030204" pitchFamily="34" charset="0"/>
              </a:rPr>
              <a:t>pour le réseau CE :</a:t>
            </a:r>
          </a:p>
          <a:p>
            <a:pPr marL="171450" indent="-171450">
              <a:buFont typeface="Wingdings" panose="05000000000000000000" pitchFamily="2" charset="2"/>
              <a:buChar char="Ø"/>
              <a:defRPr/>
            </a:pPr>
            <a:endParaRPr lang="fr-FR" sz="900" b="1" dirty="0">
              <a:solidFill>
                <a:srgbClr val="000000"/>
              </a:solidFill>
              <a:latin typeface="+mj-lt"/>
              <a:cs typeface="Calibri" panose="020F0502020204030204" pitchFamily="34" charset="0"/>
            </a:endParaRPr>
          </a:p>
          <a:p>
            <a:pPr>
              <a:defRPr/>
            </a:pPr>
            <a:endParaRPr lang="fr-FR" sz="900" b="1" dirty="0">
              <a:solidFill>
                <a:srgbClr val="000000"/>
              </a:solidFill>
              <a:latin typeface="+mj-lt"/>
              <a:cs typeface="Calibri" panose="020F0502020204030204" pitchFamily="34" charset="0"/>
            </a:endParaRPr>
          </a:p>
          <a:p>
            <a:pPr>
              <a:defRPr/>
            </a:pPr>
            <a:r>
              <a:rPr lang="fr-FR" sz="900" b="1" dirty="0">
                <a:solidFill>
                  <a:srgbClr val="000000"/>
                </a:solidFill>
                <a:latin typeface="+mj-lt"/>
                <a:cs typeface="Calibri" panose="020F0502020204030204" pitchFamily="34" charset="0"/>
              </a:rPr>
              <a:t>Classeur Client – rubrique Connaissance Client</a:t>
            </a:r>
          </a:p>
          <a:p>
            <a:pPr>
              <a:defRPr/>
            </a:pPr>
            <a:endParaRPr lang="fr-FR" sz="900" b="1" dirty="0">
              <a:solidFill>
                <a:srgbClr val="000000"/>
              </a:solidFill>
              <a:latin typeface="+mj-lt"/>
              <a:cs typeface="Calibri" panose="020F0502020204030204" pitchFamily="34" charset="0"/>
            </a:endParaRPr>
          </a:p>
          <a:p>
            <a:pPr>
              <a:defRPr/>
            </a:pPr>
            <a:r>
              <a:rPr lang="fr-FR" sz="900" b="1" dirty="0">
                <a:solidFill>
                  <a:srgbClr val="000000"/>
                </a:solidFill>
                <a:latin typeface="+mj-lt"/>
                <a:cs typeface="Calibri" panose="020F0502020204030204" pitchFamily="34" charset="0"/>
              </a:rPr>
              <a:t>                        - </a:t>
            </a:r>
            <a:r>
              <a:rPr lang="fr-FR" sz="900" b="1" dirty="0">
                <a:solidFill>
                  <a:srgbClr val="7030A0"/>
                </a:solidFill>
                <a:latin typeface="+mj-lt"/>
                <a:cs typeface="Calibri" panose="020F0502020204030204" pitchFamily="34" charset="0"/>
              </a:rPr>
              <a:t>QCF/QR</a:t>
            </a:r>
          </a:p>
          <a:p>
            <a:pPr>
              <a:defRPr/>
            </a:pPr>
            <a:r>
              <a:rPr lang="fr-FR" sz="900" b="1" dirty="0">
                <a:solidFill>
                  <a:srgbClr val="7030A0"/>
                </a:solidFill>
                <a:latin typeface="+mj-lt"/>
                <a:cs typeface="Calibri" panose="020F0502020204030204" pitchFamily="34" charset="0"/>
              </a:rPr>
              <a:t>                        - Fiche 80 ans</a:t>
            </a:r>
          </a:p>
          <a:p>
            <a:pPr>
              <a:defRPr/>
            </a:pPr>
            <a:r>
              <a:rPr lang="fr-FR" sz="900" b="1" dirty="0">
                <a:solidFill>
                  <a:srgbClr val="000000"/>
                </a:solidFill>
                <a:latin typeface="+mj-lt"/>
                <a:cs typeface="Calibri" panose="020F0502020204030204" pitchFamily="34" charset="0"/>
              </a:rPr>
              <a:t>                                       sous rubrique Conseil Epargne conseil banque</a:t>
            </a:r>
          </a:p>
          <a:p>
            <a:pPr>
              <a:defRPr/>
            </a:pPr>
            <a:r>
              <a:rPr lang="fr-FR" sz="900" b="1" dirty="0">
                <a:solidFill>
                  <a:srgbClr val="000000"/>
                </a:solidFill>
                <a:latin typeface="+mj-lt"/>
                <a:cs typeface="Calibri" panose="020F0502020204030204" pitchFamily="34" charset="0"/>
              </a:rPr>
              <a:t>                                               - </a:t>
            </a:r>
            <a:r>
              <a:rPr lang="fr-FR" sz="900" b="1" dirty="0">
                <a:solidFill>
                  <a:srgbClr val="7030A0"/>
                </a:solidFill>
                <a:latin typeface="+mj-lt"/>
                <a:cs typeface="Calibri" panose="020F0502020204030204" pitchFamily="34" charset="0"/>
              </a:rPr>
              <a:t>Synthèse Conseil </a:t>
            </a:r>
            <a:r>
              <a:rPr lang="fr-FR" sz="900" b="1">
                <a:solidFill>
                  <a:srgbClr val="7030A0"/>
                </a:solidFill>
                <a:latin typeface="+mj-lt"/>
                <a:cs typeface="Calibri" panose="020F0502020204030204" pitchFamily="34" charset="0"/>
              </a:rPr>
              <a:t>Epargne </a:t>
            </a:r>
          </a:p>
          <a:p>
            <a:pPr>
              <a:defRPr/>
            </a:pPr>
            <a:endParaRPr lang="fr-FR" sz="900" b="1" dirty="0">
              <a:solidFill>
                <a:srgbClr val="7030A0"/>
              </a:solidFill>
              <a:latin typeface="+mj-lt"/>
              <a:cs typeface="Calibri" panose="020F0502020204030204" pitchFamily="34" charset="0"/>
            </a:endParaRPr>
          </a:p>
          <a:p>
            <a:pPr>
              <a:defRPr/>
            </a:pPr>
            <a:r>
              <a:rPr lang="fr-FR" sz="900" b="1" dirty="0">
                <a:solidFill>
                  <a:srgbClr val="000000"/>
                </a:solidFill>
                <a:latin typeface="+mj-lt"/>
                <a:cs typeface="Calibri" panose="020F0502020204030204" pitchFamily="34" charset="0"/>
              </a:rPr>
              <a:t>                           - rubrique Titres</a:t>
            </a:r>
          </a:p>
          <a:p>
            <a:pPr>
              <a:defRPr/>
            </a:pPr>
            <a:r>
              <a:rPr lang="fr-FR" sz="900" b="1" dirty="0">
                <a:solidFill>
                  <a:srgbClr val="000000"/>
                </a:solidFill>
                <a:latin typeface="+mj-lt"/>
                <a:cs typeface="Calibri" panose="020F0502020204030204" pitchFamily="34" charset="0"/>
              </a:rPr>
              <a:t>                        - </a:t>
            </a:r>
            <a:r>
              <a:rPr lang="fr-FR" sz="900" b="1" dirty="0">
                <a:solidFill>
                  <a:srgbClr val="7030A0"/>
                </a:solidFill>
                <a:latin typeface="+mj-lt"/>
                <a:cs typeface="Calibri" panose="020F0502020204030204" pitchFamily="34" charset="0"/>
              </a:rPr>
              <a:t>Bulletins de souscription</a:t>
            </a:r>
          </a:p>
        </p:txBody>
      </p:sp>
      <p:cxnSp>
        <p:nvCxnSpPr>
          <p:cNvPr id="9" name="Connecteur droit 8">
            <a:extLst>
              <a:ext uri="{FF2B5EF4-FFF2-40B4-BE49-F238E27FC236}">
                <a16:creationId xmlns:a16="http://schemas.microsoft.com/office/drawing/2014/main" id="{D27E1E0E-BF38-412A-B881-256008788A7E}"/>
              </a:ext>
            </a:extLst>
          </p:cNvPr>
          <p:cNvCxnSpPr/>
          <p:nvPr/>
        </p:nvCxnSpPr>
        <p:spPr>
          <a:xfrm flipH="1">
            <a:off x="3635896" y="510576"/>
            <a:ext cx="53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13F069FD-59DC-402A-873F-BF172B75B94E}"/>
              </a:ext>
            </a:extLst>
          </p:cNvPr>
          <p:cNvSpPr/>
          <p:nvPr/>
        </p:nvSpPr>
        <p:spPr>
          <a:xfrm>
            <a:off x="4325839" y="405549"/>
            <a:ext cx="3948115" cy="230832"/>
          </a:xfrm>
          <a:prstGeom prst="rect">
            <a:avLst/>
          </a:prstGeom>
          <a:solidFill>
            <a:schemeClr val="bg1"/>
          </a:solidFill>
          <a:ln>
            <a:noFill/>
          </a:ln>
        </p:spPr>
        <p:txBody>
          <a:bodyPr wrap="square" lIns="0" rIns="0" anchor="ctr">
            <a:spAutoFit/>
          </a:bodyPr>
          <a:lstStyle/>
          <a:p>
            <a:r>
              <a:rPr lang="fr-FR" sz="900" i="1" dirty="0">
                <a:solidFill>
                  <a:schemeClr val="bg2"/>
                </a:solidFill>
                <a:latin typeface="+mj-lt"/>
                <a:cs typeface="Calibri" panose="020F0502020204030204" pitchFamily="34" charset="0"/>
              </a:rPr>
              <a:t>Mise à disposition des documents pour saisie et/ou contrôles par </a:t>
            </a:r>
            <a:r>
              <a:rPr lang="fr-FR" sz="900" i="1" dirty="0" err="1">
                <a:solidFill>
                  <a:schemeClr val="bg2"/>
                </a:solidFill>
                <a:latin typeface="+mj-lt"/>
                <a:cs typeface="Calibri" panose="020F0502020204030204" pitchFamily="34" charset="0"/>
              </a:rPr>
              <a:t>EuroTitres</a:t>
            </a:r>
            <a:endParaRPr lang="fr-FR" sz="900" i="1" dirty="0">
              <a:solidFill>
                <a:schemeClr val="bg2"/>
              </a:solidFill>
              <a:latin typeface="+mj-lt"/>
              <a:cs typeface="Calibri" panose="020F0502020204030204" pitchFamily="34" charset="0"/>
            </a:endParaRPr>
          </a:p>
        </p:txBody>
      </p:sp>
      <p:sp>
        <p:nvSpPr>
          <p:cNvPr id="18" name="Titre 6">
            <a:extLst>
              <a:ext uri="{FF2B5EF4-FFF2-40B4-BE49-F238E27FC236}">
                <a16:creationId xmlns:a16="http://schemas.microsoft.com/office/drawing/2014/main" id="{64FC8B8C-C492-429B-AA34-306951CDFA50}"/>
              </a:ext>
            </a:extLst>
          </p:cNvPr>
          <p:cNvSpPr>
            <a:spLocks noGrp="1"/>
          </p:cNvSpPr>
          <p:nvPr>
            <p:ph type="title"/>
          </p:nvPr>
        </p:nvSpPr>
        <p:spPr>
          <a:xfrm>
            <a:off x="107504" y="27801"/>
            <a:ext cx="9036496" cy="259724"/>
          </a:xfrm>
          <a:solidFill>
            <a:schemeClr val="bg1"/>
          </a:solidFill>
        </p:spPr>
        <p:txBody>
          <a:bodyPr anchor="ctr">
            <a:noAutofit/>
          </a:bodyPr>
          <a:lstStyle/>
          <a:p>
            <a:pPr algn="l"/>
            <a:r>
              <a:rPr lang="fr-FR" sz="1400" u="sng" dirty="0"/>
              <a:t>LES GRANDES ETAPES INDISPENSABLES </a:t>
            </a:r>
            <a:r>
              <a:rPr lang="fr-FR" sz="1400" dirty="0"/>
              <a:t>DU parcours conseil des produits de ‘défiscalisation’</a:t>
            </a:r>
          </a:p>
        </p:txBody>
      </p:sp>
      <p:sp>
        <p:nvSpPr>
          <p:cNvPr id="20" name="Rectangle 19">
            <a:extLst>
              <a:ext uri="{FF2B5EF4-FFF2-40B4-BE49-F238E27FC236}">
                <a16:creationId xmlns:a16="http://schemas.microsoft.com/office/drawing/2014/main" id="{409A5C79-8581-4A79-83AA-2CEF629648C9}"/>
              </a:ext>
            </a:extLst>
          </p:cNvPr>
          <p:cNvSpPr/>
          <p:nvPr/>
        </p:nvSpPr>
        <p:spPr>
          <a:xfrm>
            <a:off x="115275" y="267494"/>
            <a:ext cx="3047204" cy="1469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r>
              <a:rPr lang="fr-FR" sz="700" i="1" dirty="0">
                <a:solidFill>
                  <a:schemeClr val="accent1"/>
                </a:solidFill>
              </a:rPr>
              <a:t>Produits concernés : </a:t>
            </a:r>
            <a:r>
              <a:rPr lang="fr-FR" sz="700" i="1" dirty="0">
                <a:solidFill>
                  <a:schemeClr val="tx1"/>
                </a:solidFill>
              </a:rPr>
              <a:t>SCPI de défiscalisation ; FIP/FCPI ; SOFICA</a:t>
            </a:r>
          </a:p>
        </p:txBody>
      </p:sp>
    </p:spTree>
    <p:extLst>
      <p:ext uri="{BB962C8B-B14F-4D97-AF65-F5344CB8AC3E}">
        <p14:creationId xmlns:p14="http://schemas.microsoft.com/office/powerpoint/2010/main" val="1134839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F49555-EEDD-419F-992D-96CCC7BDEC4F}"/>
              </a:ext>
            </a:extLst>
          </p:cNvPr>
          <p:cNvSpPr/>
          <p:nvPr/>
        </p:nvSpPr>
        <p:spPr>
          <a:xfrm>
            <a:off x="4067944" y="483518"/>
            <a:ext cx="1008112" cy="720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098" name="Image 4">
            <a:extLst>
              <a:ext uri="{FF2B5EF4-FFF2-40B4-BE49-F238E27FC236}">
                <a16:creationId xmlns:a16="http://schemas.microsoft.com/office/drawing/2014/main" id="{3680B564-295C-4221-AE20-1E2E6CDF4F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39502"/>
            <a:ext cx="74295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A85002B5-8312-42DF-B399-3AEDBA3B6242}"/>
              </a:ext>
            </a:extLst>
          </p:cNvPr>
          <p:cNvPicPr>
            <a:picLocks noChangeAspect="1"/>
          </p:cNvPicPr>
          <p:nvPr/>
        </p:nvPicPr>
        <p:blipFill>
          <a:blip r:embed="rId3"/>
          <a:stretch>
            <a:fillRect/>
          </a:stretch>
        </p:blipFill>
        <p:spPr>
          <a:xfrm>
            <a:off x="755576" y="2715766"/>
            <a:ext cx="1680466" cy="455069"/>
          </a:xfrm>
          <a:prstGeom prst="rect">
            <a:avLst/>
          </a:prstGeom>
        </p:spPr>
      </p:pic>
    </p:spTree>
    <p:extLst>
      <p:ext uri="{BB962C8B-B14F-4D97-AF65-F5344CB8AC3E}">
        <p14:creationId xmlns:p14="http://schemas.microsoft.com/office/powerpoint/2010/main" val="361020457"/>
      </p:ext>
    </p:extLst>
  </p:cSld>
  <p:clrMapOvr>
    <a:masterClrMapping/>
  </p:clrMapOvr>
</p:sld>
</file>

<file path=ppt/theme/theme1.xml><?xml version="1.0" encoding="utf-8"?>
<a:theme xmlns:a="http://schemas.openxmlformats.org/drawingml/2006/main" name="Groupe BPCE">
  <a:themeElements>
    <a:clrScheme name="BPC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0" ma:contentTypeDescription="Crée un document." ma:contentTypeScope="" ma:versionID="6eeb4cdc3fb5f5eb1bbf9876cd92d529">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4E5F21-3B28-4FF6-ADCA-4E5D8088F445}">
  <ds:schemaRef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EF434FE5-DAEA-4619-B4B5-39C1C75153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BF610EB4-3ED8-451F-839A-A40100E237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3094</TotalTime>
  <Words>1528</Words>
  <Application>Microsoft Office PowerPoint</Application>
  <PresentationFormat>Affichage à l'écran (16:9)</PresentationFormat>
  <Paragraphs>111</Paragraphs>
  <Slides>9</Slides>
  <Notes>4</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9</vt:i4>
      </vt:variant>
    </vt:vector>
  </HeadingPairs>
  <TitlesOfParts>
    <vt:vector size="20" baseType="lpstr">
      <vt:lpstr>Wingdings</vt:lpstr>
      <vt:lpstr>Verdana</vt:lpstr>
      <vt:lpstr>Arial</vt:lpstr>
      <vt:lpstr>Cambria Math</vt:lpstr>
      <vt:lpstr>Courier New</vt:lpstr>
      <vt:lpstr>Symbol</vt:lpstr>
      <vt:lpstr>Cabin Condensed</vt:lpstr>
      <vt:lpstr>Arial Narrow</vt:lpstr>
      <vt:lpstr>Cabin</vt:lpstr>
      <vt:lpstr>Calibri</vt:lpstr>
      <vt:lpstr>Groupe BPCE</vt:lpstr>
      <vt:lpstr>LES GRANDES ETAPES INDISPENSABLES DU parcours conseil des produits de ‘défiscalisation’</vt:lpstr>
      <vt:lpstr>LES GRANDES ETAPES INDISPENSABLES DU parcours conseil des produits de ‘défiscalisation’</vt:lpstr>
      <vt:lpstr>LES GRANDES ETAPES INDISPENSABLES DU parcours conseil des produits de ‘défiscalisation’</vt:lpstr>
      <vt:lpstr>FOCUS SUR L’ETAPE 5 de PASSAGE d’ORDRE 1/2</vt:lpstr>
      <vt:lpstr>FOCUS SUR L’ETAPE 5 de PASSAGE d’ORDRE 2/2</vt:lpstr>
      <vt:lpstr>Compte-rendu de transmission</vt:lpstr>
      <vt:lpstr>Présentation PowerPoint</vt:lpstr>
      <vt:lpstr>LES GRANDES ETAPES INDISPENSABLES DU parcours conseil des produits de ‘défiscalisation’</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Défiscalisation IR 2021 - FCPI</dc:title>
  <dc:creator>ABEDI Edwin (EXT)</dc:creator>
  <cp:lastModifiedBy>CASSAN Nathalie [CEGEE]</cp:lastModifiedBy>
  <cp:revision>160</cp:revision>
  <cp:lastPrinted>2018-10-26T15:04:25Z</cp:lastPrinted>
  <dcterms:created xsi:type="dcterms:W3CDTF">2018-10-26T08:37:59Z</dcterms:created>
  <dcterms:modified xsi:type="dcterms:W3CDTF">2021-10-04T07:31:40Z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Edwin.ABEDI_EXT@bpce.fr</vt:lpwstr>
  </property>
  <property fmtid="{D5CDD505-2E9C-101B-9397-08002B2CF9AE}" pid="5" name="MSIP_Label_48a19f0c-bea1-442e-a475-ed109d9ec508_SetDate">
    <vt:lpwstr>2019-06-18T09:45:55.7577890Z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0x0101005A67D65F1B6A2E499754AFFE9DE455E9</vt:lpwstr>
  </property>
  <property fmtid="{D5CDD505-2E9C-101B-9397-08002B2CF9AE}" pid="11" name="CevanopMarkets">
    <vt:lpwstr/>
  </property>
  <property fmtid="{D5CDD505-2E9C-101B-9397-08002B2CF9AE}" pid="12" name="CevanopProductsSubFamilies">
    <vt:lpwstr/>
  </property>
</Properties>
</file>