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4"/>
  </p:sldMasterIdLst>
  <p:notesMasterIdLst>
    <p:notesMasterId r:id="rId14"/>
  </p:notesMasterIdLst>
  <p:sldIdLst>
    <p:sldId id="258" r:id="rId5"/>
    <p:sldId id="264" r:id="rId6"/>
    <p:sldId id="271" r:id="rId7"/>
    <p:sldId id="272" r:id="rId8"/>
    <p:sldId id="273" r:id="rId9"/>
    <p:sldId id="274" r:id="rId10"/>
    <p:sldId id="275" r:id="rId11"/>
    <p:sldId id="276" r:id="rId12"/>
    <p:sldId id="277" r:id="rId13"/>
  </p:sldIdLst>
  <p:sldSz cx="7559675" cy="106918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zé Ferré" initials="AF" lastIdx="14" clrIdx="0">
    <p:extLst>
      <p:ext uri="{19B8F6BF-5375-455C-9EA6-DF929625EA0E}">
        <p15:presenceInfo xmlns:p15="http://schemas.microsoft.com/office/powerpoint/2012/main" userId="Alizé Ferré" providerId="None"/>
      </p:ext>
    </p:extLst>
  </p:cmAuthor>
  <p:cmAuthor id="2" name="MATHIEU Catherine" initials="MC" lastIdx="5" clrIdx="1">
    <p:extLst>
      <p:ext uri="{19B8F6BF-5375-455C-9EA6-DF929625EA0E}">
        <p15:presenceInfo xmlns:p15="http://schemas.microsoft.com/office/powerpoint/2012/main" userId="S-1-5-21-420501035-4172684332-190879610-33454" providerId="AD"/>
      </p:ext>
    </p:extLst>
  </p:cmAuthor>
  <p:cmAuthor id="3" name="HONORE Chrystelle" initials="HC" lastIdx="12" clrIdx="2">
    <p:extLst>
      <p:ext uri="{19B8F6BF-5375-455C-9EA6-DF929625EA0E}">
        <p15:presenceInfo xmlns:p15="http://schemas.microsoft.com/office/powerpoint/2012/main" userId="S::Chrystelle.honore@ecuvie.caisse-epargne.fr::5abfd29c-c0ca-4b9f-9a0b-76d5f14bb0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FFFFFF"/>
    <a:srgbClr val="00000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14" autoAdjust="0"/>
    <p:restoredTop sz="94660"/>
  </p:normalViewPr>
  <p:slideViewPr>
    <p:cSldViewPr snapToGrid="0">
      <p:cViewPr>
        <p:scale>
          <a:sx n="100" d="100"/>
          <a:sy n="100" d="100"/>
        </p:scale>
        <p:origin x="1599" y="-247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8DD8B901-26D7-41C0-A442-922B98C216FB}" type="datetimeFigureOut">
              <a:rPr lang="fr-FR" smtClean="0"/>
              <a:t>12/10/2021</a:t>
            </a:fld>
            <a:endParaRPr lang="fr-FR"/>
          </a:p>
        </p:txBody>
      </p:sp>
      <p:sp>
        <p:nvSpPr>
          <p:cNvPr id="4" name="Espace réservé de l'image des diapositives 3"/>
          <p:cNvSpPr>
            <a:spLocks noGrp="1" noRot="1" noChangeAspect="1"/>
          </p:cNvSpPr>
          <p:nvPr>
            <p:ph type="sldImg" idx="2"/>
          </p:nvPr>
        </p:nvSpPr>
        <p:spPr>
          <a:xfrm>
            <a:off x="2192338" y="1233488"/>
            <a:ext cx="2351087" cy="33289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882708F5-F293-47C7-988F-AF4D39563948}" type="slidenum">
              <a:rPr lang="fr-FR" smtClean="0"/>
              <a:t>‹N°›</a:t>
            </a:fld>
            <a:endParaRPr lang="fr-FR"/>
          </a:p>
        </p:txBody>
      </p:sp>
    </p:spTree>
    <p:extLst>
      <p:ext uri="{BB962C8B-B14F-4D97-AF65-F5344CB8AC3E}">
        <p14:creationId xmlns:p14="http://schemas.microsoft.com/office/powerpoint/2010/main" val="1449668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C8AFAF6-96D1-4201-980D-FAE9D753C32E}"/>
              </a:ext>
            </a:extLst>
          </p:cNvPr>
          <p:cNvPicPr/>
          <p:nvPr userDrawn="1"/>
        </p:nvPicPr>
        <p:blipFill rotWithShape="1">
          <a:blip r:embed="rId2" cstate="print">
            <a:extLst>
              <a:ext uri="{28A0092B-C50C-407E-A947-70E740481C1C}">
                <a14:useLocalDpi xmlns:a14="http://schemas.microsoft.com/office/drawing/2010/main" val="0"/>
              </a:ext>
            </a:extLst>
          </a:blip>
          <a:srcRect l="533" t="3802" r="413"/>
          <a:stretch/>
        </p:blipFill>
        <p:spPr bwMode="auto">
          <a:xfrm>
            <a:off x="-1" y="-44"/>
            <a:ext cx="7559675" cy="1292860"/>
          </a:xfrm>
          <a:prstGeom prst="rect">
            <a:avLst/>
          </a:prstGeom>
          <a:ln>
            <a:noFill/>
          </a:ln>
          <a:extLst>
            <a:ext uri="{53640926-AAD7-44D8-BBD7-CCE9431645EC}">
              <a14:shadowObscured xmlns:a14="http://schemas.microsoft.com/office/drawing/2010/main"/>
            </a:ext>
          </a:extLst>
        </p:spPr>
      </p:pic>
      <p:sp>
        <p:nvSpPr>
          <p:cNvPr id="14" name="Slide Number Placeholder 5">
            <a:extLst>
              <a:ext uri="{FF2B5EF4-FFF2-40B4-BE49-F238E27FC236}">
                <a16:creationId xmlns:a16="http://schemas.microsoft.com/office/drawing/2014/main" id="{DE69D9C3-7E74-4529-8CE7-E92C8AC8E38B}"/>
              </a:ext>
            </a:extLst>
          </p:cNvPr>
          <p:cNvSpPr>
            <a:spLocks noGrp="1"/>
          </p:cNvSpPr>
          <p:nvPr>
            <p:ph type="sldNum" sz="quarter" idx="4"/>
          </p:nvPr>
        </p:nvSpPr>
        <p:spPr>
          <a:xfrm>
            <a:off x="6728391" y="10273063"/>
            <a:ext cx="434024" cy="321907"/>
          </a:xfrm>
          <a:prstGeom prst="rect">
            <a:avLst/>
          </a:prstGeom>
        </p:spPr>
        <p:txBody>
          <a:bodyPr/>
          <a:lstStyle>
            <a:lvl1pPr algn="ctr">
              <a:defRPr lang="fr-FR" sz="1100" kern="120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defRPr>
            </a:lvl1pPr>
          </a:lstStyle>
          <a:p>
            <a:fld id="{FD1D3D48-5F99-4713-9B43-7AB162B73E4B}" type="slidenum">
              <a:rPr lang="fr-FR" smtClean="0"/>
              <a:pPr/>
              <a:t>‹N°›</a:t>
            </a:fld>
            <a:endParaRPr lang="fr-FR" dirty="0"/>
          </a:p>
        </p:txBody>
      </p:sp>
      <p:sp>
        <p:nvSpPr>
          <p:cNvPr id="15" name="Footer Placeholder 4">
            <a:extLst>
              <a:ext uri="{FF2B5EF4-FFF2-40B4-BE49-F238E27FC236}">
                <a16:creationId xmlns:a16="http://schemas.microsoft.com/office/drawing/2014/main" id="{5DBFAD0D-5265-4CEC-BC01-7A94B38870D9}"/>
              </a:ext>
            </a:extLst>
          </p:cNvPr>
          <p:cNvSpPr>
            <a:spLocks noGrp="1"/>
          </p:cNvSpPr>
          <p:nvPr>
            <p:ph type="ftr" sz="quarter" idx="3"/>
          </p:nvPr>
        </p:nvSpPr>
        <p:spPr>
          <a:xfrm>
            <a:off x="759496" y="10363757"/>
            <a:ext cx="3086101" cy="195679"/>
          </a:xfrm>
          <a:prstGeom prst="rect">
            <a:avLst/>
          </a:prstGeom>
        </p:spPr>
        <p:txBody>
          <a:bodyPr/>
          <a:lstStyle>
            <a:lvl1pPr algn="r">
              <a:defRPr lang="fr-FR" sz="900" kern="1200" dirty="0" smtClean="0">
                <a:solidFill>
                  <a:schemeClr val="tx1">
                    <a:tint val="75000"/>
                  </a:schemeClr>
                </a:solidFill>
                <a:latin typeface="+mn-lt"/>
                <a:ea typeface="+mn-ea"/>
                <a:cs typeface="+mn-cs"/>
              </a:defRPr>
            </a:lvl1pPr>
          </a:lstStyle>
          <a:p>
            <a:r>
              <a:rPr lang="fr-FR"/>
              <a:t>TATOU SUR... Nuances 3D</a:t>
            </a:r>
            <a:endParaRPr lang="fr-FR" dirty="0"/>
          </a:p>
        </p:txBody>
      </p:sp>
    </p:spTree>
    <p:extLst>
      <p:ext uri="{BB962C8B-B14F-4D97-AF65-F5344CB8AC3E}">
        <p14:creationId xmlns:p14="http://schemas.microsoft.com/office/powerpoint/2010/main" val="4136640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B6AAE207-F7F4-4661-8053-EBAF15FA1CD7}"/>
              </a:ext>
            </a:extLst>
          </p:cNvPr>
          <p:cNvSpPr>
            <a:spLocks noGrp="1"/>
          </p:cNvSpPr>
          <p:nvPr>
            <p:ph type="sldNum" sz="quarter" idx="4"/>
          </p:nvPr>
        </p:nvSpPr>
        <p:spPr>
          <a:xfrm>
            <a:off x="6728391" y="10273063"/>
            <a:ext cx="434024" cy="321907"/>
          </a:xfrm>
          <a:prstGeom prst="rect">
            <a:avLst/>
          </a:prstGeom>
        </p:spPr>
        <p:txBody>
          <a:bodyPr/>
          <a:lstStyle>
            <a:lvl1pPr algn="ctr">
              <a:defRPr lang="fr-FR" sz="1100" kern="120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defRPr>
            </a:lvl1pPr>
          </a:lstStyle>
          <a:p>
            <a:fld id="{FD1D3D48-5F99-4713-9B43-7AB162B73E4B}" type="slidenum">
              <a:rPr lang="fr-FR" smtClean="0"/>
              <a:pPr/>
              <a:t>‹N°›</a:t>
            </a:fld>
            <a:endParaRPr lang="fr-FR" dirty="0"/>
          </a:p>
        </p:txBody>
      </p:sp>
      <p:sp>
        <p:nvSpPr>
          <p:cNvPr id="13" name="Footer Placeholder 4">
            <a:extLst>
              <a:ext uri="{FF2B5EF4-FFF2-40B4-BE49-F238E27FC236}">
                <a16:creationId xmlns:a16="http://schemas.microsoft.com/office/drawing/2014/main" id="{B7FF9C99-97AA-450D-802F-F7A517CCE37B}"/>
              </a:ext>
            </a:extLst>
          </p:cNvPr>
          <p:cNvSpPr>
            <a:spLocks noGrp="1"/>
          </p:cNvSpPr>
          <p:nvPr>
            <p:ph type="ftr" sz="quarter" idx="3"/>
          </p:nvPr>
        </p:nvSpPr>
        <p:spPr>
          <a:xfrm>
            <a:off x="759496" y="10363757"/>
            <a:ext cx="3086101" cy="195679"/>
          </a:xfrm>
          <a:prstGeom prst="rect">
            <a:avLst/>
          </a:prstGeom>
        </p:spPr>
        <p:txBody>
          <a:bodyPr/>
          <a:lstStyle>
            <a:lvl1pPr algn="r">
              <a:defRPr lang="fr-FR" sz="900" kern="1200" dirty="0" smtClean="0">
                <a:solidFill>
                  <a:schemeClr val="tx1">
                    <a:tint val="75000"/>
                  </a:schemeClr>
                </a:solidFill>
                <a:latin typeface="+mn-lt"/>
                <a:ea typeface="+mn-ea"/>
                <a:cs typeface="+mn-cs"/>
              </a:defRPr>
            </a:lvl1pPr>
          </a:lstStyle>
          <a:p>
            <a:r>
              <a:rPr lang="fr-FR"/>
              <a:t>TATOU SUR... Nuances 3D</a:t>
            </a:r>
            <a:endParaRPr lang="fr-FR" dirty="0"/>
          </a:p>
        </p:txBody>
      </p:sp>
    </p:spTree>
    <p:extLst>
      <p:ext uri="{BB962C8B-B14F-4D97-AF65-F5344CB8AC3E}">
        <p14:creationId xmlns:p14="http://schemas.microsoft.com/office/powerpoint/2010/main" val="33634276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Footer Placeholder 4">
            <a:extLst>
              <a:ext uri="{FF2B5EF4-FFF2-40B4-BE49-F238E27FC236}">
                <a16:creationId xmlns:a16="http://schemas.microsoft.com/office/drawing/2014/main" id="{9CEDF4D2-6CBB-416F-ADF4-DFAEB625D56D}"/>
              </a:ext>
            </a:extLst>
          </p:cNvPr>
          <p:cNvSpPr txBox="1">
            <a:spLocks/>
          </p:cNvSpPr>
          <p:nvPr userDrawn="1"/>
        </p:nvSpPr>
        <p:spPr>
          <a:xfrm>
            <a:off x="3699591" y="10408541"/>
            <a:ext cx="2551390" cy="128701"/>
          </a:xfrm>
          <a:prstGeom prst="rect">
            <a:avLst/>
          </a:prstGeom>
        </p:spPr>
        <p:txBody>
          <a:bodyPr vert="horz" lIns="80189" tIns="40094" rIns="80189" bIns="40094" rtlCol="0" anchor="ctr"/>
          <a:lstStyle>
            <a:defPPr>
              <a:defRPr lang="en-US"/>
            </a:defPPr>
            <a:lvl1pPr marL="0" algn="ct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789" dirty="0"/>
              <a:t>-</a:t>
            </a:r>
            <a:r>
              <a:rPr lang="en-US" sz="789" b="1" dirty="0">
                <a:solidFill>
                  <a:schemeClr val="accent1"/>
                </a:solidFill>
                <a:latin typeface="Aharoni" panose="02010803020104030203" pitchFamily="2" charset="-79"/>
                <a:cs typeface="Aharoni" panose="02010803020104030203" pitchFamily="2" charset="-79"/>
              </a:rPr>
              <a:t> </a:t>
            </a:r>
            <a:r>
              <a:rPr lang="fr-FR" sz="789" dirty="0"/>
              <a:t>Document à usage strictement interne</a:t>
            </a:r>
          </a:p>
        </p:txBody>
      </p:sp>
      <p:pic>
        <p:nvPicPr>
          <p:cNvPr id="12" name="Image 11">
            <a:extLst>
              <a:ext uri="{FF2B5EF4-FFF2-40B4-BE49-F238E27FC236}">
                <a16:creationId xmlns:a16="http://schemas.microsoft.com/office/drawing/2014/main" id="{B966A5BB-9336-43F0-A944-734E714418A1}"/>
              </a:ext>
            </a:extLst>
          </p:cNvPr>
          <p:cNvPicPr/>
          <p:nvPr userDrawn="1"/>
        </p:nvPicPr>
        <p:blipFill>
          <a:blip r:embed="rId4">
            <a:extLst>
              <a:ext uri="{28A0092B-C50C-407E-A947-70E740481C1C}">
                <a14:useLocalDpi xmlns:a14="http://schemas.microsoft.com/office/drawing/2010/main" val="0"/>
              </a:ext>
            </a:extLst>
          </a:blip>
          <a:stretch>
            <a:fillRect/>
          </a:stretch>
        </p:blipFill>
        <p:spPr>
          <a:xfrm>
            <a:off x="6820572" y="10483665"/>
            <a:ext cx="241300" cy="127635"/>
          </a:xfrm>
          <a:prstGeom prst="rect">
            <a:avLst/>
          </a:prstGeom>
        </p:spPr>
      </p:pic>
      <p:sp>
        <p:nvSpPr>
          <p:cNvPr id="13" name="Slide Number Placeholder 5">
            <a:extLst>
              <a:ext uri="{FF2B5EF4-FFF2-40B4-BE49-F238E27FC236}">
                <a16:creationId xmlns:a16="http://schemas.microsoft.com/office/drawing/2014/main" id="{7FB84F1D-9897-4A5E-8E53-89CE043DDDC7}"/>
              </a:ext>
            </a:extLst>
          </p:cNvPr>
          <p:cNvSpPr>
            <a:spLocks noGrp="1"/>
          </p:cNvSpPr>
          <p:nvPr>
            <p:ph type="sldNum" sz="quarter" idx="4"/>
          </p:nvPr>
        </p:nvSpPr>
        <p:spPr>
          <a:xfrm>
            <a:off x="6728391" y="10273063"/>
            <a:ext cx="434024" cy="321907"/>
          </a:xfrm>
          <a:prstGeom prst="rect">
            <a:avLst/>
          </a:prstGeom>
        </p:spPr>
        <p:txBody>
          <a:bodyPr/>
          <a:lstStyle>
            <a:lvl1pPr algn="ctr">
              <a:defRPr lang="fr-FR" sz="1100" kern="120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defRPr>
            </a:lvl1pPr>
          </a:lstStyle>
          <a:p>
            <a:fld id="{FD1D3D48-5F99-4713-9B43-7AB162B73E4B}" type="slidenum">
              <a:rPr lang="fr-FR" smtClean="0"/>
              <a:pPr/>
              <a:t>‹N°›</a:t>
            </a:fld>
            <a:endParaRPr lang="fr-FR" dirty="0"/>
          </a:p>
        </p:txBody>
      </p:sp>
      <p:sp>
        <p:nvSpPr>
          <p:cNvPr id="14" name="Footer Placeholder 4">
            <a:extLst>
              <a:ext uri="{FF2B5EF4-FFF2-40B4-BE49-F238E27FC236}">
                <a16:creationId xmlns:a16="http://schemas.microsoft.com/office/drawing/2014/main" id="{304B7F8E-854C-428F-BE63-F9A03E84F131}"/>
              </a:ext>
            </a:extLst>
          </p:cNvPr>
          <p:cNvSpPr>
            <a:spLocks noGrp="1"/>
          </p:cNvSpPr>
          <p:nvPr>
            <p:ph type="ftr" sz="quarter" idx="3"/>
          </p:nvPr>
        </p:nvSpPr>
        <p:spPr>
          <a:xfrm>
            <a:off x="759496" y="10363757"/>
            <a:ext cx="3086101" cy="195679"/>
          </a:xfrm>
          <a:prstGeom prst="rect">
            <a:avLst/>
          </a:prstGeom>
        </p:spPr>
        <p:txBody>
          <a:bodyPr/>
          <a:lstStyle>
            <a:lvl1pPr algn="r">
              <a:defRPr lang="fr-FR" sz="900" kern="1200" dirty="0" smtClean="0">
                <a:solidFill>
                  <a:schemeClr val="tx1">
                    <a:tint val="75000"/>
                  </a:schemeClr>
                </a:solidFill>
                <a:latin typeface="+mn-lt"/>
                <a:ea typeface="+mn-ea"/>
                <a:cs typeface="+mn-cs"/>
              </a:defRPr>
            </a:lvl1pPr>
          </a:lstStyle>
          <a:p>
            <a:r>
              <a:rPr lang="fr-FR"/>
              <a:t>TATOU SUR... Nuances 3D</a:t>
            </a:r>
            <a:endParaRPr lang="fr-FR" dirty="0"/>
          </a:p>
        </p:txBody>
      </p:sp>
    </p:spTree>
    <p:extLst>
      <p:ext uri="{BB962C8B-B14F-4D97-AF65-F5344CB8AC3E}">
        <p14:creationId xmlns:p14="http://schemas.microsoft.com/office/powerpoint/2010/main" val="1606694554"/>
      </p:ext>
    </p:extLst>
  </p:cSld>
  <p:clrMap bg1="lt1" tx1="dk1" bg2="lt2" tx2="dk2" accent1="accent1" accent2="accent2" accent3="accent3" accent4="accent4" accent5="accent5" accent6="accent6" hlink="hlink" folHlink="folHlink"/>
  <p:sldLayoutIdLst>
    <p:sldLayoutId id="2147483773" r:id="rId1"/>
    <p:sldLayoutId id="2147483772" r:id="rId2"/>
  </p:sldLayoutIdLst>
  <p:hf hd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BE66912-3B0F-4505-81A1-EE80BB452334}"/>
              </a:ext>
            </a:extLst>
          </p:cNvPr>
          <p:cNvSpPr>
            <a:spLocks noGrp="1"/>
          </p:cNvSpPr>
          <p:nvPr>
            <p:ph type="sldNum" sz="quarter" idx="4"/>
          </p:nvPr>
        </p:nvSpPr>
        <p:spPr/>
        <p:txBody>
          <a:bodyPr/>
          <a:lstStyle/>
          <a:p>
            <a:fld id="{FD1D3D48-5F99-4713-9B43-7AB162B73E4B}" type="slidenum">
              <a:rPr lang="fr-FR" smtClean="0"/>
              <a:pPr/>
              <a:t>1</a:t>
            </a:fld>
            <a:endParaRPr lang="fr-FR" dirty="0"/>
          </a:p>
        </p:txBody>
      </p:sp>
      <p:sp>
        <p:nvSpPr>
          <p:cNvPr id="3" name="Espace réservé du pied de page 2">
            <a:extLst>
              <a:ext uri="{FF2B5EF4-FFF2-40B4-BE49-F238E27FC236}">
                <a16:creationId xmlns:a16="http://schemas.microsoft.com/office/drawing/2014/main" id="{2F97E4F6-999E-46F5-9078-3712F88F757A}"/>
              </a:ext>
            </a:extLst>
          </p:cNvPr>
          <p:cNvSpPr>
            <a:spLocks noGrp="1"/>
          </p:cNvSpPr>
          <p:nvPr>
            <p:ph type="ftr" sz="quarter" idx="3"/>
          </p:nvPr>
        </p:nvSpPr>
        <p:spPr>
          <a:xfrm>
            <a:off x="759496" y="10341179"/>
            <a:ext cx="3086101" cy="195679"/>
          </a:xfrm>
        </p:spPr>
        <p:txBody>
          <a:bodyPr/>
          <a:lstStyle/>
          <a:p>
            <a:r>
              <a:rPr lang="fr-FR"/>
              <a:t>TATOU SUR... Nuances 3D</a:t>
            </a:r>
            <a:endParaRPr lang="fr-FR" dirty="0"/>
          </a:p>
        </p:txBody>
      </p:sp>
      <p:sp>
        <p:nvSpPr>
          <p:cNvPr id="6" name="Rectangle 2">
            <a:extLst>
              <a:ext uri="{FF2B5EF4-FFF2-40B4-BE49-F238E27FC236}">
                <a16:creationId xmlns:a16="http://schemas.microsoft.com/office/drawing/2014/main" id="{D3CFD1AD-293A-43F1-B0BF-335225709C7B}"/>
              </a:ext>
            </a:extLst>
          </p:cNvPr>
          <p:cNvSpPr>
            <a:spLocks noChangeArrowheads="1"/>
          </p:cNvSpPr>
          <p:nvPr/>
        </p:nvSpPr>
        <p:spPr bwMode="auto">
          <a:xfrm>
            <a:off x="306530" y="770562"/>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Zone de texte 2">
            <a:extLst>
              <a:ext uri="{FF2B5EF4-FFF2-40B4-BE49-F238E27FC236}">
                <a16:creationId xmlns:a16="http://schemas.microsoft.com/office/drawing/2014/main" id="{C729A6B8-AD8E-4B8E-8C47-220361E48424}"/>
              </a:ext>
            </a:extLst>
          </p:cNvPr>
          <p:cNvSpPr txBox="1">
            <a:spLocks noChangeArrowheads="1"/>
          </p:cNvSpPr>
          <p:nvPr/>
        </p:nvSpPr>
        <p:spPr bwMode="auto">
          <a:xfrm>
            <a:off x="392890" y="2039257"/>
            <a:ext cx="36576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3200" b="1" cap="all"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Nuances 3D</a:t>
            </a:r>
          </a:p>
        </p:txBody>
      </p:sp>
      <p:sp>
        <p:nvSpPr>
          <p:cNvPr id="8" name="Rectangle 3">
            <a:extLst>
              <a:ext uri="{FF2B5EF4-FFF2-40B4-BE49-F238E27FC236}">
                <a16:creationId xmlns:a16="http://schemas.microsoft.com/office/drawing/2014/main" id="{ED4BBA76-33AC-4CA1-A6B3-30BAA5D9E816}"/>
              </a:ext>
            </a:extLst>
          </p:cNvPr>
          <p:cNvSpPr>
            <a:spLocks noChangeArrowheads="1"/>
          </p:cNvSpPr>
          <p:nvPr/>
        </p:nvSpPr>
        <p:spPr bwMode="auto">
          <a:xfrm>
            <a:off x="362410" y="130797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5600" b="0" i="0" u="none" strike="noStrike" cap="none" normalizeH="0" baseline="0" dirty="0">
              <a:ln>
                <a:noFill/>
              </a:ln>
              <a:solidFill>
                <a:srgbClr val="09B2AF"/>
              </a:solidFill>
              <a:effectLst/>
              <a:latin typeface="Aharoni" panose="02010803020104030203" pitchFamily="2" charset="-79"/>
              <a:cs typeface="Aharoni" panose="02010803020104030203" pitchFamily="2" charset="-79"/>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5600" b="0" i="0" u="none" strike="noStrike" cap="none" normalizeH="0" baseline="0" dirty="0">
                <a:ln>
                  <a:noFill/>
                </a:ln>
                <a:solidFill>
                  <a:srgbClr val="09B2AF"/>
                </a:solidFill>
                <a:effectLst/>
                <a:latin typeface="Aharoni" panose="02010803020104030203" pitchFamily="2" charset="-79"/>
                <a:cs typeface="Aharoni" panose="02010803020104030203" pitchFamily="2" charset="-79"/>
              </a:rPr>
              <a:t>TATOU SUR</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Zone de texte 2">
            <a:extLst>
              <a:ext uri="{FF2B5EF4-FFF2-40B4-BE49-F238E27FC236}">
                <a16:creationId xmlns:a16="http://schemas.microsoft.com/office/drawing/2014/main" id="{1083B47B-C1BB-4F70-8E53-8668FD9A2014}"/>
              </a:ext>
            </a:extLst>
          </p:cNvPr>
          <p:cNvSpPr txBox="1">
            <a:spLocks noChangeArrowheads="1"/>
          </p:cNvSpPr>
          <p:nvPr/>
        </p:nvSpPr>
        <p:spPr bwMode="auto">
          <a:xfrm>
            <a:off x="4727613" y="1380529"/>
            <a:ext cx="2667635" cy="704850"/>
          </a:xfrm>
          <a:prstGeom prst="rect">
            <a:avLst/>
          </a:prstGeom>
          <a:noFill/>
          <a:ln w="9525">
            <a:noFill/>
            <a:miter lim="800000"/>
            <a:headEnd/>
            <a:tailEnd/>
          </a:ln>
        </p:spPr>
        <p:txBody>
          <a:bodyPr rot="0" vert="horz" wrap="square" lIns="91440" tIns="45720" rIns="91440" bIns="45720" anchor="t" anchorCtr="0">
            <a:spAutoFit/>
          </a:bodyPr>
          <a:lstStyle/>
          <a:p>
            <a:r>
              <a:rPr lang="fr-FR" sz="1400" dirty="0">
                <a:solidFill>
                  <a:srgbClr val="EA4E55"/>
                </a:solidFill>
                <a:latin typeface="Calibri" panose="020F0502020204030204" pitchFamily="34" charset="0"/>
                <a:ea typeface="Calibri" panose="020F0502020204030204" pitchFamily="34" charset="0"/>
                <a:cs typeface="Times New Roman" panose="02020603050405020304" pitchFamily="18" charset="0"/>
              </a:rPr>
              <a:t>NOVEMBRE</a:t>
            </a:r>
            <a:r>
              <a:rPr lang="fr-FR" sz="1400" dirty="0">
                <a:solidFill>
                  <a:srgbClr val="EA4E55"/>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400" dirty="0">
                <a:solidFill>
                  <a:srgbClr val="EA4E55"/>
                </a:solidFill>
                <a:effectLst/>
                <a:latin typeface="Calibri" panose="020F0502020204030204" pitchFamily="34" charset="0"/>
                <a:ea typeface="Calibri" panose="020F0502020204030204" pitchFamily="34" charset="0"/>
                <a:cs typeface="Times New Roman" panose="02020603050405020304" pitchFamily="18" charset="0"/>
              </a:rPr>
              <a:t>2021</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100" dirty="0">
                <a:solidFill>
                  <a:srgbClr val="EA4E55"/>
                </a:solidFill>
                <a:effectLst/>
                <a:latin typeface="Calibri" panose="020F0502020204030204" pitchFamily="34" charset="0"/>
                <a:ea typeface="Calibri" panose="020F0502020204030204" pitchFamily="34" charset="0"/>
                <a:cs typeface="Times New Roman" panose="02020603050405020304" pitchFamily="18" charset="0"/>
              </a:rPr>
              <a:t>Version 1.4</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0" name="Connecteur droit 9">
            <a:extLst>
              <a:ext uri="{FF2B5EF4-FFF2-40B4-BE49-F238E27FC236}">
                <a16:creationId xmlns:a16="http://schemas.microsoft.com/office/drawing/2014/main" id="{4C478738-FF7F-47CF-ACE5-3A81726032D5}"/>
              </a:ext>
            </a:extLst>
          </p:cNvPr>
          <p:cNvCxnSpPr/>
          <p:nvPr/>
        </p:nvCxnSpPr>
        <p:spPr>
          <a:xfrm>
            <a:off x="4672012" y="1520705"/>
            <a:ext cx="0" cy="444500"/>
          </a:xfrm>
          <a:prstGeom prst="line">
            <a:avLst/>
          </a:prstGeom>
          <a:ln w="19050">
            <a:solidFill>
              <a:srgbClr val="EA4E55"/>
            </a:solidFill>
            <a:prstDash val="sysDot"/>
          </a:ln>
        </p:spPr>
        <p:style>
          <a:lnRef idx="1">
            <a:schemeClr val="accent1"/>
          </a:lnRef>
          <a:fillRef idx="0">
            <a:schemeClr val="accent1"/>
          </a:fillRef>
          <a:effectRef idx="0">
            <a:schemeClr val="accent1"/>
          </a:effectRef>
          <a:fontRef idx="minor">
            <a:schemeClr val="tx1"/>
          </a:fontRef>
        </p:style>
      </p:cxnSp>
      <p:sp>
        <p:nvSpPr>
          <p:cNvPr id="17" name="Rectangle 32">
            <a:extLst>
              <a:ext uri="{FF2B5EF4-FFF2-40B4-BE49-F238E27FC236}">
                <a16:creationId xmlns:a16="http://schemas.microsoft.com/office/drawing/2014/main" id="{247F5FF6-B7BE-4928-9ED7-C75E1A40C40B}"/>
              </a:ext>
            </a:extLst>
          </p:cNvPr>
          <p:cNvSpPr>
            <a:spLocks noChangeArrowheads="1"/>
          </p:cNvSpPr>
          <p:nvPr/>
        </p:nvSpPr>
        <p:spPr bwMode="auto">
          <a:xfrm>
            <a:off x="108092" y="4526756"/>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graphicFrame>
        <p:nvGraphicFramePr>
          <p:cNvPr id="13" name="Tableau 12">
            <a:extLst>
              <a:ext uri="{FF2B5EF4-FFF2-40B4-BE49-F238E27FC236}">
                <a16:creationId xmlns:a16="http://schemas.microsoft.com/office/drawing/2014/main" id="{4A2AF320-DCFE-4816-A713-2BEDC4F6C1D9}"/>
              </a:ext>
            </a:extLst>
          </p:cNvPr>
          <p:cNvGraphicFramePr/>
          <p:nvPr>
            <p:extLst>
              <p:ext uri="{D42A27DB-BD31-4B8C-83A1-F6EECF244321}">
                <p14:modId xmlns:p14="http://schemas.microsoft.com/office/powerpoint/2010/main" val="362826897"/>
              </p:ext>
            </p:extLst>
          </p:nvPr>
        </p:nvGraphicFramePr>
        <p:xfrm>
          <a:off x="191912" y="2957199"/>
          <a:ext cx="7203334" cy="4480902"/>
        </p:xfrm>
        <a:graphic>
          <a:graphicData uri="http://schemas.openxmlformats.org/drawingml/2006/table">
            <a:tbl>
              <a:tblPr firstRow="1" firstCol="1" bandRow="1">
                <a:tableStyleId>{5C22544A-7EE6-4342-B048-85BDC9FD1C3A}</a:tableStyleId>
              </a:tblPr>
              <a:tblGrid>
                <a:gridCol w="967765">
                  <a:extLst>
                    <a:ext uri="{9D8B030D-6E8A-4147-A177-3AD203B41FA5}">
                      <a16:colId xmlns:a16="http://schemas.microsoft.com/office/drawing/2014/main" val="780956039"/>
                    </a:ext>
                  </a:extLst>
                </a:gridCol>
                <a:gridCol w="2635618">
                  <a:extLst>
                    <a:ext uri="{9D8B030D-6E8A-4147-A177-3AD203B41FA5}">
                      <a16:colId xmlns:a16="http://schemas.microsoft.com/office/drawing/2014/main" val="1180942486"/>
                    </a:ext>
                  </a:extLst>
                </a:gridCol>
                <a:gridCol w="978061">
                  <a:extLst>
                    <a:ext uri="{9D8B030D-6E8A-4147-A177-3AD203B41FA5}">
                      <a16:colId xmlns:a16="http://schemas.microsoft.com/office/drawing/2014/main" val="1627232601"/>
                    </a:ext>
                  </a:extLst>
                </a:gridCol>
                <a:gridCol w="2621890">
                  <a:extLst>
                    <a:ext uri="{9D8B030D-6E8A-4147-A177-3AD203B41FA5}">
                      <a16:colId xmlns:a16="http://schemas.microsoft.com/office/drawing/2014/main" val="3457933119"/>
                    </a:ext>
                  </a:extLst>
                </a:gridCol>
              </a:tblGrid>
              <a:tr h="1894028">
                <a:tc>
                  <a:txBody>
                    <a:bodyPr/>
                    <a:lstStyle/>
                    <a:p>
                      <a:pPr algn="l" fontAlgn="ctr">
                        <a:lnSpc>
                          <a:spcPct val="107000"/>
                        </a:lnSpc>
                        <a:spcBef>
                          <a:spcPts val="0"/>
                        </a:spcBef>
                        <a:spcAft>
                          <a:spcPts val="8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Expéditeurs</a:t>
                      </a:r>
                      <a:endParaRPr lang="fr-FR" sz="1000" b="0" i="0" u="none" strike="noStrike" dirty="0">
                        <a:solidFill>
                          <a:schemeClr val="tx1"/>
                        </a:solidFill>
                        <a:effectLst/>
                        <a:latin typeface="Calibri Light" panose="020F0302020204030204" pitchFamily="34" charset="0"/>
                        <a:cs typeface="Calibri Light" panose="020F0302020204030204" pitchFamily="34" charset="0"/>
                      </a:endParaRPr>
                    </a:p>
                  </a:txBody>
                  <a:tcPr marL="49253" marR="49253" marT="6841" marB="0" anchor="ctr">
                    <a:lnL w="12700" cap="flat" cmpd="sng" algn="ctr">
                      <a:solidFill>
                        <a:schemeClr val="accent5"/>
                      </a:solidFill>
                      <a:prstDash val="solid"/>
                      <a:round/>
                      <a:headEnd type="none" w="med" len="med"/>
                      <a:tailEnd type="none" w="med" len="med"/>
                    </a:lnL>
                    <a:lnR w="12700" cmpd="sng">
                      <a:noFill/>
                    </a:lnR>
                    <a:lnT w="12700"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spcBef>
                          <a:spcPts val="0"/>
                        </a:spcBef>
                        <a:spcAft>
                          <a:spcPts val="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Ecureuil Vie Développement </a:t>
                      </a:r>
                    </a:p>
                    <a:p>
                      <a:pPr algn="l" fontAlgn="ctr">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Pôle Assistance Caisses</a:t>
                      </a:r>
                    </a:p>
                  </a:txBody>
                  <a:tcPr marL="49253" marR="49253" marT="6841" marB="0" anchor="ctr">
                    <a:lnL w="12700" cmpd="sng">
                      <a:noFill/>
                    </a:lnL>
                    <a:lnR w="12700" cmpd="sng">
                      <a:noFill/>
                    </a:lnR>
                    <a:lnT w="12700"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107000"/>
                        </a:lnSpc>
                        <a:spcBef>
                          <a:spcPts val="0"/>
                        </a:spcBef>
                        <a:spcAft>
                          <a:spcPts val="8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Destinataires</a:t>
                      </a:r>
                      <a:endParaRPr lang="fr-FR" sz="1000" b="0" i="0" u="none" strike="noStrike" dirty="0">
                        <a:solidFill>
                          <a:schemeClr val="tx1"/>
                        </a:solidFill>
                        <a:effectLst/>
                        <a:latin typeface="Calibri Light" panose="020F0302020204030204" pitchFamily="34" charset="0"/>
                        <a:cs typeface="Calibri Light" panose="020F0302020204030204" pitchFamily="34" charset="0"/>
                      </a:endParaRPr>
                    </a:p>
                  </a:txBody>
                  <a:tcPr marL="49253" marR="49253" marT="6841" marB="0" anchor="ctr">
                    <a:lnL w="12700" cmpd="sng">
                      <a:noFill/>
                    </a:lnL>
                    <a:lnR w="12700" cmpd="sng">
                      <a:noFill/>
                    </a:lnR>
                    <a:lnT w="12700"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100000"/>
                        </a:lnSpc>
                        <a:spcBef>
                          <a:spcPts val="0"/>
                        </a:spcBef>
                        <a:spcAft>
                          <a:spcPts val="0"/>
                        </a:spcAft>
                      </a:pPr>
                      <a:endParaRPr lang="fr-FR" sz="300" u="none" strike="noStrike" dirty="0">
                        <a:solidFill>
                          <a:schemeClr val="tx1"/>
                        </a:solidFill>
                        <a:effectLst/>
                        <a:latin typeface="Calibri Light" panose="020F0302020204030204" pitchFamily="34" charset="0"/>
                        <a:cs typeface="Calibri Light" panose="020F0302020204030204" pitchFamily="34" charset="0"/>
                      </a:endParaRPr>
                    </a:p>
                    <a:p>
                      <a:pPr algn="l" fontAlgn="ctr">
                        <a:lnSpc>
                          <a:spcPct val="100000"/>
                        </a:lnSpc>
                        <a:spcBef>
                          <a:spcPts val="0"/>
                        </a:spcBef>
                        <a:spcAft>
                          <a:spcPts val="2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Caisses d’Epargne</a:t>
                      </a:r>
                    </a:p>
                    <a:p>
                      <a:pPr algn="l" fontAlgn="ctr">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Responsables Assurances</a:t>
                      </a:r>
                    </a:p>
                    <a:p>
                      <a:pPr algn="l" fontAlgn="ctr">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Responsables Back-Office</a:t>
                      </a:r>
                    </a:p>
                    <a:p>
                      <a:pPr algn="l" fontAlgn="ctr">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Responsables Gestion Privée</a:t>
                      </a:r>
                    </a:p>
                    <a:p>
                      <a:pPr algn="l" fontAlgn="ctr">
                        <a:lnSpc>
                          <a:spcPct val="100000"/>
                        </a:lnSpc>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Responsables Marchés des Personnes Protégés</a:t>
                      </a:r>
                    </a:p>
                    <a:p>
                      <a:pPr algn="l" fontAlgn="ctr">
                        <a:lnSpc>
                          <a:spcPct val="100000"/>
                        </a:lnSpc>
                        <a:spcBef>
                          <a:spcPts val="0"/>
                        </a:spcBef>
                        <a:spcAft>
                          <a:spcPts val="0"/>
                        </a:spcAft>
                      </a:pPr>
                      <a:endParaRPr lang="fr-FR" sz="1000" b="0" u="none" strike="noStrike" kern="1200" dirty="0">
                        <a:solidFill>
                          <a:schemeClr val="tx1"/>
                        </a:solidFill>
                        <a:effectLst/>
                        <a:latin typeface="Calibri Light" panose="020F0302020204030204" pitchFamily="34" charset="0"/>
                        <a:ea typeface="+mn-ea"/>
                        <a:cs typeface="Calibri Light" panose="020F0302020204030204" pitchFamily="34" charset="0"/>
                      </a:endParaRPr>
                    </a:p>
                    <a:p>
                      <a:pPr algn="l" fontAlgn="ctr">
                        <a:lnSpc>
                          <a:spcPct val="100000"/>
                        </a:lnSpc>
                        <a:spcBef>
                          <a:spcPts val="0"/>
                        </a:spcBef>
                        <a:spcAft>
                          <a:spcPts val="2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CNP Assurances</a:t>
                      </a:r>
                    </a:p>
                    <a:p>
                      <a:pPr algn="l" fontAlgn="ctr">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BU BPCE</a:t>
                      </a:r>
                    </a:p>
                    <a:p>
                      <a:pPr algn="l" fontAlgn="ctr">
                        <a:lnSpc>
                          <a:spcPct val="107000"/>
                        </a:lnSpc>
                        <a:spcBef>
                          <a:spcPts val="0"/>
                        </a:spcBef>
                        <a:spcAft>
                          <a:spcPts val="80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Centre de Relations Clients</a:t>
                      </a:r>
                    </a:p>
                    <a:p>
                      <a:pPr algn="l" fontAlgn="ctr">
                        <a:lnSpc>
                          <a:spcPct val="100000"/>
                        </a:lnSpc>
                        <a:spcBef>
                          <a:spcPts val="0"/>
                        </a:spcBef>
                        <a:spcAft>
                          <a:spcPts val="2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 BPCE</a:t>
                      </a:r>
                    </a:p>
                    <a:p>
                      <a:pPr marR="18288" algn="l" fontAlgn="ctr">
                        <a:lnSpc>
                          <a:spcPct val="100000"/>
                        </a:lnSpc>
                        <a:spcBef>
                          <a:spcPts val="0"/>
                        </a:spcBef>
                        <a:spcAft>
                          <a:spcPts val="0"/>
                        </a:spcAft>
                      </a:pPr>
                      <a:r>
                        <a:rPr lang="fr-FR" sz="1000" b="0" u="none" strike="noStrike" dirty="0">
                          <a:solidFill>
                            <a:schemeClr val="tx1"/>
                          </a:solidFill>
                          <a:effectLst/>
                          <a:latin typeface="Calibri Light" panose="020F0302020204030204" pitchFamily="34" charset="0"/>
                          <a:cs typeface="Calibri Light" panose="020F0302020204030204" pitchFamily="34" charset="0"/>
                        </a:rPr>
                        <a:t>Con</a:t>
                      </a:r>
                      <a:r>
                        <a:rPr lang="fr-FR" sz="1000" b="0" u="none" strike="noStrike" kern="1200" dirty="0">
                          <a:solidFill>
                            <a:schemeClr val="tx1"/>
                          </a:solidFill>
                          <a:effectLst/>
                          <a:latin typeface="Calibri Light" panose="020F0302020204030204" pitchFamily="34" charset="0"/>
                          <a:ea typeface="+mn-ea"/>
                          <a:cs typeface="Calibri Light" panose="020F0302020204030204" pitchFamily="34" charset="0"/>
                        </a:rPr>
                        <a:t>formit</a:t>
                      </a:r>
                      <a:r>
                        <a:rPr lang="fr-FR" sz="1000" b="0" u="none" strike="noStrike" dirty="0">
                          <a:solidFill>
                            <a:schemeClr val="tx1"/>
                          </a:solidFill>
                          <a:effectLst/>
                          <a:latin typeface="Calibri Light" panose="020F0302020204030204" pitchFamily="34" charset="0"/>
                          <a:cs typeface="Calibri Light" panose="020F0302020204030204" pitchFamily="34" charset="0"/>
                        </a:rPr>
                        <a:t>é</a:t>
                      </a:r>
                    </a:p>
                    <a:p>
                      <a:pPr marR="18288" algn="l" fontAlgn="ctr">
                        <a:lnSpc>
                          <a:spcPct val="107000"/>
                        </a:lnSpc>
                        <a:spcBef>
                          <a:spcPts val="0"/>
                        </a:spcBef>
                        <a:spcAft>
                          <a:spcPts val="800"/>
                        </a:spcAft>
                      </a:pPr>
                      <a:endParaRPr lang="fr-FR" sz="800" b="0" i="0" u="none" strike="noStrike" dirty="0">
                        <a:solidFill>
                          <a:schemeClr val="tx1"/>
                        </a:solidFill>
                        <a:effectLst/>
                        <a:latin typeface="Calibri Light" panose="020F0302020204030204" pitchFamily="34" charset="0"/>
                        <a:cs typeface="Calibri Light" panose="020F0302020204030204" pitchFamily="34" charset="0"/>
                      </a:endParaRPr>
                    </a:p>
                  </a:txBody>
                  <a:tcPr marL="49253" marR="49253" marT="6841" marB="0" anchor="ctr">
                    <a:lnL w="12700" cmpd="sng">
                      <a:noFill/>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2650102"/>
                  </a:ext>
                </a:extLst>
              </a:tr>
              <a:tr h="1295787">
                <a:tc>
                  <a:txBody>
                    <a:bodyPr/>
                    <a:lstStyle/>
                    <a:p>
                      <a:pPr algn="l" fontAlgn="ctr">
                        <a:lnSpc>
                          <a:spcPct val="107000"/>
                        </a:lnSpc>
                        <a:spcBef>
                          <a:spcPts val="0"/>
                        </a:spcBef>
                        <a:spcAft>
                          <a:spcPts val="8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Approbateurs</a:t>
                      </a:r>
                      <a:endParaRPr lang="fr-FR" sz="1000" b="0" i="0" u="none" strike="noStrike" dirty="0">
                        <a:solidFill>
                          <a:schemeClr val="tx1"/>
                        </a:solidFill>
                        <a:effectLst/>
                        <a:latin typeface="Calibri Light" panose="020F0302020204030204" pitchFamily="34" charset="0"/>
                        <a:cs typeface="Calibri Light" panose="020F0302020204030204" pitchFamily="34" charset="0"/>
                      </a:endParaRPr>
                    </a:p>
                  </a:txBody>
                  <a:tcPr marL="49253" marR="49253" marT="6841" marB="0" anchor="ctr">
                    <a:lnL w="12700" cap="flat" cmpd="sng" algn="ctr">
                      <a:solidFill>
                        <a:schemeClr val="accent5"/>
                      </a:solidFill>
                      <a:prstDash val="solid"/>
                      <a:round/>
                      <a:headEnd type="none" w="med" len="med"/>
                      <a:tailEnd type="none" w="med" len="med"/>
                    </a:lnL>
                    <a:lnR w="12700" cmpd="sng">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CNP Assurances </a:t>
                      </a:r>
                    </a:p>
                    <a:p>
                      <a:pPr algn="l" fontAlgn="ctr">
                        <a:spcBef>
                          <a:spcPts val="0"/>
                        </a:spcBef>
                        <a:spcAft>
                          <a:spcPts val="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BU BPCE</a:t>
                      </a:r>
                    </a:p>
                    <a:p>
                      <a:pPr algn="l" fontAlgn="ctr">
                        <a:lnSpc>
                          <a:spcPct val="107000"/>
                        </a:lnSpc>
                        <a:spcBef>
                          <a:spcPts val="0"/>
                        </a:spcBef>
                        <a:spcAft>
                          <a:spcPts val="8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Direction Conformité Groupe</a:t>
                      </a:r>
                    </a:p>
                    <a:p>
                      <a:pPr algn="l" fontAlgn="ctr">
                        <a:lnSpc>
                          <a:spcPct val="107000"/>
                        </a:lnSpc>
                        <a:spcBef>
                          <a:spcPts val="0"/>
                        </a:spcBef>
                        <a:spcAft>
                          <a:spcPts val="80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 </a:t>
                      </a:r>
                    </a:p>
                  </a:txBody>
                  <a:tcPr marL="49253" marR="49253" marT="6841" marB="0" anchor="ctr">
                    <a:lnL w="12700" cmpd="sng">
                      <a:noFill/>
                    </a:lnL>
                    <a:lnR w="12700" cmpd="sng">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107000"/>
                        </a:lnSpc>
                        <a:spcBef>
                          <a:spcPts val="0"/>
                        </a:spcBef>
                        <a:spcAft>
                          <a:spcPts val="800"/>
                        </a:spcAft>
                      </a:pPr>
                      <a:r>
                        <a:rPr lang="fr-FR" sz="1000" b="1" i="1" u="none" strike="noStrike" dirty="0">
                          <a:solidFill>
                            <a:schemeClr val="tx1"/>
                          </a:solidFill>
                          <a:effectLst/>
                          <a:latin typeface="Calibri Light" panose="020F0302020204030204" pitchFamily="34" charset="0"/>
                          <a:cs typeface="Calibri Light" panose="020F0302020204030204" pitchFamily="34" charset="0"/>
                        </a:rPr>
                        <a:t>Historique</a:t>
                      </a:r>
                    </a:p>
                  </a:txBody>
                  <a:tcPr marL="49253" marR="49253" marT="6841" marB="0" anchor="ctr">
                    <a:lnL w="12700" cmpd="sng">
                      <a:noFill/>
                    </a:lnL>
                    <a:lnR w="12700" cmpd="sng">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spcBef>
                          <a:spcPts val="0"/>
                        </a:spcBef>
                        <a:spcAft>
                          <a:spcPts val="0"/>
                        </a:spcAft>
                      </a:pPr>
                      <a:endParaRPr lang="fr-FR" sz="1000" b="1" u="none" strike="noStrike" dirty="0">
                        <a:solidFill>
                          <a:schemeClr val="tx1"/>
                        </a:solidFill>
                        <a:effectLst/>
                        <a:latin typeface="Calibri Light" panose="020F0302020204030204" pitchFamily="34" charset="0"/>
                        <a:cs typeface="Calibri Light" panose="020F0302020204030204" pitchFamily="34" charset="0"/>
                      </a:endParaRPr>
                    </a:p>
                    <a:p>
                      <a:pPr algn="l" fontAlgn="ctr">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Novembre 2021</a:t>
                      </a:r>
                      <a:r>
                        <a:rPr lang="fr-FR" sz="1000" u="none" strike="noStrike" dirty="0">
                          <a:solidFill>
                            <a:schemeClr val="tx1"/>
                          </a:solidFill>
                          <a:effectLst/>
                          <a:latin typeface="Calibri Light" panose="020F0302020204030204" pitchFamily="34" charset="0"/>
                          <a:cs typeface="Calibri Light" panose="020F0302020204030204" pitchFamily="34" charset="0"/>
                        </a:rPr>
                        <a:t> : Mise en place du service de Gestion Déléguée (GEDEL)</a:t>
                      </a:r>
                    </a:p>
                    <a:p>
                      <a:pPr algn="l" fontAlgn="ctr">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Novembre 2020  </a:t>
                      </a:r>
                      <a:r>
                        <a:rPr lang="fr-FR" sz="1000" u="none" strike="noStrike" dirty="0">
                          <a:solidFill>
                            <a:schemeClr val="tx1"/>
                          </a:solidFill>
                          <a:effectLst/>
                          <a:latin typeface="Calibri Light" panose="020F0302020204030204" pitchFamily="34" charset="0"/>
                          <a:cs typeface="Calibri Light" panose="020F0302020204030204" pitchFamily="34" charset="0"/>
                        </a:rPr>
                        <a:t>: Adhésion pat transfert </a:t>
                      </a:r>
                      <a:r>
                        <a:rPr lang="fr-FR" sz="1000" u="none" strike="noStrike" dirty="0" err="1">
                          <a:solidFill>
                            <a:schemeClr val="tx1"/>
                          </a:solidFill>
                          <a:effectLst/>
                          <a:latin typeface="Calibri Light" panose="020F0302020204030204" pitchFamily="34" charset="0"/>
                          <a:cs typeface="Calibri Light" panose="020F0302020204030204" pitchFamily="34" charset="0"/>
                        </a:rPr>
                        <a:t>Fourgous</a:t>
                      </a:r>
                      <a:r>
                        <a:rPr lang="fr-FR" sz="1000" u="none" strike="noStrike" dirty="0">
                          <a:solidFill>
                            <a:schemeClr val="tx1"/>
                          </a:solidFill>
                          <a:effectLst/>
                          <a:latin typeface="Calibri Light" panose="020F0302020204030204" pitchFamily="34" charset="0"/>
                          <a:cs typeface="Calibri Light" panose="020F0302020204030204" pitchFamily="34" charset="0"/>
                        </a:rPr>
                        <a:t> et frais d’arbitrage</a:t>
                      </a:r>
                      <a:endParaRPr lang="fr-FR" sz="1000" b="1" u="none" strike="noStrike" dirty="0">
                        <a:solidFill>
                          <a:schemeClr val="tx1"/>
                        </a:solidFill>
                        <a:effectLst/>
                        <a:latin typeface="Calibri Light" panose="020F0302020204030204" pitchFamily="34" charset="0"/>
                        <a:cs typeface="Calibri Light" panose="020F0302020204030204" pitchFamily="34" charset="0"/>
                      </a:endParaRPr>
                    </a:p>
                    <a:p>
                      <a:pPr algn="l" fontAlgn="ctr">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Juin 2018</a:t>
                      </a:r>
                      <a:r>
                        <a:rPr lang="fr-FR" sz="1000" u="none" strike="noStrike" dirty="0">
                          <a:solidFill>
                            <a:schemeClr val="tx1"/>
                          </a:solidFill>
                          <a:effectLst/>
                          <a:latin typeface="Calibri Light" panose="020F0302020204030204" pitchFamily="34" charset="0"/>
                          <a:cs typeface="Calibri Light" panose="020F0302020204030204" pitchFamily="34" charset="0"/>
                        </a:rPr>
                        <a:t> : Loi de finances 2018 </a:t>
                      </a:r>
                      <a:r>
                        <a:rPr lang="fr-FR" sz="900" i="1" u="none" strike="noStrike" dirty="0">
                          <a:solidFill>
                            <a:schemeClr val="tx1"/>
                          </a:solidFill>
                          <a:effectLst/>
                          <a:latin typeface="Calibri Light" panose="020F0302020204030204" pitchFamily="34" charset="0"/>
                          <a:cs typeface="Calibri Light" panose="020F0302020204030204" pitchFamily="34" charset="0"/>
                        </a:rPr>
                        <a:t>(régime d’imposition)</a:t>
                      </a:r>
                      <a:endParaRPr lang="fr-FR" sz="1000" i="1" u="none" strike="noStrike" dirty="0">
                        <a:solidFill>
                          <a:schemeClr val="tx1"/>
                        </a:solidFill>
                        <a:effectLst/>
                        <a:latin typeface="Calibri Light" panose="020F0302020204030204" pitchFamily="34" charset="0"/>
                        <a:cs typeface="Calibri Light" panose="020F0302020204030204" pitchFamily="34" charset="0"/>
                      </a:endParaRPr>
                    </a:p>
                    <a:p>
                      <a:pPr algn="l" fontAlgn="ctr">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Août 2017 </a:t>
                      </a:r>
                      <a:r>
                        <a:rPr lang="fr-FR" sz="1000" u="none" strike="noStrike" dirty="0">
                          <a:solidFill>
                            <a:schemeClr val="tx1"/>
                          </a:solidFill>
                          <a:effectLst/>
                          <a:latin typeface="Calibri Light" panose="020F0302020204030204" pitchFamily="34" charset="0"/>
                          <a:cs typeface="Calibri Light" panose="020F0302020204030204" pitchFamily="34" charset="0"/>
                        </a:rPr>
                        <a:t>: Adhésion par transfert et actes de gestion disponible dans PUMA</a:t>
                      </a:r>
                    </a:p>
                    <a:p>
                      <a:pPr marL="0" marR="0" lvl="0" indent="0" algn="l" defTabSz="755934" rtl="0" eaLnBrk="1" fontAlgn="ctr" latinLnBrk="0" hangingPunct="1">
                        <a:lnSpc>
                          <a:spcPct val="100000"/>
                        </a:lnSpc>
                        <a:spcBef>
                          <a:spcPts val="0"/>
                        </a:spcBef>
                        <a:spcAft>
                          <a:spcPts val="0"/>
                        </a:spcAft>
                        <a:buClrTx/>
                        <a:buSzTx/>
                        <a:buFontTx/>
                        <a:buNone/>
                        <a:tabLst/>
                        <a:defRPr/>
                      </a:pPr>
                      <a:r>
                        <a:rPr lang="fr-FR" sz="1000" b="1" u="none" strike="noStrike" dirty="0">
                          <a:solidFill>
                            <a:schemeClr val="tx1"/>
                          </a:solidFill>
                          <a:effectLst/>
                          <a:latin typeface="Calibri Light" panose="020F0302020204030204" pitchFamily="34" charset="0"/>
                          <a:cs typeface="Calibri Light" panose="020F0302020204030204" pitchFamily="34" charset="0"/>
                        </a:rPr>
                        <a:t>Novembre 2011 </a:t>
                      </a:r>
                      <a:r>
                        <a:rPr lang="fr-FR" sz="1000" u="none" strike="noStrike" dirty="0">
                          <a:solidFill>
                            <a:schemeClr val="tx1"/>
                          </a:solidFill>
                          <a:effectLst/>
                          <a:latin typeface="Calibri Light" panose="020F0302020204030204" pitchFamily="34" charset="0"/>
                          <a:cs typeface="Calibri Light" panose="020F0302020204030204" pitchFamily="34" charset="0"/>
                        </a:rPr>
                        <a:t>: LAB, Arbitrage dans PUMA et gestion de la preuve</a:t>
                      </a:r>
                    </a:p>
                    <a:p>
                      <a:pPr algn="l" fontAlgn="ctr">
                        <a:lnSpc>
                          <a:spcPct val="107000"/>
                        </a:lnSpc>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Octobre 2009 </a:t>
                      </a:r>
                      <a:r>
                        <a:rPr lang="fr-FR" sz="1000" u="none" strike="noStrike" dirty="0">
                          <a:solidFill>
                            <a:schemeClr val="tx1"/>
                          </a:solidFill>
                          <a:effectLst/>
                          <a:latin typeface="Calibri Light" panose="020F0302020204030204" pitchFamily="34" charset="0"/>
                          <a:cs typeface="Calibri Light" panose="020F0302020204030204" pitchFamily="34" charset="0"/>
                        </a:rPr>
                        <a:t>: Création</a:t>
                      </a:r>
                    </a:p>
                    <a:p>
                      <a:pPr algn="l" fontAlgn="ctr">
                        <a:lnSpc>
                          <a:spcPct val="100000"/>
                        </a:lnSpc>
                        <a:spcBef>
                          <a:spcPts val="0"/>
                        </a:spcBef>
                        <a:spcAft>
                          <a:spcPts val="0"/>
                        </a:spcAft>
                      </a:pPr>
                      <a:endParaRPr lang="fr-FR" sz="500" b="0" i="0" u="none" strike="noStrike" dirty="0">
                        <a:solidFill>
                          <a:schemeClr val="tx1"/>
                        </a:solidFill>
                        <a:effectLst/>
                        <a:latin typeface="Calibri Light" panose="020F0302020204030204" pitchFamily="34" charset="0"/>
                        <a:cs typeface="Calibri Light" panose="020F0302020204030204" pitchFamily="34" charset="0"/>
                      </a:endParaRPr>
                    </a:p>
                  </a:txBody>
                  <a:tcPr marL="49253" marR="49253" marT="6841" marB="0" anchor="ctr">
                    <a:lnL w="12700" cmpd="sng">
                      <a:noFill/>
                    </a:lnL>
                    <a:lnR w="12700"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8262450"/>
                  </a:ext>
                </a:extLst>
              </a:tr>
              <a:tr h="525775">
                <a:tc>
                  <a:txBody>
                    <a:bodyPr/>
                    <a:lstStyle/>
                    <a:p>
                      <a:pPr algn="l" fontAlgn="ctr">
                        <a:lnSpc>
                          <a:spcPct val="107000"/>
                        </a:lnSpc>
                        <a:spcBef>
                          <a:spcPts val="0"/>
                        </a:spcBef>
                        <a:spcAft>
                          <a:spcPts val="800"/>
                        </a:spcAft>
                      </a:pPr>
                      <a:r>
                        <a:rPr lang="fr-FR" sz="1000" u="none" strike="noStrike">
                          <a:solidFill>
                            <a:schemeClr val="tx1"/>
                          </a:solidFill>
                          <a:effectLst/>
                          <a:latin typeface="Calibri Light" panose="020F0302020204030204" pitchFamily="34" charset="0"/>
                          <a:cs typeface="Calibri Light" panose="020F0302020204030204" pitchFamily="34" charset="0"/>
                        </a:rPr>
                        <a:t>Rédacteur</a:t>
                      </a:r>
                      <a:endParaRPr lang="fr-FR" sz="1000" b="0" i="0" u="none" strike="noStrike">
                        <a:solidFill>
                          <a:schemeClr val="tx1"/>
                        </a:solidFill>
                        <a:effectLst/>
                        <a:latin typeface="Calibri Light" panose="020F0302020204030204" pitchFamily="34" charset="0"/>
                        <a:cs typeface="Calibri Light" panose="020F0302020204030204" pitchFamily="34" charset="0"/>
                      </a:endParaRPr>
                    </a:p>
                  </a:txBody>
                  <a:tcPr marL="49253" marR="49253" marT="6841" marB="0" anchor="ctr">
                    <a:lnL w="12700" cap="flat" cmpd="sng" algn="ctr">
                      <a:solidFill>
                        <a:schemeClr val="accent5"/>
                      </a:solidFill>
                      <a:prstDash val="solid"/>
                      <a:round/>
                      <a:headEnd type="none" w="med" len="med"/>
                      <a:tailEnd type="none" w="med" len="med"/>
                    </a:lnL>
                    <a:lnR w="12700" cmpd="sng">
                      <a:noFill/>
                    </a:lnR>
                    <a:lnT w="3175"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l" fontAlgn="ctr">
                        <a:spcBef>
                          <a:spcPts val="0"/>
                        </a:spcBef>
                        <a:spcAft>
                          <a:spcPts val="0"/>
                        </a:spcAft>
                      </a:pPr>
                      <a:r>
                        <a:rPr lang="fr-FR" sz="1000" b="1" u="none" strike="noStrike" dirty="0">
                          <a:solidFill>
                            <a:schemeClr val="tx1"/>
                          </a:solidFill>
                          <a:effectLst/>
                          <a:latin typeface="Calibri Light" panose="020F0302020204030204" pitchFamily="34" charset="0"/>
                          <a:cs typeface="Calibri Light" panose="020F0302020204030204" pitchFamily="34" charset="0"/>
                        </a:rPr>
                        <a:t>Ecureuil Vie Développement </a:t>
                      </a:r>
                    </a:p>
                    <a:p>
                      <a:pPr algn="l" fontAlgn="ctr">
                        <a:spcBef>
                          <a:spcPts val="0"/>
                        </a:spcBef>
                        <a:spcAft>
                          <a:spcPts val="0"/>
                        </a:spcAft>
                      </a:pPr>
                      <a:r>
                        <a:rPr lang="fr-FR" sz="1000" u="none" strike="noStrike" dirty="0">
                          <a:solidFill>
                            <a:schemeClr val="tx1"/>
                          </a:solidFill>
                          <a:effectLst/>
                          <a:latin typeface="Calibri Light" panose="020F0302020204030204" pitchFamily="34" charset="0"/>
                          <a:cs typeface="Calibri Light" panose="020F0302020204030204" pitchFamily="34" charset="0"/>
                        </a:rPr>
                        <a:t>Pôle Transformation</a:t>
                      </a:r>
                    </a:p>
                  </a:txBody>
                  <a:tcPr marL="49253" marR="49253" marT="6841" marB="0" anchor="ctr">
                    <a:lnL w="12700" cmpd="sng">
                      <a:noFill/>
                    </a:lnL>
                    <a:lnR w="12700"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380203160"/>
                  </a:ext>
                </a:extLst>
              </a:tr>
            </a:tbl>
          </a:graphicData>
        </a:graphic>
      </p:graphicFrame>
    </p:spTree>
    <p:extLst>
      <p:ext uri="{BB962C8B-B14F-4D97-AF65-F5344CB8AC3E}">
        <p14:creationId xmlns:p14="http://schemas.microsoft.com/office/powerpoint/2010/main" val="2729736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BE66912-3B0F-4505-81A1-EE80BB452334}"/>
              </a:ext>
            </a:extLst>
          </p:cNvPr>
          <p:cNvSpPr>
            <a:spLocks noGrp="1"/>
          </p:cNvSpPr>
          <p:nvPr>
            <p:ph type="sldNum" sz="quarter" idx="4"/>
          </p:nvPr>
        </p:nvSpPr>
        <p:spPr/>
        <p:txBody>
          <a:bodyPr/>
          <a:lstStyle/>
          <a:p>
            <a:fld id="{FD1D3D48-5F99-4713-9B43-7AB162B73E4B}" type="slidenum">
              <a:rPr lang="fr-FR" smtClean="0"/>
              <a:pPr/>
              <a:t>2</a:t>
            </a:fld>
            <a:endParaRPr lang="fr-FR" dirty="0"/>
          </a:p>
        </p:txBody>
      </p:sp>
      <p:sp>
        <p:nvSpPr>
          <p:cNvPr id="3" name="Espace réservé du pied de page 2">
            <a:extLst>
              <a:ext uri="{FF2B5EF4-FFF2-40B4-BE49-F238E27FC236}">
                <a16:creationId xmlns:a16="http://schemas.microsoft.com/office/drawing/2014/main" id="{2F97E4F6-999E-46F5-9078-3712F88F757A}"/>
              </a:ext>
            </a:extLst>
          </p:cNvPr>
          <p:cNvSpPr>
            <a:spLocks noGrp="1"/>
          </p:cNvSpPr>
          <p:nvPr>
            <p:ph type="ftr" sz="quarter" idx="3"/>
          </p:nvPr>
        </p:nvSpPr>
        <p:spPr>
          <a:xfrm>
            <a:off x="759496" y="10351725"/>
            <a:ext cx="3086101" cy="195679"/>
          </a:xfrm>
        </p:spPr>
        <p:txBody>
          <a:bodyPr/>
          <a:lstStyle/>
          <a:p>
            <a:r>
              <a:rPr lang="fr-FR"/>
              <a:t>TATOU SUR... Nuances 3D</a:t>
            </a:r>
            <a:endParaRPr lang="fr-FR" dirty="0"/>
          </a:p>
        </p:txBody>
      </p:sp>
      <p:sp>
        <p:nvSpPr>
          <p:cNvPr id="6" name="Rectangle 2">
            <a:extLst>
              <a:ext uri="{FF2B5EF4-FFF2-40B4-BE49-F238E27FC236}">
                <a16:creationId xmlns:a16="http://schemas.microsoft.com/office/drawing/2014/main" id="{D3CFD1AD-293A-43F1-B0BF-335225709C7B}"/>
              </a:ext>
            </a:extLst>
          </p:cNvPr>
          <p:cNvSpPr>
            <a:spLocks noChangeArrowheads="1"/>
          </p:cNvSpPr>
          <p:nvPr/>
        </p:nvSpPr>
        <p:spPr bwMode="auto">
          <a:xfrm>
            <a:off x="306530" y="770562"/>
            <a:ext cx="755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6" name="Rectangle 31">
            <a:extLst>
              <a:ext uri="{FF2B5EF4-FFF2-40B4-BE49-F238E27FC236}">
                <a16:creationId xmlns:a16="http://schemas.microsoft.com/office/drawing/2014/main" id="{0E2216AC-96AA-4B16-9B51-991E6C004238}"/>
              </a:ext>
            </a:extLst>
          </p:cNvPr>
          <p:cNvSpPr>
            <a:spLocks noChangeArrowheads="1"/>
          </p:cNvSpPr>
          <p:nvPr/>
        </p:nvSpPr>
        <p:spPr bwMode="auto">
          <a:xfrm>
            <a:off x="176417" y="1225430"/>
            <a:ext cx="67341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ts val="600"/>
              </a:spcBef>
              <a:spcAft>
                <a:spcPct val="0"/>
              </a:spcAft>
              <a:buClrTx/>
              <a:buSzTx/>
              <a:buFontTx/>
              <a:buNone/>
              <a:tabLst/>
            </a:pPr>
            <a:r>
              <a:rPr kumimoji="0" lang="fr-FR" altLang="fr-FR" sz="3600" b="1"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Sommaire</a:t>
            </a:r>
            <a:endParaRPr kumimoji="0" lang="fr-FR" altLang="fr-FR" sz="700" b="1" i="1" u="none" strike="noStrike" cap="none" normalizeH="0" baseline="0" dirty="0">
              <a:ln>
                <a:noFill/>
              </a:ln>
              <a:solidFill>
                <a:schemeClr val="tx1"/>
              </a:solidFill>
              <a:effectLst/>
            </a:endParaRPr>
          </a:p>
        </p:txBody>
      </p:sp>
      <p:cxnSp>
        <p:nvCxnSpPr>
          <p:cNvPr id="20" name="Connecteur droit 19">
            <a:extLst>
              <a:ext uri="{FF2B5EF4-FFF2-40B4-BE49-F238E27FC236}">
                <a16:creationId xmlns:a16="http://schemas.microsoft.com/office/drawing/2014/main" id="{D744DD71-50B0-4254-8F74-CD77E0EAD5FA}"/>
              </a:ext>
            </a:extLst>
          </p:cNvPr>
          <p:cNvCxnSpPr>
            <a:cxnSpLocks/>
          </p:cNvCxnSpPr>
          <p:nvPr/>
        </p:nvCxnSpPr>
        <p:spPr>
          <a:xfrm>
            <a:off x="255632" y="1882759"/>
            <a:ext cx="28867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4" name="Tableau 4">
            <a:extLst>
              <a:ext uri="{FF2B5EF4-FFF2-40B4-BE49-F238E27FC236}">
                <a16:creationId xmlns:a16="http://schemas.microsoft.com/office/drawing/2014/main" id="{CD1A0E83-28B2-4E18-BA25-9EED0BFB9DB9}"/>
              </a:ext>
            </a:extLst>
          </p:cNvPr>
          <p:cNvGraphicFramePr>
            <a:graphicFrameLocks noGrp="1"/>
          </p:cNvGraphicFramePr>
          <p:nvPr>
            <p:extLst>
              <p:ext uri="{D42A27DB-BD31-4B8C-83A1-F6EECF244321}">
                <p14:modId xmlns:p14="http://schemas.microsoft.com/office/powerpoint/2010/main" val="3535384847"/>
              </p:ext>
            </p:extLst>
          </p:nvPr>
        </p:nvGraphicFramePr>
        <p:xfrm>
          <a:off x="176417" y="2351963"/>
          <a:ext cx="7150071" cy="1483360"/>
        </p:xfrm>
        <a:graphic>
          <a:graphicData uri="http://schemas.openxmlformats.org/drawingml/2006/table">
            <a:tbl>
              <a:tblPr firstRow="1" bandRow="1">
                <a:tableStyleId>{5C22544A-7EE6-4342-B048-85BDC9FD1C3A}</a:tableStyleId>
              </a:tblPr>
              <a:tblGrid>
                <a:gridCol w="6435475">
                  <a:extLst>
                    <a:ext uri="{9D8B030D-6E8A-4147-A177-3AD203B41FA5}">
                      <a16:colId xmlns:a16="http://schemas.microsoft.com/office/drawing/2014/main" val="420652576"/>
                    </a:ext>
                  </a:extLst>
                </a:gridCol>
                <a:gridCol w="714596">
                  <a:extLst>
                    <a:ext uri="{9D8B030D-6E8A-4147-A177-3AD203B41FA5}">
                      <a16:colId xmlns:a16="http://schemas.microsoft.com/office/drawing/2014/main" val="2964811706"/>
                    </a:ext>
                  </a:extLst>
                </a:gridCol>
              </a:tblGrid>
              <a:tr h="370840">
                <a:tc gridSpan="2">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400" b="1" i="0" u="none" strike="noStrike" cap="none" normalizeH="0" baseline="0" dirty="0">
                          <a:ln>
                            <a:noFill/>
                          </a:ln>
                          <a:solidFill>
                            <a:srgbClr val="09B1AE"/>
                          </a:solidFill>
                          <a:effectLst/>
                          <a:latin typeface="Calibri Light" panose="020F0302020204030204" pitchFamily="34" charset="0"/>
                          <a:ea typeface="Calibri" panose="020F0502020204030204" pitchFamily="34" charset="0"/>
                          <a:cs typeface="Calibri Light" panose="020F0302020204030204" pitchFamily="34" charset="0"/>
                        </a:rPr>
                        <a:t>       </a:t>
                      </a:r>
                      <a:r>
                        <a:rPr kumimoji="0" lang="fr-FR" altLang="fr-FR" sz="1600" b="1" i="0" u="none" strike="noStrike" cap="none" normalizeH="0" baseline="0" dirty="0">
                          <a:ln>
                            <a:noFill/>
                          </a:ln>
                          <a:solidFill>
                            <a:srgbClr val="09B1AE"/>
                          </a:solidFill>
                          <a:effectLst/>
                          <a:latin typeface="Calibri Light" panose="020F0302020204030204" pitchFamily="34" charset="0"/>
                          <a:ea typeface="Calibri" panose="020F0502020204030204" pitchFamily="34" charset="0"/>
                          <a:cs typeface="Calibri Light" panose="020F0302020204030204" pitchFamily="34" charset="0"/>
                        </a:rPr>
                        <a:t>LES RESPONSABILIT</a:t>
                      </a:r>
                      <a:r>
                        <a:rPr lang="fr-FR" sz="1600" b="1" dirty="0">
                          <a:solidFill>
                            <a:schemeClr val="accent2"/>
                          </a:solidFill>
                          <a:latin typeface="Calibri Light" panose="020F0302020204030204" pitchFamily="34" charset="0"/>
                          <a:cs typeface="Calibri Light" panose="020F0302020204030204" pitchFamily="34" charset="0"/>
                        </a:rPr>
                        <a:t>É</a:t>
                      </a:r>
                      <a:r>
                        <a:rPr kumimoji="0" lang="fr-FR" altLang="fr-FR" sz="1600" b="1" i="0" u="none" strike="noStrike" cap="none" normalizeH="0" baseline="0" dirty="0">
                          <a:ln>
                            <a:noFill/>
                          </a:ln>
                          <a:solidFill>
                            <a:srgbClr val="09B1AE"/>
                          </a:solidFill>
                          <a:effectLst/>
                          <a:latin typeface="Calibri Light" panose="020F0302020204030204" pitchFamily="34" charset="0"/>
                          <a:ea typeface="Calibri" panose="020F0502020204030204" pitchFamily="34" charset="0"/>
                          <a:cs typeface="Calibri Light" panose="020F0302020204030204" pitchFamily="34" charset="0"/>
                        </a:rPr>
                        <a:t>S DES ACTEURS</a:t>
                      </a:r>
                      <a:endParaRPr kumimoji="0" lang="fr-FR" altLang="fr-FR" sz="300" b="0" i="0" u="none" strike="noStrike" cap="none" normalizeH="0" baseline="0" dirty="0">
                        <a:ln>
                          <a:noFill/>
                        </a:ln>
                        <a:solidFill>
                          <a:schemeClr val="tx1"/>
                        </a:solidFill>
                        <a:effectLs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1552504122"/>
                  </a:ext>
                </a:extLst>
              </a:tr>
              <a:tr h="370840">
                <a:tc>
                  <a:txBody>
                    <a:bodyPr/>
                    <a:lstStyle/>
                    <a:p>
                      <a:pPr marL="285750" indent="-285750">
                        <a:buClr>
                          <a:schemeClr val="accent5"/>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La responsabilité du Réseau de vente </a:t>
                      </a:r>
                      <a:r>
                        <a:rPr kumimoji="0" lang="fr-FR" altLang="fr-FR" sz="1400" b="0" i="0" u="none" strike="noStrike" kern="1200" cap="none" normalizeH="0" baseline="0" dirty="0">
                          <a:ln>
                            <a:noFill/>
                          </a:ln>
                          <a:solidFill>
                            <a:schemeClr val="accent5"/>
                          </a:solidFill>
                          <a:effectLst/>
                          <a:latin typeface="+mn-lt"/>
                          <a:ea typeface="Calibri" panose="020F0502020204030204" pitchFamily="34" charset="0"/>
                          <a:cs typeface="Calibri Light" panose="020F0302020204030204" pitchFamily="34" charset="0"/>
                        </a:rPr>
                        <a:t>.........................................................................</a:t>
                      </a:r>
                      <a:endParaRPr lang="fr-FR" sz="1400" dirty="0">
                        <a:solidFill>
                          <a:schemeClr val="accent5"/>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normalizeH="0" baseline="0" dirty="0">
                          <a:ln>
                            <a:noFill/>
                          </a:ln>
                          <a:solidFill>
                            <a:srgbClr val="09B2AF"/>
                          </a:solidFill>
                          <a:effectLst/>
                          <a:latin typeface="+mn-lt"/>
                          <a:ea typeface="Calibri" panose="020F0502020204030204" pitchFamily="34" charset="0"/>
                          <a:cs typeface="Calibri Light" panose="020F0302020204030204" pitchFamily="34" charset="0"/>
                        </a:rPr>
                        <a:t>Page 3</a:t>
                      </a:r>
                      <a:endParaRPr kumimoji="0" lang="fr-FR" altLang="fr-FR" sz="1200" b="0" i="0" u="none" strike="noStrike" kern="1200" cap="none" normalizeH="0" baseline="0" dirty="0">
                        <a:ln>
                          <a:noFill/>
                        </a:ln>
                        <a:solidFill>
                          <a:schemeClr val="tx1"/>
                        </a:solidFill>
                        <a:effectLst/>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1104595"/>
                  </a:ext>
                </a:extLst>
              </a:tr>
              <a:tr h="370840">
                <a:tc>
                  <a:txBody>
                    <a:bodyPr/>
                    <a:lstStyle/>
                    <a:p>
                      <a:pPr marL="285750" indent="-285750">
                        <a:buClr>
                          <a:schemeClr val="accent5"/>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La responsabilité du réseau du Back-Office </a:t>
                      </a:r>
                      <a:r>
                        <a:rPr kumimoji="0" lang="fr-FR" altLang="fr-FR" sz="1400" b="0" i="0" u="none" strike="noStrike" kern="1200" cap="none" normalizeH="0" baseline="0" dirty="0">
                          <a:ln>
                            <a:noFill/>
                          </a:ln>
                          <a:solidFill>
                            <a:schemeClr val="accent5"/>
                          </a:solidFill>
                          <a:effectLst/>
                          <a:latin typeface="+mn-lt"/>
                          <a:ea typeface="Calibri" panose="020F0502020204030204" pitchFamily="34" charset="0"/>
                          <a:cs typeface="Calibri Light" panose="020F0302020204030204" pitchFamily="34" charset="0"/>
                        </a:rPr>
                        <a:t>…………………………………………………………….</a:t>
                      </a: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 </a:t>
                      </a:r>
                      <a:endParaRPr lang="fr-FR"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rgbClr val="09B2AF"/>
                          </a:solidFill>
                          <a:effectLst/>
                          <a:uLnTx/>
                          <a:uFillTx/>
                          <a:latin typeface="Calibri" panose="020F0502020204030204"/>
                          <a:ea typeface="Calibri" panose="020F0502020204030204" pitchFamily="34" charset="0"/>
                          <a:cs typeface="Calibri Light" panose="020F0302020204030204" pitchFamily="34" charset="0"/>
                        </a:rPr>
                        <a:t>Page 4</a:t>
                      </a:r>
                      <a:endParaRPr kumimoji="0" lang="fr-FR" altLang="fr-FR" sz="1200" b="0" i="0" u="none" strike="noStrike" kern="1200" cap="none" spc="0" normalizeH="0" baseline="0" noProof="0" dirty="0">
                        <a:ln>
                          <a:noFill/>
                        </a:ln>
                        <a:solidFill>
                          <a:srgbClr val="666666"/>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5708905"/>
                  </a:ext>
                </a:extLst>
              </a:tr>
              <a:tr h="370840">
                <a:tc>
                  <a:txBody>
                    <a:bodyPr/>
                    <a:lstStyle/>
                    <a:p>
                      <a:pPr marL="285750" indent="-285750">
                        <a:buClr>
                          <a:schemeClr val="accent5"/>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La responsabilité de CNP Assurances </a:t>
                      </a:r>
                      <a:r>
                        <a:rPr kumimoji="0" lang="fr-FR" altLang="fr-FR" sz="1400" b="0" i="0" u="none" strike="noStrike" kern="1200" cap="none" normalizeH="0" baseline="0" dirty="0">
                          <a:ln>
                            <a:noFill/>
                          </a:ln>
                          <a:solidFill>
                            <a:schemeClr val="accent5"/>
                          </a:solidFill>
                          <a:effectLst/>
                          <a:latin typeface="+mn-lt"/>
                          <a:ea typeface="Calibri" panose="020F0502020204030204" pitchFamily="34" charset="0"/>
                          <a:cs typeface="Calibri Light" panose="020F0302020204030204" pitchFamily="34" charset="0"/>
                        </a:rPr>
                        <a:t>………………………………………………..……………….…..</a:t>
                      </a: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 </a:t>
                      </a:r>
                      <a:endParaRPr lang="fr-FR"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rgbClr val="09B2AF"/>
                          </a:solidFill>
                          <a:effectLst/>
                          <a:uLnTx/>
                          <a:uFillTx/>
                          <a:latin typeface="Calibri" panose="020F0502020204030204"/>
                          <a:ea typeface="Calibri" panose="020F0502020204030204" pitchFamily="34" charset="0"/>
                          <a:cs typeface="Calibri Light" panose="020F0302020204030204" pitchFamily="34" charset="0"/>
                        </a:rPr>
                        <a:t>Page 4</a:t>
                      </a:r>
                      <a:endParaRPr kumimoji="0" lang="fr-FR" altLang="fr-FR" sz="1200" b="0" i="0" u="none" strike="noStrike" kern="1200" cap="none" spc="0" normalizeH="0" baseline="0" noProof="0" dirty="0">
                        <a:ln>
                          <a:noFill/>
                        </a:ln>
                        <a:solidFill>
                          <a:srgbClr val="666666"/>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8858837"/>
                  </a:ext>
                </a:extLst>
              </a:tr>
            </a:tbl>
          </a:graphicData>
        </a:graphic>
      </p:graphicFrame>
      <p:sp>
        <p:nvSpPr>
          <p:cNvPr id="19" name="Rectangle 9">
            <a:extLst>
              <a:ext uri="{FF2B5EF4-FFF2-40B4-BE49-F238E27FC236}">
                <a16:creationId xmlns:a16="http://schemas.microsoft.com/office/drawing/2014/main" id="{BBFD5A65-A031-4EDB-BC4A-CDB53321C5B1}"/>
              </a:ext>
            </a:extLst>
          </p:cNvPr>
          <p:cNvSpPr>
            <a:spLocks noChangeArrowheads="1"/>
          </p:cNvSpPr>
          <p:nvPr/>
        </p:nvSpPr>
        <p:spPr bwMode="auto">
          <a:xfrm>
            <a:off x="213436" y="2392249"/>
            <a:ext cx="238118" cy="244848"/>
          </a:xfrm>
          <a:prstGeom prst="rect">
            <a:avLst/>
          </a:prstGeom>
          <a:solidFill>
            <a:srgbClr val="09B2AF"/>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1</a:t>
            </a:r>
            <a:endParaRPr kumimoji="0" lang="fr-FR" altLang="fr-FR" sz="3200" b="1" i="0" u="none" strike="noStrike" cap="none" normalizeH="0" baseline="0" dirty="0">
              <a:ln>
                <a:noFill/>
              </a:ln>
              <a:solidFill>
                <a:schemeClr val="bg1"/>
              </a:solidFill>
              <a:effectLst/>
              <a:latin typeface="Calibri Light" panose="020F0302020204030204" pitchFamily="34" charset="0"/>
              <a:cs typeface="Calibri Light" panose="020F0302020204030204" pitchFamily="34" charset="0"/>
            </a:endParaRPr>
          </a:p>
        </p:txBody>
      </p:sp>
      <p:graphicFrame>
        <p:nvGraphicFramePr>
          <p:cNvPr id="22" name="Tableau 4">
            <a:extLst>
              <a:ext uri="{FF2B5EF4-FFF2-40B4-BE49-F238E27FC236}">
                <a16:creationId xmlns:a16="http://schemas.microsoft.com/office/drawing/2014/main" id="{1CB0EEB9-AD0D-4655-BB6E-9FA8998401F7}"/>
              </a:ext>
            </a:extLst>
          </p:cNvPr>
          <p:cNvGraphicFramePr>
            <a:graphicFrameLocks noGrp="1"/>
          </p:cNvGraphicFramePr>
          <p:nvPr>
            <p:extLst>
              <p:ext uri="{D42A27DB-BD31-4B8C-83A1-F6EECF244321}">
                <p14:modId xmlns:p14="http://schemas.microsoft.com/office/powerpoint/2010/main" val="2741033420"/>
              </p:ext>
            </p:extLst>
          </p:nvPr>
        </p:nvGraphicFramePr>
        <p:xfrm>
          <a:off x="176417" y="4209961"/>
          <a:ext cx="7170741" cy="3708400"/>
        </p:xfrm>
        <a:graphic>
          <a:graphicData uri="http://schemas.openxmlformats.org/drawingml/2006/table">
            <a:tbl>
              <a:tblPr firstRow="1" bandRow="1">
                <a:tableStyleId>{5C22544A-7EE6-4342-B048-85BDC9FD1C3A}</a:tableStyleId>
              </a:tblPr>
              <a:tblGrid>
                <a:gridCol w="6454079">
                  <a:extLst>
                    <a:ext uri="{9D8B030D-6E8A-4147-A177-3AD203B41FA5}">
                      <a16:colId xmlns:a16="http://schemas.microsoft.com/office/drawing/2014/main" val="420652576"/>
                    </a:ext>
                  </a:extLst>
                </a:gridCol>
                <a:gridCol w="716662">
                  <a:extLst>
                    <a:ext uri="{9D8B030D-6E8A-4147-A177-3AD203B41FA5}">
                      <a16:colId xmlns:a16="http://schemas.microsoft.com/office/drawing/2014/main" val="2964811706"/>
                    </a:ext>
                  </a:extLst>
                </a:gridCol>
              </a:tblGrid>
              <a:tr h="370840">
                <a:tc gridSpan="2">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400" b="1" i="0" u="none" strike="noStrike" cap="none" normalizeH="0" baseline="0" dirty="0">
                          <a:ln>
                            <a:noFill/>
                          </a:ln>
                          <a:solidFill>
                            <a:srgbClr val="09B1AE"/>
                          </a:solidFill>
                          <a:effectLst/>
                          <a:latin typeface="Calibri Light" panose="020F0302020204030204" pitchFamily="34" charset="0"/>
                          <a:ea typeface="Calibri" panose="020F0502020204030204" pitchFamily="34" charset="0"/>
                          <a:cs typeface="Calibri Light" panose="020F0302020204030204" pitchFamily="34" charset="0"/>
                        </a:rPr>
                        <a:t>       </a:t>
                      </a:r>
                      <a:r>
                        <a:rPr lang="fr-FR" altLang="fr-FR" sz="1600" b="1" dirty="0">
                          <a:solidFill>
                            <a:schemeClr val="accent4"/>
                          </a:solidFill>
                          <a:latin typeface="Calibri Light" panose="020F0302020204030204" pitchFamily="34" charset="0"/>
                          <a:cs typeface="Calibri Light" panose="020F0302020204030204" pitchFamily="34" charset="0"/>
                        </a:rPr>
                        <a:t>LES G</a:t>
                      </a:r>
                      <a:r>
                        <a:rPr lang="fr-FR" sz="1600" b="1" dirty="0">
                          <a:solidFill>
                            <a:schemeClr val="accent4"/>
                          </a:solidFill>
                          <a:latin typeface="Calibri Light" panose="020F0302020204030204" pitchFamily="34" charset="0"/>
                          <a:cs typeface="Calibri Light" panose="020F0302020204030204" pitchFamily="34" charset="0"/>
                        </a:rPr>
                        <a:t>ÉNÉRALITÉ</a:t>
                      </a:r>
                      <a:r>
                        <a:rPr lang="fr-FR" altLang="fr-FR" sz="1600" b="1" dirty="0">
                          <a:solidFill>
                            <a:schemeClr val="accent4"/>
                          </a:solidFill>
                          <a:latin typeface="Calibri Light" panose="020F0302020204030204" pitchFamily="34" charset="0"/>
                          <a:cs typeface="Calibri Light" panose="020F0302020204030204" pitchFamily="34" charset="0"/>
                        </a:rPr>
                        <a:t>S PRODUIT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1552504122"/>
                  </a:ext>
                </a:extLst>
              </a:tr>
              <a:tr h="370840">
                <a:tc>
                  <a:txBody>
                    <a:bodyPr/>
                    <a:lstStyle/>
                    <a:p>
                      <a:pPr marL="285750" indent="-285750">
                        <a:buClr>
                          <a:schemeClr val="accent4"/>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Modalités d’adhésion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lang="fr-FR" sz="1400" dirty="0">
                        <a:solidFill>
                          <a:schemeClr val="accent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Page 5</a:t>
                      </a:r>
                      <a:endParaRPr kumimoji="0" lang="fr-FR" altLang="fr-FR" sz="1200" b="0" i="0" u="none" strike="noStrike" kern="1200" cap="none" normalizeH="0" baseline="0" dirty="0">
                        <a:ln>
                          <a:noFill/>
                        </a:ln>
                        <a:solidFill>
                          <a:schemeClr val="accent1"/>
                        </a:solidFill>
                        <a:effectLst/>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1104595"/>
                  </a:ext>
                </a:extLst>
              </a:tr>
              <a:tr h="370840">
                <a:tc>
                  <a:txBody>
                    <a:bodyPr/>
                    <a:lstStyle/>
                    <a:p>
                      <a:pPr marL="285750" indent="-285750">
                        <a:buClr>
                          <a:schemeClr val="accent4"/>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Durée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 </a:t>
                      </a:r>
                      <a:endParaRPr lang="fr-FR"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chemeClr val="accent1"/>
                          </a:solidFill>
                          <a:effectLst/>
                          <a:uLnTx/>
                          <a:uFillTx/>
                          <a:latin typeface="Calibri" panose="020F0502020204030204"/>
                          <a:ea typeface="Calibri" panose="020F0502020204030204" pitchFamily="34" charset="0"/>
                          <a:cs typeface="Calibri Light" panose="020F0302020204030204" pitchFamily="34" charset="0"/>
                        </a:rPr>
                        <a:t>Page 5</a:t>
                      </a:r>
                      <a:endParaRPr kumimoji="0" lang="fr-FR" altLang="fr-FR" sz="1200" b="0" i="0" u="none" strike="noStrike" kern="1200" cap="none" spc="0" normalizeH="0" baseline="0" noProof="0" dirty="0">
                        <a:ln>
                          <a:noFill/>
                        </a:ln>
                        <a:solidFill>
                          <a:schemeClr val="accent1"/>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5708905"/>
                  </a:ext>
                </a:extLst>
              </a:tr>
              <a:tr h="370840">
                <a:tc>
                  <a:txBody>
                    <a:bodyPr/>
                    <a:lstStyle/>
                    <a:p>
                      <a:pPr marL="285750" indent="-285750">
                        <a:buClr>
                          <a:schemeClr val="accent4"/>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Mode de gestion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 </a:t>
                      </a:r>
                      <a:endParaRPr lang="fr-FR" sz="1400" dirty="0">
                        <a:solidFill>
                          <a:schemeClr val="accent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chemeClr val="accent1"/>
                          </a:solidFill>
                          <a:effectLst/>
                          <a:uLnTx/>
                          <a:uFillTx/>
                          <a:latin typeface="Calibri" panose="020F0502020204030204"/>
                          <a:ea typeface="Calibri" panose="020F0502020204030204" pitchFamily="34" charset="0"/>
                          <a:cs typeface="Calibri Light" panose="020F0302020204030204" pitchFamily="34" charset="0"/>
                        </a:rPr>
                        <a:t>Page 5</a:t>
                      </a:r>
                      <a:endParaRPr kumimoji="0" lang="fr-FR" altLang="fr-FR" sz="1200" b="0" i="0" u="none" strike="noStrike" kern="1200" cap="none" spc="0" normalizeH="0" baseline="0" noProof="0" dirty="0">
                        <a:ln>
                          <a:noFill/>
                        </a:ln>
                        <a:solidFill>
                          <a:schemeClr val="accent1"/>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8858837"/>
                  </a:ext>
                </a:extLst>
              </a:tr>
              <a:tr h="370840">
                <a:tc>
                  <a:txBody>
                    <a:bodyPr/>
                    <a:lstStyle/>
                    <a:p>
                      <a:pPr marL="285750" indent="-285750">
                        <a:buClr>
                          <a:schemeClr val="accent4"/>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Cotisations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lang="fr-FR" sz="1400" dirty="0">
                        <a:solidFill>
                          <a:schemeClr val="accent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chemeClr val="accent1"/>
                          </a:solidFill>
                          <a:effectLst/>
                          <a:uLnTx/>
                          <a:uFillTx/>
                          <a:latin typeface="Calibri" panose="020F0502020204030204"/>
                          <a:ea typeface="Calibri" panose="020F0502020204030204" pitchFamily="34" charset="0"/>
                          <a:cs typeface="Calibri Light" panose="020F0302020204030204" pitchFamily="34" charset="0"/>
                        </a:rPr>
                        <a:t>Page 6</a:t>
                      </a:r>
                      <a:endParaRPr kumimoji="0" lang="fr-FR" altLang="fr-FR" sz="1200" b="0" i="0" u="none" strike="noStrike" kern="1200" cap="none" spc="0" normalizeH="0" baseline="0" noProof="0" dirty="0">
                        <a:ln>
                          <a:noFill/>
                        </a:ln>
                        <a:solidFill>
                          <a:schemeClr val="accent1"/>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62516750"/>
                  </a:ext>
                </a:extLst>
              </a:tr>
              <a:tr h="370840">
                <a:tc>
                  <a:txBody>
                    <a:bodyPr/>
                    <a:lstStyle/>
                    <a:p>
                      <a:pPr marL="285750" marR="0" lvl="0" indent="-285750" algn="l" defTabSz="755934" rtl="0" eaLnBrk="1" fontAlgn="auto" latinLnBrk="0" hangingPunct="1">
                        <a:lnSpc>
                          <a:spcPct val="100000"/>
                        </a:lnSpc>
                        <a:spcBef>
                          <a:spcPts val="0"/>
                        </a:spcBef>
                        <a:spcAft>
                          <a:spcPts val="0"/>
                        </a:spcAft>
                        <a:buClr>
                          <a:schemeClr val="accent4"/>
                        </a:buClr>
                        <a:buSzTx/>
                        <a:buFont typeface="Wingdings" panose="05000000000000000000" pitchFamily="2" charset="2"/>
                        <a:buChar char="§"/>
                        <a:tabLst/>
                        <a:defRPr/>
                      </a:pPr>
                      <a:r>
                        <a:rPr kumimoji="0" lang="fr-FR" sz="1400" b="0" i="0" u="none" strike="noStrike" kern="1200" cap="none" normalizeH="0" baseline="0" dirty="0">
                          <a:ln>
                            <a:noFill/>
                          </a:ln>
                          <a:solidFill>
                            <a:schemeClr val="tx1"/>
                          </a:solidFill>
                          <a:effectLst/>
                          <a:latin typeface="+mn-lt"/>
                          <a:cs typeface="Calibri Light" panose="020F0302020204030204" pitchFamily="34" charset="0"/>
                        </a:rPr>
                        <a:t>Garanties planchers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kumimoji="0" lang="fr-FR" sz="1400" b="0" i="0" u="none" strike="noStrike" kern="1200" cap="none" normalizeH="0" baseline="0" dirty="0">
                        <a:ln>
                          <a:noFill/>
                        </a:ln>
                        <a:solidFill>
                          <a:schemeClr val="tx1"/>
                        </a:solidFill>
                        <a:effectLst/>
                        <a:latin typeface="+mn-lt"/>
                        <a:cs typeface="Calibri Light" panose="020F03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Page 6</a:t>
                      </a:r>
                      <a:endParaRPr kumimoji="0" lang="fr-FR" altLang="fr-FR" sz="1200" b="0" i="0" u="none" strike="noStrike" kern="1200" cap="none" normalizeH="0" baseline="0" dirty="0">
                        <a:ln>
                          <a:noFill/>
                        </a:ln>
                        <a:solidFill>
                          <a:schemeClr val="accent1"/>
                        </a:solidFill>
                        <a:effectLst/>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95657782"/>
                  </a:ext>
                </a:extLst>
              </a:tr>
              <a:tr h="370840">
                <a:tc>
                  <a:txBody>
                    <a:bodyPr/>
                    <a:lstStyle/>
                    <a:p>
                      <a:pPr marL="285750" marR="0" lvl="0" indent="-285750" algn="l" defTabSz="755934" rtl="0" eaLnBrk="1" fontAlgn="auto" latinLnBrk="0" hangingPunct="1">
                        <a:lnSpc>
                          <a:spcPct val="100000"/>
                        </a:lnSpc>
                        <a:spcBef>
                          <a:spcPts val="0"/>
                        </a:spcBef>
                        <a:spcAft>
                          <a:spcPts val="0"/>
                        </a:spcAft>
                        <a:buClr>
                          <a:schemeClr val="accent4"/>
                        </a:buClr>
                        <a:buSzTx/>
                        <a:buFont typeface="Wingdings" panose="05000000000000000000" pitchFamily="2" charset="2"/>
                        <a:buChar char="§"/>
                        <a:tabLst/>
                        <a:defRPr/>
                      </a:pPr>
                      <a:r>
                        <a:rPr kumimoji="0" lang="fr-FR" sz="1400" b="0" i="0" u="none" strike="noStrike" kern="1200" cap="none" normalizeH="0" baseline="0" dirty="0">
                          <a:ln>
                            <a:noFill/>
                          </a:ln>
                          <a:solidFill>
                            <a:schemeClr val="tx1"/>
                          </a:solidFill>
                          <a:effectLst/>
                          <a:latin typeface="+mn-lt"/>
                          <a:cs typeface="Calibri Light" panose="020F0302020204030204" pitchFamily="34" charset="0"/>
                        </a:rPr>
                        <a:t>Rachats partiels programmés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kumimoji="0" lang="fr-FR" sz="1400" b="0" i="0" u="none" strike="noStrike" kern="1200" cap="none" normalizeH="0" baseline="0" dirty="0">
                        <a:ln>
                          <a:noFill/>
                        </a:ln>
                        <a:solidFill>
                          <a:schemeClr val="tx1"/>
                        </a:solidFill>
                        <a:effectLst/>
                        <a:latin typeface="+mn-lt"/>
                        <a:cs typeface="Calibri Light" panose="020F03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chemeClr val="accent1"/>
                          </a:solidFill>
                          <a:effectLst/>
                          <a:uLnTx/>
                          <a:uFillTx/>
                          <a:latin typeface="Calibri" panose="020F0502020204030204"/>
                          <a:ea typeface="Calibri" panose="020F0502020204030204" pitchFamily="34" charset="0"/>
                          <a:cs typeface="Calibri Light" panose="020F0302020204030204" pitchFamily="34" charset="0"/>
                        </a:rPr>
                        <a:t>Page 6</a:t>
                      </a:r>
                      <a:endParaRPr kumimoji="0" lang="fr-FR" altLang="fr-FR" sz="1200" b="0" i="0" u="none" strike="noStrike" kern="1200" cap="none" spc="0" normalizeH="0" baseline="0" noProof="0" dirty="0">
                        <a:ln>
                          <a:noFill/>
                        </a:ln>
                        <a:solidFill>
                          <a:schemeClr val="accent1"/>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9370008"/>
                  </a:ext>
                </a:extLst>
              </a:tr>
              <a:tr h="370840">
                <a:tc>
                  <a:txBody>
                    <a:bodyPr/>
                    <a:lstStyle/>
                    <a:p>
                      <a:pPr marL="285750" marR="0" lvl="0" indent="-285750" algn="l" defTabSz="755934" rtl="0" eaLnBrk="1" fontAlgn="auto" latinLnBrk="0" hangingPunct="1">
                        <a:lnSpc>
                          <a:spcPct val="100000"/>
                        </a:lnSpc>
                        <a:spcBef>
                          <a:spcPts val="0"/>
                        </a:spcBef>
                        <a:spcAft>
                          <a:spcPts val="0"/>
                        </a:spcAft>
                        <a:buClr>
                          <a:schemeClr val="accent4"/>
                        </a:buClr>
                        <a:buSzTx/>
                        <a:buFont typeface="Wingdings" panose="05000000000000000000" pitchFamily="2" charset="2"/>
                        <a:buChar char="§"/>
                        <a:tabLst/>
                        <a:defRPr/>
                      </a:pPr>
                      <a:r>
                        <a:rPr kumimoji="0" lang="fr-FR" sz="1400" b="0" i="0" u="none" strike="noStrike" kern="1200" cap="none" normalizeH="0" baseline="0" dirty="0">
                          <a:ln>
                            <a:noFill/>
                          </a:ln>
                          <a:solidFill>
                            <a:schemeClr val="tx1"/>
                          </a:solidFill>
                          <a:effectLst/>
                          <a:latin typeface="+mn-lt"/>
                          <a:cs typeface="Calibri Light" panose="020F0302020204030204" pitchFamily="34" charset="0"/>
                        </a:rPr>
                        <a:t>Rachats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kumimoji="0" lang="fr-FR" sz="1400" b="0" i="0" u="none" strike="noStrike" kern="1200" cap="none" normalizeH="0" baseline="0" dirty="0">
                        <a:ln>
                          <a:noFill/>
                        </a:ln>
                        <a:solidFill>
                          <a:schemeClr val="tx1"/>
                        </a:solidFill>
                        <a:effectLst/>
                        <a:latin typeface="+mn-lt"/>
                        <a:cs typeface="Calibri Light" panose="020F03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chemeClr val="accent1"/>
                          </a:solidFill>
                          <a:effectLst/>
                          <a:uLnTx/>
                          <a:uFillTx/>
                          <a:latin typeface="Calibri" panose="020F0502020204030204"/>
                          <a:ea typeface="Calibri" panose="020F0502020204030204" pitchFamily="34" charset="0"/>
                          <a:cs typeface="Calibri Light" panose="020F0302020204030204" pitchFamily="34" charset="0"/>
                        </a:rPr>
                        <a:t>Page 7</a:t>
                      </a:r>
                      <a:endParaRPr kumimoji="0" lang="fr-FR" altLang="fr-FR" sz="1200" b="0" i="0" u="none" strike="noStrike" kern="1200" cap="none" spc="0" normalizeH="0" baseline="0" noProof="0" dirty="0">
                        <a:ln>
                          <a:noFill/>
                        </a:ln>
                        <a:solidFill>
                          <a:schemeClr val="accent1"/>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3793844"/>
                  </a:ext>
                </a:extLst>
              </a:tr>
              <a:tr h="370840">
                <a:tc>
                  <a:txBody>
                    <a:bodyPr/>
                    <a:lstStyle/>
                    <a:p>
                      <a:pPr marL="285750" marR="0" lvl="0" indent="-285750" algn="l" defTabSz="755934" rtl="0" eaLnBrk="1" fontAlgn="auto" latinLnBrk="0" hangingPunct="1">
                        <a:lnSpc>
                          <a:spcPct val="100000"/>
                        </a:lnSpc>
                        <a:spcBef>
                          <a:spcPts val="0"/>
                        </a:spcBef>
                        <a:spcAft>
                          <a:spcPts val="0"/>
                        </a:spcAft>
                        <a:buClr>
                          <a:schemeClr val="accent4"/>
                        </a:buClr>
                        <a:buSzTx/>
                        <a:buFont typeface="Wingdings" panose="05000000000000000000" pitchFamily="2" charset="2"/>
                        <a:buChar char="§"/>
                        <a:tabLst/>
                        <a:defRPr/>
                      </a:pPr>
                      <a:r>
                        <a:rPr kumimoji="0" lang="fr-FR" sz="1400" b="0" i="0" u="none" strike="noStrike" kern="1200" cap="none" normalizeH="0" baseline="0" dirty="0">
                          <a:ln>
                            <a:noFill/>
                          </a:ln>
                          <a:solidFill>
                            <a:schemeClr val="tx1"/>
                          </a:solidFill>
                          <a:effectLst/>
                          <a:latin typeface="+mn-lt"/>
                          <a:cs typeface="Calibri Light" panose="020F0302020204030204" pitchFamily="34" charset="0"/>
                        </a:rPr>
                        <a:t>Arbitrage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kumimoji="0" lang="fr-FR" sz="1400" b="0" i="0" u="none" strike="noStrike" kern="1200" cap="none" normalizeH="0" baseline="0" dirty="0">
                        <a:ln>
                          <a:noFill/>
                        </a:ln>
                        <a:solidFill>
                          <a:schemeClr val="tx1"/>
                        </a:solidFill>
                        <a:effectLst/>
                        <a:latin typeface="+mn-lt"/>
                        <a:cs typeface="Calibri Light" panose="020F03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chemeClr val="accent1"/>
                          </a:solidFill>
                          <a:effectLst/>
                          <a:uLnTx/>
                          <a:uFillTx/>
                          <a:latin typeface="Calibri" panose="020F0502020204030204"/>
                          <a:ea typeface="Calibri" panose="020F0502020204030204" pitchFamily="34" charset="0"/>
                          <a:cs typeface="Calibri Light" panose="020F0302020204030204" pitchFamily="34" charset="0"/>
                        </a:rPr>
                        <a:t>Page 7</a:t>
                      </a:r>
                      <a:endParaRPr kumimoji="0" lang="fr-FR" altLang="fr-FR" sz="1200" b="0" i="0" u="none" strike="noStrike" kern="1200" cap="none" spc="0" normalizeH="0" baseline="0" noProof="0" dirty="0">
                        <a:ln>
                          <a:noFill/>
                        </a:ln>
                        <a:solidFill>
                          <a:schemeClr val="accent1"/>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85105106"/>
                  </a:ext>
                </a:extLst>
              </a:tr>
              <a:tr h="370840">
                <a:tc>
                  <a:txBody>
                    <a:bodyPr/>
                    <a:lstStyle/>
                    <a:p>
                      <a:pPr marL="285750" marR="0" lvl="0" indent="-285750" algn="l" defTabSz="755934" rtl="0" eaLnBrk="1" fontAlgn="auto" latinLnBrk="0" hangingPunct="1">
                        <a:lnSpc>
                          <a:spcPct val="100000"/>
                        </a:lnSpc>
                        <a:spcBef>
                          <a:spcPts val="0"/>
                        </a:spcBef>
                        <a:spcAft>
                          <a:spcPts val="0"/>
                        </a:spcAft>
                        <a:buClr>
                          <a:schemeClr val="accent4"/>
                        </a:buClr>
                        <a:buSzTx/>
                        <a:buFont typeface="Wingdings" panose="05000000000000000000" pitchFamily="2" charset="2"/>
                        <a:buChar char="§"/>
                        <a:tabLst/>
                        <a:defRPr/>
                      </a:pPr>
                      <a:r>
                        <a:rPr kumimoji="0" lang="fr-FR" sz="1400" b="0" i="0" u="none" strike="noStrike" kern="1200" cap="none" normalizeH="0" baseline="0" dirty="0">
                          <a:ln>
                            <a:noFill/>
                          </a:ln>
                          <a:solidFill>
                            <a:schemeClr val="tx1"/>
                          </a:solidFill>
                          <a:effectLst/>
                          <a:latin typeface="+mn-lt"/>
                          <a:cs typeface="Calibri Light" panose="020F0302020204030204" pitchFamily="34" charset="0"/>
                        </a:rPr>
                        <a:t>Clause bénéficiaire </a:t>
                      </a:r>
                      <a:r>
                        <a:rPr kumimoji="0" lang="fr-FR" altLang="fr-FR" sz="14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a:t>
                      </a:r>
                      <a:endParaRPr kumimoji="0" lang="fr-FR" sz="1400" b="0" i="0" u="none" strike="noStrike" kern="1200" cap="none" normalizeH="0" baseline="0" dirty="0">
                        <a:ln>
                          <a:noFill/>
                        </a:ln>
                        <a:solidFill>
                          <a:schemeClr val="tx1"/>
                        </a:solidFill>
                        <a:effectLst/>
                        <a:latin typeface="+mn-lt"/>
                        <a:cs typeface="Calibri Light" panose="020F03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normalizeH="0" baseline="0" dirty="0">
                          <a:ln>
                            <a:noFill/>
                          </a:ln>
                          <a:solidFill>
                            <a:schemeClr val="accent1"/>
                          </a:solidFill>
                          <a:effectLst/>
                          <a:latin typeface="+mn-lt"/>
                          <a:ea typeface="Calibri" panose="020F0502020204030204" pitchFamily="34" charset="0"/>
                          <a:cs typeface="Calibri Light" panose="020F0302020204030204" pitchFamily="34" charset="0"/>
                        </a:rPr>
                        <a:t>Page 7</a:t>
                      </a:r>
                      <a:endParaRPr kumimoji="0" lang="fr-FR" altLang="fr-FR" sz="1200" b="0" i="0" u="none" strike="noStrike" kern="1200" cap="none" normalizeH="0" baseline="0" dirty="0">
                        <a:ln>
                          <a:noFill/>
                        </a:ln>
                        <a:solidFill>
                          <a:schemeClr val="accent1"/>
                        </a:solidFill>
                        <a:effectLst/>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3608689"/>
                  </a:ext>
                </a:extLst>
              </a:tr>
            </a:tbl>
          </a:graphicData>
        </a:graphic>
      </p:graphicFrame>
      <p:sp>
        <p:nvSpPr>
          <p:cNvPr id="25" name="Rectangle 9">
            <a:extLst>
              <a:ext uri="{FF2B5EF4-FFF2-40B4-BE49-F238E27FC236}">
                <a16:creationId xmlns:a16="http://schemas.microsoft.com/office/drawing/2014/main" id="{B49D3399-9826-4F21-AF0B-79EDC96E8067}"/>
              </a:ext>
            </a:extLst>
          </p:cNvPr>
          <p:cNvSpPr>
            <a:spLocks noChangeArrowheads="1"/>
          </p:cNvSpPr>
          <p:nvPr/>
        </p:nvSpPr>
        <p:spPr bwMode="auto">
          <a:xfrm>
            <a:off x="234106" y="4250247"/>
            <a:ext cx="238118" cy="244848"/>
          </a:xfrm>
          <a:prstGeom prst="rect">
            <a:avLst/>
          </a:prstGeom>
          <a:solidFill>
            <a:schemeClr val="accent1"/>
          </a:solidFill>
          <a:ln>
            <a:noFill/>
          </a:ln>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chemeClr val="bg1"/>
                </a:solidFill>
                <a:effectLst/>
                <a:latin typeface="+mj-lt"/>
              </a:rPr>
              <a:t>2</a:t>
            </a:r>
          </a:p>
        </p:txBody>
      </p:sp>
      <p:graphicFrame>
        <p:nvGraphicFramePr>
          <p:cNvPr id="31" name="Tableau 4">
            <a:extLst>
              <a:ext uri="{FF2B5EF4-FFF2-40B4-BE49-F238E27FC236}">
                <a16:creationId xmlns:a16="http://schemas.microsoft.com/office/drawing/2014/main" id="{9898F96B-32AF-483E-8062-76A082E83D24}"/>
              </a:ext>
            </a:extLst>
          </p:cNvPr>
          <p:cNvGraphicFramePr>
            <a:graphicFrameLocks noGrp="1"/>
          </p:cNvGraphicFramePr>
          <p:nvPr>
            <p:extLst>
              <p:ext uri="{D42A27DB-BD31-4B8C-83A1-F6EECF244321}">
                <p14:modId xmlns:p14="http://schemas.microsoft.com/office/powerpoint/2010/main" val="4079018551"/>
              </p:ext>
            </p:extLst>
          </p:nvPr>
        </p:nvGraphicFramePr>
        <p:xfrm>
          <a:off x="213436" y="8295986"/>
          <a:ext cx="7150071" cy="1076960"/>
        </p:xfrm>
        <a:graphic>
          <a:graphicData uri="http://schemas.openxmlformats.org/drawingml/2006/table">
            <a:tbl>
              <a:tblPr firstRow="1" bandRow="1">
                <a:tableStyleId>{5C22544A-7EE6-4342-B048-85BDC9FD1C3A}</a:tableStyleId>
              </a:tblPr>
              <a:tblGrid>
                <a:gridCol w="6435475">
                  <a:extLst>
                    <a:ext uri="{9D8B030D-6E8A-4147-A177-3AD203B41FA5}">
                      <a16:colId xmlns:a16="http://schemas.microsoft.com/office/drawing/2014/main" val="420652576"/>
                    </a:ext>
                  </a:extLst>
                </a:gridCol>
                <a:gridCol w="714596">
                  <a:extLst>
                    <a:ext uri="{9D8B030D-6E8A-4147-A177-3AD203B41FA5}">
                      <a16:colId xmlns:a16="http://schemas.microsoft.com/office/drawing/2014/main" val="2964811706"/>
                    </a:ext>
                  </a:extLst>
                </a:gridCol>
              </a:tblGrid>
              <a:tr h="270844">
                <a:tc gridSpan="2">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400" b="1" i="0" u="none" strike="noStrike" cap="none" normalizeH="0" baseline="0" dirty="0">
                          <a:ln>
                            <a:noFill/>
                          </a:ln>
                          <a:solidFill>
                            <a:srgbClr val="09B1AE"/>
                          </a:solidFill>
                          <a:effectLst/>
                          <a:latin typeface="Calibri Light" panose="020F0302020204030204" pitchFamily="34" charset="0"/>
                          <a:ea typeface="Calibri" panose="020F0502020204030204" pitchFamily="34" charset="0"/>
                          <a:cs typeface="Calibri Light" panose="020F0302020204030204" pitchFamily="34" charset="0"/>
                        </a:rPr>
                        <a:t>       </a:t>
                      </a:r>
                      <a:r>
                        <a:rPr lang="fr-FR" altLang="fr-FR" sz="1600" b="1" dirty="0">
                          <a:solidFill>
                            <a:schemeClr val="accent2"/>
                          </a:solidFill>
                          <a:latin typeface="Calibri Light" panose="020F0302020204030204" pitchFamily="34" charset="0"/>
                          <a:cs typeface="Calibri Light" panose="020F0302020204030204" pitchFamily="34" charset="0"/>
                        </a:rPr>
                        <a:t>LES OUTILS DE SAISIE</a:t>
                      </a:r>
                      <a:endParaRPr kumimoji="0" lang="fr-FR" altLang="fr-FR" sz="300" b="0" i="0" u="none" strike="noStrike" cap="none" normalizeH="0" baseline="0" dirty="0">
                        <a:ln>
                          <a:noFill/>
                        </a:ln>
                        <a:solidFill>
                          <a:schemeClr val="tx1"/>
                        </a:solidFill>
                        <a:effectLs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dirty="0"/>
                    </a:p>
                  </a:txBody>
                  <a:tcPr/>
                </a:tc>
                <a:extLst>
                  <a:ext uri="{0D108BD9-81ED-4DB2-BD59-A6C34878D82A}">
                    <a16:rowId xmlns:a16="http://schemas.microsoft.com/office/drawing/2014/main" val="1552504122"/>
                  </a:ext>
                </a:extLst>
              </a:tr>
              <a:tr h="370840">
                <a:tc>
                  <a:txBody>
                    <a:bodyPr/>
                    <a:lstStyle/>
                    <a:p>
                      <a:pPr marL="285750" indent="-285750">
                        <a:buClr>
                          <a:schemeClr val="accent5"/>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PUMA / ISI </a:t>
                      </a:r>
                      <a:r>
                        <a:rPr kumimoji="0" lang="fr-FR" altLang="fr-FR" sz="1400" b="0" i="0" u="none" strike="noStrike" kern="1200" cap="none" normalizeH="0" baseline="0" dirty="0">
                          <a:ln>
                            <a:noFill/>
                          </a:ln>
                          <a:solidFill>
                            <a:schemeClr val="accent5"/>
                          </a:solidFill>
                          <a:effectLst/>
                          <a:latin typeface="+mn-lt"/>
                          <a:ea typeface="Calibri" panose="020F0502020204030204" pitchFamily="34" charset="0"/>
                          <a:cs typeface="Calibri Light" panose="020F0302020204030204" pitchFamily="34" charset="0"/>
                        </a:rPr>
                        <a:t>……………......................................................................................................</a:t>
                      </a:r>
                      <a:endParaRPr lang="fr-FR" sz="1400" dirty="0">
                        <a:solidFill>
                          <a:schemeClr val="accent5"/>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normalizeH="0" baseline="0" dirty="0">
                          <a:ln>
                            <a:noFill/>
                          </a:ln>
                          <a:solidFill>
                            <a:srgbClr val="09B2AF"/>
                          </a:solidFill>
                          <a:effectLst/>
                          <a:latin typeface="+mn-lt"/>
                          <a:ea typeface="Calibri" panose="020F0502020204030204" pitchFamily="34" charset="0"/>
                          <a:cs typeface="Calibri Light" panose="020F0302020204030204" pitchFamily="34" charset="0"/>
                        </a:rPr>
                        <a:t>Page 8</a:t>
                      </a:r>
                      <a:endParaRPr kumimoji="0" lang="fr-FR" altLang="fr-FR" sz="1200" b="0" i="0" u="none" strike="noStrike" kern="1200" cap="none" normalizeH="0" baseline="0" dirty="0">
                        <a:ln>
                          <a:noFill/>
                        </a:ln>
                        <a:solidFill>
                          <a:schemeClr val="tx1"/>
                        </a:solidFill>
                        <a:effectLst/>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1104595"/>
                  </a:ext>
                </a:extLst>
              </a:tr>
              <a:tr h="370840">
                <a:tc>
                  <a:txBody>
                    <a:bodyPr/>
                    <a:lstStyle/>
                    <a:p>
                      <a:pPr marL="285750" indent="-285750">
                        <a:buClr>
                          <a:schemeClr val="accent5"/>
                        </a:buClr>
                        <a:buFont typeface="Wingdings" panose="05000000000000000000" pitchFamily="2" charset="2"/>
                        <a:buChar char="§"/>
                      </a:pP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PUMA : Saisie de 2 opérations à J </a:t>
                      </a:r>
                      <a:r>
                        <a:rPr kumimoji="0" lang="fr-FR" altLang="fr-FR" sz="1400" b="0" i="0" u="none" strike="noStrike" kern="1200" cap="none" normalizeH="0" baseline="0" dirty="0">
                          <a:ln>
                            <a:noFill/>
                          </a:ln>
                          <a:solidFill>
                            <a:schemeClr val="accent5"/>
                          </a:solidFill>
                          <a:effectLst/>
                          <a:latin typeface="+mn-lt"/>
                          <a:ea typeface="Calibri" panose="020F0502020204030204" pitchFamily="34" charset="0"/>
                          <a:cs typeface="Calibri Light" panose="020F0302020204030204" pitchFamily="34" charset="0"/>
                        </a:rPr>
                        <a:t>…………………………………………………………………………..</a:t>
                      </a:r>
                      <a:r>
                        <a:rPr kumimoji="0" lang="fr-FR" altLang="fr-FR" sz="1400" b="0" i="0" u="none" strike="noStrike" kern="1200" cap="none" normalizeH="0" baseline="0" dirty="0">
                          <a:ln>
                            <a:noFill/>
                          </a:ln>
                          <a:solidFill>
                            <a:schemeClr val="tx1"/>
                          </a:solidFill>
                          <a:effectLst/>
                          <a:latin typeface="+mn-lt"/>
                          <a:ea typeface="Calibri" panose="020F0502020204030204" pitchFamily="34" charset="0"/>
                          <a:cs typeface="Calibri Light" panose="020F0302020204030204" pitchFamily="34" charset="0"/>
                        </a:rPr>
                        <a:t> </a:t>
                      </a:r>
                      <a:endParaRPr lang="fr-FR"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srgbClr val="09B2AF"/>
                          </a:solidFill>
                          <a:effectLst/>
                          <a:uLnTx/>
                          <a:uFillTx/>
                          <a:latin typeface="Calibri" panose="020F0502020204030204"/>
                          <a:ea typeface="Calibri" panose="020F0502020204030204" pitchFamily="34" charset="0"/>
                          <a:cs typeface="Calibri Light" panose="020F0302020204030204" pitchFamily="34" charset="0"/>
                        </a:rPr>
                        <a:t>Page 9</a:t>
                      </a:r>
                      <a:endParaRPr kumimoji="0" lang="fr-FR" altLang="fr-FR" sz="1200" b="0" i="0" u="none" strike="noStrike" kern="1200" cap="none" spc="0" normalizeH="0" baseline="0" noProof="0" dirty="0">
                        <a:ln>
                          <a:noFill/>
                        </a:ln>
                        <a:solidFill>
                          <a:srgbClr val="666666"/>
                        </a:solidFill>
                        <a:effectLst/>
                        <a:uLnTx/>
                        <a:uFillTx/>
                        <a:latin typeface="Calibri" panose="020F0502020204030204"/>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5708905"/>
                  </a:ext>
                </a:extLst>
              </a:tr>
            </a:tbl>
          </a:graphicData>
        </a:graphic>
      </p:graphicFrame>
      <p:sp>
        <p:nvSpPr>
          <p:cNvPr id="32" name="Rectangle 9">
            <a:extLst>
              <a:ext uri="{FF2B5EF4-FFF2-40B4-BE49-F238E27FC236}">
                <a16:creationId xmlns:a16="http://schemas.microsoft.com/office/drawing/2014/main" id="{597AF947-941C-4104-96C0-DCC144DC2AC5}"/>
              </a:ext>
            </a:extLst>
          </p:cNvPr>
          <p:cNvSpPr>
            <a:spLocks noChangeArrowheads="1"/>
          </p:cNvSpPr>
          <p:nvPr/>
        </p:nvSpPr>
        <p:spPr bwMode="auto">
          <a:xfrm>
            <a:off x="271125" y="8347497"/>
            <a:ext cx="238118" cy="244848"/>
          </a:xfrm>
          <a:prstGeom prst="rect">
            <a:avLst/>
          </a:prstGeom>
          <a:solidFill>
            <a:srgbClr val="09B2AF"/>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fr-FR" altLang="fr-FR" sz="1400" b="1" dirty="0">
                <a:solidFill>
                  <a:schemeClr val="bg1"/>
                </a:solidFill>
                <a:latin typeface="Calibri Light" panose="020F0302020204030204" pitchFamily="34" charset="0"/>
                <a:cs typeface="Calibri Light" panose="020F0302020204030204" pitchFamily="34" charset="0"/>
              </a:rPr>
              <a:t>3</a:t>
            </a:r>
            <a:endParaRPr kumimoji="0" lang="fr-FR" altLang="fr-FR" sz="3200" b="1" i="0" u="none" strike="noStrike" cap="none" normalizeH="0" baseline="0" dirty="0">
              <a:ln>
                <a:noFill/>
              </a:ln>
              <a:solidFill>
                <a:schemeClr val="bg1"/>
              </a:solidFill>
              <a:effectLst/>
              <a:latin typeface="Calibri Light" panose="020F0302020204030204" pitchFamily="34" charset="0"/>
              <a:cs typeface="Calibri Light" panose="020F0302020204030204" pitchFamily="34" charset="0"/>
            </a:endParaRPr>
          </a:p>
        </p:txBody>
      </p:sp>
      <p:pic>
        <p:nvPicPr>
          <p:cNvPr id="13" name="Image 12">
            <a:extLst>
              <a:ext uri="{FF2B5EF4-FFF2-40B4-BE49-F238E27FC236}">
                <a16:creationId xmlns:a16="http://schemas.microsoft.com/office/drawing/2014/main" id="{D040F083-0E4B-4FF4-8EF8-79C1992DC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211" y="5345906"/>
            <a:ext cx="424069" cy="329607"/>
          </a:xfrm>
          <a:prstGeom prst="rect">
            <a:avLst/>
          </a:prstGeom>
        </p:spPr>
      </p:pic>
    </p:spTree>
    <p:extLst>
      <p:ext uri="{BB962C8B-B14F-4D97-AF65-F5344CB8AC3E}">
        <p14:creationId xmlns:p14="http://schemas.microsoft.com/office/powerpoint/2010/main" val="744254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3</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sp>
        <p:nvSpPr>
          <p:cNvPr id="6" name="ZoneTexte 5">
            <a:extLst>
              <a:ext uri="{FF2B5EF4-FFF2-40B4-BE49-F238E27FC236}">
                <a16:creationId xmlns:a16="http://schemas.microsoft.com/office/drawing/2014/main" id="{4697D96B-C1A8-4323-9490-138A1D42CE7B}"/>
              </a:ext>
            </a:extLst>
          </p:cNvPr>
          <p:cNvSpPr txBox="1"/>
          <p:nvPr/>
        </p:nvSpPr>
        <p:spPr>
          <a:xfrm>
            <a:off x="75859" y="176109"/>
            <a:ext cx="7354955" cy="10354117"/>
          </a:xfrm>
          <a:prstGeom prst="rect">
            <a:avLst/>
          </a:prstGeom>
          <a:noFill/>
        </p:spPr>
        <p:txBody>
          <a:bodyPr wrap="square" rtlCol="0">
            <a:spAutoFit/>
          </a:bodyPr>
          <a:lstStyle/>
          <a:p>
            <a:pPr marL="252000"/>
            <a:r>
              <a:rPr lang="fr-FR" sz="2400" b="1" cap="all" dirty="0">
                <a:solidFill>
                  <a:schemeClr val="accent2"/>
                </a:solidFill>
                <a:latin typeface="+mj-lt"/>
              </a:rPr>
              <a:t>1.</a:t>
            </a:r>
            <a:r>
              <a:rPr lang="fr-FR" sz="2000" b="1" cap="all" dirty="0">
                <a:solidFill>
                  <a:schemeClr val="accent2"/>
                </a:solidFill>
                <a:latin typeface="+mj-lt"/>
              </a:rPr>
              <a:t> LES Responsabilités DES ACTEURS</a:t>
            </a:r>
            <a:endParaRPr lang="fr-FR" dirty="0"/>
          </a:p>
          <a:p>
            <a:pPr marL="717750" indent="-285750" algn="just">
              <a:spcBef>
                <a:spcPts val="2400"/>
              </a:spcBef>
              <a:buFont typeface="Arial" panose="020B0604020202020204" pitchFamily="34" charset="0"/>
              <a:buChar char="•"/>
              <a:defRPr/>
            </a:pPr>
            <a:r>
              <a:rPr lang="fr-FR" sz="1700" b="1" cap="all" dirty="0">
                <a:latin typeface="Calibri Light" panose="020F0302020204030204" pitchFamily="34" charset="0"/>
                <a:cs typeface="Calibri Light" panose="020F0302020204030204" pitchFamily="34" charset="0"/>
              </a:rPr>
              <a:t>Les responsabilités du réseau de vente</a:t>
            </a:r>
          </a:p>
          <a:p>
            <a:pPr marL="171450" indent="-171450">
              <a:spcBef>
                <a:spcPts val="2400"/>
              </a:spcBef>
              <a:buClr>
                <a:schemeClr val="accent2"/>
              </a:buClr>
              <a:buFont typeface="Calibri Light" panose="020F0302020204030204" pitchFamily="34" charset="0"/>
              <a:buChar char="→"/>
            </a:pPr>
            <a:r>
              <a:rPr lang="fr-FR" sz="1400" dirty="0">
                <a:latin typeface="+mj-lt"/>
                <a:cs typeface="Calibri Light" panose="020F0302020204030204" pitchFamily="34" charset="0"/>
              </a:rPr>
              <a:t> </a:t>
            </a:r>
            <a:r>
              <a:rPr lang="fr-FR" sz="1400" b="1" dirty="0">
                <a:latin typeface="Calibri Light" panose="020F0302020204030204" pitchFamily="34" charset="0"/>
                <a:cs typeface="Calibri Light" panose="020F0302020204030204" pitchFamily="34" charset="0"/>
              </a:rPr>
              <a:t>Connaitre le client</a:t>
            </a: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marL="172800" marR="0" lvl="0" indent="-172800" algn="l" defTabSz="962223" rtl="0" eaLnBrk="1" fontAlgn="auto" latinLnBrk="0" hangingPunct="1">
              <a:lnSpc>
                <a:spcPct val="100000"/>
              </a:lnSpc>
              <a:spcAft>
                <a:spcPts val="0"/>
              </a:spcAft>
              <a:buClr>
                <a:schemeClr val="accent5"/>
              </a:buClr>
              <a:buSzTx/>
              <a:buFont typeface="Calibri Light" panose="020F0302020204030204" pitchFamily="34" charset="0"/>
              <a:buChar char="→"/>
              <a:tabLst/>
              <a:defRPr/>
            </a:pPr>
            <a:r>
              <a:rPr lang="fr-FR" sz="1400" dirty="0">
                <a:latin typeface="Calibri Light" panose="020F0302020204030204" pitchFamily="34" charset="0"/>
                <a:cs typeface="Calibri Light" panose="020F0302020204030204" pitchFamily="34" charset="0"/>
              </a:rPr>
              <a:t> </a:t>
            </a:r>
            <a:r>
              <a:rPr lang="fr-FR" sz="1400" b="1" dirty="0">
                <a:latin typeface="Calibri Light" panose="020F0302020204030204" pitchFamily="34" charset="0"/>
                <a:cs typeface="Calibri Light" panose="020F0302020204030204" pitchFamily="34" charset="0"/>
              </a:rPr>
              <a:t>Respecter les règles LCB FT (voir procédure</a:t>
            </a:r>
            <a:r>
              <a:rPr kumimoji="0" lang="fr-FR" sz="1400" b="0" i="0" u="none" strike="noStrike" kern="1200" cap="none" spc="0" normalizeH="0" baseline="0" noProof="0" dirty="0">
                <a:ln>
                  <a:noFill/>
                </a:ln>
                <a:effectLst/>
                <a:uLnTx/>
                <a:uFillTx/>
                <a:latin typeface="Calibri Light" panose="020F0302020204030204" pitchFamily="34" charset="0"/>
                <a:ea typeface="Times New Roman"/>
                <a:cs typeface="Calibri Light" panose="020F0302020204030204" pitchFamily="34" charset="0"/>
              </a:rPr>
              <a:t>)</a:t>
            </a:r>
          </a:p>
          <a:p>
            <a:pPr marL="172800" marR="0" lvl="0" indent="-172800" algn="l" defTabSz="962223" rtl="0" eaLnBrk="1" fontAlgn="auto" latinLnBrk="0" hangingPunct="1">
              <a:lnSpc>
                <a:spcPct val="100000"/>
              </a:lnSpc>
              <a:spcBef>
                <a:spcPts val="1200"/>
              </a:spcBef>
              <a:spcAft>
                <a:spcPts val="0"/>
              </a:spcAft>
              <a:buClr>
                <a:schemeClr val="accent5"/>
              </a:buClr>
              <a:buSzTx/>
              <a:buFont typeface="Calibri Light" panose="020F0302020204030204" pitchFamily="34" charset="0"/>
              <a:buChar char="→"/>
              <a:tabLst/>
              <a:defRPr/>
            </a:pPr>
            <a:r>
              <a:rPr lang="fr-FR" sz="1400" b="1" dirty="0">
                <a:latin typeface="Calibri Light" panose="020F0302020204030204" pitchFamily="34" charset="0"/>
                <a:cs typeface="Calibri Light" panose="020F0302020204030204" pitchFamily="34" charset="0"/>
              </a:rPr>
              <a:t>Apporter</a:t>
            </a:r>
            <a:r>
              <a:rPr kumimoji="0" lang="fr-FR" sz="1400" b="1" i="0" u="none" strike="noStrike" kern="1200" cap="none" spc="0" normalizeH="0" baseline="0" noProof="0" dirty="0">
                <a:ln>
                  <a:noFill/>
                </a:ln>
                <a:effectLst/>
                <a:uLnTx/>
                <a:uFillTx/>
                <a:latin typeface="Calibri Light" panose="020F0302020204030204" pitchFamily="34" charset="0"/>
                <a:ea typeface="Times New Roman"/>
                <a:cs typeface="Calibri Light" panose="020F0302020204030204" pitchFamily="34" charset="0"/>
              </a:rPr>
              <a:t> le meilleur conseil</a:t>
            </a:r>
          </a:p>
          <a:p>
            <a:pPr marL="396000" marR="0" lvl="0" indent="-171450" algn="just" defTabSz="962223"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Adéquation de l’opération proposée à la situation du client</a:t>
            </a:r>
          </a:p>
          <a:p>
            <a:pPr marL="396000" marR="0" lvl="0" indent="-171450" algn="just" defTabSz="962223"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Compréhension et consentement du client sur tous les éléments du contrat</a:t>
            </a:r>
          </a:p>
          <a:p>
            <a:pPr marL="224550" marR="0" lvl="0" algn="just" defTabSz="962223" rtl="0" eaLnBrk="1" fontAlgn="auto" latinLnBrk="0" hangingPunct="0">
              <a:lnSpc>
                <a:spcPct val="100000"/>
              </a:lnSpc>
              <a:spcBef>
                <a:spcPts val="200"/>
              </a:spcBef>
              <a:spcAft>
                <a:spcPts val="0"/>
              </a:spcAft>
              <a:buClr>
                <a:schemeClr val="accent2"/>
              </a:buClr>
              <a:buSzTx/>
              <a:tabLst/>
              <a:defRPr/>
            </a:pPr>
            <a:endParaRPr kumimoji="0" lang="fr-FR" sz="14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endParaRPr>
          </a:p>
          <a:p>
            <a:pPr marL="224550" marR="0" lvl="0" algn="just" defTabSz="962223" rtl="0" eaLnBrk="1" fontAlgn="auto" latinLnBrk="0" hangingPunct="0">
              <a:lnSpc>
                <a:spcPct val="100000"/>
              </a:lnSpc>
              <a:spcBef>
                <a:spcPts val="200"/>
              </a:spcBef>
              <a:spcAft>
                <a:spcPts val="0"/>
              </a:spcAft>
              <a:buClr>
                <a:schemeClr val="accent2"/>
              </a:buClr>
              <a:buSzTx/>
              <a:tabLst/>
              <a:defRPr/>
            </a:pPr>
            <a:endParaRPr lang="fr-FR" sz="1400" dirty="0">
              <a:solidFill>
                <a:srgbClr val="474747"/>
              </a:solidFill>
              <a:latin typeface="Calibri Light" panose="020F0302020204030204" pitchFamily="34" charset="0"/>
              <a:cs typeface="Calibri Light" panose="020F0302020204030204" pitchFamily="34" charset="0"/>
            </a:endParaRPr>
          </a:p>
          <a:p>
            <a:pPr marL="224550" marR="0" lvl="0" algn="just" defTabSz="962223" rtl="0" eaLnBrk="1" fontAlgn="auto" latinLnBrk="0" hangingPunct="0">
              <a:lnSpc>
                <a:spcPct val="100000"/>
              </a:lnSpc>
              <a:spcBef>
                <a:spcPts val="200"/>
              </a:spcBef>
              <a:spcAft>
                <a:spcPts val="0"/>
              </a:spcAft>
              <a:buClr>
                <a:schemeClr val="accent2"/>
              </a:buClr>
              <a:buSzTx/>
              <a:tabLst/>
              <a:defRPr/>
            </a:pPr>
            <a:endParaRPr kumimoji="0" lang="fr-FR" sz="14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endParaRPr>
          </a:p>
          <a:p>
            <a:pPr marL="171450" marR="0" lvl="0" indent="-171450" algn="just" defTabSz="261938" rtl="0" eaLnBrk="1" fontAlgn="auto" latinLnBrk="0" hangingPunct="0">
              <a:lnSpc>
                <a:spcPct val="100000"/>
              </a:lnSpc>
              <a:spcBef>
                <a:spcPts val="1200"/>
              </a:spcBef>
              <a:spcAft>
                <a:spcPts val="0"/>
              </a:spcAft>
              <a:buClr>
                <a:schemeClr val="accent5"/>
              </a:buClr>
              <a:buSzTx/>
              <a:buFont typeface="Calibri Light" panose="020F0302020204030204" pitchFamily="34" charset="0"/>
              <a:buChar char="→"/>
              <a:tabLst>
                <a:tab pos="273050" algn="l"/>
              </a:tabLst>
              <a:defRPr/>
            </a:pPr>
            <a:r>
              <a:rPr lang="fr-FR" sz="1400" b="1" dirty="0">
                <a:latin typeface="Calibri Light" panose="020F0302020204030204" pitchFamily="34" charset="0"/>
                <a:cs typeface="Calibri Light" panose="020F0302020204030204" pitchFamily="34" charset="0"/>
              </a:rPr>
              <a:t>S'assurer</a:t>
            </a: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 de l’aspect financier de l'opération</a:t>
            </a:r>
          </a:p>
          <a:p>
            <a:pPr marL="396000" marR="0" lvl="0" indent="-171450" algn="just" defTabSz="261938" rtl="0" eaLnBrk="1" fontAlgn="auto" latinLnBrk="0" hangingPunct="0">
              <a:lnSpc>
                <a:spcPct val="100000"/>
              </a:lnSpc>
              <a:spcBef>
                <a:spcPts val="100"/>
              </a:spcBef>
              <a:spcAft>
                <a:spcPts val="0"/>
              </a:spcAft>
              <a:buClr>
                <a:schemeClr val="accent2"/>
              </a:buClr>
              <a:buSzTx/>
              <a:buFont typeface="Wingdings" panose="05000000000000000000" pitchFamily="2" charset="2"/>
              <a:buChar char="§"/>
              <a:tabLst>
                <a:tab pos="176213" algn="l"/>
              </a:tabLst>
              <a:defRPr/>
            </a:pPr>
            <a:r>
              <a:rPr kumimoji="0" lang="fr-FR" sz="13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S’assurer du respect des seuils minima en vigueur</a:t>
            </a:r>
          </a:p>
          <a:p>
            <a:pPr marL="396000" marR="0" lvl="0" indent="-171450" algn="just" defTabSz="261938" rtl="0" eaLnBrk="1" fontAlgn="auto" latinLnBrk="0" hangingPunct="0">
              <a:lnSpc>
                <a:spcPct val="100000"/>
              </a:lnSpc>
              <a:spcBef>
                <a:spcPts val="100"/>
              </a:spcBef>
              <a:spcAft>
                <a:spcPts val="0"/>
              </a:spcAft>
              <a:buClr>
                <a:schemeClr val="accent2"/>
              </a:buClr>
              <a:buSzTx/>
              <a:buFont typeface="Wingdings" panose="05000000000000000000" pitchFamily="2" charset="2"/>
              <a:buChar char="§"/>
              <a:tabLst>
                <a:tab pos="176213" algn="l"/>
              </a:tabLst>
              <a:defRPr/>
            </a:pPr>
            <a:r>
              <a:rPr kumimoji="0" lang="fr-FR" sz="13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Compléter l’avis de conseil/de mise en garde</a:t>
            </a:r>
          </a:p>
          <a:p>
            <a:pPr marL="171450" marR="0" lvl="0" indent="-171450" algn="just" defTabSz="261938" rtl="0" eaLnBrk="1" fontAlgn="auto" latinLnBrk="0" hangingPunct="0">
              <a:lnSpc>
                <a:spcPct val="100000"/>
              </a:lnSpc>
              <a:spcBef>
                <a:spcPts val="1200"/>
              </a:spcBef>
              <a:spcAft>
                <a:spcPts val="0"/>
              </a:spcAft>
              <a:buClr>
                <a:schemeClr val="accent5"/>
              </a:buClr>
              <a:buSzTx/>
              <a:buFont typeface="Calibri Light" panose="020F0302020204030204" pitchFamily="34" charset="0"/>
              <a:buChar char="→"/>
              <a:tabLst>
                <a:tab pos="273050" algn="l"/>
              </a:tabLst>
              <a:defRPr/>
            </a:pP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Saisir </a:t>
            </a:r>
            <a:r>
              <a:rPr lang="fr-FR" sz="1400" b="1" dirty="0">
                <a:latin typeface="Calibri Light" panose="020F0302020204030204" pitchFamily="34" charset="0"/>
                <a:cs typeface="Calibri Light" panose="020F0302020204030204" pitchFamily="34" charset="0"/>
              </a:rPr>
              <a:t>l</a:t>
            </a: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es opérations dans les outils délégués et édition des documents contractuels, </a:t>
            </a:r>
            <a:r>
              <a:rPr kumimoji="0" lang="fr-FR" sz="14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le cas échéant</a:t>
            </a:r>
          </a:p>
          <a:p>
            <a:pPr marL="171450" marR="0" lvl="0" indent="-171450" algn="just" defTabSz="261938" rtl="0" eaLnBrk="1" fontAlgn="auto" latinLnBrk="0" hangingPunct="0">
              <a:lnSpc>
                <a:spcPct val="100000"/>
              </a:lnSpc>
              <a:spcBef>
                <a:spcPts val="1200"/>
              </a:spcBef>
              <a:spcAft>
                <a:spcPts val="0"/>
              </a:spcAft>
              <a:buClr>
                <a:schemeClr val="accent5"/>
              </a:buClr>
              <a:buSzTx/>
              <a:buFont typeface="Calibri Light" panose="020F0302020204030204" pitchFamily="34" charset="0"/>
              <a:buChar char="→"/>
              <a:tabLst>
                <a:tab pos="180975" algn="l"/>
              </a:tabLst>
              <a:defRPr/>
            </a:pP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sym typeface="Wingdings"/>
              </a:rPr>
              <a:t>Recueillir les éventuelles pièces complémentaires, le cas échéant</a:t>
            </a:r>
          </a:p>
          <a:p>
            <a:pPr marL="171450" marR="0" lvl="0" indent="-171450" algn="just" defTabSz="261938" rtl="0" eaLnBrk="1" fontAlgn="auto" latinLnBrk="0" hangingPunct="0">
              <a:lnSpc>
                <a:spcPct val="100000"/>
              </a:lnSpc>
              <a:spcBef>
                <a:spcPts val="1200"/>
              </a:spcBef>
              <a:spcAft>
                <a:spcPts val="0"/>
              </a:spcAft>
              <a:buClr>
                <a:schemeClr val="accent5"/>
              </a:buClr>
              <a:buSzTx/>
              <a:buFont typeface="Calibri Light" panose="020F0302020204030204" pitchFamily="34" charset="0"/>
              <a:buChar char="→"/>
              <a:tabLst>
                <a:tab pos="273050" algn="l"/>
              </a:tabLst>
              <a:defRPr/>
            </a:pP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Signature des documents</a:t>
            </a:r>
            <a:endParaRPr kumimoji="0" lang="fr-FR" sz="14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endParaRPr>
          </a:p>
          <a:p>
            <a:pPr marL="396000" marR="0" lvl="0" indent="-171450" algn="just" defTabSz="261938" rtl="0" eaLnBrk="1" fontAlgn="auto" latinLnBrk="0" hangingPunct="0">
              <a:lnSpc>
                <a:spcPct val="100000"/>
              </a:lnSpc>
              <a:spcBef>
                <a:spcPts val="100"/>
              </a:spcBef>
              <a:spcAft>
                <a:spcPts val="0"/>
              </a:spcAft>
              <a:buClr>
                <a:schemeClr val="accent2"/>
              </a:buClr>
              <a:buSzTx/>
              <a:buFont typeface="Wingdings" panose="05000000000000000000" pitchFamily="2" charset="2"/>
              <a:buChar char="§"/>
              <a:tabLst>
                <a:tab pos="176213" algn="l"/>
              </a:tabLst>
              <a:defRPr/>
            </a:pPr>
            <a:r>
              <a:rPr kumimoji="0" lang="fr-FR" sz="13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Faire signer l’ensemble des documents au client électroniquement (et le cas échéant en mode papier),</a:t>
            </a:r>
          </a:p>
          <a:p>
            <a:pPr marL="396000" marR="0" lvl="0" indent="-171450" algn="just" defTabSz="261938" rtl="0" eaLnBrk="1" fontAlgn="auto" latinLnBrk="0" hangingPunct="0">
              <a:lnSpc>
                <a:spcPct val="100000"/>
              </a:lnSpc>
              <a:spcBef>
                <a:spcPts val="100"/>
              </a:spcBef>
              <a:spcAft>
                <a:spcPts val="100"/>
              </a:spcAft>
              <a:buClr>
                <a:schemeClr val="accent2"/>
              </a:buClr>
              <a:buSzTx/>
              <a:buFont typeface="Wingdings" panose="05000000000000000000" pitchFamily="2" charset="2"/>
              <a:buChar char="§"/>
              <a:tabLst>
                <a:tab pos="176213" algn="l"/>
              </a:tabLst>
              <a:defRPr/>
            </a:pPr>
            <a:r>
              <a:rPr kumimoji="0" lang="fr-FR" sz="13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Apposer le cachet CE et la signature du conseiller Caisse d’Epargne sur l’ensemble des documents (en cas de signature manuscrite)</a:t>
            </a:r>
            <a:endParaRPr kumimoji="0" lang="fr-FR" sz="1300" b="0" i="0" u="none" strike="noStrike" kern="1200" cap="none" spc="0" normalizeH="0" baseline="0" noProof="0" dirty="0">
              <a:ln>
                <a:noFill/>
              </a:ln>
              <a:effectLst/>
              <a:uLnTx/>
              <a:uFillTx/>
              <a:latin typeface="Calibri Light" panose="020F0302020204030204" pitchFamily="34" charset="0"/>
              <a:ea typeface="Times New Roman"/>
              <a:cs typeface="Calibri Light" panose="020F0302020204030204" pitchFamily="34" charset="0"/>
            </a:endParaRPr>
          </a:p>
          <a:p>
            <a:pPr marL="171450" indent="-171450" algn="just" defTabSz="261938" hangingPunct="0">
              <a:spcBef>
                <a:spcPts val="1200"/>
              </a:spcBef>
              <a:buClr>
                <a:schemeClr val="accent5"/>
              </a:buClr>
              <a:buFont typeface="Calibri Light" panose="020F0302020204030204" pitchFamily="34" charset="0"/>
              <a:buChar char="→"/>
              <a:tabLst>
                <a:tab pos="273050" algn="l"/>
              </a:tabLst>
              <a:defRPr/>
            </a:pP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sym typeface="Wingdings"/>
              </a:rPr>
              <a:t>Préparer le  dossier complet et  conforme pour numérisation et transmission au tiers numériseur</a:t>
            </a:r>
          </a:p>
          <a:p>
            <a:pPr marL="396000" indent="-171450" algn="just" defTabSz="261938" hangingPunct="0">
              <a:spcBef>
                <a:spcPts val="200"/>
              </a:spcBef>
              <a:buClr>
                <a:schemeClr val="accent2"/>
              </a:buClr>
              <a:buFont typeface="Wingdings" panose="05000000000000000000" pitchFamily="2" charset="2"/>
              <a:buChar char="§"/>
              <a:tabLst>
                <a:tab pos="273050" algn="l"/>
              </a:tabLst>
              <a:defRPr/>
            </a:pPr>
            <a:r>
              <a:rPr lang="fr-FR" sz="1300" dirty="0">
                <a:latin typeface="Calibri Light" panose="020F0302020204030204" pitchFamily="34" charset="0"/>
                <a:cs typeface="Calibri Light" panose="020F0302020204030204" pitchFamily="34" charset="0"/>
              </a:rPr>
              <a:t>En cas de signature électronique : pièces justificatives requises, le cas échéant</a:t>
            </a:r>
          </a:p>
          <a:p>
            <a:pPr marL="396000" indent="-171450" algn="just" defTabSz="261938" hangingPunct="0">
              <a:spcBef>
                <a:spcPts val="200"/>
              </a:spcBef>
              <a:buClr>
                <a:schemeClr val="accent2"/>
              </a:buClr>
              <a:buFont typeface="Wingdings" panose="05000000000000000000" pitchFamily="2" charset="2"/>
              <a:buChar char="§"/>
              <a:tabLst>
                <a:tab pos="273050" algn="l"/>
              </a:tabLst>
              <a:defRPr/>
            </a:pPr>
            <a:r>
              <a:rPr lang="fr-FR" sz="1300" dirty="0">
                <a:latin typeface="Calibri Light" panose="020F0302020204030204" pitchFamily="34" charset="0"/>
                <a:cs typeface="Calibri Light" panose="020F0302020204030204" pitchFamily="34" charset="0"/>
              </a:rPr>
              <a:t>En cas de signature manuscrite : éditions issues de l’outils délégué + pièces justificatives requises le cas échéant</a:t>
            </a:r>
            <a:endParaRPr kumimoji="0" lang="fr-FR" sz="13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sym typeface="Wingdings"/>
            </a:endParaRPr>
          </a:p>
          <a:p>
            <a:pPr marL="171450" marR="0" lvl="0" indent="-171450" algn="just" defTabSz="261938" rtl="0" eaLnBrk="1" fontAlgn="auto" latinLnBrk="0" hangingPunct="0">
              <a:lnSpc>
                <a:spcPct val="100000"/>
              </a:lnSpc>
              <a:spcBef>
                <a:spcPts val="1200"/>
              </a:spcBef>
              <a:spcAft>
                <a:spcPts val="0"/>
              </a:spcAft>
              <a:buClr>
                <a:schemeClr val="accent5"/>
              </a:buClr>
              <a:buSzTx/>
              <a:buFont typeface="Calibri Light" panose="020F0302020204030204" pitchFamily="34" charset="0"/>
              <a:buChar char="→"/>
              <a:tabLst>
                <a:tab pos="273050" algn="l"/>
              </a:tabLst>
              <a:defRPr/>
            </a:pP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sym typeface="Wingdings"/>
              </a:rPr>
              <a:t>Remettre  l</a:t>
            </a:r>
            <a:r>
              <a:rPr kumimoji="0" lang="fr-FR" sz="1400" b="1"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rPr>
              <a:t>es documents au client </a:t>
            </a:r>
            <a:endParaRPr kumimoji="0" lang="fr-FR" sz="1400" b="0" i="0" u="none" strike="noStrike" kern="1200" cap="none" spc="0" normalizeH="0" baseline="0" noProof="0" dirty="0">
              <a:ln>
                <a:noFill/>
              </a:ln>
              <a:effectLst/>
              <a:uLnTx/>
              <a:uFillTx/>
              <a:latin typeface="Calibri Light" panose="020F0302020204030204" pitchFamily="34" charset="0"/>
              <a:cs typeface="Calibri Light" panose="020F0302020204030204" pitchFamily="34" charset="0"/>
            </a:endParaRPr>
          </a:p>
          <a:p>
            <a:pPr marL="396000" indent="-171450" algn="just" defTabSz="261938" hangingPunct="0">
              <a:spcBef>
                <a:spcPts val="200"/>
              </a:spcBef>
              <a:buClr>
                <a:schemeClr val="accent2"/>
              </a:buClr>
              <a:buFont typeface="Wingdings" panose="05000000000000000000" pitchFamily="2" charset="2"/>
              <a:buChar char="§"/>
              <a:tabLst>
                <a:tab pos="273050" algn="l"/>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Exemplaire client de l’avenant et/ou des éventuels documents (demande,…)</a:t>
            </a:r>
          </a:p>
          <a:p>
            <a:pPr marL="396000" marR="0" lvl="0" indent="-171450" algn="just" defTabSz="261938"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tab pos="273050" algn="l"/>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Exemplaire de l’avis de conseil ou devoir de mise en garde</a:t>
            </a:r>
          </a:p>
          <a:p>
            <a:pPr marL="396000" marR="0" lvl="0" indent="-171450" algn="just" defTabSz="261938"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tab pos="273050" algn="l"/>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Exemplaire client de la proposition d’assurance par transfert (</a:t>
            </a:r>
            <a:r>
              <a:rPr kumimoji="0" lang="fr-FR" sz="1300" b="0" i="0" u="none" strike="noStrike" kern="1200" cap="none" spc="0" normalizeH="0" baseline="0" noProof="0" dirty="0" err="1">
                <a:ln>
                  <a:noFill/>
                </a:ln>
                <a:solidFill>
                  <a:srgbClr val="474747"/>
                </a:solidFill>
                <a:effectLst/>
                <a:uLnTx/>
                <a:uFillTx/>
                <a:latin typeface="Calibri Light" panose="020F0302020204030204" pitchFamily="34" charset="0"/>
                <a:cs typeface="Calibri Light" panose="020F0302020204030204" pitchFamily="34" charset="0"/>
              </a:rPr>
              <a:t>fourgous</a:t>
            </a: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 et transférabilité) valant certificat d’adhésion</a:t>
            </a:r>
          </a:p>
          <a:p>
            <a:pPr marL="396000" marR="0" lvl="0" indent="-171450" algn="just" defTabSz="261938"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tab pos="273050" algn="l"/>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Exemplaire de la notice incluant les dispositions générales</a:t>
            </a:r>
          </a:p>
          <a:p>
            <a:pPr marL="396000" marR="0" lvl="0" indent="-171450" algn="just" defTabSz="261938"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tab pos="273050" algn="l"/>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cs typeface="Calibri Light" panose="020F0302020204030204" pitchFamily="34" charset="0"/>
              </a:rPr>
              <a:t>Exemplaire(s) des documents décrivant les caractéristiques principales des supports en unités de compte </a:t>
            </a:r>
          </a:p>
          <a:p>
            <a:pPr marL="396000" marR="0" lvl="0" indent="-171450" algn="just" defTabSz="261938" rtl="0" eaLnBrk="1" fontAlgn="auto" latinLnBrk="0" hangingPunct="0">
              <a:lnSpc>
                <a:spcPct val="100000"/>
              </a:lnSpc>
              <a:spcBef>
                <a:spcPts val="200"/>
              </a:spcBef>
              <a:spcAft>
                <a:spcPts val="0"/>
              </a:spcAft>
              <a:buClr>
                <a:schemeClr val="accent2"/>
              </a:buClr>
              <a:buSzTx/>
              <a:buFont typeface="Wingdings" panose="05000000000000000000" pitchFamily="2" charset="2"/>
              <a:buChar char="§"/>
              <a:tabLst>
                <a:tab pos="273050" algn="l"/>
              </a:tabLst>
              <a:defRPr/>
            </a:pPr>
            <a:r>
              <a:rPr lang="fr-FR" sz="1300" dirty="0">
                <a:solidFill>
                  <a:srgbClr val="474747"/>
                </a:solidFill>
                <a:latin typeface="Calibri Light" panose="020F0302020204030204" pitchFamily="34" charset="0"/>
                <a:cs typeface="Calibri Light" panose="020F0302020204030204" pitchFamily="34" charset="0"/>
              </a:rPr>
              <a:t>Le document d’informations clé afférent au contrat (DIC)</a:t>
            </a: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9" y="10315820"/>
            <a:ext cx="304249" cy="321907"/>
          </a:xfrm>
          <a:prstGeom prst="rect">
            <a:avLst/>
          </a:prstGeom>
        </p:spPr>
      </p:pic>
      <p:pic>
        <p:nvPicPr>
          <p:cNvPr id="13" name="Image 12">
            <a:extLst>
              <a:ext uri="{FF2B5EF4-FFF2-40B4-BE49-F238E27FC236}">
                <a16:creationId xmlns:a16="http://schemas.microsoft.com/office/drawing/2014/main" id="{B8C42EE8-C4A5-430A-ACDC-6D2F0B210A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859" y="716507"/>
            <a:ext cx="463861" cy="463861"/>
          </a:xfrm>
          <a:prstGeom prst="rect">
            <a:avLst/>
          </a:prstGeom>
        </p:spPr>
      </p:pic>
      <p:graphicFrame>
        <p:nvGraphicFramePr>
          <p:cNvPr id="14" name="Tableau 14">
            <a:extLst>
              <a:ext uri="{FF2B5EF4-FFF2-40B4-BE49-F238E27FC236}">
                <a16:creationId xmlns:a16="http://schemas.microsoft.com/office/drawing/2014/main" id="{4731B690-28FA-4322-BF5D-848164236644}"/>
              </a:ext>
            </a:extLst>
          </p:cNvPr>
          <p:cNvGraphicFramePr>
            <a:graphicFrameLocks noGrp="1"/>
          </p:cNvGraphicFramePr>
          <p:nvPr>
            <p:extLst>
              <p:ext uri="{D42A27DB-BD31-4B8C-83A1-F6EECF244321}">
                <p14:modId xmlns:p14="http://schemas.microsoft.com/office/powerpoint/2010/main" val="3819100849"/>
              </p:ext>
            </p:extLst>
          </p:nvPr>
        </p:nvGraphicFramePr>
        <p:xfrm>
          <a:off x="288759" y="1704259"/>
          <a:ext cx="7251397" cy="1148080"/>
        </p:xfrm>
        <a:graphic>
          <a:graphicData uri="http://schemas.openxmlformats.org/drawingml/2006/table">
            <a:tbl>
              <a:tblPr firstRow="1" bandRow="1">
                <a:tableStyleId>{5C22544A-7EE6-4342-B048-85BDC9FD1C3A}</a:tableStyleId>
              </a:tblPr>
              <a:tblGrid>
                <a:gridCol w="1510833">
                  <a:extLst>
                    <a:ext uri="{9D8B030D-6E8A-4147-A177-3AD203B41FA5}">
                      <a16:colId xmlns:a16="http://schemas.microsoft.com/office/drawing/2014/main" val="4019125155"/>
                    </a:ext>
                  </a:extLst>
                </a:gridCol>
                <a:gridCol w="3417478">
                  <a:extLst>
                    <a:ext uri="{9D8B030D-6E8A-4147-A177-3AD203B41FA5}">
                      <a16:colId xmlns:a16="http://schemas.microsoft.com/office/drawing/2014/main" val="1430841407"/>
                    </a:ext>
                  </a:extLst>
                </a:gridCol>
                <a:gridCol w="2323086">
                  <a:extLst>
                    <a:ext uri="{9D8B030D-6E8A-4147-A177-3AD203B41FA5}">
                      <a16:colId xmlns:a16="http://schemas.microsoft.com/office/drawing/2014/main" val="742248280"/>
                    </a:ext>
                  </a:extLst>
                </a:gridCol>
              </a:tblGrid>
              <a:tr h="206040">
                <a:tc>
                  <a:txBody>
                    <a:bodyPr/>
                    <a:lstStyle/>
                    <a:p>
                      <a:pPr marL="171450" indent="-171450">
                        <a:buClr>
                          <a:schemeClr val="accent2"/>
                        </a:buClr>
                        <a:buFont typeface="Arial" panose="020B0604020202020204" pitchFamily="34" charset="0"/>
                        <a:buChar char="•"/>
                      </a:pPr>
                      <a:r>
                        <a:rPr lang="fr-FR" sz="1300" b="0" dirty="0">
                          <a:solidFill>
                            <a:schemeClr val="tx1"/>
                          </a:solidFill>
                          <a:latin typeface="Calibri Light" panose="020F0302020204030204" pitchFamily="34" charset="0"/>
                          <a:cs typeface="Calibri Light" panose="020F0302020204030204" pitchFamily="34" charset="0"/>
                        </a:rPr>
                        <a:t>Identité</a:t>
                      </a:r>
                    </a:p>
                  </a:txBody>
                  <a:tcPr anchor="ctr">
                    <a:no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Capacité juridique</a:t>
                      </a:r>
                    </a:p>
                  </a:txBody>
                  <a:tcPr anchor="ctr">
                    <a:no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Résidence postale et fiscale</a:t>
                      </a:r>
                    </a:p>
                  </a:txBody>
                  <a:tcPr anchor="ctr">
                    <a:noFill/>
                  </a:tcPr>
                </a:tc>
                <a:extLst>
                  <a:ext uri="{0D108BD9-81ED-4DB2-BD59-A6C34878D82A}">
                    <a16:rowId xmlns:a16="http://schemas.microsoft.com/office/drawing/2014/main" val="1023534698"/>
                  </a:ext>
                </a:extLst>
              </a:tr>
              <a:tr h="370840">
                <a:tc>
                  <a:txBody>
                    <a:bodyPr/>
                    <a:lstStyle/>
                    <a:p>
                      <a:pPr marL="171450" marR="0" lvl="0" indent="-171450" algn="l" defTabSz="755934"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lang="fr-FR" sz="1300" b="0" dirty="0">
                          <a:solidFill>
                            <a:schemeClr val="tx1"/>
                          </a:solidFill>
                          <a:latin typeface="Calibri Light" panose="020F0302020204030204" pitchFamily="34" charset="0"/>
                          <a:cs typeface="Calibri Light" panose="020F0302020204030204" pitchFamily="34" charset="0"/>
                        </a:rPr>
                        <a:t>Age</a:t>
                      </a:r>
                    </a:p>
                  </a:txBody>
                  <a:tcPr anchor="ctr">
                    <a:noFill/>
                  </a:tcPr>
                </a:tc>
                <a:tc>
                  <a:txBody>
                    <a:bodyPr/>
                    <a:lstStyle/>
                    <a:p>
                      <a:pPr marL="171450" marR="0" lvl="0" indent="-171450" algn="l" defTabSz="755934"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Profil d’investissement</a:t>
                      </a:r>
                    </a:p>
                  </a:txBody>
                  <a:tcPr anchor="ctr">
                    <a:noFill/>
                  </a:tcPr>
                </a:tc>
                <a:tc>
                  <a:txBody>
                    <a:bodyPr/>
                    <a:lstStyle/>
                    <a:p>
                      <a:pPr marL="171450" marR="0" lvl="0" indent="-171450" algn="l" defTabSz="755934"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Régime matrimonial</a:t>
                      </a:r>
                    </a:p>
                  </a:txBody>
                  <a:tcPr anchor="ctr">
                    <a:noFill/>
                  </a:tcPr>
                </a:tc>
                <a:extLst>
                  <a:ext uri="{0D108BD9-81ED-4DB2-BD59-A6C34878D82A}">
                    <a16:rowId xmlns:a16="http://schemas.microsoft.com/office/drawing/2014/main" val="2245354245"/>
                  </a:ext>
                </a:extLst>
              </a:tr>
              <a:tr h="370840">
                <a:tc>
                  <a:txBody>
                    <a:bodyPr/>
                    <a:lstStyle/>
                    <a:p>
                      <a:pPr marL="171450" marR="0" lvl="0" indent="-171450" algn="l" defTabSz="755934"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lang="fr-FR" sz="1300" b="0" dirty="0">
                          <a:solidFill>
                            <a:schemeClr val="tx1"/>
                          </a:solidFill>
                          <a:latin typeface="Calibri Light" panose="020F0302020204030204" pitchFamily="34" charset="0"/>
                          <a:cs typeface="Calibri Light" panose="020F0302020204030204" pitchFamily="34" charset="0"/>
                        </a:rPr>
                        <a:t>Profession</a:t>
                      </a:r>
                    </a:p>
                  </a:txBody>
                  <a:tcPr anchor="ctr">
                    <a:noFill/>
                  </a:tcPr>
                </a:tc>
                <a:tc>
                  <a:txBody>
                    <a:bodyPr/>
                    <a:lstStyle/>
                    <a:p>
                      <a:pPr marL="171450" marR="0" lvl="0" indent="-171450" algn="l" defTabSz="755934"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kumimoji="0" lang="fr-FR" sz="13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Détention d’un compte actif au sein de la Caisse</a:t>
                      </a:r>
                    </a:p>
                  </a:txBody>
                  <a:tcPr anchor="ctr">
                    <a:noFill/>
                  </a:tcPr>
                </a:tc>
                <a:tc>
                  <a:txBody>
                    <a:bodyPr/>
                    <a:lstStyle/>
                    <a:p>
                      <a:pPr marL="171450" indent="-171450">
                        <a:buClr>
                          <a:schemeClr val="accent2"/>
                        </a:buClr>
                        <a:buFont typeface="Arial" panose="020B0604020202020204" pitchFamily="34" charset="0"/>
                        <a:buChar char="•"/>
                      </a:pPr>
                      <a:endParaRPr lang="fr-FR" sz="1300" dirty="0">
                        <a:latin typeface="Calibri Light" panose="020F0302020204030204" pitchFamily="34" charset="0"/>
                        <a:cs typeface="Calibri Light" panose="020F0302020204030204" pitchFamily="34" charset="0"/>
                      </a:endParaRPr>
                    </a:p>
                  </a:txBody>
                  <a:tcPr anchor="ctr">
                    <a:noFill/>
                  </a:tcPr>
                </a:tc>
                <a:extLst>
                  <a:ext uri="{0D108BD9-81ED-4DB2-BD59-A6C34878D82A}">
                    <a16:rowId xmlns:a16="http://schemas.microsoft.com/office/drawing/2014/main" val="2555430517"/>
                  </a:ext>
                </a:extLst>
              </a:tr>
            </a:tbl>
          </a:graphicData>
        </a:graphic>
      </p:graphicFrame>
      <p:sp>
        <p:nvSpPr>
          <p:cNvPr id="15" name="ZoneTexte 14">
            <a:extLst>
              <a:ext uri="{FF2B5EF4-FFF2-40B4-BE49-F238E27FC236}">
                <a16:creationId xmlns:a16="http://schemas.microsoft.com/office/drawing/2014/main" id="{6E7AD6AD-A697-4D01-AF4B-D6193D2E9188}"/>
              </a:ext>
            </a:extLst>
          </p:cNvPr>
          <p:cNvSpPr txBox="1"/>
          <p:nvPr/>
        </p:nvSpPr>
        <p:spPr>
          <a:xfrm>
            <a:off x="56669" y="3983369"/>
            <a:ext cx="7423328" cy="743793"/>
          </a:xfrm>
          <a:prstGeom prst="rect">
            <a:avLst/>
          </a:prstGeom>
          <a:solidFill>
            <a:schemeClr val="bg1"/>
          </a:solidFill>
          <a:ln>
            <a:solidFill>
              <a:schemeClr val="accent2"/>
            </a:solidFill>
          </a:ln>
          <a:effectLst/>
        </p:spPr>
        <p:txBody>
          <a:bodyPr wrap="square" rtlCol="0" anchor="ctr">
            <a:spAutoFit/>
          </a:bodyPr>
          <a:lstStyle/>
          <a:p>
            <a:pPr marL="414000" indent="-171450" algn="just" hangingPunct="0">
              <a:spcBef>
                <a:spcPts val="200"/>
              </a:spcBef>
              <a:buClr>
                <a:schemeClr val="accent2"/>
              </a:buClr>
              <a:buFont typeface="Wingdings" panose="05000000000000000000" pitchFamily="2" charset="2"/>
              <a:buChar char="§"/>
            </a:pPr>
            <a:r>
              <a:rPr lang="fr-FR" sz="1300" dirty="0">
                <a:solidFill>
                  <a:schemeClr val="tx2"/>
                </a:solidFill>
                <a:latin typeface="Calibri Light" panose="020F0302020204030204" pitchFamily="34" charset="0"/>
                <a:cs typeface="Calibri Light" panose="020F0302020204030204" pitchFamily="34" charset="0"/>
              </a:rPr>
              <a:t>Un conseil particulier doit être apporté aux clients de plus de 75 ans</a:t>
            </a:r>
          </a:p>
          <a:p>
            <a:pPr marL="414000" indent="-171450" algn="just" hangingPunct="0">
              <a:spcBef>
                <a:spcPts val="200"/>
              </a:spcBef>
              <a:buClr>
                <a:schemeClr val="accent2"/>
              </a:buClr>
              <a:buFont typeface="Wingdings" panose="05000000000000000000" pitchFamily="2" charset="2"/>
              <a:buChar char="§"/>
            </a:pPr>
            <a:r>
              <a:rPr lang="fr-FR" sz="1300" dirty="0">
                <a:solidFill>
                  <a:schemeClr val="tx2"/>
                </a:solidFill>
                <a:latin typeface="Calibri Light" panose="020F0302020204030204" pitchFamily="34" charset="0"/>
                <a:cs typeface="Calibri Light" panose="020F0302020204030204" pitchFamily="34" charset="0"/>
              </a:rPr>
              <a:t>Le transfert doit être déconseillé aux personnes de plus de 80 ans</a:t>
            </a:r>
          </a:p>
          <a:p>
            <a:pPr marL="414000" indent="-171450" algn="just" hangingPunct="0">
              <a:spcBef>
                <a:spcPts val="200"/>
              </a:spcBef>
              <a:buClr>
                <a:schemeClr val="accent2"/>
              </a:buClr>
              <a:buFont typeface="Wingdings" panose="05000000000000000000" pitchFamily="2" charset="2"/>
              <a:buChar char="§"/>
            </a:pPr>
            <a:r>
              <a:rPr lang="fr-FR" sz="1300" b="1" dirty="0">
                <a:solidFill>
                  <a:schemeClr val="tx2"/>
                </a:solidFill>
                <a:latin typeface="Calibri Light" panose="020F0302020204030204" pitchFamily="34" charset="0"/>
                <a:cs typeface="Calibri Light" panose="020F0302020204030204" pitchFamily="34" charset="0"/>
              </a:rPr>
              <a:t>La fiche d’information + de 80 ans doit être archivée dans le dossier réglementaire client</a:t>
            </a:r>
            <a:endParaRPr lang="fr-FR" sz="1300" dirty="0">
              <a:solidFill>
                <a:schemeClr val="tx2"/>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2124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4</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sp>
        <p:nvSpPr>
          <p:cNvPr id="6" name="ZoneTexte 5">
            <a:extLst>
              <a:ext uri="{FF2B5EF4-FFF2-40B4-BE49-F238E27FC236}">
                <a16:creationId xmlns:a16="http://schemas.microsoft.com/office/drawing/2014/main" id="{4697D96B-C1A8-4323-9490-138A1D42CE7B}"/>
              </a:ext>
            </a:extLst>
          </p:cNvPr>
          <p:cNvSpPr txBox="1"/>
          <p:nvPr/>
        </p:nvSpPr>
        <p:spPr>
          <a:xfrm>
            <a:off x="99923" y="628605"/>
            <a:ext cx="7354955" cy="8571577"/>
          </a:xfrm>
          <a:prstGeom prst="rect">
            <a:avLst/>
          </a:prstGeom>
          <a:noFill/>
        </p:spPr>
        <p:txBody>
          <a:bodyPr wrap="square" rtlCol="0">
            <a:spAutoFit/>
          </a:bodyPr>
          <a:lstStyle/>
          <a:p>
            <a:pPr marL="720000" indent="-285750" algn="just">
              <a:spcBef>
                <a:spcPts val="2400"/>
              </a:spcBef>
              <a:buFont typeface="Arial" panose="020B0604020202020204" pitchFamily="34" charset="0"/>
              <a:buChar char="•"/>
              <a:defRPr/>
            </a:pPr>
            <a:r>
              <a:rPr lang="fr-FR" sz="1700" b="1" cap="all" dirty="0">
                <a:latin typeface="Calibri Light" panose="020F0302020204030204" pitchFamily="34" charset="0"/>
                <a:cs typeface="Calibri Light" panose="020F0302020204030204" pitchFamily="34" charset="0"/>
              </a:rPr>
              <a:t>Les responsabilités du BACK-OFFICE</a:t>
            </a:r>
          </a:p>
          <a:p>
            <a:pPr marL="177800" lvl="0" indent="-171450" algn="just">
              <a:spcBef>
                <a:spcPts val="3000"/>
              </a:spcBef>
              <a:buClr>
                <a:schemeClr val="accent5"/>
              </a:buClr>
              <a:buFont typeface="Calibri" panose="020F0502020204030204" pitchFamily="34" charset="0"/>
              <a:buChar char="→"/>
            </a:pPr>
            <a:r>
              <a:rPr lang="fr-FR" sz="1400" dirty="0">
                <a:latin typeface="+mj-lt"/>
                <a:cs typeface="Calibri Light" panose="020F0302020204030204" pitchFamily="34" charset="0"/>
              </a:rPr>
              <a:t> </a:t>
            </a:r>
            <a:r>
              <a:rPr lang="fr-FR" sz="1400" b="1" dirty="0">
                <a:latin typeface="Calibri Light" panose="020F0302020204030204" pitchFamily="34" charset="0"/>
                <a:cs typeface="Calibri Light" panose="020F0302020204030204" pitchFamily="34" charset="0"/>
              </a:rPr>
              <a:t>Contrôler sur image la complétude et la conformité du dossier </a:t>
            </a:r>
            <a:endParaRPr lang="fr-FR" sz="1400" dirty="0">
              <a:latin typeface="Calibri Light" panose="020F0302020204030204" pitchFamily="34" charset="0"/>
              <a:cs typeface="Calibri Light" panose="020F0302020204030204" pitchFamily="34" charset="0"/>
            </a:endParaRPr>
          </a:p>
          <a:p>
            <a:pPr marL="360000" lvl="0" indent="-171450" algn="just">
              <a:spcBef>
                <a:spcPts val="900"/>
              </a:spcBef>
              <a:buClr>
                <a:schemeClr val="accent2"/>
              </a:buClr>
              <a:buFont typeface="Wingdings" panose="05000000000000000000" pitchFamily="2" charset="2"/>
              <a:buChar char="§"/>
            </a:pPr>
            <a:r>
              <a:rPr lang="fr-FR" sz="1400" dirty="0">
                <a:latin typeface="Calibri Light" panose="020F0302020204030204" pitchFamily="34" charset="0"/>
                <a:cs typeface="Calibri Light" panose="020F0302020204030204" pitchFamily="34" charset="0"/>
              </a:rPr>
              <a:t>Respect des procédures internes de la Caisse</a:t>
            </a:r>
          </a:p>
          <a:p>
            <a:pPr marL="360000" lvl="0" indent="-171450" algn="just">
              <a:spcBef>
                <a:spcPts val="900"/>
              </a:spcBef>
              <a:buClr>
                <a:schemeClr val="accent2"/>
              </a:buClr>
              <a:buFont typeface="Wingdings" panose="05000000000000000000" pitchFamily="2" charset="2"/>
              <a:buChar char="§"/>
            </a:pPr>
            <a:r>
              <a:rPr lang="fr-FR" sz="1400" dirty="0">
                <a:latin typeface="Calibri Light" panose="020F0302020204030204" pitchFamily="34" charset="0"/>
                <a:cs typeface="Calibri Light" panose="020F0302020204030204" pitchFamily="34" charset="0"/>
              </a:rPr>
              <a:t>Respect des règles produit </a:t>
            </a:r>
          </a:p>
          <a:p>
            <a:pPr marL="360000" lvl="0" indent="-171450" algn="just">
              <a:spcBef>
                <a:spcPts val="900"/>
              </a:spcBef>
              <a:buClr>
                <a:schemeClr val="accent2"/>
              </a:buClr>
              <a:buFont typeface="Wingdings" panose="05000000000000000000" pitchFamily="2" charset="2"/>
              <a:buChar char="§"/>
            </a:pPr>
            <a:r>
              <a:rPr lang="fr-FR" sz="1400" dirty="0">
                <a:latin typeface="Calibri Light" panose="020F0302020204030204" pitchFamily="34" charset="0"/>
                <a:cs typeface="Calibri Light" panose="020F0302020204030204" pitchFamily="34" charset="0"/>
              </a:rPr>
              <a:t>Qualité du dossier : </a:t>
            </a:r>
            <a:r>
              <a:rPr lang="fr-FR" sz="1400" i="1" dirty="0">
                <a:latin typeface="Calibri Light" panose="020F0302020204030204" pitchFamily="34" charset="0"/>
                <a:cs typeface="Calibri Light" panose="020F0302020204030204" pitchFamily="34" charset="0"/>
              </a:rPr>
              <a:t>présence des signatures requises sur l'ensemble des documents, utilisation du bon imprimé, absence de ratures ou de rajouts, etc.</a:t>
            </a:r>
          </a:p>
          <a:p>
            <a:pPr marL="360000" lvl="0" indent="-171450" algn="just">
              <a:spcBef>
                <a:spcPts val="900"/>
              </a:spcBef>
              <a:buClr>
                <a:schemeClr val="accent2"/>
              </a:buClr>
              <a:buFont typeface="Wingdings" panose="05000000000000000000" pitchFamily="2" charset="2"/>
              <a:buChar char="§"/>
            </a:pPr>
            <a:r>
              <a:rPr lang="fr-FR" sz="1400" dirty="0">
                <a:latin typeface="Calibri Light" panose="020F0302020204030204" pitchFamily="34" charset="0"/>
                <a:cs typeface="Calibri Light" panose="020F0302020204030204" pitchFamily="34" charset="0"/>
              </a:rPr>
              <a:t>Complétude des dossiers : présence de l’ensemble des documents er des pièces justificatives requises</a:t>
            </a:r>
          </a:p>
          <a:p>
            <a:pPr marL="360000" indent="-171450" algn="just">
              <a:spcBef>
                <a:spcPts val="900"/>
              </a:spcBef>
              <a:buClr>
                <a:schemeClr val="accent2"/>
              </a:buClr>
              <a:buFont typeface="Wingdings" panose="05000000000000000000" pitchFamily="2" charset="2"/>
              <a:buChar char="§"/>
            </a:pPr>
            <a:r>
              <a:rPr lang="fr-FR" sz="1400" dirty="0">
                <a:latin typeface="Calibri Light" panose="020F0302020204030204" pitchFamily="34" charset="0"/>
                <a:cs typeface="Calibri Light" panose="020F0302020204030204" pitchFamily="34" charset="0"/>
              </a:rPr>
              <a:t>Effectuer le virement référencé, au plus proche de la date de signature client, si non réalisé en agence</a:t>
            </a:r>
            <a:r>
              <a:rPr lang="fr-FR" sz="1400" dirty="0">
                <a:latin typeface="Calibri" panose="020F0502020204030204" pitchFamily="34" charset="0"/>
              </a:rPr>
              <a:t>.</a:t>
            </a:r>
            <a:endParaRPr lang="fr-FR" sz="1400" dirty="0">
              <a:latin typeface="Calibri Light" panose="020F0302020204030204" pitchFamily="34" charset="0"/>
              <a:cs typeface="Calibri Light" panose="020F0302020204030204" pitchFamily="34" charset="0"/>
            </a:endParaRPr>
          </a:p>
          <a:p>
            <a:pPr marL="171450" lvl="0" indent="-171450" algn="just">
              <a:spcBef>
                <a:spcPts val="2400"/>
              </a:spcBef>
              <a:buClr>
                <a:schemeClr val="accent5"/>
              </a:buClr>
              <a:buFont typeface="Calibri" panose="020F0502020204030204" pitchFamily="34" charset="0"/>
              <a:buChar char="→"/>
            </a:pPr>
            <a:r>
              <a:rPr lang="fr-FR" sz="1400" b="1" dirty="0">
                <a:latin typeface="Calibri Light" panose="020F0302020204030204" pitchFamily="34" charset="0"/>
                <a:cs typeface="Calibri Light" panose="020F0302020204030204" pitchFamily="34" charset="0"/>
              </a:rPr>
              <a:t>En cas de non-conformité : </a:t>
            </a:r>
            <a:r>
              <a:rPr lang="fr-FR" sz="1400" dirty="0">
                <a:latin typeface="Calibri Light" panose="020F0302020204030204" pitchFamily="34" charset="0"/>
                <a:cs typeface="Calibri Light" panose="020F0302020204030204" pitchFamily="34" charset="0"/>
              </a:rPr>
              <a:t>faire une déclaration de non-conformité dans PUMA et attribuer le traitement de la non-conformité (agence ou Back-Office)</a:t>
            </a:r>
            <a:endParaRPr lang="fr-FR" sz="1400" i="1" dirty="0">
              <a:latin typeface="Calibri Light" panose="020F0302020204030204" pitchFamily="34" charset="0"/>
              <a:cs typeface="Calibri Light" panose="020F0302020204030204" pitchFamily="34" charset="0"/>
            </a:endParaRPr>
          </a:p>
          <a:p>
            <a:pPr marL="171450" lvl="0" indent="-171450" algn="just">
              <a:spcBef>
                <a:spcPts val="2400"/>
              </a:spcBef>
              <a:buClr>
                <a:schemeClr val="accent5"/>
              </a:buClr>
              <a:buFont typeface="Calibri" panose="020F0502020204030204" pitchFamily="34" charset="0"/>
              <a:buChar char="→"/>
            </a:pPr>
            <a:r>
              <a:rPr lang="fr-FR" sz="1400" b="1" dirty="0">
                <a:latin typeface="Calibri Light" panose="020F0302020204030204" pitchFamily="34" charset="0"/>
                <a:cs typeface="Calibri Light" panose="020F0302020204030204" pitchFamily="34" charset="0"/>
              </a:rPr>
              <a:t>Déclarer la conformité du dossier dans PUMA avec transmission automatique à CNP Assurances</a:t>
            </a:r>
            <a:endParaRPr lang="fr-FR" sz="1600" b="1" cap="all" dirty="0">
              <a:latin typeface="Calibri Light" panose="020F0302020204030204" pitchFamily="34" charset="0"/>
              <a:cs typeface="Calibri Light" panose="020F0302020204030204" pitchFamily="34" charset="0"/>
            </a:endParaRPr>
          </a:p>
          <a:p>
            <a:pPr marL="720000" indent="-285750">
              <a:spcBef>
                <a:spcPts val="7800"/>
              </a:spcBef>
              <a:buClr>
                <a:schemeClr val="accent2"/>
              </a:buClr>
              <a:buFont typeface="Arial" panose="020B0604020202020204" pitchFamily="34" charset="0"/>
              <a:buChar char="•"/>
            </a:pPr>
            <a:r>
              <a:rPr lang="fr-FR" sz="1700" b="1" cap="all" dirty="0">
                <a:latin typeface="Calibri Light" panose="020F0302020204030204" pitchFamily="34" charset="0"/>
                <a:cs typeface="Calibri Light" panose="020F0302020204030204" pitchFamily="34" charset="0"/>
              </a:rPr>
              <a:t>Les responsabilités De </a:t>
            </a:r>
            <a:r>
              <a:rPr lang="fr-FR" sz="1700" b="1" cap="all" dirty="0" err="1">
                <a:latin typeface="Calibri Light" panose="020F0302020204030204" pitchFamily="34" charset="0"/>
                <a:cs typeface="Calibri Light" panose="020F0302020204030204" pitchFamily="34" charset="0"/>
              </a:rPr>
              <a:t>cnp</a:t>
            </a:r>
            <a:r>
              <a:rPr lang="fr-FR" sz="1700" b="1" cap="all" dirty="0">
                <a:latin typeface="Calibri Light" panose="020F0302020204030204" pitchFamily="34" charset="0"/>
                <a:cs typeface="Calibri Light" panose="020F0302020204030204" pitchFamily="34" charset="0"/>
              </a:rPr>
              <a:t> assurances</a:t>
            </a:r>
          </a:p>
          <a:p>
            <a:pPr>
              <a:buClr>
                <a:schemeClr val="accent2"/>
              </a:buClr>
            </a:pPr>
            <a:endParaRPr lang="fr-FR" sz="1400" dirty="0">
              <a:latin typeface="Calibri Light" panose="020F0302020204030204" pitchFamily="34" charset="0"/>
              <a:cs typeface="Calibri Light" panose="020F0302020204030204" pitchFamily="34" charset="0"/>
            </a:endParaRPr>
          </a:p>
          <a:p>
            <a:pPr marL="171450" indent="-171450" algn="just">
              <a:spcBef>
                <a:spcPts val="600"/>
              </a:spcBef>
              <a:buClr>
                <a:schemeClr val="accent5"/>
              </a:buClr>
              <a:buFont typeface="Calibri Light" panose="020F0302020204030204" pitchFamily="34" charset="0"/>
              <a:buChar char="→"/>
              <a:defRPr/>
            </a:pPr>
            <a:r>
              <a:rPr lang="fr-FR" sz="1400" b="1" dirty="0">
                <a:latin typeface="Calibri Light" panose="020F0302020204030204" pitchFamily="34" charset="0"/>
                <a:cs typeface="Calibri Light" panose="020F0302020204030204" pitchFamily="34" charset="0"/>
              </a:rPr>
              <a:t>La responsabilité porte sur la qualité et la recevabilité des dossiers (complétude et validité)</a:t>
            </a:r>
            <a:r>
              <a:rPr lang="fr-FR" sz="1400" b="1" dirty="0">
                <a:solidFill>
                  <a:schemeClr val="accent2"/>
                </a:solidFill>
                <a:latin typeface="Calibri Light" panose="020F0302020204030204" pitchFamily="34" charset="0"/>
                <a:cs typeface="Calibri Light" panose="020F0302020204030204" pitchFamily="34" charset="0"/>
              </a:rPr>
              <a:t> </a:t>
            </a:r>
          </a:p>
          <a:p>
            <a:pPr marL="360000" indent="-171450">
              <a:spcBef>
                <a:spcPts val="900"/>
              </a:spcBef>
              <a:buClr>
                <a:schemeClr val="accent2"/>
              </a:buClr>
              <a:buFont typeface="Wingdings" panose="05000000000000000000" pitchFamily="2" charset="2"/>
              <a:buChar char="§"/>
            </a:pPr>
            <a:r>
              <a:rPr lang="fr-FR" sz="1400" b="0" dirty="0">
                <a:solidFill>
                  <a:schemeClr val="tx1"/>
                </a:solidFill>
                <a:latin typeface="Calibri Light" panose="020F0302020204030204" pitchFamily="34" charset="0"/>
                <a:cs typeface="Calibri Light" panose="020F0302020204030204" pitchFamily="34" charset="0"/>
              </a:rPr>
              <a:t>Utilisation du bon imprimé</a:t>
            </a:r>
          </a:p>
          <a:p>
            <a:pPr marL="360000" indent="-171450">
              <a:spcBef>
                <a:spcPts val="900"/>
              </a:spcBef>
              <a:buClr>
                <a:schemeClr val="accent2"/>
              </a:buClr>
              <a:buFont typeface="Wingdings" panose="05000000000000000000" pitchFamily="2" charset="2"/>
              <a:buChar char="§"/>
            </a:pPr>
            <a:r>
              <a:rPr lang="fr-FR" sz="1400" b="0" dirty="0">
                <a:solidFill>
                  <a:schemeClr val="tx1"/>
                </a:solidFill>
                <a:latin typeface="Calibri Light" panose="020F0302020204030204" pitchFamily="34" charset="0"/>
                <a:cs typeface="Calibri Light" panose="020F0302020204030204" pitchFamily="34" charset="0"/>
              </a:rPr>
              <a:t>Absence de rature ou de rajout</a:t>
            </a:r>
          </a:p>
          <a:p>
            <a:pPr marL="360000" marR="0" lvl="0" indent="-171450" algn="l" defTabSz="914400" rtl="0" eaLnBrk="1" fontAlgn="auto" latinLnBrk="0" hangingPunct="1">
              <a:lnSpc>
                <a:spcPct val="100000"/>
              </a:lnSpc>
              <a:spcBef>
                <a:spcPts val="900"/>
              </a:spcBef>
              <a:spcAft>
                <a:spcPts val="0"/>
              </a:spcAft>
              <a:buClr>
                <a:schemeClr val="accent2"/>
              </a:buClr>
              <a:buSzTx/>
              <a:buFont typeface="Wingdings" panose="05000000000000000000" pitchFamily="2" charset="2"/>
              <a:buChar char="§"/>
              <a:tabLst/>
              <a:defRPr/>
            </a:pPr>
            <a:r>
              <a:rPr lang="fr-FR" sz="1400" b="0" dirty="0">
                <a:solidFill>
                  <a:schemeClr val="tx1"/>
                </a:solidFill>
                <a:latin typeface="Calibri Light" panose="020F0302020204030204" pitchFamily="34" charset="0"/>
                <a:cs typeface="Calibri Light" panose="020F0302020204030204" pitchFamily="34" charset="0"/>
              </a:rPr>
              <a:t>Cohérence des informations</a:t>
            </a:r>
          </a:p>
          <a:p>
            <a:pPr marL="360000" marR="0" lvl="0" indent="-171450" algn="l" defTabSz="914400" rtl="0" eaLnBrk="1" fontAlgn="auto" latinLnBrk="0" hangingPunct="1">
              <a:lnSpc>
                <a:spcPct val="100000"/>
              </a:lnSpc>
              <a:spcBef>
                <a:spcPts val="900"/>
              </a:spcBef>
              <a:spcAft>
                <a:spcPts val="0"/>
              </a:spcAft>
              <a:buClr>
                <a:schemeClr val="accent2"/>
              </a:buClr>
              <a:buSzTx/>
              <a:buFont typeface="Wingdings" panose="05000000000000000000" pitchFamily="2" charset="2"/>
              <a:buChar char="§"/>
              <a:tabLst/>
              <a:defRPr/>
            </a:pPr>
            <a:r>
              <a:rPr lang="fr-FR" sz="1400" b="0" dirty="0">
                <a:solidFill>
                  <a:schemeClr val="tx1"/>
                </a:solidFill>
                <a:latin typeface="Calibri Light" panose="020F0302020204030204" pitchFamily="34" charset="0"/>
                <a:cs typeface="Calibri Light" panose="020F0302020204030204" pitchFamily="34" charset="0"/>
              </a:rPr>
              <a:t>Présence des pièces justificatives requises </a:t>
            </a:r>
          </a:p>
          <a:p>
            <a:pPr marL="360000" marR="0" lvl="0" indent="-171450" algn="l" defTabSz="914400" rtl="0" eaLnBrk="1" fontAlgn="auto" latinLnBrk="0" hangingPunct="1">
              <a:lnSpc>
                <a:spcPct val="100000"/>
              </a:lnSpc>
              <a:spcBef>
                <a:spcPts val="900"/>
              </a:spcBef>
              <a:spcAft>
                <a:spcPts val="0"/>
              </a:spcAft>
              <a:buClr>
                <a:schemeClr val="accent2"/>
              </a:buClr>
              <a:buSzTx/>
              <a:buFont typeface="Wingdings" panose="05000000000000000000" pitchFamily="2" charset="2"/>
              <a:buChar char="§"/>
              <a:tabLst/>
              <a:defRPr/>
            </a:pPr>
            <a:r>
              <a:rPr lang="fr-FR" sz="1400" b="0" dirty="0">
                <a:solidFill>
                  <a:schemeClr val="tx1"/>
                </a:solidFill>
                <a:latin typeface="Calibri Light" panose="020F0302020204030204" pitchFamily="34" charset="0"/>
                <a:cs typeface="Calibri Light" panose="020F0302020204030204" pitchFamily="34" charset="0"/>
              </a:rPr>
              <a:t>Recevabilité de la clause bénéficiaire</a:t>
            </a:r>
          </a:p>
          <a:p>
            <a:pPr marL="360000" indent="-171450">
              <a:spcBef>
                <a:spcPts val="900"/>
              </a:spcBef>
              <a:buClr>
                <a:schemeClr val="accent2"/>
              </a:buClr>
              <a:buFont typeface="Wingdings" panose="05000000000000000000" pitchFamily="2" charset="2"/>
              <a:buChar char="§"/>
            </a:pPr>
            <a:r>
              <a:rPr lang="fr-FR" sz="1400" b="0" dirty="0">
                <a:solidFill>
                  <a:schemeClr val="tx1"/>
                </a:solidFill>
                <a:latin typeface="Calibri Light" panose="020F0302020204030204" pitchFamily="34" charset="0"/>
                <a:cs typeface="Calibri Light" panose="020F0302020204030204" pitchFamily="34" charset="0"/>
              </a:rPr>
              <a:t>présence des signatures requises</a:t>
            </a:r>
          </a:p>
          <a:p>
            <a:pPr marL="360000" indent="-171450">
              <a:spcBef>
                <a:spcPts val="900"/>
              </a:spcBef>
              <a:buClr>
                <a:schemeClr val="accent2"/>
              </a:buClr>
              <a:buFont typeface="Wingdings" panose="05000000000000000000" pitchFamily="2" charset="2"/>
              <a:buChar char="§"/>
            </a:pPr>
            <a:r>
              <a:rPr lang="fr-FR" sz="1400" b="0" dirty="0">
                <a:solidFill>
                  <a:schemeClr val="tx1"/>
                </a:solidFill>
                <a:latin typeface="Calibri Light" panose="020F0302020204030204" pitchFamily="34" charset="0"/>
                <a:cs typeface="Calibri Light" panose="020F0302020204030204" pitchFamily="34" charset="0"/>
              </a:rPr>
              <a:t>Respect des règles produit</a:t>
            </a: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9" y="10315820"/>
            <a:ext cx="304249" cy="321907"/>
          </a:xfrm>
          <a:prstGeom prst="rect">
            <a:avLst/>
          </a:prstGeom>
        </p:spPr>
      </p:pic>
      <p:pic>
        <p:nvPicPr>
          <p:cNvPr id="4" name="Image 3">
            <a:extLst>
              <a:ext uri="{FF2B5EF4-FFF2-40B4-BE49-F238E27FC236}">
                <a16:creationId xmlns:a16="http://schemas.microsoft.com/office/drawing/2014/main" id="{F564E246-815E-4CAE-BF89-DCD424FFB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190" y="590069"/>
            <a:ext cx="433137" cy="407675"/>
          </a:xfrm>
          <a:prstGeom prst="rect">
            <a:avLst/>
          </a:prstGeom>
        </p:spPr>
      </p:pic>
      <p:pic>
        <p:nvPicPr>
          <p:cNvPr id="8" name="Image 7">
            <a:extLst>
              <a:ext uri="{FF2B5EF4-FFF2-40B4-BE49-F238E27FC236}">
                <a16:creationId xmlns:a16="http://schemas.microsoft.com/office/drawing/2014/main" id="{DC25A677-7AED-476B-996C-B0B70FFC80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063" y="5840428"/>
            <a:ext cx="529389" cy="438115"/>
          </a:xfrm>
          <a:prstGeom prst="rect">
            <a:avLst/>
          </a:prstGeom>
        </p:spPr>
      </p:pic>
    </p:spTree>
    <p:extLst>
      <p:ext uri="{BB962C8B-B14F-4D97-AF65-F5344CB8AC3E}">
        <p14:creationId xmlns:p14="http://schemas.microsoft.com/office/powerpoint/2010/main" val="1075079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5</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sp>
        <p:nvSpPr>
          <p:cNvPr id="6" name="ZoneTexte 5">
            <a:extLst>
              <a:ext uri="{FF2B5EF4-FFF2-40B4-BE49-F238E27FC236}">
                <a16:creationId xmlns:a16="http://schemas.microsoft.com/office/drawing/2014/main" id="{4697D96B-C1A8-4323-9490-138A1D42CE7B}"/>
              </a:ext>
            </a:extLst>
          </p:cNvPr>
          <p:cNvSpPr txBox="1"/>
          <p:nvPr/>
        </p:nvSpPr>
        <p:spPr>
          <a:xfrm>
            <a:off x="111955" y="198785"/>
            <a:ext cx="7354955" cy="877163"/>
          </a:xfrm>
          <a:prstGeom prst="rect">
            <a:avLst/>
          </a:prstGeom>
          <a:noFill/>
        </p:spPr>
        <p:txBody>
          <a:bodyPr wrap="square" rtlCol="0">
            <a:spAutoFit/>
          </a:bodyPr>
          <a:lstStyle/>
          <a:p>
            <a:pPr marL="252000"/>
            <a:r>
              <a:rPr lang="fr-FR" sz="2000" b="1" cap="all" dirty="0">
                <a:solidFill>
                  <a:schemeClr val="accent1"/>
                </a:solidFill>
                <a:latin typeface="+mj-lt"/>
              </a:rPr>
              <a:t>2. </a:t>
            </a:r>
            <a:r>
              <a:rPr lang="fr-FR" altLang="fr-FR" sz="2000" b="1" dirty="0">
                <a:solidFill>
                  <a:schemeClr val="accent4"/>
                </a:solidFill>
                <a:latin typeface="+mj-lt"/>
                <a:cs typeface="Calibri Light" panose="020F0302020204030204" pitchFamily="34" charset="0"/>
              </a:rPr>
              <a:t>LES G</a:t>
            </a:r>
            <a:r>
              <a:rPr lang="fr-FR" sz="2000" b="1" dirty="0">
                <a:solidFill>
                  <a:schemeClr val="accent4"/>
                </a:solidFill>
                <a:latin typeface="+mj-lt"/>
                <a:cs typeface="Calibri Light" panose="020F0302020204030204" pitchFamily="34" charset="0"/>
              </a:rPr>
              <a:t>ÉNÉRAL</a:t>
            </a:r>
            <a:r>
              <a:rPr lang="fr-FR" altLang="fr-FR" sz="2000" b="1" dirty="0">
                <a:solidFill>
                  <a:schemeClr val="accent4"/>
                </a:solidFill>
                <a:latin typeface="+mj-lt"/>
                <a:cs typeface="Calibri Light" panose="020F0302020204030204" pitchFamily="34" charset="0"/>
              </a:rPr>
              <a:t>IT</a:t>
            </a:r>
            <a:r>
              <a:rPr lang="fr-FR" sz="2000" b="1" dirty="0">
                <a:solidFill>
                  <a:schemeClr val="accent4"/>
                </a:solidFill>
                <a:latin typeface="+mj-lt"/>
                <a:cs typeface="Calibri Light" panose="020F0302020204030204" pitchFamily="34" charset="0"/>
              </a:rPr>
              <a:t>É</a:t>
            </a:r>
            <a:r>
              <a:rPr lang="fr-FR" altLang="fr-FR" sz="2000" b="1" dirty="0">
                <a:solidFill>
                  <a:schemeClr val="accent4"/>
                </a:solidFill>
                <a:latin typeface="+mj-lt"/>
                <a:cs typeface="Calibri Light" panose="020F0302020204030204" pitchFamily="34" charset="0"/>
              </a:rPr>
              <a:t>S DU PRODUIT</a:t>
            </a:r>
            <a:endParaRPr lang="fr-FR" sz="2000" dirty="0">
              <a:latin typeface="+mj-lt"/>
            </a:endParaRPr>
          </a:p>
          <a:p>
            <a:pPr marL="717750" indent="-285750" algn="just">
              <a:spcBef>
                <a:spcPts val="1800"/>
              </a:spcBef>
              <a:buFont typeface="Arial" panose="020B0604020202020204" pitchFamily="34" charset="0"/>
              <a:buChar char="•"/>
              <a:defRPr/>
            </a:pPr>
            <a:endParaRPr lang="fr-FR" sz="1600" b="1" cap="all" dirty="0">
              <a:latin typeface="Calibri Light" panose="020F0302020204030204" pitchFamily="34" charset="0"/>
              <a:cs typeface="Calibri Light" panose="020F0302020204030204" pitchFamily="34" charset="0"/>
            </a:endParaRP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78" y="10366205"/>
            <a:ext cx="304249" cy="321907"/>
          </a:xfrm>
          <a:prstGeom prst="rect">
            <a:avLst/>
          </a:prstGeom>
        </p:spPr>
      </p:pic>
      <p:graphicFrame>
        <p:nvGraphicFramePr>
          <p:cNvPr id="13" name="Tableau 12">
            <a:extLst>
              <a:ext uri="{FF2B5EF4-FFF2-40B4-BE49-F238E27FC236}">
                <a16:creationId xmlns:a16="http://schemas.microsoft.com/office/drawing/2014/main" id="{AD79E667-D5C8-4A49-8803-C42963C170CB}"/>
              </a:ext>
            </a:extLst>
          </p:cNvPr>
          <p:cNvGraphicFramePr>
            <a:graphicFrameLocks noGrp="1"/>
          </p:cNvGraphicFramePr>
          <p:nvPr>
            <p:extLst>
              <p:ext uri="{D42A27DB-BD31-4B8C-83A1-F6EECF244321}">
                <p14:modId xmlns:p14="http://schemas.microsoft.com/office/powerpoint/2010/main" val="1577747447"/>
              </p:ext>
            </p:extLst>
          </p:nvPr>
        </p:nvGraphicFramePr>
        <p:xfrm>
          <a:off x="66540" y="751987"/>
          <a:ext cx="7419857" cy="9587361"/>
        </p:xfrm>
        <a:graphic>
          <a:graphicData uri="http://schemas.openxmlformats.org/drawingml/2006/table">
            <a:tbl>
              <a:tblPr firstRow="1" bandRow="1">
                <a:tableStyleId>{5C22544A-7EE6-4342-B048-85BDC9FD1C3A}</a:tableStyleId>
              </a:tblPr>
              <a:tblGrid>
                <a:gridCol w="957042">
                  <a:extLst>
                    <a:ext uri="{9D8B030D-6E8A-4147-A177-3AD203B41FA5}">
                      <a16:colId xmlns:a16="http://schemas.microsoft.com/office/drawing/2014/main" val="3964886368"/>
                    </a:ext>
                  </a:extLst>
                </a:gridCol>
                <a:gridCol w="6462815">
                  <a:extLst>
                    <a:ext uri="{9D8B030D-6E8A-4147-A177-3AD203B41FA5}">
                      <a16:colId xmlns:a16="http://schemas.microsoft.com/office/drawing/2014/main" val="3963361576"/>
                    </a:ext>
                  </a:extLst>
                </a:gridCol>
              </a:tblGrid>
              <a:tr h="1378371">
                <a:tc>
                  <a:txBody>
                    <a:bodyPr/>
                    <a:lstStyle/>
                    <a:p>
                      <a:pPr algn="ctr"/>
                      <a:r>
                        <a:rPr lang="fr-FR" sz="1200" b="1" dirty="0">
                          <a:solidFill>
                            <a:schemeClr val="tx1">
                              <a:lumMod val="75000"/>
                            </a:schemeClr>
                          </a:solidFill>
                          <a:latin typeface="+mj-lt"/>
                        </a:rPr>
                        <a:t>MODALITES D’ADHÉSION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171450" indent="-171450" algn="l">
                        <a:buFont typeface="Wingdings" panose="05000000000000000000" pitchFamily="2" charset="2"/>
                        <a:buChar char="§"/>
                      </a:pPr>
                      <a:r>
                        <a:rPr lang="fr-FR" sz="1200" b="1" i="0" u="none" strike="noStrike" baseline="0" dirty="0">
                          <a:solidFill>
                            <a:schemeClr val="accent1"/>
                          </a:solidFill>
                          <a:latin typeface="+mj-lt"/>
                          <a:cs typeface="Calibri Light" panose="020F0302020204030204" pitchFamily="34" charset="0"/>
                        </a:rPr>
                        <a:t>Adhésion simple par transfert </a:t>
                      </a:r>
                      <a:r>
                        <a:rPr lang="fr-FR" sz="1200" b="1" i="0" u="none" strike="noStrike" baseline="0" dirty="0" err="1">
                          <a:solidFill>
                            <a:schemeClr val="accent1"/>
                          </a:solidFill>
                          <a:latin typeface="+mj-lt"/>
                          <a:cs typeface="Calibri Light" panose="020F0302020204030204" pitchFamily="34" charset="0"/>
                        </a:rPr>
                        <a:t>Fourgous</a:t>
                      </a:r>
                      <a:r>
                        <a:rPr lang="fr-FR" sz="1200" b="1" i="0" u="none" strike="noStrike" baseline="0" dirty="0">
                          <a:solidFill>
                            <a:schemeClr val="accent1"/>
                          </a:solidFill>
                          <a:latin typeface="+mj-lt"/>
                          <a:cs typeface="Calibri Light" panose="020F0302020204030204" pitchFamily="34" charset="0"/>
                        </a:rPr>
                        <a:t> ou par transfert Assurance Vie </a:t>
                      </a:r>
                    </a:p>
                    <a:p>
                      <a:pPr algn="l">
                        <a:spcBef>
                          <a:spcPts val="300"/>
                        </a:spcBef>
                        <a:spcAft>
                          <a:spcPts val="0"/>
                        </a:spcAft>
                      </a:pPr>
                      <a:r>
                        <a:rPr lang="fr-FR" sz="1200" b="0" i="0" u="none" strike="noStrike" baseline="0" dirty="0">
                          <a:solidFill>
                            <a:schemeClr val="tx1"/>
                          </a:solidFill>
                          <a:latin typeface="+mj-lt"/>
                          <a:cs typeface="Calibri Light" panose="020F0302020204030204" pitchFamily="34" charset="0"/>
                        </a:rPr>
                        <a:t>Ouverte à toute personne physique, capable ou représentée, sans limite d’âge </a:t>
                      </a:r>
                    </a:p>
                    <a:p>
                      <a:pPr algn="l">
                        <a:spcAft>
                          <a:spcPts val="0"/>
                        </a:spcAft>
                      </a:pPr>
                      <a:endParaRPr lang="fr-FR" sz="1200" b="0" dirty="0">
                        <a:solidFill>
                          <a:schemeClr val="tx1"/>
                        </a:solidFill>
                        <a:latin typeface="+mj-lt"/>
                        <a:cs typeface="Calibri Light" panose="020F03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latin typeface="+mj-lt"/>
                        <a:cs typeface="Calibri Light" panose="020F03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latin typeface="+mj-lt"/>
                        <a:cs typeface="Calibri Light" panose="020F03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latin typeface="+mj-lt"/>
                        <a:cs typeface="Calibri Light" panose="020F03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latin typeface="+mj-lt"/>
                        <a:cs typeface="Calibri Light" panose="020F0302020204030204" pitchFamily="34" charset="0"/>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9704450"/>
                  </a:ext>
                </a:extLst>
              </a:tr>
              <a:tr h="6324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tx1">
                              <a:lumMod val="75000"/>
                            </a:schemeClr>
                          </a:solidFill>
                          <a:effectLst/>
                          <a:uLnTx/>
                          <a:uFillTx/>
                          <a:latin typeface="+mj-lt"/>
                          <a:ea typeface="+mn-ea"/>
                          <a:cs typeface="+mn-cs"/>
                        </a:rPr>
                        <a:t>DUREE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fr-FR" sz="1200" dirty="0">
                          <a:latin typeface="+mj-lt"/>
                          <a:cs typeface="Calibri Light" panose="020F0302020204030204" pitchFamily="34" charset="0"/>
                        </a:rPr>
                        <a:t>Comprise entre 10 et 30 ans, puis prorogation annuelle par tacite reconduction.</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mj-lt"/>
                          <a:cs typeface="Calibri Light" panose="020F0302020204030204" pitchFamily="34" charset="0"/>
                        </a:rPr>
                        <a:t>L'augmentation ou la diminution de la durée initiale de l’adhésion est p</a:t>
                      </a:r>
                      <a:r>
                        <a:rPr lang="fr-FR" sz="1200" dirty="0">
                          <a:solidFill>
                            <a:srgbClr val="404040"/>
                          </a:solidFill>
                          <a:latin typeface="+mj-lt"/>
                          <a:ea typeface="Times New Roman"/>
                          <a:cs typeface="Calibri Light" panose="020F0302020204030204" pitchFamily="34" charset="0"/>
                        </a:rPr>
                        <a:t>ossible à tout moment, sous réserve du respect des durées minimum et maximum</a:t>
                      </a:r>
                      <a:r>
                        <a:rPr lang="fr-FR" sz="1200" dirty="0">
                          <a:solidFill>
                            <a:schemeClr val="dk1"/>
                          </a:solidFill>
                          <a:latin typeface="+mj-lt"/>
                          <a:ea typeface="+mn-ea"/>
                          <a:cs typeface="+mn-cs"/>
                        </a:rPr>
                        <a:t>.</a:t>
                      </a:r>
                      <a:endParaRPr lang="fr-FR" sz="1200" dirty="0">
                        <a:solidFill>
                          <a:srgbClr val="404040"/>
                        </a:solidFill>
                        <a:latin typeface="+mj-lt"/>
                        <a:ea typeface="Times New Roman"/>
                        <a:cs typeface="Times New Roman"/>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0660944"/>
                  </a:ext>
                </a:extLst>
              </a:tr>
              <a:tr h="75375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tx1"/>
                          </a:solidFill>
                          <a:effectLst/>
                          <a:uLnTx/>
                          <a:uFillTx/>
                          <a:latin typeface="+mj-lt"/>
                          <a:ea typeface="+mn-ea"/>
                          <a:cs typeface="+mn-cs"/>
                        </a:rPr>
                        <a:t>MODE DE GESTION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indent="0" algn="just">
                        <a:buFont typeface="Wingdings" panose="05000000000000000000" pitchFamily="2" charset="2"/>
                        <a:buNone/>
                      </a:pPr>
                      <a:r>
                        <a:rPr lang="fr-FR" sz="1200" b="0" kern="1200" dirty="0">
                          <a:solidFill>
                            <a:schemeClr val="tx1"/>
                          </a:solidFill>
                          <a:latin typeface="+mj-lt"/>
                          <a:ea typeface="+mn-ea"/>
                          <a:cs typeface="Calibri Light" panose="020F0302020204030204" pitchFamily="34" charset="0"/>
                        </a:rPr>
                        <a:t>Choix entre différents modes de gestion : (changement de mode de gestion possible et gratuit à tout moment) : Dimensions ou Gestion déléguée </a:t>
                      </a:r>
                    </a:p>
                    <a:p>
                      <a:pPr marL="0" indent="-171450" algn="just">
                        <a:spcBef>
                          <a:spcPts val="600"/>
                        </a:spcBef>
                        <a:buClr>
                          <a:schemeClr val="accent1"/>
                        </a:buClr>
                        <a:buFont typeface="Wingdings" panose="05000000000000000000" pitchFamily="2" charset="2"/>
                        <a:buChar char="§"/>
                      </a:pPr>
                      <a:r>
                        <a:rPr lang="fr-FR" sz="1200" b="1" kern="1200" dirty="0">
                          <a:solidFill>
                            <a:schemeClr val="accent1"/>
                          </a:solidFill>
                          <a:latin typeface="+mj-lt"/>
                          <a:ea typeface="+mn-ea"/>
                          <a:cs typeface="Calibri Light" panose="020F0302020204030204" pitchFamily="34" charset="0"/>
                        </a:rPr>
                        <a:t>Dimension LIBERTÉ </a:t>
                      </a:r>
                      <a:endParaRPr lang="fr-FR" sz="1200" b="0" kern="1200" dirty="0">
                        <a:solidFill>
                          <a:schemeClr val="accent1"/>
                        </a:solidFill>
                        <a:latin typeface="+mj-lt"/>
                        <a:ea typeface="+mn-ea"/>
                        <a:cs typeface="Calibri Light" panose="020F0302020204030204" pitchFamily="34" charset="0"/>
                      </a:endParaRP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Mode de gestion libre (pilotage par le client),</a:t>
                      </a: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Garantie plancher décès obligatoire (âge limite de couverture 76 ans)</a:t>
                      </a: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Supports temporaires en unité de compte accessibles pendant la période de réservation</a:t>
                      </a:r>
                    </a:p>
                    <a:p>
                      <a:pPr marL="0" indent="-171450" algn="just" defTabSz="755934" rtl="0" eaLnBrk="1" latinLnBrk="0" hangingPunct="1">
                        <a:spcBef>
                          <a:spcPts val="600"/>
                        </a:spcBef>
                        <a:buClr>
                          <a:schemeClr val="accent1"/>
                        </a:buClr>
                        <a:buFont typeface="Wingdings" panose="05000000000000000000" pitchFamily="2" charset="2"/>
                        <a:buChar char="§"/>
                      </a:pPr>
                      <a:r>
                        <a:rPr lang="fr-FR" sz="1200" b="1" kern="1200" dirty="0">
                          <a:solidFill>
                            <a:schemeClr val="accent1"/>
                          </a:solidFill>
                          <a:latin typeface="+mj-lt"/>
                          <a:ea typeface="+mn-ea"/>
                          <a:cs typeface="Calibri Light" panose="020F0302020204030204" pitchFamily="34" charset="0"/>
                        </a:rPr>
                        <a:t>Dimension HORIZON * </a:t>
                      </a: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Mode de gestion évolutif (pilotage par l’assureur),</a:t>
                      </a: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Garantie plancher décès obligatoire (âge limite de couverture 76 ans)</a:t>
                      </a:r>
                    </a:p>
                    <a:p>
                      <a:pPr marL="324000" indent="0" algn="just">
                        <a:spcBef>
                          <a:spcPts val="600"/>
                        </a:spcBef>
                        <a:buFont typeface="Wingdings" panose="05000000000000000000" pitchFamily="2" charset="2"/>
                        <a:buNone/>
                      </a:pPr>
                      <a:r>
                        <a:rPr lang="fr-FR" sz="1050" b="0" i="1" kern="1200" dirty="0">
                          <a:solidFill>
                            <a:schemeClr val="tx1"/>
                          </a:solidFill>
                          <a:latin typeface="+mj-lt"/>
                          <a:ea typeface="+mn-ea"/>
                          <a:cs typeface="Calibri Light" panose="020F0302020204030204" pitchFamily="34" charset="0"/>
                        </a:rPr>
                        <a:t>* Possible jusqu’au 29 novembre 2021 uniquement </a:t>
                      </a:r>
                      <a:endParaRPr lang="fr-FR" sz="1050" b="0" kern="1200" dirty="0">
                        <a:solidFill>
                          <a:schemeClr val="tx1"/>
                        </a:solidFill>
                        <a:latin typeface="+mj-lt"/>
                        <a:ea typeface="+mn-ea"/>
                        <a:cs typeface="Calibri Light" panose="020F0302020204030204" pitchFamily="34" charset="0"/>
                      </a:endParaRPr>
                    </a:p>
                    <a:p>
                      <a:pPr marL="0" indent="-171450" algn="just" defTabSz="755934" rtl="0" eaLnBrk="1" latinLnBrk="0" hangingPunct="1">
                        <a:spcBef>
                          <a:spcPts val="600"/>
                        </a:spcBef>
                        <a:buClr>
                          <a:schemeClr val="accent1"/>
                        </a:buClr>
                        <a:buFont typeface="Wingdings" panose="05000000000000000000" pitchFamily="2" charset="2"/>
                        <a:buChar char="§"/>
                      </a:pPr>
                      <a:r>
                        <a:rPr lang="fr-FR" sz="1200" b="1" kern="1200" dirty="0">
                          <a:solidFill>
                            <a:schemeClr val="accent1"/>
                          </a:solidFill>
                          <a:latin typeface="+mj-lt"/>
                          <a:ea typeface="+mn-ea"/>
                          <a:cs typeface="Calibri Light" panose="020F0302020204030204" pitchFamily="34" charset="0"/>
                        </a:rPr>
                        <a:t>Dimension GARANTIE </a:t>
                      </a:r>
                    </a:p>
                    <a:p>
                      <a:pPr marL="352425" indent="-171450" algn="just">
                        <a:buFontTx/>
                        <a:buChar char="-"/>
                      </a:pPr>
                      <a:r>
                        <a:rPr lang="fr-FR" sz="1200" b="0" kern="1200" dirty="0">
                          <a:solidFill>
                            <a:schemeClr val="tx1"/>
                          </a:solidFill>
                          <a:latin typeface="+mj-lt"/>
                          <a:ea typeface="+mn-ea"/>
                          <a:cs typeface="Calibri Light" panose="020F0302020204030204" pitchFamily="34" charset="0"/>
                        </a:rPr>
                        <a:t>Mode de gestion mixte (75 % et plus investis automatiquement sur le support en euros + 25 % et moins investis librement par le client la première année).</a:t>
                      </a:r>
                    </a:p>
                    <a:p>
                      <a:pPr marL="352425" indent="-171450" algn="just">
                        <a:buFontTx/>
                        <a:buChar char="-"/>
                      </a:pPr>
                      <a:r>
                        <a:rPr lang="fr-FR" sz="1200" b="0" kern="1200" dirty="0">
                          <a:solidFill>
                            <a:schemeClr val="tx1"/>
                          </a:solidFill>
                          <a:latin typeface="+mj-lt"/>
                          <a:ea typeface="+mn-ea"/>
                          <a:cs typeface="Calibri Light" panose="020F0302020204030204" pitchFamily="34" charset="0"/>
                        </a:rPr>
                        <a:t>Accessible jusqu’au 76ème anniversaire </a:t>
                      </a:r>
                    </a:p>
                    <a:p>
                      <a:pPr marL="352425" indent="-171450" algn="just">
                        <a:buFontTx/>
                        <a:buChar char="-"/>
                      </a:pPr>
                      <a:r>
                        <a:rPr lang="fr-FR" sz="1200" b="0" kern="1200" dirty="0">
                          <a:solidFill>
                            <a:schemeClr val="tx1"/>
                          </a:solidFill>
                          <a:latin typeface="+mj-lt"/>
                          <a:ea typeface="+mn-ea"/>
                          <a:cs typeface="Calibri Light" panose="020F0302020204030204" pitchFamily="34" charset="0"/>
                        </a:rPr>
                        <a:t>Double garantie plancher en cas de vie et en cas de décès obligatoire</a:t>
                      </a:r>
                    </a:p>
                    <a:p>
                      <a:pPr marL="0" indent="-171450" algn="just">
                        <a:spcBef>
                          <a:spcPts val="600"/>
                        </a:spcBef>
                        <a:buFont typeface="Wingdings" panose="05000000000000000000" pitchFamily="2" charset="2"/>
                        <a:buChar char="§"/>
                      </a:pPr>
                      <a:r>
                        <a:rPr lang="fr-FR" sz="1200" b="1" kern="1200" dirty="0">
                          <a:solidFill>
                            <a:schemeClr val="accent1"/>
                          </a:solidFill>
                          <a:latin typeface="+mj-lt"/>
                          <a:ea typeface="+mn-ea"/>
                          <a:cs typeface="Calibri Light" panose="020F0302020204030204" pitchFamily="34" charset="0"/>
                        </a:rPr>
                        <a:t>Service de Gestion Déléguée </a:t>
                      </a:r>
                    </a:p>
                    <a:p>
                      <a:pPr marL="352425" indent="-171450" algn="just">
                        <a:spcBef>
                          <a:spcPts val="200"/>
                        </a:spcBef>
                        <a:buFontTx/>
                        <a:buChar char="-"/>
                      </a:pPr>
                      <a:r>
                        <a:rPr lang="fr-FR" sz="1200" b="0" kern="1200" dirty="0">
                          <a:solidFill>
                            <a:schemeClr val="tx1"/>
                          </a:solidFill>
                          <a:latin typeface="+mj-lt"/>
                          <a:ea typeface="+mn-ea"/>
                          <a:cs typeface="Calibri Light" panose="020F0302020204030204" pitchFamily="34" charset="0"/>
                        </a:rPr>
                        <a:t>Seuil</a:t>
                      </a:r>
                      <a:r>
                        <a:rPr lang="fr-FR" sz="1200" b="0" kern="1200" baseline="0" dirty="0">
                          <a:solidFill>
                            <a:schemeClr val="tx1"/>
                          </a:solidFill>
                          <a:latin typeface="+mj-lt"/>
                          <a:ea typeface="+mn-ea"/>
                          <a:cs typeface="Calibri Light" panose="020F0302020204030204" pitchFamily="34" charset="0"/>
                        </a:rPr>
                        <a:t> minimum d’accès : 1 500 €</a:t>
                      </a:r>
                    </a:p>
                    <a:p>
                      <a:pPr marL="352425" marR="0" lvl="0" indent="-171450" algn="just" defTabSz="755934" rtl="0" eaLnBrk="1" fontAlgn="auto" latinLnBrk="0" hangingPunct="1">
                        <a:lnSpc>
                          <a:spcPct val="100000"/>
                        </a:lnSpc>
                        <a:spcBef>
                          <a:spcPts val="200"/>
                        </a:spcBef>
                        <a:spcAft>
                          <a:spcPts val="0"/>
                        </a:spcAft>
                        <a:buClrTx/>
                        <a:buSzTx/>
                        <a:buFontTx/>
                        <a:buChar char="-"/>
                        <a:tabLst/>
                        <a:defRPr/>
                      </a:pPr>
                      <a:r>
                        <a:rPr lang="fr-FR" sz="1200" b="0" kern="1200" dirty="0">
                          <a:solidFill>
                            <a:schemeClr val="tx1"/>
                          </a:solidFill>
                          <a:latin typeface="+mj-lt"/>
                          <a:ea typeface="+mn-ea"/>
                          <a:cs typeface="Calibri Light" panose="020F0302020204030204" pitchFamily="34" charset="0"/>
                        </a:rPr>
                        <a:t>Accessible par Transfert Assurance Vie et par avenant de changement de dimension (depuis la Dimension Liberté uniquement)</a:t>
                      </a:r>
                    </a:p>
                    <a:p>
                      <a:pPr marL="352425" indent="-171450" algn="just">
                        <a:spcBef>
                          <a:spcPts val="200"/>
                        </a:spcBef>
                        <a:buFontTx/>
                        <a:buChar char="-"/>
                      </a:pPr>
                      <a:r>
                        <a:rPr lang="fr-FR" sz="1200" b="0" kern="1200" dirty="0">
                          <a:solidFill>
                            <a:schemeClr val="tx1"/>
                          </a:solidFill>
                          <a:latin typeface="+mj-lt"/>
                          <a:ea typeface="+mn-ea"/>
                          <a:cs typeface="Calibri Light" panose="020F0302020204030204" pitchFamily="34" charset="0"/>
                        </a:rPr>
                        <a:t>Mode de gestion délégué à l’assureur par le client, de tout ou partie des cotisations versées sur l’un des 3 profils proposés :</a:t>
                      </a:r>
                      <a:r>
                        <a:rPr lang="fr-FR" sz="1200" b="0" kern="1200" baseline="0" dirty="0">
                          <a:solidFill>
                            <a:schemeClr val="tx1"/>
                          </a:solidFill>
                          <a:latin typeface="+mj-lt"/>
                          <a:ea typeface="+mn-ea"/>
                          <a:cs typeface="Calibri Light" panose="020F0302020204030204" pitchFamily="34" charset="0"/>
                        </a:rPr>
                        <a:t> </a:t>
                      </a:r>
                      <a:endParaRPr lang="fr-FR" sz="1200" b="0" kern="1200" dirty="0">
                        <a:solidFill>
                          <a:schemeClr val="tx1"/>
                        </a:solidFill>
                        <a:latin typeface="+mj-lt"/>
                        <a:ea typeface="+mn-ea"/>
                        <a:cs typeface="Calibri Light" panose="020F0302020204030204" pitchFamily="34" charset="0"/>
                      </a:endParaRPr>
                    </a:p>
                    <a:p>
                      <a:pPr marL="540000" lvl="1" indent="-171450" algn="just">
                        <a:spcBef>
                          <a:spcPts val="200"/>
                        </a:spcBef>
                        <a:buClr>
                          <a:schemeClr val="accent4"/>
                        </a:buClr>
                        <a:buFont typeface="Calibri Light" panose="020F0302020204030204" pitchFamily="34" charset="0"/>
                        <a:buChar char="→"/>
                      </a:pPr>
                      <a:r>
                        <a:rPr lang="fr-FR" sz="1200" b="0" kern="1200" dirty="0">
                          <a:solidFill>
                            <a:schemeClr val="tx1"/>
                          </a:solidFill>
                          <a:latin typeface="+mj-lt"/>
                          <a:ea typeface="+mn-ea"/>
                          <a:cs typeface="Calibri Light" panose="020F0302020204030204" pitchFamily="34" charset="0"/>
                        </a:rPr>
                        <a:t> Equilibre : entre 20% et 50% d’actions</a:t>
                      </a:r>
                    </a:p>
                    <a:p>
                      <a:pPr marL="540000" lvl="1" indent="-171450" algn="just">
                        <a:spcBef>
                          <a:spcPts val="200"/>
                        </a:spcBef>
                        <a:buClr>
                          <a:schemeClr val="accent4"/>
                        </a:buClr>
                        <a:buFont typeface="Calibri Light" panose="020F0302020204030204" pitchFamily="34" charset="0"/>
                        <a:buChar char="→"/>
                      </a:pPr>
                      <a:r>
                        <a:rPr lang="fr-FR" sz="1200" b="0" kern="1200" dirty="0">
                          <a:solidFill>
                            <a:schemeClr val="tx1"/>
                          </a:solidFill>
                          <a:latin typeface="+mj-lt"/>
                          <a:ea typeface="+mn-ea"/>
                          <a:cs typeface="Calibri Light" panose="020F0302020204030204" pitchFamily="34" charset="0"/>
                        </a:rPr>
                        <a:t> Vitalité : entre 50% et 80% d’actions</a:t>
                      </a:r>
                    </a:p>
                    <a:p>
                      <a:pPr marL="540000" lvl="1" indent="-171450" algn="just">
                        <a:spcBef>
                          <a:spcPts val="200"/>
                        </a:spcBef>
                        <a:buClr>
                          <a:schemeClr val="accent4"/>
                        </a:buClr>
                        <a:buFont typeface="Calibri Light" panose="020F0302020204030204" pitchFamily="34" charset="0"/>
                        <a:buChar char="→"/>
                      </a:pPr>
                      <a:r>
                        <a:rPr lang="fr-FR" sz="1200" b="0" kern="1200" dirty="0">
                          <a:solidFill>
                            <a:schemeClr val="tx1"/>
                          </a:solidFill>
                          <a:latin typeface="+mj-lt"/>
                          <a:ea typeface="+mn-ea"/>
                          <a:cs typeface="Calibri Light" panose="020F0302020204030204" pitchFamily="34" charset="0"/>
                        </a:rPr>
                        <a:t> Audace : entre 80% et 100% d’actions</a:t>
                      </a:r>
                    </a:p>
                    <a:p>
                      <a:pPr marL="0" indent="0" algn="just">
                        <a:spcBef>
                          <a:spcPts val="300"/>
                        </a:spcBef>
                        <a:buFont typeface="Wingdings" panose="05000000000000000000" pitchFamily="2" charset="2"/>
                        <a:buNone/>
                      </a:pPr>
                      <a:r>
                        <a:rPr lang="fr-FR" sz="1200" b="0" kern="1200" dirty="0">
                          <a:solidFill>
                            <a:schemeClr val="tx1"/>
                          </a:solidFill>
                          <a:latin typeface="+mj-lt"/>
                          <a:ea typeface="+mn-ea"/>
                          <a:cs typeface="Calibri Light" panose="020F0302020204030204" pitchFamily="34" charset="0"/>
                        </a:rPr>
                        <a:t>En parallèle de cette « poche » Gestion déléguée, peuvent être détenus par le client. : </a:t>
                      </a: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le fonds en euros,</a:t>
                      </a:r>
                    </a:p>
                    <a:p>
                      <a:pPr marL="352425" indent="-171450" algn="just">
                        <a:spcBef>
                          <a:spcPts val="300"/>
                        </a:spcBef>
                        <a:buFontTx/>
                        <a:buChar char="-"/>
                      </a:pPr>
                      <a:r>
                        <a:rPr lang="fr-FR" sz="1200" b="0" kern="1200" dirty="0">
                          <a:solidFill>
                            <a:schemeClr val="tx1"/>
                          </a:solidFill>
                          <a:latin typeface="+mj-lt"/>
                          <a:ea typeface="+mn-ea"/>
                          <a:cs typeface="Calibri Light" panose="020F0302020204030204" pitchFamily="34" charset="0"/>
                        </a:rPr>
                        <a:t>un ou des supports en unité de compte temporaires</a:t>
                      </a:r>
                      <a:r>
                        <a:rPr lang="fr-FR" sz="1100" b="0" kern="1200" dirty="0">
                          <a:solidFill>
                            <a:schemeClr val="tx1"/>
                          </a:solidFill>
                          <a:latin typeface="+mj-lt"/>
                          <a:ea typeface="+mn-ea"/>
                          <a:cs typeface="Calibri Light" panose="020F0302020204030204" pitchFamily="34" charset="0"/>
                        </a:rPr>
                        <a:t>,</a:t>
                      </a:r>
                    </a:p>
                    <a:p>
                      <a:pPr marL="468000" indent="-171450" algn="just">
                        <a:spcBef>
                          <a:spcPts val="300"/>
                        </a:spcBef>
                        <a:buClr>
                          <a:schemeClr val="accent1"/>
                        </a:buClr>
                        <a:buFont typeface="Wingdings" panose="05000000000000000000" pitchFamily="2" charset="2"/>
                        <a:buChar char=""/>
                      </a:pPr>
                      <a:r>
                        <a:rPr lang="fr-FR" sz="1100" b="0" i="1" kern="1200" dirty="0">
                          <a:solidFill>
                            <a:schemeClr val="tx1"/>
                          </a:solidFill>
                          <a:latin typeface="+mj-lt"/>
                          <a:ea typeface="+mn-ea"/>
                          <a:cs typeface="Calibri Light" panose="020F0302020204030204" pitchFamily="34" charset="0"/>
                        </a:rPr>
                        <a:t>Exclusion des supports permanents en unités de compte ainsi que les SCPI et OCPI</a:t>
                      </a:r>
                    </a:p>
                    <a:p>
                      <a:pPr marL="180975" indent="0" algn="just">
                        <a:spcBef>
                          <a:spcPts val="600"/>
                        </a:spcBef>
                        <a:buFont typeface="Wingdings" panose="05000000000000000000" pitchFamily="2" charset="2"/>
                        <a:buNone/>
                      </a:pPr>
                      <a:r>
                        <a:rPr lang="fr-FR" sz="1200" b="1" kern="1200" dirty="0">
                          <a:solidFill>
                            <a:schemeClr val="tx1"/>
                          </a:solidFill>
                          <a:latin typeface="+mj-lt"/>
                          <a:ea typeface="+mn-ea"/>
                          <a:cs typeface="Calibri Light" panose="020F0302020204030204" pitchFamily="34" charset="0"/>
                        </a:rPr>
                        <a:t>Les frais de gestion annuels s’élèvent à 0,85% </a:t>
                      </a:r>
                    </a:p>
                    <a:p>
                      <a:pPr marL="180975" indent="0" algn="just">
                        <a:spcBef>
                          <a:spcPts val="600"/>
                        </a:spcBef>
                        <a:buFont typeface="Wingdings" panose="05000000000000000000" pitchFamily="2" charset="2"/>
                        <a:buNone/>
                      </a:pPr>
                      <a:endParaRPr lang="fr-FR" sz="1200" b="1" kern="1200" dirty="0">
                        <a:solidFill>
                          <a:schemeClr val="tx1"/>
                        </a:solidFill>
                        <a:highlight>
                          <a:srgbClr val="FFFF00"/>
                        </a:highlight>
                        <a:latin typeface="+mj-lt"/>
                        <a:ea typeface="+mn-ea"/>
                        <a:cs typeface="Calibri Light" panose="020F0302020204030204" pitchFamily="34" charset="0"/>
                      </a:endParaRPr>
                    </a:p>
                    <a:p>
                      <a:pPr marL="0" indent="0" algn="just">
                        <a:spcBef>
                          <a:spcPts val="300"/>
                        </a:spcBef>
                        <a:buFont typeface="Wingdings" panose="05000000000000000000" pitchFamily="2" charset="2"/>
                        <a:buNone/>
                      </a:pPr>
                      <a:endParaRPr lang="fr-FR" sz="1050" b="0" i="1" kern="1200" dirty="0">
                        <a:solidFill>
                          <a:schemeClr val="tx1"/>
                        </a:solidFill>
                        <a:latin typeface="+mj-lt"/>
                        <a:ea typeface="+mn-ea"/>
                        <a:cs typeface="Calibri Light" panose="020F0302020204030204" pitchFamily="34" charset="0"/>
                      </a:endParaRPr>
                    </a:p>
                    <a:p>
                      <a:pPr marL="0" indent="0" algn="just">
                        <a:spcBef>
                          <a:spcPts val="300"/>
                        </a:spcBef>
                        <a:buFont typeface="Wingdings" panose="05000000000000000000" pitchFamily="2" charset="2"/>
                        <a:buNone/>
                      </a:pPr>
                      <a:endParaRPr lang="fr-FR" sz="1050" b="0" i="1" kern="1200" dirty="0">
                        <a:solidFill>
                          <a:schemeClr val="tx1"/>
                        </a:solidFill>
                        <a:latin typeface="+mj-lt"/>
                        <a:ea typeface="+mn-ea"/>
                        <a:cs typeface="Calibri Light" panose="020F0302020204030204" pitchFamily="34" charset="0"/>
                      </a:endParaRPr>
                    </a:p>
                    <a:p>
                      <a:pPr marL="0" indent="0" algn="just">
                        <a:spcBef>
                          <a:spcPts val="300"/>
                        </a:spcBef>
                        <a:buFont typeface="Wingdings" panose="05000000000000000000" pitchFamily="2" charset="2"/>
                        <a:buNone/>
                      </a:pPr>
                      <a:endParaRPr lang="fr-FR" sz="1200" b="0" i="1" kern="1200" dirty="0">
                        <a:solidFill>
                          <a:schemeClr val="tx1"/>
                        </a:solidFill>
                        <a:latin typeface="+mj-lt"/>
                        <a:ea typeface="+mn-ea"/>
                        <a:cs typeface="Calibri Light" panose="020F0302020204030204" pitchFamily="34" charset="0"/>
                      </a:endParaRPr>
                    </a:p>
                    <a:p>
                      <a:pPr marL="0" indent="0" algn="just">
                        <a:spcBef>
                          <a:spcPts val="300"/>
                        </a:spcBef>
                        <a:buFont typeface="Wingdings" panose="05000000000000000000" pitchFamily="2" charset="2"/>
                        <a:buNone/>
                      </a:pPr>
                      <a:endParaRPr lang="fr-FR" sz="1200" b="0" i="1" kern="1200" dirty="0">
                        <a:solidFill>
                          <a:schemeClr val="tx1"/>
                        </a:solidFill>
                        <a:latin typeface="+mj-lt"/>
                        <a:ea typeface="+mn-ea"/>
                        <a:cs typeface="Calibri Light" panose="020F0302020204030204" pitchFamily="34" charset="0"/>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329484"/>
                  </a:ext>
                </a:extLst>
              </a:tr>
            </a:tbl>
          </a:graphicData>
        </a:graphic>
      </p:graphicFrame>
      <p:sp>
        <p:nvSpPr>
          <p:cNvPr id="16" name="ZoneTexte 15">
            <a:extLst>
              <a:ext uri="{FF2B5EF4-FFF2-40B4-BE49-F238E27FC236}">
                <a16:creationId xmlns:a16="http://schemas.microsoft.com/office/drawing/2014/main" id="{50ABC63A-28DE-4ED1-A983-A251D4320312}"/>
              </a:ext>
            </a:extLst>
          </p:cNvPr>
          <p:cNvSpPr txBox="1"/>
          <p:nvPr/>
        </p:nvSpPr>
        <p:spPr>
          <a:xfrm>
            <a:off x="1063503" y="1250534"/>
            <a:ext cx="6389759" cy="882293"/>
          </a:xfrm>
          <a:prstGeom prst="rect">
            <a:avLst/>
          </a:prstGeom>
          <a:solidFill>
            <a:schemeClr val="accent4">
              <a:lumMod val="40000"/>
              <a:lumOff val="60000"/>
            </a:schemeClr>
          </a:solidFill>
          <a:ln>
            <a:noFill/>
          </a:ln>
          <a:effectLst/>
        </p:spPr>
        <p:txBody>
          <a:bodyPr wrap="square" rtlCol="0" anchor="ctr">
            <a:spAutoFit/>
          </a:bodyPr>
          <a:lstStyle/>
          <a:p>
            <a:pPr marL="648000" indent="-171450" hangingPunct="0">
              <a:buClr>
                <a:schemeClr val="accent5"/>
              </a:buClr>
              <a:buFont typeface="Arial" panose="020B0604020202020204" pitchFamily="34" charset="0"/>
              <a:buChar char="•"/>
            </a:pPr>
            <a:r>
              <a:rPr lang="fr-FR" sz="1200" dirty="0">
                <a:solidFill>
                  <a:schemeClr val="tx2"/>
                </a:solidFill>
                <a:latin typeface="+mj-lt"/>
              </a:rPr>
              <a:t>Un conseil particulier doit être apporté aux clients de plus de 75 ans ; </a:t>
            </a:r>
          </a:p>
          <a:p>
            <a:pPr marL="648000" indent="-171450" hangingPunct="0">
              <a:spcBef>
                <a:spcPts val="200"/>
              </a:spcBef>
              <a:buClr>
                <a:schemeClr val="accent5"/>
              </a:buClr>
              <a:buFont typeface="Arial" panose="020B0604020202020204" pitchFamily="34" charset="0"/>
              <a:buChar char="•"/>
            </a:pPr>
            <a:r>
              <a:rPr lang="fr-FR" sz="1200" dirty="0">
                <a:solidFill>
                  <a:schemeClr val="tx2"/>
                </a:solidFill>
                <a:latin typeface="+mj-lt"/>
              </a:rPr>
              <a:t>Le transfert </a:t>
            </a:r>
            <a:r>
              <a:rPr lang="fr-FR" sz="1200" dirty="0" err="1">
                <a:solidFill>
                  <a:schemeClr val="tx2"/>
                </a:solidFill>
                <a:latin typeface="+mj-lt"/>
              </a:rPr>
              <a:t>Fourgous</a:t>
            </a:r>
            <a:r>
              <a:rPr lang="fr-FR" sz="1200" dirty="0">
                <a:solidFill>
                  <a:schemeClr val="tx2"/>
                </a:solidFill>
                <a:latin typeface="+mj-lt"/>
              </a:rPr>
              <a:t> et le transfert Assurance Vie doivent être déconseillés aux personnes de plus de 85 ans ;</a:t>
            </a:r>
          </a:p>
          <a:p>
            <a:pPr marL="648000" indent="-171450" hangingPunct="0">
              <a:spcBef>
                <a:spcPts val="200"/>
              </a:spcBef>
              <a:buClr>
                <a:schemeClr val="accent5"/>
              </a:buClr>
              <a:buFont typeface="Arial" panose="020B0604020202020204" pitchFamily="34" charset="0"/>
              <a:buChar char="•"/>
            </a:pPr>
            <a:r>
              <a:rPr lang="fr-FR" sz="1200" b="1" dirty="0">
                <a:solidFill>
                  <a:schemeClr val="tx2"/>
                </a:solidFill>
                <a:latin typeface="+mj-lt"/>
              </a:rPr>
              <a:t>La fiche d’information + de 80 ans doit être archivée dans le dossier réglementaire client.</a:t>
            </a:r>
            <a:endParaRPr lang="fr-FR" sz="1200" dirty="0">
              <a:latin typeface="+mj-lt"/>
            </a:endParaRPr>
          </a:p>
        </p:txBody>
      </p:sp>
      <p:pic>
        <p:nvPicPr>
          <p:cNvPr id="17" name="Image 16">
            <a:extLst>
              <a:ext uri="{FF2B5EF4-FFF2-40B4-BE49-F238E27FC236}">
                <a16:creationId xmlns:a16="http://schemas.microsoft.com/office/drawing/2014/main" id="{B3C160BA-C5C1-41A2-8D10-1E45E58EFC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9764" y="1456752"/>
            <a:ext cx="452164" cy="398414"/>
          </a:xfrm>
          <a:prstGeom prst="rect">
            <a:avLst/>
          </a:prstGeom>
        </p:spPr>
      </p:pic>
      <p:sp>
        <p:nvSpPr>
          <p:cNvPr id="18" name="Rectangle 17">
            <a:extLst>
              <a:ext uri="{FF2B5EF4-FFF2-40B4-BE49-F238E27FC236}">
                <a16:creationId xmlns:a16="http://schemas.microsoft.com/office/drawing/2014/main" id="{E284C6CB-3A91-4C7E-851A-17C1CA402515}"/>
              </a:ext>
            </a:extLst>
          </p:cNvPr>
          <p:cNvSpPr/>
          <p:nvPr/>
        </p:nvSpPr>
        <p:spPr>
          <a:xfrm>
            <a:off x="1062431" y="9263526"/>
            <a:ext cx="6389759" cy="1028487"/>
          </a:xfrm>
          <a:prstGeom prst="rect">
            <a:avLst/>
          </a:prstGeom>
          <a:solidFill>
            <a:schemeClr val="accent4">
              <a:lumMod val="40000"/>
              <a:lumOff val="60000"/>
            </a:schemeClr>
          </a:solidFill>
          <a:ln>
            <a:noFill/>
          </a:ln>
        </p:spPr>
        <p:txBody>
          <a:bodyPr wrap="square">
            <a:spAutoFit/>
          </a:bodyPr>
          <a:lstStyle/>
          <a:p>
            <a:r>
              <a:rPr lang="fr-FR" sz="1200" spc="10" dirty="0">
                <a:latin typeface="Calibri Light" panose="020F0302020204030204" pitchFamily="34" charset="0"/>
                <a:cs typeface="Calibri Light" panose="020F0302020204030204" pitchFamily="34" charset="0"/>
              </a:rPr>
              <a:t>• </a:t>
            </a:r>
            <a:r>
              <a:rPr lang="fr-FR" sz="1200" b="1" spc="10" dirty="0">
                <a:solidFill>
                  <a:srgbClr val="404040"/>
                </a:solidFill>
                <a:latin typeface="Calibri Light" panose="020F0302020204030204" pitchFamily="34" charset="0"/>
                <a:ea typeface="Times New Roman"/>
                <a:cs typeface="Calibri Light" panose="020F0302020204030204" pitchFamily="34" charset="0"/>
              </a:rPr>
              <a:t>Supports temporaires en UC : </a:t>
            </a:r>
            <a:r>
              <a:rPr lang="fr-FR" sz="1200" spc="10" dirty="0">
                <a:solidFill>
                  <a:srgbClr val="404040"/>
                </a:solidFill>
                <a:latin typeface="Calibri Light" panose="020F0302020204030204" pitchFamily="34" charset="0"/>
                <a:ea typeface="Times New Roman"/>
                <a:cs typeface="Calibri Light" panose="020F0302020204030204" pitchFamily="34" charset="0"/>
              </a:rPr>
              <a:t>les cotisations complémentaires  doivent impérativement être effectuées dans PUMA.</a:t>
            </a:r>
          </a:p>
          <a:p>
            <a:pPr>
              <a:spcAft>
                <a:spcPts val="100"/>
              </a:spcAft>
            </a:pPr>
            <a:r>
              <a:rPr lang="fr-FR" sz="1200" spc="10" dirty="0">
                <a:latin typeface="Calibri Light" panose="020F0302020204030204" pitchFamily="34" charset="0"/>
                <a:cs typeface="Calibri Light" panose="020F0302020204030204" pitchFamily="34" charset="0"/>
              </a:rPr>
              <a:t>•</a:t>
            </a:r>
            <a:r>
              <a:rPr lang="fr-FR" sz="1200" b="1" spc="10" dirty="0">
                <a:latin typeface="Calibri Light" panose="020F0302020204030204" pitchFamily="34" charset="0"/>
                <a:cs typeface="Calibri Light" panose="020F0302020204030204" pitchFamily="34" charset="0"/>
              </a:rPr>
              <a:t> </a:t>
            </a:r>
            <a:r>
              <a:rPr lang="fr-FR" sz="1200" b="1" spc="10" dirty="0">
                <a:solidFill>
                  <a:srgbClr val="404040"/>
                </a:solidFill>
                <a:latin typeface="Calibri Light" panose="020F0302020204030204" pitchFamily="34" charset="0"/>
                <a:ea typeface="Times New Roman"/>
                <a:cs typeface="Calibri Light" panose="020F0302020204030204" pitchFamily="34" charset="0"/>
              </a:rPr>
              <a:t>En cas d’opération manuelle dans ISI : </a:t>
            </a:r>
            <a:r>
              <a:rPr lang="fr-FR" sz="1200" spc="10" dirty="0">
                <a:solidFill>
                  <a:srgbClr val="404040"/>
                </a:solidFill>
                <a:latin typeface="Calibri Light" panose="020F0302020204030204" pitchFamily="34" charset="0"/>
                <a:ea typeface="Times New Roman"/>
                <a:cs typeface="Calibri Light" panose="020F0302020204030204" pitchFamily="34" charset="0"/>
              </a:rPr>
              <a:t>effectuer le virement référencé au plus proche de la date de signature</a:t>
            </a:r>
            <a:r>
              <a:rPr lang="fr-FR" sz="1200" spc="10" dirty="0">
                <a:latin typeface="Calibri Light" panose="020F0302020204030204" pitchFamily="34" charset="0"/>
                <a:ea typeface="Times New Roman"/>
                <a:cs typeface="Calibri Light" panose="020F0302020204030204" pitchFamily="34" charset="0"/>
              </a:rPr>
              <a:t> client.</a:t>
            </a:r>
            <a:endParaRPr lang="fr-FR" sz="1200" spc="10" dirty="0">
              <a:solidFill>
                <a:srgbClr val="FF00FF"/>
              </a:solidFill>
              <a:latin typeface="Calibri Light" panose="020F0302020204030204" pitchFamily="34" charset="0"/>
              <a:ea typeface="Times New Roman"/>
              <a:cs typeface="Calibri Light" panose="020F0302020204030204" pitchFamily="34" charset="0"/>
            </a:endParaRPr>
          </a:p>
          <a:p>
            <a:r>
              <a:rPr lang="fr-FR" sz="1200" spc="10" dirty="0">
                <a:latin typeface="Calibri Light" panose="020F0302020204030204" pitchFamily="34" charset="0"/>
                <a:cs typeface="Calibri Light" panose="020F0302020204030204" pitchFamily="34" charset="0"/>
              </a:rPr>
              <a:t>• </a:t>
            </a:r>
            <a:r>
              <a:rPr lang="fr-FR" sz="1200" b="1" spc="-10" dirty="0">
                <a:solidFill>
                  <a:srgbClr val="404040"/>
                </a:solidFill>
                <a:latin typeface="Calibri Light" panose="020F0302020204030204" pitchFamily="34" charset="0"/>
                <a:ea typeface="Times New Roman"/>
                <a:cs typeface="Calibri Light" panose="020F0302020204030204" pitchFamily="34" charset="0"/>
              </a:rPr>
              <a:t>Les cotisations régulières ne sont pas compatibles avec </a:t>
            </a:r>
            <a:r>
              <a:rPr lang="fr-FR" sz="1200" spc="-10" dirty="0">
                <a:solidFill>
                  <a:srgbClr val="404040"/>
                </a:solidFill>
                <a:latin typeface="Calibri Light" panose="020F0302020204030204" pitchFamily="34" charset="0"/>
                <a:ea typeface="Times New Roman"/>
                <a:cs typeface="Calibri Light" panose="020F0302020204030204" pitchFamily="34" charset="0"/>
              </a:rPr>
              <a:t>l'option rachats partiels programmés</a:t>
            </a:r>
          </a:p>
        </p:txBody>
      </p:sp>
      <p:pic>
        <p:nvPicPr>
          <p:cNvPr id="11" name="Image 10">
            <a:extLst>
              <a:ext uri="{FF2B5EF4-FFF2-40B4-BE49-F238E27FC236}">
                <a16:creationId xmlns:a16="http://schemas.microsoft.com/office/drawing/2014/main" id="{40843719-A094-45F0-BE33-B4959FE0D8F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90782" y="6152022"/>
            <a:ext cx="343298" cy="266828"/>
          </a:xfrm>
          <a:prstGeom prst="rect">
            <a:avLst/>
          </a:prstGeom>
        </p:spPr>
      </p:pic>
    </p:spTree>
    <p:extLst>
      <p:ext uri="{BB962C8B-B14F-4D97-AF65-F5344CB8AC3E}">
        <p14:creationId xmlns:p14="http://schemas.microsoft.com/office/powerpoint/2010/main" val="930944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6</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78" y="10313197"/>
            <a:ext cx="304249" cy="321907"/>
          </a:xfrm>
          <a:prstGeom prst="rect">
            <a:avLst/>
          </a:prstGeom>
        </p:spPr>
      </p:pic>
      <p:graphicFrame>
        <p:nvGraphicFramePr>
          <p:cNvPr id="11" name="Tableau 10">
            <a:extLst>
              <a:ext uri="{FF2B5EF4-FFF2-40B4-BE49-F238E27FC236}">
                <a16:creationId xmlns:a16="http://schemas.microsoft.com/office/drawing/2014/main" id="{66590681-E27F-4765-82DC-F38ED5B03C9C}"/>
              </a:ext>
            </a:extLst>
          </p:cNvPr>
          <p:cNvGraphicFramePr>
            <a:graphicFrameLocks noGrp="1"/>
          </p:cNvGraphicFramePr>
          <p:nvPr>
            <p:extLst>
              <p:ext uri="{D42A27DB-BD31-4B8C-83A1-F6EECF244321}">
                <p14:modId xmlns:p14="http://schemas.microsoft.com/office/powerpoint/2010/main" val="3004524878"/>
              </p:ext>
            </p:extLst>
          </p:nvPr>
        </p:nvGraphicFramePr>
        <p:xfrm>
          <a:off x="190368" y="379529"/>
          <a:ext cx="7178937" cy="9774835"/>
        </p:xfrm>
        <a:graphic>
          <a:graphicData uri="http://schemas.openxmlformats.org/drawingml/2006/table">
            <a:tbl>
              <a:tblPr firstRow="1" bandRow="1">
                <a:tableStyleId>{5C22544A-7EE6-4342-B048-85BDC9FD1C3A}</a:tableStyleId>
              </a:tblPr>
              <a:tblGrid>
                <a:gridCol w="1201363">
                  <a:extLst>
                    <a:ext uri="{9D8B030D-6E8A-4147-A177-3AD203B41FA5}">
                      <a16:colId xmlns:a16="http://schemas.microsoft.com/office/drawing/2014/main" val="3964886368"/>
                    </a:ext>
                  </a:extLst>
                </a:gridCol>
                <a:gridCol w="5977574">
                  <a:extLst>
                    <a:ext uri="{9D8B030D-6E8A-4147-A177-3AD203B41FA5}">
                      <a16:colId xmlns:a16="http://schemas.microsoft.com/office/drawing/2014/main" val="3963361576"/>
                    </a:ext>
                  </a:extLst>
                </a:gridCol>
              </a:tblGrid>
              <a:tr h="24012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tx1">
                              <a:lumMod val="75000"/>
                            </a:schemeClr>
                          </a:solidFill>
                          <a:effectLst/>
                          <a:uLnTx/>
                          <a:uFillTx/>
                          <a:latin typeface="Calibri Light" panose="020F0302020204030204" pitchFamily="34" charset="0"/>
                          <a:ea typeface="+mn-ea"/>
                          <a:cs typeface="Calibri Light" panose="020F0302020204030204" pitchFamily="34" charset="0"/>
                        </a:rPr>
                        <a:t>COTISATIONS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4">
                        <a:lumMod val="40000"/>
                        <a:lumOff val="60000"/>
                      </a:schemeClr>
                    </a:solidFill>
                  </a:tcPr>
                </a:tc>
                <a:tc>
                  <a:txBody>
                    <a:bodyPr/>
                    <a:lstStyle/>
                    <a:p>
                      <a:pPr marL="171450" indent="-171450">
                        <a:spcAft>
                          <a:spcPts val="100"/>
                        </a:spcAft>
                        <a:buFont typeface="Wingdings" panose="05000000000000000000" pitchFamily="2" charset="2"/>
                        <a:buChar char="§"/>
                      </a:pPr>
                      <a:r>
                        <a:rPr lang="fr-FR" sz="1200" b="1" dirty="0">
                          <a:solidFill>
                            <a:schemeClr val="accent1"/>
                          </a:solidFill>
                          <a:latin typeface="Calibri Light" panose="020F0302020204030204" pitchFamily="34" charset="0"/>
                          <a:cs typeface="Calibri Light" panose="020F0302020204030204" pitchFamily="34" charset="0"/>
                        </a:rPr>
                        <a:t>Initiale </a:t>
                      </a:r>
                      <a:r>
                        <a:rPr lang="fr-FR" sz="1200" b="1" i="1" dirty="0">
                          <a:solidFill>
                            <a:schemeClr val="accent1"/>
                          </a:solidFill>
                          <a:latin typeface="Calibri Light" panose="020F0302020204030204" pitchFamily="34" charset="0"/>
                          <a:cs typeface="Calibri Light" panose="020F0302020204030204" pitchFamily="34" charset="0"/>
                        </a:rPr>
                        <a:t>(adhésion par transfert)</a:t>
                      </a:r>
                      <a:r>
                        <a:rPr lang="fr-FR" sz="1200" b="1" i="1" baseline="0" dirty="0">
                          <a:solidFill>
                            <a:schemeClr val="accent1"/>
                          </a:solidFill>
                          <a:latin typeface="Calibri Light" panose="020F0302020204030204" pitchFamily="34" charset="0"/>
                          <a:cs typeface="Calibri Light" panose="020F0302020204030204" pitchFamily="34" charset="0"/>
                        </a:rPr>
                        <a:t> </a:t>
                      </a:r>
                      <a:endParaRPr lang="fr-FR" sz="1200" b="0" i="1" kern="1200" baseline="0" dirty="0">
                        <a:solidFill>
                          <a:schemeClr val="tx1"/>
                        </a:solidFill>
                        <a:latin typeface="Calibri Light" panose="020F0302020204030204" pitchFamily="34" charset="0"/>
                        <a:ea typeface="+mn-ea"/>
                        <a:cs typeface="Calibri Light" panose="020F0302020204030204" pitchFamily="34" charset="0"/>
                      </a:endParaRPr>
                    </a:p>
                    <a:p>
                      <a:pPr marL="288000" indent="-171450">
                        <a:spcAft>
                          <a:spcPts val="100"/>
                        </a:spcAft>
                        <a:buFontTx/>
                        <a:buChar char="-"/>
                      </a:pPr>
                      <a:r>
                        <a:rPr lang="fr-FR" sz="1200" b="0" kern="1200" dirty="0">
                          <a:solidFill>
                            <a:schemeClr val="tx2">
                              <a:lumMod val="50000"/>
                            </a:schemeClr>
                          </a:solidFill>
                          <a:latin typeface="Calibri Light" panose="020F0302020204030204" pitchFamily="34" charset="0"/>
                          <a:ea typeface="+mn-ea"/>
                          <a:cs typeface="Calibri Light" panose="020F0302020204030204" pitchFamily="34" charset="0"/>
                        </a:rPr>
                        <a:t>Montant minimum de la cotisation initiale en Dimension Liberté et Garantie  : 100 €</a:t>
                      </a:r>
                    </a:p>
                    <a:p>
                      <a:pPr marL="288000" indent="-171450">
                        <a:spcAft>
                          <a:spcPts val="100"/>
                        </a:spcAft>
                        <a:buFontTx/>
                        <a:buChar char="-"/>
                      </a:pPr>
                      <a:r>
                        <a:rPr lang="fr-FR" sz="1200" b="0" kern="1200" dirty="0">
                          <a:solidFill>
                            <a:schemeClr val="tx2">
                              <a:lumMod val="50000"/>
                            </a:schemeClr>
                          </a:solidFill>
                          <a:latin typeface="Calibri Light" panose="020F0302020204030204" pitchFamily="34" charset="0"/>
                          <a:ea typeface="+mn-ea"/>
                          <a:cs typeface="Calibri Light" panose="020F0302020204030204" pitchFamily="34" charset="0"/>
                        </a:rPr>
                        <a:t>Montant minimum de l’investissement sur le profil choisi de Gestion Déléguée*  : 1500 € </a:t>
                      </a:r>
                      <a:r>
                        <a:rPr lang="fr-FR" sz="1200" b="0" i="1" kern="1200" dirty="0">
                          <a:solidFill>
                            <a:schemeClr val="tx2">
                              <a:lumMod val="50000"/>
                            </a:schemeClr>
                          </a:solidFill>
                          <a:latin typeface="Calibri Light" panose="020F0302020204030204" pitchFamily="34" charset="0"/>
                          <a:ea typeface="+mn-ea"/>
                          <a:cs typeface="Calibri Light" panose="020F0302020204030204" pitchFamily="34" charset="0"/>
                        </a:rPr>
                        <a:t>*Uniquement  par adhésion par transfert Assurance Vie </a:t>
                      </a:r>
                      <a:endParaRPr lang="fr-FR" sz="1200" b="0" i="1" baseline="0" dirty="0">
                        <a:solidFill>
                          <a:schemeClr val="tx1"/>
                        </a:solidFill>
                        <a:latin typeface="Calibri Light" panose="020F0302020204030204" pitchFamily="34" charset="0"/>
                        <a:cs typeface="Calibri Light" panose="020F0302020204030204" pitchFamily="34" charset="0"/>
                      </a:endParaRPr>
                    </a:p>
                    <a:p>
                      <a:pPr marL="171450" marR="0" indent="-171450" algn="l" defTabSz="914400" rtl="0" eaLnBrk="1" fontAlgn="auto" latinLnBrk="0" hangingPunct="1">
                        <a:lnSpc>
                          <a:spcPct val="100000"/>
                        </a:lnSpc>
                        <a:spcBef>
                          <a:spcPts val="1200"/>
                        </a:spcBef>
                        <a:spcAft>
                          <a:spcPts val="300"/>
                        </a:spcAft>
                        <a:buClrTx/>
                        <a:buSzTx/>
                        <a:buFont typeface="Wingdings" panose="05000000000000000000" pitchFamily="2" charset="2"/>
                        <a:buChar char="§"/>
                        <a:tabLst/>
                        <a:defRPr/>
                      </a:pPr>
                      <a:r>
                        <a:rPr lang="fr-FR" sz="1200" b="1" baseline="0" dirty="0">
                          <a:solidFill>
                            <a:schemeClr val="accent1"/>
                          </a:solidFill>
                          <a:latin typeface="Calibri Light" panose="020F0302020204030204" pitchFamily="34" charset="0"/>
                          <a:cs typeface="Calibri Light" panose="020F0302020204030204" pitchFamily="34" charset="0"/>
                        </a:rPr>
                        <a:t>Complémentaires</a:t>
                      </a:r>
                      <a:r>
                        <a:rPr lang="fr-FR" sz="1200" b="1" baseline="0" dirty="0">
                          <a:solidFill>
                            <a:schemeClr val="accent5"/>
                          </a:solidFill>
                          <a:latin typeface="Calibri Light" panose="020F0302020204030204" pitchFamily="34" charset="0"/>
                          <a:cs typeface="Calibri Light" panose="020F0302020204030204" pitchFamily="34" charset="0"/>
                        </a:rPr>
                        <a:t> </a:t>
                      </a:r>
                      <a:r>
                        <a:rPr lang="fr-FR" sz="1200" b="0" baseline="0" dirty="0">
                          <a:solidFill>
                            <a:schemeClr val="tx1"/>
                          </a:solidFill>
                          <a:latin typeface="Calibri Light" panose="020F0302020204030204" pitchFamily="34" charset="0"/>
                          <a:cs typeface="Calibri Light" panose="020F0302020204030204" pitchFamily="34" charset="0"/>
                        </a:rPr>
                        <a:t>: 250</a:t>
                      </a:r>
                      <a:r>
                        <a:rPr lang="fr-FR" sz="1200" b="0" baseline="0" dirty="0">
                          <a:solidFill>
                            <a:schemeClr val="tx2">
                              <a:lumMod val="50000"/>
                            </a:schemeClr>
                          </a:solidFill>
                          <a:latin typeface="Calibri Light" panose="020F0302020204030204" pitchFamily="34" charset="0"/>
                          <a:cs typeface="Calibri Light" panose="020F0302020204030204" pitchFamily="34" charset="0"/>
                        </a:rPr>
                        <a:t>€ minimum,  p</a:t>
                      </a:r>
                      <a:r>
                        <a:rPr lang="fr-FR" sz="1200" b="0" dirty="0">
                          <a:solidFill>
                            <a:schemeClr val="tx2">
                              <a:lumMod val="50000"/>
                            </a:schemeClr>
                          </a:solidFill>
                          <a:latin typeface="Calibri Light" panose="020F0302020204030204" pitchFamily="34" charset="0"/>
                          <a:ea typeface="+mn-ea"/>
                          <a:cs typeface="Calibri Light" panose="020F0302020204030204" pitchFamily="34" charset="0"/>
                        </a:rPr>
                        <a:t>ossibles à tout moment </a:t>
                      </a:r>
                    </a:p>
                    <a:p>
                      <a:pPr marL="171450" marR="0" indent="-171450" algn="l" defTabSz="914400" rtl="0" eaLnBrk="1" fontAlgn="auto" latinLnBrk="0" hangingPunct="1">
                        <a:lnSpc>
                          <a:spcPct val="100000"/>
                        </a:lnSpc>
                        <a:spcBef>
                          <a:spcPts val="1200"/>
                        </a:spcBef>
                        <a:spcAft>
                          <a:spcPts val="0"/>
                        </a:spcAft>
                        <a:buClrTx/>
                        <a:buSzTx/>
                        <a:buFont typeface="Wingdings" panose="05000000000000000000" pitchFamily="2" charset="2"/>
                        <a:buChar char="§"/>
                        <a:tabLst/>
                        <a:defRPr/>
                      </a:pPr>
                      <a:r>
                        <a:rPr lang="fr-FR" sz="1200" b="1" kern="1200" baseline="0" dirty="0">
                          <a:solidFill>
                            <a:schemeClr val="accent1"/>
                          </a:solidFill>
                          <a:latin typeface="Calibri Light" panose="020F0302020204030204" pitchFamily="34" charset="0"/>
                          <a:ea typeface="+mn-ea"/>
                          <a:cs typeface="Calibri Light" panose="020F0302020204030204" pitchFamily="34" charset="0"/>
                        </a:rPr>
                        <a:t>Régulières</a:t>
                      </a:r>
                      <a:r>
                        <a:rPr lang="fr-FR" sz="1200" b="0" kern="1200" baseline="0" dirty="0">
                          <a:solidFill>
                            <a:schemeClr val="accent1"/>
                          </a:solidFill>
                          <a:latin typeface="Calibri Light" panose="020F0302020204030204" pitchFamily="34" charset="0"/>
                          <a:ea typeface="+mn-ea"/>
                          <a:cs typeface="Calibri Light" panose="020F0302020204030204" pitchFamily="34" charset="0"/>
                        </a:rPr>
                        <a:t> </a:t>
                      </a:r>
                      <a:r>
                        <a:rPr lang="fr-FR" sz="1200" b="0" baseline="0" dirty="0">
                          <a:solidFill>
                            <a:schemeClr val="tx2">
                              <a:lumMod val="50000"/>
                            </a:schemeClr>
                          </a:solidFill>
                          <a:latin typeface="Calibri Light" panose="020F0302020204030204" pitchFamily="34" charset="0"/>
                          <a:cs typeface="Calibri Light" panose="020F0302020204030204" pitchFamily="34" charset="0"/>
                        </a:rPr>
                        <a:t>:</a:t>
                      </a:r>
                      <a:r>
                        <a:rPr lang="fr-FR" sz="1200" b="0" baseline="0" dirty="0">
                          <a:solidFill>
                            <a:schemeClr val="tx2">
                              <a:lumMod val="50000"/>
                            </a:schemeClr>
                          </a:solidFill>
                          <a:latin typeface="Calibri Light" panose="020F0302020204030204" pitchFamily="34" charset="0"/>
                          <a:ea typeface="+mn-ea"/>
                          <a:cs typeface="Calibri Light" panose="020F0302020204030204" pitchFamily="34" charset="0"/>
                        </a:rPr>
                        <a:t> </a:t>
                      </a:r>
                      <a:r>
                        <a:rPr lang="fr-FR" sz="1200" b="0" baseline="0" dirty="0">
                          <a:solidFill>
                            <a:schemeClr val="tx2">
                              <a:lumMod val="50000"/>
                            </a:schemeClr>
                          </a:solidFill>
                          <a:latin typeface="Calibri Light" panose="020F0302020204030204" pitchFamily="34" charset="0"/>
                          <a:cs typeface="Calibri Light" panose="020F0302020204030204" pitchFamily="34" charset="0"/>
                        </a:rPr>
                        <a:t>30€/mois ou 90€/trimestre ou 360€/an . </a:t>
                      </a:r>
                      <a:r>
                        <a:rPr lang="fr-FR" sz="1200" b="0" dirty="0">
                          <a:solidFill>
                            <a:schemeClr val="tx2">
                              <a:lumMod val="50000"/>
                            </a:schemeClr>
                          </a:solidFill>
                          <a:latin typeface="Calibri Light" panose="020F0302020204030204" pitchFamily="34" charset="0"/>
                          <a:ea typeface="+mn-ea"/>
                          <a:cs typeface="Calibri Light" panose="020F0302020204030204" pitchFamily="34" charset="0"/>
                        </a:rPr>
                        <a:t>La </a:t>
                      </a:r>
                      <a:r>
                        <a:rPr lang="fr-FR" sz="1200" b="0" dirty="0">
                          <a:solidFill>
                            <a:srgbClr val="404040"/>
                          </a:solidFill>
                          <a:latin typeface="Calibri Light" panose="020F0302020204030204" pitchFamily="34" charset="0"/>
                          <a:ea typeface="+mn-ea"/>
                          <a:cs typeface="Calibri Light" panose="020F0302020204030204" pitchFamily="34" charset="0"/>
                        </a:rPr>
                        <a:t>mise en place, la modification, l'interruption ou la reprise de cotisations régulières est possible à tout moment </a:t>
                      </a:r>
                    </a:p>
                    <a:p>
                      <a:pPr marL="180000" marR="0" indent="0" algn="l" defTabSz="914400" rtl="0" eaLnBrk="1" fontAlgn="auto" latinLnBrk="0" hangingPunct="1">
                        <a:lnSpc>
                          <a:spcPct val="100000"/>
                        </a:lnSpc>
                        <a:spcBef>
                          <a:spcPts val="600"/>
                        </a:spcBef>
                        <a:spcAft>
                          <a:spcPts val="0"/>
                        </a:spcAft>
                        <a:buClrTx/>
                        <a:buSzTx/>
                        <a:buFont typeface="Wingdings" panose="05000000000000000000" pitchFamily="2" charset="2"/>
                        <a:buNone/>
                        <a:tabLst/>
                        <a:defRPr/>
                      </a:pPr>
                      <a:r>
                        <a:rPr lang="fr-FR" sz="1200" b="1" kern="1200" baseline="0" dirty="0">
                          <a:solidFill>
                            <a:schemeClr val="accent1"/>
                          </a:solidFill>
                          <a:latin typeface="Calibri Light" panose="020F0302020204030204" pitchFamily="34" charset="0"/>
                          <a:ea typeface="+mn-ea"/>
                          <a:cs typeface="Calibri Light" panose="020F0302020204030204" pitchFamily="34" charset="0"/>
                        </a:rPr>
                        <a:t>Option incompatible avec l’option de RPP</a:t>
                      </a:r>
                    </a:p>
                    <a:p>
                      <a:pPr marL="171450" marR="0" lvl="0" indent="-171450" algn="l" defTabSz="914400" rtl="0" eaLnBrk="1" fontAlgn="auto" latinLnBrk="0" hangingPunct="1">
                        <a:lnSpc>
                          <a:spcPct val="100000"/>
                        </a:lnSpc>
                        <a:spcBef>
                          <a:spcPts val="1200"/>
                        </a:spcBef>
                        <a:spcAft>
                          <a:spcPts val="0"/>
                        </a:spcAft>
                        <a:buClrTx/>
                        <a:buSzTx/>
                        <a:buFont typeface="Wingdings" panose="05000000000000000000" pitchFamily="2" charset="2"/>
                        <a:buChar char="§"/>
                        <a:tabLst/>
                        <a:defRPr/>
                      </a:pPr>
                      <a:r>
                        <a:rPr lang="fr-FR" sz="1200" b="1" dirty="0">
                          <a:solidFill>
                            <a:schemeClr val="accent1"/>
                          </a:solidFill>
                          <a:latin typeface="Calibri Light" panose="020F0302020204030204" pitchFamily="34" charset="0"/>
                          <a:ea typeface="+mn-ea"/>
                          <a:cs typeface="Calibri Light" panose="020F0302020204030204" pitchFamily="34" charset="0"/>
                        </a:rPr>
                        <a:t>Frais sur</a:t>
                      </a:r>
                      <a:r>
                        <a:rPr lang="fr-FR" sz="1200" b="1" baseline="0" dirty="0">
                          <a:solidFill>
                            <a:schemeClr val="accent1"/>
                          </a:solidFill>
                          <a:latin typeface="Calibri Light" panose="020F0302020204030204" pitchFamily="34" charset="0"/>
                          <a:ea typeface="+mn-ea"/>
                          <a:cs typeface="Calibri Light" panose="020F0302020204030204" pitchFamily="34" charset="0"/>
                        </a:rPr>
                        <a:t> cotisation </a:t>
                      </a:r>
                      <a:r>
                        <a:rPr lang="fr-FR" sz="1200" b="0" baseline="0" dirty="0">
                          <a:solidFill>
                            <a:srgbClr val="00B050"/>
                          </a:solidFill>
                          <a:latin typeface="Calibri Light" panose="020F0302020204030204" pitchFamily="34" charset="0"/>
                          <a:ea typeface="+mn-ea"/>
                          <a:cs typeface="Calibri Light" panose="020F0302020204030204" pitchFamily="34" charset="0"/>
                        </a:rPr>
                        <a:t>: </a:t>
                      </a:r>
                      <a:r>
                        <a:rPr lang="fr-FR" sz="1200" b="0" baseline="0" dirty="0">
                          <a:solidFill>
                            <a:schemeClr val="tx1"/>
                          </a:solidFill>
                          <a:latin typeface="Calibri Light" panose="020F0302020204030204" pitchFamily="34" charset="0"/>
                          <a:ea typeface="+mn-ea"/>
                          <a:cs typeface="Calibri Light" panose="020F0302020204030204" pitchFamily="34" charset="0"/>
                        </a:rPr>
                        <a:t>Déterminés dans une fourchette de négociation, en fonction de la dimension et de la part des unités de comptes dans les versements </a:t>
                      </a:r>
                      <a:r>
                        <a:rPr lang="fr-FR" sz="1200" b="0" i="1" baseline="0" dirty="0">
                          <a:solidFill>
                            <a:schemeClr val="tx1"/>
                          </a:solidFill>
                          <a:latin typeface="Calibri Light" panose="020F0302020204030204" pitchFamily="34" charset="0"/>
                          <a:ea typeface="+mn-ea"/>
                          <a:cs typeface="Calibri Light" panose="020F0302020204030204" pitchFamily="34" charset="0"/>
                        </a:rPr>
                        <a:t>(Cf. Grille tarifaire et spécificités en vigueur)</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200" b="0" i="1" baseline="0" dirty="0">
                        <a:solidFill>
                          <a:schemeClr val="tx1"/>
                        </a:solidFill>
                        <a:latin typeface="Calibri Light" panose="020F0302020204030204" pitchFamily="34" charset="0"/>
                        <a:ea typeface="+mn-ea"/>
                        <a:cs typeface="Calibri Light" panose="020F03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799704450"/>
                  </a:ext>
                </a:extLst>
              </a:tr>
              <a:tr h="5096155">
                <a:tc>
                  <a:txBody>
                    <a:bodyPr/>
                    <a:lstStyle/>
                    <a:p>
                      <a:pPr algn="ctr"/>
                      <a:r>
                        <a:rPr kumimoji="0" lang="fr-FR" sz="1200" b="1" i="0" u="none" strike="noStrike" kern="1200" cap="none" spc="0" normalizeH="0" baseline="0" dirty="0">
                          <a:ln>
                            <a:noFill/>
                          </a:ln>
                          <a:solidFill>
                            <a:schemeClr val="tx1">
                              <a:lumMod val="75000"/>
                            </a:schemeClr>
                          </a:solidFill>
                          <a:effectLst/>
                          <a:uLnTx/>
                          <a:uFillTx/>
                          <a:latin typeface="Calibri Light" panose="020F0302020204030204" pitchFamily="34" charset="0"/>
                          <a:ea typeface="+mn-ea"/>
                          <a:cs typeface="Calibri Light" panose="020F0302020204030204" pitchFamily="34" charset="0"/>
                        </a:rPr>
                        <a:t>GARANTIES</a:t>
                      </a:r>
                    </a:p>
                    <a:p>
                      <a:pPr algn="ctr"/>
                      <a:r>
                        <a:rPr kumimoji="0" lang="fr-FR" sz="1200" b="1" i="0" u="none" strike="noStrike" kern="1200" cap="none" spc="0" normalizeH="0" baseline="0" dirty="0">
                          <a:ln>
                            <a:noFill/>
                          </a:ln>
                          <a:solidFill>
                            <a:schemeClr val="tx1">
                              <a:lumMod val="75000"/>
                            </a:schemeClr>
                          </a:solidFill>
                          <a:effectLst/>
                          <a:uLnTx/>
                          <a:uFillTx/>
                          <a:latin typeface="Calibri Light" panose="020F0302020204030204" pitchFamily="34" charset="0"/>
                          <a:ea typeface="+mn-ea"/>
                          <a:cs typeface="Calibri Light" panose="020F0302020204030204" pitchFamily="34" charset="0"/>
                        </a:rPr>
                        <a:t>PLANCHERS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4">
                        <a:lumMod val="40000"/>
                        <a:lumOff val="60000"/>
                      </a:schemeClr>
                    </a:solidFill>
                  </a:tcPr>
                </a:tc>
                <a:tc>
                  <a:txBody>
                    <a:bodyPr/>
                    <a:lstStyle/>
                    <a:p>
                      <a:pPr marL="0" indent="0" algn="l">
                        <a:spcAft>
                          <a:spcPts val="100"/>
                        </a:spcAft>
                        <a:buClr>
                          <a:schemeClr val="tx2"/>
                        </a:buClr>
                        <a:buFont typeface="Arial" panose="020B0604020202020204" pitchFamily="34" charset="0"/>
                        <a:buNone/>
                      </a:pPr>
                      <a:r>
                        <a:rPr lang="fr-FR" sz="1200" b="1" i="0" u="none" strike="noStrike" baseline="0" dirty="0">
                          <a:solidFill>
                            <a:schemeClr val="accent1"/>
                          </a:solidFill>
                          <a:latin typeface="Calibri Light" panose="020F0302020204030204" pitchFamily="34" charset="0"/>
                          <a:cs typeface="Calibri Light" panose="020F0302020204030204" pitchFamily="34" charset="0"/>
                        </a:rPr>
                        <a:t>Garantie plancher en cas de décès</a:t>
                      </a:r>
                    </a:p>
                    <a:p>
                      <a:pPr marL="252000" indent="-171450" algn="l">
                        <a:spcBef>
                          <a:spcPts val="300"/>
                        </a:spcBef>
                        <a:spcAft>
                          <a:spcPts val="100"/>
                        </a:spcAft>
                        <a:buClr>
                          <a:schemeClr val="accent4"/>
                        </a:buClr>
                        <a:buFont typeface="Calibri Light" panose="020F0302020204030204" pitchFamily="34" charset="0"/>
                        <a:buChar char="→"/>
                      </a:pPr>
                      <a:r>
                        <a:rPr lang="fr-FR" sz="1200" b="0" i="0" u="none" strike="noStrike" baseline="0" dirty="0">
                          <a:solidFill>
                            <a:schemeClr val="tx1"/>
                          </a:solidFill>
                          <a:latin typeface="Calibri Light" panose="020F0302020204030204" pitchFamily="34" charset="0"/>
                          <a:cs typeface="Calibri Light" panose="020F0302020204030204" pitchFamily="34" charset="0"/>
                        </a:rPr>
                        <a:t>Garantie complémentaire obligatoire</a:t>
                      </a:r>
                    </a:p>
                    <a:p>
                      <a:pPr marL="252000" indent="-171450" algn="l">
                        <a:spcBef>
                          <a:spcPts val="600"/>
                        </a:spcBef>
                        <a:spcAft>
                          <a:spcPts val="100"/>
                        </a:spcAft>
                        <a:buClr>
                          <a:schemeClr val="accent4"/>
                        </a:buClr>
                        <a:buFont typeface="Calibri Light" panose="020F0302020204030204" pitchFamily="34" charset="0"/>
                        <a:buChar char="→"/>
                      </a:pPr>
                      <a:r>
                        <a:rPr lang="fr-FR" sz="1200" b="0" i="0" u="none" strike="noStrike" baseline="0" dirty="0">
                          <a:solidFill>
                            <a:schemeClr val="tx1"/>
                          </a:solidFill>
                          <a:latin typeface="Calibri Light" panose="020F0302020204030204" pitchFamily="34" charset="0"/>
                          <a:cs typeface="Calibri Light" panose="020F0302020204030204" pitchFamily="34" charset="0"/>
                        </a:rPr>
                        <a:t>Âge limite de couverture : 76 ans (sauf en Dimension Garantie, pas de limite)</a:t>
                      </a:r>
                    </a:p>
                    <a:p>
                      <a:pPr marL="252000" indent="-171450" algn="l">
                        <a:spcBef>
                          <a:spcPts val="600"/>
                        </a:spcBef>
                        <a:spcAft>
                          <a:spcPts val="100"/>
                        </a:spcAft>
                        <a:buClr>
                          <a:schemeClr val="accent4"/>
                        </a:buClr>
                        <a:buFont typeface="Calibri Light" panose="020F0302020204030204" pitchFamily="34" charset="0"/>
                        <a:buChar char="→"/>
                      </a:pPr>
                      <a:r>
                        <a:rPr lang="fr-FR" sz="1200" b="0" i="0" u="none" strike="noStrike" baseline="0" dirty="0">
                          <a:solidFill>
                            <a:schemeClr val="tx1"/>
                          </a:solidFill>
                          <a:latin typeface="Calibri Light" panose="020F0302020204030204" pitchFamily="34" charset="0"/>
                          <a:cs typeface="Calibri Light" panose="020F0302020204030204" pitchFamily="34" charset="0"/>
                        </a:rPr>
                        <a:t>Plafond : 100 000€ (92 000€ en option PEP)</a:t>
                      </a:r>
                    </a:p>
                    <a:p>
                      <a:pPr marL="252000" indent="-171450" algn="l">
                        <a:spcBef>
                          <a:spcPts val="600"/>
                        </a:spcBef>
                        <a:spcAft>
                          <a:spcPts val="100"/>
                        </a:spcAft>
                        <a:buClr>
                          <a:schemeClr val="accent4"/>
                        </a:buClr>
                        <a:buFont typeface="Calibri Light" panose="020F0302020204030204" pitchFamily="34" charset="0"/>
                        <a:buChar char="→"/>
                      </a:pPr>
                      <a:r>
                        <a:rPr lang="fr-FR" sz="1200" b="0" i="0" u="none" strike="noStrike" baseline="0" dirty="0">
                          <a:solidFill>
                            <a:schemeClr val="tx1"/>
                          </a:solidFill>
                          <a:latin typeface="Calibri Light" panose="020F0302020204030204" pitchFamily="34" charset="0"/>
                          <a:cs typeface="Calibri Light" panose="020F0302020204030204" pitchFamily="34" charset="0"/>
                        </a:rPr>
                        <a:t>Les supports temporaires sont exclus</a:t>
                      </a:r>
                      <a:endParaRPr kumimoji="0" lang="fr-FR" sz="1200" b="0"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endParaRPr>
                    </a:p>
                    <a:p>
                      <a:pPr marL="0" indent="0" algn="l" defTabSz="755934" rtl="0" eaLnBrk="1" latinLnBrk="0" hangingPunct="1">
                        <a:spcBef>
                          <a:spcPts val="1200"/>
                        </a:spcBef>
                        <a:spcAft>
                          <a:spcPts val="100"/>
                        </a:spcAft>
                        <a:buClr>
                          <a:schemeClr val="tx2"/>
                        </a:buClr>
                        <a:buFont typeface="Arial" panose="020B0604020202020204" pitchFamily="34" charset="0"/>
                        <a:buNone/>
                      </a:pPr>
                      <a:r>
                        <a:rPr lang="fr-FR" sz="1200" b="1" i="0" u="none" strike="noStrike" kern="1200" baseline="0" noProof="0" dirty="0">
                          <a:solidFill>
                            <a:schemeClr val="accent1"/>
                          </a:solidFill>
                          <a:latin typeface="Calibri Light" panose="020F0302020204030204" pitchFamily="34" charset="0"/>
                          <a:ea typeface="+mn-ea"/>
                          <a:cs typeface="Calibri Light" panose="020F0302020204030204" pitchFamily="34" charset="0"/>
                        </a:rPr>
                        <a:t>Garantie plancher en cas de vie</a:t>
                      </a:r>
                    </a:p>
                    <a:p>
                      <a:pPr marL="0" indent="0" algn="l" defTabSz="755934" rtl="0" eaLnBrk="1" latinLnBrk="0" hangingPunct="1">
                        <a:spcBef>
                          <a:spcPts val="300"/>
                        </a:spcBef>
                        <a:spcAft>
                          <a:spcPts val="100"/>
                        </a:spcAft>
                        <a:buClr>
                          <a:schemeClr val="tx2"/>
                        </a:buClr>
                        <a:buFont typeface="Arial" panose="020B0604020202020204" pitchFamily="34" charset="0"/>
                        <a:buNone/>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Ne concerne que la dimension Garantie en cas de rachat total</a:t>
                      </a:r>
                    </a:p>
                    <a:p>
                      <a:pPr marL="252000" indent="-171450" algn="l">
                        <a:spcBef>
                          <a:spcPts val="600"/>
                        </a:spcBef>
                        <a:spcAft>
                          <a:spcPts val="100"/>
                        </a:spcAft>
                        <a:buClr>
                          <a:schemeClr val="accent4"/>
                        </a:buClr>
                        <a:buFont typeface="Calibri Light" panose="020F0302020204030204" pitchFamily="34" charset="0"/>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plus de 8 ans révolus après le choix de la Dimension Garantie</a:t>
                      </a:r>
                    </a:p>
                    <a:p>
                      <a:pPr marL="252000" indent="-171450" algn="l">
                        <a:spcBef>
                          <a:spcPts val="600"/>
                        </a:spcBef>
                        <a:spcAft>
                          <a:spcPts val="100"/>
                        </a:spcAft>
                        <a:buClr>
                          <a:schemeClr val="accent4"/>
                        </a:buClr>
                        <a:buFont typeface="Calibri Light" panose="020F0302020204030204" pitchFamily="34" charset="0"/>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au cours des 8 premières années et moins de 2 ans après la survenance de l'un des événements ci-dessous : </a:t>
                      </a:r>
                    </a:p>
                    <a:p>
                      <a:pPr marL="432000" lvl="1" indent="-171450" algn="l">
                        <a:spcBef>
                          <a:spcPts val="200"/>
                        </a:spcBef>
                        <a:spcAft>
                          <a:spcPts val="100"/>
                        </a:spcAft>
                        <a:buClr>
                          <a:schemeClr val="tx2"/>
                        </a:buClr>
                        <a:buFontTx/>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Décès du conjoint de l'assuré soumis à imposition commune</a:t>
                      </a:r>
                    </a:p>
                    <a:p>
                      <a:pPr marL="432000" lvl="1" indent="-171450" algn="l">
                        <a:spcBef>
                          <a:spcPts val="200"/>
                        </a:spcBef>
                        <a:spcAft>
                          <a:spcPts val="100"/>
                        </a:spcAft>
                        <a:buClr>
                          <a:schemeClr val="tx2"/>
                        </a:buClr>
                        <a:buFontTx/>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Expiration des droits aux assurances chômage suite à la perte involontaire d’emploi de l'assuré ou conjoint</a:t>
                      </a:r>
                    </a:p>
                    <a:p>
                      <a:pPr marL="432000" lvl="1" indent="-171450" algn="l">
                        <a:spcBef>
                          <a:spcPts val="200"/>
                        </a:spcBef>
                        <a:spcAft>
                          <a:spcPts val="100"/>
                        </a:spcAft>
                        <a:buClr>
                          <a:schemeClr val="tx2"/>
                        </a:buClr>
                        <a:buFontTx/>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Cessation d'activité non salariée de l'assuré ou du conjoint</a:t>
                      </a:r>
                    </a:p>
                    <a:p>
                      <a:pPr marL="432000" lvl="1" indent="-171450" algn="l">
                        <a:spcBef>
                          <a:spcPts val="200"/>
                        </a:spcBef>
                        <a:spcAft>
                          <a:spcPts val="100"/>
                        </a:spcAft>
                        <a:buClr>
                          <a:schemeClr val="tx2"/>
                        </a:buClr>
                        <a:buFontTx/>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Invalidité 2ème ou 3ème catégorie de l'assuré ou du conjoint</a:t>
                      </a:r>
                    </a:p>
                    <a:p>
                      <a:pPr marL="252000" indent="-171450" algn="l">
                        <a:spcBef>
                          <a:spcPts val="600"/>
                        </a:spcBef>
                        <a:spcAft>
                          <a:spcPts val="100"/>
                        </a:spcAft>
                        <a:buClr>
                          <a:schemeClr val="accent4"/>
                        </a:buClr>
                        <a:buFont typeface="Calibri Light" panose="020F0302020204030204" pitchFamily="34" charset="0"/>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Couvre l'ensemble des supports accessibles avec mutualisation des plus ou moins values sur l'ensemble des supports concernés,</a:t>
                      </a:r>
                    </a:p>
                    <a:p>
                      <a:pPr marL="252000" indent="-171450" algn="l">
                        <a:spcBef>
                          <a:spcPts val="600"/>
                        </a:spcBef>
                        <a:spcAft>
                          <a:spcPts val="100"/>
                        </a:spcAft>
                        <a:buClr>
                          <a:schemeClr val="accent4"/>
                        </a:buClr>
                        <a:buFont typeface="Calibri Light" panose="020F0302020204030204" pitchFamily="34" charset="0"/>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Plafond 100 000 €  pour l'ensemble des contrats Nuances 3D ( 92000 € en option PEP),</a:t>
                      </a:r>
                    </a:p>
                    <a:p>
                      <a:pPr marL="252000" indent="-171450" algn="l">
                        <a:spcBef>
                          <a:spcPts val="600"/>
                        </a:spcBef>
                        <a:spcAft>
                          <a:spcPts val="100"/>
                        </a:spcAft>
                        <a:buClr>
                          <a:schemeClr val="accent4"/>
                        </a:buClr>
                        <a:buFont typeface="Calibri Light" panose="020F0302020204030204" pitchFamily="34" charset="0"/>
                        <a:buChar cha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Pas de limite d’âge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347141578"/>
                  </a:ext>
                </a:extLst>
              </a:tr>
              <a:tr h="16607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baseline="0" dirty="0">
                          <a:solidFill>
                            <a:schemeClr val="tx1">
                              <a:lumMod val="75000"/>
                            </a:schemeClr>
                          </a:solidFill>
                          <a:latin typeface="Calibri Light" panose="020F0302020204030204" pitchFamily="34" charset="0"/>
                          <a:cs typeface="Calibri Light" panose="020F0302020204030204" pitchFamily="34" charset="0"/>
                        </a:rPr>
                        <a:t>RACHATS PARTIELS PROGRAMMÉS</a:t>
                      </a:r>
                    </a:p>
                    <a:p>
                      <a:pPr marL="0" marR="0" indent="0" algn="ctr" defTabSz="914400" rtl="0" eaLnBrk="1" fontAlgn="auto" latinLnBrk="0" hangingPunct="1">
                        <a:lnSpc>
                          <a:spcPct val="100000"/>
                        </a:lnSpc>
                        <a:spcBef>
                          <a:spcPts val="0"/>
                        </a:spcBef>
                        <a:spcAft>
                          <a:spcPts val="0"/>
                        </a:spcAft>
                        <a:buClrTx/>
                        <a:buSzTx/>
                        <a:buFontTx/>
                        <a:buNone/>
                        <a:tabLst/>
                        <a:defRPr/>
                      </a:pPr>
                      <a:r>
                        <a:rPr lang="fr-FR" sz="1200" b="1" baseline="0" dirty="0">
                          <a:solidFill>
                            <a:schemeClr val="tx1">
                              <a:lumMod val="75000"/>
                            </a:schemeClr>
                          </a:solidFill>
                          <a:latin typeface="Calibri Light" panose="020F0302020204030204" pitchFamily="34" charset="0"/>
                          <a:cs typeface="Calibri Light" panose="020F0302020204030204" pitchFamily="34" charset="0"/>
                        </a:rPr>
                        <a:t>(RPP)</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4">
                        <a:lumMod val="40000"/>
                        <a:lumOff val="60000"/>
                      </a:schemeClr>
                    </a:solidFill>
                  </a:tcPr>
                </a:tc>
                <a:tc>
                  <a:txBody>
                    <a:bodyPr/>
                    <a:lstStyle/>
                    <a:p>
                      <a:pPr marL="0" indent="0" algn="l">
                        <a:spcAft>
                          <a:spcPts val="100"/>
                        </a:spcAft>
                        <a:buFontTx/>
                        <a:buNone/>
                      </a:pPr>
                      <a:r>
                        <a:rPr lang="fr-FR" sz="1200" b="1" i="0" u="none" strike="noStrike" baseline="0" dirty="0">
                          <a:solidFill>
                            <a:schemeClr val="tx1"/>
                          </a:solidFill>
                          <a:latin typeface="Calibri Light" panose="020F0302020204030204" pitchFamily="34" charset="0"/>
                          <a:cs typeface="Calibri Light" panose="020F0302020204030204" pitchFamily="34" charset="0"/>
                        </a:rPr>
                        <a:t>Uniquement sur le support euros de la dimension LIBERTÉ</a:t>
                      </a:r>
                      <a:r>
                        <a:rPr lang="fr-FR" sz="1200" b="0" i="0" u="none" strike="noStrike" baseline="0" dirty="0">
                          <a:solidFill>
                            <a:schemeClr val="tx1"/>
                          </a:solidFill>
                          <a:latin typeface="Calibri Light" panose="020F0302020204030204" pitchFamily="34" charset="0"/>
                          <a:cs typeface="Calibri Light" panose="020F0302020204030204" pitchFamily="34" charset="0"/>
                        </a:rPr>
                        <a:t> et sur le service de Gestion déléguée</a:t>
                      </a:r>
                    </a:p>
                    <a:p>
                      <a:pPr marL="0" indent="0" algn="l">
                        <a:spcBef>
                          <a:spcPts val="600"/>
                        </a:spcBef>
                        <a:spcAft>
                          <a:spcPts val="0"/>
                        </a:spcAft>
                        <a:buFontTx/>
                        <a:buNone/>
                      </a:pPr>
                      <a:r>
                        <a:rPr lang="fr-FR" sz="1200" b="0" i="0" u="none" strike="noStrike" baseline="0" dirty="0">
                          <a:solidFill>
                            <a:schemeClr val="accent1"/>
                          </a:solidFill>
                          <a:latin typeface="Calibri Light" panose="020F0302020204030204" pitchFamily="34" charset="0"/>
                          <a:cs typeface="Calibri Light" panose="020F0302020204030204" pitchFamily="34" charset="0"/>
                        </a:rPr>
                        <a:t>Mise en place </a:t>
                      </a:r>
                      <a:r>
                        <a:rPr lang="fr-FR" sz="1200" b="0" i="0" u="none" strike="noStrike" baseline="0" dirty="0">
                          <a:solidFill>
                            <a:schemeClr val="tx1"/>
                          </a:solidFill>
                          <a:latin typeface="Calibri Light" panose="020F0302020204030204" pitchFamily="34" charset="0"/>
                          <a:cs typeface="Calibri Light" panose="020F0302020204030204" pitchFamily="34" charset="0"/>
                        </a:rPr>
                        <a:t>: à tout moment à compter de 7 500€ détenus sur le support euros. </a:t>
                      </a:r>
                    </a:p>
                    <a:p>
                      <a:pPr marL="0" indent="0" algn="l">
                        <a:spcBef>
                          <a:spcPts val="600"/>
                        </a:spcBef>
                        <a:spcAft>
                          <a:spcPts val="100"/>
                        </a:spcAft>
                        <a:buFontTx/>
                        <a:buNone/>
                      </a:pPr>
                      <a:r>
                        <a:rPr lang="fr-FR" sz="1200" b="0" i="0" u="none" strike="noStrike" baseline="0" dirty="0">
                          <a:solidFill>
                            <a:schemeClr val="accent1"/>
                          </a:solidFill>
                          <a:latin typeface="Calibri Light" panose="020F0302020204030204" pitchFamily="34" charset="0"/>
                          <a:cs typeface="Calibri Light" panose="020F0302020204030204" pitchFamily="34" charset="0"/>
                        </a:rPr>
                        <a:t>Périodicité</a:t>
                      </a:r>
                      <a:r>
                        <a:rPr lang="fr-FR" sz="1200" b="0" i="0" u="none" strike="noStrike" baseline="0" dirty="0">
                          <a:solidFill>
                            <a:schemeClr val="accent5"/>
                          </a:solidFill>
                          <a:latin typeface="Calibri Light" panose="020F0302020204030204" pitchFamily="34" charset="0"/>
                          <a:cs typeface="Calibri Light" panose="020F0302020204030204" pitchFamily="34" charset="0"/>
                        </a:rPr>
                        <a:t> </a:t>
                      </a:r>
                      <a:r>
                        <a:rPr lang="fr-FR" sz="1200" b="0" i="0" u="none" strike="noStrike" baseline="0" dirty="0">
                          <a:solidFill>
                            <a:schemeClr val="tx1"/>
                          </a:solidFill>
                          <a:latin typeface="Calibri Light" panose="020F0302020204030204" pitchFamily="34" charset="0"/>
                          <a:cs typeface="Calibri Light" panose="020F0302020204030204" pitchFamily="34" charset="0"/>
                        </a:rPr>
                        <a:t>: mensuelle, trimestrielle ou annuelle.</a:t>
                      </a:r>
                    </a:p>
                    <a:p>
                      <a:pPr marL="0" indent="0" algn="l">
                        <a:spcAft>
                          <a:spcPts val="100"/>
                        </a:spcAft>
                        <a:buFontTx/>
                        <a:buNone/>
                      </a:pPr>
                      <a:r>
                        <a:rPr lang="fr-FR" sz="1200" b="0" i="0" u="none" strike="noStrike" baseline="0" dirty="0">
                          <a:solidFill>
                            <a:schemeClr val="tx1"/>
                          </a:solidFill>
                          <a:latin typeface="Calibri Light" panose="020F0302020204030204" pitchFamily="34" charset="0"/>
                          <a:cs typeface="Calibri Light" panose="020F0302020204030204" pitchFamily="34" charset="0"/>
                        </a:rPr>
                        <a:t>Montant Minimum de retrait : 250€</a:t>
                      </a:r>
                    </a:p>
                    <a:p>
                      <a:pPr marL="0" indent="0" algn="l">
                        <a:spcAft>
                          <a:spcPts val="100"/>
                        </a:spcAft>
                        <a:buFontTx/>
                        <a:buNone/>
                      </a:pPr>
                      <a:endParaRPr lang="fr-FR" sz="1200" b="0" i="0" u="none" strike="noStrike" baseline="0" dirty="0">
                        <a:solidFill>
                          <a:schemeClr val="tx1"/>
                        </a:solidFill>
                        <a:latin typeface="Calibri Light" panose="020F0302020204030204" pitchFamily="34" charset="0"/>
                        <a:cs typeface="Calibri Light" panose="020F0302020204030204" pitchFamily="34" charset="0"/>
                      </a:endParaRPr>
                    </a:p>
                    <a:p>
                      <a:pPr marL="0" indent="0" algn="l">
                        <a:spcAft>
                          <a:spcPts val="100"/>
                        </a:spcAft>
                        <a:buFontTx/>
                        <a:buNone/>
                      </a:pPr>
                      <a:endParaRPr lang="fr-FR" sz="1200" b="0" i="0" u="none" strike="noStrike" baseline="0" dirty="0">
                        <a:solidFill>
                          <a:schemeClr val="tx1"/>
                        </a:solidFill>
                        <a:latin typeface="Calibri Light" panose="020F0302020204030204" pitchFamily="34" charset="0"/>
                        <a:cs typeface="Calibri Light" panose="020F0302020204030204" pitchFamily="34" charset="0"/>
                      </a:endParaRPr>
                    </a:p>
                    <a:p>
                      <a:pPr marL="0" indent="0" algn="l">
                        <a:spcAft>
                          <a:spcPts val="100"/>
                        </a:spcAft>
                        <a:buFontTx/>
                        <a:buNone/>
                      </a:pPr>
                      <a:endParaRPr lang="fr-FR" sz="1200" b="0" i="0" u="none" strike="noStrike" baseline="0" dirty="0">
                        <a:solidFill>
                          <a:schemeClr val="tx1"/>
                        </a:solidFill>
                        <a:latin typeface="Calibri Light" panose="020F0302020204030204" pitchFamily="34" charset="0"/>
                        <a:cs typeface="Calibri Light" panose="020F0302020204030204" pitchFamily="34" charset="0"/>
                      </a:endParaRPr>
                    </a:p>
                    <a:p>
                      <a:pPr marL="0" indent="0" algn="l">
                        <a:spcAft>
                          <a:spcPts val="100"/>
                        </a:spcAft>
                        <a:buFontTx/>
                        <a:buNone/>
                      </a:pPr>
                      <a:endParaRPr lang="fr-FR" sz="1200" b="0" i="0" u="none" strike="noStrike" baseline="0" dirty="0">
                        <a:solidFill>
                          <a:schemeClr val="tx1"/>
                        </a:solidFill>
                        <a:latin typeface="Calibri Light" panose="020F0302020204030204" pitchFamily="34" charset="0"/>
                        <a:cs typeface="Calibri Light" panose="020F0302020204030204" pitchFamily="34" charset="0"/>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034374517"/>
                  </a:ext>
                </a:extLst>
              </a:tr>
            </a:tbl>
          </a:graphicData>
        </a:graphic>
      </p:graphicFrame>
      <p:sp>
        <p:nvSpPr>
          <p:cNvPr id="12" name="ZoneTexte 11">
            <a:extLst>
              <a:ext uri="{FF2B5EF4-FFF2-40B4-BE49-F238E27FC236}">
                <a16:creationId xmlns:a16="http://schemas.microsoft.com/office/drawing/2014/main" id="{8760B6E1-5048-444D-9A5A-5DDBA71ACA54}"/>
              </a:ext>
            </a:extLst>
          </p:cNvPr>
          <p:cNvSpPr txBox="1"/>
          <p:nvPr/>
        </p:nvSpPr>
        <p:spPr>
          <a:xfrm>
            <a:off x="1428419" y="9454265"/>
            <a:ext cx="5913590" cy="659155"/>
          </a:xfrm>
          <a:prstGeom prst="rect">
            <a:avLst/>
          </a:prstGeom>
          <a:solidFill>
            <a:schemeClr val="accent4">
              <a:lumMod val="40000"/>
              <a:lumOff val="60000"/>
            </a:schemeClr>
          </a:solidFill>
        </p:spPr>
        <p:txBody>
          <a:bodyPr wrap="square" rtlCol="0">
            <a:spAutoFit/>
          </a:bodyPr>
          <a:lstStyle/>
          <a:p>
            <a:pPr marL="87313" indent="-87313" algn="just">
              <a:spcAft>
                <a:spcPts val="100"/>
              </a:spcAft>
              <a:buClr>
                <a:schemeClr val="accent1"/>
              </a:buClr>
              <a:buFont typeface="Arial" panose="020B0604020202020204" pitchFamily="34" charset="0"/>
              <a:buChar char="•"/>
            </a:pPr>
            <a:r>
              <a:rPr lang="fr-FR" sz="1200" dirty="0">
                <a:latin typeface="Calibri Light" panose="020F0302020204030204" pitchFamily="34" charset="0"/>
                <a:cs typeface="Calibri Light" panose="020F0302020204030204" pitchFamily="34" charset="0"/>
              </a:rPr>
              <a:t>Option incompatible avec l’option de versements réguliers. </a:t>
            </a:r>
            <a:endParaRPr lang="fr-FR" sz="1200" b="1" dirty="0">
              <a:latin typeface="Calibri Light" panose="020F0302020204030204" pitchFamily="34" charset="0"/>
              <a:cs typeface="Calibri Light" panose="020F0302020204030204" pitchFamily="34" charset="0"/>
            </a:endParaRPr>
          </a:p>
          <a:p>
            <a:pPr marL="87313" indent="-87313" algn="just">
              <a:spcAft>
                <a:spcPts val="0"/>
              </a:spcAft>
              <a:buClr>
                <a:schemeClr val="accent1"/>
              </a:buClr>
              <a:buFont typeface="Arial" panose="020B0604020202020204" pitchFamily="34" charset="0"/>
              <a:buChar char="•"/>
            </a:pPr>
            <a:r>
              <a:rPr lang="fr-FR" sz="1200" dirty="0">
                <a:latin typeface="Calibri Light" panose="020F0302020204030204" pitchFamily="34" charset="0"/>
                <a:cs typeface="Calibri Light" panose="020F0302020204030204" pitchFamily="34" charset="0"/>
              </a:rPr>
              <a:t>Arrêt automatique des RPP dès que l’épargne devient inférieure à 7 500 € sur le support en euros</a:t>
            </a:r>
            <a:endParaRPr lang="fr-FR" sz="1200" dirty="0">
              <a:solidFill>
                <a:srgbClr val="474747"/>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23144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7</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26" y="10326449"/>
            <a:ext cx="304249" cy="321907"/>
          </a:xfrm>
          <a:prstGeom prst="rect">
            <a:avLst/>
          </a:prstGeom>
        </p:spPr>
      </p:pic>
      <p:graphicFrame>
        <p:nvGraphicFramePr>
          <p:cNvPr id="7" name="Tableau 6">
            <a:extLst>
              <a:ext uri="{FF2B5EF4-FFF2-40B4-BE49-F238E27FC236}">
                <a16:creationId xmlns:a16="http://schemas.microsoft.com/office/drawing/2014/main" id="{FEC6BC07-B872-49D0-807F-B66E0092C1EB}"/>
              </a:ext>
            </a:extLst>
          </p:cNvPr>
          <p:cNvGraphicFramePr>
            <a:graphicFrameLocks noGrp="1"/>
          </p:cNvGraphicFramePr>
          <p:nvPr>
            <p:extLst>
              <p:ext uri="{D42A27DB-BD31-4B8C-83A1-F6EECF244321}">
                <p14:modId xmlns:p14="http://schemas.microsoft.com/office/powerpoint/2010/main" val="3229917656"/>
              </p:ext>
            </p:extLst>
          </p:nvPr>
        </p:nvGraphicFramePr>
        <p:xfrm>
          <a:off x="104360" y="252856"/>
          <a:ext cx="7338352" cy="9880317"/>
        </p:xfrm>
        <a:graphic>
          <a:graphicData uri="http://schemas.openxmlformats.org/drawingml/2006/table">
            <a:tbl>
              <a:tblPr firstRow="1" bandRow="1">
                <a:tableStyleId>{5C22544A-7EE6-4342-B048-85BDC9FD1C3A}</a:tableStyleId>
              </a:tblPr>
              <a:tblGrid>
                <a:gridCol w="1228040">
                  <a:extLst>
                    <a:ext uri="{9D8B030D-6E8A-4147-A177-3AD203B41FA5}">
                      <a16:colId xmlns:a16="http://schemas.microsoft.com/office/drawing/2014/main" val="3964886368"/>
                    </a:ext>
                  </a:extLst>
                </a:gridCol>
                <a:gridCol w="6110312">
                  <a:extLst>
                    <a:ext uri="{9D8B030D-6E8A-4147-A177-3AD203B41FA5}">
                      <a16:colId xmlns:a16="http://schemas.microsoft.com/office/drawing/2014/main" val="3963361576"/>
                    </a:ext>
                  </a:extLst>
                </a:gridCol>
              </a:tblGrid>
              <a:tr h="4298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baseline="0" dirty="0">
                          <a:solidFill>
                            <a:schemeClr val="tx1">
                              <a:lumMod val="75000"/>
                            </a:schemeClr>
                          </a:solidFill>
                          <a:latin typeface="Calibri Light" panose="020F0302020204030204" pitchFamily="34" charset="0"/>
                          <a:cs typeface="Calibri Light" panose="020F0302020204030204" pitchFamily="34" charset="0"/>
                        </a:rPr>
                        <a:t>RACHATS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404040"/>
                          </a:solidFill>
                          <a:latin typeface="Calibri Light" panose="020F0302020204030204" pitchFamily="34" charset="0"/>
                          <a:ea typeface="Times New Roman"/>
                          <a:cs typeface="Calibri Light" panose="020F0302020204030204" pitchFamily="34" charset="0"/>
                        </a:rPr>
                        <a:t>Possibles à tout moment.</a:t>
                      </a:r>
                    </a:p>
                    <a:p>
                      <a:pPr marL="0" marR="0" indent="0" algn="l" defTabSz="914400" rtl="0" eaLnBrk="1" fontAlgn="auto" latinLnBrk="0" hangingPunct="1">
                        <a:lnSpc>
                          <a:spcPct val="100000"/>
                        </a:lnSpc>
                        <a:spcBef>
                          <a:spcPts val="600"/>
                        </a:spcBef>
                        <a:spcAft>
                          <a:spcPts val="0"/>
                        </a:spcAft>
                        <a:buClrTx/>
                        <a:buSzTx/>
                        <a:buFontTx/>
                        <a:buNone/>
                        <a:tabLst/>
                        <a:defRPr/>
                      </a:pPr>
                      <a:r>
                        <a:rPr lang="fr-FR" sz="1200" b="1" i="0" u="none" strike="noStrike" baseline="0" dirty="0">
                          <a:solidFill>
                            <a:schemeClr val="tx1"/>
                          </a:solidFill>
                          <a:latin typeface="Calibri Light" panose="020F0302020204030204" pitchFamily="34" charset="0"/>
                          <a:cs typeface="Calibri Light" panose="020F0302020204030204" pitchFamily="34" charset="0"/>
                        </a:rPr>
                        <a:t>Le droit au rachat est conditionné par les dispositions légales et contractuelles en vigueur (bénéficiaire acceptant, nantissement, etc...).</a:t>
                      </a:r>
                    </a:p>
                    <a:p>
                      <a:pPr marL="171450" marR="0" lvl="0" indent="-171450" algn="l" defTabSz="962223" rtl="0" eaLnBrk="1" fontAlgn="auto" latinLnBrk="0" hangingPunct="1">
                        <a:lnSpc>
                          <a:spcPct val="100000"/>
                        </a:lnSpc>
                        <a:spcBef>
                          <a:spcPts val="1200"/>
                        </a:spcBef>
                        <a:spcAft>
                          <a:spcPts val="0"/>
                        </a:spcAft>
                        <a:buClr>
                          <a:schemeClr val="accent5"/>
                        </a:buClr>
                        <a:buSzTx/>
                        <a:buFont typeface="Wingdings" panose="05000000000000000000" pitchFamily="2" charset="2"/>
                        <a:buChar char="v"/>
                        <a:tabLst/>
                        <a:defRPr/>
                      </a:pPr>
                      <a:r>
                        <a:rPr kumimoji="0" lang="fr-FR" sz="1200" b="1"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Rachat partiel </a:t>
                      </a:r>
                      <a:endParaRPr kumimoji="0" lang="fr-FR" sz="1200" b="0"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endParaRPr>
                    </a:p>
                    <a:p>
                      <a:pPr marL="288000" marR="0" lvl="0" indent="-171450" algn="l" defTabSz="962223" rtl="0" eaLnBrk="1" fontAlgn="auto" latinLnBrk="0" hangingPunct="1">
                        <a:lnSpc>
                          <a:spcPct val="100000"/>
                        </a:lnSpc>
                        <a:spcBef>
                          <a:spcPts val="600"/>
                        </a:spcBef>
                        <a:spcAft>
                          <a:spcPts val="0"/>
                        </a:spcAft>
                        <a:buClr>
                          <a:schemeClr val="accent4"/>
                        </a:buClr>
                        <a:buSzTx/>
                        <a:buFont typeface="Calibri Light" panose="020F0302020204030204" pitchFamily="34" charset="0"/>
                        <a:buChar char="→"/>
                        <a:tabLst/>
                        <a:defRPr/>
                      </a:pP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À tout moment sans frais.*</a:t>
                      </a:r>
                    </a:p>
                    <a:p>
                      <a:pPr marL="432000" marR="0" lvl="0" indent="-171450" algn="l" defTabSz="962223" rtl="0" eaLnBrk="1" fontAlgn="auto" latinLnBrk="0" hangingPunct="1">
                        <a:lnSpc>
                          <a:spcPct val="100000"/>
                        </a:lnSpc>
                        <a:spcBef>
                          <a:spcPts val="0"/>
                        </a:spcBef>
                        <a:spcAft>
                          <a:spcPts val="300"/>
                        </a:spcAft>
                        <a:buClr>
                          <a:schemeClr val="tx2"/>
                        </a:buClr>
                        <a:buSzTx/>
                        <a:buFont typeface="Arial" panose="020B0604020202020204" pitchFamily="34" charset="0"/>
                        <a:buChar char="•"/>
                        <a:tabLst/>
                        <a:defRPr/>
                      </a:pP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Dimension Horizon </a:t>
                      </a: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 imputation sur l’ensemble des supports selon la ventilation en vigueur à la date du rachat</a:t>
                      </a:r>
                    </a:p>
                    <a:p>
                      <a:pPr marL="432000" marR="0" lvl="0" indent="-171450" algn="l" defTabSz="962223" rtl="0" eaLnBrk="1" fontAlgn="auto" latinLnBrk="0" hangingPunct="1">
                        <a:lnSpc>
                          <a:spcPct val="100000"/>
                        </a:lnSpc>
                        <a:spcBef>
                          <a:spcPts val="0"/>
                        </a:spcBef>
                        <a:spcAft>
                          <a:spcPts val="300"/>
                        </a:spcAft>
                        <a:buClr>
                          <a:schemeClr val="tx2"/>
                        </a:buClr>
                        <a:buSzTx/>
                        <a:buFont typeface="Arial" panose="020B0604020202020204" pitchFamily="34" charset="0"/>
                        <a:buChar char="•"/>
                        <a:tabLst/>
                        <a:defRPr/>
                      </a:pP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Dimension Garantie </a:t>
                      </a: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 imputation sur la seule part arbitrable (rachat impossible sur la part de réserve)</a:t>
                      </a:r>
                    </a:p>
                    <a:p>
                      <a:pPr marL="432000" marR="0" lvl="0" indent="-171450" algn="l" defTabSz="962223" rtl="0" eaLnBrk="1" fontAlgn="auto" latinLnBrk="0" hangingPunct="1">
                        <a:lnSpc>
                          <a:spcPct val="100000"/>
                        </a:lnSpc>
                        <a:spcBef>
                          <a:spcPts val="0"/>
                        </a:spcBef>
                        <a:spcAft>
                          <a:spcPts val="300"/>
                        </a:spcAft>
                        <a:buClr>
                          <a:schemeClr val="tx2"/>
                        </a:buClr>
                        <a:buSzTx/>
                        <a:buFont typeface="Arial" panose="020B0604020202020204" pitchFamily="34" charset="0"/>
                        <a:buChar char="•"/>
                        <a:tabLst/>
                        <a:defRPr/>
                      </a:pP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Dimension Liberté </a:t>
                      </a: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 au choix du client</a:t>
                      </a:r>
                    </a:p>
                    <a:p>
                      <a:pPr marL="432000" marR="0" lvl="0" indent="-171450" algn="l" defTabSz="962223" rtl="0" eaLnBrk="1" fontAlgn="auto" latinLnBrk="0" hangingPunct="1">
                        <a:lnSpc>
                          <a:spcPct val="100000"/>
                        </a:lnSpc>
                        <a:spcBef>
                          <a:spcPts val="0"/>
                        </a:spcBef>
                        <a:spcAft>
                          <a:spcPts val="300"/>
                        </a:spcAft>
                        <a:buClr>
                          <a:schemeClr val="tx2"/>
                        </a:buClr>
                        <a:buSzTx/>
                        <a:buFont typeface="Arial" panose="020B0604020202020204" pitchFamily="34" charset="0"/>
                        <a:buChar char="•"/>
                        <a:tabLst/>
                        <a:defRPr/>
                      </a:pP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Service de Gestion déléguée </a:t>
                      </a: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 au choix du client </a:t>
                      </a:r>
                    </a:p>
                    <a:p>
                      <a:pPr marL="288000" marR="0" lvl="0" indent="-171450" algn="l" defTabSz="962223" rtl="0" eaLnBrk="1" fontAlgn="auto" latinLnBrk="0" hangingPunct="1">
                        <a:lnSpc>
                          <a:spcPct val="100000"/>
                        </a:lnSpc>
                        <a:spcBef>
                          <a:spcPts val="600"/>
                        </a:spcBef>
                        <a:spcAft>
                          <a:spcPts val="0"/>
                        </a:spcAft>
                        <a:buClr>
                          <a:schemeClr val="accent4"/>
                        </a:buClr>
                        <a:buSzTx/>
                        <a:buFont typeface="Calibri Light" panose="020F0302020204030204" pitchFamily="34" charset="0"/>
                        <a:buChar char="→"/>
                        <a:tabLst/>
                        <a:defRPr/>
                      </a:pP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Montant minimum : 250€ sur la totalité du contrat </a:t>
                      </a:r>
                    </a:p>
                    <a:p>
                      <a:pPr marL="288000" marR="0" lvl="0" indent="-171450" algn="l" defTabSz="962223" rtl="0" eaLnBrk="1" fontAlgn="auto" latinLnBrk="0" hangingPunct="1">
                        <a:lnSpc>
                          <a:spcPct val="100000"/>
                        </a:lnSpc>
                        <a:spcBef>
                          <a:spcPts val="600"/>
                        </a:spcBef>
                        <a:spcAft>
                          <a:spcPts val="0"/>
                        </a:spcAft>
                        <a:buClr>
                          <a:schemeClr val="accent4"/>
                        </a:buClr>
                        <a:buSzTx/>
                        <a:buFont typeface="Calibri Light" panose="020F0302020204030204" pitchFamily="34" charset="0"/>
                        <a:buChar char="→"/>
                        <a:tabLst/>
                        <a:defRPr/>
                      </a:pP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Minimum devant rester sur le contrat : 250€ ; 1 500€ minimum sur la « poche » gestion déléguée </a:t>
                      </a:r>
                    </a:p>
                    <a:p>
                      <a:pPr marL="171450" marR="0" lvl="0" indent="-171450" algn="l" defTabSz="914400" rtl="0" eaLnBrk="1" fontAlgn="auto" latinLnBrk="0" hangingPunct="1">
                        <a:lnSpc>
                          <a:spcPct val="100000"/>
                        </a:lnSpc>
                        <a:spcBef>
                          <a:spcPts val="1800"/>
                        </a:spcBef>
                        <a:spcAft>
                          <a:spcPts val="0"/>
                        </a:spcAft>
                        <a:buClr>
                          <a:schemeClr val="accent5"/>
                        </a:buClr>
                        <a:buSzTx/>
                        <a:buFont typeface="Wingdings" panose="05000000000000000000" pitchFamily="2" charset="2"/>
                        <a:buChar char="v"/>
                        <a:tabLst/>
                        <a:defRPr/>
                      </a:pPr>
                      <a:r>
                        <a:rPr kumimoji="0" lang="fr-FR" sz="1200" b="1"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Rachat total </a:t>
                      </a:r>
                      <a:r>
                        <a:rPr kumimoji="0" lang="fr-FR" sz="1200" b="1" i="0" u="none" strike="noStrike" kern="1200" cap="none" spc="0" normalizeH="0" baseline="0" noProof="0" dirty="0">
                          <a:ln>
                            <a:noFill/>
                          </a:ln>
                          <a:solidFill>
                            <a:srgbClr val="83083F"/>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à tout moment sans frais*. </a:t>
                      </a:r>
                      <a:endParaRPr lang="fr-FR" sz="1200" b="1" i="0" u="none" strike="noStrike" baseline="0" dirty="0">
                        <a:solidFill>
                          <a:schemeClr val="tx1"/>
                        </a:solidFill>
                        <a:latin typeface="Calibri Light" panose="020F0302020204030204" pitchFamily="34" charset="0"/>
                        <a:cs typeface="Calibri Light" panose="020F0302020204030204" pitchFamily="34" charset="0"/>
                      </a:endParaRP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200" b="0" i="1" u="none" strike="noStrike" kern="1200" cap="none" spc="0" normalizeH="0" baseline="0" noProof="0" dirty="0">
                          <a:ln>
                            <a:noFill/>
                          </a:ln>
                          <a:solidFill>
                            <a:srgbClr val="474747"/>
                          </a:solidFill>
                          <a:effectLst/>
                          <a:uLnTx/>
                          <a:uFillTx/>
                          <a:latin typeface="Calibri Light" panose="020F0302020204030204" pitchFamily="34" charset="0"/>
                          <a:ea typeface="+mn-ea"/>
                          <a:cs typeface="Calibri Light" panose="020F0302020204030204" pitchFamily="34" charset="0"/>
                        </a:rPr>
                        <a:t>Pour certains supports en unités de compte des frais de sortie ou des pénalités de rachat propres au(x)  support(s) peuvent s’appliquer.</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799704450"/>
                  </a:ext>
                </a:extLst>
              </a:tr>
              <a:tr h="47077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baseline="0" dirty="0">
                          <a:solidFill>
                            <a:schemeClr val="tx1">
                              <a:lumMod val="75000"/>
                            </a:schemeClr>
                          </a:solidFill>
                          <a:latin typeface="Calibri Light" panose="020F0302020204030204" pitchFamily="34" charset="0"/>
                          <a:cs typeface="Calibri Light" panose="020F0302020204030204" pitchFamily="34" charset="0"/>
                        </a:rPr>
                        <a:t>L’ARBITRAGE</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lumMod val="40000"/>
                        <a:lumOff val="60000"/>
                      </a:schemeClr>
                    </a:solidFill>
                  </a:tcPr>
                </a:tc>
                <a:tc>
                  <a:txBody>
                    <a:bodyPr/>
                    <a:lstStyle/>
                    <a:p>
                      <a:pPr marL="0" marR="0" lvl="0" indent="0" algn="just" defTabSz="914400" rtl="0" eaLnBrk="1" fontAlgn="auto" latinLnBrk="0" hangingPunct="1">
                        <a:lnSpc>
                          <a:spcPct val="100000"/>
                        </a:lnSpc>
                        <a:spcBef>
                          <a:spcPts val="0"/>
                        </a:spcBef>
                        <a:spcAft>
                          <a:spcPts val="100"/>
                        </a:spcAft>
                        <a:buClrTx/>
                        <a:buSzTx/>
                        <a:buFontTx/>
                        <a:buNone/>
                        <a:tabLst/>
                        <a:defRPr/>
                      </a:pPr>
                      <a:r>
                        <a:rPr kumimoji="0" lang="fr-FR" sz="1200" b="0" i="0" u="none" strike="noStrike" kern="1200" cap="none" spc="0" normalizeH="0" baseline="0" noProof="0" dirty="0">
                          <a:ln>
                            <a:noFill/>
                          </a:ln>
                          <a:solidFill>
                            <a:srgbClr val="404040"/>
                          </a:solidFill>
                          <a:effectLst/>
                          <a:uLnTx/>
                          <a:uFillTx/>
                          <a:latin typeface="Calibri Light" panose="020F0302020204030204" pitchFamily="34" charset="0"/>
                          <a:ea typeface="+mn-ea"/>
                          <a:cs typeface="Calibri Light" panose="020F0302020204030204" pitchFamily="34" charset="0"/>
                        </a:rPr>
                        <a:t>Possible à tout moment.</a:t>
                      </a:r>
                    </a:p>
                    <a:p>
                      <a:pPr marL="177800" marR="0" lvl="0" indent="-1778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fr-FR" sz="1200" b="1"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Dimension Horizon </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les opérations d’arbitrages sont automatiques et uniquement réalisées en fonction de la grille de ventilation prédéfinie</a:t>
                      </a:r>
                    </a:p>
                    <a:p>
                      <a:pPr marL="177800" marR="0" lvl="0" indent="-1778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fr-FR" sz="1200" b="1"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Dimension Garantie </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les opérations d’arbitrage ne portent que sur la partie libre</a:t>
                      </a:r>
                    </a:p>
                    <a:p>
                      <a:pPr marL="180000" marR="0" lvl="0" indent="0" algn="just"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 Frais</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de</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gestion</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annuels</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0,70% sur le capital (réduction possible dans le cadre de l’Offre UC)</a:t>
                      </a:r>
                    </a:p>
                    <a:p>
                      <a:pPr marL="177800" marR="0" lvl="0" indent="-177800" algn="just"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fr-FR" sz="1200" b="1"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Dimension Liberté</a:t>
                      </a:r>
                      <a:r>
                        <a:rPr kumimoji="0" lang="fr-FR" sz="1200" b="0"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selon le choix du client</a:t>
                      </a:r>
                    </a:p>
                    <a:p>
                      <a:pPr marL="180000" marR="0" lvl="0" indent="0" algn="just" defTabSz="914400" rtl="0" eaLnBrk="1" fontAlgn="auto" latinLnBrk="0" hangingPunct="1">
                        <a:lnSpc>
                          <a:spcPct val="100000"/>
                        </a:lnSpc>
                        <a:spcBef>
                          <a:spcPts val="200"/>
                        </a:spcBef>
                        <a:spcAft>
                          <a:spcPts val="1200"/>
                        </a:spcAft>
                        <a:buClrTx/>
                        <a:buSzTx/>
                        <a:buFont typeface="Arial" panose="020B0604020202020204" pitchFamily="34" charset="0"/>
                        <a:buNone/>
                        <a:tabLst/>
                        <a:defRPr/>
                      </a:pP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Frais</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de</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gestion</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annuels</a:t>
                      </a:r>
                      <a:r>
                        <a:rPr kumimoji="0" lang="fr-FR" sz="1200" b="1"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rPr>
                        <a:t>  :  </a:t>
                      </a:r>
                      <a:r>
                        <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0,70% sur le capital (réduction possible dans le cadre de l’Offre UC)</a:t>
                      </a:r>
                    </a:p>
                    <a:p>
                      <a:pPr marL="180000" marR="0" lvl="0" indent="0" algn="just"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fr-FR" sz="1200" b="1" i="0" u="none" strike="noStrike" kern="1200" cap="none" spc="0" normalizeH="0" baseline="0" noProof="0" dirty="0">
                          <a:ln>
                            <a:noFill/>
                          </a:ln>
                          <a:solidFill>
                            <a:schemeClr val="accent5"/>
                          </a:solidFill>
                          <a:effectLst/>
                          <a:uLnTx/>
                          <a:uFillTx/>
                          <a:latin typeface="Calibri Light" panose="020F0302020204030204" pitchFamily="34" charset="0"/>
                          <a:ea typeface="+mn-ea"/>
                          <a:cs typeface="Calibri Light" panose="020F0302020204030204" pitchFamily="34" charset="0"/>
                        </a:rPr>
                        <a:t>Service de Gestion Déléguée </a:t>
                      </a:r>
                      <a:endParaRPr kumimoji="0" lang="fr-FR" sz="1200" b="0" i="0" u="none" strike="noStrike" kern="1200" cap="none" spc="0" normalizeH="0" baseline="0" noProof="0" dirty="0">
                        <a:ln>
                          <a:noFill/>
                        </a:ln>
                        <a:solidFill>
                          <a:schemeClr val="tx2"/>
                        </a:solidFill>
                        <a:effectLst/>
                        <a:uLnTx/>
                        <a:uFillTx/>
                        <a:latin typeface="Calibri Light" panose="020F0302020204030204" pitchFamily="34" charset="0"/>
                        <a:ea typeface="+mn-ea"/>
                        <a:cs typeface="Calibri Light" panose="020F0302020204030204" pitchFamily="34" charset="0"/>
                      </a:endParaRPr>
                    </a:p>
                    <a:p>
                      <a:pPr marL="0" marR="0" lvl="0" indent="0" algn="just"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fr-FR" sz="1200" b="0" i="0" u="none" strike="noStrike" kern="1200" cap="none" spc="0" normalizeH="0" baseline="0" dirty="0">
                          <a:ln>
                            <a:noFill/>
                          </a:ln>
                          <a:solidFill>
                            <a:schemeClr val="tx1"/>
                          </a:solidFill>
                          <a:effectLst/>
                          <a:uLnTx/>
                          <a:uFillTx/>
                          <a:latin typeface="Calibri Light" panose="020F0302020204030204" pitchFamily="34" charset="0"/>
                          <a:ea typeface="+mn-ea"/>
                          <a:cs typeface="Calibri Light" panose="020F0302020204030204" pitchFamily="34" charset="0"/>
                        </a:rPr>
                        <a:t>En Service de Gestion Déléguée, les arbitrages entre les supports en unités de compte permanents qui composent les profils de gestion sont effectués par l’assureur. </a:t>
                      </a:r>
                    </a:p>
                    <a:p>
                      <a:r>
                        <a:rPr kumimoji="0" lang="fr-FR" sz="1200" b="0" i="0" u="none" strike="noStrike" kern="1200" cap="none" spc="0" normalizeH="0" baseline="0" dirty="0">
                          <a:ln>
                            <a:noFill/>
                          </a:ln>
                          <a:solidFill>
                            <a:schemeClr val="tx1"/>
                          </a:solidFill>
                          <a:effectLst/>
                          <a:uLnTx/>
                          <a:uFillTx/>
                          <a:latin typeface="Calibri Light" panose="020F0302020204030204" pitchFamily="34" charset="0"/>
                          <a:ea typeface="+mn-ea"/>
                          <a:cs typeface="Calibri Light" panose="020F0302020204030204" pitchFamily="34" charset="0"/>
                        </a:rPr>
                        <a:t>En parallèle, le client </a:t>
                      </a:r>
                      <a:r>
                        <a:rPr kumimoji="0" lang="fr-FR" sz="1200" b="0" i="0" u="none" strike="noStrike" kern="1200" cap="none" spc="0" normalizeH="0" baseline="0" dirty="0" err="1">
                          <a:ln>
                            <a:noFill/>
                          </a:ln>
                          <a:solidFill>
                            <a:schemeClr val="tx1"/>
                          </a:solidFill>
                          <a:effectLst/>
                          <a:uLnTx/>
                          <a:uFillTx/>
                          <a:latin typeface="Calibri Light" panose="020F0302020204030204" pitchFamily="34" charset="0"/>
                          <a:ea typeface="+mn-ea"/>
                          <a:cs typeface="Calibri Light" panose="020F0302020204030204" pitchFamily="34" charset="0"/>
                        </a:rPr>
                        <a:t>gére</a:t>
                      </a:r>
                      <a:r>
                        <a:rPr kumimoji="0" lang="fr-FR" sz="1200" b="0" i="0" u="none" strike="noStrike" kern="1200" cap="none" spc="0" normalizeH="0" baseline="0" dirty="0">
                          <a:ln>
                            <a:noFill/>
                          </a:ln>
                          <a:solidFill>
                            <a:schemeClr val="tx1"/>
                          </a:solidFill>
                          <a:effectLst/>
                          <a:uLnTx/>
                          <a:uFillTx/>
                          <a:latin typeface="Calibri Light" panose="020F0302020204030204" pitchFamily="34" charset="0"/>
                          <a:ea typeface="+mn-ea"/>
                          <a:cs typeface="Calibri Light" panose="020F0302020204030204" pitchFamily="34" charset="0"/>
                        </a:rPr>
                        <a:t> librement les autres supports de son contrat (support en euros, supports temporaires), et il peut  effectuer des arbitrages du profil de gestion qu’il a choisi vers le support en euros et/ou les supports temporaires, et inversement. </a:t>
                      </a:r>
                      <a:endPar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endParaRPr>
                    </a:p>
                    <a:p>
                      <a:pPr>
                        <a:spcBef>
                          <a:spcPts val="600"/>
                        </a:spcBef>
                        <a:defRPr/>
                      </a:pPr>
                      <a:r>
                        <a:rPr lang="fr-FR" sz="1200" b="1" dirty="0">
                          <a:solidFill>
                            <a:schemeClr val="accent2"/>
                          </a:solidFill>
                          <a:latin typeface="Calibri Light" panose="020F0302020204030204" pitchFamily="34" charset="0"/>
                          <a:ea typeface="Times New Roman"/>
                          <a:cs typeface="Calibri Light" panose="020F0302020204030204" pitchFamily="34" charset="0"/>
                        </a:rPr>
                        <a:t>Montant minimum de l’adhésion après l’arbitrage  </a:t>
                      </a:r>
                    </a:p>
                    <a:p>
                      <a:pPr>
                        <a:spcBef>
                          <a:spcPts val="200"/>
                        </a:spcBef>
                        <a:defRPr/>
                      </a:pPr>
                      <a:r>
                        <a:rPr lang="fr-FR" sz="1200" b="1" dirty="0">
                          <a:solidFill>
                            <a:schemeClr val="tx1"/>
                          </a:solidFill>
                          <a:latin typeface="Calibri Light" panose="020F0302020204030204" pitchFamily="34" charset="0"/>
                          <a:ea typeface="Times New Roman"/>
                          <a:cs typeface="Calibri Light" panose="020F0302020204030204" pitchFamily="34" charset="0"/>
                        </a:rPr>
                        <a:t>En dimension Liberté et Garantie ................................ 250 €</a:t>
                      </a:r>
                    </a:p>
                    <a:p>
                      <a:pPr>
                        <a:spcBef>
                          <a:spcPts val="200"/>
                        </a:spcBef>
                        <a:defRPr/>
                      </a:pPr>
                      <a:r>
                        <a:rPr lang="fr-FR" sz="1200" b="1" dirty="0">
                          <a:solidFill>
                            <a:schemeClr val="tx1"/>
                          </a:solidFill>
                          <a:latin typeface="Calibri Light" panose="020F0302020204030204" pitchFamily="34" charset="0"/>
                          <a:ea typeface="Times New Roman"/>
                          <a:cs typeface="Calibri Light" panose="020F0302020204030204" pitchFamily="34" charset="0"/>
                        </a:rPr>
                        <a:t>Sur le profil de Gestion Déléguée ................................ 1500 €</a:t>
                      </a:r>
                      <a:endPar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endParaRPr>
                    </a:p>
                    <a:p>
                      <a:pPr marL="180000" marR="0" lvl="0" indent="0" algn="just" defTabSz="914400" rtl="0" eaLnBrk="1" fontAlgn="auto" latinLnBrk="0" hangingPunct="1">
                        <a:lnSpc>
                          <a:spcPct val="100000"/>
                        </a:lnSpc>
                        <a:spcBef>
                          <a:spcPts val="200"/>
                        </a:spcBef>
                        <a:spcAft>
                          <a:spcPts val="120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endParaRPr>
                    </a:p>
                    <a:p>
                      <a:pPr marL="180000" marR="0" lvl="0" indent="0" algn="just" defTabSz="914400" rtl="0" eaLnBrk="1" fontAlgn="auto" latinLnBrk="0" hangingPunct="1">
                        <a:lnSpc>
                          <a:spcPct val="100000"/>
                        </a:lnSpc>
                        <a:spcBef>
                          <a:spcPts val="200"/>
                        </a:spcBef>
                        <a:spcAft>
                          <a:spcPts val="120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endParaRP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347141578"/>
                  </a:ext>
                </a:extLst>
              </a:tr>
              <a:tr h="758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kern="1200" baseline="0" dirty="0">
                          <a:solidFill>
                            <a:schemeClr val="tx1">
                              <a:lumMod val="75000"/>
                            </a:schemeClr>
                          </a:solidFill>
                          <a:latin typeface="Calibri Light" panose="020F0302020204030204" pitchFamily="34" charset="0"/>
                          <a:ea typeface="+mn-ea"/>
                          <a:cs typeface="Calibri Light" panose="020F0302020204030204" pitchFamily="34" charset="0"/>
                        </a:rPr>
                        <a:t>CLAUSE BÉNÉFICIAIRE</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lumMod val="40000"/>
                        <a:lumOff val="6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04040"/>
                          </a:solidFill>
                          <a:effectLst/>
                          <a:uLnTx/>
                          <a:uFillTx/>
                          <a:latin typeface="Calibri Light" panose="020F0302020204030204" pitchFamily="34" charset="0"/>
                          <a:ea typeface="+mn-ea"/>
                          <a:cs typeface="Calibri Light" panose="020F0302020204030204" pitchFamily="34" charset="0"/>
                        </a:rPr>
                        <a:t>Au libre choix de l’adhérent et changement possible à tout moment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034374517"/>
                  </a:ext>
                </a:extLst>
              </a:tr>
            </a:tbl>
          </a:graphicData>
        </a:graphic>
      </p:graphicFrame>
      <p:sp>
        <p:nvSpPr>
          <p:cNvPr id="13" name="ZoneTexte 12">
            <a:extLst>
              <a:ext uri="{FF2B5EF4-FFF2-40B4-BE49-F238E27FC236}">
                <a16:creationId xmlns:a16="http://schemas.microsoft.com/office/drawing/2014/main" id="{63A06321-0203-4C7E-89C4-81D40B824EB7}"/>
              </a:ext>
            </a:extLst>
          </p:cNvPr>
          <p:cNvSpPr txBox="1"/>
          <p:nvPr/>
        </p:nvSpPr>
        <p:spPr>
          <a:xfrm>
            <a:off x="1352593" y="8879238"/>
            <a:ext cx="6062823" cy="461665"/>
          </a:xfrm>
          <a:prstGeom prst="rect">
            <a:avLst/>
          </a:prstGeom>
          <a:solidFill>
            <a:schemeClr val="accent4">
              <a:lumMod val="60000"/>
              <a:lumOff val="40000"/>
            </a:schemeClr>
          </a:solidFill>
        </p:spPr>
        <p:txBody>
          <a:bodyPr wrap="square" rtlCol="0">
            <a:spAutoFit/>
          </a:bodyPr>
          <a:lstStyle/>
          <a:p>
            <a:pPr lvl="0" algn="just" defTabSz="914400">
              <a:defRPr/>
            </a:pPr>
            <a:r>
              <a:rPr lang="fr-FR" sz="1200" b="1" dirty="0">
                <a:latin typeface="Calibri Light" panose="020F0302020204030204" pitchFamily="34" charset="0"/>
                <a:cs typeface="Calibri Light" panose="020F0302020204030204" pitchFamily="34" charset="0"/>
              </a:rPr>
              <a:t>Certains supports temporaires en unités de compte ne sont pas arbitrables </a:t>
            </a:r>
            <a:r>
              <a:rPr lang="fr-FR" sz="1200" dirty="0">
                <a:latin typeface="Calibri Light" panose="020F0302020204030204" pitchFamily="34" charset="0"/>
                <a:cs typeface="Calibri Light" panose="020F0302020204030204" pitchFamily="34" charset="0"/>
              </a:rPr>
              <a:t>(se référer à la fiche d’information desdits supports</a:t>
            </a:r>
            <a:r>
              <a:rPr lang="fr-FR" sz="1000" dirty="0">
                <a:latin typeface="+mj-lt"/>
              </a:rPr>
              <a:t>).</a:t>
            </a:r>
            <a:endParaRPr lang="fr-FR" sz="1000" dirty="0">
              <a:solidFill>
                <a:srgbClr val="404040"/>
              </a:solidFill>
              <a:latin typeface="+mj-lt"/>
              <a:cs typeface="Times New Roman"/>
            </a:endParaRPr>
          </a:p>
        </p:txBody>
      </p:sp>
    </p:spTree>
    <p:extLst>
      <p:ext uri="{BB962C8B-B14F-4D97-AF65-F5344CB8AC3E}">
        <p14:creationId xmlns:p14="http://schemas.microsoft.com/office/powerpoint/2010/main" val="13862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8</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sp>
        <p:nvSpPr>
          <p:cNvPr id="6" name="ZoneTexte 5">
            <a:extLst>
              <a:ext uri="{FF2B5EF4-FFF2-40B4-BE49-F238E27FC236}">
                <a16:creationId xmlns:a16="http://schemas.microsoft.com/office/drawing/2014/main" id="{4697D96B-C1A8-4323-9490-138A1D42CE7B}"/>
              </a:ext>
            </a:extLst>
          </p:cNvPr>
          <p:cNvSpPr txBox="1"/>
          <p:nvPr/>
        </p:nvSpPr>
        <p:spPr>
          <a:xfrm>
            <a:off x="102363" y="161973"/>
            <a:ext cx="7354955" cy="2046714"/>
          </a:xfrm>
          <a:prstGeom prst="rect">
            <a:avLst/>
          </a:prstGeom>
          <a:noFill/>
        </p:spPr>
        <p:txBody>
          <a:bodyPr wrap="square" rtlCol="0">
            <a:spAutoFit/>
          </a:bodyPr>
          <a:lstStyle/>
          <a:p>
            <a:pPr marL="252000"/>
            <a:r>
              <a:rPr lang="fr-FR" sz="2400" b="1" cap="all" dirty="0">
                <a:solidFill>
                  <a:schemeClr val="accent2"/>
                </a:solidFill>
                <a:latin typeface="+mj-lt"/>
              </a:rPr>
              <a:t>3.</a:t>
            </a:r>
            <a:r>
              <a:rPr lang="fr-FR" sz="2000" b="1" cap="all" dirty="0">
                <a:solidFill>
                  <a:schemeClr val="accent2"/>
                </a:solidFill>
                <a:latin typeface="+mj-lt"/>
              </a:rPr>
              <a:t> LES OUTILS DE SAISIE</a:t>
            </a:r>
            <a:endParaRPr lang="fr-FR" dirty="0"/>
          </a:p>
          <a:p>
            <a:pPr marL="717750" indent="-285750" algn="just">
              <a:spcBef>
                <a:spcPts val="1800"/>
              </a:spcBef>
              <a:buClr>
                <a:schemeClr val="bg1"/>
              </a:buClr>
              <a:buFont typeface="Arial" panose="020B0604020202020204" pitchFamily="34" charset="0"/>
              <a:buChar char="•"/>
              <a:defRPr/>
            </a:pPr>
            <a:r>
              <a:rPr lang="fr-FR" sz="1700" b="1" cap="all" dirty="0">
                <a:latin typeface="Calibri Light" panose="020F0302020204030204" pitchFamily="34" charset="0"/>
                <a:cs typeface="Calibri Light" panose="020F0302020204030204" pitchFamily="34" charset="0"/>
              </a:rPr>
              <a:t>PUMA ou ISI</a:t>
            </a:r>
          </a:p>
          <a:p>
            <a:pPr>
              <a:spcBef>
                <a:spcPts val="1500"/>
              </a:spcBef>
              <a:buClr>
                <a:schemeClr val="accent2"/>
              </a:buClr>
            </a:pPr>
            <a:r>
              <a:rPr lang="fr-FR" sz="1400" dirty="0">
                <a:solidFill>
                  <a:srgbClr val="474747"/>
                </a:solidFill>
                <a:latin typeface="Calibri Light" panose="020F0302020204030204" pitchFamily="34" charset="0"/>
                <a:cs typeface="Calibri Light" panose="020F0302020204030204" pitchFamily="34" charset="0"/>
              </a:rPr>
              <a:t>Les demandes d’opérations doivent </a:t>
            </a:r>
            <a:r>
              <a:rPr lang="fr-FR" sz="1400" b="1" dirty="0">
                <a:solidFill>
                  <a:srgbClr val="474747"/>
                </a:solidFill>
                <a:latin typeface="Calibri Light" panose="020F0302020204030204" pitchFamily="34" charset="0"/>
                <a:cs typeface="Calibri Light" panose="020F0302020204030204" pitchFamily="34" charset="0"/>
              </a:rPr>
              <a:t>impérativement</a:t>
            </a:r>
            <a:r>
              <a:rPr lang="fr-FR" sz="1400" dirty="0">
                <a:solidFill>
                  <a:srgbClr val="474747"/>
                </a:solidFill>
                <a:latin typeface="Calibri Light" panose="020F0302020204030204" pitchFamily="34" charset="0"/>
                <a:cs typeface="Calibri Light" panose="020F0302020204030204" pitchFamily="34" charset="0"/>
              </a:rPr>
              <a:t> être saisies dans PUMA lorsque la fonctionnalité est disponible dans l’outil, lors de l’entretien en face à face avec le client ou à défaut le jour même</a:t>
            </a:r>
            <a:r>
              <a:rPr lang="fr-FR" sz="1400" dirty="0">
                <a:latin typeface="Calibri Light" panose="020F0302020204030204" pitchFamily="34" charset="0"/>
                <a:cs typeface="Calibri Light" panose="020F0302020204030204" pitchFamily="34" charset="0"/>
              </a:rPr>
              <a:t>. ISI ne doit être exploité qu’en palliatif à l’indisponibilité prolongée de PUMA. </a:t>
            </a:r>
          </a:p>
          <a:p>
            <a:pPr>
              <a:buClr>
                <a:schemeClr val="accent2"/>
              </a:buClr>
            </a:pPr>
            <a:endParaRPr lang="fr-FR" sz="1400" dirty="0">
              <a:latin typeface="Calibri Light" panose="020F0302020204030204" pitchFamily="34" charset="0"/>
              <a:cs typeface="Calibri Light" panose="020F0302020204030204" pitchFamily="34" charset="0"/>
            </a:endParaRP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9" y="10315820"/>
            <a:ext cx="304249" cy="321907"/>
          </a:xfrm>
          <a:prstGeom prst="rect">
            <a:avLst/>
          </a:prstGeom>
        </p:spPr>
      </p:pic>
      <p:graphicFrame>
        <p:nvGraphicFramePr>
          <p:cNvPr id="9" name="Tableau 8">
            <a:extLst>
              <a:ext uri="{FF2B5EF4-FFF2-40B4-BE49-F238E27FC236}">
                <a16:creationId xmlns:a16="http://schemas.microsoft.com/office/drawing/2014/main" id="{F38E7576-FE1A-45B6-B0C2-4008489E5D3E}"/>
              </a:ext>
            </a:extLst>
          </p:cNvPr>
          <p:cNvGraphicFramePr>
            <a:graphicFrameLocks noGrp="1"/>
          </p:cNvGraphicFramePr>
          <p:nvPr>
            <p:extLst>
              <p:ext uri="{D42A27DB-BD31-4B8C-83A1-F6EECF244321}">
                <p14:modId xmlns:p14="http://schemas.microsoft.com/office/powerpoint/2010/main" val="1510573425"/>
              </p:ext>
            </p:extLst>
          </p:nvPr>
        </p:nvGraphicFramePr>
        <p:xfrm>
          <a:off x="345315" y="1998658"/>
          <a:ext cx="6862886" cy="7966003"/>
        </p:xfrm>
        <a:graphic>
          <a:graphicData uri="http://schemas.openxmlformats.org/drawingml/2006/table">
            <a:tbl>
              <a:tblPr/>
              <a:tblGrid>
                <a:gridCol w="2087685">
                  <a:extLst>
                    <a:ext uri="{9D8B030D-6E8A-4147-A177-3AD203B41FA5}">
                      <a16:colId xmlns:a16="http://schemas.microsoft.com/office/drawing/2014/main" val="20000"/>
                    </a:ext>
                  </a:extLst>
                </a:gridCol>
                <a:gridCol w="846667">
                  <a:extLst>
                    <a:ext uri="{9D8B030D-6E8A-4147-A177-3AD203B41FA5}">
                      <a16:colId xmlns:a16="http://schemas.microsoft.com/office/drawing/2014/main" val="20001"/>
                    </a:ext>
                  </a:extLst>
                </a:gridCol>
                <a:gridCol w="959557">
                  <a:extLst>
                    <a:ext uri="{9D8B030D-6E8A-4147-A177-3AD203B41FA5}">
                      <a16:colId xmlns:a16="http://schemas.microsoft.com/office/drawing/2014/main" val="675129708"/>
                    </a:ext>
                  </a:extLst>
                </a:gridCol>
                <a:gridCol w="1309511">
                  <a:extLst>
                    <a:ext uri="{9D8B030D-6E8A-4147-A177-3AD203B41FA5}">
                      <a16:colId xmlns:a16="http://schemas.microsoft.com/office/drawing/2014/main" val="2623629576"/>
                    </a:ext>
                  </a:extLst>
                </a:gridCol>
                <a:gridCol w="1659466">
                  <a:extLst>
                    <a:ext uri="{9D8B030D-6E8A-4147-A177-3AD203B41FA5}">
                      <a16:colId xmlns:a16="http://schemas.microsoft.com/office/drawing/2014/main" val="20004"/>
                    </a:ext>
                  </a:extLst>
                </a:gridCol>
              </a:tblGrid>
              <a:tr h="438076">
                <a:tc>
                  <a:txBody>
                    <a:bodyPr/>
                    <a:lstStyle/>
                    <a:p>
                      <a:pPr>
                        <a:lnSpc>
                          <a:spcPct val="115000"/>
                        </a:lnSpc>
                        <a:spcBef>
                          <a:spcPts val="240"/>
                        </a:spcBef>
                        <a:spcAft>
                          <a:spcPts val="240"/>
                        </a:spcAft>
                        <a:tabLst>
                          <a:tab pos="449580" algn="l"/>
                        </a:tabLst>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gridSpan="2">
                  <a:txBody>
                    <a:bodyPr/>
                    <a:lstStyle/>
                    <a:p>
                      <a:pPr algn="ctr">
                        <a:lnSpc>
                          <a:spcPct val="115000"/>
                        </a:lnSpc>
                        <a:spcBef>
                          <a:spcPts val="240"/>
                        </a:spcBef>
                        <a:spcAft>
                          <a:spcPts val="240"/>
                        </a:spcAf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PUMA</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lumMod val="20000"/>
                        <a:lumOff val="80000"/>
                      </a:schemeClr>
                    </a:solidFill>
                  </a:tcPr>
                </a:tc>
                <a:tc hMerge="1">
                  <a:txBody>
                    <a:bodyPr/>
                    <a:lstStyle/>
                    <a:p>
                      <a:pPr algn="ctr">
                        <a:lnSpc>
                          <a:spcPct val="115000"/>
                        </a:lnSpc>
                        <a:spcBef>
                          <a:spcPts val="240"/>
                        </a:spcBef>
                        <a:spcAft>
                          <a:spcPts val="240"/>
                        </a:spcAft>
                      </a:pPr>
                      <a:endPar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lumMod val="20000"/>
                        <a:lumOff val="80000"/>
                      </a:schemeClr>
                    </a:solidFill>
                  </a:tcPr>
                </a:tc>
                <a:tc rowSpan="2">
                  <a:txBody>
                    <a:bodyPr/>
                    <a:lstStyle/>
                    <a:p>
                      <a:pPr marL="0" marR="0" lvl="0" indent="0" algn="ctr" defTabSz="755934" rtl="0" eaLnBrk="1" fontAlgn="auto" latinLnBrk="0" hangingPunct="1">
                        <a:lnSpc>
                          <a:spcPct val="115000"/>
                        </a:lnSpc>
                        <a:spcBef>
                          <a:spcPts val="240"/>
                        </a:spcBef>
                        <a:spcAft>
                          <a:spcPts val="240"/>
                        </a:spcAft>
                        <a:buClrTx/>
                        <a:buSzTx/>
                        <a:buFontTx/>
                        <a:buNone/>
                        <a:tabLst/>
                        <a:defRPr/>
                      </a:pPr>
                      <a:r>
                        <a:rPr lang="fr-FR" sz="1100" b="1">
                          <a:solidFill>
                            <a:schemeClr val="tx1">
                              <a:lumMod val="75000"/>
                            </a:schemeClr>
                          </a:solidFill>
                          <a:effectLst/>
                          <a:latin typeface="Calibri Light" panose="020F0302020204030204" pitchFamily="34" charset="0"/>
                          <a:ea typeface="Calibri"/>
                          <a:cs typeface="Calibri Light" panose="020F0302020204030204" pitchFamily="34" charset="0"/>
                        </a:rPr>
                        <a:t>ISI</a:t>
                      </a:r>
                      <a:endPar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rowSpan="2">
                  <a:txBody>
                    <a:bodyPr/>
                    <a:lstStyle/>
                    <a:p>
                      <a:pPr algn="ctr">
                        <a:lnSpc>
                          <a:spcPct val="115000"/>
                        </a:lnSpc>
                        <a:spcBef>
                          <a:spcPts val="240"/>
                        </a:spcBef>
                        <a:spcAft>
                          <a:spcPts val="240"/>
                        </a:spcAft>
                      </a:pPr>
                      <a:r>
                        <a:rPr lang="fr-FR" sz="1200" b="1" cap="small" baseline="0" dirty="0">
                          <a:solidFill>
                            <a:schemeClr val="tx1">
                              <a:lumMod val="75000"/>
                            </a:schemeClr>
                          </a:solidFill>
                          <a:effectLst/>
                          <a:latin typeface="Calibri Light" panose="020F0302020204030204" pitchFamily="34" charset="0"/>
                          <a:ea typeface="Calibri"/>
                          <a:cs typeface="Calibri Light" panose="020F0302020204030204" pitchFamily="34" charset="0"/>
                        </a:rPr>
                        <a:t>Destinataires</a:t>
                      </a: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0"/>
                  </a:ext>
                </a:extLst>
              </a:tr>
              <a:tr h="327135">
                <a:tc>
                  <a:txBody>
                    <a:bodyPr/>
                    <a:lstStyle/>
                    <a:p>
                      <a:pPr marL="85725" indent="0" algn="ctr">
                        <a:lnSpc>
                          <a:spcPct val="100000"/>
                        </a:lnSpc>
                        <a:spcAft>
                          <a:spcPts val="0"/>
                        </a:spcAft>
                        <a:tabLst>
                          <a:tab pos="449580" algn="l"/>
                        </a:tabLst>
                      </a:pPr>
                      <a:endParaRPr lang="fr-FR" sz="1100" b="1" dirty="0">
                        <a:solidFill>
                          <a:schemeClr val="tx1">
                            <a:lumMod val="75000"/>
                          </a:schemeClr>
                        </a:solidFill>
                        <a:effectLst/>
                        <a:highlight>
                          <a:srgbClr val="00FF00"/>
                        </a:highlight>
                        <a:latin typeface="Calibri Light" panose="020F0302020204030204" pitchFamily="34" charset="0"/>
                        <a:ea typeface="Calibri"/>
                        <a:cs typeface="Calibri Light" panose="020F0302020204030204" pitchFamily="34" charset="0"/>
                      </a:endParaRPr>
                    </a:p>
                  </a:txBody>
                  <a:tcPr marL="41246" marR="41246" marT="0" marB="0" anchor="ctr">
                    <a:lnL w="635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algn="ctr">
                        <a:lnSpc>
                          <a:spcPct val="115000"/>
                        </a:lnSpc>
                        <a:spcBef>
                          <a:spcPts val="240"/>
                        </a:spcBef>
                        <a:spcAft>
                          <a:spcPts val="240"/>
                        </a:spcAft>
                      </a:pPr>
                      <a:r>
                        <a:rPr lang="fr-FR" sz="1100" b="1" i="1" dirty="0">
                          <a:effectLst/>
                          <a:latin typeface="Calibri Light" panose="020F0302020204030204" pitchFamily="34" charset="0"/>
                          <a:ea typeface="Calibri"/>
                          <a:cs typeface="Calibri Light" panose="020F0302020204030204" pitchFamily="34" charset="0"/>
                        </a:rPr>
                        <a:t>En </a:t>
                      </a:r>
                      <a:r>
                        <a:rPr lang="fr-FR" sz="1100" b="1" i="1" dirty="0" err="1">
                          <a:effectLst/>
                          <a:latin typeface="Calibri Light" panose="020F0302020204030204" pitchFamily="34" charset="0"/>
                          <a:ea typeface="Calibri"/>
                          <a:cs typeface="Calibri Light" panose="020F0302020204030204" pitchFamily="34" charset="0"/>
                        </a:rPr>
                        <a:t>Gedel</a:t>
                      </a:r>
                      <a:r>
                        <a:rPr lang="fr-FR" sz="1100" b="1" i="1" dirty="0">
                          <a:effectLst/>
                          <a:latin typeface="Calibri Light" panose="020F0302020204030204" pitchFamily="34" charset="0"/>
                          <a:ea typeface="Calibri"/>
                          <a:cs typeface="Calibri Light" panose="020F0302020204030204" pitchFamily="34" charset="0"/>
                        </a:rPr>
                        <a:t>  </a:t>
                      </a:r>
                      <a:r>
                        <a:rPr lang="fr-FR" sz="1100" b="0" i="1" dirty="0">
                          <a:effectLst/>
                          <a:latin typeface="Calibri Light" panose="020F0302020204030204" pitchFamily="34" charset="0"/>
                          <a:ea typeface="Calibri"/>
                          <a:cs typeface="Calibri Light" panose="020F0302020204030204" pitchFamily="34" charset="0"/>
                        </a:rPr>
                        <a:t>(1)</a:t>
                      </a: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lang="fr-FR" sz="1100" b="1" i="1" dirty="0">
                          <a:effectLst/>
                          <a:latin typeface="Calibri Light" panose="020F0302020204030204" pitchFamily="34" charset="0"/>
                          <a:ea typeface="Calibri"/>
                          <a:cs typeface="Calibri Light" panose="020F0302020204030204" pitchFamily="34" charset="0"/>
                        </a:rPr>
                        <a:t>Hors </a:t>
                      </a:r>
                      <a:r>
                        <a:rPr lang="fr-FR" sz="1100" b="1" i="1" dirty="0" err="1">
                          <a:effectLst/>
                          <a:latin typeface="Calibri Light" panose="020F0302020204030204" pitchFamily="34" charset="0"/>
                          <a:ea typeface="Calibri"/>
                          <a:cs typeface="Calibri Light" panose="020F0302020204030204" pitchFamily="34" charset="0"/>
                        </a:rPr>
                        <a:t>Gedel</a:t>
                      </a:r>
                      <a:endParaRPr lang="fr-FR" dirty="0"/>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vMerge="1">
                  <a:txBody>
                    <a:bodyPr/>
                    <a:lstStyle/>
                    <a:p>
                      <a:endParaRPr lang="fr-FR"/>
                    </a:p>
                  </a:txBody>
                  <a:tcPr/>
                </a:tc>
                <a:tc vMerge="1">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lang="fr-FR" sz="1100" dirty="0">
                        <a:effectLst/>
                        <a:latin typeface="Calibri Light" panose="020F0302020204030204" pitchFamily="34" charset="0"/>
                        <a:ea typeface="Times New Roman"/>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3025996944"/>
                  </a:ext>
                </a:extLst>
              </a:tr>
              <a:tr h="625467">
                <a:tc>
                  <a:txBody>
                    <a:bodyPr/>
                    <a:lstStyle/>
                    <a:p>
                      <a:pPr marL="85725" indent="0" algn="ctr">
                        <a:lnSpc>
                          <a:spcPct val="100000"/>
                        </a:lnSpc>
                        <a:spcAft>
                          <a:spcPts val="0"/>
                        </a:spcAft>
                        <a:tabLst>
                          <a:tab pos="449580" algn="l"/>
                        </a:tabLs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Proposition d’assurance par transfert Fourgous d’un contrat d’assurance vie en euros  </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Bef>
                          <a:spcPts val="240"/>
                        </a:spcBef>
                        <a:spcAft>
                          <a:spcPts val="240"/>
                        </a:spcAft>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fr-FR" sz="110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Bef>
                          <a:spcPts val="240"/>
                        </a:spcBef>
                        <a:spcAft>
                          <a:spcPts val="240"/>
                        </a:spcAft>
                      </a:pPr>
                      <a:r>
                        <a:rPr lang="fr-FR" sz="110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rowSpan="15">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100" b="1"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2  Exemplaires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1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1 pour CNP Assurances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100" b="0"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1 pour le client</a:t>
                      </a:r>
                      <a:endParaRPr lang="fr-FR" sz="1100" dirty="0">
                        <a:effectLst/>
                        <a:latin typeface="Calibri Light" panose="020F0302020204030204" pitchFamily="34" charset="0"/>
                        <a:ea typeface="Times New Roman"/>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25467">
                <a:tc>
                  <a:txBody>
                    <a:bodyPr/>
                    <a:lstStyle/>
                    <a:p>
                      <a:pPr marL="85725" indent="0" algn="ctr">
                        <a:lnSpc>
                          <a:spcPct val="100000"/>
                        </a:lnSpc>
                        <a:spcAft>
                          <a:spcPts val="0"/>
                        </a:spcAft>
                        <a:tabLst>
                          <a:tab pos="449580" algn="l"/>
                        </a:tabLs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Proposition d’assurance par transfert Assurance Vie</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fr-FR" sz="1100" dirty="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dirty="0"/>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477864277"/>
                  </a:ext>
                </a:extLst>
              </a:tr>
              <a:tr h="504498">
                <a:tc>
                  <a:txBody>
                    <a:bodyPr/>
                    <a:lstStyle/>
                    <a:p>
                      <a:pPr marL="85725" indent="0" algn="ctr">
                        <a:lnSpc>
                          <a:spcPct val="115000"/>
                        </a:lnSpc>
                        <a:spcAft>
                          <a:spcPts val="0"/>
                        </a:spcAft>
                        <a:tabLst>
                          <a:tab pos="449580" algn="l"/>
                        </a:tabLs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Renonciation à l’adhésion par transfert Fourgous et Assurance Vie</a:t>
                      </a:r>
                      <a:endParaRPr lang="fr-FR" sz="1100" kern="1200" dirty="0">
                        <a:solidFill>
                          <a:srgbClr val="00B050"/>
                        </a:solidFill>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gridSpan="3">
                  <a:txBody>
                    <a:bodyPr/>
                    <a:lstStyle/>
                    <a:p>
                      <a:pPr marL="0" marR="0" lvl="0" indent="0" algn="ctr" defTabSz="914400" rtl="0" eaLnBrk="1" fontAlgn="auto" latinLnBrk="0" hangingPunct="1">
                        <a:lnSpc>
                          <a:spcPct val="115000"/>
                        </a:lnSpc>
                        <a:spcBef>
                          <a:spcPts val="240"/>
                        </a:spcBef>
                        <a:spcAft>
                          <a:spcPts val="240"/>
                        </a:spcAft>
                        <a:buClrTx/>
                        <a:buSzTx/>
                        <a:buFontTx/>
                        <a:buNone/>
                        <a:tabLst>
                          <a:tab pos="449580" algn="l"/>
                        </a:tabLst>
                        <a:defRPr/>
                      </a:pPr>
                      <a:r>
                        <a:rPr lang="fr-FR" sz="1100" dirty="0">
                          <a:effectLst/>
                          <a:latin typeface="Calibri Light" panose="020F0302020204030204" pitchFamily="34" charset="0"/>
                          <a:ea typeface="Calibri"/>
                          <a:cs typeface="Calibri Light" panose="020F0302020204030204" pitchFamily="34" charset="0"/>
                        </a:rPr>
                        <a:t>Modèle de courrier dans la notice </a:t>
                      </a:r>
                      <a:r>
                        <a:rPr lang="fr-FR" sz="1100" i="1" dirty="0">
                          <a:effectLst/>
                          <a:latin typeface="Calibri Light" panose="020F0302020204030204" pitchFamily="34" charset="0"/>
                          <a:ea typeface="Calibri"/>
                          <a:cs typeface="Calibri Light" panose="020F0302020204030204" pitchFamily="34" charset="0"/>
                        </a:rPr>
                        <a:t>(2)</a:t>
                      </a: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solidFill>
                      <a:schemeClr val="bg1"/>
                    </a:solidFill>
                  </a:tcPr>
                </a:tc>
                <a:tc hMerge="1">
                  <a:txBody>
                    <a:bodyPr/>
                    <a:lstStyle/>
                    <a:p>
                      <a:endParaRPr lang="fr-F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tcPr>
                </a:tc>
                <a:tc hMerge="1">
                  <a:txBody>
                    <a:bodyPr/>
                    <a:lstStyle/>
                    <a:p>
                      <a:pPr marL="0" marR="0" lvl="0" indent="0" algn="ctr" defTabSz="914400" rtl="0" eaLnBrk="1" fontAlgn="auto" latinLnBrk="0" hangingPunct="1">
                        <a:lnSpc>
                          <a:spcPct val="115000"/>
                        </a:lnSpc>
                        <a:spcBef>
                          <a:spcPts val="240"/>
                        </a:spcBef>
                        <a:spcAft>
                          <a:spcPts val="240"/>
                        </a:spcAft>
                        <a:buClrTx/>
                        <a:buSzTx/>
                        <a:buFontTx/>
                        <a:buNone/>
                        <a:tabLst>
                          <a:tab pos="449580" algn="l"/>
                        </a:tabLst>
                        <a:defRPr/>
                      </a:pPr>
                      <a:endParaRPr lang="fr-FR" sz="1100" dirty="0">
                        <a:effectLst/>
                        <a:highlight>
                          <a:srgbClr val="FFFF00"/>
                        </a:highligh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2"/>
                  </a:ext>
                </a:extLst>
              </a:tr>
              <a:tr h="0">
                <a:tc>
                  <a:txBody>
                    <a:bodyPr/>
                    <a:lstStyle/>
                    <a:p>
                      <a:pPr marL="85725" indent="0" algn="ctr">
                        <a:lnSpc>
                          <a:spcPct val="115000"/>
                        </a:lnSpc>
                        <a:spcAft>
                          <a:spcPts val="0"/>
                        </a:spcAf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Annulation du transfert Fourgous</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gridSpan="3">
                  <a:txBody>
                    <a:bodyPr/>
                    <a:lstStyle/>
                    <a:p>
                      <a:pPr algn="ctr">
                        <a:lnSpc>
                          <a:spcPct val="100000"/>
                        </a:lnSpc>
                        <a:spcBef>
                          <a:spcPts val="0"/>
                        </a:spcBef>
                        <a:spcAft>
                          <a:spcPts val="0"/>
                        </a:spcAft>
                      </a:pPr>
                      <a:endParaRPr lang="fr-FR" sz="1100" dirty="0">
                        <a:solidFill>
                          <a:srgbClr val="404040"/>
                        </a:solidFill>
                        <a:effectLst/>
                        <a:latin typeface="Calibri Light" panose="020F0302020204030204" pitchFamily="34" charset="0"/>
                        <a:ea typeface="Calibri"/>
                        <a:cs typeface="Calibri Light" panose="020F0302020204030204" pitchFamily="34" charset="0"/>
                      </a:endParaRPr>
                    </a:p>
                    <a:p>
                      <a:pPr algn="ctr">
                        <a:lnSpc>
                          <a:spcPct val="100000"/>
                        </a:lnSpc>
                        <a:spcBef>
                          <a:spcPts val="0"/>
                        </a:spcBef>
                        <a:spcAft>
                          <a:spcPts val="0"/>
                        </a:spcAft>
                      </a:pPr>
                      <a:r>
                        <a:rPr lang="fr-FR" sz="1100" dirty="0">
                          <a:solidFill>
                            <a:srgbClr val="404040"/>
                          </a:solidFill>
                          <a:effectLst/>
                          <a:latin typeface="Calibri Light" panose="020F0302020204030204" pitchFamily="34" charset="0"/>
                          <a:ea typeface="Calibri"/>
                          <a:cs typeface="Calibri Light" panose="020F0302020204030204" pitchFamily="34" charset="0"/>
                        </a:rPr>
                        <a:t>Aucun imprimé disponible. </a:t>
                      </a:r>
                      <a:br>
                        <a:rPr lang="fr-FR" sz="1100" dirty="0">
                          <a:solidFill>
                            <a:srgbClr val="404040"/>
                          </a:solidFill>
                          <a:effectLst/>
                          <a:latin typeface="Calibri Light" panose="020F0302020204030204" pitchFamily="34" charset="0"/>
                          <a:ea typeface="Calibri"/>
                          <a:cs typeface="Calibri Light" panose="020F0302020204030204" pitchFamily="34" charset="0"/>
                        </a:rPr>
                      </a:br>
                      <a:r>
                        <a:rPr lang="fr-FR" sz="1100" dirty="0">
                          <a:solidFill>
                            <a:srgbClr val="404040"/>
                          </a:solidFill>
                          <a:effectLst/>
                          <a:latin typeface="Calibri Light" panose="020F0302020204030204" pitchFamily="34" charset="0"/>
                          <a:ea typeface="Calibri"/>
                          <a:cs typeface="Calibri Light" panose="020F0302020204030204" pitchFamily="34" charset="0"/>
                        </a:rPr>
                        <a:t>Utilisation par le client d’un modèle de lettre figurant dans la note d’information n°1</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i="1" dirty="0">
                          <a:solidFill>
                            <a:srgbClr val="404040"/>
                          </a:solidFill>
                          <a:effectLst/>
                          <a:latin typeface="Calibri Light" panose="020F0302020204030204" pitchFamily="34" charset="0"/>
                          <a:ea typeface="Calibri"/>
                          <a:cs typeface="Calibri Light" panose="020F0302020204030204" pitchFamily="34" charset="0"/>
                        </a:rPr>
                        <a:t>Cf. Procédure Transfert </a:t>
                      </a:r>
                      <a:r>
                        <a:rPr lang="fr-FR" sz="1100" i="1" dirty="0" err="1">
                          <a:solidFill>
                            <a:srgbClr val="404040"/>
                          </a:solidFill>
                          <a:effectLst/>
                          <a:latin typeface="Calibri Light" panose="020F0302020204030204" pitchFamily="34" charset="0"/>
                          <a:ea typeface="Calibri"/>
                          <a:cs typeface="Calibri Light" panose="020F0302020204030204" pitchFamily="34" charset="0"/>
                        </a:rPr>
                        <a:t>Fourgous</a:t>
                      </a:r>
                      <a:endParaRPr lang="fr-FR" sz="1100" i="1" dirty="0">
                        <a:solidFill>
                          <a:srgbClr val="404040"/>
                        </a:solidFill>
                        <a:effectLst/>
                        <a:latin typeface="Calibri Light" panose="020F0302020204030204" pitchFamily="34" charset="0"/>
                        <a:ea typeface="Calibri"/>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dirty="0">
                        <a:effectLst/>
                        <a:latin typeface="Calibri Light" panose="020F0302020204030204" pitchFamily="34" charset="0"/>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hMerge="1">
                  <a:txBody>
                    <a:bodyPr/>
                    <a:lstStyle/>
                    <a:p>
                      <a:endParaRPr lang="fr-FR"/>
                    </a:p>
                  </a:txBody>
                  <a:tcPr>
                    <a:lnL w="12700" cap="flat" cmpd="sng" algn="ctr">
                      <a:solidFill>
                        <a:schemeClr val="bg1">
                          <a:lumMod val="65000"/>
                        </a:schemeClr>
                      </a:solidFill>
                      <a:prstDash val="solid"/>
                      <a:round/>
                      <a:headEnd type="none" w="med" len="med"/>
                      <a:tailEnd type="none" w="med" len="med"/>
                    </a:ln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dirty="0">
                        <a:effectLst/>
                        <a:latin typeface="Calibri Light" panose="020F0302020204030204" pitchFamily="34" charset="0"/>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lnL w="12700" cap="flat" cmpd="sng" algn="ctr">
                      <a:solidFill>
                        <a:schemeClr val="bg2">
                          <a:lumMod val="60000"/>
                          <a:lumOff val="4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429280">
                <a:tc>
                  <a:txBody>
                    <a:bodyPr/>
                    <a:lstStyle/>
                    <a:p>
                      <a:pPr marL="85725" indent="0" algn="ctr">
                        <a:lnSpc>
                          <a:spcPct val="100000"/>
                        </a:lnSpc>
                        <a:spcBef>
                          <a:spcPts val="200"/>
                        </a:spcBef>
                        <a:spcAft>
                          <a:spcPts val="0"/>
                        </a:spcAf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Modification</a:t>
                      </a: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 de la durée</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Bef>
                          <a:spcPts val="240"/>
                        </a:spcBef>
                        <a:spcAft>
                          <a:spcPts val="240"/>
                        </a:spcAft>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tx1">
                          <a:lumMod val="60000"/>
                          <a:lumOff val="40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Bef>
                          <a:spcPts val="240"/>
                        </a:spcBef>
                        <a:spcAft>
                          <a:spcPts val="240"/>
                        </a:spcAft>
                      </a:pPr>
                      <a:r>
                        <a:rPr lang="fr-FR" sz="1100" dirty="0">
                          <a:effectLst/>
                          <a:latin typeface="Calibri Light" panose="020F0302020204030204" pitchFamily="34" charset="0"/>
                          <a:ea typeface="Calibri"/>
                          <a:cs typeface="Calibri Light" panose="020F0302020204030204" pitchFamily="34" charset="0"/>
                        </a:rPr>
                        <a:t>-</a:t>
                      </a:r>
                    </a:p>
                  </a:txBody>
                  <a:tcPr marL="41246" marR="41246" marT="0" marB="0" anchor="ctr">
                    <a:lnL w="12700" cap="flat" cmpd="sng" algn="ctr">
                      <a:solidFill>
                        <a:schemeClr val="tx1">
                          <a:lumMod val="60000"/>
                          <a:lumOff val="40000"/>
                        </a:schemeClr>
                      </a:solidFill>
                      <a:prstDash val="solid"/>
                      <a:round/>
                      <a:headEnd type="none" w="med" len="med"/>
                      <a:tailEnd type="none" w="med" len="med"/>
                    </a:lnL>
                    <a:lnR w="12700" cap="flat" cmpd="sng" algn="ctr">
                      <a:solidFill>
                        <a:schemeClr val="tx1">
                          <a:lumMod val="60000"/>
                          <a:lumOff val="40000"/>
                        </a:schemeClr>
                      </a:solid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solidFill>
                      <a:schemeClr val="bg1"/>
                    </a:solidFill>
                  </a:tcPr>
                </a:tc>
                <a:tc>
                  <a:txBody>
                    <a:bodyPr/>
                    <a:lstStyle/>
                    <a:p>
                      <a:pPr marL="0" marR="0" lvl="0" indent="0" algn="ctr" defTabSz="755934"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tx1">
                          <a:lumMod val="60000"/>
                          <a:lumOff val="40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lnL w="12700" cap="flat" cmpd="sng" algn="ctr">
                      <a:solidFill>
                        <a:schemeClr val="bg2">
                          <a:lumMod val="60000"/>
                          <a:lumOff val="40000"/>
                        </a:schemeClr>
                      </a:solidFill>
                      <a:prstDash val="solid"/>
                      <a:round/>
                      <a:headEnd type="none" w="med" len="med"/>
                      <a:tailEnd type="none" w="med" len="med"/>
                    </a:lnL>
                    <a:lnT w="12700" cap="flat" cmpd="sng" algn="ctr">
                      <a:solidFill>
                        <a:schemeClr val="bg2">
                          <a:lumMod val="60000"/>
                          <a:lumOff val="40000"/>
                        </a:schemeClr>
                      </a:solidFill>
                      <a:prstDash val="solid"/>
                      <a:round/>
                      <a:headEnd type="none" w="med" len="med"/>
                      <a:tailEnd type="none" w="med" len="med"/>
                    </a:lnT>
                  </a:tcPr>
                </a:tc>
                <a:extLst>
                  <a:ext uri="{0D108BD9-81ED-4DB2-BD59-A6C34878D82A}">
                    <a16:rowId xmlns:a16="http://schemas.microsoft.com/office/drawing/2014/main" val="10005"/>
                  </a:ext>
                </a:extLst>
              </a:tr>
              <a:tr h="451555">
                <a:tc>
                  <a:txBody>
                    <a:bodyPr/>
                    <a:lstStyle/>
                    <a:p>
                      <a:pPr marL="85725" indent="0" algn="ctr">
                        <a:lnSpc>
                          <a:spcPct val="100000"/>
                        </a:lnSpc>
                        <a:spcBef>
                          <a:spcPts val="200"/>
                        </a:spcBef>
                        <a:spcAft>
                          <a:spcPts val="0"/>
                        </a:spcAft>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Avenant de clause bénéficiaire</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Bef>
                          <a:spcPts val="240"/>
                        </a:spcBef>
                        <a:spcAft>
                          <a:spcPts val="240"/>
                        </a:spcAft>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Bef>
                          <a:spcPts val="240"/>
                        </a:spcBef>
                        <a:spcAft>
                          <a:spcPts val="240"/>
                        </a:spcAft>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755934"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6"/>
                  </a:ext>
                </a:extLst>
              </a:tr>
              <a:tr h="478647">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Changement de dimension / </a:t>
                      </a:r>
                    </a:p>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Mode de gestion</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7"/>
                  </a:ext>
                </a:extLst>
              </a:tr>
              <a:tr h="344431">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Arbitrage</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8"/>
                  </a:ext>
                </a:extLst>
              </a:tr>
              <a:tr h="225544">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Changement de profil de gestion déléguée</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535494928"/>
                  </a:ext>
                </a:extLst>
              </a:tr>
              <a:tr h="225544">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Cotisation complémentaire/ Versement libre</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2217671383"/>
                  </a:ext>
                </a:extLst>
              </a:tr>
              <a:tr h="225544">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Cotisations régulières / versements programmés</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100">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3020120843"/>
                  </a:ext>
                </a:extLst>
              </a:tr>
              <a:tr h="378615">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Avenant de RPP</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49956">
                <a:tc>
                  <a:txBody>
                    <a:bodyPr/>
                    <a:lstStyle/>
                    <a:p>
                      <a:pPr marL="85725" indent="0" algn="ctr">
                        <a:lnSpc>
                          <a:spcPct val="115000"/>
                        </a:lnSpc>
                        <a:spcAft>
                          <a:spcPts val="0"/>
                        </a:spcAft>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Rachat partiel / total</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highlight>
                          <a:srgbClr val="FFFF00"/>
                        </a:highligh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16024">
                <a:tc>
                  <a:txBody>
                    <a:bodyPr/>
                    <a:lstStyle/>
                    <a:p>
                      <a:pPr marL="85725" marR="0" indent="0" algn="ctr" defTabSz="914400" rtl="0" eaLnBrk="1" fontAlgn="auto" latinLnBrk="0" hangingPunct="1">
                        <a:lnSpc>
                          <a:spcPct val="115000"/>
                        </a:lnSpc>
                        <a:spcBef>
                          <a:spcPts val="0"/>
                        </a:spcBef>
                        <a:spcAft>
                          <a:spcPts val="0"/>
                        </a:spcAft>
                        <a:buClrTx/>
                        <a:buSzTx/>
                        <a:buFontTx/>
                        <a:buNone/>
                        <a:tabLst/>
                        <a:defRPr/>
                      </a:pPr>
                      <a:r>
                        <a:rPr lang="fr-FR" sz="1100" b="1" dirty="0">
                          <a:solidFill>
                            <a:schemeClr val="tx1">
                              <a:lumMod val="75000"/>
                            </a:schemeClr>
                          </a:solidFill>
                          <a:effectLst/>
                          <a:latin typeface="Calibri Light" panose="020F0302020204030204" pitchFamily="34" charset="0"/>
                          <a:ea typeface="Calibri"/>
                          <a:cs typeface="Calibri Light" panose="020F0302020204030204" pitchFamily="34" charset="0"/>
                        </a:rPr>
                        <a:t>Recyclage </a:t>
                      </a: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des supports temporaires </a:t>
                      </a:r>
                      <a:endParaRPr lang="fr-FR" sz="1100" b="1" baseline="0" dirty="0">
                        <a:solidFill>
                          <a:schemeClr val="tx1">
                            <a:lumMod val="75000"/>
                          </a:schemeClr>
                        </a:solidFill>
                        <a:effectLst/>
                        <a:highlight>
                          <a:srgbClr val="FFFF00"/>
                        </a:highligh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447403">
                <a:tc>
                  <a:txBody>
                    <a:bodyPr/>
                    <a:lstStyle/>
                    <a:p>
                      <a:pPr marL="85725" indent="0" algn="ctr">
                        <a:lnSpc>
                          <a:spcPct val="115000"/>
                        </a:lnSpc>
                        <a:spcAft>
                          <a:spcPts val="0"/>
                        </a:spcAft>
                        <a:buFont typeface="Wingdings" pitchFamily="2" charset="2"/>
                        <a:buNone/>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Modification des coordonnées </a:t>
                      </a:r>
                    </a:p>
                    <a:p>
                      <a:pPr marL="85725" indent="0" algn="ctr">
                        <a:lnSpc>
                          <a:spcPct val="115000"/>
                        </a:lnSpc>
                        <a:spcAft>
                          <a:spcPts val="0"/>
                        </a:spcAft>
                        <a:buFont typeface="Wingdings" pitchFamily="2" charset="2"/>
                        <a:buNone/>
                      </a:pPr>
                      <a:r>
                        <a:rPr lang="fr-FR" sz="1100" b="1" baseline="0" dirty="0">
                          <a:solidFill>
                            <a:schemeClr val="tx1">
                              <a:lumMod val="75000"/>
                            </a:schemeClr>
                          </a:solidFill>
                          <a:effectLst/>
                          <a:latin typeface="Calibri Light" panose="020F0302020204030204" pitchFamily="34" charset="0"/>
                          <a:ea typeface="Calibri"/>
                          <a:cs typeface="Calibri Light" panose="020F0302020204030204" pitchFamily="34" charset="0"/>
                        </a:rPr>
                        <a:t>Changement agence, RICE/RIB</a:t>
                      </a:r>
                    </a:p>
                  </a:txBody>
                  <a:tcPr marL="41246" marR="41246" marT="0" marB="0" anchor="ct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5">
                        <a:lumMod val="20000"/>
                        <a:lumOff val="8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endParaRPr lang="fr-FR" sz="1100" dirty="0">
                        <a:solidFill>
                          <a:schemeClr val="tx1"/>
                        </a:solidFill>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chemeClr val="tx1"/>
                          </a:solidFill>
                          <a:effectLst/>
                          <a:latin typeface="Calibri Light" panose="020F0302020204030204" pitchFamily="34" charset="0"/>
                          <a:ea typeface="Calibri"/>
                          <a:cs typeface="Calibri Light" panose="020F0302020204030204" pitchFamily="34" charset="0"/>
                          <a:sym typeface="Wingdings" panose="05000000000000000000" pitchFamily="2" charset="2"/>
                        </a:rPr>
                        <a:t></a:t>
                      </a:r>
                      <a:endParaRPr lang="fr-FR" sz="1100" dirty="0">
                        <a:solidFill>
                          <a:schemeClr val="tx1"/>
                        </a:solidFill>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100" dirty="0">
                          <a:solidFill>
                            <a:srgbClr val="404040"/>
                          </a:solidFill>
                          <a:effectLst/>
                          <a:latin typeface="Calibri Light" panose="020F0302020204030204" pitchFamily="34" charset="0"/>
                          <a:ea typeface="Calibri"/>
                          <a:cs typeface="Calibri Light" panose="020F0302020204030204" pitchFamily="34" charset="0"/>
                          <a:sym typeface="Wingdings"/>
                        </a:rPr>
                        <a:t></a:t>
                      </a:r>
                      <a:endParaRPr lang="fr-FR" sz="1100" dirty="0">
                        <a:effectLst/>
                        <a:latin typeface="Calibri Light" panose="020F0302020204030204" pitchFamily="34" charset="0"/>
                        <a:ea typeface="Calibri"/>
                        <a:cs typeface="Calibri Light" panose="020F0302020204030204" pitchFamily="34" charset="0"/>
                      </a:endParaRPr>
                    </a:p>
                  </a:txBody>
                  <a:tcPr marL="41246" marR="41246"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bl>
          </a:graphicData>
        </a:graphic>
      </p:graphicFrame>
      <p:pic>
        <p:nvPicPr>
          <p:cNvPr id="4" name="Image 3" descr="Une image contenant texte, moniteur, équipement électronique, afficher&#10;&#10;Description générée automatiquement">
            <a:extLst>
              <a:ext uri="{FF2B5EF4-FFF2-40B4-BE49-F238E27FC236}">
                <a16:creationId xmlns:a16="http://schemas.microsoft.com/office/drawing/2014/main" id="{CF2143E9-F8CE-4553-BF96-0764EA799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167" y="794427"/>
            <a:ext cx="403852" cy="320114"/>
          </a:xfrm>
          <a:prstGeom prst="rect">
            <a:avLst/>
          </a:prstGeom>
        </p:spPr>
      </p:pic>
      <p:sp>
        <p:nvSpPr>
          <p:cNvPr id="11" name="ZoneTexte 10">
            <a:extLst>
              <a:ext uri="{FF2B5EF4-FFF2-40B4-BE49-F238E27FC236}">
                <a16:creationId xmlns:a16="http://schemas.microsoft.com/office/drawing/2014/main" id="{7A61065C-BC6D-42E6-9D5A-F8633FDDB606}"/>
              </a:ext>
            </a:extLst>
          </p:cNvPr>
          <p:cNvSpPr txBox="1"/>
          <p:nvPr/>
        </p:nvSpPr>
        <p:spPr>
          <a:xfrm>
            <a:off x="374158" y="10015324"/>
            <a:ext cx="3777916" cy="412934"/>
          </a:xfrm>
          <a:prstGeom prst="rect">
            <a:avLst/>
          </a:prstGeom>
          <a:noFill/>
        </p:spPr>
        <p:txBody>
          <a:bodyPr wrap="square">
            <a:spAutoFit/>
          </a:bodyPr>
          <a:lstStyle/>
          <a:p>
            <a:pPr algn="just">
              <a:spcAft>
                <a:spcPts val="100"/>
              </a:spcAft>
            </a:pPr>
            <a:r>
              <a:rPr lang="fr-FR" sz="1000" i="1" dirty="0">
                <a:latin typeface="Calibri Light" panose="020F0302020204030204" pitchFamily="34" charset="0"/>
                <a:cs typeface="Calibri Light" panose="020F0302020204030204" pitchFamily="34" charset="0"/>
              </a:rPr>
              <a:t>(1) Au 29 novembre</a:t>
            </a:r>
          </a:p>
          <a:p>
            <a:pPr algn="just">
              <a:spcAft>
                <a:spcPts val="100"/>
              </a:spcAft>
            </a:pPr>
            <a:r>
              <a:rPr lang="fr-FR" sz="1000" i="1" dirty="0">
                <a:latin typeface="Calibri Light" panose="020F0302020204030204" pitchFamily="34" charset="0"/>
                <a:cs typeface="Calibri Light" panose="020F0302020204030204" pitchFamily="34" charset="0"/>
              </a:rPr>
              <a:t>(2) CF paragraphe « Le délai de renonciation à l’adhésion </a:t>
            </a:r>
            <a:r>
              <a:rPr lang="fr-FR" sz="1000" dirty="0">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3224464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0D075FB-C862-4257-A24D-AD11A307249C}"/>
              </a:ext>
            </a:extLst>
          </p:cNvPr>
          <p:cNvSpPr>
            <a:spLocks noGrp="1"/>
          </p:cNvSpPr>
          <p:nvPr>
            <p:ph type="sldNum" sz="quarter" idx="4"/>
          </p:nvPr>
        </p:nvSpPr>
        <p:spPr/>
        <p:txBody>
          <a:bodyPr/>
          <a:lstStyle/>
          <a:p>
            <a:fld id="{FD1D3D48-5F99-4713-9B43-7AB162B73E4B}" type="slidenum">
              <a:rPr lang="fr-FR" smtClean="0"/>
              <a:pPr/>
              <a:t>9</a:t>
            </a:fld>
            <a:endParaRPr lang="fr-FR" dirty="0"/>
          </a:p>
        </p:txBody>
      </p:sp>
      <p:sp>
        <p:nvSpPr>
          <p:cNvPr id="5" name="Espace réservé du pied de page 2">
            <a:extLst>
              <a:ext uri="{FF2B5EF4-FFF2-40B4-BE49-F238E27FC236}">
                <a16:creationId xmlns:a16="http://schemas.microsoft.com/office/drawing/2014/main" id="{1732C3F9-08EE-420A-908D-E997EF3A0A13}"/>
              </a:ext>
            </a:extLst>
          </p:cNvPr>
          <p:cNvSpPr>
            <a:spLocks noGrp="1"/>
          </p:cNvSpPr>
          <p:nvPr>
            <p:ph type="ftr" sz="quarter" idx="3"/>
          </p:nvPr>
        </p:nvSpPr>
        <p:spPr>
          <a:xfrm>
            <a:off x="759496" y="10352468"/>
            <a:ext cx="3086101" cy="195679"/>
          </a:xfrm>
        </p:spPr>
        <p:txBody>
          <a:bodyPr/>
          <a:lstStyle/>
          <a:p>
            <a:r>
              <a:rPr lang="fr-FR" dirty="0"/>
              <a:t>TATOU SUR... Nuances 3D</a:t>
            </a:r>
          </a:p>
        </p:txBody>
      </p:sp>
      <p:sp>
        <p:nvSpPr>
          <p:cNvPr id="6" name="ZoneTexte 5">
            <a:extLst>
              <a:ext uri="{FF2B5EF4-FFF2-40B4-BE49-F238E27FC236}">
                <a16:creationId xmlns:a16="http://schemas.microsoft.com/office/drawing/2014/main" id="{4697D96B-C1A8-4323-9490-138A1D42CE7B}"/>
              </a:ext>
            </a:extLst>
          </p:cNvPr>
          <p:cNvSpPr txBox="1"/>
          <p:nvPr/>
        </p:nvSpPr>
        <p:spPr>
          <a:xfrm>
            <a:off x="102363" y="798953"/>
            <a:ext cx="7354955" cy="9046066"/>
          </a:xfrm>
          <a:prstGeom prst="rect">
            <a:avLst/>
          </a:prstGeom>
          <a:noFill/>
        </p:spPr>
        <p:txBody>
          <a:bodyPr wrap="square" rtlCol="0">
            <a:spAutoFit/>
          </a:bodyPr>
          <a:lstStyle/>
          <a:p>
            <a:pPr marL="717750" indent="-285750" algn="just">
              <a:spcBef>
                <a:spcPts val="3000"/>
              </a:spcBef>
              <a:buClr>
                <a:schemeClr val="bg1"/>
              </a:buClr>
              <a:buFont typeface="Arial" panose="020B0604020202020204" pitchFamily="34" charset="0"/>
              <a:buChar char="•"/>
              <a:defRPr/>
            </a:pPr>
            <a:r>
              <a:rPr lang="fr-FR" sz="1700" b="1" cap="all" dirty="0">
                <a:latin typeface="Calibri Light" panose="020F0302020204030204" pitchFamily="34" charset="0"/>
                <a:cs typeface="Calibri Light" panose="020F0302020204030204" pitchFamily="34" charset="0"/>
              </a:rPr>
              <a:t>Saisie de 2 Opérations à j</a:t>
            </a: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a:p>
            <a:pPr algn="just">
              <a:spcBef>
                <a:spcPts val="600"/>
              </a:spcBef>
            </a:pPr>
            <a:r>
              <a:rPr lang="fr-FR" sz="1200" i="1" dirty="0">
                <a:solidFill>
                  <a:srgbClr val="474747"/>
                </a:solidFill>
                <a:latin typeface="+mj-lt"/>
                <a:cs typeface="Calibri" panose="020F0502020204030204" pitchFamily="34" charset="0"/>
                <a:sym typeface="Wingdings"/>
              </a:rPr>
              <a:t>*2</a:t>
            </a:r>
            <a:r>
              <a:rPr lang="fr-FR" sz="1200" i="1" baseline="30000" dirty="0">
                <a:solidFill>
                  <a:srgbClr val="474747"/>
                </a:solidFill>
                <a:latin typeface="+mj-lt"/>
                <a:cs typeface="Calibri" panose="020F0502020204030204" pitchFamily="34" charset="0"/>
                <a:sym typeface="Wingdings"/>
              </a:rPr>
              <a:t>ème</a:t>
            </a:r>
            <a:r>
              <a:rPr lang="fr-FR" sz="1200" i="1" dirty="0">
                <a:solidFill>
                  <a:srgbClr val="474747"/>
                </a:solidFill>
                <a:latin typeface="+mj-lt"/>
                <a:cs typeface="Calibri" panose="020F0502020204030204" pitchFamily="34" charset="0"/>
                <a:sym typeface="Wingdings"/>
              </a:rPr>
              <a:t> opération possible dans PUMA sauf blocage majeur sur le client ou le contrat</a:t>
            </a:r>
          </a:p>
          <a:p>
            <a:pPr algn="just">
              <a:spcBef>
                <a:spcPts val="300"/>
              </a:spcBef>
            </a:pPr>
            <a:endParaRPr lang="fr-FR" sz="1200" i="1" dirty="0">
              <a:solidFill>
                <a:srgbClr val="474747"/>
              </a:solidFill>
              <a:latin typeface="+mj-lt"/>
              <a:cs typeface="Calibri" panose="020F0502020204030204" pitchFamily="34" charset="0"/>
              <a:sym typeface="Wingdings"/>
            </a:endParaRPr>
          </a:p>
          <a:p>
            <a:pPr algn="ctr" defTabSz="914400">
              <a:spcBef>
                <a:spcPts val="3000"/>
              </a:spcBef>
            </a:pPr>
            <a:r>
              <a:rPr lang="fr-FR" altLang="fr-FR" sz="1600" b="1" dirty="0">
                <a:solidFill>
                  <a:schemeClr val="accent5"/>
                </a:solidFill>
                <a:latin typeface="Calibri Light" panose="020F0302020204030204" pitchFamily="34" charset="0"/>
                <a:ea typeface="Calibri" panose="020F0502020204030204" pitchFamily="34" charset="0"/>
                <a:cs typeface="Calibri Light" panose="020F0302020204030204" pitchFamily="34" charset="0"/>
              </a:rPr>
              <a:t>En cas d’indisponibilité temporaire ou prolongée de PUMA  </a:t>
            </a:r>
          </a:p>
          <a:p>
            <a:pPr algn="just" defTabSz="914400"/>
            <a:endParaRPr lang="fr-FR" altLang="fr-FR" sz="1400" dirty="0">
              <a:solidFill>
                <a:srgbClr val="474747"/>
              </a:solidFill>
              <a:latin typeface="Calibri Light" panose="020F0302020204030204" pitchFamily="34" charset="0"/>
              <a:cs typeface="Calibri Light" panose="020F0302020204030204" pitchFamily="34" charset="0"/>
            </a:endParaRPr>
          </a:p>
          <a:p>
            <a:pPr marL="171450" indent="-171450" algn="just" defTabSz="914400" eaLnBrk="0" hangingPunct="0">
              <a:spcBef>
                <a:spcPts val="1200"/>
              </a:spcBef>
              <a:spcAft>
                <a:spcPts val="100"/>
              </a:spcAft>
              <a:buClr>
                <a:schemeClr val="tx2"/>
              </a:buClr>
              <a:buFont typeface="Arial" panose="020B0604020202020204" pitchFamily="34" charset="0"/>
              <a:buChar char="•"/>
            </a:pPr>
            <a:r>
              <a:rPr lang="fr-FR" altLang="fr-FR" sz="1400" b="1"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En cas d’indisponibilité temporaire de PUMA</a:t>
            </a:r>
            <a:r>
              <a:rPr lang="fr-FR" altLang="fr-FR" sz="1400"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 il est possible pour les agences d’utiliser ISI. Son utilisation doit mener </a:t>
            </a:r>
            <a:r>
              <a:rPr lang="fr-FR" altLang="fr-FR" sz="1400" b="1" i="1"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obligatoirement à la reprise des traitements dans PUMA le </a:t>
            </a:r>
            <a:r>
              <a:rPr lang="fr-FR" altLang="fr-FR" sz="1400" b="1" i="1" spc="-10" dirty="0">
                <a:solidFill>
                  <a:srgbClr val="404040"/>
                </a:solidFill>
                <a:latin typeface="Calibri Light" panose="020F0302020204030204" pitchFamily="34" charset="0"/>
                <a:cs typeface="Calibri Light" panose="020F0302020204030204" pitchFamily="34" charset="0"/>
                <a:sym typeface="Wingdings" pitchFamily="2" charset="2"/>
              </a:rPr>
              <a:t>jour même, lorsque l’indisponibilité a cessé, </a:t>
            </a:r>
            <a:r>
              <a:rPr lang="fr-FR" altLang="fr-FR" sz="1400"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ou sous un</a:t>
            </a:r>
            <a:r>
              <a:rPr lang="fr-FR" altLang="fr-FR" sz="1400" b="1"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 </a:t>
            </a:r>
            <a:r>
              <a:rPr lang="fr-FR" altLang="fr-FR" sz="1400" b="1" i="1"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délai maximal de 4 jours calendaires</a:t>
            </a:r>
            <a:r>
              <a:rPr lang="fr-FR" altLang="fr-FR" sz="1400"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 pour les saisies d’adhésion par transfert ainsi que des cotisations complémentaires, rachats ou arbitrages, en application de la procédure dégradée (en bonne date de valeur, c’est-à-dire la date de signature client sur la demande ISI).</a:t>
            </a:r>
          </a:p>
          <a:p>
            <a:pPr marL="171450" indent="-171450" algn="just" defTabSz="914400">
              <a:spcBef>
                <a:spcPts val="2400"/>
              </a:spcBef>
              <a:spcAft>
                <a:spcPts val="100"/>
              </a:spcAft>
              <a:buClr>
                <a:schemeClr val="tx2"/>
              </a:buClr>
              <a:buFont typeface="Arial" panose="020B0604020202020204" pitchFamily="34" charset="0"/>
              <a:buChar char="•"/>
              <a:tabLst>
                <a:tab pos="0" algn="l"/>
              </a:tabLst>
            </a:pPr>
            <a:r>
              <a:rPr lang="fr-FR" altLang="fr-FR" sz="1400" b="1"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En cas d’indisponibilité prolongée de PUMA</a:t>
            </a:r>
            <a:r>
              <a:rPr lang="fr-FR" altLang="fr-FR" sz="1400"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rPr>
              <a:t> rendant impossible la reprise de l’opération, il est alors autorisé d’envoyer à CNP Assurances les imprimés ISI signés par le client, accompagnés de la copie d’écran attestant de l’indisponibilité prolongée de PUMA, en respectant le délai maximum de remontée des documents prévu (10 jours ouvrés), et en procédant, le cas échéant, au virement référencé des fonds à la date la plus proche de la signature du client.</a:t>
            </a:r>
          </a:p>
          <a:p>
            <a:pPr algn="just" defTabSz="914400">
              <a:spcAft>
                <a:spcPts val="100"/>
              </a:spcAft>
              <a:buClr>
                <a:schemeClr val="tx2"/>
              </a:buClr>
              <a:tabLst>
                <a:tab pos="0" algn="l"/>
              </a:tabLst>
            </a:pPr>
            <a:endParaRPr lang="fr-FR" altLang="fr-FR" sz="1400" spc="-10" dirty="0">
              <a:solidFill>
                <a:srgbClr val="404040"/>
              </a:solidFill>
              <a:latin typeface="Calibri Light" panose="020F0302020204030204" pitchFamily="34" charset="0"/>
              <a:ea typeface="Calibri" pitchFamily="34" charset="0"/>
              <a:cs typeface="Calibri Light" panose="020F0302020204030204" pitchFamily="34" charset="0"/>
              <a:sym typeface="Wingdings" pitchFamily="2" charset="2"/>
            </a:endParaRPr>
          </a:p>
          <a:p>
            <a:pPr marL="360000" indent="-171450" algn="just" defTabSz="914400">
              <a:spcBef>
                <a:spcPts val="1800"/>
              </a:spcBef>
              <a:spcAft>
                <a:spcPts val="100"/>
              </a:spcAft>
              <a:buClr>
                <a:schemeClr val="accent5"/>
              </a:buClr>
              <a:buFont typeface="Calibri Light" panose="020F0302020204030204" pitchFamily="34" charset="0"/>
              <a:buChar char="→"/>
              <a:tabLst>
                <a:tab pos="0" algn="l"/>
              </a:tabLst>
            </a:pPr>
            <a:r>
              <a:rPr lang="fr-FR" altLang="fr-FR" sz="1100" b="1" i="1" dirty="0">
                <a:solidFill>
                  <a:schemeClr val="tx1"/>
                </a:solidFill>
                <a:latin typeface="Calibri Light" panose="020F0302020204030204" pitchFamily="34" charset="0"/>
                <a:ea typeface="Calibri" pitchFamily="34" charset="0"/>
                <a:cs typeface="Calibri Light" panose="020F0302020204030204" pitchFamily="34" charset="0"/>
                <a:sym typeface="Wingdings" pitchFamily="2" charset="2"/>
              </a:rPr>
              <a:t>Pour plus de précisions : Cf.« Procédure Manuelle  »</a:t>
            </a:r>
            <a:endParaRPr lang="fr-FR" sz="1100" b="1" dirty="0">
              <a:solidFill>
                <a:schemeClr val="tx1"/>
              </a:solidFill>
              <a:latin typeface="Calibri Light" panose="020F0302020204030204" pitchFamily="34" charset="0"/>
              <a:ea typeface="Times New Roman"/>
              <a:cs typeface="Calibri Light" panose="020F0302020204030204" pitchFamily="34" charset="0"/>
            </a:endParaRPr>
          </a:p>
          <a:p>
            <a:pPr>
              <a:buClr>
                <a:schemeClr val="accent2"/>
              </a:buClr>
            </a:pPr>
            <a:endParaRPr lang="fr-FR" sz="1400" dirty="0">
              <a:latin typeface="Calibri Light" panose="020F0302020204030204" pitchFamily="34" charset="0"/>
              <a:cs typeface="Calibri Light" panose="020F0302020204030204" pitchFamily="34" charset="0"/>
            </a:endParaRPr>
          </a:p>
        </p:txBody>
      </p:sp>
      <p:pic>
        <p:nvPicPr>
          <p:cNvPr id="10" name="Image 9">
            <a:hlinkClick r:id="rId2" action="ppaction://hlinksldjump"/>
            <a:extLst>
              <a:ext uri="{FF2B5EF4-FFF2-40B4-BE49-F238E27FC236}">
                <a16:creationId xmlns:a16="http://schemas.microsoft.com/office/drawing/2014/main" id="{B2692E5F-A033-4C80-BDF5-183A6600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9" y="10315820"/>
            <a:ext cx="304249" cy="321907"/>
          </a:xfrm>
          <a:prstGeom prst="rect">
            <a:avLst/>
          </a:prstGeom>
        </p:spPr>
      </p:pic>
      <p:pic>
        <p:nvPicPr>
          <p:cNvPr id="7" name="Image 6">
            <a:extLst>
              <a:ext uri="{FF2B5EF4-FFF2-40B4-BE49-F238E27FC236}">
                <a16:creationId xmlns:a16="http://schemas.microsoft.com/office/drawing/2014/main" id="{59811F45-0DAC-42E7-8B82-3BB41CBF7A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18" y="749715"/>
            <a:ext cx="454234" cy="450980"/>
          </a:xfrm>
          <a:prstGeom prst="rect">
            <a:avLst/>
          </a:prstGeom>
        </p:spPr>
      </p:pic>
      <p:graphicFrame>
        <p:nvGraphicFramePr>
          <p:cNvPr id="11" name="Tableau 10">
            <a:extLst>
              <a:ext uri="{FF2B5EF4-FFF2-40B4-BE49-F238E27FC236}">
                <a16:creationId xmlns:a16="http://schemas.microsoft.com/office/drawing/2014/main" id="{D8FBF0DE-861E-4BCC-9119-B57D3B8F8343}"/>
              </a:ext>
            </a:extLst>
          </p:cNvPr>
          <p:cNvGraphicFramePr>
            <a:graphicFrameLocks noGrp="1"/>
          </p:cNvGraphicFramePr>
          <p:nvPr>
            <p:extLst>
              <p:ext uri="{D42A27DB-BD31-4B8C-83A1-F6EECF244321}">
                <p14:modId xmlns:p14="http://schemas.microsoft.com/office/powerpoint/2010/main" val="1848729821"/>
              </p:ext>
            </p:extLst>
          </p:nvPr>
        </p:nvGraphicFramePr>
        <p:xfrm>
          <a:off x="69909" y="1850132"/>
          <a:ext cx="7340871" cy="3193146"/>
        </p:xfrm>
        <a:graphic>
          <a:graphicData uri="http://schemas.openxmlformats.org/drawingml/2006/table">
            <a:tbl>
              <a:tblPr firstRow="1" bandRow="1">
                <a:tableStyleId>{5C22544A-7EE6-4342-B048-85BDC9FD1C3A}</a:tableStyleId>
              </a:tblPr>
              <a:tblGrid>
                <a:gridCol w="342900">
                  <a:extLst>
                    <a:ext uri="{9D8B030D-6E8A-4147-A177-3AD203B41FA5}">
                      <a16:colId xmlns:a16="http://schemas.microsoft.com/office/drawing/2014/main" val="2667700069"/>
                    </a:ext>
                  </a:extLst>
                </a:gridCol>
                <a:gridCol w="1180967">
                  <a:extLst>
                    <a:ext uri="{9D8B030D-6E8A-4147-A177-3AD203B41FA5}">
                      <a16:colId xmlns:a16="http://schemas.microsoft.com/office/drawing/2014/main" val="2904227662"/>
                    </a:ext>
                  </a:extLst>
                </a:gridCol>
                <a:gridCol w="866299">
                  <a:extLst>
                    <a:ext uri="{9D8B030D-6E8A-4147-A177-3AD203B41FA5}">
                      <a16:colId xmlns:a16="http://schemas.microsoft.com/office/drawing/2014/main" val="4223467778"/>
                    </a:ext>
                  </a:extLst>
                </a:gridCol>
                <a:gridCol w="796524">
                  <a:extLst>
                    <a:ext uri="{9D8B030D-6E8A-4147-A177-3AD203B41FA5}">
                      <a16:colId xmlns:a16="http://schemas.microsoft.com/office/drawing/2014/main" val="1466180469"/>
                    </a:ext>
                  </a:extLst>
                </a:gridCol>
                <a:gridCol w="772015">
                  <a:extLst>
                    <a:ext uri="{9D8B030D-6E8A-4147-A177-3AD203B41FA5}">
                      <a16:colId xmlns:a16="http://schemas.microsoft.com/office/drawing/2014/main" val="873219231"/>
                    </a:ext>
                  </a:extLst>
                </a:gridCol>
                <a:gridCol w="821033">
                  <a:extLst>
                    <a:ext uri="{9D8B030D-6E8A-4147-A177-3AD203B41FA5}">
                      <a16:colId xmlns:a16="http://schemas.microsoft.com/office/drawing/2014/main" val="3704482640"/>
                    </a:ext>
                  </a:extLst>
                </a:gridCol>
                <a:gridCol w="906812">
                  <a:extLst>
                    <a:ext uri="{9D8B030D-6E8A-4147-A177-3AD203B41FA5}">
                      <a16:colId xmlns:a16="http://schemas.microsoft.com/office/drawing/2014/main" val="3149734846"/>
                    </a:ext>
                  </a:extLst>
                </a:gridCol>
                <a:gridCol w="870049">
                  <a:extLst>
                    <a:ext uri="{9D8B030D-6E8A-4147-A177-3AD203B41FA5}">
                      <a16:colId xmlns:a16="http://schemas.microsoft.com/office/drawing/2014/main" val="4222907614"/>
                    </a:ext>
                  </a:extLst>
                </a:gridCol>
                <a:gridCol w="784272">
                  <a:extLst>
                    <a:ext uri="{9D8B030D-6E8A-4147-A177-3AD203B41FA5}">
                      <a16:colId xmlns:a16="http://schemas.microsoft.com/office/drawing/2014/main" val="4116813602"/>
                    </a:ext>
                  </a:extLst>
                </a:gridCol>
              </a:tblGrid>
              <a:tr h="295643">
                <a:tc rowSpan="2" gridSpan="2">
                  <a:txBody>
                    <a:bodyPr/>
                    <a:lstStyle/>
                    <a:p>
                      <a:pPr marL="0" algn="ctr" defTabSz="755934" rtl="0" eaLnBrk="1" latinLnBrk="0" hangingPunct="1"/>
                      <a:r>
                        <a:rPr lang="fr-FR" sz="1050" b="1" kern="1200" dirty="0">
                          <a:solidFill>
                            <a:schemeClr val="dk1"/>
                          </a:solidFill>
                          <a:latin typeface="Calibri Light" panose="020F0302020204030204" pitchFamily="34" charset="0"/>
                          <a:ea typeface="+mn-ea"/>
                          <a:cs typeface="Calibri Light" panose="020F0302020204030204" pitchFamily="34" charset="0"/>
                        </a:rPr>
                        <a:t>Type </a:t>
                      </a:r>
                    </a:p>
                    <a:p>
                      <a:pPr marL="0" algn="ctr" defTabSz="755934" rtl="0" eaLnBrk="1" latinLnBrk="0" hangingPunct="1"/>
                      <a:r>
                        <a:rPr lang="fr-FR" sz="1050" b="1" kern="1200" dirty="0">
                          <a:solidFill>
                            <a:schemeClr val="dk1"/>
                          </a:solidFill>
                          <a:latin typeface="Calibri Light" panose="020F0302020204030204" pitchFamily="34" charset="0"/>
                          <a:ea typeface="+mn-ea"/>
                          <a:cs typeface="Calibri Light" panose="020F0302020204030204" pitchFamily="34" charset="0"/>
                        </a:rPr>
                        <a:t>d’avenant</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rowSpan="2" hMerge="1">
                  <a:txBody>
                    <a:bodyPr/>
                    <a:lstStyle/>
                    <a:p>
                      <a:endParaRPr lang="fr-FR"/>
                    </a:p>
                  </a:txBody>
                  <a:tcPr/>
                </a:tc>
                <a:tc gridSpan="7">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fr-FR" sz="1050" b="1" kern="1200" dirty="0">
                          <a:solidFill>
                            <a:schemeClr val="dk1"/>
                          </a:solidFill>
                          <a:latin typeface="Calibri Light" panose="020F0302020204030204" pitchFamily="34" charset="0"/>
                          <a:ea typeface="+mn-ea"/>
                          <a:cs typeface="Calibri Light" panose="020F0302020204030204" pitchFamily="34" charset="0"/>
                        </a:rPr>
                        <a:t>2</a:t>
                      </a:r>
                      <a:r>
                        <a:rPr lang="fr-FR" sz="1050" b="1" kern="1200" baseline="30000" dirty="0">
                          <a:solidFill>
                            <a:schemeClr val="dk1"/>
                          </a:solidFill>
                          <a:latin typeface="Calibri Light" panose="020F0302020204030204" pitchFamily="34" charset="0"/>
                          <a:ea typeface="+mn-ea"/>
                          <a:cs typeface="Calibri Light" panose="020F0302020204030204" pitchFamily="34" charset="0"/>
                        </a:rPr>
                        <a:t>ième</a:t>
                      </a:r>
                      <a:r>
                        <a:rPr lang="fr-FR" sz="1050" b="1" kern="1200" dirty="0">
                          <a:solidFill>
                            <a:schemeClr val="dk1"/>
                          </a:solidFill>
                          <a:latin typeface="Calibri Light" panose="020F0302020204030204" pitchFamily="34" charset="0"/>
                          <a:ea typeface="+mn-ea"/>
                          <a:cs typeface="Calibri Light" panose="020F0302020204030204" pitchFamily="34" charset="0"/>
                        </a:rPr>
                        <a:t> OPRÉRATION</a:t>
                      </a:r>
                    </a:p>
                  </a:txBody>
                  <a:tcPr>
                    <a:lnL w="12700" cap="flat" cmpd="sng" algn="ctr">
                      <a:solidFill>
                        <a:schemeClr val="accent5"/>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extLst>
                  <a:ext uri="{0D108BD9-81ED-4DB2-BD59-A6C34878D82A}">
                    <a16:rowId xmlns:a16="http://schemas.microsoft.com/office/drawing/2014/main" val="3735931035"/>
                  </a:ext>
                </a:extLst>
              </a:tr>
              <a:tr h="655113">
                <a:tc gridSpan="2" vMerge="1">
                  <a:txBody>
                    <a:bodyPr/>
                    <a:lstStyle/>
                    <a:p>
                      <a:endParaRPr lang="fr-FR" dirty="0"/>
                    </a:p>
                  </a:txBody>
                  <a:tcPr>
                    <a:solidFill>
                      <a:schemeClr val="bg2">
                        <a:lumMod val="20000"/>
                        <a:lumOff val="80000"/>
                      </a:schemeClr>
                    </a:solidFill>
                  </a:tcPr>
                </a:tc>
                <a:tc hMerge="1" vMerge="1">
                  <a:txBody>
                    <a:bodyPr/>
                    <a:lstStyle/>
                    <a:p>
                      <a:endParaRPr lang="fr-FR"/>
                    </a:p>
                  </a:txBody>
                  <a:tcPr/>
                </a:tc>
                <a:tc>
                  <a:txBody>
                    <a:bodyPr/>
                    <a:lstStyle/>
                    <a:p>
                      <a:pPr algn="ctr"/>
                      <a:r>
                        <a:rPr lang="fr-FR" sz="1050" b="1" dirty="0">
                          <a:latin typeface="Calibri Light" panose="020F0302020204030204" pitchFamily="34" charset="0"/>
                          <a:cs typeface="Calibri Light" panose="020F0302020204030204" pitchFamily="34" charset="0"/>
                        </a:rPr>
                        <a:t>Clause Bénéficiaire</a:t>
                      </a:r>
                    </a:p>
                  </a:txBody>
                  <a:tcPr marL="0" marR="0" marT="0" marB="0" anchor="ctr">
                    <a:lnL w="9525" cap="flat" cmpd="sng" algn="ctr">
                      <a:solidFill>
                        <a:schemeClr val="bg1"/>
                      </a:solidFill>
                      <a:prstDash val="solid"/>
                      <a:round/>
                      <a:headEnd type="none" w="med" len="med"/>
                      <a:tailEnd type="none" w="med" len="med"/>
                    </a:lnL>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pPr algn="ctr"/>
                      <a:r>
                        <a:rPr lang="fr-FR" sz="1050" b="1" dirty="0">
                          <a:latin typeface="Calibri Light" panose="020F0302020204030204" pitchFamily="34" charset="0"/>
                          <a:cs typeface="Calibri Light" panose="020F0302020204030204" pitchFamily="34" charset="0"/>
                        </a:rPr>
                        <a:t>Avenant </a:t>
                      </a:r>
                    </a:p>
                    <a:p>
                      <a:pPr algn="ctr"/>
                      <a:r>
                        <a:rPr lang="fr-FR" sz="1050" b="1" dirty="0">
                          <a:latin typeface="Calibri Light" panose="020F0302020204030204" pitchFamily="34" charset="0"/>
                          <a:cs typeface="Calibri Light" panose="020F0302020204030204" pitchFamily="34" charset="0"/>
                        </a:rPr>
                        <a:t>au contrat</a:t>
                      </a:r>
                    </a:p>
                  </a:txBody>
                  <a:tcPr marL="0" marR="0" marT="0" marB="0" anchor="ct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pPr algn="ctr"/>
                      <a:r>
                        <a:rPr lang="fr-FR" sz="1050" b="1" dirty="0">
                          <a:latin typeface="Calibri Light" panose="020F0302020204030204" pitchFamily="34" charset="0"/>
                          <a:cs typeface="Calibri Light" panose="020F0302020204030204" pitchFamily="34" charset="0"/>
                        </a:rPr>
                        <a:t>Simulation avenant contrat</a:t>
                      </a:r>
                    </a:p>
                  </a:txBody>
                  <a:tcPr marL="0" marR="0" marT="0" marB="0" anchor="ct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pPr algn="ctr"/>
                      <a:r>
                        <a:rPr lang="fr-FR" sz="1050" b="1" dirty="0">
                          <a:latin typeface="Calibri Light" panose="020F0302020204030204" pitchFamily="34" charset="0"/>
                          <a:cs typeface="Calibri Light" panose="020F0302020204030204" pitchFamily="34" charset="0"/>
                        </a:rPr>
                        <a:t>Versement libre</a:t>
                      </a:r>
                    </a:p>
                  </a:txBody>
                  <a:tcPr marL="0" marR="0" marT="0" marB="0" anchor="ct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pPr algn="ctr"/>
                      <a:r>
                        <a:rPr lang="fr-FR" sz="1050" b="1" dirty="0">
                          <a:latin typeface="Calibri Light" panose="020F0302020204030204" pitchFamily="34" charset="0"/>
                          <a:cs typeface="Calibri Light" panose="020F0302020204030204" pitchFamily="34" charset="0"/>
                        </a:rPr>
                        <a:t>Simulation rachat total</a:t>
                      </a:r>
                    </a:p>
                  </a:txBody>
                  <a:tcPr marL="0" marR="0" marT="0" marB="0" anchor="ct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pPr algn="ctr"/>
                      <a:r>
                        <a:rPr lang="fr-FR" sz="1050" b="1" dirty="0">
                          <a:latin typeface="Calibri Light" panose="020F0302020204030204" pitchFamily="34" charset="0"/>
                          <a:cs typeface="Calibri Light" panose="020F0302020204030204" pitchFamily="34" charset="0"/>
                        </a:rPr>
                        <a:t>Recyclage FCP</a:t>
                      </a:r>
                    </a:p>
                  </a:txBody>
                  <a:tcPr marL="0" marR="0" marT="0" marB="0" anchor="ct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pPr algn="ctr"/>
                      <a:r>
                        <a:rPr lang="fr-FR" sz="1050" b="1" dirty="0">
                          <a:latin typeface="Calibri Light" panose="020F0302020204030204" pitchFamily="34" charset="0"/>
                          <a:cs typeface="Calibri Light" panose="020F0302020204030204" pitchFamily="34" charset="0"/>
                        </a:rPr>
                        <a:t>Arbitrage</a:t>
                      </a:r>
                    </a:p>
                  </a:txBody>
                  <a:tcPr marL="0" marR="0" marT="0" marB="0" anchor="ctr">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85380893"/>
                  </a:ext>
                </a:extLst>
              </a:tr>
              <a:tr h="362158">
                <a:tc rowSpan="6">
                  <a:txBody>
                    <a:bodyPr/>
                    <a:lstStyle/>
                    <a:p>
                      <a:pPr algn="ctr"/>
                      <a:r>
                        <a:rPr lang="fr-FR" sz="1050" b="1" dirty="0">
                          <a:latin typeface="Calibri Light" panose="020F0302020204030204" pitchFamily="34" charset="0"/>
                          <a:cs typeface="Calibri Light" panose="020F0302020204030204" pitchFamily="34" charset="0"/>
                        </a:rPr>
                        <a:t>1</a:t>
                      </a:r>
                      <a:r>
                        <a:rPr lang="fr-FR" sz="1050" b="1" baseline="30000" dirty="0">
                          <a:latin typeface="Calibri Light" panose="020F0302020204030204" pitchFamily="34" charset="0"/>
                          <a:cs typeface="Calibri Light" panose="020F0302020204030204" pitchFamily="34" charset="0"/>
                        </a:rPr>
                        <a:t>ÈRE</a:t>
                      </a:r>
                      <a:r>
                        <a:rPr lang="fr-FR" sz="1050" b="1" dirty="0">
                          <a:latin typeface="Calibri Light" panose="020F0302020204030204" pitchFamily="34" charset="0"/>
                          <a:cs typeface="Calibri Light" panose="020F0302020204030204" pitchFamily="34" charset="0"/>
                        </a:rPr>
                        <a:t> OPRÉRATION</a:t>
                      </a:r>
                    </a:p>
                  </a:txBody>
                  <a:tcPr vert="vert270" anchor="ctr">
                    <a:lnL w="12700" cap="flat" cmpd="sng" algn="ctr">
                      <a:solidFill>
                        <a:schemeClr val="bg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fr-FR" sz="1050" b="1" dirty="0">
                          <a:latin typeface="Calibri Light" panose="020F0302020204030204" pitchFamily="34" charset="0"/>
                          <a:cs typeface="Calibri Light" panose="020F0302020204030204" pitchFamily="34" charset="0"/>
                        </a:rPr>
                        <a:t>Clause bénéficiaire</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12700" cap="flat" cmpd="sng" algn="ctr">
                      <a:solidFill>
                        <a:schemeClr val="accent5"/>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8356887"/>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1050" b="1" dirty="0">
                          <a:latin typeface="Calibri Light" panose="020F0302020204030204" pitchFamily="34" charset="0"/>
                          <a:cs typeface="Calibri Light" panose="020F0302020204030204" pitchFamily="34" charset="0"/>
                        </a:rPr>
                        <a:t>Avenant au contrat</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105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12700" cap="flat" cmpd="sng" algn="ctr">
                      <a:solidFill>
                        <a:schemeClr val="accent5"/>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3777392"/>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1050" b="1" dirty="0">
                          <a:latin typeface="Calibri Light" panose="020F0302020204030204" pitchFamily="34" charset="0"/>
                          <a:cs typeface="Calibri Light" panose="020F0302020204030204" pitchFamily="34" charset="0"/>
                        </a:rPr>
                        <a:t>Versement libre</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12700" cap="flat" cmpd="sng" algn="ctr">
                      <a:solidFill>
                        <a:schemeClr val="accent5"/>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5795681"/>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1050" b="1" dirty="0">
                          <a:latin typeface="Calibri Light" panose="020F0302020204030204" pitchFamily="34" charset="0"/>
                          <a:cs typeface="Calibri Light" panose="020F0302020204030204" pitchFamily="34" charset="0"/>
                        </a:rPr>
                        <a:t>Rachat partiel</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12700" cap="flat" cmpd="sng" algn="ctr">
                      <a:solidFill>
                        <a:schemeClr val="accent5"/>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4996353"/>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1050" b="1" dirty="0">
                          <a:latin typeface="Calibri Light" panose="020F0302020204030204" pitchFamily="34" charset="0"/>
                          <a:cs typeface="Calibri Light" panose="020F0302020204030204" pitchFamily="34" charset="0"/>
                        </a:rPr>
                        <a:t>Recyclage FCP</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12700" cap="flat" cmpd="sng" algn="ctr">
                      <a:solidFill>
                        <a:schemeClr val="accent5"/>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4590626"/>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1050" b="1" dirty="0">
                          <a:latin typeface="Calibri Light" panose="020F0302020204030204" pitchFamily="34" charset="0"/>
                          <a:cs typeface="Calibri Light" panose="020F0302020204030204" pitchFamily="34" charset="0"/>
                        </a:rPr>
                        <a:t>Arbitrage</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12700" cap="flat" cmpd="sng" algn="ctr">
                      <a:solidFill>
                        <a:schemeClr val="accent5"/>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lang="fr-FR" sz="1050" dirty="0">
                          <a:latin typeface="Calibri Light" panose="020F0302020204030204" pitchFamily="34" charset="0"/>
                          <a:cs typeface="Calibri Light" panose="020F0302020204030204" pitchFamily="34" charset="0"/>
                          <a:sym typeface="Wingdings" panose="05000000000000000000" pitchFamily="2" charset="2"/>
                        </a:rPr>
                        <a:t></a:t>
                      </a: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endParaRPr lang="fr-FR" sz="1050" dirty="0">
                        <a:latin typeface="Calibri Light" panose="020F0302020204030204" pitchFamily="34" charset="0"/>
                        <a:cs typeface="Calibri Light" panose="020F0302020204030204" pitchFamily="34" charset="0"/>
                      </a:endParaRPr>
                    </a:p>
                  </a:txBody>
                  <a:tcPr anchor="ctr">
                    <a:lnL w="3175" cap="flat" cmpd="sng" algn="ctr">
                      <a:solidFill>
                        <a:schemeClr val="tx1"/>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1438069536"/>
                  </a:ext>
                </a:extLst>
              </a:tr>
            </a:tbl>
          </a:graphicData>
        </a:graphic>
      </p:graphicFrame>
      <p:pic>
        <p:nvPicPr>
          <p:cNvPr id="13" name="Image 12" descr="Une image contenant texte&#10;&#10;Description générée automatiquement">
            <a:extLst>
              <a:ext uri="{FF2B5EF4-FFF2-40B4-BE49-F238E27FC236}">
                <a16:creationId xmlns:a16="http://schemas.microsoft.com/office/drawing/2014/main" id="{7DCED704-BF46-46E0-8A17-C8629B995C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02" y="1895545"/>
            <a:ext cx="585037" cy="410054"/>
          </a:xfrm>
          <a:prstGeom prst="rect">
            <a:avLst/>
          </a:prstGeom>
        </p:spPr>
      </p:pic>
      <p:sp>
        <p:nvSpPr>
          <p:cNvPr id="12" name="Espace réservé du pied de page 2">
            <a:extLst>
              <a:ext uri="{FF2B5EF4-FFF2-40B4-BE49-F238E27FC236}">
                <a16:creationId xmlns:a16="http://schemas.microsoft.com/office/drawing/2014/main" id="{2353FB1E-F267-4B1D-8308-E952BB558573}"/>
              </a:ext>
            </a:extLst>
          </p:cNvPr>
          <p:cNvSpPr txBox="1">
            <a:spLocks/>
          </p:cNvSpPr>
          <p:nvPr/>
        </p:nvSpPr>
        <p:spPr>
          <a:xfrm rot="21075272">
            <a:off x="69430" y="1972374"/>
            <a:ext cx="602057" cy="252663"/>
          </a:xfrm>
          <a:prstGeom prst="rect">
            <a:avLst/>
          </a:prstGeom>
        </p:spPr>
        <p:txBody>
          <a:bodyPr/>
          <a:lstStyle>
            <a:defPPr>
              <a:defRPr lang="en-US"/>
            </a:defPPr>
            <a:lvl1pPr marL="0" algn="r" defTabSz="457200" rtl="0" eaLnBrk="1" latinLnBrk="0" hangingPunct="1">
              <a:defRPr lang="fr-FR" sz="900" kern="1200" dirty="0" smtClean="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000" b="1" i="1" dirty="0">
                <a:solidFill>
                  <a:srgbClr val="C00000"/>
                </a:solidFill>
              </a:rPr>
              <a:t>RAPPEL</a:t>
            </a:r>
          </a:p>
        </p:txBody>
      </p:sp>
    </p:spTree>
    <p:extLst>
      <p:ext uri="{BB962C8B-B14F-4D97-AF65-F5344CB8AC3E}">
        <p14:creationId xmlns:p14="http://schemas.microsoft.com/office/powerpoint/2010/main" val="1015018596"/>
      </p:ext>
    </p:extLst>
  </p:cSld>
  <p:clrMapOvr>
    <a:masterClrMapping/>
  </p:clrMapOvr>
</p:sld>
</file>

<file path=ppt/theme/theme1.xml><?xml version="1.0" encoding="utf-8"?>
<a:theme xmlns:a="http://schemas.openxmlformats.org/drawingml/2006/main" name="Office Theme">
  <a:themeElements>
    <a:clrScheme name="Ecureuil Vie">
      <a:dk1>
        <a:srgbClr val="666666"/>
      </a:dk1>
      <a:lt1>
        <a:sysClr val="window" lastClr="FFFFFF"/>
      </a:lt1>
      <a:dk2>
        <a:srgbClr val="666666"/>
      </a:dk2>
      <a:lt2>
        <a:srgbClr val="E7E6E6"/>
      </a:lt2>
      <a:accent1>
        <a:srgbClr val="F49D63"/>
      </a:accent1>
      <a:accent2>
        <a:srgbClr val="09B2AF"/>
      </a:accent2>
      <a:accent3>
        <a:srgbClr val="EA4E55"/>
      </a:accent3>
      <a:accent4>
        <a:srgbClr val="F49D63"/>
      </a:accent4>
      <a:accent5>
        <a:srgbClr val="09B2AF"/>
      </a:accent5>
      <a:accent6>
        <a:srgbClr val="EA4E55"/>
      </a:accent6>
      <a:hlink>
        <a:srgbClr val="666666"/>
      </a:hlink>
      <a:folHlink>
        <a:srgbClr val="666666"/>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F39269850280A47B644A8688191BAB9" ma:contentTypeVersion="12" ma:contentTypeDescription="Crée un document." ma:contentTypeScope="" ma:versionID="4798cfbc138f855e0c6e7299ca43df73">
  <xsd:schema xmlns:xsd="http://www.w3.org/2001/XMLSchema" xmlns:xs="http://www.w3.org/2001/XMLSchema" xmlns:p="http://schemas.microsoft.com/office/2006/metadata/properties" xmlns:ns1="http://schemas.microsoft.com/sharepoint/v3" xmlns:ns2="37d32b5f-ea46-4d9d-8d8f-8addcaff11f9" xmlns:ns3="e54195f5-fde8-41c5-a0ce-bb1925b185a9" targetNamespace="http://schemas.microsoft.com/office/2006/metadata/properties" ma:root="true" ma:fieldsID="d500b185a5ea244f53bcc865a53e6903" ns1:_="" ns2:_="" ns3:_="">
    <xsd:import namespace="http://schemas.microsoft.com/sharepoint/v3"/>
    <xsd:import namespace="37d32b5f-ea46-4d9d-8d8f-8addcaff11f9"/>
    <xsd:import namespace="e54195f5-fde8-41c5-a0ce-bb1925b185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Propriétés de la stratégie de conformité unifiée" ma:hidden="true" ma:internalName="_ip_UnifiedCompliancePolicyProperties">
      <xsd:simpleType>
        <xsd:restriction base="dms:Note"/>
      </xsd:simpleType>
    </xsd:element>
    <xsd:element name="_ip_UnifiedCompliancePolicyUIAction" ma:index="13"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d32b5f-ea46-4d9d-8d8f-8addcaff11f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4195f5-fde8-41c5-a0ce-bb1925b185a9" elementFormDefault="qualified">
    <xsd:import namespace="http://schemas.microsoft.com/office/2006/documentManagement/types"/>
    <xsd:import namespace="http://schemas.microsoft.com/office/infopath/2007/PartnerControls"/>
    <xsd:element name="SharedWithUsers" ma:index="10"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F9CA21-45DC-4858-8B14-B7AD49768041}">
  <ds:schemaRefs>
    <ds:schemaRef ds:uri="http://www.w3.org/XML/1998/namespace"/>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e54195f5-fde8-41c5-a0ce-bb1925b185a9"/>
    <ds:schemaRef ds:uri="37d32b5f-ea46-4d9d-8d8f-8addcaff11f9"/>
    <ds:schemaRef ds:uri="http://schemas.microsoft.com/sharepoint/v3"/>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313E1934-DA5A-448C-89E5-9382E2D512D9}">
  <ds:schemaRefs>
    <ds:schemaRef ds:uri="http://schemas.microsoft.com/sharepoint/v3/contenttype/forms"/>
  </ds:schemaRefs>
</ds:datastoreItem>
</file>

<file path=customXml/itemProps3.xml><?xml version="1.0" encoding="utf-8"?>
<ds:datastoreItem xmlns:ds="http://schemas.openxmlformats.org/officeDocument/2006/customXml" ds:itemID="{A492FC51-0CA4-472E-B061-EFBF5BF792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7d32b5f-ea46-4d9d-8d8f-8addcaff11f9"/>
    <ds:schemaRef ds:uri="e54195f5-fde8-41c5-a0ce-bb1925b185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4533</TotalTime>
  <Words>2239</Words>
  <Application>Microsoft Office PowerPoint</Application>
  <PresentationFormat>Personnalisé</PresentationFormat>
  <Paragraphs>408</Paragraphs>
  <Slides>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9</vt:i4>
      </vt:variant>
    </vt:vector>
  </HeadingPairs>
  <TitlesOfParts>
    <vt:vector size="15" baseType="lpstr">
      <vt:lpstr>Aharoni</vt:lpstr>
      <vt:lpstr>Arial</vt:lpstr>
      <vt:lpstr>Calibri</vt:lpstr>
      <vt:lpstr>Calibri Light</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Signature éléctronique dans Puma</dc:title>
  <dc:creator>HONORE Chrystelle</dc:creator>
  <cp:lastModifiedBy>RAVILLAT Marc [ECUVIE]</cp:lastModifiedBy>
  <cp:revision>187</cp:revision>
  <dcterms:created xsi:type="dcterms:W3CDTF">2020-05-12T16:05:59Z</dcterms:created>
  <dcterms:modified xsi:type="dcterms:W3CDTF">2021-10-12T09:15:10Z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0x010100AF39269850280A47B644A8688191BAB9</vt:lpwstr>
  </property>
</Properties>
</file>