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5"/>
  </p:sldMasterIdLst>
  <p:notesMasterIdLst>
    <p:notesMasterId r:id="rId32"/>
  </p:notesMasterIdLst>
  <p:handoutMasterIdLst>
    <p:handoutMasterId r:id="rId33"/>
  </p:handoutMasterIdLst>
  <p:sldIdLst>
    <p:sldId id="400" r:id="rId6"/>
    <p:sldId id="409" r:id="rId7"/>
    <p:sldId id="407" r:id="rId8"/>
    <p:sldId id="374" r:id="rId9"/>
    <p:sldId id="2134804874" r:id="rId10"/>
    <p:sldId id="2134804881" r:id="rId11"/>
    <p:sldId id="2134804873" r:id="rId12"/>
    <p:sldId id="2134804890" r:id="rId13"/>
    <p:sldId id="2134804875" r:id="rId14"/>
    <p:sldId id="2134804883" r:id="rId15"/>
    <p:sldId id="2134804891" r:id="rId16"/>
    <p:sldId id="2134804885" r:id="rId17"/>
    <p:sldId id="2134804884" r:id="rId18"/>
    <p:sldId id="2134804876" r:id="rId19"/>
    <p:sldId id="2134804886" r:id="rId20"/>
    <p:sldId id="2134804877" r:id="rId21"/>
    <p:sldId id="2134804887" r:id="rId22"/>
    <p:sldId id="2134804878" r:id="rId23"/>
    <p:sldId id="2134804888" r:id="rId24"/>
    <p:sldId id="2134804879" r:id="rId25"/>
    <p:sldId id="3960" r:id="rId26"/>
    <p:sldId id="2134804880" r:id="rId27"/>
    <p:sldId id="380" r:id="rId28"/>
    <p:sldId id="2134804889" r:id="rId29"/>
    <p:sldId id="458" r:id="rId30"/>
    <p:sldId id="399" r:id="rId31"/>
  </p:sldIdLst>
  <p:sldSz cx="9144000" cy="5143500" type="screen16x9"/>
  <p:notesSz cx="6797675" cy="9874250"/>
  <p:embeddedFontLst>
    <p:embeddedFont>
      <p:font typeface="Aharoni" panose="02010803020104030203" pitchFamily="2" charset="-79"/>
      <p:bold r:id="rId34"/>
    </p:embeddedFont>
    <p:embeddedFont>
      <p:font typeface="Arial Narrow" panose="020B0606020202030204" pitchFamily="34" charset="0"/>
      <p:regular r:id="rId35"/>
      <p:bold r:id="rId36"/>
      <p:italic r:id="rId37"/>
      <p:boldItalic r:id="rId38"/>
    </p:embeddedFont>
    <p:embeddedFont>
      <p:font typeface="Cabin Condensed" panose="020B0604020202020204" charset="0"/>
      <p:regular r:id="rId39"/>
      <p:bold r:id="rId40"/>
      <p:italic r:id="rId41"/>
      <p:boldItalic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Cambria Math" panose="02040503050406030204" pitchFamily="18" charset="0"/>
      <p:regular r:id="rId47"/>
    </p:embeddedFont>
    <p:embeddedFont>
      <p:font typeface="Montserrat ExtraBold" panose="020B0604020202020204" charset="0"/>
      <p:bold r:id="rId48"/>
      <p:boldItalic r:id="rId49"/>
    </p:embeddedFont>
    <p:embeddedFont>
      <p:font typeface="Montserrat SemiBold" panose="020B0604020202020204" charset="0"/>
      <p:bold r:id="rId50"/>
      <p:boldItalic r:id="rId51"/>
    </p:embeddedFont>
    <p:embeddedFont>
      <p:font typeface="Segoe UI" panose="020B0502040204020203" pitchFamily="34" charset="0"/>
      <p:regular r:id="rId52"/>
      <p:bold r:id="rId53"/>
      <p:italic r:id="rId54"/>
      <p:boldItalic r:id="rId55"/>
    </p:embeddedFont>
    <p:embeddedFont>
      <p:font typeface="Wingdings 2" panose="05020102010507070707" pitchFamily="18" charset="2"/>
      <p:regular r:id="rId56"/>
    </p:embeddedFont>
    <p:embeddedFont>
      <p:font typeface="Wingdings 3" panose="05040102010807070707" pitchFamily="18" charset="2"/>
      <p:regular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UCO Esther [ECUVIE]" initials="DE[" lastIdx="3" clrIdx="0">
    <p:extLst>
      <p:ext uri="{19B8F6BF-5375-455C-9EA6-DF929625EA0E}">
        <p15:presenceInfo xmlns:p15="http://schemas.microsoft.com/office/powerpoint/2012/main" userId="S::esther.duco@ecuvie.caisse-epargne.fr::fff3bdea-757c-43fc-89a2-24d644a3e9af" providerId="AD"/>
      </p:ext>
    </p:extLst>
  </p:cmAuthor>
  <p:cmAuthor id="2" name="HAROUYTOUN Odile" initials="HO" lastIdx="2" clrIdx="1">
    <p:extLst>
      <p:ext uri="{19B8F6BF-5375-455C-9EA6-DF929625EA0E}">
        <p15:presenceInfo xmlns:p15="http://schemas.microsoft.com/office/powerpoint/2012/main" userId="S::Odile.HAROUYTOUN@bpce.fr::57743ced-20de-40d2-b994-86dd3e27ed95" providerId="AD"/>
      </p:ext>
    </p:extLst>
  </p:cmAuthor>
  <p:cmAuthor id="3" name="RAVILLAT Marc [ECUVIE]" initials="RM[" lastIdx="1" clrIdx="2">
    <p:extLst>
      <p:ext uri="{19B8F6BF-5375-455C-9EA6-DF929625EA0E}">
        <p15:presenceInfo xmlns:p15="http://schemas.microsoft.com/office/powerpoint/2012/main" userId="S::marc.ravillat@ecuvie.caisse-epargne.fr::2ac4645d-091a-41e6-97ee-08614fc7f6f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76AA"/>
    <a:srgbClr val="EAEAEA"/>
    <a:srgbClr val="BABADA"/>
    <a:srgbClr val="6694CE"/>
    <a:srgbClr val="DCE288"/>
    <a:srgbClr val="705889"/>
    <a:srgbClr val="8A5599"/>
    <a:srgbClr val="66327A"/>
    <a:srgbClr val="8AB973"/>
    <a:srgbClr val="0074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09" y="83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09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6.fntdata"/><Relationship Id="rId21" Type="http://schemas.openxmlformats.org/officeDocument/2006/relationships/slide" Target="slides/slide16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font" Target="fonts/font22.fntdata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font" Target="fonts/font20.fntdata"/><Relationship Id="rId58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61" Type="http://schemas.openxmlformats.org/officeDocument/2006/relationships/theme" Target="theme/theme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56" Type="http://schemas.openxmlformats.org/officeDocument/2006/relationships/font" Target="fonts/font23.fntdata"/><Relationship Id="rId8" Type="http://schemas.openxmlformats.org/officeDocument/2006/relationships/slide" Target="slides/slide3.xml"/><Relationship Id="rId51" Type="http://schemas.openxmlformats.org/officeDocument/2006/relationships/font" Target="fonts/font18.fntdata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59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font" Target="fonts/font8.fntdata"/><Relationship Id="rId54" Type="http://schemas.openxmlformats.org/officeDocument/2006/relationships/font" Target="fonts/font21.fntdata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3.fntdata"/><Relationship Id="rId49" Type="http://schemas.openxmlformats.org/officeDocument/2006/relationships/font" Target="fonts/font16.fntdata"/><Relationship Id="rId57" Type="http://schemas.openxmlformats.org/officeDocument/2006/relationships/font" Target="fonts/font24.fntdata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font" Target="fonts/font11.fntdata"/><Relationship Id="rId52" Type="http://schemas.openxmlformats.org/officeDocument/2006/relationships/font" Target="fonts/font19.fntdata"/><Relationship Id="rId6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1-09-07T12:40:10.368" idx="1">
    <p:pos x="4180" y="2147"/>
    <p:text>lien à actualiser</p:text>
    <p:extLst>
      <p:ext uri="{C676402C-5697-4E1C-873F-D02D1690AC5C}">
        <p15:threadingInfo xmlns:p15="http://schemas.microsoft.com/office/powerpoint/2012/main" timeZoneBias="-12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10/11/2021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525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7339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7799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574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5" name="Groupe 34"/>
          <p:cNvGrpSpPr/>
          <p:nvPr userDrawn="1"/>
        </p:nvGrpSpPr>
        <p:grpSpPr>
          <a:xfrm>
            <a:off x="288927" y="438151"/>
            <a:ext cx="3420000" cy="369633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99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grpSp>
        <p:nvGrpSpPr>
          <p:cNvPr id="39" name="Groupe 38"/>
          <p:cNvGrpSpPr/>
          <p:nvPr userDrawn="1"/>
        </p:nvGrpSpPr>
        <p:grpSpPr>
          <a:xfrm>
            <a:off x="5702795" y="4587974"/>
            <a:ext cx="3240360" cy="332149"/>
            <a:chOff x="288926" y="438151"/>
            <a:chExt cx="4284661" cy="444500"/>
          </a:xfrm>
        </p:grpSpPr>
        <p:sp>
          <p:nvSpPr>
            <p:cNvPr id="41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r>
              <a:rPr lang="fr-FR" dirty="0"/>
              <a:t>JUIN 2021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25" name="Espace réservé pour une image  5" descr="Presentation EVD (002).pptx  -  Lecture seule - PowerPoint">
            <a:extLst>
              <a:ext uri="{FF2B5EF4-FFF2-40B4-BE49-F238E27FC236}">
                <a16:creationId xmlns:a16="http://schemas.microsoft.com/office/drawing/2014/main" id="{8A3CD77C-1B5D-4785-B0A1-DCF143390D4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7612624" y="268011"/>
            <a:ext cx="1164510" cy="305684"/>
          </a:xfrm>
          <a:prstGeom prst="rect">
            <a:avLst/>
          </a:prstGeom>
        </p:spPr>
      </p:pic>
      <p:sp>
        <p:nvSpPr>
          <p:cNvPr id="28" name="Espace réservé du texte 11">
            <a:extLst>
              <a:ext uri="{FF2B5EF4-FFF2-40B4-BE49-F238E27FC236}">
                <a16:creationId xmlns:a16="http://schemas.microsoft.com/office/drawing/2014/main" id="{327D8BDC-697D-4141-B4C0-C3196E4E1FEE}"/>
              </a:ext>
            </a:extLst>
          </p:cNvPr>
          <p:cNvSpPr txBox="1">
            <a:spLocks/>
          </p:cNvSpPr>
          <p:nvPr userDrawn="1"/>
        </p:nvSpPr>
        <p:spPr>
          <a:xfrm>
            <a:off x="940499" y="4061735"/>
            <a:ext cx="1109278" cy="138499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100" b="0" i="0" u="none" strike="noStrike" cap="none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dirty="0"/>
              <a:t>DOCUMENT INTERNE AU RESEAU BPCE – NE PAS REMETTRE AUX CLIENTS</a:t>
            </a:r>
          </a:p>
        </p:txBody>
      </p:sp>
    </p:spTree>
    <p:extLst>
      <p:ext uri="{BB962C8B-B14F-4D97-AF65-F5344CB8AC3E}">
        <p14:creationId xmlns:p14="http://schemas.microsoft.com/office/powerpoint/2010/main" val="388945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  <p:pic>
        <p:nvPicPr>
          <p:cNvPr id="19" name="Espace réservé pour une image  5" descr="Presentation EVD (002).pptx  -  Lecture seule - PowerPoint">
            <a:extLst>
              <a:ext uri="{FF2B5EF4-FFF2-40B4-BE49-F238E27FC236}">
                <a16:creationId xmlns:a16="http://schemas.microsoft.com/office/drawing/2014/main" id="{E6A83C88-F875-47BA-AC66-60D9E8213A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7612624" y="268011"/>
            <a:ext cx="1164510" cy="30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533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571750"/>
            <a:ext cx="6470818" cy="108208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  <p:pic>
        <p:nvPicPr>
          <p:cNvPr id="10" name="Espace réservé pour une image  5" descr="Presentation EVD (002).pptx  -  Lecture seule - PowerPoint">
            <a:extLst>
              <a:ext uri="{FF2B5EF4-FFF2-40B4-BE49-F238E27FC236}">
                <a16:creationId xmlns:a16="http://schemas.microsoft.com/office/drawing/2014/main" id="{486F0313-83F5-4CC0-9340-F01C7F2E3B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7612624" y="268011"/>
            <a:ext cx="1164510" cy="30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30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pic>
        <p:nvPicPr>
          <p:cNvPr id="5" name="Espace réservé pour une image  5" descr="Presentation EVD (002).pptx  -  Lecture seule - PowerPoint">
            <a:extLst>
              <a:ext uri="{FF2B5EF4-FFF2-40B4-BE49-F238E27FC236}">
                <a16:creationId xmlns:a16="http://schemas.microsoft.com/office/drawing/2014/main" id="{7FE37AC2-60A8-4472-B6FD-39DA07ACC0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7612624" y="268011"/>
            <a:ext cx="1164510" cy="30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32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504056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pic>
        <p:nvPicPr>
          <p:cNvPr id="6" name="Espace réservé pour une image  5" descr="Presentation EVD (002).pptx  -  Lecture seule - PowerPoint">
            <a:extLst>
              <a:ext uri="{FF2B5EF4-FFF2-40B4-BE49-F238E27FC236}">
                <a16:creationId xmlns:a16="http://schemas.microsoft.com/office/drawing/2014/main" id="{7ECB1E50-E466-445A-95CD-011E015C40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7612624" y="268011"/>
            <a:ext cx="1164510" cy="30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72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pic>
        <p:nvPicPr>
          <p:cNvPr id="4" name="Espace réservé pour une image  5" descr="Presentation EVD (002).pptx  -  Lecture seule - PowerPoint">
            <a:extLst>
              <a:ext uri="{FF2B5EF4-FFF2-40B4-BE49-F238E27FC236}">
                <a16:creationId xmlns:a16="http://schemas.microsoft.com/office/drawing/2014/main" id="{513FB290-5A18-4A0E-830D-F24DAD1223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7612624" y="268011"/>
            <a:ext cx="1164510" cy="30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672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6084888" y="0"/>
            <a:ext cx="3059112" cy="51435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pic>
        <p:nvPicPr>
          <p:cNvPr id="5" name="Espace réservé pour une image  5" descr="Presentation EVD (002).pptx  -  Lecture seule - PowerPoint">
            <a:extLst>
              <a:ext uri="{FF2B5EF4-FFF2-40B4-BE49-F238E27FC236}">
                <a16:creationId xmlns:a16="http://schemas.microsoft.com/office/drawing/2014/main" id="{2E8FBD4B-BEC7-4EF7-BAC7-E399763B61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7612624" y="268011"/>
            <a:ext cx="1164510" cy="30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7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  <p:pic>
        <p:nvPicPr>
          <p:cNvPr id="3" name="Espace réservé pour une image  5" descr="Presentation EVD (002).pptx  -  Lecture seule - PowerPoint">
            <a:extLst>
              <a:ext uri="{FF2B5EF4-FFF2-40B4-BE49-F238E27FC236}">
                <a16:creationId xmlns:a16="http://schemas.microsoft.com/office/drawing/2014/main" id="{8E530B53-9B3A-4DFD-A370-006DEF2E0F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7612624" y="268011"/>
            <a:ext cx="1164510" cy="30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84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pic>
        <p:nvPicPr>
          <p:cNvPr id="21" name="Espace réservé pour une image  5" descr="Presentation EVD (002).pptx  -  Lecture seule - PowerPoint">
            <a:extLst>
              <a:ext uri="{FF2B5EF4-FFF2-40B4-BE49-F238E27FC236}">
                <a16:creationId xmlns:a16="http://schemas.microsoft.com/office/drawing/2014/main" id="{C0CB3FD2-81C4-49A4-8CB0-CF445FA659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7612624" y="268011"/>
            <a:ext cx="1164510" cy="30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30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5" descr="Presentation EVD (002).pptx  -  Lecture seule - PowerPoint">
            <a:extLst>
              <a:ext uri="{FF2B5EF4-FFF2-40B4-BE49-F238E27FC236}">
                <a16:creationId xmlns:a16="http://schemas.microsoft.com/office/drawing/2014/main" id="{2ED66C8E-559D-4E21-B2BF-4C473533A6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7612624" y="268011"/>
            <a:ext cx="1164510" cy="30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576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117E9D-04F1-44B7-9AEF-A301D8127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79D4D46-C627-4E32-92E8-8792251B34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59BE9B-07DB-4755-97FC-30B408FA8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5" name="Espace réservé pour une image  5" descr="Presentation EVD (002).pptx  -  Lecture seule - PowerPoint">
            <a:extLst>
              <a:ext uri="{FF2B5EF4-FFF2-40B4-BE49-F238E27FC236}">
                <a16:creationId xmlns:a16="http://schemas.microsoft.com/office/drawing/2014/main" id="{CFE51306-1D5B-49DE-9E05-B1B1E220EB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7612624" y="268011"/>
            <a:ext cx="1164510" cy="30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663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OPTION TRANSMISSION - APPROCHE COMMERCIALE - Document interne – ne pas diffuser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5" y="4795195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262675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3" y="975123"/>
            <a:ext cx="7780543" cy="326826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8F1C6BD-1BB5-456E-B6EE-5389D7F16AA9}" type="datetime1">
              <a:rPr lang="fr-FR" smtClean="0"/>
              <a:t>10/11/2021</a:t>
            </a:fld>
            <a:endParaRPr lang="fr-FR"/>
          </a:p>
        </p:txBody>
      </p:sp>
      <p:pic>
        <p:nvPicPr>
          <p:cNvPr id="10" name="Espace réservé pour une image  5" descr="Presentation EVD (002).pptx  -  Lecture seule - PowerPoint">
            <a:extLst>
              <a:ext uri="{FF2B5EF4-FFF2-40B4-BE49-F238E27FC236}">
                <a16:creationId xmlns:a16="http://schemas.microsoft.com/office/drawing/2014/main" id="{AE5D4CA9-B884-4B93-A5F2-755205DAE9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7612624" y="268011"/>
            <a:ext cx="1164510" cy="30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884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501" y="3370110"/>
            <a:ext cx="2592389" cy="1372913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974701"/>
            <a:ext cx="2361600" cy="218113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88" y="981075"/>
            <a:ext cx="5188155" cy="3761948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1400206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1" name="Groupe 40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6" name="Espace réservé de la date 3"/>
          <p:cNvSpPr txBox="1">
            <a:spLocks noGrp="1"/>
          </p:cNvSpPr>
          <p:nvPr userDrawn="1"/>
        </p:nvSpPr>
        <p:spPr bwMode="auto">
          <a:xfrm>
            <a:off x="683568" y="4876006"/>
            <a:ext cx="2173672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Kit </a:t>
            </a:r>
            <a:r>
              <a:rPr lang="fr-FR" sz="900" cap="all" baseline="0" dirty="0" err="1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réseau_Service</a:t>
            </a:r>
            <a:r>
              <a:rPr lang="fr-FR" sz="900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gestion déléguée</a:t>
            </a:r>
            <a:endParaRPr lang="fr-FR" sz="900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727" r:id="rId2"/>
    <p:sldLayoutId id="2147483730" r:id="rId3"/>
    <p:sldLayoutId id="2147483729" r:id="rId4"/>
    <p:sldLayoutId id="2147483701" r:id="rId5"/>
    <p:sldLayoutId id="2147483702" r:id="rId6"/>
    <p:sldLayoutId id="2147483703" r:id="rId7"/>
    <p:sldLayoutId id="2147483704" r:id="rId8"/>
    <p:sldLayoutId id="2147483728" r:id="rId9"/>
    <p:sldLayoutId id="2147483726" r:id="rId10"/>
    <p:sldLayoutId id="2147483684" r:id="rId11"/>
    <p:sldLayoutId id="2147483732" r:id="rId12"/>
    <p:sldLayoutId id="2147483733" r:id="rId13"/>
    <p:sldLayoutId id="2147483734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marR="0" lvl="0" indent="-2667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38" marR="0" lvl="1" indent="-20478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38" marR="0" lvl="2" indent="-1984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225" marR="0" lvl="3" indent="-1968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caisse-epargne.fr/documents-informations-cles-investisseur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myeav.ecuvie.assurances.d.bbg/jcms/lpn32_48077/performances-gsm-/og-derniere-version" TargetMode="External"/><Relationship Id="rId2" Type="http://schemas.openxmlformats.org/officeDocument/2006/relationships/hyperlink" Target="https://myeav.ecuvie.assurances.d.bbg/jcms/rpn32_30680/performance-des-mandats-de-gestion" TargetMode="External"/><Relationship Id="rId1" Type="http://schemas.openxmlformats.org/officeDocument/2006/relationships/slideLayout" Target="../slideLayouts/slideLayout6.xml"/><Relationship Id="rId6" Type="http://schemas.openxmlformats.org/officeDocument/2006/relationships/comments" Target="../comments/comment1.xml"/><Relationship Id="rId5" Type="http://schemas.openxmlformats.org/officeDocument/2006/relationships/image" Target="../media/image21.png"/><Relationship Id="rId4" Type="http://schemas.openxmlformats.org/officeDocument/2006/relationships/hyperlink" Target="https://myeav.ecuvie.assurances.d.bbg/jcms/lpn32_172028/millevie-2-nouvelle-offre-assurance-vie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gif"/><Relationship Id="rId18" Type="http://schemas.openxmlformats.org/officeDocument/2006/relationships/image" Target="../media/image34.jpeg"/><Relationship Id="rId3" Type="http://schemas.openxmlformats.org/officeDocument/2006/relationships/tags" Target="../tags/tag2.xml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tags" Target="../tags/tag1.xml"/><Relationship Id="rId16" Type="http://schemas.openxmlformats.org/officeDocument/2006/relationships/image" Target="../media/image32.jpeg"/><Relationship Id="rId20" Type="http://schemas.openxmlformats.org/officeDocument/2006/relationships/image" Target="../media/image36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emf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10" Type="http://schemas.openxmlformats.org/officeDocument/2006/relationships/image" Target="../media/image26.png"/><Relationship Id="rId19" Type="http://schemas.openxmlformats.org/officeDocument/2006/relationships/image" Target="../media/image35.jpeg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955490" y="1836293"/>
            <a:ext cx="7527352" cy="1159799"/>
          </a:xfrm>
        </p:spPr>
        <p:txBody>
          <a:bodyPr/>
          <a:lstStyle/>
          <a:p>
            <a:r>
              <a:rPr lang="fr-FR" sz="3600" dirty="0"/>
              <a:t>Le Service de Gestion Déléguée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/>
          </p:nvPr>
        </p:nvSpPr>
        <p:spPr>
          <a:xfrm>
            <a:off x="955490" y="2930457"/>
            <a:ext cx="7527352" cy="369332"/>
          </a:xfrm>
        </p:spPr>
        <p:txBody>
          <a:bodyPr/>
          <a:lstStyle/>
          <a:p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AU SEIN DU CONTRAT NUANCES 3D</a:t>
            </a:r>
          </a:p>
        </p:txBody>
      </p:sp>
      <p:pic>
        <p:nvPicPr>
          <p:cNvPr id="5" name="Espace réservé pour une image  5" descr="Presentation EVD (002).pptx  -  Lecture seule - PowerPoint">
            <a:extLst>
              <a:ext uri="{FF2B5EF4-FFF2-40B4-BE49-F238E27FC236}">
                <a16:creationId xmlns:a16="http://schemas.microsoft.com/office/drawing/2014/main" id="{6F802A2A-2EA0-446E-844F-CAE78B91E7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12624" y="268011"/>
            <a:ext cx="1164510" cy="305684"/>
          </a:xfrm>
          <a:prstGeom prst="rect">
            <a:avLst/>
          </a:prstGeom>
        </p:spPr>
      </p:pic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C4FADE3C-8DF9-4C48-8F66-958C0AA85FB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5490" y="3810132"/>
            <a:ext cx="1109278" cy="138499"/>
          </a:xfrm>
        </p:spPr>
        <p:txBody>
          <a:bodyPr/>
          <a:lstStyle/>
          <a:p>
            <a:r>
              <a:rPr lang="fr-FR" dirty="0"/>
              <a:t>OCTOBRE 2021</a:t>
            </a:r>
          </a:p>
        </p:txBody>
      </p:sp>
    </p:spTree>
    <p:extLst>
      <p:ext uri="{BB962C8B-B14F-4D97-AF65-F5344CB8AC3E}">
        <p14:creationId xmlns:p14="http://schemas.microsoft.com/office/powerpoint/2010/main" val="414681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3046" y="300574"/>
            <a:ext cx="6346565" cy="540883"/>
          </a:xfrm>
        </p:spPr>
        <p:txBody>
          <a:bodyPr>
            <a:normAutofit/>
          </a:bodyPr>
          <a:lstStyle/>
          <a:p>
            <a:r>
              <a:rPr lang="pt-BR" altLang="en-US" sz="1800" dirty="0"/>
              <a:t>LA GESTION DELEGUEE : RAPPEL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1249770" y="1298144"/>
            <a:ext cx="6346565" cy="540883"/>
          </a:xfrm>
        </p:spPr>
        <p:txBody>
          <a:bodyPr>
            <a:normAutofit/>
          </a:bodyPr>
          <a:lstStyle/>
          <a:p>
            <a:r>
              <a:rPr lang="pt-BR" altLang="en-US" sz="1800" dirty="0"/>
              <a:t>L’OBJECTIF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7"/>
          </p:nvPr>
        </p:nvSpPr>
        <p:spPr>
          <a:xfrm>
            <a:off x="1249770" y="1776765"/>
            <a:ext cx="6346565" cy="540883"/>
          </a:xfrm>
        </p:spPr>
        <p:txBody>
          <a:bodyPr>
            <a:normAutofit/>
          </a:bodyPr>
          <a:lstStyle/>
          <a:p>
            <a:r>
              <a:rPr lang="pt-BR" altLang="en-US" sz="1800" dirty="0"/>
              <a:t>LE SERVICE DE GESTION DELEGUEE EN DETAIL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9"/>
          </p:nvPr>
        </p:nvSpPr>
        <p:spPr>
          <a:xfrm>
            <a:off x="1249770" y="2255397"/>
            <a:ext cx="6346565" cy="540883"/>
          </a:xfrm>
        </p:spPr>
        <p:txBody>
          <a:bodyPr>
            <a:normAutofit/>
          </a:bodyPr>
          <a:lstStyle/>
          <a:p>
            <a:r>
              <a:rPr lang="pt-BR" altLang="en-US" sz="1800" dirty="0"/>
              <a:t>LES AVANTAGES CLIENTS &amp; CONSEILLERS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21"/>
          </p:nvPr>
        </p:nvSpPr>
        <p:spPr>
          <a:xfrm>
            <a:off x="1249770" y="2713847"/>
            <a:ext cx="6346565" cy="540883"/>
          </a:xfrm>
        </p:spPr>
        <p:txBody>
          <a:bodyPr>
            <a:normAutofit/>
          </a:bodyPr>
          <a:lstStyle/>
          <a:p>
            <a:r>
              <a:rPr lang="pt-BR" altLang="en-US" sz="1800" dirty="0"/>
              <a:t>LE SERVICE DE GESTION DELEGUEE : POUR QUI?</a:t>
            </a: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526104" y="300503"/>
            <a:ext cx="509122" cy="509122"/>
          </a:xfrm>
        </p:spPr>
        <p:txBody>
          <a:bodyPr/>
          <a:lstStyle/>
          <a:p>
            <a:r>
              <a:rPr lang="fr-FR" sz="2000" dirty="0"/>
              <a:t>01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39552" y="792568"/>
            <a:ext cx="509122" cy="509122"/>
          </a:xfrm>
        </p:spPr>
        <p:txBody>
          <a:bodyPr/>
          <a:lstStyle/>
          <a:p>
            <a:r>
              <a:rPr lang="fr-FR" sz="2000" dirty="0"/>
              <a:t>02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539552" y="1271182"/>
            <a:ext cx="509122" cy="509122"/>
          </a:xfrm>
        </p:spPr>
        <p:txBody>
          <a:bodyPr/>
          <a:lstStyle/>
          <a:p>
            <a:r>
              <a:rPr lang="fr-FR" sz="2000" dirty="0"/>
              <a:t>03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>
          <a:xfrm>
            <a:off x="539552" y="1756541"/>
            <a:ext cx="509122" cy="509122"/>
          </a:xfrm>
        </p:spPr>
        <p:txBody>
          <a:bodyPr/>
          <a:lstStyle/>
          <a:p>
            <a:r>
              <a:rPr lang="fr-FR" sz="2000" dirty="0"/>
              <a:t>04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8"/>
          </p:nvPr>
        </p:nvSpPr>
        <p:spPr>
          <a:xfrm>
            <a:off x="539552" y="2255326"/>
            <a:ext cx="509122" cy="509122"/>
          </a:xfrm>
        </p:spPr>
        <p:txBody>
          <a:bodyPr/>
          <a:lstStyle/>
          <a:p>
            <a:r>
              <a:rPr lang="fr-FR" sz="2000" dirty="0"/>
              <a:t>05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539552" y="2713776"/>
            <a:ext cx="509122" cy="509122"/>
          </a:xfrm>
        </p:spPr>
        <p:txBody>
          <a:bodyPr/>
          <a:lstStyle/>
          <a:p>
            <a:r>
              <a:rPr lang="fr-FR" sz="2000" dirty="0"/>
              <a:t>06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EC24653E-C8AE-4FD2-B292-DC4E7075CD32}"/>
              </a:ext>
            </a:extLst>
          </p:cNvPr>
          <p:cNvSpPr txBox="1">
            <a:spLocks/>
          </p:cNvSpPr>
          <p:nvPr/>
        </p:nvSpPr>
        <p:spPr>
          <a:xfrm>
            <a:off x="539552" y="319240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000" dirty="0">
                <a:solidFill>
                  <a:schemeClr val="bg2"/>
                </a:solidFill>
              </a:rPr>
              <a:t>07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8E1093F8-6D06-47A0-8E8B-F24CFC885A42}"/>
              </a:ext>
            </a:extLst>
          </p:cNvPr>
          <p:cNvSpPr txBox="1">
            <a:spLocks/>
          </p:cNvSpPr>
          <p:nvPr/>
        </p:nvSpPr>
        <p:spPr>
          <a:xfrm>
            <a:off x="539552" y="411291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000" dirty="0">
                <a:solidFill>
                  <a:schemeClr val="accent2"/>
                </a:solidFill>
              </a:rPr>
              <a:t>09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45F6A784-9D7A-4AD2-B981-7CD46FE9FBB4}"/>
              </a:ext>
            </a:extLst>
          </p:cNvPr>
          <p:cNvSpPr txBox="1">
            <a:spLocks/>
          </p:cNvSpPr>
          <p:nvPr/>
        </p:nvSpPr>
        <p:spPr>
          <a:xfrm>
            <a:off x="539552" y="369120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000" dirty="0">
                <a:solidFill>
                  <a:schemeClr val="accent5"/>
                </a:solidFill>
              </a:rPr>
              <a:t>08</a:t>
            </a:r>
          </a:p>
        </p:txBody>
      </p:sp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AADC59A7-5B69-4294-BD56-3E4212F96ACD}"/>
              </a:ext>
            </a:extLst>
          </p:cNvPr>
          <p:cNvSpPr txBox="1">
            <a:spLocks/>
          </p:cNvSpPr>
          <p:nvPr/>
        </p:nvSpPr>
        <p:spPr>
          <a:xfrm>
            <a:off x="1249767" y="3192408"/>
            <a:ext cx="6346565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en-US" sz="1800" dirty="0"/>
              <a:t>LE PANORAMA DE LA DIVERSIFICATION</a:t>
            </a:r>
          </a:p>
        </p:txBody>
      </p:sp>
      <p:sp>
        <p:nvSpPr>
          <p:cNvPr id="18" name="Espace réservé du texte 12">
            <a:extLst>
              <a:ext uri="{FF2B5EF4-FFF2-40B4-BE49-F238E27FC236}">
                <a16:creationId xmlns:a16="http://schemas.microsoft.com/office/drawing/2014/main" id="{3CC718D4-93FE-4D9A-A6DE-9A4377344F2C}"/>
              </a:ext>
            </a:extLst>
          </p:cNvPr>
          <p:cNvSpPr txBox="1">
            <a:spLocks/>
          </p:cNvSpPr>
          <p:nvPr/>
        </p:nvSpPr>
        <p:spPr>
          <a:xfrm>
            <a:off x="1249768" y="3672889"/>
            <a:ext cx="6346565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en-US" sz="1800" dirty="0"/>
              <a:t>LE PARCOURS</a:t>
            </a:r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94206D88-670D-4517-A9DA-D91C9BCD1190}"/>
              </a:ext>
            </a:extLst>
          </p:cNvPr>
          <p:cNvSpPr txBox="1">
            <a:spLocks/>
          </p:cNvSpPr>
          <p:nvPr/>
        </p:nvSpPr>
        <p:spPr>
          <a:xfrm>
            <a:off x="1243045" y="4153370"/>
            <a:ext cx="6346565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en-US" sz="1800" dirty="0"/>
              <a:t>LA COMMUNICATION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AD9EBA32-D28C-4EA0-8846-FBE79776C2C6}"/>
              </a:ext>
            </a:extLst>
          </p:cNvPr>
          <p:cNvSpPr txBox="1">
            <a:spLocks/>
          </p:cNvSpPr>
          <p:nvPr/>
        </p:nvSpPr>
        <p:spPr>
          <a:xfrm>
            <a:off x="1256494" y="826326"/>
            <a:ext cx="6346565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en-US" sz="1800"/>
              <a:t>LE PANORAMA DE L’OFRE DE GESTION DELEGUEE</a:t>
            </a:r>
          </a:p>
        </p:txBody>
      </p:sp>
    </p:spTree>
    <p:extLst>
      <p:ext uri="{BB962C8B-B14F-4D97-AF65-F5344CB8AC3E}">
        <p14:creationId xmlns:p14="http://schemas.microsoft.com/office/powerpoint/2010/main" val="1339569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956579" y="2307525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7200">
                <a:solidFill>
                  <a:schemeClr val="accent1"/>
                </a:solidFill>
                <a:latin typeface="Montserrat SemiBold" panose="00000700000000000000" pitchFamily="50" charset="0"/>
              </a:rPr>
              <a:t>01</a:t>
            </a: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349655" y="2571750"/>
            <a:ext cx="6470818" cy="864096"/>
          </a:xfrm>
        </p:spPr>
        <p:txBody>
          <a:bodyPr/>
          <a:lstStyle/>
          <a:p>
            <a:r>
              <a:rPr lang="fr-FR" dirty="0"/>
              <a:t>LA GESTION DELEGUEE : RAPPEL</a:t>
            </a:r>
          </a:p>
        </p:txBody>
      </p:sp>
    </p:spTree>
    <p:extLst>
      <p:ext uri="{BB962C8B-B14F-4D97-AF65-F5344CB8AC3E}">
        <p14:creationId xmlns:p14="http://schemas.microsoft.com/office/powerpoint/2010/main" val="554778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gestion déléguée : rappel </a:t>
            </a:r>
          </a:p>
        </p:txBody>
      </p:sp>
      <p:sp>
        <p:nvSpPr>
          <p:cNvPr id="14" name="Espace réservé du contenu 1">
            <a:extLst>
              <a:ext uri="{FF2B5EF4-FFF2-40B4-BE49-F238E27FC236}">
                <a16:creationId xmlns:a16="http://schemas.microsoft.com/office/drawing/2014/main" id="{6A3871BB-D9F3-4435-BA5F-E814679BFBDF}"/>
              </a:ext>
            </a:extLst>
          </p:cNvPr>
          <p:cNvSpPr>
            <a:spLocks noGrp="1"/>
          </p:cNvSpPr>
          <p:nvPr/>
        </p:nvSpPr>
        <p:spPr>
          <a:xfrm>
            <a:off x="629544" y="851740"/>
            <a:ext cx="8074850" cy="3898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just">
              <a:buClrTx/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/>
                </a:solidFill>
              </a:rPr>
              <a:t>Une majorité de clients souhaitent confier </a:t>
            </a:r>
            <a:r>
              <a:rPr lang="fr-FR" sz="1600" b="1" dirty="0">
                <a:solidFill>
                  <a:schemeClr val="tx1"/>
                </a:solidFill>
              </a:rPr>
              <a:t>la gestion de tout ou partie </a:t>
            </a:r>
            <a:r>
              <a:rPr lang="fr-FR" sz="1600" dirty="0">
                <a:solidFill>
                  <a:schemeClr val="tx1"/>
                </a:solidFill>
              </a:rPr>
              <a:t>de leur contrat à </a:t>
            </a:r>
            <a:r>
              <a:rPr lang="fr-FR" sz="1600" b="1" dirty="0">
                <a:solidFill>
                  <a:schemeClr val="tx1"/>
                </a:solidFill>
              </a:rPr>
              <a:t>un expert des marchés financiers</a:t>
            </a:r>
          </a:p>
          <a:p>
            <a:pPr marL="1001713" lvl="1" indent="-285750" algn="just">
              <a:buClr>
                <a:srgbClr val="C00000"/>
              </a:buClr>
              <a:buFont typeface="Calibri" panose="020F0502020204030204" pitchFamily="34" charset="0"/>
              <a:buChar char="&gt;"/>
            </a:pPr>
            <a:r>
              <a:rPr lang="fr-FR" sz="1400" dirty="0">
                <a:solidFill>
                  <a:schemeClr val="tx1"/>
                </a:solidFill>
              </a:rPr>
              <a:t>Parce qu’ils n’ont pas les compétences de gérer eux-mêmes leur contrat</a:t>
            </a:r>
          </a:p>
          <a:p>
            <a:pPr marL="1001713" lvl="1" indent="-285750" algn="just">
              <a:buClr>
                <a:srgbClr val="C00000"/>
              </a:buClr>
              <a:buFont typeface="Calibri" panose="020F0502020204030204" pitchFamily="34" charset="0"/>
              <a:buChar char="&gt;"/>
            </a:pPr>
            <a:r>
              <a:rPr lang="fr-FR" sz="1400" dirty="0">
                <a:solidFill>
                  <a:schemeClr val="tx1"/>
                </a:solidFill>
              </a:rPr>
              <a:t>Parce qu’ils manquent de temps,</a:t>
            </a:r>
          </a:p>
          <a:p>
            <a:pPr marL="1001713" lvl="1" indent="-285750" algn="just">
              <a:buClr>
                <a:srgbClr val="C00000"/>
              </a:buClr>
              <a:buFont typeface="Calibri" panose="020F0502020204030204" pitchFamily="34" charset="0"/>
              <a:buChar char="&gt;"/>
            </a:pPr>
            <a:r>
              <a:rPr lang="fr-FR" sz="1400" dirty="0">
                <a:solidFill>
                  <a:schemeClr val="tx1"/>
                </a:solidFill>
              </a:rPr>
              <a:t>Parce qu’ils n’ont pas envie,</a:t>
            </a:r>
          </a:p>
          <a:p>
            <a:pPr marL="715963" lvl="1" indent="0" algn="just">
              <a:buClr>
                <a:srgbClr val="C00000"/>
              </a:buClr>
              <a:buNone/>
            </a:pPr>
            <a:endParaRPr lang="fr-FR" sz="1400" dirty="0">
              <a:solidFill>
                <a:schemeClr val="tx1"/>
              </a:solidFill>
            </a:endParaRPr>
          </a:p>
          <a:p>
            <a:pPr marL="1001713" lvl="1" indent="-285750" algn="just">
              <a:buClr>
                <a:srgbClr val="C00000"/>
              </a:buClr>
              <a:buFont typeface="Calibri" panose="020F0502020204030204" pitchFamily="34" charset="0"/>
              <a:buChar char="&gt;"/>
            </a:pPr>
            <a:endParaRPr lang="fr-FR" i="1" dirty="0">
              <a:solidFill>
                <a:schemeClr val="tx1"/>
              </a:solidFill>
            </a:endParaRP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/>
                </a:solidFill>
              </a:rPr>
              <a:t>C’est pourquoi, la Caisse d’Epargne propose différentes offres de gestion déléguée, en s’appuyant sur l’</a:t>
            </a:r>
            <a:r>
              <a:rPr lang="fr-FR" sz="1600" b="1" dirty="0">
                <a:solidFill>
                  <a:schemeClr val="tx1"/>
                </a:solidFill>
              </a:rPr>
              <a:t>expertise</a:t>
            </a:r>
            <a:r>
              <a:rPr lang="fr-FR" sz="1600" dirty="0">
                <a:solidFill>
                  <a:schemeClr val="tx1"/>
                </a:solidFill>
              </a:rPr>
              <a:t> de VEGA IM, filiale à 100 % du Groupe.</a:t>
            </a:r>
          </a:p>
          <a:p>
            <a:pPr marL="0" indent="0">
              <a:buClrTx/>
              <a:buNone/>
            </a:pPr>
            <a:endParaRPr lang="fr-FR" sz="1600" dirty="0">
              <a:solidFill>
                <a:schemeClr val="tx1"/>
              </a:solidFill>
            </a:endParaRPr>
          </a:p>
          <a:p>
            <a:pPr algn="just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/>
                </a:solidFill>
              </a:rPr>
              <a:t>La gestion déléguée est un </a:t>
            </a:r>
            <a:r>
              <a:rPr lang="fr-FR" sz="1600" b="1" dirty="0">
                <a:solidFill>
                  <a:schemeClr val="tx1"/>
                </a:solidFill>
              </a:rPr>
              <a:t>service</a:t>
            </a:r>
            <a:r>
              <a:rPr lang="fr-FR" sz="1600" dirty="0">
                <a:solidFill>
                  <a:schemeClr val="tx1"/>
                </a:solidFill>
              </a:rPr>
              <a:t> disponible dans les contrats d'assurance-vie et de capitalisation (BPCE Vie et CNP), ainsi que dans les CTO/PEA.</a:t>
            </a:r>
          </a:p>
          <a:p>
            <a:pPr algn="just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fr-FR" sz="1600" dirty="0">
              <a:solidFill>
                <a:schemeClr val="tx1"/>
              </a:solidFill>
            </a:endParaRPr>
          </a:p>
          <a:p>
            <a:pPr algn="just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fr-FR" sz="1600" b="1" dirty="0">
                <a:solidFill>
                  <a:schemeClr val="tx1"/>
                </a:solidFill>
              </a:rPr>
              <a:t>Les clients se voient proposer le profil de gestion correspondant à leur profil d’investisseur.</a:t>
            </a:r>
            <a:endParaRPr lang="fr-FR" i="1" dirty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834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809364" y="2510218"/>
            <a:ext cx="1401338" cy="835282"/>
          </a:xfrm>
        </p:spPr>
        <p:txBody>
          <a:bodyPr/>
          <a:lstStyle/>
          <a:p>
            <a:r>
              <a:rPr lang="fr-FR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349655" y="2571750"/>
            <a:ext cx="6470818" cy="864096"/>
          </a:xfrm>
        </p:spPr>
        <p:txBody>
          <a:bodyPr/>
          <a:lstStyle/>
          <a:p>
            <a:r>
              <a:rPr lang="fr-FR" dirty="0"/>
              <a:t>LE PANORAMA DE L’OFFRE DE GESTION DELEGUEE</a:t>
            </a:r>
          </a:p>
        </p:txBody>
      </p:sp>
    </p:spTree>
    <p:extLst>
      <p:ext uri="{BB962C8B-B14F-4D97-AF65-F5344CB8AC3E}">
        <p14:creationId xmlns:p14="http://schemas.microsoft.com/office/powerpoint/2010/main" val="3656143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6737544" cy="432000"/>
          </a:xfrm>
        </p:spPr>
        <p:txBody>
          <a:bodyPr/>
          <a:lstStyle/>
          <a:p>
            <a:r>
              <a:rPr lang="fr-FR" dirty="0"/>
              <a:t>Le panorama de l’offre de gestion déléguée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C71C049-FE19-4783-8341-C317278A1085}"/>
              </a:ext>
            </a:extLst>
          </p:cNvPr>
          <p:cNvSpPr/>
          <p:nvPr/>
        </p:nvSpPr>
        <p:spPr>
          <a:xfrm>
            <a:off x="5318689" y="2534708"/>
            <a:ext cx="2304000" cy="5143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BANQUE PRIVEE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0EB1A8-C7A8-47C1-858A-27E9826F4DD7}"/>
              </a:ext>
            </a:extLst>
          </p:cNvPr>
          <p:cNvSpPr/>
          <p:nvPr/>
        </p:nvSpPr>
        <p:spPr>
          <a:xfrm>
            <a:off x="5318689" y="3184844"/>
            <a:ext cx="2304000" cy="5143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PREMIUM HDG ET GP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A5DED58-442B-4B06-A4CC-639C831BE247}"/>
              </a:ext>
            </a:extLst>
          </p:cNvPr>
          <p:cNvSpPr/>
          <p:nvPr/>
        </p:nvSpPr>
        <p:spPr>
          <a:xfrm>
            <a:off x="1722846" y="3834980"/>
            <a:ext cx="3380377" cy="51438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haroni"/>
                <a:cs typeface="Aharoni"/>
              </a:rPr>
              <a:t>        Service de Gestion déléguée </a:t>
            </a:r>
            <a:endParaRPr lang="fr-FR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5B259BE-4A74-4A50-B1C6-E03E9B8504EB}"/>
              </a:ext>
            </a:extLst>
          </p:cNvPr>
          <p:cNvSpPr/>
          <p:nvPr/>
        </p:nvSpPr>
        <p:spPr>
          <a:xfrm>
            <a:off x="5318689" y="3834980"/>
            <a:ext cx="2304000" cy="5143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GRAND PUBLIC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233EDA0-BB45-4396-B4D3-53BB1994E1BD}"/>
              </a:ext>
            </a:extLst>
          </p:cNvPr>
          <p:cNvSpPr/>
          <p:nvPr/>
        </p:nvSpPr>
        <p:spPr>
          <a:xfrm>
            <a:off x="1722846" y="3184844"/>
            <a:ext cx="3380377" cy="51438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Orientation de Gestion* / GSM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FB18B40-A4A6-4ABA-AA65-FAB305F0DC29}"/>
              </a:ext>
            </a:extLst>
          </p:cNvPr>
          <p:cNvSpPr/>
          <p:nvPr/>
        </p:nvSpPr>
        <p:spPr>
          <a:xfrm>
            <a:off x="1722847" y="2511841"/>
            <a:ext cx="1652742" cy="51438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Gestion conseillée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087C666-7BAF-48BE-8EEE-CEC9A24E5EF1}"/>
              </a:ext>
            </a:extLst>
          </p:cNvPr>
          <p:cNvSpPr/>
          <p:nvPr/>
        </p:nvSpPr>
        <p:spPr>
          <a:xfrm>
            <a:off x="3481725" y="2520269"/>
            <a:ext cx="1595230" cy="51438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Gestion personnalisée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D86D03B-8B7D-4F96-B0FC-2037D9B46F07}"/>
              </a:ext>
            </a:extLst>
          </p:cNvPr>
          <p:cNvCxnSpPr>
            <a:cxnSpLocks/>
          </p:cNvCxnSpPr>
          <p:nvPr/>
        </p:nvCxnSpPr>
        <p:spPr>
          <a:xfrm>
            <a:off x="1598155" y="3773740"/>
            <a:ext cx="61809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CBFBBD7-A8B3-48D8-B48B-06FB09DEA926}"/>
              </a:ext>
            </a:extLst>
          </p:cNvPr>
          <p:cNvCxnSpPr>
            <a:cxnSpLocks/>
          </p:cNvCxnSpPr>
          <p:nvPr/>
        </p:nvCxnSpPr>
        <p:spPr>
          <a:xfrm flipV="1">
            <a:off x="1318188" y="2456786"/>
            <a:ext cx="0" cy="19571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B9959DEA-18EF-46B5-AE9C-DAF95627E23C}"/>
              </a:ext>
            </a:extLst>
          </p:cNvPr>
          <p:cNvSpPr txBox="1"/>
          <p:nvPr/>
        </p:nvSpPr>
        <p:spPr>
          <a:xfrm>
            <a:off x="801213" y="2711599"/>
            <a:ext cx="353943" cy="147504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sz="1100" dirty="0">
                <a:solidFill>
                  <a:srgbClr val="66327A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NIVEAU DE SERVICE</a:t>
            </a:r>
          </a:p>
        </p:txBody>
      </p:sp>
      <p:sp>
        <p:nvSpPr>
          <p:cNvPr id="16" name="Espace réservé du contenu 1">
            <a:extLst>
              <a:ext uri="{FF2B5EF4-FFF2-40B4-BE49-F238E27FC236}">
                <a16:creationId xmlns:a16="http://schemas.microsoft.com/office/drawing/2014/main" id="{040DBB6A-66EE-49DB-9D6F-741BE2154998}"/>
              </a:ext>
            </a:extLst>
          </p:cNvPr>
          <p:cNvSpPr txBox="1">
            <a:spLocks/>
          </p:cNvSpPr>
          <p:nvPr/>
        </p:nvSpPr>
        <p:spPr>
          <a:xfrm>
            <a:off x="471377" y="928652"/>
            <a:ext cx="8201247" cy="1437389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b="1" dirty="0">
                <a:solidFill>
                  <a:schemeClr val="accent3"/>
                </a:solidFill>
              </a:rPr>
              <a:t>Un Service de Gestion Déléguée destiné au Grand Public, pour :</a:t>
            </a:r>
          </a:p>
          <a:p>
            <a:pPr marL="0" indent="0">
              <a:buNone/>
            </a:pPr>
            <a:endParaRPr lang="fr-FR" sz="1400" b="1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</a:pPr>
            <a:r>
              <a:rPr lang="fr-FR" sz="1400" b="1" dirty="0">
                <a:solidFill>
                  <a:schemeClr val="accent3"/>
                </a:solidFill>
              </a:rPr>
              <a:t> Compléter notre gamme de service </a:t>
            </a:r>
            <a:r>
              <a:rPr lang="fr-FR" sz="1400" dirty="0"/>
              <a:t>par une offre de gestion déléguée adaptée à chaque segment de clientèle pour accompagner tous nos clients dans la diversification, en contrepartie d’une prise de risque en capital.</a:t>
            </a:r>
          </a:p>
          <a:p>
            <a:pPr marL="0" indent="0">
              <a:buFont typeface="Arial"/>
              <a:buNone/>
            </a:pPr>
            <a:endParaRPr lang="fr-FR" sz="1400" dirty="0"/>
          </a:p>
          <a:p>
            <a:pPr marL="0" indent="0"/>
            <a:r>
              <a:rPr lang="fr-FR" sz="1400" b="1" dirty="0">
                <a:solidFill>
                  <a:schemeClr val="accent3"/>
                </a:solidFill>
              </a:rPr>
              <a:t> Proposer une Gestion Déléguée distincte</a:t>
            </a:r>
            <a:r>
              <a:rPr lang="fr-FR" sz="1400" dirty="0">
                <a:solidFill>
                  <a:schemeClr val="accent3"/>
                </a:solidFill>
              </a:rPr>
              <a:t> </a:t>
            </a:r>
            <a:r>
              <a:rPr lang="fr-FR" sz="1400" dirty="0"/>
              <a:t>par segment de clientèle et par niveau de service</a:t>
            </a:r>
          </a:p>
        </p:txBody>
      </p:sp>
      <p:sp>
        <p:nvSpPr>
          <p:cNvPr id="18" name="Espace réservé du contenu 1">
            <a:extLst>
              <a:ext uri="{FF2B5EF4-FFF2-40B4-BE49-F238E27FC236}">
                <a16:creationId xmlns:a16="http://schemas.microsoft.com/office/drawing/2014/main" id="{0C7F6E93-7698-4933-A270-986034B33186}"/>
              </a:ext>
            </a:extLst>
          </p:cNvPr>
          <p:cNvSpPr txBox="1">
            <a:spLocks/>
          </p:cNvSpPr>
          <p:nvPr/>
        </p:nvSpPr>
        <p:spPr>
          <a:xfrm>
            <a:off x="471377" y="4582555"/>
            <a:ext cx="7803136" cy="30583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800" b="1" dirty="0"/>
              <a:t>* Par convention, les termes de « Orientation de gestion » ou de « gestion sous mandat OG » subsistent en lieu et place de « service de gestion déléguée » mais ils renvoient au même service qui consiste à déléguer la gestion de son contrat ou de la poche UC de son contrat à un tiers gérant</a:t>
            </a:r>
          </a:p>
        </p:txBody>
      </p:sp>
    </p:spTree>
    <p:extLst>
      <p:ext uri="{BB962C8B-B14F-4D97-AF65-F5344CB8AC3E}">
        <p14:creationId xmlns:p14="http://schemas.microsoft.com/office/powerpoint/2010/main" val="1955655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836259" y="2308512"/>
            <a:ext cx="1401338" cy="835282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03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349655" y="2571750"/>
            <a:ext cx="6470818" cy="864096"/>
          </a:xfrm>
        </p:spPr>
        <p:txBody>
          <a:bodyPr/>
          <a:lstStyle/>
          <a:p>
            <a:r>
              <a:rPr lang="fr-FR" dirty="0"/>
              <a:t>L’OBJECTIF</a:t>
            </a:r>
          </a:p>
        </p:txBody>
      </p:sp>
    </p:spTree>
    <p:extLst>
      <p:ext uri="{BB962C8B-B14F-4D97-AF65-F5344CB8AC3E}">
        <p14:creationId xmlns:p14="http://schemas.microsoft.com/office/powerpoint/2010/main" val="2073883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L’objectif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7DC0FE1-A3CB-4F5A-BE02-6C98A2C2AC28}"/>
              </a:ext>
            </a:extLst>
          </p:cNvPr>
          <p:cNvSpPr txBox="1">
            <a:spLocks/>
          </p:cNvSpPr>
          <p:nvPr/>
        </p:nvSpPr>
        <p:spPr>
          <a:xfrm>
            <a:off x="392762" y="1073404"/>
            <a:ext cx="8326438" cy="99224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Font typeface="Cambria Math" panose="02040503050406030204" pitchFamily="18" charset="0"/>
              <a:buNone/>
            </a:pPr>
            <a:r>
              <a:rPr lang="fr-FR" sz="1800" dirty="0"/>
              <a:t>Proposer l’offre de service de gestion déléguée sur 2 contrats Grand Public CE et disposer ainsi d’un levier supplémentaire de diversification en UC.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A259C4-B6B5-4711-A66E-61C4AB06C463}"/>
              </a:ext>
            </a:extLst>
          </p:cNvPr>
          <p:cNvSpPr/>
          <p:nvPr/>
        </p:nvSpPr>
        <p:spPr>
          <a:xfrm>
            <a:off x="1659693" y="3501333"/>
            <a:ext cx="1781907" cy="7481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/>
              <a:t>Nuances 3D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34F7A6-C929-4B31-BB1B-162188390E5B}"/>
              </a:ext>
            </a:extLst>
          </p:cNvPr>
          <p:cNvSpPr/>
          <p:nvPr/>
        </p:nvSpPr>
        <p:spPr>
          <a:xfrm>
            <a:off x="5702401" y="3501332"/>
            <a:ext cx="1839570" cy="7481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 err="1"/>
              <a:t>Millevie</a:t>
            </a:r>
            <a:r>
              <a:rPr lang="fr-FR" sz="1300" b="1" dirty="0"/>
              <a:t> Essentielle</a:t>
            </a:r>
          </a:p>
          <a:p>
            <a:pPr algn="ctr"/>
            <a:endParaRPr lang="fr-FR" sz="1300" b="1" dirty="0"/>
          </a:p>
          <a:p>
            <a:pPr algn="ctr"/>
            <a:r>
              <a:rPr lang="fr-FR" sz="1300" b="1" dirty="0" err="1"/>
              <a:t>Millevie</a:t>
            </a:r>
            <a:r>
              <a:rPr lang="fr-FR" sz="1300" b="1" dirty="0"/>
              <a:t> Essentielle 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19DC77-C47F-41A3-946D-5ED2D94B2C4B}"/>
              </a:ext>
            </a:extLst>
          </p:cNvPr>
          <p:cNvSpPr txBox="1"/>
          <p:nvPr/>
        </p:nvSpPr>
        <p:spPr>
          <a:xfrm>
            <a:off x="2258293" y="2135381"/>
            <a:ext cx="4558145" cy="678417"/>
          </a:xfrm>
          <a:prstGeom prst="rect">
            <a:avLst/>
          </a:prstGeom>
          <a:solidFill>
            <a:srgbClr val="EAEAEA"/>
          </a:solidFill>
          <a:ln w="38100">
            <a:solidFill>
              <a:schemeClr val="bg1">
                <a:lumMod val="6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fr-FR" b="1" dirty="0"/>
              <a:t>Service de Gestion Déléguée</a:t>
            </a:r>
          </a:p>
        </p:txBody>
      </p:sp>
      <p:cxnSp>
        <p:nvCxnSpPr>
          <p:cNvPr id="8" name="Connecteur : en angle 7">
            <a:extLst>
              <a:ext uri="{FF2B5EF4-FFF2-40B4-BE49-F238E27FC236}">
                <a16:creationId xmlns:a16="http://schemas.microsoft.com/office/drawing/2014/main" id="{75B44EF6-0123-42EB-ABAF-F83F39A9F610}"/>
              </a:ext>
            </a:extLst>
          </p:cNvPr>
          <p:cNvCxnSpPr>
            <a:cxnSpLocks/>
          </p:cNvCxnSpPr>
          <p:nvPr/>
        </p:nvCxnSpPr>
        <p:spPr>
          <a:xfrm rot="5400000">
            <a:off x="3177327" y="2134569"/>
            <a:ext cx="687535" cy="2032545"/>
          </a:xfrm>
          <a:prstGeom prst="bentConnector3">
            <a:avLst>
              <a:gd name="adj1" fmla="val 50000"/>
            </a:avLst>
          </a:prstGeom>
          <a:ln>
            <a:solidFill>
              <a:schemeClr val="bg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564F865A-2DD0-4A63-9BF6-363C1A1B411C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 rot="16200000" flipH="1">
            <a:off x="5236009" y="2115155"/>
            <a:ext cx="687534" cy="2084820"/>
          </a:xfrm>
          <a:prstGeom prst="bentConnector3">
            <a:avLst>
              <a:gd name="adj1" fmla="val 50000"/>
            </a:avLst>
          </a:prstGeom>
          <a:ln>
            <a:solidFill>
              <a:schemeClr val="bg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23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858108" y="2483330"/>
            <a:ext cx="1401338" cy="835282"/>
          </a:xfrm>
        </p:spPr>
        <p:txBody>
          <a:bodyPr/>
          <a:lstStyle/>
          <a:p>
            <a:r>
              <a:rPr lang="fr-FR" dirty="0">
                <a:solidFill>
                  <a:schemeClr val="accent3"/>
                </a:solidFill>
              </a:rPr>
              <a:t>04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349655" y="2571750"/>
            <a:ext cx="6470818" cy="864096"/>
          </a:xfrm>
        </p:spPr>
        <p:txBody>
          <a:bodyPr/>
          <a:lstStyle/>
          <a:p>
            <a:r>
              <a:rPr lang="fr-FR" dirty="0"/>
              <a:t>LE SERVICE DE GESTION DELEGUEE EN DETAIL</a:t>
            </a:r>
          </a:p>
        </p:txBody>
      </p:sp>
    </p:spTree>
    <p:extLst>
      <p:ext uri="{BB962C8B-B14F-4D97-AF65-F5344CB8AC3E}">
        <p14:creationId xmlns:p14="http://schemas.microsoft.com/office/powerpoint/2010/main" val="1389342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service de gestion déléguée en détail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B58A936-AD62-44BA-82E8-D509A144E545}"/>
              </a:ext>
            </a:extLst>
          </p:cNvPr>
          <p:cNvSpPr/>
          <p:nvPr/>
        </p:nvSpPr>
        <p:spPr>
          <a:xfrm>
            <a:off x="426469" y="2600651"/>
            <a:ext cx="8335808" cy="963723"/>
          </a:xfrm>
          <a:prstGeom prst="roundRect">
            <a:avLst>
              <a:gd name="adj" fmla="val 7588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55">
              <a:spcBef>
                <a:spcPts val="600"/>
              </a:spcBef>
            </a:pPr>
            <a:r>
              <a:rPr lang="fr-FR" sz="1200" b="1" dirty="0">
                <a:solidFill>
                  <a:schemeClr val="tx1"/>
                </a:solidFill>
                <a:latin typeface="Arial" panose="020B0604020202020204"/>
              </a:rPr>
              <a:t>3 Profils de gestion </a:t>
            </a:r>
          </a:p>
          <a:p>
            <a:pPr defTabSz="914355">
              <a:spcBef>
                <a:spcPts val="600"/>
              </a:spcBef>
            </a:pPr>
            <a:r>
              <a:rPr lang="fr-FR" sz="1200" dirty="0">
                <a:solidFill>
                  <a:schemeClr val="tx1"/>
                </a:solidFill>
                <a:latin typeface="Arial" panose="020B0604020202020204"/>
              </a:rPr>
              <a:t>(Equilibre, Vitalité, Audace)</a:t>
            </a:r>
            <a:br>
              <a:rPr lang="fr-FR" sz="1200" dirty="0">
                <a:solidFill>
                  <a:schemeClr val="tx1"/>
                </a:solidFill>
                <a:latin typeface="Arial" panose="020B0604020202020204"/>
              </a:rPr>
            </a:br>
            <a:r>
              <a:rPr lang="fr-FR" sz="1200" dirty="0">
                <a:solidFill>
                  <a:schemeClr val="tx1"/>
                </a:solidFill>
                <a:latin typeface="Arial" panose="020B0604020202020204"/>
              </a:rPr>
              <a:t>avec une part d’orientation ISR/ESG</a:t>
            </a:r>
            <a:endParaRPr lang="fr-FR" sz="1100" i="1" dirty="0">
              <a:solidFill>
                <a:schemeClr val="tx1"/>
              </a:solidFill>
              <a:latin typeface="Arial" panose="020B0604020202020204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58CD6BD-DBB0-40BB-A45A-ECCE483514AA}"/>
              </a:ext>
            </a:extLst>
          </p:cNvPr>
          <p:cNvSpPr/>
          <p:nvPr/>
        </p:nvSpPr>
        <p:spPr>
          <a:xfrm>
            <a:off x="511257" y="1296757"/>
            <a:ext cx="2550607" cy="1246092"/>
          </a:xfrm>
          <a:prstGeom prst="roundRect">
            <a:avLst>
              <a:gd name="adj" fmla="val 7588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55">
              <a:spcBef>
                <a:spcPts val="600"/>
              </a:spcBef>
            </a:pPr>
            <a:r>
              <a:rPr lang="fr-FR" sz="1800" b="1" dirty="0">
                <a:solidFill>
                  <a:schemeClr val="accent3"/>
                </a:solidFill>
                <a:latin typeface="Arial" panose="020B0604020202020204"/>
              </a:rPr>
              <a:t>Nuances 3D</a:t>
            </a:r>
          </a:p>
          <a:p>
            <a:pPr defTabSz="914355">
              <a:spcBef>
                <a:spcPts val="600"/>
              </a:spcBef>
            </a:pPr>
            <a:r>
              <a:rPr lang="fr-FR" sz="1200" b="1" dirty="0" err="1">
                <a:solidFill>
                  <a:schemeClr val="accent3"/>
                </a:solidFill>
              </a:rPr>
              <a:t>Millevie</a:t>
            </a:r>
            <a:r>
              <a:rPr lang="fr-FR" sz="1200" b="1" dirty="0">
                <a:solidFill>
                  <a:schemeClr val="accent3"/>
                </a:solidFill>
              </a:rPr>
              <a:t> Essentielle  </a:t>
            </a:r>
          </a:p>
          <a:p>
            <a:pPr defTabSz="914355">
              <a:spcBef>
                <a:spcPts val="600"/>
              </a:spcBef>
            </a:pPr>
            <a:r>
              <a:rPr lang="fr-FR" sz="1200" b="1" dirty="0" err="1">
                <a:solidFill>
                  <a:schemeClr val="accent3"/>
                </a:solidFill>
              </a:rPr>
              <a:t>Millevie</a:t>
            </a:r>
            <a:r>
              <a:rPr lang="fr-FR" sz="1200" b="1" dirty="0">
                <a:solidFill>
                  <a:schemeClr val="accent3"/>
                </a:solidFill>
              </a:rPr>
              <a:t> Essentielle 2</a:t>
            </a:r>
          </a:p>
          <a:p>
            <a:pPr defTabSz="914355">
              <a:spcBef>
                <a:spcPts val="600"/>
              </a:spcBef>
            </a:pPr>
            <a:r>
              <a:rPr lang="fr-FR" sz="1200" b="1" i="1" dirty="0">
                <a:solidFill>
                  <a:schemeClr val="accent3"/>
                </a:solidFill>
                <a:latin typeface="Arial" panose="020B0604020202020204"/>
              </a:rPr>
              <a:t> 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6EC7DDC-0151-405A-97C0-06C7C7E5955B}"/>
              </a:ext>
            </a:extLst>
          </p:cNvPr>
          <p:cNvSpPr/>
          <p:nvPr/>
        </p:nvSpPr>
        <p:spPr>
          <a:xfrm>
            <a:off x="3098197" y="1267132"/>
            <a:ext cx="2277624" cy="1246092"/>
          </a:xfrm>
          <a:prstGeom prst="roundRect">
            <a:avLst>
              <a:gd name="adj" fmla="val 1243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spcBef>
                <a:spcPts val="600"/>
              </a:spcBef>
            </a:pPr>
            <a:r>
              <a:rPr lang="fr-FR" sz="1400" dirty="0">
                <a:solidFill>
                  <a:schemeClr val="tx1"/>
                </a:solidFill>
              </a:rPr>
              <a:t>à partir de </a:t>
            </a:r>
            <a:r>
              <a:rPr lang="fr-FR" sz="1400" b="1" dirty="0">
                <a:solidFill>
                  <a:schemeClr val="tx1"/>
                </a:solidFill>
              </a:rPr>
              <a:t>1 500 € </a:t>
            </a:r>
            <a:r>
              <a:rPr lang="fr-FR" sz="1400" dirty="0">
                <a:solidFill>
                  <a:schemeClr val="tx1"/>
                </a:solidFill>
              </a:rPr>
              <a:t>sur la poche gérée</a:t>
            </a:r>
            <a:br>
              <a:rPr lang="fr-FR" sz="1400" dirty="0">
                <a:solidFill>
                  <a:schemeClr val="tx1"/>
                </a:solidFill>
              </a:rPr>
            </a:br>
            <a:r>
              <a:rPr lang="fr-FR" sz="1100" i="1" dirty="0">
                <a:solidFill>
                  <a:schemeClr val="tx1"/>
                </a:solidFill>
              </a:rPr>
              <a:t>cohabitation possible avec le fonds en €, Fonds temporaires </a:t>
            </a:r>
            <a:br>
              <a:rPr lang="fr-FR" sz="1100" i="1" dirty="0">
                <a:solidFill>
                  <a:schemeClr val="tx1"/>
                </a:solidFill>
              </a:rPr>
            </a:br>
            <a:r>
              <a:rPr lang="fr-FR" sz="800" i="1" dirty="0">
                <a:solidFill>
                  <a:schemeClr val="tx1"/>
                </a:solidFill>
              </a:rPr>
              <a:t>(+OPCI uniquement sur </a:t>
            </a:r>
            <a:r>
              <a:rPr lang="fr-FR" sz="800" i="1" dirty="0" err="1">
                <a:solidFill>
                  <a:schemeClr val="tx1"/>
                </a:solidFill>
              </a:rPr>
              <a:t>Millevie</a:t>
            </a:r>
            <a:r>
              <a:rPr lang="fr-FR" sz="800" i="1" dirty="0">
                <a:solidFill>
                  <a:schemeClr val="tx1"/>
                </a:solidFill>
              </a:rPr>
              <a:t> Essentielle/ </a:t>
            </a:r>
            <a:r>
              <a:rPr lang="fr-FR" sz="800" i="1" dirty="0" err="1">
                <a:solidFill>
                  <a:schemeClr val="tx1"/>
                </a:solidFill>
              </a:rPr>
              <a:t>Millevie</a:t>
            </a:r>
            <a:r>
              <a:rPr lang="fr-FR" sz="800" i="1" dirty="0">
                <a:solidFill>
                  <a:schemeClr val="tx1"/>
                </a:solidFill>
              </a:rPr>
              <a:t> Essentielle 2)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0C60177-8CDE-4C55-841C-44EF58B767EB}"/>
              </a:ext>
            </a:extLst>
          </p:cNvPr>
          <p:cNvSpPr/>
          <p:nvPr/>
        </p:nvSpPr>
        <p:spPr>
          <a:xfrm>
            <a:off x="5439729" y="1274893"/>
            <a:ext cx="3322547" cy="1246092"/>
          </a:xfrm>
          <a:prstGeom prst="roundRect">
            <a:avLst>
              <a:gd name="adj" fmla="val 10615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tx1"/>
                </a:solidFill>
              </a:rPr>
              <a:t>Modalités : 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/>
                </a:solidFill>
              </a:rPr>
              <a:t>Versement initial ou libre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/>
                </a:solidFill>
              </a:rPr>
              <a:t>Arbitrage et changement de mode de gestion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/>
                </a:solidFill>
              </a:rPr>
              <a:t>Versements programmés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9F3E49-0E02-423C-ACBF-32DC449B0CDE}"/>
              </a:ext>
            </a:extLst>
          </p:cNvPr>
          <p:cNvSpPr/>
          <p:nvPr/>
        </p:nvSpPr>
        <p:spPr>
          <a:xfrm>
            <a:off x="2630583" y="2628571"/>
            <a:ext cx="3459858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fr-FR" sz="1400" dirty="0"/>
              <a:t>8 à 14 supports en UC permanents par profil </a:t>
            </a:r>
            <a:br>
              <a:rPr lang="fr-FR" sz="1600" dirty="0"/>
            </a:br>
            <a:r>
              <a:rPr lang="fr-FR" sz="900" dirty="0"/>
              <a:t>avec fréquence d’arbitrage selon la volatilité.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25E36E5-DC2A-4965-B5FB-7DADD9D67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422" y="3161970"/>
            <a:ext cx="310139" cy="30907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A1CB74-DFE6-4D4A-B245-EFBFF0A7920B}"/>
              </a:ext>
            </a:extLst>
          </p:cNvPr>
          <p:cNvSpPr/>
          <p:nvPr/>
        </p:nvSpPr>
        <p:spPr>
          <a:xfrm>
            <a:off x="3535561" y="3113464"/>
            <a:ext cx="1826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B050"/>
                </a:solidFill>
              </a:rPr>
              <a:t>Gestion Responsable</a:t>
            </a:r>
          </a:p>
          <a:p>
            <a:pPr>
              <a:spcAft>
                <a:spcPts val="600"/>
              </a:spcAft>
            </a:pPr>
            <a:r>
              <a:rPr lang="fr-FR" sz="800" b="1" dirty="0">
                <a:solidFill>
                  <a:srgbClr val="00B050"/>
                </a:solidFill>
              </a:rPr>
              <a:t>Avec +50% de fonds ISR/ESG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1DDCAA5-F1AB-46D7-9027-748F53AC4C17}"/>
              </a:ext>
            </a:extLst>
          </p:cNvPr>
          <p:cNvSpPr/>
          <p:nvPr/>
        </p:nvSpPr>
        <p:spPr>
          <a:xfrm>
            <a:off x="423217" y="3655534"/>
            <a:ext cx="4451341" cy="1147054"/>
          </a:xfrm>
          <a:prstGeom prst="roundRect">
            <a:avLst>
              <a:gd name="adj" fmla="val 1243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tx1"/>
                </a:solidFill>
              </a:rPr>
              <a:t>Tarification : </a:t>
            </a:r>
          </a:p>
          <a:p>
            <a:pPr marL="449263" lvl="1" indent="-268288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tx1"/>
                </a:solidFill>
              </a:rPr>
              <a:t>Frais de gestion UC annuels: </a:t>
            </a:r>
          </a:p>
          <a:p>
            <a:pPr marL="449263" lvl="5" indent="-268288">
              <a:buFont typeface="Arial" panose="020B0604020202020204" pitchFamily="34" charset="0"/>
              <a:buChar char="•"/>
            </a:pPr>
            <a:r>
              <a:rPr lang="fr-FR" sz="1000" b="1" dirty="0">
                <a:solidFill>
                  <a:schemeClr val="tx1"/>
                </a:solidFill>
              </a:rPr>
              <a:t>0,85% (N3D)</a:t>
            </a:r>
            <a:r>
              <a:rPr lang="fr-FR" sz="1000" dirty="0">
                <a:solidFill>
                  <a:schemeClr val="tx1"/>
                </a:solidFill>
              </a:rPr>
              <a:t> / 0,95 % (/</a:t>
            </a:r>
            <a:r>
              <a:rPr lang="fr-FR" sz="1000" dirty="0" err="1">
                <a:solidFill>
                  <a:schemeClr val="tx1"/>
                </a:solidFill>
              </a:rPr>
              <a:t>Millevie</a:t>
            </a:r>
            <a:r>
              <a:rPr lang="fr-FR" sz="1000" dirty="0">
                <a:solidFill>
                  <a:schemeClr val="tx1"/>
                </a:solidFill>
              </a:rPr>
              <a:t> Essentielle/ </a:t>
            </a:r>
            <a:r>
              <a:rPr lang="fr-FR" sz="1000" dirty="0" err="1">
                <a:solidFill>
                  <a:schemeClr val="tx1"/>
                </a:solidFill>
              </a:rPr>
              <a:t>Millevie</a:t>
            </a:r>
            <a:r>
              <a:rPr lang="fr-FR" sz="1000" dirty="0">
                <a:solidFill>
                  <a:schemeClr val="tx1"/>
                </a:solidFill>
              </a:rPr>
              <a:t> Essentielle2) dont </a:t>
            </a:r>
            <a:r>
              <a:rPr lang="fr-FR" sz="1000" b="1" dirty="0">
                <a:solidFill>
                  <a:schemeClr val="tx1"/>
                </a:solidFill>
              </a:rPr>
              <a:t>0,15% au titre du mode de gestion</a:t>
            </a:r>
          </a:p>
          <a:p>
            <a:pPr marL="449263" lvl="1" indent="-268288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tx1"/>
                </a:solidFill>
              </a:rPr>
              <a:t>Frais d’Arbitrage  au sein de la poche gérée : sans frais supplémentaires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62969A-25F7-4BC3-825D-87ECFE9F1CEC}"/>
              </a:ext>
            </a:extLst>
          </p:cNvPr>
          <p:cNvSpPr/>
          <p:nvPr/>
        </p:nvSpPr>
        <p:spPr>
          <a:xfrm>
            <a:off x="4806758" y="4344928"/>
            <a:ext cx="888065" cy="3940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0000" rIns="91440" bIns="9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100" b="1" dirty="0">
                <a:solidFill>
                  <a:schemeClr val="accent3">
                    <a:lumMod val="50000"/>
                  </a:schemeClr>
                </a:solidFill>
              </a:rPr>
              <a:t>Conseiller</a:t>
            </a:r>
          </a:p>
        </p:txBody>
      </p:sp>
      <p:pic>
        <p:nvPicPr>
          <p:cNvPr id="20" name="Graphique 19" descr="Utilisateur">
            <a:extLst>
              <a:ext uri="{FF2B5EF4-FFF2-40B4-BE49-F238E27FC236}">
                <a16:creationId xmlns:a16="http://schemas.microsoft.com/office/drawing/2014/main" id="{0099DACF-709F-4259-A707-4253F6916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4359" y="3691526"/>
            <a:ext cx="311406" cy="3114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EEFEEE5-6766-4FDB-ABB2-CC79E6252DA0}"/>
              </a:ext>
            </a:extLst>
          </p:cNvPr>
          <p:cNvSpPr/>
          <p:nvPr/>
        </p:nvSpPr>
        <p:spPr>
          <a:xfrm>
            <a:off x="5598501" y="3656207"/>
            <a:ext cx="3163775" cy="624690"/>
          </a:xfrm>
          <a:prstGeom prst="roundRect">
            <a:avLst>
              <a:gd name="adj" fmla="val 1243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marL="88900" lvl="1" indent="-88900" defTabSz="268288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tx1"/>
                </a:solidFill>
              </a:rPr>
              <a:t>Relevé de gestion : </a:t>
            </a:r>
            <a:r>
              <a:rPr lang="fr-FR" sz="1000" b="1" dirty="0">
                <a:solidFill>
                  <a:schemeClr val="tx1"/>
                </a:solidFill>
              </a:rPr>
              <a:t>annuel (N3D) </a:t>
            </a:r>
            <a:br>
              <a:rPr lang="fr-FR" sz="1000" b="1" dirty="0">
                <a:solidFill>
                  <a:schemeClr val="tx1"/>
                </a:solidFill>
              </a:rPr>
            </a:br>
            <a:r>
              <a:rPr lang="fr-FR" sz="1000" dirty="0">
                <a:solidFill>
                  <a:schemeClr val="tx1"/>
                </a:solidFill>
              </a:rPr>
              <a:t>                                trimestriel (</a:t>
            </a:r>
            <a:r>
              <a:rPr lang="fr-FR" sz="1000" dirty="0" err="1">
                <a:solidFill>
                  <a:schemeClr val="tx1"/>
                </a:solidFill>
              </a:rPr>
              <a:t>Millevie</a:t>
            </a:r>
            <a:r>
              <a:rPr lang="fr-FR" sz="1000" dirty="0">
                <a:solidFill>
                  <a:schemeClr val="tx1"/>
                </a:solidFill>
              </a:rPr>
              <a:t> Essentielle/ 					            </a:t>
            </a:r>
            <a:r>
              <a:rPr lang="fr-FR" sz="1000" dirty="0" err="1">
                <a:solidFill>
                  <a:schemeClr val="tx1"/>
                </a:solidFill>
              </a:rPr>
              <a:t>Millevie</a:t>
            </a:r>
            <a:r>
              <a:rPr lang="fr-FR" sz="1000" dirty="0">
                <a:solidFill>
                  <a:schemeClr val="tx1"/>
                </a:solidFill>
              </a:rPr>
              <a:t> Essentielle 2)</a:t>
            </a:r>
          </a:p>
          <a:p>
            <a:pPr marL="88900" lvl="1" indent="-88900">
              <a:lnSpc>
                <a:spcPts val="1000"/>
              </a:lnSpc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tx1"/>
                </a:solidFill>
              </a:rPr>
              <a:t>Relevé d’arbitrages collectifs </a:t>
            </a:r>
            <a:r>
              <a:rPr lang="fr-FR" sz="800" i="1" dirty="0">
                <a:solidFill>
                  <a:schemeClr val="tx1"/>
                </a:solidFill>
              </a:rPr>
              <a:t>(après chaque arbitrage)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3B3775D-33FB-4833-91EE-5040E5351776}"/>
              </a:ext>
            </a:extLst>
          </p:cNvPr>
          <p:cNvSpPr/>
          <p:nvPr/>
        </p:nvSpPr>
        <p:spPr>
          <a:xfrm>
            <a:off x="5598502" y="4344494"/>
            <a:ext cx="3163774" cy="359996"/>
          </a:xfrm>
          <a:prstGeom prst="roundRect">
            <a:avLst>
              <a:gd name="adj" fmla="val 1243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marL="88900" lvl="1" indent="-88900" defTabSz="268288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/>
                </a:solidFill>
              </a:rPr>
              <a:t>Rapport de gestion mensuel</a:t>
            </a:r>
          </a:p>
          <a:p>
            <a:pPr marL="88900" lvl="1" indent="-88900" defTabSz="268288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schemeClr val="tx1"/>
                </a:solidFill>
              </a:rPr>
              <a:t>Lettre d’information trimestrielle</a:t>
            </a:r>
            <a:endParaRPr lang="fr-FR" sz="1100" i="1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E79588-88D4-4ECF-9558-8651388BFBC3}"/>
              </a:ext>
            </a:extLst>
          </p:cNvPr>
          <p:cNvSpPr/>
          <p:nvPr/>
        </p:nvSpPr>
        <p:spPr>
          <a:xfrm>
            <a:off x="511257" y="823912"/>
            <a:ext cx="8335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Dans le cadre du service de gestion déléguée, le client confie à l’assureur la sélection et la répartition des supports en unités de compte permanents.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1169A3C-00BE-47F0-9728-7B852B1998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7623" y="2684394"/>
            <a:ext cx="786757" cy="796236"/>
          </a:xfrm>
          <a:prstGeom prst="rect">
            <a:avLst/>
          </a:prstGeom>
        </p:spPr>
      </p:pic>
      <p:pic>
        <p:nvPicPr>
          <p:cNvPr id="25" name="Graphique 24" descr="Employé(e) de bureau">
            <a:extLst>
              <a:ext uri="{FF2B5EF4-FFF2-40B4-BE49-F238E27FC236}">
                <a16:creationId xmlns:a16="http://schemas.microsoft.com/office/drawing/2014/main" id="{0CE99FDE-A17E-4A37-975A-510E7123C0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50833" y="4222398"/>
            <a:ext cx="311406" cy="31140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5EB8F3-F67E-4AE4-87A4-11CA6F316340}"/>
              </a:ext>
            </a:extLst>
          </p:cNvPr>
          <p:cNvSpPr/>
          <p:nvPr/>
        </p:nvSpPr>
        <p:spPr>
          <a:xfrm>
            <a:off x="4771874" y="3800291"/>
            <a:ext cx="830730" cy="44285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0000" rIns="91440" bIns="9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100" b="1" dirty="0">
                <a:solidFill>
                  <a:schemeClr val="accent1">
                    <a:lumMod val="75000"/>
                  </a:schemeClr>
                </a:solidFill>
              </a:rPr>
              <a:t>Client</a:t>
            </a:r>
          </a:p>
        </p:txBody>
      </p:sp>
    </p:spTree>
    <p:extLst>
      <p:ext uri="{BB962C8B-B14F-4D97-AF65-F5344CB8AC3E}">
        <p14:creationId xmlns:p14="http://schemas.microsoft.com/office/powerpoint/2010/main" val="3754282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service de gestion déléguée en détail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41159D-DBCE-45D7-9A15-64DE5C14F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468" y="700983"/>
            <a:ext cx="9144000" cy="434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052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service de gestion déléguée en détail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C390106-7520-4193-830C-CF4AA5EEAAA6}"/>
              </a:ext>
            </a:extLst>
          </p:cNvPr>
          <p:cNvSpPr/>
          <p:nvPr/>
        </p:nvSpPr>
        <p:spPr>
          <a:xfrm>
            <a:off x="5782825" y="3429767"/>
            <a:ext cx="2592000" cy="1246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67500" rIns="68580" bIns="675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28588" indent="-128588" algn="ctr">
              <a:buFont typeface="Wingdings 3" panose="05040102010807070707" pitchFamily="18" charset="2"/>
              <a:buChar char="}"/>
            </a:pPr>
            <a:endParaRPr lang="fr-FR" sz="1050" dirty="0" err="1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651AF7-2B4F-4C0F-8EDC-201A6756C984}"/>
              </a:ext>
            </a:extLst>
          </p:cNvPr>
          <p:cNvSpPr/>
          <p:nvPr/>
        </p:nvSpPr>
        <p:spPr>
          <a:xfrm>
            <a:off x="5782825" y="2132451"/>
            <a:ext cx="2592000" cy="1205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67500" rIns="68580" bIns="675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28588" indent="-128588" algn="ctr">
              <a:buFont typeface="Wingdings 3" panose="05040102010807070707" pitchFamily="18" charset="2"/>
              <a:buChar char="}"/>
            </a:pPr>
            <a:endParaRPr lang="fr-FR" sz="1050" dirty="0" err="1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6B80F5C-E446-4B20-A3BA-5C83E89D3F23}"/>
              </a:ext>
            </a:extLst>
          </p:cNvPr>
          <p:cNvSpPr/>
          <p:nvPr/>
        </p:nvSpPr>
        <p:spPr>
          <a:xfrm>
            <a:off x="5782825" y="851503"/>
            <a:ext cx="2592000" cy="12127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67500" rIns="68580" bIns="675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28588" indent="-128588" algn="ctr">
              <a:buFont typeface="Wingdings 3" panose="05040102010807070707" pitchFamily="18" charset="2"/>
              <a:buChar char="}"/>
            </a:pPr>
            <a:endParaRPr lang="fr-FR" sz="1050" dirty="0" err="1">
              <a:solidFill>
                <a:schemeClr val="tx1"/>
              </a:solidFill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A76ABA0-C948-4C14-B588-E9596D158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251" y="1719693"/>
            <a:ext cx="3481104" cy="315324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7E19F9A7-F841-4979-8EFA-F8F498EA58F6}"/>
              </a:ext>
            </a:extLst>
          </p:cNvPr>
          <p:cNvSpPr/>
          <p:nvPr/>
        </p:nvSpPr>
        <p:spPr>
          <a:xfrm>
            <a:off x="553480" y="1059987"/>
            <a:ext cx="5192755" cy="903579"/>
          </a:xfrm>
          <a:prstGeom prst="rect">
            <a:avLst/>
          </a:prstGeom>
          <a:noFill/>
        </p:spPr>
        <p:txBody>
          <a:bodyPr wrap="square" lIns="135000" tIns="135000" rIns="135000" bIns="135000" anchor="ctr" anchorCtr="0">
            <a:spAutoFit/>
          </a:bodyPr>
          <a:lstStyle/>
          <a:p>
            <a:pPr marL="136922" indent="-136922" algn="just"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200" spc="-23" dirty="0">
                <a:solidFill>
                  <a:srgbClr val="231F20"/>
                </a:solidFill>
                <a:latin typeface="+mj-lt"/>
              </a:rPr>
              <a:t>selon l’horizon de placement, les objectifs et l’aversion au risque du client.</a:t>
            </a:r>
          </a:p>
          <a:p>
            <a:pPr marL="136922" indent="-136922" algn="just"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200" spc="-23" dirty="0">
                <a:solidFill>
                  <a:srgbClr val="231F20"/>
                </a:solidFill>
                <a:latin typeface="+mj-lt"/>
              </a:rPr>
              <a:t>Avec </a:t>
            </a:r>
            <a:r>
              <a:rPr lang="fr-FR" sz="1200" b="1" spc="-23" dirty="0">
                <a:solidFill>
                  <a:srgbClr val="231F20"/>
                </a:solidFill>
                <a:latin typeface="+mj-lt"/>
              </a:rPr>
              <a:t>évolution possible de son profil de gestion pilotée au cours du temps </a:t>
            </a:r>
            <a:r>
              <a:rPr lang="fr-FR" sz="1200" spc="-23" dirty="0">
                <a:solidFill>
                  <a:srgbClr val="231F20"/>
                </a:solidFill>
                <a:latin typeface="+mj-lt"/>
              </a:rPr>
              <a:t>en fonction des opportunités de marché.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3A4539C-0E7E-4D37-9339-F42F095D1381}"/>
              </a:ext>
            </a:extLst>
          </p:cNvPr>
          <p:cNvSpPr/>
          <p:nvPr/>
        </p:nvSpPr>
        <p:spPr>
          <a:xfrm>
            <a:off x="6823130" y="956113"/>
            <a:ext cx="91236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b="1" dirty="0">
                <a:solidFill>
                  <a:srgbClr val="551F7E"/>
                </a:solidFill>
                <a:latin typeface="Polaris-Light"/>
                <a:ea typeface="Arial Narrow" panose="020B0606020202030204" pitchFamily="34" charset="0"/>
                <a:cs typeface="Times New Roman" panose="02020603050405020304" pitchFamily="18" charset="0"/>
              </a:rPr>
              <a:t>Profil Équilibre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195E542-417D-444C-8779-01A75BBE7301}"/>
              </a:ext>
            </a:extLst>
          </p:cNvPr>
          <p:cNvSpPr/>
          <p:nvPr/>
        </p:nvSpPr>
        <p:spPr>
          <a:xfrm>
            <a:off x="5863825" y="1295466"/>
            <a:ext cx="243000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88" indent="-128588">
              <a:spcAft>
                <a:spcPts val="45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750" b="1" dirty="0">
                <a:solidFill>
                  <a:srgbClr val="231F20"/>
                </a:solidFill>
                <a:latin typeface="Polaris-Light"/>
              </a:rPr>
              <a:t>Dans une </a:t>
            </a:r>
            <a:r>
              <a:rPr lang="fr-FR" sz="750" b="1" dirty="0">
                <a:solidFill>
                  <a:schemeClr val="accent1">
                    <a:lumMod val="75000"/>
                  </a:schemeClr>
                </a:solidFill>
                <a:latin typeface="Polaris-Light"/>
              </a:rPr>
              <a:t>optique de moyen terme </a:t>
            </a:r>
            <a:br>
              <a:rPr lang="fr-FR" sz="750" b="1" dirty="0">
                <a:solidFill>
                  <a:srgbClr val="231F20"/>
                </a:solidFill>
                <a:latin typeface="Polaris-Light"/>
              </a:rPr>
            </a:br>
            <a:r>
              <a:rPr lang="fr-FR" sz="750" dirty="0">
                <a:solidFill>
                  <a:srgbClr val="231F20"/>
                </a:solidFill>
                <a:latin typeface="Polaris-Light"/>
              </a:rPr>
              <a:t>(5 ans minimum conseillés)</a:t>
            </a:r>
          </a:p>
          <a:p>
            <a:pPr marL="128588" indent="-128588">
              <a:spcAft>
                <a:spcPts val="45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750" b="1" dirty="0">
                <a:solidFill>
                  <a:srgbClr val="231F20"/>
                </a:solidFill>
                <a:latin typeface="Polaris-Light"/>
              </a:rPr>
              <a:t>Pondération des Actions  : </a:t>
            </a:r>
            <a:r>
              <a:rPr lang="fr-FR" sz="750" b="1" dirty="0">
                <a:solidFill>
                  <a:schemeClr val="accent1">
                    <a:lumMod val="75000"/>
                  </a:schemeClr>
                </a:solidFill>
                <a:latin typeface="Polaris-Light"/>
              </a:rPr>
              <a:t>entre 20% et 50% </a:t>
            </a:r>
            <a:br>
              <a:rPr lang="fr-FR" sz="750" b="1" dirty="0">
                <a:solidFill>
                  <a:srgbClr val="231F20"/>
                </a:solidFill>
                <a:latin typeface="Polaris-Light"/>
              </a:rPr>
            </a:br>
            <a:r>
              <a:rPr lang="fr-FR" sz="750" dirty="0">
                <a:solidFill>
                  <a:srgbClr val="231F20"/>
                </a:solidFill>
                <a:latin typeface="Polaris-Light"/>
              </a:rPr>
              <a:t>du montant investi dans le service de gestion déléguée. </a:t>
            </a:r>
            <a:endParaRPr lang="fr-FR" sz="750" b="1" dirty="0">
              <a:solidFill>
                <a:srgbClr val="551F7E"/>
              </a:solidFill>
              <a:latin typeface="Polaris-Light"/>
              <a:cs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B31DCC3-F05F-4B26-8E7D-35BDC24037B7}"/>
              </a:ext>
            </a:extLst>
          </p:cNvPr>
          <p:cNvSpPr/>
          <p:nvPr/>
        </p:nvSpPr>
        <p:spPr>
          <a:xfrm>
            <a:off x="6823130" y="2272233"/>
            <a:ext cx="91236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b="1" dirty="0">
                <a:solidFill>
                  <a:srgbClr val="551F7E"/>
                </a:solidFill>
                <a:latin typeface="Polaris-Light"/>
                <a:ea typeface="Arial Narrow" panose="020B0606020202030204" pitchFamily="34" charset="0"/>
                <a:cs typeface="Times New Roman" panose="02020603050405020304" pitchFamily="18" charset="0"/>
              </a:rPr>
              <a:t>Profil Vitalité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07869C8-10A5-4B7A-88F7-38DCD4C69EF4}"/>
              </a:ext>
            </a:extLst>
          </p:cNvPr>
          <p:cNvSpPr/>
          <p:nvPr/>
        </p:nvSpPr>
        <p:spPr>
          <a:xfrm>
            <a:off x="6823130" y="3544793"/>
            <a:ext cx="91236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b="1" dirty="0">
                <a:solidFill>
                  <a:srgbClr val="551F7E"/>
                </a:solidFill>
                <a:latin typeface="Polaris-Light"/>
                <a:ea typeface="Arial Narrow" panose="020B0606020202030204" pitchFamily="34" charset="0"/>
                <a:cs typeface="Times New Roman" panose="02020603050405020304" pitchFamily="18" charset="0"/>
              </a:rPr>
              <a:t>Profil Audace</a:t>
            </a:r>
          </a:p>
        </p:txBody>
      </p:sp>
      <p:pic>
        <p:nvPicPr>
          <p:cNvPr id="36" name="Picture 10">
            <a:extLst>
              <a:ext uri="{FF2B5EF4-FFF2-40B4-BE49-F238E27FC236}">
                <a16:creationId xmlns:a16="http://schemas.microsoft.com/office/drawing/2014/main" id="{C9BE6BAF-A182-4E45-BBFE-FA5A68969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255" y="878892"/>
            <a:ext cx="368586" cy="362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4">
            <a:extLst>
              <a:ext uri="{FF2B5EF4-FFF2-40B4-BE49-F238E27FC236}">
                <a16:creationId xmlns:a16="http://schemas.microsoft.com/office/drawing/2014/main" id="{785B5327-BE49-4BB0-AED4-4BE804FB8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541" y="2169100"/>
            <a:ext cx="414016" cy="41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29">
            <a:extLst>
              <a:ext uri="{FF2B5EF4-FFF2-40B4-BE49-F238E27FC236}">
                <a16:creationId xmlns:a16="http://schemas.microsoft.com/office/drawing/2014/main" id="{035372BE-1CDF-4E8E-8DD7-FC5F8F01C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517" y="3450162"/>
            <a:ext cx="368063" cy="39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74CBF0EC-ED1A-4735-BB07-25BFD02CD5B3}"/>
              </a:ext>
            </a:extLst>
          </p:cNvPr>
          <p:cNvSpPr/>
          <p:nvPr/>
        </p:nvSpPr>
        <p:spPr>
          <a:xfrm>
            <a:off x="5863825" y="2551241"/>
            <a:ext cx="2430000" cy="745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88" indent="-128588">
              <a:spcAft>
                <a:spcPts val="45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750" b="1" dirty="0">
                <a:solidFill>
                  <a:srgbClr val="231F20"/>
                </a:solidFill>
                <a:latin typeface="Polaris-Light"/>
              </a:rPr>
              <a:t>Dans une </a:t>
            </a:r>
            <a:r>
              <a:rPr lang="fr-FR" sz="750" b="1" dirty="0">
                <a:solidFill>
                  <a:schemeClr val="accent1">
                    <a:lumMod val="75000"/>
                  </a:schemeClr>
                </a:solidFill>
                <a:latin typeface="Polaris-Light"/>
              </a:rPr>
              <a:t>optique de moyen-long terme </a:t>
            </a:r>
            <a:br>
              <a:rPr lang="fr-FR" sz="750" b="1" dirty="0">
                <a:solidFill>
                  <a:srgbClr val="231F20"/>
                </a:solidFill>
                <a:latin typeface="Polaris-Light"/>
              </a:rPr>
            </a:br>
            <a:r>
              <a:rPr lang="fr-FR" sz="750" dirty="0">
                <a:solidFill>
                  <a:srgbClr val="231F20"/>
                </a:solidFill>
                <a:latin typeface="Polaris-Light"/>
              </a:rPr>
              <a:t>(7 ans minimum conseillés)</a:t>
            </a:r>
          </a:p>
          <a:p>
            <a:pPr marL="128588" indent="-128588">
              <a:spcAft>
                <a:spcPts val="45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750" b="1" dirty="0">
                <a:solidFill>
                  <a:srgbClr val="231F20"/>
                </a:solidFill>
                <a:latin typeface="Polaris-Light"/>
              </a:rPr>
              <a:t>Pondération des Actions  : </a:t>
            </a:r>
            <a:r>
              <a:rPr lang="fr-FR" sz="750" b="1" dirty="0">
                <a:solidFill>
                  <a:schemeClr val="accent1">
                    <a:lumMod val="75000"/>
                  </a:schemeClr>
                </a:solidFill>
                <a:latin typeface="Polaris-Light"/>
              </a:rPr>
              <a:t>entre 50% et 80% </a:t>
            </a:r>
            <a:br>
              <a:rPr lang="fr-FR" sz="750" b="1" dirty="0">
                <a:solidFill>
                  <a:srgbClr val="231F20"/>
                </a:solidFill>
                <a:latin typeface="Polaris-Light"/>
              </a:rPr>
            </a:br>
            <a:r>
              <a:rPr lang="fr-FR" sz="750" dirty="0">
                <a:solidFill>
                  <a:srgbClr val="231F20"/>
                </a:solidFill>
                <a:latin typeface="Polaris-Light"/>
              </a:rPr>
              <a:t>du montant investi dans le service de gestion déléguée</a:t>
            </a:r>
            <a:r>
              <a:rPr lang="fr-FR" sz="825" dirty="0">
                <a:solidFill>
                  <a:srgbClr val="231F20"/>
                </a:solidFill>
                <a:latin typeface="Polaris-Light"/>
              </a:rPr>
              <a:t>. </a:t>
            </a:r>
            <a:endParaRPr lang="fr-FR" sz="825" b="1" dirty="0">
              <a:solidFill>
                <a:srgbClr val="551F7E"/>
              </a:solidFill>
              <a:latin typeface="Polaris-Light"/>
              <a:cs typeface="Times New Roman" panose="020206030504050203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E6DA3E1-A079-4278-8244-2B7D34FFE867}"/>
              </a:ext>
            </a:extLst>
          </p:cNvPr>
          <p:cNvSpPr/>
          <p:nvPr/>
        </p:nvSpPr>
        <p:spPr>
          <a:xfrm>
            <a:off x="5863825" y="3850817"/>
            <a:ext cx="243000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88" indent="-128588">
              <a:spcAft>
                <a:spcPts val="45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750" b="1" dirty="0">
                <a:solidFill>
                  <a:srgbClr val="231F20"/>
                </a:solidFill>
                <a:latin typeface="Polaris-Light"/>
              </a:rPr>
              <a:t>Dans une </a:t>
            </a:r>
            <a:r>
              <a:rPr lang="fr-FR" sz="750" b="1" dirty="0">
                <a:solidFill>
                  <a:schemeClr val="accent1">
                    <a:lumMod val="75000"/>
                  </a:schemeClr>
                </a:solidFill>
                <a:latin typeface="Polaris-Light"/>
              </a:rPr>
              <a:t>optique de long terme </a:t>
            </a:r>
            <a:br>
              <a:rPr lang="fr-FR" sz="750" b="1" dirty="0">
                <a:solidFill>
                  <a:srgbClr val="231F20"/>
                </a:solidFill>
                <a:latin typeface="Polaris-Light"/>
              </a:rPr>
            </a:br>
            <a:r>
              <a:rPr lang="fr-FR" sz="750" dirty="0">
                <a:solidFill>
                  <a:srgbClr val="231F20"/>
                </a:solidFill>
                <a:latin typeface="Polaris-Light"/>
              </a:rPr>
              <a:t>(8 ans minimum conseillés)</a:t>
            </a:r>
          </a:p>
          <a:p>
            <a:pPr marL="128588" indent="-128588">
              <a:spcAft>
                <a:spcPts val="45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750" b="1" dirty="0">
                <a:solidFill>
                  <a:srgbClr val="231F20"/>
                </a:solidFill>
                <a:latin typeface="Polaris-Light"/>
              </a:rPr>
              <a:t>Pondération des Actions  : </a:t>
            </a:r>
            <a:r>
              <a:rPr lang="fr-FR" sz="750" b="1" dirty="0">
                <a:solidFill>
                  <a:schemeClr val="accent1">
                    <a:lumMod val="75000"/>
                  </a:schemeClr>
                </a:solidFill>
                <a:latin typeface="Polaris-Light"/>
              </a:rPr>
              <a:t>entre 80% et 100% </a:t>
            </a:r>
            <a:br>
              <a:rPr lang="fr-FR" sz="750" b="1" dirty="0">
                <a:solidFill>
                  <a:srgbClr val="231F20"/>
                </a:solidFill>
                <a:latin typeface="Polaris-Light"/>
              </a:rPr>
            </a:br>
            <a:r>
              <a:rPr lang="fr-FR" sz="750" dirty="0">
                <a:solidFill>
                  <a:srgbClr val="231F20"/>
                </a:solidFill>
                <a:latin typeface="Polaris-Light"/>
              </a:rPr>
              <a:t>du montant investi dans le service de gestion déléguée. </a:t>
            </a:r>
            <a:endParaRPr lang="fr-FR" sz="750" b="1" dirty="0">
              <a:solidFill>
                <a:srgbClr val="551F7E"/>
              </a:solidFill>
              <a:latin typeface="Polaris-Light"/>
              <a:cs typeface="Times New Roman" panose="02020603050405020304" pitchFamily="18" charset="0"/>
            </a:endParaRPr>
          </a:p>
        </p:txBody>
      </p:sp>
      <p:sp>
        <p:nvSpPr>
          <p:cNvPr id="41" name="Flèche : double flèche verticale 40">
            <a:extLst>
              <a:ext uri="{FF2B5EF4-FFF2-40B4-BE49-F238E27FC236}">
                <a16:creationId xmlns:a16="http://schemas.microsoft.com/office/drawing/2014/main" id="{F28976D7-DDD7-465E-AF47-CA33A5A12E0F}"/>
              </a:ext>
            </a:extLst>
          </p:cNvPr>
          <p:cNvSpPr/>
          <p:nvPr/>
        </p:nvSpPr>
        <p:spPr>
          <a:xfrm>
            <a:off x="8411415" y="1148525"/>
            <a:ext cx="414016" cy="3036276"/>
          </a:xfrm>
          <a:prstGeom prst="upDownArrow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47000">
                <a:schemeClr val="accent4">
                  <a:lumMod val="60000"/>
                  <a:lumOff val="40000"/>
                </a:schemeClr>
              </a:gs>
              <a:gs pos="76000">
                <a:schemeClr val="accent1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67500" rIns="68580" bIns="675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28588" indent="-128588" algn="ctr">
              <a:buFont typeface="Wingdings 3" panose="05040102010807070707" pitchFamily="18" charset="2"/>
              <a:buChar char="}"/>
            </a:pPr>
            <a:endParaRPr lang="fr-FR" sz="1050" dirty="0" err="1">
              <a:solidFill>
                <a:schemeClr val="tx1"/>
              </a:solidFill>
            </a:endParaRPr>
          </a:p>
        </p:txBody>
      </p:sp>
      <p:sp>
        <p:nvSpPr>
          <p:cNvPr id="42" name="Signe Plus 41">
            <a:extLst>
              <a:ext uri="{FF2B5EF4-FFF2-40B4-BE49-F238E27FC236}">
                <a16:creationId xmlns:a16="http://schemas.microsoft.com/office/drawing/2014/main" id="{07D3BDFA-B9B2-4596-B8B4-EA7470D895F1}"/>
              </a:ext>
            </a:extLst>
          </p:cNvPr>
          <p:cNvSpPr/>
          <p:nvPr/>
        </p:nvSpPr>
        <p:spPr>
          <a:xfrm>
            <a:off x="8507271" y="4271741"/>
            <a:ext cx="189000" cy="189000"/>
          </a:xfrm>
          <a:prstGeom prst="mathPlus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67500" rIns="68580" bIns="675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28588" indent="-128588" algn="ctr">
              <a:buFont typeface="Wingdings 3" panose="05040102010807070707" pitchFamily="18" charset="2"/>
              <a:buChar char="}"/>
            </a:pPr>
            <a:endParaRPr lang="fr-FR" sz="1050" dirty="0" err="1">
              <a:solidFill>
                <a:schemeClr val="tx1"/>
              </a:solidFill>
            </a:endParaRPr>
          </a:p>
        </p:txBody>
      </p:sp>
      <p:sp>
        <p:nvSpPr>
          <p:cNvPr id="43" name="Signe Moins 42">
            <a:extLst>
              <a:ext uri="{FF2B5EF4-FFF2-40B4-BE49-F238E27FC236}">
                <a16:creationId xmlns:a16="http://schemas.microsoft.com/office/drawing/2014/main" id="{BB0035B7-E4B6-4971-A746-1C03C5A0B7BB}"/>
              </a:ext>
            </a:extLst>
          </p:cNvPr>
          <p:cNvSpPr/>
          <p:nvPr/>
        </p:nvSpPr>
        <p:spPr>
          <a:xfrm>
            <a:off x="8507271" y="922134"/>
            <a:ext cx="189000" cy="189000"/>
          </a:xfrm>
          <a:prstGeom prst="mathMinus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67500" rIns="68580" bIns="675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28588" indent="-128588" algn="ctr">
              <a:buFont typeface="Wingdings 3" panose="05040102010807070707" pitchFamily="18" charset="2"/>
              <a:buChar char="}"/>
            </a:pPr>
            <a:endParaRPr lang="fr-FR" sz="1050" dirty="0" err="1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7FADB79-5776-484C-A5ED-90AEAF4A1BCF}"/>
              </a:ext>
            </a:extLst>
          </p:cNvPr>
          <p:cNvSpPr/>
          <p:nvPr/>
        </p:nvSpPr>
        <p:spPr>
          <a:xfrm rot="16200000">
            <a:off x="7120600" y="2563044"/>
            <a:ext cx="2959056" cy="2984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67500" rIns="68580" bIns="675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050" dirty="0">
                <a:solidFill>
                  <a:schemeClr val="tx1"/>
                </a:solidFill>
              </a:rPr>
              <a:t>Niveau de risque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977208F-CC8D-4CB2-AB49-826AA4A5BDAC}"/>
              </a:ext>
            </a:extLst>
          </p:cNvPr>
          <p:cNvSpPr/>
          <p:nvPr/>
        </p:nvSpPr>
        <p:spPr>
          <a:xfrm>
            <a:off x="114299" y="819984"/>
            <a:ext cx="61828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/>
              <a:t>3</a:t>
            </a:r>
            <a:r>
              <a:rPr lang="fr-FR" sz="1200" dirty="0"/>
              <a:t> </a:t>
            </a:r>
            <a:r>
              <a:rPr lang="fr-FR" sz="1200" b="1" cap="all" dirty="0"/>
              <a:t>profils de gestion pour s’adapter à la diversité des clients</a:t>
            </a:r>
          </a:p>
        </p:txBody>
      </p:sp>
    </p:spTree>
    <p:extLst>
      <p:ext uri="{BB962C8B-B14F-4D97-AF65-F5344CB8AC3E}">
        <p14:creationId xmlns:p14="http://schemas.microsoft.com/office/powerpoint/2010/main" val="3460223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925607" y="244750"/>
            <a:ext cx="7704098" cy="432000"/>
          </a:xfrm>
        </p:spPr>
        <p:txBody>
          <a:bodyPr/>
          <a:lstStyle/>
          <a:p>
            <a:r>
              <a:rPr lang="fr-FR" dirty="0"/>
              <a:t>Le service de gestion déléguée en détail</a:t>
            </a:r>
          </a:p>
        </p:txBody>
      </p:sp>
      <p:sp>
        <p:nvSpPr>
          <p:cNvPr id="11" name="Oval 70">
            <a:extLst>
              <a:ext uri="{FF2B5EF4-FFF2-40B4-BE49-F238E27FC236}">
                <a16:creationId xmlns:a16="http://schemas.microsoft.com/office/drawing/2014/main" id="{3BBBB793-4017-4FF5-8EB6-FEC0C0789A40}"/>
              </a:ext>
            </a:extLst>
          </p:cNvPr>
          <p:cNvSpPr>
            <a:spLocks noChangeAspect="1"/>
          </p:cNvSpPr>
          <p:nvPr/>
        </p:nvSpPr>
        <p:spPr>
          <a:xfrm flipV="1">
            <a:off x="3955725" y="2690696"/>
            <a:ext cx="1028942" cy="974692"/>
          </a:xfrm>
          <a:prstGeom prst="ellipse">
            <a:avLst/>
          </a:prstGeom>
          <a:solidFill>
            <a:srgbClr val="B34A8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8">
              <a:defRPr/>
            </a:pPr>
            <a:endParaRPr lang="fr-FR">
              <a:solidFill>
                <a:prstClr val="white"/>
              </a:solidFill>
              <a:ea typeface="+mn-ea"/>
            </a:endParaRPr>
          </a:p>
        </p:txBody>
      </p:sp>
      <p:sp>
        <p:nvSpPr>
          <p:cNvPr id="12" name="Oval 71">
            <a:extLst>
              <a:ext uri="{FF2B5EF4-FFF2-40B4-BE49-F238E27FC236}">
                <a16:creationId xmlns:a16="http://schemas.microsoft.com/office/drawing/2014/main" id="{F085902B-0450-41EC-BC44-D8897127C249}"/>
              </a:ext>
            </a:extLst>
          </p:cNvPr>
          <p:cNvSpPr>
            <a:spLocks noChangeAspect="1"/>
          </p:cNvSpPr>
          <p:nvPr/>
        </p:nvSpPr>
        <p:spPr>
          <a:xfrm flipV="1">
            <a:off x="3124477" y="2732968"/>
            <a:ext cx="998375" cy="945737"/>
          </a:xfrm>
          <a:prstGeom prst="ellipse">
            <a:avLst/>
          </a:prstGeom>
          <a:solidFill>
            <a:srgbClr val="00A1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8">
              <a:defRPr/>
            </a:pPr>
            <a:endParaRPr lang="fr-FR" kern="1200">
              <a:solidFill>
                <a:prstClr val="white"/>
              </a:solidFill>
              <a:ea typeface="+mn-ea"/>
            </a:endParaRPr>
          </a:p>
        </p:txBody>
      </p:sp>
      <p:sp>
        <p:nvSpPr>
          <p:cNvPr id="13" name="Oval 72">
            <a:extLst>
              <a:ext uri="{FF2B5EF4-FFF2-40B4-BE49-F238E27FC236}">
                <a16:creationId xmlns:a16="http://schemas.microsoft.com/office/drawing/2014/main" id="{B40E4E45-AF08-4A3C-9C8C-E160B49718C6}"/>
              </a:ext>
            </a:extLst>
          </p:cNvPr>
          <p:cNvSpPr>
            <a:spLocks noChangeAspect="1"/>
          </p:cNvSpPr>
          <p:nvPr/>
        </p:nvSpPr>
        <p:spPr>
          <a:xfrm flipV="1">
            <a:off x="3609173" y="3292925"/>
            <a:ext cx="972158" cy="920902"/>
          </a:xfrm>
          <a:prstGeom prst="ellipse">
            <a:avLst/>
          </a:prstGeom>
          <a:solidFill>
            <a:srgbClr val="55579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8">
              <a:defRPr/>
            </a:pPr>
            <a:endParaRPr lang="fr-FR">
              <a:solidFill>
                <a:srgbClr val="FFFFFF"/>
              </a:solidFill>
              <a:ea typeface="+mn-ea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59ED84-14F1-4982-B340-C420EF64A455}"/>
              </a:ext>
            </a:extLst>
          </p:cNvPr>
          <p:cNvSpPr/>
          <p:nvPr/>
        </p:nvSpPr>
        <p:spPr>
          <a:xfrm>
            <a:off x="3359914" y="3613246"/>
            <a:ext cx="1417742" cy="23028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8">
              <a:defRPr/>
            </a:pPr>
            <a:r>
              <a:rPr lang="fr-FR" sz="1200" b="1" kern="1200" dirty="0">
                <a:solidFill>
                  <a:srgbClr val="FFFFFF"/>
                </a:solidFill>
                <a:ea typeface="+mn-ea"/>
              </a:rPr>
              <a:t>Groupe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79CFB1-9315-452A-88DA-34ACF30F1802}"/>
              </a:ext>
            </a:extLst>
          </p:cNvPr>
          <p:cNvSpPr/>
          <p:nvPr/>
        </p:nvSpPr>
        <p:spPr>
          <a:xfrm>
            <a:off x="3074109" y="2919948"/>
            <a:ext cx="1095923" cy="44773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8">
              <a:lnSpc>
                <a:spcPct val="150000"/>
              </a:lnSpc>
              <a:defRPr/>
            </a:pPr>
            <a:r>
              <a:rPr lang="fr-FR" sz="1150" b="1" kern="1200" dirty="0">
                <a:solidFill>
                  <a:srgbClr val="FFFFFF"/>
                </a:solidFill>
                <a:ea typeface="+mn-ea"/>
              </a:rPr>
              <a:t>Clients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FD9C2B-8EFA-4E14-B86F-DB0C6904C4A4}"/>
              </a:ext>
            </a:extLst>
          </p:cNvPr>
          <p:cNvSpPr/>
          <p:nvPr/>
        </p:nvSpPr>
        <p:spPr>
          <a:xfrm>
            <a:off x="3996573" y="2943375"/>
            <a:ext cx="1062585" cy="23985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8">
              <a:lnSpc>
                <a:spcPct val="150000"/>
              </a:lnSpc>
              <a:defRPr/>
            </a:pPr>
            <a:r>
              <a:rPr lang="fr-FR" sz="1150" b="1" kern="1200" dirty="0">
                <a:solidFill>
                  <a:srgbClr val="FFFFFF"/>
                </a:solidFill>
                <a:ea typeface="+mn-ea"/>
              </a:rPr>
              <a:t>Conseillers</a:t>
            </a:r>
          </a:p>
        </p:txBody>
      </p:sp>
      <p:sp>
        <p:nvSpPr>
          <p:cNvPr id="17" name="Circular Arrow 25">
            <a:extLst>
              <a:ext uri="{FF2B5EF4-FFF2-40B4-BE49-F238E27FC236}">
                <a16:creationId xmlns:a16="http://schemas.microsoft.com/office/drawing/2014/main" id="{4C97A4F4-F14C-4B36-8873-AAA9849A057E}"/>
              </a:ext>
            </a:extLst>
          </p:cNvPr>
          <p:cNvSpPr/>
          <p:nvPr/>
        </p:nvSpPr>
        <p:spPr>
          <a:xfrm rot="9032338" flipH="1" flipV="1">
            <a:off x="3683767" y="2439714"/>
            <a:ext cx="670404" cy="769141"/>
          </a:xfrm>
          <a:prstGeom prst="circularArrow">
            <a:avLst>
              <a:gd name="adj1" fmla="val 7071"/>
              <a:gd name="adj2" fmla="val 969944"/>
              <a:gd name="adj3" fmla="val 20484906"/>
              <a:gd name="adj4" fmla="val 14515653"/>
              <a:gd name="adj5" fmla="val 8775"/>
            </a:avLst>
          </a:prstGeom>
          <a:solidFill>
            <a:sysClr val="window" lastClr="FFFFFF">
              <a:lumMod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defRPr/>
            </a:pPr>
            <a:endParaRPr lang="en-US" sz="120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8" name="Circular Arrow 25">
            <a:extLst>
              <a:ext uri="{FF2B5EF4-FFF2-40B4-BE49-F238E27FC236}">
                <a16:creationId xmlns:a16="http://schemas.microsoft.com/office/drawing/2014/main" id="{6ACE5A6B-D3B7-4281-A425-359D30378FD3}"/>
              </a:ext>
            </a:extLst>
          </p:cNvPr>
          <p:cNvSpPr/>
          <p:nvPr/>
        </p:nvSpPr>
        <p:spPr>
          <a:xfrm rot="16200000" flipH="1" flipV="1">
            <a:off x="4219807" y="3393324"/>
            <a:ext cx="635059" cy="811950"/>
          </a:xfrm>
          <a:prstGeom prst="circularArrow">
            <a:avLst>
              <a:gd name="adj1" fmla="val 7071"/>
              <a:gd name="adj2" fmla="val 969944"/>
              <a:gd name="adj3" fmla="val 20484906"/>
              <a:gd name="adj4" fmla="val 14515653"/>
              <a:gd name="adj5" fmla="val 8775"/>
            </a:avLst>
          </a:prstGeom>
          <a:solidFill>
            <a:sysClr val="window" lastClr="FFFFFF">
              <a:lumMod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defRPr/>
            </a:pPr>
            <a:endParaRPr lang="en-US" sz="1200">
              <a:solidFill>
                <a:prstClr val="black"/>
              </a:solidFill>
              <a:latin typeface="Arial" panose="020B0604020202020204"/>
            </a:endParaRPr>
          </a:p>
        </p:txBody>
      </p:sp>
      <p:grpSp>
        <p:nvGrpSpPr>
          <p:cNvPr id="19" name="Group 81">
            <a:extLst>
              <a:ext uri="{FF2B5EF4-FFF2-40B4-BE49-F238E27FC236}">
                <a16:creationId xmlns:a16="http://schemas.microsoft.com/office/drawing/2014/main" id="{CBF4C1B6-B0DA-42D0-A997-CBAB0FF639F6}"/>
              </a:ext>
            </a:extLst>
          </p:cNvPr>
          <p:cNvGrpSpPr/>
          <p:nvPr/>
        </p:nvGrpSpPr>
        <p:grpSpPr>
          <a:xfrm flipH="1">
            <a:off x="4579769" y="1337228"/>
            <a:ext cx="3821146" cy="1431323"/>
            <a:chOff x="493057" y="1849025"/>
            <a:chExt cx="2734449" cy="1143312"/>
          </a:xfrm>
          <a:solidFill>
            <a:srgbClr val="B34A8C"/>
          </a:solidFill>
        </p:grpSpPr>
        <p:cxnSp>
          <p:nvCxnSpPr>
            <p:cNvPr id="20" name="Straight Connector 82">
              <a:extLst>
                <a:ext uri="{FF2B5EF4-FFF2-40B4-BE49-F238E27FC236}">
                  <a16:creationId xmlns:a16="http://schemas.microsoft.com/office/drawing/2014/main" id="{DADE8346-AC74-409E-8243-49FE6E670B4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47976" y="1849025"/>
              <a:ext cx="155706" cy="1134489"/>
            </a:xfrm>
            <a:prstGeom prst="line">
              <a:avLst/>
            </a:prstGeom>
            <a:grpFill/>
            <a:ln w="9525" cap="flat" cmpd="sng" algn="ctr">
              <a:solidFill>
                <a:srgbClr val="B34A8C"/>
              </a:solidFill>
              <a:prstDash val="solid"/>
            </a:ln>
            <a:effectLst/>
          </p:spPr>
        </p:cxnSp>
        <p:cxnSp>
          <p:nvCxnSpPr>
            <p:cNvPr id="21" name="Straight Connector 83">
              <a:extLst>
                <a:ext uri="{FF2B5EF4-FFF2-40B4-BE49-F238E27FC236}">
                  <a16:creationId xmlns:a16="http://schemas.microsoft.com/office/drawing/2014/main" id="{F17FC8F1-1666-4406-9A5A-A8E216FCE973}"/>
                </a:ext>
              </a:extLst>
            </p:cNvPr>
            <p:cNvCxnSpPr>
              <a:cxnSpLocks/>
            </p:cNvCxnSpPr>
            <p:nvPr/>
          </p:nvCxnSpPr>
          <p:spPr>
            <a:xfrm>
              <a:off x="493057" y="1849136"/>
              <a:ext cx="2553091" cy="0"/>
            </a:xfrm>
            <a:prstGeom prst="line">
              <a:avLst/>
            </a:prstGeom>
            <a:grpFill/>
            <a:ln w="9525" cap="flat" cmpd="sng" algn="ctr">
              <a:solidFill>
                <a:srgbClr val="B34A8C"/>
              </a:solidFill>
              <a:prstDash val="solid"/>
            </a:ln>
            <a:effectLst/>
          </p:spPr>
        </p:cxnSp>
        <p:sp>
          <p:nvSpPr>
            <p:cNvPr id="22" name="Oval 84">
              <a:extLst>
                <a:ext uri="{FF2B5EF4-FFF2-40B4-BE49-F238E27FC236}">
                  <a16:creationId xmlns:a16="http://schemas.microsoft.com/office/drawing/2014/main" id="{2D007A04-B7AF-4710-A45A-0BAF27F0C72C}"/>
                </a:ext>
              </a:extLst>
            </p:cNvPr>
            <p:cNvSpPr/>
            <p:nvPr/>
          </p:nvSpPr>
          <p:spPr>
            <a:xfrm>
              <a:off x="3175982" y="2934825"/>
              <a:ext cx="51524" cy="57512"/>
            </a:xfrm>
            <a:prstGeom prst="ellipse">
              <a:avLst/>
            </a:prstGeom>
            <a:grpFill/>
            <a:ln w="12700" cap="flat" cmpd="sng" algn="ctr">
              <a:solidFill>
                <a:srgbClr val="B34A8C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914378">
                <a:defRPr/>
              </a:pPr>
              <a:endParaRPr lang="en-US" sz="800" dirty="0">
                <a:ea typeface="+mn-ea"/>
                <a:cs typeface="+mn-cs"/>
              </a:endParaRPr>
            </a:p>
          </p:txBody>
        </p:sp>
      </p:grpSp>
      <p:sp>
        <p:nvSpPr>
          <p:cNvPr id="23" name="TextBox 21">
            <a:extLst>
              <a:ext uri="{FF2B5EF4-FFF2-40B4-BE49-F238E27FC236}">
                <a16:creationId xmlns:a16="http://schemas.microsoft.com/office/drawing/2014/main" id="{F3AD41A3-008E-4EB5-806F-9AA288D5EBF0}"/>
              </a:ext>
            </a:extLst>
          </p:cNvPr>
          <p:cNvSpPr txBox="1"/>
          <p:nvPr/>
        </p:nvSpPr>
        <p:spPr>
          <a:xfrm>
            <a:off x="218854" y="1678009"/>
            <a:ext cx="2611418" cy="3163301"/>
          </a:xfrm>
          <a:prstGeom prst="rect">
            <a:avLst/>
          </a:prstGeom>
          <a:noFill/>
        </p:spPr>
        <p:txBody>
          <a:bodyPr wrap="square" lIns="36000" rIns="36000" rtlCol="0" anchor="t">
            <a:noAutofit/>
          </a:bodyPr>
          <a:lstStyle/>
          <a:p>
            <a:pPr marL="69054" indent="-69054" defTabSz="914378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000" b="1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Optimiser la gestion de ses UC </a:t>
            </a:r>
            <a:r>
              <a:rPr lang="fr-FR" sz="1000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en </a:t>
            </a:r>
            <a:r>
              <a:rPr lang="fr-FR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confiant la sélection et la répartition des UC à l’assureur qui</a:t>
            </a:r>
            <a:r>
              <a:rPr lang="fr-FR" sz="1000" dirty="0">
                <a:solidFill>
                  <a:srgbClr val="002060"/>
                </a:solidFill>
              </a:rPr>
              <a:t> </a:t>
            </a:r>
            <a:r>
              <a:rPr lang="fr-FR" sz="1000" dirty="0">
                <a:solidFill>
                  <a:schemeClr val="tx1"/>
                </a:solidFill>
              </a:rPr>
              <a:t>prend conseil auprès d’une société de gestion pour la définition des profils de gestion, la sélection des UC et la répartition de la part allouée à chaque profil de gestion entre les différentes UC sélectionnées.</a:t>
            </a:r>
          </a:p>
          <a:p>
            <a:pPr marL="69054" indent="-69054" defTabSz="914378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Bénéficier d’un </a:t>
            </a:r>
            <a:r>
              <a:rPr lang="fr-FR" sz="1000" b="1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suivi dans la durée de son portefeuille UC </a:t>
            </a:r>
            <a:r>
              <a:rPr lang="fr-FR" sz="1000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par </a:t>
            </a:r>
            <a:r>
              <a:rPr lang="fr-FR" sz="1000" b="1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un expert, </a:t>
            </a:r>
            <a:r>
              <a:rPr lang="fr-FR" sz="1000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en complément de son Conseiller </a:t>
            </a:r>
          </a:p>
          <a:p>
            <a:pPr marL="69054" indent="-69054" defTabSz="914378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000" b="1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Bénéficier de services additionnels </a:t>
            </a:r>
            <a:r>
              <a:rPr lang="fr-FR" sz="1000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(</a:t>
            </a:r>
            <a:r>
              <a:rPr lang="fr-FR" sz="1000" dirty="0" err="1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reporting</a:t>
            </a:r>
            <a:r>
              <a:rPr lang="fr-FR" sz="1000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 régulier et adapté)</a:t>
            </a:r>
          </a:p>
        </p:txBody>
      </p:sp>
      <p:sp>
        <p:nvSpPr>
          <p:cNvPr id="24" name="TextBox 90">
            <a:extLst>
              <a:ext uri="{FF2B5EF4-FFF2-40B4-BE49-F238E27FC236}">
                <a16:creationId xmlns:a16="http://schemas.microsoft.com/office/drawing/2014/main" id="{7DDF0977-41A0-450E-B955-896BA822418E}"/>
              </a:ext>
            </a:extLst>
          </p:cNvPr>
          <p:cNvSpPr txBox="1"/>
          <p:nvPr/>
        </p:nvSpPr>
        <p:spPr>
          <a:xfrm>
            <a:off x="5167629" y="3632018"/>
            <a:ext cx="3760480" cy="1092751"/>
          </a:xfrm>
          <a:prstGeom prst="rect">
            <a:avLst/>
          </a:prstGeom>
          <a:noFill/>
        </p:spPr>
        <p:txBody>
          <a:bodyPr wrap="square" lIns="36000" rIns="36000" rtlCol="0" anchor="t">
            <a:noAutofit/>
          </a:bodyPr>
          <a:lstStyle/>
          <a:p>
            <a:pPr marL="93661" indent="-93661" defTabSz="685728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000" b="1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Développer l’appétence de tous les Conseillers </a:t>
            </a:r>
            <a:r>
              <a:rPr lang="fr-FR" sz="1000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à la vente de contrat d’assurance vie avec de la diversification UC</a:t>
            </a:r>
          </a:p>
        </p:txBody>
      </p:sp>
      <p:grpSp>
        <p:nvGrpSpPr>
          <p:cNvPr id="25" name="Group 4">
            <a:extLst>
              <a:ext uri="{FF2B5EF4-FFF2-40B4-BE49-F238E27FC236}">
                <a16:creationId xmlns:a16="http://schemas.microsoft.com/office/drawing/2014/main" id="{5622F0BC-1655-48EB-AFEA-6AB7F6DC17C2}"/>
              </a:ext>
            </a:extLst>
          </p:cNvPr>
          <p:cNvGrpSpPr/>
          <p:nvPr/>
        </p:nvGrpSpPr>
        <p:grpSpPr>
          <a:xfrm>
            <a:off x="4537336" y="3440830"/>
            <a:ext cx="4232267" cy="333674"/>
            <a:chOff x="4216443" y="3446133"/>
            <a:chExt cx="4232267" cy="333674"/>
          </a:xfrm>
        </p:grpSpPr>
        <p:cxnSp>
          <p:nvCxnSpPr>
            <p:cNvPr id="26" name="Straight Connector 92">
              <a:extLst>
                <a:ext uri="{FF2B5EF4-FFF2-40B4-BE49-F238E27FC236}">
                  <a16:creationId xmlns:a16="http://schemas.microsoft.com/office/drawing/2014/main" id="{27B19506-EE99-4ED8-8C44-05D905F913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6443" y="3450977"/>
              <a:ext cx="802997" cy="290996"/>
            </a:xfrm>
            <a:prstGeom prst="line">
              <a:avLst/>
            </a:prstGeom>
            <a:noFill/>
            <a:ln w="9525" cap="flat" cmpd="sng" algn="ctr">
              <a:solidFill>
                <a:srgbClr val="55579E"/>
              </a:solidFill>
              <a:prstDash val="solid"/>
            </a:ln>
            <a:effectLst/>
          </p:spPr>
        </p:cxnSp>
        <p:cxnSp>
          <p:nvCxnSpPr>
            <p:cNvPr id="27" name="Straight Connector 93">
              <a:extLst>
                <a:ext uri="{FF2B5EF4-FFF2-40B4-BE49-F238E27FC236}">
                  <a16:creationId xmlns:a16="http://schemas.microsoft.com/office/drawing/2014/main" id="{407FB50D-E953-4324-9D70-D63BD72368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09915" y="3446133"/>
              <a:ext cx="3438795" cy="7604"/>
            </a:xfrm>
            <a:prstGeom prst="line">
              <a:avLst/>
            </a:prstGeom>
            <a:noFill/>
            <a:ln w="9525" cap="flat" cmpd="sng" algn="ctr">
              <a:solidFill>
                <a:srgbClr val="55579E"/>
              </a:solidFill>
              <a:prstDash val="solid"/>
            </a:ln>
            <a:effectLst/>
          </p:spPr>
        </p:cxnSp>
        <p:sp>
          <p:nvSpPr>
            <p:cNvPr id="28" name="Oval 125">
              <a:extLst>
                <a:ext uri="{FF2B5EF4-FFF2-40B4-BE49-F238E27FC236}">
                  <a16:creationId xmlns:a16="http://schemas.microsoft.com/office/drawing/2014/main" id="{37D9DD8C-B7EF-4C39-BB9D-9AAB4C05CEAF}"/>
                </a:ext>
              </a:extLst>
            </p:cNvPr>
            <p:cNvSpPr/>
            <p:nvPr/>
          </p:nvSpPr>
          <p:spPr>
            <a:xfrm flipH="1">
              <a:off x="4225513" y="3687574"/>
              <a:ext cx="69655" cy="92233"/>
            </a:xfrm>
            <a:prstGeom prst="ellipse">
              <a:avLst/>
            </a:prstGeom>
            <a:solidFill>
              <a:srgbClr val="55579E"/>
            </a:solidFill>
            <a:ln w="12700" cap="flat" cmpd="sng" algn="ctr">
              <a:solidFill>
                <a:srgbClr val="55579E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914378">
                <a:defRPr/>
              </a:pPr>
              <a:endParaRPr lang="en-US" sz="800" dirty="0">
                <a:ea typeface="+mn-ea"/>
                <a:cs typeface="+mn-cs"/>
              </a:endParaRPr>
            </a:p>
          </p:txBody>
        </p:sp>
      </p:grpSp>
      <p:sp>
        <p:nvSpPr>
          <p:cNvPr id="29" name="TextBox 126">
            <a:extLst>
              <a:ext uri="{FF2B5EF4-FFF2-40B4-BE49-F238E27FC236}">
                <a16:creationId xmlns:a16="http://schemas.microsoft.com/office/drawing/2014/main" id="{6F73363F-9E84-40F6-B16A-A1FAAFDE1374}"/>
              </a:ext>
            </a:extLst>
          </p:cNvPr>
          <p:cNvSpPr txBox="1"/>
          <p:nvPr/>
        </p:nvSpPr>
        <p:spPr>
          <a:xfrm>
            <a:off x="5068421" y="1345252"/>
            <a:ext cx="3359017" cy="1463344"/>
          </a:xfrm>
          <a:prstGeom prst="rect">
            <a:avLst/>
          </a:prstGeom>
          <a:noFill/>
        </p:spPr>
        <p:txBody>
          <a:bodyPr wrap="square" lIns="36000" rIns="36000" rtlCol="0" anchor="t">
            <a:noAutofit/>
          </a:bodyPr>
          <a:lstStyle/>
          <a:p>
            <a:pPr marL="69054" indent="-69054" defTabSz="914378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000" b="1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Simplifier l’acte de vente </a:t>
            </a:r>
            <a:r>
              <a:rPr lang="fr-FR" sz="1000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auprès des clients grands publics en </a:t>
            </a:r>
            <a:r>
              <a:rPr lang="fr-FR" sz="1000" b="1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proposant un service plutôt que des UC </a:t>
            </a:r>
          </a:p>
          <a:p>
            <a:pPr marL="69054" indent="-69054" defTabSz="914378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000" b="1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Faciliter le suivi des UC dans la durée </a:t>
            </a:r>
            <a:r>
              <a:rPr lang="fr-FR" sz="1000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avec un </a:t>
            </a:r>
            <a:r>
              <a:rPr lang="fr-FR" sz="1000" b="1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service d’allocation d’actifs</a:t>
            </a:r>
            <a:r>
              <a:rPr lang="fr-FR" sz="1000" dirty="0">
                <a:solidFill>
                  <a:srgbClr val="000000">
                    <a:lumMod val="75000"/>
                    <a:lumOff val="25000"/>
                  </a:srgbClr>
                </a:solidFill>
                <a:ea typeface="+mn-ea"/>
              </a:rPr>
              <a:t> réalisé par un gestionnaire financier.</a:t>
            </a:r>
          </a:p>
          <a:p>
            <a:pPr defTabSz="914378">
              <a:lnSpc>
                <a:spcPct val="150000"/>
              </a:lnSpc>
              <a:spcAft>
                <a:spcPts val="300"/>
              </a:spcAft>
            </a:pPr>
            <a:endParaRPr lang="fr-FR" sz="800" i="1" dirty="0">
              <a:solidFill>
                <a:srgbClr val="000000">
                  <a:lumMod val="75000"/>
                  <a:lumOff val="25000"/>
                </a:srgbClr>
              </a:solidFill>
              <a:ea typeface="+mn-ea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F489BC8-4C75-4C57-AF06-A50B3A73F836}"/>
              </a:ext>
            </a:extLst>
          </p:cNvPr>
          <p:cNvSpPr/>
          <p:nvPr/>
        </p:nvSpPr>
        <p:spPr>
          <a:xfrm>
            <a:off x="322880" y="1035286"/>
            <a:ext cx="29999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spcAft>
                <a:spcPts val="300"/>
              </a:spcAft>
            </a:pPr>
            <a:r>
              <a:rPr lang="fr-FR" sz="1200" b="1" dirty="0">
                <a:solidFill>
                  <a:srgbClr val="00A193"/>
                </a:solidFill>
                <a:ea typeface="+mn-ea"/>
              </a:rPr>
              <a:t>Une offre de service adaptée, simple, facilitant l’accès aux UC pour la clientèle grand public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0A0080F-CEED-4FAA-A34C-BECC13353B34}"/>
              </a:ext>
            </a:extLst>
          </p:cNvPr>
          <p:cNvSpPr/>
          <p:nvPr/>
        </p:nvSpPr>
        <p:spPr>
          <a:xfrm>
            <a:off x="4798837" y="869707"/>
            <a:ext cx="36286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spcAft>
                <a:spcPts val="300"/>
              </a:spcAft>
            </a:pPr>
            <a:r>
              <a:rPr lang="fr-FR" sz="1200" b="1" dirty="0">
                <a:solidFill>
                  <a:srgbClr val="B34A8C"/>
                </a:solidFill>
                <a:ea typeface="+mn-ea"/>
              </a:rPr>
              <a:t>Un service qui accompagne et favorise la diversification vers les UC </a:t>
            </a:r>
            <a:endParaRPr lang="fr-FR" sz="1200" b="1" dirty="0">
              <a:solidFill>
                <a:srgbClr val="000000">
                  <a:lumMod val="75000"/>
                  <a:lumOff val="25000"/>
                </a:srgbClr>
              </a:solidFill>
              <a:ea typeface="+mn-ea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2447C1B-14FF-43A7-A9F5-586878771A1A}"/>
              </a:ext>
            </a:extLst>
          </p:cNvPr>
          <p:cNvSpPr/>
          <p:nvPr/>
        </p:nvSpPr>
        <p:spPr>
          <a:xfrm>
            <a:off x="5194474" y="3000825"/>
            <a:ext cx="37381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28">
              <a:spcAft>
                <a:spcPts val="300"/>
              </a:spcAft>
            </a:pPr>
            <a:r>
              <a:rPr lang="fr-FR" sz="1200" b="1" dirty="0">
                <a:solidFill>
                  <a:srgbClr val="55579E"/>
                </a:solidFill>
                <a:ea typeface="+mn-ea"/>
              </a:rPr>
              <a:t>Une offre qui propose des prestations de service à valeur ajoutée à l’ensemble de sa clientèle</a:t>
            </a:r>
          </a:p>
        </p:txBody>
      </p:sp>
      <p:sp>
        <p:nvSpPr>
          <p:cNvPr id="33" name="Circular Arrow 25">
            <a:extLst>
              <a:ext uri="{FF2B5EF4-FFF2-40B4-BE49-F238E27FC236}">
                <a16:creationId xmlns:a16="http://schemas.microsoft.com/office/drawing/2014/main" id="{7CCFE83B-054A-4A49-8A61-83FC01AA6428}"/>
              </a:ext>
            </a:extLst>
          </p:cNvPr>
          <p:cNvSpPr/>
          <p:nvPr/>
        </p:nvSpPr>
        <p:spPr>
          <a:xfrm rot="1292541" flipH="1" flipV="1">
            <a:off x="3223547" y="3348468"/>
            <a:ext cx="670404" cy="769141"/>
          </a:xfrm>
          <a:prstGeom prst="circularArrow">
            <a:avLst>
              <a:gd name="adj1" fmla="val 7071"/>
              <a:gd name="adj2" fmla="val 969944"/>
              <a:gd name="adj3" fmla="val 20484906"/>
              <a:gd name="adj4" fmla="val 14515653"/>
              <a:gd name="adj5" fmla="val 8775"/>
            </a:avLst>
          </a:prstGeom>
          <a:solidFill>
            <a:sysClr val="window" lastClr="FFFFFF">
              <a:lumMod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defRPr/>
            </a:pPr>
            <a:endParaRPr lang="en-US" sz="1200">
              <a:solidFill>
                <a:prstClr val="black"/>
              </a:solidFill>
              <a:latin typeface="Arial" panose="020B0604020202020204"/>
            </a:endParaRPr>
          </a:p>
        </p:txBody>
      </p:sp>
      <p:grpSp>
        <p:nvGrpSpPr>
          <p:cNvPr id="34" name="Group 3">
            <a:extLst>
              <a:ext uri="{FF2B5EF4-FFF2-40B4-BE49-F238E27FC236}">
                <a16:creationId xmlns:a16="http://schemas.microsoft.com/office/drawing/2014/main" id="{617FD99A-12ED-41C2-A56C-2C0224A9D315}"/>
              </a:ext>
            </a:extLst>
          </p:cNvPr>
          <p:cNvGrpSpPr/>
          <p:nvPr/>
        </p:nvGrpSpPr>
        <p:grpSpPr>
          <a:xfrm>
            <a:off x="402239" y="1697140"/>
            <a:ext cx="3055930" cy="999411"/>
            <a:chOff x="79043" y="1568894"/>
            <a:chExt cx="2957890" cy="785388"/>
          </a:xfrm>
        </p:grpSpPr>
        <p:cxnSp>
          <p:nvCxnSpPr>
            <p:cNvPr id="35" name="Straight Connector 10">
              <a:extLst>
                <a:ext uri="{FF2B5EF4-FFF2-40B4-BE49-F238E27FC236}">
                  <a16:creationId xmlns:a16="http://schemas.microsoft.com/office/drawing/2014/main" id="{D01CCCE6-8E66-481A-885E-B3495027ED3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11671" y="1568894"/>
              <a:ext cx="297260" cy="782041"/>
            </a:xfrm>
            <a:prstGeom prst="line">
              <a:avLst/>
            </a:prstGeom>
            <a:solidFill>
              <a:srgbClr val="00A193"/>
            </a:solidFill>
            <a:ln w="9525" cap="flat" cmpd="sng" algn="ctr">
              <a:solidFill>
                <a:srgbClr val="00A193"/>
              </a:solidFill>
              <a:prstDash val="solid"/>
            </a:ln>
            <a:effectLst/>
          </p:spPr>
        </p:cxnSp>
        <p:cxnSp>
          <p:nvCxnSpPr>
            <p:cNvPr id="36" name="Straight Connector 12">
              <a:extLst>
                <a:ext uri="{FF2B5EF4-FFF2-40B4-BE49-F238E27FC236}">
                  <a16:creationId xmlns:a16="http://schemas.microsoft.com/office/drawing/2014/main" id="{22C2D7FF-937D-46A9-97F8-F8FD087A28EC}"/>
                </a:ext>
              </a:extLst>
            </p:cNvPr>
            <p:cNvCxnSpPr>
              <a:cxnSpLocks/>
            </p:cNvCxnSpPr>
            <p:nvPr/>
          </p:nvCxnSpPr>
          <p:spPr>
            <a:xfrm>
              <a:off x="79043" y="1571912"/>
              <a:ext cx="2626445" cy="0"/>
            </a:xfrm>
            <a:prstGeom prst="line">
              <a:avLst/>
            </a:prstGeom>
            <a:solidFill>
              <a:srgbClr val="00A193"/>
            </a:solidFill>
            <a:ln w="9525" cap="flat" cmpd="sng" algn="ctr">
              <a:solidFill>
                <a:srgbClr val="00A193"/>
              </a:solidFill>
              <a:prstDash val="solid"/>
            </a:ln>
            <a:effectLst/>
          </p:spPr>
        </p:cxnSp>
        <p:sp>
          <p:nvSpPr>
            <p:cNvPr id="37" name="Oval 14">
              <a:extLst>
                <a:ext uri="{FF2B5EF4-FFF2-40B4-BE49-F238E27FC236}">
                  <a16:creationId xmlns:a16="http://schemas.microsoft.com/office/drawing/2014/main" id="{E7122A16-D1A0-449C-A981-D61B082EF676}"/>
                </a:ext>
              </a:extLst>
            </p:cNvPr>
            <p:cNvSpPr/>
            <p:nvPr/>
          </p:nvSpPr>
          <p:spPr>
            <a:xfrm>
              <a:off x="2964933" y="2282282"/>
              <a:ext cx="72000" cy="72000"/>
            </a:xfrm>
            <a:prstGeom prst="ellipse">
              <a:avLst/>
            </a:prstGeom>
            <a:solidFill>
              <a:srgbClr val="00A193"/>
            </a:solidFill>
            <a:ln w="12700" cap="flat" cmpd="sng" algn="ctr">
              <a:solidFill>
                <a:srgbClr val="00A193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914378">
                <a:defRPr/>
              </a:pPr>
              <a:endParaRPr lang="en-US" sz="800" dirty="0"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4939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891727" y="2359748"/>
            <a:ext cx="1401338" cy="835282"/>
          </a:xfrm>
        </p:spPr>
        <p:txBody>
          <a:bodyPr/>
          <a:lstStyle/>
          <a:p>
            <a:r>
              <a:rPr lang="fr-FR" dirty="0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349655" y="2571750"/>
            <a:ext cx="6470818" cy="864096"/>
          </a:xfrm>
        </p:spPr>
        <p:txBody>
          <a:bodyPr/>
          <a:lstStyle/>
          <a:p>
            <a:r>
              <a:rPr lang="fr-FR" dirty="0"/>
              <a:t>LES AVANTAGES CLIENTS &amp; CONSEILLERS</a:t>
            </a:r>
          </a:p>
        </p:txBody>
      </p:sp>
    </p:spTree>
    <p:extLst>
      <p:ext uri="{BB962C8B-B14F-4D97-AF65-F5344CB8AC3E}">
        <p14:creationId xmlns:p14="http://schemas.microsoft.com/office/powerpoint/2010/main" val="1108033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avantages clients &amp; conseillers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A720704-EEB1-42B7-AA6B-9E1D0AC6D88D}"/>
              </a:ext>
            </a:extLst>
          </p:cNvPr>
          <p:cNvSpPr/>
          <p:nvPr/>
        </p:nvSpPr>
        <p:spPr>
          <a:xfrm>
            <a:off x="275396" y="1195839"/>
            <a:ext cx="4395267" cy="362330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8">
              <a:defRPr/>
            </a:pPr>
            <a:endParaRPr lang="fr-FR">
              <a:solidFill>
                <a:prstClr val="white"/>
              </a:solidFill>
              <a:latin typeface="Arial" panose="020B0604020202020204"/>
              <a:sym typeface="Arial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968362A8-2782-422C-8DD3-1F8C89ABD6E9}"/>
              </a:ext>
            </a:extLst>
          </p:cNvPr>
          <p:cNvSpPr/>
          <p:nvPr/>
        </p:nvSpPr>
        <p:spPr>
          <a:xfrm>
            <a:off x="2081867" y="778503"/>
            <a:ext cx="552961" cy="512485"/>
          </a:xfrm>
          <a:prstGeom prst="ellipse">
            <a:avLst/>
          </a:prstGeom>
          <a:solidFill>
            <a:schemeClr val="bg1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8">
              <a:defRPr/>
            </a:pPr>
            <a:endParaRPr lang="fr-FR">
              <a:solidFill>
                <a:prstClr val="white"/>
              </a:solidFill>
              <a:latin typeface="Arial" panose="020B0604020202020204"/>
              <a:sym typeface="Arial"/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93A3704B-5DC5-4053-8CEE-E02A992549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281" y="957558"/>
            <a:ext cx="166204" cy="18983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1D10CD96-76C6-40B4-9F0D-EED18AAB99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921" y="957558"/>
            <a:ext cx="166204" cy="18983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BE3ABDFF-A06E-44A4-98F1-5B08DDE4BD45}"/>
              </a:ext>
            </a:extLst>
          </p:cNvPr>
          <p:cNvSpPr/>
          <p:nvPr/>
        </p:nvSpPr>
        <p:spPr>
          <a:xfrm>
            <a:off x="1918555" y="679378"/>
            <a:ext cx="969102" cy="856690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>
                <a:gd name="adj" fmla="val 9460334"/>
              </a:avLst>
            </a:prstTxWarp>
            <a:spAutoFit/>
          </a:bodyPr>
          <a:lstStyle/>
          <a:p>
            <a:pPr algn="ctr" defTabSz="914378">
              <a:defRPr/>
            </a:pPr>
            <a:r>
              <a:rPr lang="fr-FR" sz="1200" b="1" dirty="0">
                <a:ln w="0"/>
                <a:solidFill>
                  <a:srgbClr val="C00000"/>
                </a:solidFill>
                <a:latin typeface="Arial" panose="020B0604020202020204"/>
                <a:cs typeface="Arial"/>
                <a:sym typeface="Arial"/>
              </a:rPr>
              <a:t>CLIENTS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71EF2D6D-DC32-4245-8ABB-394331293723}"/>
              </a:ext>
            </a:extLst>
          </p:cNvPr>
          <p:cNvSpPr txBox="1"/>
          <p:nvPr/>
        </p:nvSpPr>
        <p:spPr>
          <a:xfrm>
            <a:off x="276687" y="1237648"/>
            <a:ext cx="4395512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6" lvl="1" indent="-90486" algn="ctr">
              <a:spcBef>
                <a:spcPts val="300"/>
              </a:spcBef>
              <a:buClr>
                <a:srgbClr val="581D74"/>
              </a:buClr>
              <a:buSzPct val="80000"/>
              <a:buFont typeface="Wingdings 2" panose="05020102010507070707" pitchFamily="18" charset="2"/>
              <a:buChar char="E"/>
              <a:defRPr/>
            </a:pPr>
            <a:r>
              <a:rPr lang="fr-FR" sz="1100" b="1" dirty="0">
                <a:solidFill>
                  <a:srgbClr val="707372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1100" dirty="0">
                <a:solidFill>
                  <a:srgbClr val="231F20"/>
                </a:solidFill>
                <a:latin typeface="Polaris-Light"/>
              </a:rPr>
              <a:t>U</a:t>
            </a:r>
            <a:r>
              <a:rPr lang="fr-FR" sz="1100" dirty="0">
                <a:solidFill>
                  <a:srgbClr val="231F20"/>
                </a:solidFill>
                <a:latin typeface="Polaris-Light"/>
                <a:sym typeface="Arial"/>
              </a:rPr>
              <a:t>ne</a:t>
            </a:r>
            <a:r>
              <a:rPr lang="fr-FR" sz="1100" dirty="0">
                <a:solidFill>
                  <a:srgbClr val="707372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1100" b="1" dirty="0">
                <a:solidFill>
                  <a:srgbClr val="581D74"/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offre complète</a:t>
            </a:r>
            <a:r>
              <a:rPr lang="fr-FR" sz="1100" b="1" kern="0" dirty="0">
                <a:solidFill>
                  <a:srgbClr val="707372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, </a:t>
            </a:r>
            <a:r>
              <a:rPr lang="fr-FR" sz="1100" b="1" kern="0" dirty="0">
                <a:solidFill>
                  <a:srgbClr val="581D74"/>
                </a:solidFill>
                <a:latin typeface="Arial" panose="020B0604020202020204" pitchFamily="34" charset="0"/>
                <a:cs typeface="Arial"/>
                <a:sym typeface="Arial"/>
              </a:rPr>
              <a:t>lisible et simple </a:t>
            </a:r>
            <a:r>
              <a:rPr lang="fr-FR" sz="1100" dirty="0">
                <a:solidFill>
                  <a:srgbClr val="231F20"/>
                </a:solidFill>
                <a:latin typeface="Polaris-Light"/>
              </a:rPr>
              <a:t>avec 3 profils de gestion composés pour partie d’UC labellisées ISR (Investissements Socialement Responsable) et/ou sélectionnées selon des critères ESG (Environnementaux, Sociaux et de Gouvernance).</a:t>
            </a:r>
            <a:endParaRPr lang="fr-FR" sz="1100" dirty="0">
              <a:solidFill>
                <a:srgbClr val="231F20"/>
              </a:solidFill>
              <a:latin typeface="Polaris-Light"/>
              <a:sym typeface="Arial"/>
            </a:endParaRPr>
          </a:p>
          <a:p>
            <a:pPr marL="90486" lvl="1" indent="-90486" algn="ctr">
              <a:spcBef>
                <a:spcPts val="300"/>
              </a:spcBef>
              <a:buClr>
                <a:srgbClr val="581D74"/>
              </a:buClr>
              <a:buSzPct val="80000"/>
              <a:buFont typeface="Wingdings 2" panose="05020102010507070707" pitchFamily="18" charset="2"/>
              <a:buChar char="E"/>
              <a:defRPr/>
            </a:pPr>
            <a:endParaRPr lang="fr-FR" sz="1100" b="1" dirty="0">
              <a:solidFill>
                <a:srgbClr val="707372">
                  <a:lumMod val="50000"/>
                </a:srgbClr>
              </a:solidFill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90486" lvl="1" indent="-90486" algn="ctr">
              <a:spcBef>
                <a:spcPts val="300"/>
              </a:spcBef>
              <a:buClr>
                <a:srgbClr val="581D74"/>
              </a:buClr>
              <a:buSzPct val="80000"/>
              <a:buFont typeface="Wingdings 2" panose="05020102010507070707" pitchFamily="18" charset="2"/>
              <a:buChar char="E"/>
              <a:defRPr/>
            </a:pPr>
            <a:r>
              <a:rPr lang="fr-FR" sz="1100" b="1" kern="0" dirty="0">
                <a:solidFill>
                  <a:srgbClr val="825D69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1100" dirty="0">
                <a:solidFill>
                  <a:srgbClr val="231F20"/>
                </a:solidFill>
                <a:latin typeface="Polaris-Light"/>
              </a:rPr>
              <a:t>Une</a:t>
            </a:r>
            <a:r>
              <a:rPr lang="fr-FR" sz="1100" dirty="0">
                <a:solidFill>
                  <a:srgbClr val="707372">
                    <a:lumMod val="5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fr-FR" sz="1100" b="1" dirty="0">
                <a:solidFill>
                  <a:srgbClr val="581D74"/>
                </a:solidFill>
                <a:latin typeface="Arial" panose="020B0604020202020204" pitchFamily="34" charset="0"/>
              </a:rPr>
              <a:t>liberté d’esprit </a:t>
            </a:r>
            <a:r>
              <a:rPr lang="fr-FR" sz="1100" kern="0" dirty="0">
                <a:solidFill>
                  <a:srgbClr val="707372">
                    <a:lumMod val="50000"/>
                  </a:srgbClr>
                </a:solidFill>
                <a:latin typeface="Arial" panose="020B0604020202020204" pitchFamily="34" charset="0"/>
                <a:cs typeface="Arial"/>
                <a:sym typeface="Arial"/>
              </a:rPr>
              <a:t>: </a:t>
            </a:r>
            <a:r>
              <a:rPr lang="fr-FR" sz="1100" dirty="0">
                <a:solidFill>
                  <a:srgbClr val="231F20"/>
                </a:solidFill>
                <a:latin typeface="Polaris-Light"/>
              </a:rPr>
              <a:t>l’allocation d’actifs du client évoluera dans le respect des caractéristiques du profil de gestion retenu.</a:t>
            </a:r>
          </a:p>
          <a:p>
            <a:pPr lvl="1" algn="ctr">
              <a:spcBef>
                <a:spcPts val="300"/>
              </a:spcBef>
              <a:buClr>
                <a:srgbClr val="581D74"/>
              </a:buClr>
              <a:buSzPct val="80000"/>
              <a:defRPr/>
            </a:pPr>
            <a:endParaRPr lang="fr-FR" sz="400" dirty="0">
              <a:solidFill>
                <a:srgbClr val="231F20"/>
              </a:solidFill>
              <a:latin typeface="Polaris-Light"/>
            </a:endParaRPr>
          </a:p>
          <a:p>
            <a:pPr marL="90486" lvl="1" indent="-90486" algn="ctr">
              <a:spcBef>
                <a:spcPts val="300"/>
              </a:spcBef>
              <a:buClr>
                <a:srgbClr val="581D74"/>
              </a:buClr>
              <a:buSzPct val="80000"/>
              <a:buFont typeface="Wingdings 2" panose="05020102010507070707" pitchFamily="18" charset="2"/>
              <a:buChar char="E"/>
              <a:defRPr/>
            </a:pPr>
            <a:r>
              <a:rPr lang="fr-FR" sz="1100" dirty="0">
                <a:solidFill>
                  <a:srgbClr val="707372">
                    <a:lumMod val="5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fr-FR" sz="1100" dirty="0">
                <a:solidFill>
                  <a:srgbClr val="231F20"/>
                </a:solidFill>
                <a:latin typeface="Polaris-Light"/>
                <a:sym typeface="Arial"/>
              </a:rPr>
              <a:t>Une allocation élaborée à partir des meilleures expertises de l’univers Natixis IM et adaptée aux conditions de marché, avec une sélection d’UC labellisées ISR/ESG.</a:t>
            </a:r>
          </a:p>
          <a:p>
            <a:pPr lvl="1" algn="ctr">
              <a:spcBef>
                <a:spcPts val="300"/>
              </a:spcBef>
              <a:buClr>
                <a:srgbClr val="581D74"/>
              </a:buClr>
              <a:buSzPct val="80000"/>
              <a:defRPr/>
            </a:pPr>
            <a:endParaRPr lang="fr-FR" sz="400" dirty="0">
              <a:solidFill>
                <a:srgbClr val="231F20"/>
              </a:solidFill>
              <a:latin typeface="Polaris-Light"/>
            </a:endParaRPr>
          </a:p>
          <a:p>
            <a:pPr marL="90486" lvl="1" indent="-90486" algn="ctr">
              <a:spcBef>
                <a:spcPts val="300"/>
              </a:spcBef>
              <a:buClr>
                <a:srgbClr val="581D74"/>
              </a:buClr>
              <a:buSzPct val="80000"/>
              <a:buFont typeface="Wingdings 2" panose="05020102010507070707" pitchFamily="18" charset="2"/>
              <a:buChar char="E"/>
              <a:defRPr/>
            </a:pPr>
            <a:r>
              <a:rPr lang="fr-FR" sz="1100" dirty="0">
                <a:solidFill>
                  <a:srgbClr val="231F20"/>
                </a:solidFill>
                <a:latin typeface="Polaris-Light"/>
              </a:rPr>
              <a:t> Un accès à une </a:t>
            </a:r>
            <a:r>
              <a:rPr lang="fr-FR" sz="1100" b="1" dirty="0">
                <a:solidFill>
                  <a:srgbClr val="581D74"/>
                </a:solidFill>
                <a:latin typeface="Arial" panose="020B0604020202020204" pitchFamily="34" charset="0"/>
                <a:cs typeface="Arial"/>
              </a:rPr>
              <a:t>expertise reconnue</a:t>
            </a:r>
            <a:r>
              <a:rPr lang="fr-FR" sz="1100" dirty="0">
                <a:solidFill>
                  <a:srgbClr val="707372">
                    <a:lumMod val="50000"/>
                  </a:srgbClr>
                </a:solidFill>
                <a:latin typeface="Arial" panose="020B0604020202020204" pitchFamily="34" charset="0"/>
              </a:rPr>
              <a:t> :</a:t>
            </a:r>
            <a:r>
              <a:rPr lang="fr-FR" sz="1100" dirty="0">
                <a:solidFill>
                  <a:schemeClr val="accent6"/>
                </a:solidFill>
                <a:latin typeface="Arial" panose="020B0604020202020204" pitchFamily="34" charset="0"/>
              </a:rPr>
              <a:t> </a:t>
            </a:r>
            <a:r>
              <a:rPr lang="fr-FR" sz="1100" dirty="0">
                <a:solidFill>
                  <a:srgbClr val="231F20"/>
                </a:solidFill>
                <a:latin typeface="Polaris-Light"/>
              </a:rPr>
              <a:t>le client confie à l'assureur la gestion de ses supports en UC permanents selon les caractéristiques du profil de gestion retenu. L’assureur prend conseil auprès de VEGA Investment Managers.</a:t>
            </a:r>
          </a:p>
          <a:p>
            <a:pPr marL="0" lvl="1" algn="ctr">
              <a:spcBef>
                <a:spcPts val="300"/>
              </a:spcBef>
              <a:buClr>
                <a:srgbClr val="581D74"/>
              </a:buClr>
              <a:buSzPct val="80000"/>
              <a:defRPr/>
            </a:pPr>
            <a:endParaRPr lang="fr-FR" sz="300" dirty="0">
              <a:solidFill>
                <a:srgbClr val="707372">
                  <a:lumMod val="50000"/>
                </a:srgbClr>
              </a:solidFill>
              <a:latin typeface="Arial" panose="020B0604020202020204" pitchFamily="34" charset="0"/>
            </a:endParaRPr>
          </a:p>
          <a:p>
            <a:pPr marL="90486" lvl="1" indent="-90486" algn="ctr">
              <a:spcBef>
                <a:spcPts val="300"/>
              </a:spcBef>
              <a:buClr>
                <a:srgbClr val="581D74"/>
              </a:buClr>
              <a:buSzPct val="80000"/>
              <a:buFont typeface="Wingdings 2" panose="05020102010507070707" pitchFamily="18" charset="2"/>
              <a:buChar char="E"/>
              <a:defRPr/>
            </a:pPr>
            <a:r>
              <a:rPr lang="fr-FR" sz="1100" dirty="0">
                <a:solidFill>
                  <a:srgbClr val="707372">
                    <a:lumMod val="50000"/>
                  </a:srgbClr>
                </a:solidFill>
                <a:latin typeface="Arial" panose="020B0604020202020204" pitchFamily="34" charset="0"/>
              </a:rPr>
              <a:t> Un accès à une </a:t>
            </a:r>
            <a:r>
              <a:rPr lang="fr-FR" sz="1100" b="1" dirty="0">
                <a:solidFill>
                  <a:srgbClr val="581D74"/>
                </a:solidFill>
                <a:latin typeface="Arial" panose="020B0604020202020204" pitchFamily="34" charset="0"/>
              </a:rPr>
              <a:t>information claire et régulière : </a:t>
            </a:r>
            <a:r>
              <a:rPr lang="fr-FR" sz="1100" dirty="0">
                <a:solidFill>
                  <a:srgbClr val="231F20"/>
                </a:solidFill>
                <a:latin typeface="Polaris-Light"/>
              </a:rPr>
              <a:t>à chaque arbitrage réalisé sur le profil de gestion de son contrat, le client reçoit une information.  Le client reçoit un relevé de gestion chaque année avec son bulletin de situation. </a:t>
            </a:r>
            <a:endParaRPr lang="fr-FR" sz="1100" strike="sngStrike" dirty="0">
              <a:solidFill>
                <a:schemeClr val="accent6"/>
              </a:solidFill>
              <a:latin typeface="Polaris-Ligh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8F4F4AD-B66E-4892-B732-05C7A96130A4}"/>
              </a:ext>
            </a:extLst>
          </p:cNvPr>
          <p:cNvSpPr/>
          <p:nvPr/>
        </p:nvSpPr>
        <p:spPr>
          <a:xfrm>
            <a:off x="4752434" y="1197187"/>
            <a:ext cx="4193687" cy="362241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endParaRPr lang="fr-FR">
              <a:solidFill>
                <a:prstClr val="white"/>
              </a:solidFill>
              <a:latin typeface="Arial" panose="020B0604020202020204"/>
              <a:sym typeface="Arial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A622EA4C-1AFE-434E-A7D7-5F8A026CC167}"/>
              </a:ext>
            </a:extLst>
          </p:cNvPr>
          <p:cNvSpPr/>
          <p:nvPr/>
        </p:nvSpPr>
        <p:spPr>
          <a:xfrm>
            <a:off x="6484161" y="747828"/>
            <a:ext cx="548898" cy="52787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endParaRPr lang="fr-FR">
              <a:solidFill>
                <a:prstClr val="white"/>
              </a:solidFill>
              <a:latin typeface="Arial" panose="020B0604020202020204"/>
              <a:sym typeface="Arial"/>
            </a:endParaRP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B8A9233C-3321-4E13-B6E4-F287E2F5AC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22" b="25012"/>
          <a:stretch/>
        </p:blipFill>
        <p:spPr>
          <a:xfrm>
            <a:off x="6606955" y="936662"/>
            <a:ext cx="327245" cy="174012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653D8CEF-A0DA-488A-9FFA-492F4D008527}"/>
              </a:ext>
            </a:extLst>
          </p:cNvPr>
          <p:cNvSpPr/>
          <p:nvPr/>
        </p:nvSpPr>
        <p:spPr>
          <a:xfrm>
            <a:off x="6270093" y="634779"/>
            <a:ext cx="969102" cy="1122120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>
                <a:gd name="adj" fmla="val 10813663"/>
              </a:avLst>
            </a:prstTxWarp>
            <a:spAutoFit/>
          </a:bodyPr>
          <a:lstStyle/>
          <a:p>
            <a:pPr algn="ctr" defTabSz="914378">
              <a:defRPr/>
            </a:pPr>
            <a:r>
              <a:rPr lang="fr-FR" sz="1200" b="1" dirty="0">
                <a:ln w="0"/>
                <a:solidFill>
                  <a:srgbClr val="C00000"/>
                </a:solidFill>
                <a:latin typeface="Arial" panose="020B0604020202020204"/>
                <a:cs typeface="Arial"/>
                <a:sym typeface="Arial"/>
              </a:rPr>
              <a:t>CONSEILLERS</a:t>
            </a:r>
            <a:endParaRPr lang="fr-FR" sz="1400" b="1" dirty="0">
              <a:ln w="0"/>
              <a:solidFill>
                <a:srgbClr val="C00000"/>
              </a:solidFill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AC1EC1D7-6D6D-4DC8-B93C-30419400AE00}"/>
              </a:ext>
            </a:extLst>
          </p:cNvPr>
          <p:cNvSpPr txBox="1"/>
          <p:nvPr/>
        </p:nvSpPr>
        <p:spPr>
          <a:xfrm>
            <a:off x="4765577" y="1275707"/>
            <a:ext cx="3978133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90168" lvl="1" indent="-90168" algn="ctr" defTabSz="914378">
              <a:spcBef>
                <a:spcPts val="300"/>
              </a:spcBef>
              <a:buClr>
                <a:srgbClr val="AF1280"/>
              </a:buClr>
              <a:buSzPct val="80000"/>
              <a:buFont typeface="Wingdings 2" panose="05020102010507070707" pitchFamily="18" charset="2"/>
              <a:buChar char="E"/>
              <a:defRPr/>
            </a:pPr>
            <a:r>
              <a:rPr lang="fr-FR" sz="1000" dirty="0">
                <a:solidFill>
                  <a:srgbClr val="707372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1100" dirty="0">
                <a:solidFill>
                  <a:srgbClr val="231F20"/>
                </a:solidFill>
                <a:latin typeface="Polaris-Light"/>
              </a:rPr>
              <a:t>Une</a:t>
            </a:r>
            <a:r>
              <a:rPr lang="fr-FR" sz="1100" dirty="0">
                <a:solidFill>
                  <a:srgbClr val="707372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1100" b="1" dirty="0">
                <a:solidFill>
                  <a:srgbClr val="581D74"/>
                </a:solidFill>
                <a:latin typeface="Arial" panose="020B0604020202020204" pitchFamily="34" charset="0"/>
              </a:rPr>
              <a:t>offre simple à appréhender </a:t>
            </a:r>
            <a:r>
              <a:rPr lang="fr-FR" sz="1100" dirty="0">
                <a:solidFill>
                  <a:srgbClr val="231F20"/>
                </a:solidFill>
                <a:latin typeface="Polaris-Light"/>
              </a:rPr>
              <a:t>et à présenter aux clients : 3 profils de gestion disponibles pour </a:t>
            </a:r>
            <a:r>
              <a:rPr lang="fr-FR" sz="1100" b="1" dirty="0">
                <a:solidFill>
                  <a:srgbClr val="581D74"/>
                </a:solidFill>
                <a:latin typeface="Arial" panose="020B0604020202020204" pitchFamily="34" charset="0"/>
              </a:rPr>
              <a:t>s’adapter </a:t>
            </a:r>
            <a:r>
              <a:rPr lang="fr-FR" sz="1100" dirty="0">
                <a:solidFill>
                  <a:srgbClr val="231F20"/>
                </a:solidFill>
                <a:latin typeface="Polaris-Light"/>
              </a:rPr>
              <a:t>au profil de risque du client</a:t>
            </a:r>
          </a:p>
          <a:p>
            <a:pPr lvl="1" algn="ctr" defTabSz="914378">
              <a:spcBef>
                <a:spcPts val="300"/>
              </a:spcBef>
              <a:buClr>
                <a:srgbClr val="AF1280"/>
              </a:buClr>
              <a:buSzPct val="80000"/>
              <a:defRPr/>
            </a:pPr>
            <a:endParaRPr lang="fr-FR" sz="600" dirty="0">
              <a:solidFill>
                <a:srgbClr val="231F20"/>
              </a:solidFill>
              <a:latin typeface="Polaris-Light"/>
            </a:endParaRPr>
          </a:p>
          <a:p>
            <a:pPr marL="90168" lvl="1" indent="-90168" algn="ctr" defTabSz="914378">
              <a:spcBef>
                <a:spcPts val="300"/>
              </a:spcBef>
              <a:buClr>
                <a:srgbClr val="AF1280"/>
              </a:buClr>
              <a:buSzPct val="80000"/>
              <a:buFont typeface="Wingdings 2" panose="05020102010507070707" pitchFamily="18" charset="2"/>
              <a:buChar char="E"/>
              <a:defRPr/>
            </a:pPr>
            <a:r>
              <a:rPr lang="fr-FR" sz="1100" dirty="0">
                <a:solidFill>
                  <a:srgbClr val="707372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 </a:t>
            </a:r>
            <a:r>
              <a:rPr lang="fr-FR" sz="1100" dirty="0">
                <a:solidFill>
                  <a:srgbClr val="231F20"/>
                </a:solidFill>
                <a:latin typeface="Polaris-Light"/>
              </a:rPr>
              <a:t>Un </a:t>
            </a:r>
            <a:r>
              <a:rPr lang="fr-FR" sz="1100" b="1" dirty="0">
                <a:solidFill>
                  <a:srgbClr val="581D74"/>
                </a:solidFill>
                <a:latin typeface="Arial" panose="020B0604020202020204" pitchFamily="34" charset="0"/>
              </a:rPr>
              <a:t>service facilitant le suivi dans la durée des investissements </a:t>
            </a:r>
            <a:r>
              <a:rPr lang="fr-FR" sz="1100" dirty="0">
                <a:solidFill>
                  <a:srgbClr val="231F20"/>
                </a:solidFill>
                <a:latin typeface="Polaris-Light"/>
              </a:rPr>
              <a:t>des clients : en cas de mouvement des marchés, les clients ayant opté pour le service de gestion déléguée bénéficieront des réallocations d’actifs opérées en conséquence par les équipes de gestion </a:t>
            </a:r>
          </a:p>
          <a:p>
            <a:pPr marL="0" lvl="1" algn="ctr" defTabSz="914378">
              <a:spcBef>
                <a:spcPts val="300"/>
              </a:spcBef>
              <a:buClr>
                <a:srgbClr val="AF1280"/>
              </a:buClr>
              <a:buSzPct val="80000"/>
              <a:defRPr/>
            </a:pPr>
            <a:endParaRPr lang="fr-FR" sz="1050" dirty="0">
              <a:solidFill>
                <a:srgbClr val="231F20"/>
              </a:solidFill>
              <a:latin typeface="Polaris-Light"/>
            </a:endParaRPr>
          </a:p>
          <a:p>
            <a:pPr marL="90168" lvl="1" indent="-90168" algn="ctr">
              <a:spcBef>
                <a:spcPts val="300"/>
              </a:spcBef>
              <a:buClr>
                <a:srgbClr val="AF1280"/>
              </a:buClr>
              <a:buSzPct val="80000"/>
              <a:buFont typeface="Wingdings 2" panose="05020102010507070707" pitchFamily="18" charset="2"/>
              <a:buChar char="E"/>
              <a:defRPr/>
            </a:pPr>
            <a:r>
              <a:rPr lang="fr-FR" sz="1100" dirty="0">
                <a:solidFill>
                  <a:srgbClr val="707372">
                    <a:lumMod val="50000"/>
                  </a:srgbClr>
                </a:solidFill>
                <a:latin typeface="Arial" panose="020B0604020202020204" pitchFamily="34" charset="0"/>
              </a:rPr>
              <a:t> Un </a:t>
            </a:r>
            <a:r>
              <a:rPr lang="fr-FR" sz="1100" b="1" dirty="0">
                <a:solidFill>
                  <a:srgbClr val="581D74"/>
                </a:solidFill>
                <a:latin typeface="Arial" panose="020B0604020202020204" pitchFamily="34" charset="0"/>
              </a:rPr>
              <a:t>gain de temps commercial </a:t>
            </a:r>
            <a:r>
              <a:rPr lang="fr-FR" sz="1100" dirty="0">
                <a:solidFill>
                  <a:srgbClr val="231F20"/>
                </a:solidFill>
                <a:latin typeface="Polaris-Light"/>
              </a:rPr>
              <a:t>pour</a:t>
            </a:r>
            <a:r>
              <a:rPr lang="fr-FR" sz="1100" dirty="0">
                <a:solidFill>
                  <a:srgbClr val="707372">
                    <a:lumMod val="5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fr-FR" sz="1100" dirty="0">
                <a:solidFill>
                  <a:srgbClr val="231F20"/>
                </a:solidFill>
                <a:latin typeface="Polaris-Light"/>
              </a:rPr>
              <a:t>se consacrer au développement et à l’équipement des portefeuilles clients</a:t>
            </a:r>
          </a:p>
          <a:p>
            <a:pPr marL="0" lvl="1" algn="ctr">
              <a:spcBef>
                <a:spcPts val="300"/>
              </a:spcBef>
              <a:buClr>
                <a:srgbClr val="AF1280"/>
              </a:buClr>
              <a:buSzPct val="80000"/>
              <a:defRPr/>
            </a:pPr>
            <a:endParaRPr lang="fr-FR" sz="900" b="1" dirty="0">
              <a:solidFill>
                <a:srgbClr val="581D74"/>
              </a:solidFill>
              <a:latin typeface="Arial" panose="020B0604020202020204" pitchFamily="34" charset="0"/>
            </a:endParaRPr>
          </a:p>
          <a:p>
            <a:pPr marL="90168" lvl="1" indent="-90168" algn="ctr">
              <a:spcBef>
                <a:spcPts val="300"/>
              </a:spcBef>
              <a:buClr>
                <a:srgbClr val="AF1280"/>
              </a:buClr>
              <a:buSzPct val="80000"/>
              <a:buFont typeface="Wingdings 2" panose="05020102010507070707" pitchFamily="18" charset="2"/>
              <a:buChar char="E"/>
              <a:defRPr/>
            </a:pPr>
            <a:r>
              <a:rPr lang="fr-FR" sz="1100" b="1" dirty="0">
                <a:solidFill>
                  <a:srgbClr val="581D74"/>
                </a:solidFill>
                <a:latin typeface="Arial" panose="020B0604020202020204" pitchFamily="34" charset="0"/>
              </a:rPr>
              <a:t> Une information spécifique annuelle :</a:t>
            </a:r>
            <a:r>
              <a:rPr lang="fr-FR" sz="1100" dirty="0">
                <a:solidFill>
                  <a:srgbClr val="707372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1100" dirty="0">
                <a:solidFill>
                  <a:srgbClr val="231F20"/>
                </a:solidFill>
                <a:latin typeface="Polaris-Light"/>
                <a:sym typeface="Arial"/>
              </a:rPr>
              <a:t>des </a:t>
            </a:r>
            <a:r>
              <a:rPr lang="fr-FR" sz="1100" dirty="0">
                <a:solidFill>
                  <a:srgbClr val="231F20"/>
                </a:solidFill>
                <a:latin typeface="Polaris-Light"/>
              </a:rPr>
              <a:t>arguments simples et compréhensibles pour expliquer les arbitrages et les performances</a:t>
            </a:r>
          </a:p>
          <a:p>
            <a:pPr lvl="1" algn="ctr">
              <a:spcBef>
                <a:spcPts val="300"/>
              </a:spcBef>
              <a:buClr>
                <a:srgbClr val="AF1280"/>
              </a:buClr>
              <a:buSzPct val="80000"/>
              <a:defRPr/>
            </a:pPr>
            <a:endParaRPr lang="fr-FR" sz="1000" dirty="0">
              <a:solidFill>
                <a:srgbClr val="231F20"/>
              </a:solidFill>
              <a:latin typeface="Polaris-Light"/>
            </a:endParaRPr>
          </a:p>
          <a:p>
            <a:pPr marL="90168" lvl="1" indent="-90168" algn="ctr">
              <a:spcBef>
                <a:spcPts val="300"/>
              </a:spcBef>
              <a:buClr>
                <a:srgbClr val="AF1280"/>
              </a:buClr>
              <a:buSzPct val="80000"/>
              <a:buFont typeface="Wingdings 2" panose="05020102010507070707" pitchFamily="18" charset="2"/>
              <a:buChar char="E"/>
              <a:defRPr/>
            </a:pPr>
            <a:r>
              <a:rPr lang="fr-FR" sz="1100" b="1" dirty="0">
                <a:solidFill>
                  <a:srgbClr val="581D74"/>
                </a:solidFill>
              </a:rPr>
              <a:t> Une tarification simple et compétitive </a:t>
            </a:r>
            <a:r>
              <a:rPr lang="fr-FR" sz="1100" dirty="0">
                <a:solidFill>
                  <a:srgbClr val="231F20"/>
                </a:solidFill>
                <a:latin typeface="Polaris-Light"/>
              </a:rPr>
              <a:t>pour un service à haute valeur ajoutée</a:t>
            </a:r>
          </a:p>
        </p:txBody>
      </p:sp>
    </p:spTree>
    <p:extLst>
      <p:ext uri="{BB962C8B-B14F-4D97-AF65-F5344CB8AC3E}">
        <p14:creationId xmlns:p14="http://schemas.microsoft.com/office/powerpoint/2010/main" val="1692051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891727" y="2359748"/>
            <a:ext cx="1401338" cy="835282"/>
          </a:xfrm>
        </p:spPr>
        <p:txBody>
          <a:bodyPr/>
          <a:lstStyle/>
          <a:p>
            <a:r>
              <a:rPr lang="fr-FR" dirty="0">
                <a:solidFill>
                  <a:schemeClr val="accent6"/>
                </a:solidFill>
              </a:rPr>
              <a:t>06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349655" y="2571750"/>
            <a:ext cx="6470818" cy="864096"/>
          </a:xfrm>
        </p:spPr>
        <p:txBody>
          <a:bodyPr/>
          <a:lstStyle/>
          <a:p>
            <a:r>
              <a:rPr lang="fr-FR" dirty="0"/>
              <a:t>LE SERVICE DE GESTION DELEGUEE : POUR QUI?</a:t>
            </a:r>
          </a:p>
        </p:txBody>
      </p:sp>
    </p:spTree>
    <p:extLst>
      <p:ext uri="{BB962C8B-B14F-4D97-AF65-F5344CB8AC3E}">
        <p14:creationId xmlns:p14="http://schemas.microsoft.com/office/powerpoint/2010/main" val="778544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service de gestion déléguée: pour qui?</a:t>
            </a:r>
          </a:p>
        </p:txBody>
      </p:sp>
      <p:sp>
        <p:nvSpPr>
          <p:cNvPr id="14" name="Espace réservé du texte 10">
            <a:extLst>
              <a:ext uri="{FF2B5EF4-FFF2-40B4-BE49-F238E27FC236}">
                <a16:creationId xmlns:a16="http://schemas.microsoft.com/office/drawing/2014/main" id="{71DB7F56-C85C-4FC8-8D14-167A52CE8C10}"/>
              </a:ext>
            </a:extLst>
          </p:cNvPr>
          <p:cNvSpPr txBox="1">
            <a:spLocks/>
          </p:cNvSpPr>
          <p:nvPr/>
        </p:nvSpPr>
        <p:spPr>
          <a:xfrm>
            <a:off x="580480" y="825812"/>
            <a:ext cx="7704098" cy="288032"/>
          </a:xfrm>
        </p:spPr>
        <p:txBody>
          <a:bodyPr vert="horz" lIns="0" tIns="0" rIns="0" bIns="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+mn-cs"/>
              </a:defRPr>
            </a:lvl1pPr>
            <a:lvl2pPr marL="457189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378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cap="all" dirty="0">
                <a:solidFill>
                  <a:schemeClr val="accent2"/>
                </a:solidFill>
                <a:latin typeface="+mn-lt"/>
              </a:rPr>
              <a:t>La cible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779F76-E2C1-4337-85CB-D2614EAA4CEF}"/>
              </a:ext>
            </a:extLst>
          </p:cNvPr>
          <p:cNvSpPr/>
          <p:nvPr/>
        </p:nvSpPr>
        <p:spPr>
          <a:xfrm>
            <a:off x="580481" y="1177343"/>
            <a:ext cx="8183958" cy="1415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fontAlgn="t"/>
            <a:endParaRPr lang="fr-FR" sz="1100" dirty="0">
              <a:solidFill>
                <a:schemeClr val="tx1"/>
              </a:solidFill>
              <a:latin typeface="+mn-lt"/>
            </a:endParaRPr>
          </a:p>
          <a:p>
            <a:pPr fontAlgn="t"/>
            <a:r>
              <a:rPr lang="fr-FR" sz="1100" dirty="0">
                <a:solidFill>
                  <a:schemeClr val="tx1"/>
                </a:solidFill>
                <a:latin typeface="+mn-lt"/>
              </a:rPr>
              <a:t>Les détenteurs d’un contrat Nuances 3D ou d’un contrat </a:t>
            </a:r>
            <a:r>
              <a:rPr lang="fr-FR" sz="1100" dirty="0" err="1">
                <a:solidFill>
                  <a:schemeClr val="tx1"/>
                </a:solidFill>
                <a:latin typeface="+mn-lt"/>
              </a:rPr>
              <a:t>monosupport</a:t>
            </a:r>
            <a:r>
              <a:rPr lang="fr-FR" sz="1100" dirty="0">
                <a:solidFill>
                  <a:schemeClr val="tx1"/>
                </a:solidFill>
                <a:latin typeface="+mn-lt"/>
              </a:rPr>
              <a:t>* n’ayant pas un encours suffisant pour pouvoir transférer leur contrat vers un contrat Nuances Plus (10k€ minimum) et accéder à la GSM (5k€ minimum) et n’ayant pas les connaissances, l’envie, le temps de gérer eux-mêmes leur investissement sur les marchés financiers.</a:t>
            </a:r>
          </a:p>
          <a:p>
            <a:pPr fontAlgn="t"/>
            <a:endParaRPr lang="fr-FR" sz="1100" dirty="0">
              <a:solidFill>
                <a:schemeClr val="tx1"/>
              </a:solidFill>
              <a:latin typeface="+mn-lt"/>
            </a:endParaRPr>
          </a:p>
          <a:p>
            <a:pPr fontAlgn="t"/>
            <a:endParaRPr lang="fr-FR" sz="1100" dirty="0">
              <a:solidFill>
                <a:schemeClr val="tx1"/>
              </a:solidFill>
              <a:latin typeface="+mn-lt"/>
            </a:endParaRPr>
          </a:p>
          <a:p>
            <a:pPr fontAlgn="t"/>
            <a:r>
              <a:rPr lang="fr-FR" sz="1100" dirty="0">
                <a:solidFill>
                  <a:schemeClr val="tx1"/>
                </a:solidFill>
                <a:latin typeface="+mn-lt"/>
              </a:rPr>
              <a:t>*</a:t>
            </a:r>
            <a:r>
              <a:rPr lang="fr-FR" sz="900" dirty="0">
                <a:solidFill>
                  <a:schemeClr val="tx1"/>
                </a:solidFill>
                <a:latin typeface="+mn-lt"/>
              </a:rPr>
              <a:t>Initiatives Transmission, Initiatives Plus, Livret Assurance Vie, Garantie Retraite Ecureuil, Yoga, Ricochet, Point Retraite Ecureuil.</a:t>
            </a:r>
          </a:p>
          <a:p>
            <a:pPr fontAlgn="t"/>
            <a:endParaRPr lang="fr-FR" sz="900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7903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891727" y="2359748"/>
            <a:ext cx="1401338" cy="835282"/>
          </a:xfrm>
        </p:spPr>
        <p:txBody>
          <a:bodyPr/>
          <a:lstStyle/>
          <a:p>
            <a:r>
              <a:rPr lang="fr-FR" dirty="0">
                <a:solidFill>
                  <a:schemeClr val="bg2"/>
                </a:solidFill>
              </a:rPr>
              <a:t>07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349655" y="2571750"/>
            <a:ext cx="6470818" cy="864096"/>
          </a:xfrm>
        </p:spPr>
        <p:txBody>
          <a:bodyPr/>
          <a:lstStyle/>
          <a:p>
            <a:r>
              <a:rPr lang="fr-FR" dirty="0"/>
              <a:t>LE PANORAMA DE LA DIVERSIFICATION</a:t>
            </a:r>
          </a:p>
        </p:txBody>
      </p:sp>
    </p:spTree>
    <p:extLst>
      <p:ext uri="{BB962C8B-B14F-4D97-AF65-F5344CB8AC3E}">
        <p14:creationId xmlns:p14="http://schemas.microsoft.com/office/powerpoint/2010/main" val="2003128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panorama de la diversification</a:t>
            </a: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4422B8CB-4275-4D98-B910-3EA4F7F27E4B}"/>
              </a:ext>
            </a:extLst>
          </p:cNvPr>
          <p:cNvCxnSpPr>
            <a:cxnSpLocks/>
          </p:cNvCxnSpPr>
          <p:nvPr/>
        </p:nvCxnSpPr>
        <p:spPr>
          <a:xfrm>
            <a:off x="2589114" y="1988493"/>
            <a:ext cx="0" cy="226800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8FDC8774-F37A-4BC9-9CEA-0DE438C48DBB}"/>
              </a:ext>
            </a:extLst>
          </p:cNvPr>
          <p:cNvCxnSpPr>
            <a:cxnSpLocks/>
          </p:cNvCxnSpPr>
          <p:nvPr/>
        </p:nvCxnSpPr>
        <p:spPr>
          <a:xfrm>
            <a:off x="4865710" y="2005911"/>
            <a:ext cx="0" cy="226800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FFAD855B-81A5-4072-9D61-F758752DFC27}"/>
              </a:ext>
            </a:extLst>
          </p:cNvPr>
          <p:cNvCxnSpPr>
            <a:cxnSpLocks/>
          </p:cNvCxnSpPr>
          <p:nvPr/>
        </p:nvCxnSpPr>
        <p:spPr>
          <a:xfrm>
            <a:off x="6902237" y="2005911"/>
            <a:ext cx="0" cy="226800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space réservé du texte 10">
            <a:extLst>
              <a:ext uri="{FF2B5EF4-FFF2-40B4-BE49-F238E27FC236}">
                <a16:creationId xmlns:a16="http://schemas.microsoft.com/office/drawing/2014/main" id="{2CC51F90-3AD4-4F25-AE5F-A81BA74F1304}"/>
              </a:ext>
            </a:extLst>
          </p:cNvPr>
          <p:cNvSpPr>
            <a:spLocks noGrp="1"/>
          </p:cNvSpPr>
          <p:nvPr/>
        </p:nvSpPr>
        <p:spPr>
          <a:xfrm>
            <a:off x="598028" y="897175"/>
            <a:ext cx="7975438" cy="26055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ct val="20000"/>
              </a:spcBef>
            </a:pPr>
            <a:r>
              <a:rPr lang="fr-FR" sz="1400" b="1" cap="all" dirty="0">
                <a:solidFill>
                  <a:schemeClr val="accent2"/>
                </a:solidFill>
              </a:rPr>
              <a:t>Panorama des modes de gestion de l’offre en assurance vie et capitalisation </a:t>
            </a:r>
            <a:r>
              <a:rPr lang="fr-FR" sz="1400" dirty="0">
                <a:solidFill>
                  <a:schemeClr val="accent2"/>
                </a:solidFill>
              </a:rPr>
              <a:t>(périmètre Ecureuil vie Développement*)</a:t>
            </a:r>
            <a:endParaRPr lang="fr-FR" sz="1400" cap="all" dirty="0">
              <a:solidFill>
                <a:schemeClr val="accent2"/>
              </a:solidFill>
            </a:endParaRPr>
          </a:p>
        </p:txBody>
      </p:sp>
      <p:sp>
        <p:nvSpPr>
          <p:cNvPr id="47" name="Flèche : pentagone 46">
            <a:extLst>
              <a:ext uri="{FF2B5EF4-FFF2-40B4-BE49-F238E27FC236}">
                <a16:creationId xmlns:a16="http://schemas.microsoft.com/office/drawing/2014/main" id="{2553DEC6-F4AA-4273-8096-0B2392D3D79D}"/>
              </a:ext>
            </a:extLst>
          </p:cNvPr>
          <p:cNvSpPr/>
          <p:nvPr/>
        </p:nvSpPr>
        <p:spPr>
          <a:xfrm>
            <a:off x="296091" y="1388345"/>
            <a:ext cx="8786949" cy="775132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5580000" rtlCol="0" anchor="ctr"/>
          <a:lstStyle/>
          <a:p>
            <a:r>
              <a:rPr lang="fr-FR" sz="1200" b="1" dirty="0"/>
              <a:t>Seuil d’investissement </a:t>
            </a:r>
          </a:p>
          <a:p>
            <a:r>
              <a:rPr lang="fr-FR" sz="1200" b="1" dirty="0"/>
              <a:t>minimum sur le profil </a:t>
            </a:r>
          </a:p>
          <a:p>
            <a:r>
              <a:rPr lang="fr-FR" sz="1200" b="1" dirty="0"/>
              <a:t>de gestion retenu par </a:t>
            </a:r>
          </a:p>
          <a:p>
            <a:r>
              <a:rPr lang="fr-FR" sz="1200" b="1" dirty="0"/>
              <a:t>le client</a:t>
            </a: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EC230000-B9E1-4D51-ACA6-F7E3321E7C3B}"/>
              </a:ext>
            </a:extLst>
          </p:cNvPr>
          <p:cNvSpPr/>
          <p:nvPr/>
        </p:nvSpPr>
        <p:spPr>
          <a:xfrm>
            <a:off x="2152570" y="1423071"/>
            <a:ext cx="886337" cy="679456"/>
          </a:xfrm>
          <a:prstGeom prst="ellipse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bg1"/>
                </a:gs>
                <a:gs pos="100000">
                  <a:srgbClr val="C00000"/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200" b="1" dirty="0">
                <a:solidFill>
                  <a:srgbClr val="C00000"/>
                </a:solidFill>
              </a:rPr>
              <a:t>1 500 €</a:t>
            </a:r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AE4A82AE-9CDF-46AA-AB78-F7B97E643A52}"/>
              </a:ext>
            </a:extLst>
          </p:cNvPr>
          <p:cNvSpPr/>
          <p:nvPr/>
        </p:nvSpPr>
        <p:spPr>
          <a:xfrm>
            <a:off x="4425029" y="1435315"/>
            <a:ext cx="881361" cy="679456"/>
          </a:xfrm>
          <a:prstGeom prst="ellipse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bg1"/>
                </a:gs>
                <a:gs pos="100000">
                  <a:srgbClr val="C00000"/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200" b="1" dirty="0">
                <a:solidFill>
                  <a:srgbClr val="C00000"/>
                </a:solidFill>
              </a:rPr>
              <a:t>5 000 €</a:t>
            </a:r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A62756D5-9B90-4894-8BE9-1E556D1F36B0}"/>
              </a:ext>
            </a:extLst>
          </p:cNvPr>
          <p:cNvSpPr/>
          <p:nvPr/>
        </p:nvSpPr>
        <p:spPr>
          <a:xfrm>
            <a:off x="6461550" y="1435315"/>
            <a:ext cx="881365" cy="679456"/>
          </a:xfrm>
          <a:prstGeom prst="ellipse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bg1"/>
                </a:gs>
                <a:gs pos="100000">
                  <a:srgbClr val="C00000"/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1200" b="1" dirty="0">
                <a:solidFill>
                  <a:srgbClr val="C00000"/>
                </a:solidFill>
              </a:rPr>
              <a:t>10 000 €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F93549C9-8EFE-4561-A9FF-AD74C8DC3E40}"/>
              </a:ext>
            </a:extLst>
          </p:cNvPr>
          <p:cNvSpPr txBox="1"/>
          <p:nvPr/>
        </p:nvSpPr>
        <p:spPr>
          <a:xfrm>
            <a:off x="580991" y="2209251"/>
            <a:ext cx="2095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buClr>
                <a:srgbClr val="C00000"/>
              </a:buClr>
              <a:buFont typeface="Calibri" panose="020F0502020204030204" pitchFamily="34" charset="0"/>
              <a:buChar char="&gt;"/>
            </a:pPr>
            <a:r>
              <a:rPr lang="fr-FR" sz="1200" b="1" dirty="0"/>
              <a:t> Portefeuilles modèles </a:t>
            </a:r>
          </a:p>
          <a:p>
            <a:pPr algn="ctr">
              <a:buClr>
                <a:srgbClr val="C00000"/>
              </a:buClr>
            </a:pPr>
            <a:r>
              <a:rPr lang="fr-FR" sz="1200" b="1" dirty="0"/>
              <a:t>(gestion libre)</a:t>
            </a:r>
            <a:br>
              <a:rPr lang="fr-FR" sz="1200" dirty="0"/>
            </a:br>
            <a:endParaRPr lang="fr-FR" sz="1200" dirty="0"/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32A5204A-E5CB-4642-90E3-097F36916BD3}"/>
              </a:ext>
            </a:extLst>
          </p:cNvPr>
          <p:cNvSpPr txBox="1"/>
          <p:nvPr/>
        </p:nvSpPr>
        <p:spPr>
          <a:xfrm>
            <a:off x="2566364" y="2209251"/>
            <a:ext cx="24973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buClr>
                <a:srgbClr val="C00000"/>
              </a:buClr>
              <a:buFont typeface="Calibri" panose="020F0502020204030204" pitchFamily="34" charset="0"/>
              <a:buChar char="&gt;"/>
            </a:pPr>
            <a:r>
              <a:rPr lang="fr-FR" sz="1200" b="1" dirty="0"/>
              <a:t> Service de gestion déléguée</a:t>
            </a:r>
          </a:p>
          <a:p>
            <a:pPr>
              <a:buClr>
                <a:srgbClr val="C00000"/>
              </a:buClr>
            </a:pPr>
            <a:r>
              <a:rPr lang="fr-FR" sz="1100" dirty="0"/>
              <a:t>3 profils à dominante </a:t>
            </a:r>
            <a:r>
              <a:rPr lang="fr-FR" sz="1100" b="1" dirty="0"/>
              <a:t>ISR/ESG : </a:t>
            </a:r>
            <a:r>
              <a:rPr lang="fr-FR" sz="1100" dirty="0"/>
              <a:t>Equilibre, Audace, Vitalité</a:t>
            </a:r>
            <a:endParaRPr lang="fr-FR" sz="1200" dirty="0"/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4E571708-9FE4-435D-A1A9-8DF1F9837BCA}"/>
              </a:ext>
            </a:extLst>
          </p:cNvPr>
          <p:cNvSpPr txBox="1"/>
          <p:nvPr/>
        </p:nvSpPr>
        <p:spPr>
          <a:xfrm>
            <a:off x="4909865" y="2209251"/>
            <a:ext cx="19923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buClr>
                <a:srgbClr val="C00000"/>
              </a:buClr>
              <a:buFont typeface="Calibri" panose="020F0502020204030204" pitchFamily="34" charset="0"/>
              <a:buChar char="&gt;"/>
            </a:pPr>
            <a:r>
              <a:rPr lang="fr-FR" sz="1200" b="1" dirty="0"/>
              <a:t> Gestion sous mandat OG/GSM* :</a:t>
            </a:r>
          </a:p>
          <a:p>
            <a:pPr>
              <a:buClr>
                <a:srgbClr val="C00000"/>
              </a:buClr>
            </a:pPr>
            <a:r>
              <a:rPr lang="fr-FR" sz="1100" dirty="0"/>
              <a:t>3 profils </a:t>
            </a:r>
            <a:r>
              <a:rPr lang="fr-FR" sz="1100" b="1" dirty="0"/>
              <a:t>: </a:t>
            </a:r>
            <a:r>
              <a:rPr lang="fr-FR" sz="1100" dirty="0"/>
              <a:t>Equilibre, Audace, Vitalité</a:t>
            </a:r>
            <a:endParaRPr lang="fr-FR" sz="1200" dirty="0"/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103CAF2C-360C-4087-ADDD-AB7E953532B9}"/>
              </a:ext>
            </a:extLst>
          </p:cNvPr>
          <p:cNvSpPr txBox="1"/>
          <p:nvPr/>
        </p:nvSpPr>
        <p:spPr>
          <a:xfrm>
            <a:off x="6985677" y="2209251"/>
            <a:ext cx="20189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buClr>
                <a:srgbClr val="C00000"/>
              </a:buClr>
              <a:buFont typeface="Calibri" panose="020F0502020204030204" pitchFamily="34" charset="0"/>
              <a:buChar char="&gt;"/>
            </a:pPr>
            <a:r>
              <a:rPr lang="fr-FR" sz="1200" b="1" dirty="0"/>
              <a:t> Orientation de gestion*</a:t>
            </a:r>
          </a:p>
          <a:p>
            <a:pPr>
              <a:buClr>
                <a:srgbClr val="C00000"/>
              </a:buClr>
            </a:pPr>
            <a:r>
              <a:rPr lang="fr-FR" sz="1100" dirty="0"/>
              <a:t>3 profils </a:t>
            </a:r>
            <a:r>
              <a:rPr lang="fr-FR" sz="1100" b="1" dirty="0"/>
              <a:t>: </a:t>
            </a:r>
            <a:r>
              <a:rPr lang="fr-FR" sz="1100" dirty="0"/>
              <a:t>Equilibre, Audace, Vitalité</a:t>
            </a:r>
            <a:endParaRPr lang="fr-FR" sz="1200" dirty="0"/>
          </a:p>
        </p:txBody>
      </p:sp>
      <p:sp>
        <p:nvSpPr>
          <p:cNvPr id="71" name="Rectangle : coins arrondis 70">
            <a:extLst>
              <a:ext uri="{FF2B5EF4-FFF2-40B4-BE49-F238E27FC236}">
                <a16:creationId xmlns:a16="http://schemas.microsoft.com/office/drawing/2014/main" id="{BE54311B-68AE-466F-8645-1B7E0984F424}"/>
              </a:ext>
            </a:extLst>
          </p:cNvPr>
          <p:cNvSpPr/>
          <p:nvPr/>
        </p:nvSpPr>
        <p:spPr>
          <a:xfrm>
            <a:off x="674545" y="3011042"/>
            <a:ext cx="1716653" cy="2783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bg1"/>
                </a:solidFill>
              </a:rPr>
              <a:t>Tous contrats</a:t>
            </a: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56CE54C4-B9E7-438B-B613-2D17F2D3C243}"/>
              </a:ext>
            </a:extLst>
          </p:cNvPr>
          <p:cNvSpPr/>
          <p:nvPr/>
        </p:nvSpPr>
        <p:spPr>
          <a:xfrm>
            <a:off x="2855347" y="3308333"/>
            <a:ext cx="1716653" cy="44934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bg1"/>
                </a:solidFill>
              </a:rPr>
              <a:t>Millevie</a:t>
            </a:r>
            <a:r>
              <a:rPr lang="fr-FR" sz="1200" dirty="0">
                <a:solidFill>
                  <a:schemeClr val="bg1"/>
                </a:solidFill>
              </a:rPr>
              <a:t> Essentielle et </a:t>
            </a:r>
            <a:r>
              <a:rPr lang="fr-FR" sz="1200" dirty="0" err="1">
                <a:solidFill>
                  <a:schemeClr val="bg1"/>
                </a:solidFill>
              </a:rPr>
              <a:t>Millevie</a:t>
            </a:r>
            <a:r>
              <a:rPr lang="fr-FR" sz="1200" dirty="0">
                <a:solidFill>
                  <a:schemeClr val="bg1"/>
                </a:solidFill>
              </a:rPr>
              <a:t> Essentielle 2</a:t>
            </a:r>
          </a:p>
        </p:txBody>
      </p:sp>
      <p:sp>
        <p:nvSpPr>
          <p:cNvPr id="73" name="Rectangle : coins arrondis 72">
            <a:extLst>
              <a:ext uri="{FF2B5EF4-FFF2-40B4-BE49-F238E27FC236}">
                <a16:creationId xmlns:a16="http://schemas.microsoft.com/office/drawing/2014/main" id="{3045AB95-1881-44A6-89C2-514FBC6FFB35}"/>
              </a:ext>
            </a:extLst>
          </p:cNvPr>
          <p:cNvSpPr/>
          <p:nvPr/>
        </p:nvSpPr>
        <p:spPr>
          <a:xfrm>
            <a:off x="7020380" y="3003663"/>
            <a:ext cx="1874219" cy="252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bg1"/>
                </a:solidFill>
              </a:rPr>
              <a:t>Nuances Privilège </a:t>
            </a:r>
            <a:r>
              <a:rPr lang="fr-FR" sz="1050" dirty="0">
                <a:solidFill>
                  <a:schemeClr val="bg1"/>
                </a:solidFill>
              </a:rPr>
              <a:t>(GSM)</a:t>
            </a:r>
          </a:p>
        </p:txBody>
      </p: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59AC9BA7-CCF1-44E2-9C21-C2DC2D473194}"/>
              </a:ext>
            </a:extLst>
          </p:cNvPr>
          <p:cNvSpPr/>
          <p:nvPr/>
        </p:nvSpPr>
        <p:spPr>
          <a:xfrm>
            <a:off x="5034965" y="3021490"/>
            <a:ext cx="1716653" cy="25612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bg1"/>
                </a:solidFill>
              </a:rPr>
              <a:t>Nuances Plus</a:t>
            </a:r>
          </a:p>
        </p:txBody>
      </p: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2AFD97F4-1758-4D05-8E9D-4E059E6A8DC3}"/>
              </a:ext>
            </a:extLst>
          </p:cNvPr>
          <p:cNvSpPr/>
          <p:nvPr/>
        </p:nvSpPr>
        <p:spPr>
          <a:xfrm>
            <a:off x="7020380" y="3266414"/>
            <a:ext cx="1874203" cy="252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bg1"/>
                </a:solidFill>
              </a:rPr>
              <a:t>Millevie</a:t>
            </a:r>
            <a:r>
              <a:rPr lang="fr-FR" sz="1200" dirty="0">
                <a:solidFill>
                  <a:schemeClr val="bg1"/>
                </a:solidFill>
              </a:rPr>
              <a:t> Premium</a:t>
            </a:r>
          </a:p>
        </p:txBody>
      </p: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D98BDC3E-A08B-40DA-A78A-6F46D05E6995}"/>
              </a:ext>
            </a:extLst>
          </p:cNvPr>
          <p:cNvSpPr/>
          <p:nvPr/>
        </p:nvSpPr>
        <p:spPr>
          <a:xfrm>
            <a:off x="7020381" y="3529165"/>
            <a:ext cx="1874202" cy="252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bg1"/>
                </a:solidFill>
              </a:rPr>
              <a:t>Millevie</a:t>
            </a:r>
            <a:r>
              <a:rPr lang="fr-FR" sz="1200" dirty="0">
                <a:solidFill>
                  <a:schemeClr val="bg1"/>
                </a:solidFill>
              </a:rPr>
              <a:t> Capi</a:t>
            </a:r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1BDE58BF-B7E6-42AE-B11B-9785E346B0C1}"/>
              </a:ext>
            </a:extLst>
          </p:cNvPr>
          <p:cNvSpPr/>
          <p:nvPr/>
        </p:nvSpPr>
        <p:spPr>
          <a:xfrm>
            <a:off x="7020381" y="3791916"/>
            <a:ext cx="1874202" cy="252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bg1"/>
                </a:solidFill>
              </a:rPr>
              <a:t>Millevie</a:t>
            </a:r>
            <a:r>
              <a:rPr lang="fr-FR" sz="1200" dirty="0">
                <a:solidFill>
                  <a:schemeClr val="bg1"/>
                </a:solidFill>
              </a:rPr>
              <a:t> Infinie 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53CC666F-9A96-4E69-A2CB-B09A3900C92B}"/>
              </a:ext>
            </a:extLst>
          </p:cNvPr>
          <p:cNvSpPr txBox="1"/>
          <p:nvPr/>
        </p:nvSpPr>
        <p:spPr>
          <a:xfrm>
            <a:off x="758914" y="4047467"/>
            <a:ext cx="1768716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Frais de gestion UC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7395B549-89AB-44F1-8330-B71F9213FF7A}"/>
              </a:ext>
            </a:extLst>
          </p:cNvPr>
          <p:cNvSpPr txBox="1"/>
          <p:nvPr/>
        </p:nvSpPr>
        <p:spPr>
          <a:xfrm>
            <a:off x="2856353" y="4047467"/>
            <a:ext cx="21036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Frais de gestion UC + 0,15%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F7A4C109-081F-4E10-80AA-90F8E9D1D9A1}"/>
              </a:ext>
            </a:extLst>
          </p:cNvPr>
          <p:cNvSpPr txBox="1"/>
          <p:nvPr/>
        </p:nvSpPr>
        <p:spPr>
          <a:xfrm>
            <a:off x="4940685" y="4047467"/>
            <a:ext cx="366379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Frais de gestion UC + 0,45%</a:t>
            </a:r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D69CF07A-3D1A-4872-847A-3B2C5867588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8462" y="4010265"/>
            <a:ext cx="334815" cy="360000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56FF4CCE-3AB2-4F48-9CD3-FB7909D4970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4988" y="4010265"/>
            <a:ext cx="334815" cy="360000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B4FBA8D4-2998-4568-ADFD-9A7EBDB65E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52204" y="4010265"/>
            <a:ext cx="334815" cy="360000"/>
          </a:xfrm>
          <a:prstGeom prst="rect">
            <a:avLst/>
          </a:prstGeom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19C79735-BD3C-4C14-9022-51F313E6591E}"/>
              </a:ext>
            </a:extLst>
          </p:cNvPr>
          <p:cNvSpPr/>
          <p:nvPr/>
        </p:nvSpPr>
        <p:spPr>
          <a:xfrm>
            <a:off x="101640" y="4419002"/>
            <a:ext cx="910712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>
                <a:latin typeface="Segoe UI" panose="020B0502040204020203" pitchFamily="34" charset="0"/>
              </a:rPr>
              <a:t>Investir sur un contrat d’assurance vie expose votre client à un risque de perte en capital. Cette exposition varie en fonction des supports sélectionnés. Parlez-en à votre client.</a:t>
            </a:r>
          </a:p>
        </p:txBody>
      </p:sp>
      <p:sp>
        <p:nvSpPr>
          <p:cNvPr id="29" name="Espace réservé du contenu 1">
            <a:extLst>
              <a:ext uri="{FF2B5EF4-FFF2-40B4-BE49-F238E27FC236}">
                <a16:creationId xmlns:a16="http://schemas.microsoft.com/office/drawing/2014/main" id="{31D6DB28-02AD-4684-8E44-0574770C4511}"/>
              </a:ext>
            </a:extLst>
          </p:cNvPr>
          <p:cNvSpPr txBox="1">
            <a:spLocks/>
          </p:cNvSpPr>
          <p:nvPr/>
        </p:nvSpPr>
        <p:spPr>
          <a:xfrm>
            <a:off x="87655" y="4569116"/>
            <a:ext cx="7803136" cy="30583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800" b="1" dirty="0"/>
              <a:t>* Par convention, les termes d’ « Orientation de gestion » ou de « gestion sous mandat OG » subsistent en lieu et place de « service de gestion déléguée » mais ils renvoient au même service qui consiste à déléguer la gestion de son contrat ou de la poche UC de son contrat à un tiers gérant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69B833B-C8F7-47C7-A12A-ED11F6BE9B28}"/>
              </a:ext>
            </a:extLst>
          </p:cNvPr>
          <p:cNvSpPr/>
          <p:nvPr/>
        </p:nvSpPr>
        <p:spPr>
          <a:xfrm>
            <a:off x="2855347" y="3013764"/>
            <a:ext cx="1716653" cy="2609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bg1"/>
                </a:solidFill>
              </a:rPr>
              <a:t>Nuances 3D</a:t>
            </a:r>
          </a:p>
        </p:txBody>
      </p:sp>
    </p:spTree>
    <p:extLst>
      <p:ext uri="{BB962C8B-B14F-4D97-AF65-F5344CB8AC3E}">
        <p14:creationId xmlns:p14="http://schemas.microsoft.com/office/powerpoint/2010/main" val="698824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891727" y="2359748"/>
            <a:ext cx="1401338" cy="835282"/>
          </a:xfrm>
        </p:spPr>
        <p:txBody>
          <a:bodyPr/>
          <a:lstStyle/>
          <a:p>
            <a:r>
              <a:rPr lang="fr-FR" dirty="0">
                <a:solidFill>
                  <a:schemeClr val="accent5"/>
                </a:solidFill>
              </a:rPr>
              <a:t>08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349655" y="2571750"/>
            <a:ext cx="6470818" cy="864096"/>
          </a:xfrm>
        </p:spPr>
        <p:txBody>
          <a:bodyPr/>
          <a:lstStyle/>
          <a:p>
            <a:r>
              <a:rPr lang="fr-FR" dirty="0"/>
              <a:t>LES PARCOURS</a:t>
            </a:r>
          </a:p>
        </p:txBody>
      </p:sp>
    </p:spTree>
    <p:extLst>
      <p:ext uri="{BB962C8B-B14F-4D97-AF65-F5344CB8AC3E}">
        <p14:creationId xmlns:p14="http://schemas.microsoft.com/office/powerpoint/2010/main" val="2454118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3237D65B-3E11-4F37-9784-2539AE815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050" y="3744927"/>
            <a:ext cx="380838" cy="384847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C2FE439D-4D4E-4399-BDE3-C515A1A4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fr-FR" dirty="0">
                <a:solidFill>
                  <a:schemeClr val="bg1"/>
                </a:solidFill>
              </a:rPr>
              <a:t>Macro parcours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8119A9-834A-4938-A684-D5249A7BD84E}"/>
              </a:ext>
            </a:extLst>
          </p:cNvPr>
          <p:cNvSpPr/>
          <p:nvPr/>
        </p:nvSpPr>
        <p:spPr>
          <a:xfrm>
            <a:off x="2374857" y="1288554"/>
            <a:ext cx="2025868" cy="561686"/>
          </a:xfrm>
          <a:prstGeom prst="rect">
            <a:avLst/>
          </a:prstGeom>
          <a:solidFill>
            <a:srgbClr val="581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/>
              <a:t>Parcours Léa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14A22C-1075-439C-8D1E-262B4C894D70}"/>
              </a:ext>
            </a:extLst>
          </p:cNvPr>
          <p:cNvSpPr txBox="1"/>
          <p:nvPr/>
        </p:nvSpPr>
        <p:spPr>
          <a:xfrm>
            <a:off x="2390004" y="1923203"/>
            <a:ext cx="2010718" cy="182168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lIns="91440" tIns="45720" rIns="91440" bIns="45720" rtlCol="0" anchor="t">
            <a:noAutofit/>
          </a:bodyPr>
          <a:lstStyle/>
          <a:p>
            <a:pPr marL="177800" indent="-177800">
              <a:buClr>
                <a:srgbClr val="581D74"/>
              </a:buClr>
              <a:buFont typeface="+mj-lt"/>
              <a:buAutoNum type="arabicPeriod"/>
            </a:pPr>
            <a:r>
              <a:rPr lang="fr-FR" sz="800" b="1" dirty="0"/>
              <a:t>Bilan épargne du client et définition des projets</a:t>
            </a:r>
            <a:endParaRPr lang="fr-FR" sz="800" dirty="0"/>
          </a:p>
          <a:p>
            <a:pPr marL="177800" indent="-177800">
              <a:buClr>
                <a:srgbClr val="581D74"/>
              </a:buClr>
              <a:buFont typeface="+mj-lt"/>
              <a:buAutoNum type="arabicPeriod"/>
            </a:pPr>
            <a:r>
              <a:rPr lang="fr-FR" sz="800" b="1" dirty="0"/>
              <a:t>Génération d’une proposition </a:t>
            </a:r>
            <a:r>
              <a:rPr lang="fr-FR" sz="800" dirty="0"/>
              <a:t>d’allocation du contrat par Léa</a:t>
            </a:r>
          </a:p>
          <a:p>
            <a:pPr marL="228600" indent="-228600">
              <a:buClr>
                <a:srgbClr val="581D74"/>
              </a:buClr>
              <a:buFont typeface="+mj-lt"/>
              <a:buAutoNum type="arabicPeriod" startAt="3"/>
            </a:pPr>
            <a:r>
              <a:rPr lang="fr-FR" sz="800" b="1" dirty="0">
                <a:solidFill>
                  <a:schemeClr val="tx1"/>
                </a:solidFill>
              </a:rPr>
              <a:t>Personnalisation</a:t>
            </a:r>
            <a:r>
              <a:rPr lang="fr-FR" sz="800" dirty="0">
                <a:solidFill>
                  <a:schemeClr val="tx1"/>
                </a:solidFill>
              </a:rPr>
              <a:t> de la proposition </a:t>
            </a:r>
          </a:p>
          <a:p>
            <a:pPr marL="361950" lvl="1" indent="-90488">
              <a:buFont typeface="Courier New" panose="02070309020205020404" pitchFamily="49" charset="0"/>
              <a:buChar char="o"/>
            </a:pPr>
            <a:r>
              <a:rPr lang="fr-FR" sz="800" dirty="0">
                <a:solidFill>
                  <a:schemeClr val="tx1"/>
                </a:solidFill>
              </a:rPr>
              <a:t>Choix du </a:t>
            </a:r>
            <a:r>
              <a:rPr lang="fr-FR" sz="800" b="1" dirty="0">
                <a:solidFill>
                  <a:schemeClr val="tx1"/>
                </a:solidFill>
              </a:rPr>
              <a:t>mode</a:t>
            </a:r>
            <a:r>
              <a:rPr lang="fr-FR" sz="800" dirty="0">
                <a:solidFill>
                  <a:schemeClr val="tx1"/>
                </a:solidFill>
              </a:rPr>
              <a:t> de gestion</a:t>
            </a:r>
            <a:endParaRPr lang="fr-FR" sz="800" dirty="0">
              <a:solidFill>
                <a:schemeClr val="tx1"/>
              </a:solidFill>
              <a:cs typeface="Arial"/>
            </a:endParaRPr>
          </a:p>
          <a:p>
            <a:pPr marL="361950" lvl="1" indent="-90488">
              <a:buFont typeface="Courier New" panose="02070309020205020404" pitchFamily="49" charset="0"/>
              <a:buChar char="o"/>
            </a:pPr>
            <a:r>
              <a:rPr lang="fr-FR" sz="800" dirty="0">
                <a:solidFill>
                  <a:schemeClr val="tx1"/>
                </a:solidFill>
              </a:rPr>
              <a:t>Choix du </a:t>
            </a:r>
            <a:r>
              <a:rPr lang="fr-FR" sz="800" b="1" dirty="0">
                <a:solidFill>
                  <a:schemeClr val="tx1"/>
                </a:solidFill>
              </a:rPr>
              <a:t>profil</a:t>
            </a:r>
            <a:r>
              <a:rPr lang="fr-FR" sz="800" dirty="0">
                <a:solidFill>
                  <a:schemeClr val="tx1"/>
                </a:solidFill>
              </a:rPr>
              <a:t> de gestion parmi les profils </a:t>
            </a:r>
            <a:r>
              <a:rPr lang="fr-FR" sz="800" b="1" dirty="0">
                <a:solidFill>
                  <a:schemeClr val="tx1"/>
                </a:solidFill>
              </a:rPr>
              <a:t>préconisés</a:t>
            </a:r>
            <a:r>
              <a:rPr lang="fr-FR" sz="800" dirty="0">
                <a:solidFill>
                  <a:schemeClr val="tx1"/>
                </a:solidFill>
              </a:rPr>
              <a:t> par Léa</a:t>
            </a:r>
          </a:p>
          <a:p>
            <a:pPr marL="177800" indent="-177800">
              <a:buClr>
                <a:srgbClr val="581D74"/>
              </a:buClr>
            </a:pPr>
            <a:r>
              <a:rPr lang="fr-FR" sz="800" b="1" dirty="0">
                <a:solidFill>
                  <a:schemeClr val="tx1"/>
                </a:solidFill>
                <a:cs typeface="Arial" panose="020B0604020202020204"/>
              </a:rPr>
              <a:t>4. </a:t>
            </a:r>
            <a:r>
              <a:rPr lang="fr-FR" sz="800" dirty="0">
                <a:solidFill>
                  <a:schemeClr val="tx1"/>
                </a:solidFill>
                <a:cs typeface="Arial" panose="020B0604020202020204"/>
              </a:rPr>
              <a:t>	</a:t>
            </a:r>
            <a:r>
              <a:rPr lang="fr-FR" sz="800" b="1" dirty="0">
                <a:solidFill>
                  <a:schemeClr val="tx1"/>
                </a:solidFill>
                <a:cs typeface="Arial" panose="020B0604020202020204"/>
              </a:rPr>
              <a:t>Possibilité de </a:t>
            </a:r>
            <a:r>
              <a:rPr lang="fr-FR" sz="800" b="1" dirty="0">
                <a:solidFill>
                  <a:schemeClr val="tx1"/>
                </a:solidFill>
              </a:rPr>
              <a:t>mettre en cohabitation </a:t>
            </a:r>
            <a:r>
              <a:rPr lang="fr-FR" sz="800" dirty="0">
                <a:solidFill>
                  <a:schemeClr val="tx1"/>
                </a:solidFill>
              </a:rPr>
              <a:t>les UC avec le service de gestion déléguée dès l’adhésion du contrat</a:t>
            </a:r>
          </a:p>
          <a:p>
            <a:pPr marL="228600" indent="-228600">
              <a:buClr>
                <a:srgbClr val="581D74"/>
              </a:buClr>
              <a:buFont typeface="+mj-lt"/>
              <a:buAutoNum type="arabicPeriod"/>
            </a:pPr>
            <a:endParaRPr lang="fr-FR" sz="700" dirty="0">
              <a:solidFill>
                <a:schemeClr val="accent4"/>
              </a:solidFill>
              <a:cs typeface="Arial" panose="020B0604020202020204"/>
            </a:endParaRPr>
          </a:p>
        </p:txBody>
      </p:sp>
      <p:sp>
        <p:nvSpPr>
          <p:cNvPr id="5" name="Flèche : courbe vers le bas 4">
            <a:extLst>
              <a:ext uri="{FF2B5EF4-FFF2-40B4-BE49-F238E27FC236}">
                <a16:creationId xmlns:a16="http://schemas.microsoft.com/office/drawing/2014/main" id="{1D25FEA9-295C-4008-B97A-917C71E9323E}"/>
              </a:ext>
            </a:extLst>
          </p:cNvPr>
          <p:cNvSpPr/>
          <p:nvPr/>
        </p:nvSpPr>
        <p:spPr>
          <a:xfrm>
            <a:off x="3478444" y="882368"/>
            <a:ext cx="1666205" cy="314554"/>
          </a:xfrm>
          <a:prstGeom prst="curvedDownArrow">
            <a:avLst/>
          </a:prstGeom>
          <a:solidFill>
            <a:srgbClr val="581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322987-7CB2-4B14-8ACA-9341F24F2A6F}"/>
              </a:ext>
            </a:extLst>
          </p:cNvPr>
          <p:cNvSpPr/>
          <p:nvPr/>
        </p:nvSpPr>
        <p:spPr>
          <a:xfrm>
            <a:off x="4461319" y="1288554"/>
            <a:ext cx="2025868" cy="561686"/>
          </a:xfrm>
          <a:prstGeom prst="rect">
            <a:avLst/>
          </a:prstGeom>
          <a:solidFill>
            <a:srgbClr val="581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100" dirty="0"/>
              <a:t>Edition de la Synthèse Conseil Epargne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70850B-588C-4864-8311-F4EC4BE02035}"/>
              </a:ext>
            </a:extLst>
          </p:cNvPr>
          <p:cNvSpPr txBox="1"/>
          <p:nvPr/>
        </p:nvSpPr>
        <p:spPr>
          <a:xfrm>
            <a:off x="2401171" y="4088137"/>
            <a:ext cx="4112329" cy="461665"/>
          </a:xfrm>
          <a:prstGeom prst="rect">
            <a:avLst/>
          </a:prstGeom>
          <a:solidFill>
            <a:srgbClr val="7030A0">
              <a:alpha val="12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00" dirty="0"/>
              <a:t>         Mise à disposition des informations liées au produit, aux supports et au profil de </a:t>
            </a:r>
          </a:p>
          <a:p>
            <a:pPr algn="ctr"/>
            <a:r>
              <a:rPr lang="fr-FR" sz="800" dirty="0"/>
              <a:t>        gestion (DIC, DICI, DIP, DIS) sur le site </a:t>
            </a:r>
            <a:r>
              <a:rPr lang="fr-FR" sz="800" b="1" u="sng" dirty="0">
                <a:hlinkClick r:id="rId4"/>
              </a:rPr>
              <a:t>https://www.caisse-epargne.fr/documents-informations-cles-investisseur</a:t>
            </a:r>
            <a:endParaRPr lang="fr-FR" sz="8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ACEA563-7195-4D56-BAAA-EBE5F85C4D3E}"/>
              </a:ext>
            </a:extLst>
          </p:cNvPr>
          <p:cNvSpPr txBox="1"/>
          <p:nvPr/>
        </p:nvSpPr>
        <p:spPr>
          <a:xfrm>
            <a:off x="4457336" y="1923203"/>
            <a:ext cx="2029850" cy="182083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pPr marL="92073" indent="-92073">
              <a:buFont typeface="+mj-lt"/>
              <a:buAutoNum type="arabicPeriod"/>
            </a:pPr>
            <a:r>
              <a:rPr lang="fr-FR" sz="800" dirty="0"/>
              <a:t>Récapitulatif</a:t>
            </a:r>
            <a:r>
              <a:rPr lang="fr-FR" sz="800" b="1" dirty="0"/>
              <a:t> </a:t>
            </a:r>
            <a:r>
              <a:rPr lang="fr-FR" sz="800" dirty="0"/>
              <a:t>de</a:t>
            </a:r>
            <a:r>
              <a:rPr lang="fr-FR" sz="800" b="1" dirty="0"/>
              <a:t> la proposition conseiller</a:t>
            </a:r>
            <a:r>
              <a:rPr lang="fr-FR" sz="800" dirty="0"/>
              <a:t>, </a:t>
            </a:r>
            <a:r>
              <a:rPr lang="fr-FR" sz="800" b="1" dirty="0"/>
              <a:t>du choix client </a:t>
            </a:r>
            <a:r>
              <a:rPr lang="fr-FR" sz="800" dirty="0"/>
              <a:t>ainsi que des </a:t>
            </a:r>
            <a:r>
              <a:rPr lang="fr-FR" sz="800" b="1" dirty="0"/>
              <a:t>opérations à réaliser </a:t>
            </a:r>
            <a:r>
              <a:rPr lang="fr-FR" sz="800" dirty="0"/>
              <a:t>pour obtenir l’allocation souhaitée.</a:t>
            </a:r>
          </a:p>
          <a:p>
            <a:pPr marL="92073" indent="-92073">
              <a:buFont typeface="+mj-lt"/>
              <a:buAutoNum type="arabicPeriod"/>
            </a:pPr>
            <a:r>
              <a:rPr lang="fr-FR" sz="800" dirty="0"/>
              <a:t>Le client </a:t>
            </a:r>
            <a:r>
              <a:rPr lang="fr-FR" sz="800" b="1" dirty="0"/>
              <a:t>reconnait avoir pris connaissance </a:t>
            </a:r>
            <a:r>
              <a:rPr lang="fr-FR" sz="800" dirty="0"/>
              <a:t>de la documentation précontractuelle lors de la signature de la synthèse conseil Epargne.</a:t>
            </a:r>
          </a:p>
          <a:p>
            <a:endParaRPr lang="fr-FR" sz="800" dirty="0"/>
          </a:p>
          <a:p>
            <a:pPr marL="92073" indent="-92073">
              <a:buFont typeface="+mj-lt"/>
              <a:buAutoNum type="arabicPeriod"/>
            </a:pPr>
            <a:endParaRPr lang="fr-FR" sz="800" dirty="0"/>
          </a:p>
          <a:p>
            <a:pPr marL="92073" indent="-92073">
              <a:buFont typeface="+mj-lt"/>
              <a:buAutoNum type="arabicPeriod"/>
            </a:pPr>
            <a:endParaRPr lang="fr-FR" sz="800" dirty="0"/>
          </a:p>
          <a:p>
            <a:pPr marL="92073" indent="-92073">
              <a:buFont typeface="+mj-lt"/>
              <a:buAutoNum type="arabicPeriod"/>
            </a:pPr>
            <a:endParaRPr lang="fr-FR" sz="800" dirty="0"/>
          </a:p>
          <a:p>
            <a:pPr marL="92073" indent="-92073">
              <a:buFont typeface="+mj-lt"/>
              <a:buAutoNum type="arabicPeriod"/>
            </a:pPr>
            <a:endParaRPr lang="fr-FR" sz="800" dirty="0"/>
          </a:p>
          <a:p>
            <a:pPr marL="92073" indent="-92073">
              <a:buFont typeface="+mj-lt"/>
              <a:buAutoNum type="arabicPeriod"/>
            </a:pPr>
            <a:endParaRPr lang="fr-FR" sz="800" dirty="0"/>
          </a:p>
          <a:p>
            <a:endParaRPr lang="fr-FR" sz="800" dirty="0"/>
          </a:p>
          <a:p>
            <a:endParaRPr lang="fr-FR" sz="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28B59E-ADD8-41D3-91C7-01C9054A776D}"/>
              </a:ext>
            </a:extLst>
          </p:cNvPr>
          <p:cNvSpPr/>
          <p:nvPr/>
        </p:nvSpPr>
        <p:spPr>
          <a:xfrm>
            <a:off x="6547780" y="1288554"/>
            <a:ext cx="2025868" cy="5616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100" dirty="0"/>
              <a:t>Saisie des opérations </a:t>
            </a:r>
          </a:p>
          <a:p>
            <a:pPr algn="ctr"/>
            <a:r>
              <a:rPr lang="fr-FR" sz="1100" dirty="0"/>
              <a:t>dans PUMA / ISI</a:t>
            </a:r>
          </a:p>
        </p:txBody>
      </p:sp>
      <p:sp>
        <p:nvSpPr>
          <p:cNvPr id="13" name="Flèche : courbe vers le bas 12">
            <a:extLst>
              <a:ext uri="{FF2B5EF4-FFF2-40B4-BE49-F238E27FC236}">
                <a16:creationId xmlns:a16="http://schemas.microsoft.com/office/drawing/2014/main" id="{8CC32A96-6798-425B-9F65-65792E049F77}"/>
              </a:ext>
            </a:extLst>
          </p:cNvPr>
          <p:cNvSpPr/>
          <p:nvPr/>
        </p:nvSpPr>
        <p:spPr>
          <a:xfrm>
            <a:off x="5840804" y="794381"/>
            <a:ext cx="1666205" cy="338554"/>
          </a:xfrm>
          <a:prstGeom prst="curvedDownArrow">
            <a:avLst/>
          </a:prstGeom>
          <a:solidFill>
            <a:srgbClr val="581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4FDE72A-4B60-4A84-9791-A7FF98CE5F42}"/>
              </a:ext>
            </a:extLst>
          </p:cNvPr>
          <p:cNvSpPr txBox="1"/>
          <p:nvPr/>
        </p:nvSpPr>
        <p:spPr>
          <a:xfrm>
            <a:off x="6547782" y="1943550"/>
            <a:ext cx="2025868" cy="180049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noAutofit/>
          </a:bodyPr>
          <a:lstStyle/>
          <a:p>
            <a:r>
              <a:rPr lang="fr-FR" sz="800" dirty="0">
                <a:latin typeface="+mn-lt"/>
              </a:rPr>
              <a:t>Le conseiller saisit les opérations </a:t>
            </a:r>
            <a:r>
              <a:rPr lang="fr-FR" sz="800" b="1" u="sng" dirty="0">
                <a:latin typeface="+mn-lt"/>
              </a:rPr>
              <a:t>indiquées sur la synthèse conseil Epargne.</a:t>
            </a:r>
          </a:p>
          <a:p>
            <a:pPr defTabSz="457200"/>
            <a:endParaRPr lang="fr-FR" sz="800" b="1" u="sng" dirty="0">
              <a:latin typeface="+mn-lt"/>
            </a:endParaRPr>
          </a:p>
          <a:p>
            <a:pPr defTabSz="457200"/>
            <a:r>
              <a:rPr lang="fr-FR" sz="800" kern="1200" dirty="0">
                <a:solidFill>
                  <a:prstClr val="black"/>
                </a:solidFill>
                <a:latin typeface="+mn-lt"/>
              </a:rPr>
              <a:t>=&gt;</a:t>
            </a:r>
            <a:r>
              <a:rPr lang="fr-FR" sz="800" b="1" kern="1200" dirty="0">
                <a:solidFill>
                  <a:prstClr val="black"/>
                </a:solidFill>
                <a:latin typeface="+mn-lt"/>
              </a:rPr>
              <a:t> </a:t>
            </a:r>
            <a:r>
              <a:rPr lang="fr-FR" sz="800" kern="1200" dirty="0">
                <a:solidFill>
                  <a:prstClr val="black"/>
                </a:solidFill>
                <a:latin typeface="+mn-lt"/>
              </a:rPr>
              <a:t>Proposition d’assurance </a:t>
            </a:r>
            <a:r>
              <a:rPr lang="fr-FR" sz="800" dirty="0">
                <a:solidFill>
                  <a:prstClr val="black"/>
                </a:solidFill>
                <a:latin typeface="+mn-lt"/>
              </a:rPr>
              <a:t>et n</a:t>
            </a:r>
            <a:r>
              <a:rPr lang="fr-FR" sz="800" kern="1200" dirty="0">
                <a:solidFill>
                  <a:prstClr val="black"/>
                </a:solidFill>
                <a:latin typeface="+mn-lt"/>
              </a:rPr>
              <a:t>otice (adhésion par transfert)</a:t>
            </a:r>
          </a:p>
          <a:p>
            <a:pPr defTabSz="457200"/>
            <a:endParaRPr lang="fr-FR" sz="800" kern="1200" dirty="0">
              <a:solidFill>
                <a:prstClr val="black"/>
              </a:solidFill>
              <a:latin typeface="+mn-lt"/>
            </a:endParaRPr>
          </a:p>
          <a:p>
            <a:pPr defTabSz="457200"/>
            <a:r>
              <a:rPr lang="fr-FR" sz="800" dirty="0">
                <a:solidFill>
                  <a:prstClr val="black"/>
                </a:solidFill>
                <a:latin typeface="+mn-lt"/>
              </a:rPr>
              <a:t>=&gt; Demande de changement de mode de gestion et avenant à la notice</a:t>
            </a:r>
            <a:endParaRPr lang="fr-FR" sz="800" kern="1200" dirty="0">
              <a:solidFill>
                <a:prstClr val="black"/>
              </a:solidFill>
              <a:latin typeface="+mn-lt"/>
            </a:endParaRPr>
          </a:p>
          <a:p>
            <a:pPr marL="171446" indent="-171446">
              <a:spcBef>
                <a:spcPts val="300"/>
              </a:spcBef>
              <a:buFont typeface="Wingdings" panose="05000000000000000000" pitchFamily="2" charset="2"/>
              <a:buChar char="ð"/>
            </a:pPr>
            <a:endParaRPr lang="fr-FR" sz="800" dirty="0"/>
          </a:p>
          <a:p>
            <a:endParaRPr lang="fr-FR" sz="800" b="1" u="sng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54B9E3-7A0F-4D34-87FB-F7228EC7215F}"/>
              </a:ext>
            </a:extLst>
          </p:cNvPr>
          <p:cNvSpPr/>
          <p:nvPr/>
        </p:nvSpPr>
        <p:spPr>
          <a:xfrm>
            <a:off x="288394" y="1288554"/>
            <a:ext cx="2025868" cy="561686"/>
          </a:xfrm>
          <a:prstGeom prst="rect">
            <a:avLst/>
          </a:prstGeom>
          <a:solidFill>
            <a:srgbClr val="581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/>
              <a:t>Définition du profil investisseur</a:t>
            </a:r>
          </a:p>
        </p:txBody>
      </p:sp>
      <p:sp>
        <p:nvSpPr>
          <p:cNvPr id="21" name="Flèche : courbe vers le bas 20">
            <a:extLst>
              <a:ext uri="{FF2B5EF4-FFF2-40B4-BE49-F238E27FC236}">
                <a16:creationId xmlns:a16="http://schemas.microsoft.com/office/drawing/2014/main" id="{B3F5ECEF-3BC5-49E0-A88C-11C7EFE00DF6}"/>
              </a:ext>
            </a:extLst>
          </p:cNvPr>
          <p:cNvSpPr/>
          <p:nvPr/>
        </p:nvSpPr>
        <p:spPr>
          <a:xfrm>
            <a:off x="1169936" y="824530"/>
            <a:ext cx="1666205" cy="356302"/>
          </a:xfrm>
          <a:prstGeom prst="curvedDownArrow">
            <a:avLst/>
          </a:prstGeom>
          <a:solidFill>
            <a:srgbClr val="581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9FE106F-6FDA-4F4B-AB07-B08D0CA5503D}"/>
              </a:ext>
            </a:extLst>
          </p:cNvPr>
          <p:cNvSpPr txBox="1"/>
          <p:nvPr/>
        </p:nvSpPr>
        <p:spPr>
          <a:xfrm>
            <a:off x="288394" y="1928160"/>
            <a:ext cx="2025865" cy="1815882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fr-FR" sz="800" dirty="0"/>
              <a:t>Le client remplit le :</a:t>
            </a:r>
          </a:p>
          <a:p>
            <a:pPr marL="171450" indent="-171450">
              <a:buClr>
                <a:srgbClr val="581D74"/>
              </a:buClr>
              <a:buFont typeface="Wingdings" panose="05000000000000000000" pitchFamily="2" charset="2"/>
              <a:buChar char="ü"/>
            </a:pPr>
            <a:r>
              <a:rPr lang="fr-FR" sz="800" dirty="0"/>
              <a:t>Questionnaire de Connaissances Financières (QCF)</a:t>
            </a:r>
          </a:p>
          <a:p>
            <a:pPr marL="171450" indent="-171450">
              <a:buClr>
                <a:srgbClr val="581D74"/>
              </a:buClr>
              <a:buFont typeface="Wingdings" panose="05000000000000000000" pitchFamily="2" charset="2"/>
              <a:buChar char="ü"/>
            </a:pPr>
            <a:r>
              <a:rPr lang="fr-FR" sz="800" dirty="0"/>
              <a:t>Questionnaire de Risque (QR)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endParaRPr lang="fr-FR" sz="800" dirty="0"/>
          </a:p>
          <a:p>
            <a:r>
              <a:rPr lang="fr-FR" sz="800" dirty="0"/>
              <a:t>Le profil investisseur du client est défini et doit être réactualisé tous les deux ans. </a:t>
            </a:r>
          </a:p>
          <a:p>
            <a:endParaRPr lang="fr-FR" sz="800" dirty="0"/>
          </a:p>
          <a:p>
            <a:endParaRPr lang="fr-FR" sz="800" dirty="0"/>
          </a:p>
          <a:p>
            <a:endParaRPr lang="fr-FR" sz="800" dirty="0"/>
          </a:p>
          <a:p>
            <a:endParaRPr lang="fr-FR" sz="800" dirty="0"/>
          </a:p>
          <a:p>
            <a:endParaRPr lang="fr-FR" sz="800" dirty="0"/>
          </a:p>
          <a:p>
            <a:endParaRPr lang="fr-FR" sz="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C5996D-E276-477A-9C51-F78666433B33}"/>
              </a:ext>
            </a:extLst>
          </p:cNvPr>
          <p:cNvSpPr/>
          <p:nvPr/>
        </p:nvSpPr>
        <p:spPr>
          <a:xfrm>
            <a:off x="6617291" y="4088137"/>
            <a:ext cx="2046809" cy="4154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700" b="1" i="1" dirty="0"/>
              <a:t>Le client reconnait avoir pris connaissance de la documentation financière liée au produit et au service.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5C18EC-C7FD-4B27-9185-4FEAB7BA4870}"/>
              </a:ext>
            </a:extLst>
          </p:cNvPr>
          <p:cNvSpPr/>
          <p:nvPr/>
        </p:nvSpPr>
        <p:spPr>
          <a:xfrm>
            <a:off x="288394" y="1928159"/>
            <a:ext cx="2041012" cy="1816727"/>
          </a:xfrm>
          <a:prstGeom prst="rect">
            <a:avLst/>
          </a:prstGeom>
          <a:noFill/>
          <a:ln w="63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Titre 1">
            <a:extLst>
              <a:ext uri="{FF2B5EF4-FFF2-40B4-BE49-F238E27FC236}">
                <a16:creationId xmlns:a16="http://schemas.microsoft.com/office/drawing/2014/main" id="{F6B74796-0ADF-4696-968F-A1388D73ABA1}"/>
              </a:ext>
            </a:extLst>
          </p:cNvPr>
          <p:cNvSpPr txBox="1">
            <a:spLocks/>
          </p:cNvSpPr>
          <p:nvPr/>
        </p:nvSpPr>
        <p:spPr>
          <a:xfrm>
            <a:off x="793605" y="195486"/>
            <a:ext cx="7780043" cy="4563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 baseline="0">
                <a:solidFill>
                  <a:schemeClr val="tx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defRPr>
            </a:lvl1pPr>
          </a:lstStyle>
          <a:p>
            <a:r>
              <a:rPr lang="fr-FR"/>
              <a:t>Les </a:t>
            </a:r>
            <a:r>
              <a:rPr lang="fr-FR" dirty="0"/>
              <a:t>parcours de conseil LEA et d’adhésion</a:t>
            </a:r>
          </a:p>
        </p:txBody>
      </p:sp>
    </p:spTree>
    <p:extLst>
      <p:ext uri="{BB962C8B-B14F-4D97-AF65-F5344CB8AC3E}">
        <p14:creationId xmlns:p14="http://schemas.microsoft.com/office/powerpoint/2010/main" val="1516283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>
          <a:xfrm>
            <a:off x="891727" y="2359748"/>
            <a:ext cx="1401338" cy="835282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09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349655" y="2571750"/>
            <a:ext cx="6470818" cy="864096"/>
          </a:xfrm>
        </p:spPr>
        <p:txBody>
          <a:bodyPr/>
          <a:lstStyle/>
          <a:p>
            <a:r>
              <a:rPr lang="fr-FR" dirty="0"/>
              <a:t>LES OUTILS RESEAU / CLIENTS</a:t>
            </a:r>
          </a:p>
        </p:txBody>
      </p:sp>
    </p:spTree>
    <p:extLst>
      <p:ext uri="{BB962C8B-B14F-4D97-AF65-F5344CB8AC3E}">
        <p14:creationId xmlns:p14="http://schemas.microsoft.com/office/powerpoint/2010/main" val="17750317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outils réseau/clients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3BCA2F-7B19-4E41-B87D-F872E055E751}"/>
              </a:ext>
            </a:extLst>
          </p:cNvPr>
          <p:cNvSpPr/>
          <p:nvPr/>
        </p:nvSpPr>
        <p:spPr>
          <a:xfrm>
            <a:off x="5047093" y="1010948"/>
            <a:ext cx="3754007" cy="1212015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tIns="180000" rtlCol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/>
              <a:t>Fiche commerciale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/>
              <a:t>Guide client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/>
              <a:t>DIS Gestion Déléguée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/>
              <a:t>Relevé annuel de gestion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/>
              <a:t>Relevé d’arbitrages collectifs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b="1" dirty="0"/>
          </a:p>
        </p:txBody>
      </p:sp>
      <p:sp>
        <p:nvSpPr>
          <p:cNvPr id="15" name="Espace réservé du texte 1">
            <a:extLst>
              <a:ext uri="{FF2B5EF4-FFF2-40B4-BE49-F238E27FC236}">
                <a16:creationId xmlns:a16="http://schemas.microsoft.com/office/drawing/2014/main" id="{9994658A-E272-42A3-87F3-07C95424E4E6}"/>
              </a:ext>
            </a:extLst>
          </p:cNvPr>
          <p:cNvSpPr txBox="1">
            <a:spLocks/>
          </p:cNvSpPr>
          <p:nvPr/>
        </p:nvSpPr>
        <p:spPr>
          <a:xfrm>
            <a:off x="5307826" y="771206"/>
            <a:ext cx="182449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 b="1">
                <a:solidFill>
                  <a:srgbClr val="C00000"/>
                </a:solidFill>
              </a:defRPr>
            </a:lvl1pPr>
            <a:lvl2pPr marL="0" indent="0" algn="l" defTabSz="457200" rtl="0" eaLnBrk="1" latinLnBrk="0" hangingPunct="1">
              <a:spcBef>
                <a:spcPct val="20000"/>
              </a:spcBef>
              <a:buClr>
                <a:schemeClr val="bg1"/>
              </a:buClr>
              <a:buFont typeface="Arial"/>
              <a:buChar char="•"/>
              <a:defRPr sz="1800" b="1" i="0" u="sng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96000" indent="-228600" algn="l" defTabSz="457200" rtl="0" eaLnBrk="1" latinLnBrk="0" hangingPunct="1">
              <a:spcBef>
                <a:spcPct val="20000"/>
              </a:spcBef>
              <a:buClr>
                <a:srgbClr val="E3000B"/>
              </a:buClr>
              <a:buFont typeface="Lucida Grande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66000" indent="-228600" algn="l" defTabSz="457200" rtl="0" eaLnBrk="1" latinLnBrk="0" hangingPunct="1">
              <a:spcBef>
                <a:spcPct val="20000"/>
              </a:spcBef>
              <a:buClr>
                <a:srgbClr val="E3000B"/>
              </a:buClr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Pour les Clients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414FFA1-17CC-46E4-8086-A1148A8EAA2C}"/>
              </a:ext>
            </a:extLst>
          </p:cNvPr>
          <p:cNvSpPr/>
          <p:nvPr/>
        </p:nvSpPr>
        <p:spPr>
          <a:xfrm>
            <a:off x="519543" y="1008751"/>
            <a:ext cx="3754007" cy="2339250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tIns="180000" rtlCol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tx1"/>
                </a:solidFill>
              </a:rPr>
              <a:t>OAV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/>
              <a:t>Vidéo de mise en situation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/>
              <a:t>Heure du jeudi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/>
              <a:t>Module d’animation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b="1" dirty="0"/>
          </a:p>
          <a:p>
            <a:endParaRPr lang="fr-FR" sz="1200" b="1" dirty="0"/>
          </a:p>
          <a:p>
            <a:r>
              <a:rPr lang="fr-FR" sz="1200" b="1" dirty="0">
                <a:solidFill>
                  <a:srgbClr val="C00000"/>
                </a:solidFill>
              </a:rPr>
              <a:t>SERVICE DE GESTION DELEGUEE</a:t>
            </a:r>
          </a:p>
          <a:p>
            <a:endParaRPr lang="fr-FR" sz="1200" b="1" dirty="0">
              <a:solidFill>
                <a:srgbClr val="C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u="sng" dirty="0" err="1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Reporting</a:t>
            </a:r>
            <a:r>
              <a:rPr lang="fr-FR" sz="1200" b="1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mensuel de gestion</a:t>
            </a:r>
            <a:endParaRPr lang="fr-FR" sz="1200" b="1" u="sng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u="sng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Lettre d’information trimestrielle</a:t>
            </a:r>
            <a:endParaRPr lang="fr-FR" sz="1200" b="1" u="sng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/>
              <a:t>Guide du service de gestion déléguée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b="1" dirty="0"/>
          </a:p>
          <a:p>
            <a:endParaRPr lang="fr-FR" sz="1200" b="1" dirty="0"/>
          </a:p>
          <a:p>
            <a:endParaRPr lang="fr-FR" sz="1200" b="1" dirty="0"/>
          </a:p>
          <a:p>
            <a:endParaRPr lang="fr-FR" sz="12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251E6A-E013-4162-9A46-9FB966BE9F26}"/>
              </a:ext>
            </a:extLst>
          </p:cNvPr>
          <p:cNvSpPr/>
          <p:nvPr/>
        </p:nvSpPr>
        <p:spPr>
          <a:xfrm>
            <a:off x="777108" y="759338"/>
            <a:ext cx="193125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Pour le Réseau</a:t>
            </a:r>
          </a:p>
        </p:txBody>
      </p:sp>
      <p:pic>
        <p:nvPicPr>
          <p:cNvPr id="11" name="Espace réservé pour une image  5" descr="Extrassur Documentaire - CE - Accueil - Internet Explorer">
            <a:hlinkClick r:id="rId4"/>
            <a:extLst>
              <a:ext uri="{FF2B5EF4-FFF2-40B4-BE49-F238E27FC236}">
                <a16:creationId xmlns:a16="http://schemas.microsoft.com/office/drawing/2014/main" id="{2D75DDA3-A861-42ED-A968-CC782AE2215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102657" y="3503708"/>
            <a:ext cx="968728" cy="513196"/>
          </a:xfrm>
          <a:prstGeom prst="rect">
            <a:avLst/>
          </a:prstGeom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6B9BCB2B-83AC-42F0-AECA-043A47380596}"/>
              </a:ext>
            </a:extLst>
          </p:cNvPr>
          <p:cNvSpPr/>
          <p:nvPr/>
        </p:nvSpPr>
        <p:spPr>
          <a:xfrm>
            <a:off x="5788058" y="3251325"/>
            <a:ext cx="261257" cy="252383"/>
          </a:xfrm>
          <a:prstGeom prst="downArrow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40F331-0214-4C0E-A24D-64D487F336A8}"/>
              </a:ext>
            </a:extLst>
          </p:cNvPr>
          <p:cNvSpPr/>
          <p:nvPr/>
        </p:nvSpPr>
        <p:spPr>
          <a:xfrm>
            <a:off x="4776450" y="3605754"/>
            <a:ext cx="22844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ysClr val="windowText" lastClr="000000"/>
                </a:solidFill>
              </a:rPr>
              <a:t>Sur MYEAV </a:t>
            </a:r>
            <a:r>
              <a:rPr lang="fr-FR" dirty="0">
                <a:solidFill>
                  <a:sysClr val="windowText" lastClr="000000"/>
                </a:solidFill>
                <a:hlinkClick r:id="rId4"/>
              </a:rPr>
              <a:t>en cliquant ici </a:t>
            </a:r>
            <a:r>
              <a:rPr lang="fr-FR" dirty="0">
                <a:solidFill>
                  <a:sysClr val="windowText" lastClr="000000"/>
                </a:solidFill>
              </a:rPr>
              <a:t> </a:t>
            </a:r>
          </a:p>
          <a:p>
            <a:pPr algn="ctr"/>
            <a:r>
              <a:rPr lang="fr-FR" dirty="0">
                <a:solidFill>
                  <a:sysClr val="windowText" lastClr="000000"/>
                </a:solidFill>
              </a:rPr>
              <a:t> +</a:t>
            </a:r>
          </a:p>
        </p:txBody>
      </p:sp>
    </p:spTree>
    <p:extLst>
      <p:ext uri="{BB962C8B-B14F-4D97-AF65-F5344CB8AC3E}">
        <p14:creationId xmlns:p14="http://schemas.microsoft.com/office/powerpoint/2010/main" val="26525989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349655" y="2571750"/>
            <a:ext cx="6470818" cy="864096"/>
          </a:xfrm>
        </p:spPr>
        <p:txBody>
          <a:bodyPr/>
          <a:lstStyle/>
          <a:p>
            <a:r>
              <a:rPr lang="fr-FR" dirty="0"/>
              <a:t>ANNEXE</a:t>
            </a:r>
          </a:p>
        </p:txBody>
      </p:sp>
    </p:spTree>
    <p:extLst>
      <p:ext uri="{BB962C8B-B14F-4D97-AF65-F5344CB8AC3E}">
        <p14:creationId xmlns:p14="http://schemas.microsoft.com/office/powerpoint/2010/main" val="32762975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A5C08A-BEE2-457E-B7A4-DF8CC3B5E1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034093"/>
              </p:ext>
            </p:extLst>
          </p:nvPr>
        </p:nvGraphicFramePr>
        <p:xfrm>
          <a:off x="379640" y="761326"/>
          <a:ext cx="8465770" cy="3776722"/>
        </p:xfrm>
        <a:graphic>
          <a:graphicData uri="http://schemas.openxmlformats.org/drawingml/2006/table">
            <a:tbl>
              <a:tblPr/>
              <a:tblGrid>
                <a:gridCol w="784512">
                  <a:extLst>
                    <a:ext uri="{9D8B030D-6E8A-4147-A177-3AD203B41FA5}">
                      <a16:colId xmlns:a16="http://schemas.microsoft.com/office/drawing/2014/main" val="2569174468"/>
                    </a:ext>
                  </a:extLst>
                </a:gridCol>
                <a:gridCol w="1100691">
                  <a:extLst>
                    <a:ext uri="{9D8B030D-6E8A-4147-A177-3AD203B41FA5}">
                      <a16:colId xmlns:a16="http://schemas.microsoft.com/office/drawing/2014/main" val="2012584590"/>
                    </a:ext>
                  </a:extLst>
                </a:gridCol>
                <a:gridCol w="1100691">
                  <a:extLst>
                    <a:ext uri="{9D8B030D-6E8A-4147-A177-3AD203B41FA5}">
                      <a16:colId xmlns:a16="http://schemas.microsoft.com/office/drawing/2014/main" val="606906478"/>
                    </a:ext>
                  </a:extLst>
                </a:gridCol>
                <a:gridCol w="1334842">
                  <a:extLst>
                    <a:ext uri="{9D8B030D-6E8A-4147-A177-3AD203B41FA5}">
                      <a16:colId xmlns:a16="http://schemas.microsoft.com/office/drawing/2014/main" val="831843886"/>
                    </a:ext>
                  </a:extLst>
                </a:gridCol>
                <a:gridCol w="1334842">
                  <a:extLst>
                    <a:ext uri="{9D8B030D-6E8A-4147-A177-3AD203B41FA5}">
                      <a16:colId xmlns:a16="http://schemas.microsoft.com/office/drawing/2014/main" val="3684904038"/>
                    </a:ext>
                  </a:extLst>
                </a:gridCol>
                <a:gridCol w="1053822">
                  <a:extLst>
                    <a:ext uri="{9D8B030D-6E8A-4147-A177-3AD203B41FA5}">
                      <a16:colId xmlns:a16="http://schemas.microsoft.com/office/drawing/2014/main" val="4105210136"/>
                    </a:ext>
                  </a:extLst>
                </a:gridCol>
                <a:gridCol w="878185">
                  <a:extLst>
                    <a:ext uri="{9D8B030D-6E8A-4147-A177-3AD203B41FA5}">
                      <a16:colId xmlns:a16="http://schemas.microsoft.com/office/drawing/2014/main" val="1189142799"/>
                    </a:ext>
                  </a:extLst>
                </a:gridCol>
                <a:gridCol w="878185">
                  <a:extLst>
                    <a:ext uri="{9D8B030D-6E8A-4147-A177-3AD203B41FA5}">
                      <a16:colId xmlns:a16="http://schemas.microsoft.com/office/drawing/2014/main" val="1766133853"/>
                    </a:ext>
                  </a:extLst>
                </a:gridCol>
              </a:tblGrid>
              <a:tr h="931748"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Type </a:t>
                      </a:r>
                      <a:r>
                        <a:rPr lang="en-US" sz="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d'acteur</a:t>
                      </a:r>
                      <a:endParaRPr lang="en-US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Banque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en-US" sz="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Offre</a:t>
                      </a:r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“entrée de </a:t>
                      </a:r>
                      <a:r>
                        <a:rPr lang="en-US" sz="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gamme</a:t>
                      </a:r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” ?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Dénomination de la GDEL « entrée de gamme » chez les banques &amp; assureurs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en-US" sz="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Seuil</a:t>
                      </a:r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UC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en-US" sz="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Profil</a:t>
                      </a:r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avec min UC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en-US" sz="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Nb</a:t>
                      </a:r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profils</a:t>
                      </a:r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de gestion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207270"/>
                  </a:ext>
                </a:extLst>
              </a:tr>
              <a:tr h="258634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Banques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 </a:t>
                      </a:r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assureurs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traditionnel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Credit Agricole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Gestion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pilotée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9 €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960552"/>
                  </a:ext>
                </a:extLst>
              </a:tr>
              <a:tr h="2586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 Mutuel Arkea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Gestion Déléguée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90 €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663018"/>
                  </a:ext>
                </a:extLst>
              </a:tr>
              <a:tr h="2586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 Mutuel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Gestion Pilotée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250 €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688491"/>
                  </a:ext>
                </a:extLst>
              </a:tr>
              <a:tr h="2586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Generali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Gestion Pilotée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400 €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91192"/>
                  </a:ext>
                </a:extLst>
              </a:tr>
              <a:tr h="2586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Banque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Postale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Mandat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Arbitrage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500 €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à 30%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100613"/>
                  </a:ext>
                </a:extLst>
              </a:tr>
              <a:tr h="2586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Société Générale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Alliage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Gestion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7 500€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NC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4 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946111"/>
                  </a:ext>
                </a:extLst>
              </a:tr>
              <a:tr h="25863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Banques en ligne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Boursorama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Gestion Pilotée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135 €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740772"/>
                  </a:ext>
                </a:extLst>
              </a:tr>
              <a:tr h="2586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Fortuneo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Gestion sous mandat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400 €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407875"/>
                  </a:ext>
                </a:extLst>
              </a:tr>
              <a:tr h="2586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BforBank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Gestion Pilotée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2 000 €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1936923"/>
                  </a:ext>
                </a:extLst>
              </a:tr>
              <a:tr h="2586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Fintechs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WeSave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Gestion Pilotée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165 €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55%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6719614"/>
                  </a:ext>
                </a:extLst>
              </a:tr>
              <a:tr h="2586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Yomoni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Gestion profilée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200 € 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747383"/>
                  </a:ext>
                </a:extLst>
              </a:tr>
            </a:tbl>
          </a:graphicData>
        </a:graphic>
      </p:graphicFrame>
      <p:sp>
        <p:nvSpPr>
          <p:cNvPr id="49" name="Rectangle 48">
            <a:extLst>
              <a:ext uri="{FF2B5EF4-FFF2-40B4-BE49-F238E27FC236}">
                <a16:creationId xmlns:a16="http://schemas.microsoft.com/office/drawing/2014/main" id="{C8457949-AD0C-41E8-A124-DFACADBAB895}"/>
              </a:ext>
            </a:extLst>
          </p:cNvPr>
          <p:cNvSpPr/>
          <p:nvPr/>
        </p:nvSpPr>
        <p:spPr>
          <a:xfrm>
            <a:off x="91343" y="4580164"/>
            <a:ext cx="1036865" cy="56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04C71370-2C8F-4082-BD86-8146474641A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92" y="119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04C71370-2C8F-4082-BD86-8146474641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D72E461C-B655-4A85-8526-36E187C026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1"/>
            <a:ext cx="119063" cy="1190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fr-FR" sz="1650" b="1" dirty="0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6A3E94-9697-4B41-9C11-FD3034B4B5F9}"/>
              </a:ext>
            </a:extLst>
          </p:cNvPr>
          <p:cNvSpPr/>
          <p:nvPr/>
        </p:nvSpPr>
        <p:spPr>
          <a:xfrm>
            <a:off x="8107136" y="4580164"/>
            <a:ext cx="1036865" cy="563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FFEA3B89-6ADC-41EE-84CC-5F1EAF88B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800" y="198035"/>
            <a:ext cx="8302201" cy="456300"/>
          </a:xfr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sz="2000" dirty="0"/>
              <a:t>Benchmark des offres de gestion déléguée chez les différents acteurs </a:t>
            </a:r>
            <a:r>
              <a:rPr lang="fr-FR" sz="1100" dirty="0">
                <a:solidFill>
                  <a:srgbClr val="000000"/>
                </a:solidFill>
              </a:rPr>
              <a:t>(Sources : BPCE Vie-</a:t>
            </a:r>
            <a:r>
              <a:rPr lang="fr-FR" sz="1100" dirty="0" err="1">
                <a:solidFill>
                  <a:srgbClr val="000000"/>
                </a:solidFill>
              </a:rPr>
              <a:t>Janv</a:t>
            </a:r>
            <a:r>
              <a:rPr lang="fr-FR" sz="1100" dirty="0">
                <a:solidFill>
                  <a:srgbClr val="000000"/>
                </a:solidFill>
              </a:rPr>
              <a:t> 2021 et </a:t>
            </a:r>
            <a:r>
              <a:rPr lang="fr-FR" sz="1100" dirty="0" err="1">
                <a:solidFill>
                  <a:srgbClr val="000000"/>
                </a:solidFill>
              </a:rPr>
              <a:t>Profidéo</a:t>
            </a:r>
            <a:r>
              <a:rPr lang="fr-FR" sz="1100" dirty="0">
                <a:solidFill>
                  <a:srgbClr val="000000"/>
                </a:solidFill>
              </a:rPr>
              <a:t>-juillet 2021) </a:t>
            </a:r>
            <a:endParaRPr lang="fr-FR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932412-E82B-45ED-B309-B3BD8D6F2307}"/>
              </a:ext>
            </a:extLst>
          </p:cNvPr>
          <p:cNvSpPr/>
          <p:nvPr/>
        </p:nvSpPr>
        <p:spPr>
          <a:xfrm>
            <a:off x="379640" y="4618265"/>
            <a:ext cx="8465770" cy="445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r>
              <a:rPr lang="fr-FR" sz="900" b="1" dirty="0">
                <a:solidFill>
                  <a:srgbClr val="000000"/>
                </a:solidFill>
                <a:latin typeface="Arial" panose="020B0604020202020204"/>
              </a:rPr>
              <a:t>UNE PRESENCE DE PLUS EN PLUS FORTE DES ACTEURS BANQUE &amp; ASSURANCE SUR L’ENTRÉE DE GAMME </a:t>
            </a:r>
            <a:br>
              <a:rPr lang="fr-FR" sz="900" b="1" dirty="0">
                <a:solidFill>
                  <a:srgbClr val="000000"/>
                </a:solidFill>
                <a:latin typeface="Arial" panose="020B0604020202020204"/>
              </a:rPr>
            </a:br>
            <a:r>
              <a:rPr lang="fr-FR" sz="900" b="1" dirty="0">
                <a:solidFill>
                  <a:srgbClr val="000000"/>
                </a:solidFill>
                <a:latin typeface="Arial" panose="020B0604020202020204"/>
              </a:rPr>
              <a:t>(CONTRAT PREDISSIME 9 CREDIT AGRICOLE ACCESSIBLE DES 9€ EN UC)</a:t>
            </a:r>
          </a:p>
        </p:txBody>
      </p:sp>
      <p:pic>
        <p:nvPicPr>
          <p:cNvPr id="37" name="Picture 36" descr="A close up of a logo&#10;&#10;Description automatically generated">
            <a:extLst>
              <a:ext uri="{FF2B5EF4-FFF2-40B4-BE49-F238E27FC236}">
                <a16:creationId xmlns:a16="http://schemas.microsoft.com/office/drawing/2014/main" id="{8CF0A9F3-CA62-4B2C-AE15-3F6F4B7F7101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153" y="773264"/>
            <a:ext cx="270000" cy="270000"/>
          </a:xfrm>
          <a:prstGeom prst="rect">
            <a:avLst/>
          </a:prstGeom>
        </p:spPr>
      </p:pic>
      <p:pic>
        <p:nvPicPr>
          <p:cNvPr id="43" name="Picture 42" descr="A close up of a logo&#10;&#10;Description automatically generated">
            <a:extLst>
              <a:ext uri="{FF2B5EF4-FFF2-40B4-BE49-F238E27FC236}">
                <a16:creationId xmlns:a16="http://schemas.microsoft.com/office/drawing/2014/main" id="{67710654-4A3A-484D-A92E-CDBEC1FE4319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405" y="790409"/>
            <a:ext cx="270000" cy="270000"/>
          </a:xfrm>
          <a:prstGeom prst="rect">
            <a:avLst/>
          </a:prstGeom>
        </p:spPr>
      </p:pic>
      <p:pic>
        <p:nvPicPr>
          <p:cNvPr id="44" name="Picture 43" descr="A close up of a logo&#10;&#10;Description automatically generated">
            <a:extLst>
              <a:ext uri="{FF2B5EF4-FFF2-40B4-BE49-F238E27FC236}">
                <a16:creationId xmlns:a16="http://schemas.microsoft.com/office/drawing/2014/main" id="{FB0DA715-AE78-467D-896C-EB8B918026AB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806" y="790409"/>
            <a:ext cx="270000" cy="270000"/>
          </a:xfrm>
          <a:prstGeom prst="rect">
            <a:avLst/>
          </a:prstGeom>
        </p:spPr>
      </p:pic>
      <p:pic>
        <p:nvPicPr>
          <p:cNvPr id="45" name="Picture 44" descr="A close up of a logo&#10;&#10;Description automatically generated">
            <a:extLst>
              <a:ext uri="{FF2B5EF4-FFF2-40B4-BE49-F238E27FC236}">
                <a16:creationId xmlns:a16="http://schemas.microsoft.com/office/drawing/2014/main" id="{36B4A9FF-A0B8-434C-B92D-547C322C8B7C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723" y="790409"/>
            <a:ext cx="270000" cy="27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Picture 45" descr="A close up of a logo&#10;&#10;Description automatically generated">
            <a:extLst>
              <a:ext uri="{FF2B5EF4-FFF2-40B4-BE49-F238E27FC236}">
                <a16:creationId xmlns:a16="http://schemas.microsoft.com/office/drawing/2014/main" id="{3019EEEE-3633-42AD-9DBC-3DAFDD7A5AA6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162" y="790409"/>
            <a:ext cx="270000" cy="270000"/>
          </a:xfrm>
          <a:prstGeom prst="rect">
            <a:avLst/>
          </a:prstGeom>
        </p:spPr>
      </p:pic>
      <p:pic>
        <p:nvPicPr>
          <p:cNvPr id="47" name="Picture 46" descr="A close up of a logo&#10;&#10;Description automatically generated">
            <a:extLst>
              <a:ext uri="{FF2B5EF4-FFF2-40B4-BE49-F238E27FC236}">
                <a16:creationId xmlns:a16="http://schemas.microsoft.com/office/drawing/2014/main" id="{81AE7791-CA36-4C51-BC46-B4247A6A827D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910" y="790409"/>
            <a:ext cx="270000" cy="270000"/>
          </a:xfrm>
          <a:prstGeom prst="rect">
            <a:avLst/>
          </a:prstGeom>
        </p:spPr>
      </p:pic>
      <p:pic>
        <p:nvPicPr>
          <p:cNvPr id="50" name="Picture 2" descr="Résultat de recherche d'images pour &quot;generali&quot;">
            <a:extLst>
              <a:ext uri="{FF2B5EF4-FFF2-40B4-BE49-F238E27FC236}">
                <a16:creationId xmlns:a16="http://schemas.microsoft.com/office/drawing/2014/main" id="{4C7A3619-4AC8-4257-8208-0B38A5956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063" y="2099716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6" descr="Résultat de recherche d'images pour &quot;credit agricole&quot;">
            <a:extLst>
              <a:ext uri="{FF2B5EF4-FFF2-40B4-BE49-F238E27FC236}">
                <a16:creationId xmlns:a16="http://schemas.microsoft.com/office/drawing/2014/main" id="{B189E0EA-AD65-489B-B3DB-3C36205F5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896" y="1533887"/>
            <a:ext cx="233935" cy="1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0" descr="Résultat de recherche d'images pour &quot;société générale&quot;">
            <a:extLst>
              <a:ext uri="{FF2B5EF4-FFF2-40B4-BE49-F238E27FC236}">
                <a16:creationId xmlns:a16="http://schemas.microsoft.com/office/drawing/2014/main" id="{7AA69515-3F4E-4283-8774-867CBFA912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79"/>
          <a:stretch/>
        </p:blipFill>
        <p:spPr bwMode="auto">
          <a:xfrm>
            <a:off x="1424056" y="3035816"/>
            <a:ext cx="541616" cy="2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7" descr="La Banque Postale | Envoi d'argent">
            <a:extLst>
              <a:ext uri="{FF2B5EF4-FFF2-40B4-BE49-F238E27FC236}">
                <a16:creationId xmlns:a16="http://schemas.microsoft.com/office/drawing/2014/main" id="{E9B83FA1-EA32-4086-AE4A-7EEAEB06F7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38" r="37413"/>
          <a:stretch/>
        </p:blipFill>
        <p:spPr bwMode="auto">
          <a:xfrm>
            <a:off x="1620334" y="2392986"/>
            <a:ext cx="160422" cy="1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9" descr="Crédit Mutuel Logo : histoire, signification et évolution, symbole">
            <a:extLst>
              <a:ext uri="{FF2B5EF4-FFF2-40B4-BE49-F238E27FC236}">
                <a16:creationId xmlns:a16="http://schemas.microsoft.com/office/drawing/2014/main" id="{FDFBE9F1-2D59-4693-A707-E8F6416338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66" b="38881"/>
          <a:stretch/>
        </p:blipFill>
        <p:spPr bwMode="auto">
          <a:xfrm>
            <a:off x="1420103" y="1991459"/>
            <a:ext cx="549519" cy="1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1" descr="Crédit Mutuel Arkéa : une année 2017 « de tous les records »">
            <a:extLst>
              <a:ext uri="{FF2B5EF4-FFF2-40B4-BE49-F238E27FC236}">
                <a16:creationId xmlns:a16="http://schemas.microsoft.com/office/drawing/2014/main" id="{05B961EC-5BEE-4C17-8702-96CE43924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906" y="1732486"/>
            <a:ext cx="347913" cy="19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Site Boursorama.com - ACPM">
            <a:extLst>
              <a:ext uri="{FF2B5EF4-FFF2-40B4-BE49-F238E27FC236}">
                <a16:creationId xmlns:a16="http://schemas.microsoft.com/office/drawing/2014/main" id="{0729B784-132F-4709-A860-0F96594E51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05" b="29485"/>
          <a:stretch/>
        </p:blipFill>
        <p:spPr bwMode="auto">
          <a:xfrm>
            <a:off x="1388440" y="3294912"/>
            <a:ext cx="612847" cy="1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Banque en ligne avec Fortuneo - Bourse et Assurance Vie">
            <a:extLst>
              <a:ext uri="{FF2B5EF4-FFF2-40B4-BE49-F238E27FC236}">
                <a16:creationId xmlns:a16="http://schemas.microsoft.com/office/drawing/2014/main" id="{ED0BF6A4-78DD-430B-A4A3-3C5F16EAB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618" y="3479824"/>
            <a:ext cx="574488" cy="1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Banque en ligne BforBank, la banque selon moi">
            <a:extLst>
              <a:ext uri="{FF2B5EF4-FFF2-40B4-BE49-F238E27FC236}">
                <a16:creationId xmlns:a16="http://schemas.microsoft.com/office/drawing/2014/main" id="{44E5A157-1102-401E-89B7-D0455D316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914" y="3696081"/>
            <a:ext cx="421900" cy="1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8" descr="Nalo - L'investissement enfin intelligent">
            <a:extLst>
              <a:ext uri="{FF2B5EF4-FFF2-40B4-BE49-F238E27FC236}">
                <a16:creationId xmlns:a16="http://schemas.microsoft.com/office/drawing/2014/main" id="{8C0E75F9-9BB8-4E91-B2AE-B54D16A52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461" y="4314985"/>
            <a:ext cx="512802" cy="18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0" descr="Le blog de Yomoni">
            <a:extLst>
              <a:ext uri="{FF2B5EF4-FFF2-40B4-BE49-F238E27FC236}">
                <a16:creationId xmlns:a16="http://schemas.microsoft.com/office/drawing/2014/main" id="{5220E87E-0261-41FA-B72B-7774B4833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266" y="4116269"/>
            <a:ext cx="477192" cy="18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2" descr="Interview WeSave -le digital au service de la gestion privée">
            <a:extLst>
              <a:ext uri="{FF2B5EF4-FFF2-40B4-BE49-F238E27FC236}">
                <a16:creationId xmlns:a16="http://schemas.microsoft.com/office/drawing/2014/main" id="{90852B05-4299-48BD-8506-05E42CFFB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031" y="3887513"/>
            <a:ext cx="567665" cy="18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877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64071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1UxJtW.Qaa724q7_f91RQ"/>
</p:tagLst>
</file>

<file path=ppt/theme/theme1.xml><?xml version="1.0" encoding="utf-8"?>
<a:theme xmlns:a="http://schemas.openxmlformats.org/drawingml/2006/main" name="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6C52DCA-D138-48F1-BEC0-A9C77E9FC615}" vid="{DFED7096-1DC0-425B-A356-BFD06DFCFC55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132D4528659F41947AA08D1B888B95" ma:contentTypeVersion="8" ma:contentTypeDescription="Create a new document." ma:contentTypeScope="" ma:versionID="be39f92a9ff747d81dde6c34ae50aef7">
  <xsd:schema xmlns:xsd="http://www.w3.org/2001/XMLSchema" xmlns:xs="http://www.w3.org/2001/XMLSchema" xmlns:p="http://schemas.microsoft.com/office/2006/metadata/properties" xmlns:ns2="99d24f70-7232-4f28-b291-b70d80f4f383" targetNamespace="http://schemas.microsoft.com/office/2006/metadata/properties" ma:root="true" ma:fieldsID="1b12edea6231fc77a64ca9b4833074e8" ns2:_="">
    <xsd:import namespace="99d24f70-7232-4f28-b291-b70d80f4f3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d24f70-7232-4f28-b291-b70d80f4f3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04AC50-A577-46D0-8B9F-6D3C9D53AFF5}">
  <ds:schemaRefs>
    <ds:schemaRef ds:uri="7852c82c-fc9c-4df7-958c-bfef7f331b57"/>
    <ds:schemaRef ds:uri="887109ed-1212-4b51-8387-21ddd342931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91A88DA-0F68-4D10-BC4E-8E97D4AF9EA0}">
  <ds:schemaRefs>
    <ds:schemaRef ds:uri="99d24f70-7232-4f28-b291-b70d80f4f38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3565</TotalTime>
  <Words>1825</Words>
  <Application>Microsoft Office PowerPoint</Application>
  <PresentationFormat>Affichage à l'écran (16:9)</PresentationFormat>
  <Paragraphs>346</Paragraphs>
  <Slides>26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43" baseType="lpstr">
      <vt:lpstr>Cambria Math</vt:lpstr>
      <vt:lpstr>Calibri</vt:lpstr>
      <vt:lpstr>Arial Narrow</vt:lpstr>
      <vt:lpstr>Wingdings</vt:lpstr>
      <vt:lpstr>Aharoni</vt:lpstr>
      <vt:lpstr>Polaris-Light</vt:lpstr>
      <vt:lpstr>Cabin Condensed</vt:lpstr>
      <vt:lpstr>Arial</vt:lpstr>
      <vt:lpstr>Wingdings 3</vt:lpstr>
      <vt:lpstr>Courier New</vt:lpstr>
      <vt:lpstr>Symbol</vt:lpstr>
      <vt:lpstr>Montserrat SemiBold</vt:lpstr>
      <vt:lpstr>Montserrat ExtraBold</vt:lpstr>
      <vt:lpstr>Wingdings 2</vt:lpstr>
      <vt:lpstr>Segoe UI</vt:lpstr>
      <vt:lpstr>Groupe BPCE</vt:lpstr>
      <vt:lpstr>think-cell Slide</vt:lpstr>
      <vt:lpstr>Le Service de Gestion Déléguée</vt:lpstr>
      <vt:lpstr>Présentation PowerPoint</vt:lpstr>
      <vt:lpstr>Présentation PowerPoint</vt:lpstr>
      <vt:lpstr>La gestion déléguée : rappel </vt:lpstr>
      <vt:lpstr>Présentation PowerPoint</vt:lpstr>
      <vt:lpstr>Le panorama de l’offre de gestion déléguée</vt:lpstr>
      <vt:lpstr>Présentation PowerPoint</vt:lpstr>
      <vt:lpstr>L’objectif</vt:lpstr>
      <vt:lpstr>Présentation PowerPoint</vt:lpstr>
      <vt:lpstr>Le service de gestion déléguée en détail</vt:lpstr>
      <vt:lpstr>Le service de gestion déléguée en détail</vt:lpstr>
      <vt:lpstr>Le service de gestion déléguée en détail</vt:lpstr>
      <vt:lpstr>Le service de gestion déléguée en détail</vt:lpstr>
      <vt:lpstr>Présentation PowerPoint</vt:lpstr>
      <vt:lpstr>Les avantages clients &amp; conseillers</vt:lpstr>
      <vt:lpstr>Présentation PowerPoint</vt:lpstr>
      <vt:lpstr>Le service de gestion déléguée: pour qui?</vt:lpstr>
      <vt:lpstr>Présentation PowerPoint</vt:lpstr>
      <vt:lpstr>Le panorama de la diversification</vt:lpstr>
      <vt:lpstr>Présentation PowerPoint</vt:lpstr>
      <vt:lpstr>Macro parcours</vt:lpstr>
      <vt:lpstr>Présentation PowerPoint</vt:lpstr>
      <vt:lpstr>Les outils réseau/clients</vt:lpstr>
      <vt:lpstr>Présentation PowerPoint</vt:lpstr>
      <vt:lpstr>Benchmark des offres de gestion déléguée chez les différents acteurs (Sources : BPCE Vie-Janv 2021 et Profidéo-juillet 2021) 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YOLLANT GAELLE</dc:creator>
  <cp:lastModifiedBy>RAVILLAT Marc [ECUVIE]</cp:lastModifiedBy>
  <cp:revision>97</cp:revision>
  <cp:lastPrinted>2017-11-27T10:18:19Z</cp:lastPrinted>
  <dcterms:created xsi:type="dcterms:W3CDTF">2019-06-12T14:27:27Z</dcterms:created>
  <dcterms:modified xsi:type="dcterms:W3CDTF">2021-11-10T15:06:59Z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0x0101003F132D4528659F41947AA08D1B888B95</vt:lpwstr>
  </property>
</Properties>
</file>